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vml" ContentType="application/vnd.openxmlformats-officedocument.vmlDrawi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embeddings/oleObject1.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74" r:id="rId2"/>
  </p:sldMasterIdLst>
  <p:sldIdLst>
    <p:sldId id="287" r:id="rId3"/>
    <p:sldId id="288" r:id="rId4"/>
    <p:sldId id="289" r:id="rId5"/>
    <p:sldId id="290" r:id="rId6"/>
    <p:sldId id="291" r:id="rId7"/>
    <p:sldId id="292" r:id="rId8"/>
    <p:sldId id="293" r:id="rId9"/>
    <p:sldId id="294" r:id="rId10"/>
    <p:sldId id="295" r:id="rId11"/>
    <p:sldId id="296" r:id="rId12"/>
    <p:sldId id="297" r:id="rId13"/>
    <p:sldId id="298" r:id="rId14"/>
    <p:sldId id="299" r:id="rId15"/>
    <p:sldId id="303" r:id="rId16"/>
    <p:sldId id="300" r:id="rId17"/>
    <p:sldId id="301" r:id="rId18"/>
    <p:sldId id="302" r:id="rId19"/>
    <p:sldId id="304" r:id="rId20"/>
    <p:sldId id="305" r:id="rId21"/>
    <p:sldId id="306" r:id="rId22"/>
    <p:sldId id="307" r:id="rId23"/>
    <p:sldId id="316" r:id="rId24"/>
    <p:sldId id="308" r:id="rId25"/>
    <p:sldId id="317" r:id="rId26"/>
    <p:sldId id="318" r:id="rId27"/>
    <p:sldId id="319" r:id="rId28"/>
    <p:sldId id="322" r:id="rId29"/>
    <p:sldId id="321" r:id="rId30"/>
    <p:sldId id="314" r:id="rId31"/>
    <p:sldId id="320" r:id="rId3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353" autoAdjust="0"/>
    <p:restoredTop sz="94660"/>
  </p:normalViewPr>
  <p:slideViewPr>
    <p:cSldViewPr snapToGrid="0">
      <p:cViewPr>
        <p:scale>
          <a:sx n="100" d="100"/>
          <a:sy n="100" d="100"/>
        </p:scale>
        <p:origin x="-408" y="-48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printerSettings" Target="printerSettings/printerSettings1.bin"/><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p:bgPr>
        <a:solidFill>
          <a:schemeClr val="bg1"/>
        </a:solidFill>
        <a:effectLst/>
      </p:bgPr>
    </p:bg>
    <p:spTree>
      <p:nvGrpSpPr>
        <p:cNvPr id="1" name=""/>
        <p:cNvGrpSpPr/>
        <p:nvPr/>
      </p:nvGrpSpPr>
      <p:grpSpPr>
        <a:xfrm>
          <a:off x="0" y="0"/>
          <a:ext cx="0" cy="0"/>
          <a:chOff x="0" y="0"/>
          <a:chExt cx="0" cy="0"/>
        </a:xfrm>
      </p:grpSpPr>
      <p:sp>
        <p:nvSpPr>
          <p:cNvPr id="2" name="SlideNumber">
            <a:extLst>
              <a:ext uri="{FF2B5EF4-FFF2-40B4-BE49-F238E27FC236}">
                <a16:creationId xmlns="" xmlns:a16="http://schemas.microsoft.com/office/drawing/2014/main" id="{14ADB1C9-F145-4266-86E4-6B4EC5E1D5FD}"/>
              </a:ext>
            </a:extLst>
          </p:cNvPr>
          <p:cNvSpPr>
            <a:spLocks noGrp="1" noChangeArrowheads="1"/>
          </p:cNvSpPr>
          <p:nvPr>
            <p:ph type="sldNum" sz="quarter" idx="10"/>
          </p:nvPr>
        </p:nvSpPr>
        <p:spPr/>
        <p:txBody>
          <a:bodyPr/>
          <a:lstStyle>
            <a:lvl1pPr>
              <a:defRPr>
                <a:solidFill>
                  <a:schemeClr val="bg1"/>
                </a:solidFill>
              </a:defRPr>
            </a:lvl1pPr>
          </a:lstStyle>
          <a:p>
            <a:pPr>
              <a:defRPr/>
            </a:pPr>
            <a:fld id="{47399D5F-6FCC-4307-9F9B-88E3F8BDAAF6}" type="slidenum">
              <a:rPr lang="zh-CN" altLang="en-US"/>
              <a:pPr>
                <a:defRPr/>
              </a:pPr>
              <a:t>‹#›</a:t>
            </a:fld>
            <a:endParaRPr lang="en-US" altLang="zh-CN"/>
          </a:p>
        </p:txBody>
      </p:sp>
    </p:spTree>
    <p:extLst>
      <p:ext uri="{BB962C8B-B14F-4D97-AF65-F5344CB8AC3E}">
        <p14:creationId xmlns:p14="http://schemas.microsoft.com/office/powerpoint/2010/main" val="6204364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SlideNumber">
            <a:extLst>
              <a:ext uri="{FF2B5EF4-FFF2-40B4-BE49-F238E27FC236}">
                <a16:creationId xmlns="" xmlns:a16="http://schemas.microsoft.com/office/drawing/2014/main" id="{55262E67-091B-42A4-A19D-296F8C2A0F34}"/>
              </a:ext>
            </a:extLst>
          </p:cNvPr>
          <p:cNvSpPr>
            <a:spLocks noGrp="1" noChangeArrowheads="1"/>
          </p:cNvSpPr>
          <p:nvPr>
            <p:ph type="sldNum" sz="quarter" idx="10"/>
          </p:nvPr>
        </p:nvSpPr>
        <p:spPr>
          <a:ln/>
        </p:spPr>
        <p:txBody>
          <a:bodyPr/>
          <a:lstStyle>
            <a:lvl1pPr>
              <a:defRPr/>
            </a:lvl1pPr>
          </a:lstStyle>
          <a:p>
            <a:pPr>
              <a:defRPr/>
            </a:pPr>
            <a:fld id="{843B93B6-3EA7-43FA-8E6F-EC0499936C05}" type="slidenum">
              <a:rPr lang="zh-CN" altLang="en-US"/>
              <a:pPr>
                <a:defRPr/>
              </a:pPr>
              <a:t>‹#›</a:t>
            </a:fld>
            <a:endParaRPr lang="en-US" altLang="zh-CN"/>
          </a:p>
        </p:txBody>
      </p:sp>
    </p:spTree>
    <p:extLst>
      <p:ext uri="{BB962C8B-B14F-4D97-AF65-F5344CB8AC3E}">
        <p14:creationId xmlns:p14="http://schemas.microsoft.com/office/powerpoint/2010/main" val="25204727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555567" y="444500"/>
            <a:ext cx="350865" cy="5086350"/>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1335618" y="444500"/>
            <a:ext cx="7016749" cy="5086350"/>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SlideNumber">
            <a:extLst>
              <a:ext uri="{FF2B5EF4-FFF2-40B4-BE49-F238E27FC236}">
                <a16:creationId xmlns="" xmlns:a16="http://schemas.microsoft.com/office/drawing/2014/main" id="{FEC628CE-1028-439A-B965-F65F24563996}"/>
              </a:ext>
            </a:extLst>
          </p:cNvPr>
          <p:cNvSpPr>
            <a:spLocks noGrp="1" noChangeArrowheads="1"/>
          </p:cNvSpPr>
          <p:nvPr>
            <p:ph type="sldNum" sz="quarter" idx="10"/>
          </p:nvPr>
        </p:nvSpPr>
        <p:spPr>
          <a:ln/>
        </p:spPr>
        <p:txBody>
          <a:bodyPr/>
          <a:lstStyle>
            <a:lvl1pPr>
              <a:defRPr/>
            </a:lvl1pPr>
          </a:lstStyle>
          <a:p>
            <a:pPr>
              <a:defRPr/>
            </a:pPr>
            <a:fld id="{58B897DC-DB18-4F42-834A-118A5C12B231}" type="slidenum">
              <a:rPr lang="zh-CN" altLang="en-US"/>
              <a:pPr>
                <a:defRPr/>
              </a:pPr>
              <a:t>‹#›</a:t>
            </a:fld>
            <a:endParaRPr lang="en-US" altLang="zh-CN"/>
          </a:p>
        </p:txBody>
      </p:sp>
    </p:spTree>
    <p:extLst>
      <p:ext uri="{BB962C8B-B14F-4D97-AF65-F5344CB8AC3E}">
        <p14:creationId xmlns:p14="http://schemas.microsoft.com/office/powerpoint/2010/main" val="3578403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标题和图表">
    <p:spTree>
      <p:nvGrpSpPr>
        <p:cNvPr id="1" name=""/>
        <p:cNvGrpSpPr/>
        <p:nvPr/>
      </p:nvGrpSpPr>
      <p:grpSpPr>
        <a:xfrm>
          <a:off x="0" y="0"/>
          <a:ext cx="0" cy="0"/>
          <a:chOff x="0" y="0"/>
          <a:chExt cx="0" cy="0"/>
        </a:xfrm>
      </p:grpSpPr>
      <p:sp>
        <p:nvSpPr>
          <p:cNvPr id="2" name="标题 1"/>
          <p:cNvSpPr>
            <a:spLocks noGrp="1"/>
          </p:cNvSpPr>
          <p:nvPr>
            <p:ph type="title"/>
          </p:nvPr>
        </p:nvSpPr>
        <p:spPr>
          <a:xfrm>
            <a:off x="1335617" y="444501"/>
            <a:ext cx="9626600" cy="347663"/>
          </a:xfrm>
        </p:spPr>
        <p:txBody>
          <a:bodyPr/>
          <a:lstStyle/>
          <a:p>
            <a:r>
              <a:rPr lang="zh-CN" altLang="en-US"/>
              <a:t>单击此处编辑母版标题样式</a:t>
            </a:r>
          </a:p>
        </p:txBody>
      </p:sp>
      <p:sp>
        <p:nvSpPr>
          <p:cNvPr id="3" name="图表占位符 2"/>
          <p:cNvSpPr>
            <a:spLocks noGrp="1"/>
          </p:cNvSpPr>
          <p:nvPr>
            <p:ph type="chart" idx="1"/>
          </p:nvPr>
        </p:nvSpPr>
        <p:spPr>
          <a:xfrm>
            <a:off x="1335617" y="1187450"/>
            <a:ext cx="9626600" cy="4343400"/>
          </a:xfrm>
        </p:spPr>
        <p:txBody>
          <a:bodyPr/>
          <a:lstStyle/>
          <a:p>
            <a:pPr lvl="0"/>
            <a:endParaRPr lang="zh-CN" altLang="en-US" noProof="0"/>
          </a:p>
        </p:txBody>
      </p:sp>
      <p:sp>
        <p:nvSpPr>
          <p:cNvPr id="4" name="SlideNumber">
            <a:extLst>
              <a:ext uri="{FF2B5EF4-FFF2-40B4-BE49-F238E27FC236}">
                <a16:creationId xmlns="" xmlns:a16="http://schemas.microsoft.com/office/drawing/2014/main" id="{C484D565-F19B-4472-9AD7-42395F28BF63}"/>
              </a:ext>
            </a:extLst>
          </p:cNvPr>
          <p:cNvSpPr>
            <a:spLocks noGrp="1" noChangeArrowheads="1"/>
          </p:cNvSpPr>
          <p:nvPr>
            <p:ph type="sldNum" sz="quarter" idx="10"/>
          </p:nvPr>
        </p:nvSpPr>
        <p:spPr>
          <a:ln/>
        </p:spPr>
        <p:txBody>
          <a:bodyPr/>
          <a:lstStyle>
            <a:lvl1pPr>
              <a:defRPr/>
            </a:lvl1pPr>
          </a:lstStyle>
          <a:p>
            <a:pPr>
              <a:defRPr/>
            </a:pPr>
            <a:fld id="{16580B6D-E82A-4512-9C5B-3832A11EA975}" type="slidenum">
              <a:rPr lang="zh-CN" altLang="en-US"/>
              <a:pPr>
                <a:defRPr/>
              </a:pPr>
              <a:t>‹#›</a:t>
            </a:fld>
            <a:endParaRPr lang="en-US" altLang="zh-CN"/>
          </a:p>
        </p:txBody>
      </p:sp>
    </p:spTree>
    <p:extLst>
      <p:ext uri="{BB962C8B-B14F-4D97-AF65-F5344CB8AC3E}">
        <p14:creationId xmlns:p14="http://schemas.microsoft.com/office/powerpoint/2010/main" val="7128965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grpSp>
        <p:nvGrpSpPr>
          <p:cNvPr id="4" name="Group 2">
            <a:extLst>
              <a:ext uri="{FF2B5EF4-FFF2-40B4-BE49-F238E27FC236}">
                <a16:creationId xmlns="" xmlns:a16="http://schemas.microsoft.com/office/drawing/2014/main" id="{844B86AF-E096-4B85-AA55-B9C3648B4FD6}"/>
              </a:ext>
            </a:extLst>
          </p:cNvPr>
          <p:cNvGrpSpPr>
            <a:grpSpLocks/>
          </p:cNvGrpSpPr>
          <p:nvPr/>
        </p:nvGrpSpPr>
        <p:grpSpPr bwMode="auto">
          <a:xfrm>
            <a:off x="1" y="2438401"/>
            <a:ext cx="12012084" cy="1052513"/>
            <a:chOff x="0" y="1536"/>
            <a:chExt cx="5675" cy="663"/>
          </a:xfrm>
        </p:grpSpPr>
        <p:grpSp>
          <p:nvGrpSpPr>
            <p:cNvPr id="5" name="Group 3">
              <a:extLst>
                <a:ext uri="{FF2B5EF4-FFF2-40B4-BE49-F238E27FC236}">
                  <a16:creationId xmlns="" xmlns:a16="http://schemas.microsoft.com/office/drawing/2014/main" id="{EBDE7A9F-FB90-4B78-9390-15C66450EC16}"/>
                </a:ext>
              </a:extLst>
            </p:cNvPr>
            <p:cNvGrpSpPr>
              <a:grpSpLocks/>
            </p:cNvGrpSpPr>
            <p:nvPr/>
          </p:nvGrpSpPr>
          <p:grpSpPr bwMode="auto">
            <a:xfrm>
              <a:off x="185" y="1604"/>
              <a:ext cx="449" cy="299"/>
              <a:chOff x="720" y="336"/>
              <a:chExt cx="624" cy="432"/>
            </a:xfrm>
          </p:grpSpPr>
          <p:sp>
            <p:nvSpPr>
              <p:cNvPr id="12" name="Rectangle 4">
                <a:extLst>
                  <a:ext uri="{FF2B5EF4-FFF2-40B4-BE49-F238E27FC236}">
                    <a16:creationId xmlns="" xmlns:a16="http://schemas.microsoft.com/office/drawing/2014/main" id="{76EB4769-74FA-46A5-ACF8-1C97D06E273A}"/>
                  </a:ext>
                </a:extLst>
              </p:cNvPr>
              <p:cNvSpPr>
                <a:spLocks noChangeArrowheads="1"/>
              </p:cNvSpPr>
              <p:nvPr/>
            </p:nvSpPr>
            <p:spPr bwMode="auto">
              <a:xfrm>
                <a:off x="720" y="336"/>
                <a:ext cx="384" cy="432"/>
              </a:xfrm>
              <a:prstGeom prst="rect">
                <a:avLst/>
              </a:prstGeom>
              <a:solidFill>
                <a:schemeClr val="folHlink"/>
              </a:solidFill>
              <a:ln w="9525">
                <a:noFill/>
                <a:miter lim="800000"/>
                <a:headEnd/>
                <a:tailEnd/>
              </a:ln>
              <a:effectLst/>
            </p:spPr>
            <p:txBody>
              <a:bodyPr wrap="none" anchor="ctr"/>
              <a:lstStyle/>
              <a:p>
                <a:pPr>
                  <a:defRPr/>
                </a:pPr>
                <a:endParaRPr lang="zh-CN" altLang="en-US" sz="1800"/>
              </a:p>
            </p:txBody>
          </p:sp>
          <p:sp>
            <p:nvSpPr>
              <p:cNvPr id="13" name="Rectangle 5">
                <a:extLst>
                  <a:ext uri="{FF2B5EF4-FFF2-40B4-BE49-F238E27FC236}">
                    <a16:creationId xmlns="" xmlns:a16="http://schemas.microsoft.com/office/drawing/2014/main" id="{CF506E01-0894-47AE-BE98-355E162C4550}"/>
                  </a:ext>
                </a:extLst>
              </p:cNvPr>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defRPr/>
                </a:pPr>
                <a:endParaRPr lang="zh-CN" altLang="en-US" sz="1800"/>
              </a:p>
            </p:txBody>
          </p:sp>
        </p:grpSp>
        <p:grpSp>
          <p:nvGrpSpPr>
            <p:cNvPr id="6" name="Group 6">
              <a:extLst>
                <a:ext uri="{FF2B5EF4-FFF2-40B4-BE49-F238E27FC236}">
                  <a16:creationId xmlns="" xmlns:a16="http://schemas.microsoft.com/office/drawing/2014/main" id="{8205D887-BA09-4643-9A23-D1BFA392BD00}"/>
                </a:ext>
              </a:extLst>
            </p:cNvPr>
            <p:cNvGrpSpPr>
              <a:grpSpLocks/>
            </p:cNvGrpSpPr>
            <p:nvPr/>
          </p:nvGrpSpPr>
          <p:grpSpPr bwMode="auto">
            <a:xfrm>
              <a:off x="263" y="1870"/>
              <a:ext cx="466" cy="299"/>
              <a:chOff x="912" y="2640"/>
              <a:chExt cx="672" cy="432"/>
            </a:xfrm>
          </p:grpSpPr>
          <p:sp>
            <p:nvSpPr>
              <p:cNvPr id="10" name="Rectangle 7">
                <a:extLst>
                  <a:ext uri="{FF2B5EF4-FFF2-40B4-BE49-F238E27FC236}">
                    <a16:creationId xmlns="" xmlns:a16="http://schemas.microsoft.com/office/drawing/2014/main" id="{144C0501-85F8-496A-9460-3C7BB93FC7E7}"/>
                  </a:ext>
                </a:extLst>
              </p:cNvPr>
              <p:cNvSpPr>
                <a:spLocks noChangeArrowheads="1"/>
              </p:cNvSpPr>
              <p:nvPr/>
            </p:nvSpPr>
            <p:spPr bwMode="auto">
              <a:xfrm>
                <a:off x="912" y="2640"/>
                <a:ext cx="384" cy="432"/>
              </a:xfrm>
              <a:prstGeom prst="rect">
                <a:avLst/>
              </a:prstGeom>
              <a:solidFill>
                <a:schemeClr val="accent2"/>
              </a:solidFill>
              <a:ln w="9525">
                <a:noFill/>
                <a:miter lim="800000"/>
                <a:headEnd/>
                <a:tailEnd/>
              </a:ln>
              <a:effectLst/>
            </p:spPr>
            <p:txBody>
              <a:bodyPr wrap="none" anchor="ctr"/>
              <a:lstStyle/>
              <a:p>
                <a:pPr>
                  <a:defRPr/>
                </a:pPr>
                <a:endParaRPr lang="zh-CN" altLang="en-US" sz="1800"/>
              </a:p>
            </p:txBody>
          </p:sp>
          <p:sp>
            <p:nvSpPr>
              <p:cNvPr id="11" name="Rectangle 8">
                <a:extLst>
                  <a:ext uri="{FF2B5EF4-FFF2-40B4-BE49-F238E27FC236}">
                    <a16:creationId xmlns="" xmlns:a16="http://schemas.microsoft.com/office/drawing/2014/main" id="{A6092832-1D60-4513-8AA5-5482858880F7}"/>
                  </a:ext>
                </a:extLst>
              </p:cNvPr>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defRPr/>
                </a:pPr>
                <a:endParaRPr lang="zh-CN" altLang="en-US" sz="1800"/>
              </a:p>
            </p:txBody>
          </p:sp>
        </p:grpSp>
        <p:sp>
          <p:nvSpPr>
            <p:cNvPr id="7" name="Rectangle 9">
              <a:extLst>
                <a:ext uri="{FF2B5EF4-FFF2-40B4-BE49-F238E27FC236}">
                  <a16:creationId xmlns="" xmlns:a16="http://schemas.microsoft.com/office/drawing/2014/main" id="{85307C7E-5CCB-4FDA-B5D6-2D651D1E8BE5}"/>
                </a:ext>
              </a:extLst>
            </p:cNvPr>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defRPr/>
              </a:pPr>
              <a:endParaRPr lang="zh-CN" altLang="en-US" sz="1800"/>
            </a:p>
          </p:txBody>
        </p:sp>
        <p:sp>
          <p:nvSpPr>
            <p:cNvPr id="8" name="Rectangle 10">
              <a:extLst>
                <a:ext uri="{FF2B5EF4-FFF2-40B4-BE49-F238E27FC236}">
                  <a16:creationId xmlns="" xmlns:a16="http://schemas.microsoft.com/office/drawing/2014/main" id="{9FB42D1C-7A09-4356-9A79-D3F5B68DDAB2}"/>
                </a:ext>
              </a:extLst>
            </p:cNvPr>
            <p:cNvSpPr>
              <a:spLocks noChangeArrowheads="1"/>
            </p:cNvSpPr>
            <p:nvPr/>
          </p:nvSpPr>
          <p:spPr bwMode="auto">
            <a:xfrm>
              <a:off x="400" y="1536"/>
              <a:ext cx="20" cy="663"/>
            </a:xfrm>
            <a:prstGeom prst="rect">
              <a:avLst/>
            </a:prstGeom>
            <a:solidFill>
              <a:schemeClr val="bg2"/>
            </a:solidFill>
            <a:ln w="9525">
              <a:noFill/>
              <a:miter lim="800000"/>
              <a:headEnd/>
              <a:tailEnd/>
            </a:ln>
            <a:effectLst/>
          </p:spPr>
          <p:txBody>
            <a:bodyPr wrap="none" anchor="ctr"/>
            <a:lstStyle/>
            <a:p>
              <a:pPr>
                <a:defRPr/>
              </a:pPr>
              <a:endParaRPr lang="zh-CN" altLang="en-US" sz="1800"/>
            </a:p>
          </p:txBody>
        </p:sp>
        <p:sp>
          <p:nvSpPr>
            <p:cNvPr id="9" name="Rectangle 11">
              <a:extLst>
                <a:ext uri="{FF2B5EF4-FFF2-40B4-BE49-F238E27FC236}">
                  <a16:creationId xmlns="" xmlns:a16="http://schemas.microsoft.com/office/drawing/2014/main" id="{9DC369D3-E603-4725-B1F2-E4910AC0E81B}"/>
                </a:ext>
              </a:extLst>
            </p:cNvPr>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zh-CN" altLang="en-US" sz="1800"/>
            </a:p>
          </p:txBody>
        </p:sp>
      </p:grpSp>
      <p:sp>
        <p:nvSpPr>
          <p:cNvPr id="73740" name="Rectangle 12"/>
          <p:cNvSpPr>
            <a:spLocks noGrp="1" noChangeArrowheads="1"/>
          </p:cNvSpPr>
          <p:nvPr>
            <p:ph type="ctrTitle"/>
          </p:nvPr>
        </p:nvSpPr>
        <p:spPr>
          <a:xfrm>
            <a:off x="1320800" y="1676400"/>
            <a:ext cx="10363200" cy="1462088"/>
          </a:xfrm>
        </p:spPr>
        <p:txBody>
          <a:bodyPr/>
          <a:lstStyle>
            <a:lvl1pPr>
              <a:defRPr/>
            </a:lvl1pPr>
          </a:lstStyle>
          <a:p>
            <a:r>
              <a:rPr lang="zh-CN" altLang="en-US"/>
              <a:t>单击此处编辑母版标题样式</a:t>
            </a:r>
          </a:p>
        </p:txBody>
      </p:sp>
      <p:sp>
        <p:nvSpPr>
          <p:cNvPr id="73741" name="Rectangle 13"/>
          <p:cNvSpPr>
            <a:spLocks noGrp="1" noChangeArrowheads="1"/>
          </p:cNvSpPr>
          <p:nvPr>
            <p:ph type="subTitle" idx="1"/>
          </p:nvPr>
        </p:nvSpPr>
        <p:spPr>
          <a:xfrm>
            <a:off x="1828800" y="3886200"/>
            <a:ext cx="8534400" cy="1752600"/>
          </a:xfrm>
        </p:spPr>
        <p:txBody>
          <a:bodyPr/>
          <a:lstStyle>
            <a:lvl1pPr marL="0" indent="0" algn="ctr">
              <a:buFont typeface="Wingdings" pitchFamily="2" charset="2"/>
              <a:buNone/>
              <a:defRPr/>
            </a:lvl1pPr>
          </a:lstStyle>
          <a:p>
            <a:r>
              <a:rPr lang="zh-CN" altLang="en-US"/>
              <a:t>单击此处编辑母版副标题样式</a:t>
            </a:r>
          </a:p>
        </p:txBody>
      </p:sp>
      <p:sp>
        <p:nvSpPr>
          <p:cNvPr id="14" name="Rectangle 14">
            <a:extLst>
              <a:ext uri="{FF2B5EF4-FFF2-40B4-BE49-F238E27FC236}">
                <a16:creationId xmlns="" xmlns:a16="http://schemas.microsoft.com/office/drawing/2014/main" id="{3A78C182-7FEF-41C7-A79E-7FE87EFFFEBA}"/>
              </a:ext>
            </a:extLst>
          </p:cNvPr>
          <p:cNvSpPr>
            <a:spLocks noGrp="1" noChangeArrowheads="1"/>
          </p:cNvSpPr>
          <p:nvPr>
            <p:ph type="dt" sz="half" idx="10"/>
          </p:nvPr>
        </p:nvSpPr>
        <p:spPr>
          <a:xfrm>
            <a:off x="1320800" y="6248400"/>
            <a:ext cx="2540000" cy="457200"/>
          </a:xfrm>
        </p:spPr>
        <p:txBody>
          <a:bodyPr/>
          <a:lstStyle>
            <a:lvl1pPr>
              <a:defRPr>
                <a:solidFill>
                  <a:schemeClr val="bg2"/>
                </a:solidFill>
              </a:defRPr>
            </a:lvl1pPr>
          </a:lstStyle>
          <a:p>
            <a:pPr>
              <a:defRPr/>
            </a:pPr>
            <a:endParaRPr lang="en-US" altLang="zh-CN"/>
          </a:p>
        </p:txBody>
      </p:sp>
      <p:sp>
        <p:nvSpPr>
          <p:cNvPr id="15" name="Rectangle 15">
            <a:extLst>
              <a:ext uri="{FF2B5EF4-FFF2-40B4-BE49-F238E27FC236}">
                <a16:creationId xmlns="" xmlns:a16="http://schemas.microsoft.com/office/drawing/2014/main" id="{300919EB-CA88-4684-83F5-841F2A024544}"/>
              </a:ext>
            </a:extLst>
          </p:cNvPr>
          <p:cNvSpPr>
            <a:spLocks noGrp="1" noChangeArrowheads="1"/>
          </p:cNvSpPr>
          <p:nvPr>
            <p:ph type="ftr" sz="quarter" idx="11"/>
          </p:nvPr>
        </p:nvSpPr>
        <p:spPr>
          <a:xfrm>
            <a:off x="4572000" y="6248400"/>
            <a:ext cx="3860800" cy="457200"/>
          </a:xfrm>
        </p:spPr>
        <p:txBody>
          <a:bodyPr/>
          <a:lstStyle>
            <a:lvl1pPr>
              <a:defRPr>
                <a:solidFill>
                  <a:schemeClr val="bg2"/>
                </a:solidFill>
              </a:defRPr>
            </a:lvl1pPr>
          </a:lstStyle>
          <a:p>
            <a:pPr>
              <a:defRPr/>
            </a:pPr>
            <a:endParaRPr lang="en-US" altLang="zh-CN"/>
          </a:p>
        </p:txBody>
      </p:sp>
      <p:sp>
        <p:nvSpPr>
          <p:cNvPr id="16" name="Rectangle 16">
            <a:extLst>
              <a:ext uri="{FF2B5EF4-FFF2-40B4-BE49-F238E27FC236}">
                <a16:creationId xmlns="" xmlns:a16="http://schemas.microsoft.com/office/drawing/2014/main" id="{F1D7026E-E880-43AC-97DA-884A8E65810A}"/>
              </a:ext>
            </a:extLst>
          </p:cNvPr>
          <p:cNvSpPr>
            <a:spLocks noGrp="1" noChangeArrowheads="1"/>
          </p:cNvSpPr>
          <p:nvPr>
            <p:ph type="sldNum" sz="quarter" idx="12"/>
          </p:nvPr>
        </p:nvSpPr>
        <p:spPr>
          <a:xfrm>
            <a:off x="9144000" y="6248400"/>
            <a:ext cx="2540000" cy="457200"/>
          </a:xfrm>
        </p:spPr>
        <p:txBody>
          <a:bodyPr/>
          <a:lstStyle>
            <a:lvl1pPr>
              <a:defRPr>
                <a:solidFill>
                  <a:schemeClr val="bg2"/>
                </a:solidFill>
              </a:defRPr>
            </a:lvl1pPr>
          </a:lstStyle>
          <a:p>
            <a:fld id="{B93F55D0-BA93-4A7B-B177-5D29EAE314D6}" type="slidenum">
              <a:rPr lang="en-US" altLang="zh-CN"/>
              <a:pPr/>
              <a:t>‹#›</a:t>
            </a:fld>
            <a:endParaRPr lang="en-US" altLang="zh-CN"/>
          </a:p>
        </p:txBody>
      </p:sp>
    </p:spTree>
    <p:extLst>
      <p:ext uri="{BB962C8B-B14F-4D97-AF65-F5344CB8AC3E}">
        <p14:creationId xmlns:p14="http://schemas.microsoft.com/office/powerpoint/2010/main" val="28693429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11">
            <a:extLst>
              <a:ext uri="{FF2B5EF4-FFF2-40B4-BE49-F238E27FC236}">
                <a16:creationId xmlns="" xmlns:a16="http://schemas.microsoft.com/office/drawing/2014/main" id="{0D44305E-F368-4388-87B5-4DC5D4465C5D}"/>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12">
            <a:extLst>
              <a:ext uri="{FF2B5EF4-FFF2-40B4-BE49-F238E27FC236}">
                <a16:creationId xmlns="" xmlns:a16="http://schemas.microsoft.com/office/drawing/2014/main" id="{430E1F97-FF71-4478-9E4E-3D980F826CA1}"/>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13">
            <a:extLst>
              <a:ext uri="{FF2B5EF4-FFF2-40B4-BE49-F238E27FC236}">
                <a16:creationId xmlns="" xmlns:a16="http://schemas.microsoft.com/office/drawing/2014/main" id="{CFE29144-0826-4F8A-B2FD-B72A22549DD0}"/>
              </a:ext>
            </a:extLst>
          </p:cNvPr>
          <p:cNvSpPr>
            <a:spLocks noGrp="1" noChangeArrowheads="1"/>
          </p:cNvSpPr>
          <p:nvPr>
            <p:ph type="sldNum" sz="quarter" idx="12"/>
          </p:nvPr>
        </p:nvSpPr>
        <p:spPr>
          <a:ln/>
        </p:spPr>
        <p:txBody>
          <a:bodyPr/>
          <a:lstStyle>
            <a:lvl1pPr>
              <a:defRPr/>
            </a:lvl1pPr>
          </a:lstStyle>
          <a:p>
            <a:fld id="{3DB0C40C-824E-4030-BAB6-63BC5FCD743C}" type="slidenum">
              <a:rPr lang="en-US" altLang="zh-CN"/>
              <a:pPr/>
              <a:t>‹#›</a:t>
            </a:fld>
            <a:endParaRPr lang="en-US" altLang="zh-CN"/>
          </a:p>
        </p:txBody>
      </p:sp>
    </p:spTree>
    <p:extLst>
      <p:ext uri="{BB962C8B-B14F-4D97-AF65-F5344CB8AC3E}">
        <p14:creationId xmlns:p14="http://schemas.microsoft.com/office/powerpoint/2010/main" val="27335443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Rectangle 11">
            <a:extLst>
              <a:ext uri="{FF2B5EF4-FFF2-40B4-BE49-F238E27FC236}">
                <a16:creationId xmlns="" xmlns:a16="http://schemas.microsoft.com/office/drawing/2014/main" id="{3AE84110-35C5-4645-9E47-3A7C7D14AD55}"/>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12">
            <a:extLst>
              <a:ext uri="{FF2B5EF4-FFF2-40B4-BE49-F238E27FC236}">
                <a16:creationId xmlns="" xmlns:a16="http://schemas.microsoft.com/office/drawing/2014/main" id="{58137A99-2285-4C65-BCE1-FC7E2F095033}"/>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13">
            <a:extLst>
              <a:ext uri="{FF2B5EF4-FFF2-40B4-BE49-F238E27FC236}">
                <a16:creationId xmlns="" xmlns:a16="http://schemas.microsoft.com/office/drawing/2014/main" id="{BB2DB4AD-5166-44A8-8FCD-D700149C8E9F}"/>
              </a:ext>
            </a:extLst>
          </p:cNvPr>
          <p:cNvSpPr>
            <a:spLocks noGrp="1" noChangeArrowheads="1"/>
          </p:cNvSpPr>
          <p:nvPr>
            <p:ph type="sldNum" sz="quarter" idx="12"/>
          </p:nvPr>
        </p:nvSpPr>
        <p:spPr>
          <a:ln/>
        </p:spPr>
        <p:txBody>
          <a:bodyPr/>
          <a:lstStyle>
            <a:lvl1pPr>
              <a:defRPr/>
            </a:lvl1pPr>
          </a:lstStyle>
          <a:p>
            <a:fld id="{87C549C4-CB3E-44AB-96C1-04FE67370B49}" type="slidenum">
              <a:rPr lang="en-US" altLang="zh-CN"/>
              <a:pPr/>
              <a:t>‹#›</a:t>
            </a:fld>
            <a:endParaRPr lang="en-US" altLang="zh-CN"/>
          </a:p>
        </p:txBody>
      </p:sp>
    </p:spTree>
    <p:extLst>
      <p:ext uri="{BB962C8B-B14F-4D97-AF65-F5344CB8AC3E}">
        <p14:creationId xmlns:p14="http://schemas.microsoft.com/office/powerpoint/2010/main" val="469850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1576917" y="2017713"/>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860117" y="2017713"/>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Rectangle 11">
            <a:extLst>
              <a:ext uri="{FF2B5EF4-FFF2-40B4-BE49-F238E27FC236}">
                <a16:creationId xmlns="" xmlns:a16="http://schemas.microsoft.com/office/drawing/2014/main" id="{B6A0E669-1886-4FA9-B39A-3BE22F3F13B1}"/>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12">
            <a:extLst>
              <a:ext uri="{FF2B5EF4-FFF2-40B4-BE49-F238E27FC236}">
                <a16:creationId xmlns="" xmlns:a16="http://schemas.microsoft.com/office/drawing/2014/main" id="{89468ED6-48B2-45EF-9227-975DB6C2B1A6}"/>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13">
            <a:extLst>
              <a:ext uri="{FF2B5EF4-FFF2-40B4-BE49-F238E27FC236}">
                <a16:creationId xmlns="" xmlns:a16="http://schemas.microsoft.com/office/drawing/2014/main" id="{45C8F808-6A71-4AC6-8B03-DDEAA84407FE}"/>
              </a:ext>
            </a:extLst>
          </p:cNvPr>
          <p:cNvSpPr>
            <a:spLocks noGrp="1" noChangeArrowheads="1"/>
          </p:cNvSpPr>
          <p:nvPr>
            <p:ph type="sldNum" sz="quarter" idx="12"/>
          </p:nvPr>
        </p:nvSpPr>
        <p:spPr>
          <a:ln/>
        </p:spPr>
        <p:txBody>
          <a:bodyPr/>
          <a:lstStyle>
            <a:lvl1pPr>
              <a:defRPr/>
            </a:lvl1pPr>
          </a:lstStyle>
          <a:p>
            <a:fld id="{8B8B2855-F9FE-47EA-8A61-EB9942278BA0}" type="slidenum">
              <a:rPr lang="en-US" altLang="zh-CN"/>
              <a:pPr/>
              <a:t>‹#›</a:t>
            </a:fld>
            <a:endParaRPr lang="en-US" altLang="zh-CN"/>
          </a:p>
        </p:txBody>
      </p:sp>
    </p:spTree>
    <p:extLst>
      <p:ext uri="{BB962C8B-B14F-4D97-AF65-F5344CB8AC3E}">
        <p14:creationId xmlns:p14="http://schemas.microsoft.com/office/powerpoint/2010/main" val="6311461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Rectangle 11">
            <a:extLst>
              <a:ext uri="{FF2B5EF4-FFF2-40B4-BE49-F238E27FC236}">
                <a16:creationId xmlns="" xmlns:a16="http://schemas.microsoft.com/office/drawing/2014/main" id="{D6C37881-05D6-4A37-B152-53A0FF636C29}"/>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8" name="Rectangle 12">
            <a:extLst>
              <a:ext uri="{FF2B5EF4-FFF2-40B4-BE49-F238E27FC236}">
                <a16:creationId xmlns="" xmlns:a16="http://schemas.microsoft.com/office/drawing/2014/main" id="{EA75AA1B-3F55-4815-9661-863BA774FDD4}"/>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9" name="Rectangle 13">
            <a:extLst>
              <a:ext uri="{FF2B5EF4-FFF2-40B4-BE49-F238E27FC236}">
                <a16:creationId xmlns="" xmlns:a16="http://schemas.microsoft.com/office/drawing/2014/main" id="{297DA734-A6EB-4916-A15F-E11A6B1CA942}"/>
              </a:ext>
            </a:extLst>
          </p:cNvPr>
          <p:cNvSpPr>
            <a:spLocks noGrp="1" noChangeArrowheads="1"/>
          </p:cNvSpPr>
          <p:nvPr>
            <p:ph type="sldNum" sz="quarter" idx="12"/>
          </p:nvPr>
        </p:nvSpPr>
        <p:spPr>
          <a:ln/>
        </p:spPr>
        <p:txBody>
          <a:bodyPr/>
          <a:lstStyle>
            <a:lvl1pPr>
              <a:defRPr/>
            </a:lvl1pPr>
          </a:lstStyle>
          <a:p>
            <a:fld id="{41F3AB32-ECD5-4A4D-A56D-D590DB4DEB7B}" type="slidenum">
              <a:rPr lang="en-US" altLang="zh-CN"/>
              <a:pPr/>
              <a:t>‹#›</a:t>
            </a:fld>
            <a:endParaRPr lang="en-US" altLang="zh-CN"/>
          </a:p>
        </p:txBody>
      </p:sp>
    </p:spTree>
    <p:extLst>
      <p:ext uri="{BB962C8B-B14F-4D97-AF65-F5344CB8AC3E}">
        <p14:creationId xmlns:p14="http://schemas.microsoft.com/office/powerpoint/2010/main" val="39745549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Rectangle 11">
            <a:extLst>
              <a:ext uri="{FF2B5EF4-FFF2-40B4-BE49-F238E27FC236}">
                <a16:creationId xmlns="" xmlns:a16="http://schemas.microsoft.com/office/drawing/2014/main" id="{3524948B-495C-493B-B2BD-8BCABE5DF23B}"/>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4" name="Rectangle 12">
            <a:extLst>
              <a:ext uri="{FF2B5EF4-FFF2-40B4-BE49-F238E27FC236}">
                <a16:creationId xmlns="" xmlns:a16="http://schemas.microsoft.com/office/drawing/2014/main" id="{E6AE063B-6033-4B65-A883-288BC050C5D1}"/>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5" name="Rectangle 13">
            <a:extLst>
              <a:ext uri="{FF2B5EF4-FFF2-40B4-BE49-F238E27FC236}">
                <a16:creationId xmlns="" xmlns:a16="http://schemas.microsoft.com/office/drawing/2014/main" id="{5C9B9234-2D7C-4117-91C0-975A54E13DDD}"/>
              </a:ext>
            </a:extLst>
          </p:cNvPr>
          <p:cNvSpPr>
            <a:spLocks noGrp="1" noChangeArrowheads="1"/>
          </p:cNvSpPr>
          <p:nvPr>
            <p:ph type="sldNum" sz="quarter" idx="12"/>
          </p:nvPr>
        </p:nvSpPr>
        <p:spPr>
          <a:ln/>
        </p:spPr>
        <p:txBody>
          <a:bodyPr/>
          <a:lstStyle>
            <a:lvl1pPr>
              <a:defRPr/>
            </a:lvl1pPr>
          </a:lstStyle>
          <a:p>
            <a:fld id="{B31FD12A-0A0B-43E2-AB4D-D74137124C4F}" type="slidenum">
              <a:rPr lang="en-US" altLang="zh-CN"/>
              <a:pPr/>
              <a:t>‹#›</a:t>
            </a:fld>
            <a:endParaRPr lang="en-US" altLang="zh-CN"/>
          </a:p>
        </p:txBody>
      </p:sp>
    </p:spTree>
    <p:extLst>
      <p:ext uri="{BB962C8B-B14F-4D97-AF65-F5344CB8AC3E}">
        <p14:creationId xmlns:p14="http://schemas.microsoft.com/office/powerpoint/2010/main" val="13807224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1">
            <a:extLst>
              <a:ext uri="{FF2B5EF4-FFF2-40B4-BE49-F238E27FC236}">
                <a16:creationId xmlns="" xmlns:a16="http://schemas.microsoft.com/office/drawing/2014/main" id="{5CC5DC2B-9E2A-4731-9A7D-6E89DAD6C0F4}"/>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3" name="Rectangle 12">
            <a:extLst>
              <a:ext uri="{FF2B5EF4-FFF2-40B4-BE49-F238E27FC236}">
                <a16:creationId xmlns="" xmlns:a16="http://schemas.microsoft.com/office/drawing/2014/main" id="{4F7555CA-9221-498B-A78B-ECF2907E7E1E}"/>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4" name="Rectangle 13">
            <a:extLst>
              <a:ext uri="{FF2B5EF4-FFF2-40B4-BE49-F238E27FC236}">
                <a16:creationId xmlns="" xmlns:a16="http://schemas.microsoft.com/office/drawing/2014/main" id="{C7451504-35A6-4311-855A-F83178E1EF86}"/>
              </a:ext>
            </a:extLst>
          </p:cNvPr>
          <p:cNvSpPr>
            <a:spLocks noGrp="1" noChangeArrowheads="1"/>
          </p:cNvSpPr>
          <p:nvPr>
            <p:ph type="sldNum" sz="quarter" idx="12"/>
          </p:nvPr>
        </p:nvSpPr>
        <p:spPr>
          <a:ln/>
        </p:spPr>
        <p:txBody>
          <a:bodyPr/>
          <a:lstStyle>
            <a:lvl1pPr>
              <a:defRPr/>
            </a:lvl1pPr>
          </a:lstStyle>
          <a:p>
            <a:fld id="{D1C45AAA-D9C8-4855-A413-25AE86256B61}" type="slidenum">
              <a:rPr lang="en-US" altLang="zh-CN"/>
              <a:pPr/>
              <a:t>‹#›</a:t>
            </a:fld>
            <a:endParaRPr lang="en-US" altLang="zh-CN"/>
          </a:p>
        </p:txBody>
      </p:sp>
    </p:spTree>
    <p:extLst>
      <p:ext uri="{BB962C8B-B14F-4D97-AF65-F5344CB8AC3E}">
        <p14:creationId xmlns:p14="http://schemas.microsoft.com/office/powerpoint/2010/main" val="25412436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SlideNumber">
            <a:extLst>
              <a:ext uri="{FF2B5EF4-FFF2-40B4-BE49-F238E27FC236}">
                <a16:creationId xmlns="" xmlns:a16="http://schemas.microsoft.com/office/drawing/2014/main" id="{6423613A-A0F9-49E1-AAC1-9E8654B037BF}"/>
              </a:ext>
            </a:extLst>
          </p:cNvPr>
          <p:cNvSpPr>
            <a:spLocks noGrp="1" noChangeArrowheads="1"/>
          </p:cNvSpPr>
          <p:nvPr>
            <p:ph type="sldNum" sz="quarter" idx="10"/>
          </p:nvPr>
        </p:nvSpPr>
        <p:spPr>
          <a:ln/>
        </p:spPr>
        <p:txBody>
          <a:bodyPr/>
          <a:lstStyle>
            <a:lvl1pPr>
              <a:defRPr/>
            </a:lvl1pPr>
          </a:lstStyle>
          <a:p>
            <a:pPr>
              <a:defRPr/>
            </a:pPr>
            <a:fld id="{1D5C08F1-B1BF-49E9-8072-D8A486FBA824}" type="slidenum">
              <a:rPr lang="zh-CN" altLang="en-US"/>
              <a:pPr>
                <a:defRPr/>
              </a:pPr>
              <a:t>‹#›</a:t>
            </a:fld>
            <a:endParaRPr lang="en-US" altLang="zh-CN"/>
          </a:p>
        </p:txBody>
      </p:sp>
    </p:spTree>
    <p:extLst>
      <p:ext uri="{BB962C8B-B14F-4D97-AF65-F5344CB8AC3E}">
        <p14:creationId xmlns:p14="http://schemas.microsoft.com/office/powerpoint/2010/main" val="29447922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p:spPr>
        <p:txBody>
          <a:bodyPr/>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11">
            <a:extLst>
              <a:ext uri="{FF2B5EF4-FFF2-40B4-BE49-F238E27FC236}">
                <a16:creationId xmlns="" xmlns:a16="http://schemas.microsoft.com/office/drawing/2014/main" id="{E6BB0424-A6F1-4440-87B5-CE030F858F77}"/>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12">
            <a:extLst>
              <a:ext uri="{FF2B5EF4-FFF2-40B4-BE49-F238E27FC236}">
                <a16:creationId xmlns="" xmlns:a16="http://schemas.microsoft.com/office/drawing/2014/main" id="{A0F9EBF1-6354-4D16-BD8E-F78D9B25D030}"/>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13">
            <a:extLst>
              <a:ext uri="{FF2B5EF4-FFF2-40B4-BE49-F238E27FC236}">
                <a16:creationId xmlns="" xmlns:a16="http://schemas.microsoft.com/office/drawing/2014/main" id="{6274FE5D-D3AC-4AAD-A0DA-92998034CA42}"/>
              </a:ext>
            </a:extLst>
          </p:cNvPr>
          <p:cNvSpPr>
            <a:spLocks noGrp="1" noChangeArrowheads="1"/>
          </p:cNvSpPr>
          <p:nvPr>
            <p:ph type="sldNum" sz="quarter" idx="12"/>
          </p:nvPr>
        </p:nvSpPr>
        <p:spPr>
          <a:ln/>
        </p:spPr>
        <p:txBody>
          <a:bodyPr/>
          <a:lstStyle>
            <a:lvl1pPr>
              <a:defRPr/>
            </a:lvl1pPr>
          </a:lstStyle>
          <a:p>
            <a:fld id="{F872659E-3E0D-4B17-941B-1557E9141C78}" type="slidenum">
              <a:rPr lang="en-US" altLang="zh-CN"/>
              <a:pPr/>
              <a:t>‹#›</a:t>
            </a:fld>
            <a:endParaRPr lang="en-US" altLang="zh-CN"/>
          </a:p>
        </p:txBody>
      </p:sp>
    </p:spTree>
    <p:extLst>
      <p:ext uri="{BB962C8B-B14F-4D97-AF65-F5344CB8AC3E}">
        <p14:creationId xmlns:p14="http://schemas.microsoft.com/office/powerpoint/2010/main" val="40813162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11">
            <a:extLst>
              <a:ext uri="{FF2B5EF4-FFF2-40B4-BE49-F238E27FC236}">
                <a16:creationId xmlns="" xmlns:a16="http://schemas.microsoft.com/office/drawing/2014/main" id="{991879EC-7CB6-4FDC-8A8E-1F6D9560FF3A}"/>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12">
            <a:extLst>
              <a:ext uri="{FF2B5EF4-FFF2-40B4-BE49-F238E27FC236}">
                <a16:creationId xmlns="" xmlns:a16="http://schemas.microsoft.com/office/drawing/2014/main" id="{EBE83EB4-F835-4590-82DA-58B167027A0D}"/>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13">
            <a:extLst>
              <a:ext uri="{FF2B5EF4-FFF2-40B4-BE49-F238E27FC236}">
                <a16:creationId xmlns="" xmlns:a16="http://schemas.microsoft.com/office/drawing/2014/main" id="{E8A7CF10-49B4-4D67-B322-3C56E95B02A5}"/>
              </a:ext>
            </a:extLst>
          </p:cNvPr>
          <p:cNvSpPr>
            <a:spLocks noGrp="1" noChangeArrowheads="1"/>
          </p:cNvSpPr>
          <p:nvPr>
            <p:ph type="sldNum" sz="quarter" idx="12"/>
          </p:nvPr>
        </p:nvSpPr>
        <p:spPr>
          <a:ln/>
        </p:spPr>
        <p:txBody>
          <a:bodyPr/>
          <a:lstStyle>
            <a:lvl1pPr>
              <a:defRPr/>
            </a:lvl1pPr>
          </a:lstStyle>
          <a:p>
            <a:fld id="{71B748B6-F7AC-4977-B8D7-D4A579ED8B47}" type="slidenum">
              <a:rPr lang="en-US" altLang="zh-CN"/>
              <a:pPr/>
              <a:t>‹#›</a:t>
            </a:fld>
            <a:endParaRPr lang="en-US" altLang="zh-CN"/>
          </a:p>
        </p:txBody>
      </p:sp>
    </p:spTree>
    <p:extLst>
      <p:ext uri="{BB962C8B-B14F-4D97-AF65-F5344CB8AC3E}">
        <p14:creationId xmlns:p14="http://schemas.microsoft.com/office/powerpoint/2010/main" val="35189600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11">
            <a:extLst>
              <a:ext uri="{FF2B5EF4-FFF2-40B4-BE49-F238E27FC236}">
                <a16:creationId xmlns="" xmlns:a16="http://schemas.microsoft.com/office/drawing/2014/main" id="{F2ECDC73-7225-4F15-A012-473BADD00C21}"/>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12">
            <a:extLst>
              <a:ext uri="{FF2B5EF4-FFF2-40B4-BE49-F238E27FC236}">
                <a16:creationId xmlns="" xmlns:a16="http://schemas.microsoft.com/office/drawing/2014/main" id="{6AFFAA3B-2FF6-4267-8C70-1998AA7871F4}"/>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13">
            <a:extLst>
              <a:ext uri="{FF2B5EF4-FFF2-40B4-BE49-F238E27FC236}">
                <a16:creationId xmlns="" xmlns:a16="http://schemas.microsoft.com/office/drawing/2014/main" id="{A3D1EB57-BA20-4EC6-81D3-4FD8D452577C}"/>
              </a:ext>
            </a:extLst>
          </p:cNvPr>
          <p:cNvSpPr>
            <a:spLocks noGrp="1" noChangeArrowheads="1"/>
          </p:cNvSpPr>
          <p:nvPr>
            <p:ph type="sldNum" sz="quarter" idx="12"/>
          </p:nvPr>
        </p:nvSpPr>
        <p:spPr>
          <a:ln/>
        </p:spPr>
        <p:txBody>
          <a:bodyPr/>
          <a:lstStyle>
            <a:lvl1pPr>
              <a:defRPr/>
            </a:lvl1pPr>
          </a:lstStyle>
          <a:p>
            <a:fld id="{36917783-6A57-4EB0-8B84-AA76F9D714ED}" type="slidenum">
              <a:rPr lang="en-US" altLang="zh-CN"/>
              <a:pPr/>
              <a:t>‹#›</a:t>
            </a:fld>
            <a:endParaRPr lang="en-US" altLang="zh-CN"/>
          </a:p>
        </p:txBody>
      </p:sp>
    </p:spTree>
    <p:extLst>
      <p:ext uri="{BB962C8B-B14F-4D97-AF65-F5344CB8AC3E}">
        <p14:creationId xmlns:p14="http://schemas.microsoft.com/office/powerpoint/2010/main" val="36089307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338733" y="214313"/>
            <a:ext cx="2601384" cy="5918200"/>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1534584" y="214313"/>
            <a:ext cx="7600949" cy="5918200"/>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11">
            <a:extLst>
              <a:ext uri="{FF2B5EF4-FFF2-40B4-BE49-F238E27FC236}">
                <a16:creationId xmlns="" xmlns:a16="http://schemas.microsoft.com/office/drawing/2014/main" id="{D1FF8EC4-0202-4778-BCFD-AF0BBABA5A9A}"/>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12">
            <a:extLst>
              <a:ext uri="{FF2B5EF4-FFF2-40B4-BE49-F238E27FC236}">
                <a16:creationId xmlns="" xmlns:a16="http://schemas.microsoft.com/office/drawing/2014/main" id="{85766C3D-F9DD-4DA4-BB56-FA8847B07EF6}"/>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13">
            <a:extLst>
              <a:ext uri="{FF2B5EF4-FFF2-40B4-BE49-F238E27FC236}">
                <a16:creationId xmlns="" xmlns:a16="http://schemas.microsoft.com/office/drawing/2014/main" id="{69B9110D-D91B-4A0C-B2E9-FA08799693E9}"/>
              </a:ext>
            </a:extLst>
          </p:cNvPr>
          <p:cNvSpPr>
            <a:spLocks noGrp="1" noChangeArrowheads="1"/>
          </p:cNvSpPr>
          <p:nvPr>
            <p:ph type="sldNum" sz="quarter" idx="12"/>
          </p:nvPr>
        </p:nvSpPr>
        <p:spPr>
          <a:ln/>
        </p:spPr>
        <p:txBody>
          <a:bodyPr/>
          <a:lstStyle>
            <a:lvl1pPr>
              <a:defRPr/>
            </a:lvl1pPr>
          </a:lstStyle>
          <a:p>
            <a:fld id="{B07236B5-C91B-41C8-9765-7ABA8F04CBDC}" type="slidenum">
              <a:rPr lang="en-US" altLang="zh-CN"/>
              <a:pPr/>
              <a:t>‹#›</a:t>
            </a:fld>
            <a:endParaRPr lang="en-US" altLang="zh-CN"/>
          </a:p>
        </p:txBody>
      </p:sp>
    </p:spTree>
    <p:extLst>
      <p:ext uri="{BB962C8B-B14F-4D97-AF65-F5344CB8AC3E}">
        <p14:creationId xmlns:p14="http://schemas.microsoft.com/office/powerpoint/2010/main" val="35456702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5847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SlideNumber">
            <a:extLst>
              <a:ext uri="{FF2B5EF4-FFF2-40B4-BE49-F238E27FC236}">
                <a16:creationId xmlns="" xmlns:a16="http://schemas.microsoft.com/office/drawing/2014/main" id="{98E56103-95D0-4689-A0C4-B2A9DC2449DF}"/>
              </a:ext>
            </a:extLst>
          </p:cNvPr>
          <p:cNvSpPr>
            <a:spLocks noGrp="1" noChangeArrowheads="1"/>
          </p:cNvSpPr>
          <p:nvPr>
            <p:ph type="sldNum" sz="quarter" idx="10"/>
          </p:nvPr>
        </p:nvSpPr>
        <p:spPr>
          <a:ln/>
        </p:spPr>
        <p:txBody>
          <a:bodyPr/>
          <a:lstStyle>
            <a:lvl1pPr>
              <a:defRPr/>
            </a:lvl1pPr>
          </a:lstStyle>
          <a:p>
            <a:pPr>
              <a:defRPr/>
            </a:pPr>
            <a:fld id="{566D63CA-EC60-46A1-989B-7FF47C2CC3D5}" type="slidenum">
              <a:rPr lang="zh-CN" altLang="en-US"/>
              <a:pPr>
                <a:defRPr/>
              </a:pPr>
              <a:t>‹#›</a:t>
            </a:fld>
            <a:endParaRPr lang="en-US" altLang="zh-CN"/>
          </a:p>
        </p:txBody>
      </p:sp>
    </p:spTree>
    <p:extLst>
      <p:ext uri="{BB962C8B-B14F-4D97-AF65-F5344CB8AC3E}">
        <p14:creationId xmlns:p14="http://schemas.microsoft.com/office/powerpoint/2010/main" val="32342475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1335618" y="1187450"/>
            <a:ext cx="47117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250518" y="1187450"/>
            <a:ext cx="47117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SlideNumber">
            <a:extLst>
              <a:ext uri="{FF2B5EF4-FFF2-40B4-BE49-F238E27FC236}">
                <a16:creationId xmlns="" xmlns:a16="http://schemas.microsoft.com/office/drawing/2014/main" id="{43A2870E-A636-43F4-BEED-652EA18307A3}"/>
              </a:ext>
            </a:extLst>
          </p:cNvPr>
          <p:cNvSpPr>
            <a:spLocks noGrp="1" noChangeArrowheads="1"/>
          </p:cNvSpPr>
          <p:nvPr>
            <p:ph type="sldNum" sz="quarter" idx="10"/>
          </p:nvPr>
        </p:nvSpPr>
        <p:spPr>
          <a:ln/>
        </p:spPr>
        <p:txBody>
          <a:bodyPr/>
          <a:lstStyle>
            <a:lvl1pPr>
              <a:defRPr/>
            </a:lvl1pPr>
          </a:lstStyle>
          <a:p>
            <a:pPr>
              <a:defRPr/>
            </a:pPr>
            <a:fld id="{28782A05-E249-49FC-AC71-8395328F1623}" type="slidenum">
              <a:rPr lang="zh-CN" altLang="en-US"/>
              <a:pPr>
                <a:defRPr/>
              </a:pPr>
              <a:t>‹#›</a:t>
            </a:fld>
            <a:endParaRPr lang="en-US" altLang="zh-CN"/>
          </a:p>
        </p:txBody>
      </p:sp>
    </p:spTree>
    <p:extLst>
      <p:ext uri="{BB962C8B-B14F-4D97-AF65-F5344CB8AC3E}">
        <p14:creationId xmlns:p14="http://schemas.microsoft.com/office/powerpoint/2010/main" val="19925376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1066773"/>
            <a:ext cx="10972800" cy="350865"/>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SlideNumber">
            <a:extLst>
              <a:ext uri="{FF2B5EF4-FFF2-40B4-BE49-F238E27FC236}">
                <a16:creationId xmlns="" xmlns:a16="http://schemas.microsoft.com/office/drawing/2014/main" id="{01C38A73-6329-4697-8BCB-8FD475E85619}"/>
              </a:ext>
            </a:extLst>
          </p:cNvPr>
          <p:cNvSpPr>
            <a:spLocks noGrp="1" noChangeArrowheads="1"/>
          </p:cNvSpPr>
          <p:nvPr>
            <p:ph type="sldNum" sz="quarter" idx="10"/>
          </p:nvPr>
        </p:nvSpPr>
        <p:spPr>
          <a:ln/>
        </p:spPr>
        <p:txBody>
          <a:bodyPr/>
          <a:lstStyle>
            <a:lvl1pPr>
              <a:defRPr/>
            </a:lvl1pPr>
          </a:lstStyle>
          <a:p>
            <a:pPr>
              <a:defRPr/>
            </a:pPr>
            <a:fld id="{3A4EB7EB-00F0-4D51-BA59-AC87B723939F}" type="slidenum">
              <a:rPr lang="zh-CN" altLang="en-US"/>
              <a:pPr>
                <a:defRPr/>
              </a:pPr>
              <a:t>‹#›</a:t>
            </a:fld>
            <a:endParaRPr lang="en-US" altLang="zh-CN"/>
          </a:p>
        </p:txBody>
      </p:sp>
    </p:spTree>
    <p:extLst>
      <p:ext uri="{BB962C8B-B14F-4D97-AF65-F5344CB8AC3E}">
        <p14:creationId xmlns:p14="http://schemas.microsoft.com/office/powerpoint/2010/main" val="24714714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SlideNumber">
            <a:extLst>
              <a:ext uri="{FF2B5EF4-FFF2-40B4-BE49-F238E27FC236}">
                <a16:creationId xmlns="" xmlns:a16="http://schemas.microsoft.com/office/drawing/2014/main" id="{FAB21C4F-48AC-4CCC-B65C-A5ECF6C637F2}"/>
              </a:ext>
            </a:extLst>
          </p:cNvPr>
          <p:cNvSpPr>
            <a:spLocks noGrp="1" noChangeArrowheads="1"/>
          </p:cNvSpPr>
          <p:nvPr>
            <p:ph type="sldNum" sz="quarter" idx="10"/>
          </p:nvPr>
        </p:nvSpPr>
        <p:spPr>
          <a:ln/>
        </p:spPr>
        <p:txBody>
          <a:bodyPr/>
          <a:lstStyle>
            <a:lvl1pPr>
              <a:defRPr/>
            </a:lvl1pPr>
          </a:lstStyle>
          <a:p>
            <a:pPr>
              <a:defRPr/>
            </a:pPr>
            <a:fld id="{E086E9E4-527C-457B-A2FE-93595C6CF944}" type="slidenum">
              <a:rPr lang="zh-CN" altLang="en-US"/>
              <a:pPr>
                <a:defRPr/>
              </a:pPr>
              <a:t>‹#›</a:t>
            </a:fld>
            <a:endParaRPr lang="en-US" altLang="zh-CN"/>
          </a:p>
        </p:txBody>
      </p:sp>
    </p:spTree>
    <p:extLst>
      <p:ext uri="{BB962C8B-B14F-4D97-AF65-F5344CB8AC3E}">
        <p14:creationId xmlns:p14="http://schemas.microsoft.com/office/powerpoint/2010/main" val="757353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SlideNumber">
            <a:extLst>
              <a:ext uri="{FF2B5EF4-FFF2-40B4-BE49-F238E27FC236}">
                <a16:creationId xmlns="" xmlns:a16="http://schemas.microsoft.com/office/drawing/2014/main" id="{C6AE7B10-D19E-43C9-92F8-D14A7C8A97D9}"/>
              </a:ext>
            </a:extLst>
          </p:cNvPr>
          <p:cNvSpPr>
            <a:spLocks noGrp="1" noChangeArrowheads="1"/>
          </p:cNvSpPr>
          <p:nvPr>
            <p:ph type="sldNum" sz="quarter" idx="10"/>
          </p:nvPr>
        </p:nvSpPr>
        <p:spPr>
          <a:ln/>
        </p:spPr>
        <p:txBody>
          <a:bodyPr/>
          <a:lstStyle>
            <a:lvl1pPr>
              <a:defRPr/>
            </a:lvl1pPr>
          </a:lstStyle>
          <a:p>
            <a:pPr>
              <a:defRPr/>
            </a:pPr>
            <a:fld id="{700381F6-969C-40B3-B30D-D0672D092112}" type="slidenum">
              <a:rPr lang="zh-CN" altLang="en-US"/>
              <a:pPr>
                <a:defRPr/>
              </a:pPr>
              <a:t>‹#›</a:t>
            </a:fld>
            <a:endParaRPr lang="en-US" altLang="zh-CN"/>
          </a:p>
        </p:txBody>
      </p:sp>
    </p:spTree>
    <p:extLst>
      <p:ext uri="{BB962C8B-B14F-4D97-AF65-F5344CB8AC3E}">
        <p14:creationId xmlns:p14="http://schemas.microsoft.com/office/powerpoint/2010/main" val="27776180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1142712"/>
            <a:ext cx="4011084" cy="292388"/>
          </a:xfrm>
        </p:spPr>
        <p:txBody>
          <a:bodyPr/>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SlideNumber">
            <a:extLst>
              <a:ext uri="{FF2B5EF4-FFF2-40B4-BE49-F238E27FC236}">
                <a16:creationId xmlns="" xmlns:a16="http://schemas.microsoft.com/office/drawing/2014/main" id="{0531AC75-1283-4549-93AC-C707814403A3}"/>
              </a:ext>
            </a:extLst>
          </p:cNvPr>
          <p:cNvSpPr>
            <a:spLocks noGrp="1" noChangeArrowheads="1"/>
          </p:cNvSpPr>
          <p:nvPr>
            <p:ph type="sldNum" sz="quarter" idx="10"/>
          </p:nvPr>
        </p:nvSpPr>
        <p:spPr>
          <a:ln/>
        </p:spPr>
        <p:txBody>
          <a:bodyPr/>
          <a:lstStyle>
            <a:lvl1pPr>
              <a:defRPr/>
            </a:lvl1pPr>
          </a:lstStyle>
          <a:p>
            <a:pPr>
              <a:defRPr/>
            </a:pPr>
            <a:fld id="{0FB270FE-4581-45D5-8D4B-AB6F0A41A8F7}" type="slidenum">
              <a:rPr lang="zh-CN" altLang="en-US"/>
              <a:pPr>
                <a:defRPr/>
              </a:pPr>
              <a:t>‹#›</a:t>
            </a:fld>
            <a:endParaRPr lang="en-US" altLang="zh-CN"/>
          </a:p>
        </p:txBody>
      </p:sp>
    </p:spTree>
    <p:extLst>
      <p:ext uri="{BB962C8B-B14F-4D97-AF65-F5344CB8AC3E}">
        <p14:creationId xmlns:p14="http://schemas.microsoft.com/office/powerpoint/2010/main" val="12733333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5" name="矩形 4">
            <a:extLst>
              <a:ext uri="{FF2B5EF4-FFF2-40B4-BE49-F238E27FC236}">
                <a16:creationId xmlns="" xmlns:a16="http://schemas.microsoft.com/office/drawing/2014/main" id="{BE1556D8-86CB-431A-A18E-959992E30A9C}"/>
              </a:ext>
            </a:extLst>
          </p:cNvPr>
          <p:cNvSpPr>
            <a:spLocks noChangeArrowheads="1"/>
          </p:cNvSpPr>
          <p:nvPr userDrawn="1"/>
        </p:nvSpPr>
        <p:spPr bwMode="auto">
          <a:xfrm>
            <a:off x="0" y="1"/>
            <a:ext cx="12192000" cy="342965"/>
          </a:xfrm>
          <a:prstGeom prst="rect">
            <a:avLst/>
          </a:prstGeom>
          <a:solidFill>
            <a:schemeClr val="accent1"/>
          </a:solidFill>
          <a:ln>
            <a:noFill/>
          </a:ln>
          <a:extLst>
            <a:ext uri="{91240B29-F687-4f45-9708-019B960494DF}">
              <a14:hiddenLine xmlns:a14="http://schemas.microsoft.com/office/drawing/2010/main" w="9525" algn="ctr">
                <a:solidFill>
                  <a:srgbClr val="000000"/>
                </a:solidFill>
                <a:round/>
                <a:headEnd/>
                <a:tailEnd/>
              </a14:hiddenLine>
            </a:ext>
          </a:extLst>
        </p:spPr>
        <p:txBody>
          <a:bodyPr lIns="46800" tIns="72000" rIns="46800" bIns="36000">
            <a:spAutoFit/>
          </a:bodyPr>
          <a:lstStyle>
            <a:lvl1pPr marL="333375" indent="-330200" defTabSz="728663" eaLnBrk="0" hangingPunct="0">
              <a:defRPr sz="1400">
                <a:solidFill>
                  <a:srgbClr val="000000"/>
                </a:solidFill>
                <a:latin typeface="华文楷体" pitchFamily="2" charset="-122"/>
                <a:ea typeface="华文楷体" pitchFamily="2" charset="-122"/>
              </a:defRPr>
            </a:lvl1pPr>
            <a:lvl2pPr marL="742950" indent="-285750" defTabSz="728663" eaLnBrk="0" hangingPunct="0">
              <a:defRPr sz="1400">
                <a:solidFill>
                  <a:srgbClr val="000000"/>
                </a:solidFill>
                <a:latin typeface="华文楷体" pitchFamily="2" charset="-122"/>
                <a:ea typeface="华文楷体" pitchFamily="2" charset="-122"/>
              </a:defRPr>
            </a:lvl2pPr>
            <a:lvl3pPr marL="1143000" indent="-228600" defTabSz="728663" eaLnBrk="0" hangingPunct="0">
              <a:defRPr sz="1400">
                <a:solidFill>
                  <a:srgbClr val="000000"/>
                </a:solidFill>
                <a:latin typeface="华文楷体" pitchFamily="2" charset="-122"/>
                <a:ea typeface="华文楷体" pitchFamily="2" charset="-122"/>
              </a:defRPr>
            </a:lvl3pPr>
            <a:lvl4pPr marL="1600200" indent="-228600" defTabSz="728663" eaLnBrk="0" hangingPunct="0">
              <a:defRPr sz="1400">
                <a:solidFill>
                  <a:srgbClr val="000000"/>
                </a:solidFill>
                <a:latin typeface="华文楷体" pitchFamily="2" charset="-122"/>
                <a:ea typeface="华文楷体" pitchFamily="2" charset="-122"/>
              </a:defRPr>
            </a:lvl4pPr>
            <a:lvl5pPr marL="2057400" indent="-228600" defTabSz="728663" eaLnBrk="0" hangingPunct="0">
              <a:defRPr sz="1400">
                <a:solidFill>
                  <a:srgbClr val="000000"/>
                </a:solidFill>
                <a:latin typeface="华文楷体" pitchFamily="2" charset="-122"/>
                <a:ea typeface="华文楷体" pitchFamily="2" charset="-122"/>
              </a:defRPr>
            </a:lvl5pPr>
            <a:lvl6pPr marL="2514600" indent="-228600" algn="ctr" defTabSz="728663" eaLnBrk="0" fontAlgn="base" hangingPunct="0">
              <a:lnSpc>
                <a:spcPct val="95000"/>
              </a:lnSpc>
              <a:spcBef>
                <a:spcPct val="50000"/>
              </a:spcBef>
              <a:spcAft>
                <a:spcPct val="0"/>
              </a:spcAft>
              <a:buClr>
                <a:srgbClr val="AEBDDC"/>
              </a:buClr>
              <a:buSzPct val="130000"/>
              <a:defRPr sz="1400">
                <a:solidFill>
                  <a:srgbClr val="000000"/>
                </a:solidFill>
                <a:latin typeface="华文楷体" pitchFamily="2" charset="-122"/>
                <a:ea typeface="华文楷体" pitchFamily="2" charset="-122"/>
              </a:defRPr>
            </a:lvl6pPr>
            <a:lvl7pPr marL="2971800" indent="-228600" algn="ctr" defTabSz="728663" eaLnBrk="0" fontAlgn="base" hangingPunct="0">
              <a:lnSpc>
                <a:spcPct val="95000"/>
              </a:lnSpc>
              <a:spcBef>
                <a:spcPct val="50000"/>
              </a:spcBef>
              <a:spcAft>
                <a:spcPct val="0"/>
              </a:spcAft>
              <a:buClr>
                <a:srgbClr val="AEBDDC"/>
              </a:buClr>
              <a:buSzPct val="130000"/>
              <a:defRPr sz="1400">
                <a:solidFill>
                  <a:srgbClr val="000000"/>
                </a:solidFill>
                <a:latin typeface="华文楷体" pitchFamily="2" charset="-122"/>
                <a:ea typeface="华文楷体" pitchFamily="2" charset="-122"/>
              </a:defRPr>
            </a:lvl7pPr>
            <a:lvl8pPr marL="3429000" indent="-228600" algn="ctr" defTabSz="728663" eaLnBrk="0" fontAlgn="base" hangingPunct="0">
              <a:lnSpc>
                <a:spcPct val="95000"/>
              </a:lnSpc>
              <a:spcBef>
                <a:spcPct val="50000"/>
              </a:spcBef>
              <a:spcAft>
                <a:spcPct val="0"/>
              </a:spcAft>
              <a:buClr>
                <a:srgbClr val="AEBDDC"/>
              </a:buClr>
              <a:buSzPct val="130000"/>
              <a:defRPr sz="1400">
                <a:solidFill>
                  <a:srgbClr val="000000"/>
                </a:solidFill>
                <a:latin typeface="华文楷体" pitchFamily="2" charset="-122"/>
                <a:ea typeface="华文楷体" pitchFamily="2" charset="-122"/>
              </a:defRPr>
            </a:lvl8pPr>
            <a:lvl9pPr marL="3886200" indent="-228600" algn="ctr" defTabSz="728663" eaLnBrk="0" fontAlgn="base" hangingPunct="0">
              <a:lnSpc>
                <a:spcPct val="95000"/>
              </a:lnSpc>
              <a:spcBef>
                <a:spcPct val="50000"/>
              </a:spcBef>
              <a:spcAft>
                <a:spcPct val="0"/>
              </a:spcAft>
              <a:buClr>
                <a:srgbClr val="AEBDDC"/>
              </a:buClr>
              <a:buSzPct val="130000"/>
              <a:defRPr sz="1400">
                <a:solidFill>
                  <a:srgbClr val="000000"/>
                </a:solidFill>
                <a:latin typeface="华文楷体" pitchFamily="2" charset="-122"/>
                <a:ea typeface="华文楷体" pitchFamily="2" charset="-122"/>
              </a:defRPr>
            </a:lvl9pPr>
          </a:lstStyle>
          <a:p>
            <a:pPr eaLnBrk="1" hangingPunct="1">
              <a:lnSpc>
                <a:spcPct val="95000"/>
              </a:lnSpc>
              <a:spcBef>
                <a:spcPct val="50000"/>
              </a:spcBef>
              <a:buClr>
                <a:srgbClr val="AEBDDC"/>
              </a:buClr>
              <a:buSzPct val="130000"/>
              <a:buFontTx/>
              <a:buChar char="•"/>
              <a:defRPr/>
            </a:pPr>
            <a:endParaRPr lang="zh-CN" altLang="en-US" sz="1600"/>
          </a:p>
        </p:txBody>
      </p:sp>
      <p:sp>
        <p:nvSpPr>
          <p:cNvPr id="2" name="标题 1"/>
          <p:cNvSpPr>
            <a:spLocks noGrp="1"/>
          </p:cNvSpPr>
          <p:nvPr>
            <p:ph type="title"/>
          </p:nvPr>
        </p:nvSpPr>
        <p:spPr>
          <a:xfrm>
            <a:off x="2389717" y="5074950"/>
            <a:ext cx="7315200" cy="292388"/>
          </a:xfrm>
        </p:spPr>
        <p:txBody>
          <a:bodyPr/>
          <a:lstStyle>
            <a:lvl1pPr algn="l">
              <a:defRPr sz="2000" b="1"/>
            </a:lvl1pPr>
          </a:lstStyle>
          <a:p>
            <a:r>
              <a:rPr lang="zh-CN" altLang="en-US"/>
              <a:t>单击此处编辑母版标题样式</a:t>
            </a:r>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6" name="SlideNumber">
            <a:extLst>
              <a:ext uri="{FF2B5EF4-FFF2-40B4-BE49-F238E27FC236}">
                <a16:creationId xmlns="" xmlns:a16="http://schemas.microsoft.com/office/drawing/2014/main" id="{17E6F1F7-7070-470A-9310-4493F5FE4EE8}"/>
              </a:ext>
            </a:extLst>
          </p:cNvPr>
          <p:cNvSpPr>
            <a:spLocks noGrp="1" noChangeArrowheads="1"/>
          </p:cNvSpPr>
          <p:nvPr>
            <p:ph type="sldNum" sz="quarter" idx="10"/>
          </p:nvPr>
        </p:nvSpPr>
        <p:spPr/>
        <p:txBody>
          <a:bodyPr/>
          <a:lstStyle>
            <a:lvl1pPr>
              <a:defRPr/>
            </a:lvl1pPr>
          </a:lstStyle>
          <a:p>
            <a:pPr>
              <a:defRPr/>
            </a:pPr>
            <a:fld id="{1BEBF05D-DB36-4210-8838-17904220CC74}" type="slidenum">
              <a:rPr lang="zh-CN" altLang="en-US"/>
              <a:pPr>
                <a:defRPr/>
              </a:pPr>
              <a:t>‹#›</a:t>
            </a:fld>
            <a:endParaRPr lang="en-US" altLang="zh-CN"/>
          </a:p>
        </p:txBody>
      </p:sp>
    </p:spTree>
    <p:extLst>
      <p:ext uri="{BB962C8B-B14F-4D97-AF65-F5344CB8AC3E}">
        <p14:creationId xmlns:p14="http://schemas.microsoft.com/office/powerpoint/2010/main" val="2753550232"/>
      </p:ext>
    </p:extLst>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image" Target="../media/image1.png"/><Relationship Id="rId21" Type="http://schemas.openxmlformats.org/officeDocument/2006/relationships/image" Target="../media/image2.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tags" Target="../tags/tag1.xml"/><Relationship Id="rId15" Type="http://schemas.openxmlformats.org/officeDocument/2006/relationships/tags" Target="../tags/tag2.xml"/><Relationship Id="rId16" Type="http://schemas.openxmlformats.org/officeDocument/2006/relationships/tags" Target="../tags/tag3.xml"/><Relationship Id="rId17" Type="http://schemas.openxmlformats.org/officeDocument/2006/relationships/tags" Target="../tags/tag4.xml"/><Relationship Id="rId18" Type="http://schemas.openxmlformats.org/officeDocument/2006/relationships/tags" Target="../tags/tag5.xml"/><Relationship Id="rId19" Type="http://schemas.openxmlformats.org/officeDocument/2006/relationships/tags" Target="../tags/tag6.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2" Type="http://schemas.openxmlformats.org/officeDocument/2006/relationships/theme" Target="../theme/theme2.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blipFill dpi="0" rotWithShape="0">
          <a:blip r:embed="rId20"/>
          <a:srcRect/>
          <a:stretch>
            <a:fillRect/>
          </a:stretch>
        </a:blipFill>
        <a:effectLst/>
      </p:bgPr>
    </p:bg>
    <p:spTree>
      <p:nvGrpSpPr>
        <p:cNvPr id="1" name=""/>
        <p:cNvGrpSpPr/>
        <p:nvPr/>
      </p:nvGrpSpPr>
      <p:grpSpPr>
        <a:xfrm>
          <a:off x="0" y="0"/>
          <a:ext cx="0" cy="0"/>
          <a:chOff x="0" y="0"/>
          <a:chExt cx="0" cy="0"/>
        </a:xfrm>
      </p:grpSpPr>
      <p:sp>
        <p:nvSpPr>
          <p:cNvPr id="1026" name="BasicText" descr="Text Box: Subheading&#10;Basic text&#10;Bullet level one&#10;Bullet level two&#10;Bullet level three">
            <a:extLst>
              <a:ext uri="{FF2B5EF4-FFF2-40B4-BE49-F238E27FC236}">
                <a16:creationId xmlns="" xmlns:a16="http://schemas.microsoft.com/office/drawing/2014/main" id="{1D63BA31-50B6-4F42-854A-22AB80683E5A}"/>
              </a:ext>
            </a:extLst>
          </p:cNvPr>
          <p:cNvSpPr>
            <a:spLocks noGrp="1" noChangeArrowheads="1"/>
          </p:cNvSpPr>
          <p:nvPr>
            <p:ph type="body" idx="1"/>
          </p:nvPr>
        </p:nvSpPr>
        <p:spPr bwMode="gray">
          <a:xfrm>
            <a:off x="1335617" y="1187450"/>
            <a:ext cx="96266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zh-CN"/>
              <a:t>Subheading</a:t>
            </a:r>
          </a:p>
          <a:p>
            <a:pPr lvl="1"/>
            <a:r>
              <a:rPr lang="en-US" altLang="zh-CN"/>
              <a:t>Basic text</a:t>
            </a:r>
          </a:p>
          <a:p>
            <a:pPr lvl="2"/>
            <a:r>
              <a:rPr lang="en-US" altLang="zh-CN"/>
              <a:t>Bullet level one</a:t>
            </a:r>
          </a:p>
          <a:p>
            <a:pPr lvl="3"/>
            <a:r>
              <a:rPr lang="en-US" altLang="zh-CN"/>
              <a:t>Bullet level two</a:t>
            </a:r>
          </a:p>
          <a:p>
            <a:pPr lvl="4"/>
            <a:r>
              <a:rPr lang="en-US" altLang="zh-CN"/>
              <a:t>Bullet level three</a:t>
            </a:r>
          </a:p>
        </p:txBody>
      </p:sp>
      <p:sp>
        <p:nvSpPr>
          <p:cNvPr id="1027" name="SlideTitle" descr="Text Box: Title">
            <a:extLst>
              <a:ext uri="{FF2B5EF4-FFF2-40B4-BE49-F238E27FC236}">
                <a16:creationId xmlns="" xmlns:a16="http://schemas.microsoft.com/office/drawing/2014/main" id="{C3FF1472-9868-49D3-83E9-0D78404E065F}"/>
              </a:ext>
            </a:extLst>
          </p:cNvPr>
          <p:cNvSpPr>
            <a:spLocks noGrp="1" noChangeArrowheads="1"/>
          </p:cNvSpPr>
          <p:nvPr>
            <p:ph type="title"/>
          </p:nvPr>
        </p:nvSpPr>
        <p:spPr bwMode="gray">
          <a:xfrm>
            <a:off x="1335617" y="444501"/>
            <a:ext cx="9626600" cy="347663"/>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p>
            <a:pPr lvl="0"/>
            <a:r>
              <a:rPr lang="en-US" altLang="zh-CN"/>
              <a:t>Title</a:t>
            </a:r>
          </a:p>
        </p:txBody>
      </p:sp>
      <p:sp>
        <p:nvSpPr>
          <p:cNvPr id="771281" name="SlideNumber">
            <a:extLst>
              <a:ext uri="{FF2B5EF4-FFF2-40B4-BE49-F238E27FC236}">
                <a16:creationId xmlns="" xmlns:a16="http://schemas.microsoft.com/office/drawing/2014/main" id="{CE4EF65E-30E5-4575-86D7-5C07D0CAE55E}"/>
              </a:ext>
            </a:extLst>
          </p:cNvPr>
          <p:cNvSpPr>
            <a:spLocks noGrp="1" noChangeArrowheads="1"/>
          </p:cNvSpPr>
          <p:nvPr>
            <p:ph type="sldNum" sz="quarter" idx="4"/>
          </p:nvPr>
        </p:nvSpPr>
        <p:spPr bwMode="auto">
          <a:xfrm>
            <a:off x="9762068" y="6489700"/>
            <a:ext cx="2341033" cy="357188"/>
          </a:xfrm>
          <a:prstGeom prst="rect">
            <a:avLst/>
          </a:prstGeom>
          <a:noFill/>
          <a:ln w="9525">
            <a:noFill/>
            <a:miter lim="800000"/>
            <a:headEnd/>
            <a:tailEnd/>
          </a:ln>
          <a:effectLst/>
        </p:spPr>
        <p:txBody>
          <a:bodyPr vert="horz" wrap="square" lIns="0" tIns="45720" rIns="0" bIns="45720" numCol="1" anchor="b" anchorCtr="0" compatLnSpc="1">
            <a:prstTxWarp prst="textNoShape">
              <a:avLst/>
            </a:prstTxWarp>
          </a:bodyPr>
          <a:lstStyle>
            <a:lvl1pPr algn="r" eaLnBrk="1" hangingPunct="1">
              <a:lnSpc>
                <a:spcPct val="100000"/>
              </a:lnSpc>
              <a:spcBef>
                <a:spcPct val="0"/>
              </a:spcBef>
              <a:buClrTx/>
              <a:buSzTx/>
              <a:defRPr sz="1000">
                <a:solidFill>
                  <a:schemeClr val="tx1"/>
                </a:solidFill>
                <a:latin typeface="Credit Suisse Type Roman" pitchFamily="34" charset="0"/>
                <a:ea typeface="宋体" panose="02010600030101010101" pitchFamily="2" charset="-122"/>
              </a:defRPr>
            </a:lvl1pPr>
          </a:lstStyle>
          <a:p>
            <a:pPr>
              <a:defRPr/>
            </a:pPr>
            <a:fld id="{77B0067D-FCE9-4CDF-BF21-BBD62E9137EA}" type="slidenum">
              <a:rPr lang="zh-CN" altLang="en-US"/>
              <a:pPr>
                <a:defRPr/>
              </a:pPr>
              <a:t>‹#›</a:t>
            </a:fld>
            <a:endParaRPr lang="en-US" altLang="zh-CN"/>
          </a:p>
        </p:txBody>
      </p:sp>
      <p:sp>
        <p:nvSpPr>
          <p:cNvPr id="1029" name="Rectangle 244">
            <a:extLst>
              <a:ext uri="{FF2B5EF4-FFF2-40B4-BE49-F238E27FC236}">
                <a16:creationId xmlns="" xmlns:a16="http://schemas.microsoft.com/office/drawing/2014/main" id="{4F6ABF99-61D2-462F-BE74-6B04ED2D6C1F}"/>
              </a:ext>
            </a:extLst>
          </p:cNvPr>
          <p:cNvSpPr>
            <a:spLocks noChangeArrowheads="1"/>
          </p:cNvSpPr>
          <p:nvPr/>
        </p:nvSpPr>
        <p:spPr bwMode="auto">
          <a:xfrm>
            <a:off x="-1629833" y="5172076"/>
            <a:ext cx="1121833" cy="384175"/>
          </a:xfrm>
          <a:prstGeom prst="rect">
            <a:avLst/>
          </a:prstGeom>
          <a:solidFill>
            <a:srgbClr val="0B4F87"/>
          </a:solidFill>
          <a:ln>
            <a:noFill/>
          </a:ln>
          <a:extLst>
            <a:ext uri="{91240B29-F687-4f45-9708-019B960494DF}">
              <a14:hiddenLine xmlns:a14="http://schemas.microsoft.com/office/drawing/2010/main" w="6350" algn="ctr">
                <a:solidFill>
                  <a:srgbClr val="000000"/>
                </a:solidFill>
                <a:miter lim="800000"/>
                <a:headEnd/>
                <a:tailEnd/>
              </a14:hiddenLine>
            </a:ext>
          </a:extLst>
        </p:spPr>
        <p:txBody>
          <a:bodyPr wrap="none" lIns="46800" tIns="64800" rIns="46800" bIns="64800" anchor="ctr"/>
          <a:lstStyle>
            <a:lvl1pPr indent="3175" defTabSz="728663" eaLnBrk="0" hangingPunct="0">
              <a:defRPr sz="1400">
                <a:solidFill>
                  <a:srgbClr val="000000"/>
                </a:solidFill>
                <a:latin typeface="华文楷体" pitchFamily="2" charset="-122"/>
                <a:ea typeface="华文楷体" pitchFamily="2" charset="-122"/>
              </a:defRPr>
            </a:lvl1pPr>
            <a:lvl2pPr marL="742950" indent="-285750" defTabSz="728663" eaLnBrk="0" hangingPunct="0">
              <a:defRPr sz="1400">
                <a:solidFill>
                  <a:srgbClr val="000000"/>
                </a:solidFill>
                <a:latin typeface="华文楷体" pitchFamily="2" charset="-122"/>
                <a:ea typeface="华文楷体" pitchFamily="2" charset="-122"/>
              </a:defRPr>
            </a:lvl2pPr>
            <a:lvl3pPr marL="1143000" indent="-228600" defTabSz="728663" eaLnBrk="0" hangingPunct="0">
              <a:defRPr sz="1400">
                <a:solidFill>
                  <a:srgbClr val="000000"/>
                </a:solidFill>
                <a:latin typeface="华文楷体" pitchFamily="2" charset="-122"/>
                <a:ea typeface="华文楷体" pitchFamily="2" charset="-122"/>
              </a:defRPr>
            </a:lvl3pPr>
            <a:lvl4pPr marL="1600200" indent="-228600" defTabSz="728663" eaLnBrk="0" hangingPunct="0">
              <a:defRPr sz="1400">
                <a:solidFill>
                  <a:srgbClr val="000000"/>
                </a:solidFill>
                <a:latin typeface="华文楷体" pitchFamily="2" charset="-122"/>
                <a:ea typeface="华文楷体" pitchFamily="2" charset="-122"/>
              </a:defRPr>
            </a:lvl4pPr>
            <a:lvl5pPr marL="2057400" indent="-228600" defTabSz="728663" eaLnBrk="0" hangingPunct="0">
              <a:defRPr sz="1400">
                <a:solidFill>
                  <a:srgbClr val="000000"/>
                </a:solidFill>
                <a:latin typeface="华文楷体" pitchFamily="2" charset="-122"/>
                <a:ea typeface="华文楷体" pitchFamily="2" charset="-122"/>
              </a:defRPr>
            </a:lvl5pPr>
            <a:lvl6pPr marL="2514600" indent="-228600" algn="ctr" defTabSz="728663" eaLnBrk="0" fontAlgn="base" hangingPunct="0">
              <a:lnSpc>
                <a:spcPct val="95000"/>
              </a:lnSpc>
              <a:spcBef>
                <a:spcPct val="50000"/>
              </a:spcBef>
              <a:spcAft>
                <a:spcPct val="0"/>
              </a:spcAft>
              <a:buClr>
                <a:srgbClr val="AEBDDC"/>
              </a:buClr>
              <a:buSzPct val="130000"/>
              <a:defRPr sz="1400">
                <a:solidFill>
                  <a:srgbClr val="000000"/>
                </a:solidFill>
                <a:latin typeface="华文楷体" pitchFamily="2" charset="-122"/>
                <a:ea typeface="华文楷体" pitchFamily="2" charset="-122"/>
              </a:defRPr>
            </a:lvl6pPr>
            <a:lvl7pPr marL="2971800" indent="-228600" algn="ctr" defTabSz="728663" eaLnBrk="0" fontAlgn="base" hangingPunct="0">
              <a:lnSpc>
                <a:spcPct val="95000"/>
              </a:lnSpc>
              <a:spcBef>
                <a:spcPct val="50000"/>
              </a:spcBef>
              <a:spcAft>
                <a:spcPct val="0"/>
              </a:spcAft>
              <a:buClr>
                <a:srgbClr val="AEBDDC"/>
              </a:buClr>
              <a:buSzPct val="130000"/>
              <a:defRPr sz="1400">
                <a:solidFill>
                  <a:srgbClr val="000000"/>
                </a:solidFill>
                <a:latin typeface="华文楷体" pitchFamily="2" charset="-122"/>
                <a:ea typeface="华文楷体" pitchFamily="2" charset="-122"/>
              </a:defRPr>
            </a:lvl7pPr>
            <a:lvl8pPr marL="3429000" indent="-228600" algn="ctr" defTabSz="728663" eaLnBrk="0" fontAlgn="base" hangingPunct="0">
              <a:lnSpc>
                <a:spcPct val="95000"/>
              </a:lnSpc>
              <a:spcBef>
                <a:spcPct val="50000"/>
              </a:spcBef>
              <a:spcAft>
                <a:spcPct val="0"/>
              </a:spcAft>
              <a:buClr>
                <a:srgbClr val="AEBDDC"/>
              </a:buClr>
              <a:buSzPct val="130000"/>
              <a:defRPr sz="1400">
                <a:solidFill>
                  <a:srgbClr val="000000"/>
                </a:solidFill>
                <a:latin typeface="华文楷体" pitchFamily="2" charset="-122"/>
                <a:ea typeface="华文楷体" pitchFamily="2" charset="-122"/>
              </a:defRPr>
            </a:lvl8pPr>
            <a:lvl9pPr marL="3886200" indent="-228600" algn="ctr" defTabSz="728663" eaLnBrk="0" fontAlgn="base" hangingPunct="0">
              <a:lnSpc>
                <a:spcPct val="95000"/>
              </a:lnSpc>
              <a:spcBef>
                <a:spcPct val="50000"/>
              </a:spcBef>
              <a:spcAft>
                <a:spcPct val="0"/>
              </a:spcAft>
              <a:buClr>
                <a:srgbClr val="AEBDDC"/>
              </a:buClr>
              <a:buSzPct val="130000"/>
              <a:defRPr sz="1400">
                <a:solidFill>
                  <a:srgbClr val="000000"/>
                </a:solidFill>
                <a:latin typeface="华文楷体" pitchFamily="2" charset="-122"/>
                <a:ea typeface="华文楷体" pitchFamily="2" charset="-122"/>
              </a:defRPr>
            </a:lvl9pPr>
          </a:lstStyle>
          <a:p>
            <a:pPr algn="ctr" eaLnBrk="1" hangingPunct="1">
              <a:lnSpc>
                <a:spcPct val="95000"/>
              </a:lnSpc>
              <a:spcBef>
                <a:spcPct val="50000"/>
              </a:spcBef>
              <a:buClr>
                <a:srgbClr val="AEBDDC"/>
              </a:buClr>
              <a:buSzPct val="130000"/>
              <a:defRPr/>
            </a:pPr>
            <a:r>
              <a:rPr lang="en-US" altLang="zh-CN" sz="900">
                <a:solidFill>
                  <a:schemeClr val="bg1"/>
                </a:solidFill>
                <a:latin typeface="Arial" charset="0"/>
              </a:rPr>
              <a:t>11 79 135</a:t>
            </a:r>
          </a:p>
        </p:txBody>
      </p:sp>
      <p:sp>
        <p:nvSpPr>
          <p:cNvPr id="1030" name="Rectangle 245">
            <a:extLst>
              <a:ext uri="{FF2B5EF4-FFF2-40B4-BE49-F238E27FC236}">
                <a16:creationId xmlns="" xmlns:a16="http://schemas.microsoft.com/office/drawing/2014/main" id="{67702E0B-09D7-478A-8D01-A7960D4474DD}"/>
              </a:ext>
            </a:extLst>
          </p:cNvPr>
          <p:cNvSpPr>
            <a:spLocks noChangeArrowheads="1"/>
          </p:cNvSpPr>
          <p:nvPr/>
        </p:nvSpPr>
        <p:spPr bwMode="auto">
          <a:xfrm>
            <a:off x="-1629833" y="5684839"/>
            <a:ext cx="1121833" cy="384175"/>
          </a:xfrm>
          <a:prstGeom prst="rect">
            <a:avLst/>
          </a:prstGeom>
          <a:solidFill>
            <a:srgbClr val="F59A13"/>
          </a:solidFill>
          <a:ln>
            <a:noFill/>
          </a:ln>
          <a:extLst>
            <a:ext uri="{91240B29-F687-4f45-9708-019B960494DF}">
              <a14:hiddenLine xmlns:a14="http://schemas.microsoft.com/office/drawing/2010/main" w="6350" algn="ctr">
                <a:solidFill>
                  <a:srgbClr val="000000"/>
                </a:solidFill>
                <a:miter lim="800000"/>
                <a:headEnd/>
                <a:tailEnd/>
              </a14:hiddenLine>
            </a:ext>
          </a:extLst>
        </p:spPr>
        <p:txBody>
          <a:bodyPr wrap="none" lIns="46800" tIns="64800" rIns="46800" bIns="64800" anchor="ctr"/>
          <a:lstStyle>
            <a:lvl1pPr indent="3175" defTabSz="728663" eaLnBrk="0" hangingPunct="0">
              <a:defRPr sz="1400">
                <a:solidFill>
                  <a:srgbClr val="000000"/>
                </a:solidFill>
                <a:latin typeface="华文楷体" pitchFamily="2" charset="-122"/>
                <a:ea typeface="华文楷体" pitchFamily="2" charset="-122"/>
              </a:defRPr>
            </a:lvl1pPr>
            <a:lvl2pPr marL="742950" indent="-285750" defTabSz="728663" eaLnBrk="0" hangingPunct="0">
              <a:defRPr sz="1400">
                <a:solidFill>
                  <a:srgbClr val="000000"/>
                </a:solidFill>
                <a:latin typeface="华文楷体" pitchFamily="2" charset="-122"/>
                <a:ea typeface="华文楷体" pitchFamily="2" charset="-122"/>
              </a:defRPr>
            </a:lvl2pPr>
            <a:lvl3pPr marL="1143000" indent="-228600" defTabSz="728663" eaLnBrk="0" hangingPunct="0">
              <a:defRPr sz="1400">
                <a:solidFill>
                  <a:srgbClr val="000000"/>
                </a:solidFill>
                <a:latin typeface="华文楷体" pitchFamily="2" charset="-122"/>
                <a:ea typeface="华文楷体" pitchFamily="2" charset="-122"/>
              </a:defRPr>
            </a:lvl3pPr>
            <a:lvl4pPr marL="1600200" indent="-228600" defTabSz="728663" eaLnBrk="0" hangingPunct="0">
              <a:defRPr sz="1400">
                <a:solidFill>
                  <a:srgbClr val="000000"/>
                </a:solidFill>
                <a:latin typeface="华文楷体" pitchFamily="2" charset="-122"/>
                <a:ea typeface="华文楷体" pitchFamily="2" charset="-122"/>
              </a:defRPr>
            </a:lvl4pPr>
            <a:lvl5pPr marL="2057400" indent="-228600" defTabSz="728663" eaLnBrk="0" hangingPunct="0">
              <a:defRPr sz="1400">
                <a:solidFill>
                  <a:srgbClr val="000000"/>
                </a:solidFill>
                <a:latin typeface="华文楷体" pitchFamily="2" charset="-122"/>
                <a:ea typeface="华文楷体" pitchFamily="2" charset="-122"/>
              </a:defRPr>
            </a:lvl5pPr>
            <a:lvl6pPr marL="2514600" indent="-228600" algn="ctr" defTabSz="728663" eaLnBrk="0" fontAlgn="base" hangingPunct="0">
              <a:lnSpc>
                <a:spcPct val="95000"/>
              </a:lnSpc>
              <a:spcBef>
                <a:spcPct val="50000"/>
              </a:spcBef>
              <a:spcAft>
                <a:spcPct val="0"/>
              </a:spcAft>
              <a:buClr>
                <a:srgbClr val="AEBDDC"/>
              </a:buClr>
              <a:buSzPct val="130000"/>
              <a:defRPr sz="1400">
                <a:solidFill>
                  <a:srgbClr val="000000"/>
                </a:solidFill>
                <a:latin typeface="华文楷体" pitchFamily="2" charset="-122"/>
                <a:ea typeface="华文楷体" pitchFamily="2" charset="-122"/>
              </a:defRPr>
            </a:lvl6pPr>
            <a:lvl7pPr marL="2971800" indent="-228600" algn="ctr" defTabSz="728663" eaLnBrk="0" fontAlgn="base" hangingPunct="0">
              <a:lnSpc>
                <a:spcPct val="95000"/>
              </a:lnSpc>
              <a:spcBef>
                <a:spcPct val="50000"/>
              </a:spcBef>
              <a:spcAft>
                <a:spcPct val="0"/>
              </a:spcAft>
              <a:buClr>
                <a:srgbClr val="AEBDDC"/>
              </a:buClr>
              <a:buSzPct val="130000"/>
              <a:defRPr sz="1400">
                <a:solidFill>
                  <a:srgbClr val="000000"/>
                </a:solidFill>
                <a:latin typeface="华文楷体" pitchFamily="2" charset="-122"/>
                <a:ea typeface="华文楷体" pitchFamily="2" charset="-122"/>
              </a:defRPr>
            </a:lvl7pPr>
            <a:lvl8pPr marL="3429000" indent="-228600" algn="ctr" defTabSz="728663" eaLnBrk="0" fontAlgn="base" hangingPunct="0">
              <a:lnSpc>
                <a:spcPct val="95000"/>
              </a:lnSpc>
              <a:spcBef>
                <a:spcPct val="50000"/>
              </a:spcBef>
              <a:spcAft>
                <a:spcPct val="0"/>
              </a:spcAft>
              <a:buClr>
                <a:srgbClr val="AEBDDC"/>
              </a:buClr>
              <a:buSzPct val="130000"/>
              <a:defRPr sz="1400">
                <a:solidFill>
                  <a:srgbClr val="000000"/>
                </a:solidFill>
                <a:latin typeface="华文楷体" pitchFamily="2" charset="-122"/>
                <a:ea typeface="华文楷体" pitchFamily="2" charset="-122"/>
              </a:defRPr>
            </a:lvl8pPr>
            <a:lvl9pPr marL="3886200" indent="-228600" algn="ctr" defTabSz="728663" eaLnBrk="0" fontAlgn="base" hangingPunct="0">
              <a:lnSpc>
                <a:spcPct val="95000"/>
              </a:lnSpc>
              <a:spcBef>
                <a:spcPct val="50000"/>
              </a:spcBef>
              <a:spcAft>
                <a:spcPct val="0"/>
              </a:spcAft>
              <a:buClr>
                <a:srgbClr val="AEBDDC"/>
              </a:buClr>
              <a:buSzPct val="130000"/>
              <a:defRPr sz="1400">
                <a:solidFill>
                  <a:srgbClr val="000000"/>
                </a:solidFill>
                <a:latin typeface="华文楷体" pitchFamily="2" charset="-122"/>
                <a:ea typeface="华文楷体" pitchFamily="2" charset="-122"/>
              </a:defRPr>
            </a:lvl9pPr>
          </a:lstStyle>
          <a:p>
            <a:pPr algn="ctr" eaLnBrk="1" hangingPunct="1">
              <a:lnSpc>
                <a:spcPct val="95000"/>
              </a:lnSpc>
              <a:spcBef>
                <a:spcPct val="50000"/>
              </a:spcBef>
              <a:buClr>
                <a:srgbClr val="AEBDDC"/>
              </a:buClr>
              <a:buSzPct val="130000"/>
              <a:defRPr/>
            </a:pPr>
            <a:r>
              <a:rPr lang="en-US" altLang="zh-CN" sz="900">
                <a:solidFill>
                  <a:schemeClr val="bg1"/>
                </a:solidFill>
                <a:latin typeface="Arial" charset="0"/>
              </a:rPr>
              <a:t>245 154 19</a:t>
            </a:r>
          </a:p>
        </p:txBody>
      </p:sp>
      <p:sp>
        <p:nvSpPr>
          <p:cNvPr id="1031" name="Rectangle 246">
            <a:extLst>
              <a:ext uri="{FF2B5EF4-FFF2-40B4-BE49-F238E27FC236}">
                <a16:creationId xmlns="" xmlns:a16="http://schemas.microsoft.com/office/drawing/2014/main" id="{126CC3DC-8795-4CB7-B6B3-772C82D52524}"/>
              </a:ext>
            </a:extLst>
          </p:cNvPr>
          <p:cNvSpPr>
            <a:spLocks noChangeArrowheads="1"/>
          </p:cNvSpPr>
          <p:nvPr>
            <p:custDataLst>
              <p:tags r:id="rId14"/>
            </p:custDataLst>
          </p:nvPr>
        </p:nvSpPr>
        <p:spPr bwMode="auto">
          <a:xfrm>
            <a:off x="-1627717" y="1736725"/>
            <a:ext cx="1117600" cy="381000"/>
          </a:xfrm>
          <a:prstGeom prst="rect">
            <a:avLst/>
          </a:prstGeom>
          <a:solidFill>
            <a:srgbClr val="F4B72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marL="330200" indent="-330200" defTabSz="728663" eaLnBrk="0" hangingPunct="0">
              <a:defRPr sz="1400">
                <a:solidFill>
                  <a:srgbClr val="000000"/>
                </a:solidFill>
                <a:latin typeface="华文楷体" pitchFamily="2" charset="-122"/>
                <a:ea typeface="华文楷体" pitchFamily="2" charset="-122"/>
              </a:defRPr>
            </a:lvl1pPr>
            <a:lvl2pPr marL="742950" indent="-285750" defTabSz="728663" eaLnBrk="0" hangingPunct="0">
              <a:defRPr sz="1400">
                <a:solidFill>
                  <a:srgbClr val="000000"/>
                </a:solidFill>
                <a:latin typeface="华文楷体" pitchFamily="2" charset="-122"/>
                <a:ea typeface="华文楷体" pitchFamily="2" charset="-122"/>
              </a:defRPr>
            </a:lvl2pPr>
            <a:lvl3pPr marL="1143000" indent="-228600" defTabSz="728663" eaLnBrk="0" hangingPunct="0">
              <a:defRPr sz="1400">
                <a:solidFill>
                  <a:srgbClr val="000000"/>
                </a:solidFill>
                <a:latin typeface="华文楷体" pitchFamily="2" charset="-122"/>
                <a:ea typeface="华文楷体" pitchFamily="2" charset="-122"/>
              </a:defRPr>
            </a:lvl3pPr>
            <a:lvl4pPr marL="1600200" indent="-228600" defTabSz="728663" eaLnBrk="0" hangingPunct="0">
              <a:defRPr sz="1400">
                <a:solidFill>
                  <a:srgbClr val="000000"/>
                </a:solidFill>
                <a:latin typeface="华文楷体" pitchFamily="2" charset="-122"/>
                <a:ea typeface="华文楷体" pitchFamily="2" charset="-122"/>
              </a:defRPr>
            </a:lvl4pPr>
            <a:lvl5pPr marL="2057400" indent="-228600" defTabSz="728663" eaLnBrk="0" hangingPunct="0">
              <a:defRPr sz="1400">
                <a:solidFill>
                  <a:srgbClr val="000000"/>
                </a:solidFill>
                <a:latin typeface="华文楷体" pitchFamily="2" charset="-122"/>
                <a:ea typeface="华文楷体" pitchFamily="2" charset="-122"/>
              </a:defRPr>
            </a:lvl5pPr>
            <a:lvl6pPr marL="2514600" indent="-228600" algn="ctr" defTabSz="728663" eaLnBrk="0" fontAlgn="base" hangingPunct="0">
              <a:lnSpc>
                <a:spcPct val="95000"/>
              </a:lnSpc>
              <a:spcBef>
                <a:spcPct val="50000"/>
              </a:spcBef>
              <a:spcAft>
                <a:spcPct val="0"/>
              </a:spcAft>
              <a:buClr>
                <a:srgbClr val="AEBDDC"/>
              </a:buClr>
              <a:buSzPct val="130000"/>
              <a:defRPr sz="1400">
                <a:solidFill>
                  <a:srgbClr val="000000"/>
                </a:solidFill>
                <a:latin typeface="华文楷体" pitchFamily="2" charset="-122"/>
                <a:ea typeface="华文楷体" pitchFamily="2" charset="-122"/>
              </a:defRPr>
            </a:lvl6pPr>
            <a:lvl7pPr marL="2971800" indent="-228600" algn="ctr" defTabSz="728663" eaLnBrk="0" fontAlgn="base" hangingPunct="0">
              <a:lnSpc>
                <a:spcPct val="95000"/>
              </a:lnSpc>
              <a:spcBef>
                <a:spcPct val="50000"/>
              </a:spcBef>
              <a:spcAft>
                <a:spcPct val="0"/>
              </a:spcAft>
              <a:buClr>
                <a:srgbClr val="AEBDDC"/>
              </a:buClr>
              <a:buSzPct val="130000"/>
              <a:defRPr sz="1400">
                <a:solidFill>
                  <a:srgbClr val="000000"/>
                </a:solidFill>
                <a:latin typeface="华文楷体" pitchFamily="2" charset="-122"/>
                <a:ea typeface="华文楷体" pitchFamily="2" charset="-122"/>
              </a:defRPr>
            </a:lvl7pPr>
            <a:lvl8pPr marL="3429000" indent="-228600" algn="ctr" defTabSz="728663" eaLnBrk="0" fontAlgn="base" hangingPunct="0">
              <a:lnSpc>
                <a:spcPct val="95000"/>
              </a:lnSpc>
              <a:spcBef>
                <a:spcPct val="50000"/>
              </a:spcBef>
              <a:spcAft>
                <a:spcPct val="0"/>
              </a:spcAft>
              <a:buClr>
                <a:srgbClr val="AEBDDC"/>
              </a:buClr>
              <a:buSzPct val="130000"/>
              <a:defRPr sz="1400">
                <a:solidFill>
                  <a:srgbClr val="000000"/>
                </a:solidFill>
                <a:latin typeface="华文楷体" pitchFamily="2" charset="-122"/>
                <a:ea typeface="华文楷体" pitchFamily="2" charset="-122"/>
              </a:defRPr>
            </a:lvl8pPr>
            <a:lvl9pPr marL="3886200" indent="-228600" algn="ctr" defTabSz="728663" eaLnBrk="0" fontAlgn="base" hangingPunct="0">
              <a:lnSpc>
                <a:spcPct val="95000"/>
              </a:lnSpc>
              <a:spcBef>
                <a:spcPct val="50000"/>
              </a:spcBef>
              <a:spcAft>
                <a:spcPct val="0"/>
              </a:spcAft>
              <a:buClr>
                <a:srgbClr val="AEBDDC"/>
              </a:buClr>
              <a:buSzPct val="130000"/>
              <a:defRPr sz="1400">
                <a:solidFill>
                  <a:srgbClr val="000000"/>
                </a:solidFill>
                <a:latin typeface="华文楷体" pitchFamily="2" charset="-122"/>
                <a:ea typeface="华文楷体" pitchFamily="2" charset="-122"/>
              </a:defRPr>
            </a:lvl9pPr>
          </a:lstStyle>
          <a:p>
            <a:pPr algn="ctr" eaLnBrk="1" hangingPunct="1">
              <a:lnSpc>
                <a:spcPct val="95000"/>
              </a:lnSpc>
              <a:spcBef>
                <a:spcPct val="50000"/>
              </a:spcBef>
              <a:buClr>
                <a:srgbClr val="AEBDDC"/>
              </a:buClr>
              <a:buSzPct val="130000"/>
              <a:defRPr/>
            </a:pPr>
            <a:r>
              <a:rPr lang="en-US" altLang="zh-CN" sz="900">
                <a:latin typeface="Arial" charset="0"/>
              </a:rPr>
              <a:t>244 183 032</a:t>
            </a:r>
          </a:p>
        </p:txBody>
      </p:sp>
      <p:sp>
        <p:nvSpPr>
          <p:cNvPr id="1032" name="Rectangle 247">
            <a:extLst>
              <a:ext uri="{FF2B5EF4-FFF2-40B4-BE49-F238E27FC236}">
                <a16:creationId xmlns="" xmlns:a16="http://schemas.microsoft.com/office/drawing/2014/main" id="{931F6544-5D52-40DF-9585-B9841E32F062}"/>
              </a:ext>
            </a:extLst>
          </p:cNvPr>
          <p:cNvSpPr>
            <a:spLocks noChangeArrowheads="1"/>
          </p:cNvSpPr>
          <p:nvPr>
            <p:custDataLst>
              <p:tags r:id="rId15"/>
            </p:custDataLst>
          </p:nvPr>
        </p:nvSpPr>
        <p:spPr bwMode="auto">
          <a:xfrm>
            <a:off x="-1627717" y="1235075"/>
            <a:ext cx="1117600" cy="381000"/>
          </a:xfrm>
          <a:prstGeom prst="rect">
            <a:avLst/>
          </a:prstGeom>
          <a:solidFill>
            <a:srgbClr val="0083C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indent="3175" defTabSz="728663" eaLnBrk="0" hangingPunct="0">
              <a:defRPr sz="1400">
                <a:solidFill>
                  <a:srgbClr val="000000"/>
                </a:solidFill>
                <a:latin typeface="华文楷体" pitchFamily="2" charset="-122"/>
                <a:ea typeface="华文楷体" pitchFamily="2" charset="-122"/>
              </a:defRPr>
            </a:lvl1pPr>
            <a:lvl2pPr marL="742950" indent="-285750" defTabSz="728663" eaLnBrk="0" hangingPunct="0">
              <a:defRPr sz="1400">
                <a:solidFill>
                  <a:srgbClr val="000000"/>
                </a:solidFill>
                <a:latin typeface="华文楷体" pitchFamily="2" charset="-122"/>
                <a:ea typeface="华文楷体" pitchFamily="2" charset="-122"/>
              </a:defRPr>
            </a:lvl2pPr>
            <a:lvl3pPr marL="1143000" indent="-228600" defTabSz="728663" eaLnBrk="0" hangingPunct="0">
              <a:defRPr sz="1400">
                <a:solidFill>
                  <a:srgbClr val="000000"/>
                </a:solidFill>
                <a:latin typeface="华文楷体" pitchFamily="2" charset="-122"/>
                <a:ea typeface="华文楷体" pitchFamily="2" charset="-122"/>
              </a:defRPr>
            </a:lvl3pPr>
            <a:lvl4pPr marL="1600200" indent="-228600" defTabSz="728663" eaLnBrk="0" hangingPunct="0">
              <a:defRPr sz="1400">
                <a:solidFill>
                  <a:srgbClr val="000000"/>
                </a:solidFill>
                <a:latin typeface="华文楷体" pitchFamily="2" charset="-122"/>
                <a:ea typeface="华文楷体" pitchFamily="2" charset="-122"/>
              </a:defRPr>
            </a:lvl4pPr>
            <a:lvl5pPr marL="2057400" indent="-228600" defTabSz="728663" eaLnBrk="0" hangingPunct="0">
              <a:defRPr sz="1400">
                <a:solidFill>
                  <a:srgbClr val="000000"/>
                </a:solidFill>
                <a:latin typeface="华文楷体" pitchFamily="2" charset="-122"/>
                <a:ea typeface="华文楷体" pitchFamily="2" charset="-122"/>
              </a:defRPr>
            </a:lvl5pPr>
            <a:lvl6pPr marL="2514600" indent="-228600" algn="ctr" defTabSz="728663" eaLnBrk="0" fontAlgn="base" hangingPunct="0">
              <a:lnSpc>
                <a:spcPct val="95000"/>
              </a:lnSpc>
              <a:spcBef>
                <a:spcPct val="50000"/>
              </a:spcBef>
              <a:spcAft>
                <a:spcPct val="0"/>
              </a:spcAft>
              <a:buClr>
                <a:srgbClr val="AEBDDC"/>
              </a:buClr>
              <a:buSzPct val="130000"/>
              <a:defRPr sz="1400">
                <a:solidFill>
                  <a:srgbClr val="000000"/>
                </a:solidFill>
                <a:latin typeface="华文楷体" pitchFamily="2" charset="-122"/>
                <a:ea typeface="华文楷体" pitchFamily="2" charset="-122"/>
              </a:defRPr>
            </a:lvl6pPr>
            <a:lvl7pPr marL="2971800" indent="-228600" algn="ctr" defTabSz="728663" eaLnBrk="0" fontAlgn="base" hangingPunct="0">
              <a:lnSpc>
                <a:spcPct val="95000"/>
              </a:lnSpc>
              <a:spcBef>
                <a:spcPct val="50000"/>
              </a:spcBef>
              <a:spcAft>
                <a:spcPct val="0"/>
              </a:spcAft>
              <a:buClr>
                <a:srgbClr val="AEBDDC"/>
              </a:buClr>
              <a:buSzPct val="130000"/>
              <a:defRPr sz="1400">
                <a:solidFill>
                  <a:srgbClr val="000000"/>
                </a:solidFill>
                <a:latin typeface="华文楷体" pitchFamily="2" charset="-122"/>
                <a:ea typeface="华文楷体" pitchFamily="2" charset="-122"/>
              </a:defRPr>
            </a:lvl7pPr>
            <a:lvl8pPr marL="3429000" indent="-228600" algn="ctr" defTabSz="728663" eaLnBrk="0" fontAlgn="base" hangingPunct="0">
              <a:lnSpc>
                <a:spcPct val="95000"/>
              </a:lnSpc>
              <a:spcBef>
                <a:spcPct val="50000"/>
              </a:spcBef>
              <a:spcAft>
                <a:spcPct val="0"/>
              </a:spcAft>
              <a:buClr>
                <a:srgbClr val="AEBDDC"/>
              </a:buClr>
              <a:buSzPct val="130000"/>
              <a:defRPr sz="1400">
                <a:solidFill>
                  <a:srgbClr val="000000"/>
                </a:solidFill>
                <a:latin typeface="华文楷体" pitchFamily="2" charset="-122"/>
                <a:ea typeface="华文楷体" pitchFamily="2" charset="-122"/>
              </a:defRPr>
            </a:lvl8pPr>
            <a:lvl9pPr marL="3886200" indent="-228600" algn="ctr" defTabSz="728663" eaLnBrk="0" fontAlgn="base" hangingPunct="0">
              <a:lnSpc>
                <a:spcPct val="95000"/>
              </a:lnSpc>
              <a:spcBef>
                <a:spcPct val="50000"/>
              </a:spcBef>
              <a:spcAft>
                <a:spcPct val="0"/>
              </a:spcAft>
              <a:buClr>
                <a:srgbClr val="AEBDDC"/>
              </a:buClr>
              <a:buSzPct val="130000"/>
              <a:defRPr sz="1400">
                <a:solidFill>
                  <a:srgbClr val="000000"/>
                </a:solidFill>
                <a:latin typeface="华文楷体" pitchFamily="2" charset="-122"/>
                <a:ea typeface="华文楷体" pitchFamily="2" charset="-122"/>
              </a:defRPr>
            </a:lvl9pPr>
          </a:lstStyle>
          <a:p>
            <a:pPr algn="ctr" eaLnBrk="1" hangingPunct="1">
              <a:lnSpc>
                <a:spcPct val="95000"/>
              </a:lnSpc>
              <a:spcBef>
                <a:spcPct val="50000"/>
              </a:spcBef>
              <a:buClr>
                <a:srgbClr val="AEBDDC"/>
              </a:buClr>
              <a:buSzPct val="130000"/>
              <a:defRPr/>
            </a:pPr>
            <a:r>
              <a:rPr lang="en-US" altLang="zh-CN" sz="900">
                <a:solidFill>
                  <a:schemeClr val="bg1"/>
                </a:solidFill>
                <a:latin typeface="Arial" charset="0"/>
              </a:rPr>
              <a:t>0 131 195</a:t>
            </a:r>
          </a:p>
        </p:txBody>
      </p:sp>
      <p:sp>
        <p:nvSpPr>
          <p:cNvPr id="1033" name="Rectangle 248">
            <a:extLst>
              <a:ext uri="{FF2B5EF4-FFF2-40B4-BE49-F238E27FC236}">
                <a16:creationId xmlns="" xmlns:a16="http://schemas.microsoft.com/office/drawing/2014/main" id="{96B7DF48-5B1E-4D2F-9EBA-9040EA4AC1CF}"/>
              </a:ext>
            </a:extLst>
          </p:cNvPr>
          <p:cNvSpPr>
            <a:spLocks noChangeArrowheads="1"/>
          </p:cNvSpPr>
          <p:nvPr>
            <p:custDataLst>
              <p:tags r:id="rId16"/>
            </p:custDataLst>
          </p:nvPr>
        </p:nvSpPr>
        <p:spPr bwMode="auto">
          <a:xfrm>
            <a:off x="-1627717" y="2743200"/>
            <a:ext cx="1117600" cy="381000"/>
          </a:xfrm>
          <a:prstGeom prst="rect">
            <a:avLst/>
          </a:prstGeom>
          <a:solidFill>
            <a:srgbClr val="27915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marL="330200" indent="-330200" defTabSz="728663" eaLnBrk="0" hangingPunct="0">
              <a:defRPr sz="1400">
                <a:solidFill>
                  <a:srgbClr val="000000"/>
                </a:solidFill>
                <a:latin typeface="华文楷体" pitchFamily="2" charset="-122"/>
                <a:ea typeface="华文楷体" pitchFamily="2" charset="-122"/>
              </a:defRPr>
            </a:lvl1pPr>
            <a:lvl2pPr marL="742950" indent="-285750" defTabSz="728663" eaLnBrk="0" hangingPunct="0">
              <a:defRPr sz="1400">
                <a:solidFill>
                  <a:srgbClr val="000000"/>
                </a:solidFill>
                <a:latin typeface="华文楷体" pitchFamily="2" charset="-122"/>
                <a:ea typeface="华文楷体" pitchFamily="2" charset="-122"/>
              </a:defRPr>
            </a:lvl2pPr>
            <a:lvl3pPr marL="1143000" indent="-228600" defTabSz="728663" eaLnBrk="0" hangingPunct="0">
              <a:defRPr sz="1400">
                <a:solidFill>
                  <a:srgbClr val="000000"/>
                </a:solidFill>
                <a:latin typeface="华文楷体" pitchFamily="2" charset="-122"/>
                <a:ea typeface="华文楷体" pitchFamily="2" charset="-122"/>
              </a:defRPr>
            </a:lvl3pPr>
            <a:lvl4pPr marL="1600200" indent="-228600" defTabSz="728663" eaLnBrk="0" hangingPunct="0">
              <a:defRPr sz="1400">
                <a:solidFill>
                  <a:srgbClr val="000000"/>
                </a:solidFill>
                <a:latin typeface="华文楷体" pitchFamily="2" charset="-122"/>
                <a:ea typeface="华文楷体" pitchFamily="2" charset="-122"/>
              </a:defRPr>
            </a:lvl4pPr>
            <a:lvl5pPr marL="2057400" indent="-228600" defTabSz="728663" eaLnBrk="0" hangingPunct="0">
              <a:defRPr sz="1400">
                <a:solidFill>
                  <a:srgbClr val="000000"/>
                </a:solidFill>
                <a:latin typeface="华文楷体" pitchFamily="2" charset="-122"/>
                <a:ea typeface="华文楷体" pitchFamily="2" charset="-122"/>
              </a:defRPr>
            </a:lvl5pPr>
            <a:lvl6pPr marL="2514600" indent="-228600" algn="ctr" defTabSz="728663" eaLnBrk="0" fontAlgn="base" hangingPunct="0">
              <a:lnSpc>
                <a:spcPct val="95000"/>
              </a:lnSpc>
              <a:spcBef>
                <a:spcPct val="50000"/>
              </a:spcBef>
              <a:spcAft>
                <a:spcPct val="0"/>
              </a:spcAft>
              <a:buClr>
                <a:srgbClr val="AEBDDC"/>
              </a:buClr>
              <a:buSzPct val="130000"/>
              <a:defRPr sz="1400">
                <a:solidFill>
                  <a:srgbClr val="000000"/>
                </a:solidFill>
                <a:latin typeface="华文楷体" pitchFamily="2" charset="-122"/>
                <a:ea typeface="华文楷体" pitchFamily="2" charset="-122"/>
              </a:defRPr>
            </a:lvl6pPr>
            <a:lvl7pPr marL="2971800" indent="-228600" algn="ctr" defTabSz="728663" eaLnBrk="0" fontAlgn="base" hangingPunct="0">
              <a:lnSpc>
                <a:spcPct val="95000"/>
              </a:lnSpc>
              <a:spcBef>
                <a:spcPct val="50000"/>
              </a:spcBef>
              <a:spcAft>
                <a:spcPct val="0"/>
              </a:spcAft>
              <a:buClr>
                <a:srgbClr val="AEBDDC"/>
              </a:buClr>
              <a:buSzPct val="130000"/>
              <a:defRPr sz="1400">
                <a:solidFill>
                  <a:srgbClr val="000000"/>
                </a:solidFill>
                <a:latin typeface="华文楷体" pitchFamily="2" charset="-122"/>
                <a:ea typeface="华文楷体" pitchFamily="2" charset="-122"/>
              </a:defRPr>
            </a:lvl7pPr>
            <a:lvl8pPr marL="3429000" indent="-228600" algn="ctr" defTabSz="728663" eaLnBrk="0" fontAlgn="base" hangingPunct="0">
              <a:lnSpc>
                <a:spcPct val="95000"/>
              </a:lnSpc>
              <a:spcBef>
                <a:spcPct val="50000"/>
              </a:spcBef>
              <a:spcAft>
                <a:spcPct val="0"/>
              </a:spcAft>
              <a:buClr>
                <a:srgbClr val="AEBDDC"/>
              </a:buClr>
              <a:buSzPct val="130000"/>
              <a:defRPr sz="1400">
                <a:solidFill>
                  <a:srgbClr val="000000"/>
                </a:solidFill>
                <a:latin typeface="华文楷体" pitchFamily="2" charset="-122"/>
                <a:ea typeface="华文楷体" pitchFamily="2" charset="-122"/>
              </a:defRPr>
            </a:lvl8pPr>
            <a:lvl9pPr marL="3886200" indent="-228600" algn="ctr" defTabSz="728663" eaLnBrk="0" fontAlgn="base" hangingPunct="0">
              <a:lnSpc>
                <a:spcPct val="95000"/>
              </a:lnSpc>
              <a:spcBef>
                <a:spcPct val="50000"/>
              </a:spcBef>
              <a:spcAft>
                <a:spcPct val="0"/>
              </a:spcAft>
              <a:buClr>
                <a:srgbClr val="AEBDDC"/>
              </a:buClr>
              <a:buSzPct val="130000"/>
              <a:defRPr sz="1400">
                <a:solidFill>
                  <a:srgbClr val="000000"/>
                </a:solidFill>
                <a:latin typeface="华文楷体" pitchFamily="2" charset="-122"/>
                <a:ea typeface="华文楷体" pitchFamily="2" charset="-122"/>
              </a:defRPr>
            </a:lvl9pPr>
          </a:lstStyle>
          <a:p>
            <a:pPr algn="ctr" eaLnBrk="1" hangingPunct="1">
              <a:lnSpc>
                <a:spcPct val="95000"/>
              </a:lnSpc>
              <a:spcBef>
                <a:spcPct val="50000"/>
              </a:spcBef>
              <a:buClr>
                <a:srgbClr val="AEBDDC"/>
              </a:buClr>
              <a:buSzPct val="130000"/>
              <a:defRPr/>
            </a:pPr>
            <a:r>
              <a:rPr lang="en-US" altLang="zh-CN" sz="900">
                <a:solidFill>
                  <a:schemeClr val="bg1"/>
                </a:solidFill>
                <a:latin typeface="Arial" charset="0"/>
              </a:rPr>
              <a:t>039 145 095</a:t>
            </a:r>
          </a:p>
        </p:txBody>
      </p:sp>
      <p:sp>
        <p:nvSpPr>
          <p:cNvPr id="1034" name="Rectangle 249">
            <a:extLst>
              <a:ext uri="{FF2B5EF4-FFF2-40B4-BE49-F238E27FC236}">
                <a16:creationId xmlns="" xmlns:a16="http://schemas.microsoft.com/office/drawing/2014/main" id="{1F59EEA6-B0F3-4909-83BB-CBE617E726C2}"/>
              </a:ext>
            </a:extLst>
          </p:cNvPr>
          <p:cNvSpPr>
            <a:spLocks noChangeArrowheads="1"/>
          </p:cNvSpPr>
          <p:nvPr>
            <p:custDataLst>
              <p:tags r:id="rId17"/>
            </p:custDataLst>
          </p:nvPr>
        </p:nvSpPr>
        <p:spPr bwMode="auto">
          <a:xfrm>
            <a:off x="-1627717" y="2239963"/>
            <a:ext cx="1117600" cy="381000"/>
          </a:xfrm>
          <a:prstGeom prst="rect">
            <a:avLst/>
          </a:prstGeom>
          <a:solidFill>
            <a:srgbClr val="80D4E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marL="330200" indent="-330200" defTabSz="728663" eaLnBrk="0" hangingPunct="0">
              <a:defRPr sz="1400">
                <a:solidFill>
                  <a:srgbClr val="000000"/>
                </a:solidFill>
                <a:latin typeface="华文楷体" pitchFamily="2" charset="-122"/>
                <a:ea typeface="华文楷体" pitchFamily="2" charset="-122"/>
              </a:defRPr>
            </a:lvl1pPr>
            <a:lvl2pPr marL="742950" indent="-285750" defTabSz="728663" eaLnBrk="0" hangingPunct="0">
              <a:defRPr sz="1400">
                <a:solidFill>
                  <a:srgbClr val="000000"/>
                </a:solidFill>
                <a:latin typeface="华文楷体" pitchFamily="2" charset="-122"/>
                <a:ea typeface="华文楷体" pitchFamily="2" charset="-122"/>
              </a:defRPr>
            </a:lvl2pPr>
            <a:lvl3pPr marL="1143000" indent="-228600" defTabSz="728663" eaLnBrk="0" hangingPunct="0">
              <a:defRPr sz="1400">
                <a:solidFill>
                  <a:srgbClr val="000000"/>
                </a:solidFill>
                <a:latin typeface="华文楷体" pitchFamily="2" charset="-122"/>
                <a:ea typeface="华文楷体" pitchFamily="2" charset="-122"/>
              </a:defRPr>
            </a:lvl3pPr>
            <a:lvl4pPr marL="1600200" indent="-228600" defTabSz="728663" eaLnBrk="0" hangingPunct="0">
              <a:defRPr sz="1400">
                <a:solidFill>
                  <a:srgbClr val="000000"/>
                </a:solidFill>
                <a:latin typeface="华文楷体" pitchFamily="2" charset="-122"/>
                <a:ea typeface="华文楷体" pitchFamily="2" charset="-122"/>
              </a:defRPr>
            </a:lvl4pPr>
            <a:lvl5pPr marL="2057400" indent="-228600" defTabSz="728663" eaLnBrk="0" hangingPunct="0">
              <a:defRPr sz="1400">
                <a:solidFill>
                  <a:srgbClr val="000000"/>
                </a:solidFill>
                <a:latin typeface="华文楷体" pitchFamily="2" charset="-122"/>
                <a:ea typeface="华文楷体" pitchFamily="2" charset="-122"/>
              </a:defRPr>
            </a:lvl5pPr>
            <a:lvl6pPr marL="2514600" indent="-228600" algn="ctr" defTabSz="728663" eaLnBrk="0" fontAlgn="base" hangingPunct="0">
              <a:lnSpc>
                <a:spcPct val="95000"/>
              </a:lnSpc>
              <a:spcBef>
                <a:spcPct val="50000"/>
              </a:spcBef>
              <a:spcAft>
                <a:spcPct val="0"/>
              </a:spcAft>
              <a:buClr>
                <a:srgbClr val="AEBDDC"/>
              </a:buClr>
              <a:buSzPct val="130000"/>
              <a:defRPr sz="1400">
                <a:solidFill>
                  <a:srgbClr val="000000"/>
                </a:solidFill>
                <a:latin typeface="华文楷体" pitchFamily="2" charset="-122"/>
                <a:ea typeface="华文楷体" pitchFamily="2" charset="-122"/>
              </a:defRPr>
            </a:lvl6pPr>
            <a:lvl7pPr marL="2971800" indent="-228600" algn="ctr" defTabSz="728663" eaLnBrk="0" fontAlgn="base" hangingPunct="0">
              <a:lnSpc>
                <a:spcPct val="95000"/>
              </a:lnSpc>
              <a:spcBef>
                <a:spcPct val="50000"/>
              </a:spcBef>
              <a:spcAft>
                <a:spcPct val="0"/>
              </a:spcAft>
              <a:buClr>
                <a:srgbClr val="AEBDDC"/>
              </a:buClr>
              <a:buSzPct val="130000"/>
              <a:defRPr sz="1400">
                <a:solidFill>
                  <a:srgbClr val="000000"/>
                </a:solidFill>
                <a:latin typeface="华文楷体" pitchFamily="2" charset="-122"/>
                <a:ea typeface="华文楷体" pitchFamily="2" charset="-122"/>
              </a:defRPr>
            </a:lvl7pPr>
            <a:lvl8pPr marL="3429000" indent="-228600" algn="ctr" defTabSz="728663" eaLnBrk="0" fontAlgn="base" hangingPunct="0">
              <a:lnSpc>
                <a:spcPct val="95000"/>
              </a:lnSpc>
              <a:spcBef>
                <a:spcPct val="50000"/>
              </a:spcBef>
              <a:spcAft>
                <a:spcPct val="0"/>
              </a:spcAft>
              <a:buClr>
                <a:srgbClr val="AEBDDC"/>
              </a:buClr>
              <a:buSzPct val="130000"/>
              <a:defRPr sz="1400">
                <a:solidFill>
                  <a:srgbClr val="000000"/>
                </a:solidFill>
                <a:latin typeface="华文楷体" pitchFamily="2" charset="-122"/>
                <a:ea typeface="华文楷体" pitchFamily="2" charset="-122"/>
              </a:defRPr>
            </a:lvl8pPr>
            <a:lvl9pPr marL="3886200" indent="-228600" algn="ctr" defTabSz="728663" eaLnBrk="0" fontAlgn="base" hangingPunct="0">
              <a:lnSpc>
                <a:spcPct val="95000"/>
              </a:lnSpc>
              <a:spcBef>
                <a:spcPct val="50000"/>
              </a:spcBef>
              <a:spcAft>
                <a:spcPct val="0"/>
              </a:spcAft>
              <a:buClr>
                <a:srgbClr val="AEBDDC"/>
              </a:buClr>
              <a:buSzPct val="130000"/>
              <a:defRPr sz="1400">
                <a:solidFill>
                  <a:srgbClr val="000000"/>
                </a:solidFill>
                <a:latin typeface="华文楷体" pitchFamily="2" charset="-122"/>
                <a:ea typeface="华文楷体" pitchFamily="2" charset="-122"/>
              </a:defRPr>
            </a:lvl9pPr>
          </a:lstStyle>
          <a:p>
            <a:pPr algn="ctr" eaLnBrk="1" hangingPunct="1">
              <a:lnSpc>
                <a:spcPct val="95000"/>
              </a:lnSpc>
              <a:spcBef>
                <a:spcPct val="50000"/>
              </a:spcBef>
              <a:buClr>
                <a:srgbClr val="AEBDDC"/>
              </a:buClr>
              <a:buSzPct val="130000"/>
              <a:defRPr/>
            </a:pPr>
            <a:r>
              <a:rPr lang="en-US" altLang="zh-CN" sz="900">
                <a:latin typeface="Arial" charset="0"/>
              </a:rPr>
              <a:t>128 212 232</a:t>
            </a:r>
          </a:p>
        </p:txBody>
      </p:sp>
      <p:sp>
        <p:nvSpPr>
          <p:cNvPr id="1035" name="Rectangle 250">
            <a:extLst>
              <a:ext uri="{FF2B5EF4-FFF2-40B4-BE49-F238E27FC236}">
                <a16:creationId xmlns="" xmlns:a16="http://schemas.microsoft.com/office/drawing/2014/main" id="{D011AF2E-E03B-4BCD-BBB3-CD13B2825B82}"/>
              </a:ext>
            </a:extLst>
          </p:cNvPr>
          <p:cNvSpPr>
            <a:spLocks noChangeArrowheads="1"/>
          </p:cNvSpPr>
          <p:nvPr>
            <p:custDataLst>
              <p:tags r:id="rId18"/>
            </p:custDataLst>
          </p:nvPr>
        </p:nvSpPr>
        <p:spPr bwMode="auto">
          <a:xfrm>
            <a:off x="-1627717" y="3246438"/>
            <a:ext cx="1117600" cy="381000"/>
          </a:xfrm>
          <a:prstGeom prst="rect">
            <a:avLst/>
          </a:prstGeom>
          <a:solidFill>
            <a:srgbClr val="F2673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marL="330200" indent="-330200" defTabSz="728663" eaLnBrk="0" hangingPunct="0">
              <a:defRPr sz="1400">
                <a:solidFill>
                  <a:srgbClr val="000000"/>
                </a:solidFill>
                <a:latin typeface="华文楷体" pitchFamily="2" charset="-122"/>
                <a:ea typeface="华文楷体" pitchFamily="2" charset="-122"/>
              </a:defRPr>
            </a:lvl1pPr>
            <a:lvl2pPr marL="742950" indent="-285750" defTabSz="728663" eaLnBrk="0" hangingPunct="0">
              <a:defRPr sz="1400">
                <a:solidFill>
                  <a:srgbClr val="000000"/>
                </a:solidFill>
                <a:latin typeface="华文楷体" pitchFamily="2" charset="-122"/>
                <a:ea typeface="华文楷体" pitchFamily="2" charset="-122"/>
              </a:defRPr>
            </a:lvl2pPr>
            <a:lvl3pPr marL="1143000" indent="-228600" defTabSz="728663" eaLnBrk="0" hangingPunct="0">
              <a:defRPr sz="1400">
                <a:solidFill>
                  <a:srgbClr val="000000"/>
                </a:solidFill>
                <a:latin typeface="华文楷体" pitchFamily="2" charset="-122"/>
                <a:ea typeface="华文楷体" pitchFamily="2" charset="-122"/>
              </a:defRPr>
            </a:lvl3pPr>
            <a:lvl4pPr marL="1600200" indent="-228600" defTabSz="728663" eaLnBrk="0" hangingPunct="0">
              <a:defRPr sz="1400">
                <a:solidFill>
                  <a:srgbClr val="000000"/>
                </a:solidFill>
                <a:latin typeface="华文楷体" pitchFamily="2" charset="-122"/>
                <a:ea typeface="华文楷体" pitchFamily="2" charset="-122"/>
              </a:defRPr>
            </a:lvl4pPr>
            <a:lvl5pPr marL="2057400" indent="-228600" defTabSz="728663" eaLnBrk="0" hangingPunct="0">
              <a:defRPr sz="1400">
                <a:solidFill>
                  <a:srgbClr val="000000"/>
                </a:solidFill>
                <a:latin typeface="华文楷体" pitchFamily="2" charset="-122"/>
                <a:ea typeface="华文楷体" pitchFamily="2" charset="-122"/>
              </a:defRPr>
            </a:lvl5pPr>
            <a:lvl6pPr marL="2514600" indent="-228600" algn="ctr" defTabSz="728663" eaLnBrk="0" fontAlgn="base" hangingPunct="0">
              <a:lnSpc>
                <a:spcPct val="95000"/>
              </a:lnSpc>
              <a:spcBef>
                <a:spcPct val="50000"/>
              </a:spcBef>
              <a:spcAft>
                <a:spcPct val="0"/>
              </a:spcAft>
              <a:buClr>
                <a:srgbClr val="AEBDDC"/>
              </a:buClr>
              <a:buSzPct val="130000"/>
              <a:defRPr sz="1400">
                <a:solidFill>
                  <a:srgbClr val="000000"/>
                </a:solidFill>
                <a:latin typeface="华文楷体" pitchFamily="2" charset="-122"/>
                <a:ea typeface="华文楷体" pitchFamily="2" charset="-122"/>
              </a:defRPr>
            </a:lvl6pPr>
            <a:lvl7pPr marL="2971800" indent="-228600" algn="ctr" defTabSz="728663" eaLnBrk="0" fontAlgn="base" hangingPunct="0">
              <a:lnSpc>
                <a:spcPct val="95000"/>
              </a:lnSpc>
              <a:spcBef>
                <a:spcPct val="50000"/>
              </a:spcBef>
              <a:spcAft>
                <a:spcPct val="0"/>
              </a:spcAft>
              <a:buClr>
                <a:srgbClr val="AEBDDC"/>
              </a:buClr>
              <a:buSzPct val="130000"/>
              <a:defRPr sz="1400">
                <a:solidFill>
                  <a:srgbClr val="000000"/>
                </a:solidFill>
                <a:latin typeface="华文楷体" pitchFamily="2" charset="-122"/>
                <a:ea typeface="华文楷体" pitchFamily="2" charset="-122"/>
              </a:defRPr>
            </a:lvl7pPr>
            <a:lvl8pPr marL="3429000" indent="-228600" algn="ctr" defTabSz="728663" eaLnBrk="0" fontAlgn="base" hangingPunct="0">
              <a:lnSpc>
                <a:spcPct val="95000"/>
              </a:lnSpc>
              <a:spcBef>
                <a:spcPct val="50000"/>
              </a:spcBef>
              <a:spcAft>
                <a:spcPct val="0"/>
              </a:spcAft>
              <a:buClr>
                <a:srgbClr val="AEBDDC"/>
              </a:buClr>
              <a:buSzPct val="130000"/>
              <a:defRPr sz="1400">
                <a:solidFill>
                  <a:srgbClr val="000000"/>
                </a:solidFill>
                <a:latin typeface="华文楷体" pitchFamily="2" charset="-122"/>
                <a:ea typeface="华文楷体" pitchFamily="2" charset="-122"/>
              </a:defRPr>
            </a:lvl8pPr>
            <a:lvl9pPr marL="3886200" indent="-228600" algn="ctr" defTabSz="728663" eaLnBrk="0" fontAlgn="base" hangingPunct="0">
              <a:lnSpc>
                <a:spcPct val="95000"/>
              </a:lnSpc>
              <a:spcBef>
                <a:spcPct val="50000"/>
              </a:spcBef>
              <a:spcAft>
                <a:spcPct val="0"/>
              </a:spcAft>
              <a:buClr>
                <a:srgbClr val="AEBDDC"/>
              </a:buClr>
              <a:buSzPct val="130000"/>
              <a:defRPr sz="1400">
                <a:solidFill>
                  <a:srgbClr val="000000"/>
                </a:solidFill>
                <a:latin typeface="华文楷体" pitchFamily="2" charset="-122"/>
                <a:ea typeface="华文楷体" pitchFamily="2" charset="-122"/>
              </a:defRPr>
            </a:lvl9pPr>
          </a:lstStyle>
          <a:p>
            <a:pPr algn="ctr" eaLnBrk="1" hangingPunct="1">
              <a:lnSpc>
                <a:spcPct val="95000"/>
              </a:lnSpc>
              <a:spcBef>
                <a:spcPct val="50000"/>
              </a:spcBef>
              <a:buClr>
                <a:srgbClr val="AEBDDC"/>
              </a:buClr>
              <a:buSzPct val="130000"/>
              <a:defRPr/>
            </a:pPr>
            <a:r>
              <a:rPr lang="en-US" altLang="zh-CN" sz="900">
                <a:solidFill>
                  <a:schemeClr val="bg1"/>
                </a:solidFill>
                <a:latin typeface="Arial" charset="0"/>
              </a:rPr>
              <a:t>242 103 060</a:t>
            </a:r>
          </a:p>
        </p:txBody>
      </p:sp>
      <p:sp>
        <p:nvSpPr>
          <p:cNvPr id="1036" name="Rectangle 251">
            <a:extLst>
              <a:ext uri="{FF2B5EF4-FFF2-40B4-BE49-F238E27FC236}">
                <a16:creationId xmlns="" xmlns:a16="http://schemas.microsoft.com/office/drawing/2014/main" id="{D4324339-D4AC-4375-AE07-10ABEE5A1C15}"/>
              </a:ext>
            </a:extLst>
          </p:cNvPr>
          <p:cNvSpPr>
            <a:spLocks noChangeArrowheads="1"/>
          </p:cNvSpPr>
          <p:nvPr>
            <p:custDataLst>
              <p:tags r:id="rId19"/>
            </p:custDataLst>
          </p:nvPr>
        </p:nvSpPr>
        <p:spPr bwMode="auto">
          <a:xfrm>
            <a:off x="-1627717" y="3749675"/>
            <a:ext cx="1117600" cy="381000"/>
          </a:xfrm>
          <a:prstGeom prst="rect">
            <a:avLst/>
          </a:prstGeom>
          <a:solidFill>
            <a:srgbClr val="72E87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marL="330200" indent="-330200" defTabSz="728663" eaLnBrk="0" hangingPunct="0">
              <a:defRPr sz="1400">
                <a:solidFill>
                  <a:srgbClr val="000000"/>
                </a:solidFill>
                <a:latin typeface="华文楷体" pitchFamily="2" charset="-122"/>
                <a:ea typeface="华文楷体" pitchFamily="2" charset="-122"/>
              </a:defRPr>
            </a:lvl1pPr>
            <a:lvl2pPr marL="742950" indent="-285750" defTabSz="728663" eaLnBrk="0" hangingPunct="0">
              <a:defRPr sz="1400">
                <a:solidFill>
                  <a:srgbClr val="000000"/>
                </a:solidFill>
                <a:latin typeface="华文楷体" pitchFamily="2" charset="-122"/>
                <a:ea typeface="华文楷体" pitchFamily="2" charset="-122"/>
              </a:defRPr>
            </a:lvl2pPr>
            <a:lvl3pPr marL="1143000" indent="-228600" defTabSz="728663" eaLnBrk="0" hangingPunct="0">
              <a:defRPr sz="1400">
                <a:solidFill>
                  <a:srgbClr val="000000"/>
                </a:solidFill>
                <a:latin typeface="华文楷体" pitchFamily="2" charset="-122"/>
                <a:ea typeface="华文楷体" pitchFamily="2" charset="-122"/>
              </a:defRPr>
            </a:lvl3pPr>
            <a:lvl4pPr marL="1600200" indent="-228600" defTabSz="728663" eaLnBrk="0" hangingPunct="0">
              <a:defRPr sz="1400">
                <a:solidFill>
                  <a:srgbClr val="000000"/>
                </a:solidFill>
                <a:latin typeface="华文楷体" pitchFamily="2" charset="-122"/>
                <a:ea typeface="华文楷体" pitchFamily="2" charset="-122"/>
              </a:defRPr>
            </a:lvl4pPr>
            <a:lvl5pPr marL="2057400" indent="-228600" defTabSz="728663" eaLnBrk="0" hangingPunct="0">
              <a:defRPr sz="1400">
                <a:solidFill>
                  <a:srgbClr val="000000"/>
                </a:solidFill>
                <a:latin typeface="华文楷体" pitchFamily="2" charset="-122"/>
                <a:ea typeface="华文楷体" pitchFamily="2" charset="-122"/>
              </a:defRPr>
            </a:lvl5pPr>
            <a:lvl6pPr marL="2514600" indent="-228600" algn="ctr" defTabSz="728663" eaLnBrk="0" fontAlgn="base" hangingPunct="0">
              <a:lnSpc>
                <a:spcPct val="95000"/>
              </a:lnSpc>
              <a:spcBef>
                <a:spcPct val="50000"/>
              </a:spcBef>
              <a:spcAft>
                <a:spcPct val="0"/>
              </a:spcAft>
              <a:buClr>
                <a:srgbClr val="AEBDDC"/>
              </a:buClr>
              <a:buSzPct val="130000"/>
              <a:defRPr sz="1400">
                <a:solidFill>
                  <a:srgbClr val="000000"/>
                </a:solidFill>
                <a:latin typeface="华文楷体" pitchFamily="2" charset="-122"/>
                <a:ea typeface="华文楷体" pitchFamily="2" charset="-122"/>
              </a:defRPr>
            </a:lvl6pPr>
            <a:lvl7pPr marL="2971800" indent="-228600" algn="ctr" defTabSz="728663" eaLnBrk="0" fontAlgn="base" hangingPunct="0">
              <a:lnSpc>
                <a:spcPct val="95000"/>
              </a:lnSpc>
              <a:spcBef>
                <a:spcPct val="50000"/>
              </a:spcBef>
              <a:spcAft>
                <a:spcPct val="0"/>
              </a:spcAft>
              <a:buClr>
                <a:srgbClr val="AEBDDC"/>
              </a:buClr>
              <a:buSzPct val="130000"/>
              <a:defRPr sz="1400">
                <a:solidFill>
                  <a:srgbClr val="000000"/>
                </a:solidFill>
                <a:latin typeface="华文楷体" pitchFamily="2" charset="-122"/>
                <a:ea typeface="华文楷体" pitchFamily="2" charset="-122"/>
              </a:defRPr>
            </a:lvl7pPr>
            <a:lvl8pPr marL="3429000" indent="-228600" algn="ctr" defTabSz="728663" eaLnBrk="0" fontAlgn="base" hangingPunct="0">
              <a:lnSpc>
                <a:spcPct val="95000"/>
              </a:lnSpc>
              <a:spcBef>
                <a:spcPct val="50000"/>
              </a:spcBef>
              <a:spcAft>
                <a:spcPct val="0"/>
              </a:spcAft>
              <a:buClr>
                <a:srgbClr val="AEBDDC"/>
              </a:buClr>
              <a:buSzPct val="130000"/>
              <a:defRPr sz="1400">
                <a:solidFill>
                  <a:srgbClr val="000000"/>
                </a:solidFill>
                <a:latin typeface="华文楷体" pitchFamily="2" charset="-122"/>
                <a:ea typeface="华文楷体" pitchFamily="2" charset="-122"/>
              </a:defRPr>
            </a:lvl8pPr>
            <a:lvl9pPr marL="3886200" indent="-228600" algn="ctr" defTabSz="728663" eaLnBrk="0" fontAlgn="base" hangingPunct="0">
              <a:lnSpc>
                <a:spcPct val="95000"/>
              </a:lnSpc>
              <a:spcBef>
                <a:spcPct val="50000"/>
              </a:spcBef>
              <a:spcAft>
                <a:spcPct val="0"/>
              </a:spcAft>
              <a:buClr>
                <a:srgbClr val="AEBDDC"/>
              </a:buClr>
              <a:buSzPct val="130000"/>
              <a:defRPr sz="1400">
                <a:solidFill>
                  <a:srgbClr val="000000"/>
                </a:solidFill>
                <a:latin typeface="华文楷体" pitchFamily="2" charset="-122"/>
                <a:ea typeface="华文楷体" pitchFamily="2" charset="-122"/>
              </a:defRPr>
            </a:lvl9pPr>
          </a:lstStyle>
          <a:p>
            <a:pPr algn="ctr" eaLnBrk="1" hangingPunct="1">
              <a:lnSpc>
                <a:spcPct val="95000"/>
              </a:lnSpc>
              <a:spcBef>
                <a:spcPct val="50000"/>
              </a:spcBef>
              <a:buClr>
                <a:srgbClr val="AEBDDC"/>
              </a:buClr>
              <a:buSzPct val="130000"/>
              <a:defRPr/>
            </a:pPr>
            <a:r>
              <a:rPr lang="en-US" altLang="zh-CN" sz="900">
                <a:latin typeface="Arial" charset="0"/>
              </a:rPr>
              <a:t>114 232 115</a:t>
            </a:r>
          </a:p>
        </p:txBody>
      </p:sp>
    </p:spTree>
    <p:extLst>
      <p:ext uri="{BB962C8B-B14F-4D97-AF65-F5344CB8AC3E}">
        <p14:creationId xmlns:p14="http://schemas.microsoft.com/office/powerpoint/2010/main" val="145042202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hdr="0" ftr="0" dt="0"/>
  <p:txStyles>
    <p:titleStyle>
      <a:lvl1pPr algn="l" defTabSz="728663" rtl="0" eaLnBrk="0" fontAlgn="base" hangingPunct="0">
        <a:lnSpc>
          <a:spcPct val="95000"/>
        </a:lnSpc>
        <a:spcBef>
          <a:spcPct val="0"/>
        </a:spcBef>
        <a:spcAft>
          <a:spcPct val="0"/>
        </a:spcAft>
        <a:defRPr sz="2400" b="1">
          <a:solidFill>
            <a:schemeClr val="bg1"/>
          </a:solidFill>
          <a:latin typeface="+mj-lt"/>
          <a:ea typeface="+mj-ea"/>
          <a:cs typeface="+mj-cs"/>
        </a:defRPr>
      </a:lvl1pPr>
      <a:lvl2pPr algn="l" defTabSz="728663" rtl="0" eaLnBrk="0" fontAlgn="base" hangingPunct="0">
        <a:lnSpc>
          <a:spcPct val="95000"/>
        </a:lnSpc>
        <a:spcBef>
          <a:spcPct val="0"/>
        </a:spcBef>
        <a:spcAft>
          <a:spcPct val="0"/>
        </a:spcAft>
        <a:defRPr sz="2400" b="1">
          <a:solidFill>
            <a:schemeClr val="bg1"/>
          </a:solidFill>
          <a:latin typeface="Credit Suisse Type Roman" pitchFamily="34" charset="0"/>
        </a:defRPr>
      </a:lvl2pPr>
      <a:lvl3pPr algn="l" defTabSz="728663" rtl="0" eaLnBrk="0" fontAlgn="base" hangingPunct="0">
        <a:lnSpc>
          <a:spcPct val="95000"/>
        </a:lnSpc>
        <a:spcBef>
          <a:spcPct val="0"/>
        </a:spcBef>
        <a:spcAft>
          <a:spcPct val="0"/>
        </a:spcAft>
        <a:defRPr sz="2400" b="1">
          <a:solidFill>
            <a:schemeClr val="bg1"/>
          </a:solidFill>
          <a:latin typeface="Credit Suisse Type Roman" pitchFamily="34" charset="0"/>
        </a:defRPr>
      </a:lvl3pPr>
      <a:lvl4pPr algn="l" defTabSz="728663" rtl="0" eaLnBrk="0" fontAlgn="base" hangingPunct="0">
        <a:lnSpc>
          <a:spcPct val="95000"/>
        </a:lnSpc>
        <a:spcBef>
          <a:spcPct val="0"/>
        </a:spcBef>
        <a:spcAft>
          <a:spcPct val="0"/>
        </a:spcAft>
        <a:defRPr sz="2400" b="1">
          <a:solidFill>
            <a:schemeClr val="bg1"/>
          </a:solidFill>
          <a:latin typeface="Credit Suisse Type Roman" pitchFamily="34" charset="0"/>
        </a:defRPr>
      </a:lvl4pPr>
      <a:lvl5pPr algn="l" defTabSz="728663" rtl="0" eaLnBrk="0" fontAlgn="base" hangingPunct="0">
        <a:lnSpc>
          <a:spcPct val="95000"/>
        </a:lnSpc>
        <a:spcBef>
          <a:spcPct val="0"/>
        </a:spcBef>
        <a:spcAft>
          <a:spcPct val="0"/>
        </a:spcAft>
        <a:defRPr sz="2400" b="1">
          <a:solidFill>
            <a:schemeClr val="bg1"/>
          </a:solidFill>
          <a:latin typeface="Credit Suisse Type Roman" pitchFamily="34" charset="0"/>
        </a:defRPr>
      </a:lvl5pPr>
      <a:lvl6pPr marL="457200" algn="l" defTabSz="728663" rtl="0" fontAlgn="base">
        <a:lnSpc>
          <a:spcPct val="95000"/>
        </a:lnSpc>
        <a:spcBef>
          <a:spcPct val="0"/>
        </a:spcBef>
        <a:spcAft>
          <a:spcPct val="0"/>
        </a:spcAft>
        <a:defRPr sz="2400" b="1">
          <a:solidFill>
            <a:schemeClr val="bg1"/>
          </a:solidFill>
          <a:latin typeface="Credit Suisse Type Roman" pitchFamily="34" charset="0"/>
        </a:defRPr>
      </a:lvl6pPr>
      <a:lvl7pPr marL="914400" algn="l" defTabSz="728663" rtl="0" fontAlgn="base">
        <a:lnSpc>
          <a:spcPct val="95000"/>
        </a:lnSpc>
        <a:spcBef>
          <a:spcPct val="0"/>
        </a:spcBef>
        <a:spcAft>
          <a:spcPct val="0"/>
        </a:spcAft>
        <a:defRPr sz="2400" b="1">
          <a:solidFill>
            <a:schemeClr val="bg1"/>
          </a:solidFill>
          <a:latin typeface="Credit Suisse Type Roman" pitchFamily="34" charset="0"/>
        </a:defRPr>
      </a:lvl7pPr>
      <a:lvl8pPr marL="1371600" algn="l" defTabSz="728663" rtl="0" fontAlgn="base">
        <a:lnSpc>
          <a:spcPct val="95000"/>
        </a:lnSpc>
        <a:spcBef>
          <a:spcPct val="0"/>
        </a:spcBef>
        <a:spcAft>
          <a:spcPct val="0"/>
        </a:spcAft>
        <a:defRPr sz="2400" b="1">
          <a:solidFill>
            <a:schemeClr val="bg1"/>
          </a:solidFill>
          <a:latin typeface="Credit Suisse Type Roman" pitchFamily="34" charset="0"/>
        </a:defRPr>
      </a:lvl8pPr>
      <a:lvl9pPr marL="1828800" algn="l" defTabSz="728663" rtl="0" fontAlgn="base">
        <a:lnSpc>
          <a:spcPct val="95000"/>
        </a:lnSpc>
        <a:spcBef>
          <a:spcPct val="0"/>
        </a:spcBef>
        <a:spcAft>
          <a:spcPct val="0"/>
        </a:spcAft>
        <a:defRPr sz="2400" b="1">
          <a:solidFill>
            <a:schemeClr val="bg1"/>
          </a:solidFill>
          <a:latin typeface="Credit Suisse Type Roman" pitchFamily="34" charset="0"/>
        </a:defRPr>
      </a:lvl9pPr>
    </p:titleStyle>
    <p:bodyStyle>
      <a:lvl1pPr marL="342900" indent="-342900" algn="l" defTabSz="728663" rtl="0" eaLnBrk="0" fontAlgn="base" hangingPunct="0">
        <a:lnSpc>
          <a:spcPct val="95000"/>
        </a:lnSpc>
        <a:spcBef>
          <a:spcPct val="95000"/>
        </a:spcBef>
        <a:spcAft>
          <a:spcPct val="0"/>
        </a:spcAft>
        <a:buClr>
          <a:schemeClr val="tx1"/>
        </a:buClr>
        <a:buSzPct val="120000"/>
        <a:buFont typeface="Wingdings" panose="05000000000000000000" pitchFamily="2" charset="2"/>
        <a:buChar char="•"/>
        <a:defRPr sz="1400" b="1">
          <a:solidFill>
            <a:schemeClr val="tx1"/>
          </a:solidFill>
          <a:latin typeface="+mn-lt"/>
          <a:ea typeface="+mn-ea"/>
          <a:cs typeface="+mn-cs"/>
        </a:defRPr>
      </a:lvl1pPr>
      <a:lvl2pPr marL="1588" indent="455613" algn="l" defTabSz="728663" rtl="0" eaLnBrk="0" fontAlgn="base" hangingPunct="0">
        <a:lnSpc>
          <a:spcPct val="95000"/>
        </a:lnSpc>
        <a:spcBef>
          <a:spcPct val="36000"/>
        </a:spcBef>
        <a:spcAft>
          <a:spcPct val="0"/>
        </a:spcAft>
        <a:buClr>
          <a:schemeClr val="tx1"/>
        </a:buClr>
        <a:buSzPct val="120000"/>
        <a:buChar char="–"/>
        <a:defRPr sz="1400">
          <a:solidFill>
            <a:schemeClr val="tx1"/>
          </a:solidFill>
          <a:latin typeface="+mn-lt"/>
        </a:defRPr>
      </a:lvl2pPr>
      <a:lvl3pPr marL="228600" indent="-225425" algn="l" defTabSz="728663" rtl="0" eaLnBrk="0" fontAlgn="base" hangingPunct="0">
        <a:lnSpc>
          <a:spcPct val="95000"/>
        </a:lnSpc>
        <a:spcBef>
          <a:spcPct val="0"/>
        </a:spcBef>
        <a:spcAft>
          <a:spcPct val="0"/>
        </a:spcAft>
        <a:buClr>
          <a:srgbClr val="AEBDDC"/>
        </a:buClr>
        <a:buSzPct val="130000"/>
        <a:buFont typeface="Wingdings" panose="05000000000000000000" pitchFamily="2" charset="2"/>
        <a:buBlip>
          <a:blip r:embed="rId21"/>
        </a:buBlip>
        <a:defRPr sz="1400">
          <a:solidFill>
            <a:schemeClr val="tx1"/>
          </a:solidFill>
          <a:latin typeface="+mn-lt"/>
        </a:defRPr>
      </a:lvl3pPr>
      <a:lvl4pPr marL="466725" indent="-236538" algn="l" defTabSz="728663" rtl="0" eaLnBrk="0" fontAlgn="base" hangingPunct="0">
        <a:lnSpc>
          <a:spcPct val="95000"/>
        </a:lnSpc>
        <a:spcBef>
          <a:spcPct val="0"/>
        </a:spcBef>
        <a:spcAft>
          <a:spcPct val="0"/>
        </a:spcAft>
        <a:buClr>
          <a:schemeClr val="tx1"/>
        </a:buClr>
        <a:buFont typeface="Credit Suisse Type Roman" pitchFamily="34" charset="0"/>
        <a:buChar char="−"/>
        <a:defRPr sz="1400">
          <a:solidFill>
            <a:schemeClr val="tx1"/>
          </a:solidFill>
          <a:latin typeface="+mn-lt"/>
        </a:defRPr>
      </a:lvl4pPr>
      <a:lvl5pPr marL="706438" indent="-238125" algn="l" defTabSz="728663" rtl="0" eaLnBrk="0" fontAlgn="base" hangingPunct="0">
        <a:lnSpc>
          <a:spcPct val="95000"/>
        </a:lnSpc>
        <a:spcBef>
          <a:spcPct val="0"/>
        </a:spcBef>
        <a:spcAft>
          <a:spcPct val="0"/>
        </a:spcAft>
        <a:buClr>
          <a:schemeClr val="tx1"/>
        </a:buClr>
        <a:buFont typeface="Credit Suisse Type Roman" pitchFamily="34" charset="0"/>
        <a:buChar char="−"/>
        <a:defRPr sz="1400">
          <a:solidFill>
            <a:schemeClr val="tx1"/>
          </a:solidFill>
          <a:latin typeface="+mn-lt"/>
        </a:defRPr>
      </a:lvl5pPr>
      <a:lvl6pPr marL="1163638" indent="-238125" algn="l" defTabSz="728663" rtl="0" fontAlgn="base">
        <a:lnSpc>
          <a:spcPct val="95000"/>
        </a:lnSpc>
        <a:spcBef>
          <a:spcPct val="0"/>
        </a:spcBef>
        <a:spcAft>
          <a:spcPct val="0"/>
        </a:spcAft>
        <a:buClr>
          <a:schemeClr val="tx1"/>
        </a:buClr>
        <a:buFont typeface="Credit Suisse Type Roman" pitchFamily="34" charset="0"/>
        <a:buChar char="−"/>
        <a:defRPr sz="1400">
          <a:solidFill>
            <a:schemeClr val="tx1"/>
          </a:solidFill>
          <a:latin typeface="+mn-lt"/>
        </a:defRPr>
      </a:lvl6pPr>
      <a:lvl7pPr marL="1620838" indent="-238125" algn="l" defTabSz="728663" rtl="0" fontAlgn="base">
        <a:lnSpc>
          <a:spcPct val="95000"/>
        </a:lnSpc>
        <a:spcBef>
          <a:spcPct val="0"/>
        </a:spcBef>
        <a:spcAft>
          <a:spcPct val="0"/>
        </a:spcAft>
        <a:buClr>
          <a:schemeClr val="tx1"/>
        </a:buClr>
        <a:buFont typeface="Credit Suisse Type Roman" pitchFamily="34" charset="0"/>
        <a:buChar char="−"/>
        <a:defRPr sz="1400">
          <a:solidFill>
            <a:schemeClr val="tx1"/>
          </a:solidFill>
          <a:latin typeface="+mn-lt"/>
        </a:defRPr>
      </a:lvl7pPr>
      <a:lvl8pPr marL="2078038" indent="-238125" algn="l" defTabSz="728663" rtl="0" fontAlgn="base">
        <a:lnSpc>
          <a:spcPct val="95000"/>
        </a:lnSpc>
        <a:spcBef>
          <a:spcPct val="0"/>
        </a:spcBef>
        <a:spcAft>
          <a:spcPct val="0"/>
        </a:spcAft>
        <a:buClr>
          <a:schemeClr val="tx1"/>
        </a:buClr>
        <a:buFont typeface="Credit Suisse Type Roman" pitchFamily="34" charset="0"/>
        <a:buChar char="−"/>
        <a:defRPr sz="1400">
          <a:solidFill>
            <a:schemeClr val="tx1"/>
          </a:solidFill>
          <a:latin typeface="+mn-lt"/>
        </a:defRPr>
      </a:lvl8pPr>
      <a:lvl9pPr marL="2535238" indent="-238125" algn="l" defTabSz="728663" rtl="0" fontAlgn="base">
        <a:lnSpc>
          <a:spcPct val="95000"/>
        </a:lnSpc>
        <a:spcBef>
          <a:spcPct val="0"/>
        </a:spcBef>
        <a:spcAft>
          <a:spcPct val="0"/>
        </a:spcAft>
        <a:buClr>
          <a:schemeClr val="tx1"/>
        </a:buClr>
        <a:buFont typeface="Credit Suisse Type Roman" pitchFamily="34" charset="0"/>
        <a:buChar char="−"/>
        <a:defRPr sz="1400">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706" name="Rectangle 2">
            <a:extLst>
              <a:ext uri="{FF2B5EF4-FFF2-40B4-BE49-F238E27FC236}">
                <a16:creationId xmlns="" xmlns:a16="http://schemas.microsoft.com/office/drawing/2014/main" id="{2BBC5879-6342-4A3B-9771-BC7D66188C69}"/>
              </a:ext>
            </a:extLst>
          </p:cNvPr>
          <p:cNvSpPr>
            <a:spLocks noChangeArrowheads="1"/>
          </p:cNvSpPr>
          <p:nvPr/>
        </p:nvSpPr>
        <p:spPr bwMode="ltGray">
          <a:xfrm>
            <a:off x="556684" y="1098551"/>
            <a:ext cx="584200" cy="474663"/>
          </a:xfrm>
          <a:prstGeom prst="rect">
            <a:avLst/>
          </a:prstGeom>
          <a:solidFill>
            <a:schemeClr val="accent2"/>
          </a:solidFill>
          <a:ln w="9525">
            <a:noFill/>
            <a:miter lim="800000"/>
            <a:headEnd/>
            <a:tailEnd/>
          </a:ln>
          <a:effectLst/>
        </p:spPr>
        <p:txBody>
          <a:bodyPr wrap="none" anchor="ctr"/>
          <a:lstStyle/>
          <a:p>
            <a:pPr algn="ctr">
              <a:spcBef>
                <a:spcPct val="0"/>
              </a:spcBef>
              <a:buClrTx/>
              <a:buSzTx/>
              <a:buFontTx/>
              <a:buNone/>
              <a:defRPr/>
            </a:pPr>
            <a:endParaRPr kumimoji="1" lang="zh-CN" altLang="zh-CN" sz="2400"/>
          </a:p>
        </p:txBody>
      </p:sp>
      <p:sp>
        <p:nvSpPr>
          <p:cNvPr id="72707" name="Rectangle 3">
            <a:extLst>
              <a:ext uri="{FF2B5EF4-FFF2-40B4-BE49-F238E27FC236}">
                <a16:creationId xmlns="" xmlns:a16="http://schemas.microsoft.com/office/drawing/2014/main" id="{AFA1B0AF-DB7F-47A1-8238-E144519BF229}"/>
              </a:ext>
            </a:extLst>
          </p:cNvPr>
          <p:cNvSpPr>
            <a:spLocks noChangeArrowheads="1"/>
          </p:cNvSpPr>
          <p:nvPr/>
        </p:nvSpPr>
        <p:spPr bwMode="ltGray">
          <a:xfrm>
            <a:off x="1066801" y="1098551"/>
            <a:ext cx="438151" cy="474663"/>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lgn="ctr">
              <a:spcBef>
                <a:spcPct val="0"/>
              </a:spcBef>
              <a:buClrTx/>
              <a:buSzTx/>
              <a:buFontTx/>
              <a:buNone/>
              <a:defRPr/>
            </a:pPr>
            <a:endParaRPr kumimoji="1" lang="zh-CN" altLang="zh-CN" sz="2400"/>
          </a:p>
        </p:txBody>
      </p:sp>
      <p:sp>
        <p:nvSpPr>
          <p:cNvPr id="72708" name="Rectangle 4">
            <a:extLst>
              <a:ext uri="{FF2B5EF4-FFF2-40B4-BE49-F238E27FC236}">
                <a16:creationId xmlns="" xmlns:a16="http://schemas.microsoft.com/office/drawing/2014/main" id="{82272659-22E6-43FE-B3A2-4DA9239B0AF6}"/>
              </a:ext>
            </a:extLst>
          </p:cNvPr>
          <p:cNvSpPr>
            <a:spLocks noChangeArrowheads="1"/>
          </p:cNvSpPr>
          <p:nvPr/>
        </p:nvSpPr>
        <p:spPr bwMode="ltGray">
          <a:xfrm>
            <a:off x="721785" y="1520826"/>
            <a:ext cx="563033" cy="474663"/>
          </a:xfrm>
          <a:prstGeom prst="rect">
            <a:avLst/>
          </a:prstGeom>
          <a:solidFill>
            <a:schemeClr val="folHlink"/>
          </a:solidFill>
          <a:ln w="9525">
            <a:noFill/>
            <a:miter lim="800000"/>
            <a:headEnd/>
            <a:tailEnd/>
          </a:ln>
          <a:effectLst/>
        </p:spPr>
        <p:txBody>
          <a:bodyPr wrap="none" anchor="ctr"/>
          <a:lstStyle/>
          <a:p>
            <a:pPr algn="ctr">
              <a:spcBef>
                <a:spcPct val="0"/>
              </a:spcBef>
              <a:buClrTx/>
              <a:buSzTx/>
              <a:buFontTx/>
              <a:buNone/>
              <a:defRPr/>
            </a:pPr>
            <a:endParaRPr kumimoji="1" lang="zh-CN" altLang="zh-CN" sz="2400"/>
          </a:p>
        </p:txBody>
      </p:sp>
      <p:sp>
        <p:nvSpPr>
          <p:cNvPr id="72709" name="Rectangle 5">
            <a:extLst>
              <a:ext uri="{FF2B5EF4-FFF2-40B4-BE49-F238E27FC236}">
                <a16:creationId xmlns="" xmlns:a16="http://schemas.microsoft.com/office/drawing/2014/main" id="{5A16BF21-0F84-4949-8A7D-6B6DF40163BE}"/>
              </a:ext>
            </a:extLst>
          </p:cNvPr>
          <p:cNvSpPr>
            <a:spLocks noChangeArrowheads="1"/>
          </p:cNvSpPr>
          <p:nvPr/>
        </p:nvSpPr>
        <p:spPr bwMode="ltGray">
          <a:xfrm>
            <a:off x="1214967" y="1520826"/>
            <a:ext cx="491067" cy="474663"/>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spcBef>
                <a:spcPct val="0"/>
              </a:spcBef>
              <a:buClrTx/>
              <a:buSzTx/>
              <a:buFontTx/>
              <a:buNone/>
              <a:defRPr/>
            </a:pPr>
            <a:endParaRPr kumimoji="1" lang="zh-CN" altLang="zh-CN" sz="2400"/>
          </a:p>
        </p:txBody>
      </p:sp>
      <p:sp>
        <p:nvSpPr>
          <p:cNvPr id="72710" name="Rectangle 6">
            <a:extLst>
              <a:ext uri="{FF2B5EF4-FFF2-40B4-BE49-F238E27FC236}">
                <a16:creationId xmlns="" xmlns:a16="http://schemas.microsoft.com/office/drawing/2014/main" id="{333E8780-3B3C-46D4-AB33-8874D02BA83A}"/>
              </a:ext>
            </a:extLst>
          </p:cNvPr>
          <p:cNvSpPr>
            <a:spLocks noChangeArrowheads="1"/>
          </p:cNvSpPr>
          <p:nvPr/>
        </p:nvSpPr>
        <p:spPr bwMode="ltGray">
          <a:xfrm>
            <a:off x="169333" y="1447801"/>
            <a:ext cx="747184" cy="422275"/>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lgn="ctr">
              <a:spcBef>
                <a:spcPct val="0"/>
              </a:spcBef>
              <a:buClrTx/>
              <a:buSzTx/>
              <a:buFontTx/>
              <a:buNone/>
              <a:defRPr/>
            </a:pPr>
            <a:endParaRPr kumimoji="1" lang="zh-CN" altLang="zh-CN" sz="2400"/>
          </a:p>
        </p:txBody>
      </p:sp>
      <p:sp>
        <p:nvSpPr>
          <p:cNvPr id="72711" name="Rectangle 7">
            <a:extLst>
              <a:ext uri="{FF2B5EF4-FFF2-40B4-BE49-F238E27FC236}">
                <a16:creationId xmlns="" xmlns:a16="http://schemas.microsoft.com/office/drawing/2014/main" id="{335CA9EF-6BB1-4103-85A7-E993B6B398BA}"/>
              </a:ext>
            </a:extLst>
          </p:cNvPr>
          <p:cNvSpPr>
            <a:spLocks noChangeArrowheads="1"/>
          </p:cNvSpPr>
          <p:nvPr/>
        </p:nvSpPr>
        <p:spPr bwMode="gray">
          <a:xfrm>
            <a:off x="1016000" y="990601"/>
            <a:ext cx="42333" cy="1052513"/>
          </a:xfrm>
          <a:prstGeom prst="rect">
            <a:avLst/>
          </a:prstGeom>
          <a:solidFill>
            <a:schemeClr val="bg2"/>
          </a:solidFill>
          <a:ln w="9525">
            <a:noFill/>
            <a:miter lim="800000"/>
            <a:headEnd/>
            <a:tailEnd/>
          </a:ln>
          <a:effectLst/>
        </p:spPr>
        <p:txBody>
          <a:bodyPr wrap="none" anchor="ctr"/>
          <a:lstStyle/>
          <a:p>
            <a:pPr algn="ctr">
              <a:spcBef>
                <a:spcPct val="0"/>
              </a:spcBef>
              <a:buClrTx/>
              <a:buSzTx/>
              <a:buFontTx/>
              <a:buNone/>
              <a:defRPr/>
            </a:pPr>
            <a:endParaRPr kumimoji="1" lang="zh-CN" altLang="zh-CN" sz="2400"/>
          </a:p>
        </p:txBody>
      </p:sp>
      <p:sp>
        <p:nvSpPr>
          <p:cNvPr id="72712" name="Rectangle 8">
            <a:extLst>
              <a:ext uri="{FF2B5EF4-FFF2-40B4-BE49-F238E27FC236}">
                <a16:creationId xmlns="" xmlns:a16="http://schemas.microsoft.com/office/drawing/2014/main" id="{BDB3D8D3-5135-4BD1-9C16-63FF10D700C3}"/>
              </a:ext>
            </a:extLst>
          </p:cNvPr>
          <p:cNvSpPr>
            <a:spLocks noChangeArrowheads="1"/>
          </p:cNvSpPr>
          <p:nvPr/>
        </p:nvSpPr>
        <p:spPr bwMode="gray">
          <a:xfrm>
            <a:off x="590551" y="1781175"/>
            <a:ext cx="10968567" cy="3175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lgn="ctr">
              <a:spcBef>
                <a:spcPct val="0"/>
              </a:spcBef>
              <a:buClrTx/>
              <a:buSzTx/>
              <a:buFontTx/>
              <a:buNone/>
              <a:defRPr/>
            </a:pPr>
            <a:endParaRPr kumimoji="1" lang="zh-CN" altLang="zh-CN" sz="2400"/>
          </a:p>
        </p:txBody>
      </p:sp>
      <p:sp>
        <p:nvSpPr>
          <p:cNvPr id="1033" name="Rectangle 9">
            <a:extLst>
              <a:ext uri="{FF2B5EF4-FFF2-40B4-BE49-F238E27FC236}">
                <a16:creationId xmlns="" xmlns:a16="http://schemas.microsoft.com/office/drawing/2014/main" id="{1C16A7F3-393B-4500-BDAC-9BBAFBF74273}"/>
              </a:ext>
            </a:extLst>
          </p:cNvPr>
          <p:cNvSpPr>
            <a:spLocks noGrp="1" noChangeArrowheads="1"/>
          </p:cNvSpPr>
          <p:nvPr>
            <p:ph type="title"/>
          </p:nvPr>
        </p:nvSpPr>
        <p:spPr bwMode="auto">
          <a:xfrm>
            <a:off x="1534585" y="214314"/>
            <a:ext cx="10390716" cy="146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zh-CN" altLang="en-US"/>
              <a:t>单击此处编辑母版标题样式</a:t>
            </a:r>
          </a:p>
        </p:txBody>
      </p:sp>
      <p:sp>
        <p:nvSpPr>
          <p:cNvPr id="1034" name="Rectangle 10">
            <a:extLst>
              <a:ext uri="{FF2B5EF4-FFF2-40B4-BE49-F238E27FC236}">
                <a16:creationId xmlns="" xmlns:a16="http://schemas.microsoft.com/office/drawing/2014/main" id="{093076E7-164D-4226-9738-EB22E6D9F8F8}"/>
              </a:ext>
            </a:extLst>
          </p:cNvPr>
          <p:cNvSpPr>
            <a:spLocks noGrp="1" noChangeArrowheads="1"/>
          </p:cNvSpPr>
          <p:nvPr>
            <p:ph type="body" idx="1"/>
          </p:nvPr>
        </p:nvSpPr>
        <p:spPr bwMode="auto">
          <a:xfrm>
            <a:off x="1576917" y="2017713"/>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2715" name="Rectangle 11">
            <a:extLst>
              <a:ext uri="{FF2B5EF4-FFF2-40B4-BE49-F238E27FC236}">
                <a16:creationId xmlns="" xmlns:a16="http://schemas.microsoft.com/office/drawing/2014/main" id="{A77DF89B-90D1-4513-89B4-A34EB2BB2BFF}"/>
              </a:ext>
            </a:extLst>
          </p:cNvPr>
          <p:cNvSpPr>
            <a:spLocks noGrp="1" noChangeArrowheads="1"/>
          </p:cNvSpPr>
          <p:nvPr>
            <p:ph type="dt" sz="half" idx="2"/>
          </p:nvPr>
        </p:nvSpPr>
        <p:spPr bwMode="auto">
          <a:xfrm>
            <a:off x="1549400" y="6243638"/>
            <a:ext cx="2540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buClrTx/>
              <a:buSzTx/>
              <a:buFontTx/>
              <a:buNone/>
              <a:defRPr sz="1400"/>
            </a:lvl1pPr>
          </a:lstStyle>
          <a:p>
            <a:pPr>
              <a:defRPr/>
            </a:pPr>
            <a:endParaRPr lang="en-US" altLang="zh-CN"/>
          </a:p>
        </p:txBody>
      </p:sp>
      <p:sp>
        <p:nvSpPr>
          <p:cNvPr id="72716" name="Rectangle 12">
            <a:extLst>
              <a:ext uri="{FF2B5EF4-FFF2-40B4-BE49-F238E27FC236}">
                <a16:creationId xmlns="" xmlns:a16="http://schemas.microsoft.com/office/drawing/2014/main" id="{3F0AB3D5-1256-4752-87C0-5240C28C7262}"/>
              </a:ext>
            </a:extLst>
          </p:cNvPr>
          <p:cNvSpPr>
            <a:spLocks noGrp="1" noChangeArrowheads="1"/>
          </p:cNvSpPr>
          <p:nvPr>
            <p:ph type="ftr" sz="quarter" idx="3"/>
          </p:nvPr>
        </p:nvSpPr>
        <p:spPr bwMode="auto">
          <a:xfrm>
            <a:off x="4876800" y="6243638"/>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spcBef>
                <a:spcPct val="0"/>
              </a:spcBef>
              <a:buClrTx/>
              <a:buSzTx/>
              <a:buFontTx/>
              <a:buNone/>
              <a:defRPr sz="1400"/>
            </a:lvl1pPr>
          </a:lstStyle>
          <a:p>
            <a:pPr>
              <a:defRPr/>
            </a:pPr>
            <a:endParaRPr lang="en-US" altLang="zh-CN"/>
          </a:p>
        </p:txBody>
      </p:sp>
      <p:sp>
        <p:nvSpPr>
          <p:cNvPr id="72717" name="Rectangle 13">
            <a:extLst>
              <a:ext uri="{FF2B5EF4-FFF2-40B4-BE49-F238E27FC236}">
                <a16:creationId xmlns="" xmlns:a16="http://schemas.microsoft.com/office/drawing/2014/main" id="{30161698-035E-4CCE-8623-DF905830C48E}"/>
              </a:ext>
            </a:extLst>
          </p:cNvPr>
          <p:cNvSpPr>
            <a:spLocks noGrp="1" noChangeArrowheads="1"/>
          </p:cNvSpPr>
          <p:nvPr>
            <p:ph type="sldNum" sz="quarter" idx="4"/>
          </p:nvPr>
        </p:nvSpPr>
        <p:spPr bwMode="auto">
          <a:xfrm>
            <a:off x="9389533" y="6243638"/>
            <a:ext cx="2540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buClrTx/>
              <a:buSzTx/>
              <a:buFontTx/>
              <a:buNone/>
              <a:defRPr sz="1400"/>
            </a:lvl1pPr>
          </a:lstStyle>
          <a:p>
            <a:fld id="{2BB24FAC-A9EF-4EAB-BB00-53BF1E09F5C0}" type="slidenum">
              <a:rPr lang="en-US" altLang="zh-CN"/>
              <a:pPr/>
              <a:t>‹#›</a:t>
            </a:fld>
            <a:endParaRPr lang="en-US" altLang="zh-CN"/>
          </a:p>
        </p:txBody>
      </p:sp>
    </p:spTree>
    <p:extLst>
      <p:ext uri="{BB962C8B-B14F-4D97-AF65-F5344CB8AC3E}">
        <p14:creationId xmlns:p14="http://schemas.microsoft.com/office/powerpoint/2010/main" val="1192544678"/>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hf hdr="0" ftr="0" dt="0"/>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ea typeface="宋体" pitchFamily="2" charset="-122"/>
        </a:defRPr>
      </a:lvl2pPr>
      <a:lvl3pPr algn="l" rtl="0" eaLnBrk="0" fontAlgn="base" hangingPunct="0">
        <a:spcBef>
          <a:spcPct val="0"/>
        </a:spcBef>
        <a:spcAft>
          <a:spcPct val="0"/>
        </a:spcAft>
        <a:defRPr sz="4400">
          <a:solidFill>
            <a:schemeClr val="tx2"/>
          </a:solidFill>
          <a:latin typeface="Tahoma" pitchFamily="34" charset="0"/>
          <a:ea typeface="宋体" pitchFamily="2" charset="-122"/>
        </a:defRPr>
      </a:lvl3pPr>
      <a:lvl4pPr algn="l" rtl="0" eaLnBrk="0" fontAlgn="base" hangingPunct="0">
        <a:spcBef>
          <a:spcPct val="0"/>
        </a:spcBef>
        <a:spcAft>
          <a:spcPct val="0"/>
        </a:spcAft>
        <a:defRPr sz="4400">
          <a:solidFill>
            <a:schemeClr val="tx2"/>
          </a:solidFill>
          <a:latin typeface="Tahoma" pitchFamily="34" charset="0"/>
          <a:ea typeface="宋体" pitchFamily="2" charset="-122"/>
        </a:defRPr>
      </a:lvl4pPr>
      <a:lvl5pPr algn="l" rtl="0" eaLnBrk="0" fontAlgn="base" hangingPunct="0">
        <a:spcBef>
          <a:spcPct val="0"/>
        </a:spcBef>
        <a:spcAft>
          <a:spcPct val="0"/>
        </a:spcAft>
        <a:defRPr sz="4400">
          <a:solidFill>
            <a:schemeClr val="tx2"/>
          </a:solidFill>
          <a:latin typeface="Tahoma" pitchFamily="34" charset="0"/>
          <a:ea typeface="宋体" pitchFamily="2" charset="-122"/>
        </a:defRPr>
      </a:lvl5pPr>
      <a:lvl6pPr marL="457200" algn="l" rtl="0" fontAlgn="base">
        <a:spcBef>
          <a:spcPct val="0"/>
        </a:spcBef>
        <a:spcAft>
          <a:spcPct val="0"/>
        </a:spcAft>
        <a:defRPr sz="4400">
          <a:solidFill>
            <a:schemeClr val="tx2"/>
          </a:solidFill>
          <a:latin typeface="Tahoma" pitchFamily="34" charset="0"/>
          <a:ea typeface="宋体" pitchFamily="2" charset="-122"/>
        </a:defRPr>
      </a:lvl6pPr>
      <a:lvl7pPr marL="914400" algn="l" rtl="0" fontAlgn="base">
        <a:spcBef>
          <a:spcPct val="0"/>
        </a:spcBef>
        <a:spcAft>
          <a:spcPct val="0"/>
        </a:spcAft>
        <a:defRPr sz="4400">
          <a:solidFill>
            <a:schemeClr val="tx2"/>
          </a:solidFill>
          <a:latin typeface="Tahoma" pitchFamily="34" charset="0"/>
          <a:ea typeface="宋体" pitchFamily="2" charset="-122"/>
        </a:defRPr>
      </a:lvl7pPr>
      <a:lvl8pPr marL="1371600" algn="l" rtl="0" fontAlgn="base">
        <a:spcBef>
          <a:spcPct val="0"/>
        </a:spcBef>
        <a:spcAft>
          <a:spcPct val="0"/>
        </a:spcAft>
        <a:defRPr sz="4400">
          <a:solidFill>
            <a:schemeClr val="tx2"/>
          </a:solidFill>
          <a:latin typeface="Tahoma" pitchFamily="34" charset="0"/>
          <a:ea typeface="宋体" pitchFamily="2" charset="-122"/>
        </a:defRPr>
      </a:lvl8pPr>
      <a:lvl9pPr marL="1828800" algn="l" rtl="0" fontAlgn="base">
        <a:spcBef>
          <a:spcPct val="0"/>
        </a:spcBef>
        <a:spcAft>
          <a:spcPct val="0"/>
        </a:spcAft>
        <a:defRPr sz="4400">
          <a:solidFill>
            <a:schemeClr val="tx2"/>
          </a:solidFill>
          <a:latin typeface="Tahoma" pitchFamily="34" charset="0"/>
          <a:ea typeface="宋体" pitchFamily="2" charset="-122"/>
        </a:defRPr>
      </a:lvl9pPr>
    </p:titleStyle>
    <p:body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ea typeface="+mn-ea"/>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ea typeface="+mn-ea"/>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ea typeface="+mn-ea"/>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14.xml"/><Relationship Id="rId2"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7.png"/><Relationship Id="rId1" Type="http://schemas.openxmlformats.org/officeDocument/2006/relationships/vmlDrawing" Target="../drawings/vmlDrawing1.vml"/><Relationship Id="rId2"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9">
            <a:extLst>
              <a:ext uri="{FF2B5EF4-FFF2-40B4-BE49-F238E27FC236}">
                <a16:creationId xmlns="" xmlns:a16="http://schemas.microsoft.com/office/drawing/2014/main" id="{666A9A52-0D04-481D-B1C7-5C326BC0A1F2}"/>
              </a:ext>
            </a:extLst>
          </p:cNvPr>
          <p:cNvSpPr>
            <a:spLocks noGrp="1" noChangeArrowheads="1"/>
          </p:cNvSpPr>
          <p:nvPr>
            <p:ph type="title"/>
          </p:nvPr>
        </p:nvSpPr>
        <p:spPr>
          <a:xfrm>
            <a:off x="2927350" y="260350"/>
            <a:ext cx="7200900" cy="1511300"/>
          </a:xfrm>
          <a:noFill/>
        </p:spPr>
        <p:txBody>
          <a:bodyPr/>
          <a:lstStyle/>
          <a:p>
            <a:pPr eaLnBrk="1" hangingPunct="1"/>
            <a:r>
              <a:rPr lang="en-US" altLang="zh-CN" sz="4800"/>
              <a:t> </a:t>
            </a:r>
            <a:endParaRPr lang="en-US" altLang="zh-CN" sz="3600" b="1">
              <a:solidFill>
                <a:srgbClr val="990099"/>
              </a:solidFill>
            </a:endParaRPr>
          </a:p>
        </p:txBody>
      </p:sp>
      <p:sp>
        <p:nvSpPr>
          <p:cNvPr id="6" name="标题 1">
            <a:extLst>
              <a:ext uri="{FF2B5EF4-FFF2-40B4-BE49-F238E27FC236}">
                <a16:creationId xmlns="" xmlns:a16="http://schemas.microsoft.com/office/drawing/2014/main" id="{9EC77AA2-BEE0-4D7A-A4AF-E1ECF19C0061}"/>
              </a:ext>
            </a:extLst>
          </p:cNvPr>
          <p:cNvSpPr txBox="1">
            <a:spLocks/>
          </p:cNvSpPr>
          <p:nvPr/>
        </p:nvSpPr>
        <p:spPr bwMode="auto">
          <a:xfrm>
            <a:off x="2355850" y="2140085"/>
            <a:ext cx="7772400" cy="1288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rmAutofit fontScale="90000" lnSpcReduction="10000"/>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ea typeface="宋体" pitchFamily="2" charset="-122"/>
              </a:defRPr>
            </a:lvl2pPr>
            <a:lvl3pPr algn="l" rtl="0" eaLnBrk="0" fontAlgn="base" hangingPunct="0">
              <a:spcBef>
                <a:spcPct val="0"/>
              </a:spcBef>
              <a:spcAft>
                <a:spcPct val="0"/>
              </a:spcAft>
              <a:defRPr sz="4400">
                <a:solidFill>
                  <a:schemeClr val="tx2"/>
                </a:solidFill>
                <a:latin typeface="Tahoma" pitchFamily="34" charset="0"/>
                <a:ea typeface="宋体" pitchFamily="2" charset="-122"/>
              </a:defRPr>
            </a:lvl3pPr>
            <a:lvl4pPr algn="l" rtl="0" eaLnBrk="0" fontAlgn="base" hangingPunct="0">
              <a:spcBef>
                <a:spcPct val="0"/>
              </a:spcBef>
              <a:spcAft>
                <a:spcPct val="0"/>
              </a:spcAft>
              <a:defRPr sz="4400">
                <a:solidFill>
                  <a:schemeClr val="tx2"/>
                </a:solidFill>
                <a:latin typeface="Tahoma" pitchFamily="34" charset="0"/>
                <a:ea typeface="宋体" pitchFamily="2" charset="-122"/>
              </a:defRPr>
            </a:lvl4pPr>
            <a:lvl5pPr algn="l" rtl="0" eaLnBrk="0" fontAlgn="base" hangingPunct="0">
              <a:spcBef>
                <a:spcPct val="0"/>
              </a:spcBef>
              <a:spcAft>
                <a:spcPct val="0"/>
              </a:spcAft>
              <a:defRPr sz="4400">
                <a:solidFill>
                  <a:schemeClr val="tx2"/>
                </a:solidFill>
                <a:latin typeface="Tahoma" pitchFamily="34" charset="0"/>
                <a:ea typeface="宋体" pitchFamily="2" charset="-122"/>
              </a:defRPr>
            </a:lvl5pPr>
            <a:lvl6pPr marL="457200" algn="l" rtl="0" fontAlgn="base">
              <a:spcBef>
                <a:spcPct val="0"/>
              </a:spcBef>
              <a:spcAft>
                <a:spcPct val="0"/>
              </a:spcAft>
              <a:defRPr sz="4400">
                <a:solidFill>
                  <a:schemeClr val="tx2"/>
                </a:solidFill>
                <a:latin typeface="Tahoma" pitchFamily="34" charset="0"/>
                <a:ea typeface="宋体" pitchFamily="2" charset="-122"/>
              </a:defRPr>
            </a:lvl6pPr>
            <a:lvl7pPr marL="914400" algn="l" rtl="0" fontAlgn="base">
              <a:spcBef>
                <a:spcPct val="0"/>
              </a:spcBef>
              <a:spcAft>
                <a:spcPct val="0"/>
              </a:spcAft>
              <a:defRPr sz="4400">
                <a:solidFill>
                  <a:schemeClr val="tx2"/>
                </a:solidFill>
                <a:latin typeface="Tahoma" pitchFamily="34" charset="0"/>
                <a:ea typeface="宋体" pitchFamily="2" charset="-122"/>
              </a:defRPr>
            </a:lvl7pPr>
            <a:lvl8pPr marL="1371600" algn="l" rtl="0" fontAlgn="base">
              <a:spcBef>
                <a:spcPct val="0"/>
              </a:spcBef>
              <a:spcAft>
                <a:spcPct val="0"/>
              </a:spcAft>
              <a:defRPr sz="4400">
                <a:solidFill>
                  <a:schemeClr val="tx2"/>
                </a:solidFill>
                <a:latin typeface="Tahoma" pitchFamily="34" charset="0"/>
                <a:ea typeface="宋体" pitchFamily="2" charset="-122"/>
              </a:defRPr>
            </a:lvl8pPr>
            <a:lvl9pPr marL="1828800" algn="l" rtl="0" fontAlgn="base">
              <a:spcBef>
                <a:spcPct val="0"/>
              </a:spcBef>
              <a:spcAft>
                <a:spcPct val="0"/>
              </a:spcAft>
              <a:defRPr sz="4400">
                <a:solidFill>
                  <a:schemeClr val="tx2"/>
                </a:solidFill>
                <a:latin typeface="Tahoma" pitchFamily="34" charset="0"/>
                <a:ea typeface="宋体" pitchFamily="2" charset="-122"/>
              </a:defRPr>
            </a:lvl9pPr>
          </a:lstStyle>
          <a:p>
            <a:pPr algn="ctr"/>
            <a:r>
              <a:rPr lang="zh-CN" altLang="en-US" kern="0" dirty="0">
                <a:latin typeface="华文中宋" panose="02010600040101010101" pitchFamily="2" charset="-122"/>
                <a:ea typeface="华文中宋" panose="02010600040101010101" pitchFamily="2" charset="-122"/>
              </a:rPr>
              <a:t>中国医疗保障制度</a:t>
            </a:r>
            <a:r>
              <a:rPr lang="zh-CN" altLang="en-US" kern="0" dirty="0" smtClean="0">
                <a:latin typeface="华文中宋" panose="02010600040101010101" pitchFamily="2" charset="-122"/>
                <a:ea typeface="华文中宋" panose="02010600040101010101" pitchFamily="2" charset="-122"/>
              </a:rPr>
              <a:t>体系</a:t>
            </a:r>
          </a:p>
          <a:p>
            <a:pPr algn="ctr"/>
            <a:r>
              <a:rPr lang="en-US" altLang="zh-CN" kern="0" dirty="0" smtClean="0">
                <a:latin typeface="华文中宋" panose="02010600040101010101" pitchFamily="2" charset="-122"/>
                <a:ea typeface="华文中宋" panose="02010600040101010101" pitchFamily="2" charset="-122"/>
              </a:rPr>
              <a:t> </a:t>
            </a:r>
            <a:r>
              <a:rPr lang="en-US" altLang="zh-CN" kern="0" dirty="0">
                <a:latin typeface="Times New Roman"/>
                <a:ea typeface="华文中宋" panose="02010600040101010101" pitchFamily="2" charset="-122"/>
                <a:cs typeface="Times New Roman"/>
              </a:rPr>
              <a:t>Medical </a:t>
            </a:r>
            <a:r>
              <a:rPr lang="en-US" altLang="zh-CN" kern="0" dirty="0" smtClean="0">
                <a:latin typeface="Times New Roman"/>
                <a:ea typeface="华文中宋" panose="02010600040101010101" pitchFamily="2" charset="-122"/>
                <a:cs typeface="Times New Roman"/>
              </a:rPr>
              <a:t>Security System in China</a:t>
            </a:r>
            <a:endParaRPr lang="en-US" altLang="zh-CN" kern="0" dirty="0">
              <a:latin typeface="Times New Roman"/>
              <a:ea typeface="华文中宋" panose="02010600040101010101" pitchFamily="2" charset="-122"/>
              <a:cs typeface="Times New Roman"/>
            </a:endParaRPr>
          </a:p>
        </p:txBody>
      </p:sp>
      <p:sp>
        <p:nvSpPr>
          <p:cNvPr id="7" name="副标题 2">
            <a:extLst>
              <a:ext uri="{FF2B5EF4-FFF2-40B4-BE49-F238E27FC236}">
                <a16:creationId xmlns="" xmlns:a16="http://schemas.microsoft.com/office/drawing/2014/main" id="{D9D51D9E-5A64-44C6-8DD9-A1953FF6065D}"/>
              </a:ext>
            </a:extLst>
          </p:cNvPr>
          <p:cNvSpPr txBox="1">
            <a:spLocks/>
          </p:cNvSpPr>
          <p:nvPr/>
        </p:nvSpPr>
        <p:spPr>
          <a:xfrm>
            <a:off x="2464435" y="3940161"/>
            <a:ext cx="7555230" cy="1710690"/>
          </a:xfrm>
          <a:prstGeom prst="rect">
            <a:avLst/>
          </a:prstGeom>
        </p:spPr>
        <p:txBody>
          <a:bodyPr vert="horz" lIns="91440" tIns="45720" rIns="91440" bIns="45720" rtlCol="0">
            <a:normAutofit fontScale="5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50000"/>
              </a:lnSpc>
            </a:pPr>
            <a:r>
              <a:rPr lang="zh-CN" altLang="en-US" sz="2800" b="1" dirty="0" smtClean="0">
                <a:latin typeface="楷体" panose="02010609060101010101" pitchFamily="49" charset="-122"/>
                <a:ea typeface="楷体" panose="02010609060101010101" pitchFamily="49" charset="-122"/>
                <a:cs typeface="楷体_GB2312" panose="02010609030101010101" pitchFamily="49" charset="-122"/>
              </a:rPr>
              <a:t>国家发展改革委就业收入分配和消费司</a:t>
            </a:r>
            <a:endParaRPr lang="en-US" altLang="zh-CN" sz="2800" b="1" dirty="0" smtClean="0">
              <a:latin typeface="楷体" panose="02010609060101010101" pitchFamily="49" charset="-122"/>
              <a:ea typeface="楷体" panose="02010609060101010101" pitchFamily="49" charset="-122"/>
              <a:cs typeface="楷体_GB2312" panose="02010609030101010101" pitchFamily="49" charset="-122"/>
            </a:endParaRPr>
          </a:p>
          <a:p>
            <a:pPr>
              <a:lnSpc>
                <a:spcPct val="150000"/>
              </a:lnSpc>
            </a:pPr>
            <a:r>
              <a:rPr lang="en-US" altLang="zh-CN" sz="2800" b="1" dirty="0" smtClean="0">
                <a:latin typeface="Times New Roman"/>
                <a:ea typeface="楷体" panose="02010609060101010101" pitchFamily="49" charset="-122"/>
                <a:cs typeface="Times New Roman"/>
              </a:rPr>
              <a:t>Department of Employment and Income Distribution of NDRC</a:t>
            </a:r>
            <a:endParaRPr lang="en-US" altLang="zh-CN" sz="2800" b="1" dirty="0">
              <a:latin typeface="Times New Roman"/>
              <a:ea typeface="楷体" panose="02010609060101010101" pitchFamily="49" charset="-122"/>
              <a:cs typeface="Times New Roman"/>
            </a:endParaRPr>
          </a:p>
          <a:p>
            <a:pPr>
              <a:lnSpc>
                <a:spcPct val="150000"/>
              </a:lnSpc>
            </a:pPr>
            <a:r>
              <a:rPr lang="zh-CN" altLang="en-US" sz="2800" b="1" dirty="0">
                <a:latin typeface="楷体" panose="02010609060101010101" pitchFamily="49" charset="-122"/>
                <a:ea typeface="楷体" panose="02010609060101010101" pitchFamily="49" charset="-122"/>
                <a:cs typeface="楷体_GB2312" panose="02010609030101010101" pitchFamily="49" charset="-122"/>
                <a:sym typeface="+mn-ea"/>
              </a:rPr>
              <a:t>牛明  </a:t>
            </a:r>
            <a:r>
              <a:rPr lang="zh-CN" altLang="en-US" sz="2800" b="1" dirty="0" smtClean="0">
                <a:latin typeface="楷体" panose="02010609060101010101" pitchFamily="49" charset="-122"/>
                <a:ea typeface="楷体" panose="02010609060101010101" pitchFamily="49" charset="-122"/>
                <a:cs typeface="楷体_GB2312" panose="02010609030101010101" pitchFamily="49" charset="-122"/>
                <a:sym typeface="+mn-ea"/>
              </a:rPr>
              <a:t>博士</a:t>
            </a:r>
          </a:p>
          <a:p>
            <a:pPr>
              <a:lnSpc>
                <a:spcPct val="150000"/>
              </a:lnSpc>
            </a:pPr>
            <a:r>
              <a:rPr lang="en-US" altLang="zh-CN" sz="2800" b="1" dirty="0" smtClean="0">
                <a:latin typeface="Times New Roman"/>
                <a:ea typeface="楷体" panose="02010609060101010101" pitchFamily="49" charset="-122"/>
                <a:cs typeface="Times New Roman"/>
                <a:sym typeface="+mn-ea"/>
              </a:rPr>
              <a:t>Dr. </a:t>
            </a:r>
            <a:r>
              <a:rPr lang="en-US" altLang="zh-CN" sz="2800" b="1" dirty="0" err="1" smtClean="0">
                <a:latin typeface="Times New Roman"/>
                <a:ea typeface="楷体" panose="02010609060101010101" pitchFamily="49" charset="-122"/>
                <a:cs typeface="Times New Roman"/>
                <a:sym typeface="+mn-ea"/>
              </a:rPr>
              <a:t>Niu</a:t>
            </a:r>
            <a:r>
              <a:rPr lang="en-US" altLang="zh-CN" sz="2800" b="1" dirty="0" smtClean="0">
                <a:latin typeface="Times New Roman"/>
                <a:ea typeface="楷体" panose="02010609060101010101" pitchFamily="49" charset="-122"/>
                <a:cs typeface="Times New Roman"/>
                <a:sym typeface="+mn-ea"/>
              </a:rPr>
              <a:t> Ming</a:t>
            </a:r>
            <a:endParaRPr lang="zh-CN" altLang="en-US" sz="2800" b="1" dirty="0" smtClean="0">
              <a:latin typeface="Times New Roman"/>
              <a:ea typeface="楷体" panose="02010609060101010101" pitchFamily="49" charset="-122"/>
              <a:cs typeface="Times New Roman"/>
              <a:sym typeface="+mn-ea"/>
            </a:endParaRPr>
          </a:p>
          <a:p>
            <a:pPr>
              <a:lnSpc>
                <a:spcPct val="150000"/>
              </a:lnSpc>
            </a:pPr>
            <a:endParaRPr lang="en-US" altLang="zh-CN" sz="2800" b="1" dirty="0">
              <a:latin typeface="楷体" panose="02010609060101010101" pitchFamily="49" charset="-122"/>
              <a:ea typeface="楷体" panose="02010609060101010101" pitchFamily="49" charset="-122"/>
              <a:cs typeface="楷体_GB2312" panose="02010609030101010101" pitchFamily="49" charset="-122"/>
            </a:endParaRPr>
          </a:p>
          <a:p>
            <a:endParaRPr lang="zh-CN" altLang="en-US" dirty="0">
              <a:latin typeface="楷体_GB2312" panose="02010609030101010101" pitchFamily="49" charset="-122"/>
              <a:ea typeface="楷体_GB2312" panose="02010609030101010101" pitchFamily="49" charset="-122"/>
              <a:cs typeface="楷体_GB2312" panose="02010609030101010101" pitchFamily="49" charset="-122"/>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 xmlns:a16="http://schemas.microsoft.com/office/drawing/2014/main" id="{C119B111-F459-46F2-A4CA-6EA4F329B409}"/>
              </a:ext>
            </a:extLst>
          </p:cNvPr>
          <p:cNvSpPr/>
          <p:nvPr/>
        </p:nvSpPr>
        <p:spPr>
          <a:xfrm>
            <a:off x="978160" y="609600"/>
            <a:ext cx="10035720" cy="1077218"/>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3200" b="0" i="0" u="none" strike="noStrike" kern="0" cap="none" spc="0" normalizeH="0" baseline="0" noProof="0" dirty="0">
                <a:ln>
                  <a:noFill/>
                </a:ln>
                <a:effectLst/>
                <a:uLnTx/>
                <a:uFillTx/>
                <a:latin typeface="Arial"/>
                <a:cs typeface="+mj-cs"/>
              </a:rPr>
              <a:t>3</a:t>
            </a:r>
            <a:r>
              <a:rPr kumimoji="0" lang="zh-CN" altLang="en-US" sz="3200" b="0" i="0" u="none" strike="noStrike" kern="0" cap="none" spc="0" normalizeH="0" baseline="0" noProof="0" dirty="0">
                <a:ln>
                  <a:noFill/>
                </a:ln>
                <a:effectLst/>
                <a:uLnTx/>
                <a:uFillTx/>
                <a:latin typeface="Arial"/>
                <a:cs typeface="+mj-cs"/>
              </a:rPr>
              <a:t>、新的医疗保险制度探索和框架构建（</a:t>
            </a:r>
            <a:r>
              <a:rPr kumimoji="0" lang="en-US" altLang="zh-CN" sz="3200" b="0" i="0" u="none" strike="noStrike" kern="0" cap="none" spc="0" normalizeH="0" baseline="0" noProof="0" dirty="0">
                <a:ln>
                  <a:noFill/>
                </a:ln>
                <a:effectLst/>
                <a:uLnTx/>
                <a:uFillTx/>
                <a:latin typeface="Arial"/>
                <a:cs typeface="+mj-cs"/>
              </a:rPr>
              <a:t>1992—2009</a:t>
            </a:r>
            <a:r>
              <a:rPr kumimoji="0" lang="zh-CN" altLang="en-US" sz="3200" b="0" i="0" u="none" strike="noStrike" kern="0" cap="none" spc="0" normalizeH="0" baseline="0" noProof="0" dirty="0" smtClean="0">
                <a:ln>
                  <a:noFill/>
                </a:ln>
                <a:effectLst/>
                <a:uLnTx/>
                <a:uFillTx/>
                <a:latin typeface="Arial"/>
                <a:cs typeface="+mj-cs"/>
              </a:rPr>
              <a:t>）</a:t>
            </a:r>
          </a:p>
          <a:p>
            <a:pPr marL="0" marR="0" lvl="0" indent="0" defTabSz="914400" eaLnBrk="1" fontAlgn="auto" latinLnBrk="0" hangingPunct="1">
              <a:lnSpc>
                <a:spcPct val="100000"/>
              </a:lnSpc>
              <a:spcBef>
                <a:spcPts val="0"/>
              </a:spcBef>
              <a:spcAft>
                <a:spcPts val="0"/>
              </a:spcAft>
              <a:buClrTx/>
              <a:buSzTx/>
              <a:buFontTx/>
              <a:buNone/>
              <a:tabLst/>
              <a:defRPr/>
            </a:pPr>
            <a:r>
              <a:rPr lang="en-US" altLang="zh-CN" sz="3200" kern="0" dirty="0">
                <a:latin typeface="Arial"/>
                <a:cs typeface="+mj-cs"/>
              </a:rPr>
              <a:t> </a:t>
            </a:r>
            <a:r>
              <a:rPr lang="en-US" altLang="zh-CN" sz="3200" kern="0" dirty="0" smtClean="0">
                <a:latin typeface="Arial"/>
                <a:cs typeface="+mj-cs"/>
              </a:rPr>
              <a:t>   </a:t>
            </a:r>
            <a:r>
              <a:rPr lang="en-US" altLang="zh-CN" sz="3200" kern="0" dirty="0">
                <a:latin typeface="Arial"/>
                <a:cs typeface="+mj-cs"/>
              </a:rPr>
              <a:t> </a:t>
            </a:r>
            <a:r>
              <a:rPr lang="en-US" altLang="zh-CN" sz="2200" kern="0" dirty="0" smtClean="0">
                <a:latin typeface="Arial"/>
                <a:cs typeface="+mj-cs"/>
              </a:rPr>
              <a:t>Exploration and Framework of New Medical Security System (1992-2009)</a:t>
            </a:r>
            <a:endParaRPr kumimoji="0" lang="zh-CN" altLang="en-US" sz="2200" b="0" i="0" u="none" strike="noStrike" kern="0" cap="none" spc="0" normalizeH="0" baseline="0" noProof="0" dirty="0">
              <a:ln>
                <a:noFill/>
              </a:ln>
              <a:effectLst/>
              <a:uLnTx/>
              <a:uFillTx/>
            </a:endParaRPr>
          </a:p>
        </p:txBody>
      </p:sp>
      <p:sp>
        <p:nvSpPr>
          <p:cNvPr id="3" name="矩形 2">
            <a:extLst>
              <a:ext uri="{FF2B5EF4-FFF2-40B4-BE49-F238E27FC236}">
                <a16:creationId xmlns="" xmlns:a16="http://schemas.microsoft.com/office/drawing/2014/main" id="{DDE733E6-A49B-4EF6-8AEB-2A05D6043A11}"/>
              </a:ext>
            </a:extLst>
          </p:cNvPr>
          <p:cNvSpPr/>
          <p:nvPr/>
        </p:nvSpPr>
        <p:spPr>
          <a:xfrm>
            <a:off x="0" y="1860737"/>
            <a:ext cx="12192000" cy="4997263"/>
          </a:xfrm>
          <a:prstGeom prst="rect">
            <a:avLst/>
          </a:prstGeom>
        </p:spPr>
        <p:txBody>
          <a:bodyPr wrap="square">
            <a:spAutoFit/>
          </a:bodyPr>
          <a:lstStyle/>
          <a:p>
            <a:pPr marL="342900" indent="-342900">
              <a:lnSpc>
                <a:spcPct val="120000"/>
              </a:lnSpc>
              <a:buFont typeface="Wingdings" panose="05000000000000000000" pitchFamily="2" charset="2"/>
              <a:buChar char="Ø"/>
            </a:pPr>
            <a:r>
              <a:rPr lang="zh-CN" altLang="en-US" sz="1400" dirty="0">
                <a:latin typeface="+mn-ea"/>
              </a:rPr>
              <a:t>1993年，《中共中央关于建立社会主义市场经济体制若干问题的决定》</a:t>
            </a:r>
            <a:r>
              <a:rPr lang="zh-CN" altLang="en-US" sz="1400" b="1" dirty="0">
                <a:latin typeface="+mn-ea"/>
              </a:rPr>
              <a:t>社会保障制度是社会主义市场经济的五大子体系之一，</a:t>
            </a:r>
            <a:r>
              <a:rPr lang="zh-CN" altLang="en-US" sz="1400" dirty="0">
                <a:latin typeface="+mn-ea"/>
              </a:rPr>
              <a:t>“职工医疗保险金由单位和个人共同负担，社会统筹和个人帐户相结合”</a:t>
            </a:r>
            <a:r>
              <a:rPr lang="zh-CN" altLang="en-US" sz="1400" dirty="0" smtClean="0">
                <a:latin typeface="+mn-ea"/>
              </a:rPr>
              <a:t>。</a:t>
            </a:r>
          </a:p>
          <a:p>
            <a:pPr>
              <a:lnSpc>
                <a:spcPct val="120000"/>
              </a:lnSpc>
            </a:pPr>
            <a:r>
              <a:rPr lang="en-US" altLang="zh-CN" sz="1400" dirty="0" smtClean="0">
                <a:latin typeface="+mn-ea"/>
              </a:rPr>
              <a:t>   </a:t>
            </a:r>
            <a:r>
              <a:rPr lang="en-US" altLang="zh-CN" sz="1400" dirty="0" smtClean="0">
                <a:latin typeface="Times New Roman"/>
                <a:cs typeface="Times New Roman"/>
              </a:rPr>
              <a:t>In 1993, according to the Decision of the Central Committee of the Communist Party of China on Some Issues concerning the Establishment of the Socialist Market Economy, social security system was one of the five subsystems of the socialist market economy, and medical insurance of employees was shared by employers and individuals with a combination of social comprehensive arrangement and personal accounts.  </a:t>
            </a:r>
            <a:endParaRPr lang="zh-CN" altLang="en-US" sz="1400" dirty="0">
              <a:latin typeface="Times New Roman"/>
              <a:cs typeface="Times New Roman"/>
            </a:endParaRPr>
          </a:p>
          <a:p>
            <a:pPr marL="342900" indent="-342900">
              <a:lnSpc>
                <a:spcPct val="120000"/>
              </a:lnSpc>
              <a:buFont typeface="Wingdings" panose="05000000000000000000" pitchFamily="2" charset="2"/>
              <a:buChar char="Ø"/>
            </a:pPr>
            <a:r>
              <a:rPr lang="zh-CN" altLang="en-US" sz="1400" dirty="0">
                <a:latin typeface="+mn-ea"/>
              </a:rPr>
              <a:t>1994年，体改委“两江”试点。</a:t>
            </a:r>
            <a:r>
              <a:rPr lang="zh-CN" altLang="en-US" sz="1400" dirty="0">
                <a:solidFill>
                  <a:srgbClr val="000000"/>
                </a:solidFill>
                <a:latin typeface="+mn-ea"/>
                <a:sym typeface="+mn-ea"/>
              </a:rPr>
              <a:t>通道式“统账结合”</a:t>
            </a:r>
            <a:r>
              <a:rPr lang="zh-CN" altLang="en-US" sz="1400" dirty="0" smtClean="0">
                <a:solidFill>
                  <a:srgbClr val="000000"/>
                </a:solidFill>
                <a:latin typeface="+mn-ea"/>
                <a:sym typeface="+mn-ea"/>
              </a:rPr>
              <a:t>模式</a:t>
            </a:r>
            <a:r>
              <a:rPr lang="zh-CN" altLang="en-US" sz="1400" dirty="0" smtClean="0">
                <a:solidFill>
                  <a:schemeClr val="accent1">
                    <a:lumMod val="50000"/>
                  </a:schemeClr>
                </a:solidFill>
                <a:latin typeface="+mn-ea"/>
                <a:sym typeface="+mn-ea"/>
              </a:rPr>
              <a:t>。</a:t>
            </a:r>
          </a:p>
          <a:p>
            <a:pPr>
              <a:lnSpc>
                <a:spcPct val="120000"/>
              </a:lnSpc>
            </a:pPr>
            <a:r>
              <a:rPr lang="en-US" altLang="zh-CN" sz="1400" dirty="0">
                <a:latin typeface="+mn-ea"/>
                <a:sym typeface="+mn-ea"/>
              </a:rPr>
              <a:t> </a:t>
            </a:r>
            <a:r>
              <a:rPr lang="en-US" altLang="zh-CN" sz="1400" dirty="0" smtClean="0">
                <a:latin typeface="+mn-ea"/>
                <a:sym typeface="+mn-ea"/>
              </a:rPr>
              <a:t>  </a:t>
            </a:r>
            <a:r>
              <a:rPr lang="en-US" altLang="zh-CN" sz="1400" dirty="0" smtClean="0">
                <a:latin typeface="Times New Roman"/>
                <a:cs typeface="Times New Roman"/>
                <a:sym typeface="+mn-ea"/>
              </a:rPr>
              <a:t>In 1994, the People’s Republic of China State Commission for Restructuring the Economic System trialed medical security reform in Zhenjiang and </a:t>
            </a:r>
            <a:r>
              <a:rPr lang="en-US" altLang="zh-CN" sz="1400" dirty="0" err="1" smtClean="0">
                <a:latin typeface="Times New Roman"/>
                <a:cs typeface="Times New Roman"/>
                <a:sym typeface="+mn-ea"/>
              </a:rPr>
              <a:t>Jiujiang</a:t>
            </a:r>
            <a:r>
              <a:rPr lang="en-US" altLang="zh-CN" sz="1400" dirty="0" smtClean="0">
                <a:latin typeface="Times New Roman"/>
                <a:cs typeface="Times New Roman"/>
                <a:sym typeface="+mn-ea"/>
              </a:rPr>
              <a:t> </a:t>
            </a:r>
            <a:r>
              <a:rPr lang="en-US" altLang="zh-CN" sz="1400" dirty="0" smtClean="0">
                <a:latin typeface="Times New Roman"/>
                <a:cs typeface="Times New Roman"/>
                <a:sym typeface="+mn-ea"/>
              </a:rPr>
              <a:t>cities, with the emergence of integrated model of social pooling and individual accounts.    </a:t>
            </a:r>
            <a:endParaRPr lang="zh-CN" altLang="en-US" sz="1400" dirty="0">
              <a:latin typeface="Times New Roman"/>
              <a:cs typeface="Times New Roman"/>
              <a:sym typeface="+mn-ea"/>
            </a:endParaRPr>
          </a:p>
          <a:p>
            <a:pPr marL="342900" indent="-342900">
              <a:lnSpc>
                <a:spcPct val="120000"/>
              </a:lnSpc>
              <a:buFont typeface="Wingdings" panose="05000000000000000000" pitchFamily="2" charset="2"/>
              <a:buChar char="Ø"/>
            </a:pPr>
            <a:r>
              <a:rPr lang="zh-CN" altLang="en-US" sz="1400" dirty="0">
                <a:latin typeface="+mn-ea"/>
              </a:rPr>
              <a:t>1996年，试点扩大到58个城市，</a:t>
            </a:r>
            <a:r>
              <a:rPr lang="zh-CN" altLang="en-US" sz="1400" dirty="0">
                <a:solidFill>
                  <a:srgbClr val="000000"/>
                </a:solidFill>
                <a:latin typeface="+mn-ea"/>
              </a:rPr>
              <a:t>出现“通道式”、“板块式”、“三金式”“统账结合”模式</a:t>
            </a:r>
            <a:r>
              <a:rPr lang="zh-CN" altLang="en-US" sz="1400" dirty="0" smtClean="0">
                <a:solidFill>
                  <a:srgbClr val="007254"/>
                </a:solidFill>
                <a:latin typeface="+mn-ea"/>
              </a:rPr>
              <a:t>。</a:t>
            </a:r>
            <a:endParaRPr lang="en-US" altLang="zh-CN" sz="1400" dirty="0" smtClean="0">
              <a:solidFill>
                <a:srgbClr val="007254"/>
              </a:solidFill>
              <a:latin typeface="+mn-ea"/>
            </a:endParaRPr>
          </a:p>
          <a:p>
            <a:pPr>
              <a:lnSpc>
                <a:spcPct val="120000"/>
              </a:lnSpc>
            </a:pPr>
            <a:r>
              <a:rPr lang="zh-CN" altLang="en-US" sz="1400" dirty="0">
                <a:latin typeface="+mn-ea"/>
              </a:rPr>
              <a:t> </a:t>
            </a:r>
            <a:r>
              <a:rPr lang="en-US" altLang="zh-CN" sz="1400" dirty="0" smtClean="0">
                <a:latin typeface="+mn-ea"/>
              </a:rPr>
              <a:t>   </a:t>
            </a:r>
            <a:r>
              <a:rPr lang="en-US" altLang="zh-CN" sz="1400" dirty="0" smtClean="0">
                <a:latin typeface="Times New Roman"/>
                <a:cs typeface="Times New Roman"/>
              </a:rPr>
              <a:t>By 1996, the number of trial city has increased to 58, with the emergence of </a:t>
            </a:r>
            <a:r>
              <a:rPr lang="en-US" altLang="zh-CN" sz="1400" dirty="0" smtClean="0">
                <a:latin typeface="Times New Roman"/>
                <a:cs typeface="Times New Roman"/>
              </a:rPr>
              <a:t> </a:t>
            </a:r>
            <a:r>
              <a:rPr lang="en-US" altLang="zh-CN" sz="1400" dirty="0">
                <a:latin typeface="Times New Roman"/>
                <a:cs typeface="Times New Roman"/>
                <a:sym typeface="+mn-ea"/>
              </a:rPr>
              <a:t>integrated </a:t>
            </a:r>
            <a:r>
              <a:rPr lang="en-US" altLang="zh-CN" sz="1400" dirty="0" smtClean="0">
                <a:latin typeface="Times New Roman"/>
                <a:cs typeface="Times New Roman"/>
                <a:sym typeface="+mn-ea"/>
              </a:rPr>
              <a:t>model of </a:t>
            </a:r>
            <a:r>
              <a:rPr lang="en-US" altLang="zh-CN" sz="1400" dirty="0">
                <a:latin typeface="Times New Roman"/>
                <a:cs typeface="Times New Roman"/>
                <a:sym typeface="+mn-ea"/>
              </a:rPr>
              <a:t>social pooling and individual </a:t>
            </a:r>
            <a:r>
              <a:rPr lang="en-US" altLang="zh-CN" sz="1400" dirty="0" smtClean="0">
                <a:latin typeface="Times New Roman"/>
                <a:cs typeface="Times New Roman"/>
                <a:sym typeface="+mn-ea"/>
              </a:rPr>
              <a:t>accounts, </a:t>
            </a:r>
            <a:r>
              <a:rPr lang="en-US" altLang="zh-CN" sz="1400" dirty="0">
                <a:latin typeface="Times New Roman"/>
                <a:cs typeface="Times New Roman"/>
                <a:sym typeface="+mn-ea"/>
              </a:rPr>
              <a:t>segregated model </a:t>
            </a:r>
            <a:r>
              <a:rPr lang="en-US" altLang="zh-CN" sz="1400" dirty="0" smtClean="0">
                <a:latin typeface="Times New Roman"/>
                <a:cs typeface="Times New Roman"/>
                <a:sym typeface="+mn-ea"/>
              </a:rPr>
              <a:t>of </a:t>
            </a:r>
            <a:r>
              <a:rPr lang="en-US" altLang="zh-CN" sz="1400" dirty="0">
                <a:latin typeface="Times New Roman"/>
                <a:cs typeface="Times New Roman"/>
                <a:sym typeface="+mn-ea"/>
              </a:rPr>
              <a:t>social pooling and individual </a:t>
            </a:r>
            <a:r>
              <a:rPr lang="en-US" altLang="zh-CN" sz="1400" dirty="0" smtClean="0">
                <a:latin typeface="Times New Roman"/>
                <a:cs typeface="Times New Roman"/>
                <a:sym typeface="+mn-ea"/>
              </a:rPr>
              <a:t>accounts and housing, as well as enterprise </a:t>
            </a:r>
            <a:r>
              <a:rPr lang="en-US" altLang="zh-CN" sz="1400" dirty="0" smtClean="0">
                <a:latin typeface="Times New Roman"/>
                <a:cs typeface="Times New Roman"/>
                <a:sym typeface="+mn-ea"/>
              </a:rPr>
              <a:t>annuity</a:t>
            </a:r>
            <a:r>
              <a:rPr lang="en-US" altLang="zh-CN" sz="1400" dirty="0" smtClean="0">
                <a:latin typeface="Times New Roman"/>
                <a:cs typeface="Times New Roman"/>
                <a:sym typeface="+mn-ea"/>
              </a:rPr>
              <a:t>, occupational pension and housing provident fund. </a:t>
            </a:r>
            <a:endParaRPr lang="zh-CN" altLang="en-US" sz="1400" dirty="0">
              <a:latin typeface="+mn-ea"/>
            </a:endParaRPr>
          </a:p>
          <a:p>
            <a:pPr marL="342900" indent="-342900">
              <a:lnSpc>
                <a:spcPct val="120000"/>
              </a:lnSpc>
              <a:buFont typeface="Wingdings" panose="05000000000000000000" pitchFamily="2" charset="2"/>
              <a:buChar char="Ø"/>
            </a:pPr>
            <a:r>
              <a:rPr lang="zh-CN" altLang="en-US" sz="1400" dirty="0">
                <a:latin typeface="+mn-ea"/>
              </a:rPr>
              <a:t>1997年《中共中央、国务院关于卫生改革与发展的决定》对职工医保改革做了明确要求，要求“建立社会统筹与个人帐户相结合的医疗保险制度”，“保险费用由国家、用人单位和职工个人三方合理负担”</a:t>
            </a:r>
            <a:r>
              <a:rPr lang="zh-CN" altLang="en-US" sz="1400" dirty="0" smtClean="0">
                <a:latin typeface="+mn-ea"/>
              </a:rPr>
              <a:t>。</a:t>
            </a:r>
            <a:endParaRPr lang="en-US" altLang="zh-CN" sz="1400" dirty="0" smtClean="0">
              <a:latin typeface="+mn-ea"/>
            </a:endParaRPr>
          </a:p>
          <a:p>
            <a:pPr>
              <a:lnSpc>
                <a:spcPct val="120000"/>
              </a:lnSpc>
            </a:pPr>
            <a:r>
              <a:rPr lang="en-US" altLang="zh-CN" sz="1400" dirty="0" smtClean="0">
                <a:latin typeface="Times New Roman"/>
                <a:cs typeface="Times New Roman"/>
              </a:rPr>
              <a:t>     In 1997, Decision of the Central Committee of the Communist Party of China and the State Council concerning Health Reform and Development clarified requirements for employees’ </a:t>
            </a:r>
            <a:r>
              <a:rPr lang="x-none" altLang="zh-CN" sz="1400" dirty="0" smtClean="0">
                <a:latin typeface="Times New Roman"/>
                <a:cs typeface="Times New Roman"/>
              </a:rPr>
              <a:t>medical security reform, including the establishment of a medical security system combining social arrangement and individual accounts, and the reasonable contribution of the central government, employer and employee to premium. </a:t>
            </a:r>
            <a:endParaRPr lang="zh-CN" altLang="en-US" sz="1400" dirty="0">
              <a:latin typeface="Times New Roman"/>
              <a:cs typeface="Times New Roman"/>
            </a:endParaRPr>
          </a:p>
          <a:p>
            <a:pPr marL="342900" indent="-342900">
              <a:lnSpc>
                <a:spcPct val="120000"/>
              </a:lnSpc>
              <a:buFont typeface="Wingdings" panose="05000000000000000000" pitchFamily="2" charset="2"/>
              <a:buChar char="Ø"/>
            </a:pPr>
            <a:r>
              <a:rPr lang="en-US" altLang="zh-CN" sz="1400" dirty="0">
                <a:latin typeface="+mn-ea"/>
              </a:rPr>
              <a:t>1</a:t>
            </a:r>
            <a:r>
              <a:rPr lang="zh-CN" altLang="en-US" sz="1400" dirty="0">
                <a:latin typeface="+mn-ea"/>
              </a:rPr>
              <a:t>998年国务院颁布《关于建立城镇职工基本医疗保险制度的决定》，职工医保确定了我国基本医疗保险制度社会保险的基本模式</a:t>
            </a:r>
            <a:r>
              <a:rPr lang="zh-CN" altLang="en-US" sz="1400" dirty="0" smtClean="0">
                <a:latin typeface="+mn-ea"/>
              </a:rPr>
              <a:t>。</a:t>
            </a:r>
          </a:p>
          <a:p>
            <a:pPr>
              <a:lnSpc>
                <a:spcPct val="120000"/>
              </a:lnSpc>
            </a:pPr>
            <a:r>
              <a:rPr lang="en-US" altLang="zh-CN" sz="1400" dirty="0" smtClean="0">
                <a:latin typeface="Times New Roman"/>
                <a:cs typeface="Times New Roman"/>
              </a:rPr>
              <a:t>     In 1998, the State Council released the Decision </a:t>
            </a:r>
            <a:r>
              <a:rPr lang="en-US" altLang="zh-CN" sz="1400" dirty="0">
                <a:latin typeface="Times New Roman"/>
                <a:cs typeface="Times New Roman"/>
              </a:rPr>
              <a:t>on </a:t>
            </a:r>
            <a:r>
              <a:rPr lang="en-US" altLang="zh-CN" sz="1400" dirty="0" smtClean="0">
                <a:latin typeface="Times New Roman"/>
                <a:cs typeface="Times New Roman"/>
              </a:rPr>
              <a:t>Establishing the Urban Employees’ Basic Medical Insurance System. Later, employees’ medical insurance served as a basic model for social insurance of China’s basic medical insurance system. </a:t>
            </a:r>
            <a:endParaRPr lang="zh-CN" altLang="en-US" sz="1400" dirty="0">
              <a:latin typeface="Times New Roman"/>
              <a:cs typeface="Times New Roman"/>
            </a:endParaRPr>
          </a:p>
        </p:txBody>
      </p:sp>
    </p:spTree>
    <p:extLst>
      <p:ext uri="{BB962C8B-B14F-4D97-AF65-F5344CB8AC3E}">
        <p14:creationId xmlns:p14="http://schemas.microsoft.com/office/powerpoint/2010/main" val="2593477183"/>
      </p:ext>
    </p:extLst>
  </p:cSld>
  <p:clrMapOvr>
    <a:masterClrMapping/>
  </p:clrMapOvr>
  <p:transition xmlns:p14="http://schemas.microsoft.com/office/powerpoint/2010/mai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9">
            <a:extLst>
              <a:ext uri="{FF2B5EF4-FFF2-40B4-BE49-F238E27FC236}">
                <a16:creationId xmlns="" xmlns:a16="http://schemas.microsoft.com/office/drawing/2014/main" id="{666A9A52-0D04-481D-B1C7-5C326BC0A1F2}"/>
              </a:ext>
            </a:extLst>
          </p:cNvPr>
          <p:cNvSpPr>
            <a:spLocks noGrp="1" noChangeArrowheads="1"/>
          </p:cNvSpPr>
          <p:nvPr>
            <p:ph type="title"/>
          </p:nvPr>
        </p:nvSpPr>
        <p:spPr>
          <a:xfrm>
            <a:off x="2927350" y="260350"/>
            <a:ext cx="7200900" cy="1511300"/>
          </a:xfrm>
          <a:noFill/>
        </p:spPr>
        <p:txBody>
          <a:bodyPr/>
          <a:lstStyle/>
          <a:p>
            <a:pPr eaLnBrk="1" hangingPunct="1"/>
            <a:r>
              <a:rPr lang="en-US" altLang="zh-CN" sz="4800"/>
              <a:t> </a:t>
            </a:r>
            <a:endParaRPr lang="en-US" altLang="zh-CN" sz="3600" b="1">
              <a:solidFill>
                <a:srgbClr val="990099"/>
              </a:solidFill>
            </a:endParaRPr>
          </a:p>
        </p:txBody>
      </p:sp>
      <p:sp>
        <p:nvSpPr>
          <p:cNvPr id="2" name="矩形 1">
            <a:extLst>
              <a:ext uri="{FF2B5EF4-FFF2-40B4-BE49-F238E27FC236}">
                <a16:creationId xmlns="" xmlns:a16="http://schemas.microsoft.com/office/drawing/2014/main" id="{85E95A46-38F8-4BBE-9193-5AD5A9042BCA}"/>
              </a:ext>
            </a:extLst>
          </p:cNvPr>
          <p:cNvSpPr/>
          <p:nvPr/>
        </p:nvSpPr>
        <p:spPr>
          <a:xfrm>
            <a:off x="486383" y="2043904"/>
            <a:ext cx="10700425" cy="4733605"/>
          </a:xfrm>
          <a:prstGeom prst="rect">
            <a:avLst/>
          </a:prstGeom>
        </p:spPr>
        <p:txBody>
          <a:bodyPr wrap="square">
            <a:spAutoFit/>
          </a:bodyPr>
          <a:lstStyle/>
          <a:p>
            <a:pPr marL="342900" lvl="0" indent="-342900" eaLnBrk="0" fontAlgn="base" hangingPunct="0">
              <a:lnSpc>
                <a:spcPct val="150000"/>
              </a:lnSpc>
              <a:spcBef>
                <a:spcPct val="20000"/>
              </a:spcBef>
              <a:spcAft>
                <a:spcPct val="0"/>
              </a:spcAft>
              <a:buFont typeface="Wingdings" panose="05000000000000000000" pitchFamily="2" charset="2"/>
              <a:buChar char="Ø"/>
            </a:pPr>
            <a:r>
              <a:rPr lang="zh-CN" altLang="en-US" sz="1600" kern="0" dirty="0">
                <a:solidFill>
                  <a:srgbClr val="FF0000"/>
                </a:solidFill>
                <a:latin typeface="+mn-ea"/>
                <a:sym typeface="+mn-ea"/>
              </a:rPr>
              <a:t>2003年</a:t>
            </a:r>
            <a:r>
              <a:rPr lang="zh-CN" altLang="en-US" sz="1600" kern="0" dirty="0">
                <a:solidFill>
                  <a:srgbClr val="000000"/>
                </a:solidFill>
                <a:latin typeface="+mn-ea"/>
                <a:sym typeface="+mn-ea"/>
              </a:rPr>
              <a:t>，国务院转发的《关于建立新型农村合作医疗制度的意见》标志着新农合制度的逐步建立，针对农村户籍人口的基本医疗保险制度正式建立</a:t>
            </a:r>
            <a:r>
              <a:rPr lang="zh-CN" altLang="en-US" sz="1600" kern="0" dirty="0" smtClean="0">
                <a:solidFill>
                  <a:srgbClr val="000000"/>
                </a:solidFill>
                <a:latin typeface="+mn-ea"/>
                <a:sym typeface="+mn-ea"/>
              </a:rPr>
              <a:t>。</a:t>
            </a:r>
          </a:p>
          <a:p>
            <a:pPr lvl="0" eaLnBrk="0" fontAlgn="base" hangingPunct="0">
              <a:lnSpc>
                <a:spcPct val="150000"/>
              </a:lnSpc>
              <a:spcBef>
                <a:spcPct val="20000"/>
              </a:spcBef>
              <a:spcAft>
                <a:spcPct val="0"/>
              </a:spcAft>
            </a:pPr>
            <a:r>
              <a:rPr lang="en-US" altLang="zh-CN" sz="1600" kern="0" dirty="0" smtClean="0">
                <a:solidFill>
                  <a:srgbClr val="000000"/>
                </a:solidFill>
                <a:latin typeface="Times New Roman"/>
                <a:cs typeface="Times New Roman"/>
                <a:sym typeface="+mn-ea"/>
              </a:rPr>
              <a:t>    </a:t>
            </a:r>
            <a:r>
              <a:rPr lang="en-US" altLang="zh-CN" sz="1600" kern="0" dirty="0" smtClean="0">
                <a:solidFill>
                  <a:srgbClr val="FF0000"/>
                </a:solidFill>
                <a:latin typeface="Times New Roman"/>
                <a:cs typeface="Times New Roman"/>
                <a:sym typeface="+mn-ea"/>
              </a:rPr>
              <a:t>In </a:t>
            </a:r>
            <a:r>
              <a:rPr lang="en-US" altLang="zh-CN" sz="1600" kern="0" dirty="0" smtClean="0">
                <a:solidFill>
                  <a:srgbClr val="FF0000"/>
                </a:solidFill>
                <a:latin typeface="Times New Roman"/>
                <a:cs typeface="Times New Roman"/>
                <a:sym typeface="+mn-ea"/>
              </a:rPr>
              <a:t>2003</a:t>
            </a:r>
            <a:r>
              <a:rPr lang="en-US" altLang="zh-CN" sz="1600" kern="0" dirty="0" smtClean="0">
                <a:solidFill>
                  <a:srgbClr val="000000"/>
                </a:solidFill>
                <a:latin typeface="Times New Roman"/>
                <a:cs typeface="Times New Roman"/>
                <a:sym typeface="+mn-ea"/>
              </a:rPr>
              <a:t>, the Opinion on Establishing New Rural Cooperative Medical Care System forwarded by the State Council marked the establishment of the new rural cooperative medical care system and the basic medical insurance system targeting rural residents. </a:t>
            </a:r>
            <a:endParaRPr lang="en-US" altLang="zh-CN" sz="1600" kern="0" dirty="0">
              <a:solidFill>
                <a:srgbClr val="000000"/>
              </a:solidFill>
              <a:latin typeface="Times New Roman"/>
              <a:cs typeface="Times New Roman"/>
              <a:sym typeface="+mn-ea"/>
            </a:endParaRPr>
          </a:p>
          <a:p>
            <a:pPr marL="342900" indent="-342900" eaLnBrk="0" fontAlgn="base" hangingPunct="0">
              <a:lnSpc>
                <a:spcPct val="150000"/>
              </a:lnSpc>
              <a:spcBef>
                <a:spcPct val="20000"/>
              </a:spcBef>
              <a:spcAft>
                <a:spcPct val="0"/>
              </a:spcAft>
              <a:buFont typeface="Wingdings" panose="05000000000000000000" pitchFamily="2" charset="2"/>
              <a:buChar char="Ø"/>
            </a:pPr>
            <a:r>
              <a:rPr lang="zh-CN" altLang="en-US" sz="1600" dirty="0">
                <a:solidFill>
                  <a:srgbClr val="FF0000"/>
                </a:solidFill>
                <a:latin typeface="+mn-ea"/>
                <a:sym typeface="+mn-ea"/>
              </a:rPr>
              <a:t>2007年</a:t>
            </a:r>
            <a:r>
              <a:rPr lang="zh-CN" altLang="en-US" sz="1600" dirty="0">
                <a:latin typeface="+mn-ea"/>
                <a:sym typeface="+mn-ea"/>
              </a:rPr>
              <a:t>依据国务院《关于开展城镇居民基本医疗保险试点的指导意见》，建立</a:t>
            </a:r>
            <a:r>
              <a:rPr lang="zh-CN" altLang="en-US" sz="1600" dirty="0">
                <a:sym typeface="+mn-ea"/>
              </a:rPr>
              <a:t>城镇居民基本医疗保险制度</a:t>
            </a:r>
            <a:r>
              <a:rPr lang="zh-CN" altLang="en-US" sz="1600" dirty="0" smtClean="0">
                <a:sym typeface="+mn-ea"/>
              </a:rPr>
              <a:t>。</a:t>
            </a:r>
          </a:p>
          <a:p>
            <a:pPr eaLnBrk="0" fontAlgn="base" hangingPunct="0">
              <a:lnSpc>
                <a:spcPct val="150000"/>
              </a:lnSpc>
              <a:spcBef>
                <a:spcPct val="20000"/>
              </a:spcBef>
              <a:spcAft>
                <a:spcPct val="0"/>
              </a:spcAft>
            </a:pPr>
            <a:r>
              <a:rPr lang="en-US" altLang="zh-CN" sz="1600" dirty="0" smtClean="0">
                <a:latin typeface="Times New Roman"/>
                <a:cs typeface="Times New Roman"/>
                <a:sym typeface="+mn-ea"/>
              </a:rPr>
              <a:t>    </a:t>
            </a:r>
            <a:r>
              <a:rPr lang="en-US" altLang="zh-CN" sz="1600" dirty="0" smtClean="0">
                <a:solidFill>
                  <a:srgbClr val="FF0000"/>
                </a:solidFill>
                <a:latin typeface="Times New Roman"/>
                <a:cs typeface="Times New Roman"/>
                <a:sym typeface="+mn-ea"/>
              </a:rPr>
              <a:t>In </a:t>
            </a:r>
            <a:r>
              <a:rPr lang="en-US" altLang="zh-CN" sz="1600" dirty="0" smtClean="0">
                <a:solidFill>
                  <a:srgbClr val="FF0000"/>
                </a:solidFill>
                <a:latin typeface="Times New Roman"/>
                <a:cs typeface="Times New Roman"/>
                <a:sym typeface="+mn-ea"/>
              </a:rPr>
              <a:t>2007</a:t>
            </a:r>
            <a:r>
              <a:rPr lang="en-US" altLang="zh-CN" sz="1600" dirty="0" smtClean="0">
                <a:latin typeface="Times New Roman"/>
                <a:cs typeface="Times New Roman"/>
                <a:sym typeface="+mn-ea"/>
              </a:rPr>
              <a:t>, according to the Guiding Opinions of the State Council about the Pilot Urban Resident Basic Medical Insurance, the basic medical insurance system targeting urban residents was established. </a:t>
            </a:r>
            <a:endParaRPr lang="en-US" altLang="zh-CN" sz="1600" dirty="0">
              <a:latin typeface="Times New Roman"/>
              <a:cs typeface="Times New Roman"/>
              <a:sym typeface="+mn-ea"/>
            </a:endParaRPr>
          </a:p>
          <a:p>
            <a:pPr marL="342900" indent="-342900" eaLnBrk="0" fontAlgn="base" hangingPunct="0">
              <a:lnSpc>
                <a:spcPct val="150000"/>
              </a:lnSpc>
              <a:spcBef>
                <a:spcPct val="20000"/>
              </a:spcBef>
              <a:spcAft>
                <a:spcPct val="0"/>
              </a:spcAft>
              <a:buFont typeface="Wingdings" panose="05000000000000000000" pitchFamily="2" charset="2"/>
              <a:buChar char="Ø"/>
            </a:pPr>
            <a:r>
              <a:rPr lang="zh-CN" altLang="en-US" sz="1600" dirty="0"/>
              <a:t>2009年，新医改。全民医保覆盖，并不断深化改革，2010年</a:t>
            </a:r>
            <a:r>
              <a:rPr lang="zh-CN" altLang="en-US" sz="1600" dirty="0">
                <a:solidFill>
                  <a:srgbClr val="000000"/>
                </a:solidFill>
              </a:rPr>
              <a:t>《社会保险法》</a:t>
            </a:r>
            <a:r>
              <a:rPr lang="zh-CN" altLang="en-US" sz="1600" dirty="0"/>
              <a:t>规定了全民医疗保险制度的基本架构</a:t>
            </a:r>
            <a:r>
              <a:rPr lang="zh-CN" altLang="en-US" sz="1600" dirty="0" smtClean="0"/>
              <a:t>。</a:t>
            </a:r>
          </a:p>
          <a:p>
            <a:pPr eaLnBrk="0" fontAlgn="base" hangingPunct="0">
              <a:lnSpc>
                <a:spcPct val="150000"/>
              </a:lnSpc>
              <a:spcBef>
                <a:spcPct val="20000"/>
              </a:spcBef>
              <a:spcAft>
                <a:spcPct val="0"/>
              </a:spcAft>
            </a:pPr>
            <a:r>
              <a:rPr lang="en-US" altLang="zh-CN" sz="1600" dirty="0" smtClean="0">
                <a:latin typeface="Times New Roman"/>
                <a:cs typeface="Times New Roman"/>
              </a:rPr>
              <a:t>       The year 2009 witnessed the new medical reform, which achieved the universal coverage of medical insurance. In 2010, Social Insurance Law stipulated the basic framework of universal medical insurance system.   </a:t>
            </a:r>
            <a:endParaRPr lang="zh-CN" altLang="en-US" sz="1600" dirty="0">
              <a:latin typeface="Times New Roman"/>
              <a:cs typeface="Times New Roman"/>
            </a:endParaRPr>
          </a:p>
          <a:p>
            <a:pPr marL="342900" lvl="0" indent="-342900" eaLnBrk="0" fontAlgn="base" hangingPunct="0">
              <a:spcBef>
                <a:spcPct val="20000"/>
              </a:spcBef>
              <a:spcAft>
                <a:spcPct val="0"/>
              </a:spcAft>
              <a:buFontTx/>
              <a:buChar char="•"/>
            </a:pPr>
            <a:endParaRPr lang="zh-CN" altLang="en-US" kern="0" dirty="0">
              <a:solidFill>
                <a:srgbClr val="000000"/>
              </a:solidFill>
              <a:latin typeface="Arial"/>
              <a:ea typeface="楷体_GB2312" panose="02010609030101010101" pitchFamily="49" charset="-122"/>
            </a:endParaRPr>
          </a:p>
        </p:txBody>
      </p:sp>
    </p:spTree>
    <p:extLst>
      <p:ext uri="{BB962C8B-B14F-4D97-AF65-F5344CB8AC3E}">
        <p14:creationId xmlns:p14="http://schemas.microsoft.com/office/powerpoint/2010/main" val="1749356527"/>
      </p:ext>
    </p:extLst>
  </p:cSld>
  <p:clrMapOvr>
    <a:masterClrMapping/>
  </p:clrMapOvr>
  <p:transition xmlns:p14="http://schemas.microsoft.com/office/powerpoint/2010/mai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9">
            <a:extLst>
              <a:ext uri="{FF2B5EF4-FFF2-40B4-BE49-F238E27FC236}">
                <a16:creationId xmlns="" xmlns:a16="http://schemas.microsoft.com/office/drawing/2014/main" id="{666A9A52-0D04-481D-B1C7-5C326BC0A1F2}"/>
              </a:ext>
            </a:extLst>
          </p:cNvPr>
          <p:cNvSpPr>
            <a:spLocks noGrp="1" noChangeArrowheads="1"/>
          </p:cNvSpPr>
          <p:nvPr>
            <p:ph type="title"/>
          </p:nvPr>
        </p:nvSpPr>
        <p:spPr>
          <a:xfrm>
            <a:off x="2927350" y="260350"/>
            <a:ext cx="7200900" cy="1511300"/>
          </a:xfrm>
          <a:noFill/>
        </p:spPr>
        <p:txBody>
          <a:bodyPr/>
          <a:lstStyle/>
          <a:p>
            <a:pPr eaLnBrk="1" hangingPunct="1"/>
            <a:r>
              <a:rPr lang="en-US" altLang="zh-CN" sz="4800"/>
              <a:t> </a:t>
            </a:r>
            <a:endParaRPr lang="en-US" altLang="zh-CN" sz="3600" b="1">
              <a:solidFill>
                <a:srgbClr val="990099"/>
              </a:solidFill>
            </a:endParaRPr>
          </a:p>
        </p:txBody>
      </p:sp>
      <p:sp>
        <p:nvSpPr>
          <p:cNvPr id="3" name="矩形 2">
            <a:extLst>
              <a:ext uri="{FF2B5EF4-FFF2-40B4-BE49-F238E27FC236}">
                <a16:creationId xmlns="" xmlns:a16="http://schemas.microsoft.com/office/drawing/2014/main" id="{E41C2654-43CA-4325-BA4A-46593445A0EE}"/>
              </a:ext>
            </a:extLst>
          </p:cNvPr>
          <p:cNvSpPr/>
          <p:nvPr/>
        </p:nvSpPr>
        <p:spPr>
          <a:xfrm>
            <a:off x="1036812" y="838200"/>
            <a:ext cx="9969208" cy="923330"/>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3200" b="0" i="0" u="none" strike="noStrike" kern="0" cap="none" spc="0" normalizeH="0" baseline="0" noProof="0" dirty="0">
                <a:ln>
                  <a:noFill/>
                </a:ln>
                <a:effectLst/>
                <a:uLnTx/>
                <a:uFillTx/>
                <a:latin typeface="Arial"/>
                <a:cs typeface="+mj-cs"/>
              </a:rPr>
              <a:t>4</a:t>
            </a:r>
            <a:r>
              <a:rPr kumimoji="0" lang="zh-CN" altLang="en-US" sz="3200" b="0" i="0" u="none" strike="noStrike" kern="0" cap="none" spc="0" normalizeH="0" baseline="0" noProof="0" dirty="0">
                <a:ln>
                  <a:noFill/>
                </a:ln>
                <a:effectLst/>
                <a:uLnTx/>
                <a:uFillTx/>
                <a:latin typeface="Arial"/>
                <a:cs typeface="+mj-cs"/>
              </a:rPr>
              <a:t>、从政策全覆盖走向全民医保（</a:t>
            </a:r>
            <a:r>
              <a:rPr kumimoji="0" lang="en-US" altLang="zh-CN" sz="3200" b="0" i="0" u="none" strike="noStrike" kern="0" cap="none" spc="0" normalizeH="0" baseline="0" noProof="0" dirty="0">
                <a:ln>
                  <a:noFill/>
                </a:ln>
                <a:effectLst/>
                <a:uLnTx/>
                <a:uFillTx/>
                <a:latin typeface="Arial"/>
                <a:cs typeface="+mj-cs"/>
              </a:rPr>
              <a:t>2009—2011</a:t>
            </a:r>
            <a:r>
              <a:rPr kumimoji="0" lang="zh-CN" altLang="en-US" sz="3200" b="0" i="0" u="none" strike="noStrike" kern="0" cap="none" spc="0" normalizeH="0" baseline="0" noProof="0" dirty="0" smtClean="0">
                <a:ln>
                  <a:noFill/>
                </a:ln>
                <a:effectLst/>
                <a:uLnTx/>
                <a:uFillTx/>
                <a:latin typeface="Arial"/>
                <a:cs typeface="+mj-cs"/>
              </a:rPr>
              <a:t>）</a:t>
            </a:r>
          </a:p>
          <a:p>
            <a:pPr marL="0" marR="0" lvl="0" indent="0" defTabSz="914400" eaLnBrk="1" fontAlgn="auto" latinLnBrk="0" hangingPunct="1">
              <a:lnSpc>
                <a:spcPct val="100000"/>
              </a:lnSpc>
              <a:spcBef>
                <a:spcPts val="0"/>
              </a:spcBef>
              <a:spcAft>
                <a:spcPts val="0"/>
              </a:spcAft>
              <a:buClrTx/>
              <a:buSzTx/>
              <a:buFontTx/>
              <a:buNone/>
              <a:tabLst/>
              <a:defRPr/>
            </a:pPr>
            <a:r>
              <a:rPr lang="en-US" altLang="zh-CN" sz="2200" kern="0" dirty="0">
                <a:latin typeface="Arial"/>
                <a:cs typeface="+mj-cs"/>
              </a:rPr>
              <a:t> </a:t>
            </a:r>
            <a:r>
              <a:rPr lang="en-US" altLang="zh-CN" sz="2200" kern="0" dirty="0" smtClean="0">
                <a:latin typeface="Arial"/>
                <a:cs typeface="+mj-cs"/>
              </a:rPr>
              <a:t>      From Full </a:t>
            </a:r>
            <a:r>
              <a:rPr lang="en-US" altLang="zh-CN" sz="2200" kern="0" dirty="0" smtClean="0">
                <a:latin typeface="Arial"/>
                <a:cs typeface="+mj-cs"/>
              </a:rPr>
              <a:t>Coverage in Policy </a:t>
            </a:r>
            <a:r>
              <a:rPr lang="en-US" altLang="zh-CN" sz="2200" kern="0" dirty="0" smtClean="0">
                <a:latin typeface="Arial"/>
                <a:cs typeface="+mj-cs"/>
              </a:rPr>
              <a:t>to Universal Medical Insurance (2009-2011)</a:t>
            </a:r>
            <a:endParaRPr kumimoji="0" lang="zh-CN" altLang="en-US" sz="2200" b="0" i="0" u="none" strike="noStrike" kern="0" cap="none" spc="0" normalizeH="0" baseline="0" noProof="0" dirty="0">
              <a:ln>
                <a:noFill/>
              </a:ln>
              <a:effectLst/>
              <a:uLnTx/>
              <a:uFillTx/>
            </a:endParaRPr>
          </a:p>
        </p:txBody>
      </p:sp>
      <p:sp>
        <p:nvSpPr>
          <p:cNvPr id="2" name="矩形 1">
            <a:extLst>
              <a:ext uri="{FF2B5EF4-FFF2-40B4-BE49-F238E27FC236}">
                <a16:creationId xmlns="" xmlns:a16="http://schemas.microsoft.com/office/drawing/2014/main" id="{BEF5795C-1EF5-4C97-A524-FD551D145A8D}"/>
              </a:ext>
            </a:extLst>
          </p:cNvPr>
          <p:cNvSpPr/>
          <p:nvPr/>
        </p:nvSpPr>
        <p:spPr>
          <a:xfrm>
            <a:off x="662561" y="1900746"/>
            <a:ext cx="11389739" cy="4916732"/>
          </a:xfrm>
          <a:prstGeom prst="rect">
            <a:avLst/>
          </a:prstGeom>
        </p:spPr>
        <p:txBody>
          <a:bodyPr wrap="square">
            <a:spAutoFit/>
          </a:bodyPr>
          <a:lstStyle/>
          <a:p>
            <a:pPr marL="342900" indent="-342900">
              <a:lnSpc>
                <a:spcPct val="150000"/>
              </a:lnSpc>
              <a:buFont typeface="Wingdings" panose="05000000000000000000" pitchFamily="2" charset="2"/>
              <a:buChar char="Ø"/>
            </a:pPr>
            <a:r>
              <a:rPr lang="zh-CN" altLang="en-US" sz="1600" dirty="0">
                <a:latin typeface="+mn-ea"/>
              </a:rPr>
              <a:t>2008年-2011年，中央财政安排509亿专项资金，各地多渠道筹资解决近800万关破企业退休人员和困难职工参保等历史遗留问题</a:t>
            </a:r>
            <a:r>
              <a:rPr lang="zh-CN" altLang="en-US" sz="1600" dirty="0" smtClean="0">
                <a:latin typeface="+mn-ea"/>
              </a:rPr>
              <a:t>。</a:t>
            </a:r>
          </a:p>
          <a:p>
            <a:pPr>
              <a:lnSpc>
                <a:spcPct val="150000"/>
              </a:lnSpc>
            </a:pPr>
            <a:r>
              <a:rPr lang="en-US" altLang="zh-CN" sz="1600" dirty="0" smtClean="0">
                <a:latin typeface="Times New Roman"/>
                <a:cs typeface="Times New Roman"/>
              </a:rPr>
              <a:t>       In 2008-2011,the central government appropriated 50.9 billion Yuan worth of special funds and many places raised a large sum of money, to solve long-standing problems including the insurance of 8 million laid-off workers and financially-struggling workers from bankrupt enterprises.   </a:t>
            </a:r>
            <a:endParaRPr lang="zh-CN" altLang="en-US" sz="1600" dirty="0">
              <a:latin typeface="Times New Roman"/>
              <a:cs typeface="Times New Roman"/>
            </a:endParaRPr>
          </a:p>
          <a:p>
            <a:pPr marL="342900" indent="-342900">
              <a:lnSpc>
                <a:spcPct val="150000"/>
              </a:lnSpc>
              <a:buFont typeface="Wingdings" panose="05000000000000000000" pitchFamily="2" charset="2"/>
              <a:buChar char="Ø"/>
            </a:pPr>
            <a:r>
              <a:rPr lang="zh-CN" altLang="en-US" sz="1600" dirty="0">
                <a:latin typeface="+mn-ea"/>
              </a:rPr>
              <a:t>2011年，将领取失业保险金人员纳入职工医保</a:t>
            </a:r>
            <a:r>
              <a:rPr lang="zh-CN" altLang="en-US" sz="1600" dirty="0" smtClean="0">
                <a:latin typeface="+mn-ea"/>
              </a:rPr>
              <a:t>。</a:t>
            </a:r>
          </a:p>
          <a:p>
            <a:pPr>
              <a:lnSpc>
                <a:spcPct val="150000"/>
              </a:lnSpc>
            </a:pPr>
            <a:r>
              <a:rPr lang="en-US" altLang="zh-CN" sz="1600" dirty="0" smtClean="0">
                <a:latin typeface="Times New Roman"/>
                <a:cs typeface="Times New Roman"/>
              </a:rPr>
              <a:t>       In 2011, people who received unemployment insurance benefits were included in employment medical insurance. </a:t>
            </a:r>
            <a:endParaRPr lang="en-US" altLang="zh-CN" sz="1600" dirty="0">
              <a:latin typeface="Times New Roman"/>
              <a:cs typeface="Times New Roman"/>
            </a:endParaRPr>
          </a:p>
          <a:p>
            <a:pPr marL="342900" indent="-342900">
              <a:lnSpc>
                <a:spcPct val="150000"/>
              </a:lnSpc>
              <a:buFont typeface="Wingdings" panose="05000000000000000000" pitchFamily="2" charset="2"/>
              <a:buChar char="Ø"/>
            </a:pPr>
            <a:r>
              <a:rPr lang="zh-CN" altLang="en-US" sz="1600" dirty="0">
                <a:latin typeface="+mn-ea"/>
              </a:rPr>
              <a:t>全面推开城镇居民医保制度，重点解决了城市“一老一小”、</a:t>
            </a:r>
            <a:r>
              <a:rPr lang="zh-CN" altLang="en-US" sz="1600" dirty="0" smtClean="0">
                <a:latin typeface="+mn-ea"/>
              </a:rPr>
              <a:t>大学生以及流动人口参保问题。</a:t>
            </a:r>
          </a:p>
          <a:p>
            <a:pPr>
              <a:lnSpc>
                <a:spcPct val="150000"/>
              </a:lnSpc>
            </a:pPr>
            <a:r>
              <a:rPr lang="en-US" altLang="zh-CN" sz="1600" dirty="0" smtClean="0">
                <a:latin typeface="Times New Roman"/>
                <a:cs typeface="Times New Roman"/>
              </a:rPr>
              <a:t>       Medical insurance system for urban residents was further developed with the priority given to children, elderly people, college students and migrant people. </a:t>
            </a:r>
            <a:endParaRPr lang="zh-CN" altLang="en-US" sz="1600" dirty="0" smtClean="0">
              <a:latin typeface="Times New Roman"/>
              <a:cs typeface="Times New Roman"/>
            </a:endParaRPr>
          </a:p>
          <a:p>
            <a:pPr>
              <a:lnSpc>
                <a:spcPct val="150000"/>
              </a:lnSpc>
            </a:pPr>
            <a:r>
              <a:rPr lang="en-US" altLang="zh-CN" sz="1600" b="1" dirty="0" smtClean="0">
                <a:solidFill>
                  <a:srgbClr val="FF0000"/>
                </a:solidFill>
                <a:latin typeface="+mn-ea"/>
              </a:rPr>
              <a:t>2011</a:t>
            </a:r>
            <a:r>
              <a:rPr lang="zh-CN" altLang="en-US" sz="1600" b="1" dirty="0">
                <a:solidFill>
                  <a:srgbClr val="FF0000"/>
                </a:solidFill>
                <a:latin typeface="+mn-ea"/>
              </a:rPr>
              <a:t>年底，我国基本医疗保险参保人数超过</a:t>
            </a:r>
            <a:r>
              <a:rPr lang="en-US" altLang="zh-CN" sz="1600" b="1" dirty="0">
                <a:solidFill>
                  <a:srgbClr val="FF0000"/>
                </a:solidFill>
                <a:latin typeface="+mn-ea"/>
              </a:rPr>
              <a:t>13</a:t>
            </a:r>
            <a:r>
              <a:rPr lang="zh-CN" altLang="en-US" sz="1600" b="1" dirty="0">
                <a:solidFill>
                  <a:srgbClr val="FF0000"/>
                </a:solidFill>
                <a:latin typeface="+mn-ea"/>
              </a:rPr>
              <a:t>亿人，覆盖率达到</a:t>
            </a:r>
            <a:r>
              <a:rPr lang="en-US" altLang="zh-CN" sz="1600" b="1" dirty="0" smtClean="0">
                <a:solidFill>
                  <a:srgbClr val="FF0000"/>
                </a:solidFill>
                <a:latin typeface="+mn-ea"/>
              </a:rPr>
              <a:t>95</a:t>
            </a:r>
            <a:r>
              <a:rPr lang="zh-CN" altLang="en-US" sz="1600" b="1" dirty="0" smtClean="0">
                <a:solidFill>
                  <a:srgbClr val="FF0000"/>
                </a:solidFill>
                <a:latin typeface="+mn-ea"/>
              </a:rPr>
              <a:t>％。</a:t>
            </a:r>
            <a:endParaRPr lang="en-US" altLang="zh-CN" sz="1600" b="1" dirty="0" smtClean="0">
              <a:solidFill>
                <a:srgbClr val="FF0000"/>
              </a:solidFill>
              <a:latin typeface="+mn-ea"/>
            </a:endParaRPr>
          </a:p>
          <a:p>
            <a:pPr>
              <a:lnSpc>
                <a:spcPct val="150000"/>
              </a:lnSpc>
            </a:pPr>
            <a:r>
              <a:rPr lang="en-US" altLang="zh-CN" sz="1600" b="1" dirty="0" smtClean="0">
                <a:solidFill>
                  <a:srgbClr val="FF0000"/>
                </a:solidFill>
                <a:latin typeface="Times New Roman"/>
                <a:cs typeface="Times New Roman"/>
              </a:rPr>
              <a:t>By </a:t>
            </a:r>
            <a:r>
              <a:rPr lang="en-US" altLang="zh-CN" sz="1600" b="1" dirty="0" smtClean="0">
                <a:solidFill>
                  <a:srgbClr val="FF0000"/>
                </a:solidFill>
                <a:latin typeface="Times New Roman"/>
                <a:cs typeface="Times New Roman"/>
              </a:rPr>
              <a:t>the end of 2011, the basic medical insurance covered more than 1.3 billion people, accounting for 95% of the total population. </a:t>
            </a:r>
            <a:endParaRPr lang="en-US" altLang="zh-CN" sz="1600" b="1" dirty="0">
              <a:solidFill>
                <a:srgbClr val="FF0000"/>
              </a:solidFill>
              <a:latin typeface="Times New Roman"/>
              <a:cs typeface="Times New Roman"/>
            </a:endParaRPr>
          </a:p>
          <a:p>
            <a:pPr marL="342900" indent="-342900">
              <a:lnSpc>
                <a:spcPct val="150000"/>
              </a:lnSpc>
              <a:buFont typeface="Wingdings" panose="05000000000000000000" pitchFamily="2" charset="2"/>
              <a:buChar char="Ø"/>
            </a:pPr>
            <a:endParaRPr lang="zh-CN" altLang="en-US" dirty="0">
              <a:latin typeface="+mn-ea"/>
            </a:endParaRPr>
          </a:p>
        </p:txBody>
      </p:sp>
    </p:spTree>
    <p:extLst>
      <p:ext uri="{BB962C8B-B14F-4D97-AF65-F5344CB8AC3E}">
        <p14:creationId xmlns:p14="http://schemas.microsoft.com/office/powerpoint/2010/main" val="3168441990"/>
      </p:ext>
    </p:extLst>
  </p:cSld>
  <p:clrMapOvr>
    <a:masterClrMapping/>
  </p:clrMapOvr>
  <p:transition xmlns:p14="http://schemas.microsoft.com/office/powerpoint/2010/mai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9">
            <a:extLst>
              <a:ext uri="{FF2B5EF4-FFF2-40B4-BE49-F238E27FC236}">
                <a16:creationId xmlns="" xmlns:a16="http://schemas.microsoft.com/office/drawing/2014/main" id="{666A9A52-0D04-481D-B1C7-5C326BC0A1F2}"/>
              </a:ext>
            </a:extLst>
          </p:cNvPr>
          <p:cNvSpPr>
            <a:spLocks noGrp="1" noChangeArrowheads="1"/>
          </p:cNvSpPr>
          <p:nvPr>
            <p:ph type="title"/>
          </p:nvPr>
        </p:nvSpPr>
        <p:spPr>
          <a:xfrm>
            <a:off x="2927350" y="260350"/>
            <a:ext cx="7200900" cy="1511300"/>
          </a:xfrm>
          <a:noFill/>
        </p:spPr>
        <p:txBody>
          <a:bodyPr/>
          <a:lstStyle/>
          <a:p>
            <a:pPr eaLnBrk="1" hangingPunct="1"/>
            <a:r>
              <a:rPr lang="en-US" altLang="zh-CN" sz="4800"/>
              <a:t> </a:t>
            </a:r>
            <a:endParaRPr lang="en-US" altLang="zh-CN" sz="3600" b="1">
              <a:solidFill>
                <a:srgbClr val="990099"/>
              </a:solidFill>
            </a:endParaRPr>
          </a:p>
        </p:txBody>
      </p:sp>
      <p:sp>
        <p:nvSpPr>
          <p:cNvPr id="3" name="矩形 2">
            <a:extLst>
              <a:ext uri="{FF2B5EF4-FFF2-40B4-BE49-F238E27FC236}">
                <a16:creationId xmlns="" xmlns:a16="http://schemas.microsoft.com/office/drawing/2014/main" id="{09075893-74A8-4F65-80E7-CA62599646F0}"/>
              </a:ext>
            </a:extLst>
          </p:cNvPr>
          <p:cNvSpPr/>
          <p:nvPr/>
        </p:nvSpPr>
        <p:spPr>
          <a:xfrm>
            <a:off x="1278112" y="863600"/>
            <a:ext cx="10091850" cy="892552"/>
          </a:xfrm>
          <a:prstGeom prst="rect">
            <a:avLst/>
          </a:prstGeom>
        </p:spPr>
        <p:txBody>
          <a:bodyPr wrap="none">
            <a:spAutoFit/>
          </a:bodyPr>
          <a:lstStyle/>
          <a:p>
            <a:pPr lvl="0"/>
            <a:r>
              <a:rPr kumimoji="0" lang="en-US" altLang="zh-CN" sz="3200" i="0" u="none" strike="noStrike" kern="0" cap="none" spc="0" normalizeH="0" baseline="0" noProof="0" dirty="0">
                <a:ln>
                  <a:noFill/>
                </a:ln>
                <a:effectLst/>
                <a:uLnTx/>
                <a:uFillTx/>
                <a:latin typeface="Arial"/>
                <a:cs typeface="+mj-cs"/>
              </a:rPr>
              <a:t>5</a:t>
            </a:r>
            <a:r>
              <a:rPr kumimoji="0" lang="zh-CN" altLang="en-US" sz="3200" i="0" u="none" strike="noStrike" kern="0" cap="none" spc="0" normalizeH="0" baseline="0" noProof="0" dirty="0">
                <a:ln>
                  <a:noFill/>
                </a:ln>
                <a:effectLst/>
                <a:uLnTx/>
                <a:uFillTx/>
                <a:latin typeface="Arial"/>
                <a:cs typeface="+mj-cs"/>
              </a:rPr>
              <a:t>、</a:t>
            </a:r>
            <a:r>
              <a:rPr lang="zh-CN" altLang="en-US" sz="3200" dirty="0">
                <a:sym typeface="+mn-ea"/>
              </a:rPr>
              <a:t>全民医保制度的发展和完善时期</a:t>
            </a:r>
            <a:r>
              <a:rPr kumimoji="0" lang="zh-CN" altLang="en-US" sz="3200" i="0" u="none" strike="noStrike" kern="0" cap="none" spc="0" normalizeH="0" baseline="0" noProof="0" dirty="0">
                <a:ln>
                  <a:noFill/>
                </a:ln>
                <a:effectLst/>
                <a:uLnTx/>
                <a:uFillTx/>
                <a:latin typeface="Arial"/>
                <a:cs typeface="+mj-cs"/>
              </a:rPr>
              <a:t>（</a:t>
            </a:r>
            <a:r>
              <a:rPr kumimoji="0" lang="en-US" altLang="zh-CN" sz="3200" i="0" u="none" strike="noStrike" kern="0" cap="none" spc="0" normalizeH="0" baseline="0" noProof="0" dirty="0">
                <a:ln>
                  <a:noFill/>
                </a:ln>
                <a:effectLst/>
                <a:uLnTx/>
                <a:uFillTx/>
                <a:latin typeface="Arial"/>
                <a:cs typeface="+mj-cs"/>
              </a:rPr>
              <a:t>2011</a:t>
            </a:r>
            <a:r>
              <a:rPr kumimoji="0" lang="zh-CN" altLang="en-US" sz="3200" i="0" u="none" strike="noStrike" kern="0" cap="none" spc="0" normalizeH="0" baseline="0" noProof="0" dirty="0">
                <a:ln>
                  <a:noFill/>
                </a:ln>
                <a:effectLst/>
                <a:uLnTx/>
                <a:uFillTx/>
                <a:latin typeface="Arial"/>
                <a:cs typeface="+mj-cs"/>
              </a:rPr>
              <a:t>年至今</a:t>
            </a:r>
            <a:r>
              <a:rPr kumimoji="0" lang="zh-CN" altLang="en-US" sz="3200" b="0" i="0" u="none" strike="noStrike" kern="0" cap="none" spc="0" normalizeH="0" baseline="0" noProof="0" dirty="0" smtClean="0">
                <a:ln>
                  <a:noFill/>
                </a:ln>
                <a:effectLst/>
                <a:uLnTx/>
                <a:uFillTx/>
                <a:latin typeface="Arial"/>
                <a:cs typeface="+mj-cs"/>
              </a:rPr>
              <a:t>）</a:t>
            </a:r>
          </a:p>
          <a:p>
            <a:pPr lvl="0"/>
            <a:r>
              <a:rPr lang="en-US" altLang="zh-CN" sz="2000" kern="0" dirty="0">
                <a:latin typeface="Arial"/>
                <a:cs typeface="+mj-cs"/>
              </a:rPr>
              <a:t> </a:t>
            </a:r>
            <a:r>
              <a:rPr lang="en-US" altLang="zh-CN" sz="2000" kern="0" dirty="0" smtClean="0">
                <a:latin typeface="Arial"/>
                <a:cs typeface="+mj-cs"/>
              </a:rPr>
              <a:t>     Development and Improvement of Universal Medical Insurance System (2011-Now)</a:t>
            </a:r>
            <a:endParaRPr kumimoji="0" lang="zh-CN" altLang="en-US" sz="2000" b="0" i="0" u="none" strike="noStrike" kern="0" cap="none" spc="0" normalizeH="0" baseline="0" noProof="0" dirty="0">
              <a:ln>
                <a:noFill/>
              </a:ln>
              <a:effectLst/>
              <a:uLnTx/>
              <a:uFillTx/>
            </a:endParaRPr>
          </a:p>
        </p:txBody>
      </p:sp>
      <p:sp>
        <p:nvSpPr>
          <p:cNvPr id="2" name="矩形 1">
            <a:extLst>
              <a:ext uri="{FF2B5EF4-FFF2-40B4-BE49-F238E27FC236}">
                <a16:creationId xmlns="" xmlns:a16="http://schemas.microsoft.com/office/drawing/2014/main" id="{929FD15A-0DBE-4440-A095-3341AE4D82D5}"/>
              </a:ext>
            </a:extLst>
          </p:cNvPr>
          <p:cNvSpPr/>
          <p:nvPr/>
        </p:nvSpPr>
        <p:spPr>
          <a:xfrm>
            <a:off x="798749" y="1957717"/>
            <a:ext cx="10628878" cy="3939539"/>
          </a:xfrm>
          <a:prstGeom prst="rect">
            <a:avLst/>
          </a:prstGeom>
        </p:spPr>
        <p:txBody>
          <a:bodyPr wrap="square">
            <a:spAutoFit/>
          </a:bodyPr>
          <a:lstStyle/>
          <a:p>
            <a:pPr>
              <a:lnSpc>
                <a:spcPct val="150000"/>
              </a:lnSpc>
            </a:pPr>
            <a:r>
              <a:rPr lang="zh-CN" altLang="en-US" sz="2400" dirty="0">
                <a:latin typeface="+mn-ea"/>
                <a:sym typeface="+mn-ea"/>
              </a:rPr>
              <a:t>支撑全民医保的</a:t>
            </a:r>
            <a:r>
              <a:rPr lang="zh-CN" altLang="en-US" sz="2400" dirty="0">
                <a:solidFill>
                  <a:srgbClr val="FF0000"/>
                </a:solidFill>
                <a:latin typeface="+mn-ea"/>
                <a:sym typeface="+mn-ea"/>
              </a:rPr>
              <a:t>“两纵”</a:t>
            </a:r>
            <a:r>
              <a:rPr lang="zh-CN" altLang="en-US" sz="2400" dirty="0">
                <a:latin typeface="+mn-ea"/>
                <a:sym typeface="+mn-ea"/>
              </a:rPr>
              <a:t>（职工医保和城乡居民医保）、</a:t>
            </a:r>
            <a:r>
              <a:rPr lang="zh-CN" altLang="en-US" sz="2400" dirty="0">
                <a:solidFill>
                  <a:srgbClr val="FF0000"/>
                </a:solidFill>
                <a:latin typeface="+mn-ea"/>
                <a:sym typeface="+mn-ea"/>
              </a:rPr>
              <a:t>“三横”</a:t>
            </a:r>
            <a:r>
              <a:rPr lang="zh-CN" altLang="en-US" sz="2400" dirty="0">
                <a:latin typeface="+mn-ea"/>
                <a:sym typeface="+mn-ea"/>
              </a:rPr>
              <a:t>（医疗救助、基本医疗保险、商业健康保险）的基本医疗保障制度格局基本形成并逐步完</a:t>
            </a:r>
            <a:r>
              <a:rPr lang="zh-CN" altLang="en-US" sz="2400" dirty="0" smtClean="0">
                <a:latin typeface="+mn-ea"/>
                <a:sym typeface="+mn-ea"/>
              </a:rPr>
              <a:t>善</a:t>
            </a:r>
            <a:r>
              <a:rPr lang="zh-CN" altLang="zh-CN" sz="2400" dirty="0" smtClean="0">
                <a:latin typeface="+mn-ea"/>
                <a:sym typeface="+mn-ea"/>
              </a:rPr>
              <a:t>。</a:t>
            </a:r>
            <a:endParaRPr lang="en-US" altLang="zh-CN" sz="2400" dirty="0" smtClean="0">
              <a:latin typeface="+mn-ea"/>
              <a:sym typeface="+mn-ea"/>
            </a:endParaRPr>
          </a:p>
          <a:p>
            <a:pPr>
              <a:lnSpc>
                <a:spcPct val="150000"/>
              </a:lnSpc>
            </a:pPr>
            <a:r>
              <a:rPr lang="en-US" altLang="zh-CN" sz="2400" dirty="0" smtClean="0">
                <a:latin typeface="Times New Roman"/>
                <a:cs typeface="Times New Roman"/>
                <a:sym typeface="+mn-ea"/>
              </a:rPr>
              <a:t>Basic medical insurance system, including </a:t>
            </a:r>
            <a:r>
              <a:rPr lang="en-US" altLang="zh-CN" sz="2400" dirty="0" smtClean="0">
                <a:solidFill>
                  <a:srgbClr val="FF0000"/>
                </a:solidFill>
                <a:latin typeface="Times New Roman"/>
                <a:cs typeface="Times New Roman"/>
                <a:sym typeface="+mn-ea"/>
              </a:rPr>
              <a:t>two vertical systems</a:t>
            </a:r>
            <a:r>
              <a:rPr lang="en-US" altLang="zh-CN" sz="2400" dirty="0" smtClean="0">
                <a:latin typeface="Times New Roman"/>
                <a:cs typeface="Times New Roman"/>
                <a:sym typeface="+mn-ea"/>
              </a:rPr>
              <a:t> (employee medical insurance and urban resident medical insurance) and </a:t>
            </a:r>
            <a:r>
              <a:rPr lang="en-US" altLang="zh-CN" sz="2400" dirty="0" smtClean="0">
                <a:solidFill>
                  <a:srgbClr val="FF0000"/>
                </a:solidFill>
                <a:latin typeface="Times New Roman"/>
                <a:cs typeface="Times New Roman"/>
                <a:sym typeface="+mn-ea"/>
              </a:rPr>
              <a:t>three horizontal systems </a:t>
            </a:r>
            <a:r>
              <a:rPr lang="en-US" altLang="zh-CN" sz="2400" dirty="0" smtClean="0">
                <a:latin typeface="Times New Roman"/>
                <a:cs typeface="Times New Roman"/>
                <a:sym typeface="+mn-ea"/>
              </a:rPr>
              <a:t>(medical relief, basic medical insurance and business health insurance) which underpin universal medical insurance, gradually took shape and is still being improved</a:t>
            </a:r>
            <a:r>
              <a:rPr lang="en-US" altLang="zh-CN" sz="2400" dirty="0" smtClean="0">
                <a:latin typeface="+mn-ea"/>
                <a:sym typeface="+mn-ea"/>
              </a:rPr>
              <a:t>. </a:t>
            </a:r>
            <a:endParaRPr lang="zh-CN" altLang="en-US" sz="2400" dirty="0">
              <a:latin typeface="+mn-ea"/>
            </a:endParaRPr>
          </a:p>
        </p:txBody>
      </p:sp>
    </p:spTree>
    <p:extLst>
      <p:ext uri="{BB962C8B-B14F-4D97-AF65-F5344CB8AC3E}">
        <p14:creationId xmlns:p14="http://schemas.microsoft.com/office/powerpoint/2010/main" val="1494476881"/>
      </p:ext>
    </p:extLst>
  </p:cSld>
  <p:clrMapOvr>
    <a:masterClrMapping/>
  </p:clrMapOvr>
  <p:transition xmlns:p14="http://schemas.microsoft.com/office/powerpoint/2010/mai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9">
            <a:extLst>
              <a:ext uri="{FF2B5EF4-FFF2-40B4-BE49-F238E27FC236}">
                <a16:creationId xmlns="" xmlns:a16="http://schemas.microsoft.com/office/drawing/2014/main" id="{666A9A52-0D04-481D-B1C7-5C326BC0A1F2}"/>
              </a:ext>
            </a:extLst>
          </p:cNvPr>
          <p:cNvSpPr>
            <a:spLocks noGrp="1" noChangeArrowheads="1"/>
          </p:cNvSpPr>
          <p:nvPr>
            <p:ph type="title"/>
          </p:nvPr>
        </p:nvSpPr>
        <p:spPr>
          <a:noFill/>
        </p:spPr>
        <p:txBody>
          <a:bodyPr/>
          <a:lstStyle/>
          <a:p>
            <a:pPr eaLnBrk="1" hangingPunct="1"/>
            <a:r>
              <a:rPr lang="en-US" altLang="zh-CN" sz="4800"/>
              <a:t> </a:t>
            </a:r>
            <a:endParaRPr lang="en-US" altLang="zh-CN" sz="3600" b="1">
              <a:solidFill>
                <a:srgbClr val="990099"/>
              </a:solidFill>
            </a:endParaRPr>
          </a:p>
        </p:txBody>
      </p:sp>
      <p:sp>
        <p:nvSpPr>
          <p:cNvPr id="4" name="文本占位符 3">
            <a:extLst>
              <a:ext uri="{FF2B5EF4-FFF2-40B4-BE49-F238E27FC236}">
                <a16:creationId xmlns="" xmlns:a16="http://schemas.microsoft.com/office/drawing/2014/main" id="{9F9CDE89-5473-4DCA-A0F1-FC7670FF3564}"/>
              </a:ext>
            </a:extLst>
          </p:cNvPr>
          <p:cNvSpPr>
            <a:spLocks noGrp="1"/>
          </p:cNvSpPr>
          <p:nvPr>
            <p:ph type="body" idx="1"/>
          </p:nvPr>
        </p:nvSpPr>
        <p:spPr>
          <a:xfrm>
            <a:off x="1090084" y="1803401"/>
            <a:ext cx="9854073" cy="5802548"/>
          </a:xfrm>
        </p:spPr>
        <p:txBody>
          <a:bodyPr/>
          <a:lstStyle/>
          <a:p>
            <a:pPr marL="514350" indent="-514350" algn="just">
              <a:buFont typeface="Wingdings" panose="05000000000000000000" pitchFamily="2" charset="2"/>
              <a:buChar char="ü"/>
            </a:pPr>
            <a:endParaRPr lang="zh-CN" altLang="en-US" dirty="0" smtClean="0">
              <a:solidFill>
                <a:schemeClr val="bg1">
                  <a:lumMod val="65000"/>
                </a:schemeClr>
              </a:solidFill>
            </a:endParaRPr>
          </a:p>
          <a:p>
            <a:pPr marL="514350" indent="-514350" algn="just">
              <a:buFont typeface="Wingdings" panose="05000000000000000000" pitchFamily="2" charset="2"/>
              <a:buChar char="ü"/>
            </a:pPr>
            <a:endParaRPr lang="zh-CN" altLang="en-US" dirty="0">
              <a:solidFill>
                <a:schemeClr val="bg1">
                  <a:lumMod val="65000"/>
                </a:schemeClr>
              </a:solidFill>
            </a:endParaRPr>
          </a:p>
          <a:p>
            <a:pPr marL="514350" indent="-514350" algn="just">
              <a:buFont typeface="Wingdings" panose="05000000000000000000" pitchFamily="2" charset="2"/>
              <a:buChar char="ü"/>
            </a:pPr>
            <a:r>
              <a:rPr lang="zh-CN" altLang="en-US" dirty="0" smtClean="0">
                <a:solidFill>
                  <a:schemeClr val="bg1">
                    <a:lumMod val="65000"/>
                  </a:schemeClr>
                </a:solidFill>
              </a:rPr>
              <a:t>中国医疗保障改革历程</a:t>
            </a:r>
          </a:p>
          <a:p>
            <a:pPr algn="just"/>
            <a:r>
              <a:rPr lang="en-US" altLang="zh-CN" dirty="0">
                <a:solidFill>
                  <a:schemeClr val="bg1">
                    <a:lumMod val="65000"/>
                  </a:schemeClr>
                </a:solidFill>
              </a:rPr>
              <a:t> </a:t>
            </a:r>
            <a:r>
              <a:rPr lang="en-US" altLang="zh-CN" dirty="0" smtClean="0">
                <a:solidFill>
                  <a:schemeClr val="bg1">
                    <a:lumMod val="65000"/>
                  </a:schemeClr>
                </a:solidFill>
              </a:rPr>
              <a:t>     </a:t>
            </a:r>
            <a:r>
              <a:rPr lang="en-US" altLang="zh-CN" dirty="0" smtClean="0">
                <a:solidFill>
                  <a:schemeClr val="bg1">
                    <a:lumMod val="65000"/>
                  </a:schemeClr>
                </a:solidFill>
                <a:latin typeface="Times New Roman"/>
                <a:cs typeface="Times New Roman"/>
              </a:rPr>
              <a:t>Reform History</a:t>
            </a:r>
            <a:endParaRPr lang="en-US" altLang="zh-CN" dirty="0">
              <a:solidFill>
                <a:schemeClr val="bg1">
                  <a:lumMod val="65000"/>
                </a:schemeClr>
              </a:solidFill>
              <a:latin typeface="Times New Roman"/>
              <a:cs typeface="Times New Roman"/>
            </a:endParaRPr>
          </a:p>
          <a:p>
            <a:pPr marL="514350" indent="-514350">
              <a:lnSpc>
                <a:spcPct val="150000"/>
              </a:lnSpc>
              <a:buFont typeface="Wingdings" panose="05000000000000000000" pitchFamily="2" charset="2"/>
              <a:buChar char="ü"/>
            </a:pPr>
            <a:r>
              <a:rPr lang="zh-CN" altLang="en-US" dirty="0" smtClean="0"/>
              <a:t>中国医疗保障制度现状</a:t>
            </a:r>
          </a:p>
          <a:p>
            <a:pPr>
              <a:lnSpc>
                <a:spcPct val="150000"/>
              </a:lnSpc>
            </a:pPr>
            <a:r>
              <a:rPr lang="en-US" altLang="zh-CN" dirty="0"/>
              <a:t> </a:t>
            </a:r>
            <a:r>
              <a:rPr lang="en-US" altLang="zh-CN" dirty="0" smtClean="0"/>
              <a:t>     </a:t>
            </a:r>
            <a:r>
              <a:rPr lang="en-US" altLang="zh-CN" dirty="0" smtClean="0">
                <a:latin typeface="Times New Roman"/>
                <a:cs typeface="Times New Roman"/>
              </a:rPr>
              <a:t>Current Institutions</a:t>
            </a:r>
            <a:endParaRPr lang="en-US" altLang="zh-CN" dirty="0">
              <a:latin typeface="Times New Roman"/>
              <a:cs typeface="Times New Roman"/>
            </a:endParaRPr>
          </a:p>
          <a:p>
            <a:pPr marL="514350" indent="-514350">
              <a:lnSpc>
                <a:spcPct val="150000"/>
              </a:lnSpc>
              <a:buFont typeface="Wingdings" panose="05000000000000000000" pitchFamily="2" charset="2"/>
              <a:buChar char="ü"/>
            </a:pPr>
            <a:r>
              <a:rPr lang="zh-CN" altLang="en-US" dirty="0">
                <a:solidFill>
                  <a:schemeClr val="bg1">
                    <a:lumMod val="65000"/>
                  </a:schemeClr>
                </a:solidFill>
              </a:rPr>
              <a:t>中国医疗保障制度面临</a:t>
            </a:r>
            <a:r>
              <a:rPr lang="zh-CN" altLang="en-US" dirty="0" smtClean="0">
                <a:solidFill>
                  <a:schemeClr val="bg1">
                    <a:lumMod val="65000"/>
                  </a:schemeClr>
                </a:solidFill>
              </a:rPr>
              <a:t>的困难挑战</a:t>
            </a:r>
          </a:p>
          <a:p>
            <a:pPr>
              <a:lnSpc>
                <a:spcPct val="150000"/>
              </a:lnSpc>
            </a:pPr>
            <a:r>
              <a:rPr lang="en-US" altLang="zh-CN" dirty="0">
                <a:solidFill>
                  <a:schemeClr val="bg1">
                    <a:lumMod val="65000"/>
                  </a:schemeClr>
                </a:solidFill>
              </a:rPr>
              <a:t> </a:t>
            </a:r>
            <a:r>
              <a:rPr lang="en-US" altLang="zh-CN" dirty="0" smtClean="0">
                <a:solidFill>
                  <a:schemeClr val="bg1">
                    <a:lumMod val="65000"/>
                  </a:schemeClr>
                </a:solidFill>
              </a:rPr>
              <a:t>     </a:t>
            </a:r>
            <a:r>
              <a:rPr lang="en-US" altLang="zh-CN" dirty="0">
                <a:solidFill>
                  <a:schemeClr val="bg1">
                    <a:lumMod val="65000"/>
                  </a:schemeClr>
                </a:solidFill>
                <a:latin typeface="Times New Roman"/>
                <a:cs typeface="Times New Roman"/>
              </a:rPr>
              <a:t>Problems and </a:t>
            </a:r>
            <a:r>
              <a:rPr lang="en-US" altLang="zh-CN" dirty="0" smtClean="0">
                <a:solidFill>
                  <a:schemeClr val="bg1">
                    <a:lumMod val="65000"/>
                  </a:schemeClr>
                </a:solidFill>
                <a:latin typeface="Times New Roman"/>
                <a:cs typeface="Times New Roman"/>
              </a:rPr>
              <a:t>Challenges</a:t>
            </a:r>
            <a:endParaRPr lang="en-US" altLang="zh-CN" dirty="0" smtClean="0">
              <a:solidFill>
                <a:schemeClr val="bg1">
                  <a:lumMod val="65000"/>
                </a:schemeClr>
              </a:solidFill>
            </a:endParaRPr>
          </a:p>
          <a:p>
            <a:pPr marL="514350" indent="-514350">
              <a:lnSpc>
                <a:spcPct val="150000"/>
              </a:lnSpc>
              <a:buFont typeface="Wingdings" panose="05000000000000000000" pitchFamily="2" charset="2"/>
              <a:buChar char="ü"/>
            </a:pPr>
            <a:r>
              <a:rPr lang="zh-CN" altLang="en-US" dirty="0" smtClean="0">
                <a:solidFill>
                  <a:schemeClr val="bg1">
                    <a:lumMod val="65000"/>
                  </a:schemeClr>
                </a:solidFill>
              </a:rPr>
              <a:t>改革</a:t>
            </a:r>
            <a:r>
              <a:rPr lang="zh-CN" altLang="en-US" dirty="0">
                <a:solidFill>
                  <a:schemeClr val="bg1">
                    <a:lumMod val="65000"/>
                  </a:schemeClr>
                </a:solidFill>
              </a:rPr>
              <a:t>完善中国医疗保障体系的政策思</a:t>
            </a:r>
            <a:r>
              <a:rPr lang="zh-CN" altLang="en-US" dirty="0" smtClean="0">
                <a:solidFill>
                  <a:schemeClr val="bg1">
                    <a:lumMod val="65000"/>
                  </a:schemeClr>
                </a:solidFill>
              </a:rPr>
              <a:t>路</a:t>
            </a:r>
          </a:p>
          <a:p>
            <a:pPr>
              <a:lnSpc>
                <a:spcPct val="150000"/>
              </a:lnSpc>
            </a:pPr>
            <a:r>
              <a:rPr lang="en-US" altLang="zh-CN" dirty="0">
                <a:solidFill>
                  <a:schemeClr val="bg1">
                    <a:lumMod val="65000"/>
                  </a:schemeClr>
                </a:solidFill>
              </a:rPr>
              <a:t> </a:t>
            </a:r>
            <a:r>
              <a:rPr lang="en-US" altLang="zh-CN" dirty="0" smtClean="0">
                <a:solidFill>
                  <a:schemeClr val="bg1">
                    <a:lumMod val="65000"/>
                  </a:schemeClr>
                </a:solidFill>
              </a:rPr>
              <a:t>     </a:t>
            </a:r>
            <a:r>
              <a:rPr lang="en-US" altLang="zh-CN" dirty="0">
                <a:solidFill>
                  <a:schemeClr val="bg1">
                    <a:lumMod val="65000"/>
                  </a:schemeClr>
                </a:solidFill>
                <a:latin typeface="Times New Roman"/>
                <a:cs typeface="Times New Roman"/>
              </a:rPr>
              <a:t>Policy Thinking of Reforming and Improving China’s Medical Security System</a:t>
            </a:r>
            <a:endParaRPr lang="zh-CN" altLang="en-US" dirty="0">
              <a:solidFill>
                <a:schemeClr val="bg1">
                  <a:lumMod val="65000"/>
                </a:schemeClr>
              </a:solidFill>
              <a:latin typeface="Times New Roman"/>
              <a:cs typeface="Times New Roman"/>
            </a:endParaRPr>
          </a:p>
          <a:p>
            <a:pPr>
              <a:lnSpc>
                <a:spcPct val="150000"/>
              </a:lnSpc>
            </a:pPr>
            <a:endParaRPr lang="zh-CN" altLang="en-US" sz="3200" dirty="0" smtClean="0">
              <a:solidFill>
                <a:schemeClr val="bg1">
                  <a:lumMod val="65000"/>
                </a:schemeClr>
              </a:solidFill>
            </a:endParaRPr>
          </a:p>
          <a:p>
            <a:pPr marL="514350" indent="-514350">
              <a:lnSpc>
                <a:spcPct val="150000"/>
              </a:lnSpc>
              <a:buFont typeface="Wingdings" panose="05000000000000000000" pitchFamily="2" charset="2"/>
              <a:buChar char="ü"/>
            </a:pPr>
            <a:endParaRPr lang="zh-CN" altLang="en-US" sz="3200" dirty="0">
              <a:solidFill>
                <a:schemeClr val="bg1">
                  <a:lumMod val="65000"/>
                </a:schemeClr>
              </a:solidFill>
            </a:endParaRPr>
          </a:p>
        </p:txBody>
      </p:sp>
    </p:spTree>
    <p:extLst>
      <p:ext uri="{BB962C8B-B14F-4D97-AF65-F5344CB8AC3E}">
        <p14:creationId xmlns:p14="http://schemas.microsoft.com/office/powerpoint/2010/main" val="1574503196"/>
      </p:ext>
    </p:extLst>
  </p:cSld>
  <p:clrMapOvr>
    <a:masterClrMapping/>
  </p:clrMapOvr>
  <p:transition xmlns:p14="http://schemas.microsoft.com/office/powerpoint/2010/mai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9">
            <a:extLst>
              <a:ext uri="{FF2B5EF4-FFF2-40B4-BE49-F238E27FC236}">
                <a16:creationId xmlns="" xmlns:a16="http://schemas.microsoft.com/office/drawing/2014/main" id="{666A9A52-0D04-481D-B1C7-5C326BC0A1F2}"/>
              </a:ext>
            </a:extLst>
          </p:cNvPr>
          <p:cNvSpPr>
            <a:spLocks noGrp="1" noChangeArrowheads="1"/>
          </p:cNvSpPr>
          <p:nvPr>
            <p:ph type="title"/>
          </p:nvPr>
        </p:nvSpPr>
        <p:spPr>
          <a:xfrm>
            <a:off x="2927350" y="260350"/>
            <a:ext cx="7200900" cy="1511300"/>
          </a:xfrm>
          <a:noFill/>
        </p:spPr>
        <p:txBody>
          <a:bodyPr/>
          <a:lstStyle/>
          <a:p>
            <a:pPr eaLnBrk="1" hangingPunct="1"/>
            <a:r>
              <a:rPr lang="en-US" altLang="zh-CN" sz="4800" dirty="0"/>
              <a:t> </a:t>
            </a:r>
            <a:endParaRPr lang="en-US" altLang="zh-CN" sz="3600" b="1" dirty="0">
              <a:solidFill>
                <a:srgbClr val="990099"/>
              </a:solidFill>
            </a:endParaRPr>
          </a:p>
        </p:txBody>
      </p:sp>
      <p:grpSp>
        <p:nvGrpSpPr>
          <p:cNvPr id="2" name="组合 1">
            <a:extLst>
              <a:ext uri="{FF2B5EF4-FFF2-40B4-BE49-F238E27FC236}">
                <a16:creationId xmlns="" xmlns:a16="http://schemas.microsoft.com/office/drawing/2014/main" id="{4B9C7C47-EFDE-4A65-AB85-8BE3E7259422}"/>
              </a:ext>
            </a:extLst>
          </p:cNvPr>
          <p:cNvGrpSpPr/>
          <p:nvPr/>
        </p:nvGrpSpPr>
        <p:grpSpPr>
          <a:xfrm>
            <a:off x="3013075" y="2052131"/>
            <a:ext cx="1317625" cy="1206500"/>
            <a:chOff x="1598613" y="1390650"/>
            <a:chExt cx="1317625" cy="1206500"/>
          </a:xfrm>
        </p:grpSpPr>
        <p:pic>
          <p:nvPicPr>
            <p:cNvPr id="4" name="圆角矩形 43">
              <a:extLst>
                <a:ext uri="{FF2B5EF4-FFF2-40B4-BE49-F238E27FC236}">
                  <a16:creationId xmlns="" xmlns:a16="http://schemas.microsoft.com/office/drawing/2014/main" id="{1CB102C8-521F-4213-A864-B0AFE94B9B16}"/>
                </a:ext>
              </a:extLst>
            </p:cNvPr>
            <p:cNvPicPr>
              <a:picLocks noChangeArrowheads="1"/>
            </p:cNvPicPr>
            <p:nvPr/>
          </p:nvPicPr>
          <p:blipFill>
            <a:blip r:embed="rId2" cstate="print"/>
            <a:srcRect/>
            <a:stretch>
              <a:fillRect/>
            </a:stretch>
          </p:blipFill>
          <p:spPr bwMode="auto">
            <a:xfrm>
              <a:off x="1612418" y="1430104"/>
              <a:ext cx="1290016" cy="1167046"/>
            </a:xfrm>
            <a:prstGeom prst="roundRect">
              <a:avLst/>
            </a:prstGeom>
            <a:noFill/>
            <a:ln>
              <a:noFill/>
            </a:ln>
          </p:spPr>
        </p:pic>
        <p:sp>
          <p:nvSpPr>
            <p:cNvPr id="5" name="Text Box 16">
              <a:extLst>
                <a:ext uri="{FF2B5EF4-FFF2-40B4-BE49-F238E27FC236}">
                  <a16:creationId xmlns="" xmlns:a16="http://schemas.microsoft.com/office/drawing/2014/main" id="{7F64EED5-FAE6-45DD-A495-7D8B67C8F947}"/>
                </a:ext>
              </a:extLst>
            </p:cNvPr>
            <p:cNvSpPr>
              <a:spLocks noChangeArrowheads="1"/>
            </p:cNvSpPr>
            <p:nvPr/>
          </p:nvSpPr>
          <p:spPr bwMode="auto">
            <a:xfrm>
              <a:off x="1598613" y="1390650"/>
              <a:ext cx="1317625" cy="1204913"/>
            </a:xfrm>
            <a:prstGeom prst="roundRect">
              <a:avLst>
                <a:gd name="adj" fmla="val 16667"/>
              </a:avLst>
            </a:prstGeom>
            <a:solidFill>
              <a:srgbClr val="FFFFFF"/>
            </a:solidFill>
            <a:ln w="9525">
              <a:solidFill>
                <a:srgbClr val="000000"/>
              </a:solidFill>
              <a:miter lim="800000"/>
            </a:ln>
          </p:spPr>
          <p:txBody>
            <a:bodyPr lIns="90170" tIns="46990" rIns="90170" bIns="46990" anchor="ctr"/>
            <a:lstStyle/>
            <a:p>
              <a:pPr algn="ctr"/>
              <a:r>
                <a:rPr lang="zh-CN" altLang="en-US" sz="1400" dirty="0">
                  <a:latin typeface="Times New Roman" panose="02020603050405020304" pitchFamily="18" charset="0"/>
                  <a:ea typeface="黑体" panose="02010609060101010101" pitchFamily="49" charset="-122"/>
                  <a:cs typeface="Times New Roman" panose="02020603050405020304" pitchFamily="18" charset="0"/>
                </a:rPr>
                <a:t>公务员</a:t>
              </a:r>
            </a:p>
            <a:p>
              <a:pPr algn="ctr"/>
              <a:r>
                <a:rPr lang="zh-CN" altLang="en-US" sz="1400" dirty="0">
                  <a:latin typeface="Times New Roman" panose="02020603050405020304" pitchFamily="18" charset="0"/>
                  <a:ea typeface="黑体" panose="02010609060101010101" pitchFamily="49" charset="-122"/>
                  <a:cs typeface="Times New Roman" panose="02020603050405020304" pitchFamily="18" charset="0"/>
                </a:rPr>
                <a:t>医疗补</a:t>
              </a:r>
              <a:r>
                <a:rPr lang="zh-CN" altLang="en-US" sz="1400" dirty="0" smtClean="0">
                  <a:latin typeface="Times New Roman" panose="02020603050405020304" pitchFamily="18" charset="0"/>
                  <a:ea typeface="黑体" panose="02010609060101010101" pitchFamily="49" charset="-122"/>
                  <a:cs typeface="Times New Roman" panose="02020603050405020304" pitchFamily="18" charset="0"/>
                </a:rPr>
                <a:t>助</a:t>
              </a:r>
            </a:p>
            <a:p>
              <a:pPr algn="ctr"/>
              <a:r>
                <a:rPr lang="en-US" altLang="zh-CN" sz="1400" dirty="0" smtClean="0">
                  <a:latin typeface="Times New Roman" panose="02020603050405020304" pitchFamily="18" charset="0"/>
                  <a:ea typeface="黑体" panose="02010609060101010101" pitchFamily="49" charset="-122"/>
                  <a:cs typeface="Times New Roman" panose="02020603050405020304" pitchFamily="18" charset="0"/>
                </a:rPr>
                <a:t>Civil Servant Medical Subsidy</a:t>
              </a:r>
              <a:endParaRPr lang="zh-CN" altLang="en-US" sz="1400" dirty="0">
                <a:latin typeface="Times New Roman" panose="02020603050405020304" pitchFamily="18" charset="0"/>
                <a:ea typeface="黑体" panose="02010609060101010101" pitchFamily="49" charset="-122"/>
                <a:cs typeface="Times New Roman" panose="02020603050405020304" pitchFamily="18" charset="0"/>
              </a:endParaRPr>
            </a:p>
          </p:txBody>
        </p:sp>
      </p:grpSp>
      <p:sp>
        <p:nvSpPr>
          <p:cNvPr id="6" name="Text Box 20">
            <a:extLst>
              <a:ext uri="{FF2B5EF4-FFF2-40B4-BE49-F238E27FC236}">
                <a16:creationId xmlns="" xmlns:a16="http://schemas.microsoft.com/office/drawing/2014/main" id="{14B2ED03-B66A-4AED-8C01-B641A3B2C812}"/>
              </a:ext>
            </a:extLst>
          </p:cNvPr>
          <p:cNvSpPr>
            <a:spLocks noChangeArrowheads="1"/>
          </p:cNvSpPr>
          <p:nvPr/>
        </p:nvSpPr>
        <p:spPr bwMode="auto">
          <a:xfrm>
            <a:off x="9228137" y="2109281"/>
            <a:ext cx="1312863" cy="1131888"/>
          </a:xfrm>
          <a:prstGeom prst="roundRect">
            <a:avLst>
              <a:gd name="adj" fmla="val 16667"/>
            </a:avLst>
          </a:prstGeom>
          <a:noFill/>
          <a:ln w="9525">
            <a:solidFill>
              <a:srgbClr val="000000"/>
            </a:solidFill>
            <a:miter lim="800000"/>
          </a:ln>
        </p:spPr>
        <p:txBody>
          <a:bodyPr anchor="ctr"/>
          <a:lstStyle/>
          <a:p>
            <a:pPr algn="ctr"/>
            <a:r>
              <a:rPr lang="zh-CN" altLang="en-US" sz="1400" dirty="0">
                <a:latin typeface="Times New Roman" panose="02020603050405020304" pitchFamily="18" charset="0"/>
                <a:ea typeface="黑体" panose="02010609060101010101" pitchFamily="49" charset="-122"/>
              </a:rPr>
              <a:t>商业</a:t>
            </a:r>
          </a:p>
          <a:p>
            <a:pPr algn="ctr"/>
            <a:r>
              <a:rPr lang="zh-CN" altLang="en-US" sz="1400" dirty="0" smtClean="0">
                <a:latin typeface="Times New Roman" panose="02020603050405020304" pitchFamily="18" charset="0"/>
                <a:ea typeface="黑体" panose="02010609060101010101" pitchFamily="49" charset="-122"/>
              </a:rPr>
              <a:t>健康保险</a:t>
            </a:r>
          </a:p>
          <a:p>
            <a:pPr algn="ctr"/>
            <a:r>
              <a:rPr lang="en-US" altLang="zh-CN" sz="1400" dirty="0" smtClean="0">
                <a:latin typeface="Times New Roman" panose="02020603050405020304" pitchFamily="18" charset="0"/>
                <a:ea typeface="黑体" panose="02010609060101010101" pitchFamily="49" charset="-122"/>
              </a:rPr>
              <a:t>Business Health Insurance</a:t>
            </a:r>
            <a:endParaRPr lang="zh-CN" altLang="en-US" sz="1400" dirty="0">
              <a:latin typeface="Times New Roman" panose="02020603050405020304" pitchFamily="18" charset="0"/>
              <a:ea typeface="黑体" panose="02010609060101010101" pitchFamily="49" charset="-122"/>
            </a:endParaRPr>
          </a:p>
        </p:txBody>
      </p:sp>
      <p:sp>
        <p:nvSpPr>
          <p:cNvPr id="7" name="Text Box 23">
            <a:extLst>
              <a:ext uri="{FF2B5EF4-FFF2-40B4-BE49-F238E27FC236}">
                <a16:creationId xmlns="" xmlns:a16="http://schemas.microsoft.com/office/drawing/2014/main" id="{4F8148CD-B7CE-4345-AEE3-494B9DEE1E41}"/>
              </a:ext>
            </a:extLst>
          </p:cNvPr>
          <p:cNvSpPr>
            <a:spLocks noChangeArrowheads="1"/>
          </p:cNvSpPr>
          <p:nvPr/>
        </p:nvSpPr>
        <p:spPr bwMode="auto">
          <a:xfrm>
            <a:off x="4408487" y="2074356"/>
            <a:ext cx="1628775" cy="1211263"/>
          </a:xfrm>
          <a:prstGeom prst="roundRect">
            <a:avLst>
              <a:gd name="adj" fmla="val 16667"/>
            </a:avLst>
          </a:prstGeom>
          <a:noFill/>
          <a:ln w="9525">
            <a:solidFill>
              <a:srgbClr val="000000"/>
            </a:solidFill>
            <a:miter lim="800000"/>
          </a:ln>
        </p:spPr>
        <p:txBody>
          <a:bodyPr lIns="90170" tIns="46990" rIns="90170" bIns="46990" anchor="ctr"/>
          <a:lstStyle/>
          <a:p>
            <a:pPr algn="ctr"/>
            <a:r>
              <a:rPr lang="zh-CN" altLang="en-US" sz="1600" dirty="0">
                <a:latin typeface="Times New Roman" panose="02020603050405020304" pitchFamily="18" charset="0"/>
                <a:ea typeface="黑体" panose="02010609060101010101" pitchFamily="49" charset="-122"/>
              </a:rPr>
              <a:t>企业补充</a:t>
            </a:r>
          </a:p>
          <a:p>
            <a:pPr algn="ctr"/>
            <a:r>
              <a:rPr lang="zh-CN" altLang="en-US" sz="1600" dirty="0" smtClean="0">
                <a:latin typeface="Times New Roman" panose="02020603050405020304" pitchFamily="18" charset="0"/>
                <a:ea typeface="黑体" panose="02010609060101010101" pitchFamily="49" charset="-122"/>
              </a:rPr>
              <a:t>保险</a:t>
            </a:r>
            <a:endParaRPr lang="en-US" altLang="zh-CN" sz="1600" dirty="0" smtClean="0">
              <a:latin typeface="Times New Roman" panose="02020603050405020304" pitchFamily="18" charset="0"/>
              <a:ea typeface="黑体" panose="02010609060101010101" pitchFamily="49" charset="-122"/>
            </a:endParaRPr>
          </a:p>
          <a:p>
            <a:pPr algn="ctr"/>
            <a:r>
              <a:rPr lang="en-US" altLang="zh-CN" sz="1600" dirty="0" smtClean="0">
                <a:latin typeface="Times New Roman" panose="02020603050405020304" pitchFamily="18" charset="0"/>
                <a:ea typeface="黑体" panose="02010609060101010101" pitchFamily="49" charset="-122"/>
              </a:rPr>
              <a:t>Business Supplementary Insurance </a:t>
            </a:r>
            <a:endParaRPr lang="zh-CN" altLang="en-US" sz="1600" dirty="0">
              <a:latin typeface="Times New Roman" panose="02020603050405020304" pitchFamily="18" charset="0"/>
              <a:ea typeface="黑体" panose="02010609060101010101" pitchFamily="49" charset="-122"/>
            </a:endParaRPr>
          </a:p>
        </p:txBody>
      </p:sp>
      <p:sp>
        <p:nvSpPr>
          <p:cNvPr id="8" name="Text Box 26">
            <a:extLst>
              <a:ext uri="{FF2B5EF4-FFF2-40B4-BE49-F238E27FC236}">
                <a16:creationId xmlns="" xmlns:a16="http://schemas.microsoft.com/office/drawing/2014/main" id="{5ADCFD30-2A80-4FC3-9D8A-74EEFE052EFD}"/>
              </a:ext>
            </a:extLst>
          </p:cNvPr>
          <p:cNvSpPr>
            <a:spLocks noChangeArrowheads="1"/>
          </p:cNvSpPr>
          <p:nvPr/>
        </p:nvSpPr>
        <p:spPr bwMode="auto">
          <a:xfrm>
            <a:off x="6096000" y="2074356"/>
            <a:ext cx="1631950" cy="1211263"/>
          </a:xfrm>
          <a:prstGeom prst="roundRect">
            <a:avLst>
              <a:gd name="adj" fmla="val 16667"/>
            </a:avLst>
          </a:prstGeom>
          <a:noFill/>
          <a:ln w="9525">
            <a:solidFill>
              <a:srgbClr val="000000"/>
            </a:solidFill>
            <a:miter lim="800000"/>
          </a:ln>
        </p:spPr>
        <p:txBody>
          <a:bodyPr anchor="ctr"/>
          <a:lstStyle/>
          <a:p>
            <a:pPr algn="ctr"/>
            <a:r>
              <a:rPr lang="zh-CN" altLang="en-US" sz="1400" dirty="0">
                <a:latin typeface="Times New Roman" panose="02020603050405020304" pitchFamily="18" charset="0"/>
                <a:ea typeface="黑体" panose="02010609060101010101" pitchFamily="49" charset="-122"/>
              </a:rPr>
              <a:t>职工大额医疗费用补</a:t>
            </a:r>
            <a:r>
              <a:rPr lang="zh-CN" altLang="en-US" sz="1400" dirty="0" smtClean="0">
                <a:latin typeface="Times New Roman" panose="02020603050405020304" pitchFamily="18" charset="0"/>
                <a:ea typeface="黑体" panose="02010609060101010101" pitchFamily="49" charset="-122"/>
              </a:rPr>
              <a:t>助</a:t>
            </a:r>
            <a:endParaRPr lang="en-US" altLang="zh-CN" sz="1400" dirty="0" smtClean="0">
              <a:latin typeface="Times New Roman" panose="02020603050405020304" pitchFamily="18" charset="0"/>
              <a:ea typeface="黑体" panose="02010609060101010101" pitchFamily="49" charset="-122"/>
            </a:endParaRPr>
          </a:p>
          <a:p>
            <a:pPr algn="ctr"/>
            <a:r>
              <a:rPr lang="en-US" altLang="zh-CN" sz="1400" dirty="0" smtClean="0">
                <a:latin typeface="Times New Roman" panose="02020603050405020304" pitchFamily="18" charset="0"/>
                <a:ea typeface="黑体" panose="02010609060101010101" pitchFamily="49" charset="-122"/>
              </a:rPr>
              <a:t>Subsidy for Large Medical Expenses for Employees</a:t>
            </a:r>
            <a:endParaRPr lang="zh-CN" altLang="en-US" sz="1400" dirty="0">
              <a:latin typeface="Times New Roman" panose="02020603050405020304" pitchFamily="18" charset="0"/>
              <a:ea typeface="黑体" panose="02010609060101010101" pitchFamily="49" charset="-122"/>
            </a:endParaRPr>
          </a:p>
        </p:txBody>
      </p:sp>
      <p:sp>
        <p:nvSpPr>
          <p:cNvPr id="9" name="右箭头 24">
            <a:extLst>
              <a:ext uri="{FF2B5EF4-FFF2-40B4-BE49-F238E27FC236}">
                <a16:creationId xmlns="" xmlns:a16="http://schemas.microsoft.com/office/drawing/2014/main" id="{44925C0F-04D0-433F-BB0A-48A10D2A2D2C}"/>
              </a:ext>
            </a:extLst>
          </p:cNvPr>
          <p:cNvSpPr>
            <a:spLocks noChangeArrowheads="1"/>
          </p:cNvSpPr>
          <p:nvPr/>
        </p:nvSpPr>
        <p:spPr bwMode="auto">
          <a:xfrm>
            <a:off x="3127375" y="4269869"/>
            <a:ext cx="214312" cy="144462"/>
          </a:xfrm>
          <a:prstGeom prst="rightArrow">
            <a:avLst>
              <a:gd name="adj1" fmla="val 50000"/>
              <a:gd name="adj2" fmla="val 49437"/>
            </a:avLst>
          </a:prstGeom>
          <a:noFill/>
          <a:ln w="9525">
            <a:solidFill>
              <a:schemeClr val="bg1"/>
            </a:solidFill>
            <a:miter lim="800000"/>
          </a:ln>
        </p:spPr>
        <p:txBody>
          <a:bodyPr anchor="ctr"/>
          <a:lstStyle/>
          <a:p>
            <a:pPr algn="ctr"/>
            <a:endParaRPr lang="zh-CN" altLang="en-US">
              <a:latin typeface="Calibri" panose="020F0502020204030204" pitchFamily="34" charset="0"/>
            </a:endParaRPr>
          </a:p>
        </p:txBody>
      </p:sp>
      <p:sp>
        <p:nvSpPr>
          <p:cNvPr id="10" name="右箭头 26">
            <a:extLst>
              <a:ext uri="{FF2B5EF4-FFF2-40B4-BE49-F238E27FC236}">
                <a16:creationId xmlns="" xmlns:a16="http://schemas.microsoft.com/office/drawing/2014/main" id="{C35A0809-B8E6-4848-97B4-4C57C09BC718}"/>
              </a:ext>
            </a:extLst>
          </p:cNvPr>
          <p:cNvSpPr>
            <a:spLocks noChangeArrowheads="1"/>
          </p:cNvSpPr>
          <p:nvPr/>
        </p:nvSpPr>
        <p:spPr bwMode="auto">
          <a:xfrm>
            <a:off x="3106737" y="6068506"/>
            <a:ext cx="214313" cy="142875"/>
          </a:xfrm>
          <a:prstGeom prst="rightArrow">
            <a:avLst>
              <a:gd name="adj1" fmla="val 50000"/>
              <a:gd name="adj2" fmla="val 49986"/>
            </a:avLst>
          </a:prstGeom>
          <a:noFill/>
          <a:ln w="9525">
            <a:solidFill>
              <a:schemeClr val="bg1"/>
            </a:solidFill>
            <a:miter lim="800000"/>
          </a:ln>
        </p:spPr>
        <p:txBody>
          <a:bodyPr anchor="ctr"/>
          <a:lstStyle/>
          <a:p>
            <a:pPr algn="ctr"/>
            <a:endParaRPr lang="zh-CN" altLang="en-US">
              <a:latin typeface="Calibri" panose="020F0502020204030204" pitchFamily="34" charset="0"/>
            </a:endParaRPr>
          </a:p>
        </p:txBody>
      </p:sp>
      <p:pic>
        <p:nvPicPr>
          <p:cNvPr id="11" name="右箭头 26">
            <a:extLst>
              <a:ext uri="{FF2B5EF4-FFF2-40B4-BE49-F238E27FC236}">
                <a16:creationId xmlns="" xmlns:a16="http://schemas.microsoft.com/office/drawing/2014/main" id="{4D68938A-86C5-44E6-B30B-5AA1ADA907AB}"/>
              </a:ext>
            </a:extLst>
          </p:cNvPr>
          <p:cNvPicPr>
            <a:picLocks noChangeArrowheads="1"/>
          </p:cNvPicPr>
          <p:nvPr/>
        </p:nvPicPr>
        <p:blipFill>
          <a:blip r:embed="rId3" cstate="print"/>
          <a:srcRect/>
          <a:stretch>
            <a:fillRect/>
          </a:stretch>
        </p:blipFill>
        <p:spPr bwMode="auto">
          <a:xfrm>
            <a:off x="8826500" y="6001831"/>
            <a:ext cx="255587" cy="182563"/>
          </a:xfrm>
          <a:prstGeom prst="rect">
            <a:avLst/>
          </a:prstGeom>
          <a:noFill/>
          <a:ln w="9525">
            <a:noFill/>
            <a:miter lim="800000"/>
            <a:headEnd/>
            <a:tailEnd/>
          </a:ln>
        </p:spPr>
      </p:pic>
      <p:pic>
        <p:nvPicPr>
          <p:cNvPr id="12" name="右箭头 26">
            <a:extLst>
              <a:ext uri="{FF2B5EF4-FFF2-40B4-BE49-F238E27FC236}">
                <a16:creationId xmlns="" xmlns:a16="http://schemas.microsoft.com/office/drawing/2014/main" id="{AB46D7A9-932B-4FD4-94C5-BEE053A244E3}"/>
              </a:ext>
            </a:extLst>
          </p:cNvPr>
          <p:cNvPicPr>
            <a:picLocks noChangeArrowheads="1"/>
          </p:cNvPicPr>
          <p:nvPr/>
        </p:nvPicPr>
        <p:blipFill>
          <a:blip r:embed="rId3" cstate="print"/>
          <a:srcRect/>
          <a:stretch>
            <a:fillRect/>
          </a:stretch>
        </p:blipFill>
        <p:spPr bwMode="auto">
          <a:xfrm>
            <a:off x="8826500" y="4288919"/>
            <a:ext cx="255587" cy="182562"/>
          </a:xfrm>
          <a:prstGeom prst="rect">
            <a:avLst/>
          </a:prstGeom>
          <a:noFill/>
          <a:ln w="9525">
            <a:noFill/>
            <a:miter lim="800000"/>
            <a:headEnd/>
            <a:tailEnd/>
          </a:ln>
        </p:spPr>
      </p:pic>
      <p:sp>
        <p:nvSpPr>
          <p:cNvPr id="13" name="Text Box 16">
            <a:extLst>
              <a:ext uri="{FF2B5EF4-FFF2-40B4-BE49-F238E27FC236}">
                <a16:creationId xmlns="" xmlns:a16="http://schemas.microsoft.com/office/drawing/2014/main" id="{0E80936F-E8DD-498C-AC68-65BDEA689D49}"/>
              </a:ext>
            </a:extLst>
          </p:cNvPr>
          <p:cNvSpPr>
            <a:spLocks noChangeArrowheads="1"/>
          </p:cNvSpPr>
          <p:nvPr/>
        </p:nvSpPr>
        <p:spPr bwMode="auto">
          <a:xfrm>
            <a:off x="7785100" y="2079119"/>
            <a:ext cx="1355725" cy="1206500"/>
          </a:xfrm>
          <a:prstGeom prst="roundRect">
            <a:avLst>
              <a:gd name="adj" fmla="val 16667"/>
            </a:avLst>
          </a:prstGeom>
          <a:noFill/>
          <a:ln w="9525">
            <a:solidFill>
              <a:srgbClr val="000000"/>
            </a:solidFill>
            <a:miter lim="800000"/>
          </a:ln>
        </p:spPr>
        <p:txBody>
          <a:bodyPr lIns="90170" tIns="46990" rIns="90170" bIns="46990" anchor="ctr"/>
          <a:lstStyle/>
          <a:p>
            <a:pPr algn="ctr"/>
            <a:r>
              <a:rPr lang="zh-CN" altLang="en-US" sz="1200" dirty="0">
                <a:latin typeface="Times New Roman" panose="02020603050405020304" pitchFamily="18" charset="0"/>
                <a:ea typeface="黑体" panose="02010609060101010101" pitchFamily="49" charset="-122"/>
              </a:rPr>
              <a:t>城乡居</a:t>
            </a:r>
            <a:r>
              <a:rPr lang="zh-CN" altLang="en-US" sz="1200" dirty="0" smtClean="0">
                <a:latin typeface="Times New Roman" panose="02020603050405020304" pitchFamily="18" charset="0"/>
                <a:ea typeface="黑体" panose="02010609060101010101" pitchFamily="49" charset="-122"/>
              </a:rPr>
              <a:t>民大病保险</a:t>
            </a:r>
          </a:p>
          <a:p>
            <a:pPr algn="ctr"/>
            <a:r>
              <a:rPr lang="en-US" altLang="zh-CN" sz="1200" dirty="0" smtClean="0">
                <a:latin typeface="Times New Roman" panose="02020603050405020304" pitchFamily="18" charset="0"/>
                <a:ea typeface="黑体" panose="02010609060101010101" pitchFamily="49" charset="-122"/>
              </a:rPr>
              <a:t>Critical Disease Insurance for Urban and Rural Residents</a:t>
            </a:r>
            <a:endParaRPr lang="zh-CN" altLang="en-US" sz="1200" dirty="0">
              <a:latin typeface="Times New Roman" panose="02020603050405020304" pitchFamily="18" charset="0"/>
              <a:ea typeface="黑体" panose="02010609060101010101" pitchFamily="49" charset="-122"/>
            </a:endParaRPr>
          </a:p>
        </p:txBody>
      </p:sp>
      <p:sp>
        <p:nvSpPr>
          <p:cNvPr id="14" name="圆角矩形 39">
            <a:extLst>
              <a:ext uri="{FF2B5EF4-FFF2-40B4-BE49-F238E27FC236}">
                <a16:creationId xmlns="" xmlns:a16="http://schemas.microsoft.com/office/drawing/2014/main" id="{3944CDBF-3939-4FD2-A02F-9A76D8933A03}"/>
              </a:ext>
            </a:extLst>
          </p:cNvPr>
          <p:cNvSpPr>
            <a:spLocks noChangeArrowheads="1"/>
          </p:cNvSpPr>
          <p:nvPr/>
        </p:nvSpPr>
        <p:spPr bwMode="auto">
          <a:xfrm>
            <a:off x="1787525" y="2052131"/>
            <a:ext cx="933450" cy="4221163"/>
          </a:xfrm>
          <a:prstGeom prst="roundRect">
            <a:avLst>
              <a:gd name="adj" fmla="val 16667"/>
            </a:avLst>
          </a:prstGeom>
          <a:noFill/>
          <a:ln w="9525">
            <a:solidFill>
              <a:schemeClr val="bg2">
                <a:lumMod val="50000"/>
              </a:schemeClr>
            </a:solidFill>
            <a:round/>
          </a:ln>
          <a:effectLst>
            <a:outerShdw dist="23000" dir="5400000" algn="ctr" rotWithShape="0">
              <a:srgbClr val="000000">
                <a:alpha val="25998"/>
              </a:srgbClr>
            </a:outerShdw>
          </a:effectLst>
        </p:spPr>
        <p:txBody>
          <a:bodyPr anchor="ctr"/>
          <a:lstStyle/>
          <a:p>
            <a:pPr algn="ctr">
              <a:defRPr/>
            </a:pPr>
            <a:endParaRPr lang="zh-CN" altLang="en-US" sz="1600">
              <a:solidFill>
                <a:srgbClr val="FFFFFF"/>
              </a:solidFill>
              <a:latin typeface="黑体" panose="02010609060101010101" pitchFamily="49" charset="-122"/>
              <a:ea typeface="黑体" panose="02010609060101010101" pitchFamily="49" charset="-122"/>
            </a:endParaRPr>
          </a:p>
        </p:txBody>
      </p:sp>
      <p:sp>
        <p:nvSpPr>
          <p:cNvPr id="15" name="文本框 30">
            <a:extLst>
              <a:ext uri="{FF2B5EF4-FFF2-40B4-BE49-F238E27FC236}">
                <a16:creationId xmlns="" xmlns:a16="http://schemas.microsoft.com/office/drawing/2014/main" id="{526CD304-3136-4F28-B704-F1C02C2DDD8E}"/>
              </a:ext>
            </a:extLst>
          </p:cNvPr>
          <p:cNvSpPr txBox="1">
            <a:spLocks noChangeArrowheads="1"/>
          </p:cNvSpPr>
          <p:nvPr/>
        </p:nvSpPr>
        <p:spPr bwMode="auto">
          <a:xfrm>
            <a:off x="1854081" y="2141031"/>
            <a:ext cx="800219" cy="4247069"/>
          </a:xfrm>
          <a:prstGeom prst="rect">
            <a:avLst/>
          </a:prstGeom>
          <a:noFill/>
          <a:ln w="9525">
            <a:noFill/>
            <a:miter lim="800000"/>
          </a:ln>
        </p:spPr>
        <p:txBody>
          <a:bodyPr vert="eaVert" wrap="square">
            <a:spAutoFit/>
          </a:bodyPr>
          <a:lstStyle/>
          <a:p>
            <a:r>
              <a:rPr lang="zh-CN" altLang="en-US" sz="2000" dirty="0">
                <a:latin typeface="Times New Roman" panose="02020603050405020304" pitchFamily="18" charset="0"/>
                <a:ea typeface="黑体" panose="02010609060101010101" pitchFamily="49" charset="-122"/>
              </a:rPr>
              <a:t>多层次医疗保障</a:t>
            </a:r>
            <a:r>
              <a:rPr lang="zh-CN" altLang="en-US" sz="2000" dirty="0" smtClean="0">
                <a:latin typeface="Times New Roman" panose="02020603050405020304" pitchFamily="18" charset="0"/>
                <a:ea typeface="黑体" panose="02010609060101010101" pitchFamily="49" charset="-122"/>
              </a:rPr>
              <a:t>体系</a:t>
            </a:r>
            <a:endParaRPr lang="en-US" altLang="zh-CN" sz="2000" dirty="0" smtClean="0">
              <a:latin typeface="Times New Roman" panose="02020603050405020304" pitchFamily="18" charset="0"/>
              <a:ea typeface="黑体" panose="02010609060101010101" pitchFamily="49" charset="-122"/>
            </a:endParaRPr>
          </a:p>
          <a:p>
            <a:r>
              <a:rPr lang="en-US" altLang="zh-CN" sz="2000" dirty="0" smtClean="0">
                <a:latin typeface="Times New Roman" panose="02020603050405020304" pitchFamily="18" charset="0"/>
                <a:ea typeface="黑体" panose="02010609060101010101" pitchFamily="49" charset="-122"/>
              </a:rPr>
              <a:t>Multi-layer Medical Insurance System</a:t>
            </a:r>
            <a:endParaRPr lang="en-US" altLang="zh-CN" sz="2000" dirty="0">
              <a:latin typeface="Times New Roman" panose="02020603050405020304" pitchFamily="18" charset="0"/>
              <a:ea typeface="黑体" panose="02010609060101010101" pitchFamily="49" charset="-122"/>
            </a:endParaRPr>
          </a:p>
        </p:txBody>
      </p:sp>
      <p:sp>
        <p:nvSpPr>
          <p:cNvPr id="16" name="Text Box 16">
            <a:extLst>
              <a:ext uri="{FF2B5EF4-FFF2-40B4-BE49-F238E27FC236}">
                <a16:creationId xmlns="" xmlns:a16="http://schemas.microsoft.com/office/drawing/2014/main" id="{F3CDF3B5-8B8E-4706-A11F-88311FBA1C5E}"/>
              </a:ext>
            </a:extLst>
          </p:cNvPr>
          <p:cNvSpPr>
            <a:spLocks noChangeArrowheads="1"/>
          </p:cNvSpPr>
          <p:nvPr/>
        </p:nvSpPr>
        <p:spPr bwMode="auto">
          <a:xfrm>
            <a:off x="5926137" y="3777744"/>
            <a:ext cx="2733675" cy="1670050"/>
          </a:xfrm>
          <a:prstGeom prst="roundRect">
            <a:avLst>
              <a:gd name="adj" fmla="val 16667"/>
            </a:avLst>
          </a:prstGeom>
          <a:solidFill>
            <a:srgbClr val="FFFFFF"/>
          </a:solidFill>
          <a:ln w="9525">
            <a:solidFill>
              <a:srgbClr val="000000"/>
            </a:solidFill>
            <a:miter lim="800000"/>
          </a:ln>
        </p:spPr>
        <p:txBody>
          <a:bodyPr lIns="90170" tIns="46990" rIns="90170" bIns="46990" anchor="ctr"/>
          <a:lstStyle/>
          <a:p>
            <a:pPr algn="ctr"/>
            <a:r>
              <a:rPr lang="zh-CN" altLang="en-US" sz="1500" dirty="0">
                <a:latin typeface="Times New Roman" panose="02020603050405020304" pitchFamily="18" charset="0"/>
                <a:ea typeface="黑体" panose="02010609060101010101" pitchFamily="49" charset="-122"/>
              </a:rPr>
              <a:t>城乡居民基本医疗保险</a:t>
            </a:r>
          </a:p>
          <a:p>
            <a:pPr algn="ctr"/>
            <a:r>
              <a:rPr lang="zh-CN" altLang="en-US" sz="1500" dirty="0">
                <a:latin typeface="Times New Roman" panose="02020603050405020304" pitchFamily="18" charset="0"/>
                <a:ea typeface="黑体" panose="02010609060101010101" pitchFamily="49" charset="-122"/>
              </a:rPr>
              <a:t>（含新农合</a:t>
            </a:r>
            <a:r>
              <a:rPr lang="zh-CN" altLang="en-US" sz="1500" dirty="0" smtClean="0">
                <a:latin typeface="Times New Roman" panose="02020603050405020304" pitchFamily="18" charset="0"/>
                <a:ea typeface="黑体" panose="02010609060101010101" pitchFamily="49" charset="-122"/>
              </a:rPr>
              <a:t>）</a:t>
            </a:r>
          </a:p>
          <a:p>
            <a:pPr algn="ctr"/>
            <a:r>
              <a:rPr lang="en-US" altLang="zh-CN" sz="1500" dirty="0" smtClean="0">
                <a:latin typeface="Times New Roman" panose="02020603050405020304" pitchFamily="18" charset="0"/>
                <a:ea typeface="黑体" panose="02010609060101010101" pitchFamily="49" charset="-122"/>
              </a:rPr>
              <a:t>Basic Medical Insurance for Urban and Rural Residents (including New </a:t>
            </a:r>
            <a:r>
              <a:rPr lang="en-US" altLang="zh-CN" sz="1500" kern="0" dirty="0">
                <a:solidFill>
                  <a:srgbClr val="000000"/>
                </a:solidFill>
                <a:latin typeface="Times New Roman"/>
                <a:cs typeface="Times New Roman"/>
                <a:sym typeface="+mn-ea"/>
              </a:rPr>
              <a:t>Rural Cooperative Medical Care System </a:t>
            </a:r>
            <a:r>
              <a:rPr lang="en-US" altLang="zh-CN" sz="1500" dirty="0" smtClean="0">
                <a:latin typeface="Times New Roman" panose="02020603050405020304" pitchFamily="18" charset="0"/>
                <a:ea typeface="黑体" panose="02010609060101010101" pitchFamily="49" charset="-122"/>
              </a:rPr>
              <a:t>)</a:t>
            </a:r>
            <a:endParaRPr lang="zh-CN" altLang="en-US" sz="1500" dirty="0">
              <a:latin typeface="Times New Roman" panose="02020603050405020304" pitchFamily="18" charset="0"/>
              <a:ea typeface="黑体" panose="02010609060101010101" pitchFamily="49" charset="-122"/>
            </a:endParaRPr>
          </a:p>
        </p:txBody>
      </p:sp>
      <p:sp>
        <p:nvSpPr>
          <p:cNvPr id="18" name="文本框 2">
            <a:extLst>
              <a:ext uri="{FF2B5EF4-FFF2-40B4-BE49-F238E27FC236}">
                <a16:creationId xmlns="" xmlns:a16="http://schemas.microsoft.com/office/drawing/2014/main" id="{6F8484E0-CF55-4456-A743-78410254D2DB}"/>
              </a:ext>
            </a:extLst>
          </p:cNvPr>
          <p:cNvSpPr>
            <a:spLocks noChangeArrowheads="1"/>
          </p:cNvSpPr>
          <p:nvPr/>
        </p:nvSpPr>
        <p:spPr bwMode="auto">
          <a:xfrm>
            <a:off x="3217862" y="5539869"/>
            <a:ext cx="5367338" cy="1225868"/>
          </a:xfrm>
          <a:prstGeom prst="roundRect">
            <a:avLst>
              <a:gd name="adj" fmla="val 16667"/>
            </a:avLst>
          </a:prstGeom>
          <a:noFill/>
          <a:ln w="9525">
            <a:solidFill>
              <a:schemeClr val="tx1"/>
            </a:solidFill>
            <a:round/>
          </a:ln>
        </p:spPr>
        <p:txBody>
          <a:bodyPr wrap="square">
            <a:spAutoFit/>
          </a:bodyPr>
          <a:lstStyle/>
          <a:p>
            <a:pPr algn="ctr"/>
            <a:r>
              <a:rPr lang="zh-CN" altLang="en-US" dirty="0">
                <a:latin typeface="Times New Roman" panose="02020603050405020304" pitchFamily="18" charset="0"/>
                <a:cs typeface="Times New Roman" panose="02020603050405020304" pitchFamily="18" charset="0"/>
              </a:rPr>
              <a:t>城乡社会医疗救助体系、</a:t>
            </a:r>
            <a:r>
              <a:rPr lang="zh-CN" altLang="en-US" dirty="0" smtClean="0">
                <a:latin typeface="Times New Roman" panose="02020603050405020304" pitchFamily="18" charset="0"/>
                <a:cs typeface="Times New Roman" panose="02020603050405020304" pitchFamily="18" charset="0"/>
              </a:rPr>
              <a:t>健康扶贫</a:t>
            </a:r>
          </a:p>
          <a:p>
            <a:pPr algn="ctr"/>
            <a:r>
              <a:rPr lang="en-US" altLang="zh-CN" sz="1600" dirty="0" smtClean="0">
                <a:latin typeface="Times New Roman" panose="02020603050405020304" pitchFamily="18" charset="0"/>
                <a:cs typeface="Times New Roman" panose="02020603050405020304" pitchFamily="18" charset="0"/>
              </a:rPr>
              <a:t>Social Medical Relief System and </a:t>
            </a:r>
          </a:p>
          <a:p>
            <a:pPr algn="ctr"/>
            <a:r>
              <a:rPr lang="en-US" altLang="zh-CN" sz="1600" dirty="0" smtClean="0">
                <a:latin typeface="Times New Roman" panose="02020603050405020304" pitchFamily="18" charset="0"/>
                <a:cs typeface="Times New Roman" panose="02020603050405020304" pitchFamily="18" charset="0"/>
              </a:rPr>
              <a:t>Poverty Alleviation through Improving Health Conditions </a:t>
            </a:r>
          </a:p>
          <a:p>
            <a:pPr algn="ctr"/>
            <a:r>
              <a:rPr lang="en-US" altLang="zh-CN" sz="1600" dirty="0" smtClean="0">
                <a:latin typeface="Times New Roman" panose="02020603050405020304" pitchFamily="18" charset="0"/>
                <a:cs typeface="Times New Roman" panose="02020603050405020304" pitchFamily="18" charset="0"/>
              </a:rPr>
              <a:t>in Urban and Rural Areas</a:t>
            </a:r>
            <a:endParaRPr lang="zh-CN" altLang="en-US" sz="1600" dirty="0">
              <a:latin typeface="Times New Roman" panose="02020603050405020304" pitchFamily="18" charset="0"/>
              <a:cs typeface="Times New Roman" panose="02020603050405020304" pitchFamily="18" charset="0"/>
            </a:endParaRPr>
          </a:p>
        </p:txBody>
      </p:sp>
      <p:sp>
        <p:nvSpPr>
          <p:cNvPr id="19" name="文本框 36">
            <a:extLst>
              <a:ext uri="{FF2B5EF4-FFF2-40B4-BE49-F238E27FC236}">
                <a16:creationId xmlns="" xmlns:a16="http://schemas.microsoft.com/office/drawing/2014/main" id="{84D4A5C7-72E7-447E-B858-5E804E26FF08}"/>
              </a:ext>
            </a:extLst>
          </p:cNvPr>
          <p:cNvSpPr>
            <a:spLocks noChangeArrowheads="1"/>
          </p:cNvSpPr>
          <p:nvPr/>
        </p:nvSpPr>
        <p:spPr bwMode="auto">
          <a:xfrm>
            <a:off x="9205913" y="3763456"/>
            <a:ext cx="1182688" cy="2845177"/>
          </a:xfrm>
          <a:prstGeom prst="roundRect">
            <a:avLst>
              <a:gd name="adj" fmla="val 16667"/>
            </a:avLst>
          </a:prstGeom>
          <a:noFill/>
          <a:ln w="9525">
            <a:solidFill>
              <a:schemeClr val="tx1"/>
            </a:solidFill>
            <a:round/>
          </a:ln>
        </p:spPr>
        <p:txBody>
          <a:bodyPr wrap="square">
            <a:spAutoFit/>
          </a:bodyPr>
          <a:lstStyle/>
          <a:p>
            <a:pPr algn="ctr"/>
            <a:r>
              <a:rPr lang="zh-CN" altLang="en-US" sz="2000" dirty="0" smtClean="0">
                <a:latin typeface="Times New Roman" panose="02020603050405020304" pitchFamily="18" charset="0"/>
                <a:cs typeface="Times New Roman" panose="02020603050405020304" pitchFamily="18" charset="0"/>
              </a:rPr>
              <a:t>基本</a:t>
            </a:r>
            <a:endParaRPr lang="en-US" altLang="zh-CN" sz="2000" dirty="0" smtClean="0">
              <a:latin typeface="Times New Roman" panose="02020603050405020304" pitchFamily="18" charset="0"/>
              <a:cs typeface="Times New Roman" panose="02020603050405020304" pitchFamily="18" charset="0"/>
            </a:endParaRPr>
          </a:p>
          <a:p>
            <a:pPr algn="ctr"/>
            <a:r>
              <a:rPr lang="zh-CN" altLang="en-US" sz="2000" dirty="0" smtClean="0">
                <a:latin typeface="Times New Roman" panose="02020603050405020304" pitchFamily="18" charset="0"/>
                <a:cs typeface="Times New Roman" panose="02020603050405020304" pitchFamily="18" charset="0"/>
              </a:rPr>
              <a:t>医疗</a:t>
            </a:r>
          </a:p>
          <a:p>
            <a:pPr algn="ctr"/>
            <a:r>
              <a:rPr lang="zh-CN" altLang="en-US" sz="2000" dirty="0" smtClean="0">
                <a:latin typeface="Times New Roman" panose="02020603050405020304" pitchFamily="18" charset="0"/>
                <a:cs typeface="Times New Roman" panose="02020603050405020304" pitchFamily="18" charset="0"/>
              </a:rPr>
              <a:t>保障</a:t>
            </a:r>
            <a:endParaRPr lang="zh-CN" altLang="en-US" sz="2000" dirty="0">
              <a:latin typeface="Times New Roman" panose="02020603050405020304" pitchFamily="18" charset="0"/>
              <a:cs typeface="Times New Roman" panose="02020603050405020304" pitchFamily="18" charset="0"/>
            </a:endParaRPr>
          </a:p>
          <a:p>
            <a:pPr algn="ctr"/>
            <a:r>
              <a:rPr lang="zh-CN" altLang="en-US" sz="2000" dirty="0" smtClean="0">
                <a:latin typeface="Times New Roman" panose="02020603050405020304" pitchFamily="18" charset="0"/>
                <a:cs typeface="Times New Roman" panose="02020603050405020304" pitchFamily="18" charset="0"/>
              </a:rPr>
              <a:t>体系</a:t>
            </a:r>
          </a:p>
          <a:p>
            <a:pPr algn="ctr"/>
            <a:endParaRPr lang="en-US" altLang="zh-CN" sz="2000" dirty="0" smtClean="0">
              <a:latin typeface="Times New Roman" panose="02020603050405020304" pitchFamily="18" charset="0"/>
              <a:cs typeface="Times New Roman" panose="02020603050405020304" pitchFamily="18" charset="0"/>
            </a:endParaRPr>
          </a:p>
          <a:p>
            <a:pPr algn="ctr"/>
            <a:r>
              <a:rPr lang="en-US" altLang="zh-CN" dirty="0" smtClean="0">
                <a:latin typeface="Times New Roman" panose="02020603050405020304" pitchFamily="18" charset="0"/>
                <a:cs typeface="Times New Roman" panose="02020603050405020304" pitchFamily="18" charset="0"/>
              </a:rPr>
              <a:t>Basic Medical Insurance System</a:t>
            </a:r>
            <a:endParaRPr lang="en-US" altLang="zh-CN" dirty="0">
              <a:latin typeface="Times New Roman" panose="02020603050405020304" pitchFamily="18" charset="0"/>
              <a:cs typeface="Times New Roman" panose="02020603050405020304" pitchFamily="18" charset="0"/>
            </a:endParaRPr>
          </a:p>
        </p:txBody>
      </p:sp>
      <p:sp>
        <p:nvSpPr>
          <p:cNvPr id="20" name="Text Box 16">
            <a:extLst>
              <a:ext uri="{FF2B5EF4-FFF2-40B4-BE49-F238E27FC236}">
                <a16:creationId xmlns="" xmlns:a16="http://schemas.microsoft.com/office/drawing/2014/main" id="{EFA159B3-CAB9-4B94-8229-669D8C0E66F8}"/>
              </a:ext>
            </a:extLst>
          </p:cNvPr>
          <p:cNvSpPr>
            <a:spLocks noChangeArrowheads="1"/>
          </p:cNvSpPr>
          <p:nvPr/>
        </p:nvSpPr>
        <p:spPr bwMode="auto">
          <a:xfrm>
            <a:off x="3106737" y="3777744"/>
            <a:ext cx="2663825" cy="1647825"/>
          </a:xfrm>
          <a:prstGeom prst="roundRect">
            <a:avLst>
              <a:gd name="adj" fmla="val 16667"/>
            </a:avLst>
          </a:prstGeom>
          <a:solidFill>
            <a:srgbClr val="FFFFFF"/>
          </a:solidFill>
          <a:ln w="9525">
            <a:solidFill>
              <a:srgbClr val="000000"/>
            </a:solidFill>
            <a:miter lim="800000"/>
          </a:ln>
        </p:spPr>
        <p:txBody>
          <a:bodyPr lIns="90170" tIns="46990" rIns="90170" bIns="46990" anchor="ctr"/>
          <a:lstStyle/>
          <a:p>
            <a:pPr algn="ctr"/>
            <a:r>
              <a:rPr lang="zh-CN" altLang="en-US" dirty="0">
                <a:latin typeface="Times New Roman" panose="02020603050405020304" pitchFamily="18" charset="0"/>
                <a:ea typeface="黑体" panose="02010609060101010101" pitchFamily="49" charset="-122"/>
              </a:rPr>
              <a:t>职工</a:t>
            </a:r>
            <a:r>
              <a:rPr lang="zh-CN" altLang="en-US" dirty="0" smtClean="0">
                <a:latin typeface="Times New Roman" panose="02020603050405020304" pitchFamily="18" charset="0"/>
                <a:ea typeface="黑体" panose="02010609060101010101" pitchFamily="49" charset="-122"/>
              </a:rPr>
              <a:t>基本医疗保险</a:t>
            </a:r>
          </a:p>
          <a:p>
            <a:pPr algn="ctr"/>
            <a:r>
              <a:rPr lang="en-US" altLang="zh-CN" dirty="0" smtClean="0">
                <a:latin typeface="Times New Roman" panose="02020603050405020304" pitchFamily="18" charset="0"/>
                <a:ea typeface="黑体" panose="02010609060101010101" pitchFamily="49" charset="-122"/>
              </a:rPr>
              <a:t>Basic Medical Insurance for Employees</a:t>
            </a:r>
            <a:endParaRPr lang="zh-CN" altLang="en-US" dirty="0">
              <a:latin typeface="Times New Roman" panose="02020603050405020304" pitchFamily="18" charset="0"/>
              <a:ea typeface="黑体" panose="02010609060101010101" pitchFamily="49" charset="-122"/>
            </a:endParaRPr>
          </a:p>
        </p:txBody>
      </p:sp>
      <p:cxnSp>
        <p:nvCxnSpPr>
          <p:cNvPr id="21" name="直接连接符 20">
            <a:extLst>
              <a:ext uri="{FF2B5EF4-FFF2-40B4-BE49-F238E27FC236}">
                <a16:creationId xmlns="" xmlns:a16="http://schemas.microsoft.com/office/drawing/2014/main" id="{6D07BBC7-1DD3-4067-B745-C73C49E205ED}"/>
              </a:ext>
            </a:extLst>
          </p:cNvPr>
          <p:cNvCxnSpPr>
            <a:cxnSpLocks/>
          </p:cNvCxnSpPr>
          <p:nvPr/>
        </p:nvCxnSpPr>
        <p:spPr>
          <a:xfrm>
            <a:off x="3128962" y="3777744"/>
            <a:ext cx="5592763" cy="0"/>
          </a:xfrm>
          <a:prstGeom prst="line">
            <a:avLst/>
          </a:prstGeom>
          <a:ln w="38100">
            <a:solidFill>
              <a:srgbClr val="00B050"/>
            </a:solidFill>
          </a:ln>
        </p:spPr>
        <p:style>
          <a:lnRef idx="1">
            <a:schemeClr val="accent4"/>
          </a:lnRef>
          <a:fillRef idx="0">
            <a:schemeClr val="accent4"/>
          </a:fillRef>
          <a:effectRef idx="0">
            <a:schemeClr val="accent4"/>
          </a:effectRef>
          <a:fontRef idx="minor">
            <a:schemeClr val="tx1"/>
          </a:fontRef>
        </p:style>
      </p:cxnSp>
      <p:cxnSp>
        <p:nvCxnSpPr>
          <p:cNvPr id="22" name="直接连接符 21">
            <a:extLst>
              <a:ext uri="{FF2B5EF4-FFF2-40B4-BE49-F238E27FC236}">
                <a16:creationId xmlns="" xmlns:a16="http://schemas.microsoft.com/office/drawing/2014/main" id="{D8887120-5FA6-4821-93C3-7C0CD6CFD036}"/>
              </a:ext>
            </a:extLst>
          </p:cNvPr>
          <p:cNvCxnSpPr>
            <a:cxnSpLocks/>
          </p:cNvCxnSpPr>
          <p:nvPr/>
        </p:nvCxnSpPr>
        <p:spPr>
          <a:xfrm>
            <a:off x="3213100" y="5443031"/>
            <a:ext cx="5592762" cy="0"/>
          </a:xfrm>
          <a:prstGeom prst="line">
            <a:avLst/>
          </a:prstGeom>
          <a:ln w="38100">
            <a:solidFill>
              <a:srgbClr val="00B050"/>
            </a:solidFill>
          </a:ln>
        </p:spPr>
        <p:style>
          <a:lnRef idx="1">
            <a:schemeClr val="accent4"/>
          </a:lnRef>
          <a:fillRef idx="0">
            <a:schemeClr val="accent4"/>
          </a:fillRef>
          <a:effectRef idx="0">
            <a:schemeClr val="accent4"/>
          </a:effectRef>
          <a:fontRef idx="minor">
            <a:schemeClr val="tx1"/>
          </a:fontRef>
        </p:style>
      </p:cxnSp>
      <p:pic>
        <p:nvPicPr>
          <p:cNvPr id="23" name="右箭头 26">
            <a:extLst>
              <a:ext uri="{FF2B5EF4-FFF2-40B4-BE49-F238E27FC236}">
                <a16:creationId xmlns="" xmlns:a16="http://schemas.microsoft.com/office/drawing/2014/main" id="{024FF82D-A046-4F6B-A35B-5413012935C2}"/>
              </a:ext>
            </a:extLst>
          </p:cNvPr>
          <p:cNvPicPr>
            <a:picLocks noChangeArrowheads="1"/>
          </p:cNvPicPr>
          <p:nvPr/>
        </p:nvPicPr>
        <p:blipFill>
          <a:blip r:embed="rId4" cstate="print"/>
          <a:srcRect/>
          <a:stretch>
            <a:fillRect/>
          </a:stretch>
        </p:blipFill>
        <p:spPr bwMode="auto">
          <a:xfrm>
            <a:off x="2754312" y="2431544"/>
            <a:ext cx="287338" cy="220662"/>
          </a:xfrm>
          <a:prstGeom prst="rect">
            <a:avLst/>
          </a:prstGeom>
          <a:noFill/>
          <a:ln w="9525">
            <a:noFill/>
            <a:miter lim="800000"/>
            <a:headEnd/>
            <a:tailEnd/>
          </a:ln>
        </p:spPr>
      </p:pic>
      <p:pic>
        <p:nvPicPr>
          <p:cNvPr id="24" name="右箭头 26">
            <a:extLst>
              <a:ext uri="{FF2B5EF4-FFF2-40B4-BE49-F238E27FC236}">
                <a16:creationId xmlns="" xmlns:a16="http://schemas.microsoft.com/office/drawing/2014/main" id="{E43DD679-C69F-4E63-9526-D430F2D6C7EE}"/>
              </a:ext>
            </a:extLst>
          </p:cNvPr>
          <p:cNvPicPr>
            <a:picLocks noChangeArrowheads="1"/>
          </p:cNvPicPr>
          <p:nvPr/>
        </p:nvPicPr>
        <p:blipFill>
          <a:blip r:embed="rId4" cstate="print"/>
          <a:srcRect/>
          <a:stretch>
            <a:fillRect/>
          </a:stretch>
        </p:blipFill>
        <p:spPr bwMode="auto">
          <a:xfrm>
            <a:off x="2765425" y="4492119"/>
            <a:ext cx="287337" cy="219075"/>
          </a:xfrm>
          <a:prstGeom prst="rect">
            <a:avLst/>
          </a:prstGeom>
          <a:noFill/>
          <a:ln w="9525">
            <a:noFill/>
            <a:miter lim="800000"/>
            <a:headEnd/>
            <a:tailEnd/>
          </a:ln>
        </p:spPr>
      </p:pic>
      <p:pic>
        <p:nvPicPr>
          <p:cNvPr id="25" name="右箭头 26">
            <a:extLst>
              <a:ext uri="{FF2B5EF4-FFF2-40B4-BE49-F238E27FC236}">
                <a16:creationId xmlns="" xmlns:a16="http://schemas.microsoft.com/office/drawing/2014/main" id="{C67D9837-2FD4-4AA5-8083-A1C8EF4F322F}"/>
              </a:ext>
            </a:extLst>
          </p:cNvPr>
          <p:cNvPicPr>
            <a:picLocks noChangeArrowheads="1"/>
          </p:cNvPicPr>
          <p:nvPr/>
        </p:nvPicPr>
        <p:blipFill>
          <a:blip r:embed="rId4" cstate="print"/>
          <a:srcRect/>
          <a:stretch>
            <a:fillRect/>
          </a:stretch>
        </p:blipFill>
        <p:spPr bwMode="auto">
          <a:xfrm>
            <a:off x="2844800" y="6028819"/>
            <a:ext cx="287337" cy="220662"/>
          </a:xfrm>
          <a:prstGeom prst="rect">
            <a:avLst/>
          </a:prstGeom>
          <a:noFill/>
          <a:ln w="9525">
            <a:noFill/>
            <a:miter lim="800000"/>
            <a:headEnd/>
            <a:tailEnd/>
          </a:ln>
        </p:spPr>
      </p:pic>
      <p:sp>
        <p:nvSpPr>
          <p:cNvPr id="29" name="矩形 28">
            <a:extLst>
              <a:ext uri="{FF2B5EF4-FFF2-40B4-BE49-F238E27FC236}">
                <a16:creationId xmlns="" xmlns:a16="http://schemas.microsoft.com/office/drawing/2014/main" id="{73D5E25B-9C30-48C4-B2A1-EA06472C284B}"/>
              </a:ext>
            </a:extLst>
          </p:cNvPr>
          <p:cNvSpPr/>
          <p:nvPr/>
        </p:nvSpPr>
        <p:spPr>
          <a:xfrm>
            <a:off x="1621012" y="685800"/>
            <a:ext cx="3999412" cy="1077218"/>
          </a:xfrm>
          <a:prstGeom prst="rect">
            <a:avLst/>
          </a:prstGeom>
        </p:spPr>
        <p:txBody>
          <a:bodyPr wrap="none">
            <a:spAutoFit/>
          </a:bodyPr>
          <a:lstStyle/>
          <a:p>
            <a:pPr lvl="0"/>
            <a:r>
              <a:rPr kumimoji="0" lang="en-US" altLang="zh-CN" sz="3200" i="0" u="none" strike="noStrike" kern="0" cap="none" spc="0" normalizeH="0" baseline="0" noProof="0" dirty="0">
                <a:ln>
                  <a:noFill/>
                </a:ln>
                <a:effectLst/>
                <a:uLnTx/>
                <a:uFillTx/>
                <a:latin typeface="Arial"/>
                <a:cs typeface="+mj-cs"/>
              </a:rPr>
              <a:t>1</a:t>
            </a:r>
            <a:r>
              <a:rPr kumimoji="0" lang="zh-CN" altLang="en-US" sz="3200" i="0" u="none" strike="noStrike" kern="0" cap="none" spc="0" normalizeH="0" baseline="0" noProof="0" dirty="0">
                <a:ln>
                  <a:noFill/>
                </a:ln>
                <a:effectLst/>
                <a:uLnTx/>
                <a:uFillTx/>
                <a:latin typeface="Arial"/>
                <a:cs typeface="+mj-cs"/>
              </a:rPr>
              <a:t>、</a:t>
            </a:r>
            <a:r>
              <a:rPr lang="zh-CN" altLang="en-US" sz="3200" dirty="0" smtClean="0">
                <a:sym typeface="+mn-ea"/>
              </a:rPr>
              <a:t>总体制度架构</a:t>
            </a:r>
          </a:p>
          <a:p>
            <a:pPr lvl="0"/>
            <a:r>
              <a:rPr kumimoji="0" lang="en-US" altLang="zh-CN" sz="3200" b="0" i="0" u="none" strike="noStrike" kern="0" cap="none" spc="0" normalizeH="0" baseline="0" noProof="0" dirty="0">
                <a:ln>
                  <a:noFill/>
                </a:ln>
                <a:effectLst/>
                <a:uLnTx/>
                <a:uFillTx/>
                <a:sym typeface="+mn-ea"/>
              </a:rPr>
              <a:t> </a:t>
            </a:r>
            <a:r>
              <a:rPr kumimoji="0" lang="en-US" altLang="zh-CN" sz="3200" b="0" i="0" u="none" strike="noStrike" kern="0" cap="none" spc="0" normalizeH="0" baseline="0" noProof="0" dirty="0" smtClean="0">
                <a:ln>
                  <a:noFill/>
                </a:ln>
                <a:effectLst/>
                <a:uLnTx/>
                <a:uFillTx/>
                <a:sym typeface="+mn-ea"/>
              </a:rPr>
              <a:t>   </a:t>
            </a:r>
            <a:r>
              <a:rPr kumimoji="0" lang="en-US" altLang="zh-CN" sz="3200" b="0" i="0" u="none" strike="noStrike" kern="0" cap="none" spc="0" normalizeH="0" baseline="0" noProof="0" dirty="0" smtClean="0">
                <a:ln>
                  <a:noFill/>
                </a:ln>
                <a:effectLst/>
                <a:uLnTx/>
                <a:uFillTx/>
                <a:latin typeface="Times New Roman"/>
                <a:cs typeface="Times New Roman"/>
                <a:sym typeface="+mn-ea"/>
              </a:rPr>
              <a:t>Overall</a:t>
            </a:r>
            <a:r>
              <a:rPr kumimoji="0" lang="en-US" altLang="zh-CN" sz="3200" b="0" i="0" u="none" strike="noStrike" kern="0" cap="none" spc="0" normalizeH="0" noProof="0" dirty="0" smtClean="0">
                <a:ln>
                  <a:noFill/>
                </a:ln>
                <a:effectLst/>
                <a:uLnTx/>
                <a:uFillTx/>
                <a:latin typeface="Times New Roman"/>
                <a:cs typeface="Times New Roman"/>
                <a:sym typeface="+mn-ea"/>
              </a:rPr>
              <a:t> Framework</a:t>
            </a:r>
            <a:endParaRPr kumimoji="0" lang="zh-CN" altLang="en-US" sz="1800" b="0" i="0" u="none" strike="noStrike" kern="0" cap="none" spc="0" normalizeH="0" baseline="0" noProof="0" dirty="0">
              <a:ln>
                <a:noFill/>
              </a:ln>
              <a:effectLst/>
              <a:uLnTx/>
              <a:uFillTx/>
              <a:latin typeface="Times New Roman"/>
              <a:cs typeface="Times New Roman"/>
            </a:endParaRPr>
          </a:p>
        </p:txBody>
      </p:sp>
    </p:spTree>
    <p:extLst>
      <p:ext uri="{BB962C8B-B14F-4D97-AF65-F5344CB8AC3E}">
        <p14:creationId xmlns:p14="http://schemas.microsoft.com/office/powerpoint/2010/main" val="240372947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9">
            <a:extLst>
              <a:ext uri="{FF2B5EF4-FFF2-40B4-BE49-F238E27FC236}">
                <a16:creationId xmlns="" xmlns:a16="http://schemas.microsoft.com/office/drawing/2014/main" id="{666A9A52-0D04-481D-B1C7-5C326BC0A1F2}"/>
              </a:ext>
            </a:extLst>
          </p:cNvPr>
          <p:cNvSpPr>
            <a:spLocks noGrp="1" noChangeArrowheads="1"/>
          </p:cNvSpPr>
          <p:nvPr>
            <p:ph type="title"/>
          </p:nvPr>
        </p:nvSpPr>
        <p:spPr>
          <a:xfrm>
            <a:off x="2927350" y="260350"/>
            <a:ext cx="7200900" cy="1511300"/>
          </a:xfrm>
          <a:noFill/>
        </p:spPr>
        <p:txBody>
          <a:bodyPr/>
          <a:lstStyle/>
          <a:p>
            <a:pPr eaLnBrk="1" hangingPunct="1"/>
            <a:r>
              <a:rPr lang="en-US" altLang="zh-CN" sz="4800"/>
              <a:t> </a:t>
            </a:r>
            <a:endParaRPr lang="en-US" altLang="zh-CN" sz="3600" b="1">
              <a:solidFill>
                <a:srgbClr val="990099"/>
              </a:solidFill>
            </a:endParaRPr>
          </a:p>
        </p:txBody>
      </p:sp>
      <p:sp>
        <p:nvSpPr>
          <p:cNvPr id="3" name="矩形 2">
            <a:extLst>
              <a:ext uri="{FF2B5EF4-FFF2-40B4-BE49-F238E27FC236}">
                <a16:creationId xmlns="" xmlns:a16="http://schemas.microsoft.com/office/drawing/2014/main" id="{8EEB97A0-E9D5-4E20-87F4-F16FC9225EEC}"/>
              </a:ext>
            </a:extLst>
          </p:cNvPr>
          <p:cNvSpPr/>
          <p:nvPr/>
        </p:nvSpPr>
        <p:spPr>
          <a:xfrm>
            <a:off x="1595612" y="723900"/>
            <a:ext cx="8211253" cy="1077218"/>
          </a:xfrm>
          <a:prstGeom prst="rect">
            <a:avLst/>
          </a:prstGeom>
        </p:spPr>
        <p:txBody>
          <a:bodyPr wrap="none">
            <a:spAutoFit/>
          </a:bodyPr>
          <a:lstStyle/>
          <a:p>
            <a:pPr lvl="0"/>
            <a:r>
              <a:rPr kumimoji="0" lang="en-US" altLang="zh-CN" sz="3200" i="0" u="none" strike="noStrike" kern="0" cap="none" spc="0" normalizeH="0" baseline="0" noProof="0" dirty="0">
                <a:ln>
                  <a:noFill/>
                </a:ln>
                <a:effectLst/>
                <a:uLnTx/>
                <a:uFillTx/>
                <a:latin typeface="Arial"/>
                <a:cs typeface="+mj-cs"/>
              </a:rPr>
              <a:t>2</a:t>
            </a:r>
            <a:r>
              <a:rPr kumimoji="0" lang="zh-CN" altLang="en-US" sz="3200" i="0" u="none" strike="noStrike" kern="0" cap="none" spc="0" normalizeH="0" baseline="0" noProof="0" dirty="0">
                <a:ln>
                  <a:noFill/>
                </a:ln>
                <a:effectLst/>
                <a:uLnTx/>
                <a:uFillTx/>
                <a:latin typeface="Arial"/>
                <a:cs typeface="+mj-cs"/>
              </a:rPr>
              <a:t>、</a:t>
            </a:r>
            <a:r>
              <a:rPr lang="zh-CN" altLang="en-US" sz="3200" dirty="0" smtClean="0">
                <a:sym typeface="+mn-ea"/>
              </a:rPr>
              <a:t>按就业状况</a:t>
            </a:r>
            <a:endParaRPr lang="en-US" altLang="zh-CN" sz="3200" dirty="0" smtClean="0">
              <a:sym typeface="+mn-ea"/>
            </a:endParaRPr>
          </a:p>
          <a:p>
            <a:pPr lvl="0"/>
            <a:r>
              <a:rPr kumimoji="0" lang="zh-CN" altLang="en-US" sz="3200" b="0" i="0" u="none" strike="noStrike" kern="0" cap="none" spc="0" normalizeH="0" baseline="0" noProof="0" dirty="0">
                <a:ln>
                  <a:noFill/>
                </a:ln>
                <a:effectLst/>
                <a:uLnTx/>
                <a:uFillTx/>
                <a:sym typeface="+mn-ea"/>
              </a:rPr>
              <a:t> </a:t>
            </a:r>
            <a:r>
              <a:rPr kumimoji="0" lang="en-US" altLang="zh-CN" sz="3200" b="0" i="0" u="none" strike="noStrike" kern="0" cap="none" spc="0" normalizeH="0" baseline="0" noProof="0" dirty="0" smtClean="0">
                <a:ln>
                  <a:noFill/>
                </a:ln>
                <a:effectLst/>
                <a:uLnTx/>
                <a:uFillTx/>
                <a:sym typeface="+mn-ea"/>
              </a:rPr>
              <a:t>   </a:t>
            </a:r>
            <a:r>
              <a:rPr kumimoji="0" lang="en-US" altLang="zh-CN" sz="2800" b="0" i="0" u="none" strike="noStrike" kern="0" cap="none" spc="0" normalizeH="0" noProof="0" dirty="0" smtClean="0">
                <a:ln>
                  <a:noFill/>
                </a:ln>
                <a:effectLst/>
                <a:uLnTx/>
                <a:uFillTx/>
                <a:sym typeface="+mn-ea"/>
              </a:rPr>
              <a:t>Employment-Based </a:t>
            </a:r>
            <a:r>
              <a:rPr lang="en-US" altLang="zh-CN" sz="2800" kern="0" dirty="0" smtClean="0">
                <a:sym typeface="+mn-ea"/>
              </a:rPr>
              <a:t>Medical Insurance System</a:t>
            </a:r>
            <a:endParaRPr kumimoji="0" lang="zh-CN" altLang="en-US" sz="2800" b="0" i="0" u="none" strike="noStrike" kern="0" cap="none" spc="0" normalizeH="0" baseline="0" noProof="0" dirty="0">
              <a:ln>
                <a:noFill/>
              </a:ln>
              <a:effectLst/>
              <a:uLnTx/>
              <a:uFillTx/>
            </a:endParaRPr>
          </a:p>
        </p:txBody>
      </p:sp>
      <p:pic>
        <p:nvPicPr>
          <p:cNvPr id="4" name="Picture 2" descr="C:\Users\ERICZH~1\AppData\Local\Temp\ksohtml\wpsA826.tmp.png">
            <a:extLst>
              <a:ext uri="{FF2B5EF4-FFF2-40B4-BE49-F238E27FC236}">
                <a16:creationId xmlns="" xmlns:a16="http://schemas.microsoft.com/office/drawing/2014/main" id="{39DDC8FB-9174-4A04-B00E-C7E568E68B2D}"/>
              </a:ext>
            </a:extLst>
          </p:cNvPr>
          <p:cNvPicPr>
            <a:picLocks noChangeAspect="1" noChangeArrowheads="1"/>
          </p:cNvPicPr>
          <p:nvPr/>
        </p:nvPicPr>
        <p:blipFill>
          <a:blip r:embed="rId2" cstate="print"/>
          <a:srcRect/>
          <a:stretch>
            <a:fillRect/>
          </a:stretch>
        </p:blipFill>
        <p:spPr bwMode="auto">
          <a:xfrm>
            <a:off x="1573064" y="1945532"/>
            <a:ext cx="8802566" cy="4912468"/>
          </a:xfrm>
          <a:prstGeom prst="rect">
            <a:avLst/>
          </a:prstGeom>
          <a:noFill/>
        </p:spPr>
      </p:pic>
      <p:sp>
        <p:nvSpPr>
          <p:cNvPr id="5" name="文本框 4"/>
          <p:cNvSpPr txBox="1"/>
          <p:nvPr/>
        </p:nvSpPr>
        <p:spPr>
          <a:xfrm>
            <a:off x="4305300" y="2260600"/>
            <a:ext cx="3420265" cy="369332"/>
          </a:xfrm>
          <a:prstGeom prst="rect">
            <a:avLst/>
          </a:prstGeom>
          <a:noFill/>
        </p:spPr>
        <p:txBody>
          <a:bodyPr wrap="none" rtlCol="0">
            <a:spAutoFit/>
          </a:bodyPr>
          <a:lstStyle/>
          <a:p>
            <a:r>
              <a:rPr kumimoji="1" lang="en-US" altLang="zh-CN" dirty="0" smtClean="0"/>
              <a:t>Basic Medical Insurance System</a:t>
            </a:r>
            <a:endParaRPr kumimoji="1" lang="zh-CN" altLang="en-US" dirty="0"/>
          </a:p>
        </p:txBody>
      </p:sp>
      <p:sp>
        <p:nvSpPr>
          <p:cNvPr id="6" name="文本框 5"/>
          <p:cNvSpPr txBox="1"/>
          <p:nvPr/>
        </p:nvSpPr>
        <p:spPr>
          <a:xfrm>
            <a:off x="3048000" y="3492500"/>
            <a:ext cx="1917374" cy="369332"/>
          </a:xfrm>
          <a:prstGeom prst="rect">
            <a:avLst/>
          </a:prstGeom>
          <a:noFill/>
        </p:spPr>
        <p:txBody>
          <a:bodyPr wrap="none" rtlCol="0">
            <a:spAutoFit/>
          </a:bodyPr>
          <a:lstStyle/>
          <a:p>
            <a:r>
              <a:rPr kumimoji="1" lang="en-US" altLang="zh-CN" dirty="0" smtClean="0"/>
              <a:t>Employed People</a:t>
            </a:r>
            <a:endParaRPr kumimoji="1" lang="zh-CN" altLang="en-US" dirty="0"/>
          </a:p>
        </p:txBody>
      </p:sp>
      <p:sp>
        <p:nvSpPr>
          <p:cNvPr id="7" name="文本框 6"/>
          <p:cNvSpPr txBox="1"/>
          <p:nvPr/>
        </p:nvSpPr>
        <p:spPr>
          <a:xfrm>
            <a:off x="6413500" y="3505200"/>
            <a:ext cx="3535894" cy="307777"/>
          </a:xfrm>
          <a:prstGeom prst="rect">
            <a:avLst/>
          </a:prstGeom>
          <a:noFill/>
        </p:spPr>
        <p:txBody>
          <a:bodyPr wrap="none" rtlCol="0">
            <a:spAutoFit/>
          </a:bodyPr>
          <a:lstStyle/>
          <a:p>
            <a:r>
              <a:rPr kumimoji="1" lang="en-US" altLang="zh-CN" sz="1400" dirty="0" smtClean="0"/>
              <a:t>Non-employed People and Rural Residents</a:t>
            </a:r>
            <a:endParaRPr kumimoji="1" lang="zh-CN" altLang="en-US" sz="1400" dirty="0"/>
          </a:p>
        </p:txBody>
      </p:sp>
      <p:sp>
        <p:nvSpPr>
          <p:cNvPr id="9" name="文本框 8"/>
          <p:cNvSpPr txBox="1"/>
          <p:nvPr/>
        </p:nvSpPr>
        <p:spPr>
          <a:xfrm>
            <a:off x="825500" y="4445000"/>
            <a:ext cx="705279" cy="646331"/>
          </a:xfrm>
          <a:prstGeom prst="rect">
            <a:avLst/>
          </a:prstGeom>
          <a:noFill/>
        </p:spPr>
        <p:txBody>
          <a:bodyPr wrap="none" rtlCol="0">
            <a:spAutoFit/>
          </a:bodyPr>
          <a:lstStyle/>
          <a:p>
            <a:r>
              <a:rPr kumimoji="1" lang="en-US" altLang="zh-CN" dirty="0" smtClean="0"/>
              <a:t>Basic</a:t>
            </a:r>
          </a:p>
          <a:p>
            <a:r>
              <a:rPr kumimoji="1" lang="en-US" altLang="zh-CN" dirty="0" smtClean="0"/>
              <a:t>Level</a:t>
            </a:r>
            <a:endParaRPr kumimoji="1" lang="zh-CN" altLang="en-US" dirty="0"/>
          </a:p>
        </p:txBody>
      </p:sp>
      <p:sp>
        <p:nvSpPr>
          <p:cNvPr id="10" name="文本框 9"/>
          <p:cNvSpPr txBox="1"/>
          <p:nvPr/>
        </p:nvSpPr>
        <p:spPr>
          <a:xfrm>
            <a:off x="0" y="5803900"/>
            <a:ext cx="1712015" cy="646331"/>
          </a:xfrm>
          <a:prstGeom prst="rect">
            <a:avLst/>
          </a:prstGeom>
          <a:noFill/>
        </p:spPr>
        <p:txBody>
          <a:bodyPr wrap="none" rtlCol="0">
            <a:spAutoFit/>
          </a:bodyPr>
          <a:lstStyle/>
          <a:p>
            <a:pPr algn="ctr"/>
            <a:r>
              <a:rPr kumimoji="1" lang="en-US" altLang="zh-CN" dirty="0" smtClean="0"/>
              <a:t>Supplementary</a:t>
            </a:r>
          </a:p>
          <a:p>
            <a:pPr algn="ctr"/>
            <a:r>
              <a:rPr kumimoji="1" lang="en-US" altLang="zh-CN" dirty="0" smtClean="0"/>
              <a:t>Level</a:t>
            </a:r>
            <a:endParaRPr kumimoji="1" lang="zh-CN" altLang="en-US" dirty="0"/>
          </a:p>
        </p:txBody>
      </p:sp>
      <p:sp>
        <p:nvSpPr>
          <p:cNvPr id="11" name="文本框 10"/>
          <p:cNvSpPr txBox="1"/>
          <p:nvPr/>
        </p:nvSpPr>
        <p:spPr>
          <a:xfrm>
            <a:off x="2324100" y="4965700"/>
            <a:ext cx="3780039" cy="307777"/>
          </a:xfrm>
          <a:prstGeom prst="rect">
            <a:avLst/>
          </a:prstGeom>
          <a:noFill/>
        </p:spPr>
        <p:txBody>
          <a:bodyPr wrap="none" rtlCol="0">
            <a:spAutoFit/>
          </a:bodyPr>
          <a:lstStyle/>
          <a:p>
            <a:r>
              <a:rPr kumimoji="1" lang="en-US" altLang="zh-CN" sz="1400" dirty="0" smtClean="0"/>
              <a:t>Basic Medical Insurance for Urban Employees</a:t>
            </a:r>
            <a:endParaRPr kumimoji="1" lang="zh-CN" altLang="en-US" sz="1400" dirty="0"/>
          </a:p>
        </p:txBody>
      </p:sp>
      <p:sp>
        <p:nvSpPr>
          <p:cNvPr id="12" name="文本框 11"/>
          <p:cNvSpPr txBox="1"/>
          <p:nvPr/>
        </p:nvSpPr>
        <p:spPr>
          <a:xfrm>
            <a:off x="5872011" y="4991100"/>
            <a:ext cx="5620611" cy="923330"/>
          </a:xfrm>
          <a:prstGeom prst="rect">
            <a:avLst/>
          </a:prstGeom>
          <a:noFill/>
        </p:spPr>
        <p:txBody>
          <a:bodyPr wrap="none" rtlCol="0">
            <a:spAutoFit/>
          </a:bodyPr>
          <a:lstStyle/>
          <a:p>
            <a:pPr algn="ctr"/>
            <a:r>
              <a:rPr lang="en-US" altLang="zh-CN" dirty="0">
                <a:latin typeface="Times New Roman" panose="02020603050405020304" pitchFamily="18" charset="0"/>
                <a:ea typeface="黑体" panose="02010609060101010101" pitchFamily="49" charset="-122"/>
              </a:rPr>
              <a:t>Basic Medical Insurance for Urban and Rural </a:t>
            </a:r>
            <a:r>
              <a:rPr lang="en-US" altLang="zh-CN" dirty="0" smtClean="0">
                <a:latin typeface="Times New Roman" panose="02020603050405020304" pitchFamily="18" charset="0"/>
                <a:ea typeface="黑体" panose="02010609060101010101" pitchFamily="49" charset="-122"/>
              </a:rPr>
              <a:t>Residents</a:t>
            </a:r>
          </a:p>
          <a:p>
            <a:pPr algn="ctr"/>
            <a:r>
              <a:rPr lang="en-US" altLang="zh-CN" dirty="0" smtClean="0">
                <a:latin typeface="Times New Roman" panose="02020603050405020304" pitchFamily="18" charset="0"/>
                <a:ea typeface="黑体" panose="02010609060101010101" pitchFamily="49" charset="-122"/>
              </a:rPr>
              <a:t> </a:t>
            </a:r>
            <a:r>
              <a:rPr lang="en-US" altLang="zh-CN" dirty="0">
                <a:latin typeface="Times New Roman" panose="02020603050405020304" pitchFamily="18" charset="0"/>
                <a:ea typeface="黑体" panose="02010609060101010101" pitchFamily="49" charset="-122"/>
              </a:rPr>
              <a:t>(including New </a:t>
            </a:r>
            <a:r>
              <a:rPr lang="en-US" altLang="zh-CN" kern="0" dirty="0">
                <a:solidFill>
                  <a:srgbClr val="000000"/>
                </a:solidFill>
                <a:latin typeface="Times New Roman"/>
                <a:cs typeface="Times New Roman"/>
                <a:sym typeface="+mn-ea"/>
              </a:rPr>
              <a:t>Rural Cooperative Medical Care System </a:t>
            </a:r>
            <a:r>
              <a:rPr lang="en-US" altLang="zh-CN" dirty="0">
                <a:latin typeface="Times New Roman" panose="02020603050405020304" pitchFamily="18" charset="0"/>
                <a:ea typeface="黑体" panose="02010609060101010101" pitchFamily="49" charset="-122"/>
              </a:rPr>
              <a:t>)</a:t>
            </a:r>
            <a:endParaRPr lang="zh-CN" altLang="en-US" dirty="0">
              <a:latin typeface="Times New Roman" panose="02020603050405020304" pitchFamily="18" charset="0"/>
              <a:ea typeface="黑体" panose="02010609060101010101" pitchFamily="49" charset="-122"/>
            </a:endParaRPr>
          </a:p>
          <a:p>
            <a:endParaRPr kumimoji="1" lang="zh-CN" altLang="en-US" dirty="0"/>
          </a:p>
        </p:txBody>
      </p:sp>
      <p:sp>
        <p:nvSpPr>
          <p:cNvPr id="13" name="文本框 12"/>
          <p:cNvSpPr txBox="1"/>
          <p:nvPr/>
        </p:nvSpPr>
        <p:spPr>
          <a:xfrm>
            <a:off x="1949666" y="6394390"/>
            <a:ext cx="2455420" cy="738664"/>
          </a:xfrm>
          <a:prstGeom prst="rect">
            <a:avLst/>
          </a:prstGeom>
          <a:noFill/>
        </p:spPr>
        <p:txBody>
          <a:bodyPr wrap="none" rtlCol="0">
            <a:spAutoFit/>
          </a:bodyPr>
          <a:lstStyle/>
          <a:p>
            <a:r>
              <a:rPr lang="en-US" altLang="zh-CN" sz="1200" dirty="0">
                <a:latin typeface="Times New Roman" panose="02020603050405020304" pitchFamily="18" charset="0"/>
                <a:ea typeface="黑体" panose="02010609060101010101" pitchFamily="49" charset="-122"/>
              </a:rPr>
              <a:t>Subsidy for Large Medical </a:t>
            </a:r>
            <a:r>
              <a:rPr lang="en-US" altLang="zh-CN" sz="1200" dirty="0" smtClean="0">
                <a:latin typeface="Times New Roman" panose="02020603050405020304" pitchFamily="18" charset="0"/>
                <a:ea typeface="黑体" panose="02010609060101010101" pitchFamily="49" charset="-122"/>
              </a:rPr>
              <a:t>Expenses</a:t>
            </a:r>
          </a:p>
          <a:p>
            <a:r>
              <a:rPr lang="en-US" altLang="zh-CN" sz="1200" dirty="0" smtClean="0">
                <a:latin typeface="Times New Roman" panose="02020603050405020304" pitchFamily="18" charset="0"/>
                <a:ea typeface="黑体" panose="02010609060101010101" pitchFamily="49" charset="-122"/>
              </a:rPr>
              <a:t> (including employees)</a:t>
            </a:r>
            <a:endParaRPr lang="zh-CN" altLang="en-US" sz="1200" dirty="0">
              <a:latin typeface="Times New Roman" panose="02020603050405020304" pitchFamily="18" charset="0"/>
              <a:ea typeface="黑体" panose="02010609060101010101" pitchFamily="49" charset="-122"/>
            </a:endParaRPr>
          </a:p>
          <a:p>
            <a:endParaRPr kumimoji="1" lang="zh-CN" altLang="en-US" dirty="0"/>
          </a:p>
        </p:txBody>
      </p:sp>
      <p:sp>
        <p:nvSpPr>
          <p:cNvPr id="14" name="文本框 13"/>
          <p:cNvSpPr txBox="1"/>
          <p:nvPr/>
        </p:nvSpPr>
        <p:spPr>
          <a:xfrm>
            <a:off x="4267200" y="6396335"/>
            <a:ext cx="2300630" cy="461665"/>
          </a:xfrm>
          <a:prstGeom prst="rect">
            <a:avLst/>
          </a:prstGeom>
          <a:noFill/>
        </p:spPr>
        <p:txBody>
          <a:bodyPr wrap="none" rtlCol="0">
            <a:spAutoFit/>
          </a:bodyPr>
          <a:lstStyle/>
          <a:p>
            <a:r>
              <a:rPr kumimoji="1" lang="en-US" altLang="zh-CN" sz="1200" dirty="0" smtClean="0">
                <a:latin typeface="Times New Roman"/>
                <a:cs typeface="Times New Roman"/>
              </a:rPr>
              <a:t>Medical Subsidy for Civil Servant</a:t>
            </a:r>
          </a:p>
          <a:p>
            <a:r>
              <a:rPr kumimoji="1" lang="en-US" altLang="zh-CN" sz="1200" dirty="0" smtClean="0">
                <a:latin typeface="Times New Roman"/>
                <a:cs typeface="Times New Roman"/>
              </a:rPr>
              <a:t>(covering civil servants)</a:t>
            </a:r>
            <a:endParaRPr kumimoji="1" lang="zh-CN" altLang="en-US" sz="1200" dirty="0">
              <a:latin typeface="Times New Roman"/>
              <a:cs typeface="Times New Roman"/>
            </a:endParaRPr>
          </a:p>
        </p:txBody>
      </p:sp>
      <p:sp>
        <p:nvSpPr>
          <p:cNvPr id="15" name="文本框 14"/>
          <p:cNvSpPr txBox="1"/>
          <p:nvPr/>
        </p:nvSpPr>
        <p:spPr>
          <a:xfrm>
            <a:off x="6731000" y="6159500"/>
            <a:ext cx="2913879" cy="584776"/>
          </a:xfrm>
          <a:prstGeom prst="rect">
            <a:avLst/>
          </a:prstGeom>
          <a:noFill/>
        </p:spPr>
        <p:txBody>
          <a:bodyPr wrap="none" rtlCol="0">
            <a:spAutoFit/>
          </a:bodyPr>
          <a:lstStyle/>
          <a:p>
            <a:pPr algn="ctr"/>
            <a:r>
              <a:rPr kumimoji="1" lang="en-US" altLang="zh-CN" sz="1600" dirty="0" smtClean="0"/>
              <a:t>Critical Disease Insurance </a:t>
            </a:r>
          </a:p>
          <a:p>
            <a:pPr algn="ctr"/>
            <a:r>
              <a:rPr kumimoji="1" lang="en-US" altLang="zh-CN" sz="1600" dirty="0" smtClean="0"/>
              <a:t>for Urban and Rural Residents</a:t>
            </a:r>
            <a:endParaRPr kumimoji="1" lang="zh-CN" altLang="en-US" sz="1600" dirty="0"/>
          </a:p>
        </p:txBody>
      </p:sp>
    </p:spTree>
    <p:extLst>
      <p:ext uri="{BB962C8B-B14F-4D97-AF65-F5344CB8AC3E}">
        <p14:creationId xmlns:p14="http://schemas.microsoft.com/office/powerpoint/2010/main" val="188197128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9">
            <a:extLst>
              <a:ext uri="{FF2B5EF4-FFF2-40B4-BE49-F238E27FC236}">
                <a16:creationId xmlns="" xmlns:a16="http://schemas.microsoft.com/office/drawing/2014/main" id="{666A9A52-0D04-481D-B1C7-5C326BC0A1F2}"/>
              </a:ext>
            </a:extLst>
          </p:cNvPr>
          <p:cNvSpPr>
            <a:spLocks noGrp="1" noChangeArrowheads="1"/>
          </p:cNvSpPr>
          <p:nvPr>
            <p:ph type="title"/>
          </p:nvPr>
        </p:nvSpPr>
        <p:spPr>
          <a:xfrm>
            <a:off x="2927350" y="260350"/>
            <a:ext cx="7200900" cy="1511300"/>
          </a:xfrm>
          <a:noFill/>
        </p:spPr>
        <p:txBody>
          <a:bodyPr/>
          <a:lstStyle/>
          <a:p>
            <a:pPr eaLnBrk="1" hangingPunct="1"/>
            <a:r>
              <a:rPr lang="en-US" altLang="zh-CN" sz="4800"/>
              <a:t> </a:t>
            </a:r>
            <a:endParaRPr lang="en-US" altLang="zh-CN" sz="3600" b="1">
              <a:solidFill>
                <a:srgbClr val="990099"/>
              </a:solidFill>
            </a:endParaRPr>
          </a:p>
        </p:txBody>
      </p:sp>
      <p:graphicFrame>
        <p:nvGraphicFramePr>
          <p:cNvPr id="3" name="表格 2">
            <a:extLst>
              <a:ext uri="{FF2B5EF4-FFF2-40B4-BE49-F238E27FC236}">
                <a16:creationId xmlns="" xmlns:a16="http://schemas.microsoft.com/office/drawing/2014/main" id="{DBA4F0BE-3909-4A8B-B80E-DFA3E1C7BEE6}"/>
              </a:ext>
            </a:extLst>
          </p:cNvPr>
          <p:cNvGraphicFramePr>
            <a:graphicFrameLocks noGrp="1"/>
          </p:cNvGraphicFramePr>
          <p:nvPr>
            <p:extLst>
              <p:ext uri="{D42A27DB-BD31-4B8C-83A1-F6EECF244321}">
                <p14:modId xmlns:p14="http://schemas.microsoft.com/office/powerpoint/2010/main" val="2118271692"/>
              </p:ext>
            </p:extLst>
          </p:nvPr>
        </p:nvGraphicFramePr>
        <p:xfrm>
          <a:off x="755576" y="1771650"/>
          <a:ext cx="11112168" cy="10607846"/>
        </p:xfrm>
        <a:graphic>
          <a:graphicData uri="http://schemas.openxmlformats.org/drawingml/2006/table">
            <a:tbl>
              <a:tblPr/>
              <a:tblGrid>
                <a:gridCol w="793824">
                  <a:extLst>
                    <a:ext uri="{9D8B030D-6E8A-4147-A177-3AD203B41FA5}">
                      <a16:colId xmlns="" xmlns:a16="http://schemas.microsoft.com/office/drawing/2014/main" val="20000"/>
                    </a:ext>
                  </a:extLst>
                </a:gridCol>
                <a:gridCol w="1388353">
                  <a:extLst>
                    <a:ext uri="{9D8B030D-6E8A-4147-A177-3AD203B41FA5}">
                      <a16:colId xmlns="" xmlns:a16="http://schemas.microsoft.com/office/drawing/2014/main" val="20001"/>
                    </a:ext>
                  </a:extLst>
                </a:gridCol>
                <a:gridCol w="3570480">
                  <a:extLst>
                    <a:ext uri="{9D8B030D-6E8A-4147-A177-3AD203B41FA5}">
                      <a16:colId xmlns="" xmlns:a16="http://schemas.microsoft.com/office/drawing/2014/main" val="20002"/>
                    </a:ext>
                  </a:extLst>
                </a:gridCol>
                <a:gridCol w="3472346">
                  <a:extLst>
                    <a:ext uri="{9D8B030D-6E8A-4147-A177-3AD203B41FA5}">
                      <a16:colId xmlns="" xmlns:a16="http://schemas.microsoft.com/office/drawing/2014/main" val="20003"/>
                    </a:ext>
                  </a:extLst>
                </a:gridCol>
                <a:gridCol w="1887165">
                  <a:extLst>
                    <a:ext uri="{9D8B030D-6E8A-4147-A177-3AD203B41FA5}">
                      <a16:colId xmlns="" xmlns:a16="http://schemas.microsoft.com/office/drawing/2014/main" val="3756432598"/>
                    </a:ext>
                  </a:extLst>
                </a:gridCol>
              </a:tblGrid>
              <a:tr h="429854">
                <a:tc gridSpan="2">
                  <a:txBody>
                    <a:bodyPr/>
                    <a:lstStyle/>
                    <a:p>
                      <a:pPr marL="0" marR="0" algn="ctr">
                        <a:lnSpc>
                          <a:spcPct val="150000"/>
                        </a:lnSpc>
                        <a:spcBef>
                          <a:spcPts val="0"/>
                        </a:spcBef>
                        <a:spcAft>
                          <a:spcPts val="0"/>
                        </a:spcAft>
                      </a:pPr>
                      <a:r>
                        <a:rPr lang="zh-CN" altLang="en-US" sz="1400" b="1" kern="100" dirty="0">
                          <a:solidFill>
                            <a:srgbClr val="000000"/>
                          </a:solidFill>
                          <a:latin typeface="Times New Roman" panose="02020603050405020304"/>
                          <a:ea typeface="宋体" panose="02010600030101010101" pitchFamily="2" charset="-122"/>
                          <a:cs typeface="Times New Roman" panose="02020603050405020304"/>
                        </a:rPr>
                        <a:t>项目核心</a:t>
                      </a:r>
                      <a:r>
                        <a:rPr lang="zh-CN" altLang="en-US" sz="1400" b="1" kern="100" dirty="0" smtClean="0">
                          <a:solidFill>
                            <a:srgbClr val="000000"/>
                          </a:solidFill>
                          <a:latin typeface="Times New Roman" panose="02020603050405020304"/>
                          <a:ea typeface="宋体" panose="02010600030101010101" pitchFamily="2" charset="-122"/>
                          <a:cs typeface="Times New Roman" panose="02020603050405020304"/>
                        </a:rPr>
                        <a:t>要件</a:t>
                      </a:r>
                    </a:p>
                    <a:p>
                      <a:pPr marL="0" marR="0" algn="ctr">
                        <a:lnSpc>
                          <a:spcPct val="150000"/>
                        </a:lnSpc>
                        <a:spcBef>
                          <a:spcPts val="0"/>
                        </a:spcBef>
                        <a:spcAft>
                          <a:spcPts val="0"/>
                        </a:spcAft>
                      </a:pPr>
                      <a:r>
                        <a:rPr lang="en-US" altLang="zh-CN" sz="1400" b="1" kern="100" dirty="0" smtClean="0">
                          <a:solidFill>
                            <a:srgbClr val="000000"/>
                          </a:solidFill>
                          <a:latin typeface="Times New Roman" panose="02020603050405020304"/>
                          <a:ea typeface="宋体" panose="02010600030101010101" pitchFamily="2" charset="-122"/>
                          <a:cs typeface="Times New Roman" panose="02020603050405020304"/>
                        </a:rPr>
                        <a:t>Key Elements</a:t>
                      </a:r>
                      <a:endParaRPr lang="zh-CN" altLang="en-US" sz="1400" kern="100" dirty="0">
                        <a:latin typeface="Calibri" panose="020F0502020204030204"/>
                        <a:ea typeface="宋体" panose="02010600030101010101" pitchFamily="2" charset="-122"/>
                        <a:cs typeface="Times New Roman" panose="02020603050405020304"/>
                      </a:endParaRPr>
                    </a:p>
                  </a:txBody>
                  <a:tcPr marL="44174" marR="44174" marT="29449" marB="29449">
                    <a:lnL>
                      <a:noFill/>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p>
                  </a:txBody>
                  <a:tcPr/>
                </a:tc>
                <a:tc>
                  <a:txBody>
                    <a:bodyPr/>
                    <a:lstStyle/>
                    <a:p>
                      <a:pPr marL="0" marR="0" algn="ctr">
                        <a:lnSpc>
                          <a:spcPct val="150000"/>
                        </a:lnSpc>
                        <a:spcBef>
                          <a:spcPts val="0"/>
                        </a:spcBef>
                        <a:spcAft>
                          <a:spcPts val="0"/>
                        </a:spcAft>
                      </a:pPr>
                      <a:r>
                        <a:rPr lang="zh-CN" altLang="en-US" sz="1400" b="1" kern="100" dirty="0">
                          <a:solidFill>
                            <a:srgbClr val="000000"/>
                          </a:solidFill>
                          <a:latin typeface="Times New Roman" panose="02020603050405020304"/>
                          <a:ea typeface="宋体" panose="02010600030101010101" pitchFamily="2" charset="-122"/>
                          <a:cs typeface="Times New Roman" panose="02020603050405020304"/>
                        </a:rPr>
                        <a:t>城镇职工</a:t>
                      </a:r>
                      <a:r>
                        <a:rPr lang="zh-CN" altLang="en-US" sz="1400" b="1" kern="100" dirty="0" smtClean="0">
                          <a:solidFill>
                            <a:srgbClr val="000000"/>
                          </a:solidFill>
                          <a:latin typeface="Times New Roman" panose="02020603050405020304"/>
                          <a:ea typeface="宋体" panose="02010600030101010101" pitchFamily="2" charset="-122"/>
                          <a:cs typeface="Times New Roman" panose="02020603050405020304"/>
                        </a:rPr>
                        <a:t>基本医疗保险</a:t>
                      </a:r>
                    </a:p>
                    <a:p>
                      <a:pPr marL="0" marR="0" algn="ctr">
                        <a:lnSpc>
                          <a:spcPct val="150000"/>
                        </a:lnSpc>
                        <a:spcBef>
                          <a:spcPts val="0"/>
                        </a:spcBef>
                        <a:spcAft>
                          <a:spcPts val="0"/>
                        </a:spcAft>
                      </a:pPr>
                      <a:r>
                        <a:rPr lang="en-US" altLang="zh-CN" sz="1400" b="1" kern="100" dirty="0" smtClean="0">
                          <a:solidFill>
                            <a:srgbClr val="000000"/>
                          </a:solidFill>
                          <a:latin typeface="Times New Roman" panose="02020603050405020304"/>
                          <a:ea typeface="宋体" panose="02010600030101010101" pitchFamily="2" charset="-122"/>
                          <a:cs typeface="Times New Roman" panose="02020603050405020304"/>
                        </a:rPr>
                        <a:t>Urban Employee Basic</a:t>
                      </a:r>
                      <a:r>
                        <a:rPr lang="en-US" altLang="zh-CN" sz="1400" b="1" kern="100" baseline="0" dirty="0" smtClean="0">
                          <a:solidFill>
                            <a:srgbClr val="000000"/>
                          </a:solidFill>
                          <a:latin typeface="Times New Roman" panose="02020603050405020304"/>
                          <a:ea typeface="宋体" panose="02010600030101010101" pitchFamily="2" charset="-122"/>
                          <a:cs typeface="Times New Roman" panose="02020603050405020304"/>
                        </a:rPr>
                        <a:t> Medical Insurance </a:t>
                      </a:r>
                      <a:endParaRPr lang="zh-CN" altLang="en-US" sz="1400" kern="100" dirty="0">
                        <a:latin typeface="Calibri" panose="020F0502020204030204"/>
                        <a:ea typeface="宋体" panose="02010600030101010101" pitchFamily="2" charset="-122"/>
                        <a:cs typeface="Times New Roman" panose="02020603050405020304"/>
                      </a:endParaRPr>
                    </a:p>
                  </a:txBody>
                  <a:tcPr marL="44174" marR="44174" marT="29449" marB="2944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zh-CN" altLang="en-US" sz="1400" b="1" kern="100" dirty="0">
                          <a:solidFill>
                            <a:srgbClr val="000000"/>
                          </a:solidFill>
                          <a:latin typeface="Times New Roman" panose="02020603050405020304"/>
                          <a:ea typeface="宋体" panose="02010600030101010101" pitchFamily="2" charset="-122"/>
                          <a:cs typeface="Times New Roman" panose="02020603050405020304"/>
                        </a:rPr>
                        <a:t>城镇居民</a:t>
                      </a:r>
                      <a:r>
                        <a:rPr lang="zh-CN" altLang="en-US" sz="1400" b="1" kern="100" dirty="0" smtClean="0">
                          <a:solidFill>
                            <a:srgbClr val="000000"/>
                          </a:solidFill>
                          <a:latin typeface="Times New Roman" panose="02020603050405020304"/>
                          <a:ea typeface="宋体" panose="02010600030101010101" pitchFamily="2" charset="-122"/>
                          <a:cs typeface="Times New Roman" panose="02020603050405020304"/>
                        </a:rPr>
                        <a:t>基本医疗保险</a:t>
                      </a:r>
                    </a:p>
                    <a:p>
                      <a:pPr marL="0" marR="0" algn="ctr">
                        <a:lnSpc>
                          <a:spcPct val="150000"/>
                        </a:lnSpc>
                        <a:spcBef>
                          <a:spcPts val="0"/>
                        </a:spcBef>
                        <a:spcAft>
                          <a:spcPts val="0"/>
                        </a:spcAft>
                      </a:pPr>
                      <a:r>
                        <a:rPr lang="en-US" altLang="zh-CN" sz="1400" b="1" kern="100" dirty="0" smtClean="0">
                          <a:solidFill>
                            <a:srgbClr val="000000"/>
                          </a:solidFill>
                          <a:latin typeface="Times New Roman" panose="02020603050405020304"/>
                          <a:ea typeface="宋体" panose="02010600030101010101" pitchFamily="2" charset="-122"/>
                          <a:cs typeface="Times New Roman" panose="02020603050405020304"/>
                        </a:rPr>
                        <a:t>Urban Resident Basic Medical Insurance </a:t>
                      </a:r>
                      <a:endParaRPr lang="zh-CN" altLang="en-US" sz="1400" kern="100" dirty="0">
                        <a:latin typeface="Calibri" panose="020F0502020204030204"/>
                        <a:ea typeface="宋体" panose="02010600030101010101" pitchFamily="2" charset="-122"/>
                        <a:cs typeface="Times New Roman" panose="02020603050405020304"/>
                      </a:endParaRPr>
                    </a:p>
                  </a:txBody>
                  <a:tcPr marL="44174" marR="44174" marT="29449" marB="2944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zh-CN" altLang="en-US" sz="1000" b="1" kern="100" dirty="0" smtClean="0">
                          <a:solidFill>
                            <a:srgbClr val="000000"/>
                          </a:solidFill>
                          <a:latin typeface="Times New Roman" panose="02020603050405020304"/>
                          <a:ea typeface="宋体" panose="02010600030101010101" pitchFamily="2" charset="-122"/>
                          <a:cs typeface="Times New Roman" panose="02020603050405020304"/>
                        </a:rPr>
                        <a:t>新型农村合作医疗</a:t>
                      </a:r>
                    </a:p>
                    <a:p>
                      <a:pPr marL="0" marR="0" indent="0" algn="ctr" defTabSz="914400" rtl="0" eaLnBrk="1" fontAlgn="auto" latinLnBrk="0" hangingPunct="1">
                        <a:lnSpc>
                          <a:spcPct val="150000"/>
                        </a:lnSpc>
                        <a:spcBef>
                          <a:spcPts val="0"/>
                        </a:spcBef>
                        <a:spcAft>
                          <a:spcPts val="0"/>
                        </a:spcAft>
                        <a:buClrTx/>
                        <a:buSzTx/>
                        <a:buFontTx/>
                        <a:buNone/>
                        <a:tabLst/>
                        <a:defRPr/>
                      </a:pPr>
                      <a:r>
                        <a:rPr lang="en-US" altLang="zh-CN" sz="1000" b="1" kern="100" dirty="0" smtClean="0">
                          <a:latin typeface="Times New Roman"/>
                          <a:ea typeface="宋体" panose="02010600030101010101" pitchFamily="2" charset="-122"/>
                          <a:cs typeface="Times New Roman"/>
                        </a:rPr>
                        <a:t>New Rural Cooperative Medical Care System </a:t>
                      </a:r>
                      <a:endParaRPr lang="zh-CN" altLang="en-US" sz="1000" b="1" kern="100" dirty="0">
                        <a:latin typeface="Times New Roman"/>
                        <a:ea typeface="宋体" panose="02010600030101010101" pitchFamily="2" charset="-122"/>
                        <a:cs typeface="Times New Roman"/>
                      </a:endParaRPr>
                    </a:p>
                  </a:txBody>
                  <a:tcPr marL="44174" marR="44174" marT="29449" marB="2944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0"/>
                  </a:ext>
                </a:extLst>
              </a:tr>
              <a:tr h="1155938">
                <a:tc gridSpan="2">
                  <a:txBody>
                    <a:bodyPr/>
                    <a:lstStyle/>
                    <a:p>
                      <a:pPr marL="0" marR="0" algn="ctr">
                        <a:lnSpc>
                          <a:spcPct val="150000"/>
                        </a:lnSpc>
                        <a:spcBef>
                          <a:spcPts val="0"/>
                        </a:spcBef>
                        <a:spcAft>
                          <a:spcPts val="0"/>
                        </a:spcAft>
                      </a:pPr>
                      <a:r>
                        <a:rPr lang="zh-CN" altLang="en-US" sz="1400" b="1" kern="100" dirty="0">
                          <a:solidFill>
                            <a:srgbClr val="000000"/>
                          </a:solidFill>
                          <a:latin typeface="Times New Roman" panose="02020603050405020304"/>
                          <a:ea typeface="宋体" panose="02010600030101010101" pitchFamily="2" charset="-122"/>
                          <a:cs typeface="Times New Roman" panose="02020603050405020304"/>
                        </a:rPr>
                        <a:t>保障对</a:t>
                      </a:r>
                      <a:r>
                        <a:rPr lang="zh-CN" altLang="en-US" sz="1400" b="1" kern="100" dirty="0" smtClean="0">
                          <a:solidFill>
                            <a:srgbClr val="000000"/>
                          </a:solidFill>
                          <a:latin typeface="Times New Roman" panose="02020603050405020304"/>
                          <a:ea typeface="宋体" panose="02010600030101010101" pitchFamily="2" charset="-122"/>
                          <a:cs typeface="Times New Roman" panose="02020603050405020304"/>
                        </a:rPr>
                        <a:t>象</a:t>
                      </a:r>
                    </a:p>
                    <a:p>
                      <a:pPr marL="0" marR="0" algn="ctr">
                        <a:lnSpc>
                          <a:spcPct val="150000"/>
                        </a:lnSpc>
                        <a:spcBef>
                          <a:spcPts val="0"/>
                        </a:spcBef>
                        <a:spcAft>
                          <a:spcPts val="0"/>
                        </a:spcAft>
                      </a:pPr>
                      <a:r>
                        <a:rPr lang="en-US" altLang="zh-CN" sz="1400" b="1" kern="100" dirty="0" smtClean="0">
                          <a:solidFill>
                            <a:srgbClr val="000000"/>
                          </a:solidFill>
                          <a:latin typeface="Times New Roman" panose="02020603050405020304"/>
                          <a:ea typeface="宋体" panose="02010600030101010101" pitchFamily="2" charset="-122"/>
                          <a:cs typeface="Times New Roman" panose="02020603050405020304"/>
                        </a:rPr>
                        <a:t>Targets</a:t>
                      </a:r>
                      <a:endParaRPr lang="zh-CN" altLang="en-US" sz="1400" kern="100" dirty="0">
                        <a:latin typeface="Calibri" panose="020F0502020204030204"/>
                        <a:ea typeface="宋体" panose="02010600030101010101" pitchFamily="2" charset="-122"/>
                        <a:cs typeface="Times New Roman" panose="02020603050405020304"/>
                      </a:endParaRPr>
                    </a:p>
                  </a:txBody>
                  <a:tcPr marL="44174" marR="44174" marT="29449" marB="29449"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p>
                  </a:txBody>
                  <a:tcPr/>
                </a:tc>
                <a:tc>
                  <a:txBody>
                    <a:bodyPr/>
                    <a:lstStyle/>
                    <a:p>
                      <a:pPr marL="0" marR="0" algn="l">
                        <a:lnSpc>
                          <a:spcPct val="150000"/>
                        </a:lnSpc>
                        <a:spcBef>
                          <a:spcPts val="0"/>
                        </a:spcBef>
                        <a:spcAft>
                          <a:spcPts val="0"/>
                        </a:spcAft>
                      </a:pPr>
                      <a:r>
                        <a:rPr lang="zh-CN" altLang="en-US" sz="1400" kern="100" dirty="0">
                          <a:solidFill>
                            <a:srgbClr val="000000"/>
                          </a:solidFill>
                          <a:latin typeface="Times New Roman" panose="02020603050405020304"/>
                          <a:ea typeface="宋体" panose="02010600030101010101" pitchFamily="2" charset="-122"/>
                          <a:cs typeface="Times New Roman" panose="02020603050405020304"/>
                        </a:rPr>
                        <a:t>城镇所有用人单位及其职工和退休人员强制</a:t>
                      </a:r>
                      <a:r>
                        <a:rPr lang="zh-CN" altLang="en-US" sz="1400" kern="100" dirty="0">
                          <a:solidFill>
                            <a:srgbClr val="000000"/>
                          </a:solidFill>
                          <a:latin typeface="宋体" panose="02010600030101010101" pitchFamily="2" charset="-122"/>
                          <a:ea typeface="宋体" panose="02010600030101010101" pitchFamily="2" charset="-122"/>
                          <a:cs typeface="Times New Roman" panose="02020603050405020304"/>
                        </a:rPr>
                        <a:t>参</a:t>
                      </a:r>
                      <a:r>
                        <a:rPr lang="zh-CN" altLang="en-US" sz="1400" kern="100" dirty="0" smtClean="0">
                          <a:solidFill>
                            <a:srgbClr val="000000"/>
                          </a:solidFill>
                          <a:latin typeface="宋体" panose="02010600030101010101" pitchFamily="2" charset="-122"/>
                          <a:ea typeface="宋体" panose="02010600030101010101" pitchFamily="2" charset="-122"/>
                          <a:cs typeface="Times New Roman" panose="02020603050405020304"/>
                        </a:rPr>
                        <a:t>保</a:t>
                      </a:r>
                    </a:p>
                    <a:p>
                      <a:pPr marL="0" marR="0" algn="l">
                        <a:lnSpc>
                          <a:spcPct val="150000"/>
                        </a:lnSpc>
                        <a:spcBef>
                          <a:spcPts val="0"/>
                        </a:spcBef>
                        <a:spcAft>
                          <a:spcPts val="0"/>
                        </a:spcAft>
                      </a:pPr>
                      <a:r>
                        <a:rPr lang="en-US" altLang="zh-CN" sz="1400" kern="100" dirty="0" smtClean="0">
                          <a:solidFill>
                            <a:srgbClr val="000000"/>
                          </a:solidFill>
                          <a:latin typeface="Times New Roman"/>
                          <a:ea typeface="宋体" panose="02010600030101010101" pitchFamily="2" charset="-122"/>
                          <a:cs typeface="Times New Roman"/>
                        </a:rPr>
                        <a:t>Compulsory participation of all</a:t>
                      </a:r>
                      <a:r>
                        <a:rPr lang="en-US" altLang="zh-CN" sz="1400" kern="100" baseline="0" dirty="0" smtClean="0">
                          <a:solidFill>
                            <a:srgbClr val="000000"/>
                          </a:solidFill>
                          <a:latin typeface="Times New Roman"/>
                          <a:ea typeface="宋体" panose="02010600030101010101" pitchFamily="2" charset="-122"/>
                          <a:cs typeface="Times New Roman"/>
                        </a:rPr>
                        <a:t> employers and their workers and retirees</a:t>
                      </a:r>
                      <a:endParaRPr lang="zh-CN" altLang="en-US" sz="1400" kern="100" dirty="0">
                        <a:latin typeface="Times New Roman"/>
                        <a:ea typeface="宋体" panose="02010600030101010101" pitchFamily="2" charset="-122"/>
                        <a:cs typeface="Times New Roman"/>
                      </a:endParaRPr>
                    </a:p>
                  </a:txBody>
                  <a:tcPr marL="44174" marR="44174" marT="29449" marB="2944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50000"/>
                        </a:lnSpc>
                        <a:spcBef>
                          <a:spcPts val="0"/>
                        </a:spcBef>
                        <a:spcAft>
                          <a:spcPts val="0"/>
                        </a:spcAft>
                      </a:pPr>
                      <a:r>
                        <a:rPr lang="zh-CN" altLang="en-US" sz="1300" kern="100" dirty="0">
                          <a:solidFill>
                            <a:srgbClr val="000000"/>
                          </a:solidFill>
                          <a:latin typeface="Times New Roman" panose="02020603050405020304"/>
                          <a:ea typeface="宋体" panose="02010600030101010101" pitchFamily="2" charset="-122"/>
                          <a:cs typeface="Times New Roman" panose="02020603050405020304"/>
                        </a:rPr>
                        <a:t>不属于城镇职工医保覆盖范围的中小学阶段的学生、少年儿童和其他非从业城镇居民自愿参</a:t>
                      </a:r>
                      <a:r>
                        <a:rPr lang="zh-CN" altLang="en-US" sz="1300" kern="100" dirty="0" smtClean="0">
                          <a:solidFill>
                            <a:srgbClr val="000000"/>
                          </a:solidFill>
                          <a:latin typeface="Times New Roman" panose="02020603050405020304"/>
                          <a:ea typeface="宋体" panose="02010600030101010101" pitchFamily="2" charset="-122"/>
                          <a:cs typeface="Times New Roman" panose="02020603050405020304"/>
                        </a:rPr>
                        <a:t>保</a:t>
                      </a:r>
                    </a:p>
                    <a:p>
                      <a:pPr marL="0" marR="0" algn="l">
                        <a:lnSpc>
                          <a:spcPct val="150000"/>
                        </a:lnSpc>
                        <a:spcBef>
                          <a:spcPts val="0"/>
                        </a:spcBef>
                        <a:spcAft>
                          <a:spcPts val="0"/>
                        </a:spcAft>
                      </a:pPr>
                      <a:r>
                        <a:rPr lang="en-US" altLang="zh-CN" sz="1300" kern="100" dirty="0" smtClean="0">
                          <a:latin typeface="Times New Roman"/>
                          <a:ea typeface="宋体" panose="02010600030101010101" pitchFamily="2" charset="-122"/>
                          <a:cs typeface="Times New Roman"/>
                        </a:rPr>
                        <a:t>Voluntary</a:t>
                      </a:r>
                      <a:r>
                        <a:rPr lang="en-US" altLang="zh-CN" sz="1300" kern="100" baseline="0" dirty="0" smtClean="0">
                          <a:latin typeface="Times New Roman"/>
                          <a:ea typeface="宋体" panose="02010600030101010101" pitchFamily="2" charset="-122"/>
                          <a:cs typeface="Times New Roman"/>
                        </a:rPr>
                        <a:t> participation of primary and secondary school students, children, minors and other non-employed urban residents who are not covered by urban employee medical insurance</a:t>
                      </a:r>
                      <a:endParaRPr lang="zh-CN" altLang="en-US" sz="1300" kern="100" dirty="0">
                        <a:latin typeface="Times New Roman"/>
                        <a:ea typeface="宋体" panose="02010600030101010101" pitchFamily="2" charset="-122"/>
                        <a:cs typeface="Times New Roman"/>
                      </a:endParaRPr>
                    </a:p>
                  </a:txBody>
                  <a:tcPr marL="44174" marR="44174" marT="29449" marB="2944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50000"/>
                        </a:lnSpc>
                        <a:spcBef>
                          <a:spcPts val="0"/>
                        </a:spcBef>
                        <a:spcAft>
                          <a:spcPts val="0"/>
                        </a:spcAft>
                      </a:pPr>
                      <a:r>
                        <a:rPr lang="zh-CN" altLang="en-US" sz="1400" kern="100" dirty="0">
                          <a:solidFill>
                            <a:srgbClr val="000000"/>
                          </a:solidFill>
                          <a:latin typeface="Times New Roman" panose="02020603050405020304"/>
                          <a:ea typeface="宋体" panose="02010600030101010101" pitchFamily="2" charset="-122"/>
                          <a:cs typeface="Times New Roman" panose="02020603050405020304"/>
                        </a:rPr>
                        <a:t>农业户籍人口以家庭为单位自愿参</a:t>
                      </a:r>
                      <a:r>
                        <a:rPr lang="zh-CN" altLang="en-US" sz="1400" kern="100" dirty="0" smtClean="0">
                          <a:solidFill>
                            <a:srgbClr val="000000"/>
                          </a:solidFill>
                          <a:latin typeface="Times New Roman" panose="02020603050405020304"/>
                          <a:ea typeface="宋体" panose="02010600030101010101" pitchFamily="2" charset="-122"/>
                          <a:cs typeface="Times New Roman" panose="02020603050405020304"/>
                        </a:rPr>
                        <a:t>保</a:t>
                      </a:r>
                    </a:p>
                    <a:p>
                      <a:pPr marL="0" marR="0" algn="l">
                        <a:lnSpc>
                          <a:spcPct val="150000"/>
                        </a:lnSpc>
                        <a:spcBef>
                          <a:spcPts val="0"/>
                        </a:spcBef>
                        <a:spcAft>
                          <a:spcPts val="0"/>
                        </a:spcAft>
                      </a:pPr>
                      <a:r>
                        <a:rPr lang="en-US" altLang="zh-CN" sz="1400" kern="100" dirty="0" smtClean="0">
                          <a:solidFill>
                            <a:srgbClr val="000000"/>
                          </a:solidFill>
                          <a:latin typeface="Times New Roman" panose="02020603050405020304"/>
                          <a:ea typeface="宋体" panose="02010600030101010101" pitchFamily="2" charset="-122"/>
                          <a:cs typeface="Times New Roman" panose="02020603050405020304"/>
                        </a:rPr>
                        <a:t>Voluntary</a:t>
                      </a:r>
                      <a:r>
                        <a:rPr lang="en-US" altLang="zh-CN" sz="1400" kern="100" baseline="0" dirty="0" smtClean="0">
                          <a:solidFill>
                            <a:srgbClr val="000000"/>
                          </a:solidFill>
                          <a:latin typeface="Times New Roman" panose="02020603050405020304"/>
                          <a:ea typeface="宋体" panose="02010600030101010101" pitchFamily="2" charset="-122"/>
                          <a:cs typeface="Times New Roman" panose="02020603050405020304"/>
                        </a:rPr>
                        <a:t> participation of rural residents with family as a unit</a:t>
                      </a:r>
                      <a:endParaRPr lang="zh-CN" altLang="en-US" sz="1400" kern="100" dirty="0">
                        <a:latin typeface="Calibri" panose="020F0502020204030204"/>
                        <a:ea typeface="宋体" panose="02010600030101010101" pitchFamily="2" charset="-122"/>
                        <a:cs typeface="Times New Roman" panose="02020603050405020304"/>
                      </a:endParaRPr>
                    </a:p>
                  </a:txBody>
                  <a:tcPr marL="44174" marR="44174" marT="29449" marB="2944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694546">
                <a:tc gridSpan="2">
                  <a:txBody>
                    <a:bodyPr/>
                    <a:lstStyle/>
                    <a:p>
                      <a:pPr marL="0" marR="0" algn="ctr">
                        <a:lnSpc>
                          <a:spcPct val="150000"/>
                        </a:lnSpc>
                        <a:spcBef>
                          <a:spcPts val="0"/>
                        </a:spcBef>
                        <a:spcAft>
                          <a:spcPts val="0"/>
                        </a:spcAft>
                        <a:buNone/>
                      </a:pPr>
                      <a:r>
                        <a:rPr lang="zh-CN" altLang="en-US" sz="1400" b="1" kern="100" dirty="0" smtClean="0">
                          <a:solidFill>
                            <a:schemeClr val="tx1"/>
                          </a:solidFill>
                          <a:latin typeface="Calibri" panose="020F0502020204030204"/>
                          <a:ea typeface="宋体" panose="02010600030101010101" pitchFamily="2" charset="-122"/>
                          <a:cs typeface="Times New Roman" panose="02020603050405020304"/>
                        </a:rPr>
                        <a:t>待遇结构</a:t>
                      </a:r>
                    </a:p>
                    <a:p>
                      <a:pPr marL="0" marR="0" algn="ctr">
                        <a:lnSpc>
                          <a:spcPct val="150000"/>
                        </a:lnSpc>
                        <a:spcBef>
                          <a:spcPts val="0"/>
                        </a:spcBef>
                        <a:spcAft>
                          <a:spcPts val="0"/>
                        </a:spcAft>
                        <a:buNone/>
                      </a:pPr>
                      <a:r>
                        <a:rPr lang="en-US" altLang="zh-CN" sz="1400" b="1" kern="100" dirty="0" smtClean="0">
                          <a:solidFill>
                            <a:schemeClr val="tx1"/>
                          </a:solidFill>
                          <a:latin typeface="Times New Roman"/>
                          <a:ea typeface="宋体" panose="02010600030101010101" pitchFamily="2" charset="-122"/>
                          <a:cs typeface="Times New Roman"/>
                        </a:rPr>
                        <a:t>Treatment Structure</a:t>
                      </a:r>
                      <a:endParaRPr lang="zh-CN" altLang="en-US" sz="1400" b="1" kern="100" dirty="0">
                        <a:solidFill>
                          <a:schemeClr val="tx1"/>
                        </a:solidFill>
                        <a:latin typeface="Times New Roman"/>
                        <a:ea typeface="宋体" panose="02010600030101010101" pitchFamily="2" charset="-122"/>
                        <a:cs typeface="Times New Roman"/>
                      </a:endParaRPr>
                    </a:p>
                  </a:txBody>
                  <a:tcPr marL="44174" marR="44174" marT="29449" marB="29449"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p>
                  </a:txBody>
                  <a:tcPr marL="44174" marR="44174" marT="29449" marB="2944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50000"/>
                        </a:lnSpc>
                        <a:spcBef>
                          <a:spcPts val="0"/>
                        </a:spcBef>
                        <a:spcAft>
                          <a:spcPts val="0"/>
                        </a:spcAft>
                        <a:buNone/>
                      </a:pPr>
                      <a:r>
                        <a:rPr lang="zh-CN" altLang="en-US" sz="1400" b="1" kern="100" dirty="0">
                          <a:latin typeface="Calibri" panose="020F0502020204030204"/>
                          <a:ea typeface="宋体" panose="02010600030101010101" pitchFamily="2" charset="-122"/>
                          <a:cs typeface="Times New Roman" panose="02020603050405020304"/>
                        </a:rPr>
                        <a:t>个人账户</a:t>
                      </a:r>
                      <a:r>
                        <a:rPr lang="en-US" altLang="zh-CN" sz="1400" b="1" kern="100" dirty="0">
                          <a:latin typeface="Calibri" panose="020F0502020204030204"/>
                          <a:ea typeface="宋体" panose="02010600030101010101" pitchFamily="2" charset="-122"/>
                          <a:cs typeface="Times New Roman" panose="02020603050405020304"/>
                        </a:rPr>
                        <a:t>+</a:t>
                      </a:r>
                      <a:r>
                        <a:rPr lang="zh-CN" altLang="en-US" sz="1400" b="1" kern="100" dirty="0">
                          <a:latin typeface="Calibri" panose="020F0502020204030204"/>
                          <a:ea typeface="宋体" panose="02010600030101010101" pitchFamily="2" charset="-122"/>
                          <a:cs typeface="Times New Roman" panose="02020603050405020304"/>
                        </a:rPr>
                        <a:t>统筹基金（住院和门诊大病、慢病</a:t>
                      </a:r>
                      <a:r>
                        <a:rPr lang="zh-CN" altLang="en-US" sz="1400" b="1" kern="100" dirty="0" smtClean="0">
                          <a:latin typeface="Calibri" panose="020F0502020204030204"/>
                          <a:ea typeface="宋体" panose="02010600030101010101" pitchFamily="2" charset="-122"/>
                          <a:cs typeface="Times New Roman" panose="02020603050405020304"/>
                        </a:rPr>
                        <a:t>）</a:t>
                      </a:r>
                    </a:p>
                    <a:p>
                      <a:pPr marL="0" marR="0" algn="l">
                        <a:lnSpc>
                          <a:spcPct val="150000"/>
                        </a:lnSpc>
                        <a:spcBef>
                          <a:spcPts val="0"/>
                        </a:spcBef>
                        <a:spcAft>
                          <a:spcPts val="0"/>
                        </a:spcAft>
                        <a:buNone/>
                      </a:pPr>
                      <a:r>
                        <a:rPr lang="en-US" altLang="zh-CN" sz="1400" b="1" kern="100" dirty="0" smtClean="0">
                          <a:latin typeface="Times New Roman"/>
                          <a:ea typeface="宋体" panose="02010600030101010101" pitchFamily="2" charset="-122"/>
                          <a:cs typeface="Times New Roman"/>
                        </a:rPr>
                        <a:t>Personal account + comprehensive</a:t>
                      </a:r>
                      <a:r>
                        <a:rPr lang="en-US" altLang="zh-CN" sz="1400" b="1" kern="100" baseline="0" dirty="0" smtClean="0">
                          <a:latin typeface="Times New Roman"/>
                          <a:ea typeface="宋体" panose="02010600030101010101" pitchFamily="2" charset="-122"/>
                          <a:cs typeface="Times New Roman"/>
                        </a:rPr>
                        <a:t> arrangement fund (inpatient and outpatient critical diseases and chronicle diseases)</a:t>
                      </a:r>
                      <a:endParaRPr lang="zh-CN" altLang="en-US" sz="1400" b="1" kern="100" dirty="0">
                        <a:latin typeface="Times New Roman"/>
                        <a:ea typeface="宋体" panose="02010600030101010101" pitchFamily="2" charset="-122"/>
                        <a:cs typeface="Times New Roman"/>
                      </a:endParaRPr>
                    </a:p>
                  </a:txBody>
                  <a:tcPr marL="44174" marR="44174" marT="29449" marB="2944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l">
                        <a:lnSpc>
                          <a:spcPct val="150000"/>
                        </a:lnSpc>
                        <a:spcBef>
                          <a:spcPts val="0"/>
                        </a:spcBef>
                        <a:spcAft>
                          <a:spcPts val="0"/>
                        </a:spcAft>
                        <a:buNone/>
                      </a:pPr>
                      <a:r>
                        <a:rPr lang="zh-CN" altLang="en-US" sz="1400" b="1" kern="100" dirty="0">
                          <a:latin typeface="Calibri" panose="020F0502020204030204"/>
                          <a:ea typeface="宋体" panose="02010600030101010101" pitchFamily="2" charset="-122"/>
                          <a:cs typeface="Times New Roman" panose="02020603050405020304"/>
                        </a:rPr>
                        <a:t>普通门诊（部分地区家庭账户）</a:t>
                      </a:r>
                      <a:r>
                        <a:rPr lang="en-US" altLang="zh-CN" sz="1400" b="1" kern="100" dirty="0">
                          <a:latin typeface="Calibri" panose="020F0502020204030204"/>
                          <a:ea typeface="宋体" panose="02010600030101010101" pitchFamily="2" charset="-122"/>
                          <a:cs typeface="Times New Roman" panose="02020603050405020304"/>
                        </a:rPr>
                        <a:t>+</a:t>
                      </a:r>
                      <a:r>
                        <a:rPr lang="zh-CN" altLang="en-US" sz="1400" b="1" kern="100" dirty="0">
                          <a:latin typeface="Calibri" panose="020F0502020204030204"/>
                          <a:ea typeface="宋体" panose="02010600030101010101" pitchFamily="2" charset="-122"/>
                          <a:cs typeface="Times New Roman" panose="02020603050405020304"/>
                        </a:rPr>
                        <a:t>统筹</a:t>
                      </a:r>
                      <a:r>
                        <a:rPr lang="zh-CN" altLang="en-US" sz="1400" b="1" kern="100" dirty="0" smtClean="0">
                          <a:latin typeface="Calibri" panose="020F0502020204030204"/>
                          <a:ea typeface="宋体" panose="02010600030101010101" pitchFamily="2" charset="-122"/>
                          <a:cs typeface="Times New Roman" panose="02020603050405020304"/>
                        </a:rPr>
                        <a:t>基金</a:t>
                      </a:r>
                    </a:p>
                    <a:p>
                      <a:pPr marL="0" marR="0" algn="l">
                        <a:lnSpc>
                          <a:spcPct val="150000"/>
                        </a:lnSpc>
                        <a:spcBef>
                          <a:spcPts val="0"/>
                        </a:spcBef>
                        <a:spcAft>
                          <a:spcPts val="0"/>
                        </a:spcAft>
                        <a:buNone/>
                      </a:pPr>
                      <a:r>
                        <a:rPr lang="en-US" altLang="zh-CN" sz="1400" b="1" kern="100" dirty="0" smtClean="0">
                          <a:latin typeface="Times New Roman"/>
                          <a:ea typeface="宋体" panose="02010600030101010101" pitchFamily="2" charset="-122"/>
                          <a:cs typeface="Times New Roman"/>
                        </a:rPr>
                        <a:t>Ordinary</a:t>
                      </a:r>
                      <a:r>
                        <a:rPr lang="en-US" altLang="zh-CN" sz="1400" b="1" kern="100" baseline="0" dirty="0" smtClean="0">
                          <a:latin typeface="Times New Roman"/>
                          <a:ea typeface="宋体" panose="02010600030101010101" pitchFamily="2" charset="-122"/>
                          <a:cs typeface="Times New Roman"/>
                        </a:rPr>
                        <a:t> clinics (family account in some regions) + </a:t>
                      </a:r>
                      <a:r>
                        <a:rPr lang="en-US" altLang="zh-CN" sz="1400" b="1" kern="100" dirty="0" smtClean="0">
                          <a:latin typeface="Times New Roman"/>
                          <a:ea typeface="宋体" panose="02010600030101010101" pitchFamily="2" charset="-122"/>
                          <a:cs typeface="Times New Roman"/>
                        </a:rPr>
                        <a:t>comprehensive</a:t>
                      </a:r>
                      <a:r>
                        <a:rPr lang="en-US" altLang="zh-CN" sz="1400" b="1" kern="100" baseline="0" dirty="0" smtClean="0">
                          <a:latin typeface="Times New Roman"/>
                          <a:ea typeface="宋体" panose="02010600030101010101" pitchFamily="2" charset="-122"/>
                          <a:cs typeface="Times New Roman"/>
                        </a:rPr>
                        <a:t> arrangement fund</a:t>
                      </a:r>
                      <a:endParaRPr lang="zh-CN" altLang="en-US" sz="1400" b="1" kern="100" dirty="0">
                        <a:latin typeface="Times New Roman"/>
                        <a:ea typeface="宋体" panose="02010600030101010101" pitchFamily="2" charset="-122"/>
                        <a:cs typeface="Times New Roman"/>
                      </a:endParaRPr>
                    </a:p>
                  </a:txBody>
                  <a:tcPr marL="44174" marR="44174" marT="29449" marB="2944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l">
                        <a:lnSpc>
                          <a:spcPct val="150000"/>
                        </a:lnSpc>
                        <a:spcBef>
                          <a:spcPts val="0"/>
                        </a:spcBef>
                        <a:spcAft>
                          <a:spcPts val="0"/>
                        </a:spcAft>
                        <a:buNone/>
                      </a:pPr>
                      <a:endParaRPr lang="zh-CN" altLang="en-US" sz="1400" b="1" kern="100">
                        <a:latin typeface="Calibri" panose="020F0502020204030204"/>
                        <a:ea typeface="宋体" panose="02010600030101010101" pitchFamily="2" charset="-122"/>
                        <a:cs typeface="Times New Roman" panose="02020603050405020304"/>
                      </a:endParaRPr>
                    </a:p>
                  </a:txBody>
                  <a:tcPr marL="44174" marR="44174" marT="29449" marB="2944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1365622">
                <a:tc rowSpan="2">
                  <a:txBody>
                    <a:bodyPr/>
                    <a:lstStyle/>
                    <a:p>
                      <a:pPr marL="0" marR="0" algn="just">
                        <a:lnSpc>
                          <a:spcPct val="150000"/>
                        </a:lnSpc>
                        <a:spcBef>
                          <a:spcPts val="0"/>
                        </a:spcBef>
                        <a:spcAft>
                          <a:spcPts val="0"/>
                        </a:spcAft>
                      </a:pPr>
                      <a:r>
                        <a:rPr lang="zh-CN" altLang="en-US" sz="1400" b="1" kern="100" dirty="0">
                          <a:solidFill>
                            <a:srgbClr val="000000"/>
                          </a:solidFill>
                          <a:latin typeface="Times New Roman" panose="02020603050405020304"/>
                          <a:ea typeface="宋体" panose="02010600030101010101" pitchFamily="2" charset="-122"/>
                          <a:cs typeface="Times New Roman" panose="02020603050405020304"/>
                        </a:rPr>
                        <a:t>筹资</a:t>
                      </a:r>
                      <a:r>
                        <a:rPr lang="zh-CN" altLang="en-US" sz="1400" b="1" kern="100" dirty="0" smtClean="0">
                          <a:solidFill>
                            <a:srgbClr val="000000"/>
                          </a:solidFill>
                          <a:latin typeface="Times New Roman" panose="02020603050405020304"/>
                          <a:ea typeface="宋体" panose="02010600030101010101" pitchFamily="2" charset="-122"/>
                          <a:cs typeface="Times New Roman" panose="02020603050405020304"/>
                        </a:rPr>
                        <a:t>机制</a:t>
                      </a:r>
                    </a:p>
                    <a:p>
                      <a:pPr marL="0" marR="0" algn="just">
                        <a:lnSpc>
                          <a:spcPct val="150000"/>
                        </a:lnSpc>
                        <a:spcBef>
                          <a:spcPts val="0"/>
                        </a:spcBef>
                        <a:spcAft>
                          <a:spcPts val="0"/>
                        </a:spcAft>
                      </a:pPr>
                      <a:r>
                        <a:rPr lang="en-US" altLang="zh-CN" sz="1400" b="1" kern="100" dirty="0" smtClean="0">
                          <a:solidFill>
                            <a:srgbClr val="000000"/>
                          </a:solidFill>
                          <a:latin typeface="Times New Roman" panose="02020603050405020304"/>
                          <a:ea typeface="宋体" panose="02010600030101010101" pitchFamily="2" charset="-122"/>
                          <a:cs typeface="Times New Roman" panose="02020603050405020304"/>
                        </a:rPr>
                        <a:t>Funding Mechanism</a:t>
                      </a:r>
                      <a:endParaRPr lang="zh-CN" altLang="en-US" sz="1400" b="1" kern="100" dirty="0">
                        <a:latin typeface="Calibri" panose="020F0502020204030204"/>
                        <a:ea typeface="宋体" panose="02010600030101010101" pitchFamily="2" charset="-122"/>
                        <a:cs typeface="Times New Roman" panose="02020603050405020304"/>
                      </a:endParaRPr>
                    </a:p>
                  </a:txBody>
                  <a:tcPr marL="44174" marR="44174" marT="29449" marB="29449"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zh-CN" altLang="en-US" sz="1400" b="1" kern="100" dirty="0">
                          <a:solidFill>
                            <a:srgbClr val="000000"/>
                          </a:solidFill>
                          <a:latin typeface="Times New Roman" panose="02020603050405020304"/>
                          <a:ea typeface="宋体" panose="02010600030101010101" pitchFamily="2" charset="-122"/>
                          <a:cs typeface="Times New Roman" panose="02020603050405020304"/>
                        </a:rPr>
                        <a:t>资金</a:t>
                      </a:r>
                      <a:r>
                        <a:rPr lang="zh-CN" altLang="en-US" sz="1400" b="1" kern="100" dirty="0" smtClean="0">
                          <a:solidFill>
                            <a:srgbClr val="000000"/>
                          </a:solidFill>
                          <a:latin typeface="Times New Roman" panose="02020603050405020304"/>
                          <a:ea typeface="宋体" panose="02010600030101010101" pitchFamily="2" charset="-122"/>
                          <a:cs typeface="Times New Roman" panose="02020603050405020304"/>
                        </a:rPr>
                        <a:t>来源</a:t>
                      </a:r>
                    </a:p>
                    <a:p>
                      <a:pPr marL="0" marR="0" algn="ctr">
                        <a:lnSpc>
                          <a:spcPct val="150000"/>
                        </a:lnSpc>
                        <a:spcBef>
                          <a:spcPts val="0"/>
                        </a:spcBef>
                        <a:spcAft>
                          <a:spcPts val="0"/>
                        </a:spcAft>
                      </a:pPr>
                      <a:r>
                        <a:rPr lang="en-US" altLang="zh-CN" sz="1400" b="1" kern="100" dirty="0" smtClean="0">
                          <a:solidFill>
                            <a:srgbClr val="000000"/>
                          </a:solidFill>
                          <a:latin typeface="Times New Roman" panose="02020603050405020304"/>
                          <a:ea typeface="宋体" panose="02010600030101010101" pitchFamily="2" charset="-122"/>
                          <a:cs typeface="Times New Roman" panose="02020603050405020304"/>
                        </a:rPr>
                        <a:t>Sources</a:t>
                      </a:r>
                      <a:endParaRPr lang="zh-CN" altLang="en-US" sz="1400" b="1" kern="100" dirty="0">
                        <a:latin typeface="Calibri" panose="020F0502020204030204"/>
                        <a:ea typeface="宋体" panose="02010600030101010101" pitchFamily="2" charset="-122"/>
                        <a:cs typeface="Times New Roman" panose="02020603050405020304"/>
                      </a:endParaRPr>
                    </a:p>
                  </a:txBody>
                  <a:tcPr marL="44174" marR="44174" marT="29449" marB="2944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50000"/>
                        </a:lnSpc>
                        <a:spcBef>
                          <a:spcPts val="0"/>
                        </a:spcBef>
                        <a:spcAft>
                          <a:spcPts val="0"/>
                        </a:spcAft>
                      </a:pPr>
                      <a:r>
                        <a:rPr lang="zh-CN" altLang="en-US" sz="1400" kern="100" dirty="0">
                          <a:solidFill>
                            <a:srgbClr val="000000"/>
                          </a:solidFill>
                          <a:latin typeface="Times New Roman" panose="02020603050405020304"/>
                          <a:ea typeface="宋体" panose="02010600030101010101" pitchFamily="2" charset="-122"/>
                          <a:cs typeface="Times New Roman" panose="02020603050405020304"/>
                        </a:rPr>
                        <a:t>单位：职工工资总额的</a:t>
                      </a:r>
                      <a:r>
                        <a:rPr lang="en-US" altLang="zh-CN" sz="1400" kern="100" dirty="0">
                          <a:solidFill>
                            <a:srgbClr val="000000"/>
                          </a:solidFill>
                          <a:latin typeface="Times New Roman" panose="02020603050405020304"/>
                          <a:ea typeface="宋体" panose="02010600030101010101" pitchFamily="2" charset="-122"/>
                          <a:cs typeface="Times New Roman" panose="02020603050405020304"/>
                        </a:rPr>
                        <a:t>6%</a:t>
                      </a:r>
                      <a:r>
                        <a:rPr lang="zh-CN" altLang="en-US" sz="1400" kern="100" dirty="0">
                          <a:solidFill>
                            <a:srgbClr val="000000"/>
                          </a:solidFill>
                          <a:latin typeface="Times New Roman" panose="02020603050405020304"/>
                          <a:ea typeface="宋体" panose="02010600030101010101" pitchFamily="2" charset="-122"/>
                          <a:cs typeface="Times New Roman" panose="02020603050405020304"/>
                        </a:rPr>
                        <a:t>左右；个人：本人工资的</a:t>
                      </a:r>
                      <a:r>
                        <a:rPr lang="en-US" altLang="zh-CN" sz="1400" kern="100" dirty="0">
                          <a:solidFill>
                            <a:srgbClr val="000000"/>
                          </a:solidFill>
                          <a:latin typeface="Times New Roman" panose="02020603050405020304"/>
                          <a:ea typeface="宋体" panose="02010600030101010101" pitchFamily="2" charset="-122"/>
                          <a:cs typeface="Times New Roman" panose="02020603050405020304"/>
                        </a:rPr>
                        <a:t>2%</a:t>
                      </a:r>
                      <a:endParaRPr lang="zh-CN" altLang="en-US" sz="1400" kern="100" dirty="0">
                        <a:latin typeface="Calibri" panose="020F0502020204030204"/>
                        <a:ea typeface="宋体" panose="02010600030101010101" pitchFamily="2" charset="-122"/>
                        <a:cs typeface="Times New Roman" panose="02020603050405020304"/>
                      </a:endParaRPr>
                    </a:p>
                    <a:p>
                      <a:pPr marL="0" marR="0" algn="l">
                        <a:lnSpc>
                          <a:spcPct val="150000"/>
                        </a:lnSpc>
                        <a:spcBef>
                          <a:spcPts val="0"/>
                        </a:spcBef>
                        <a:spcAft>
                          <a:spcPts val="0"/>
                        </a:spcAft>
                      </a:pPr>
                      <a:r>
                        <a:rPr lang="zh-CN" altLang="en-US" sz="1400" kern="100" dirty="0">
                          <a:solidFill>
                            <a:srgbClr val="000000"/>
                          </a:solidFill>
                          <a:latin typeface="Times New Roman" panose="02020603050405020304"/>
                          <a:ea typeface="宋体" panose="02010600030101010101" pitchFamily="2" charset="-122"/>
                          <a:cs typeface="Times New Roman" panose="02020603050405020304"/>
                        </a:rPr>
                        <a:t>退休人员</a:t>
                      </a:r>
                      <a:r>
                        <a:rPr lang="zh-CN" altLang="en-US" sz="1400" kern="100" dirty="0" smtClean="0">
                          <a:solidFill>
                            <a:srgbClr val="000000"/>
                          </a:solidFill>
                          <a:latin typeface="Times New Roman" panose="02020603050405020304"/>
                          <a:ea typeface="宋体" panose="02010600030101010101" pitchFamily="2" charset="-122"/>
                          <a:cs typeface="Times New Roman" panose="02020603050405020304"/>
                        </a:rPr>
                        <a:t>不再缴费</a:t>
                      </a:r>
                    </a:p>
                    <a:p>
                      <a:pPr marL="0" marR="0" algn="l">
                        <a:lnSpc>
                          <a:spcPct val="150000"/>
                        </a:lnSpc>
                        <a:spcBef>
                          <a:spcPts val="0"/>
                        </a:spcBef>
                        <a:spcAft>
                          <a:spcPts val="0"/>
                        </a:spcAft>
                      </a:pPr>
                      <a:r>
                        <a:rPr lang="en-US" altLang="zh-CN" sz="1400" kern="100" dirty="0" smtClean="0">
                          <a:solidFill>
                            <a:srgbClr val="000000"/>
                          </a:solidFill>
                          <a:latin typeface="Times New Roman" panose="02020603050405020304"/>
                          <a:ea typeface="宋体" panose="02010600030101010101" pitchFamily="2" charset="-122"/>
                          <a:cs typeface="Times New Roman" panose="02020603050405020304"/>
                        </a:rPr>
                        <a:t>Employer:</a:t>
                      </a:r>
                      <a:r>
                        <a:rPr lang="en-US" altLang="zh-CN" sz="1400" kern="100" baseline="0" dirty="0" smtClean="0">
                          <a:solidFill>
                            <a:srgbClr val="000000"/>
                          </a:solidFill>
                          <a:latin typeface="Times New Roman" panose="02020603050405020304"/>
                          <a:ea typeface="宋体" panose="02010600030101010101" pitchFamily="2" charset="-122"/>
                          <a:cs typeface="Times New Roman" panose="02020603050405020304"/>
                        </a:rPr>
                        <a:t> about 6% of total wage; individual: 2% of personal income</a:t>
                      </a:r>
                    </a:p>
                    <a:p>
                      <a:pPr marL="0" marR="0" algn="l">
                        <a:lnSpc>
                          <a:spcPct val="150000"/>
                        </a:lnSpc>
                        <a:spcBef>
                          <a:spcPts val="0"/>
                        </a:spcBef>
                        <a:spcAft>
                          <a:spcPts val="0"/>
                        </a:spcAft>
                      </a:pPr>
                      <a:r>
                        <a:rPr lang="en-US" altLang="zh-CN" sz="1400" kern="100" baseline="0" dirty="0" smtClean="0">
                          <a:solidFill>
                            <a:srgbClr val="000000"/>
                          </a:solidFill>
                          <a:latin typeface="Times New Roman" panose="02020603050405020304"/>
                          <a:ea typeface="宋体" panose="02010600030101010101" pitchFamily="2" charset="-122"/>
                          <a:cs typeface="Times New Roman" panose="02020603050405020304"/>
                        </a:rPr>
                        <a:t>Retiree: 0</a:t>
                      </a:r>
                      <a:endParaRPr lang="zh-CN" altLang="en-US" sz="1400" kern="100" dirty="0">
                        <a:latin typeface="Calibri" panose="020F0502020204030204"/>
                        <a:ea typeface="宋体" panose="02010600030101010101" pitchFamily="2" charset="-122"/>
                        <a:cs typeface="Times New Roman" panose="02020603050405020304"/>
                      </a:endParaRPr>
                    </a:p>
                  </a:txBody>
                  <a:tcPr marL="44174" marR="44174" marT="29449" marB="2944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50000"/>
                        </a:lnSpc>
                        <a:spcBef>
                          <a:spcPts val="0"/>
                        </a:spcBef>
                        <a:spcAft>
                          <a:spcPts val="0"/>
                        </a:spcAft>
                      </a:pPr>
                      <a:r>
                        <a:rPr lang="zh-CN" altLang="en-US" sz="1400" kern="100" dirty="0">
                          <a:solidFill>
                            <a:srgbClr val="000000"/>
                          </a:solidFill>
                          <a:latin typeface="Times New Roman" panose="02020603050405020304"/>
                          <a:ea typeface="宋体" panose="02010600030101010101" pitchFamily="2" charset="-122"/>
                          <a:cs typeface="Times New Roman" panose="02020603050405020304"/>
                        </a:rPr>
                        <a:t>个人缴费</a:t>
                      </a:r>
                      <a:r>
                        <a:rPr lang="en-US" altLang="zh-CN" sz="1400" kern="100" dirty="0">
                          <a:solidFill>
                            <a:srgbClr val="000000"/>
                          </a:solidFill>
                          <a:latin typeface="Times New Roman" panose="02020603050405020304"/>
                          <a:ea typeface="宋体" panose="02010600030101010101" pitchFamily="2" charset="-122"/>
                          <a:cs typeface="Times New Roman" panose="02020603050405020304"/>
                        </a:rPr>
                        <a:t>+</a:t>
                      </a:r>
                      <a:r>
                        <a:rPr lang="zh-CN" altLang="en-US" sz="1400" kern="100" dirty="0">
                          <a:solidFill>
                            <a:srgbClr val="000000"/>
                          </a:solidFill>
                          <a:latin typeface="Times New Roman" panose="02020603050405020304"/>
                          <a:ea typeface="宋体" panose="02010600030101010101" pitchFamily="2" charset="-122"/>
                          <a:cs typeface="Times New Roman" panose="02020603050405020304"/>
                        </a:rPr>
                        <a:t>政府补助</a:t>
                      </a:r>
                      <a:r>
                        <a:rPr lang="zh-CN" altLang="en-US" sz="1400" kern="100" dirty="0">
                          <a:solidFill>
                            <a:srgbClr val="000000"/>
                          </a:solidFill>
                          <a:latin typeface="宋体" panose="02010600030101010101" pitchFamily="2" charset="-122"/>
                          <a:ea typeface="宋体" panose="02010600030101010101" pitchFamily="2" charset="-122"/>
                          <a:cs typeface="Times New Roman" panose="02020603050405020304"/>
                        </a:rPr>
                        <a:t>；</a:t>
                      </a:r>
                      <a:endParaRPr lang="zh-CN" altLang="en-US" sz="1400" kern="100" dirty="0">
                        <a:latin typeface="Calibri" panose="020F0502020204030204"/>
                        <a:ea typeface="宋体" panose="02010600030101010101" pitchFamily="2" charset="-122"/>
                        <a:cs typeface="Times New Roman" panose="02020603050405020304"/>
                      </a:endParaRPr>
                    </a:p>
                    <a:p>
                      <a:pPr marL="0" marR="0" algn="l">
                        <a:lnSpc>
                          <a:spcPct val="150000"/>
                        </a:lnSpc>
                        <a:spcBef>
                          <a:spcPts val="0"/>
                        </a:spcBef>
                        <a:spcAft>
                          <a:spcPts val="0"/>
                        </a:spcAft>
                      </a:pPr>
                      <a:r>
                        <a:rPr lang="zh-CN" altLang="en-US" sz="1400" kern="100" dirty="0">
                          <a:solidFill>
                            <a:srgbClr val="000000"/>
                          </a:solidFill>
                          <a:latin typeface="Times New Roman" panose="02020603050405020304"/>
                          <a:ea typeface="宋体" panose="02010600030101010101" pitchFamily="2" charset="-122"/>
                          <a:cs typeface="Times New Roman" panose="02020603050405020304"/>
                        </a:rPr>
                        <a:t>终身缴费</a:t>
                      </a:r>
                      <a:r>
                        <a:rPr lang="zh-CN" altLang="en-US" sz="1400" kern="100" dirty="0">
                          <a:solidFill>
                            <a:srgbClr val="000000"/>
                          </a:solidFill>
                          <a:latin typeface="宋体" panose="02010600030101010101" pitchFamily="2" charset="-122"/>
                          <a:ea typeface="宋体" panose="02010600030101010101" pitchFamily="2" charset="-122"/>
                          <a:cs typeface="Times New Roman" panose="02020603050405020304"/>
                        </a:rPr>
                        <a:t>；</a:t>
                      </a:r>
                      <a:endParaRPr lang="zh-CN" altLang="en-US" sz="1400" kern="100" dirty="0">
                        <a:latin typeface="Calibri" panose="020F0502020204030204"/>
                        <a:ea typeface="宋体" panose="02010600030101010101" pitchFamily="2" charset="-122"/>
                        <a:cs typeface="Times New Roman" panose="02020603050405020304"/>
                      </a:endParaRPr>
                    </a:p>
                    <a:p>
                      <a:pPr marL="0" marR="0" algn="l">
                        <a:lnSpc>
                          <a:spcPct val="150000"/>
                        </a:lnSpc>
                        <a:spcBef>
                          <a:spcPts val="0"/>
                        </a:spcBef>
                        <a:spcAft>
                          <a:spcPts val="0"/>
                        </a:spcAft>
                      </a:pPr>
                      <a:r>
                        <a:rPr lang="zh-CN" altLang="en-US" sz="1400" kern="100" dirty="0">
                          <a:solidFill>
                            <a:srgbClr val="000000"/>
                          </a:solidFill>
                          <a:latin typeface="Times New Roman" panose="02020603050405020304"/>
                          <a:ea typeface="宋体" panose="02010600030101010101" pitchFamily="2" charset="-122"/>
                          <a:cs typeface="Times New Roman" panose="02020603050405020304"/>
                        </a:rPr>
                        <a:t>不同人群缴费标准</a:t>
                      </a:r>
                      <a:r>
                        <a:rPr lang="zh-CN" altLang="en-US" sz="1400" kern="100" dirty="0">
                          <a:solidFill>
                            <a:srgbClr val="000000"/>
                          </a:solidFill>
                          <a:latin typeface="宋体" panose="02010600030101010101" pitchFamily="2" charset="-122"/>
                          <a:ea typeface="宋体" panose="02010600030101010101" pitchFamily="2" charset="-122"/>
                          <a:cs typeface="Times New Roman" panose="02020603050405020304"/>
                        </a:rPr>
                        <a:t>不同</a:t>
                      </a:r>
                      <a:r>
                        <a:rPr lang="zh-CN" altLang="en-US" sz="1400" kern="100" dirty="0">
                          <a:solidFill>
                            <a:srgbClr val="000000"/>
                          </a:solidFill>
                          <a:latin typeface="Times New Roman" panose="02020603050405020304"/>
                          <a:ea typeface="宋体" panose="02010600030101010101" pitchFamily="2" charset="-122"/>
                          <a:cs typeface="Times New Roman" panose="02020603050405020304"/>
                        </a:rPr>
                        <a:t>，</a:t>
                      </a:r>
                      <a:r>
                        <a:rPr lang="zh-CN" altLang="en-US" sz="1400" kern="100" dirty="0">
                          <a:solidFill>
                            <a:srgbClr val="000000"/>
                          </a:solidFill>
                          <a:latin typeface="宋体" panose="02010600030101010101" pitchFamily="2" charset="-122"/>
                          <a:ea typeface="宋体" panose="02010600030101010101" pitchFamily="2" charset="-122"/>
                          <a:cs typeface="Times New Roman" panose="02020603050405020304"/>
                        </a:rPr>
                        <a:t>往往分为</a:t>
                      </a:r>
                      <a:r>
                        <a:rPr lang="zh-CN" altLang="en-US" sz="1400" kern="100" dirty="0">
                          <a:solidFill>
                            <a:srgbClr val="000000"/>
                          </a:solidFill>
                          <a:latin typeface="Times New Roman" panose="02020603050405020304"/>
                          <a:ea typeface="宋体" panose="02010600030101010101" pitchFamily="2" charset="-122"/>
                          <a:cs typeface="Times New Roman" panose="02020603050405020304"/>
                        </a:rPr>
                        <a:t>成年人、老年人、儿童、</a:t>
                      </a:r>
                      <a:r>
                        <a:rPr lang="zh-CN" altLang="en-US" sz="1400" kern="100" dirty="0" smtClean="0">
                          <a:solidFill>
                            <a:srgbClr val="000000"/>
                          </a:solidFill>
                          <a:latin typeface="Times New Roman" panose="02020603050405020304"/>
                          <a:ea typeface="宋体" panose="02010600030101010101" pitchFamily="2" charset="-122"/>
                          <a:cs typeface="Times New Roman" panose="02020603050405020304"/>
                        </a:rPr>
                        <a:t>大学生</a:t>
                      </a:r>
                    </a:p>
                    <a:p>
                      <a:pPr marL="0" marR="0" algn="l">
                        <a:lnSpc>
                          <a:spcPct val="150000"/>
                        </a:lnSpc>
                        <a:spcBef>
                          <a:spcPts val="0"/>
                        </a:spcBef>
                        <a:spcAft>
                          <a:spcPts val="0"/>
                        </a:spcAft>
                      </a:pPr>
                      <a:r>
                        <a:rPr lang="en-US" altLang="zh-CN" sz="1400" kern="100" dirty="0" smtClean="0">
                          <a:solidFill>
                            <a:srgbClr val="000000"/>
                          </a:solidFill>
                          <a:latin typeface="Times New Roman" panose="02020603050405020304"/>
                          <a:ea typeface="宋体" panose="02010600030101010101" pitchFamily="2" charset="-122"/>
                          <a:cs typeface="Times New Roman" panose="02020603050405020304"/>
                        </a:rPr>
                        <a:t>Personal contribution + government subsidy</a:t>
                      </a:r>
                    </a:p>
                    <a:p>
                      <a:pPr marL="0" marR="0" algn="l">
                        <a:lnSpc>
                          <a:spcPct val="150000"/>
                        </a:lnSpc>
                        <a:spcBef>
                          <a:spcPts val="0"/>
                        </a:spcBef>
                        <a:spcAft>
                          <a:spcPts val="0"/>
                        </a:spcAft>
                      </a:pPr>
                      <a:r>
                        <a:rPr lang="en-US" altLang="zh-CN" sz="1400" kern="100" dirty="0" smtClean="0">
                          <a:solidFill>
                            <a:srgbClr val="000000"/>
                          </a:solidFill>
                          <a:latin typeface="Times New Roman" panose="02020603050405020304"/>
                          <a:ea typeface="宋体" panose="02010600030101010101" pitchFamily="2" charset="-122"/>
                          <a:cs typeface="Times New Roman" panose="02020603050405020304"/>
                        </a:rPr>
                        <a:t>Lifelong contribution</a:t>
                      </a:r>
                    </a:p>
                    <a:p>
                      <a:pPr marL="0" marR="0" algn="l">
                        <a:lnSpc>
                          <a:spcPct val="150000"/>
                        </a:lnSpc>
                        <a:spcBef>
                          <a:spcPts val="0"/>
                        </a:spcBef>
                        <a:spcAft>
                          <a:spcPts val="0"/>
                        </a:spcAft>
                      </a:pPr>
                      <a:r>
                        <a:rPr lang="en-US" altLang="zh-CN" sz="1400" kern="100" dirty="0" smtClean="0">
                          <a:solidFill>
                            <a:srgbClr val="000000"/>
                          </a:solidFill>
                          <a:latin typeface="Times New Roman" panose="02020603050405020304"/>
                          <a:ea typeface="宋体" panose="02010600030101010101" pitchFamily="2" charset="-122"/>
                          <a:cs typeface="Times New Roman" panose="02020603050405020304"/>
                        </a:rPr>
                        <a:t>Different standards</a:t>
                      </a:r>
                      <a:r>
                        <a:rPr lang="en-US" altLang="zh-CN" sz="1400" kern="100" baseline="0" dirty="0" smtClean="0">
                          <a:solidFill>
                            <a:srgbClr val="000000"/>
                          </a:solidFill>
                          <a:latin typeface="Times New Roman" panose="02020603050405020304"/>
                          <a:ea typeface="宋体" panose="02010600030101010101" pitchFamily="2" charset="-122"/>
                          <a:cs typeface="Times New Roman" panose="02020603050405020304"/>
                        </a:rPr>
                        <a:t> for different groups: adults, elderly people, children and college students</a:t>
                      </a:r>
                      <a:endParaRPr lang="zh-CN" altLang="en-US" sz="1400" kern="100" dirty="0">
                        <a:latin typeface="Calibri" panose="020F0502020204030204"/>
                        <a:ea typeface="宋体" panose="02010600030101010101" pitchFamily="2" charset="-122"/>
                        <a:cs typeface="Times New Roman" panose="02020603050405020304"/>
                      </a:endParaRPr>
                    </a:p>
                  </a:txBody>
                  <a:tcPr marL="44174" marR="44174" marT="29449" marB="2944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50000"/>
                        </a:lnSpc>
                        <a:spcBef>
                          <a:spcPts val="0"/>
                        </a:spcBef>
                        <a:spcAft>
                          <a:spcPts val="0"/>
                        </a:spcAft>
                      </a:pPr>
                      <a:r>
                        <a:rPr lang="zh-CN" altLang="en-US" sz="1400" kern="100" dirty="0">
                          <a:solidFill>
                            <a:srgbClr val="000000"/>
                          </a:solidFill>
                          <a:latin typeface="Times New Roman" panose="02020603050405020304"/>
                          <a:ea typeface="宋体" panose="02010600030101010101" pitchFamily="2" charset="-122"/>
                          <a:cs typeface="Times New Roman" panose="02020603050405020304"/>
                        </a:rPr>
                        <a:t>家庭缴费</a:t>
                      </a:r>
                      <a:r>
                        <a:rPr lang="en-US" altLang="zh-CN" sz="1400" kern="100" dirty="0">
                          <a:solidFill>
                            <a:srgbClr val="000000"/>
                          </a:solidFill>
                          <a:latin typeface="Times New Roman" panose="02020603050405020304"/>
                          <a:ea typeface="宋体" panose="02010600030101010101" pitchFamily="2" charset="-122"/>
                          <a:cs typeface="Times New Roman" panose="02020603050405020304"/>
                        </a:rPr>
                        <a:t>+</a:t>
                      </a:r>
                      <a:r>
                        <a:rPr lang="zh-CN" altLang="en-US" sz="1400" kern="100" dirty="0">
                          <a:solidFill>
                            <a:srgbClr val="000000"/>
                          </a:solidFill>
                          <a:latin typeface="Times New Roman" panose="02020603050405020304"/>
                          <a:ea typeface="宋体" panose="02010600030101010101" pitchFamily="2" charset="-122"/>
                          <a:cs typeface="Times New Roman" panose="02020603050405020304"/>
                        </a:rPr>
                        <a:t>政府补助</a:t>
                      </a:r>
                      <a:endParaRPr lang="zh-CN" altLang="en-US" sz="1400" kern="100" dirty="0">
                        <a:latin typeface="Calibri" panose="020F0502020204030204"/>
                        <a:ea typeface="宋体" panose="02010600030101010101" pitchFamily="2" charset="-122"/>
                        <a:cs typeface="Times New Roman" panose="02020603050405020304"/>
                      </a:endParaRPr>
                    </a:p>
                    <a:p>
                      <a:pPr marL="0" marR="0" algn="ctr">
                        <a:lnSpc>
                          <a:spcPct val="150000"/>
                        </a:lnSpc>
                        <a:spcBef>
                          <a:spcPts val="0"/>
                        </a:spcBef>
                        <a:spcAft>
                          <a:spcPts val="0"/>
                        </a:spcAft>
                      </a:pPr>
                      <a:r>
                        <a:rPr lang="zh-CN" altLang="en-US" sz="1400" kern="100" dirty="0" smtClean="0">
                          <a:solidFill>
                            <a:srgbClr val="000000"/>
                          </a:solidFill>
                          <a:latin typeface="Times New Roman" panose="02020603050405020304"/>
                          <a:ea typeface="宋体" panose="02010600030101010101" pitchFamily="2" charset="-122"/>
                          <a:cs typeface="Times New Roman" panose="02020603050405020304"/>
                        </a:rPr>
                        <a:t>终身缴费</a:t>
                      </a:r>
                    </a:p>
                    <a:p>
                      <a:pPr marL="0" marR="0" algn="ctr">
                        <a:lnSpc>
                          <a:spcPct val="150000"/>
                        </a:lnSpc>
                        <a:spcBef>
                          <a:spcPts val="0"/>
                        </a:spcBef>
                        <a:spcAft>
                          <a:spcPts val="0"/>
                        </a:spcAft>
                      </a:pPr>
                      <a:r>
                        <a:rPr lang="en-US" altLang="zh-CN" sz="1400" kern="100" dirty="0" smtClean="0">
                          <a:solidFill>
                            <a:srgbClr val="000000"/>
                          </a:solidFill>
                          <a:latin typeface="Times New Roman" panose="02020603050405020304"/>
                          <a:ea typeface="宋体" panose="02010600030101010101" pitchFamily="2" charset="-122"/>
                          <a:cs typeface="Times New Roman" panose="02020603050405020304"/>
                        </a:rPr>
                        <a:t>Family contribution +</a:t>
                      </a:r>
                      <a:r>
                        <a:rPr lang="en-US" altLang="zh-CN" sz="1400" kern="100" baseline="0" dirty="0" smtClean="0">
                          <a:solidFill>
                            <a:srgbClr val="000000"/>
                          </a:solidFill>
                          <a:latin typeface="Times New Roman" panose="02020603050405020304"/>
                          <a:ea typeface="宋体" panose="02010600030101010101" pitchFamily="2" charset="-122"/>
                          <a:cs typeface="Times New Roman" panose="02020603050405020304"/>
                        </a:rPr>
                        <a:t> government subsidy</a:t>
                      </a:r>
                    </a:p>
                    <a:p>
                      <a:pPr marL="0" marR="0" algn="ctr">
                        <a:lnSpc>
                          <a:spcPct val="150000"/>
                        </a:lnSpc>
                        <a:spcBef>
                          <a:spcPts val="0"/>
                        </a:spcBef>
                        <a:spcAft>
                          <a:spcPts val="0"/>
                        </a:spcAft>
                      </a:pPr>
                      <a:r>
                        <a:rPr lang="en-US" altLang="zh-CN" sz="1400" kern="100" baseline="0" dirty="0" smtClean="0">
                          <a:solidFill>
                            <a:srgbClr val="000000"/>
                          </a:solidFill>
                          <a:latin typeface="Times New Roman" panose="02020603050405020304"/>
                          <a:ea typeface="宋体" panose="02010600030101010101" pitchFamily="2" charset="-122"/>
                          <a:cs typeface="Times New Roman" panose="02020603050405020304"/>
                        </a:rPr>
                        <a:t>Lifelong contribution</a:t>
                      </a:r>
                      <a:endParaRPr lang="zh-CN" altLang="en-US" sz="1400" kern="100" dirty="0">
                        <a:latin typeface="Calibri" panose="020F0502020204030204"/>
                        <a:ea typeface="宋体" panose="02010600030101010101" pitchFamily="2" charset="-122"/>
                        <a:cs typeface="Times New Roman" panose="02020603050405020304"/>
                      </a:endParaRPr>
                    </a:p>
                  </a:txBody>
                  <a:tcPr marL="44174" marR="44174" marT="29449" marB="2944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r h="359008">
                <a:tc vMerge="1">
                  <a:txBody>
                    <a:bodyPr/>
                    <a:lstStyle/>
                    <a:p>
                      <a:endParaRPr lang="zh-CN"/>
                    </a:p>
                  </a:txBody>
                  <a:tcPr/>
                </a:tc>
                <a:tc>
                  <a:txBody>
                    <a:bodyPr/>
                    <a:lstStyle/>
                    <a:p>
                      <a:pPr marL="0" marR="0" algn="ctr">
                        <a:lnSpc>
                          <a:spcPct val="150000"/>
                        </a:lnSpc>
                        <a:spcBef>
                          <a:spcPts val="0"/>
                        </a:spcBef>
                        <a:spcAft>
                          <a:spcPts val="0"/>
                        </a:spcAft>
                      </a:pPr>
                      <a:r>
                        <a:rPr lang="zh-CN" altLang="en-US" sz="1200" b="1" kern="100" dirty="0">
                          <a:solidFill>
                            <a:srgbClr val="000000"/>
                          </a:solidFill>
                          <a:latin typeface="Times New Roman" panose="02020603050405020304"/>
                          <a:ea typeface="宋体" panose="02010600030101010101" pitchFamily="2" charset="-122"/>
                          <a:cs typeface="Times New Roman" panose="02020603050405020304"/>
                        </a:rPr>
                        <a:t>人均筹资</a:t>
                      </a:r>
                      <a:r>
                        <a:rPr lang="zh-CN" altLang="en-US" sz="1200" b="1" kern="100" dirty="0" smtClean="0">
                          <a:solidFill>
                            <a:srgbClr val="000000"/>
                          </a:solidFill>
                          <a:latin typeface="Times New Roman" panose="02020603050405020304"/>
                          <a:ea typeface="宋体" panose="02010600030101010101" pitchFamily="2" charset="-122"/>
                          <a:cs typeface="Times New Roman" panose="02020603050405020304"/>
                        </a:rPr>
                        <a:t>水平（</a:t>
                      </a:r>
                      <a:r>
                        <a:rPr lang="en-US" altLang="zh-CN" sz="1200" b="1" kern="100" dirty="0">
                          <a:solidFill>
                            <a:srgbClr val="000000"/>
                          </a:solidFill>
                          <a:latin typeface="Times New Roman" panose="02020603050405020304"/>
                          <a:ea typeface="宋体" panose="02010600030101010101" pitchFamily="2" charset="-122"/>
                          <a:cs typeface="Times New Roman" panose="02020603050405020304"/>
                        </a:rPr>
                        <a:t>2015</a:t>
                      </a:r>
                      <a:r>
                        <a:rPr lang="zh-CN" altLang="en-US" sz="1200" b="1" kern="100" dirty="0">
                          <a:solidFill>
                            <a:srgbClr val="000000"/>
                          </a:solidFill>
                          <a:latin typeface="Times New Roman" panose="02020603050405020304"/>
                          <a:ea typeface="宋体" panose="02010600030101010101" pitchFamily="2" charset="-122"/>
                          <a:cs typeface="Times New Roman" panose="02020603050405020304"/>
                        </a:rPr>
                        <a:t>年</a:t>
                      </a:r>
                      <a:r>
                        <a:rPr lang="zh-CN" altLang="en-US" sz="1200" b="1" kern="100" dirty="0" smtClean="0">
                          <a:solidFill>
                            <a:srgbClr val="000000"/>
                          </a:solidFill>
                          <a:latin typeface="Times New Roman" panose="02020603050405020304"/>
                          <a:ea typeface="宋体" panose="02010600030101010101" pitchFamily="2" charset="-122"/>
                          <a:cs typeface="Times New Roman" panose="02020603050405020304"/>
                        </a:rPr>
                        <a:t>）</a:t>
                      </a:r>
                      <a:endParaRPr lang="en-US" altLang="zh-CN" sz="1200" b="1" kern="100" dirty="0" smtClean="0">
                        <a:solidFill>
                          <a:srgbClr val="000000"/>
                        </a:solidFill>
                        <a:latin typeface="Times New Roman" panose="02020603050405020304"/>
                        <a:ea typeface="宋体" panose="02010600030101010101" pitchFamily="2" charset="-122"/>
                        <a:cs typeface="Times New Roman" panose="02020603050405020304"/>
                      </a:endParaRPr>
                    </a:p>
                    <a:p>
                      <a:pPr marL="0" marR="0" algn="ctr">
                        <a:lnSpc>
                          <a:spcPct val="150000"/>
                        </a:lnSpc>
                        <a:spcBef>
                          <a:spcPts val="0"/>
                        </a:spcBef>
                        <a:spcAft>
                          <a:spcPts val="0"/>
                        </a:spcAft>
                      </a:pPr>
                      <a:r>
                        <a:rPr lang="en-US" altLang="zh-CN" sz="1200" b="1" kern="100" dirty="0" smtClean="0">
                          <a:solidFill>
                            <a:srgbClr val="000000"/>
                          </a:solidFill>
                          <a:latin typeface="Times New Roman" panose="02020603050405020304"/>
                          <a:ea typeface="宋体" panose="02010600030101010101" pitchFamily="2" charset="-122"/>
                          <a:cs typeface="Times New Roman" panose="02020603050405020304"/>
                        </a:rPr>
                        <a:t>Per</a:t>
                      </a:r>
                      <a:r>
                        <a:rPr lang="en-US" altLang="zh-CN" sz="1200" b="1" kern="100" baseline="0" dirty="0" smtClean="0">
                          <a:solidFill>
                            <a:srgbClr val="000000"/>
                          </a:solidFill>
                          <a:latin typeface="Times New Roman" panose="02020603050405020304"/>
                          <a:ea typeface="宋体" panose="02010600030101010101" pitchFamily="2" charset="-122"/>
                          <a:cs typeface="Times New Roman" panose="02020603050405020304"/>
                        </a:rPr>
                        <a:t> Capita Contribution</a:t>
                      </a:r>
                      <a:endParaRPr lang="zh-CN" altLang="en-US" sz="1200" b="1" kern="100" dirty="0">
                        <a:latin typeface="Calibri" panose="020F0502020204030204"/>
                        <a:ea typeface="宋体" panose="02010600030101010101" pitchFamily="2" charset="-122"/>
                        <a:cs typeface="Times New Roman" panose="02020603050405020304"/>
                      </a:endParaRPr>
                    </a:p>
                  </a:txBody>
                  <a:tcPr marL="44174" marR="44174" marT="29449" marB="2944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altLang="zh-CN" sz="1400" kern="100" dirty="0" smtClean="0">
                          <a:solidFill>
                            <a:srgbClr val="000000"/>
                          </a:solidFill>
                          <a:latin typeface="Times New Roman" panose="02020603050405020304"/>
                          <a:ea typeface="宋体" panose="02010600030101010101" pitchFamily="2" charset="-122"/>
                          <a:cs typeface="Times New Roman" panose="02020603050405020304"/>
                        </a:rPr>
                        <a:t>3246</a:t>
                      </a:r>
                      <a:r>
                        <a:rPr lang="zh-CN" altLang="en-US" sz="1400" kern="100" dirty="0" smtClean="0">
                          <a:solidFill>
                            <a:srgbClr val="000000"/>
                          </a:solidFill>
                          <a:latin typeface="Times New Roman" panose="02020603050405020304"/>
                          <a:ea typeface="宋体" panose="02010600030101010101" pitchFamily="2" charset="-122"/>
                          <a:cs typeface="Times New Roman" panose="02020603050405020304"/>
                        </a:rPr>
                        <a:t>元</a:t>
                      </a:r>
                    </a:p>
                    <a:p>
                      <a:pPr marL="0" marR="0" algn="ctr">
                        <a:lnSpc>
                          <a:spcPct val="150000"/>
                        </a:lnSpc>
                        <a:spcBef>
                          <a:spcPts val="0"/>
                        </a:spcBef>
                        <a:spcAft>
                          <a:spcPts val="0"/>
                        </a:spcAft>
                      </a:pPr>
                      <a:r>
                        <a:rPr lang="en-US" altLang="zh-CN" sz="1400" kern="100" dirty="0" smtClean="0">
                          <a:solidFill>
                            <a:srgbClr val="000000"/>
                          </a:solidFill>
                          <a:latin typeface="Times New Roman" panose="02020603050405020304"/>
                          <a:ea typeface="宋体" panose="02010600030101010101" pitchFamily="2" charset="-122"/>
                          <a:cs typeface="Times New Roman" panose="02020603050405020304"/>
                        </a:rPr>
                        <a:t>3246</a:t>
                      </a:r>
                      <a:r>
                        <a:rPr lang="en-US" altLang="zh-CN" sz="1400" kern="100" baseline="0" dirty="0" smtClean="0">
                          <a:solidFill>
                            <a:srgbClr val="000000"/>
                          </a:solidFill>
                          <a:latin typeface="Times New Roman" panose="02020603050405020304"/>
                          <a:ea typeface="宋体" panose="02010600030101010101" pitchFamily="2" charset="-122"/>
                          <a:cs typeface="Times New Roman" panose="02020603050405020304"/>
                        </a:rPr>
                        <a:t> Yuan</a:t>
                      </a:r>
                      <a:endParaRPr lang="zh-CN" altLang="en-US" sz="1400" kern="100" dirty="0">
                        <a:latin typeface="Calibri" panose="020F0502020204030204"/>
                        <a:ea typeface="宋体" panose="02010600030101010101" pitchFamily="2" charset="-122"/>
                        <a:cs typeface="Times New Roman" panose="02020603050405020304"/>
                      </a:endParaRPr>
                    </a:p>
                  </a:txBody>
                  <a:tcPr marL="44174" marR="44174" marT="29449" marB="2944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altLang="zh-CN" sz="1400" kern="100" dirty="0" smtClean="0">
                          <a:solidFill>
                            <a:srgbClr val="000000"/>
                          </a:solidFill>
                          <a:latin typeface="Times New Roman" panose="02020603050405020304"/>
                          <a:ea typeface="宋体" panose="02010600030101010101" pitchFamily="2" charset="-122"/>
                          <a:cs typeface="Times New Roman" panose="02020603050405020304"/>
                        </a:rPr>
                        <a:t>515</a:t>
                      </a:r>
                      <a:r>
                        <a:rPr lang="zh-CN" altLang="en-US" sz="1400" kern="100" dirty="0" smtClean="0">
                          <a:solidFill>
                            <a:srgbClr val="000000"/>
                          </a:solidFill>
                          <a:latin typeface="Times New Roman" panose="02020603050405020304"/>
                          <a:ea typeface="宋体" panose="02010600030101010101" pitchFamily="2" charset="-122"/>
                          <a:cs typeface="Times New Roman" panose="02020603050405020304"/>
                        </a:rPr>
                        <a:t>元</a:t>
                      </a:r>
                    </a:p>
                    <a:p>
                      <a:pPr marL="0" marR="0" algn="ctr">
                        <a:lnSpc>
                          <a:spcPct val="150000"/>
                        </a:lnSpc>
                        <a:spcBef>
                          <a:spcPts val="0"/>
                        </a:spcBef>
                        <a:spcAft>
                          <a:spcPts val="0"/>
                        </a:spcAft>
                      </a:pPr>
                      <a:r>
                        <a:rPr lang="en-US" altLang="zh-CN" sz="1400" kern="100" dirty="0" smtClean="0">
                          <a:solidFill>
                            <a:srgbClr val="000000"/>
                          </a:solidFill>
                          <a:latin typeface="Times New Roman" panose="02020603050405020304"/>
                          <a:ea typeface="宋体" panose="02010600030101010101" pitchFamily="2" charset="-122"/>
                          <a:cs typeface="Times New Roman" panose="02020603050405020304"/>
                        </a:rPr>
                        <a:t>515 Yuan</a:t>
                      </a:r>
                      <a:endParaRPr lang="zh-CN" altLang="en-US" sz="1400" kern="100" dirty="0">
                        <a:latin typeface="Calibri" panose="020F0502020204030204"/>
                        <a:ea typeface="宋体" panose="02010600030101010101" pitchFamily="2" charset="-122"/>
                        <a:cs typeface="Times New Roman" panose="02020603050405020304"/>
                      </a:endParaRPr>
                    </a:p>
                  </a:txBody>
                  <a:tcPr marL="44174" marR="44174" marT="29449" marB="2944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altLang="zh-CN" sz="1400" kern="100" dirty="0" smtClean="0">
                          <a:solidFill>
                            <a:srgbClr val="000000"/>
                          </a:solidFill>
                          <a:latin typeface="Times New Roman" panose="02020603050405020304"/>
                          <a:ea typeface="宋体" panose="02010600030101010101" pitchFamily="2" charset="-122"/>
                          <a:cs typeface="Times New Roman" panose="02020603050405020304"/>
                        </a:rPr>
                        <a:t>490.3</a:t>
                      </a:r>
                      <a:r>
                        <a:rPr lang="zh-CN" altLang="en-US" sz="1400" kern="100" dirty="0" smtClean="0">
                          <a:solidFill>
                            <a:srgbClr val="000000"/>
                          </a:solidFill>
                          <a:latin typeface="Times New Roman" panose="02020603050405020304"/>
                          <a:ea typeface="宋体" panose="02010600030101010101" pitchFamily="2" charset="-122"/>
                          <a:cs typeface="Times New Roman" panose="02020603050405020304"/>
                        </a:rPr>
                        <a:t>元</a:t>
                      </a:r>
                    </a:p>
                    <a:p>
                      <a:pPr marL="0" marR="0" algn="ctr">
                        <a:lnSpc>
                          <a:spcPct val="150000"/>
                        </a:lnSpc>
                        <a:spcBef>
                          <a:spcPts val="0"/>
                        </a:spcBef>
                        <a:spcAft>
                          <a:spcPts val="0"/>
                        </a:spcAft>
                      </a:pPr>
                      <a:r>
                        <a:rPr lang="en-US" altLang="zh-CN" sz="1400" kern="100" dirty="0" smtClean="0">
                          <a:solidFill>
                            <a:srgbClr val="000000"/>
                          </a:solidFill>
                          <a:latin typeface="Times New Roman" panose="02020603050405020304"/>
                          <a:ea typeface="宋体" panose="02010600030101010101" pitchFamily="2" charset="-122"/>
                          <a:cs typeface="Times New Roman" panose="02020603050405020304"/>
                        </a:rPr>
                        <a:t>490.3 Yuan</a:t>
                      </a:r>
                      <a:endParaRPr lang="zh-CN" altLang="en-US" sz="1400" kern="100" dirty="0">
                        <a:latin typeface="Calibri" panose="020F0502020204030204"/>
                        <a:ea typeface="宋体" panose="02010600030101010101" pitchFamily="2" charset="-122"/>
                        <a:cs typeface="Times New Roman" panose="02020603050405020304"/>
                      </a:endParaRPr>
                    </a:p>
                  </a:txBody>
                  <a:tcPr marL="44174" marR="44174" marT="29449" marB="2944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4"/>
                  </a:ext>
                </a:extLst>
              </a:tr>
              <a:tr h="694546">
                <a:tc>
                  <a:txBody>
                    <a:bodyPr/>
                    <a:lstStyle/>
                    <a:p>
                      <a:pPr marL="0" marR="0" algn="just">
                        <a:lnSpc>
                          <a:spcPct val="150000"/>
                        </a:lnSpc>
                        <a:spcBef>
                          <a:spcPts val="0"/>
                        </a:spcBef>
                        <a:spcAft>
                          <a:spcPts val="0"/>
                        </a:spcAft>
                      </a:pPr>
                      <a:r>
                        <a:rPr lang="zh-CN" altLang="en-US" sz="1400" b="1" kern="100" dirty="0" smtClean="0">
                          <a:solidFill>
                            <a:srgbClr val="000000"/>
                          </a:solidFill>
                          <a:latin typeface="Times New Roman" panose="02020603050405020304"/>
                          <a:ea typeface="宋体" panose="02010600030101010101" pitchFamily="2" charset="-122"/>
                          <a:cs typeface="Times New Roman" panose="02020603050405020304"/>
                        </a:rPr>
                        <a:t>水平</a:t>
                      </a:r>
                    </a:p>
                    <a:p>
                      <a:pPr marL="0" marR="0" algn="just">
                        <a:lnSpc>
                          <a:spcPct val="150000"/>
                        </a:lnSpc>
                        <a:spcBef>
                          <a:spcPts val="0"/>
                        </a:spcBef>
                        <a:spcAft>
                          <a:spcPts val="0"/>
                        </a:spcAft>
                      </a:pPr>
                      <a:r>
                        <a:rPr lang="en-US" altLang="zh-CN" sz="1400" b="1" kern="100" dirty="0" smtClean="0">
                          <a:solidFill>
                            <a:srgbClr val="000000"/>
                          </a:solidFill>
                          <a:latin typeface="Times New Roman" panose="02020603050405020304"/>
                          <a:ea typeface="宋体" panose="02010600030101010101" pitchFamily="2" charset="-122"/>
                          <a:cs typeface="Times New Roman" panose="02020603050405020304"/>
                        </a:rPr>
                        <a:t>Level </a:t>
                      </a:r>
                      <a:endParaRPr lang="zh-CN" altLang="en-US" sz="1400" b="1" kern="100" dirty="0">
                        <a:latin typeface="Calibri" panose="020F0502020204030204"/>
                        <a:ea typeface="宋体" panose="02010600030101010101" pitchFamily="2" charset="-122"/>
                        <a:cs typeface="Times New Roman" panose="02020603050405020304"/>
                      </a:endParaRPr>
                    </a:p>
                  </a:txBody>
                  <a:tcPr marL="44174" marR="44174" marT="29449" marB="29449"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zh-CN" altLang="en-US" sz="1400" b="1" kern="100" dirty="0" smtClean="0">
                          <a:solidFill>
                            <a:srgbClr val="000000"/>
                          </a:solidFill>
                          <a:latin typeface="Times New Roman" panose="02020603050405020304"/>
                          <a:ea typeface="宋体" panose="02010600030101010101" pitchFamily="2" charset="-122"/>
                          <a:cs typeface="Times New Roman" panose="02020603050405020304"/>
                        </a:rPr>
                        <a:t>报销范围</a:t>
                      </a:r>
                    </a:p>
                    <a:p>
                      <a:pPr marL="0" marR="0" algn="ctr">
                        <a:lnSpc>
                          <a:spcPct val="150000"/>
                        </a:lnSpc>
                        <a:spcBef>
                          <a:spcPts val="0"/>
                        </a:spcBef>
                        <a:spcAft>
                          <a:spcPts val="0"/>
                        </a:spcAft>
                      </a:pPr>
                      <a:r>
                        <a:rPr lang="en-US" altLang="zh-CN" sz="1400" b="1" kern="100" dirty="0" smtClean="0">
                          <a:solidFill>
                            <a:srgbClr val="000000"/>
                          </a:solidFill>
                          <a:latin typeface="Times New Roman" panose="02020603050405020304"/>
                          <a:ea typeface="宋体" panose="02010600030101010101" pitchFamily="2" charset="-122"/>
                          <a:cs typeface="Times New Roman" panose="02020603050405020304"/>
                        </a:rPr>
                        <a:t>Reimbursement Scope</a:t>
                      </a:r>
                      <a:endParaRPr lang="zh-CN" altLang="en-US" sz="1400" b="1" kern="100" dirty="0">
                        <a:latin typeface="Calibri" panose="020F0502020204030204"/>
                        <a:ea typeface="宋体" panose="02010600030101010101" pitchFamily="2" charset="-122"/>
                        <a:cs typeface="Times New Roman" panose="02020603050405020304"/>
                      </a:endParaRPr>
                    </a:p>
                  </a:txBody>
                  <a:tcPr marL="44174" marR="44174" marT="29449" marB="2944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zh-CN" altLang="en-US" sz="1400" kern="100" dirty="0">
                          <a:solidFill>
                            <a:srgbClr val="000000"/>
                          </a:solidFill>
                          <a:latin typeface="Times New Roman" panose="02020603050405020304"/>
                          <a:ea typeface="宋体" panose="02010600030101010101" pitchFamily="2" charset="-122"/>
                          <a:cs typeface="Times New Roman" panose="02020603050405020304"/>
                        </a:rPr>
                        <a:t>基本医疗保险药品目录、诊疗项目、</a:t>
                      </a:r>
                      <a:r>
                        <a:rPr lang="zh-CN" altLang="en-US" sz="1400" kern="100" dirty="0" smtClean="0">
                          <a:solidFill>
                            <a:srgbClr val="000000"/>
                          </a:solidFill>
                          <a:latin typeface="Times New Roman" panose="02020603050405020304"/>
                          <a:ea typeface="宋体" panose="02010600030101010101" pitchFamily="2" charset="-122"/>
                          <a:cs typeface="Times New Roman" panose="02020603050405020304"/>
                        </a:rPr>
                        <a:t>医疗服务设施标准</a:t>
                      </a:r>
                    </a:p>
                    <a:p>
                      <a:pPr marL="0" marR="0" algn="ctr">
                        <a:lnSpc>
                          <a:spcPct val="150000"/>
                        </a:lnSpc>
                        <a:spcBef>
                          <a:spcPts val="0"/>
                        </a:spcBef>
                        <a:spcAft>
                          <a:spcPts val="0"/>
                        </a:spcAft>
                      </a:pPr>
                      <a:r>
                        <a:rPr lang="en-US" altLang="zh-CN" sz="1400" kern="100" dirty="0" smtClean="0">
                          <a:solidFill>
                            <a:srgbClr val="000000"/>
                          </a:solidFill>
                          <a:latin typeface="Times New Roman" panose="02020603050405020304"/>
                          <a:ea typeface="宋体" panose="02010600030101010101" pitchFamily="2" charset="-122"/>
                          <a:cs typeface="Times New Roman" panose="02020603050405020304"/>
                        </a:rPr>
                        <a:t>Essential</a:t>
                      </a:r>
                      <a:r>
                        <a:rPr lang="en-US" altLang="zh-CN" sz="1400" kern="100" baseline="0" dirty="0" smtClean="0">
                          <a:solidFill>
                            <a:srgbClr val="000000"/>
                          </a:solidFill>
                          <a:latin typeface="Times New Roman" panose="02020603050405020304"/>
                          <a:ea typeface="宋体" panose="02010600030101010101" pitchFamily="2" charset="-122"/>
                          <a:cs typeface="Times New Roman" panose="02020603050405020304"/>
                        </a:rPr>
                        <a:t> drug list, diagnosis and treatment project and medical service equipment standard</a:t>
                      </a:r>
                      <a:endParaRPr lang="zh-CN" altLang="en-US" sz="1400" kern="100" dirty="0">
                        <a:latin typeface="Calibri" panose="020F0502020204030204"/>
                        <a:ea typeface="宋体" panose="02010600030101010101" pitchFamily="2" charset="-122"/>
                        <a:cs typeface="Times New Roman" panose="02020603050405020304"/>
                      </a:endParaRPr>
                    </a:p>
                  </a:txBody>
                  <a:tcPr marL="44174" marR="44174" marT="29449" marB="2944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zh-CN" altLang="en-US" sz="1400" kern="100" dirty="0">
                          <a:solidFill>
                            <a:srgbClr val="000000"/>
                          </a:solidFill>
                          <a:latin typeface="Times New Roman" panose="02020603050405020304"/>
                          <a:ea typeface="宋体" panose="02010600030101010101" pitchFamily="2" charset="-122"/>
                          <a:cs typeface="Times New Roman" panose="02020603050405020304"/>
                        </a:rPr>
                        <a:t>与职工医保</a:t>
                      </a:r>
                      <a:r>
                        <a:rPr lang="zh-CN" altLang="en-US" sz="1400" kern="100" dirty="0" smtClean="0">
                          <a:solidFill>
                            <a:srgbClr val="000000"/>
                          </a:solidFill>
                          <a:latin typeface="Times New Roman" panose="02020603050405020304"/>
                          <a:ea typeface="宋体" panose="02010600030101010101" pitchFamily="2" charset="-122"/>
                          <a:cs typeface="Times New Roman" panose="02020603050405020304"/>
                        </a:rPr>
                        <a:t>一致</a:t>
                      </a:r>
                    </a:p>
                    <a:p>
                      <a:pPr marL="0" marR="0" algn="ctr">
                        <a:lnSpc>
                          <a:spcPct val="150000"/>
                        </a:lnSpc>
                        <a:spcBef>
                          <a:spcPts val="0"/>
                        </a:spcBef>
                        <a:spcAft>
                          <a:spcPts val="0"/>
                        </a:spcAft>
                      </a:pPr>
                      <a:r>
                        <a:rPr lang="en-US" altLang="zh-CN" sz="1400" kern="100" dirty="0" smtClean="0">
                          <a:solidFill>
                            <a:srgbClr val="000000"/>
                          </a:solidFill>
                          <a:latin typeface="Times New Roman" panose="02020603050405020304"/>
                          <a:ea typeface="宋体" panose="02010600030101010101" pitchFamily="2" charset="-122"/>
                          <a:cs typeface="Times New Roman" panose="02020603050405020304"/>
                        </a:rPr>
                        <a:t>The same as that of employee medical insurance</a:t>
                      </a:r>
                      <a:endParaRPr lang="zh-CN" altLang="en-US" sz="1400" kern="100" dirty="0">
                        <a:latin typeface="Calibri" panose="020F0502020204030204"/>
                        <a:ea typeface="宋体" panose="02010600030101010101" pitchFamily="2" charset="-122"/>
                        <a:cs typeface="Times New Roman" panose="02020603050405020304"/>
                      </a:endParaRPr>
                    </a:p>
                  </a:txBody>
                  <a:tcPr marL="44174" marR="44174" marT="29449" marB="2944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zh-CN" altLang="en-US" sz="1400" kern="100" dirty="0" smtClean="0">
                          <a:solidFill>
                            <a:srgbClr val="000000"/>
                          </a:solidFill>
                          <a:latin typeface="Times New Roman" panose="02020603050405020304"/>
                          <a:ea typeface="宋体" panose="02010600030101010101" pitchFamily="2" charset="-122"/>
                          <a:cs typeface="Times New Roman" panose="02020603050405020304"/>
                        </a:rPr>
                        <a:t>相对较窄</a:t>
                      </a:r>
                    </a:p>
                    <a:p>
                      <a:pPr marL="0" marR="0" algn="ctr">
                        <a:lnSpc>
                          <a:spcPct val="150000"/>
                        </a:lnSpc>
                        <a:spcBef>
                          <a:spcPts val="0"/>
                        </a:spcBef>
                        <a:spcAft>
                          <a:spcPts val="0"/>
                        </a:spcAft>
                      </a:pPr>
                      <a:r>
                        <a:rPr lang="en-US" altLang="zh-CN" sz="1400" kern="100" dirty="0" smtClean="0">
                          <a:solidFill>
                            <a:srgbClr val="000000"/>
                          </a:solidFill>
                          <a:latin typeface="Times New Roman" panose="02020603050405020304"/>
                          <a:ea typeface="宋体" panose="02010600030101010101" pitchFamily="2" charset="-122"/>
                          <a:cs typeface="Times New Roman" panose="02020603050405020304"/>
                        </a:rPr>
                        <a:t>Relatively narrower</a:t>
                      </a:r>
                      <a:endParaRPr lang="zh-CN" altLang="en-US" sz="1400" kern="100" dirty="0">
                        <a:latin typeface="Calibri" panose="020F0502020204030204"/>
                        <a:ea typeface="宋体" panose="02010600030101010101" pitchFamily="2" charset="-122"/>
                        <a:cs typeface="Times New Roman" panose="02020603050405020304"/>
                      </a:endParaRPr>
                    </a:p>
                  </a:txBody>
                  <a:tcPr marL="44174" marR="44174" marT="29449" marB="2944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5"/>
                  </a:ext>
                </a:extLst>
              </a:tr>
              <a:tr h="163100">
                <a:tc gridSpan="2">
                  <a:txBody>
                    <a:bodyPr/>
                    <a:lstStyle/>
                    <a:p>
                      <a:pPr marL="0" marR="0" algn="ctr">
                        <a:lnSpc>
                          <a:spcPct val="150000"/>
                        </a:lnSpc>
                        <a:spcBef>
                          <a:spcPts val="0"/>
                        </a:spcBef>
                        <a:spcAft>
                          <a:spcPts val="0"/>
                        </a:spcAft>
                      </a:pPr>
                      <a:r>
                        <a:rPr lang="zh-CN" altLang="en-US" sz="1400" b="1" kern="100" dirty="0">
                          <a:solidFill>
                            <a:srgbClr val="000000"/>
                          </a:solidFill>
                          <a:latin typeface="Times New Roman" panose="02020603050405020304"/>
                          <a:ea typeface="宋体" panose="02010600030101010101" pitchFamily="2" charset="-122"/>
                          <a:cs typeface="Times New Roman" panose="02020603050405020304"/>
                        </a:rPr>
                        <a:t>经办</a:t>
                      </a:r>
                      <a:r>
                        <a:rPr lang="zh-CN" altLang="en-US" sz="1400" b="1" kern="100" dirty="0" smtClean="0">
                          <a:solidFill>
                            <a:srgbClr val="000000"/>
                          </a:solidFill>
                          <a:latin typeface="Times New Roman" panose="02020603050405020304"/>
                          <a:ea typeface="宋体" panose="02010600030101010101" pitchFamily="2" charset="-122"/>
                          <a:cs typeface="Times New Roman" panose="02020603050405020304"/>
                        </a:rPr>
                        <a:t>管理</a:t>
                      </a:r>
                    </a:p>
                    <a:p>
                      <a:pPr marL="0" marR="0" algn="ctr">
                        <a:lnSpc>
                          <a:spcPct val="150000"/>
                        </a:lnSpc>
                        <a:spcBef>
                          <a:spcPts val="0"/>
                        </a:spcBef>
                        <a:spcAft>
                          <a:spcPts val="0"/>
                        </a:spcAft>
                      </a:pPr>
                      <a:r>
                        <a:rPr lang="en-US" altLang="zh-CN" sz="1400" b="1" kern="100" dirty="0" smtClean="0">
                          <a:solidFill>
                            <a:srgbClr val="000000"/>
                          </a:solidFill>
                          <a:latin typeface="Times New Roman" panose="02020603050405020304"/>
                          <a:ea typeface="宋体" panose="02010600030101010101" pitchFamily="2" charset="-122"/>
                          <a:cs typeface="Times New Roman" panose="02020603050405020304"/>
                        </a:rPr>
                        <a:t>Management </a:t>
                      </a:r>
                      <a:endParaRPr lang="zh-CN" altLang="en-US" sz="1400" kern="100" dirty="0">
                        <a:latin typeface="Calibri" panose="020F0502020204030204"/>
                        <a:ea typeface="宋体" panose="02010600030101010101" pitchFamily="2" charset="-122"/>
                        <a:cs typeface="Times New Roman" panose="02020603050405020304"/>
                      </a:endParaRPr>
                    </a:p>
                  </a:txBody>
                  <a:tcPr marL="44174" marR="44174" marT="29449" marB="29449"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zh-CN"/>
                    </a:p>
                  </a:txBody>
                  <a:tcPr/>
                </a:tc>
                <a:tc>
                  <a:txBody>
                    <a:bodyPr/>
                    <a:lstStyle/>
                    <a:p>
                      <a:pPr marL="0" marR="0" algn="ctr">
                        <a:lnSpc>
                          <a:spcPct val="150000"/>
                        </a:lnSpc>
                        <a:spcBef>
                          <a:spcPts val="0"/>
                        </a:spcBef>
                        <a:spcAft>
                          <a:spcPts val="0"/>
                        </a:spcAft>
                      </a:pPr>
                      <a:r>
                        <a:rPr lang="zh-CN" altLang="en-US" sz="1400" kern="100" dirty="0">
                          <a:solidFill>
                            <a:srgbClr val="000000"/>
                          </a:solidFill>
                          <a:latin typeface="Times New Roman" panose="02020603050405020304"/>
                          <a:ea typeface="宋体" panose="02010600030101010101" pitchFamily="2" charset="-122"/>
                          <a:cs typeface="Times New Roman" panose="02020603050405020304"/>
                        </a:rPr>
                        <a:t>人力资源和社会</a:t>
                      </a:r>
                      <a:r>
                        <a:rPr lang="zh-CN" altLang="en-US" sz="1400" kern="100" dirty="0" smtClean="0">
                          <a:solidFill>
                            <a:srgbClr val="000000"/>
                          </a:solidFill>
                          <a:latin typeface="Times New Roman" panose="02020603050405020304"/>
                          <a:ea typeface="宋体" panose="02010600030101010101" pitchFamily="2" charset="-122"/>
                          <a:cs typeface="Times New Roman" panose="02020603050405020304"/>
                        </a:rPr>
                        <a:t>保障部</a:t>
                      </a:r>
                      <a:endParaRPr lang="en-US" altLang="zh-CN" sz="1400" kern="100" dirty="0" smtClean="0">
                        <a:solidFill>
                          <a:srgbClr val="000000"/>
                        </a:solidFill>
                        <a:latin typeface="Times New Roman" panose="02020603050405020304"/>
                        <a:ea typeface="宋体" panose="02010600030101010101" pitchFamily="2" charset="-122"/>
                        <a:cs typeface="Times New Roman" panose="02020603050405020304"/>
                      </a:endParaRPr>
                    </a:p>
                    <a:p>
                      <a:pPr marL="0" marR="0" algn="ctr">
                        <a:lnSpc>
                          <a:spcPct val="150000"/>
                        </a:lnSpc>
                        <a:spcBef>
                          <a:spcPts val="0"/>
                        </a:spcBef>
                        <a:spcAft>
                          <a:spcPts val="0"/>
                        </a:spcAft>
                      </a:pPr>
                      <a:r>
                        <a:rPr lang="en-US" altLang="zh-CN" sz="1300" kern="100" dirty="0" smtClean="0">
                          <a:solidFill>
                            <a:srgbClr val="000000"/>
                          </a:solidFill>
                          <a:latin typeface="Times New Roman" panose="02020603050405020304"/>
                          <a:ea typeface="宋体" panose="02010600030101010101" pitchFamily="2" charset="-122"/>
                          <a:cs typeface="Times New Roman" panose="02020603050405020304"/>
                        </a:rPr>
                        <a:t>Ministry of Human Resources</a:t>
                      </a:r>
                      <a:r>
                        <a:rPr lang="en-US" altLang="zh-CN" sz="1300" kern="100" baseline="0" dirty="0" smtClean="0">
                          <a:solidFill>
                            <a:srgbClr val="000000"/>
                          </a:solidFill>
                          <a:latin typeface="Times New Roman" panose="02020603050405020304"/>
                          <a:ea typeface="宋体" panose="02010600030101010101" pitchFamily="2" charset="-122"/>
                          <a:cs typeface="Times New Roman" panose="02020603050405020304"/>
                        </a:rPr>
                        <a:t> and Social Security</a:t>
                      </a:r>
                      <a:endParaRPr lang="zh-CN" altLang="en-US" sz="1300" kern="100" dirty="0">
                        <a:latin typeface="Calibri" panose="020F0502020204030204"/>
                        <a:ea typeface="宋体" panose="02010600030101010101" pitchFamily="2" charset="-122"/>
                        <a:cs typeface="Times New Roman" panose="02020603050405020304"/>
                      </a:endParaRPr>
                    </a:p>
                  </a:txBody>
                  <a:tcPr marL="44174" marR="44174" marT="29449" marB="2944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zh-CN" altLang="en-US" sz="1400" kern="100" dirty="0">
                          <a:solidFill>
                            <a:srgbClr val="000000"/>
                          </a:solidFill>
                          <a:latin typeface="Times New Roman" panose="02020603050405020304"/>
                          <a:ea typeface="宋体" panose="02010600030101010101" pitchFamily="2" charset="-122"/>
                          <a:cs typeface="Times New Roman" panose="02020603050405020304"/>
                        </a:rPr>
                        <a:t>人力资源和社会</a:t>
                      </a:r>
                      <a:r>
                        <a:rPr lang="zh-CN" altLang="en-US" sz="1400" kern="100" dirty="0" smtClean="0">
                          <a:solidFill>
                            <a:srgbClr val="000000"/>
                          </a:solidFill>
                          <a:latin typeface="Times New Roman" panose="02020603050405020304"/>
                          <a:ea typeface="宋体" panose="02010600030101010101" pitchFamily="2" charset="-122"/>
                          <a:cs typeface="Times New Roman" panose="02020603050405020304"/>
                        </a:rPr>
                        <a:t>保障部</a:t>
                      </a:r>
                    </a:p>
                    <a:p>
                      <a:pPr marL="0" marR="0" indent="0" algn="ctr" defTabSz="914400" rtl="0" eaLnBrk="1" fontAlgn="auto" latinLnBrk="0" hangingPunct="1">
                        <a:lnSpc>
                          <a:spcPct val="150000"/>
                        </a:lnSpc>
                        <a:spcBef>
                          <a:spcPts val="0"/>
                        </a:spcBef>
                        <a:spcAft>
                          <a:spcPts val="0"/>
                        </a:spcAft>
                        <a:buClrTx/>
                        <a:buSzTx/>
                        <a:buFontTx/>
                        <a:buNone/>
                        <a:tabLst/>
                        <a:defRPr/>
                      </a:pPr>
                      <a:r>
                        <a:rPr lang="en-US" altLang="zh-CN" sz="1400" kern="100" dirty="0" smtClean="0">
                          <a:solidFill>
                            <a:srgbClr val="000000"/>
                          </a:solidFill>
                          <a:latin typeface="Times New Roman" panose="02020603050405020304"/>
                          <a:ea typeface="宋体" panose="02010600030101010101" pitchFamily="2" charset="-122"/>
                          <a:cs typeface="Times New Roman" panose="02020603050405020304"/>
                        </a:rPr>
                        <a:t>Mi</a:t>
                      </a:r>
                      <a:r>
                        <a:rPr lang="en-US" altLang="zh-CN" sz="1300" kern="100" dirty="0" smtClean="0">
                          <a:solidFill>
                            <a:srgbClr val="000000"/>
                          </a:solidFill>
                          <a:latin typeface="Times New Roman" panose="02020603050405020304"/>
                          <a:ea typeface="宋体" panose="02010600030101010101" pitchFamily="2" charset="-122"/>
                          <a:cs typeface="Times New Roman" panose="02020603050405020304"/>
                        </a:rPr>
                        <a:t>nistry of Human Resources</a:t>
                      </a:r>
                      <a:r>
                        <a:rPr lang="en-US" altLang="zh-CN" sz="1300" kern="100" baseline="0" dirty="0" smtClean="0">
                          <a:solidFill>
                            <a:srgbClr val="000000"/>
                          </a:solidFill>
                          <a:latin typeface="Times New Roman" panose="02020603050405020304"/>
                          <a:ea typeface="宋体" panose="02010600030101010101" pitchFamily="2" charset="-122"/>
                          <a:cs typeface="Times New Roman" panose="02020603050405020304"/>
                        </a:rPr>
                        <a:t> and Social Security</a:t>
                      </a:r>
                      <a:endParaRPr lang="zh-CN" altLang="en-US" sz="1300" kern="100" dirty="0" smtClean="0">
                        <a:latin typeface="Calibri" panose="020F0502020204030204"/>
                        <a:ea typeface="宋体" panose="02010600030101010101" pitchFamily="2" charset="-122"/>
                        <a:cs typeface="Times New Roman" panose="02020603050405020304"/>
                      </a:endParaRPr>
                    </a:p>
                  </a:txBody>
                  <a:tcPr marL="44174" marR="44174" marT="29449" marB="2944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zh-CN" altLang="en-US" sz="1400" kern="100" dirty="0">
                          <a:solidFill>
                            <a:srgbClr val="000000"/>
                          </a:solidFill>
                          <a:latin typeface="Times New Roman" panose="02020603050405020304"/>
                          <a:ea typeface="宋体" panose="02010600030101010101" pitchFamily="2" charset="-122"/>
                          <a:cs typeface="Times New Roman" panose="02020603050405020304"/>
                        </a:rPr>
                        <a:t>卫计委、财</a:t>
                      </a:r>
                      <a:r>
                        <a:rPr lang="zh-CN" altLang="en-US" sz="1400" kern="100" dirty="0" smtClean="0">
                          <a:solidFill>
                            <a:srgbClr val="000000"/>
                          </a:solidFill>
                          <a:latin typeface="Times New Roman" panose="02020603050405020304"/>
                          <a:ea typeface="宋体" panose="02010600030101010101" pitchFamily="2" charset="-122"/>
                          <a:cs typeface="Times New Roman" panose="02020603050405020304"/>
                        </a:rPr>
                        <a:t>政</a:t>
                      </a:r>
                      <a:endParaRPr lang="en-US" altLang="zh-CN" sz="1400" kern="100" dirty="0" smtClean="0">
                        <a:solidFill>
                          <a:srgbClr val="000000"/>
                        </a:solidFill>
                        <a:latin typeface="Times New Roman" panose="02020603050405020304"/>
                        <a:ea typeface="宋体" panose="02010600030101010101" pitchFamily="2" charset="-122"/>
                        <a:cs typeface="Times New Roman" panose="02020603050405020304"/>
                      </a:endParaRPr>
                    </a:p>
                    <a:p>
                      <a:pPr marL="0" marR="0" algn="ctr">
                        <a:lnSpc>
                          <a:spcPct val="150000"/>
                        </a:lnSpc>
                        <a:spcBef>
                          <a:spcPts val="0"/>
                        </a:spcBef>
                        <a:spcAft>
                          <a:spcPts val="0"/>
                        </a:spcAft>
                      </a:pPr>
                      <a:r>
                        <a:rPr lang="en-US" altLang="zh-CN" sz="1300" kern="100" dirty="0" smtClean="0">
                          <a:solidFill>
                            <a:srgbClr val="000000"/>
                          </a:solidFill>
                          <a:latin typeface="Times New Roman" panose="02020603050405020304"/>
                          <a:ea typeface="宋体" panose="02010600030101010101" pitchFamily="2" charset="-122"/>
                          <a:cs typeface="Times New Roman" panose="02020603050405020304"/>
                        </a:rPr>
                        <a:t>Commission of Health and Family Planning, Ministry of Finance</a:t>
                      </a:r>
                      <a:endParaRPr lang="zh-CN" altLang="en-US" sz="1300" kern="100" dirty="0">
                        <a:latin typeface="Calibri" panose="020F0502020204030204"/>
                        <a:ea typeface="宋体" panose="02010600030101010101" pitchFamily="2" charset="-122"/>
                        <a:cs typeface="Times New Roman" panose="02020603050405020304"/>
                      </a:endParaRPr>
                    </a:p>
                  </a:txBody>
                  <a:tcPr marL="44174" marR="44174" marT="29449" marB="2944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6"/>
                  </a:ext>
                </a:extLst>
              </a:tr>
            </a:tbl>
          </a:graphicData>
        </a:graphic>
      </p:graphicFrame>
      <p:sp>
        <p:nvSpPr>
          <p:cNvPr id="4" name="矩形 3">
            <a:extLst>
              <a:ext uri="{FF2B5EF4-FFF2-40B4-BE49-F238E27FC236}">
                <a16:creationId xmlns="" xmlns:a16="http://schemas.microsoft.com/office/drawing/2014/main" id="{29F2AE71-3562-4CA7-A82C-FDEDDBA9B5FE}"/>
              </a:ext>
            </a:extLst>
          </p:cNvPr>
          <p:cNvSpPr/>
          <p:nvPr/>
        </p:nvSpPr>
        <p:spPr>
          <a:xfrm>
            <a:off x="1151112" y="685800"/>
            <a:ext cx="5288627" cy="1046440"/>
          </a:xfrm>
          <a:prstGeom prst="rect">
            <a:avLst/>
          </a:prstGeom>
        </p:spPr>
        <p:txBody>
          <a:bodyPr wrap="none">
            <a:spAutoFit/>
          </a:bodyPr>
          <a:lstStyle/>
          <a:p>
            <a:pPr lvl="0"/>
            <a:r>
              <a:rPr kumimoji="0" lang="en-US" altLang="zh-CN" sz="3200" i="0" u="none" strike="noStrike" kern="0" cap="none" spc="0" normalizeH="0" baseline="0" noProof="0" dirty="0">
                <a:ln>
                  <a:noFill/>
                </a:ln>
                <a:effectLst/>
                <a:uLnTx/>
                <a:uFillTx/>
                <a:latin typeface="Arial"/>
                <a:cs typeface="+mj-cs"/>
              </a:rPr>
              <a:t>3</a:t>
            </a:r>
            <a:r>
              <a:rPr kumimoji="0" lang="zh-CN" altLang="en-US" sz="3200" i="0" u="none" strike="noStrike" kern="0" cap="none" spc="0" normalizeH="0" baseline="0" noProof="0" dirty="0">
                <a:ln>
                  <a:noFill/>
                </a:ln>
                <a:effectLst/>
                <a:uLnTx/>
                <a:uFillTx/>
                <a:latin typeface="Arial"/>
                <a:cs typeface="+mj-cs"/>
              </a:rPr>
              <a:t>、</a:t>
            </a:r>
            <a:r>
              <a:rPr lang="zh-CN" altLang="en-US" sz="3200" dirty="0" smtClean="0">
                <a:sym typeface="+mn-ea"/>
              </a:rPr>
              <a:t>制度筹资和待遇情况</a:t>
            </a:r>
          </a:p>
          <a:p>
            <a:pPr lvl="0"/>
            <a:r>
              <a:rPr kumimoji="0" lang="en-US" altLang="zh-CN" sz="3000" b="0" i="0" u="none" strike="noStrike" kern="0" cap="none" spc="0" normalizeH="0" baseline="0" noProof="0" dirty="0" smtClean="0">
                <a:ln>
                  <a:noFill/>
                </a:ln>
                <a:effectLst/>
                <a:uLnTx/>
                <a:uFillTx/>
                <a:latin typeface="Times New Roman"/>
                <a:cs typeface="Times New Roman"/>
                <a:sym typeface="+mn-ea"/>
              </a:rPr>
              <a:t>       Fund-Raising</a:t>
            </a:r>
            <a:r>
              <a:rPr kumimoji="0" lang="en-US" altLang="zh-CN" sz="3000" b="0" i="0" u="none" strike="noStrike" kern="0" cap="none" spc="0" normalizeH="0" noProof="0" dirty="0" smtClean="0">
                <a:ln>
                  <a:noFill/>
                </a:ln>
                <a:effectLst/>
                <a:uLnTx/>
                <a:uFillTx/>
                <a:latin typeface="Times New Roman"/>
                <a:cs typeface="Times New Roman"/>
                <a:sym typeface="+mn-ea"/>
              </a:rPr>
              <a:t> and Treatment</a:t>
            </a:r>
            <a:endParaRPr kumimoji="0" lang="zh-CN" altLang="en-US" sz="3000" b="0" i="0" u="none" strike="noStrike" kern="0" cap="none" spc="0" normalizeH="0" baseline="0" noProof="0" dirty="0">
              <a:ln>
                <a:noFill/>
              </a:ln>
              <a:effectLst/>
              <a:uLnTx/>
              <a:uFillTx/>
              <a:latin typeface="Times New Roman"/>
              <a:cs typeface="Times New Roman"/>
            </a:endParaRPr>
          </a:p>
        </p:txBody>
      </p:sp>
    </p:spTree>
    <p:extLst>
      <p:ext uri="{BB962C8B-B14F-4D97-AF65-F5344CB8AC3E}">
        <p14:creationId xmlns:p14="http://schemas.microsoft.com/office/powerpoint/2010/main" val="213730381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9">
            <a:extLst>
              <a:ext uri="{FF2B5EF4-FFF2-40B4-BE49-F238E27FC236}">
                <a16:creationId xmlns="" xmlns:a16="http://schemas.microsoft.com/office/drawing/2014/main" id="{666A9A52-0D04-481D-B1C7-5C326BC0A1F2}"/>
              </a:ext>
            </a:extLst>
          </p:cNvPr>
          <p:cNvSpPr>
            <a:spLocks noGrp="1" noChangeArrowheads="1"/>
          </p:cNvSpPr>
          <p:nvPr>
            <p:ph type="title"/>
          </p:nvPr>
        </p:nvSpPr>
        <p:spPr>
          <a:xfrm>
            <a:off x="2927350" y="260350"/>
            <a:ext cx="7200900" cy="1511300"/>
          </a:xfrm>
          <a:noFill/>
        </p:spPr>
        <p:txBody>
          <a:bodyPr/>
          <a:lstStyle/>
          <a:p>
            <a:pPr eaLnBrk="1" hangingPunct="1"/>
            <a:r>
              <a:rPr lang="en-US" altLang="zh-CN" sz="4800" dirty="0"/>
              <a:t> </a:t>
            </a:r>
            <a:endParaRPr lang="en-US" altLang="zh-CN" sz="3600" b="1" dirty="0">
              <a:solidFill>
                <a:srgbClr val="990099"/>
              </a:solidFill>
            </a:endParaRPr>
          </a:p>
        </p:txBody>
      </p:sp>
      <p:sp>
        <p:nvSpPr>
          <p:cNvPr id="3" name="矩形 2">
            <a:extLst>
              <a:ext uri="{FF2B5EF4-FFF2-40B4-BE49-F238E27FC236}">
                <a16:creationId xmlns="" xmlns:a16="http://schemas.microsoft.com/office/drawing/2014/main" id="{0186D9BE-B57C-4E6C-BB72-B006AEF4115F}"/>
              </a:ext>
            </a:extLst>
          </p:cNvPr>
          <p:cNvSpPr/>
          <p:nvPr/>
        </p:nvSpPr>
        <p:spPr>
          <a:xfrm>
            <a:off x="1303512" y="736600"/>
            <a:ext cx="4278735" cy="1077218"/>
          </a:xfrm>
          <a:prstGeom prst="rect">
            <a:avLst/>
          </a:prstGeom>
        </p:spPr>
        <p:txBody>
          <a:bodyPr wrap="none">
            <a:spAutoFit/>
          </a:bodyPr>
          <a:lstStyle/>
          <a:p>
            <a:pPr lvl="0"/>
            <a:r>
              <a:rPr kumimoji="0" lang="en-US" altLang="zh-CN" sz="3200" i="0" u="none" strike="noStrike" kern="0" cap="none" spc="0" normalizeH="0" baseline="0" noProof="0" dirty="0">
                <a:ln>
                  <a:noFill/>
                </a:ln>
                <a:effectLst/>
                <a:uLnTx/>
                <a:uFillTx/>
                <a:latin typeface="Arial"/>
                <a:cs typeface="+mj-cs"/>
              </a:rPr>
              <a:t>4</a:t>
            </a:r>
            <a:r>
              <a:rPr kumimoji="0" lang="zh-CN" altLang="en-US" sz="3200" i="0" u="none" strike="noStrike" kern="0" cap="none" spc="0" normalizeH="0" baseline="0" noProof="0" dirty="0">
                <a:ln>
                  <a:noFill/>
                </a:ln>
                <a:effectLst/>
                <a:uLnTx/>
                <a:uFillTx/>
                <a:latin typeface="Arial"/>
                <a:cs typeface="+mj-cs"/>
              </a:rPr>
              <a:t>、</a:t>
            </a:r>
            <a:r>
              <a:rPr lang="zh-CN" altLang="en-US" sz="3200" dirty="0" smtClean="0">
                <a:sym typeface="+mn-ea"/>
              </a:rPr>
              <a:t>主要成效</a:t>
            </a:r>
            <a:endParaRPr lang="en-US" altLang="zh-CN" sz="3200" dirty="0" smtClean="0">
              <a:sym typeface="+mn-ea"/>
            </a:endParaRPr>
          </a:p>
          <a:p>
            <a:pPr lvl="0"/>
            <a:r>
              <a:rPr kumimoji="0" lang="en-US" altLang="zh-CN" sz="3200" b="0" i="0" u="none" strike="noStrike" kern="0" cap="none" spc="0" normalizeH="0" baseline="0" noProof="0" dirty="0">
                <a:ln>
                  <a:noFill/>
                </a:ln>
                <a:effectLst/>
                <a:uLnTx/>
                <a:uFillTx/>
                <a:sym typeface="+mn-ea"/>
              </a:rPr>
              <a:t> </a:t>
            </a:r>
            <a:r>
              <a:rPr kumimoji="0" lang="en-US" altLang="zh-CN" sz="3200" b="0" i="0" u="none" strike="noStrike" kern="0" cap="none" spc="0" normalizeH="0" baseline="0" noProof="0" dirty="0" smtClean="0">
                <a:ln>
                  <a:noFill/>
                </a:ln>
                <a:effectLst/>
                <a:uLnTx/>
                <a:uFillTx/>
                <a:sym typeface="+mn-ea"/>
              </a:rPr>
              <a:t>    </a:t>
            </a:r>
            <a:r>
              <a:rPr lang="en-US" altLang="zh-CN" sz="3200" kern="0" dirty="0" smtClean="0">
                <a:latin typeface="Times New Roman"/>
                <a:cs typeface="Times New Roman"/>
                <a:sym typeface="+mn-ea"/>
              </a:rPr>
              <a:t>Major Achievements</a:t>
            </a:r>
            <a:endParaRPr kumimoji="0" lang="zh-CN" altLang="en-US" sz="1800" b="0" i="0" u="none" strike="noStrike" kern="0" cap="none" spc="0" normalizeH="0" baseline="0" noProof="0" dirty="0">
              <a:ln>
                <a:noFill/>
              </a:ln>
              <a:effectLst/>
              <a:uLnTx/>
              <a:uFillTx/>
              <a:latin typeface="Times New Roman"/>
              <a:cs typeface="Times New Roman"/>
            </a:endParaRPr>
          </a:p>
        </p:txBody>
      </p:sp>
      <p:sp>
        <p:nvSpPr>
          <p:cNvPr id="4" name="矩形 3">
            <a:extLst>
              <a:ext uri="{FF2B5EF4-FFF2-40B4-BE49-F238E27FC236}">
                <a16:creationId xmlns="" xmlns:a16="http://schemas.microsoft.com/office/drawing/2014/main" id="{C4D69787-B985-4E89-AAAD-783DB33872DD}"/>
              </a:ext>
            </a:extLst>
          </p:cNvPr>
          <p:cNvSpPr/>
          <p:nvPr/>
        </p:nvSpPr>
        <p:spPr>
          <a:xfrm>
            <a:off x="806960" y="1984870"/>
            <a:ext cx="10864339" cy="4873130"/>
          </a:xfrm>
          <a:prstGeom prst="rect">
            <a:avLst/>
          </a:prstGeom>
        </p:spPr>
        <p:txBody>
          <a:bodyPr wrap="square">
            <a:spAutoFit/>
          </a:bodyPr>
          <a:lstStyle/>
          <a:p>
            <a:pPr>
              <a:lnSpc>
                <a:spcPct val="150000"/>
              </a:lnSpc>
              <a:buFont typeface="Wingdings" panose="05000000000000000000" charset="0"/>
              <a:buChar char="Ø"/>
            </a:pPr>
            <a:r>
              <a:rPr lang="zh-CN" altLang="en-US" sz="1600" dirty="0">
                <a:latin typeface="+mn-ea"/>
              </a:rPr>
              <a:t>覆盖人数：2017年底，基本医疗保险覆盖人数超过13.37亿人，参保率95%以上。大病保险、补充医疗保险参保人数突破12亿人。医疗救助资助参加基本医疗保险5560.4万人</a:t>
            </a:r>
            <a:r>
              <a:rPr lang="zh-CN" altLang="en-US" sz="1600" dirty="0" smtClean="0">
                <a:latin typeface="+mn-ea"/>
              </a:rPr>
              <a:t>。</a:t>
            </a:r>
            <a:endParaRPr lang="en-US" altLang="zh-CN" sz="1600" dirty="0" smtClean="0">
              <a:latin typeface="+mn-ea"/>
            </a:endParaRPr>
          </a:p>
          <a:p>
            <a:pPr>
              <a:lnSpc>
                <a:spcPct val="150000"/>
              </a:lnSpc>
            </a:pPr>
            <a:r>
              <a:rPr lang="en-US" altLang="zh-CN" sz="1600" dirty="0" smtClean="0">
                <a:latin typeface="Times New Roman"/>
                <a:cs typeface="Times New Roman"/>
              </a:rPr>
              <a:t>Coverage: </a:t>
            </a:r>
            <a:r>
              <a:rPr lang="en-US" altLang="zh-CN" sz="1600" dirty="0">
                <a:latin typeface="Times New Roman"/>
                <a:cs typeface="Times New Roman"/>
              </a:rPr>
              <a:t>B</a:t>
            </a:r>
            <a:r>
              <a:rPr lang="en-US" altLang="zh-CN" sz="1600" dirty="0" smtClean="0">
                <a:latin typeface="Times New Roman"/>
                <a:cs typeface="Times New Roman"/>
              </a:rPr>
              <a:t>y the end of 2017, the number of people covered by basic medical insurance exceeded 1.377 billion, accounting for more than 95% of the population; the number of people covered by critical disease insurance and supplementary medical insurance exceeded 1.4 billion; and the number of people helped by medical relief to enjoy basic medical insurance reached 55.604 million.   </a:t>
            </a:r>
            <a:endParaRPr lang="en-US" altLang="zh-CN" sz="1600" dirty="0">
              <a:latin typeface="Times New Roman"/>
              <a:cs typeface="Times New Roman"/>
            </a:endParaRPr>
          </a:p>
          <a:p>
            <a:pPr>
              <a:lnSpc>
                <a:spcPct val="150000"/>
              </a:lnSpc>
              <a:buFont typeface="Wingdings" panose="05000000000000000000" charset="0"/>
              <a:buChar char="Ø"/>
            </a:pPr>
            <a:r>
              <a:rPr lang="zh-CN" altLang="en-US" sz="1600" dirty="0">
                <a:latin typeface="+mn-ea"/>
              </a:rPr>
              <a:t>基金收支：基本医疗保险收入</a:t>
            </a:r>
            <a:r>
              <a:rPr lang="en-US" altLang="zh-CN" sz="1600" dirty="0">
                <a:latin typeface="+mn-ea"/>
              </a:rPr>
              <a:t>17931</a:t>
            </a:r>
            <a:r>
              <a:rPr lang="zh-CN" altLang="en-US" sz="1600" dirty="0">
                <a:latin typeface="+mn-ea"/>
              </a:rPr>
              <a:t>亿元，支出</a:t>
            </a:r>
            <a:r>
              <a:rPr lang="en-US" altLang="zh-CN" sz="1600" dirty="0">
                <a:latin typeface="+mn-ea"/>
              </a:rPr>
              <a:t>14422</a:t>
            </a:r>
            <a:r>
              <a:rPr lang="zh-CN" altLang="en-US" sz="1600" dirty="0">
                <a:latin typeface="+mn-ea"/>
              </a:rPr>
              <a:t>亿元</a:t>
            </a:r>
            <a:r>
              <a:rPr lang="zh-CN" altLang="en-US" sz="1600" dirty="0" smtClean="0">
                <a:latin typeface="+mn-ea"/>
              </a:rPr>
              <a:t>。</a:t>
            </a:r>
            <a:endParaRPr lang="en-US" altLang="zh-CN" sz="1600" dirty="0" smtClean="0">
              <a:latin typeface="+mn-ea"/>
            </a:endParaRPr>
          </a:p>
          <a:p>
            <a:pPr>
              <a:lnSpc>
                <a:spcPct val="150000"/>
              </a:lnSpc>
            </a:pPr>
            <a:r>
              <a:rPr lang="en-US" altLang="zh-CN" sz="1600" dirty="0" smtClean="0">
                <a:latin typeface="Times New Roman"/>
                <a:cs typeface="Times New Roman"/>
              </a:rPr>
              <a:t>Revenue and Expenditure: The revenue of basic medical insurance totals 1.79 trillion Yuan, and the expenditure is 1.44 trillion Yuan.  </a:t>
            </a:r>
            <a:endParaRPr lang="en-US" altLang="zh-CN" sz="1600" dirty="0">
              <a:latin typeface="Times New Roman"/>
              <a:cs typeface="Times New Roman"/>
            </a:endParaRPr>
          </a:p>
          <a:p>
            <a:pPr>
              <a:lnSpc>
                <a:spcPct val="150000"/>
              </a:lnSpc>
              <a:buFont typeface="Wingdings" panose="05000000000000000000" charset="0"/>
              <a:buChar char="Ø"/>
            </a:pPr>
            <a:r>
              <a:rPr lang="zh-CN" altLang="en-US" sz="1600" dirty="0" smtClean="0">
                <a:latin typeface="+mn-ea"/>
              </a:rPr>
              <a:t>待遇</a:t>
            </a:r>
            <a:r>
              <a:rPr lang="zh-CN" altLang="en-US" sz="1600" dirty="0">
                <a:latin typeface="+mn-ea"/>
              </a:rPr>
              <a:t>水平：职工医保和居民医保政策范围内住院医疗费用待遇水平平均达到81.7%和66.2%。</a:t>
            </a:r>
            <a:r>
              <a:rPr lang="zh-CN" altLang="en-US" sz="1600" dirty="0">
                <a:latin typeface="+mn-ea"/>
                <a:sym typeface="+mn-ea"/>
              </a:rPr>
              <a:t>享受待遇36亿人次，出院1.76亿人</a:t>
            </a:r>
            <a:r>
              <a:rPr lang="zh-CN" altLang="en-US" sz="1600" dirty="0" smtClean="0">
                <a:latin typeface="+mn-ea"/>
                <a:sym typeface="+mn-ea"/>
              </a:rPr>
              <a:t>次。</a:t>
            </a:r>
          </a:p>
          <a:p>
            <a:pPr>
              <a:lnSpc>
                <a:spcPct val="150000"/>
              </a:lnSpc>
            </a:pPr>
            <a:r>
              <a:rPr lang="en-US" altLang="zh-CN" sz="1600" dirty="0" smtClean="0">
                <a:latin typeface="Times New Roman"/>
                <a:cs typeface="Times New Roman"/>
              </a:rPr>
              <a:t>Treatment: With in the employee medical insurance and resident medical insurance, the reimbursement proportion of inpatient medical expenditure reaches 81.7% and 66.2% respectively. This covers 3.6 billion people, among whom 176 million were discharged. </a:t>
            </a:r>
            <a:endParaRPr lang="zh-CN" altLang="en-US" sz="1600" dirty="0">
              <a:latin typeface="Times New Roman"/>
              <a:cs typeface="Times New Roman"/>
            </a:endParaRPr>
          </a:p>
        </p:txBody>
      </p:sp>
    </p:spTree>
    <p:extLst>
      <p:ext uri="{BB962C8B-B14F-4D97-AF65-F5344CB8AC3E}">
        <p14:creationId xmlns:p14="http://schemas.microsoft.com/office/powerpoint/2010/main" val="42710200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9">
            <a:extLst>
              <a:ext uri="{FF2B5EF4-FFF2-40B4-BE49-F238E27FC236}">
                <a16:creationId xmlns="" xmlns:a16="http://schemas.microsoft.com/office/drawing/2014/main" id="{666A9A52-0D04-481D-B1C7-5C326BC0A1F2}"/>
              </a:ext>
            </a:extLst>
          </p:cNvPr>
          <p:cNvSpPr>
            <a:spLocks noGrp="1" noChangeArrowheads="1"/>
          </p:cNvSpPr>
          <p:nvPr>
            <p:ph type="title"/>
          </p:nvPr>
        </p:nvSpPr>
        <p:spPr>
          <a:xfrm>
            <a:off x="2927350" y="260350"/>
            <a:ext cx="7200900" cy="1511300"/>
          </a:xfrm>
          <a:noFill/>
        </p:spPr>
        <p:txBody>
          <a:bodyPr/>
          <a:lstStyle/>
          <a:p>
            <a:pPr eaLnBrk="1" hangingPunct="1"/>
            <a:r>
              <a:rPr lang="en-US" altLang="zh-CN" sz="4800" dirty="0"/>
              <a:t> </a:t>
            </a:r>
            <a:endParaRPr lang="en-US" altLang="zh-CN" sz="3600" b="1" dirty="0">
              <a:solidFill>
                <a:srgbClr val="990099"/>
              </a:solidFill>
            </a:endParaRPr>
          </a:p>
        </p:txBody>
      </p:sp>
      <p:graphicFrame>
        <p:nvGraphicFramePr>
          <p:cNvPr id="3" name="内容占位符 4">
            <a:extLst>
              <a:ext uri="{FF2B5EF4-FFF2-40B4-BE49-F238E27FC236}">
                <a16:creationId xmlns="" xmlns:a16="http://schemas.microsoft.com/office/drawing/2014/main" id="{FAE7BECA-B8A3-4E51-9257-D7F3CAF243B3}"/>
              </a:ext>
            </a:extLst>
          </p:cNvPr>
          <p:cNvGraphicFramePr>
            <a:graphicFrameLocks noGrp="1"/>
          </p:cNvGraphicFramePr>
          <p:nvPr>
            <p:ph idx="1"/>
            <p:extLst>
              <p:ext uri="{D42A27DB-BD31-4B8C-83A1-F6EECF244321}">
                <p14:modId xmlns:p14="http://schemas.microsoft.com/office/powerpoint/2010/main" val="70827780"/>
              </p:ext>
            </p:extLst>
          </p:nvPr>
        </p:nvGraphicFramePr>
        <p:xfrm>
          <a:off x="905381" y="1884458"/>
          <a:ext cx="9875398" cy="4045490"/>
        </p:xfrm>
        <a:graphic>
          <a:graphicData uri="http://schemas.openxmlformats.org/presentationml/2006/ole">
            <mc:AlternateContent xmlns:mc="http://schemas.openxmlformats.org/markup-compatibility/2006">
              <mc:Choice xmlns:v="urn:schemas-microsoft-com:vml" Requires="v">
                <p:oleObj spid="_x0000_s1602" r:id="rId3" imgW="7546975" imgH="4395470" progId="Excel.Chart.8">
                  <p:embed/>
                </p:oleObj>
              </mc:Choice>
              <mc:Fallback>
                <p:oleObj r:id="rId3" imgW="7546975" imgH="4395470" progId="Excel.Chart.8">
                  <p:embed/>
                  <p:pic>
                    <p:nvPicPr>
                      <p:cNvPr id="4098" name="内容占位符 4"/>
                      <p:cNvPicPr>
                        <a:picLocks noGrp="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5381" y="1884458"/>
                        <a:ext cx="9875398" cy="4045490"/>
                      </a:xfrm>
                      <a:prstGeom prst="rect">
                        <a:avLst/>
                      </a:prstGeom>
                      <a:noFill/>
                      <a:ln>
                        <a:noFill/>
                      </a:ln>
                      <a:extLst/>
                    </p:spPr>
                  </p:pic>
                </p:oleObj>
              </mc:Fallback>
            </mc:AlternateContent>
          </a:graphicData>
        </a:graphic>
      </p:graphicFrame>
      <p:sp>
        <p:nvSpPr>
          <p:cNvPr id="4" name="矩形 3">
            <a:extLst>
              <a:ext uri="{FF2B5EF4-FFF2-40B4-BE49-F238E27FC236}">
                <a16:creationId xmlns="" xmlns:a16="http://schemas.microsoft.com/office/drawing/2014/main" id="{680A6B5A-A696-4A2D-93CF-77CA0AB187DD}"/>
              </a:ext>
            </a:extLst>
          </p:cNvPr>
          <p:cNvSpPr/>
          <p:nvPr/>
        </p:nvSpPr>
        <p:spPr>
          <a:xfrm>
            <a:off x="1304446" y="736600"/>
            <a:ext cx="8953041" cy="1077218"/>
          </a:xfrm>
          <a:prstGeom prst="rect">
            <a:avLst/>
          </a:prstGeom>
        </p:spPr>
        <p:txBody>
          <a:bodyPr wrap="none">
            <a:spAutoFit/>
          </a:bodyPr>
          <a:lstStyle/>
          <a:p>
            <a:pPr lvl="0"/>
            <a:r>
              <a:rPr kumimoji="0" lang="en-US" altLang="zh-CN" sz="3200" i="0" u="none" strike="noStrike" kern="0" cap="none" spc="0" normalizeH="0" baseline="0" noProof="0" dirty="0">
                <a:ln>
                  <a:noFill/>
                </a:ln>
                <a:effectLst/>
                <a:uLnTx/>
                <a:uFillTx/>
                <a:latin typeface="Arial"/>
                <a:cs typeface="+mj-cs"/>
              </a:rPr>
              <a:t>5</a:t>
            </a:r>
            <a:r>
              <a:rPr kumimoji="0" lang="zh-CN" altLang="en-US" sz="3200" i="0" u="none" strike="noStrike" kern="0" cap="none" spc="0" normalizeH="0" baseline="0" noProof="0" dirty="0">
                <a:ln>
                  <a:noFill/>
                </a:ln>
                <a:effectLst/>
                <a:uLnTx/>
                <a:uFillTx/>
                <a:latin typeface="Arial"/>
                <a:cs typeface="+mj-cs"/>
              </a:rPr>
              <a:t>、</a:t>
            </a:r>
            <a:r>
              <a:rPr lang="zh-CN" altLang="en-US" sz="3200" dirty="0"/>
              <a:t>卫生支出占</a:t>
            </a:r>
            <a:r>
              <a:rPr lang="en-US" altLang="zh-CN" sz="3200" dirty="0"/>
              <a:t>GDP</a:t>
            </a:r>
            <a:r>
              <a:rPr lang="zh-CN" altLang="en-US" sz="3200" dirty="0" smtClean="0"/>
              <a:t>比例国际比较</a:t>
            </a:r>
            <a:endParaRPr lang="en-US" altLang="zh-CN" sz="3200" dirty="0" smtClean="0"/>
          </a:p>
          <a:p>
            <a:pPr lvl="0"/>
            <a:r>
              <a:rPr kumimoji="0" lang="en-US" altLang="zh-CN" sz="3200" i="0" u="none" strike="noStrike" kern="0" cap="none" spc="0" normalizeH="0" baseline="0" noProof="0" dirty="0">
                <a:ln>
                  <a:noFill/>
                </a:ln>
                <a:effectLst/>
                <a:uLnTx/>
                <a:uFillTx/>
              </a:rPr>
              <a:t> </a:t>
            </a:r>
            <a:r>
              <a:rPr kumimoji="0" lang="en-US" altLang="zh-CN" sz="3200" i="0" u="none" strike="noStrike" kern="0" cap="none" spc="0" normalizeH="0" baseline="0" noProof="0" dirty="0" smtClean="0">
                <a:ln>
                  <a:noFill/>
                </a:ln>
                <a:effectLst/>
                <a:uLnTx/>
                <a:uFillTx/>
              </a:rPr>
              <a:t>    </a:t>
            </a:r>
            <a:r>
              <a:rPr kumimoji="0" lang="en-US" altLang="zh-CN" sz="2800" i="0" u="none" strike="noStrike" kern="0" cap="none" spc="0" normalizeH="0" baseline="0" noProof="0" dirty="0" smtClean="0">
                <a:ln>
                  <a:noFill/>
                </a:ln>
                <a:effectLst/>
                <a:uLnTx/>
                <a:uFillTx/>
                <a:latin typeface="Times New Roman"/>
                <a:cs typeface="Times New Roman"/>
              </a:rPr>
              <a:t>Health Expenditure to GDP Ratio </a:t>
            </a:r>
            <a:r>
              <a:rPr lang="en-US" altLang="zh-CN" sz="2800" kern="0" noProof="0" dirty="0" smtClean="0">
                <a:latin typeface="Times New Roman"/>
                <a:cs typeface="Times New Roman"/>
              </a:rPr>
              <a:t>of Different Countries</a:t>
            </a:r>
            <a:endParaRPr kumimoji="0" lang="zh-CN" altLang="en-US" sz="2800" i="0" u="none" strike="noStrike" kern="0" cap="none" spc="0" normalizeH="0" baseline="0" noProof="0" dirty="0">
              <a:ln>
                <a:noFill/>
              </a:ln>
              <a:effectLst/>
              <a:uLnTx/>
              <a:uFillTx/>
              <a:latin typeface="Times New Roman"/>
              <a:cs typeface="Times New Roman"/>
            </a:endParaRPr>
          </a:p>
        </p:txBody>
      </p:sp>
      <p:sp>
        <p:nvSpPr>
          <p:cNvPr id="2" name="矩形 1">
            <a:extLst>
              <a:ext uri="{FF2B5EF4-FFF2-40B4-BE49-F238E27FC236}">
                <a16:creationId xmlns="" xmlns:a16="http://schemas.microsoft.com/office/drawing/2014/main" id="{EB0D7FC0-8958-4E4F-805B-0F565DFEC5F9}"/>
              </a:ext>
            </a:extLst>
          </p:cNvPr>
          <p:cNvSpPr/>
          <p:nvPr/>
        </p:nvSpPr>
        <p:spPr>
          <a:xfrm>
            <a:off x="1398521" y="5719227"/>
            <a:ext cx="10085187" cy="1138773"/>
          </a:xfrm>
          <a:prstGeom prst="rect">
            <a:avLst/>
          </a:prstGeom>
        </p:spPr>
        <p:txBody>
          <a:bodyPr wrap="square">
            <a:spAutoFit/>
          </a:bodyPr>
          <a:lstStyle/>
          <a:p>
            <a:r>
              <a:rPr lang="zh-CN" altLang="en-US" b="1" dirty="0">
                <a:solidFill>
                  <a:srgbClr val="FF0000"/>
                </a:solidFill>
              </a:rPr>
              <a:t>（低收入国家组平均 </a:t>
            </a:r>
            <a:r>
              <a:rPr lang="en-US" altLang="zh-CN" b="1" dirty="0">
                <a:solidFill>
                  <a:srgbClr val="FF0000"/>
                </a:solidFill>
              </a:rPr>
              <a:t>5.2%</a:t>
            </a:r>
            <a:r>
              <a:rPr lang="zh-CN" altLang="en-US" b="1" dirty="0">
                <a:solidFill>
                  <a:srgbClr val="FF0000"/>
                </a:solidFill>
              </a:rPr>
              <a:t>，中低收入国家组平均</a:t>
            </a:r>
            <a:r>
              <a:rPr lang="en-US" altLang="zh-CN" b="1" dirty="0">
                <a:solidFill>
                  <a:srgbClr val="FF0000"/>
                </a:solidFill>
              </a:rPr>
              <a:t>4.4%</a:t>
            </a:r>
            <a:r>
              <a:rPr lang="zh-CN" altLang="en-US" b="1" dirty="0">
                <a:solidFill>
                  <a:srgbClr val="FF0000"/>
                </a:solidFill>
              </a:rPr>
              <a:t>，中高收入国家组平均</a:t>
            </a:r>
            <a:r>
              <a:rPr lang="en-US" altLang="zh-CN" b="1" dirty="0">
                <a:solidFill>
                  <a:srgbClr val="FF0000"/>
                </a:solidFill>
              </a:rPr>
              <a:t>5.8%</a:t>
            </a:r>
            <a:r>
              <a:rPr lang="zh-CN" altLang="en-US" b="1" dirty="0">
                <a:solidFill>
                  <a:srgbClr val="FF0000"/>
                </a:solidFill>
              </a:rPr>
              <a:t>，高收入国家组平均</a:t>
            </a:r>
            <a:r>
              <a:rPr lang="en-US" altLang="zh-CN" b="1" dirty="0">
                <a:solidFill>
                  <a:srgbClr val="FF0000"/>
                </a:solidFill>
              </a:rPr>
              <a:t>11.9</a:t>
            </a:r>
            <a:r>
              <a:rPr lang="en-US" altLang="zh-CN" b="1" dirty="0" smtClean="0">
                <a:solidFill>
                  <a:srgbClr val="FF0000"/>
                </a:solidFill>
              </a:rPr>
              <a:t>%</a:t>
            </a:r>
            <a:r>
              <a:rPr lang="zh-CN" altLang="en-US" b="1" dirty="0" smtClean="0">
                <a:solidFill>
                  <a:srgbClr val="FF0000"/>
                </a:solidFill>
              </a:rPr>
              <a:t>。）</a:t>
            </a:r>
            <a:endParaRPr lang="en-US" altLang="zh-CN" b="1" dirty="0" smtClean="0">
              <a:solidFill>
                <a:srgbClr val="FF0000"/>
              </a:solidFill>
            </a:endParaRPr>
          </a:p>
          <a:p>
            <a:r>
              <a:rPr lang="en-US" altLang="zh-CN" sz="1600" dirty="0" smtClean="0">
                <a:solidFill>
                  <a:srgbClr val="FF0000"/>
                </a:solidFill>
                <a:latin typeface="Times New Roman"/>
                <a:cs typeface="Times New Roman"/>
              </a:rPr>
              <a:t>(The average </a:t>
            </a:r>
            <a:r>
              <a:rPr lang="en-US" altLang="zh-CN" sz="1600" dirty="0">
                <a:solidFill>
                  <a:srgbClr val="FF0000"/>
                </a:solidFill>
                <a:latin typeface="Times New Roman"/>
                <a:cs typeface="Times New Roman"/>
              </a:rPr>
              <a:t>r</a:t>
            </a:r>
            <a:r>
              <a:rPr lang="en-US" altLang="zh-CN" sz="1600" dirty="0" smtClean="0">
                <a:solidFill>
                  <a:srgbClr val="FF0000"/>
                </a:solidFill>
                <a:latin typeface="Times New Roman"/>
                <a:cs typeface="Times New Roman"/>
              </a:rPr>
              <a:t>atio of low-income countries is 5.2%, that </a:t>
            </a:r>
            <a:r>
              <a:rPr lang="en-US" altLang="zh-CN" sz="1600" dirty="0">
                <a:solidFill>
                  <a:srgbClr val="FF0000"/>
                </a:solidFill>
                <a:latin typeface="Times New Roman"/>
                <a:cs typeface="Times New Roman"/>
              </a:rPr>
              <a:t>of </a:t>
            </a:r>
            <a:r>
              <a:rPr lang="en-US" altLang="zh-CN" sz="1600" dirty="0" smtClean="0">
                <a:solidFill>
                  <a:srgbClr val="FF0000"/>
                </a:solidFill>
                <a:latin typeface="Times New Roman"/>
                <a:cs typeface="Times New Roman"/>
              </a:rPr>
              <a:t>lower middle-income ones is 4.4%, that of higher middle-income ones is 5.8% and that of high-income ones is 11.9%. )</a:t>
            </a:r>
            <a:endParaRPr lang="zh-CN" altLang="en-US" sz="1600" dirty="0">
              <a:solidFill>
                <a:srgbClr val="FF0000"/>
              </a:solidFill>
              <a:latin typeface="Times New Roman"/>
              <a:cs typeface="Times New Roman"/>
            </a:endParaRPr>
          </a:p>
        </p:txBody>
      </p:sp>
    </p:spTree>
    <p:extLst>
      <p:ext uri="{BB962C8B-B14F-4D97-AF65-F5344CB8AC3E}">
        <p14:creationId xmlns:p14="http://schemas.microsoft.com/office/powerpoint/2010/main" val="1937856096"/>
      </p:ext>
    </p:extLst>
  </p:cSld>
  <p:clrMapOvr>
    <a:masterClrMapping/>
  </p:clrMapOvr>
  <p:transition xmlns:p14="http://schemas.microsoft.com/office/powerpoint/2010/mai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9">
            <a:extLst>
              <a:ext uri="{FF2B5EF4-FFF2-40B4-BE49-F238E27FC236}">
                <a16:creationId xmlns="" xmlns:a16="http://schemas.microsoft.com/office/drawing/2014/main" id="{666A9A52-0D04-481D-B1C7-5C326BC0A1F2}"/>
              </a:ext>
            </a:extLst>
          </p:cNvPr>
          <p:cNvSpPr>
            <a:spLocks noGrp="1" noChangeArrowheads="1"/>
          </p:cNvSpPr>
          <p:nvPr>
            <p:ph type="title"/>
          </p:nvPr>
        </p:nvSpPr>
        <p:spPr>
          <a:noFill/>
        </p:spPr>
        <p:txBody>
          <a:bodyPr/>
          <a:lstStyle/>
          <a:p>
            <a:pPr eaLnBrk="1" hangingPunct="1"/>
            <a:r>
              <a:rPr lang="en-US" altLang="zh-CN" sz="4800"/>
              <a:t> </a:t>
            </a:r>
            <a:endParaRPr lang="en-US" altLang="zh-CN" sz="3600" b="1">
              <a:solidFill>
                <a:srgbClr val="990099"/>
              </a:solidFill>
            </a:endParaRPr>
          </a:p>
        </p:txBody>
      </p:sp>
      <p:sp>
        <p:nvSpPr>
          <p:cNvPr id="4" name="文本占位符 3">
            <a:extLst>
              <a:ext uri="{FF2B5EF4-FFF2-40B4-BE49-F238E27FC236}">
                <a16:creationId xmlns="" xmlns:a16="http://schemas.microsoft.com/office/drawing/2014/main" id="{9F9CDE89-5473-4DCA-A0F1-FC7670FF3564}"/>
              </a:ext>
            </a:extLst>
          </p:cNvPr>
          <p:cNvSpPr>
            <a:spLocks noGrp="1"/>
          </p:cNvSpPr>
          <p:nvPr>
            <p:ph type="body" idx="1"/>
          </p:nvPr>
        </p:nvSpPr>
        <p:spPr>
          <a:xfrm>
            <a:off x="963084" y="-134471"/>
            <a:ext cx="9854073" cy="6437994"/>
          </a:xfrm>
        </p:spPr>
        <p:txBody>
          <a:bodyPr/>
          <a:lstStyle/>
          <a:p>
            <a:pPr algn="ctr"/>
            <a:r>
              <a:rPr lang="zh-CN" altLang="en-US" sz="3600" b="1" dirty="0"/>
              <a:t>目  </a:t>
            </a:r>
            <a:r>
              <a:rPr lang="zh-CN" altLang="en-US" sz="3600" b="1" dirty="0" smtClean="0"/>
              <a:t>录</a:t>
            </a:r>
          </a:p>
          <a:p>
            <a:pPr algn="ctr"/>
            <a:r>
              <a:rPr lang="en-US" altLang="zh-CN" sz="3600" b="1" dirty="0" smtClean="0">
                <a:latin typeface="Times New Roman"/>
                <a:cs typeface="Times New Roman"/>
              </a:rPr>
              <a:t>Content</a:t>
            </a:r>
            <a:endParaRPr lang="en-US" altLang="zh-CN" sz="3600" b="1" dirty="0">
              <a:latin typeface="Times New Roman"/>
              <a:cs typeface="Times New Roman"/>
            </a:endParaRPr>
          </a:p>
          <a:p>
            <a:pPr algn="ctr"/>
            <a:endParaRPr lang="en-US" altLang="zh-CN" sz="3600" dirty="0"/>
          </a:p>
          <a:p>
            <a:pPr marL="514350" indent="-514350" algn="just">
              <a:buFont typeface="Wingdings" panose="05000000000000000000" pitchFamily="2" charset="2"/>
              <a:buChar char="ü"/>
            </a:pPr>
            <a:r>
              <a:rPr lang="zh-CN" altLang="en-US" dirty="0"/>
              <a:t>中国医疗保障改革历</a:t>
            </a:r>
            <a:r>
              <a:rPr lang="zh-CN" altLang="en-US" dirty="0" smtClean="0"/>
              <a:t>程</a:t>
            </a:r>
          </a:p>
          <a:p>
            <a:pPr algn="just"/>
            <a:r>
              <a:rPr lang="en-US" altLang="zh-CN" dirty="0">
                <a:latin typeface="Times New Roman"/>
                <a:cs typeface="Times New Roman"/>
              </a:rPr>
              <a:t> </a:t>
            </a:r>
            <a:r>
              <a:rPr lang="en-US" altLang="zh-CN" dirty="0" smtClean="0">
                <a:latin typeface="Times New Roman"/>
                <a:cs typeface="Times New Roman"/>
              </a:rPr>
              <a:t>      Reform History</a:t>
            </a:r>
            <a:endParaRPr lang="en-US" altLang="zh-CN" dirty="0">
              <a:latin typeface="Times New Roman"/>
              <a:cs typeface="Times New Roman"/>
            </a:endParaRPr>
          </a:p>
          <a:p>
            <a:pPr marL="514350" indent="-514350">
              <a:lnSpc>
                <a:spcPct val="150000"/>
              </a:lnSpc>
              <a:buFont typeface="Wingdings" panose="05000000000000000000" pitchFamily="2" charset="2"/>
              <a:buChar char="ü"/>
            </a:pPr>
            <a:r>
              <a:rPr lang="zh-CN" altLang="en-US" dirty="0" smtClean="0">
                <a:solidFill>
                  <a:schemeClr val="bg1">
                    <a:lumMod val="65000"/>
                  </a:schemeClr>
                </a:solidFill>
              </a:rPr>
              <a:t>中国医疗保障制度现状</a:t>
            </a:r>
          </a:p>
          <a:p>
            <a:pPr>
              <a:lnSpc>
                <a:spcPct val="150000"/>
              </a:lnSpc>
            </a:pPr>
            <a:r>
              <a:rPr lang="en-US" altLang="zh-CN" dirty="0">
                <a:solidFill>
                  <a:schemeClr val="bg1">
                    <a:lumMod val="65000"/>
                  </a:schemeClr>
                </a:solidFill>
                <a:latin typeface="Times New Roman"/>
                <a:cs typeface="Times New Roman"/>
              </a:rPr>
              <a:t> </a:t>
            </a:r>
            <a:r>
              <a:rPr lang="en-US" altLang="zh-CN" dirty="0" smtClean="0">
                <a:solidFill>
                  <a:schemeClr val="bg1">
                    <a:lumMod val="65000"/>
                  </a:schemeClr>
                </a:solidFill>
                <a:latin typeface="Times New Roman"/>
                <a:cs typeface="Times New Roman"/>
              </a:rPr>
              <a:t>      Current Institutions</a:t>
            </a:r>
            <a:endParaRPr lang="en-US" altLang="zh-CN" dirty="0">
              <a:solidFill>
                <a:schemeClr val="bg1">
                  <a:lumMod val="65000"/>
                </a:schemeClr>
              </a:solidFill>
              <a:latin typeface="Times New Roman"/>
              <a:cs typeface="Times New Roman"/>
            </a:endParaRPr>
          </a:p>
          <a:p>
            <a:pPr marL="514350" indent="-514350">
              <a:lnSpc>
                <a:spcPct val="150000"/>
              </a:lnSpc>
              <a:buFont typeface="Wingdings" panose="05000000000000000000" pitchFamily="2" charset="2"/>
              <a:buChar char="ü"/>
            </a:pPr>
            <a:r>
              <a:rPr lang="zh-CN" altLang="en-US" dirty="0">
                <a:solidFill>
                  <a:schemeClr val="bg1">
                    <a:lumMod val="65000"/>
                  </a:schemeClr>
                </a:solidFill>
              </a:rPr>
              <a:t>中国医疗保障制度面临</a:t>
            </a:r>
            <a:r>
              <a:rPr lang="zh-CN" altLang="en-US" dirty="0" smtClean="0">
                <a:solidFill>
                  <a:schemeClr val="bg1">
                    <a:lumMod val="65000"/>
                  </a:schemeClr>
                </a:solidFill>
              </a:rPr>
              <a:t>的困难挑战</a:t>
            </a:r>
          </a:p>
          <a:p>
            <a:pPr>
              <a:lnSpc>
                <a:spcPct val="150000"/>
              </a:lnSpc>
            </a:pPr>
            <a:r>
              <a:rPr lang="en-US" altLang="zh-CN" dirty="0">
                <a:solidFill>
                  <a:schemeClr val="bg1">
                    <a:lumMod val="65000"/>
                  </a:schemeClr>
                </a:solidFill>
                <a:latin typeface="Times New Roman"/>
                <a:cs typeface="Times New Roman"/>
              </a:rPr>
              <a:t> </a:t>
            </a:r>
            <a:r>
              <a:rPr lang="en-US" altLang="zh-CN" dirty="0" smtClean="0">
                <a:solidFill>
                  <a:schemeClr val="bg1">
                    <a:lumMod val="65000"/>
                  </a:schemeClr>
                </a:solidFill>
                <a:latin typeface="Times New Roman"/>
                <a:cs typeface="Times New Roman"/>
              </a:rPr>
              <a:t>      Problems and Challenges</a:t>
            </a:r>
            <a:endParaRPr lang="en-US" altLang="zh-CN" dirty="0">
              <a:solidFill>
                <a:schemeClr val="bg1">
                  <a:lumMod val="65000"/>
                </a:schemeClr>
              </a:solidFill>
              <a:latin typeface="Times New Roman"/>
              <a:cs typeface="Times New Roman"/>
            </a:endParaRPr>
          </a:p>
          <a:p>
            <a:pPr marL="514350" indent="-514350">
              <a:lnSpc>
                <a:spcPct val="150000"/>
              </a:lnSpc>
              <a:buFont typeface="Wingdings" panose="05000000000000000000" pitchFamily="2" charset="2"/>
              <a:buChar char="ü"/>
            </a:pPr>
            <a:r>
              <a:rPr lang="zh-CN" altLang="en-US" dirty="0">
                <a:solidFill>
                  <a:schemeClr val="bg1">
                    <a:lumMod val="65000"/>
                  </a:schemeClr>
                </a:solidFill>
              </a:rPr>
              <a:t>改革完善中国医疗保障体系的政策思</a:t>
            </a:r>
            <a:r>
              <a:rPr lang="zh-CN" altLang="en-US" dirty="0" smtClean="0">
                <a:solidFill>
                  <a:schemeClr val="bg1">
                    <a:lumMod val="65000"/>
                  </a:schemeClr>
                </a:solidFill>
              </a:rPr>
              <a:t>路</a:t>
            </a:r>
          </a:p>
          <a:p>
            <a:pPr>
              <a:lnSpc>
                <a:spcPct val="150000"/>
              </a:lnSpc>
            </a:pPr>
            <a:r>
              <a:rPr lang="en-US" altLang="zh-CN" dirty="0">
                <a:solidFill>
                  <a:schemeClr val="bg1">
                    <a:lumMod val="65000"/>
                  </a:schemeClr>
                </a:solidFill>
                <a:latin typeface="Times New Roman"/>
                <a:cs typeface="Times New Roman"/>
              </a:rPr>
              <a:t> </a:t>
            </a:r>
            <a:r>
              <a:rPr lang="en-US" altLang="zh-CN" dirty="0" smtClean="0">
                <a:solidFill>
                  <a:schemeClr val="bg1">
                    <a:lumMod val="65000"/>
                  </a:schemeClr>
                </a:solidFill>
                <a:latin typeface="Times New Roman"/>
                <a:cs typeface="Times New Roman"/>
              </a:rPr>
              <a:t>      Policy Thinking of Reforming and Improving China’s Medical Security System</a:t>
            </a:r>
            <a:endParaRPr lang="zh-CN" altLang="en-US" dirty="0">
              <a:solidFill>
                <a:schemeClr val="bg1">
                  <a:lumMod val="65000"/>
                </a:schemeClr>
              </a:solidFill>
              <a:latin typeface="Times New Roman"/>
              <a:cs typeface="Times New Roman"/>
            </a:endParaRPr>
          </a:p>
        </p:txBody>
      </p:sp>
    </p:spTree>
    <p:extLst>
      <p:ext uri="{BB962C8B-B14F-4D97-AF65-F5344CB8AC3E}">
        <p14:creationId xmlns:p14="http://schemas.microsoft.com/office/powerpoint/2010/main" val="11714007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9">
            <a:extLst>
              <a:ext uri="{FF2B5EF4-FFF2-40B4-BE49-F238E27FC236}">
                <a16:creationId xmlns="" xmlns:a16="http://schemas.microsoft.com/office/drawing/2014/main" id="{666A9A52-0D04-481D-B1C7-5C326BC0A1F2}"/>
              </a:ext>
            </a:extLst>
          </p:cNvPr>
          <p:cNvSpPr>
            <a:spLocks noGrp="1" noChangeArrowheads="1"/>
          </p:cNvSpPr>
          <p:nvPr>
            <p:ph type="title"/>
          </p:nvPr>
        </p:nvSpPr>
        <p:spPr>
          <a:xfrm>
            <a:off x="2927350" y="260350"/>
            <a:ext cx="7200900" cy="1511300"/>
          </a:xfrm>
          <a:noFill/>
        </p:spPr>
        <p:txBody>
          <a:bodyPr/>
          <a:lstStyle/>
          <a:p>
            <a:pPr eaLnBrk="1" hangingPunct="1"/>
            <a:r>
              <a:rPr lang="en-US" altLang="zh-CN" sz="4800"/>
              <a:t> </a:t>
            </a:r>
            <a:endParaRPr lang="en-US" altLang="zh-CN" sz="3600" b="1">
              <a:solidFill>
                <a:srgbClr val="990099"/>
              </a:solidFill>
            </a:endParaRPr>
          </a:p>
        </p:txBody>
      </p:sp>
      <p:sp>
        <p:nvSpPr>
          <p:cNvPr id="3" name="文本占位符 3">
            <a:extLst>
              <a:ext uri="{FF2B5EF4-FFF2-40B4-BE49-F238E27FC236}">
                <a16:creationId xmlns="" xmlns:a16="http://schemas.microsoft.com/office/drawing/2014/main" id="{D01AB668-6DFB-443C-A7F8-4A314AD0CF50}"/>
              </a:ext>
            </a:extLst>
          </p:cNvPr>
          <p:cNvSpPr txBox="1">
            <a:spLocks/>
          </p:cNvSpPr>
          <p:nvPr/>
        </p:nvSpPr>
        <p:spPr bwMode="auto">
          <a:xfrm>
            <a:off x="1175201" y="2066856"/>
            <a:ext cx="9854073" cy="3991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ea typeface="+mn-ea"/>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ea typeface="+mn-ea"/>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ea typeface="+mn-ea"/>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ea typeface="+mn-ea"/>
              </a:defRPr>
            </a:lvl9pPr>
          </a:lstStyle>
          <a:p>
            <a:pPr marL="514350" indent="-514350" algn="just">
              <a:buFont typeface="Wingdings" panose="05000000000000000000" pitchFamily="2" charset="2"/>
              <a:buChar char="ü"/>
            </a:pPr>
            <a:r>
              <a:rPr lang="zh-CN" altLang="en-US" sz="2000" kern="0" dirty="0">
                <a:solidFill>
                  <a:schemeClr val="bg1">
                    <a:lumMod val="65000"/>
                  </a:schemeClr>
                </a:solidFill>
              </a:rPr>
              <a:t>中国医疗保障改革历</a:t>
            </a:r>
            <a:r>
              <a:rPr lang="zh-CN" altLang="en-US" sz="2000" kern="0" dirty="0" smtClean="0">
                <a:solidFill>
                  <a:schemeClr val="bg1">
                    <a:lumMod val="65000"/>
                  </a:schemeClr>
                </a:solidFill>
              </a:rPr>
              <a:t>程</a:t>
            </a:r>
          </a:p>
          <a:p>
            <a:pPr marL="0" indent="0" algn="just">
              <a:buNone/>
            </a:pPr>
            <a:r>
              <a:rPr lang="en-US" altLang="zh-CN" sz="2000" kern="0" dirty="0">
                <a:solidFill>
                  <a:schemeClr val="bg1">
                    <a:lumMod val="65000"/>
                  </a:schemeClr>
                </a:solidFill>
                <a:latin typeface="Times New Roman"/>
                <a:cs typeface="Times New Roman"/>
              </a:rPr>
              <a:t> </a:t>
            </a:r>
            <a:r>
              <a:rPr lang="en-US" altLang="zh-CN" sz="2000" kern="0" dirty="0" smtClean="0">
                <a:solidFill>
                  <a:schemeClr val="bg1">
                    <a:lumMod val="65000"/>
                  </a:schemeClr>
                </a:solidFill>
                <a:latin typeface="Times New Roman"/>
                <a:cs typeface="Times New Roman"/>
              </a:rPr>
              <a:t>      Reform History</a:t>
            </a:r>
            <a:endParaRPr lang="en-US" altLang="zh-CN" sz="2000" kern="0" dirty="0">
              <a:solidFill>
                <a:schemeClr val="bg1">
                  <a:lumMod val="65000"/>
                </a:schemeClr>
              </a:solidFill>
              <a:latin typeface="Times New Roman"/>
              <a:cs typeface="Times New Roman"/>
            </a:endParaRPr>
          </a:p>
          <a:p>
            <a:pPr marL="514350" indent="-514350">
              <a:lnSpc>
                <a:spcPct val="150000"/>
              </a:lnSpc>
              <a:buFont typeface="Wingdings" panose="05000000000000000000" pitchFamily="2" charset="2"/>
              <a:buChar char="ü"/>
            </a:pPr>
            <a:r>
              <a:rPr lang="zh-CN" altLang="en-US" sz="2000" kern="0" dirty="0" smtClean="0">
                <a:solidFill>
                  <a:schemeClr val="bg1">
                    <a:lumMod val="65000"/>
                  </a:schemeClr>
                </a:solidFill>
              </a:rPr>
              <a:t>中国医疗保障制度现状</a:t>
            </a:r>
            <a:endParaRPr lang="en-US" altLang="zh-CN" sz="2000" kern="0" dirty="0" smtClean="0">
              <a:solidFill>
                <a:schemeClr val="bg1">
                  <a:lumMod val="65000"/>
                </a:schemeClr>
              </a:solidFill>
            </a:endParaRPr>
          </a:p>
          <a:p>
            <a:pPr marL="0" indent="0">
              <a:lnSpc>
                <a:spcPct val="150000"/>
              </a:lnSpc>
              <a:buNone/>
            </a:pPr>
            <a:r>
              <a:rPr lang="en-US" altLang="zh-CN" sz="2000" dirty="0" smtClean="0">
                <a:solidFill>
                  <a:schemeClr val="bg1">
                    <a:lumMod val="65000"/>
                  </a:schemeClr>
                </a:solidFill>
                <a:latin typeface="Times New Roman"/>
                <a:cs typeface="Times New Roman"/>
              </a:rPr>
              <a:t>        Current </a:t>
            </a:r>
            <a:r>
              <a:rPr lang="en-US" altLang="zh-CN" sz="2000" dirty="0">
                <a:solidFill>
                  <a:schemeClr val="bg1">
                    <a:lumMod val="65000"/>
                  </a:schemeClr>
                </a:solidFill>
                <a:latin typeface="Times New Roman"/>
                <a:cs typeface="Times New Roman"/>
              </a:rPr>
              <a:t>Institutions</a:t>
            </a:r>
            <a:endParaRPr lang="en-US" altLang="zh-CN" sz="2000" kern="0" dirty="0">
              <a:solidFill>
                <a:schemeClr val="bg1">
                  <a:lumMod val="65000"/>
                </a:schemeClr>
              </a:solidFill>
            </a:endParaRPr>
          </a:p>
          <a:p>
            <a:pPr marL="514350" indent="-514350">
              <a:lnSpc>
                <a:spcPct val="150000"/>
              </a:lnSpc>
              <a:buFont typeface="Wingdings" panose="05000000000000000000" pitchFamily="2" charset="2"/>
              <a:buChar char="ü"/>
            </a:pPr>
            <a:r>
              <a:rPr lang="zh-CN" altLang="en-US" sz="2000" kern="0" dirty="0"/>
              <a:t>中国医疗保障制度面临</a:t>
            </a:r>
            <a:r>
              <a:rPr lang="zh-CN" altLang="en-US" sz="2000" kern="0" dirty="0" smtClean="0"/>
              <a:t>的困难挑战</a:t>
            </a:r>
            <a:endParaRPr lang="en-US" altLang="zh-CN" sz="2000" kern="0" dirty="0"/>
          </a:p>
          <a:p>
            <a:pPr marL="0" indent="0">
              <a:lnSpc>
                <a:spcPct val="150000"/>
              </a:lnSpc>
              <a:buNone/>
            </a:pPr>
            <a:r>
              <a:rPr lang="en-US" altLang="zh-CN" sz="2000" kern="0" dirty="0" smtClean="0"/>
              <a:t>       </a:t>
            </a:r>
            <a:r>
              <a:rPr lang="en-US" altLang="zh-CN" sz="2000" kern="0" dirty="0" smtClean="0">
                <a:latin typeface="Times New Roman"/>
                <a:cs typeface="Times New Roman"/>
              </a:rPr>
              <a:t>Problems and Challenges</a:t>
            </a:r>
            <a:endParaRPr lang="en-US" altLang="zh-CN" sz="2000" kern="0" dirty="0">
              <a:latin typeface="Times New Roman"/>
              <a:cs typeface="Times New Roman"/>
            </a:endParaRPr>
          </a:p>
          <a:p>
            <a:pPr marL="514350" indent="-514350">
              <a:lnSpc>
                <a:spcPct val="150000"/>
              </a:lnSpc>
              <a:buFont typeface="Wingdings" panose="05000000000000000000" pitchFamily="2" charset="2"/>
              <a:buChar char="ü"/>
            </a:pPr>
            <a:r>
              <a:rPr lang="zh-CN" altLang="en-US" sz="2000" kern="0" dirty="0">
                <a:solidFill>
                  <a:schemeClr val="bg1">
                    <a:lumMod val="65000"/>
                  </a:schemeClr>
                </a:solidFill>
              </a:rPr>
              <a:t>改革完善中国医疗保障体系的政策思</a:t>
            </a:r>
            <a:r>
              <a:rPr lang="zh-CN" altLang="en-US" sz="2000" kern="0" dirty="0" smtClean="0">
                <a:solidFill>
                  <a:schemeClr val="bg1">
                    <a:lumMod val="65000"/>
                  </a:schemeClr>
                </a:solidFill>
              </a:rPr>
              <a:t>路</a:t>
            </a:r>
            <a:endParaRPr lang="en-US" altLang="zh-CN" sz="2000" kern="0" dirty="0">
              <a:solidFill>
                <a:schemeClr val="bg1">
                  <a:lumMod val="65000"/>
                </a:schemeClr>
              </a:solidFill>
            </a:endParaRPr>
          </a:p>
          <a:p>
            <a:pPr marL="0" indent="0">
              <a:lnSpc>
                <a:spcPct val="150000"/>
              </a:lnSpc>
              <a:buNone/>
            </a:pPr>
            <a:r>
              <a:rPr lang="en-US" altLang="zh-CN" sz="2000" kern="0" dirty="0">
                <a:solidFill>
                  <a:schemeClr val="bg1">
                    <a:lumMod val="65000"/>
                  </a:schemeClr>
                </a:solidFill>
                <a:latin typeface="Times New Roman"/>
                <a:cs typeface="Times New Roman"/>
              </a:rPr>
              <a:t> </a:t>
            </a:r>
            <a:r>
              <a:rPr lang="en-US" altLang="zh-CN" sz="2000" kern="0" dirty="0" smtClean="0">
                <a:solidFill>
                  <a:schemeClr val="bg1">
                    <a:lumMod val="65000"/>
                  </a:schemeClr>
                </a:solidFill>
                <a:latin typeface="Times New Roman"/>
                <a:cs typeface="Times New Roman"/>
              </a:rPr>
              <a:t>       </a:t>
            </a:r>
            <a:r>
              <a:rPr lang="en-US" altLang="zh-CN" sz="2000" dirty="0" smtClean="0">
                <a:solidFill>
                  <a:schemeClr val="bg1">
                    <a:lumMod val="65000"/>
                  </a:schemeClr>
                </a:solidFill>
                <a:latin typeface="Times New Roman"/>
                <a:cs typeface="Times New Roman"/>
              </a:rPr>
              <a:t>Policy </a:t>
            </a:r>
            <a:r>
              <a:rPr lang="en-US" altLang="zh-CN" sz="2000" dirty="0">
                <a:solidFill>
                  <a:schemeClr val="bg1">
                    <a:lumMod val="65000"/>
                  </a:schemeClr>
                </a:solidFill>
                <a:latin typeface="Times New Roman"/>
                <a:cs typeface="Times New Roman"/>
              </a:rPr>
              <a:t>Thinking of Reforming and Improving China’s Medical Security System</a:t>
            </a:r>
            <a:endParaRPr lang="zh-CN" altLang="en-US" sz="2000" dirty="0">
              <a:solidFill>
                <a:schemeClr val="bg1">
                  <a:lumMod val="65000"/>
                </a:schemeClr>
              </a:solidFill>
              <a:latin typeface="Times New Roman"/>
              <a:cs typeface="Times New Roman"/>
            </a:endParaRPr>
          </a:p>
          <a:p>
            <a:pPr marL="514350" indent="-514350">
              <a:lnSpc>
                <a:spcPct val="150000"/>
              </a:lnSpc>
              <a:buFont typeface="Wingdings" panose="05000000000000000000" pitchFamily="2" charset="2"/>
              <a:buChar char="ü"/>
            </a:pPr>
            <a:endParaRPr lang="zh-CN" altLang="en-US" sz="2000" kern="0" dirty="0">
              <a:solidFill>
                <a:schemeClr val="bg1">
                  <a:lumMod val="65000"/>
                </a:schemeClr>
              </a:solidFill>
            </a:endParaRPr>
          </a:p>
        </p:txBody>
      </p:sp>
    </p:spTree>
    <p:extLst>
      <p:ext uri="{BB962C8B-B14F-4D97-AF65-F5344CB8AC3E}">
        <p14:creationId xmlns:p14="http://schemas.microsoft.com/office/powerpoint/2010/main" val="92720600"/>
      </p:ext>
    </p:extLst>
  </p:cSld>
  <p:clrMapOvr>
    <a:masterClrMapping/>
  </p:clrMapOvr>
  <p:transition xmlns:p14="http://schemas.microsoft.com/office/powerpoint/2010/mai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9">
            <a:extLst>
              <a:ext uri="{FF2B5EF4-FFF2-40B4-BE49-F238E27FC236}">
                <a16:creationId xmlns="" xmlns:a16="http://schemas.microsoft.com/office/drawing/2014/main" id="{666A9A52-0D04-481D-B1C7-5C326BC0A1F2}"/>
              </a:ext>
            </a:extLst>
          </p:cNvPr>
          <p:cNvSpPr>
            <a:spLocks noGrp="1" noChangeArrowheads="1"/>
          </p:cNvSpPr>
          <p:nvPr>
            <p:ph type="title"/>
          </p:nvPr>
        </p:nvSpPr>
        <p:spPr>
          <a:xfrm>
            <a:off x="2927350" y="260350"/>
            <a:ext cx="7200900" cy="1511300"/>
          </a:xfrm>
          <a:noFill/>
        </p:spPr>
        <p:txBody>
          <a:bodyPr/>
          <a:lstStyle/>
          <a:p>
            <a:pPr eaLnBrk="1" hangingPunct="1"/>
            <a:r>
              <a:rPr lang="en-US" altLang="zh-CN" sz="4800"/>
              <a:t> </a:t>
            </a:r>
            <a:endParaRPr lang="en-US" altLang="zh-CN" sz="3600" b="1">
              <a:solidFill>
                <a:srgbClr val="990099"/>
              </a:solidFill>
            </a:endParaRPr>
          </a:p>
        </p:txBody>
      </p:sp>
      <p:sp>
        <p:nvSpPr>
          <p:cNvPr id="2" name="矩形 1">
            <a:extLst>
              <a:ext uri="{FF2B5EF4-FFF2-40B4-BE49-F238E27FC236}">
                <a16:creationId xmlns="" xmlns:a16="http://schemas.microsoft.com/office/drawing/2014/main" id="{FC806C50-5D50-45D2-87D4-9647C1047A1C}"/>
              </a:ext>
            </a:extLst>
          </p:cNvPr>
          <p:cNvSpPr/>
          <p:nvPr/>
        </p:nvSpPr>
        <p:spPr>
          <a:xfrm>
            <a:off x="783347" y="1917700"/>
            <a:ext cx="10447506" cy="3808735"/>
          </a:xfrm>
          <a:prstGeom prst="rect">
            <a:avLst/>
          </a:prstGeom>
        </p:spPr>
        <p:txBody>
          <a:bodyPr wrap="square">
            <a:spAutoFit/>
          </a:bodyPr>
          <a:lstStyle/>
          <a:p>
            <a:pPr>
              <a:lnSpc>
                <a:spcPct val="150000"/>
              </a:lnSpc>
            </a:pPr>
            <a:r>
              <a:rPr lang="zh-CN" altLang="en-US" dirty="0">
                <a:latin typeface="+mn-ea"/>
              </a:rPr>
              <a:t>人民群众日益增长的需求（新药、新技术等）与有限的筹资能力（经济承载能力、财政承载能力、企业和个人负担能力）之间的</a:t>
            </a:r>
            <a:r>
              <a:rPr lang="zh-CN" altLang="en-US" dirty="0" smtClean="0">
                <a:latin typeface="+mn-ea"/>
              </a:rPr>
              <a:t>矛盾</a:t>
            </a:r>
            <a:r>
              <a:rPr lang="zh-CN" altLang="zh-CN" dirty="0" smtClean="0">
                <a:latin typeface="+mn-ea"/>
              </a:rPr>
              <a:t>。</a:t>
            </a:r>
            <a:endParaRPr lang="en-US" altLang="zh-CN" dirty="0" smtClean="0">
              <a:latin typeface="+mn-ea"/>
            </a:endParaRPr>
          </a:p>
          <a:p>
            <a:pPr>
              <a:lnSpc>
                <a:spcPct val="150000"/>
              </a:lnSpc>
            </a:pPr>
            <a:r>
              <a:rPr lang="en-US" altLang="zh-CN" dirty="0" smtClean="0">
                <a:latin typeface="Times New Roman"/>
                <a:cs typeface="Times New Roman"/>
              </a:rPr>
              <a:t>The contradiction today is between people’s increasing demand (for new drugs and technologies) and limited funding capability (, economic and fiscal carrying capability as well as the financial burden on enterprises and individuals).</a:t>
            </a:r>
            <a:endParaRPr lang="en-US" altLang="zh-CN" dirty="0">
              <a:latin typeface="Times New Roman"/>
              <a:cs typeface="Times New Roman"/>
            </a:endParaRPr>
          </a:p>
          <a:p>
            <a:pPr>
              <a:lnSpc>
                <a:spcPct val="150000"/>
              </a:lnSpc>
            </a:pPr>
            <a:r>
              <a:rPr lang="en-US" altLang="zh-CN" dirty="0">
                <a:latin typeface="+mn-ea"/>
              </a:rPr>
              <a:t>2011-2017</a:t>
            </a:r>
            <a:r>
              <a:rPr lang="zh-CN" altLang="en-US" dirty="0">
                <a:latin typeface="+mn-ea"/>
              </a:rPr>
              <a:t>年，基本医疗保险基金收入增速   </a:t>
            </a:r>
            <a:r>
              <a:rPr lang="en-US" altLang="zh-CN" dirty="0">
                <a:latin typeface="+mn-ea"/>
              </a:rPr>
              <a:t>%</a:t>
            </a:r>
            <a:r>
              <a:rPr lang="zh-CN" altLang="en-US" dirty="0">
                <a:latin typeface="+mn-ea"/>
              </a:rPr>
              <a:t>，基金支出增速  </a:t>
            </a:r>
            <a:r>
              <a:rPr lang="en-US" altLang="zh-CN" dirty="0">
                <a:latin typeface="+mn-ea"/>
              </a:rPr>
              <a:t>%</a:t>
            </a:r>
            <a:r>
              <a:rPr lang="zh-CN" altLang="en-US" dirty="0">
                <a:latin typeface="+mn-ea"/>
              </a:rPr>
              <a:t>，支出增速高于收入增速  个百分点</a:t>
            </a:r>
            <a:r>
              <a:rPr lang="zh-CN" altLang="en-US" dirty="0" smtClean="0">
                <a:latin typeface="+mn-ea"/>
              </a:rPr>
              <a:t>。</a:t>
            </a:r>
          </a:p>
          <a:p>
            <a:pPr>
              <a:lnSpc>
                <a:spcPct val="150000"/>
              </a:lnSpc>
            </a:pPr>
            <a:r>
              <a:rPr lang="en-US" altLang="zh-CN" dirty="0" smtClean="0">
                <a:latin typeface="Times New Roman"/>
                <a:cs typeface="Times New Roman"/>
              </a:rPr>
              <a:t>From 2011 to 2017, revenue of basic medical insurance funding increased at a speed of  %, whereas its expenditure grew at a rate of  %, percentage points higher than that of revenue.  </a:t>
            </a:r>
            <a:endParaRPr lang="zh-CN" altLang="en-US" dirty="0">
              <a:latin typeface="Times New Roman"/>
              <a:cs typeface="Times New Roman"/>
            </a:endParaRPr>
          </a:p>
        </p:txBody>
      </p:sp>
      <p:sp>
        <p:nvSpPr>
          <p:cNvPr id="4" name="矩形 3">
            <a:extLst>
              <a:ext uri="{FF2B5EF4-FFF2-40B4-BE49-F238E27FC236}">
                <a16:creationId xmlns="" xmlns:a16="http://schemas.microsoft.com/office/drawing/2014/main" id="{F56B1C23-83D8-431A-84C7-BABC4535DBB8}"/>
              </a:ext>
            </a:extLst>
          </p:cNvPr>
          <p:cNvSpPr/>
          <p:nvPr/>
        </p:nvSpPr>
        <p:spPr>
          <a:xfrm>
            <a:off x="1036812" y="711200"/>
            <a:ext cx="9716297" cy="1077218"/>
          </a:xfrm>
          <a:prstGeom prst="rect">
            <a:avLst/>
          </a:prstGeom>
        </p:spPr>
        <p:txBody>
          <a:bodyPr wrap="none">
            <a:spAutoFit/>
          </a:bodyPr>
          <a:lstStyle/>
          <a:p>
            <a:pPr lvl="0"/>
            <a:r>
              <a:rPr kumimoji="0" lang="en-US" altLang="zh-CN" sz="3200" i="0" u="none" strike="noStrike" kern="0" cap="none" spc="0" normalizeH="0" baseline="0" noProof="0" dirty="0">
                <a:ln>
                  <a:noFill/>
                </a:ln>
                <a:effectLst/>
                <a:uLnTx/>
                <a:uFillTx/>
                <a:latin typeface="Arial"/>
                <a:cs typeface="+mj-cs"/>
              </a:rPr>
              <a:t>1</a:t>
            </a:r>
            <a:r>
              <a:rPr kumimoji="0" lang="zh-CN" altLang="en-US" sz="3200" i="0" u="none" strike="noStrike" kern="0" cap="none" spc="0" normalizeH="0" baseline="0" noProof="0" dirty="0">
                <a:ln>
                  <a:noFill/>
                </a:ln>
                <a:effectLst/>
                <a:uLnTx/>
                <a:uFillTx/>
                <a:latin typeface="Arial"/>
                <a:cs typeface="+mj-cs"/>
              </a:rPr>
              <a:t>、社会主要矛盾转化在医保领</a:t>
            </a:r>
            <a:r>
              <a:rPr kumimoji="0" lang="zh-CN" altLang="en-US" sz="3200" i="0" u="none" strike="noStrike" kern="0" cap="none" spc="0" normalizeH="0" baseline="0" noProof="0" dirty="0" smtClean="0">
                <a:ln>
                  <a:noFill/>
                </a:ln>
                <a:effectLst/>
                <a:uLnTx/>
                <a:uFillTx/>
                <a:latin typeface="Arial"/>
                <a:cs typeface="+mj-cs"/>
              </a:rPr>
              <a:t>域的体现</a:t>
            </a:r>
            <a:endParaRPr kumimoji="0" lang="en-US" altLang="zh-CN" sz="3200" i="0" u="none" strike="noStrike" kern="0" cap="none" spc="0" normalizeH="0" baseline="0" noProof="0" dirty="0" smtClean="0">
              <a:ln>
                <a:noFill/>
              </a:ln>
              <a:effectLst/>
              <a:uLnTx/>
              <a:uFillTx/>
              <a:latin typeface="Arial"/>
              <a:cs typeface="+mj-cs"/>
            </a:endParaRPr>
          </a:p>
          <a:p>
            <a:pPr lvl="0"/>
            <a:r>
              <a:rPr lang="en-US" altLang="zh-CN" sz="3200" kern="0" dirty="0">
                <a:latin typeface="Arial"/>
                <a:cs typeface="+mj-cs"/>
              </a:rPr>
              <a:t> </a:t>
            </a:r>
            <a:r>
              <a:rPr lang="en-US" altLang="zh-CN" sz="3200" kern="0" dirty="0" smtClean="0">
                <a:latin typeface="Arial"/>
                <a:cs typeface="+mj-cs"/>
              </a:rPr>
              <a:t>    </a:t>
            </a:r>
            <a:r>
              <a:rPr lang="en-US" altLang="zh-CN" sz="2800" kern="0" dirty="0" smtClean="0">
                <a:latin typeface="Arial"/>
                <a:cs typeface="+mj-cs"/>
              </a:rPr>
              <a:t>Evolution of Principal Contradiction in Medical Insurance</a:t>
            </a:r>
            <a:endParaRPr kumimoji="0" lang="zh-CN" altLang="en-US" sz="2800" i="0" u="none" strike="noStrike" kern="0" cap="none" spc="0" normalizeH="0" baseline="0" noProof="0" dirty="0">
              <a:ln>
                <a:noFill/>
              </a:ln>
              <a:effectLst/>
              <a:uLnTx/>
              <a:uFillTx/>
            </a:endParaRPr>
          </a:p>
        </p:txBody>
      </p:sp>
    </p:spTree>
    <p:extLst>
      <p:ext uri="{BB962C8B-B14F-4D97-AF65-F5344CB8AC3E}">
        <p14:creationId xmlns:p14="http://schemas.microsoft.com/office/powerpoint/2010/main" val="188626509"/>
      </p:ext>
    </p:extLst>
  </p:cSld>
  <p:clrMapOvr>
    <a:masterClrMapping/>
  </p:clrMapOvr>
  <p:transition xmlns:p14="http://schemas.microsoft.com/office/powerpoint/2010/mai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9">
            <a:extLst>
              <a:ext uri="{FF2B5EF4-FFF2-40B4-BE49-F238E27FC236}">
                <a16:creationId xmlns="" xmlns:a16="http://schemas.microsoft.com/office/drawing/2014/main" id="{666A9A52-0D04-481D-B1C7-5C326BC0A1F2}"/>
              </a:ext>
            </a:extLst>
          </p:cNvPr>
          <p:cNvSpPr>
            <a:spLocks noGrp="1" noChangeArrowheads="1"/>
          </p:cNvSpPr>
          <p:nvPr>
            <p:ph type="title"/>
          </p:nvPr>
        </p:nvSpPr>
        <p:spPr>
          <a:xfrm>
            <a:off x="2927350" y="260350"/>
            <a:ext cx="7200900" cy="1511300"/>
          </a:xfrm>
          <a:noFill/>
        </p:spPr>
        <p:txBody>
          <a:bodyPr/>
          <a:lstStyle/>
          <a:p>
            <a:pPr eaLnBrk="1" hangingPunct="1"/>
            <a:r>
              <a:rPr lang="en-US" altLang="zh-CN" sz="4800" dirty="0"/>
              <a:t> </a:t>
            </a:r>
            <a:endParaRPr lang="en-US" altLang="zh-CN" sz="3600" b="1" dirty="0">
              <a:solidFill>
                <a:srgbClr val="990099"/>
              </a:solidFill>
            </a:endParaRPr>
          </a:p>
        </p:txBody>
      </p:sp>
      <p:sp>
        <p:nvSpPr>
          <p:cNvPr id="2" name="矩形 1">
            <a:extLst>
              <a:ext uri="{FF2B5EF4-FFF2-40B4-BE49-F238E27FC236}">
                <a16:creationId xmlns="" xmlns:a16="http://schemas.microsoft.com/office/drawing/2014/main" id="{FC806C50-5D50-45D2-87D4-9647C1047A1C}"/>
              </a:ext>
            </a:extLst>
          </p:cNvPr>
          <p:cNvSpPr/>
          <p:nvPr/>
        </p:nvSpPr>
        <p:spPr>
          <a:xfrm>
            <a:off x="872246" y="1907719"/>
            <a:ext cx="11014953" cy="4524316"/>
          </a:xfrm>
          <a:prstGeom prst="rect">
            <a:avLst/>
          </a:prstGeom>
        </p:spPr>
        <p:txBody>
          <a:bodyPr wrap="square">
            <a:spAutoFit/>
          </a:bodyPr>
          <a:lstStyle/>
          <a:p>
            <a:pPr marL="457200" lvl="0" indent="-457200">
              <a:lnSpc>
                <a:spcPct val="150000"/>
              </a:lnSpc>
              <a:buFont typeface="Wingdings" panose="05000000000000000000" pitchFamily="2" charset="2"/>
              <a:buChar char="Ø"/>
            </a:pPr>
            <a:r>
              <a:rPr lang="zh-CN" altLang="en-US" sz="1600" dirty="0">
                <a:latin typeface="+mn-ea"/>
              </a:rPr>
              <a:t>人口老龄化程度持续上升，</a:t>
            </a:r>
            <a:r>
              <a:rPr lang="zh-CN" altLang="zh-CN" sz="1600" dirty="0">
                <a:latin typeface="+mn-ea"/>
              </a:rPr>
              <a:t>退休人群不缴费和更高的个人账户划入比例，日益削弱统筹基金的支撑能力</a:t>
            </a:r>
            <a:r>
              <a:rPr lang="zh-CN" altLang="zh-CN" sz="1600" dirty="0" smtClean="0">
                <a:latin typeface="+mn-ea"/>
              </a:rPr>
              <a:t>。</a:t>
            </a:r>
            <a:endParaRPr lang="zh-CN" altLang="en-US" sz="1600" dirty="0" smtClean="0">
              <a:latin typeface="+mn-ea"/>
            </a:endParaRPr>
          </a:p>
          <a:p>
            <a:pPr lvl="0">
              <a:lnSpc>
                <a:spcPct val="150000"/>
              </a:lnSpc>
            </a:pPr>
            <a:r>
              <a:rPr lang="en-US" altLang="zh-CN" sz="1600" dirty="0">
                <a:latin typeface="+mn-ea"/>
              </a:rPr>
              <a:t> </a:t>
            </a:r>
            <a:r>
              <a:rPr lang="en-US" altLang="zh-CN" sz="1600" dirty="0" smtClean="0">
                <a:latin typeface="+mn-ea"/>
              </a:rPr>
              <a:t>   </a:t>
            </a:r>
            <a:r>
              <a:rPr lang="en-US" altLang="zh-CN" sz="1600" dirty="0" smtClean="0">
                <a:latin typeface="Times New Roman"/>
                <a:cs typeface="Times New Roman"/>
              </a:rPr>
              <a:t>Aging population, no contribution of retirees and higher proportion of personal accounts are increasingly </a:t>
            </a:r>
            <a:r>
              <a:rPr lang="en-US" altLang="zh-CN" sz="1600" dirty="0" smtClean="0">
                <a:latin typeface="Times New Roman"/>
                <a:cs typeface="Times New Roman"/>
              </a:rPr>
              <a:t>weakening </a:t>
            </a:r>
            <a:r>
              <a:rPr lang="en-US" altLang="zh-CN" sz="1600" dirty="0" smtClean="0">
                <a:latin typeface="Times New Roman"/>
                <a:cs typeface="Times New Roman"/>
              </a:rPr>
              <a:t>the supporting capability of comprehensive arrangement fund.</a:t>
            </a:r>
            <a:r>
              <a:rPr lang="en-US" altLang="zh-CN" sz="1600" dirty="0" smtClean="0">
                <a:latin typeface="+mn-ea"/>
              </a:rPr>
              <a:t>  </a:t>
            </a:r>
            <a:endParaRPr lang="en-US" altLang="zh-CN" sz="1600" dirty="0">
              <a:latin typeface="+mn-ea"/>
            </a:endParaRPr>
          </a:p>
          <a:p>
            <a:pPr marL="457200" lvl="0" indent="-457200">
              <a:lnSpc>
                <a:spcPct val="150000"/>
              </a:lnSpc>
              <a:buFont typeface="Wingdings" panose="05000000000000000000" pitchFamily="2" charset="2"/>
              <a:buChar char="Ø"/>
            </a:pPr>
            <a:r>
              <a:rPr lang="zh-CN" altLang="zh-CN" sz="1600" dirty="0">
                <a:latin typeface="+mn-ea"/>
              </a:rPr>
              <a:t>老年人慢性病患病率高、复合情况较多、住院率也远高于在职人口，慢性病管理和住院服务的需求将快速上升。失能、半失能人群规模</a:t>
            </a:r>
            <a:r>
              <a:rPr lang="zh-CN" altLang="zh-CN" sz="1600" dirty="0" smtClean="0">
                <a:latin typeface="+mn-ea"/>
              </a:rPr>
              <a:t>日益增大</a:t>
            </a:r>
            <a:r>
              <a:rPr lang="zh-CN" altLang="en-US" sz="1600" dirty="0" smtClean="0">
                <a:latin typeface="+mn-ea"/>
              </a:rPr>
              <a:t>，</a:t>
            </a:r>
            <a:r>
              <a:rPr lang="zh-CN" altLang="zh-CN" sz="1600" dirty="0" smtClean="0">
                <a:latin typeface="+mn-ea"/>
              </a:rPr>
              <a:t>服务</a:t>
            </a:r>
            <a:r>
              <a:rPr lang="zh-CN" altLang="zh-CN" sz="1600" dirty="0">
                <a:latin typeface="+mn-ea"/>
              </a:rPr>
              <a:t>供不应求</a:t>
            </a:r>
            <a:r>
              <a:rPr lang="zh-CN" altLang="zh-CN" sz="1600" dirty="0" smtClean="0">
                <a:latin typeface="+mn-ea"/>
              </a:rPr>
              <a:t>。</a:t>
            </a:r>
            <a:endParaRPr lang="zh-CN" altLang="en-US" sz="1600" dirty="0" smtClean="0">
              <a:latin typeface="+mn-ea"/>
            </a:endParaRPr>
          </a:p>
          <a:p>
            <a:pPr lvl="0">
              <a:lnSpc>
                <a:spcPct val="150000"/>
              </a:lnSpc>
            </a:pPr>
            <a:r>
              <a:rPr lang="en-US" altLang="zh-CN" sz="1600" dirty="0">
                <a:latin typeface="+mn-ea"/>
              </a:rPr>
              <a:t> </a:t>
            </a:r>
            <a:r>
              <a:rPr lang="en-US" altLang="zh-CN" sz="1600" dirty="0" smtClean="0">
                <a:latin typeface="+mn-ea"/>
              </a:rPr>
              <a:t>   </a:t>
            </a:r>
            <a:r>
              <a:rPr lang="en-US" altLang="zh-CN" sz="1600" dirty="0" smtClean="0">
                <a:latin typeface="Times New Roman"/>
                <a:cs typeface="Times New Roman"/>
              </a:rPr>
              <a:t>With elderly people’s high incidence rate of chronicle diseases, complex conditions and higher hospitalization rate than that of employers, the demand for chronicle disease management and inpatient care will increase rapidly; and with an increasingly larger disabled and semi-disabled population, the service supply cannot meet the demand.  </a:t>
            </a:r>
            <a:endParaRPr lang="en-US" altLang="zh-CN" sz="1600" dirty="0">
              <a:latin typeface="Times New Roman"/>
              <a:cs typeface="Times New Roman"/>
            </a:endParaRPr>
          </a:p>
          <a:p>
            <a:pPr marL="457200" lvl="0" indent="-457200">
              <a:lnSpc>
                <a:spcPct val="150000"/>
              </a:lnSpc>
              <a:buFont typeface="Wingdings" panose="05000000000000000000" pitchFamily="2" charset="2"/>
              <a:buChar char="Ø"/>
            </a:pPr>
            <a:r>
              <a:rPr lang="zh-CN" altLang="zh-CN" sz="1600" dirty="0">
                <a:latin typeface="+mn-ea"/>
              </a:rPr>
              <a:t>城镇化、独生子女家庭的常态化人口迁移以及随子女居住的情况日益普遍，异地就医和异地照料的问题逐步凸显</a:t>
            </a:r>
            <a:r>
              <a:rPr lang="zh-CN" altLang="zh-CN" sz="1600" dirty="0" smtClean="0">
                <a:latin typeface="+mn-ea"/>
              </a:rPr>
              <a:t>。</a:t>
            </a:r>
            <a:endParaRPr lang="en-US" altLang="zh-CN" sz="1600" dirty="0" smtClean="0">
              <a:latin typeface="+mn-ea"/>
            </a:endParaRPr>
          </a:p>
          <a:p>
            <a:pPr lvl="0">
              <a:lnSpc>
                <a:spcPct val="150000"/>
              </a:lnSpc>
            </a:pPr>
            <a:r>
              <a:rPr lang="en-US" altLang="zh-CN" sz="1600" dirty="0">
                <a:latin typeface="+mn-ea"/>
              </a:rPr>
              <a:t> </a:t>
            </a:r>
            <a:r>
              <a:rPr lang="en-US" altLang="zh-CN" sz="1600" dirty="0" smtClean="0">
                <a:latin typeface="+mn-ea"/>
              </a:rPr>
              <a:t>   </a:t>
            </a:r>
            <a:r>
              <a:rPr lang="en-US" altLang="zh-CN" sz="1600" dirty="0" smtClean="0">
                <a:latin typeface="Times New Roman"/>
                <a:cs typeface="Times New Roman"/>
              </a:rPr>
              <a:t>Urbanization, constant migration of only-child family and parents’ choice of living together with children are more prevalent. Therefore, the problem of seeking medical services and care in a different place is increasingly severe.    </a:t>
            </a:r>
            <a:endParaRPr lang="en-US" altLang="zh-CN" sz="1600" dirty="0">
              <a:latin typeface="Times New Roman"/>
              <a:cs typeface="Times New Roman"/>
            </a:endParaRPr>
          </a:p>
          <a:p>
            <a:pPr lvl="0"/>
            <a:endParaRPr lang="zh-CN" altLang="en-US" sz="2400" dirty="0">
              <a:latin typeface="Times New Roman"/>
              <a:cs typeface="Times New Roman"/>
            </a:endParaRPr>
          </a:p>
        </p:txBody>
      </p:sp>
      <p:sp>
        <p:nvSpPr>
          <p:cNvPr id="4" name="矩形 3">
            <a:extLst>
              <a:ext uri="{FF2B5EF4-FFF2-40B4-BE49-F238E27FC236}">
                <a16:creationId xmlns="" xmlns:a16="http://schemas.microsoft.com/office/drawing/2014/main" id="{F56B1C23-83D8-431A-84C7-BABC4535DBB8}"/>
              </a:ext>
            </a:extLst>
          </p:cNvPr>
          <p:cNvSpPr/>
          <p:nvPr/>
        </p:nvSpPr>
        <p:spPr>
          <a:xfrm>
            <a:off x="1036812" y="698500"/>
            <a:ext cx="9029485" cy="1077218"/>
          </a:xfrm>
          <a:prstGeom prst="rect">
            <a:avLst/>
          </a:prstGeom>
        </p:spPr>
        <p:txBody>
          <a:bodyPr wrap="none">
            <a:spAutoFit/>
          </a:bodyPr>
          <a:lstStyle/>
          <a:p>
            <a:pPr lvl="0"/>
            <a:r>
              <a:rPr kumimoji="0" lang="en-US" altLang="zh-CN" sz="3200" i="0" u="none" strike="noStrike" kern="0" cap="none" spc="0" normalizeH="0" baseline="0" noProof="0" dirty="0">
                <a:ln>
                  <a:noFill/>
                </a:ln>
                <a:effectLst/>
                <a:uLnTx/>
                <a:uFillTx/>
                <a:latin typeface="Arial"/>
                <a:cs typeface="+mj-cs"/>
              </a:rPr>
              <a:t>2</a:t>
            </a:r>
            <a:r>
              <a:rPr kumimoji="0" lang="zh-CN" altLang="en-US" sz="3200" i="0" u="none" strike="noStrike" kern="0" cap="none" spc="0" normalizeH="0" baseline="0" noProof="0" dirty="0">
                <a:ln>
                  <a:noFill/>
                </a:ln>
                <a:effectLst/>
                <a:uLnTx/>
                <a:uFillTx/>
                <a:latin typeface="Arial"/>
                <a:cs typeface="+mj-cs"/>
              </a:rPr>
              <a:t>、</a:t>
            </a:r>
            <a:r>
              <a:rPr kumimoji="0" lang="zh-CN" altLang="en-US" sz="3200" i="0" u="none" strike="noStrike" kern="0" cap="none" spc="0" normalizeH="0" baseline="0" noProof="0" dirty="0" smtClean="0">
                <a:ln>
                  <a:noFill/>
                </a:ln>
                <a:effectLst/>
                <a:uLnTx/>
                <a:uFillTx/>
                <a:latin typeface="Arial"/>
                <a:cs typeface="+mj-cs"/>
              </a:rPr>
              <a:t>人口形势变化挑战</a:t>
            </a:r>
            <a:endParaRPr kumimoji="0" lang="en-US" altLang="zh-CN" sz="3200" i="0" u="none" strike="noStrike" kern="0" cap="none" spc="0" normalizeH="0" baseline="0" noProof="0" dirty="0" smtClean="0">
              <a:ln>
                <a:noFill/>
              </a:ln>
              <a:effectLst/>
              <a:uLnTx/>
              <a:uFillTx/>
              <a:latin typeface="Arial"/>
              <a:cs typeface="+mj-cs"/>
            </a:endParaRPr>
          </a:p>
          <a:p>
            <a:pPr lvl="0"/>
            <a:r>
              <a:rPr lang="en-US" altLang="zh-CN" sz="3200" kern="0" dirty="0">
                <a:latin typeface="Arial"/>
                <a:cs typeface="+mj-cs"/>
              </a:rPr>
              <a:t> </a:t>
            </a:r>
            <a:r>
              <a:rPr lang="en-US" altLang="zh-CN" sz="3200" kern="0" dirty="0" smtClean="0">
                <a:latin typeface="Arial"/>
                <a:cs typeface="+mj-cs"/>
              </a:rPr>
              <a:t>     </a:t>
            </a:r>
            <a:r>
              <a:rPr lang="en-US" altLang="zh-CN" sz="2400" kern="0" dirty="0" smtClean="0">
                <a:latin typeface="Arial"/>
                <a:cs typeface="+mj-cs"/>
              </a:rPr>
              <a:t>Challenges Caused by Changes in Demographic Structure</a:t>
            </a:r>
            <a:endParaRPr kumimoji="0" lang="zh-CN" altLang="en-US" sz="2400" i="0" u="none" strike="noStrike" kern="0" cap="none" spc="0" normalizeH="0" baseline="0" noProof="0" dirty="0">
              <a:ln>
                <a:noFill/>
              </a:ln>
              <a:effectLst/>
              <a:uLnTx/>
              <a:uFillTx/>
            </a:endParaRPr>
          </a:p>
        </p:txBody>
      </p:sp>
    </p:spTree>
    <p:extLst>
      <p:ext uri="{BB962C8B-B14F-4D97-AF65-F5344CB8AC3E}">
        <p14:creationId xmlns:p14="http://schemas.microsoft.com/office/powerpoint/2010/main" val="2856747393"/>
      </p:ext>
    </p:extLst>
  </p:cSld>
  <p:clrMapOvr>
    <a:masterClrMapping/>
  </p:clrMapOvr>
  <p:transition xmlns:p14="http://schemas.microsoft.com/office/powerpoint/2010/mai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9">
            <a:extLst>
              <a:ext uri="{FF2B5EF4-FFF2-40B4-BE49-F238E27FC236}">
                <a16:creationId xmlns="" xmlns:a16="http://schemas.microsoft.com/office/drawing/2014/main" id="{666A9A52-0D04-481D-B1C7-5C326BC0A1F2}"/>
              </a:ext>
            </a:extLst>
          </p:cNvPr>
          <p:cNvSpPr>
            <a:spLocks noGrp="1" noChangeArrowheads="1"/>
          </p:cNvSpPr>
          <p:nvPr>
            <p:ph type="title"/>
          </p:nvPr>
        </p:nvSpPr>
        <p:spPr>
          <a:xfrm>
            <a:off x="2927350" y="260350"/>
            <a:ext cx="7200900" cy="1511300"/>
          </a:xfrm>
          <a:noFill/>
        </p:spPr>
        <p:txBody>
          <a:bodyPr/>
          <a:lstStyle/>
          <a:p>
            <a:pPr eaLnBrk="1" hangingPunct="1"/>
            <a:r>
              <a:rPr lang="en-US" altLang="zh-CN" sz="4800"/>
              <a:t> </a:t>
            </a:r>
            <a:endParaRPr lang="en-US" altLang="zh-CN" sz="3600" b="1">
              <a:solidFill>
                <a:srgbClr val="990099"/>
              </a:solidFill>
            </a:endParaRPr>
          </a:p>
        </p:txBody>
      </p:sp>
      <p:sp>
        <p:nvSpPr>
          <p:cNvPr id="3" name="矩形 2">
            <a:extLst>
              <a:ext uri="{FF2B5EF4-FFF2-40B4-BE49-F238E27FC236}">
                <a16:creationId xmlns="" xmlns:a16="http://schemas.microsoft.com/office/drawing/2014/main" id="{CD870662-3115-46A9-B944-37D71A7F24AD}"/>
              </a:ext>
            </a:extLst>
          </p:cNvPr>
          <p:cNvSpPr/>
          <p:nvPr/>
        </p:nvSpPr>
        <p:spPr>
          <a:xfrm>
            <a:off x="826929" y="523087"/>
            <a:ext cx="11149171" cy="1600438"/>
          </a:xfrm>
          <a:prstGeom prst="rect">
            <a:avLst/>
          </a:prstGeom>
        </p:spPr>
        <p:txBody>
          <a:bodyPr wrap="square">
            <a:spAutoFit/>
          </a:bodyPr>
          <a:lstStyle/>
          <a:p>
            <a:r>
              <a:rPr kumimoji="0" lang="en-US" altLang="zh-CN" sz="3200" i="0" u="none" strike="noStrike" kern="0" cap="none" spc="0" normalizeH="0" baseline="0" noProof="0" dirty="0">
                <a:ln>
                  <a:noFill/>
                </a:ln>
                <a:effectLst/>
                <a:uLnTx/>
                <a:uFillTx/>
                <a:latin typeface="Arial"/>
                <a:cs typeface="+mj-cs"/>
              </a:rPr>
              <a:t>3</a:t>
            </a:r>
            <a:r>
              <a:rPr kumimoji="0" lang="zh-CN" altLang="en-US" sz="3200" i="0" u="none" strike="noStrike" kern="0" cap="none" spc="0" normalizeH="0" baseline="0" noProof="0" dirty="0">
                <a:ln>
                  <a:noFill/>
                </a:ln>
                <a:effectLst/>
                <a:uLnTx/>
                <a:uFillTx/>
                <a:latin typeface="Arial"/>
                <a:cs typeface="+mj-cs"/>
              </a:rPr>
              <a:t>、</a:t>
            </a:r>
            <a:r>
              <a:rPr lang="zh-CN" altLang="en-US" sz="2800" dirty="0"/>
              <a:t>延续自计划经济的医疗服务体系与适应社会主义市场经济的医疗保障制度的</a:t>
            </a:r>
            <a:r>
              <a:rPr lang="zh-CN" altLang="en-US" sz="2800" dirty="0" smtClean="0"/>
              <a:t>矛盾</a:t>
            </a:r>
            <a:endParaRPr lang="en-US" altLang="zh-CN" sz="2800" dirty="0" smtClean="0"/>
          </a:p>
          <a:p>
            <a:r>
              <a:rPr lang="en-US" altLang="zh-CN" sz="2000" dirty="0" smtClean="0">
                <a:latin typeface="Times New Roman"/>
                <a:cs typeface="Times New Roman"/>
              </a:rPr>
              <a:t>         </a:t>
            </a:r>
            <a:r>
              <a:rPr lang="en-US" altLang="zh-CN" sz="1700" dirty="0" smtClean="0">
                <a:latin typeface="Times New Roman"/>
                <a:cs typeface="Times New Roman"/>
              </a:rPr>
              <a:t>Contradiction between Medical Service System in Planned Economy and Medical Security System in Market Economy</a:t>
            </a:r>
            <a:endParaRPr lang="zh-CN" altLang="en-US" sz="1700" dirty="0">
              <a:latin typeface="Times New Roman"/>
              <a:cs typeface="Times New Roman"/>
            </a:endParaRPr>
          </a:p>
          <a:p>
            <a:pPr lvl="0"/>
            <a:endParaRPr kumimoji="0" lang="zh-CN" altLang="en-US" sz="1800" i="0" u="none" strike="noStrike" kern="0" cap="none" spc="0" normalizeH="0" baseline="0" noProof="0" dirty="0">
              <a:ln>
                <a:noFill/>
              </a:ln>
              <a:effectLst/>
              <a:uLnTx/>
              <a:uFillTx/>
            </a:endParaRPr>
          </a:p>
        </p:txBody>
      </p:sp>
      <p:sp>
        <p:nvSpPr>
          <p:cNvPr id="4" name="矩形 3">
            <a:extLst>
              <a:ext uri="{FF2B5EF4-FFF2-40B4-BE49-F238E27FC236}">
                <a16:creationId xmlns="" xmlns:a16="http://schemas.microsoft.com/office/drawing/2014/main" id="{DDC02D81-449D-45F7-8FF5-E532CC5228A5}"/>
              </a:ext>
            </a:extLst>
          </p:cNvPr>
          <p:cNvSpPr/>
          <p:nvPr/>
        </p:nvSpPr>
        <p:spPr>
          <a:xfrm>
            <a:off x="639593" y="2267041"/>
            <a:ext cx="11319753" cy="3808735"/>
          </a:xfrm>
          <a:prstGeom prst="rect">
            <a:avLst/>
          </a:prstGeom>
        </p:spPr>
        <p:txBody>
          <a:bodyPr wrap="square">
            <a:spAutoFit/>
          </a:bodyPr>
          <a:lstStyle/>
          <a:p>
            <a:pPr>
              <a:lnSpc>
                <a:spcPct val="150000"/>
              </a:lnSpc>
              <a:buFont typeface="Wingdings" panose="05000000000000000000" charset="0"/>
              <a:buChar char="Ø"/>
            </a:pPr>
            <a:r>
              <a:rPr lang="zh-CN" altLang="en-US" dirty="0"/>
              <a:t>传统的一二三级科层制专科医院体系与全科医学和专科医学分工协作服务体系的矛盾</a:t>
            </a:r>
            <a:r>
              <a:rPr lang="zh-CN" altLang="en-US" dirty="0" smtClean="0"/>
              <a:t>；</a:t>
            </a:r>
            <a:endParaRPr lang="en-US" altLang="zh-CN" dirty="0" smtClean="0"/>
          </a:p>
          <a:p>
            <a:pPr>
              <a:lnSpc>
                <a:spcPct val="150000"/>
              </a:lnSpc>
            </a:pPr>
            <a:r>
              <a:rPr lang="en-US" altLang="zh-CN" dirty="0"/>
              <a:t> </a:t>
            </a:r>
            <a:r>
              <a:rPr lang="en-US" altLang="zh-CN" dirty="0" smtClean="0"/>
              <a:t>  </a:t>
            </a:r>
            <a:r>
              <a:rPr lang="en-US" altLang="zh-CN" dirty="0" smtClean="0">
                <a:latin typeface="Times New Roman"/>
                <a:cs typeface="Times New Roman"/>
              </a:rPr>
              <a:t>Contradiction between traditional three-tier specialist hospital system and a coordination system with </a:t>
            </a:r>
            <a:r>
              <a:rPr lang="en-US" altLang="zh-CN" dirty="0" smtClean="0">
                <a:solidFill>
                  <a:srgbClr val="000000"/>
                </a:solidFill>
                <a:latin typeface="Times New Roman"/>
                <a:cs typeface="Times New Roman"/>
              </a:rPr>
              <a:t>general and specialist medicine</a:t>
            </a:r>
            <a:r>
              <a:rPr lang="en-US" altLang="zh-CN" dirty="0" smtClean="0">
                <a:latin typeface="Times New Roman"/>
                <a:cs typeface="Times New Roman"/>
              </a:rPr>
              <a:t>; </a:t>
            </a:r>
            <a:endParaRPr lang="zh-CN" altLang="en-US" dirty="0">
              <a:latin typeface="Times New Roman"/>
              <a:cs typeface="Times New Roman"/>
            </a:endParaRPr>
          </a:p>
          <a:p>
            <a:pPr>
              <a:lnSpc>
                <a:spcPct val="150000"/>
              </a:lnSpc>
              <a:buFont typeface="Wingdings" panose="05000000000000000000" charset="0"/>
              <a:buChar char="Ø"/>
            </a:pPr>
            <a:r>
              <a:rPr lang="zh-CN" altLang="en-US" dirty="0"/>
              <a:t>事业单位管理体制与现代医院管理制度之间的矛盾（核心标志：内部科室设置）</a:t>
            </a:r>
            <a:r>
              <a:rPr lang="zh-CN" altLang="en-US" dirty="0" smtClean="0"/>
              <a:t>；</a:t>
            </a:r>
          </a:p>
          <a:p>
            <a:pPr>
              <a:lnSpc>
                <a:spcPct val="150000"/>
              </a:lnSpc>
            </a:pPr>
            <a:r>
              <a:rPr lang="en-US" altLang="zh-CN" dirty="0"/>
              <a:t> </a:t>
            </a:r>
            <a:r>
              <a:rPr lang="en-US" altLang="zh-CN" dirty="0" smtClean="0"/>
              <a:t> </a:t>
            </a:r>
            <a:r>
              <a:rPr lang="en-US" altLang="zh-CN" dirty="0" smtClean="0">
                <a:latin typeface="Times New Roman"/>
                <a:cs typeface="Times New Roman"/>
              </a:rPr>
              <a:t>Contradiction between </a:t>
            </a:r>
            <a:r>
              <a:rPr lang="en-US" altLang="zh-CN" dirty="0">
                <a:latin typeface="Times New Roman"/>
                <a:cs typeface="Times New Roman"/>
              </a:rPr>
              <a:t>public </a:t>
            </a:r>
            <a:r>
              <a:rPr lang="en-US" altLang="zh-CN" dirty="0" smtClean="0">
                <a:latin typeface="Times New Roman"/>
                <a:cs typeface="Times New Roman"/>
              </a:rPr>
              <a:t>institution management system and modern hospital management </a:t>
            </a:r>
            <a:r>
              <a:rPr lang="en-US" altLang="zh-CN" dirty="0" smtClean="0">
                <a:latin typeface="Times New Roman"/>
                <a:cs typeface="Times New Roman"/>
              </a:rPr>
              <a:t>system (sign: the establishment of internal departments);</a:t>
            </a:r>
            <a:endParaRPr lang="zh-CN" altLang="en-US" dirty="0">
              <a:latin typeface="Times New Roman"/>
              <a:cs typeface="Times New Roman"/>
            </a:endParaRPr>
          </a:p>
          <a:p>
            <a:pPr>
              <a:lnSpc>
                <a:spcPct val="150000"/>
              </a:lnSpc>
              <a:buFont typeface="Wingdings" panose="05000000000000000000" charset="0"/>
              <a:buChar char="Ø"/>
            </a:pPr>
            <a:r>
              <a:rPr lang="zh-CN" altLang="en-US" dirty="0"/>
              <a:t>医院薪酬制度改革不到位的风险（财务会计方式的弊端；事业单位工资总额限制下的新问题</a:t>
            </a:r>
            <a:r>
              <a:rPr lang="zh-CN" altLang="en-US" dirty="0" smtClean="0"/>
              <a:t>）。</a:t>
            </a:r>
          </a:p>
          <a:p>
            <a:pPr>
              <a:lnSpc>
                <a:spcPct val="150000"/>
              </a:lnSpc>
            </a:pPr>
            <a:r>
              <a:rPr lang="en-US" altLang="zh-CN" dirty="0"/>
              <a:t> </a:t>
            </a:r>
            <a:r>
              <a:rPr lang="en-US" altLang="zh-CN" dirty="0" smtClean="0"/>
              <a:t> </a:t>
            </a:r>
            <a:r>
              <a:rPr lang="en-US" altLang="zh-CN" dirty="0" smtClean="0">
                <a:latin typeface="Times New Roman"/>
                <a:cs typeface="Times New Roman"/>
              </a:rPr>
              <a:t>Risk caused by inadequate reform of hospital’s salary system (disadvantages of financial accounting and new problems emerged from the salary limit of public institutions). </a:t>
            </a:r>
            <a:endParaRPr lang="zh-CN" altLang="en-US" dirty="0">
              <a:latin typeface="Times New Roman"/>
              <a:cs typeface="Times New Roman"/>
            </a:endParaRPr>
          </a:p>
        </p:txBody>
      </p:sp>
    </p:spTree>
    <p:extLst>
      <p:ext uri="{BB962C8B-B14F-4D97-AF65-F5344CB8AC3E}">
        <p14:creationId xmlns:p14="http://schemas.microsoft.com/office/powerpoint/2010/main" val="1258968933"/>
      </p:ext>
    </p:extLst>
  </p:cSld>
  <p:clrMapOvr>
    <a:masterClrMapping/>
  </p:clrMapOvr>
  <p:transition xmlns:p14="http://schemas.microsoft.com/office/powerpoint/2010/mai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9">
            <a:extLst>
              <a:ext uri="{FF2B5EF4-FFF2-40B4-BE49-F238E27FC236}">
                <a16:creationId xmlns="" xmlns:a16="http://schemas.microsoft.com/office/drawing/2014/main" id="{666A9A52-0D04-481D-B1C7-5C326BC0A1F2}"/>
              </a:ext>
            </a:extLst>
          </p:cNvPr>
          <p:cNvSpPr>
            <a:spLocks noGrp="1" noChangeArrowheads="1"/>
          </p:cNvSpPr>
          <p:nvPr>
            <p:ph type="title"/>
          </p:nvPr>
        </p:nvSpPr>
        <p:spPr>
          <a:xfrm>
            <a:off x="2927350" y="260350"/>
            <a:ext cx="7200900" cy="1511300"/>
          </a:xfrm>
          <a:noFill/>
        </p:spPr>
        <p:txBody>
          <a:bodyPr/>
          <a:lstStyle/>
          <a:p>
            <a:pPr eaLnBrk="1" hangingPunct="1"/>
            <a:r>
              <a:rPr lang="en-US" altLang="zh-CN" sz="4800" dirty="0"/>
              <a:t> </a:t>
            </a:r>
            <a:endParaRPr lang="en-US" altLang="zh-CN" sz="3600" b="1" dirty="0">
              <a:solidFill>
                <a:srgbClr val="990099"/>
              </a:solidFill>
            </a:endParaRPr>
          </a:p>
        </p:txBody>
      </p:sp>
      <p:sp>
        <p:nvSpPr>
          <p:cNvPr id="3" name="矩形 2">
            <a:extLst>
              <a:ext uri="{FF2B5EF4-FFF2-40B4-BE49-F238E27FC236}">
                <a16:creationId xmlns="" xmlns:a16="http://schemas.microsoft.com/office/drawing/2014/main" id="{CD870662-3115-46A9-B944-37D71A7F24AD}"/>
              </a:ext>
            </a:extLst>
          </p:cNvPr>
          <p:cNvSpPr/>
          <p:nvPr/>
        </p:nvSpPr>
        <p:spPr>
          <a:xfrm>
            <a:off x="1195229" y="611987"/>
            <a:ext cx="10133171" cy="1354217"/>
          </a:xfrm>
          <a:prstGeom prst="rect">
            <a:avLst/>
          </a:prstGeom>
        </p:spPr>
        <p:txBody>
          <a:bodyPr wrap="square">
            <a:spAutoFit/>
          </a:bodyPr>
          <a:lstStyle/>
          <a:p>
            <a:r>
              <a:rPr kumimoji="0" lang="en-US" altLang="zh-CN" sz="3200" i="0" u="none" strike="noStrike" kern="0" cap="none" spc="0" normalizeH="0" baseline="0" noProof="0" dirty="0">
                <a:ln>
                  <a:noFill/>
                </a:ln>
                <a:effectLst/>
                <a:uLnTx/>
                <a:uFillTx/>
                <a:latin typeface="Arial"/>
                <a:cs typeface="+mj-cs"/>
              </a:rPr>
              <a:t>4</a:t>
            </a:r>
            <a:r>
              <a:rPr kumimoji="0" lang="zh-CN" altLang="en-US" sz="3200" i="0" u="none" strike="noStrike" kern="0" cap="none" spc="0" normalizeH="0" baseline="0" noProof="0" dirty="0">
                <a:ln>
                  <a:noFill/>
                </a:ln>
                <a:effectLst/>
                <a:uLnTx/>
                <a:uFillTx/>
                <a:latin typeface="Arial"/>
                <a:cs typeface="+mj-cs"/>
              </a:rPr>
              <a:t>、</a:t>
            </a:r>
            <a:r>
              <a:rPr lang="zh-CN" altLang="en-US" sz="3200" dirty="0"/>
              <a:t>医保经办管理服务能力严</a:t>
            </a:r>
            <a:r>
              <a:rPr lang="zh-CN" altLang="en-US" sz="3200" dirty="0" smtClean="0"/>
              <a:t>重不足</a:t>
            </a:r>
          </a:p>
          <a:p>
            <a:r>
              <a:rPr lang="en-US" altLang="zh-CN" sz="3200" dirty="0"/>
              <a:t> </a:t>
            </a:r>
            <a:r>
              <a:rPr lang="en-US" altLang="zh-CN" sz="3200" dirty="0" smtClean="0"/>
              <a:t>   </a:t>
            </a:r>
            <a:r>
              <a:rPr lang="en-US" altLang="zh-CN" sz="3200" dirty="0" smtClean="0">
                <a:latin typeface="Times New Roman"/>
                <a:cs typeface="Times New Roman"/>
              </a:rPr>
              <a:t>Inability of Medical Insurance </a:t>
            </a:r>
            <a:r>
              <a:rPr lang="en-US" altLang="zh-CN" sz="3200" dirty="0" smtClean="0">
                <a:latin typeface="Times New Roman"/>
                <a:cs typeface="Times New Roman"/>
              </a:rPr>
              <a:t>Management Service </a:t>
            </a:r>
            <a:endParaRPr lang="zh-CN" altLang="en-US" sz="3200" dirty="0">
              <a:latin typeface="Times New Roman"/>
              <a:cs typeface="Times New Roman"/>
            </a:endParaRPr>
          </a:p>
          <a:p>
            <a:pPr lvl="0"/>
            <a:endParaRPr kumimoji="0" lang="zh-CN" altLang="en-US" sz="1800" i="0" u="none" strike="noStrike" kern="0" cap="none" spc="0" normalizeH="0" baseline="0" noProof="0" dirty="0">
              <a:ln>
                <a:noFill/>
              </a:ln>
              <a:effectLst/>
              <a:uLnTx/>
              <a:uFillTx/>
            </a:endParaRPr>
          </a:p>
        </p:txBody>
      </p:sp>
      <p:sp>
        <p:nvSpPr>
          <p:cNvPr id="4" name="矩形 3">
            <a:extLst>
              <a:ext uri="{FF2B5EF4-FFF2-40B4-BE49-F238E27FC236}">
                <a16:creationId xmlns="" xmlns:a16="http://schemas.microsoft.com/office/drawing/2014/main" id="{DDC02D81-449D-45F7-8FF5-E532CC5228A5}"/>
              </a:ext>
            </a:extLst>
          </p:cNvPr>
          <p:cNvSpPr/>
          <p:nvPr/>
        </p:nvSpPr>
        <p:spPr>
          <a:xfrm>
            <a:off x="664993" y="1949541"/>
            <a:ext cx="11319753" cy="4503798"/>
          </a:xfrm>
          <a:prstGeom prst="rect">
            <a:avLst/>
          </a:prstGeom>
        </p:spPr>
        <p:txBody>
          <a:bodyPr wrap="square">
            <a:spAutoFit/>
          </a:bodyPr>
          <a:lstStyle/>
          <a:p>
            <a:pPr>
              <a:lnSpc>
                <a:spcPct val="150000"/>
              </a:lnSpc>
              <a:buFont typeface="Wingdings" panose="05000000000000000000" charset="0"/>
              <a:buChar char="Ø"/>
            </a:pPr>
            <a:r>
              <a:rPr lang="zh-CN" altLang="en-US" sz="1600" dirty="0">
                <a:solidFill>
                  <a:srgbClr val="FF0000"/>
                </a:solidFill>
              </a:rPr>
              <a:t>政府经办机构</a:t>
            </a:r>
            <a:r>
              <a:rPr lang="zh-CN" altLang="en-US" sz="1600" dirty="0"/>
              <a:t>受</a:t>
            </a:r>
            <a:r>
              <a:rPr lang="zh-CN" altLang="en-US" sz="1600" dirty="0">
                <a:solidFill>
                  <a:srgbClr val="000000"/>
                </a:solidFill>
              </a:rPr>
              <a:t>参公单位</a:t>
            </a:r>
            <a:r>
              <a:rPr lang="zh-CN" altLang="en-US" sz="1600" dirty="0"/>
              <a:t>体制约束，难以依据民众需求及时调整资源配备，薪酬体系也相对僵化、不适应经办人员专业化要求高且稀缺的特点，人才日益难招、难留</a:t>
            </a:r>
            <a:r>
              <a:rPr lang="zh-CN" altLang="en-US" sz="1600" dirty="0" smtClean="0"/>
              <a:t>。</a:t>
            </a:r>
            <a:endParaRPr lang="en-US" altLang="zh-CN" sz="1600" dirty="0" smtClean="0"/>
          </a:p>
          <a:p>
            <a:pPr>
              <a:lnSpc>
                <a:spcPct val="150000"/>
              </a:lnSpc>
            </a:pPr>
            <a:r>
              <a:rPr lang="en-US" altLang="zh-CN" sz="1600" dirty="0"/>
              <a:t> </a:t>
            </a:r>
            <a:r>
              <a:rPr lang="en-US" altLang="zh-CN" sz="1600" dirty="0" smtClean="0"/>
              <a:t> </a:t>
            </a:r>
            <a:r>
              <a:rPr lang="en-US" altLang="zh-CN" sz="1600" dirty="0" smtClean="0">
                <a:solidFill>
                  <a:srgbClr val="FF0000"/>
                </a:solidFill>
                <a:latin typeface="Times New Roman"/>
                <a:cs typeface="Times New Roman"/>
              </a:rPr>
              <a:t>Government </a:t>
            </a:r>
            <a:r>
              <a:rPr lang="en-US" altLang="zh-CN" sz="1600" dirty="0" smtClean="0">
                <a:solidFill>
                  <a:srgbClr val="FF0000"/>
                </a:solidFill>
                <a:latin typeface="Times New Roman"/>
                <a:cs typeface="Times New Roman"/>
              </a:rPr>
              <a:t>management agencies</a:t>
            </a:r>
            <a:r>
              <a:rPr lang="en-US" altLang="zh-CN" sz="1600" dirty="0" smtClean="0">
                <a:latin typeface="Times New Roman"/>
                <a:cs typeface="Times New Roman"/>
              </a:rPr>
              <a:t>, restricted by </a:t>
            </a:r>
            <a:r>
              <a:rPr lang="en-US" altLang="zh-CN" sz="1600" dirty="0" smtClean="0">
                <a:latin typeface="Times New Roman"/>
                <a:cs typeface="Times New Roman"/>
              </a:rPr>
              <a:t>public institution systems, </a:t>
            </a:r>
            <a:r>
              <a:rPr lang="en-US" altLang="zh-CN" sz="1600" dirty="0" smtClean="0">
                <a:latin typeface="Times New Roman"/>
                <a:cs typeface="Times New Roman"/>
              </a:rPr>
              <a:t>encounter such problems as inability to immediately adjust resource allocation in accordance with people’s needs, a rigid salary system, a lack of professional </a:t>
            </a:r>
            <a:r>
              <a:rPr lang="en-US" altLang="zh-CN" sz="1600" dirty="0" smtClean="0">
                <a:latin typeface="Times New Roman"/>
                <a:cs typeface="Times New Roman"/>
              </a:rPr>
              <a:t>staff </a:t>
            </a:r>
            <a:r>
              <a:rPr lang="en-US" altLang="zh-CN" sz="1600" dirty="0" smtClean="0">
                <a:latin typeface="Times New Roman"/>
                <a:cs typeface="Times New Roman"/>
              </a:rPr>
              <a:t>and difficulties in attracting and retaining talented people. </a:t>
            </a:r>
          </a:p>
          <a:p>
            <a:pPr>
              <a:lnSpc>
                <a:spcPct val="150000"/>
              </a:lnSpc>
              <a:buFont typeface="Wingdings" panose="05000000000000000000" charset="0"/>
              <a:buChar char="Ø"/>
            </a:pPr>
            <a:r>
              <a:rPr lang="zh-CN" altLang="en-US" sz="1600" dirty="0" smtClean="0">
                <a:solidFill>
                  <a:srgbClr val="FF0000"/>
                </a:solidFill>
              </a:rPr>
              <a:t>医保经办社会化改革</a:t>
            </a:r>
            <a:r>
              <a:rPr lang="zh-CN" altLang="en-US" sz="1600" dirty="0" smtClean="0"/>
              <a:t>，受限于公立医院改革滞后，经办机构不得不继续借助行政助力，改革难以贸然推动。社会组织发育不足，缺乏承载能力。</a:t>
            </a:r>
            <a:endParaRPr lang="en-US" altLang="zh-CN" sz="1600" dirty="0" smtClean="0"/>
          </a:p>
          <a:p>
            <a:pPr>
              <a:lnSpc>
                <a:spcPct val="150000"/>
              </a:lnSpc>
            </a:pPr>
            <a:r>
              <a:rPr lang="en-US" altLang="zh-CN" sz="1600" dirty="0" smtClean="0"/>
              <a:t>  </a:t>
            </a:r>
            <a:r>
              <a:rPr lang="en-US" altLang="zh-CN" sz="1600" dirty="0" smtClean="0">
                <a:solidFill>
                  <a:srgbClr val="FF0000"/>
                </a:solidFill>
                <a:latin typeface="Times New Roman"/>
                <a:cs typeface="Times New Roman"/>
              </a:rPr>
              <a:t>The social reform of medical insurance management </a:t>
            </a:r>
            <a:r>
              <a:rPr lang="en-US" altLang="zh-CN" sz="1600" dirty="0" smtClean="0">
                <a:latin typeface="Times New Roman"/>
                <a:cs typeface="Times New Roman"/>
              </a:rPr>
              <a:t>is restricted by inadequate public hospital reform; therefore, agencies have to turn to government help, making it difficult to promote reforms. Social organizations are immature, and thus lacks carrying capability. </a:t>
            </a:r>
          </a:p>
          <a:p>
            <a:pPr>
              <a:lnSpc>
                <a:spcPct val="150000"/>
              </a:lnSpc>
              <a:buFont typeface="Wingdings" panose="05000000000000000000" charset="0"/>
              <a:buChar char="Ø"/>
            </a:pPr>
            <a:r>
              <a:rPr lang="zh-CN" altLang="en-US" sz="1600" dirty="0" smtClean="0">
                <a:solidFill>
                  <a:srgbClr val="FF0000"/>
                </a:solidFill>
              </a:rPr>
              <a:t>商业保险机构</a:t>
            </a:r>
            <a:r>
              <a:rPr lang="zh-CN" altLang="en-US" sz="1600" dirty="0" smtClean="0"/>
              <a:t>难以摆脱盈利动</a:t>
            </a:r>
            <a:r>
              <a:rPr lang="zh-CN" altLang="en-US" sz="1600" dirty="0"/>
              <a:t>机、综合成本较高、专业程度并不高于政府机构，难以接盘</a:t>
            </a:r>
            <a:r>
              <a:rPr lang="zh-CN" altLang="en-US" sz="1600" dirty="0" smtClean="0"/>
              <a:t>。</a:t>
            </a:r>
          </a:p>
          <a:p>
            <a:pPr>
              <a:lnSpc>
                <a:spcPct val="150000"/>
              </a:lnSpc>
            </a:pPr>
            <a:r>
              <a:rPr lang="en-US" altLang="zh-CN" sz="1600" dirty="0"/>
              <a:t> </a:t>
            </a:r>
            <a:r>
              <a:rPr lang="en-US" altLang="zh-CN" sz="1600" dirty="0" smtClean="0"/>
              <a:t>  </a:t>
            </a:r>
            <a:r>
              <a:rPr lang="en-US" altLang="zh-CN" sz="1600" dirty="0" smtClean="0">
                <a:solidFill>
                  <a:srgbClr val="FF0000"/>
                </a:solidFill>
                <a:latin typeface="Times New Roman"/>
                <a:cs typeface="Times New Roman"/>
              </a:rPr>
              <a:t>Business insurers </a:t>
            </a:r>
            <a:r>
              <a:rPr lang="en-US" altLang="zh-CN" sz="1600" dirty="0" smtClean="0">
                <a:latin typeface="Times New Roman"/>
                <a:cs typeface="Times New Roman"/>
              </a:rPr>
              <a:t>still cannot get rid of their profit motives, have a relatively high comprehensive cost and are not that professional; so, they are not suitable for this work. </a:t>
            </a:r>
            <a:endParaRPr lang="zh-CN" altLang="en-US" sz="1600" dirty="0">
              <a:latin typeface="Times New Roman"/>
              <a:cs typeface="Times New Roman"/>
            </a:endParaRPr>
          </a:p>
        </p:txBody>
      </p:sp>
    </p:spTree>
    <p:extLst>
      <p:ext uri="{BB962C8B-B14F-4D97-AF65-F5344CB8AC3E}">
        <p14:creationId xmlns:p14="http://schemas.microsoft.com/office/powerpoint/2010/main" val="2205655521"/>
      </p:ext>
    </p:extLst>
  </p:cSld>
  <p:clrMapOvr>
    <a:masterClrMapping/>
  </p:clrMapOvr>
  <p:transition xmlns:p14="http://schemas.microsoft.com/office/powerpoint/2010/mai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9">
            <a:extLst>
              <a:ext uri="{FF2B5EF4-FFF2-40B4-BE49-F238E27FC236}">
                <a16:creationId xmlns="" xmlns:a16="http://schemas.microsoft.com/office/drawing/2014/main" id="{666A9A52-0D04-481D-B1C7-5C326BC0A1F2}"/>
              </a:ext>
            </a:extLst>
          </p:cNvPr>
          <p:cNvSpPr>
            <a:spLocks noGrp="1" noChangeArrowheads="1"/>
          </p:cNvSpPr>
          <p:nvPr>
            <p:ph type="title"/>
          </p:nvPr>
        </p:nvSpPr>
        <p:spPr>
          <a:xfrm>
            <a:off x="2927350" y="260350"/>
            <a:ext cx="7200900" cy="1511300"/>
          </a:xfrm>
          <a:noFill/>
        </p:spPr>
        <p:txBody>
          <a:bodyPr/>
          <a:lstStyle/>
          <a:p>
            <a:pPr eaLnBrk="1" hangingPunct="1"/>
            <a:r>
              <a:rPr lang="en-US" altLang="zh-CN" sz="4800"/>
              <a:t> </a:t>
            </a:r>
            <a:endParaRPr lang="en-US" altLang="zh-CN" sz="3600" b="1">
              <a:solidFill>
                <a:srgbClr val="990099"/>
              </a:solidFill>
            </a:endParaRPr>
          </a:p>
        </p:txBody>
      </p:sp>
      <p:sp>
        <p:nvSpPr>
          <p:cNvPr id="3" name="文本占位符 3">
            <a:extLst>
              <a:ext uri="{FF2B5EF4-FFF2-40B4-BE49-F238E27FC236}">
                <a16:creationId xmlns="" xmlns:a16="http://schemas.microsoft.com/office/drawing/2014/main" id="{D01AB668-6DFB-443C-A7F8-4A314AD0CF50}"/>
              </a:ext>
            </a:extLst>
          </p:cNvPr>
          <p:cNvSpPr txBox="1">
            <a:spLocks/>
          </p:cNvSpPr>
          <p:nvPr/>
        </p:nvSpPr>
        <p:spPr bwMode="auto">
          <a:xfrm>
            <a:off x="1238701" y="1952556"/>
            <a:ext cx="9854073" cy="4283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ea typeface="+mn-ea"/>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ea typeface="+mn-ea"/>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ea typeface="+mn-ea"/>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ea typeface="+mn-ea"/>
              </a:defRPr>
            </a:lvl9pPr>
          </a:lstStyle>
          <a:p>
            <a:pPr marL="514350" indent="-514350" algn="just">
              <a:buFont typeface="Wingdings" panose="05000000000000000000" pitchFamily="2" charset="2"/>
              <a:buChar char="ü"/>
            </a:pPr>
            <a:r>
              <a:rPr lang="zh-CN" altLang="en-US" sz="2000" kern="0" dirty="0">
                <a:solidFill>
                  <a:schemeClr val="bg1">
                    <a:lumMod val="65000"/>
                  </a:schemeClr>
                </a:solidFill>
              </a:rPr>
              <a:t>中国医疗保障改革历</a:t>
            </a:r>
            <a:r>
              <a:rPr lang="zh-CN" altLang="en-US" sz="2000" kern="0" dirty="0" smtClean="0">
                <a:solidFill>
                  <a:schemeClr val="bg1">
                    <a:lumMod val="65000"/>
                  </a:schemeClr>
                </a:solidFill>
              </a:rPr>
              <a:t>程</a:t>
            </a:r>
          </a:p>
          <a:p>
            <a:pPr marL="0" indent="0" algn="just">
              <a:buNone/>
            </a:pPr>
            <a:r>
              <a:rPr lang="en-US" altLang="zh-CN" sz="2000" kern="0" dirty="0">
                <a:solidFill>
                  <a:schemeClr val="bg1">
                    <a:lumMod val="65000"/>
                  </a:schemeClr>
                </a:solidFill>
              </a:rPr>
              <a:t> </a:t>
            </a:r>
            <a:r>
              <a:rPr lang="en-US" altLang="zh-CN" sz="2000" kern="0" dirty="0" smtClean="0">
                <a:solidFill>
                  <a:schemeClr val="bg1">
                    <a:lumMod val="65000"/>
                  </a:schemeClr>
                </a:solidFill>
              </a:rPr>
              <a:t>     </a:t>
            </a:r>
            <a:r>
              <a:rPr lang="en-US" altLang="zh-CN" sz="2000" kern="0" dirty="0" smtClean="0">
                <a:solidFill>
                  <a:schemeClr val="bg1">
                    <a:lumMod val="65000"/>
                  </a:schemeClr>
                </a:solidFill>
                <a:latin typeface="Times New Roman"/>
                <a:cs typeface="Times New Roman"/>
              </a:rPr>
              <a:t>Reform History</a:t>
            </a:r>
            <a:endParaRPr lang="en-US" altLang="zh-CN" sz="2000" kern="0" dirty="0">
              <a:solidFill>
                <a:schemeClr val="bg1">
                  <a:lumMod val="65000"/>
                </a:schemeClr>
              </a:solidFill>
              <a:latin typeface="Times New Roman"/>
              <a:cs typeface="Times New Roman"/>
            </a:endParaRPr>
          </a:p>
          <a:p>
            <a:pPr marL="514350" indent="-514350">
              <a:lnSpc>
                <a:spcPct val="150000"/>
              </a:lnSpc>
              <a:buFont typeface="Wingdings" panose="05000000000000000000" pitchFamily="2" charset="2"/>
              <a:buChar char="ü"/>
            </a:pPr>
            <a:r>
              <a:rPr lang="zh-CN" altLang="en-US" sz="2000" kern="0" dirty="0" smtClean="0">
                <a:solidFill>
                  <a:schemeClr val="bg1">
                    <a:lumMod val="65000"/>
                  </a:schemeClr>
                </a:solidFill>
              </a:rPr>
              <a:t>中国医疗保障制度现状</a:t>
            </a:r>
            <a:endParaRPr lang="en-US" altLang="zh-CN" sz="2000" kern="0" dirty="0" smtClean="0">
              <a:solidFill>
                <a:schemeClr val="bg1">
                  <a:lumMod val="65000"/>
                </a:schemeClr>
              </a:solidFill>
            </a:endParaRPr>
          </a:p>
          <a:p>
            <a:pPr marL="0" indent="0">
              <a:lnSpc>
                <a:spcPct val="150000"/>
              </a:lnSpc>
              <a:buNone/>
            </a:pPr>
            <a:r>
              <a:rPr lang="en-US" altLang="zh-CN" sz="2000" kern="0" dirty="0" smtClean="0">
                <a:solidFill>
                  <a:schemeClr val="bg1">
                    <a:lumMod val="65000"/>
                  </a:schemeClr>
                </a:solidFill>
              </a:rPr>
              <a:t>       </a:t>
            </a:r>
            <a:r>
              <a:rPr lang="en-US" altLang="zh-CN" sz="2000" dirty="0">
                <a:solidFill>
                  <a:schemeClr val="bg1">
                    <a:lumMod val="65000"/>
                  </a:schemeClr>
                </a:solidFill>
                <a:latin typeface="Times New Roman"/>
                <a:cs typeface="Times New Roman"/>
              </a:rPr>
              <a:t>Current </a:t>
            </a:r>
            <a:r>
              <a:rPr lang="en-US" altLang="zh-CN" sz="2000" dirty="0" smtClean="0">
                <a:solidFill>
                  <a:schemeClr val="bg1">
                    <a:lumMod val="65000"/>
                  </a:schemeClr>
                </a:solidFill>
                <a:latin typeface="Times New Roman"/>
                <a:cs typeface="Times New Roman"/>
              </a:rPr>
              <a:t>Institutions</a:t>
            </a:r>
            <a:endParaRPr lang="en-US" altLang="zh-CN" sz="2000" kern="0" dirty="0">
              <a:solidFill>
                <a:schemeClr val="bg1">
                  <a:lumMod val="65000"/>
                </a:schemeClr>
              </a:solidFill>
            </a:endParaRPr>
          </a:p>
          <a:p>
            <a:pPr marL="514350" indent="-514350">
              <a:lnSpc>
                <a:spcPct val="150000"/>
              </a:lnSpc>
              <a:buFont typeface="Wingdings" panose="05000000000000000000" pitchFamily="2" charset="2"/>
              <a:buChar char="ü"/>
            </a:pPr>
            <a:r>
              <a:rPr lang="zh-CN" altLang="en-US" sz="2000" kern="0" dirty="0">
                <a:solidFill>
                  <a:schemeClr val="bg1">
                    <a:lumMod val="65000"/>
                  </a:schemeClr>
                </a:solidFill>
              </a:rPr>
              <a:t>中国医疗保障制度面临</a:t>
            </a:r>
            <a:r>
              <a:rPr lang="zh-CN" altLang="en-US" sz="2000" kern="0" dirty="0" smtClean="0">
                <a:solidFill>
                  <a:schemeClr val="bg1">
                    <a:lumMod val="65000"/>
                  </a:schemeClr>
                </a:solidFill>
              </a:rPr>
              <a:t>的困难挑战</a:t>
            </a:r>
            <a:endParaRPr lang="en-US" altLang="zh-CN" sz="2000" kern="0" dirty="0" smtClean="0">
              <a:solidFill>
                <a:schemeClr val="bg1">
                  <a:lumMod val="65000"/>
                </a:schemeClr>
              </a:solidFill>
            </a:endParaRPr>
          </a:p>
          <a:p>
            <a:pPr marL="0" indent="0">
              <a:lnSpc>
                <a:spcPct val="150000"/>
              </a:lnSpc>
              <a:buNone/>
            </a:pPr>
            <a:r>
              <a:rPr lang="en-US" altLang="zh-CN" sz="2000" kern="0" dirty="0">
                <a:solidFill>
                  <a:schemeClr val="bg1">
                    <a:lumMod val="65000"/>
                  </a:schemeClr>
                </a:solidFill>
              </a:rPr>
              <a:t> </a:t>
            </a:r>
            <a:r>
              <a:rPr lang="en-US" altLang="zh-CN" sz="2000" kern="0" dirty="0" smtClean="0">
                <a:solidFill>
                  <a:schemeClr val="bg1">
                    <a:lumMod val="65000"/>
                  </a:schemeClr>
                </a:solidFill>
              </a:rPr>
              <a:t>      </a:t>
            </a:r>
            <a:r>
              <a:rPr lang="en-US" altLang="zh-CN" sz="2000" kern="0" dirty="0" smtClean="0">
                <a:solidFill>
                  <a:schemeClr val="bg1">
                    <a:lumMod val="65000"/>
                  </a:schemeClr>
                </a:solidFill>
                <a:latin typeface="Times New Roman"/>
                <a:cs typeface="Times New Roman"/>
              </a:rPr>
              <a:t>Problems and Difficulties</a:t>
            </a:r>
            <a:endParaRPr lang="en-US" altLang="zh-CN" sz="2000" kern="0" dirty="0">
              <a:solidFill>
                <a:schemeClr val="bg1">
                  <a:lumMod val="65000"/>
                </a:schemeClr>
              </a:solidFill>
              <a:latin typeface="Times New Roman"/>
              <a:cs typeface="Times New Roman"/>
            </a:endParaRPr>
          </a:p>
          <a:p>
            <a:pPr marL="514350" indent="-514350">
              <a:lnSpc>
                <a:spcPct val="150000"/>
              </a:lnSpc>
              <a:buFont typeface="Wingdings" panose="05000000000000000000" pitchFamily="2" charset="2"/>
              <a:buChar char="ü"/>
            </a:pPr>
            <a:r>
              <a:rPr lang="zh-CN" altLang="en-US" sz="2000" kern="0" dirty="0"/>
              <a:t>改革完善中国医疗保障体系的政策思</a:t>
            </a:r>
            <a:r>
              <a:rPr lang="zh-CN" altLang="en-US" sz="2000" kern="0" dirty="0" smtClean="0"/>
              <a:t>路</a:t>
            </a:r>
          </a:p>
          <a:p>
            <a:pPr marL="0" indent="0">
              <a:lnSpc>
                <a:spcPct val="150000"/>
              </a:lnSpc>
              <a:buNone/>
            </a:pPr>
            <a:r>
              <a:rPr lang="en-US" altLang="zh-CN" sz="2000" kern="0" dirty="0"/>
              <a:t> </a:t>
            </a:r>
            <a:r>
              <a:rPr lang="en-US" altLang="zh-CN" sz="2000" kern="0" dirty="0" smtClean="0"/>
              <a:t>     </a:t>
            </a:r>
            <a:r>
              <a:rPr lang="en-US" altLang="zh-CN" sz="2000" dirty="0">
                <a:latin typeface="Times New Roman"/>
                <a:cs typeface="Times New Roman"/>
              </a:rPr>
              <a:t>Policy Thinking of Reforming and Improving China’s Medical Security System</a:t>
            </a:r>
            <a:endParaRPr lang="zh-CN" altLang="en-US" sz="2000" dirty="0">
              <a:latin typeface="Times New Roman"/>
              <a:cs typeface="Times New Roman"/>
            </a:endParaRPr>
          </a:p>
          <a:p>
            <a:pPr marL="0" indent="0">
              <a:lnSpc>
                <a:spcPct val="150000"/>
              </a:lnSpc>
              <a:buNone/>
            </a:pPr>
            <a:endParaRPr lang="zh-CN" altLang="en-US" sz="2000" kern="0" dirty="0"/>
          </a:p>
        </p:txBody>
      </p:sp>
    </p:spTree>
    <p:extLst>
      <p:ext uri="{BB962C8B-B14F-4D97-AF65-F5344CB8AC3E}">
        <p14:creationId xmlns:p14="http://schemas.microsoft.com/office/powerpoint/2010/main" val="264286893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9">
            <a:extLst>
              <a:ext uri="{FF2B5EF4-FFF2-40B4-BE49-F238E27FC236}">
                <a16:creationId xmlns="" xmlns:a16="http://schemas.microsoft.com/office/drawing/2014/main" id="{666A9A52-0D04-481D-B1C7-5C326BC0A1F2}"/>
              </a:ext>
            </a:extLst>
          </p:cNvPr>
          <p:cNvSpPr>
            <a:spLocks noGrp="1" noChangeArrowheads="1"/>
          </p:cNvSpPr>
          <p:nvPr>
            <p:ph type="title"/>
          </p:nvPr>
        </p:nvSpPr>
        <p:spPr>
          <a:xfrm>
            <a:off x="2927350" y="260350"/>
            <a:ext cx="7200900" cy="1511300"/>
          </a:xfrm>
          <a:noFill/>
        </p:spPr>
        <p:txBody>
          <a:bodyPr/>
          <a:lstStyle/>
          <a:p>
            <a:pPr eaLnBrk="1" hangingPunct="1"/>
            <a:r>
              <a:rPr lang="en-US" altLang="zh-CN" sz="4800"/>
              <a:t> </a:t>
            </a:r>
            <a:endParaRPr lang="en-US" altLang="zh-CN" sz="3600" b="1">
              <a:solidFill>
                <a:srgbClr val="990099"/>
              </a:solidFill>
            </a:endParaRPr>
          </a:p>
        </p:txBody>
      </p:sp>
      <p:sp>
        <p:nvSpPr>
          <p:cNvPr id="3" name="矩形 2">
            <a:extLst>
              <a:ext uri="{FF2B5EF4-FFF2-40B4-BE49-F238E27FC236}">
                <a16:creationId xmlns="" xmlns:a16="http://schemas.microsoft.com/office/drawing/2014/main" id="{CD870662-3115-46A9-B944-37D71A7F24AD}"/>
              </a:ext>
            </a:extLst>
          </p:cNvPr>
          <p:cNvSpPr/>
          <p:nvPr/>
        </p:nvSpPr>
        <p:spPr>
          <a:xfrm>
            <a:off x="1315474" y="622300"/>
            <a:ext cx="9555726" cy="1077218"/>
          </a:xfrm>
          <a:prstGeom prst="rect">
            <a:avLst/>
          </a:prstGeom>
        </p:spPr>
        <p:txBody>
          <a:bodyPr wrap="square">
            <a:spAutoFit/>
          </a:bodyPr>
          <a:lstStyle/>
          <a:p>
            <a:r>
              <a:rPr kumimoji="0" lang="en-US" altLang="zh-CN" sz="3200" i="0" u="none" strike="noStrike" kern="0" cap="none" spc="0" normalizeH="0" baseline="0" noProof="0" dirty="0">
                <a:ln>
                  <a:noFill/>
                </a:ln>
                <a:effectLst/>
                <a:uLnTx/>
                <a:uFillTx/>
                <a:latin typeface="Arial"/>
                <a:cs typeface="+mj-cs"/>
              </a:rPr>
              <a:t>1</a:t>
            </a:r>
            <a:r>
              <a:rPr kumimoji="0" lang="zh-CN" altLang="en-US" sz="3200" i="0" u="none" strike="noStrike" kern="0" cap="none" spc="0" normalizeH="0" baseline="0" noProof="0" dirty="0">
                <a:ln>
                  <a:noFill/>
                </a:ln>
                <a:effectLst/>
                <a:uLnTx/>
                <a:uFillTx/>
                <a:latin typeface="Arial"/>
                <a:cs typeface="+mj-cs"/>
              </a:rPr>
              <a:t>、</a:t>
            </a:r>
            <a:r>
              <a:rPr lang="zh-CN" altLang="en-US" sz="3200" dirty="0"/>
              <a:t>健全多层次医疗保障</a:t>
            </a:r>
            <a:r>
              <a:rPr lang="zh-CN" altLang="en-US" sz="3200" dirty="0" smtClean="0"/>
              <a:t>格局</a:t>
            </a:r>
          </a:p>
          <a:p>
            <a:r>
              <a:rPr kumimoji="0" lang="en-US" altLang="zh-CN" sz="3200" i="0" u="none" strike="noStrike" kern="0" cap="none" spc="0" normalizeH="0" baseline="0" noProof="0" dirty="0">
                <a:ln>
                  <a:noFill/>
                </a:ln>
                <a:effectLst/>
                <a:uLnTx/>
                <a:uFillTx/>
              </a:rPr>
              <a:t> </a:t>
            </a:r>
            <a:r>
              <a:rPr kumimoji="0" lang="en-US" altLang="zh-CN" sz="3200" i="0" u="none" strike="noStrike" kern="0" cap="none" spc="0" normalizeH="0" baseline="0" noProof="0" dirty="0" smtClean="0">
                <a:ln>
                  <a:noFill/>
                </a:ln>
                <a:effectLst/>
                <a:uLnTx/>
                <a:uFillTx/>
              </a:rPr>
              <a:t>   </a:t>
            </a:r>
            <a:r>
              <a:rPr kumimoji="0" lang="en-US" altLang="zh-CN" sz="2800" i="0" u="none" strike="noStrike" kern="0" cap="none" spc="0" normalizeH="0" baseline="0" noProof="0" dirty="0" smtClean="0">
                <a:ln>
                  <a:noFill/>
                </a:ln>
                <a:effectLst/>
                <a:uLnTx/>
                <a:uFillTx/>
                <a:latin typeface="Times New Roman"/>
                <a:cs typeface="Times New Roman"/>
              </a:rPr>
              <a:t>Improve the Multi-layer</a:t>
            </a:r>
            <a:r>
              <a:rPr kumimoji="0" lang="en-US" altLang="zh-CN" sz="2800" i="0" u="none" strike="noStrike" kern="0" cap="none" spc="0" normalizeH="0" noProof="0" dirty="0" smtClean="0">
                <a:ln>
                  <a:noFill/>
                </a:ln>
                <a:effectLst/>
                <a:uLnTx/>
                <a:uFillTx/>
                <a:latin typeface="Times New Roman"/>
                <a:cs typeface="Times New Roman"/>
              </a:rPr>
              <a:t> Medical Security System</a:t>
            </a:r>
            <a:r>
              <a:rPr kumimoji="0" lang="en-US" altLang="zh-CN" sz="2800" i="0" u="none" strike="noStrike" kern="0" cap="none" spc="0" normalizeH="0" baseline="0" noProof="0" dirty="0" smtClean="0">
                <a:ln>
                  <a:noFill/>
                </a:ln>
                <a:effectLst/>
                <a:uLnTx/>
                <a:uFillTx/>
                <a:latin typeface="Times New Roman"/>
                <a:cs typeface="Times New Roman"/>
              </a:rPr>
              <a:t> </a:t>
            </a:r>
            <a:endParaRPr kumimoji="0" lang="zh-CN" altLang="en-US" sz="2800" i="0" u="none" strike="noStrike" kern="0" cap="none" spc="0" normalizeH="0" baseline="0" noProof="0" dirty="0">
              <a:ln>
                <a:noFill/>
              </a:ln>
              <a:effectLst/>
              <a:uLnTx/>
              <a:uFillTx/>
              <a:latin typeface="Times New Roman"/>
              <a:cs typeface="Times New Roman"/>
            </a:endParaRPr>
          </a:p>
        </p:txBody>
      </p:sp>
      <p:grpSp>
        <p:nvGrpSpPr>
          <p:cNvPr id="2" name="组合 1">
            <a:extLst>
              <a:ext uri="{FF2B5EF4-FFF2-40B4-BE49-F238E27FC236}">
                <a16:creationId xmlns="" xmlns:a16="http://schemas.microsoft.com/office/drawing/2014/main" id="{2083620A-A7C5-463A-A8D9-D2319DF5A5D4}"/>
              </a:ext>
            </a:extLst>
          </p:cNvPr>
          <p:cNvGrpSpPr/>
          <p:nvPr/>
        </p:nvGrpSpPr>
        <p:grpSpPr>
          <a:xfrm>
            <a:off x="1709174" y="2349500"/>
            <a:ext cx="8293100" cy="4248150"/>
            <a:chOff x="1835150" y="2349500"/>
            <a:chExt cx="5616575" cy="3381375"/>
          </a:xfrm>
        </p:grpSpPr>
        <p:sp>
          <p:nvSpPr>
            <p:cNvPr id="5" name="矩形 3">
              <a:extLst>
                <a:ext uri="{FF2B5EF4-FFF2-40B4-BE49-F238E27FC236}">
                  <a16:creationId xmlns="" xmlns:a16="http://schemas.microsoft.com/office/drawing/2014/main" id="{BB6B3EAE-D2D5-493F-BFB0-633EAC961C2D}"/>
                </a:ext>
              </a:extLst>
            </p:cNvPr>
            <p:cNvSpPr>
              <a:spLocks noChangeArrowheads="1"/>
            </p:cNvSpPr>
            <p:nvPr/>
          </p:nvSpPr>
          <p:spPr bwMode="auto">
            <a:xfrm>
              <a:off x="1835150" y="4581525"/>
              <a:ext cx="5616575" cy="574675"/>
            </a:xfrm>
            <a:prstGeom prst="rect">
              <a:avLst/>
            </a:prstGeom>
            <a:gradFill rotWithShape="1">
              <a:gsLst>
                <a:gs pos="0">
                  <a:srgbClr val="C96C1F"/>
                </a:gs>
                <a:gs pos="79999">
                  <a:srgbClr val="FF8F33"/>
                </a:gs>
                <a:gs pos="100000">
                  <a:srgbClr val="FF8F35"/>
                </a:gs>
              </a:gsLst>
              <a:lin ang="5400000" scaled="1"/>
            </a:gradFill>
            <a:ln w="9525">
              <a:noFill/>
              <a:miter lim="800000"/>
            </a:ln>
          </p:spPr>
          <p:txBody>
            <a:bodyPr anchor="ctr"/>
            <a:lstStyle/>
            <a:p>
              <a:pPr algn="ctr"/>
              <a:r>
                <a:rPr lang="zh-CN" altLang="en-US" b="1" dirty="0">
                  <a:solidFill>
                    <a:srgbClr val="CFE8CC"/>
                  </a:solidFill>
                  <a:latin typeface="宋体" panose="02010600030101010101" pitchFamily="2" charset="-122"/>
                  <a:sym typeface="宋体" panose="02010600030101010101" pitchFamily="2" charset="-122"/>
                </a:rPr>
                <a:t>城乡医疗</a:t>
              </a:r>
              <a:r>
                <a:rPr lang="zh-CN" altLang="en-US" b="1" dirty="0" smtClean="0">
                  <a:solidFill>
                    <a:srgbClr val="CFE8CC"/>
                  </a:solidFill>
                  <a:latin typeface="宋体" panose="02010600030101010101" pitchFamily="2" charset="-122"/>
                  <a:sym typeface="宋体" panose="02010600030101010101" pitchFamily="2" charset="-122"/>
                </a:rPr>
                <a:t>救助</a:t>
              </a:r>
            </a:p>
            <a:p>
              <a:pPr algn="ctr"/>
              <a:r>
                <a:rPr lang="en-US" altLang="zh-CN" b="1" dirty="0" smtClean="0">
                  <a:solidFill>
                    <a:srgbClr val="CFE8CC"/>
                  </a:solidFill>
                  <a:latin typeface="Times New Roman"/>
                  <a:cs typeface="Times New Roman"/>
                  <a:sym typeface="宋体" panose="02010600030101010101" pitchFamily="2" charset="-122"/>
                </a:rPr>
                <a:t>Medical Relief in Urban and Rural Areas</a:t>
              </a:r>
              <a:endParaRPr lang="en-US" altLang="zh-CN" b="1" dirty="0">
                <a:solidFill>
                  <a:srgbClr val="CFE8CC"/>
                </a:solidFill>
                <a:latin typeface="Times New Roman"/>
                <a:cs typeface="Times New Roman"/>
                <a:sym typeface="宋体" panose="02010600030101010101" pitchFamily="2" charset="-122"/>
              </a:endParaRPr>
            </a:p>
          </p:txBody>
        </p:sp>
        <p:sp>
          <p:nvSpPr>
            <p:cNvPr id="6" name="矩形 5">
              <a:extLst>
                <a:ext uri="{FF2B5EF4-FFF2-40B4-BE49-F238E27FC236}">
                  <a16:creationId xmlns="" xmlns:a16="http://schemas.microsoft.com/office/drawing/2014/main" id="{99C5E271-C9FA-48C4-B152-BA7EFF476D67}"/>
                </a:ext>
              </a:extLst>
            </p:cNvPr>
            <p:cNvSpPr>
              <a:spLocks noChangeArrowheads="1"/>
            </p:cNvSpPr>
            <p:nvPr/>
          </p:nvSpPr>
          <p:spPr bwMode="auto">
            <a:xfrm>
              <a:off x="1835150" y="3429000"/>
              <a:ext cx="2386654" cy="1152525"/>
            </a:xfrm>
            <a:prstGeom prst="rect">
              <a:avLst/>
            </a:prstGeom>
            <a:gradFill rotWithShape="1">
              <a:gsLst>
                <a:gs pos="0">
                  <a:srgbClr val="759436"/>
                </a:gs>
                <a:gs pos="79999">
                  <a:srgbClr val="9BC247"/>
                </a:gs>
                <a:gs pos="100000">
                  <a:srgbClr val="9BC545"/>
                </a:gs>
              </a:gsLst>
              <a:lin ang="5400000" scaled="1"/>
            </a:gradFill>
            <a:ln w="9525">
              <a:noFill/>
              <a:miter lim="800000"/>
            </a:ln>
          </p:spPr>
          <p:txBody>
            <a:bodyPr anchor="ctr"/>
            <a:lstStyle/>
            <a:p>
              <a:pPr algn="ctr"/>
              <a:r>
                <a:rPr lang="zh-CN" altLang="en-US" b="1" dirty="0">
                  <a:solidFill>
                    <a:srgbClr val="CFE8CC"/>
                  </a:solidFill>
                  <a:latin typeface="宋体" panose="02010600030101010101" pitchFamily="2" charset="-122"/>
                  <a:sym typeface="宋体" panose="02010600030101010101" pitchFamily="2" charset="-122"/>
                </a:rPr>
                <a:t>职工基本医</a:t>
              </a:r>
              <a:r>
                <a:rPr lang="zh-CN" altLang="en-US" b="1" dirty="0" smtClean="0">
                  <a:solidFill>
                    <a:srgbClr val="CFE8CC"/>
                  </a:solidFill>
                  <a:latin typeface="宋体" panose="02010600030101010101" pitchFamily="2" charset="-122"/>
                  <a:sym typeface="宋体" panose="02010600030101010101" pitchFamily="2" charset="-122"/>
                </a:rPr>
                <a:t>保</a:t>
              </a:r>
            </a:p>
            <a:p>
              <a:pPr algn="ctr"/>
              <a:r>
                <a:rPr lang="en-US" altLang="zh-CN" b="1" dirty="0" smtClean="0">
                  <a:solidFill>
                    <a:srgbClr val="CFE8CC"/>
                  </a:solidFill>
                  <a:latin typeface="Times New Roman"/>
                  <a:cs typeface="Times New Roman"/>
                  <a:sym typeface="宋体" panose="02010600030101010101" pitchFamily="2" charset="-122"/>
                </a:rPr>
                <a:t>Basic Medical Insurance for Employee</a:t>
              </a:r>
              <a:endParaRPr lang="zh-CN" altLang="en-US" b="1" dirty="0">
                <a:solidFill>
                  <a:srgbClr val="CFE8CC"/>
                </a:solidFill>
                <a:latin typeface="Times New Roman"/>
                <a:cs typeface="Times New Roman"/>
                <a:sym typeface="宋体" panose="02010600030101010101" pitchFamily="2" charset="-122"/>
              </a:endParaRPr>
            </a:p>
          </p:txBody>
        </p:sp>
        <p:sp>
          <p:nvSpPr>
            <p:cNvPr id="7" name="矩形 6">
              <a:extLst>
                <a:ext uri="{FF2B5EF4-FFF2-40B4-BE49-F238E27FC236}">
                  <a16:creationId xmlns="" xmlns:a16="http://schemas.microsoft.com/office/drawing/2014/main" id="{CE5DE4EA-D61D-41C3-BA22-72BF6F51BD39}"/>
                </a:ext>
              </a:extLst>
            </p:cNvPr>
            <p:cNvSpPr>
              <a:spLocks noChangeArrowheads="1"/>
            </p:cNvSpPr>
            <p:nvPr/>
          </p:nvSpPr>
          <p:spPr bwMode="auto">
            <a:xfrm>
              <a:off x="4221804" y="3429000"/>
              <a:ext cx="3229921" cy="1152525"/>
            </a:xfrm>
            <a:prstGeom prst="rect">
              <a:avLst/>
            </a:prstGeom>
            <a:gradFill rotWithShape="1">
              <a:gsLst>
                <a:gs pos="0">
                  <a:srgbClr val="759436"/>
                </a:gs>
                <a:gs pos="79999">
                  <a:srgbClr val="9BC247"/>
                </a:gs>
                <a:gs pos="100000">
                  <a:srgbClr val="9BC545"/>
                </a:gs>
              </a:gsLst>
              <a:lin ang="5400000" scaled="1"/>
            </a:gradFill>
            <a:ln w="9525">
              <a:noFill/>
              <a:miter lim="800000"/>
            </a:ln>
          </p:spPr>
          <p:txBody>
            <a:bodyPr anchor="ctr"/>
            <a:lstStyle/>
            <a:p>
              <a:pPr algn="ctr"/>
              <a:r>
                <a:rPr lang="zh-CN" altLang="en-US" b="1" dirty="0">
                  <a:solidFill>
                    <a:srgbClr val="CFE8CC"/>
                  </a:solidFill>
                  <a:latin typeface="宋体" panose="02010600030101010101" pitchFamily="2" charset="-122"/>
                  <a:sym typeface="宋体" panose="02010600030101010101" pitchFamily="2" charset="-122"/>
                </a:rPr>
                <a:t>城镇居民基本医</a:t>
              </a:r>
              <a:r>
                <a:rPr lang="zh-CN" altLang="en-US" b="1" dirty="0" smtClean="0">
                  <a:solidFill>
                    <a:srgbClr val="CFE8CC"/>
                  </a:solidFill>
                  <a:latin typeface="宋体" panose="02010600030101010101" pitchFamily="2" charset="-122"/>
                  <a:sym typeface="宋体" panose="02010600030101010101" pitchFamily="2" charset="-122"/>
                </a:rPr>
                <a:t>保</a:t>
              </a:r>
            </a:p>
            <a:p>
              <a:pPr algn="ctr"/>
              <a:r>
                <a:rPr lang="en-US" altLang="zh-CN" b="1" dirty="0" smtClean="0">
                  <a:solidFill>
                    <a:srgbClr val="CFE8CC"/>
                  </a:solidFill>
                  <a:latin typeface="Times New Roman"/>
                  <a:cs typeface="Times New Roman"/>
                  <a:sym typeface="宋体" panose="02010600030101010101" pitchFamily="2" charset="-122"/>
                </a:rPr>
                <a:t>Basic Medical Insurance for </a:t>
              </a:r>
            </a:p>
            <a:p>
              <a:pPr algn="ctr"/>
              <a:r>
                <a:rPr lang="en-US" altLang="zh-CN" b="1" dirty="0" smtClean="0">
                  <a:solidFill>
                    <a:srgbClr val="CFE8CC"/>
                  </a:solidFill>
                  <a:latin typeface="Times New Roman"/>
                  <a:cs typeface="Times New Roman"/>
                  <a:sym typeface="宋体" panose="02010600030101010101" pitchFamily="2" charset="-122"/>
                </a:rPr>
                <a:t>Urban Residents</a:t>
              </a:r>
              <a:endParaRPr lang="zh-CN" altLang="en-US" b="1" dirty="0">
                <a:solidFill>
                  <a:srgbClr val="CFE8CC"/>
                </a:solidFill>
                <a:latin typeface="Times New Roman"/>
                <a:cs typeface="Times New Roman"/>
                <a:sym typeface="宋体" panose="02010600030101010101" pitchFamily="2" charset="-122"/>
              </a:endParaRPr>
            </a:p>
          </p:txBody>
        </p:sp>
        <p:sp>
          <p:nvSpPr>
            <p:cNvPr id="9" name="矩形 9">
              <a:extLst>
                <a:ext uri="{FF2B5EF4-FFF2-40B4-BE49-F238E27FC236}">
                  <a16:creationId xmlns="" xmlns:a16="http://schemas.microsoft.com/office/drawing/2014/main" id="{76299E49-D855-409C-BB92-CEB08DA8B6C3}"/>
                </a:ext>
              </a:extLst>
            </p:cNvPr>
            <p:cNvSpPr>
              <a:spLocks noChangeArrowheads="1"/>
            </p:cNvSpPr>
            <p:nvPr/>
          </p:nvSpPr>
          <p:spPr bwMode="auto">
            <a:xfrm>
              <a:off x="3708400" y="2708275"/>
              <a:ext cx="3743325" cy="720725"/>
            </a:xfrm>
            <a:prstGeom prst="rect">
              <a:avLst/>
            </a:prstGeom>
            <a:gradFill rotWithShape="1">
              <a:gsLst>
                <a:gs pos="0">
                  <a:srgbClr val="2D5D97"/>
                </a:gs>
                <a:gs pos="79999">
                  <a:srgbClr val="3C7AC5"/>
                </a:gs>
                <a:gs pos="100000">
                  <a:srgbClr val="397BC9"/>
                </a:gs>
              </a:gsLst>
              <a:lin ang="5400000" scaled="1"/>
            </a:gradFill>
            <a:ln w="9525">
              <a:noFill/>
              <a:miter lim="800000"/>
            </a:ln>
          </p:spPr>
          <p:txBody>
            <a:bodyPr anchor="ctr"/>
            <a:lstStyle/>
            <a:p>
              <a:pPr algn="ctr"/>
              <a:r>
                <a:rPr lang="zh-CN" altLang="en-US" b="1" dirty="0" smtClean="0">
                  <a:solidFill>
                    <a:srgbClr val="CFE8CC"/>
                  </a:solidFill>
                  <a:latin typeface="宋体" panose="02010600030101010101" pitchFamily="2" charset="-122"/>
                  <a:sym typeface="宋体" panose="02010600030101010101" pitchFamily="2" charset="-122"/>
                </a:rPr>
                <a:t>大病保险</a:t>
              </a:r>
            </a:p>
            <a:p>
              <a:pPr algn="ctr"/>
              <a:r>
                <a:rPr lang="en-US" altLang="zh-CN" b="1" dirty="0" smtClean="0">
                  <a:solidFill>
                    <a:srgbClr val="CFE8CC"/>
                  </a:solidFill>
                  <a:latin typeface="Times New Roman"/>
                  <a:cs typeface="Times New Roman"/>
                  <a:sym typeface="宋体" panose="02010600030101010101" pitchFamily="2" charset="-122"/>
                </a:rPr>
                <a:t>Critical Disease Insurance </a:t>
              </a:r>
              <a:endParaRPr lang="zh-CN" altLang="en-US" b="1" dirty="0">
                <a:solidFill>
                  <a:srgbClr val="CFE8CC"/>
                </a:solidFill>
                <a:latin typeface="Times New Roman"/>
                <a:cs typeface="Times New Roman"/>
                <a:sym typeface="宋体" panose="02010600030101010101" pitchFamily="2" charset="-122"/>
              </a:endParaRPr>
            </a:p>
          </p:txBody>
        </p:sp>
        <p:sp>
          <p:nvSpPr>
            <p:cNvPr id="10" name="矩形 10">
              <a:extLst>
                <a:ext uri="{FF2B5EF4-FFF2-40B4-BE49-F238E27FC236}">
                  <a16:creationId xmlns="" xmlns:a16="http://schemas.microsoft.com/office/drawing/2014/main" id="{697FEF4B-39AF-4AF5-9171-E22854C22EC2}"/>
                </a:ext>
              </a:extLst>
            </p:cNvPr>
            <p:cNvSpPr>
              <a:spLocks noChangeArrowheads="1"/>
            </p:cNvSpPr>
            <p:nvPr/>
          </p:nvSpPr>
          <p:spPr bwMode="auto">
            <a:xfrm>
              <a:off x="1835150" y="2349500"/>
              <a:ext cx="1873250" cy="503238"/>
            </a:xfrm>
            <a:prstGeom prst="rect">
              <a:avLst/>
            </a:prstGeom>
            <a:gradFill rotWithShape="1">
              <a:gsLst>
                <a:gs pos="0">
                  <a:srgbClr val="2D5D97"/>
                </a:gs>
                <a:gs pos="79999">
                  <a:srgbClr val="3C7AC5"/>
                </a:gs>
                <a:gs pos="100000">
                  <a:srgbClr val="397BC9"/>
                </a:gs>
              </a:gsLst>
              <a:lin ang="5400000" scaled="1"/>
            </a:gradFill>
            <a:ln w="9525">
              <a:noFill/>
              <a:miter lim="800000"/>
            </a:ln>
          </p:spPr>
          <p:txBody>
            <a:bodyPr anchor="ctr"/>
            <a:lstStyle/>
            <a:p>
              <a:pPr algn="ctr"/>
              <a:r>
                <a:rPr lang="zh-CN" altLang="en-US" b="1" dirty="0" smtClean="0">
                  <a:solidFill>
                    <a:srgbClr val="CFE8CC"/>
                  </a:solidFill>
                  <a:latin typeface="宋体" panose="02010600030101010101" pitchFamily="2" charset="-122"/>
                  <a:sym typeface="宋体" panose="02010600030101010101" pitchFamily="2" charset="-122"/>
                </a:rPr>
                <a:t>大病保险</a:t>
              </a:r>
            </a:p>
            <a:p>
              <a:pPr algn="ctr"/>
              <a:r>
                <a:rPr lang="en-US" altLang="zh-CN" b="1" dirty="0" smtClean="0">
                  <a:solidFill>
                    <a:srgbClr val="CFE8CC"/>
                  </a:solidFill>
                  <a:latin typeface="Times New Roman"/>
                  <a:cs typeface="Times New Roman"/>
                  <a:sym typeface="宋体" panose="02010600030101010101" pitchFamily="2" charset="-122"/>
                </a:rPr>
                <a:t>Critical Disease Insurance</a:t>
              </a:r>
              <a:endParaRPr lang="zh-CN" altLang="en-US" b="1" dirty="0">
                <a:solidFill>
                  <a:srgbClr val="CFE8CC"/>
                </a:solidFill>
                <a:latin typeface="Times New Roman"/>
                <a:cs typeface="Times New Roman"/>
                <a:sym typeface="宋体" panose="02010600030101010101" pitchFamily="2" charset="-122"/>
              </a:endParaRPr>
            </a:p>
          </p:txBody>
        </p:sp>
        <p:sp>
          <p:nvSpPr>
            <p:cNvPr id="11" name="矩形 8">
              <a:extLst>
                <a:ext uri="{FF2B5EF4-FFF2-40B4-BE49-F238E27FC236}">
                  <a16:creationId xmlns="" xmlns:a16="http://schemas.microsoft.com/office/drawing/2014/main" id="{47B33995-6C3E-4128-BF25-69503B06B254}"/>
                </a:ext>
              </a:extLst>
            </p:cNvPr>
            <p:cNvSpPr>
              <a:spLocks noChangeArrowheads="1"/>
            </p:cNvSpPr>
            <p:nvPr/>
          </p:nvSpPr>
          <p:spPr bwMode="auto">
            <a:xfrm>
              <a:off x="1835150" y="2852738"/>
              <a:ext cx="1879600" cy="576262"/>
            </a:xfrm>
            <a:prstGeom prst="rect">
              <a:avLst/>
            </a:prstGeom>
            <a:gradFill rotWithShape="1">
              <a:gsLst>
                <a:gs pos="0">
                  <a:srgbClr val="D9FDA5"/>
                </a:gs>
                <a:gs pos="34999">
                  <a:srgbClr val="E3FEBF"/>
                </a:gs>
                <a:gs pos="100000">
                  <a:srgbClr val="F4FEE6"/>
                </a:gs>
              </a:gsLst>
              <a:lin ang="5400000" scaled="1"/>
            </a:gradFill>
            <a:ln w="9525">
              <a:solidFill>
                <a:srgbClr val="9BBB59"/>
              </a:solidFill>
              <a:prstDash val="dash"/>
              <a:miter lim="800000"/>
            </a:ln>
          </p:spPr>
          <p:txBody>
            <a:bodyPr anchor="ctr"/>
            <a:lstStyle/>
            <a:p>
              <a:pPr algn="ctr"/>
              <a:r>
                <a:rPr lang="zh-CN" altLang="en-US" sz="2800" b="1" dirty="0" smtClean="0">
                  <a:solidFill>
                    <a:srgbClr val="000000"/>
                  </a:solidFill>
                  <a:latin typeface="宋体" panose="02010600030101010101" pitchFamily="2" charset="-122"/>
                  <a:sym typeface="宋体" panose="02010600030101010101" pitchFamily="2" charset="-122"/>
                </a:rPr>
                <a:t>补充保险</a:t>
              </a:r>
            </a:p>
            <a:p>
              <a:pPr algn="ctr"/>
              <a:r>
                <a:rPr lang="en-US" altLang="zh-CN" b="1" dirty="0" smtClean="0">
                  <a:solidFill>
                    <a:srgbClr val="000000"/>
                  </a:solidFill>
                  <a:latin typeface="Times New Roman"/>
                  <a:cs typeface="Times New Roman"/>
                  <a:sym typeface="宋体" panose="02010600030101010101" pitchFamily="2" charset="-122"/>
                </a:rPr>
                <a:t>Supplementary insurance</a:t>
              </a:r>
              <a:endParaRPr lang="zh-CN" altLang="en-US" b="1" dirty="0">
                <a:solidFill>
                  <a:srgbClr val="000000"/>
                </a:solidFill>
                <a:latin typeface="Times New Roman"/>
                <a:cs typeface="Times New Roman"/>
                <a:sym typeface="宋体" panose="02010600030101010101" pitchFamily="2" charset="-122"/>
              </a:endParaRPr>
            </a:p>
          </p:txBody>
        </p:sp>
        <p:sp>
          <p:nvSpPr>
            <p:cNvPr id="12" name="矩形 3">
              <a:extLst>
                <a:ext uri="{FF2B5EF4-FFF2-40B4-BE49-F238E27FC236}">
                  <a16:creationId xmlns="" xmlns:a16="http://schemas.microsoft.com/office/drawing/2014/main" id="{31D8F779-D9D8-4803-BD4F-6EFF95F12A4F}"/>
                </a:ext>
              </a:extLst>
            </p:cNvPr>
            <p:cNvSpPr>
              <a:spLocks noChangeArrowheads="1"/>
            </p:cNvSpPr>
            <p:nvPr/>
          </p:nvSpPr>
          <p:spPr bwMode="auto">
            <a:xfrm>
              <a:off x="5507990" y="5156200"/>
              <a:ext cx="1943735" cy="574675"/>
            </a:xfrm>
            <a:prstGeom prst="rect">
              <a:avLst/>
            </a:prstGeom>
            <a:gradFill rotWithShape="1">
              <a:gsLst>
                <a:gs pos="0">
                  <a:srgbClr val="C96C1F"/>
                </a:gs>
                <a:gs pos="79999">
                  <a:srgbClr val="FF8F33"/>
                </a:gs>
                <a:gs pos="100000">
                  <a:srgbClr val="FF8F35"/>
                </a:gs>
              </a:gsLst>
              <a:lin ang="5400000" scaled="1"/>
            </a:gradFill>
            <a:ln w="9525">
              <a:noFill/>
              <a:miter lim="800000"/>
            </a:ln>
          </p:spPr>
          <p:txBody>
            <a:bodyPr anchor="ctr"/>
            <a:lstStyle/>
            <a:p>
              <a:pPr algn="ctr"/>
              <a:r>
                <a:rPr lang="zh-CN" altLang="en-US" b="1" dirty="0" smtClean="0">
                  <a:solidFill>
                    <a:srgbClr val="CFE8CC"/>
                  </a:solidFill>
                  <a:latin typeface="宋体" panose="02010600030101010101" pitchFamily="2" charset="-122"/>
                  <a:sym typeface="宋体" panose="02010600030101010101" pitchFamily="2" charset="-122"/>
                </a:rPr>
                <a:t>健康扶贫</a:t>
              </a:r>
            </a:p>
            <a:p>
              <a:pPr algn="ctr"/>
              <a:r>
                <a:rPr lang="en-US" altLang="zh-CN" sz="1200" b="1" dirty="0" smtClean="0">
                  <a:solidFill>
                    <a:srgbClr val="CFE8CC"/>
                  </a:solidFill>
                  <a:latin typeface="Times New Roman"/>
                  <a:cs typeface="Times New Roman"/>
                  <a:sym typeface="宋体" panose="02010600030101010101" pitchFamily="2" charset="-122"/>
                </a:rPr>
                <a:t>Poverty Alleviation </a:t>
              </a:r>
            </a:p>
            <a:p>
              <a:pPr algn="ctr"/>
              <a:r>
                <a:rPr lang="en-US" altLang="zh-CN" sz="1200" b="1" dirty="0" smtClean="0">
                  <a:solidFill>
                    <a:srgbClr val="CFE8CC"/>
                  </a:solidFill>
                  <a:latin typeface="Times New Roman"/>
                  <a:cs typeface="Times New Roman"/>
                  <a:sym typeface="宋体" panose="02010600030101010101" pitchFamily="2" charset="-122"/>
                </a:rPr>
                <a:t>through Improving Health Conditions</a:t>
              </a:r>
              <a:endParaRPr lang="zh-CN" altLang="en-US" sz="1200" b="1" dirty="0">
                <a:solidFill>
                  <a:srgbClr val="CFE8CC"/>
                </a:solidFill>
                <a:latin typeface="Times New Roman"/>
                <a:cs typeface="Times New Roman"/>
                <a:sym typeface="宋体" panose="02010600030101010101" pitchFamily="2" charset="-122"/>
              </a:endParaRPr>
            </a:p>
          </p:txBody>
        </p:sp>
      </p:grpSp>
    </p:spTree>
    <p:extLst>
      <p:ext uri="{BB962C8B-B14F-4D97-AF65-F5344CB8AC3E}">
        <p14:creationId xmlns:p14="http://schemas.microsoft.com/office/powerpoint/2010/main" val="298746252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 xmlns:a16="http://schemas.microsoft.com/office/drawing/2014/main" id="{CD870662-3115-46A9-B944-37D71A7F24AD}"/>
              </a:ext>
            </a:extLst>
          </p:cNvPr>
          <p:cNvSpPr/>
          <p:nvPr/>
        </p:nvSpPr>
        <p:spPr>
          <a:xfrm>
            <a:off x="1144429" y="670082"/>
            <a:ext cx="8672671" cy="135421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0" cap="none" spc="0" normalizeH="0" baseline="0" noProof="0" dirty="0">
                <a:ln>
                  <a:noFill/>
                </a:ln>
                <a:solidFill>
                  <a:srgbClr val="000000"/>
                </a:solidFill>
                <a:effectLst/>
                <a:uLnTx/>
                <a:uFillTx/>
                <a:latin typeface="Arial"/>
                <a:ea typeface="宋体"/>
                <a:cs typeface="+mn-cs"/>
              </a:rPr>
              <a:t>2</a:t>
            </a:r>
            <a:r>
              <a:rPr kumimoji="0" lang="zh-CN" altLang="en-US" sz="3200" b="0" i="0" u="none" strike="noStrike" kern="0" cap="none" spc="0" normalizeH="0" baseline="0" noProof="0" dirty="0">
                <a:ln>
                  <a:noFill/>
                </a:ln>
                <a:solidFill>
                  <a:srgbClr val="000000"/>
                </a:solidFill>
                <a:effectLst/>
                <a:uLnTx/>
                <a:uFillTx/>
                <a:latin typeface="Arial"/>
                <a:ea typeface="宋体"/>
                <a:cs typeface="+mn-cs"/>
              </a:rPr>
              <a:t>、完善基本医疗保险</a:t>
            </a:r>
            <a:r>
              <a:rPr kumimoji="0" lang="zh-CN" altLang="en-US" sz="3200" b="0" i="0" u="none" strike="noStrike" kern="0" cap="none" spc="0" normalizeH="0" baseline="0" noProof="0" dirty="0" smtClean="0">
                <a:ln>
                  <a:noFill/>
                </a:ln>
                <a:solidFill>
                  <a:srgbClr val="000000"/>
                </a:solidFill>
                <a:effectLst/>
                <a:uLnTx/>
                <a:uFillTx/>
                <a:latin typeface="Arial"/>
                <a:ea typeface="宋体"/>
                <a:cs typeface="+mn-cs"/>
              </a:rPr>
              <a:t>制度</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3200" kern="0" dirty="0">
                <a:solidFill>
                  <a:srgbClr val="000000"/>
                </a:solidFill>
                <a:latin typeface="Arial"/>
                <a:ea typeface="宋体"/>
              </a:rPr>
              <a:t> </a:t>
            </a:r>
            <a:r>
              <a:rPr lang="en-US" altLang="zh-CN" sz="3200" kern="0" dirty="0" smtClean="0">
                <a:solidFill>
                  <a:srgbClr val="000000"/>
                </a:solidFill>
                <a:latin typeface="Arial"/>
                <a:ea typeface="宋体"/>
              </a:rPr>
              <a:t>   </a:t>
            </a:r>
            <a:r>
              <a:rPr lang="en-US" altLang="zh-CN" sz="3200" kern="0" dirty="0" smtClean="0">
                <a:solidFill>
                  <a:srgbClr val="000000"/>
                </a:solidFill>
                <a:latin typeface="Times New Roman"/>
                <a:ea typeface="宋体"/>
                <a:cs typeface="Times New Roman"/>
              </a:rPr>
              <a:t>Improve Basic Medical Insurance System</a:t>
            </a:r>
            <a:endParaRPr kumimoji="0" lang="zh-CN" altLang="en-US" sz="3200" b="0" i="0" u="none" strike="noStrike" kern="0" cap="none" spc="0" normalizeH="0" baseline="0" noProof="0" dirty="0">
              <a:ln>
                <a:noFill/>
              </a:ln>
              <a:solidFill>
                <a:srgbClr val="000000"/>
              </a:solidFill>
              <a:effectLst/>
              <a:uLnTx/>
              <a:uFillTx/>
              <a:latin typeface="Times New Roman"/>
              <a:ea typeface="宋体"/>
              <a:cs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000000"/>
              </a:solidFill>
              <a:effectLst/>
              <a:uLnTx/>
              <a:uFillTx/>
              <a:latin typeface="Tahoma"/>
              <a:ea typeface="宋体"/>
              <a:cs typeface="+mn-cs"/>
            </a:endParaRPr>
          </a:p>
        </p:txBody>
      </p:sp>
      <p:sp>
        <p:nvSpPr>
          <p:cNvPr id="4" name="矩形 3">
            <a:extLst>
              <a:ext uri="{FF2B5EF4-FFF2-40B4-BE49-F238E27FC236}">
                <a16:creationId xmlns="" xmlns:a16="http://schemas.microsoft.com/office/drawing/2014/main" id="{DDC02D81-449D-45F7-8FF5-E532CC5228A5}"/>
              </a:ext>
            </a:extLst>
          </p:cNvPr>
          <p:cNvSpPr/>
          <p:nvPr/>
        </p:nvSpPr>
        <p:spPr>
          <a:xfrm>
            <a:off x="677693" y="1802770"/>
            <a:ext cx="11323807" cy="5055230"/>
          </a:xfrm>
          <a:prstGeom prst="rect">
            <a:avLst/>
          </a:prstGeom>
        </p:spPr>
        <p:txBody>
          <a:bodyPr wrap="square">
            <a:spAutoFit/>
          </a:bodyPr>
          <a:lstStyle/>
          <a:p>
            <a:pPr lvl="0">
              <a:lnSpc>
                <a:spcPct val="150000"/>
              </a:lnSpc>
              <a:buFont typeface="Wingdings" panose="05000000000000000000" charset="0"/>
              <a:buChar char="Ø"/>
            </a:pPr>
            <a:r>
              <a:rPr lang="zh-CN" altLang="en-US" dirty="0">
                <a:solidFill>
                  <a:srgbClr val="000000"/>
                </a:solidFill>
              </a:rPr>
              <a:t>完善</a:t>
            </a:r>
            <a:r>
              <a:rPr lang="zh-CN" altLang="en-US" dirty="0">
                <a:solidFill>
                  <a:srgbClr val="FF0000"/>
                </a:solidFill>
              </a:rPr>
              <a:t>基本医疗保险筹资机制</a:t>
            </a:r>
            <a:r>
              <a:rPr lang="zh-CN" altLang="en-US" dirty="0">
                <a:solidFill>
                  <a:srgbClr val="000000"/>
                </a:solidFill>
              </a:rPr>
              <a:t>，逐步调整基本医疗保险筹资责任的分担关系</a:t>
            </a:r>
            <a:r>
              <a:rPr lang="zh-CN" altLang="en-US" dirty="0" smtClean="0">
                <a:solidFill>
                  <a:srgbClr val="000000"/>
                </a:solidFill>
              </a:rPr>
              <a:t>。</a:t>
            </a:r>
          </a:p>
          <a:p>
            <a:pPr lvl="0">
              <a:lnSpc>
                <a:spcPct val="150000"/>
              </a:lnSpc>
            </a:pPr>
            <a:r>
              <a:rPr lang="en-US" altLang="zh-CN" dirty="0">
                <a:solidFill>
                  <a:srgbClr val="000000"/>
                </a:solidFill>
              </a:rPr>
              <a:t> </a:t>
            </a:r>
            <a:r>
              <a:rPr lang="en-US" altLang="zh-CN" dirty="0" smtClean="0">
                <a:solidFill>
                  <a:srgbClr val="000000"/>
                </a:solidFill>
              </a:rPr>
              <a:t> </a:t>
            </a:r>
            <a:r>
              <a:rPr lang="en-US" altLang="zh-CN" dirty="0" smtClean="0">
                <a:solidFill>
                  <a:srgbClr val="000000"/>
                </a:solidFill>
                <a:latin typeface="Times New Roman"/>
                <a:cs typeface="Times New Roman"/>
              </a:rPr>
              <a:t>Improve </a:t>
            </a:r>
            <a:r>
              <a:rPr lang="en-US" altLang="zh-CN" dirty="0" smtClean="0">
                <a:solidFill>
                  <a:srgbClr val="FF0000"/>
                </a:solidFill>
                <a:latin typeface="Times New Roman"/>
                <a:cs typeface="Times New Roman"/>
              </a:rPr>
              <a:t>the funding mechanism for basic medical insurance </a:t>
            </a:r>
            <a:r>
              <a:rPr lang="en-US" altLang="zh-CN" dirty="0" smtClean="0">
                <a:solidFill>
                  <a:srgbClr val="000000"/>
                </a:solidFill>
                <a:latin typeface="Times New Roman"/>
                <a:cs typeface="Times New Roman"/>
              </a:rPr>
              <a:t>to adjust the contribution of different parties. </a:t>
            </a:r>
            <a:endParaRPr lang="en-US" altLang="zh-CN" dirty="0">
              <a:solidFill>
                <a:srgbClr val="000000"/>
              </a:solidFill>
              <a:latin typeface="Times New Roman"/>
              <a:cs typeface="Times New Roman"/>
            </a:endParaRPr>
          </a:p>
          <a:p>
            <a:pPr lvl="0">
              <a:lnSpc>
                <a:spcPct val="150000"/>
              </a:lnSpc>
              <a:buFont typeface="Wingdings" panose="05000000000000000000" charset="0"/>
              <a:buChar char="Ø"/>
            </a:pPr>
            <a:r>
              <a:rPr lang="zh-CN" altLang="en-US" dirty="0">
                <a:solidFill>
                  <a:srgbClr val="000000"/>
                </a:solidFill>
              </a:rPr>
              <a:t>建立有效</a:t>
            </a:r>
            <a:r>
              <a:rPr lang="zh-CN" altLang="en-US" dirty="0">
                <a:solidFill>
                  <a:srgbClr val="FF0000"/>
                </a:solidFill>
              </a:rPr>
              <a:t>甄别劳动就业状态</a:t>
            </a:r>
            <a:r>
              <a:rPr lang="zh-CN" altLang="en-US" dirty="0">
                <a:solidFill>
                  <a:srgbClr val="000000"/>
                </a:solidFill>
              </a:rPr>
              <a:t>的体制机制，减</a:t>
            </a:r>
            <a:r>
              <a:rPr lang="zh-CN" altLang="en-US" dirty="0" smtClean="0">
                <a:solidFill>
                  <a:srgbClr val="000000"/>
                </a:solidFill>
              </a:rPr>
              <a:t>少居民医保参保人员。</a:t>
            </a:r>
          </a:p>
          <a:p>
            <a:pPr lvl="0">
              <a:lnSpc>
                <a:spcPct val="150000"/>
              </a:lnSpc>
            </a:pPr>
            <a:r>
              <a:rPr lang="en-US" altLang="zh-CN" dirty="0">
                <a:solidFill>
                  <a:srgbClr val="000000"/>
                </a:solidFill>
              </a:rPr>
              <a:t> </a:t>
            </a:r>
            <a:r>
              <a:rPr lang="en-US" altLang="zh-CN" dirty="0" smtClean="0">
                <a:solidFill>
                  <a:srgbClr val="000000"/>
                </a:solidFill>
              </a:rPr>
              <a:t> </a:t>
            </a:r>
            <a:r>
              <a:rPr lang="en-US" altLang="zh-CN" dirty="0" smtClean="0">
                <a:solidFill>
                  <a:srgbClr val="000000"/>
                </a:solidFill>
                <a:latin typeface="Times New Roman"/>
                <a:cs typeface="Times New Roman"/>
              </a:rPr>
              <a:t>Establish effective mechanisms and institutions of </a:t>
            </a:r>
            <a:r>
              <a:rPr lang="en-US" altLang="zh-CN" dirty="0" smtClean="0">
                <a:solidFill>
                  <a:srgbClr val="FF0000"/>
                </a:solidFill>
                <a:latin typeface="Times New Roman"/>
                <a:cs typeface="Times New Roman"/>
              </a:rPr>
              <a:t>identifying employment status </a:t>
            </a:r>
            <a:r>
              <a:rPr lang="en-US" altLang="zh-CN" dirty="0" smtClean="0">
                <a:solidFill>
                  <a:srgbClr val="000000"/>
                </a:solidFill>
                <a:latin typeface="Times New Roman"/>
                <a:cs typeface="Times New Roman"/>
              </a:rPr>
              <a:t>to reduce the number of people participating in medical insurance for residents.    </a:t>
            </a:r>
            <a:endParaRPr lang="en-US" altLang="zh-CN" dirty="0">
              <a:solidFill>
                <a:srgbClr val="000000"/>
              </a:solidFill>
              <a:latin typeface="Times New Roman"/>
              <a:cs typeface="Times New Roman"/>
            </a:endParaRPr>
          </a:p>
          <a:p>
            <a:pPr lvl="0">
              <a:lnSpc>
                <a:spcPct val="150000"/>
              </a:lnSpc>
              <a:buFont typeface="Wingdings" panose="05000000000000000000" charset="0"/>
              <a:buChar char="Ø"/>
            </a:pPr>
            <a:r>
              <a:rPr lang="zh-CN" altLang="en-US" dirty="0">
                <a:solidFill>
                  <a:srgbClr val="000000"/>
                </a:solidFill>
              </a:rPr>
              <a:t>逐步</a:t>
            </a:r>
            <a:r>
              <a:rPr lang="zh-CN" altLang="en-US" dirty="0">
                <a:solidFill>
                  <a:srgbClr val="FF0000"/>
                </a:solidFill>
              </a:rPr>
              <a:t>统一职工医保与城乡居民医保</a:t>
            </a:r>
            <a:r>
              <a:rPr lang="zh-CN" altLang="en-US" dirty="0">
                <a:solidFill>
                  <a:srgbClr val="000000"/>
                </a:solidFill>
              </a:rPr>
              <a:t>，建立一制多档、统一的基本医疗保险制度</a:t>
            </a:r>
            <a:r>
              <a:rPr lang="zh-CN" altLang="en-US" dirty="0" smtClean="0">
                <a:solidFill>
                  <a:srgbClr val="000000"/>
                </a:solidFill>
              </a:rPr>
              <a:t>。</a:t>
            </a:r>
          </a:p>
          <a:p>
            <a:pPr lvl="0">
              <a:lnSpc>
                <a:spcPct val="150000"/>
              </a:lnSpc>
            </a:pPr>
            <a:r>
              <a:rPr lang="en-US" altLang="zh-CN" dirty="0">
                <a:solidFill>
                  <a:srgbClr val="000000"/>
                </a:solidFill>
              </a:rPr>
              <a:t> </a:t>
            </a:r>
            <a:r>
              <a:rPr lang="en-US" altLang="zh-CN" dirty="0" smtClean="0">
                <a:solidFill>
                  <a:srgbClr val="000000"/>
                </a:solidFill>
                <a:latin typeface="Times New Roman"/>
                <a:cs typeface="Times New Roman"/>
              </a:rPr>
              <a:t> </a:t>
            </a:r>
            <a:r>
              <a:rPr lang="en-US" altLang="zh-CN" dirty="0" smtClean="0">
                <a:solidFill>
                  <a:srgbClr val="FF0000"/>
                </a:solidFill>
                <a:latin typeface="Times New Roman"/>
                <a:cs typeface="Times New Roman"/>
              </a:rPr>
              <a:t>Unify medical insurance for employees and for urban and rural residents </a:t>
            </a:r>
            <a:r>
              <a:rPr lang="en-US" altLang="zh-CN" dirty="0" smtClean="0">
                <a:solidFill>
                  <a:srgbClr val="000000"/>
                </a:solidFill>
                <a:latin typeface="Times New Roman"/>
                <a:cs typeface="Times New Roman"/>
              </a:rPr>
              <a:t>to establish a unified basic medical insurance system featuring multiple levels in one system. </a:t>
            </a:r>
            <a:endParaRPr lang="en-US" altLang="zh-CN" dirty="0">
              <a:solidFill>
                <a:srgbClr val="000000"/>
              </a:solidFill>
              <a:latin typeface="Times New Roman"/>
              <a:cs typeface="Times New Roman"/>
            </a:endParaRPr>
          </a:p>
          <a:p>
            <a:pPr lvl="0">
              <a:lnSpc>
                <a:spcPct val="150000"/>
              </a:lnSpc>
              <a:buFont typeface="Wingdings" panose="05000000000000000000" charset="0"/>
              <a:buChar char="Ø"/>
            </a:pPr>
            <a:r>
              <a:rPr lang="zh-CN" altLang="en-US" dirty="0">
                <a:solidFill>
                  <a:srgbClr val="000000"/>
                </a:solidFill>
              </a:rPr>
              <a:t>逐步</a:t>
            </a:r>
            <a:r>
              <a:rPr lang="zh-CN" altLang="en-US" dirty="0">
                <a:solidFill>
                  <a:srgbClr val="FF0000"/>
                </a:solidFill>
              </a:rPr>
              <a:t>缩小地区间基本医保的筹资水平差距</a:t>
            </a:r>
            <a:r>
              <a:rPr lang="zh-CN" altLang="en-US" dirty="0">
                <a:solidFill>
                  <a:srgbClr val="000000"/>
                </a:solidFill>
              </a:rPr>
              <a:t>，逐步实现基本医保制度省级统一，进一步推进全国基本医保政策的统一</a:t>
            </a:r>
            <a:r>
              <a:rPr lang="zh-CN" altLang="en-US" dirty="0" smtClean="0">
                <a:solidFill>
                  <a:srgbClr val="000000"/>
                </a:solidFill>
              </a:rPr>
              <a:t>。</a:t>
            </a:r>
            <a:endParaRPr lang="en-US" altLang="zh-CN" dirty="0" smtClean="0">
              <a:solidFill>
                <a:srgbClr val="000000"/>
              </a:solidFill>
            </a:endParaRPr>
          </a:p>
          <a:p>
            <a:pPr lvl="0">
              <a:lnSpc>
                <a:spcPct val="150000"/>
              </a:lnSpc>
            </a:pPr>
            <a:r>
              <a:rPr kumimoji="0" lang="en-US" altLang="zh-CN" b="0" i="0" u="none" strike="noStrike" kern="1200" cap="none" spc="0" normalizeH="0" baseline="0" noProof="0" dirty="0">
                <a:ln>
                  <a:noFill/>
                </a:ln>
                <a:solidFill>
                  <a:srgbClr val="000000"/>
                </a:solidFill>
                <a:effectLst/>
                <a:uLnTx/>
                <a:uFillTx/>
                <a:latin typeface="Tahoma"/>
                <a:ea typeface="宋体"/>
              </a:rPr>
              <a:t> </a:t>
            </a:r>
            <a:r>
              <a:rPr kumimoji="0" lang="en-US" altLang="zh-CN" b="0" i="0" u="none" strike="noStrike" kern="1200" cap="none" spc="0" normalizeH="0" baseline="0" noProof="0" dirty="0" smtClean="0">
                <a:ln>
                  <a:noFill/>
                </a:ln>
                <a:solidFill>
                  <a:srgbClr val="000000"/>
                </a:solidFill>
                <a:effectLst/>
                <a:uLnTx/>
                <a:uFillTx/>
                <a:latin typeface="Tahoma"/>
                <a:ea typeface="宋体"/>
              </a:rPr>
              <a:t>  </a:t>
            </a:r>
            <a:r>
              <a:rPr kumimoji="0" lang="en-US" altLang="zh-CN" b="0" i="0" u="none" strike="noStrike" kern="1200" cap="none" spc="0" normalizeH="0" baseline="0" noProof="0" dirty="0" smtClean="0">
                <a:ln>
                  <a:noFill/>
                </a:ln>
                <a:solidFill>
                  <a:srgbClr val="FF0000"/>
                </a:solidFill>
                <a:effectLst/>
                <a:uLnTx/>
                <a:uFillTx/>
                <a:latin typeface="Times New Roman"/>
                <a:ea typeface="宋体"/>
                <a:cs typeface="Times New Roman"/>
              </a:rPr>
              <a:t>Narrow the funding gap </a:t>
            </a:r>
            <a:r>
              <a:rPr kumimoji="0" lang="en-US" altLang="zh-CN" b="0" i="0" u="none" strike="noStrike" kern="1200" cap="none" spc="0" normalizeH="0" noProof="0" dirty="0" smtClean="0">
                <a:ln>
                  <a:noFill/>
                </a:ln>
                <a:solidFill>
                  <a:srgbClr val="FF0000"/>
                </a:solidFill>
                <a:effectLst/>
                <a:uLnTx/>
                <a:uFillTx/>
                <a:latin typeface="Times New Roman"/>
                <a:ea typeface="宋体"/>
                <a:cs typeface="Times New Roman"/>
              </a:rPr>
              <a:t>between regions </a:t>
            </a:r>
            <a:r>
              <a:rPr kumimoji="0" lang="en-US" altLang="zh-CN" b="0" i="0" u="none" strike="noStrike" kern="1200" cap="none" spc="0" normalizeH="0" noProof="0" dirty="0" smtClean="0">
                <a:ln>
                  <a:noFill/>
                </a:ln>
                <a:solidFill>
                  <a:srgbClr val="000000"/>
                </a:solidFill>
                <a:effectLst/>
                <a:uLnTx/>
                <a:uFillTx/>
                <a:latin typeface="Times New Roman"/>
                <a:ea typeface="宋体"/>
                <a:cs typeface="Times New Roman"/>
              </a:rPr>
              <a:t>to unify basic medical insurance system at the provincial level and promote policy unification </a:t>
            </a:r>
            <a:r>
              <a:rPr lang="en-US" altLang="zh-CN" dirty="0" smtClean="0">
                <a:solidFill>
                  <a:srgbClr val="000000"/>
                </a:solidFill>
                <a:latin typeface="Times New Roman"/>
                <a:cs typeface="Times New Roman"/>
              </a:rPr>
              <a:t>nationwide. </a:t>
            </a:r>
            <a:endParaRPr kumimoji="0" lang="zh-CN" altLang="en-US" b="0" i="0" u="none" strike="noStrike" kern="1200" cap="none" spc="0" normalizeH="0" baseline="0" noProof="0" dirty="0">
              <a:ln>
                <a:noFill/>
              </a:ln>
              <a:solidFill>
                <a:srgbClr val="000000"/>
              </a:solidFill>
              <a:effectLst/>
              <a:uLnTx/>
              <a:uFillTx/>
              <a:latin typeface="Times New Roman"/>
              <a:ea typeface="宋体"/>
              <a:cs typeface="Times New Roman"/>
            </a:endParaRPr>
          </a:p>
        </p:txBody>
      </p:sp>
    </p:spTree>
    <p:extLst>
      <p:ext uri="{BB962C8B-B14F-4D97-AF65-F5344CB8AC3E}">
        <p14:creationId xmlns:p14="http://schemas.microsoft.com/office/powerpoint/2010/main" val="276702281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9">
            <a:extLst>
              <a:ext uri="{FF2B5EF4-FFF2-40B4-BE49-F238E27FC236}">
                <a16:creationId xmlns="" xmlns:a16="http://schemas.microsoft.com/office/drawing/2014/main" id="{666A9A52-0D04-481D-B1C7-5C326BC0A1F2}"/>
              </a:ext>
            </a:extLst>
          </p:cNvPr>
          <p:cNvSpPr>
            <a:spLocks noGrp="1" noChangeArrowheads="1"/>
          </p:cNvSpPr>
          <p:nvPr>
            <p:ph type="title"/>
          </p:nvPr>
        </p:nvSpPr>
        <p:spPr>
          <a:xfrm>
            <a:off x="2927350" y="260350"/>
            <a:ext cx="7200900" cy="1511300"/>
          </a:xfrm>
          <a:noFill/>
        </p:spPr>
        <p:txBody>
          <a:bodyPr/>
          <a:lstStyle/>
          <a:p>
            <a:pPr eaLnBrk="1" hangingPunct="1"/>
            <a:r>
              <a:rPr lang="en-US" altLang="zh-CN" sz="3200" dirty="0">
                <a:solidFill>
                  <a:schemeClr val="tx1"/>
                </a:solidFill>
                <a:latin typeface="Arial"/>
                <a:ea typeface="+mn-ea"/>
              </a:rPr>
              <a:t> </a:t>
            </a:r>
          </a:p>
        </p:txBody>
      </p:sp>
      <p:sp>
        <p:nvSpPr>
          <p:cNvPr id="3" name="矩形 2">
            <a:extLst>
              <a:ext uri="{FF2B5EF4-FFF2-40B4-BE49-F238E27FC236}">
                <a16:creationId xmlns="" xmlns:a16="http://schemas.microsoft.com/office/drawing/2014/main" id="{CD870662-3115-46A9-B944-37D71A7F24AD}"/>
              </a:ext>
            </a:extLst>
          </p:cNvPr>
          <p:cNvSpPr/>
          <p:nvPr/>
        </p:nvSpPr>
        <p:spPr>
          <a:xfrm>
            <a:off x="1334929" y="736600"/>
            <a:ext cx="9688671" cy="129266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0" cap="none" spc="0" normalizeH="0" baseline="0" noProof="0" dirty="0">
                <a:ln>
                  <a:noFill/>
                </a:ln>
                <a:solidFill>
                  <a:srgbClr val="000000"/>
                </a:solidFill>
                <a:effectLst/>
                <a:uLnTx/>
                <a:uFillTx/>
                <a:latin typeface="Arial"/>
                <a:ea typeface="宋体"/>
                <a:cs typeface="+mn-cs"/>
              </a:rPr>
              <a:t>3</a:t>
            </a:r>
            <a:r>
              <a:rPr kumimoji="0" lang="zh-CN" altLang="en-US" sz="3200" b="0" i="0" u="none" strike="noStrike" kern="0" cap="none" spc="0" normalizeH="0" baseline="0" noProof="0" dirty="0">
                <a:ln>
                  <a:noFill/>
                </a:ln>
                <a:solidFill>
                  <a:srgbClr val="000000"/>
                </a:solidFill>
                <a:effectLst/>
                <a:uLnTx/>
                <a:uFillTx/>
                <a:latin typeface="Arial"/>
                <a:ea typeface="宋体"/>
                <a:cs typeface="+mn-cs"/>
              </a:rPr>
              <a:t>、</a:t>
            </a:r>
            <a:r>
              <a:rPr kumimoji="0" lang="zh-CN" altLang="en-US" sz="3200" b="0" i="0" u="none" strike="noStrike" kern="0" cap="none" spc="0" normalizeH="0" baseline="0" noProof="0" dirty="0" smtClean="0">
                <a:ln>
                  <a:noFill/>
                </a:ln>
                <a:solidFill>
                  <a:srgbClr val="000000"/>
                </a:solidFill>
                <a:effectLst/>
                <a:uLnTx/>
                <a:uFillTx/>
                <a:latin typeface="Arial"/>
                <a:ea typeface="宋体"/>
                <a:cs typeface="+mn-cs"/>
              </a:rPr>
              <a:t>大力发展商业医疗保险</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800" kern="0" dirty="0" smtClean="0">
                <a:solidFill>
                  <a:srgbClr val="000000"/>
                </a:solidFill>
                <a:latin typeface="Times New Roman"/>
                <a:ea typeface="宋体"/>
                <a:cs typeface="Times New Roman"/>
              </a:rPr>
              <a:t>      Promote the Development of Business Medical Insurance</a:t>
            </a:r>
            <a:endParaRPr kumimoji="0" lang="zh-CN" altLang="en-US" sz="2800" b="0" i="0" u="none" strike="noStrike" kern="0" cap="none" spc="0" normalizeH="0" baseline="0" noProof="0" dirty="0">
              <a:ln>
                <a:noFill/>
              </a:ln>
              <a:solidFill>
                <a:srgbClr val="000000"/>
              </a:solidFill>
              <a:effectLst/>
              <a:uLnTx/>
              <a:uFillTx/>
              <a:latin typeface="Times New Roman"/>
              <a:ea typeface="宋体"/>
              <a:cs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000000"/>
              </a:solidFill>
              <a:effectLst/>
              <a:uLnTx/>
              <a:uFillTx/>
              <a:latin typeface="Times New Roman"/>
              <a:ea typeface="宋体"/>
              <a:cs typeface="Times New Roman"/>
            </a:endParaRPr>
          </a:p>
        </p:txBody>
      </p:sp>
      <p:sp>
        <p:nvSpPr>
          <p:cNvPr id="4" name="矩形 3">
            <a:extLst>
              <a:ext uri="{FF2B5EF4-FFF2-40B4-BE49-F238E27FC236}">
                <a16:creationId xmlns="" xmlns:a16="http://schemas.microsoft.com/office/drawing/2014/main" id="{DDC02D81-449D-45F7-8FF5-E532CC5228A5}"/>
              </a:ext>
            </a:extLst>
          </p:cNvPr>
          <p:cNvSpPr/>
          <p:nvPr/>
        </p:nvSpPr>
        <p:spPr>
          <a:xfrm>
            <a:off x="639593" y="1974941"/>
            <a:ext cx="11319753" cy="4678205"/>
          </a:xfrm>
          <a:prstGeom prst="rect">
            <a:avLst/>
          </a:prstGeom>
        </p:spPr>
        <p:txBody>
          <a:bodyPr wrap="square">
            <a:spAutoFit/>
          </a:bodyPr>
          <a:lstStyle/>
          <a:p>
            <a:pPr lvl="0">
              <a:lnSpc>
                <a:spcPct val="150000"/>
              </a:lnSpc>
              <a:buFont typeface="Wingdings" panose="05000000000000000000" charset="0"/>
              <a:buChar char="Ø"/>
            </a:pPr>
            <a:r>
              <a:rPr lang="zh-CN" altLang="en-US" sz="1600" dirty="0">
                <a:solidFill>
                  <a:srgbClr val="FF0000"/>
                </a:solidFill>
              </a:rPr>
              <a:t>建立政策性商业补充健康保险市场。</a:t>
            </a:r>
            <a:r>
              <a:rPr lang="zh-CN" altLang="en-US" sz="1600" dirty="0">
                <a:solidFill>
                  <a:srgbClr val="000000"/>
                </a:solidFill>
              </a:rPr>
              <a:t>政府经办机构订制保险产品基本标准（</a:t>
            </a:r>
            <a:r>
              <a:rPr lang="en-US" altLang="zh-CN" sz="1600" dirty="0">
                <a:solidFill>
                  <a:srgbClr val="000000"/>
                </a:solidFill>
              </a:rPr>
              <a:t>3-5</a:t>
            </a:r>
            <a:r>
              <a:rPr lang="zh-CN" altLang="en-US" sz="1600" dirty="0">
                <a:solidFill>
                  <a:srgbClr val="000000"/>
                </a:solidFill>
              </a:rPr>
              <a:t>档，与基本医疗保障制度有效衔接、管理政策不相互冲突），确定竞争规则，给出基础保费，无保险公司承保时提供兜底性保障产品</a:t>
            </a:r>
            <a:r>
              <a:rPr lang="zh-CN" altLang="en-US" sz="1600" dirty="0" smtClean="0">
                <a:solidFill>
                  <a:srgbClr val="000000"/>
                </a:solidFill>
              </a:rPr>
              <a:t>。</a:t>
            </a:r>
            <a:endParaRPr lang="en-US" altLang="zh-CN" sz="1600" dirty="0" smtClean="0">
              <a:solidFill>
                <a:srgbClr val="000000"/>
              </a:solidFill>
            </a:endParaRPr>
          </a:p>
          <a:p>
            <a:pPr lvl="0">
              <a:lnSpc>
                <a:spcPct val="150000"/>
              </a:lnSpc>
            </a:pPr>
            <a:r>
              <a:rPr lang="en-US" altLang="zh-CN" sz="1600" dirty="0">
                <a:solidFill>
                  <a:srgbClr val="000000"/>
                </a:solidFill>
              </a:rPr>
              <a:t> </a:t>
            </a:r>
            <a:r>
              <a:rPr lang="en-US" altLang="zh-CN" sz="1600" dirty="0" smtClean="0">
                <a:solidFill>
                  <a:srgbClr val="000000"/>
                </a:solidFill>
              </a:rPr>
              <a:t> </a:t>
            </a:r>
            <a:r>
              <a:rPr lang="en-US" altLang="zh-CN" sz="1600" dirty="0" smtClean="0">
                <a:solidFill>
                  <a:srgbClr val="FF0000"/>
                </a:solidFill>
                <a:latin typeface="Times New Roman"/>
                <a:cs typeface="Times New Roman"/>
              </a:rPr>
              <a:t>Establish </a:t>
            </a:r>
            <a:r>
              <a:rPr lang="en-US" altLang="zh-CN" sz="1600" dirty="0" smtClean="0">
                <a:solidFill>
                  <a:srgbClr val="FF0000"/>
                </a:solidFill>
                <a:latin typeface="Times New Roman"/>
                <a:cs typeface="Times New Roman"/>
              </a:rPr>
              <a:t>a healthy business supplementary insurance market. </a:t>
            </a:r>
            <a:r>
              <a:rPr lang="en-US" altLang="zh-CN" sz="1600" dirty="0" smtClean="0">
                <a:solidFill>
                  <a:srgbClr val="000000"/>
                </a:solidFill>
                <a:latin typeface="Times New Roman"/>
                <a:cs typeface="Times New Roman"/>
              </a:rPr>
              <a:t>Government agencies should establish 3-5 basic standards for insurance products (that are in line with the basic medical security system and are not in conflict with management policies), set competition rules, offer basic premium and provide products with government assistance when there is no insurer. </a:t>
            </a:r>
            <a:endParaRPr lang="en-US" altLang="zh-CN" sz="1600" dirty="0">
              <a:solidFill>
                <a:srgbClr val="000000"/>
              </a:solidFill>
              <a:latin typeface="Times New Roman"/>
              <a:cs typeface="Times New Roman"/>
            </a:endParaRPr>
          </a:p>
          <a:p>
            <a:pPr lvl="0">
              <a:lnSpc>
                <a:spcPct val="150000"/>
              </a:lnSpc>
              <a:buFont typeface="Wingdings" panose="05000000000000000000" charset="0"/>
              <a:buChar char="Ø"/>
            </a:pPr>
            <a:r>
              <a:rPr lang="zh-CN" altLang="en-US" sz="1600" dirty="0">
                <a:solidFill>
                  <a:srgbClr val="FF0000"/>
                </a:solidFill>
              </a:rPr>
              <a:t>鼓励发展商业健康保险。</a:t>
            </a:r>
            <a:r>
              <a:rPr lang="zh-CN" altLang="en-US" sz="1600" dirty="0"/>
              <a:t>支持鼓励市场机构开发与基本保险相衔接，符合市场需求（如解决“尾部风险”等）产品，有效发挥保障功能。在保障信息安全等条件下，基本医疗保障制度向商业保险提供必要的数据支持和业务协作</a:t>
            </a:r>
            <a:r>
              <a:rPr lang="zh-CN" altLang="en-US" sz="1600" dirty="0" smtClean="0"/>
              <a:t>。</a:t>
            </a:r>
            <a:endParaRPr lang="en-US" altLang="zh-CN" sz="1600" dirty="0" smtClean="0"/>
          </a:p>
          <a:p>
            <a:pPr lvl="0">
              <a:lnSpc>
                <a:spcPct val="150000"/>
              </a:lnSpc>
            </a:pPr>
            <a:r>
              <a:rPr lang="en-US" altLang="zh-CN" sz="1600" dirty="0">
                <a:latin typeface="Tahoma"/>
                <a:ea typeface="宋体"/>
              </a:rPr>
              <a:t> </a:t>
            </a:r>
            <a:r>
              <a:rPr lang="en-US" altLang="zh-CN" sz="1600" dirty="0" smtClean="0">
                <a:latin typeface="Tahoma"/>
                <a:ea typeface="宋体"/>
              </a:rPr>
              <a:t> </a:t>
            </a:r>
            <a:r>
              <a:rPr lang="en-US" altLang="zh-CN" sz="1600" dirty="0" smtClean="0">
                <a:solidFill>
                  <a:srgbClr val="FF0000"/>
                </a:solidFill>
                <a:latin typeface="Times New Roman"/>
                <a:ea typeface="宋体"/>
                <a:cs typeface="Times New Roman"/>
              </a:rPr>
              <a:t>Encourage the development of business health insurance.</a:t>
            </a:r>
            <a:r>
              <a:rPr lang="en-US" altLang="zh-CN" sz="1600" dirty="0" smtClean="0">
                <a:latin typeface="Times New Roman"/>
                <a:ea typeface="宋体"/>
                <a:cs typeface="Times New Roman"/>
              </a:rPr>
              <a:t> We should support and encourage the alignment between development of government institutions and basic insurance, develop products that can meet market needs (for example, dealing with “tail risks”), and make full use of the security function. When information safety can be guaranteed, basic insurance security system should provide necessary data support and business coordination for business insurance. </a:t>
            </a:r>
            <a:endParaRPr lang="en-US" altLang="zh-CN" sz="1600" dirty="0">
              <a:latin typeface="Times New Roman"/>
              <a:ea typeface="宋体"/>
              <a:cs typeface="Times New Roman"/>
            </a:endParaRPr>
          </a:p>
          <a:p>
            <a:pPr lvl="0">
              <a:lnSpc>
                <a:spcPct val="150000"/>
              </a:lnSpc>
            </a:pPr>
            <a:endParaRPr kumimoji="0" lang="zh-CN" altLang="en-US" sz="2400" b="0" i="0" u="none" strike="noStrike" kern="1200" cap="none" spc="0" normalizeH="0" baseline="0" noProof="0" dirty="0">
              <a:ln>
                <a:noFill/>
              </a:ln>
              <a:solidFill>
                <a:srgbClr val="000000"/>
              </a:solidFill>
              <a:effectLst/>
              <a:uLnTx/>
              <a:uFillTx/>
              <a:latin typeface="Times New Roman"/>
              <a:ea typeface="宋体"/>
              <a:cs typeface="Times New Roman"/>
            </a:endParaRPr>
          </a:p>
        </p:txBody>
      </p:sp>
    </p:spTree>
    <p:extLst>
      <p:ext uri="{BB962C8B-B14F-4D97-AF65-F5344CB8AC3E}">
        <p14:creationId xmlns:p14="http://schemas.microsoft.com/office/powerpoint/2010/main" val="4193463391"/>
      </p:ext>
    </p:extLst>
  </p:cSld>
  <p:clrMapOvr>
    <a:masterClrMapping/>
  </p:clrMapOvr>
  <p:transition xmlns:p14="http://schemas.microsoft.com/office/powerpoint/2010/mai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5">
            <a:extLst>
              <a:ext uri="{FF2B5EF4-FFF2-40B4-BE49-F238E27FC236}">
                <a16:creationId xmlns="" xmlns:a16="http://schemas.microsoft.com/office/drawing/2014/main" id="{0FFAA4BF-DB72-4AC8-86CB-C59D3862ED69}"/>
              </a:ext>
            </a:extLst>
          </p:cNvPr>
          <p:cNvSpPr>
            <a:spLocks noChangeAspect="1" noChangeArrowheads="1"/>
          </p:cNvSpPr>
          <p:nvPr/>
        </p:nvSpPr>
        <p:spPr bwMode="auto">
          <a:xfrm>
            <a:off x="591024" y="2031849"/>
            <a:ext cx="11009951" cy="4063070"/>
          </a:xfrm>
          <a:prstGeom prst="rect">
            <a:avLst/>
          </a:prstGeom>
          <a:noFill/>
          <a:ln w="9525">
            <a:noFill/>
            <a:miter lim="800000"/>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35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12" name="矩形 11">
            <a:extLst>
              <a:ext uri="{FF2B5EF4-FFF2-40B4-BE49-F238E27FC236}">
                <a16:creationId xmlns="" xmlns:a16="http://schemas.microsoft.com/office/drawing/2014/main" id="{779E2561-417A-48DF-A82A-2722AECC3F2B}"/>
              </a:ext>
            </a:extLst>
          </p:cNvPr>
          <p:cNvSpPr/>
          <p:nvPr/>
        </p:nvSpPr>
        <p:spPr>
          <a:xfrm>
            <a:off x="1010674" y="698500"/>
            <a:ext cx="9720826" cy="1354217"/>
          </a:xfrm>
          <a:prstGeom prst="rect">
            <a:avLst/>
          </a:prstGeom>
        </p:spPr>
        <p:txBody>
          <a:bodyPr wrap="square">
            <a:spAutoFit/>
          </a:bodyPr>
          <a:lstStyle/>
          <a:p>
            <a:r>
              <a:rPr kumimoji="0" lang="en-US" altLang="zh-CN" sz="3200" i="0" u="none" strike="noStrike" kern="0" cap="none" spc="0" normalizeH="0" baseline="0" noProof="0" dirty="0">
                <a:ln>
                  <a:noFill/>
                </a:ln>
                <a:effectLst/>
                <a:uLnTx/>
                <a:uFillTx/>
                <a:latin typeface="Arial"/>
                <a:cs typeface="+mj-cs"/>
              </a:rPr>
              <a:t>4</a:t>
            </a:r>
            <a:r>
              <a:rPr kumimoji="0" lang="zh-CN" altLang="en-US" sz="3200" i="0" u="none" strike="noStrike" kern="0" cap="none" spc="0" normalizeH="0" baseline="0" noProof="0" dirty="0">
                <a:ln>
                  <a:noFill/>
                </a:ln>
                <a:effectLst/>
                <a:uLnTx/>
                <a:uFillTx/>
                <a:latin typeface="Arial"/>
                <a:cs typeface="+mj-cs"/>
              </a:rPr>
              <a:t>、</a:t>
            </a:r>
            <a:r>
              <a:rPr lang="zh-CN" altLang="en-US" sz="3200" dirty="0"/>
              <a:t>深化医保支付方式</a:t>
            </a:r>
            <a:r>
              <a:rPr lang="zh-CN" altLang="en-US" sz="3200" dirty="0" smtClean="0"/>
              <a:t>改革</a:t>
            </a:r>
          </a:p>
          <a:p>
            <a:r>
              <a:rPr lang="en-US" altLang="zh-CN" sz="3200" dirty="0"/>
              <a:t> </a:t>
            </a:r>
            <a:r>
              <a:rPr lang="en-US" altLang="zh-CN" sz="3200" dirty="0" smtClean="0"/>
              <a:t> </a:t>
            </a:r>
            <a:r>
              <a:rPr lang="en-US" altLang="zh-CN" sz="2800" dirty="0" smtClean="0"/>
              <a:t>  </a:t>
            </a:r>
            <a:r>
              <a:rPr lang="en-US" altLang="zh-CN" sz="2800" dirty="0" smtClean="0">
                <a:latin typeface="Times New Roman"/>
                <a:cs typeface="Times New Roman"/>
              </a:rPr>
              <a:t>Deepen the Reform of Medical Insurance Payment</a:t>
            </a:r>
            <a:endParaRPr lang="zh-CN" altLang="en-US" sz="2800" dirty="0" smtClean="0">
              <a:latin typeface="Times New Roman"/>
              <a:cs typeface="Times New Roman"/>
            </a:endParaRPr>
          </a:p>
          <a:p>
            <a:endParaRPr kumimoji="0" lang="zh-CN" altLang="en-US" sz="1800" i="0" u="none" strike="noStrike" kern="0" cap="none" spc="0" normalizeH="0" baseline="0" noProof="0" dirty="0">
              <a:ln>
                <a:noFill/>
              </a:ln>
              <a:effectLst/>
              <a:uLnTx/>
              <a:uFillTx/>
            </a:endParaRPr>
          </a:p>
        </p:txBody>
      </p:sp>
      <p:grpSp>
        <p:nvGrpSpPr>
          <p:cNvPr id="13" name="组合 12">
            <a:extLst>
              <a:ext uri="{FF2B5EF4-FFF2-40B4-BE49-F238E27FC236}">
                <a16:creationId xmlns="" xmlns:a16="http://schemas.microsoft.com/office/drawing/2014/main" id="{2D3B9FFE-885C-4F84-A69A-072DC08D7C4A}"/>
              </a:ext>
            </a:extLst>
          </p:cNvPr>
          <p:cNvGrpSpPr/>
          <p:nvPr/>
        </p:nvGrpSpPr>
        <p:grpSpPr>
          <a:xfrm>
            <a:off x="5595046" y="2001434"/>
            <a:ext cx="6531268" cy="4826151"/>
            <a:chOff x="589379" y="2451167"/>
            <a:chExt cx="8943727" cy="3657803"/>
          </a:xfrm>
        </p:grpSpPr>
        <p:sp>
          <p:nvSpPr>
            <p:cNvPr id="14" name="Rectangle 6">
              <a:extLst>
                <a:ext uri="{FF2B5EF4-FFF2-40B4-BE49-F238E27FC236}">
                  <a16:creationId xmlns="" xmlns:a16="http://schemas.microsoft.com/office/drawing/2014/main" id="{40BEB1D6-FA4F-48FE-8C87-6DD12EE88D0B}"/>
                </a:ext>
              </a:extLst>
            </p:cNvPr>
            <p:cNvSpPr>
              <a:spLocks noChangeArrowheads="1"/>
            </p:cNvSpPr>
            <p:nvPr/>
          </p:nvSpPr>
          <p:spPr bwMode="auto">
            <a:xfrm>
              <a:off x="591024" y="2451167"/>
              <a:ext cx="8942082" cy="764611"/>
            </a:xfrm>
            <a:prstGeom prst="rect">
              <a:avLst/>
            </a:prstGeom>
            <a:solidFill>
              <a:srgbClr val="92D050"/>
            </a:solidFill>
            <a:ln w="9525">
              <a:solidFill>
                <a:srgbClr val="000000"/>
              </a:solidFill>
              <a:miter lim="800000"/>
            </a:ln>
          </p:spPr>
          <p:txBody>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zh-CN" sz="1500" b="1" i="0" u="none" strike="noStrike" kern="0" cap="none" spc="0" normalizeH="0" baseline="0" noProof="0" dirty="0">
                <a:ln>
                  <a:noFill/>
                </a:ln>
                <a:solidFill>
                  <a:srgbClr val="000000"/>
                </a:solidFill>
                <a:effectLst/>
                <a:uLnTx/>
                <a:uFillTx/>
                <a:latin typeface="Times New Roman" panose="02020603050405020304" pitchFamily="18" charset="0"/>
              </a:endParaRPr>
            </a:p>
            <a:p>
              <a:pPr marL="0" marR="0" lvl="0" indent="0" algn="ctr" defTabSz="914400" eaLnBrk="1" fontAlgn="base" latinLnBrk="0" hangingPunct="1">
                <a:lnSpc>
                  <a:spcPct val="100000"/>
                </a:lnSpc>
                <a:spcBef>
                  <a:spcPct val="0"/>
                </a:spcBef>
                <a:spcAft>
                  <a:spcPct val="0"/>
                </a:spcAft>
                <a:buClrTx/>
                <a:buSzTx/>
                <a:buFontTx/>
                <a:buNone/>
                <a:tabLst/>
                <a:defRPr/>
              </a:pPr>
              <a:r>
                <a:rPr kumimoji="0" lang="zh-CN" altLang="en-US" sz="1600" b="1" i="0" u="none" strike="noStrike" kern="0" cap="none" spc="0" normalizeH="0" baseline="0" noProof="0" dirty="0">
                  <a:ln>
                    <a:noFill/>
                  </a:ln>
                  <a:solidFill>
                    <a:srgbClr val="000000"/>
                  </a:solidFill>
                  <a:effectLst/>
                  <a:uLnTx/>
                  <a:uFillTx/>
                  <a:latin typeface="Times New Roman" panose="02020603050405020304" pitchFamily="18" charset="0"/>
                </a:rPr>
                <a:t>总额控制（基金预算</a:t>
              </a:r>
              <a:r>
                <a:rPr kumimoji="0" lang="zh-CN" altLang="en-US" sz="1600" b="1" i="0" u="none" strike="noStrike" kern="0" cap="none" spc="0" normalizeH="0" baseline="0" noProof="0" dirty="0" smtClean="0">
                  <a:ln>
                    <a:noFill/>
                  </a:ln>
                  <a:solidFill>
                    <a:srgbClr val="000000"/>
                  </a:solidFill>
                  <a:effectLst/>
                  <a:uLnTx/>
                  <a:uFillTx/>
                  <a:latin typeface="Times New Roman" panose="02020603050405020304" pitchFamily="18" charset="0"/>
                </a:rPr>
                <a:t>）</a:t>
              </a:r>
            </a:p>
            <a:p>
              <a:pPr marL="0" marR="0" lvl="0" indent="0" algn="ctr" defTabSz="914400" eaLnBrk="1" fontAlgn="base" latinLnBrk="0" hangingPunct="1">
                <a:lnSpc>
                  <a:spcPct val="100000"/>
                </a:lnSpc>
                <a:spcBef>
                  <a:spcPct val="0"/>
                </a:spcBef>
                <a:spcAft>
                  <a:spcPct val="0"/>
                </a:spcAft>
                <a:buClrTx/>
                <a:buSzTx/>
                <a:buFontTx/>
                <a:buNone/>
                <a:tabLst/>
                <a:defRPr/>
              </a:pPr>
              <a:r>
                <a:rPr lang="en-US" altLang="zh-CN" sz="1600" b="1" kern="0" dirty="0" smtClean="0">
                  <a:solidFill>
                    <a:srgbClr val="000000"/>
                  </a:solidFill>
                  <a:latin typeface="Times New Roman" panose="02020603050405020304" pitchFamily="18" charset="0"/>
                </a:rPr>
                <a:t>Budget Control (Funding Budget)</a:t>
              </a:r>
              <a:endParaRPr kumimoji="0" lang="zh-CN" altLang="en-US" sz="1600" b="1" i="0" u="none" strike="noStrike" kern="0" cap="none" spc="0" normalizeH="0" baseline="0" noProof="0" dirty="0" smtClean="0">
                <a:ln>
                  <a:noFill/>
                </a:ln>
                <a:solidFill>
                  <a:srgbClr val="000000"/>
                </a:solidFill>
                <a:effectLst/>
                <a:uLnTx/>
                <a:uFillTx/>
                <a:latin typeface="Times New Roman" panose="02020603050405020304" pitchFamily="18" charset="0"/>
              </a:endParaRPr>
            </a:p>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2000" b="1" i="0" u="none" strike="noStrike" kern="0" cap="none" spc="0" normalizeH="0" baseline="0" noProof="0" dirty="0">
                <a:ln>
                  <a:noFill/>
                </a:ln>
                <a:solidFill>
                  <a:srgbClr val="000000"/>
                </a:solidFill>
                <a:effectLst/>
                <a:uLnTx/>
                <a:uFillTx/>
                <a:latin typeface="Arial" panose="020B0604020202020204" pitchFamily="34" charset="0"/>
              </a:endParaRPr>
            </a:p>
          </p:txBody>
        </p:sp>
        <p:sp>
          <p:nvSpPr>
            <p:cNvPr id="15" name="Rectangle 7">
              <a:extLst>
                <a:ext uri="{FF2B5EF4-FFF2-40B4-BE49-F238E27FC236}">
                  <a16:creationId xmlns="" xmlns:a16="http://schemas.microsoft.com/office/drawing/2014/main" id="{222BC2AD-F4A0-4443-B395-84F4135E8178}"/>
                </a:ext>
              </a:extLst>
            </p:cNvPr>
            <p:cNvSpPr>
              <a:spLocks noChangeArrowheads="1"/>
            </p:cNvSpPr>
            <p:nvPr/>
          </p:nvSpPr>
          <p:spPr bwMode="auto">
            <a:xfrm>
              <a:off x="2497288" y="3047616"/>
              <a:ext cx="2478284" cy="1786032"/>
            </a:xfrm>
            <a:prstGeom prst="rect">
              <a:avLst/>
            </a:prstGeom>
            <a:solidFill>
              <a:srgbClr val="333399">
                <a:lumMod val="40000"/>
                <a:lumOff val="60000"/>
              </a:srgbClr>
            </a:solidFill>
            <a:ln w="9525">
              <a:solidFill>
                <a:srgbClr val="000000"/>
              </a:solidFill>
              <a:miter lim="800000"/>
            </a:ln>
          </p:spPr>
          <p:txBody>
            <a:bodyPr/>
            <a:lstStyle/>
            <a:p>
              <a:pPr marL="0" marR="0" lvl="0" indent="0" algn="just" defTabSz="914400" eaLnBrk="1" fontAlgn="base" latinLnBrk="0" hangingPunct="1">
                <a:lnSpc>
                  <a:spcPct val="100000"/>
                </a:lnSpc>
                <a:spcBef>
                  <a:spcPct val="0"/>
                </a:spcBef>
                <a:spcAft>
                  <a:spcPct val="0"/>
                </a:spcAft>
                <a:buClrTx/>
                <a:buSzTx/>
                <a:buFontTx/>
                <a:buNone/>
                <a:tabLst/>
                <a:defRPr/>
              </a:pPr>
              <a:endParaRPr kumimoji="0" lang="en-US" altLang="zh-CN" sz="1500" b="1" i="0" u="none" strike="noStrike" kern="0" cap="none" spc="0" normalizeH="0" baseline="0" noProof="0" dirty="0">
                <a:ln>
                  <a:noFill/>
                </a:ln>
                <a:solidFill>
                  <a:srgbClr val="000000"/>
                </a:solidFill>
                <a:effectLst/>
                <a:uLnTx/>
                <a:uFillTx/>
                <a:latin typeface="Times New Roman" panose="02020603050405020304" pitchFamily="18" charset="0"/>
              </a:endParaRPr>
            </a:p>
            <a:p>
              <a:pPr marL="0" marR="0" lvl="0" indent="0" algn="ctr" defTabSz="914400" eaLnBrk="1" fontAlgn="base" latinLnBrk="0" hangingPunct="1">
                <a:lnSpc>
                  <a:spcPct val="100000"/>
                </a:lnSpc>
                <a:spcBef>
                  <a:spcPct val="0"/>
                </a:spcBef>
                <a:spcAft>
                  <a:spcPct val="0"/>
                </a:spcAft>
                <a:buClrTx/>
                <a:buSzTx/>
                <a:buFontTx/>
                <a:buNone/>
                <a:tabLst/>
                <a:defRPr/>
              </a:pPr>
              <a:r>
                <a:rPr kumimoji="0" lang="zh-CN" altLang="en-US" b="1" i="0" u="none" strike="noStrike" kern="0" cap="none" spc="0" normalizeH="0" baseline="0" noProof="0" dirty="0" smtClean="0">
                  <a:ln>
                    <a:noFill/>
                  </a:ln>
                  <a:solidFill>
                    <a:srgbClr val="000000"/>
                  </a:solidFill>
                  <a:effectLst/>
                  <a:uLnTx/>
                  <a:uFillTx/>
                  <a:latin typeface="Times New Roman" panose="02020603050405020304" pitchFamily="18" charset="0"/>
                </a:rPr>
                <a:t>普通门诊</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zh-CN" altLang="en-US" b="1" i="0" u="none" strike="noStrike" kern="0" cap="none" spc="0" normalizeH="0" baseline="0" noProof="0" dirty="0" smtClean="0">
                  <a:ln>
                    <a:noFill/>
                  </a:ln>
                  <a:solidFill>
                    <a:srgbClr val="000000"/>
                  </a:solidFill>
                  <a:effectLst/>
                  <a:uLnTx/>
                  <a:uFillTx/>
                  <a:latin typeface="Times New Roman" panose="02020603050405020304" pitchFamily="18" charset="0"/>
                </a:rPr>
                <a:t>按人头付费</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zh-CN" b="1" i="0" u="none" strike="noStrike" kern="0" cap="none" spc="0" normalizeH="0" baseline="0" noProof="0" dirty="0" smtClean="0">
                  <a:ln>
                    <a:noFill/>
                  </a:ln>
                  <a:solidFill>
                    <a:srgbClr val="000000"/>
                  </a:solidFill>
                  <a:effectLst/>
                  <a:uLnTx/>
                  <a:uFillTx/>
                  <a:latin typeface="Times New Roman" panose="02020603050405020304" pitchFamily="18" charset="0"/>
                </a:rPr>
                <a:t>(</a:t>
              </a:r>
              <a:r>
                <a:rPr kumimoji="0" lang="zh-CN" altLang="en-US" b="1" i="0" u="none" strike="noStrike" kern="0" cap="none" spc="0" normalizeH="0" baseline="0" noProof="0" dirty="0">
                  <a:ln>
                    <a:noFill/>
                  </a:ln>
                  <a:solidFill>
                    <a:srgbClr val="000000"/>
                  </a:solidFill>
                  <a:effectLst/>
                  <a:uLnTx/>
                  <a:uFillTx/>
                  <a:latin typeface="Times New Roman" panose="02020603050405020304" pitchFamily="18" charset="0"/>
                </a:rPr>
                <a:t>按风险调整</a:t>
              </a:r>
              <a:r>
                <a:rPr kumimoji="0" lang="en-US" altLang="zh-CN" b="1" i="0" u="none" strike="noStrike" kern="0" cap="none" spc="0" normalizeH="0" baseline="0" noProof="0" dirty="0" smtClean="0">
                  <a:ln>
                    <a:noFill/>
                  </a:ln>
                  <a:solidFill>
                    <a:srgbClr val="000000"/>
                  </a:solidFill>
                  <a:effectLst/>
                  <a:uLnTx/>
                  <a:uFillTx/>
                  <a:latin typeface="Times New Roman" panose="02020603050405020304" pitchFamily="18" charset="0"/>
                </a:rPr>
                <a:t>)</a:t>
              </a:r>
            </a:p>
            <a:p>
              <a:pPr marL="0" marR="0" lvl="0" indent="0" algn="ctr" defTabSz="914400" eaLnBrk="1" fontAlgn="base" latinLnBrk="0" hangingPunct="1">
                <a:lnSpc>
                  <a:spcPct val="100000"/>
                </a:lnSpc>
                <a:spcBef>
                  <a:spcPct val="0"/>
                </a:spcBef>
                <a:spcAft>
                  <a:spcPct val="0"/>
                </a:spcAft>
                <a:buClrTx/>
                <a:buSzTx/>
                <a:buFontTx/>
                <a:buNone/>
                <a:tabLst/>
                <a:defRPr/>
              </a:pPr>
              <a:r>
                <a:rPr lang="en-US" altLang="zh-CN" sz="1600" b="1" kern="0" dirty="0" smtClean="0">
                  <a:solidFill>
                    <a:srgbClr val="000000"/>
                  </a:solidFill>
                  <a:latin typeface="Times New Roman" panose="02020603050405020304" pitchFamily="18" charset="0"/>
                </a:rPr>
                <a:t>Capitation in Original Clinics (adjusted according to risks)</a:t>
              </a:r>
              <a:endParaRPr kumimoji="0" lang="en-US" altLang="zh-CN" sz="1600" b="1" i="0" u="none" strike="noStrike" kern="0" cap="none" spc="0" normalizeH="0" baseline="0" noProof="0" dirty="0" smtClean="0">
                <a:ln>
                  <a:noFill/>
                </a:ln>
                <a:solidFill>
                  <a:srgbClr val="000000"/>
                </a:solidFill>
                <a:effectLst/>
                <a:uLnTx/>
                <a:uFillTx/>
                <a:latin typeface="Times New Roman" panose="02020603050405020304" pitchFamily="18" charset="0"/>
              </a:endParaRPr>
            </a:p>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2400" b="1" i="0" u="none" strike="noStrike" kern="0" cap="none" spc="0" normalizeH="0" baseline="0" noProof="0" dirty="0">
                <a:ln>
                  <a:noFill/>
                </a:ln>
                <a:solidFill>
                  <a:srgbClr val="000000"/>
                </a:solidFill>
                <a:effectLst/>
                <a:uLnTx/>
                <a:uFillTx/>
                <a:latin typeface="Times New Roman" panose="02020603050405020304" pitchFamily="18" charset="0"/>
              </a:endParaRPr>
            </a:p>
          </p:txBody>
        </p:sp>
        <p:sp>
          <p:nvSpPr>
            <p:cNvPr id="16" name="Rectangle 8">
              <a:extLst>
                <a:ext uri="{FF2B5EF4-FFF2-40B4-BE49-F238E27FC236}">
                  <a16:creationId xmlns="" xmlns:a16="http://schemas.microsoft.com/office/drawing/2014/main" id="{4ED2B0D2-10B4-42CF-A018-6C18466A87D9}"/>
                </a:ext>
              </a:extLst>
            </p:cNvPr>
            <p:cNvSpPr>
              <a:spLocks noChangeArrowheads="1"/>
            </p:cNvSpPr>
            <p:nvPr/>
          </p:nvSpPr>
          <p:spPr bwMode="auto">
            <a:xfrm>
              <a:off x="4994019" y="3047616"/>
              <a:ext cx="2914186" cy="3061354"/>
            </a:xfrm>
            <a:prstGeom prst="rect">
              <a:avLst/>
            </a:prstGeom>
            <a:solidFill>
              <a:srgbClr val="00B0F0"/>
            </a:solidFill>
            <a:ln w="9525">
              <a:solidFill>
                <a:srgbClr val="000000"/>
              </a:solidFill>
              <a:miter lim="800000"/>
            </a:ln>
          </p:spPr>
          <p:txBody>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zh-CN" sz="1500" b="1" i="0" u="none" strike="noStrike" kern="0" cap="none" spc="0" normalizeH="0" baseline="0" noProof="0" dirty="0">
                <a:ln>
                  <a:noFill/>
                </a:ln>
                <a:solidFill>
                  <a:srgbClr val="000000"/>
                </a:solidFill>
                <a:effectLst/>
                <a:uLnTx/>
                <a:uFillTx/>
                <a:latin typeface="Times New Roman" panose="02020603050405020304" pitchFamily="18" charset="0"/>
              </a:endParaRPr>
            </a:p>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2400" b="1" i="0" u="none" strike="noStrike" kern="0" cap="none" spc="0" normalizeH="0" baseline="0" noProof="0" dirty="0" smtClean="0">
                <a:ln>
                  <a:noFill/>
                </a:ln>
                <a:solidFill>
                  <a:srgbClr val="000000"/>
                </a:solidFill>
                <a:effectLst/>
                <a:uLnTx/>
                <a:uFillTx/>
                <a:latin typeface="Times New Roman" panose="02020603050405020304" pitchFamily="18" charset="0"/>
              </a:endParaRPr>
            </a:p>
            <a:p>
              <a:pPr marL="0" marR="0" lvl="0" indent="0" algn="ctr" defTabSz="914400" eaLnBrk="1" fontAlgn="base" latinLnBrk="0" hangingPunct="1">
                <a:lnSpc>
                  <a:spcPct val="100000"/>
                </a:lnSpc>
                <a:spcBef>
                  <a:spcPct val="0"/>
                </a:spcBef>
                <a:spcAft>
                  <a:spcPct val="0"/>
                </a:spcAft>
                <a:buClrTx/>
                <a:buSzTx/>
                <a:buFontTx/>
                <a:buNone/>
                <a:tabLst/>
                <a:defRPr/>
              </a:pPr>
              <a:endParaRPr lang="zh-CN" altLang="en-US" sz="2400" b="1" kern="0" dirty="0">
                <a:solidFill>
                  <a:srgbClr val="000000"/>
                </a:solidFill>
                <a:latin typeface="Times New Roman" panose="02020603050405020304" pitchFamily="18" charset="0"/>
              </a:endParaRPr>
            </a:p>
            <a:p>
              <a:pPr marL="0" marR="0" lvl="0" indent="0" algn="ctr" defTabSz="914400" eaLnBrk="1" fontAlgn="base" latinLnBrk="0" hangingPunct="1">
                <a:lnSpc>
                  <a:spcPct val="100000"/>
                </a:lnSpc>
                <a:spcBef>
                  <a:spcPct val="0"/>
                </a:spcBef>
                <a:spcAft>
                  <a:spcPct val="0"/>
                </a:spcAft>
                <a:buClrTx/>
                <a:buSzTx/>
                <a:buFontTx/>
                <a:buNone/>
                <a:tabLst/>
                <a:defRPr/>
              </a:pPr>
              <a:r>
                <a:rPr kumimoji="0" lang="zh-CN" altLang="en-US" sz="2400" b="1" i="0" u="none" strike="noStrike" kern="0" cap="none" spc="0" normalizeH="0" baseline="0" noProof="0" dirty="0" smtClean="0">
                  <a:ln>
                    <a:noFill/>
                  </a:ln>
                  <a:solidFill>
                    <a:srgbClr val="000000"/>
                  </a:solidFill>
                  <a:effectLst/>
                  <a:uLnTx/>
                  <a:uFillTx/>
                  <a:latin typeface="Times New Roman" panose="02020603050405020304" pitchFamily="18" charset="0"/>
                </a:rPr>
                <a:t>住院按病种付费</a:t>
              </a:r>
            </a:p>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2400" b="1" i="0" u="none" strike="noStrike" kern="0" cap="none" spc="0" normalizeH="0" baseline="0" noProof="0" dirty="0" smtClean="0">
                <a:ln>
                  <a:noFill/>
                </a:ln>
                <a:solidFill>
                  <a:srgbClr val="000000"/>
                </a:solidFill>
                <a:effectLst/>
                <a:uLnTx/>
                <a:uFillTx/>
                <a:latin typeface="Times New Roman" panose="02020603050405020304" pitchFamily="18" charset="0"/>
              </a:endParaRPr>
            </a:p>
            <a:p>
              <a:pPr marL="0" marR="0" lvl="0" indent="0" algn="ctr" defTabSz="914400" eaLnBrk="1" fontAlgn="base" latinLnBrk="0" hangingPunct="1">
                <a:lnSpc>
                  <a:spcPct val="100000"/>
                </a:lnSpc>
                <a:spcBef>
                  <a:spcPct val="0"/>
                </a:spcBef>
                <a:spcAft>
                  <a:spcPct val="0"/>
                </a:spcAft>
                <a:buClrTx/>
                <a:buSzTx/>
                <a:buFontTx/>
                <a:buNone/>
                <a:tabLst/>
                <a:defRPr/>
              </a:pPr>
              <a:r>
                <a:rPr lang="en-US" altLang="zh-CN" sz="2400" b="1" kern="0" dirty="0" smtClean="0">
                  <a:solidFill>
                    <a:srgbClr val="000000"/>
                  </a:solidFill>
                  <a:latin typeface="Times New Roman" panose="02020603050405020304" pitchFamily="18" charset="0"/>
                </a:rPr>
                <a:t>Inpatient Case-based Payment</a:t>
              </a:r>
              <a:endParaRPr kumimoji="0" lang="zh-CN" altLang="en-US" sz="2400" b="1" i="0" u="none" strike="noStrike" kern="0" cap="none" spc="0" normalizeH="0" baseline="0" noProof="0" dirty="0">
                <a:ln>
                  <a:noFill/>
                </a:ln>
                <a:solidFill>
                  <a:srgbClr val="000000"/>
                </a:solidFill>
                <a:effectLst/>
                <a:uLnTx/>
                <a:uFillTx/>
                <a:latin typeface="Times New Roman" panose="02020603050405020304" pitchFamily="18" charset="0"/>
              </a:endParaRPr>
            </a:p>
          </p:txBody>
        </p:sp>
        <p:sp>
          <p:nvSpPr>
            <p:cNvPr id="17" name="Rectangle 9">
              <a:extLst>
                <a:ext uri="{FF2B5EF4-FFF2-40B4-BE49-F238E27FC236}">
                  <a16:creationId xmlns="" xmlns:a16="http://schemas.microsoft.com/office/drawing/2014/main" id="{695376B6-8602-4337-ACAF-6461D25F8C04}"/>
                </a:ext>
              </a:extLst>
            </p:cNvPr>
            <p:cNvSpPr>
              <a:spLocks noChangeArrowheads="1"/>
            </p:cNvSpPr>
            <p:nvPr/>
          </p:nvSpPr>
          <p:spPr bwMode="auto">
            <a:xfrm>
              <a:off x="589379" y="3047616"/>
              <a:ext cx="1893814" cy="3061354"/>
            </a:xfrm>
            <a:prstGeom prst="rect">
              <a:avLst/>
            </a:prstGeom>
            <a:solidFill>
              <a:srgbClr val="FFC000"/>
            </a:solidFill>
            <a:ln w="9525">
              <a:solidFill>
                <a:srgbClr val="000000"/>
              </a:solidFill>
              <a:miter lim="800000"/>
            </a:ln>
          </p:spPr>
          <p:txBody>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zh-CN" b="1" i="0" u="none" strike="noStrike" kern="0" cap="none" spc="0" normalizeH="0" baseline="0" noProof="0" dirty="0">
                  <a:ln>
                    <a:noFill/>
                  </a:ln>
                  <a:solidFill>
                    <a:srgbClr val="000000"/>
                  </a:solidFill>
                  <a:effectLst/>
                  <a:uLnTx/>
                  <a:uFillTx/>
                  <a:latin typeface="Times New Roman" panose="02020603050405020304" pitchFamily="18" charset="0"/>
                </a:rPr>
                <a:t>“</a:t>
              </a:r>
              <a:r>
                <a:rPr kumimoji="0" lang="zh-CN" altLang="en-US" b="1" i="0" u="none" strike="noStrike" kern="0" cap="none" spc="0" normalizeH="0" baseline="0" noProof="0" dirty="0">
                  <a:ln>
                    <a:noFill/>
                  </a:ln>
                  <a:solidFill>
                    <a:srgbClr val="000000"/>
                  </a:solidFill>
                  <a:effectLst/>
                  <a:uLnTx/>
                  <a:uFillTx/>
                  <a:latin typeface="Times New Roman" panose="02020603050405020304" pitchFamily="18" charset="0"/>
                </a:rPr>
                <a:t>人头”、“病种” 服务包</a:t>
              </a:r>
              <a:r>
                <a:rPr kumimoji="0" lang="zh-CN" altLang="en-US" b="1" i="0" u="none" strike="noStrike" kern="0" cap="none" spc="0" normalizeH="0" baseline="0" noProof="0" dirty="0" smtClean="0">
                  <a:ln>
                    <a:noFill/>
                  </a:ln>
                  <a:solidFill>
                    <a:srgbClr val="000000"/>
                  </a:solidFill>
                  <a:effectLst/>
                  <a:uLnTx/>
                  <a:uFillTx/>
                  <a:latin typeface="Times New Roman" panose="02020603050405020304" pitchFamily="18" charset="0"/>
                </a:rPr>
                <a:t>以外的</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zh-CN" altLang="en-US" b="1" i="0" u="none" strike="noStrike" kern="0" cap="none" spc="0" normalizeH="0" baseline="0" noProof="0" dirty="0" smtClean="0">
                  <a:ln>
                    <a:noFill/>
                  </a:ln>
                  <a:solidFill>
                    <a:srgbClr val="000000"/>
                  </a:solidFill>
                  <a:effectLst/>
                  <a:uLnTx/>
                  <a:uFillTx/>
                  <a:latin typeface="Times New Roman" panose="02020603050405020304" pitchFamily="18" charset="0"/>
                </a:rPr>
                <a:t>门诊费用</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zh-CN" altLang="en-US" b="1" i="0" u="none" strike="noStrike" kern="0" cap="none" spc="0" normalizeH="0" baseline="0" noProof="0" dirty="0" smtClean="0">
                  <a:ln>
                    <a:noFill/>
                  </a:ln>
                  <a:solidFill>
                    <a:srgbClr val="000000"/>
                  </a:solidFill>
                  <a:effectLst/>
                  <a:uLnTx/>
                  <a:uFillTx/>
                  <a:latin typeface="Times New Roman" panose="02020603050405020304" pitchFamily="18" charset="0"/>
                </a:rPr>
                <a:t>按项目</a:t>
              </a:r>
              <a:r>
                <a:rPr kumimoji="0" lang="zh-CN" altLang="en-US" b="1" i="0" u="none" strike="noStrike" kern="0" cap="none" spc="0" normalizeH="0" baseline="0" noProof="0" dirty="0" smtClean="0">
                  <a:ln>
                    <a:noFill/>
                  </a:ln>
                  <a:solidFill>
                    <a:srgbClr val="000000"/>
                  </a:solidFill>
                  <a:effectLst/>
                  <a:uLnTx/>
                  <a:uFillTx/>
                  <a:latin typeface="Times New Roman" panose="02020603050405020304" pitchFamily="18" charset="0"/>
                </a:rPr>
                <a:t>付</a:t>
              </a:r>
              <a:r>
                <a:rPr kumimoji="0" lang="zh-CN" altLang="en-US" b="1" i="0" u="none" strike="noStrike" kern="0" cap="none" spc="0" normalizeH="0" baseline="0" noProof="0" dirty="0" smtClean="0">
                  <a:ln>
                    <a:noFill/>
                  </a:ln>
                  <a:solidFill>
                    <a:srgbClr val="000000"/>
                  </a:solidFill>
                  <a:effectLst/>
                  <a:uLnTx/>
                  <a:uFillTx/>
                  <a:latin typeface="Times New Roman" panose="02020603050405020304" pitchFamily="18" charset="0"/>
                </a:rPr>
                <a:t>费</a:t>
              </a:r>
              <a:endParaRPr kumimoji="0" lang="en-US" altLang="zh-CN" b="1" i="0" u="none" strike="noStrike" kern="0" cap="none" spc="0" normalizeH="0" baseline="0" noProof="0" dirty="0" smtClean="0">
                <a:ln>
                  <a:noFill/>
                </a:ln>
                <a:solidFill>
                  <a:srgbClr val="000000"/>
                </a:solidFill>
                <a:effectLst/>
                <a:uLnTx/>
                <a:uFillTx/>
                <a:latin typeface="Times New Roman" panose="02020603050405020304" pitchFamily="18" charset="0"/>
              </a:endParaRPr>
            </a:p>
            <a:p>
              <a:pPr algn="ctr" fontAlgn="base">
                <a:spcBef>
                  <a:spcPct val="0"/>
                </a:spcBef>
                <a:spcAft>
                  <a:spcPct val="0"/>
                </a:spcAft>
                <a:defRPr/>
              </a:pPr>
              <a:r>
                <a:rPr lang="en-US" altLang="zh-CN" sz="1600" b="1" kern="0" dirty="0" smtClean="0">
                  <a:solidFill>
                    <a:srgbClr val="000000"/>
                  </a:solidFill>
                  <a:latin typeface="Times New Roman" panose="02020603050405020304" pitchFamily="18" charset="0"/>
                </a:rPr>
                <a:t>For Outpatient fees </a:t>
              </a:r>
              <a:r>
                <a:rPr lang="en-US" altLang="zh-CN" sz="1600" b="1" kern="0" dirty="0">
                  <a:solidFill>
                    <a:srgbClr val="000000"/>
                  </a:solidFill>
                  <a:latin typeface="Times New Roman" panose="02020603050405020304" pitchFamily="18" charset="0"/>
                </a:rPr>
                <a:t>out of the service package of “person” and “disease”</a:t>
              </a:r>
              <a:r>
                <a:rPr lang="en-US" altLang="zh-CN" sz="1600" b="1" kern="0" dirty="0" smtClean="0">
                  <a:solidFill>
                    <a:srgbClr val="000000"/>
                  </a:solidFill>
                  <a:latin typeface="Times New Roman" panose="02020603050405020304" pitchFamily="18" charset="0"/>
                </a:rPr>
                <a:t>, </a:t>
              </a:r>
              <a:r>
                <a:rPr kumimoji="0" lang="en-US" altLang="zh-CN" sz="1600" b="1" i="0" u="none" strike="noStrike" kern="0" cap="none" spc="0" normalizeH="0" baseline="0" noProof="0" dirty="0" smtClean="0">
                  <a:ln>
                    <a:noFill/>
                  </a:ln>
                  <a:solidFill>
                    <a:srgbClr val="000000"/>
                  </a:solidFill>
                  <a:effectLst/>
                  <a:uLnTx/>
                  <a:uFillTx/>
                  <a:latin typeface="Times New Roman" panose="02020603050405020304" pitchFamily="18" charset="0"/>
                </a:rPr>
                <a:t>Fee for Service</a:t>
              </a:r>
              <a:endParaRPr kumimoji="0" lang="zh-CN" altLang="en-US" sz="1600" b="1" i="0" u="none" strike="noStrike" kern="0" cap="none" spc="0" normalizeH="0" baseline="0" noProof="0" dirty="0">
                <a:ln>
                  <a:noFill/>
                </a:ln>
                <a:solidFill>
                  <a:srgbClr val="000000"/>
                </a:solidFill>
                <a:effectLst/>
                <a:uLnTx/>
                <a:uFillTx/>
                <a:latin typeface="Times New Roman" panose="02020603050405020304" pitchFamily="18" charset="0"/>
              </a:endParaRPr>
            </a:p>
          </p:txBody>
        </p:sp>
        <p:sp>
          <p:nvSpPr>
            <p:cNvPr id="18" name="Rectangle 10">
              <a:extLst>
                <a:ext uri="{FF2B5EF4-FFF2-40B4-BE49-F238E27FC236}">
                  <a16:creationId xmlns="" xmlns:a16="http://schemas.microsoft.com/office/drawing/2014/main" id="{AB97E342-5E9F-4354-B280-0B59BEF24840}"/>
                </a:ext>
              </a:extLst>
            </p:cNvPr>
            <p:cNvSpPr>
              <a:spLocks noChangeArrowheads="1"/>
            </p:cNvSpPr>
            <p:nvPr/>
          </p:nvSpPr>
          <p:spPr bwMode="auto">
            <a:xfrm>
              <a:off x="7929895" y="3047616"/>
              <a:ext cx="1603211" cy="3061354"/>
            </a:xfrm>
            <a:prstGeom prst="rect">
              <a:avLst/>
            </a:prstGeom>
            <a:solidFill>
              <a:srgbClr val="FFC000"/>
            </a:solidFill>
            <a:ln w="9525">
              <a:solidFill>
                <a:srgbClr val="000000"/>
              </a:solidFill>
              <a:miter lim="800000"/>
            </a:ln>
          </p:spPr>
          <p:txBody>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b="1" i="0" u="none" strike="noStrike" kern="0" cap="none" spc="0" normalizeH="0" baseline="0" noProof="0" dirty="0" smtClean="0">
                <a:ln>
                  <a:noFill/>
                </a:ln>
                <a:solidFill>
                  <a:srgbClr val="000000"/>
                </a:solidFill>
                <a:effectLst/>
                <a:uLnTx/>
                <a:uFillTx/>
                <a:latin typeface="Times New Roman" panose="02020603050405020304" pitchFamily="18" charset="0"/>
              </a:endParaRPr>
            </a:p>
            <a:p>
              <a:pPr marL="0" marR="0" lvl="0" indent="0" algn="ctr" defTabSz="914400" eaLnBrk="1" fontAlgn="base" latinLnBrk="0" hangingPunct="1">
                <a:lnSpc>
                  <a:spcPct val="100000"/>
                </a:lnSpc>
                <a:spcBef>
                  <a:spcPct val="0"/>
                </a:spcBef>
                <a:spcAft>
                  <a:spcPct val="0"/>
                </a:spcAft>
                <a:buClrTx/>
                <a:buSzTx/>
                <a:buFontTx/>
                <a:buNone/>
                <a:tabLst/>
                <a:defRPr/>
              </a:pPr>
              <a:r>
                <a:rPr kumimoji="0" lang="zh-CN" altLang="en-US" b="1" i="0" u="none" strike="noStrike" kern="0" cap="none" spc="0" normalizeH="0" baseline="0" noProof="0" dirty="0" smtClean="0">
                  <a:ln>
                    <a:noFill/>
                  </a:ln>
                  <a:solidFill>
                    <a:srgbClr val="000000"/>
                  </a:solidFill>
                  <a:effectLst/>
                  <a:uLnTx/>
                  <a:uFillTx/>
                  <a:latin typeface="Times New Roman" panose="02020603050405020304" pitchFamily="18" charset="0"/>
                </a:rPr>
                <a:t>病种服务</a:t>
              </a:r>
              <a:r>
                <a:rPr kumimoji="0" lang="zh-CN" altLang="en-US" b="1" i="0" u="none" strike="noStrike" kern="0" cap="none" spc="0" normalizeH="0" baseline="0" noProof="0" dirty="0">
                  <a:ln>
                    <a:noFill/>
                  </a:ln>
                  <a:solidFill>
                    <a:srgbClr val="000000"/>
                  </a:solidFill>
                  <a:effectLst/>
                  <a:uLnTx/>
                  <a:uFillTx/>
                  <a:latin typeface="Times New Roman" panose="02020603050405020304" pitchFamily="18" charset="0"/>
                </a:rPr>
                <a:t>包以外的住院费用按项</a:t>
              </a:r>
              <a:r>
                <a:rPr kumimoji="0" lang="zh-CN" altLang="en-US" b="1" i="0" u="none" strike="noStrike" kern="0" cap="none" spc="0" normalizeH="0" baseline="0" noProof="0" dirty="0" smtClean="0">
                  <a:ln>
                    <a:noFill/>
                  </a:ln>
                  <a:solidFill>
                    <a:srgbClr val="000000"/>
                  </a:solidFill>
                  <a:effectLst/>
                  <a:uLnTx/>
                  <a:uFillTx/>
                  <a:latin typeface="Times New Roman" panose="02020603050405020304" pitchFamily="18" charset="0"/>
                </a:rPr>
                <a:t>目付费</a:t>
              </a:r>
            </a:p>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zh-CN" b="1" i="0" u="none" strike="noStrike" kern="0" cap="none" spc="0" normalizeH="0" baseline="0" noProof="0" dirty="0" smtClean="0">
                <a:ln>
                  <a:noFill/>
                </a:ln>
                <a:solidFill>
                  <a:srgbClr val="000000"/>
                </a:solidFill>
                <a:effectLst/>
                <a:uLnTx/>
                <a:uFillTx/>
                <a:latin typeface="Times New Roman" panose="02020603050405020304" pitchFamily="18" charset="0"/>
              </a:endParaRPr>
            </a:p>
            <a:p>
              <a:pPr algn="ctr" fontAlgn="base">
                <a:spcBef>
                  <a:spcPct val="0"/>
                </a:spcBef>
                <a:spcAft>
                  <a:spcPct val="0"/>
                </a:spcAft>
                <a:defRPr/>
              </a:pPr>
              <a:r>
                <a:rPr lang="en-US" altLang="zh-CN" sz="1600" b="1" kern="0" dirty="0" smtClean="0">
                  <a:solidFill>
                    <a:srgbClr val="000000"/>
                  </a:solidFill>
                  <a:latin typeface="Times New Roman" panose="02020603050405020304" pitchFamily="18" charset="0"/>
                </a:rPr>
                <a:t>For Inpatient Fees </a:t>
              </a:r>
              <a:r>
                <a:rPr lang="en-US" altLang="zh-CN" sz="1600" b="1" kern="0" dirty="0">
                  <a:solidFill>
                    <a:srgbClr val="000000"/>
                  </a:solidFill>
                  <a:latin typeface="Times New Roman" panose="02020603050405020304" pitchFamily="18" charset="0"/>
                </a:rPr>
                <a:t>out of  the disease </a:t>
              </a:r>
              <a:r>
                <a:rPr lang="en-US" altLang="zh-CN" sz="1600" b="1" kern="0" dirty="0" smtClean="0">
                  <a:solidFill>
                    <a:srgbClr val="000000"/>
                  </a:solidFill>
                  <a:latin typeface="Times New Roman" panose="02020603050405020304" pitchFamily="18" charset="0"/>
                </a:rPr>
                <a:t>package, Fee for Service</a:t>
              </a:r>
              <a:endParaRPr kumimoji="0" lang="zh-CN" altLang="en-US" sz="1600" b="1" i="0" u="none" strike="noStrike" kern="0" cap="none" spc="0" normalizeH="0" baseline="0" noProof="0" dirty="0">
                <a:ln>
                  <a:noFill/>
                </a:ln>
                <a:solidFill>
                  <a:srgbClr val="000000"/>
                </a:solidFill>
                <a:effectLst/>
                <a:uLnTx/>
                <a:uFillTx/>
                <a:latin typeface="Times New Roman" panose="02020603050405020304" pitchFamily="18" charset="0"/>
              </a:endParaRPr>
            </a:p>
          </p:txBody>
        </p:sp>
        <p:sp>
          <p:nvSpPr>
            <p:cNvPr id="19" name="Rectangle 11">
              <a:extLst>
                <a:ext uri="{FF2B5EF4-FFF2-40B4-BE49-F238E27FC236}">
                  <a16:creationId xmlns="" xmlns:a16="http://schemas.microsoft.com/office/drawing/2014/main" id="{BEBEF313-5C1C-48AD-A43D-433D7E106E2D}"/>
                </a:ext>
              </a:extLst>
            </p:cNvPr>
            <p:cNvSpPr>
              <a:spLocks noChangeArrowheads="1"/>
            </p:cNvSpPr>
            <p:nvPr/>
          </p:nvSpPr>
          <p:spPr bwMode="auto">
            <a:xfrm>
              <a:off x="2498933" y="4825449"/>
              <a:ext cx="2476651" cy="1275321"/>
            </a:xfrm>
            <a:prstGeom prst="rect">
              <a:avLst/>
            </a:prstGeom>
            <a:solidFill>
              <a:srgbClr val="00B0F0"/>
            </a:solidFill>
            <a:ln w="9525">
              <a:solidFill>
                <a:srgbClr val="000000"/>
              </a:solidFill>
              <a:miter lim="800000"/>
            </a:ln>
          </p:spPr>
          <p:txBody>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zh-CN" altLang="en-US" b="1" i="0" u="none" strike="noStrike" kern="0" cap="none" spc="0" normalizeH="0" baseline="0" noProof="0" dirty="0">
                  <a:ln>
                    <a:noFill/>
                  </a:ln>
                  <a:solidFill>
                    <a:srgbClr val="000000"/>
                  </a:solidFill>
                  <a:effectLst/>
                  <a:uLnTx/>
                  <a:uFillTx/>
                  <a:latin typeface="Times New Roman" panose="02020603050405020304" pitchFamily="18" charset="0"/>
                </a:rPr>
                <a:t>门诊</a:t>
              </a:r>
              <a:r>
                <a:rPr kumimoji="0" lang="zh-CN" altLang="en-US" b="1" i="0" u="none" strike="noStrike" kern="0" cap="none" spc="0" normalizeH="0" baseline="0" noProof="0" dirty="0" smtClean="0">
                  <a:ln>
                    <a:noFill/>
                  </a:ln>
                  <a:solidFill>
                    <a:srgbClr val="000000"/>
                  </a:solidFill>
                  <a:effectLst/>
                  <a:uLnTx/>
                  <a:uFillTx/>
                  <a:latin typeface="Times New Roman" panose="02020603050405020304" pitchFamily="18" charset="0"/>
                </a:rPr>
                <a:t>大病</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zh-CN" altLang="en-US" b="1" i="0" u="none" strike="noStrike" kern="0" cap="none" spc="0" normalizeH="0" baseline="0" noProof="0" dirty="0" smtClean="0">
                  <a:ln>
                    <a:noFill/>
                  </a:ln>
                  <a:solidFill>
                    <a:srgbClr val="000000"/>
                  </a:solidFill>
                  <a:effectLst/>
                  <a:uLnTx/>
                  <a:uFillTx/>
                  <a:latin typeface="Times New Roman" panose="02020603050405020304" pitchFamily="18" charset="0"/>
                </a:rPr>
                <a:t>按病种付费</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zh-CN" sz="1600" b="1" i="0" u="none" strike="noStrike" kern="0" cap="none" spc="0" normalizeH="0" baseline="0" noProof="0" dirty="0" smtClean="0">
                  <a:ln>
                    <a:noFill/>
                  </a:ln>
                  <a:solidFill>
                    <a:srgbClr val="000000"/>
                  </a:solidFill>
                  <a:effectLst/>
                  <a:uLnTx/>
                  <a:uFillTx/>
                  <a:latin typeface="Times New Roman" panose="02020603050405020304" pitchFamily="18" charset="0"/>
                </a:rPr>
                <a:t>Case-based</a:t>
              </a:r>
              <a:r>
                <a:rPr kumimoji="0" lang="en-US" altLang="zh-CN" sz="1600" b="1" i="0" u="none" strike="noStrike" kern="0" cap="none" spc="0" normalizeH="0" noProof="0" dirty="0" smtClean="0">
                  <a:ln>
                    <a:noFill/>
                  </a:ln>
                  <a:solidFill>
                    <a:srgbClr val="000000"/>
                  </a:solidFill>
                  <a:effectLst/>
                  <a:uLnTx/>
                  <a:uFillTx/>
                  <a:latin typeface="Times New Roman" panose="02020603050405020304" pitchFamily="18" charset="0"/>
                </a:rPr>
                <a:t> Payment of </a:t>
              </a:r>
              <a:r>
                <a:rPr lang="en-US" altLang="zh-CN" sz="1600" b="1" kern="0" noProof="0" dirty="0" smtClean="0">
                  <a:solidFill>
                    <a:srgbClr val="000000"/>
                  </a:solidFill>
                  <a:latin typeface="Times New Roman" panose="02020603050405020304" pitchFamily="18" charset="0"/>
                </a:rPr>
                <a:t>S</a:t>
              </a:r>
              <a:r>
                <a:rPr kumimoji="0" lang="en-US" altLang="zh-CN" sz="1600" b="1" i="0" u="none" strike="noStrike" kern="0" cap="none" spc="0" normalizeH="0" noProof="0" dirty="0" smtClean="0">
                  <a:ln>
                    <a:noFill/>
                  </a:ln>
                  <a:solidFill>
                    <a:srgbClr val="000000"/>
                  </a:solidFill>
                  <a:effectLst/>
                  <a:uLnTx/>
                  <a:uFillTx/>
                  <a:latin typeface="Times New Roman" panose="02020603050405020304" pitchFamily="18" charset="0"/>
                </a:rPr>
                <a:t>erious Diseases in Clinics </a:t>
              </a:r>
              <a:endParaRPr kumimoji="0" lang="zh-CN" altLang="en-US" sz="1600" b="1" i="0" u="none" strike="noStrike" kern="0" cap="none" spc="0" normalizeH="0" baseline="0" noProof="0" dirty="0">
                <a:ln>
                  <a:noFill/>
                </a:ln>
                <a:solidFill>
                  <a:srgbClr val="000000"/>
                </a:solidFill>
                <a:effectLst/>
                <a:uLnTx/>
                <a:uFillTx/>
                <a:latin typeface="Times New Roman" panose="02020603050405020304" pitchFamily="18" charset="0"/>
              </a:endParaRPr>
            </a:p>
          </p:txBody>
        </p:sp>
      </p:grpSp>
      <p:sp>
        <p:nvSpPr>
          <p:cNvPr id="20" name="文本框 19">
            <a:extLst>
              <a:ext uri="{FF2B5EF4-FFF2-40B4-BE49-F238E27FC236}">
                <a16:creationId xmlns="" xmlns:a16="http://schemas.microsoft.com/office/drawing/2014/main" id="{1B3B1072-CBA3-4B92-B64A-D669317AE0FD}"/>
              </a:ext>
            </a:extLst>
          </p:cNvPr>
          <p:cNvSpPr txBox="1"/>
          <p:nvPr/>
        </p:nvSpPr>
        <p:spPr>
          <a:xfrm>
            <a:off x="0" y="1912096"/>
            <a:ext cx="5513522" cy="4134466"/>
          </a:xfrm>
          <a:prstGeom prst="rect">
            <a:avLst/>
          </a:prstGeom>
          <a:noFill/>
        </p:spPr>
        <p:txBody>
          <a:bodyPr wrap="square" rtlCol="0">
            <a:spAutoFit/>
          </a:bodyPr>
          <a:lstStyle/>
          <a:p>
            <a:pPr marL="342900" indent="-342900">
              <a:lnSpc>
                <a:spcPct val="150000"/>
              </a:lnSpc>
              <a:buFont typeface="Wingdings" panose="05000000000000000000" pitchFamily="2" charset="2"/>
              <a:buChar char="Ø"/>
            </a:pPr>
            <a:r>
              <a:rPr lang="zh-CN" altLang="zh-CN" sz="1600" dirty="0">
                <a:latin typeface="+mn-ea"/>
              </a:rPr>
              <a:t>对</a:t>
            </a:r>
            <a:r>
              <a:rPr lang="zh-CN" altLang="zh-CN" sz="1600" dirty="0">
                <a:solidFill>
                  <a:srgbClr val="FF0000"/>
                </a:solidFill>
                <a:latin typeface="+mn-ea"/>
              </a:rPr>
              <a:t>住院服务</a:t>
            </a:r>
            <a:r>
              <a:rPr lang="zh-CN" altLang="zh-CN" sz="1600" dirty="0">
                <a:latin typeface="+mn-ea"/>
              </a:rPr>
              <a:t>，主力推动总额预算管理下的</a:t>
            </a:r>
            <a:r>
              <a:rPr lang="en-US" altLang="zh-CN" sz="1600" dirty="0">
                <a:solidFill>
                  <a:srgbClr val="FF0000"/>
                </a:solidFill>
                <a:latin typeface="+mn-ea"/>
              </a:rPr>
              <a:t>DRGs</a:t>
            </a:r>
            <a:r>
              <a:rPr lang="zh-CN" altLang="zh-CN" sz="1600" dirty="0">
                <a:latin typeface="+mn-ea"/>
              </a:rPr>
              <a:t>支付方式</a:t>
            </a:r>
            <a:r>
              <a:rPr lang="zh-CN" altLang="en-US" sz="1600" dirty="0" smtClean="0">
                <a:latin typeface="+mn-ea"/>
              </a:rPr>
              <a:t>。</a:t>
            </a:r>
          </a:p>
          <a:p>
            <a:pPr>
              <a:lnSpc>
                <a:spcPct val="150000"/>
              </a:lnSpc>
            </a:pPr>
            <a:r>
              <a:rPr lang="en-US" altLang="zh-CN" sz="1600" dirty="0">
                <a:latin typeface="+mn-ea"/>
              </a:rPr>
              <a:t> </a:t>
            </a:r>
            <a:r>
              <a:rPr lang="en-US" altLang="zh-CN" sz="1600" dirty="0" smtClean="0">
                <a:latin typeface="+mn-ea"/>
              </a:rPr>
              <a:t>  </a:t>
            </a:r>
            <a:r>
              <a:rPr lang="en-US" altLang="zh-CN" sz="1600" dirty="0" smtClean="0">
                <a:latin typeface="Times New Roman"/>
                <a:cs typeface="Times New Roman"/>
              </a:rPr>
              <a:t>In terms of </a:t>
            </a:r>
            <a:r>
              <a:rPr lang="en-US" altLang="zh-CN" sz="1600" dirty="0" smtClean="0">
                <a:solidFill>
                  <a:srgbClr val="FF0000"/>
                </a:solidFill>
                <a:latin typeface="Times New Roman"/>
                <a:cs typeface="Times New Roman"/>
              </a:rPr>
              <a:t>inpatient services</a:t>
            </a:r>
            <a:r>
              <a:rPr lang="en-US" altLang="zh-CN" sz="1600" dirty="0" smtClean="0">
                <a:latin typeface="Times New Roman"/>
                <a:cs typeface="Times New Roman"/>
              </a:rPr>
              <a:t>, priority is given to </a:t>
            </a:r>
            <a:r>
              <a:rPr lang="en-US" altLang="zh-CN" sz="1600" dirty="0" smtClean="0">
                <a:solidFill>
                  <a:srgbClr val="FF0000"/>
                </a:solidFill>
                <a:latin typeface="Times New Roman"/>
                <a:cs typeface="Times New Roman"/>
              </a:rPr>
              <a:t>DRGs</a:t>
            </a:r>
            <a:r>
              <a:rPr lang="en-US" altLang="zh-CN" sz="1600" dirty="0" smtClean="0">
                <a:latin typeface="Times New Roman"/>
                <a:cs typeface="Times New Roman"/>
              </a:rPr>
              <a:t> payment under the management of total budget.  </a:t>
            </a:r>
            <a:endParaRPr lang="en-US" altLang="zh-CN" sz="1600" dirty="0">
              <a:latin typeface="Times New Roman"/>
              <a:cs typeface="Times New Roman"/>
            </a:endParaRPr>
          </a:p>
          <a:p>
            <a:pPr marL="342900" indent="-342900">
              <a:lnSpc>
                <a:spcPct val="150000"/>
              </a:lnSpc>
              <a:buFont typeface="Wingdings" panose="05000000000000000000" pitchFamily="2" charset="2"/>
              <a:buChar char="Ø"/>
            </a:pPr>
            <a:r>
              <a:rPr lang="zh-CN" altLang="zh-CN" sz="1600" dirty="0">
                <a:solidFill>
                  <a:srgbClr val="FF0000"/>
                </a:solidFill>
                <a:latin typeface="+mn-ea"/>
              </a:rPr>
              <a:t>借助个人账户改革契机</a:t>
            </a:r>
            <a:r>
              <a:rPr lang="zh-CN" altLang="zh-CN" sz="1600" dirty="0">
                <a:latin typeface="+mn-ea"/>
              </a:rPr>
              <a:t>，在激活基层医疗机构活力的基础上，推动建立</a:t>
            </a:r>
            <a:r>
              <a:rPr lang="zh-CN" altLang="zh-CN" sz="1600" dirty="0">
                <a:solidFill>
                  <a:srgbClr val="FF0000"/>
                </a:solidFill>
                <a:latin typeface="+mn-ea"/>
              </a:rPr>
              <a:t>门诊按人头付费、结余留用</a:t>
            </a:r>
            <a:r>
              <a:rPr lang="zh-CN" altLang="zh-CN" sz="1600" dirty="0">
                <a:latin typeface="+mn-ea"/>
              </a:rPr>
              <a:t>的相关机制</a:t>
            </a:r>
            <a:r>
              <a:rPr lang="zh-CN" altLang="en-US" sz="1600" dirty="0" smtClean="0">
                <a:latin typeface="+mn-ea"/>
              </a:rPr>
              <a:t>。</a:t>
            </a:r>
            <a:endParaRPr lang="en-US" altLang="zh-CN" sz="1600" dirty="0" smtClean="0">
              <a:latin typeface="+mn-ea"/>
            </a:endParaRPr>
          </a:p>
          <a:p>
            <a:pPr>
              <a:lnSpc>
                <a:spcPct val="150000"/>
              </a:lnSpc>
            </a:pPr>
            <a:r>
              <a:rPr lang="en-US" altLang="zh-CN" sz="1600" dirty="0">
                <a:latin typeface="+mn-ea"/>
              </a:rPr>
              <a:t> </a:t>
            </a:r>
            <a:r>
              <a:rPr lang="en-US" altLang="zh-CN" sz="1600" dirty="0" smtClean="0">
                <a:latin typeface="+mn-ea"/>
              </a:rPr>
              <a:t>  </a:t>
            </a:r>
            <a:r>
              <a:rPr lang="en-US" altLang="zh-CN" sz="1600" dirty="0" smtClean="0">
                <a:solidFill>
                  <a:srgbClr val="FF0000"/>
                </a:solidFill>
                <a:latin typeface="Times New Roman"/>
                <a:cs typeface="Times New Roman"/>
              </a:rPr>
              <a:t>Taking the opportunity of personal account reform</a:t>
            </a:r>
            <a:r>
              <a:rPr lang="en-US" altLang="zh-CN" sz="1600" dirty="0" smtClean="0">
                <a:latin typeface="Times New Roman"/>
                <a:cs typeface="Times New Roman"/>
              </a:rPr>
              <a:t>, we should, on the basis of invigorating community-level medical institutions, establish relevant mechanisms in which </a:t>
            </a:r>
            <a:r>
              <a:rPr lang="en-US" altLang="zh-CN" sz="1600" dirty="0">
                <a:solidFill>
                  <a:srgbClr val="FF0000"/>
                </a:solidFill>
                <a:latin typeface="Times New Roman"/>
                <a:cs typeface="Times New Roman"/>
              </a:rPr>
              <a:t>outpatient </a:t>
            </a:r>
            <a:r>
              <a:rPr lang="en-US" altLang="zh-CN" sz="1600" dirty="0" smtClean="0">
                <a:solidFill>
                  <a:srgbClr val="FF0000"/>
                </a:solidFill>
                <a:latin typeface="Times New Roman"/>
                <a:cs typeface="Times New Roman"/>
              </a:rPr>
              <a:t>capitation is conducted and savings are used</a:t>
            </a:r>
            <a:r>
              <a:rPr lang="en-US" altLang="zh-CN" sz="1600" dirty="0" smtClean="0">
                <a:latin typeface="Times New Roman"/>
                <a:cs typeface="Times New Roman"/>
              </a:rPr>
              <a:t>. </a:t>
            </a:r>
            <a:endParaRPr lang="en-US" altLang="zh-CN" sz="1600" dirty="0">
              <a:latin typeface="Times New Roman"/>
              <a:cs typeface="Times New Roman"/>
            </a:endParaRPr>
          </a:p>
          <a:p>
            <a:pPr marL="342900" indent="-342900">
              <a:lnSpc>
                <a:spcPct val="150000"/>
              </a:lnSpc>
              <a:buFont typeface="Wingdings" panose="05000000000000000000" pitchFamily="2" charset="2"/>
              <a:buChar char="Ø"/>
            </a:pPr>
            <a:r>
              <a:rPr lang="zh-CN" altLang="zh-CN" sz="1600" dirty="0">
                <a:solidFill>
                  <a:srgbClr val="FF0000"/>
                </a:solidFill>
                <a:latin typeface="+mn-ea"/>
              </a:rPr>
              <a:t>短期内</a:t>
            </a:r>
            <a:r>
              <a:rPr lang="zh-CN" altLang="zh-CN" sz="1600" dirty="0">
                <a:latin typeface="+mn-ea"/>
              </a:rPr>
              <a:t>采取</a:t>
            </a:r>
            <a:r>
              <a:rPr lang="zh-CN" altLang="zh-CN" sz="1600" dirty="0">
                <a:solidFill>
                  <a:srgbClr val="FF0000"/>
                </a:solidFill>
                <a:latin typeface="+mn-ea"/>
              </a:rPr>
              <a:t>预算目标管理</a:t>
            </a:r>
            <a:r>
              <a:rPr lang="zh-CN" altLang="en-US" sz="1600" dirty="0" smtClean="0">
                <a:latin typeface="+mn-ea"/>
              </a:rPr>
              <a:t>。</a:t>
            </a:r>
          </a:p>
          <a:p>
            <a:pPr>
              <a:lnSpc>
                <a:spcPct val="150000"/>
              </a:lnSpc>
            </a:pPr>
            <a:r>
              <a:rPr lang="en-US" altLang="zh-CN" sz="1600" dirty="0">
                <a:latin typeface="+mn-ea"/>
              </a:rPr>
              <a:t> </a:t>
            </a:r>
            <a:r>
              <a:rPr lang="en-US" altLang="zh-CN" sz="1600" dirty="0" smtClean="0">
                <a:latin typeface="+mn-ea"/>
              </a:rPr>
              <a:t>  </a:t>
            </a:r>
            <a:r>
              <a:rPr lang="en-US" altLang="zh-CN" sz="1600" dirty="0" smtClean="0">
                <a:solidFill>
                  <a:srgbClr val="FF0000"/>
                </a:solidFill>
                <a:latin typeface="Times New Roman"/>
                <a:cs typeface="Times New Roman"/>
              </a:rPr>
              <a:t>In a short term</a:t>
            </a:r>
            <a:r>
              <a:rPr lang="en-US" altLang="zh-CN" sz="1600" dirty="0" smtClean="0">
                <a:latin typeface="Times New Roman"/>
                <a:cs typeface="Times New Roman"/>
              </a:rPr>
              <a:t>, </a:t>
            </a:r>
            <a:r>
              <a:rPr lang="en-US" altLang="zh-CN" sz="1600" dirty="0" smtClean="0">
                <a:solidFill>
                  <a:srgbClr val="FF0000"/>
                </a:solidFill>
                <a:latin typeface="Times New Roman"/>
                <a:cs typeface="Times New Roman"/>
              </a:rPr>
              <a:t>budget goal management </a:t>
            </a:r>
            <a:r>
              <a:rPr lang="en-US" altLang="zh-CN" sz="1600" dirty="0" smtClean="0">
                <a:latin typeface="Times New Roman"/>
                <a:cs typeface="Times New Roman"/>
              </a:rPr>
              <a:t>should be applied. </a:t>
            </a:r>
            <a:endParaRPr lang="zh-CN" altLang="en-US" sz="1600" dirty="0">
              <a:latin typeface="Times New Roman"/>
              <a:cs typeface="Times New Roman"/>
            </a:endParaRPr>
          </a:p>
        </p:txBody>
      </p:sp>
    </p:spTree>
    <p:extLst>
      <p:ext uri="{BB962C8B-B14F-4D97-AF65-F5344CB8AC3E}">
        <p14:creationId xmlns:p14="http://schemas.microsoft.com/office/powerpoint/2010/main" val="3390079186"/>
      </p:ext>
    </p:extLst>
  </p:cSld>
  <p:clrMapOvr>
    <a:masterClrMapping/>
  </p:clrMapOvr>
  <p:transition xmlns:p14="http://schemas.microsoft.com/office/powerpoint/2010/mai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9">
            <a:extLst>
              <a:ext uri="{FF2B5EF4-FFF2-40B4-BE49-F238E27FC236}">
                <a16:creationId xmlns="" xmlns:a16="http://schemas.microsoft.com/office/drawing/2014/main" id="{666A9A52-0D04-481D-B1C7-5C326BC0A1F2}"/>
              </a:ext>
            </a:extLst>
          </p:cNvPr>
          <p:cNvSpPr>
            <a:spLocks noGrp="1" noChangeArrowheads="1"/>
          </p:cNvSpPr>
          <p:nvPr>
            <p:ph type="title"/>
          </p:nvPr>
        </p:nvSpPr>
        <p:spPr>
          <a:xfrm>
            <a:off x="730997" y="245409"/>
            <a:ext cx="10504768" cy="1511300"/>
          </a:xfrm>
          <a:noFill/>
        </p:spPr>
        <p:txBody>
          <a:bodyPr/>
          <a:lstStyle/>
          <a:p>
            <a:pPr eaLnBrk="1" hangingPunct="1"/>
            <a:r>
              <a:rPr lang="en-US" altLang="zh-CN" sz="4800" dirty="0"/>
              <a:t> </a:t>
            </a:r>
            <a:endParaRPr lang="en-US" altLang="zh-CN" sz="3600" b="1" dirty="0">
              <a:solidFill>
                <a:srgbClr val="990099"/>
              </a:solidFill>
            </a:endParaRPr>
          </a:p>
        </p:txBody>
      </p:sp>
      <p:sp>
        <p:nvSpPr>
          <p:cNvPr id="3" name="矩形 2">
            <a:extLst>
              <a:ext uri="{FF2B5EF4-FFF2-40B4-BE49-F238E27FC236}">
                <a16:creationId xmlns="" xmlns:a16="http://schemas.microsoft.com/office/drawing/2014/main" id="{723D56E9-6E8B-42C5-BA8C-57345DC88237}"/>
              </a:ext>
            </a:extLst>
          </p:cNvPr>
          <p:cNvSpPr/>
          <p:nvPr/>
        </p:nvSpPr>
        <p:spPr>
          <a:xfrm>
            <a:off x="826640" y="668349"/>
            <a:ext cx="9136582" cy="1077218"/>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3200" b="0" i="0" u="none" strike="noStrike" kern="0" cap="none" spc="0" normalizeH="0" baseline="0" noProof="0" dirty="0">
                <a:ln>
                  <a:noFill/>
                </a:ln>
                <a:effectLst/>
                <a:uLnTx/>
                <a:uFillTx/>
                <a:latin typeface="Arial"/>
                <a:cs typeface="+mj-cs"/>
              </a:rPr>
              <a:t>1</a:t>
            </a:r>
            <a:r>
              <a:rPr kumimoji="0" lang="zh-CN" altLang="en-US" sz="3200" b="0" i="0" u="none" strike="noStrike" kern="0" cap="none" spc="0" normalizeH="0" baseline="0" noProof="0" dirty="0">
                <a:ln>
                  <a:noFill/>
                </a:ln>
                <a:effectLst/>
                <a:uLnTx/>
                <a:uFillTx/>
                <a:latin typeface="Arial"/>
                <a:cs typeface="+mj-cs"/>
              </a:rPr>
              <a:t>、计划经济时期（</a:t>
            </a:r>
            <a:r>
              <a:rPr kumimoji="0" lang="en-US" altLang="zh-CN" sz="3200" b="0" i="0" u="none" strike="noStrike" kern="0" cap="none" spc="0" normalizeH="0" baseline="0" noProof="0" dirty="0">
                <a:ln>
                  <a:noFill/>
                </a:ln>
                <a:effectLst/>
                <a:uLnTx/>
                <a:uFillTx/>
                <a:latin typeface="Arial"/>
                <a:cs typeface="+mj-cs"/>
              </a:rPr>
              <a:t>1949—1978</a:t>
            </a:r>
            <a:r>
              <a:rPr kumimoji="0" lang="zh-CN" altLang="en-US" sz="3200" b="0" i="0" u="none" strike="noStrike" kern="0" cap="none" spc="0" normalizeH="0" baseline="0" noProof="0" dirty="0" smtClean="0">
                <a:ln>
                  <a:noFill/>
                </a:ln>
                <a:effectLst/>
                <a:uLnTx/>
                <a:uFillTx/>
                <a:latin typeface="Arial"/>
                <a:cs typeface="+mj-cs"/>
              </a:rPr>
              <a:t>）</a:t>
            </a:r>
          </a:p>
          <a:p>
            <a:pPr marL="0" marR="0" lvl="0" indent="0" defTabSz="914400" eaLnBrk="1" fontAlgn="auto" latinLnBrk="0" hangingPunct="1">
              <a:lnSpc>
                <a:spcPct val="100000"/>
              </a:lnSpc>
              <a:spcBef>
                <a:spcPts val="0"/>
              </a:spcBef>
              <a:spcAft>
                <a:spcPts val="0"/>
              </a:spcAft>
              <a:buClrTx/>
              <a:buSzTx/>
              <a:buFontTx/>
              <a:buNone/>
              <a:tabLst/>
              <a:defRPr/>
            </a:pPr>
            <a:r>
              <a:rPr lang="en-US" altLang="zh-CN" sz="3200" kern="0" dirty="0">
                <a:latin typeface="Arial"/>
                <a:cs typeface="+mj-cs"/>
              </a:rPr>
              <a:t> </a:t>
            </a:r>
            <a:r>
              <a:rPr lang="en-US" altLang="zh-CN" sz="3200" kern="0" dirty="0" smtClean="0">
                <a:latin typeface="Arial"/>
                <a:cs typeface="+mj-cs"/>
              </a:rPr>
              <a:t>    </a:t>
            </a:r>
            <a:r>
              <a:rPr lang="en-US" altLang="zh-CN" sz="3200" kern="0" dirty="0" smtClean="0">
                <a:latin typeface="Times New Roman"/>
                <a:cs typeface="Times New Roman"/>
              </a:rPr>
              <a:t>During the Planned Economy (1949-1978)</a:t>
            </a:r>
            <a:endParaRPr kumimoji="0" lang="zh-CN" altLang="en-US" sz="1800" b="0" i="0" u="none" strike="noStrike" kern="0" cap="none" spc="0" normalizeH="0" baseline="0" noProof="0" dirty="0">
              <a:ln>
                <a:noFill/>
              </a:ln>
              <a:effectLst/>
              <a:uLnTx/>
              <a:uFillTx/>
              <a:latin typeface="Times New Roman"/>
              <a:cs typeface="Times New Roman"/>
            </a:endParaRPr>
          </a:p>
        </p:txBody>
      </p:sp>
      <p:sp>
        <p:nvSpPr>
          <p:cNvPr id="9" name="内容占位符 2">
            <a:extLst>
              <a:ext uri="{FF2B5EF4-FFF2-40B4-BE49-F238E27FC236}">
                <a16:creationId xmlns="" xmlns:a16="http://schemas.microsoft.com/office/drawing/2014/main" id="{0216A60A-7484-4A8C-9352-8B165289196C}"/>
              </a:ext>
            </a:extLst>
          </p:cNvPr>
          <p:cNvSpPr txBox="1">
            <a:spLocks/>
          </p:cNvSpPr>
          <p:nvPr/>
        </p:nvSpPr>
        <p:spPr>
          <a:xfrm>
            <a:off x="714868" y="1903363"/>
            <a:ext cx="11299332" cy="5884725"/>
          </a:xfrm>
          <a:prstGeom prst="rect">
            <a:avLst/>
          </a:prstGeom>
          <a:noFill/>
          <a:ln w="9525">
            <a:noFill/>
          </a:ln>
        </p:spPr>
        <p:txBody>
          <a:bodyPr>
            <a:noAutofit/>
          </a:bodyPr>
          <a:lstStyle>
            <a:lvl1pPr marL="342900" indent="-342900" algn="l" rtl="0" eaLnBrk="0" fontAlgn="base" hangingPunct="0">
              <a:spcBef>
                <a:spcPct val="20000"/>
              </a:spcBef>
              <a:spcAft>
                <a:spcPct val="0"/>
              </a:spcAft>
              <a:buChar char="•"/>
              <a:defRPr sz="3200" baseline="0">
                <a:solidFill>
                  <a:schemeClr val="tx1"/>
                </a:solidFill>
                <a:latin typeface="+mn-lt"/>
                <a:ea typeface="楷体_GB2312" panose="02010609030101010101" pitchFamily="49" charset="-122"/>
                <a:cs typeface="+mn-cs"/>
              </a:defRPr>
            </a:lvl1pPr>
            <a:lvl2pPr marL="742950" indent="-285750" algn="l" rtl="0" eaLnBrk="0" fontAlgn="base" hangingPunct="0">
              <a:spcBef>
                <a:spcPct val="20000"/>
              </a:spcBef>
              <a:spcAft>
                <a:spcPct val="0"/>
              </a:spcAft>
              <a:buChar char="–"/>
              <a:defRPr sz="2800" baseline="0">
                <a:solidFill>
                  <a:schemeClr val="tx1"/>
                </a:solidFill>
                <a:latin typeface="+mn-lt"/>
                <a:ea typeface="楷体_GB2312" panose="02010609030101010101" pitchFamily="49" charset="-122"/>
              </a:defRPr>
            </a:lvl2pPr>
            <a:lvl3pPr marL="1143000" indent="-228600" algn="l" rtl="0" eaLnBrk="0" fontAlgn="base" hangingPunct="0">
              <a:spcBef>
                <a:spcPct val="20000"/>
              </a:spcBef>
              <a:spcAft>
                <a:spcPct val="0"/>
              </a:spcAft>
              <a:buChar char="•"/>
              <a:defRPr sz="2400" baseline="0">
                <a:solidFill>
                  <a:schemeClr val="tx1"/>
                </a:solidFill>
                <a:latin typeface="+mn-lt"/>
                <a:ea typeface="楷体_GB2312" panose="02010609030101010101" pitchFamily="49" charset="-122"/>
              </a:defRPr>
            </a:lvl3pPr>
            <a:lvl4pPr marL="1600200" indent="-228600" algn="l" rtl="0" eaLnBrk="0" fontAlgn="base" hangingPunct="0">
              <a:spcBef>
                <a:spcPct val="20000"/>
              </a:spcBef>
              <a:spcAft>
                <a:spcPct val="0"/>
              </a:spcAft>
              <a:buChar char="–"/>
              <a:defRPr sz="2000" baseline="0">
                <a:solidFill>
                  <a:schemeClr val="tx1"/>
                </a:solidFill>
                <a:latin typeface="+mn-lt"/>
                <a:ea typeface="楷体_GB2312" panose="02010609030101010101" pitchFamily="49" charset="-122"/>
              </a:defRPr>
            </a:lvl4pPr>
            <a:lvl5pPr marL="2057400" indent="-228600" algn="l" rtl="0" eaLnBrk="0" fontAlgn="base" hangingPunct="0">
              <a:spcBef>
                <a:spcPct val="20000"/>
              </a:spcBef>
              <a:spcAft>
                <a:spcPct val="0"/>
              </a:spcAft>
              <a:buChar char="»"/>
              <a:defRPr sz="2000" baseline="0">
                <a:solidFill>
                  <a:schemeClr val="tx1"/>
                </a:solidFill>
                <a:latin typeface="+mn-lt"/>
                <a:ea typeface="楷体_GB2312" panose="02010609030101010101" pitchFamily="49" charset="-122"/>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342900" marR="0" lvl="0" indent="-342900" algn="l" defTabSz="914400" rtl="0" eaLnBrk="0" fontAlgn="base" latinLnBrk="0" hangingPunct="0">
              <a:lnSpc>
                <a:spcPct val="150000"/>
              </a:lnSpc>
              <a:spcBef>
                <a:spcPct val="20000"/>
              </a:spcBef>
              <a:spcAft>
                <a:spcPct val="0"/>
              </a:spcAft>
              <a:buClrTx/>
              <a:buSzTx/>
              <a:buFontTx/>
              <a:buChar char="•"/>
              <a:tabLst/>
              <a:defRPr/>
            </a:pPr>
            <a:r>
              <a:rPr kumimoji="0" lang="zh-CN" altLang="en-US" sz="1600" b="0" i="0" u="none" strike="noStrike" kern="0" cap="none" spc="0" normalizeH="0" baseline="0" noProof="0" dirty="0">
                <a:ln>
                  <a:noFill/>
                </a:ln>
                <a:solidFill>
                  <a:srgbClr val="000000"/>
                </a:solidFill>
                <a:effectLst/>
                <a:uLnTx/>
                <a:uFillTx/>
                <a:latin typeface="+mn-ea"/>
                <a:ea typeface="+mn-ea"/>
              </a:rPr>
              <a:t>城镇：单位制保障，免费医疗，门诊住院餐饮务工等</a:t>
            </a:r>
            <a:r>
              <a:rPr kumimoji="0" lang="zh-CN" altLang="en-US" sz="1600" b="0" i="0" u="none" strike="noStrike" kern="0" cap="none" spc="0" normalizeH="0" baseline="0" noProof="0" dirty="0" smtClean="0">
                <a:ln>
                  <a:noFill/>
                </a:ln>
                <a:solidFill>
                  <a:srgbClr val="000000"/>
                </a:solidFill>
                <a:effectLst/>
                <a:uLnTx/>
                <a:uFillTx/>
                <a:latin typeface="+mn-ea"/>
                <a:ea typeface="+mn-ea"/>
              </a:rPr>
              <a:t>一体化</a:t>
            </a:r>
          </a:p>
          <a:p>
            <a:pPr marL="0" marR="0" lvl="0" indent="0" algn="l" defTabSz="914400" rtl="0" eaLnBrk="0" fontAlgn="base" latinLnBrk="0" hangingPunct="0">
              <a:lnSpc>
                <a:spcPct val="150000"/>
              </a:lnSpc>
              <a:spcBef>
                <a:spcPct val="20000"/>
              </a:spcBef>
              <a:spcAft>
                <a:spcPct val="0"/>
              </a:spcAft>
              <a:buClrTx/>
              <a:buSzTx/>
              <a:buNone/>
              <a:tabLst/>
              <a:defRPr/>
            </a:pPr>
            <a:r>
              <a:rPr lang="en-US" altLang="zh-CN" sz="1600" kern="0" dirty="0">
                <a:solidFill>
                  <a:srgbClr val="000000"/>
                </a:solidFill>
                <a:latin typeface="+mn-ea"/>
                <a:ea typeface="+mn-ea"/>
              </a:rPr>
              <a:t> </a:t>
            </a:r>
            <a:r>
              <a:rPr lang="en-US" altLang="zh-CN" sz="1600" kern="0" dirty="0" smtClean="0">
                <a:solidFill>
                  <a:srgbClr val="000000"/>
                </a:solidFill>
                <a:latin typeface="+mn-ea"/>
                <a:ea typeface="+mn-ea"/>
              </a:rPr>
              <a:t>  </a:t>
            </a:r>
            <a:r>
              <a:rPr lang="en-US" altLang="zh-CN" sz="1600" kern="0" dirty="0" smtClean="0">
                <a:solidFill>
                  <a:srgbClr val="000000"/>
                </a:solidFill>
                <a:latin typeface="Times New Roman"/>
                <a:ea typeface="+mn-ea"/>
                <a:cs typeface="Times New Roman"/>
              </a:rPr>
              <a:t>Urban </a:t>
            </a:r>
            <a:r>
              <a:rPr lang="en-US" altLang="zh-CN" sz="1600" kern="0" dirty="0" smtClean="0">
                <a:solidFill>
                  <a:srgbClr val="000000"/>
                </a:solidFill>
                <a:latin typeface="Times New Roman"/>
                <a:ea typeface="+mn-ea"/>
                <a:cs typeface="Times New Roman"/>
              </a:rPr>
              <a:t>areas: </a:t>
            </a:r>
            <a:r>
              <a:rPr lang="en-US" altLang="zh-CN" sz="1600" kern="0" dirty="0" smtClean="0">
                <a:solidFill>
                  <a:srgbClr val="000000"/>
                </a:solidFill>
                <a:latin typeface="Times New Roman"/>
                <a:ea typeface="+mn-ea"/>
                <a:cs typeface="Times New Roman"/>
              </a:rPr>
              <a:t>guarantee provided by employers</a:t>
            </a:r>
            <a:r>
              <a:rPr lang="en-US" altLang="zh-CN" sz="1600" kern="0" dirty="0" smtClean="0">
                <a:solidFill>
                  <a:srgbClr val="000000"/>
                </a:solidFill>
                <a:latin typeface="Times New Roman"/>
                <a:ea typeface="+mn-ea"/>
                <a:cs typeface="Times New Roman"/>
              </a:rPr>
              <a:t>, free medical care and integration of clinic</a:t>
            </a:r>
            <a:r>
              <a:rPr lang="en-US" altLang="zh-CN" sz="1600" kern="0" dirty="0" smtClean="0">
                <a:solidFill>
                  <a:srgbClr val="000000"/>
                </a:solidFill>
                <a:latin typeface="Times New Roman"/>
                <a:ea typeface="+mn-ea"/>
                <a:cs typeface="Times New Roman"/>
              </a:rPr>
              <a:t>s</a:t>
            </a:r>
            <a:r>
              <a:rPr lang="en-US" altLang="zh-CN" sz="1600" kern="0" dirty="0" smtClean="0">
                <a:solidFill>
                  <a:srgbClr val="000000"/>
                </a:solidFill>
                <a:latin typeface="Times New Roman"/>
                <a:ea typeface="+mn-ea"/>
                <a:cs typeface="Times New Roman"/>
              </a:rPr>
              <a:t>, inpatient services, dining and working. </a:t>
            </a:r>
            <a:endParaRPr kumimoji="0" lang="en-US" altLang="zh-CN" sz="1600" b="0" i="0" u="none" strike="noStrike" kern="0" cap="none" spc="0" normalizeH="0" baseline="0" noProof="0" dirty="0">
              <a:ln>
                <a:noFill/>
              </a:ln>
              <a:solidFill>
                <a:srgbClr val="000000"/>
              </a:solidFill>
              <a:effectLst/>
              <a:uLnTx/>
              <a:uFillTx/>
              <a:latin typeface="Times New Roman"/>
              <a:ea typeface="+mn-ea"/>
              <a:cs typeface="Times New Roman"/>
            </a:endParaRPr>
          </a:p>
          <a:p>
            <a:pPr marL="342900" marR="0" lvl="0" indent="-342900" algn="l" defTabSz="914400" rtl="0" eaLnBrk="0" fontAlgn="base" latinLnBrk="0" hangingPunct="0">
              <a:lnSpc>
                <a:spcPct val="150000"/>
              </a:lnSpc>
              <a:spcBef>
                <a:spcPct val="20000"/>
              </a:spcBef>
              <a:spcAft>
                <a:spcPct val="0"/>
              </a:spcAft>
              <a:buClrTx/>
              <a:buSzTx/>
              <a:buFont typeface="Wingdings" panose="05000000000000000000" pitchFamily="2" charset="2"/>
              <a:buChar char="Ø"/>
              <a:tabLst/>
              <a:defRPr/>
            </a:pPr>
            <a:r>
              <a:rPr kumimoji="0" lang="zh-CN" altLang="en-US" sz="1600" b="0" i="0" u="none" strike="noStrike" kern="0" cap="none" spc="0" normalizeH="0" baseline="0" noProof="0" dirty="0">
                <a:ln>
                  <a:noFill/>
                </a:ln>
                <a:solidFill>
                  <a:srgbClr val="000000"/>
                </a:solidFill>
                <a:effectLst/>
                <a:uLnTx/>
                <a:uFillTx/>
                <a:latin typeface="+mn-ea"/>
                <a:ea typeface="+mn-ea"/>
              </a:rPr>
              <a:t>劳保医疗：覆盖企业工人及其非就业亲属（半费</a:t>
            </a:r>
            <a:r>
              <a:rPr kumimoji="0" lang="zh-CN" altLang="en-US" sz="1600" b="0" i="0" u="none" strike="noStrike" kern="0" cap="none" spc="0" normalizeH="0" baseline="0" noProof="0" dirty="0" smtClean="0">
                <a:ln>
                  <a:noFill/>
                </a:ln>
                <a:solidFill>
                  <a:srgbClr val="000000"/>
                </a:solidFill>
                <a:effectLst/>
                <a:uLnTx/>
                <a:uFillTx/>
                <a:latin typeface="+mn-ea"/>
                <a:ea typeface="+mn-ea"/>
              </a:rPr>
              <a:t>）</a:t>
            </a:r>
          </a:p>
          <a:p>
            <a:pPr marL="0" indent="0">
              <a:lnSpc>
                <a:spcPct val="150000"/>
              </a:lnSpc>
              <a:buNone/>
              <a:defRPr/>
            </a:pPr>
            <a:r>
              <a:rPr lang="en-US" altLang="zh-CN" sz="1600" kern="0" dirty="0" smtClean="0">
                <a:solidFill>
                  <a:srgbClr val="000000"/>
                </a:solidFill>
                <a:latin typeface="+mn-ea"/>
                <a:ea typeface="+mn-ea"/>
              </a:rPr>
              <a:t>  </a:t>
            </a:r>
            <a:r>
              <a:rPr lang="en-US" altLang="zh-CN" sz="1600" kern="0" dirty="0" smtClean="0">
                <a:solidFill>
                  <a:srgbClr val="000000"/>
                </a:solidFill>
                <a:latin typeface="+mn-ea"/>
                <a:ea typeface="+mn-ea"/>
              </a:rPr>
              <a:t> </a:t>
            </a:r>
            <a:r>
              <a:rPr lang="en-US" altLang="zh-CN" sz="1600" kern="0" dirty="0" smtClean="0">
                <a:solidFill>
                  <a:srgbClr val="000000"/>
                </a:solidFill>
                <a:latin typeface="Times New Roman"/>
                <a:ea typeface="+mn-ea"/>
                <a:cs typeface="Times New Roman"/>
              </a:rPr>
              <a:t>Labor </a:t>
            </a:r>
            <a:r>
              <a:rPr lang="en-US" altLang="zh-CN" sz="1600" kern="0" dirty="0">
                <a:solidFill>
                  <a:srgbClr val="000000"/>
                </a:solidFill>
                <a:latin typeface="Times New Roman"/>
                <a:ea typeface="+mn-ea"/>
                <a:cs typeface="Times New Roman"/>
              </a:rPr>
              <a:t>protection medical </a:t>
            </a:r>
            <a:r>
              <a:rPr lang="en-US" altLang="zh-CN" sz="1600" kern="0" dirty="0" smtClean="0">
                <a:solidFill>
                  <a:srgbClr val="000000"/>
                </a:solidFill>
                <a:latin typeface="Times New Roman"/>
                <a:ea typeface="+mn-ea"/>
                <a:cs typeface="Times New Roman"/>
              </a:rPr>
              <a:t>care: covering enterprise workers and their non-employed relatives (50% off)</a:t>
            </a:r>
            <a:endParaRPr kumimoji="0" lang="en-US" altLang="zh-CN" sz="1600" b="0" i="0" u="none" strike="noStrike" kern="0" cap="none" spc="0" normalizeH="0" baseline="0" noProof="0" dirty="0">
              <a:ln>
                <a:noFill/>
              </a:ln>
              <a:solidFill>
                <a:srgbClr val="000000"/>
              </a:solidFill>
              <a:effectLst/>
              <a:uLnTx/>
              <a:uFillTx/>
              <a:latin typeface="Times New Roman"/>
              <a:ea typeface="+mn-ea"/>
              <a:cs typeface="Times New Roman"/>
            </a:endParaRPr>
          </a:p>
          <a:p>
            <a:pPr marL="342900" marR="0" lvl="0" indent="-342900" algn="l" defTabSz="914400" rtl="0" eaLnBrk="0" fontAlgn="base" latinLnBrk="0" hangingPunct="0">
              <a:lnSpc>
                <a:spcPct val="150000"/>
              </a:lnSpc>
              <a:spcBef>
                <a:spcPct val="20000"/>
              </a:spcBef>
              <a:spcAft>
                <a:spcPct val="0"/>
              </a:spcAft>
              <a:buClrTx/>
              <a:buSzTx/>
              <a:buFont typeface="Wingdings" panose="05000000000000000000" pitchFamily="2" charset="2"/>
              <a:buChar char="Ø"/>
              <a:tabLst/>
              <a:defRPr/>
            </a:pPr>
            <a:r>
              <a:rPr kumimoji="0" lang="zh-CN" altLang="en-US" sz="1600" b="0" i="0" u="none" strike="noStrike" kern="0" cap="none" spc="0" normalizeH="0" baseline="0" noProof="0" dirty="0">
                <a:ln>
                  <a:noFill/>
                </a:ln>
                <a:solidFill>
                  <a:srgbClr val="000000"/>
                </a:solidFill>
                <a:effectLst/>
                <a:uLnTx/>
                <a:uFillTx/>
                <a:latin typeface="+mn-ea"/>
                <a:ea typeface="+mn-ea"/>
              </a:rPr>
              <a:t>公费医疗：覆盖政府机关、党派、团体、事业单位工作人员及其非就业亲属（半费</a:t>
            </a:r>
            <a:r>
              <a:rPr kumimoji="0" lang="zh-CN" altLang="en-US" sz="1600" b="0" i="0" u="none" strike="noStrike" kern="0" cap="none" spc="0" normalizeH="0" baseline="0" noProof="0" dirty="0" smtClean="0">
                <a:ln>
                  <a:noFill/>
                </a:ln>
                <a:solidFill>
                  <a:srgbClr val="000000"/>
                </a:solidFill>
                <a:effectLst/>
                <a:uLnTx/>
                <a:uFillTx/>
                <a:latin typeface="+mn-ea"/>
                <a:ea typeface="+mn-ea"/>
              </a:rPr>
              <a:t>）</a:t>
            </a:r>
          </a:p>
          <a:p>
            <a:pPr marL="0" indent="0">
              <a:lnSpc>
                <a:spcPct val="150000"/>
              </a:lnSpc>
              <a:buNone/>
              <a:defRPr/>
            </a:pPr>
            <a:r>
              <a:rPr lang="en-US" altLang="zh-CN" sz="1600" dirty="0" smtClean="0">
                <a:latin typeface="Times New Roman"/>
                <a:cs typeface="Times New Roman"/>
              </a:rPr>
              <a:t>    </a:t>
            </a:r>
            <a:r>
              <a:rPr lang="en-US" altLang="zh-CN" sz="1600" dirty="0" smtClean="0">
                <a:latin typeface="Times New Roman"/>
                <a:cs typeface="Times New Roman"/>
              </a:rPr>
              <a:t>  Public</a:t>
            </a:r>
            <a:r>
              <a:rPr lang="en-US" altLang="zh-CN" sz="1600" dirty="0">
                <a:latin typeface="Times New Roman"/>
                <a:cs typeface="Times New Roman"/>
              </a:rPr>
              <a:t>-funded medical </a:t>
            </a:r>
            <a:r>
              <a:rPr lang="en-US" altLang="zh-CN" sz="1600" dirty="0" smtClean="0">
                <a:latin typeface="Times New Roman"/>
                <a:cs typeface="Times New Roman"/>
              </a:rPr>
              <a:t>care: </a:t>
            </a:r>
            <a:r>
              <a:rPr lang="zh-CN" altLang="zh-CN" sz="1600" dirty="0" smtClean="0">
                <a:latin typeface="Times New Roman"/>
                <a:cs typeface="Times New Roman"/>
              </a:rPr>
              <a:t> </a:t>
            </a:r>
            <a:r>
              <a:rPr lang="en-US" altLang="zh-CN" sz="1600" dirty="0">
                <a:latin typeface="Times New Roman"/>
                <a:cs typeface="Times New Roman"/>
              </a:rPr>
              <a:t>covering </a:t>
            </a:r>
            <a:r>
              <a:rPr lang="en-US" altLang="zh-CN" sz="1600" dirty="0" smtClean="0">
                <a:latin typeface="Times New Roman"/>
                <a:cs typeface="Times New Roman"/>
              </a:rPr>
              <a:t>employees of government institutions, parties, </a:t>
            </a:r>
            <a:r>
              <a:rPr lang="en-US" altLang="zh-CN" sz="1600" dirty="0" smtClean="0">
                <a:latin typeface="Times New Roman"/>
                <a:cs typeface="Times New Roman"/>
              </a:rPr>
              <a:t>groups and </a:t>
            </a:r>
            <a:r>
              <a:rPr lang="en-US" altLang="zh-CN" sz="1600" dirty="0" smtClean="0">
                <a:latin typeface="Times New Roman"/>
                <a:cs typeface="Times New Roman"/>
              </a:rPr>
              <a:t>public </a:t>
            </a:r>
            <a:r>
              <a:rPr lang="en-US" altLang="zh-CN" sz="1600" dirty="0" smtClean="0">
                <a:latin typeface="Times New Roman"/>
                <a:cs typeface="Times New Roman"/>
              </a:rPr>
              <a:t>institutions, </a:t>
            </a:r>
            <a:r>
              <a:rPr lang="en-US" altLang="zh-CN" sz="1600" dirty="0">
                <a:latin typeface="Times New Roman"/>
                <a:cs typeface="Times New Roman"/>
              </a:rPr>
              <a:t>and </a:t>
            </a:r>
            <a:r>
              <a:rPr lang="en-US" altLang="zh-CN" sz="1600" dirty="0" smtClean="0">
                <a:latin typeface="Times New Roman"/>
                <a:cs typeface="Times New Roman"/>
              </a:rPr>
              <a:t>their non-employed relatives (50% off) </a:t>
            </a:r>
            <a:endParaRPr kumimoji="0" lang="en-US" altLang="zh-CN" sz="1600" b="0" i="0" u="none" strike="noStrike" kern="0" cap="none" spc="0" normalizeH="0" baseline="0" noProof="0" dirty="0">
              <a:ln>
                <a:noFill/>
              </a:ln>
              <a:solidFill>
                <a:srgbClr val="000000"/>
              </a:solidFill>
              <a:effectLst/>
              <a:uLnTx/>
              <a:uFillTx/>
              <a:latin typeface="Times New Roman"/>
              <a:ea typeface="+mn-ea"/>
              <a:cs typeface="Times New Roman"/>
            </a:endParaRPr>
          </a:p>
          <a:p>
            <a:pPr marR="0" lvl="0" algn="l" defTabSz="914400" rtl="0" eaLnBrk="0" fontAlgn="base" latinLnBrk="0" hangingPunct="0">
              <a:lnSpc>
                <a:spcPct val="150000"/>
              </a:lnSpc>
              <a:spcBef>
                <a:spcPct val="20000"/>
              </a:spcBef>
              <a:spcAft>
                <a:spcPct val="0"/>
              </a:spcAft>
              <a:buClrTx/>
              <a:buSzTx/>
              <a:buFont typeface="Wingdings" charset="2"/>
              <a:buChar char="Ø"/>
              <a:tabLst/>
              <a:defRPr/>
            </a:pPr>
            <a:r>
              <a:rPr kumimoji="0" lang="en-US" altLang="en-US" sz="1600" b="0" i="0" u="none" strike="noStrike" kern="0" cap="none" spc="0" normalizeH="0" baseline="0" noProof="0" dirty="0">
                <a:ln>
                  <a:noFill/>
                </a:ln>
                <a:solidFill>
                  <a:srgbClr val="000000"/>
                </a:solidFill>
                <a:effectLst/>
                <a:uLnTx/>
                <a:uFillTx/>
                <a:latin typeface="+mn-ea"/>
                <a:ea typeface="+mn-ea"/>
              </a:rPr>
              <a:t>1978</a:t>
            </a:r>
            <a:r>
              <a:rPr kumimoji="0" lang="zh-CN" altLang="en-US" sz="1600" b="0" i="0" u="none" strike="noStrike" kern="0" cap="none" spc="0" normalizeH="0" baseline="0" noProof="0" dirty="0">
                <a:ln>
                  <a:noFill/>
                </a:ln>
                <a:solidFill>
                  <a:srgbClr val="000000"/>
                </a:solidFill>
                <a:effectLst/>
                <a:uLnTx/>
                <a:uFillTx/>
                <a:latin typeface="+mn-ea"/>
                <a:ea typeface="+mn-ea"/>
              </a:rPr>
              <a:t>年，全国公费、劳保医疗专项经费</a:t>
            </a:r>
            <a:r>
              <a:rPr kumimoji="0" lang="en-US" altLang="en-US" sz="1600" b="0" i="0" u="none" strike="noStrike" kern="0" cap="none" spc="0" normalizeH="0" baseline="0" noProof="0" dirty="0">
                <a:ln>
                  <a:noFill/>
                </a:ln>
                <a:solidFill>
                  <a:srgbClr val="000000"/>
                </a:solidFill>
                <a:effectLst/>
                <a:uLnTx/>
                <a:uFillTx/>
                <a:latin typeface="+mn-ea"/>
                <a:ea typeface="+mn-ea"/>
              </a:rPr>
              <a:t>28.3</a:t>
            </a:r>
            <a:r>
              <a:rPr kumimoji="0" lang="zh-CN" altLang="en-US" sz="1600" b="0" i="0" u="none" strike="noStrike" kern="0" cap="none" spc="0" normalizeH="0" baseline="0" noProof="0" dirty="0">
                <a:ln>
                  <a:noFill/>
                </a:ln>
                <a:solidFill>
                  <a:srgbClr val="000000"/>
                </a:solidFill>
                <a:effectLst/>
                <a:uLnTx/>
                <a:uFillTx/>
                <a:latin typeface="+mn-ea"/>
                <a:ea typeface="+mn-ea"/>
              </a:rPr>
              <a:t>亿元，</a:t>
            </a:r>
            <a:r>
              <a:rPr kumimoji="0" lang="zh-CN" altLang="en-US" sz="1600" b="0" i="0" u="none" strike="noStrike" kern="0" cap="none" spc="0" normalizeH="0" baseline="0" noProof="0" dirty="0">
                <a:ln>
                  <a:noFill/>
                </a:ln>
                <a:solidFill>
                  <a:srgbClr val="FF0000"/>
                </a:solidFill>
                <a:effectLst/>
                <a:uLnTx/>
                <a:uFillTx/>
                <a:latin typeface="+mn-ea"/>
                <a:ea typeface="+mn-ea"/>
              </a:rPr>
              <a:t>占职工工资总额</a:t>
            </a:r>
            <a:r>
              <a:rPr kumimoji="0" lang="en-US" altLang="en-US" sz="1600" b="0" i="0" u="none" strike="noStrike" kern="0" cap="none" spc="0" normalizeH="0" baseline="0" noProof="0" dirty="0">
                <a:ln>
                  <a:noFill/>
                </a:ln>
                <a:solidFill>
                  <a:srgbClr val="FF0000"/>
                </a:solidFill>
                <a:effectLst/>
                <a:uLnTx/>
                <a:uFillTx/>
                <a:latin typeface="+mn-ea"/>
                <a:ea typeface="+mn-ea"/>
              </a:rPr>
              <a:t>6.04%</a:t>
            </a:r>
            <a:r>
              <a:rPr kumimoji="0" lang="zh-CN" altLang="en-US" sz="1600" b="0" i="0" u="none" strike="noStrike" kern="0" cap="none" spc="0" normalizeH="0" baseline="0" noProof="0" dirty="0">
                <a:ln>
                  <a:noFill/>
                </a:ln>
                <a:solidFill>
                  <a:srgbClr val="000000"/>
                </a:solidFill>
                <a:effectLst/>
                <a:uLnTx/>
                <a:uFillTx/>
                <a:latin typeface="+mn-ea"/>
                <a:ea typeface="+mn-ea"/>
              </a:rPr>
              <a:t>，其中劳保</a:t>
            </a:r>
            <a:r>
              <a:rPr kumimoji="0" lang="en-US" altLang="en-US" sz="1600" b="0" i="0" u="none" strike="noStrike" kern="0" cap="none" spc="0" normalizeH="0" baseline="0" noProof="0" dirty="0">
                <a:ln>
                  <a:noFill/>
                </a:ln>
                <a:solidFill>
                  <a:srgbClr val="000000"/>
                </a:solidFill>
                <a:effectLst/>
                <a:uLnTx/>
                <a:uFillTx/>
                <a:latin typeface="+mn-ea"/>
                <a:ea typeface="+mn-ea"/>
              </a:rPr>
              <a:t>1.14</a:t>
            </a:r>
            <a:r>
              <a:rPr kumimoji="0" lang="zh-CN" altLang="en-US" sz="1600" b="0" i="0" u="none" strike="noStrike" kern="0" cap="none" spc="0" normalizeH="0" baseline="0" noProof="0" dirty="0">
                <a:ln>
                  <a:noFill/>
                </a:ln>
                <a:solidFill>
                  <a:srgbClr val="000000"/>
                </a:solidFill>
                <a:effectLst/>
                <a:uLnTx/>
                <a:uFillTx/>
                <a:latin typeface="+mn-ea"/>
                <a:ea typeface="+mn-ea"/>
              </a:rPr>
              <a:t>亿职工，公费医疗</a:t>
            </a:r>
            <a:r>
              <a:rPr kumimoji="0" lang="en-US" altLang="zh-CN" sz="1600" b="0" i="0" u="none" strike="noStrike" kern="0" cap="none" spc="0" normalizeH="0" baseline="0" noProof="0" dirty="0">
                <a:ln>
                  <a:noFill/>
                </a:ln>
                <a:solidFill>
                  <a:srgbClr val="000000"/>
                </a:solidFill>
                <a:effectLst/>
                <a:uLnTx/>
                <a:uFillTx/>
                <a:latin typeface="+mn-ea"/>
                <a:ea typeface="+mn-ea"/>
              </a:rPr>
              <a:t>0.23</a:t>
            </a:r>
            <a:r>
              <a:rPr kumimoji="0" lang="zh-CN" altLang="en-US" sz="1600" b="0" i="0" u="none" strike="noStrike" kern="0" cap="none" spc="0" normalizeH="0" baseline="0" noProof="0" dirty="0">
                <a:ln>
                  <a:noFill/>
                </a:ln>
                <a:solidFill>
                  <a:srgbClr val="000000"/>
                </a:solidFill>
                <a:effectLst/>
                <a:uLnTx/>
                <a:uFillTx/>
                <a:latin typeface="+mn-ea"/>
                <a:ea typeface="+mn-ea"/>
              </a:rPr>
              <a:t>亿，</a:t>
            </a:r>
            <a:r>
              <a:rPr kumimoji="0" lang="zh-CN" altLang="en-US" sz="1600" b="0" i="0" u="none" strike="noStrike" kern="0" cap="none" spc="0" normalizeH="0" baseline="0" noProof="0" dirty="0">
                <a:ln>
                  <a:noFill/>
                </a:ln>
                <a:solidFill>
                  <a:srgbClr val="FF0000"/>
                </a:solidFill>
                <a:effectLst/>
                <a:uLnTx/>
                <a:uFillTx/>
                <a:latin typeface="+mn-ea"/>
                <a:ea typeface="+mn-ea"/>
              </a:rPr>
              <a:t>城镇人口的</a:t>
            </a:r>
            <a:r>
              <a:rPr kumimoji="0" lang="en-US" altLang="en-US" sz="1600" b="0" i="0" u="none" strike="noStrike" kern="0" cap="none" spc="0" normalizeH="0" baseline="0" noProof="0" dirty="0">
                <a:ln>
                  <a:noFill/>
                </a:ln>
                <a:solidFill>
                  <a:srgbClr val="FF0000"/>
                </a:solidFill>
                <a:effectLst/>
                <a:uLnTx/>
                <a:uFillTx/>
                <a:latin typeface="+mn-ea"/>
                <a:ea typeface="+mn-ea"/>
              </a:rPr>
              <a:t>77%</a:t>
            </a:r>
            <a:r>
              <a:rPr kumimoji="0" lang="zh-CN" altLang="en-US" sz="1600" b="0" i="0" u="none" strike="noStrike" kern="0" cap="none" spc="0" normalizeH="0" baseline="0" noProof="0" dirty="0" smtClean="0">
                <a:ln>
                  <a:noFill/>
                </a:ln>
                <a:solidFill>
                  <a:srgbClr val="FF0000"/>
                </a:solidFill>
                <a:effectLst/>
                <a:uLnTx/>
                <a:uFillTx/>
                <a:latin typeface="+mn-ea"/>
                <a:ea typeface="+mn-ea"/>
              </a:rPr>
              <a:t>覆盖</a:t>
            </a:r>
            <a:r>
              <a:rPr kumimoji="0" lang="zh-CN" altLang="en-US" sz="1600" b="0" i="0" u="none" strike="noStrike" kern="0" cap="none" spc="0" normalizeH="0" baseline="0" noProof="0" dirty="0" smtClean="0">
                <a:ln>
                  <a:noFill/>
                </a:ln>
                <a:solidFill>
                  <a:srgbClr val="FF0000"/>
                </a:solidFill>
                <a:effectLst/>
                <a:uLnTx/>
                <a:uFillTx/>
                <a:latin typeface="+mn-ea"/>
                <a:ea typeface="+mn-ea"/>
              </a:rPr>
              <a:t>。</a:t>
            </a:r>
            <a:endParaRPr kumimoji="0" lang="zh-CN" altLang="en-US" sz="1600" b="0" i="0" u="none" strike="noStrike" kern="0" cap="none" spc="0" normalizeH="0" baseline="0" noProof="0" dirty="0" smtClean="0">
              <a:ln>
                <a:noFill/>
              </a:ln>
              <a:solidFill>
                <a:srgbClr val="FF0000"/>
              </a:solidFill>
              <a:effectLst/>
              <a:uLnTx/>
              <a:uFillTx/>
              <a:latin typeface="+mn-ea"/>
              <a:ea typeface="+mn-ea"/>
            </a:endParaRPr>
          </a:p>
          <a:p>
            <a:pPr marL="0" marR="0" lvl="0" indent="0" algn="l" defTabSz="914400" rtl="0" eaLnBrk="0" fontAlgn="base" latinLnBrk="0" hangingPunct="0">
              <a:lnSpc>
                <a:spcPct val="150000"/>
              </a:lnSpc>
              <a:spcBef>
                <a:spcPct val="20000"/>
              </a:spcBef>
              <a:spcAft>
                <a:spcPct val="0"/>
              </a:spcAft>
              <a:buClrTx/>
              <a:buSzTx/>
              <a:buNone/>
              <a:tabLst/>
              <a:defRPr/>
            </a:pPr>
            <a:r>
              <a:rPr lang="en-US" altLang="zh-CN" sz="1600" kern="0" dirty="0" smtClean="0">
                <a:latin typeface="+mn-ea"/>
                <a:ea typeface="+mn-ea"/>
              </a:rPr>
              <a:t>   </a:t>
            </a:r>
            <a:r>
              <a:rPr lang="en-US" altLang="zh-CN" sz="1600" kern="0" dirty="0" smtClean="0">
                <a:latin typeface="Times New Roman"/>
                <a:ea typeface="+mn-ea"/>
                <a:cs typeface="Times New Roman"/>
              </a:rPr>
              <a:t> In 1978, special funds for public-funded and labor protection medical care totaled 2.83 billion Yuan,</a:t>
            </a:r>
            <a:r>
              <a:rPr lang="en-US" altLang="zh-CN" sz="1600" kern="0" dirty="0" smtClean="0">
                <a:solidFill>
                  <a:srgbClr val="FF0000"/>
                </a:solidFill>
                <a:latin typeface="Times New Roman"/>
                <a:ea typeface="+mn-ea"/>
                <a:cs typeface="Times New Roman"/>
              </a:rPr>
              <a:t> accounting for 6.04% of total wages. </a:t>
            </a:r>
            <a:r>
              <a:rPr lang="en-US" altLang="zh-CN" sz="1600" kern="0" dirty="0" smtClean="0">
                <a:solidFill>
                  <a:srgbClr val="000000"/>
                </a:solidFill>
                <a:latin typeface="Times New Roman"/>
                <a:ea typeface="+mn-ea"/>
                <a:cs typeface="Times New Roman"/>
              </a:rPr>
              <a:t>The number of employees covered by these two kinds of medical care was 23 million and 114 million respectively, </a:t>
            </a:r>
            <a:r>
              <a:rPr lang="en-US" altLang="zh-CN" sz="1600" kern="0" dirty="0" smtClean="0">
                <a:solidFill>
                  <a:srgbClr val="FF0000"/>
                </a:solidFill>
                <a:latin typeface="Times New Roman"/>
                <a:ea typeface="+mn-ea"/>
                <a:cs typeface="Times New Roman"/>
              </a:rPr>
              <a:t>and 77% urban residents were covered. </a:t>
            </a:r>
            <a:endParaRPr kumimoji="0" lang="en-US" altLang="zh-CN" sz="1600" b="0" i="0" u="none" strike="noStrike" kern="0" cap="none" spc="0" normalizeH="0" baseline="0" noProof="0" dirty="0">
              <a:ln>
                <a:noFill/>
              </a:ln>
              <a:solidFill>
                <a:srgbClr val="000000"/>
              </a:solidFill>
              <a:effectLst/>
              <a:uLnTx/>
              <a:uFillTx/>
              <a:latin typeface="Times New Roman"/>
              <a:ea typeface="+mn-ea"/>
              <a:cs typeface="Times New Roman"/>
            </a:endParaRPr>
          </a:p>
        </p:txBody>
      </p:sp>
    </p:spTree>
    <p:extLst>
      <p:ext uri="{BB962C8B-B14F-4D97-AF65-F5344CB8AC3E}">
        <p14:creationId xmlns:p14="http://schemas.microsoft.com/office/powerpoint/2010/main" val="144335028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9">
            <a:extLst>
              <a:ext uri="{FF2B5EF4-FFF2-40B4-BE49-F238E27FC236}">
                <a16:creationId xmlns="" xmlns:a16="http://schemas.microsoft.com/office/drawing/2014/main" id="{666A9A52-0D04-481D-B1C7-5C326BC0A1F2}"/>
              </a:ext>
            </a:extLst>
          </p:cNvPr>
          <p:cNvSpPr>
            <a:spLocks noGrp="1" noChangeArrowheads="1"/>
          </p:cNvSpPr>
          <p:nvPr>
            <p:ph type="title"/>
          </p:nvPr>
        </p:nvSpPr>
        <p:spPr>
          <a:xfrm>
            <a:off x="2927350" y="260350"/>
            <a:ext cx="7200900" cy="1511300"/>
          </a:xfrm>
          <a:noFill/>
        </p:spPr>
        <p:txBody>
          <a:bodyPr/>
          <a:lstStyle/>
          <a:p>
            <a:pPr eaLnBrk="1" hangingPunct="1"/>
            <a:r>
              <a:rPr lang="en-US" altLang="zh-CN" sz="3200" dirty="0">
                <a:solidFill>
                  <a:schemeClr val="tx1"/>
                </a:solidFill>
                <a:latin typeface="Arial"/>
                <a:ea typeface="+mn-ea"/>
              </a:rPr>
              <a:t> </a:t>
            </a:r>
          </a:p>
        </p:txBody>
      </p:sp>
      <p:sp>
        <p:nvSpPr>
          <p:cNvPr id="3" name="矩形 2">
            <a:extLst>
              <a:ext uri="{FF2B5EF4-FFF2-40B4-BE49-F238E27FC236}">
                <a16:creationId xmlns="" xmlns:a16="http://schemas.microsoft.com/office/drawing/2014/main" id="{CD870662-3115-46A9-B944-37D71A7F24AD}"/>
              </a:ext>
            </a:extLst>
          </p:cNvPr>
          <p:cNvSpPr/>
          <p:nvPr/>
        </p:nvSpPr>
        <p:spPr>
          <a:xfrm>
            <a:off x="992029" y="643153"/>
            <a:ext cx="9383871" cy="1354217"/>
          </a:xfrm>
          <a:prstGeom prst="rect">
            <a:avLst/>
          </a:prstGeom>
        </p:spPr>
        <p:txBody>
          <a:bodyPr wrap="square">
            <a:spAutoFit/>
          </a:bodyPr>
          <a:lstStyle/>
          <a:p>
            <a:r>
              <a:rPr lang="en-US" altLang="zh-CN" sz="3200" kern="0" dirty="0">
                <a:latin typeface="Arial"/>
                <a:cs typeface="+mj-cs"/>
              </a:rPr>
              <a:t>5</a:t>
            </a:r>
            <a:r>
              <a:rPr lang="zh-CN" altLang="en-US" sz="3200" kern="0" dirty="0">
                <a:latin typeface="Arial"/>
                <a:cs typeface="+mj-cs"/>
              </a:rPr>
              <a:t>、</a:t>
            </a:r>
            <a:r>
              <a:rPr lang="zh-CN" altLang="zh-CN" sz="3200" kern="0" dirty="0">
                <a:latin typeface="Arial"/>
                <a:cs typeface="+mj-cs"/>
              </a:rPr>
              <a:t>医保配合推动医疗服务市场</a:t>
            </a:r>
            <a:r>
              <a:rPr lang="zh-CN" altLang="zh-CN" sz="3200" kern="0" dirty="0" smtClean="0">
                <a:latin typeface="Arial"/>
                <a:cs typeface="+mj-cs"/>
              </a:rPr>
              <a:t>改革</a:t>
            </a:r>
            <a:endParaRPr lang="zh-CN" altLang="en-US" sz="3200" kern="0" dirty="0" smtClean="0">
              <a:latin typeface="Arial"/>
              <a:cs typeface="+mj-cs"/>
            </a:endParaRPr>
          </a:p>
          <a:p>
            <a:r>
              <a:rPr lang="en-US" altLang="zh-CN" sz="3200" kern="0" dirty="0">
                <a:latin typeface="Arial"/>
                <a:cs typeface="+mj-cs"/>
              </a:rPr>
              <a:t> </a:t>
            </a:r>
            <a:r>
              <a:rPr lang="en-US" altLang="zh-CN" sz="3200" kern="0" dirty="0" smtClean="0">
                <a:latin typeface="Arial"/>
                <a:cs typeface="+mj-cs"/>
              </a:rPr>
              <a:t>   </a:t>
            </a:r>
            <a:r>
              <a:rPr lang="en-US" altLang="zh-CN" sz="2200" kern="0" dirty="0" smtClean="0">
                <a:latin typeface="Times New Roman"/>
                <a:cs typeface="Times New Roman"/>
              </a:rPr>
              <a:t>Medical Insurance Promoting the Reform of Medical Service Market</a:t>
            </a:r>
            <a:endParaRPr lang="zh-CN" altLang="en-US" sz="2200" kern="0" dirty="0">
              <a:latin typeface="Times New Roman"/>
              <a:cs typeface="Times New Roman"/>
            </a:endParaRPr>
          </a:p>
          <a:p>
            <a:pPr lvl="0"/>
            <a:endParaRPr kumimoji="0" lang="zh-CN" altLang="en-US" sz="1800" i="0" u="none" strike="noStrike" kern="0" cap="none" spc="0" normalizeH="0" baseline="0" noProof="0" dirty="0">
              <a:ln>
                <a:noFill/>
              </a:ln>
              <a:effectLst/>
              <a:uLnTx/>
              <a:uFillTx/>
            </a:endParaRPr>
          </a:p>
        </p:txBody>
      </p:sp>
      <p:sp>
        <p:nvSpPr>
          <p:cNvPr id="4" name="矩形 3">
            <a:extLst>
              <a:ext uri="{FF2B5EF4-FFF2-40B4-BE49-F238E27FC236}">
                <a16:creationId xmlns="" xmlns:a16="http://schemas.microsoft.com/office/drawing/2014/main" id="{DDC02D81-449D-45F7-8FF5-E532CC5228A5}"/>
              </a:ext>
            </a:extLst>
          </p:cNvPr>
          <p:cNvSpPr/>
          <p:nvPr/>
        </p:nvSpPr>
        <p:spPr>
          <a:xfrm>
            <a:off x="652293" y="2000341"/>
            <a:ext cx="11319753" cy="4134466"/>
          </a:xfrm>
          <a:prstGeom prst="rect">
            <a:avLst/>
          </a:prstGeom>
        </p:spPr>
        <p:txBody>
          <a:bodyPr wrap="square">
            <a:spAutoFit/>
          </a:bodyPr>
          <a:lstStyle/>
          <a:p>
            <a:pPr>
              <a:lnSpc>
                <a:spcPct val="150000"/>
              </a:lnSpc>
              <a:buFont typeface="Wingdings" panose="05000000000000000000" charset="0"/>
              <a:buChar char="Ø"/>
            </a:pPr>
            <a:r>
              <a:rPr lang="zh-CN" altLang="zh-CN" sz="1600" dirty="0"/>
              <a:t>配合推动</a:t>
            </a:r>
            <a:r>
              <a:rPr lang="zh-CN" altLang="en-US" sz="1600" dirty="0">
                <a:solidFill>
                  <a:srgbClr val="FF0000"/>
                </a:solidFill>
              </a:rPr>
              <a:t>医院体系变革</a:t>
            </a:r>
            <a:r>
              <a:rPr lang="zh-CN" altLang="zh-CN" sz="1600" dirty="0"/>
              <a:t>，真正做到去行政化和法人化，真正实现公立医院和私立医院仅存在产权结构的差异，而非在各项管理待遇上区别对待</a:t>
            </a:r>
            <a:r>
              <a:rPr lang="zh-CN" altLang="en-US" sz="1600" dirty="0" smtClean="0"/>
              <a:t>。</a:t>
            </a:r>
          </a:p>
          <a:p>
            <a:pPr>
              <a:lnSpc>
                <a:spcPct val="150000"/>
              </a:lnSpc>
            </a:pPr>
            <a:r>
              <a:rPr lang="en-US" altLang="zh-CN" sz="1600" dirty="0" smtClean="0">
                <a:solidFill>
                  <a:srgbClr val="FF0000"/>
                </a:solidFill>
                <a:latin typeface="Times New Roman"/>
                <a:cs typeface="Times New Roman"/>
              </a:rPr>
              <a:t>   The reform of the hospital system </a:t>
            </a:r>
            <a:r>
              <a:rPr lang="en-US" altLang="zh-CN" sz="1600" dirty="0" smtClean="0">
                <a:latin typeface="Times New Roman"/>
                <a:cs typeface="Times New Roman"/>
              </a:rPr>
              <a:t>should be promoted and non-administration and corporatization should be achieved, to realize the goal that the difference between public and private hospitals only lies in property rights structure, not in </a:t>
            </a:r>
            <a:r>
              <a:rPr lang="en-US" altLang="zh-CN" sz="1600" dirty="0" smtClean="0">
                <a:latin typeface="Times New Roman"/>
                <a:cs typeface="Times New Roman"/>
              </a:rPr>
              <a:t>management. </a:t>
            </a:r>
            <a:endParaRPr lang="en-US" altLang="zh-CN" sz="1600" dirty="0">
              <a:latin typeface="Times New Roman"/>
              <a:cs typeface="Times New Roman"/>
            </a:endParaRPr>
          </a:p>
          <a:p>
            <a:pPr>
              <a:lnSpc>
                <a:spcPct val="150000"/>
              </a:lnSpc>
              <a:buFont typeface="Wingdings" panose="05000000000000000000" charset="0"/>
              <a:buChar char="Ø"/>
            </a:pPr>
            <a:r>
              <a:rPr lang="zh-CN" altLang="zh-CN" sz="1600" dirty="0"/>
              <a:t>推动我国</a:t>
            </a:r>
            <a:r>
              <a:rPr lang="zh-CN" altLang="zh-CN" sz="1600" dirty="0">
                <a:solidFill>
                  <a:srgbClr val="FF0000"/>
                </a:solidFill>
              </a:rPr>
              <a:t>医疗服务市场现代化</a:t>
            </a:r>
            <a:r>
              <a:rPr lang="zh-CN" altLang="zh-CN" sz="1600" dirty="0"/>
              <a:t>进程，扶持基层全科医学服务市场建设，真正从计划经济时期的层级制专科医疗服务体系转变到全科医学和专科医学服务市场之间有序竞争、分工协作、相互牵</a:t>
            </a:r>
            <a:r>
              <a:rPr lang="zh-CN" altLang="zh-CN" sz="1600" dirty="0" smtClean="0"/>
              <a:t>制的状态</a:t>
            </a:r>
            <a:r>
              <a:rPr lang="zh-CN" altLang="en-US" sz="1600" dirty="0" smtClean="0"/>
              <a:t>。</a:t>
            </a:r>
          </a:p>
          <a:p>
            <a:pPr>
              <a:lnSpc>
                <a:spcPct val="150000"/>
              </a:lnSpc>
            </a:pPr>
            <a:r>
              <a:rPr lang="en-US" altLang="zh-CN" sz="1600" dirty="0"/>
              <a:t> </a:t>
            </a:r>
            <a:r>
              <a:rPr lang="en-US" altLang="zh-CN" sz="1600" dirty="0" smtClean="0">
                <a:latin typeface="Times New Roman"/>
                <a:cs typeface="Times New Roman"/>
              </a:rPr>
              <a:t> </a:t>
            </a:r>
            <a:r>
              <a:rPr lang="en-US" altLang="zh-CN" sz="1600" dirty="0" smtClean="0">
                <a:solidFill>
                  <a:srgbClr val="FF0000"/>
                </a:solidFill>
                <a:latin typeface="Times New Roman"/>
                <a:cs typeface="Times New Roman"/>
              </a:rPr>
              <a:t>Medical service market should be modernized </a:t>
            </a:r>
            <a:r>
              <a:rPr lang="en-US" altLang="zh-CN" sz="1600" dirty="0" smtClean="0">
                <a:latin typeface="Times New Roman"/>
                <a:cs typeface="Times New Roman"/>
              </a:rPr>
              <a:t>and community-level service market of general medicine should be supported, to evolve from the tiered service system of specialist medicine in the planned economy to a condition in which the service market of general medicine and that of specialist medicine compete in an orderly manner, coordinate with each other and  check and balance each other.  </a:t>
            </a:r>
            <a:endParaRPr lang="en-US" altLang="zh-CN" sz="1600" dirty="0">
              <a:latin typeface="Times New Roman"/>
              <a:cs typeface="Times New Roman"/>
            </a:endParaRPr>
          </a:p>
          <a:p>
            <a:pPr>
              <a:lnSpc>
                <a:spcPct val="150000"/>
              </a:lnSpc>
              <a:buFont typeface="Wingdings" panose="05000000000000000000" charset="0"/>
              <a:buChar char="Ø"/>
            </a:pPr>
            <a:r>
              <a:rPr lang="zh-CN" altLang="en-US" sz="1600" dirty="0"/>
              <a:t>推进</a:t>
            </a:r>
            <a:r>
              <a:rPr lang="zh-CN" altLang="en-US" sz="1600" dirty="0">
                <a:solidFill>
                  <a:srgbClr val="FF0000"/>
                </a:solidFill>
              </a:rPr>
              <a:t>公立医院</a:t>
            </a:r>
            <a:r>
              <a:rPr lang="zh-CN" altLang="en-US" sz="1600" dirty="0"/>
              <a:t>现代医院管理制度建设，以及</a:t>
            </a:r>
            <a:r>
              <a:rPr lang="zh-CN" altLang="en-US" sz="1600" dirty="0">
                <a:solidFill>
                  <a:srgbClr val="FF0000"/>
                </a:solidFill>
              </a:rPr>
              <a:t>薪酬体系</a:t>
            </a:r>
            <a:r>
              <a:rPr lang="zh-CN" altLang="en-US" sz="1600" dirty="0"/>
              <a:t>改革</a:t>
            </a:r>
            <a:r>
              <a:rPr lang="zh-CN" altLang="en-US" sz="1600" dirty="0" smtClean="0"/>
              <a:t>。</a:t>
            </a:r>
          </a:p>
          <a:p>
            <a:pPr>
              <a:lnSpc>
                <a:spcPct val="150000"/>
              </a:lnSpc>
            </a:pPr>
            <a:r>
              <a:rPr lang="en-US" altLang="zh-CN" sz="1600" dirty="0"/>
              <a:t> </a:t>
            </a:r>
            <a:r>
              <a:rPr lang="en-US" altLang="zh-CN" sz="1600" dirty="0" smtClean="0"/>
              <a:t> </a:t>
            </a:r>
            <a:r>
              <a:rPr lang="en-US" altLang="zh-CN" sz="1600" dirty="0" smtClean="0">
                <a:latin typeface="Times New Roman"/>
                <a:cs typeface="Times New Roman"/>
              </a:rPr>
              <a:t>Modern hospital management system should be established in </a:t>
            </a:r>
            <a:r>
              <a:rPr lang="en-US" altLang="zh-CN" sz="1600" dirty="0" smtClean="0">
                <a:solidFill>
                  <a:srgbClr val="FF0000"/>
                </a:solidFill>
                <a:latin typeface="Times New Roman"/>
                <a:cs typeface="Times New Roman"/>
              </a:rPr>
              <a:t>public hospitals </a:t>
            </a:r>
            <a:r>
              <a:rPr lang="en-US" altLang="zh-CN" sz="1600" dirty="0" smtClean="0">
                <a:latin typeface="Times New Roman"/>
                <a:cs typeface="Times New Roman"/>
              </a:rPr>
              <a:t>and the existing </a:t>
            </a:r>
            <a:r>
              <a:rPr lang="en-US" altLang="zh-CN" sz="1600" dirty="0" smtClean="0">
                <a:solidFill>
                  <a:srgbClr val="FF0000"/>
                </a:solidFill>
                <a:latin typeface="Times New Roman"/>
                <a:cs typeface="Times New Roman"/>
              </a:rPr>
              <a:t>salary system </a:t>
            </a:r>
            <a:r>
              <a:rPr lang="en-US" altLang="zh-CN" sz="1600" dirty="0" smtClean="0">
                <a:latin typeface="Times New Roman"/>
                <a:cs typeface="Times New Roman"/>
              </a:rPr>
              <a:t>should be reformed.  </a:t>
            </a:r>
            <a:endParaRPr lang="zh-CN" altLang="en-US" sz="1600" dirty="0">
              <a:latin typeface="Times New Roman"/>
              <a:cs typeface="Times New Roman"/>
            </a:endParaRPr>
          </a:p>
        </p:txBody>
      </p:sp>
    </p:spTree>
    <p:extLst>
      <p:ext uri="{BB962C8B-B14F-4D97-AF65-F5344CB8AC3E}">
        <p14:creationId xmlns:p14="http://schemas.microsoft.com/office/powerpoint/2010/main" val="226599998"/>
      </p:ext>
    </p:extLst>
  </p:cSld>
  <p:clrMapOvr>
    <a:masterClrMapping/>
  </p:clrMapOvr>
  <p:transition xmlns:p14="http://schemas.microsoft.com/office/powerpoint/2010/mai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9">
            <a:extLst>
              <a:ext uri="{FF2B5EF4-FFF2-40B4-BE49-F238E27FC236}">
                <a16:creationId xmlns="" xmlns:a16="http://schemas.microsoft.com/office/drawing/2014/main" id="{666A9A52-0D04-481D-B1C7-5C326BC0A1F2}"/>
              </a:ext>
            </a:extLst>
          </p:cNvPr>
          <p:cNvSpPr>
            <a:spLocks noGrp="1" noChangeArrowheads="1"/>
          </p:cNvSpPr>
          <p:nvPr>
            <p:ph type="title"/>
          </p:nvPr>
        </p:nvSpPr>
        <p:spPr>
          <a:xfrm>
            <a:off x="2893484" y="0"/>
            <a:ext cx="7200900" cy="1511300"/>
          </a:xfrm>
          <a:noFill/>
        </p:spPr>
        <p:txBody>
          <a:bodyPr/>
          <a:lstStyle/>
          <a:p>
            <a:pPr eaLnBrk="1" hangingPunct="1"/>
            <a:r>
              <a:rPr lang="en-US" altLang="zh-CN" sz="4800"/>
              <a:t> </a:t>
            </a:r>
            <a:endParaRPr lang="en-US" altLang="zh-CN" sz="3600" b="1">
              <a:solidFill>
                <a:srgbClr val="990099"/>
              </a:solidFill>
            </a:endParaRPr>
          </a:p>
        </p:txBody>
      </p:sp>
      <p:sp>
        <p:nvSpPr>
          <p:cNvPr id="4" name="内容占位符 2">
            <a:extLst>
              <a:ext uri="{FF2B5EF4-FFF2-40B4-BE49-F238E27FC236}">
                <a16:creationId xmlns="" xmlns:a16="http://schemas.microsoft.com/office/drawing/2014/main" id="{7C16C3C7-8D3E-41D5-9526-7B7DFFF2236E}"/>
              </a:ext>
            </a:extLst>
          </p:cNvPr>
          <p:cNvSpPr>
            <a:spLocks noGrp="1" noChangeArrowheads="1"/>
          </p:cNvSpPr>
          <p:nvPr>
            <p:ph idx="1"/>
          </p:nvPr>
        </p:nvSpPr>
        <p:spPr>
          <a:xfrm>
            <a:off x="525621" y="1760728"/>
            <a:ext cx="11196537" cy="8500872"/>
          </a:xfrm>
        </p:spPr>
        <p:txBody>
          <a:bodyPr/>
          <a:lstStyle/>
          <a:p>
            <a:pPr>
              <a:lnSpc>
                <a:spcPct val="150000"/>
              </a:lnSpc>
            </a:pPr>
            <a:r>
              <a:rPr lang="zh-CN" altLang="en-US" sz="1600" dirty="0">
                <a:latin typeface="+mn-ea"/>
              </a:rPr>
              <a:t>农村居民（农村合作医疗，低水平、广覆盖的初级卫生保健</a:t>
            </a:r>
            <a:r>
              <a:rPr lang="zh-CN" altLang="en-US" sz="1600" dirty="0" smtClean="0">
                <a:latin typeface="+mn-ea"/>
              </a:rPr>
              <a:t>）</a:t>
            </a:r>
            <a:endParaRPr lang="en-US" altLang="zh-CN" sz="1600" dirty="0" smtClean="0">
              <a:latin typeface="+mn-ea"/>
            </a:endParaRPr>
          </a:p>
          <a:p>
            <a:pPr marL="0" indent="0">
              <a:lnSpc>
                <a:spcPct val="150000"/>
              </a:lnSpc>
              <a:buNone/>
            </a:pPr>
            <a:r>
              <a:rPr lang="en-US" altLang="zh-CN" sz="1600" dirty="0" smtClean="0">
                <a:latin typeface="Times New Roman"/>
                <a:cs typeface="Times New Roman"/>
              </a:rPr>
              <a:t>    Rural residents (Rural Cooperative Medical Scheme—primary health care featuring low level and wide coverage) </a:t>
            </a:r>
            <a:endParaRPr lang="en-US" altLang="zh-CN" sz="1600" dirty="0">
              <a:latin typeface="Times New Roman"/>
              <a:cs typeface="Times New Roman"/>
            </a:endParaRPr>
          </a:p>
          <a:p>
            <a:pPr>
              <a:lnSpc>
                <a:spcPct val="150000"/>
              </a:lnSpc>
            </a:pPr>
            <a:r>
              <a:rPr lang="en-US" altLang="zh-CN" sz="1600" dirty="0">
                <a:latin typeface="+mn-ea"/>
              </a:rPr>
              <a:t>WHO:</a:t>
            </a:r>
            <a:r>
              <a:rPr lang="zh-CN" altLang="en-US" sz="1600" dirty="0">
                <a:latin typeface="+mn-ea"/>
              </a:rPr>
              <a:t>计划经济时期中国在医疗保障领域的伟大创举</a:t>
            </a:r>
            <a:r>
              <a:rPr lang="zh-CN" altLang="en-US" sz="1600" dirty="0" smtClean="0">
                <a:latin typeface="+mn-ea"/>
              </a:rPr>
              <a:t>。</a:t>
            </a:r>
          </a:p>
          <a:p>
            <a:pPr marL="0" indent="0">
              <a:lnSpc>
                <a:spcPct val="150000"/>
              </a:lnSpc>
              <a:buNone/>
            </a:pPr>
            <a:r>
              <a:rPr lang="en-US" altLang="zh-CN" sz="1600" dirty="0" smtClean="0">
                <a:latin typeface="+mn-ea"/>
              </a:rPr>
              <a:t>  </a:t>
            </a:r>
            <a:r>
              <a:rPr lang="en-US" altLang="zh-CN" sz="1600" dirty="0" smtClean="0">
                <a:latin typeface="Times New Roman"/>
                <a:cs typeface="Times New Roman"/>
              </a:rPr>
              <a:t>WHO: a pioneering work of China’s medical security in planned economy</a:t>
            </a:r>
            <a:endParaRPr lang="zh-CN" altLang="en-US" sz="1600" dirty="0">
              <a:latin typeface="Times New Roman"/>
              <a:cs typeface="Times New Roman"/>
            </a:endParaRPr>
          </a:p>
          <a:p>
            <a:pPr>
              <a:lnSpc>
                <a:spcPct val="150000"/>
              </a:lnSpc>
            </a:pPr>
            <a:r>
              <a:rPr lang="zh-CN" altLang="en-US" sz="1600" dirty="0">
                <a:latin typeface="+mn-ea"/>
              </a:rPr>
              <a:t>鼎盛时期，覆盖</a:t>
            </a:r>
            <a:r>
              <a:rPr lang="en-US" altLang="zh-CN" sz="1600" dirty="0">
                <a:latin typeface="+mn-ea"/>
              </a:rPr>
              <a:t>90%</a:t>
            </a:r>
            <a:r>
              <a:rPr lang="zh-CN" altLang="en-US" sz="1600" dirty="0">
                <a:latin typeface="+mn-ea"/>
              </a:rPr>
              <a:t>的行政村</a:t>
            </a:r>
            <a:r>
              <a:rPr lang="en-US" altLang="zh-CN" sz="1600" dirty="0" smtClean="0">
                <a:latin typeface="+mn-ea"/>
              </a:rPr>
              <a:t>;</a:t>
            </a:r>
          </a:p>
          <a:p>
            <a:pPr marL="0" indent="0">
              <a:lnSpc>
                <a:spcPct val="150000"/>
              </a:lnSpc>
              <a:buNone/>
            </a:pPr>
            <a:r>
              <a:rPr lang="en-US" altLang="zh-CN" sz="1600" dirty="0">
                <a:latin typeface="+mn-ea"/>
              </a:rPr>
              <a:t> </a:t>
            </a:r>
            <a:r>
              <a:rPr lang="en-US" altLang="zh-CN" sz="1600" dirty="0" smtClean="0">
                <a:latin typeface="+mn-ea"/>
              </a:rPr>
              <a:t> </a:t>
            </a:r>
            <a:r>
              <a:rPr lang="en-US" altLang="zh-CN" sz="1600" dirty="0" smtClean="0">
                <a:latin typeface="Times New Roman"/>
                <a:cs typeface="Times New Roman"/>
              </a:rPr>
              <a:t>At its peak, the scheme covered 90% of all administrative villages.</a:t>
            </a:r>
            <a:endParaRPr lang="en-US" altLang="zh-CN" sz="1600" dirty="0">
              <a:latin typeface="Times New Roman"/>
              <a:cs typeface="Times New Roman"/>
            </a:endParaRPr>
          </a:p>
          <a:p>
            <a:pPr>
              <a:lnSpc>
                <a:spcPct val="150000"/>
              </a:lnSpc>
            </a:pPr>
            <a:r>
              <a:rPr lang="zh-CN" altLang="en-US" sz="1600" dirty="0">
                <a:latin typeface="+mn-ea"/>
              </a:rPr>
              <a:t>微型保险模式的</a:t>
            </a:r>
            <a:r>
              <a:rPr lang="zh-CN" altLang="en-US" sz="1600" dirty="0" smtClean="0">
                <a:latin typeface="+mn-ea"/>
              </a:rPr>
              <a:t>成功</a:t>
            </a:r>
          </a:p>
          <a:p>
            <a:pPr marL="0" indent="0">
              <a:lnSpc>
                <a:spcPct val="150000"/>
              </a:lnSpc>
              <a:buNone/>
            </a:pPr>
            <a:r>
              <a:rPr lang="en-US" altLang="zh-CN" sz="1600" dirty="0" smtClean="0">
                <a:latin typeface="Times New Roman"/>
                <a:cs typeface="Times New Roman"/>
              </a:rPr>
              <a:t>  </a:t>
            </a:r>
            <a:r>
              <a:rPr lang="en-US" altLang="zh-CN" sz="1600" dirty="0">
                <a:latin typeface="Times New Roman"/>
                <a:cs typeface="Times New Roman"/>
              </a:rPr>
              <a:t> </a:t>
            </a:r>
            <a:r>
              <a:rPr lang="en-US" altLang="zh-CN" sz="1600" dirty="0" smtClean="0">
                <a:latin typeface="Times New Roman"/>
                <a:cs typeface="Times New Roman"/>
              </a:rPr>
              <a:t>This was a success of micro-insurance model. </a:t>
            </a:r>
            <a:endParaRPr lang="zh-CN" altLang="en-US" sz="1600" dirty="0">
              <a:latin typeface="Times New Roman"/>
              <a:cs typeface="Times New Roman"/>
            </a:endParaRPr>
          </a:p>
          <a:p>
            <a:pPr>
              <a:lnSpc>
                <a:spcPct val="150000"/>
              </a:lnSpc>
            </a:pPr>
            <a:r>
              <a:rPr lang="zh-CN" altLang="en-US" sz="1600" dirty="0">
                <a:latin typeface="+mn-ea"/>
              </a:rPr>
              <a:t>特点是：集体互助，公社（大队）医疗，强调适宜技术，低水平广覆盖的模式，赤</a:t>
            </a:r>
            <a:r>
              <a:rPr lang="zh-CN" altLang="en-US" sz="1600" dirty="0" smtClean="0">
                <a:latin typeface="+mn-ea"/>
              </a:rPr>
              <a:t>脚医生</a:t>
            </a:r>
          </a:p>
          <a:p>
            <a:pPr marL="0" indent="0">
              <a:lnSpc>
                <a:spcPct val="150000"/>
              </a:lnSpc>
              <a:buNone/>
            </a:pPr>
            <a:r>
              <a:rPr lang="en-US" altLang="zh-CN" sz="1600" dirty="0" smtClean="0">
                <a:latin typeface="Times New Roman"/>
                <a:cs typeface="Times New Roman"/>
              </a:rPr>
              <a:t>    It features collective help, community health care, suitable </a:t>
            </a:r>
            <a:r>
              <a:rPr lang="en-US" altLang="zh-CN" sz="1600" dirty="0">
                <a:latin typeface="Times New Roman"/>
                <a:cs typeface="Times New Roman"/>
              </a:rPr>
              <a:t>technologies, </a:t>
            </a:r>
            <a:r>
              <a:rPr lang="en-US" altLang="zh-CN" sz="1600" dirty="0" smtClean="0">
                <a:latin typeface="Times New Roman"/>
                <a:cs typeface="Times New Roman"/>
              </a:rPr>
              <a:t>low level </a:t>
            </a:r>
            <a:r>
              <a:rPr lang="en-US" altLang="zh-CN" sz="1600" dirty="0">
                <a:latin typeface="Times New Roman"/>
                <a:cs typeface="Times New Roman"/>
              </a:rPr>
              <a:t>and wide </a:t>
            </a:r>
            <a:r>
              <a:rPr lang="en-US" altLang="zh-CN" sz="1600" dirty="0" smtClean="0">
                <a:latin typeface="Times New Roman"/>
                <a:cs typeface="Times New Roman"/>
              </a:rPr>
              <a:t>coverage, as well as bare foot doctors.  </a:t>
            </a:r>
            <a:endParaRPr lang="zh-CN" altLang="en-US" sz="1600" dirty="0">
              <a:latin typeface="Times New Roman"/>
              <a:cs typeface="Times New Roman"/>
            </a:endParaRPr>
          </a:p>
          <a:p>
            <a:pPr marL="0" indent="0">
              <a:lnSpc>
                <a:spcPct val="150000"/>
              </a:lnSpc>
              <a:buNone/>
            </a:pPr>
            <a:r>
              <a:rPr lang="zh-CN" altLang="en-US" sz="1600" b="1" dirty="0">
                <a:latin typeface="+mn-ea"/>
              </a:rPr>
              <a:t>小结：</a:t>
            </a:r>
            <a:r>
              <a:rPr lang="zh-CN" altLang="en-US" sz="1600" dirty="0">
                <a:latin typeface="+mn-ea"/>
              </a:rPr>
              <a:t>高度依托公有制和集体经济；城市苏联模式；服务体系</a:t>
            </a:r>
            <a:r>
              <a:rPr lang="zh-CN" altLang="en-US" sz="1600" dirty="0" smtClean="0">
                <a:latin typeface="+mn-ea"/>
              </a:rPr>
              <a:t>公有制</a:t>
            </a:r>
          </a:p>
          <a:p>
            <a:pPr marL="0" indent="0">
              <a:lnSpc>
                <a:spcPct val="150000"/>
              </a:lnSpc>
              <a:buNone/>
            </a:pPr>
            <a:r>
              <a:rPr lang="en-US" altLang="zh-CN" sz="1600" dirty="0" smtClean="0">
                <a:latin typeface="Times New Roman"/>
                <a:cs typeface="Times New Roman"/>
              </a:rPr>
              <a:t>    Conclusion: it relied heavily on public ownership, collective economy, Soviet model and public service system. </a:t>
            </a:r>
            <a:endParaRPr lang="en-US" altLang="zh-CN" sz="1600" dirty="0">
              <a:latin typeface="Times New Roman"/>
              <a:cs typeface="Times New Roman"/>
            </a:endParaRPr>
          </a:p>
          <a:p>
            <a:endParaRPr lang="zh-CN" altLang="en-US" sz="1600" dirty="0"/>
          </a:p>
        </p:txBody>
      </p:sp>
    </p:spTree>
    <p:extLst>
      <p:ext uri="{BB962C8B-B14F-4D97-AF65-F5344CB8AC3E}">
        <p14:creationId xmlns:p14="http://schemas.microsoft.com/office/powerpoint/2010/main" val="329355502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9">
            <a:extLst>
              <a:ext uri="{FF2B5EF4-FFF2-40B4-BE49-F238E27FC236}">
                <a16:creationId xmlns="" xmlns:a16="http://schemas.microsoft.com/office/drawing/2014/main" id="{666A9A52-0D04-481D-B1C7-5C326BC0A1F2}"/>
              </a:ext>
            </a:extLst>
          </p:cNvPr>
          <p:cNvSpPr>
            <a:spLocks noGrp="1" noChangeArrowheads="1"/>
          </p:cNvSpPr>
          <p:nvPr>
            <p:ph type="title"/>
          </p:nvPr>
        </p:nvSpPr>
        <p:spPr>
          <a:xfrm>
            <a:off x="2927350" y="260350"/>
            <a:ext cx="7200900" cy="1511300"/>
          </a:xfrm>
          <a:noFill/>
        </p:spPr>
        <p:txBody>
          <a:bodyPr/>
          <a:lstStyle/>
          <a:p>
            <a:pPr eaLnBrk="1" hangingPunct="1"/>
            <a:r>
              <a:rPr lang="en-US" altLang="zh-CN" sz="4800" dirty="0"/>
              <a:t> </a:t>
            </a:r>
            <a:endParaRPr lang="en-US" altLang="zh-CN" sz="3600" b="1" dirty="0">
              <a:solidFill>
                <a:srgbClr val="990099"/>
              </a:solidFill>
            </a:endParaRPr>
          </a:p>
        </p:txBody>
      </p:sp>
      <p:sp>
        <p:nvSpPr>
          <p:cNvPr id="3" name="矩形 2">
            <a:extLst>
              <a:ext uri="{FF2B5EF4-FFF2-40B4-BE49-F238E27FC236}">
                <a16:creationId xmlns="" xmlns:a16="http://schemas.microsoft.com/office/drawing/2014/main" id="{67460990-2DAB-4305-B98E-6F47A9D1A898}"/>
              </a:ext>
            </a:extLst>
          </p:cNvPr>
          <p:cNvSpPr/>
          <p:nvPr/>
        </p:nvSpPr>
        <p:spPr>
          <a:xfrm>
            <a:off x="1519412" y="626533"/>
            <a:ext cx="9621144" cy="1077218"/>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3200" b="0" i="0" u="none" strike="noStrike" kern="0" cap="none" spc="0" normalizeH="0" baseline="0" noProof="0" dirty="0">
                <a:ln>
                  <a:noFill/>
                </a:ln>
                <a:effectLst/>
                <a:uLnTx/>
                <a:uFillTx/>
                <a:latin typeface="Arial"/>
                <a:cs typeface="+mj-cs"/>
              </a:rPr>
              <a:t>2</a:t>
            </a:r>
            <a:r>
              <a:rPr kumimoji="0" lang="zh-CN" altLang="en-US" sz="3200" b="0" i="0" u="none" strike="noStrike" kern="0" cap="none" spc="0" normalizeH="0" baseline="0" noProof="0" dirty="0">
                <a:ln>
                  <a:noFill/>
                </a:ln>
                <a:effectLst/>
                <a:uLnTx/>
                <a:uFillTx/>
                <a:latin typeface="Arial"/>
                <a:cs typeface="+mj-cs"/>
              </a:rPr>
              <a:t>、改革开放初期（</a:t>
            </a:r>
            <a:r>
              <a:rPr kumimoji="0" lang="en-US" altLang="zh-CN" sz="3200" b="0" i="0" u="none" strike="noStrike" kern="0" cap="none" spc="0" normalizeH="0" baseline="0" noProof="0" dirty="0">
                <a:ln>
                  <a:noFill/>
                </a:ln>
                <a:effectLst/>
                <a:uLnTx/>
                <a:uFillTx/>
                <a:latin typeface="Arial"/>
                <a:cs typeface="+mj-cs"/>
              </a:rPr>
              <a:t>1978—1992</a:t>
            </a:r>
            <a:r>
              <a:rPr kumimoji="0" lang="zh-CN" altLang="en-US" sz="3200" b="0" i="0" u="none" strike="noStrike" kern="0" cap="none" spc="0" normalizeH="0" baseline="0" noProof="0" dirty="0" smtClean="0">
                <a:ln>
                  <a:noFill/>
                </a:ln>
                <a:effectLst/>
                <a:uLnTx/>
                <a:uFillTx/>
                <a:latin typeface="Arial"/>
                <a:cs typeface="+mj-cs"/>
              </a:rPr>
              <a:t>）</a:t>
            </a:r>
          </a:p>
          <a:p>
            <a:pPr marL="0" marR="0" lvl="0" indent="0" defTabSz="914400" eaLnBrk="1" fontAlgn="auto" latinLnBrk="0" hangingPunct="1">
              <a:lnSpc>
                <a:spcPct val="100000"/>
              </a:lnSpc>
              <a:spcBef>
                <a:spcPts val="0"/>
              </a:spcBef>
              <a:spcAft>
                <a:spcPts val="0"/>
              </a:spcAft>
              <a:buClrTx/>
              <a:buSzTx/>
              <a:buFontTx/>
              <a:buNone/>
              <a:tabLst/>
              <a:defRPr/>
            </a:pPr>
            <a:r>
              <a:rPr lang="en-US" altLang="zh-CN" sz="3200" kern="0" dirty="0">
                <a:latin typeface="Arial"/>
                <a:cs typeface="+mj-cs"/>
              </a:rPr>
              <a:t> </a:t>
            </a:r>
            <a:r>
              <a:rPr lang="en-US" altLang="zh-CN" sz="3200" kern="0" dirty="0" smtClean="0">
                <a:latin typeface="Arial"/>
                <a:cs typeface="+mj-cs"/>
              </a:rPr>
              <a:t>    </a:t>
            </a:r>
            <a:r>
              <a:rPr lang="en-US" altLang="zh-CN" sz="3200" kern="0" dirty="0" smtClean="0">
                <a:latin typeface="Times New Roman"/>
                <a:cs typeface="Times New Roman"/>
              </a:rPr>
              <a:t>Early Period of Reform and Opening-up (1978-1992)</a:t>
            </a:r>
            <a:endParaRPr kumimoji="0" lang="zh-CN" altLang="en-US" sz="1800" b="0" i="0" u="none" strike="noStrike" kern="0" cap="none" spc="0" normalizeH="0" baseline="0" noProof="0" dirty="0">
              <a:ln>
                <a:noFill/>
              </a:ln>
              <a:effectLst/>
              <a:uLnTx/>
              <a:uFillTx/>
              <a:latin typeface="Times New Roman"/>
              <a:cs typeface="Times New Roman"/>
            </a:endParaRPr>
          </a:p>
        </p:txBody>
      </p:sp>
      <p:sp>
        <p:nvSpPr>
          <p:cNvPr id="4" name="内容占位符 2">
            <a:extLst>
              <a:ext uri="{FF2B5EF4-FFF2-40B4-BE49-F238E27FC236}">
                <a16:creationId xmlns="" xmlns:a16="http://schemas.microsoft.com/office/drawing/2014/main" id="{32EB35BE-E21C-4E5A-8F4E-891E84D441FB}"/>
              </a:ext>
            </a:extLst>
          </p:cNvPr>
          <p:cNvSpPr>
            <a:spLocks noGrp="1"/>
          </p:cNvSpPr>
          <p:nvPr>
            <p:ph idx="1"/>
          </p:nvPr>
        </p:nvSpPr>
        <p:spPr>
          <a:xfrm>
            <a:off x="398833" y="1835096"/>
            <a:ext cx="11793167" cy="5598813"/>
          </a:xfrm>
        </p:spPr>
        <p:txBody>
          <a:bodyPr/>
          <a:lstStyle/>
          <a:p>
            <a:pPr>
              <a:lnSpc>
                <a:spcPct val="125000"/>
              </a:lnSpc>
            </a:pPr>
            <a:r>
              <a:rPr lang="zh-CN" altLang="en-US" sz="1300" dirty="0"/>
              <a:t>背景：改革开放，</a:t>
            </a:r>
            <a:r>
              <a:rPr lang="zh-CN" altLang="en-US" sz="1300" dirty="0">
                <a:solidFill>
                  <a:srgbClr val="FF0000"/>
                </a:solidFill>
              </a:rPr>
              <a:t>中国进入农业向工业、计划</a:t>
            </a:r>
            <a:r>
              <a:rPr lang="zh-CN" altLang="en-US" sz="1300" dirty="0" smtClean="0">
                <a:solidFill>
                  <a:srgbClr val="FF0000"/>
                </a:solidFill>
              </a:rPr>
              <a:t>向市场经济双转型时期</a:t>
            </a:r>
          </a:p>
          <a:p>
            <a:pPr marL="0" indent="0">
              <a:lnSpc>
                <a:spcPct val="125000"/>
              </a:lnSpc>
              <a:buNone/>
            </a:pPr>
            <a:r>
              <a:rPr lang="en-US" altLang="zh-CN" sz="1300" dirty="0" smtClean="0">
                <a:solidFill>
                  <a:srgbClr val="000000"/>
                </a:solidFill>
              </a:rPr>
              <a:t>    </a:t>
            </a:r>
            <a:r>
              <a:rPr lang="en-US" altLang="zh-CN" sz="1300" dirty="0" smtClean="0">
                <a:solidFill>
                  <a:srgbClr val="000000"/>
                </a:solidFill>
                <a:latin typeface="Times New Roman"/>
                <a:cs typeface="Times New Roman"/>
              </a:rPr>
              <a:t> At that time, with the implementation of the Reform and Opening-up policy, </a:t>
            </a:r>
            <a:r>
              <a:rPr lang="en-US" altLang="zh-CN" sz="1300" dirty="0" smtClean="0">
                <a:solidFill>
                  <a:srgbClr val="FF0000"/>
                </a:solidFill>
                <a:latin typeface="Times New Roman"/>
                <a:cs typeface="Times New Roman"/>
              </a:rPr>
              <a:t>China started the transformation from agriculture to industry, and from planned economy to market economy. </a:t>
            </a:r>
            <a:endParaRPr lang="en-US" altLang="zh-CN" sz="1300" dirty="0">
              <a:solidFill>
                <a:srgbClr val="FF0000"/>
              </a:solidFill>
              <a:latin typeface="Times New Roman"/>
              <a:cs typeface="Times New Roman"/>
            </a:endParaRPr>
          </a:p>
          <a:p>
            <a:pPr>
              <a:lnSpc>
                <a:spcPct val="125000"/>
              </a:lnSpc>
              <a:buFont typeface="Wingdings" panose="05000000000000000000" pitchFamily="2" charset="2"/>
              <a:buChar char="Ø"/>
            </a:pPr>
            <a:r>
              <a:rPr lang="zh-CN" altLang="en-US" sz="1300" dirty="0"/>
              <a:t>特定所有制</a:t>
            </a:r>
            <a:r>
              <a:rPr lang="zh-CN" altLang="en-US" sz="1300" b="1" dirty="0"/>
              <a:t>经济基础逐渐消失</a:t>
            </a:r>
            <a:r>
              <a:rPr lang="zh-CN" altLang="en-US" sz="1300" dirty="0"/>
              <a:t>（农合：集体经济，城镇：公有制经济、单位制）</a:t>
            </a:r>
            <a:r>
              <a:rPr lang="zh-CN" altLang="en-US" sz="1300" dirty="0" smtClean="0"/>
              <a:t>；</a:t>
            </a:r>
          </a:p>
          <a:p>
            <a:pPr marL="0" indent="0">
              <a:lnSpc>
                <a:spcPct val="125000"/>
              </a:lnSpc>
              <a:buNone/>
            </a:pPr>
            <a:r>
              <a:rPr lang="en-US" altLang="zh-CN" sz="1300" dirty="0"/>
              <a:t> </a:t>
            </a:r>
            <a:r>
              <a:rPr lang="en-US" altLang="zh-CN" sz="1300" dirty="0" smtClean="0"/>
              <a:t>  </a:t>
            </a:r>
            <a:r>
              <a:rPr lang="en-US" altLang="zh-CN" sz="1300" dirty="0" smtClean="0">
                <a:latin typeface="Times New Roman"/>
                <a:cs typeface="Times New Roman"/>
              </a:rPr>
              <a:t> Certain foundations for ownership economy were gradually phased out, including collective economies in rural areas and public ownership and enterprise-based system in urban areas; </a:t>
            </a:r>
            <a:endParaRPr lang="en-US" altLang="zh-CN" sz="1300" dirty="0">
              <a:latin typeface="Times New Roman"/>
              <a:cs typeface="Times New Roman"/>
            </a:endParaRPr>
          </a:p>
          <a:p>
            <a:pPr>
              <a:lnSpc>
                <a:spcPct val="125000"/>
              </a:lnSpc>
              <a:buFont typeface="Wingdings" panose="05000000000000000000" pitchFamily="2" charset="2"/>
              <a:buChar char="Ø"/>
            </a:pPr>
            <a:r>
              <a:rPr lang="zh-CN" altLang="en-US" sz="1300" b="1" dirty="0"/>
              <a:t>非公有制企业大量出</a:t>
            </a:r>
            <a:r>
              <a:rPr lang="zh-CN" altLang="en-US" sz="1300" dirty="0"/>
              <a:t>现，无保障人群规模上涨</a:t>
            </a:r>
            <a:r>
              <a:rPr lang="zh-CN" altLang="en-US" sz="1300" dirty="0" smtClean="0"/>
              <a:t>；</a:t>
            </a:r>
          </a:p>
          <a:p>
            <a:pPr marL="0" indent="0">
              <a:lnSpc>
                <a:spcPct val="125000"/>
              </a:lnSpc>
              <a:buNone/>
            </a:pPr>
            <a:r>
              <a:rPr lang="en-US" altLang="zh-CN" sz="1300" dirty="0"/>
              <a:t> </a:t>
            </a:r>
            <a:r>
              <a:rPr lang="en-US" altLang="zh-CN" sz="1300" dirty="0" smtClean="0"/>
              <a:t>  </a:t>
            </a:r>
            <a:r>
              <a:rPr lang="en-US" altLang="zh-CN" sz="1300" dirty="0" smtClean="0">
                <a:latin typeface="Times New Roman"/>
                <a:cs typeface="Times New Roman"/>
              </a:rPr>
              <a:t> The emergence of non-public enterprises led to a surging number of people without medical security;</a:t>
            </a:r>
            <a:endParaRPr lang="en-US" altLang="zh-CN" sz="1300" dirty="0">
              <a:latin typeface="Times New Roman"/>
              <a:cs typeface="Times New Roman"/>
            </a:endParaRPr>
          </a:p>
          <a:p>
            <a:pPr>
              <a:lnSpc>
                <a:spcPct val="125000"/>
              </a:lnSpc>
              <a:buFont typeface="Wingdings" panose="05000000000000000000" pitchFamily="2" charset="2"/>
              <a:buChar char="Ø"/>
            </a:pPr>
            <a:r>
              <a:rPr lang="zh-CN" altLang="en-US" sz="1300" dirty="0"/>
              <a:t>单位制，不同单位报销能力差异极</a:t>
            </a:r>
            <a:r>
              <a:rPr lang="zh-CN" altLang="en-US" sz="1300" dirty="0" smtClean="0"/>
              <a:t>大</a:t>
            </a:r>
          </a:p>
          <a:p>
            <a:pPr marL="0" indent="0">
              <a:lnSpc>
                <a:spcPct val="125000"/>
              </a:lnSpc>
              <a:buNone/>
            </a:pPr>
            <a:r>
              <a:rPr lang="en-US" altLang="zh-CN" sz="1300" dirty="0"/>
              <a:t> </a:t>
            </a:r>
            <a:r>
              <a:rPr lang="en-US" altLang="zh-CN" sz="1300" dirty="0" smtClean="0"/>
              <a:t>  </a:t>
            </a:r>
            <a:r>
              <a:rPr lang="en-US" altLang="zh-CN" sz="1300" dirty="0" smtClean="0">
                <a:latin typeface="Times New Roman"/>
                <a:cs typeface="Times New Roman"/>
              </a:rPr>
              <a:t> In terms of the enterprise-based system, the reimbursement of different enterprises varied greatly;</a:t>
            </a:r>
            <a:r>
              <a:rPr lang="en-US" altLang="zh-CN" sz="1300" dirty="0" smtClean="0"/>
              <a:t> </a:t>
            </a:r>
            <a:endParaRPr lang="en-US" altLang="zh-CN" sz="1300" dirty="0"/>
          </a:p>
          <a:p>
            <a:pPr>
              <a:lnSpc>
                <a:spcPct val="125000"/>
              </a:lnSpc>
              <a:buFont typeface="Wingdings" panose="05000000000000000000" pitchFamily="2" charset="2"/>
              <a:buChar char="Ø"/>
            </a:pPr>
            <a:r>
              <a:rPr lang="zh-CN" altLang="en-US" sz="1300" dirty="0"/>
              <a:t>缺乏个人责任，既资金来源不稳定，又缺乏个人责任</a:t>
            </a:r>
            <a:r>
              <a:rPr lang="zh-CN" altLang="en-US" sz="1300" dirty="0" smtClean="0"/>
              <a:t>；</a:t>
            </a:r>
          </a:p>
          <a:p>
            <a:pPr marL="0" indent="0">
              <a:lnSpc>
                <a:spcPct val="125000"/>
              </a:lnSpc>
              <a:buNone/>
            </a:pPr>
            <a:r>
              <a:rPr lang="en-US" altLang="zh-CN" sz="1300" dirty="0"/>
              <a:t> </a:t>
            </a:r>
            <a:r>
              <a:rPr lang="en-US" altLang="zh-CN" sz="1300" dirty="0" smtClean="0"/>
              <a:t>   </a:t>
            </a:r>
            <a:r>
              <a:rPr lang="en-US" altLang="zh-CN" sz="1300" dirty="0" smtClean="0">
                <a:latin typeface="Times New Roman"/>
                <a:cs typeface="Times New Roman"/>
              </a:rPr>
              <a:t>There was a lack of stable funding source and individual responsibilities;</a:t>
            </a:r>
            <a:endParaRPr lang="zh-CN" altLang="en-US" sz="1300" dirty="0">
              <a:latin typeface="Times New Roman"/>
              <a:cs typeface="Times New Roman"/>
            </a:endParaRPr>
          </a:p>
          <a:p>
            <a:pPr>
              <a:lnSpc>
                <a:spcPct val="125000"/>
              </a:lnSpc>
              <a:buFont typeface="Wingdings" panose="05000000000000000000" pitchFamily="2" charset="2"/>
              <a:buChar char="Ø"/>
            </a:pPr>
            <a:r>
              <a:rPr lang="zh-CN" altLang="en-US" sz="1300" b="1" dirty="0"/>
              <a:t>医疗服务市场的改革引发的费用失控</a:t>
            </a:r>
            <a:r>
              <a:rPr lang="zh-CN" altLang="en-US" sz="1300" dirty="0"/>
              <a:t>：参照国企改革方式改革医院，使医疗机构盈利动机逐步加强，劳保医疗和公费医疗支出过快增长，公费和劳保医疗陷入财务危机。 1978-1997年间职工医疗费用以每年19%的速度递增，远高于同期国民生产总值9%和财政收入11%的增长速度</a:t>
            </a:r>
            <a:r>
              <a:rPr lang="zh-CN" altLang="en-US" sz="1300" dirty="0" smtClean="0"/>
              <a:t>。</a:t>
            </a:r>
          </a:p>
          <a:p>
            <a:pPr>
              <a:lnSpc>
                <a:spcPct val="125000"/>
              </a:lnSpc>
              <a:buFont typeface="Wingdings" panose="05000000000000000000" pitchFamily="2" charset="2"/>
              <a:buChar char="Ø"/>
            </a:pPr>
            <a:r>
              <a:rPr lang="en-US" altLang="zh-CN" sz="1300" b="1" dirty="0" smtClean="0">
                <a:latin typeface="Times New Roman"/>
                <a:cs typeface="Times New Roman"/>
              </a:rPr>
              <a:t>Reform of medical service market caused problems in funding</a:t>
            </a:r>
            <a:r>
              <a:rPr lang="en-US" altLang="zh-CN" sz="1300" dirty="0" smtClean="0">
                <a:latin typeface="Times New Roman"/>
                <a:cs typeface="Times New Roman"/>
              </a:rPr>
              <a:t>: when the SOE reforms were copied to improve hospitals, medical institutions got more incentives to make more profits, causing the upsurge of expenditure in </a:t>
            </a:r>
            <a:r>
              <a:rPr lang="en-US" altLang="zh-CN" sz="1300" dirty="0">
                <a:solidFill>
                  <a:srgbClr val="000000"/>
                </a:solidFill>
                <a:latin typeface="Times New Roman"/>
                <a:cs typeface="Times New Roman"/>
              </a:rPr>
              <a:t>labor protection medical </a:t>
            </a:r>
            <a:r>
              <a:rPr lang="en-US" altLang="zh-CN" sz="1300" dirty="0" smtClean="0">
                <a:solidFill>
                  <a:srgbClr val="000000"/>
                </a:solidFill>
                <a:latin typeface="Times New Roman"/>
                <a:cs typeface="Times New Roman"/>
              </a:rPr>
              <a:t>care and public-funded medical care and thus fiscal crisis. From 1978 to 1997, employees’ medical expenditure increased at an annual speed of 19%, much more higher than that of GDP, which was 19%, and that of fiscal revenue, which was 11%. </a:t>
            </a:r>
          </a:p>
          <a:p>
            <a:pPr marL="0" indent="0">
              <a:lnSpc>
                <a:spcPct val="125000"/>
              </a:lnSpc>
              <a:buNone/>
            </a:pPr>
            <a:endParaRPr lang="zh-CN" altLang="en-US" sz="1400" dirty="0">
              <a:latin typeface="Times New Roman"/>
              <a:cs typeface="Times New Roman"/>
            </a:endParaRPr>
          </a:p>
        </p:txBody>
      </p:sp>
    </p:spTree>
    <p:extLst>
      <p:ext uri="{BB962C8B-B14F-4D97-AF65-F5344CB8AC3E}">
        <p14:creationId xmlns:p14="http://schemas.microsoft.com/office/powerpoint/2010/main" val="147164196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9">
            <a:extLst>
              <a:ext uri="{FF2B5EF4-FFF2-40B4-BE49-F238E27FC236}">
                <a16:creationId xmlns="" xmlns:a16="http://schemas.microsoft.com/office/drawing/2014/main" id="{666A9A52-0D04-481D-B1C7-5C326BC0A1F2}"/>
              </a:ext>
            </a:extLst>
          </p:cNvPr>
          <p:cNvSpPr>
            <a:spLocks noGrp="1" noChangeArrowheads="1"/>
          </p:cNvSpPr>
          <p:nvPr>
            <p:ph type="title"/>
          </p:nvPr>
        </p:nvSpPr>
        <p:spPr>
          <a:xfrm>
            <a:off x="2927350" y="260350"/>
            <a:ext cx="7200900" cy="1511300"/>
          </a:xfrm>
          <a:noFill/>
        </p:spPr>
        <p:txBody>
          <a:bodyPr/>
          <a:lstStyle/>
          <a:p>
            <a:pPr eaLnBrk="1" hangingPunct="1"/>
            <a:r>
              <a:rPr lang="en-US" altLang="zh-CN" sz="4800" dirty="0"/>
              <a:t> </a:t>
            </a:r>
            <a:endParaRPr lang="en-US" altLang="zh-CN" sz="3600" b="1" dirty="0">
              <a:solidFill>
                <a:srgbClr val="990099"/>
              </a:solidFill>
            </a:endParaRPr>
          </a:p>
        </p:txBody>
      </p:sp>
      <p:sp>
        <p:nvSpPr>
          <p:cNvPr id="2" name="矩形 1">
            <a:extLst>
              <a:ext uri="{FF2B5EF4-FFF2-40B4-BE49-F238E27FC236}">
                <a16:creationId xmlns="" xmlns:a16="http://schemas.microsoft.com/office/drawing/2014/main" id="{44109B29-20EB-4832-80C6-FCC0C69ED9B8}"/>
              </a:ext>
            </a:extLst>
          </p:cNvPr>
          <p:cNvSpPr/>
          <p:nvPr/>
        </p:nvSpPr>
        <p:spPr>
          <a:xfrm>
            <a:off x="977764" y="1924734"/>
            <a:ext cx="10870525" cy="4221669"/>
          </a:xfrm>
          <a:prstGeom prst="rect">
            <a:avLst/>
          </a:prstGeom>
        </p:spPr>
        <p:txBody>
          <a:bodyPr wrap="square">
            <a:spAutoFit/>
          </a:bodyPr>
          <a:lstStyle/>
          <a:p>
            <a:pPr>
              <a:lnSpc>
                <a:spcPct val="150000"/>
              </a:lnSpc>
            </a:pPr>
            <a:r>
              <a:rPr lang="zh-CN" altLang="en-US" sz="2000" dirty="0">
                <a:latin typeface="+mn-ea"/>
              </a:rPr>
              <a:t>在计划经济体制下建立起来的传统医疗保障制度与其他社会保障制度一样，在效率和公平这两个基本层面的问题上存在着根本的缺陷。在</a:t>
            </a:r>
            <a:r>
              <a:rPr lang="zh-CN" altLang="en-US" sz="2000" dirty="0">
                <a:solidFill>
                  <a:srgbClr val="FF0000"/>
                </a:solidFill>
                <a:latin typeface="+mn-ea"/>
              </a:rPr>
              <a:t>保障资金使用</a:t>
            </a:r>
            <a:r>
              <a:rPr lang="zh-CN" altLang="en-US" sz="2000" dirty="0">
                <a:latin typeface="+mn-ea"/>
              </a:rPr>
              <a:t>上，存在巨大浪费；在</a:t>
            </a:r>
            <a:r>
              <a:rPr lang="zh-CN" altLang="en-US" sz="2000" dirty="0">
                <a:solidFill>
                  <a:srgbClr val="FF0000"/>
                </a:solidFill>
                <a:latin typeface="+mn-ea"/>
              </a:rPr>
              <a:t>公平性</a:t>
            </a:r>
            <a:r>
              <a:rPr lang="zh-CN" altLang="en-US" sz="2000" dirty="0">
                <a:latin typeface="+mn-ea"/>
              </a:rPr>
              <a:t>上，城乡、人群之间差异巨大</a:t>
            </a:r>
            <a:r>
              <a:rPr lang="zh-CN" altLang="en-US" sz="2000" dirty="0" smtClean="0">
                <a:latin typeface="+mn-ea"/>
              </a:rPr>
              <a:t>。</a:t>
            </a:r>
          </a:p>
          <a:p>
            <a:pPr>
              <a:lnSpc>
                <a:spcPct val="150000"/>
              </a:lnSpc>
            </a:pPr>
            <a:r>
              <a:rPr lang="en-US" altLang="zh-CN" sz="2000" dirty="0" smtClean="0">
                <a:latin typeface="Times New Roman"/>
                <a:cs typeface="Times New Roman"/>
              </a:rPr>
              <a:t>Just as other social security systems established in planned economy, traditional medical security system had essential flaws in efficiency and equality, because </a:t>
            </a:r>
            <a:r>
              <a:rPr lang="en-US" altLang="zh-CN" sz="2000" dirty="0" smtClean="0">
                <a:solidFill>
                  <a:srgbClr val="FF0000"/>
                </a:solidFill>
                <a:latin typeface="Times New Roman"/>
                <a:cs typeface="Times New Roman"/>
              </a:rPr>
              <a:t>funding was mostly wasted </a:t>
            </a:r>
            <a:r>
              <a:rPr lang="en-US" altLang="zh-CN" sz="2000" dirty="0" smtClean="0">
                <a:latin typeface="Times New Roman"/>
                <a:cs typeface="Times New Roman"/>
              </a:rPr>
              <a:t>and </a:t>
            </a:r>
            <a:r>
              <a:rPr lang="en-US" altLang="zh-CN" sz="2000" dirty="0" smtClean="0">
                <a:solidFill>
                  <a:srgbClr val="FF0000"/>
                </a:solidFill>
                <a:latin typeface="Times New Roman"/>
                <a:cs typeface="Times New Roman"/>
              </a:rPr>
              <a:t>inequality</a:t>
            </a:r>
            <a:r>
              <a:rPr lang="en-US" altLang="zh-CN" sz="2000" dirty="0" smtClean="0">
                <a:latin typeface="Times New Roman"/>
                <a:cs typeface="Times New Roman"/>
              </a:rPr>
              <a:t> could be felt </a:t>
            </a:r>
            <a:r>
              <a:rPr lang="en-US" altLang="zh-CN" sz="2000" dirty="0" smtClean="0">
                <a:latin typeface="Times New Roman"/>
                <a:cs typeface="Times New Roman"/>
              </a:rPr>
              <a:t>between urban and rural areas and </a:t>
            </a:r>
            <a:r>
              <a:rPr lang="en-US" altLang="zh-CN" sz="2000" dirty="0" smtClean="0">
                <a:latin typeface="Times New Roman"/>
                <a:cs typeface="Times New Roman"/>
              </a:rPr>
              <a:t>among different groups. </a:t>
            </a:r>
            <a:endParaRPr lang="en-US" altLang="zh-CN" sz="2000" dirty="0">
              <a:latin typeface="Times New Roman"/>
              <a:cs typeface="Times New Roman"/>
            </a:endParaRPr>
          </a:p>
          <a:p>
            <a:pPr>
              <a:lnSpc>
                <a:spcPct val="150000"/>
              </a:lnSpc>
            </a:pPr>
            <a:r>
              <a:rPr lang="zh-CN" altLang="en-US" sz="2000" dirty="0" smtClean="0">
                <a:solidFill>
                  <a:srgbClr val="FF0000"/>
                </a:solidFill>
                <a:latin typeface="+mn-ea"/>
              </a:rPr>
              <a:t>状况</a:t>
            </a:r>
            <a:r>
              <a:rPr lang="zh-CN" altLang="en-US" sz="2000" dirty="0">
                <a:solidFill>
                  <a:srgbClr val="FF0000"/>
                </a:solidFill>
                <a:latin typeface="+mn-ea"/>
              </a:rPr>
              <a:t>：国有企业生存困难，拖欠医疗费严重，部分地区出现社会统筹的试点</a:t>
            </a:r>
            <a:r>
              <a:rPr lang="zh-CN" altLang="en-US" sz="2000" dirty="0" smtClean="0">
                <a:solidFill>
                  <a:srgbClr val="FF0000"/>
                </a:solidFill>
                <a:latin typeface="+mn-ea"/>
              </a:rPr>
              <a:t>萌芽</a:t>
            </a:r>
            <a:r>
              <a:rPr lang="zh-CN" altLang="zh-CN" sz="2000" dirty="0" smtClean="0">
                <a:solidFill>
                  <a:srgbClr val="FF0000"/>
                </a:solidFill>
                <a:latin typeface="+mn-ea"/>
              </a:rPr>
              <a:t>。</a:t>
            </a:r>
            <a:endParaRPr lang="en-US" altLang="zh-CN" sz="2000" dirty="0" smtClean="0">
              <a:solidFill>
                <a:srgbClr val="FF0000"/>
              </a:solidFill>
              <a:latin typeface="+mn-ea"/>
            </a:endParaRPr>
          </a:p>
          <a:p>
            <a:pPr>
              <a:lnSpc>
                <a:spcPct val="150000"/>
              </a:lnSpc>
            </a:pPr>
            <a:r>
              <a:rPr lang="en-US" altLang="zh-CN" sz="2000" dirty="0" smtClean="0">
                <a:solidFill>
                  <a:srgbClr val="FF0000"/>
                </a:solidFill>
                <a:latin typeface="Times New Roman"/>
                <a:cs typeface="Times New Roman"/>
              </a:rPr>
              <a:t>Back then, state-owned enterprises struggled to survive and thus defaulted on medical fees. Therefore, pilots of social comprehensive </a:t>
            </a:r>
            <a:r>
              <a:rPr lang="en-US" altLang="zh-CN" sz="2000" dirty="0" smtClean="0">
                <a:solidFill>
                  <a:srgbClr val="FF0000"/>
                </a:solidFill>
                <a:latin typeface="Times New Roman"/>
                <a:cs typeface="Times New Roman"/>
              </a:rPr>
              <a:t>arrangement </a:t>
            </a:r>
            <a:r>
              <a:rPr lang="en-US" altLang="zh-CN" sz="2000" dirty="0" smtClean="0">
                <a:solidFill>
                  <a:srgbClr val="FF0000"/>
                </a:solidFill>
                <a:latin typeface="Times New Roman"/>
                <a:cs typeface="Times New Roman"/>
              </a:rPr>
              <a:t>emerged in some regions. </a:t>
            </a:r>
            <a:endParaRPr lang="en-US" altLang="zh-CN" sz="2000" dirty="0">
              <a:solidFill>
                <a:srgbClr val="FF0000"/>
              </a:solidFill>
              <a:latin typeface="Times New Roman"/>
              <a:cs typeface="Times New Roman"/>
            </a:endParaRPr>
          </a:p>
        </p:txBody>
      </p:sp>
    </p:spTree>
    <p:extLst>
      <p:ext uri="{BB962C8B-B14F-4D97-AF65-F5344CB8AC3E}">
        <p14:creationId xmlns:p14="http://schemas.microsoft.com/office/powerpoint/2010/main" val="43574881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9">
            <a:extLst>
              <a:ext uri="{FF2B5EF4-FFF2-40B4-BE49-F238E27FC236}">
                <a16:creationId xmlns="" xmlns:a16="http://schemas.microsoft.com/office/drawing/2014/main" id="{666A9A52-0D04-481D-B1C7-5C326BC0A1F2}"/>
              </a:ext>
            </a:extLst>
          </p:cNvPr>
          <p:cNvSpPr>
            <a:spLocks noGrp="1" noChangeArrowheads="1"/>
          </p:cNvSpPr>
          <p:nvPr>
            <p:ph type="title"/>
          </p:nvPr>
        </p:nvSpPr>
        <p:spPr>
          <a:xfrm>
            <a:off x="2978150" y="209550"/>
            <a:ext cx="7200900" cy="1511300"/>
          </a:xfrm>
          <a:noFill/>
        </p:spPr>
        <p:txBody>
          <a:bodyPr/>
          <a:lstStyle/>
          <a:p>
            <a:pPr eaLnBrk="1" hangingPunct="1"/>
            <a:r>
              <a:rPr lang="en-US" altLang="zh-CN" sz="4800"/>
              <a:t> </a:t>
            </a:r>
            <a:endParaRPr lang="en-US" altLang="zh-CN" sz="3600" b="1">
              <a:solidFill>
                <a:srgbClr val="990099"/>
              </a:solidFill>
            </a:endParaRPr>
          </a:p>
        </p:txBody>
      </p:sp>
      <p:sp>
        <p:nvSpPr>
          <p:cNvPr id="2" name="矩形 1">
            <a:extLst>
              <a:ext uri="{FF2B5EF4-FFF2-40B4-BE49-F238E27FC236}">
                <a16:creationId xmlns="" xmlns:a16="http://schemas.microsoft.com/office/drawing/2014/main" id="{0F2D8204-051B-4FFC-89C3-66BA7FFA94B6}"/>
              </a:ext>
            </a:extLst>
          </p:cNvPr>
          <p:cNvSpPr/>
          <p:nvPr/>
        </p:nvSpPr>
        <p:spPr>
          <a:xfrm>
            <a:off x="612842" y="1841026"/>
            <a:ext cx="11414058" cy="5242462"/>
          </a:xfrm>
          <a:prstGeom prst="rect">
            <a:avLst/>
          </a:prstGeom>
        </p:spPr>
        <p:txBody>
          <a:bodyPr wrap="square">
            <a:spAutoFit/>
          </a:bodyPr>
          <a:lstStyle/>
          <a:p>
            <a:pPr>
              <a:lnSpc>
                <a:spcPct val="150000"/>
              </a:lnSpc>
            </a:pPr>
            <a:r>
              <a:rPr lang="zh-CN" altLang="en-US" sz="1600" b="1" dirty="0">
                <a:latin typeface="+mn-ea"/>
              </a:rPr>
              <a:t>城市医保</a:t>
            </a:r>
            <a:r>
              <a:rPr lang="zh-CN" altLang="en-US" sz="1600" b="1" dirty="0" smtClean="0">
                <a:latin typeface="+mn-ea"/>
              </a:rPr>
              <a:t>改革</a:t>
            </a:r>
          </a:p>
          <a:p>
            <a:pPr>
              <a:lnSpc>
                <a:spcPct val="150000"/>
              </a:lnSpc>
            </a:pPr>
            <a:r>
              <a:rPr lang="en-US" altLang="zh-CN" sz="1600" b="1" dirty="0" smtClean="0">
                <a:latin typeface="Times New Roman"/>
                <a:cs typeface="Times New Roman"/>
              </a:rPr>
              <a:t>Medical Insurance Reform in Urban Areas</a:t>
            </a:r>
            <a:endParaRPr lang="en-US" altLang="zh-CN" sz="1600" b="1" dirty="0">
              <a:latin typeface="Times New Roman"/>
              <a:cs typeface="Times New Roman"/>
            </a:endParaRPr>
          </a:p>
          <a:p>
            <a:pPr>
              <a:lnSpc>
                <a:spcPct val="150000"/>
              </a:lnSpc>
              <a:buFont typeface="Wingdings" panose="05000000000000000000" charset="0"/>
              <a:buChar char="Ø"/>
            </a:pPr>
            <a:r>
              <a:rPr lang="zh-CN" altLang="en-US" sz="1600" dirty="0">
                <a:latin typeface="+mn-ea"/>
              </a:rPr>
              <a:t>公费和劳保医疗中</a:t>
            </a:r>
            <a:r>
              <a:rPr lang="zh-CN" altLang="en-US" sz="1600" dirty="0">
                <a:solidFill>
                  <a:srgbClr val="FF0000"/>
                </a:solidFill>
                <a:latin typeface="+mn-ea"/>
              </a:rPr>
              <a:t>引入患者自付</a:t>
            </a:r>
            <a:r>
              <a:rPr lang="zh-CN" altLang="en-US" sz="1600" dirty="0">
                <a:latin typeface="+mn-ea"/>
              </a:rPr>
              <a:t>（又称“挂钩”）。</a:t>
            </a:r>
            <a:r>
              <a:rPr lang="zh-CN" altLang="en-US" sz="1600" dirty="0">
                <a:solidFill>
                  <a:srgbClr val="000000"/>
                </a:solidFill>
                <a:latin typeface="+mn-ea"/>
              </a:rPr>
              <a:t>门诊费用定额包干或门诊、住院时个人自付一定比例医药费</a:t>
            </a:r>
            <a:r>
              <a:rPr lang="zh-CN" altLang="en-US" sz="1600" dirty="0">
                <a:latin typeface="+mn-ea"/>
              </a:rPr>
              <a:t>，大多为10-20%。同时，</a:t>
            </a:r>
            <a:r>
              <a:rPr lang="zh-CN" altLang="en-US" sz="1600" dirty="0">
                <a:solidFill>
                  <a:srgbClr val="FF0000"/>
                </a:solidFill>
                <a:latin typeface="+mn-ea"/>
              </a:rPr>
              <a:t>自付费用限额</a:t>
            </a:r>
            <a:r>
              <a:rPr lang="zh-CN" altLang="en-US" sz="1600" dirty="0" smtClean="0">
                <a:solidFill>
                  <a:srgbClr val="FF0000"/>
                </a:solidFill>
                <a:latin typeface="+mn-ea"/>
              </a:rPr>
              <a:t>。</a:t>
            </a:r>
          </a:p>
          <a:p>
            <a:pPr>
              <a:lnSpc>
                <a:spcPct val="150000"/>
              </a:lnSpc>
            </a:pPr>
            <a:r>
              <a:rPr lang="en-US" altLang="zh-CN" sz="1600" dirty="0" smtClean="0">
                <a:solidFill>
                  <a:srgbClr val="FF0000"/>
                </a:solidFill>
                <a:latin typeface="Times New Roman"/>
                <a:cs typeface="Times New Roman"/>
              </a:rPr>
              <a:t>Co-payment </a:t>
            </a:r>
            <a:r>
              <a:rPr lang="en-US" altLang="zh-CN" sz="1600" dirty="0" smtClean="0">
                <a:latin typeface="Times New Roman"/>
                <a:cs typeface="Times New Roman"/>
              </a:rPr>
              <a:t>(</a:t>
            </a:r>
            <a:r>
              <a:rPr lang="en-US" altLang="zh-CN" sz="1600" dirty="0">
                <a:latin typeface="Times New Roman"/>
                <a:cs typeface="Times New Roman"/>
              </a:rPr>
              <a:t>also known as </a:t>
            </a:r>
            <a:r>
              <a:rPr lang="en-US" altLang="zh-CN" sz="1600" i="1" dirty="0" err="1">
                <a:latin typeface="Times New Roman"/>
                <a:cs typeface="Times New Roman"/>
              </a:rPr>
              <a:t>Guagou</a:t>
            </a:r>
            <a:r>
              <a:rPr lang="en-US" altLang="zh-CN" sz="1600" dirty="0" smtClean="0">
                <a:latin typeface="Times New Roman"/>
                <a:cs typeface="Times New Roman"/>
              </a:rPr>
              <a:t>) was introduced to public-funded medical care and labor protection medical care.</a:t>
            </a:r>
            <a:r>
              <a:rPr lang="en-US" altLang="zh-CN" sz="1600" dirty="0" smtClean="0">
                <a:solidFill>
                  <a:srgbClr val="FF0000"/>
                </a:solidFill>
                <a:latin typeface="Times New Roman"/>
                <a:cs typeface="Times New Roman"/>
              </a:rPr>
              <a:t> </a:t>
            </a:r>
            <a:r>
              <a:rPr lang="en-US" altLang="zh-CN" sz="1600" dirty="0" smtClean="0">
                <a:solidFill>
                  <a:srgbClr val="000000"/>
                </a:solidFill>
                <a:latin typeface="Times New Roman"/>
                <a:cs typeface="Times New Roman"/>
              </a:rPr>
              <a:t>A lump sum payment was carried out when it came to outpatient fees , and inpatients and outpatients should pay a 10-20% of their medical fees. Meanwhile, </a:t>
            </a:r>
            <a:r>
              <a:rPr lang="en-US" altLang="zh-CN" sz="1600" dirty="0" smtClean="0">
                <a:solidFill>
                  <a:srgbClr val="FF0000"/>
                </a:solidFill>
                <a:latin typeface="Times New Roman"/>
                <a:cs typeface="Times New Roman"/>
              </a:rPr>
              <a:t>there was a cap on the out-of-pocket spending. </a:t>
            </a:r>
            <a:endParaRPr lang="zh-CN" altLang="en-US" sz="1600" dirty="0">
              <a:solidFill>
                <a:srgbClr val="FF0000"/>
              </a:solidFill>
              <a:latin typeface="Times New Roman"/>
              <a:cs typeface="Times New Roman"/>
            </a:endParaRPr>
          </a:p>
          <a:p>
            <a:pPr>
              <a:lnSpc>
                <a:spcPct val="150000"/>
              </a:lnSpc>
              <a:buFont typeface="Wingdings" panose="05000000000000000000" charset="0"/>
              <a:buChar char="Ø"/>
            </a:pPr>
            <a:r>
              <a:rPr lang="zh-CN" altLang="en-US" sz="1600" dirty="0">
                <a:latin typeface="+mn-ea"/>
              </a:rPr>
              <a:t>公费医疗经费改变管理办法，分为将包干给相应医院，由单位管理，由享受单位、医院、公费医疗办、市县财政共同管理和承担责任三类。</a:t>
            </a:r>
            <a:r>
              <a:rPr lang="zh-CN" altLang="en-US" sz="1600" dirty="0">
                <a:solidFill>
                  <a:srgbClr val="FF0000"/>
                </a:solidFill>
                <a:latin typeface="+mn-ea"/>
              </a:rPr>
              <a:t>以费用包干到医院的方式为主</a:t>
            </a:r>
            <a:r>
              <a:rPr lang="zh-CN" altLang="en-US" sz="1600" dirty="0">
                <a:latin typeface="+mn-ea"/>
              </a:rPr>
              <a:t>。同时，出台了</a:t>
            </a:r>
            <a:r>
              <a:rPr lang="zh-CN" altLang="en-US" sz="1600" dirty="0">
                <a:solidFill>
                  <a:srgbClr val="FF0000"/>
                </a:solidFill>
                <a:latin typeface="+mn-ea"/>
              </a:rPr>
              <a:t>公费劳保医疗用药目录</a:t>
            </a:r>
            <a:r>
              <a:rPr lang="zh-CN" altLang="en-US" sz="1600" dirty="0" smtClean="0">
                <a:latin typeface="+mn-ea"/>
              </a:rPr>
              <a:t>。</a:t>
            </a:r>
          </a:p>
          <a:p>
            <a:pPr>
              <a:lnSpc>
                <a:spcPct val="150000"/>
              </a:lnSpc>
            </a:pPr>
            <a:r>
              <a:rPr lang="en-US" altLang="zh-CN" sz="1600" dirty="0" smtClean="0">
                <a:latin typeface="Times New Roman"/>
                <a:cs typeface="Times New Roman"/>
              </a:rPr>
              <a:t>Funding management of public-funded medical care was adjusted, including </a:t>
            </a:r>
            <a:r>
              <a:rPr lang="en-US" altLang="zh-CN" sz="1600" dirty="0" smtClean="0">
                <a:solidFill>
                  <a:srgbClr val="FF0000"/>
                </a:solidFill>
                <a:latin typeface="Times New Roman"/>
                <a:cs typeface="Times New Roman"/>
              </a:rPr>
              <a:t>a lump sum to relevant </a:t>
            </a:r>
            <a:r>
              <a:rPr lang="en-US" altLang="zh-CN" sz="1600" dirty="0" smtClean="0">
                <a:solidFill>
                  <a:srgbClr val="FF0000"/>
                </a:solidFill>
                <a:latin typeface="Times New Roman"/>
                <a:cs typeface="Times New Roman"/>
              </a:rPr>
              <a:t>hospitals, which is a priority</a:t>
            </a:r>
            <a:r>
              <a:rPr lang="en-US" altLang="zh-CN" sz="1600" dirty="0" smtClean="0">
                <a:latin typeface="Times New Roman"/>
                <a:cs typeface="Times New Roman"/>
              </a:rPr>
              <a:t>, employer management, and shared management and responsibilities of  beneficiary institutions, hospitals, </a:t>
            </a:r>
            <a:r>
              <a:rPr lang="en-US" altLang="zh-CN" sz="1600" dirty="0" smtClean="0">
                <a:latin typeface="Times New Roman"/>
                <a:cs typeface="Times New Roman"/>
              </a:rPr>
              <a:t>management offices of  public medical health, and governments at city and county levels. Meanwhile, </a:t>
            </a:r>
            <a:r>
              <a:rPr lang="en-US" altLang="zh-CN" sz="1600" dirty="0" smtClean="0">
                <a:solidFill>
                  <a:srgbClr val="FF0000"/>
                </a:solidFill>
                <a:latin typeface="Times New Roman"/>
                <a:cs typeface="Times New Roman"/>
              </a:rPr>
              <a:t>a drug list of public-funded </a:t>
            </a:r>
            <a:r>
              <a:rPr lang="en-US" altLang="zh-CN" sz="1600" kern="0" dirty="0">
                <a:solidFill>
                  <a:srgbClr val="FF0000"/>
                </a:solidFill>
                <a:latin typeface="Times New Roman"/>
                <a:cs typeface="Times New Roman"/>
              </a:rPr>
              <a:t>labor protection medical care </a:t>
            </a:r>
            <a:r>
              <a:rPr lang="en-US" altLang="zh-CN" sz="1600" kern="0" dirty="0" smtClean="0">
                <a:latin typeface="Times New Roman"/>
                <a:cs typeface="Times New Roman"/>
              </a:rPr>
              <a:t>was released. </a:t>
            </a:r>
            <a:r>
              <a:rPr lang="en-US" altLang="zh-CN" sz="1600" dirty="0" smtClean="0">
                <a:latin typeface="Times New Roman"/>
                <a:cs typeface="Times New Roman"/>
              </a:rPr>
              <a:t>  </a:t>
            </a:r>
            <a:endParaRPr lang="zh-CN" altLang="en-US" sz="1600" dirty="0" smtClean="0">
              <a:latin typeface="Times New Roman"/>
              <a:cs typeface="Times New Roman"/>
            </a:endParaRPr>
          </a:p>
          <a:p>
            <a:pPr>
              <a:lnSpc>
                <a:spcPct val="150000"/>
              </a:lnSpc>
              <a:buFont typeface="Wingdings" panose="05000000000000000000" charset="0"/>
              <a:buChar char="Ø"/>
            </a:pPr>
            <a:endParaRPr lang="zh-CN" altLang="en-US" sz="1600" dirty="0">
              <a:latin typeface="+mn-ea"/>
            </a:endParaRPr>
          </a:p>
        </p:txBody>
      </p:sp>
    </p:spTree>
    <p:extLst>
      <p:ext uri="{BB962C8B-B14F-4D97-AF65-F5344CB8AC3E}">
        <p14:creationId xmlns:p14="http://schemas.microsoft.com/office/powerpoint/2010/main" val="4047997178"/>
      </p:ext>
    </p:extLst>
  </p:cSld>
  <p:clrMapOvr>
    <a:masterClrMapping/>
  </p:clrMapOvr>
  <p:transition xmlns:p14="http://schemas.microsoft.com/office/powerpoint/2010/mai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9">
            <a:extLst>
              <a:ext uri="{FF2B5EF4-FFF2-40B4-BE49-F238E27FC236}">
                <a16:creationId xmlns="" xmlns:a16="http://schemas.microsoft.com/office/drawing/2014/main" id="{666A9A52-0D04-481D-B1C7-5C326BC0A1F2}"/>
              </a:ext>
            </a:extLst>
          </p:cNvPr>
          <p:cNvSpPr>
            <a:spLocks noGrp="1" noChangeArrowheads="1"/>
          </p:cNvSpPr>
          <p:nvPr>
            <p:ph type="title"/>
          </p:nvPr>
        </p:nvSpPr>
        <p:spPr>
          <a:xfrm>
            <a:off x="2927350" y="260350"/>
            <a:ext cx="7200900" cy="1511300"/>
          </a:xfrm>
          <a:noFill/>
        </p:spPr>
        <p:txBody>
          <a:bodyPr/>
          <a:lstStyle/>
          <a:p>
            <a:pPr eaLnBrk="1" hangingPunct="1"/>
            <a:r>
              <a:rPr lang="en-US" altLang="zh-CN" sz="4800"/>
              <a:t> </a:t>
            </a:r>
            <a:endParaRPr lang="en-US" altLang="zh-CN" sz="3600" b="1">
              <a:solidFill>
                <a:srgbClr val="990099"/>
              </a:solidFill>
            </a:endParaRPr>
          </a:p>
        </p:txBody>
      </p:sp>
      <p:sp>
        <p:nvSpPr>
          <p:cNvPr id="3" name="矩形 2">
            <a:extLst>
              <a:ext uri="{FF2B5EF4-FFF2-40B4-BE49-F238E27FC236}">
                <a16:creationId xmlns="" xmlns:a16="http://schemas.microsoft.com/office/drawing/2014/main" id="{B2C3EE33-F19A-4229-AD74-1B3EB5396A79}"/>
              </a:ext>
            </a:extLst>
          </p:cNvPr>
          <p:cNvSpPr/>
          <p:nvPr/>
        </p:nvSpPr>
        <p:spPr>
          <a:xfrm>
            <a:off x="866842" y="1866426"/>
            <a:ext cx="10444264" cy="4555093"/>
          </a:xfrm>
          <a:prstGeom prst="rect">
            <a:avLst/>
          </a:prstGeom>
        </p:spPr>
        <p:txBody>
          <a:bodyPr wrap="square">
            <a:spAutoFit/>
          </a:bodyPr>
          <a:lstStyle/>
          <a:p>
            <a:pPr>
              <a:lnSpc>
                <a:spcPct val="150000"/>
              </a:lnSpc>
            </a:pPr>
            <a:r>
              <a:rPr lang="zh-CN" altLang="en-US" sz="2000" b="1" dirty="0">
                <a:latin typeface="+mn-ea"/>
              </a:rPr>
              <a:t>农村医保</a:t>
            </a:r>
            <a:r>
              <a:rPr lang="zh-CN" altLang="en-US" sz="2000" b="1" dirty="0" smtClean="0">
                <a:latin typeface="+mn-ea"/>
              </a:rPr>
              <a:t>改革</a:t>
            </a:r>
          </a:p>
          <a:p>
            <a:pPr>
              <a:lnSpc>
                <a:spcPct val="150000"/>
              </a:lnSpc>
            </a:pPr>
            <a:r>
              <a:rPr lang="en-US" altLang="zh-CN" sz="2000" b="1" dirty="0" smtClean="0">
                <a:latin typeface="Times New Roman"/>
                <a:cs typeface="Times New Roman"/>
              </a:rPr>
              <a:t>Rural Medical Security Reform </a:t>
            </a:r>
            <a:endParaRPr lang="en-US" altLang="zh-CN" sz="2000" b="1" dirty="0" smtClean="0">
              <a:latin typeface="Times New Roman"/>
              <a:cs typeface="Times New Roman"/>
            </a:endParaRPr>
          </a:p>
          <a:p>
            <a:pPr>
              <a:lnSpc>
                <a:spcPct val="150000"/>
              </a:lnSpc>
            </a:pPr>
            <a:endParaRPr lang="en-US" altLang="zh-CN" sz="2000" b="1" dirty="0">
              <a:latin typeface="Times New Roman"/>
              <a:cs typeface="Times New Roman"/>
            </a:endParaRPr>
          </a:p>
          <a:p>
            <a:r>
              <a:rPr lang="zh-CN" altLang="en-US" sz="2000" dirty="0"/>
              <a:t>1979年，卫生部、农业部、财政部、国家医药总局、全国合作供销总社联合发布了《农村合作医疗章程》（试行草案），其后中央政府也为此做出了积极的努力，但结果却不尽人意</a:t>
            </a:r>
            <a:r>
              <a:rPr lang="zh-CN" altLang="en-US" sz="2000" dirty="0" smtClean="0"/>
              <a:t>。</a:t>
            </a:r>
          </a:p>
          <a:p>
            <a:r>
              <a:rPr lang="en-US" altLang="zh-CN" sz="2000" dirty="0" smtClean="0">
                <a:latin typeface="Times New Roman"/>
                <a:cs typeface="Times New Roman"/>
              </a:rPr>
              <a:t>In 1979, the Ministry of Health, the Ministry of Agriculture, the Ministry of Finance, </a:t>
            </a:r>
            <a:r>
              <a:rPr lang="en-US" altLang="zh-CN" sz="2000" dirty="0" smtClean="0">
                <a:latin typeface="Times New Roman"/>
                <a:cs typeface="Times New Roman"/>
              </a:rPr>
              <a:t>National Medical Administration and </a:t>
            </a:r>
            <a:r>
              <a:rPr lang="en-US" altLang="zh-CN" sz="2000" dirty="0" smtClean="0">
                <a:latin typeface="Times New Roman"/>
                <a:cs typeface="Times New Roman"/>
              </a:rPr>
              <a:t>All China Federation of Supply and Marketing Cooperatives (ACFSMC) co-released the Rural Cooperative Medical Regulations (Trial Draft). Later, the Central Government also made great efforts in this field, but the results were not that good. </a:t>
            </a:r>
            <a:endParaRPr lang="zh-CN" altLang="en-US" sz="2000" dirty="0" smtClean="0">
              <a:latin typeface="Times New Roman"/>
              <a:cs typeface="Times New Roman"/>
            </a:endParaRPr>
          </a:p>
          <a:p>
            <a:endParaRPr lang="en-US" altLang="zh-CN" sz="2000" dirty="0"/>
          </a:p>
          <a:p>
            <a:r>
              <a:rPr lang="en-US" altLang="zh-CN" sz="2000" dirty="0"/>
              <a:t>80</a:t>
            </a:r>
            <a:r>
              <a:rPr lang="zh-CN" altLang="en-US" sz="2000" dirty="0"/>
              <a:t>年代末，合作医疗的行政村参与率已不足</a:t>
            </a:r>
            <a:r>
              <a:rPr lang="en-US" altLang="zh-CN" sz="2000" dirty="0"/>
              <a:t>5</a:t>
            </a:r>
            <a:r>
              <a:rPr lang="en-US" altLang="zh-CN" sz="2000" dirty="0" smtClean="0"/>
              <a:t>%</a:t>
            </a:r>
            <a:r>
              <a:rPr lang="zh-CN" altLang="en-US" sz="2000" dirty="0" smtClean="0"/>
              <a:t>。</a:t>
            </a:r>
            <a:endParaRPr lang="en-US" altLang="zh-CN" sz="2000" dirty="0" smtClean="0"/>
          </a:p>
          <a:p>
            <a:r>
              <a:rPr lang="en-US" altLang="zh-CN" sz="2000" dirty="0" smtClean="0">
                <a:latin typeface="Times New Roman"/>
                <a:cs typeface="Times New Roman"/>
              </a:rPr>
              <a:t>By the end of the 1980s, the participation rate of administrative villages in cooperative medical care has been less than 5%. </a:t>
            </a:r>
            <a:endParaRPr lang="zh-CN" altLang="en-US" sz="2000" dirty="0">
              <a:latin typeface="Times New Roman"/>
              <a:cs typeface="Times New Roman"/>
            </a:endParaRPr>
          </a:p>
        </p:txBody>
      </p:sp>
    </p:spTree>
    <p:extLst>
      <p:ext uri="{BB962C8B-B14F-4D97-AF65-F5344CB8AC3E}">
        <p14:creationId xmlns:p14="http://schemas.microsoft.com/office/powerpoint/2010/main" val="3544912562"/>
      </p:ext>
    </p:extLst>
  </p:cSld>
  <p:clrMapOvr>
    <a:masterClrMapping/>
  </p:clrMapOvr>
  <p:transition xmlns:p14="http://schemas.microsoft.com/office/powerpoint/2010/mai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9">
            <a:extLst>
              <a:ext uri="{FF2B5EF4-FFF2-40B4-BE49-F238E27FC236}">
                <a16:creationId xmlns="" xmlns:a16="http://schemas.microsoft.com/office/drawing/2014/main" id="{666A9A52-0D04-481D-B1C7-5C326BC0A1F2}"/>
              </a:ext>
            </a:extLst>
          </p:cNvPr>
          <p:cNvSpPr>
            <a:spLocks noGrp="1" noChangeArrowheads="1"/>
          </p:cNvSpPr>
          <p:nvPr>
            <p:ph type="title"/>
          </p:nvPr>
        </p:nvSpPr>
        <p:spPr>
          <a:xfrm>
            <a:off x="3181350" y="247650"/>
            <a:ext cx="7200900" cy="1511300"/>
          </a:xfrm>
          <a:noFill/>
        </p:spPr>
        <p:txBody>
          <a:bodyPr/>
          <a:lstStyle/>
          <a:p>
            <a:pPr eaLnBrk="1" hangingPunct="1"/>
            <a:r>
              <a:rPr lang="en-US" altLang="zh-CN" sz="4800"/>
              <a:t> </a:t>
            </a:r>
            <a:endParaRPr lang="en-US" altLang="zh-CN" sz="3600" b="1">
              <a:solidFill>
                <a:srgbClr val="990099"/>
              </a:solidFill>
            </a:endParaRPr>
          </a:p>
        </p:txBody>
      </p:sp>
      <p:sp>
        <p:nvSpPr>
          <p:cNvPr id="2" name="矩形 1">
            <a:extLst>
              <a:ext uri="{FF2B5EF4-FFF2-40B4-BE49-F238E27FC236}">
                <a16:creationId xmlns="" xmlns:a16="http://schemas.microsoft.com/office/drawing/2014/main" id="{C5833E13-1B14-4E3B-835E-79DDDC22DADE}"/>
              </a:ext>
            </a:extLst>
          </p:cNvPr>
          <p:cNvSpPr/>
          <p:nvPr/>
        </p:nvSpPr>
        <p:spPr>
          <a:xfrm>
            <a:off x="435043" y="1883083"/>
            <a:ext cx="11361906" cy="4612032"/>
          </a:xfrm>
          <a:prstGeom prst="rect">
            <a:avLst/>
          </a:prstGeom>
        </p:spPr>
        <p:txBody>
          <a:bodyPr wrap="square">
            <a:spAutoFit/>
          </a:bodyPr>
          <a:lstStyle/>
          <a:p>
            <a:pPr lvl="0" eaLnBrk="0" fontAlgn="base" hangingPunct="0">
              <a:lnSpc>
                <a:spcPct val="150000"/>
              </a:lnSpc>
              <a:spcBef>
                <a:spcPct val="20000"/>
              </a:spcBef>
              <a:spcAft>
                <a:spcPct val="0"/>
              </a:spcAft>
            </a:pPr>
            <a:r>
              <a:rPr lang="zh-CN" altLang="en-US" b="1" kern="0" dirty="0" smtClean="0">
                <a:solidFill>
                  <a:srgbClr val="FF0000"/>
                </a:solidFill>
                <a:latin typeface="+mn-ea"/>
              </a:rPr>
              <a:t>改革开放初期医疗保障改革评价</a:t>
            </a:r>
          </a:p>
          <a:p>
            <a:pPr lvl="0" eaLnBrk="0" fontAlgn="base" hangingPunct="0">
              <a:lnSpc>
                <a:spcPct val="150000"/>
              </a:lnSpc>
              <a:spcBef>
                <a:spcPct val="20000"/>
              </a:spcBef>
              <a:spcAft>
                <a:spcPct val="0"/>
              </a:spcAft>
            </a:pPr>
            <a:r>
              <a:rPr lang="en-US" altLang="zh-CN" b="1" kern="0" dirty="0" smtClean="0">
                <a:solidFill>
                  <a:srgbClr val="FF0000"/>
                </a:solidFill>
                <a:latin typeface="Times New Roman"/>
                <a:cs typeface="Times New Roman"/>
              </a:rPr>
              <a:t>Comments on the Medical Security Reform in the Early Period of Reform and Opening-up</a:t>
            </a:r>
            <a:r>
              <a:rPr lang="en-US" altLang="zh-CN" b="1" kern="0" dirty="0" smtClean="0">
                <a:solidFill>
                  <a:srgbClr val="FF0000"/>
                </a:solidFill>
                <a:latin typeface="+mn-ea"/>
              </a:rPr>
              <a:t> </a:t>
            </a:r>
            <a:endParaRPr lang="en-US" altLang="zh-CN" b="1" kern="0" dirty="0">
              <a:solidFill>
                <a:srgbClr val="FF0000"/>
              </a:solidFill>
              <a:latin typeface="+mn-ea"/>
            </a:endParaRPr>
          </a:p>
          <a:p>
            <a:pPr marL="342900" lvl="0" indent="-342900" eaLnBrk="0" fontAlgn="base" hangingPunct="0">
              <a:lnSpc>
                <a:spcPct val="150000"/>
              </a:lnSpc>
              <a:spcBef>
                <a:spcPct val="20000"/>
              </a:spcBef>
              <a:spcAft>
                <a:spcPct val="0"/>
              </a:spcAft>
              <a:buFont typeface="Wingdings" panose="05000000000000000000" charset="0"/>
              <a:buChar char="Ø"/>
            </a:pPr>
            <a:r>
              <a:rPr lang="zh-CN" altLang="en-US" b="1" kern="0" dirty="0">
                <a:solidFill>
                  <a:srgbClr val="000000"/>
                </a:solidFill>
                <a:latin typeface="+mn-ea"/>
              </a:rPr>
              <a:t>“头痛医头、脚疼医脚”的尝试，为未来基本医疗保险制度改革积累了经验</a:t>
            </a:r>
            <a:r>
              <a:rPr lang="zh-CN" altLang="en-US" b="1" kern="0" dirty="0" smtClean="0">
                <a:solidFill>
                  <a:srgbClr val="000000"/>
                </a:solidFill>
                <a:latin typeface="+mn-ea"/>
              </a:rPr>
              <a:t>。</a:t>
            </a:r>
          </a:p>
          <a:p>
            <a:pPr lvl="0" eaLnBrk="0" fontAlgn="base" hangingPunct="0">
              <a:lnSpc>
                <a:spcPct val="150000"/>
              </a:lnSpc>
              <a:spcBef>
                <a:spcPct val="20000"/>
              </a:spcBef>
              <a:spcAft>
                <a:spcPct val="0"/>
              </a:spcAft>
            </a:pPr>
            <a:r>
              <a:rPr lang="en-US" altLang="zh-CN" b="1" kern="0" dirty="0" smtClean="0">
                <a:solidFill>
                  <a:srgbClr val="000000"/>
                </a:solidFill>
                <a:latin typeface="Times New Roman"/>
                <a:cs typeface="Times New Roman"/>
              </a:rPr>
              <a:t>The attempt of “only dealing with symptoms rather than getting to the root of the problem</a:t>
            </a:r>
            <a:r>
              <a:rPr lang="en-US" altLang="zh-CN" b="1" kern="0" dirty="0" smtClean="0">
                <a:solidFill>
                  <a:srgbClr val="000000"/>
                </a:solidFill>
                <a:latin typeface="Times New Roman"/>
                <a:cs typeface="Times New Roman"/>
              </a:rPr>
              <a:t>” has </a:t>
            </a:r>
            <a:r>
              <a:rPr lang="en-US" altLang="zh-CN" b="1" kern="0" dirty="0" smtClean="0">
                <a:solidFill>
                  <a:srgbClr val="000000"/>
                </a:solidFill>
                <a:latin typeface="Times New Roman"/>
                <a:cs typeface="Times New Roman"/>
              </a:rPr>
              <a:t>accumulated experience for the reform of basic medical security system in the future.</a:t>
            </a:r>
            <a:r>
              <a:rPr lang="en-US" altLang="zh-CN" b="1" kern="0" dirty="0" smtClean="0">
                <a:solidFill>
                  <a:srgbClr val="000000"/>
                </a:solidFill>
                <a:latin typeface="+mn-ea"/>
              </a:rPr>
              <a:t> </a:t>
            </a:r>
            <a:endParaRPr lang="zh-CN" altLang="en-US" b="1" kern="0" dirty="0">
              <a:solidFill>
                <a:srgbClr val="000000"/>
              </a:solidFill>
              <a:latin typeface="+mn-ea"/>
            </a:endParaRPr>
          </a:p>
          <a:p>
            <a:pPr marL="342900" lvl="0" indent="-342900" eaLnBrk="0" fontAlgn="base" hangingPunct="0">
              <a:lnSpc>
                <a:spcPct val="150000"/>
              </a:lnSpc>
              <a:spcBef>
                <a:spcPct val="20000"/>
              </a:spcBef>
              <a:spcAft>
                <a:spcPct val="0"/>
              </a:spcAft>
              <a:buFont typeface="Wingdings" panose="05000000000000000000" charset="0"/>
              <a:buChar char="Ø"/>
            </a:pPr>
            <a:r>
              <a:rPr lang="zh-CN" altLang="en-US" kern="0" dirty="0">
                <a:solidFill>
                  <a:srgbClr val="000000"/>
                </a:solidFill>
                <a:latin typeface="+mn-ea"/>
              </a:rPr>
              <a:t>探索很多，但基本未能解决问题，无法调和制度设计与经济体制间的不适应</a:t>
            </a:r>
            <a:r>
              <a:rPr lang="zh-CN" altLang="en-US" kern="0" dirty="0" smtClean="0">
                <a:solidFill>
                  <a:srgbClr val="000000"/>
                </a:solidFill>
                <a:latin typeface="+mn-ea"/>
              </a:rPr>
              <a:t>。</a:t>
            </a:r>
          </a:p>
          <a:p>
            <a:pPr lvl="0" eaLnBrk="0" fontAlgn="base" hangingPunct="0">
              <a:lnSpc>
                <a:spcPct val="150000"/>
              </a:lnSpc>
              <a:spcBef>
                <a:spcPct val="20000"/>
              </a:spcBef>
              <a:spcAft>
                <a:spcPct val="0"/>
              </a:spcAft>
            </a:pPr>
            <a:r>
              <a:rPr lang="en-US" altLang="zh-CN" kern="0" dirty="0" smtClean="0">
                <a:solidFill>
                  <a:srgbClr val="000000"/>
                </a:solidFill>
                <a:latin typeface="Times New Roman"/>
                <a:cs typeface="Times New Roman"/>
              </a:rPr>
              <a:t>Despite many explorations, problems were not solved and the medical system still could not adapt to the economic system. </a:t>
            </a:r>
            <a:endParaRPr lang="en-US" altLang="zh-CN" kern="0" dirty="0">
              <a:solidFill>
                <a:srgbClr val="000000"/>
              </a:solidFill>
              <a:latin typeface="Times New Roman"/>
              <a:cs typeface="Times New Roman"/>
            </a:endParaRPr>
          </a:p>
          <a:p>
            <a:pPr marL="342900" lvl="0" indent="-342900" eaLnBrk="0" fontAlgn="base" hangingPunct="0">
              <a:lnSpc>
                <a:spcPct val="150000"/>
              </a:lnSpc>
              <a:spcBef>
                <a:spcPct val="20000"/>
              </a:spcBef>
              <a:spcAft>
                <a:spcPct val="0"/>
              </a:spcAft>
              <a:buFont typeface="Wingdings" panose="05000000000000000000" charset="0"/>
              <a:buChar char="Ø"/>
            </a:pPr>
            <a:r>
              <a:rPr lang="zh-CN" altLang="en-US" kern="0" dirty="0">
                <a:solidFill>
                  <a:srgbClr val="000000"/>
                </a:solidFill>
                <a:latin typeface="+mn-ea"/>
              </a:rPr>
              <a:t>各界普遍认为</a:t>
            </a:r>
            <a:r>
              <a:rPr lang="zh-CN" altLang="en-US" kern="0" dirty="0">
                <a:latin typeface="+mn-ea"/>
              </a:rPr>
              <a:t>，旧有传统医疗保障制度已经走到了尽头，</a:t>
            </a:r>
            <a:r>
              <a:rPr lang="zh-CN" altLang="en-US" kern="0" dirty="0">
                <a:solidFill>
                  <a:srgbClr val="FF0000"/>
                </a:solidFill>
                <a:latin typeface="+mn-ea"/>
              </a:rPr>
              <a:t>亟待深化改革</a:t>
            </a:r>
            <a:r>
              <a:rPr lang="zh-CN" altLang="en-US" kern="0" dirty="0" smtClean="0">
                <a:solidFill>
                  <a:srgbClr val="000000"/>
                </a:solidFill>
                <a:latin typeface="+mn-ea"/>
              </a:rPr>
              <a:t>。</a:t>
            </a:r>
          </a:p>
          <a:p>
            <a:pPr lvl="0" eaLnBrk="0" fontAlgn="base" hangingPunct="0">
              <a:lnSpc>
                <a:spcPct val="150000"/>
              </a:lnSpc>
              <a:spcBef>
                <a:spcPct val="20000"/>
              </a:spcBef>
              <a:spcAft>
                <a:spcPct val="0"/>
              </a:spcAft>
            </a:pPr>
            <a:r>
              <a:rPr lang="en-US" altLang="zh-CN" kern="0" dirty="0" smtClean="0">
                <a:solidFill>
                  <a:srgbClr val="000000"/>
                </a:solidFill>
                <a:latin typeface="Times New Roman"/>
                <a:cs typeface="Times New Roman"/>
              </a:rPr>
              <a:t>It was widely believed that traditional medical security system had come to end and thus </a:t>
            </a:r>
            <a:r>
              <a:rPr lang="en-US" altLang="zh-CN" kern="0" dirty="0" smtClean="0">
                <a:solidFill>
                  <a:srgbClr val="FF0000"/>
                </a:solidFill>
                <a:latin typeface="Times New Roman"/>
                <a:cs typeface="Times New Roman"/>
              </a:rPr>
              <a:t>required an immediate reform.  </a:t>
            </a:r>
            <a:endParaRPr lang="zh-CN" altLang="en-US" kern="0" dirty="0">
              <a:solidFill>
                <a:srgbClr val="FF0000"/>
              </a:solidFill>
              <a:latin typeface="Times New Roman"/>
              <a:cs typeface="Times New Roman"/>
            </a:endParaRPr>
          </a:p>
        </p:txBody>
      </p:sp>
    </p:spTree>
    <p:extLst>
      <p:ext uri="{BB962C8B-B14F-4D97-AF65-F5344CB8AC3E}">
        <p14:creationId xmlns:p14="http://schemas.microsoft.com/office/powerpoint/2010/main" val="2465699053"/>
      </p:ext>
    </p:extLst>
  </p:cSld>
  <p:clrMapOvr>
    <a:masterClrMapping/>
  </p:clrMapOvr>
  <p:transition xmlns:p14="http://schemas.microsoft.com/office/powerpoint/2010/main"/>
</p:sld>
</file>

<file path=ppt/tags/tag1.xml><?xml version="1.0" encoding="utf-8"?>
<p:tagLst xmlns:a="http://schemas.openxmlformats.org/drawingml/2006/main" xmlns:r="http://schemas.openxmlformats.org/officeDocument/2006/relationships" xmlns:p="http://schemas.openxmlformats.org/presentationml/2006/main">
  <p:tag name="FILLFORECOLOR" val="Color 1"/>
  <p:tag name="DEVICE" val="Canon Colorpass 1000"/>
</p:tagLst>
</file>

<file path=ppt/tags/tag2.xml><?xml version="1.0" encoding="utf-8"?>
<p:tagLst xmlns:a="http://schemas.openxmlformats.org/drawingml/2006/main" xmlns:r="http://schemas.openxmlformats.org/officeDocument/2006/relationships" xmlns:p="http://schemas.openxmlformats.org/presentationml/2006/main">
  <p:tag name="FILLFORECOLOR" val="Color 6"/>
  <p:tag name="DEVICE" val="Canon Colorpass 1000"/>
</p:tagLst>
</file>

<file path=ppt/tags/tag3.xml><?xml version="1.0" encoding="utf-8"?>
<p:tagLst xmlns:a="http://schemas.openxmlformats.org/drawingml/2006/main" xmlns:r="http://schemas.openxmlformats.org/officeDocument/2006/relationships" xmlns:p="http://schemas.openxmlformats.org/presentationml/2006/main">
  <p:tag name="FILLFORECOLOR" val="Color 2"/>
  <p:tag name="DEVICE" val="Canon Colorpass 1000"/>
</p:tagLst>
</file>

<file path=ppt/tags/tag4.xml><?xml version="1.0" encoding="utf-8"?>
<p:tagLst xmlns:a="http://schemas.openxmlformats.org/drawingml/2006/main" xmlns:r="http://schemas.openxmlformats.org/officeDocument/2006/relationships" xmlns:p="http://schemas.openxmlformats.org/presentationml/2006/main">
  <p:tag name="FILLFORECOLOR" val="Color 3"/>
  <p:tag name="DEVICE" val="Canon Colorpass 1000"/>
</p:tagLst>
</file>

<file path=ppt/tags/tag5.xml><?xml version="1.0" encoding="utf-8"?>
<p:tagLst xmlns:a="http://schemas.openxmlformats.org/drawingml/2006/main" xmlns:r="http://schemas.openxmlformats.org/officeDocument/2006/relationships" xmlns:p="http://schemas.openxmlformats.org/presentationml/2006/main">
  <p:tag name="FILLFORECOLOR" val="Color 4"/>
  <p:tag name="DEVICE" val="Canon Colorpass 1000"/>
</p:tagLst>
</file>

<file path=ppt/tags/tag6.xml><?xml version="1.0" encoding="utf-8"?>
<p:tagLst xmlns:a="http://schemas.openxmlformats.org/drawingml/2006/main" xmlns:r="http://schemas.openxmlformats.org/officeDocument/2006/relationships" xmlns:p="http://schemas.openxmlformats.org/presentationml/2006/main">
  <p:tag name="FILLFORECOLOR" val="Color 5"/>
  <p:tag name="DEVICE" val="Canon Colorpass 1000"/>
</p:tagLst>
</file>

<file path=ppt/theme/theme1.xml><?xml version="1.0" encoding="utf-8"?>
<a:theme xmlns:a="http://schemas.openxmlformats.org/drawingml/2006/main" name="FlysheetAndBody">
  <a:themeElements>
    <a:clrScheme name="">
      <a:dk1>
        <a:srgbClr val="000000"/>
      </a:dk1>
      <a:lt1>
        <a:srgbClr val="FFFFFF"/>
      </a:lt1>
      <a:dk2>
        <a:srgbClr val="72E873"/>
      </a:dk2>
      <a:lt2>
        <a:srgbClr val="F2673C"/>
      </a:lt2>
      <a:accent1>
        <a:srgbClr val="0083C3"/>
      </a:accent1>
      <a:accent2>
        <a:srgbClr val="F4B720"/>
      </a:accent2>
      <a:accent3>
        <a:srgbClr val="FFFFFF"/>
      </a:accent3>
      <a:accent4>
        <a:srgbClr val="000000"/>
      </a:accent4>
      <a:accent5>
        <a:srgbClr val="AAC1DE"/>
      </a:accent5>
      <a:accent6>
        <a:srgbClr val="DDA61C"/>
      </a:accent6>
      <a:hlink>
        <a:srgbClr val="80D4E8"/>
      </a:hlink>
      <a:folHlink>
        <a:srgbClr val="27915F"/>
      </a:folHlink>
    </a:clrScheme>
    <a:fontScheme name="FlysheetAndBody">
      <a:majorFont>
        <a:latin typeface="Credit Suisse Type Roman"/>
        <a:ea typeface=""/>
        <a:cs typeface=""/>
      </a:majorFont>
      <a:minorFont>
        <a:latin typeface="Credit Suisse Type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46800" tIns="72000" rIns="46800" bIns="36000" numCol="1" anchor="t" anchorCtr="0" compatLnSpc="1">
        <a:prstTxWarp prst="textNoShape">
          <a:avLst/>
        </a:prstTxWarp>
        <a:spAutoFit/>
      </a:bodyPr>
      <a:lstStyle>
        <a:defPPr marL="333375" marR="0" indent="-330200" algn="l" defTabSz="728663" rtl="0" eaLnBrk="1" fontAlgn="base" latinLnBrk="0" hangingPunct="1">
          <a:lnSpc>
            <a:spcPct val="95000"/>
          </a:lnSpc>
          <a:spcBef>
            <a:spcPct val="50000"/>
          </a:spcBef>
          <a:spcAft>
            <a:spcPct val="0"/>
          </a:spcAft>
          <a:buClr>
            <a:srgbClr val="AEBDDC"/>
          </a:buClr>
          <a:buSzPct val="130000"/>
          <a:buFontTx/>
          <a:buChar char="•"/>
          <a:tabLst/>
          <a:defRPr kumimoji="0" lang="en-US" sz="1600" b="0" i="0" u="none" strike="noStrike" cap="none" normalizeH="0" baseline="0" smtClean="0">
            <a:ln>
              <a:noFill/>
            </a:ln>
            <a:solidFill>
              <a:srgbClr val="000000"/>
            </a:solidFill>
            <a:effectLst/>
            <a:latin typeface="STKaiti" pitchFamily="2" charset="-122"/>
            <a:ea typeface="STKaiti" pitchFamily="2" charset="-122"/>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46800" tIns="72000" rIns="46800" bIns="36000" numCol="1" anchor="t" anchorCtr="0" compatLnSpc="1">
        <a:prstTxWarp prst="textNoShape">
          <a:avLst/>
        </a:prstTxWarp>
        <a:spAutoFit/>
      </a:bodyPr>
      <a:lstStyle>
        <a:defPPr marL="333375" marR="0" indent="-330200" algn="l" defTabSz="728663" rtl="0" eaLnBrk="1" fontAlgn="base" latinLnBrk="0" hangingPunct="1">
          <a:lnSpc>
            <a:spcPct val="95000"/>
          </a:lnSpc>
          <a:spcBef>
            <a:spcPct val="50000"/>
          </a:spcBef>
          <a:spcAft>
            <a:spcPct val="0"/>
          </a:spcAft>
          <a:buClr>
            <a:srgbClr val="AEBDDC"/>
          </a:buClr>
          <a:buSzPct val="130000"/>
          <a:buFontTx/>
          <a:buChar char="•"/>
          <a:tabLst/>
          <a:defRPr kumimoji="0" lang="en-US" sz="1600" b="0" i="0" u="none" strike="noStrike" cap="none" normalizeH="0" baseline="0" smtClean="0">
            <a:ln>
              <a:noFill/>
            </a:ln>
            <a:solidFill>
              <a:srgbClr val="000000"/>
            </a:solidFill>
            <a:effectLst/>
            <a:latin typeface="STKaiti" pitchFamily="2" charset="-122"/>
            <a:ea typeface="STKaiti" pitchFamily="2" charset="-122"/>
          </a:defRPr>
        </a:defPPr>
      </a:lstStyle>
    </a:lnDef>
  </a:objectDefaults>
  <a:extraClrSchemeLst>
    <a:extraClrScheme>
      <a:clrScheme name="FlysheetAndBody 1">
        <a:dk1>
          <a:srgbClr val="000000"/>
        </a:dk1>
        <a:lt1>
          <a:srgbClr val="FFFFFF"/>
        </a:lt1>
        <a:dk2>
          <a:srgbClr val="383189"/>
        </a:dk2>
        <a:lt2>
          <a:srgbClr val="C8C1BC"/>
        </a:lt2>
        <a:accent1>
          <a:srgbClr val="CA0000"/>
        </a:accent1>
        <a:accent2>
          <a:srgbClr val="FEF00C"/>
        </a:accent2>
        <a:accent3>
          <a:srgbClr val="FFFFFF"/>
        </a:accent3>
        <a:accent4>
          <a:srgbClr val="000000"/>
        </a:accent4>
        <a:accent5>
          <a:srgbClr val="E1AAAA"/>
        </a:accent5>
        <a:accent6>
          <a:srgbClr val="E6D90A"/>
        </a:accent6>
        <a:hlink>
          <a:srgbClr val="77B464"/>
        </a:hlink>
        <a:folHlink>
          <a:srgbClr val="353E4A"/>
        </a:folHlink>
      </a:clrScheme>
      <a:clrMap bg1="lt1" tx1="dk1" bg2="lt2" tx2="dk2" accent1="accent1" accent2="accent2" accent3="accent3" accent4="accent4" accent5="accent5" accent6="accent6" hlink="hlink" folHlink="folHlink"/>
    </a:extraClrScheme>
    <a:extraClrScheme>
      <a:clrScheme name="FlysheetAndBody 2">
        <a:dk1>
          <a:srgbClr val="000000"/>
        </a:dk1>
        <a:lt1>
          <a:srgbClr val="FFFFFF"/>
        </a:lt1>
        <a:dk2>
          <a:srgbClr val="383189"/>
        </a:dk2>
        <a:lt2>
          <a:srgbClr val="C8C1BC"/>
        </a:lt2>
        <a:accent1>
          <a:srgbClr val="171851"/>
        </a:accent1>
        <a:accent2>
          <a:srgbClr val="FEF00C"/>
        </a:accent2>
        <a:accent3>
          <a:srgbClr val="FFFFFF"/>
        </a:accent3>
        <a:accent4>
          <a:srgbClr val="000000"/>
        </a:accent4>
        <a:accent5>
          <a:srgbClr val="ABABB3"/>
        </a:accent5>
        <a:accent6>
          <a:srgbClr val="E6D90A"/>
        </a:accent6>
        <a:hlink>
          <a:srgbClr val="77B464"/>
        </a:hlink>
        <a:folHlink>
          <a:srgbClr val="353E4A"/>
        </a:folHlink>
      </a:clrScheme>
      <a:clrMap bg1="lt1" tx1="dk1" bg2="lt2" tx2="dk2" accent1="accent1" accent2="accent2" accent3="accent3" accent4="accent4" accent5="accent5" accent6="accent6" hlink="hlink" folHlink="folHlink"/>
    </a:extraClrScheme>
    <a:extraClrScheme>
      <a:clrScheme name="FlysheetAndBody 3">
        <a:dk1>
          <a:srgbClr val="000000"/>
        </a:dk1>
        <a:lt1>
          <a:srgbClr val="FFFFFF"/>
        </a:lt1>
        <a:dk2>
          <a:srgbClr val="383189"/>
        </a:dk2>
        <a:lt2>
          <a:srgbClr val="C8C1BC"/>
        </a:lt2>
        <a:accent1>
          <a:srgbClr val="171851"/>
        </a:accent1>
        <a:accent2>
          <a:srgbClr val="5978CF"/>
        </a:accent2>
        <a:accent3>
          <a:srgbClr val="FFFFFF"/>
        </a:accent3>
        <a:accent4>
          <a:srgbClr val="000000"/>
        </a:accent4>
        <a:accent5>
          <a:srgbClr val="ABABB3"/>
        </a:accent5>
        <a:accent6>
          <a:srgbClr val="506CBB"/>
        </a:accent6>
        <a:hlink>
          <a:srgbClr val="5BBD60"/>
        </a:hlink>
        <a:folHlink>
          <a:srgbClr val="353E4A"/>
        </a:folHlink>
      </a:clrScheme>
      <a:clrMap bg1="lt1" tx1="dk1" bg2="lt2" tx2="dk2" accent1="accent1" accent2="accent2" accent3="accent3" accent4="accent4" accent5="accent5" accent6="accent6" hlink="hlink" folHlink="folHlink"/>
    </a:extraClrScheme>
    <a:extraClrScheme>
      <a:clrScheme name="FlysheetAndBody 4">
        <a:dk1>
          <a:srgbClr val="000000"/>
        </a:dk1>
        <a:lt1>
          <a:srgbClr val="FFFFFF"/>
        </a:lt1>
        <a:dk2>
          <a:srgbClr val="77BC28"/>
        </a:dk2>
        <a:lt2>
          <a:srgbClr val="C8C1BC"/>
        </a:lt2>
        <a:accent1>
          <a:srgbClr val="171851"/>
        </a:accent1>
        <a:accent2>
          <a:srgbClr val="5978CF"/>
        </a:accent2>
        <a:accent3>
          <a:srgbClr val="FFFFFF"/>
        </a:accent3>
        <a:accent4>
          <a:srgbClr val="000000"/>
        </a:accent4>
        <a:accent5>
          <a:srgbClr val="ABABB3"/>
        </a:accent5>
        <a:accent6>
          <a:srgbClr val="506CBB"/>
        </a:accent6>
        <a:hlink>
          <a:srgbClr val="5BBD60"/>
        </a:hlink>
        <a:folHlink>
          <a:srgbClr val="353E4A"/>
        </a:folHlink>
      </a:clrScheme>
      <a:clrMap bg1="lt1" tx1="dk1" bg2="lt2" tx2="dk2" accent1="accent1" accent2="accent2" accent3="accent3" accent4="accent4" accent5="accent5" accent6="accent6" hlink="hlink" folHlink="folHlink"/>
    </a:extraClrScheme>
    <a:extraClrScheme>
      <a:clrScheme name="FlysheetAndBody 5">
        <a:dk1>
          <a:srgbClr val="000000"/>
        </a:dk1>
        <a:lt1>
          <a:srgbClr val="FFFFFF"/>
        </a:lt1>
        <a:dk2>
          <a:srgbClr val="77BC28"/>
        </a:dk2>
        <a:lt2>
          <a:srgbClr val="C8C1BC"/>
        </a:lt2>
        <a:accent1>
          <a:srgbClr val="0070BC"/>
        </a:accent1>
        <a:accent2>
          <a:srgbClr val="5978CF"/>
        </a:accent2>
        <a:accent3>
          <a:srgbClr val="FFFFFF"/>
        </a:accent3>
        <a:accent4>
          <a:srgbClr val="000000"/>
        </a:accent4>
        <a:accent5>
          <a:srgbClr val="AABBDA"/>
        </a:accent5>
        <a:accent6>
          <a:srgbClr val="506CBB"/>
        </a:accent6>
        <a:hlink>
          <a:srgbClr val="5BBD60"/>
        </a:hlink>
        <a:folHlink>
          <a:srgbClr val="353E4A"/>
        </a:folHlink>
      </a:clrScheme>
      <a:clrMap bg1="lt1" tx1="dk1" bg2="lt2" tx2="dk2" accent1="accent1" accent2="accent2" accent3="accent3" accent4="accent4" accent5="accent5" accent6="accent6" hlink="hlink" folHlink="folHlink"/>
    </a:extraClrScheme>
    <a:extraClrScheme>
      <a:clrScheme name="FlysheetAndBody 6">
        <a:dk1>
          <a:srgbClr val="000000"/>
        </a:dk1>
        <a:lt1>
          <a:srgbClr val="FFFFFF"/>
        </a:lt1>
        <a:dk2>
          <a:srgbClr val="006600"/>
        </a:dk2>
        <a:lt2>
          <a:srgbClr val="C8C1BC"/>
        </a:lt2>
        <a:accent1>
          <a:srgbClr val="3B44A2"/>
        </a:accent1>
        <a:accent2>
          <a:srgbClr val="993300"/>
        </a:accent2>
        <a:accent3>
          <a:srgbClr val="FFFFFF"/>
        </a:accent3>
        <a:accent4>
          <a:srgbClr val="000000"/>
        </a:accent4>
        <a:accent5>
          <a:srgbClr val="AFB0CE"/>
        </a:accent5>
        <a:accent6>
          <a:srgbClr val="8A2D00"/>
        </a:accent6>
        <a:hlink>
          <a:srgbClr val="7D95D9"/>
        </a:hlink>
        <a:folHlink>
          <a:srgbClr val="353E4A"/>
        </a:folHlink>
      </a:clrScheme>
      <a:clrMap bg1="lt1" tx1="dk1" bg2="lt2" tx2="dk2" accent1="accent1" accent2="accent2" accent3="accent3" accent4="accent4" accent5="accent5" accent6="accent6" hlink="hlink" folHlink="folHlink"/>
    </a:extraClrScheme>
    <a:extraClrScheme>
      <a:clrScheme name="FlysheetAndBody 7">
        <a:dk1>
          <a:srgbClr val="000000"/>
        </a:dk1>
        <a:lt1>
          <a:srgbClr val="FFFFFF"/>
        </a:lt1>
        <a:dk2>
          <a:srgbClr val="006600"/>
        </a:dk2>
        <a:lt2>
          <a:srgbClr val="C8C1BC"/>
        </a:lt2>
        <a:accent1>
          <a:srgbClr val="3B44A2"/>
        </a:accent1>
        <a:accent2>
          <a:srgbClr val="993300"/>
        </a:accent2>
        <a:accent3>
          <a:srgbClr val="FFFFFF"/>
        </a:accent3>
        <a:accent4>
          <a:srgbClr val="000000"/>
        </a:accent4>
        <a:accent5>
          <a:srgbClr val="AFB0CE"/>
        </a:accent5>
        <a:accent6>
          <a:srgbClr val="8A2D00"/>
        </a:accent6>
        <a:hlink>
          <a:srgbClr val="7D95D9"/>
        </a:hlink>
        <a:folHlink>
          <a:srgbClr val="5F5F5F"/>
        </a:folHlink>
      </a:clrScheme>
      <a:clrMap bg1="lt1" tx1="dk1" bg2="lt2" tx2="dk2" accent1="accent1" accent2="accent2" accent3="accent3" accent4="accent4" accent5="accent5" accent6="accent6" hlink="hlink" folHlink="folHlink"/>
    </a:extraClrScheme>
    <a:extraClrScheme>
      <a:clrScheme name="FlysheetAndBody 8">
        <a:dk1>
          <a:srgbClr val="000000"/>
        </a:dk1>
        <a:lt1>
          <a:srgbClr val="FFFFFF"/>
        </a:lt1>
        <a:dk2>
          <a:srgbClr val="3B44A2"/>
        </a:dk2>
        <a:lt2>
          <a:srgbClr val="C8C1BC"/>
        </a:lt2>
        <a:accent1>
          <a:srgbClr val="3B44A2"/>
        </a:accent1>
        <a:accent2>
          <a:srgbClr val="993300"/>
        </a:accent2>
        <a:accent3>
          <a:srgbClr val="FFFFFF"/>
        </a:accent3>
        <a:accent4>
          <a:srgbClr val="000000"/>
        </a:accent4>
        <a:accent5>
          <a:srgbClr val="AFB0CE"/>
        </a:accent5>
        <a:accent6>
          <a:srgbClr val="8A2D00"/>
        </a:accent6>
        <a:hlink>
          <a:srgbClr val="7D95D9"/>
        </a:hlink>
        <a:folHlink>
          <a:srgbClr val="5F5F5F"/>
        </a:folHlink>
      </a:clrScheme>
      <a:clrMap bg1="lt1" tx1="dk1" bg2="lt2" tx2="dk2" accent1="accent1" accent2="accent2" accent3="accent3" accent4="accent4" accent5="accent5" accent6="accent6" hlink="hlink" folHlink="folHlink"/>
    </a:extraClrScheme>
    <a:extraClrScheme>
      <a:clrScheme name="FlysheetAndBody 9">
        <a:dk1>
          <a:srgbClr val="000000"/>
        </a:dk1>
        <a:lt1>
          <a:srgbClr val="FFFFFF"/>
        </a:lt1>
        <a:dk2>
          <a:srgbClr val="3B44A2"/>
        </a:dk2>
        <a:lt2>
          <a:srgbClr val="C8C1BC"/>
        </a:lt2>
        <a:accent1>
          <a:srgbClr val="4664A3"/>
        </a:accent1>
        <a:accent2>
          <a:srgbClr val="993300"/>
        </a:accent2>
        <a:accent3>
          <a:srgbClr val="FFFFFF"/>
        </a:accent3>
        <a:accent4>
          <a:srgbClr val="000000"/>
        </a:accent4>
        <a:accent5>
          <a:srgbClr val="B0B8CE"/>
        </a:accent5>
        <a:accent6>
          <a:srgbClr val="8A2D00"/>
        </a:accent6>
        <a:hlink>
          <a:srgbClr val="7D95D9"/>
        </a:hlink>
        <a:folHlink>
          <a:srgbClr val="5F5F5F"/>
        </a:folHlink>
      </a:clrScheme>
      <a:clrMap bg1="lt1" tx1="dk1" bg2="lt2" tx2="dk2" accent1="accent1" accent2="accent2" accent3="accent3" accent4="accent4" accent5="accent5" accent6="accent6" hlink="hlink" folHlink="folHlink"/>
    </a:extraClrScheme>
    <a:extraClrScheme>
      <a:clrScheme name="FlysheetAndBody 10">
        <a:dk1>
          <a:srgbClr val="000000"/>
        </a:dk1>
        <a:lt1>
          <a:srgbClr val="FFFFFF"/>
        </a:lt1>
        <a:dk2>
          <a:srgbClr val="AEBDDC"/>
        </a:dk2>
        <a:lt2>
          <a:srgbClr val="C8C1BC"/>
        </a:lt2>
        <a:accent1>
          <a:srgbClr val="4664A3"/>
        </a:accent1>
        <a:accent2>
          <a:srgbClr val="993300"/>
        </a:accent2>
        <a:accent3>
          <a:srgbClr val="FFFFFF"/>
        </a:accent3>
        <a:accent4>
          <a:srgbClr val="000000"/>
        </a:accent4>
        <a:accent5>
          <a:srgbClr val="B0B8CE"/>
        </a:accent5>
        <a:accent6>
          <a:srgbClr val="8A2D00"/>
        </a:accent6>
        <a:hlink>
          <a:srgbClr val="7D95D9"/>
        </a:hlink>
        <a:folHlink>
          <a:srgbClr val="5F5F5F"/>
        </a:folHlink>
      </a:clrScheme>
      <a:clrMap bg1="lt1" tx1="dk1" bg2="lt2" tx2="dk2" accent1="accent1" accent2="accent2" accent3="accent3" accent4="accent4" accent5="accent5" accent6="accent6" hlink="hlink" folHlink="folHlink"/>
    </a:extraClrScheme>
    <a:extraClrScheme>
      <a:clrScheme name="FlysheetAndBody 11">
        <a:dk1>
          <a:srgbClr val="000000"/>
        </a:dk1>
        <a:lt1>
          <a:srgbClr val="FFFFFF"/>
        </a:lt1>
        <a:dk2>
          <a:srgbClr val="AEBDDC"/>
        </a:dk2>
        <a:lt2>
          <a:srgbClr val="C8C1BC"/>
        </a:lt2>
        <a:accent1>
          <a:srgbClr val="4664A3"/>
        </a:accent1>
        <a:accent2>
          <a:srgbClr val="993300"/>
        </a:accent2>
        <a:accent3>
          <a:srgbClr val="FFFFFF"/>
        </a:accent3>
        <a:accent4>
          <a:srgbClr val="000000"/>
        </a:accent4>
        <a:accent5>
          <a:srgbClr val="B0B8CE"/>
        </a:accent5>
        <a:accent6>
          <a:srgbClr val="8A2D00"/>
        </a:accent6>
        <a:hlink>
          <a:srgbClr val="7D95D9"/>
        </a:hlink>
        <a:folHlink>
          <a:srgbClr val="6AA94E"/>
        </a:folHlink>
      </a:clrScheme>
      <a:clrMap bg1="lt1" tx1="dk1" bg2="lt2" tx2="dk2" accent1="accent1" accent2="accent2" accent3="accent3" accent4="accent4" accent5="accent5" accent6="accent6" hlink="hlink" folHlink="folHlink"/>
    </a:extraClrScheme>
    <a:extraClrScheme>
      <a:clrScheme name="FlysheetAndBody 12">
        <a:dk1>
          <a:srgbClr val="000000"/>
        </a:dk1>
        <a:lt1>
          <a:srgbClr val="FFFFFF"/>
        </a:lt1>
        <a:dk2>
          <a:srgbClr val="AEBDDC"/>
        </a:dk2>
        <a:lt2>
          <a:srgbClr val="B6D3FF"/>
        </a:lt2>
        <a:accent1>
          <a:srgbClr val="005287"/>
        </a:accent1>
        <a:accent2>
          <a:srgbClr val="EDDC29"/>
        </a:accent2>
        <a:accent3>
          <a:srgbClr val="FFFFFF"/>
        </a:accent3>
        <a:accent4>
          <a:srgbClr val="000000"/>
        </a:accent4>
        <a:accent5>
          <a:srgbClr val="AAB3C3"/>
        </a:accent5>
        <a:accent6>
          <a:srgbClr val="D7C724"/>
        </a:accent6>
        <a:hlink>
          <a:srgbClr val="79ABCB"/>
        </a:hlink>
        <a:folHlink>
          <a:srgbClr val="77787B"/>
        </a:folHlink>
      </a:clrScheme>
      <a:clrMap bg1="lt1" tx1="dk1" bg2="lt2" tx2="dk2" accent1="accent1" accent2="accent2" accent3="accent3" accent4="accent4" accent5="accent5" accent6="accent6" hlink="hlink" folHlink="folHlink"/>
    </a:extraClrScheme>
    <a:extraClrScheme>
      <a:clrScheme name="FlysheetAndBody 13">
        <a:dk1>
          <a:srgbClr val="000000"/>
        </a:dk1>
        <a:lt1>
          <a:srgbClr val="FFFFFF"/>
        </a:lt1>
        <a:dk2>
          <a:srgbClr val="7D95D9"/>
        </a:dk2>
        <a:lt2>
          <a:srgbClr val="969696"/>
        </a:lt2>
        <a:accent1>
          <a:srgbClr val="4664A3"/>
        </a:accent1>
        <a:accent2>
          <a:srgbClr val="993300"/>
        </a:accent2>
        <a:accent3>
          <a:srgbClr val="FFFFFF"/>
        </a:accent3>
        <a:accent4>
          <a:srgbClr val="000000"/>
        </a:accent4>
        <a:accent5>
          <a:srgbClr val="B0B8CE"/>
        </a:accent5>
        <a:accent6>
          <a:srgbClr val="8A2D00"/>
        </a:accent6>
        <a:hlink>
          <a:srgbClr val="7D95D9"/>
        </a:hlink>
        <a:folHlink>
          <a:srgbClr val="6AA94E"/>
        </a:folHlink>
      </a:clrScheme>
      <a:clrMap bg1="lt1" tx1="dk1" bg2="lt2" tx2="dk2" accent1="accent1" accent2="accent2" accent3="accent3" accent4="accent4" accent5="accent5" accent6="accent6" hlink="hlink" folHlink="folHlink"/>
    </a:extraClrScheme>
    <a:extraClrScheme>
      <a:clrScheme name="FlysheetAndBody 14">
        <a:dk1>
          <a:srgbClr val="000000"/>
        </a:dk1>
        <a:lt1>
          <a:srgbClr val="FFFFFF"/>
        </a:lt1>
        <a:dk2>
          <a:srgbClr val="7D95D9"/>
        </a:dk2>
        <a:lt2>
          <a:srgbClr val="969696"/>
        </a:lt2>
        <a:accent1>
          <a:srgbClr val="7298AB"/>
        </a:accent1>
        <a:accent2>
          <a:srgbClr val="993300"/>
        </a:accent2>
        <a:accent3>
          <a:srgbClr val="FFFFFF"/>
        </a:accent3>
        <a:accent4>
          <a:srgbClr val="000000"/>
        </a:accent4>
        <a:accent5>
          <a:srgbClr val="BCCAD2"/>
        </a:accent5>
        <a:accent6>
          <a:srgbClr val="8A2D00"/>
        </a:accent6>
        <a:hlink>
          <a:srgbClr val="7D95D9"/>
        </a:hlink>
        <a:folHlink>
          <a:srgbClr val="6AA94E"/>
        </a:folHlink>
      </a:clrScheme>
      <a:clrMap bg1="lt1" tx1="dk1" bg2="lt2" tx2="dk2" accent1="accent1" accent2="accent2" accent3="accent3" accent4="accent4" accent5="accent5" accent6="accent6" hlink="hlink" folHlink="folHlink"/>
    </a:extraClrScheme>
    <a:extraClrScheme>
      <a:clrScheme name="FlysheetAndBody 15">
        <a:dk1>
          <a:srgbClr val="000000"/>
        </a:dk1>
        <a:lt1>
          <a:srgbClr val="FFFFFF"/>
        </a:lt1>
        <a:dk2>
          <a:srgbClr val="7D95D9"/>
        </a:dk2>
        <a:lt2>
          <a:srgbClr val="969696"/>
        </a:lt2>
        <a:accent1>
          <a:srgbClr val="2B5478"/>
        </a:accent1>
        <a:accent2>
          <a:srgbClr val="993300"/>
        </a:accent2>
        <a:accent3>
          <a:srgbClr val="FFFFFF"/>
        </a:accent3>
        <a:accent4>
          <a:srgbClr val="000000"/>
        </a:accent4>
        <a:accent5>
          <a:srgbClr val="ACB3BE"/>
        </a:accent5>
        <a:accent6>
          <a:srgbClr val="8A2D00"/>
        </a:accent6>
        <a:hlink>
          <a:srgbClr val="7D95D9"/>
        </a:hlink>
        <a:folHlink>
          <a:srgbClr val="6AA94E"/>
        </a:folHlink>
      </a:clrScheme>
      <a:clrMap bg1="lt1" tx1="dk1" bg2="lt2" tx2="dk2" accent1="accent1" accent2="accent2" accent3="accent3" accent4="accent4" accent5="accent5" accent6="accent6" hlink="hlink" folHlink="folHlink"/>
    </a:extraClrScheme>
    <a:extraClrScheme>
      <a:clrScheme name="FlysheetAndBody 16">
        <a:dk1>
          <a:srgbClr val="000000"/>
        </a:dk1>
        <a:lt1>
          <a:srgbClr val="FFFFFF"/>
        </a:lt1>
        <a:dk2>
          <a:srgbClr val="7D95D9"/>
        </a:dk2>
        <a:lt2>
          <a:srgbClr val="969696"/>
        </a:lt2>
        <a:accent1>
          <a:srgbClr val="23408D"/>
        </a:accent1>
        <a:accent2>
          <a:srgbClr val="993300"/>
        </a:accent2>
        <a:accent3>
          <a:srgbClr val="FFFFFF"/>
        </a:accent3>
        <a:accent4>
          <a:srgbClr val="000000"/>
        </a:accent4>
        <a:accent5>
          <a:srgbClr val="ACAFC5"/>
        </a:accent5>
        <a:accent6>
          <a:srgbClr val="8A2D00"/>
        </a:accent6>
        <a:hlink>
          <a:srgbClr val="7D95D9"/>
        </a:hlink>
        <a:folHlink>
          <a:srgbClr val="6AA94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lends">
  <a:themeElements>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宋体"/>
        <a:cs typeface=""/>
      </a:majorFont>
      <a:minorFont>
        <a:latin typeface="Tahoma"/>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folHlink"/>
          </a:buClr>
          <a:buSzPct val="60000"/>
          <a:buFont typeface="Wingdings" pitchFamily="2" charset="2"/>
          <a:buChar char="n"/>
          <a:tabLst/>
          <a:defRPr kumimoji="0" lang="zh-CN" altLang="en-US" sz="3200" b="0" i="0" u="none" strike="noStrike" cap="none" normalizeH="0" baseline="0" smtClean="0">
            <a:ln>
              <a:noFill/>
            </a:ln>
            <a:solidFill>
              <a:schemeClr val="tx1"/>
            </a:solidFill>
            <a:effectLst/>
            <a:latin typeface="Tahoma" pitchFamily="34" charset="0"/>
            <a:ea typeface="宋体" pitchFamily="2" charset="-122"/>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folHlink"/>
          </a:buClr>
          <a:buSzPct val="60000"/>
          <a:buFont typeface="Wingdings" pitchFamily="2" charset="2"/>
          <a:buChar char="n"/>
          <a:tabLst/>
          <a:defRPr kumimoji="0" lang="zh-CN" altLang="en-US" sz="3200" b="0" i="0" u="none" strike="noStrike" cap="none" normalizeH="0" baseline="0" smtClean="0">
            <a:ln>
              <a:noFill/>
            </a:ln>
            <a:solidFill>
              <a:schemeClr val="tx1"/>
            </a:solidFill>
            <a:effectLst/>
            <a:latin typeface="Tahoma" pitchFamily="34" charset="0"/>
            <a:ea typeface="宋体" pitchFamily="2" charset="-122"/>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3787</TotalTime>
  <Words>4604</Words>
  <Application>Microsoft Macintosh PowerPoint</Application>
  <PresentationFormat>自定义</PresentationFormat>
  <Paragraphs>399</Paragraphs>
  <Slides>30</Slides>
  <Notes>0</Notes>
  <HiddenSlides>0</HiddenSlides>
  <MMClips>0</MMClips>
  <ScaleCrop>false</ScaleCrop>
  <HeadingPairs>
    <vt:vector size="6" baseType="variant">
      <vt:variant>
        <vt:lpstr>主题</vt:lpstr>
      </vt:variant>
      <vt:variant>
        <vt:i4>2</vt:i4>
      </vt:variant>
      <vt:variant>
        <vt:lpstr>嵌入的 OLE 服务器</vt:lpstr>
      </vt:variant>
      <vt:variant>
        <vt:i4>1</vt:i4>
      </vt:variant>
      <vt:variant>
        <vt:lpstr>幻灯片标题</vt:lpstr>
      </vt:variant>
      <vt:variant>
        <vt:i4>30</vt:i4>
      </vt:variant>
    </vt:vector>
  </HeadingPairs>
  <TitlesOfParts>
    <vt:vector size="33" baseType="lpstr">
      <vt:lpstr>FlysheetAndBody</vt:lpstr>
      <vt:lpstr>Blends</vt:lpstr>
      <vt:lpstr>Excel.Chart.8</vt:lpstr>
      <vt:lpstr> </vt:lpstr>
      <vt:lpstr> </vt:lpstr>
      <vt:lpstr> </vt:lpstr>
      <vt:lpstr> </vt:lpstr>
      <vt:lpstr> </vt:lpstr>
      <vt:lpstr> </vt:lpstr>
      <vt:lpstr> </vt:lpstr>
      <vt:lpstr> </vt:lpstr>
      <vt:lpstr> </vt:lpstr>
      <vt:lpstr>PowerPoint 演示文稿</vt:lpstr>
      <vt:lpstr> </vt:lpstr>
      <vt:lpstr> </vt:lpstr>
      <vt:lpstr> </vt:lpstr>
      <vt:lpstr> </vt:lpstr>
      <vt:lpstr> </vt:lpstr>
      <vt:lpstr> </vt:lpstr>
      <vt:lpstr> </vt:lpstr>
      <vt:lpstr> </vt:lpstr>
      <vt:lpstr> </vt:lpstr>
      <vt:lpstr> </vt:lpstr>
      <vt:lpstr> </vt:lpstr>
      <vt:lpstr> </vt:lpstr>
      <vt:lpstr> </vt:lpstr>
      <vt:lpstr> </vt:lpstr>
      <vt:lpstr> </vt:lpstr>
      <vt:lpstr> </vt:lpstr>
      <vt:lpstr>PowerPoint 演示文稿</vt:lpstr>
      <vt:lpstr> </vt:lpstr>
      <vt:lpstr>PowerPoint 演示文稿</vt:lpstr>
      <vt:lpstr>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N</dc:creator>
  <cp:lastModifiedBy>王雪敏</cp:lastModifiedBy>
  <cp:revision>547</cp:revision>
  <dcterms:created xsi:type="dcterms:W3CDTF">2019-05-19T13:43:50Z</dcterms:created>
  <dcterms:modified xsi:type="dcterms:W3CDTF">2019-05-22T13:42:38Z</dcterms:modified>
</cp:coreProperties>
</file>