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59" r:id="rId3"/>
    <p:sldId id="278" r:id="rId4"/>
    <p:sldId id="260" r:id="rId5"/>
    <p:sldId id="275" r:id="rId6"/>
    <p:sldId id="277" r:id="rId7"/>
    <p:sldId id="276" r:id="rId8"/>
    <p:sldId id="264" r:id="rId9"/>
    <p:sldId id="266" r:id="rId10"/>
    <p:sldId id="279" r:id="rId11"/>
    <p:sldId id="267" r:id="rId12"/>
    <p:sldId id="269" r:id="rId13"/>
    <p:sldId id="270" r:id="rId14"/>
    <p:sldId id="272" r:id="rId15"/>
    <p:sldId id="273" r:id="rId1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yuz\Dropbox\ILO_SST\Fabio\Turin\Figure%204.3%20Effective%20coverage%20beneficiari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Feuille_de_calcul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97956505436823"/>
          <c:y val="3.750569190547088E-2"/>
          <c:w val="0.50169347581552304"/>
          <c:h val="0.837340475883137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'4.3 Data'!$J$5</c:f>
              <c:strCache>
                <c:ptCount val="1"/>
                <c:pt idx="0">
                  <c:v>Old-age pension beneficiaries as a percentage of population above statutory pensionable age (SDG 1.3.1)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8D-4192-A9FF-8477906EB1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'4.3 Data'!$G$6:$G$22</c:f>
              <c:strCache>
                <c:ptCount val="17"/>
                <c:pt idx="0">
                  <c:v>World</c:v>
                </c:pt>
                <c:pt idx="1">
                  <c:v>Sub-Saharan Africa</c:v>
                </c:pt>
                <c:pt idx="2">
                  <c:v>Southern Asia</c:v>
                </c:pt>
                <c:pt idx="3">
                  <c:v>Arab States</c:v>
                </c:pt>
                <c:pt idx="4">
                  <c:v>Africa</c:v>
                </c:pt>
                <c:pt idx="5">
                  <c:v>Northern Africa</c:v>
                </c:pt>
                <c:pt idx="6">
                  <c:v>Asia and Pacific</c:v>
                </c:pt>
                <c:pt idx="7">
                  <c:v>Latin America and the Caribbean</c:v>
                </c:pt>
                <c:pt idx="8">
                  <c:v>Oceania</c:v>
                </c:pt>
                <c:pt idx="9">
                  <c:v>South-Eastern Asia</c:v>
                </c:pt>
                <c:pt idx="10">
                  <c:v>Eastern Asia</c:v>
                </c:pt>
                <c:pt idx="11">
                  <c:v>Central and Western Asia</c:v>
                </c:pt>
                <c:pt idx="12">
                  <c:v>Americas</c:v>
                </c:pt>
                <c:pt idx="13">
                  <c:v>Eastern Europe</c:v>
                </c:pt>
                <c:pt idx="14">
                  <c:v>Europe and Central Asia</c:v>
                </c:pt>
                <c:pt idx="15">
                  <c:v>Northern, Southern and Western Europe</c:v>
                </c:pt>
                <c:pt idx="16">
                  <c:v>Northern America</c:v>
                </c:pt>
              </c:strCache>
            </c:strRef>
          </c:cat>
          <c:val>
            <c:numRef>
              <c:f>'4.3 Data'!$J$6:$J$22</c:f>
              <c:numCache>
                <c:formatCode>0.0</c:formatCode>
                <c:ptCount val="17"/>
                <c:pt idx="0">
                  <c:v>67.932426452636719</c:v>
                </c:pt>
                <c:pt idx="1">
                  <c:v>22.688350677490234</c:v>
                </c:pt>
                <c:pt idx="2">
                  <c:v>23.619064331054688</c:v>
                </c:pt>
                <c:pt idx="3">
                  <c:v>27.4</c:v>
                </c:pt>
                <c:pt idx="4">
                  <c:v>29.63275146484375</c:v>
                </c:pt>
                <c:pt idx="5">
                  <c:v>46.967735290527301</c:v>
                </c:pt>
                <c:pt idx="6">
                  <c:v>55.165992736816406</c:v>
                </c:pt>
                <c:pt idx="7">
                  <c:v>70.840133666992188</c:v>
                </c:pt>
                <c:pt idx="8">
                  <c:v>74.099999999999994</c:v>
                </c:pt>
                <c:pt idx="9">
                  <c:v>74.099999999999994</c:v>
                </c:pt>
                <c:pt idx="10">
                  <c:v>77.332389831542969</c:v>
                </c:pt>
                <c:pt idx="11">
                  <c:v>82.027183532714844</c:v>
                </c:pt>
                <c:pt idx="12">
                  <c:v>86.237068176269531</c:v>
                </c:pt>
                <c:pt idx="13">
                  <c:v>93.836074829101562</c:v>
                </c:pt>
                <c:pt idx="14">
                  <c:v>95.174858093261719</c:v>
                </c:pt>
                <c:pt idx="15">
                  <c:v>97.660820007324219</c:v>
                </c:pt>
                <c:pt idx="1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48-4E38-BEFA-7B9B00873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axId val="232800976"/>
        <c:axId val="232803720"/>
      </c:barChart>
      <c:catAx>
        <c:axId val="232800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fr-FR"/>
          </a:p>
        </c:txPr>
        <c:crossAx val="232803720"/>
        <c:crosses val="autoZero"/>
        <c:auto val="1"/>
        <c:lblAlgn val="ctr"/>
        <c:lblOffset val="100"/>
        <c:noMultiLvlLbl val="0"/>
      </c:catAx>
      <c:valAx>
        <c:axId val="232803720"/>
        <c:scaling>
          <c:orientation val="minMax"/>
          <c:max val="100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fr-FR"/>
          </a:p>
        </c:txPr>
        <c:crossAx val="23280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887093751392832E-2"/>
          <c:y val="0.12911902749685636"/>
          <c:w val="0.79058818348923376"/>
          <c:h val="0.6434842138382364"/>
        </c:manualLayout>
      </c:layout>
      <c:lineChart>
        <c:grouping val="standard"/>
        <c:varyColors val="0"/>
        <c:ser>
          <c:idx val="0"/>
          <c:order val="0"/>
          <c:tx>
            <c:v>2013</c:v>
          </c:tx>
          <c:spPr>
            <a:ln>
              <a:noFill/>
            </a:ln>
          </c:spPr>
          <c:marker>
            <c:symbol val="circle"/>
            <c:size val="1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marker>
          <c:cat>
            <c:strRef>
              <c:f>'4.11 Data'!$B$7:$B$27</c:f>
              <c:strCache>
                <c:ptCount val="20"/>
                <c:pt idx="0">
                  <c:v>Spain</c:v>
                </c:pt>
                <c:pt idx="1">
                  <c:v>Italy</c:v>
                </c:pt>
                <c:pt idx="2">
                  <c:v>Portugal</c:v>
                </c:pt>
                <c:pt idx="3">
                  <c:v>Poland</c:v>
                </c:pt>
                <c:pt idx="4">
                  <c:v>Slovakia</c:v>
                </c:pt>
                <c:pt idx="5">
                  <c:v>Austria</c:v>
                </c:pt>
                <c:pt idx="6">
                  <c:v>France</c:v>
                </c:pt>
                <c:pt idx="7">
                  <c:v>Finland</c:v>
                </c:pt>
                <c:pt idx="8">
                  <c:v>EU28</c:v>
                </c:pt>
                <c:pt idx="9">
                  <c:v>Germany</c:v>
                </c:pt>
                <c:pt idx="10">
                  <c:v>Estonia</c:v>
                </c:pt>
                <c:pt idx="11">
                  <c:v>Belgium</c:v>
                </c:pt>
                <c:pt idx="12">
                  <c:v>Slovenia</c:v>
                </c:pt>
                <c:pt idx="13">
                  <c:v>Romania</c:v>
                </c:pt>
                <c:pt idx="14">
                  <c:v>Latvia</c:v>
                </c:pt>
                <c:pt idx="15">
                  <c:v>Czech Republic</c:v>
                </c:pt>
                <c:pt idx="16">
                  <c:v>Ireland</c:v>
                </c:pt>
                <c:pt idx="17">
                  <c:v>Netherlands</c:v>
                </c:pt>
                <c:pt idx="18">
                  <c:v>Sweden</c:v>
                </c:pt>
                <c:pt idx="19">
                  <c:v>Hungary</c:v>
                </c:pt>
              </c:strCache>
            </c:strRef>
          </c:cat>
          <c:val>
            <c:numRef>
              <c:f>'4.11 Data'!$C$7:$C$27</c:f>
              <c:numCache>
                <c:formatCode>0.0</c:formatCode>
                <c:ptCount val="20"/>
                <c:pt idx="0">
                  <c:v>79</c:v>
                </c:pt>
                <c:pt idx="1">
                  <c:v>59.9</c:v>
                </c:pt>
                <c:pt idx="2">
                  <c:v>57.5</c:v>
                </c:pt>
                <c:pt idx="3">
                  <c:v>53</c:v>
                </c:pt>
                <c:pt idx="4">
                  <c:v>51.7</c:v>
                </c:pt>
                <c:pt idx="5">
                  <c:v>51</c:v>
                </c:pt>
                <c:pt idx="6">
                  <c:v>50.6</c:v>
                </c:pt>
                <c:pt idx="7">
                  <c:v>46</c:v>
                </c:pt>
                <c:pt idx="8">
                  <c:v>42.5</c:v>
                </c:pt>
                <c:pt idx="9">
                  <c:v>40.528084722571649</c:v>
                </c:pt>
                <c:pt idx="10">
                  <c:v>40.1</c:v>
                </c:pt>
                <c:pt idx="11">
                  <c:v>39.5</c:v>
                </c:pt>
                <c:pt idx="12">
                  <c:v>36.1</c:v>
                </c:pt>
                <c:pt idx="13">
                  <c:v>35.6</c:v>
                </c:pt>
                <c:pt idx="14">
                  <c:v>33.4</c:v>
                </c:pt>
                <c:pt idx="15">
                  <c:v>32.200000000000003</c:v>
                </c:pt>
                <c:pt idx="16">
                  <c:v>31.2</c:v>
                </c:pt>
                <c:pt idx="17">
                  <c:v>29.8</c:v>
                </c:pt>
                <c:pt idx="18">
                  <c:v>35.396531021494091</c:v>
                </c:pt>
                <c:pt idx="19">
                  <c:v>27.9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1E-4622-BA6C-F785BD9C1027}"/>
            </c:ext>
          </c:extLst>
        </c:ser>
        <c:ser>
          <c:idx val="1"/>
          <c:order val="1"/>
          <c:tx>
            <c:v>2060</c:v>
          </c:tx>
          <c:spPr>
            <a:ln>
              <a:noFill/>
            </a:ln>
          </c:spPr>
          <c:marker>
            <c:symbol val="square"/>
            <c:size val="13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cat>
            <c:strRef>
              <c:f>'4.11 Data'!$B$7:$B$27</c:f>
              <c:strCache>
                <c:ptCount val="20"/>
                <c:pt idx="0">
                  <c:v>Spain</c:v>
                </c:pt>
                <c:pt idx="1">
                  <c:v>Italy</c:v>
                </c:pt>
                <c:pt idx="2">
                  <c:v>Portugal</c:v>
                </c:pt>
                <c:pt idx="3">
                  <c:v>Poland</c:v>
                </c:pt>
                <c:pt idx="4">
                  <c:v>Slovakia</c:v>
                </c:pt>
                <c:pt idx="5">
                  <c:v>Austria</c:v>
                </c:pt>
                <c:pt idx="6">
                  <c:v>France</c:v>
                </c:pt>
                <c:pt idx="7">
                  <c:v>Finland</c:v>
                </c:pt>
                <c:pt idx="8">
                  <c:v>EU28</c:v>
                </c:pt>
                <c:pt idx="9">
                  <c:v>Germany</c:v>
                </c:pt>
                <c:pt idx="10">
                  <c:v>Estonia</c:v>
                </c:pt>
                <c:pt idx="11">
                  <c:v>Belgium</c:v>
                </c:pt>
                <c:pt idx="12">
                  <c:v>Slovenia</c:v>
                </c:pt>
                <c:pt idx="13">
                  <c:v>Romania</c:v>
                </c:pt>
                <c:pt idx="14">
                  <c:v>Latvia</c:v>
                </c:pt>
                <c:pt idx="15">
                  <c:v>Czech Republic</c:v>
                </c:pt>
                <c:pt idx="16">
                  <c:v>Ireland</c:v>
                </c:pt>
                <c:pt idx="17">
                  <c:v>Netherlands</c:v>
                </c:pt>
                <c:pt idx="18">
                  <c:v>Sweden</c:v>
                </c:pt>
                <c:pt idx="19">
                  <c:v>Hungary</c:v>
                </c:pt>
              </c:strCache>
            </c:strRef>
          </c:cat>
          <c:val>
            <c:numRef>
              <c:f>'4.11 Data'!$D$7:$D$27</c:f>
              <c:numCache>
                <c:formatCode>0.0</c:formatCode>
                <c:ptCount val="20"/>
                <c:pt idx="0">
                  <c:v>48.6</c:v>
                </c:pt>
                <c:pt idx="1">
                  <c:v>51.8</c:v>
                </c:pt>
                <c:pt idx="2">
                  <c:v>30.7</c:v>
                </c:pt>
                <c:pt idx="3">
                  <c:v>28.7</c:v>
                </c:pt>
                <c:pt idx="4">
                  <c:v>49.4</c:v>
                </c:pt>
                <c:pt idx="5">
                  <c:v>44.7</c:v>
                </c:pt>
                <c:pt idx="6">
                  <c:v>39.200000000000003</c:v>
                </c:pt>
                <c:pt idx="7">
                  <c:v>44.1</c:v>
                </c:pt>
                <c:pt idx="8">
                  <c:v>35.9</c:v>
                </c:pt>
                <c:pt idx="9">
                  <c:v>35.102119218596165</c:v>
                </c:pt>
                <c:pt idx="10">
                  <c:v>25.2</c:v>
                </c:pt>
                <c:pt idx="11">
                  <c:v>38.799999999999997</c:v>
                </c:pt>
                <c:pt idx="12">
                  <c:v>34.1</c:v>
                </c:pt>
                <c:pt idx="13">
                  <c:v>33.700000000000003</c:v>
                </c:pt>
                <c:pt idx="14">
                  <c:v>18.100000000000001</c:v>
                </c:pt>
                <c:pt idx="15">
                  <c:v>33.700000000000003</c:v>
                </c:pt>
                <c:pt idx="16">
                  <c:v>28.7</c:v>
                </c:pt>
                <c:pt idx="17">
                  <c:v>28.3</c:v>
                </c:pt>
                <c:pt idx="18">
                  <c:v>22.736966975518087</c:v>
                </c:pt>
                <c:pt idx="19">
                  <c:v>16.5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1E-4622-BA6C-F785BD9C1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425416"/>
        <c:axId val="207425808"/>
      </c:lineChart>
      <c:catAx>
        <c:axId val="207425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600">
                <a:solidFill>
                  <a:sysClr val="windowText" lastClr="000000"/>
                </a:solidFill>
              </a:defRPr>
            </a:pPr>
            <a:endParaRPr lang="fr-FR"/>
          </a:p>
        </c:txPr>
        <c:crossAx val="207425808"/>
        <c:crosses val="autoZero"/>
        <c:auto val="1"/>
        <c:lblAlgn val="ctr"/>
        <c:lblOffset val="100"/>
        <c:noMultiLvlLbl val="0"/>
      </c:catAx>
      <c:valAx>
        <c:axId val="207425808"/>
        <c:scaling>
          <c:orientation val="minMax"/>
          <c:max val="8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>
                    <a:solidFill>
                      <a:prstClr val="black"/>
                    </a:solidFill>
                    <a:latin typeface="+mj-lt"/>
                  </a:defRPr>
                </a:pPr>
                <a:r>
                  <a:rPr lang="en-US" sz="2000" b="0" dirty="0">
                    <a:solidFill>
                      <a:prstClr val="black"/>
                    </a:solidFill>
                    <a:latin typeface="Calibri Light" panose="020F0302020204030204" pitchFamily="34" charset="0"/>
                  </a:rPr>
                  <a:t>Replacement rate</a:t>
                </a:r>
                <a:r>
                  <a:rPr lang="en-US" sz="2000" b="0" baseline="0" dirty="0">
                    <a:solidFill>
                      <a:prstClr val="black"/>
                    </a:solidFill>
                    <a:latin typeface="Calibri Light" panose="020F0302020204030204" pitchFamily="34" charset="0"/>
                  </a:rPr>
                  <a:t> </a:t>
                </a:r>
                <a:r>
                  <a:rPr lang="en-US" sz="2000" b="0" dirty="0">
                    <a:solidFill>
                      <a:prstClr val="black"/>
                    </a:solidFill>
                    <a:latin typeface="Calibri Light" panose="020F0302020204030204" pitchFamily="34" charset="0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"/>
              <c:y val="0.22035624772410206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solidFill>
                  <a:sysClr val="windowText" lastClr="000000"/>
                </a:solidFill>
              </a:defRPr>
            </a:pPr>
            <a:endParaRPr lang="fr-FR"/>
          </a:p>
        </c:txPr>
        <c:crossAx val="207425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083801497549763"/>
          <c:y val="0.15886301446361759"/>
          <c:w val="0.19477216389617966"/>
          <c:h val="9.2668230300999604E-2"/>
        </c:manualLayout>
      </c:layout>
      <c:overlay val="0"/>
      <c:txPr>
        <a:bodyPr/>
        <a:lstStyle/>
        <a:p>
          <a:pPr>
            <a:defRPr sz="2000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0.44286</cdr:x>
      <cdr:y>0.93033</cdr:y>
    </cdr:from>
    <cdr:to>
      <cdr:x>0.94464</cdr:x>
      <cdr:y>0.99766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78307" y="4324360"/>
          <a:ext cx="4167684" cy="312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>
              <a:latin typeface="+mj-lt"/>
            </a:rPr>
            <a:t>% of the population above pensionable</a:t>
          </a:r>
          <a:r>
            <a:rPr lang="en-GB" sz="1100" baseline="0" dirty="0">
              <a:latin typeface="+mj-lt"/>
            </a:rPr>
            <a:t> age</a:t>
          </a:r>
          <a:endParaRPr lang="en-GB" sz="1100" dirty="0">
            <a:latin typeface="+mj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0.08343</cdr:x>
      <cdr:y>0.4336</cdr:y>
    </cdr:from>
    <cdr:to>
      <cdr:x>0.87074</cdr:x>
      <cdr:y>0.43595</cdr:y>
    </cdr:to>
    <cdr:sp macro="" textlink="">
      <cdr:nvSpPr>
        <cdr:cNvPr id="2" name="Straight Connector 1"/>
        <cdr:cNvSpPr/>
      </cdr:nvSpPr>
      <cdr:spPr>
        <a:xfrm xmlns:a="http://schemas.openxmlformats.org/drawingml/2006/main" flipV="1">
          <a:off x="676274" y="2383009"/>
          <a:ext cx="6381750" cy="12946"/>
        </a:xfrm>
        <a:prstGeom xmlns:a="http://schemas.openxmlformats.org/drawingml/2006/main" prst="line">
          <a:avLst/>
        </a:prstGeom>
        <a:ln xmlns:a="http://schemas.openxmlformats.org/drawingml/2006/main" w="34925">
          <a:solidFill>
            <a:schemeClr val="bg1">
              <a:lumMod val="65000"/>
            </a:schemeClr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0.65462</cdr:x>
      <cdr:y>0.49932</cdr:y>
    </cdr:from>
    <cdr:to>
      <cdr:x>0.65476</cdr:x>
      <cdr:y>0.58597</cdr:y>
    </cdr:to>
    <cdr:cxnSp macro="">
      <cdr:nvCxnSpPr>
        <cdr:cNvPr id="9" name="Connecteur droit avec flèche 8">
          <a:extLst xmlns:a="http://schemas.openxmlformats.org/drawingml/2006/main">
            <a:ext uri="{FF2B5EF4-FFF2-40B4-BE49-F238E27FC236}">
              <a16:creationId xmlns:a16="http://schemas.microsoft.com/office/drawing/2014/main" id="{3A479710-B4BA-423B-8DBE-DFA79A2C457A}"/>
            </a:ext>
          </a:extLst>
        </cdr:cNvPr>
        <cdr:cNvCxnSpPr/>
      </cdr:nvCxnSpPr>
      <cdr:spPr>
        <a:xfrm xmlns:a="http://schemas.openxmlformats.org/drawingml/2006/main" flipH="1">
          <a:off x="5306171" y="2682397"/>
          <a:ext cx="1134" cy="465492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0.49603</cdr:x>
      <cdr:y>0.44504</cdr:y>
    </cdr:from>
    <cdr:to>
      <cdr:x>0.49603</cdr:x>
      <cdr:y>0.53072</cdr:y>
    </cdr:to>
    <cdr:cxnSp macro="">
      <cdr:nvCxnSpPr>
        <cdr:cNvPr id="10" name="Connecteur droit avec flèche 9">
          <a:extLst xmlns:a="http://schemas.openxmlformats.org/drawingml/2006/main">
            <a:ext uri="{FF2B5EF4-FFF2-40B4-BE49-F238E27FC236}">
              <a16:creationId xmlns:a16="http://schemas.microsoft.com/office/drawing/2014/main" id="{629585D2-9CDA-4165-B7AF-8DFCA429825E}"/>
            </a:ext>
          </a:extLst>
        </cdr:cNvPr>
        <cdr:cNvCxnSpPr/>
      </cdr:nvCxnSpPr>
      <cdr:spPr>
        <a:xfrm xmlns:a="http://schemas.openxmlformats.org/drawingml/2006/main">
          <a:off x="4020667" y="2390774"/>
          <a:ext cx="1" cy="460328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0.17967</cdr:x>
      <cdr:y>0.31649</cdr:y>
    </cdr:from>
    <cdr:to>
      <cdr:x>0.17967</cdr:x>
      <cdr:y>0.48998</cdr:y>
    </cdr:to>
    <cdr:cxnSp macro="">
      <cdr:nvCxnSpPr>
        <cdr:cNvPr id="12" name="Connecteur droit avec flèche 11">
          <a:extLst xmlns:a="http://schemas.openxmlformats.org/drawingml/2006/main">
            <a:ext uri="{FF2B5EF4-FFF2-40B4-BE49-F238E27FC236}">
              <a16:creationId xmlns:a16="http://schemas.microsoft.com/office/drawing/2014/main" id="{4D61D93D-3705-49F0-B59B-CDAB745F9EA6}"/>
            </a:ext>
          </a:extLst>
        </cdr:cNvPr>
        <cdr:cNvCxnSpPr/>
      </cdr:nvCxnSpPr>
      <cdr:spPr>
        <a:xfrm xmlns:a="http://schemas.openxmlformats.org/drawingml/2006/main">
          <a:off x="1456329" y="1700200"/>
          <a:ext cx="0" cy="932005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0.21883</cdr:x>
      <cdr:y>0.35005</cdr:y>
    </cdr:from>
    <cdr:to>
      <cdr:x>0.22019</cdr:x>
      <cdr:y>0.50646</cdr:y>
    </cdr:to>
    <cdr:cxnSp macro="">
      <cdr:nvCxnSpPr>
        <cdr:cNvPr id="14" name="Connecteur droit avec flèche 13">
          <a:extLst xmlns:a="http://schemas.openxmlformats.org/drawingml/2006/main">
            <a:ext uri="{FF2B5EF4-FFF2-40B4-BE49-F238E27FC236}">
              <a16:creationId xmlns:a16="http://schemas.microsoft.com/office/drawing/2014/main" id="{F8ED132B-D306-4DB3-B5E1-20264840AC77}"/>
            </a:ext>
          </a:extLst>
        </cdr:cNvPr>
        <cdr:cNvCxnSpPr/>
      </cdr:nvCxnSpPr>
      <cdr:spPr>
        <a:xfrm xmlns:a="http://schemas.openxmlformats.org/drawingml/2006/main" flipH="1">
          <a:off x="1773794" y="1880525"/>
          <a:ext cx="11024" cy="840250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0.09908</cdr:x>
      <cdr:y>0.14243</cdr:y>
    </cdr:from>
    <cdr:to>
      <cdr:x>0.10045</cdr:x>
      <cdr:y>0.29467</cdr:y>
    </cdr:to>
    <cdr:cxnSp macro="">
      <cdr:nvCxnSpPr>
        <cdr:cNvPr id="16" name="Connecteur droit avec flèche 15">
          <a:extLst xmlns:a="http://schemas.openxmlformats.org/drawingml/2006/main">
            <a:ext uri="{FF2B5EF4-FFF2-40B4-BE49-F238E27FC236}">
              <a16:creationId xmlns:a16="http://schemas.microsoft.com/office/drawing/2014/main" id="{4A03BDB4-A6B8-4288-8565-992617746270}"/>
            </a:ext>
          </a:extLst>
        </cdr:cNvPr>
        <cdr:cNvCxnSpPr/>
      </cdr:nvCxnSpPr>
      <cdr:spPr>
        <a:xfrm xmlns:a="http://schemas.openxmlformats.org/drawingml/2006/main" flipH="1">
          <a:off x="920182" y="861845"/>
          <a:ext cx="12723" cy="921231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0.85311</cdr:x>
      <cdr:y>0.54328</cdr:y>
    </cdr:from>
    <cdr:to>
      <cdr:x>0.85339</cdr:x>
      <cdr:y>0.59929</cdr:y>
    </cdr:to>
    <cdr:cxnSp macro="">
      <cdr:nvCxnSpPr>
        <cdr:cNvPr id="15" name="Connecteur droit avec flèche 8">
          <a:extLst xmlns:a="http://schemas.openxmlformats.org/drawingml/2006/main">
            <a:ext uri="{FF2B5EF4-FFF2-40B4-BE49-F238E27FC236}">
              <a16:creationId xmlns:a16="http://schemas.microsoft.com/office/drawing/2014/main" id="{6AFF3152-4C99-4BE7-8A5C-6ABBFA98FA3D}"/>
            </a:ext>
          </a:extLst>
        </cdr:cNvPr>
        <cdr:cNvCxnSpPr/>
      </cdr:nvCxnSpPr>
      <cdr:spPr>
        <a:xfrm xmlns:a="http://schemas.openxmlformats.org/drawingml/2006/main" flipH="1">
          <a:off x="6915149" y="2918571"/>
          <a:ext cx="2278" cy="300878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0.33843</cdr:x>
      <cdr:y>0.36702</cdr:y>
    </cdr:from>
    <cdr:to>
      <cdr:x>0.33849</cdr:x>
      <cdr:y>0.42542</cdr:y>
    </cdr:to>
    <cdr:cxnSp macro="">
      <cdr:nvCxnSpPr>
        <cdr:cNvPr id="17" name="Connecteur droit avec flèche 8">
          <a:extLst xmlns:a="http://schemas.openxmlformats.org/drawingml/2006/main">
            <a:ext uri="{FF2B5EF4-FFF2-40B4-BE49-F238E27FC236}">
              <a16:creationId xmlns:a16="http://schemas.microsoft.com/office/drawing/2014/main" id="{A6B99EF4-78D7-4EC0-A587-6FF4E97835EE}"/>
            </a:ext>
          </a:extLst>
        </cdr:cNvPr>
        <cdr:cNvCxnSpPr/>
      </cdr:nvCxnSpPr>
      <cdr:spPr>
        <a:xfrm xmlns:a="http://schemas.openxmlformats.org/drawingml/2006/main">
          <a:off x="2743199" y="1971674"/>
          <a:ext cx="498" cy="313741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0.14095</cdr:x>
      <cdr:y>0.29298</cdr:y>
    </cdr:from>
    <cdr:to>
      <cdr:x>0.14101</cdr:x>
      <cdr:y>0.33333</cdr:y>
    </cdr:to>
    <cdr:cxnSp macro="">
      <cdr:nvCxnSpPr>
        <cdr:cNvPr id="18" name="Connecteur droit avec flèche 8">
          <a:extLst xmlns:a="http://schemas.openxmlformats.org/drawingml/2006/main">
            <a:ext uri="{FF2B5EF4-FFF2-40B4-BE49-F238E27FC236}">
              <a16:creationId xmlns:a16="http://schemas.microsoft.com/office/drawing/2014/main" id="{88AB4086-7D76-4DD2-A5B4-D8A5CB27BD2E}"/>
            </a:ext>
          </a:extLst>
        </cdr:cNvPr>
        <cdr:cNvCxnSpPr/>
      </cdr:nvCxnSpPr>
      <cdr:spPr>
        <a:xfrm xmlns:a="http://schemas.openxmlformats.org/drawingml/2006/main">
          <a:off x="1142512" y="1573918"/>
          <a:ext cx="487" cy="216781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0.29847</cdr:x>
      <cdr:y>0.35638</cdr:y>
    </cdr:from>
    <cdr:to>
      <cdr:x>0.29893</cdr:x>
      <cdr:y>0.3883</cdr:y>
    </cdr:to>
    <cdr:cxnSp macro="">
      <cdr:nvCxnSpPr>
        <cdr:cNvPr id="19" name="Connecteur droit avec flèche 8">
          <a:extLst xmlns:a="http://schemas.openxmlformats.org/drawingml/2006/main">
            <a:ext uri="{FF2B5EF4-FFF2-40B4-BE49-F238E27FC236}">
              <a16:creationId xmlns:a16="http://schemas.microsoft.com/office/drawing/2014/main" id="{A6B99EF4-78D7-4EC0-A587-6FF4E97835EE}"/>
            </a:ext>
          </a:extLst>
        </cdr:cNvPr>
        <cdr:cNvCxnSpPr/>
      </cdr:nvCxnSpPr>
      <cdr:spPr>
        <a:xfrm xmlns:a="http://schemas.openxmlformats.org/drawingml/2006/main" flipH="1">
          <a:off x="2419349" y="1914524"/>
          <a:ext cx="3674" cy="171450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0.81355</cdr:x>
      <cdr:y>0.48582</cdr:y>
    </cdr:from>
    <cdr:to>
      <cdr:x>0.81355</cdr:x>
      <cdr:y>0.55319</cdr:y>
    </cdr:to>
    <cdr:cxnSp macro="">
      <cdr:nvCxnSpPr>
        <cdr:cNvPr id="20" name="Connecteur droit avec flèche 9">
          <a:extLst xmlns:a="http://schemas.openxmlformats.org/drawingml/2006/main">
            <a:ext uri="{FF2B5EF4-FFF2-40B4-BE49-F238E27FC236}">
              <a16:creationId xmlns:a16="http://schemas.microsoft.com/office/drawing/2014/main" id="{629585D2-9CDA-4165-B7AF-8DFCA429825E}"/>
            </a:ext>
          </a:extLst>
        </cdr:cNvPr>
        <cdr:cNvCxnSpPr/>
      </cdr:nvCxnSpPr>
      <cdr:spPr>
        <a:xfrm xmlns:a="http://schemas.openxmlformats.org/drawingml/2006/main">
          <a:off x="6594476" y="2609849"/>
          <a:ext cx="0" cy="361950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0.4575</cdr:x>
      <cdr:y>0.42967</cdr:y>
    </cdr:from>
    <cdr:to>
      <cdr:x>0.45795</cdr:x>
      <cdr:y>0.46158</cdr:y>
    </cdr:to>
    <cdr:cxnSp macro="">
      <cdr:nvCxnSpPr>
        <cdr:cNvPr id="27" name="Connecteur droit avec flèche 8">
          <a:extLst xmlns:a="http://schemas.openxmlformats.org/drawingml/2006/main">
            <a:ext uri="{FF2B5EF4-FFF2-40B4-BE49-F238E27FC236}">
              <a16:creationId xmlns:a16="http://schemas.microsoft.com/office/drawing/2014/main" id="{A6B99EF4-78D7-4EC0-A587-6FF4E97835EE}"/>
            </a:ext>
          </a:extLst>
        </cdr:cNvPr>
        <cdr:cNvCxnSpPr/>
      </cdr:nvCxnSpPr>
      <cdr:spPr>
        <a:xfrm xmlns:a="http://schemas.openxmlformats.org/drawingml/2006/main" flipH="1">
          <a:off x="3708400" y="2308225"/>
          <a:ext cx="3674" cy="171450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0.41637</cdr:x>
      <cdr:y>0.42435</cdr:y>
    </cdr:from>
    <cdr:to>
      <cdr:x>0.41683</cdr:x>
      <cdr:y>0.45626</cdr:y>
    </cdr:to>
    <cdr:cxnSp macro="">
      <cdr:nvCxnSpPr>
        <cdr:cNvPr id="28" name="Connecteur droit avec flèche 8">
          <a:extLst xmlns:a="http://schemas.openxmlformats.org/drawingml/2006/main">
            <a:ext uri="{FF2B5EF4-FFF2-40B4-BE49-F238E27FC236}">
              <a16:creationId xmlns:a16="http://schemas.microsoft.com/office/drawing/2014/main" id="{A6B99EF4-78D7-4EC0-A587-6FF4E97835EE}"/>
            </a:ext>
          </a:extLst>
        </cdr:cNvPr>
        <cdr:cNvCxnSpPr/>
      </cdr:nvCxnSpPr>
      <cdr:spPr>
        <a:xfrm xmlns:a="http://schemas.openxmlformats.org/drawingml/2006/main" flipH="1">
          <a:off x="3375025" y="2279650"/>
          <a:ext cx="3674" cy="171450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FB35B-AD8F-47B6-8530-2F349B125FDA}" type="datetimeFigureOut">
              <a:rPr lang="es-ES_tradnl" smtClean="0"/>
              <a:t>27/5/19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881F8-0676-4372-9CEC-AD598777D6A1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1014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Proportion of older persons receiving a pension: ratio of persons above statutory retirement age receiving an old-age pension to the persons above statutory retirement age. Regional and global estimates weighted by population of retirement age.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0B94E-3D67-4AB9-AA6D-9A41865BD36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747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92CAF-688C-442B-98FA-E28E590F63A0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495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F128-9CDD-43DC-AAF2-DB982256F30A}" type="datetimeFigureOut">
              <a:rPr lang="es-ES_tradnl" smtClean="0"/>
              <a:t>27/5/19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47F2-ED37-478C-AFCA-48B183225A6C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119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F128-9CDD-43DC-AAF2-DB982256F30A}" type="datetimeFigureOut">
              <a:rPr lang="es-ES_tradnl" smtClean="0"/>
              <a:t>27/5/19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47F2-ED37-478C-AFCA-48B183225A6C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90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F128-9CDD-43DC-AAF2-DB982256F30A}" type="datetimeFigureOut">
              <a:rPr lang="es-ES_tradnl" smtClean="0"/>
              <a:t>27/5/19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47F2-ED37-478C-AFCA-48B183225A6C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7935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F128-9CDD-43DC-AAF2-DB982256F30A}" type="datetimeFigureOut">
              <a:rPr lang="es-ES_tradnl" smtClean="0"/>
              <a:t>27/5/19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47F2-ED37-478C-AFCA-48B183225A6C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616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F128-9CDD-43DC-AAF2-DB982256F30A}" type="datetimeFigureOut">
              <a:rPr lang="es-ES_tradnl" smtClean="0"/>
              <a:t>27/5/19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47F2-ED37-478C-AFCA-48B183225A6C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241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F128-9CDD-43DC-AAF2-DB982256F30A}" type="datetimeFigureOut">
              <a:rPr lang="es-ES_tradnl" smtClean="0"/>
              <a:t>27/5/19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47F2-ED37-478C-AFCA-48B183225A6C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2559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F128-9CDD-43DC-AAF2-DB982256F30A}" type="datetimeFigureOut">
              <a:rPr lang="es-ES_tradnl" smtClean="0"/>
              <a:t>27/5/19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47F2-ED37-478C-AFCA-48B183225A6C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9641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F128-9CDD-43DC-AAF2-DB982256F30A}" type="datetimeFigureOut">
              <a:rPr lang="es-ES_tradnl" smtClean="0"/>
              <a:t>27/5/19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47F2-ED37-478C-AFCA-48B183225A6C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3961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F128-9CDD-43DC-AAF2-DB982256F30A}" type="datetimeFigureOut">
              <a:rPr lang="es-ES_tradnl" smtClean="0"/>
              <a:t>27/5/19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47F2-ED37-478C-AFCA-48B183225A6C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114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F128-9CDD-43DC-AAF2-DB982256F30A}" type="datetimeFigureOut">
              <a:rPr lang="es-ES_tradnl" smtClean="0"/>
              <a:t>27/5/19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47F2-ED37-478C-AFCA-48B183225A6C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924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F128-9CDD-43DC-AAF2-DB982256F30A}" type="datetimeFigureOut">
              <a:rPr lang="es-ES_tradnl" smtClean="0"/>
              <a:t>27/5/19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47F2-ED37-478C-AFCA-48B183225A6C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5163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6F128-9CDD-43DC-AAF2-DB982256F30A}" type="datetimeFigureOut">
              <a:rPr lang="es-ES_tradnl" smtClean="0"/>
              <a:t>27/5/19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F47F2-ED37-478C-AFCA-48B183225A6C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5155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lo.org/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485492"/>
            <a:ext cx="9144000" cy="1655762"/>
          </a:xfrm>
        </p:spPr>
        <p:txBody>
          <a:bodyPr>
            <a:normAutofit/>
          </a:bodyPr>
          <a:lstStyle/>
          <a:p>
            <a:r>
              <a:rPr lang="fr-CH" sz="2800" dirty="0">
                <a:latin typeface="+mj-lt"/>
              </a:rPr>
              <a:t>Valerie Schmitt, ILO</a:t>
            </a:r>
          </a:p>
          <a:p>
            <a:r>
              <a:rPr lang="fr-CH" sz="2800" dirty="0">
                <a:latin typeface="+mj-lt"/>
              </a:rPr>
              <a:t>International workshop on multi-</a:t>
            </a:r>
            <a:r>
              <a:rPr lang="fr-CH" sz="2800" dirty="0" err="1">
                <a:latin typeface="+mj-lt"/>
              </a:rPr>
              <a:t>tier</a:t>
            </a:r>
            <a:r>
              <a:rPr lang="fr-CH" sz="2800" dirty="0">
                <a:latin typeface="+mj-lt"/>
              </a:rPr>
              <a:t> social protection </a:t>
            </a:r>
            <a:r>
              <a:rPr lang="fr-CH" sz="2800" dirty="0" err="1">
                <a:latin typeface="+mj-lt"/>
              </a:rPr>
              <a:t>systems</a:t>
            </a:r>
            <a:r>
              <a:rPr lang="fr-CH" sz="2800" dirty="0">
                <a:latin typeface="+mj-lt"/>
              </a:rPr>
              <a:t> in Europe and China, Rome, 27 May 2019</a:t>
            </a:r>
            <a:endParaRPr lang="es-ES_tradnl" sz="2800" dirty="0"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0" y="0"/>
            <a:ext cx="3314700" cy="16859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869337"/>
            <a:ext cx="9144000" cy="2387600"/>
          </a:xfrm>
        </p:spPr>
        <p:txBody>
          <a:bodyPr>
            <a:noAutofit/>
          </a:bodyPr>
          <a:lstStyle/>
          <a:p>
            <a:r>
              <a:rPr lang="fr-CH" sz="4800" b="1" dirty="0"/>
              <a:t>100 </a:t>
            </a:r>
            <a:r>
              <a:rPr lang="fr-CH" sz="4800" b="1" dirty="0" err="1"/>
              <a:t>years</a:t>
            </a:r>
            <a:r>
              <a:rPr lang="fr-CH" sz="4800" b="1" dirty="0"/>
              <a:t> of social protection </a:t>
            </a:r>
            <a:r>
              <a:rPr lang="fr-CH" sz="4800" b="1" dirty="0" err="1"/>
              <a:t>with</a:t>
            </a:r>
            <a:r>
              <a:rPr lang="fr-CH" sz="4800" b="1" dirty="0"/>
              <a:t> the ILO: the road to </a:t>
            </a:r>
            <a:r>
              <a:rPr lang="fr-CH" sz="4800" b="1" dirty="0" err="1"/>
              <a:t>universal</a:t>
            </a:r>
            <a:r>
              <a:rPr lang="fr-CH" sz="4800" b="1" dirty="0"/>
              <a:t> social protection </a:t>
            </a:r>
            <a:r>
              <a:rPr lang="fr-CH" sz="4800" b="1" dirty="0" err="1"/>
              <a:t>systems</a:t>
            </a:r>
            <a:r>
              <a:rPr lang="fr-CH" sz="4800" b="1" dirty="0"/>
              <a:t> and </a:t>
            </a:r>
            <a:r>
              <a:rPr lang="fr-CH" sz="4800" b="1" dirty="0" err="1"/>
              <a:t>floors</a:t>
            </a:r>
            <a:endParaRPr lang="es-ES_tradnl" sz="4800" b="1" dirty="0"/>
          </a:p>
        </p:txBody>
      </p:sp>
    </p:spTree>
    <p:extLst>
      <p:ext uri="{BB962C8B-B14F-4D97-AF65-F5344CB8AC3E}">
        <p14:creationId xmlns:p14="http://schemas.microsoft.com/office/powerpoint/2010/main" val="4205736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/>
              <a:t>Multi-</a:t>
            </a:r>
            <a:r>
              <a:rPr lang="fr-CH" b="1" dirty="0" err="1"/>
              <a:t>tier</a:t>
            </a:r>
            <a:r>
              <a:rPr lang="fr-CH" dirty="0"/>
              <a:t> social protection: pension </a:t>
            </a:r>
            <a:r>
              <a:rPr lang="fr-CH" dirty="0" err="1"/>
              <a:t>systems</a:t>
            </a:r>
            <a:endParaRPr lang="es-ES_tradnl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687805" y="4295774"/>
            <a:ext cx="254666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grpSp>
        <p:nvGrpSpPr>
          <p:cNvPr id="20" name="Grupo 19"/>
          <p:cNvGrpSpPr/>
          <p:nvPr/>
        </p:nvGrpSpPr>
        <p:grpSpPr>
          <a:xfrm>
            <a:off x="881312" y="1409935"/>
            <a:ext cx="8923785" cy="5248766"/>
            <a:chOff x="72926" y="1409935"/>
            <a:chExt cx="8923785" cy="5248766"/>
          </a:xfrm>
        </p:grpSpPr>
        <p:sp>
          <p:nvSpPr>
            <p:cNvPr id="16" name="Rectángulo 15"/>
            <p:cNvSpPr/>
            <p:nvPr/>
          </p:nvSpPr>
          <p:spPr>
            <a:xfrm>
              <a:off x="1062555" y="5552661"/>
              <a:ext cx="6692673" cy="61264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2400" b="1" dirty="0"/>
                <a:t>Universal Old-Age Pension</a:t>
              </a:r>
              <a:endParaRPr lang="es-ES_tradnl" sz="2400" b="1" dirty="0"/>
            </a:p>
          </p:txBody>
        </p:sp>
        <p:cxnSp>
          <p:nvCxnSpPr>
            <p:cNvPr id="9" name="Conector recto de flecha 8"/>
            <p:cNvCxnSpPr/>
            <p:nvPr/>
          </p:nvCxnSpPr>
          <p:spPr>
            <a:xfrm flipH="1" flipV="1">
              <a:off x="1042677" y="1871600"/>
              <a:ext cx="39757" cy="4320209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uadroTexto 9"/>
            <p:cNvSpPr txBox="1"/>
            <p:nvPr/>
          </p:nvSpPr>
          <p:spPr>
            <a:xfrm>
              <a:off x="72926" y="1409935"/>
              <a:ext cx="1979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400" dirty="0" err="1"/>
                <a:t>Benefits</a:t>
              </a:r>
              <a:r>
                <a:rPr lang="fr-CH" sz="2400" dirty="0"/>
                <a:t> </a:t>
              </a:r>
              <a:r>
                <a:rPr lang="fr-CH" sz="2400" dirty="0" err="1"/>
                <a:t>levels</a:t>
              </a:r>
              <a:endParaRPr lang="es-ES_tradnl" sz="2400" dirty="0"/>
            </a:p>
          </p:txBody>
        </p:sp>
        <p:cxnSp>
          <p:nvCxnSpPr>
            <p:cNvPr id="12" name="Conector recto de flecha 11"/>
            <p:cNvCxnSpPr/>
            <p:nvPr/>
          </p:nvCxnSpPr>
          <p:spPr>
            <a:xfrm>
              <a:off x="1062555" y="6194851"/>
              <a:ext cx="6994766" cy="0"/>
            </a:xfrm>
            <a:prstGeom prst="straightConnector1">
              <a:avLst/>
            </a:prstGeom>
            <a:ln w="762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uadroTexto 12"/>
            <p:cNvSpPr txBox="1"/>
            <p:nvPr/>
          </p:nvSpPr>
          <p:spPr>
            <a:xfrm>
              <a:off x="2787531" y="6197036"/>
              <a:ext cx="358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400" dirty="0"/>
                <a:t>Coverage of the population</a:t>
              </a:r>
              <a:endParaRPr lang="es-ES_tradnl" sz="2400" dirty="0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367686" y="6197036"/>
              <a:ext cx="16845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400" dirty="0" err="1"/>
                <a:t>Low</a:t>
              </a:r>
              <a:r>
                <a:rPr lang="fr-CH" sz="2400" dirty="0"/>
                <a:t> </a:t>
              </a:r>
              <a:r>
                <a:rPr lang="fr-CH" sz="2400" dirty="0" err="1"/>
                <a:t>income</a:t>
              </a:r>
              <a:endParaRPr lang="es-ES_tradnl" sz="2400" dirty="0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7253285" y="6197036"/>
              <a:ext cx="17434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400" dirty="0"/>
                <a:t>High </a:t>
              </a:r>
              <a:r>
                <a:rPr lang="fr-CH" sz="2400" dirty="0" err="1"/>
                <a:t>income</a:t>
              </a:r>
              <a:endParaRPr lang="es-ES_tradnl" sz="240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2787531" y="3774200"/>
              <a:ext cx="4967697" cy="177846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2400" b="1" dirty="0" err="1"/>
                <a:t>Mandatory</a:t>
              </a:r>
              <a:r>
                <a:rPr lang="fr-CH" sz="2400" b="1" dirty="0"/>
                <a:t> Social </a:t>
              </a:r>
              <a:r>
                <a:rPr lang="fr-CH" sz="2400" b="1" dirty="0" err="1"/>
                <a:t>Insurance</a:t>
              </a:r>
              <a:endParaRPr lang="es-ES_tradnl" sz="2400" b="1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5025681" y="2780286"/>
              <a:ext cx="2729547" cy="9939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2000" b="1" dirty="0" err="1">
                  <a:solidFill>
                    <a:schemeClr val="tx1"/>
                  </a:solidFill>
                </a:rPr>
                <a:t>Complementary</a:t>
              </a:r>
              <a:r>
                <a:rPr lang="fr-CH" sz="2000" b="1" dirty="0">
                  <a:solidFill>
                    <a:schemeClr val="tx1"/>
                  </a:solidFill>
                </a:rPr>
                <a:t> (</a:t>
              </a:r>
              <a:r>
                <a:rPr lang="fr-CH" sz="2000" b="1" dirty="0" err="1">
                  <a:solidFill>
                    <a:schemeClr val="tx1"/>
                  </a:solidFill>
                </a:rPr>
                <a:t>mandatory</a:t>
              </a:r>
              <a:r>
                <a:rPr lang="fr-CH" sz="2000" b="1" dirty="0">
                  <a:solidFill>
                    <a:schemeClr val="tx1"/>
                  </a:solidFill>
                </a:rPr>
                <a:t>/</a:t>
              </a:r>
              <a:r>
                <a:rPr lang="fr-CH" sz="2000" b="1" dirty="0" err="1">
                  <a:solidFill>
                    <a:schemeClr val="tx1"/>
                  </a:solidFill>
                </a:rPr>
                <a:t>voluntary</a:t>
              </a:r>
              <a:r>
                <a:rPr lang="fr-CH" sz="2000" b="1" dirty="0">
                  <a:solidFill>
                    <a:schemeClr val="tx1"/>
                  </a:solidFill>
                </a:rPr>
                <a:t>)</a:t>
              </a:r>
              <a:endParaRPr lang="es-ES_tradnl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5830957" y="2088686"/>
              <a:ext cx="1924271" cy="6912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2000" b="1" dirty="0" err="1">
                  <a:solidFill>
                    <a:schemeClr val="tx1"/>
                  </a:solidFill>
                </a:rPr>
                <a:t>Voluntary</a:t>
              </a:r>
              <a:r>
                <a:rPr lang="fr-CH" sz="2000" b="1" dirty="0">
                  <a:solidFill>
                    <a:schemeClr val="tx1"/>
                  </a:solidFill>
                </a:rPr>
                <a:t> </a:t>
              </a:r>
              <a:r>
                <a:rPr lang="fr-CH" sz="2000" b="1" dirty="0" err="1">
                  <a:solidFill>
                    <a:schemeClr val="tx1"/>
                  </a:solidFill>
                </a:rPr>
                <a:t>savings</a:t>
              </a:r>
              <a:endParaRPr lang="es-ES_tradnl" sz="2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275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33597" cy="1325563"/>
          </a:xfrm>
        </p:spPr>
        <p:txBody>
          <a:bodyPr>
            <a:normAutofit/>
          </a:bodyPr>
          <a:lstStyle/>
          <a:p>
            <a:r>
              <a:rPr lang="fr-CH" b="1" dirty="0"/>
              <a:t>Agenda 2030: </a:t>
            </a:r>
            <a:r>
              <a:rPr lang="fr-CH" dirty="0" err="1"/>
              <a:t>leaving</a:t>
            </a:r>
            <a:r>
              <a:rPr lang="fr-CH" dirty="0"/>
              <a:t> no one </a:t>
            </a:r>
            <a:r>
              <a:rPr lang="fr-CH" dirty="0" err="1"/>
              <a:t>behind</a:t>
            </a:r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3437105" y="1848360"/>
            <a:ext cx="69768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/>
              <a:t>Support </a:t>
            </a:r>
            <a:r>
              <a:rPr lang="fr-CH" sz="2800" b="1" dirty="0" err="1"/>
              <a:t>achievement</a:t>
            </a:r>
            <a:r>
              <a:rPr lang="fr-CH" sz="2800" b="1" dirty="0"/>
              <a:t> of SDG 1.3 </a:t>
            </a:r>
            <a:r>
              <a:rPr lang="fr-CH" sz="2800" dirty="0"/>
              <a:t>«</a:t>
            </a:r>
            <a:r>
              <a:rPr lang="en-US" altLang="en-US" sz="2800" dirty="0"/>
              <a:t>Implement nationally appropriate social protection systems and measures </a:t>
            </a:r>
            <a:r>
              <a:rPr lang="en-US" altLang="en-US" sz="2800" b="1" dirty="0"/>
              <a:t>for all, </a:t>
            </a:r>
            <a:r>
              <a:rPr lang="en-US" altLang="en-US" sz="2800" dirty="0"/>
              <a:t>including floors, and by 2030 achieve substantial coverage of the poor and the vulnerable</a:t>
            </a:r>
            <a:r>
              <a:rPr lang="fr-CH" sz="2800" dirty="0"/>
              <a:t>».</a:t>
            </a:r>
            <a:endParaRPr lang="es-ES_tradnl" sz="2800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2308357" cy="2308357"/>
          </a:xfrm>
          <a:prstGeom prst="rect">
            <a:avLst/>
          </a:prstGeom>
          <a:noFill/>
        </p:spPr>
      </p:pic>
      <p:pic>
        <p:nvPicPr>
          <p:cNvPr id="38" name="Picture 6" descr="https://sustainabledevelopment.un.org/content/images/E_SDG_Icons-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341147"/>
            <a:ext cx="2308357" cy="230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https://sustainabledevelopment.un.org/content/images/E_SDG_Icons-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05" y="4341147"/>
            <a:ext cx="2302022" cy="23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https://sustainabledevelopment.un.org/content/images/E_SDG_Icons-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676" y="4341147"/>
            <a:ext cx="2302022" cy="23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https://sustainabledevelopment.un.org/content/images/E_SDG_Icons-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534" y="4341148"/>
            <a:ext cx="2302022" cy="23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375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Decrease in </a:t>
            </a:r>
            <a:r>
              <a:rPr lang="en-US" b="1" dirty="0">
                <a:latin typeface="+mj-lt"/>
              </a:rPr>
              <a:t>replacement rates </a:t>
            </a:r>
            <a:r>
              <a:rPr lang="en-US" dirty="0">
                <a:latin typeface="+mj-lt"/>
              </a:rPr>
              <a:t>of public pension schemes (2013-2060)</a:t>
            </a:r>
            <a:endParaRPr lang="es-ES_tradnl" dirty="0"/>
          </a:p>
        </p:txBody>
      </p:sp>
      <p:graphicFrame>
        <p:nvGraphicFramePr>
          <p:cNvPr id="4" name="Chart 5">
            <a:extLst>
              <a:ext uri="{FF2B5EF4-FFF2-40B4-BE49-F238E27FC236}">
                <a16:creationId xmlns:a16="http://schemas.microsoft.com/office/drawing/2014/main" id="{1140A2C6-0362-470E-8858-197D6C74E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47769"/>
              </p:ext>
            </p:extLst>
          </p:nvPr>
        </p:nvGraphicFramePr>
        <p:xfrm>
          <a:off x="709684" y="941695"/>
          <a:ext cx="10972800" cy="5676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1824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36467" cy="1325563"/>
          </a:xfrm>
        </p:spPr>
        <p:txBody>
          <a:bodyPr>
            <a:normAutofit/>
          </a:bodyPr>
          <a:lstStyle/>
          <a:p>
            <a:r>
              <a:rPr lang="fr-CH" dirty="0" err="1"/>
              <a:t>Working</a:t>
            </a:r>
            <a:r>
              <a:rPr lang="fr-CH" dirty="0"/>
              <a:t> for a </a:t>
            </a:r>
            <a:r>
              <a:rPr lang="fr-CH" dirty="0" err="1"/>
              <a:t>brighter</a:t>
            </a:r>
            <a:r>
              <a:rPr lang="fr-CH" dirty="0"/>
              <a:t> </a:t>
            </a:r>
            <a:r>
              <a:rPr lang="fr-CH" b="1" dirty="0"/>
              <a:t>future</a:t>
            </a:r>
            <a:endParaRPr lang="es-ES_tradnl" b="1" dirty="0"/>
          </a:p>
        </p:txBody>
      </p:sp>
      <p:grpSp>
        <p:nvGrpSpPr>
          <p:cNvPr id="7" name="Grupo 6"/>
          <p:cNvGrpSpPr/>
          <p:nvPr/>
        </p:nvGrpSpPr>
        <p:grpSpPr>
          <a:xfrm>
            <a:off x="2899018" y="1995995"/>
            <a:ext cx="6347159" cy="4280693"/>
            <a:chOff x="838200" y="1958474"/>
            <a:chExt cx="6347159" cy="4280693"/>
          </a:xfrm>
        </p:grpSpPr>
        <p:grpSp>
          <p:nvGrpSpPr>
            <p:cNvPr id="8" name="Grupo 7"/>
            <p:cNvGrpSpPr/>
            <p:nvPr/>
          </p:nvGrpSpPr>
          <p:grpSpPr>
            <a:xfrm>
              <a:off x="838200" y="1958474"/>
              <a:ext cx="6347159" cy="4231439"/>
              <a:chOff x="838200" y="1958474"/>
              <a:chExt cx="6347159" cy="4231439"/>
            </a:xfrm>
          </p:grpSpPr>
          <p:pic>
            <p:nvPicPr>
              <p:cNvPr id="10" name="Imagen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1958474"/>
                <a:ext cx="6347159" cy="4231439"/>
              </a:xfrm>
              <a:prstGeom prst="rect">
                <a:avLst/>
              </a:prstGeom>
            </p:spPr>
          </p:pic>
          <p:sp>
            <p:nvSpPr>
              <p:cNvPr id="11" name="Rectángulo 10"/>
              <p:cNvSpPr/>
              <p:nvPr/>
            </p:nvSpPr>
            <p:spPr>
              <a:xfrm>
                <a:off x="2358189" y="5197642"/>
                <a:ext cx="3545306" cy="737937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9" name="Marcador de contenido 2"/>
            <p:cNvSpPr txBox="1">
              <a:spLocks/>
            </p:cNvSpPr>
            <p:nvPr/>
          </p:nvSpPr>
          <p:spPr>
            <a:xfrm>
              <a:off x="2037850" y="4894052"/>
              <a:ext cx="4166938" cy="1345115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CH" dirty="0" err="1">
                  <a:solidFill>
                    <a:schemeClr val="bg1"/>
                  </a:solidFill>
                </a:rPr>
                <a:t>We</a:t>
              </a:r>
              <a:r>
                <a:rPr lang="fr-CH" dirty="0">
                  <a:solidFill>
                    <a:schemeClr val="bg1"/>
                  </a:solidFill>
                </a:rPr>
                <a:t> call for </a:t>
              </a:r>
              <a:r>
                <a:rPr lang="fr-CH" dirty="0" err="1">
                  <a:solidFill>
                    <a:schemeClr val="bg1"/>
                  </a:solidFill>
                </a:rPr>
                <a:t>guaranteed</a:t>
              </a:r>
              <a:r>
                <a:rPr lang="fr-CH" dirty="0">
                  <a:solidFill>
                    <a:schemeClr val="bg1"/>
                  </a:solidFill>
                </a:rPr>
                <a:t> </a:t>
              </a:r>
              <a:r>
                <a:rPr lang="fr-CH" dirty="0" err="1">
                  <a:solidFill>
                    <a:schemeClr val="bg1"/>
                  </a:solidFill>
                </a:rPr>
                <a:t>universal</a:t>
              </a:r>
              <a:r>
                <a:rPr lang="fr-CH" dirty="0">
                  <a:solidFill>
                    <a:schemeClr val="bg1"/>
                  </a:solidFill>
                </a:rPr>
                <a:t> social protection </a:t>
              </a:r>
              <a:r>
                <a:rPr lang="fr-CH" dirty="0" err="1">
                  <a:solidFill>
                    <a:schemeClr val="bg1"/>
                  </a:solidFill>
                </a:rPr>
                <a:t>from</a:t>
              </a:r>
              <a:r>
                <a:rPr lang="fr-CH" dirty="0">
                  <a:solidFill>
                    <a:schemeClr val="bg1"/>
                  </a:solidFill>
                </a:rPr>
                <a:t> </a:t>
              </a:r>
              <a:r>
                <a:rPr lang="fr-CH" dirty="0" err="1">
                  <a:solidFill>
                    <a:schemeClr val="bg1"/>
                  </a:solidFill>
                </a:rPr>
                <a:t>birth</a:t>
              </a:r>
              <a:r>
                <a:rPr lang="fr-CH" dirty="0">
                  <a:solidFill>
                    <a:schemeClr val="bg1"/>
                  </a:solidFill>
                </a:rPr>
                <a:t> to </a:t>
              </a:r>
              <a:r>
                <a:rPr lang="fr-CH" dirty="0" err="1">
                  <a:solidFill>
                    <a:schemeClr val="bg1"/>
                  </a:solidFill>
                </a:rPr>
                <a:t>death</a:t>
              </a:r>
              <a:endParaRPr lang="fr-CH" dirty="0">
                <a:solidFill>
                  <a:schemeClr val="bg1"/>
                </a:solidFill>
              </a:endParaRPr>
            </a:p>
            <a:p>
              <a:pPr algn="ctr"/>
              <a:endParaRPr lang="es-ES_tradnl" dirty="0"/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30" y="2525458"/>
            <a:ext cx="2228635" cy="322176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453856" y="1935739"/>
            <a:ext cx="22286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/>
              <a:t>Social protection has a key </a:t>
            </a:r>
            <a:r>
              <a:rPr lang="fr-CH" sz="2800" dirty="0" err="1"/>
              <a:t>role</a:t>
            </a:r>
            <a:r>
              <a:rPr lang="fr-CH" sz="2800" dirty="0"/>
              <a:t> to </a:t>
            </a:r>
            <a:r>
              <a:rPr lang="fr-CH" sz="2800" dirty="0" err="1"/>
              <a:t>play</a:t>
            </a:r>
            <a:r>
              <a:rPr lang="fr-CH" sz="2800" dirty="0"/>
              <a:t> to </a:t>
            </a:r>
            <a:r>
              <a:rPr lang="fr-CH" sz="2800" dirty="0" err="1"/>
              <a:t>facilitate</a:t>
            </a:r>
            <a:r>
              <a:rPr lang="fr-CH" sz="2800" dirty="0"/>
              <a:t> the </a:t>
            </a:r>
            <a:r>
              <a:rPr lang="fr-CH" sz="2800" dirty="0" err="1"/>
              <a:t>demographic</a:t>
            </a:r>
            <a:r>
              <a:rPr lang="fr-CH" sz="2800" dirty="0"/>
              <a:t>, green and digital transitions</a:t>
            </a:r>
          </a:p>
          <a:p>
            <a:endParaRPr lang="es-ES_tradnl" sz="28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2620375" y="6227434"/>
            <a:ext cx="6857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/>
              <a:t>The global commission for the future of </a:t>
            </a:r>
            <a:r>
              <a:rPr lang="fr-CH" sz="2800" dirty="0" err="1"/>
              <a:t>work</a:t>
            </a:r>
            <a:endParaRPr lang="fr-CH" sz="2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81930" y="5802663"/>
            <a:ext cx="2028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>
                <a:hlinkClick r:id="rId5"/>
              </a:rPr>
              <a:t>www.ilo.org</a:t>
            </a:r>
            <a:r>
              <a:rPr lang="fr-CH" sz="2800" dirty="0"/>
              <a:t> 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3074006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Working</a:t>
            </a:r>
            <a:r>
              <a:rPr lang="fr-CH" dirty="0"/>
              <a:t> for a </a:t>
            </a:r>
            <a:r>
              <a:rPr lang="fr-CH" dirty="0" err="1"/>
              <a:t>brighter</a:t>
            </a:r>
            <a:r>
              <a:rPr lang="fr-CH" dirty="0"/>
              <a:t> </a:t>
            </a:r>
            <a:r>
              <a:rPr lang="fr-CH" b="1" dirty="0"/>
              <a:t>social protection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70300"/>
            <a:ext cx="3283424" cy="3003277"/>
          </a:xfrm>
        </p:spPr>
        <p:txBody>
          <a:bodyPr>
            <a:normAutofit/>
          </a:bodyPr>
          <a:lstStyle/>
          <a:p>
            <a:r>
              <a:rPr lang="fr-CH" dirty="0"/>
              <a:t>Informal </a:t>
            </a:r>
            <a:r>
              <a:rPr lang="fr-CH" dirty="0" err="1"/>
              <a:t>economy</a:t>
            </a:r>
            <a:endParaRPr lang="fr-CH" dirty="0"/>
          </a:p>
          <a:p>
            <a:r>
              <a:rPr lang="fr-CH" dirty="0"/>
              <a:t>New </a:t>
            </a:r>
            <a:r>
              <a:rPr lang="fr-CH" dirty="0" err="1"/>
              <a:t>forms</a:t>
            </a:r>
            <a:r>
              <a:rPr lang="fr-CH" dirty="0"/>
              <a:t> of </a:t>
            </a:r>
            <a:r>
              <a:rPr lang="fr-CH" dirty="0" err="1"/>
              <a:t>employment</a:t>
            </a:r>
            <a:endParaRPr lang="fr-CH" dirty="0"/>
          </a:p>
          <a:p>
            <a:r>
              <a:rPr lang="fr-CH" dirty="0" err="1"/>
              <a:t>Demographic</a:t>
            </a:r>
            <a:r>
              <a:rPr lang="fr-CH" dirty="0"/>
              <a:t> shifts</a:t>
            </a:r>
          </a:p>
          <a:p>
            <a:r>
              <a:rPr lang="fr-CH" dirty="0" err="1"/>
              <a:t>Climate</a:t>
            </a:r>
            <a:r>
              <a:rPr lang="fr-CH" dirty="0"/>
              <a:t> change</a:t>
            </a:r>
          </a:p>
          <a:p>
            <a:r>
              <a:rPr lang="fr-CH" dirty="0" err="1"/>
              <a:t>Globalization</a:t>
            </a:r>
            <a:endParaRPr lang="es-ES_tradnl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8991031" y="2964882"/>
            <a:ext cx="3392606" cy="2214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Protection</a:t>
            </a:r>
          </a:p>
          <a:p>
            <a:r>
              <a:rPr lang="fr-CH" dirty="0"/>
              <a:t>Adaptation</a:t>
            </a:r>
            <a:endParaRPr lang="es-ES_tradnl" dirty="0"/>
          </a:p>
          <a:p>
            <a:r>
              <a:rPr lang="en-US" dirty="0"/>
              <a:t>Solidarity</a:t>
            </a:r>
          </a:p>
          <a:p>
            <a:r>
              <a:rPr lang="en-US" dirty="0"/>
              <a:t>Sustainability</a:t>
            </a:r>
            <a:endParaRPr lang="es-ES_tradnl" dirty="0"/>
          </a:p>
        </p:txBody>
      </p:sp>
      <p:pic>
        <p:nvPicPr>
          <p:cNvPr id="4098" name="Picture 2" descr="Image result for a brighter social prot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41" y="169068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620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/>
              <a:t>Global social protection </a:t>
            </a:r>
            <a:r>
              <a:rPr lang="fr-CH" b="1" dirty="0" err="1"/>
              <a:t>week</a:t>
            </a:r>
            <a:br>
              <a:rPr lang="fr-CH" b="1" dirty="0"/>
            </a:br>
            <a:r>
              <a:rPr lang="fr-CH" sz="4000" dirty="0"/>
              <a:t>25-29 </a:t>
            </a:r>
            <a:r>
              <a:rPr lang="fr-CH" sz="4000" dirty="0" err="1"/>
              <a:t>November</a:t>
            </a:r>
            <a:r>
              <a:rPr lang="fr-CH" sz="4000" dirty="0"/>
              <a:t> 2019, ILO Geneva</a:t>
            </a:r>
            <a:endParaRPr lang="es-ES_tradnl" sz="4000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42" y="2006221"/>
            <a:ext cx="6620314" cy="44135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855" t="1309" r="10396" b="10081"/>
          <a:stretch/>
        </p:blipFill>
        <p:spPr>
          <a:xfrm>
            <a:off x="343290" y="1690688"/>
            <a:ext cx="1902261" cy="4729075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1847" y="2006221"/>
            <a:ext cx="2747281" cy="1542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127"/>
          <a:stretch/>
        </p:blipFill>
        <p:spPr>
          <a:xfrm>
            <a:off x="9091847" y="3680374"/>
            <a:ext cx="2747281" cy="177484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091847" y="5587179"/>
            <a:ext cx="2747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0070C0"/>
                </a:solidFill>
              </a:rPr>
              <a:t>http://ilo100.social-protection.org</a:t>
            </a:r>
            <a:endParaRPr lang="es-ES_tradnl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3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7318"/>
          <a:stretch/>
        </p:blipFill>
        <p:spPr>
          <a:xfrm>
            <a:off x="0" y="1712889"/>
            <a:ext cx="12192000" cy="561656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9099" y="365124"/>
            <a:ext cx="11353799" cy="1325563"/>
          </a:xfrm>
        </p:spPr>
        <p:txBody>
          <a:bodyPr>
            <a:normAutofit/>
          </a:bodyPr>
          <a:lstStyle/>
          <a:p>
            <a:r>
              <a:rPr lang="fr-CH" b="1" dirty="0"/>
              <a:t>Ratification of ILO C102 </a:t>
            </a:r>
            <a:r>
              <a:rPr lang="fr-CH" dirty="0"/>
              <a:t>– </a:t>
            </a:r>
            <a:r>
              <a:rPr lang="fr-CH" dirty="0" err="1"/>
              <a:t>work</a:t>
            </a:r>
            <a:r>
              <a:rPr lang="fr-CH" dirty="0"/>
              <a:t> in </a:t>
            </a:r>
            <a:r>
              <a:rPr lang="fr-CH" dirty="0" err="1"/>
              <a:t>progress</a:t>
            </a:r>
            <a:br>
              <a:rPr lang="fr-CH" dirty="0"/>
            </a:br>
            <a:r>
              <a:rPr lang="fr-CH" sz="3600" dirty="0"/>
              <a:t>In </a:t>
            </a:r>
            <a:r>
              <a:rPr lang="fr-CH" sz="3600" dirty="0" err="1"/>
              <a:t>grey</a:t>
            </a:r>
            <a:r>
              <a:rPr lang="fr-CH" sz="3600" dirty="0"/>
              <a:t>: countries </a:t>
            </a:r>
            <a:r>
              <a:rPr lang="fr-CH" sz="3600" dirty="0" err="1"/>
              <a:t>that</a:t>
            </a:r>
            <a:r>
              <a:rPr lang="fr-CH" sz="3600" dirty="0"/>
              <a:t> have not </a:t>
            </a:r>
            <a:r>
              <a:rPr lang="fr-CH" sz="3600" dirty="0" err="1"/>
              <a:t>yet</a:t>
            </a:r>
            <a:r>
              <a:rPr lang="fr-CH" sz="3600" dirty="0"/>
              <a:t> </a:t>
            </a:r>
            <a:r>
              <a:rPr lang="fr-CH" sz="3600" dirty="0" err="1"/>
              <a:t>ratified</a:t>
            </a:r>
            <a:endParaRPr lang="es-ES_tradnl" sz="2200" dirty="0"/>
          </a:p>
        </p:txBody>
      </p:sp>
    </p:spTree>
    <p:extLst>
      <p:ext uri="{BB962C8B-B14F-4D97-AF65-F5344CB8AC3E}">
        <p14:creationId xmlns:p14="http://schemas.microsoft.com/office/powerpoint/2010/main" val="837353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ILO social </a:t>
            </a:r>
            <a:r>
              <a:rPr lang="fr-CH" dirty="0" err="1"/>
              <a:t>security</a:t>
            </a:r>
            <a:r>
              <a:rPr lang="fr-CH" dirty="0"/>
              <a:t> standards: </a:t>
            </a:r>
            <a:r>
              <a:rPr lang="fr-CH" b="1" dirty="0"/>
              <a:t>key </a:t>
            </a:r>
            <a:r>
              <a:rPr lang="fr-CH" b="1" dirty="0" err="1"/>
              <a:t>principles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Principle 1: Progressive realization of </a:t>
            </a:r>
            <a:r>
              <a:rPr lang="en-US" b="1" dirty="0"/>
              <a:t>universal coverage</a:t>
            </a:r>
            <a:endParaRPr lang="es-ES_tradnl" b="1" dirty="0"/>
          </a:p>
          <a:p>
            <a:r>
              <a:rPr lang="en-US" dirty="0"/>
              <a:t>Principle 2: </a:t>
            </a:r>
            <a:r>
              <a:rPr lang="en-US" b="1" dirty="0"/>
              <a:t>Social solidarity </a:t>
            </a:r>
            <a:r>
              <a:rPr lang="en-US" dirty="0"/>
              <a:t>and collective financing</a:t>
            </a:r>
            <a:endParaRPr lang="es-ES_tradnl" dirty="0"/>
          </a:p>
          <a:p>
            <a:r>
              <a:rPr lang="en-US" dirty="0"/>
              <a:t>Principle 3: </a:t>
            </a:r>
            <a:r>
              <a:rPr lang="en-US" b="1" dirty="0"/>
              <a:t>Adequacy and predictability </a:t>
            </a:r>
            <a:r>
              <a:rPr lang="en-US" dirty="0"/>
              <a:t>of benefits</a:t>
            </a:r>
            <a:endParaRPr lang="es-ES_tradnl" dirty="0"/>
          </a:p>
          <a:p>
            <a:r>
              <a:rPr lang="en-US" dirty="0"/>
              <a:t>Principle 4: Overall and primary </a:t>
            </a:r>
            <a:r>
              <a:rPr lang="en-US" b="1" dirty="0"/>
              <a:t>responsibility of the State</a:t>
            </a:r>
            <a:endParaRPr lang="es-ES_tradnl" b="1" dirty="0"/>
          </a:p>
          <a:p>
            <a:r>
              <a:rPr lang="en-US" dirty="0"/>
              <a:t>Principle 5: </a:t>
            </a:r>
            <a:r>
              <a:rPr lang="en-US" b="1" dirty="0"/>
              <a:t>Non-discrimination</a:t>
            </a:r>
            <a:r>
              <a:rPr lang="en-US" dirty="0"/>
              <a:t>, gender equality and responsiveness to special needs</a:t>
            </a:r>
            <a:endParaRPr lang="es-ES_tradnl" dirty="0"/>
          </a:p>
          <a:p>
            <a:r>
              <a:rPr lang="en-US" dirty="0"/>
              <a:t>Principle 6: Financial, fiscal and economic </a:t>
            </a:r>
            <a:r>
              <a:rPr lang="en-US" b="1" dirty="0"/>
              <a:t>sustainability</a:t>
            </a:r>
            <a:endParaRPr lang="es-ES_tradnl" b="1" dirty="0"/>
          </a:p>
          <a:p>
            <a:r>
              <a:rPr lang="en-US" dirty="0"/>
              <a:t>Principle 7: </a:t>
            </a:r>
            <a:r>
              <a:rPr lang="en-US" b="1" dirty="0"/>
              <a:t>Transparent management </a:t>
            </a:r>
            <a:r>
              <a:rPr lang="en-US" dirty="0"/>
              <a:t>and administration</a:t>
            </a:r>
            <a:endParaRPr lang="es-ES_tradnl" dirty="0"/>
          </a:p>
          <a:p>
            <a:r>
              <a:rPr lang="en-US" dirty="0"/>
              <a:t>Principle 8: Involvement of </a:t>
            </a:r>
            <a:r>
              <a:rPr lang="en-US" b="1" dirty="0"/>
              <a:t>social partners </a:t>
            </a:r>
            <a:r>
              <a:rPr lang="en-US" dirty="0"/>
              <a:t>and consultations with other stakeholders</a:t>
            </a:r>
            <a:endParaRPr lang="es-ES_tradnl" dirty="0"/>
          </a:p>
          <a:p>
            <a:r>
              <a:rPr lang="en-US" dirty="0"/>
              <a:t>Principle 9: </a:t>
            </a:r>
            <a:r>
              <a:rPr lang="en-US" b="1" dirty="0"/>
              <a:t>Periodic review </a:t>
            </a:r>
            <a:r>
              <a:rPr lang="en-US" dirty="0"/>
              <a:t>of pensions to match evolution of cost of living and level of earnings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068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/>
          <p:cNvGrpSpPr/>
          <p:nvPr/>
        </p:nvGrpSpPr>
        <p:grpSpPr>
          <a:xfrm>
            <a:off x="1558343" y="1498295"/>
            <a:ext cx="8649415" cy="5340216"/>
            <a:chOff x="1184500" y="646769"/>
            <a:chExt cx="6771876" cy="4870463"/>
          </a:xfrm>
        </p:grpSpPr>
        <p:pic>
          <p:nvPicPr>
            <p:cNvPr id="11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500" y="736893"/>
              <a:ext cx="6771876" cy="4780339"/>
            </a:xfrm>
            <a:prstGeom prst="rect">
              <a:avLst/>
            </a:prstGeom>
          </p:spPr>
        </p:pic>
        <p:sp>
          <p:nvSpPr>
            <p:cNvPr id="12" name="Rectangle 21"/>
            <p:cNvSpPr/>
            <p:nvPr/>
          </p:nvSpPr>
          <p:spPr>
            <a:xfrm>
              <a:off x="2483768" y="646769"/>
              <a:ext cx="936104" cy="300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ea typeface="+mj-ea"/>
                  <a:cs typeface="+mj-cs"/>
                </a:rPr>
                <a:t>1900</a:t>
              </a:r>
              <a:endParaRPr lang="en-GB" sz="2000" b="1" kern="0" dirty="0">
                <a:ea typeface="+mj-ea"/>
                <a:cs typeface="+mj-cs"/>
              </a:endParaRPr>
            </a:p>
          </p:txBody>
        </p:sp>
        <p:sp>
          <p:nvSpPr>
            <p:cNvPr id="13" name="Rectangle 22"/>
            <p:cNvSpPr/>
            <p:nvPr/>
          </p:nvSpPr>
          <p:spPr>
            <a:xfrm>
              <a:off x="5922839" y="650131"/>
              <a:ext cx="936104" cy="300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ea typeface="+mj-ea"/>
                  <a:cs typeface="+mj-cs"/>
                </a:rPr>
                <a:t>1920</a:t>
              </a:r>
              <a:endParaRPr lang="en-GB" sz="2000" b="1" kern="0" dirty="0">
                <a:ea typeface="+mj-ea"/>
                <a:cs typeface="+mj-cs"/>
              </a:endParaRPr>
            </a:p>
          </p:txBody>
        </p:sp>
        <p:sp>
          <p:nvSpPr>
            <p:cNvPr id="14" name="Rectangle 23"/>
            <p:cNvSpPr/>
            <p:nvPr/>
          </p:nvSpPr>
          <p:spPr>
            <a:xfrm>
              <a:off x="2483768" y="2274984"/>
              <a:ext cx="936104" cy="300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ea typeface="+mj-ea"/>
                  <a:cs typeface="+mj-cs"/>
                </a:rPr>
                <a:t>1940</a:t>
              </a:r>
              <a:endParaRPr lang="en-GB" sz="2000" b="1" kern="0" dirty="0">
                <a:ea typeface="+mj-ea"/>
                <a:cs typeface="+mj-cs"/>
              </a:endParaRPr>
            </a:p>
          </p:txBody>
        </p:sp>
        <p:sp>
          <p:nvSpPr>
            <p:cNvPr id="15" name="Rectangle 24"/>
            <p:cNvSpPr/>
            <p:nvPr/>
          </p:nvSpPr>
          <p:spPr>
            <a:xfrm>
              <a:off x="5922839" y="2274984"/>
              <a:ext cx="936104" cy="300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ea typeface="+mj-ea"/>
                  <a:cs typeface="+mj-cs"/>
                </a:rPr>
                <a:t>1960</a:t>
              </a:r>
              <a:endParaRPr lang="en-GB" sz="2000" b="1" kern="0" dirty="0">
                <a:ea typeface="+mj-ea"/>
                <a:cs typeface="+mj-cs"/>
              </a:endParaRPr>
            </a:p>
          </p:txBody>
        </p:sp>
        <p:sp>
          <p:nvSpPr>
            <p:cNvPr id="16" name="Rectangle 25"/>
            <p:cNvSpPr/>
            <p:nvPr/>
          </p:nvSpPr>
          <p:spPr>
            <a:xfrm>
              <a:off x="2483768" y="3825044"/>
              <a:ext cx="1333635" cy="300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ea typeface="+mj-ea"/>
                  <a:cs typeface="+mj-cs"/>
                </a:rPr>
                <a:t>1980</a:t>
              </a:r>
              <a:endParaRPr lang="en-GB" sz="2000" b="1" kern="0" dirty="0">
                <a:ea typeface="+mj-ea"/>
                <a:cs typeface="+mj-cs"/>
              </a:endParaRPr>
            </a:p>
          </p:txBody>
        </p:sp>
        <p:sp>
          <p:nvSpPr>
            <p:cNvPr id="17" name="Rectangle 26"/>
            <p:cNvSpPr/>
            <p:nvPr/>
          </p:nvSpPr>
          <p:spPr>
            <a:xfrm>
              <a:off x="5922839" y="3722934"/>
              <a:ext cx="936104" cy="300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ea typeface="+mj-ea"/>
                  <a:cs typeface="+mj-cs"/>
                </a:rPr>
                <a:t>2015</a:t>
              </a:r>
              <a:endParaRPr lang="en-GB" sz="2000" b="1" kern="0" dirty="0">
                <a:ea typeface="+mj-ea"/>
                <a:cs typeface="+mj-cs"/>
              </a:endParaRPr>
            </a:p>
          </p:txBody>
        </p:sp>
      </p:grpSp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419099" y="365124"/>
            <a:ext cx="11353799" cy="1325563"/>
          </a:xfrm>
        </p:spPr>
        <p:txBody>
          <a:bodyPr>
            <a:normAutofit/>
          </a:bodyPr>
          <a:lstStyle/>
          <a:p>
            <a:r>
              <a:rPr lang="fr-CH" dirty="0" err="1"/>
              <a:t>Development</a:t>
            </a:r>
            <a:r>
              <a:rPr lang="fr-CH" dirty="0"/>
              <a:t> of social </a:t>
            </a:r>
            <a:r>
              <a:rPr lang="fr-CH" dirty="0" err="1"/>
              <a:t>security</a:t>
            </a:r>
            <a:r>
              <a:rPr lang="fr-CH" dirty="0"/>
              <a:t> </a:t>
            </a:r>
            <a:r>
              <a:rPr lang="fr-CH" b="1" dirty="0"/>
              <a:t>over 100 </a:t>
            </a:r>
            <a:r>
              <a:rPr lang="fr-CH" b="1" dirty="0" err="1"/>
              <a:t>years</a:t>
            </a:r>
            <a:endParaRPr lang="es-ES_tradnl" sz="2200" b="1" dirty="0"/>
          </a:p>
        </p:txBody>
      </p:sp>
    </p:spTree>
    <p:extLst>
      <p:ext uri="{BB962C8B-B14F-4D97-AF65-F5344CB8AC3E}">
        <p14:creationId xmlns:p14="http://schemas.microsoft.com/office/powerpoint/2010/main" val="27159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/>
              <a:t>Globally</a:t>
            </a:r>
            <a:r>
              <a:rPr lang="fr-CH" dirty="0"/>
              <a:t> </a:t>
            </a:r>
            <a:r>
              <a:rPr lang="fr-CH" b="1" dirty="0"/>
              <a:t>45% of the world population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covered</a:t>
            </a:r>
            <a:r>
              <a:rPr lang="fr-CH" dirty="0"/>
              <a:t> for at least one social protection </a:t>
            </a:r>
            <a:r>
              <a:rPr lang="fr-CH" dirty="0" err="1"/>
              <a:t>benefit</a:t>
            </a:r>
            <a:r>
              <a:rPr lang="fr-CH" dirty="0"/>
              <a:t> (SDG 1.3.1)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96" y="1690688"/>
            <a:ext cx="8778025" cy="523174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272011" y="393722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45%</a:t>
            </a:r>
            <a:endParaRPr lang="es-ES_tradnl" dirty="0"/>
          </a:p>
        </p:txBody>
      </p:sp>
      <p:sp>
        <p:nvSpPr>
          <p:cNvPr id="7" name="CuadroTexto 6"/>
          <p:cNvSpPr txBox="1"/>
          <p:nvPr/>
        </p:nvSpPr>
        <p:spPr>
          <a:xfrm>
            <a:off x="9347915" y="202901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84%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5688197" y="4965392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39% (China 63%)</a:t>
            </a:r>
            <a:endParaRPr lang="es-ES_tradnl" dirty="0"/>
          </a:p>
        </p:txBody>
      </p:sp>
      <p:sp>
        <p:nvSpPr>
          <p:cNvPr id="9" name="CuadroTexto 8"/>
          <p:cNvSpPr txBox="1"/>
          <p:nvPr/>
        </p:nvSpPr>
        <p:spPr>
          <a:xfrm>
            <a:off x="9116749" y="2829233"/>
            <a:ext cx="2929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err="1">
                <a:solidFill>
                  <a:schemeClr val="tx2"/>
                </a:solidFill>
                <a:latin typeface="+mj-lt"/>
              </a:rPr>
              <a:t>Which</a:t>
            </a:r>
            <a:r>
              <a:rPr lang="fr-CH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fr-CH" sz="2800" b="1" dirty="0" err="1">
                <a:solidFill>
                  <a:schemeClr val="tx2"/>
                </a:solidFill>
                <a:latin typeface="+mj-lt"/>
              </a:rPr>
              <a:t>means</a:t>
            </a:r>
            <a:r>
              <a:rPr lang="fr-CH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fr-CH" sz="2800" b="1" dirty="0" err="1">
                <a:solidFill>
                  <a:schemeClr val="tx2"/>
                </a:solidFill>
                <a:latin typeface="+mj-lt"/>
              </a:rPr>
              <a:t>that</a:t>
            </a:r>
            <a:r>
              <a:rPr lang="fr-CH" sz="2800" b="1" dirty="0">
                <a:solidFill>
                  <a:schemeClr val="tx2"/>
                </a:solidFill>
                <a:latin typeface="+mj-lt"/>
              </a:rPr>
              <a:t> 55% of the </a:t>
            </a:r>
            <a:r>
              <a:rPr lang="fr-CH" sz="2800" b="1" dirty="0" err="1">
                <a:solidFill>
                  <a:schemeClr val="tx2"/>
                </a:solidFill>
                <a:latin typeface="+mj-lt"/>
              </a:rPr>
              <a:t>world’s</a:t>
            </a:r>
            <a:r>
              <a:rPr lang="fr-CH" sz="2800" b="1" dirty="0">
                <a:solidFill>
                  <a:schemeClr val="tx2"/>
                </a:solidFill>
                <a:latin typeface="+mj-lt"/>
              </a:rPr>
              <a:t> population </a:t>
            </a:r>
            <a:r>
              <a:rPr lang="fr-CH" sz="2800" b="1" dirty="0" err="1">
                <a:solidFill>
                  <a:schemeClr val="tx2"/>
                </a:solidFill>
                <a:latin typeface="+mj-lt"/>
              </a:rPr>
              <a:t>is</a:t>
            </a:r>
            <a:r>
              <a:rPr lang="fr-CH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fr-CH" sz="2800" b="1" dirty="0" err="1">
                <a:solidFill>
                  <a:schemeClr val="tx2"/>
                </a:solidFill>
                <a:latin typeface="+mj-lt"/>
              </a:rPr>
              <a:t>excluded</a:t>
            </a:r>
            <a:r>
              <a:rPr lang="fr-CH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fr-CH" sz="2800" b="1" dirty="0" err="1">
                <a:solidFill>
                  <a:schemeClr val="tx2"/>
                </a:solidFill>
                <a:latin typeface="+mj-lt"/>
              </a:rPr>
              <a:t>from</a:t>
            </a:r>
            <a:r>
              <a:rPr lang="fr-CH" sz="2800" b="1" dirty="0">
                <a:solidFill>
                  <a:schemeClr val="tx2"/>
                </a:solidFill>
                <a:latin typeface="+mj-lt"/>
              </a:rPr>
              <a:t> social protection</a:t>
            </a:r>
            <a:endParaRPr lang="es-ES_tradnl" sz="28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225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B0DB14F-796E-4397-ACF5-785313B1C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92813"/>
              </p:ext>
            </p:extLst>
          </p:nvPr>
        </p:nvGraphicFramePr>
        <p:xfrm>
          <a:off x="-399245" y="1690688"/>
          <a:ext cx="8747975" cy="5133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err="1"/>
              <a:t>Globally</a:t>
            </a:r>
            <a:r>
              <a:rPr lang="fr-CH" dirty="0"/>
              <a:t> </a:t>
            </a:r>
            <a:r>
              <a:rPr lang="fr-CH" b="1" dirty="0"/>
              <a:t>68% of </a:t>
            </a:r>
            <a:r>
              <a:rPr lang="fr-CH" b="1" dirty="0" err="1"/>
              <a:t>eldery</a:t>
            </a:r>
            <a:r>
              <a:rPr lang="fr-CH" b="1" dirty="0"/>
              <a:t> population </a:t>
            </a:r>
            <a:r>
              <a:rPr lang="fr-CH" dirty="0" err="1"/>
              <a:t>receives</a:t>
            </a:r>
            <a:r>
              <a:rPr lang="fr-CH" dirty="0"/>
              <a:t> an </a:t>
            </a:r>
            <a:r>
              <a:rPr lang="fr-CH" dirty="0" err="1"/>
              <a:t>old</a:t>
            </a:r>
            <a:r>
              <a:rPr lang="fr-CH" dirty="0"/>
              <a:t> </a:t>
            </a:r>
            <a:r>
              <a:rPr lang="fr-CH" dirty="0" err="1"/>
              <a:t>age</a:t>
            </a:r>
            <a:r>
              <a:rPr lang="fr-CH" dirty="0"/>
              <a:t> pensions (SDG 1.3.1)</a:t>
            </a:r>
            <a:endParaRPr lang="es-ES_tradnl" dirty="0"/>
          </a:p>
        </p:txBody>
      </p:sp>
      <p:sp>
        <p:nvSpPr>
          <p:cNvPr id="9" name="CuadroTexto 8"/>
          <p:cNvSpPr txBox="1"/>
          <p:nvPr/>
        </p:nvSpPr>
        <p:spPr>
          <a:xfrm>
            <a:off x="9116749" y="2829233"/>
            <a:ext cx="2929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err="1">
                <a:solidFill>
                  <a:schemeClr val="tx2"/>
                </a:solidFill>
                <a:latin typeface="+mj-lt"/>
              </a:rPr>
              <a:t>Which</a:t>
            </a:r>
            <a:r>
              <a:rPr lang="fr-CH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fr-CH" sz="2800" b="1" dirty="0" err="1">
                <a:solidFill>
                  <a:schemeClr val="tx2"/>
                </a:solidFill>
                <a:latin typeface="+mj-lt"/>
              </a:rPr>
              <a:t>means</a:t>
            </a:r>
            <a:r>
              <a:rPr lang="fr-CH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fr-CH" sz="2800" b="1" dirty="0" err="1">
                <a:solidFill>
                  <a:schemeClr val="tx2"/>
                </a:solidFill>
                <a:latin typeface="+mj-lt"/>
              </a:rPr>
              <a:t>that</a:t>
            </a:r>
            <a:r>
              <a:rPr lang="fr-CH" sz="2800" b="1" dirty="0">
                <a:solidFill>
                  <a:schemeClr val="tx2"/>
                </a:solidFill>
                <a:latin typeface="+mj-lt"/>
              </a:rPr>
              <a:t> 32% of </a:t>
            </a:r>
            <a:r>
              <a:rPr lang="fr-CH" sz="2800" b="1" dirty="0" err="1">
                <a:solidFill>
                  <a:schemeClr val="tx2"/>
                </a:solidFill>
                <a:latin typeface="+mj-lt"/>
              </a:rPr>
              <a:t>older</a:t>
            </a:r>
            <a:r>
              <a:rPr lang="fr-CH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fr-CH" sz="2800" b="1" dirty="0" err="1">
                <a:solidFill>
                  <a:schemeClr val="tx2"/>
                </a:solidFill>
                <a:latin typeface="+mj-lt"/>
              </a:rPr>
              <a:t>persons</a:t>
            </a:r>
            <a:r>
              <a:rPr lang="fr-CH" sz="2800" b="1" dirty="0">
                <a:solidFill>
                  <a:schemeClr val="tx2"/>
                </a:solidFill>
                <a:latin typeface="+mj-lt"/>
              </a:rPr>
              <a:t> do not </a:t>
            </a:r>
            <a:r>
              <a:rPr lang="fr-CH" sz="2800" b="1" dirty="0" err="1">
                <a:solidFill>
                  <a:schemeClr val="tx2"/>
                </a:solidFill>
                <a:latin typeface="+mj-lt"/>
              </a:rPr>
              <a:t>receive</a:t>
            </a:r>
            <a:r>
              <a:rPr lang="fr-CH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fr-CH" sz="2800" b="1" dirty="0" err="1">
                <a:solidFill>
                  <a:schemeClr val="tx2"/>
                </a:solidFill>
                <a:latin typeface="+mj-lt"/>
              </a:rPr>
              <a:t>any</a:t>
            </a:r>
            <a:r>
              <a:rPr lang="fr-CH" sz="2800" b="1" dirty="0">
                <a:solidFill>
                  <a:schemeClr val="tx2"/>
                </a:solidFill>
                <a:latin typeface="+mj-lt"/>
              </a:rPr>
              <a:t> pension</a:t>
            </a:r>
            <a:endParaRPr lang="es-ES_tradnl" sz="28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0922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Public social protection expenditure</a:t>
            </a:r>
            <a:r>
              <a:rPr lang="en-US" dirty="0"/>
              <a:t>, excluding health (percentage of GDP)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80927"/>
            <a:ext cx="8614893" cy="530980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902299" y="5847008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2.5% GDP</a:t>
            </a:r>
            <a:endParaRPr lang="es-ES_tradnl" dirty="0"/>
          </a:p>
        </p:txBody>
      </p:sp>
      <p:sp>
        <p:nvSpPr>
          <p:cNvPr id="6" name="CuadroTexto 5"/>
          <p:cNvSpPr txBox="1"/>
          <p:nvPr/>
        </p:nvSpPr>
        <p:spPr>
          <a:xfrm>
            <a:off x="8783708" y="1968321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16.5% GDP</a:t>
            </a:r>
            <a:endParaRPr lang="es-ES_tradnl" dirty="0"/>
          </a:p>
        </p:txBody>
      </p:sp>
      <p:sp>
        <p:nvSpPr>
          <p:cNvPr id="7" name="CuadroTexto 6"/>
          <p:cNvSpPr txBox="1"/>
          <p:nvPr/>
        </p:nvSpPr>
        <p:spPr>
          <a:xfrm>
            <a:off x="5664874" y="4632101"/>
            <a:ext cx="233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7.4% GDP (China 5.6%)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8783708" y="2497929"/>
            <a:ext cx="32360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solidFill>
                  <a:schemeClr val="tx2"/>
                </a:solidFill>
                <a:latin typeface="+mj-lt"/>
              </a:rPr>
              <a:t>On </a:t>
            </a:r>
            <a:r>
              <a:rPr lang="fr-CH" sz="2800" b="1" dirty="0" err="1">
                <a:solidFill>
                  <a:schemeClr val="tx2"/>
                </a:solidFill>
                <a:latin typeface="+mj-lt"/>
              </a:rPr>
              <a:t>average</a:t>
            </a:r>
            <a:r>
              <a:rPr lang="fr-CH" sz="2800" b="1" dirty="0">
                <a:solidFill>
                  <a:schemeClr val="tx2"/>
                </a:solidFill>
                <a:latin typeface="+mj-lt"/>
              </a:rPr>
              <a:t>, countries </a:t>
            </a:r>
            <a:r>
              <a:rPr lang="fr-CH" sz="2800" b="1" dirty="0" err="1">
                <a:solidFill>
                  <a:schemeClr val="tx2"/>
                </a:solidFill>
                <a:latin typeface="+mj-lt"/>
              </a:rPr>
              <a:t>invest</a:t>
            </a:r>
            <a:r>
              <a:rPr lang="fr-CH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fr-CH" sz="2800" b="1" dirty="0" err="1">
                <a:solidFill>
                  <a:schemeClr val="tx2"/>
                </a:solidFill>
                <a:latin typeface="+mj-lt"/>
              </a:rPr>
              <a:t>only</a:t>
            </a:r>
            <a:r>
              <a:rPr lang="fr-CH" sz="2800" b="1" dirty="0">
                <a:solidFill>
                  <a:schemeClr val="tx2"/>
                </a:solidFill>
                <a:latin typeface="+mj-lt"/>
              </a:rPr>
              <a:t> 2.5% of </a:t>
            </a:r>
            <a:r>
              <a:rPr lang="fr-CH" sz="2800" b="1" dirty="0" err="1">
                <a:solidFill>
                  <a:schemeClr val="tx2"/>
                </a:solidFill>
                <a:latin typeface="+mj-lt"/>
              </a:rPr>
              <a:t>their</a:t>
            </a:r>
            <a:r>
              <a:rPr lang="fr-CH" sz="2800" b="1" dirty="0">
                <a:solidFill>
                  <a:schemeClr val="tx2"/>
                </a:solidFill>
                <a:latin typeface="+mj-lt"/>
              </a:rPr>
              <a:t> GDP on public social protection. </a:t>
            </a:r>
          </a:p>
          <a:p>
            <a:r>
              <a:rPr lang="fr-CH" sz="2800" b="1" dirty="0">
                <a:solidFill>
                  <a:schemeClr val="tx2"/>
                </a:solidFill>
                <a:latin typeface="+mj-lt"/>
              </a:rPr>
              <a:t>In Europe &amp; central Asia, </a:t>
            </a:r>
            <a:r>
              <a:rPr lang="fr-CH" sz="2800" b="1" dirty="0" err="1">
                <a:solidFill>
                  <a:schemeClr val="tx2"/>
                </a:solidFill>
                <a:latin typeface="+mj-lt"/>
              </a:rPr>
              <a:t>average</a:t>
            </a:r>
            <a:r>
              <a:rPr lang="fr-CH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fr-CH" sz="2800" b="1" dirty="0" err="1">
                <a:solidFill>
                  <a:schemeClr val="tx2"/>
                </a:solidFill>
                <a:latin typeface="+mj-lt"/>
              </a:rPr>
              <a:t>is</a:t>
            </a:r>
            <a:r>
              <a:rPr lang="fr-CH" sz="2800" b="1" dirty="0">
                <a:solidFill>
                  <a:schemeClr val="tx2"/>
                </a:solidFill>
                <a:latin typeface="+mj-lt"/>
              </a:rPr>
              <a:t> at 16.5%. In China at 5.6%.</a:t>
            </a:r>
            <a:endParaRPr lang="es-ES_tradnl" sz="28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0933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The extension of social protection: </a:t>
            </a:r>
            <a:br>
              <a:rPr lang="fr-CH" dirty="0"/>
            </a:br>
            <a:r>
              <a:rPr lang="fr-CH" b="1" dirty="0" err="1"/>
              <a:t>Recommendation</a:t>
            </a:r>
            <a:r>
              <a:rPr lang="fr-CH" b="1" dirty="0"/>
              <a:t> No 202</a:t>
            </a:r>
            <a:endParaRPr lang="es-ES_tradnl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16" r="35716"/>
          <a:stretch/>
        </p:blipFill>
        <p:spPr bwMode="auto">
          <a:xfrm>
            <a:off x="587746" y="1690688"/>
            <a:ext cx="1934205" cy="4746984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21952" y="1790654"/>
            <a:ext cx="5571175" cy="83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All residents have access to </a:t>
            </a:r>
            <a:r>
              <a:rPr lang="en-US" sz="2400" b="1" dirty="0">
                <a:solidFill>
                  <a:srgbClr val="00B050"/>
                </a:solidFill>
                <a:latin typeface="+mj-lt"/>
              </a:rPr>
              <a:t>essential health care</a:t>
            </a:r>
            <a:r>
              <a:rPr lang="en-US" sz="2400" dirty="0">
                <a:latin typeface="+mj-lt"/>
              </a:rPr>
              <a:t>, including maternity care</a:t>
            </a:r>
            <a:endParaRPr lang="en-GB" sz="24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521944" y="2651294"/>
            <a:ext cx="55711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400" dirty="0">
                <a:latin typeface="+mj-lt"/>
              </a:rPr>
              <a:t>All </a:t>
            </a:r>
            <a:r>
              <a:rPr lang="en-GB" sz="2400" b="1" dirty="0">
                <a:solidFill>
                  <a:srgbClr val="FF9900"/>
                </a:solidFill>
                <a:latin typeface="+mj-lt"/>
              </a:rPr>
              <a:t>children</a:t>
            </a:r>
            <a:r>
              <a:rPr lang="en-GB" sz="2400" b="1" dirty="0">
                <a:latin typeface="+mj-lt"/>
              </a:rPr>
              <a:t> </a:t>
            </a:r>
            <a:r>
              <a:rPr lang="en-GB" sz="2400" dirty="0">
                <a:latin typeface="+mj-lt"/>
              </a:rPr>
              <a:t>enjoy basic </a:t>
            </a:r>
            <a:r>
              <a:rPr lang="en-GB" sz="2400" b="1" dirty="0">
                <a:solidFill>
                  <a:srgbClr val="FF9900"/>
                </a:solidFill>
                <a:latin typeface="+mj-lt"/>
              </a:rPr>
              <a:t>income security</a:t>
            </a:r>
            <a:r>
              <a:rPr lang="en-GB" sz="2400" dirty="0">
                <a:latin typeface="+mj-lt"/>
              </a:rPr>
              <a:t>, providing access to nutrition, education, care, and any other necessary goods and services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521951" y="4251330"/>
            <a:ext cx="557116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400" dirty="0">
                <a:latin typeface="+mj-lt"/>
              </a:rPr>
              <a:t>All persons in </a:t>
            </a:r>
            <a:r>
              <a:rPr lang="en-GB" sz="2400" b="1" dirty="0">
                <a:solidFill>
                  <a:srgbClr val="0070C0"/>
                </a:solidFill>
                <a:latin typeface="+mj-lt"/>
              </a:rPr>
              <a:t>active age </a:t>
            </a:r>
            <a:r>
              <a:rPr lang="en-GB" sz="2400" dirty="0">
                <a:latin typeface="+mj-lt"/>
              </a:rPr>
              <a:t>who cannot earn sufficient income, enjoy </a:t>
            </a:r>
            <a:r>
              <a:rPr lang="en-GB" sz="2400" b="1" dirty="0">
                <a:solidFill>
                  <a:srgbClr val="0070C0"/>
                </a:solidFill>
                <a:latin typeface="+mj-lt"/>
              </a:rPr>
              <a:t>basic income security</a:t>
            </a:r>
            <a:r>
              <a:rPr lang="en-GB" sz="2400" dirty="0">
                <a:latin typeface="+mj-lt"/>
              </a:rPr>
              <a:t>, particularly in cases of sickness, unemployment, maternity, disability</a:t>
            </a:r>
            <a:endParaRPr lang="en-US" sz="2400" dirty="0">
              <a:latin typeface="+mj-lt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521951" y="5851367"/>
            <a:ext cx="5571169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400" dirty="0">
                <a:latin typeface="+mj-lt"/>
              </a:rPr>
              <a:t>All </a:t>
            </a:r>
            <a:r>
              <a:rPr lang="en-GB" sz="2400" b="1" dirty="0">
                <a:solidFill>
                  <a:srgbClr val="C00000"/>
                </a:solidFill>
                <a:latin typeface="+mj-lt"/>
              </a:rPr>
              <a:t>older persons </a:t>
            </a:r>
            <a:r>
              <a:rPr lang="en-GB" sz="2400" dirty="0">
                <a:latin typeface="+mj-lt"/>
              </a:rPr>
              <a:t>have basic </a:t>
            </a:r>
            <a:r>
              <a:rPr lang="en-GB" sz="2400" b="1" dirty="0">
                <a:solidFill>
                  <a:srgbClr val="C00000"/>
                </a:solidFill>
                <a:latin typeface="+mj-lt"/>
              </a:rPr>
              <a:t>income security</a:t>
            </a:r>
            <a:endParaRPr lang="en-US" sz="2400" b="1" dirty="0">
              <a:latin typeface="+mj-lt"/>
            </a:endParaRPr>
          </a:p>
        </p:txBody>
      </p:sp>
      <p:sp>
        <p:nvSpPr>
          <p:cNvPr id="3" name="CuadroTexto 2"/>
          <p:cNvSpPr txBox="1"/>
          <p:nvPr/>
        </p:nvSpPr>
        <p:spPr>
          <a:xfrm rot="16200000">
            <a:off x="-1728259" y="3710237"/>
            <a:ext cx="4723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dirty="0">
                <a:latin typeface="+mj-lt"/>
              </a:rPr>
              <a:t>Four basic </a:t>
            </a:r>
            <a:r>
              <a:rPr lang="fr-CH" sz="4000" dirty="0" err="1">
                <a:latin typeface="+mj-lt"/>
              </a:rPr>
              <a:t>guarantees</a:t>
            </a:r>
            <a:endParaRPr lang="es-ES_tradnl" sz="4000" dirty="0">
              <a:latin typeface="+mj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761"/>
          <a:stretch/>
        </p:blipFill>
        <p:spPr>
          <a:xfrm>
            <a:off x="8188656" y="1699915"/>
            <a:ext cx="3742899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50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Closing</a:t>
            </a:r>
            <a:r>
              <a:rPr lang="fr-CH" dirty="0"/>
              <a:t> the </a:t>
            </a:r>
            <a:r>
              <a:rPr lang="fr-CH" b="1" dirty="0" err="1"/>
              <a:t>coverage</a:t>
            </a:r>
            <a:r>
              <a:rPr lang="fr-CH" b="1" dirty="0"/>
              <a:t> gaps</a:t>
            </a:r>
            <a:r>
              <a:rPr lang="fr-CH" dirty="0"/>
              <a:t>: </a:t>
            </a:r>
            <a:br>
              <a:rPr lang="fr-CH" dirty="0"/>
            </a:br>
            <a:r>
              <a:rPr lang="fr-CH" dirty="0"/>
              <a:t>horizontal and vertical extension</a:t>
            </a:r>
            <a:endParaRPr lang="es-ES_tradnl" dirty="0"/>
          </a:p>
        </p:txBody>
      </p:sp>
      <p:sp>
        <p:nvSpPr>
          <p:cNvPr id="27" name="TextBox 19"/>
          <p:cNvSpPr txBox="1"/>
          <p:nvPr/>
        </p:nvSpPr>
        <p:spPr>
          <a:xfrm>
            <a:off x="725415" y="4929754"/>
            <a:ext cx="2863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Social protection floor</a:t>
            </a:r>
            <a:endParaRPr lang="fr-FR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986880" y="3054671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❷</a:t>
            </a:r>
            <a:endParaRPr lang="es-ES_tradnl" dirty="0"/>
          </a:p>
        </p:txBody>
      </p:sp>
      <p:sp>
        <p:nvSpPr>
          <p:cNvPr id="29" name="Rectángulo 28"/>
          <p:cNvSpPr/>
          <p:nvPr/>
        </p:nvSpPr>
        <p:spPr>
          <a:xfrm>
            <a:off x="986880" y="2383753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❶ </a:t>
            </a:r>
            <a:endParaRPr lang="es-ES_tradnl" dirty="0"/>
          </a:p>
        </p:txBody>
      </p:sp>
      <p:sp>
        <p:nvSpPr>
          <p:cNvPr id="30" name="CuadroTexto 29"/>
          <p:cNvSpPr txBox="1"/>
          <p:nvPr/>
        </p:nvSpPr>
        <p:spPr>
          <a:xfrm>
            <a:off x="1460023" y="2337587"/>
            <a:ext cx="5558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Extend through non contributory schemes</a:t>
            </a:r>
            <a:endParaRPr lang="es-ES_tradnl" sz="24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1460023" y="3008505"/>
            <a:ext cx="5439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Extend through adapted social insurance</a:t>
            </a:r>
            <a:endParaRPr lang="es-ES_tradnl" sz="2400" dirty="0"/>
          </a:p>
        </p:txBody>
      </p:sp>
      <p:sp>
        <p:nvSpPr>
          <p:cNvPr id="34" name="Rectángulo 33"/>
          <p:cNvSpPr/>
          <p:nvPr/>
        </p:nvSpPr>
        <p:spPr>
          <a:xfrm>
            <a:off x="986880" y="3670518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❸</a:t>
            </a:r>
            <a:endParaRPr lang="es-ES_tradnl" dirty="0"/>
          </a:p>
        </p:txBody>
      </p:sp>
      <p:sp>
        <p:nvSpPr>
          <p:cNvPr id="35" name="CuadroTexto 34"/>
          <p:cNvSpPr txBox="1"/>
          <p:nvPr/>
        </p:nvSpPr>
        <p:spPr>
          <a:xfrm>
            <a:off x="1477720" y="3624352"/>
            <a:ext cx="4733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Extend the number of branches and levels of benefits</a:t>
            </a:r>
            <a:endParaRPr lang="es-ES_tradnl" sz="2400" dirty="0"/>
          </a:p>
        </p:txBody>
      </p:sp>
      <p:grpSp>
        <p:nvGrpSpPr>
          <p:cNvPr id="38" name="Grupo 37"/>
          <p:cNvGrpSpPr/>
          <p:nvPr/>
        </p:nvGrpSpPr>
        <p:grpSpPr>
          <a:xfrm>
            <a:off x="2402408" y="1762695"/>
            <a:ext cx="8424936" cy="5095305"/>
            <a:chOff x="2279576" y="1762695"/>
            <a:chExt cx="8424936" cy="5095305"/>
          </a:xfrm>
        </p:grpSpPr>
        <p:sp>
          <p:nvSpPr>
            <p:cNvPr id="26" name="Flecha derecha 25"/>
            <p:cNvSpPr/>
            <p:nvPr/>
          </p:nvSpPr>
          <p:spPr>
            <a:xfrm rot="10800000">
              <a:off x="5938697" y="4546720"/>
              <a:ext cx="1230522" cy="1927586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" name="Flecha derecha 4"/>
            <p:cNvSpPr/>
            <p:nvPr/>
          </p:nvSpPr>
          <p:spPr>
            <a:xfrm>
              <a:off x="2279576" y="5117910"/>
              <a:ext cx="2565379" cy="1173707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279576" y="1762695"/>
              <a:ext cx="8424936" cy="5095305"/>
              <a:chOff x="755576" y="1687293"/>
              <a:chExt cx="8424936" cy="509530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627427" y="4293096"/>
                <a:ext cx="456740" cy="165618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+mj-lt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084167" y="2708920"/>
                <a:ext cx="1152128" cy="32403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+mj-lt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236295" y="2420888"/>
                <a:ext cx="324036" cy="352839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+mj-lt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059832" y="6021288"/>
                <a:ext cx="27462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Rest of informal sector</a:t>
                </a:r>
                <a:endParaRPr lang="fr-F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76184" y="6021288"/>
                <a:ext cx="17508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Formal sector</a:t>
                </a:r>
                <a:endParaRPr lang="fr-F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632341" y="1988840"/>
                <a:ext cx="154817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Level of protection</a:t>
                </a:r>
                <a:endParaRPr lang="fr-FR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V="1">
                <a:off x="7524327" y="1687293"/>
                <a:ext cx="36004" cy="426198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3660475" y="6351711"/>
                <a:ext cx="164660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Population</a:t>
                </a:r>
                <a:endParaRPr lang="fr-FR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619672" y="5517232"/>
                <a:ext cx="576064" cy="41391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+mj-lt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065885" y="5668169"/>
                <a:ext cx="432048" cy="26297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+mj-lt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99592" y="5661248"/>
                <a:ext cx="720080" cy="26989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+mj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39609" y="5998794"/>
                <a:ext cx="7264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Poor</a:t>
                </a:r>
                <a:endParaRPr lang="fr-F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755576" y="5373216"/>
                <a:ext cx="7056784" cy="0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755576" y="5949280"/>
                <a:ext cx="7416824" cy="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ángulo 19"/>
            <p:cNvSpPr/>
            <p:nvPr/>
          </p:nvSpPr>
          <p:spPr>
            <a:xfrm>
              <a:off x="4096370" y="5522175"/>
              <a:ext cx="5437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❶ </a:t>
              </a:r>
              <a:endParaRPr lang="es-ES_tradnl" dirty="0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6211483" y="5520626"/>
              <a:ext cx="4908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❷</a:t>
              </a:r>
              <a:endParaRPr lang="es-ES_tradnl" dirty="0"/>
            </a:p>
          </p:txBody>
        </p:sp>
        <p:sp>
          <p:nvSpPr>
            <p:cNvPr id="36" name="Flecha derecha 35"/>
            <p:cNvSpPr/>
            <p:nvPr/>
          </p:nvSpPr>
          <p:spPr>
            <a:xfrm rot="16200000">
              <a:off x="6967173" y="3502001"/>
              <a:ext cx="810921" cy="919432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7132095" y="3916898"/>
              <a:ext cx="4908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❸</a:t>
              </a:r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36765410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621</Words>
  <Application>Microsoft Macintosh PowerPoint</Application>
  <PresentationFormat>Grand écran</PresentationFormat>
  <Paragraphs>90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100 years of social protection with the ILO: the road to universal social protection systems and floors</vt:lpstr>
      <vt:lpstr>Ratification of ILO C102 – work in progress In grey: countries that have not yet ratified</vt:lpstr>
      <vt:lpstr>ILO social security standards: key principles</vt:lpstr>
      <vt:lpstr>Development of social security over 100 years</vt:lpstr>
      <vt:lpstr>Globally 45% of the world population is covered for at least one social protection benefit (SDG 1.3.1)</vt:lpstr>
      <vt:lpstr>Globally 68% of eldery population receives an old age pensions (SDG 1.3.1)</vt:lpstr>
      <vt:lpstr>Public social protection expenditure, excluding health (percentage of GDP)</vt:lpstr>
      <vt:lpstr>The extension of social protection:  Recommendation No 202</vt:lpstr>
      <vt:lpstr>Closing the coverage gaps:  horizontal and vertical extension</vt:lpstr>
      <vt:lpstr>Multi-tier social protection: pension systems</vt:lpstr>
      <vt:lpstr>Agenda 2030: leaving no one behind</vt:lpstr>
      <vt:lpstr>Decrease in replacement rates of public pension schemes (2013-2060)</vt:lpstr>
      <vt:lpstr>Working for a brighter future</vt:lpstr>
      <vt:lpstr>Working for a brighter social protection</vt:lpstr>
      <vt:lpstr>Global social protection week 25-29 November 2019, ILO Geneva</vt:lpstr>
    </vt:vector>
  </TitlesOfParts>
  <Company>ILO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Schmitt, Valérie</dc:creator>
  <cp:lastModifiedBy>Jean-Victor Gruat</cp:lastModifiedBy>
  <cp:revision>25</cp:revision>
  <dcterms:created xsi:type="dcterms:W3CDTF">2019-05-15T17:23:40Z</dcterms:created>
  <dcterms:modified xsi:type="dcterms:W3CDTF">2019-05-26T19:59:12Z</dcterms:modified>
</cp:coreProperties>
</file>