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460" r:id="rId2"/>
    <p:sldId id="587" r:id="rId3"/>
    <p:sldId id="588" r:id="rId4"/>
    <p:sldId id="593" r:id="rId5"/>
    <p:sldId id="486" r:id="rId6"/>
    <p:sldId id="495" r:id="rId7"/>
    <p:sldId id="591" r:id="rId8"/>
    <p:sldId id="586" r:id="rId9"/>
    <p:sldId id="592" r:id="rId10"/>
    <p:sldId id="584" r:id="rId11"/>
    <p:sldId id="581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BBE"/>
    <a:srgbClr val="AFBC22"/>
    <a:srgbClr val="807F83"/>
    <a:srgbClr val="4C4C4C"/>
    <a:srgbClr val="9999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82445" autoAdjust="0"/>
  </p:normalViewPr>
  <p:slideViewPr>
    <p:cSldViewPr>
      <p:cViewPr varScale="1">
        <p:scale>
          <a:sx n="90" d="100"/>
          <a:sy n="90" d="100"/>
        </p:scale>
        <p:origin x="2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A717F-289F-47A1-9B0E-4C0712A222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0A74A4-2935-4902-9FA3-EE08B19FF5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800" dirty="0"/>
            <a:t>Pillar III: </a:t>
          </a:r>
          <a:r>
            <a:rPr lang="en-GB" sz="2400" dirty="0"/>
            <a:t>Individual voluntary </a:t>
          </a:r>
        </a:p>
      </dgm:t>
    </dgm:pt>
    <dgm:pt modelId="{1E8166DC-2F2F-45D5-BAA3-E152EA81343F}" type="parTrans" cxnId="{11EC556A-C330-45EC-A492-7B5BEE904DA9}">
      <dgm:prSet/>
      <dgm:spPr/>
      <dgm:t>
        <a:bodyPr/>
        <a:lstStyle/>
        <a:p>
          <a:endParaRPr lang="en-GB"/>
        </a:p>
      </dgm:t>
    </dgm:pt>
    <dgm:pt modelId="{F7192B20-8514-46FE-8CC9-EC5D106F93B5}" type="sibTrans" cxnId="{11EC556A-C330-45EC-A492-7B5BEE904DA9}">
      <dgm:prSet/>
      <dgm:spPr/>
      <dgm:t>
        <a:bodyPr/>
        <a:lstStyle/>
        <a:p>
          <a:endParaRPr lang="en-GB"/>
        </a:p>
      </dgm:t>
    </dgm:pt>
    <dgm:pt modelId="{4C1A4316-314E-4607-8DAB-F50D50AE32D6}">
      <dgm:prSet phldrT="[Text]"/>
      <dgm:spPr>
        <a:solidFill>
          <a:srgbClr val="FF0000"/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</a:rPr>
            <a:t>Tax incentivised provision with maximum cap</a:t>
          </a:r>
        </a:p>
      </dgm:t>
    </dgm:pt>
    <dgm:pt modelId="{46CA6590-F5E3-496C-86E8-C3BBC3C80865}" type="parTrans" cxnId="{1582098E-83A9-43DD-B704-C45656B5FE90}">
      <dgm:prSet/>
      <dgm:spPr/>
      <dgm:t>
        <a:bodyPr/>
        <a:lstStyle/>
        <a:p>
          <a:endParaRPr lang="en-GB"/>
        </a:p>
      </dgm:t>
    </dgm:pt>
    <dgm:pt modelId="{CB8B59AB-6C3E-4B45-960C-83F4B623C020}" type="sibTrans" cxnId="{1582098E-83A9-43DD-B704-C45656B5FE90}">
      <dgm:prSet/>
      <dgm:spPr/>
      <dgm:t>
        <a:bodyPr/>
        <a:lstStyle/>
        <a:p>
          <a:endParaRPr lang="en-GB"/>
        </a:p>
      </dgm:t>
    </dgm:pt>
    <dgm:pt modelId="{80E432A8-8683-460C-A133-7CB041FABE0B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Pillar II: Employer sponsored provision</a:t>
          </a:r>
        </a:p>
      </dgm:t>
    </dgm:pt>
    <dgm:pt modelId="{6CC2C694-8D47-4E64-A2FA-5F8ADE4F5819}" type="parTrans" cxnId="{B453CD70-D397-488E-A1DF-9E0F0C5CB304}">
      <dgm:prSet/>
      <dgm:spPr/>
      <dgm:t>
        <a:bodyPr/>
        <a:lstStyle/>
        <a:p>
          <a:endParaRPr lang="en-GB"/>
        </a:p>
      </dgm:t>
    </dgm:pt>
    <dgm:pt modelId="{2A974B8A-4FB4-486F-994E-EF80C1A5154A}" type="sibTrans" cxnId="{B453CD70-D397-488E-A1DF-9E0F0C5CB304}">
      <dgm:prSet/>
      <dgm:spPr/>
      <dgm:t>
        <a:bodyPr/>
        <a:lstStyle/>
        <a:p>
          <a:endParaRPr lang="en-GB"/>
        </a:p>
      </dgm:t>
    </dgm:pt>
    <dgm:pt modelId="{84F0B043-E6B6-41A1-803E-D3D8E03FD78D}">
      <dgm:prSet phldrT="[Text]"/>
      <dgm:spPr>
        <a:solidFill>
          <a:srgbClr val="00B0F0"/>
        </a:solidFill>
      </dgm:spPr>
      <dgm:t>
        <a:bodyPr/>
        <a:lstStyle/>
        <a:p>
          <a:r>
            <a:rPr lang="en-GB" b="0" dirty="0"/>
            <a:t>Defined Benefit or Defined Contribution*</a:t>
          </a:r>
        </a:p>
      </dgm:t>
    </dgm:pt>
    <dgm:pt modelId="{B5D2D12B-A202-4678-A2E6-2770144B3587}" type="parTrans" cxnId="{05DB06EB-638C-4893-B58F-719D6EF3B31A}">
      <dgm:prSet/>
      <dgm:spPr/>
      <dgm:t>
        <a:bodyPr/>
        <a:lstStyle/>
        <a:p>
          <a:endParaRPr lang="en-GB"/>
        </a:p>
      </dgm:t>
    </dgm:pt>
    <dgm:pt modelId="{6E619394-4347-4A56-9702-CC90BA6DB7BB}" type="sibTrans" cxnId="{05DB06EB-638C-4893-B58F-719D6EF3B31A}">
      <dgm:prSet/>
      <dgm:spPr/>
      <dgm:t>
        <a:bodyPr/>
        <a:lstStyle/>
        <a:p>
          <a:endParaRPr lang="en-GB"/>
        </a:p>
      </dgm:t>
    </dgm:pt>
    <dgm:pt modelId="{94C21100-A882-40BB-B7C3-D04D45A38D8A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Pillar I: Social Security </a:t>
          </a:r>
        </a:p>
      </dgm:t>
    </dgm:pt>
    <dgm:pt modelId="{CB7FA4F5-90EF-4D96-A683-2864F7623E1B}" type="parTrans" cxnId="{5B07819F-15FC-48C1-8C1A-100FC0C6342F}">
      <dgm:prSet/>
      <dgm:spPr/>
      <dgm:t>
        <a:bodyPr/>
        <a:lstStyle/>
        <a:p>
          <a:endParaRPr lang="en-GB"/>
        </a:p>
      </dgm:t>
    </dgm:pt>
    <dgm:pt modelId="{D26D7033-9441-41E5-A44D-CFD66E10D882}" type="sibTrans" cxnId="{5B07819F-15FC-48C1-8C1A-100FC0C6342F}">
      <dgm:prSet/>
      <dgm:spPr/>
      <dgm:t>
        <a:bodyPr/>
        <a:lstStyle/>
        <a:p>
          <a:endParaRPr lang="en-GB"/>
        </a:p>
      </dgm:t>
    </dgm:pt>
    <dgm:pt modelId="{B43E9A96-9A71-45A9-9D46-EC0BC2D07A41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>
              <a:solidFill>
                <a:srgbClr val="000000"/>
              </a:solidFill>
            </a:rPr>
            <a:t>Fixed rate pension based on service requirement </a:t>
          </a:r>
          <a:endParaRPr lang="en-GB" dirty="0"/>
        </a:p>
      </dgm:t>
    </dgm:pt>
    <dgm:pt modelId="{2E8AE708-2818-4A7E-9EE8-B258FE7C0B27}" type="parTrans" cxnId="{1A2D29F9-B580-4F14-A40B-00CF9640D133}">
      <dgm:prSet/>
      <dgm:spPr/>
      <dgm:t>
        <a:bodyPr/>
        <a:lstStyle/>
        <a:p>
          <a:endParaRPr lang="en-GB"/>
        </a:p>
      </dgm:t>
    </dgm:pt>
    <dgm:pt modelId="{7A0FDF04-D25A-4B9B-ACE5-4FFB06E63CD1}" type="sibTrans" cxnId="{1A2D29F9-B580-4F14-A40B-00CF9640D133}">
      <dgm:prSet/>
      <dgm:spPr/>
      <dgm:t>
        <a:bodyPr/>
        <a:lstStyle/>
        <a:p>
          <a:endParaRPr lang="en-GB"/>
        </a:p>
      </dgm:t>
    </dgm:pt>
    <dgm:pt modelId="{D830425A-A2DA-4EFE-A840-1760D2A0C77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Contributions on all salary</a:t>
          </a:r>
        </a:p>
      </dgm:t>
    </dgm:pt>
    <dgm:pt modelId="{415A73F9-A796-4542-9AEB-D86E03A9C5B3}" type="parTrans" cxnId="{53BFF069-55CB-4D49-BC50-3B6C3C267405}">
      <dgm:prSet/>
      <dgm:spPr/>
      <dgm:t>
        <a:bodyPr/>
        <a:lstStyle/>
        <a:p>
          <a:endParaRPr lang="en-GB"/>
        </a:p>
      </dgm:t>
    </dgm:pt>
    <dgm:pt modelId="{00BC1194-9549-4985-B35A-EBE95D1F36C5}" type="sibTrans" cxnId="{53BFF069-55CB-4D49-BC50-3B6C3C267405}">
      <dgm:prSet/>
      <dgm:spPr/>
      <dgm:t>
        <a:bodyPr/>
        <a:lstStyle/>
        <a:p>
          <a:endParaRPr lang="en-GB"/>
        </a:p>
      </dgm:t>
    </dgm:pt>
    <dgm:pt modelId="{EE6C1BFF-029E-44BD-AE88-721552702283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Pensionable salary has offset for social security</a:t>
          </a:r>
        </a:p>
      </dgm:t>
    </dgm:pt>
    <dgm:pt modelId="{E6822A58-92DB-4136-8946-1211499A2AB6}" type="parTrans" cxnId="{3DD67269-043F-4643-8D5B-3360E31C4C86}">
      <dgm:prSet/>
      <dgm:spPr/>
      <dgm:t>
        <a:bodyPr/>
        <a:lstStyle/>
        <a:p>
          <a:endParaRPr lang="en-GB"/>
        </a:p>
      </dgm:t>
    </dgm:pt>
    <dgm:pt modelId="{56B387D5-4567-40A6-90A0-C440C2E872A9}" type="sibTrans" cxnId="{3DD67269-043F-4643-8D5B-3360E31C4C86}">
      <dgm:prSet/>
      <dgm:spPr/>
      <dgm:t>
        <a:bodyPr/>
        <a:lstStyle/>
        <a:p>
          <a:endParaRPr lang="en-GB"/>
        </a:p>
      </dgm:t>
    </dgm:pt>
    <dgm:pt modelId="{45CCD1C8-1A04-4E0C-B784-38A736311C43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Government regulates (minimum return, conversion rates, funding etc.)</a:t>
          </a:r>
        </a:p>
      </dgm:t>
    </dgm:pt>
    <dgm:pt modelId="{A3097183-F1C8-453D-8D08-DFA515CEAF7A}" type="parTrans" cxnId="{AD9C95DA-D4C7-4B30-A65B-DE1E9D7A2412}">
      <dgm:prSet/>
      <dgm:spPr/>
      <dgm:t>
        <a:bodyPr/>
        <a:lstStyle/>
        <a:p>
          <a:endParaRPr lang="en-GB"/>
        </a:p>
      </dgm:t>
    </dgm:pt>
    <dgm:pt modelId="{F3654D2D-0D86-4B12-AFD8-EAE59AD8A6EE}" type="sibTrans" cxnId="{AD9C95DA-D4C7-4B30-A65B-DE1E9D7A2412}">
      <dgm:prSet/>
      <dgm:spPr/>
      <dgm:t>
        <a:bodyPr/>
        <a:lstStyle/>
        <a:p>
          <a:endParaRPr lang="en-GB"/>
        </a:p>
      </dgm:t>
    </dgm:pt>
    <dgm:pt modelId="{0470A350-FB1C-4BC2-A963-0C8AD415F874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Funded; employer pays at least half the cost </a:t>
          </a:r>
        </a:p>
      </dgm:t>
    </dgm:pt>
    <dgm:pt modelId="{58A1A1D9-5154-465B-9A6A-3B99AAA492A0}" type="parTrans" cxnId="{26EF31E8-20EE-4934-ABE4-F5C18F6D9F19}">
      <dgm:prSet/>
      <dgm:spPr/>
      <dgm:t>
        <a:bodyPr/>
        <a:lstStyle/>
        <a:p>
          <a:endParaRPr lang="en-GB"/>
        </a:p>
      </dgm:t>
    </dgm:pt>
    <dgm:pt modelId="{B7AA51EE-5FC5-4A02-AB8F-595ECCC0E710}" type="sibTrans" cxnId="{26EF31E8-20EE-4934-ABE4-F5C18F6D9F19}">
      <dgm:prSet/>
      <dgm:spPr/>
      <dgm:t>
        <a:bodyPr/>
        <a:lstStyle/>
        <a:p>
          <a:endParaRPr lang="en-GB"/>
        </a:p>
      </dgm:t>
    </dgm:pt>
    <dgm:pt modelId="{FAB47F4F-4741-4CCE-906A-B2C682B09046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Pay as you go with a small buffer fund</a:t>
          </a:r>
        </a:p>
      </dgm:t>
    </dgm:pt>
    <dgm:pt modelId="{CA0E7F6E-CFDF-499B-A4DA-5B4BD6D46B05}" type="parTrans" cxnId="{83C643B9-01BD-4EDB-9CEA-E1C201E238FF}">
      <dgm:prSet/>
      <dgm:spPr/>
      <dgm:t>
        <a:bodyPr/>
        <a:lstStyle/>
        <a:p>
          <a:endParaRPr lang="en-GB"/>
        </a:p>
      </dgm:t>
    </dgm:pt>
    <dgm:pt modelId="{81100175-5709-4E84-A060-A173154ED823}" type="sibTrans" cxnId="{83C643B9-01BD-4EDB-9CEA-E1C201E238FF}">
      <dgm:prSet/>
      <dgm:spPr/>
      <dgm:t>
        <a:bodyPr/>
        <a:lstStyle/>
        <a:p>
          <a:endParaRPr lang="en-GB"/>
        </a:p>
      </dgm:t>
    </dgm:pt>
    <dgm:pt modelId="{4EDB88AE-B3E0-41E8-8BA8-B0BF9D7FD175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In some professions, financed bridging pension exists</a:t>
          </a:r>
        </a:p>
      </dgm:t>
    </dgm:pt>
    <dgm:pt modelId="{6E33A273-034D-429D-B972-DFA4A31B508D}" type="parTrans" cxnId="{34028A72-C5D7-4DC1-A8C3-0CB64FC32BC0}">
      <dgm:prSet/>
      <dgm:spPr/>
      <dgm:t>
        <a:bodyPr/>
        <a:lstStyle/>
        <a:p>
          <a:endParaRPr lang="en-GB"/>
        </a:p>
      </dgm:t>
    </dgm:pt>
    <dgm:pt modelId="{062E3A3C-4E23-4E79-A69A-2C0035DCAEF0}" type="sibTrans" cxnId="{34028A72-C5D7-4DC1-A8C3-0CB64FC32BC0}">
      <dgm:prSet/>
      <dgm:spPr/>
      <dgm:t>
        <a:bodyPr/>
        <a:lstStyle/>
        <a:p>
          <a:endParaRPr lang="en-GB"/>
        </a:p>
      </dgm:t>
    </dgm:pt>
    <dgm:pt modelId="{F5A9CE28-CD82-4736-BD64-9405B25246EB}" type="pres">
      <dgm:prSet presAssocID="{EE8A717F-289F-47A1-9B0E-4C0712A22245}" presName="Name0" presStyleCnt="0">
        <dgm:presLayoutVars>
          <dgm:dir/>
          <dgm:animLvl val="lvl"/>
          <dgm:resizeHandles val="exact"/>
        </dgm:presLayoutVars>
      </dgm:prSet>
      <dgm:spPr/>
    </dgm:pt>
    <dgm:pt modelId="{AE937D44-5FCC-4A3E-97A9-A486BF9C6F83}" type="pres">
      <dgm:prSet presAssocID="{EC0A74A4-2935-4902-9FA3-EE08B19FF532}" presName="linNode" presStyleCnt="0"/>
      <dgm:spPr/>
    </dgm:pt>
    <dgm:pt modelId="{F971D66F-1C6C-4BF3-BC02-E8AAAAB6C073}" type="pres">
      <dgm:prSet presAssocID="{EC0A74A4-2935-4902-9FA3-EE08B19FF532}" presName="parentText" presStyleLbl="node1" presStyleIdx="0" presStyleCnt="3" custScaleX="62779" custScaleY="48978">
        <dgm:presLayoutVars>
          <dgm:chMax val="1"/>
          <dgm:bulletEnabled val="1"/>
        </dgm:presLayoutVars>
      </dgm:prSet>
      <dgm:spPr/>
    </dgm:pt>
    <dgm:pt modelId="{4127F513-9358-4FE8-A001-5F6C307754ED}" type="pres">
      <dgm:prSet presAssocID="{EC0A74A4-2935-4902-9FA3-EE08B19FF532}" presName="descendantText" presStyleLbl="alignAccFollowNode1" presStyleIdx="0" presStyleCnt="3" custScaleY="38513">
        <dgm:presLayoutVars>
          <dgm:bulletEnabled val="1"/>
        </dgm:presLayoutVars>
      </dgm:prSet>
      <dgm:spPr/>
    </dgm:pt>
    <dgm:pt modelId="{5E460257-6F17-46AB-AB6E-470DDC71CE2D}" type="pres">
      <dgm:prSet presAssocID="{F7192B20-8514-46FE-8CC9-EC5D106F93B5}" presName="sp" presStyleCnt="0"/>
      <dgm:spPr/>
    </dgm:pt>
    <dgm:pt modelId="{51510CBB-A6C3-481F-AD71-9EC608F5784B}" type="pres">
      <dgm:prSet presAssocID="{80E432A8-8683-460C-A133-7CB041FABE0B}" presName="linNode" presStyleCnt="0"/>
      <dgm:spPr/>
    </dgm:pt>
    <dgm:pt modelId="{24B6FB3F-5946-4298-BE17-39191DF4E3FE}" type="pres">
      <dgm:prSet presAssocID="{80E432A8-8683-460C-A133-7CB041FABE0B}" presName="parentText" presStyleLbl="node1" presStyleIdx="1" presStyleCnt="3" custScaleX="62778">
        <dgm:presLayoutVars>
          <dgm:chMax val="1"/>
          <dgm:bulletEnabled val="1"/>
        </dgm:presLayoutVars>
      </dgm:prSet>
      <dgm:spPr/>
    </dgm:pt>
    <dgm:pt modelId="{70E5D03C-DF8C-4324-9378-C8E8AFC3DC24}" type="pres">
      <dgm:prSet presAssocID="{80E432A8-8683-460C-A133-7CB041FABE0B}" presName="descendantText" presStyleLbl="alignAccFollowNode1" presStyleIdx="1" presStyleCnt="3">
        <dgm:presLayoutVars>
          <dgm:bulletEnabled val="1"/>
        </dgm:presLayoutVars>
      </dgm:prSet>
      <dgm:spPr/>
    </dgm:pt>
    <dgm:pt modelId="{F81D56C5-88F8-4A38-9957-14E4F3C3AAEB}" type="pres">
      <dgm:prSet presAssocID="{2A974B8A-4FB4-486F-994E-EF80C1A5154A}" presName="sp" presStyleCnt="0"/>
      <dgm:spPr/>
    </dgm:pt>
    <dgm:pt modelId="{233D7F58-63F6-45BD-B9A3-03BC0DDBB1DB}" type="pres">
      <dgm:prSet presAssocID="{94C21100-A882-40BB-B7C3-D04D45A38D8A}" presName="linNode" presStyleCnt="0"/>
      <dgm:spPr/>
    </dgm:pt>
    <dgm:pt modelId="{BB846E00-79EB-4F5B-87D9-F7B6BA0FB493}" type="pres">
      <dgm:prSet presAssocID="{94C21100-A882-40BB-B7C3-D04D45A38D8A}" presName="parentText" presStyleLbl="node1" presStyleIdx="2" presStyleCnt="3" custScaleX="62779">
        <dgm:presLayoutVars>
          <dgm:chMax val="1"/>
          <dgm:bulletEnabled val="1"/>
        </dgm:presLayoutVars>
      </dgm:prSet>
      <dgm:spPr/>
    </dgm:pt>
    <dgm:pt modelId="{365ED80F-AC1D-4874-BD3C-DB806D123016}" type="pres">
      <dgm:prSet presAssocID="{94C21100-A882-40BB-B7C3-D04D45A38D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7893705-81E6-45E5-9A73-C24711279927}" type="presOf" srcId="{45CCD1C8-1A04-4E0C-B784-38A736311C43}" destId="{70E5D03C-DF8C-4324-9378-C8E8AFC3DC24}" srcOrd="0" destOrd="2" presId="urn:microsoft.com/office/officeart/2005/8/layout/vList5"/>
    <dgm:cxn modelId="{EB201507-6981-4899-A4B6-132A20BBA07F}" type="presOf" srcId="{EE8A717F-289F-47A1-9B0E-4C0712A22245}" destId="{F5A9CE28-CD82-4736-BD64-9405B25246EB}" srcOrd="0" destOrd="0" presId="urn:microsoft.com/office/officeart/2005/8/layout/vList5"/>
    <dgm:cxn modelId="{DD951E13-AC31-423A-9DDE-D1E7B03AD4C8}" type="presOf" srcId="{D830425A-A2DA-4EFE-A840-1760D2A0C77B}" destId="{365ED80F-AC1D-4874-BD3C-DB806D123016}" srcOrd="0" destOrd="1" presId="urn:microsoft.com/office/officeart/2005/8/layout/vList5"/>
    <dgm:cxn modelId="{58CF4817-4AB2-456A-A17C-747706020F7F}" type="presOf" srcId="{B43E9A96-9A71-45A9-9D46-EC0BC2D07A41}" destId="{365ED80F-AC1D-4874-BD3C-DB806D123016}" srcOrd="0" destOrd="0" presId="urn:microsoft.com/office/officeart/2005/8/layout/vList5"/>
    <dgm:cxn modelId="{C5D34640-147A-40BA-A69B-770437282C65}" type="presOf" srcId="{94C21100-A882-40BB-B7C3-D04D45A38D8A}" destId="{BB846E00-79EB-4F5B-87D9-F7B6BA0FB493}" srcOrd="0" destOrd="0" presId="urn:microsoft.com/office/officeart/2005/8/layout/vList5"/>
    <dgm:cxn modelId="{55AEA14F-4C26-490C-8DF4-2D5C58B44F77}" type="presOf" srcId="{80E432A8-8683-460C-A133-7CB041FABE0B}" destId="{24B6FB3F-5946-4298-BE17-39191DF4E3FE}" srcOrd="0" destOrd="0" presId="urn:microsoft.com/office/officeart/2005/8/layout/vList5"/>
    <dgm:cxn modelId="{4AC33263-F68A-4348-8E08-F0C8CD8AB11B}" type="presOf" srcId="{FAB47F4F-4741-4CCE-906A-B2C682B09046}" destId="{365ED80F-AC1D-4874-BD3C-DB806D123016}" srcOrd="0" destOrd="2" presId="urn:microsoft.com/office/officeart/2005/8/layout/vList5"/>
    <dgm:cxn modelId="{3DD67269-043F-4643-8D5B-3360E31C4C86}" srcId="{80E432A8-8683-460C-A133-7CB041FABE0B}" destId="{EE6C1BFF-029E-44BD-AE88-721552702283}" srcOrd="1" destOrd="0" parTransId="{E6822A58-92DB-4136-8946-1211499A2AB6}" sibTransId="{56B387D5-4567-40A6-90A0-C440C2E872A9}"/>
    <dgm:cxn modelId="{53BFF069-55CB-4D49-BC50-3B6C3C267405}" srcId="{94C21100-A882-40BB-B7C3-D04D45A38D8A}" destId="{D830425A-A2DA-4EFE-A840-1760D2A0C77B}" srcOrd="1" destOrd="0" parTransId="{415A73F9-A796-4542-9AEB-D86E03A9C5B3}" sibTransId="{00BC1194-9549-4985-B35A-EBE95D1F36C5}"/>
    <dgm:cxn modelId="{11EC556A-C330-45EC-A492-7B5BEE904DA9}" srcId="{EE8A717F-289F-47A1-9B0E-4C0712A22245}" destId="{EC0A74A4-2935-4902-9FA3-EE08B19FF532}" srcOrd="0" destOrd="0" parTransId="{1E8166DC-2F2F-45D5-BAA3-E152EA81343F}" sibTransId="{F7192B20-8514-46FE-8CC9-EC5D106F93B5}"/>
    <dgm:cxn modelId="{CA37206D-5E63-4F74-8403-B90AC4CD100C}" type="presOf" srcId="{EE6C1BFF-029E-44BD-AE88-721552702283}" destId="{70E5D03C-DF8C-4324-9378-C8E8AFC3DC24}" srcOrd="0" destOrd="1" presId="urn:microsoft.com/office/officeart/2005/8/layout/vList5"/>
    <dgm:cxn modelId="{B453CD70-D397-488E-A1DF-9E0F0C5CB304}" srcId="{EE8A717F-289F-47A1-9B0E-4C0712A22245}" destId="{80E432A8-8683-460C-A133-7CB041FABE0B}" srcOrd="1" destOrd="0" parTransId="{6CC2C694-8D47-4E64-A2FA-5F8ADE4F5819}" sibTransId="{2A974B8A-4FB4-486F-994E-EF80C1A5154A}"/>
    <dgm:cxn modelId="{34028A72-C5D7-4DC1-A8C3-0CB64FC32BC0}" srcId="{94C21100-A882-40BB-B7C3-D04D45A38D8A}" destId="{4EDB88AE-B3E0-41E8-8BA8-B0BF9D7FD175}" srcOrd="3" destOrd="0" parTransId="{6E33A273-034D-429D-B972-DFA4A31B508D}" sibTransId="{062E3A3C-4E23-4E79-A69A-2C0035DCAEF0}"/>
    <dgm:cxn modelId="{6CAF2D7B-A803-446B-BB40-7B618265C417}" type="presOf" srcId="{EC0A74A4-2935-4902-9FA3-EE08B19FF532}" destId="{F971D66F-1C6C-4BF3-BC02-E8AAAAB6C073}" srcOrd="0" destOrd="0" presId="urn:microsoft.com/office/officeart/2005/8/layout/vList5"/>
    <dgm:cxn modelId="{1582098E-83A9-43DD-B704-C45656B5FE90}" srcId="{EC0A74A4-2935-4902-9FA3-EE08B19FF532}" destId="{4C1A4316-314E-4607-8DAB-F50D50AE32D6}" srcOrd="0" destOrd="0" parTransId="{46CA6590-F5E3-496C-86E8-C3BBC3C80865}" sibTransId="{CB8B59AB-6C3E-4B45-960C-83F4B623C020}"/>
    <dgm:cxn modelId="{2EAC5F9D-CFA4-4E82-8E56-95AE4B5B4547}" type="presOf" srcId="{84F0B043-E6B6-41A1-803E-D3D8E03FD78D}" destId="{70E5D03C-DF8C-4324-9378-C8E8AFC3DC24}" srcOrd="0" destOrd="0" presId="urn:microsoft.com/office/officeart/2005/8/layout/vList5"/>
    <dgm:cxn modelId="{5B07819F-15FC-48C1-8C1A-100FC0C6342F}" srcId="{EE8A717F-289F-47A1-9B0E-4C0712A22245}" destId="{94C21100-A882-40BB-B7C3-D04D45A38D8A}" srcOrd="2" destOrd="0" parTransId="{CB7FA4F5-90EF-4D96-A683-2864F7623E1B}" sibTransId="{D26D7033-9441-41E5-A44D-CFD66E10D882}"/>
    <dgm:cxn modelId="{83C643B9-01BD-4EDB-9CEA-E1C201E238FF}" srcId="{94C21100-A882-40BB-B7C3-D04D45A38D8A}" destId="{FAB47F4F-4741-4CCE-906A-B2C682B09046}" srcOrd="2" destOrd="0" parTransId="{CA0E7F6E-CFDF-499B-A4DA-5B4BD6D46B05}" sibTransId="{81100175-5709-4E84-A060-A173154ED823}"/>
    <dgm:cxn modelId="{1FEFA2CA-872E-4662-8D4D-37061ABA8209}" type="presOf" srcId="{4EDB88AE-B3E0-41E8-8BA8-B0BF9D7FD175}" destId="{365ED80F-AC1D-4874-BD3C-DB806D123016}" srcOrd="0" destOrd="3" presId="urn:microsoft.com/office/officeart/2005/8/layout/vList5"/>
    <dgm:cxn modelId="{AD9C95DA-D4C7-4B30-A65B-DE1E9D7A2412}" srcId="{80E432A8-8683-460C-A133-7CB041FABE0B}" destId="{45CCD1C8-1A04-4E0C-B784-38A736311C43}" srcOrd="2" destOrd="0" parTransId="{A3097183-F1C8-453D-8D08-DFA515CEAF7A}" sibTransId="{F3654D2D-0D86-4B12-AFD8-EAE59AD8A6EE}"/>
    <dgm:cxn modelId="{01368FE3-2709-465B-83BE-8F995BB9F73A}" type="presOf" srcId="{4C1A4316-314E-4607-8DAB-F50D50AE32D6}" destId="{4127F513-9358-4FE8-A001-5F6C307754ED}" srcOrd="0" destOrd="0" presId="urn:microsoft.com/office/officeart/2005/8/layout/vList5"/>
    <dgm:cxn modelId="{069EB5E5-5EDD-4462-96BA-149A07405727}" type="presOf" srcId="{0470A350-FB1C-4BC2-A963-0C8AD415F874}" destId="{70E5D03C-DF8C-4324-9378-C8E8AFC3DC24}" srcOrd="0" destOrd="3" presId="urn:microsoft.com/office/officeart/2005/8/layout/vList5"/>
    <dgm:cxn modelId="{26EF31E8-20EE-4934-ABE4-F5C18F6D9F19}" srcId="{80E432A8-8683-460C-A133-7CB041FABE0B}" destId="{0470A350-FB1C-4BC2-A963-0C8AD415F874}" srcOrd="3" destOrd="0" parTransId="{58A1A1D9-5154-465B-9A6A-3B99AAA492A0}" sibTransId="{B7AA51EE-5FC5-4A02-AB8F-595ECCC0E710}"/>
    <dgm:cxn modelId="{05DB06EB-638C-4893-B58F-719D6EF3B31A}" srcId="{80E432A8-8683-460C-A133-7CB041FABE0B}" destId="{84F0B043-E6B6-41A1-803E-D3D8E03FD78D}" srcOrd="0" destOrd="0" parTransId="{B5D2D12B-A202-4678-A2E6-2770144B3587}" sibTransId="{6E619394-4347-4A56-9702-CC90BA6DB7BB}"/>
    <dgm:cxn modelId="{1A2D29F9-B580-4F14-A40B-00CF9640D133}" srcId="{94C21100-A882-40BB-B7C3-D04D45A38D8A}" destId="{B43E9A96-9A71-45A9-9D46-EC0BC2D07A41}" srcOrd="0" destOrd="0" parTransId="{2E8AE708-2818-4A7E-9EE8-B258FE7C0B27}" sibTransId="{7A0FDF04-D25A-4B9B-ACE5-4FFB06E63CD1}"/>
    <dgm:cxn modelId="{9AD3EAFC-3427-4C86-9EC2-36A7BA1F5847}" type="presParOf" srcId="{F5A9CE28-CD82-4736-BD64-9405B25246EB}" destId="{AE937D44-5FCC-4A3E-97A9-A486BF9C6F83}" srcOrd="0" destOrd="0" presId="urn:microsoft.com/office/officeart/2005/8/layout/vList5"/>
    <dgm:cxn modelId="{265F5337-CE3D-4D65-83EF-E17357A96D31}" type="presParOf" srcId="{AE937D44-5FCC-4A3E-97A9-A486BF9C6F83}" destId="{F971D66F-1C6C-4BF3-BC02-E8AAAAB6C073}" srcOrd="0" destOrd="0" presId="urn:microsoft.com/office/officeart/2005/8/layout/vList5"/>
    <dgm:cxn modelId="{33B6230B-A1BA-4DA4-8CB1-C77A011DCEA9}" type="presParOf" srcId="{AE937D44-5FCC-4A3E-97A9-A486BF9C6F83}" destId="{4127F513-9358-4FE8-A001-5F6C307754ED}" srcOrd="1" destOrd="0" presId="urn:microsoft.com/office/officeart/2005/8/layout/vList5"/>
    <dgm:cxn modelId="{67E3E9F3-D7EB-4794-985F-552B3A845E74}" type="presParOf" srcId="{F5A9CE28-CD82-4736-BD64-9405B25246EB}" destId="{5E460257-6F17-46AB-AB6E-470DDC71CE2D}" srcOrd="1" destOrd="0" presId="urn:microsoft.com/office/officeart/2005/8/layout/vList5"/>
    <dgm:cxn modelId="{08282728-6F62-41A3-A407-60CAD725E706}" type="presParOf" srcId="{F5A9CE28-CD82-4736-BD64-9405B25246EB}" destId="{51510CBB-A6C3-481F-AD71-9EC608F5784B}" srcOrd="2" destOrd="0" presId="urn:microsoft.com/office/officeart/2005/8/layout/vList5"/>
    <dgm:cxn modelId="{FC90FD23-6D06-441F-8875-CAE143E13AAA}" type="presParOf" srcId="{51510CBB-A6C3-481F-AD71-9EC608F5784B}" destId="{24B6FB3F-5946-4298-BE17-39191DF4E3FE}" srcOrd="0" destOrd="0" presId="urn:microsoft.com/office/officeart/2005/8/layout/vList5"/>
    <dgm:cxn modelId="{8C0C0803-CCE5-4A96-9987-5B0DFF140898}" type="presParOf" srcId="{51510CBB-A6C3-481F-AD71-9EC608F5784B}" destId="{70E5D03C-DF8C-4324-9378-C8E8AFC3DC24}" srcOrd="1" destOrd="0" presId="urn:microsoft.com/office/officeart/2005/8/layout/vList5"/>
    <dgm:cxn modelId="{B30A5875-9F44-437B-84E4-C9F2DE413308}" type="presParOf" srcId="{F5A9CE28-CD82-4736-BD64-9405B25246EB}" destId="{F81D56C5-88F8-4A38-9957-14E4F3C3AAEB}" srcOrd="3" destOrd="0" presId="urn:microsoft.com/office/officeart/2005/8/layout/vList5"/>
    <dgm:cxn modelId="{B403D75C-3A33-4648-812A-5D3DA79A3B10}" type="presParOf" srcId="{F5A9CE28-CD82-4736-BD64-9405B25246EB}" destId="{233D7F58-63F6-45BD-B9A3-03BC0DDBB1DB}" srcOrd="4" destOrd="0" presId="urn:microsoft.com/office/officeart/2005/8/layout/vList5"/>
    <dgm:cxn modelId="{5F06F124-E7CD-4095-9D4E-71F30576F9C9}" type="presParOf" srcId="{233D7F58-63F6-45BD-B9A3-03BC0DDBB1DB}" destId="{BB846E00-79EB-4F5B-87D9-F7B6BA0FB493}" srcOrd="0" destOrd="0" presId="urn:microsoft.com/office/officeart/2005/8/layout/vList5"/>
    <dgm:cxn modelId="{9E37C832-786D-48D1-8479-D5649D69754F}" type="presParOf" srcId="{233D7F58-63F6-45BD-B9A3-03BC0DDBB1DB}" destId="{365ED80F-AC1D-4874-BD3C-DB806D123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7F513-9358-4FE8-A001-5F6C307754ED}">
      <dsp:nvSpPr>
        <dsp:cNvPr id="0" name=""/>
        <dsp:cNvSpPr/>
      </dsp:nvSpPr>
      <dsp:spPr>
        <a:xfrm rot="5400000">
          <a:off x="4859392" y="-2160853"/>
          <a:ext cx="698506" cy="5438044"/>
        </a:xfrm>
        <a:prstGeom prst="round2SameRect">
          <a:avLst/>
        </a:prstGeom>
        <a:solidFill>
          <a:srgbClr val="FF0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>
              <a:solidFill>
                <a:schemeClr val="tx1"/>
              </a:solidFill>
            </a:rPr>
            <a:t>Tax incentivised provision with maximum cap</a:t>
          </a:r>
        </a:p>
      </dsp:txBody>
      <dsp:txXfrm rot="-5400000">
        <a:off x="2489623" y="243014"/>
        <a:ext cx="5403946" cy="630310"/>
      </dsp:txXfrm>
    </dsp:sp>
    <dsp:sp modelId="{F971D66F-1C6C-4BF3-BC02-E8AAAAB6C073}">
      <dsp:nvSpPr>
        <dsp:cNvPr id="0" name=""/>
        <dsp:cNvSpPr/>
      </dsp:nvSpPr>
      <dsp:spPr>
        <a:xfrm>
          <a:off x="569276" y="2975"/>
          <a:ext cx="1920346" cy="111038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Pillar III: </a:t>
          </a:r>
          <a:r>
            <a:rPr lang="en-GB" sz="2400" kern="1200" dirty="0"/>
            <a:t>Individual voluntary </a:t>
          </a:r>
        </a:p>
      </dsp:txBody>
      <dsp:txXfrm>
        <a:off x="623481" y="57180"/>
        <a:ext cx="1811936" cy="1001976"/>
      </dsp:txXfrm>
    </dsp:sp>
    <dsp:sp modelId="{70E5D03C-DF8C-4324-9378-C8E8AFC3DC24}">
      <dsp:nvSpPr>
        <dsp:cNvPr id="0" name=""/>
        <dsp:cNvSpPr/>
      </dsp:nvSpPr>
      <dsp:spPr>
        <a:xfrm rot="5400000">
          <a:off x="4301769" y="-358748"/>
          <a:ext cx="1813689" cy="5438044"/>
        </a:xfrm>
        <a:prstGeom prst="round2SameRect">
          <a:avLst/>
        </a:prstGeom>
        <a:solidFill>
          <a:srgbClr val="00B0F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Defined Benefit or Defined Contribution*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Pensionable salary has offset for social security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Government regulates (minimum return, conversion rates, funding etc.)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Funded; employer pays at least half the cost </a:t>
          </a:r>
        </a:p>
      </dsp:txBody>
      <dsp:txXfrm rot="-5400000">
        <a:off x="2489592" y="1541966"/>
        <a:ext cx="5349507" cy="1636615"/>
      </dsp:txXfrm>
    </dsp:sp>
    <dsp:sp modelId="{24B6FB3F-5946-4298-BE17-39191DF4E3FE}">
      <dsp:nvSpPr>
        <dsp:cNvPr id="0" name=""/>
        <dsp:cNvSpPr/>
      </dsp:nvSpPr>
      <dsp:spPr>
        <a:xfrm>
          <a:off x="569276" y="1226717"/>
          <a:ext cx="1920316" cy="226711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Pillar II: Employer sponsored provision</a:t>
          </a:r>
        </a:p>
      </dsp:txBody>
      <dsp:txXfrm>
        <a:off x="663018" y="1320459"/>
        <a:ext cx="1732832" cy="2079628"/>
      </dsp:txXfrm>
    </dsp:sp>
    <dsp:sp modelId="{365ED80F-AC1D-4874-BD3C-DB806D123016}">
      <dsp:nvSpPr>
        <dsp:cNvPr id="0" name=""/>
        <dsp:cNvSpPr/>
      </dsp:nvSpPr>
      <dsp:spPr>
        <a:xfrm rot="5400000">
          <a:off x="4301800" y="2021719"/>
          <a:ext cx="1813689" cy="5438044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000000"/>
              </a:solidFill>
            </a:rPr>
            <a:t>Fixed rate pension based on service requirement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Contributions on all salary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Pay as you go with a small buffer fund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 some professions, financed bridging pension exists</a:t>
          </a:r>
        </a:p>
      </dsp:txBody>
      <dsp:txXfrm rot="-5400000">
        <a:off x="2489623" y="3922434"/>
        <a:ext cx="5349507" cy="1636615"/>
      </dsp:txXfrm>
    </dsp:sp>
    <dsp:sp modelId="{BB846E00-79EB-4F5B-87D9-F7B6BA0FB493}">
      <dsp:nvSpPr>
        <dsp:cNvPr id="0" name=""/>
        <dsp:cNvSpPr/>
      </dsp:nvSpPr>
      <dsp:spPr>
        <a:xfrm>
          <a:off x="569276" y="3607185"/>
          <a:ext cx="1920346" cy="226711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Pillar I: Social Security </a:t>
          </a:r>
        </a:p>
      </dsp:txBody>
      <dsp:txXfrm>
        <a:off x="663020" y="3700929"/>
        <a:ext cx="1732858" cy="207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 altLang="en-US" dirty="0"/>
              <a:t>Presentation Rome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928F7001-1075-456B-A510-22A006A42EE6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 altLang="en-US" dirty="0"/>
              <a:t>Simon Brimblecombe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771530DB-5865-4DEA-916D-955ADE07B306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85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876"/>
            <a:ext cx="49853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E91AE13E-E3E0-4632-8D47-2B8C0910370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28844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66258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E13E-E3E0-4632-8D47-2B8C09103701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72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E13E-E3E0-4632-8D47-2B8C09103701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914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E13E-E3E0-4632-8D47-2B8C09103701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462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E13E-E3E0-4632-8D47-2B8C09103701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96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603"/>
          </a:xfrm>
          <a:prstGeom prst="rect">
            <a:avLst/>
          </a:prstGeom>
        </p:spPr>
        <p:txBody>
          <a:bodyPr lIns="91586" tIns="45793" rIns="91586" bIns="45793"/>
          <a:lstStyle/>
          <a:p>
            <a:pPr>
              <a:defRPr/>
            </a:pPr>
            <a:fld id="{62AAA655-9562-432D-A6A8-C27A56CCA102}" type="datetime1">
              <a:rPr lang="en-GB" smtClean="0"/>
              <a:pPr>
                <a:defRPr/>
              </a:pPr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51905" cy="497603"/>
          </a:xfrm>
          <a:prstGeom prst="rect">
            <a:avLst/>
          </a:prstGeom>
        </p:spPr>
        <p:txBody>
          <a:bodyPr lIns="91586" tIns="45793" rIns="91586" bIns="45793"/>
          <a:lstStyle/>
          <a:p>
            <a:pPr>
              <a:defRPr/>
            </a:pPr>
            <a:r>
              <a:rPr lang="en-GB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56880" y="9443321"/>
            <a:ext cx="2951905" cy="497603"/>
          </a:xfrm>
          <a:prstGeom prst="rect">
            <a:avLst/>
          </a:prstGeom>
        </p:spPr>
        <p:txBody>
          <a:bodyPr lIns="91586" tIns="45793" rIns="91586" bIns="45793"/>
          <a:lstStyle/>
          <a:p>
            <a:pPr>
              <a:defRPr/>
            </a:pPr>
            <a:fld id="{084620C9-7221-4952-88F6-C7F695CA47B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6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E13E-E3E0-4632-8D47-2B8C09103701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551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FF6413-212B-4871-B7B4-A2C05AB945F4}" type="datetime1">
              <a:rPr lang="en-GB" smtClean="0"/>
              <a:pPr/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5FA-51AC-44F5-8B27-9765E0631A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9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E13E-E3E0-4632-8D47-2B8C09103701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158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755FAFD-6D72-4808-8C4F-F353CD9D36DF}" type="datetime1">
              <a:rPr lang="en-GB" smtClean="0"/>
              <a:pPr>
                <a:defRPr/>
              </a:pPr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292A9-CB39-420B-BB54-B717E7A4D21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2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A8346-867D-4E44-AA4F-F2D130F3030A}" type="datetime1">
              <a:rPr lang="en-GB" altLang="en-US" smtClean="0"/>
              <a:t>24/05/2019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E13E-E3E0-4632-8D47-2B8C09103701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>
                <a:solidFill>
                  <a:schemeClr val="bg1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/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86914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5378-97F6-4D96-849D-F1D43ECA9CCB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812D-5962-4FA4-B4F3-153CAEECE39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1630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38BB-E8A0-46D2-B8B5-BC837B7E486D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9834-855B-4524-AF73-21CCD971A19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5790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12788"/>
            <a:ext cx="7824862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675"/>
            <a:ext cx="8136904" cy="453665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3757-42F2-45ED-90C1-C6E5F9FE4CCF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5DB0F-39E9-413F-8187-3009A5779DD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79103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DAE4-C285-46EC-9A14-F4B8F469EE9E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212E-6126-4D64-8C1E-89218DBEB3A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51010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BFED-9B22-4D27-8BE1-5781699826EE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7482-0081-4466-8A24-AD44619765A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503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2643-9EE1-486B-992A-F804EE9AA5BB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A5C9-B6FA-4E1F-B2B7-5B633446484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35241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4304-9A5E-4DA9-AFE2-9A42CF7D0AD6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BB08-F0F2-44F3-A730-E61C39D1536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5356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95B4-C4B3-4C7D-98DD-322EAB7B4C28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7D4F-12C6-4EE3-8568-0AE60B59AF6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6039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946F-9719-4245-93DD-FA8E054D4B7F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C786-F520-420B-8212-1EB194A32B2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6708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C663-7D2F-42EE-92D1-E5D68E3BDB05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14C2-0CD5-4501-A43A-C2B2A8CA238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2665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36F4F241-5B6F-4B57-90C4-09B3CDEA07AC}" type="datetime1">
              <a:rPr lang="en-GB" altLang="en-US" smtClean="0"/>
              <a:t>24/05/2019</a:t>
            </a:fld>
            <a:endParaRPr lang="en-US" alt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4B5BDCA-94E3-47A3-B0DD-3C325D2E0E2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		Challenges of multi-tier social protection for social security institutions </a:t>
            </a:r>
            <a:endParaRPr lang="en-GB" altLang="en-US" i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736" y="4000500"/>
            <a:ext cx="6662514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800" b="1" i="1" dirty="0">
                <a:solidFill>
                  <a:schemeClr val="accent3"/>
                </a:solidFill>
              </a:rPr>
              <a:t>Simon Brimblecombe, Head, Policy Analysis &amp; Research</a:t>
            </a:r>
          </a:p>
          <a:p>
            <a:r>
              <a:rPr lang="en-GB" sz="1800" b="1" dirty="0">
                <a:solidFill>
                  <a:schemeClr val="accent3"/>
                </a:solidFill>
              </a:rPr>
              <a:t>International Social Security Association, Geneva</a:t>
            </a:r>
          </a:p>
          <a:p>
            <a:pPr algn="r">
              <a:defRPr/>
            </a:pPr>
            <a:endParaRPr lang="fr-FR" sz="1800" b="1" kern="0" dirty="0">
              <a:solidFill>
                <a:schemeClr val="accent3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3B2E4A-B974-4B4E-BAD0-26CFE6785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40" y="0"/>
            <a:ext cx="908050" cy="9080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there a checklist of what makes a good </a:t>
            </a:r>
            <a:r>
              <a:rPr lang="en-GB" dirty="0" err="1"/>
              <a:t>multipillar</a:t>
            </a:r>
            <a:r>
              <a:rPr lang="en-GB" dirty="0"/>
              <a:t> system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Compulsory first and second pillar ?</a:t>
            </a:r>
          </a:p>
          <a:p>
            <a:endParaRPr lang="en-GB" dirty="0"/>
          </a:p>
          <a:p>
            <a:r>
              <a:rPr lang="en-GB" dirty="0"/>
              <a:t>Tax incentives ?</a:t>
            </a:r>
          </a:p>
          <a:p>
            <a:endParaRPr lang="en-GB" dirty="0"/>
          </a:p>
          <a:p>
            <a:r>
              <a:rPr lang="en-GB" dirty="0"/>
              <a:t>Funded or not ?</a:t>
            </a:r>
          </a:p>
          <a:p>
            <a:endParaRPr lang="en-GB" dirty="0"/>
          </a:p>
          <a:p>
            <a:r>
              <a:rPr lang="en-GB" dirty="0"/>
              <a:t>Some flat rate, some salary related (makes transition easier )</a:t>
            </a:r>
          </a:p>
          <a:p>
            <a:endParaRPr lang="en-GB" dirty="0"/>
          </a:p>
          <a:p>
            <a:r>
              <a:rPr lang="en-GB" dirty="0"/>
              <a:t>Transition to an older population profile</a:t>
            </a:r>
          </a:p>
          <a:p>
            <a:endParaRPr lang="en-GB" dirty="0"/>
          </a:p>
          <a:p>
            <a:r>
              <a:rPr lang="en-GB" dirty="0"/>
              <a:t>Direct / indirect integration of other pillars with social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23230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What are the key challenges and what measures can be taken ?</a:t>
            </a:r>
          </a:p>
          <a:p>
            <a:endParaRPr lang="en-GB" dirty="0"/>
          </a:p>
          <a:p>
            <a:r>
              <a:rPr lang="en-GB" sz="2400" b="0" dirty="0"/>
              <a:t>Change in labour market structure: do traditional second pillars still work?</a:t>
            </a:r>
          </a:p>
          <a:p>
            <a:r>
              <a:rPr lang="en-GB" sz="2400" b="0" dirty="0"/>
              <a:t>Dealing with increased inequality </a:t>
            </a:r>
          </a:p>
          <a:p>
            <a:r>
              <a:rPr lang="en-GB" sz="2400" b="0" dirty="0"/>
              <a:t>The role of social security as</a:t>
            </a:r>
          </a:p>
          <a:p>
            <a:pPr lvl="1"/>
            <a:r>
              <a:rPr lang="en-GB" sz="2000" dirty="0"/>
              <a:t>Membership of employer sponsored schemes reduces</a:t>
            </a:r>
          </a:p>
          <a:p>
            <a:pPr lvl="1"/>
            <a:r>
              <a:rPr lang="en-GB" sz="2000" b="0" dirty="0"/>
              <a:t>Pressure on disposable income threatening third pillar affiliation &amp; contr</a:t>
            </a:r>
            <a:r>
              <a:rPr lang="en-GB" sz="2000" dirty="0"/>
              <a:t>ibution </a:t>
            </a:r>
            <a:r>
              <a:rPr lang="en-GB" sz="2000" b="0" dirty="0"/>
              <a:t>rates</a:t>
            </a:r>
          </a:p>
          <a:p>
            <a:r>
              <a:rPr lang="en-GB" sz="2400" b="0" dirty="0"/>
              <a:t>Issue of prevention – should be considered a pillar</a:t>
            </a:r>
          </a:p>
          <a:p>
            <a:r>
              <a:rPr lang="en-GB" sz="2400" b="0" dirty="0"/>
              <a:t>Other pillars (e.g. housing status and support)</a:t>
            </a:r>
          </a:p>
          <a:p>
            <a:endParaRPr lang="en-GB" sz="2400" b="0" dirty="0"/>
          </a:p>
          <a:p>
            <a:endParaRPr lang="en-GB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61795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 </a:t>
            </a:r>
            <a:r>
              <a:rPr lang="en-GB" dirty="0" err="1"/>
              <a:t>multipillar</a:t>
            </a:r>
            <a:r>
              <a:rPr lang="en-GB" dirty="0"/>
              <a:t>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72" y="1844824"/>
            <a:ext cx="8352928" cy="4536653"/>
          </a:xfrm>
        </p:spPr>
        <p:txBody>
          <a:bodyPr/>
          <a:lstStyle/>
          <a:p>
            <a:r>
              <a:rPr lang="en-GB" dirty="0"/>
              <a:t>A retirement system has multiple objectives – unlikely that one benefit structure can meet all of them</a:t>
            </a:r>
          </a:p>
          <a:p>
            <a:endParaRPr lang="en-GB" dirty="0"/>
          </a:p>
          <a:p>
            <a:r>
              <a:rPr lang="en-GB" dirty="0"/>
              <a:t>These objectives change with age and vary by population profile as well as being influenced by external trends </a:t>
            </a:r>
          </a:p>
          <a:p>
            <a:endParaRPr lang="en-GB" dirty="0"/>
          </a:p>
          <a:p>
            <a:r>
              <a:rPr lang="en-GB" dirty="0"/>
              <a:t>Diversification of risk in multi pillar benefit structure AND financing</a:t>
            </a:r>
          </a:p>
          <a:p>
            <a:endParaRPr lang="en-GB" dirty="0"/>
          </a:p>
          <a:p>
            <a:r>
              <a:rPr lang="en-GB" dirty="0"/>
              <a:t>Secondary objectives of retirement systems can be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11906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" y="620688"/>
            <a:ext cx="9118416" cy="57101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Rounded Rectangle 1"/>
          <p:cNvSpPr/>
          <p:nvPr/>
        </p:nvSpPr>
        <p:spPr>
          <a:xfrm>
            <a:off x="251520" y="6381328"/>
            <a:ext cx="8424936" cy="47667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Are these replacement rates comparable ?</a:t>
            </a:r>
          </a:p>
        </p:txBody>
      </p:sp>
    </p:spTree>
    <p:extLst>
      <p:ext uri="{BB962C8B-B14F-4D97-AF65-F5344CB8AC3E}">
        <p14:creationId xmlns:p14="http://schemas.microsoft.com/office/powerpoint/2010/main" val="14988450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85522" cy="844550"/>
          </a:xfrm>
        </p:spPr>
        <p:txBody>
          <a:bodyPr/>
          <a:lstStyle/>
          <a:p>
            <a:r>
              <a:rPr lang="fr-CH" dirty="0" err="1"/>
              <a:t>Why</a:t>
            </a:r>
            <a:r>
              <a:rPr lang="fr-CH" dirty="0"/>
              <a:t> </a:t>
            </a:r>
            <a:r>
              <a:rPr lang="fr-CH" dirty="0" err="1"/>
              <a:t>adequacy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so</a:t>
            </a:r>
            <a:r>
              <a:rPr lang="fr-CH" dirty="0"/>
              <a:t> important..  and </a:t>
            </a:r>
            <a:r>
              <a:rPr lang="fr-CH" dirty="0" err="1"/>
              <a:t>difficult</a:t>
            </a:r>
            <a:r>
              <a:rPr lang="fr-CH" dirty="0"/>
              <a:t> to </a:t>
            </a:r>
            <a:r>
              <a:rPr lang="fr-CH" dirty="0" err="1"/>
              <a:t>define</a:t>
            </a:r>
            <a:endParaRPr lang="fr-CH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39825" y="1544557"/>
            <a:ext cx="4464496" cy="3883025"/>
          </a:xfrm>
        </p:spPr>
        <p:txBody>
          <a:bodyPr/>
          <a:lstStyle/>
          <a:p>
            <a:r>
              <a:rPr lang="en-GB" sz="2400" b="0" dirty="0">
                <a:solidFill>
                  <a:srgbClr val="AFBC22"/>
                </a:solidFill>
              </a:rPr>
              <a:t>An adequate benefit meets the </a:t>
            </a:r>
            <a:r>
              <a:rPr lang="en-GB" sz="2400" b="0" i="1" dirty="0">
                <a:solidFill>
                  <a:srgbClr val="AFBC22"/>
                </a:solidFill>
              </a:rPr>
              <a:t>specific needs </a:t>
            </a:r>
            <a:r>
              <a:rPr lang="en-GB" sz="2400" b="0" dirty="0">
                <a:solidFill>
                  <a:srgbClr val="AFBC22"/>
                </a:solidFill>
              </a:rPr>
              <a:t>of the beneficiary &amp; their family... and the wider needs of </a:t>
            </a:r>
            <a:r>
              <a:rPr lang="en-GB" sz="2400" b="0" i="1" dirty="0">
                <a:solidFill>
                  <a:srgbClr val="AFBC22"/>
                </a:solidFill>
              </a:rPr>
              <a:t>society</a:t>
            </a:r>
          </a:p>
          <a:p>
            <a:r>
              <a:rPr lang="en-GB" sz="2400" b="0" i="1" dirty="0">
                <a:solidFill>
                  <a:srgbClr val="AFBC22"/>
                </a:solidFill>
              </a:rPr>
              <a:t>Adequate benefits </a:t>
            </a:r>
            <a:r>
              <a:rPr lang="en-US" sz="2400" b="0" dirty="0">
                <a:solidFill>
                  <a:srgbClr val="AFBC22"/>
                </a:solidFill>
              </a:rPr>
              <a:t>increase public confidence in social security, create incentives, support other policy aims and positive economic feedbacks </a:t>
            </a:r>
          </a:p>
          <a:p>
            <a:r>
              <a:rPr lang="en-US" sz="2400" b="0" dirty="0">
                <a:solidFill>
                  <a:srgbClr val="AFBC22"/>
                </a:solidFill>
              </a:rPr>
              <a:t>The individual is interested in </a:t>
            </a:r>
            <a:r>
              <a:rPr lang="en-US" sz="2400" b="0" i="1" dirty="0">
                <a:solidFill>
                  <a:srgbClr val="AFBC22"/>
                </a:solidFill>
              </a:rPr>
              <a:t>system adequacy </a:t>
            </a:r>
            <a:r>
              <a:rPr lang="en-US" sz="2400" b="0" dirty="0">
                <a:solidFill>
                  <a:srgbClr val="AFBC22"/>
                </a:solidFill>
              </a:rPr>
              <a:t>not individual scheme adequacy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034452-D1A3-4932-A22C-5431C68E9A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5612" y="1630578"/>
            <a:ext cx="4464496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+mn-lt"/>
                <a:ea typeface="+mn-ea"/>
                <a:cs typeface="+mn-cs"/>
              </a:defRPr>
            </a:lvl1pPr>
            <a:lvl2pPr marL="457200" indent="-173038" algn="l" rtl="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1800">
                <a:solidFill>
                  <a:srgbClr val="807F83"/>
                </a:solidFill>
                <a:latin typeface="+mn-lt"/>
                <a:cs typeface="+mn-cs"/>
              </a:defRPr>
            </a:lvl2pPr>
            <a:lvl3pPr marL="914400" indent="-173038" algn="l" rtl="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600">
                <a:solidFill>
                  <a:srgbClr val="807F83"/>
                </a:solidFill>
                <a:latin typeface="+mn-lt"/>
                <a:cs typeface="+mn-cs"/>
              </a:defRPr>
            </a:lvl3pPr>
            <a:lvl4pPr marL="1371600" indent="-173038" algn="l" rtl="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400">
                <a:solidFill>
                  <a:srgbClr val="807F83"/>
                </a:solidFill>
                <a:latin typeface="+mn-lt"/>
                <a:cs typeface="+mn-cs"/>
              </a:defRPr>
            </a:lvl4pPr>
            <a:lvl5pPr marL="1828800" indent="-173038" algn="l" rtl="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400">
                <a:solidFill>
                  <a:srgbClr val="807F83"/>
                </a:solidFill>
                <a:latin typeface="+mn-lt"/>
                <a:cs typeface="+mn-cs"/>
              </a:defRPr>
            </a:lvl5pPr>
            <a:lvl6pPr marL="2286000" indent="-173038" algn="l" rtl="0" fontAlgn="base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+mn-lt"/>
                <a:cs typeface="+mn-cs"/>
              </a:defRPr>
            </a:lvl6pPr>
            <a:lvl7pPr marL="2743200" indent="-173038" algn="l" rtl="0" fontAlgn="base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+mn-lt"/>
                <a:cs typeface="+mn-cs"/>
              </a:defRPr>
            </a:lvl7pPr>
            <a:lvl8pPr marL="3200400" indent="-173038" algn="l" rtl="0" fontAlgn="base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+mn-lt"/>
                <a:cs typeface="+mn-cs"/>
              </a:defRPr>
            </a:lvl8pPr>
            <a:lvl9pPr marL="3657600" indent="-173038" algn="l" rtl="0" fontAlgn="base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+mn-lt"/>
                <a:cs typeface="+mn-cs"/>
              </a:defRPr>
            </a:lvl9pPr>
          </a:lstStyle>
          <a:p>
            <a:r>
              <a:rPr lang="en-GB" sz="2400" b="0" kern="0" dirty="0">
                <a:solidFill>
                  <a:srgbClr val="569BBE"/>
                </a:solidFill>
              </a:rPr>
              <a:t>RR important but varies by income, career </a:t>
            </a:r>
            <a:r>
              <a:rPr lang="en-GB" sz="2400" b="0" kern="0" dirty="0" err="1">
                <a:solidFill>
                  <a:srgbClr val="569BBE"/>
                </a:solidFill>
              </a:rPr>
              <a:t>etc</a:t>
            </a:r>
            <a:endParaRPr lang="en-GB" sz="2400" b="0" kern="0" dirty="0">
              <a:solidFill>
                <a:srgbClr val="569BBE"/>
              </a:solidFill>
            </a:endParaRPr>
          </a:p>
          <a:p>
            <a:r>
              <a:rPr lang="en-GB" sz="2400" b="0" kern="0" dirty="0">
                <a:solidFill>
                  <a:srgbClr val="569BBE"/>
                </a:solidFill>
              </a:rPr>
              <a:t>Other elements of adequacy include:</a:t>
            </a:r>
          </a:p>
          <a:p>
            <a:pPr lvl="1"/>
            <a:r>
              <a:rPr lang="en-GB" sz="2200" kern="0" dirty="0">
                <a:solidFill>
                  <a:srgbClr val="569BBE"/>
                </a:solidFill>
              </a:rPr>
              <a:t>Security of benefits</a:t>
            </a:r>
          </a:p>
          <a:p>
            <a:pPr lvl="1"/>
            <a:r>
              <a:rPr lang="en-GB" sz="2200" b="0" kern="0" dirty="0">
                <a:solidFill>
                  <a:srgbClr val="569BBE"/>
                </a:solidFill>
              </a:rPr>
              <a:t>Interaction with other provision</a:t>
            </a:r>
          </a:p>
          <a:p>
            <a:pPr lvl="1"/>
            <a:r>
              <a:rPr lang="en-GB" sz="2200" kern="0" dirty="0">
                <a:solidFill>
                  <a:srgbClr val="569BBE"/>
                </a:solidFill>
              </a:rPr>
              <a:t>Coverage</a:t>
            </a:r>
          </a:p>
          <a:p>
            <a:pPr lvl="1"/>
            <a:r>
              <a:rPr lang="en-GB" sz="2200" b="0" kern="0" dirty="0">
                <a:solidFill>
                  <a:srgbClr val="569BBE"/>
                </a:solidFill>
              </a:rPr>
              <a:t>Intergenerational equity</a:t>
            </a:r>
          </a:p>
          <a:p>
            <a:pPr lvl="1"/>
            <a:r>
              <a:rPr lang="en-GB" sz="2200" kern="0" dirty="0">
                <a:solidFill>
                  <a:srgbClr val="569BBE"/>
                </a:solidFill>
              </a:rPr>
              <a:t>Labour market consistency</a:t>
            </a:r>
          </a:p>
          <a:p>
            <a:pPr lvl="1"/>
            <a:r>
              <a:rPr lang="en-GB" sz="2200" b="0" kern="0" dirty="0">
                <a:solidFill>
                  <a:srgbClr val="569BBE"/>
                </a:solidFill>
              </a:rPr>
              <a:t>Administrative adequacy</a:t>
            </a:r>
            <a:endParaRPr lang="en-US" sz="2200" b="0" kern="0" dirty="0">
              <a:solidFill>
                <a:srgbClr val="569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336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challenges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47" y="1772816"/>
            <a:ext cx="8280920" cy="3667125"/>
          </a:xfrm>
        </p:spPr>
        <p:txBody>
          <a:bodyPr/>
          <a:lstStyle/>
          <a:p>
            <a:r>
              <a:rPr lang="en-GB" dirty="0"/>
              <a:t>Providing an (overall) adequate benefit</a:t>
            </a:r>
          </a:p>
          <a:p>
            <a:endParaRPr lang="en-GB" dirty="0"/>
          </a:p>
          <a:p>
            <a:r>
              <a:rPr lang="en-GB" dirty="0"/>
              <a:t>Coordination and consistency between pillars</a:t>
            </a:r>
          </a:p>
          <a:p>
            <a:endParaRPr lang="en-GB" dirty="0"/>
          </a:p>
          <a:p>
            <a:r>
              <a:rPr lang="en-GB" dirty="0"/>
              <a:t>Ensuring incentives are correct</a:t>
            </a:r>
          </a:p>
          <a:p>
            <a:endParaRPr lang="en-GB" dirty="0"/>
          </a:p>
          <a:p>
            <a:r>
              <a:rPr lang="en-GB" dirty="0"/>
              <a:t>Supporting the labour market</a:t>
            </a:r>
          </a:p>
          <a:p>
            <a:endParaRPr lang="en-GB" dirty="0"/>
          </a:p>
          <a:p>
            <a:r>
              <a:rPr lang="en-GB" dirty="0"/>
              <a:t>Can we administer and manage it ?</a:t>
            </a:r>
          </a:p>
          <a:p>
            <a:endParaRPr lang="en-GB" dirty="0"/>
          </a:p>
          <a:p>
            <a:r>
              <a:rPr lang="en-GB" dirty="0"/>
              <a:t>Communication: does the population understand the system ?</a:t>
            </a:r>
          </a:p>
          <a:p>
            <a:endParaRPr lang="en-GB" dirty="0"/>
          </a:p>
          <a:p>
            <a:r>
              <a:rPr lang="en-GB" dirty="0"/>
              <a:t>Sustainability and intergenerational equity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18F95-60EC-439F-9DF2-0866CFAF28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058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08912" cy="844550"/>
          </a:xfrm>
        </p:spPr>
        <p:txBody>
          <a:bodyPr/>
          <a:lstStyle/>
          <a:p>
            <a:r>
              <a:rPr lang="en-GB" dirty="0"/>
              <a:t>Responsibilities of social security policymakers and administrations in a </a:t>
            </a:r>
            <a:r>
              <a:rPr lang="en-GB" dirty="0" err="1"/>
              <a:t>multipillar</a:t>
            </a:r>
            <a:r>
              <a:rPr lang="en-GB" dirty="0"/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537450" cy="3667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Policymakers</a:t>
            </a:r>
          </a:p>
          <a:p>
            <a:r>
              <a:rPr lang="en-GB" b="0" dirty="0">
                <a:solidFill>
                  <a:srgbClr val="569BBE"/>
                </a:solidFill>
              </a:rPr>
              <a:t>Overall strategy </a:t>
            </a:r>
          </a:p>
          <a:p>
            <a:r>
              <a:rPr lang="en-GB" b="0" dirty="0">
                <a:solidFill>
                  <a:srgbClr val="569BBE"/>
                </a:solidFill>
              </a:rPr>
              <a:t>Benefit structure </a:t>
            </a:r>
          </a:p>
          <a:p>
            <a:r>
              <a:rPr lang="en-GB" b="0" dirty="0">
                <a:solidFill>
                  <a:srgbClr val="569BBE"/>
                </a:solidFill>
              </a:rPr>
              <a:t>Financing mechanisms and structures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Social security administrations</a:t>
            </a:r>
          </a:p>
          <a:p>
            <a:r>
              <a:rPr lang="en-GB" b="0" dirty="0">
                <a:solidFill>
                  <a:srgbClr val="AFBC22"/>
                </a:solidFill>
              </a:rPr>
              <a:t>Scheme and system information</a:t>
            </a:r>
          </a:p>
          <a:p>
            <a:r>
              <a:rPr lang="en-GB" b="0" dirty="0">
                <a:solidFill>
                  <a:srgbClr val="AFBC22"/>
                </a:solidFill>
              </a:rPr>
              <a:t>Communication</a:t>
            </a:r>
          </a:p>
          <a:p>
            <a:r>
              <a:rPr lang="en-GB" b="0" dirty="0">
                <a:solidFill>
                  <a:srgbClr val="AFBC22"/>
                </a:solidFill>
              </a:rPr>
              <a:t>Compliance (contributions, payments, roll-up)</a:t>
            </a:r>
          </a:p>
          <a:p>
            <a:r>
              <a:rPr lang="en-GB" b="0" dirty="0">
                <a:solidFill>
                  <a:srgbClr val="AFBC22"/>
                </a:solidFill>
              </a:rPr>
              <a:t>Oversight of second &amp; third pillar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18F95-60EC-439F-9DF2-0866CFAF28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1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86359"/>
            <a:ext cx="7824862" cy="844550"/>
          </a:xfrm>
        </p:spPr>
        <p:txBody>
          <a:bodyPr/>
          <a:lstStyle/>
          <a:p>
            <a:r>
              <a:rPr lang="en-GB" dirty="0"/>
              <a:t>Examples of key integration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36" y="1330909"/>
            <a:ext cx="8136904" cy="4762387"/>
          </a:xfrm>
        </p:spPr>
        <p:txBody>
          <a:bodyPr/>
          <a:lstStyle/>
          <a:p>
            <a:r>
              <a:rPr lang="en-GB" dirty="0"/>
              <a:t>Policy </a:t>
            </a:r>
          </a:p>
          <a:p>
            <a:pPr lvl="1"/>
            <a:r>
              <a:rPr lang="en-GB" dirty="0"/>
              <a:t>Retirement ages</a:t>
            </a:r>
          </a:p>
          <a:p>
            <a:pPr lvl="1"/>
            <a:r>
              <a:rPr lang="en-GB" dirty="0"/>
              <a:t>Contribution salary</a:t>
            </a:r>
          </a:p>
          <a:p>
            <a:pPr lvl="1"/>
            <a:r>
              <a:rPr lang="en-GB" dirty="0"/>
              <a:t>Pensionable salary</a:t>
            </a:r>
          </a:p>
          <a:p>
            <a:pPr lvl="1"/>
            <a:r>
              <a:rPr lang="en-GB" dirty="0"/>
              <a:t>Tax treatment</a:t>
            </a:r>
          </a:p>
          <a:p>
            <a:pPr lvl="1"/>
            <a:r>
              <a:rPr lang="en-GB" dirty="0"/>
              <a:t>Form of benefits (lump sum, annuity, spouse’s benefits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Administration &amp; governance </a:t>
            </a:r>
          </a:p>
          <a:p>
            <a:pPr lvl="1"/>
            <a:r>
              <a:rPr lang="en-GB" dirty="0"/>
              <a:t>Provide overall benefit projections</a:t>
            </a:r>
            <a:endParaRPr lang="en-US" dirty="0"/>
          </a:p>
          <a:p>
            <a:pPr lvl="1"/>
            <a:r>
              <a:rPr lang="en-US" dirty="0"/>
              <a:t>Affiliation – made simpler across schemes</a:t>
            </a:r>
          </a:p>
          <a:p>
            <a:pPr lvl="1"/>
            <a:r>
              <a:rPr lang="en-GB" dirty="0"/>
              <a:t>Communication includes explanation of second pillar &amp; relevant links</a:t>
            </a:r>
          </a:p>
          <a:p>
            <a:pPr lvl="1"/>
            <a:r>
              <a:rPr lang="en-GB" dirty="0"/>
              <a:t>Managing second pillar provision ?</a:t>
            </a:r>
          </a:p>
          <a:p>
            <a:pPr lvl="1"/>
            <a:r>
              <a:rPr lang="en-GB" dirty="0"/>
              <a:t>Regulation on types of benefits from second/third pillar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638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769" y="0"/>
            <a:ext cx="7824862" cy="844550"/>
          </a:xfrm>
        </p:spPr>
        <p:txBody>
          <a:bodyPr>
            <a:normAutofit/>
          </a:bodyPr>
          <a:lstStyle/>
          <a:p>
            <a:r>
              <a:rPr lang="en-US" dirty="0"/>
              <a:t>Switzerland: Three Pillar system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978244"/>
              </p:ext>
            </p:extLst>
          </p:nvPr>
        </p:nvGraphicFramePr>
        <p:xfrm>
          <a:off x="-108520" y="980727"/>
          <a:ext cx="8496944" cy="58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80355E-FF2D-4ED5-9FC4-36F11EA43F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4" y="28065"/>
            <a:ext cx="1835696" cy="1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27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33412"/>
            <a:ext cx="7537450" cy="844550"/>
          </a:xfrm>
        </p:spPr>
        <p:txBody>
          <a:bodyPr/>
          <a:lstStyle/>
          <a:p>
            <a:r>
              <a:rPr lang="en-GB" dirty="0"/>
              <a:t>Sweden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9170" y="1487965"/>
            <a:ext cx="7776864" cy="3883025"/>
          </a:xfrm>
        </p:spPr>
        <p:txBody>
          <a:bodyPr/>
          <a:lstStyle/>
          <a:p>
            <a:pPr>
              <a:buNone/>
            </a:pPr>
            <a:r>
              <a:rPr lang="en-GB" sz="2400" dirty="0"/>
              <a:t>Pillar I:</a:t>
            </a:r>
          </a:p>
          <a:p>
            <a:pPr>
              <a:buNone/>
            </a:pPr>
            <a:r>
              <a:rPr lang="en-GB" sz="2400" b="0" dirty="0"/>
              <a:t>-</a:t>
            </a:r>
            <a:r>
              <a:rPr lang="en-GB" sz="2400" b="0" dirty="0">
                <a:solidFill>
                  <a:srgbClr val="569BBE"/>
                </a:solidFill>
              </a:rPr>
              <a:t>Income Pension </a:t>
            </a:r>
            <a:r>
              <a:rPr lang="en-GB" sz="2400" b="0" dirty="0"/>
              <a:t>(NDC)</a:t>
            </a:r>
          </a:p>
          <a:p>
            <a:pPr>
              <a:buNone/>
            </a:pPr>
            <a:r>
              <a:rPr lang="en-GB" sz="2400" b="0" dirty="0"/>
              <a:t>-</a:t>
            </a:r>
            <a:r>
              <a:rPr lang="en-GB" sz="2400" b="0" dirty="0">
                <a:solidFill>
                  <a:srgbClr val="569BBE"/>
                </a:solidFill>
              </a:rPr>
              <a:t>Premium Pension </a:t>
            </a:r>
            <a:r>
              <a:rPr lang="en-GB" sz="2400" b="0" dirty="0"/>
              <a:t>(individual funded account)</a:t>
            </a:r>
          </a:p>
          <a:p>
            <a:pPr>
              <a:buNone/>
            </a:pPr>
            <a:r>
              <a:rPr lang="en-GB" sz="2400" b="0" dirty="0"/>
              <a:t> (income tested top-up ‘</a:t>
            </a:r>
            <a:r>
              <a:rPr lang="en-GB" sz="2400" b="0" dirty="0">
                <a:solidFill>
                  <a:srgbClr val="569BBE"/>
                </a:solidFill>
              </a:rPr>
              <a:t>Guaranteed Pension</a:t>
            </a:r>
            <a:r>
              <a:rPr lang="en-GB" sz="2400" b="0" dirty="0"/>
              <a:t>’ for those  with low levels of Income Pension)  </a:t>
            </a:r>
          </a:p>
          <a:p>
            <a:pPr>
              <a:buNone/>
            </a:pPr>
            <a:r>
              <a:rPr lang="en-GB" sz="2400" dirty="0"/>
              <a:t>Pillar II: </a:t>
            </a:r>
          </a:p>
          <a:p>
            <a:pPr>
              <a:buNone/>
            </a:pPr>
            <a:r>
              <a:rPr lang="en-GB" sz="2400" b="0" dirty="0"/>
              <a:t>Quasi mandatory employer provided (DB and DC basis)</a:t>
            </a:r>
          </a:p>
          <a:p>
            <a:pPr marL="342900" indent="-342900">
              <a:buFontTx/>
              <a:buChar char="-"/>
            </a:pPr>
            <a:r>
              <a:rPr lang="en-GB" sz="2200" b="0" i="1" dirty="0"/>
              <a:t>Window of retirement ages</a:t>
            </a:r>
          </a:p>
          <a:p>
            <a:pPr marL="342900" indent="-342900">
              <a:buFontTx/>
              <a:buChar char="-"/>
            </a:pPr>
            <a:r>
              <a:rPr lang="en-GB" sz="2200" b="0" i="1" dirty="0"/>
              <a:t>Automatic Adjustment Mechanisms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088" y="4698050"/>
            <a:ext cx="3779912" cy="2159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650" y="0"/>
            <a:ext cx="20383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876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5799</TotalTime>
  <Words>654</Words>
  <Application>Microsoft Macintosh PowerPoint</Application>
  <PresentationFormat>Affichage à l'écran (4:3)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2_ISSA-PPT-standard-slide-template</vt:lpstr>
      <vt:lpstr>  Challenges of multi-tier social protection for social security institutions </vt:lpstr>
      <vt:lpstr>The importance of  multipillar systems </vt:lpstr>
      <vt:lpstr>Présentation PowerPoint</vt:lpstr>
      <vt:lpstr>Why adequacy is so important..  and difficult to define</vt:lpstr>
      <vt:lpstr>What are the challenges ?</vt:lpstr>
      <vt:lpstr>Responsibilities of social security policymakers and administrations in a multipillar system</vt:lpstr>
      <vt:lpstr>Examples of key integration issues</vt:lpstr>
      <vt:lpstr>Switzerland: Three Pillar system </vt:lpstr>
      <vt:lpstr>Sweden</vt:lpstr>
      <vt:lpstr>Is there a checklist of what makes a good multipillar system ?</vt:lpstr>
      <vt:lpstr>Looking forward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</dc:title>
  <dc:creator>Brimblecombe, Simon</dc:creator>
  <cp:lastModifiedBy>Jean-Victor Gruat</cp:lastModifiedBy>
  <cp:revision>523</cp:revision>
  <cp:lastPrinted>2019-05-14T12:48:51Z</cp:lastPrinted>
  <dcterms:created xsi:type="dcterms:W3CDTF">2008-08-25T11:53:54Z</dcterms:created>
  <dcterms:modified xsi:type="dcterms:W3CDTF">2019-05-24T14:59:28Z</dcterms:modified>
</cp:coreProperties>
</file>