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15"/>
  </p:notesMasterIdLst>
  <p:handoutMasterIdLst>
    <p:handoutMasterId r:id="rId16"/>
  </p:handoutMasterIdLst>
  <p:sldIdLst>
    <p:sldId id="1229" r:id="rId2"/>
    <p:sldId id="1322" r:id="rId3"/>
    <p:sldId id="1321" r:id="rId4"/>
    <p:sldId id="1323" r:id="rId5"/>
    <p:sldId id="1324" r:id="rId6"/>
    <p:sldId id="1325" r:id="rId7"/>
    <p:sldId id="1326" r:id="rId8"/>
    <p:sldId id="1327" r:id="rId9"/>
    <p:sldId id="1328" r:id="rId10"/>
    <p:sldId id="1329" r:id="rId11"/>
    <p:sldId id="1330" r:id="rId12"/>
    <p:sldId id="1331" r:id="rId13"/>
    <p:sldId id="1332" r:id="rId14"/>
  </p:sldIdLst>
  <p:sldSz cx="9906000" cy="6858000" type="A4"/>
  <p:notesSz cx="6794500" cy="9931400"/>
  <p:custShowLst>
    <p:custShow name="Custom Show 1" id="0">
      <p:sldLst/>
    </p:custShow>
  </p:custShowLst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1" autoAdjust="0"/>
    <p:restoredTop sz="94434" autoAdjust="0"/>
  </p:normalViewPr>
  <p:slideViewPr>
    <p:cSldViewPr>
      <p:cViewPr varScale="1">
        <p:scale>
          <a:sx n="92" d="100"/>
          <a:sy n="92" d="100"/>
        </p:scale>
        <p:origin x="-2112" y="-104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tags" Target="tags/tag1.xml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11.06.19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11.06.19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8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slideMaster" Target="../slideMasters/slideMaster1.xml"/><Relationship Id="rId7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883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11.06.19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11.06.19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11.06.19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11.06.19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11.06.19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11.06.19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11.06.19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11.06.19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11.06.19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11.06.19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11.06.19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380" y="3501008"/>
            <a:ext cx="9001249" cy="3354765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GB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Universal Pensions – An EU Perspective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普惠</a:t>
            </a:r>
            <a:r>
              <a:rPr lang="zh-CN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养老金</a:t>
            </a:r>
            <a:r>
              <a:rPr lang="en-US" altLang="zh-CN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——</a:t>
            </a:r>
            <a:r>
              <a:rPr lang="zh-CN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欧洲视</a:t>
            </a:r>
            <a:r>
              <a:rPr lang="zh-CN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角</a:t>
            </a:r>
            <a:endParaRPr lang="en-GB" sz="3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GB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JV </a:t>
            </a:r>
            <a:r>
              <a:rPr lang="en-GB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Gruat</a:t>
            </a:r>
            <a:endParaRPr lang="en-GB" sz="3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圭亚</a:t>
            </a:r>
            <a:endParaRPr lang="en-GB" sz="3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it-IT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CASS Seminar, 12 June 2019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中国社会科学院研讨会，</a:t>
            </a:r>
            <a:r>
              <a:rPr lang="en-US" altLang="zh-CN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2019</a:t>
            </a:r>
            <a:r>
              <a:rPr lang="zh-CN" altLang="en-US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年</a:t>
            </a:r>
            <a:r>
              <a:rPr lang="en-US" altLang="zh-CN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6</a:t>
            </a:r>
            <a:r>
              <a:rPr lang="zh-CN" altLang="en-US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月</a:t>
            </a:r>
            <a:r>
              <a:rPr lang="en-US" altLang="zh-CN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12</a:t>
            </a:r>
            <a:r>
              <a:rPr lang="zh-CN" altLang="en-US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日</a:t>
            </a:r>
            <a:endParaRPr lang="it-IT" sz="2000" i="1" kern="0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>
            <a:normAutofit/>
          </a:bodyPr>
          <a:lstStyle/>
          <a:p>
            <a:r>
              <a:rPr lang="en-US" dirty="0" smtClean="0"/>
              <a:t>Current situation in Europe – 2</a:t>
            </a:r>
            <a:br>
              <a:rPr lang="en-US" dirty="0" smtClean="0"/>
            </a:br>
            <a:r>
              <a:rPr lang="zh-CN" altLang="en-US" dirty="0" smtClean="0"/>
              <a:t>欧洲现状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6370" y="980661"/>
            <a:ext cx="9361166" cy="5145506"/>
          </a:xfrm>
        </p:spPr>
        <p:txBody>
          <a:bodyPr/>
          <a:lstStyle/>
          <a:p>
            <a:r>
              <a:rPr lang="en-US" sz="2400" b="1" dirty="0" smtClean="0"/>
              <a:t>Poverty rate of elderly close to that of the overall population </a:t>
            </a:r>
          </a:p>
          <a:p>
            <a:pPr marL="0" indent="0">
              <a:buNone/>
            </a:pPr>
            <a:r>
              <a:rPr lang="en-US" altLang="zh-CN" sz="2400" b="1" dirty="0"/>
              <a:t> </a:t>
            </a:r>
            <a:r>
              <a:rPr lang="en-US" altLang="zh-CN" sz="2400" b="1" dirty="0" smtClean="0"/>
              <a:t>    </a:t>
            </a:r>
            <a:r>
              <a:rPr lang="zh-CN" altLang="en-US" sz="1800" b="1" dirty="0" smtClean="0"/>
              <a:t>老年人口贫困率与整体人口贫困率的差异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403" y="1844824"/>
            <a:ext cx="908411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69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>
            <a:normAutofit/>
          </a:bodyPr>
          <a:lstStyle/>
          <a:p>
            <a:r>
              <a:rPr lang="en-US" dirty="0" smtClean="0"/>
              <a:t>Risks for the future</a:t>
            </a:r>
            <a:br>
              <a:rPr lang="en-US" dirty="0" smtClean="0"/>
            </a:br>
            <a:r>
              <a:rPr lang="zh-CN" altLang="en-US" dirty="0" smtClean="0"/>
              <a:t>未来风险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Decrease in replacement rates of public pension schemes (2013-2060</a:t>
            </a:r>
            <a:r>
              <a:rPr lang="en-US" sz="2000" b="1" dirty="0" smtClean="0"/>
              <a:t>)  </a:t>
            </a:r>
          </a:p>
          <a:p>
            <a:pPr marL="0" indent="0">
              <a:buNone/>
            </a:pPr>
            <a:r>
              <a:rPr lang="en-US" altLang="zh-CN" sz="2000" b="1" dirty="0"/>
              <a:t> </a:t>
            </a:r>
            <a:r>
              <a:rPr lang="en-US" altLang="zh-CN" sz="2000" b="1" dirty="0" smtClean="0"/>
              <a:t>    </a:t>
            </a:r>
            <a:r>
              <a:rPr lang="zh-CN" altLang="en-US" sz="1800" b="1" dirty="0" smtClean="0"/>
              <a:t>公共养老金替代率呈下降趋势（</a:t>
            </a:r>
            <a:r>
              <a:rPr lang="en-US" altLang="zh-CN" sz="1800" b="1" dirty="0" smtClean="0"/>
              <a:t>2013-2060</a:t>
            </a:r>
            <a:r>
              <a:rPr lang="zh-CN" altLang="en-US" sz="1800" b="1" dirty="0" smtClean="0"/>
              <a:t>）</a:t>
            </a:r>
            <a:endParaRPr lang="fr-FR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72" y="1704368"/>
            <a:ext cx="9461807" cy="467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666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/>
          <a:lstStyle/>
          <a:p>
            <a:r>
              <a:rPr lang="en-US" dirty="0" smtClean="0"/>
              <a:t>Is universal pension protection not affordable any more ?</a:t>
            </a:r>
            <a:br>
              <a:rPr lang="en-US" dirty="0" smtClean="0"/>
            </a:br>
            <a:r>
              <a:rPr lang="zh-CN" altLang="en-US" dirty="0" smtClean="0"/>
              <a:t>养老金全覆盖不可负担了吗？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Cost of universal pension in % GDP </a:t>
            </a:r>
            <a:r>
              <a:rPr lang="zh-CN" altLang="en-US" sz="1800" b="1" dirty="0" smtClean="0"/>
              <a:t>全民覆盖养老金制度支出占</a:t>
            </a:r>
            <a:r>
              <a:rPr lang="en-US" altLang="zh-CN" sz="1800" b="1" dirty="0" smtClean="0"/>
              <a:t>GDP</a:t>
            </a:r>
            <a:r>
              <a:rPr lang="zh-CN" altLang="en-US" sz="1800" b="1" dirty="0" smtClean="0"/>
              <a:t>比重</a:t>
            </a:r>
            <a:endParaRPr lang="en-US" sz="1800" b="1" dirty="0" smtClean="0"/>
          </a:p>
          <a:p>
            <a:endParaRPr lang="fr-FR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t="9812" r="13021"/>
          <a:stretch/>
        </p:blipFill>
        <p:spPr>
          <a:xfrm>
            <a:off x="1064568" y="1412776"/>
            <a:ext cx="7265045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8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45956"/>
          </a:xfrm>
        </p:spPr>
        <p:txBody>
          <a:bodyPr>
            <a:normAutofit/>
          </a:bodyPr>
          <a:lstStyle/>
          <a:p>
            <a:r>
              <a:rPr lang="en-US" dirty="0" smtClean="0"/>
              <a:t>Further readings</a:t>
            </a:r>
            <a:br>
              <a:rPr lang="en-US" dirty="0" smtClean="0"/>
            </a:br>
            <a:r>
              <a:rPr lang="zh-CN" altLang="en-US" dirty="0" smtClean="0"/>
              <a:t>参考资料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6576" y="908050"/>
            <a:ext cx="2963197" cy="409548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1072" y="926926"/>
            <a:ext cx="3242292" cy="4206031"/>
          </a:xfrm>
          <a:prstGeom prst="rect">
            <a:avLst/>
          </a:prstGeom>
          <a:solidFill>
            <a:schemeClr val="accent1">
              <a:lumMod val="60000"/>
              <a:lumOff val="40000"/>
              <a:alpha val="38000"/>
            </a:schemeClr>
          </a:solidFill>
          <a:ln w="25400">
            <a:solidFill>
              <a:schemeClr val="accent1">
                <a:lumMod val="60000"/>
                <a:lumOff val="40000"/>
                <a:alpha val="38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844850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System typology</a:t>
            </a:r>
          </a:p>
          <a:p>
            <a:pPr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系统分类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Benchmarks and standards</a:t>
            </a:r>
          </a:p>
          <a:p>
            <a:pPr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 指标及基准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Current situation, and challenges</a:t>
            </a:r>
          </a:p>
          <a:p>
            <a:pPr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 现状及挑战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Index</a:t>
            </a:r>
          </a:p>
          <a:p>
            <a:r>
              <a:rPr lang="zh-CN" altLang="en-US" dirty="0"/>
              <a:t>内容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0191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System typology – 1</a:t>
            </a:r>
          </a:p>
          <a:p>
            <a:r>
              <a:rPr lang="zh-CN" altLang="en-US" dirty="0"/>
              <a:t>系统分类</a:t>
            </a:r>
            <a:endParaRPr lang="it-IT" dirty="0"/>
          </a:p>
        </p:txBody>
      </p:sp>
      <p:sp>
        <p:nvSpPr>
          <p:cNvPr id="2" name="Ellipse 1"/>
          <p:cNvSpPr/>
          <p:nvPr/>
        </p:nvSpPr>
        <p:spPr>
          <a:xfrm>
            <a:off x="3800841" y="1052736"/>
            <a:ext cx="5629609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DUAL PURPOSE OF PENSION SYSTEMS</a:t>
            </a:r>
          </a:p>
          <a:p>
            <a:pPr algn="ctr"/>
            <a:r>
              <a:rPr lang="zh-CN" altLang="en-US" b="1" dirty="0" smtClean="0"/>
              <a:t>养老金制度的双重目标</a:t>
            </a:r>
            <a:endParaRPr lang="fr-FR" b="1" dirty="0"/>
          </a:p>
        </p:txBody>
      </p:sp>
      <p:sp>
        <p:nvSpPr>
          <p:cNvPr id="3" name="Bande diagonale 2"/>
          <p:cNvSpPr/>
          <p:nvPr/>
        </p:nvSpPr>
        <p:spPr>
          <a:xfrm>
            <a:off x="5241032" y="2348880"/>
            <a:ext cx="1064772" cy="288032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62007" y="5229200"/>
            <a:ext cx="3253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Keep out of poverty</a:t>
            </a:r>
          </a:p>
          <a:p>
            <a:pPr algn="ctr"/>
            <a:r>
              <a:rPr lang="zh-CN" altLang="en-US" sz="2400" b="1" dirty="0" smtClean="0"/>
              <a:t>消除贫困</a:t>
            </a:r>
            <a:endParaRPr lang="fr-FR" sz="2400" b="1" dirty="0"/>
          </a:p>
        </p:txBody>
      </p:sp>
      <p:sp>
        <p:nvSpPr>
          <p:cNvPr id="6" name="Éclair 5"/>
          <p:cNvSpPr/>
          <p:nvPr/>
        </p:nvSpPr>
        <p:spPr>
          <a:xfrm>
            <a:off x="6917711" y="2348880"/>
            <a:ext cx="1347657" cy="288032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481514" y="5229200"/>
            <a:ext cx="3312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Replace past income</a:t>
            </a:r>
          </a:p>
          <a:p>
            <a:pPr algn="ctr"/>
            <a:r>
              <a:rPr lang="zh-CN" altLang="en-US" sz="2400" b="1" dirty="0" smtClean="0"/>
              <a:t>替代原有收入</a:t>
            </a:r>
            <a:endParaRPr lang="fr-FR" sz="2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344364" y="1412875"/>
            <a:ext cx="3888556" cy="3662542"/>
          </a:xfrm>
          <a:prstGeom prst="rect">
            <a:avLst/>
          </a:prstGeom>
          <a:noFill/>
          <a:ln w="349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ADDITIONAL FEATURES</a:t>
            </a:r>
          </a:p>
          <a:p>
            <a:r>
              <a:rPr lang="zh-CN" altLang="en-US" b="1" dirty="0" smtClean="0"/>
              <a:t>其他特征</a:t>
            </a:r>
            <a:endParaRPr lang="en-US" altLang="zh-CN" b="1" dirty="0" smtClean="0"/>
          </a:p>
          <a:p>
            <a:endParaRPr lang="en-US" b="1" dirty="0" smtClean="0"/>
          </a:p>
          <a:p>
            <a:pPr marL="285750" indent="-285750">
              <a:buFontTx/>
              <a:buChar char="-"/>
            </a:pPr>
            <a:r>
              <a:rPr lang="en-US" b="1" dirty="0" smtClean="0"/>
              <a:t>For all </a:t>
            </a:r>
            <a:r>
              <a:rPr lang="zh-CN" altLang="en-US" b="1" dirty="0" smtClean="0"/>
              <a:t>全民覆盖</a:t>
            </a:r>
            <a:endParaRPr lang="en-US" b="1" dirty="0" smtClean="0"/>
          </a:p>
          <a:p>
            <a:pPr marL="285750" indent="-285750">
              <a:buFontTx/>
              <a:buChar char="-"/>
            </a:pPr>
            <a:r>
              <a:rPr lang="en-US" b="1" dirty="0" smtClean="0"/>
              <a:t>Collective financing </a:t>
            </a:r>
            <a:r>
              <a:rPr lang="zh-CN" altLang="en-US" b="1" dirty="0" smtClean="0"/>
              <a:t>集体</a:t>
            </a:r>
            <a:r>
              <a:rPr lang="zh-CN" altLang="en-US" b="1" dirty="0" smtClean="0"/>
              <a:t>筹</a:t>
            </a:r>
            <a:r>
              <a:rPr lang="zh-CN" altLang="en-US" b="1" dirty="0" smtClean="0"/>
              <a:t>资</a:t>
            </a:r>
            <a:endParaRPr lang="en-US" b="1" dirty="0" smtClean="0"/>
          </a:p>
          <a:p>
            <a:pPr marL="285750" indent="-285750">
              <a:buFontTx/>
              <a:buChar char="-"/>
            </a:pPr>
            <a:r>
              <a:rPr lang="en-US" b="1" dirty="0" smtClean="0"/>
              <a:t>Guaranteed </a:t>
            </a:r>
            <a:r>
              <a:rPr lang="zh-CN" altLang="en-US" b="1" dirty="0" smtClean="0"/>
              <a:t>待遇</a:t>
            </a:r>
            <a:r>
              <a:rPr lang="zh-CN" altLang="en-US" b="1" dirty="0" smtClean="0"/>
              <a:t>保障</a:t>
            </a:r>
            <a:endParaRPr lang="en-US" b="1" dirty="0" smtClean="0"/>
          </a:p>
          <a:p>
            <a:pPr marL="285750" indent="-285750">
              <a:buFontTx/>
              <a:buChar char="-"/>
            </a:pPr>
            <a:r>
              <a:rPr lang="en-US" b="1" dirty="0" smtClean="0"/>
              <a:t>Predictable </a:t>
            </a:r>
            <a:r>
              <a:rPr lang="zh-CN" altLang="en-US" b="1" dirty="0" smtClean="0"/>
              <a:t>待遇</a:t>
            </a:r>
            <a:r>
              <a:rPr lang="zh-CN" altLang="en-US" b="1" dirty="0" smtClean="0"/>
              <a:t>可预期</a:t>
            </a:r>
            <a:endParaRPr lang="en-US" b="1" dirty="0" smtClean="0"/>
          </a:p>
          <a:p>
            <a:pPr marL="285750" indent="-285750">
              <a:buFontTx/>
              <a:buChar char="-"/>
            </a:pPr>
            <a:r>
              <a:rPr lang="en-US" b="1" dirty="0" smtClean="0"/>
              <a:t>Affordable </a:t>
            </a:r>
            <a:r>
              <a:rPr lang="zh-CN" altLang="en-US" b="1" dirty="0" smtClean="0"/>
              <a:t>缴费可支付</a:t>
            </a:r>
            <a:endParaRPr lang="en-US" b="1" dirty="0" smtClean="0"/>
          </a:p>
          <a:p>
            <a:pPr marL="285750" indent="-285750">
              <a:buFontTx/>
              <a:buChar char="-"/>
            </a:pPr>
            <a:r>
              <a:rPr lang="en-US" b="1" dirty="0" smtClean="0"/>
              <a:t>Democratic / transparent management </a:t>
            </a:r>
          </a:p>
          <a:p>
            <a:r>
              <a:rPr lang="en-US" altLang="zh-CN" b="1" dirty="0"/>
              <a:t> </a:t>
            </a:r>
            <a:r>
              <a:rPr lang="en-US" altLang="zh-CN" b="1" dirty="0" smtClean="0"/>
              <a:t>   </a:t>
            </a:r>
            <a:r>
              <a:rPr lang="zh-CN" altLang="en-US" b="1" dirty="0" smtClean="0"/>
              <a:t>民主</a:t>
            </a:r>
            <a:r>
              <a:rPr lang="en-US" altLang="zh-CN" b="1" dirty="0" smtClean="0"/>
              <a:t>/</a:t>
            </a:r>
            <a:r>
              <a:rPr lang="zh-CN" altLang="en-US" b="1" dirty="0" smtClean="0"/>
              <a:t>透明的管理</a:t>
            </a:r>
            <a:endParaRPr lang="en-US" b="1" dirty="0" smtClean="0"/>
          </a:p>
          <a:p>
            <a:pPr marL="285750" indent="-285750">
              <a:buFontTx/>
              <a:buChar char="-"/>
            </a:pPr>
            <a:r>
              <a:rPr lang="en-US" b="1" dirty="0" smtClean="0"/>
              <a:t>Non profit </a:t>
            </a:r>
            <a:r>
              <a:rPr lang="zh-CN" altLang="en-US" b="1" dirty="0" smtClean="0"/>
              <a:t>非营利</a:t>
            </a:r>
            <a:endParaRPr lang="en-US" b="1" dirty="0" smtClean="0"/>
          </a:p>
          <a:p>
            <a:pPr marL="285750" indent="-285750">
              <a:buFontTx/>
              <a:buChar char="-"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313009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System typology – 2</a:t>
            </a:r>
          </a:p>
          <a:p>
            <a:r>
              <a:rPr lang="zh-CN" altLang="en-US" dirty="0"/>
              <a:t>系统分类</a:t>
            </a:r>
            <a:endParaRPr lang="it-IT" dirty="0"/>
          </a:p>
        </p:txBody>
      </p:sp>
      <p:sp>
        <p:nvSpPr>
          <p:cNvPr id="9" name="ZoneTexte 8"/>
          <p:cNvSpPr txBox="1"/>
          <p:nvPr/>
        </p:nvSpPr>
        <p:spPr>
          <a:xfrm>
            <a:off x="488950" y="1582514"/>
            <a:ext cx="8712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TWO FUNDAMENTAL SYSTEMS </a:t>
            </a:r>
            <a:r>
              <a:rPr lang="zh-CN" altLang="en-US" sz="2800" b="1" dirty="0"/>
              <a:t>两种体制原型</a:t>
            </a:r>
            <a:endParaRPr lang="en-US" sz="2800" b="1" dirty="0" smtClean="0"/>
          </a:p>
          <a:p>
            <a:r>
              <a:rPr lang="en-US" sz="2800" b="1" dirty="0"/>
              <a:t>	</a:t>
            </a:r>
            <a:r>
              <a:rPr lang="en-US" sz="2800" b="1" dirty="0" smtClean="0"/>
              <a:t>- BISMARCKIAN (OCCUPATIONAL)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       </a:t>
            </a:r>
            <a:r>
              <a:rPr lang="zh-CN" altLang="en-US" sz="2800" b="1" dirty="0" smtClean="0"/>
              <a:t>俾斯麦</a:t>
            </a:r>
            <a:r>
              <a:rPr lang="zh-CN" altLang="en-US" sz="2800" b="1" dirty="0" smtClean="0"/>
              <a:t>模式</a:t>
            </a:r>
            <a:r>
              <a:rPr lang="zh-CN" altLang="en-US" sz="2800" b="1" dirty="0" smtClean="0"/>
              <a:t>（职业养老金）</a:t>
            </a:r>
            <a:endParaRPr lang="en-US" sz="2800" b="1" dirty="0" smtClean="0"/>
          </a:p>
          <a:p>
            <a:r>
              <a:rPr lang="en-US" sz="2800" b="1" dirty="0"/>
              <a:t>	</a:t>
            </a:r>
            <a:r>
              <a:rPr lang="en-US" sz="2800" b="1" dirty="0" smtClean="0"/>
              <a:t>- BEVERIDGIAN (CITIZENSHIP/RESIDENCE)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       </a:t>
            </a:r>
            <a:r>
              <a:rPr lang="zh-CN" altLang="en-US" sz="2800" b="1" dirty="0" smtClean="0"/>
              <a:t>贝</a:t>
            </a:r>
            <a:r>
              <a:rPr lang="zh-CN" altLang="en-US" sz="2800" b="1" dirty="0" smtClean="0"/>
              <a:t>弗</a:t>
            </a:r>
            <a:r>
              <a:rPr lang="zh-CN" altLang="en-US" sz="2800" b="1" dirty="0" smtClean="0"/>
              <a:t>里</a:t>
            </a:r>
            <a:r>
              <a:rPr lang="zh-CN" altLang="en-US" sz="2800" b="1" dirty="0" smtClean="0"/>
              <a:t>奇</a:t>
            </a:r>
            <a:r>
              <a:rPr lang="zh-CN" altLang="en-US" sz="2800" b="1" dirty="0" smtClean="0"/>
              <a:t>模式（国民</a:t>
            </a:r>
            <a:r>
              <a:rPr lang="en-US" altLang="zh-CN" sz="2800" b="1" dirty="0" smtClean="0"/>
              <a:t>/</a:t>
            </a:r>
            <a:r>
              <a:rPr lang="zh-CN" altLang="en-US" sz="2800" b="1" dirty="0" smtClean="0"/>
              <a:t>居民养老金）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smtClean="0"/>
              <a:t>PROGRESSIVE CONVERGENCE </a:t>
            </a:r>
            <a:r>
              <a:rPr lang="zh-CN" altLang="en-US" sz="2800" b="1" dirty="0" smtClean="0"/>
              <a:t>两种模式渐进融合</a:t>
            </a:r>
            <a:endParaRPr lang="en-US" sz="2800" b="1" dirty="0" smtClean="0"/>
          </a:p>
          <a:p>
            <a:r>
              <a:rPr lang="en-US" sz="2800" b="1" dirty="0"/>
              <a:t>	</a:t>
            </a:r>
            <a:r>
              <a:rPr lang="en-US" sz="2800" b="1" dirty="0" smtClean="0"/>
              <a:t>UNTIL NEW TYPE EMERGES </a:t>
            </a:r>
            <a:r>
              <a:rPr lang="zh-CN" altLang="en-US" sz="2800" b="1" dirty="0" smtClean="0"/>
              <a:t>产生新形式</a:t>
            </a:r>
            <a:endParaRPr lang="en-US" sz="2800" b="1" dirty="0" smtClean="0"/>
          </a:p>
          <a:p>
            <a:r>
              <a:rPr lang="en-US" sz="2800" b="1" dirty="0"/>
              <a:t>	</a:t>
            </a:r>
            <a:r>
              <a:rPr lang="en-US" sz="2800" b="1" dirty="0" smtClean="0"/>
              <a:t>				(universal pensions)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                                          </a:t>
            </a:r>
            <a:r>
              <a:rPr lang="zh-CN" altLang="en-US" sz="2800" b="1" dirty="0" smtClean="0"/>
              <a:t>（</a:t>
            </a:r>
            <a:r>
              <a:rPr lang="zh-CN" altLang="en-US" sz="2800" b="1" dirty="0" smtClean="0"/>
              <a:t>普惠型</a:t>
            </a:r>
            <a:r>
              <a:rPr lang="zh-CN" altLang="en-US" sz="2800" b="1" dirty="0" smtClean="0"/>
              <a:t>养老金）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358683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>
            <a:normAutofit/>
          </a:bodyPr>
          <a:lstStyle/>
          <a:p>
            <a:r>
              <a:rPr lang="en-US" dirty="0" smtClean="0"/>
              <a:t>System typology – 3</a:t>
            </a:r>
            <a:br>
              <a:rPr lang="en-US" dirty="0" smtClean="0"/>
            </a:br>
            <a:r>
              <a:rPr lang="zh-CN" altLang="en-US" dirty="0"/>
              <a:t>系统分类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Out of 192 countries: </a:t>
            </a:r>
            <a:r>
              <a:rPr lang="zh-CN" altLang="en-US" sz="1800" dirty="0" smtClean="0"/>
              <a:t>（</a:t>
            </a:r>
            <a:r>
              <a:rPr lang="en-US" altLang="zh-CN" sz="2800" dirty="0" smtClean="0"/>
              <a:t>192</a:t>
            </a:r>
            <a:r>
              <a:rPr lang="zh-CN" altLang="en-US" sz="1800" dirty="0" smtClean="0"/>
              <a:t>个国家中）</a:t>
            </a:r>
            <a:endParaRPr lang="en-US" sz="1800" dirty="0" smtClean="0"/>
          </a:p>
          <a:p>
            <a:pPr lvl="1"/>
            <a:r>
              <a:rPr lang="en-US" dirty="0" smtClean="0"/>
              <a:t>186 have some type of periodic benefits in old-age</a:t>
            </a:r>
          </a:p>
          <a:p>
            <a:pPr marL="45720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zh-CN" altLang="en-US" sz="2000" dirty="0" smtClean="0"/>
              <a:t>有</a:t>
            </a:r>
            <a:r>
              <a:rPr lang="en-US" altLang="zh-CN" sz="2000" dirty="0" smtClean="0"/>
              <a:t>186</a:t>
            </a:r>
            <a:r>
              <a:rPr lang="zh-CN" altLang="en-US" sz="2000" dirty="0" smtClean="0"/>
              <a:t>个国家具有某种形式的养老金福利</a:t>
            </a:r>
            <a:endParaRPr lang="en-US" sz="2000" dirty="0" smtClean="0"/>
          </a:p>
          <a:p>
            <a:pPr lvl="2"/>
            <a:r>
              <a:rPr lang="en-US" dirty="0" smtClean="0"/>
              <a:t>72 have contributory schemes only 72</a:t>
            </a:r>
            <a:r>
              <a:rPr lang="zh-CN" altLang="en-US" sz="1800" dirty="0" smtClean="0"/>
              <a:t>个国家采用缴费制</a:t>
            </a:r>
            <a:endParaRPr lang="en-US" sz="1800" dirty="0" smtClean="0"/>
          </a:p>
          <a:p>
            <a:pPr lvl="2"/>
            <a:r>
              <a:rPr lang="en-US" dirty="0" smtClean="0"/>
              <a:t>13 have non contributory only 13</a:t>
            </a:r>
            <a:r>
              <a:rPr lang="zh-CN" altLang="en-US" sz="1800" dirty="0" smtClean="0"/>
              <a:t>个国家采用非缴费制</a:t>
            </a:r>
            <a:endParaRPr lang="en-US" sz="1800" dirty="0" smtClean="0"/>
          </a:p>
          <a:p>
            <a:pPr lvl="3"/>
            <a:r>
              <a:rPr lang="en-US" dirty="0" smtClean="0"/>
              <a:t>2 means-tested 2</a:t>
            </a:r>
            <a:r>
              <a:rPr lang="zh-CN" altLang="en-US" sz="1400" dirty="0" smtClean="0"/>
              <a:t>个按收入调查结果进行支付</a:t>
            </a:r>
            <a:endParaRPr lang="en-US" sz="1400" dirty="0" smtClean="0"/>
          </a:p>
          <a:p>
            <a:pPr lvl="3"/>
            <a:r>
              <a:rPr lang="en-US" dirty="0" smtClean="0"/>
              <a:t>1 pensions-tested 1</a:t>
            </a:r>
            <a:r>
              <a:rPr lang="zh-CN" altLang="en-US" sz="1400" dirty="0" smtClean="0"/>
              <a:t>个按养老金进行支付</a:t>
            </a:r>
            <a:endParaRPr lang="en-US" sz="1400" dirty="0" smtClean="0"/>
          </a:p>
          <a:p>
            <a:pPr lvl="3"/>
            <a:r>
              <a:rPr lang="en-US" dirty="0" smtClean="0"/>
              <a:t>10 universal 10</a:t>
            </a:r>
            <a:r>
              <a:rPr lang="zh-CN" altLang="en-US" sz="1400" dirty="0" smtClean="0"/>
              <a:t>个全覆盖</a:t>
            </a:r>
            <a:endParaRPr lang="en-US" sz="1400" dirty="0" smtClean="0"/>
          </a:p>
          <a:p>
            <a:pPr lvl="2"/>
            <a:r>
              <a:rPr lang="en-US" dirty="0" smtClean="0"/>
              <a:t>101 have both contributory and non contributory 101</a:t>
            </a:r>
            <a:r>
              <a:rPr lang="zh-CN" altLang="en-US" sz="1900" dirty="0" smtClean="0"/>
              <a:t>个国家为两种制度相结合</a:t>
            </a:r>
            <a:endParaRPr lang="en-US" sz="1900" dirty="0" smtClean="0"/>
          </a:p>
          <a:p>
            <a:pPr lvl="3"/>
            <a:r>
              <a:rPr lang="en-US" dirty="0" smtClean="0"/>
              <a:t>64 contributory + non contributory means tested  64</a:t>
            </a:r>
            <a:r>
              <a:rPr lang="zh-CN" altLang="en-US" sz="1400" dirty="0" smtClean="0"/>
              <a:t>个缴费制</a:t>
            </a:r>
            <a:r>
              <a:rPr lang="en-US" altLang="zh-CN" sz="1400" dirty="0" smtClean="0"/>
              <a:t>+</a:t>
            </a:r>
            <a:r>
              <a:rPr lang="zh-CN" altLang="en-US" sz="1400" dirty="0" smtClean="0"/>
              <a:t>非缴费制 收入挂钩</a:t>
            </a:r>
            <a:endParaRPr lang="en-US" dirty="0" smtClean="0"/>
          </a:p>
          <a:p>
            <a:pPr lvl="3"/>
            <a:r>
              <a:rPr lang="en-US" dirty="0" smtClean="0"/>
              <a:t>23 contributory and non contributory pension-tested 23</a:t>
            </a:r>
            <a:r>
              <a:rPr lang="zh-CN" altLang="en-US" sz="1400" dirty="0" smtClean="0"/>
              <a:t>个缴费制与非缴费制 养老金挂钩</a:t>
            </a:r>
            <a:endParaRPr lang="en-US" sz="1400" dirty="0" smtClean="0"/>
          </a:p>
          <a:p>
            <a:pPr lvl="3"/>
            <a:r>
              <a:rPr lang="en-US" dirty="0" smtClean="0"/>
              <a:t>14 contributory and universal 14</a:t>
            </a:r>
            <a:r>
              <a:rPr lang="zh-CN" altLang="en-US" sz="1400" dirty="0" smtClean="0"/>
              <a:t>个缴费制与普惠制</a:t>
            </a:r>
            <a:endParaRPr lang="en-US" dirty="0" smtClean="0"/>
          </a:p>
          <a:p>
            <a:pPr marL="1371600" lvl="3" indent="0" algn="r">
              <a:buNone/>
            </a:pPr>
            <a:r>
              <a:rPr lang="en-US" i="1" dirty="0" smtClean="0"/>
              <a:t>ILO World Social Protection Report</a:t>
            </a:r>
          </a:p>
          <a:p>
            <a:pPr marL="1371600" lvl="3" indent="0" algn="r">
              <a:buNone/>
            </a:pPr>
            <a:r>
              <a:rPr lang="zh-CN" altLang="en-US" sz="1700" i="1" dirty="0"/>
              <a:t>国际</a:t>
            </a:r>
            <a:r>
              <a:rPr lang="zh-CN" altLang="en-US" sz="1700" i="1" dirty="0" smtClean="0"/>
              <a:t>劳工组织</a:t>
            </a:r>
            <a:r>
              <a:rPr lang="en-US" altLang="zh-CN" sz="1700" i="1" dirty="0" smtClean="0"/>
              <a:t>《</a:t>
            </a:r>
            <a:r>
              <a:rPr lang="zh-CN" altLang="en-US" sz="1700" i="1" dirty="0" smtClean="0"/>
              <a:t>全球社会保障报告</a:t>
            </a:r>
            <a:r>
              <a:rPr lang="en-US" altLang="zh-CN" sz="1700" i="1" dirty="0" smtClean="0"/>
              <a:t>》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41969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755742"/>
          </a:xfrm>
        </p:spPr>
        <p:txBody>
          <a:bodyPr>
            <a:normAutofit/>
          </a:bodyPr>
          <a:lstStyle/>
          <a:p>
            <a:r>
              <a:rPr lang="en-US" dirty="0" smtClean="0"/>
              <a:t>In Europe</a:t>
            </a:r>
            <a:br>
              <a:rPr lang="en-US" dirty="0" smtClean="0"/>
            </a:br>
            <a:r>
              <a:rPr lang="zh-CN" altLang="en-US" dirty="0" smtClean="0"/>
              <a:t>欧洲的情况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Practically all countries have non contributory pension schemes</a:t>
            </a:r>
          </a:p>
          <a:p>
            <a:pPr marL="0" indent="0">
              <a:buNone/>
            </a:pPr>
            <a:r>
              <a:rPr lang="zh-CN" altLang="en-US" dirty="0" smtClean="0"/>
              <a:t>   </a:t>
            </a:r>
            <a:r>
              <a:rPr lang="zh-CN" altLang="en-US" sz="2400" dirty="0" smtClean="0"/>
              <a:t>基本上</a:t>
            </a:r>
            <a:r>
              <a:rPr lang="zh-CN" altLang="en-US" sz="2400" dirty="0" smtClean="0"/>
              <a:t>所有国家都</a:t>
            </a:r>
            <a:r>
              <a:rPr lang="zh-CN" altLang="en-US" sz="2400" dirty="0" smtClean="0"/>
              <a:t>有</a:t>
            </a:r>
            <a:r>
              <a:rPr lang="zh-CN" altLang="en-US" sz="2400" dirty="0" smtClean="0"/>
              <a:t>非缴费制养</a:t>
            </a:r>
            <a:r>
              <a:rPr lang="zh-CN" altLang="en-US" sz="2400" dirty="0" smtClean="0"/>
              <a:t>老金制度</a:t>
            </a:r>
            <a:endParaRPr lang="en-US" dirty="0" smtClean="0"/>
          </a:p>
          <a:p>
            <a:pPr lvl="1"/>
            <a:r>
              <a:rPr lang="en-US" dirty="0" smtClean="0"/>
              <a:t>NON means-tested a minority – Denmark, Estonia, Finland, Latvia, Lithuania, Malta, Netherlands, Switzerland, Cyprus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zh-CN" altLang="en-US" sz="2000" dirty="0" smtClean="0"/>
              <a:t>     少数国家（丹麦、爱沙尼亚、芬兰、拉脱维亚、立陶宛、马耳他、荷兰、瑞士、塞浦路斯）不进行收入调查</a:t>
            </a:r>
            <a:endParaRPr lang="en-US" sz="2000" dirty="0" smtClean="0"/>
          </a:p>
          <a:p>
            <a:pPr lvl="1"/>
            <a:r>
              <a:rPr lang="en-US" dirty="0" smtClean="0"/>
              <a:t>Representing between 8% (Latvia) and 75% (Netherlands) of minimum wage</a:t>
            </a:r>
          </a:p>
          <a:p>
            <a:pPr marL="457200" lvl="1" indent="0">
              <a:buNone/>
            </a:pPr>
            <a:r>
              <a:rPr lang="zh-CN" altLang="en-US" dirty="0" smtClean="0"/>
              <a:t>   </a:t>
            </a:r>
            <a:r>
              <a:rPr lang="zh-CN" altLang="en-US" sz="2100" dirty="0" smtClean="0"/>
              <a:t>待遇相当于最低工资的</a:t>
            </a:r>
            <a:r>
              <a:rPr lang="en-US" altLang="zh-CN" sz="2600" dirty="0" smtClean="0"/>
              <a:t>8%</a:t>
            </a:r>
            <a:r>
              <a:rPr lang="zh-CN" altLang="en-US" sz="2100" dirty="0" smtClean="0"/>
              <a:t>（拉脱维亚）到</a:t>
            </a:r>
            <a:r>
              <a:rPr lang="en-US" altLang="zh-CN" sz="2600" dirty="0" smtClean="0"/>
              <a:t>75%</a:t>
            </a:r>
            <a:r>
              <a:rPr lang="zh-CN" altLang="en-US" sz="2100" dirty="0" smtClean="0"/>
              <a:t>（荷兰）</a:t>
            </a:r>
            <a:endParaRPr lang="en-US" sz="2100" dirty="0" smtClean="0"/>
          </a:p>
          <a:p>
            <a:pPr lvl="1"/>
            <a:r>
              <a:rPr lang="en-US" dirty="0" smtClean="0"/>
              <a:t>Benefitting between 2% (Estonia) and 100% of the population above 65 years of age</a:t>
            </a:r>
          </a:p>
          <a:p>
            <a:pPr marL="457200" lvl="1" indent="0">
              <a:buNone/>
            </a:pPr>
            <a:r>
              <a:rPr lang="en-US" dirty="0" smtClean="0"/>
              <a:t>    65</a:t>
            </a:r>
            <a:r>
              <a:rPr lang="zh-CN" altLang="en-US" sz="1900" dirty="0" smtClean="0"/>
              <a:t>岁以上人口覆盖率：</a:t>
            </a:r>
            <a:r>
              <a:rPr lang="en-US" altLang="zh-CN" dirty="0" smtClean="0"/>
              <a:t>2%</a:t>
            </a:r>
            <a:r>
              <a:rPr lang="zh-CN" altLang="en-US" sz="1900" dirty="0" smtClean="0"/>
              <a:t>（爱沙尼亚）</a:t>
            </a:r>
            <a:r>
              <a:rPr lang="en-US" altLang="zh-CN" dirty="0" smtClean="0"/>
              <a:t>- 100%</a:t>
            </a:r>
            <a:endParaRPr lang="en-US" dirty="0" smtClean="0"/>
          </a:p>
          <a:p>
            <a:pPr lvl="1"/>
            <a:r>
              <a:rPr lang="en-US" dirty="0" smtClean="0"/>
              <a:t>Costed between 0.n % (</a:t>
            </a:r>
            <a:r>
              <a:rPr lang="en-US" dirty="0" err="1" smtClean="0"/>
              <a:t>Estonai</a:t>
            </a:r>
            <a:r>
              <a:rPr lang="en-US" dirty="0" smtClean="0"/>
              <a:t>, France, Germany …) and 5-6% of GDP (Denmark, Netherlands, Norway)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GDP</a:t>
            </a:r>
            <a:r>
              <a:rPr lang="zh-CN" altLang="en-US" sz="2100" dirty="0" smtClean="0"/>
              <a:t>占比</a:t>
            </a:r>
            <a:r>
              <a:rPr lang="zh-CN" altLang="en-US" dirty="0" smtClean="0"/>
              <a:t>：</a:t>
            </a:r>
            <a:r>
              <a:rPr lang="en-US" altLang="zh-CN" dirty="0" smtClean="0"/>
              <a:t>0.n%</a:t>
            </a:r>
            <a:r>
              <a:rPr lang="zh-CN" altLang="en-US" sz="2100" dirty="0"/>
              <a:t>（爱沙尼亚、法国、德国等）</a:t>
            </a:r>
            <a:r>
              <a:rPr lang="en-US" altLang="zh-CN" dirty="0" smtClean="0"/>
              <a:t>- 5-6% </a:t>
            </a:r>
            <a:r>
              <a:rPr lang="zh-CN" altLang="en-US" sz="2100" dirty="0"/>
              <a:t>（丹麦、荷兰、挪威）</a:t>
            </a: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2096605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>
            <a:normAutofit/>
          </a:bodyPr>
          <a:lstStyle/>
          <a:p>
            <a:r>
              <a:rPr lang="en-US" dirty="0" smtClean="0"/>
              <a:t>International standards: Benchmarks, rules, principles</a:t>
            </a:r>
            <a:br>
              <a:rPr lang="en-US" dirty="0" smtClean="0"/>
            </a:br>
            <a:r>
              <a:rPr lang="zh-CN" altLang="en-US" dirty="0" smtClean="0"/>
              <a:t>国际标准：指标、规则、原则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Historically: </a:t>
            </a:r>
            <a:r>
              <a:rPr lang="zh-CN" altLang="en-US" sz="2600" dirty="0" smtClean="0"/>
              <a:t>历史沿革</a:t>
            </a:r>
            <a:endParaRPr lang="en-US" sz="2600" dirty="0" smtClean="0"/>
          </a:p>
          <a:p>
            <a:pPr lvl="1"/>
            <a:r>
              <a:rPr lang="en-US" dirty="0" smtClean="0"/>
              <a:t>ILO </a:t>
            </a:r>
            <a:r>
              <a:rPr lang="en-US" sz="2600" dirty="0" smtClean="0"/>
              <a:t>Income security recommendation (n. 67), 1944 </a:t>
            </a:r>
            <a:r>
              <a:rPr lang="en-US" altLang="zh-CN" sz="1900" dirty="0"/>
              <a:t>《</a:t>
            </a:r>
            <a:r>
              <a:rPr lang="zh-CN" altLang="en-US" sz="1900" dirty="0"/>
              <a:t>国际劳工组织收入保障建议</a:t>
            </a:r>
            <a:r>
              <a:rPr lang="en-US" altLang="zh-CN" sz="1900" dirty="0"/>
              <a:t>》</a:t>
            </a:r>
            <a:r>
              <a:rPr lang="zh-CN" altLang="en-US" sz="2600" dirty="0" smtClean="0"/>
              <a:t>（</a:t>
            </a:r>
            <a:r>
              <a:rPr lang="en-US" altLang="zh-CN" sz="2600" dirty="0" smtClean="0"/>
              <a:t>n. 67</a:t>
            </a:r>
            <a:r>
              <a:rPr lang="zh-CN" altLang="en-US" sz="2600" dirty="0" smtClean="0"/>
              <a:t>）</a:t>
            </a:r>
            <a:r>
              <a:rPr lang="zh-CN" altLang="en-US" sz="1900" dirty="0" smtClean="0"/>
              <a:t>，</a:t>
            </a:r>
            <a:r>
              <a:rPr lang="en-US" altLang="zh-CN" dirty="0" smtClean="0"/>
              <a:t>1944</a:t>
            </a:r>
            <a:endParaRPr lang="en-US" dirty="0" smtClean="0"/>
          </a:p>
          <a:p>
            <a:pPr lvl="1"/>
            <a:r>
              <a:rPr lang="en-US" dirty="0" smtClean="0"/>
              <a:t>ILO Convention on social security (minimum standards) (n. 102), 1952 </a:t>
            </a:r>
            <a:r>
              <a:rPr lang="en-US" altLang="zh-CN" sz="1900" dirty="0" smtClean="0"/>
              <a:t>《</a:t>
            </a:r>
            <a:r>
              <a:rPr lang="zh-CN" altLang="en-US" sz="1900" dirty="0" smtClean="0"/>
              <a:t>国际</a:t>
            </a:r>
            <a:r>
              <a:rPr lang="zh-CN" altLang="en-US" sz="1900" dirty="0"/>
              <a:t>劳工组织</a:t>
            </a:r>
            <a:r>
              <a:rPr lang="zh-CN" altLang="en-US" sz="1900" dirty="0" smtClean="0"/>
              <a:t>社会保障</a:t>
            </a:r>
            <a:r>
              <a:rPr lang="zh-CN" altLang="en-US" sz="1900" dirty="0" smtClean="0"/>
              <a:t>公约</a:t>
            </a:r>
            <a:r>
              <a:rPr lang="zh-CN" altLang="en-US" sz="1900" dirty="0" smtClean="0"/>
              <a:t>（</a:t>
            </a:r>
            <a:r>
              <a:rPr lang="zh-CN" altLang="en-US" sz="1900" dirty="0"/>
              <a:t>最低标准</a:t>
            </a:r>
            <a:r>
              <a:rPr lang="zh-CN" altLang="en-US" sz="1900" dirty="0" smtClean="0"/>
              <a:t>）</a:t>
            </a:r>
            <a:r>
              <a:rPr lang="en-US" altLang="zh-CN" sz="2000" dirty="0"/>
              <a:t>》 </a:t>
            </a:r>
            <a:r>
              <a:rPr lang="en-US" altLang="zh-CN" sz="2600" dirty="0" smtClean="0"/>
              <a:t>(</a:t>
            </a:r>
            <a:r>
              <a:rPr lang="en-US" altLang="zh-CN" sz="2600" dirty="0"/>
              <a:t>n.102)</a:t>
            </a:r>
            <a:r>
              <a:rPr lang="zh-CN" altLang="en-US" sz="2600" dirty="0"/>
              <a:t>，</a:t>
            </a:r>
            <a:r>
              <a:rPr lang="en-US" altLang="zh-CN" sz="2600" dirty="0"/>
              <a:t>1952</a:t>
            </a:r>
            <a:endParaRPr lang="en-US" sz="2600" dirty="0"/>
          </a:p>
          <a:p>
            <a:pPr lvl="1"/>
            <a:r>
              <a:rPr lang="en-US" dirty="0" smtClean="0"/>
              <a:t>ILO Recommendation on Social protection floors (n.202), 2012 </a:t>
            </a:r>
            <a:r>
              <a:rPr lang="en-US" altLang="zh-CN" sz="1900" dirty="0" smtClean="0"/>
              <a:t>《</a:t>
            </a:r>
            <a:r>
              <a:rPr lang="zh-CN" altLang="en-US" sz="1900" dirty="0"/>
              <a:t>国际劳工组织关于社会保障标准的</a:t>
            </a:r>
            <a:r>
              <a:rPr lang="zh-CN" altLang="en-US" sz="1900" dirty="0" smtClean="0"/>
              <a:t>建议</a:t>
            </a:r>
            <a:r>
              <a:rPr lang="en-US" altLang="zh-CN" sz="1900" dirty="0" smtClean="0"/>
              <a:t>》</a:t>
            </a:r>
            <a:r>
              <a:rPr lang="en-US" altLang="zh-CN" dirty="0"/>
              <a:t> (n.202), 2012 </a:t>
            </a:r>
          </a:p>
          <a:p>
            <a:pPr lvl="1"/>
            <a:r>
              <a:rPr lang="en-US" dirty="0" smtClean="0"/>
              <a:t>United Nations and WB: SDG 1.3 </a:t>
            </a:r>
            <a:r>
              <a:rPr lang="zh-CN" altLang="en-US" sz="1900" dirty="0" smtClean="0"/>
              <a:t>联合国及世界银行：可持续发展目标 </a:t>
            </a:r>
            <a:r>
              <a:rPr lang="en-US" altLang="zh-CN" dirty="0" smtClean="0"/>
              <a:t>1.3</a:t>
            </a: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“</a:t>
            </a:r>
            <a:r>
              <a:rPr lang="en-US" i="1" dirty="0" smtClean="0"/>
              <a:t>Implement nationally appropriate </a:t>
            </a:r>
          </a:p>
          <a:p>
            <a:pPr marL="457200" lvl="1" indent="0">
              <a:buNone/>
            </a:pPr>
            <a:r>
              <a:rPr lang="en-US" i="1" dirty="0" smtClean="0"/>
              <a:t>social protection systems and measures </a:t>
            </a:r>
          </a:p>
          <a:p>
            <a:pPr marL="457200" lvl="1" indent="0">
              <a:buNone/>
            </a:pPr>
            <a:r>
              <a:rPr lang="en-US" i="1" dirty="0" smtClean="0"/>
              <a:t>for all, including floors, and by 2030 </a:t>
            </a:r>
          </a:p>
          <a:p>
            <a:pPr marL="457200" lvl="1" indent="0">
              <a:buNone/>
            </a:pPr>
            <a:r>
              <a:rPr lang="en-US" i="1" dirty="0" smtClean="0"/>
              <a:t>achieve substantial coverage </a:t>
            </a:r>
          </a:p>
          <a:p>
            <a:pPr marL="457200" lvl="1" indent="0">
              <a:buNone/>
            </a:pPr>
            <a:r>
              <a:rPr lang="en-US" i="1" dirty="0" smtClean="0"/>
              <a:t>of the poor and the vulnerable</a:t>
            </a:r>
            <a:r>
              <a:rPr lang="en-US" dirty="0" smtClean="0"/>
              <a:t>” </a:t>
            </a:r>
            <a:endParaRPr lang="fr-FR" dirty="0"/>
          </a:p>
        </p:txBody>
      </p:sp>
      <p:sp>
        <p:nvSpPr>
          <p:cNvPr id="4" name="Flèche courbée vers la droite 3"/>
          <p:cNvSpPr/>
          <p:nvPr/>
        </p:nvSpPr>
        <p:spPr>
          <a:xfrm>
            <a:off x="488950" y="2852936"/>
            <a:ext cx="431602" cy="79208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Flèche courbée vers la gauche 4"/>
          <p:cNvSpPr/>
          <p:nvPr/>
        </p:nvSpPr>
        <p:spPr>
          <a:xfrm>
            <a:off x="8493572" y="2852936"/>
            <a:ext cx="1283964" cy="216024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29064" y="3861048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 smtClean="0"/>
              <a:t>“</a:t>
            </a:r>
            <a:r>
              <a:rPr lang="zh-CN" altLang="en-US" i="1" dirty="0"/>
              <a:t>根据国情实施相适宜的社会保障制度和措施，以保障所有阶层的民众，至</a:t>
            </a:r>
            <a:r>
              <a:rPr lang="en-US" altLang="zh-CN" i="1" dirty="0"/>
              <a:t>2030</a:t>
            </a:r>
            <a:r>
              <a:rPr lang="zh-CN" altLang="en-US" i="1" dirty="0"/>
              <a:t>年，实现对贫困和弱势群体的全面覆盖</a:t>
            </a:r>
            <a:r>
              <a:rPr lang="zh-CN" altLang="en-US" i="1" dirty="0" smtClean="0"/>
              <a:t>。”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1856424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>
            <a:normAutofit/>
          </a:bodyPr>
          <a:lstStyle/>
          <a:p>
            <a:r>
              <a:rPr lang="en-US" dirty="0" smtClean="0"/>
              <a:t>Principles for basic income security (R.202)</a:t>
            </a:r>
            <a:br>
              <a:rPr lang="en-US" dirty="0" smtClean="0"/>
            </a:br>
            <a:r>
              <a:rPr lang="zh-CN" altLang="en-US" dirty="0" smtClean="0"/>
              <a:t>基本收入保障的原则（</a:t>
            </a:r>
            <a:r>
              <a:rPr lang="en-US" altLang="zh-CN" dirty="0" smtClean="0"/>
              <a:t>R.202</a:t>
            </a:r>
            <a:r>
              <a:rPr lang="zh-CN" altLang="en-US" dirty="0" smtClean="0"/>
              <a:t>）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Objective: </a:t>
            </a:r>
            <a:r>
              <a:rPr lang="en-US" b="1" dirty="0" smtClean="0"/>
              <a:t>Basic income security at least at a nationally defined income level, for older persons </a:t>
            </a:r>
          </a:p>
          <a:p>
            <a:pPr marL="0" indent="0">
              <a:buNone/>
            </a:pPr>
            <a:r>
              <a:rPr lang="zh-CN" altLang="en-US" sz="2400" b="1" dirty="0" smtClean="0"/>
              <a:t>    目标：确定一个全国统一标准，为老年人提供基本收入保障</a:t>
            </a:r>
            <a:endParaRPr lang="en-US" sz="2400" b="1" dirty="0" smtClean="0"/>
          </a:p>
          <a:p>
            <a:pPr lvl="1"/>
            <a:r>
              <a:rPr lang="en-US" dirty="0" smtClean="0"/>
              <a:t>Key principles: </a:t>
            </a:r>
            <a:r>
              <a:rPr lang="zh-CN" altLang="en-US" sz="2000" dirty="0" smtClean="0"/>
              <a:t>关键原则：</a:t>
            </a:r>
            <a:endParaRPr lang="en-US" sz="2000" dirty="0" smtClean="0"/>
          </a:p>
          <a:p>
            <a:pPr lvl="2"/>
            <a:r>
              <a:rPr lang="en-US" dirty="0"/>
              <a:t> </a:t>
            </a:r>
            <a:r>
              <a:rPr lang="en-US" dirty="0" smtClean="0"/>
              <a:t>Universality of protection </a:t>
            </a:r>
            <a:r>
              <a:rPr lang="zh-CN" altLang="en-US" sz="2000" dirty="0" smtClean="0"/>
              <a:t>普惠性</a:t>
            </a:r>
            <a:endParaRPr lang="en-US" sz="2000" dirty="0" smtClean="0"/>
          </a:p>
          <a:p>
            <a:pPr lvl="2"/>
            <a:r>
              <a:rPr lang="en-US" dirty="0" smtClean="0"/>
              <a:t>Adequacy and predictability of benefits </a:t>
            </a:r>
            <a:r>
              <a:rPr lang="zh-CN" altLang="en-US" sz="2000" dirty="0" smtClean="0"/>
              <a:t>待遇的充足和可预期</a:t>
            </a:r>
            <a:endParaRPr lang="en-US" sz="2000" dirty="0" smtClean="0"/>
          </a:p>
          <a:p>
            <a:pPr lvl="2"/>
            <a:r>
              <a:rPr lang="en-US" dirty="0" smtClean="0"/>
              <a:t>Non discrimination, gender equality and responsiveness to special needs </a:t>
            </a:r>
            <a:r>
              <a:rPr lang="zh-CN" altLang="en-US" sz="2000" dirty="0"/>
              <a:t>无歧视、性别平等、照顾特殊需求</a:t>
            </a:r>
            <a:endParaRPr lang="en-US" sz="2000" dirty="0"/>
          </a:p>
          <a:p>
            <a:pPr lvl="2"/>
            <a:r>
              <a:rPr lang="en-US" dirty="0" smtClean="0"/>
              <a:t>Respect for the right and dignity of people covered by the social security guarantees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zh-CN" altLang="en-US" sz="2000" dirty="0" smtClean="0"/>
              <a:t>尊重人权和个体尊严</a:t>
            </a:r>
            <a:endParaRPr lang="en-US" sz="2000" dirty="0" smtClean="0"/>
          </a:p>
          <a:p>
            <a:pPr lvl="2"/>
            <a:r>
              <a:rPr lang="en-US" dirty="0" smtClean="0"/>
              <a:t>Social dialogue and participation </a:t>
            </a:r>
            <a:r>
              <a:rPr lang="zh-CN" altLang="en-US" sz="2000" dirty="0" smtClean="0"/>
              <a:t>社会对话、社会参与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338414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>
            <a:normAutofit/>
          </a:bodyPr>
          <a:lstStyle/>
          <a:p>
            <a:r>
              <a:rPr lang="en-US" dirty="0" smtClean="0"/>
              <a:t>Current situation in Europe – 1</a:t>
            </a:r>
            <a:br>
              <a:rPr lang="en-US" dirty="0" smtClean="0"/>
            </a:br>
            <a:r>
              <a:rPr lang="zh-CN" altLang="en-US" dirty="0" smtClean="0"/>
              <a:t>欧洲现状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High share of the elderly receiving old-age pension  </a:t>
            </a:r>
            <a:r>
              <a:rPr lang="zh-CN" altLang="en-US" sz="1800" b="1" dirty="0" smtClean="0"/>
              <a:t>领取养老金的老年人口比例较高</a:t>
            </a:r>
            <a:endParaRPr lang="en-US" sz="1800" b="1" dirty="0" smtClean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512" y="1628800"/>
            <a:ext cx="8754615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3843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184</TotalTime>
  <Words>758</Words>
  <Application>Microsoft Macintosh PowerPoint</Application>
  <PresentationFormat>A4 纸张(210x297 毫米)</PresentationFormat>
  <Paragraphs>110</Paragraphs>
  <Slides>13</Slides>
  <Notes>3</Notes>
  <HiddenSlides>0</HiddenSlides>
  <MMClips>0</MMClips>
  <ScaleCrop>false</ScaleCrop>
  <HeadingPairs>
    <vt:vector size="8" baseType="variant">
      <vt:variant>
        <vt:lpstr>主题</vt:lpstr>
      </vt:variant>
      <vt:variant>
        <vt:i4>1</vt:i4>
      </vt:variant>
      <vt:variant>
        <vt:lpstr>嵌入的 OLE 服务器</vt:lpstr>
      </vt:variant>
      <vt:variant>
        <vt:i4>1</vt:i4>
      </vt:variant>
      <vt:variant>
        <vt:lpstr>幻灯片标题</vt:lpstr>
      </vt:variant>
      <vt:variant>
        <vt:i4>13</vt:i4>
      </vt:variant>
      <vt:variant>
        <vt:lpstr>自定义放映</vt:lpstr>
      </vt:variant>
      <vt:variant>
        <vt:i4>1</vt:i4>
      </vt:variant>
    </vt:vector>
  </HeadingPairs>
  <TitlesOfParts>
    <vt:vector size="16" baseType="lpstr">
      <vt:lpstr>SPRP_Correct Power Point Template v1</vt:lpstr>
      <vt:lpstr>think-cell Slide</vt:lpstr>
      <vt:lpstr>PowerPoint 演示文稿</vt:lpstr>
      <vt:lpstr>PowerPoint 演示文稿</vt:lpstr>
      <vt:lpstr>PowerPoint 演示文稿</vt:lpstr>
      <vt:lpstr>PowerPoint 演示文稿</vt:lpstr>
      <vt:lpstr>System typology – 3 系统分类</vt:lpstr>
      <vt:lpstr>In Europe 欧洲的情况</vt:lpstr>
      <vt:lpstr>International standards: Benchmarks, rules, principles 国际标准：指标、规则、原则</vt:lpstr>
      <vt:lpstr>Principles for basic income security (R.202) 基本收入保障的原则（R.202）</vt:lpstr>
      <vt:lpstr>Current situation in Europe – 1 欧洲现状</vt:lpstr>
      <vt:lpstr>Current situation in Europe – 2 欧洲现状</vt:lpstr>
      <vt:lpstr>Risks for the future 未来风险</vt:lpstr>
      <vt:lpstr>Is universal pension protection not affordable any more ? 养老金全覆盖不可负担了吗？</vt:lpstr>
      <vt:lpstr>Further readings 参考资料</vt:lpstr>
      <vt:lpstr>Custom Show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林大王</cp:lastModifiedBy>
  <cp:revision>21</cp:revision>
  <cp:lastPrinted>2015-01-26T19:32:44Z</cp:lastPrinted>
  <dcterms:created xsi:type="dcterms:W3CDTF">2015-09-07T02:11:56Z</dcterms:created>
  <dcterms:modified xsi:type="dcterms:W3CDTF">2019-06-11T01:13:08Z</dcterms:modified>
</cp:coreProperties>
</file>