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1"/>
  </p:handoutMasterIdLst>
  <p:sldIdLst>
    <p:sldId id="257" r:id="rId2"/>
    <p:sldId id="274" r:id="rId3"/>
    <p:sldId id="260" r:id="rId4"/>
    <p:sldId id="261" r:id="rId5"/>
    <p:sldId id="262" r:id="rId6"/>
    <p:sldId id="263" r:id="rId7"/>
    <p:sldId id="280" r:id="rId8"/>
    <p:sldId id="283" r:id="rId9"/>
    <p:sldId id="282" r:id="rId10"/>
    <p:sldId id="292" r:id="rId11"/>
    <p:sldId id="294" r:id="rId12"/>
    <p:sldId id="295" r:id="rId13"/>
    <p:sldId id="297" r:id="rId14"/>
    <p:sldId id="296" r:id="rId15"/>
    <p:sldId id="298" r:id="rId16"/>
    <p:sldId id="293" r:id="rId17"/>
    <p:sldId id="290" r:id="rId18"/>
    <p:sldId id="291" r:id="rId19"/>
    <p:sldId id="286" r:id="rId2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-125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9" d="100"/>
          <a:sy n="99" d="100"/>
        </p:scale>
        <p:origin x="-357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55C794-1C8C-4E7D-918C-9A0005E4A639}" type="datetimeFigureOut">
              <a:rPr lang="zh-CN" altLang="en-US" smtClean="0"/>
              <a:t>2016-1-21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DCAD6F-93B5-4888-AC5A-2757D0F59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38173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8"/>
          <p:cNvSpPr>
            <a:spLocks noChangeArrowheads="1"/>
          </p:cNvSpPr>
          <p:nvPr/>
        </p:nvSpPr>
        <p:spPr bwMode="auto">
          <a:xfrm>
            <a:off x="2627784" y="3717032"/>
            <a:ext cx="6516216" cy="3155256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4C665F"/>
              </a:solidFill>
              <a:ea typeface="宋体" pitchFamily="2" charset="-122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87824" y="1268760"/>
            <a:ext cx="5867400" cy="609600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zh-CN" altLang="en-US" noProof="0" dirty="0" smtClean="0"/>
              <a:t>单击此处编辑母版标题样式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3203848" y="4957660"/>
            <a:ext cx="4648200" cy="533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noProof="0" dirty="0" smtClean="0"/>
              <a:t>单击此处编辑母版副标题样式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2627784" y="8024"/>
            <a:ext cx="6537673" cy="2988928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4C665F"/>
              </a:solidFill>
              <a:ea typeface="宋体" pitchFamily="2" charset="-122"/>
            </a:endParaRPr>
          </a:p>
        </p:txBody>
      </p:sp>
      <p:pic>
        <p:nvPicPr>
          <p:cNvPr id="9" name="图片 3" descr="无底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"/>
            <a:ext cx="2627785" cy="314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1" y="3214744"/>
            <a:ext cx="2627783" cy="3671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23"/>
          <p:cNvSpPr>
            <a:spLocks noChangeArrowheads="1"/>
          </p:cNvSpPr>
          <p:nvPr userDrawn="1"/>
        </p:nvSpPr>
        <p:spPr bwMode="black">
          <a:xfrm>
            <a:off x="2627784" y="2996952"/>
            <a:ext cx="6545017" cy="72008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zh-CN" altLang="en-US" smtClean="0">
              <a:ea typeface="宋体" pitchFamily="2" charset="-122"/>
            </a:endParaRPr>
          </a:p>
        </p:txBody>
      </p:sp>
      <p:sp>
        <p:nvSpPr>
          <p:cNvPr id="12" name="Rectangle 15"/>
          <p:cNvSpPr>
            <a:spLocks noChangeArrowheads="1"/>
          </p:cNvSpPr>
          <p:nvPr userDrawn="1"/>
        </p:nvSpPr>
        <p:spPr bwMode="gray">
          <a:xfrm>
            <a:off x="1" y="3141664"/>
            <a:ext cx="2627785" cy="7308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4C665F"/>
              </a:solidFill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47295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4C665F"/>
                </a:solidFill>
              </a:rPr>
              <a:t>CISS CASS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704560-A2A4-4CE7-83C8-80ABA12288B4}" type="slidenum">
              <a:rPr lang="zh-CN" altLang="en-US">
                <a:solidFill>
                  <a:srgbClr val="4C665F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4C665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034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13538" y="171450"/>
            <a:ext cx="1962150" cy="61801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27088" y="171450"/>
            <a:ext cx="5734050" cy="61801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4C665F"/>
                </a:solidFill>
              </a:rPr>
              <a:t>CISS CASS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D0860-0DA4-4E92-87F7-0687BF4F677E}" type="slidenum">
              <a:rPr lang="zh-CN" altLang="en-US">
                <a:solidFill>
                  <a:srgbClr val="4C665F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4C665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6366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66775" y="171450"/>
            <a:ext cx="7391400" cy="563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827088" y="908050"/>
            <a:ext cx="7848600" cy="5443538"/>
          </a:xfrm>
        </p:spPr>
        <p:txBody>
          <a:bodyPr/>
          <a:lstStyle/>
          <a:p>
            <a:pPr lvl="0"/>
            <a:endParaRPr lang="zh-CN" alt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4C665F"/>
                </a:solidFill>
              </a:rPr>
              <a:t>CISS CASS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C1C87A-0EC8-4E2E-BF25-36D6A497F129}" type="slidenum">
              <a:rPr lang="zh-CN" altLang="en-US">
                <a:solidFill>
                  <a:srgbClr val="4C665F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4C665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461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4C665F"/>
                </a:solidFill>
              </a:rPr>
              <a:t>CISS CASS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AFF827-75C0-4E96-AA59-61385026E612}" type="slidenum">
              <a:rPr lang="zh-CN" altLang="en-US">
                <a:solidFill>
                  <a:srgbClr val="4C665F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4C665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432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4C665F"/>
                </a:solidFill>
              </a:rPr>
              <a:t>CISS CASS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31565-6169-45B6-851A-777540415E7B}" type="slidenum">
              <a:rPr lang="zh-CN" altLang="en-US">
                <a:solidFill>
                  <a:srgbClr val="4C665F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4C665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8300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27088" y="908050"/>
            <a:ext cx="3848100" cy="5443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827588" y="908050"/>
            <a:ext cx="3848100" cy="5443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4C665F"/>
                </a:solidFill>
              </a:rPr>
              <a:t>CISS CASS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67D499-B16B-4D2B-8408-2212377CC658}" type="slidenum">
              <a:rPr lang="zh-CN" altLang="en-US">
                <a:solidFill>
                  <a:srgbClr val="4C665F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4C665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928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4C665F"/>
                </a:solidFill>
              </a:rPr>
              <a:t>CISS CASS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173064-74B9-4B6B-89E5-A423D453D3AE}" type="slidenum">
              <a:rPr lang="zh-CN" altLang="en-US">
                <a:solidFill>
                  <a:srgbClr val="4C665F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4C665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035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4C665F"/>
                </a:solidFill>
              </a:rPr>
              <a:t>CISS CASS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25F36-C171-4860-94CF-678DC5C7B753}" type="slidenum">
              <a:rPr lang="zh-CN" altLang="en-US">
                <a:solidFill>
                  <a:srgbClr val="4C665F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4C665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189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4C665F"/>
                </a:solidFill>
              </a:rPr>
              <a:t>CISS CASS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AE74F-89AD-4992-BC16-EBBD055B0383}" type="slidenum">
              <a:rPr lang="zh-CN" altLang="en-US">
                <a:solidFill>
                  <a:srgbClr val="4C665F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4C665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440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4C665F"/>
                </a:solidFill>
              </a:rPr>
              <a:t>CISS CASS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46A87D-2410-45DB-8862-263714A85830}" type="slidenum">
              <a:rPr lang="zh-CN" altLang="en-US">
                <a:solidFill>
                  <a:srgbClr val="4C665F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4C665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686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4C665F"/>
                </a:solidFill>
              </a:rPr>
              <a:t>CISS CASS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B0C134-1D71-4A74-81DB-5D33848DD898}" type="slidenum">
              <a:rPr lang="zh-CN" altLang="en-US">
                <a:solidFill>
                  <a:srgbClr val="4C665F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4C665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340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5"/>
          <p:cNvSpPr>
            <a:spLocks noChangeArrowheads="1"/>
          </p:cNvSpPr>
          <p:nvPr/>
        </p:nvSpPr>
        <p:spPr bwMode="gray">
          <a:xfrm>
            <a:off x="0" y="0"/>
            <a:ext cx="9144000" cy="762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4C665F"/>
              </a:solidFill>
              <a:ea typeface="宋体" pitchFamily="2" charset="-122"/>
            </a:endParaRPr>
          </a:p>
        </p:txBody>
      </p:sp>
      <p:sp>
        <p:nvSpPr>
          <p:cNvPr id="1027" name="Rectangle 16"/>
          <p:cNvSpPr>
            <a:spLocks noChangeArrowheads="1"/>
          </p:cNvSpPr>
          <p:nvPr/>
        </p:nvSpPr>
        <p:spPr bwMode="gray">
          <a:xfrm>
            <a:off x="0" y="762000"/>
            <a:ext cx="847725" cy="60960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4C665F"/>
              </a:solidFill>
              <a:ea typeface="宋体" pitchFamily="2" charset="-122"/>
            </a:endParaRP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7088" y="908050"/>
            <a:ext cx="7848600" cy="544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43663"/>
            <a:ext cx="2514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宋体" pitchFamily="2" charset="-122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>
                <a:solidFill>
                  <a:srgbClr val="4C665F"/>
                </a:solidFill>
              </a:rPr>
              <a:t>CISS CASS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419600" y="6443663"/>
            <a:ext cx="15240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宋体" pitchFamily="2" charset="-122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60B9F61D-5E17-4335-9106-93A6A1ADD3BE}" type="slidenum">
              <a:rPr lang="zh-CN" altLang="en-US">
                <a:solidFill>
                  <a:srgbClr val="4C665F"/>
                </a:solidFill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>
              <a:solidFill>
                <a:srgbClr val="4C665F"/>
              </a:solidFill>
            </a:endParaRPr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866775" y="171450"/>
            <a:ext cx="7391400" cy="56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pic>
        <p:nvPicPr>
          <p:cNvPr id="1032" name="Picture 18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6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Text Box 19"/>
          <p:cNvSpPr txBox="1">
            <a:spLocks noChangeArrowheads="1"/>
          </p:cNvSpPr>
          <p:nvPr/>
        </p:nvSpPr>
        <p:spPr bwMode="auto">
          <a:xfrm rot="-5400000">
            <a:off x="-1866106" y="4391819"/>
            <a:ext cx="4657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CN" sz="1200" b="1">
                <a:solidFill>
                  <a:srgbClr val="FFFFFF"/>
                </a:solidFill>
                <a:latin typeface="Verdana" pitchFamily="34" charset="0"/>
                <a:ea typeface="宋体" pitchFamily="2" charset="-122"/>
              </a:rPr>
              <a:t>CASS Center for international social security studies</a:t>
            </a:r>
          </a:p>
        </p:txBody>
      </p:sp>
      <p:pic>
        <p:nvPicPr>
          <p:cNvPr id="1034" name="图片 1" descr="logo%u65B0%u7B80%u5316%u7248%u672C.jp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675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5467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 b="1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dec.gov.ar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55776" y="548680"/>
            <a:ext cx="6480720" cy="2304256"/>
          </a:xfrm>
        </p:spPr>
        <p:txBody>
          <a:bodyPr/>
          <a:lstStyle/>
          <a:p>
            <a:pPr algn="ctr" eaLnBrk="1" hangingPunct="1"/>
            <a:r>
              <a:rPr lang="en-US" altLang="zh-CN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DC Pension Reforms </a:t>
            </a:r>
            <a:r>
              <a:rPr lang="en-US" altLang="zh-CN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Latin America </a:t>
            </a:r>
            <a:r>
              <a:rPr lang="en-US" altLang="zh-CN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since  2007</a:t>
            </a:r>
            <a:endParaRPr lang="en-US" altLang="zh-CN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black">
          <a:xfrm>
            <a:off x="3995936" y="5085184"/>
            <a:ext cx="4287838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8BA74"/>
              </a:buClr>
              <a:buFont typeface="Wingdings" pitchFamily="2" charset="2"/>
              <a:buNone/>
            </a:pPr>
            <a:r>
              <a:rPr lang="en-US" altLang="zh-CN" sz="2400" b="1" dirty="0" smtClean="0">
                <a:solidFill>
                  <a:srgbClr val="FFFFFF"/>
                </a:solidFill>
                <a:latin typeface="Verdana" pitchFamily="34" charset="0"/>
                <a:ea typeface="宋体" pitchFamily="2" charset="-122"/>
              </a:rPr>
              <a:t>gaoqb@cass.org.cn</a:t>
            </a:r>
            <a:endParaRPr lang="en-US" altLang="zh-CN" sz="2400" b="1" dirty="0">
              <a:solidFill>
                <a:srgbClr val="FFFFFF"/>
              </a:solidFill>
              <a:latin typeface="Verdana" pitchFamily="34" charset="0"/>
              <a:ea typeface="宋体" pitchFamily="2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699300" y="4506281"/>
            <a:ext cx="24482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C8BA74"/>
              </a:buClr>
            </a:pPr>
            <a:r>
              <a:rPr lang="en-US" altLang="zh-CN" sz="2400" b="1" dirty="0">
                <a:solidFill>
                  <a:schemeClr val="bg1"/>
                </a:solidFill>
                <a:latin typeface="Verdana" pitchFamily="34" charset="0"/>
                <a:ea typeface="宋体" pitchFamily="2" charset="-122"/>
              </a:rPr>
              <a:t>Gao Qingbo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black">
          <a:xfrm>
            <a:off x="3711627" y="3081728"/>
            <a:ext cx="4287838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8BA74"/>
              </a:buClr>
              <a:buFont typeface="Wingdings" pitchFamily="2" charset="2"/>
              <a:buNone/>
            </a:pPr>
            <a:r>
              <a:rPr lang="en-US" altLang="zh-CN" sz="2400" b="1" dirty="0" smtClean="0">
                <a:solidFill>
                  <a:schemeClr val="bg1"/>
                </a:solidFill>
                <a:latin typeface="Verdana" pitchFamily="34" charset="0"/>
                <a:ea typeface="宋体" pitchFamily="2" charset="-122"/>
              </a:rPr>
              <a:t>20160122</a:t>
            </a:r>
            <a:endParaRPr lang="en-US" altLang="zh-CN" sz="2400" b="1" dirty="0">
              <a:solidFill>
                <a:schemeClr val="bg1"/>
              </a:solidFill>
              <a:latin typeface="Verdana" pitchFamily="34" charset="0"/>
              <a:ea typeface="宋体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51520" y="3555605"/>
            <a:ext cx="176368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>
                <a:solidFill>
                  <a:schemeClr val="bg1"/>
                </a:solidFill>
              </a:rPr>
              <a:t>Institute of </a:t>
            </a:r>
          </a:p>
          <a:p>
            <a:r>
              <a:rPr lang="en-US" altLang="zh-CN" sz="2400" dirty="0" smtClean="0">
                <a:solidFill>
                  <a:schemeClr val="bg1"/>
                </a:solidFill>
              </a:rPr>
              <a:t>Latin America Studies </a:t>
            </a:r>
          </a:p>
          <a:p>
            <a:pPr algn="ctr"/>
            <a:endParaRPr lang="en-US" altLang="zh-CN" sz="2400" dirty="0" smtClean="0">
              <a:solidFill>
                <a:schemeClr val="bg1"/>
              </a:solidFill>
            </a:endParaRPr>
          </a:p>
          <a:p>
            <a:r>
              <a:rPr lang="en-US" altLang="zh-CN" sz="2400" dirty="0" smtClean="0">
                <a:solidFill>
                  <a:schemeClr val="bg1"/>
                </a:solidFill>
              </a:rPr>
              <a:t>CASS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86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页脚占位符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>
                <a:solidFill>
                  <a:srgbClr val="4C665F"/>
                </a:solidFill>
              </a:rPr>
              <a:t>CISS CASS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zh-CN" dirty="0" smtClean="0">
                <a:ea typeface="宋体" pitchFamily="2" charset="-122"/>
              </a:rPr>
              <a:t>Constraints:</a:t>
            </a:r>
          </a:p>
        </p:txBody>
      </p:sp>
      <p:grpSp>
        <p:nvGrpSpPr>
          <p:cNvPr id="5124" name="Group 36"/>
          <p:cNvGrpSpPr>
            <a:grpSpLocks/>
          </p:cNvGrpSpPr>
          <p:nvPr/>
        </p:nvGrpSpPr>
        <p:grpSpPr bwMode="auto">
          <a:xfrm>
            <a:off x="1547813" y="2060575"/>
            <a:ext cx="6048375" cy="4111625"/>
            <a:chOff x="975" y="1298"/>
            <a:chExt cx="3810" cy="2590"/>
          </a:xfrm>
        </p:grpSpPr>
        <p:sp>
          <p:nvSpPr>
            <p:cNvPr id="5125" name="AutoShape 4"/>
            <p:cNvSpPr>
              <a:spLocks noChangeArrowheads="1"/>
            </p:cNvSpPr>
            <p:nvPr/>
          </p:nvSpPr>
          <p:spPr bwMode="auto">
            <a:xfrm>
              <a:off x="3651" y="2160"/>
              <a:ext cx="1015" cy="1728"/>
            </a:xfrm>
            <a:prstGeom prst="roundRect">
              <a:avLst>
                <a:gd name="adj" fmla="val 13745"/>
              </a:avLst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4C665F"/>
                </a:solidFill>
                <a:ea typeface="宋体" pitchFamily="2" charset="-122"/>
              </a:endParaRPr>
            </a:p>
          </p:txBody>
        </p:sp>
        <p:sp>
          <p:nvSpPr>
            <p:cNvPr id="5126" name="AutoShape 5"/>
            <p:cNvSpPr>
              <a:spLocks noChangeArrowheads="1"/>
            </p:cNvSpPr>
            <p:nvPr/>
          </p:nvSpPr>
          <p:spPr bwMode="auto">
            <a:xfrm>
              <a:off x="2336" y="2160"/>
              <a:ext cx="985" cy="1725"/>
            </a:xfrm>
            <a:prstGeom prst="roundRect">
              <a:avLst>
                <a:gd name="adj" fmla="val 13745"/>
              </a:avLst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4C665F"/>
                </a:solidFill>
                <a:ea typeface="宋体" pitchFamily="2" charset="-122"/>
              </a:endParaRPr>
            </a:p>
          </p:txBody>
        </p:sp>
        <p:sp>
          <p:nvSpPr>
            <p:cNvPr id="5127" name="AutoShape 6"/>
            <p:cNvSpPr>
              <a:spLocks noChangeArrowheads="1"/>
            </p:cNvSpPr>
            <p:nvPr/>
          </p:nvSpPr>
          <p:spPr bwMode="auto">
            <a:xfrm>
              <a:off x="975" y="2160"/>
              <a:ext cx="1021" cy="1725"/>
            </a:xfrm>
            <a:prstGeom prst="roundRect">
              <a:avLst>
                <a:gd name="adj" fmla="val 13745"/>
              </a:avLst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4C665F"/>
                </a:solidFill>
                <a:ea typeface="宋体" pitchFamily="2" charset="-122"/>
              </a:endParaRPr>
            </a:p>
          </p:txBody>
        </p:sp>
        <p:sp>
          <p:nvSpPr>
            <p:cNvPr id="82952" name="Rectangle 8"/>
            <p:cNvSpPr>
              <a:spLocks noChangeArrowheads="1"/>
            </p:cNvSpPr>
            <p:nvPr/>
          </p:nvSpPr>
          <p:spPr bwMode="gray">
            <a:xfrm rot="3419336">
              <a:off x="1138" y="1183"/>
              <a:ext cx="551" cy="859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4C665F"/>
                </a:solidFill>
                <a:ea typeface="宋体" pitchFamily="2" charset="-122"/>
              </a:endParaRPr>
            </a:p>
          </p:txBody>
        </p:sp>
        <p:grpSp>
          <p:nvGrpSpPr>
            <p:cNvPr id="5129" name="Group 9"/>
            <p:cNvGrpSpPr>
              <a:grpSpLocks/>
            </p:cNvGrpSpPr>
            <p:nvPr/>
          </p:nvGrpSpPr>
          <p:grpSpPr bwMode="auto">
            <a:xfrm>
              <a:off x="1843" y="1416"/>
              <a:ext cx="796" cy="79"/>
              <a:chOff x="2003" y="3439"/>
              <a:chExt cx="468" cy="244"/>
            </a:xfrm>
          </p:grpSpPr>
          <p:sp>
            <p:nvSpPr>
              <p:cNvPr id="5143" name="Oval 10"/>
              <p:cNvSpPr>
                <a:spLocks noChangeArrowheads="1"/>
              </p:cNvSpPr>
              <p:nvPr/>
            </p:nvSpPr>
            <p:spPr bwMode="gray">
              <a:xfrm>
                <a:off x="2003" y="3439"/>
                <a:ext cx="79" cy="242"/>
              </a:xfrm>
              <a:prstGeom prst="ellipse">
                <a:avLst/>
              </a:prstGeom>
              <a:gradFill rotWithShape="0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4C665F"/>
                  </a:solidFill>
                  <a:ea typeface="宋体" pitchFamily="2" charset="-122"/>
                </a:endParaRPr>
              </a:p>
            </p:txBody>
          </p:sp>
          <p:sp>
            <p:nvSpPr>
              <p:cNvPr id="5144" name="Rectangle 11"/>
              <p:cNvSpPr>
                <a:spLocks noChangeArrowheads="1"/>
              </p:cNvSpPr>
              <p:nvPr/>
            </p:nvSpPr>
            <p:spPr bwMode="gray">
              <a:xfrm>
                <a:off x="2048" y="3441"/>
                <a:ext cx="388" cy="242"/>
              </a:xfrm>
              <a:prstGeom prst="rect">
                <a:avLst/>
              </a:prstGeom>
              <a:gradFill rotWithShape="0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4C665F"/>
                  </a:solidFill>
                  <a:ea typeface="宋体" pitchFamily="2" charset="-122"/>
                </a:endParaRPr>
              </a:p>
            </p:txBody>
          </p:sp>
          <p:sp>
            <p:nvSpPr>
              <p:cNvPr id="82956" name="Oval 12"/>
              <p:cNvSpPr>
                <a:spLocks noChangeArrowheads="1"/>
              </p:cNvSpPr>
              <p:nvPr/>
            </p:nvSpPr>
            <p:spPr bwMode="gray">
              <a:xfrm>
                <a:off x="2400" y="3442"/>
                <a:ext cx="71" cy="235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127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4C665F"/>
                  </a:solidFill>
                  <a:ea typeface="宋体" pitchFamily="2" charset="-122"/>
                </a:endParaRPr>
              </a:p>
            </p:txBody>
          </p:sp>
          <p:sp>
            <p:nvSpPr>
              <p:cNvPr id="82957" name="Oval 13"/>
              <p:cNvSpPr>
                <a:spLocks noChangeArrowheads="1"/>
              </p:cNvSpPr>
              <p:nvPr/>
            </p:nvSpPr>
            <p:spPr bwMode="gray">
              <a:xfrm>
                <a:off x="2438" y="3519"/>
                <a:ext cx="20" cy="68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4C665F"/>
                  </a:solidFill>
                  <a:ea typeface="宋体" pitchFamily="2" charset="-122"/>
                </a:endParaRPr>
              </a:p>
            </p:txBody>
          </p:sp>
        </p:grpSp>
        <p:sp>
          <p:nvSpPr>
            <p:cNvPr id="5130" name="Rectangle 14"/>
            <p:cNvSpPr>
              <a:spLocks noChangeArrowheads="1"/>
            </p:cNvSpPr>
            <p:nvPr/>
          </p:nvSpPr>
          <p:spPr bwMode="gray">
            <a:xfrm rot="3419336">
              <a:off x="2609" y="1145"/>
              <a:ext cx="551" cy="857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4C665F"/>
                </a:solidFill>
                <a:ea typeface="宋体" pitchFamily="2" charset="-122"/>
              </a:endParaRPr>
            </a:p>
          </p:txBody>
        </p:sp>
        <p:grpSp>
          <p:nvGrpSpPr>
            <p:cNvPr id="5131" name="Group 15"/>
            <p:cNvGrpSpPr>
              <a:grpSpLocks/>
            </p:cNvGrpSpPr>
            <p:nvPr/>
          </p:nvGrpSpPr>
          <p:grpSpPr bwMode="auto">
            <a:xfrm>
              <a:off x="3313" y="1416"/>
              <a:ext cx="797" cy="79"/>
              <a:chOff x="2003" y="3439"/>
              <a:chExt cx="468" cy="244"/>
            </a:xfrm>
          </p:grpSpPr>
          <p:sp>
            <p:nvSpPr>
              <p:cNvPr id="5139" name="Oval 16"/>
              <p:cNvSpPr>
                <a:spLocks noChangeArrowheads="1"/>
              </p:cNvSpPr>
              <p:nvPr/>
            </p:nvSpPr>
            <p:spPr bwMode="gray">
              <a:xfrm>
                <a:off x="2003" y="3439"/>
                <a:ext cx="79" cy="242"/>
              </a:xfrm>
              <a:prstGeom prst="ellipse">
                <a:avLst/>
              </a:prstGeom>
              <a:gradFill rotWithShape="0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4C665F"/>
                  </a:solidFill>
                  <a:ea typeface="宋体" pitchFamily="2" charset="-122"/>
                </a:endParaRPr>
              </a:p>
            </p:txBody>
          </p:sp>
          <p:sp>
            <p:nvSpPr>
              <p:cNvPr id="5140" name="Rectangle 17"/>
              <p:cNvSpPr>
                <a:spLocks noChangeArrowheads="1"/>
              </p:cNvSpPr>
              <p:nvPr/>
            </p:nvSpPr>
            <p:spPr bwMode="gray">
              <a:xfrm>
                <a:off x="2048" y="3441"/>
                <a:ext cx="388" cy="242"/>
              </a:xfrm>
              <a:prstGeom prst="rect">
                <a:avLst/>
              </a:prstGeom>
              <a:gradFill rotWithShape="0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4C665F"/>
                  </a:solidFill>
                  <a:ea typeface="宋体" pitchFamily="2" charset="-122"/>
                </a:endParaRPr>
              </a:p>
            </p:txBody>
          </p:sp>
          <p:sp>
            <p:nvSpPr>
              <p:cNvPr id="82962" name="Oval 18"/>
              <p:cNvSpPr>
                <a:spLocks noChangeArrowheads="1"/>
              </p:cNvSpPr>
              <p:nvPr/>
            </p:nvSpPr>
            <p:spPr bwMode="gray">
              <a:xfrm>
                <a:off x="2400" y="3442"/>
                <a:ext cx="71" cy="235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127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4C665F"/>
                  </a:solidFill>
                  <a:ea typeface="宋体" pitchFamily="2" charset="-122"/>
                </a:endParaRPr>
              </a:p>
            </p:txBody>
          </p:sp>
          <p:sp>
            <p:nvSpPr>
              <p:cNvPr id="82963" name="Oval 19"/>
              <p:cNvSpPr>
                <a:spLocks noChangeArrowheads="1"/>
              </p:cNvSpPr>
              <p:nvPr/>
            </p:nvSpPr>
            <p:spPr bwMode="gray">
              <a:xfrm>
                <a:off x="2438" y="3519"/>
                <a:ext cx="20" cy="68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4C665F"/>
                  </a:solidFill>
                  <a:ea typeface="宋体" pitchFamily="2" charset="-122"/>
                </a:endParaRPr>
              </a:p>
            </p:txBody>
          </p:sp>
        </p:grpSp>
        <p:sp>
          <p:nvSpPr>
            <p:cNvPr id="82964" name="Rectangle 20"/>
            <p:cNvSpPr>
              <a:spLocks noChangeArrowheads="1"/>
            </p:cNvSpPr>
            <p:nvPr/>
          </p:nvSpPr>
          <p:spPr bwMode="gray">
            <a:xfrm rot="3419336">
              <a:off x="4019" y="1145"/>
              <a:ext cx="551" cy="857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4C665F"/>
                </a:solidFill>
                <a:ea typeface="宋体" pitchFamily="2" charset="-122"/>
              </a:endParaRPr>
            </a:p>
          </p:txBody>
        </p:sp>
        <p:sp>
          <p:nvSpPr>
            <p:cNvPr id="5133" name="Rectangle 27"/>
            <p:cNvSpPr>
              <a:spLocks noChangeArrowheads="1"/>
            </p:cNvSpPr>
            <p:nvPr/>
          </p:nvSpPr>
          <p:spPr bwMode="gray">
            <a:xfrm>
              <a:off x="1175" y="1480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b="1">
                  <a:solidFill>
                    <a:srgbClr val="FFFFFF"/>
                  </a:solidFill>
                  <a:ea typeface="宋体" pitchFamily="2" charset="-122"/>
                </a:rPr>
                <a:t>g</a:t>
              </a:r>
            </a:p>
          </p:txBody>
        </p:sp>
        <p:sp>
          <p:nvSpPr>
            <p:cNvPr id="5134" name="Rectangle 28"/>
            <p:cNvSpPr>
              <a:spLocks noChangeArrowheads="1"/>
            </p:cNvSpPr>
            <p:nvPr/>
          </p:nvSpPr>
          <p:spPr bwMode="gray">
            <a:xfrm>
              <a:off x="2766" y="1480"/>
              <a:ext cx="1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b="1">
                  <a:solidFill>
                    <a:srgbClr val="FFFFFF"/>
                  </a:solidFill>
                  <a:ea typeface="宋体" pitchFamily="2" charset="-122"/>
                </a:rPr>
                <a:t>r</a:t>
              </a:r>
            </a:p>
          </p:txBody>
        </p:sp>
        <p:sp>
          <p:nvSpPr>
            <p:cNvPr id="5135" name="Rectangle 29"/>
            <p:cNvSpPr>
              <a:spLocks noChangeArrowheads="1"/>
            </p:cNvSpPr>
            <p:nvPr/>
          </p:nvSpPr>
          <p:spPr bwMode="gray">
            <a:xfrm>
              <a:off x="4229" y="1480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b="1">
                  <a:solidFill>
                    <a:srgbClr val="FFFFFF"/>
                  </a:solidFill>
                  <a:ea typeface="宋体" pitchFamily="2" charset="-122"/>
                </a:rPr>
                <a:t>n</a:t>
              </a:r>
            </a:p>
          </p:txBody>
        </p:sp>
        <p:sp>
          <p:nvSpPr>
            <p:cNvPr id="5136" name="Rectangle 31"/>
            <p:cNvSpPr>
              <a:spLocks noChangeArrowheads="1"/>
            </p:cNvSpPr>
            <p:nvPr/>
          </p:nvSpPr>
          <p:spPr bwMode="auto">
            <a:xfrm>
              <a:off x="1156" y="2300"/>
              <a:ext cx="681" cy="9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b="1">
                  <a:solidFill>
                    <a:srgbClr val="4C665F"/>
                  </a:solidFill>
                  <a:ea typeface="宋体" pitchFamily="2" charset="-122"/>
                </a:rPr>
                <a:t>Salary growth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b="1">
                  <a:solidFill>
                    <a:srgbClr val="4C665F"/>
                  </a:solidFill>
                  <a:ea typeface="宋体" pitchFamily="2" charset="-122"/>
                </a:rPr>
                <a:t> rate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zh-CN" b="1">
                <a:solidFill>
                  <a:srgbClr val="4C665F"/>
                </a:solidFill>
                <a:ea typeface="宋体" pitchFamily="2" charset="-122"/>
              </a:endParaRP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zh-CN" b="1">
                <a:solidFill>
                  <a:srgbClr val="4C665F"/>
                </a:solidFill>
                <a:ea typeface="宋体" pitchFamily="2" charset="-122"/>
              </a:endParaRPr>
            </a:p>
          </p:txBody>
        </p:sp>
        <p:sp>
          <p:nvSpPr>
            <p:cNvPr id="5137" name="Rectangle 32"/>
            <p:cNvSpPr>
              <a:spLocks noChangeArrowheads="1"/>
            </p:cNvSpPr>
            <p:nvPr/>
          </p:nvSpPr>
          <p:spPr bwMode="auto">
            <a:xfrm>
              <a:off x="2472" y="2300"/>
              <a:ext cx="816" cy="1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b="1">
                  <a:solidFill>
                    <a:srgbClr val="4C665F"/>
                  </a:solidFill>
                  <a:ea typeface="宋体" pitchFamily="2" charset="-122"/>
                </a:rPr>
                <a:t>Revenue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b="1">
                  <a:solidFill>
                    <a:srgbClr val="4C665F"/>
                  </a:solidFill>
                  <a:ea typeface="宋体" pitchFamily="2" charset="-122"/>
                </a:rPr>
                <a:t>rate,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b="1">
                  <a:solidFill>
                    <a:srgbClr val="4C665F"/>
                  </a:solidFill>
                  <a:ea typeface="宋体" pitchFamily="2" charset="-122"/>
                </a:rPr>
                <a:t>inflation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b="1">
                  <a:solidFill>
                    <a:srgbClr val="4C665F"/>
                  </a:solidFill>
                  <a:ea typeface="宋体" pitchFamily="2" charset="-122"/>
                </a:rPr>
                <a:t> rate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zh-CN" b="1">
                <a:solidFill>
                  <a:srgbClr val="4C665F"/>
                </a:solidFill>
                <a:ea typeface="宋体" pitchFamily="2" charset="-122"/>
              </a:endParaRP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zh-CN" b="1">
                <a:solidFill>
                  <a:srgbClr val="4C665F"/>
                </a:solidFill>
                <a:ea typeface="宋体" pitchFamily="2" charset="-122"/>
              </a:endParaRP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zh-CN" b="1">
                <a:solidFill>
                  <a:srgbClr val="4C665F"/>
                </a:solidFill>
                <a:ea typeface="宋体" pitchFamily="2" charset="-122"/>
              </a:endParaRP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zh-CN" b="1">
                <a:solidFill>
                  <a:srgbClr val="4C665F"/>
                </a:solidFill>
                <a:ea typeface="宋体" pitchFamily="2" charset="-122"/>
              </a:endParaRPr>
            </a:p>
          </p:txBody>
        </p:sp>
        <p:sp>
          <p:nvSpPr>
            <p:cNvPr id="5138" name="Rectangle 33"/>
            <p:cNvSpPr>
              <a:spLocks noChangeArrowheads="1"/>
            </p:cNvSpPr>
            <p:nvPr/>
          </p:nvSpPr>
          <p:spPr bwMode="auto">
            <a:xfrm>
              <a:off x="3784" y="2300"/>
              <a:ext cx="1001" cy="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b="1">
                  <a:solidFill>
                    <a:srgbClr val="4C665F"/>
                  </a:solidFill>
                  <a:ea typeface="宋体" pitchFamily="2" charset="-122"/>
                </a:rPr>
                <a:t>labor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b="1">
                  <a:solidFill>
                    <a:srgbClr val="4C665F"/>
                  </a:solidFill>
                  <a:ea typeface="宋体" pitchFamily="2" charset="-122"/>
                </a:rPr>
                <a:t>population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b="1">
                  <a:solidFill>
                    <a:srgbClr val="4C665F"/>
                  </a:solidFill>
                  <a:ea typeface="宋体" pitchFamily="2" charset="-122"/>
                </a:rPr>
                <a:t>increasing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b="1">
                  <a:solidFill>
                    <a:srgbClr val="4C665F"/>
                  </a:solidFill>
                  <a:ea typeface="宋体" pitchFamily="2" charset="-122"/>
                </a:rPr>
                <a:t>rate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3005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CISS CASS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>
                <a:ea typeface="宋体" charset="-122"/>
              </a:rPr>
              <a:t>2 Pension reform in Bolivia</a:t>
            </a:r>
          </a:p>
        </p:txBody>
      </p:sp>
      <p:sp>
        <p:nvSpPr>
          <p:cNvPr id="9220" name="Line 8"/>
          <p:cNvSpPr>
            <a:spLocks noChangeShapeType="1"/>
          </p:cNvSpPr>
          <p:nvPr/>
        </p:nvSpPr>
        <p:spPr bwMode="gray">
          <a:xfrm flipH="1">
            <a:off x="971550" y="4365625"/>
            <a:ext cx="5616575" cy="19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221" name="Text Box 9"/>
          <p:cNvSpPr txBox="1">
            <a:spLocks noChangeArrowheads="1"/>
          </p:cNvSpPr>
          <p:nvPr/>
        </p:nvSpPr>
        <p:spPr bwMode="gray">
          <a:xfrm>
            <a:off x="1327150" y="1989138"/>
            <a:ext cx="5045075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  <a:defRPr sz="2800" b="1">
                <a:solidFill>
                  <a:schemeClr val="accent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CN" sz="1800" b="0" dirty="0">
                <a:solidFill>
                  <a:schemeClr val="tx1"/>
                </a:solidFill>
                <a:latin typeface="Arial" charset="0"/>
                <a:ea typeface="宋体" charset="-122"/>
              </a:rPr>
              <a:t>2011--  , del </a:t>
            </a:r>
            <a:r>
              <a:rPr lang="en-US" altLang="zh-CN" sz="1800" b="0" u="sng" dirty="0">
                <a:solidFill>
                  <a:schemeClr val="tx1"/>
                </a:solidFill>
                <a:latin typeface="Arial" charset="0"/>
                <a:ea typeface="宋体" charset="-122"/>
              </a:rPr>
              <a:t>Sistema</a:t>
            </a:r>
            <a:r>
              <a:rPr lang="en-US" altLang="zh-CN" sz="1800" b="0" dirty="0">
                <a:solidFill>
                  <a:schemeClr val="tx1"/>
                </a:solidFill>
                <a:latin typeface="Arial" charset="0"/>
                <a:ea typeface="宋体" charset="-122"/>
              </a:rPr>
              <a:t> Integral de </a:t>
            </a:r>
            <a:r>
              <a:rPr lang="en-US" altLang="zh-CN" sz="1800" b="0" dirty="0" err="1">
                <a:solidFill>
                  <a:schemeClr val="tx1"/>
                </a:solidFill>
                <a:latin typeface="Arial" charset="0"/>
                <a:ea typeface="宋体" charset="-122"/>
              </a:rPr>
              <a:t>Pensiones</a:t>
            </a:r>
            <a:r>
              <a:rPr lang="en-US" altLang="zh-CN" sz="1800" b="0" dirty="0">
                <a:solidFill>
                  <a:schemeClr val="tx1"/>
                </a:solidFill>
                <a:latin typeface="Arial" charset="0"/>
                <a:ea typeface="宋体" charset="-122"/>
              </a:rPr>
              <a:t>, Ley Nº 065 de </a:t>
            </a:r>
            <a:r>
              <a:rPr lang="en-US" altLang="zh-CN" sz="1800" b="0" dirty="0" err="1">
                <a:solidFill>
                  <a:schemeClr val="tx1"/>
                </a:solidFill>
                <a:latin typeface="Arial" charset="0"/>
                <a:ea typeface="宋体" charset="-122"/>
              </a:rPr>
              <a:t>Pensiones</a:t>
            </a:r>
            <a:r>
              <a:rPr lang="en-US" altLang="zh-CN" sz="1800" b="0" dirty="0">
                <a:solidFill>
                  <a:schemeClr val="tx1"/>
                </a:solidFill>
                <a:latin typeface="Arial" charset="0"/>
                <a:ea typeface="宋体" charset="-122"/>
              </a:rPr>
              <a:t> de 10 </a:t>
            </a:r>
            <a:r>
              <a:rPr lang="en-US" altLang="zh-CN" sz="1800" b="0" dirty="0" err="1">
                <a:solidFill>
                  <a:schemeClr val="tx1"/>
                </a:solidFill>
                <a:latin typeface="Arial" charset="0"/>
                <a:ea typeface="宋体" charset="-122"/>
              </a:rPr>
              <a:t>Diciembre</a:t>
            </a:r>
            <a:r>
              <a:rPr lang="en-US" altLang="zh-CN" sz="1800" b="0" dirty="0">
                <a:solidFill>
                  <a:schemeClr val="tx1"/>
                </a:solidFill>
                <a:latin typeface="Arial" charset="0"/>
                <a:ea typeface="宋体" charset="-122"/>
              </a:rPr>
              <a:t> de 2010.(Individual accounts)</a:t>
            </a:r>
          </a:p>
        </p:txBody>
      </p:sp>
      <p:sp>
        <p:nvSpPr>
          <p:cNvPr id="9222" name="Line 10"/>
          <p:cNvSpPr>
            <a:spLocks noChangeShapeType="1"/>
          </p:cNvSpPr>
          <p:nvPr/>
        </p:nvSpPr>
        <p:spPr bwMode="gray">
          <a:xfrm flipH="1">
            <a:off x="971550" y="5589588"/>
            <a:ext cx="2736850" cy="17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223" name="Line 11"/>
          <p:cNvSpPr>
            <a:spLocks noChangeShapeType="1"/>
          </p:cNvSpPr>
          <p:nvPr/>
        </p:nvSpPr>
        <p:spPr bwMode="gray">
          <a:xfrm flipH="1">
            <a:off x="1001713" y="3141663"/>
            <a:ext cx="6234112" cy="6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224" name="Line 12"/>
          <p:cNvSpPr>
            <a:spLocks noChangeShapeType="1"/>
          </p:cNvSpPr>
          <p:nvPr/>
        </p:nvSpPr>
        <p:spPr bwMode="gray">
          <a:xfrm flipH="1">
            <a:off x="1001713" y="1700213"/>
            <a:ext cx="6810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225" name="Line 13"/>
          <p:cNvSpPr>
            <a:spLocks noChangeShapeType="1"/>
          </p:cNvSpPr>
          <p:nvPr/>
        </p:nvSpPr>
        <p:spPr bwMode="gray">
          <a:xfrm>
            <a:off x="1131888" y="1700213"/>
            <a:ext cx="0" cy="1492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226" name="Line 14"/>
          <p:cNvSpPr>
            <a:spLocks noChangeShapeType="1"/>
          </p:cNvSpPr>
          <p:nvPr/>
        </p:nvSpPr>
        <p:spPr bwMode="gray">
          <a:xfrm>
            <a:off x="1144588" y="3148013"/>
            <a:ext cx="0" cy="1235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227" name="Line 15"/>
          <p:cNvSpPr>
            <a:spLocks noChangeShapeType="1"/>
          </p:cNvSpPr>
          <p:nvPr/>
        </p:nvSpPr>
        <p:spPr bwMode="gray">
          <a:xfrm>
            <a:off x="1144588" y="4384675"/>
            <a:ext cx="0" cy="1216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228" name="Text Box 16"/>
          <p:cNvSpPr txBox="1">
            <a:spLocks noChangeArrowheads="1"/>
          </p:cNvSpPr>
          <p:nvPr/>
        </p:nvSpPr>
        <p:spPr bwMode="gray">
          <a:xfrm>
            <a:off x="1246188" y="3246438"/>
            <a:ext cx="5126037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  <a:defRPr sz="2800" b="1">
                <a:solidFill>
                  <a:schemeClr val="accent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CN" sz="1800" b="0">
                <a:solidFill>
                  <a:schemeClr val="tx1"/>
                </a:solidFill>
                <a:ea typeface="宋体" charset="-122"/>
              </a:rPr>
              <a:t>1997-2010 ,</a:t>
            </a:r>
            <a:r>
              <a:rPr lang="es-ES_tradnl" altLang="zh-CN" sz="1800" b="0">
                <a:solidFill>
                  <a:schemeClr val="tx1"/>
                </a:solidFill>
                <a:latin typeface="Arial" charset="0"/>
                <a:ea typeface="宋体" charset="-122"/>
              </a:rPr>
              <a:t>LEY Nº 1732</a:t>
            </a:r>
            <a:r>
              <a:rPr lang="zh-CN" altLang="zh-CN" sz="1800" b="0">
                <a:solidFill>
                  <a:schemeClr val="tx1"/>
                </a:solidFill>
                <a:latin typeface="Arial" charset="0"/>
                <a:ea typeface="宋体" charset="-122"/>
              </a:rPr>
              <a:t>，</a:t>
            </a:r>
            <a:r>
              <a:rPr lang="es-ES_tradnl" altLang="zh-CN" sz="1800" b="0" i="1">
                <a:solidFill>
                  <a:schemeClr val="tx1"/>
                </a:solidFill>
                <a:latin typeface="Arial" charset="0"/>
                <a:ea typeface="宋体" charset="-122"/>
              </a:rPr>
              <a:t>LEY DE 29 DE NOVIEMBRE DE 1996</a:t>
            </a:r>
            <a:r>
              <a:rPr lang="zh-CN" altLang="zh-CN" sz="1800" b="0" i="1">
                <a:solidFill>
                  <a:schemeClr val="tx1"/>
                </a:solidFill>
                <a:latin typeface="Arial" charset="0"/>
                <a:ea typeface="宋体" charset="-122"/>
              </a:rPr>
              <a:t>，</a:t>
            </a:r>
            <a:r>
              <a:rPr lang="es-ES_tradnl" altLang="zh-CN" sz="1800" b="0" i="1">
                <a:solidFill>
                  <a:schemeClr val="tx1"/>
                </a:solidFill>
                <a:latin typeface="Arial" charset="0"/>
                <a:ea typeface="宋体" charset="-122"/>
              </a:rPr>
              <a:t>DECRETA: LEY DE PENSIONES</a:t>
            </a:r>
            <a:r>
              <a:rPr lang="es-ES_tradnl" altLang="zh-CN" sz="1800" b="0">
                <a:solidFill>
                  <a:schemeClr val="tx1"/>
                </a:solidFill>
                <a:latin typeface="Arial" charset="0"/>
                <a:ea typeface="宋体" charset="-122"/>
              </a:rPr>
              <a:t>(Individual account)</a:t>
            </a:r>
            <a:r>
              <a:rPr lang="es-ES_tradnl" altLang="zh-CN" sz="1800" b="0" i="1">
                <a:solidFill>
                  <a:schemeClr val="tx1"/>
                </a:solidFill>
                <a:latin typeface="Arial" charset="0"/>
                <a:ea typeface="宋体" charset="-122"/>
              </a:rPr>
              <a:t>.</a:t>
            </a:r>
            <a:r>
              <a:rPr lang="es-ES_tradnl" altLang="zh-CN" sz="1800" b="0">
                <a:solidFill>
                  <a:schemeClr val="tx1"/>
                </a:solidFill>
                <a:latin typeface="Arial" charset="0"/>
                <a:ea typeface="宋体" charset="-122"/>
              </a:rPr>
              <a:t> </a:t>
            </a:r>
            <a:endParaRPr lang="en-US" altLang="zh-CN" sz="1800" b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9229" name="Text Box 17"/>
          <p:cNvSpPr txBox="1">
            <a:spLocks noChangeArrowheads="1"/>
          </p:cNvSpPr>
          <p:nvPr/>
        </p:nvSpPr>
        <p:spPr bwMode="gray">
          <a:xfrm>
            <a:off x="1317625" y="4581525"/>
            <a:ext cx="5199063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  <a:defRPr sz="2800" b="1">
                <a:solidFill>
                  <a:schemeClr val="accent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CN" sz="1800" b="0">
                <a:solidFill>
                  <a:schemeClr val="tx1"/>
                </a:solidFill>
                <a:ea typeface="宋体" charset="-122"/>
              </a:rPr>
              <a:t>1949-1996,</a:t>
            </a:r>
            <a:r>
              <a:rPr lang="en-US" altLang="zh-CN" sz="1800" b="0">
                <a:solidFill>
                  <a:schemeClr val="tx1"/>
                </a:solidFill>
                <a:latin typeface="Arial" charset="0"/>
                <a:ea typeface="宋体" charset="-122"/>
              </a:rPr>
              <a:t> Pensiones Básicas(PAYG &amp; additional pension )</a:t>
            </a:r>
            <a:endParaRPr lang="en-US" altLang="zh-CN" sz="1800" b="0">
              <a:solidFill>
                <a:schemeClr val="tx1"/>
              </a:solidFill>
              <a:ea typeface="宋体" charset="-122"/>
            </a:endParaRPr>
          </a:p>
        </p:txBody>
      </p:sp>
      <p:sp>
        <p:nvSpPr>
          <p:cNvPr id="9230" name="Text Box 26"/>
          <p:cNvSpPr txBox="1">
            <a:spLocks noChangeArrowheads="1"/>
          </p:cNvSpPr>
          <p:nvPr/>
        </p:nvSpPr>
        <p:spPr bwMode="auto">
          <a:xfrm>
            <a:off x="4562475" y="249396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  <a:defRPr sz="2800" b="1">
                <a:solidFill>
                  <a:schemeClr val="accent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lang="en-US" altLang="zh-CN" sz="180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6305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CISS CASS</a:t>
            </a:r>
          </a:p>
        </p:txBody>
      </p:sp>
      <p:sp>
        <p:nvSpPr>
          <p:cNvPr id="10243" name="AutoShape 5"/>
          <p:cNvSpPr>
            <a:spLocks noChangeArrowheads="1"/>
          </p:cNvSpPr>
          <p:nvPr/>
        </p:nvSpPr>
        <p:spPr bwMode="auto">
          <a:xfrm>
            <a:off x="971550" y="1700213"/>
            <a:ext cx="2286000" cy="26670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99CCFF"/>
                    </a:gs>
                    <a:gs pos="100000">
                      <a:srgbClr val="E3F1FF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  <a:defRPr sz="2800" b="1">
                <a:solidFill>
                  <a:schemeClr val="accent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lang="zh-CN" altLang="en-US" sz="1800" b="0">
              <a:solidFill>
                <a:schemeClr val="tx1"/>
              </a:solidFill>
              <a:ea typeface="宋体" charset="-122"/>
            </a:endParaRPr>
          </a:p>
        </p:txBody>
      </p:sp>
      <p:sp>
        <p:nvSpPr>
          <p:cNvPr id="10244" name="AutoShape 8"/>
          <p:cNvSpPr>
            <a:spLocks noChangeAspect="1" noChangeArrowheads="1" noTextEdit="1"/>
          </p:cNvSpPr>
          <p:nvPr/>
        </p:nvSpPr>
        <p:spPr bwMode="gray">
          <a:xfrm flipH="1">
            <a:off x="4868863" y="3252788"/>
            <a:ext cx="909637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10245" name="Group 50"/>
          <p:cNvGrpSpPr>
            <a:grpSpLocks/>
          </p:cNvGrpSpPr>
          <p:nvPr/>
        </p:nvGrpSpPr>
        <p:grpSpPr bwMode="auto">
          <a:xfrm>
            <a:off x="3995738" y="2719388"/>
            <a:ext cx="1728787" cy="1069975"/>
            <a:chOff x="4014" y="1253"/>
            <a:chExt cx="1089" cy="674"/>
          </a:xfrm>
        </p:grpSpPr>
        <p:sp>
          <p:nvSpPr>
            <p:cNvPr id="70702" name="AutoShape 46"/>
            <p:cNvSpPr>
              <a:spLocks noChangeArrowheads="1"/>
            </p:cNvSpPr>
            <p:nvPr/>
          </p:nvSpPr>
          <p:spPr bwMode="gray">
            <a:xfrm>
              <a:off x="4014" y="1567"/>
              <a:ext cx="1089" cy="360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CN" b="1" dirty="0">
                  <a:solidFill>
                    <a:schemeClr val="bg1"/>
                  </a:solidFill>
                  <a:ea typeface="宋体" pitchFamily="2" charset="-122"/>
                </a:rPr>
                <a:t>B:2.8t%</a:t>
              </a:r>
              <a:endParaRPr lang="zh-CN" altLang="en-US" b="1" dirty="0">
                <a:solidFill>
                  <a:schemeClr val="bg1"/>
                </a:solidFill>
                <a:ea typeface="宋体" pitchFamily="2" charset="-122"/>
              </a:endParaRPr>
            </a:p>
          </p:txBody>
        </p:sp>
        <p:sp>
          <p:nvSpPr>
            <p:cNvPr id="70703" name="AutoShape 47"/>
            <p:cNvSpPr>
              <a:spLocks noChangeArrowheads="1"/>
            </p:cNvSpPr>
            <p:nvPr/>
          </p:nvSpPr>
          <p:spPr bwMode="gray">
            <a:xfrm>
              <a:off x="4014" y="1253"/>
              <a:ext cx="1089" cy="359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ea typeface="宋体" pitchFamily="2" charset="-122"/>
              </a:endParaRPr>
            </a:p>
          </p:txBody>
        </p:sp>
        <p:sp>
          <p:nvSpPr>
            <p:cNvPr id="10266" name="Text Box 48"/>
            <p:cNvSpPr txBox="1">
              <a:spLocks noChangeArrowheads="1"/>
            </p:cNvSpPr>
            <p:nvPr/>
          </p:nvSpPr>
          <p:spPr bwMode="gray">
            <a:xfrm>
              <a:off x="4237" y="1345"/>
              <a:ext cx="682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hlink"/>
                </a:buClr>
                <a:buFont typeface="Wingdings" pitchFamily="2" charset="2"/>
                <a:buChar char="v"/>
                <a:defRPr sz="2800" b="1">
                  <a:solidFill>
                    <a:schemeClr val="accent1"/>
                  </a:solidFill>
                  <a:latin typeface="Verdana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CN" sz="1800">
                  <a:solidFill>
                    <a:schemeClr val="bg1"/>
                  </a:solidFill>
                  <a:latin typeface="Arial" charset="0"/>
                  <a:ea typeface="宋体" charset="-122"/>
                </a:rPr>
                <a:t>C:12.5%</a:t>
              </a:r>
            </a:p>
          </p:txBody>
        </p:sp>
      </p:grpSp>
      <p:sp>
        <p:nvSpPr>
          <p:cNvPr id="10246" name="AutoShape 51"/>
          <p:cNvSpPr>
            <a:spLocks noChangeArrowheads="1"/>
          </p:cNvSpPr>
          <p:nvPr/>
        </p:nvSpPr>
        <p:spPr bwMode="auto">
          <a:xfrm>
            <a:off x="3708400" y="1700213"/>
            <a:ext cx="2286000" cy="26670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99CCFF"/>
                    </a:gs>
                    <a:gs pos="100000">
                      <a:srgbClr val="E3F1FF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  <a:defRPr sz="2800" b="1">
                <a:solidFill>
                  <a:schemeClr val="accent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lang="zh-CN" altLang="en-US" sz="1800" b="0">
              <a:solidFill>
                <a:schemeClr val="tx1"/>
              </a:solidFill>
              <a:ea typeface="宋体" charset="-122"/>
            </a:endParaRPr>
          </a:p>
        </p:txBody>
      </p:sp>
      <p:grpSp>
        <p:nvGrpSpPr>
          <p:cNvPr id="10247" name="Group 59"/>
          <p:cNvGrpSpPr>
            <a:grpSpLocks/>
          </p:cNvGrpSpPr>
          <p:nvPr/>
        </p:nvGrpSpPr>
        <p:grpSpPr bwMode="auto">
          <a:xfrm>
            <a:off x="1258888" y="2133600"/>
            <a:ext cx="1658937" cy="1573213"/>
            <a:chOff x="884" y="2750"/>
            <a:chExt cx="1045" cy="991"/>
          </a:xfrm>
        </p:grpSpPr>
        <p:sp>
          <p:nvSpPr>
            <p:cNvPr id="70709" name="AutoShape 53"/>
            <p:cNvSpPr>
              <a:spLocks noChangeArrowheads="1"/>
            </p:cNvSpPr>
            <p:nvPr/>
          </p:nvSpPr>
          <p:spPr bwMode="gray">
            <a:xfrm>
              <a:off x="930" y="3382"/>
              <a:ext cx="953" cy="359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ea typeface="宋体" pitchFamily="2" charset="-122"/>
              </a:endParaRPr>
            </a:p>
          </p:txBody>
        </p:sp>
        <p:sp>
          <p:nvSpPr>
            <p:cNvPr id="70710" name="AutoShape 54"/>
            <p:cNvSpPr>
              <a:spLocks noChangeArrowheads="1"/>
            </p:cNvSpPr>
            <p:nvPr/>
          </p:nvSpPr>
          <p:spPr bwMode="gray">
            <a:xfrm>
              <a:off x="930" y="3067"/>
              <a:ext cx="953" cy="360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ea typeface="宋体" pitchFamily="2" charset="-122"/>
              </a:endParaRPr>
            </a:p>
          </p:txBody>
        </p:sp>
        <p:sp>
          <p:nvSpPr>
            <p:cNvPr id="70711" name="AutoShape 55"/>
            <p:cNvSpPr>
              <a:spLocks noChangeArrowheads="1"/>
            </p:cNvSpPr>
            <p:nvPr/>
          </p:nvSpPr>
          <p:spPr bwMode="gray">
            <a:xfrm>
              <a:off x="884" y="2750"/>
              <a:ext cx="1045" cy="359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ea typeface="宋体" pitchFamily="2" charset="-122"/>
              </a:endParaRPr>
            </a:p>
          </p:txBody>
        </p:sp>
        <p:sp>
          <p:nvSpPr>
            <p:cNvPr id="10261" name="Text Box 56"/>
            <p:cNvSpPr txBox="1">
              <a:spLocks noChangeArrowheads="1"/>
            </p:cNvSpPr>
            <p:nvPr/>
          </p:nvSpPr>
          <p:spPr bwMode="gray">
            <a:xfrm>
              <a:off x="1116" y="2842"/>
              <a:ext cx="50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hlink"/>
                </a:buClr>
                <a:buFont typeface="Wingdings" pitchFamily="2" charset="2"/>
                <a:buChar char="v"/>
                <a:defRPr sz="2800" b="1">
                  <a:solidFill>
                    <a:schemeClr val="accent1"/>
                  </a:solidFill>
                  <a:latin typeface="Verdana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CN" sz="1800">
                  <a:solidFill>
                    <a:schemeClr val="bg1"/>
                  </a:solidFill>
                  <a:latin typeface="Arial" charset="0"/>
                  <a:ea typeface="宋体" charset="-122"/>
                </a:rPr>
                <a:t>PAYG</a:t>
              </a:r>
            </a:p>
          </p:txBody>
        </p:sp>
        <p:sp>
          <p:nvSpPr>
            <p:cNvPr id="10262" name="Text Box 57"/>
            <p:cNvSpPr txBox="1">
              <a:spLocks noChangeArrowheads="1"/>
            </p:cNvSpPr>
            <p:nvPr/>
          </p:nvSpPr>
          <p:spPr bwMode="gray">
            <a:xfrm>
              <a:off x="1030" y="3160"/>
              <a:ext cx="77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hlink"/>
                </a:buClr>
                <a:buFont typeface="Wingdings" pitchFamily="2" charset="2"/>
                <a:buChar char="v"/>
                <a:defRPr sz="2800" b="1">
                  <a:solidFill>
                    <a:schemeClr val="accent1"/>
                  </a:solidFill>
                  <a:latin typeface="Verdana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CN" sz="1800">
                  <a:solidFill>
                    <a:schemeClr val="bg1"/>
                  </a:solidFill>
                  <a:latin typeface="Arial" charset="0"/>
                  <a:ea typeface="宋体" charset="-122"/>
                </a:rPr>
                <a:t>C:7/8.5%*</a:t>
              </a:r>
            </a:p>
          </p:txBody>
        </p:sp>
        <p:sp>
          <p:nvSpPr>
            <p:cNvPr id="10263" name="Text Box 58"/>
            <p:cNvSpPr txBox="1">
              <a:spLocks noChangeArrowheads="1"/>
            </p:cNvSpPr>
            <p:nvPr/>
          </p:nvSpPr>
          <p:spPr bwMode="gray">
            <a:xfrm>
              <a:off x="1134" y="3474"/>
              <a:ext cx="56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hlink"/>
                </a:buClr>
                <a:buFont typeface="Wingdings" pitchFamily="2" charset="2"/>
                <a:buChar char="v"/>
                <a:defRPr sz="2800" b="1">
                  <a:solidFill>
                    <a:schemeClr val="accent1"/>
                  </a:solidFill>
                  <a:latin typeface="Verdana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CN" sz="1800">
                  <a:solidFill>
                    <a:schemeClr val="bg1"/>
                  </a:solidFill>
                  <a:latin typeface="Arial" charset="0"/>
                  <a:ea typeface="宋体" charset="-122"/>
                </a:rPr>
                <a:t>B:30%</a:t>
              </a:r>
            </a:p>
          </p:txBody>
        </p:sp>
      </p:grpSp>
      <p:sp>
        <p:nvSpPr>
          <p:cNvPr id="10248" name="AutoShape 8"/>
          <p:cNvSpPr>
            <a:spLocks noChangeAspect="1" noChangeArrowheads="1" noTextEdit="1"/>
          </p:cNvSpPr>
          <p:nvPr/>
        </p:nvSpPr>
        <p:spPr bwMode="gray">
          <a:xfrm flipH="1">
            <a:off x="7696200" y="3111500"/>
            <a:ext cx="909638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249" name="AutoShape 51"/>
          <p:cNvSpPr>
            <a:spLocks noChangeArrowheads="1"/>
          </p:cNvSpPr>
          <p:nvPr/>
        </p:nvSpPr>
        <p:spPr bwMode="auto">
          <a:xfrm>
            <a:off x="6443663" y="1698625"/>
            <a:ext cx="2286000" cy="26670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99CCFF"/>
                    </a:gs>
                    <a:gs pos="100000">
                      <a:srgbClr val="E3F1FF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  <a:defRPr sz="2800" b="1">
                <a:solidFill>
                  <a:schemeClr val="accent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lang="zh-CN" altLang="en-US" sz="1800" b="0">
              <a:solidFill>
                <a:schemeClr val="tx1"/>
              </a:solidFill>
              <a:ea typeface="宋体" charset="-122"/>
            </a:endParaRPr>
          </a:p>
        </p:txBody>
      </p:sp>
      <p:sp>
        <p:nvSpPr>
          <p:cNvPr id="10250" name="TextBox 1"/>
          <p:cNvSpPr txBox="1">
            <a:spLocks noChangeArrowheads="1"/>
          </p:cNvSpPr>
          <p:nvPr/>
        </p:nvSpPr>
        <p:spPr bwMode="auto">
          <a:xfrm>
            <a:off x="1116013" y="4652963"/>
            <a:ext cx="7034212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  <a:defRPr sz="2800" b="1">
                <a:solidFill>
                  <a:schemeClr val="accent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CN" sz="1800" b="0">
                <a:solidFill>
                  <a:schemeClr val="tx1"/>
                </a:solidFill>
                <a:latin typeface="Arial" charset="0"/>
                <a:ea typeface="宋体" charset="-122"/>
              </a:rPr>
              <a:t>Note: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CN" sz="1800" b="0">
                <a:solidFill>
                  <a:schemeClr val="tx1"/>
                </a:solidFill>
                <a:latin typeface="Arial" charset="0"/>
                <a:ea typeface="宋体" charset="-122"/>
              </a:rPr>
              <a:t>C:contribution ratio;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CN" sz="1800" b="0">
                <a:solidFill>
                  <a:schemeClr val="tx1"/>
                </a:solidFill>
                <a:latin typeface="Arial" charset="0"/>
                <a:ea typeface="宋体" charset="-122"/>
              </a:rPr>
              <a:t>B:Benefit,that is replacement ratio;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CN" sz="1800" b="0">
                <a:solidFill>
                  <a:schemeClr val="tx1"/>
                </a:solidFill>
                <a:latin typeface="Arial" charset="0"/>
                <a:ea typeface="宋体" charset="-122"/>
              </a:rPr>
              <a:t>t:contribution time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CN" sz="1800" b="0">
                <a:solidFill>
                  <a:schemeClr val="tx1"/>
                </a:solidFill>
                <a:latin typeface="Arial" charset="0"/>
                <a:ea typeface="宋体" charset="-122"/>
              </a:rPr>
              <a:t>*:government provide 1.5% of salary for his staff 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zh-CN" altLang="en-US" sz="1800" b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40" name="AutoShape 47"/>
          <p:cNvSpPr>
            <a:spLocks noChangeArrowheads="1"/>
          </p:cNvSpPr>
          <p:nvPr/>
        </p:nvSpPr>
        <p:spPr bwMode="gray">
          <a:xfrm>
            <a:off x="3995738" y="2143125"/>
            <a:ext cx="1728787" cy="569913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altLang="zh-CN" b="1" dirty="0">
                <a:solidFill>
                  <a:schemeClr val="bg1"/>
                </a:solidFill>
                <a:ea typeface="宋体" pitchFamily="2" charset="-122"/>
              </a:rPr>
              <a:t>IA</a:t>
            </a:r>
            <a:endParaRPr lang="zh-CN" altLang="en-US" b="1" dirty="0">
              <a:solidFill>
                <a:schemeClr val="bg1"/>
              </a:solidFill>
              <a:ea typeface="宋体" pitchFamily="2" charset="-122"/>
            </a:endParaRPr>
          </a:p>
        </p:txBody>
      </p:sp>
      <p:grpSp>
        <p:nvGrpSpPr>
          <p:cNvPr id="10252" name="Group 50"/>
          <p:cNvGrpSpPr>
            <a:grpSpLocks/>
          </p:cNvGrpSpPr>
          <p:nvPr/>
        </p:nvGrpSpPr>
        <p:grpSpPr bwMode="auto">
          <a:xfrm>
            <a:off x="6732588" y="2565400"/>
            <a:ext cx="1584325" cy="1069975"/>
            <a:chOff x="4014" y="1253"/>
            <a:chExt cx="1089" cy="674"/>
          </a:xfrm>
        </p:grpSpPr>
        <p:sp>
          <p:nvSpPr>
            <p:cNvPr id="42" name="AutoShape 46"/>
            <p:cNvSpPr>
              <a:spLocks noChangeArrowheads="1"/>
            </p:cNvSpPr>
            <p:nvPr/>
          </p:nvSpPr>
          <p:spPr bwMode="gray">
            <a:xfrm>
              <a:off x="4014" y="1567"/>
              <a:ext cx="1089" cy="360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r>
                <a:rPr lang="en-US" altLang="zh-CN" sz="1600" b="1" dirty="0" err="1" smtClean="0">
                  <a:solidFill>
                    <a:schemeClr val="bg1"/>
                  </a:solidFill>
                  <a:ea typeface="宋体" pitchFamily="2" charset="-122"/>
                </a:rPr>
                <a:t>Fondo</a:t>
              </a:r>
              <a:r>
                <a:rPr lang="en-US" altLang="zh-CN" sz="1600" b="1" dirty="0" smtClean="0">
                  <a:solidFill>
                    <a:schemeClr val="bg1"/>
                  </a:solidFill>
                  <a:ea typeface="宋体" pitchFamily="2" charset="-122"/>
                </a:rPr>
                <a:t> de Sol</a:t>
              </a:r>
              <a:r>
                <a:rPr lang="en-US" altLang="zh-CN" sz="1600" b="1" dirty="0">
                  <a:solidFill>
                    <a:schemeClr val="bg1"/>
                  </a:solidFill>
                  <a:ea typeface="宋体" pitchFamily="2" charset="-122"/>
                </a:rPr>
                <a:t>.</a:t>
              </a:r>
              <a:endParaRPr lang="zh-CN" altLang="en-US" sz="1600" b="1" dirty="0">
                <a:solidFill>
                  <a:schemeClr val="bg1"/>
                </a:solidFill>
                <a:ea typeface="宋体" pitchFamily="2" charset="-122"/>
              </a:endParaRPr>
            </a:p>
          </p:txBody>
        </p:sp>
        <p:sp>
          <p:nvSpPr>
            <p:cNvPr id="43" name="AutoShape 47"/>
            <p:cNvSpPr>
              <a:spLocks noChangeArrowheads="1"/>
            </p:cNvSpPr>
            <p:nvPr/>
          </p:nvSpPr>
          <p:spPr bwMode="gray">
            <a:xfrm>
              <a:off x="4014" y="1253"/>
              <a:ext cx="1089" cy="359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ea typeface="宋体" pitchFamily="2" charset="-122"/>
              </a:endParaRPr>
            </a:p>
          </p:txBody>
        </p:sp>
        <p:sp>
          <p:nvSpPr>
            <p:cNvPr id="10257" name="Text Box 48"/>
            <p:cNvSpPr txBox="1">
              <a:spLocks noChangeArrowheads="1"/>
            </p:cNvSpPr>
            <p:nvPr/>
          </p:nvSpPr>
          <p:spPr bwMode="gray">
            <a:xfrm>
              <a:off x="4444" y="1345"/>
              <a:ext cx="262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hlink"/>
                </a:buClr>
                <a:buFont typeface="Wingdings" pitchFamily="2" charset="2"/>
                <a:buChar char="v"/>
                <a:defRPr sz="2800" b="1">
                  <a:solidFill>
                    <a:schemeClr val="accent1"/>
                  </a:solidFill>
                  <a:latin typeface="Verdana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CN" sz="1800">
                  <a:solidFill>
                    <a:schemeClr val="bg1"/>
                  </a:solidFill>
                  <a:latin typeface="Arial" charset="0"/>
                  <a:ea typeface="宋体" charset="-122"/>
                </a:rPr>
                <a:t>IA</a:t>
              </a:r>
            </a:p>
          </p:txBody>
        </p:sp>
      </p:grpSp>
      <p:sp>
        <p:nvSpPr>
          <p:cNvPr id="46" name="AutoShape 47"/>
          <p:cNvSpPr>
            <a:spLocks noChangeArrowheads="1"/>
          </p:cNvSpPr>
          <p:nvPr/>
        </p:nvSpPr>
        <p:spPr bwMode="gray">
          <a:xfrm>
            <a:off x="6659563" y="1916113"/>
            <a:ext cx="1728787" cy="569912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altLang="zh-CN" b="1" dirty="0">
                <a:solidFill>
                  <a:schemeClr val="bg1"/>
                </a:solidFill>
                <a:ea typeface="宋体" pitchFamily="2" charset="-122"/>
              </a:rPr>
              <a:t>SIP</a:t>
            </a:r>
            <a:endParaRPr lang="zh-CN" altLang="en-US" b="1" dirty="0">
              <a:solidFill>
                <a:schemeClr val="bg1"/>
              </a:solidFill>
              <a:ea typeface="宋体" pitchFamily="2" charset="-122"/>
            </a:endParaRPr>
          </a:p>
        </p:txBody>
      </p:sp>
      <p:sp>
        <p:nvSpPr>
          <p:cNvPr id="48" name="AutoShape 47"/>
          <p:cNvSpPr>
            <a:spLocks noChangeArrowheads="1"/>
          </p:cNvSpPr>
          <p:nvPr/>
        </p:nvSpPr>
        <p:spPr bwMode="gray">
          <a:xfrm>
            <a:off x="6732588" y="3573463"/>
            <a:ext cx="1584325" cy="569912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altLang="zh-CN" b="1" dirty="0">
                <a:solidFill>
                  <a:schemeClr val="bg1"/>
                </a:solidFill>
                <a:ea typeface="宋体" pitchFamily="2" charset="-122"/>
              </a:rPr>
              <a:t>NCP</a:t>
            </a:r>
            <a:endParaRPr lang="zh-CN" altLang="en-US" b="1" dirty="0">
              <a:solidFill>
                <a:schemeClr val="bg1"/>
              </a:solidFill>
              <a:ea typeface="宋体" pitchFamily="2" charset="-122"/>
            </a:endParaRPr>
          </a:p>
        </p:txBody>
      </p:sp>
      <p:sp>
        <p:nvSpPr>
          <p:cNvPr id="28" name="Rectangle 2"/>
          <p:cNvSpPr>
            <a:spLocks noGrp="1" noChangeArrowheads="1"/>
          </p:cNvSpPr>
          <p:nvPr>
            <p:ph type="title"/>
          </p:nvPr>
        </p:nvSpPr>
        <p:spPr>
          <a:xfrm>
            <a:off x="866775" y="171450"/>
            <a:ext cx="7391400" cy="563563"/>
          </a:xfrm>
        </p:spPr>
        <p:txBody>
          <a:bodyPr/>
          <a:lstStyle/>
          <a:p>
            <a:pPr eaLnBrk="1" hangingPunct="1"/>
            <a:r>
              <a:rPr lang="en-US" altLang="zh-CN" dirty="0" smtClean="0">
                <a:ea typeface="宋体" charset="-122"/>
              </a:rPr>
              <a:t>2 Pension reform in Bolivia</a:t>
            </a:r>
          </a:p>
        </p:txBody>
      </p:sp>
    </p:spTree>
    <p:extLst>
      <p:ext uri="{BB962C8B-B14F-4D97-AF65-F5344CB8AC3E}">
        <p14:creationId xmlns:p14="http://schemas.microsoft.com/office/powerpoint/2010/main" val="113973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2 Pension reform in Bolivia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DC:</a:t>
            </a:r>
          </a:p>
          <a:p>
            <a:pPr lvl="2"/>
            <a:r>
              <a:rPr lang="en-US" altLang="zh-CN" dirty="0" smtClean="0"/>
              <a:t>individual </a:t>
            </a:r>
            <a:r>
              <a:rPr lang="en-US" altLang="zh-CN" dirty="0"/>
              <a:t>account:10%</a:t>
            </a:r>
          </a:p>
          <a:p>
            <a:pPr lvl="2"/>
            <a:r>
              <a:rPr lang="en-US" altLang="zh-CN" dirty="0" smtClean="0"/>
              <a:t>Insurance:2%(injured and death)</a:t>
            </a:r>
          </a:p>
          <a:p>
            <a:pPr lvl="2"/>
            <a:r>
              <a:rPr lang="en-US" altLang="zh-CN" dirty="0" smtClean="0"/>
              <a:t>Fee:0.5%</a:t>
            </a:r>
          </a:p>
          <a:p>
            <a:pPr lvl="2"/>
            <a:r>
              <a:rPr lang="en-US" altLang="zh-CN" dirty="0" smtClean="0"/>
              <a:t>Qualification</a:t>
            </a:r>
            <a:r>
              <a:rPr lang="en-US" altLang="zh-CN" dirty="0" smtClean="0"/>
              <a:t>: Accumulate assets can afford more than 70% of salary, age 65(</a:t>
            </a:r>
            <a:r>
              <a:rPr lang="en-US" altLang="zh-CN" dirty="0" err="1" smtClean="0"/>
              <a:t>etc</a:t>
            </a:r>
            <a:r>
              <a:rPr lang="en-US" altLang="zh-CN" dirty="0" smtClean="0"/>
              <a:t>)</a:t>
            </a:r>
            <a:r>
              <a:rPr lang="zh-CN" altLang="zh-CN" dirty="0" smtClean="0"/>
              <a:t>。</a:t>
            </a:r>
            <a:endParaRPr lang="en-US" altLang="zh-CN" dirty="0" smtClean="0"/>
          </a:p>
          <a:p>
            <a:r>
              <a:rPr lang="en-US" altLang="zh-CN" dirty="0" smtClean="0"/>
              <a:t>SIP</a:t>
            </a:r>
            <a:r>
              <a:rPr lang="en-US" altLang="zh-CN" dirty="0"/>
              <a:t>:</a:t>
            </a:r>
          </a:p>
          <a:p>
            <a:pPr lvl="1"/>
            <a:r>
              <a:rPr lang="en-US" altLang="zh-CN" dirty="0" smtClean="0"/>
              <a:t>DC:</a:t>
            </a:r>
          </a:p>
          <a:p>
            <a:pPr lvl="1"/>
            <a:r>
              <a:rPr lang="en-US" altLang="zh-CN" dirty="0" err="1" smtClean="0"/>
              <a:t>Fondo</a:t>
            </a:r>
            <a:r>
              <a:rPr lang="en-US" altLang="zh-CN" dirty="0" smtClean="0"/>
              <a:t> de sol.</a:t>
            </a:r>
          </a:p>
          <a:p>
            <a:pPr lvl="2"/>
            <a:r>
              <a:rPr lang="en-US" altLang="zh-CN" dirty="0" smtClean="0"/>
              <a:t>3%(employer),</a:t>
            </a:r>
            <a:r>
              <a:rPr lang="en-US" altLang="zh-CN" dirty="0" smtClean="0"/>
              <a:t>0.5%(employee)</a:t>
            </a:r>
            <a:r>
              <a:rPr lang="en-US" altLang="zh-CN" dirty="0" smtClean="0"/>
              <a:t>, </a:t>
            </a:r>
            <a:r>
              <a:rPr lang="en-US" altLang="zh-CN" dirty="0"/>
              <a:t>injured and </a:t>
            </a:r>
            <a:r>
              <a:rPr lang="en-US" altLang="zh-CN" dirty="0" smtClean="0"/>
              <a:t>death(20%)</a:t>
            </a:r>
            <a:endParaRPr lang="en-US" altLang="zh-CN" dirty="0" smtClean="0"/>
          </a:p>
          <a:p>
            <a:pPr marL="914400" lvl="2" indent="0">
              <a:buNone/>
            </a:pPr>
            <a:r>
              <a:rPr lang="en-US" altLang="zh-CN" dirty="0"/>
              <a:t>Qualification: Accumulate assets can afford more than </a:t>
            </a:r>
            <a:r>
              <a:rPr lang="en-US" altLang="zh-CN" dirty="0" smtClean="0">
                <a:solidFill>
                  <a:srgbClr val="FF0000"/>
                </a:solidFill>
              </a:rPr>
              <a:t>60</a:t>
            </a:r>
            <a:r>
              <a:rPr lang="en-US" altLang="zh-CN" dirty="0">
                <a:solidFill>
                  <a:srgbClr val="FF0000"/>
                </a:solidFill>
              </a:rPr>
              <a:t>% </a:t>
            </a:r>
            <a:r>
              <a:rPr lang="en-US" altLang="zh-CN" dirty="0"/>
              <a:t>of salary, age </a:t>
            </a:r>
            <a:r>
              <a:rPr lang="en-US" altLang="zh-CN" dirty="0" smtClean="0">
                <a:solidFill>
                  <a:srgbClr val="FF0000"/>
                </a:solidFill>
              </a:rPr>
              <a:t>58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etc</a:t>
            </a:r>
            <a:r>
              <a:rPr lang="en-US" altLang="zh-CN" dirty="0" smtClean="0"/>
              <a:t>)</a:t>
            </a:r>
            <a:r>
              <a:rPr lang="zh-CN" altLang="zh-CN" dirty="0" smtClean="0"/>
              <a:t>。</a:t>
            </a:r>
            <a:endParaRPr lang="en-US" altLang="zh-CN" dirty="0"/>
          </a:p>
          <a:p>
            <a:pPr marL="914400" lvl="2" indent="0">
              <a:buNone/>
            </a:pPr>
            <a:endParaRPr lang="en-US" altLang="zh-CN" dirty="0" smtClean="0"/>
          </a:p>
          <a:p>
            <a:pPr marL="457200" lvl="1" indent="0">
              <a:buNone/>
            </a:pP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28976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66774" y="171450"/>
            <a:ext cx="8277226" cy="563563"/>
          </a:xfrm>
        </p:spPr>
        <p:txBody>
          <a:bodyPr/>
          <a:lstStyle/>
          <a:p>
            <a:r>
              <a:rPr lang="en-US" altLang="zh-CN" sz="2800" dirty="0" smtClean="0"/>
              <a:t>3. Pension reforms in Chile</a:t>
            </a:r>
            <a:endParaRPr lang="zh-CN" alt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 smtClean="0"/>
              <a:t>2011</a:t>
            </a:r>
            <a:endParaRPr lang="zh-CN" altLang="zh-CN" sz="2400" dirty="0"/>
          </a:p>
          <a:p>
            <a:pPr lvl="1"/>
            <a:r>
              <a:rPr lang="en-US" altLang="zh-CN" sz="2000" dirty="0"/>
              <a:t>Measures in </a:t>
            </a:r>
            <a:r>
              <a:rPr lang="en-US" altLang="zh-CN" sz="2000" dirty="0" smtClean="0"/>
              <a:t>favor </a:t>
            </a:r>
            <a:r>
              <a:rPr lang="en-US" altLang="zh-CN" sz="2000" dirty="0"/>
              <a:t>of low-income and middle-class pensioners</a:t>
            </a:r>
            <a:endParaRPr lang="zh-CN" altLang="zh-CN" sz="2000" dirty="0"/>
          </a:p>
          <a:p>
            <a:pPr lvl="1"/>
            <a:r>
              <a:rPr lang="en-US" altLang="zh-CN" sz="2000" dirty="0" smtClean="0"/>
              <a:t>Survivors </a:t>
            </a:r>
            <a:r>
              <a:rPr lang="en-US" altLang="zh-CN" sz="2000" dirty="0"/>
              <a:t>and disability insurance premium to be paid by employers</a:t>
            </a:r>
            <a:endParaRPr lang="zh-CN" altLang="zh-CN" sz="2000" dirty="0"/>
          </a:p>
          <a:p>
            <a:pPr lvl="1"/>
            <a:r>
              <a:rPr lang="en-US" altLang="zh-CN" sz="2000" dirty="0"/>
              <a:t>Integration of poor elderly into the Solidarity Pension System</a:t>
            </a:r>
            <a:endParaRPr lang="zh-CN" altLang="zh-CN" sz="2000" dirty="0"/>
          </a:p>
          <a:p>
            <a:pPr lvl="1"/>
            <a:r>
              <a:rPr lang="en-US" altLang="zh-CN" sz="2000" dirty="0"/>
              <a:t>Pension funds' limit on foreign investment </a:t>
            </a:r>
            <a:r>
              <a:rPr lang="en-US" altLang="zh-CN" sz="2000" dirty="0" smtClean="0"/>
              <a:t>raised</a:t>
            </a:r>
          </a:p>
          <a:p>
            <a:pPr lvl="1"/>
            <a:endParaRPr lang="en-US" altLang="zh-CN" sz="2000" dirty="0" smtClean="0"/>
          </a:p>
          <a:p>
            <a:r>
              <a:rPr lang="en-US" altLang="zh-CN" sz="2400" dirty="0"/>
              <a:t>2009</a:t>
            </a:r>
            <a:endParaRPr lang="zh-CN" altLang="zh-CN" sz="2400" dirty="0"/>
          </a:p>
          <a:p>
            <a:pPr lvl="1"/>
            <a:r>
              <a:rPr lang="en-US" altLang="zh-CN" sz="2000" dirty="0"/>
              <a:t>Implementation of pension reform </a:t>
            </a:r>
            <a:r>
              <a:rPr lang="en-US" altLang="zh-CN" sz="2000" dirty="0" smtClean="0"/>
              <a:t>provisions</a:t>
            </a:r>
          </a:p>
          <a:p>
            <a:pPr lvl="1"/>
            <a:endParaRPr lang="zh-CN" altLang="zh-CN" sz="2000" dirty="0"/>
          </a:p>
          <a:p>
            <a:r>
              <a:rPr lang="en-US" altLang="zh-CN" sz="2400" dirty="0"/>
              <a:t>2008</a:t>
            </a:r>
            <a:endParaRPr lang="zh-CN" altLang="zh-CN" sz="2400" dirty="0"/>
          </a:p>
          <a:p>
            <a:pPr lvl="1"/>
            <a:r>
              <a:rPr lang="en-US" altLang="zh-CN" sz="2000" b="1" dirty="0">
                <a:solidFill>
                  <a:schemeClr val="tx1">
                    <a:lumMod val="75000"/>
                  </a:schemeClr>
                </a:solidFill>
              </a:rPr>
              <a:t>Creation of a basic old-age </a:t>
            </a:r>
            <a:r>
              <a:rPr lang="en-US" altLang="zh-CN" sz="2000" b="1" dirty="0" smtClean="0">
                <a:solidFill>
                  <a:schemeClr val="tx1">
                    <a:lumMod val="75000"/>
                  </a:schemeClr>
                </a:solidFill>
              </a:rPr>
              <a:t>pension(NCP,65+)</a:t>
            </a:r>
            <a:endParaRPr lang="zh-CN" altLang="zh-CN" sz="2000" b="1" dirty="0">
              <a:solidFill>
                <a:schemeClr val="tx1">
                  <a:lumMod val="75000"/>
                </a:schemeClr>
              </a:solidFill>
            </a:endParaRPr>
          </a:p>
          <a:p>
            <a:pPr lvl="1"/>
            <a:endParaRPr lang="zh-CN" altLang="zh-CN" sz="24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solidFill>
                  <a:srgbClr val="4C665F"/>
                </a:solidFill>
              </a:rPr>
              <a:t>CISS CASS</a:t>
            </a:r>
            <a:endParaRPr lang="en-US" altLang="zh-CN">
              <a:solidFill>
                <a:srgbClr val="4C665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974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3. Pension reforms in </a:t>
            </a:r>
            <a:r>
              <a:rPr lang="en-US" altLang="zh-CN" dirty="0" smtClean="0"/>
              <a:t>Mexico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 smtClean="0"/>
              <a:t>2013</a:t>
            </a:r>
            <a:endParaRPr lang="zh-CN" altLang="zh-CN" sz="2400" dirty="0"/>
          </a:p>
          <a:p>
            <a:pPr lvl="1"/>
            <a:r>
              <a:rPr lang="en-US" altLang="zh-CN" sz="2000" b="1" dirty="0" smtClean="0"/>
              <a:t>New </a:t>
            </a:r>
            <a:r>
              <a:rPr lang="en-US" altLang="zh-CN" sz="2000" b="1" dirty="0"/>
              <a:t>non-contributory pension for the </a:t>
            </a:r>
            <a:r>
              <a:rPr lang="en-US" altLang="zh-CN" sz="2000" b="1" dirty="0" smtClean="0"/>
              <a:t>elderly(65+)</a:t>
            </a:r>
            <a:endParaRPr lang="zh-CN" altLang="zh-CN" sz="2000" b="1" dirty="0"/>
          </a:p>
          <a:p>
            <a:pPr lvl="1"/>
            <a:endParaRPr lang="zh-CN" altLang="zh-CN" sz="2000" dirty="0"/>
          </a:p>
          <a:p>
            <a:r>
              <a:rPr lang="en-US" altLang="zh-CN" sz="2400" dirty="0"/>
              <a:t>2012</a:t>
            </a:r>
            <a:endParaRPr lang="zh-CN" altLang="zh-CN" sz="2400" dirty="0"/>
          </a:p>
          <a:p>
            <a:pPr lvl="1"/>
            <a:r>
              <a:rPr lang="en-US" altLang="zh-CN" sz="2000" dirty="0"/>
              <a:t>Towards more competition between pension </a:t>
            </a:r>
            <a:r>
              <a:rPr lang="en-US" altLang="zh-CN" sz="2000" dirty="0" smtClean="0"/>
              <a:t>funds</a:t>
            </a:r>
          </a:p>
          <a:p>
            <a:pPr lvl="1"/>
            <a:endParaRPr lang="zh-CN" altLang="zh-CN" sz="2000" dirty="0"/>
          </a:p>
          <a:p>
            <a:r>
              <a:rPr lang="en-US" altLang="zh-CN" sz="2400" dirty="0"/>
              <a:t>2011</a:t>
            </a:r>
            <a:endParaRPr lang="zh-CN" altLang="zh-CN" sz="2400" dirty="0"/>
          </a:p>
          <a:p>
            <a:pPr lvl="1"/>
            <a:r>
              <a:rPr lang="en-US" altLang="zh-CN" sz="2000" dirty="0"/>
              <a:t>A guideline for hiring asset managers</a:t>
            </a:r>
            <a:endParaRPr lang="zh-CN" altLang="zh-CN" sz="2000" dirty="0"/>
          </a:p>
          <a:p>
            <a:pPr lvl="1"/>
            <a:r>
              <a:rPr lang="en-US" altLang="zh-CN" sz="2000" dirty="0"/>
              <a:t>Tax exemptions for low-income </a:t>
            </a:r>
            <a:r>
              <a:rPr lang="en-US" altLang="zh-CN" sz="2000" dirty="0" smtClean="0"/>
              <a:t>pensioners</a:t>
            </a:r>
          </a:p>
          <a:p>
            <a:pPr lvl="1"/>
            <a:endParaRPr lang="zh-CN" altLang="zh-CN" sz="2000" dirty="0"/>
          </a:p>
          <a:p>
            <a:r>
              <a:rPr lang="en-US" altLang="zh-CN" sz="2400" dirty="0"/>
              <a:t>2007</a:t>
            </a:r>
            <a:endParaRPr lang="zh-CN" altLang="zh-CN" sz="2400" dirty="0"/>
          </a:p>
          <a:p>
            <a:pPr lvl="1"/>
            <a:r>
              <a:rPr lang="en-US" altLang="zh-CN" sz="2000" dirty="0">
                <a:solidFill>
                  <a:schemeClr val="tx1"/>
                </a:solidFill>
              </a:rPr>
              <a:t>New </a:t>
            </a:r>
            <a:r>
              <a:rPr lang="en-US" altLang="zh-CN" sz="2000" dirty="0" err="1">
                <a:solidFill>
                  <a:schemeClr val="tx1"/>
                </a:solidFill>
              </a:rPr>
              <a:t>programme</a:t>
            </a:r>
            <a:r>
              <a:rPr lang="en-US" altLang="zh-CN" sz="2000" dirty="0">
                <a:solidFill>
                  <a:schemeClr val="tx1"/>
                </a:solidFill>
              </a:rPr>
              <a:t> for the provision of care to old people in </a:t>
            </a:r>
            <a:r>
              <a:rPr lang="en-US" altLang="zh-CN" sz="2000" i="1" dirty="0">
                <a:solidFill>
                  <a:schemeClr val="tx1"/>
                </a:solidFill>
              </a:rPr>
              <a:t>rural</a:t>
            </a:r>
            <a:r>
              <a:rPr lang="en-US" altLang="zh-CN" sz="2000" dirty="0">
                <a:solidFill>
                  <a:schemeClr val="tx1"/>
                </a:solidFill>
              </a:rPr>
              <a:t> </a:t>
            </a:r>
            <a:r>
              <a:rPr lang="en-US" altLang="zh-CN" sz="2000" dirty="0" smtClean="0">
                <a:solidFill>
                  <a:schemeClr val="tx1"/>
                </a:solidFill>
              </a:rPr>
              <a:t>areas(70+)</a:t>
            </a:r>
            <a:endParaRPr lang="zh-CN" altLang="zh-CN" sz="2000" dirty="0">
              <a:solidFill>
                <a:schemeClr val="tx1"/>
              </a:solidFill>
            </a:endParaRP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solidFill>
                  <a:srgbClr val="4C665F"/>
                </a:solidFill>
              </a:rPr>
              <a:t>CISS CASS</a:t>
            </a:r>
            <a:endParaRPr lang="en-US" altLang="zh-CN">
              <a:solidFill>
                <a:srgbClr val="4C665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8852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>
                <a:solidFill>
                  <a:srgbClr val="4C665F"/>
                </a:solidFill>
              </a:rPr>
              <a:t>CISS CASS</a:t>
            </a:r>
          </a:p>
        </p:txBody>
      </p:sp>
      <p:sp>
        <p:nvSpPr>
          <p:cNvPr id="1536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3600" dirty="0" smtClean="0">
                <a:ea typeface="宋体" pitchFamily="2" charset="-122"/>
              </a:rPr>
              <a:t>4.Prospects:</a:t>
            </a:r>
            <a:endParaRPr lang="en-US" altLang="zh-CN" sz="2000" dirty="0" smtClean="0">
              <a:ea typeface="宋体" pitchFamily="2" charset="-122"/>
            </a:endParaRPr>
          </a:p>
        </p:txBody>
      </p:sp>
      <p:grpSp>
        <p:nvGrpSpPr>
          <p:cNvPr id="15364" name="Group 44"/>
          <p:cNvGrpSpPr>
            <a:grpSpLocks/>
          </p:cNvGrpSpPr>
          <p:nvPr/>
        </p:nvGrpSpPr>
        <p:grpSpPr bwMode="auto">
          <a:xfrm>
            <a:off x="1835150" y="3860800"/>
            <a:ext cx="2089150" cy="2160588"/>
            <a:chOff x="816" y="1152"/>
            <a:chExt cx="1073" cy="1063"/>
          </a:xfrm>
        </p:grpSpPr>
        <p:sp>
          <p:nvSpPr>
            <p:cNvPr id="91149" name="Oval 13"/>
            <p:cNvSpPr>
              <a:spLocks noChangeArrowheads="1"/>
            </p:cNvSpPr>
            <p:nvPr/>
          </p:nvSpPr>
          <p:spPr bwMode="gray">
            <a:xfrm>
              <a:off x="816" y="1152"/>
              <a:ext cx="1073" cy="106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4C665F"/>
                </a:solidFill>
                <a:ea typeface="宋体" pitchFamily="2" charset="-122"/>
              </a:endParaRPr>
            </a:p>
          </p:txBody>
        </p:sp>
        <p:sp>
          <p:nvSpPr>
            <p:cNvPr id="91150" name="Oval 14"/>
            <p:cNvSpPr>
              <a:spLocks noChangeArrowheads="1"/>
            </p:cNvSpPr>
            <p:nvPr/>
          </p:nvSpPr>
          <p:spPr bwMode="gray">
            <a:xfrm>
              <a:off x="816" y="1152"/>
              <a:ext cx="1073" cy="106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alpha val="32001"/>
                  </a:schemeClr>
                </a:gs>
                <a:gs pos="100000">
                  <a:schemeClr val="folHlink">
                    <a:gamma/>
                    <a:shade val="0"/>
                    <a:invGamma/>
                    <a:alpha val="89999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4C665F"/>
                </a:solidFill>
                <a:ea typeface="宋体" pitchFamily="2" charset="-122"/>
              </a:endParaRPr>
            </a:p>
          </p:txBody>
        </p:sp>
        <p:sp>
          <p:nvSpPr>
            <p:cNvPr id="91151" name="Oval 15"/>
            <p:cNvSpPr>
              <a:spLocks noChangeArrowheads="1"/>
            </p:cNvSpPr>
            <p:nvPr/>
          </p:nvSpPr>
          <p:spPr bwMode="gray">
            <a:xfrm>
              <a:off x="886" y="1221"/>
              <a:ext cx="933" cy="924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54118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4C665F"/>
                </a:solidFill>
                <a:ea typeface="宋体" pitchFamily="2" charset="-122"/>
              </a:endParaRPr>
            </a:p>
          </p:txBody>
        </p:sp>
        <p:sp>
          <p:nvSpPr>
            <p:cNvPr id="91152" name="Oval 16"/>
            <p:cNvSpPr>
              <a:spLocks noChangeArrowheads="1"/>
            </p:cNvSpPr>
            <p:nvPr/>
          </p:nvSpPr>
          <p:spPr bwMode="gray">
            <a:xfrm>
              <a:off x="887" y="1223"/>
              <a:ext cx="933" cy="924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63529"/>
                    <a:invGamma/>
                  </a:schemeClr>
                </a:gs>
                <a:gs pos="100000">
                  <a:schemeClr val="folHlink">
                    <a:alpha val="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4C665F"/>
                </a:solidFill>
                <a:ea typeface="宋体" pitchFamily="2" charset="-122"/>
              </a:endParaRPr>
            </a:p>
          </p:txBody>
        </p:sp>
        <p:sp>
          <p:nvSpPr>
            <p:cNvPr id="15393" name="Oval 17"/>
            <p:cNvSpPr>
              <a:spLocks noChangeArrowheads="1"/>
            </p:cNvSpPr>
            <p:nvPr/>
          </p:nvSpPr>
          <p:spPr bwMode="gray">
            <a:xfrm>
              <a:off x="933" y="1268"/>
              <a:ext cx="840" cy="83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4C665F"/>
                </a:solidFill>
                <a:ea typeface="宋体" pitchFamily="2" charset="-122"/>
              </a:endParaRPr>
            </a:p>
          </p:txBody>
        </p:sp>
        <p:grpSp>
          <p:nvGrpSpPr>
            <p:cNvPr id="15394" name="Group 18"/>
            <p:cNvGrpSpPr>
              <a:grpSpLocks/>
            </p:cNvGrpSpPr>
            <p:nvPr/>
          </p:nvGrpSpPr>
          <p:grpSpPr bwMode="auto">
            <a:xfrm>
              <a:off x="946" y="1280"/>
              <a:ext cx="813" cy="805"/>
              <a:chOff x="4166" y="1706"/>
              <a:chExt cx="1252" cy="1252"/>
            </a:xfrm>
          </p:grpSpPr>
          <p:sp>
            <p:nvSpPr>
              <p:cNvPr id="15396" name="Oval 19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4C665F"/>
                  </a:solidFill>
                  <a:ea typeface="宋体" pitchFamily="2" charset="-122"/>
                </a:endParaRPr>
              </a:p>
            </p:txBody>
          </p:sp>
          <p:sp>
            <p:nvSpPr>
              <p:cNvPr id="15397" name="Oval 20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4C665F"/>
                  </a:solidFill>
                  <a:ea typeface="宋体" pitchFamily="2" charset="-122"/>
                </a:endParaRPr>
              </a:p>
            </p:txBody>
          </p:sp>
          <p:sp>
            <p:nvSpPr>
              <p:cNvPr id="15398" name="Oval 21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4C665F"/>
                  </a:solidFill>
                  <a:ea typeface="宋体" pitchFamily="2" charset="-122"/>
                </a:endParaRPr>
              </a:p>
            </p:txBody>
          </p:sp>
          <p:sp>
            <p:nvSpPr>
              <p:cNvPr id="15399" name="Oval 22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4C665F"/>
                  </a:solidFill>
                  <a:ea typeface="宋体" pitchFamily="2" charset="-122"/>
                </a:endParaRPr>
              </a:p>
            </p:txBody>
          </p:sp>
        </p:grpSp>
        <p:sp>
          <p:nvSpPr>
            <p:cNvPr id="15395" name="Text Box 38"/>
            <p:cNvSpPr txBox="1">
              <a:spLocks noChangeArrowheads="1"/>
            </p:cNvSpPr>
            <p:nvPr/>
          </p:nvSpPr>
          <p:spPr bwMode="gray">
            <a:xfrm>
              <a:off x="970" y="1578"/>
              <a:ext cx="775" cy="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400">
                  <a:solidFill>
                    <a:srgbClr val="000000"/>
                  </a:solidFill>
                  <a:ea typeface="宋体" pitchFamily="2" charset="-122"/>
                </a:rPr>
                <a:t>Coverage</a:t>
              </a:r>
            </a:p>
          </p:txBody>
        </p:sp>
      </p:grpSp>
      <p:grpSp>
        <p:nvGrpSpPr>
          <p:cNvPr id="15365" name="Group 42"/>
          <p:cNvGrpSpPr>
            <a:grpSpLocks/>
          </p:cNvGrpSpPr>
          <p:nvPr/>
        </p:nvGrpSpPr>
        <p:grpSpPr bwMode="auto">
          <a:xfrm>
            <a:off x="3779838" y="1484313"/>
            <a:ext cx="2232025" cy="2159000"/>
            <a:chOff x="2368" y="1155"/>
            <a:chExt cx="1073" cy="1063"/>
          </a:xfrm>
        </p:grpSpPr>
        <p:sp>
          <p:nvSpPr>
            <p:cNvPr id="91159" name="Oval 23"/>
            <p:cNvSpPr>
              <a:spLocks noChangeArrowheads="1"/>
            </p:cNvSpPr>
            <p:nvPr/>
          </p:nvSpPr>
          <p:spPr bwMode="gray">
            <a:xfrm>
              <a:off x="2368" y="1155"/>
              <a:ext cx="1073" cy="1063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4C665F"/>
                </a:solidFill>
                <a:ea typeface="宋体" pitchFamily="2" charset="-122"/>
              </a:endParaRPr>
            </a:p>
          </p:txBody>
        </p:sp>
        <p:sp>
          <p:nvSpPr>
            <p:cNvPr id="91160" name="Oval 24"/>
            <p:cNvSpPr>
              <a:spLocks noChangeArrowheads="1"/>
            </p:cNvSpPr>
            <p:nvPr/>
          </p:nvSpPr>
          <p:spPr bwMode="gray">
            <a:xfrm>
              <a:off x="2368" y="1155"/>
              <a:ext cx="1073" cy="1063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32001"/>
                  </a:schemeClr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4C665F"/>
                </a:solidFill>
                <a:ea typeface="宋体" pitchFamily="2" charset="-122"/>
              </a:endParaRPr>
            </a:p>
          </p:txBody>
        </p:sp>
        <p:sp>
          <p:nvSpPr>
            <p:cNvPr id="91161" name="Oval 25"/>
            <p:cNvSpPr>
              <a:spLocks noChangeArrowheads="1"/>
            </p:cNvSpPr>
            <p:nvPr/>
          </p:nvSpPr>
          <p:spPr bwMode="gray">
            <a:xfrm>
              <a:off x="2438" y="1225"/>
              <a:ext cx="933" cy="9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54118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4C665F"/>
                </a:solidFill>
                <a:ea typeface="宋体" pitchFamily="2" charset="-122"/>
              </a:endParaRPr>
            </a:p>
          </p:txBody>
        </p:sp>
        <p:sp>
          <p:nvSpPr>
            <p:cNvPr id="91162" name="Oval 26"/>
            <p:cNvSpPr>
              <a:spLocks noChangeArrowheads="1"/>
            </p:cNvSpPr>
            <p:nvPr/>
          </p:nvSpPr>
          <p:spPr bwMode="gray">
            <a:xfrm>
              <a:off x="2439" y="1226"/>
              <a:ext cx="933" cy="9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63529"/>
                    <a:invGamma/>
                  </a:schemeClr>
                </a:gs>
                <a:gs pos="100000">
                  <a:schemeClr val="accent1">
                    <a:alpha val="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4C665F"/>
                </a:solidFill>
                <a:ea typeface="宋体" pitchFamily="2" charset="-122"/>
              </a:endParaRPr>
            </a:p>
          </p:txBody>
        </p:sp>
        <p:sp>
          <p:nvSpPr>
            <p:cNvPr id="15382" name="Oval 27"/>
            <p:cNvSpPr>
              <a:spLocks noChangeArrowheads="1"/>
            </p:cNvSpPr>
            <p:nvPr/>
          </p:nvSpPr>
          <p:spPr bwMode="gray">
            <a:xfrm>
              <a:off x="2484" y="1270"/>
              <a:ext cx="840" cy="83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4C665F"/>
                </a:solidFill>
                <a:ea typeface="宋体" pitchFamily="2" charset="-122"/>
              </a:endParaRPr>
            </a:p>
          </p:txBody>
        </p:sp>
        <p:grpSp>
          <p:nvGrpSpPr>
            <p:cNvPr id="15383" name="Group 28"/>
            <p:cNvGrpSpPr>
              <a:grpSpLocks/>
            </p:cNvGrpSpPr>
            <p:nvPr/>
          </p:nvGrpSpPr>
          <p:grpSpPr bwMode="auto">
            <a:xfrm>
              <a:off x="2498" y="1280"/>
              <a:ext cx="813" cy="805"/>
              <a:chOff x="4166" y="1706"/>
              <a:chExt cx="1252" cy="1252"/>
            </a:xfrm>
          </p:grpSpPr>
          <p:sp>
            <p:nvSpPr>
              <p:cNvPr id="15385" name="Oval 29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4C665F"/>
                  </a:solidFill>
                  <a:ea typeface="宋体" pitchFamily="2" charset="-122"/>
                </a:endParaRPr>
              </a:p>
            </p:txBody>
          </p:sp>
          <p:sp>
            <p:nvSpPr>
              <p:cNvPr id="15386" name="Oval 30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4C665F"/>
                  </a:solidFill>
                  <a:ea typeface="宋体" pitchFamily="2" charset="-122"/>
                </a:endParaRPr>
              </a:p>
            </p:txBody>
          </p:sp>
          <p:sp>
            <p:nvSpPr>
              <p:cNvPr id="15387" name="Oval 31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4C665F"/>
                  </a:solidFill>
                  <a:ea typeface="宋体" pitchFamily="2" charset="-122"/>
                </a:endParaRPr>
              </a:p>
            </p:txBody>
          </p:sp>
          <p:sp>
            <p:nvSpPr>
              <p:cNvPr id="15388" name="Oval 32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4C665F"/>
                  </a:solidFill>
                  <a:ea typeface="宋体" pitchFamily="2" charset="-122"/>
                </a:endParaRPr>
              </a:p>
            </p:txBody>
          </p:sp>
        </p:grpSp>
        <p:sp>
          <p:nvSpPr>
            <p:cNvPr id="15384" name="Text Box 39"/>
            <p:cNvSpPr txBox="1">
              <a:spLocks noChangeArrowheads="1"/>
            </p:cNvSpPr>
            <p:nvPr/>
          </p:nvSpPr>
          <p:spPr bwMode="gray">
            <a:xfrm>
              <a:off x="2556" y="1578"/>
              <a:ext cx="714" cy="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400">
                  <a:solidFill>
                    <a:srgbClr val="000000"/>
                  </a:solidFill>
                  <a:ea typeface="宋体" pitchFamily="2" charset="-122"/>
                </a:rPr>
                <a:t>Benefit</a:t>
              </a:r>
            </a:p>
          </p:txBody>
        </p:sp>
      </p:grpSp>
      <p:grpSp>
        <p:nvGrpSpPr>
          <p:cNvPr id="15366" name="Group 43"/>
          <p:cNvGrpSpPr>
            <a:grpSpLocks/>
          </p:cNvGrpSpPr>
          <p:nvPr/>
        </p:nvGrpSpPr>
        <p:grpSpPr bwMode="auto">
          <a:xfrm>
            <a:off x="5795963" y="3860800"/>
            <a:ext cx="2089150" cy="2089150"/>
            <a:chOff x="3919" y="1155"/>
            <a:chExt cx="1073" cy="1063"/>
          </a:xfrm>
        </p:grpSpPr>
        <p:sp>
          <p:nvSpPr>
            <p:cNvPr id="91144" name="Oval 8"/>
            <p:cNvSpPr>
              <a:spLocks noChangeArrowheads="1"/>
            </p:cNvSpPr>
            <p:nvPr/>
          </p:nvSpPr>
          <p:spPr bwMode="gray">
            <a:xfrm>
              <a:off x="3919" y="1155"/>
              <a:ext cx="1073" cy="1063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4C665F"/>
                </a:solidFill>
                <a:ea typeface="宋体" pitchFamily="2" charset="-122"/>
              </a:endParaRPr>
            </a:p>
          </p:txBody>
        </p:sp>
        <p:sp>
          <p:nvSpPr>
            <p:cNvPr id="91145" name="Oval 9"/>
            <p:cNvSpPr>
              <a:spLocks noChangeArrowheads="1"/>
            </p:cNvSpPr>
            <p:nvPr/>
          </p:nvSpPr>
          <p:spPr bwMode="gray">
            <a:xfrm>
              <a:off x="3919" y="1155"/>
              <a:ext cx="1073" cy="1063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alpha val="32001"/>
                  </a:schemeClr>
                </a:gs>
                <a:gs pos="100000">
                  <a:schemeClr val="hlink">
                    <a:gamma/>
                    <a:shade val="0"/>
                    <a:invGamma/>
                    <a:alpha val="89999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4C665F"/>
                </a:solidFill>
                <a:ea typeface="宋体" pitchFamily="2" charset="-122"/>
              </a:endParaRPr>
            </a:p>
          </p:txBody>
        </p:sp>
        <p:sp>
          <p:nvSpPr>
            <p:cNvPr id="91146" name="Oval 10"/>
            <p:cNvSpPr>
              <a:spLocks noChangeArrowheads="1"/>
            </p:cNvSpPr>
            <p:nvPr/>
          </p:nvSpPr>
          <p:spPr bwMode="gray">
            <a:xfrm>
              <a:off x="3989" y="1225"/>
              <a:ext cx="933" cy="92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4C665F"/>
                </a:solidFill>
                <a:ea typeface="宋体" pitchFamily="2" charset="-122"/>
              </a:endParaRPr>
            </a:p>
          </p:txBody>
        </p:sp>
        <p:sp>
          <p:nvSpPr>
            <p:cNvPr id="91147" name="Oval 11"/>
            <p:cNvSpPr>
              <a:spLocks noChangeArrowheads="1"/>
            </p:cNvSpPr>
            <p:nvPr/>
          </p:nvSpPr>
          <p:spPr bwMode="gray">
            <a:xfrm>
              <a:off x="4005" y="1230"/>
              <a:ext cx="934" cy="92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63529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4C665F"/>
                </a:solidFill>
                <a:ea typeface="宋体" pitchFamily="2" charset="-122"/>
              </a:endParaRPr>
            </a:p>
          </p:txBody>
        </p:sp>
        <p:sp>
          <p:nvSpPr>
            <p:cNvPr id="15371" name="Oval 12"/>
            <p:cNvSpPr>
              <a:spLocks noChangeArrowheads="1"/>
            </p:cNvSpPr>
            <p:nvPr/>
          </p:nvSpPr>
          <p:spPr bwMode="gray">
            <a:xfrm>
              <a:off x="4039" y="1270"/>
              <a:ext cx="841" cy="83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4C665F"/>
                </a:solidFill>
                <a:ea typeface="宋体" pitchFamily="2" charset="-122"/>
              </a:endParaRPr>
            </a:p>
          </p:txBody>
        </p:sp>
        <p:grpSp>
          <p:nvGrpSpPr>
            <p:cNvPr id="15372" name="Group 33"/>
            <p:cNvGrpSpPr>
              <a:grpSpLocks/>
            </p:cNvGrpSpPr>
            <p:nvPr/>
          </p:nvGrpSpPr>
          <p:grpSpPr bwMode="auto">
            <a:xfrm>
              <a:off x="4054" y="1280"/>
              <a:ext cx="814" cy="805"/>
              <a:chOff x="4166" y="1706"/>
              <a:chExt cx="1252" cy="1252"/>
            </a:xfrm>
          </p:grpSpPr>
          <p:sp>
            <p:nvSpPr>
              <p:cNvPr id="15374" name="Oval 34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4C665F"/>
                  </a:solidFill>
                  <a:ea typeface="宋体" pitchFamily="2" charset="-122"/>
                </a:endParaRPr>
              </a:p>
            </p:txBody>
          </p:sp>
          <p:sp>
            <p:nvSpPr>
              <p:cNvPr id="15375" name="Oval 35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4C665F"/>
                  </a:solidFill>
                  <a:ea typeface="宋体" pitchFamily="2" charset="-122"/>
                </a:endParaRPr>
              </a:p>
            </p:txBody>
          </p:sp>
          <p:sp>
            <p:nvSpPr>
              <p:cNvPr id="15376" name="Oval 36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4C665F"/>
                  </a:solidFill>
                  <a:ea typeface="宋体" pitchFamily="2" charset="-122"/>
                </a:endParaRPr>
              </a:p>
            </p:txBody>
          </p:sp>
          <p:sp>
            <p:nvSpPr>
              <p:cNvPr id="15377" name="Oval 37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4C665F"/>
                  </a:solidFill>
                  <a:ea typeface="宋体" pitchFamily="2" charset="-122"/>
                </a:endParaRPr>
              </a:p>
            </p:txBody>
          </p:sp>
        </p:grpSp>
        <p:sp>
          <p:nvSpPr>
            <p:cNvPr id="15373" name="Text Box 40"/>
            <p:cNvSpPr txBox="1">
              <a:spLocks noChangeArrowheads="1"/>
            </p:cNvSpPr>
            <p:nvPr/>
          </p:nvSpPr>
          <p:spPr bwMode="gray">
            <a:xfrm>
              <a:off x="4141" y="1578"/>
              <a:ext cx="652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400">
                  <a:solidFill>
                    <a:srgbClr val="000000"/>
                  </a:solidFill>
                  <a:ea typeface="宋体" pitchFamily="2" charset="-122"/>
                </a:rPr>
                <a:t>Finance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5545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ea typeface="宋体" pitchFamily="2" charset="-122"/>
              </a:rPr>
              <a:t>4.Prospects:</a:t>
            </a:r>
            <a:endParaRPr lang="zh-CN" altLang="en-US" dirty="0" smtClean="0">
              <a:ea typeface="宋体" pitchFamily="2" charset="-122"/>
            </a:endParaRPr>
          </a:p>
        </p:txBody>
      </p:sp>
      <p:sp>
        <p:nvSpPr>
          <p:cNvPr id="22531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zh-CN" dirty="0">
                <a:ea typeface="宋体" pitchFamily="2" charset="-122"/>
              </a:rPr>
              <a:t>Argentina </a:t>
            </a:r>
            <a:endParaRPr lang="zh-CN" altLang="en-US" dirty="0">
              <a:ea typeface="宋体" pitchFamily="2" charset="-122"/>
            </a:endParaRPr>
          </a:p>
          <a:p>
            <a:pPr lvl="2"/>
            <a:r>
              <a:rPr lang="en-US" altLang="zh-CN" dirty="0" smtClean="0">
                <a:ea typeface="宋体" pitchFamily="2" charset="-122"/>
              </a:rPr>
              <a:t>PAYG:</a:t>
            </a:r>
          </a:p>
          <a:p>
            <a:pPr lvl="3"/>
            <a:r>
              <a:rPr lang="en-US" altLang="zh-CN" dirty="0" smtClean="0">
                <a:ea typeface="宋体" pitchFamily="2" charset="-122"/>
              </a:rPr>
              <a:t>C:17</a:t>
            </a:r>
            <a:r>
              <a:rPr lang="en-US" altLang="zh-CN" dirty="0" smtClean="0">
                <a:ea typeface="宋体" pitchFamily="2" charset="-122"/>
              </a:rPr>
              <a:t>%+11%</a:t>
            </a:r>
            <a:r>
              <a:rPr lang="en-US" altLang="zh-CN" dirty="0" smtClean="0">
                <a:ea typeface="宋体" pitchFamily="2" charset="-122"/>
                <a:sym typeface="Wingdings" pitchFamily="2" charset="2"/>
              </a:rPr>
              <a:t>; </a:t>
            </a:r>
            <a:r>
              <a:rPr lang="en-US" altLang="zh-CN" dirty="0" smtClean="0">
                <a:ea typeface="宋体" pitchFamily="2" charset="-122"/>
                <a:sym typeface="Wingdings" pitchFamily="2" charset="2"/>
              </a:rPr>
              <a:t>B:PBU+AP or CA;</a:t>
            </a:r>
          </a:p>
          <a:p>
            <a:pPr lvl="4"/>
            <a:r>
              <a:rPr lang="en-US" altLang="zh-CN" dirty="0" smtClean="0">
                <a:ea typeface="宋体" pitchFamily="2" charset="-122"/>
                <a:sym typeface="Wingdings" pitchFamily="2" charset="2"/>
              </a:rPr>
              <a:t>CA</a:t>
            </a:r>
            <a:r>
              <a:rPr lang="zh-CN" altLang="en-US" dirty="0" smtClean="0">
                <a:ea typeface="宋体" pitchFamily="2" charset="-122"/>
                <a:sym typeface="Wingdings" pitchFamily="2" charset="2"/>
              </a:rPr>
              <a:t>：</a:t>
            </a:r>
            <a:r>
              <a:rPr lang="en-US" altLang="zh-CN" dirty="0" smtClean="0">
                <a:ea typeface="宋体" pitchFamily="2" charset="-122"/>
                <a:sym typeface="Wingdings" pitchFamily="2" charset="2"/>
              </a:rPr>
              <a:t>1.5t%; AP :0.85t%</a:t>
            </a:r>
            <a:endParaRPr lang="en-US" altLang="zh-CN" dirty="0" smtClean="0">
              <a:ea typeface="宋体" pitchFamily="2" charset="-122"/>
            </a:endParaRPr>
          </a:p>
          <a:p>
            <a:pPr lvl="2"/>
            <a:r>
              <a:rPr lang="en-US" altLang="zh-CN" dirty="0" smtClean="0">
                <a:ea typeface="宋体" pitchFamily="2" charset="-122"/>
              </a:rPr>
              <a:t>IA:</a:t>
            </a:r>
          </a:p>
          <a:p>
            <a:pPr lvl="2"/>
            <a:r>
              <a:rPr lang="en-US" altLang="zh-CN" dirty="0" smtClean="0">
                <a:ea typeface="宋体" pitchFamily="2" charset="-122"/>
              </a:rPr>
              <a:t>Constraints : </a:t>
            </a:r>
          </a:p>
          <a:p>
            <a:pPr lvl="3"/>
            <a:r>
              <a:rPr lang="en-US" altLang="zh-CN" dirty="0" smtClean="0">
                <a:ea typeface="宋体" pitchFamily="2" charset="-122"/>
              </a:rPr>
              <a:t>Salary growth rate &amp; return on  investment </a:t>
            </a:r>
          </a:p>
          <a:p>
            <a:pPr lvl="2"/>
            <a:endParaRPr lang="en-US" altLang="zh-CN" dirty="0" smtClean="0">
              <a:ea typeface="宋体" pitchFamily="2" charset="-122"/>
            </a:endParaRPr>
          </a:p>
          <a:p>
            <a:pPr lvl="2"/>
            <a:r>
              <a:rPr lang="en-US" altLang="zh-CN" dirty="0" smtClean="0">
                <a:ea typeface="宋体" pitchFamily="2" charset="-122"/>
              </a:rPr>
              <a:t>Deficit unavoidable.</a:t>
            </a:r>
          </a:p>
          <a:p>
            <a:pPr lvl="2"/>
            <a:endParaRPr lang="en-US" altLang="zh-CN" dirty="0" smtClean="0">
              <a:ea typeface="宋体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CISS CASS</a:t>
            </a: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90610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ea typeface="宋体" pitchFamily="2" charset="-122"/>
              </a:rPr>
              <a:t>4.Prospects</a:t>
            </a:r>
            <a:r>
              <a:rPr lang="en-US" altLang="zh-CN" dirty="0">
                <a:ea typeface="宋体" pitchFamily="2" charset="-122"/>
              </a:rPr>
              <a:t>:</a:t>
            </a:r>
            <a:endParaRPr lang="zh-CN" altLang="en-US" dirty="0" smtClean="0">
              <a:ea typeface="宋体" pitchFamily="2" charset="-122"/>
            </a:endParaRPr>
          </a:p>
        </p:txBody>
      </p:sp>
      <p:sp>
        <p:nvSpPr>
          <p:cNvPr id="2048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zh-CN" dirty="0">
                <a:ea typeface="宋体" pitchFamily="2" charset="-122"/>
              </a:rPr>
              <a:t>Bolivia</a:t>
            </a:r>
          </a:p>
          <a:p>
            <a:pPr lvl="2"/>
            <a:r>
              <a:rPr lang="en-US" altLang="zh-CN" dirty="0" smtClean="0">
                <a:ea typeface="宋体" pitchFamily="2" charset="-122"/>
              </a:rPr>
              <a:t>PAYG:</a:t>
            </a:r>
          </a:p>
          <a:p>
            <a:pPr lvl="3"/>
            <a:r>
              <a:rPr lang="en-US" altLang="zh-CN" dirty="0" smtClean="0">
                <a:ea typeface="宋体" pitchFamily="2" charset="-122"/>
              </a:rPr>
              <a:t>Cost</a:t>
            </a:r>
            <a:r>
              <a:rPr lang="zh-CN" altLang="en-US" dirty="0" smtClean="0">
                <a:ea typeface="宋体" pitchFamily="2" charset="-122"/>
              </a:rPr>
              <a:t>：</a:t>
            </a:r>
            <a:r>
              <a:rPr lang="en-US" altLang="zh-CN" dirty="0" smtClean="0">
                <a:ea typeface="宋体" pitchFamily="2" charset="-122"/>
              </a:rPr>
              <a:t>7.5%*30</a:t>
            </a:r>
            <a:r>
              <a:rPr lang="zh-CN" altLang="en-US" dirty="0" smtClean="0">
                <a:ea typeface="宋体" pitchFamily="2" charset="-122"/>
              </a:rPr>
              <a:t>；</a:t>
            </a:r>
            <a:endParaRPr lang="en-US" altLang="zh-CN" dirty="0" smtClean="0">
              <a:ea typeface="宋体" pitchFamily="2" charset="-122"/>
            </a:endParaRPr>
          </a:p>
          <a:p>
            <a:pPr lvl="3"/>
            <a:r>
              <a:rPr lang="en-US" altLang="zh-CN" dirty="0" smtClean="0">
                <a:ea typeface="宋体" pitchFamily="2" charset="-122"/>
              </a:rPr>
              <a:t>Benefit</a:t>
            </a:r>
            <a:r>
              <a:rPr lang="zh-CN" altLang="en-US" dirty="0" smtClean="0">
                <a:ea typeface="宋体" pitchFamily="2" charset="-122"/>
              </a:rPr>
              <a:t>：</a:t>
            </a:r>
            <a:r>
              <a:rPr lang="en-US" altLang="zh-CN" dirty="0" smtClean="0">
                <a:ea typeface="宋体" pitchFamily="2" charset="-122"/>
              </a:rPr>
              <a:t>30%*20</a:t>
            </a:r>
            <a:r>
              <a:rPr lang="zh-CN" altLang="en-US" dirty="0" smtClean="0">
                <a:ea typeface="宋体" pitchFamily="2" charset="-122"/>
              </a:rPr>
              <a:t>（</a:t>
            </a:r>
            <a:r>
              <a:rPr lang="en-US" altLang="zh-CN" dirty="0" smtClean="0">
                <a:ea typeface="宋体" pitchFamily="2" charset="-122"/>
              </a:rPr>
              <a:t>PAYG</a:t>
            </a:r>
            <a:r>
              <a:rPr lang="zh-CN" altLang="en-US" dirty="0" smtClean="0">
                <a:ea typeface="宋体" pitchFamily="2" charset="-122"/>
              </a:rPr>
              <a:t>）</a:t>
            </a:r>
            <a:endParaRPr lang="en-US" altLang="zh-CN" dirty="0" smtClean="0">
              <a:ea typeface="宋体" pitchFamily="2" charset="-122"/>
            </a:endParaRPr>
          </a:p>
          <a:p>
            <a:pPr lvl="3"/>
            <a:r>
              <a:rPr lang="en-US" altLang="zh-CN" dirty="0" smtClean="0">
                <a:ea typeface="宋体" pitchFamily="2" charset="-122"/>
              </a:rPr>
              <a:t>Real pension system:7.5%*3-30%=</a:t>
            </a:r>
            <a:r>
              <a:rPr lang="en-US" altLang="zh-CN" dirty="0" smtClean="0">
                <a:solidFill>
                  <a:srgbClr val="FF0000"/>
                </a:solidFill>
                <a:ea typeface="宋体" pitchFamily="2" charset="-122"/>
              </a:rPr>
              <a:t>-7.5%</a:t>
            </a:r>
          </a:p>
          <a:p>
            <a:pPr lvl="3">
              <a:buFontTx/>
              <a:buNone/>
            </a:pPr>
            <a:r>
              <a:rPr lang="en-US" altLang="zh-CN" dirty="0" smtClean="0">
                <a:ea typeface="宋体" pitchFamily="2" charset="-122"/>
              </a:rPr>
              <a:t>During 1993</a:t>
            </a:r>
            <a:r>
              <a:rPr lang="zh-CN" altLang="zh-CN" dirty="0" smtClean="0">
                <a:ea typeface="宋体" pitchFamily="2" charset="-122"/>
              </a:rPr>
              <a:t>～</a:t>
            </a:r>
            <a:r>
              <a:rPr lang="en-US" altLang="zh-CN" dirty="0" smtClean="0">
                <a:ea typeface="宋体" pitchFamily="2" charset="-122"/>
              </a:rPr>
              <a:t>1996, the government provide more than 1% of GDP to the pension system.</a:t>
            </a:r>
          </a:p>
          <a:p>
            <a:pPr lvl="2"/>
            <a:r>
              <a:rPr lang="en-US" altLang="zh-CN" dirty="0" smtClean="0">
                <a:ea typeface="宋体" pitchFamily="2" charset="-122"/>
              </a:rPr>
              <a:t>DC</a:t>
            </a:r>
          </a:p>
          <a:p>
            <a:pPr lvl="2"/>
            <a:r>
              <a:rPr lang="en-US" altLang="zh-CN" dirty="0">
                <a:ea typeface="宋体" pitchFamily="2" charset="-122"/>
              </a:rPr>
              <a:t>SIP</a:t>
            </a:r>
          </a:p>
          <a:p>
            <a:pPr lvl="3"/>
            <a:r>
              <a:rPr lang="en-US" altLang="zh-CN" dirty="0" smtClean="0">
                <a:ea typeface="宋体" pitchFamily="2" charset="-122"/>
              </a:rPr>
              <a:t>1</a:t>
            </a:r>
            <a:r>
              <a:rPr lang="en-US" altLang="zh-CN" dirty="0">
                <a:ea typeface="宋体" pitchFamily="2" charset="-122"/>
              </a:rPr>
              <a:t>. Replacement</a:t>
            </a:r>
            <a:r>
              <a:rPr lang="zh-CN" altLang="en-US" dirty="0">
                <a:ea typeface="宋体" pitchFamily="2" charset="-122"/>
              </a:rPr>
              <a:t>：</a:t>
            </a:r>
            <a:r>
              <a:rPr lang="en-US" altLang="zh-CN" dirty="0">
                <a:ea typeface="宋体" pitchFamily="2" charset="-122"/>
              </a:rPr>
              <a:t>60%</a:t>
            </a:r>
            <a:r>
              <a:rPr lang="zh-CN" altLang="en-US" b="1" dirty="0">
                <a:ea typeface="宋体" pitchFamily="2" charset="-122"/>
              </a:rPr>
              <a:t>（</a:t>
            </a:r>
            <a:r>
              <a:rPr lang="en-US" altLang="zh-CN" b="1" dirty="0">
                <a:ea typeface="宋体" pitchFamily="2" charset="-122"/>
              </a:rPr>
              <a:t>55/50</a:t>
            </a:r>
            <a:r>
              <a:rPr lang="zh-CN" altLang="en-US" b="1" dirty="0">
                <a:ea typeface="宋体" pitchFamily="2" charset="-122"/>
              </a:rPr>
              <a:t>）</a:t>
            </a:r>
            <a:endParaRPr lang="en-US" altLang="zh-CN" b="1" dirty="0">
              <a:ea typeface="宋体" pitchFamily="2" charset="-122"/>
            </a:endParaRPr>
          </a:p>
          <a:p>
            <a:pPr lvl="3"/>
            <a:r>
              <a:rPr lang="en-US" altLang="zh-CN" dirty="0">
                <a:ea typeface="宋体" pitchFamily="2" charset="-122"/>
              </a:rPr>
              <a:t>2. </a:t>
            </a:r>
            <a:r>
              <a:rPr lang="en-US" altLang="zh-CN" dirty="0" err="1">
                <a:ea typeface="宋体" pitchFamily="2" charset="-122"/>
              </a:rPr>
              <a:t>Fondo</a:t>
            </a:r>
            <a:r>
              <a:rPr lang="en-US" altLang="zh-CN" dirty="0">
                <a:ea typeface="宋体" pitchFamily="2" charset="-122"/>
              </a:rPr>
              <a:t> </a:t>
            </a:r>
            <a:r>
              <a:rPr lang="en-US" altLang="zh-CN" dirty="0" err="1">
                <a:ea typeface="宋体" pitchFamily="2" charset="-122"/>
              </a:rPr>
              <a:t>Solidario</a:t>
            </a:r>
            <a:endParaRPr lang="en-US" altLang="zh-CN" dirty="0">
              <a:ea typeface="宋体" pitchFamily="2" charset="-122"/>
            </a:endParaRPr>
          </a:p>
          <a:p>
            <a:pPr lvl="3"/>
            <a:r>
              <a:rPr lang="en-US" altLang="zh-CN" b="1" dirty="0">
                <a:ea typeface="宋体" pitchFamily="2" charset="-122"/>
              </a:rPr>
              <a:t>3. NCP</a:t>
            </a:r>
            <a:r>
              <a:rPr lang="zh-CN" altLang="en-US" b="1" dirty="0">
                <a:ea typeface="宋体" pitchFamily="2" charset="-122"/>
              </a:rPr>
              <a:t>   </a:t>
            </a:r>
            <a:r>
              <a:rPr lang="zh-CN" altLang="en-US" dirty="0">
                <a:ea typeface="宋体" pitchFamily="2" charset="-122"/>
              </a:rPr>
              <a:t>    </a:t>
            </a:r>
          </a:p>
          <a:p>
            <a:pPr lvl="3">
              <a:buFontTx/>
              <a:buNone/>
            </a:pPr>
            <a:endParaRPr lang="en-US" altLang="zh-CN" dirty="0" smtClean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CISS CASS</a:t>
            </a: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536668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5" name="WordArt 5"/>
          <p:cNvSpPr>
            <a:spLocks noChangeArrowheads="1" noChangeShapeType="1" noTextEdit="1"/>
          </p:cNvSpPr>
          <p:nvPr/>
        </p:nvSpPr>
        <p:spPr bwMode="gray">
          <a:xfrm>
            <a:off x="3915518" y="1124744"/>
            <a:ext cx="3680818" cy="1368152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600" b="1" kern="10" dirty="0" smtClean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4C665F"/>
                    </a:gs>
                    <a:gs pos="100000">
                      <a:srgbClr val="C8BA74"/>
                    </a:gs>
                  </a:gsLst>
                  <a:lin ang="0" scaled="1"/>
                </a:gradFill>
                <a:effectLst>
                  <a:outerShdw dist="63500" dir="2212194" algn="ctr" rotWithShape="0">
                    <a:srgbClr val="868686">
                      <a:alpha val="50000"/>
                    </a:srgbClr>
                  </a:outerShdw>
                </a:effectLst>
                <a:latin typeface="Arial"/>
                <a:cs typeface="Arial"/>
              </a:rPr>
              <a:t>Thanks!</a:t>
            </a:r>
            <a:endParaRPr lang="zh-CN" altLang="en-US" sz="3600" b="1" kern="10" dirty="0">
              <a:ln w="19050">
                <a:solidFill>
                  <a:srgbClr val="FFFF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4C665F"/>
                  </a:gs>
                  <a:gs pos="100000">
                    <a:srgbClr val="C8BA74"/>
                  </a:gs>
                </a:gsLst>
                <a:lin ang="0" scaled="1"/>
              </a:gradFill>
              <a:effectLst>
                <a:outerShdw dist="63500" dir="2212194" algn="ctr" rotWithShape="0">
                  <a:srgbClr val="868686">
                    <a:alpha val="5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8435" name="Text Box 7"/>
          <p:cNvSpPr txBox="1">
            <a:spLocks noChangeArrowheads="1"/>
          </p:cNvSpPr>
          <p:nvPr/>
        </p:nvSpPr>
        <p:spPr bwMode="gray">
          <a:xfrm>
            <a:off x="4283968" y="5157192"/>
            <a:ext cx="311655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 dirty="0" smtClean="0">
                <a:solidFill>
                  <a:srgbClr val="438BA1"/>
                </a:solidFill>
                <a:ea typeface="宋体" pitchFamily="2" charset="-122"/>
              </a:rPr>
              <a:t>gaoqb@cass.org.cn</a:t>
            </a:r>
            <a:endParaRPr lang="en-US" altLang="zh-CN" sz="2400" b="1" dirty="0">
              <a:solidFill>
                <a:srgbClr val="438BA1"/>
              </a:solidFill>
              <a:ea typeface="宋体" pitchFamily="2" charset="-122"/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gray">
          <a:xfrm>
            <a:off x="4897117" y="4500028"/>
            <a:ext cx="18902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 dirty="0" smtClean="0">
                <a:solidFill>
                  <a:srgbClr val="438BA1"/>
                </a:solidFill>
                <a:ea typeface="宋体" pitchFamily="2" charset="-122"/>
              </a:rPr>
              <a:t>Gao </a:t>
            </a:r>
            <a:r>
              <a:rPr lang="en-US" altLang="zh-CN" sz="2400" b="1" dirty="0" err="1" smtClean="0">
                <a:solidFill>
                  <a:srgbClr val="438BA1"/>
                </a:solidFill>
                <a:ea typeface="宋体" pitchFamily="2" charset="-122"/>
              </a:rPr>
              <a:t>qingbo</a:t>
            </a:r>
            <a:endParaRPr lang="en-US" altLang="zh-CN" sz="2400" b="1" dirty="0">
              <a:solidFill>
                <a:srgbClr val="438BA1"/>
              </a:solidFill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7314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70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70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7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solidFill>
                  <a:srgbClr val="4C665F"/>
                </a:solidFill>
              </a:rPr>
              <a:t>CISS CASS</a:t>
            </a:r>
            <a:endParaRPr lang="en-US" altLang="zh-CN" dirty="0">
              <a:solidFill>
                <a:srgbClr val="4C665F"/>
              </a:solidFill>
            </a:endParaRPr>
          </a:p>
        </p:txBody>
      </p:sp>
      <p:pic>
        <p:nvPicPr>
          <p:cNvPr id="5" name="内容占位符 4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7584" y="764704"/>
            <a:ext cx="7848600" cy="459123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1547664" y="5445224"/>
            <a:ext cx="68407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Chile1980, Peru1993, Argentina,Columbia1994, Uruguay1996, Mexico1997, Bolivia, El Salvador1998, Costa Rica2001, Dominican Republic2003, Panama2006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72204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>
                <a:solidFill>
                  <a:srgbClr val="4C665F"/>
                </a:solidFill>
              </a:rPr>
              <a:t>CISS CASS</a:t>
            </a: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宋体" pitchFamily="2" charset="-122"/>
              </a:rPr>
              <a:t>Contents</a:t>
            </a:r>
            <a:endParaRPr lang="en-US" altLang="zh-CN" smtClean="0">
              <a:solidFill>
                <a:schemeClr val="accent1"/>
              </a:solidFill>
              <a:ea typeface="宋体" pitchFamily="2" charset="-122"/>
            </a:endParaRPr>
          </a:p>
        </p:txBody>
      </p:sp>
      <p:grpSp>
        <p:nvGrpSpPr>
          <p:cNvPr id="6148" name="Group 41"/>
          <p:cNvGrpSpPr>
            <a:grpSpLocks/>
          </p:cNvGrpSpPr>
          <p:nvPr/>
        </p:nvGrpSpPr>
        <p:grpSpPr bwMode="auto">
          <a:xfrm>
            <a:off x="2514600" y="1905004"/>
            <a:ext cx="4794250" cy="685801"/>
            <a:chOff x="1296" y="1824"/>
            <a:chExt cx="3020" cy="432"/>
          </a:xfrm>
        </p:grpSpPr>
        <p:sp>
          <p:nvSpPr>
            <p:cNvPr id="6164" name="AutoShape 42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4C665F"/>
                </a:solidFill>
                <a:ea typeface="宋体" pitchFamily="2" charset="-122"/>
              </a:endParaRPr>
            </a:p>
          </p:txBody>
        </p:sp>
        <p:sp>
          <p:nvSpPr>
            <p:cNvPr id="6165" name="AutoShape 43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solidFill>
              <a:schemeClr val="accent2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4C665F"/>
                </a:solidFill>
                <a:ea typeface="宋体" pitchFamily="2" charset="-122"/>
              </a:endParaRPr>
            </a:p>
          </p:txBody>
        </p:sp>
        <p:sp>
          <p:nvSpPr>
            <p:cNvPr id="6166" name="Text Box 44"/>
            <p:cNvSpPr txBox="1">
              <a:spLocks noChangeArrowheads="1"/>
            </p:cNvSpPr>
            <p:nvPr/>
          </p:nvSpPr>
          <p:spPr bwMode="gray">
            <a:xfrm>
              <a:off x="1680" y="1923"/>
              <a:ext cx="2636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600" b="1" dirty="0">
                  <a:solidFill>
                    <a:srgbClr val="FFFFFF"/>
                  </a:solidFill>
                  <a:ea typeface="宋体" pitchFamily="2" charset="-122"/>
                </a:rPr>
                <a:t>Pension </a:t>
              </a:r>
              <a:r>
                <a:rPr lang="en-US" altLang="zh-CN" sz="1600" b="1" dirty="0" smtClean="0">
                  <a:solidFill>
                    <a:srgbClr val="FFFFFF"/>
                  </a:solidFill>
                  <a:ea typeface="宋体" pitchFamily="2" charset="-122"/>
                </a:rPr>
                <a:t>reforms </a:t>
              </a:r>
              <a:r>
                <a:rPr lang="en-US" altLang="zh-CN" sz="1600" b="1" dirty="0">
                  <a:solidFill>
                    <a:srgbClr val="FFFFFF"/>
                  </a:solidFill>
                  <a:ea typeface="宋体" pitchFamily="2" charset="-122"/>
                </a:rPr>
                <a:t>in </a:t>
              </a:r>
              <a:r>
                <a:rPr lang="en-US" altLang="zh-CN" sz="1600" b="1" dirty="0" smtClean="0">
                  <a:solidFill>
                    <a:srgbClr val="FFFFFF"/>
                  </a:solidFill>
                  <a:ea typeface="宋体" pitchFamily="2" charset="-122"/>
                </a:rPr>
                <a:t>Argentina</a:t>
              </a:r>
              <a:endParaRPr lang="en-US" altLang="zh-CN" sz="1600" b="1" dirty="0">
                <a:solidFill>
                  <a:srgbClr val="FFFFFF"/>
                </a:solidFill>
                <a:ea typeface="宋体" pitchFamily="2" charset="-122"/>
              </a:endParaRPr>
            </a:p>
          </p:txBody>
        </p:sp>
        <p:sp>
          <p:nvSpPr>
            <p:cNvPr id="6167" name="Text Box 45"/>
            <p:cNvSpPr txBox="1">
              <a:spLocks noChangeArrowheads="1"/>
            </p:cNvSpPr>
            <p:nvPr/>
          </p:nvSpPr>
          <p:spPr bwMode="gray">
            <a:xfrm>
              <a:off x="1393" y="1886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400">
                  <a:solidFill>
                    <a:srgbClr val="FFFFFF"/>
                  </a:solidFill>
                  <a:ea typeface="宋体" pitchFamily="2" charset="-122"/>
                </a:rPr>
                <a:t>1</a:t>
              </a:r>
            </a:p>
          </p:txBody>
        </p:sp>
      </p:grpSp>
      <p:grpSp>
        <p:nvGrpSpPr>
          <p:cNvPr id="6149" name="Group 46"/>
          <p:cNvGrpSpPr>
            <a:grpSpLocks/>
          </p:cNvGrpSpPr>
          <p:nvPr/>
        </p:nvGrpSpPr>
        <p:grpSpPr bwMode="auto">
          <a:xfrm>
            <a:off x="2514600" y="2743200"/>
            <a:ext cx="4724400" cy="685800"/>
            <a:chOff x="1296" y="1824"/>
            <a:chExt cx="2976" cy="432"/>
          </a:xfrm>
        </p:grpSpPr>
        <p:sp>
          <p:nvSpPr>
            <p:cNvPr id="6160" name="AutoShape 47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4C665F"/>
                </a:solidFill>
                <a:ea typeface="宋体" pitchFamily="2" charset="-122"/>
              </a:endParaRPr>
            </a:p>
          </p:txBody>
        </p:sp>
        <p:sp>
          <p:nvSpPr>
            <p:cNvPr id="6161" name="AutoShape 48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solidFill>
              <a:schemeClr val="accent1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4C665F"/>
                </a:solidFill>
                <a:ea typeface="宋体" pitchFamily="2" charset="-122"/>
              </a:endParaRPr>
            </a:p>
          </p:txBody>
        </p:sp>
        <p:sp>
          <p:nvSpPr>
            <p:cNvPr id="6162" name="Text Box 49"/>
            <p:cNvSpPr txBox="1">
              <a:spLocks noChangeArrowheads="1"/>
            </p:cNvSpPr>
            <p:nvPr/>
          </p:nvSpPr>
          <p:spPr bwMode="gray">
            <a:xfrm>
              <a:off x="1680" y="1934"/>
              <a:ext cx="2454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600" b="1" dirty="0">
                  <a:solidFill>
                    <a:srgbClr val="FFFFFF"/>
                  </a:solidFill>
                  <a:ea typeface="宋体" pitchFamily="2" charset="-122"/>
                </a:rPr>
                <a:t>Pension </a:t>
              </a:r>
              <a:r>
                <a:rPr lang="en-US" altLang="zh-CN" sz="1600" b="1" dirty="0" smtClean="0">
                  <a:solidFill>
                    <a:srgbClr val="FFFFFF"/>
                  </a:solidFill>
                  <a:ea typeface="宋体" pitchFamily="2" charset="-122"/>
                </a:rPr>
                <a:t>reforms </a:t>
              </a:r>
              <a:r>
                <a:rPr lang="en-US" altLang="zh-CN" sz="1600" b="1" dirty="0">
                  <a:solidFill>
                    <a:srgbClr val="FFFFFF"/>
                  </a:solidFill>
                  <a:ea typeface="宋体" pitchFamily="2" charset="-122"/>
                </a:rPr>
                <a:t>in </a:t>
              </a:r>
              <a:r>
                <a:rPr lang="en-US" altLang="zh-CN" sz="1600" b="1" dirty="0" smtClean="0">
                  <a:solidFill>
                    <a:srgbClr val="FFFFFF"/>
                  </a:solidFill>
                  <a:ea typeface="宋体" pitchFamily="2" charset="-122"/>
                </a:rPr>
                <a:t>Bolivia</a:t>
              </a:r>
              <a:endParaRPr lang="en-US" altLang="zh-CN" sz="1600" b="1" dirty="0">
                <a:solidFill>
                  <a:srgbClr val="FFFFFF"/>
                </a:solidFill>
                <a:ea typeface="宋体" pitchFamily="2" charset="-122"/>
              </a:endParaRPr>
            </a:p>
          </p:txBody>
        </p:sp>
        <p:sp>
          <p:nvSpPr>
            <p:cNvPr id="6163" name="Text Box 50"/>
            <p:cNvSpPr txBox="1">
              <a:spLocks noChangeArrowheads="1"/>
            </p:cNvSpPr>
            <p:nvPr/>
          </p:nvSpPr>
          <p:spPr bwMode="gray">
            <a:xfrm>
              <a:off x="1393" y="1886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400">
                  <a:solidFill>
                    <a:srgbClr val="FFFFFF"/>
                  </a:solidFill>
                  <a:ea typeface="宋体" pitchFamily="2" charset="-122"/>
                </a:rPr>
                <a:t>2</a:t>
              </a:r>
            </a:p>
          </p:txBody>
        </p:sp>
      </p:grpSp>
      <p:grpSp>
        <p:nvGrpSpPr>
          <p:cNvPr id="6150" name="Group 51"/>
          <p:cNvGrpSpPr>
            <a:grpSpLocks/>
          </p:cNvGrpSpPr>
          <p:nvPr/>
        </p:nvGrpSpPr>
        <p:grpSpPr bwMode="auto">
          <a:xfrm>
            <a:off x="2514600" y="3581400"/>
            <a:ext cx="4724400" cy="777875"/>
            <a:chOff x="1296" y="1824"/>
            <a:chExt cx="2976" cy="432"/>
          </a:xfrm>
        </p:grpSpPr>
        <p:sp>
          <p:nvSpPr>
            <p:cNvPr id="6156" name="AutoShape 52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4C665F"/>
                </a:solidFill>
                <a:ea typeface="宋体" pitchFamily="2" charset="-122"/>
              </a:endParaRPr>
            </a:p>
          </p:txBody>
        </p:sp>
        <p:sp>
          <p:nvSpPr>
            <p:cNvPr id="6157" name="AutoShape 53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solidFill>
              <a:schemeClr val="hlink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4C665F"/>
                </a:solidFill>
                <a:ea typeface="宋体" pitchFamily="2" charset="-122"/>
              </a:endParaRPr>
            </a:p>
          </p:txBody>
        </p:sp>
        <p:sp>
          <p:nvSpPr>
            <p:cNvPr id="6158" name="Text Box 54"/>
            <p:cNvSpPr txBox="1">
              <a:spLocks noChangeArrowheads="1"/>
            </p:cNvSpPr>
            <p:nvPr/>
          </p:nvSpPr>
          <p:spPr bwMode="gray">
            <a:xfrm>
              <a:off x="1728" y="1946"/>
              <a:ext cx="2454" cy="1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hlink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600" b="1" dirty="0" smtClean="0">
                  <a:solidFill>
                    <a:srgbClr val="FFFFFF"/>
                  </a:solidFill>
                  <a:ea typeface="宋体" pitchFamily="2" charset="-122"/>
                </a:rPr>
                <a:t>Pension reforms in </a:t>
              </a:r>
              <a:r>
                <a:rPr lang="en-US" altLang="zh-CN" sz="1600" b="1" dirty="0">
                  <a:solidFill>
                    <a:srgbClr val="FFFFFF"/>
                  </a:solidFill>
                  <a:ea typeface="宋体" pitchFamily="2" charset="-122"/>
                </a:rPr>
                <a:t>Chile &amp; Mexico</a:t>
              </a:r>
            </a:p>
          </p:txBody>
        </p:sp>
        <p:sp>
          <p:nvSpPr>
            <p:cNvPr id="6159" name="Text Box 55"/>
            <p:cNvSpPr txBox="1">
              <a:spLocks noChangeArrowheads="1"/>
            </p:cNvSpPr>
            <p:nvPr/>
          </p:nvSpPr>
          <p:spPr bwMode="gray">
            <a:xfrm>
              <a:off x="1393" y="1886"/>
              <a:ext cx="223" cy="2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hlink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400">
                  <a:solidFill>
                    <a:srgbClr val="FFFFFF"/>
                  </a:solidFill>
                  <a:ea typeface="宋体" pitchFamily="2" charset="-122"/>
                </a:rPr>
                <a:t>3</a:t>
              </a:r>
            </a:p>
          </p:txBody>
        </p:sp>
      </p:grpSp>
      <p:grpSp>
        <p:nvGrpSpPr>
          <p:cNvPr id="6151" name="Group 56"/>
          <p:cNvGrpSpPr>
            <a:grpSpLocks/>
          </p:cNvGrpSpPr>
          <p:nvPr/>
        </p:nvGrpSpPr>
        <p:grpSpPr bwMode="auto">
          <a:xfrm>
            <a:off x="2514600" y="4495800"/>
            <a:ext cx="4724400" cy="685800"/>
            <a:chOff x="1296" y="1824"/>
            <a:chExt cx="2976" cy="432"/>
          </a:xfrm>
        </p:grpSpPr>
        <p:sp>
          <p:nvSpPr>
            <p:cNvPr id="6152" name="AutoShape 57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4C665F"/>
                </a:solidFill>
                <a:ea typeface="宋体" pitchFamily="2" charset="-122"/>
              </a:endParaRPr>
            </a:p>
          </p:txBody>
        </p:sp>
        <p:sp>
          <p:nvSpPr>
            <p:cNvPr id="6153" name="AutoShape 58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solidFill>
              <a:schemeClr val="folHlink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4C665F"/>
                </a:solidFill>
                <a:ea typeface="宋体" pitchFamily="2" charset="-122"/>
              </a:endParaRPr>
            </a:p>
          </p:txBody>
        </p:sp>
        <p:sp>
          <p:nvSpPr>
            <p:cNvPr id="6154" name="Text Box 59"/>
            <p:cNvSpPr txBox="1">
              <a:spLocks noChangeArrowheads="1"/>
            </p:cNvSpPr>
            <p:nvPr/>
          </p:nvSpPr>
          <p:spPr bwMode="gray">
            <a:xfrm>
              <a:off x="1680" y="1934"/>
              <a:ext cx="21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b="1" dirty="0" smtClean="0">
                  <a:solidFill>
                    <a:srgbClr val="FFFFFF"/>
                  </a:solidFill>
                  <a:ea typeface="宋体" pitchFamily="2" charset="-122"/>
                </a:rPr>
                <a:t>Prospects</a:t>
              </a:r>
              <a:endParaRPr lang="en-US" altLang="zh-CN" b="1" dirty="0">
                <a:solidFill>
                  <a:srgbClr val="FFFFFF"/>
                </a:solidFill>
                <a:ea typeface="宋体" pitchFamily="2" charset="-122"/>
              </a:endParaRPr>
            </a:p>
          </p:txBody>
        </p:sp>
        <p:sp>
          <p:nvSpPr>
            <p:cNvPr id="6155" name="Text Box 60"/>
            <p:cNvSpPr txBox="1">
              <a:spLocks noChangeArrowheads="1"/>
            </p:cNvSpPr>
            <p:nvPr/>
          </p:nvSpPr>
          <p:spPr bwMode="gray">
            <a:xfrm>
              <a:off x="1393" y="1886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400">
                  <a:solidFill>
                    <a:srgbClr val="FFFFFF"/>
                  </a:solidFill>
                  <a:ea typeface="宋体" pitchFamily="2" charset="-122"/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1550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>
                <a:solidFill>
                  <a:srgbClr val="4C665F"/>
                </a:solidFill>
              </a:rPr>
              <a:t>CISS CASS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>
                <a:ea typeface="宋体" pitchFamily="2" charset="-122"/>
              </a:rPr>
              <a:t>1.Pension reform in Argentina</a:t>
            </a:r>
          </a:p>
        </p:txBody>
      </p:sp>
      <p:sp>
        <p:nvSpPr>
          <p:cNvPr id="74771" name="Freeform 19"/>
          <p:cNvSpPr>
            <a:spLocks/>
          </p:cNvSpPr>
          <p:nvPr/>
        </p:nvSpPr>
        <p:spPr bwMode="gray">
          <a:xfrm>
            <a:off x="7254875" y="3117850"/>
            <a:ext cx="557213" cy="841375"/>
          </a:xfrm>
          <a:custGeom>
            <a:avLst/>
            <a:gdLst>
              <a:gd name="T0" fmla="*/ 308 w 308"/>
              <a:gd name="T1" fmla="*/ 120 h 442"/>
              <a:gd name="T2" fmla="*/ 0 w 308"/>
              <a:gd name="T3" fmla="*/ 442 h 442"/>
              <a:gd name="T4" fmla="*/ 0 w 308"/>
              <a:gd name="T5" fmla="*/ 286 h 442"/>
              <a:gd name="T6" fmla="*/ 308 w 308"/>
              <a:gd name="T7" fmla="*/ 0 h 442"/>
              <a:gd name="T8" fmla="*/ 308 w 308"/>
              <a:gd name="T9" fmla="*/ 120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8" h="442">
                <a:moveTo>
                  <a:pt x="308" y="120"/>
                </a:moveTo>
                <a:lnTo>
                  <a:pt x="0" y="442"/>
                </a:lnTo>
                <a:lnTo>
                  <a:pt x="0" y="286"/>
                </a:lnTo>
                <a:lnTo>
                  <a:pt x="308" y="0"/>
                </a:lnTo>
                <a:lnTo>
                  <a:pt x="308" y="120"/>
                </a:lnTo>
                <a:close/>
              </a:path>
            </a:pathLst>
          </a:cu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D1D1D1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>
              <a:solidFill>
                <a:srgbClr val="4C665F"/>
              </a:solidFill>
              <a:latin typeface="Arial" charset="0"/>
            </a:endParaRPr>
          </a:p>
        </p:txBody>
      </p:sp>
      <p:sp>
        <p:nvSpPr>
          <p:cNvPr id="74773" name="Freeform 21"/>
          <p:cNvSpPr>
            <a:spLocks/>
          </p:cNvSpPr>
          <p:nvPr/>
        </p:nvSpPr>
        <p:spPr bwMode="gray">
          <a:xfrm>
            <a:off x="6673850" y="3949700"/>
            <a:ext cx="573088" cy="844550"/>
          </a:xfrm>
          <a:custGeom>
            <a:avLst/>
            <a:gdLst>
              <a:gd name="T0" fmla="*/ 306 w 306"/>
              <a:gd name="T1" fmla="*/ 122 h 444"/>
              <a:gd name="T2" fmla="*/ 0 w 306"/>
              <a:gd name="T3" fmla="*/ 444 h 444"/>
              <a:gd name="T4" fmla="*/ 0 w 306"/>
              <a:gd name="T5" fmla="*/ 286 h 444"/>
              <a:gd name="T6" fmla="*/ 306 w 306"/>
              <a:gd name="T7" fmla="*/ 0 h 444"/>
              <a:gd name="T8" fmla="*/ 306 w 306"/>
              <a:gd name="T9" fmla="*/ 122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6" h="444">
                <a:moveTo>
                  <a:pt x="306" y="122"/>
                </a:moveTo>
                <a:lnTo>
                  <a:pt x="0" y="444"/>
                </a:lnTo>
                <a:lnTo>
                  <a:pt x="0" y="286"/>
                </a:lnTo>
                <a:lnTo>
                  <a:pt x="306" y="0"/>
                </a:lnTo>
                <a:lnTo>
                  <a:pt x="306" y="122"/>
                </a:lnTo>
                <a:close/>
              </a:path>
            </a:pathLst>
          </a:custGeom>
          <a:gradFill rotWithShape="1">
            <a:gsLst>
              <a:gs pos="0">
                <a:schemeClr val="folHlink">
                  <a:gamma/>
                  <a:shade val="46275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D1D1D1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>
              <a:solidFill>
                <a:srgbClr val="4C665F"/>
              </a:solidFill>
              <a:latin typeface="Arial" charset="0"/>
            </a:endParaRPr>
          </a:p>
        </p:txBody>
      </p:sp>
      <p:sp>
        <p:nvSpPr>
          <p:cNvPr id="74774" name="Freeform 22"/>
          <p:cNvSpPr>
            <a:spLocks/>
          </p:cNvSpPr>
          <p:nvPr/>
        </p:nvSpPr>
        <p:spPr bwMode="gray">
          <a:xfrm>
            <a:off x="6096000" y="4783138"/>
            <a:ext cx="577850" cy="846137"/>
          </a:xfrm>
          <a:custGeom>
            <a:avLst/>
            <a:gdLst>
              <a:gd name="T0" fmla="*/ 308 w 308"/>
              <a:gd name="T1" fmla="*/ 122 h 444"/>
              <a:gd name="T2" fmla="*/ 0 w 308"/>
              <a:gd name="T3" fmla="*/ 444 h 444"/>
              <a:gd name="T4" fmla="*/ 0 w 308"/>
              <a:gd name="T5" fmla="*/ 286 h 444"/>
              <a:gd name="T6" fmla="*/ 308 w 308"/>
              <a:gd name="T7" fmla="*/ 0 h 444"/>
              <a:gd name="T8" fmla="*/ 308 w 308"/>
              <a:gd name="T9" fmla="*/ 122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8" h="444">
                <a:moveTo>
                  <a:pt x="308" y="122"/>
                </a:moveTo>
                <a:lnTo>
                  <a:pt x="0" y="444"/>
                </a:lnTo>
                <a:lnTo>
                  <a:pt x="0" y="286"/>
                </a:lnTo>
                <a:lnTo>
                  <a:pt x="308" y="0"/>
                </a:lnTo>
                <a:lnTo>
                  <a:pt x="308" y="122"/>
                </a:lnTo>
                <a:close/>
              </a:path>
            </a:pathLst>
          </a:custGeom>
          <a:gradFill rotWithShape="1">
            <a:gsLst>
              <a:gs pos="0">
                <a:schemeClr val="tx1">
                  <a:gamma/>
                  <a:shade val="46275"/>
                  <a:invGamma/>
                </a:schemeClr>
              </a:gs>
              <a:gs pos="5000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D1D1D1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>
              <a:solidFill>
                <a:srgbClr val="4C665F"/>
              </a:solidFill>
              <a:latin typeface="Arial" charset="0"/>
            </a:endParaRPr>
          </a:p>
        </p:txBody>
      </p:sp>
      <p:grpSp>
        <p:nvGrpSpPr>
          <p:cNvPr id="7175" name="Group 34"/>
          <p:cNvGrpSpPr>
            <a:grpSpLocks/>
          </p:cNvGrpSpPr>
          <p:nvPr/>
        </p:nvGrpSpPr>
        <p:grpSpPr bwMode="auto">
          <a:xfrm>
            <a:off x="1042988" y="1628775"/>
            <a:ext cx="7705725" cy="3960813"/>
            <a:chOff x="521" y="1389"/>
            <a:chExt cx="4854" cy="1860"/>
          </a:xfrm>
        </p:grpSpPr>
        <p:grpSp>
          <p:nvGrpSpPr>
            <p:cNvPr id="7177" name="Group 33"/>
            <p:cNvGrpSpPr>
              <a:grpSpLocks/>
            </p:cNvGrpSpPr>
            <p:nvPr/>
          </p:nvGrpSpPr>
          <p:grpSpPr bwMode="auto">
            <a:xfrm>
              <a:off x="521" y="1389"/>
              <a:ext cx="2994" cy="1835"/>
              <a:chOff x="550" y="1752"/>
              <a:chExt cx="2641" cy="1835"/>
            </a:xfrm>
          </p:grpSpPr>
          <p:sp>
            <p:nvSpPr>
              <p:cNvPr id="7186" name="Line 4"/>
              <p:cNvSpPr>
                <a:spLocks noChangeShapeType="1"/>
              </p:cNvSpPr>
              <p:nvPr/>
            </p:nvSpPr>
            <p:spPr bwMode="gray">
              <a:xfrm flipH="1">
                <a:off x="550" y="3013"/>
                <a:ext cx="15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4C665F"/>
                  </a:solidFill>
                  <a:latin typeface="Arial" charset="0"/>
                </a:endParaRPr>
              </a:p>
            </p:txBody>
          </p:sp>
          <p:sp>
            <p:nvSpPr>
              <p:cNvPr id="7187" name="Text Box 13"/>
              <p:cNvSpPr txBox="1">
                <a:spLocks noChangeArrowheads="1"/>
              </p:cNvSpPr>
              <p:nvPr/>
            </p:nvSpPr>
            <p:spPr bwMode="gray">
              <a:xfrm>
                <a:off x="748" y="1888"/>
                <a:ext cx="2041" cy="30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>
                    <a:solidFill>
                      <a:srgbClr val="4C665F"/>
                    </a:solidFill>
                    <a:latin typeface="Verdana" pitchFamily="34" charset="0"/>
                    <a:ea typeface="宋体" pitchFamily="2" charset="-122"/>
                  </a:rPr>
                  <a:t>2008 </a:t>
                </a:r>
                <a:r>
                  <a:rPr lang="en-US" altLang="zh-CN">
                    <a:solidFill>
                      <a:srgbClr val="4C665F"/>
                    </a:solidFill>
                    <a:ea typeface="宋体" pitchFamily="2" charset="-122"/>
                  </a:rPr>
                  <a:t>Sistema Integrado Previsional Argentino,26425 </a:t>
                </a:r>
              </a:p>
            </p:txBody>
          </p:sp>
          <p:sp>
            <p:nvSpPr>
              <p:cNvPr id="7188" name="Line 3"/>
              <p:cNvSpPr>
                <a:spLocks noChangeShapeType="1"/>
              </p:cNvSpPr>
              <p:nvPr/>
            </p:nvSpPr>
            <p:spPr bwMode="gray">
              <a:xfrm flipH="1">
                <a:off x="550" y="3566"/>
                <a:ext cx="1423" cy="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4C665F"/>
                  </a:solidFill>
                  <a:latin typeface="Arial" charset="0"/>
                </a:endParaRPr>
              </a:p>
            </p:txBody>
          </p:sp>
          <p:sp>
            <p:nvSpPr>
              <p:cNvPr id="7189" name="Line 5"/>
              <p:cNvSpPr>
                <a:spLocks noChangeShapeType="1"/>
              </p:cNvSpPr>
              <p:nvPr/>
            </p:nvSpPr>
            <p:spPr bwMode="gray">
              <a:xfrm flipH="1">
                <a:off x="567" y="2432"/>
                <a:ext cx="21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4C665F"/>
                  </a:solidFill>
                  <a:latin typeface="Arial" charset="0"/>
                </a:endParaRPr>
              </a:p>
            </p:txBody>
          </p:sp>
          <p:sp>
            <p:nvSpPr>
              <p:cNvPr id="7190" name="Line 6"/>
              <p:cNvSpPr>
                <a:spLocks noChangeShapeType="1"/>
              </p:cNvSpPr>
              <p:nvPr/>
            </p:nvSpPr>
            <p:spPr bwMode="gray">
              <a:xfrm flipH="1">
                <a:off x="567" y="1752"/>
                <a:ext cx="2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4C665F"/>
                  </a:solidFill>
                  <a:latin typeface="Arial" charset="0"/>
                </a:endParaRPr>
              </a:p>
            </p:txBody>
          </p:sp>
          <p:sp>
            <p:nvSpPr>
              <p:cNvPr id="7191" name="Line 9"/>
              <p:cNvSpPr>
                <a:spLocks noChangeShapeType="1"/>
              </p:cNvSpPr>
              <p:nvPr/>
            </p:nvSpPr>
            <p:spPr bwMode="gray">
              <a:xfrm>
                <a:off x="639" y="1752"/>
                <a:ext cx="0" cy="70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4C665F"/>
                  </a:solidFill>
                  <a:latin typeface="Arial" charset="0"/>
                </a:endParaRPr>
              </a:p>
            </p:txBody>
          </p:sp>
          <p:sp>
            <p:nvSpPr>
              <p:cNvPr id="7192" name="Line 10"/>
              <p:cNvSpPr>
                <a:spLocks noChangeShapeType="1"/>
              </p:cNvSpPr>
              <p:nvPr/>
            </p:nvSpPr>
            <p:spPr bwMode="gray">
              <a:xfrm>
                <a:off x="646" y="2432"/>
                <a:ext cx="0" cy="5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4C665F"/>
                  </a:solidFill>
                  <a:latin typeface="Arial" charset="0"/>
                </a:endParaRPr>
              </a:p>
            </p:txBody>
          </p:sp>
          <p:sp>
            <p:nvSpPr>
              <p:cNvPr id="7193" name="Line 11"/>
              <p:cNvSpPr>
                <a:spLocks noChangeShapeType="1"/>
              </p:cNvSpPr>
              <p:nvPr/>
            </p:nvSpPr>
            <p:spPr bwMode="gray">
              <a:xfrm>
                <a:off x="646" y="3013"/>
                <a:ext cx="0" cy="57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4C665F"/>
                  </a:solidFill>
                  <a:latin typeface="Arial" charset="0"/>
                </a:endParaRPr>
              </a:p>
            </p:txBody>
          </p:sp>
          <p:sp>
            <p:nvSpPr>
              <p:cNvPr id="7194" name="Text Box 14"/>
              <p:cNvSpPr txBox="1">
                <a:spLocks noChangeArrowheads="1"/>
              </p:cNvSpPr>
              <p:nvPr/>
            </p:nvSpPr>
            <p:spPr bwMode="gray">
              <a:xfrm>
                <a:off x="703" y="2478"/>
                <a:ext cx="1814" cy="4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>
                    <a:solidFill>
                      <a:srgbClr val="4C665F"/>
                    </a:solidFill>
                    <a:latin typeface="Verdana" pitchFamily="34" charset="0"/>
                    <a:ea typeface="宋体" pitchFamily="2" charset="-122"/>
                  </a:rPr>
                  <a:t>1993 </a:t>
                </a:r>
                <a:r>
                  <a:rPr lang="en-US" altLang="zh-CN">
                    <a:solidFill>
                      <a:srgbClr val="4C665F"/>
                    </a:solidFill>
                    <a:ea typeface="宋体" pitchFamily="2" charset="-122"/>
                  </a:rPr>
                  <a:t>Sistema Integrado de Jubilaciones y Pensiones ,24241</a:t>
                </a:r>
              </a:p>
            </p:txBody>
          </p:sp>
          <p:sp>
            <p:nvSpPr>
              <p:cNvPr id="7195" name="Text Box 15"/>
              <p:cNvSpPr txBox="1">
                <a:spLocks noChangeArrowheads="1"/>
              </p:cNvSpPr>
              <p:nvPr/>
            </p:nvSpPr>
            <p:spPr bwMode="gray">
              <a:xfrm>
                <a:off x="742" y="3211"/>
                <a:ext cx="425" cy="1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1400">
                    <a:solidFill>
                      <a:srgbClr val="4C665F"/>
                    </a:solidFill>
                    <a:latin typeface="Verdana" pitchFamily="34" charset="0"/>
                    <a:ea typeface="宋体" pitchFamily="2" charset="-122"/>
                  </a:rPr>
                  <a:t>Before</a:t>
                </a:r>
              </a:p>
            </p:txBody>
          </p:sp>
        </p:grpSp>
        <p:grpSp>
          <p:nvGrpSpPr>
            <p:cNvPr id="7178" name="Group 31"/>
            <p:cNvGrpSpPr>
              <a:grpSpLocks/>
            </p:cNvGrpSpPr>
            <p:nvPr/>
          </p:nvGrpSpPr>
          <p:grpSpPr bwMode="auto">
            <a:xfrm>
              <a:off x="2426" y="1434"/>
              <a:ext cx="2949" cy="1815"/>
              <a:chOff x="1632" y="1964"/>
              <a:chExt cx="3305" cy="1580"/>
            </a:xfrm>
          </p:grpSpPr>
          <p:sp>
            <p:nvSpPr>
              <p:cNvPr id="7179" name="Freeform 20"/>
              <p:cNvSpPr>
                <a:spLocks/>
              </p:cNvSpPr>
              <p:nvPr/>
            </p:nvSpPr>
            <p:spPr bwMode="gray">
              <a:xfrm>
                <a:off x="2673" y="1964"/>
                <a:ext cx="2264" cy="340"/>
              </a:xfrm>
              <a:custGeom>
                <a:avLst/>
                <a:gdLst>
                  <a:gd name="T0" fmla="*/ 1901 w 1920"/>
                  <a:gd name="T1" fmla="*/ 340 h 284"/>
                  <a:gd name="T2" fmla="*/ 0 w 1920"/>
                  <a:gd name="T3" fmla="*/ 340 h 284"/>
                  <a:gd name="T4" fmla="*/ 526 w 1920"/>
                  <a:gd name="T5" fmla="*/ 0 h 284"/>
                  <a:gd name="T6" fmla="*/ 2264 w 1920"/>
                  <a:gd name="T7" fmla="*/ 0 h 284"/>
                  <a:gd name="T8" fmla="*/ 1901 w 1920"/>
                  <a:gd name="T9" fmla="*/ 340 h 2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20" h="284">
                    <a:moveTo>
                      <a:pt x="1612" y="284"/>
                    </a:moveTo>
                    <a:lnTo>
                      <a:pt x="0" y="284"/>
                    </a:lnTo>
                    <a:lnTo>
                      <a:pt x="446" y="0"/>
                    </a:lnTo>
                    <a:lnTo>
                      <a:pt x="1920" y="0"/>
                    </a:lnTo>
                    <a:lnTo>
                      <a:pt x="1612" y="284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80808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4C665F"/>
                  </a:solidFill>
                  <a:latin typeface="Arial" charset="0"/>
                </a:endParaRPr>
              </a:p>
            </p:txBody>
          </p:sp>
          <p:sp>
            <p:nvSpPr>
              <p:cNvPr id="7180" name="Freeform 23"/>
              <p:cNvSpPr>
                <a:spLocks/>
              </p:cNvSpPr>
              <p:nvPr/>
            </p:nvSpPr>
            <p:spPr bwMode="gray">
              <a:xfrm>
                <a:off x="1633" y="3016"/>
                <a:ext cx="2571" cy="340"/>
              </a:xfrm>
              <a:custGeom>
                <a:avLst/>
                <a:gdLst>
                  <a:gd name="T0" fmla="*/ 2208 w 2180"/>
                  <a:gd name="T1" fmla="*/ 340 h 284"/>
                  <a:gd name="T2" fmla="*/ 0 w 2180"/>
                  <a:gd name="T3" fmla="*/ 340 h 284"/>
                  <a:gd name="T4" fmla="*/ 526 w 2180"/>
                  <a:gd name="T5" fmla="*/ 0 h 284"/>
                  <a:gd name="T6" fmla="*/ 2571 w 2180"/>
                  <a:gd name="T7" fmla="*/ 0 h 284"/>
                  <a:gd name="T8" fmla="*/ 2208 w 2180"/>
                  <a:gd name="T9" fmla="*/ 340 h 2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80" h="284">
                    <a:moveTo>
                      <a:pt x="1872" y="284"/>
                    </a:moveTo>
                    <a:lnTo>
                      <a:pt x="0" y="284"/>
                    </a:lnTo>
                    <a:lnTo>
                      <a:pt x="446" y="0"/>
                    </a:lnTo>
                    <a:lnTo>
                      <a:pt x="2180" y="0"/>
                    </a:lnTo>
                    <a:lnTo>
                      <a:pt x="1872" y="284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80808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4C665F"/>
                  </a:solidFill>
                  <a:latin typeface="Arial" charset="0"/>
                </a:endParaRPr>
              </a:p>
            </p:txBody>
          </p:sp>
          <p:sp>
            <p:nvSpPr>
              <p:cNvPr id="7181" name="Freeform 24"/>
              <p:cNvSpPr>
                <a:spLocks/>
              </p:cNvSpPr>
              <p:nvPr/>
            </p:nvSpPr>
            <p:spPr bwMode="gray">
              <a:xfrm>
                <a:off x="2006" y="2069"/>
                <a:ext cx="1158" cy="1183"/>
              </a:xfrm>
              <a:custGeom>
                <a:avLst/>
                <a:gdLst>
                  <a:gd name="T0" fmla="*/ 8 w 1824"/>
                  <a:gd name="T1" fmla="*/ 1101 h 2648"/>
                  <a:gd name="T2" fmla="*/ 36 w 1824"/>
                  <a:gd name="T3" fmla="*/ 947 h 2648"/>
                  <a:gd name="T4" fmla="*/ 79 w 1824"/>
                  <a:gd name="T5" fmla="*/ 808 h 2648"/>
                  <a:gd name="T6" fmla="*/ 135 w 1824"/>
                  <a:gd name="T7" fmla="*/ 681 h 2648"/>
                  <a:gd name="T8" fmla="*/ 201 w 1824"/>
                  <a:gd name="T9" fmla="*/ 567 h 2648"/>
                  <a:gd name="T10" fmla="*/ 273 w 1824"/>
                  <a:gd name="T11" fmla="*/ 466 h 2648"/>
                  <a:gd name="T12" fmla="*/ 349 w 1824"/>
                  <a:gd name="T13" fmla="*/ 378 h 2648"/>
                  <a:gd name="T14" fmla="*/ 427 w 1824"/>
                  <a:gd name="T15" fmla="*/ 301 h 2648"/>
                  <a:gd name="T16" fmla="*/ 503 w 1824"/>
                  <a:gd name="T17" fmla="*/ 236 h 2648"/>
                  <a:gd name="T18" fmla="*/ 575 w 1824"/>
                  <a:gd name="T19" fmla="*/ 182 h 2648"/>
                  <a:gd name="T20" fmla="*/ 641 w 1824"/>
                  <a:gd name="T21" fmla="*/ 138 h 2648"/>
                  <a:gd name="T22" fmla="*/ 696 w 1824"/>
                  <a:gd name="T23" fmla="*/ 105 h 2648"/>
                  <a:gd name="T24" fmla="*/ 739 w 1824"/>
                  <a:gd name="T25" fmla="*/ 82 h 2648"/>
                  <a:gd name="T26" fmla="*/ 767 w 1824"/>
                  <a:gd name="T27" fmla="*/ 69 h 2648"/>
                  <a:gd name="T28" fmla="*/ 777 w 1824"/>
                  <a:gd name="T29" fmla="*/ 64 h 2648"/>
                  <a:gd name="T30" fmla="*/ 1097 w 1824"/>
                  <a:gd name="T31" fmla="*/ 25 h 2648"/>
                  <a:gd name="T32" fmla="*/ 995 w 1824"/>
                  <a:gd name="T33" fmla="*/ 147 h 2648"/>
                  <a:gd name="T34" fmla="*/ 987 w 1824"/>
                  <a:gd name="T35" fmla="*/ 148 h 2648"/>
                  <a:gd name="T36" fmla="*/ 961 w 1824"/>
                  <a:gd name="T37" fmla="*/ 155 h 2648"/>
                  <a:gd name="T38" fmla="*/ 922 w 1824"/>
                  <a:gd name="T39" fmla="*/ 165 h 2648"/>
                  <a:gd name="T40" fmla="*/ 870 w 1824"/>
                  <a:gd name="T41" fmla="*/ 183 h 2648"/>
                  <a:gd name="T42" fmla="*/ 806 w 1824"/>
                  <a:gd name="T43" fmla="*/ 208 h 2648"/>
                  <a:gd name="T44" fmla="*/ 735 w 1824"/>
                  <a:gd name="T45" fmla="*/ 241 h 2648"/>
                  <a:gd name="T46" fmla="*/ 656 w 1824"/>
                  <a:gd name="T47" fmla="*/ 284 h 2648"/>
                  <a:gd name="T48" fmla="*/ 574 w 1824"/>
                  <a:gd name="T49" fmla="*/ 338 h 2648"/>
                  <a:gd name="T50" fmla="*/ 489 w 1824"/>
                  <a:gd name="T51" fmla="*/ 402 h 2648"/>
                  <a:gd name="T52" fmla="*/ 401 w 1824"/>
                  <a:gd name="T53" fmla="*/ 481 h 2648"/>
                  <a:gd name="T54" fmla="*/ 316 w 1824"/>
                  <a:gd name="T55" fmla="*/ 572 h 2648"/>
                  <a:gd name="T56" fmla="*/ 235 w 1824"/>
                  <a:gd name="T57" fmla="*/ 678 h 2648"/>
                  <a:gd name="T58" fmla="*/ 157 w 1824"/>
                  <a:gd name="T59" fmla="*/ 801 h 2648"/>
                  <a:gd name="T60" fmla="*/ 88 w 1824"/>
                  <a:gd name="T61" fmla="*/ 940 h 2648"/>
                  <a:gd name="T62" fmla="*/ 27 w 1824"/>
                  <a:gd name="T63" fmla="*/ 1097 h 2648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1824" h="2648">
                    <a:moveTo>
                      <a:pt x="0" y="2648"/>
                    </a:moveTo>
                    <a:lnTo>
                      <a:pt x="12" y="2464"/>
                    </a:lnTo>
                    <a:lnTo>
                      <a:pt x="32" y="2288"/>
                    </a:lnTo>
                    <a:lnTo>
                      <a:pt x="56" y="2120"/>
                    </a:lnTo>
                    <a:lnTo>
                      <a:pt x="88" y="1960"/>
                    </a:lnTo>
                    <a:lnTo>
                      <a:pt x="124" y="1808"/>
                    </a:lnTo>
                    <a:lnTo>
                      <a:pt x="166" y="1662"/>
                    </a:lnTo>
                    <a:lnTo>
                      <a:pt x="212" y="1524"/>
                    </a:lnTo>
                    <a:lnTo>
                      <a:pt x="262" y="1394"/>
                    </a:lnTo>
                    <a:lnTo>
                      <a:pt x="316" y="1270"/>
                    </a:lnTo>
                    <a:lnTo>
                      <a:pt x="372" y="1154"/>
                    </a:lnTo>
                    <a:lnTo>
                      <a:pt x="430" y="1044"/>
                    </a:lnTo>
                    <a:lnTo>
                      <a:pt x="490" y="942"/>
                    </a:lnTo>
                    <a:lnTo>
                      <a:pt x="550" y="846"/>
                    </a:lnTo>
                    <a:lnTo>
                      <a:pt x="612" y="758"/>
                    </a:lnTo>
                    <a:lnTo>
                      <a:pt x="672" y="674"/>
                    </a:lnTo>
                    <a:lnTo>
                      <a:pt x="734" y="598"/>
                    </a:lnTo>
                    <a:lnTo>
                      <a:pt x="792" y="528"/>
                    </a:lnTo>
                    <a:lnTo>
                      <a:pt x="850" y="464"/>
                    </a:lnTo>
                    <a:lnTo>
                      <a:pt x="906" y="408"/>
                    </a:lnTo>
                    <a:lnTo>
                      <a:pt x="960" y="356"/>
                    </a:lnTo>
                    <a:lnTo>
                      <a:pt x="1010" y="310"/>
                    </a:lnTo>
                    <a:lnTo>
                      <a:pt x="1056" y="270"/>
                    </a:lnTo>
                    <a:lnTo>
                      <a:pt x="1096" y="236"/>
                    </a:lnTo>
                    <a:lnTo>
                      <a:pt x="1134" y="208"/>
                    </a:lnTo>
                    <a:lnTo>
                      <a:pt x="1164" y="184"/>
                    </a:lnTo>
                    <a:lnTo>
                      <a:pt x="1190" y="166"/>
                    </a:lnTo>
                    <a:lnTo>
                      <a:pt x="1208" y="154"/>
                    </a:lnTo>
                    <a:lnTo>
                      <a:pt x="1220" y="146"/>
                    </a:lnTo>
                    <a:lnTo>
                      <a:pt x="1224" y="144"/>
                    </a:lnTo>
                    <a:lnTo>
                      <a:pt x="848" y="0"/>
                    </a:lnTo>
                    <a:lnTo>
                      <a:pt x="1728" y="56"/>
                    </a:lnTo>
                    <a:lnTo>
                      <a:pt x="1824" y="480"/>
                    </a:lnTo>
                    <a:lnTo>
                      <a:pt x="1568" y="328"/>
                    </a:lnTo>
                    <a:lnTo>
                      <a:pt x="1564" y="328"/>
                    </a:lnTo>
                    <a:lnTo>
                      <a:pt x="1554" y="332"/>
                    </a:lnTo>
                    <a:lnTo>
                      <a:pt x="1538" y="338"/>
                    </a:lnTo>
                    <a:lnTo>
                      <a:pt x="1514" y="346"/>
                    </a:lnTo>
                    <a:lnTo>
                      <a:pt x="1486" y="356"/>
                    </a:lnTo>
                    <a:lnTo>
                      <a:pt x="1452" y="370"/>
                    </a:lnTo>
                    <a:lnTo>
                      <a:pt x="1412" y="388"/>
                    </a:lnTo>
                    <a:lnTo>
                      <a:pt x="1370" y="410"/>
                    </a:lnTo>
                    <a:lnTo>
                      <a:pt x="1322" y="436"/>
                    </a:lnTo>
                    <a:lnTo>
                      <a:pt x="1270" y="466"/>
                    </a:lnTo>
                    <a:lnTo>
                      <a:pt x="1216" y="500"/>
                    </a:lnTo>
                    <a:lnTo>
                      <a:pt x="1158" y="540"/>
                    </a:lnTo>
                    <a:lnTo>
                      <a:pt x="1098" y="584"/>
                    </a:lnTo>
                    <a:lnTo>
                      <a:pt x="1034" y="636"/>
                    </a:lnTo>
                    <a:lnTo>
                      <a:pt x="970" y="692"/>
                    </a:lnTo>
                    <a:lnTo>
                      <a:pt x="904" y="756"/>
                    </a:lnTo>
                    <a:lnTo>
                      <a:pt x="836" y="824"/>
                    </a:lnTo>
                    <a:lnTo>
                      <a:pt x="770" y="900"/>
                    </a:lnTo>
                    <a:lnTo>
                      <a:pt x="700" y="984"/>
                    </a:lnTo>
                    <a:lnTo>
                      <a:pt x="632" y="1076"/>
                    </a:lnTo>
                    <a:lnTo>
                      <a:pt x="566" y="1174"/>
                    </a:lnTo>
                    <a:lnTo>
                      <a:pt x="498" y="1280"/>
                    </a:lnTo>
                    <a:lnTo>
                      <a:pt x="434" y="1394"/>
                    </a:lnTo>
                    <a:lnTo>
                      <a:pt x="370" y="1518"/>
                    </a:lnTo>
                    <a:lnTo>
                      <a:pt x="308" y="1650"/>
                    </a:lnTo>
                    <a:lnTo>
                      <a:pt x="248" y="1792"/>
                    </a:lnTo>
                    <a:lnTo>
                      <a:pt x="192" y="1944"/>
                    </a:lnTo>
                    <a:lnTo>
                      <a:pt x="138" y="2104"/>
                    </a:lnTo>
                    <a:lnTo>
                      <a:pt x="88" y="2274"/>
                    </a:lnTo>
                    <a:lnTo>
                      <a:pt x="42" y="2456"/>
                    </a:lnTo>
                    <a:lnTo>
                      <a:pt x="0" y="2648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11364"/>
                  </a:gs>
                  <a:gs pos="100000">
                    <a:srgbClr val="61092E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ACD69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4C665F"/>
                  </a:solidFill>
                  <a:latin typeface="Arial" charset="0"/>
                </a:endParaRPr>
              </a:p>
            </p:txBody>
          </p:sp>
          <p:sp>
            <p:nvSpPr>
              <p:cNvPr id="74778" name="Rectangle 26"/>
              <p:cNvSpPr>
                <a:spLocks noChangeArrowheads="1"/>
              </p:cNvSpPr>
              <p:nvPr/>
            </p:nvSpPr>
            <p:spPr bwMode="gray">
              <a:xfrm>
                <a:off x="2674" y="2304"/>
                <a:ext cx="1900" cy="188"/>
              </a:xfrm>
              <a:prstGeom prst="rect">
                <a:avLst/>
              </a:prstGeom>
              <a:gradFill rotWithShape="1">
                <a:gsLst>
                  <a:gs pos="0">
                    <a:schemeClr val="hlink">
                      <a:gamma/>
                      <a:shade val="72549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72549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altLang="zh-CN" sz="1600" b="1">
                    <a:solidFill>
                      <a:srgbClr val="FFFFFF"/>
                    </a:solidFill>
                    <a:ea typeface="宋体" pitchFamily="2" charset="-122"/>
                  </a:rPr>
                  <a:t>SIPA</a:t>
                </a:r>
              </a:p>
            </p:txBody>
          </p:sp>
          <p:sp>
            <p:nvSpPr>
              <p:cNvPr id="7183" name="Freeform 27"/>
              <p:cNvSpPr>
                <a:spLocks/>
              </p:cNvSpPr>
              <p:nvPr/>
            </p:nvSpPr>
            <p:spPr bwMode="gray">
              <a:xfrm>
                <a:off x="2154" y="2488"/>
                <a:ext cx="2415" cy="343"/>
              </a:xfrm>
              <a:custGeom>
                <a:avLst/>
                <a:gdLst>
                  <a:gd name="T0" fmla="*/ 2054 w 2048"/>
                  <a:gd name="T1" fmla="*/ 343 h 286"/>
                  <a:gd name="T2" fmla="*/ 0 w 2048"/>
                  <a:gd name="T3" fmla="*/ 343 h 286"/>
                  <a:gd name="T4" fmla="*/ 526 w 2048"/>
                  <a:gd name="T5" fmla="*/ 0 h 286"/>
                  <a:gd name="T6" fmla="*/ 2415 w 2048"/>
                  <a:gd name="T7" fmla="*/ 0 h 286"/>
                  <a:gd name="T8" fmla="*/ 2054 w 2048"/>
                  <a:gd name="T9" fmla="*/ 343 h 28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48" h="286">
                    <a:moveTo>
                      <a:pt x="1742" y="286"/>
                    </a:moveTo>
                    <a:lnTo>
                      <a:pt x="0" y="286"/>
                    </a:lnTo>
                    <a:lnTo>
                      <a:pt x="446" y="0"/>
                    </a:lnTo>
                    <a:lnTo>
                      <a:pt x="2048" y="0"/>
                    </a:lnTo>
                    <a:lnTo>
                      <a:pt x="1742" y="286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80808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4C665F"/>
                  </a:solidFill>
                  <a:latin typeface="Arial" charset="0"/>
                </a:endParaRPr>
              </a:p>
            </p:txBody>
          </p:sp>
          <p:sp>
            <p:nvSpPr>
              <p:cNvPr id="74780" name="Rectangle 28"/>
              <p:cNvSpPr>
                <a:spLocks noChangeArrowheads="1"/>
              </p:cNvSpPr>
              <p:nvPr/>
            </p:nvSpPr>
            <p:spPr bwMode="gray">
              <a:xfrm>
                <a:off x="2156" y="2830"/>
                <a:ext cx="2055" cy="188"/>
              </a:xfrm>
              <a:prstGeom prst="rect">
                <a:avLst/>
              </a:prstGeom>
              <a:gradFill rotWithShape="1">
                <a:gsLst>
                  <a:gs pos="0">
                    <a:schemeClr val="folHlink">
                      <a:gamma/>
                      <a:shade val="72549"/>
                      <a:invGamma/>
                    </a:schemeClr>
                  </a:gs>
                  <a:gs pos="50000">
                    <a:schemeClr val="folHlink"/>
                  </a:gs>
                  <a:gs pos="100000">
                    <a:schemeClr val="folHlink">
                      <a:gamma/>
                      <a:shade val="72549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altLang="zh-CN" b="1">
                    <a:solidFill>
                      <a:srgbClr val="000000"/>
                    </a:solidFill>
                    <a:latin typeface="Arial" charset="0"/>
                    <a:ea typeface="宋体" pitchFamily="2" charset="-122"/>
                  </a:rPr>
                  <a:t>SIJP</a:t>
                </a:r>
              </a:p>
            </p:txBody>
          </p:sp>
          <p:sp>
            <p:nvSpPr>
              <p:cNvPr id="74781" name="Rectangle 29"/>
              <p:cNvSpPr>
                <a:spLocks noChangeArrowheads="1"/>
              </p:cNvSpPr>
              <p:nvPr/>
            </p:nvSpPr>
            <p:spPr bwMode="gray">
              <a:xfrm>
                <a:off x="1632" y="3357"/>
                <a:ext cx="2213" cy="187"/>
              </a:xfrm>
              <a:prstGeom prst="rect">
                <a:avLst/>
              </a:prstGeom>
              <a:gradFill rotWithShape="1">
                <a:gsLst>
                  <a:gs pos="0">
                    <a:schemeClr val="tx1">
                      <a:gamma/>
                      <a:shade val="72549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72549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altLang="zh-CN" sz="1600" b="1">
                    <a:solidFill>
                      <a:srgbClr val="FFFFFF"/>
                    </a:solidFill>
                    <a:ea typeface="宋体" pitchFamily="2" charset="-122"/>
                  </a:rPr>
                  <a:t>PAYG</a:t>
                </a:r>
              </a:p>
            </p:txBody>
          </p:sp>
        </p:grpSp>
      </p:grpSp>
      <p:sp>
        <p:nvSpPr>
          <p:cNvPr id="7176" name="Text Box 30"/>
          <p:cNvSpPr txBox="1">
            <a:spLocks noChangeArrowheads="1"/>
          </p:cNvSpPr>
          <p:nvPr/>
        </p:nvSpPr>
        <p:spPr bwMode="auto">
          <a:xfrm>
            <a:off x="4562475" y="249396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zh-CN" b="1">
              <a:solidFill>
                <a:srgbClr val="4C665F"/>
              </a:solidFill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6417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>
                <a:solidFill>
                  <a:srgbClr val="4C665F"/>
                </a:solidFill>
              </a:rPr>
              <a:t>CISS CASS</a:t>
            </a:r>
          </a:p>
        </p:txBody>
      </p:sp>
      <p:sp>
        <p:nvSpPr>
          <p:cNvPr id="8195" name="AutoShape 5"/>
          <p:cNvSpPr>
            <a:spLocks noChangeArrowheads="1"/>
          </p:cNvSpPr>
          <p:nvPr/>
        </p:nvSpPr>
        <p:spPr bwMode="auto">
          <a:xfrm>
            <a:off x="1143000" y="3352800"/>
            <a:ext cx="2286000" cy="26670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99CCFF"/>
                    </a:gs>
                    <a:gs pos="100000">
                      <a:srgbClr val="E3F1FF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4C665F"/>
              </a:solidFill>
              <a:latin typeface="Verdana" pitchFamily="34" charset="0"/>
              <a:ea typeface="宋体" pitchFamily="2" charset="-122"/>
            </a:endParaRPr>
          </a:p>
        </p:txBody>
      </p:sp>
      <p:sp>
        <p:nvSpPr>
          <p:cNvPr id="8196" name="Text Box 6"/>
          <p:cNvSpPr txBox="1">
            <a:spLocks noChangeArrowheads="1"/>
          </p:cNvSpPr>
          <p:nvPr/>
        </p:nvSpPr>
        <p:spPr bwMode="auto">
          <a:xfrm>
            <a:off x="1331913" y="3573463"/>
            <a:ext cx="203835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>
                <a:solidFill>
                  <a:srgbClr val="000000"/>
                </a:solidFill>
                <a:ea typeface="宋体" pitchFamily="2" charset="-122"/>
              </a:rPr>
              <a:t>Pay as you go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 sz="240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70663" name="Freeform 7"/>
          <p:cNvSpPr>
            <a:spLocks/>
          </p:cNvSpPr>
          <p:nvPr/>
        </p:nvSpPr>
        <p:spPr bwMode="gray">
          <a:xfrm>
            <a:off x="3419475" y="3284538"/>
            <a:ext cx="903288" cy="1241425"/>
          </a:xfrm>
          <a:custGeom>
            <a:avLst/>
            <a:gdLst>
              <a:gd name="T0" fmla="*/ 580 w 580"/>
              <a:gd name="T1" fmla="*/ 0 h 798"/>
              <a:gd name="T2" fmla="*/ 578 w 580"/>
              <a:gd name="T3" fmla="*/ 90 h 798"/>
              <a:gd name="T4" fmla="*/ 568 w 580"/>
              <a:gd name="T5" fmla="*/ 174 h 798"/>
              <a:gd name="T6" fmla="*/ 552 w 580"/>
              <a:gd name="T7" fmla="*/ 252 h 798"/>
              <a:gd name="T8" fmla="*/ 526 w 580"/>
              <a:gd name="T9" fmla="*/ 324 h 798"/>
              <a:gd name="T10" fmla="*/ 494 w 580"/>
              <a:gd name="T11" fmla="*/ 390 h 798"/>
              <a:gd name="T12" fmla="*/ 452 w 580"/>
              <a:gd name="T13" fmla="*/ 450 h 798"/>
              <a:gd name="T14" fmla="*/ 402 w 580"/>
              <a:gd name="T15" fmla="*/ 508 h 798"/>
              <a:gd name="T16" fmla="*/ 342 w 580"/>
              <a:gd name="T17" fmla="*/ 560 h 798"/>
              <a:gd name="T18" fmla="*/ 270 w 580"/>
              <a:gd name="T19" fmla="*/ 610 h 798"/>
              <a:gd name="T20" fmla="*/ 188 w 580"/>
              <a:gd name="T21" fmla="*/ 656 h 798"/>
              <a:gd name="T22" fmla="*/ 188 w 580"/>
              <a:gd name="T23" fmla="*/ 798 h 798"/>
              <a:gd name="T24" fmla="*/ 0 w 580"/>
              <a:gd name="T25" fmla="*/ 514 h 798"/>
              <a:gd name="T26" fmla="*/ 188 w 580"/>
              <a:gd name="T27" fmla="*/ 230 h 798"/>
              <a:gd name="T28" fmla="*/ 188 w 580"/>
              <a:gd name="T29" fmla="*/ 372 h 798"/>
              <a:gd name="T30" fmla="*/ 224 w 580"/>
              <a:gd name="T31" fmla="*/ 368 h 798"/>
              <a:gd name="T32" fmla="*/ 264 w 580"/>
              <a:gd name="T33" fmla="*/ 356 h 798"/>
              <a:gd name="T34" fmla="*/ 306 w 580"/>
              <a:gd name="T35" fmla="*/ 336 h 798"/>
              <a:gd name="T36" fmla="*/ 348 w 580"/>
              <a:gd name="T37" fmla="*/ 310 h 798"/>
              <a:gd name="T38" fmla="*/ 392 w 580"/>
              <a:gd name="T39" fmla="*/ 280 h 798"/>
              <a:gd name="T40" fmla="*/ 432 w 580"/>
              <a:gd name="T41" fmla="*/ 246 h 798"/>
              <a:gd name="T42" fmla="*/ 472 w 580"/>
              <a:gd name="T43" fmla="*/ 208 h 798"/>
              <a:gd name="T44" fmla="*/ 506 w 580"/>
              <a:gd name="T45" fmla="*/ 166 h 798"/>
              <a:gd name="T46" fmla="*/ 536 w 580"/>
              <a:gd name="T47" fmla="*/ 124 h 798"/>
              <a:gd name="T48" fmla="*/ 558 w 580"/>
              <a:gd name="T49" fmla="*/ 82 h 798"/>
              <a:gd name="T50" fmla="*/ 574 w 580"/>
              <a:gd name="T51" fmla="*/ 40 h 798"/>
              <a:gd name="T52" fmla="*/ 578 w 580"/>
              <a:gd name="T53" fmla="*/ 0 h 798"/>
              <a:gd name="T54" fmla="*/ 580 w 580"/>
              <a:gd name="T55" fmla="*/ 0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63529"/>
                  <a:invGamma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A06C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>
              <a:solidFill>
                <a:srgbClr val="4C665F"/>
              </a:solidFill>
              <a:latin typeface="Arial" charset="0"/>
            </a:endParaRPr>
          </a:p>
        </p:txBody>
      </p:sp>
      <p:sp>
        <p:nvSpPr>
          <p:cNvPr id="8198" name="AutoShape 8"/>
          <p:cNvSpPr>
            <a:spLocks noChangeAspect="1" noChangeArrowheads="1" noTextEdit="1"/>
          </p:cNvSpPr>
          <p:nvPr/>
        </p:nvSpPr>
        <p:spPr bwMode="gray">
          <a:xfrm flipH="1">
            <a:off x="4868863" y="3252788"/>
            <a:ext cx="909637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4C665F"/>
              </a:solidFill>
              <a:latin typeface="Arial" charset="0"/>
            </a:endParaRPr>
          </a:p>
        </p:txBody>
      </p:sp>
      <p:sp>
        <p:nvSpPr>
          <p:cNvPr id="70665" name="Freeform 9"/>
          <p:cNvSpPr>
            <a:spLocks/>
          </p:cNvSpPr>
          <p:nvPr/>
        </p:nvSpPr>
        <p:spPr bwMode="gray">
          <a:xfrm flipH="1">
            <a:off x="4643438" y="3284538"/>
            <a:ext cx="903287" cy="1241425"/>
          </a:xfrm>
          <a:custGeom>
            <a:avLst/>
            <a:gdLst>
              <a:gd name="T0" fmla="*/ 580 w 580"/>
              <a:gd name="T1" fmla="*/ 0 h 798"/>
              <a:gd name="T2" fmla="*/ 578 w 580"/>
              <a:gd name="T3" fmla="*/ 90 h 798"/>
              <a:gd name="T4" fmla="*/ 568 w 580"/>
              <a:gd name="T5" fmla="*/ 174 h 798"/>
              <a:gd name="T6" fmla="*/ 552 w 580"/>
              <a:gd name="T7" fmla="*/ 252 h 798"/>
              <a:gd name="T8" fmla="*/ 526 w 580"/>
              <a:gd name="T9" fmla="*/ 324 h 798"/>
              <a:gd name="T10" fmla="*/ 494 w 580"/>
              <a:gd name="T11" fmla="*/ 390 h 798"/>
              <a:gd name="T12" fmla="*/ 452 w 580"/>
              <a:gd name="T13" fmla="*/ 450 h 798"/>
              <a:gd name="T14" fmla="*/ 402 w 580"/>
              <a:gd name="T15" fmla="*/ 508 h 798"/>
              <a:gd name="T16" fmla="*/ 342 w 580"/>
              <a:gd name="T17" fmla="*/ 560 h 798"/>
              <a:gd name="T18" fmla="*/ 270 w 580"/>
              <a:gd name="T19" fmla="*/ 610 h 798"/>
              <a:gd name="T20" fmla="*/ 188 w 580"/>
              <a:gd name="T21" fmla="*/ 656 h 798"/>
              <a:gd name="T22" fmla="*/ 188 w 580"/>
              <a:gd name="T23" fmla="*/ 798 h 798"/>
              <a:gd name="T24" fmla="*/ 0 w 580"/>
              <a:gd name="T25" fmla="*/ 514 h 798"/>
              <a:gd name="T26" fmla="*/ 188 w 580"/>
              <a:gd name="T27" fmla="*/ 230 h 798"/>
              <a:gd name="T28" fmla="*/ 188 w 580"/>
              <a:gd name="T29" fmla="*/ 372 h 798"/>
              <a:gd name="T30" fmla="*/ 224 w 580"/>
              <a:gd name="T31" fmla="*/ 368 h 798"/>
              <a:gd name="T32" fmla="*/ 264 w 580"/>
              <a:gd name="T33" fmla="*/ 356 h 798"/>
              <a:gd name="T34" fmla="*/ 306 w 580"/>
              <a:gd name="T35" fmla="*/ 336 h 798"/>
              <a:gd name="T36" fmla="*/ 348 w 580"/>
              <a:gd name="T37" fmla="*/ 310 h 798"/>
              <a:gd name="T38" fmla="*/ 392 w 580"/>
              <a:gd name="T39" fmla="*/ 280 h 798"/>
              <a:gd name="T40" fmla="*/ 432 w 580"/>
              <a:gd name="T41" fmla="*/ 246 h 798"/>
              <a:gd name="T42" fmla="*/ 472 w 580"/>
              <a:gd name="T43" fmla="*/ 208 h 798"/>
              <a:gd name="T44" fmla="*/ 506 w 580"/>
              <a:gd name="T45" fmla="*/ 166 h 798"/>
              <a:gd name="T46" fmla="*/ 536 w 580"/>
              <a:gd name="T47" fmla="*/ 124 h 798"/>
              <a:gd name="T48" fmla="*/ 558 w 580"/>
              <a:gd name="T49" fmla="*/ 82 h 798"/>
              <a:gd name="T50" fmla="*/ 574 w 580"/>
              <a:gd name="T51" fmla="*/ 40 h 798"/>
              <a:gd name="T52" fmla="*/ 578 w 580"/>
              <a:gd name="T53" fmla="*/ 0 h 798"/>
              <a:gd name="T54" fmla="*/ 580 w 580"/>
              <a:gd name="T55" fmla="*/ 0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31765"/>
                  <a:invGamma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A06C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>
              <a:solidFill>
                <a:srgbClr val="4C665F"/>
              </a:solidFill>
              <a:latin typeface="Arial" charset="0"/>
            </a:endParaRPr>
          </a:p>
        </p:txBody>
      </p:sp>
      <p:grpSp>
        <p:nvGrpSpPr>
          <p:cNvPr id="8200" name="Group 10"/>
          <p:cNvGrpSpPr>
            <a:grpSpLocks/>
          </p:cNvGrpSpPr>
          <p:nvPr/>
        </p:nvGrpSpPr>
        <p:grpSpPr bwMode="auto">
          <a:xfrm>
            <a:off x="2987675" y="836613"/>
            <a:ext cx="2998788" cy="1601787"/>
            <a:chOff x="1997" y="1314"/>
            <a:chExt cx="1889" cy="1009"/>
          </a:xfrm>
        </p:grpSpPr>
        <p:grpSp>
          <p:nvGrpSpPr>
            <p:cNvPr id="8217" name="Group 11"/>
            <p:cNvGrpSpPr>
              <a:grpSpLocks/>
            </p:cNvGrpSpPr>
            <p:nvPr/>
          </p:nvGrpSpPr>
          <p:grpSpPr bwMode="auto">
            <a:xfrm>
              <a:off x="1997" y="1404"/>
              <a:ext cx="1889" cy="919"/>
              <a:chOff x="1973" y="1027"/>
              <a:chExt cx="1926" cy="937"/>
            </a:xfrm>
          </p:grpSpPr>
          <p:sp>
            <p:nvSpPr>
              <p:cNvPr id="70668" name="Oval 12"/>
              <p:cNvSpPr>
                <a:spLocks noChangeArrowheads="1"/>
              </p:cNvSpPr>
              <p:nvPr/>
            </p:nvSpPr>
            <p:spPr bwMode="gray">
              <a:xfrm>
                <a:off x="1994" y="105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8627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4C665F"/>
                  </a:solidFill>
                  <a:ea typeface="宋体" pitchFamily="2" charset="-122"/>
                </a:endParaRPr>
              </a:p>
            </p:txBody>
          </p:sp>
          <p:sp>
            <p:nvSpPr>
              <p:cNvPr id="70669" name="Oval 13"/>
              <p:cNvSpPr>
                <a:spLocks noChangeArrowheads="1"/>
              </p:cNvSpPr>
              <p:nvPr/>
            </p:nvSpPr>
            <p:spPr bwMode="gray">
              <a:xfrm>
                <a:off x="1973" y="102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44314"/>
                      <a:invGamma/>
                    </a:schemeClr>
                  </a:gs>
                  <a:gs pos="100000">
                    <a:schemeClr val="hlink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4C665F"/>
                  </a:solidFill>
                  <a:ea typeface="宋体" pitchFamily="2" charset="-122"/>
                </a:endParaRPr>
              </a:p>
            </p:txBody>
          </p:sp>
        </p:grpSp>
        <p:sp>
          <p:nvSpPr>
            <p:cNvPr id="70670" name="Oval 14"/>
            <p:cNvSpPr>
              <a:spLocks noChangeArrowheads="1"/>
            </p:cNvSpPr>
            <p:nvPr/>
          </p:nvSpPr>
          <p:spPr bwMode="gray">
            <a:xfrm>
              <a:off x="2086" y="1314"/>
              <a:ext cx="1691" cy="845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4C665F"/>
                </a:solidFill>
                <a:ea typeface="宋体" pitchFamily="2" charset="-122"/>
              </a:endParaRPr>
            </a:p>
          </p:txBody>
        </p:sp>
        <p:sp>
          <p:nvSpPr>
            <p:cNvPr id="70671" name="Oval 15"/>
            <p:cNvSpPr>
              <a:spLocks noChangeArrowheads="1"/>
            </p:cNvSpPr>
            <p:nvPr/>
          </p:nvSpPr>
          <p:spPr bwMode="gray">
            <a:xfrm>
              <a:off x="2108" y="1319"/>
              <a:ext cx="1650" cy="8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34902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4C665F"/>
                </a:solidFill>
                <a:ea typeface="宋体" pitchFamily="2" charset="-122"/>
              </a:endParaRPr>
            </a:p>
          </p:txBody>
        </p:sp>
        <p:sp>
          <p:nvSpPr>
            <p:cNvPr id="70672" name="Oval 16"/>
            <p:cNvSpPr>
              <a:spLocks noChangeArrowheads="1"/>
            </p:cNvSpPr>
            <p:nvPr/>
          </p:nvSpPr>
          <p:spPr bwMode="gray">
            <a:xfrm>
              <a:off x="2125" y="1327"/>
              <a:ext cx="1570" cy="770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79216"/>
                    <a:invGamma/>
                  </a:schemeClr>
                </a:gs>
                <a:gs pos="100000">
                  <a:schemeClr val="accent1">
                    <a:alpha val="4800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4C665F"/>
                </a:solidFill>
                <a:ea typeface="宋体" pitchFamily="2" charset="-122"/>
              </a:endParaRPr>
            </a:p>
          </p:txBody>
        </p:sp>
        <p:sp>
          <p:nvSpPr>
            <p:cNvPr id="70673" name="Oval 17"/>
            <p:cNvSpPr>
              <a:spLocks noChangeArrowheads="1"/>
            </p:cNvSpPr>
            <p:nvPr/>
          </p:nvSpPr>
          <p:spPr bwMode="gray">
            <a:xfrm>
              <a:off x="2208" y="1344"/>
              <a:ext cx="1382" cy="6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100000">
                  <a:schemeClr val="accent1">
                    <a:alpha val="3800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4C665F"/>
                </a:solidFill>
                <a:ea typeface="宋体" pitchFamily="2" charset="-122"/>
              </a:endParaRPr>
            </a:p>
          </p:txBody>
        </p:sp>
      </p:grpSp>
      <p:sp>
        <p:nvSpPr>
          <p:cNvPr id="8201" name="Text Box 18"/>
          <p:cNvSpPr txBox="1">
            <a:spLocks noChangeArrowheads="1"/>
          </p:cNvSpPr>
          <p:nvPr/>
        </p:nvSpPr>
        <p:spPr bwMode="auto">
          <a:xfrm>
            <a:off x="3635375" y="1125538"/>
            <a:ext cx="160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>
                <a:solidFill>
                  <a:srgbClr val="000000"/>
                </a:solidFill>
                <a:ea typeface="宋体" pitchFamily="2" charset="-122"/>
              </a:rPr>
              <a:t>Argentina</a:t>
            </a:r>
            <a:endParaRPr lang="en-US" altLang="zh-CN" sz="140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202" name="Text Box 19"/>
          <p:cNvSpPr txBox="1">
            <a:spLocks noChangeArrowheads="1"/>
          </p:cNvSpPr>
          <p:nvPr/>
        </p:nvSpPr>
        <p:spPr bwMode="auto">
          <a:xfrm>
            <a:off x="5734050" y="3581400"/>
            <a:ext cx="20383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>
                <a:solidFill>
                  <a:srgbClr val="000000"/>
                </a:solidFill>
                <a:ea typeface="宋体" pitchFamily="2" charset="-122"/>
              </a:rPr>
              <a:t>Fully funded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 sz="240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203" name="Rectangle 38"/>
          <p:cNvSpPr>
            <a:spLocks noChangeArrowheads="1"/>
          </p:cNvSpPr>
          <p:nvPr/>
        </p:nvSpPr>
        <p:spPr bwMode="auto">
          <a:xfrm>
            <a:off x="1042988" y="2587625"/>
            <a:ext cx="7542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CN" sz="2400">
                <a:solidFill>
                  <a:srgbClr val="4C665F"/>
                </a:solidFill>
                <a:ea typeface="宋体" pitchFamily="2" charset="-122"/>
              </a:rPr>
              <a:t>Integrated system of Retirements and Pensions (SIJP)</a:t>
            </a:r>
          </a:p>
        </p:txBody>
      </p:sp>
      <p:grpSp>
        <p:nvGrpSpPr>
          <p:cNvPr id="8204" name="Group 50"/>
          <p:cNvGrpSpPr>
            <a:grpSpLocks/>
          </p:cNvGrpSpPr>
          <p:nvPr/>
        </p:nvGrpSpPr>
        <p:grpSpPr bwMode="auto">
          <a:xfrm>
            <a:off x="6011863" y="4437063"/>
            <a:ext cx="1728787" cy="1069975"/>
            <a:chOff x="4014" y="1253"/>
            <a:chExt cx="1089" cy="674"/>
          </a:xfrm>
        </p:grpSpPr>
        <p:sp>
          <p:nvSpPr>
            <p:cNvPr id="70702" name="AutoShape 46"/>
            <p:cNvSpPr>
              <a:spLocks noChangeArrowheads="1"/>
            </p:cNvSpPr>
            <p:nvPr/>
          </p:nvSpPr>
          <p:spPr bwMode="gray">
            <a:xfrm>
              <a:off x="4014" y="1567"/>
              <a:ext cx="1089" cy="360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4C665F"/>
                </a:solidFill>
                <a:ea typeface="宋体" pitchFamily="2" charset="-122"/>
              </a:endParaRPr>
            </a:p>
          </p:txBody>
        </p:sp>
        <p:sp>
          <p:nvSpPr>
            <p:cNvPr id="70703" name="AutoShape 47"/>
            <p:cNvSpPr>
              <a:spLocks noChangeArrowheads="1"/>
            </p:cNvSpPr>
            <p:nvPr/>
          </p:nvSpPr>
          <p:spPr bwMode="gray">
            <a:xfrm>
              <a:off x="4014" y="1253"/>
              <a:ext cx="1089" cy="359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4C665F"/>
                </a:solidFill>
                <a:ea typeface="宋体" pitchFamily="2" charset="-122"/>
              </a:endParaRPr>
            </a:p>
          </p:txBody>
        </p:sp>
        <p:sp>
          <p:nvSpPr>
            <p:cNvPr id="8215" name="Text Box 48"/>
            <p:cNvSpPr txBox="1">
              <a:spLocks noChangeArrowheads="1"/>
            </p:cNvSpPr>
            <p:nvPr/>
          </p:nvSpPr>
          <p:spPr bwMode="gray">
            <a:xfrm>
              <a:off x="4365" y="1345"/>
              <a:ext cx="4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b="1">
                  <a:solidFill>
                    <a:srgbClr val="FFFFFF"/>
                  </a:solidFill>
                  <a:ea typeface="宋体" pitchFamily="2" charset="-122"/>
                </a:rPr>
                <a:t>PBU</a:t>
              </a:r>
            </a:p>
          </p:txBody>
        </p:sp>
        <p:sp>
          <p:nvSpPr>
            <p:cNvPr id="8216" name="Text Box 49"/>
            <p:cNvSpPr txBox="1">
              <a:spLocks noChangeArrowheads="1"/>
            </p:cNvSpPr>
            <p:nvPr/>
          </p:nvSpPr>
          <p:spPr bwMode="gray">
            <a:xfrm>
              <a:off x="4445" y="1660"/>
              <a:ext cx="2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b="1">
                  <a:solidFill>
                    <a:srgbClr val="FFFFFF"/>
                  </a:solidFill>
                  <a:ea typeface="宋体" pitchFamily="2" charset="-122"/>
                </a:rPr>
                <a:t>IA</a:t>
              </a:r>
            </a:p>
          </p:txBody>
        </p:sp>
      </p:grpSp>
      <p:sp>
        <p:nvSpPr>
          <p:cNvPr id="8205" name="AutoShape 51"/>
          <p:cNvSpPr>
            <a:spLocks noChangeArrowheads="1"/>
          </p:cNvSpPr>
          <p:nvPr/>
        </p:nvSpPr>
        <p:spPr bwMode="auto">
          <a:xfrm>
            <a:off x="5651500" y="3284538"/>
            <a:ext cx="2286000" cy="26670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99CCFF"/>
                    </a:gs>
                    <a:gs pos="100000">
                      <a:srgbClr val="E3F1FF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4C665F"/>
              </a:solidFill>
              <a:latin typeface="Verdana" pitchFamily="34" charset="0"/>
              <a:ea typeface="宋体" pitchFamily="2" charset="-122"/>
            </a:endParaRPr>
          </a:p>
        </p:txBody>
      </p:sp>
      <p:grpSp>
        <p:nvGrpSpPr>
          <p:cNvPr id="8206" name="Group 59"/>
          <p:cNvGrpSpPr>
            <a:grpSpLocks/>
          </p:cNvGrpSpPr>
          <p:nvPr/>
        </p:nvGrpSpPr>
        <p:grpSpPr bwMode="auto">
          <a:xfrm>
            <a:off x="1403350" y="4365625"/>
            <a:ext cx="1658938" cy="1573213"/>
            <a:chOff x="884" y="2750"/>
            <a:chExt cx="1045" cy="991"/>
          </a:xfrm>
        </p:grpSpPr>
        <p:sp>
          <p:nvSpPr>
            <p:cNvPr id="70709" name="AutoShape 53"/>
            <p:cNvSpPr>
              <a:spLocks noChangeArrowheads="1"/>
            </p:cNvSpPr>
            <p:nvPr/>
          </p:nvSpPr>
          <p:spPr bwMode="gray">
            <a:xfrm>
              <a:off x="930" y="3382"/>
              <a:ext cx="953" cy="359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4C665F"/>
                </a:solidFill>
                <a:ea typeface="宋体" pitchFamily="2" charset="-122"/>
              </a:endParaRPr>
            </a:p>
          </p:txBody>
        </p:sp>
        <p:sp>
          <p:nvSpPr>
            <p:cNvPr id="70710" name="AutoShape 54"/>
            <p:cNvSpPr>
              <a:spLocks noChangeArrowheads="1"/>
            </p:cNvSpPr>
            <p:nvPr/>
          </p:nvSpPr>
          <p:spPr bwMode="gray">
            <a:xfrm>
              <a:off x="930" y="3067"/>
              <a:ext cx="953" cy="360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4C665F"/>
                </a:solidFill>
                <a:ea typeface="宋体" pitchFamily="2" charset="-122"/>
              </a:endParaRPr>
            </a:p>
          </p:txBody>
        </p:sp>
        <p:sp>
          <p:nvSpPr>
            <p:cNvPr id="70711" name="AutoShape 55"/>
            <p:cNvSpPr>
              <a:spLocks noChangeArrowheads="1"/>
            </p:cNvSpPr>
            <p:nvPr/>
          </p:nvSpPr>
          <p:spPr bwMode="gray">
            <a:xfrm>
              <a:off x="884" y="2750"/>
              <a:ext cx="1045" cy="359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4C665F"/>
                </a:solidFill>
                <a:ea typeface="宋体" pitchFamily="2" charset="-122"/>
              </a:endParaRPr>
            </a:p>
          </p:txBody>
        </p:sp>
        <p:sp>
          <p:nvSpPr>
            <p:cNvPr id="8210" name="Text Box 56"/>
            <p:cNvSpPr txBox="1">
              <a:spLocks noChangeArrowheads="1"/>
            </p:cNvSpPr>
            <p:nvPr/>
          </p:nvSpPr>
          <p:spPr bwMode="gray">
            <a:xfrm>
              <a:off x="1159" y="2842"/>
              <a:ext cx="4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b="1">
                  <a:solidFill>
                    <a:srgbClr val="FFFFFF"/>
                  </a:solidFill>
                  <a:ea typeface="宋体" pitchFamily="2" charset="-122"/>
                </a:rPr>
                <a:t>PBU</a:t>
              </a:r>
            </a:p>
          </p:txBody>
        </p:sp>
        <p:sp>
          <p:nvSpPr>
            <p:cNvPr id="8211" name="Text Box 57"/>
            <p:cNvSpPr txBox="1">
              <a:spLocks noChangeArrowheads="1"/>
            </p:cNvSpPr>
            <p:nvPr/>
          </p:nvSpPr>
          <p:spPr bwMode="gray">
            <a:xfrm>
              <a:off x="1253" y="3160"/>
              <a:ext cx="3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b="1">
                  <a:solidFill>
                    <a:srgbClr val="FFFFFF"/>
                  </a:solidFill>
                  <a:ea typeface="宋体" pitchFamily="2" charset="-122"/>
                </a:rPr>
                <a:t>CA</a:t>
              </a:r>
            </a:p>
          </p:txBody>
        </p:sp>
        <p:sp>
          <p:nvSpPr>
            <p:cNvPr id="8212" name="Text Box 58"/>
            <p:cNvSpPr txBox="1">
              <a:spLocks noChangeArrowheads="1"/>
            </p:cNvSpPr>
            <p:nvPr/>
          </p:nvSpPr>
          <p:spPr bwMode="gray">
            <a:xfrm>
              <a:off x="1257" y="3474"/>
              <a:ext cx="3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b="1">
                  <a:solidFill>
                    <a:srgbClr val="FFFFFF"/>
                  </a:solidFill>
                  <a:ea typeface="宋体" pitchFamily="2" charset="-122"/>
                </a:rPr>
                <a:t>AP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4629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>
                <a:solidFill>
                  <a:srgbClr val="4C665F"/>
                </a:solidFill>
              </a:rPr>
              <a:t>CISS CASS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宋体" pitchFamily="2" charset="-122"/>
              </a:rPr>
              <a:t>Diagram</a:t>
            </a:r>
          </a:p>
        </p:txBody>
      </p:sp>
      <p:grpSp>
        <p:nvGrpSpPr>
          <p:cNvPr id="9220" name="Group 3"/>
          <p:cNvGrpSpPr>
            <a:grpSpLocks/>
          </p:cNvGrpSpPr>
          <p:nvPr/>
        </p:nvGrpSpPr>
        <p:grpSpPr bwMode="auto">
          <a:xfrm>
            <a:off x="1403350" y="981075"/>
            <a:ext cx="6985000" cy="1511300"/>
            <a:chOff x="912" y="1008"/>
            <a:chExt cx="3984" cy="912"/>
          </a:xfrm>
        </p:grpSpPr>
        <p:sp>
          <p:nvSpPr>
            <p:cNvPr id="9235" name="AutoShape 4"/>
            <p:cNvSpPr>
              <a:spLocks noChangeArrowheads="1"/>
            </p:cNvSpPr>
            <p:nvPr/>
          </p:nvSpPr>
          <p:spPr bwMode="gray">
            <a:xfrm>
              <a:off x="912" y="1008"/>
              <a:ext cx="3984" cy="912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3F3F3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4C665F"/>
                </a:solidFill>
                <a:ea typeface="宋体" pitchFamily="2" charset="-122"/>
              </a:endParaRPr>
            </a:p>
          </p:txBody>
        </p:sp>
        <p:grpSp>
          <p:nvGrpSpPr>
            <p:cNvPr id="9236" name="Group 5"/>
            <p:cNvGrpSpPr>
              <a:grpSpLocks/>
            </p:cNvGrpSpPr>
            <p:nvPr/>
          </p:nvGrpSpPr>
          <p:grpSpPr bwMode="auto">
            <a:xfrm>
              <a:off x="999" y="1092"/>
              <a:ext cx="768" cy="746"/>
              <a:chOff x="999" y="1092"/>
              <a:chExt cx="768" cy="746"/>
            </a:xfrm>
          </p:grpSpPr>
          <p:sp>
            <p:nvSpPr>
              <p:cNvPr id="90118" name="AutoShape 6"/>
              <p:cNvSpPr>
                <a:spLocks noChangeArrowheads="1"/>
              </p:cNvSpPr>
              <p:nvPr/>
            </p:nvSpPr>
            <p:spPr bwMode="gray">
              <a:xfrm>
                <a:off x="999" y="1092"/>
                <a:ext cx="768" cy="745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69804"/>
                      <a:invGamma/>
                    </a:schemeClr>
                  </a:gs>
                </a:gsLst>
                <a:lin ang="5400000" scaled="1"/>
              </a:gra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4C665F"/>
                  </a:solidFill>
                  <a:ea typeface="宋体" pitchFamily="2" charset="-122"/>
                </a:endParaRPr>
              </a:p>
            </p:txBody>
          </p:sp>
          <p:sp>
            <p:nvSpPr>
              <p:cNvPr id="90119" name="Freeform 7"/>
              <p:cNvSpPr>
                <a:spLocks/>
              </p:cNvSpPr>
              <p:nvPr/>
            </p:nvSpPr>
            <p:spPr bwMode="gray">
              <a:xfrm>
                <a:off x="1047" y="1140"/>
                <a:ext cx="383" cy="373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>
                      <a:gamma/>
                      <a:tint val="54510"/>
                      <a:invGamma/>
                    </a:schemeClr>
                  </a:gs>
                  <a:gs pos="50000">
                    <a:schemeClr val="accent1">
                      <a:alpha val="0"/>
                    </a:schemeClr>
                  </a:gs>
                  <a:gs pos="100000">
                    <a:schemeClr val="accent1">
                      <a:gamma/>
                      <a:tint val="5451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>
                  <a:solidFill>
                    <a:srgbClr val="4C665F"/>
                  </a:solidFill>
                  <a:latin typeface="Arial" charset="0"/>
                </a:endParaRPr>
              </a:p>
            </p:txBody>
          </p:sp>
          <p:sp>
            <p:nvSpPr>
              <p:cNvPr id="90120" name="Text Box 8"/>
              <p:cNvSpPr txBox="1">
                <a:spLocks noChangeArrowheads="1"/>
              </p:cNvSpPr>
              <p:nvPr/>
            </p:nvSpPr>
            <p:spPr bwMode="gray">
              <a:xfrm>
                <a:off x="1112" y="1295"/>
                <a:ext cx="522" cy="3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altLang="zh-CN" sz="28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  <a:ea typeface="宋体" pitchFamily="2" charset="-122"/>
                  </a:rPr>
                  <a:t>PBU</a:t>
                </a:r>
              </a:p>
            </p:txBody>
          </p:sp>
        </p:grpSp>
        <p:sp>
          <p:nvSpPr>
            <p:cNvPr id="9237" name="Text Box 9"/>
            <p:cNvSpPr txBox="1">
              <a:spLocks noChangeArrowheads="1"/>
            </p:cNvSpPr>
            <p:nvPr/>
          </p:nvSpPr>
          <p:spPr bwMode="gray">
            <a:xfrm>
              <a:off x="1872" y="1149"/>
              <a:ext cx="2928" cy="5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b="1" dirty="0">
                  <a:solidFill>
                    <a:srgbClr val="4C665F"/>
                  </a:solidFill>
                  <a:ea typeface="宋体" pitchFamily="2" charset="-122"/>
                </a:rPr>
                <a:t>Universal Basic Benefit</a:t>
              </a:r>
              <a:r>
                <a:rPr lang="zh-CN" altLang="en-US" b="1" dirty="0">
                  <a:solidFill>
                    <a:srgbClr val="845084"/>
                  </a:solidFill>
                  <a:ea typeface="宋体" pitchFamily="2" charset="-122"/>
                </a:rPr>
                <a:t>，</a:t>
              </a:r>
              <a:r>
                <a:rPr lang="en-US" altLang="zh-CN" b="1" dirty="0">
                  <a:solidFill>
                    <a:srgbClr val="845084"/>
                  </a:solidFill>
                  <a:ea typeface="宋体" pitchFamily="2" charset="-122"/>
                </a:rPr>
                <a:t>Benefit adjusts according to contribution time.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b="1" dirty="0">
                  <a:solidFill>
                    <a:srgbClr val="845084"/>
                  </a:solidFill>
                  <a:ea typeface="宋体" pitchFamily="2" charset="-122"/>
                </a:rPr>
                <a:t>2.5</a:t>
              </a:r>
              <a:r>
                <a:rPr lang="es-ES_tradnl" altLang="zh-CN" b="1" dirty="0">
                  <a:solidFill>
                    <a:srgbClr val="4C665F"/>
                  </a:solidFill>
                  <a:ea typeface="宋体" pitchFamily="2" charset="-122"/>
                </a:rPr>
                <a:t>MOPREs </a:t>
              </a:r>
              <a:r>
                <a:rPr lang="es-ES_tradnl" altLang="zh-CN" b="1" dirty="0">
                  <a:solidFill>
                    <a:srgbClr val="845084"/>
                  </a:solidFill>
                  <a:ea typeface="宋体" pitchFamily="2" charset="-122"/>
                </a:rPr>
                <a:t>for one year......</a:t>
              </a:r>
              <a:r>
                <a:rPr lang="es-ES_tradnl" altLang="zh-CN" dirty="0">
                  <a:solidFill>
                    <a:srgbClr val="4C665F"/>
                  </a:solidFill>
                  <a:ea typeface="宋体" pitchFamily="2" charset="-122"/>
                </a:rPr>
                <a:t> </a:t>
              </a:r>
              <a:r>
                <a:rPr lang="en-US" altLang="zh-CN" b="1" dirty="0">
                  <a:solidFill>
                    <a:srgbClr val="4C665F"/>
                  </a:solidFill>
                  <a:ea typeface="宋体" pitchFamily="2" charset="-122"/>
                </a:rPr>
                <a:t>(max 45 years).</a:t>
              </a:r>
              <a:r>
                <a:rPr lang="en-US" altLang="zh-CN" dirty="0">
                  <a:solidFill>
                    <a:srgbClr val="4C665F"/>
                  </a:solidFill>
                  <a:ea typeface="宋体" pitchFamily="2" charset="-122"/>
                </a:rPr>
                <a:t> </a:t>
              </a:r>
            </a:p>
          </p:txBody>
        </p:sp>
      </p:grpSp>
      <p:grpSp>
        <p:nvGrpSpPr>
          <p:cNvPr id="9221" name="Group 10"/>
          <p:cNvGrpSpPr>
            <a:grpSpLocks/>
          </p:cNvGrpSpPr>
          <p:nvPr/>
        </p:nvGrpSpPr>
        <p:grpSpPr bwMode="auto">
          <a:xfrm>
            <a:off x="1908175" y="2852738"/>
            <a:ext cx="6408738" cy="1368425"/>
            <a:chOff x="912" y="2016"/>
            <a:chExt cx="3984" cy="960"/>
          </a:xfrm>
        </p:grpSpPr>
        <p:sp>
          <p:nvSpPr>
            <p:cNvPr id="9229" name="AutoShape 11"/>
            <p:cNvSpPr>
              <a:spLocks noChangeArrowheads="1"/>
            </p:cNvSpPr>
            <p:nvPr/>
          </p:nvSpPr>
          <p:spPr bwMode="gray">
            <a:xfrm>
              <a:off x="912" y="2016"/>
              <a:ext cx="3984" cy="912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4C665F"/>
                </a:solidFill>
                <a:ea typeface="宋体" pitchFamily="2" charset="-122"/>
              </a:endParaRPr>
            </a:p>
          </p:txBody>
        </p:sp>
        <p:grpSp>
          <p:nvGrpSpPr>
            <p:cNvPr id="9230" name="Group 12"/>
            <p:cNvGrpSpPr>
              <a:grpSpLocks/>
            </p:cNvGrpSpPr>
            <p:nvPr/>
          </p:nvGrpSpPr>
          <p:grpSpPr bwMode="auto">
            <a:xfrm>
              <a:off x="999" y="2100"/>
              <a:ext cx="768" cy="746"/>
              <a:chOff x="999" y="2100"/>
              <a:chExt cx="768" cy="746"/>
            </a:xfrm>
          </p:grpSpPr>
          <p:sp>
            <p:nvSpPr>
              <p:cNvPr id="90125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768" cy="746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hlink">
                      <a:gamma/>
                      <a:tint val="72549"/>
                      <a:invGamma/>
                    </a:schemeClr>
                  </a:gs>
                  <a:gs pos="100000">
                    <a:schemeClr val="hlink"/>
                  </a:gs>
                </a:gsLst>
                <a:lin ang="5400000" scaled="1"/>
              </a:gra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4C665F"/>
                  </a:solidFill>
                  <a:ea typeface="宋体" pitchFamily="2" charset="-122"/>
                </a:endParaRPr>
              </a:p>
            </p:txBody>
          </p:sp>
          <p:sp>
            <p:nvSpPr>
              <p:cNvPr id="90126" name="Freeform 14"/>
              <p:cNvSpPr>
                <a:spLocks/>
              </p:cNvSpPr>
              <p:nvPr/>
            </p:nvSpPr>
            <p:spPr bwMode="gray">
              <a:xfrm>
                <a:off x="1047" y="2147"/>
                <a:ext cx="383" cy="373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>
                  <a:solidFill>
                    <a:srgbClr val="4C665F"/>
                  </a:solidFill>
                  <a:latin typeface="Arial" charset="0"/>
                </a:endParaRPr>
              </a:p>
            </p:txBody>
          </p:sp>
          <p:sp>
            <p:nvSpPr>
              <p:cNvPr id="90127" name="Text Box 15"/>
              <p:cNvSpPr txBox="1">
                <a:spLocks noChangeArrowheads="1"/>
              </p:cNvSpPr>
              <p:nvPr/>
            </p:nvSpPr>
            <p:spPr bwMode="gray">
              <a:xfrm>
                <a:off x="1163" y="2303"/>
                <a:ext cx="421" cy="36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altLang="zh-CN" sz="28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  <a:ea typeface="宋体" pitchFamily="2" charset="-122"/>
                  </a:rPr>
                  <a:t>CA</a:t>
                </a:r>
              </a:p>
            </p:txBody>
          </p:sp>
        </p:grpSp>
        <p:sp>
          <p:nvSpPr>
            <p:cNvPr id="9231" name="Text Box 16"/>
            <p:cNvSpPr txBox="1">
              <a:spLocks noChangeArrowheads="1"/>
            </p:cNvSpPr>
            <p:nvPr/>
          </p:nvSpPr>
          <p:spPr bwMode="gray">
            <a:xfrm>
              <a:off x="1872" y="2141"/>
              <a:ext cx="2928" cy="8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b="1">
                  <a:solidFill>
                    <a:srgbClr val="4C665F"/>
                  </a:solidFill>
                  <a:ea typeface="宋体" pitchFamily="2" charset="-122"/>
                </a:rPr>
                <a:t>Compensatory allowance</a:t>
              </a:r>
              <a:r>
                <a:rPr lang="zh-CN" altLang="en-US" b="1">
                  <a:solidFill>
                    <a:srgbClr val="845084"/>
                  </a:solidFill>
                  <a:ea typeface="宋体" pitchFamily="2" charset="-122"/>
                </a:rPr>
                <a:t>，</a:t>
              </a:r>
              <a:r>
                <a:rPr lang="en-US" altLang="zh-CN" b="1">
                  <a:solidFill>
                    <a:srgbClr val="845084"/>
                  </a:solidFill>
                  <a:ea typeface="宋体" pitchFamily="2" charset="-122"/>
                </a:rPr>
                <a:t>comprising </a:t>
              </a:r>
              <a:r>
                <a:rPr lang="en-US" altLang="zh-CN" b="1">
                  <a:solidFill>
                    <a:srgbClr val="4C665F"/>
                  </a:solidFill>
                  <a:ea typeface="宋体" pitchFamily="2" charset="-122"/>
                </a:rPr>
                <a:t>1.5</a:t>
              </a:r>
              <a:r>
                <a:rPr lang="en-US" altLang="zh-CN" b="1">
                  <a:solidFill>
                    <a:srgbClr val="845084"/>
                  </a:solidFill>
                  <a:ea typeface="宋体" pitchFamily="2" charset="-122"/>
                </a:rPr>
                <a:t> per cent of the reference income for each year of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b="1">
                  <a:solidFill>
                    <a:srgbClr val="845084"/>
                  </a:solidFill>
                  <a:ea typeface="宋体" pitchFamily="2" charset="-122"/>
                </a:rPr>
                <a:t>contributions</a:t>
              </a:r>
              <a:r>
                <a:rPr lang="en-US" altLang="zh-CN" b="1">
                  <a:solidFill>
                    <a:srgbClr val="4C665F"/>
                  </a:solidFill>
                  <a:ea typeface="宋体" pitchFamily="2" charset="-122"/>
                </a:rPr>
                <a:t> (max 35 years).</a:t>
              </a:r>
              <a:r>
                <a:rPr lang="en-US" altLang="zh-CN">
                  <a:solidFill>
                    <a:srgbClr val="4C665F"/>
                  </a:solidFill>
                  <a:ea typeface="宋体" pitchFamily="2" charset="-122"/>
                </a:rPr>
                <a:t> </a:t>
              </a:r>
            </a:p>
          </p:txBody>
        </p:sp>
      </p:grpSp>
      <p:grpSp>
        <p:nvGrpSpPr>
          <p:cNvPr id="9222" name="Group 17"/>
          <p:cNvGrpSpPr>
            <a:grpSpLocks/>
          </p:cNvGrpSpPr>
          <p:nvPr/>
        </p:nvGrpSpPr>
        <p:grpSpPr bwMode="auto">
          <a:xfrm>
            <a:off x="1979613" y="4365625"/>
            <a:ext cx="6337300" cy="1368425"/>
            <a:chOff x="912" y="3036"/>
            <a:chExt cx="3984" cy="959"/>
          </a:xfrm>
        </p:grpSpPr>
        <p:sp>
          <p:nvSpPr>
            <p:cNvPr id="9223" name="AutoShape 18"/>
            <p:cNvSpPr>
              <a:spLocks noChangeArrowheads="1"/>
            </p:cNvSpPr>
            <p:nvPr/>
          </p:nvSpPr>
          <p:spPr bwMode="gray">
            <a:xfrm>
              <a:off x="912" y="3036"/>
              <a:ext cx="3984" cy="912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EEEEEE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4C665F"/>
                </a:solidFill>
                <a:ea typeface="宋体" pitchFamily="2" charset="-122"/>
              </a:endParaRPr>
            </a:p>
          </p:txBody>
        </p:sp>
        <p:grpSp>
          <p:nvGrpSpPr>
            <p:cNvPr id="9224" name="Group 19"/>
            <p:cNvGrpSpPr>
              <a:grpSpLocks/>
            </p:cNvGrpSpPr>
            <p:nvPr/>
          </p:nvGrpSpPr>
          <p:grpSpPr bwMode="auto">
            <a:xfrm>
              <a:off x="999" y="3120"/>
              <a:ext cx="768" cy="746"/>
              <a:chOff x="999" y="3120"/>
              <a:chExt cx="768" cy="746"/>
            </a:xfrm>
          </p:grpSpPr>
          <p:sp>
            <p:nvSpPr>
              <p:cNvPr id="90132" name="AutoShape 20"/>
              <p:cNvSpPr>
                <a:spLocks noChangeArrowheads="1"/>
              </p:cNvSpPr>
              <p:nvPr/>
            </p:nvSpPr>
            <p:spPr bwMode="gray">
              <a:xfrm>
                <a:off x="999" y="3121"/>
                <a:ext cx="768" cy="745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folHlink">
                      <a:gamma/>
                      <a:tint val="63529"/>
                      <a:invGamma/>
                    </a:schemeClr>
                  </a:gs>
                  <a:gs pos="100000">
                    <a:schemeClr val="folHlink"/>
                  </a:gs>
                </a:gsLst>
                <a:lin ang="5400000" scaled="1"/>
              </a:gra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4C665F"/>
                  </a:solidFill>
                  <a:ea typeface="宋体" pitchFamily="2" charset="-122"/>
                </a:endParaRPr>
              </a:p>
            </p:txBody>
          </p:sp>
          <p:sp>
            <p:nvSpPr>
              <p:cNvPr id="90133" name="Freeform 21"/>
              <p:cNvSpPr>
                <a:spLocks/>
              </p:cNvSpPr>
              <p:nvPr/>
            </p:nvSpPr>
            <p:spPr bwMode="gray">
              <a:xfrm>
                <a:off x="1047" y="3168"/>
                <a:ext cx="383" cy="373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folHlink">
                      <a:gamma/>
                      <a:tint val="48627"/>
                      <a:invGamma/>
                    </a:schemeClr>
                  </a:gs>
                  <a:gs pos="100000">
                    <a:schemeClr val="fol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>
                  <a:solidFill>
                    <a:srgbClr val="4C665F"/>
                  </a:solidFill>
                  <a:latin typeface="Arial" charset="0"/>
                </a:endParaRPr>
              </a:p>
            </p:txBody>
          </p:sp>
          <p:sp>
            <p:nvSpPr>
              <p:cNvPr id="90134" name="Text Box 22"/>
              <p:cNvSpPr txBox="1">
                <a:spLocks noChangeArrowheads="1"/>
              </p:cNvSpPr>
              <p:nvPr/>
            </p:nvSpPr>
            <p:spPr bwMode="gray">
              <a:xfrm>
                <a:off x="1167" y="3324"/>
                <a:ext cx="413" cy="36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altLang="zh-CN" sz="28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  <a:ea typeface="宋体" pitchFamily="2" charset="-122"/>
                  </a:rPr>
                  <a:t>AP</a:t>
                </a:r>
              </a:p>
            </p:txBody>
          </p:sp>
        </p:grpSp>
        <p:sp>
          <p:nvSpPr>
            <p:cNvPr id="9225" name="Text Box 23"/>
            <p:cNvSpPr txBox="1">
              <a:spLocks noChangeArrowheads="1"/>
            </p:cNvSpPr>
            <p:nvPr/>
          </p:nvSpPr>
          <p:spPr bwMode="gray">
            <a:xfrm>
              <a:off x="1872" y="3161"/>
              <a:ext cx="2928" cy="8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b="1">
                  <a:solidFill>
                    <a:srgbClr val="4C665F"/>
                  </a:solidFill>
                  <a:ea typeface="宋体" pitchFamily="2" charset="-122"/>
                </a:rPr>
                <a:t>Additional Pension</a:t>
              </a:r>
              <a:r>
                <a:rPr lang="en-US" altLang="zh-CN">
                  <a:solidFill>
                    <a:srgbClr val="4C665F"/>
                  </a:solidFill>
                  <a:ea typeface="宋体" pitchFamily="2" charset="-122"/>
                </a:rPr>
                <a:t>, </a:t>
              </a:r>
              <a:r>
                <a:rPr lang="en-US" altLang="zh-CN" b="1">
                  <a:solidFill>
                    <a:srgbClr val="845084"/>
                  </a:solidFill>
                  <a:ea typeface="宋体" pitchFamily="2" charset="-122"/>
                </a:rPr>
                <a:t>comprising </a:t>
              </a:r>
              <a:r>
                <a:rPr lang="en-US" altLang="zh-CN" b="1">
                  <a:solidFill>
                    <a:srgbClr val="4C665F"/>
                  </a:solidFill>
                  <a:ea typeface="宋体" pitchFamily="2" charset="-122"/>
                </a:rPr>
                <a:t>0.85</a:t>
              </a:r>
              <a:r>
                <a:rPr lang="en-US" altLang="zh-CN" b="1">
                  <a:solidFill>
                    <a:srgbClr val="845084"/>
                  </a:solidFill>
                  <a:ea typeface="宋体" pitchFamily="2" charset="-122"/>
                </a:rPr>
                <a:t> per cent of the reference income for each year of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b="1">
                  <a:solidFill>
                    <a:srgbClr val="845084"/>
                  </a:solidFill>
                  <a:ea typeface="宋体" pitchFamily="2" charset="-122"/>
                </a:rPr>
                <a:t>contributions</a:t>
              </a:r>
              <a:r>
                <a:rPr lang="en-US" altLang="zh-CN" b="1">
                  <a:solidFill>
                    <a:srgbClr val="4C665F"/>
                  </a:solidFill>
                  <a:ea typeface="宋体" pitchFamily="2" charset="-122"/>
                </a:rPr>
                <a:t> (max 35 years).</a:t>
              </a:r>
              <a:r>
                <a:rPr lang="en-US" altLang="zh-CN">
                  <a:solidFill>
                    <a:srgbClr val="4C665F"/>
                  </a:solidFill>
                  <a:ea typeface="宋体" pitchFamily="2" charset="-122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8973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CISS CASS</a:t>
            </a:r>
          </a:p>
        </p:txBody>
      </p:sp>
      <p:sp>
        <p:nvSpPr>
          <p:cNvPr id="2355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2800" smtClean="0">
                <a:ea typeface="宋体" pitchFamily="2" charset="-122"/>
              </a:rPr>
              <a:t>Return on  investment of Argentina</a:t>
            </a:r>
            <a:endParaRPr lang="zh-CN" altLang="en-US" sz="2800" smtClean="0">
              <a:ea typeface="宋体" pitchFamily="2" charset="-122"/>
            </a:endParaRPr>
          </a:p>
        </p:txBody>
      </p:sp>
      <p:graphicFrame>
        <p:nvGraphicFramePr>
          <p:cNvPr id="23556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1042988" y="1125538"/>
          <a:ext cx="7416800" cy="484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图表" r:id="rId3" imgW="6657853" imgH="3476544" progId="Excel.Chart.8">
                  <p:embed/>
                </p:oleObj>
              </mc:Choice>
              <mc:Fallback>
                <p:oleObj name="图表" r:id="rId3" imgW="6657853" imgH="3476544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1125538"/>
                        <a:ext cx="7416800" cy="4845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507854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Coverage (Argentina)</a:t>
            </a:r>
            <a:endParaRPr lang="zh-CN" altLang="en-US" smtClean="0">
              <a:ea typeface="宋体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CISS CASS</a:t>
            </a:r>
            <a:endParaRPr lang="en-US" altLang="zh-CN"/>
          </a:p>
        </p:txBody>
      </p:sp>
      <p:pic>
        <p:nvPicPr>
          <p:cNvPr id="26628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849313" y="981075"/>
            <a:ext cx="8115300" cy="5184775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4432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ea typeface="宋体" pitchFamily="2" charset="-122"/>
              </a:rPr>
              <a:t>Salary growth rate :Argentina</a:t>
            </a:r>
            <a:endParaRPr lang="zh-CN" altLang="en-US" dirty="0" smtClean="0">
              <a:ea typeface="宋体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CISS CASS</a:t>
            </a:r>
            <a:endParaRPr lang="en-US" altLang="zh-CN"/>
          </a:p>
        </p:txBody>
      </p:sp>
      <p:sp>
        <p:nvSpPr>
          <p:cNvPr id="25604" name="矩形 4"/>
          <p:cNvSpPr>
            <a:spLocks noChangeArrowheads="1"/>
          </p:cNvSpPr>
          <p:nvPr/>
        </p:nvSpPr>
        <p:spPr bwMode="auto">
          <a:xfrm>
            <a:off x="2106613" y="5645150"/>
            <a:ext cx="216852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indent="2651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zh-CN" altLang="en-US" sz="700">
                <a:solidFill>
                  <a:srgbClr val="4C665F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数据来源</a:t>
            </a:r>
            <a:r>
              <a:rPr lang="zh-CN" altLang="es-ES" sz="700">
                <a:solidFill>
                  <a:srgbClr val="4C665F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：</a:t>
            </a:r>
            <a:r>
              <a:rPr lang="es-ES" altLang="zh-CN" sz="700">
                <a:solidFill>
                  <a:srgbClr val="4C665F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INDEC</a:t>
            </a:r>
            <a:r>
              <a:rPr lang="zh-CN" altLang="es-ES" sz="700">
                <a:solidFill>
                  <a:srgbClr val="4C665F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，</a:t>
            </a:r>
            <a:r>
              <a:rPr lang="es-ES" altLang="zh-CN" sz="700">
                <a:solidFill>
                  <a:srgbClr val="4C665F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  <a:hlinkClick r:id="rId2"/>
              </a:rPr>
              <a:t>http://www.indec.gov.ar/</a:t>
            </a:r>
            <a:endParaRPr lang="es-ES" altLang="zh-CN">
              <a:solidFill>
                <a:srgbClr val="4C665F"/>
              </a:solidFill>
              <a:ea typeface="宋体" pitchFamily="2" charset="-122"/>
              <a:cs typeface="Times New Roman" pitchFamily="18" charset="0"/>
            </a:endParaRPr>
          </a:p>
        </p:txBody>
      </p:sp>
      <p:graphicFrame>
        <p:nvGraphicFramePr>
          <p:cNvPr id="7" name="内容占位符 6"/>
          <p:cNvGraphicFramePr>
            <a:graphicFrameLocks noGrp="1"/>
          </p:cNvGraphicFramePr>
          <p:nvPr>
            <p:ph idx="1"/>
          </p:nvPr>
        </p:nvGraphicFramePr>
        <p:xfrm>
          <a:off x="900113" y="836613"/>
          <a:ext cx="8135937" cy="5356860"/>
        </p:xfrm>
        <a:graphic>
          <a:graphicData uri="http://schemas.openxmlformats.org/drawingml/2006/table">
            <a:tbl>
              <a:tblPr/>
              <a:tblGrid>
                <a:gridCol w="1143000"/>
                <a:gridCol w="1590675"/>
                <a:gridCol w="1589087"/>
                <a:gridCol w="1271588"/>
                <a:gridCol w="1270000"/>
                <a:gridCol w="1271587"/>
              </a:tblGrid>
              <a:tr h="87630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400" b="1">
                          <a:solidFill>
                            <a:schemeClr val="accent1"/>
                          </a:solidFill>
                          <a:latin typeface="Verdana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宋体" pitchFamily="2" charset="-122"/>
                        </a:rPr>
                        <a:t>年份</a:t>
                      </a:r>
                      <a:endParaRPr kumimoji="0" lang="zh-CN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400" b="1">
                          <a:solidFill>
                            <a:schemeClr val="accent1"/>
                          </a:solidFill>
                          <a:latin typeface="Verdana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宋体" pitchFamily="2" charset="-122"/>
                        </a:rPr>
                        <a:t>Private  Sector registered</a:t>
                      </a:r>
                      <a:endParaRPr kumimoji="0" lang="zh-CN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400" b="1">
                          <a:solidFill>
                            <a:schemeClr val="accent1"/>
                          </a:solidFill>
                          <a:latin typeface="Verdana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宋体" pitchFamily="2" charset="-122"/>
                        </a:rPr>
                        <a:t>Private sector unregistered</a:t>
                      </a:r>
                      <a:endParaRPr kumimoji="0" lang="zh-CN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400" b="1">
                          <a:solidFill>
                            <a:schemeClr val="accent1"/>
                          </a:solidFill>
                          <a:latin typeface="Verdana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宋体" pitchFamily="2" charset="-122"/>
                        </a:rPr>
                        <a:t>Public sector</a:t>
                      </a:r>
                      <a:endParaRPr kumimoji="0" lang="zh-CN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400" b="1">
                          <a:solidFill>
                            <a:schemeClr val="accent1"/>
                          </a:solidFill>
                          <a:latin typeface="Verdana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宋体" pitchFamily="2" charset="-122"/>
                        </a:rPr>
                        <a:t>Average</a:t>
                      </a:r>
                      <a:endParaRPr kumimoji="0" lang="zh-CN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400" b="1">
                          <a:solidFill>
                            <a:schemeClr val="accent1"/>
                          </a:solidFill>
                          <a:latin typeface="Verdana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宋体" pitchFamily="2" charset="-122"/>
                        </a:rPr>
                        <a:t>Growth rate</a:t>
                      </a:r>
                      <a:endParaRPr kumimoji="0" lang="zh-CN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87630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400" b="1">
                          <a:solidFill>
                            <a:schemeClr val="accent1"/>
                          </a:solidFill>
                          <a:latin typeface="Verdana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34E2F"/>
                          </a:solidFill>
                          <a:effectLst/>
                          <a:latin typeface="Verdana" pitchFamily="34" charset="0"/>
                          <a:ea typeface="宋体" pitchFamily="2" charset="-122"/>
                        </a:rPr>
                        <a:t>2005</a:t>
                      </a:r>
                      <a:endParaRPr kumimoji="0" lang="zh-CN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934E2F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400" b="1">
                          <a:solidFill>
                            <a:schemeClr val="accent1"/>
                          </a:solidFill>
                          <a:latin typeface="Verdana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C665F"/>
                          </a:solidFill>
                          <a:effectLst/>
                          <a:latin typeface="Verdana" pitchFamily="34" charset="0"/>
                          <a:ea typeface="宋体" pitchFamily="2" charset="-122"/>
                        </a:rPr>
                        <a:t>189.20</a:t>
                      </a: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4C665F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400" b="1">
                          <a:solidFill>
                            <a:schemeClr val="accent1"/>
                          </a:solidFill>
                          <a:latin typeface="Verdana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C665F"/>
                          </a:solidFill>
                          <a:effectLst/>
                          <a:latin typeface="Verdana" pitchFamily="34" charset="0"/>
                          <a:ea typeface="宋体" pitchFamily="2" charset="-122"/>
                        </a:rPr>
                        <a:t>130.88</a:t>
                      </a: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4C665F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400" b="1">
                          <a:solidFill>
                            <a:schemeClr val="accent1"/>
                          </a:solidFill>
                          <a:latin typeface="Verdana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C665F"/>
                          </a:solidFill>
                          <a:effectLst/>
                          <a:latin typeface="Verdana" pitchFamily="34" charset="0"/>
                          <a:ea typeface="宋体" pitchFamily="2" charset="-122"/>
                        </a:rPr>
                        <a:t>125.06</a:t>
                      </a: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4C665F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400" b="1">
                          <a:solidFill>
                            <a:schemeClr val="accent1"/>
                          </a:solidFill>
                          <a:latin typeface="Verdana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C665F"/>
                          </a:solidFill>
                          <a:effectLst/>
                          <a:latin typeface="Verdana" pitchFamily="34" charset="0"/>
                          <a:ea typeface="宋体" pitchFamily="2" charset="-122"/>
                        </a:rPr>
                        <a:t>158.39</a:t>
                      </a: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4C665F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400" b="1">
                          <a:solidFill>
                            <a:schemeClr val="accent1"/>
                          </a:solidFill>
                          <a:latin typeface="Verdana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4462B"/>
                          </a:solidFill>
                          <a:effectLst/>
                          <a:latin typeface="Verdana" pitchFamily="34" charset="0"/>
                          <a:ea typeface="宋体" pitchFamily="2" charset="-122"/>
                        </a:rPr>
                        <a:t>20.31</a:t>
                      </a:r>
                      <a:endParaRPr kumimoji="0" lang="zh-CN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84462B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87630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400" b="1">
                          <a:solidFill>
                            <a:schemeClr val="accent1"/>
                          </a:solidFill>
                          <a:latin typeface="Verdana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34E2F"/>
                          </a:solidFill>
                          <a:effectLst/>
                          <a:latin typeface="Verdana" pitchFamily="34" charset="0"/>
                          <a:ea typeface="宋体" pitchFamily="2" charset="-122"/>
                        </a:rPr>
                        <a:t>2006</a:t>
                      </a:r>
                      <a:endParaRPr kumimoji="0" lang="zh-CN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934E2F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400" b="1">
                          <a:solidFill>
                            <a:schemeClr val="accent1"/>
                          </a:solidFill>
                          <a:latin typeface="Verdana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C665F"/>
                          </a:solidFill>
                          <a:effectLst/>
                          <a:latin typeface="Verdana" pitchFamily="34" charset="0"/>
                          <a:ea typeface="宋体" pitchFamily="2" charset="-122"/>
                        </a:rPr>
                        <a:t>225.98</a:t>
                      </a: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4C665F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400" b="1">
                          <a:solidFill>
                            <a:schemeClr val="accent1"/>
                          </a:solidFill>
                          <a:latin typeface="Verdana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C665F"/>
                          </a:solidFill>
                          <a:effectLst/>
                          <a:latin typeface="Verdana" pitchFamily="34" charset="0"/>
                          <a:ea typeface="宋体" pitchFamily="2" charset="-122"/>
                        </a:rPr>
                        <a:t>157.89</a:t>
                      </a: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4C665F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400" b="1">
                          <a:solidFill>
                            <a:schemeClr val="accent1"/>
                          </a:solidFill>
                          <a:latin typeface="Verdana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C665F"/>
                          </a:solidFill>
                          <a:effectLst/>
                          <a:latin typeface="Verdana" pitchFamily="34" charset="0"/>
                          <a:ea typeface="宋体" pitchFamily="2" charset="-122"/>
                        </a:rPr>
                        <a:t>145.44</a:t>
                      </a: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4C665F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400" b="1">
                          <a:solidFill>
                            <a:schemeClr val="accent1"/>
                          </a:solidFill>
                          <a:latin typeface="Verdana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C665F"/>
                          </a:solidFill>
                          <a:effectLst/>
                          <a:latin typeface="Verdana" pitchFamily="34" charset="0"/>
                          <a:ea typeface="宋体" pitchFamily="2" charset="-122"/>
                        </a:rPr>
                        <a:t>188.32</a:t>
                      </a: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4C665F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400" b="1">
                          <a:solidFill>
                            <a:schemeClr val="accent1"/>
                          </a:solidFill>
                          <a:latin typeface="Verdana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4462B"/>
                          </a:solidFill>
                          <a:effectLst/>
                          <a:latin typeface="Verdana" pitchFamily="34" charset="0"/>
                          <a:ea typeface="宋体" pitchFamily="2" charset="-122"/>
                        </a:rPr>
                        <a:t>18.89</a:t>
                      </a:r>
                      <a:endParaRPr kumimoji="0" lang="zh-CN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84462B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87630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400" b="1">
                          <a:solidFill>
                            <a:schemeClr val="accent1"/>
                          </a:solidFill>
                          <a:latin typeface="Verdana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34E2F"/>
                          </a:solidFill>
                          <a:effectLst/>
                          <a:latin typeface="Verdana" pitchFamily="34" charset="0"/>
                          <a:ea typeface="宋体" pitchFamily="2" charset="-122"/>
                        </a:rPr>
                        <a:t>2007</a:t>
                      </a:r>
                      <a:endParaRPr kumimoji="0" lang="zh-CN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934E2F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400" b="1">
                          <a:solidFill>
                            <a:schemeClr val="accent1"/>
                          </a:solidFill>
                          <a:latin typeface="Verdana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C665F"/>
                          </a:solidFill>
                          <a:effectLst/>
                          <a:latin typeface="Verdana" pitchFamily="34" charset="0"/>
                          <a:ea typeface="宋体" pitchFamily="2" charset="-122"/>
                        </a:rPr>
                        <a:t>271.28</a:t>
                      </a: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4C665F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400" b="1">
                          <a:solidFill>
                            <a:schemeClr val="accent1"/>
                          </a:solidFill>
                          <a:latin typeface="Verdana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C665F"/>
                          </a:solidFill>
                          <a:effectLst/>
                          <a:latin typeface="Verdana" pitchFamily="34" charset="0"/>
                          <a:ea typeface="宋体" pitchFamily="2" charset="-122"/>
                        </a:rPr>
                        <a:t>195.99</a:t>
                      </a: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4C665F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400" b="1">
                          <a:solidFill>
                            <a:schemeClr val="accent1"/>
                          </a:solidFill>
                          <a:latin typeface="Verdana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C665F"/>
                          </a:solidFill>
                          <a:effectLst/>
                          <a:latin typeface="Verdana" pitchFamily="34" charset="0"/>
                          <a:ea typeface="宋体" pitchFamily="2" charset="-122"/>
                        </a:rPr>
                        <a:t>186.78</a:t>
                      </a: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4C665F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400" b="1">
                          <a:solidFill>
                            <a:schemeClr val="accent1"/>
                          </a:solidFill>
                          <a:latin typeface="Verdana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C665F"/>
                          </a:solidFill>
                          <a:effectLst/>
                          <a:latin typeface="Verdana" pitchFamily="34" charset="0"/>
                          <a:ea typeface="宋体" pitchFamily="2" charset="-122"/>
                        </a:rPr>
                        <a:t>231.00</a:t>
                      </a: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4C665F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400" b="1">
                          <a:solidFill>
                            <a:schemeClr val="accent1"/>
                          </a:solidFill>
                          <a:latin typeface="Verdana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4462B"/>
                          </a:solidFill>
                          <a:effectLst/>
                          <a:latin typeface="Verdana" pitchFamily="34" charset="0"/>
                          <a:ea typeface="宋体" pitchFamily="2" charset="-122"/>
                        </a:rPr>
                        <a:t>22.66</a:t>
                      </a:r>
                      <a:endParaRPr kumimoji="0" lang="zh-CN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84462B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87630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400" b="1">
                          <a:solidFill>
                            <a:schemeClr val="accent1"/>
                          </a:solidFill>
                          <a:latin typeface="Verdana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34E2F"/>
                          </a:solidFill>
                          <a:effectLst/>
                          <a:latin typeface="Verdana" pitchFamily="34" charset="0"/>
                          <a:ea typeface="宋体" pitchFamily="2" charset="-122"/>
                        </a:rPr>
                        <a:t>2008</a:t>
                      </a:r>
                      <a:endParaRPr kumimoji="0" lang="zh-CN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934E2F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400" b="1">
                          <a:solidFill>
                            <a:schemeClr val="accent1"/>
                          </a:solidFill>
                          <a:latin typeface="Verdana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C665F"/>
                          </a:solidFill>
                          <a:effectLst/>
                          <a:latin typeface="Verdana" pitchFamily="34" charset="0"/>
                          <a:ea typeface="宋体" pitchFamily="2" charset="-122"/>
                        </a:rPr>
                        <a:t>321.61</a:t>
                      </a: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4C665F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400" b="1">
                          <a:solidFill>
                            <a:schemeClr val="accent1"/>
                          </a:solidFill>
                          <a:latin typeface="Verdana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C665F"/>
                          </a:solidFill>
                          <a:effectLst/>
                          <a:latin typeface="Verdana" pitchFamily="34" charset="0"/>
                          <a:ea typeface="宋体" pitchFamily="2" charset="-122"/>
                        </a:rPr>
                        <a:t>269.54</a:t>
                      </a: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4C665F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400" b="1">
                          <a:solidFill>
                            <a:schemeClr val="accent1"/>
                          </a:solidFill>
                          <a:latin typeface="Verdana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C665F"/>
                          </a:solidFill>
                          <a:effectLst/>
                          <a:latin typeface="Verdana" pitchFamily="34" charset="0"/>
                          <a:ea typeface="宋体" pitchFamily="2" charset="-122"/>
                        </a:rPr>
                        <a:t>226.33</a:t>
                      </a: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4C665F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400" b="1">
                          <a:solidFill>
                            <a:schemeClr val="accent1"/>
                          </a:solidFill>
                          <a:latin typeface="Verdana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C665F"/>
                          </a:solidFill>
                          <a:effectLst/>
                          <a:latin typeface="Verdana" pitchFamily="34" charset="0"/>
                          <a:ea typeface="宋体" pitchFamily="2" charset="-122"/>
                        </a:rPr>
                        <a:t>282.73</a:t>
                      </a: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4C665F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400" b="1">
                          <a:solidFill>
                            <a:schemeClr val="accent1"/>
                          </a:solidFill>
                          <a:latin typeface="Verdana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4462B"/>
                          </a:solidFill>
                          <a:effectLst/>
                          <a:latin typeface="Verdana" pitchFamily="34" charset="0"/>
                          <a:ea typeface="宋体" pitchFamily="2" charset="-122"/>
                        </a:rPr>
                        <a:t>22.40</a:t>
                      </a:r>
                      <a:endParaRPr kumimoji="0" lang="zh-CN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84462B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87630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400" b="1">
                          <a:solidFill>
                            <a:schemeClr val="accent1"/>
                          </a:solidFill>
                          <a:latin typeface="Verdana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34E2F"/>
                          </a:solidFill>
                          <a:effectLst/>
                          <a:latin typeface="Verdana" pitchFamily="34" charset="0"/>
                          <a:ea typeface="宋体" pitchFamily="2" charset="-122"/>
                        </a:rPr>
                        <a:t>2009</a:t>
                      </a:r>
                      <a:endParaRPr kumimoji="0" lang="zh-CN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934E2F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400" b="1">
                          <a:solidFill>
                            <a:schemeClr val="accent1"/>
                          </a:solidFill>
                          <a:latin typeface="Verdana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2341F"/>
                          </a:solidFill>
                          <a:effectLst/>
                          <a:latin typeface="Verdana" pitchFamily="34" charset="0"/>
                          <a:ea typeface="宋体" pitchFamily="2" charset="-122"/>
                        </a:rPr>
                        <a:t>377.22</a:t>
                      </a:r>
                      <a:endParaRPr kumimoji="0" lang="zh-CN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2341F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400" b="1">
                          <a:solidFill>
                            <a:schemeClr val="accent1"/>
                          </a:solidFill>
                          <a:latin typeface="Verdana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2341F"/>
                          </a:solidFill>
                          <a:effectLst/>
                          <a:latin typeface="Verdana" pitchFamily="34" charset="0"/>
                          <a:ea typeface="宋体" pitchFamily="2" charset="-122"/>
                        </a:rPr>
                        <a:t>327.56</a:t>
                      </a:r>
                      <a:endParaRPr kumimoji="0" lang="zh-CN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2341F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400" b="1">
                          <a:solidFill>
                            <a:schemeClr val="accent1"/>
                          </a:solidFill>
                          <a:latin typeface="Verdana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2341F"/>
                          </a:solidFill>
                          <a:effectLst/>
                          <a:latin typeface="Verdana" pitchFamily="34" charset="0"/>
                          <a:ea typeface="宋体" pitchFamily="2" charset="-122"/>
                        </a:rPr>
                        <a:t>252.23</a:t>
                      </a:r>
                      <a:endParaRPr kumimoji="0" lang="zh-CN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2341F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400" b="1">
                          <a:solidFill>
                            <a:schemeClr val="accent1"/>
                          </a:solidFill>
                          <a:latin typeface="Verdana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2341F"/>
                          </a:solidFill>
                          <a:effectLst/>
                          <a:latin typeface="Verdana" pitchFamily="34" charset="0"/>
                          <a:ea typeface="宋体" pitchFamily="2" charset="-122"/>
                        </a:rPr>
                        <a:t>329.94</a:t>
                      </a:r>
                      <a:endParaRPr kumimoji="0" lang="zh-CN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2341F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400" b="1">
                          <a:solidFill>
                            <a:schemeClr val="accent1"/>
                          </a:solidFill>
                          <a:latin typeface="Verdana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2341F"/>
                          </a:solidFill>
                          <a:effectLst/>
                          <a:latin typeface="Verdana" pitchFamily="34" charset="0"/>
                          <a:ea typeface="宋体" pitchFamily="2" charset="-122"/>
                        </a:rPr>
                        <a:t>16.70</a:t>
                      </a:r>
                      <a:endParaRPr kumimoji="0" lang="zh-CN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2341F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5656" name="矩形 8"/>
          <p:cNvSpPr>
            <a:spLocks noChangeArrowheads="1"/>
          </p:cNvSpPr>
          <p:nvPr/>
        </p:nvSpPr>
        <p:spPr bwMode="auto">
          <a:xfrm>
            <a:off x="871538" y="6308725"/>
            <a:ext cx="67691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zh-CN" sz="1400">
                <a:ea typeface="宋体" pitchFamily="2" charset="-122"/>
              </a:rPr>
              <a:t>Data resource: http://www.indec.mecon.ar/nuevaweb/cuadros/4/h030319.xls</a:t>
            </a:r>
            <a:endParaRPr lang="zh-CN" altLang="en-US" sz="1400"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218684"/>
      </p:ext>
    </p:extLst>
  </p:cSld>
  <p:clrMapOvr>
    <a:masterClrMapping/>
  </p:clrMapOvr>
</p:sld>
</file>

<file path=ppt/theme/theme1.xml><?xml version="1.0" encoding="utf-8"?>
<a:theme xmlns:a="http://schemas.openxmlformats.org/drawingml/2006/main" name="cdb2004c017l">
  <a:themeElements>
    <a:clrScheme name="cdb2004c017l 3">
      <a:dk1>
        <a:srgbClr val="4C665F"/>
      </a:dk1>
      <a:lt1>
        <a:srgbClr val="FFFFFF"/>
      </a:lt1>
      <a:dk2>
        <a:srgbClr val="000000"/>
      </a:dk2>
      <a:lt2>
        <a:srgbClr val="DDDDDD"/>
      </a:lt2>
      <a:accent1>
        <a:srgbClr val="845084"/>
      </a:accent1>
      <a:accent2>
        <a:srgbClr val="C26840"/>
      </a:accent2>
      <a:accent3>
        <a:srgbClr val="FFFFFF"/>
      </a:accent3>
      <a:accent4>
        <a:srgbClr val="405650"/>
      </a:accent4>
      <a:accent5>
        <a:srgbClr val="C2B3C2"/>
      </a:accent5>
      <a:accent6>
        <a:srgbClr val="B05E39"/>
      </a:accent6>
      <a:hlink>
        <a:srgbClr val="C8BA74"/>
      </a:hlink>
      <a:folHlink>
        <a:srgbClr val="438BA1"/>
      </a:folHlink>
    </a:clrScheme>
    <a:fontScheme name="cdb2004c017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db2004c017l 1">
        <a:dk1>
          <a:srgbClr val="155A6F"/>
        </a:dk1>
        <a:lt1>
          <a:srgbClr val="FFFFFF"/>
        </a:lt1>
        <a:dk2>
          <a:srgbClr val="000000"/>
        </a:dk2>
        <a:lt2>
          <a:srgbClr val="DDDDDD"/>
        </a:lt2>
        <a:accent1>
          <a:srgbClr val="1D6AB7"/>
        </a:accent1>
        <a:accent2>
          <a:srgbClr val="C55A3D"/>
        </a:accent2>
        <a:accent3>
          <a:srgbClr val="FFFFFF"/>
        </a:accent3>
        <a:accent4>
          <a:srgbClr val="104C5E"/>
        </a:accent4>
        <a:accent5>
          <a:srgbClr val="ABB9D8"/>
        </a:accent5>
        <a:accent6>
          <a:srgbClr val="B25136"/>
        </a:accent6>
        <a:hlink>
          <a:srgbClr val="B2B2B2"/>
        </a:hlink>
        <a:folHlink>
          <a:srgbClr val="A8A33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c017l 2">
        <a:dk1>
          <a:srgbClr val="695649"/>
        </a:dk1>
        <a:lt1>
          <a:srgbClr val="FFFFFF"/>
        </a:lt1>
        <a:dk2>
          <a:srgbClr val="000000"/>
        </a:dk2>
        <a:lt2>
          <a:srgbClr val="DDDDDD"/>
        </a:lt2>
        <a:accent1>
          <a:srgbClr val="3B6D46"/>
        </a:accent1>
        <a:accent2>
          <a:srgbClr val="5F96A3"/>
        </a:accent2>
        <a:accent3>
          <a:srgbClr val="FFFFFF"/>
        </a:accent3>
        <a:accent4>
          <a:srgbClr val="59483D"/>
        </a:accent4>
        <a:accent5>
          <a:srgbClr val="AFBAB0"/>
        </a:accent5>
        <a:accent6>
          <a:srgbClr val="558793"/>
        </a:accent6>
        <a:hlink>
          <a:srgbClr val="AEBF7D"/>
        </a:hlink>
        <a:folHlink>
          <a:srgbClr val="AD6A3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c017l 3">
        <a:dk1>
          <a:srgbClr val="4C665F"/>
        </a:dk1>
        <a:lt1>
          <a:srgbClr val="FFFFFF"/>
        </a:lt1>
        <a:dk2>
          <a:srgbClr val="000000"/>
        </a:dk2>
        <a:lt2>
          <a:srgbClr val="DDDDDD"/>
        </a:lt2>
        <a:accent1>
          <a:srgbClr val="845084"/>
        </a:accent1>
        <a:accent2>
          <a:srgbClr val="C26840"/>
        </a:accent2>
        <a:accent3>
          <a:srgbClr val="FFFFFF"/>
        </a:accent3>
        <a:accent4>
          <a:srgbClr val="405650"/>
        </a:accent4>
        <a:accent5>
          <a:srgbClr val="C2B3C2"/>
        </a:accent5>
        <a:accent6>
          <a:srgbClr val="B05E39"/>
        </a:accent6>
        <a:hlink>
          <a:srgbClr val="C8BA74"/>
        </a:hlink>
        <a:folHlink>
          <a:srgbClr val="438BA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679</Words>
  <Application>Microsoft Office PowerPoint</Application>
  <PresentationFormat>全屏显示(4:3)</PresentationFormat>
  <Paragraphs>203</Paragraphs>
  <Slides>19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1" baseType="lpstr">
      <vt:lpstr>cdb2004c017l</vt:lpstr>
      <vt:lpstr>图表</vt:lpstr>
      <vt:lpstr>DC Pension Reforms in Latin America since  2007</vt:lpstr>
      <vt:lpstr>PowerPoint 演示文稿</vt:lpstr>
      <vt:lpstr>Contents</vt:lpstr>
      <vt:lpstr>1.Pension reform in Argentina</vt:lpstr>
      <vt:lpstr>PowerPoint 演示文稿</vt:lpstr>
      <vt:lpstr>Diagram</vt:lpstr>
      <vt:lpstr>Return on  investment of Argentina</vt:lpstr>
      <vt:lpstr>Coverage (Argentina)</vt:lpstr>
      <vt:lpstr>Salary growth rate :Argentina</vt:lpstr>
      <vt:lpstr>Constraints:</vt:lpstr>
      <vt:lpstr>2 Pension reform in Bolivia</vt:lpstr>
      <vt:lpstr>2 Pension reform in Bolivia</vt:lpstr>
      <vt:lpstr>2 Pension reform in Bolivia</vt:lpstr>
      <vt:lpstr>3. Pension reforms in Chile</vt:lpstr>
      <vt:lpstr>3. Pension reforms in Mexico</vt:lpstr>
      <vt:lpstr>4.Prospects:</vt:lpstr>
      <vt:lpstr>4.Prospects:</vt:lpstr>
      <vt:lpstr>4.Prospects: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Pension Reform since  1990:</dc:title>
  <dc:creator>gao</dc:creator>
  <cp:lastModifiedBy>gao</cp:lastModifiedBy>
  <cp:revision>26</cp:revision>
  <dcterms:created xsi:type="dcterms:W3CDTF">2016-01-18T15:55:48Z</dcterms:created>
  <dcterms:modified xsi:type="dcterms:W3CDTF">2016-01-21T03:39:06Z</dcterms:modified>
</cp:coreProperties>
</file>