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5" r:id="rId1"/>
  </p:sldMasterIdLst>
  <p:notesMasterIdLst>
    <p:notesMasterId r:id="rId14"/>
  </p:notesMasterIdLst>
  <p:sldIdLst>
    <p:sldId id="256" r:id="rId2"/>
    <p:sldId id="376" r:id="rId3"/>
    <p:sldId id="369" r:id="rId4"/>
    <p:sldId id="370" r:id="rId5"/>
    <p:sldId id="368" r:id="rId6"/>
    <p:sldId id="377" r:id="rId7"/>
    <p:sldId id="373" r:id="rId8"/>
    <p:sldId id="374" r:id="rId9"/>
    <p:sldId id="378" r:id="rId10"/>
    <p:sldId id="379" r:id="rId11"/>
    <p:sldId id="375" r:id="rId12"/>
    <p:sldId id="357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3868" autoAdjust="0"/>
  </p:normalViewPr>
  <p:slideViewPr>
    <p:cSldViewPr>
      <p:cViewPr varScale="1">
        <p:scale>
          <a:sx n="63" d="100"/>
          <a:sy n="63" d="100"/>
        </p:scale>
        <p:origin x="-1349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ink\AppData\Local\Microsoft\Windows\INetCache\IE\9JV7OQY0\812015201p1g005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ink\AppData\Local\Microsoft\Windows\INetCache\IE\JU7BJ8GD\812015201p1g006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think\AppData\Local\Microsoft\Windows\INetCache\IE\BB72BN3D\812015201p1g00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>
        <c:manualLayout>
          <c:layoutTarget val="inner"/>
          <c:xMode val="edge"/>
          <c:yMode val="edge"/>
          <c:x val="0.22082252714792647"/>
          <c:y val="3.8212819528375623E-2"/>
          <c:w val="0.73143084406014824"/>
          <c:h val="0.88516415866203357"/>
        </c:manualLayout>
      </c:layout>
      <c:barChart>
        <c:barDir val="bar"/>
        <c:grouping val="clustered"/>
        <c:ser>
          <c:idx val="0"/>
          <c:order val="0"/>
          <c:spPr>
            <a:solidFill>
              <a:schemeClr val="bg1"/>
            </a:solidFill>
            <a:ln w="12700">
              <a:noFill/>
              <a:prstDash val="solid"/>
            </a:ln>
          </c:spPr>
          <c:cat>
            <c:strRef>
              <c:f>data!$A$9:$A$42</c:f>
              <c:strCache>
                <c:ptCount val="34"/>
                <c:pt idx="0">
                  <c:v>Iceland</c:v>
                </c:pt>
                <c:pt idx="1">
                  <c:v>Israel</c:v>
                </c:pt>
                <c:pt idx="2">
                  <c:v>Norway</c:v>
                </c:pt>
                <c:pt idx="3">
                  <c:v>Ireland</c:v>
                </c:pt>
                <c:pt idx="4">
                  <c:v>United States</c:v>
                </c:pt>
                <c:pt idx="5">
                  <c:v>Portugal</c:v>
                </c:pt>
                <c:pt idx="6">
                  <c:v>Poland</c:v>
                </c:pt>
                <c:pt idx="7">
                  <c:v>Netherlands</c:v>
                </c:pt>
                <c:pt idx="8">
                  <c:v>United Kingdom</c:v>
                </c:pt>
                <c:pt idx="9">
                  <c:v>Australia</c:v>
                </c:pt>
                <c:pt idx="10">
                  <c:v>Canada </c:v>
                </c:pt>
                <c:pt idx="11">
                  <c:v>Denmark</c:v>
                </c:pt>
                <c:pt idx="12">
                  <c:v>Austria</c:v>
                </c:pt>
                <c:pt idx="13">
                  <c:v>Belgium</c:v>
                </c:pt>
                <c:pt idx="14">
                  <c:v>Chile </c:v>
                </c:pt>
                <c:pt idx="15">
                  <c:v>Finland</c:v>
                </c:pt>
                <c:pt idx="16">
                  <c:v>Germany</c:v>
                </c:pt>
                <c:pt idx="17">
                  <c:v>Japan</c:v>
                </c:pt>
                <c:pt idx="18">
                  <c:v>Mexico</c:v>
                </c:pt>
                <c:pt idx="19">
                  <c:v>New Zealand</c:v>
                </c:pt>
                <c:pt idx="20">
                  <c:v>Spain</c:v>
                </c:pt>
                <c:pt idx="21">
                  <c:v>Sweden</c:v>
                </c:pt>
                <c:pt idx="22">
                  <c:v>Switzerland</c:v>
                </c:pt>
                <c:pt idx="23">
                  <c:v>Estonia</c:v>
                </c:pt>
                <c:pt idx="24">
                  <c:v>Czech Republic</c:v>
                </c:pt>
                <c:pt idx="25">
                  <c:v>Italy</c:v>
                </c:pt>
                <c:pt idx="26">
                  <c:v>Hungary</c:v>
                </c:pt>
                <c:pt idx="27">
                  <c:v>Slovak Republic</c:v>
                </c:pt>
                <c:pt idx="28">
                  <c:v>Greece</c:v>
                </c:pt>
                <c:pt idx="29">
                  <c:v>France</c:v>
                </c:pt>
                <c:pt idx="30">
                  <c:v>Korea</c:v>
                </c:pt>
                <c:pt idx="31">
                  <c:v>Turkey</c:v>
                </c:pt>
                <c:pt idx="32">
                  <c:v>Luxembourg</c:v>
                </c:pt>
                <c:pt idx="33">
                  <c:v>Slovenia</c:v>
                </c:pt>
              </c:strCache>
            </c:strRef>
          </c:cat>
          <c:val>
            <c:numRef>
              <c:f>data!$B$9:$B$42</c:f>
              <c:numCache>
                <c:formatCode>0.0</c:formatCode>
                <c:ptCount val="34"/>
                <c:pt idx="0">
                  <c:v>67</c:v>
                </c:pt>
                <c:pt idx="1">
                  <c:v>67</c:v>
                </c:pt>
                <c:pt idx="2">
                  <c:v>67</c:v>
                </c:pt>
                <c:pt idx="3">
                  <c:v>66</c:v>
                </c:pt>
                <c:pt idx="4">
                  <c:v>66</c:v>
                </c:pt>
                <c:pt idx="5">
                  <c:v>66</c:v>
                </c:pt>
                <c:pt idx="6">
                  <c:v>65.25</c:v>
                </c:pt>
                <c:pt idx="7">
                  <c:v>65.2</c:v>
                </c:pt>
                <c:pt idx="8">
                  <c:v>65</c:v>
                </c:pt>
                <c:pt idx="9">
                  <c:v>65</c:v>
                </c:pt>
                <c:pt idx="10">
                  <c:v>65</c:v>
                </c:pt>
                <c:pt idx="11">
                  <c:v>65</c:v>
                </c:pt>
                <c:pt idx="12">
                  <c:v>65</c:v>
                </c:pt>
                <c:pt idx="13">
                  <c:v>65</c:v>
                </c:pt>
                <c:pt idx="14">
                  <c:v>65</c:v>
                </c:pt>
                <c:pt idx="15">
                  <c:v>65</c:v>
                </c:pt>
                <c:pt idx="16">
                  <c:v>65</c:v>
                </c:pt>
                <c:pt idx="17">
                  <c:v>65</c:v>
                </c:pt>
                <c:pt idx="18">
                  <c:v>65</c:v>
                </c:pt>
                <c:pt idx="19">
                  <c:v>65</c:v>
                </c:pt>
                <c:pt idx="20">
                  <c:v>65</c:v>
                </c:pt>
                <c:pt idx="21">
                  <c:v>65</c:v>
                </c:pt>
                <c:pt idx="22">
                  <c:v>65</c:v>
                </c:pt>
                <c:pt idx="23">
                  <c:v>63</c:v>
                </c:pt>
                <c:pt idx="24">
                  <c:v>62.67</c:v>
                </c:pt>
                <c:pt idx="25">
                  <c:v>62.5</c:v>
                </c:pt>
                <c:pt idx="26">
                  <c:v>62.5</c:v>
                </c:pt>
                <c:pt idx="27">
                  <c:v>62</c:v>
                </c:pt>
                <c:pt idx="28">
                  <c:v>62</c:v>
                </c:pt>
                <c:pt idx="29">
                  <c:v>61.2</c:v>
                </c:pt>
                <c:pt idx="30">
                  <c:v>61</c:v>
                </c:pt>
                <c:pt idx="31">
                  <c:v>60</c:v>
                </c:pt>
                <c:pt idx="32">
                  <c:v>60</c:v>
                </c:pt>
                <c:pt idx="33">
                  <c:v>58.7</c:v>
                </c:pt>
              </c:numCache>
            </c:numRef>
          </c:val>
        </c:ser>
        <c:axId val="168543360"/>
        <c:axId val="168544896"/>
      </c:barChart>
      <c:scatterChart>
        <c:scatterStyle val="lineMarker"/>
        <c:ser>
          <c:idx val="1"/>
          <c:order val="1"/>
          <c:spPr>
            <a:ln w="28575">
              <a:noFill/>
            </a:ln>
          </c:spPr>
          <c:marker>
            <c:symbol val="circle"/>
            <c:size val="8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c:spPr>
          </c:marker>
          <c:dPt>
            <c:idx val="14"/>
            <c:marker>
              <c:spPr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65000"/>
                    </a:schemeClr>
                  </a:solidFill>
                </a:ln>
              </c:spPr>
            </c:marker>
          </c:dPt>
          <c:xVal>
            <c:numRef>
              <c:f>data!$B$9:$B$42</c:f>
              <c:numCache>
                <c:formatCode>0.0</c:formatCode>
                <c:ptCount val="34"/>
                <c:pt idx="0">
                  <c:v>67</c:v>
                </c:pt>
                <c:pt idx="1">
                  <c:v>67</c:v>
                </c:pt>
                <c:pt idx="2">
                  <c:v>67</c:v>
                </c:pt>
                <c:pt idx="3">
                  <c:v>66</c:v>
                </c:pt>
                <c:pt idx="4">
                  <c:v>66</c:v>
                </c:pt>
                <c:pt idx="5">
                  <c:v>66</c:v>
                </c:pt>
                <c:pt idx="6">
                  <c:v>65.25</c:v>
                </c:pt>
                <c:pt idx="7">
                  <c:v>65.2</c:v>
                </c:pt>
                <c:pt idx="8">
                  <c:v>65</c:v>
                </c:pt>
                <c:pt idx="9">
                  <c:v>65</c:v>
                </c:pt>
                <c:pt idx="10">
                  <c:v>65</c:v>
                </c:pt>
                <c:pt idx="11">
                  <c:v>65</c:v>
                </c:pt>
                <c:pt idx="12">
                  <c:v>65</c:v>
                </c:pt>
                <c:pt idx="13">
                  <c:v>65</c:v>
                </c:pt>
                <c:pt idx="14">
                  <c:v>65</c:v>
                </c:pt>
                <c:pt idx="15">
                  <c:v>65</c:v>
                </c:pt>
                <c:pt idx="16">
                  <c:v>65</c:v>
                </c:pt>
                <c:pt idx="17">
                  <c:v>65</c:v>
                </c:pt>
                <c:pt idx="18">
                  <c:v>65</c:v>
                </c:pt>
                <c:pt idx="19">
                  <c:v>65</c:v>
                </c:pt>
                <c:pt idx="20">
                  <c:v>65</c:v>
                </c:pt>
                <c:pt idx="21">
                  <c:v>65</c:v>
                </c:pt>
                <c:pt idx="22">
                  <c:v>65</c:v>
                </c:pt>
                <c:pt idx="23">
                  <c:v>63</c:v>
                </c:pt>
                <c:pt idx="24">
                  <c:v>62.67</c:v>
                </c:pt>
                <c:pt idx="25">
                  <c:v>62.5</c:v>
                </c:pt>
                <c:pt idx="26">
                  <c:v>62.5</c:v>
                </c:pt>
                <c:pt idx="27">
                  <c:v>62</c:v>
                </c:pt>
                <c:pt idx="28">
                  <c:v>62</c:v>
                </c:pt>
                <c:pt idx="29">
                  <c:v>61.2</c:v>
                </c:pt>
                <c:pt idx="30">
                  <c:v>61</c:v>
                </c:pt>
                <c:pt idx="31">
                  <c:v>60</c:v>
                </c:pt>
                <c:pt idx="32">
                  <c:v>60</c:v>
                </c:pt>
                <c:pt idx="33">
                  <c:v>58.7</c:v>
                </c:pt>
              </c:numCache>
            </c:numRef>
          </c:xVal>
          <c:yVal>
            <c:numRef>
              <c:f>data!$D$9:$D$42</c:f>
              <c:numCache>
                <c:formatCode>General</c:formatCode>
                <c:ptCount val="34"/>
                <c:pt idx="0">
                  <c:v>0.98529411764705888</c:v>
                </c:pt>
                <c:pt idx="1">
                  <c:v>0.95588235294117663</c:v>
                </c:pt>
                <c:pt idx="2">
                  <c:v>0.92647058823529416</c:v>
                </c:pt>
                <c:pt idx="3">
                  <c:v>0.89705882352941224</c:v>
                </c:pt>
                <c:pt idx="4">
                  <c:v>0.86764705882353033</c:v>
                </c:pt>
                <c:pt idx="5">
                  <c:v>0.83823529411764708</c:v>
                </c:pt>
                <c:pt idx="6">
                  <c:v>0.8088235294117645</c:v>
                </c:pt>
                <c:pt idx="7">
                  <c:v>0.77941176470588269</c:v>
                </c:pt>
                <c:pt idx="8">
                  <c:v>0.75000000000000044</c:v>
                </c:pt>
                <c:pt idx="9">
                  <c:v>0.72058823529411764</c:v>
                </c:pt>
                <c:pt idx="10">
                  <c:v>0.69117647058823561</c:v>
                </c:pt>
                <c:pt idx="11">
                  <c:v>0.66176470588235259</c:v>
                </c:pt>
                <c:pt idx="12">
                  <c:v>0.63235294117647067</c:v>
                </c:pt>
                <c:pt idx="13">
                  <c:v>0.60294117647058953</c:v>
                </c:pt>
                <c:pt idx="14">
                  <c:v>0.57352941176470584</c:v>
                </c:pt>
                <c:pt idx="15">
                  <c:v>0.54411764705882371</c:v>
                </c:pt>
                <c:pt idx="16">
                  <c:v>0.51470588235294112</c:v>
                </c:pt>
                <c:pt idx="17">
                  <c:v>0.48529411764705882</c:v>
                </c:pt>
                <c:pt idx="18">
                  <c:v>0.45588235294117646</c:v>
                </c:pt>
                <c:pt idx="19">
                  <c:v>0.42647058823529443</c:v>
                </c:pt>
                <c:pt idx="20">
                  <c:v>0.3970588235294123</c:v>
                </c:pt>
                <c:pt idx="21">
                  <c:v>0.36764705882352916</c:v>
                </c:pt>
                <c:pt idx="22">
                  <c:v>0.33823529411764741</c:v>
                </c:pt>
                <c:pt idx="23">
                  <c:v>0.30882352941176494</c:v>
                </c:pt>
                <c:pt idx="24">
                  <c:v>0.27941176470588264</c:v>
                </c:pt>
                <c:pt idx="25">
                  <c:v>0.25</c:v>
                </c:pt>
                <c:pt idx="26">
                  <c:v>0.22058823529411764</c:v>
                </c:pt>
                <c:pt idx="27">
                  <c:v>0.19117647058823528</c:v>
                </c:pt>
                <c:pt idx="28">
                  <c:v>0.16176470588235306</c:v>
                </c:pt>
                <c:pt idx="29">
                  <c:v>0.13235294117647076</c:v>
                </c:pt>
                <c:pt idx="30">
                  <c:v>0.10294117647058829</c:v>
                </c:pt>
                <c:pt idx="31">
                  <c:v>7.3529411764705885E-2</c:v>
                </c:pt>
                <c:pt idx="32">
                  <c:v>4.4117647058823609E-2</c:v>
                </c:pt>
                <c:pt idx="33">
                  <c:v>1.4705882352941176E-2</c:v>
                </c:pt>
              </c:numCache>
            </c:numRef>
          </c:yVal>
        </c:ser>
        <c:ser>
          <c:idx val="2"/>
          <c:order val="2"/>
          <c:spPr>
            <a:ln w="28575">
              <a:noFill/>
            </a:ln>
          </c:spPr>
          <c:xVal>
            <c:strRef>
              <c:f>data!$A$9:$A$42</c:f>
              <c:strCache>
                <c:ptCount val="34"/>
                <c:pt idx="0">
                  <c:v>Iceland</c:v>
                </c:pt>
                <c:pt idx="1">
                  <c:v>Israel</c:v>
                </c:pt>
                <c:pt idx="2">
                  <c:v>Norway</c:v>
                </c:pt>
                <c:pt idx="3">
                  <c:v>Ireland</c:v>
                </c:pt>
                <c:pt idx="4">
                  <c:v>United States</c:v>
                </c:pt>
                <c:pt idx="5">
                  <c:v>Portugal</c:v>
                </c:pt>
                <c:pt idx="6">
                  <c:v>Poland</c:v>
                </c:pt>
                <c:pt idx="7">
                  <c:v>Netherlands</c:v>
                </c:pt>
                <c:pt idx="8">
                  <c:v>United Kingdom</c:v>
                </c:pt>
                <c:pt idx="9">
                  <c:v>Australia</c:v>
                </c:pt>
                <c:pt idx="10">
                  <c:v>Canada </c:v>
                </c:pt>
                <c:pt idx="11">
                  <c:v>Denmark</c:v>
                </c:pt>
                <c:pt idx="12">
                  <c:v>Austria</c:v>
                </c:pt>
                <c:pt idx="13">
                  <c:v>Belgium</c:v>
                </c:pt>
                <c:pt idx="14">
                  <c:v>Chile </c:v>
                </c:pt>
                <c:pt idx="15">
                  <c:v>Finland</c:v>
                </c:pt>
                <c:pt idx="16">
                  <c:v>Germany</c:v>
                </c:pt>
                <c:pt idx="17">
                  <c:v>Japan</c:v>
                </c:pt>
                <c:pt idx="18">
                  <c:v>Mexico</c:v>
                </c:pt>
                <c:pt idx="19">
                  <c:v>New Zealand</c:v>
                </c:pt>
                <c:pt idx="20">
                  <c:v>Spain</c:v>
                </c:pt>
                <c:pt idx="21">
                  <c:v>Sweden</c:v>
                </c:pt>
                <c:pt idx="22">
                  <c:v>Switzerland</c:v>
                </c:pt>
                <c:pt idx="23">
                  <c:v>Estonia</c:v>
                </c:pt>
                <c:pt idx="24">
                  <c:v>Czech Republic</c:v>
                </c:pt>
                <c:pt idx="25">
                  <c:v>Italy</c:v>
                </c:pt>
                <c:pt idx="26">
                  <c:v>Hungary</c:v>
                </c:pt>
                <c:pt idx="27">
                  <c:v>Slovak Republic</c:v>
                </c:pt>
                <c:pt idx="28">
                  <c:v>Greece</c:v>
                </c:pt>
                <c:pt idx="29">
                  <c:v>France</c:v>
                </c:pt>
                <c:pt idx="30">
                  <c:v>Korea</c:v>
                </c:pt>
                <c:pt idx="31">
                  <c:v>Turkey</c:v>
                </c:pt>
                <c:pt idx="32">
                  <c:v>Luxembourg</c:v>
                </c:pt>
                <c:pt idx="33">
                  <c:v>Slovenia</c:v>
                </c:pt>
              </c:strCache>
            </c:strRef>
          </c:xVal>
          <c:yVal>
            <c:numRef>
              <c:f>data!$C$9:$C$42</c:f>
              <c:numCache>
                <c:formatCode>0.0</c:formatCode>
                <c:ptCount val="34"/>
                <c:pt idx="0">
                  <c:v>67</c:v>
                </c:pt>
                <c:pt idx="1">
                  <c:v>67</c:v>
                </c:pt>
                <c:pt idx="2">
                  <c:v>67</c:v>
                </c:pt>
                <c:pt idx="3">
                  <c:v>68</c:v>
                </c:pt>
                <c:pt idx="4">
                  <c:v>67</c:v>
                </c:pt>
                <c:pt idx="5">
                  <c:v>66</c:v>
                </c:pt>
                <c:pt idx="6">
                  <c:v>67</c:v>
                </c:pt>
                <c:pt idx="7">
                  <c:v>67</c:v>
                </c:pt>
                <c:pt idx="8">
                  <c:v>68</c:v>
                </c:pt>
                <c:pt idx="9">
                  <c:v>67</c:v>
                </c:pt>
                <c:pt idx="10">
                  <c:v>67</c:v>
                </c:pt>
                <c:pt idx="11">
                  <c:v>67</c:v>
                </c:pt>
                <c:pt idx="12">
                  <c:v>65</c:v>
                </c:pt>
                <c:pt idx="13">
                  <c:v>65</c:v>
                </c:pt>
                <c:pt idx="14">
                  <c:v>65</c:v>
                </c:pt>
                <c:pt idx="15">
                  <c:v>65</c:v>
                </c:pt>
                <c:pt idx="16">
                  <c:v>65</c:v>
                </c:pt>
                <c:pt idx="17">
                  <c:v>65</c:v>
                </c:pt>
                <c:pt idx="18">
                  <c:v>65</c:v>
                </c:pt>
                <c:pt idx="19">
                  <c:v>65</c:v>
                </c:pt>
                <c:pt idx="20">
                  <c:v>65</c:v>
                </c:pt>
                <c:pt idx="21">
                  <c:v>65</c:v>
                </c:pt>
                <c:pt idx="22">
                  <c:v>65</c:v>
                </c:pt>
                <c:pt idx="23">
                  <c:v>65</c:v>
                </c:pt>
                <c:pt idx="24">
                  <c:v>68</c:v>
                </c:pt>
                <c:pt idx="25">
                  <c:v>67</c:v>
                </c:pt>
                <c:pt idx="26">
                  <c:v>65</c:v>
                </c:pt>
                <c:pt idx="27">
                  <c:v>67</c:v>
                </c:pt>
                <c:pt idx="28">
                  <c:v>62</c:v>
                </c:pt>
                <c:pt idx="29">
                  <c:v>63</c:v>
                </c:pt>
                <c:pt idx="30">
                  <c:v>65</c:v>
                </c:pt>
                <c:pt idx="31">
                  <c:v>65</c:v>
                </c:pt>
                <c:pt idx="32">
                  <c:v>60</c:v>
                </c:pt>
                <c:pt idx="33">
                  <c:v>60</c:v>
                </c:pt>
              </c:numCache>
            </c:numRef>
          </c:yVal>
        </c:ser>
        <c:ser>
          <c:idx val="3"/>
          <c:order val="3"/>
          <c:spPr>
            <a:ln w="28575">
              <a:noFill/>
            </a:ln>
          </c:spPr>
          <c:marker>
            <c:symbol val="circle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  <a:headEnd type="none"/>
              </a:ln>
            </c:spPr>
          </c:marker>
          <c:xVal>
            <c:numRef>
              <c:f>data!$C$9:$C$42</c:f>
              <c:numCache>
                <c:formatCode>0.0</c:formatCode>
                <c:ptCount val="34"/>
                <c:pt idx="0">
                  <c:v>67</c:v>
                </c:pt>
                <c:pt idx="1">
                  <c:v>67</c:v>
                </c:pt>
                <c:pt idx="2">
                  <c:v>67</c:v>
                </c:pt>
                <c:pt idx="3">
                  <c:v>68</c:v>
                </c:pt>
                <c:pt idx="4">
                  <c:v>67</c:v>
                </c:pt>
                <c:pt idx="5">
                  <c:v>66</c:v>
                </c:pt>
                <c:pt idx="6">
                  <c:v>67</c:v>
                </c:pt>
                <c:pt idx="7">
                  <c:v>67</c:v>
                </c:pt>
                <c:pt idx="8">
                  <c:v>68</c:v>
                </c:pt>
                <c:pt idx="9">
                  <c:v>67</c:v>
                </c:pt>
                <c:pt idx="10">
                  <c:v>67</c:v>
                </c:pt>
                <c:pt idx="11">
                  <c:v>67</c:v>
                </c:pt>
                <c:pt idx="12">
                  <c:v>65</c:v>
                </c:pt>
                <c:pt idx="13">
                  <c:v>65</c:v>
                </c:pt>
                <c:pt idx="14">
                  <c:v>65</c:v>
                </c:pt>
                <c:pt idx="15">
                  <c:v>65</c:v>
                </c:pt>
                <c:pt idx="16">
                  <c:v>65</c:v>
                </c:pt>
                <c:pt idx="17">
                  <c:v>65</c:v>
                </c:pt>
                <c:pt idx="18">
                  <c:v>65</c:v>
                </c:pt>
                <c:pt idx="19">
                  <c:v>65</c:v>
                </c:pt>
                <c:pt idx="20">
                  <c:v>65</c:v>
                </c:pt>
                <c:pt idx="21">
                  <c:v>65</c:v>
                </c:pt>
                <c:pt idx="22">
                  <c:v>65</c:v>
                </c:pt>
                <c:pt idx="23">
                  <c:v>65</c:v>
                </c:pt>
                <c:pt idx="24">
                  <c:v>68</c:v>
                </c:pt>
                <c:pt idx="25">
                  <c:v>67</c:v>
                </c:pt>
                <c:pt idx="26">
                  <c:v>65</c:v>
                </c:pt>
                <c:pt idx="27">
                  <c:v>67</c:v>
                </c:pt>
                <c:pt idx="28">
                  <c:v>62</c:v>
                </c:pt>
                <c:pt idx="29">
                  <c:v>63</c:v>
                </c:pt>
                <c:pt idx="30">
                  <c:v>65</c:v>
                </c:pt>
                <c:pt idx="31">
                  <c:v>65</c:v>
                </c:pt>
                <c:pt idx="32">
                  <c:v>60</c:v>
                </c:pt>
                <c:pt idx="33">
                  <c:v>60</c:v>
                </c:pt>
              </c:numCache>
            </c:numRef>
          </c:xVal>
          <c:yVal>
            <c:numRef>
              <c:f>data!$D$9:$D$42</c:f>
              <c:numCache>
                <c:formatCode>General</c:formatCode>
                <c:ptCount val="34"/>
                <c:pt idx="0">
                  <c:v>0.98529411764705888</c:v>
                </c:pt>
                <c:pt idx="1">
                  <c:v>0.95588235294117663</c:v>
                </c:pt>
                <c:pt idx="2">
                  <c:v>0.92647058823529416</c:v>
                </c:pt>
                <c:pt idx="3">
                  <c:v>0.89705882352941224</c:v>
                </c:pt>
                <c:pt idx="4">
                  <c:v>0.86764705882353033</c:v>
                </c:pt>
                <c:pt idx="5">
                  <c:v>0.83823529411764708</c:v>
                </c:pt>
                <c:pt idx="6">
                  <c:v>0.8088235294117645</c:v>
                </c:pt>
                <c:pt idx="7">
                  <c:v>0.77941176470588269</c:v>
                </c:pt>
                <c:pt idx="8">
                  <c:v>0.75000000000000044</c:v>
                </c:pt>
                <c:pt idx="9">
                  <c:v>0.72058823529411764</c:v>
                </c:pt>
                <c:pt idx="10">
                  <c:v>0.69117647058823561</c:v>
                </c:pt>
                <c:pt idx="11">
                  <c:v>0.66176470588235259</c:v>
                </c:pt>
                <c:pt idx="12">
                  <c:v>0.63235294117647067</c:v>
                </c:pt>
                <c:pt idx="13">
                  <c:v>0.60294117647058953</c:v>
                </c:pt>
                <c:pt idx="14">
                  <c:v>0.57352941176470584</c:v>
                </c:pt>
                <c:pt idx="15">
                  <c:v>0.54411764705882371</c:v>
                </c:pt>
                <c:pt idx="16">
                  <c:v>0.51470588235294112</c:v>
                </c:pt>
                <c:pt idx="17">
                  <c:v>0.48529411764705882</c:v>
                </c:pt>
                <c:pt idx="18">
                  <c:v>0.45588235294117646</c:v>
                </c:pt>
                <c:pt idx="19">
                  <c:v>0.42647058823529443</c:v>
                </c:pt>
                <c:pt idx="20">
                  <c:v>0.3970588235294123</c:v>
                </c:pt>
                <c:pt idx="21">
                  <c:v>0.36764705882352916</c:v>
                </c:pt>
                <c:pt idx="22">
                  <c:v>0.33823529411764741</c:v>
                </c:pt>
                <c:pt idx="23">
                  <c:v>0.30882352941176494</c:v>
                </c:pt>
                <c:pt idx="24">
                  <c:v>0.27941176470588264</c:v>
                </c:pt>
                <c:pt idx="25">
                  <c:v>0.25</c:v>
                </c:pt>
                <c:pt idx="26">
                  <c:v>0.22058823529411764</c:v>
                </c:pt>
                <c:pt idx="27">
                  <c:v>0.19117647058823528</c:v>
                </c:pt>
                <c:pt idx="28">
                  <c:v>0.16176470588235306</c:v>
                </c:pt>
                <c:pt idx="29">
                  <c:v>0.13235294117647076</c:v>
                </c:pt>
                <c:pt idx="30">
                  <c:v>0.10294117647058829</c:v>
                </c:pt>
                <c:pt idx="31">
                  <c:v>7.3529411764705885E-2</c:v>
                </c:pt>
                <c:pt idx="32">
                  <c:v>4.4117647058823609E-2</c:v>
                </c:pt>
                <c:pt idx="33">
                  <c:v>1.4705882352941176E-2</c:v>
                </c:pt>
              </c:numCache>
            </c:numRef>
          </c:yVal>
        </c:ser>
        <c:axId val="168527360"/>
        <c:axId val="168529280"/>
      </c:scatterChart>
      <c:valAx>
        <c:axId val="168527360"/>
        <c:scaling>
          <c:orientation val="minMax"/>
          <c:max val="69"/>
          <c:min val="58"/>
        </c:scaling>
        <c:axPos val="b"/>
        <c:numFmt formatCode="0" sourceLinked="0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zh-CN"/>
          </a:p>
        </c:txPr>
        <c:crossAx val="168529280"/>
        <c:crossesAt val="0"/>
        <c:crossBetween val="midCat"/>
        <c:majorUnit val="1"/>
      </c:valAx>
      <c:valAx>
        <c:axId val="168529280"/>
        <c:scaling>
          <c:orientation val="minMax"/>
          <c:max val="1"/>
          <c:min val="0"/>
        </c:scaling>
        <c:axPos val="r"/>
        <c:numFmt formatCode="General" sourceLinked="1"/>
        <c:tickLblPos val="none"/>
        <c:crossAx val="168527360"/>
        <c:crosses val="max"/>
        <c:crossBetween val="midCat"/>
      </c:valAx>
      <c:catAx>
        <c:axId val="168543360"/>
        <c:scaling>
          <c:orientation val="maxMin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zh-CN"/>
          </a:p>
        </c:txPr>
        <c:crossAx val="168544896"/>
        <c:crosses val="autoZero"/>
        <c:auto val="1"/>
        <c:lblAlgn val="ctr"/>
        <c:lblOffset val="100"/>
        <c:tickLblSkip val="1"/>
      </c:catAx>
      <c:valAx>
        <c:axId val="168544896"/>
        <c:scaling>
          <c:orientation val="minMax"/>
          <c:max val="200"/>
        </c:scaling>
        <c:delete val="1"/>
        <c:axPos val="b"/>
        <c:numFmt formatCode="0.0" sourceLinked="1"/>
        <c:tickLblPos val="none"/>
        <c:crossAx val="168543360"/>
        <c:crosses val="max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zh-C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>
        <c:manualLayout>
          <c:layoutTarget val="inner"/>
          <c:xMode val="edge"/>
          <c:yMode val="edge"/>
          <c:x val="6.1559065680170222E-2"/>
          <c:y val="4.5973166397678546E-2"/>
          <c:w val="0.90529634499912859"/>
          <c:h val="0.68492916646288826"/>
        </c:manualLayout>
      </c:layout>
      <c:lineChart>
        <c:grouping val="standard"/>
        <c:ser>
          <c:idx val="1"/>
          <c:order val="0"/>
          <c:tx>
            <c:strRef>
              <c:f>data!$C$8</c:f>
              <c:strCache>
                <c:ptCount val="1"/>
                <c:pt idx="0">
                  <c:v>Future gap（未来差别）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data!$A$9:$A$21</c:f>
              <c:strCache>
                <c:ptCount val="13"/>
                <c:pt idx="0">
                  <c:v>Slovenia</c:v>
                </c:pt>
                <c:pt idx="1">
                  <c:v>Estonia</c:v>
                </c:pt>
                <c:pt idx="2">
                  <c:v>Italy</c:v>
                </c:pt>
                <c:pt idx="3">
                  <c:v>Czech Republic</c:v>
                </c:pt>
                <c:pt idx="4">
                  <c:v>Turkey</c:v>
                </c:pt>
                <c:pt idx="5">
                  <c:v>Hungary</c:v>
                </c:pt>
                <c:pt idx="6">
                  <c:v>United Kingdom</c:v>
                </c:pt>
                <c:pt idx="7">
                  <c:v>Austria</c:v>
                </c:pt>
                <c:pt idx="8">
                  <c:v>Poland</c:v>
                </c:pt>
                <c:pt idx="9">
                  <c:v>OECD</c:v>
                </c:pt>
                <c:pt idx="10">
                  <c:v>Switzerland</c:v>
                </c:pt>
                <c:pt idx="11">
                  <c:v>Israel</c:v>
                </c:pt>
                <c:pt idx="12">
                  <c:v>Chile</c:v>
                </c:pt>
              </c:strCache>
            </c:strRef>
          </c:cat>
          <c:val>
            <c:numRef>
              <c:f>data!$C$9:$C$21</c:f>
              <c:numCache>
                <c:formatCode>0.0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0.30000000000000004</c:v>
                </c:pt>
                <c:pt idx="10">
                  <c:v>1</c:v>
                </c:pt>
                <c:pt idx="11">
                  <c:v>3</c:v>
                </c:pt>
                <c:pt idx="12">
                  <c:v>5</c:v>
                </c:pt>
              </c:numCache>
            </c:numRef>
          </c:val>
        </c:ser>
        <c:ser>
          <c:idx val="2"/>
          <c:order val="1"/>
          <c:tx>
            <c:strRef>
              <c:f>data!$D$8</c:f>
              <c:strCache>
                <c:ptCount val="1"/>
                <c:pt idx="0">
                  <c:v>Current gap（当前差别）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5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data!$A$9:$A$21</c:f>
              <c:strCache>
                <c:ptCount val="13"/>
                <c:pt idx="0">
                  <c:v>Slovenia</c:v>
                </c:pt>
                <c:pt idx="1">
                  <c:v>Estonia</c:v>
                </c:pt>
                <c:pt idx="2">
                  <c:v>Italy</c:v>
                </c:pt>
                <c:pt idx="3">
                  <c:v>Czech Republic</c:v>
                </c:pt>
                <c:pt idx="4">
                  <c:v>Turkey</c:v>
                </c:pt>
                <c:pt idx="5">
                  <c:v>Hungary</c:v>
                </c:pt>
                <c:pt idx="6">
                  <c:v>United Kingdom</c:v>
                </c:pt>
                <c:pt idx="7">
                  <c:v>Austria</c:v>
                </c:pt>
                <c:pt idx="8">
                  <c:v>Poland</c:v>
                </c:pt>
                <c:pt idx="9">
                  <c:v>OECD</c:v>
                </c:pt>
                <c:pt idx="10">
                  <c:v>Switzerland</c:v>
                </c:pt>
                <c:pt idx="11">
                  <c:v>Israel</c:v>
                </c:pt>
                <c:pt idx="12">
                  <c:v>Chile</c:v>
                </c:pt>
              </c:strCache>
            </c:strRef>
          </c:cat>
          <c:val>
            <c:numRef>
              <c:f>data!$D$9:$D$21</c:f>
              <c:numCache>
                <c:formatCode>0.0</c:formatCode>
                <c:ptCount val="13"/>
                <c:pt idx="0">
                  <c:v>0.40000000000000568</c:v>
                </c:pt>
                <c:pt idx="1">
                  <c:v>1</c:v>
                </c:pt>
                <c:pt idx="2">
                  <c:v>1</c:v>
                </c:pt>
                <c:pt idx="3">
                  <c:v>1.336666666666666</c:v>
                </c:pt>
                <c:pt idx="4">
                  <c:v>2</c:v>
                </c:pt>
                <c:pt idx="5">
                  <c:v>2.5</c:v>
                </c:pt>
                <c:pt idx="6">
                  <c:v>2.5</c:v>
                </c:pt>
                <c:pt idx="7">
                  <c:v>5</c:v>
                </c:pt>
                <c:pt idx="8">
                  <c:v>5</c:v>
                </c:pt>
                <c:pt idx="9">
                  <c:v>0.9</c:v>
                </c:pt>
                <c:pt idx="10">
                  <c:v>1</c:v>
                </c:pt>
                <c:pt idx="11">
                  <c:v>5</c:v>
                </c:pt>
                <c:pt idx="12">
                  <c:v>5</c:v>
                </c:pt>
              </c:numCache>
            </c:numRef>
          </c:val>
        </c:ser>
        <c:dropLines/>
        <c:marker val="1"/>
        <c:axId val="169285888"/>
        <c:axId val="169299968"/>
      </c:lineChart>
      <c:catAx>
        <c:axId val="169285888"/>
        <c:scaling>
          <c:orientation val="minMax"/>
        </c:scaling>
        <c:axPos val="b"/>
        <c:numFmt formatCode="General" sourceLinked="1"/>
        <c:tickLblPos val="nextTo"/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zh-CN"/>
          </a:p>
        </c:txPr>
        <c:crossAx val="169299968"/>
        <c:crosses val="autoZero"/>
        <c:auto val="1"/>
        <c:lblAlgn val="ctr"/>
        <c:lblOffset val="100"/>
      </c:catAx>
      <c:valAx>
        <c:axId val="169299968"/>
        <c:scaling>
          <c:orientation val="minMax"/>
        </c:scaling>
        <c:axPos val="l"/>
        <c:numFmt formatCode="0" sourceLinked="0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zh-CN"/>
          </a:p>
        </c:txPr>
        <c:crossAx val="169285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7109169186095921"/>
          <c:y val="4.2601001800131037E-2"/>
          <c:w val="0.7810899451539024"/>
          <c:h val="9.6926621053563353E-2"/>
        </c:manualLayout>
      </c:layout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zh-CN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zh-CN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>
        <c:manualLayout>
          <c:layoutTarget val="inner"/>
          <c:xMode val="edge"/>
          <c:yMode val="edge"/>
          <c:x val="5.7127261747148918E-2"/>
          <c:y val="1.8194751595227713E-2"/>
          <c:w val="0.8711834354039083"/>
          <c:h val="0.73808189469274132"/>
        </c:manualLayout>
      </c:layout>
      <c:lineChart>
        <c:grouping val="standard"/>
        <c:ser>
          <c:idx val="1"/>
          <c:order val="0"/>
          <c:tx>
            <c:strRef>
              <c:f>data!$B$9</c:f>
              <c:strCache>
                <c:ptCount val="1"/>
                <c:pt idx="0">
                  <c:v>Low earner (50% AW 低收入者)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c:spPr>
          </c:marker>
          <c:cat>
            <c:strRef>
              <c:f>data!$A$11:$A$54</c:f>
              <c:strCache>
                <c:ptCount val="44"/>
                <c:pt idx="0">
                  <c:v>Mexico</c:v>
                </c:pt>
                <c:pt idx="1">
                  <c:v>Chile</c:v>
                </c:pt>
                <c:pt idx="2">
                  <c:v>United Kingdom</c:v>
                </c:pt>
                <c:pt idx="3">
                  <c:v>Japan</c:v>
                </c:pt>
                <c:pt idx="4">
                  <c:v>Ireland</c:v>
                </c:pt>
                <c:pt idx="5">
                  <c:v>Canada</c:v>
                </c:pt>
                <c:pt idx="6">
                  <c:v>New Zealand</c:v>
                </c:pt>
                <c:pt idx="7">
                  <c:v>United States</c:v>
                </c:pt>
                <c:pt idx="8">
                  <c:v>Korea</c:v>
                </c:pt>
                <c:pt idx="9">
                  <c:v>Switzerland</c:v>
                </c:pt>
                <c:pt idx="10">
                  <c:v>Germany</c:v>
                </c:pt>
                <c:pt idx="11">
                  <c:v>Poland</c:v>
                </c:pt>
                <c:pt idx="12">
                  <c:v>Greece</c:v>
                </c:pt>
                <c:pt idx="13">
                  <c:v>Slovenia</c:v>
                </c:pt>
                <c:pt idx="14">
                  <c:v>Australia</c:v>
                </c:pt>
                <c:pt idx="15">
                  <c:v>Estonia</c:v>
                </c:pt>
                <c:pt idx="16">
                  <c:v>Norway</c:v>
                </c:pt>
                <c:pt idx="17">
                  <c:v>Belgium</c:v>
                </c:pt>
                <c:pt idx="18">
                  <c:v>OECD34 </c:v>
                </c:pt>
                <c:pt idx="19">
                  <c:v>Finland</c:v>
                </c:pt>
                <c:pt idx="20">
                  <c:v>Sweden</c:v>
                </c:pt>
                <c:pt idx="21">
                  <c:v>Czech Republic</c:v>
                </c:pt>
                <c:pt idx="22">
                  <c:v>Denmark</c:v>
                </c:pt>
                <c:pt idx="23">
                  <c:v>France</c:v>
                </c:pt>
                <c:pt idx="24">
                  <c:v>Israel</c:v>
                </c:pt>
                <c:pt idx="25">
                  <c:v>Iceland</c:v>
                </c:pt>
                <c:pt idx="26">
                  <c:v>Italy</c:v>
                </c:pt>
                <c:pt idx="27">
                  <c:v>Slovak Republic</c:v>
                </c:pt>
                <c:pt idx="28">
                  <c:v>Luxembourg</c:v>
                </c:pt>
                <c:pt idx="29">
                  <c:v>Spain</c:v>
                </c:pt>
                <c:pt idx="30">
                  <c:v>Portugal</c:v>
                </c:pt>
                <c:pt idx="31">
                  <c:v>Hungary</c:v>
                </c:pt>
                <c:pt idx="32">
                  <c:v>Austria</c:v>
                </c:pt>
                <c:pt idx="33">
                  <c:v>Netherlands</c:v>
                </c:pt>
                <c:pt idx="34">
                  <c:v>Turkey</c:v>
                </c:pt>
                <c:pt idx="36">
                  <c:v>South Africa</c:v>
                </c:pt>
                <c:pt idx="37">
                  <c:v>Indonesia</c:v>
                </c:pt>
                <c:pt idx="38">
                  <c:v>Saudi Arabia</c:v>
                </c:pt>
                <c:pt idx="39">
                  <c:v>Brazil</c:v>
                </c:pt>
                <c:pt idx="40">
                  <c:v>China</c:v>
                </c:pt>
                <c:pt idx="41">
                  <c:v>Russia</c:v>
                </c:pt>
                <c:pt idx="42">
                  <c:v>Argentina</c:v>
                </c:pt>
                <c:pt idx="43">
                  <c:v>India</c:v>
                </c:pt>
              </c:strCache>
            </c:strRef>
          </c:cat>
          <c:val>
            <c:numRef>
              <c:f>data!$B$11:$B$54</c:f>
              <c:numCache>
                <c:formatCode>0.0</c:formatCode>
                <c:ptCount val="44"/>
                <c:pt idx="0">
                  <c:v>35.468240000000002</c:v>
                </c:pt>
                <c:pt idx="1">
                  <c:v>48.7</c:v>
                </c:pt>
                <c:pt idx="2">
                  <c:v>69.383879999999991</c:v>
                </c:pt>
                <c:pt idx="3">
                  <c:v>53.346990000000005</c:v>
                </c:pt>
                <c:pt idx="4">
                  <c:v>70.099999999999994</c:v>
                </c:pt>
                <c:pt idx="5">
                  <c:v>62.951899999999995</c:v>
                </c:pt>
                <c:pt idx="6">
                  <c:v>80.778399999999976</c:v>
                </c:pt>
                <c:pt idx="7">
                  <c:v>54.306790000000007</c:v>
                </c:pt>
                <c:pt idx="8">
                  <c:v>64.3</c:v>
                </c:pt>
                <c:pt idx="9">
                  <c:v>61.4</c:v>
                </c:pt>
                <c:pt idx="10">
                  <c:v>53.4</c:v>
                </c:pt>
                <c:pt idx="11">
                  <c:v>54</c:v>
                </c:pt>
                <c:pt idx="12">
                  <c:v>66.8</c:v>
                </c:pt>
                <c:pt idx="13">
                  <c:v>57.619530000000005</c:v>
                </c:pt>
                <c:pt idx="14">
                  <c:v>88.613119999999995</c:v>
                </c:pt>
                <c:pt idx="15">
                  <c:v>76.099999999999994</c:v>
                </c:pt>
                <c:pt idx="16">
                  <c:v>80.078979999999987</c:v>
                </c:pt>
                <c:pt idx="17">
                  <c:v>64.173079999999985</c:v>
                </c:pt>
                <c:pt idx="18">
                  <c:v>74.523118529411789</c:v>
                </c:pt>
                <c:pt idx="19">
                  <c:v>66.599999999999994</c:v>
                </c:pt>
                <c:pt idx="20">
                  <c:v>63.903400000000005</c:v>
                </c:pt>
                <c:pt idx="21">
                  <c:v>93.062010000000001</c:v>
                </c:pt>
                <c:pt idx="22">
                  <c:v>103.2</c:v>
                </c:pt>
                <c:pt idx="23">
                  <c:v>66.856179999999981</c:v>
                </c:pt>
                <c:pt idx="24">
                  <c:v>85.723680000000002</c:v>
                </c:pt>
                <c:pt idx="25">
                  <c:v>90.519200000000012</c:v>
                </c:pt>
                <c:pt idx="26">
                  <c:v>82.191369999999992</c:v>
                </c:pt>
                <c:pt idx="27">
                  <c:v>83.950290000000024</c:v>
                </c:pt>
                <c:pt idx="28">
                  <c:v>98.4</c:v>
                </c:pt>
                <c:pt idx="29">
                  <c:v>89.114369999999994</c:v>
                </c:pt>
                <c:pt idx="30">
                  <c:v>87.711130000000011</c:v>
                </c:pt>
                <c:pt idx="31">
                  <c:v>89.6</c:v>
                </c:pt>
                <c:pt idx="32">
                  <c:v>92.133489999999981</c:v>
                </c:pt>
                <c:pt idx="33">
                  <c:v>101.3</c:v>
                </c:pt>
                <c:pt idx="34">
                  <c:v>98</c:v>
                </c:pt>
                <c:pt idx="36" formatCode="0.00">
                  <c:v>21.73673999999999</c:v>
                </c:pt>
                <c:pt idx="37" formatCode="0.00">
                  <c:v>13.8</c:v>
                </c:pt>
                <c:pt idx="38" formatCode="0.00">
                  <c:v>65.448890000000006</c:v>
                </c:pt>
                <c:pt idx="39" formatCode="0.00">
                  <c:v>105.9</c:v>
                </c:pt>
                <c:pt idx="40" formatCode="0.00">
                  <c:v>102.1982</c:v>
                </c:pt>
                <c:pt idx="41" formatCode="0.00">
                  <c:v>86.399530000000013</c:v>
                </c:pt>
                <c:pt idx="42" formatCode="0.00">
                  <c:v>96.363109999999992</c:v>
                </c:pt>
                <c:pt idx="43" formatCode="0.00">
                  <c:v>109.7</c:v>
                </c:pt>
              </c:numCache>
            </c:numRef>
          </c:val>
        </c:ser>
        <c:ser>
          <c:idx val="3"/>
          <c:order val="1"/>
          <c:tx>
            <c:strRef>
              <c:f>data!$C$9</c:f>
              <c:strCache>
                <c:ptCount val="1"/>
                <c:pt idx="0">
                  <c:v>Average earner (AW平均收入者)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chemeClr val="tx1"/>
              </a:solidFill>
            </c:spPr>
          </c:marker>
          <c:cat>
            <c:strRef>
              <c:f>data!$A$11:$A$54</c:f>
              <c:strCache>
                <c:ptCount val="44"/>
                <c:pt idx="0">
                  <c:v>Mexico</c:v>
                </c:pt>
                <c:pt idx="1">
                  <c:v>Chile</c:v>
                </c:pt>
                <c:pt idx="2">
                  <c:v>United Kingdom</c:v>
                </c:pt>
                <c:pt idx="3">
                  <c:v>Japan</c:v>
                </c:pt>
                <c:pt idx="4">
                  <c:v>Ireland</c:v>
                </c:pt>
                <c:pt idx="5">
                  <c:v>Canada</c:v>
                </c:pt>
                <c:pt idx="6">
                  <c:v>New Zealand</c:v>
                </c:pt>
                <c:pt idx="7">
                  <c:v>United States</c:v>
                </c:pt>
                <c:pt idx="8">
                  <c:v>Korea</c:v>
                </c:pt>
                <c:pt idx="9">
                  <c:v>Switzerland</c:v>
                </c:pt>
                <c:pt idx="10">
                  <c:v>Germany</c:v>
                </c:pt>
                <c:pt idx="11">
                  <c:v>Poland</c:v>
                </c:pt>
                <c:pt idx="12">
                  <c:v>Greece</c:v>
                </c:pt>
                <c:pt idx="13">
                  <c:v>Slovenia</c:v>
                </c:pt>
                <c:pt idx="14">
                  <c:v>Australia</c:v>
                </c:pt>
                <c:pt idx="15">
                  <c:v>Estonia</c:v>
                </c:pt>
                <c:pt idx="16">
                  <c:v>Norway</c:v>
                </c:pt>
                <c:pt idx="17">
                  <c:v>Belgium</c:v>
                </c:pt>
                <c:pt idx="18">
                  <c:v>OECD34 </c:v>
                </c:pt>
                <c:pt idx="19">
                  <c:v>Finland</c:v>
                </c:pt>
                <c:pt idx="20">
                  <c:v>Sweden</c:v>
                </c:pt>
                <c:pt idx="21">
                  <c:v>Czech Republic</c:v>
                </c:pt>
                <c:pt idx="22">
                  <c:v>Denmark</c:v>
                </c:pt>
                <c:pt idx="23">
                  <c:v>France</c:v>
                </c:pt>
                <c:pt idx="24">
                  <c:v>Israel</c:v>
                </c:pt>
                <c:pt idx="25">
                  <c:v>Iceland</c:v>
                </c:pt>
                <c:pt idx="26">
                  <c:v>Italy</c:v>
                </c:pt>
                <c:pt idx="27">
                  <c:v>Slovak Republic</c:v>
                </c:pt>
                <c:pt idx="28">
                  <c:v>Luxembourg</c:v>
                </c:pt>
                <c:pt idx="29">
                  <c:v>Spain</c:v>
                </c:pt>
                <c:pt idx="30">
                  <c:v>Portugal</c:v>
                </c:pt>
                <c:pt idx="31">
                  <c:v>Hungary</c:v>
                </c:pt>
                <c:pt idx="32">
                  <c:v>Austria</c:v>
                </c:pt>
                <c:pt idx="33">
                  <c:v>Netherlands</c:v>
                </c:pt>
                <c:pt idx="34">
                  <c:v>Turkey</c:v>
                </c:pt>
                <c:pt idx="36">
                  <c:v>South Africa</c:v>
                </c:pt>
                <c:pt idx="37">
                  <c:v>Indonesia</c:v>
                </c:pt>
                <c:pt idx="38">
                  <c:v>Saudi Arabia</c:v>
                </c:pt>
                <c:pt idx="39">
                  <c:v>Brazil</c:v>
                </c:pt>
                <c:pt idx="40">
                  <c:v>China</c:v>
                </c:pt>
                <c:pt idx="41">
                  <c:v>Russia</c:v>
                </c:pt>
                <c:pt idx="42">
                  <c:v>Argentina</c:v>
                </c:pt>
                <c:pt idx="43">
                  <c:v>India</c:v>
                </c:pt>
              </c:strCache>
            </c:strRef>
          </c:cat>
          <c:val>
            <c:numRef>
              <c:f>data!$C$11:$C$54</c:f>
              <c:numCache>
                <c:formatCode>0.0</c:formatCode>
                <c:ptCount val="44"/>
                <c:pt idx="0">
                  <c:v>28.353970000000004</c:v>
                </c:pt>
                <c:pt idx="1">
                  <c:v>37.700000000000003</c:v>
                </c:pt>
                <c:pt idx="2">
                  <c:v>38.306989999999999</c:v>
                </c:pt>
                <c:pt idx="3">
                  <c:v>40.381979999999999</c:v>
                </c:pt>
                <c:pt idx="4">
                  <c:v>42.2</c:v>
                </c:pt>
                <c:pt idx="5">
                  <c:v>42.939280000000004</c:v>
                </c:pt>
                <c:pt idx="6">
                  <c:v>42.994520000000001</c:v>
                </c:pt>
                <c:pt idx="7">
                  <c:v>44.81315</c:v>
                </c:pt>
                <c:pt idx="8">
                  <c:v>44.97516000000001</c:v>
                </c:pt>
                <c:pt idx="9">
                  <c:v>46.9</c:v>
                </c:pt>
                <c:pt idx="10">
                  <c:v>50</c:v>
                </c:pt>
                <c:pt idx="11">
                  <c:v>52.8</c:v>
                </c:pt>
                <c:pt idx="12">
                  <c:v>54.1</c:v>
                </c:pt>
                <c:pt idx="13">
                  <c:v>57.43703</c:v>
                </c:pt>
                <c:pt idx="14">
                  <c:v>58.046430000000001</c:v>
                </c:pt>
                <c:pt idx="15">
                  <c:v>59.8</c:v>
                </c:pt>
                <c:pt idx="16">
                  <c:v>60.240140000000011</c:v>
                </c:pt>
                <c:pt idx="17">
                  <c:v>60.924820000000004</c:v>
                </c:pt>
                <c:pt idx="18">
                  <c:v>63.027362352941182</c:v>
                </c:pt>
                <c:pt idx="19">
                  <c:v>63.5</c:v>
                </c:pt>
                <c:pt idx="20">
                  <c:v>63.561430000000001</c:v>
                </c:pt>
                <c:pt idx="21">
                  <c:v>63.781449999999992</c:v>
                </c:pt>
                <c:pt idx="22">
                  <c:v>66.400000000000006</c:v>
                </c:pt>
                <c:pt idx="23">
                  <c:v>67.735820000000004</c:v>
                </c:pt>
                <c:pt idx="24">
                  <c:v>68.817390000000003</c:v>
                </c:pt>
                <c:pt idx="25">
                  <c:v>76.651179999999982</c:v>
                </c:pt>
                <c:pt idx="26">
                  <c:v>79.69923</c:v>
                </c:pt>
                <c:pt idx="27">
                  <c:v>80.586619999999996</c:v>
                </c:pt>
                <c:pt idx="28">
                  <c:v>88.6</c:v>
                </c:pt>
                <c:pt idx="29">
                  <c:v>89.513750000000002</c:v>
                </c:pt>
                <c:pt idx="30">
                  <c:v>89.519070000000013</c:v>
                </c:pt>
                <c:pt idx="31">
                  <c:v>89.6</c:v>
                </c:pt>
                <c:pt idx="32">
                  <c:v>91.550910000000002</c:v>
                </c:pt>
                <c:pt idx="33">
                  <c:v>95.7</c:v>
                </c:pt>
                <c:pt idx="34">
                  <c:v>104.8</c:v>
                </c:pt>
                <c:pt idx="36" formatCode="0.00">
                  <c:v>11.76333</c:v>
                </c:pt>
                <c:pt idx="37" formatCode="0.00">
                  <c:v>13.8</c:v>
                </c:pt>
                <c:pt idx="38" formatCode="0.00">
                  <c:v>65.448890000000006</c:v>
                </c:pt>
                <c:pt idx="39" formatCode="0.00">
                  <c:v>76.400000000000006</c:v>
                </c:pt>
                <c:pt idx="40" formatCode="0.00">
                  <c:v>80.5</c:v>
                </c:pt>
                <c:pt idx="41" formatCode="0.00">
                  <c:v>86.399530000000013</c:v>
                </c:pt>
                <c:pt idx="42" formatCode="0.00">
                  <c:v>87.467130000000012</c:v>
                </c:pt>
                <c:pt idx="43" formatCode="0.00">
                  <c:v>109.7</c:v>
                </c:pt>
              </c:numCache>
            </c:numRef>
          </c:val>
        </c:ser>
        <c:hiLowLines>
          <c:spPr>
            <a:ln>
              <a:solidFill>
                <a:schemeClr val="bg1">
                  <a:lumMod val="65000"/>
                </a:schemeClr>
              </a:solidFill>
            </a:ln>
          </c:spPr>
        </c:hiLowLines>
        <c:marker val="1"/>
        <c:axId val="169759104"/>
        <c:axId val="169761408"/>
      </c:lineChart>
      <c:lineChart>
        <c:grouping val="standard"/>
        <c:ser>
          <c:idx val="0"/>
          <c:order val="2"/>
          <c:spPr>
            <a:ln w="28575">
              <a:solidFill>
                <a:schemeClr val="bg1"/>
              </a:solidFill>
            </a:ln>
          </c:spPr>
          <c:marker>
            <c:spPr>
              <a:noFill/>
              <a:ln>
                <a:noFill/>
              </a:ln>
            </c:spPr>
          </c:marker>
          <c:cat>
            <c:strRef>
              <c:f>data!$A$11:$A$54</c:f>
              <c:strCache>
                <c:ptCount val="44"/>
                <c:pt idx="0">
                  <c:v>Mexico</c:v>
                </c:pt>
                <c:pt idx="1">
                  <c:v>Chile</c:v>
                </c:pt>
                <c:pt idx="2">
                  <c:v>United Kingdom</c:v>
                </c:pt>
                <c:pt idx="3">
                  <c:v>Japan</c:v>
                </c:pt>
                <c:pt idx="4">
                  <c:v>Ireland</c:v>
                </c:pt>
                <c:pt idx="5">
                  <c:v>Canada</c:v>
                </c:pt>
                <c:pt idx="6">
                  <c:v>New Zealand</c:v>
                </c:pt>
                <c:pt idx="7">
                  <c:v>United States</c:v>
                </c:pt>
                <c:pt idx="8">
                  <c:v>Korea</c:v>
                </c:pt>
                <c:pt idx="9">
                  <c:v>Switzerland</c:v>
                </c:pt>
                <c:pt idx="10">
                  <c:v>Germany</c:v>
                </c:pt>
                <c:pt idx="11">
                  <c:v>Poland</c:v>
                </c:pt>
                <c:pt idx="12">
                  <c:v>Greece</c:v>
                </c:pt>
                <c:pt idx="13">
                  <c:v>Slovenia</c:v>
                </c:pt>
                <c:pt idx="14">
                  <c:v>Australia</c:v>
                </c:pt>
                <c:pt idx="15">
                  <c:v>Estonia</c:v>
                </c:pt>
                <c:pt idx="16">
                  <c:v>Norway</c:v>
                </c:pt>
                <c:pt idx="17">
                  <c:v>Belgium</c:v>
                </c:pt>
                <c:pt idx="18">
                  <c:v>OECD34 </c:v>
                </c:pt>
                <c:pt idx="19">
                  <c:v>Finland</c:v>
                </c:pt>
                <c:pt idx="20">
                  <c:v>Sweden</c:v>
                </c:pt>
                <c:pt idx="21">
                  <c:v>Czech Republic</c:v>
                </c:pt>
                <c:pt idx="22">
                  <c:v>Denmark</c:v>
                </c:pt>
                <c:pt idx="23">
                  <c:v>France</c:v>
                </c:pt>
                <c:pt idx="24">
                  <c:v>Israel</c:v>
                </c:pt>
                <c:pt idx="25">
                  <c:v>Iceland</c:v>
                </c:pt>
                <c:pt idx="26">
                  <c:v>Italy</c:v>
                </c:pt>
                <c:pt idx="27">
                  <c:v>Slovak Republic</c:v>
                </c:pt>
                <c:pt idx="28">
                  <c:v>Luxembourg</c:v>
                </c:pt>
                <c:pt idx="29">
                  <c:v>Spain</c:v>
                </c:pt>
                <c:pt idx="30">
                  <c:v>Portugal</c:v>
                </c:pt>
                <c:pt idx="31">
                  <c:v>Hungary</c:v>
                </c:pt>
                <c:pt idx="32">
                  <c:v>Austria</c:v>
                </c:pt>
                <c:pt idx="33">
                  <c:v>Netherlands</c:v>
                </c:pt>
                <c:pt idx="34">
                  <c:v>Turkey</c:v>
                </c:pt>
                <c:pt idx="36">
                  <c:v>South Africa</c:v>
                </c:pt>
                <c:pt idx="37">
                  <c:v>Indonesia</c:v>
                </c:pt>
                <c:pt idx="38">
                  <c:v>Saudi Arabia</c:v>
                </c:pt>
                <c:pt idx="39">
                  <c:v>Brazil</c:v>
                </c:pt>
                <c:pt idx="40">
                  <c:v>China</c:v>
                </c:pt>
                <c:pt idx="41">
                  <c:v>Russia</c:v>
                </c:pt>
                <c:pt idx="42">
                  <c:v>Argentina</c:v>
                </c:pt>
                <c:pt idx="43">
                  <c:v>India</c:v>
                </c:pt>
              </c:strCache>
            </c:strRef>
          </c:cat>
          <c:val>
            <c:numRef>
              <c:f>data!$E$11:$E$54</c:f>
              <c:numCache>
                <c:formatCode>General</c:formatCode>
                <c:ptCount val="4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43">
                  <c:v>1</c:v>
                </c:pt>
              </c:numCache>
            </c:numRef>
          </c:val>
        </c:ser>
        <c:marker val="1"/>
        <c:axId val="169767296"/>
        <c:axId val="169768832"/>
      </c:lineChart>
      <c:catAx>
        <c:axId val="169759104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zh-CN"/>
          </a:p>
        </c:txPr>
        <c:crossAx val="169761408"/>
        <c:crosses val="autoZero"/>
        <c:auto val="1"/>
        <c:lblAlgn val="ctr"/>
        <c:lblOffset val="100"/>
        <c:tickLblSkip val="1"/>
      </c:catAx>
      <c:valAx>
        <c:axId val="169761408"/>
        <c:scaling>
          <c:orientation val="minMax"/>
          <c:max val="120"/>
        </c:scaling>
        <c:axPos val="l"/>
        <c:numFmt formatCode="0" sourceLinked="0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zh-CN"/>
          </a:p>
        </c:txPr>
        <c:crossAx val="169759104"/>
        <c:crosses val="autoZero"/>
        <c:crossBetween val="between"/>
      </c:valAx>
      <c:catAx>
        <c:axId val="169767296"/>
        <c:scaling>
          <c:orientation val="minMax"/>
        </c:scaling>
        <c:delete val="1"/>
        <c:axPos val="b"/>
        <c:tickLblPos val="none"/>
        <c:crossAx val="169768832"/>
        <c:crosses val="autoZero"/>
        <c:auto val="1"/>
        <c:lblAlgn val="ctr"/>
        <c:lblOffset val="100"/>
      </c:catAx>
      <c:valAx>
        <c:axId val="169768832"/>
        <c:scaling>
          <c:orientation val="minMax"/>
          <c:max val="120"/>
          <c:min val="0"/>
        </c:scaling>
        <c:axPos val="r"/>
        <c:numFmt formatCode="General" sourceLinked="1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zh-CN"/>
          </a:p>
        </c:txPr>
        <c:crossAx val="169767296"/>
        <c:crosses val="max"/>
        <c:crossBetween val="between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29756677349633881"/>
          <c:y val="2.2569511407886031E-2"/>
          <c:w val="0.46926246786071391"/>
          <c:h val="0.10965616504575193"/>
        </c:manualLayout>
      </c:layout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zh-CN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zh-CN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0.04283</cdr:x>
      <cdr:y>0.007</cdr:y>
    </cdr:from>
    <cdr:to>
      <cdr:x>0.32715</cdr:x>
      <cdr:y>0.15906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0980" y="23096"/>
          <a:ext cx="1821979" cy="6045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100" dirty="0"/>
            <a:t>(Projected)</a:t>
          </a:r>
          <a:r>
            <a:rPr lang="en-GB" sz="1100" baseline="0" dirty="0"/>
            <a:t> </a:t>
          </a:r>
          <a:r>
            <a:rPr lang="en-GB" sz="1100" dirty="0"/>
            <a:t>Net pension  replacement</a:t>
          </a:r>
          <a:r>
            <a:rPr lang="en-GB" sz="1100" baseline="0" dirty="0"/>
            <a:t> rates</a:t>
          </a:r>
          <a:endParaRPr lang="en-GB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1A36B-E8EC-4D3F-9E8A-6DA899C24196}" type="datetimeFigureOut">
              <a:rPr lang="zh-CN" altLang="en-US" smtClean="0"/>
              <a:pPr/>
              <a:t>2016/1/20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D17D4-F9FC-4B17-BD43-B86C7620C8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FD17D4-F9FC-4B17-BD43-B86C7620C851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45AE-CA90-4598-BE01-D49587682127}" type="datetimeFigureOut">
              <a:rPr lang="zh-CN" altLang="en-US" smtClean="0"/>
              <a:pPr/>
              <a:t>2016/1/20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165C-9477-4E84-AFFB-25277AAACA3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45AE-CA90-4598-BE01-D49587682127}" type="datetimeFigureOut">
              <a:rPr lang="zh-CN" altLang="en-US" smtClean="0"/>
              <a:pPr/>
              <a:t>2016/1/20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165C-9477-4E84-AFFB-25277AAACA3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45AE-CA90-4598-BE01-D49587682127}" type="datetimeFigureOut">
              <a:rPr lang="zh-CN" altLang="en-US" smtClean="0"/>
              <a:pPr/>
              <a:t>2016/1/20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165C-9477-4E84-AFFB-25277AAACA3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45AE-CA90-4598-BE01-D49587682127}" type="datetimeFigureOut">
              <a:rPr lang="zh-CN" altLang="en-US" smtClean="0"/>
              <a:pPr/>
              <a:t>2016/1/20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165C-9477-4E84-AFFB-25277AAACA3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45AE-CA90-4598-BE01-D49587682127}" type="datetimeFigureOut">
              <a:rPr lang="zh-CN" altLang="en-US" smtClean="0"/>
              <a:pPr/>
              <a:t>2016/1/20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165C-9477-4E84-AFFB-25277AAACA3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45AE-CA90-4598-BE01-D49587682127}" type="datetimeFigureOut">
              <a:rPr lang="zh-CN" altLang="en-US" smtClean="0"/>
              <a:pPr/>
              <a:t>2016/1/20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165C-9477-4E84-AFFB-25277AAACA3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45AE-CA90-4598-BE01-D49587682127}" type="datetimeFigureOut">
              <a:rPr lang="zh-CN" altLang="en-US" smtClean="0"/>
              <a:pPr/>
              <a:t>2016/1/20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165C-9477-4E84-AFFB-25277AAACA3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45AE-CA90-4598-BE01-D49587682127}" type="datetimeFigureOut">
              <a:rPr lang="zh-CN" altLang="en-US" smtClean="0"/>
              <a:pPr/>
              <a:t>2016/1/20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165C-9477-4E84-AFFB-25277AAACA3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45AE-CA90-4598-BE01-D49587682127}" type="datetimeFigureOut">
              <a:rPr lang="zh-CN" altLang="en-US" smtClean="0"/>
              <a:pPr/>
              <a:t>2016/1/20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165C-9477-4E84-AFFB-25277AAACA3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45AE-CA90-4598-BE01-D49587682127}" type="datetimeFigureOut">
              <a:rPr lang="zh-CN" altLang="en-US" smtClean="0"/>
              <a:pPr/>
              <a:t>2016/1/20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165C-9477-4E84-AFFB-25277AAACA3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45AE-CA90-4598-BE01-D49587682127}" type="datetimeFigureOut">
              <a:rPr lang="zh-CN" altLang="en-US" smtClean="0"/>
              <a:pPr/>
              <a:t>2016/1/20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165C-9477-4E84-AFFB-25277AAACA3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C45AE-CA90-4598-BE01-D49587682127}" type="datetimeFigureOut">
              <a:rPr lang="zh-CN" altLang="en-US" smtClean="0"/>
              <a:pPr/>
              <a:t>2016/1/20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8165C-9477-4E84-AFFB-25277AAACA3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1916832"/>
            <a:ext cx="8496944" cy="114605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altLang="zh-CN" b="1" dirty="0" smtClean="0"/>
              <a:t/>
            </a:r>
            <a:br>
              <a:rPr lang="en-US" altLang="zh-CN" b="1" dirty="0" smtClean="0"/>
            </a:br>
            <a:r>
              <a:rPr lang="zh-CN" altLang="en-US" b="1" dirty="0" smtClean="0"/>
              <a:t>危机后</a:t>
            </a:r>
            <a:r>
              <a:rPr lang="en-US" altLang="zh-CN" b="1" dirty="0" smtClean="0"/>
              <a:t>OECD</a:t>
            </a:r>
            <a:r>
              <a:rPr lang="zh-CN" altLang="en-US" b="1" dirty="0" smtClean="0"/>
              <a:t>国家养老金</a:t>
            </a:r>
            <a:r>
              <a:rPr lang="zh-CN" altLang="en-US" b="1" dirty="0" smtClean="0"/>
              <a:t>改革措施</a:t>
            </a:r>
            <a:endParaRPr lang="zh-CN" altLang="en-US" sz="3100" b="1" dirty="0"/>
          </a:p>
        </p:txBody>
      </p:sp>
      <p:sp>
        <p:nvSpPr>
          <p:cNvPr id="3" name="副标题 2"/>
          <p:cNvSpPr>
            <a:spLocks noGrp="1"/>
          </p:cNvSpPr>
          <p:nvPr>
            <p:ph type="body" idx="1"/>
          </p:nvPr>
        </p:nvSpPr>
        <p:spPr>
          <a:xfrm>
            <a:off x="611560" y="3356992"/>
            <a:ext cx="7772400" cy="302420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/>
            <a:endParaRPr lang="en-US" altLang="zh-CN" sz="2800" b="1" dirty="0" smtClean="0"/>
          </a:p>
          <a:p>
            <a:pPr algn="ctr"/>
            <a:endParaRPr lang="en-US" altLang="zh-CN" sz="2800" b="1" dirty="0" smtClean="0"/>
          </a:p>
          <a:p>
            <a:pPr algn="ctr"/>
            <a:endParaRPr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zh-CN" altLang="en-US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房连泉</a:t>
            </a:r>
            <a:endParaRPr lang="en-US" altLang="zh-CN" sz="28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altLang="zh-CN" sz="28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zh-CN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</a:t>
            </a:r>
            <a:r>
              <a:rPr lang="zh-CN" altLang="en-US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年</a:t>
            </a:r>
            <a:r>
              <a:rPr lang="en-US" altLang="zh-CN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月</a:t>
            </a:r>
            <a:r>
              <a:rPr lang="en-US" altLang="zh-CN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zh-CN" altLang="en-US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日</a:t>
            </a:r>
            <a:endParaRPr lang="en-US" altLang="zh-CN" sz="2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endParaRPr lang="zh-CN" altLang="en-US" sz="2800" dirty="0">
              <a:solidFill>
                <a:srgbClr val="00B0F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640"/>
            <a:ext cx="2339752" cy="1367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图片 5" descr="logo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0"/>
            <a:ext cx="1214446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 descr="C:\Users\think\Pictures\2015_SS_Trustees_chart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8152794" cy="6120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196752"/>
            <a:ext cx="9310255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23528" y="188640"/>
          <a:ext cx="8208912" cy="864096"/>
        </p:xfrm>
        <a:graphic>
          <a:graphicData uri="http://schemas.openxmlformats.org/drawingml/2006/table">
            <a:tbl>
              <a:tblPr/>
              <a:tblGrid>
                <a:gridCol w="8208912"/>
              </a:tblGrid>
              <a:tr h="8640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2015</a:t>
                      </a:r>
                      <a:r>
                        <a:rPr lang="zh-CN" altLang="en-US" sz="2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年美国各总统候选人提出的社保改革建议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27584" y="1916832"/>
            <a:ext cx="7772400" cy="1500187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3600" dirty="0" smtClean="0">
                <a:solidFill>
                  <a:srgbClr val="002060"/>
                </a:solidFill>
                <a:latin typeface="华文隶书" pitchFamily="2" charset="-122"/>
                <a:ea typeface="华文隶书" pitchFamily="2" charset="-122"/>
              </a:rPr>
              <a:t>谢谢！</a:t>
            </a:r>
            <a:endParaRPr lang="zh-CN" altLang="en-US" sz="3600" dirty="0">
              <a:solidFill>
                <a:srgbClr val="002060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2"/>
          <p:cNvSpPr>
            <a:spLocks noGrp="1"/>
          </p:cNvSpPr>
          <p:nvPr>
            <p:ph type="body" idx="1"/>
          </p:nvPr>
        </p:nvSpPr>
        <p:spPr>
          <a:xfrm>
            <a:off x="395536" y="332656"/>
            <a:ext cx="8099177" cy="5832647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zh-CN" alt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改革主要集中</a:t>
            </a:r>
            <a:r>
              <a:rPr lang="zh-CN" alt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两方面</a:t>
            </a:r>
            <a:r>
              <a:rPr lang="zh-CN" alt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endParaRPr lang="en-US" altLang="zh-CN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zh-CN" alt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改善财务可持续性</a:t>
            </a:r>
            <a:endParaRPr lang="en-US" altLang="zh-CN" sz="2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提高养老金充足性</a:t>
            </a:r>
            <a:endParaRPr lang="en-US" altLang="zh-CN" sz="2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 OECD</a:t>
            </a:r>
            <a:r>
              <a:rPr lang="zh-CN" alt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国家通过延长工作和参保时间，增强财务能力</a:t>
            </a:r>
            <a:r>
              <a:rPr lang="en-US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 countries the focus has been on increasing financial sustainability often through a longer working life.  .</a:t>
            </a:r>
          </a:p>
          <a:p>
            <a:r>
              <a:rPr lang="en-US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11</a:t>
            </a:r>
            <a:r>
              <a:rPr lang="zh-CN" alt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个国家采取措施提高养老金收入</a:t>
            </a:r>
            <a:endParaRPr lang="en-US" altLang="zh-CN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Improving income adequacy was also common as 11 OECD countries introduced measures that will improve pension benefits at least for some groups of people.</a:t>
            </a:r>
          </a:p>
          <a:p>
            <a:r>
              <a:rPr lang="en-US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zh-CN" alt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一些国家采取混合措施</a:t>
            </a:r>
            <a:r>
              <a:rPr lang="en-US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several countries measures with mixed outcomes were implemented.</a:t>
            </a:r>
          </a:p>
          <a:p>
            <a:r>
              <a:rPr lang="en-US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●14</a:t>
            </a:r>
            <a:r>
              <a:rPr lang="zh-CN" alt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个国家改革是普遍的，</a:t>
            </a:r>
            <a:r>
              <a:rPr lang="en-US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zh-CN" alt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个国家中幅改革，</a:t>
            </a:r>
            <a:r>
              <a:rPr lang="en-US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个国家改革较小</a:t>
            </a:r>
            <a:endParaRPr lang="en-US" altLang="zh-CN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The scope of the reforms is expected to be broad in 14 countries, medium in nine and narrow in three.</a:t>
            </a:r>
          </a:p>
          <a:p>
            <a:endParaRPr lang="zh-CN" altLang="en-US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23528" y="620688"/>
            <a:ext cx="8171185" cy="5544615"/>
          </a:xfrm>
        </p:spPr>
        <p:txBody>
          <a:bodyPr>
            <a:normAutofit lnSpcReduction="10000"/>
          </a:bodyPr>
          <a:lstStyle/>
          <a:p>
            <a:r>
              <a:rPr lang="en-US" altLang="zh-CN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Improving financial sustainability</a:t>
            </a:r>
            <a:r>
              <a:rPr lang="zh-CN" altLang="en-US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（提高可持续性）</a:t>
            </a:r>
            <a:endParaRPr lang="zh-CN" altLang="zh-CN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most popular measure was to strengthen the incentives to work by increasing the minimum retirement age and/or the main retirement age.</a:t>
            </a:r>
            <a:r>
              <a:rPr lang="zh-CN" alt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（提高退休年龄）</a:t>
            </a:r>
            <a:endParaRPr lang="zh-CN" altLang="zh-CN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Almost no country resorted to direct nominal benefit cuts. </a:t>
            </a:r>
            <a:r>
              <a:rPr lang="zh-CN" alt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（一般不消减名义待遇）</a:t>
            </a:r>
            <a:endParaRPr lang="zh-CN" altLang="zh-CN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much larger number of countries changed the  indexation of pension benefits to less generous </a:t>
            </a:r>
            <a:r>
              <a:rPr lang="en-US" altLang="zh-CN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uprating</a:t>
            </a:r>
            <a:r>
              <a:rPr lang="en-US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mechanisms</a:t>
            </a:r>
            <a:r>
              <a:rPr lang="zh-CN" alt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（改变待遇指数化方式）</a:t>
            </a:r>
            <a:r>
              <a:rPr lang="en-US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zh-CN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Many countries raised revenues by increasing taxes or contribution rates in defined-benefit systems</a:t>
            </a:r>
            <a:r>
              <a:rPr lang="zh-CN" alt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（提高费率）</a:t>
            </a:r>
            <a:r>
              <a:rPr lang="en-US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zh-CN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Measures to curb pension administration costs were quite common</a:t>
            </a:r>
            <a:r>
              <a:rPr lang="zh-CN" alt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（降低管理成本）</a:t>
            </a:r>
            <a:r>
              <a:rPr lang="en-US" altLang="zh-C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zh-CN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2"/>
          <p:cNvSpPr txBox="1">
            <a:spLocks/>
          </p:cNvSpPr>
          <p:nvPr/>
        </p:nvSpPr>
        <p:spPr>
          <a:xfrm>
            <a:off x="539552" y="476672"/>
            <a:ext cx="8280920" cy="576064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/>
          <a:p>
            <a:r>
              <a:rPr lang="en-US" altLang="zh-CN" sz="2600" b="1" i="1" dirty="0" smtClean="0"/>
              <a:t>Increasing retirement-income adequacy</a:t>
            </a:r>
            <a:r>
              <a:rPr lang="zh-CN" altLang="en-US" sz="2600" b="1" i="1" dirty="0" smtClean="0"/>
              <a:t>（提高养老金充足性）</a:t>
            </a:r>
            <a:endParaRPr lang="en-US" altLang="zh-CN" sz="2600" b="1" i="1" dirty="0" smtClean="0"/>
          </a:p>
          <a:p>
            <a:r>
              <a:rPr lang="en-US" altLang="zh-CN" sz="2000" dirty="0" smtClean="0"/>
              <a:t>● 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Several countries have taken measures to increase the coverage of voluntary private pension schemes</a:t>
            </a:r>
            <a:r>
              <a:rPr lang="zh-CN" altLang="en-US" sz="2600" dirty="0" smtClean="0">
                <a:latin typeface="Times New Roman" pitchFamily="18" charset="0"/>
                <a:cs typeface="Times New Roman" pitchFamily="18" charset="0"/>
              </a:rPr>
              <a:t>（扩展自愿性计划覆盖）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● Some countries awarded retroactive pension credits or reduced the impact of missing years of contributions on pension levels</a:t>
            </a:r>
            <a:r>
              <a:rPr lang="zh-CN" altLang="en-US" sz="2600" dirty="0" smtClean="0">
                <a:latin typeface="Times New Roman" pitchFamily="18" charset="0"/>
                <a:cs typeface="Times New Roman" pitchFamily="18" charset="0"/>
              </a:rPr>
              <a:t>（待遇追溯记分）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● In some defined-contribution schemes, contribution rates have been increased, while some countries chose to reduce the effective taxation of pensioners’ income</a:t>
            </a:r>
            <a:r>
              <a:rPr lang="zh-CN" altLang="en-US" sz="2600" dirty="0" smtClean="0"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DC</a:t>
            </a:r>
            <a:r>
              <a:rPr lang="zh-CN" altLang="en-US" sz="2600" dirty="0" smtClean="0">
                <a:latin typeface="Times New Roman" pitchFamily="18" charset="0"/>
                <a:cs typeface="Times New Roman" pitchFamily="18" charset="0"/>
              </a:rPr>
              <a:t>计划提高费率）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The countries that did not make any change were Estonia, 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Hungary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, Iceland, Mexico, Slovenia, Turkey and the United States</a:t>
            </a:r>
            <a:r>
              <a:rPr lang="zh-CN" altLang="en-US" sz="2600" dirty="0" smtClean="0">
                <a:latin typeface="Times New Roman" pitchFamily="18" charset="0"/>
                <a:cs typeface="Times New Roman" pitchFamily="18" charset="0"/>
              </a:rPr>
              <a:t>（一些国家</a:t>
            </a:r>
            <a:r>
              <a:rPr lang="zh-CN" altLang="en-US" sz="2600" dirty="0" smtClean="0">
                <a:latin typeface="Times New Roman" pitchFamily="18" charset="0"/>
                <a:cs typeface="Times New Roman" pitchFamily="18" charset="0"/>
              </a:rPr>
              <a:t>改革未有改革）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7772400" cy="4896544"/>
          </a:xfrm>
        </p:spPr>
        <p:txBody>
          <a:bodyPr/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23529" y="260648"/>
          <a:ext cx="8496942" cy="6534484"/>
        </p:xfrm>
        <a:graphic>
          <a:graphicData uri="http://schemas.openxmlformats.org/drawingml/2006/table">
            <a:tbl>
              <a:tblPr/>
              <a:tblGrid>
                <a:gridCol w="1587339"/>
                <a:gridCol w="1919336"/>
                <a:gridCol w="1665151"/>
                <a:gridCol w="1027103"/>
                <a:gridCol w="1027103"/>
                <a:gridCol w="1270910"/>
              </a:tblGrid>
              <a:tr h="366669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Table    Overview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of pension measures, September 2013-September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（各国改革措施 ）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505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Countries: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Income adequacy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Financial sustainability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Impact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Scope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Australia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major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broad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Austria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　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minor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Belgium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major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broad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Canada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moderate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Chile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4759" marR="4759" marT="4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minor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narrow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9016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Czech Republic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minor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narrow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Denmark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moderate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Estonia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new measures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Finland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moderate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broad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France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　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moderate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broad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Germany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moderate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Greece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no new measures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Hungary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no new measures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Iceland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no new measures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Ireland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+/-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　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minor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Israel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4759" marR="4759" marT="4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moderate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broad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Italy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+/-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-/+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moderate 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Japan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minor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Korea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minor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9016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Luxembourg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minor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broad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Mexico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no new measures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9016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Netherlands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+/-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moderate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broad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9016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New Zealand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minor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broad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Norway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　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moderate 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broad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Poland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moderate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broad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Portugal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major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broad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9016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Slovak Republic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moderate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broad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Slovenia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no new measures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Spain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moderate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broad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Sweden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+/-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4759" marR="4759" marT="4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minor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9016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Switzerland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　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minor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narrow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211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Turkey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no new measures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9016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United Kingdom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+/-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moderate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broad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9016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United States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new measures</a:t>
                      </a:r>
                    </a:p>
                  </a:txBody>
                  <a:tcPr marL="4759" marR="4759" marT="4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4759" marR="4759" marT="4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/>
          <p:cNvGraphicFramePr>
            <a:graphicFrameLocks/>
          </p:cNvGraphicFramePr>
          <p:nvPr/>
        </p:nvGraphicFramePr>
        <p:xfrm>
          <a:off x="323528" y="692696"/>
          <a:ext cx="8064896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矩形 4"/>
          <p:cNvSpPr/>
          <p:nvPr/>
        </p:nvSpPr>
        <p:spPr>
          <a:xfrm>
            <a:off x="179512" y="188640"/>
            <a:ext cx="8856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/>
              <a:t>Figure  Current and future retirement ages for a man entering the </a:t>
            </a:r>
            <a:r>
              <a:rPr lang="en-US" altLang="zh-CN" b="1" dirty="0" err="1" smtClean="0"/>
              <a:t>labour</a:t>
            </a:r>
            <a:r>
              <a:rPr lang="en-US" altLang="zh-CN" b="1" dirty="0" smtClean="0"/>
              <a:t> market at age 20</a:t>
            </a:r>
          </a:p>
          <a:p>
            <a:pPr algn="ctr"/>
            <a:r>
              <a:rPr lang="en-US" altLang="zh-CN" dirty="0" smtClean="0"/>
              <a:t>              </a:t>
            </a:r>
            <a:r>
              <a:rPr lang="zh-CN" altLang="en-US" b="1" dirty="0" smtClean="0"/>
              <a:t>各国</a:t>
            </a:r>
            <a:r>
              <a:rPr lang="en-US" altLang="zh-CN" b="1" dirty="0" smtClean="0"/>
              <a:t>20</a:t>
            </a:r>
            <a:r>
              <a:rPr lang="zh-CN" altLang="en-US" b="1" dirty="0" smtClean="0"/>
              <a:t>岁男性劳动力将来的退休年龄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4"/>
          <p:cNvGraphicFramePr>
            <a:graphicFrameLocks/>
          </p:cNvGraphicFramePr>
          <p:nvPr/>
        </p:nvGraphicFramePr>
        <p:xfrm>
          <a:off x="395536" y="1412776"/>
          <a:ext cx="7848872" cy="4631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755576" y="548680"/>
          <a:ext cx="8208912" cy="487680"/>
        </p:xfrm>
        <a:graphic>
          <a:graphicData uri="http://schemas.openxmlformats.org/drawingml/2006/table">
            <a:tbl>
              <a:tblPr/>
              <a:tblGrid>
                <a:gridCol w="8208912"/>
              </a:tblGrid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Figure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Current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and future retirement-age gap between men and women entering the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labour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market at age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（</a:t>
                      </a:r>
                      <a:r>
                        <a:rPr lang="en-US" altLang="zh-CN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岁男性和女性劳动力未来退休年龄差别）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graphicFrame>
        <p:nvGraphicFramePr>
          <p:cNvPr id="4" name="Chart 2"/>
          <p:cNvGraphicFramePr>
            <a:graphicFrameLocks/>
          </p:cNvGraphicFramePr>
          <p:nvPr/>
        </p:nvGraphicFramePr>
        <p:xfrm>
          <a:off x="179512" y="1234440"/>
          <a:ext cx="8712968" cy="5362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矩形 4"/>
          <p:cNvSpPr/>
          <p:nvPr/>
        </p:nvSpPr>
        <p:spPr>
          <a:xfrm>
            <a:off x="683568" y="404664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Figure   Theoretical long-term net replacement rates</a:t>
            </a:r>
            <a:r>
              <a:rPr lang="zh-CN" altLang="en-US" dirty="0" smtClean="0"/>
              <a:t>（各国理论上的长期替代率）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5721895" cy="678284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dirty="0" smtClean="0"/>
              <a:t>美国社保改革形势 </a:t>
            </a:r>
            <a:endParaRPr lang="zh-CN" altLang="en-US" dirty="0"/>
          </a:p>
        </p:txBody>
      </p:sp>
      <p:pic>
        <p:nvPicPr>
          <p:cNvPr id="1026" name="Picture 2" descr="C:\Users\think\Pictures\2015_SS_Trustees_chart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038449"/>
            <a:ext cx="7560840" cy="5676272"/>
          </a:xfrm>
          <a:prstGeom prst="rect">
            <a:avLst/>
          </a:prstGeom>
          <a:noFill/>
        </p:spPr>
      </p:pic>
      <p:pic>
        <p:nvPicPr>
          <p:cNvPr id="1027" name="Picture 3" descr="C:\Users\think\Pictures\2015_SS_Trustees_chart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052736"/>
            <a:ext cx="7560840" cy="56424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1715</TotalTime>
  <Words>664</Words>
  <Application>Microsoft Office PowerPoint</Application>
  <PresentationFormat>全屏显示(4:3)</PresentationFormat>
  <Paragraphs>227</Paragraphs>
  <Slides>12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 危机后OECD国家养老金改革措施</vt:lpstr>
      <vt:lpstr>幻灯片 2</vt:lpstr>
      <vt:lpstr>幻灯片 3</vt:lpstr>
      <vt:lpstr>幻灯片 4</vt:lpstr>
      <vt:lpstr>   </vt:lpstr>
      <vt:lpstr>幻灯片 6</vt:lpstr>
      <vt:lpstr>幻灯片 7</vt:lpstr>
      <vt:lpstr>幻灯片 8</vt:lpstr>
      <vt:lpstr>美国社保改革形势 </vt:lpstr>
      <vt:lpstr>幻灯片 10</vt:lpstr>
      <vt:lpstr>幻灯片 11</vt:lpstr>
      <vt:lpstr>幻灯片 12</vt:lpstr>
    </vt:vector>
  </TitlesOfParts>
  <Company>China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Windows 用户</cp:lastModifiedBy>
  <cp:revision>87</cp:revision>
  <dcterms:created xsi:type="dcterms:W3CDTF">2014-01-18T07:56:52Z</dcterms:created>
  <dcterms:modified xsi:type="dcterms:W3CDTF">2016-01-20T13:27:56Z</dcterms:modified>
</cp:coreProperties>
</file>