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1"/>
  </p:sldMasterIdLst>
  <p:notesMasterIdLst>
    <p:notesMasterId r:id="rId37"/>
  </p:notesMasterIdLst>
  <p:handoutMasterIdLst>
    <p:handoutMasterId r:id="rId38"/>
  </p:handoutMasterIdLst>
  <p:sldIdLst>
    <p:sldId id="1229" r:id="rId2"/>
    <p:sldId id="1322" r:id="rId3"/>
    <p:sldId id="1321" r:id="rId4"/>
    <p:sldId id="1323" r:id="rId5"/>
    <p:sldId id="1324" r:id="rId6"/>
    <p:sldId id="1325" r:id="rId7"/>
    <p:sldId id="1326" r:id="rId8"/>
    <p:sldId id="1328" r:id="rId9"/>
    <p:sldId id="1329" r:id="rId10"/>
    <p:sldId id="1330" r:id="rId11"/>
    <p:sldId id="1331" r:id="rId12"/>
    <p:sldId id="1332" r:id="rId13"/>
    <p:sldId id="1333" r:id="rId14"/>
    <p:sldId id="1334" r:id="rId15"/>
    <p:sldId id="1335" r:id="rId16"/>
    <p:sldId id="1336" r:id="rId17"/>
    <p:sldId id="1337" r:id="rId18"/>
    <p:sldId id="1338" r:id="rId19"/>
    <p:sldId id="1339" r:id="rId20"/>
    <p:sldId id="1340" r:id="rId21"/>
    <p:sldId id="1341" r:id="rId22"/>
    <p:sldId id="1342" r:id="rId23"/>
    <p:sldId id="1356" r:id="rId24"/>
    <p:sldId id="1346" r:id="rId25"/>
    <p:sldId id="1347" r:id="rId26"/>
    <p:sldId id="1348" r:id="rId27"/>
    <p:sldId id="1349" r:id="rId28"/>
    <p:sldId id="1350" r:id="rId29"/>
    <p:sldId id="1351" r:id="rId30"/>
    <p:sldId id="1358" r:id="rId31"/>
    <p:sldId id="1353" r:id="rId32"/>
    <p:sldId id="1354" r:id="rId33"/>
    <p:sldId id="1343" r:id="rId34"/>
    <p:sldId id="1344" r:id="rId35"/>
    <p:sldId id="1357" r:id="rId36"/>
  </p:sldIdLst>
  <p:sldSz cx="9906000" cy="6858000" type="A4"/>
  <p:notesSz cx="6794500" cy="9931400"/>
  <p:custShowLst>
    <p:custShow name="Custom Show 1" id="0">
      <p:sldLst/>
    </p:custShow>
  </p:custShowLst>
  <p:custDataLst>
    <p:tags r:id="rId39"/>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572">
          <p15:clr>
            <a:srgbClr val="A4A3A4"/>
          </p15:clr>
        </p15:guide>
        <p15:guide id="2" orient="horz" pos="3838">
          <p15:clr>
            <a:srgbClr val="A4A3A4"/>
          </p15:clr>
        </p15:guide>
        <p15:guide id="3" orient="horz">
          <p15:clr>
            <a:srgbClr val="A4A3A4"/>
          </p15:clr>
        </p15:guide>
        <p15:guide id="4" orient="horz" pos="890">
          <p15:clr>
            <a:srgbClr val="A4A3A4"/>
          </p15:clr>
        </p15:guide>
        <p15:guide id="5" pos="6023">
          <p15:clr>
            <a:srgbClr val="A4A3A4"/>
          </p15:clr>
        </p15:guide>
        <p15:guide id="6" pos="308">
          <p15:clr>
            <a:srgbClr val="A4A3A4"/>
          </p15:clr>
        </p15:guide>
        <p15:guide id="7" pos="5796">
          <p15:clr>
            <a:srgbClr val="A4A3A4"/>
          </p15:clr>
        </p15:guide>
        <p15:guide id="8" pos="217">
          <p15:clr>
            <a:srgbClr val="A4A3A4"/>
          </p15:clr>
        </p15:guide>
      </p15:sldGuideLst>
    </p:ext>
    <p:ext uri="{2D200454-40CA-4A62-9FC3-DE9A4176ACB9}">
      <p15:notesGuideLst xmlns:p15="http://schemas.microsoft.com/office/powerpoint/2012/main">
        <p15:guide id="1" orient="horz" pos="3128">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ristina Zanetti" initials="" lastIdx="1" clrIdx="0"/>
  <p:cmAuthor id="1" name="af" initials=""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00"/>
    <a:srgbClr val="FFDA65"/>
    <a:srgbClr val="FFFFFF"/>
    <a:srgbClr val="FFCC00"/>
    <a:srgbClr val="E39913"/>
    <a:srgbClr val="F2F2F2"/>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8D230F3-CF80-4859-8CE7-A43EE81993B5}" styleName="Stile chiaro 1 - Colore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6D9F66E-5EB9-4882-86FB-DCBF35E3C3E4}" styleName="Stile medio 4 - Colore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A488322-F2BA-4B5B-9748-0D474271808F}" styleName="Stile medio 3 - Colore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46F890A9-2807-4EBB-B81D-B2AA78EC7F39}" styleName="Stile scuro 2 - Colore 5/Colore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202" autoAdjust="0"/>
    <p:restoredTop sz="95260" autoAdjust="0"/>
  </p:normalViewPr>
  <p:slideViewPr>
    <p:cSldViewPr>
      <p:cViewPr varScale="1">
        <p:scale>
          <a:sx n="107" d="100"/>
          <a:sy n="107" d="100"/>
        </p:scale>
        <p:origin x="2048" y="176"/>
      </p:cViewPr>
      <p:guideLst>
        <p:guide orient="horz" pos="572"/>
        <p:guide orient="horz" pos="3838"/>
        <p:guide orient="horz"/>
        <p:guide orient="horz" pos="890"/>
        <p:guide pos="6023"/>
        <p:guide pos="308"/>
        <p:guide pos="5796"/>
        <p:guide pos="217"/>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67" d="100"/>
        <a:sy n="67" d="100"/>
      </p:scale>
      <p:origin x="0" y="0"/>
    </p:cViewPr>
  </p:sorterViewPr>
  <p:notesViewPr>
    <p:cSldViewPr>
      <p:cViewPr varScale="1">
        <p:scale>
          <a:sx n="61" d="100"/>
          <a:sy n="61" d="100"/>
        </p:scale>
        <p:origin x="-3402" y="-96"/>
      </p:cViewPr>
      <p:guideLst>
        <p:guide orient="horz" pos="3128"/>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B99EFFS011\DATOS\PRIVADO\GRUPOS\MERLOUR\PRESENTACIONES\A&#241;o%202015\Evoluci&#243;n%20y%20retos%20de%20la%20SS\Datos%20para%20figura%201-5.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embeddings/oleObject5.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spPr>
            <a:ln w="63500"/>
          </c:spPr>
          <c:marker>
            <c:symbol val="none"/>
          </c:marker>
          <c:cat>
            <c:numRef>
              <c:f>Hoja1!$A$1:$A$55</c:f>
              <c:numCache>
                <c:formatCode>[$-409]mmmm\-yy;@</c:formatCode>
                <c:ptCount val="55"/>
                <c:pt idx="0">
                  <c:v>40603</c:v>
                </c:pt>
                <c:pt idx="1">
                  <c:v>40634</c:v>
                </c:pt>
                <c:pt idx="2">
                  <c:v>40664</c:v>
                </c:pt>
                <c:pt idx="3">
                  <c:v>40695</c:v>
                </c:pt>
                <c:pt idx="4">
                  <c:v>40725</c:v>
                </c:pt>
                <c:pt idx="5">
                  <c:v>40756</c:v>
                </c:pt>
                <c:pt idx="6">
                  <c:v>40787</c:v>
                </c:pt>
                <c:pt idx="7">
                  <c:v>40817</c:v>
                </c:pt>
                <c:pt idx="8">
                  <c:v>40848</c:v>
                </c:pt>
                <c:pt idx="9">
                  <c:v>40878</c:v>
                </c:pt>
                <c:pt idx="10">
                  <c:v>40909</c:v>
                </c:pt>
                <c:pt idx="11">
                  <c:v>40940</c:v>
                </c:pt>
                <c:pt idx="12">
                  <c:v>40969</c:v>
                </c:pt>
                <c:pt idx="13">
                  <c:v>41000</c:v>
                </c:pt>
                <c:pt idx="14">
                  <c:v>41030</c:v>
                </c:pt>
                <c:pt idx="15">
                  <c:v>41061</c:v>
                </c:pt>
                <c:pt idx="16">
                  <c:v>41091</c:v>
                </c:pt>
                <c:pt idx="17">
                  <c:v>41122</c:v>
                </c:pt>
                <c:pt idx="18">
                  <c:v>41153</c:v>
                </c:pt>
                <c:pt idx="19">
                  <c:v>41183</c:v>
                </c:pt>
                <c:pt idx="20">
                  <c:v>41214</c:v>
                </c:pt>
                <c:pt idx="21">
                  <c:v>41244</c:v>
                </c:pt>
                <c:pt idx="22">
                  <c:v>41275</c:v>
                </c:pt>
                <c:pt idx="23">
                  <c:v>41306</c:v>
                </c:pt>
                <c:pt idx="24">
                  <c:v>41334</c:v>
                </c:pt>
                <c:pt idx="25">
                  <c:v>41365</c:v>
                </c:pt>
                <c:pt idx="26">
                  <c:v>41395</c:v>
                </c:pt>
                <c:pt idx="27">
                  <c:v>41426</c:v>
                </c:pt>
                <c:pt idx="28">
                  <c:v>41456</c:v>
                </c:pt>
                <c:pt idx="29">
                  <c:v>41487</c:v>
                </c:pt>
                <c:pt idx="30">
                  <c:v>41518</c:v>
                </c:pt>
                <c:pt idx="31">
                  <c:v>41548</c:v>
                </c:pt>
                <c:pt idx="32">
                  <c:v>41579</c:v>
                </c:pt>
                <c:pt idx="33">
                  <c:v>41609</c:v>
                </c:pt>
                <c:pt idx="34">
                  <c:v>41640</c:v>
                </c:pt>
                <c:pt idx="35">
                  <c:v>41671</c:v>
                </c:pt>
                <c:pt idx="36">
                  <c:v>41699</c:v>
                </c:pt>
                <c:pt idx="37">
                  <c:v>41730</c:v>
                </c:pt>
                <c:pt idx="38">
                  <c:v>41760</c:v>
                </c:pt>
                <c:pt idx="39">
                  <c:v>41791</c:v>
                </c:pt>
                <c:pt idx="40">
                  <c:v>41821</c:v>
                </c:pt>
                <c:pt idx="41">
                  <c:v>41852</c:v>
                </c:pt>
                <c:pt idx="42">
                  <c:v>41883</c:v>
                </c:pt>
                <c:pt idx="43">
                  <c:v>41913</c:v>
                </c:pt>
                <c:pt idx="44">
                  <c:v>41944</c:v>
                </c:pt>
                <c:pt idx="45">
                  <c:v>41974</c:v>
                </c:pt>
                <c:pt idx="46">
                  <c:v>42005</c:v>
                </c:pt>
                <c:pt idx="47">
                  <c:v>42036</c:v>
                </c:pt>
                <c:pt idx="48">
                  <c:v>42064</c:v>
                </c:pt>
                <c:pt idx="49">
                  <c:v>42095</c:v>
                </c:pt>
                <c:pt idx="50">
                  <c:v>42125</c:v>
                </c:pt>
                <c:pt idx="51">
                  <c:v>42156</c:v>
                </c:pt>
                <c:pt idx="52">
                  <c:v>42186</c:v>
                </c:pt>
                <c:pt idx="53">
                  <c:v>42217</c:v>
                </c:pt>
                <c:pt idx="54">
                  <c:v>42248</c:v>
                </c:pt>
              </c:numCache>
            </c:numRef>
          </c:cat>
          <c:val>
            <c:numRef>
              <c:f>Hoja1!$B$1:$B$55</c:f>
              <c:numCache>
                <c:formatCode>0.00_)</c:formatCode>
                <c:ptCount val="55"/>
                <c:pt idx="0">
                  <c:v>-1.1483750593397033</c:v>
                </c:pt>
                <c:pt idx="1">
                  <c:v>-0.98851127365098268</c:v>
                </c:pt>
                <c:pt idx="2">
                  <c:v>-0.95545212747889563</c:v>
                </c:pt>
                <c:pt idx="3">
                  <c:v>-1.1200110870992486</c:v>
                </c:pt>
                <c:pt idx="4">
                  <c:v>-1.1820194012731067</c:v>
                </c:pt>
                <c:pt idx="5">
                  <c:v>-1.2189057590724617</c:v>
                </c:pt>
                <c:pt idx="6">
                  <c:v>-1.3350191450758664</c:v>
                </c:pt>
                <c:pt idx="7">
                  <c:v>-1.731198175303529</c:v>
                </c:pt>
                <c:pt idx="8">
                  <c:v>-2.0677078868185412</c:v>
                </c:pt>
                <c:pt idx="9">
                  <c:v>-2.0191072076034211</c:v>
                </c:pt>
                <c:pt idx="10">
                  <c:v>-2.3244764402138167</c:v>
                </c:pt>
                <c:pt idx="11">
                  <c:v>-2.5939987563994449</c:v>
                </c:pt>
                <c:pt idx="12">
                  <c:v>-2.8185520141423277</c:v>
                </c:pt>
                <c:pt idx="13">
                  <c:v>-3.1768084354347872</c:v>
                </c:pt>
                <c:pt idx="14">
                  <c:v>-3.3860511885540827</c:v>
                </c:pt>
                <c:pt idx="15">
                  <c:v>-3.1770614886012192</c:v>
                </c:pt>
                <c:pt idx="16">
                  <c:v>-3.4280339196660958</c:v>
                </c:pt>
                <c:pt idx="17">
                  <c:v>-3.4544070378554781</c:v>
                </c:pt>
                <c:pt idx="18">
                  <c:v>-3.5889800971141472</c:v>
                </c:pt>
                <c:pt idx="19">
                  <c:v>-3.5920225841340767</c:v>
                </c:pt>
                <c:pt idx="20">
                  <c:v>-4.1596695900628093</c:v>
                </c:pt>
                <c:pt idx="21">
                  <c:v>-4.5690319843515494</c:v>
                </c:pt>
                <c:pt idx="22">
                  <c:v>-4.5926195274010295</c:v>
                </c:pt>
                <c:pt idx="23">
                  <c:v>-4.4171015162768876</c:v>
                </c:pt>
                <c:pt idx="24">
                  <c:v>-4.2671442201520868</c:v>
                </c:pt>
                <c:pt idx="25">
                  <c:v>-4.0588982531570945</c:v>
                </c:pt>
                <c:pt idx="26">
                  <c:v>-3.7036883410730312</c:v>
                </c:pt>
                <c:pt idx="27">
                  <c:v>-3.7231790743258149</c:v>
                </c:pt>
                <c:pt idx="28">
                  <c:v>-3.5577475732604946</c:v>
                </c:pt>
                <c:pt idx="29">
                  <c:v>-3.3634674575950152</c:v>
                </c:pt>
                <c:pt idx="30">
                  <c:v>-3.000378794130143</c:v>
                </c:pt>
                <c:pt idx="31">
                  <c:v>-2.248672173487043</c:v>
                </c:pt>
                <c:pt idx="32">
                  <c:v>-1.4367204112206478</c:v>
                </c:pt>
                <c:pt idx="33">
                  <c:v>-0.51719847608922065</c:v>
                </c:pt>
                <c:pt idx="34">
                  <c:v>-3.6026780239051238E-2</c:v>
                </c:pt>
                <c:pt idx="35">
                  <c:v>0.38112659666742577</c:v>
                </c:pt>
                <c:pt idx="36">
                  <c:v>0.71078080752140627</c:v>
                </c:pt>
                <c:pt idx="37">
                  <c:v>1.2179501909489459</c:v>
                </c:pt>
                <c:pt idx="38">
                  <c:v>1.5968744798993795</c:v>
                </c:pt>
                <c:pt idx="39">
                  <c:v>1.7758447221498432</c:v>
                </c:pt>
                <c:pt idx="40">
                  <c:v>1.950152993108814</c:v>
                </c:pt>
                <c:pt idx="41">
                  <c:v>1.9710893880398026</c:v>
                </c:pt>
                <c:pt idx="42">
                  <c:v>2.1848993711588207</c:v>
                </c:pt>
                <c:pt idx="43">
                  <c:v>2.0179688265203666</c:v>
                </c:pt>
                <c:pt idx="44">
                  <c:v>2.4685146445004023</c:v>
                </c:pt>
                <c:pt idx="45">
                  <c:v>2.5527791093974628</c:v>
                </c:pt>
                <c:pt idx="46">
                  <c:v>2.4836924967127407</c:v>
                </c:pt>
                <c:pt idx="47">
                  <c:v>2.8368441997737568</c:v>
                </c:pt>
                <c:pt idx="48">
                  <c:v>3.2922362412879238</c:v>
                </c:pt>
                <c:pt idx="49">
                  <c:v>3.5194223156779225</c:v>
                </c:pt>
                <c:pt idx="50">
                  <c:v>3.5658158102101787</c:v>
                </c:pt>
                <c:pt idx="51">
                  <c:v>3.4246360639952345</c:v>
                </c:pt>
                <c:pt idx="52">
                  <c:v>3.3921384781727437</c:v>
                </c:pt>
                <c:pt idx="53">
                  <c:v>3.1915538033777224</c:v>
                </c:pt>
                <c:pt idx="54">
                  <c:v>3.1696157108681566</c:v>
                </c:pt>
              </c:numCache>
            </c:numRef>
          </c:val>
          <c:smooth val="0"/>
          <c:extLst>
            <c:ext xmlns:c16="http://schemas.microsoft.com/office/drawing/2014/chart" uri="{C3380CC4-5D6E-409C-BE32-E72D297353CC}">
              <c16:uniqueId val="{00000000-617E-5540-8CD4-DC57406745A5}"/>
            </c:ext>
          </c:extLst>
        </c:ser>
        <c:dLbls>
          <c:showLegendKey val="0"/>
          <c:showVal val="0"/>
          <c:showCatName val="0"/>
          <c:showSerName val="0"/>
          <c:showPercent val="0"/>
          <c:showBubbleSize val="0"/>
        </c:dLbls>
        <c:smooth val="0"/>
        <c:axId val="169426456"/>
        <c:axId val="169422928"/>
      </c:lineChart>
      <c:dateAx>
        <c:axId val="169426456"/>
        <c:scaling>
          <c:orientation val="minMax"/>
        </c:scaling>
        <c:delete val="0"/>
        <c:axPos val="b"/>
        <c:numFmt formatCode="[$-409]mmmm\-yy;@" sourceLinked="1"/>
        <c:majorTickMark val="out"/>
        <c:minorTickMark val="none"/>
        <c:tickLblPos val="nextTo"/>
        <c:spPr>
          <a:ln w="38100"/>
        </c:spPr>
        <c:txPr>
          <a:bodyPr rot="-5340000"/>
          <a:lstStyle/>
          <a:p>
            <a:pPr>
              <a:defRPr sz="1800"/>
            </a:pPr>
            <a:endParaRPr lang="fr-FR"/>
          </a:p>
        </c:txPr>
        <c:crossAx val="169422928"/>
        <c:crosses val="autoZero"/>
        <c:auto val="1"/>
        <c:lblOffset val="100"/>
        <c:baseTimeUnit val="months"/>
      </c:dateAx>
      <c:valAx>
        <c:axId val="169422928"/>
        <c:scaling>
          <c:orientation val="minMax"/>
          <c:min val="-5"/>
        </c:scaling>
        <c:delete val="1"/>
        <c:axPos val="l"/>
        <c:numFmt formatCode="0.00_)" sourceLinked="1"/>
        <c:majorTickMark val="out"/>
        <c:minorTickMark val="none"/>
        <c:tickLblPos val="none"/>
        <c:crossAx val="169426456"/>
        <c:crosses val="autoZero"/>
        <c:crossBetween val="between"/>
      </c:valAx>
      <c:spPr>
        <a:solidFill>
          <a:schemeClr val="accent6">
            <a:lumMod val="20000"/>
            <a:lumOff val="80000"/>
          </a:schemeClr>
        </a:solidFill>
      </c:spPr>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Hoja1!$L$2</c:f>
              <c:strCache>
                <c:ptCount val="1"/>
                <c:pt idx="0">
                  <c:v>Employer Contributions</c:v>
                </c:pt>
              </c:strCache>
            </c:strRef>
          </c:tx>
          <c:invertIfNegative val="0"/>
          <c:cat>
            <c:strRef>
              <c:f>Hoja1!$K$3:$K$35</c:f>
              <c:strCache>
                <c:ptCount val="33"/>
                <c:pt idx="0">
                  <c:v>Netherlands</c:v>
                </c:pt>
                <c:pt idx="1">
                  <c:v>France</c:v>
                </c:pt>
                <c:pt idx="2">
                  <c:v>Germany</c:v>
                </c:pt>
                <c:pt idx="3">
                  <c:v>Belgium</c:v>
                </c:pt>
                <c:pt idx="4">
                  <c:v>Austria</c:v>
                </c:pt>
                <c:pt idx="6">
                  <c:v>EU (28 countries)</c:v>
                </c:pt>
                <c:pt idx="8">
                  <c:v>Slovenia</c:v>
                </c:pt>
                <c:pt idx="9">
                  <c:v>Greece</c:v>
                </c:pt>
                <c:pt idx="10">
                  <c:v>Italy</c:v>
                </c:pt>
                <c:pt idx="11">
                  <c:v>Finland</c:v>
                </c:pt>
                <c:pt idx="12">
                  <c:v>Czech Republic</c:v>
                </c:pt>
                <c:pt idx="13">
                  <c:v>Sweden</c:v>
                </c:pt>
                <c:pt idx="15">
                  <c:v>Spain</c:v>
                </c:pt>
                <c:pt idx="17">
                  <c:v>Croatia</c:v>
                </c:pt>
                <c:pt idx="18">
                  <c:v>Hungary</c:v>
                </c:pt>
                <c:pt idx="19">
                  <c:v>Luxembourg</c:v>
                </c:pt>
                <c:pt idx="20">
                  <c:v>Estonia</c:v>
                </c:pt>
                <c:pt idx="21">
                  <c:v>United Kingdom</c:v>
                </c:pt>
                <c:pt idx="22">
                  <c:v>Slovakia</c:v>
                </c:pt>
                <c:pt idx="23">
                  <c:v>Portugal</c:v>
                </c:pt>
                <c:pt idx="24">
                  <c:v>Poland</c:v>
                </c:pt>
                <c:pt idx="25">
                  <c:v>Lithuania</c:v>
                </c:pt>
                <c:pt idx="26">
                  <c:v>Cyprus</c:v>
                </c:pt>
                <c:pt idx="27">
                  <c:v>Malta</c:v>
                </c:pt>
                <c:pt idx="28">
                  <c:v>Latvia</c:v>
                </c:pt>
                <c:pt idx="29">
                  <c:v>Bulgaria</c:v>
                </c:pt>
                <c:pt idx="30">
                  <c:v>Ireland</c:v>
                </c:pt>
                <c:pt idx="31">
                  <c:v>Romania</c:v>
                </c:pt>
                <c:pt idx="32">
                  <c:v>Denmark</c:v>
                </c:pt>
              </c:strCache>
            </c:strRef>
          </c:cat>
          <c:val>
            <c:numRef>
              <c:f>Hoja1!$L$3:$L$35</c:f>
              <c:numCache>
                <c:formatCode>General</c:formatCode>
                <c:ptCount val="33"/>
                <c:pt idx="0">
                  <c:v>11.5</c:v>
                </c:pt>
                <c:pt idx="1">
                  <c:v>14.2</c:v>
                </c:pt>
                <c:pt idx="2">
                  <c:v>10.8</c:v>
                </c:pt>
                <c:pt idx="3">
                  <c:v>12.9</c:v>
                </c:pt>
                <c:pt idx="4">
                  <c:v>11</c:v>
                </c:pt>
                <c:pt idx="6">
                  <c:v>10.7</c:v>
                </c:pt>
                <c:pt idx="8">
                  <c:v>10.1</c:v>
                </c:pt>
                <c:pt idx="9">
                  <c:v>6.7</c:v>
                </c:pt>
                <c:pt idx="10">
                  <c:v>11.5</c:v>
                </c:pt>
                <c:pt idx="11">
                  <c:v>11.6</c:v>
                </c:pt>
                <c:pt idx="12">
                  <c:v>10.3</c:v>
                </c:pt>
                <c:pt idx="13">
                  <c:v>11.7</c:v>
                </c:pt>
                <c:pt idx="15">
                  <c:v>10.9</c:v>
                </c:pt>
                <c:pt idx="17">
                  <c:v>6.2</c:v>
                </c:pt>
                <c:pt idx="18">
                  <c:v>8.1</c:v>
                </c:pt>
                <c:pt idx="19">
                  <c:v>6.8</c:v>
                </c:pt>
                <c:pt idx="20">
                  <c:v>12.2</c:v>
                </c:pt>
                <c:pt idx="21">
                  <c:v>8.5</c:v>
                </c:pt>
                <c:pt idx="22">
                  <c:v>8.2000000000000011</c:v>
                </c:pt>
                <c:pt idx="23">
                  <c:v>7.7</c:v>
                </c:pt>
                <c:pt idx="24">
                  <c:v>7.8</c:v>
                </c:pt>
                <c:pt idx="25">
                  <c:v>7.5</c:v>
                </c:pt>
                <c:pt idx="26">
                  <c:v>5.6</c:v>
                </c:pt>
                <c:pt idx="27">
                  <c:v>6.5</c:v>
                </c:pt>
                <c:pt idx="28">
                  <c:v>5.4</c:v>
                </c:pt>
                <c:pt idx="29">
                  <c:v>6.2</c:v>
                </c:pt>
                <c:pt idx="30">
                  <c:v>6.2</c:v>
                </c:pt>
                <c:pt idx="31">
                  <c:v>5.4</c:v>
                </c:pt>
                <c:pt idx="32">
                  <c:v>4.5</c:v>
                </c:pt>
              </c:numCache>
            </c:numRef>
          </c:val>
          <c:extLst>
            <c:ext xmlns:c16="http://schemas.microsoft.com/office/drawing/2014/chart" uri="{C3380CC4-5D6E-409C-BE32-E72D297353CC}">
              <c16:uniqueId val="{00000000-C667-5444-B03D-A124D80C3921}"/>
            </c:ext>
          </c:extLst>
        </c:ser>
        <c:ser>
          <c:idx val="1"/>
          <c:order val="1"/>
          <c:tx>
            <c:strRef>
              <c:f>Hoja1!$M$2</c:f>
              <c:strCache>
                <c:ptCount val="1"/>
                <c:pt idx="0">
                  <c:v>Employees Contributions</c:v>
                </c:pt>
              </c:strCache>
            </c:strRef>
          </c:tx>
          <c:invertIfNegative val="0"/>
          <c:cat>
            <c:strRef>
              <c:f>Hoja1!$K$3:$K$35</c:f>
              <c:strCache>
                <c:ptCount val="33"/>
                <c:pt idx="0">
                  <c:v>Netherlands</c:v>
                </c:pt>
                <c:pt idx="1">
                  <c:v>France</c:v>
                </c:pt>
                <c:pt idx="2">
                  <c:v>Germany</c:v>
                </c:pt>
                <c:pt idx="3">
                  <c:v>Belgium</c:v>
                </c:pt>
                <c:pt idx="4">
                  <c:v>Austria</c:v>
                </c:pt>
                <c:pt idx="6">
                  <c:v>EU (28 countries)</c:v>
                </c:pt>
                <c:pt idx="8">
                  <c:v>Slovenia</c:v>
                </c:pt>
                <c:pt idx="9">
                  <c:v>Greece</c:v>
                </c:pt>
                <c:pt idx="10">
                  <c:v>Italy</c:v>
                </c:pt>
                <c:pt idx="11">
                  <c:v>Finland</c:v>
                </c:pt>
                <c:pt idx="12">
                  <c:v>Czech Republic</c:v>
                </c:pt>
                <c:pt idx="13">
                  <c:v>Sweden</c:v>
                </c:pt>
                <c:pt idx="15">
                  <c:v>Spain</c:v>
                </c:pt>
                <c:pt idx="17">
                  <c:v>Croatia</c:v>
                </c:pt>
                <c:pt idx="18">
                  <c:v>Hungary</c:v>
                </c:pt>
                <c:pt idx="19">
                  <c:v>Luxembourg</c:v>
                </c:pt>
                <c:pt idx="20">
                  <c:v>Estonia</c:v>
                </c:pt>
                <c:pt idx="21">
                  <c:v>United Kingdom</c:v>
                </c:pt>
                <c:pt idx="22">
                  <c:v>Slovakia</c:v>
                </c:pt>
                <c:pt idx="23">
                  <c:v>Portugal</c:v>
                </c:pt>
                <c:pt idx="24">
                  <c:v>Poland</c:v>
                </c:pt>
                <c:pt idx="25">
                  <c:v>Lithuania</c:v>
                </c:pt>
                <c:pt idx="26">
                  <c:v>Cyprus</c:v>
                </c:pt>
                <c:pt idx="27">
                  <c:v>Malta</c:v>
                </c:pt>
                <c:pt idx="28">
                  <c:v>Latvia</c:v>
                </c:pt>
                <c:pt idx="29">
                  <c:v>Bulgaria</c:v>
                </c:pt>
                <c:pt idx="30">
                  <c:v>Ireland</c:v>
                </c:pt>
                <c:pt idx="31">
                  <c:v>Romania</c:v>
                </c:pt>
                <c:pt idx="32">
                  <c:v>Denmark</c:v>
                </c:pt>
              </c:strCache>
            </c:strRef>
          </c:cat>
          <c:val>
            <c:numRef>
              <c:f>Hoja1!$M$3:$M$35</c:f>
              <c:numCache>
                <c:formatCode>#,##0</c:formatCode>
                <c:ptCount val="33"/>
                <c:pt idx="0">
                  <c:v>12.5</c:v>
                </c:pt>
                <c:pt idx="1">
                  <c:v>6.9</c:v>
                </c:pt>
                <c:pt idx="2">
                  <c:v>9.5</c:v>
                </c:pt>
                <c:pt idx="3">
                  <c:v>6.2</c:v>
                </c:pt>
                <c:pt idx="4">
                  <c:v>7.8</c:v>
                </c:pt>
                <c:pt idx="6">
                  <c:v>6</c:v>
                </c:pt>
                <c:pt idx="8">
                  <c:v>6.3</c:v>
                </c:pt>
                <c:pt idx="9">
                  <c:v>9.7000000000000011</c:v>
                </c:pt>
                <c:pt idx="10">
                  <c:v>4.5</c:v>
                </c:pt>
                <c:pt idx="11">
                  <c:v>4.2</c:v>
                </c:pt>
                <c:pt idx="12">
                  <c:v>5</c:v>
                </c:pt>
                <c:pt idx="13">
                  <c:v>3.1</c:v>
                </c:pt>
                <c:pt idx="15">
                  <c:v>3.1</c:v>
                </c:pt>
                <c:pt idx="17">
                  <c:v>7.4</c:v>
                </c:pt>
                <c:pt idx="18">
                  <c:v>4.9000000000000004</c:v>
                </c:pt>
                <c:pt idx="19">
                  <c:v>6.1</c:v>
                </c:pt>
                <c:pt idx="20">
                  <c:v>0.2</c:v>
                </c:pt>
                <c:pt idx="21">
                  <c:v>3.8</c:v>
                </c:pt>
                <c:pt idx="22">
                  <c:v>3.8</c:v>
                </c:pt>
                <c:pt idx="23">
                  <c:v>3.9</c:v>
                </c:pt>
                <c:pt idx="24">
                  <c:v>3.4</c:v>
                </c:pt>
                <c:pt idx="25">
                  <c:v>2.5</c:v>
                </c:pt>
                <c:pt idx="26">
                  <c:v>4.2</c:v>
                </c:pt>
                <c:pt idx="27">
                  <c:v>2.7</c:v>
                </c:pt>
                <c:pt idx="28">
                  <c:v>3.4</c:v>
                </c:pt>
                <c:pt idx="29">
                  <c:v>2.6</c:v>
                </c:pt>
                <c:pt idx="30">
                  <c:v>2</c:v>
                </c:pt>
                <c:pt idx="31">
                  <c:v>2.2000000000000002</c:v>
                </c:pt>
                <c:pt idx="32">
                  <c:v>3</c:v>
                </c:pt>
              </c:numCache>
            </c:numRef>
          </c:val>
          <c:extLst>
            <c:ext xmlns:c16="http://schemas.microsoft.com/office/drawing/2014/chart" uri="{C3380CC4-5D6E-409C-BE32-E72D297353CC}">
              <c16:uniqueId val="{00000001-C667-5444-B03D-A124D80C3921}"/>
            </c:ext>
          </c:extLst>
        </c:ser>
        <c:ser>
          <c:idx val="2"/>
          <c:order val="2"/>
          <c:tx>
            <c:strRef>
              <c:f>Hoja1!$N$2</c:f>
              <c:strCache>
                <c:ptCount val="1"/>
                <c:pt idx="0">
                  <c:v>Public Contributions</c:v>
                </c:pt>
              </c:strCache>
            </c:strRef>
          </c:tx>
          <c:invertIfNegative val="0"/>
          <c:cat>
            <c:strRef>
              <c:f>Hoja1!$K$3:$K$35</c:f>
              <c:strCache>
                <c:ptCount val="33"/>
                <c:pt idx="0">
                  <c:v>Netherlands</c:v>
                </c:pt>
                <c:pt idx="1">
                  <c:v>France</c:v>
                </c:pt>
                <c:pt idx="2">
                  <c:v>Germany</c:v>
                </c:pt>
                <c:pt idx="3">
                  <c:v>Belgium</c:v>
                </c:pt>
                <c:pt idx="4">
                  <c:v>Austria</c:v>
                </c:pt>
                <c:pt idx="6">
                  <c:v>EU (28 countries)</c:v>
                </c:pt>
                <c:pt idx="8">
                  <c:v>Slovenia</c:v>
                </c:pt>
                <c:pt idx="9">
                  <c:v>Greece</c:v>
                </c:pt>
                <c:pt idx="10">
                  <c:v>Italy</c:v>
                </c:pt>
                <c:pt idx="11">
                  <c:v>Finland</c:v>
                </c:pt>
                <c:pt idx="12">
                  <c:v>Czech Republic</c:v>
                </c:pt>
                <c:pt idx="13">
                  <c:v>Sweden</c:v>
                </c:pt>
                <c:pt idx="15">
                  <c:v>Spain</c:v>
                </c:pt>
                <c:pt idx="17">
                  <c:v>Croatia</c:v>
                </c:pt>
                <c:pt idx="18">
                  <c:v>Hungary</c:v>
                </c:pt>
                <c:pt idx="19">
                  <c:v>Luxembourg</c:v>
                </c:pt>
                <c:pt idx="20">
                  <c:v>Estonia</c:v>
                </c:pt>
                <c:pt idx="21">
                  <c:v>United Kingdom</c:v>
                </c:pt>
                <c:pt idx="22">
                  <c:v>Slovakia</c:v>
                </c:pt>
                <c:pt idx="23">
                  <c:v>Portugal</c:v>
                </c:pt>
                <c:pt idx="24">
                  <c:v>Poland</c:v>
                </c:pt>
                <c:pt idx="25">
                  <c:v>Lithuania</c:v>
                </c:pt>
                <c:pt idx="26">
                  <c:v>Cyprus</c:v>
                </c:pt>
                <c:pt idx="27">
                  <c:v>Malta</c:v>
                </c:pt>
                <c:pt idx="28">
                  <c:v>Latvia</c:v>
                </c:pt>
                <c:pt idx="29">
                  <c:v>Bulgaria</c:v>
                </c:pt>
                <c:pt idx="30">
                  <c:v>Ireland</c:v>
                </c:pt>
                <c:pt idx="31">
                  <c:v>Romania</c:v>
                </c:pt>
                <c:pt idx="32">
                  <c:v>Denmark</c:v>
                </c:pt>
              </c:strCache>
            </c:strRef>
          </c:cat>
          <c:val>
            <c:numRef>
              <c:f>Hoja1!$N$3:$N$35</c:f>
              <c:numCache>
                <c:formatCode>#,##0</c:formatCode>
                <c:ptCount val="33"/>
                <c:pt idx="0">
                  <c:v>8.7000000000000011</c:v>
                </c:pt>
                <c:pt idx="1">
                  <c:v>11.9</c:v>
                </c:pt>
                <c:pt idx="2">
                  <c:v>11</c:v>
                </c:pt>
                <c:pt idx="3">
                  <c:v>11.5</c:v>
                </c:pt>
                <c:pt idx="4">
                  <c:v>10.8</c:v>
                </c:pt>
                <c:pt idx="6">
                  <c:v>12.5</c:v>
                </c:pt>
                <c:pt idx="8">
                  <c:v>8.5</c:v>
                </c:pt>
                <c:pt idx="9">
                  <c:v>11.1</c:v>
                </c:pt>
                <c:pt idx="10">
                  <c:v>14.2</c:v>
                </c:pt>
                <c:pt idx="11">
                  <c:v>15.7</c:v>
                </c:pt>
                <c:pt idx="12">
                  <c:v>5.3</c:v>
                </c:pt>
                <c:pt idx="13">
                  <c:v>16.8</c:v>
                </c:pt>
                <c:pt idx="15">
                  <c:v>10.7</c:v>
                </c:pt>
                <c:pt idx="17">
                  <c:v>8</c:v>
                </c:pt>
                <c:pt idx="18">
                  <c:v>7.9</c:v>
                </c:pt>
                <c:pt idx="19">
                  <c:v>11.3</c:v>
                </c:pt>
                <c:pt idx="20">
                  <c:v>2.9</c:v>
                </c:pt>
                <c:pt idx="21">
                  <c:v>16.3</c:v>
                </c:pt>
                <c:pt idx="22">
                  <c:v>7.5</c:v>
                </c:pt>
                <c:pt idx="23">
                  <c:v>13.3</c:v>
                </c:pt>
                <c:pt idx="24">
                  <c:v>2.9</c:v>
                </c:pt>
                <c:pt idx="25">
                  <c:v>4.5999999999999996</c:v>
                </c:pt>
                <c:pt idx="26">
                  <c:v>12.6</c:v>
                </c:pt>
                <c:pt idx="27">
                  <c:v>9.8000000000000007</c:v>
                </c:pt>
                <c:pt idx="28">
                  <c:v>5.0999999999999996</c:v>
                </c:pt>
                <c:pt idx="29">
                  <c:v>9.5</c:v>
                </c:pt>
                <c:pt idx="30">
                  <c:v>20.3</c:v>
                </c:pt>
                <c:pt idx="31">
                  <c:v>8</c:v>
                </c:pt>
                <c:pt idx="32">
                  <c:v>28.8</c:v>
                </c:pt>
              </c:numCache>
            </c:numRef>
          </c:val>
          <c:extLst>
            <c:ext xmlns:c16="http://schemas.microsoft.com/office/drawing/2014/chart" uri="{C3380CC4-5D6E-409C-BE32-E72D297353CC}">
              <c16:uniqueId val="{00000002-C667-5444-B03D-A124D80C3921}"/>
            </c:ext>
          </c:extLst>
        </c:ser>
        <c:ser>
          <c:idx val="3"/>
          <c:order val="3"/>
          <c:tx>
            <c:strRef>
              <c:f>Hoja1!$O$2</c:f>
              <c:strCache>
                <c:ptCount val="1"/>
                <c:pt idx="0">
                  <c:v>Other Income</c:v>
                </c:pt>
              </c:strCache>
            </c:strRef>
          </c:tx>
          <c:invertIfNegative val="0"/>
          <c:cat>
            <c:strRef>
              <c:f>Hoja1!$K$3:$K$35</c:f>
              <c:strCache>
                <c:ptCount val="33"/>
                <c:pt idx="0">
                  <c:v>Netherlands</c:v>
                </c:pt>
                <c:pt idx="1">
                  <c:v>France</c:v>
                </c:pt>
                <c:pt idx="2">
                  <c:v>Germany</c:v>
                </c:pt>
                <c:pt idx="3">
                  <c:v>Belgium</c:v>
                </c:pt>
                <c:pt idx="4">
                  <c:v>Austria</c:v>
                </c:pt>
                <c:pt idx="6">
                  <c:v>EU (28 countries)</c:v>
                </c:pt>
                <c:pt idx="8">
                  <c:v>Slovenia</c:v>
                </c:pt>
                <c:pt idx="9">
                  <c:v>Greece</c:v>
                </c:pt>
                <c:pt idx="10">
                  <c:v>Italy</c:v>
                </c:pt>
                <c:pt idx="11">
                  <c:v>Finland</c:v>
                </c:pt>
                <c:pt idx="12">
                  <c:v>Czech Republic</c:v>
                </c:pt>
                <c:pt idx="13">
                  <c:v>Sweden</c:v>
                </c:pt>
                <c:pt idx="15">
                  <c:v>Spain</c:v>
                </c:pt>
                <c:pt idx="17">
                  <c:v>Croatia</c:v>
                </c:pt>
                <c:pt idx="18">
                  <c:v>Hungary</c:v>
                </c:pt>
                <c:pt idx="19">
                  <c:v>Luxembourg</c:v>
                </c:pt>
                <c:pt idx="20">
                  <c:v>Estonia</c:v>
                </c:pt>
                <c:pt idx="21">
                  <c:v>United Kingdom</c:v>
                </c:pt>
                <c:pt idx="22">
                  <c:v>Slovakia</c:v>
                </c:pt>
                <c:pt idx="23">
                  <c:v>Portugal</c:v>
                </c:pt>
                <c:pt idx="24">
                  <c:v>Poland</c:v>
                </c:pt>
                <c:pt idx="25">
                  <c:v>Lithuania</c:v>
                </c:pt>
                <c:pt idx="26">
                  <c:v>Cyprus</c:v>
                </c:pt>
                <c:pt idx="27">
                  <c:v>Malta</c:v>
                </c:pt>
                <c:pt idx="28">
                  <c:v>Latvia</c:v>
                </c:pt>
                <c:pt idx="29">
                  <c:v>Bulgaria</c:v>
                </c:pt>
                <c:pt idx="30">
                  <c:v>Ireland</c:v>
                </c:pt>
                <c:pt idx="31">
                  <c:v>Romania</c:v>
                </c:pt>
                <c:pt idx="32">
                  <c:v>Denmark</c:v>
                </c:pt>
              </c:strCache>
            </c:strRef>
          </c:cat>
          <c:val>
            <c:numRef>
              <c:f>Hoja1!$O$3:$O$35</c:f>
              <c:numCache>
                <c:formatCode>#,##0</c:formatCode>
                <c:ptCount val="33"/>
                <c:pt idx="0">
                  <c:v>3</c:v>
                </c:pt>
                <c:pt idx="1">
                  <c:v>1.1000000000000001</c:v>
                </c:pt>
                <c:pt idx="2">
                  <c:v>0.60000000000000064</c:v>
                </c:pt>
                <c:pt idx="3">
                  <c:v>1</c:v>
                </c:pt>
                <c:pt idx="4">
                  <c:v>0.5</c:v>
                </c:pt>
                <c:pt idx="6">
                  <c:v>1.1000000000000001</c:v>
                </c:pt>
                <c:pt idx="8">
                  <c:v>0.30000000000000032</c:v>
                </c:pt>
                <c:pt idx="9">
                  <c:v>3.9</c:v>
                </c:pt>
                <c:pt idx="10">
                  <c:v>0.5</c:v>
                </c:pt>
                <c:pt idx="11">
                  <c:v>2</c:v>
                </c:pt>
                <c:pt idx="12">
                  <c:v>0.30000000000000032</c:v>
                </c:pt>
                <c:pt idx="13">
                  <c:v>0.70000000000000062</c:v>
                </c:pt>
                <c:pt idx="15">
                  <c:v>0.2</c:v>
                </c:pt>
                <c:pt idx="17">
                  <c:v>0.70000000000000062</c:v>
                </c:pt>
                <c:pt idx="18">
                  <c:v>0.60000000000000064</c:v>
                </c:pt>
                <c:pt idx="19">
                  <c:v>2.2000000000000002</c:v>
                </c:pt>
                <c:pt idx="20">
                  <c:v>0</c:v>
                </c:pt>
                <c:pt idx="21">
                  <c:v>2.1</c:v>
                </c:pt>
                <c:pt idx="22">
                  <c:v>0.60000000000000064</c:v>
                </c:pt>
                <c:pt idx="23">
                  <c:v>2.6</c:v>
                </c:pt>
                <c:pt idx="24">
                  <c:v>3.4</c:v>
                </c:pt>
                <c:pt idx="25">
                  <c:v>0.1</c:v>
                </c:pt>
                <c:pt idx="26">
                  <c:v>2</c:v>
                </c:pt>
                <c:pt idx="27">
                  <c:v>0.4</c:v>
                </c:pt>
                <c:pt idx="28">
                  <c:v>0.1</c:v>
                </c:pt>
                <c:pt idx="29">
                  <c:v>0.30000000000000032</c:v>
                </c:pt>
                <c:pt idx="30">
                  <c:v>0.8</c:v>
                </c:pt>
                <c:pt idx="31">
                  <c:v>0.2</c:v>
                </c:pt>
                <c:pt idx="32">
                  <c:v>0.8</c:v>
                </c:pt>
              </c:numCache>
            </c:numRef>
          </c:val>
          <c:extLst>
            <c:ext xmlns:c16="http://schemas.microsoft.com/office/drawing/2014/chart" uri="{C3380CC4-5D6E-409C-BE32-E72D297353CC}">
              <c16:uniqueId val="{00000003-C667-5444-B03D-A124D80C3921}"/>
            </c:ext>
          </c:extLst>
        </c:ser>
        <c:dLbls>
          <c:showLegendKey val="0"/>
          <c:showVal val="0"/>
          <c:showCatName val="0"/>
          <c:showSerName val="0"/>
          <c:showPercent val="0"/>
          <c:showBubbleSize val="0"/>
        </c:dLbls>
        <c:gapWidth val="150"/>
        <c:overlap val="100"/>
        <c:axId val="169424104"/>
        <c:axId val="169426064"/>
      </c:barChart>
      <c:catAx>
        <c:axId val="169424104"/>
        <c:scaling>
          <c:orientation val="minMax"/>
        </c:scaling>
        <c:delete val="0"/>
        <c:axPos val="b"/>
        <c:numFmt formatCode="General" sourceLinked="0"/>
        <c:majorTickMark val="out"/>
        <c:minorTickMark val="none"/>
        <c:tickLblPos val="nextTo"/>
        <c:crossAx val="169426064"/>
        <c:crosses val="autoZero"/>
        <c:auto val="1"/>
        <c:lblAlgn val="ctr"/>
        <c:lblOffset val="100"/>
        <c:noMultiLvlLbl val="0"/>
      </c:catAx>
      <c:valAx>
        <c:axId val="169426064"/>
        <c:scaling>
          <c:orientation val="minMax"/>
        </c:scaling>
        <c:delete val="0"/>
        <c:axPos val="l"/>
        <c:majorGridlines/>
        <c:numFmt formatCode="General" sourceLinked="1"/>
        <c:majorTickMark val="out"/>
        <c:minorTickMark val="none"/>
        <c:tickLblPos val="nextTo"/>
        <c:crossAx val="169424104"/>
        <c:crosses val="autoZero"/>
        <c:crossBetween val="between"/>
      </c:valAx>
      <c:spPr>
        <a:solidFill>
          <a:schemeClr val="accent6">
            <a:lumMod val="20000"/>
            <a:lumOff val="80000"/>
          </a:schemeClr>
        </a:solidFill>
      </c:spPr>
    </c:plotArea>
    <c:legend>
      <c:legendPos val="b"/>
      <c:overlay val="0"/>
    </c:legend>
    <c:plotVisOnly val="1"/>
    <c:dispBlanksAs val="gap"/>
    <c:showDLblsOverMax val="0"/>
  </c:chart>
  <c:txPr>
    <a:bodyPr/>
    <a:lstStyle/>
    <a:p>
      <a:pPr>
        <a:defRPr sz="1100"/>
      </a:pPr>
      <a:endParaRPr lang="fr-F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pPr>
            <a:r>
              <a:rPr lang="es-ES" sz="2400" dirty="0"/>
              <a:t>Retirement pensions</a:t>
            </a:r>
          </a:p>
        </c:rich>
      </c:tx>
      <c:layout>
        <c:manualLayout>
          <c:xMode val="edge"/>
          <c:yMode val="edge"/>
          <c:x val="0.36344078529880963"/>
          <c:y val="3.4442102351351485E-2"/>
        </c:manualLayout>
      </c:layout>
      <c:overlay val="0"/>
    </c:title>
    <c:autoTitleDeleted val="0"/>
    <c:view3D>
      <c:rotX val="15"/>
      <c:rotY val="20"/>
      <c:rAngAx val="1"/>
    </c:view3D>
    <c:floor>
      <c:thickness val="0"/>
    </c:floor>
    <c:sideWall>
      <c:thickness val="0"/>
      <c:spPr>
        <a:solidFill>
          <a:schemeClr val="bg1"/>
        </a:solidFill>
      </c:spPr>
    </c:sideWall>
    <c:backWall>
      <c:thickness val="0"/>
      <c:spPr>
        <a:solidFill>
          <a:schemeClr val="bg1"/>
        </a:solidFill>
      </c:spPr>
    </c:backWall>
    <c:plotArea>
      <c:layout/>
      <c:bar3DChart>
        <c:barDir val="col"/>
        <c:grouping val="stacked"/>
        <c:varyColors val="0"/>
        <c:ser>
          <c:idx val="1"/>
          <c:order val="0"/>
          <c:tx>
            <c:strRef>
              <c:f>Hoja4!$C$7</c:f>
              <c:strCache>
                <c:ptCount val="1"/>
                <c:pt idx="0">
                  <c:v>Retirement pensions with top-ups</c:v>
                </c:pt>
              </c:strCache>
            </c:strRef>
          </c:tx>
          <c:spPr>
            <a:solidFill>
              <a:schemeClr val="accent3"/>
            </a:solidFill>
            <a:ln w="25400" cap="flat" cmpd="sng" algn="ctr">
              <a:solidFill>
                <a:schemeClr val="accent3">
                  <a:shade val="50000"/>
                </a:schemeClr>
              </a:solidFill>
              <a:prstDash val="solid"/>
            </a:ln>
            <a:effectLst/>
          </c:spPr>
          <c:invertIfNegative val="0"/>
          <c:cat>
            <c:strRef>
              <c:f>Hoja4!$A$9:$A$23</c:f>
              <c:strCache>
                <c:ptCount val="15"/>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2015(1 March)</c:v>
                </c:pt>
              </c:strCache>
            </c:strRef>
          </c:cat>
          <c:val>
            <c:numRef>
              <c:f>Hoja4!$C$9:$C$23</c:f>
              <c:numCache>
                <c:formatCode>#,##0_);\(#,##0\)</c:formatCode>
                <c:ptCount val="15"/>
                <c:pt idx="0">
                  <c:v>1380820</c:v>
                </c:pt>
                <c:pt idx="1">
                  <c:v>1357696</c:v>
                </c:pt>
                <c:pt idx="2">
                  <c:v>1327978</c:v>
                </c:pt>
                <c:pt idx="3">
                  <c:v>1290297</c:v>
                </c:pt>
                <c:pt idx="4">
                  <c:v>1294325</c:v>
                </c:pt>
                <c:pt idx="5">
                  <c:v>1301172</c:v>
                </c:pt>
                <c:pt idx="6">
                  <c:v>1307078</c:v>
                </c:pt>
                <c:pt idx="7">
                  <c:v>1349433</c:v>
                </c:pt>
                <c:pt idx="8">
                  <c:v>1373353</c:v>
                </c:pt>
                <c:pt idx="9">
                  <c:v>1395808</c:v>
                </c:pt>
                <c:pt idx="10">
                  <c:v>1410340</c:v>
                </c:pt>
                <c:pt idx="11">
                  <c:v>1435388</c:v>
                </c:pt>
                <c:pt idx="12">
                  <c:v>1433237</c:v>
                </c:pt>
                <c:pt idx="13">
                  <c:v>1433046</c:v>
                </c:pt>
                <c:pt idx="14">
                  <c:v>1421983</c:v>
                </c:pt>
              </c:numCache>
            </c:numRef>
          </c:val>
          <c:extLst>
            <c:ext xmlns:c16="http://schemas.microsoft.com/office/drawing/2014/chart" uri="{C3380CC4-5D6E-409C-BE32-E72D297353CC}">
              <c16:uniqueId val="{00000000-6E83-C14C-917B-21A03D001F8B}"/>
            </c:ext>
          </c:extLst>
        </c:ser>
        <c:ser>
          <c:idx val="0"/>
          <c:order val="1"/>
          <c:tx>
            <c:strRef>
              <c:f>Hoja4!$D$7</c:f>
              <c:strCache>
                <c:ptCount val="1"/>
                <c:pt idx="0">
                  <c:v>Retirement pensions without top-ups</c:v>
                </c:pt>
              </c:strCache>
            </c:strRef>
          </c:tx>
          <c:invertIfNegative val="0"/>
          <c:cat>
            <c:strRef>
              <c:f>Hoja4!$A$9:$A$23</c:f>
              <c:strCache>
                <c:ptCount val="15"/>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2015(1 March)</c:v>
                </c:pt>
              </c:strCache>
            </c:strRef>
          </c:cat>
          <c:val>
            <c:numRef>
              <c:f>Hoja4!$D$9:$D$23</c:f>
              <c:numCache>
                <c:formatCode>#,##0_);\(#,##0\)</c:formatCode>
                <c:ptCount val="15"/>
                <c:pt idx="0">
                  <c:v>3190276</c:v>
                </c:pt>
                <c:pt idx="1">
                  <c:v>3234345</c:v>
                </c:pt>
                <c:pt idx="2">
                  <c:v>3289055</c:v>
                </c:pt>
                <c:pt idx="3">
                  <c:v>3344361</c:v>
                </c:pt>
                <c:pt idx="4">
                  <c:v>3483628</c:v>
                </c:pt>
                <c:pt idx="5">
                  <c:v>3542302</c:v>
                </c:pt>
                <c:pt idx="6">
                  <c:v>3593679</c:v>
                </c:pt>
                <c:pt idx="7">
                  <c:v>3646259</c:v>
                </c:pt>
                <c:pt idx="8">
                  <c:v>3723760</c:v>
                </c:pt>
                <c:pt idx="9">
                  <c:v>3807556</c:v>
                </c:pt>
                <c:pt idx="10">
                  <c:v>3886511</c:v>
                </c:pt>
                <c:pt idx="11">
                  <c:v>3967475</c:v>
                </c:pt>
                <c:pt idx="12">
                  <c:v>4089829</c:v>
                </c:pt>
                <c:pt idx="13">
                  <c:v>4188735</c:v>
                </c:pt>
                <c:pt idx="14">
                  <c:v>4194216</c:v>
                </c:pt>
              </c:numCache>
            </c:numRef>
          </c:val>
          <c:extLst>
            <c:ext xmlns:c16="http://schemas.microsoft.com/office/drawing/2014/chart" uri="{C3380CC4-5D6E-409C-BE32-E72D297353CC}">
              <c16:uniqueId val="{00000001-6E83-C14C-917B-21A03D001F8B}"/>
            </c:ext>
          </c:extLst>
        </c:ser>
        <c:dLbls>
          <c:showLegendKey val="0"/>
          <c:showVal val="0"/>
          <c:showCatName val="0"/>
          <c:showSerName val="0"/>
          <c:showPercent val="0"/>
          <c:showBubbleSize val="0"/>
        </c:dLbls>
        <c:gapWidth val="75"/>
        <c:shape val="box"/>
        <c:axId val="170120440"/>
        <c:axId val="223978448"/>
        <c:axId val="0"/>
      </c:bar3DChart>
      <c:catAx>
        <c:axId val="170120440"/>
        <c:scaling>
          <c:orientation val="minMax"/>
        </c:scaling>
        <c:delete val="0"/>
        <c:axPos val="b"/>
        <c:numFmt formatCode="General" sourceLinked="0"/>
        <c:majorTickMark val="none"/>
        <c:minorTickMark val="none"/>
        <c:tickLblPos val="nextTo"/>
        <c:crossAx val="223978448"/>
        <c:crosses val="autoZero"/>
        <c:auto val="1"/>
        <c:lblAlgn val="ctr"/>
        <c:lblOffset val="100"/>
        <c:noMultiLvlLbl val="0"/>
      </c:catAx>
      <c:valAx>
        <c:axId val="223978448"/>
        <c:scaling>
          <c:orientation val="minMax"/>
        </c:scaling>
        <c:delete val="0"/>
        <c:axPos val="l"/>
        <c:majorGridlines/>
        <c:numFmt formatCode="#,##0_);\(#,##0\)" sourceLinked="1"/>
        <c:majorTickMark val="none"/>
        <c:minorTickMark val="none"/>
        <c:tickLblPos val="nextTo"/>
        <c:spPr>
          <a:ln w="9525">
            <a:noFill/>
          </a:ln>
        </c:spPr>
        <c:txPr>
          <a:bodyPr/>
          <a:lstStyle/>
          <a:p>
            <a:pPr>
              <a:defRPr sz="1400"/>
            </a:pPr>
            <a:endParaRPr lang="fr-FR"/>
          </a:p>
        </c:txPr>
        <c:crossAx val="170120440"/>
        <c:crosses val="autoZero"/>
        <c:crossBetween val="between"/>
      </c:valAx>
    </c:plotArea>
    <c:legend>
      <c:legendPos val="b"/>
      <c:layout>
        <c:manualLayout>
          <c:xMode val="edge"/>
          <c:yMode val="edge"/>
          <c:x val="8.8555180201217429E-2"/>
          <c:y val="0.87921583268132308"/>
          <c:w val="0.81664647880815944"/>
          <c:h val="7.7069275262163589E-2"/>
        </c:manualLayout>
      </c:layout>
      <c:overlay val="0"/>
      <c:txPr>
        <a:bodyPr/>
        <a:lstStyle/>
        <a:p>
          <a:pPr>
            <a:defRPr sz="1600" b="1"/>
          </a:pPr>
          <a:endParaRPr lang="fr-FR"/>
        </a:p>
      </c:txPr>
    </c:legend>
    <c:plotVisOnly val="1"/>
    <c:dispBlanksAs val="gap"/>
    <c:showDLblsOverMax val="0"/>
  </c:chart>
  <c:spPr>
    <a:solidFill>
      <a:schemeClr val="accent2">
        <a:lumMod val="20000"/>
        <a:lumOff val="80000"/>
      </a:schemeClr>
    </a:solidFill>
  </c:sp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49E836-E6F2-4577-B1FF-00691DA23465}" type="doc">
      <dgm:prSet loTypeId="urn:microsoft.com/office/officeart/2005/8/layout/arrow3" loCatId="relationship" qsTypeId="urn:microsoft.com/office/officeart/2005/8/quickstyle/simple1#1" qsCatId="simple" csTypeId="urn:microsoft.com/office/officeart/2005/8/colors/colorful3" csCatId="colorful" phldr="1"/>
      <dgm:spPr/>
      <dgm:t>
        <a:bodyPr/>
        <a:lstStyle/>
        <a:p>
          <a:endParaRPr lang="es-ES"/>
        </a:p>
      </dgm:t>
    </dgm:pt>
    <dgm:pt modelId="{207E1E0C-C38D-40BC-8058-0CE4A7E57C54}">
      <dgm:prSet phldrT="[Texto]" custT="1"/>
      <dgm:spPr/>
      <dgm:t>
        <a:bodyPr/>
        <a:lstStyle/>
        <a:p>
          <a:r>
            <a:rPr lang="es-ES" sz="3600" b="1" dirty="0"/>
            <a:t>Basic non contributory</a:t>
          </a:r>
        </a:p>
      </dgm:t>
    </dgm:pt>
    <dgm:pt modelId="{697A8B2B-555A-401B-97AB-C01F98409FB5}" type="parTrans" cxnId="{C4DF6B62-3773-47C1-BC1A-E732A7702775}">
      <dgm:prSet/>
      <dgm:spPr/>
      <dgm:t>
        <a:bodyPr/>
        <a:lstStyle/>
        <a:p>
          <a:endParaRPr lang="es-ES"/>
        </a:p>
      </dgm:t>
    </dgm:pt>
    <dgm:pt modelId="{6756AEFD-A495-49D6-A502-FE94AEAE2E6C}" type="sibTrans" cxnId="{C4DF6B62-3773-47C1-BC1A-E732A7702775}">
      <dgm:prSet/>
      <dgm:spPr/>
      <dgm:t>
        <a:bodyPr/>
        <a:lstStyle/>
        <a:p>
          <a:endParaRPr lang="es-ES"/>
        </a:p>
      </dgm:t>
    </dgm:pt>
    <dgm:pt modelId="{EE120FF2-042D-4D38-9370-CE4F735A2B79}">
      <dgm:prSet phldrT="[Texto]" custT="1"/>
      <dgm:spPr/>
      <dgm:t>
        <a:bodyPr/>
        <a:lstStyle/>
        <a:p>
          <a:r>
            <a:rPr lang="es-ES" sz="3600" b="1" dirty="0"/>
            <a:t>Contributory and profesional</a:t>
          </a:r>
        </a:p>
      </dgm:t>
    </dgm:pt>
    <dgm:pt modelId="{E7085A69-7AB9-4B27-90C4-C7FB48304493}" type="parTrans" cxnId="{CAD6871F-6E58-4D6E-A5A1-33CB0A13EF3B}">
      <dgm:prSet/>
      <dgm:spPr/>
      <dgm:t>
        <a:bodyPr/>
        <a:lstStyle/>
        <a:p>
          <a:endParaRPr lang="es-ES"/>
        </a:p>
      </dgm:t>
    </dgm:pt>
    <dgm:pt modelId="{877A35EB-2F8F-4125-A302-ECE092D008BB}" type="sibTrans" cxnId="{CAD6871F-6E58-4D6E-A5A1-33CB0A13EF3B}">
      <dgm:prSet/>
      <dgm:spPr/>
      <dgm:t>
        <a:bodyPr/>
        <a:lstStyle/>
        <a:p>
          <a:endParaRPr lang="es-ES"/>
        </a:p>
      </dgm:t>
    </dgm:pt>
    <dgm:pt modelId="{E6BBBBFC-0EF5-418E-8B24-DE3860805C41}">
      <dgm:prSet phldrT="[Texto]"/>
      <dgm:spPr/>
      <dgm:t>
        <a:bodyPr/>
        <a:lstStyle/>
        <a:p>
          <a:endParaRPr lang="es-ES" dirty="0"/>
        </a:p>
      </dgm:t>
    </dgm:pt>
    <dgm:pt modelId="{69D94A21-9641-42E8-B375-0561C5DC737E}" type="parTrans" cxnId="{B6ECCB8E-F2EB-4BCD-8B09-4452260F7EE7}">
      <dgm:prSet/>
      <dgm:spPr/>
      <dgm:t>
        <a:bodyPr/>
        <a:lstStyle/>
        <a:p>
          <a:endParaRPr lang="es-ES"/>
        </a:p>
      </dgm:t>
    </dgm:pt>
    <dgm:pt modelId="{255B3306-E0BF-4B16-BC14-4AD20E42FE6B}" type="sibTrans" cxnId="{B6ECCB8E-F2EB-4BCD-8B09-4452260F7EE7}">
      <dgm:prSet/>
      <dgm:spPr/>
      <dgm:t>
        <a:bodyPr/>
        <a:lstStyle/>
        <a:p>
          <a:endParaRPr lang="es-ES"/>
        </a:p>
      </dgm:t>
    </dgm:pt>
    <dgm:pt modelId="{C58D847D-A44F-40FD-8A56-5A514B03829E}" type="pres">
      <dgm:prSet presAssocID="{4B49E836-E6F2-4577-B1FF-00691DA23465}" presName="compositeShape" presStyleCnt="0">
        <dgm:presLayoutVars>
          <dgm:chMax val="2"/>
          <dgm:dir/>
          <dgm:resizeHandles val="exact"/>
        </dgm:presLayoutVars>
      </dgm:prSet>
      <dgm:spPr/>
    </dgm:pt>
    <dgm:pt modelId="{8122850D-0FB4-4D89-8CD3-B862DB1CC4C5}" type="pres">
      <dgm:prSet presAssocID="{4B49E836-E6F2-4577-B1FF-00691DA23465}" presName="divider" presStyleLbl="fgShp" presStyleIdx="0" presStyleCnt="1" custAng="21174139" custLinFactNeighborY="-12942"/>
      <dgm:spPr/>
    </dgm:pt>
    <dgm:pt modelId="{D54B3DB1-E794-4289-B824-FCDB14AE6014}" type="pres">
      <dgm:prSet presAssocID="{207E1E0C-C38D-40BC-8058-0CE4A7E57C54}" presName="downArrow" presStyleLbl="node1" presStyleIdx="0" presStyleCnt="2" custAng="16200000" custScaleX="88889" custScaleY="125346" custLinFactNeighborX="21521" custLinFactNeighborY="1689">
        <dgm:style>
          <a:lnRef idx="1">
            <a:schemeClr val="accent4"/>
          </a:lnRef>
          <a:fillRef idx="2">
            <a:schemeClr val="accent4"/>
          </a:fillRef>
          <a:effectRef idx="1">
            <a:schemeClr val="accent4"/>
          </a:effectRef>
          <a:fontRef idx="minor">
            <a:schemeClr val="dk1"/>
          </a:fontRef>
        </dgm:style>
      </dgm:prSet>
      <dgm:spPr/>
    </dgm:pt>
    <dgm:pt modelId="{0FB89AC4-97C0-421E-A9B9-43102128A714}" type="pres">
      <dgm:prSet presAssocID="{207E1E0C-C38D-40BC-8058-0CE4A7E57C54}" presName="downArrowText" presStyleLbl="revTx" presStyleIdx="0" presStyleCnt="2" custScaleX="128274" custLinFactNeighborY="-574">
        <dgm:presLayoutVars>
          <dgm:bulletEnabled val="1"/>
        </dgm:presLayoutVars>
      </dgm:prSet>
      <dgm:spPr/>
    </dgm:pt>
    <dgm:pt modelId="{BEDE2F4C-C0EC-4D27-B6DA-79759781BAAE}" type="pres">
      <dgm:prSet presAssocID="{EE120FF2-042D-4D38-9370-CE4F735A2B79}" presName="upArrow" presStyleLbl="node1" presStyleIdx="1" presStyleCnt="2" custAng="16049312" custScaleX="113008" custScaleY="209718" custLinFactNeighborX="-30471" custLinFactNeighborY="3889">
        <dgm:style>
          <a:lnRef idx="2">
            <a:schemeClr val="accent5">
              <a:shade val="50000"/>
            </a:schemeClr>
          </a:lnRef>
          <a:fillRef idx="1">
            <a:schemeClr val="accent5"/>
          </a:fillRef>
          <a:effectRef idx="0">
            <a:schemeClr val="accent5"/>
          </a:effectRef>
          <a:fontRef idx="minor">
            <a:schemeClr val="lt1"/>
          </a:fontRef>
        </dgm:style>
      </dgm:prSet>
      <dgm:spPr/>
    </dgm:pt>
    <dgm:pt modelId="{CBFD480B-308B-4002-BFD9-4965E8CF5BB0}" type="pres">
      <dgm:prSet presAssocID="{EE120FF2-042D-4D38-9370-CE4F735A2B79}" presName="upArrowText" presStyleLbl="revTx" presStyleIdx="1" presStyleCnt="2" custScaleX="123810" custLinFactNeighborX="-43899" custLinFactNeighborY="-6178">
        <dgm:presLayoutVars>
          <dgm:bulletEnabled val="1"/>
        </dgm:presLayoutVars>
      </dgm:prSet>
      <dgm:spPr/>
    </dgm:pt>
  </dgm:ptLst>
  <dgm:cxnLst>
    <dgm:cxn modelId="{CAD6871F-6E58-4D6E-A5A1-33CB0A13EF3B}" srcId="{4B49E836-E6F2-4577-B1FF-00691DA23465}" destId="{EE120FF2-042D-4D38-9370-CE4F735A2B79}" srcOrd="1" destOrd="0" parTransId="{E7085A69-7AB9-4B27-90C4-C7FB48304493}" sibTransId="{877A35EB-2F8F-4125-A302-ECE092D008BB}"/>
    <dgm:cxn modelId="{C4DF6B62-3773-47C1-BC1A-E732A7702775}" srcId="{4B49E836-E6F2-4577-B1FF-00691DA23465}" destId="{207E1E0C-C38D-40BC-8058-0CE4A7E57C54}" srcOrd="0" destOrd="0" parTransId="{697A8B2B-555A-401B-97AB-C01F98409FB5}" sibTransId="{6756AEFD-A495-49D6-A502-FE94AEAE2E6C}"/>
    <dgm:cxn modelId="{B6ECCB8E-F2EB-4BCD-8B09-4452260F7EE7}" srcId="{4B49E836-E6F2-4577-B1FF-00691DA23465}" destId="{E6BBBBFC-0EF5-418E-8B24-DE3860805C41}" srcOrd="2" destOrd="0" parTransId="{69D94A21-9641-42E8-B375-0561C5DC737E}" sibTransId="{255B3306-E0BF-4B16-BC14-4AD20E42FE6B}"/>
    <dgm:cxn modelId="{7B2D15DF-0EF2-4110-B1B1-56F29843D758}" type="presOf" srcId="{207E1E0C-C38D-40BC-8058-0CE4A7E57C54}" destId="{0FB89AC4-97C0-421E-A9B9-43102128A714}" srcOrd="0" destOrd="0" presId="urn:microsoft.com/office/officeart/2005/8/layout/arrow3"/>
    <dgm:cxn modelId="{2C1A05F0-7939-4876-B840-EE38D5E43381}" type="presOf" srcId="{EE120FF2-042D-4D38-9370-CE4F735A2B79}" destId="{CBFD480B-308B-4002-BFD9-4965E8CF5BB0}" srcOrd="0" destOrd="0" presId="urn:microsoft.com/office/officeart/2005/8/layout/arrow3"/>
    <dgm:cxn modelId="{D51A7BF7-BFD1-4920-9B99-7460726C4754}" type="presOf" srcId="{4B49E836-E6F2-4577-B1FF-00691DA23465}" destId="{C58D847D-A44F-40FD-8A56-5A514B03829E}" srcOrd="0" destOrd="0" presId="urn:microsoft.com/office/officeart/2005/8/layout/arrow3"/>
    <dgm:cxn modelId="{BF7E1655-D47F-4FD6-AAB0-F496EACF77A4}" type="presParOf" srcId="{C58D847D-A44F-40FD-8A56-5A514B03829E}" destId="{8122850D-0FB4-4D89-8CD3-B862DB1CC4C5}" srcOrd="0" destOrd="0" presId="urn:microsoft.com/office/officeart/2005/8/layout/arrow3"/>
    <dgm:cxn modelId="{5910FE4F-F09B-4980-A69C-4DC06BE06BFE}" type="presParOf" srcId="{C58D847D-A44F-40FD-8A56-5A514B03829E}" destId="{D54B3DB1-E794-4289-B824-FCDB14AE6014}" srcOrd="1" destOrd="0" presId="urn:microsoft.com/office/officeart/2005/8/layout/arrow3"/>
    <dgm:cxn modelId="{FCB1D6BD-3487-48AB-912B-9A8865EA6970}" type="presParOf" srcId="{C58D847D-A44F-40FD-8A56-5A514B03829E}" destId="{0FB89AC4-97C0-421E-A9B9-43102128A714}" srcOrd="2" destOrd="0" presId="urn:microsoft.com/office/officeart/2005/8/layout/arrow3"/>
    <dgm:cxn modelId="{2F00530B-5EEE-4127-815D-E2CF41E9F2D5}" type="presParOf" srcId="{C58D847D-A44F-40FD-8A56-5A514B03829E}" destId="{BEDE2F4C-C0EC-4D27-B6DA-79759781BAAE}" srcOrd="3" destOrd="0" presId="urn:microsoft.com/office/officeart/2005/8/layout/arrow3"/>
    <dgm:cxn modelId="{BCFA29AC-C958-45DA-A8AC-ED3F43C069DE}" type="presParOf" srcId="{C58D847D-A44F-40FD-8A56-5A514B03829E}" destId="{CBFD480B-308B-4002-BFD9-4965E8CF5BB0}" srcOrd="4" destOrd="0" presId="urn:microsoft.com/office/officeart/2005/8/layout/arrow3"/>
  </dgm:cxnLst>
  <dgm:bg>
    <a:solidFill>
      <a:schemeClr val="accent6">
        <a:lumMod val="20000"/>
        <a:lumOff val="8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B0E2D2-3301-4A09-8FE0-A01FAD7ACBBF}" type="doc">
      <dgm:prSet loTypeId="urn:microsoft.com/office/officeart/2005/8/layout/hProcess9" loCatId="process" qsTypeId="urn:microsoft.com/office/officeart/2005/8/quickstyle/simple1#2" qsCatId="simple" csTypeId="urn:microsoft.com/office/officeart/2005/8/colors/accent1_2#1" csCatId="accent1" phldr="1"/>
      <dgm:spPr>
        <a:scene3d>
          <a:camera prst="orthographicFront">
            <a:rot lat="0" lon="0" rev="900000"/>
          </a:camera>
          <a:lightRig rig="threePt" dir="t"/>
        </a:scene3d>
      </dgm:spPr>
    </dgm:pt>
    <dgm:pt modelId="{7DE954A2-2211-4D39-AAE8-B965AA1C6D49}">
      <dgm:prSet phldrT="[Texto]" custT="1">
        <dgm:style>
          <a:lnRef idx="3">
            <a:schemeClr val="lt1"/>
          </a:lnRef>
          <a:fillRef idx="1">
            <a:schemeClr val="accent1"/>
          </a:fillRef>
          <a:effectRef idx="1">
            <a:schemeClr val="accent1"/>
          </a:effectRef>
          <a:fontRef idx="minor">
            <a:schemeClr val="lt1"/>
          </a:fontRef>
        </dgm:style>
      </dgm:prSet>
      <dgm:spPr/>
      <dgm:t>
        <a:bodyPr/>
        <a:lstStyle/>
        <a:p>
          <a:r>
            <a:rPr lang="es-ES" sz="2600" b="1" dirty="0">
              <a:solidFill>
                <a:schemeClr val="tx1"/>
              </a:solidFill>
            </a:rPr>
            <a:t>1.</a:t>
          </a:r>
          <a:r>
            <a:rPr lang="en-US" sz="2600" dirty="0">
              <a:solidFill>
                <a:schemeClr val="tx1"/>
              </a:solidFill>
            </a:rPr>
            <a:t>Sustainability and adequacy PENSION SYSTEM</a:t>
          </a:r>
          <a:endParaRPr lang="es-ES" sz="2600" b="1" dirty="0">
            <a:solidFill>
              <a:schemeClr val="tx1"/>
            </a:solidFill>
          </a:endParaRPr>
        </a:p>
      </dgm:t>
    </dgm:pt>
    <dgm:pt modelId="{BE086F7F-7750-429F-AAE0-EA3A3A488521}" type="parTrans" cxnId="{CFF5F147-81B3-450C-8843-525974ADE828}">
      <dgm:prSet/>
      <dgm:spPr/>
      <dgm:t>
        <a:bodyPr/>
        <a:lstStyle/>
        <a:p>
          <a:endParaRPr lang="es-ES" sz="2800">
            <a:solidFill>
              <a:schemeClr val="tx1"/>
            </a:solidFill>
          </a:endParaRPr>
        </a:p>
      </dgm:t>
    </dgm:pt>
    <dgm:pt modelId="{BE024ACD-A8C6-43B8-AA5F-A5B9A506A5A0}" type="sibTrans" cxnId="{CFF5F147-81B3-450C-8843-525974ADE828}">
      <dgm:prSet/>
      <dgm:spPr/>
      <dgm:t>
        <a:bodyPr/>
        <a:lstStyle/>
        <a:p>
          <a:endParaRPr lang="es-ES" sz="2800">
            <a:solidFill>
              <a:schemeClr val="tx1"/>
            </a:solidFill>
          </a:endParaRPr>
        </a:p>
      </dgm:t>
    </dgm:pt>
    <dgm:pt modelId="{C4A0A927-E07A-4F6D-908C-4D675E49BAD1}">
      <dgm:prSet phldrT="[Texto]" custT="1">
        <dgm:style>
          <a:lnRef idx="3">
            <a:schemeClr val="lt1"/>
          </a:lnRef>
          <a:fillRef idx="1">
            <a:schemeClr val="accent6"/>
          </a:fillRef>
          <a:effectRef idx="1">
            <a:schemeClr val="accent6"/>
          </a:effectRef>
          <a:fontRef idx="minor">
            <a:schemeClr val="lt1"/>
          </a:fontRef>
        </dgm:style>
      </dgm:prSet>
      <dgm:spPr/>
      <dgm:t>
        <a:bodyPr/>
        <a:lstStyle/>
        <a:p>
          <a:r>
            <a:rPr lang="es-ES" sz="2600" b="1" dirty="0">
              <a:solidFill>
                <a:schemeClr val="tx1"/>
              </a:solidFill>
            </a:rPr>
            <a:t>3.</a:t>
          </a:r>
          <a:r>
            <a:rPr lang="en-US" sz="2600" dirty="0">
              <a:solidFill>
                <a:schemeClr val="tx1"/>
              </a:solidFill>
            </a:rPr>
            <a:t>EFFICIENCY IN THE MANAGEMENT OF SOCIAL SECURITY</a:t>
          </a:r>
          <a:endParaRPr lang="es-ES" sz="2600" b="1" dirty="0">
            <a:solidFill>
              <a:schemeClr val="tx1"/>
            </a:solidFill>
          </a:endParaRPr>
        </a:p>
      </dgm:t>
    </dgm:pt>
    <dgm:pt modelId="{5FB9767A-4ACD-415E-9FCB-99821F0C57E5}" type="parTrans" cxnId="{63BF859F-ECC1-4875-B18B-ABBE33DA9225}">
      <dgm:prSet/>
      <dgm:spPr/>
      <dgm:t>
        <a:bodyPr/>
        <a:lstStyle/>
        <a:p>
          <a:endParaRPr lang="es-ES" sz="2800">
            <a:solidFill>
              <a:schemeClr val="tx1"/>
            </a:solidFill>
          </a:endParaRPr>
        </a:p>
      </dgm:t>
    </dgm:pt>
    <dgm:pt modelId="{D9182DD0-0241-49CC-BBD1-F7E93753DC1D}" type="sibTrans" cxnId="{63BF859F-ECC1-4875-B18B-ABBE33DA9225}">
      <dgm:prSet/>
      <dgm:spPr/>
      <dgm:t>
        <a:bodyPr/>
        <a:lstStyle/>
        <a:p>
          <a:endParaRPr lang="es-ES" sz="2800">
            <a:solidFill>
              <a:schemeClr val="tx1"/>
            </a:solidFill>
          </a:endParaRPr>
        </a:p>
      </dgm:t>
    </dgm:pt>
    <dgm:pt modelId="{A9C1916B-6C71-4444-BA64-72D692ED8ED4}">
      <dgm:prSet custT="1">
        <dgm:style>
          <a:lnRef idx="3">
            <a:schemeClr val="lt1"/>
          </a:lnRef>
          <a:fillRef idx="1">
            <a:schemeClr val="accent3"/>
          </a:fillRef>
          <a:effectRef idx="1">
            <a:schemeClr val="accent3"/>
          </a:effectRef>
          <a:fontRef idx="minor">
            <a:schemeClr val="lt1"/>
          </a:fontRef>
        </dgm:style>
      </dgm:prSet>
      <dgm:spPr/>
      <dgm:t>
        <a:bodyPr/>
        <a:lstStyle/>
        <a:p>
          <a:r>
            <a:rPr lang="es-ES" sz="2700" b="1">
              <a:solidFill>
                <a:schemeClr val="tx1"/>
              </a:solidFill>
            </a:rPr>
            <a:t>2.</a:t>
          </a:r>
          <a:r>
            <a:rPr lang="es-ES" sz="2700">
              <a:solidFill>
                <a:schemeClr val="tx1"/>
              </a:solidFill>
            </a:rPr>
            <a:t>COMBATING </a:t>
          </a:r>
          <a:r>
            <a:rPr lang="es-ES" sz="2700" dirty="0">
              <a:solidFill>
                <a:schemeClr val="tx1"/>
              </a:solidFill>
            </a:rPr>
            <a:t>FRAUD</a:t>
          </a:r>
          <a:endParaRPr lang="es-ES" sz="2700" b="1" dirty="0">
            <a:solidFill>
              <a:schemeClr val="tx1"/>
            </a:solidFill>
          </a:endParaRPr>
        </a:p>
      </dgm:t>
    </dgm:pt>
    <dgm:pt modelId="{08497D52-FC81-4ED1-A592-F105F6A3FC85}" type="parTrans" cxnId="{8FF8931F-86D7-4EA1-872C-453757592EAF}">
      <dgm:prSet/>
      <dgm:spPr/>
      <dgm:t>
        <a:bodyPr/>
        <a:lstStyle/>
        <a:p>
          <a:endParaRPr lang="es-ES" sz="2800">
            <a:solidFill>
              <a:schemeClr val="tx1"/>
            </a:solidFill>
          </a:endParaRPr>
        </a:p>
      </dgm:t>
    </dgm:pt>
    <dgm:pt modelId="{113F0D76-40E0-4AD1-A36B-C95B1DF8F94D}" type="sibTrans" cxnId="{8FF8931F-86D7-4EA1-872C-453757592EAF}">
      <dgm:prSet/>
      <dgm:spPr/>
      <dgm:t>
        <a:bodyPr/>
        <a:lstStyle/>
        <a:p>
          <a:endParaRPr lang="es-ES" sz="2800">
            <a:solidFill>
              <a:schemeClr val="tx1"/>
            </a:solidFill>
          </a:endParaRPr>
        </a:p>
      </dgm:t>
    </dgm:pt>
    <dgm:pt modelId="{037F4461-A831-4A4E-924E-73CC629F1F58}" type="pres">
      <dgm:prSet presAssocID="{D5B0E2D2-3301-4A09-8FE0-A01FAD7ACBBF}" presName="CompostProcess" presStyleCnt="0">
        <dgm:presLayoutVars>
          <dgm:dir/>
          <dgm:resizeHandles val="exact"/>
        </dgm:presLayoutVars>
      </dgm:prSet>
      <dgm:spPr/>
    </dgm:pt>
    <dgm:pt modelId="{A9B2AE01-F566-40A9-A63F-B4DE7A0C55E7}" type="pres">
      <dgm:prSet presAssocID="{D5B0E2D2-3301-4A09-8FE0-A01FAD7ACBBF}" presName="arrow" presStyleLbl="bgShp" presStyleIdx="0" presStyleCnt="1" custLinFactNeighborY="227"/>
      <dgm:spPr>
        <a:solidFill>
          <a:schemeClr val="accent6">
            <a:lumMod val="60000"/>
            <a:lumOff val="40000"/>
          </a:schemeClr>
        </a:solidFill>
      </dgm:spPr>
    </dgm:pt>
    <dgm:pt modelId="{318539F9-3A2D-4022-AA8B-1FF1EB213C4F}" type="pres">
      <dgm:prSet presAssocID="{D5B0E2D2-3301-4A09-8FE0-A01FAD7ACBBF}" presName="linearProcess" presStyleCnt="0"/>
      <dgm:spPr/>
    </dgm:pt>
    <dgm:pt modelId="{57871C33-E118-464B-A3F9-F0B08BDE7B9C}" type="pres">
      <dgm:prSet presAssocID="{7DE954A2-2211-4D39-AAE8-B965AA1C6D49}" presName="textNode" presStyleLbl="node1" presStyleIdx="0" presStyleCnt="3">
        <dgm:presLayoutVars>
          <dgm:bulletEnabled val="1"/>
        </dgm:presLayoutVars>
      </dgm:prSet>
      <dgm:spPr/>
    </dgm:pt>
    <dgm:pt modelId="{9045C863-22AB-4A94-B6B7-168E02323B28}" type="pres">
      <dgm:prSet presAssocID="{BE024ACD-A8C6-43B8-AA5F-A5B9A506A5A0}" presName="sibTrans" presStyleCnt="0"/>
      <dgm:spPr/>
    </dgm:pt>
    <dgm:pt modelId="{2CE4B470-C1AC-478C-847D-803E5DD049ED}" type="pres">
      <dgm:prSet presAssocID="{A9C1916B-6C71-4444-BA64-72D692ED8ED4}" presName="textNode" presStyleLbl="node1" presStyleIdx="1" presStyleCnt="3">
        <dgm:presLayoutVars>
          <dgm:bulletEnabled val="1"/>
        </dgm:presLayoutVars>
      </dgm:prSet>
      <dgm:spPr/>
    </dgm:pt>
    <dgm:pt modelId="{D9EE0A7C-9010-45D1-925F-AFC74D3965F3}" type="pres">
      <dgm:prSet presAssocID="{113F0D76-40E0-4AD1-A36B-C95B1DF8F94D}" presName="sibTrans" presStyleCnt="0"/>
      <dgm:spPr/>
    </dgm:pt>
    <dgm:pt modelId="{64F59855-72CF-430B-A53E-6902C7795DBF}" type="pres">
      <dgm:prSet presAssocID="{C4A0A927-E07A-4F6D-908C-4D675E49BAD1}" presName="textNode" presStyleLbl="node1" presStyleIdx="2" presStyleCnt="3">
        <dgm:presLayoutVars>
          <dgm:bulletEnabled val="1"/>
        </dgm:presLayoutVars>
      </dgm:prSet>
      <dgm:spPr/>
    </dgm:pt>
  </dgm:ptLst>
  <dgm:cxnLst>
    <dgm:cxn modelId="{F520100D-D197-4DC3-B448-06002227F90F}" type="presOf" srcId="{D5B0E2D2-3301-4A09-8FE0-A01FAD7ACBBF}" destId="{037F4461-A831-4A4E-924E-73CC629F1F58}" srcOrd="0" destOrd="0" presId="urn:microsoft.com/office/officeart/2005/8/layout/hProcess9"/>
    <dgm:cxn modelId="{F0F1521C-C0E4-456F-9CBE-21661A677570}" type="presOf" srcId="{7DE954A2-2211-4D39-AAE8-B965AA1C6D49}" destId="{57871C33-E118-464B-A3F9-F0B08BDE7B9C}" srcOrd="0" destOrd="0" presId="urn:microsoft.com/office/officeart/2005/8/layout/hProcess9"/>
    <dgm:cxn modelId="{8FF8931F-86D7-4EA1-872C-453757592EAF}" srcId="{D5B0E2D2-3301-4A09-8FE0-A01FAD7ACBBF}" destId="{A9C1916B-6C71-4444-BA64-72D692ED8ED4}" srcOrd="1" destOrd="0" parTransId="{08497D52-FC81-4ED1-A592-F105F6A3FC85}" sibTransId="{113F0D76-40E0-4AD1-A36B-C95B1DF8F94D}"/>
    <dgm:cxn modelId="{CFF5F147-81B3-450C-8843-525974ADE828}" srcId="{D5B0E2D2-3301-4A09-8FE0-A01FAD7ACBBF}" destId="{7DE954A2-2211-4D39-AAE8-B965AA1C6D49}" srcOrd="0" destOrd="0" parTransId="{BE086F7F-7750-429F-AAE0-EA3A3A488521}" sibTransId="{BE024ACD-A8C6-43B8-AA5F-A5B9A506A5A0}"/>
    <dgm:cxn modelId="{3F23F44A-286F-490A-BEF4-775BB2FA1D02}" type="presOf" srcId="{A9C1916B-6C71-4444-BA64-72D692ED8ED4}" destId="{2CE4B470-C1AC-478C-847D-803E5DD049ED}" srcOrd="0" destOrd="0" presId="urn:microsoft.com/office/officeart/2005/8/layout/hProcess9"/>
    <dgm:cxn modelId="{63BF859F-ECC1-4875-B18B-ABBE33DA9225}" srcId="{D5B0E2D2-3301-4A09-8FE0-A01FAD7ACBBF}" destId="{C4A0A927-E07A-4F6D-908C-4D675E49BAD1}" srcOrd="2" destOrd="0" parTransId="{5FB9767A-4ACD-415E-9FCB-99821F0C57E5}" sibTransId="{D9182DD0-0241-49CC-BBD1-F7E93753DC1D}"/>
    <dgm:cxn modelId="{E3DB8CF4-6881-4404-A5B8-8E51843AD44E}" type="presOf" srcId="{C4A0A927-E07A-4F6D-908C-4D675E49BAD1}" destId="{64F59855-72CF-430B-A53E-6902C7795DBF}" srcOrd="0" destOrd="0" presId="urn:microsoft.com/office/officeart/2005/8/layout/hProcess9"/>
    <dgm:cxn modelId="{9AE40810-23B1-494D-AD3B-4A1DC6B528D2}" type="presParOf" srcId="{037F4461-A831-4A4E-924E-73CC629F1F58}" destId="{A9B2AE01-F566-40A9-A63F-B4DE7A0C55E7}" srcOrd="0" destOrd="0" presId="urn:microsoft.com/office/officeart/2005/8/layout/hProcess9"/>
    <dgm:cxn modelId="{E4C5F530-7997-4F0C-9846-97B342EFBAE3}" type="presParOf" srcId="{037F4461-A831-4A4E-924E-73CC629F1F58}" destId="{318539F9-3A2D-4022-AA8B-1FF1EB213C4F}" srcOrd="1" destOrd="0" presId="urn:microsoft.com/office/officeart/2005/8/layout/hProcess9"/>
    <dgm:cxn modelId="{519C1CC4-AA77-4EA2-B128-3DC14FB280D5}" type="presParOf" srcId="{318539F9-3A2D-4022-AA8B-1FF1EB213C4F}" destId="{57871C33-E118-464B-A3F9-F0B08BDE7B9C}" srcOrd="0" destOrd="0" presId="urn:microsoft.com/office/officeart/2005/8/layout/hProcess9"/>
    <dgm:cxn modelId="{98A508F0-0344-4144-AB35-6495C43A2D2E}" type="presParOf" srcId="{318539F9-3A2D-4022-AA8B-1FF1EB213C4F}" destId="{9045C863-22AB-4A94-B6B7-168E02323B28}" srcOrd="1" destOrd="0" presId="urn:microsoft.com/office/officeart/2005/8/layout/hProcess9"/>
    <dgm:cxn modelId="{823933F9-B382-48F1-AB69-BA8A78EEA7F5}" type="presParOf" srcId="{318539F9-3A2D-4022-AA8B-1FF1EB213C4F}" destId="{2CE4B470-C1AC-478C-847D-803E5DD049ED}" srcOrd="2" destOrd="0" presId="urn:microsoft.com/office/officeart/2005/8/layout/hProcess9"/>
    <dgm:cxn modelId="{E8C32AFD-F4CB-4EC5-992D-EC45111248E0}" type="presParOf" srcId="{318539F9-3A2D-4022-AA8B-1FF1EB213C4F}" destId="{D9EE0A7C-9010-45D1-925F-AFC74D3965F3}" srcOrd="3" destOrd="0" presId="urn:microsoft.com/office/officeart/2005/8/layout/hProcess9"/>
    <dgm:cxn modelId="{F11DA1BE-C56D-41D1-BF40-DEF9A14EA081}" type="presParOf" srcId="{318539F9-3A2D-4022-AA8B-1FF1EB213C4F}" destId="{64F59855-72CF-430B-A53E-6902C7795DBF}"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22850D-0FB4-4D89-8CD3-B862DB1CC4C5}">
      <dsp:nvSpPr>
        <dsp:cNvPr id="0" name=""/>
        <dsp:cNvSpPr/>
      </dsp:nvSpPr>
      <dsp:spPr>
        <a:xfrm rot="20874139">
          <a:off x="23420" y="1708145"/>
          <a:ext cx="7585159" cy="868615"/>
        </a:xfrm>
        <a:prstGeom prst="mathMinus">
          <a:avLst/>
        </a:prstGeom>
        <a:solidFill>
          <a:schemeClr val="accent3">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54B3DB1-E794-4289-B824-FCDB14AE6014}">
      <dsp:nvSpPr>
        <dsp:cNvPr id="0" name=""/>
        <dsp:cNvSpPr/>
      </dsp:nvSpPr>
      <dsp:spPr>
        <a:xfrm rot="16200000">
          <a:off x="1535783" y="28379"/>
          <a:ext cx="2035202" cy="2346477"/>
        </a:xfrm>
        <a:prstGeom prst="downArrow">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sp>
    <dsp:sp modelId="{0FB89AC4-97C0-421E-A9B9-43102128A714}">
      <dsp:nvSpPr>
        <dsp:cNvPr id="0" name=""/>
        <dsp:cNvSpPr/>
      </dsp:nvSpPr>
      <dsp:spPr>
        <a:xfrm>
          <a:off x="3699700" y="0"/>
          <a:ext cx="3132758" cy="196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s-ES" sz="3600" b="1" kern="1200" dirty="0"/>
            <a:t>Basic non contributory</a:t>
          </a:r>
        </a:p>
      </dsp:txBody>
      <dsp:txXfrm>
        <a:off x="3699700" y="0"/>
        <a:ext cx="3132758" cy="1965600"/>
      </dsp:txXfrm>
    </dsp:sp>
    <dsp:sp modelId="{BEDE2F4C-C0EC-4D27-B6DA-79759781BAAE}">
      <dsp:nvSpPr>
        <dsp:cNvPr id="0" name=""/>
        <dsp:cNvSpPr/>
      </dsp:nvSpPr>
      <dsp:spPr>
        <a:xfrm rot="16049312">
          <a:off x="3579980" y="1547039"/>
          <a:ext cx="2587431" cy="3925920"/>
        </a:xfrm>
        <a:prstGeom prst="upArrow">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sp>
    <dsp:sp modelId="{CBFD480B-308B-4002-BFD9-4965E8CF5BB0}">
      <dsp:nvSpPr>
        <dsp:cNvPr id="0" name=""/>
        <dsp:cNvSpPr/>
      </dsp:nvSpPr>
      <dsp:spPr>
        <a:xfrm>
          <a:off x="0" y="2592965"/>
          <a:ext cx="3023737" cy="196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s-ES" sz="3600" b="1" kern="1200" dirty="0"/>
            <a:t>Contributory and profesional</a:t>
          </a:r>
        </a:p>
      </dsp:txBody>
      <dsp:txXfrm>
        <a:off x="0" y="2592965"/>
        <a:ext cx="3023737" cy="19656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B2AE01-F566-40A9-A63F-B4DE7A0C55E7}">
      <dsp:nvSpPr>
        <dsp:cNvPr id="0" name=""/>
        <dsp:cNvSpPr/>
      </dsp:nvSpPr>
      <dsp:spPr>
        <a:xfrm>
          <a:off x="470917" y="0"/>
          <a:ext cx="5337068" cy="3868142"/>
        </a:xfrm>
        <a:prstGeom prst="rightArrow">
          <a:avLst/>
        </a:prstGeom>
        <a:solidFill>
          <a:schemeClr val="accent6">
            <a:lumMod val="60000"/>
            <a:lumOff val="40000"/>
          </a:schemeClr>
        </a:solidFill>
        <a:ln>
          <a:noFill/>
        </a:ln>
        <a:effectLst/>
      </dsp:spPr>
      <dsp:style>
        <a:lnRef idx="0">
          <a:scrgbClr r="0" g="0" b="0"/>
        </a:lnRef>
        <a:fillRef idx="1">
          <a:scrgbClr r="0" g="0" b="0"/>
        </a:fillRef>
        <a:effectRef idx="0">
          <a:scrgbClr r="0" g="0" b="0"/>
        </a:effectRef>
        <a:fontRef idx="minor"/>
      </dsp:style>
    </dsp:sp>
    <dsp:sp modelId="{57871C33-E118-464B-A3F9-F0B08BDE7B9C}">
      <dsp:nvSpPr>
        <dsp:cNvPr id="0" name=""/>
        <dsp:cNvSpPr/>
      </dsp:nvSpPr>
      <dsp:spPr>
        <a:xfrm>
          <a:off x="984" y="1160442"/>
          <a:ext cx="1962114" cy="1547256"/>
        </a:xfrm>
        <a:prstGeom prst="roundRect">
          <a:avLst/>
        </a:prstGeom>
        <a:solidFill>
          <a:schemeClr val="accent1"/>
        </a:solidFill>
        <a:ln w="38100" cap="flat" cmpd="sng" algn="ctr">
          <a:solidFill>
            <a:schemeClr val="lt1"/>
          </a:solidFill>
          <a:prstDash val="solid"/>
        </a:ln>
        <a:effectLst>
          <a:outerShdw blurRad="40000" dist="20000" dir="5400000" rotWithShape="0">
            <a:srgbClr val="000000">
              <a:alpha val="38000"/>
            </a:srgbClr>
          </a:outerShdw>
        </a:effectLst>
        <a:scene3d>
          <a:camera prst="orthographicFront">
            <a:rot lat="0" lon="0" rev="900000"/>
          </a:camera>
          <a:lightRig rig="threePt" dir="t"/>
        </a:scene3d>
      </dsp:spPr>
      <dsp:style>
        <a:lnRef idx="3">
          <a:schemeClr val="lt1"/>
        </a:lnRef>
        <a:fillRef idx="1">
          <a:schemeClr val="accent1"/>
        </a:fillRef>
        <a:effectRef idx="1">
          <a:schemeClr val="accent1"/>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s-ES" sz="2600" b="1" kern="1200" dirty="0">
              <a:solidFill>
                <a:schemeClr val="tx1"/>
              </a:solidFill>
            </a:rPr>
            <a:t>1.</a:t>
          </a:r>
          <a:r>
            <a:rPr lang="en-US" sz="2600" kern="1200" dirty="0">
              <a:solidFill>
                <a:schemeClr val="tx1"/>
              </a:solidFill>
            </a:rPr>
            <a:t>Sustainability and adequacy PENSION SYSTEM</a:t>
          </a:r>
          <a:endParaRPr lang="es-ES" sz="2600" b="1" kern="1200" dirty="0">
            <a:solidFill>
              <a:schemeClr val="tx1"/>
            </a:solidFill>
          </a:endParaRPr>
        </a:p>
      </dsp:txBody>
      <dsp:txXfrm>
        <a:off x="76515" y="1235973"/>
        <a:ext cx="1811052" cy="1396194"/>
      </dsp:txXfrm>
    </dsp:sp>
    <dsp:sp modelId="{2CE4B470-C1AC-478C-847D-803E5DD049ED}">
      <dsp:nvSpPr>
        <dsp:cNvPr id="0" name=""/>
        <dsp:cNvSpPr/>
      </dsp:nvSpPr>
      <dsp:spPr>
        <a:xfrm>
          <a:off x="2158394" y="1160442"/>
          <a:ext cx="1962114" cy="1547256"/>
        </a:xfrm>
        <a:prstGeom prst="roundRect">
          <a:avLst/>
        </a:prstGeom>
        <a:solidFill>
          <a:schemeClr val="accent3"/>
        </a:solidFill>
        <a:ln w="38100" cap="flat" cmpd="sng" algn="ctr">
          <a:solidFill>
            <a:schemeClr val="lt1"/>
          </a:solidFill>
          <a:prstDash val="solid"/>
        </a:ln>
        <a:effectLst>
          <a:outerShdw blurRad="40000" dist="20000" dir="5400000" rotWithShape="0">
            <a:srgbClr val="000000">
              <a:alpha val="38000"/>
            </a:srgbClr>
          </a:outerShdw>
        </a:effectLst>
        <a:scene3d>
          <a:camera prst="orthographicFront">
            <a:rot lat="0" lon="0" rev="900000"/>
          </a:camera>
          <a:lightRig rig="threePt" dir="t"/>
        </a:scene3d>
      </dsp:spPr>
      <dsp:style>
        <a:lnRef idx="3">
          <a:schemeClr val="lt1"/>
        </a:lnRef>
        <a:fillRef idx="1">
          <a:schemeClr val="accent3"/>
        </a:fillRef>
        <a:effectRef idx="1">
          <a:schemeClr val="accent3"/>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s-ES" sz="2700" b="1" kern="1200">
              <a:solidFill>
                <a:schemeClr val="tx1"/>
              </a:solidFill>
            </a:rPr>
            <a:t>2.</a:t>
          </a:r>
          <a:r>
            <a:rPr lang="es-ES" sz="2700" kern="1200">
              <a:solidFill>
                <a:schemeClr val="tx1"/>
              </a:solidFill>
            </a:rPr>
            <a:t>COMBATING </a:t>
          </a:r>
          <a:r>
            <a:rPr lang="es-ES" sz="2700" kern="1200" dirty="0">
              <a:solidFill>
                <a:schemeClr val="tx1"/>
              </a:solidFill>
            </a:rPr>
            <a:t>FRAUD</a:t>
          </a:r>
          <a:endParaRPr lang="es-ES" sz="2700" b="1" kern="1200" dirty="0">
            <a:solidFill>
              <a:schemeClr val="tx1"/>
            </a:solidFill>
          </a:endParaRPr>
        </a:p>
      </dsp:txBody>
      <dsp:txXfrm>
        <a:off x="2233925" y="1235973"/>
        <a:ext cx="1811052" cy="1396194"/>
      </dsp:txXfrm>
    </dsp:sp>
    <dsp:sp modelId="{64F59855-72CF-430B-A53E-6902C7795DBF}">
      <dsp:nvSpPr>
        <dsp:cNvPr id="0" name=""/>
        <dsp:cNvSpPr/>
      </dsp:nvSpPr>
      <dsp:spPr>
        <a:xfrm>
          <a:off x="4315805" y="1160442"/>
          <a:ext cx="1962114" cy="1547256"/>
        </a:xfrm>
        <a:prstGeom prst="roundRect">
          <a:avLst/>
        </a:prstGeom>
        <a:solidFill>
          <a:schemeClr val="accent6"/>
        </a:solidFill>
        <a:ln w="38100" cap="flat" cmpd="sng" algn="ctr">
          <a:solidFill>
            <a:schemeClr val="lt1"/>
          </a:solidFill>
          <a:prstDash val="solid"/>
        </a:ln>
        <a:effectLst>
          <a:outerShdw blurRad="40000" dist="20000" dir="5400000" rotWithShape="0">
            <a:srgbClr val="000000">
              <a:alpha val="38000"/>
            </a:srgbClr>
          </a:outerShdw>
        </a:effectLst>
        <a:scene3d>
          <a:camera prst="orthographicFront">
            <a:rot lat="0" lon="0" rev="900000"/>
          </a:camera>
          <a:lightRig rig="threePt" dir="t"/>
        </a:scene3d>
      </dsp:spPr>
      <dsp:style>
        <a:lnRef idx="3">
          <a:schemeClr val="lt1"/>
        </a:lnRef>
        <a:fillRef idx="1">
          <a:schemeClr val="accent6"/>
        </a:fillRef>
        <a:effectRef idx="1">
          <a:schemeClr val="accent6"/>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s-ES" sz="2600" b="1" kern="1200" dirty="0">
              <a:solidFill>
                <a:schemeClr val="tx1"/>
              </a:solidFill>
            </a:rPr>
            <a:t>3.</a:t>
          </a:r>
          <a:r>
            <a:rPr lang="en-US" sz="2600" kern="1200" dirty="0">
              <a:solidFill>
                <a:schemeClr val="tx1"/>
              </a:solidFill>
            </a:rPr>
            <a:t>EFFICIENCY IN THE MANAGEMENT OF SOCIAL SECURITY</a:t>
          </a:r>
          <a:endParaRPr lang="es-ES" sz="2600" b="1" kern="1200" dirty="0">
            <a:solidFill>
              <a:schemeClr val="tx1"/>
            </a:solidFill>
          </a:endParaRPr>
        </a:p>
      </dsp:txBody>
      <dsp:txXfrm>
        <a:off x="4391336" y="1235973"/>
        <a:ext cx="1811052" cy="1396194"/>
      </dsp:txXfrm>
    </dsp:sp>
  </dsp:spTree>
</dsp:drawing>
</file>

<file path=ppt/diagrams/layout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2944813" cy="498475"/>
          </a:xfrm>
          <a:prstGeom prst="rect">
            <a:avLst/>
          </a:prstGeom>
          <a:noFill/>
          <a:ln w="9525">
            <a:noFill/>
            <a:miter lim="800000"/>
            <a:headEnd/>
            <a:tailEnd/>
          </a:ln>
        </p:spPr>
        <p:txBody>
          <a:bodyPr vert="horz" wrap="square" lIns="96370" tIns="48186" rIns="96370" bIns="48186" numCol="1" anchor="t" anchorCtr="0" compatLnSpc="1">
            <a:prstTxWarp prst="textNoShape">
              <a:avLst/>
            </a:prstTxWarp>
          </a:bodyPr>
          <a:lstStyle>
            <a:lvl1pPr defTabSz="897484">
              <a:defRPr sz="1300">
                <a:latin typeface="Calibri" pitchFamily="34" charset="0"/>
                <a:cs typeface="+mn-cs"/>
              </a:defRPr>
            </a:lvl1pPr>
          </a:lstStyle>
          <a:p>
            <a:pPr>
              <a:defRPr/>
            </a:pPr>
            <a:endParaRPr lang="it-IT"/>
          </a:p>
        </p:txBody>
      </p:sp>
      <p:sp>
        <p:nvSpPr>
          <p:cNvPr id="3" name="Date Placeholder 2"/>
          <p:cNvSpPr>
            <a:spLocks noGrp="1"/>
          </p:cNvSpPr>
          <p:nvPr>
            <p:ph type="dt" sz="quarter" idx="1"/>
          </p:nvPr>
        </p:nvSpPr>
        <p:spPr bwMode="auto">
          <a:xfrm>
            <a:off x="3848100" y="0"/>
            <a:ext cx="2944813" cy="498475"/>
          </a:xfrm>
          <a:prstGeom prst="rect">
            <a:avLst/>
          </a:prstGeom>
          <a:noFill/>
          <a:ln w="9525">
            <a:noFill/>
            <a:miter lim="800000"/>
            <a:headEnd/>
            <a:tailEnd/>
          </a:ln>
        </p:spPr>
        <p:txBody>
          <a:bodyPr vert="horz" wrap="square" lIns="96370" tIns="48186" rIns="96370" bIns="48186" numCol="1" anchor="t" anchorCtr="0" compatLnSpc="1">
            <a:prstTxWarp prst="textNoShape">
              <a:avLst/>
            </a:prstTxWarp>
          </a:bodyPr>
          <a:lstStyle>
            <a:lvl1pPr algn="r" defTabSz="897484">
              <a:defRPr sz="1300">
                <a:latin typeface="Calibri" pitchFamily="34" charset="0"/>
                <a:cs typeface="+mn-cs"/>
              </a:defRPr>
            </a:lvl1pPr>
          </a:lstStyle>
          <a:p>
            <a:pPr>
              <a:defRPr/>
            </a:pPr>
            <a:fld id="{A823FAB8-C20D-4707-AD4F-DFCB97B4357C}" type="datetimeFigureOut">
              <a:rPr lang="en-US"/>
              <a:pPr>
                <a:defRPr/>
              </a:pPr>
              <a:t>8/30/18</a:t>
            </a:fld>
            <a:endParaRPr lang="en-US" dirty="0"/>
          </a:p>
        </p:txBody>
      </p:sp>
      <p:sp>
        <p:nvSpPr>
          <p:cNvPr id="4" name="Footer Placeholder 3"/>
          <p:cNvSpPr>
            <a:spLocks noGrp="1"/>
          </p:cNvSpPr>
          <p:nvPr>
            <p:ph type="ftr" sz="quarter" idx="2"/>
          </p:nvPr>
        </p:nvSpPr>
        <p:spPr bwMode="auto">
          <a:xfrm>
            <a:off x="0" y="9431338"/>
            <a:ext cx="2944813" cy="498475"/>
          </a:xfrm>
          <a:prstGeom prst="rect">
            <a:avLst/>
          </a:prstGeom>
          <a:noFill/>
          <a:ln w="9525">
            <a:noFill/>
            <a:miter lim="800000"/>
            <a:headEnd/>
            <a:tailEnd/>
          </a:ln>
        </p:spPr>
        <p:txBody>
          <a:bodyPr vert="horz" wrap="square" lIns="96370" tIns="48186" rIns="96370" bIns="48186" numCol="1" anchor="b" anchorCtr="0" compatLnSpc="1">
            <a:prstTxWarp prst="textNoShape">
              <a:avLst/>
            </a:prstTxWarp>
          </a:bodyPr>
          <a:lstStyle>
            <a:lvl1pPr defTabSz="897484">
              <a:defRPr sz="1300">
                <a:latin typeface="Calibri" pitchFamily="34" charset="0"/>
                <a:cs typeface="+mn-cs"/>
              </a:defRPr>
            </a:lvl1pPr>
          </a:lstStyle>
          <a:p>
            <a:pPr>
              <a:defRPr/>
            </a:pPr>
            <a:endParaRPr lang="it-IT"/>
          </a:p>
        </p:txBody>
      </p:sp>
      <p:sp>
        <p:nvSpPr>
          <p:cNvPr id="5" name="Slide Number Placeholder 4"/>
          <p:cNvSpPr>
            <a:spLocks noGrp="1"/>
          </p:cNvSpPr>
          <p:nvPr>
            <p:ph type="sldNum" sz="quarter" idx="3"/>
          </p:nvPr>
        </p:nvSpPr>
        <p:spPr bwMode="auto">
          <a:xfrm>
            <a:off x="3848100" y="9431338"/>
            <a:ext cx="2944813" cy="498475"/>
          </a:xfrm>
          <a:prstGeom prst="rect">
            <a:avLst/>
          </a:prstGeom>
          <a:noFill/>
          <a:ln w="9525">
            <a:noFill/>
            <a:miter lim="800000"/>
            <a:headEnd/>
            <a:tailEnd/>
          </a:ln>
        </p:spPr>
        <p:txBody>
          <a:bodyPr vert="horz" wrap="square" lIns="96370" tIns="48186" rIns="96370" bIns="48186" numCol="1" anchor="b" anchorCtr="0" compatLnSpc="1">
            <a:prstTxWarp prst="textNoShape">
              <a:avLst/>
            </a:prstTxWarp>
          </a:bodyPr>
          <a:lstStyle>
            <a:lvl1pPr algn="r" defTabSz="897484">
              <a:defRPr sz="1300">
                <a:latin typeface="Calibri" pitchFamily="34" charset="0"/>
                <a:cs typeface="+mn-cs"/>
              </a:defRPr>
            </a:lvl1pPr>
          </a:lstStyle>
          <a:p>
            <a:pPr>
              <a:defRPr/>
            </a:pPr>
            <a:fld id="{C5C22791-EF48-476A-91F5-FDF414A64AA9}" type="slidenum">
              <a:rPr lang="en-US"/>
              <a:pPr>
                <a:defRPr/>
              </a:pPr>
              <a:t>‹N°›</a:t>
            </a:fld>
            <a:endParaRPr lang="en-US" dirty="0"/>
          </a:p>
        </p:txBody>
      </p:sp>
    </p:spTree>
    <p:extLst>
      <p:ext uri="{BB962C8B-B14F-4D97-AF65-F5344CB8AC3E}">
        <p14:creationId xmlns:p14="http://schemas.microsoft.com/office/powerpoint/2010/main" val="38567154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2944813" cy="498475"/>
          </a:xfrm>
          <a:prstGeom prst="rect">
            <a:avLst/>
          </a:prstGeom>
          <a:noFill/>
          <a:ln w="9525">
            <a:noFill/>
            <a:miter lim="800000"/>
            <a:headEnd/>
            <a:tailEnd/>
          </a:ln>
        </p:spPr>
        <p:txBody>
          <a:bodyPr vert="horz" wrap="square" lIns="96370" tIns="48186" rIns="96370" bIns="48186" numCol="1" anchor="t" anchorCtr="0" compatLnSpc="1">
            <a:prstTxWarp prst="textNoShape">
              <a:avLst/>
            </a:prstTxWarp>
          </a:bodyPr>
          <a:lstStyle>
            <a:lvl1pPr defTabSz="897484">
              <a:defRPr sz="1300">
                <a:latin typeface="Calibri" pitchFamily="34" charset="0"/>
                <a:cs typeface="+mn-cs"/>
              </a:defRPr>
            </a:lvl1pPr>
          </a:lstStyle>
          <a:p>
            <a:pPr>
              <a:defRPr/>
            </a:pPr>
            <a:endParaRPr lang="it-IT"/>
          </a:p>
        </p:txBody>
      </p:sp>
      <p:sp>
        <p:nvSpPr>
          <p:cNvPr id="3" name="Date Placeholder 2"/>
          <p:cNvSpPr>
            <a:spLocks noGrp="1"/>
          </p:cNvSpPr>
          <p:nvPr>
            <p:ph type="dt" idx="1"/>
          </p:nvPr>
        </p:nvSpPr>
        <p:spPr bwMode="auto">
          <a:xfrm>
            <a:off x="3848100" y="0"/>
            <a:ext cx="2944813" cy="498475"/>
          </a:xfrm>
          <a:prstGeom prst="rect">
            <a:avLst/>
          </a:prstGeom>
          <a:noFill/>
          <a:ln w="9525">
            <a:noFill/>
            <a:miter lim="800000"/>
            <a:headEnd/>
            <a:tailEnd/>
          </a:ln>
        </p:spPr>
        <p:txBody>
          <a:bodyPr vert="horz" wrap="square" lIns="96370" tIns="48186" rIns="96370" bIns="48186" numCol="1" anchor="t" anchorCtr="0" compatLnSpc="1">
            <a:prstTxWarp prst="textNoShape">
              <a:avLst/>
            </a:prstTxWarp>
          </a:bodyPr>
          <a:lstStyle>
            <a:lvl1pPr algn="r" defTabSz="897484">
              <a:defRPr sz="1300">
                <a:latin typeface="Calibri" pitchFamily="34" charset="0"/>
                <a:cs typeface="+mn-cs"/>
              </a:defRPr>
            </a:lvl1pPr>
          </a:lstStyle>
          <a:p>
            <a:pPr>
              <a:defRPr/>
            </a:pPr>
            <a:fld id="{EF4A3C35-81D2-46BD-816D-494983900641}" type="datetimeFigureOut">
              <a:rPr lang="en-US"/>
              <a:pPr>
                <a:defRPr/>
              </a:pPr>
              <a:t>8/30/18</a:t>
            </a:fld>
            <a:endParaRPr lang="en-US" dirty="0"/>
          </a:p>
        </p:txBody>
      </p:sp>
      <p:sp>
        <p:nvSpPr>
          <p:cNvPr id="4" name="Slide Image Placeholder 3"/>
          <p:cNvSpPr>
            <a:spLocks noGrp="1" noRot="1" noChangeAspect="1"/>
          </p:cNvSpPr>
          <p:nvPr>
            <p:ph type="sldImg" idx="2"/>
          </p:nvPr>
        </p:nvSpPr>
        <p:spPr>
          <a:xfrm>
            <a:off x="711200" y="747713"/>
            <a:ext cx="5373688" cy="3721100"/>
          </a:xfrm>
          <a:prstGeom prst="rect">
            <a:avLst/>
          </a:prstGeom>
          <a:noFill/>
          <a:ln w="12700">
            <a:solidFill>
              <a:prstClr val="black"/>
            </a:solidFill>
          </a:ln>
        </p:spPr>
        <p:txBody>
          <a:bodyPr vert="horz" lIns="99765" tIns="49881" rIns="99765" bIns="49881" rtlCol="0" anchor="ctr"/>
          <a:lstStyle/>
          <a:p>
            <a:pPr lvl="0"/>
            <a:endParaRPr lang="en-US" noProof="0" dirty="0"/>
          </a:p>
        </p:txBody>
      </p:sp>
      <p:sp>
        <p:nvSpPr>
          <p:cNvPr id="5" name="Notes Placeholder 4"/>
          <p:cNvSpPr>
            <a:spLocks noGrp="1"/>
          </p:cNvSpPr>
          <p:nvPr>
            <p:ph type="body" sz="quarter" idx="3"/>
          </p:nvPr>
        </p:nvSpPr>
        <p:spPr bwMode="auto">
          <a:xfrm>
            <a:off x="679450" y="4719638"/>
            <a:ext cx="5435600" cy="4467225"/>
          </a:xfrm>
          <a:prstGeom prst="rect">
            <a:avLst/>
          </a:prstGeom>
          <a:noFill/>
          <a:ln w="9525">
            <a:noFill/>
            <a:miter lim="800000"/>
            <a:headEnd/>
            <a:tailEnd/>
          </a:ln>
        </p:spPr>
        <p:txBody>
          <a:bodyPr vert="horz" wrap="square" lIns="96370" tIns="48186" rIns="96370" bIns="4818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9431338"/>
            <a:ext cx="2944813" cy="498475"/>
          </a:xfrm>
          <a:prstGeom prst="rect">
            <a:avLst/>
          </a:prstGeom>
          <a:noFill/>
          <a:ln w="9525">
            <a:noFill/>
            <a:miter lim="800000"/>
            <a:headEnd/>
            <a:tailEnd/>
          </a:ln>
        </p:spPr>
        <p:txBody>
          <a:bodyPr vert="horz" wrap="square" lIns="96370" tIns="48186" rIns="96370" bIns="48186" numCol="1" anchor="b" anchorCtr="0" compatLnSpc="1">
            <a:prstTxWarp prst="textNoShape">
              <a:avLst/>
            </a:prstTxWarp>
          </a:bodyPr>
          <a:lstStyle>
            <a:lvl1pPr defTabSz="897484">
              <a:defRPr sz="1300">
                <a:latin typeface="Calibri" pitchFamily="34" charset="0"/>
                <a:cs typeface="+mn-cs"/>
              </a:defRPr>
            </a:lvl1pPr>
          </a:lstStyle>
          <a:p>
            <a:pPr>
              <a:defRPr/>
            </a:pPr>
            <a:endParaRPr lang="it-IT"/>
          </a:p>
        </p:txBody>
      </p:sp>
      <p:sp>
        <p:nvSpPr>
          <p:cNvPr id="7" name="Slide Number Placeholder 6"/>
          <p:cNvSpPr>
            <a:spLocks noGrp="1"/>
          </p:cNvSpPr>
          <p:nvPr>
            <p:ph type="sldNum" sz="quarter" idx="5"/>
          </p:nvPr>
        </p:nvSpPr>
        <p:spPr bwMode="auto">
          <a:xfrm>
            <a:off x="3848100" y="9431338"/>
            <a:ext cx="2944813" cy="498475"/>
          </a:xfrm>
          <a:prstGeom prst="rect">
            <a:avLst/>
          </a:prstGeom>
          <a:noFill/>
          <a:ln w="9525">
            <a:noFill/>
            <a:miter lim="800000"/>
            <a:headEnd/>
            <a:tailEnd/>
          </a:ln>
        </p:spPr>
        <p:txBody>
          <a:bodyPr vert="horz" wrap="square" lIns="96370" tIns="48186" rIns="96370" bIns="48186" numCol="1" anchor="b" anchorCtr="0" compatLnSpc="1">
            <a:prstTxWarp prst="textNoShape">
              <a:avLst/>
            </a:prstTxWarp>
          </a:bodyPr>
          <a:lstStyle>
            <a:lvl1pPr algn="r" defTabSz="897484">
              <a:defRPr sz="1300">
                <a:latin typeface="Calibri" pitchFamily="34" charset="0"/>
                <a:cs typeface="+mn-cs"/>
              </a:defRPr>
            </a:lvl1pPr>
          </a:lstStyle>
          <a:p>
            <a:pPr>
              <a:defRPr/>
            </a:pPr>
            <a:fld id="{EA649CE7-5F1C-4A2F-B546-81992262CDB3}" type="slidenum">
              <a:rPr lang="en-US"/>
              <a:pPr>
                <a:defRPr/>
              </a:pPr>
              <a:t>‹N°›</a:t>
            </a:fld>
            <a:endParaRPr lang="en-US" dirty="0"/>
          </a:p>
        </p:txBody>
      </p:sp>
    </p:spTree>
    <p:extLst>
      <p:ext uri="{BB962C8B-B14F-4D97-AF65-F5344CB8AC3E}">
        <p14:creationId xmlns:p14="http://schemas.microsoft.com/office/powerpoint/2010/main" val="6490698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145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11458" name="Rectangle 3"/>
          <p:cNvSpPr>
            <a:spLocks noGrp="1" noChangeArrowheads="1"/>
          </p:cNvSpPr>
          <p:nvPr>
            <p:ph type="body" idx="1"/>
          </p:nvPr>
        </p:nvSpPr>
        <p:spPr>
          <a:noFill/>
          <a:ln/>
        </p:spPr>
        <p:txBody>
          <a:bodyPr/>
          <a:lstStyle/>
          <a:p>
            <a:pPr eaLnBrk="1" hangingPunct="1">
              <a:lnSpc>
                <a:spcPct val="90000"/>
              </a:lnSpc>
            </a:pPr>
            <a:endParaRPr lang="it-IT" sz="1000"/>
          </a:p>
        </p:txBody>
      </p:sp>
    </p:spTree>
    <p:extLst>
      <p:ext uri="{BB962C8B-B14F-4D97-AF65-F5344CB8AC3E}">
        <p14:creationId xmlns:p14="http://schemas.microsoft.com/office/powerpoint/2010/main" val="2236166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4529" name="Slide Image Placeholder 1"/>
          <p:cNvSpPr>
            <a:spLocks noGrp="1" noRot="1" noChangeAspect="1"/>
          </p:cNvSpPr>
          <p:nvPr>
            <p:ph type="sldImg"/>
          </p:nvPr>
        </p:nvSpPr>
        <p:spPr bwMode="auto">
          <a:noFill/>
          <a:ln>
            <a:solidFill>
              <a:srgbClr val="000000"/>
            </a:solidFill>
            <a:miter lim="800000"/>
            <a:headEnd/>
            <a:tailEnd/>
          </a:ln>
        </p:spPr>
      </p:sp>
      <p:sp>
        <p:nvSpPr>
          <p:cNvPr id="1814530" name="Notes Placeholder 2"/>
          <p:cNvSpPr>
            <a:spLocks noGrp="1"/>
          </p:cNvSpPr>
          <p:nvPr>
            <p:ph type="body" idx="1"/>
          </p:nvPr>
        </p:nvSpPr>
        <p:spPr>
          <a:noFill/>
          <a:ln/>
        </p:spPr>
        <p:txBody>
          <a:bodyPr/>
          <a:lstStyle/>
          <a:p>
            <a:endParaRPr lang="it-IT"/>
          </a:p>
        </p:txBody>
      </p:sp>
      <p:sp>
        <p:nvSpPr>
          <p:cNvPr id="1814531" name="Slide Number Placeholder 3"/>
          <p:cNvSpPr>
            <a:spLocks noGrp="1"/>
          </p:cNvSpPr>
          <p:nvPr>
            <p:ph type="sldNum" sz="quarter" idx="5"/>
          </p:nvPr>
        </p:nvSpPr>
        <p:spPr>
          <a:noFill/>
        </p:spPr>
        <p:txBody>
          <a:bodyPr/>
          <a:lstStyle/>
          <a:p>
            <a:pPr defTabSz="896938"/>
            <a:fld id="{A6BE3658-23F2-4509-9FE0-060FB3F2FA46}" type="slidenum">
              <a:rPr lang="en-US" smtClean="0">
                <a:cs typeface="Arial" charset="0"/>
              </a:rPr>
              <a:pPr defTabSz="896938"/>
              <a:t>3</a:t>
            </a:fld>
            <a:endParaRPr lang="en-US">
              <a:cs typeface="Arial" charset="0"/>
            </a:endParaRPr>
          </a:p>
        </p:txBody>
      </p:sp>
    </p:spTree>
    <p:extLst>
      <p:ext uri="{BB962C8B-B14F-4D97-AF65-F5344CB8AC3E}">
        <p14:creationId xmlns:p14="http://schemas.microsoft.com/office/powerpoint/2010/main" val="13144409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aphicFrame>
        <p:nvGraphicFramePr>
          <p:cNvPr id="4" name="AutoShape 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865802" name="think-cell Slide" r:id="rId5" imgW="0" imgH="0" progId="">
                  <p:embed/>
                </p:oleObj>
              </mc:Choice>
              <mc:Fallback>
                <p:oleObj name="think-cell Slide" r:id="rId5" imgW="0" imgH="0" progId="">
                  <p:embed/>
                  <p:pic>
                    <p:nvPicPr>
                      <p:cNvPr id="0" name="AutoShape 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6"/>
          <p:cNvSpPr/>
          <p:nvPr userDrawn="1">
            <p:custDataLst>
              <p:tags r:id="rId3"/>
            </p:custDataLst>
          </p:nvPr>
        </p:nvSpPr>
        <p:spPr>
          <a:xfrm>
            <a:off x="200025" y="115888"/>
            <a:ext cx="9432925" cy="67198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latin typeface="Optane" pitchFamily="2" charset="0"/>
            </a:endParaRPr>
          </a:p>
        </p:txBody>
      </p:sp>
      <p:sp>
        <p:nvSpPr>
          <p:cNvPr id="6" name="Rectangle 9"/>
          <p:cNvSpPr>
            <a:spLocks noChangeArrowheads="1"/>
          </p:cNvSpPr>
          <p:nvPr userDrawn="1"/>
        </p:nvSpPr>
        <p:spPr bwMode="auto">
          <a:xfrm>
            <a:off x="3048000" y="476250"/>
            <a:ext cx="3767138" cy="322263"/>
          </a:xfrm>
          <a:prstGeom prst="rect">
            <a:avLst/>
          </a:prstGeom>
          <a:noFill/>
          <a:ln w="9525">
            <a:noFill/>
            <a:miter lim="800000"/>
            <a:headEnd/>
            <a:tailEnd/>
          </a:ln>
          <a:effectLst/>
        </p:spPr>
        <p:txBody>
          <a:bodyPr lIns="0" tIns="0" rIns="0" bIns="0"/>
          <a:lstStyle/>
          <a:p>
            <a:pPr algn="ctr">
              <a:defRPr/>
            </a:pPr>
            <a:r>
              <a:rPr lang="en-US" b="1" i="1" u="sng" dirty="0">
                <a:solidFill>
                  <a:schemeClr val="tx1">
                    <a:lumMod val="75000"/>
                    <a:lumOff val="25000"/>
                  </a:schemeClr>
                </a:solidFill>
                <a:latin typeface="Optane" pitchFamily="2" charset="0"/>
              </a:rPr>
              <a:t>BOZZA PER DISCUSSIONE</a:t>
            </a:r>
            <a:endParaRPr lang="en-US" sz="1400" b="1" i="1" u="sng" dirty="0">
              <a:solidFill>
                <a:schemeClr val="tx1">
                  <a:lumMod val="75000"/>
                  <a:lumOff val="25000"/>
                </a:schemeClr>
              </a:solidFill>
              <a:latin typeface="Optane" pitchFamily="2" charset="0"/>
            </a:endParaRPr>
          </a:p>
        </p:txBody>
      </p:sp>
      <p:sp>
        <p:nvSpPr>
          <p:cNvPr id="2" name="Title 1"/>
          <p:cNvSpPr>
            <a:spLocks noGrp="1"/>
          </p:cNvSpPr>
          <p:nvPr>
            <p:ph type="ctrTitle"/>
          </p:nvPr>
        </p:nvSpPr>
        <p:spPr>
          <a:xfrm>
            <a:off x="742950" y="2130436"/>
            <a:ext cx="8420100" cy="1470025"/>
          </a:xfrm>
        </p:spPr>
        <p:txBody>
          <a:bodyPr/>
          <a:lstStyle>
            <a:lvl1pPr>
              <a:defRPr>
                <a:latin typeface="Optane" pitchFamily="2" charset="0"/>
              </a:defRPr>
            </a:lvl1pPr>
          </a:lstStyle>
          <a:p>
            <a:r>
              <a:rPr lang="en-US"/>
              <a:t>Click to edit Master title style</a:t>
            </a:r>
            <a:endParaRPr lang="it-IT"/>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latin typeface="Optane"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Optane" pitchFamily="2" charset="0"/>
              </a:defRPr>
            </a:lvl1pPr>
          </a:lstStyle>
          <a:p>
            <a:r>
              <a:rPr lang="en-US"/>
              <a:t>Click to edit Master title style</a:t>
            </a:r>
            <a:endParaRPr lang="it-IT"/>
          </a:p>
        </p:txBody>
      </p:sp>
      <p:sp>
        <p:nvSpPr>
          <p:cNvPr id="3" name="Vertical Text Placeholder 2"/>
          <p:cNvSpPr>
            <a:spLocks noGrp="1"/>
          </p:cNvSpPr>
          <p:nvPr>
            <p:ph type="body" orient="vert" idx="1"/>
          </p:nvPr>
        </p:nvSpPr>
        <p:spPr/>
        <p:txBody>
          <a:bodyPr vert="eaVert"/>
          <a:lstStyle>
            <a:lvl1pPr>
              <a:defRPr>
                <a:latin typeface="Optane" pitchFamily="2" charset="0"/>
              </a:defRPr>
            </a:lvl1pPr>
            <a:lvl2pPr>
              <a:defRPr>
                <a:latin typeface="Optane" pitchFamily="2" charset="0"/>
              </a:defRPr>
            </a:lvl2pPr>
            <a:lvl3pPr>
              <a:defRPr>
                <a:latin typeface="Optane" pitchFamily="2" charset="0"/>
              </a:defRPr>
            </a:lvl3pPr>
            <a:lvl4pPr>
              <a:defRPr>
                <a:latin typeface="Optane" pitchFamily="2" charset="0"/>
              </a:defRPr>
            </a:lvl4pPr>
            <a:lvl5pPr>
              <a:defRPr>
                <a:latin typeface="Optane"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p:cNvSpPr>
            <a:spLocks noGrp="1"/>
          </p:cNvSpPr>
          <p:nvPr>
            <p:ph type="dt" sz="half" idx="10"/>
          </p:nvPr>
        </p:nvSpPr>
        <p:spPr/>
        <p:txBody>
          <a:bodyPr/>
          <a:lstStyle>
            <a:lvl1pPr>
              <a:defRPr>
                <a:latin typeface="Optane" pitchFamily="2" charset="0"/>
              </a:defRPr>
            </a:lvl1pPr>
          </a:lstStyle>
          <a:p>
            <a:pPr>
              <a:defRPr/>
            </a:pPr>
            <a:fld id="{37CD638B-4CB8-47C8-81DD-D074E22703B9}" type="datetimeFigureOut">
              <a:rPr lang="it-IT"/>
              <a:pPr>
                <a:defRPr/>
              </a:pPr>
              <a:t>30/08/18</a:t>
            </a:fld>
            <a:endParaRPr lang="it-IT" dirty="0"/>
          </a:p>
        </p:txBody>
      </p:sp>
      <p:sp>
        <p:nvSpPr>
          <p:cNvPr id="5" name="Footer Placeholder 4"/>
          <p:cNvSpPr>
            <a:spLocks noGrp="1"/>
          </p:cNvSpPr>
          <p:nvPr>
            <p:ph type="ftr" sz="quarter" idx="11"/>
          </p:nvPr>
        </p:nvSpPr>
        <p:spPr>
          <a:xfrm>
            <a:off x="3384550" y="6356350"/>
            <a:ext cx="3136900" cy="365125"/>
          </a:xfrm>
          <a:prstGeom prst="rect">
            <a:avLst/>
          </a:prstGeom>
        </p:spPr>
        <p:txBody>
          <a:bodyPr/>
          <a:lstStyle>
            <a:lvl1pPr>
              <a:defRPr>
                <a:latin typeface="Optane" pitchFamily="2" charset="0"/>
                <a:cs typeface="+mn-cs"/>
              </a:defRPr>
            </a:lvl1pPr>
          </a:lstStyle>
          <a:p>
            <a:pPr>
              <a:defRPr/>
            </a:pPr>
            <a:r>
              <a:rPr lang="it-IT"/>
              <a:t>EY_IDEA MANAGEMENT_V0.5.PPTX</a:t>
            </a:r>
          </a:p>
        </p:txBody>
      </p:sp>
      <p:sp>
        <p:nvSpPr>
          <p:cNvPr id="6" name="Slide Number Placeholder 5"/>
          <p:cNvSpPr>
            <a:spLocks noGrp="1"/>
          </p:cNvSpPr>
          <p:nvPr>
            <p:ph type="sldNum" sz="quarter" idx="12"/>
          </p:nvPr>
        </p:nvSpPr>
        <p:spPr/>
        <p:txBody>
          <a:bodyPr/>
          <a:lstStyle>
            <a:lvl1pPr>
              <a:defRPr>
                <a:latin typeface="Optane" pitchFamily="2" charset="0"/>
              </a:defRPr>
            </a:lvl1pPr>
          </a:lstStyle>
          <a:p>
            <a:pPr>
              <a:defRPr/>
            </a:pPr>
            <a:fld id="{50B65671-70F0-45A4-93A7-B3704553BD4B}" type="slidenum">
              <a:rPr lang="it-IT"/>
              <a:pPr>
                <a:defRPr/>
              </a:pPr>
              <a:t>‹N°›</a:t>
            </a:fld>
            <a:endParaRPr lang="it-IT"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80337" y="274643"/>
            <a:ext cx="2414588" cy="5851525"/>
          </a:xfrm>
        </p:spPr>
        <p:txBody>
          <a:bodyPr vert="eaVert"/>
          <a:lstStyle>
            <a:lvl1pPr>
              <a:defRPr>
                <a:latin typeface="Optane" pitchFamily="2" charset="0"/>
              </a:defRPr>
            </a:lvl1pPr>
          </a:lstStyle>
          <a:p>
            <a:r>
              <a:rPr lang="en-US"/>
              <a:t>Click to edit Master title style</a:t>
            </a:r>
            <a:endParaRPr lang="it-IT"/>
          </a:p>
        </p:txBody>
      </p:sp>
      <p:sp>
        <p:nvSpPr>
          <p:cNvPr id="3" name="Vertical Text Placeholder 2"/>
          <p:cNvSpPr>
            <a:spLocks noGrp="1"/>
          </p:cNvSpPr>
          <p:nvPr>
            <p:ph type="body" orient="vert" idx="1"/>
          </p:nvPr>
        </p:nvSpPr>
        <p:spPr>
          <a:xfrm>
            <a:off x="536578" y="274643"/>
            <a:ext cx="7078663" cy="5851525"/>
          </a:xfrm>
        </p:spPr>
        <p:txBody>
          <a:bodyPr vert="eaVert"/>
          <a:lstStyle>
            <a:lvl1pPr>
              <a:defRPr>
                <a:latin typeface="Optane" pitchFamily="2" charset="0"/>
              </a:defRPr>
            </a:lvl1pPr>
            <a:lvl2pPr>
              <a:defRPr>
                <a:latin typeface="Optane" pitchFamily="2" charset="0"/>
              </a:defRPr>
            </a:lvl2pPr>
            <a:lvl3pPr>
              <a:defRPr>
                <a:latin typeface="Optane" pitchFamily="2" charset="0"/>
              </a:defRPr>
            </a:lvl3pPr>
            <a:lvl4pPr>
              <a:defRPr>
                <a:latin typeface="Optane" pitchFamily="2" charset="0"/>
              </a:defRPr>
            </a:lvl4pPr>
            <a:lvl5pPr>
              <a:defRPr>
                <a:latin typeface="Optane"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p:cNvSpPr>
            <a:spLocks noGrp="1"/>
          </p:cNvSpPr>
          <p:nvPr>
            <p:ph type="dt" sz="half" idx="10"/>
          </p:nvPr>
        </p:nvSpPr>
        <p:spPr/>
        <p:txBody>
          <a:bodyPr/>
          <a:lstStyle>
            <a:lvl1pPr>
              <a:defRPr>
                <a:latin typeface="Optane" pitchFamily="2" charset="0"/>
              </a:defRPr>
            </a:lvl1pPr>
          </a:lstStyle>
          <a:p>
            <a:pPr>
              <a:defRPr/>
            </a:pPr>
            <a:fld id="{FB947CC8-954D-419C-849A-18482B159532}" type="datetimeFigureOut">
              <a:rPr lang="it-IT"/>
              <a:pPr>
                <a:defRPr/>
              </a:pPr>
              <a:t>30/08/18</a:t>
            </a:fld>
            <a:endParaRPr lang="it-IT" dirty="0"/>
          </a:p>
        </p:txBody>
      </p:sp>
      <p:sp>
        <p:nvSpPr>
          <p:cNvPr id="5" name="Footer Placeholder 4"/>
          <p:cNvSpPr>
            <a:spLocks noGrp="1"/>
          </p:cNvSpPr>
          <p:nvPr>
            <p:ph type="ftr" sz="quarter" idx="11"/>
          </p:nvPr>
        </p:nvSpPr>
        <p:spPr>
          <a:xfrm>
            <a:off x="3384550" y="6356350"/>
            <a:ext cx="3136900" cy="365125"/>
          </a:xfrm>
          <a:prstGeom prst="rect">
            <a:avLst/>
          </a:prstGeom>
        </p:spPr>
        <p:txBody>
          <a:bodyPr/>
          <a:lstStyle>
            <a:lvl1pPr>
              <a:defRPr>
                <a:latin typeface="Optane" pitchFamily="2" charset="0"/>
                <a:cs typeface="+mn-cs"/>
              </a:defRPr>
            </a:lvl1pPr>
          </a:lstStyle>
          <a:p>
            <a:pPr>
              <a:defRPr/>
            </a:pPr>
            <a:r>
              <a:rPr lang="it-IT"/>
              <a:t>EY_IDEA MANAGEMENT_V0.5.PPTX</a:t>
            </a:r>
          </a:p>
        </p:txBody>
      </p:sp>
      <p:sp>
        <p:nvSpPr>
          <p:cNvPr id="6" name="Slide Number Placeholder 5"/>
          <p:cNvSpPr>
            <a:spLocks noGrp="1"/>
          </p:cNvSpPr>
          <p:nvPr>
            <p:ph type="sldNum" sz="quarter" idx="12"/>
          </p:nvPr>
        </p:nvSpPr>
        <p:spPr/>
        <p:txBody>
          <a:bodyPr/>
          <a:lstStyle>
            <a:lvl1pPr>
              <a:defRPr>
                <a:latin typeface="Optane" pitchFamily="2" charset="0"/>
              </a:defRPr>
            </a:lvl1pPr>
          </a:lstStyle>
          <a:p>
            <a:pPr>
              <a:defRPr/>
            </a:pPr>
            <a:fld id="{8AEEAA57-E656-4569-BAC8-8BE2FD4AAF28}" type="slidenum">
              <a:rPr lang="it-IT"/>
              <a:pPr>
                <a:defRPr/>
              </a:pPr>
              <a:t>‹N°›</a:t>
            </a:fld>
            <a:endParaRPr lang="it-IT"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bg>
      <p:bgPr>
        <a:solidFill>
          <a:schemeClr val="bg1"/>
        </a:solidFill>
        <a:effectLst/>
      </p:bgPr>
    </p:bg>
    <p:spTree>
      <p:nvGrpSpPr>
        <p:cNvPr id="1" name=""/>
        <p:cNvGrpSpPr/>
        <p:nvPr/>
      </p:nvGrpSpPr>
      <p:grpSpPr>
        <a:xfrm>
          <a:off x="0" y="0"/>
          <a:ext cx="0" cy="0"/>
          <a:chOff x="0" y="0"/>
          <a:chExt cx="0" cy="0"/>
        </a:xfrm>
      </p:grpSpPr>
      <p:pic>
        <p:nvPicPr>
          <p:cNvPr id="2" name="Picture 8"/>
          <p:cNvPicPr>
            <a:picLocks noChangeAspect="1" noChangeArrowheads="1"/>
          </p:cNvPicPr>
          <p:nvPr userDrawn="1"/>
        </p:nvPicPr>
        <p:blipFill>
          <a:blip r:embed="rId2"/>
          <a:srcRect r="68201"/>
          <a:stretch>
            <a:fillRect/>
          </a:stretch>
        </p:blipFill>
        <p:spPr bwMode="auto">
          <a:xfrm>
            <a:off x="3297238" y="173038"/>
            <a:ext cx="2930525" cy="2271712"/>
          </a:xfrm>
          <a:prstGeom prst="rect">
            <a:avLst/>
          </a:prstGeom>
          <a:noFill/>
          <a:ln w="9525">
            <a:noFill/>
            <a:miter lim="800000"/>
            <a:headEnd/>
            <a:tailEnd/>
          </a:ln>
        </p:spPr>
      </p:pic>
      <p:pic>
        <p:nvPicPr>
          <p:cNvPr id="3" name="Picture 8"/>
          <p:cNvPicPr>
            <a:picLocks noChangeAspect="1" noChangeArrowheads="1"/>
          </p:cNvPicPr>
          <p:nvPr userDrawn="1"/>
        </p:nvPicPr>
        <p:blipFill>
          <a:blip r:embed="rId2"/>
          <a:srcRect l="31602"/>
          <a:stretch>
            <a:fillRect/>
          </a:stretch>
        </p:blipFill>
        <p:spPr bwMode="auto">
          <a:xfrm>
            <a:off x="2505075" y="2001838"/>
            <a:ext cx="4983163" cy="1795462"/>
          </a:xfrm>
          <a:prstGeom prst="rect">
            <a:avLst/>
          </a:prstGeom>
          <a:noFill/>
          <a:ln w="9525">
            <a:noFill/>
            <a:miter lim="800000"/>
            <a:headEnd/>
            <a:tailEnd/>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ítulo y 4 objetos">
    <p:spTree>
      <p:nvGrpSpPr>
        <p:cNvPr id="1" name=""/>
        <p:cNvGrpSpPr/>
        <p:nvPr/>
      </p:nvGrpSpPr>
      <p:grpSpPr>
        <a:xfrm>
          <a:off x="0" y="0"/>
          <a:ext cx="0" cy="0"/>
          <a:chOff x="0" y="0"/>
          <a:chExt cx="0" cy="0"/>
        </a:xfrm>
      </p:grpSpPr>
      <p:sp>
        <p:nvSpPr>
          <p:cNvPr id="2" name="Título 1"/>
          <p:cNvSpPr>
            <a:spLocks noGrp="1"/>
          </p:cNvSpPr>
          <p:nvPr>
            <p:ph type="title" sz="quarter"/>
          </p:nvPr>
        </p:nvSpPr>
        <p:spPr>
          <a:xfrm>
            <a:off x="344488" y="80963"/>
            <a:ext cx="9066212" cy="647700"/>
          </a:xfrm>
        </p:spPr>
        <p:txBody>
          <a:bodyPr/>
          <a:lstStyle/>
          <a:p>
            <a:r>
              <a:rPr lang="es-ES"/>
              <a:t>Haga clic para modificar el estilo de título del patrón</a:t>
            </a:r>
          </a:p>
        </p:txBody>
      </p:sp>
      <p:sp>
        <p:nvSpPr>
          <p:cNvPr id="3" name="Marcador de contenido 2"/>
          <p:cNvSpPr>
            <a:spLocks noGrp="1"/>
          </p:cNvSpPr>
          <p:nvPr>
            <p:ph sz="quarter" idx="1"/>
          </p:nvPr>
        </p:nvSpPr>
        <p:spPr>
          <a:xfrm>
            <a:off x="415925" y="981075"/>
            <a:ext cx="4421188" cy="249555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quarter" idx="2"/>
          </p:nvPr>
        </p:nvSpPr>
        <p:spPr>
          <a:xfrm>
            <a:off x="4989513" y="981075"/>
            <a:ext cx="4421187" cy="249555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contenido 4"/>
          <p:cNvSpPr>
            <a:spLocks noGrp="1"/>
          </p:cNvSpPr>
          <p:nvPr>
            <p:ph sz="quarter" idx="3"/>
          </p:nvPr>
        </p:nvSpPr>
        <p:spPr>
          <a:xfrm>
            <a:off x="415925" y="3629025"/>
            <a:ext cx="4421188" cy="24971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contenido 5"/>
          <p:cNvSpPr>
            <a:spLocks noGrp="1"/>
          </p:cNvSpPr>
          <p:nvPr>
            <p:ph sz="quarter" idx="4"/>
          </p:nvPr>
        </p:nvSpPr>
        <p:spPr>
          <a:xfrm>
            <a:off x="4989513" y="3629025"/>
            <a:ext cx="4421187" cy="24971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Date Placeholder 3"/>
          <p:cNvSpPr>
            <a:spLocks noGrp="1"/>
          </p:cNvSpPr>
          <p:nvPr>
            <p:ph type="dt" sz="half" idx="10"/>
          </p:nvPr>
        </p:nvSpPr>
        <p:spPr/>
        <p:txBody>
          <a:bodyPr/>
          <a:lstStyle>
            <a:lvl1pPr>
              <a:defRPr/>
            </a:lvl1pPr>
          </a:lstStyle>
          <a:p>
            <a:pPr>
              <a:defRPr/>
            </a:pPr>
            <a:fld id="{43AE5957-2F4A-4EFC-9D99-C987303CDCF0}" type="datetimeFigureOut">
              <a:rPr lang="it-IT"/>
              <a:pPr>
                <a:defRPr/>
              </a:pPr>
              <a:t>30/08/18</a:t>
            </a:fld>
            <a:endParaRPr lang="it-IT" dirty="0"/>
          </a:p>
        </p:txBody>
      </p:sp>
      <p:sp>
        <p:nvSpPr>
          <p:cNvPr id="8" name="Slide Number Placeholder 5"/>
          <p:cNvSpPr>
            <a:spLocks noGrp="1"/>
          </p:cNvSpPr>
          <p:nvPr>
            <p:ph type="sldNum" sz="quarter" idx="11"/>
          </p:nvPr>
        </p:nvSpPr>
        <p:spPr/>
        <p:txBody>
          <a:bodyPr/>
          <a:lstStyle>
            <a:lvl1pPr>
              <a:defRPr/>
            </a:lvl1pPr>
          </a:lstStyle>
          <a:p>
            <a:pPr>
              <a:defRPr/>
            </a:pPr>
            <a:fld id="{F6EC22A5-2BDA-412C-A967-06325BF33150}" type="slidenum">
              <a:rPr lang="it-IT"/>
              <a:pPr>
                <a:defRPr/>
              </a:pPr>
              <a:t>‹N°›</a:t>
            </a:fld>
            <a:endParaRPr lang="it-IT"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344488" y="80963"/>
            <a:ext cx="9066212" cy="647700"/>
          </a:xfrm>
        </p:spPr>
        <p:txBody>
          <a:bodyPr/>
          <a:lstStyle/>
          <a:p>
            <a:r>
              <a:rPr lang="es-ES"/>
              <a:t>Haga clic para modificar el estilo de título del patrón</a:t>
            </a:r>
          </a:p>
        </p:txBody>
      </p:sp>
      <p:sp>
        <p:nvSpPr>
          <p:cNvPr id="3" name="Marcador de contenido 2"/>
          <p:cNvSpPr>
            <a:spLocks noGrp="1"/>
          </p:cNvSpPr>
          <p:nvPr>
            <p:ph sz="half" idx="1"/>
          </p:nvPr>
        </p:nvSpPr>
        <p:spPr>
          <a:xfrm>
            <a:off x="415925" y="981075"/>
            <a:ext cx="4421188" cy="5145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4989513" y="981075"/>
            <a:ext cx="4421187" cy="5145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Date Placeholder 3"/>
          <p:cNvSpPr>
            <a:spLocks noGrp="1"/>
          </p:cNvSpPr>
          <p:nvPr>
            <p:ph type="dt" sz="half" idx="10"/>
          </p:nvPr>
        </p:nvSpPr>
        <p:spPr/>
        <p:txBody>
          <a:bodyPr/>
          <a:lstStyle>
            <a:lvl1pPr>
              <a:defRPr/>
            </a:lvl1pPr>
          </a:lstStyle>
          <a:p>
            <a:pPr>
              <a:defRPr/>
            </a:pPr>
            <a:fld id="{18D1A04F-07B7-42C6-9B6A-992286C256B9}" type="datetimeFigureOut">
              <a:rPr lang="it-IT"/>
              <a:pPr>
                <a:defRPr/>
              </a:pPr>
              <a:t>30/08/18</a:t>
            </a:fld>
            <a:endParaRPr lang="it-IT" dirty="0"/>
          </a:p>
        </p:txBody>
      </p:sp>
      <p:sp>
        <p:nvSpPr>
          <p:cNvPr id="6" name="Slide Number Placeholder 5"/>
          <p:cNvSpPr>
            <a:spLocks noGrp="1"/>
          </p:cNvSpPr>
          <p:nvPr>
            <p:ph type="sldNum" sz="quarter" idx="11"/>
          </p:nvPr>
        </p:nvSpPr>
        <p:spPr/>
        <p:txBody>
          <a:bodyPr/>
          <a:lstStyle>
            <a:lvl1pPr>
              <a:defRPr/>
            </a:lvl1pPr>
          </a:lstStyle>
          <a:p>
            <a:pPr>
              <a:defRPr/>
            </a:pPr>
            <a:fld id="{5769B85F-5D74-431C-A962-2502E5F61398}" type="slidenum">
              <a:rPr lang="it-IT"/>
              <a:pPr>
                <a:defRPr/>
              </a:pPr>
              <a:t>‹N°›</a:t>
            </a:fld>
            <a:endParaRPr lang="it-IT"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495300" y="6356350"/>
            <a:ext cx="2311400" cy="365125"/>
          </a:xfrm>
        </p:spPr>
        <p:txBody>
          <a:bodyPr/>
          <a:lstStyle>
            <a:lvl1pPr>
              <a:defRPr/>
            </a:lvl1pPr>
          </a:lstStyle>
          <a:p>
            <a:pPr>
              <a:defRPr/>
            </a:pPr>
            <a:fld id="{7C9F5028-198A-4126-B39C-F58190E769B2}" type="datetimeFigureOut">
              <a:rPr lang="it-IT"/>
              <a:pPr>
                <a:defRPr/>
              </a:pPr>
              <a:t>30/08/18</a:t>
            </a:fld>
            <a:endParaRPr lang="it-IT" dirty="0"/>
          </a:p>
        </p:txBody>
      </p:sp>
      <p:sp>
        <p:nvSpPr>
          <p:cNvPr id="3" name="Marcador de número de diapositiva 2"/>
          <p:cNvSpPr>
            <a:spLocks noGrp="1"/>
          </p:cNvSpPr>
          <p:nvPr>
            <p:ph type="sldNum" sz="quarter" idx="11"/>
          </p:nvPr>
        </p:nvSpPr>
        <p:spPr>
          <a:xfrm>
            <a:off x="7099300" y="6356350"/>
            <a:ext cx="2311400" cy="365125"/>
          </a:xfrm>
        </p:spPr>
        <p:txBody>
          <a:bodyPr/>
          <a:lstStyle>
            <a:lvl1pPr>
              <a:defRPr/>
            </a:lvl1pPr>
          </a:lstStyle>
          <a:p>
            <a:pPr>
              <a:defRPr/>
            </a:pPr>
            <a:fld id="{6857656C-6370-404C-A4B4-DD8179E842BD}" type="slidenum">
              <a:rPr lang="it-IT"/>
              <a:pPr>
                <a:defRPr/>
              </a:pPr>
              <a:t>‹N°›</a:t>
            </a:fld>
            <a:endParaRPr lang="it-IT"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Optane" pitchFamily="2" charset="0"/>
              </a:defRPr>
            </a:lvl1pPr>
          </a:lstStyle>
          <a:p>
            <a:r>
              <a:rPr lang="en-US"/>
              <a:t>Click to edit Master title style</a:t>
            </a:r>
            <a:endParaRPr lang="it-IT"/>
          </a:p>
        </p:txBody>
      </p:sp>
      <p:sp>
        <p:nvSpPr>
          <p:cNvPr id="3" name="Content Placeholder 2"/>
          <p:cNvSpPr>
            <a:spLocks noGrp="1"/>
          </p:cNvSpPr>
          <p:nvPr>
            <p:ph idx="1"/>
          </p:nvPr>
        </p:nvSpPr>
        <p:spPr/>
        <p:txBody>
          <a:bodyPr/>
          <a:lstStyle>
            <a:lvl1pPr>
              <a:defRPr>
                <a:latin typeface="Optane" pitchFamily="2" charset="0"/>
              </a:defRPr>
            </a:lvl1pPr>
            <a:lvl2pPr>
              <a:defRPr>
                <a:latin typeface="Optane" pitchFamily="2" charset="0"/>
              </a:defRPr>
            </a:lvl2pPr>
            <a:lvl3pPr>
              <a:defRPr>
                <a:latin typeface="Optane" pitchFamily="2" charset="0"/>
              </a:defRPr>
            </a:lvl3pPr>
            <a:lvl4pPr>
              <a:defRPr>
                <a:latin typeface="Optane" pitchFamily="2" charset="0"/>
              </a:defRPr>
            </a:lvl4pPr>
            <a:lvl5pPr>
              <a:defRPr>
                <a:latin typeface="Optane"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p:cNvSpPr>
            <a:spLocks noGrp="1"/>
          </p:cNvSpPr>
          <p:nvPr>
            <p:ph type="dt" sz="half" idx="10"/>
          </p:nvPr>
        </p:nvSpPr>
        <p:spPr/>
        <p:txBody>
          <a:bodyPr/>
          <a:lstStyle>
            <a:lvl1pPr>
              <a:defRPr/>
            </a:lvl1pPr>
          </a:lstStyle>
          <a:p>
            <a:pPr>
              <a:defRPr/>
            </a:pPr>
            <a:fld id="{80A5F15A-4B03-40F2-BCC1-571F9628CE5A}" type="datetimeFigureOut">
              <a:rPr lang="it-IT"/>
              <a:pPr>
                <a:defRPr/>
              </a:pPr>
              <a:t>30/08/18</a:t>
            </a:fld>
            <a:endParaRPr lang="it-IT" dirty="0"/>
          </a:p>
        </p:txBody>
      </p:sp>
      <p:sp>
        <p:nvSpPr>
          <p:cNvPr id="5" name="Slide Number Placeholder 5"/>
          <p:cNvSpPr>
            <a:spLocks noGrp="1"/>
          </p:cNvSpPr>
          <p:nvPr>
            <p:ph type="sldNum" sz="quarter" idx="11"/>
          </p:nvPr>
        </p:nvSpPr>
        <p:spPr/>
        <p:txBody>
          <a:bodyPr/>
          <a:lstStyle>
            <a:lvl1pPr>
              <a:defRPr/>
            </a:lvl1pPr>
          </a:lstStyle>
          <a:p>
            <a:pPr>
              <a:defRPr/>
            </a:pPr>
            <a:fld id="{9B53D1DC-780E-4CDB-9EFA-77C6263ECC9A}" type="slidenum">
              <a:rPr lang="it-IT"/>
              <a:pPr>
                <a:defRPr/>
              </a:pPr>
              <a:t>‹N°›</a:t>
            </a:fld>
            <a:endParaRPr lang="it-IT"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11"/>
            <a:ext cx="8420100" cy="1362075"/>
          </a:xfrm>
        </p:spPr>
        <p:txBody>
          <a:bodyPr anchor="t"/>
          <a:lstStyle>
            <a:lvl1pPr algn="l">
              <a:defRPr sz="4000" b="1" cap="all">
                <a:latin typeface="Optane" pitchFamily="2" charset="0"/>
              </a:defRPr>
            </a:lvl1pPr>
          </a:lstStyle>
          <a:p>
            <a:r>
              <a:rPr lang="en-US"/>
              <a:t>Click to edit Master title style</a:t>
            </a:r>
            <a:endParaRPr lang="it-IT"/>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latin typeface="Optane" pitchFamily="2"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atin typeface="Optane" pitchFamily="2" charset="0"/>
              </a:defRPr>
            </a:lvl1pPr>
          </a:lstStyle>
          <a:p>
            <a:pPr>
              <a:defRPr/>
            </a:pPr>
            <a:fld id="{3A228861-C92E-4ED2-B38E-BD5A99C60C63}" type="datetimeFigureOut">
              <a:rPr lang="it-IT"/>
              <a:pPr>
                <a:defRPr/>
              </a:pPr>
              <a:t>30/08/18</a:t>
            </a:fld>
            <a:endParaRPr lang="it-IT" dirty="0"/>
          </a:p>
        </p:txBody>
      </p:sp>
      <p:sp>
        <p:nvSpPr>
          <p:cNvPr id="5" name="Footer Placeholder 4"/>
          <p:cNvSpPr>
            <a:spLocks noGrp="1"/>
          </p:cNvSpPr>
          <p:nvPr>
            <p:ph type="ftr" sz="quarter" idx="11"/>
          </p:nvPr>
        </p:nvSpPr>
        <p:spPr>
          <a:xfrm>
            <a:off x="3384550" y="6356350"/>
            <a:ext cx="3136900" cy="365125"/>
          </a:xfrm>
          <a:prstGeom prst="rect">
            <a:avLst/>
          </a:prstGeom>
        </p:spPr>
        <p:txBody>
          <a:bodyPr/>
          <a:lstStyle>
            <a:lvl1pPr>
              <a:defRPr>
                <a:latin typeface="Optane" pitchFamily="2" charset="0"/>
                <a:cs typeface="+mn-cs"/>
              </a:defRPr>
            </a:lvl1pPr>
          </a:lstStyle>
          <a:p>
            <a:pPr>
              <a:defRPr/>
            </a:pPr>
            <a:r>
              <a:rPr lang="it-IT"/>
              <a:t>EY_IDEA MANAGEMENT_V0.5.PPTX</a:t>
            </a:r>
          </a:p>
        </p:txBody>
      </p:sp>
      <p:sp>
        <p:nvSpPr>
          <p:cNvPr id="6" name="Slide Number Placeholder 5"/>
          <p:cNvSpPr>
            <a:spLocks noGrp="1"/>
          </p:cNvSpPr>
          <p:nvPr>
            <p:ph type="sldNum" sz="quarter" idx="12"/>
          </p:nvPr>
        </p:nvSpPr>
        <p:spPr/>
        <p:txBody>
          <a:bodyPr/>
          <a:lstStyle>
            <a:lvl1pPr>
              <a:defRPr>
                <a:latin typeface="Optane" pitchFamily="2" charset="0"/>
              </a:defRPr>
            </a:lvl1pPr>
          </a:lstStyle>
          <a:p>
            <a:pPr>
              <a:defRPr/>
            </a:pPr>
            <a:fld id="{50F0E49F-9BDB-478A-BED2-1E49058DAE52}" type="slidenum">
              <a:rPr lang="it-IT"/>
              <a:pPr>
                <a:defRPr/>
              </a:pPr>
              <a:t>‹N°›</a:t>
            </a:fld>
            <a:endParaRPr lang="it-IT"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Optane" pitchFamily="2" charset="0"/>
              </a:defRPr>
            </a:lvl1pPr>
          </a:lstStyle>
          <a:p>
            <a:r>
              <a:rPr lang="en-US"/>
              <a:t>Click to edit Master title style</a:t>
            </a:r>
            <a:endParaRPr lang="it-IT"/>
          </a:p>
        </p:txBody>
      </p:sp>
      <p:sp>
        <p:nvSpPr>
          <p:cNvPr id="3" name="Content Placeholder 2"/>
          <p:cNvSpPr>
            <a:spLocks noGrp="1"/>
          </p:cNvSpPr>
          <p:nvPr>
            <p:ph sz="half" idx="1"/>
          </p:nvPr>
        </p:nvSpPr>
        <p:spPr>
          <a:xfrm>
            <a:off x="536575" y="1600206"/>
            <a:ext cx="4746625" cy="4525963"/>
          </a:xfrm>
        </p:spPr>
        <p:txBody>
          <a:bodyPr/>
          <a:lstStyle>
            <a:lvl1pPr>
              <a:defRPr sz="2800">
                <a:latin typeface="Optane" pitchFamily="2" charset="0"/>
              </a:defRPr>
            </a:lvl1pPr>
            <a:lvl2pPr>
              <a:defRPr sz="2400">
                <a:latin typeface="Optane" pitchFamily="2" charset="0"/>
              </a:defRPr>
            </a:lvl2pPr>
            <a:lvl3pPr>
              <a:defRPr sz="2000">
                <a:latin typeface="Optane" pitchFamily="2" charset="0"/>
              </a:defRPr>
            </a:lvl3pPr>
            <a:lvl4pPr>
              <a:defRPr sz="1800">
                <a:latin typeface="Optane" pitchFamily="2" charset="0"/>
              </a:defRPr>
            </a:lvl4pPr>
            <a:lvl5pPr>
              <a:defRPr sz="1800">
                <a:latin typeface="Optane" pitchFamily="2"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Content Placeholder 3"/>
          <p:cNvSpPr>
            <a:spLocks noGrp="1"/>
          </p:cNvSpPr>
          <p:nvPr>
            <p:ph sz="half" idx="2"/>
          </p:nvPr>
        </p:nvSpPr>
        <p:spPr>
          <a:xfrm>
            <a:off x="5448300" y="1600206"/>
            <a:ext cx="4746625" cy="4525963"/>
          </a:xfrm>
        </p:spPr>
        <p:txBody>
          <a:bodyPr/>
          <a:lstStyle>
            <a:lvl1pPr>
              <a:defRPr sz="2800">
                <a:latin typeface="Optane" pitchFamily="2" charset="0"/>
              </a:defRPr>
            </a:lvl1pPr>
            <a:lvl2pPr>
              <a:defRPr sz="2400">
                <a:latin typeface="Optane" pitchFamily="2" charset="0"/>
              </a:defRPr>
            </a:lvl2pPr>
            <a:lvl3pPr>
              <a:defRPr sz="2000">
                <a:latin typeface="Optane" pitchFamily="2" charset="0"/>
              </a:defRPr>
            </a:lvl3pPr>
            <a:lvl4pPr>
              <a:defRPr sz="1800">
                <a:latin typeface="Optane" pitchFamily="2" charset="0"/>
              </a:defRPr>
            </a:lvl4pPr>
            <a:lvl5pPr>
              <a:defRPr sz="1800">
                <a:latin typeface="Optane" pitchFamily="2"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Date Placeholder 4"/>
          <p:cNvSpPr>
            <a:spLocks noGrp="1"/>
          </p:cNvSpPr>
          <p:nvPr>
            <p:ph type="dt" sz="half" idx="10"/>
          </p:nvPr>
        </p:nvSpPr>
        <p:spPr/>
        <p:txBody>
          <a:bodyPr/>
          <a:lstStyle>
            <a:lvl1pPr>
              <a:defRPr>
                <a:latin typeface="Optane" pitchFamily="2" charset="0"/>
              </a:defRPr>
            </a:lvl1pPr>
          </a:lstStyle>
          <a:p>
            <a:pPr>
              <a:defRPr/>
            </a:pPr>
            <a:fld id="{BC99A5A6-575A-4E06-854D-BC24C837F297}" type="datetimeFigureOut">
              <a:rPr lang="it-IT"/>
              <a:pPr>
                <a:defRPr/>
              </a:pPr>
              <a:t>30/08/18</a:t>
            </a:fld>
            <a:endParaRPr lang="it-IT" dirty="0"/>
          </a:p>
        </p:txBody>
      </p:sp>
      <p:sp>
        <p:nvSpPr>
          <p:cNvPr id="6" name="Footer Placeholder 5"/>
          <p:cNvSpPr>
            <a:spLocks noGrp="1"/>
          </p:cNvSpPr>
          <p:nvPr>
            <p:ph type="ftr" sz="quarter" idx="11"/>
          </p:nvPr>
        </p:nvSpPr>
        <p:spPr>
          <a:xfrm>
            <a:off x="3384550" y="6356350"/>
            <a:ext cx="3136900" cy="365125"/>
          </a:xfrm>
          <a:prstGeom prst="rect">
            <a:avLst/>
          </a:prstGeom>
        </p:spPr>
        <p:txBody>
          <a:bodyPr/>
          <a:lstStyle>
            <a:lvl1pPr>
              <a:defRPr>
                <a:latin typeface="Optane" pitchFamily="2" charset="0"/>
                <a:cs typeface="+mn-cs"/>
              </a:defRPr>
            </a:lvl1pPr>
          </a:lstStyle>
          <a:p>
            <a:pPr>
              <a:defRPr/>
            </a:pPr>
            <a:r>
              <a:rPr lang="it-IT"/>
              <a:t>EY_IDEA MANAGEMENT_V0.5.PPTX</a:t>
            </a:r>
          </a:p>
        </p:txBody>
      </p:sp>
      <p:sp>
        <p:nvSpPr>
          <p:cNvPr id="7" name="Slide Number Placeholder 6"/>
          <p:cNvSpPr>
            <a:spLocks noGrp="1"/>
          </p:cNvSpPr>
          <p:nvPr>
            <p:ph type="sldNum" sz="quarter" idx="12"/>
          </p:nvPr>
        </p:nvSpPr>
        <p:spPr/>
        <p:txBody>
          <a:bodyPr/>
          <a:lstStyle>
            <a:lvl1pPr>
              <a:defRPr>
                <a:latin typeface="Optane" pitchFamily="2" charset="0"/>
              </a:defRPr>
            </a:lvl1pPr>
          </a:lstStyle>
          <a:p>
            <a:pPr>
              <a:defRPr/>
            </a:pPr>
            <a:fld id="{C8BE0DE6-D1A2-43F2-BD1D-AA9A22D73AA2}" type="slidenum">
              <a:rPr lang="it-IT"/>
              <a:pPr>
                <a:defRPr/>
              </a:pPr>
              <a:t>‹N°›</a:t>
            </a:fld>
            <a:endParaRPr lang="it-IT"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atin typeface="Optane" pitchFamily="2" charset="0"/>
              </a:defRPr>
            </a:lvl1pPr>
          </a:lstStyle>
          <a:p>
            <a:r>
              <a:rPr lang="en-US"/>
              <a:t>Click to edit Master title style</a:t>
            </a:r>
            <a:endParaRPr lang="it-IT"/>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atin typeface="Optane"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atin typeface="Optane" pitchFamily="2" charset="0"/>
              </a:defRPr>
            </a:lvl1pPr>
            <a:lvl2pPr>
              <a:defRPr sz="2000">
                <a:latin typeface="Optane" pitchFamily="2" charset="0"/>
              </a:defRPr>
            </a:lvl2pPr>
            <a:lvl3pPr>
              <a:defRPr sz="1800">
                <a:latin typeface="Optane" pitchFamily="2" charset="0"/>
              </a:defRPr>
            </a:lvl3pPr>
            <a:lvl4pPr>
              <a:defRPr sz="1600">
                <a:latin typeface="Optane" pitchFamily="2" charset="0"/>
              </a:defRPr>
            </a:lvl4pPr>
            <a:lvl5pPr>
              <a:defRPr sz="1600">
                <a:latin typeface="Optane" pitchFamily="2"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400" b="1">
                <a:latin typeface="Optane"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400">
                <a:latin typeface="Optane" pitchFamily="2" charset="0"/>
              </a:defRPr>
            </a:lvl1pPr>
            <a:lvl2pPr>
              <a:defRPr sz="2000">
                <a:latin typeface="Optane" pitchFamily="2" charset="0"/>
              </a:defRPr>
            </a:lvl2pPr>
            <a:lvl3pPr>
              <a:defRPr sz="1800">
                <a:latin typeface="Optane" pitchFamily="2" charset="0"/>
              </a:defRPr>
            </a:lvl3pPr>
            <a:lvl4pPr>
              <a:defRPr sz="1600">
                <a:latin typeface="Optane" pitchFamily="2" charset="0"/>
              </a:defRPr>
            </a:lvl4pPr>
            <a:lvl5pPr>
              <a:defRPr sz="1600">
                <a:latin typeface="Optane" pitchFamily="2"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7" name="Date Placeholder 6"/>
          <p:cNvSpPr>
            <a:spLocks noGrp="1"/>
          </p:cNvSpPr>
          <p:nvPr>
            <p:ph type="dt" sz="half" idx="10"/>
          </p:nvPr>
        </p:nvSpPr>
        <p:spPr/>
        <p:txBody>
          <a:bodyPr/>
          <a:lstStyle>
            <a:lvl1pPr>
              <a:defRPr>
                <a:latin typeface="Optane" pitchFamily="2" charset="0"/>
              </a:defRPr>
            </a:lvl1pPr>
          </a:lstStyle>
          <a:p>
            <a:pPr>
              <a:defRPr/>
            </a:pPr>
            <a:fld id="{F7A5BB91-565C-4083-B05F-05A8B58870C4}" type="datetimeFigureOut">
              <a:rPr lang="it-IT"/>
              <a:pPr>
                <a:defRPr/>
              </a:pPr>
              <a:t>30/08/18</a:t>
            </a:fld>
            <a:endParaRPr lang="it-IT" dirty="0"/>
          </a:p>
        </p:txBody>
      </p:sp>
      <p:sp>
        <p:nvSpPr>
          <p:cNvPr id="8" name="Footer Placeholder 7"/>
          <p:cNvSpPr>
            <a:spLocks noGrp="1"/>
          </p:cNvSpPr>
          <p:nvPr>
            <p:ph type="ftr" sz="quarter" idx="11"/>
          </p:nvPr>
        </p:nvSpPr>
        <p:spPr>
          <a:xfrm>
            <a:off x="3384550" y="6356350"/>
            <a:ext cx="3136900" cy="365125"/>
          </a:xfrm>
          <a:prstGeom prst="rect">
            <a:avLst/>
          </a:prstGeom>
        </p:spPr>
        <p:txBody>
          <a:bodyPr/>
          <a:lstStyle>
            <a:lvl1pPr>
              <a:defRPr>
                <a:latin typeface="Optane" pitchFamily="2" charset="0"/>
                <a:cs typeface="+mn-cs"/>
              </a:defRPr>
            </a:lvl1pPr>
          </a:lstStyle>
          <a:p>
            <a:pPr>
              <a:defRPr/>
            </a:pPr>
            <a:r>
              <a:rPr lang="it-IT"/>
              <a:t>EY_IDEA MANAGEMENT_V0.5.PPTX</a:t>
            </a:r>
          </a:p>
        </p:txBody>
      </p:sp>
      <p:sp>
        <p:nvSpPr>
          <p:cNvPr id="9" name="Slide Number Placeholder 8"/>
          <p:cNvSpPr>
            <a:spLocks noGrp="1"/>
          </p:cNvSpPr>
          <p:nvPr>
            <p:ph type="sldNum" sz="quarter" idx="12"/>
          </p:nvPr>
        </p:nvSpPr>
        <p:spPr/>
        <p:txBody>
          <a:bodyPr/>
          <a:lstStyle>
            <a:lvl1pPr>
              <a:defRPr>
                <a:latin typeface="Optane" pitchFamily="2" charset="0"/>
              </a:defRPr>
            </a:lvl1pPr>
          </a:lstStyle>
          <a:p>
            <a:pPr>
              <a:defRPr/>
            </a:pPr>
            <a:fld id="{DA42CD88-2E65-4AA0-8319-9E9E791B3E4A}" type="slidenum">
              <a:rPr lang="it-IT"/>
              <a:pPr>
                <a:defRPr/>
              </a:pPr>
              <a:t>‹N°›</a:t>
            </a:fld>
            <a:endParaRPr lang="it-IT"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Optane" pitchFamily="2" charset="0"/>
              </a:defRPr>
            </a:lvl1pPr>
          </a:lstStyle>
          <a:p>
            <a:r>
              <a:rPr lang="en-US"/>
              <a:t>Click to edit Master title style</a:t>
            </a:r>
            <a:endParaRPr lang="it-IT"/>
          </a:p>
        </p:txBody>
      </p:sp>
      <p:sp>
        <p:nvSpPr>
          <p:cNvPr id="3" name="Date Placeholder 2"/>
          <p:cNvSpPr>
            <a:spLocks noGrp="1"/>
          </p:cNvSpPr>
          <p:nvPr>
            <p:ph type="dt" sz="half" idx="10"/>
          </p:nvPr>
        </p:nvSpPr>
        <p:spPr/>
        <p:txBody>
          <a:bodyPr/>
          <a:lstStyle>
            <a:lvl1pPr>
              <a:defRPr>
                <a:latin typeface="Optane" pitchFamily="2" charset="0"/>
              </a:defRPr>
            </a:lvl1pPr>
          </a:lstStyle>
          <a:p>
            <a:pPr>
              <a:defRPr/>
            </a:pPr>
            <a:fld id="{DC33B827-E7EC-4C6B-9C4A-B42F003AE80D}" type="datetimeFigureOut">
              <a:rPr lang="it-IT"/>
              <a:pPr>
                <a:defRPr/>
              </a:pPr>
              <a:t>30/08/18</a:t>
            </a:fld>
            <a:endParaRPr lang="it-IT" dirty="0"/>
          </a:p>
        </p:txBody>
      </p:sp>
      <p:sp>
        <p:nvSpPr>
          <p:cNvPr id="4" name="Footer Placeholder 3"/>
          <p:cNvSpPr>
            <a:spLocks noGrp="1"/>
          </p:cNvSpPr>
          <p:nvPr>
            <p:ph type="ftr" sz="quarter" idx="11"/>
          </p:nvPr>
        </p:nvSpPr>
        <p:spPr>
          <a:xfrm>
            <a:off x="3384550" y="6356350"/>
            <a:ext cx="3136900" cy="365125"/>
          </a:xfrm>
          <a:prstGeom prst="rect">
            <a:avLst/>
          </a:prstGeom>
        </p:spPr>
        <p:txBody>
          <a:bodyPr/>
          <a:lstStyle>
            <a:lvl1pPr>
              <a:defRPr>
                <a:latin typeface="Optane" pitchFamily="2" charset="0"/>
                <a:cs typeface="+mn-cs"/>
              </a:defRPr>
            </a:lvl1pPr>
          </a:lstStyle>
          <a:p>
            <a:pPr>
              <a:defRPr/>
            </a:pPr>
            <a:r>
              <a:rPr lang="it-IT"/>
              <a:t>EY_IDEA MANAGEMENT_V0.5.PPTX</a:t>
            </a:r>
          </a:p>
        </p:txBody>
      </p:sp>
      <p:sp>
        <p:nvSpPr>
          <p:cNvPr id="5" name="Slide Number Placeholder 4"/>
          <p:cNvSpPr>
            <a:spLocks noGrp="1"/>
          </p:cNvSpPr>
          <p:nvPr>
            <p:ph type="sldNum" sz="quarter" idx="12"/>
          </p:nvPr>
        </p:nvSpPr>
        <p:spPr>
          <a:xfrm>
            <a:off x="7142163" y="6356350"/>
            <a:ext cx="2311400" cy="365125"/>
          </a:xfrm>
        </p:spPr>
        <p:txBody>
          <a:bodyPr/>
          <a:lstStyle>
            <a:lvl1pPr>
              <a:defRPr>
                <a:latin typeface="Optane" pitchFamily="2" charset="0"/>
              </a:defRPr>
            </a:lvl1pPr>
          </a:lstStyle>
          <a:p>
            <a:pPr>
              <a:defRPr/>
            </a:pPr>
            <a:fld id="{1C4D559E-80B1-4BF6-A18A-E1CE292B707C}" type="slidenum">
              <a:rPr lang="it-IT"/>
              <a:pPr>
                <a:defRPr/>
              </a:pPr>
              <a:t>‹N°›</a:t>
            </a:fld>
            <a:endParaRPr lang="it-IT"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Optane" pitchFamily="2" charset="0"/>
              </a:defRPr>
            </a:lvl1pPr>
          </a:lstStyle>
          <a:p>
            <a:pPr>
              <a:defRPr/>
            </a:pPr>
            <a:fld id="{CA2FCB88-CBFC-4294-A56E-A33CDCBD066B}" type="datetimeFigureOut">
              <a:rPr lang="it-IT"/>
              <a:pPr>
                <a:defRPr/>
              </a:pPr>
              <a:t>30/08/18</a:t>
            </a:fld>
            <a:endParaRPr lang="it-IT" dirty="0"/>
          </a:p>
        </p:txBody>
      </p:sp>
      <p:sp>
        <p:nvSpPr>
          <p:cNvPr id="3" name="Footer Placeholder 2"/>
          <p:cNvSpPr>
            <a:spLocks noGrp="1"/>
          </p:cNvSpPr>
          <p:nvPr>
            <p:ph type="ftr" sz="quarter" idx="11"/>
          </p:nvPr>
        </p:nvSpPr>
        <p:spPr>
          <a:xfrm>
            <a:off x="3384550" y="6356350"/>
            <a:ext cx="3136900" cy="365125"/>
          </a:xfrm>
          <a:prstGeom prst="rect">
            <a:avLst/>
          </a:prstGeom>
        </p:spPr>
        <p:txBody>
          <a:bodyPr/>
          <a:lstStyle>
            <a:lvl1pPr>
              <a:defRPr>
                <a:latin typeface="Optane" pitchFamily="2" charset="0"/>
                <a:cs typeface="+mn-cs"/>
              </a:defRPr>
            </a:lvl1pPr>
          </a:lstStyle>
          <a:p>
            <a:pPr>
              <a:defRPr/>
            </a:pPr>
            <a:r>
              <a:rPr lang="it-IT"/>
              <a:t>EY_IDEA MANAGEMENT_V0.5.PPTX</a:t>
            </a:r>
          </a:p>
        </p:txBody>
      </p:sp>
      <p:sp>
        <p:nvSpPr>
          <p:cNvPr id="4" name="Slide Number Placeholder 3"/>
          <p:cNvSpPr>
            <a:spLocks noGrp="1"/>
          </p:cNvSpPr>
          <p:nvPr>
            <p:ph type="sldNum" sz="quarter" idx="12"/>
          </p:nvPr>
        </p:nvSpPr>
        <p:spPr/>
        <p:txBody>
          <a:bodyPr/>
          <a:lstStyle>
            <a:lvl1pPr>
              <a:defRPr>
                <a:latin typeface="Optane" pitchFamily="2" charset="0"/>
              </a:defRPr>
            </a:lvl1pPr>
          </a:lstStyle>
          <a:p>
            <a:pPr>
              <a:defRPr/>
            </a:pPr>
            <a:fld id="{45B554E5-D0F1-44C9-ADF2-831B2ADBD172}" type="slidenum">
              <a:rPr lang="it-IT"/>
              <a:pPr>
                <a:defRPr/>
              </a:pPr>
              <a:t>‹N°›</a:t>
            </a:fld>
            <a:endParaRPr lang="it-IT"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atin typeface="Optane" pitchFamily="2" charset="0"/>
              </a:defRPr>
            </a:lvl1pPr>
          </a:lstStyle>
          <a:p>
            <a:r>
              <a:rPr lang="en-US"/>
              <a:t>Click to edit Master title style</a:t>
            </a:r>
            <a:endParaRPr lang="it-IT"/>
          </a:p>
        </p:txBody>
      </p:sp>
      <p:sp>
        <p:nvSpPr>
          <p:cNvPr id="3" name="Content Placeholder 2"/>
          <p:cNvSpPr>
            <a:spLocks noGrp="1"/>
          </p:cNvSpPr>
          <p:nvPr>
            <p:ph idx="1"/>
          </p:nvPr>
        </p:nvSpPr>
        <p:spPr>
          <a:xfrm>
            <a:off x="3872972" y="273056"/>
            <a:ext cx="5537729" cy="5853113"/>
          </a:xfrm>
        </p:spPr>
        <p:txBody>
          <a:bodyPr/>
          <a:lstStyle>
            <a:lvl1pPr>
              <a:defRPr sz="3200">
                <a:latin typeface="Optane" pitchFamily="2" charset="0"/>
              </a:defRPr>
            </a:lvl1pPr>
            <a:lvl2pPr>
              <a:defRPr sz="2800">
                <a:latin typeface="Optane" pitchFamily="2" charset="0"/>
              </a:defRPr>
            </a:lvl2pPr>
            <a:lvl3pPr>
              <a:defRPr sz="2400">
                <a:latin typeface="Optane" pitchFamily="2" charset="0"/>
              </a:defRPr>
            </a:lvl3pPr>
            <a:lvl4pPr>
              <a:defRPr sz="2000">
                <a:latin typeface="Optane" pitchFamily="2" charset="0"/>
              </a:defRPr>
            </a:lvl4pPr>
            <a:lvl5pPr>
              <a:defRPr sz="2000">
                <a:latin typeface="Optane" pitchFamily="2"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atin typeface="Optane" pitchFamily="2"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Optane" pitchFamily="2" charset="0"/>
              </a:defRPr>
            </a:lvl1pPr>
          </a:lstStyle>
          <a:p>
            <a:pPr>
              <a:defRPr/>
            </a:pPr>
            <a:fld id="{1653FF1B-ED7C-43E7-B6FF-C2E25C60D62F}" type="datetimeFigureOut">
              <a:rPr lang="it-IT"/>
              <a:pPr>
                <a:defRPr/>
              </a:pPr>
              <a:t>30/08/18</a:t>
            </a:fld>
            <a:endParaRPr lang="it-IT" dirty="0"/>
          </a:p>
        </p:txBody>
      </p:sp>
      <p:sp>
        <p:nvSpPr>
          <p:cNvPr id="6" name="Footer Placeholder 5"/>
          <p:cNvSpPr>
            <a:spLocks noGrp="1"/>
          </p:cNvSpPr>
          <p:nvPr>
            <p:ph type="ftr" sz="quarter" idx="11"/>
          </p:nvPr>
        </p:nvSpPr>
        <p:spPr>
          <a:xfrm>
            <a:off x="3384550" y="6356350"/>
            <a:ext cx="3136900" cy="365125"/>
          </a:xfrm>
          <a:prstGeom prst="rect">
            <a:avLst/>
          </a:prstGeom>
        </p:spPr>
        <p:txBody>
          <a:bodyPr/>
          <a:lstStyle>
            <a:lvl1pPr>
              <a:defRPr>
                <a:latin typeface="Optane" pitchFamily="2" charset="0"/>
                <a:cs typeface="+mn-cs"/>
              </a:defRPr>
            </a:lvl1pPr>
          </a:lstStyle>
          <a:p>
            <a:pPr>
              <a:defRPr/>
            </a:pPr>
            <a:r>
              <a:rPr lang="it-IT"/>
              <a:t>EY_IDEA MANAGEMENT_V0.5.PPTX</a:t>
            </a:r>
          </a:p>
        </p:txBody>
      </p:sp>
      <p:sp>
        <p:nvSpPr>
          <p:cNvPr id="7" name="Slide Number Placeholder 6"/>
          <p:cNvSpPr>
            <a:spLocks noGrp="1"/>
          </p:cNvSpPr>
          <p:nvPr>
            <p:ph type="sldNum" sz="quarter" idx="12"/>
          </p:nvPr>
        </p:nvSpPr>
        <p:spPr/>
        <p:txBody>
          <a:bodyPr/>
          <a:lstStyle>
            <a:lvl1pPr>
              <a:defRPr>
                <a:latin typeface="Optane" pitchFamily="2" charset="0"/>
              </a:defRPr>
            </a:lvl1pPr>
          </a:lstStyle>
          <a:p>
            <a:pPr>
              <a:defRPr/>
            </a:pPr>
            <a:fld id="{FF894BA3-6BDB-4A7D-A4FC-31D177920791}" type="slidenum">
              <a:rPr lang="it-IT"/>
              <a:pPr>
                <a:defRPr/>
              </a:pPr>
              <a:t>‹N°›</a:t>
            </a:fld>
            <a:endParaRPr lang="it-IT"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atin typeface="Optane" pitchFamily="2" charset="0"/>
              </a:defRPr>
            </a:lvl1pPr>
          </a:lstStyle>
          <a:p>
            <a:r>
              <a:rPr lang="en-US"/>
              <a:t>Click to edit Master title style</a:t>
            </a:r>
            <a:endParaRPr lang="it-IT"/>
          </a:p>
        </p:txBody>
      </p:sp>
      <p:sp>
        <p:nvSpPr>
          <p:cNvPr id="3" name="Picture Placeholder 2"/>
          <p:cNvSpPr>
            <a:spLocks noGrp="1"/>
          </p:cNvSpPr>
          <p:nvPr>
            <p:ph type="pic" idx="1"/>
          </p:nvPr>
        </p:nvSpPr>
        <p:spPr>
          <a:xfrm>
            <a:off x="1941645" y="612775"/>
            <a:ext cx="5943600" cy="4114800"/>
          </a:xfrm>
        </p:spPr>
        <p:txBody>
          <a:bodyPr rtlCol="0">
            <a:normAutofit/>
          </a:bodyPr>
          <a:lstStyle>
            <a:lvl1pPr marL="0" indent="0">
              <a:buNone/>
              <a:defRPr sz="3200">
                <a:latin typeface="Optane"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dirty="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atin typeface="Optane" pitchFamily="2"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Optane" pitchFamily="2" charset="0"/>
              </a:defRPr>
            </a:lvl1pPr>
          </a:lstStyle>
          <a:p>
            <a:pPr>
              <a:defRPr/>
            </a:pPr>
            <a:fld id="{9C13DE84-A9AA-4F63-99DC-E40F092E8A7E}" type="datetimeFigureOut">
              <a:rPr lang="it-IT"/>
              <a:pPr>
                <a:defRPr/>
              </a:pPr>
              <a:t>30/08/18</a:t>
            </a:fld>
            <a:endParaRPr lang="it-IT" dirty="0"/>
          </a:p>
        </p:txBody>
      </p:sp>
      <p:sp>
        <p:nvSpPr>
          <p:cNvPr id="6" name="Footer Placeholder 5"/>
          <p:cNvSpPr>
            <a:spLocks noGrp="1"/>
          </p:cNvSpPr>
          <p:nvPr>
            <p:ph type="ftr" sz="quarter" idx="11"/>
          </p:nvPr>
        </p:nvSpPr>
        <p:spPr>
          <a:xfrm>
            <a:off x="3384550" y="6356350"/>
            <a:ext cx="3136900" cy="365125"/>
          </a:xfrm>
          <a:prstGeom prst="rect">
            <a:avLst/>
          </a:prstGeom>
        </p:spPr>
        <p:txBody>
          <a:bodyPr/>
          <a:lstStyle>
            <a:lvl1pPr>
              <a:defRPr>
                <a:latin typeface="Optane" pitchFamily="2" charset="0"/>
                <a:cs typeface="+mn-cs"/>
              </a:defRPr>
            </a:lvl1pPr>
          </a:lstStyle>
          <a:p>
            <a:pPr>
              <a:defRPr/>
            </a:pPr>
            <a:r>
              <a:rPr lang="it-IT"/>
              <a:t>EY_IDEA MANAGEMENT_V0.5.PPTX</a:t>
            </a:r>
          </a:p>
        </p:txBody>
      </p:sp>
      <p:sp>
        <p:nvSpPr>
          <p:cNvPr id="7" name="Slide Number Placeholder 6"/>
          <p:cNvSpPr>
            <a:spLocks noGrp="1"/>
          </p:cNvSpPr>
          <p:nvPr>
            <p:ph type="sldNum" sz="quarter" idx="12"/>
          </p:nvPr>
        </p:nvSpPr>
        <p:spPr/>
        <p:txBody>
          <a:bodyPr/>
          <a:lstStyle>
            <a:lvl1pPr>
              <a:defRPr>
                <a:latin typeface="Optane" pitchFamily="2" charset="0"/>
              </a:defRPr>
            </a:lvl1pPr>
          </a:lstStyle>
          <a:p>
            <a:pPr>
              <a:defRPr/>
            </a:pPr>
            <a:fld id="{FA81FD49-F2DB-4219-A52B-A91AAC0F4409}" type="slidenum">
              <a:rPr lang="it-IT"/>
              <a:pPr>
                <a:defRPr/>
              </a:pPr>
              <a:t>‹N°›</a:t>
            </a:fld>
            <a:endParaRPr lang="it-IT"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44488" y="80963"/>
            <a:ext cx="9066212" cy="647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it-IT"/>
          </a:p>
        </p:txBody>
      </p:sp>
      <p:sp>
        <p:nvSpPr>
          <p:cNvPr id="1027" name="Text Placeholder 2"/>
          <p:cNvSpPr>
            <a:spLocks noGrp="1"/>
          </p:cNvSpPr>
          <p:nvPr>
            <p:ph type="body" idx="1"/>
          </p:nvPr>
        </p:nvSpPr>
        <p:spPr bwMode="auto">
          <a:xfrm>
            <a:off x="415925" y="981075"/>
            <a:ext cx="8994775" cy="5145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a:defRPr sz="1200">
                <a:solidFill>
                  <a:schemeClr val="tx1">
                    <a:tint val="75000"/>
                  </a:schemeClr>
                </a:solidFill>
                <a:latin typeface="Optane" pitchFamily="2" charset="0"/>
                <a:cs typeface="+mn-cs"/>
              </a:defRPr>
            </a:lvl1pPr>
          </a:lstStyle>
          <a:p>
            <a:pPr>
              <a:defRPr/>
            </a:pPr>
            <a:fld id="{91868818-9F33-40C6-B334-07F4DF99771C}" type="datetimeFigureOut">
              <a:rPr lang="it-IT"/>
              <a:pPr>
                <a:defRPr/>
              </a:pPr>
              <a:t>30/08/18</a:t>
            </a:fld>
            <a:endParaRPr lang="it-IT" dirty="0"/>
          </a:p>
        </p:txBody>
      </p:sp>
      <p:sp>
        <p:nvSpPr>
          <p:cNvPr id="6" name="Slide Number Placeholder 5"/>
          <p:cNvSpPr>
            <a:spLocks noGrp="1"/>
          </p:cNvSpPr>
          <p:nvPr>
            <p:ph type="sldNum" sz="quarter" idx="4"/>
          </p:nvPr>
        </p:nvSpPr>
        <p:spPr>
          <a:xfrm>
            <a:off x="7099300" y="6356350"/>
            <a:ext cx="2311400" cy="365125"/>
          </a:xfrm>
          <a:prstGeom prst="rect">
            <a:avLst/>
          </a:prstGeom>
        </p:spPr>
        <p:txBody>
          <a:bodyPr vert="horz" lIns="91440" tIns="45720" rIns="91440" bIns="45720" rtlCol="0" anchor="ctr"/>
          <a:lstStyle>
            <a:lvl1pPr algn="r">
              <a:defRPr sz="1200">
                <a:solidFill>
                  <a:schemeClr val="tx1">
                    <a:tint val="75000"/>
                  </a:schemeClr>
                </a:solidFill>
                <a:latin typeface="Optane" pitchFamily="2" charset="0"/>
                <a:cs typeface="+mn-cs"/>
              </a:defRPr>
            </a:lvl1pPr>
          </a:lstStyle>
          <a:p>
            <a:pPr>
              <a:defRPr/>
            </a:pPr>
            <a:fld id="{EE6B9108-0DCE-4102-BE57-23E82442EA04}" type="slidenum">
              <a:rPr lang="it-IT"/>
              <a:pPr>
                <a:defRPr/>
              </a:pPr>
              <a:t>‹N°›</a:t>
            </a:fld>
            <a:endParaRPr lang="it-IT" dirty="0"/>
          </a:p>
        </p:txBody>
      </p:sp>
      <p:cxnSp>
        <p:nvCxnSpPr>
          <p:cNvPr id="7" name="Straight Connector 6"/>
          <p:cNvCxnSpPr/>
          <p:nvPr/>
        </p:nvCxnSpPr>
        <p:spPr>
          <a:xfrm>
            <a:off x="344488" y="6381750"/>
            <a:ext cx="9217025" cy="0"/>
          </a:xfrm>
          <a:prstGeom prst="line">
            <a:avLst/>
          </a:prstGeom>
          <a:ln w="12700">
            <a:solidFill>
              <a:srgbClr val="C00000"/>
            </a:solidFill>
          </a:ln>
        </p:spPr>
        <p:style>
          <a:lnRef idx="1">
            <a:schemeClr val="accent2"/>
          </a:lnRef>
          <a:fillRef idx="0">
            <a:schemeClr val="accent2"/>
          </a:fillRef>
          <a:effectRef idx="0">
            <a:schemeClr val="accent2"/>
          </a:effectRef>
          <a:fontRef idx="minor">
            <a:schemeClr val="tx1"/>
          </a:fontRef>
        </p:style>
      </p:cxnSp>
      <p:sp>
        <p:nvSpPr>
          <p:cNvPr id="8" name="Line 10"/>
          <p:cNvSpPr>
            <a:spLocks noChangeShapeType="1"/>
          </p:cNvSpPr>
          <p:nvPr/>
        </p:nvSpPr>
        <p:spPr bwMode="auto">
          <a:xfrm>
            <a:off x="344488" y="811213"/>
            <a:ext cx="9201150" cy="0"/>
          </a:xfrm>
          <a:prstGeom prst="line">
            <a:avLst/>
          </a:prstGeom>
          <a:noFill/>
          <a:ln w="19050">
            <a:solidFill>
              <a:schemeClr val="tx2">
                <a:lumMod val="40000"/>
                <a:lumOff val="60000"/>
              </a:schemeClr>
            </a:solidFill>
            <a:round/>
            <a:headEnd/>
            <a:tailEnd/>
          </a:ln>
          <a:effectLst/>
        </p:spPr>
        <p:txBody>
          <a:bodyPr wrap="none" anchor="ctr"/>
          <a:lstStyle/>
          <a:p>
            <a:pPr>
              <a:defRPr/>
            </a:pPr>
            <a:endParaRPr lang="en-US" dirty="0">
              <a:solidFill>
                <a:srgbClr val="646464"/>
              </a:solidFill>
              <a:latin typeface="Optane" pitchFamily="2" charset="0"/>
              <a:cs typeface="+mn-cs"/>
            </a:endParaRPr>
          </a:p>
        </p:txBody>
      </p:sp>
      <p:sp>
        <p:nvSpPr>
          <p:cNvPr id="35" name="Rectangle 9"/>
          <p:cNvSpPr>
            <a:spLocks noChangeArrowheads="1"/>
          </p:cNvSpPr>
          <p:nvPr/>
        </p:nvSpPr>
        <p:spPr bwMode="auto">
          <a:xfrm>
            <a:off x="339725" y="6530975"/>
            <a:ext cx="663575" cy="196850"/>
          </a:xfrm>
          <a:prstGeom prst="rect">
            <a:avLst/>
          </a:prstGeom>
          <a:noFill/>
          <a:ln w="9525">
            <a:noFill/>
            <a:miter lim="800000"/>
            <a:headEnd/>
            <a:tailEnd/>
          </a:ln>
          <a:effectLst/>
        </p:spPr>
        <p:txBody>
          <a:bodyPr lIns="0" tIns="0" rIns="0" bIns="0"/>
          <a:lstStyle/>
          <a:p>
            <a:pPr>
              <a:defRPr/>
            </a:pPr>
            <a:r>
              <a:rPr lang="en-US" sz="1100" dirty="0">
                <a:solidFill>
                  <a:srgbClr val="000000"/>
                </a:solidFill>
                <a:latin typeface="Optane" pitchFamily="2" charset="0"/>
              </a:rPr>
              <a:t>Page </a:t>
            </a:r>
            <a:fld id="{E1BCE22D-63E4-4ACA-B8E9-900288221BC7}" type="slidenum">
              <a:rPr lang="en-US" sz="1100">
                <a:solidFill>
                  <a:srgbClr val="000000"/>
                </a:solidFill>
                <a:latin typeface="Optane" pitchFamily="2" charset="0"/>
              </a:rPr>
              <a:pPr>
                <a:defRPr/>
              </a:pPr>
              <a:t>‹N°›</a:t>
            </a:fld>
            <a:endParaRPr lang="en-US" sz="1100" dirty="0">
              <a:solidFill>
                <a:srgbClr val="000000"/>
              </a:solidFill>
              <a:latin typeface="Optane" pitchFamily="2" charset="0"/>
            </a:endParaRPr>
          </a:p>
        </p:txBody>
      </p:sp>
      <p:pic>
        <p:nvPicPr>
          <p:cNvPr id="1033" name="Picture 8"/>
          <p:cNvPicPr>
            <a:picLocks noChangeAspect="1" noChangeArrowheads="1"/>
          </p:cNvPicPr>
          <p:nvPr userDrawn="1"/>
        </p:nvPicPr>
        <p:blipFill>
          <a:blip r:embed="rId17"/>
          <a:srcRect/>
          <a:stretch>
            <a:fillRect/>
          </a:stretch>
        </p:blipFill>
        <p:spPr bwMode="auto">
          <a:xfrm>
            <a:off x="7356475" y="63500"/>
            <a:ext cx="2190750" cy="5397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6" r:id="rId1"/>
    <p:sldLayoutId id="2147483682"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83" r:id="rId13"/>
    <p:sldLayoutId id="2147483684" r:id="rId14"/>
    <p:sldLayoutId id="2147483685" r:id="rId15"/>
  </p:sldLayoutIdLst>
  <p:txStyles>
    <p:titleStyle>
      <a:lvl1pPr algn="l" rtl="0" eaLnBrk="0" fontAlgn="base" hangingPunct="0">
        <a:spcBef>
          <a:spcPct val="0"/>
        </a:spcBef>
        <a:spcAft>
          <a:spcPct val="0"/>
        </a:spcAft>
        <a:defRPr sz="2000" b="1" kern="1200">
          <a:solidFill>
            <a:schemeClr val="tx1"/>
          </a:solidFill>
          <a:latin typeface="Optane" pitchFamily="2" charset="0"/>
          <a:ea typeface="+mj-ea"/>
          <a:cs typeface="+mj-cs"/>
        </a:defRPr>
      </a:lvl1pPr>
      <a:lvl2pPr algn="l" rtl="0" eaLnBrk="0" fontAlgn="base" hangingPunct="0">
        <a:spcBef>
          <a:spcPct val="0"/>
        </a:spcBef>
        <a:spcAft>
          <a:spcPct val="0"/>
        </a:spcAft>
        <a:defRPr sz="2000" b="1">
          <a:solidFill>
            <a:schemeClr val="tx1"/>
          </a:solidFill>
          <a:latin typeface="Optane" pitchFamily="2" charset="0"/>
        </a:defRPr>
      </a:lvl2pPr>
      <a:lvl3pPr algn="l" rtl="0" eaLnBrk="0" fontAlgn="base" hangingPunct="0">
        <a:spcBef>
          <a:spcPct val="0"/>
        </a:spcBef>
        <a:spcAft>
          <a:spcPct val="0"/>
        </a:spcAft>
        <a:defRPr sz="2000" b="1">
          <a:solidFill>
            <a:schemeClr val="tx1"/>
          </a:solidFill>
          <a:latin typeface="Optane" pitchFamily="2" charset="0"/>
        </a:defRPr>
      </a:lvl3pPr>
      <a:lvl4pPr algn="l" rtl="0" eaLnBrk="0" fontAlgn="base" hangingPunct="0">
        <a:spcBef>
          <a:spcPct val="0"/>
        </a:spcBef>
        <a:spcAft>
          <a:spcPct val="0"/>
        </a:spcAft>
        <a:defRPr sz="2000" b="1">
          <a:solidFill>
            <a:schemeClr val="tx1"/>
          </a:solidFill>
          <a:latin typeface="Optane" pitchFamily="2" charset="0"/>
        </a:defRPr>
      </a:lvl4pPr>
      <a:lvl5pPr algn="l" rtl="0" eaLnBrk="0" fontAlgn="base" hangingPunct="0">
        <a:spcBef>
          <a:spcPct val="0"/>
        </a:spcBef>
        <a:spcAft>
          <a:spcPct val="0"/>
        </a:spcAft>
        <a:defRPr sz="2000" b="1">
          <a:solidFill>
            <a:schemeClr val="tx1"/>
          </a:solidFill>
          <a:latin typeface="Optane" pitchFamily="2" charset="0"/>
        </a:defRPr>
      </a:lvl5pPr>
      <a:lvl6pPr marL="457200" algn="l" rtl="0" fontAlgn="base">
        <a:spcBef>
          <a:spcPct val="0"/>
        </a:spcBef>
        <a:spcAft>
          <a:spcPct val="0"/>
        </a:spcAft>
        <a:defRPr sz="2000" b="1">
          <a:solidFill>
            <a:schemeClr val="tx1"/>
          </a:solidFill>
          <a:latin typeface="Optane" pitchFamily="2" charset="0"/>
        </a:defRPr>
      </a:lvl6pPr>
      <a:lvl7pPr marL="914400" algn="l" rtl="0" fontAlgn="base">
        <a:spcBef>
          <a:spcPct val="0"/>
        </a:spcBef>
        <a:spcAft>
          <a:spcPct val="0"/>
        </a:spcAft>
        <a:defRPr sz="2000" b="1">
          <a:solidFill>
            <a:schemeClr val="tx1"/>
          </a:solidFill>
          <a:latin typeface="Optane" pitchFamily="2" charset="0"/>
        </a:defRPr>
      </a:lvl7pPr>
      <a:lvl8pPr marL="1371600" algn="l" rtl="0" fontAlgn="base">
        <a:spcBef>
          <a:spcPct val="0"/>
        </a:spcBef>
        <a:spcAft>
          <a:spcPct val="0"/>
        </a:spcAft>
        <a:defRPr sz="2000" b="1">
          <a:solidFill>
            <a:schemeClr val="tx1"/>
          </a:solidFill>
          <a:latin typeface="Optane" pitchFamily="2" charset="0"/>
        </a:defRPr>
      </a:lvl8pPr>
      <a:lvl9pPr marL="1828800" algn="l" rtl="0" fontAlgn="base">
        <a:spcBef>
          <a:spcPct val="0"/>
        </a:spcBef>
        <a:spcAft>
          <a:spcPct val="0"/>
        </a:spcAft>
        <a:defRPr sz="2000" b="1">
          <a:solidFill>
            <a:schemeClr val="tx1"/>
          </a:solidFill>
          <a:latin typeface="Optane" pitchFamily="2" charset="0"/>
        </a:defRPr>
      </a:lvl9pPr>
    </p:titleStyle>
    <p:bodyStyle>
      <a:lvl1pPr marL="342900" indent="-342900" algn="l" rtl="0" eaLnBrk="0" fontAlgn="base" hangingPunct="0">
        <a:spcBef>
          <a:spcPct val="20000"/>
        </a:spcBef>
        <a:spcAft>
          <a:spcPct val="0"/>
        </a:spcAft>
        <a:buClr>
          <a:srgbClr val="FFC000"/>
        </a:buClr>
        <a:buSzPct val="75000"/>
        <a:buFont typeface="Arial" charset="0"/>
        <a:buChar char="►"/>
        <a:defRPr sz="3200" kern="1200">
          <a:solidFill>
            <a:schemeClr val="tx1"/>
          </a:solidFill>
          <a:latin typeface="Optane" pitchFamily="2" charset="0"/>
          <a:ea typeface="+mn-ea"/>
          <a:cs typeface="+mn-cs"/>
        </a:defRPr>
      </a:lvl1pPr>
      <a:lvl2pPr marL="742950" indent="-285750" algn="l" rtl="0" eaLnBrk="0" fontAlgn="base" hangingPunct="0">
        <a:spcBef>
          <a:spcPct val="20000"/>
        </a:spcBef>
        <a:spcAft>
          <a:spcPct val="0"/>
        </a:spcAft>
        <a:buClr>
          <a:srgbClr val="FFC000"/>
        </a:buClr>
        <a:buFont typeface="Arial" charset="0"/>
        <a:buChar char="–"/>
        <a:defRPr sz="2800" kern="1200">
          <a:solidFill>
            <a:schemeClr val="tx1"/>
          </a:solidFill>
          <a:latin typeface="Optane" pitchFamily="2" charset="0"/>
          <a:ea typeface="+mn-ea"/>
          <a:cs typeface="+mn-cs"/>
        </a:defRPr>
      </a:lvl2pPr>
      <a:lvl3pPr marL="1143000" indent="-228600" algn="l" rtl="0" eaLnBrk="0" fontAlgn="base" hangingPunct="0">
        <a:spcBef>
          <a:spcPct val="20000"/>
        </a:spcBef>
        <a:spcAft>
          <a:spcPct val="0"/>
        </a:spcAft>
        <a:buClr>
          <a:srgbClr val="FFC000"/>
        </a:buClr>
        <a:buFont typeface="Arial" charset="0"/>
        <a:buChar char="•"/>
        <a:defRPr sz="2400" kern="1200">
          <a:solidFill>
            <a:schemeClr val="tx1"/>
          </a:solidFill>
          <a:latin typeface="Optane" pitchFamily="2" charset="0"/>
          <a:ea typeface="+mn-ea"/>
          <a:cs typeface="+mn-cs"/>
        </a:defRPr>
      </a:lvl3pPr>
      <a:lvl4pPr marL="1600200" indent="-228600" algn="l" rtl="0" eaLnBrk="0" fontAlgn="base" hangingPunct="0">
        <a:spcBef>
          <a:spcPct val="20000"/>
        </a:spcBef>
        <a:spcAft>
          <a:spcPct val="0"/>
        </a:spcAft>
        <a:buClr>
          <a:srgbClr val="FFC000"/>
        </a:buClr>
        <a:buFont typeface="Arial" charset="0"/>
        <a:buChar char="–"/>
        <a:defRPr sz="2000" kern="1200">
          <a:solidFill>
            <a:schemeClr val="tx1"/>
          </a:solidFill>
          <a:latin typeface="Optane" pitchFamily="2" charset="0"/>
          <a:ea typeface="+mn-ea"/>
          <a:cs typeface="+mn-cs"/>
        </a:defRPr>
      </a:lvl4pPr>
      <a:lvl5pPr marL="2057400" indent="-228600" algn="l" rtl="0" eaLnBrk="0" fontAlgn="base" hangingPunct="0">
        <a:spcBef>
          <a:spcPct val="20000"/>
        </a:spcBef>
        <a:spcAft>
          <a:spcPct val="0"/>
        </a:spcAft>
        <a:buClr>
          <a:srgbClr val="FFC000"/>
        </a:buClr>
        <a:buFont typeface="Arial" charset="0"/>
        <a:buChar char="»"/>
        <a:defRPr sz="2000" kern="1200">
          <a:solidFill>
            <a:schemeClr val="tx1"/>
          </a:solidFill>
          <a:latin typeface="Optane"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slideLayout" Target="../slideLayouts/slideLayout14.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10.png"/><Relationship Id="rId4"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image" Target="../media/image15.emf"/><Relationship Id="rId7" Type="http://schemas.openxmlformats.org/officeDocument/2006/relationships/image" Target="../media/image19.emf"/><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 Id="rId9" Type="http://schemas.openxmlformats.org/officeDocument/2006/relationships/image" Target="../media/image21.emf"/></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png"/><Relationship Id="rId1" Type="http://schemas.openxmlformats.org/officeDocument/2006/relationships/slideLayout" Target="../slideLayouts/slideLayout15.xml"/><Relationship Id="rId4" Type="http://schemas.openxmlformats.org/officeDocument/2006/relationships/image" Target="../media/image23.emf"/></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meyss.es/" TargetMode="Externa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6.png"/><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0433" name="Rectangle 5"/>
          <p:cNvSpPr txBox="1">
            <a:spLocks noChangeArrowheads="1"/>
          </p:cNvSpPr>
          <p:nvPr/>
        </p:nvSpPr>
        <p:spPr bwMode="auto">
          <a:xfrm>
            <a:off x="488950" y="4021138"/>
            <a:ext cx="9001125" cy="1538883"/>
          </a:xfrm>
          <a:prstGeom prst="rect">
            <a:avLst/>
          </a:prstGeom>
          <a:noFill/>
          <a:ln w="9525">
            <a:noFill/>
            <a:miter lim="800000"/>
            <a:headEnd/>
            <a:tailEnd/>
          </a:ln>
        </p:spPr>
        <p:txBody>
          <a:bodyPr lIns="36000" tIns="0" rIns="36000" bIns="0">
            <a:spAutoFit/>
          </a:bodyPr>
          <a:lstStyle/>
          <a:p>
            <a:pPr marL="742950" lvl="1" indent="-285750" algn="ctr" defTabSz="457200"/>
            <a:r>
              <a:rPr lang="es-ES" sz="2800" b="1" i="1" dirty="0">
                <a:latin typeface="Optane" pitchFamily="2" charset="0"/>
              </a:rPr>
              <a:t>THE CHALLENGE OF SOCIAL SECURITY SCHEME DURING THE CRISIS</a:t>
            </a:r>
            <a:endParaRPr lang="es-ES" sz="2800" b="1" dirty="0">
              <a:solidFill>
                <a:srgbClr val="FFFFFF"/>
              </a:solidFill>
              <a:latin typeface="Optane" pitchFamily="2" charset="0"/>
            </a:endParaRPr>
          </a:p>
          <a:p>
            <a:pPr algn="ctr" defTabSz="457200"/>
            <a:r>
              <a:rPr lang="es-ES_tradnl" sz="2400" b="1" dirty="0">
                <a:solidFill>
                  <a:srgbClr val="002060"/>
                </a:solidFill>
                <a:latin typeface="Optane" pitchFamily="2" charset="0"/>
              </a:rPr>
              <a:t>María Teresa </a:t>
            </a:r>
            <a:r>
              <a:rPr lang="es-ES_tradnl" sz="2400" b="1" dirty="0" err="1">
                <a:solidFill>
                  <a:srgbClr val="002060"/>
                </a:solidFill>
                <a:latin typeface="Optane" pitchFamily="2" charset="0"/>
              </a:rPr>
              <a:t>Quílez</a:t>
            </a:r>
            <a:r>
              <a:rPr lang="es-ES_tradnl" sz="2400" b="1" dirty="0">
                <a:solidFill>
                  <a:srgbClr val="002060"/>
                </a:solidFill>
                <a:latin typeface="Optane" pitchFamily="2" charset="0"/>
              </a:rPr>
              <a:t> </a:t>
            </a:r>
            <a:r>
              <a:rPr lang="es-ES_tradnl" sz="2400" b="1" dirty="0" err="1">
                <a:solidFill>
                  <a:srgbClr val="002060"/>
                </a:solidFill>
                <a:latin typeface="Optane" pitchFamily="2" charset="0"/>
              </a:rPr>
              <a:t>Félez</a:t>
            </a:r>
            <a:endParaRPr lang="es-ES_tradnl" sz="2400" b="1" dirty="0">
              <a:solidFill>
                <a:srgbClr val="002060"/>
              </a:solidFill>
              <a:latin typeface="Optane" pitchFamily="2" charset="0"/>
            </a:endParaRPr>
          </a:p>
          <a:p>
            <a:pPr algn="ctr" defTabSz="457200"/>
            <a:r>
              <a:rPr lang="en-GB" sz="2400" b="1" dirty="0">
                <a:solidFill>
                  <a:srgbClr val="002060"/>
                </a:solidFill>
                <a:latin typeface="Optane" pitchFamily="2" charset="0"/>
              </a:rPr>
              <a:t>Deputy Director General of Planning and Financial Analysis of Social Security</a:t>
            </a:r>
            <a:endParaRPr lang="en-GB" sz="2400" b="1" dirty="0">
              <a:solidFill>
                <a:srgbClr val="262626"/>
              </a:solidFill>
              <a:latin typeface="Optane" pitchFamily="2" charset="0"/>
            </a:endParaRPr>
          </a:p>
          <a:p>
            <a:pPr algn="ctr" defTabSz="457200" eaLnBrk="0" hangingPunct="0">
              <a:spcAft>
                <a:spcPts val="1200"/>
              </a:spcAft>
              <a:buClr>
                <a:srgbClr val="FFC000"/>
              </a:buClr>
              <a:buSzPct val="85000"/>
            </a:pPr>
            <a:r>
              <a:rPr lang="en-GB" sz="2400" i="1" dirty="0">
                <a:solidFill>
                  <a:srgbClr val="262626"/>
                </a:solidFill>
                <a:latin typeface="Optane" pitchFamily="2" charset="0"/>
              </a:rPr>
              <a:t>Madrid, 28 </a:t>
            </a:r>
            <a:r>
              <a:rPr lang="en-GB" sz="2400" i="1" dirty="0" err="1">
                <a:solidFill>
                  <a:srgbClr val="262626"/>
                </a:solidFill>
                <a:latin typeface="Optane" pitchFamily="2" charset="0"/>
              </a:rPr>
              <a:t>th</a:t>
            </a:r>
            <a:r>
              <a:rPr lang="en-GB" sz="2400" i="1" dirty="0">
                <a:solidFill>
                  <a:srgbClr val="262626"/>
                </a:solidFill>
                <a:latin typeface="Optane" pitchFamily="2" charset="0"/>
              </a:rPr>
              <a:t> October 2015</a:t>
            </a:r>
          </a:p>
        </p:txBody>
      </p:sp>
      <p:pic>
        <p:nvPicPr>
          <p:cNvPr id="1810434" name="4 Imagen" descr="Logo+Ministerio+Color+mediano.jpg"/>
          <p:cNvPicPr>
            <a:picLocks noChangeAspect="1"/>
          </p:cNvPicPr>
          <p:nvPr/>
        </p:nvPicPr>
        <p:blipFill>
          <a:blip r:embed="rId3"/>
          <a:srcRect/>
          <a:stretch>
            <a:fillRect/>
          </a:stretch>
        </p:blipFill>
        <p:spPr bwMode="auto">
          <a:xfrm>
            <a:off x="32522" y="11618"/>
            <a:ext cx="4200398" cy="873125"/>
          </a:xfrm>
          <a:prstGeom prst="rect">
            <a:avLst/>
          </a:prstGeom>
          <a:noFill/>
          <a:ln w="9525">
            <a:noFill/>
            <a:miter lim="800000"/>
            <a:headEnd/>
            <a:tailEnd/>
          </a:ln>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368410" y="836712"/>
            <a:ext cx="9169179" cy="5544616"/>
          </a:xfrm>
          <a:prstGeom prst="rect">
            <a:avLst/>
          </a:prstGeom>
        </p:spPr>
      </p:pic>
      <p:sp>
        <p:nvSpPr>
          <p:cNvPr id="1821697" name="Rectangle 2"/>
          <p:cNvSpPr>
            <a:spLocks noGrp="1"/>
          </p:cNvSpPr>
          <p:nvPr>
            <p:ph type="title"/>
          </p:nvPr>
        </p:nvSpPr>
        <p:spPr>
          <a:xfrm>
            <a:off x="344488" y="260350"/>
            <a:ext cx="9066212" cy="647700"/>
          </a:xfrm>
        </p:spPr>
        <p:txBody>
          <a:bodyPr/>
          <a:lstStyle/>
          <a:p>
            <a:pPr eaLnBrk="1" hangingPunct="1"/>
            <a:r>
              <a:rPr lang="en-US" sz="2400"/>
              <a:t>Bringing social &amp; economic objectives together</a:t>
            </a:r>
            <a:br>
              <a:rPr lang="en-US" sz="2400"/>
            </a:br>
            <a:endParaRPr lang="es-ES" sz="2400"/>
          </a:p>
        </p:txBody>
      </p:sp>
      <p:sp>
        <p:nvSpPr>
          <p:cNvPr id="1821698" name="1 Rectángulo"/>
          <p:cNvSpPr>
            <a:spLocks noGrp="1" noChangeArrowheads="1"/>
          </p:cNvSpPr>
          <p:nvPr>
            <p:ph type="body" idx="1"/>
          </p:nvPr>
        </p:nvSpPr>
        <p:spPr/>
        <p:txBody>
          <a:bodyPr/>
          <a:lstStyle/>
          <a:p>
            <a:pPr eaLnBrk="1" hangingPunct="1">
              <a:lnSpc>
                <a:spcPct val="80000"/>
              </a:lnSpc>
              <a:buFont typeface="Arial" charset="0"/>
              <a:buNone/>
            </a:pPr>
            <a:r>
              <a:rPr lang="en-US" sz="2400"/>
              <a:t>Should address social consequences of crisis:</a:t>
            </a:r>
          </a:p>
          <a:p>
            <a:pPr eaLnBrk="1" hangingPunct="1">
              <a:lnSpc>
                <a:spcPct val="80000"/>
              </a:lnSpc>
            </a:pPr>
            <a:endParaRPr lang="en-US" sz="2400"/>
          </a:p>
          <a:p>
            <a:pPr algn="ctr" eaLnBrk="1" hangingPunct="1">
              <a:lnSpc>
                <a:spcPct val="80000"/>
              </a:lnSpc>
              <a:buFont typeface="Arial" charset="0"/>
              <a:buNone/>
            </a:pPr>
            <a:r>
              <a:rPr lang="en-US" sz="3600" b="1">
                <a:solidFill>
                  <a:schemeClr val="accent1"/>
                </a:solidFill>
                <a:latin typeface="Calibri" pitchFamily="34" charset="0"/>
                <a:cs typeface="Arial" charset="0"/>
              </a:rPr>
              <a:t>Social inclusion</a:t>
            </a:r>
          </a:p>
          <a:p>
            <a:pPr eaLnBrk="1" hangingPunct="1">
              <a:lnSpc>
                <a:spcPct val="80000"/>
              </a:lnSpc>
              <a:buFont typeface="Arial" charset="0"/>
              <a:buNone/>
            </a:pPr>
            <a:endParaRPr lang="en-US" sz="2400" b="1"/>
          </a:p>
          <a:p>
            <a:pPr eaLnBrk="1" hangingPunct="1">
              <a:lnSpc>
                <a:spcPct val="80000"/>
              </a:lnSpc>
              <a:buFont typeface="Arial" charset="0"/>
              <a:buNone/>
            </a:pPr>
            <a:r>
              <a:rPr lang="en-US" sz="2400"/>
              <a:t>Combating poverty &amp; social exclusion:</a:t>
            </a:r>
          </a:p>
          <a:p>
            <a:pPr eaLnBrk="1" hangingPunct="1">
              <a:lnSpc>
                <a:spcPct val="80000"/>
              </a:lnSpc>
              <a:buFont typeface="Arial" charset="0"/>
              <a:buNone/>
            </a:pPr>
            <a:r>
              <a:rPr lang="en-US" sz="2400"/>
              <a:t> </a:t>
            </a:r>
          </a:p>
          <a:p>
            <a:pPr eaLnBrk="1" hangingPunct="1">
              <a:lnSpc>
                <a:spcPct val="80000"/>
              </a:lnSpc>
              <a:buFont typeface="Arial" charset="0"/>
              <a:buNone/>
            </a:pPr>
            <a:r>
              <a:rPr lang="en-US" sz="2400"/>
              <a:t>–	first target in Europe 2020 Strategy</a:t>
            </a:r>
          </a:p>
          <a:p>
            <a:pPr eaLnBrk="1" hangingPunct="1">
              <a:lnSpc>
                <a:spcPct val="80000"/>
              </a:lnSpc>
              <a:buFont typeface="Arial" charset="0"/>
              <a:buNone/>
            </a:pPr>
            <a:r>
              <a:rPr lang="en-US" sz="2400"/>
              <a:t>–	adequate income support, inclusive labour markets and access to quality services all important</a:t>
            </a:r>
          </a:p>
          <a:p>
            <a:pPr eaLnBrk="1" hangingPunct="1">
              <a:lnSpc>
                <a:spcPct val="80000"/>
              </a:lnSpc>
              <a:buFont typeface="Arial" charset="0"/>
              <a:buNone/>
            </a:pPr>
            <a:r>
              <a:rPr lang="en-US" sz="2400"/>
              <a:t>–	current focus on minimum income schemes + developing reference budgets for adequacy</a:t>
            </a:r>
          </a:p>
          <a:p>
            <a:pPr eaLnBrk="1" hangingPunct="1">
              <a:lnSpc>
                <a:spcPct val="80000"/>
              </a:lnSpc>
              <a:buFont typeface="Arial" charset="0"/>
              <a:buNone/>
            </a:pPr>
            <a:r>
              <a:rPr lang="en-US" sz="2400"/>
              <a:t>–	support into secure work key for long-term outcomes</a:t>
            </a:r>
          </a:p>
          <a:p>
            <a:pPr eaLnBrk="1" hangingPunct="1">
              <a:lnSpc>
                <a:spcPct val="80000"/>
              </a:lnSpc>
              <a:buFont typeface="Arial" charset="0"/>
              <a:buNone/>
            </a:pPr>
            <a:r>
              <a:rPr lang="en-US" sz="2400"/>
              <a:t>–	services should be accessible &amp; of good quality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368410" y="836712"/>
            <a:ext cx="9169179" cy="5544616"/>
          </a:xfrm>
          <a:prstGeom prst="rect">
            <a:avLst/>
          </a:prstGeom>
        </p:spPr>
      </p:pic>
      <p:sp>
        <p:nvSpPr>
          <p:cNvPr id="1822721" name="Rectangle 2"/>
          <p:cNvSpPr>
            <a:spLocks noGrp="1"/>
          </p:cNvSpPr>
          <p:nvPr>
            <p:ph type="title"/>
          </p:nvPr>
        </p:nvSpPr>
        <p:spPr/>
        <p:txBody>
          <a:bodyPr/>
          <a:lstStyle/>
          <a:p>
            <a:pPr algn="ctr" eaLnBrk="1" hangingPunct="1"/>
            <a:r>
              <a:rPr lang="en-US" sz="3200"/>
              <a:t>Social protection</a:t>
            </a:r>
            <a:endParaRPr lang="es-ES" sz="3200"/>
          </a:p>
        </p:txBody>
      </p:sp>
      <p:sp>
        <p:nvSpPr>
          <p:cNvPr id="1822722" name="1 Rectángulo"/>
          <p:cNvSpPr>
            <a:spLocks noGrp="1" noChangeArrowheads="1"/>
          </p:cNvSpPr>
          <p:nvPr>
            <p:ph type="body" idx="1"/>
          </p:nvPr>
        </p:nvSpPr>
        <p:spPr/>
        <p:txBody>
          <a:bodyPr/>
          <a:lstStyle/>
          <a:p>
            <a:pPr eaLnBrk="1" hangingPunct="1">
              <a:lnSpc>
                <a:spcPct val="90000"/>
              </a:lnSpc>
              <a:buFont typeface="Arial" charset="0"/>
              <a:buNone/>
            </a:pPr>
            <a:r>
              <a:rPr lang="en-GB" sz="2400" b="1"/>
              <a:t>The poverty for people 65+ in the EU is comparable to  those in working age.</a:t>
            </a:r>
          </a:p>
          <a:p>
            <a:pPr eaLnBrk="1" hangingPunct="1">
              <a:lnSpc>
                <a:spcPct val="90000"/>
              </a:lnSpc>
            </a:pPr>
            <a:endParaRPr lang="en-GB" sz="2400" b="1"/>
          </a:p>
          <a:p>
            <a:pPr lvl="1" eaLnBrk="1" hangingPunct="1">
              <a:lnSpc>
                <a:spcPct val="90000"/>
              </a:lnSpc>
            </a:pPr>
            <a:r>
              <a:rPr lang="en-GB" sz="2000"/>
              <a:t>At risk of poverty rate 2013 for </a:t>
            </a:r>
            <a:r>
              <a:rPr lang="en-GB" sz="2000" u="sng"/>
              <a:t>Total Population</a:t>
            </a:r>
            <a:r>
              <a:rPr lang="en-GB" sz="2000"/>
              <a:t>: </a:t>
            </a:r>
            <a:r>
              <a:rPr lang="es-ES" sz="2000"/>
              <a:t>16.6</a:t>
            </a:r>
            <a:r>
              <a:rPr lang="en-GB" sz="2000"/>
              <a:t>%</a:t>
            </a:r>
          </a:p>
          <a:p>
            <a:pPr lvl="1" eaLnBrk="1" hangingPunct="1">
              <a:lnSpc>
                <a:spcPct val="90000"/>
              </a:lnSpc>
            </a:pPr>
            <a:r>
              <a:rPr lang="en-GB" sz="2000"/>
              <a:t>At risk of poverty rate 2013 for </a:t>
            </a:r>
            <a:r>
              <a:rPr lang="en-GB" sz="2000" u="sng"/>
              <a:t>65 years or over</a:t>
            </a:r>
            <a:r>
              <a:rPr lang="en-GB" sz="2000"/>
              <a:t>: </a:t>
            </a:r>
            <a:r>
              <a:rPr lang="es-ES" sz="2000"/>
              <a:t>13.8</a:t>
            </a:r>
            <a:r>
              <a:rPr lang="en-GB" sz="2000"/>
              <a:t>%</a:t>
            </a:r>
          </a:p>
          <a:p>
            <a:pPr algn="ctr" eaLnBrk="1" hangingPunct="1">
              <a:lnSpc>
                <a:spcPct val="90000"/>
              </a:lnSpc>
              <a:buFont typeface="Arial" charset="0"/>
              <a:buNone/>
            </a:pPr>
            <a:r>
              <a:rPr lang="en-US" b="1">
                <a:solidFill>
                  <a:schemeClr val="accent1"/>
                </a:solidFill>
                <a:latin typeface="Calibri" pitchFamily="34" charset="0"/>
                <a:cs typeface="Arial" charset="0"/>
              </a:rPr>
              <a:t>Strengths and weaknesses of the system</a:t>
            </a:r>
          </a:p>
          <a:p>
            <a:pPr eaLnBrk="1" hangingPunct="1">
              <a:lnSpc>
                <a:spcPct val="90000"/>
              </a:lnSpc>
              <a:buFont typeface="Arial" charset="0"/>
              <a:buNone/>
            </a:pPr>
            <a:r>
              <a:rPr lang="en-US" sz="2400"/>
              <a:t>•	A guaranteed minimum pension with «high» replacement rates</a:t>
            </a:r>
          </a:p>
          <a:p>
            <a:pPr eaLnBrk="1" hangingPunct="1">
              <a:lnSpc>
                <a:spcPct val="90000"/>
              </a:lnSpc>
              <a:buFont typeface="Arial" charset="0"/>
              <a:buNone/>
            </a:pPr>
            <a:r>
              <a:rPr lang="en-US" sz="2400"/>
              <a:t>•	Low poverty rate (also after age 65)</a:t>
            </a:r>
          </a:p>
          <a:p>
            <a:pPr eaLnBrk="1" hangingPunct="1">
              <a:lnSpc>
                <a:spcPct val="90000"/>
              </a:lnSpc>
              <a:buFont typeface="Arial" charset="0"/>
              <a:buNone/>
            </a:pPr>
            <a:r>
              <a:rPr lang="en-US" sz="2400"/>
              <a:t>•	Several levels of competence operating simultaneously</a:t>
            </a:r>
          </a:p>
          <a:p>
            <a:pPr eaLnBrk="1" hangingPunct="1">
              <a:lnSpc>
                <a:spcPct val="90000"/>
              </a:lnSpc>
              <a:buFont typeface="Arial" charset="0"/>
              <a:buNone/>
            </a:pPr>
            <a:r>
              <a:rPr lang="en-US" sz="2400"/>
              <a:t>•	3 pillar-system:</a:t>
            </a:r>
          </a:p>
          <a:p>
            <a:pPr lvl="1" eaLnBrk="1" hangingPunct="1">
              <a:lnSpc>
                <a:spcPct val="90000"/>
              </a:lnSpc>
            </a:pPr>
            <a:r>
              <a:rPr lang="en-US" sz="2000"/>
              <a:t>public pension system (pay-as-you go)</a:t>
            </a:r>
          </a:p>
          <a:p>
            <a:pPr lvl="1" eaLnBrk="1" hangingPunct="1">
              <a:lnSpc>
                <a:spcPct val="90000"/>
              </a:lnSpc>
            </a:pPr>
            <a:r>
              <a:rPr lang="en-US" sz="2000"/>
              <a:t>occupational benefit plans (funded)</a:t>
            </a:r>
          </a:p>
          <a:p>
            <a:pPr lvl="1" eaLnBrk="1" hangingPunct="1">
              <a:lnSpc>
                <a:spcPct val="90000"/>
              </a:lnSpc>
            </a:pPr>
            <a:r>
              <a:rPr lang="en-US" sz="2000"/>
              <a:t>individual provident measures (funded)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368410" y="836712"/>
            <a:ext cx="9169179" cy="5544616"/>
          </a:xfrm>
          <a:prstGeom prst="rect">
            <a:avLst/>
          </a:prstGeom>
        </p:spPr>
      </p:pic>
      <p:sp>
        <p:nvSpPr>
          <p:cNvPr id="1823745" name="Rectangle 2"/>
          <p:cNvSpPr>
            <a:spLocks noGrp="1"/>
          </p:cNvSpPr>
          <p:nvPr>
            <p:ph type="title"/>
          </p:nvPr>
        </p:nvSpPr>
        <p:spPr>
          <a:xfrm>
            <a:off x="344488" y="404813"/>
            <a:ext cx="9066212" cy="576262"/>
          </a:xfrm>
        </p:spPr>
        <p:txBody>
          <a:bodyPr/>
          <a:lstStyle/>
          <a:p>
            <a:pPr eaLnBrk="1" hangingPunct="1"/>
            <a:r>
              <a:rPr lang="es-ES" sz="2800"/>
              <a:t>Public Spanish Social Security System /Modalities</a:t>
            </a:r>
          </a:p>
        </p:txBody>
      </p:sp>
      <p:graphicFrame>
        <p:nvGraphicFramePr>
          <p:cNvPr id="7" name="6 Diagrama"/>
          <p:cNvGraphicFramePr/>
          <p:nvPr/>
        </p:nvGraphicFramePr>
        <p:xfrm>
          <a:off x="1070472" y="1131218"/>
          <a:ext cx="7632000" cy="468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23747" name="Rectangle 5"/>
          <p:cNvSpPr>
            <a:spLocks noChangeArrowheads="1"/>
          </p:cNvSpPr>
          <p:nvPr/>
        </p:nvSpPr>
        <p:spPr bwMode="auto">
          <a:xfrm>
            <a:off x="2576513" y="2133600"/>
            <a:ext cx="2230437" cy="396875"/>
          </a:xfrm>
          <a:prstGeom prst="rect">
            <a:avLst/>
          </a:prstGeom>
          <a:noFill/>
          <a:ln w="9525">
            <a:noFill/>
            <a:miter lim="800000"/>
            <a:headEnd/>
            <a:tailEnd/>
          </a:ln>
        </p:spPr>
        <p:txBody>
          <a:bodyPr wrap="none">
            <a:spAutoFit/>
          </a:bodyPr>
          <a:lstStyle/>
          <a:p>
            <a:r>
              <a:rPr lang="es-ES" sz="2000"/>
              <a:t>Financed by State</a:t>
            </a:r>
          </a:p>
        </p:txBody>
      </p:sp>
      <p:sp>
        <p:nvSpPr>
          <p:cNvPr id="9" name="8 CuadroTexto"/>
          <p:cNvSpPr txBox="1"/>
          <p:nvPr/>
        </p:nvSpPr>
        <p:spPr>
          <a:xfrm rot="21396031">
            <a:off x="4525470" y="4066879"/>
            <a:ext cx="3258036" cy="1071217"/>
          </a:xfrm>
          <a:prstGeom prst="rect">
            <a:avLst/>
          </a:prstGeom>
          <a:noFill/>
          <a:scene3d>
            <a:camera prst="orthographicFront">
              <a:rot lat="0" lon="0" rev="0"/>
            </a:camera>
            <a:lightRig rig="threePt" dir="t"/>
          </a:scene3d>
        </p:spPr>
        <p:txBody>
          <a:bodyPr>
            <a:spAutoFit/>
          </a:bodyPr>
          <a:lstStyle/>
          <a:p>
            <a:pPr fontAlgn="auto">
              <a:spcBef>
                <a:spcPts val="0"/>
              </a:spcBef>
              <a:spcAft>
                <a:spcPts val="0"/>
              </a:spcAft>
              <a:defRPr/>
            </a:pPr>
            <a:r>
              <a:rPr lang="es-ES" sz="3000" dirty="0">
                <a:latin typeface="+mn-lt"/>
                <a:cs typeface="+mn-cs"/>
              </a:rPr>
              <a:t>Financed by employers and employees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368410" y="836712"/>
            <a:ext cx="9169179" cy="5544616"/>
          </a:xfrm>
          <a:prstGeom prst="rect">
            <a:avLst/>
          </a:prstGeom>
        </p:spPr>
      </p:pic>
      <p:sp>
        <p:nvSpPr>
          <p:cNvPr id="1754119" name="Rectangle 2"/>
          <p:cNvSpPr>
            <a:spLocks noGrp="1"/>
          </p:cNvSpPr>
          <p:nvPr>
            <p:ph type="title"/>
          </p:nvPr>
        </p:nvSpPr>
        <p:spPr/>
        <p:txBody>
          <a:bodyPr/>
          <a:lstStyle/>
          <a:p>
            <a:pPr algn="ctr" eaLnBrk="1" hangingPunct="1"/>
            <a:r>
              <a:rPr lang="en-US" sz="2400"/>
              <a:t>EU approach: Expenses </a:t>
            </a:r>
            <a:r>
              <a:rPr lang="en-GB" sz="2400"/>
              <a:t>in the EU</a:t>
            </a:r>
            <a:br>
              <a:rPr lang="en-GB" sz="2400"/>
            </a:br>
            <a:r>
              <a:rPr lang="en-GB" sz="2400"/>
              <a:t> dedicated for social protection benefits</a:t>
            </a:r>
            <a:endParaRPr lang="es-ES" sz="2400"/>
          </a:p>
        </p:txBody>
      </p:sp>
      <p:graphicFrame>
        <p:nvGraphicFramePr>
          <p:cNvPr id="1754116" name="Chart 9"/>
          <p:cNvGraphicFramePr>
            <a:graphicFrameLocks noGrp="1"/>
          </p:cNvGraphicFramePr>
          <p:nvPr>
            <p:ph sz="half" idx="1"/>
          </p:nvPr>
        </p:nvGraphicFramePr>
        <p:xfrm>
          <a:off x="488950" y="1052513"/>
          <a:ext cx="4421188" cy="4249737"/>
        </p:xfrm>
        <a:graphic>
          <a:graphicData uri="http://schemas.openxmlformats.org/presentationml/2006/ole">
            <mc:AlternateContent xmlns:mc="http://schemas.openxmlformats.org/markup-compatibility/2006">
              <mc:Choice xmlns:v="urn:schemas-microsoft-com:vml" Requires="v">
                <p:oleObj spid="_x0000_s1754263" r:id="rId4" imgW="4718713" imgH="4535817" progId="Excel.Chart.8">
                  <p:embed/>
                </p:oleObj>
              </mc:Choice>
              <mc:Fallback>
                <p:oleObj r:id="rId4" imgW="4718713" imgH="4535817" progId="Excel.Chart.8">
                  <p:embed/>
                  <p:pic>
                    <p:nvPicPr>
                      <p:cNvPr id="0" name="Chart 9"/>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950" y="1052513"/>
                        <a:ext cx="4421188" cy="4249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54118" name="Chart 10"/>
          <p:cNvGraphicFramePr>
            <a:graphicFrameLocks noGrp="1"/>
          </p:cNvGraphicFramePr>
          <p:nvPr>
            <p:ph sz="half" idx="2"/>
          </p:nvPr>
        </p:nvGraphicFramePr>
        <p:xfrm>
          <a:off x="4737100" y="1052513"/>
          <a:ext cx="5168900" cy="4116387"/>
        </p:xfrm>
        <a:graphic>
          <a:graphicData uri="http://schemas.openxmlformats.org/presentationml/2006/ole">
            <mc:AlternateContent xmlns:mc="http://schemas.openxmlformats.org/markup-compatibility/2006">
              <mc:Choice xmlns:v="urn:schemas-microsoft-com:vml" Requires="v">
                <p:oleObj spid="_x0000_s1754264" r:id="rId6" imgW="5249111" imgH="4182218" progId="Excel.Chart.8">
                  <p:embed/>
                </p:oleObj>
              </mc:Choice>
              <mc:Fallback>
                <p:oleObj r:id="rId6" imgW="5249111" imgH="4182218" progId="Excel.Chart.8">
                  <p:embed/>
                  <p:pic>
                    <p:nvPicPr>
                      <p:cNvPr id="0" name="Chart 10"/>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37100" y="1052513"/>
                        <a:ext cx="5168900" cy="4116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754120" name="Picture 2"/>
          <p:cNvPicPr>
            <a:picLocks noChangeAspect="1" noChangeArrowheads="1"/>
          </p:cNvPicPr>
          <p:nvPr/>
        </p:nvPicPr>
        <p:blipFill>
          <a:blip r:embed="rId8"/>
          <a:srcRect/>
          <a:stretch>
            <a:fillRect/>
          </a:stretch>
        </p:blipFill>
        <p:spPr bwMode="auto">
          <a:xfrm>
            <a:off x="415925" y="5661025"/>
            <a:ext cx="7993063" cy="417513"/>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368410" y="836712"/>
            <a:ext cx="9169179" cy="5544616"/>
          </a:xfrm>
          <a:prstGeom prst="rect">
            <a:avLst/>
          </a:prstGeom>
        </p:spPr>
      </p:pic>
      <p:sp>
        <p:nvSpPr>
          <p:cNvPr id="1825793" name="Rectangle 2"/>
          <p:cNvSpPr>
            <a:spLocks noGrp="1"/>
          </p:cNvSpPr>
          <p:nvPr>
            <p:ph type="title"/>
          </p:nvPr>
        </p:nvSpPr>
        <p:spPr>
          <a:xfrm>
            <a:off x="344488" y="188913"/>
            <a:ext cx="9066212" cy="539750"/>
          </a:xfrm>
        </p:spPr>
        <p:txBody>
          <a:bodyPr/>
          <a:lstStyle/>
          <a:p>
            <a:pPr algn="ctr" eaLnBrk="1" hangingPunct="1"/>
            <a:r>
              <a:rPr lang="en-US" sz="3200"/>
              <a:t>On-going pension reform</a:t>
            </a:r>
            <a:br>
              <a:rPr lang="en-US" sz="2800"/>
            </a:br>
            <a:endParaRPr lang="es-ES" sz="2800"/>
          </a:p>
        </p:txBody>
      </p:sp>
      <p:sp>
        <p:nvSpPr>
          <p:cNvPr id="1825794" name="5 Rectángulo redondeado"/>
          <p:cNvSpPr>
            <a:spLocks noGrp="1" noChangeArrowheads="1"/>
          </p:cNvSpPr>
          <p:nvPr>
            <p:ph type="body" idx="1"/>
          </p:nvPr>
        </p:nvSpPr>
        <p:spPr>
          <a:xfrm>
            <a:off x="488504" y="981075"/>
            <a:ext cx="8922196" cy="5145088"/>
          </a:xfrm>
          <a:prstGeom prst="roundRect">
            <a:avLst>
              <a:gd name="adj" fmla="val 7620"/>
            </a:avLst>
          </a:prstGeom>
          <a:solidFill>
            <a:schemeClr val="bg1"/>
          </a:solidFill>
          <a:ln w="25400" algn="ctr">
            <a:solidFill>
              <a:srgbClr val="385D8A"/>
            </a:solidFill>
            <a:round/>
          </a:ln>
        </p:spPr>
        <p:txBody>
          <a:bodyPr/>
          <a:lstStyle/>
          <a:p>
            <a:pPr marL="361950" indent="-361950" eaLnBrk="1" hangingPunct="1">
              <a:buClr>
                <a:schemeClr val="tx1"/>
              </a:buClr>
              <a:buFontTx/>
              <a:buChar char="•"/>
            </a:pPr>
            <a:r>
              <a:rPr lang="en-US" sz="2800" dirty="0"/>
              <a:t>Harmonization of retirement age with life expectancy </a:t>
            </a:r>
          </a:p>
          <a:p>
            <a:pPr marL="361950" indent="-361950" eaLnBrk="1" hangingPunct="1"/>
            <a:endParaRPr lang="en-US" sz="2800" dirty="0"/>
          </a:p>
          <a:p>
            <a:pPr marL="361950" indent="-361950" eaLnBrk="1" hangingPunct="1">
              <a:buClr>
                <a:schemeClr val="tx1"/>
              </a:buClr>
              <a:buFontTx/>
              <a:buChar char="•"/>
            </a:pPr>
            <a:r>
              <a:rPr lang="en-US" sz="2800" dirty="0"/>
              <a:t>More flexibility in the transition to retirement</a:t>
            </a:r>
          </a:p>
          <a:p>
            <a:pPr marL="361950" indent="-361950" eaLnBrk="1" hangingPunct="1">
              <a:buClr>
                <a:schemeClr val="tx1"/>
              </a:buClr>
              <a:buFontTx/>
              <a:buChar char="•"/>
            </a:pPr>
            <a:endParaRPr lang="en-US" sz="2800" dirty="0"/>
          </a:p>
          <a:p>
            <a:pPr marL="361950" indent="-361950" eaLnBrk="1" hangingPunct="1">
              <a:buClr>
                <a:schemeClr val="tx1"/>
              </a:buClr>
              <a:buFontTx/>
              <a:buChar char="•"/>
            </a:pPr>
            <a:r>
              <a:rPr lang="en-US" sz="2800" dirty="0"/>
              <a:t>Harmonization of retirement age between women and men</a:t>
            </a:r>
          </a:p>
          <a:p>
            <a:pPr marL="361950" indent="-361950" eaLnBrk="1" hangingPunct="1">
              <a:buClr>
                <a:schemeClr val="tx1"/>
              </a:buClr>
              <a:buFontTx/>
              <a:buChar char="•"/>
            </a:pPr>
            <a:endParaRPr lang="en-US" sz="2800" dirty="0"/>
          </a:p>
          <a:p>
            <a:pPr marL="361950" indent="-361950" eaLnBrk="1" hangingPunct="1">
              <a:buClr>
                <a:schemeClr val="tx1"/>
              </a:buClr>
              <a:buFontTx/>
              <a:buChar char="•"/>
            </a:pPr>
            <a:r>
              <a:rPr lang="en-US" sz="2800" dirty="0"/>
              <a:t>The focus is on sustainability in order to ensure adequacy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368410" y="764704"/>
            <a:ext cx="9169179" cy="5616624"/>
          </a:xfrm>
          <a:prstGeom prst="rect">
            <a:avLst/>
          </a:prstGeom>
        </p:spPr>
      </p:pic>
      <p:sp>
        <p:nvSpPr>
          <p:cNvPr id="1826817" name="Rectangle 2"/>
          <p:cNvSpPr>
            <a:spLocks noGrp="1"/>
          </p:cNvSpPr>
          <p:nvPr>
            <p:ph type="title"/>
          </p:nvPr>
        </p:nvSpPr>
        <p:spPr/>
        <p:txBody>
          <a:bodyPr/>
          <a:lstStyle/>
          <a:p>
            <a:pPr algn="ctr" eaLnBrk="1" hangingPunct="1"/>
            <a:r>
              <a:rPr lang="en-US" sz="3600"/>
              <a:t>Older workers</a:t>
            </a:r>
            <a:endParaRPr lang="es-ES" sz="3600"/>
          </a:p>
        </p:txBody>
      </p:sp>
      <p:sp>
        <p:nvSpPr>
          <p:cNvPr id="1826818" name="1 Rectángulo"/>
          <p:cNvSpPr>
            <a:spLocks noGrp="1" noChangeArrowheads="1"/>
          </p:cNvSpPr>
          <p:nvPr>
            <p:ph type="body" idx="1"/>
          </p:nvPr>
        </p:nvSpPr>
        <p:spPr/>
        <p:txBody>
          <a:bodyPr/>
          <a:lstStyle/>
          <a:p>
            <a:pPr eaLnBrk="1" hangingPunct="1">
              <a:buClr>
                <a:srgbClr val="CC3300"/>
              </a:buClr>
              <a:buFontTx/>
              <a:buChar char="•"/>
            </a:pPr>
            <a:r>
              <a:rPr lang="en-US" sz="2400" b="1">
                <a:solidFill>
                  <a:srgbClr val="C00000"/>
                </a:solidFill>
                <a:latin typeface="Calibri" pitchFamily="34" charset="0"/>
                <a:cs typeface="Arial" charset="0"/>
              </a:rPr>
              <a:t>Progress was made in terms of employability of older persons</a:t>
            </a:r>
          </a:p>
          <a:p>
            <a:pPr lvl="1" eaLnBrk="1" hangingPunct="1"/>
            <a:r>
              <a:rPr lang="en-US" sz="2400"/>
              <a:t>Weak flexibility of the market</a:t>
            </a:r>
          </a:p>
          <a:p>
            <a:pPr lvl="1" eaLnBrk="1" hangingPunct="1"/>
            <a:r>
              <a:rPr lang="en-US" sz="2400"/>
              <a:t>Potential in terms of training</a:t>
            </a:r>
          </a:p>
          <a:p>
            <a:pPr lvl="1" eaLnBrk="1" hangingPunct="1">
              <a:buFont typeface="Arial" charset="0"/>
              <a:buNone/>
            </a:pPr>
            <a:endParaRPr lang="en-US" sz="2400"/>
          </a:p>
          <a:p>
            <a:pPr eaLnBrk="1" hangingPunct="1">
              <a:buClr>
                <a:srgbClr val="CC3300"/>
              </a:buClr>
              <a:buFontTx/>
              <a:buChar char="•"/>
            </a:pPr>
            <a:r>
              <a:rPr lang="en-US" sz="2400" b="1">
                <a:solidFill>
                  <a:srgbClr val="C00000"/>
                </a:solidFill>
                <a:latin typeface="Calibri" pitchFamily="34" charset="0"/>
                <a:cs typeface="Arial" charset="0"/>
              </a:rPr>
              <a:t>Incentives to continue working are to further develop</a:t>
            </a:r>
          </a:p>
          <a:p>
            <a:pPr lvl="1" eaLnBrk="1" hangingPunct="1"/>
            <a:r>
              <a:rPr lang="en-US" sz="2400"/>
              <a:t>Positive attitudes of senior workers and retirees</a:t>
            </a:r>
          </a:p>
          <a:p>
            <a:pPr lvl="1" eaLnBrk="1" hangingPunct="1">
              <a:buFont typeface="Arial" charset="0"/>
              <a:buNone/>
            </a:pPr>
            <a:endParaRPr lang="en-US" sz="2400"/>
          </a:p>
          <a:p>
            <a:pPr eaLnBrk="1" hangingPunct="1">
              <a:buClr>
                <a:srgbClr val="CC3300"/>
              </a:buClr>
              <a:buFontTx/>
              <a:buChar char="•"/>
            </a:pPr>
            <a:r>
              <a:rPr lang="en-US" sz="2400" b="1">
                <a:solidFill>
                  <a:srgbClr val="C00000"/>
                </a:solidFill>
                <a:latin typeface="Calibri" pitchFamily="34" charset="0"/>
                <a:cs typeface="Arial" charset="0"/>
              </a:rPr>
              <a:t>Barriers to staying on job or returning to work should be removed</a:t>
            </a:r>
          </a:p>
          <a:p>
            <a:pPr lvl="1" eaLnBrk="1" hangingPunct="1"/>
            <a:r>
              <a:rPr lang="en-US" sz="2400"/>
              <a:t>No legislation against age discrimination at work</a:t>
            </a:r>
          </a:p>
          <a:p>
            <a:pPr lvl="1" eaLnBrk="1" hangingPunct="1"/>
            <a:r>
              <a:rPr lang="en-US" sz="2400"/>
              <a:t>Innovative age management in companies promote a quality employment for women and men in order to increase the opportunities at the end of the career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368410" y="764704"/>
            <a:ext cx="9169179" cy="5616624"/>
          </a:xfrm>
          <a:prstGeom prst="rect">
            <a:avLst/>
          </a:prstGeom>
        </p:spPr>
      </p:pic>
      <p:sp>
        <p:nvSpPr>
          <p:cNvPr id="1827841" name="Rectangle 2"/>
          <p:cNvSpPr>
            <a:spLocks noGrp="1"/>
          </p:cNvSpPr>
          <p:nvPr>
            <p:ph type="title"/>
          </p:nvPr>
        </p:nvSpPr>
        <p:spPr/>
        <p:txBody>
          <a:bodyPr/>
          <a:lstStyle/>
          <a:p>
            <a:pPr algn="ctr" eaLnBrk="1" hangingPunct="1"/>
            <a:r>
              <a:rPr lang="en-US" sz="4000"/>
              <a:t>Gender differences</a:t>
            </a:r>
            <a:endParaRPr lang="es-ES" sz="4000"/>
          </a:p>
        </p:txBody>
      </p:sp>
      <p:sp>
        <p:nvSpPr>
          <p:cNvPr id="1827842" name="1 Rectángulo"/>
          <p:cNvSpPr>
            <a:spLocks noGrp="1" noChangeArrowheads="1"/>
          </p:cNvSpPr>
          <p:nvPr>
            <p:ph type="body" idx="1"/>
          </p:nvPr>
        </p:nvSpPr>
        <p:spPr/>
        <p:txBody>
          <a:bodyPr/>
          <a:lstStyle/>
          <a:p>
            <a:pPr eaLnBrk="1" hangingPunct="1">
              <a:lnSpc>
                <a:spcPct val="90000"/>
              </a:lnSpc>
              <a:buFont typeface="Arial" charset="0"/>
              <a:buNone/>
            </a:pPr>
            <a:r>
              <a:rPr lang="en-GB" sz="2800" b="1">
                <a:solidFill>
                  <a:srgbClr val="CC3300"/>
                </a:solidFill>
              </a:rPr>
              <a:t>Women in the EU are at higher risk of poverty than men (gender gap also in pensions)</a:t>
            </a:r>
          </a:p>
          <a:p>
            <a:pPr eaLnBrk="1" hangingPunct="1">
              <a:lnSpc>
                <a:spcPct val="90000"/>
              </a:lnSpc>
            </a:pPr>
            <a:endParaRPr lang="en-US" sz="2800">
              <a:solidFill>
                <a:srgbClr val="CC3300"/>
              </a:solidFill>
            </a:endParaRPr>
          </a:p>
          <a:p>
            <a:pPr eaLnBrk="1" hangingPunct="1">
              <a:lnSpc>
                <a:spcPct val="90000"/>
              </a:lnSpc>
              <a:buClr>
                <a:schemeClr val="tx1"/>
              </a:buClr>
              <a:buFontTx/>
              <a:buChar char="•"/>
            </a:pPr>
            <a:r>
              <a:rPr lang="en-US" sz="2800"/>
              <a:t>Gender gap in terms of insurance coverage</a:t>
            </a:r>
          </a:p>
          <a:p>
            <a:pPr eaLnBrk="1" hangingPunct="1">
              <a:lnSpc>
                <a:spcPct val="90000"/>
              </a:lnSpc>
              <a:buClr>
                <a:schemeClr val="tx1"/>
              </a:buClr>
              <a:buFontTx/>
              <a:buChar char="•"/>
            </a:pPr>
            <a:r>
              <a:rPr lang="en-US" sz="2800"/>
              <a:t>Reflects pay inequalities</a:t>
            </a:r>
          </a:p>
          <a:p>
            <a:pPr eaLnBrk="1" hangingPunct="1">
              <a:lnSpc>
                <a:spcPct val="90000"/>
              </a:lnSpc>
              <a:buClr>
                <a:schemeClr val="tx1"/>
              </a:buClr>
              <a:buFontTx/>
              <a:buChar char="•"/>
            </a:pPr>
            <a:r>
              <a:rPr lang="en-US" sz="2800"/>
              <a:t>…and patterns of women’s employment</a:t>
            </a:r>
          </a:p>
          <a:p>
            <a:pPr eaLnBrk="1" hangingPunct="1">
              <a:lnSpc>
                <a:spcPct val="90000"/>
              </a:lnSpc>
              <a:buClr>
                <a:schemeClr val="tx1"/>
              </a:buClr>
              <a:buFontTx/>
              <a:buChar char="•"/>
            </a:pPr>
            <a:r>
              <a:rPr lang="en-US" sz="2800"/>
              <a:t>Part time workers are mostly women</a:t>
            </a:r>
          </a:p>
          <a:p>
            <a:pPr eaLnBrk="1" hangingPunct="1">
              <a:lnSpc>
                <a:spcPct val="90000"/>
              </a:lnSpc>
              <a:buClr>
                <a:schemeClr val="tx1"/>
              </a:buClr>
              <a:buFontTx/>
              <a:buChar char="•"/>
            </a:pPr>
            <a:r>
              <a:rPr lang="en-US" sz="2800"/>
              <a:t>Women’s careers are often fragmented</a:t>
            </a:r>
          </a:p>
          <a:p>
            <a:pPr eaLnBrk="1" hangingPunct="1">
              <a:lnSpc>
                <a:spcPct val="90000"/>
              </a:lnSpc>
              <a:buClr>
                <a:schemeClr val="tx1"/>
              </a:buClr>
              <a:buFontTx/>
              <a:buChar char="•"/>
            </a:pPr>
            <a:r>
              <a:rPr lang="en-US" sz="2800"/>
              <a:t>Women are overrepresented in the lowest income group (70%)</a:t>
            </a:r>
          </a:p>
          <a:p>
            <a:pPr eaLnBrk="1" hangingPunct="1">
              <a:lnSpc>
                <a:spcPct val="90000"/>
              </a:lnSpc>
              <a:buClr>
                <a:schemeClr val="tx1"/>
              </a:buClr>
              <a:buFontTx/>
              <a:buChar char="•"/>
            </a:pPr>
            <a:r>
              <a:rPr lang="en-US" sz="2800"/>
              <a:t>Lower salaries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368410" y="764704"/>
            <a:ext cx="9169179" cy="5616624"/>
          </a:xfrm>
          <a:prstGeom prst="rect">
            <a:avLst/>
          </a:prstGeom>
        </p:spPr>
      </p:pic>
      <p:sp>
        <p:nvSpPr>
          <p:cNvPr id="1828865" name="Rectangle 2"/>
          <p:cNvSpPr>
            <a:spLocks noGrp="1"/>
          </p:cNvSpPr>
          <p:nvPr>
            <p:ph type="title"/>
          </p:nvPr>
        </p:nvSpPr>
        <p:spPr>
          <a:xfrm>
            <a:off x="273050" y="404813"/>
            <a:ext cx="9066213" cy="647700"/>
          </a:xfrm>
        </p:spPr>
        <p:txBody>
          <a:bodyPr/>
          <a:lstStyle/>
          <a:p>
            <a:pPr algn="ctr" eaLnBrk="1" hangingPunct="1"/>
            <a:r>
              <a:rPr lang="en-US" sz="4400"/>
              <a:t>Key aims</a:t>
            </a:r>
            <a:br>
              <a:rPr lang="en-US" sz="4000"/>
            </a:br>
            <a:endParaRPr lang="es-ES" sz="4000"/>
          </a:p>
        </p:txBody>
      </p:sp>
      <p:sp>
        <p:nvSpPr>
          <p:cNvPr id="1828866" name="2 Rectángulo"/>
          <p:cNvSpPr>
            <a:spLocks noGrp="1" noChangeArrowheads="1"/>
          </p:cNvSpPr>
          <p:nvPr>
            <p:ph type="body" idx="1"/>
          </p:nvPr>
        </p:nvSpPr>
        <p:spPr/>
        <p:txBody>
          <a:bodyPr/>
          <a:lstStyle/>
          <a:p>
            <a:pPr marL="660400" indent="-457200" eaLnBrk="1" hangingPunct="1">
              <a:lnSpc>
                <a:spcPct val="90000"/>
              </a:lnSpc>
              <a:buClr>
                <a:schemeClr val="tx1"/>
              </a:buClr>
              <a:buFont typeface="Arial" charset="0"/>
              <a:buAutoNum type="arabicPeriod"/>
            </a:pPr>
            <a:r>
              <a:rPr lang="en-US" sz="2400"/>
              <a:t>Highlight the </a:t>
            </a:r>
            <a:r>
              <a:rPr lang="en-US" sz="2400" b="1"/>
              <a:t>importance of adequacy</a:t>
            </a:r>
            <a:r>
              <a:rPr lang="en-US" sz="2400"/>
              <a:t> and examine what makes up an adequate income in old-age</a:t>
            </a:r>
          </a:p>
          <a:p>
            <a:pPr marL="660400" indent="-457200" eaLnBrk="1" hangingPunct="1">
              <a:lnSpc>
                <a:spcPct val="90000"/>
              </a:lnSpc>
              <a:buClr>
                <a:schemeClr val="tx1"/>
              </a:buClr>
              <a:buFont typeface="Arial" charset="0"/>
              <a:buAutoNum type="arabicPeriod"/>
            </a:pPr>
            <a:r>
              <a:rPr lang="en-US" sz="2400"/>
              <a:t>Adoption of policies to </a:t>
            </a:r>
            <a:r>
              <a:rPr lang="en-US" sz="2400" b="1"/>
              <a:t>deliver longer working lives</a:t>
            </a:r>
            <a:r>
              <a:rPr lang="en-US" sz="2400"/>
              <a:t> and higher pension ages could potential provide win-win scenario in terms of enhancing adequacy and sustainability</a:t>
            </a:r>
          </a:p>
          <a:p>
            <a:pPr marL="660400" indent="-457200" eaLnBrk="1" hangingPunct="1">
              <a:lnSpc>
                <a:spcPct val="90000"/>
              </a:lnSpc>
              <a:buClr>
                <a:schemeClr val="tx1"/>
              </a:buClr>
              <a:buFont typeface="Arial" charset="0"/>
              <a:buAutoNum type="arabicPeriod"/>
            </a:pPr>
            <a:r>
              <a:rPr lang="en-US" sz="2400"/>
              <a:t>Public pension systems should contain </a:t>
            </a:r>
            <a:r>
              <a:rPr lang="en-US" sz="2400" b="1"/>
              <a:t>minimum income provision</a:t>
            </a:r>
            <a:r>
              <a:rPr lang="en-US" sz="2400"/>
              <a:t> mechanisms and redistributive features in order to protect people who were unable to build adequate entitlements</a:t>
            </a:r>
          </a:p>
          <a:p>
            <a:pPr marL="660400" indent="-457200" eaLnBrk="1" hangingPunct="1">
              <a:lnSpc>
                <a:spcPct val="90000"/>
              </a:lnSpc>
              <a:buClr>
                <a:schemeClr val="tx1"/>
              </a:buClr>
              <a:buFont typeface="Arial" charset="0"/>
              <a:buAutoNum type="arabicPeriod"/>
            </a:pPr>
            <a:r>
              <a:rPr lang="en-US" sz="2400"/>
              <a:t>Analyze the </a:t>
            </a:r>
            <a:r>
              <a:rPr lang="en-US" sz="2400" b="1"/>
              <a:t>impact of recent pension reforms</a:t>
            </a:r>
          </a:p>
          <a:p>
            <a:pPr marL="660400" indent="-457200" eaLnBrk="1" hangingPunct="1">
              <a:lnSpc>
                <a:spcPct val="90000"/>
              </a:lnSpc>
              <a:buClr>
                <a:schemeClr val="tx1"/>
              </a:buClr>
              <a:buFont typeface="Arial" charset="0"/>
              <a:buAutoNum type="arabicPeriod"/>
            </a:pPr>
            <a:r>
              <a:rPr lang="en-US" sz="2400"/>
              <a:t>Assess the </a:t>
            </a:r>
            <a:r>
              <a:rPr lang="en-US" sz="2400" b="1"/>
              <a:t>risks to future adequacy</a:t>
            </a:r>
            <a:r>
              <a:rPr lang="en-US" sz="2400"/>
              <a:t>, bearing in mind that financial sustainability and adequacy must always be analysed together</a:t>
            </a:r>
          </a:p>
          <a:p>
            <a:pPr marL="660400" indent="-457200" eaLnBrk="1" hangingPunct="1">
              <a:lnSpc>
                <a:spcPct val="90000"/>
              </a:lnSpc>
              <a:buClr>
                <a:schemeClr val="tx1"/>
              </a:buClr>
              <a:buFont typeface="Arial" charset="0"/>
              <a:buAutoNum type="arabicPeriod"/>
            </a:pPr>
            <a:r>
              <a:rPr lang="en-US" sz="2400"/>
              <a:t>Need for </a:t>
            </a:r>
            <a:r>
              <a:rPr lang="en-US" sz="2400" b="1"/>
              <a:t>safer </a:t>
            </a:r>
            <a:r>
              <a:rPr lang="en-US" sz="2400"/>
              <a:t>and more </a:t>
            </a:r>
            <a:r>
              <a:rPr lang="en-US" sz="2400" b="1"/>
              <a:t>transparent</a:t>
            </a:r>
            <a:r>
              <a:rPr lang="en-US" sz="2400"/>
              <a:t> schemes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368410" y="836712"/>
            <a:ext cx="9169179" cy="5544616"/>
          </a:xfrm>
          <a:prstGeom prst="rect">
            <a:avLst/>
          </a:prstGeom>
        </p:spPr>
      </p:pic>
      <p:sp>
        <p:nvSpPr>
          <p:cNvPr id="1829889" name="5 Rectángulo"/>
          <p:cNvSpPr>
            <a:spLocks noGrp="1" noChangeArrowheads="1"/>
          </p:cNvSpPr>
          <p:nvPr>
            <p:ph type="title"/>
          </p:nvPr>
        </p:nvSpPr>
        <p:spPr/>
        <p:txBody>
          <a:bodyPr/>
          <a:lstStyle/>
          <a:p>
            <a:pPr algn="ctr" eaLnBrk="1" hangingPunct="1"/>
            <a:r>
              <a:rPr lang="en-US" sz="4000"/>
              <a:t>Concept of adequacy</a:t>
            </a:r>
          </a:p>
        </p:txBody>
      </p:sp>
      <p:pic>
        <p:nvPicPr>
          <p:cNvPr id="4100" name="Picture 4"/>
          <p:cNvPicPr>
            <a:picLocks noChangeAspect="1" noChangeArrowheads="1"/>
          </p:cNvPicPr>
          <p:nvPr/>
        </p:nvPicPr>
        <p:blipFill>
          <a:blip r:embed="rId3"/>
          <a:srcRect/>
          <a:stretch>
            <a:fillRect/>
          </a:stretch>
        </p:blipFill>
        <p:spPr bwMode="auto">
          <a:xfrm>
            <a:off x="1789113" y="1228725"/>
            <a:ext cx="6248400" cy="4648200"/>
          </a:xfrm>
          <a:prstGeom prst="rect">
            <a:avLst/>
          </a:prstGeom>
          <a:solidFill>
            <a:schemeClr val="accent2">
              <a:lumMod val="20000"/>
              <a:lumOff val="80000"/>
              <a:alpha val="90000"/>
            </a:schemeClr>
          </a:solid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344488" y="836712"/>
            <a:ext cx="9193101" cy="5544616"/>
          </a:xfrm>
          <a:prstGeom prst="rect">
            <a:avLst/>
          </a:prstGeom>
        </p:spPr>
      </p:pic>
      <p:sp>
        <p:nvSpPr>
          <p:cNvPr id="1830913" name="5 Rectángulo"/>
          <p:cNvSpPr>
            <a:spLocks noGrp="1" noChangeArrowheads="1"/>
          </p:cNvSpPr>
          <p:nvPr>
            <p:ph type="title"/>
          </p:nvPr>
        </p:nvSpPr>
        <p:spPr/>
        <p:txBody>
          <a:bodyPr/>
          <a:lstStyle/>
          <a:p>
            <a:pPr algn="ctr" eaLnBrk="1" hangingPunct="1"/>
            <a:r>
              <a:rPr lang="en-US" sz="4000"/>
              <a:t>National Reform Plan</a:t>
            </a:r>
          </a:p>
        </p:txBody>
      </p:sp>
      <p:graphicFrame>
        <p:nvGraphicFramePr>
          <p:cNvPr id="13" name="12 Diagrama"/>
          <p:cNvGraphicFramePr/>
          <p:nvPr/>
        </p:nvGraphicFramePr>
        <p:xfrm>
          <a:off x="1943632" y="1543230"/>
          <a:ext cx="6278904" cy="38681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368410" y="823914"/>
            <a:ext cx="9169179" cy="5524500"/>
          </a:xfrm>
          <a:prstGeom prst="rect">
            <a:avLst/>
          </a:prstGeom>
        </p:spPr>
      </p:pic>
      <p:sp>
        <p:nvSpPr>
          <p:cNvPr id="1812481" name="Rectangle 4"/>
          <p:cNvSpPr>
            <a:spLocks noChangeArrowheads="1"/>
          </p:cNvSpPr>
          <p:nvPr/>
        </p:nvSpPr>
        <p:spPr bwMode="auto">
          <a:xfrm>
            <a:off x="350838" y="692150"/>
            <a:ext cx="9199562" cy="1465263"/>
          </a:xfrm>
          <a:prstGeom prst="rect">
            <a:avLst/>
          </a:prstGeom>
          <a:noFill/>
          <a:ln w="9525">
            <a:noFill/>
            <a:miter lim="800000"/>
            <a:headEnd/>
            <a:tailEnd/>
          </a:ln>
        </p:spPr>
        <p:txBody>
          <a:bodyPr>
            <a:spAutoFit/>
          </a:bodyPr>
          <a:lstStyle/>
          <a:p>
            <a:pPr marL="342900" indent="-342900" algn="just"/>
            <a:endParaRPr lang="it-IT">
              <a:solidFill>
                <a:srgbClr val="404040"/>
              </a:solidFill>
              <a:latin typeface="Optane" pitchFamily="2" charset="0"/>
            </a:endParaRPr>
          </a:p>
          <a:p>
            <a:pPr marL="342900" indent="-342900" algn="just">
              <a:buFont typeface="Arial" charset="0"/>
              <a:buChar char="•"/>
            </a:pPr>
            <a:endParaRPr lang="it-IT">
              <a:solidFill>
                <a:srgbClr val="404040"/>
              </a:solidFill>
              <a:latin typeface="Optane" pitchFamily="2" charset="0"/>
            </a:endParaRPr>
          </a:p>
          <a:p>
            <a:pPr marL="342900" indent="-342900" algn="just">
              <a:buFont typeface="Arial" charset="0"/>
              <a:buChar char="•"/>
            </a:pPr>
            <a:endParaRPr lang="it-IT">
              <a:solidFill>
                <a:srgbClr val="404040"/>
              </a:solidFill>
              <a:latin typeface="Optane" pitchFamily="2" charset="0"/>
            </a:endParaRPr>
          </a:p>
          <a:p>
            <a:pPr marL="342900" indent="-342900" algn="just">
              <a:buFont typeface="Arial" charset="0"/>
              <a:buChar char="•"/>
            </a:pPr>
            <a:endParaRPr lang="it-IT">
              <a:solidFill>
                <a:srgbClr val="404040"/>
              </a:solidFill>
              <a:latin typeface="Optane" pitchFamily="2" charset="0"/>
            </a:endParaRPr>
          </a:p>
          <a:p>
            <a:pPr marL="342900" indent="-342900" algn="just">
              <a:buFont typeface="Arial" charset="0"/>
              <a:buChar char="•"/>
            </a:pPr>
            <a:endParaRPr lang="it-IT">
              <a:solidFill>
                <a:srgbClr val="404040"/>
              </a:solidFill>
              <a:latin typeface="Optane" pitchFamily="2" charset="0"/>
            </a:endParaRPr>
          </a:p>
        </p:txBody>
      </p:sp>
      <p:sp>
        <p:nvSpPr>
          <p:cNvPr id="1812482" name="Title 1"/>
          <p:cNvSpPr txBox="1">
            <a:spLocks/>
          </p:cNvSpPr>
          <p:nvPr/>
        </p:nvSpPr>
        <p:spPr bwMode="auto">
          <a:xfrm>
            <a:off x="344488" y="176213"/>
            <a:ext cx="6913562" cy="647700"/>
          </a:xfrm>
          <a:prstGeom prst="rect">
            <a:avLst/>
          </a:prstGeom>
          <a:noFill/>
          <a:ln w="9525">
            <a:noFill/>
            <a:miter lim="800000"/>
            <a:headEnd/>
            <a:tailEnd/>
          </a:ln>
        </p:spPr>
        <p:txBody>
          <a:bodyPr/>
          <a:lstStyle/>
          <a:p>
            <a:endParaRPr lang="it-IT" sz="2400" b="1">
              <a:solidFill>
                <a:srgbClr val="262626"/>
              </a:solidFill>
              <a:latin typeface="Optane" pitchFamily="2" charset="0"/>
            </a:endParaRPr>
          </a:p>
        </p:txBody>
      </p:sp>
      <p:sp>
        <p:nvSpPr>
          <p:cNvPr id="1812483" name="7 Rectángulo"/>
          <p:cNvSpPr>
            <a:spLocks noChangeArrowheads="1"/>
          </p:cNvSpPr>
          <p:nvPr/>
        </p:nvSpPr>
        <p:spPr bwMode="auto">
          <a:xfrm>
            <a:off x="3187700" y="0"/>
            <a:ext cx="2227263" cy="823913"/>
          </a:xfrm>
          <a:prstGeom prst="rect">
            <a:avLst/>
          </a:prstGeom>
          <a:noFill/>
          <a:ln w="9525">
            <a:noFill/>
            <a:miter lim="800000"/>
            <a:headEnd/>
            <a:tailEnd/>
          </a:ln>
        </p:spPr>
        <p:txBody>
          <a:bodyPr wrap="none">
            <a:spAutoFit/>
          </a:bodyPr>
          <a:lstStyle/>
          <a:p>
            <a:r>
              <a:rPr lang="en-US" sz="4800" b="1">
                <a:solidFill>
                  <a:schemeClr val="bg1"/>
                </a:solidFill>
                <a:latin typeface="Calibri" pitchFamily="34" charset="0"/>
              </a:rPr>
              <a:t> </a:t>
            </a:r>
            <a:r>
              <a:rPr lang="en-US" sz="3600" b="1">
                <a:latin typeface="Optane" pitchFamily="2" charset="0"/>
              </a:rPr>
              <a:t>Overview</a:t>
            </a:r>
            <a:endParaRPr lang="es-ES" sz="3600">
              <a:latin typeface="Optane" pitchFamily="2" charset="0"/>
            </a:endParaRPr>
          </a:p>
        </p:txBody>
      </p:sp>
      <p:sp>
        <p:nvSpPr>
          <p:cNvPr id="16" name="15 Rectángulo"/>
          <p:cNvSpPr/>
          <p:nvPr/>
        </p:nvSpPr>
        <p:spPr>
          <a:xfrm>
            <a:off x="360363" y="1344613"/>
            <a:ext cx="8423275" cy="5003800"/>
          </a:xfrm>
          <a:prstGeom prst="rect">
            <a:avLst/>
          </a:prstGeom>
        </p:spPr>
        <p:txBody>
          <a:bodyPr>
            <a:spAutoFit/>
          </a:bodyPr>
          <a:lstStyle/>
          <a:p>
            <a:pPr marL="450850" fontAlgn="auto">
              <a:spcBef>
                <a:spcPts val="0"/>
              </a:spcBef>
              <a:spcAft>
                <a:spcPts val="0"/>
              </a:spcAft>
              <a:defRPr/>
            </a:pPr>
            <a:r>
              <a:rPr lang="en-US" sz="2800" b="1" dirty="0">
                <a:latin typeface="+mn-lt"/>
                <a:cs typeface="+mn-cs"/>
              </a:rPr>
              <a:t>Focus</a:t>
            </a:r>
            <a:r>
              <a:rPr lang="en-US" sz="2800" dirty="0">
                <a:latin typeface="+mn-lt"/>
                <a:cs typeface="+mn-cs"/>
              </a:rPr>
              <a:t>	  areas of EU co-operation in social field &amp; supported by </a:t>
            </a:r>
            <a:r>
              <a:rPr lang="en-US" sz="2800" b="1" dirty="0">
                <a:latin typeface="+mn-lt"/>
                <a:cs typeface="+mn-cs"/>
              </a:rPr>
              <a:t>Europe 2020 Strategy</a:t>
            </a:r>
            <a:r>
              <a:rPr lang="en-US" sz="2800" dirty="0">
                <a:latin typeface="+mn-lt"/>
                <a:cs typeface="+mn-cs"/>
              </a:rPr>
              <a:t>:</a:t>
            </a:r>
          </a:p>
          <a:p>
            <a:pPr fontAlgn="auto">
              <a:spcBef>
                <a:spcPts val="0"/>
              </a:spcBef>
              <a:spcAft>
                <a:spcPts val="0"/>
              </a:spcAft>
              <a:defRPr/>
            </a:pPr>
            <a:endParaRPr lang="en-US" sz="2600" dirty="0">
              <a:latin typeface="+mn-lt"/>
              <a:cs typeface="+mn-cs"/>
            </a:endParaRPr>
          </a:p>
          <a:p>
            <a:pPr marL="892175" lvl="1" indent="-360363" fontAlgn="auto">
              <a:spcBef>
                <a:spcPts val="0"/>
              </a:spcBef>
              <a:spcAft>
                <a:spcPts val="0"/>
              </a:spcAft>
              <a:buFont typeface="Wingdings" pitchFamily="2" charset="2"/>
              <a:buChar char="Ø"/>
              <a:defRPr/>
            </a:pPr>
            <a:r>
              <a:rPr lang="en-US" sz="2600" b="1" dirty="0">
                <a:latin typeface="+mn-lt"/>
                <a:cs typeface="+mn-cs"/>
              </a:rPr>
              <a:t>Social inclusion</a:t>
            </a:r>
            <a:r>
              <a:rPr lang="en-US" sz="2600" dirty="0">
                <a:latin typeface="+mn-lt"/>
                <a:cs typeface="+mn-cs"/>
              </a:rPr>
              <a:t> (combating poverty &amp; social exclusion; child poverty &amp; wellbeing; homelessness &amp; housing exclusion)</a:t>
            </a:r>
          </a:p>
          <a:p>
            <a:pPr marL="892175" lvl="1" indent="-360363" fontAlgn="auto">
              <a:spcBef>
                <a:spcPts val="0"/>
              </a:spcBef>
              <a:spcAft>
                <a:spcPts val="0"/>
              </a:spcAft>
              <a:buFont typeface="Wingdings" pitchFamily="2" charset="2"/>
              <a:buChar char="Ø"/>
              <a:defRPr/>
            </a:pPr>
            <a:endParaRPr lang="en-US" sz="2600" dirty="0">
              <a:latin typeface="+mn-lt"/>
              <a:cs typeface="+mn-cs"/>
            </a:endParaRPr>
          </a:p>
          <a:p>
            <a:pPr marL="892175" lvl="1" indent="-360363" fontAlgn="auto">
              <a:spcBef>
                <a:spcPts val="0"/>
              </a:spcBef>
              <a:spcAft>
                <a:spcPts val="0"/>
              </a:spcAft>
              <a:buFont typeface="Wingdings" pitchFamily="2" charset="2"/>
              <a:buChar char="Ø"/>
              <a:defRPr/>
            </a:pPr>
            <a:r>
              <a:rPr lang="en-US" sz="2600" b="1" dirty="0">
                <a:latin typeface="+mn-lt"/>
                <a:cs typeface="+mn-cs"/>
              </a:rPr>
              <a:t>Social protection</a:t>
            </a:r>
            <a:r>
              <a:rPr lang="en-US" sz="2600" dirty="0">
                <a:latin typeface="+mn-lt"/>
                <a:cs typeface="+mn-cs"/>
              </a:rPr>
              <a:t> (pensions, healthcare, long-term care)</a:t>
            </a:r>
          </a:p>
          <a:p>
            <a:pPr marL="892175" lvl="1" indent="-360363" fontAlgn="auto">
              <a:spcBef>
                <a:spcPts val="0"/>
              </a:spcBef>
              <a:spcAft>
                <a:spcPts val="0"/>
              </a:spcAft>
              <a:buFont typeface="Wingdings" pitchFamily="2" charset="2"/>
              <a:buChar char="Ø"/>
              <a:defRPr/>
            </a:pPr>
            <a:endParaRPr lang="en-US" sz="2600" dirty="0">
              <a:latin typeface="+mn-lt"/>
              <a:cs typeface="+mn-cs"/>
            </a:endParaRPr>
          </a:p>
          <a:p>
            <a:pPr marL="892175" lvl="1" indent="-360363" fontAlgn="auto">
              <a:spcBef>
                <a:spcPts val="0"/>
              </a:spcBef>
              <a:spcAft>
                <a:spcPts val="0"/>
              </a:spcAft>
              <a:buFont typeface="Wingdings" pitchFamily="2" charset="2"/>
              <a:buChar char="Ø"/>
              <a:defRPr/>
            </a:pPr>
            <a:r>
              <a:rPr lang="en-US" sz="2600" b="1" dirty="0">
                <a:latin typeface="+mn-lt"/>
                <a:cs typeface="+mn-cs"/>
              </a:rPr>
              <a:t>Each includes</a:t>
            </a:r>
            <a:r>
              <a:rPr lang="en-US" sz="2600" dirty="0">
                <a:latin typeface="+mn-lt"/>
                <a:cs typeface="+mn-cs"/>
              </a:rPr>
              <a:t>: shared objectives, agreed indicators, monitoring, mutual learning, peer review</a:t>
            </a:r>
          </a:p>
        </p:txBody>
      </p:sp>
      <p:cxnSp>
        <p:nvCxnSpPr>
          <p:cNvPr id="18" name="17 Conector recto de flecha"/>
          <p:cNvCxnSpPr/>
          <p:nvPr/>
        </p:nvCxnSpPr>
        <p:spPr>
          <a:xfrm>
            <a:off x="1835150" y="1628775"/>
            <a:ext cx="539750" cy="0"/>
          </a:xfrm>
          <a:prstGeom prst="straightConnector1">
            <a:avLst/>
          </a:prstGeom>
          <a:ln w="539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368410" y="836712"/>
            <a:ext cx="9169179" cy="5688632"/>
          </a:xfrm>
          <a:prstGeom prst="rect">
            <a:avLst/>
          </a:prstGeom>
        </p:spPr>
      </p:pic>
      <p:sp>
        <p:nvSpPr>
          <p:cNvPr id="1831937" name="Rectangle 3"/>
          <p:cNvSpPr>
            <a:spLocks noGrp="1"/>
          </p:cNvSpPr>
          <p:nvPr>
            <p:ph type="body" idx="1"/>
          </p:nvPr>
        </p:nvSpPr>
        <p:spPr/>
        <p:txBody>
          <a:bodyPr/>
          <a:lstStyle/>
          <a:p>
            <a:pPr algn="ctr" eaLnBrk="1" hangingPunct="1">
              <a:spcBef>
                <a:spcPct val="0"/>
              </a:spcBef>
              <a:buClrTx/>
              <a:buSzTx/>
              <a:buFont typeface="Arial" charset="0"/>
              <a:buChar char="•"/>
            </a:pPr>
            <a:r>
              <a:rPr lang="es-ES"/>
              <a:t>Legal retirement age is “</a:t>
            </a:r>
            <a:r>
              <a:rPr lang="es-ES" b="1"/>
              <a:t>increasing</a:t>
            </a:r>
            <a:r>
              <a:rPr lang="es-ES"/>
              <a:t>”</a:t>
            </a:r>
          </a:p>
          <a:p>
            <a:pPr eaLnBrk="1" hangingPunct="1"/>
            <a:endParaRPr lang="es-ES"/>
          </a:p>
        </p:txBody>
      </p:sp>
      <p:sp>
        <p:nvSpPr>
          <p:cNvPr id="1831938" name="17 Rectángulo"/>
          <p:cNvSpPr>
            <a:spLocks noGrp="1" noChangeArrowheads="1"/>
          </p:cNvSpPr>
          <p:nvPr>
            <p:ph type="title"/>
          </p:nvPr>
        </p:nvSpPr>
        <p:spPr/>
        <p:txBody>
          <a:bodyPr/>
          <a:lstStyle/>
          <a:p>
            <a:pPr algn="ctr" eaLnBrk="1" hangingPunct="1"/>
            <a:r>
              <a:rPr lang="en-US" sz="2800"/>
              <a:t>The 2011-2013</a:t>
            </a:r>
            <a:br>
              <a:rPr lang="en-US" sz="2800"/>
            </a:br>
            <a:r>
              <a:rPr lang="en-US" sz="2800"/>
              <a:t> reforms of the social security pension system</a:t>
            </a:r>
          </a:p>
        </p:txBody>
      </p:sp>
      <p:pic>
        <p:nvPicPr>
          <p:cNvPr id="1831939" name="24 Imagen" descr="calendario-1.png"/>
          <p:cNvPicPr>
            <a:picLocks noChangeAspect="1"/>
          </p:cNvPicPr>
          <p:nvPr/>
        </p:nvPicPr>
        <p:blipFill>
          <a:blip r:embed="rId3"/>
          <a:srcRect/>
          <a:stretch>
            <a:fillRect/>
          </a:stretch>
        </p:blipFill>
        <p:spPr bwMode="auto">
          <a:xfrm>
            <a:off x="776288" y="1484313"/>
            <a:ext cx="3816350" cy="4037012"/>
          </a:xfrm>
          <a:prstGeom prst="rect">
            <a:avLst/>
          </a:prstGeom>
          <a:noFill/>
          <a:ln w="9525">
            <a:noFill/>
            <a:miter lim="800000"/>
            <a:headEnd/>
            <a:tailEnd/>
          </a:ln>
        </p:spPr>
      </p:pic>
      <p:pic>
        <p:nvPicPr>
          <p:cNvPr id="1831940" name="21 Imagen" descr="calendario-1.png"/>
          <p:cNvPicPr>
            <a:picLocks noChangeAspect="1"/>
          </p:cNvPicPr>
          <p:nvPr/>
        </p:nvPicPr>
        <p:blipFill>
          <a:blip r:embed="rId3"/>
          <a:srcRect/>
          <a:stretch>
            <a:fillRect/>
          </a:stretch>
        </p:blipFill>
        <p:spPr bwMode="auto">
          <a:xfrm>
            <a:off x="4592638" y="1484313"/>
            <a:ext cx="3816350" cy="4037012"/>
          </a:xfrm>
          <a:prstGeom prst="rect">
            <a:avLst/>
          </a:prstGeom>
          <a:noFill/>
          <a:ln w="9525">
            <a:noFill/>
            <a:miter lim="800000"/>
            <a:headEnd/>
            <a:tailEnd/>
          </a:ln>
        </p:spPr>
      </p:pic>
      <p:sp>
        <p:nvSpPr>
          <p:cNvPr id="29" name="28 CuadroTexto"/>
          <p:cNvSpPr txBox="1"/>
          <p:nvPr/>
        </p:nvSpPr>
        <p:spPr>
          <a:xfrm>
            <a:off x="900113" y="5661025"/>
            <a:ext cx="7378700" cy="946150"/>
          </a:xfrm>
          <a:prstGeom prst="rect">
            <a:avLst/>
          </a:prstGeom>
          <a:gradFill>
            <a:gsLst>
              <a:gs pos="0">
                <a:schemeClr val="accent1">
                  <a:lumMod val="40000"/>
                  <a:lumOff val="60000"/>
                </a:schemeClr>
              </a:gs>
              <a:gs pos="50000">
                <a:schemeClr val="accent1">
                  <a:tint val="44500"/>
                  <a:satMod val="160000"/>
                </a:schemeClr>
              </a:gs>
              <a:gs pos="100000">
                <a:schemeClr val="accent1">
                  <a:tint val="23500"/>
                  <a:satMod val="160000"/>
                </a:schemeClr>
              </a:gs>
            </a:gsLst>
            <a:lin ang="5400000" scaled="0"/>
          </a:gradFill>
          <a:ln>
            <a:noFill/>
          </a:ln>
        </p:spPr>
        <p:txBody>
          <a:bodyPr>
            <a:spAutoFit/>
          </a:bodyPr>
          <a:lstStyle/>
          <a:p>
            <a:pPr marL="266700" indent="-266700" fontAlgn="auto">
              <a:spcBef>
                <a:spcPts val="0"/>
              </a:spcBef>
              <a:spcAft>
                <a:spcPts val="0"/>
              </a:spcAft>
              <a:buFont typeface="Arial" pitchFamily="34" charset="0"/>
              <a:buChar char="•"/>
              <a:defRPr/>
            </a:pPr>
            <a:r>
              <a:rPr lang="en-GB" sz="2800" b="1" dirty="0">
                <a:latin typeface="+mn-lt"/>
                <a:cs typeface="+mn-cs"/>
              </a:rPr>
              <a:t>The requirements for early retirement are being tightened gradually</a:t>
            </a:r>
          </a:p>
        </p:txBody>
      </p:sp>
      <p:sp>
        <p:nvSpPr>
          <p:cNvPr id="1831942" name="13 CuadroTexto"/>
          <p:cNvSpPr txBox="1">
            <a:spLocks noChangeArrowheads="1"/>
          </p:cNvSpPr>
          <p:nvPr/>
        </p:nvSpPr>
        <p:spPr bwMode="auto">
          <a:xfrm>
            <a:off x="1066800" y="1997075"/>
            <a:ext cx="3168650" cy="831850"/>
          </a:xfrm>
          <a:prstGeom prst="rect">
            <a:avLst/>
          </a:prstGeom>
          <a:noFill/>
          <a:ln w="9525">
            <a:noFill/>
            <a:miter lim="800000"/>
            <a:headEnd/>
            <a:tailEnd/>
          </a:ln>
        </p:spPr>
        <p:txBody>
          <a:bodyPr>
            <a:spAutoFit/>
          </a:bodyPr>
          <a:lstStyle/>
          <a:p>
            <a:pPr algn="ctr"/>
            <a:r>
              <a:rPr lang="es-ES" sz="4800" b="1">
                <a:solidFill>
                  <a:schemeClr val="bg1"/>
                </a:solidFill>
                <a:latin typeface="Calibri" pitchFamily="34" charset="0"/>
              </a:rPr>
              <a:t>2015</a:t>
            </a:r>
          </a:p>
        </p:txBody>
      </p:sp>
      <p:sp>
        <p:nvSpPr>
          <p:cNvPr id="1831943" name="14 CuadroTexto"/>
          <p:cNvSpPr txBox="1">
            <a:spLocks noChangeArrowheads="1"/>
          </p:cNvSpPr>
          <p:nvPr/>
        </p:nvSpPr>
        <p:spPr bwMode="auto">
          <a:xfrm>
            <a:off x="4859338" y="2000250"/>
            <a:ext cx="3167062" cy="830263"/>
          </a:xfrm>
          <a:prstGeom prst="rect">
            <a:avLst/>
          </a:prstGeom>
          <a:noFill/>
          <a:ln w="9525">
            <a:noFill/>
            <a:miter lim="800000"/>
            <a:headEnd/>
            <a:tailEnd/>
          </a:ln>
        </p:spPr>
        <p:txBody>
          <a:bodyPr>
            <a:spAutoFit/>
          </a:bodyPr>
          <a:lstStyle/>
          <a:p>
            <a:pPr algn="ctr"/>
            <a:r>
              <a:rPr lang="es-ES" sz="4800" b="1">
                <a:solidFill>
                  <a:schemeClr val="bg1"/>
                </a:solidFill>
                <a:latin typeface="Calibri" pitchFamily="34" charset="0"/>
              </a:rPr>
              <a:t>2027</a:t>
            </a:r>
          </a:p>
        </p:txBody>
      </p:sp>
      <p:sp>
        <p:nvSpPr>
          <p:cNvPr id="1831944" name="15 CuadroTexto"/>
          <p:cNvSpPr txBox="1">
            <a:spLocks noChangeArrowheads="1"/>
          </p:cNvSpPr>
          <p:nvPr/>
        </p:nvSpPr>
        <p:spPr bwMode="auto">
          <a:xfrm>
            <a:off x="971550" y="2997200"/>
            <a:ext cx="3348038" cy="1739900"/>
          </a:xfrm>
          <a:prstGeom prst="rect">
            <a:avLst/>
          </a:prstGeom>
          <a:noFill/>
          <a:ln w="9525">
            <a:noFill/>
            <a:miter lim="800000"/>
            <a:headEnd/>
            <a:tailEnd/>
          </a:ln>
        </p:spPr>
        <p:txBody>
          <a:bodyPr>
            <a:spAutoFit/>
          </a:bodyPr>
          <a:lstStyle/>
          <a:p>
            <a:pPr algn="ctr"/>
            <a:r>
              <a:rPr lang="es-ES" b="1">
                <a:solidFill>
                  <a:srgbClr val="C00000"/>
                </a:solidFill>
                <a:latin typeface="Calibri" pitchFamily="34" charset="0"/>
              </a:rPr>
              <a:t>65 years</a:t>
            </a:r>
          </a:p>
          <a:p>
            <a:pPr algn="ctr"/>
            <a:r>
              <a:rPr lang="es-ES" b="1">
                <a:solidFill>
                  <a:srgbClr val="C00000"/>
                </a:solidFill>
                <a:latin typeface="Calibri" pitchFamily="34" charset="0"/>
              </a:rPr>
              <a:t>(with 35 years and 9 months of contributions)</a:t>
            </a:r>
          </a:p>
          <a:p>
            <a:pPr algn="ctr"/>
            <a:r>
              <a:rPr lang="es-ES" b="1">
                <a:solidFill>
                  <a:srgbClr val="C00000"/>
                </a:solidFill>
                <a:latin typeface="Calibri" pitchFamily="34" charset="0"/>
              </a:rPr>
              <a:t>Or</a:t>
            </a:r>
          </a:p>
          <a:p>
            <a:pPr algn="ctr"/>
            <a:r>
              <a:rPr lang="es-ES" b="1">
                <a:solidFill>
                  <a:srgbClr val="C00000"/>
                </a:solidFill>
                <a:latin typeface="Calibri" pitchFamily="34" charset="0"/>
              </a:rPr>
              <a:t>65 years and 3 month</a:t>
            </a:r>
          </a:p>
          <a:p>
            <a:pPr algn="ctr"/>
            <a:r>
              <a:rPr lang="es-ES" b="1">
                <a:solidFill>
                  <a:srgbClr val="C00000"/>
                </a:solidFill>
                <a:latin typeface="Calibri" pitchFamily="34" charset="0"/>
              </a:rPr>
              <a:t>(with less contributions)</a:t>
            </a:r>
          </a:p>
        </p:txBody>
      </p:sp>
      <p:sp>
        <p:nvSpPr>
          <p:cNvPr id="1831945" name="16 CuadroTexto"/>
          <p:cNvSpPr txBox="1">
            <a:spLocks noChangeArrowheads="1"/>
          </p:cNvSpPr>
          <p:nvPr/>
        </p:nvSpPr>
        <p:spPr bwMode="auto">
          <a:xfrm>
            <a:off x="4787900" y="2997200"/>
            <a:ext cx="3348038" cy="1465263"/>
          </a:xfrm>
          <a:prstGeom prst="rect">
            <a:avLst/>
          </a:prstGeom>
          <a:noFill/>
          <a:ln w="9525">
            <a:noFill/>
            <a:miter lim="800000"/>
            <a:headEnd/>
            <a:tailEnd/>
          </a:ln>
        </p:spPr>
        <p:txBody>
          <a:bodyPr>
            <a:spAutoFit/>
          </a:bodyPr>
          <a:lstStyle/>
          <a:p>
            <a:pPr algn="ctr"/>
            <a:r>
              <a:rPr lang="en-US" b="1">
                <a:solidFill>
                  <a:srgbClr val="C00000"/>
                </a:solidFill>
                <a:latin typeface="Calibri" pitchFamily="34" charset="0"/>
              </a:rPr>
              <a:t>65 years</a:t>
            </a:r>
          </a:p>
          <a:p>
            <a:pPr algn="ctr"/>
            <a:r>
              <a:rPr lang="en-US" b="1">
                <a:solidFill>
                  <a:srgbClr val="C00000"/>
                </a:solidFill>
                <a:latin typeface="Calibri" pitchFamily="34" charset="0"/>
              </a:rPr>
              <a:t>(with 38 years and 6 months of contributions)</a:t>
            </a:r>
          </a:p>
          <a:p>
            <a:pPr algn="ctr"/>
            <a:r>
              <a:rPr lang="en-US" b="1">
                <a:solidFill>
                  <a:srgbClr val="C00000"/>
                </a:solidFill>
                <a:latin typeface="Calibri" pitchFamily="34" charset="0"/>
              </a:rPr>
              <a:t>Or</a:t>
            </a:r>
          </a:p>
          <a:p>
            <a:pPr algn="ctr"/>
            <a:r>
              <a:rPr lang="en-US" b="1">
                <a:solidFill>
                  <a:srgbClr val="C00000"/>
                </a:solidFill>
                <a:latin typeface="Calibri" pitchFamily="34" charset="0"/>
              </a:rPr>
              <a:t>67 years (with less contributions)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368410" y="836712"/>
            <a:ext cx="9169179" cy="5544616"/>
          </a:xfrm>
          <a:prstGeom prst="rect">
            <a:avLst/>
          </a:prstGeom>
        </p:spPr>
      </p:pic>
      <p:sp>
        <p:nvSpPr>
          <p:cNvPr id="1832961" name="12 Rectángulo"/>
          <p:cNvSpPr>
            <a:spLocks noGrp="1" noChangeArrowheads="1"/>
          </p:cNvSpPr>
          <p:nvPr>
            <p:ph type="title"/>
          </p:nvPr>
        </p:nvSpPr>
        <p:spPr>
          <a:xfrm>
            <a:off x="344488" y="0"/>
            <a:ext cx="9066212" cy="728663"/>
          </a:xfrm>
        </p:spPr>
        <p:txBody>
          <a:bodyPr/>
          <a:lstStyle/>
          <a:p>
            <a:pPr algn="just" eaLnBrk="1" hangingPunct="1"/>
            <a:r>
              <a:rPr lang="es-ES" sz="2800"/>
              <a:t>…Promoting active aging. Late retirement</a:t>
            </a:r>
          </a:p>
        </p:txBody>
      </p:sp>
      <p:sp>
        <p:nvSpPr>
          <p:cNvPr id="8" name="2 Marcador de contenido"/>
          <p:cNvSpPr>
            <a:spLocks noGrp="1"/>
          </p:cNvSpPr>
          <p:nvPr>
            <p:ph idx="4294967295"/>
          </p:nvPr>
        </p:nvSpPr>
        <p:spPr>
          <a:xfrm>
            <a:off x="880932" y="1059199"/>
            <a:ext cx="8079782" cy="5058162"/>
          </a:xfrm>
          <a:noFill/>
          <a:ln>
            <a:noFill/>
          </a:ln>
        </p:spPr>
        <p:style>
          <a:lnRef idx="2">
            <a:schemeClr val="accent1"/>
          </a:lnRef>
          <a:fillRef idx="1">
            <a:schemeClr val="lt1"/>
          </a:fillRef>
          <a:effectRef idx="0">
            <a:schemeClr val="accent1"/>
          </a:effectRef>
          <a:fontRef idx="minor">
            <a:schemeClr val="dk1"/>
          </a:fontRef>
        </p:style>
        <p:txBody>
          <a:bodyPr/>
          <a:lstStyle/>
          <a:p>
            <a:pPr marL="354013" indent="-354013" eaLnBrk="1" fontAlgn="auto" hangingPunct="1">
              <a:spcBef>
                <a:spcPts val="0"/>
              </a:spcBef>
              <a:spcAft>
                <a:spcPts val="600"/>
              </a:spcAft>
              <a:buClrTx/>
              <a:buSzPct val="120000"/>
              <a:buFont typeface="Arial" pitchFamily="34" charset="0"/>
              <a:buChar char="•"/>
              <a:defRPr/>
            </a:pPr>
            <a:r>
              <a:rPr lang="en-GB" sz="2000" b="1" u="sng" dirty="0">
                <a:solidFill>
                  <a:schemeClr val="tx1"/>
                </a:solidFill>
              </a:rPr>
              <a:t>Late retirement</a:t>
            </a:r>
          </a:p>
          <a:p>
            <a:pPr marL="354013" indent="-354013" algn="just" eaLnBrk="1" fontAlgn="auto" hangingPunct="1">
              <a:spcBef>
                <a:spcPts val="0"/>
              </a:spcBef>
              <a:spcAft>
                <a:spcPts val="600"/>
              </a:spcAft>
              <a:buClrTx/>
              <a:buSzTx/>
              <a:buFont typeface="Arial" pitchFamily="34" charset="0"/>
              <a:buNone/>
              <a:defRPr/>
            </a:pPr>
            <a:r>
              <a:rPr lang="en-GB" sz="2000" dirty="0">
                <a:solidFill>
                  <a:schemeClr val="tx1"/>
                </a:solidFill>
              </a:rPr>
              <a:t>	</a:t>
            </a:r>
            <a:r>
              <a:rPr lang="en-US" sz="2000" dirty="0">
                <a:solidFill>
                  <a:schemeClr val="tx1"/>
                </a:solidFill>
              </a:rPr>
              <a:t>An increase in the accrual rate will be applied for each year of contributions after the legal retirement age:</a:t>
            </a:r>
          </a:p>
          <a:p>
            <a:pPr marL="361950" indent="-361950" algn="just" eaLnBrk="1" fontAlgn="auto" hangingPunct="1">
              <a:spcBef>
                <a:spcPts val="0"/>
              </a:spcBef>
              <a:spcAft>
                <a:spcPts val="0"/>
              </a:spcAft>
              <a:buClrTx/>
              <a:buSzTx/>
              <a:buFont typeface="Arial" pitchFamily="34" charset="0"/>
              <a:buNone/>
              <a:defRPr/>
            </a:pPr>
            <a:r>
              <a:rPr lang="en-GB" sz="2000" dirty="0">
                <a:solidFill>
                  <a:schemeClr val="tx1"/>
                </a:solidFill>
              </a:rPr>
              <a:t>		</a:t>
            </a:r>
            <a:r>
              <a:rPr lang="en-GB" sz="2000" b="1" dirty="0">
                <a:solidFill>
                  <a:schemeClr val="tx1"/>
                </a:solidFill>
              </a:rPr>
              <a:t> </a:t>
            </a:r>
            <a:r>
              <a:rPr lang="en-GB" sz="2000" b="1" u="sng" dirty="0">
                <a:solidFill>
                  <a:schemeClr val="tx1"/>
                </a:solidFill>
              </a:rPr>
              <a:t>For careers lengths</a:t>
            </a:r>
            <a:endParaRPr lang="en-GB" sz="2000" b="1" dirty="0">
              <a:solidFill>
                <a:schemeClr val="tx1"/>
              </a:solidFill>
            </a:endParaRPr>
          </a:p>
          <a:p>
            <a:pPr marL="1795463" lvl="5" indent="-452438">
              <a:spcBef>
                <a:spcPts val="0"/>
              </a:spcBef>
              <a:tabLst>
                <a:tab pos="5022850" algn="l"/>
              </a:tabLst>
              <a:defRPr/>
            </a:pPr>
            <a:r>
              <a:rPr lang="en-GB" dirty="0">
                <a:solidFill>
                  <a:schemeClr val="tx1"/>
                </a:solidFill>
              </a:rPr>
              <a:t>below 25 years …………………………</a:t>
            </a:r>
            <a:r>
              <a:rPr lang="en-GB" b="1" dirty="0">
                <a:solidFill>
                  <a:schemeClr val="tx1"/>
                </a:solidFill>
              </a:rPr>
              <a:t>+ 2%</a:t>
            </a:r>
          </a:p>
          <a:p>
            <a:pPr marL="1795463" lvl="5" indent="-452438">
              <a:spcBef>
                <a:spcPts val="0"/>
              </a:spcBef>
              <a:defRPr/>
            </a:pPr>
            <a:r>
              <a:rPr lang="en-GB" dirty="0">
                <a:solidFill>
                  <a:schemeClr val="tx1"/>
                </a:solidFill>
              </a:rPr>
              <a:t>between 25 and 37 </a:t>
            </a:r>
            <a:r>
              <a:rPr lang="en-GB">
                <a:solidFill>
                  <a:schemeClr val="tx1"/>
                </a:solidFill>
              </a:rPr>
              <a:t>years………….</a:t>
            </a:r>
            <a:r>
              <a:rPr lang="en-GB" b="1">
                <a:solidFill>
                  <a:schemeClr val="tx1"/>
                </a:solidFill>
              </a:rPr>
              <a:t>+ </a:t>
            </a:r>
            <a:r>
              <a:rPr lang="en-GB" b="1" dirty="0">
                <a:solidFill>
                  <a:schemeClr val="tx1"/>
                </a:solidFill>
              </a:rPr>
              <a:t>2.75 %</a:t>
            </a:r>
          </a:p>
          <a:p>
            <a:pPr marL="1795463" lvl="5" indent="-452438">
              <a:spcBef>
                <a:spcPts val="0"/>
              </a:spcBef>
              <a:defRPr/>
            </a:pPr>
            <a:r>
              <a:rPr lang="en-GB" dirty="0">
                <a:solidFill>
                  <a:schemeClr val="tx1"/>
                </a:solidFill>
              </a:rPr>
              <a:t>over 37 years…………………………….</a:t>
            </a:r>
            <a:r>
              <a:rPr lang="en-GB" b="1" dirty="0">
                <a:solidFill>
                  <a:schemeClr val="tx1"/>
                </a:solidFill>
              </a:rPr>
              <a:t>+ 4%</a:t>
            </a:r>
          </a:p>
          <a:p>
            <a:pPr indent="-254000" algn="just" eaLnBrk="1" fontAlgn="auto" hangingPunct="1">
              <a:spcBef>
                <a:spcPts val="600"/>
              </a:spcBef>
              <a:spcAft>
                <a:spcPts val="0"/>
              </a:spcAft>
              <a:buClrTx/>
              <a:buSzPct val="120000"/>
              <a:buFont typeface="Arial" pitchFamily="34" charset="0"/>
              <a:buChar char="•"/>
              <a:defRPr/>
            </a:pPr>
            <a:r>
              <a:rPr lang="en-GB" sz="2000" b="1" u="sng" dirty="0">
                <a:solidFill>
                  <a:schemeClr val="tx1"/>
                </a:solidFill>
              </a:rPr>
              <a:t>Active retirement: </a:t>
            </a:r>
            <a:r>
              <a:rPr lang="en-US" sz="2000" dirty="0">
                <a:solidFill>
                  <a:schemeClr val="tx1"/>
                </a:solidFill>
              </a:rPr>
              <a:t>compatibility between retirement pension and active life.</a:t>
            </a:r>
          </a:p>
          <a:p>
            <a:pPr algn="just" eaLnBrk="1" fontAlgn="auto" hangingPunct="1">
              <a:spcBef>
                <a:spcPts val="0"/>
              </a:spcBef>
              <a:spcAft>
                <a:spcPts val="0"/>
              </a:spcAft>
              <a:buClrTx/>
              <a:buSzTx/>
              <a:buFont typeface="Arial" pitchFamily="34" charset="0"/>
              <a:buNone/>
              <a:defRPr/>
            </a:pPr>
            <a:r>
              <a:rPr lang="en-US" sz="2000" dirty="0">
                <a:solidFill>
                  <a:schemeClr val="tx1"/>
                </a:solidFill>
              </a:rPr>
              <a:t>	Old age pensions are compatible with paid-employment and self-employment, regardless whether the work is on full-time or part-time basis, provided that the pensioner has reached the statutory retirement age. The pension benefit will be equivalent to half of the amount the pensioner would be entitled to, excluding minimum top-ups. (19,522 pensioners)</a:t>
            </a:r>
            <a:endParaRPr lang="en-GB" sz="2000" dirty="0">
              <a:solidFill>
                <a:schemeClr val="tx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50826" y="836712"/>
            <a:ext cx="9382694" cy="5672038"/>
          </a:xfrm>
          <a:prstGeom prst="rect">
            <a:avLst/>
          </a:prstGeom>
        </p:spPr>
      </p:pic>
      <p:sp>
        <p:nvSpPr>
          <p:cNvPr id="1833985" name="Rectangle 2"/>
          <p:cNvSpPr>
            <a:spLocks noGrp="1"/>
          </p:cNvSpPr>
          <p:nvPr>
            <p:ph type="title"/>
          </p:nvPr>
        </p:nvSpPr>
        <p:spPr>
          <a:xfrm>
            <a:off x="344488" y="404813"/>
            <a:ext cx="9066212" cy="647700"/>
          </a:xfrm>
        </p:spPr>
        <p:txBody>
          <a:bodyPr/>
          <a:lstStyle/>
          <a:p>
            <a:pPr algn="ctr" eaLnBrk="1" hangingPunct="1"/>
            <a:r>
              <a:rPr lang="es-ES" sz="3200"/>
              <a:t>…Sustainability factor</a:t>
            </a:r>
            <a:br>
              <a:rPr lang="es-ES" sz="3200"/>
            </a:br>
            <a:endParaRPr lang="es-ES" sz="3200"/>
          </a:p>
        </p:txBody>
      </p:sp>
      <p:sp>
        <p:nvSpPr>
          <p:cNvPr id="1833986" name="Rectangle 8"/>
          <p:cNvSpPr>
            <a:spLocks noGrp="1" noChangeArrowheads="1"/>
          </p:cNvSpPr>
          <p:nvPr>
            <p:ph type="body" idx="1"/>
          </p:nvPr>
        </p:nvSpPr>
        <p:spPr/>
        <p:txBody>
          <a:bodyPr/>
          <a:lstStyle/>
          <a:p>
            <a:pPr algn="just" eaLnBrk="1" hangingPunct="1">
              <a:spcBef>
                <a:spcPct val="0"/>
              </a:spcBef>
              <a:buClrTx/>
              <a:buSzTx/>
              <a:buFontTx/>
              <a:buNone/>
            </a:pPr>
            <a:r>
              <a:rPr lang="es-ES" sz="1600" b="1" dirty="0"/>
              <a:t>	</a:t>
            </a:r>
            <a:r>
              <a:rPr lang="en-GB" sz="1600" b="1" dirty="0"/>
              <a:t>The Sustainability Factor (FS) </a:t>
            </a:r>
            <a:r>
              <a:rPr lang="en-GB" sz="1600" dirty="0"/>
              <a:t>is an automatic link between the amount of retirement pension benefits and developments in life expectancy of pensioners. The mathematical formulation of the Sustainability Factor: </a:t>
            </a:r>
          </a:p>
        </p:txBody>
      </p:sp>
      <p:pic>
        <p:nvPicPr>
          <p:cNvPr id="1833987" name="Picture 13"/>
          <p:cNvPicPr>
            <a:picLocks noChangeAspect="1" noChangeArrowheads="1"/>
          </p:cNvPicPr>
          <p:nvPr/>
        </p:nvPicPr>
        <p:blipFill>
          <a:blip r:embed="rId3"/>
          <a:srcRect/>
          <a:stretch>
            <a:fillRect/>
          </a:stretch>
        </p:blipFill>
        <p:spPr bwMode="auto">
          <a:xfrm>
            <a:off x="560388" y="1844675"/>
            <a:ext cx="1620837" cy="576263"/>
          </a:xfrm>
          <a:prstGeom prst="rect">
            <a:avLst/>
          </a:prstGeom>
          <a:noFill/>
          <a:ln w="28575">
            <a:solidFill>
              <a:srgbClr val="008080"/>
            </a:solidFill>
            <a:miter lim="800000"/>
            <a:headEnd/>
            <a:tailEnd/>
          </a:ln>
        </p:spPr>
      </p:pic>
      <p:sp>
        <p:nvSpPr>
          <p:cNvPr id="127" name="126 CuadroTexto"/>
          <p:cNvSpPr txBox="1"/>
          <p:nvPr/>
        </p:nvSpPr>
        <p:spPr>
          <a:xfrm>
            <a:off x="3008313" y="1773238"/>
            <a:ext cx="6588125" cy="746903"/>
          </a:xfrm>
          <a:prstGeom prst="rect">
            <a:avLst/>
          </a:prstGeom>
        </p:spPr>
        <p:style>
          <a:lnRef idx="3">
            <a:schemeClr val="lt1"/>
          </a:lnRef>
          <a:fillRef idx="1">
            <a:schemeClr val="accent3"/>
          </a:fillRef>
          <a:effectRef idx="1">
            <a:schemeClr val="accent3"/>
          </a:effectRef>
          <a:fontRef idx="minor">
            <a:schemeClr val="lt1"/>
          </a:fontRef>
        </p:style>
        <p:txBody>
          <a:bodyPr tIns="36000" bIns="216000">
            <a:spAutoFit/>
          </a:bodyPr>
          <a:lstStyle/>
          <a:p>
            <a:pPr fontAlgn="auto">
              <a:spcBef>
                <a:spcPts val="0"/>
              </a:spcBef>
              <a:spcAft>
                <a:spcPts val="0"/>
              </a:spcAft>
              <a:defRPr/>
            </a:pPr>
            <a:endParaRPr lang="es-ES" sz="1600" b="1" i="1" dirty="0"/>
          </a:p>
          <a:p>
            <a:pPr algn="ctr" fontAlgn="auto">
              <a:spcBef>
                <a:spcPts val="0"/>
              </a:spcBef>
              <a:spcAft>
                <a:spcPts val="0"/>
              </a:spcAft>
              <a:defRPr/>
            </a:pPr>
            <a:r>
              <a:rPr lang="en-GB" sz="1600" b="1" i="1" dirty="0"/>
              <a:t>Pension = Regulatory Base *% years contribution * FS ≤ Maximum Pension</a:t>
            </a:r>
          </a:p>
        </p:txBody>
      </p:sp>
      <p:sp>
        <p:nvSpPr>
          <p:cNvPr id="1833989" name="122 CuadroTexto"/>
          <p:cNvSpPr txBox="1">
            <a:spLocks noChangeArrowheads="1"/>
          </p:cNvSpPr>
          <p:nvPr/>
        </p:nvSpPr>
        <p:spPr bwMode="auto">
          <a:xfrm>
            <a:off x="611188" y="2376488"/>
            <a:ext cx="693737" cy="307975"/>
          </a:xfrm>
          <a:prstGeom prst="rect">
            <a:avLst/>
          </a:prstGeom>
          <a:noFill/>
          <a:ln w="9525">
            <a:noFill/>
            <a:miter lim="800000"/>
            <a:headEnd/>
            <a:tailEnd/>
          </a:ln>
        </p:spPr>
        <p:txBody>
          <a:bodyPr anchor="ctr">
            <a:spAutoFit/>
          </a:bodyPr>
          <a:lstStyle/>
          <a:p>
            <a:r>
              <a:rPr lang="es-ES" sz="1400"/>
              <a:t>Being:</a:t>
            </a:r>
          </a:p>
        </p:txBody>
      </p:sp>
      <p:pic>
        <p:nvPicPr>
          <p:cNvPr id="1833990" name="Picture 3"/>
          <p:cNvPicPr>
            <a:picLocks noChangeAspect="1" noChangeArrowheads="1"/>
          </p:cNvPicPr>
          <p:nvPr/>
        </p:nvPicPr>
        <p:blipFill>
          <a:blip r:embed="rId4"/>
          <a:srcRect/>
          <a:stretch>
            <a:fillRect/>
          </a:stretch>
        </p:blipFill>
        <p:spPr bwMode="auto">
          <a:xfrm>
            <a:off x="539750" y="2708275"/>
            <a:ext cx="1250950" cy="431800"/>
          </a:xfrm>
          <a:prstGeom prst="rect">
            <a:avLst/>
          </a:prstGeom>
          <a:noFill/>
          <a:ln w="9525">
            <a:noFill/>
            <a:miter lim="800000"/>
            <a:headEnd/>
            <a:tailEnd/>
          </a:ln>
        </p:spPr>
      </p:pic>
      <p:sp>
        <p:nvSpPr>
          <p:cNvPr id="1833991" name="Rectangle 31"/>
          <p:cNvSpPr>
            <a:spLocks noChangeArrowheads="1"/>
          </p:cNvSpPr>
          <p:nvPr/>
        </p:nvSpPr>
        <p:spPr bwMode="auto">
          <a:xfrm>
            <a:off x="539750" y="3068638"/>
            <a:ext cx="6280150" cy="307975"/>
          </a:xfrm>
          <a:prstGeom prst="rect">
            <a:avLst/>
          </a:prstGeom>
          <a:noFill/>
          <a:ln w="9525">
            <a:noFill/>
            <a:miter lim="800000"/>
            <a:headEnd/>
            <a:tailEnd/>
          </a:ln>
        </p:spPr>
        <p:txBody>
          <a:bodyPr anchor="ctr">
            <a:spAutoFit/>
          </a:bodyPr>
          <a:lstStyle/>
          <a:p>
            <a:r>
              <a:rPr lang="es-ES" sz="1400" b="1" i="1">
                <a:solidFill>
                  <a:srgbClr val="0000FF"/>
                </a:solidFill>
              </a:rPr>
              <a:t>t</a:t>
            </a:r>
            <a:r>
              <a:rPr lang="es-ES" sz="1400" b="1">
                <a:solidFill>
                  <a:srgbClr val="0000FF"/>
                </a:solidFill>
              </a:rPr>
              <a:t>  </a:t>
            </a:r>
            <a:r>
              <a:rPr lang="es-ES" sz="1400"/>
              <a:t>=</a:t>
            </a:r>
            <a:r>
              <a:rPr lang="es-ES" sz="1400" b="1"/>
              <a:t> </a:t>
            </a:r>
            <a:r>
              <a:rPr lang="es-ES" sz="1400"/>
              <a:t>the year of the factor, taking values from the year 2019 onwards</a:t>
            </a:r>
            <a:r>
              <a:rPr lang="es-ES" sz="1200">
                <a:solidFill>
                  <a:srgbClr val="0000FF"/>
                </a:solidFill>
              </a:rPr>
              <a:t>.</a:t>
            </a:r>
          </a:p>
        </p:txBody>
      </p:sp>
      <p:pic>
        <p:nvPicPr>
          <p:cNvPr id="1833992" name="Picture 6"/>
          <p:cNvPicPr>
            <a:picLocks noChangeAspect="1" noChangeArrowheads="1"/>
          </p:cNvPicPr>
          <p:nvPr/>
        </p:nvPicPr>
        <p:blipFill>
          <a:blip r:embed="rId5"/>
          <a:srcRect/>
          <a:stretch>
            <a:fillRect/>
          </a:stretch>
        </p:blipFill>
        <p:spPr bwMode="auto">
          <a:xfrm>
            <a:off x="539750" y="3573463"/>
            <a:ext cx="542925" cy="503237"/>
          </a:xfrm>
          <a:prstGeom prst="rect">
            <a:avLst/>
          </a:prstGeom>
          <a:noFill/>
          <a:ln w="9525">
            <a:noFill/>
            <a:miter lim="800000"/>
            <a:headEnd/>
            <a:tailEnd/>
          </a:ln>
        </p:spPr>
      </p:pic>
      <p:sp>
        <p:nvSpPr>
          <p:cNvPr id="1833993" name="Rectangle 32"/>
          <p:cNvSpPr>
            <a:spLocks noChangeArrowheads="1"/>
          </p:cNvSpPr>
          <p:nvPr/>
        </p:nvSpPr>
        <p:spPr bwMode="auto">
          <a:xfrm>
            <a:off x="250825" y="3287713"/>
            <a:ext cx="8569325" cy="730250"/>
          </a:xfrm>
          <a:prstGeom prst="rect">
            <a:avLst/>
          </a:prstGeom>
          <a:noFill/>
          <a:ln w="9525">
            <a:noFill/>
            <a:miter lim="800000"/>
            <a:headEnd/>
            <a:tailEnd/>
          </a:ln>
        </p:spPr>
        <p:txBody>
          <a:bodyPr anchor="ctr">
            <a:spAutoFit/>
          </a:bodyPr>
          <a:lstStyle/>
          <a:p>
            <a:pPr marL="85725" algn="just"/>
            <a:r>
              <a:rPr lang="es-ES" sz="1400">
                <a:solidFill>
                  <a:srgbClr val="0000FF"/>
                </a:solidFill>
              </a:rPr>
              <a:t> </a:t>
            </a:r>
          </a:p>
          <a:p>
            <a:pPr marL="85725" algn="just"/>
            <a:r>
              <a:rPr lang="es-ES" sz="1400">
                <a:solidFill>
                  <a:srgbClr val="0000FF"/>
                </a:solidFill>
              </a:rPr>
              <a:t>           </a:t>
            </a:r>
            <a:r>
              <a:rPr lang="es-ES" sz="1400"/>
              <a:t>is the annual change in a five year period life expectancy at age 67, acording to the mortality tables</a:t>
            </a:r>
          </a:p>
          <a:p>
            <a:pPr marL="85725" algn="just"/>
            <a:r>
              <a:rPr lang="es-ES" sz="1400"/>
              <a:t>           of the population covered by Social Security, calculated using the following formula</a:t>
            </a:r>
          </a:p>
        </p:txBody>
      </p:sp>
      <p:pic>
        <p:nvPicPr>
          <p:cNvPr id="1833994" name="Picture 4"/>
          <p:cNvPicPr>
            <a:picLocks noChangeAspect="1" noChangeArrowheads="1"/>
          </p:cNvPicPr>
          <p:nvPr/>
        </p:nvPicPr>
        <p:blipFill>
          <a:blip r:embed="rId6"/>
          <a:srcRect/>
          <a:stretch>
            <a:fillRect/>
          </a:stretch>
        </p:blipFill>
        <p:spPr bwMode="auto">
          <a:xfrm>
            <a:off x="323850" y="4221163"/>
            <a:ext cx="1798638" cy="754062"/>
          </a:xfrm>
          <a:prstGeom prst="rect">
            <a:avLst/>
          </a:prstGeom>
          <a:noFill/>
          <a:ln w="9525">
            <a:noFill/>
            <a:miter lim="800000"/>
            <a:headEnd/>
            <a:tailEnd/>
          </a:ln>
        </p:spPr>
      </p:pic>
      <p:sp>
        <p:nvSpPr>
          <p:cNvPr id="1833995" name="Rectangle 12"/>
          <p:cNvSpPr>
            <a:spLocks noChangeArrowheads="1"/>
          </p:cNvSpPr>
          <p:nvPr/>
        </p:nvSpPr>
        <p:spPr bwMode="auto">
          <a:xfrm>
            <a:off x="1763713" y="4437063"/>
            <a:ext cx="6883400" cy="307975"/>
          </a:xfrm>
          <a:prstGeom prst="rect">
            <a:avLst/>
          </a:prstGeom>
          <a:noFill/>
          <a:ln w="9525">
            <a:noFill/>
            <a:miter lim="800000"/>
            <a:headEnd/>
            <a:tailEnd/>
          </a:ln>
        </p:spPr>
        <p:txBody>
          <a:bodyPr wrap="none" anchor="ctr">
            <a:spAutoFit/>
          </a:bodyPr>
          <a:lstStyle/>
          <a:p>
            <a:r>
              <a:rPr lang="es-ES" sz="1200">
                <a:solidFill>
                  <a:srgbClr val="0000FF"/>
                </a:solidFill>
              </a:rPr>
              <a:t>   </a:t>
            </a:r>
            <a:r>
              <a:rPr lang="es-ES" sz="1400">
                <a:solidFill>
                  <a:srgbClr val="0000FF"/>
                </a:solidFill>
              </a:rPr>
              <a:t> </a:t>
            </a:r>
            <a:r>
              <a:rPr lang="es-ES" sz="1400"/>
              <a:t>Fixed value applicable for the calculation of FS in the years 2019 to 2023 </a:t>
            </a:r>
            <a:r>
              <a:rPr lang="es-ES" sz="1400">
                <a:solidFill>
                  <a:srgbClr val="0000FF"/>
                </a:solidFill>
              </a:rPr>
              <a:t>= 0.9953</a:t>
            </a:r>
          </a:p>
        </p:txBody>
      </p:sp>
      <p:pic>
        <p:nvPicPr>
          <p:cNvPr id="1833996" name="Picture 5"/>
          <p:cNvPicPr>
            <a:picLocks noChangeAspect="1" noChangeArrowheads="1"/>
          </p:cNvPicPr>
          <p:nvPr/>
        </p:nvPicPr>
        <p:blipFill>
          <a:blip r:embed="rId7"/>
          <a:srcRect/>
          <a:stretch>
            <a:fillRect/>
          </a:stretch>
        </p:blipFill>
        <p:spPr bwMode="auto">
          <a:xfrm>
            <a:off x="323850" y="4941888"/>
            <a:ext cx="1847850" cy="754062"/>
          </a:xfrm>
          <a:prstGeom prst="rect">
            <a:avLst/>
          </a:prstGeom>
          <a:noFill/>
          <a:ln w="9525">
            <a:noFill/>
            <a:miter lim="800000"/>
            <a:headEnd/>
            <a:tailEnd/>
          </a:ln>
        </p:spPr>
      </p:pic>
      <p:sp>
        <p:nvSpPr>
          <p:cNvPr id="1833997" name="Rectangle 12"/>
          <p:cNvSpPr>
            <a:spLocks noChangeArrowheads="1"/>
          </p:cNvSpPr>
          <p:nvPr/>
        </p:nvSpPr>
        <p:spPr bwMode="auto">
          <a:xfrm>
            <a:off x="1835150" y="5100638"/>
            <a:ext cx="6985000" cy="307975"/>
          </a:xfrm>
          <a:prstGeom prst="rect">
            <a:avLst/>
          </a:prstGeom>
          <a:noFill/>
          <a:ln w="9525">
            <a:noFill/>
            <a:miter lim="800000"/>
            <a:headEnd/>
            <a:tailEnd/>
          </a:ln>
        </p:spPr>
        <p:txBody>
          <a:bodyPr anchor="ctr">
            <a:spAutoFit/>
          </a:bodyPr>
          <a:lstStyle/>
          <a:p>
            <a:r>
              <a:rPr lang="es-ES" sz="1200">
                <a:solidFill>
                  <a:srgbClr val="0000FF"/>
                </a:solidFill>
              </a:rPr>
              <a:t>  </a:t>
            </a:r>
            <a:r>
              <a:rPr lang="es-ES" sz="1400"/>
              <a:t>Fixed value applicable for the calculation of FS in the years 2024 to 2028 </a:t>
            </a:r>
            <a:r>
              <a:rPr lang="es-ES" sz="1400">
                <a:solidFill>
                  <a:srgbClr val="0000FF"/>
                </a:solidFill>
              </a:rPr>
              <a:t>= 0.9960</a:t>
            </a:r>
          </a:p>
        </p:txBody>
      </p:sp>
      <p:sp>
        <p:nvSpPr>
          <p:cNvPr id="1833998" name="127 CuadroTexto"/>
          <p:cNvSpPr txBox="1">
            <a:spLocks noChangeArrowheads="1"/>
          </p:cNvSpPr>
          <p:nvPr/>
        </p:nvSpPr>
        <p:spPr bwMode="auto">
          <a:xfrm>
            <a:off x="2627313" y="5876925"/>
            <a:ext cx="1873250" cy="523875"/>
          </a:xfrm>
          <a:prstGeom prst="rect">
            <a:avLst/>
          </a:prstGeom>
          <a:noFill/>
          <a:ln w="9525">
            <a:noFill/>
            <a:miter lim="800000"/>
            <a:headEnd/>
            <a:tailEnd/>
          </a:ln>
        </p:spPr>
        <p:txBody>
          <a:bodyPr>
            <a:spAutoFit/>
          </a:bodyPr>
          <a:lstStyle/>
          <a:p>
            <a:r>
              <a:rPr lang="es-ES" sz="1400">
                <a:latin typeface="Calibri" pitchFamily="34" charset="0"/>
              </a:rPr>
              <a:t>Link benefits to life expectancy</a:t>
            </a:r>
          </a:p>
        </p:txBody>
      </p:sp>
      <p:sp>
        <p:nvSpPr>
          <p:cNvPr id="1833999" name="117 CuadroTexto"/>
          <p:cNvSpPr txBox="1">
            <a:spLocks noChangeArrowheads="1"/>
          </p:cNvSpPr>
          <p:nvPr/>
        </p:nvSpPr>
        <p:spPr bwMode="auto">
          <a:xfrm>
            <a:off x="4808538" y="5661025"/>
            <a:ext cx="576262" cy="274638"/>
          </a:xfrm>
          <a:prstGeom prst="rect">
            <a:avLst/>
          </a:prstGeom>
          <a:noFill/>
          <a:ln w="9525">
            <a:noFill/>
            <a:miter lim="800000"/>
            <a:headEnd/>
            <a:tailEnd/>
          </a:ln>
        </p:spPr>
        <p:txBody>
          <a:bodyPr>
            <a:spAutoFit/>
          </a:bodyPr>
          <a:lstStyle/>
          <a:p>
            <a:r>
              <a:rPr lang="es-ES" sz="1200" b="1">
                <a:solidFill>
                  <a:srgbClr val="0000FF"/>
                </a:solidFill>
                <a:latin typeface="Calibri" pitchFamily="34" charset="0"/>
              </a:rPr>
              <a:t>2012</a:t>
            </a:r>
          </a:p>
        </p:txBody>
      </p:sp>
      <p:sp>
        <p:nvSpPr>
          <p:cNvPr id="1834000" name="118 CuadroTexto"/>
          <p:cNvSpPr txBox="1">
            <a:spLocks noChangeArrowheads="1"/>
          </p:cNvSpPr>
          <p:nvPr/>
        </p:nvSpPr>
        <p:spPr bwMode="auto">
          <a:xfrm>
            <a:off x="4787900" y="6165850"/>
            <a:ext cx="576263" cy="276225"/>
          </a:xfrm>
          <a:prstGeom prst="rect">
            <a:avLst/>
          </a:prstGeom>
          <a:noFill/>
          <a:ln w="9525">
            <a:noFill/>
            <a:miter lim="800000"/>
            <a:headEnd/>
            <a:tailEnd/>
          </a:ln>
        </p:spPr>
        <p:txBody>
          <a:bodyPr>
            <a:spAutoFit/>
          </a:bodyPr>
          <a:lstStyle/>
          <a:p>
            <a:r>
              <a:rPr lang="es-ES" sz="1200" b="1">
                <a:solidFill>
                  <a:srgbClr val="0000FF"/>
                </a:solidFill>
                <a:latin typeface="Calibri" pitchFamily="34" charset="0"/>
              </a:rPr>
              <a:t>2017</a:t>
            </a:r>
          </a:p>
        </p:txBody>
      </p:sp>
      <p:pic>
        <p:nvPicPr>
          <p:cNvPr id="1834001" name="Object 28"/>
          <p:cNvPicPr>
            <a:picLocks noChangeAspect="1" noChangeArrowheads="1"/>
          </p:cNvPicPr>
          <p:nvPr/>
        </p:nvPicPr>
        <p:blipFill>
          <a:blip r:embed="rId8"/>
          <a:srcRect/>
          <a:stretch>
            <a:fillRect/>
          </a:stretch>
        </p:blipFill>
        <p:spPr bwMode="auto">
          <a:xfrm>
            <a:off x="5961063" y="5661025"/>
            <a:ext cx="1222375" cy="347663"/>
          </a:xfrm>
          <a:prstGeom prst="rect">
            <a:avLst/>
          </a:prstGeom>
          <a:noFill/>
          <a:ln w="9525">
            <a:noFill/>
            <a:miter lim="800000"/>
            <a:headEnd/>
            <a:tailEnd/>
          </a:ln>
        </p:spPr>
      </p:pic>
      <p:pic>
        <p:nvPicPr>
          <p:cNvPr id="1834002" name="Picture 9"/>
          <p:cNvPicPr>
            <a:picLocks noChangeAspect="1" noChangeArrowheads="1"/>
          </p:cNvPicPr>
          <p:nvPr/>
        </p:nvPicPr>
        <p:blipFill>
          <a:blip r:embed="rId9"/>
          <a:srcRect/>
          <a:stretch>
            <a:fillRect/>
          </a:stretch>
        </p:blipFill>
        <p:spPr bwMode="auto">
          <a:xfrm>
            <a:off x="6032500" y="6165850"/>
            <a:ext cx="1222375" cy="347663"/>
          </a:xfrm>
          <a:prstGeom prst="rect">
            <a:avLst/>
          </a:prstGeom>
          <a:noFill/>
          <a:ln w="9525">
            <a:noFill/>
            <a:miter lim="800000"/>
            <a:headEnd/>
            <a:tailEnd/>
          </a:ln>
        </p:spPr>
      </p:pic>
      <p:sp>
        <p:nvSpPr>
          <p:cNvPr id="126" name="125 Abrir llave"/>
          <p:cNvSpPr/>
          <p:nvPr/>
        </p:nvSpPr>
        <p:spPr>
          <a:xfrm>
            <a:off x="5384800" y="5445125"/>
            <a:ext cx="144463" cy="1225550"/>
          </a:xfrm>
          <a:prstGeom prst="leftBrace">
            <a:avLst>
              <a:gd name="adj1" fmla="val 8333"/>
              <a:gd name="adj2" fmla="val 50000"/>
            </a:avLst>
          </a:prstGeom>
          <a:solidFill>
            <a:schemeClr val="accent3">
              <a:lumMod val="60000"/>
              <a:lumOff val="40000"/>
            </a:schemeClr>
          </a:solidFill>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s-ES"/>
          </a:p>
        </p:txBody>
      </p:sp>
      <p:cxnSp>
        <p:nvCxnSpPr>
          <p:cNvPr id="124" name="123 Conector recto"/>
          <p:cNvCxnSpPr/>
          <p:nvPr/>
        </p:nvCxnSpPr>
        <p:spPr>
          <a:xfrm rot="5400000">
            <a:off x="5363369" y="6115844"/>
            <a:ext cx="774700" cy="11112"/>
          </a:xfrm>
          <a:prstGeom prst="line">
            <a:avLst/>
          </a:prstGeom>
        </p:spPr>
        <p:style>
          <a:lnRef idx="2">
            <a:schemeClr val="accent2"/>
          </a:lnRef>
          <a:fillRef idx="0">
            <a:schemeClr val="accent2"/>
          </a:fillRef>
          <a:effectRef idx="1">
            <a:schemeClr val="accent2"/>
          </a:effectRef>
          <a:fontRef idx="minor">
            <a:schemeClr val="tx1"/>
          </a:fontRef>
        </p:style>
      </p:cxnSp>
      <p:cxnSp>
        <p:nvCxnSpPr>
          <p:cNvPr id="116" name="115 Conector recto de flecha"/>
          <p:cNvCxnSpPr/>
          <p:nvPr/>
        </p:nvCxnSpPr>
        <p:spPr>
          <a:xfrm flipV="1">
            <a:off x="5745163" y="5949950"/>
            <a:ext cx="2119312" cy="2063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17" name="116 Conector recto de flecha"/>
          <p:cNvCxnSpPr/>
          <p:nvPr/>
        </p:nvCxnSpPr>
        <p:spPr>
          <a:xfrm flipV="1">
            <a:off x="5745163" y="6381750"/>
            <a:ext cx="2917825" cy="11113"/>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344489" y="836712"/>
            <a:ext cx="9240616" cy="5544616"/>
          </a:xfrm>
          <a:prstGeom prst="rect">
            <a:avLst/>
          </a:prstGeom>
        </p:spPr>
      </p:pic>
      <p:sp>
        <p:nvSpPr>
          <p:cNvPr id="1860610" name="Rectangle 2"/>
          <p:cNvSpPr>
            <a:spLocks noGrp="1"/>
          </p:cNvSpPr>
          <p:nvPr>
            <p:ph type="title" idx="4294967295"/>
          </p:nvPr>
        </p:nvSpPr>
        <p:spPr>
          <a:xfrm>
            <a:off x="344488" y="46038"/>
            <a:ext cx="9066212" cy="682625"/>
          </a:xfrm>
        </p:spPr>
        <p:txBody>
          <a:bodyPr/>
          <a:lstStyle/>
          <a:p>
            <a:pPr eaLnBrk="1" hangingPunct="1"/>
            <a:br>
              <a:rPr lang="es-ES" sz="4400" dirty="0"/>
            </a:br>
            <a:r>
              <a:rPr lang="es-ES" sz="4400" dirty="0"/>
              <a:t>…</a:t>
            </a:r>
            <a:r>
              <a:rPr lang="en-GB" sz="4400" dirty="0"/>
              <a:t>Revaluation Pension Index</a:t>
            </a:r>
            <a:br>
              <a:rPr lang="en-GB" sz="4400" dirty="0"/>
            </a:br>
            <a:endParaRPr lang="en-GB" sz="4400" dirty="0"/>
          </a:p>
        </p:txBody>
      </p:sp>
      <p:sp>
        <p:nvSpPr>
          <p:cNvPr id="15" name="6 Rectángulo redondeado"/>
          <p:cNvSpPr>
            <a:spLocks noGrp="1"/>
          </p:cNvSpPr>
          <p:nvPr>
            <p:ph type="body" idx="4294967295"/>
          </p:nvPr>
        </p:nvSpPr>
        <p:spPr>
          <a:xfrm>
            <a:off x="467121" y="973557"/>
            <a:ext cx="8994775" cy="5145088"/>
          </a:xfrm>
          <a:prstGeom prst="roundRect">
            <a:avLst>
              <a:gd name="adj" fmla="val 7621"/>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1428750" lvl="2" indent="-514350" algn="just">
              <a:spcAft>
                <a:spcPts val="600"/>
              </a:spcAft>
              <a:defRPr/>
            </a:pPr>
            <a:endParaRPr lang="en-GB" sz="2000" dirty="0">
              <a:solidFill>
                <a:schemeClr val="tx1"/>
              </a:solidFill>
              <a:latin typeface="Optane" pitchFamily="2" charset="0"/>
            </a:endParaRPr>
          </a:p>
          <a:p>
            <a:pPr marL="1428750" lvl="2" indent="-514350" algn="just">
              <a:spcAft>
                <a:spcPts val="600"/>
              </a:spcAft>
              <a:defRPr/>
            </a:pPr>
            <a:endParaRPr lang="en-GB" sz="2000" dirty="0">
              <a:solidFill>
                <a:schemeClr val="tx1"/>
              </a:solidFill>
              <a:latin typeface="Optane" pitchFamily="2" charset="0"/>
            </a:endParaRPr>
          </a:p>
          <a:p>
            <a:pPr marL="1428750" lvl="2" indent="-514350" algn="just">
              <a:spcAft>
                <a:spcPts val="600"/>
              </a:spcAft>
              <a:defRPr/>
            </a:pPr>
            <a:endParaRPr lang="en-GB" sz="2000" dirty="0">
              <a:solidFill>
                <a:schemeClr val="tx1"/>
              </a:solidFill>
              <a:latin typeface="Optane" pitchFamily="2" charset="0"/>
            </a:endParaRPr>
          </a:p>
          <a:p>
            <a:pPr marL="1428750" lvl="2" indent="-514350" algn="just">
              <a:spcAft>
                <a:spcPts val="600"/>
              </a:spcAft>
              <a:defRPr/>
            </a:pPr>
            <a:endParaRPr lang="en-GB" sz="2000" dirty="0">
              <a:solidFill>
                <a:schemeClr val="tx1"/>
              </a:solidFill>
              <a:latin typeface="Optane" pitchFamily="2" charset="0"/>
            </a:endParaRPr>
          </a:p>
          <a:p>
            <a:pPr marL="1428750" lvl="2" indent="-514350" algn="just">
              <a:spcAft>
                <a:spcPts val="600"/>
              </a:spcAft>
              <a:defRPr/>
            </a:pPr>
            <a:endParaRPr lang="en-GB" sz="2000" dirty="0">
              <a:solidFill>
                <a:schemeClr val="tx1"/>
              </a:solidFill>
              <a:latin typeface="Optane" pitchFamily="2" charset="0"/>
            </a:endParaRPr>
          </a:p>
          <a:p>
            <a:pPr marL="1428750" lvl="2" indent="-514350" algn="just">
              <a:spcAft>
                <a:spcPts val="600"/>
              </a:spcAft>
              <a:defRPr/>
            </a:pPr>
            <a:endParaRPr lang="en-GB" sz="2000" dirty="0">
              <a:solidFill>
                <a:schemeClr val="tx1"/>
              </a:solidFill>
              <a:latin typeface="Optane" pitchFamily="2" charset="0"/>
            </a:endParaRPr>
          </a:p>
          <a:p>
            <a:pPr marL="1428750" lvl="2" indent="-514350" algn="just">
              <a:spcAft>
                <a:spcPts val="600"/>
              </a:spcAft>
              <a:defRPr/>
            </a:pPr>
            <a:endParaRPr lang="en-GB" sz="2000" dirty="0">
              <a:solidFill>
                <a:schemeClr val="tx1"/>
              </a:solidFill>
              <a:latin typeface="Optane" pitchFamily="2" charset="0"/>
            </a:endParaRPr>
          </a:p>
          <a:p>
            <a:pPr marL="1428750" lvl="2" indent="-514350" algn="just">
              <a:spcAft>
                <a:spcPts val="600"/>
              </a:spcAft>
              <a:defRPr/>
            </a:pPr>
            <a:endParaRPr lang="en-GB" sz="2000" dirty="0">
              <a:solidFill>
                <a:schemeClr val="tx1"/>
              </a:solidFill>
              <a:latin typeface="Optane" pitchFamily="2" charset="0"/>
            </a:endParaRPr>
          </a:p>
          <a:p>
            <a:pPr marL="1428750" lvl="2" indent="-514350" algn="just">
              <a:spcAft>
                <a:spcPts val="600"/>
              </a:spcAft>
              <a:defRPr/>
            </a:pPr>
            <a:endParaRPr lang="en-GB" sz="2000" dirty="0">
              <a:solidFill>
                <a:schemeClr val="tx1"/>
              </a:solidFill>
              <a:latin typeface="Optane" pitchFamily="2" charset="0"/>
            </a:endParaRPr>
          </a:p>
          <a:p>
            <a:pPr marL="1428750" lvl="2" indent="-514350" algn="just">
              <a:spcAft>
                <a:spcPts val="600"/>
              </a:spcAft>
              <a:defRPr/>
            </a:pPr>
            <a:endParaRPr lang="en-GB" sz="2000" dirty="0">
              <a:solidFill>
                <a:schemeClr val="tx1"/>
              </a:solidFill>
              <a:latin typeface="Optane" pitchFamily="2" charset="0"/>
            </a:endParaRPr>
          </a:p>
        </p:txBody>
      </p:sp>
      <p:pic>
        <p:nvPicPr>
          <p:cNvPr id="1860612" name="Imagen 12"/>
          <p:cNvPicPr>
            <a:picLocks noChangeAspect="1"/>
          </p:cNvPicPr>
          <p:nvPr/>
        </p:nvPicPr>
        <p:blipFill>
          <a:blip r:embed="rId3"/>
          <a:srcRect/>
          <a:stretch>
            <a:fillRect/>
          </a:stretch>
        </p:blipFill>
        <p:spPr bwMode="auto">
          <a:xfrm>
            <a:off x="898525" y="950913"/>
            <a:ext cx="8108950" cy="4956175"/>
          </a:xfrm>
          <a:prstGeom prst="rect">
            <a:avLst/>
          </a:prstGeom>
          <a:noFill/>
          <a:ln w="9525">
            <a:noFill/>
            <a:miter lim="800000"/>
            <a:headEnd/>
            <a:tailEnd/>
          </a:ln>
        </p:spPr>
      </p:pic>
      <p:grpSp>
        <p:nvGrpSpPr>
          <p:cNvPr id="1860613" name="Grupo 3"/>
          <p:cNvGrpSpPr>
            <a:grpSpLocks/>
          </p:cNvGrpSpPr>
          <p:nvPr/>
        </p:nvGrpSpPr>
        <p:grpSpPr bwMode="auto">
          <a:xfrm>
            <a:off x="1497013" y="1989138"/>
            <a:ext cx="7035800" cy="1368425"/>
            <a:chOff x="1705093" y="1401854"/>
            <a:chExt cx="5976937" cy="1016690"/>
          </a:xfrm>
        </p:grpSpPr>
        <p:pic>
          <p:nvPicPr>
            <p:cNvPr id="1860614" name="Picture 2"/>
            <p:cNvPicPr>
              <a:picLocks noChangeAspect="1" noChangeArrowheads="1"/>
            </p:cNvPicPr>
            <p:nvPr/>
          </p:nvPicPr>
          <p:blipFill>
            <a:blip r:embed="rId4"/>
            <a:srcRect/>
            <a:stretch>
              <a:fillRect/>
            </a:stretch>
          </p:blipFill>
          <p:spPr bwMode="auto">
            <a:xfrm>
              <a:off x="1705093" y="1401854"/>
              <a:ext cx="5976937" cy="1016690"/>
            </a:xfrm>
            <a:prstGeom prst="rect">
              <a:avLst/>
            </a:prstGeom>
            <a:noFill/>
            <a:ln w="9525">
              <a:noFill/>
              <a:miter lim="800000"/>
              <a:headEnd/>
              <a:tailEnd/>
            </a:ln>
          </p:spPr>
        </p:pic>
        <p:sp>
          <p:nvSpPr>
            <p:cNvPr id="19" name="11 Abrir corchete"/>
            <p:cNvSpPr/>
            <p:nvPr/>
          </p:nvSpPr>
          <p:spPr>
            <a:xfrm rot="5400000">
              <a:off x="2447764" y="1808820"/>
              <a:ext cx="144016" cy="792088"/>
            </a:xfrm>
            <a:prstGeom prst="leftBracket">
              <a:avLst/>
            </a:prstGeom>
            <a:ln>
              <a:solidFill>
                <a:srgbClr val="0000FF"/>
              </a:solidFill>
            </a:ln>
            <a:scene3d>
              <a:camera prst="orthographicFront">
                <a:rot lat="0" lon="0" rev="10800000"/>
              </a:camera>
              <a:lightRig rig="threePt" dir="t"/>
            </a:scene3d>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ES" dirty="0"/>
            </a:p>
          </p:txBody>
        </p:sp>
        <p:sp>
          <p:nvSpPr>
            <p:cNvPr id="20" name="12 Abrir corchete"/>
            <p:cNvSpPr/>
            <p:nvPr/>
          </p:nvSpPr>
          <p:spPr>
            <a:xfrm rot="5400000">
              <a:off x="3424810" y="1913463"/>
              <a:ext cx="144017" cy="582805"/>
            </a:xfrm>
            <a:prstGeom prst="leftBracket">
              <a:avLst/>
            </a:prstGeom>
            <a:ln>
              <a:solidFill>
                <a:srgbClr val="0000FF"/>
              </a:solidFill>
            </a:ln>
            <a:scene3d>
              <a:camera prst="orthographicFront">
                <a:rot lat="0" lon="0" rev="10800000"/>
              </a:camera>
              <a:lightRig rig="threePt" dir="t"/>
            </a:scene3d>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ES" dirty="0"/>
            </a:p>
          </p:txBody>
        </p:sp>
        <p:sp>
          <p:nvSpPr>
            <p:cNvPr id="21" name="13 Abrir corchete"/>
            <p:cNvSpPr/>
            <p:nvPr/>
          </p:nvSpPr>
          <p:spPr>
            <a:xfrm rot="5400000">
              <a:off x="4287333" y="1913463"/>
              <a:ext cx="144014" cy="582805"/>
            </a:xfrm>
            <a:prstGeom prst="leftBracket">
              <a:avLst/>
            </a:prstGeom>
            <a:ln>
              <a:solidFill>
                <a:srgbClr val="0000FF"/>
              </a:solidFill>
            </a:ln>
            <a:scene3d>
              <a:camera prst="orthographicFront">
                <a:rot lat="0" lon="0" rev="10800000"/>
              </a:camera>
              <a:lightRig rig="threePt" dir="t"/>
            </a:scene3d>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ES" dirty="0"/>
            </a:p>
          </p:txBody>
        </p:sp>
        <p:sp>
          <p:nvSpPr>
            <p:cNvPr id="22" name="14 Abrir corchete"/>
            <p:cNvSpPr/>
            <p:nvPr/>
          </p:nvSpPr>
          <p:spPr>
            <a:xfrm rot="5400000">
              <a:off x="5184068" y="1880829"/>
              <a:ext cx="144016" cy="648073"/>
            </a:xfrm>
            <a:prstGeom prst="leftBracket">
              <a:avLst/>
            </a:prstGeom>
            <a:ln>
              <a:solidFill>
                <a:srgbClr val="0000FF"/>
              </a:solidFill>
            </a:ln>
            <a:scene3d>
              <a:camera prst="orthographicFront">
                <a:rot lat="0" lon="0" rev="10800000"/>
              </a:camera>
              <a:lightRig rig="threePt" dir="t"/>
            </a:scene3d>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ES" dirty="0"/>
            </a:p>
          </p:txBody>
        </p:sp>
        <p:sp>
          <p:nvSpPr>
            <p:cNvPr id="23" name="15 Abrir corchete"/>
            <p:cNvSpPr/>
            <p:nvPr/>
          </p:nvSpPr>
          <p:spPr>
            <a:xfrm rot="5400000">
              <a:off x="6588224" y="1484783"/>
              <a:ext cx="144016" cy="1440162"/>
            </a:xfrm>
            <a:prstGeom prst="leftBracket">
              <a:avLst/>
            </a:prstGeom>
            <a:ln>
              <a:solidFill>
                <a:srgbClr val="0000FF"/>
              </a:solidFill>
            </a:ln>
            <a:scene3d>
              <a:camera prst="orthographicFront">
                <a:rot lat="0" lon="0" rev="10800000"/>
              </a:camera>
              <a:lightRig rig="threePt" dir="t"/>
            </a:scene3d>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ES" dirty="0"/>
            </a:p>
          </p:txBody>
        </p:sp>
      </p:grpSp>
      <p:sp>
        <p:nvSpPr>
          <p:cNvPr id="24" name="18 Flecha derecha"/>
          <p:cNvSpPr/>
          <p:nvPr/>
        </p:nvSpPr>
        <p:spPr>
          <a:xfrm>
            <a:off x="3348038" y="5300663"/>
            <a:ext cx="503237" cy="431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25" name="CuadroTexto 1"/>
          <p:cNvSpPr txBox="1"/>
          <p:nvPr/>
        </p:nvSpPr>
        <p:spPr>
          <a:xfrm>
            <a:off x="3924300" y="5157788"/>
            <a:ext cx="4319588" cy="708025"/>
          </a:xfrm>
          <a:prstGeom prst="rect">
            <a:avLst/>
          </a:prstGeom>
          <a:solidFill>
            <a:schemeClr val="tx2">
              <a:lumMod val="40000"/>
              <a:lumOff val="60000"/>
            </a:schemeClr>
          </a:solidFill>
        </p:spPr>
        <p:txBody>
          <a:bodyPr>
            <a:spAutoFit/>
          </a:bodyPr>
          <a:lstStyle/>
          <a:p>
            <a:pPr algn="ctr">
              <a:defRPr/>
            </a:pPr>
            <a:r>
              <a:rPr lang="es-ES" sz="2000" b="1" dirty="0">
                <a:latin typeface="+mn-lt"/>
              </a:rPr>
              <a:t>Minimum value of IR = 0.25</a:t>
            </a:r>
          </a:p>
          <a:p>
            <a:pPr algn="ctr">
              <a:defRPr/>
            </a:pPr>
            <a:r>
              <a:rPr lang="es-ES" sz="2000" b="1" dirty="0">
                <a:latin typeface="+mn-lt"/>
              </a:rPr>
              <a:t>Maximum value of IR = CPI + 0.50</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368410" y="836712"/>
            <a:ext cx="9169179" cy="5544616"/>
          </a:xfrm>
          <a:prstGeom prst="rect">
            <a:avLst/>
          </a:prstGeom>
        </p:spPr>
      </p:pic>
      <p:sp>
        <p:nvSpPr>
          <p:cNvPr id="1836033" name="Rectangle 2"/>
          <p:cNvSpPr>
            <a:spLocks noGrp="1"/>
          </p:cNvSpPr>
          <p:nvPr>
            <p:ph type="title"/>
          </p:nvPr>
        </p:nvSpPr>
        <p:spPr>
          <a:xfrm>
            <a:off x="415925" y="188913"/>
            <a:ext cx="8994775" cy="792162"/>
          </a:xfrm>
        </p:spPr>
        <p:txBody>
          <a:bodyPr/>
          <a:lstStyle/>
          <a:p>
            <a:pPr eaLnBrk="1" hangingPunct="1"/>
            <a:r>
              <a:rPr lang="es-ES" sz="2400"/>
              <a:t>… </a:t>
            </a:r>
            <a:r>
              <a:rPr lang="en-US" sz="2400"/>
              <a:t>EU approach: How to address these challenges? </a:t>
            </a:r>
            <a:br>
              <a:rPr lang="en-US" sz="2400"/>
            </a:br>
            <a:r>
              <a:rPr lang="en-US" sz="2400"/>
              <a:t>The answer is active ageing</a:t>
            </a:r>
            <a:br>
              <a:rPr lang="es-ES" sz="2800"/>
            </a:br>
            <a:endParaRPr lang="es-ES" sz="2800"/>
          </a:p>
        </p:txBody>
      </p:sp>
      <p:sp>
        <p:nvSpPr>
          <p:cNvPr id="5" name="4 Rectángulo redondeado"/>
          <p:cNvSpPr>
            <a:spLocks noGrp="1" noChangeArrowheads="1"/>
          </p:cNvSpPr>
          <p:nvPr>
            <p:ph type="body" idx="4294967295"/>
          </p:nvPr>
        </p:nvSpPr>
        <p:spPr>
          <a:xfrm>
            <a:off x="463440" y="981075"/>
            <a:ext cx="8994775" cy="5145088"/>
          </a:xfrm>
          <a:prstGeom prst="roundRect">
            <a:avLst>
              <a:gd name="adj" fmla="val 7620"/>
            </a:avLst>
          </a:prstGeom>
          <a:solidFill>
            <a:schemeClr val="bg1"/>
          </a:solidFill>
          <a:ln w="25400" algn="ctr">
            <a:solidFill>
              <a:srgbClr val="385D8A"/>
            </a:solidFill>
            <a:round/>
          </a:ln>
        </p:spPr>
        <p:txBody>
          <a:bodyPr/>
          <a:lstStyle/>
          <a:p>
            <a:pPr marL="1428750" lvl="2" indent="-514350"/>
            <a:endParaRPr lang="en-GB"/>
          </a:p>
          <a:p>
            <a:pPr marL="1428750" lvl="2" indent="-514350"/>
            <a:endParaRPr lang="en-GB"/>
          </a:p>
          <a:p>
            <a:pPr marL="1428750" lvl="2" indent="-514350"/>
            <a:endParaRPr lang="en-GB"/>
          </a:p>
          <a:p>
            <a:pPr marL="1428750" lvl="2" indent="-514350"/>
            <a:endParaRPr lang="en-GB"/>
          </a:p>
          <a:p>
            <a:pPr marL="1428750" lvl="2" indent="-514350"/>
            <a:endParaRPr lang="en-GB"/>
          </a:p>
          <a:p>
            <a:pPr marL="1428750" lvl="2" indent="-514350"/>
            <a:endParaRPr lang="en-GB"/>
          </a:p>
          <a:p>
            <a:pPr marL="1428750" lvl="2" indent="-514350"/>
            <a:endParaRPr lang="en-GB"/>
          </a:p>
          <a:p>
            <a:pPr marL="1428750" lvl="2" indent="-514350"/>
            <a:endParaRPr lang="en-GB"/>
          </a:p>
          <a:p>
            <a:pPr marL="1428750" lvl="2" indent="-514350"/>
            <a:endParaRPr lang="en-GB"/>
          </a:p>
          <a:p>
            <a:pPr marL="1428750" lvl="2" indent="-514350" algn="just" eaLnBrk="1" hangingPunct="1">
              <a:spcBef>
                <a:spcPct val="0"/>
              </a:spcBef>
              <a:spcAft>
                <a:spcPts val="600"/>
              </a:spcAft>
              <a:buClrTx/>
            </a:pPr>
            <a:endParaRPr lang="en-GB" sz="2000">
              <a:latin typeface="Calibri" pitchFamily="34" charset="0"/>
              <a:cs typeface="Arial" charset="0"/>
            </a:endParaRPr>
          </a:p>
        </p:txBody>
      </p:sp>
      <p:sp>
        <p:nvSpPr>
          <p:cNvPr id="1836037" name="Rectangle 3"/>
          <p:cNvSpPr>
            <a:spLocks noChangeArrowheads="1"/>
          </p:cNvSpPr>
          <p:nvPr/>
        </p:nvSpPr>
        <p:spPr bwMode="auto">
          <a:xfrm>
            <a:off x="560388" y="1196975"/>
            <a:ext cx="8353052" cy="4460875"/>
          </a:xfrm>
          <a:prstGeom prst="rect">
            <a:avLst/>
          </a:prstGeom>
          <a:noFill/>
          <a:ln w="9525">
            <a:noFill/>
            <a:miter lim="800000"/>
            <a:headEnd/>
            <a:tailEnd/>
          </a:ln>
        </p:spPr>
        <p:txBody>
          <a:bodyPr/>
          <a:lstStyle/>
          <a:p>
            <a:pPr marL="814388" indent="-342900" eaLnBrk="0" hangingPunct="0">
              <a:spcBef>
                <a:spcPts val="600"/>
              </a:spcBef>
              <a:spcAft>
                <a:spcPts val="1800"/>
              </a:spcAft>
              <a:buClr>
                <a:schemeClr val="accent1"/>
              </a:buClr>
              <a:buSzPct val="75000"/>
              <a:buFont typeface="Wingdings" pitchFamily="2" charset="2"/>
              <a:buChar char="q"/>
            </a:pPr>
            <a:r>
              <a:rPr lang="en-GB" sz="3600" b="1" dirty="0">
                <a:solidFill>
                  <a:srgbClr val="0F5595"/>
                </a:solidFill>
                <a:latin typeface="Optane" pitchFamily="2" charset="0"/>
                <a:ea typeface="ＭＳ Ｐゴシック" pitchFamily="34" charset="-128"/>
              </a:rPr>
              <a:t>A Social Investment Approach</a:t>
            </a:r>
          </a:p>
          <a:p>
            <a:pPr marL="814388" indent="-342900" eaLnBrk="0" hangingPunct="0">
              <a:spcBef>
                <a:spcPts val="600"/>
              </a:spcBef>
              <a:spcAft>
                <a:spcPts val="1800"/>
              </a:spcAft>
              <a:buClr>
                <a:srgbClr val="0F5595"/>
              </a:buClr>
              <a:buSzPct val="75000"/>
              <a:buFontTx/>
              <a:buChar char="•"/>
            </a:pPr>
            <a:r>
              <a:rPr lang="en-GB" sz="2800" dirty="0">
                <a:latin typeface="Optane" pitchFamily="2" charset="0"/>
              </a:rPr>
              <a:t>	Empowering and supporting people in crucial stages of their lives, starting in childhood</a:t>
            </a:r>
          </a:p>
          <a:p>
            <a:pPr marL="814388" indent="-342900" eaLnBrk="0" hangingPunct="0">
              <a:spcBef>
                <a:spcPts val="600"/>
              </a:spcBef>
              <a:spcAft>
                <a:spcPts val="1800"/>
              </a:spcAft>
              <a:buClr>
                <a:srgbClr val="0F5595"/>
              </a:buClr>
              <a:buSzPct val="75000"/>
              <a:buFontTx/>
              <a:buChar char="•"/>
            </a:pPr>
            <a:r>
              <a:rPr lang="en-GB" sz="2800" dirty="0">
                <a:latin typeface="Optane" pitchFamily="2" charset="0"/>
              </a:rPr>
              <a:t>	Focusing on prevention (keeps larger economic and social costs from arising in the future)</a:t>
            </a:r>
          </a:p>
          <a:p>
            <a:pPr marL="814388" indent="-342900" eaLnBrk="0" hangingPunct="0">
              <a:spcBef>
                <a:spcPts val="600"/>
              </a:spcBef>
              <a:spcAft>
                <a:spcPts val="1800"/>
              </a:spcAft>
              <a:buClr>
                <a:srgbClr val="0F5595"/>
              </a:buClr>
              <a:buSzPct val="75000"/>
              <a:buFontTx/>
              <a:buChar char="•"/>
            </a:pPr>
            <a:r>
              <a:rPr lang="en-GB" sz="2800" dirty="0">
                <a:latin typeface="Optane" pitchFamily="2" charset="0"/>
              </a:rPr>
              <a:t>	Developing human capital (gives people the skills and capabilities to participate in society)</a:t>
            </a:r>
            <a:endParaRPr lang="en-GB" sz="2800" b="1" dirty="0">
              <a:latin typeface="Optane" pitchFamily="2"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368410" y="836712"/>
            <a:ext cx="9169179" cy="5544616"/>
          </a:xfrm>
          <a:prstGeom prst="rect">
            <a:avLst/>
          </a:prstGeom>
        </p:spPr>
      </p:pic>
      <p:sp>
        <p:nvSpPr>
          <p:cNvPr id="1837057" name="Rectangle 2"/>
          <p:cNvSpPr>
            <a:spLocks noGrp="1"/>
          </p:cNvSpPr>
          <p:nvPr>
            <p:ph type="title"/>
          </p:nvPr>
        </p:nvSpPr>
        <p:spPr>
          <a:xfrm>
            <a:off x="344488" y="404813"/>
            <a:ext cx="9066212" cy="323850"/>
          </a:xfrm>
        </p:spPr>
        <p:txBody>
          <a:bodyPr/>
          <a:lstStyle/>
          <a:p>
            <a:pPr eaLnBrk="1" hangingPunct="1"/>
            <a:r>
              <a:rPr lang="es-ES" sz="2400"/>
              <a:t>… </a:t>
            </a:r>
            <a:r>
              <a:rPr lang="en-US" sz="2400"/>
              <a:t>EU approach: How to address these challenges? </a:t>
            </a:r>
            <a:br>
              <a:rPr lang="en-US" sz="2400"/>
            </a:br>
            <a:r>
              <a:rPr lang="en-US" sz="2400"/>
              <a:t>The answer is active ageing</a:t>
            </a:r>
            <a:br>
              <a:rPr lang="es-ES" sz="2800"/>
            </a:br>
            <a:endParaRPr lang="es-ES" sz="2800"/>
          </a:p>
        </p:txBody>
      </p:sp>
      <p:sp>
        <p:nvSpPr>
          <p:cNvPr id="5" name="4 Rectángulo redondeado"/>
          <p:cNvSpPr>
            <a:spLocks noGrp="1" noChangeArrowheads="1"/>
          </p:cNvSpPr>
          <p:nvPr>
            <p:ph type="body" idx="4294967295"/>
          </p:nvPr>
        </p:nvSpPr>
        <p:spPr>
          <a:xfrm>
            <a:off x="455611" y="1036476"/>
            <a:ext cx="8994775" cy="5145088"/>
          </a:xfrm>
          <a:prstGeom prst="roundRect">
            <a:avLst>
              <a:gd name="adj" fmla="val 7620"/>
            </a:avLst>
          </a:prstGeom>
          <a:solidFill>
            <a:schemeClr val="bg1"/>
          </a:solidFill>
          <a:ln w="25400" algn="ctr">
            <a:solidFill>
              <a:srgbClr val="385D8A"/>
            </a:solidFill>
            <a:round/>
          </a:ln>
        </p:spPr>
        <p:txBody>
          <a:bodyPr/>
          <a:lstStyle/>
          <a:p>
            <a:pPr marL="1428750" lvl="2" indent="-514350"/>
            <a:endParaRPr lang="en-GB"/>
          </a:p>
          <a:p>
            <a:pPr marL="1428750" lvl="2" indent="-514350"/>
            <a:endParaRPr lang="en-GB"/>
          </a:p>
          <a:p>
            <a:pPr marL="1428750" lvl="2" indent="-514350"/>
            <a:endParaRPr lang="en-GB"/>
          </a:p>
          <a:p>
            <a:pPr marL="1428750" lvl="2" indent="-514350"/>
            <a:endParaRPr lang="en-GB"/>
          </a:p>
          <a:p>
            <a:pPr marL="1428750" lvl="2" indent="-514350"/>
            <a:endParaRPr lang="en-GB"/>
          </a:p>
          <a:p>
            <a:pPr marL="1428750" lvl="2" indent="-514350"/>
            <a:endParaRPr lang="en-GB"/>
          </a:p>
          <a:p>
            <a:pPr marL="1428750" lvl="2" indent="-514350"/>
            <a:endParaRPr lang="en-GB"/>
          </a:p>
          <a:p>
            <a:pPr marL="1428750" lvl="2" indent="-514350"/>
            <a:endParaRPr lang="en-GB"/>
          </a:p>
          <a:p>
            <a:pPr marL="1428750" lvl="2" indent="-514350"/>
            <a:endParaRPr lang="en-GB"/>
          </a:p>
          <a:p>
            <a:pPr marL="1428750" lvl="2" indent="-514350" algn="just" eaLnBrk="1" hangingPunct="1">
              <a:spcBef>
                <a:spcPct val="0"/>
              </a:spcBef>
              <a:spcAft>
                <a:spcPts val="600"/>
              </a:spcAft>
              <a:buClrTx/>
            </a:pPr>
            <a:endParaRPr lang="en-GB" sz="2000">
              <a:latin typeface="Calibri" pitchFamily="34" charset="0"/>
              <a:cs typeface="Arial" charset="0"/>
            </a:endParaRPr>
          </a:p>
        </p:txBody>
      </p:sp>
      <p:sp>
        <p:nvSpPr>
          <p:cNvPr id="1837061" name="Rectangle 3"/>
          <p:cNvSpPr>
            <a:spLocks noChangeArrowheads="1"/>
          </p:cNvSpPr>
          <p:nvPr/>
        </p:nvSpPr>
        <p:spPr bwMode="auto">
          <a:xfrm>
            <a:off x="488950" y="1196975"/>
            <a:ext cx="8185150" cy="4824413"/>
          </a:xfrm>
          <a:prstGeom prst="rect">
            <a:avLst/>
          </a:prstGeom>
          <a:noFill/>
          <a:ln w="9525">
            <a:noFill/>
            <a:miter lim="800000"/>
            <a:headEnd/>
            <a:tailEnd/>
          </a:ln>
        </p:spPr>
        <p:txBody>
          <a:bodyPr/>
          <a:lstStyle/>
          <a:p>
            <a:pPr marL="814388" indent="-342900" eaLnBrk="0" hangingPunct="0">
              <a:lnSpc>
                <a:spcPct val="90000"/>
              </a:lnSpc>
              <a:spcBef>
                <a:spcPts val="600"/>
              </a:spcBef>
              <a:spcAft>
                <a:spcPts val="1800"/>
              </a:spcAft>
              <a:buClr>
                <a:schemeClr val="accent1"/>
              </a:buClr>
              <a:buSzPct val="75000"/>
              <a:buFont typeface="Wingdings" pitchFamily="2" charset="2"/>
              <a:buChar char="q"/>
            </a:pPr>
            <a:r>
              <a:rPr lang="en-GB" sz="3600" b="1">
                <a:solidFill>
                  <a:srgbClr val="0F5595"/>
                </a:solidFill>
                <a:latin typeface="Optane" pitchFamily="2" charset="0"/>
                <a:ea typeface="ＭＳ Ｐゴシック" pitchFamily="34" charset="-128"/>
              </a:rPr>
              <a:t>Long term care, Health care and Pensions</a:t>
            </a:r>
          </a:p>
          <a:p>
            <a:pPr marL="814388" indent="-342900" eaLnBrk="0" hangingPunct="0">
              <a:lnSpc>
                <a:spcPct val="90000"/>
              </a:lnSpc>
              <a:spcBef>
                <a:spcPts val="600"/>
              </a:spcBef>
              <a:spcAft>
                <a:spcPts val="1800"/>
              </a:spcAft>
              <a:buClr>
                <a:srgbClr val="0F5595"/>
              </a:buClr>
              <a:buSzPct val="75000"/>
              <a:buFontTx/>
              <a:buChar char="•"/>
            </a:pPr>
            <a:r>
              <a:rPr lang="en-GB" sz="2200">
                <a:latin typeface="Optane" pitchFamily="2" charset="0"/>
              </a:rPr>
              <a:t>	Policies reducing care demand (improving prevention, rehabilitation and the capacity for independent living)</a:t>
            </a:r>
          </a:p>
          <a:p>
            <a:pPr marL="814388" indent="-342900" eaLnBrk="0" hangingPunct="0">
              <a:lnSpc>
                <a:spcPct val="90000"/>
              </a:lnSpc>
              <a:spcBef>
                <a:spcPts val="600"/>
              </a:spcBef>
              <a:spcAft>
                <a:spcPts val="1800"/>
              </a:spcAft>
              <a:buClr>
                <a:srgbClr val="0F5595"/>
              </a:buClr>
              <a:buSzPct val="75000"/>
              <a:buFontTx/>
              <a:buChar char="•"/>
            </a:pPr>
            <a:r>
              <a:rPr lang="en-GB" sz="2200">
                <a:latin typeface="Optane" pitchFamily="2" charset="0"/>
              </a:rPr>
              <a:t>	Policies boosting care services quality (support informal carers; raise quality care provision; use of ICT in drives for higher productivity)</a:t>
            </a:r>
          </a:p>
          <a:p>
            <a:pPr marL="814388" indent="-342900" eaLnBrk="0" hangingPunct="0">
              <a:lnSpc>
                <a:spcPct val="90000"/>
              </a:lnSpc>
              <a:spcBef>
                <a:spcPts val="600"/>
              </a:spcBef>
              <a:spcAft>
                <a:spcPts val="1800"/>
              </a:spcAft>
              <a:buClr>
                <a:srgbClr val="0F5595"/>
              </a:buClr>
              <a:buSzPct val="75000"/>
              <a:buFontTx/>
              <a:buChar char="•"/>
            </a:pPr>
            <a:r>
              <a:rPr lang="en-GB" sz="2200">
                <a:latin typeface="Optane" pitchFamily="2" charset="0"/>
              </a:rPr>
              <a:t>	Ensuring accessible, high-quality and sustainable health care</a:t>
            </a:r>
          </a:p>
          <a:p>
            <a:pPr marL="814388" indent="-342900" eaLnBrk="0" hangingPunct="0">
              <a:lnSpc>
                <a:spcPct val="90000"/>
              </a:lnSpc>
              <a:spcBef>
                <a:spcPts val="600"/>
              </a:spcBef>
              <a:spcAft>
                <a:spcPts val="1800"/>
              </a:spcAft>
              <a:buClr>
                <a:srgbClr val="0F5595"/>
              </a:buClr>
              <a:buSzPct val="75000"/>
              <a:buFontTx/>
              <a:buChar char="•"/>
            </a:pPr>
            <a:r>
              <a:rPr lang="en-GB" sz="2200">
                <a:latin typeface="Optane" pitchFamily="2" charset="0"/>
              </a:rPr>
              <a:t>	Policies improving the sustainability and adequacy of public pension schemes</a:t>
            </a:r>
            <a:endParaRPr lang="en-GB" b="1">
              <a:latin typeface="Optane" pitchFamily="2"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368410" y="836712"/>
            <a:ext cx="9169179" cy="5688632"/>
          </a:xfrm>
          <a:prstGeom prst="rect">
            <a:avLst/>
          </a:prstGeom>
        </p:spPr>
      </p:pic>
      <p:sp>
        <p:nvSpPr>
          <p:cNvPr id="1838081" name="Rectangle 2"/>
          <p:cNvSpPr>
            <a:spLocks noGrp="1"/>
          </p:cNvSpPr>
          <p:nvPr>
            <p:ph type="title"/>
          </p:nvPr>
        </p:nvSpPr>
        <p:spPr>
          <a:xfrm>
            <a:off x="344488" y="404813"/>
            <a:ext cx="9066212" cy="323850"/>
          </a:xfrm>
        </p:spPr>
        <p:txBody>
          <a:bodyPr/>
          <a:lstStyle/>
          <a:p>
            <a:pPr eaLnBrk="1" hangingPunct="1"/>
            <a:r>
              <a:rPr lang="es-ES" sz="3600"/>
              <a:t>EU approach: Active Ageing Index</a:t>
            </a:r>
            <a:br>
              <a:rPr lang="es-ES" sz="3600"/>
            </a:br>
            <a:endParaRPr lang="es-ES" sz="3600"/>
          </a:p>
        </p:txBody>
      </p:sp>
      <p:sp>
        <p:nvSpPr>
          <p:cNvPr id="4" name="3 Rectángulo"/>
          <p:cNvSpPr>
            <a:spLocks noGrp="1" noChangeArrowheads="1"/>
          </p:cNvSpPr>
          <p:nvPr>
            <p:ph type="body" idx="4294967295"/>
          </p:nvPr>
        </p:nvSpPr>
        <p:spPr>
          <a:xfrm>
            <a:off x="488950" y="981075"/>
            <a:ext cx="8921750" cy="719138"/>
          </a:xfrm>
          <a:gradFill rotWithShape="0">
            <a:gsLst>
              <a:gs pos="0">
                <a:srgbClr val="9AB5E4"/>
              </a:gs>
              <a:gs pos="50000">
                <a:srgbClr val="C2D1ED"/>
              </a:gs>
              <a:gs pos="100000">
                <a:srgbClr val="E1E8F5"/>
              </a:gs>
            </a:gsLst>
            <a:lin ang="5400000"/>
          </a:gradFill>
        </p:spPr>
        <p:txBody>
          <a:bodyPr/>
          <a:lstStyle/>
          <a:p>
            <a:pPr algn="ctr" eaLnBrk="1" hangingPunct="1">
              <a:lnSpc>
                <a:spcPct val="80000"/>
              </a:lnSpc>
              <a:spcBef>
                <a:spcPct val="0"/>
              </a:spcBef>
              <a:buClrTx/>
              <a:buSzTx/>
              <a:buFontTx/>
              <a:buNone/>
            </a:pPr>
            <a:r>
              <a:rPr lang="en-US" sz="2000" b="1"/>
              <a:t>The Active Ageing Index (AAI) </a:t>
            </a:r>
            <a:r>
              <a:rPr lang="en-US" sz="2000"/>
              <a:t>is a new analytical tool that aims to help policy makers in developing policies for active and healthy ageing</a:t>
            </a:r>
            <a:endParaRPr lang="es-ES" sz="2000"/>
          </a:p>
        </p:txBody>
      </p:sp>
      <p:pic>
        <p:nvPicPr>
          <p:cNvPr id="1838085" name="Picture 2"/>
          <p:cNvPicPr>
            <a:picLocks noChangeAspect="1" noChangeArrowheads="1"/>
          </p:cNvPicPr>
          <p:nvPr/>
        </p:nvPicPr>
        <p:blipFill>
          <a:blip r:embed="rId3"/>
          <a:srcRect/>
          <a:stretch>
            <a:fillRect/>
          </a:stretch>
        </p:blipFill>
        <p:spPr bwMode="auto">
          <a:xfrm>
            <a:off x="755650" y="1773238"/>
            <a:ext cx="8157790" cy="46609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368411" y="836712"/>
            <a:ext cx="8833062" cy="5544616"/>
          </a:xfrm>
          <a:prstGeom prst="rect">
            <a:avLst/>
          </a:prstGeom>
        </p:spPr>
      </p:pic>
      <p:sp>
        <p:nvSpPr>
          <p:cNvPr id="1839108" name="8 Rectángulo"/>
          <p:cNvSpPr>
            <a:spLocks noGrp="1" noChangeArrowheads="1"/>
          </p:cNvSpPr>
          <p:nvPr>
            <p:ph type="title" idx="4294967295"/>
          </p:nvPr>
        </p:nvSpPr>
        <p:spPr>
          <a:noFill/>
        </p:spPr>
        <p:txBody>
          <a:bodyPr/>
          <a:lstStyle/>
          <a:p>
            <a:pPr eaLnBrk="1" hangingPunct="1"/>
            <a:r>
              <a:rPr lang="es-ES" sz="2400"/>
              <a:t>The Social Security Balance. New Targets Indicators</a:t>
            </a:r>
          </a:p>
        </p:txBody>
      </p:sp>
      <p:sp>
        <p:nvSpPr>
          <p:cNvPr id="10" name="9 Marcador de contenido"/>
          <p:cNvSpPr>
            <a:spLocks noGrp="1"/>
          </p:cNvSpPr>
          <p:nvPr>
            <p:ph idx="4294967295"/>
          </p:nvPr>
        </p:nvSpPr>
        <p:spPr>
          <a:xfrm>
            <a:off x="632520" y="1052737"/>
            <a:ext cx="8994775" cy="5184576"/>
          </a:xfrm>
        </p:spPr>
        <p:txBody>
          <a:bodyPr/>
          <a:lstStyle/>
          <a:p>
            <a:pPr>
              <a:buFont typeface="Arial" charset="0"/>
              <a:buNone/>
            </a:pPr>
            <a:r>
              <a:rPr lang="en-GB" sz="2400" b="1" dirty="0">
                <a:solidFill>
                  <a:srgbClr val="C00000"/>
                </a:solidFill>
              </a:rPr>
              <a:t>Longer working lives</a:t>
            </a:r>
          </a:p>
          <a:p>
            <a:endParaRPr lang="es-ES" sz="2400" b="1" dirty="0">
              <a:solidFill>
                <a:srgbClr val="C00000"/>
              </a:solidFill>
            </a:endParaRPr>
          </a:p>
          <a:p>
            <a:endParaRPr lang="es-ES" dirty="0"/>
          </a:p>
          <a:p>
            <a:endParaRPr lang="es-ES" dirty="0"/>
          </a:p>
          <a:p>
            <a:pPr marL="361950" lvl="1" indent="-361950">
              <a:buClr>
                <a:srgbClr val="2581E7"/>
              </a:buClr>
              <a:buFont typeface="Arial" charset="0"/>
              <a:buNone/>
            </a:pPr>
            <a:endParaRPr lang="es-ES" sz="2400" b="1" dirty="0">
              <a:solidFill>
                <a:srgbClr val="C00000"/>
              </a:solidFill>
            </a:endParaRPr>
          </a:p>
          <a:p>
            <a:pPr marL="361950" lvl="1" indent="-361950">
              <a:buClr>
                <a:srgbClr val="2581E7"/>
              </a:buClr>
              <a:buFont typeface="Arial" charset="0"/>
              <a:buNone/>
            </a:pPr>
            <a:r>
              <a:rPr lang="en-GB" sz="2400" b="1" dirty="0">
                <a:solidFill>
                  <a:srgbClr val="C00000"/>
                </a:solidFill>
              </a:rPr>
              <a:t>Pension expenditure 2014-2015 will grow up less than 2012</a:t>
            </a:r>
          </a:p>
          <a:p>
            <a:pPr marL="361950" lvl="1" indent="-361950">
              <a:buFont typeface="Arial" charset="0"/>
              <a:buNone/>
            </a:pPr>
            <a:endParaRPr lang="es-ES" sz="2400" dirty="0"/>
          </a:p>
          <a:p>
            <a:endParaRPr lang="es-ES" dirty="0"/>
          </a:p>
          <a:p>
            <a:pPr marL="361950" lvl="1" indent="-361950"/>
            <a:endParaRPr lang="es-ES" dirty="0"/>
          </a:p>
          <a:p>
            <a:pPr marL="361950" lvl="1" indent="-361950"/>
            <a:endParaRPr lang="es-ES" dirty="0"/>
          </a:p>
          <a:p>
            <a:pPr marL="361950" lvl="1" indent="-361950"/>
            <a:endParaRPr lang="es-ES" dirty="0"/>
          </a:p>
          <a:p>
            <a:pPr marL="361950" lvl="1" indent="-361950"/>
            <a:endParaRPr lang="es-ES" dirty="0"/>
          </a:p>
          <a:p>
            <a:pPr marL="361950" lvl="1" indent="-361950"/>
            <a:endParaRPr lang="es-ES" dirty="0"/>
          </a:p>
          <a:p>
            <a:pPr marL="361950" lvl="1" indent="-361950"/>
            <a:endParaRPr lang="es-ES" dirty="0"/>
          </a:p>
          <a:p>
            <a:pPr marL="361950" lvl="1" indent="-361950"/>
            <a:endParaRPr lang="es-ES" dirty="0"/>
          </a:p>
          <a:p>
            <a:pPr marL="361950" lvl="1" indent="-361950"/>
            <a:endParaRPr lang="es-ES" dirty="0"/>
          </a:p>
          <a:p>
            <a:pPr marL="361950" lvl="1" indent="-361950">
              <a:buFont typeface="Arial" charset="0"/>
              <a:buNone/>
            </a:pPr>
            <a:endParaRPr lang="es-ES" sz="2400" dirty="0"/>
          </a:p>
        </p:txBody>
      </p:sp>
      <p:graphicFrame>
        <p:nvGraphicFramePr>
          <p:cNvPr id="11" name="10 Tabla"/>
          <p:cNvGraphicFramePr>
            <a:graphicFrameLocks noGrp="1"/>
          </p:cNvGraphicFramePr>
          <p:nvPr>
            <p:extLst>
              <p:ext uri="{D42A27DB-BD31-4B8C-83A1-F6EECF244321}">
                <p14:modId xmlns:p14="http://schemas.microsoft.com/office/powerpoint/2010/main" val="1356485344"/>
              </p:ext>
            </p:extLst>
          </p:nvPr>
        </p:nvGraphicFramePr>
        <p:xfrm>
          <a:off x="848544" y="1702395"/>
          <a:ext cx="7560840" cy="1700484"/>
        </p:xfrm>
        <a:graphic>
          <a:graphicData uri="http://schemas.openxmlformats.org/drawingml/2006/table">
            <a:tbl>
              <a:tblPr firstRow="1">
                <a:tableStyleId>{3C2FFA5D-87B4-456A-9821-1D502468CF0F}</a:tableStyleId>
              </a:tblPr>
              <a:tblGrid>
                <a:gridCol w="3401053">
                  <a:extLst>
                    <a:ext uri="{9D8B030D-6E8A-4147-A177-3AD203B41FA5}">
                      <a16:colId xmlns:a16="http://schemas.microsoft.com/office/drawing/2014/main" val="20000"/>
                    </a:ext>
                  </a:extLst>
                </a:gridCol>
                <a:gridCol w="1955520">
                  <a:extLst>
                    <a:ext uri="{9D8B030D-6E8A-4147-A177-3AD203B41FA5}">
                      <a16:colId xmlns:a16="http://schemas.microsoft.com/office/drawing/2014/main" val="20001"/>
                    </a:ext>
                  </a:extLst>
                </a:gridCol>
                <a:gridCol w="2204267">
                  <a:extLst>
                    <a:ext uri="{9D8B030D-6E8A-4147-A177-3AD203B41FA5}">
                      <a16:colId xmlns:a16="http://schemas.microsoft.com/office/drawing/2014/main" val="20002"/>
                    </a:ext>
                  </a:extLst>
                </a:gridCol>
              </a:tblGrid>
              <a:tr h="642886">
                <a:tc>
                  <a:txBody>
                    <a:bodyPr/>
                    <a:lstStyle/>
                    <a:p>
                      <a:pPr algn="ctr"/>
                      <a:endParaRPr lang="es-ES" sz="18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000" b="1" dirty="0"/>
                        <a:t>Before </a:t>
                      </a:r>
                      <a:r>
                        <a:rPr lang="es-ES" sz="2000" b="1" baseline="0" dirty="0"/>
                        <a:t> reforms</a:t>
                      </a:r>
                      <a:endParaRPr lang="es-ES" sz="2000" b="1" dirty="0"/>
                    </a:p>
                    <a:p>
                      <a:pPr marL="0" indent="0" algn="ctr"/>
                      <a:r>
                        <a:rPr lang="es-ES" sz="1800" b="1" dirty="0"/>
                        <a:t>2012</a:t>
                      </a:r>
                      <a:endParaRPr lang="es-ES" sz="1800" b="1" dirty="0">
                        <a:solidFill>
                          <a:schemeClr val="bg1"/>
                        </a:solidFill>
                      </a:endParaRPr>
                    </a:p>
                  </a:txBody>
                  <a:tcPr anchor="ctr"/>
                </a:tc>
                <a:tc>
                  <a:txBody>
                    <a:bodyPr/>
                    <a:lstStyle/>
                    <a:p>
                      <a:pPr algn="ctr"/>
                      <a:r>
                        <a:rPr lang="es-ES" sz="2000" b="1" dirty="0"/>
                        <a:t>After </a:t>
                      </a:r>
                      <a:r>
                        <a:rPr lang="es-ES" sz="2000" b="1" baseline="0" dirty="0"/>
                        <a:t> reforms </a:t>
                      </a:r>
                      <a:r>
                        <a:rPr lang="es-ES" sz="1800" b="1" baseline="0" dirty="0"/>
                        <a:t>2014</a:t>
                      </a:r>
                    </a:p>
                    <a:p>
                      <a:pPr algn="ctr"/>
                      <a:r>
                        <a:rPr lang="es-ES" sz="1400" b="1" baseline="0" dirty="0"/>
                        <a:t>(Transitory period</a:t>
                      </a:r>
                      <a:r>
                        <a:rPr lang="es-ES" sz="1800" b="1" baseline="0" dirty="0"/>
                        <a:t>)</a:t>
                      </a:r>
                      <a:endParaRPr lang="es-ES" sz="1800" b="1" dirty="0">
                        <a:solidFill>
                          <a:schemeClr val="accent5">
                            <a:lumMod val="75000"/>
                          </a:schemeClr>
                        </a:solidFill>
                      </a:endParaRPr>
                    </a:p>
                  </a:txBody>
                  <a:tcPr anchor="ctr"/>
                </a:tc>
                <a:extLst>
                  <a:ext uri="{0D108BD9-81ED-4DB2-BD59-A6C34878D82A}">
                    <a16:rowId xmlns:a16="http://schemas.microsoft.com/office/drawing/2014/main" val="10000"/>
                  </a:ext>
                </a:extLst>
              </a:tr>
              <a:tr h="514962">
                <a:tc>
                  <a:txBody>
                    <a:bodyPr/>
                    <a:lstStyle/>
                    <a:p>
                      <a:pPr algn="ctr"/>
                      <a:r>
                        <a:rPr lang="es-ES" sz="1800" b="1" dirty="0"/>
                        <a:t> Increase effective retirement age</a:t>
                      </a:r>
                      <a:endParaRPr lang="es-ES" sz="1800" b="1" dirty="0">
                        <a:solidFill>
                          <a:schemeClr val="tx2">
                            <a:lumMod val="50000"/>
                          </a:schemeClr>
                        </a:solidFill>
                      </a:endParaRPr>
                    </a:p>
                  </a:txBody>
                  <a:tcPr anchor="ctr"/>
                </a:tc>
                <a:tc>
                  <a:txBody>
                    <a:bodyPr/>
                    <a:lstStyle/>
                    <a:p>
                      <a:pPr algn="ctr"/>
                      <a:r>
                        <a:rPr lang="es-ES" sz="1800" b="1" dirty="0"/>
                        <a:t>63.9 years</a:t>
                      </a:r>
                      <a:endParaRPr lang="es-ES" sz="1800" b="1" dirty="0">
                        <a:solidFill>
                          <a:schemeClr val="tx2">
                            <a:lumMod val="50000"/>
                          </a:schemeClr>
                        </a:solidFill>
                      </a:endParaRPr>
                    </a:p>
                  </a:txBody>
                  <a:tcPr anchor="ctr"/>
                </a:tc>
                <a:tc>
                  <a:txBody>
                    <a:bodyPr/>
                    <a:lstStyle/>
                    <a:p>
                      <a:pPr algn="ctr"/>
                      <a:r>
                        <a:rPr lang="es-ES" sz="1800" b="1" dirty="0"/>
                        <a:t>64.1 years</a:t>
                      </a:r>
                      <a:endParaRPr lang="es-ES" sz="1800" b="1" dirty="0">
                        <a:solidFill>
                          <a:schemeClr val="tx2">
                            <a:lumMod val="50000"/>
                          </a:schemeClr>
                        </a:solidFill>
                      </a:endParaRPr>
                    </a:p>
                  </a:txBody>
                  <a:tcPr anchor="ctr"/>
                </a:tc>
                <a:extLst>
                  <a:ext uri="{0D108BD9-81ED-4DB2-BD59-A6C34878D82A}">
                    <a16:rowId xmlns:a16="http://schemas.microsoft.com/office/drawing/2014/main" val="10001"/>
                  </a:ext>
                </a:extLst>
              </a:tr>
              <a:tr h="514962">
                <a:tc>
                  <a:txBody>
                    <a:bodyPr/>
                    <a:lstStyle/>
                    <a:p>
                      <a:pPr algn="ctr"/>
                      <a:r>
                        <a:rPr lang="es-ES" sz="1800" b="1" dirty="0"/>
                        <a:t> Decreases early retirement</a:t>
                      </a:r>
                      <a:endParaRPr lang="es-ES" sz="1800" b="1" dirty="0">
                        <a:solidFill>
                          <a:schemeClr val="tx2">
                            <a:lumMod val="50000"/>
                          </a:schemeClr>
                        </a:solidFill>
                      </a:endParaRPr>
                    </a:p>
                  </a:txBody>
                  <a:tcPr anchor="ctr"/>
                </a:tc>
                <a:tc>
                  <a:txBody>
                    <a:bodyPr/>
                    <a:lstStyle/>
                    <a:p>
                      <a:pPr algn="ctr"/>
                      <a:r>
                        <a:rPr lang="es-ES" sz="1800" b="1" dirty="0"/>
                        <a:t>42.2%</a:t>
                      </a:r>
                      <a:endParaRPr lang="es-ES" sz="1800" b="1" dirty="0">
                        <a:solidFill>
                          <a:schemeClr val="tx2">
                            <a:lumMod val="50000"/>
                          </a:schemeClr>
                        </a:solidFill>
                      </a:endParaRPr>
                    </a:p>
                  </a:txBody>
                  <a:tcPr anchor="ctr"/>
                </a:tc>
                <a:tc>
                  <a:txBody>
                    <a:bodyPr/>
                    <a:lstStyle/>
                    <a:p>
                      <a:pPr algn="ctr"/>
                      <a:r>
                        <a:rPr lang="es-ES" sz="1800" b="1" dirty="0"/>
                        <a:t>41.3%</a:t>
                      </a:r>
                      <a:endParaRPr lang="es-ES" sz="1800" b="1" dirty="0">
                        <a:solidFill>
                          <a:schemeClr val="tx2">
                            <a:lumMod val="50000"/>
                          </a:schemeClr>
                        </a:solidFill>
                      </a:endParaRPr>
                    </a:p>
                  </a:txBody>
                  <a:tcPr anchor="ctr"/>
                </a:tc>
                <a:extLst>
                  <a:ext uri="{0D108BD9-81ED-4DB2-BD59-A6C34878D82A}">
                    <a16:rowId xmlns:a16="http://schemas.microsoft.com/office/drawing/2014/main" val="10002"/>
                  </a:ext>
                </a:extLst>
              </a:tr>
            </a:tbl>
          </a:graphicData>
        </a:graphic>
      </p:graphicFrame>
      <p:graphicFrame>
        <p:nvGraphicFramePr>
          <p:cNvPr id="16" name="15 Tabla"/>
          <p:cNvGraphicFramePr>
            <a:graphicFrameLocks noGrp="1"/>
          </p:cNvGraphicFramePr>
          <p:nvPr/>
        </p:nvGraphicFramePr>
        <p:xfrm>
          <a:off x="849663" y="4148509"/>
          <a:ext cx="7632001" cy="1818803"/>
        </p:xfrm>
        <a:graphic>
          <a:graphicData uri="http://schemas.openxmlformats.org/drawingml/2006/table">
            <a:tbl>
              <a:tblPr firstRow="1">
                <a:tableStyleId>{3C2FFA5D-87B4-456A-9821-1D502468CF0F}</a:tableStyleId>
              </a:tblPr>
              <a:tblGrid>
                <a:gridCol w="4048306">
                  <a:extLst>
                    <a:ext uri="{9D8B030D-6E8A-4147-A177-3AD203B41FA5}">
                      <a16:colId xmlns:a16="http://schemas.microsoft.com/office/drawing/2014/main" val="20000"/>
                    </a:ext>
                  </a:extLst>
                </a:gridCol>
                <a:gridCol w="1236118">
                  <a:extLst>
                    <a:ext uri="{9D8B030D-6E8A-4147-A177-3AD203B41FA5}">
                      <a16:colId xmlns:a16="http://schemas.microsoft.com/office/drawing/2014/main" val="20001"/>
                    </a:ext>
                  </a:extLst>
                </a:gridCol>
                <a:gridCol w="1236118">
                  <a:extLst>
                    <a:ext uri="{9D8B030D-6E8A-4147-A177-3AD203B41FA5}">
                      <a16:colId xmlns:a16="http://schemas.microsoft.com/office/drawing/2014/main" val="20002"/>
                    </a:ext>
                  </a:extLst>
                </a:gridCol>
                <a:gridCol w="1111459">
                  <a:extLst>
                    <a:ext uri="{9D8B030D-6E8A-4147-A177-3AD203B41FA5}">
                      <a16:colId xmlns:a16="http://schemas.microsoft.com/office/drawing/2014/main" val="20003"/>
                    </a:ext>
                  </a:extLst>
                </a:gridCol>
              </a:tblGrid>
              <a:tr h="333222">
                <a:tc gridSpan="4">
                  <a:txBody>
                    <a:bodyPr/>
                    <a:lstStyle/>
                    <a:p>
                      <a:pPr algn="ctr">
                        <a:lnSpc>
                          <a:spcPct val="115000"/>
                        </a:lnSpc>
                        <a:spcAft>
                          <a:spcPts val="0"/>
                        </a:spcAft>
                      </a:pPr>
                      <a:r>
                        <a:rPr lang="es-ES" sz="1800" b="1" dirty="0"/>
                        <a:t>Components  of expenditure</a:t>
                      </a:r>
                      <a:endParaRPr lang="es-ES" sz="1800" b="1" dirty="0">
                        <a:solidFill>
                          <a:srgbClr val="31849B"/>
                        </a:solidFill>
                        <a:latin typeface="Calibri"/>
                        <a:ea typeface="Calibri"/>
                        <a:cs typeface="Times New Roman"/>
                      </a:endParaRPr>
                    </a:p>
                  </a:txBody>
                  <a:tcPr marL="68580" marR="68580" marT="0" marB="0" anchor="ct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0"/>
                  </a:ext>
                </a:extLst>
              </a:tr>
              <a:tr h="317677">
                <a:tc>
                  <a:txBody>
                    <a:bodyPr/>
                    <a:lstStyle/>
                    <a:p>
                      <a:pPr>
                        <a:lnSpc>
                          <a:spcPct val="115000"/>
                        </a:lnSpc>
                        <a:spcAft>
                          <a:spcPts val="0"/>
                        </a:spcAft>
                      </a:pPr>
                      <a:endParaRPr lang="es-ES" sz="1100" b="1" dirty="0">
                        <a:solidFill>
                          <a:schemeClr val="tx2">
                            <a:lumMod val="50000"/>
                          </a:schemeClr>
                        </a:solidFill>
                        <a:latin typeface="Calibri"/>
                        <a:ea typeface="Calibri"/>
                        <a:cs typeface="Times New Roman"/>
                      </a:endParaRPr>
                    </a:p>
                  </a:txBody>
                  <a:tcPr marL="68580" marR="68580" marT="0" marB="0" anchor="ctr"/>
                </a:tc>
                <a:tc>
                  <a:txBody>
                    <a:bodyPr/>
                    <a:lstStyle/>
                    <a:p>
                      <a:pPr algn="ctr">
                        <a:lnSpc>
                          <a:spcPct val="115000"/>
                        </a:lnSpc>
                        <a:spcAft>
                          <a:spcPts val="0"/>
                        </a:spcAft>
                      </a:pPr>
                      <a:r>
                        <a:rPr lang="es-ES" sz="1400" b="1" dirty="0">
                          <a:solidFill>
                            <a:schemeClr val="tx2">
                              <a:lumMod val="50000"/>
                            </a:schemeClr>
                          </a:solidFill>
                        </a:rPr>
                        <a:t>2013 (%)</a:t>
                      </a:r>
                      <a:endParaRPr lang="es-ES" sz="1100" b="1" dirty="0">
                        <a:solidFill>
                          <a:schemeClr val="tx2">
                            <a:lumMod val="50000"/>
                          </a:schemeClr>
                        </a:solidFill>
                        <a:latin typeface="Calibri"/>
                        <a:ea typeface="Calibri"/>
                        <a:cs typeface="Times New Roman"/>
                      </a:endParaRPr>
                    </a:p>
                  </a:txBody>
                  <a:tcPr marL="68580" marR="68580" marT="0" marB="0" anchor="ctr"/>
                </a:tc>
                <a:tc>
                  <a:txBody>
                    <a:bodyPr/>
                    <a:lstStyle/>
                    <a:p>
                      <a:pPr algn="ctr">
                        <a:lnSpc>
                          <a:spcPct val="115000"/>
                        </a:lnSpc>
                        <a:spcAft>
                          <a:spcPts val="0"/>
                        </a:spcAft>
                      </a:pPr>
                      <a:r>
                        <a:rPr lang="es-ES" sz="1400" b="1" dirty="0">
                          <a:solidFill>
                            <a:schemeClr val="tx2">
                              <a:lumMod val="50000"/>
                            </a:schemeClr>
                          </a:solidFill>
                        </a:rPr>
                        <a:t>2014 (%)</a:t>
                      </a:r>
                      <a:endParaRPr lang="es-ES" sz="1100" b="1" dirty="0">
                        <a:solidFill>
                          <a:schemeClr val="tx2">
                            <a:lumMod val="50000"/>
                          </a:schemeClr>
                        </a:solidFill>
                        <a:latin typeface="Calibri"/>
                        <a:ea typeface="Calibri"/>
                        <a:cs typeface="Times New Roman"/>
                      </a:endParaRPr>
                    </a:p>
                  </a:txBody>
                  <a:tcPr marL="68580" marR="68580" marT="0" marB="0" anchor="ctr"/>
                </a:tc>
                <a:tc>
                  <a:txBody>
                    <a:bodyPr/>
                    <a:lstStyle/>
                    <a:p>
                      <a:pPr algn="ctr">
                        <a:lnSpc>
                          <a:spcPct val="115000"/>
                        </a:lnSpc>
                        <a:spcAft>
                          <a:spcPts val="0"/>
                        </a:spcAft>
                      </a:pPr>
                      <a:r>
                        <a:rPr lang="es-ES" sz="1400" b="1" dirty="0">
                          <a:solidFill>
                            <a:schemeClr val="tx2">
                              <a:lumMod val="50000"/>
                            </a:schemeClr>
                          </a:solidFill>
                        </a:rPr>
                        <a:t>2015 (%)</a:t>
                      </a:r>
                      <a:endParaRPr lang="es-ES" sz="1100" b="1" dirty="0">
                        <a:solidFill>
                          <a:schemeClr val="tx2">
                            <a:lumMod val="50000"/>
                          </a:schemeClr>
                        </a:solidFill>
                        <a:latin typeface="Calibri"/>
                        <a:ea typeface="Calibri"/>
                        <a:cs typeface="Times New Roman"/>
                      </a:endParaRPr>
                    </a:p>
                  </a:txBody>
                  <a:tcPr marL="68580" marR="68580" marT="0" marB="0" anchor="ctr"/>
                </a:tc>
                <a:extLst>
                  <a:ext uri="{0D108BD9-81ED-4DB2-BD59-A6C34878D82A}">
                    <a16:rowId xmlns:a16="http://schemas.microsoft.com/office/drawing/2014/main" val="10001"/>
                  </a:ext>
                </a:extLst>
              </a:tr>
              <a:tr h="291976">
                <a:tc>
                  <a:txBody>
                    <a:bodyPr/>
                    <a:lstStyle/>
                    <a:p>
                      <a:pPr>
                        <a:lnSpc>
                          <a:spcPct val="115000"/>
                        </a:lnSpc>
                        <a:spcAft>
                          <a:spcPts val="0"/>
                        </a:spcAft>
                      </a:pPr>
                      <a:r>
                        <a:rPr lang="es-ES" sz="1600" b="1" dirty="0">
                          <a:solidFill>
                            <a:schemeClr val="tx2">
                              <a:lumMod val="50000"/>
                            </a:schemeClr>
                          </a:solidFill>
                        </a:rPr>
                        <a:t>Average benefit without revaluations</a:t>
                      </a:r>
                      <a:endParaRPr lang="es-ES" sz="1600" b="1" dirty="0">
                        <a:solidFill>
                          <a:schemeClr val="tx2">
                            <a:lumMod val="50000"/>
                          </a:schemeClr>
                        </a:solidFill>
                        <a:latin typeface="Calibri"/>
                        <a:ea typeface="Calibri"/>
                        <a:cs typeface="Times New Roman"/>
                      </a:endParaRPr>
                    </a:p>
                  </a:txBody>
                  <a:tcPr marL="68580" marR="68580" marT="0" marB="0" anchor="ctr"/>
                </a:tc>
                <a:tc>
                  <a:txBody>
                    <a:bodyPr/>
                    <a:lstStyle/>
                    <a:p>
                      <a:pPr algn="ctr">
                        <a:lnSpc>
                          <a:spcPct val="115000"/>
                        </a:lnSpc>
                        <a:spcAft>
                          <a:spcPts val="0"/>
                        </a:spcAft>
                      </a:pPr>
                      <a:r>
                        <a:rPr lang="es-ES" sz="1600" b="1" dirty="0">
                          <a:solidFill>
                            <a:schemeClr val="tx2">
                              <a:lumMod val="50000"/>
                            </a:schemeClr>
                          </a:solidFill>
                        </a:rPr>
                        <a:t>1.7</a:t>
                      </a:r>
                      <a:endParaRPr lang="es-ES" sz="1600" b="1" dirty="0">
                        <a:solidFill>
                          <a:schemeClr val="tx2">
                            <a:lumMod val="50000"/>
                          </a:schemeClr>
                        </a:solidFill>
                        <a:latin typeface="Calibri"/>
                        <a:ea typeface="Calibri"/>
                        <a:cs typeface="Times New Roman"/>
                      </a:endParaRPr>
                    </a:p>
                  </a:txBody>
                  <a:tcPr marL="68580" marR="68580" marT="0" marB="0" anchor="ctr"/>
                </a:tc>
                <a:tc>
                  <a:txBody>
                    <a:bodyPr/>
                    <a:lstStyle/>
                    <a:p>
                      <a:pPr algn="ctr">
                        <a:lnSpc>
                          <a:spcPct val="115000"/>
                        </a:lnSpc>
                        <a:spcAft>
                          <a:spcPts val="0"/>
                        </a:spcAft>
                      </a:pPr>
                      <a:r>
                        <a:rPr lang="es-ES" sz="1600" b="1" dirty="0">
                          <a:solidFill>
                            <a:schemeClr val="tx2">
                              <a:lumMod val="50000"/>
                            </a:schemeClr>
                          </a:solidFill>
                        </a:rPr>
                        <a:t>1.6</a:t>
                      </a:r>
                      <a:endParaRPr lang="es-ES" sz="1600" b="1" dirty="0">
                        <a:solidFill>
                          <a:schemeClr val="tx2">
                            <a:lumMod val="50000"/>
                          </a:schemeClr>
                        </a:solidFill>
                        <a:latin typeface="Calibri"/>
                        <a:ea typeface="Calibri"/>
                        <a:cs typeface="Times New Roman"/>
                      </a:endParaRPr>
                    </a:p>
                  </a:txBody>
                  <a:tcPr marL="68580" marR="68580" marT="0" marB="0" anchor="ctr"/>
                </a:tc>
                <a:tc>
                  <a:txBody>
                    <a:bodyPr/>
                    <a:lstStyle/>
                    <a:p>
                      <a:pPr marL="474345" indent="-474345" algn="ctr">
                        <a:lnSpc>
                          <a:spcPct val="115000"/>
                        </a:lnSpc>
                        <a:spcAft>
                          <a:spcPts val="0"/>
                        </a:spcAft>
                      </a:pPr>
                      <a:r>
                        <a:rPr lang="es-ES" sz="1600" b="1" dirty="0">
                          <a:solidFill>
                            <a:schemeClr val="tx2">
                              <a:lumMod val="50000"/>
                            </a:schemeClr>
                          </a:solidFill>
                        </a:rPr>
                        <a:t>1.6</a:t>
                      </a:r>
                      <a:endParaRPr lang="es-ES" sz="1600" b="1" dirty="0">
                        <a:solidFill>
                          <a:schemeClr val="tx2">
                            <a:lumMod val="50000"/>
                          </a:schemeClr>
                        </a:solidFill>
                        <a:latin typeface="Calibri"/>
                        <a:ea typeface="Calibri"/>
                        <a:cs typeface="Times New Roman"/>
                      </a:endParaRPr>
                    </a:p>
                  </a:txBody>
                  <a:tcPr marL="68580" marR="68580" marT="0" marB="0" anchor="ctr"/>
                </a:tc>
                <a:extLst>
                  <a:ext uri="{0D108BD9-81ED-4DB2-BD59-A6C34878D82A}">
                    <a16:rowId xmlns:a16="http://schemas.microsoft.com/office/drawing/2014/main" val="10002"/>
                  </a:ext>
                </a:extLst>
              </a:tr>
              <a:tr h="291976">
                <a:tc>
                  <a:txBody>
                    <a:bodyPr/>
                    <a:lstStyle/>
                    <a:p>
                      <a:pPr>
                        <a:lnSpc>
                          <a:spcPct val="115000"/>
                        </a:lnSpc>
                        <a:spcAft>
                          <a:spcPts val="0"/>
                        </a:spcAft>
                      </a:pPr>
                      <a:r>
                        <a:rPr lang="es-ES" sz="1600" b="1" dirty="0">
                          <a:solidFill>
                            <a:schemeClr val="tx2">
                              <a:lumMod val="50000"/>
                            </a:schemeClr>
                          </a:solidFill>
                        </a:rPr>
                        <a:t>Revaluations</a:t>
                      </a:r>
                      <a:endParaRPr lang="es-ES" sz="1600" b="1" dirty="0">
                        <a:solidFill>
                          <a:schemeClr val="tx2">
                            <a:lumMod val="50000"/>
                          </a:schemeClr>
                        </a:solidFill>
                        <a:latin typeface="Calibri"/>
                        <a:ea typeface="Calibri"/>
                        <a:cs typeface="Times New Roman"/>
                      </a:endParaRPr>
                    </a:p>
                  </a:txBody>
                  <a:tcPr marL="68580" marR="68580" marT="0" marB="0" anchor="ctr"/>
                </a:tc>
                <a:tc>
                  <a:txBody>
                    <a:bodyPr/>
                    <a:lstStyle/>
                    <a:p>
                      <a:pPr algn="ctr">
                        <a:lnSpc>
                          <a:spcPct val="115000"/>
                        </a:lnSpc>
                        <a:spcAft>
                          <a:spcPts val="0"/>
                        </a:spcAft>
                      </a:pPr>
                      <a:r>
                        <a:rPr lang="es-ES" sz="1600" b="1" dirty="0">
                          <a:solidFill>
                            <a:schemeClr val="tx2">
                              <a:lumMod val="50000"/>
                            </a:schemeClr>
                          </a:solidFill>
                        </a:rPr>
                        <a:t>1.5</a:t>
                      </a:r>
                      <a:endParaRPr lang="es-ES" sz="1600" b="1" dirty="0">
                        <a:solidFill>
                          <a:schemeClr val="tx2">
                            <a:lumMod val="50000"/>
                          </a:schemeClr>
                        </a:solidFill>
                        <a:latin typeface="Calibri"/>
                        <a:ea typeface="Calibri"/>
                        <a:cs typeface="Times New Roman"/>
                      </a:endParaRPr>
                    </a:p>
                  </a:txBody>
                  <a:tcPr marL="68580" marR="68580" marT="0" marB="0" anchor="ctr"/>
                </a:tc>
                <a:tc>
                  <a:txBody>
                    <a:bodyPr/>
                    <a:lstStyle/>
                    <a:p>
                      <a:pPr algn="ctr">
                        <a:lnSpc>
                          <a:spcPct val="115000"/>
                        </a:lnSpc>
                        <a:spcAft>
                          <a:spcPts val="0"/>
                        </a:spcAft>
                      </a:pPr>
                      <a:r>
                        <a:rPr lang="es-ES" sz="1600" b="1" dirty="0">
                          <a:solidFill>
                            <a:schemeClr val="tx2">
                              <a:lumMod val="50000"/>
                            </a:schemeClr>
                          </a:solidFill>
                        </a:rPr>
                        <a:t>0.25</a:t>
                      </a:r>
                      <a:endParaRPr lang="es-ES" sz="1600" b="1" dirty="0">
                        <a:solidFill>
                          <a:schemeClr val="tx2">
                            <a:lumMod val="50000"/>
                          </a:schemeClr>
                        </a:solidFill>
                        <a:latin typeface="Calibri"/>
                        <a:ea typeface="Calibri"/>
                        <a:cs typeface="Times New Roman"/>
                      </a:endParaRPr>
                    </a:p>
                  </a:txBody>
                  <a:tcPr marL="68580" marR="68580" marT="0" marB="0" anchor="ctr"/>
                </a:tc>
                <a:tc>
                  <a:txBody>
                    <a:bodyPr/>
                    <a:lstStyle/>
                    <a:p>
                      <a:pPr algn="ctr">
                        <a:lnSpc>
                          <a:spcPct val="115000"/>
                        </a:lnSpc>
                        <a:spcAft>
                          <a:spcPts val="0"/>
                        </a:spcAft>
                      </a:pPr>
                      <a:r>
                        <a:rPr lang="es-ES" sz="1600" b="1" dirty="0">
                          <a:solidFill>
                            <a:schemeClr val="tx2">
                              <a:lumMod val="50000"/>
                            </a:schemeClr>
                          </a:solidFill>
                        </a:rPr>
                        <a:t>0.25</a:t>
                      </a:r>
                      <a:endParaRPr lang="es-ES" sz="1600" b="1" dirty="0">
                        <a:solidFill>
                          <a:schemeClr val="tx2">
                            <a:lumMod val="50000"/>
                          </a:schemeClr>
                        </a:solidFill>
                        <a:latin typeface="Calibri"/>
                        <a:ea typeface="Calibri"/>
                        <a:cs typeface="Times New Roman"/>
                      </a:endParaRPr>
                    </a:p>
                  </a:txBody>
                  <a:tcPr marL="68580" marR="68580" marT="0" marB="0" anchor="ctr"/>
                </a:tc>
                <a:extLst>
                  <a:ext uri="{0D108BD9-81ED-4DB2-BD59-A6C34878D82A}">
                    <a16:rowId xmlns:a16="http://schemas.microsoft.com/office/drawing/2014/main" val="10003"/>
                  </a:ext>
                </a:extLst>
              </a:tr>
              <a:tr h="291976">
                <a:tc>
                  <a:txBody>
                    <a:bodyPr/>
                    <a:lstStyle/>
                    <a:p>
                      <a:pPr>
                        <a:lnSpc>
                          <a:spcPct val="115000"/>
                        </a:lnSpc>
                        <a:spcAft>
                          <a:spcPts val="0"/>
                        </a:spcAft>
                      </a:pPr>
                      <a:r>
                        <a:rPr lang="es-ES" sz="1600" b="1" dirty="0">
                          <a:solidFill>
                            <a:schemeClr val="tx2">
                              <a:lumMod val="50000"/>
                            </a:schemeClr>
                          </a:solidFill>
                        </a:rPr>
                        <a:t>Number</a:t>
                      </a:r>
                      <a:endParaRPr lang="es-ES" sz="1600" b="1" dirty="0">
                        <a:solidFill>
                          <a:schemeClr val="tx2">
                            <a:lumMod val="50000"/>
                          </a:schemeClr>
                        </a:solidFill>
                        <a:latin typeface="Calibri"/>
                        <a:ea typeface="Calibri"/>
                        <a:cs typeface="Times New Roman"/>
                      </a:endParaRPr>
                    </a:p>
                  </a:txBody>
                  <a:tcPr marL="68580" marR="68580" marT="0" marB="0" anchor="ctr"/>
                </a:tc>
                <a:tc>
                  <a:txBody>
                    <a:bodyPr/>
                    <a:lstStyle/>
                    <a:p>
                      <a:pPr algn="ctr">
                        <a:lnSpc>
                          <a:spcPct val="115000"/>
                        </a:lnSpc>
                        <a:spcAft>
                          <a:spcPts val="0"/>
                        </a:spcAft>
                      </a:pPr>
                      <a:r>
                        <a:rPr lang="es-ES" sz="1600" b="1" dirty="0">
                          <a:solidFill>
                            <a:schemeClr val="tx2">
                              <a:lumMod val="50000"/>
                            </a:schemeClr>
                          </a:solidFill>
                        </a:rPr>
                        <a:t>1.6</a:t>
                      </a:r>
                      <a:endParaRPr lang="es-ES" sz="1600" b="1" dirty="0">
                        <a:solidFill>
                          <a:schemeClr val="tx2">
                            <a:lumMod val="50000"/>
                          </a:schemeClr>
                        </a:solidFill>
                        <a:latin typeface="Calibri"/>
                        <a:ea typeface="Calibri"/>
                        <a:cs typeface="Times New Roman"/>
                      </a:endParaRPr>
                    </a:p>
                  </a:txBody>
                  <a:tcPr marL="68580" marR="68580" marT="0" marB="0" anchor="ctr"/>
                </a:tc>
                <a:tc>
                  <a:txBody>
                    <a:bodyPr/>
                    <a:lstStyle/>
                    <a:p>
                      <a:pPr algn="ctr">
                        <a:lnSpc>
                          <a:spcPct val="115000"/>
                        </a:lnSpc>
                        <a:spcAft>
                          <a:spcPts val="0"/>
                        </a:spcAft>
                      </a:pPr>
                      <a:r>
                        <a:rPr lang="es-ES" sz="1600" b="1" dirty="0">
                          <a:solidFill>
                            <a:schemeClr val="tx2">
                              <a:lumMod val="50000"/>
                            </a:schemeClr>
                          </a:solidFill>
                        </a:rPr>
                        <a:t>1.4</a:t>
                      </a:r>
                      <a:endParaRPr lang="es-ES" sz="1600" b="1" dirty="0">
                        <a:solidFill>
                          <a:schemeClr val="tx2">
                            <a:lumMod val="50000"/>
                          </a:schemeClr>
                        </a:solidFill>
                        <a:latin typeface="Calibri"/>
                        <a:ea typeface="Calibri"/>
                        <a:cs typeface="Times New Roman"/>
                      </a:endParaRPr>
                    </a:p>
                  </a:txBody>
                  <a:tcPr marL="68580" marR="68580" marT="0" marB="0" anchor="ctr"/>
                </a:tc>
                <a:tc>
                  <a:txBody>
                    <a:bodyPr/>
                    <a:lstStyle/>
                    <a:p>
                      <a:pPr algn="ctr">
                        <a:lnSpc>
                          <a:spcPct val="115000"/>
                        </a:lnSpc>
                        <a:spcAft>
                          <a:spcPts val="0"/>
                        </a:spcAft>
                      </a:pPr>
                      <a:r>
                        <a:rPr lang="es-ES" sz="1600" b="1" dirty="0">
                          <a:solidFill>
                            <a:schemeClr val="tx2">
                              <a:lumMod val="50000"/>
                            </a:schemeClr>
                          </a:solidFill>
                        </a:rPr>
                        <a:t>1.2</a:t>
                      </a:r>
                      <a:endParaRPr lang="es-ES" sz="1600" b="1" dirty="0">
                        <a:solidFill>
                          <a:schemeClr val="tx2">
                            <a:lumMod val="50000"/>
                          </a:schemeClr>
                        </a:solidFill>
                        <a:latin typeface="Calibri"/>
                        <a:ea typeface="Calibri"/>
                        <a:cs typeface="Times New Roman"/>
                      </a:endParaRPr>
                    </a:p>
                  </a:txBody>
                  <a:tcPr marL="68580" marR="68580" marT="0" marB="0" anchor="ctr"/>
                </a:tc>
                <a:extLst>
                  <a:ext uri="{0D108BD9-81ED-4DB2-BD59-A6C34878D82A}">
                    <a16:rowId xmlns:a16="http://schemas.microsoft.com/office/drawing/2014/main" val="10004"/>
                  </a:ext>
                </a:extLst>
              </a:tr>
              <a:tr h="291976">
                <a:tc>
                  <a:txBody>
                    <a:bodyPr/>
                    <a:lstStyle/>
                    <a:p>
                      <a:pPr>
                        <a:lnSpc>
                          <a:spcPct val="115000"/>
                        </a:lnSpc>
                        <a:spcAft>
                          <a:spcPts val="0"/>
                        </a:spcAft>
                      </a:pPr>
                      <a:r>
                        <a:rPr lang="es-ES" sz="1600" b="1" dirty="0">
                          <a:solidFill>
                            <a:schemeClr val="tx2">
                              <a:lumMod val="50000"/>
                            </a:schemeClr>
                          </a:solidFill>
                        </a:rPr>
                        <a:t>Total (%)</a:t>
                      </a:r>
                      <a:endParaRPr lang="es-ES" sz="1600" b="1" dirty="0">
                        <a:solidFill>
                          <a:schemeClr val="tx2">
                            <a:lumMod val="50000"/>
                          </a:schemeClr>
                        </a:solidFill>
                        <a:latin typeface="Calibri"/>
                        <a:ea typeface="Calibri"/>
                        <a:cs typeface="Times New Roman"/>
                      </a:endParaRPr>
                    </a:p>
                  </a:txBody>
                  <a:tcPr marL="68580" marR="68580" marT="0" marB="0" anchor="ctr"/>
                </a:tc>
                <a:tc>
                  <a:txBody>
                    <a:bodyPr/>
                    <a:lstStyle/>
                    <a:p>
                      <a:pPr algn="ctr">
                        <a:lnSpc>
                          <a:spcPct val="115000"/>
                        </a:lnSpc>
                        <a:spcAft>
                          <a:spcPts val="0"/>
                        </a:spcAft>
                      </a:pPr>
                      <a:r>
                        <a:rPr lang="es-ES" sz="1600" b="1" dirty="0">
                          <a:solidFill>
                            <a:schemeClr val="tx2">
                              <a:lumMod val="50000"/>
                            </a:schemeClr>
                          </a:solidFill>
                        </a:rPr>
                        <a:t>4.9</a:t>
                      </a:r>
                      <a:endParaRPr lang="es-ES" sz="1600" b="1" dirty="0">
                        <a:solidFill>
                          <a:schemeClr val="tx2">
                            <a:lumMod val="50000"/>
                          </a:schemeClr>
                        </a:solidFill>
                        <a:latin typeface="Calibri"/>
                        <a:ea typeface="Calibri"/>
                        <a:cs typeface="Times New Roman"/>
                      </a:endParaRPr>
                    </a:p>
                  </a:txBody>
                  <a:tcPr marL="68580" marR="68580" marT="0" marB="0" anchor="ctr"/>
                </a:tc>
                <a:tc>
                  <a:txBody>
                    <a:bodyPr/>
                    <a:lstStyle/>
                    <a:p>
                      <a:pPr algn="ctr">
                        <a:lnSpc>
                          <a:spcPct val="115000"/>
                        </a:lnSpc>
                        <a:spcAft>
                          <a:spcPts val="0"/>
                        </a:spcAft>
                      </a:pPr>
                      <a:r>
                        <a:rPr lang="es-ES" sz="1600" b="1" dirty="0">
                          <a:solidFill>
                            <a:schemeClr val="tx2">
                              <a:lumMod val="50000"/>
                            </a:schemeClr>
                          </a:solidFill>
                        </a:rPr>
                        <a:t>3.3</a:t>
                      </a:r>
                      <a:endParaRPr lang="es-ES" sz="1600" b="1" dirty="0">
                        <a:solidFill>
                          <a:schemeClr val="tx2">
                            <a:lumMod val="50000"/>
                          </a:schemeClr>
                        </a:solidFill>
                        <a:latin typeface="Calibri"/>
                        <a:ea typeface="Calibri"/>
                        <a:cs typeface="Times New Roman"/>
                      </a:endParaRPr>
                    </a:p>
                  </a:txBody>
                  <a:tcPr marL="68580" marR="68580" marT="0" marB="0" anchor="ctr"/>
                </a:tc>
                <a:tc>
                  <a:txBody>
                    <a:bodyPr/>
                    <a:lstStyle/>
                    <a:p>
                      <a:pPr algn="ctr">
                        <a:lnSpc>
                          <a:spcPct val="115000"/>
                        </a:lnSpc>
                        <a:spcAft>
                          <a:spcPts val="0"/>
                        </a:spcAft>
                      </a:pPr>
                      <a:r>
                        <a:rPr lang="es-ES" sz="1600" b="1" dirty="0">
                          <a:solidFill>
                            <a:schemeClr val="tx2">
                              <a:lumMod val="50000"/>
                            </a:schemeClr>
                          </a:solidFill>
                        </a:rPr>
                        <a:t>3.0</a:t>
                      </a:r>
                      <a:endParaRPr lang="es-ES" sz="1600" b="1" dirty="0">
                        <a:solidFill>
                          <a:schemeClr val="tx2">
                            <a:lumMod val="50000"/>
                          </a:schemeClr>
                        </a:solidFill>
                        <a:latin typeface="Calibri"/>
                        <a:ea typeface="Calibri"/>
                        <a:cs typeface="Times New Roman"/>
                      </a:endParaRPr>
                    </a:p>
                  </a:txBody>
                  <a:tcPr marL="68580" marR="68580" marT="0" marB="0" anchor="ctr"/>
                </a:tc>
                <a:extLst>
                  <a:ext uri="{0D108BD9-81ED-4DB2-BD59-A6C34878D82A}">
                    <a16:rowId xmlns:a16="http://schemas.microsoft.com/office/drawing/2014/main" val="10005"/>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272480" y="836712"/>
            <a:ext cx="9265109" cy="5544616"/>
          </a:xfrm>
          <a:prstGeom prst="rect">
            <a:avLst/>
          </a:prstGeom>
        </p:spPr>
      </p:pic>
      <p:sp>
        <p:nvSpPr>
          <p:cNvPr id="1840129" name="Rectangle 2"/>
          <p:cNvSpPr>
            <a:spLocks noGrp="1"/>
          </p:cNvSpPr>
          <p:nvPr>
            <p:ph type="title"/>
          </p:nvPr>
        </p:nvSpPr>
        <p:spPr/>
        <p:txBody>
          <a:bodyPr/>
          <a:lstStyle/>
          <a:p>
            <a:pPr eaLnBrk="1" hangingPunct="1"/>
            <a:r>
              <a:rPr lang="en-GB" sz="3600" dirty="0"/>
              <a:t>The adequacy. New Targets Indicators</a:t>
            </a:r>
          </a:p>
        </p:txBody>
      </p:sp>
      <p:sp>
        <p:nvSpPr>
          <p:cNvPr id="4" name="6 Rectángulo redondeado"/>
          <p:cNvSpPr>
            <a:spLocks noGrp="1"/>
          </p:cNvSpPr>
          <p:nvPr>
            <p:ph type="body" idx="1"/>
          </p:nvPr>
        </p:nvSpPr>
        <p:spPr>
          <a:prstGeom prst="roundRect">
            <a:avLst>
              <a:gd name="adj" fmla="val 762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1428750" lvl="2" indent="-514350" algn="just" fontAlgn="auto">
              <a:spcBef>
                <a:spcPts val="0"/>
              </a:spcBef>
              <a:spcAft>
                <a:spcPts val="600"/>
              </a:spcAft>
              <a:defRPr/>
            </a:pPr>
            <a:endParaRPr lang="en-GB" sz="2000" dirty="0">
              <a:solidFill>
                <a:schemeClr val="tx1"/>
              </a:solidFill>
            </a:endParaRPr>
          </a:p>
          <a:p>
            <a:pPr marL="1428750" lvl="2" indent="-514350" algn="just" fontAlgn="auto">
              <a:spcBef>
                <a:spcPts val="0"/>
              </a:spcBef>
              <a:spcAft>
                <a:spcPts val="600"/>
              </a:spcAft>
              <a:buFont typeface="Arial" charset="0"/>
              <a:buChar char="•"/>
              <a:defRPr/>
            </a:pPr>
            <a:endParaRPr lang="en-GB" sz="2000" dirty="0">
              <a:solidFill>
                <a:schemeClr val="tx1"/>
              </a:solidFill>
            </a:endParaRPr>
          </a:p>
          <a:p>
            <a:pPr marL="1428750" lvl="2" indent="-514350" algn="just" fontAlgn="auto">
              <a:spcBef>
                <a:spcPts val="0"/>
              </a:spcBef>
              <a:spcAft>
                <a:spcPts val="600"/>
              </a:spcAft>
              <a:buFont typeface="Arial" charset="0"/>
              <a:buChar char="•"/>
              <a:defRPr/>
            </a:pPr>
            <a:endParaRPr lang="en-GB" sz="2000" dirty="0">
              <a:solidFill>
                <a:schemeClr val="tx1"/>
              </a:solidFill>
            </a:endParaRPr>
          </a:p>
          <a:p>
            <a:pPr marL="1428750" lvl="2" indent="-514350" algn="just" fontAlgn="auto">
              <a:spcBef>
                <a:spcPts val="0"/>
              </a:spcBef>
              <a:spcAft>
                <a:spcPts val="600"/>
              </a:spcAft>
              <a:buFont typeface="Arial" charset="0"/>
              <a:buChar char="•"/>
              <a:defRPr/>
            </a:pPr>
            <a:endParaRPr lang="en-GB" sz="2000" dirty="0">
              <a:solidFill>
                <a:schemeClr val="tx1"/>
              </a:solidFill>
            </a:endParaRPr>
          </a:p>
          <a:p>
            <a:pPr marL="1428750" lvl="2" indent="-514350" algn="just" fontAlgn="auto">
              <a:spcBef>
                <a:spcPts val="0"/>
              </a:spcBef>
              <a:spcAft>
                <a:spcPts val="600"/>
              </a:spcAft>
              <a:buFont typeface="Arial" charset="0"/>
              <a:buChar char="•"/>
              <a:defRPr/>
            </a:pPr>
            <a:endParaRPr lang="en-GB" sz="2000" dirty="0">
              <a:solidFill>
                <a:schemeClr val="tx1"/>
              </a:solidFill>
            </a:endParaRPr>
          </a:p>
          <a:p>
            <a:pPr marL="1428750" lvl="2" indent="-514350" algn="just" fontAlgn="auto">
              <a:spcBef>
                <a:spcPts val="0"/>
              </a:spcBef>
              <a:spcAft>
                <a:spcPts val="600"/>
              </a:spcAft>
              <a:buFont typeface="Arial" charset="0"/>
              <a:buChar char="•"/>
              <a:defRPr/>
            </a:pPr>
            <a:endParaRPr lang="en-GB" sz="2000" dirty="0">
              <a:solidFill>
                <a:schemeClr val="tx1"/>
              </a:solidFill>
            </a:endParaRPr>
          </a:p>
          <a:p>
            <a:pPr marL="1428750" lvl="2" indent="-514350" algn="just" fontAlgn="auto">
              <a:spcBef>
                <a:spcPts val="0"/>
              </a:spcBef>
              <a:spcAft>
                <a:spcPts val="600"/>
              </a:spcAft>
              <a:buFont typeface="Arial" charset="0"/>
              <a:buChar char="•"/>
              <a:defRPr/>
            </a:pPr>
            <a:endParaRPr lang="en-GB" sz="2000" dirty="0">
              <a:solidFill>
                <a:schemeClr val="tx1"/>
              </a:solidFill>
            </a:endParaRPr>
          </a:p>
          <a:p>
            <a:pPr marL="1428750" lvl="2" indent="-514350" algn="just" fontAlgn="auto">
              <a:spcBef>
                <a:spcPts val="0"/>
              </a:spcBef>
              <a:spcAft>
                <a:spcPts val="600"/>
              </a:spcAft>
              <a:buFont typeface="Arial" charset="0"/>
              <a:buChar char="•"/>
              <a:defRPr/>
            </a:pPr>
            <a:endParaRPr lang="en-GB" sz="2000" dirty="0">
              <a:solidFill>
                <a:schemeClr val="tx1"/>
              </a:solidFill>
            </a:endParaRPr>
          </a:p>
          <a:p>
            <a:pPr marL="1428750" lvl="2" indent="-514350" algn="just" fontAlgn="auto">
              <a:spcBef>
                <a:spcPts val="0"/>
              </a:spcBef>
              <a:spcAft>
                <a:spcPts val="600"/>
              </a:spcAft>
              <a:buFont typeface="Arial" charset="0"/>
              <a:buChar char="•"/>
              <a:defRPr/>
            </a:pPr>
            <a:endParaRPr lang="en-GB" sz="2000" dirty="0">
              <a:solidFill>
                <a:schemeClr val="tx1"/>
              </a:solidFill>
            </a:endParaRPr>
          </a:p>
          <a:p>
            <a:pPr marL="1428750" lvl="2" indent="-514350" algn="just" fontAlgn="auto">
              <a:spcBef>
                <a:spcPts val="0"/>
              </a:spcBef>
              <a:spcAft>
                <a:spcPts val="600"/>
              </a:spcAft>
              <a:buFont typeface="Arial" charset="0"/>
              <a:buChar char="•"/>
              <a:defRPr/>
            </a:pPr>
            <a:endParaRPr lang="en-GB" sz="2000" dirty="0">
              <a:solidFill>
                <a:schemeClr val="tx1"/>
              </a:solidFill>
            </a:endParaRPr>
          </a:p>
        </p:txBody>
      </p:sp>
      <p:pic>
        <p:nvPicPr>
          <p:cNvPr id="2" name="Imagen 1"/>
          <p:cNvPicPr>
            <a:picLocks noChangeAspect="1"/>
          </p:cNvPicPr>
          <p:nvPr/>
        </p:nvPicPr>
        <p:blipFill>
          <a:blip r:embed="rId3"/>
          <a:stretch>
            <a:fillRect/>
          </a:stretch>
        </p:blipFill>
        <p:spPr>
          <a:xfrm>
            <a:off x="917098" y="1052737"/>
            <a:ext cx="8071804" cy="4032447"/>
          </a:xfrm>
          <a:prstGeom prst="rect">
            <a:avLst/>
          </a:prstGeom>
        </p:spPr>
      </p:pic>
      <p:graphicFrame>
        <p:nvGraphicFramePr>
          <p:cNvPr id="6" name="9 Tabla"/>
          <p:cNvGraphicFramePr>
            <a:graphicFrameLocks noGrp="1"/>
          </p:cNvGraphicFramePr>
          <p:nvPr>
            <p:extLst>
              <p:ext uri="{D42A27DB-BD31-4B8C-83A1-F6EECF244321}">
                <p14:modId xmlns:p14="http://schemas.microsoft.com/office/powerpoint/2010/main" val="3550540668"/>
              </p:ext>
            </p:extLst>
          </p:nvPr>
        </p:nvGraphicFramePr>
        <p:xfrm>
          <a:off x="1784646" y="3297381"/>
          <a:ext cx="5832649" cy="1067723"/>
        </p:xfrm>
        <a:graphic>
          <a:graphicData uri="http://schemas.openxmlformats.org/drawingml/2006/table">
            <a:tbl>
              <a:tblPr firstRow="1">
                <a:tableStyleId>{3C2FFA5D-87B4-456A-9821-1D502468CF0F}</a:tableStyleId>
              </a:tblPr>
              <a:tblGrid>
                <a:gridCol w="2433440">
                  <a:extLst>
                    <a:ext uri="{9D8B030D-6E8A-4147-A177-3AD203B41FA5}">
                      <a16:colId xmlns:a16="http://schemas.microsoft.com/office/drawing/2014/main" val="20000"/>
                    </a:ext>
                  </a:extLst>
                </a:gridCol>
                <a:gridCol w="1172483">
                  <a:extLst>
                    <a:ext uri="{9D8B030D-6E8A-4147-A177-3AD203B41FA5}">
                      <a16:colId xmlns:a16="http://schemas.microsoft.com/office/drawing/2014/main" val="20001"/>
                    </a:ext>
                  </a:extLst>
                </a:gridCol>
                <a:gridCol w="1172483">
                  <a:extLst>
                    <a:ext uri="{9D8B030D-6E8A-4147-A177-3AD203B41FA5}">
                      <a16:colId xmlns:a16="http://schemas.microsoft.com/office/drawing/2014/main" val="20002"/>
                    </a:ext>
                  </a:extLst>
                </a:gridCol>
                <a:gridCol w="1054243">
                  <a:extLst>
                    <a:ext uri="{9D8B030D-6E8A-4147-A177-3AD203B41FA5}">
                      <a16:colId xmlns:a16="http://schemas.microsoft.com/office/drawing/2014/main" val="20003"/>
                    </a:ext>
                  </a:extLst>
                </a:gridCol>
              </a:tblGrid>
              <a:tr h="320609">
                <a:tc>
                  <a:txBody>
                    <a:bodyPr/>
                    <a:lstStyle/>
                    <a:p>
                      <a:pPr>
                        <a:lnSpc>
                          <a:spcPct val="115000"/>
                        </a:lnSpc>
                        <a:spcAft>
                          <a:spcPts val="0"/>
                        </a:spcAft>
                      </a:pPr>
                      <a:endParaRPr lang="es-ES" sz="1100" b="1" dirty="0">
                        <a:solidFill>
                          <a:srgbClr val="31849B"/>
                        </a:solidFill>
                        <a:latin typeface="Calibri"/>
                        <a:ea typeface="Calibri"/>
                        <a:cs typeface="Times New Roman"/>
                      </a:endParaRPr>
                    </a:p>
                  </a:txBody>
                  <a:tcPr marL="68580" marR="68580" marT="0" marB="0" anchor="ctr"/>
                </a:tc>
                <a:tc>
                  <a:txBody>
                    <a:bodyPr/>
                    <a:lstStyle/>
                    <a:p>
                      <a:pPr algn="ctr">
                        <a:lnSpc>
                          <a:spcPct val="115000"/>
                        </a:lnSpc>
                        <a:spcAft>
                          <a:spcPts val="0"/>
                        </a:spcAft>
                      </a:pPr>
                      <a:r>
                        <a:rPr lang="es-ES" sz="1400" b="1" dirty="0"/>
                        <a:t>2012 (%)</a:t>
                      </a:r>
                      <a:endParaRPr lang="es-ES" sz="1400" b="1" dirty="0">
                        <a:solidFill>
                          <a:srgbClr val="31849B"/>
                        </a:solidFill>
                        <a:latin typeface="Calibri"/>
                        <a:ea typeface="Calibri"/>
                        <a:cs typeface="Times New Roman"/>
                      </a:endParaRPr>
                    </a:p>
                  </a:txBody>
                  <a:tcPr marL="68580" marR="68580" marT="0" marB="0" anchor="ctr"/>
                </a:tc>
                <a:tc>
                  <a:txBody>
                    <a:bodyPr/>
                    <a:lstStyle/>
                    <a:p>
                      <a:pPr algn="ctr">
                        <a:lnSpc>
                          <a:spcPct val="115000"/>
                        </a:lnSpc>
                        <a:spcAft>
                          <a:spcPts val="0"/>
                        </a:spcAft>
                      </a:pPr>
                      <a:r>
                        <a:rPr lang="es-ES" sz="1400" b="1" dirty="0"/>
                        <a:t>2013 (%)</a:t>
                      </a:r>
                      <a:endParaRPr lang="es-ES" sz="1400" b="1" dirty="0">
                        <a:solidFill>
                          <a:srgbClr val="31849B"/>
                        </a:solidFill>
                        <a:latin typeface="Calibri"/>
                        <a:ea typeface="Calibri"/>
                        <a:cs typeface="Times New Roman"/>
                      </a:endParaRPr>
                    </a:p>
                  </a:txBody>
                  <a:tcPr marL="68580" marR="68580" marT="0" marB="0" anchor="ctr"/>
                </a:tc>
                <a:tc>
                  <a:txBody>
                    <a:bodyPr/>
                    <a:lstStyle/>
                    <a:p>
                      <a:pPr algn="ctr">
                        <a:lnSpc>
                          <a:spcPct val="115000"/>
                        </a:lnSpc>
                        <a:spcAft>
                          <a:spcPts val="0"/>
                        </a:spcAft>
                      </a:pPr>
                      <a:r>
                        <a:rPr lang="es-ES" sz="1400" b="1" dirty="0"/>
                        <a:t>2014 (%)</a:t>
                      </a:r>
                      <a:endParaRPr lang="es-ES" sz="1400" b="1" dirty="0">
                        <a:solidFill>
                          <a:srgbClr val="31849B"/>
                        </a:solidFill>
                        <a:latin typeface="Calibri"/>
                        <a:ea typeface="Calibri"/>
                        <a:cs typeface="Times New Roman"/>
                      </a:endParaRPr>
                    </a:p>
                  </a:txBody>
                  <a:tcPr marL="68580" marR="68580" marT="0" marB="0" anchor="ctr"/>
                </a:tc>
                <a:extLst>
                  <a:ext uri="{0D108BD9-81ED-4DB2-BD59-A6C34878D82A}">
                    <a16:rowId xmlns:a16="http://schemas.microsoft.com/office/drawing/2014/main" val="10000"/>
                  </a:ext>
                </a:extLst>
              </a:tr>
              <a:tr h="373557">
                <a:tc>
                  <a:txBody>
                    <a:bodyPr/>
                    <a:lstStyle/>
                    <a:p>
                      <a:pPr>
                        <a:lnSpc>
                          <a:spcPct val="115000"/>
                        </a:lnSpc>
                        <a:spcAft>
                          <a:spcPts val="0"/>
                        </a:spcAft>
                      </a:pPr>
                      <a:r>
                        <a:rPr lang="es-ES" sz="1600" b="1" dirty="0">
                          <a:solidFill>
                            <a:schemeClr val="tx2">
                              <a:lumMod val="50000"/>
                            </a:schemeClr>
                          </a:solidFill>
                        </a:rPr>
                        <a:t>Retirement pension</a:t>
                      </a:r>
                      <a:endParaRPr lang="es-ES" sz="1600" b="1" dirty="0">
                        <a:solidFill>
                          <a:schemeClr val="tx2">
                            <a:lumMod val="50000"/>
                          </a:schemeClr>
                        </a:solidFill>
                        <a:latin typeface="Calibri"/>
                        <a:ea typeface="Calibri"/>
                        <a:cs typeface="Times New Roman"/>
                      </a:endParaRPr>
                    </a:p>
                  </a:txBody>
                  <a:tcPr marL="68580" marR="68580" marT="0" marB="0" anchor="ctr"/>
                </a:tc>
                <a:tc>
                  <a:txBody>
                    <a:bodyPr/>
                    <a:lstStyle/>
                    <a:p>
                      <a:pPr algn="ctr">
                        <a:lnSpc>
                          <a:spcPct val="115000"/>
                        </a:lnSpc>
                        <a:spcAft>
                          <a:spcPts val="0"/>
                        </a:spcAft>
                      </a:pPr>
                      <a:r>
                        <a:rPr lang="es-ES" sz="1600" b="1" dirty="0">
                          <a:solidFill>
                            <a:schemeClr val="tx2">
                              <a:lumMod val="50000"/>
                            </a:schemeClr>
                          </a:solidFill>
                        </a:rPr>
                        <a:t>3.5</a:t>
                      </a:r>
                      <a:endParaRPr lang="es-ES" sz="1600" b="1" dirty="0">
                        <a:solidFill>
                          <a:schemeClr val="tx2">
                            <a:lumMod val="50000"/>
                          </a:schemeClr>
                        </a:solidFill>
                        <a:latin typeface="Calibri"/>
                        <a:ea typeface="Calibri"/>
                        <a:cs typeface="Times New Roman"/>
                      </a:endParaRPr>
                    </a:p>
                  </a:txBody>
                  <a:tcPr marL="68580" marR="68580" marT="0" marB="0" anchor="ctr"/>
                </a:tc>
                <a:tc>
                  <a:txBody>
                    <a:bodyPr/>
                    <a:lstStyle/>
                    <a:p>
                      <a:pPr algn="ctr">
                        <a:lnSpc>
                          <a:spcPct val="115000"/>
                        </a:lnSpc>
                        <a:spcAft>
                          <a:spcPts val="0"/>
                        </a:spcAft>
                      </a:pPr>
                      <a:r>
                        <a:rPr lang="es-ES" sz="1600" b="1" dirty="0">
                          <a:solidFill>
                            <a:schemeClr val="tx2">
                              <a:lumMod val="50000"/>
                            </a:schemeClr>
                          </a:solidFill>
                        </a:rPr>
                        <a:t>3.4</a:t>
                      </a:r>
                      <a:endParaRPr lang="es-ES" sz="1600" b="1" dirty="0">
                        <a:solidFill>
                          <a:schemeClr val="tx2">
                            <a:lumMod val="50000"/>
                          </a:schemeClr>
                        </a:solidFill>
                        <a:latin typeface="Calibri"/>
                        <a:ea typeface="Calibri"/>
                        <a:cs typeface="Times New Roman"/>
                      </a:endParaRPr>
                    </a:p>
                  </a:txBody>
                  <a:tcPr marL="68580" marR="68580" marT="0" marB="0" anchor="ctr"/>
                </a:tc>
                <a:tc>
                  <a:txBody>
                    <a:bodyPr/>
                    <a:lstStyle/>
                    <a:p>
                      <a:pPr algn="ctr">
                        <a:lnSpc>
                          <a:spcPct val="115000"/>
                        </a:lnSpc>
                        <a:spcAft>
                          <a:spcPts val="0"/>
                        </a:spcAft>
                      </a:pPr>
                      <a:r>
                        <a:rPr lang="es-ES" sz="1600" b="1" dirty="0">
                          <a:solidFill>
                            <a:schemeClr val="tx2">
                              <a:lumMod val="50000"/>
                            </a:schemeClr>
                          </a:solidFill>
                        </a:rPr>
                        <a:t>2.1</a:t>
                      </a:r>
                      <a:endParaRPr lang="es-ES" sz="1600" b="1" dirty="0">
                        <a:solidFill>
                          <a:schemeClr val="tx2">
                            <a:lumMod val="50000"/>
                          </a:schemeClr>
                        </a:solidFill>
                        <a:latin typeface="Calibri"/>
                        <a:ea typeface="Calibri"/>
                        <a:cs typeface="Times New Roman"/>
                      </a:endParaRPr>
                    </a:p>
                  </a:txBody>
                  <a:tcPr marL="68580" marR="68580" marT="0" marB="0" anchor="ctr"/>
                </a:tc>
                <a:extLst>
                  <a:ext uri="{0D108BD9-81ED-4DB2-BD59-A6C34878D82A}">
                    <a16:rowId xmlns:a16="http://schemas.microsoft.com/office/drawing/2014/main" val="10001"/>
                  </a:ext>
                </a:extLst>
              </a:tr>
              <a:tr h="373557">
                <a:tc>
                  <a:txBody>
                    <a:bodyPr/>
                    <a:lstStyle/>
                    <a:p>
                      <a:pPr>
                        <a:lnSpc>
                          <a:spcPct val="115000"/>
                        </a:lnSpc>
                        <a:spcAft>
                          <a:spcPts val="0"/>
                        </a:spcAft>
                      </a:pPr>
                      <a:r>
                        <a:rPr lang="es-ES" sz="1600" b="1" dirty="0">
                          <a:solidFill>
                            <a:schemeClr val="tx2">
                              <a:lumMod val="50000"/>
                            </a:schemeClr>
                          </a:solidFill>
                        </a:rPr>
                        <a:t>CPI</a:t>
                      </a:r>
                      <a:endParaRPr lang="es-ES" sz="1600" b="1" dirty="0">
                        <a:solidFill>
                          <a:schemeClr val="tx2">
                            <a:lumMod val="50000"/>
                          </a:schemeClr>
                        </a:solidFill>
                        <a:latin typeface="Calibri"/>
                        <a:ea typeface="Calibri"/>
                        <a:cs typeface="Times New Roman"/>
                      </a:endParaRPr>
                    </a:p>
                  </a:txBody>
                  <a:tcPr marL="68580" marR="68580" marT="0" marB="0" anchor="ctr"/>
                </a:tc>
                <a:tc>
                  <a:txBody>
                    <a:bodyPr/>
                    <a:lstStyle/>
                    <a:p>
                      <a:pPr algn="ctr">
                        <a:lnSpc>
                          <a:spcPct val="115000"/>
                        </a:lnSpc>
                        <a:spcAft>
                          <a:spcPts val="0"/>
                        </a:spcAft>
                      </a:pPr>
                      <a:r>
                        <a:rPr lang="es-ES" sz="1600" b="1" dirty="0">
                          <a:solidFill>
                            <a:schemeClr val="tx2">
                              <a:lumMod val="50000"/>
                            </a:schemeClr>
                          </a:solidFill>
                        </a:rPr>
                        <a:t>2.9</a:t>
                      </a:r>
                      <a:endParaRPr lang="es-ES" sz="1600" b="1" dirty="0">
                        <a:solidFill>
                          <a:schemeClr val="tx2">
                            <a:lumMod val="50000"/>
                          </a:schemeClr>
                        </a:solidFill>
                        <a:latin typeface="Calibri"/>
                        <a:ea typeface="Calibri"/>
                        <a:cs typeface="Times New Roman"/>
                      </a:endParaRPr>
                    </a:p>
                  </a:txBody>
                  <a:tcPr marL="68580" marR="68580" marT="0" marB="0" anchor="ctr"/>
                </a:tc>
                <a:tc>
                  <a:txBody>
                    <a:bodyPr/>
                    <a:lstStyle/>
                    <a:p>
                      <a:pPr algn="ctr">
                        <a:lnSpc>
                          <a:spcPct val="115000"/>
                        </a:lnSpc>
                        <a:spcAft>
                          <a:spcPts val="0"/>
                        </a:spcAft>
                      </a:pPr>
                      <a:r>
                        <a:rPr lang="es-ES" sz="1600" b="1" dirty="0">
                          <a:solidFill>
                            <a:schemeClr val="tx2">
                              <a:lumMod val="50000"/>
                            </a:schemeClr>
                          </a:solidFill>
                        </a:rPr>
                        <a:t>0.3</a:t>
                      </a:r>
                      <a:endParaRPr lang="es-ES" sz="1600" b="1" dirty="0">
                        <a:solidFill>
                          <a:schemeClr val="tx2">
                            <a:lumMod val="50000"/>
                          </a:schemeClr>
                        </a:solidFill>
                        <a:latin typeface="Calibri"/>
                        <a:ea typeface="Calibri"/>
                        <a:cs typeface="Times New Roman"/>
                      </a:endParaRPr>
                    </a:p>
                  </a:txBody>
                  <a:tcPr marL="68580" marR="68580" marT="0" marB="0" anchor="ctr"/>
                </a:tc>
                <a:tc>
                  <a:txBody>
                    <a:bodyPr/>
                    <a:lstStyle/>
                    <a:p>
                      <a:pPr algn="ctr">
                        <a:lnSpc>
                          <a:spcPct val="115000"/>
                        </a:lnSpc>
                        <a:spcAft>
                          <a:spcPts val="0"/>
                        </a:spcAft>
                      </a:pPr>
                      <a:r>
                        <a:rPr lang="es-ES" sz="1600" b="1" dirty="0">
                          <a:solidFill>
                            <a:schemeClr val="tx2">
                              <a:lumMod val="50000"/>
                            </a:schemeClr>
                          </a:solidFill>
                        </a:rPr>
                        <a:t>-1.0</a:t>
                      </a:r>
                      <a:endParaRPr lang="es-ES" sz="1600" b="1" dirty="0">
                        <a:solidFill>
                          <a:schemeClr val="tx2">
                            <a:lumMod val="50000"/>
                          </a:schemeClr>
                        </a:solidFill>
                        <a:latin typeface="Calibri"/>
                        <a:ea typeface="Calibri"/>
                        <a:cs typeface="Times New Roman"/>
                      </a:endParaRPr>
                    </a:p>
                  </a:txBody>
                  <a:tcPr marL="68580" marR="68580" marT="0" marB="0" anchor="ctr"/>
                </a:tc>
                <a:extLst>
                  <a:ext uri="{0D108BD9-81ED-4DB2-BD59-A6C34878D82A}">
                    <a16:rowId xmlns:a16="http://schemas.microsoft.com/office/drawing/2014/main" val="10002"/>
                  </a:ext>
                </a:extLst>
              </a:tr>
            </a:tbl>
          </a:graphicData>
        </a:graphic>
      </p:graphicFrame>
      <p:graphicFrame>
        <p:nvGraphicFramePr>
          <p:cNvPr id="7" name="10 Tabla"/>
          <p:cNvGraphicFramePr>
            <a:graphicFrameLocks noGrp="1"/>
          </p:cNvGraphicFramePr>
          <p:nvPr>
            <p:extLst>
              <p:ext uri="{D42A27DB-BD31-4B8C-83A1-F6EECF244321}">
                <p14:modId xmlns:p14="http://schemas.microsoft.com/office/powerpoint/2010/main" val="1172318834"/>
              </p:ext>
            </p:extLst>
          </p:nvPr>
        </p:nvGraphicFramePr>
        <p:xfrm>
          <a:off x="1784648" y="4941168"/>
          <a:ext cx="5904655" cy="1008112"/>
        </p:xfrm>
        <a:graphic>
          <a:graphicData uri="http://schemas.openxmlformats.org/drawingml/2006/table">
            <a:tbl>
              <a:tblPr firstRow="1">
                <a:tableStyleId>{3C2FFA5D-87B4-456A-9821-1D502468CF0F}</a:tableStyleId>
              </a:tblPr>
              <a:tblGrid>
                <a:gridCol w="3168725">
                  <a:extLst>
                    <a:ext uri="{9D8B030D-6E8A-4147-A177-3AD203B41FA5}">
                      <a16:colId xmlns:a16="http://schemas.microsoft.com/office/drawing/2014/main" val="20000"/>
                    </a:ext>
                  </a:extLst>
                </a:gridCol>
                <a:gridCol w="1440606">
                  <a:extLst>
                    <a:ext uri="{9D8B030D-6E8A-4147-A177-3AD203B41FA5}">
                      <a16:colId xmlns:a16="http://schemas.microsoft.com/office/drawing/2014/main" val="20001"/>
                    </a:ext>
                  </a:extLst>
                </a:gridCol>
                <a:gridCol w="1295324">
                  <a:extLst>
                    <a:ext uri="{9D8B030D-6E8A-4147-A177-3AD203B41FA5}">
                      <a16:colId xmlns:a16="http://schemas.microsoft.com/office/drawing/2014/main" val="20002"/>
                    </a:ext>
                  </a:extLst>
                </a:gridCol>
              </a:tblGrid>
              <a:tr h="375588">
                <a:tc gridSpan="3">
                  <a:txBody>
                    <a:bodyPr/>
                    <a:lstStyle/>
                    <a:p>
                      <a:pPr algn="ctr">
                        <a:lnSpc>
                          <a:spcPct val="115000"/>
                        </a:lnSpc>
                        <a:spcAft>
                          <a:spcPts val="0"/>
                        </a:spcAft>
                      </a:pPr>
                      <a:r>
                        <a:rPr lang="es-ES" sz="1800" b="1" dirty="0"/>
                        <a:t>Ratio mínimum pension</a:t>
                      </a:r>
                      <a:endParaRPr lang="es-ES" sz="1800" b="1" dirty="0">
                        <a:solidFill>
                          <a:srgbClr val="31849B"/>
                        </a:solidFill>
                        <a:latin typeface="Calibri"/>
                        <a:ea typeface="Calibri"/>
                        <a:cs typeface="Times New Roman"/>
                      </a:endParaRPr>
                    </a:p>
                  </a:txBody>
                  <a:tcPr marL="68580" marR="68580" marT="0" marB="0" anchor="ct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0"/>
                  </a:ext>
                </a:extLst>
              </a:tr>
              <a:tr h="295176">
                <a:tc>
                  <a:txBody>
                    <a:bodyPr/>
                    <a:lstStyle/>
                    <a:p>
                      <a:pPr>
                        <a:lnSpc>
                          <a:spcPct val="115000"/>
                        </a:lnSpc>
                        <a:spcAft>
                          <a:spcPts val="0"/>
                        </a:spcAft>
                      </a:pPr>
                      <a:endParaRPr lang="es-ES" sz="1400" b="1" dirty="0">
                        <a:solidFill>
                          <a:schemeClr val="bg2">
                            <a:lumMod val="10000"/>
                          </a:schemeClr>
                        </a:solidFill>
                        <a:latin typeface="Calibri"/>
                        <a:ea typeface="Calibri"/>
                        <a:cs typeface="Times New Roman"/>
                      </a:endParaRPr>
                    </a:p>
                  </a:txBody>
                  <a:tcPr marL="68580" marR="68580" marT="0" marB="0" anchor="ctr"/>
                </a:tc>
                <a:tc>
                  <a:txBody>
                    <a:bodyPr/>
                    <a:lstStyle/>
                    <a:p>
                      <a:pPr algn="ctr">
                        <a:lnSpc>
                          <a:spcPct val="115000"/>
                        </a:lnSpc>
                        <a:spcAft>
                          <a:spcPts val="0"/>
                        </a:spcAft>
                      </a:pPr>
                      <a:r>
                        <a:rPr lang="es-ES" sz="1400" b="1" dirty="0">
                          <a:solidFill>
                            <a:schemeClr val="bg2">
                              <a:lumMod val="10000"/>
                            </a:schemeClr>
                          </a:solidFill>
                        </a:rPr>
                        <a:t>2012</a:t>
                      </a:r>
                      <a:endParaRPr lang="es-ES" sz="1100" b="1" dirty="0">
                        <a:solidFill>
                          <a:schemeClr val="bg2">
                            <a:lumMod val="10000"/>
                          </a:schemeClr>
                        </a:solidFill>
                        <a:latin typeface="Calibri"/>
                        <a:ea typeface="Calibri"/>
                        <a:cs typeface="Times New Roman"/>
                      </a:endParaRPr>
                    </a:p>
                  </a:txBody>
                  <a:tcPr marL="68580" marR="68580" marT="0" marB="0" anchor="ctr"/>
                </a:tc>
                <a:tc>
                  <a:txBody>
                    <a:bodyPr/>
                    <a:lstStyle/>
                    <a:p>
                      <a:pPr algn="ctr">
                        <a:lnSpc>
                          <a:spcPct val="115000"/>
                        </a:lnSpc>
                        <a:spcAft>
                          <a:spcPts val="0"/>
                        </a:spcAft>
                      </a:pPr>
                      <a:r>
                        <a:rPr lang="es-ES" sz="1400" b="1" dirty="0">
                          <a:solidFill>
                            <a:schemeClr val="bg2">
                              <a:lumMod val="10000"/>
                            </a:schemeClr>
                          </a:solidFill>
                        </a:rPr>
                        <a:t>2014</a:t>
                      </a:r>
                      <a:endParaRPr lang="es-ES" sz="1100" b="1" dirty="0">
                        <a:solidFill>
                          <a:schemeClr val="bg2">
                            <a:lumMod val="10000"/>
                          </a:schemeClr>
                        </a:solidFill>
                        <a:latin typeface="Calibri"/>
                        <a:ea typeface="Calibri"/>
                        <a:cs typeface="Times New Roman"/>
                      </a:endParaRPr>
                    </a:p>
                  </a:txBody>
                  <a:tcPr marL="68580" marR="68580" marT="0" marB="0" anchor="ctr"/>
                </a:tc>
                <a:extLst>
                  <a:ext uri="{0D108BD9-81ED-4DB2-BD59-A6C34878D82A}">
                    <a16:rowId xmlns:a16="http://schemas.microsoft.com/office/drawing/2014/main" val="10001"/>
                  </a:ext>
                </a:extLst>
              </a:tr>
              <a:tr h="337348">
                <a:tc>
                  <a:txBody>
                    <a:bodyPr/>
                    <a:lstStyle/>
                    <a:p>
                      <a:pPr marL="630555" indent="-630555">
                        <a:lnSpc>
                          <a:spcPct val="115000"/>
                        </a:lnSpc>
                        <a:spcAft>
                          <a:spcPts val="0"/>
                        </a:spcAft>
                      </a:pPr>
                      <a:r>
                        <a:rPr lang="es-ES" sz="1600" b="1" dirty="0">
                          <a:solidFill>
                            <a:schemeClr val="bg2">
                              <a:lumMod val="10000"/>
                            </a:schemeClr>
                          </a:solidFill>
                        </a:rPr>
                        <a:t>Retirement</a:t>
                      </a:r>
                      <a:endParaRPr lang="es-ES" sz="1600" b="1" dirty="0">
                        <a:solidFill>
                          <a:schemeClr val="bg2">
                            <a:lumMod val="10000"/>
                          </a:schemeClr>
                        </a:solidFill>
                        <a:latin typeface="Calibri"/>
                        <a:ea typeface="Calibri"/>
                        <a:cs typeface="Times New Roman"/>
                      </a:endParaRPr>
                    </a:p>
                  </a:txBody>
                  <a:tcPr marL="68580" marR="68580" marT="0" marB="0" anchor="ctr"/>
                </a:tc>
                <a:tc>
                  <a:txBody>
                    <a:bodyPr/>
                    <a:lstStyle/>
                    <a:p>
                      <a:pPr algn="ctr">
                        <a:lnSpc>
                          <a:spcPct val="115000"/>
                        </a:lnSpc>
                        <a:spcAft>
                          <a:spcPts val="0"/>
                        </a:spcAft>
                      </a:pPr>
                      <a:r>
                        <a:rPr lang="es-ES" sz="1600" b="1" dirty="0">
                          <a:solidFill>
                            <a:schemeClr val="bg2">
                              <a:lumMod val="10000"/>
                            </a:schemeClr>
                          </a:solidFill>
                        </a:rPr>
                        <a:t>26.6%</a:t>
                      </a:r>
                      <a:endParaRPr lang="es-ES" sz="1600" b="1" dirty="0">
                        <a:solidFill>
                          <a:schemeClr val="bg2">
                            <a:lumMod val="10000"/>
                          </a:schemeClr>
                        </a:solidFill>
                        <a:latin typeface="Calibri"/>
                        <a:ea typeface="Calibri"/>
                        <a:cs typeface="Times New Roman"/>
                      </a:endParaRPr>
                    </a:p>
                  </a:txBody>
                  <a:tcPr marL="68580" marR="68580" marT="0" marB="0" anchor="ctr"/>
                </a:tc>
                <a:tc>
                  <a:txBody>
                    <a:bodyPr/>
                    <a:lstStyle/>
                    <a:p>
                      <a:pPr algn="ctr">
                        <a:lnSpc>
                          <a:spcPct val="115000"/>
                        </a:lnSpc>
                        <a:spcAft>
                          <a:spcPts val="0"/>
                        </a:spcAft>
                      </a:pPr>
                      <a:r>
                        <a:rPr lang="es-ES" sz="1600" b="1" dirty="0">
                          <a:solidFill>
                            <a:schemeClr val="bg2">
                              <a:lumMod val="10000"/>
                            </a:schemeClr>
                          </a:solidFill>
                        </a:rPr>
                        <a:t>25.5%</a:t>
                      </a:r>
                      <a:endParaRPr lang="es-ES" sz="1600" b="1" dirty="0">
                        <a:solidFill>
                          <a:schemeClr val="bg2">
                            <a:lumMod val="10000"/>
                          </a:schemeClr>
                        </a:solidFill>
                        <a:latin typeface="Calibri"/>
                        <a:ea typeface="Calibri"/>
                        <a:cs typeface="Times New Roman"/>
                      </a:endParaRP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368410" y="836712"/>
            <a:ext cx="9169179" cy="5544616"/>
          </a:xfrm>
          <a:prstGeom prst="rect">
            <a:avLst/>
          </a:prstGeom>
        </p:spPr>
      </p:pic>
      <p:sp>
        <p:nvSpPr>
          <p:cNvPr id="1841153" name="Rectangle 2"/>
          <p:cNvSpPr>
            <a:spLocks noGrp="1"/>
          </p:cNvSpPr>
          <p:nvPr>
            <p:ph type="title"/>
          </p:nvPr>
        </p:nvSpPr>
        <p:spPr/>
        <p:txBody>
          <a:bodyPr/>
          <a:lstStyle/>
          <a:p>
            <a:pPr eaLnBrk="1" hangingPunct="1"/>
            <a:r>
              <a:rPr lang="en-GB" sz="3600" dirty="0"/>
              <a:t>The adequacy. Minimum Pension Provision</a:t>
            </a:r>
          </a:p>
        </p:txBody>
      </p:sp>
      <p:graphicFrame>
        <p:nvGraphicFramePr>
          <p:cNvPr id="6" name="1 Gráfico"/>
          <p:cNvGraphicFramePr/>
          <p:nvPr>
            <p:extLst>
              <p:ext uri="{D42A27DB-BD31-4B8C-83A1-F6EECF244321}">
                <p14:modId xmlns:p14="http://schemas.microsoft.com/office/powerpoint/2010/main" val="3386034811"/>
              </p:ext>
            </p:extLst>
          </p:nvPr>
        </p:nvGraphicFramePr>
        <p:xfrm>
          <a:off x="632519" y="2636912"/>
          <a:ext cx="8640961" cy="3600400"/>
        </p:xfrm>
        <a:graphic>
          <a:graphicData uri="http://schemas.openxmlformats.org/drawingml/2006/chart">
            <c:chart xmlns:c="http://schemas.openxmlformats.org/drawingml/2006/chart" xmlns:r="http://schemas.openxmlformats.org/officeDocument/2006/relationships" r:id="rId3"/>
          </a:graphicData>
        </a:graphic>
      </p:graphicFrame>
      <p:sp>
        <p:nvSpPr>
          <p:cNvPr id="8" name="8 Rectángulo"/>
          <p:cNvSpPr>
            <a:spLocks noGrp="1" noChangeArrowheads="1"/>
          </p:cNvSpPr>
          <p:nvPr>
            <p:ph idx="1"/>
          </p:nvPr>
        </p:nvSpPr>
        <p:spPr bwMode="auto">
          <a:xfrm>
            <a:off x="415925" y="981075"/>
            <a:ext cx="8994775" cy="1791260"/>
          </a:xfrm>
          <a:prstGeom prst="rect">
            <a:avLst/>
          </a:prstGeom>
          <a:noFill/>
          <a:ln w="9525">
            <a:noFill/>
            <a:miter lim="800000"/>
            <a:headEnd/>
            <a:tailEnd/>
          </a:ln>
        </p:spPr>
        <p:txBody>
          <a:bodyPr>
            <a:spAutoFit/>
          </a:bodyPr>
          <a:lstStyle/>
          <a:p>
            <a:pPr marL="354013" indent="-354013" algn="just">
              <a:buFont typeface="Wingdings" pitchFamily="2" charset="2"/>
              <a:buChar char="Ø"/>
            </a:pPr>
            <a:r>
              <a:rPr lang="en-GB" sz="2400" b="1" dirty="0">
                <a:latin typeface="Optane"/>
              </a:rPr>
              <a:t>Tax Financed</a:t>
            </a:r>
            <a:r>
              <a:rPr lang="en-GB" sz="2400" dirty="0">
                <a:latin typeface="Optane"/>
              </a:rPr>
              <a:t> top-ups system for the contributory pensions.</a:t>
            </a:r>
          </a:p>
          <a:p>
            <a:pPr marL="354013" indent="-354013" algn="just">
              <a:buFont typeface="Wingdings" pitchFamily="2" charset="2"/>
              <a:buChar char="Ø"/>
            </a:pPr>
            <a:r>
              <a:rPr lang="en-GB" sz="2400" dirty="0">
                <a:latin typeface="Optane"/>
              </a:rPr>
              <a:t>Pensions top-ups will be applied in all cases:</a:t>
            </a:r>
          </a:p>
          <a:p>
            <a:pPr marL="809625" lvl="1" indent="-277813" algn="just">
              <a:buFont typeface="Arial" charset="0"/>
              <a:buChar char="•"/>
            </a:pPr>
            <a:r>
              <a:rPr lang="en-GB" sz="2400" dirty="0">
                <a:latin typeface="Optane"/>
              </a:rPr>
              <a:t>Full time or part-time workers. Temporary and indefinite contracts</a:t>
            </a:r>
          </a:p>
          <a:p>
            <a:pPr marL="809625" lvl="1" indent="-277813" algn="just">
              <a:buFont typeface="Arial" charset="0"/>
              <a:buChar char="•"/>
            </a:pPr>
            <a:r>
              <a:rPr lang="en-GB" sz="2400" dirty="0">
                <a:latin typeface="Optane"/>
              </a:rPr>
              <a:t>All types of activities.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3505" name="Title 1"/>
          <p:cNvSpPr txBox="1">
            <a:spLocks/>
          </p:cNvSpPr>
          <p:nvPr/>
        </p:nvSpPr>
        <p:spPr bwMode="auto">
          <a:xfrm>
            <a:off x="344488" y="176213"/>
            <a:ext cx="6913562" cy="647700"/>
          </a:xfrm>
          <a:prstGeom prst="rect">
            <a:avLst/>
          </a:prstGeom>
          <a:noFill/>
          <a:ln w="9525">
            <a:noFill/>
            <a:miter lim="800000"/>
            <a:headEnd/>
            <a:tailEnd/>
          </a:ln>
        </p:spPr>
        <p:txBody>
          <a:bodyPr/>
          <a:lstStyle/>
          <a:p>
            <a:pPr algn="just"/>
            <a:r>
              <a:rPr lang="en-US" sz="2000" b="1">
                <a:latin typeface="Optane" pitchFamily="2" charset="0"/>
              </a:rPr>
              <a:t>EU approach: </a:t>
            </a:r>
            <a:r>
              <a:rPr lang="en-GB" sz="2000" b="1">
                <a:latin typeface="Optane" pitchFamily="2" charset="0"/>
              </a:rPr>
              <a:t>Major challenges to EU social protection systems</a:t>
            </a:r>
            <a:endParaRPr lang="it-IT" sz="2000" b="1">
              <a:latin typeface="Optane" pitchFamily="2" charset="0"/>
            </a:endParaRPr>
          </a:p>
        </p:txBody>
      </p:sp>
      <p:sp>
        <p:nvSpPr>
          <p:cNvPr id="1813506" name="Rectangle 3"/>
          <p:cNvSpPr>
            <a:spLocks noChangeArrowheads="1"/>
          </p:cNvSpPr>
          <p:nvPr/>
        </p:nvSpPr>
        <p:spPr bwMode="auto">
          <a:xfrm>
            <a:off x="611188" y="1412875"/>
            <a:ext cx="7883525" cy="4930775"/>
          </a:xfrm>
          <a:prstGeom prst="rect">
            <a:avLst/>
          </a:prstGeom>
          <a:noFill/>
          <a:ln w="9525">
            <a:noFill/>
            <a:miter lim="800000"/>
            <a:headEnd/>
            <a:tailEnd/>
          </a:ln>
        </p:spPr>
        <p:txBody>
          <a:bodyPr/>
          <a:lstStyle/>
          <a:p>
            <a:pPr marL="342900" indent="-342900">
              <a:lnSpc>
                <a:spcPct val="110000"/>
              </a:lnSpc>
              <a:spcBef>
                <a:spcPct val="20000"/>
              </a:spcBef>
              <a:spcAft>
                <a:spcPts val="300"/>
              </a:spcAft>
              <a:buClr>
                <a:srgbClr val="FFC000"/>
              </a:buClr>
              <a:buSzPct val="75000"/>
              <a:buFont typeface="Arial" charset="0"/>
              <a:buChar char="►"/>
            </a:pPr>
            <a:r>
              <a:rPr lang="en-GB" sz="2400" b="1" dirty="0">
                <a:solidFill>
                  <a:srgbClr val="C00000"/>
                </a:solidFill>
                <a:latin typeface="Optane" pitchFamily="2" charset="0"/>
              </a:rPr>
              <a:t>Short-term challenge: The economic crisis and its aftermaths</a:t>
            </a:r>
            <a:r>
              <a:rPr lang="en-GB" sz="2400" dirty="0">
                <a:solidFill>
                  <a:srgbClr val="C00000"/>
                </a:solidFill>
                <a:latin typeface="Optane" pitchFamily="2" charset="0"/>
              </a:rPr>
              <a:t> </a:t>
            </a:r>
          </a:p>
          <a:p>
            <a:pPr marL="742950" lvl="1" indent="-285750">
              <a:lnSpc>
                <a:spcPct val="110000"/>
              </a:lnSpc>
              <a:spcBef>
                <a:spcPct val="20000"/>
              </a:spcBef>
              <a:spcAft>
                <a:spcPts val="300"/>
              </a:spcAft>
              <a:buClr>
                <a:srgbClr val="FFC000"/>
              </a:buClr>
              <a:buFont typeface="Arial" charset="0"/>
              <a:buChar char="–"/>
            </a:pPr>
            <a:r>
              <a:rPr lang="en-GB" sz="2200" dirty="0">
                <a:latin typeface="Optane" pitchFamily="2" charset="0"/>
              </a:rPr>
              <a:t>Financial, economic and public budget </a:t>
            </a:r>
            <a:r>
              <a:rPr lang="en-GB" sz="2200" b="1" dirty="0">
                <a:latin typeface="Optane" pitchFamily="2" charset="0"/>
              </a:rPr>
              <a:t>crises</a:t>
            </a:r>
            <a:r>
              <a:rPr lang="en-GB" sz="2200" dirty="0">
                <a:latin typeface="Optane" pitchFamily="2" charset="0"/>
              </a:rPr>
              <a:t> aggravate the situation for social protection schemes (fiscal constraints and employment impacts)</a:t>
            </a:r>
          </a:p>
          <a:p>
            <a:pPr marL="342900" indent="-342900">
              <a:lnSpc>
                <a:spcPct val="110000"/>
              </a:lnSpc>
              <a:spcBef>
                <a:spcPct val="20000"/>
              </a:spcBef>
              <a:spcAft>
                <a:spcPts val="300"/>
              </a:spcAft>
              <a:buClr>
                <a:srgbClr val="FFC000"/>
              </a:buClr>
              <a:buSzPct val="75000"/>
              <a:buFont typeface="Arial" charset="0"/>
              <a:buChar char="►"/>
            </a:pPr>
            <a:r>
              <a:rPr lang="en-GB" sz="2400" b="1" dirty="0">
                <a:solidFill>
                  <a:srgbClr val="C00000"/>
                </a:solidFill>
                <a:latin typeface="Optane" pitchFamily="2" charset="0"/>
              </a:rPr>
              <a:t>Medium and Long-term challenge: Demographic ageing</a:t>
            </a:r>
          </a:p>
          <a:p>
            <a:pPr marL="742950" lvl="1" indent="-285750">
              <a:lnSpc>
                <a:spcPct val="110000"/>
              </a:lnSpc>
              <a:spcBef>
                <a:spcPct val="20000"/>
              </a:spcBef>
              <a:spcAft>
                <a:spcPts val="300"/>
              </a:spcAft>
              <a:buClr>
                <a:srgbClr val="FFC000"/>
              </a:buClr>
              <a:buFont typeface="Arial" charset="0"/>
              <a:buChar char="–"/>
            </a:pPr>
            <a:r>
              <a:rPr lang="en-GB" sz="2200" dirty="0">
                <a:latin typeface="Optane" pitchFamily="2" charset="0"/>
              </a:rPr>
              <a:t>Ageing of the 'baby-boomers' generation</a:t>
            </a:r>
            <a:endParaRPr lang="en-GB" sz="2200" dirty="0">
              <a:solidFill>
                <a:srgbClr val="C00000"/>
              </a:solidFill>
              <a:latin typeface="Optane" pitchFamily="2" charset="0"/>
            </a:endParaRPr>
          </a:p>
          <a:p>
            <a:pPr marL="742950" lvl="1" indent="-285750">
              <a:lnSpc>
                <a:spcPct val="110000"/>
              </a:lnSpc>
              <a:spcBef>
                <a:spcPct val="20000"/>
              </a:spcBef>
              <a:spcAft>
                <a:spcPts val="300"/>
              </a:spcAft>
              <a:buClr>
                <a:srgbClr val="FFC000"/>
              </a:buClr>
              <a:buFont typeface="Arial" charset="0"/>
              <a:buChar char="–"/>
            </a:pPr>
            <a:r>
              <a:rPr lang="en-GB" sz="2200" dirty="0">
                <a:latin typeface="Optane" pitchFamily="2" charset="0"/>
              </a:rPr>
              <a:t>Increasing longevity amid persistently low birth rates</a:t>
            </a:r>
          </a:p>
          <a:p>
            <a:pPr marL="742950" lvl="1" indent="-285750">
              <a:lnSpc>
                <a:spcPct val="110000"/>
              </a:lnSpc>
              <a:spcBef>
                <a:spcPct val="20000"/>
              </a:spcBef>
              <a:spcAft>
                <a:spcPts val="300"/>
              </a:spcAft>
              <a:buClr>
                <a:srgbClr val="FFC000"/>
              </a:buClr>
              <a:buFont typeface="Arial" charset="0"/>
              <a:buChar char="–"/>
            </a:pPr>
            <a:r>
              <a:rPr lang="en-GB" sz="2200" dirty="0">
                <a:latin typeface="Optane" pitchFamily="2" charset="0"/>
              </a:rPr>
              <a:t>Shrinking EU working age population</a:t>
            </a:r>
          </a:p>
          <a:p>
            <a:pPr marL="742950" lvl="1" indent="-285750">
              <a:lnSpc>
                <a:spcPct val="110000"/>
              </a:lnSpc>
              <a:spcBef>
                <a:spcPct val="20000"/>
              </a:spcBef>
              <a:spcAft>
                <a:spcPts val="300"/>
              </a:spcAft>
              <a:buClr>
                <a:srgbClr val="FFC000"/>
              </a:buClr>
              <a:buFont typeface="Arial" charset="0"/>
              <a:buChar char="–"/>
            </a:pPr>
            <a:r>
              <a:rPr lang="en-GB" sz="2200" dirty="0">
                <a:latin typeface="Optane" pitchFamily="2" charset="0"/>
              </a:rPr>
              <a:t>Future generations: strengthening </a:t>
            </a:r>
            <a:r>
              <a:rPr lang="en-US" sz="2200" dirty="0">
                <a:latin typeface="Optane" pitchFamily="2" charset="0"/>
              </a:rPr>
              <a:t>intergenerational solidarity</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sz="3600" dirty="0"/>
              <a:t>The adequacy. Minimum Pension Provision</a:t>
            </a:r>
            <a:endParaRPr lang="en-US" sz="3600" dirty="0"/>
          </a:p>
        </p:txBody>
      </p:sp>
      <p:pic>
        <p:nvPicPr>
          <p:cNvPr id="4" name="Marcador de contenido 3"/>
          <p:cNvPicPr>
            <a:picLocks noGrp="1" noChangeAspect="1"/>
          </p:cNvPicPr>
          <p:nvPr>
            <p:ph idx="1"/>
          </p:nvPr>
        </p:nvPicPr>
        <p:blipFill>
          <a:blip r:embed="rId2"/>
          <a:stretch>
            <a:fillRect/>
          </a:stretch>
        </p:blipFill>
        <p:spPr>
          <a:xfrm>
            <a:off x="1486292" y="981075"/>
            <a:ext cx="6854040" cy="5145088"/>
          </a:xfrm>
          <a:prstGeom prst="rect">
            <a:avLst/>
          </a:prstGeom>
        </p:spPr>
      </p:pic>
      <p:sp>
        <p:nvSpPr>
          <p:cNvPr id="5" name="6 Rectángulo redondeado"/>
          <p:cNvSpPr txBox="1">
            <a:spLocks/>
          </p:cNvSpPr>
          <p:nvPr/>
        </p:nvSpPr>
        <p:spPr bwMode="auto">
          <a:xfrm>
            <a:off x="415925" y="1052736"/>
            <a:ext cx="8994775" cy="5145088"/>
          </a:xfrm>
          <a:prstGeom prst="roundRect">
            <a:avLst>
              <a:gd name="adj" fmla="val 7621"/>
            </a:avLst>
          </a:prstGeom>
          <a:solidFill>
            <a:schemeClr val="bg1"/>
          </a:solidFill>
          <a:ln w="25400" cap="flat" cmpd="sng" algn="ctr">
            <a:solidFill>
              <a:schemeClr val="accent1">
                <a:shade val="50000"/>
              </a:schemeClr>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Clr>
                <a:srgbClr val="FFC000"/>
              </a:buClr>
              <a:buSzPct val="75000"/>
              <a:buFont typeface="Arial" charset="0"/>
              <a:buChar char="►"/>
              <a:defRPr sz="3200" kern="1200">
                <a:solidFill>
                  <a:schemeClr val="lt1"/>
                </a:solidFill>
                <a:latin typeface="Optane" pitchFamily="2" charset="0"/>
                <a:ea typeface="+mn-ea"/>
                <a:cs typeface="+mn-cs"/>
              </a:defRPr>
            </a:lvl1pPr>
            <a:lvl2pPr marL="742950" indent="-285750" algn="l" rtl="0" eaLnBrk="0" fontAlgn="base" hangingPunct="0">
              <a:spcBef>
                <a:spcPct val="20000"/>
              </a:spcBef>
              <a:spcAft>
                <a:spcPct val="0"/>
              </a:spcAft>
              <a:buClr>
                <a:srgbClr val="FFC000"/>
              </a:buClr>
              <a:buFont typeface="Arial" charset="0"/>
              <a:buChar char="–"/>
              <a:defRPr sz="2800" kern="1200">
                <a:solidFill>
                  <a:schemeClr val="lt1"/>
                </a:solidFill>
                <a:latin typeface="Optane" pitchFamily="2" charset="0"/>
                <a:ea typeface="+mn-ea"/>
                <a:cs typeface="+mn-cs"/>
              </a:defRPr>
            </a:lvl2pPr>
            <a:lvl3pPr marL="1143000" indent="-228600" algn="l" rtl="0" eaLnBrk="0" fontAlgn="base" hangingPunct="0">
              <a:spcBef>
                <a:spcPct val="20000"/>
              </a:spcBef>
              <a:spcAft>
                <a:spcPct val="0"/>
              </a:spcAft>
              <a:buClr>
                <a:srgbClr val="FFC000"/>
              </a:buClr>
              <a:buFont typeface="Arial" charset="0"/>
              <a:buChar char="•"/>
              <a:defRPr sz="2400" kern="1200">
                <a:solidFill>
                  <a:schemeClr val="lt1"/>
                </a:solidFill>
                <a:latin typeface="Optane" pitchFamily="2" charset="0"/>
                <a:ea typeface="+mn-ea"/>
                <a:cs typeface="+mn-cs"/>
              </a:defRPr>
            </a:lvl3pPr>
            <a:lvl4pPr marL="1600200" indent="-228600" algn="l" rtl="0" eaLnBrk="0" fontAlgn="base" hangingPunct="0">
              <a:spcBef>
                <a:spcPct val="20000"/>
              </a:spcBef>
              <a:spcAft>
                <a:spcPct val="0"/>
              </a:spcAft>
              <a:buClr>
                <a:srgbClr val="FFC000"/>
              </a:buClr>
              <a:buFont typeface="Arial" charset="0"/>
              <a:buChar char="–"/>
              <a:defRPr sz="2000" kern="1200">
                <a:solidFill>
                  <a:schemeClr val="lt1"/>
                </a:solidFill>
                <a:latin typeface="Optane" pitchFamily="2" charset="0"/>
                <a:ea typeface="+mn-ea"/>
                <a:cs typeface="+mn-cs"/>
              </a:defRPr>
            </a:lvl4pPr>
            <a:lvl5pPr marL="2057400" indent="-228600" algn="l" rtl="0" eaLnBrk="0" fontAlgn="base" hangingPunct="0">
              <a:spcBef>
                <a:spcPct val="20000"/>
              </a:spcBef>
              <a:spcAft>
                <a:spcPct val="0"/>
              </a:spcAft>
              <a:buClr>
                <a:srgbClr val="FFC000"/>
              </a:buClr>
              <a:buFont typeface="Arial" charset="0"/>
              <a:buChar char="»"/>
              <a:defRPr sz="2000" kern="1200">
                <a:solidFill>
                  <a:schemeClr val="lt1"/>
                </a:solidFill>
                <a:latin typeface="Optane"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914400" lvl="2" indent="0" algn="just" fontAlgn="auto">
              <a:spcBef>
                <a:spcPts val="0"/>
              </a:spcBef>
              <a:spcAft>
                <a:spcPts val="600"/>
              </a:spcAft>
              <a:buFont typeface="Arial" charset="0"/>
              <a:buNone/>
              <a:defRPr/>
            </a:pPr>
            <a:endParaRPr lang="en-GB" sz="2000" dirty="0">
              <a:solidFill>
                <a:schemeClr val="tx1"/>
              </a:solidFill>
            </a:endParaRPr>
          </a:p>
          <a:p>
            <a:pPr marL="0" indent="0" algn="just" eaLnBrk="1" hangingPunct="1">
              <a:spcBef>
                <a:spcPct val="0"/>
              </a:spcBef>
              <a:buClrTx/>
              <a:buSzPct val="120000"/>
              <a:buFont typeface="Arial" charset="0"/>
              <a:buNone/>
            </a:pPr>
            <a:r>
              <a:rPr lang="en-GB" sz="2000" dirty="0">
                <a:solidFill>
                  <a:schemeClr val="tx1"/>
                </a:solidFill>
              </a:rPr>
              <a:t> </a:t>
            </a:r>
            <a:r>
              <a:rPr lang="en-GB" sz="2000" dirty="0"/>
              <a:t>The adequacy.</a:t>
            </a:r>
            <a:endParaRPr lang="en-GB" sz="2000" dirty="0">
              <a:solidFill>
                <a:schemeClr val="tx1"/>
              </a:solidFill>
            </a:endParaRPr>
          </a:p>
          <a:p>
            <a:pPr marL="0" indent="0" algn="just" eaLnBrk="1" hangingPunct="1">
              <a:spcBef>
                <a:spcPct val="0"/>
              </a:spcBef>
              <a:buClrTx/>
              <a:buSzPct val="120000"/>
              <a:buFont typeface="Arial" charset="0"/>
              <a:buNone/>
            </a:pPr>
            <a:endParaRPr lang="en-GB" sz="2000" dirty="0">
              <a:solidFill>
                <a:schemeClr val="tx1"/>
              </a:solidFill>
              <a:latin typeface="Optane"/>
            </a:endParaRPr>
          </a:p>
          <a:p>
            <a:pPr marL="0" indent="0" algn="just" eaLnBrk="1" hangingPunct="1">
              <a:spcBef>
                <a:spcPct val="0"/>
              </a:spcBef>
              <a:buClrTx/>
              <a:buSzPct val="120000"/>
              <a:buFont typeface="Arial" charset="0"/>
              <a:buNone/>
            </a:pPr>
            <a:endParaRPr lang="en-GB" sz="2000" dirty="0">
              <a:solidFill>
                <a:schemeClr val="tx1"/>
              </a:solidFill>
              <a:latin typeface="Optane"/>
            </a:endParaRPr>
          </a:p>
          <a:p>
            <a:pPr marL="0" indent="0" algn="just" eaLnBrk="1" hangingPunct="1">
              <a:spcBef>
                <a:spcPct val="0"/>
              </a:spcBef>
              <a:buClrTx/>
              <a:buSzPct val="120000"/>
              <a:buFont typeface="Arial" charset="0"/>
              <a:buNone/>
            </a:pPr>
            <a:r>
              <a:rPr lang="en-GB" sz="2000" dirty="0">
                <a:solidFill>
                  <a:schemeClr val="tx1"/>
                </a:solidFill>
                <a:latin typeface="Optane"/>
              </a:rPr>
              <a:t>           </a:t>
            </a:r>
            <a:r>
              <a:rPr lang="en-GB" dirty="0">
                <a:solidFill>
                  <a:prstClr val="black"/>
                </a:solidFill>
                <a:latin typeface="Optane"/>
              </a:rPr>
              <a:t>Net Theoretical Replacement Rate is one of the highest in the  EU.</a:t>
            </a:r>
          </a:p>
          <a:p>
            <a:pPr algn="just" eaLnBrk="1" hangingPunct="1">
              <a:spcBef>
                <a:spcPct val="0"/>
              </a:spcBef>
              <a:buClrTx/>
              <a:buSzPct val="120000"/>
              <a:buFont typeface="Wingdings" pitchFamily="2" charset="2"/>
              <a:buChar char="Ø"/>
            </a:pPr>
            <a:endParaRPr lang="es-ES" sz="2600" dirty="0">
              <a:solidFill>
                <a:prstClr val="black"/>
              </a:solidFill>
              <a:latin typeface="Calibri"/>
            </a:endParaRPr>
          </a:p>
          <a:p>
            <a:pPr marL="0" indent="0" algn="just" eaLnBrk="1" hangingPunct="1">
              <a:buClr>
                <a:srgbClr val="2581E7"/>
              </a:buClr>
              <a:buSzPct val="120000"/>
              <a:buNone/>
            </a:pPr>
            <a:endParaRPr lang="es-ES" sz="2600" dirty="0">
              <a:solidFill>
                <a:prstClr val="black"/>
              </a:solidFill>
              <a:latin typeface="Calibri"/>
            </a:endParaRPr>
          </a:p>
          <a:p>
            <a:pPr marL="0" indent="0" algn="just" eaLnBrk="1" hangingPunct="1">
              <a:buClr>
                <a:srgbClr val="2581E7"/>
              </a:buClr>
              <a:buSzPct val="120000"/>
              <a:buFont typeface="Arial" charset="0"/>
              <a:buNone/>
            </a:pPr>
            <a:endParaRPr lang="es-ES" sz="2600" dirty="0">
              <a:solidFill>
                <a:prstClr val="black"/>
              </a:solidFill>
              <a:latin typeface="Calibri"/>
            </a:endParaRPr>
          </a:p>
          <a:p>
            <a:pPr marL="0" indent="0" algn="just" eaLnBrk="1" hangingPunct="1">
              <a:buClr>
                <a:srgbClr val="2581E7"/>
              </a:buClr>
              <a:buSzPct val="120000"/>
              <a:buFont typeface="Arial" charset="0"/>
              <a:buNone/>
            </a:pPr>
            <a:endParaRPr lang="es-ES" sz="2600" dirty="0">
              <a:solidFill>
                <a:prstClr val="black"/>
              </a:solidFill>
              <a:latin typeface="Calibri"/>
            </a:endParaRPr>
          </a:p>
          <a:p>
            <a:pPr marL="0" indent="0" algn="just" eaLnBrk="1" hangingPunct="1">
              <a:spcBef>
                <a:spcPct val="0"/>
              </a:spcBef>
              <a:buClrTx/>
              <a:buSzPct val="120000"/>
              <a:buFont typeface="Arial" charset="0"/>
              <a:buNone/>
            </a:pPr>
            <a:r>
              <a:rPr lang="en-US" sz="2600" dirty="0">
                <a:solidFill>
                  <a:prstClr val="black"/>
                </a:solidFill>
                <a:latin typeface="Calibri"/>
              </a:rPr>
              <a:t>      </a:t>
            </a:r>
          </a:p>
          <a:p>
            <a:pPr marL="0" indent="0" algn="just" eaLnBrk="1" hangingPunct="1">
              <a:spcBef>
                <a:spcPct val="0"/>
              </a:spcBef>
              <a:buClrTx/>
              <a:buSzPct val="120000"/>
              <a:buFont typeface="Arial" charset="0"/>
              <a:buNone/>
            </a:pPr>
            <a:r>
              <a:rPr lang="en-US" sz="2600" dirty="0">
                <a:solidFill>
                  <a:prstClr val="black"/>
                </a:solidFill>
                <a:latin typeface="Calibri"/>
              </a:rPr>
              <a:t>      </a:t>
            </a:r>
            <a:r>
              <a:rPr lang="en-US" dirty="0">
                <a:solidFill>
                  <a:prstClr val="black"/>
                </a:solidFill>
                <a:latin typeface="Optane"/>
              </a:rPr>
              <a:t>By law, the Government every five years will prepare a report, for its presentation to the Congress of Deputies and social partners about the reforms regarding the sufficiency and adequacy of the Social Security pensions.</a:t>
            </a:r>
            <a:endParaRPr lang="es-ES" dirty="0">
              <a:solidFill>
                <a:prstClr val="black"/>
              </a:solidFill>
              <a:latin typeface="Optane"/>
            </a:endParaRPr>
          </a:p>
          <a:p>
            <a:pPr marL="1428750" lvl="2" indent="-514350" algn="just" fontAlgn="auto">
              <a:spcBef>
                <a:spcPts val="0"/>
              </a:spcBef>
              <a:spcAft>
                <a:spcPts val="600"/>
              </a:spcAft>
              <a:defRPr/>
            </a:pPr>
            <a:endParaRPr lang="en-GB" sz="3200" dirty="0">
              <a:solidFill>
                <a:schemeClr val="tx1"/>
              </a:solidFill>
              <a:latin typeface="Optane"/>
            </a:endParaRPr>
          </a:p>
          <a:p>
            <a:pPr marL="1428750" lvl="2" indent="-514350" algn="just" fontAlgn="auto">
              <a:spcBef>
                <a:spcPts val="0"/>
              </a:spcBef>
              <a:spcAft>
                <a:spcPts val="600"/>
              </a:spcAft>
              <a:defRPr/>
            </a:pPr>
            <a:endParaRPr lang="en-GB" sz="2000" dirty="0">
              <a:solidFill>
                <a:schemeClr val="tx1"/>
              </a:solidFill>
            </a:endParaRPr>
          </a:p>
          <a:p>
            <a:pPr marL="1428750" lvl="2" indent="-514350" algn="just" fontAlgn="auto">
              <a:spcBef>
                <a:spcPts val="0"/>
              </a:spcBef>
              <a:spcAft>
                <a:spcPts val="600"/>
              </a:spcAft>
              <a:defRPr/>
            </a:pPr>
            <a:endParaRPr lang="en-GB" sz="2000" dirty="0">
              <a:solidFill>
                <a:schemeClr val="tx1"/>
              </a:solidFill>
            </a:endParaRPr>
          </a:p>
        </p:txBody>
      </p:sp>
      <p:pic>
        <p:nvPicPr>
          <p:cNvPr id="6" name="Imagen 5"/>
          <p:cNvPicPr>
            <a:picLocks noChangeAspect="1"/>
          </p:cNvPicPr>
          <p:nvPr/>
        </p:nvPicPr>
        <p:blipFill>
          <a:blip r:embed="rId3"/>
          <a:stretch>
            <a:fillRect/>
          </a:stretch>
        </p:blipFill>
        <p:spPr>
          <a:xfrm>
            <a:off x="1526344" y="2097726"/>
            <a:ext cx="5566130" cy="1542422"/>
          </a:xfrm>
          <a:prstGeom prst="rect">
            <a:avLst/>
          </a:prstGeom>
        </p:spPr>
      </p:pic>
      <p:sp>
        <p:nvSpPr>
          <p:cNvPr id="7" name="Estrella de 4 puntas 6"/>
          <p:cNvSpPr/>
          <p:nvPr/>
        </p:nvSpPr>
        <p:spPr>
          <a:xfrm>
            <a:off x="488504" y="1340768"/>
            <a:ext cx="288032" cy="338336"/>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   </a:t>
            </a:r>
          </a:p>
        </p:txBody>
      </p:sp>
      <p:sp>
        <p:nvSpPr>
          <p:cNvPr id="8" name="Estrella de 4 puntas 7"/>
          <p:cNvSpPr/>
          <p:nvPr/>
        </p:nvSpPr>
        <p:spPr>
          <a:xfrm>
            <a:off x="632520" y="4077072"/>
            <a:ext cx="288032" cy="338336"/>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   </a:t>
            </a:r>
          </a:p>
        </p:txBody>
      </p:sp>
    </p:spTree>
    <p:extLst>
      <p:ext uri="{BB962C8B-B14F-4D97-AF65-F5344CB8AC3E}">
        <p14:creationId xmlns:p14="http://schemas.microsoft.com/office/powerpoint/2010/main" val="39195427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368411" y="836712"/>
            <a:ext cx="9042290" cy="5544616"/>
          </a:xfrm>
          <a:prstGeom prst="rect">
            <a:avLst/>
          </a:prstGeom>
        </p:spPr>
      </p:pic>
      <p:pic>
        <p:nvPicPr>
          <p:cNvPr id="3" name="Imagen 2"/>
          <p:cNvPicPr>
            <a:picLocks noChangeAspect="1"/>
          </p:cNvPicPr>
          <p:nvPr/>
        </p:nvPicPr>
        <p:blipFill>
          <a:blip r:embed="rId3"/>
          <a:stretch>
            <a:fillRect/>
          </a:stretch>
        </p:blipFill>
        <p:spPr>
          <a:xfrm>
            <a:off x="560513" y="969050"/>
            <a:ext cx="8507644" cy="4980229"/>
          </a:xfrm>
          <a:prstGeom prst="rect">
            <a:avLst/>
          </a:prstGeom>
        </p:spPr>
      </p:pic>
      <p:sp>
        <p:nvSpPr>
          <p:cNvPr id="1843201" name="Rectangle 2"/>
          <p:cNvSpPr>
            <a:spLocks noGrp="1"/>
          </p:cNvSpPr>
          <p:nvPr>
            <p:ph type="title"/>
          </p:nvPr>
        </p:nvSpPr>
        <p:spPr/>
        <p:txBody>
          <a:bodyPr/>
          <a:lstStyle/>
          <a:p>
            <a:pPr eaLnBrk="1" hangingPunct="1"/>
            <a:r>
              <a:rPr lang="en-GB" sz="3600" dirty="0"/>
              <a:t>The Social Security </a:t>
            </a:r>
            <a:r>
              <a:rPr lang="es-ES" sz="3600" dirty="0"/>
              <a:t>Balance</a:t>
            </a:r>
          </a:p>
        </p:txBody>
      </p:sp>
      <p:sp>
        <p:nvSpPr>
          <p:cNvPr id="5" name="8 Marcador de contenido"/>
          <p:cNvSpPr>
            <a:spLocks noGrp="1"/>
          </p:cNvSpPr>
          <p:nvPr>
            <p:ph type="body" idx="1"/>
          </p:nvPr>
        </p:nvSpPr>
        <p:spPr/>
        <p:txBody>
          <a:bodyPr/>
          <a:lstStyle/>
          <a:p>
            <a:pPr marL="261938" indent="4763" fontAlgn="auto">
              <a:spcAft>
                <a:spcPts val="0"/>
              </a:spcAft>
              <a:buClr>
                <a:srgbClr val="3366FF"/>
              </a:buClr>
              <a:buFont typeface="Arial" pitchFamily="34" charset="0"/>
              <a:buNone/>
              <a:defRPr/>
            </a:pPr>
            <a:r>
              <a:rPr lang="es-ES" sz="2400" dirty="0"/>
              <a:t>Social Security pension expenditure  (%GDP)</a:t>
            </a:r>
          </a:p>
          <a:p>
            <a:pPr marL="531813" indent="-265113" fontAlgn="auto">
              <a:spcAft>
                <a:spcPts val="0"/>
              </a:spcAft>
              <a:buFont typeface="Arial" pitchFamily="34" charset="0"/>
              <a:buChar char="•"/>
              <a:defRPr/>
            </a:pPr>
            <a:r>
              <a:rPr lang="en-GB" sz="2400" dirty="0"/>
              <a:t>Future expenditure will be kept in a range of 10% - 11% GDP</a:t>
            </a:r>
          </a:p>
          <a:p>
            <a:pPr marL="531813" indent="-265113" fontAlgn="auto">
              <a:spcAft>
                <a:spcPts val="0"/>
              </a:spcAft>
              <a:buFont typeface="Arial" pitchFamily="34" charset="0"/>
              <a:buNone/>
              <a:defRPr/>
            </a:pPr>
            <a:endParaRPr lang="en-GB" sz="2400" dirty="0"/>
          </a:p>
          <a:p>
            <a:pPr marL="261938" indent="4763" fontAlgn="auto">
              <a:spcAft>
                <a:spcPts val="0"/>
              </a:spcAft>
              <a:buClr>
                <a:srgbClr val="3366FF"/>
              </a:buClr>
              <a:buFont typeface="Arial" pitchFamily="34" charset="0"/>
              <a:buNone/>
              <a:defRPr/>
            </a:pPr>
            <a:r>
              <a:rPr lang="en-GB" sz="2400" dirty="0"/>
              <a:t>The social security reserve fund has covered the deficit in past years and nowadays</a:t>
            </a:r>
          </a:p>
          <a:p>
            <a:pPr marL="261938" indent="4763" fontAlgn="auto">
              <a:spcAft>
                <a:spcPts val="0"/>
              </a:spcAft>
              <a:buClr>
                <a:srgbClr val="3366FF"/>
              </a:buClr>
              <a:buFont typeface="Arial" pitchFamily="34" charset="0"/>
              <a:buNone/>
              <a:defRPr/>
            </a:pPr>
            <a:endParaRPr lang="es-ES" sz="1400" dirty="0"/>
          </a:p>
          <a:p>
            <a:pPr marL="261938" indent="4763" fontAlgn="auto">
              <a:spcAft>
                <a:spcPts val="0"/>
              </a:spcAft>
              <a:buClr>
                <a:srgbClr val="3366FF"/>
              </a:buClr>
              <a:buFont typeface="Arial" pitchFamily="34" charset="0"/>
              <a:buNone/>
              <a:defRPr/>
            </a:pPr>
            <a:endParaRPr lang="es-ES" sz="1400" dirty="0"/>
          </a:p>
          <a:p>
            <a:pPr marL="261938" indent="4763" fontAlgn="auto">
              <a:spcAft>
                <a:spcPts val="0"/>
              </a:spcAft>
              <a:buClr>
                <a:srgbClr val="3366FF"/>
              </a:buClr>
              <a:buFont typeface="Arial" pitchFamily="34" charset="0"/>
              <a:buNone/>
              <a:defRPr/>
            </a:pPr>
            <a:endParaRPr lang="es-ES" sz="1400" dirty="0"/>
          </a:p>
          <a:p>
            <a:pPr marL="261938" indent="4763" fontAlgn="auto">
              <a:spcAft>
                <a:spcPts val="0"/>
              </a:spcAft>
              <a:buClr>
                <a:srgbClr val="3366FF"/>
              </a:buClr>
              <a:buFont typeface="Arial" pitchFamily="34" charset="0"/>
              <a:buNone/>
              <a:defRPr/>
            </a:pPr>
            <a:endParaRPr lang="es-ES" sz="1400" dirty="0"/>
          </a:p>
          <a:p>
            <a:pPr marL="261938" indent="4763" fontAlgn="auto">
              <a:spcAft>
                <a:spcPts val="0"/>
              </a:spcAft>
              <a:buClr>
                <a:srgbClr val="3366FF"/>
              </a:buClr>
              <a:buFont typeface="Arial" pitchFamily="34" charset="0"/>
              <a:buNone/>
              <a:defRPr/>
            </a:pPr>
            <a:endParaRPr lang="es-ES" sz="1400" dirty="0"/>
          </a:p>
          <a:p>
            <a:pPr marL="261938" indent="4763" fontAlgn="auto">
              <a:spcAft>
                <a:spcPts val="0"/>
              </a:spcAft>
              <a:buClr>
                <a:srgbClr val="3366FF"/>
              </a:buClr>
              <a:buFont typeface="Arial" pitchFamily="34" charset="0"/>
              <a:buNone/>
              <a:defRPr/>
            </a:pPr>
            <a:endParaRPr lang="es-ES" sz="1400" dirty="0"/>
          </a:p>
          <a:p>
            <a:pPr marL="261938" indent="4763" fontAlgn="auto">
              <a:spcAft>
                <a:spcPts val="0"/>
              </a:spcAft>
              <a:buClr>
                <a:srgbClr val="3366FF"/>
              </a:buClr>
              <a:buFont typeface="Arial" pitchFamily="34" charset="0"/>
              <a:buNone/>
              <a:defRPr/>
            </a:pPr>
            <a:endParaRPr lang="es-ES" sz="1400" dirty="0"/>
          </a:p>
          <a:p>
            <a:pPr marL="261938" indent="4763" fontAlgn="auto">
              <a:spcAft>
                <a:spcPts val="0"/>
              </a:spcAft>
              <a:buClr>
                <a:srgbClr val="3366FF"/>
              </a:buClr>
              <a:buFont typeface="Arial" pitchFamily="34" charset="0"/>
              <a:buNone/>
              <a:defRPr/>
            </a:pPr>
            <a:endParaRPr lang="en-US" sz="2400" dirty="0"/>
          </a:p>
          <a:p>
            <a:pPr marL="261938" indent="4763" fontAlgn="auto">
              <a:spcAft>
                <a:spcPts val="0"/>
              </a:spcAft>
              <a:buClr>
                <a:srgbClr val="3366FF"/>
              </a:buClr>
              <a:buFont typeface="Arial" pitchFamily="34" charset="0"/>
              <a:buNone/>
              <a:defRPr/>
            </a:pPr>
            <a:r>
              <a:rPr lang="en-US" sz="2400" dirty="0"/>
              <a:t>The future surpluses and deficits are balanced with the reserve fund</a:t>
            </a:r>
            <a:endParaRPr lang="es-ES" sz="2400" dirty="0"/>
          </a:p>
        </p:txBody>
      </p:sp>
      <p:pic>
        <p:nvPicPr>
          <p:cNvPr id="2" name="Imagen 1"/>
          <p:cNvPicPr>
            <a:picLocks noChangeAspect="1"/>
          </p:cNvPicPr>
          <p:nvPr/>
        </p:nvPicPr>
        <p:blipFill>
          <a:blip r:embed="rId4"/>
          <a:stretch>
            <a:fillRect/>
          </a:stretch>
        </p:blipFill>
        <p:spPr>
          <a:xfrm>
            <a:off x="1487924" y="2996952"/>
            <a:ext cx="6779340" cy="1728192"/>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368411" y="908720"/>
            <a:ext cx="9042290" cy="5472608"/>
          </a:xfrm>
          <a:prstGeom prst="rect">
            <a:avLst/>
          </a:prstGeom>
        </p:spPr>
      </p:pic>
      <p:sp>
        <p:nvSpPr>
          <p:cNvPr id="1844225" name="Rectangle 2"/>
          <p:cNvSpPr>
            <a:spLocks noGrp="1"/>
          </p:cNvSpPr>
          <p:nvPr>
            <p:ph type="title"/>
          </p:nvPr>
        </p:nvSpPr>
        <p:spPr/>
        <p:txBody>
          <a:bodyPr/>
          <a:lstStyle/>
          <a:p>
            <a:pPr eaLnBrk="1" hangingPunct="1"/>
            <a:r>
              <a:rPr lang="es-ES" sz="3600" dirty="0"/>
              <a:t>ANTI-FRAUD MEASURES REGULATIONS</a:t>
            </a:r>
          </a:p>
        </p:txBody>
      </p:sp>
      <p:pic>
        <p:nvPicPr>
          <p:cNvPr id="2" name="Imagen 1"/>
          <p:cNvPicPr>
            <a:picLocks noChangeAspect="1"/>
          </p:cNvPicPr>
          <p:nvPr/>
        </p:nvPicPr>
        <p:blipFill>
          <a:blip r:embed="rId3"/>
          <a:stretch>
            <a:fillRect/>
          </a:stretch>
        </p:blipFill>
        <p:spPr>
          <a:xfrm>
            <a:off x="600879" y="981074"/>
            <a:ext cx="8553429" cy="1439813"/>
          </a:xfrm>
          <a:prstGeom prst="rect">
            <a:avLst/>
          </a:prstGeom>
        </p:spPr>
      </p:pic>
      <p:pic>
        <p:nvPicPr>
          <p:cNvPr id="3" name="Imagen 2"/>
          <p:cNvPicPr>
            <a:picLocks noChangeAspect="1"/>
          </p:cNvPicPr>
          <p:nvPr/>
        </p:nvPicPr>
        <p:blipFill>
          <a:blip r:embed="rId4"/>
          <a:stretch>
            <a:fillRect/>
          </a:stretch>
        </p:blipFill>
        <p:spPr>
          <a:xfrm>
            <a:off x="600878" y="2673298"/>
            <a:ext cx="5288226" cy="3636021"/>
          </a:xfrm>
          <a:prstGeom prst="rect">
            <a:avLst/>
          </a:prstGeom>
        </p:spPr>
      </p:pic>
      <p:sp>
        <p:nvSpPr>
          <p:cNvPr id="1844226" name="Rectangle 3"/>
          <p:cNvSpPr>
            <a:spLocks noGrp="1"/>
          </p:cNvSpPr>
          <p:nvPr>
            <p:ph type="body" idx="1"/>
          </p:nvPr>
        </p:nvSpPr>
        <p:spPr>
          <a:xfrm>
            <a:off x="415925" y="981075"/>
            <a:ext cx="8994775" cy="5328244"/>
          </a:xfrm>
        </p:spPr>
        <p:txBody>
          <a:bodyPr/>
          <a:lstStyle/>
          <a:p>
            <a:pPr marL="0" indent="0" eaLnBrk="1" hangingPunct="1">
              <a:buNone/>
            </a:pPr>
            <a:endParaRPr lang="es-ES" dirty="0"/>
          </a:p>
        </p:txBody>
      </p:sp>
      <p:pic>
        <p:nvPicPr>
          <p:cNvPr id="6" name="5 Imagen" descr="inspectires.jpg"/>
          <p:cNvPicPr>
            <a:picLocks noChangeAspect="1"/>
          </p:cNvPicPr>
          <p:nvPr/>
        </p:nvPicPr>
        <p:blipFill>
          <a:blip r:embed="rId5"/>
          <a:srcRect/>
          <a:stretch>
            <a:fillRect/>
          </a:stretch>
        </p:blipFill>
        <p:spPr bwMode="auto">
          <a:xfrm>
            <a:off x="6097588" y="2867025"/>
            <a:ext cx="2824162" cy="3005138"/>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368410" y="836712"/>
            <a:ext cx="9169179" cy="5472608"/>
          </a:xfrm>
          <a:prstGeom prst="rect">
            <a:avLst/>
          </a:prstGeom>
        </p:spPr>
      </p:pic>
      <p:sp>
        <p:nvSpPr>
          <p:cNvPr id="1845249" name="Rectangle 2"/>
          <p:cNvSpPr>
            <a:spLocks noGrp="1"/>
          </p:cNvSpPr>
          <p:nvPr>
            <p:ph type="title"/>
          </p:nvPr>
        </p:nvSpPr>
        <p:spPr/>
        <p:txBody>
          <a:bodyPr/>
          <a:lstStyle/>
          <a:p>
            <a:pPr algn="ctr" eaLnBrk="1" hangingPunct="1"/>
            <a:r>
              <a:rPr lang="en-GB" sz="3200" dirty="0"/>
              <a:t>Management reforms</a:t>
            </a:r>
            <a:br>
              <a:rPr lang="en-GB" sz="3200" dirty="0"/>
            </a:br>
            <a:r>
              <a:rPr lang="en-GB" sz="3200" dirty="0"/>
              <a:t>Raising social contributions</a:t>
            </a:r>
          </a:p>
        </p:txBody>
      </p:sp>
      <p:sp>
        <p:nvSpPr>
          <p:cNvPr id="4" name="6 Rectángulo redondeado"/>
          <p:cNvSpPr>
            <a:spLocks noGrp="1"/>
          </p:cNvSpPr>
          <p:nvPr>
            <p:ph type="body" idx="1"/>
          </p:nvPr>
        </p:nvSpPr>
        <p:spPr>
          <a:xfrm>
            <a:off x="416496" y="1124744"/>
            <a:ext cx="8994204" cy="4896544"/>
          </a:xfrm>
          <a:prstGeom prst="roundRect">
            <a:avLst>
              <a:gd name="adj" fmla="val 762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0" indent="0" algn="just" eaLnBrk="1" hangingPunct="1">
              <a:spcBef>
                <a:spcPct val="0"/>
              </a:spcBef>
              <a:buClrTx/>
              <a:buSzTx/>
              <a:buNone/>
            </a:pPr>
            <a:r>
              <a:rPr lang="en-US" sz="2250" b="1" dirty="0">
                <a:solidFill>
                  <a:prstClr val="black"/>
                </a:solidFill>
                <a:latin typeface="Optane"/>
                <a:cs typeface="Arial" charset="0"/>
              </a:rPr>
              <a:t>The new direct system of payment </a:t>
            </a:r>
            <a:r>
              <a:rPr lang="en-US" sz="2250" dirty="0">
                <a:solidFill>
                  <a:prstClr val="black"/>
                </a:solidFill>
                <a:latin typeface="Optane"/>
                <a:cs typeface="Arial" charset="0"/>
              </a:rPr>
              <a:t>of social contributions will allow to take an active role in the enterprise's payment process , moving from a model of self-settlement to a new billing model.</a:t>
            </a:r>
          </a:p>
          <a:p>
            <a:pPr marL="0" lvl="0" indent="0" algn="just" eaLnBrk="1" hangingPunct="1">
              <a:spcBef>
                <a:spcPct val="0"/>
              </a:spcBef>
              <a:buClrTx/>
              <a:buSzTx/>
              <a:buNone/>
            </a:pPr>
            <a:endParaRPr lang="en-US" sz="2250" dirty="0">
              <a:solidFill>
                <a:prstClr val="black"/>
              </a:solidFill>
              <a:latin typeface="Optane"/>
              <a:cs typeface="Arial" charset="0"/>
            </a:endParaRPr>
          </a:p>
          <a:p>
            <a:pPr marL="0" lvl="0" indent="0" algn="just" eaLnBrk="1" hangingPunct="1">
              <a:spcBef>
                <a:spcPct val="0"/>
              </a:spcBef>
              <a:buClrTx/>
              <a:buSzTx/>
              <a:buNone/>
            </a:pPr>
            <a:r>
              <a:rPr lang="en-US" sz="2250" b="1" dirty="0">
                <a:solidFill>
                  <a:prstClr val="black"/>
                </a:solidFill>
                <a:latin typeface="Optane"/>
                <a:cs typeface="Arial" charset="0"/>
              </a:rPr>
              <a:t>The priorities are to minimize</a:t>
            </a:r>
            <a:r>
              <a:rPr lang="en-US" sz="2250" dirty="0">
                <a:solidFill>
                  <a:prstClr val="black"/>
                </a:solidFill>
                <a:latin typeface="Optane"/>
                <a:cs typeface="Arial" charset="0"/>
              </a:rPr>
              <a:t> the mistakes in the implementation of the contribution rules, to compare the data in advance and to facilitate the payment of the contributions through telematics means.</a:t>
            </a:r>
          </a:p>
          <a:p>
            <a:pPr marL="0" lvl="0" indent="0" algn="just" eaLnBrk="1" hangingPunct="1">
              <a:spcBef>
                <a:spcPct val="0"/>
              </a:spcBef>
              <a:buClrTx/>
              <a:buSzTx/>
              <a:buNone/>
            </a:pPr>
            <a:endParaRPr lang="en-US" sz="2250" dirty="0">
              <a:solidFill>
                <a:prstClr val="black"/>
              </a:solidFill>
              <a:latin typeface="Optane"/>
              <a:cs typeface="Arial" charset="0"/>
            </a:endParaRPr>
          </a:p>
          <a:p>
            <a:pPr marL="0" lvl="0" indent="0" algn="just" eaLnBrk="1" hangingPunct="1">
              <a:spcBef>
                <a:spcPct val="0"/>
              </a:spcBef>
              <a:buClrTx/>
              <a:buSzTx/>
              <a:buNone/>
            </a:pPr>
            <a:r>
              <a:rPr lang="en-US" sz="2250" b="1" dirty="0">
                <a:solidFill>
                  <a:prstClr val="black"/>
                </a:solidFill>
                <a:latin typeface="Optane"/>
                <a:cs typeface="Arial" charset="0"/>
              </a:rPr>
              <a:t>The system will automatically apply</a:t>
            </a:r>
            <a:r>
              <a:rPr lang="en-US" sz="2250" dirty="0">
                <a:solidFill>
                  <a:prstClr val="black"/>
                </a:solidFill>
                <a:latin typeface="Optane"/>
                <a:cs typeface="Arial" charset="0"/>
              </a:rPr>
              <a:t> the price increases and/or reductions, achieving greater legal security, and will give an individual calculation for each worker‘ contribution. In conclusion, the system will be guarantee against possible irregular situations in the income of contributions.</a:t>
            </a:r>
          </a:p>
          <a:p>
            <a:pPr marL="0" lvl="0" indent="0" algn="just" eaLnBrk="1" hangingPunct="1">
              <a:spcBef>
                <a:spcPct val="0"/>
              </a:spcBef>
              <a:buClrTx/>
              <a:buSzTx/>
              <a:buNone/>
            </a:pPr>
            <a:endParaRPr lang="en-US" sz="2250" dirty="0">
              <a:solidFill>
                <a:prstClr val="black"/>
              </a:solidFill>
              <a:latin typeface="Optane"/>
              <a:cs typeface="Arial" charset="0"/>
            </a:endParaRPr>
          </a:p>
          <a:p>
            <a:pPr marL="0" lvl="0" indent="0" algn="just" eaLnBrk="1" hangingPunct="1">
              <a:spcBef>
                <a:spcPct val="0"/>
              </a:spcBef>
              <a:buClrTx/>
              <a:buSzTx/>
              <a:buNone/>
            </a:pPr>
            <a:r>
              <a:rPr lang="en-US" sz="2250" b="1" dirty="0">
                <a:solidFill>
                  <a:prstClr val="black"/>
                </a:solidFill>
                <a:latin typeface="Optane"/>
                <a:cs typeface="Arial" charset="0"/>
              </a:rPr>
              <a:t>The system apply to </a:t>
            </a:r>
            <a:r>
              <a:rPr lang="en-US" sz="2250" dirty="0">
                <a:solidFill>
                  <a:prstClr val="black"/>
                </a:solidFill>
                <a:latin typeface="Optane"/>
                <a:cs typeface="Arial" charset="0"/>
              </a:rPr>
              <a:t>1,500,000 companies with 13,000,000 employees, and more than 3,000,000 self-employed.</a:t>
            </a:r>
            <a:endParaRPr lang="es-ES" sz="2250" dirty="0">
              <a:solidFill>
                <a:prstClr val="black"/>
              </a:solidFill>
              <a:latin typeface="Optane"/>
              <a:cs typeface="Arial"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368410" y="908720"/>
            <a:ext cx="9169179" cy="5472608"/>
          </a:xfrm>
          <a:prstGeom prst="rect">
            <a:avLst/>
          </a:prstGeom>
        </p:spPr>
      </p:pic>
      <p:sp>
        <p:nvSpPr>
          <p:cNvPr id="1846273" name="Rectangle 2"/>
          <p:cNvSpPr>
            <a:spLocks noGrp="1"/>
          </p:cNvSpPr>
          <p:nvPr>
            <p:ph type="title"/>
          </p:nvPr>
        </p:nvSpPr>
        <p:spPr>
          <a:xfrm>
            <a:off x="374606" y="116632"/>
            <a:ext cx="9066212" cy="647700"/>
          </a:xfrm>
        </p:spPr>
        <p:txBody>
          <a:bodyPr/>
          <a:lstStyle/>
          <a:p>
            <a:pPr algn="ctr" eaLnBrk="1" hangingPunct="1"/>
            <a:r>
              <a:rPr lang="en-GB" sz="3000" dirty="0"/>
              <a:t>Management reforms</a:t>
            </a:r>
            <a:br>
              <a:rPr lang="en-GB" sz="3000" dirty="0"/>
            </a:br>
            <a:r>
              <a:rPr lang="en-GB" sz="3000" dirty="0"/>
              <a:t>Informing the worker all his working life data</a:t>
            </a:r>
          </a:p>
        </p:txBody>
      </p:sp>
      <p:sp>
        <p:nvSpPr>
          <p:cNvPr id="4" name="6 Rectángulo redondeado"/>
          <p:cNvSpPr>
            <a:spLocks noGrp="1"/>
          </p:cNvSpPr>
          <p:nvPr>
            <p:ph type="body" idx="1"/>
          </p:nvPr>
        </p:nvSpPr>
        <p:spPr>
          <a:xfrm>
            <a:off x="488504" y="981075"/>
            <a:ext cx="8922196" cy="5145088"/>
          </a:xfrm>
          <a:prstGeom prst="roundRect">
            <a:avLst>
              <a:gd name="adj" fmla="val 762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lvl="0" indent="11113" eaLnBrk="1" fontAlgn="auto" hangingPunct="1">
              <a:spcAft>
                <a:spcPts val="0"/>
              </a:spcAft>
              <a:buClrTx/>
              <a:buSzTx/>
              <a:buNone/>
              <a:defRPr/>
            </a:pPr>
            <a:r>
              <a:rPr lang="es-ES" sz="2400" dirty="0">
                <a:solidFill>
                  <a:prstClr val="black"/>
                </a:solidFill>
                <a:latin typeface="Optane"/>
              </a:rPr>
              <a:t>“</a:t>
            </a:r>
            <a:r>
              <a:rPr lang="en-GB" sz="2400" dirty="0">
                <a:solidFill>
                  <a:prstClr val="black"/>
                </a:solidFill>
                <a:latin typeface="Optane"/>
              </a:rPr>
              <a:t>Your social security” is a virtual space where citizens can access by digital signature to:</a:t>
            </a:r>
          </a:p>
          <a:p>
            <a:pPr lvl="0" indent="11113" eaLnBrk="1" fontAlgn="auto" hangingPunct="1">
              <a:spcAft>
                <a:spcPts val="0"/>
              </a:spcAft>
              <a:buClrTx/>
              <a:buSzTx/>
              <a:buNone/>
              <a:defRPr/>
            </a:pPr>
            <a:endParaRPr lang="en-GB" sz="2400" dirty="0">
              <a:solidFill>
                <a:prstClr val="black"/>
              </a:solidFill>
              <a:latin typeface="Optane"/>
            </a:endParaRPr>
          </a:p>
          <a:p>
            <a:pPr marL="800100" lvl="4" indent="187325" eaLnBrk="1" fontAlgn="auto" hangingPunct="1">
              <a:spcAft>
                <a:spcPts val="0"/>
              </a:spcAft>
              <a:buClrTx/>
              <a:buFont typeface="Arial" pitchFamily="34" charset="0"/>
              <a:buChar char="•"/>
              <a:defRPr/>
            </a:pPr>
            <a:r>
              <a:rPr lang="en-GB" sz="2400" dirty="0">
                <a:solidFill>
                  <a:prstClr val="black"/>
                </a:solidFill>
                <a:latin typeface="Optane"/>
              </a:rPr>
              <a:t>Information about their working lives</a:t>
            </a:r>
          </a:p>
          <a:p>
            <a:pPr marL="800100" lvl="4" indent="187325" eaLnBrk="1" fontAlgn="auto" hangingPunct="1">
              <a:spcAft>
                <a:spcPts val="0"/>
              </a:spcAft>
              <a:buClrTx/>
              <a:buFont typeface="Arial" pitchFamily="34" charset="0"/>
              <a:buChar char="•"/>
              <a:defRPr/>
            </a:pPr>
            <a:r>
              <a:rPr lang="en-GB" sz="2400" dirty="0">
                <a:solidFill>
                  <a:prstClr val="black"/>
                </a:solidFill>
                <a:latin typeface="Optane"/>
              </a:rPr>
              <a:t> Make simulations of their future pensions</a:t>
            </a:r>
          </a:p>
          <a:p>
            <a:pPr marL="800100" lvl="4" indent="187325" eaLnBrk="1" fontAlgn="auto" hangingPunct="1">
              <a:spcAft>
                <a:spcPts val="0"/>
              </a:spcAft>
              <a:buClrTx/>
              <a:buFont typeface="Arial" pitchFamily="34" charset="0"/>
              <a:buChar char="•"/>
              <a:defRPr/>
            </a:pPr>
            <a:r>
              <a:rPr lang="en-GB" sz="2400" dirty="0">
                <a:solidFill>
                  <a:prstClr val="black"/>
                </a:solidFill>
                <a:latin typeface="Optane"/>
              </a:rPr>
              <a:t> Applications for benefits</a:t>
            </a:r>
          </a:p>
          <a:p>
            <a:pPr marL="342900" lvl="3" indent="11113" eaLnBrk="1" fontAlgn="auto" hangingPunct="1">
              <a:spcAft>
                <a:spcPts val="0"/>
              </a:spcAft>
              <a:buClrTx/>
              <a:buNone/>
              <a:defRPr/>
            </a:pPr>
            <a:endParaRPr lang="en-GB" sz="2400" dirty="0">
              <a:solidFill>
                <a:prstClr val="black"/>
              </a:solidFill>
              <a:latin typeface="Optane"/>
            </a:endParaRPr>
          </a:p>
          <a:p>
            <a:pPr lvl="0" indent="11113" eaLnBrk="1" fontAlgn="auto" hangingPunct="1">
              <a:spcAft>
                <a:spcPts val="0"/>
              </a:spcAft>
              <a:buClrTx/>
              <a:buSzTx/>
              <a:buNone/>
              <a:defRPr/>
            </a:pPr>
            <a:r>
              <a:rPr lang="en-GB" sz="2400" dirty="0">
                <a:solidFill>
                  <a:prstClr val="black"/>
                </a:solidFill>
                <a:latin typeface="Optane"/>
              </a:rPr>
              <a:t>New regulation for the citizens’ right to access  the information in regard to the Social Security system</a:t>
            </a:r>
          </a:p>
          <a:p>
            <a:pPr lvl="0" indent="11113" eaLnBrk="1" fontAlgn="auto" hangingPunct="1">
              <a:spcAft>
                <a:spcPts val="0"/>
              </a:spcAft>
              <a:buClrTx/>
              <a:buSzTx/>
              <a:buNone/>
              <a:defRPr/>
            </a:pPr>
            <a:endParaRPr lang="en-GB" sz="2400" dirty="0">
              <a:solidFill>
                <a:prstClr val="black"/>
              </a:solidFill>
              <a:latin typeface="Optane"/>
            </a:endParaRPr>
          </a:p>
          <a:p>
            <a:pPr lvl="0" indent="11113" eaLnBrk="1" fontAlgn="auto" hangingPunct="1">
              <a:spcAft>
                <a:spcPts val="0"/>
              </a:spcAft>
              <a:buClrTx/>
              <a:buSzTx/>
              <a:buNone/>
              <a:defRPr/>
            </a:pPr>
            <a:r>
              <a:rPr lang="en-GB" sz="2400" dirty="0">
                <a:solidFill>
                  <a:prstClr val="black"/>
                </a:solidFill>
                <a:latin typeface="Optane"/>
              </a:rPr>
              <a:t>Electronic Administration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368410" y="836712"/>
            <a:ext cx="9169179" cy="5544616"/>
          </a:xfrm>
          <a:prstGeom prst="rect">
            <a:avLst/>
          </a:prstGeom>
        </p:spPr>
      </p:pic>
      <p:sp>
        <p:nvSpPr>
          <p:cNvPr id="4" name="8 Rectángulo redondeado"/>
          <p:cNvSpPr/>
          <p:nvPr/>
        </p:nvSpPr>
        <p:spPr>
          <a:xfrm>
            <a:off x="804515" y="1161095"/>
            <a:ext cx="8353425" cy="4895850"/>
          </a:xfrm>
          <a:prstGeom prst="roundRect">
            <a:avLst>
              <a:gd name="adj" fmla="val 762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defRPr/>
            </a:pPr>
            <a:r>
              <a:rPr lang="en-US" sz="2000" b="1" dirty="0"/>
              <a:t>The new direct system of payment </a:t>
            </a:r>
            <a:r>
              <a:rPr lang="en-US" dirty="0"/>
              <a:t>of social contributions will allow  to take an active role in the  enterprise's payment process , moving from a model of self-settlement to a new billing model.</a:t>
            </a:r>
          </a:p>
        </p:txBody>
      </p:sp>
      <p:sp>
        <p:nvSpPr>
          <p:cNvPr id="3" name="Rectángulo 2"/>
          <p:cNvSpPr/>
          <p:nvPr/>
        </p:nvSpPr>
        <p:spPr>
          <a:xfrm>
            <a:off x="2504728" y="2420888"/>
            <a:ext cx="4953000" cy="2554545"/>
          </a:xfrm>
          <a:prstGeom prst="rect">
            <a:avLst/>
          </a:prstGeom>
        </p:spPr>
        <p:txBody>
          <a:bodyPr>
            <a:spAutoFit/>
          </a:bodyPr>
          <a:lstStyle/>
          <a:p>
            <a:pPr lvl="0" algn="ctr"/>
            <a:r>
              <a:rPr lang="es-ES" sz="3200" dirty="0">
                <a:solidFill>
                  <a:prstClr val="black"/>
                </a:solidFill>
                <a:latin typeface="Optane"/>
              </a:rPr>
              <a:t>THANK YOU</a:t>
            </a:r>
          </a:p>
          <a:p>
            <a:pPr lvl="0" algn="ctr"/>
            <a:endParaRPr lang="es-ES" sz="3200" dirty="0">
              <a:solidFill>
                <a:prstClr val="black"/>
              </a:solidFill>
              <a:latin typeface="Optane"/>
            </a:endParaRPr>
          </a:p>
          <a:p>
            <a:pPr lvl="0" algn="ctr"/>
            <a:r>
              <a:rPr lang="es-ES" sz="3200" dirty="0">
                <a:solidFill>
                  <a:prstClr val="black"/>
                </a:solidFill>
                <a:latin typeface="Optane"/>
              </a:rPr>
              <a:t>More </a:t>
            </a:r>
            <a:r>
              <a:rPr lang="en-GB" sz="3200" dirty="0">
                <a:solidFill>
                  <a:prstClr val="black"/>
                </a:solidFill>
                <a:latin typeface="Optane"/>
              </a:rPr>
              <a:t>information can be found at:</a:t>
            </a:r>
          </a:p>
          <a:p>
            <a:pPr lvl="0" algn="ctr"/>
            <a:r>
              <a:rPr lang="en-GB" sz="3200" b="1" dirty="0">
                <a:solidFill>
                  <a:prstClr val="black"/>
                </a:solidFill>
                <a:latin typeface="Optane"/>
                <a:hlinkClick r:id="rId3"/>
              </a:rPr>
              <a:t>www.meyss.es</a:t>
            </a:r>
            <a:endParaRPr lang="en-GB" sz="3200" b="1" dirty="0">
              <a:solidFill>
                <a:prstClr val="black"/>
              </a:solidFill>
              <a:latin typeface="Optane"/>
            </a:endParaRPr>
          </a:p>
          <a:p>
            <a:pPr lvl="0" algn="ctr"/>
            <a:r>
              <a:rPr lang="es-ES" sz="3200" b="1" dirty="0">
                <a:solidFill>
                  <a:prstClr val="black"/>
                </a:solidFill>
                <a:latin typeface="Optane"/>
                <a:hlinkClick r:id="rId3"/>
              </a:rPr>
              <a:t>www.seg-social.es</a:t>
            </a:r>
          </a:p>
        </p:txBody>
      </p:sp>
    </p:spTree>
    <p:extLst>
      <p:ext uri="{BB962C8B-B14F-4D97-AF65-F5344CB8AC3E}">
        <p14:creationId xmlns:p14="http://schemas.microsoft.com/office/powerpoint/2010/main" val="1331505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368410" y="836712"/>
            <a:ext cx="9169179" cy="5544616"/>
          </a:xfrm>
          <a:prstGeom prst="rect">
            <a:avLst/>
          </a:prstGeom>
        </p:spPr>
      </p:pic>
      <p:sp>
        <p:nvSpPr>
          <p:cNvPr id="1815553" name="Rectangle 2"/>
          <p:cNvSpPr>
            <a:spLocks noGrp="1"/>
          </p:cNvSpPr>
          <p:nvPr>
            <p:ph type="title"/>
          </p:nvPr>
        </p:nvSpPr>
        <p:spPr/>
        <p:txBody>
          <a:bodyPr/>
          <a:lstStyle/>
          <a:p>
            <a:pPr algn="just" eaLnBrk="1" hangingPunct="1"/>
            <a:r>
              <a:rPr lang="en-GB" sz="2400"/>
              <a:t>Over two years creating NET  EMPLOYMENT</a:t>
            </a:r>
            <a:endParaRPr lang="es-ES" sz="2400"/>
          </a:p>
        </p:txBody>
      </p:sp>
      <p:sp>
        <p:nvSpPr>
          <p:cNvPr id="1815554" name="12 Rectángulo redondeado"/>
          <p:cNvSpPr>
            <a:spLocks noGrp="1" noChangeArrowheads="1"/>
          </p:cNvSpPr>
          <p:nvPr>
            <p:ph type="body" idx="1"/>
          </p:nvPr>
        </p:nvSpPr>
        <p:spPr>
          <a:prstGeom prst="roundRect">
            <a:avLst>
              <a:gd name="adj" fmla="val 7620"/>
            </a:avLst>
          </a:prstGeom>
          <a:solidFill>
            <a:srgbClr val="FDEADA"/>
          </a:solidFill>
          <a:ln w="25400" algn="ctr">
            <a:solidFill>
              <a:srgbClr val="385D8A"/>
            </a:solidFill>
            <a:round/>
          </a:ln>
        </p:spPr>
        <p:txBody>
          <a:bodyPr/>
          <a:lstStyle/>
          <a:p>
            <a:pPr marL="1428750" lvl="2" indent="-514350" eaLnBrk="1" hangingPunct="1"/>
            <a:endParaRPr lang="en-GB"/>
          </a:p>
          <a:p>
            <a:pPr marL="1428750" lvl="2" indent="-514350" eaLnBrk="1" hangingPunct="1"/>
            <a:endParaRPr lang="en-GB"/>
          </a:p>
          <a:p>
            <a:pPr marL="1428750" lvl="2" indent="-514350" eaLnBrk="1" hangingPunct="1"/>
            <a:endParaRPr lang="en-GB"/>
          </a:p>
          <a:p>
            <a:pPr marL="1428750" lvl="2" indent="-514350" eaLnBrk="1" hangingPunct="1"/>
            <a:endParaRPr lang="en-GB"/>
          </a:p>
          <a:p>
            <a:pPr marL="1428750" lvl="2" indent="-514350" eaLnBrk="1" hangingPunct="1"/>
            <a:endParaRPr lang="en-GB"/>
          </a:p>
          <a:p>
            <a:pPr marL="1428750" lvl="2" indent="-514350" eaLnBrk="1" hangingPunct="1"/>
            <a:endParaRPr lang="en-GB"/>
          </a:p>
          <a:p>
            <a:pPr marL="1428750" lvl="2" indent="-514350" eaLnBrk="1" hangingPunct="1"/>
            <a:endParaRPr lang="en-GB"/>
          </a:p>
          <a:p>
            <a:pPr marL="1428750" lvl="2" indent="-514350" eaLnBrk="1" hangingPunct="1"/>
            <a:endParaRPr lang="en-GB"/>
          </a:p>
          <a:p>
            <a:pPr marL="1428750" lvl="2" indent="-514350" eaLnBrk="1" hangingPunct="1"/>
            <a:endParaRPr lang="en-GB"/>
          </a:p>
          <a:p>
            <a:pPr marL="1428750" lvl="2" indent="-514350" algn="just" eaLnBrk="1" hangingPunct="1">
              <a:spcBef>
                <a:spcPct val="0"/>
              </a:spcBef>
              <a:spcAft>
                <a:spcPts val="600"/>
              </a:spcAft>
              <a:buClrTx/>
            </a:pPr>
            <a:endParaRPr lang="en-GB" sz="2000">
              <a:latin typeface="Calibri" pitchFamily="34" charset="0"/>
              <a:cs typeface="Arial" charset="0"/>
            </a:endParaRPr>
          </a:p>
        </p:txBody>
      </p:sp>
      <p:pic>
        <p:nvPicPr>
          <p:cNvPr id="9" name="Picture 5"/>
          <p:cNvPicPr>
            <a:picLocks noChangeAspect="1" noChangeArrowheads="1"/>
          </p:cNvPicPr>
          <p:nvPr/>
        </p:nvPicPr>
        <p:blipFill>
          <a:blip r:embed="rId3"/>
          <a:srcRect/>
          <a:stretch>
            <a:fillRect/>
          </a:stretch>
        </p:blipFill>
        <p:spPr bwMode="auto">
          <a:xfrm>
            <a:off x="1403350" y="1341438"/>
            <a:ext cx="6372225" cy="4090987"/>
          </a:xfrm>
          <a:prstGeom prst="rect">
            <a:avLst/>
          </a:prstGeom>
          <a:solidFill>
            <a:schemeClr val="accent6">
              <a:lumMod val="20000"/>
              <a:lumOff val="80000"/>
            </a:schemeClr>
          </a:solidFill>
          <a:ln w="9525">
            <a:noFill/>
            <a:miter lim="800000"/>
            <a:headEnd/>
            <a:tailEnd/>
          </a:ln>
          <a:effectLst/>
        </p:spPr>
      </p:pic>
      <p:sp>
        <p:nvSpPr>
          <p:cNvPr id="1815556" name="Rectangle 2"/>
          <p:cNvSpPr>
            <a:spLocks noChangeArrowheads="1"/>
          </p:cNvSpPr>
          <p:nvPr/>
        </p:nvSpPr>
        <p:spPr bwMode="auto">
          <a:xfrm>
            <a:off x="2900363" y="5610225"/>
            <a:ext cx="3343275" cy="261938"/>
          </a:xfrm>
          <a:prstGeom prst="rect">
            <a:avLst/>
          </a:prstGeom>
          <a:solidFill>
            <a:schemeClr val="bg1"/>
          </a:solidFill>
          <a:ln w="9525">
            <a:noFill/>
            <a:miter lim="800000"/>
            <a:headEnd/>
            <a:tailEnd/>
          </a:ln>
        </p:spPr>
        <p:txBody>
          <a:bodyPr wrap="none" anchor="ctr">
            <a:spAutoFit/>
          </a:bodyPr>
          <a:lstStyle/>
          <a:p>
            <a:pPr algn="ctr"/>
            <a:r>
              <a:rPr lang="es-ES" sz="1100" i="1">
                <a:latin typeface="Cambria Math" pitchFamily="18" charset="0"/>
                <a:cs typeface="Times New Roman" pitchFamily="18" charset="0"/>
              </a:rPr>
              <a:t>Y</a:t>
            </a:r>
            <a:r>
              <a:rPr lang="es-ES" sz="1100" i="1" baseline="-25000">
                <a:latin typeface="Cambria Math" pitchFamily="18" charset="0"/>
                <a:cs typeface="Times New Roman" pitchFamily="18" charset="0"/>
              </a:rPr>
              <a:t>1</a:t>
            </a:r>
            <a:r>
              <a:rPr lang="es-ES" sz="1100" i="1">
                <a:latin typeface="Cambria Math" pitchFamily="18" charset="0"/>
                <a:cs typeface="Times New Roman" pitchFamily="18" charset="0"/>
              </a:rPr>
              <a:t>= 240.328.629,767195 - 0,0164877429804076 x  </a:t>
            </a:r>
            <a:endParaRPr lang="es-ES" sz="1100"/>
          </a:p>
        </p:txBody>
      </p:sp>
      <p:sp>
        <p:nvSpPr>
          <p:cNvPr id="1815557" name="Rectangle 2"/>
          <p:cNvSpPr>
            <a:spLocks noChangeArrowheads="1"/>
          </p:cNvSpPr>
          <p:nvPr/>
        </p:nvSpPr>
        <p:spPr bwMode="auto">
          <a:xfrm>
            <a:off x="3001963" y="5961063"/>
            <a:ext cx="3140075" cy="260350"/>
          </a:xfrm>
          <a:prstGeom prst="rect">
            <a:avLst/>
          </a:prstGeom>
          <a:solidFill>
            <a:schemeClr val="bg1"/>
          </a:solidFill>
          <a:ln w="9525">
            <a:noFill/>
            <a:miter lim="800000"/>
            <a:headEnd/>
            <a:tailEnd/>
          </a:ln>
        </p:spPr>
        <p:txBody>
          <a:bodyPr wrap="none" anchor="ctr">
            <a:spAutoFit/>
          </a:bodyPr>
          <a:lstStyle/>
          <a:p>
            <a:pPr algn="ctr"/>
            <a:r>
              <a:rPr lang="es-ES" sz="1100" i="1">
                <a:latin typeface="Cambria Math" pitchFamily="18" charset="0"/>
                <a:cs typeface="Times New Roman" pitchFamily="18" charset="0"/>
              </a:rPr>
              <a:t>Y</a:t>
            </a:r>
            <a:r>
              <a:rPr lang="es-ES" sz="1100" i="1" baseline="-25000">
                <a:latin typeface="Cambria Math" pitchFamily="18" charset="0"/>
                <a:cs typeface="Times New Roman" pitchFamily="18" charset="0"/>
              </a:rPr>
              <a:t>2</a:t>
            </a:r>
            <a:r>
              <a:rPr lang="es-ES" sz="1100" i="1">
                <a:latin typeface="Cambria Math" pitchFamily="18" charset="0"/>
                <a:cs typeface="Times New Roman" pitchFamily="18" charset="0"/>
              </a:rPr>
              <a:t>= </a:t>
            </a:r>
            <a:r>
              <a:rPr lang="es-ES" sz="1100">
                <a:latin typeface="Calibri" pitchFamily="34" charset="0"/>
              </a:rPr>
              <a:t>-</a:t>
            </a:r>
            <a:r>
              <a:rPr lang="es-ES" sz="1100" i="1">
                <a:latin typeface="Cambria Math" pitchFamily="18" charset="0"/>
                <a:cs typeface="Times New Roman" pitchFamily="18" charset="0"/>
              </a:rPr>
              <a:t>159.851.953,43</a:t>
            </a:r>
            <a:r>
              <a:rPr lang="es-ES" sz="1100">
                <a:latin typeface="Calibri" pitchFamily="34" charset="0"/>
              </a:rPr>
              <a:t> </a:t>
            </a:r>
            <a:r>
              <a:rPr lang="es-ES" sz="1100" i="1">
                <a:latin typeface="Cambria Math" pitchFamily="18" charset="0"/>
                <a:cs typeface="Times New Roman" pitchFamily="18" charset="0"/>
              </a:rPr>
              <a:t>  + 0,0129557147861302 x</a:t>
            </a:r>
            <a:endParaRPr lang="es-ES" sz="11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368410" y="836712"/>
            <a:ext cx="9169179" cy="5544616"/>
          </a:xfrm>
          <a:prstGeom prst="rect">
            <a:avLst/>
          </a:prstGeom>
        </p:spPr>
      </p:pic>
      <p:sp>
        <p:nvSpPr>
          <p:cNvPr id="1816577" name="Rectangle 2"/>
          <p:cNvSpPr>
            <a:spLocks noGrp="1"/>
          </p:cNvSpPr>
          <p:nvPr>
            <p:ph type="title"/>
          </p:nvPr>
        </p:nvSpPr>
        <p:spPr/>
        <p:txBody>
          <a:bodyPr/>
          <a:lstStyle/>
          <a:p>
            <a:pPr eaLnBrk="1" hangingPunct="1"/>
            <a:r>
              <a:rPr lang="en-GB" sz="2400"/>
              <a:t>Over two years creating NET  EMPLOYMENT</a:t>
            </a:r>
            <a:endParaRPr lang="es-ES" sz="2400"/>
          </a:p>
        </p:txBody>
      </p:sp>
      <p:sp>
        <p:nvSpPr>
          <p:cNvPr id="1816578" name="3 Rectángulo redondeado"/>
          <p:cNvSpPr>
            <a:spLocks noGrp="1" noChangeArrowheads="1"/>
          </p:cNvSpPr>
          <p:nvPr>
            <p:ph type="body" idx="1"/>
          </p:nvPr>
        </p:nvSpPr>
        <p:spPr>
          <a:prstGeom prst="roundRect">
            <a:avLst>
              <a:gd name="adj" fmla="val 7620"/>
            </a:avLst>
          </a:prstGeom>
          <a:solidFill>
            <a:schemeClr val="bg1"/>
          </a:solidFill>
          <a:ln w="25400" algn="ctr">
            <a:solidFill>
              <a:srgbClr val="385D8A"/>
            </a:solidFill>
            <a:round/>
          </a:ln>
        </p:spPr>
        <p:txBody>
          <a:bodyPr/>
          <a:lstStyle/>
          <a:p>
            <a:pPr marL="1428750" lvl="2" indent="-514350" eaLnBrk="1" hangingPunct="1"/>
            <a:endParaRPr lang="en-GB"/>
          </a:p>
          <a:p>
            <a:pPr marL="1428750" lvl="2" indent="-514350" eaLnBrk="1" hangingPunct="1"/>
            <a:endParaRPr lang="en-GB"/>
          </a:p>
          <a:p>
            <a:pPr marL="1428750" lvl="2" indent="-514350" eaLnBrk="1" hangingPunct="1"/>
            <a:endParaRPr lang="en-GB"/>
          </a:p>
          <a:p>
            <a:pPr marL="1428750" lvl="2" indent="-514350" eaLnBrk="1" hangingPunct="1"/>
            <a:endParaRPr lang="en-GB"/>
          </a:p>
          <a:p>
            <a:pPr marL="1428750" lvl="2" indent="-514350" eaLnBrk="1" hangingPunct="1"/>
            <a:endParaRPr lang="en-GB"/>
          </a:p>
          <a:p>
            <a:pPr marL="1428750" lvl="2" indent="-514350" eaLnBrk="1" hangingPunct="1"/>
            <a:endParaRPr lang="en-GB"/>
          </a:p>
          <a:p>
            <a:pPr marL="1428750" lvl="2" indent="-514350" eaLnBrk="1" hangingPunct="1"/>
            <a:endParaRPr lang="en-GB"/>
          </a:p>
          <a:p>
            <a:pPr marL="1428750" lvl="2" indent="-514350" eaLnBrk="1" hangingPunct="1"/>
            <a:endParaRPr lang="en-GB"/>
          </a:p>
          <a:p>
            <a:pPr marL="1428750" lvl="2" indent="-514350" eaLnBrk="1" hangingPunct="1"/>
            <a:endParaRPr lang="en-GB"/>
          </a:p>
          <a:p>
            <a:pPr marL="1428750" lvl="2" indent="-514350" algn="just" eaLnBrk="1" hangingPunct="1">
              <a:spcBef>
                <a:spcPct val="0"/>
              </a:spcBef>
              <a:spcAft>
                <a:spcPts val="600"/>
              </a:spcAft>
              <a:buClrTx/>
            </a:pPr>
            <a:endParaRPr lang="en-GB" sz="2000">
              <a:latin typeface="Calibri" pitchFamily="34" charset="0"/>
              <a:cs typeface="Arial" charset="0"/>
            </a:endParaRPr>
          </a:p>
        </p:txBody>
      </p:sp>
      <p:graphicFrame>
        <p:nvGraphicFramePr>
          <p:cNvPr id="8" name="2 Gráfico"/>
          <p:cNvGraphicFramePr>
            <a:graphicFrameLocks noChangeAspect="1"/>
          </p:cNvGraphicFramePr>
          <p:nvPr/>
        </p:nvGraphicFramePr>
        <p:xfrm>
          <a:off x="1000175" y="1487959"/>
          <a:ext cx="7220904" cy="4419412"/>
        </p:xfrm>
        <a:graphic>
          <a:graphicData uri="http://schemas.openxmlformats.org/drawingml/2006/chart">
            <c:chart xmlns:c="http://schemas.openxmlformats.org/drawingml/2006/chart" xmlns:r="http://schemas.openxmlformats.org/officeDocument/2006/relationships" r:id="rId3"/>
          </a:graphicData>
        </a:graphic>
      </p:graphicFrame>
      <p:sp>
        <p:nvSpPr>
          <p:cNvPr id="10" name="9 CuadroTexto"/>
          <p:cNvSpPr txBox="1"/>
          <p:nvPr/>
        </p:nvSpPr>
        <p:spPr>
          <a:xfrm>
            <a:off x="7839075" y="1562100"/>
            <a:ext cx="684213" cy="369888"/>
          </a:xfrm>
          <a:prstGeom prst="rect">
            <a:avLst/>
          </a:prstGeom>
          <a:solidFill>
            <a:schemeClr val="accent3">
              <a:lumMod val="60000"/>
              <a:lumOff val="40000"/>
            </a:schemeClr>
          </a:solidFill>
        </p:spPr>
        <p:txBody>
          <a:bodyPr>
            <a:spAutoFit/>
          </a:bodyPr>
          <a:lstStyle/>
          <a:p>
            <a:pPr algn="ctr" fontAlgn="auto">
              <a:spcBef>
                <a:spcPts val="0"/>
              </a:spcBef>
              <a:spcAft>
                <a:spcPts val="0"/>
              </a:spcAft>
              <a:defRPr/>
            </a:pPr>
            <a:r>
              <a:rPr lang="es-ES" b="1" dirty="0">
                <a:latin typeface="+mn-lt"/>
                <a:cs typeface="+mn-cs"/>
              </a:rPr>
              <a:t>3,17</a:t>
            </a:r>
          </a:p>
        </p:txBody>
      </p:sp>
      <p:sp>
        <p:nvSpPr>
          <p:cNvPr id="1816581" name="Rectangle 7"/>
          <p:cNvSpPr>
            <a:spLocks noChangeArrowheads="1"/>
          </p:cNvSpPr>
          <p:nvPr/>
        </p:nvSpPr>
        <p:spPr bwMode="auto">
          <a:xfrm>
            <a:off x="3657600" y="5589588"/>
            <a:ext cx="704850" cy="366712"/>
          </a:xfrm>
          <a:prstGeom prst="rect">
            <a:avLst/>
          </a:prstGeom>
          <a:noFill/>
          <a:ln w="9525">
            <a:noFill/>
            <a:miter lim="800000"/>
            <a:headEnd/>
            <a:tailEnd/>
          </a:ln>
        </p:spPr>
        <p:txBody>
          <a:bodyPr wrap="none">
            <a:spAutoFit/>
          </a:bodyPr>
          <a:lstStyle/>
          <a:p>
            <a:r>
              <a:rPr lang="es-ES" b="1"/>
              <a:t>-4,57</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2"/>
          <a:stretch>
            <a:fillRect/>
          </a:stretch>
        </p:blipFill>
        <p:spPr>
          <a:xfrm>
            <a:off x="368410" y="800860"/>
            <a:ext cx="9169179" cy="5724484"/>
          </a:xfrm>
          <a:prstGeom prst="rect">
            <a:avLst/>
          </a:prstGeom>
        </p:spPr>
      </p:pic>
      <p:sp>
        <p:nvSpPr>
          <p:cNvPr id="1817601" name="Rectangle 5"/>
          <p:cNvSpPr>
            <a:spLocks noGrp="1"/>
          </p:cNvSpPr>
          <p:nvPr>
            <p:ph type="title" sz="quarter"/>
          </p:nvPr>
        </p:nvSpPr>
        <p:spPr/>
        <p:txBody>
          <a:bodyPr/>
          <a:lstStyle/>
          <a:p>
            <a:pPr eaLnBrk="1" hangingPunct="1"/>
            <a:endParaRPr lang="es-ES"/>
          </a:p>
        </p:txBody>
      </p:sp>
      <p:sp>
        <p:nvSpPr>
          <p:cNvPr id="6" name="5 CuadroTexto"/>
          <p:cNvSpPr txBox="1"/>
          <p:nvPr/>
        </p:nvSpPr>
        <p:spPr>
          <a:xfrm>
            <a:off x="781378" y="724213"/>
            <a:ext cx="2160000" cy="830997"/>
          </a:xfrm>
          <a:prstGeom prst="rect">
            <a:avLst/>
          </a:prstGeom>
          <a:noFill/>
        </p:spPr>
        <p:txBody>
          <a:bodyPr>
            <a:spAutoFit/>
          </a:bodyPr>
          <a:lstStyle/>
          <a:p>
            <a:pPr algn="ctr" fontAlgn="auto">
              <a:spcBef>
                <a:spcPts val="0"/>
              </a:spcBef>
              <a:spcAft>
                <a:spcPts val="0"/>
              </a:spcAft>
              <a:defRPr/>
            </a:pPr>
            <a:r>
              <a:rPr lang="es-E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rPr>
              <a:t>TAX WEDGE</a:t>
            </a:r>
          </a:p>
          <a:p>
            <a:pPr algn="ctr" fontAlgn="auto">
              <a:spcBef>
                <a:spcPts val="0"/>
              </a:spcBef>
              <a:spcAft>
                <a:spcPts val="0"/>
              </a:spcAft>
              <a:defRPr/>
            </a:pPr>
            <a:r>
              <a:rPr lang="es-E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rPr>
              <a:t>(AVERAGE WAGE)</a:t>
            </a:r>
          </a:p>
          <a:p>
            <a:pPr algn="ctr" fontAlgn="auto">
              <a:spcBef>
                <a:spcPts val="0"/>
              </a:spcBef>
              <a:spcAft>
                <a:spcPts val="0"/>
              </a:spcAft>
              <a:defRPr/>
            </a:pPr>
            <a:r>
              <a:rPr lang="es-ES" sz="1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rPr>
              <a:t>2.655 €</a:t>
            </a:r>
          </a:p>
        </p:txBody>
      </p:sp>
      <p:sp>
        <p:nvSpPr>
          <p:cNvPr id="9" name="8 CuadroTexto"/>
          <p:cNvSpPr txBox="1"/>
          <p:nvPr/>
        </p:nvSpPr>
        <p:spPr>
          <a:xfrm>
            <a:off x="3592722" y="792517"/>
            <a:ext cx="2089103" cy="708634"/>
          </a:xfrm>
          <a:prstGeom prst="rect">
            <a:avLst/>
          </a:prstGeom>
          <a:noFill/>
        </p:spPr>
        <p:txBody>
          <a:bodyPr>
            <a:spAutoFit/>
          </a:bodyPr>
          <a:lstStyle/>
          <a:p>
            <a:pPr algn="ctr" fontAlgn="auto">
              <a:spcBef>
                <a:spcPts val="0"/>
              </a:spcBef>
              <a:spcAft>
                <a:spcPts val="0"/>
              </a:spcAft>
              <a:defRPr/>
            </a:pPr>
            <a:r>
              <a:rPr lang="es-E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rPr>
              <a:t>TAX WEDGE</a:t>
            </a:r>
          </a:p>
          <a:p>
            <a:pPr algn="ctr" fontAlgn="auto">
              <a:spcBef>
                <a:spcPts val="0"/>
              </a:spcBef>
              <a:spcAft>
                <a:spcPts val="0"/>
              </a:spcAft>
              <a:defRPr/>
            </a:pPr>
            <a:r>
              <a:rPr lang="es-E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rPr>
              <a:t>(WAGE 1.000 €)</a:t>
            </a:r>
          </a:p>
          <a:p>
            <a:pPr algn="ctr" fontAlgn="auto">
              <a:spcBef>
                <a:spcPts val="0"/>
              </a:spcBef>
              <a:spcAft>
                <a:spcPts val="0"/>
              </a:spcAft>
              <a:defRPr/>
            </a:pPr>
            <a:r>
              <a:rPr lang="es-ES" sz="1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rPr>
              <a:t>1.321 €</a:t>
            </a:r>
          </a:p>
        </p:txBody>
      </p:sp>
      <p:sp>
        <p:nvSpPr>
          <p:cNvPr id="10" name="9 CuadroTexto"/>
          <p:cNvSpPr txBox="1"/>
          <p:nvPr/>
        </p:nvSpPr>
        <p:spPr>
          <a:xfrm>
            <a:off x="6488229" y="800860"/>
            <a:ext cx="2160000" cy="1384996"/>
          </a:xfrm>
          <a:prstGeom prst="rect">
            <a:avLst/>
          </a:prstGeom>
          <a:noFill/>
        </p:spPr>
        <p:txBody>
          <a:bodyPr>
            <a:spAutoFit/>
          </a:bodyPr>
          <a:lstStyle/>
          <a:p>
            <a:pPr algn="ctr" fontAlgn="auto">
              <a:spcBef>
                <a:spcPts val="0"/>
              </a:spcBef>
              <a:spcAft>
                <a:spcPts val="0"/>
              </a:spcAft>
              <a:defRPr/>
            </a:pPr>
            <a:r>
              <a:rPr lang="es-E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rPr>
              <a:t>TAX WEDGE</a:t>
            </a:r>
          </a:p>
          <a:p>
            <a:pPr algn="ctr" fontAlgn="auto">
              <a:spcBef>
                <a:spcPts val="0"/>
              </a:spcBef>
              <a:spcAft>
                <a:spcPts val="0"/>
              </a:spcAft>
              <a:defRPr/>
            </a:pPr>
            <a:r>
              <a:rPr lang="es-E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rPr>
              <a:t>(WAGE 1.000 €)</a:t>
            </a:r>
          </a:p>
          <a:p>
            <a:pPr algn="ctr" fontAlgn="auto">
              <a:spcBef>
                <a:spcPts val="0"/>
              </a:spcBef>
              <a:spcAft>
                <a:spcPts val="0"/>
              </a:spcAft>
              <a:defRPr/>
            </a:pPr>
            <a:r>
              <a:rPr lang="es-ES"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rPr>
              <a:t>EXEMPTION</a:t>
            </a:r>
            <a:r>
              <a:rPr lang="es-E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rPr>
              <a:t> 1</a:t>
            </a:r>
            <a:r>
              <a:rPr lang="es-ES" b="1" cap="all" baseline="3000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rPr>
              <a:t>os</a:t>
            </a:r>
            <a:r>
              <a:rPr lang="es-E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rPr>
              <a:t> 500 €</a:t>
            </a:r>
          </a:p>
          <a:p>
            <a:pPr algn="ctr" fontAlgn="auto">
              <a:spcBef>
                <a:spcPts val="0"/>
              </a:spcBef>
              <a:spcAft>
                <a:spcPts val="0"/>
              </a:spcAft>
              <a:defRPr/>
            </a:pPr>
            <a:r>
              <a:rPr lang="es-ES" sz="1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rPr>
              <a:t>1.321 €</a:t>
            </a:r>
          </a:p>
          <a:p>
            <a:pPr algn="ctr" fontAlgn="auto">
              <a:spcBef>
                <a:spcPts val="0"/>
              </a:spcBef>
              <a:spcAft>
                <a:spcPts val="0"/>
              </a:spcAft>
              <a:defRPr/>
            </a:pPr>
            <a:endParaRPr lang="es-E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endParaRPr>
          </a:p>
        </p:txBody>
      </p:sp>
      <p:sp>
        <p:nvSpPr>
          <p:cNvPr id="11" name="10 CuadroTexto"/>
          <p:cNvSpPr txBox="1"/>
          <p:nvPr/>
        </p:nvSpPr>
        <p:spPr>
          <a:xfrm>
            <a:off x="488950" y="1773238"/>
            <a:ext cx="1187450" cy="350837"/>
          </a:xfrm>
          <a:prstGeom prst="rect">
            <a:avLst/>
          </a:prstGeom>
          <a:solidFill>
            <a:schemeClr val="accent1">
              <a:lumMod val="40000"/>
              <a:lumOff val="60000"/>
            </a:schemeClr>
          </a:solidFill>
        </p:spPr>
        <p:txBody>
          <a:bodyPr>
            <a:spAutoFit/>
          </a:bodyPr>
          <a:lstStyle/>
          <a:p>
            <a:pPr algn="ctr" fontAlgn="auto">
              <a:spcBef>
                <a:spcPts val="0"/>
              </a:spcBef>
              <a:spcAft>
                <a:spcPts val="0"/>
              </a:spcAft>
              <a:defRPr/>
            </a:pPr>
            <a:r>
              <a:rPr lang="en-GB" sz="1700" dirty="0">
                <a:latin typeface="+mn-lt"/>
                <a:cs typeface="+mn-cs"/>
              </a:rPr>
              <a:t>Employer</a:t>
            </a:r>
          </a:p>
        </p:txBody>
      </p:sp>
      <p:sp>
        <p:nvSpPr>
          <p:cNvPr id="12" name="11 CuadroTexto"/>
          <p:cNvSpPr txBox="1"/>
          <p:nvPr/>
        </p:nvSpPr>
        <p:spPr>
          <a:xfrm>
            <a:off x="1857375" y="1773238"/>
            <a:ext cx="1187450" cy="400110"/>
          </a:xfrm>
          <a:prstGeom prst="rect">
            <a:avLst/>
          </a:prstGeom>
          <a:solidFill>
            <a:schemeClr val="accent2">
              <a:lumMod val="40000"/>
              <a:lumOff val="60000"/>
            </a:schemeClr>
          </a:solidFill>
        </p:spPr>
        <p:txBody>
          <a:bodyPr>
            <a:spAutoFit/>
          </a:bodyPr>
          <a:lstStyle/>
          <a:p>
            <a:pPr algn="ctr" fontAlgn="auto">
              <a:spcBef>
                <a:spcPts val="0"/>
              </a:spcBef>
              <a:spcAft>
                <a:spcPts val="0"/>
              </a:spcAft>
              <a:defRPr/>
            </a:pPr>
            <a:r>
              <a:rPr lang="en-GB" sz="2000" dirty="0">
                <a:latin typeface="Optane"/>
                <a:cs typeface="+mn-cs"/>
              </a:rPr>
              <a:t>Employee</a:t>
            </a:r>
          </a:p>
        </p:txBody>
      </p:sp>
      <p:sp>
        <p:nvSpPr>
          <p:cNvPr id="4" name="3 Rectángulo"/>
          <p:cNvSpPr/>
          <p:nvPr/>
        </p:nvSpPr>
        <p:spPr>
          <a:xfrm>
            <a:off x="631825" y="2276475"/>
            <a:ext cx="900113" cy="316865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schemeClr val="tx1"/>
              </a:solidFill>
            </a:endParaRPr>
          </a:p>
          <a:p>
            <a:pPr algn="ctr" fontAlgn="auto">
              <a:spcBef>
                <a:spcPts val="0"/>
              </a:spcBef>
              <a:spcAft>
                <a:spcPts val="0"/>
              </a:spcAft>
              <a:defRPr/>
            </a:pPr>
            <a:endParaRPr lang="es-ES" dirty="0">
              <a:solidFill>
                <a:schemeClr val="tx1"/>
              </a:solidFill>
            </a:endParaRPr>
          </a:p>
          <a:p>
            <a:pPr algn="ctr" fontAlgn="auto">
              <a:spcBef>
                <a:spcPts val="0"/>
              </a:spcBef>
              <a:spcAft>
                <a:spcPts val="0"/>
              </a:spcAft>
              <a:defRPr/>
            </a:pPr>
            <a:endParaRPr lang="es-ES" dirty="0">
              <a:solidFill>
                <a:schemeClr val="tx1"/>
              </a:solidFill>
            </a:endParaRPr>
          </a:p>
          <a:p>
            <a:pPr algn="ctr" fontAlgn="auto">
              <a:spcBef>
                <a:spcPts val="0"/>
              </a:spcBef>
              <a:spcAft>
                <a:spcPts val="0"/>
              </a:spcAft>
              <a:defRPr/>
            </a:pPr>
            <a:endParaRPr lang="es-ES" dirty="0">
              <a:solidFill>
                <a:schemeClr val="tx1"/>
              </a:solidFill>
            </a:endParaRPr>
          </a:p>
          <a:p>
            <a:pPr algn="ctr" fontAlgn="auto">
              <a:spcBef>
                <a:spcPts val="0"/>
              </a:spcBef>
              <a:spcAft>
                <a:spcPts val="0"/>
              </a:spcAft>
              <a:defRPr/>
            </a:pPr>
            <a:r>
              <a:rPr lang="es-ES" dirty="0">
                <a:solidFill>
                  <a:schemeClr val="tx1"/>
                </a:solidFill>
              </a:rPr>
              <a:t>2.070 €</a:t>
            </a:r>
          </a:p>
        </p:txBody>
      </p:sp>
      <p:sp>
        <p:nvSpPr>
          <p:cNvPr id="5" name="4 Rectángulo"/>
          <p:cNvSpPr/>
          <p:nvPr/>
        </p:nvSpPr>
        <p:spPr>
          <a:xfrm>
            <a:off x="1928813" y="2276475"/>
            <a:ext cx="863600" cy="316865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schemeClr val="tx1"/>
              </a:solidFill>
            </a:endParaRPr>
          </a:p>
          <a:p>
            <a:pPr algn="ctr" fontAlgn="auto">
              <a:spcBef>
                <a:spcPts val="0"/>
              </a:spcBef>
              <a:spcAft>
                <a:spcPts val="0"/>
              </a:spcAft>
              <a:defRPr/>
            </a:pPr>
            <a:endParaRPr lang="es-ES" dirty="0">
              <a:solidFill>
                <a:schemeClr val="tx1"/>
              </a:solidFill>
            </a:endParaRPr>
          </a:p>
          <a:p>
            <a:pPr algn="ctr" fontAlgn="auto">
              <a:spcBef>
                <a:spcPts val="0"/>
              </a:spcBef>
              <a:spcAft>
                <a:spcPts val="0"/>
              </a:spcAft>
              <a:defRPr/>
            </a:pPr>
            <a:endParaRPr lang="es-ES" dirty="0">
              <a:solidFill>
                <a:schemeClr val="tx1"/>
              </a:solidFill>
            </a:endParaRPr>
          </a:p>
          <a:p>
            <a:pPr algn="ctr" fontAlgn="auto">
              <a:spcBef>
                <a:spcPts val="0"/>
              </a:spcBef>
              <a:spcAft>
                <a:spcPts val="0"/>
              </a:spcAft>
              <a:defRPr/>
            </a:pPr>
            <a:endParaRPr lang="es-ES" dirty="0">
              <a:solidFill>
                <a:schemeClr val="tx1"/>
              </a:solidFill>
            </a:endParaRPr>
          </a:p>
          <a:p>
            <a:pPr algn="ctr" fontAlgn="auto">
              <a:spcBef>
                <a:spcPts val="0"/>
              </a:spcBef>
              <a:spcAft>
                <a:spcPts val="0"/>
              </a:spcAft>
              <a:defRPr/>
            </a:pPr>
            <a:r>
              <a:rPr lang="es-ES" dirty="0">
                <a:solidFill>
                  <a:schemeClr val="tx1"/>
                </a:solidFill>
              </a:rPr>
              <a:t>1.620 €</a:t>
            </a:r>
          </a:p>
        </p:txBody>
      </p:sp>
      <p:sp>
        <p:nvSpPr>
          <p:cNvPr id="2" name="10 CuadroTexto"/>
          <p:cNvSpPr txBox="1"/>
          <p:nvPr/>
        </p:nvSpPr>
        <p:spPr>
          <a:xfrm>
            <a:off x="3297238" y="1773238"/>
            <a:ext cx="1187450" cy="350837"/>
          </a:xfrm>
          <a:prstGeom prst="rect">
            <a:avLst/>
          </a:prstGeom>
          <a:solidFill>
            <a:schemeClr val="accent1">
              <a:lumMod val="40000"/>
              <a:lumOff val="60000"/>
            </a:schemeClr>
          </a:solidFill>
        </p:spPr>
        <p:txBody>
          <a:bodyPr>
            <a:spAutoFit/>
          </a:bodyPr>
          <a:lstStyle/>
          <a:p>
            <a:pPr algn="ctr" fontAlgn="auto">
              <a:spcBef>
                <a:spcPts val="0"/>
              </a:spcBef>
              <a:spcAft>
                <a:spcPts val="0"/>
              </a:spcAft>
              <a:defRPr/>
            </a:pPr>
            <a:r>
              <a:rPr lang="en-GB" sz="1700" dirty="0">
                <a:latin typeface="+mn-lt"/>
                <a:cs typeface="+mn-cs"/>
              </a:rPr>
              <a:t>Employer</a:t>
            </a:r>
          </a:p>
        </p:txBody>
      </p:sp>
      <p:sp>
        <p:nvSpPr>
          <p:cNvPr id="3" name="11 CuadroTexto"/>
          <p:cNvSpPr txBox="1"/>
          <p:nvPr/>
        </p:nvSpPr>
        <p:spPr>
          <a:xfrm>
            <a:off x="4665663" y="1773238"/>
            <a:ext cx="1187450" cy="366712"/>
          </a:xfrm>
          <a:prstGeom prst="rect">
            <a:avLst/>
          </a:prstGeom>
          <a:solidFill>
            <a:schemeClr val="accent2">
              <a:lumMod val="40000"/>
              <a:lumOff val="60000"/>
            </a:schemeClr>
          </a:solidFill>
        </p:spPr>
        <p:txBody>
          <a:bodyPr>
            <a:spAutoFit/>
          </a:bodyPr>
          <a:lstStyle/>
          <a:p>
            <a:pPr algn="ctr" fontAlgn="auto">
              <a:spcBef>
                <a:spcPts val="0"/>
              </a:spcBef>
              <a:spcAft>
                <a:spcPts val="0"/>
              </a:spcAft>
              <a:defRPr/>
            </a:pPr>
            <a:r>
              <a:rPr lang="en-GB" dirty="0">
                <a:latin typeface="+mn-lt"/>
                <a:cs typeface="+mn-cs"/>
              </a:rPr>
              <a:t>Employee</a:t>
            </a:r>
          </a:p>
        </p:txBody>
      </p:sp>
      <p:sp>
        <p:nvSpPr>
          <p:cNvPr id="7" name="10 CuadroTexto"/>
          <p:cNvSpPr txBox="1"/>
          <p:nvPr/>
        </p:nvSpPr>
        <p:spPr>
          <a:xfrm>
            <a:off x="6248400" y="1844675"/>
            <a:ext cx="1187450" cy="350838"/>
          </a:xfrm>
          <a:prstGeom prst="rect">
            <a:avLst/>
          </a:prstGeom>
          <a:solidFill>
            <a:schemeClr val="accent1">
              <a:lumMod val="40000"/>
              <a:lumOff val="60000"/>
            </a:schemeClr>
          </a:solidFill>
        </p:spPr>
        <p:txBody>
          <a:bodyPr>
            <a:spAutoFit/>
          </a:bodyPr>
          <a:lstStyle/>
          <a:p>
            <a:pPr algn="ctr" fontAlgn="auto">
              <a:spcBef>
                <a:spcPts val="0"/>
              </a:spcBef>
              <a:spcAft>
                <a:spcPts val="0"/>
              </a:spcAft>
              <a:defRPr/>
            </a:pPr>
            <a:r>
              <a:rPr lang="en-GB" sz="1700" dirty="0">
                <a:latin typeface="+mn-lt"/>
                <a:cs typeface="+mn-cs"/>
              </a:rPr>
              <a:t>Employer</a:t>
            </a:r>
          </a:p>
        </p:txBody>
      </p:sp>
      <p:sp>
        <p:nvSpPr>
          <p:cNvPr id="8" name="11 CuadroTexto"/>
          <p:cNvSpPr txBox="1"/>
          <p:nvPr/>
        </p:nvSpPr>
        <p:spPr>
          <a:xfrm>
            <a:off x="7761288" y="1844675"/>
            <a:ext cx="1187450" cy="366713"/>
          </a:xfrm>
          <a:prstGeom prst="rect">
            <a:avLst/>
          </a:prstGeom>
          <a:solidFill>
            <a:schemeClr val="accent2">
              <a:lumMod val="40000"/>
              <a:lumOff val="60000"/>
            </a:schemeClr>
          </a:solidFill>
        </p:spPr>
        <p:txBody>
          <a:bodyPr>
            <a:spAutoFit/>
          </a:bodyPr>
          <a:lstStyle/>
          <a:p>
            <a:pPr algn="ctr" fontAlgn="auto">
              <a:spcBef>
                <a:spcPts val="0"/>
              </a:spcBef>
              <a:spcAft>
                <a:spcPts val="0"/>
              </a:spcAft>
              <a:defRPr/>
            </a:pPr>
            <a:r>
              <a:rPr lang="en-GB" dirty="0">
                <a:latin typeface="+mn-lt"/>
                <a:cs typeface="+mn-cs"/>
              </a:rPr>
              <a:t>Employee</a:t>
            </a:r>
          </a:p>
        </p:txBody>
      </p:sp>
      <p:sp>
        <p:nvSpPr>
          <p:cNvPr id="31" name="30 Rectángulo"/>
          <p:cNvSpPr/>
          <p:nvPr/>
        </p:nvSpPr>
        <p:spPr>
          <a:xfrm>
            <a:off x="3368675" y="2276475"/>
            <a:ext cx="900113" cy="316865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schemeClr val="tx1"/>
              </a:solidFill>
            </a:endParaRPr>
          </a:p>
          <a:p>
            <a:pPr algn="ctr" fontAlgn="auto">
              <a:spcBef>
                <a:spcPts val="0"/>
              </a:spcBef>
              <a:spcAft>
                <a:spcPts val="0"/>
              </a:spcAft>
              <a:defRPr/>
            </a:pPr>
            <a:endParaRPr lang="es-ES" dirty="0">
              <a:solidFill>
                <a:schemeClr val="tx1"/>
              </a:solidFill>
            </a:endParaRPr>
          </a:p>
          <a:p>
            <a:pPr algn="ctr" fontAlgn="auto">
              <a:spcBef>
                <a:spcPts val="0"/>
              </a:spcBef>
              <a:spcAft>
                <a:spcPts val="0"/>
              </a:spcAft>
              <a:defRPr/>
            </a:pPr>
            <a:endParaRPr lang="es-ES" dirty="0">
              <a:solidFill>
                <a:schemeClr val="tx1"/>
              </a:solidFill>
            </a:endParaRPr>
          </a:p>
          <a:p>
            <a:pPr algn="ctr" fontAlgn="auto">
              <a:spcBef>
                <a:spcPts val="0"/>
              </a:spcBef>
              <a:spcAft>
                <a:spcPts val="0"/>
              </a:spcAft>
              <a:defRPr/>
            </a:pPr>
            <a:endParaRPr lang="es-ES" dirty="0">
              <a:solidFill>
                <a:schemeClr val="tx1"/>
              </a:solidFill>
            </a:endParaRPr>
          </a:p>
          <a:p>
            <a:pPr algn="ctr" fontAlgn="auto">
              <a:spcBef>
                <a:spcPts val="0"/>
              </a:spcBef>
              <a:spcAft>
                <a:spcPts val="0"/>
              </a:spcAft>
              <a:defRPr/>
            </a:pPr>
            <a:r>
              <a:rPr lang="es-ES" dirty="0">
                <a:solidFill>
                  <a:schemeClr val="tx1"/>
                </a:solidFill>
              </a:rPr>
              <a:t>1.000 €</a:t>
            </a:r>
          </a:p>
        </p:txBody>
      </p:sp>
      <p:sp>
        <p:nvSpPr>
          <p:cNvPr id="32" name="31 Rectángulo"/>
          <p:cNvSpPr/>
          <p:nvPr/>
        </p:nvSpPr>
        <p:spPr>
          <a:xfrm>
            <a:off x="4737100" y="2276475"/>
            <a:ext cx="900113" cy="316865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schemeClr val="tx1"/>
              </a:solidFill>
            </a:endParaRPr>
          </a:p>
          <a:p>
            <a:pPr algn="ctr" fontAlgn="auto">
              <a:spcBef>
                <a:spcPts val="0"/>
              </a:spcBef>
              <a:spcAft>
                <a:spcPts val="0"/>
              </a:spcAft>
              <a:defRPr/>
            </a:pPr>
            <a:endParaRPr lang="es-ES" dirty="0">
              <a:solidFill>
                <a:schemeClr val="tx1"/>
              </a:solidFill>
            </a:endParaRPr>
          </a:p>
          <a:p>
            <a:pPr algn="ctr" fontAlgn="auto">
              <a:spcBef>
                <a:spcPts val="0"/>
              </a:spcBef>
              <a:spcAft>
                <a:spcPts val="0"/>
              </a:spcAft>
              <a:defRPr/>
            </a:pPr>
            <a:endParaRPr lang="es-ES" dirty="0">
              <a:solidFill>
                <a:schemeClr val="tx1"/>
              </a:solidFill>
            </a:endParaRPr>
          </a:p>
          <a:p>
            <a:pPr algn="ctr" fontAlgn="auto">
              <a:spcBef>
                <a:spcPts val="0"/>
              </a:spcBef>
              <a:spcAft>
                <a:spcPts val="0"/>
              </a:spcAft>
              <a:defRPr/>
            </a:pPr>
            <a:endParaRPr lang="es-ES" dirty="0">
              <a:solidFill>
                <a:schemeClr val="tx1"/>
              </a:solidFill>
            </a:endParaRPr>
          </a:p>
          <a:p>
            <a:pPr algn="ctr" fontAlgn="auto">
              <a:spcBef>
                <a:spcPts val="0"/>
              </a:spcBef>
              <a:spcAft>
                <a:spcPts val="0"/>
              </a:spcAft>
              <a:defRPr/>
            </a:pPr>
            <a:r>
              <a:rPr lang="es-ES" dirty="0">
                <a:solidFill>
                  <a:schemeClr val="tx1"/>
                </a:solidFill>
              </a:rPr>
              <a:t>936,5 €</a:t>
            </a:r>
          </a:p>
        </p:txBody>
      </p:sp>
      <p:sp>
        <p:nvSpPr>
          <p:cNvPr id="41" name="40 Rectángulo"/>
          <p:cNvSpPr/>
          <p:nvPr/>
        </p:nvSpPr>
        <p:spPr>
          <a:xfrm>
            <a:off x="6321425" y="2349500"/>
            <a:ext cx="900113" cy="309562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schemeClr val="tx1"/>
              </a:solidFill>
            </a:endParaRPr>
          </a:p>
          <a:p>
            <a:pPr algn="ctr" fontAlgn="auto">
              <a:spcBef>
                <a:spcPts val="0"/>
              </a:spcBef>
              <a:spcAft>
                <a:spcPts val="0"/>
              </a:spcAft>
              <a:defRPr/>
            </a:pPr>
            <a:endParaRPr lang="es-ES" dirty="0">
              <a:solidFill>
                <a:schemeClr val="tx1"/>
              </a:solidFill>
            </a:endParaRPr>
          </a:p>
          <a:p>
            <a:pPr algn="ctr" fontAlgn="auto">
              <a:spcBef>
                <a:spcPts val="0"/>
              </a:spcBef>
              <a:spcAft>
                <a:spcPts val="0"/>
              </a:spcAft>
              <a:defRPr/>
            </a:pPr>
            <a:endParaRPr lang="es-ES" dirty="0">
              <a:solidFill>
                <a:schemeClr val="tx1"/>
              </a:solidFill>
            </a:endParaRPr>
          </a:p>
          <a:p>
            <a:pPr algn="ctr" fontAlgn="auto">
              <a:spcBef>
                <a:spcPts val="0"/>
              </a:spcBef>
              <a:spcAft>
                <a:spcPts val="0"/>
              </a:spcAft>
              <a:defRPr/>
            </a:pPr>
            <a:endParaRPr lang="es-ES" dirty="0">
              <a:solidFill>
                <a:schemeClr val="tx1"/>
              </a:solidFill>
            </a:endParaRPr>
          </a:p>
          <a:p>
            <a:pPr algn="ctr" fontAlgn="auto">
              <a:spcBef>
                <a:spcPts val="0"/>
              </a:spcBef>
              <a:spcAft>
                <a:spcPts val="0"/>
              </a:spcAft>
              <a:defRPr/>
            </a:pPr>
            <a:r>
              <a:rPr lang="es-ES" dirty="0">
                <a:solidFill>
                  <a:schemeClr val="tx1"/>
                </a:solidFill>
              </a:rPr>
              <a:t>1.000 €</a:t>
            </a:r>
          </a:p>
        </p:txBody>
      </p:sp>
      <p:sp>
        <p:nvSpPr>
          <p:cNvPr id="42" name="41 Rectángulo"/>
          <p:cNvSpPr/>
          <p:nvPr/>
        </p:nvSpPr>
        <p:spPr>
          <a:xfrm>
            <a:off x="7905750" y="2349500"/>
            <a:ext cx="900113" cy="3095625"/>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schemeClr val="tx1"/>
              </a:solidFill>
            </a:endParaRPr>
          </a:p>
          <a:p>
            <a:pPr algn="ctr" fontAlgn="auto">
              <a:spcBef>
                <a:spcPts val="0"/>
              </a:spcBef>
              <a:spcAft>
                <a:spcPts val="0"/>
              </a:spcAft>
              <a:defRPr/>
            </a:pPr>
            <a:endParaRPr lang="es-ES" dirty="0">
              <a:solidFill>
                <a:schemeClr val="tx1"/>
              </a:solidFill>
            </a:endParaRPr>
          </a:p>
          <a:p>
            <a:pPr algn="ctr" fontAlgn="auto">
              <a:spcBef>
                <a:spcPts val="0"/>
              </a:spcBef>
              <a:spcAft>
                <a:spcPts val="0"/>
              </a:spcAft>
              <a:defRPr/>
            </a:pPr>
            <a:endParaRPr lang="es-ES" dirty="0">
              <a:solidFill>
                <a:schemeClr val="tx1"/>
              </a:solidFill>
            </a:endParaRPr>
          </a:p>
          <a:p>
            <a:pPr algn="ctr" fontAlgn="auto">
              <a:spcBef>
                <a:spcPts val="0"/>
              </a:spcBef>
              <a:spcAft>
                <a:spcPts val="0"/>
              </a:spcAft>
              <a:defRPr/>
            </a:pPr>
            <a:endParaRPr lang="es-ES" dirty="0">
              <a:solidFill>
                <a:schemeClr val="tx1"/>
              </a:solidFill>
            </a:endParaRPr>
          </a:p>
          <a:p>
            <a:pPr algn="ctr" fontAlgn="auto">
              <a:spcBef>
                <a:spcPts val="0"/>
              </a:spcBef>
              <a:spcAft>
                <a:spcPts val="0"/>
              </a:spcAft>
              <a:defRPr/>
            </a:pPr>
            <a:r>
              <a:rPr lang="es-ES" dirty="0">
                <a:solidFill>
                  <a:schemeClr val="tx1"/>
                </a:solidFill>
              </a:rPr>
              <a:t>936,5 €</a:t>
            </a:r>
          </a:p>
        </p:txBody>
      </p:sp>
      <p:sp>
        <p:nvSpPr>
          <p:cNvPr id="1817617" name="25 CuadroTexto"/>
          <p:cNvSpPr txBox="1">
            <a:spLocks noChangeArrowheads="1"/>
          </p:cNvSpPr>
          <p:nvPr/>
        </p:nvSpPr>
        <p:spPr bwMode="auto">
          <a:xfrm>
            <a:off x="704850" y="2349500"/>
            <a:ext cx="719138" cy="366713"/>
          </a:xfrm>
          <a:prstGeom prst="rect">
            <a:avLst/>
          </a:prstGeom>
          <a:noFill/>
          <a:ln w="9525">
            <a:noFill/>
            <a:miter lim="800000"/>
            <a:headEnd/>
            <a:tailEnd/>
          </a:ln>
        </p:spPr>
        <p:txBody>
          <a:bodyPr>
            <a:spAutoFit/>
          </a:bodyPr>
          <a:lstStyle/>
          <a:p>
            <a:pPr algn="ctr"/>
            <a:r>
              <a:rPr lang="es-ES">
                <a:latin typeface="Calibri" pitchFamily="34" charset="0"/>
              </a:rPr>
              <a:t>15 €</a:t>
            </a:r>
          </a:p>
        </p:txBody>
      </p:sp>
      <p:cxnSp>
        <p:nvCxnSpPr>
          <p:cNvPr id="25" name="24 Conector recto"/>
          <p:cNvCxnSpPr/>
          <p:nvPr/>
        </p:nvCxnSpPr>
        <p:spPr>
          <a:xfrm>
            <a:off x="488950" y="2708275"/>
            <a:ext cx="251936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817619" name="53 CuadroTexto"/>
          <p:cNvSpPr txBox="1">
            <a:spLocks noChangeArrowheads="1"/>
          </p:cNvSpPr>
          <p:nvPr/>
        </p:nvSpPr>
        <p:spPr bwMode="auto">
          <a:xfrm>
            <a:off x="776288" y="2852738"/>
            <a:ext cx="719137" cy="368300"/>
          </a:xfrm>
          <a:prstGeom prst="rect">
            <a:avLst/>
          </a:prstGeom>
          <a:noFill/>
          <a:ln w="9525">
            <a:noFill/>
            <a:miter lim="800000"/>
            <a:headEnd/>
            <a:tailEnd/>
          </a:ln>
        </p:spPr>
        <p:txBody>
          <a:bodyPr>
            <a:spAutoFit/>
          </a:bodyPr>
          <a:lstStyle/>
          <a:p>
            <a:pPr algn="ctr"/>
            <a:r>
              <a:rPr lang="es-ES">
                <a:latin typeface="Calibri" pitchFamily="34" charset="0"/>
              </a:rPr>
              <a:t>570 €</a:t>
            </a:r>
          </a:p>
        </p:txBody>
      </p:sp>
      <p:cxnSp>
        <p:nvCxnSpPr>
          <p:cNvPr id="53" name="52 Conector recto"/>
          <p:cNvCxnSpPr/>
          <p:nvPr/>
        </p:nvCxnSpPr>
        <p:spPr>
          <a:xfrm>
            <a:off x="631825" y="3213100"/>
            <a:ext cx="90011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817621" name="26 CuadroTexto"/>
          <p:cNvSpPr txBox="1">
            <a:spLocks noChangeArrowheads="1"/>
          </p:cNvSpPr>
          <p:nvPr/>
        </p:nvSpPr>
        <p:spPr bwMode="auto">
          <a:xfrm>
            <a:off x="2000250" y="2852738"/>
            <a:ext cx="719138" cy="366712"/>
          </a:xfrm>
          <a:prstGeom prst="rect">
            <a:avLst/>
          </a:prstGeom>
          <a:noFill/>
          <a:ln w="9525">
            <a:noFill/>
            <a:miter lim="800000"/>
            <a:headEnd/>
            <a:tailEnd/>
          </a:ln>
        </p:spPr>
        <p:txBody>
          <a:bodyPr>
            <a:spAutoFit/>
          </a:bodyPr>
          <a:lstStyle/>
          <a:p>
            <a:pPr algn="ctr"/>
            <a:r>
              <a:rPr lang="es-ES">
                <a:latin typeface="Calibri" pitchFamily="34" charset="0"/>
              </a:rPr>
              <a:t>570 €</a:t>
            </a:r>
          </a:p>
        </p:txBody>
      </p:sp>
      <p:sp>
        <p:nvSpPr>
          <p:cNvPr id="1817622" name="29 CuadroTexto"/>
          <p:cNvSpPr txBox="1">
            <a:spLocks noChangeArrowheads="1"/>
          </p:cNvSpPr>
          <p:nvPr/>
        </p:nvSpPr>
        <p:spPr bwMode="auto">
          <a:xfrm>
            <a:off x="2000250" y="3284538"/>
            <a:ext cx="719138" cy="366712"/>
          </a:xfrm>
          <a:prstGeom prst="rect">
            <a:avLst/>
          </a:prstGeom>
          <a:noFill/>
          <a:ln w="9525">
            <a:noFill/>
            <a:miter lim="800000"/>
            <a:headEnd/>
            <a:tailEnd/>
          </a:ln>
        </p:spPr>
        <p:txBody>
          <a:bodyPr>
            <a:spAutoFit/>
          </a:bodyPr>
          <a:lstStyle/>
          <a:p>
            <a:pPr algn="ctr"/>
            <a:r>
              <a:rPr lang="es-ES">
                <a:latin typeface="Calibri" pitchFamily="34" charset="0"/>
              </a:rPr>
              <a:t>126 €</a:t>
            </a:r>
          </a:p>
        </p:txBody>
      </p:sp>
      <p:sp>
        <p:nvSpPr>
          <p:cNvPr id="1817623" name="55 CuadroTexto"/>
          <p:cNvSpPr txBox="1">
            <a:spLocks noChangeArrowheads="1"/>
          </p:cNvSpPr>
          <p:nvPr/>
        </p:nvSpPr>
        <p:spPr bwMode="auto">
          <a:xfrm>
            <a:off x="1928813" y="3716338"/>
            <a:ext cx="792162" cy="366712"/>
          </a:xfrm>
          <a:prstGeom prst="rect">
            <a:avLst/>
          </a:prstGeom>
          <a:noFill/>
          <a:ln w="9525">
            <a:noFill/>
            <a:miter lim="800000"/>
            <a:headEnd/>
            <a:tailEnd/>
          </a:ln>
        </p:spPr>
        <p:txBody>
          <a:bodyPr>
            <a:spAutoFit/>
          </a:bodyPr>
          <a:lstStyle/>
          <a:p>
            <a:pPr algn="ctr"/>
            <a:r>
              <a:rPr lang="es-ES">
                <a:latin typeface="Calibri" pitchFamily="34" charset="0"/>
              </a:rPr>
              <a:t>324 €</a:t>
            </a:r>
          </a:p>
        </p:txBody>
      </p:sp>
      <p:cxnSp>
        <p:nvCxnSpPr>
          <p:cNvPr id="24" name="23 Conector recto"/>
          <p:cNvCxnSpPr/>
          <p:nvPr/>
        </p:nvCxnSpPr>
        <p:spPr>
          <a:xfrm>
            <a:off x="1857375" y="3213100"/>
            <a:ext cx="900113"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9" name="28 Conector recto"/>
          <p:cNvCxnSpPr/>
          <p:nvPr/>
        </p:nvCxnSpPr>
        <p:spPr>
          <a:xfrm>
            <a:off x="1857375" y="3644900"/>
            <a:ext cx="900113"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2" name="51 Conector recto"/>
          <p:cNvCxnSpPr/>
          <p:nvPr/>
        </p:nvCxnSpPr>
        <p:spPr>
          <a:xfrm>
            <a:off x="1857375" y="4149725"/>
            <a:ext cx="900113"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817627" name="93 Elipse"/>
          <p:cNvSpPr>
            <a:spLocks noGrp="1" noChangeArrowheads="1"/>
          </p:cNvSpPr>
          <p:nvPr>
            <p:ph sz="quarter" idx="3"/>
          </p:nvPr>
        </p:nvSpPr>
        <p:spPr>
          <a:xfrm>
            <a:off x="1208088" y="5589588"/>
            <a:ext cx="1150937" cy="360362"/>
          </a:xfrm>
          <a:prstGeom prst="ellipse">
            <a:avLst/>
          </a:prstGeom>
          <a:solidFill>
            <a:srgbClr val="C3D69B"/>
          </a:solidFill>
          <a:ln w="25400" algn="ctr">
            <a:solidFill>
              <a:srgbClr val="385D8A"/>
            </a:solidFill>
            <a:round/>
          </a:ln>
        </p:spPr>
        <p:txBody>
          <a:bodyPr/>
          <a:lstStyle/>
          <a:p>
            <a:pPr algn="ctr" eaLnBrk="1" hangingPunct="1">
              <a:spcBef>
                <a:spcPct val="0"/>
              </a:spcBef>
              <a:buClrTx/>
              <a:buSzTx/>
              <a:buFontTx/>
              <a:buNone/>
            </a:pPr>
            <a:r>
              <a:rPr lang="es-ES" sz="1600" b="1"/>
              <a:t>38,6%</a:t>
            </a:r>
          </a:p>
        </p:txBody>
      </p:sp>
      <p:sp>
        <p:nvSpPr>
          <p:cNvPr id="1817628" name="93 Elipse"/>
          <p:cNvSpPr>
            <a:spLocks noChangeArrowheads="1"/>
          </p:cNvSpPr>
          <p:nvPr/>
        </p:nvSpPr>
        <p:spPr bwMode="auto">
          <a:xfrm>
            <a:off x="1208088" y="6092825"/>
            <a:ext cx="1081087" cy="360363"/>
          </a:xfrm>
          <a:prstGeom prst="ellipse">
            <a:avLst/>
          </a:prstGeom>
          <a:solidFill>
            <a:srgbClr val="C3D69B"/>
          </a:solidFill>
          <a:ln w="25400" algn="ctr">
            <a:solidFill>
              <a:srgbClr val="385D8A"/>
            </a:solidFill>
            <a:round/>
            <a:headEnd/>
            <a:tailEnd/>
          </a:ln>
        </p:spPr>
        <p:txBody>
          <a:bodyPr/>
          <a:lstStyle/>
          <a:p>
            <a:pPr algn="ctr"/>
            <a:r>
              <a:rPr lang="es-ES" sz="1600" b="1">
                <a:latin typeface="Optane" pitchFamily="2" charset="0"/>
              </a:rPr>
              <a:t>38,9%</a:t>
            </a:r>
          </a:p>
        </p:txBody>
      </p:sp>
      <p:cxnSp>
        <p:nvCxnSpPr>
          <p:cNvPr id="1817629" name="58 Forma"/>
          <p:cNvCxnSpPr>
            <a:cxnSpLocks noChangeShapeType="1"/>
          </p:cNvCxnSpPr>
          <p:nvPr/>
        </p:nvCxnSpPr>
        <p:spPr bwMode="auto">
          <a:xfrm rot="16200000" flipH="1">
            <a:off x="1050925" y="5530850"/>
            <a:ext cx="284163" cy="112713"/>
          </a:xfrm>
          <a:prstGeom prst="bentConnector2">
            <a:avLst/>
          </a:prstGeom>
          <a:noFill/>
          <a:ln w="25400" algn="ctr">
            <a:solidFill>
              <a:srgbClr val="4A7EBB"/>
            </a:solidFill>
            <a:miter lim="800000"/>
            <a:headEnd/>
            <a:tailEnd/>
          </a:ln>
        </p:spPr>
      </p:cxnSp>
      <p:cxnSp>
        <p:nvCxnSpPr>
          <p:cNvPr id="1817630" name="60 Forma"/>
          <p:cNvCxnSpPr>
            <a:cxnSpLocks noChangeShapeType="1"/>
          </p:cNvCxnSpPr>
          <p:nvPr/>
        </p:nvCxnSpPr>
        <p:spPr bwMode="auto">
          <a:xfrm rot="5400000">
            <a:off x="2243932" y="5561806"/>
            <a:ext cx="311150" cy="77787"/>
          </a:xfrm>
          <a:prstGeom prst="bentConnector2">
            <a:avLst/>
          </a:prstGeom>
          <a:noFill/>
          <a:ln w="25400" algn="ctr">
            <a:solidFill>
              <a:srgbClr val="4A7EBB"/>
            </a:solidFill>
            <a:miter lim="800000"/>
            <a:headEnd/>
            <a:tailEnd/>
          </a:ln>
        </p:spPr>
      </p:cxnSp>
      <p:cxnSp>
        <p:nvCxnSpPr>
          <p:cNvPr id="65" name="64 Forma"/>
          <p:cNvCxnSpPr>
            <a:endCxn id="93" idx="2"/>
          </p:cNvCxnSpPr>
          <p:nvPr/>
        </p:nvCxnSpPr>
        <p:spPr>
          <a:xfrm rot="16200000" flipH="1">
            <a:off x="725488" y="5640387"/>
            <a:ext cx="750888" cy="360363"/>
          </a:xfrm>
          <a:prstGeom prst="bentConnector2">
            <a:avLst/>
          </a:prstGeom>
          <a:ln w="25400"/>
        </p:spPr>
        <p:style>
          <a:lnRef idx="1">
            <a:schemeClr val="accent1"/>
          </a:lnRef>
          <a:fillRef idx="0">
            <a:schemeClr val="accent1"/>
          </a:fillRef>
          <a:effectRef idx="0">
            <a:schemeClr val="accent1"/>
          </a:effectRef>
          <a:fontRef idx="minor">
            <a:schemeClr val="tx1"/>
          </a:fontRef>
        </p:style>
      </p:cxnSp>
      <p:cxnSp>
        <p:nvCxnSpPr>
          <p:cNvPr id="69" name="68 Forma"/>
          <p:cNvCxnSpPr>
            <a:endCxn id="93" idx="6"/>
          </p:cNvCxnSpPr>
          <p:nvPr/>
        </p:nvCxnSpPr>
        <p:spPr>
          <a:xfrm rot="5400000">
            <a:off x="2093913" y="5640387"/>
            <a:ext cx="750888" cy="360363"/>
          </a:xfrm>
          <a:prstGeom prst="bentConnector2">
            <a:avLst/>
          </a:prstGeom>
          <a:ln w="25400"/>
        </p:spPr>
        <p:style>
          <a:lnRef idx="1">
            <a:schemeClr val="accent1"/>
          </a:lnRef>
          <a:fillRef idx="0">
            <a:schemeClr val="accent1"/>
          </a:fillRef>
          <a:effectRef idx="0">
            <a:schemeClr val="accent1"/>
          </a:effectRef>
          <a:fontRef idx="minor">
            <a:schemeClr val="tx1"/>
          </a:fontRef>
        </p:style>
      </p:cxnSp>
      <p:sp>
        <p:nvSpPr>
          <p:cNvPr id="1817633" name="36 CuadroTexto"/>
          <p:cNvSpPr txBox="1">
            <a:spLocks noChangeArrowheads="1"/>
          </p:cNvSpPr>
          <p:nvPr/>
        </p:nvSpPr>
        <p:spPr bwMode="auto">
          <a:xfrm>
            <a:off x="3368675" y="2852738"/>
            <a:ext cx="827088" cy="366712"/>
          </a:xfrm>
          <a:prstGeom prst="rect">
            <a:avLst/>
          </a:prstGeom>
          <a:noFill/>
          <a:ln w="9525">
            <a:noFill/>
            <a:miter lim="800000"/>
            <a:headEnd/>
            <a:tailEnd/>
          </a:ln>
        </p:spPr>
        <p:txBody>
          <a:bodyPr>
            <a:spAutoFit/>
          </a:bodyPr>
          <a:lstStyle/>
          <a:p>
            <a:pPr algn="ctr"/>
            <a:r>
              <a:rPr lang="es-ES">
                <a:latin typeface="Calibri" pitchFamily="34" charset="0"/>
              </a:rPr>
              <a:t>321 €</a:t>
            </a:r>
          </a:p>
        </p:txBody>
      </p:sp>
      <p:sp>
        <p:nvSpPr>
          <p:cNvPr id="1817634" name="36 CuadroTexto"/>
          <p:cNvSpPr txBox="1">
            <a:spLocks noChangeArrowheads="1"/>
          </p:cNvSpPr>
          <p:nvPr/>
        </p:nvSpPr>
        <p:spPr bwMode="auto">
          <a:xfrm>
            <a:off x="4808538" y="2852738"/>
            <a:ext cx="827087" cy="366712"/>
          </a:xfrm>
          <a:prstGeom prst="rect">
            <a:avLst/>
          </a:prstGeom>
          <a:noFill/>
          <a:ln w="9525">
            <a:noFill/>
            <a:miter lim="800000"/>
            <a:headEnd/>
            <a:tailEnd/>
          </a:ln>
        </p:spPr>
        <p:txBody>
          <a:bodyPr>
            <a:spAutoFit/>
          </a:bodyPr>
          <a:lstStyle/>
          <a:p>
            <a:pPr algn="ctr"/>
            <a:r>
              <a:rPr lang="es-ES">
                <a:latin typeface="Calibri" pitchFamily="34" charset="0"/>
              </a:rPr>
              <a:t>321 €</a:t>
            </a:r>
          </a:p>
        </p:txBody>
      </p:sp>
      <p:cxnSp>
        <p:nvCxnSpPr>
          <p:cNvPr id="36" name="35 Conector recto"/>
          <p:cNvCxnSpPr/>
          <p:nvPr/>
        </p:nvCxnSpPr>
        <p:spPr>
          <a:xfrm>
            <a:off x="3368675" y="3213100"/>
            <a:ext cx="90011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817636" name="39 CuadroTexto"/>
          <p:cNvSpPr txBox="1">
            <a:spLocks noChangeArrowheads="1"/>
          </p:cNvSpPr>
          <p:nvPr/>
        </p:nvSpPr>
        <p:spPr bwMode="auto">
          <a:xfrm>
            <a:off x="4808538" y="3284538"/>
            <a:ext cx="900112" cy="366712"/>
          </a:xfrm>
          <a:prstGeom prst="rect">
            <a:avLst/>
          </a:prstGeom>
          <a:noFill/>
          <a:ln w="9525">
            <a:noFill/>
            <a:miter lim="800000"/>
            <a:headEnd/>
            <a:tailEnd/>
          </a:ln>
        </p:spPr>
        <p:txBody>
          <a:bodyPr>
            <a:spAutoFit/>
          </a:bodyPr>
          <a:lstStyle/>
          <a:p>
            <a:pPr algn="ctr"/>
            <a:r>
              <a:rPr lang="es-ES">
                <a:latin typeface="Calibri" pitchFamily="34" charset="0"/>
              </a:rPr>
              <a:t>63,5 €</a:t>
            </a:r>
          </a:p>
        </p:txBody>
      </p:sp>
      <p:cxnSp>
        <p:nvCxnSpPr>
          <p:cNvPr id="46" name="45 Conector recto"/>
          <p:cNvCxnSpPr/>
          <p:nvPr/>
        </p:nvCxnSpPr>
        <p:spPr>
          <a:xfrm>
            <a:off x="4737100" y="3213100"/>
            <a:ext cx="244792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38 Conector recto"/>
          <p:cNvCxnSpPr/>
          <p:nvPr/>
        </p:nvCxnSpPr>
        <p:spPr>
          <a:xfrm>
            <a:off x="4737100" y="3644900"/>
            <a:ext cx="936625"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71" name="70 Elipse"/>
          <p:cNvSpPr/>
          <p:nvPr/>
        </p:nvSpPr>
        <p:spPr>
          <a:xfrm>
            <a:off x="4089400" y="5734050"/>
            <a:ext cx="1008063" cy="644525"/>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1600" b="1" dirty="0">
                <a:solidFill>
                  <a:schemeClr val="tx1"/>
                </a:solidFill>
              </a:rPr>
              <a:t>29,1%</a:t>
            </a:r>
          </a:p>
        </p:txBody>
      </p:sp>
      <p:cxnSp>
        <p:nvCxnSpPr>
          <p:cNvPr id="1817640" name="76 Forma"/>
          <p:cNvCxnSpPr>
            <a:cxnSpLocks noChangeShapeType="1"/>
            <a:endCxn id="71" idx="2"/>
          </p:cNvCxnSpPr>
          <p:nvPr/>
        </p:nvCxnSpPr>
        <p:spPr bwMode="auto">
          <a:xfrm rot="16200000" flipH="1">
            <a:off x="3669506" y="5649119"/>
            <a:ext cx="611188" cy="203200"/>
          </a:xfrm>
          <a:prstGeom prst="bentConnector2">
            <a:avLst/>
          </a:prstGeom>
          <a:noFill/>
          <a:ln w="25400" algn="ctr">
            <a:solidFill>
              <a:srgbClr val="4A7EBB"/>
            </a:solidFill>
            <a:miter lim="800000"/>
            <a:headEnd/>
            <a:tailEnd/>
          </a:ln>
        </p:spPr>
      </p:cxnSp>
      <p:cxnSp>
        <p:nvCxnSpPr>
          <p:cNvPr id="1817641" name="75 Forma"/>
          <p:cNvCxnSpPr>
            <a:cxnSpLocks noChangeShapeType="1"/>
            <a:endCxn id="71" idx="6"/>
          </p:cNvCxnSpPr>
          <p:nvPr/>
        </p:nvCxnSpPr>
        <p:spPr bwMode="auto">
          <a:xfrm rot="5400000">
            <a:off x="4873625" y="5681663"/>
            <a:ext cx="611188" cy="138112"/>
          </a:xfrm>
          <a:prstGeom prst="bentConnector2">
            <a:avLst/>
          </a:prstGeom>
          <a:noFill/>
          <a:ln w="25400" algn="ctr">
            <a:solidFill>
              <a:srgbClr val="4A7EBB"/>
            </a:solidFill>
            <a:miter lim="800000"/>
            <a:headEnd/>
            <a:tailEnd/>
          </a:ln>
        </p:spPr>
      </p:cxnSp>
      <p:sp>
        <p:nvSpPr>
          <p:cNvPr id="1817642" name="46 CuadroTexto"/>
          <p:cNvSpPr txBox="1">
            <a:spLocks noChangeArrowheads="1"/>
          </p:cNvSpPr>
          <p:nvPr/>
        </p:nvSpPr>
        <p:spPr bwMode="auto">
          <a:xfrm>
            <a:off x="6321425" y="2420938"/>
            <a:ext cx="898525" cy="366712"/>
          </a:xfrm>
          <a:prstGeom prst="rect">
            <a:avLst/>
          </a:prstGeom>
          <a:noFill/>
          <a:ln w="9525">
            <a:noFill/>
            <a:miter lim="800000"/>
            <a:headEnd/>
            <a:tailEnd/>
          </a:ln>
        </p:spPr>
        <p:txBody>
          <a:bodyPr>
            <a:spAutoFit/>
          </a:bodyPr>
          <a:lstStyle/>
          <a:p>
            <a:pPr algn="ctr"/>
            <a:r>
              <a:rPr lang="es-ES">
                <a:latin typeface="Calibri" pitchFamily="34" charset="0"/>
              </a:rPr>
              <a:t>149,5 €</a:t>
            </a:r>
          </a:p>
        </p:txBody>
      </p:sp>
      <p:sp>
        <p:nvSpPr>
          <p:cNvPr id="1817643" name="108 CuadroTexto"/>
          <p:cNvSpPr txBox="1">
            <a:spLocks noChangeArrowheads="1"/>
          </p:cNvSpPr>
          <p:nvPr/>
        </p:nvSpPr>
        <p:spPr bwMode="auto">
          <a:xfrm>
            <a:off x="6248400" y="2781300"/>
            <a:ext cx="1022350" cy="366713"/>
          </a:xfrm>
          <a:prstGeom prst="rect">
            <a:avLst/>
          </a:prstGeom>
          <a:noFill/>
          <a:ln w="9525">
            <a:noFill/>
            <a:miter lim="800000"/>
            <a:headEnd/>
            <a:tailEnd/>
          </a:ln>
        </p:spPr>
        <p:txBody>
          <a:bodyPr>
            <a:spAutoFit/>
          </a:bodyPr>
          <a:lstStyle/>
          <a:p>
            <a:pPr algn="ctr"/>
            <a:r>
              <a:rPr lang="es-ES">
                <a:latin typeface="Calibri" pitchFamily="34" charset="0"/>
              </a:rPr>
              <a:t>171,5 €</a:t>
            </a:r>
          </a:p>
        </p:txBody>
      </p:sp>
      <p:sp>
        <p:nvSpPr>
          <p:cNvPr id="1817644" name="46 CuadroTexto"/>
          <p:cNvSpPr txBox="1">
            <a:spLocks noChangeArrowheads="1"/>
          </p:cNvSpPr>
          <p:nvPr/>
        </p:nvSpPr>
        <p:spPr bwMode="auto">
          <a:xfrm>
            <a:off x="7832725" y="2420938"/>
            <a:ext cx="1152525" cy="366712"/>
          </a:xfrm>
          <a:prstGeom prst="rect">
            <a:avLst/>
          </a:prstGeom>
          <a:noFill/>
          <a:ln w="9525">
            <a:noFill/>
            <a:miter lim="800000"/>
            <a:headEnd/>
            <a:tailEnd/>
          </a:ln>
        </p:spPr>
        <p:txBody>
          <a:bodyPr>
            <a:spAutoFit/>
          </a:bodyPr>
          <a:lstStyle/>
          <a:p>
            <a:pPr algn="ctr"/>
            <a:r>
              <a:rPr lang="es-ES">
                <a:latin typeface="Calibri" pitchFamily="34" charset="0"/>
              </a:rPr>
              <a:t>149,5 €</a:t>
            </a:r>
          </a:p>
        </p:txBody>
      </p:sp>
      <p:sp>
        <p:nvSpPr>
          <p:cNvPr id="1817645" name="108 CuadroTexto"/>
          <p:cNvSpPr txBox="1">
            <a:spLocks noChangeArrowheads="1"/>
          </p:cNvSpPr>
          <p:nvPr/>
        </p:nvSpPr>
        <p:spPr bwMode="auto">
          <a:xfrm>
            <a:off x="7258050" y="2781300"/>
            <a:ext cx="2233613" cy="366713"/>
          </a:xfrm>
          <a:prstGeom prst="rect">
            <a:avLst/>
          </a:prstGeom>
          <a:noFill/>
          <a:ln w="9525">
            <a:noFill/>
            <a:miter lim="800000"/>
            <a:headEnd/>
            <a:tailEnd/>
          </a:ln>
        </p:spPr>
        <p:txBody>
          <a:bodyPr>
            <a:spAutoFit/>
          </a:bodyPr>
          <a:lstStyle/>
          <a:p>
            <a:pPr algn="ctr"/>
            <a:r>
              <a:rPr lang="es-ES">
                <a:latin typeface="Calibri" pitchFamily="34" charset="0"/>
              </a:rPr>
              <a:t>171,5 €</a:t>
            </a:r>
          </a:p>
        </p:txBody>
      </p:sp>
      <p:sp>
        <p:nvSpPr>
          <p:cNvPr id="1817646" name="39 CuadroTexto"/>
          <p:cNvSpPr txBox="1">
            <a:spLocks noChangeArrowheads="1"/>
          </p:cNvSpPr>
          <p:nvPr/>
        </p:nvSpPr>
        <p:spPr bwMode="auto">
          <a:xfrm>
            <a:off x="7977188" y="3213100"/>
            <a:ext cx="900112" cy="366713"/>
          </a:xfrm>
          <a:prstGeom prst="rect">
            <a:avLst/>
          </a:prstGeom>
          <a:noFill/>
          <a:ln w="9525">
            <a:noFill/>
            <a:miter lim="800000"/>
            <a:headEnd/>
            <a:tailEnd/>
          </a:ln>
        </p:spPr>
        <p:txBody>
          <a:bodyPr>
            <a:spAutoFit/>
          </a:bodyPr>
          <a:lstStyle/>
          <a:p>
            <a:pPr algn="ctr"/>
            <a:r>
              <a:rPr lang="es-ES">
                <a:latin typeface="Calibri" pitchFamily="34" charset="0"/>
              </a:rPr>
              <a:t>63,5 €</a:t>
            </a:r>
          </a:p>
        </p:txBody>
      </p:sp>
      <p:cxnSp>
        <p:nvCxnSpPr>
          <p:cNvPr id="57" name="56 Conector recto"/>
          <p:cNvCxnSpPr/>
          <p:nvPr/>
        </p:nvCxnSpPr>
        <p:spPr>
          <a:xfrm>
            <a:off x="6248400" y="2781300"/>
            <a:ext cx="252095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44 Conector recto"/>
          <p:cNvCxnSpPr/>
          <p:nvPr/>
        </p:nvCxnSpPr>
        <p:spPr>
          <a:xfrm>
            <a:off x="7905750" y="3213100"/>
            <a:ext cx="900113"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9" name="48 Conector recto"/>
          <p:cNvCxnSpPr/>
          <p:nvPr/>
        </p:nvCxnSpPr>
        <p:spPr>
          <a:xfrm>
            <a:off x="7905750" y="3573463"/>
            <a:ext cx="900113"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817650" name="70 Elipse"/>
          <p:cNvSpPr>
            <a:spLocks noGrp="1" noChangeArrowheads="1"/>
          </p:cNvSpPr>
          <p:nvPr>
            <p:ph sz="quarter" idx="4"/>
          </p:nvPr>
        </p:nvSpPr>
        <p:spPr>
          <a:xfrm>
            <a:off x="6969125" y="5661025"/>
            <a:ext cx="1223963" cy="481013"/>
          </a:xfrm>
          <a:prstGeom prst="ellipse">
            <a:avLst/>
          </a:prstGeom>
          <a:solidFill>
            <a:srgbClr val="C3D69B"/>
          </a:solidFill>
          <a:ln w="25400" algn="ctr">
            <a:solidFill>
              <a:srgbClr val="385D8A"/>
            </a:solidFill>
            <a:round/>
          </a:ln>
        </p:spPr>
        <p:txBody>
          <a:bodyPr/>
          <a:lstStyle/>
          <a:p>
            <a:pPr algn="ctr" eaLnBrk="1" hangingPunct="1">
              <a:spcBef>
                <a:spcPct val="0"/>
              </a:spcBef>
              <a:buClrTx/>
              <a:buSzTx/>
              <a:buFontTx/>
              <a:buNone/>
            </a:pPr>
            <a:r>
              <a:rPr lang="es-ES" sz="1600" b="1">
                <a:latin typeface="Calibri" pitchFamily="34" charset="0"/>
              </a:rPr>
              <a:t>20,1%</a:t>
            </a:r>
          </a:p>
        </p:txBody>
      </p:sp>
      <p:cxnSp>
        <p:nvCxnSpPr>
          <p:cNvPr id="1817651" name="89 Forma"/>
          <p:cNvCxnSpPr>
            <a:cxnSpLocks noChangeShapeType="1"/>
          </p:cNvCxnSpPr>
          <p:nvPr/>
        </p:nvCxnSpPr>
        <p:spPr bwMode="auto">
          <a:xfrm rot="16200000" flipH="1">
            <a:off x="6635750" y="5634038"/>
            <a:ext cx="490538" cy="112712"/>
          </a:xfrm>
          <a:prstGeom prst="bentConnector2">
            <a:avLst/>
          </a:prstGeom>
          <a:noFill/>
          <a:ln w="25400" algn="ctr">
            <a:solidFill>
              <a:srgbClr val="4A7EBB"/>
            </a:solidFill>
            <a:miter lim="800000"/>
            <a:headEnd/>
            <a:tailEnd/>
          </a:ln>
        </p:spPr>
      </p:cxnSp>
      <p:cxnSp>
        <p:nvCxnSpPr>
          <p:cNvPr id="1817652" name="88 Forma"/>
          <p:cNvCxnSpPr>
            <a:cxnSpLocks noChangeShapeType="1"/>
          </p:cNvCxnSpPr>
          <p:nvPr/>
        </p:nvCxnSpPr>
        <p:spPr bwMode="auto">
          <a:xfrm rot="5400000">
            <a:off x="7987507" y="5650706"/>
            <a:ext cx="490538" cy="79375"/>
          </a:xfrm>
          <a:prstGeom prst="bentConnector2">
            <a:avLst/>
          </a:prstGeom>
          <a:noFill/>
          <a:ln w="25400" algn="ctr">
            <a:solidFill>
              <a:srgbClr val="4A7EBB"/>
            </a:solidFill>
            <a:miter lim="800000"/>
            <a:headEnd/>
            <a:tailEnd/>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368410" y="836712"/>
            <a:ext cx="9169179" cy="5544616"/>
          </a:xfrm>
          <a:prstGeom prst="rect">
            <a:avLst/>
          </a:prstGeom>
        </p:spPr>
      </p:pic>
      <p:sp>
        <p:nvSpPr>
          <p:cNvPr id="1818625" name="Rectangle 2"/>
          <p:cNvSpPr>
            <a:spLocks noGrp="1"/>
          </p:cNvSpPr>
          <p:nvPr>
            <p:ph type="title"/>
          </p:nvPr>
        </p:nvSpPr>
        <p:spPr/>
        <p:txBody>
          <a:bodyPr/>
          <a:lstStyle/>
          <a:p>
            <a:pPr eaLnBrk="1" hangingPunct="1"/>
            <a:r>
              <a:rPr lang="es-ES" sz="2400"/>
              <a:t>SOCIAL PROTECTION REVENUES</a:t>
            </a:r>
          </a:p>
        </p:txBody>
      </p:sp>
      <p:sp>
        <p:nvSpPr>
          <p:cNvPr id="1818626" name="6 Rectángulo redondeado"/>
          <p:cNvSpPr>
            <a:spLocks noGrp="1" noChangeArrowheads="1"/>
          </p:cNvSpPr>
          <p:nvPr>
            <p:ph type="body" idx="1"/>
          </p:nvPr>
        </p:nvSpPr>
        <p:spPr>
          <a:prstGeom prst="roundRect">
            <a:avLst>
              <a:gd name="adj" fmla="val 7620"/>
            </a:avLst>
          </a:prstGeom>
          <a:solidFill>
            <a:schemeClr val="bg1"/>
          </a:solidFill>
          <a:ln w="25400" algn="ctr">
            <a:solidFill>
              <a:srgbClr val="385D8A"/>
            </a:solidFill>
            <a:round/>
          </a:ln>
        </p:spPr>
        <p:txBody>
          <a:bodyPr/>
          <a:lstStyle/>
          <a:p>
            <a:pPr marL="1428750" lvl="2" indent="-514350" eaLnBrk="1" hangingPunct="1"/>
            <a:endParaRPr lang="en-GB"/>
          </a:p>
          <a:p>
            <a:pPr marL="1428750" lvl="2" indent="-514350" eaLnBrk="1" hangingPunct="1"/>
            <a:endParaRPr lang="en-GB"/>
          </a:p>
          <a:p>
            <a:pPr marL="1428750" lvl="2" indent="-514350" eaLnBrk="1" hangingPunct="1"/>
            <a:endParaRPr lang="en-GB"/>
          </a:p>
          <a:p>
            <a:pPr marL="1428750" lvl="2" indent="-514350" eaLnBrk="1" hangingPunct="1"/>
            <a:endParaRPr lang="en-GB"/>
          </a:p>
          <a:p>
            <a:pPr marL="1428750" lvl="2" indent="-514350" eaLnBrk="1" hangingPunct="1"/>
            <a:endParaRPr lang="en-GB"/>
          </a:p>
          <a:p>
            <a:pPr marL="1428750" lvl="2" indent="-514350" eaLnBrk="1" hangingPunct="1"/>
            <a:endParaRPr lang="en-GB"/>
          </a:p>
          <a:p>
            <a:pPr marL="1428750" lvl="2" indent="-514350" eaLnBrk="1" hangingPunct="1"/>
            <a:endParaRPr lang="en-GB"/>
          </a:p>
          <a:p>
            <a:pPr marL="1428750" lvl="2" indent="-514350" eaLnBrk="1" hangingPunct="1"/>
            <a:endParaRPr lang="en-GB"/>
          </a:p>
          <a:p>
            <a:pPr marL="1428750" lvl="2" indent="-514350" eaLnBrk="1" hangingPunct="1"/>
            <a:endParaRPr lang="en-GB"/>
          </a:p>
          <a:p>
            <a:pPr marL="1428750" lvl="2" indent="-514350" algn="just" eaLnBrk="1" hangingPunct="1">
              <a:spcBef>
                <a:spcPct val="0"/>
              </a:spcBef>
              <a:spcAft>
                <a:spcPts val="600"/>
              </a:spcAft>
              <a:buClrTx/>
            </a:pPr>
            <a:endParaRPr lang="en-GB" sz="2000">
              <a:latin typeface="Calibri" pitchFamily="34" charset="0"/>
              <a:cs typeface="Arial" charset="0"/>
            </a:endParaRPr>
          </a:p>
        </p:txBody>
      </p:sp>
      <p:graphicFrame>
        <p:nvGraphicFramePr>
          <p:cNvPr id="5" name="2 Gráfico"/>
          <p:cNvGraphicFramePr>
            <a:graphicFrameLocks noChangeAspect="1"/>
          </p:cNvGraphicFramePr>
          <p:nvPr/>
        </p:nvGraphicFramePr>
        <p:xfrm>
          <a:off x="619498" y="1566317"/>
          <a:ext cx="7667999" cy="4600800"/>
        </p:xfrm>
        <a:graphic>
          <a:graphicData uri="http://schemas.openxmlformats.org/drawingml/2006/chart">
            <c:chart xmlns:c="http://schemas.openxmlformats.org/drawingml/2006/chart" xmlns:r="http://schemas.openxmlformats.org/officeDocument/2006/relationships" r:id="rId3"/>
          </a:graphicData>
        </a:graphic>
      </p:graphicFrame>
      <p:sp>
        <p:nvSpPr>
          <p:cNvPr id="1818628" name="1 CuadroTexto"/>
          <p:cNvSpPr txBox="1">
            <a:spLocks noChangeArrowheads="1"/>
          </p:cNvSpPr>
          <p:nvPr/>
        </p:nvSpPr>
        <p:spPr bwMode="auto">
          <a:xfrm>
            <a:off x="755650" y="1268413"/>
            <a:ext cx="752475" cy="287337"/>
          </a:xfrm>
          <a:prstGeom prst="rect">
            <a:avLst/>
          </a:prstGeom>
          <a:noFill/>
          <a:ln w="9525">
            <a:noFill/>
            <a:miter lim="800000"/>
            <a:headEnd/>
            <a:tailEnd/>
          </a:ln>
        </p:spPr>
        <p:txBody>
          <a:bodyPr/>
          <a:lstStyle/>
          <a:p>
            <a:r>
              <a:rPr lang="es-ES" sz="1600" b="1">
                <a:latin typeface="Calibri" pitchFamily="34" charset="0"/>
              </a:rPr>
              <a:t>% GDP</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368410" y="836712"/>
            <a:ext cx="9169179" cy="5544616"/>
          </a:xfrm>
          <a:prstGeom prst="rect">
            <a:avLst/>
          </a:prstGeom>
        </p:spPr>
      </p:pic>
      <p:sp>
        <p:nvSpPr>
          <p:cNvPr id="1748997" name="Rectangle 5"/>
          <p:cNvSpPr>
            <a:spLocks noGrp="1"/>
          </p:cNvSpPr>
          <p:nvPr>
            <p:ph type="title"/>
          </p:nvPr>
        </p:nvSpPr>
        <p:spPr>
          <a:xfrm>
            <a:off x="344488" y="404813"/>
            <a:ext cx="9066212" cy="323850"/>
          </a:xfrm>
        </p:spPr>
        <p:txBody>
          <a:bodyPr/>
          <a:lstStyle/>
          <a:p>
            <a:pPr eaLnBrk="1" hangingPunct="1"/>
            <a:r>
              <a:rPr lang="en-US"/>
              <a:t>Spanish Social Security is nowadays deeply hit by the crisis </a:t>
            </a:r>
            <a:br>
              <a:rPr lang="en-US"/>
            </a:br>
            <a:r>
              <a:rPr lang="en-US"/>
              <a:t>and in the future by the aging population.</a:t>
            </a:r>
            <a:br>
              <a:rPr lang="es-ES" b="0"/>
            </a:br>
            <a:endParaRPr lang="es-ES" b="0"/>
          </a:p>
        </p:txBody>
      </p:sp>
      <p:graphicFrame>
        <p:nvGraphicFramePr>
          <p:cNvPr id="1748996" name="9 Gráfico"/>
          <p:cNvGraphicFramePr>
            <a:graphicFrameLocks noGrp="1" noChangeAspect="1"/>
          </p:cNvGraphicFramePr>
          <p:nvPr>
            <p:ph idx="1"/>
          </p:nvPr>
        </p:nvGraphicFramePr>
        <p:xfrm>
          <a:off x="1185863" y="981075"/>
          <a:ext cx="7453312" cy="5145088"/>
        </p:xfrm>
        <a:graphic>
          <a:graphicData uri="http://schemas.openxmlformats.org/presentationml/2006/ole">
            <mc:AlternateContent xmlns:mc="http://schemas.openxmlformats.org/markup-compatibility/2006">
              <mc:Choice xmlns:v="urn:schemas-microsoft-com:vml" Requires="v">
                <p:oleObj spid="_x0000_s1749069" r:id="rId4" imgW="7559695" imgH="5218628" progId="Excel.Chart.8">
                  <p:embed/>
                </p:oleObj>
              </mc:Choice>
              <mc:Fallback>
                <p:oleObj r:id="rId4" imgW="7559695" imgH="5218628" progId="Excel.Chart.8">
                  <p:embed/>
                  <p:pic>
                    <p:nvPicPr>
                      <p:cNvPr id="0" name="9 Gráfic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5863" y="981075"/>
                        <a:ext cx="7453312" cy="5145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368410" y="764704"/>
            <a:ext cx="9169179" cy="5616624"/>
          </a:xfrm>
          <a:prstGeom prst="rect">
            <a:avLst/>
          </a:prstGeom>
        </p:spPr>
      </p:pic>
      <p:sp>
        <p:nvSpPr>
          <p:cNvPr id="1820673" name="Rectangle 2"/>
          <p:cNvSpPr>
            <a:spLocks noGrp="1"/>
          </p:cNvSpPr>
          <p:nvPr>
            <p:ph type="title"/>
          </p:nvPr>
        </p:nvSpPr>
        <p:spPr/>
        <p:txBody>
          <a:bodyPr/>
          <a:lstStyle/>
          <a:p>
            <a:pPr algn="ctr" eaLnBrk="1" hangingPunct="1"/>
            <a:r>
              <a:rPr lang="en-GB" sz="2800"/>
              <a:t>CHALLENGES</a:t>
            </a:r>
            <a:endParaRPr lang="es-ES" sz="2800"/>
          </a:p>
        </p:txBody>
      </p:sp>
      <p:pic>
        <p:nvPicPr>
          <p:cNvPr id="10" name="9 Imagen" descr="siluetaniñoazul.png"/>
          <p:cNvPicPr>
            <a:picLocks noChangeAspect="1"/>
          </p:cNvPicPr>
          <p:nvPr/>
        </p:nvPicPr>
        <p:blipFill>
          <a:blip r:embed="rId3"/>
          <a:stretch>
            <a:fillRect/>
          </a:stretch>
        </p:blipFill>
        <p:spPr>
          <a:xfrm>
            <a:off x="4448175" y="908050"/>
            <a:ext cx="811213" cy="644525"/>
          </a:xfrm>
          <a:prstGeom prst="rect">
            <a:avLst/>
          </a:prstGeom>
          <a:solidFill>
            <a:schemeClr val="accent5">
              <a:lumMod val="20000"/>
              <a:lumOff val="80000"/>
            </a:schemeClr>
          </a:solidFill>
          <a:ln>
            <a:noFill/>
          </a:ln>
        </p:spPr>
        <p:style>
          <a:lnRef idx="1">
            <a:schemeClr val="accent5"/>
          </a:lnRef>
          <a:fillRef idx="2">
            <a:schemeClr val="accent5"/>
          </a:fillRef>
          <a:effectRef idx="1">
            <a:schemeClr val="accent5"/>
          </a:effectRef>
          <a:fontRef idx="minor">
            <a:schemeClr val="dk1"/>
          </a:fontRef>
        </p:style>
      </p:pic>
      <p:cxnSp>
        <p:nvCxnSpPr>
          <p:cNvPr id="17" name="16 Conector recto"/>
          <p:cNvCxnSpPr/>
          <p:nvPr/>
        </p:nvCxnSpPr>
        <p:spPr>
          <a:xfrm>
            <a:off x="849313" y="1628775"/>
            <a:ext cx="8064500" cy="0"/>
          </a:xfrm>
          <a:prstGeom prst="line">
            <a:avLst/>
          </a:prstGeom>
        </p:spPr>
        <p:style>
          <a:lnRef idx="3">
            <a:schemeClr val="accent5"/>
          </a:lnRef>
          <a:fillRef idx="0">
            <a:schemeClr val="accent5"/>
          </a:fillRef>
          <a:effectRef idx="2">
            <a:schemeClr val="accent5"/>
          </a:effectRef>
          <a:fontRef idx="minor">
            <a:schemeClr val="tx1"/>
          </a:fontRef>
        </p:style>
      </p:cxnSp>
      <p:pic>
        <p:nvPicPr>
          <p:cNvPr id="1820676" name="45 Imagen" descr="SILUETASANCIANOSMORADO.jpg"/>
          <p:cNvPicPr>
            <a:picLocks noChangeAspect="1"/>
          </p:cNvPicPr>
          <p:nvPr/>
        </p:nvPicPr>
        <p:blipFill>
          <a:blip r:embed="rId4"/>
          <a:srcRect/>
          <a:stretch>
            <a:fillRect/>
          </a:stretch>
        </p:blipFill>
        <p:spPr bwMode="auto">
          <a:xfrm>
            <a:off x="1281113" y="2133600"/>
            <a:ext cx="2160587" cy="1612900"/>
          </a:xfrm>
          <a:prstGeom prst="rect">
            <a:avLst/>
          </a:prstGeom>
          <a:noFill/>
          <a:ln w="9525">
            <a:noFill/>
            <a:miter lim="800000"/>
            <a:headEnd/>
            <a:tailEnd/>
          </a:ln>
        </p:spPr>
      </p:pic>
      <p:pic>
        <p:nvPicPr>
          <p:cNvPr id="1820677" name="46 Imagen" descr="SILUETASANCIANOSMORADO.jpg"/>
          <p:cNvPicPr>
            <a:picLocks noChangeAspect="1"/>
          </p:cNvPicPr>
          <p:nvPr/>
        </p:nvPicPr>
        <p:blipFill>
          <a:blip r:embed="rId5"/>
          <a:srcRect/>
          <a:stretch>
            <a:fillRect/>
          </a:stretch>
        </p:blipFill>
        <p:spPr bwMode="auto">
          <a:xfrm>
            <a:off x="3513138" y="2565400"/>
            <a:ext cx="2222500" cy="1660525"/>
          </a:xfrm>
          <a:prstGeom prst="rect">
            <a:avLst/>
          </a:prstGeom>
          <a:noFill/>
          <a:ln w="9525">
            <a:noFill/>
            <a:miter lim="800000"/>
            <a:headEnd/>
            <a:tailEnd/>
          </a:ln>
        </p:spPr>
      </p:pic>
      <p:pic>
        <p:nvPicPr>
          <p:cNvPr id="1820678" name="46 Imagen" descr="SILUETASANCIANOSMORADO.jpg"/>
          <p:cNvPicPr>
            <a:picLocks noChangeAspect="1"/>
          </p:cNvPicPr>
          <p:nvPr/>
        </p:nvPicPr>
        <p:blipFill>
          <a:blip r:embed="rId5"/>
          <a:srcRect/>
          <a:stretch>
            <a:fillRect/>
          </a:stretch>
        </p:blipFill>
        <p:spPr bwMode="auto">
          <a:xfrm>
            <a:off x="5745163" y="1989138"/>
            <a:ext cx="2222500" cy="1660525"/>
          </a:xfrm>
          <a:prstGeom prst="rect">
            <a:avLst/>
          </a:prstGeom>
          <a:noFill/>
          <a:ln w="9525">
            <a:noFill/>
            <a:miter lim="800000"/>
            <a:headEnd/>
            <a:tailEnd/>
          </a:ln>
        </p:spPr>
      </p:pic>
      <p:sp>
        <p:nvSpPr>
          <p:cNvPr id="31" name="30 CuadroTexto"/>
          <p:cNvSpPr txBox="1"/>
          <p:nvPr/>
        </p:nvSpPr>
        <p:spPr>
          <a:xfrm>
            <a:off x="849313" y="4437063"/>
            <a:ext cx="8353425" cy="103187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lgn="ctr" fontAlgn="auto">
              <a:spcBef>
                <a:spcPts val="0"/>
              </a:spcBef>
              <a:spcAft>
                <a:spcPts val="0"/>
              </a:spcAft>
              <a:defRPr/>
            </a:pPr>
            <a:r>
              <a:rPr lang="en-US" sz="3000" dirty="0"/>
              <a:t>Guarantee a public pension system that anticipates to the economic and demographic challenges</a:t>
            </a:r>
            <a:endParaRPr lang="es-ES" sz="3000" dirty="0"/>
          </a:p>
        </p:txBody>
      </p:sp>
      <p:sp>
        <p:nvSpPr>
          <p:cNvPr id="32" name="31 Rectángulo"/>
          <p:cNvSpPr/>
          <p:nvPr/>
        </p:nvSpPr>
        <p:spPr>
          <a:xfrm>
            <a:off x="849313" y="5589588"/>
            <a:ext cx="8353425" cy="57467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lgn="ctr" fontAlgn="auto">
              <a:spcBef>
                <a:spcPts val="0"/>
              </a:spcBef>
              <a:spcAft>
                <a:spcPts val="0"/>
              </a:spcAft>
              <a:defRPr/>
            </a:pPr>
            <a:r>
              <a:rPr lang="en-US" sz="3000" dirty="0"/>
              <a:t>The prevention of the risk of poverty </a:t>
            </a:r>
            <a:endParaRPr lang="es-ES" sz="3000"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16160&quot;&gt;&lt;version val=&quot;17973&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mruColor&gt;&lt;m_vecMRU length=&quot;7&quot;&gt;&lt;elem m_fUsage=&quot;1.55610000000000000000E+000&quot;&gt;&lt;m_ppcolschidx val=&quot;0&quot;/&gt;&lt;m_rgb r=&quot;5a&quot; g=&quot;be&quot; b=&quot;a3&quot;/&gt;&lt;/elem&gt;&lt;elem m_fUsage=&quot;1.00000000000000000000E+000&quot;&gt;&lt;m_ppcolschidx val=&quot;0&quot;/&gt;&lt;m_rgb r=&quot;cf&quot; g=&quot;f2&quot; b=&quot;fe&quot;/&gt;&lt;/elem&gt;&lt;elem m_fUsage=&quot;9.08764110000000010000E-001&quot;&gt;&lt;m_ppcolschidx val=&quot;0&quot;/&gt;&lt;m_rgb r=&quot;e7&quot; g=&quot;1e&quot; b=&quot;1&quot;/&gt;&lt;/elem&gt;&lt;elem m_fUsage=&quot;8.10000000000000050000E-001&quot;&gt;&lt;m_ppcolschidx val=&quot;0&quot;/&gt;&lt;m_rgb r=&quot;e3&quot; g=&quot;97&quot; b=&quot;4a&quot;/&gt;&lt;/elem&gt;&lt;elem m_fUsage=&quot;7.29000000000000090000E-001&quot;&gt;&lt;m_ppcolschidx val=&quot;0&quot;/&gt;&lt;m_rgb r=&quot;cd&quot; g=&quot;dd&quot; b=&quot;f8&quot;/&gt;&lt;/elem&gt;&lt;elem m_fUsage=&quot;5.90490000000000180000E-001&quot;&gt;&lt;m_ppcolschidx val=&quot;0&quot;/&gt;&lt;m_rgb r=&quot;0&quot; g=&quot;70&quot; b=&quot;c0&quot;/&gt;&lt;/elem&gt;&lt;elem m_fUsage=&quot;5.31441000000000160000E-001&quot;&gt;&lt;m_ppcolschidx val=&quot;0&quot;/&gt;&lt;m_rgb r=&quot;2d&quot; g=&quot;d2&quot; b=&quot;28&quot;/&gt;&lt;/elem&gt;&lt;/m_vecMRU&gt;&lt;/m_mruColor&gt;&lt;m_agendatheme&gt;&lt;m_aagendaitemprops&gt;&lt;elem&gt;&lt;m_bVisible val=&quot;1&quot;/&gt;&lt;m_font&gt;&lt;m_bBold val=&quot;1&quot;/&gt;&lt;/m_font&gt;&lt;m_colFont&gt;&lt;m_ppcolschidx val=&quot;2&quot;/&gt;&lt;/m_colFont&gt;&lt;m_fill&gt;&lt;m_bVisible val=&quot;0&quot;/&gt;&lt;/m_fill&gt;&lt;m_linestyle&gt;&lt;m_bVisible val=&quot;1&quot;/&gt;&lt;m_nWeight val=&quot;6&quot;/&gt;&lt;m_col&gt;&lt;m_ppcolschidx val=&quot;2&quot;/&gt;&lt;/m_col&gt;&lt;m_msolinedashstyle val=&quot;1&quot;/&gt;&lt;m_msoarrowheadstyleBegin val=&quot;1&quot;/&gt;&lt;m_msoarrowheadstyleEnd val=&quot;1&quot;/&gt;&lt;/m_linestyle&gt;&lt;/elem&gt;&lt;elem&gt;&lt;m_bVisible val=&quot;1&quot;/&gt;&lt;m_font&gt;&lt;m_bBold val=&quot;1&quot;/&gt;&lt;/m_font&gt;&lt;m_colFont&gt;&lt;m_ppcolschidx val=&quot;2&quot;/&gt;&lt;/m_colFont&gt;&lt;m_fill&gt;&lt;m_bVisible val=&quot;0&quot;/&gt;&lt;/m_fill&gt;&lt;m_linestyle&gt;&lt;m_bVisible val=&quot;0&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1&quot;/&gt;&lt;m_font&gt;&lt;m_bBold val=&quot;1&quot;/&gt;&lt;/m_font&gt;&lt;m_colFont&gt;&lt;m_ppcolschidx val=&quot;2&quot;/&gt;&lt;/m_colFont&gt;&lt;m_fill&gt;&lt;m_bVisible val=&quot;0&quot;/&gt;&lt;/m_fill&gt;&lt;m_linestyle&gt;&lt;m_bVisible val=&quot;1&quot;/&gt;&lt;m_nWeight val=&quot;6&quot;/&gt;&lt;m_col&gt;&lt;m_ppcolschidx val=&quot;2&quot;/&gt;&lt;/m_col&gt;&lt;m_msolinedashstyle val=&quot;1&quot;/&gt;&lt;m_msoarrowheadstyleBegin val=&quot;1&quot;/&gt;&lt;m_msoarrowheadstyleEnd val=&quot;1&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0&quot;/&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0&quot;/&gt;&lt;/elem&gt;&lt;/m_aagendaitemprops&gt;&lt;m_linestyleTopBottomLine&gt;&lt;m_bVisible val=&quot;0&quot;/&gt;&lt;/m_linestyleTopBottomLine&gt;&lt;/m_agendatheme&gt;&lt;m_mapectfillschemeMRU/&gt;&lt;m_eweekdayFirstOfWeek val=&quot;1&quot;/&gt;&lt;m_eweekdayFirstOfWorkweek val=&quot;2&quot;/&gt;&lt;m_eweekdayFirstOfWeekend val=&quot;7&quot;/&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chMinusSymbol&gt;-&lt;/m_chMinusSymbol&gt;&lt;m_chDecimalSymbol17909&gt;.&lt;/m_chDecimalSymbol17909&gt;&lt;m_nGroupingDigits17909 val=&quot;3&quot;/&gt;&lt;m_chGroupingSymbol17909&gt;,&lt;/m_chGroupingSymbol17909&gt;&lt;/m_precDefault&gt;&lt;/CDefaultPrec&gt;&lt;/root&gt;"/>
  <p:tag name="THINKCELLUNDODONOTDELETE" val="513"/>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C3_ib8Pk6k6Ufdjr8CiE.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54729</TotalTime>
  <Words>1357</Words>
  <Application>Microsoft Macintosh PowerPoint</Application>
  <PresentationFormat>Format A4 (210 x 297 mm)</PresentationFormat>
  <Paragraphs>404</Paragraphs>
  <Slides>35</Slides>
  <Notes>2</Notes>
  <HiddenSlides>0</HiddenSlides>
  <MMClips>0</MMClips>
  <ScaleCrop>false</ScaleCrop>
  <HeadingPairs>
    <vt:vector size="10" baseType="variant">
      <vt:variant>
        <vt:lpstr>Polices utilisées</vt:lpstr>
      </vt:variant>
      <vt:variant>
        <vt:i4>7</vt:i4>
      </vt:variant>
      <vt:variant>
        <vt:lpstr>Thème</vt:lpstr>
      </vt:variant>
      <vt:variant>
        <vt:i4>1</vt:i4>
      </vt:variant>
      <vt:variant>
        <vt:lpstr>Serveurs OLE incorporés</vt:lpstr>
      </vt:variant>
      <vt:variant>
        <vt:i4>2</vt:i4>
      </vt:variant>
      <vt:variant>
        <vt:lpstr>Titres des diapositives</vt:lpstr>
      </vt:variant>
      <vt:variant>
        <vt:i4>35</vt:i4>
      </vt:variant>
      <vt:variant>
        <vt:lpstr>Diaporamas personnalisés</vt:lpstr>
      </vt:variant>
      <vt:variant>
        <vt:i4>1</vt:i4>
      </vt:variant>
    </vt:vector>
  </HeadingPairs>
  <TitlesOfParts>
    <vt:vector size="46" baseType="lpstr">
      <vt:lpstr>ＭＳ Ｐゴシック</vt:lpstr>
      <vt:lpstr>Arial</vt:lpstr>
      <vt:lpstr>Calibri</vt:lpstr>
      <vt:lpstr>Cambria Math</vt:lpstr>
      <vt:lpstr>Optane</vt:lpstr>
      <vt:lpstr>Times New Roman</vt:lpstr>
      <vt:lpstr>Wingdings</vt:lpstr>
      <vt:lpstr>Office Theme</vt:lpstr>
      <vt:lpstr>think-cell Slide</vt:lpstr>
      <vt:lpstr>Excel.Chart.8</vt:lpstr>
      <vt:lpstr>Présentation PowerPoint</vt:lpstr>
      <vt:lpstr>Présentation PowerPoint</vt:lpstr>
      <vt:lpstr>Présentation PowerPoint</vt:lpstr>
      <vt:lpstr>Over two years creating NET  EMPLOYMENT</vt:lpstr>
      <vt:lpstr>Over two years creating NET  EMPLOYMENT</vt:lpstr>
      <vt:lpstr>Présentation PowerPoint</vt:lpstr>
      <vt:lpstr>SOCIAL PROTECTION REVENUES</vt:lpstr>
      <vt:lpstr>Spanish Social Security is nowadays deeply hit by the crisis  and in the future by the aging population. </vt:lpstr>
      <vt:lpstr>CHALLENGES</vt:lpstr>
      <vt:lpstr>Bringing social &amp; economic objectives together </vt:lpstr>
      <vt:lpstr>Social protection</vt:lpstr>
      <vt:lpstr>Public Spanish Social Security System /Modalities</vt:lpstr>
      <vt:lpstr>EU approach: Expenses in the EU  dedicated for social protection benefits</vt:lpstr>
      <vt:lpstr>On-going pension reform </vt:lpstr>
      <vt:lpstr>Older workers</vt:lpstr>
      <vt:lpstr>Gender differences</vt:lpstr>
      <vt:lpstr>Key aims </vt:lpstr>
      <vt:lpstr>Concept of adequacy</vt:lpstr>
      <vt:lpstr>National Reform Plan</vt:lpstr>
      <vt:lpstr>The 2011-2013  reforms of the social security pension system</vt:lpstr>
      <vt:lpstr>…Promoting active aging. Late retirement</vt:lpstr>
      <vt:lpstr>…Sustainability factor </vt:lpstr>
      <vt:lpstr> …Revaluation Pension Index </vt:lpstr>
      <vt:lpstr>… EU approach: How to address these challenges?  The answer is active ageing </vt:lpstr>
      <vt:lpstr>… EU approach: How to address these challenges?  The answer is active ageing </vt:lpstr>
      <vt:lpstr>EU approach: Active Ageing Index </vt:lpstr>
      <vt:lpstr>The Social Security Balance. New Targets Indicators</vt:lpstr>
      <vt:lpstr>The adequacy. New Targets Indicators</vt:lpstr>
      <vt:lpstr>The adequacy. Minimum Pension Provision</vt:lpstr>
      <vt:lpstr>The adequacy. Minimum Pension Provision</vt:lpstr>
      <vt:lpstr>The Social Security Balance</vt:lpstr>
      <vt:lpstr>ANTI-FRAUD MEASURES REGULATIONS</vt:lpstr>
      <vt:lpstr>Management reforms Raising social contributions</vt:lpstr>
      <vt:lpstr>Management reforms Informing the worker all his working life data</vt:lpstr>
      <vt:lpstr>Présentation PowerPoint</vt:lpstr>
      <vt:lpstr>Custom Show 1</vt:lpstr>
    </vt:vector>
  </TitlesOfParts>
  <Company>Capgemini</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Capgemini NA PowerPoint Template</dc:title>
  <dc:creator>Capgemini</dc:creator>
  <cp:lastModifiedBy>Jean-Victor Gruat</cp:lastModifiedBy>
  <cp:revision>4302</cp:revision>
  <cp:lastPrinted>2015-01-26T19:32:44Z</cp:lastPrinted>
  <dcterms:created xsi:type="dcterms:W3CDTF">2009-02-10T04:14:03Z</dcterms:created>
  <dcterms:modified xsi:type="dcterms:W3CDTF">2018-08-30T15:55:09Z</dcterms:modified>
</cp:coreProperties>
</file>