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16"/>
  </p:notesMasterIdLst>
  <p:handoutMasterIdLst>
    <p:handoutMasterId r:id="rId17"/>
  </p:handoutMasterIdLst>
  <p:sldIdLst>
    <p:sldId id="1229" r:id="rId2"/>
    <p:sldId id="1356" r:id="rId3"/>
    <p:sldId id="1355" r:id="rId4"/>
    <p:sldId id="1357" r:id="rId5"/>
    <p:sldId id="1358" r:id="rId6"/>
    <p:sldId id="1365" r:id="rId7"/>
    <p:sldId id="1361" r:id="rId8"/>
    <p:sldId id="1364" r:id="rId9"/>
    <p:sldId id="1362" r:id="rId10"/>
    <p:sldId id="1367" r:id="rId11"/>
    <p:sldId id="1359" r:id="rId12"/>
    <p:sldId id="1360" r:id="rId13"/>
    <p:sldId id="1363" r:id="rId14"/>
    <p:sldId id="1366" r:id="rId15"/>
  </p:sldIdLst>
  <p:sldSz cx="9906000" cy="6858000" type="A4"/>
  <p:notesSz cx="6794500" cy="9931400"/>
  <p:custShowLst>
    <p:custShow name="Custom Show 1" id="0">
      <p:sldLst/>
    </p:custShow>
  </p:custShowLst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0000"/>
    <a:srgbClr val="934607"/>
    <a:srgbClr val="FF9933"/>
    <a:srgbClr val="FF9966"/>
    <a:srgbClr val="FF99CC"/>
    <a:srgbClr val="0000FF"/>
    <a:srgbClr val="000000"/>
    <a:srgbClr val="FFDA65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11" autoAdjust="0"/>
    <p:restoredTop sz="95252" autoAdjust="0"/>
  </p:normalViewPr>
  <p:slideViewPr>
    <p:cSldViewPr>
      <p:cViewPr varScale="1">
        <p:scale>
          <a:sx n="64" d="100"/>
          <a:sy n="64" d="100"/>
        </p:scale>
        <p:origin x="1794" y="72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" d="1"/>
        <a:sy n="1" d="1"/>
      </p:scale>
      <p:origin x="0" y="-2604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11/30/2017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8158" y="3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11/30/2017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7713"/>
            <a:ext cx="537368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928" y="4719044"/>
            <a:ext cx="5434648" cy="446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8158" y="9431740"/>
            <a:ext cx="2944758" cy="498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984408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98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0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30/11/2017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‹nr.›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30/11/2017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‹nr.›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0" y="0"/>
            <a:ext cx="3599688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30/11/2017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‹nr.›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30/11/2017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‹nr.›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30/11/2017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‹nr.›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30/11/2017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‹nr.›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30/11/2017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‹nr.›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30/11/2017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‹nr.›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30/11/2017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‹nr.›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30/11/2017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‹nr.›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525" y="0"/>
            <a:ext cx="908650" cy="9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30/11/2017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‹nr.›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908650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560512" y="3717032"/>
            <a:ext cx="9001249" cy="4031873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US" sz="32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SELECTED EXAMPLES OF NATIONAL ACTIVE LABOUR MARKET POLICIES: BELGIUM </a:t>
            </a: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endParaRPr lang="en-US" sz="3200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2000" b="1" dirty="0" err="1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Dr.</a:t>
            </a:r>
            <a:r>
              <a:rPr lang="en-GB" sz="2000" b="1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 Koen Vleminckx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en-GB" sz="32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eaLnBrk="0" hangingPunct="0"/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Component Two- 2016 Training Course “</a:t>
            </a:r>
            <a:r>
              <a:rPr lang="en-US" altLang="zh-CN" sz="1400" i="1" dirty="0">
                <a:latin typeface="Arial" panose="020B0604020202020204" pitchFamily="34" charset="0"/>
                <a:ea typeface="宋体" panose="02010600030101010101" pitchFamily="2" charset="-122"/>
              </a:rPr>
              <a:t>European practices in the Governance, Financial Management and Strategies for a Sustainable Social Security System</a:t>
            </a:r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endParaRPr lang="zh-CN" altLang="zh-CN" sz="1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en-US" altLang="zh-CN" sz="4400" dirty="0">
              <a:cs typeface="Arial" panose="020B0604020202020204" pitchFamily="34" charset="0"/>
            </a:endParaRPr>
          </a:p>
          <a:p>
            <a:pPr algn="ctr"/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Italy, October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16th -30th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201</a:t>
            </a:r>
            <a:r>
              <a:rPr lang="it-IT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6</a:t>
            </a:r>
            <a:endParaRPr lang="pl-PL" altLang="zh-CN" sz="1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24847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16985EB-7B52-42AC-A32F-85EF3B4CFE2A}"/>
              </a:ext>
            </a:extLst>
          </p:cNvPr>
          <p:cNvSpPr txBox="1"/>
          <p:nvPr/>
        </p:nvSpPr>
        <p:spPr>
          <a:xfrm>
            <a:off x="1854089" y="1196752"/>
            <a:ext cx="5827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Employment rate, % of population in each Group, 2016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1212E70-C43A-4DD2-8ED8-573D09967D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88" y="1988840"/>
            <a:ext cx="9294000" cy="379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145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28CFCBA3-FBCF-4BEE-929A-F8D9A96186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72" y="1268760"/>
            <a:ext cx="9274462" cy="4320480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D5419842-8BD3-4EE6-B8F3-98A9E7446DC8}"/>
              </a:ext>
            </a:extLst>
          </p:cNvPr>
          <p:cNvSpPr txBox="1"/>
          <p:nvPr/>
        </p:nvSpPr>
        <p:spPr>
          <a:xfrm>
            <a:off x="1496616" y="1185488"/>
            <a:ext cx="701987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Employment Status Immigrants: Employment Status by Country of </a:t>
            </a:r>
          </a:p>
          <a:p>
            <a:r>
              <a:rPr lang="en-US" dirty="0"/>
              <a:t>Origin and Gender, % of Working Age Population,2016</a:t>
            </a:r>
          </a:p>
        </p:txBody>
      </p:sp>
    </p:spTree>
    <p:extLst>
      <p:ext uri="{BB962C8B-B14F-4D97-AF65-F5344CB8AC3E}">
        <p14:creationId xmlns:p14="http://schemas.microsoft.com/office/powerpoint/2010/main" val="4019978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26FA103A-DFDF-4C6C-B56A-B023E9A9A3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6" y="2060848"/>
            <a:ext cx="9302528" cy="3592271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439104AB-1D16-40E7-9620-740010CB553A}"/>
              </a:ext>
            </a:extLst>
          </p:cNvPr>
          <p:cNvSpPr txBox="1"/>
          <p:nvPr/>
        </p:nvSpPr>
        <p:spPr>
          <a:xfrm>
            <a:off x="920552" y="1876182"/>
            <a:ext cx="808426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Share of people aged 25-34 with tertiary education by population group, 2012</a:t>
            </a:r>
          </a:p>
        </p:txBody>
      </p:sp>
    </p:spTree>
    <p:extLst>
      <p:ext uri="{BB962C8B-B14F-4D97-AF65-F5344CB8AC3E}">
        <p14:creationId xmlns:p14="http://schemas.microsoft.com/office/powerpoint/2010/main" val="1428946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7B18B654-00B4-4D43-B8A1-0D59B63228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76" y="1638092"/>
            <a:ext cx="7395293" cy="438319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FAEA7C18-BACA-415D-AB47-0538021EB115}"/>
              </a:ext>
            </a:extLst>
          </p:cNvPr>
          <p:cNvSpPr txBox="1"/>
          <p:nvPr/>
        </p:nvSpPr>
        <p:spPr>
          <a:xfrm>
            <a:off x="2576736" y="1268760"/>
            <a:ext cx="4993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Probability of being employed in Belgium, 2013</a:t>
            </a:r>
          </a:p>
        </p:txBody>
      </p:sp>
    </p:spTree>
    <p:extLst>
      <p:ext uri="{BB962C8B-B14F-4D97-AF65-F5344CB8AC3E}">
        <p14:creationId xmlns:p14="http://schemas.microsoft.com/office/powerpoint/2010/main" val="1206269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88AA714-CD96-404B-97F9-0CED5DA99E71}"/>
              </a:ext>
            </a:extLst>
          </p:cNvPr>
          <p:cNvSpPr txBox="1"/>
          <p:nvPr/>
        </p:nvSpPr>
        <p:spPr>
          <a:xfrm>
            <a:off x="3584848" y="1124744"/>
            <a:ext cx="3745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POLICY PRIORITIES SINCE 2004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78C9011-3C37-4EE9-BEA4-1F09D5136771}"/>
              </a:ext>
            </a:extLst>
          </p:cNvPr>
          <p:cNvSpPr txBox="1"/>
          <p:nvPr/>
        </p:nvSpPr>
        <p:spPr>
          <a:xfrm>
            <a:off x="704528" y="1772816"/>
            <a:ext cx="850111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“Target Group Policy 25-54”: complex set of financial stimuli for the </a:t>
            </a:r>
          </a:p>
          <a:p>
            <a:r>
              <a:rPr lang="en-US" dirty="0"/>
              <a:t>    recruitment and employment of disadvantaged target groups:</a:t>
            </a:r>
          </a:p>
          <a:p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People with a work disability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People with low education/skills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Long-term Unemployed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Service vouchers system: subsidized employment for private households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Investing in care and home care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+ education: connection education-labor market, schools-VDAB (competences)</a:t>
            </a:r>
          </a:p>
          <a:p>
            <a:r>
              <a:rPr lang="en-US" dirty="0"/>
              <a:t>+ training within companies</a:t>
            </a:r>
          </a:p>
          <a:p>
            <a:r>
              <a:rPr lang="en-US" dirty="0"/>
              <a:t>+ job carving (</a:t>
            </a:r>
            <a:r>
              <a:rPr lang="en-US" dirty="0" err="1"/>
              <a:t>customising</a:t>
            </a:r>
            <a:r>
              <a:rPr lang="en-US" dirty="0"/>
              <a:t> job duties, usually basic-skilled tasks)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40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70DE4D82-30CD-4834-8935-8025892714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88" y="1809524"/>
            <a:ext cx="9244637" cy="356369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E2915FAC-B22C-491F-8C0D-01C7293C885E}"/>
              </a:ext>
            </a:extLst>
          </p:cNvPr>
          <p:cNvSpPr txBox="1"/>
          <p:nvPr/>
        </p:nvSpPr>
        <p:spPr>
          <a:xfrm>
            <a:off x="811277" y="1296176"/>
            <a:ext cx="8311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Public Expenditure on Active </a:t>
            </a:r>
            <a:r>
              <a:rPr lang="en-US" dirty="0" err="1"/>
              <a:t>Labour</a:t>
            </a:r>
            <a:r>
              <a:rPr lang="en-US" dirty="0"/>
              <a:t> Market </a:t>
            </a:r>
            <a:r>
              <a:rPr lang="en-US" dirty="0" err="1"/>
              <a:t>Programmes</a:t>
            </a:r>
            <a:r>
              <a:rPr lang="en-US" dirty="0"/>
              <a:t> (ALMP), %GDP, 2014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3DCF0077-8CDE-46AB-BC8C-BE0E8CEE25A1}"/>
              </a:ext>
            </a:extLst>
          </p:cNvPr>
          <p:cNvSpPr txBox="1"/>
          <p:nvPr/>
        </p:nvSpPr>
        <p:spPr>
          <a:xfrm>
            <a:off x="992560" y="5661248"/>
            <a:ext cx="36647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Source: OECD </a:t>
            </a:r>
            <a:r>
              <a:rPr lang="en-US" sz="1100" dirty="0" err="1"/>
              <a:t>Economi</a:t>
            </a:r>
            <a:r>
              <a:rPr lang="en-US" sz="1100" dirty="0"/>
              <a:t> Survey on Belgium, June 2017</a:t>
            </a:r>
          </a:p>
        </p:txBody>
      </p:sp>
      <p:sp>
        <p:nvSpPr>
          <p:cNvPr id="10" name="Pijl: omhoog 9">
            <a:extLst>
              <a:ext uri="{FF2B5EF4-FFF2-40B4-BE49-F238E27FC236}">
                <a16:creationId xmlns:a16="http://schemas.microsoft.com/office/drawing/2014/main" id="{0F820CBE-E69B-411C-811C-C055C9CA8C75}"/>
              </a:ext>
            </a:extLst>
          </p:cNvPr>
          <p:cNvSpPr/>
          <p:nvPr/>
        </p:nvSpPr>
        <p:spPr>
          <a:xfrm>
            <a:off x="3008784" y="5336508"/>
            <a:ext cx="216024" cy="324740"/>
          </a:xfrm>
          <a:prstGeom prst="upArrow">
            <a:avLst/>
          </a:prstGeom>
          <a:solidFill>
            <a:srgbClr val="F2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02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64B7C08D-61BC-465A-9279-B9ED4B7021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43" y="1556792"/>
            <a:ext cx="8527315" cy="4608512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CEDE371D-A541-4239-BD10-D41F57E1BD46}"/>
              </a:ext>
            </a:extLst>
          </p:cNvPr>
          <p:cNvSpPr txBox="1"/>
          <p:nvPr/>
        </p:nvSpPr>
        <p:spPr>
          <a:xfrm>
            <a:off x="2620429" y="980728"/>
            <a:ext cx="43815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ALMP Expenditures by type of action</a:t>
            </a:r>
          </a:p>
        </p:txBody>
      </p:sp>
      <p:sp>
        <p:nvSpPr>
          <p:cNvPr id="8" name="Pijl: omhoog 7">
            <a:extLst>
              <a:ext uri="{FF2B5EF4-FFF2-40B4-BE49-F238E27FC236}">
                <a16:creationId xmlns:a16="http://schemas.microsoft.com/office/drawing/2014/main" id="{2FABEA8F-F767-4FED-A2BC-6D961BF50F39}"/>
              </a:ext>
            </a:extLst>
          </p:cNvPr>
          <p:cNvSpPr/>
          <p:nvPr/>
        </p:nvSpPr>
        <p:spPr>
          <a:xfrm>
            <a:off x="1568624" y="5839945"/>
            <a:ext cx="144016" cy="32535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6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597E01C-EC55-4662-B89E-A6C7A9BC7F56}"/>
              </a:ext>
            </a:extLst>
          </p:cNvPr>
          <p:cNvSpPr txBox="1"/>
          <p:nvPr/>
        </p:nvSpPr>
        <p:spPr>
          <a:xfrm>
            <a:off x="632520" y="2060848"/>
            <a:ext cx="839204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There is scope to improve the spending mix and increase public expenditure </a:t>
            </a:r>
          </a:p>
          <a:p>
            <a:r>
              <a:rPr lang="en-US" dirty="0"/>
              <a:t>on training, which at 0.16% of GDP in 2014 is around the OECD average and </a:t>
            </a:r>
          </a:p>
          <a:p>
            <a:r>
              <a:rPr lang="en-US" dirty="0"/>
              <a:t>below the average level of </a:t>
            </a:r>
            <a:r>
              <a:rPr lang="en-US" dirty="0" err="1"/>
              <a:t>neighbouring</a:t>
            </a:r>
            <a:r>
              <a:rPr lang="en-US" dirty="0"/>
              <a:t> countries.</a:t>
            </a:r>
          </a:p>
          <a:p>
            <a:endParaRPr lang="en-US" dirty="0"/>
          </a:p>
          <a:p>
            <a:r>
              <a:rPr lang="en-US" dirty="0"/>
              <a:t>According to OECD, in Belgium these training </a:t>
            </a:r>
            <a:r>
              <a:rPr lang="en-US" dirty="0" err="1"/>
              <a:t>programmes</a:t>
            </a:r>
            <a:r>
              <a:rPr lang="en-US" dirty="0"/>
              <a:t> should primarily aim </a:t>
            </a:r>
          </a:p>
          <a:p>
            <a:r>
              <a:rPr lang="en-US" dirty="0"/>
              <a:t>to improve the skills of those with lower educational attainment.</a:t>
            </a:r>
          </a:p>
          <a:p>
            <a:endParaRPr lang="en-US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BA813D5-A0C1-4D00-AAC5-FEE6701BF389}"/>
              </a:ext>
            </a:extLst>
          </p:cNvPr>
          <p:cNvSpPr txBox="1"/>
          <p:nvPr/>
        </p:nvSpPr>
        <p:spPr>
          <a:xfrm>
            <a:off x="638919" y="1484784"/>
            <a:ext cx="36022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More emphasis on training?</a:t>
            </a:r>
          </a:p>
        </p:txBody>
      </p:sp>
    </p:spTree>
    <p:extLst>
      <p:ext uri="{BB962C8B-B14F-4D97-AF65-F5344CB8AC3E}">
        <p14:creationId xmlns:p14="http://schemas.microsoft.com/office/powerpoint/2010/main" val="1674955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D16985EB-7B52-42AC-A32F-85EF3B4CFE2A}"/>
              </a:ext>
            </a:extLst>
          </p:cNvPr>
          <p:cNvSpPr txBox="1"/>
          <p:nvPr/>
        </p:nvSpPr>
        <p:spPr>
          <a:xfrm>
            <a:off x="1854089" y="1196752"/>
            <a:ext cx="5827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Employment rate, % of population in each Group, 2016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1212E70-C43A-4DD2-8ED8-573D09967D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88" y="1988840"/>
            <a:ext cx="9294000" cy="379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038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0992B654-4968-4378-97F4-3DD6C77CAB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04" y="1124744"/>
            <a:ext cx="8424936" cy="492605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52A240F4-E45B-4004-9808-BA17B077A562}"/>
              </a:ext>
            </a:extLst>
          </p:cNvPr>
          <p:cNvSpPr txBox="1"/>
          <p:nvPr/>
        </p:nvSpPr>
        <p:spPr>
          <a:xfrm>
            <a:off x="1712640" y="404664"/>
            <a:ext cx="5455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Belgium – Netherlands: Employment Low Educated</a:t>
            </a:r>
          </a:p>
        </p:txBody>
      </p:sp>
    </p:spTree>
    <p:extLst>
      <p:ext uri="{BB962C8B-B14F-4D97-AF65-F5344CB8AC3E}">
        <p14:creationId xmlns:p14="http://schemas.microsoft.com/office/powerpoint/2010/main" val="3374010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3C3C595C-212E-4F21-A5E4-9FEC7ED173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689" y="1484783"/>
            <a:ext cx="5544230" cy="455723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D59EC737-B737-4D40-A77C-D1BDC3200664}"/>
              </a:ext>
            </a:extLst>
          </p:cNvPr>
          <p:cNvSpPr txBox="1"/>
          <p:nvPr/>
        </p:nvSpPr>
        <p:spPr>
          <a:xfrm>
            <a:off x="1784648" y="1478391"/>
            <a:ext cx="6506909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Employment of Seniors (aged 55-64 as % of population, 2016.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2768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E7EA740D-FD2F-401F-89C5-F9DF53C699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552" y="1556792"/>
            <a:ext cx="7895986" cy="4587494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05CF3F88-F50A-4877-A932-6363C36506D7}"/>
              </a:ext>
            </a:extLst>
          </p:cNvPr>
          <p:cNvSpPr txBox="1"/>
          <p:nvPr/>
        </p:nvSpPr>
        <p:spPr>
          <a:xfrm>
            <a:off x="1280592" y="1164449"/>
            <a:ext cx="5686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Employment Rates Compared: Belgium - Netherlands</a:t>
            </a:r>
          </a:p>
        </p:txBody>
      </p:sp>
    </p:spTree>
    <p:extLst>
      <p:ext uri="{BB962C8B-B14F-4D97-AF65-F5344CB8AC3E}">
        <p14:creationId xmlns:p14="http://schemas.microsoft.com/office/powerpoint/2010/main" val="2900356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056EB3E7-645B-4149-A235-9AF857F037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26" y="1844824"/>
            <a:ext cx="9276028" cy="3955953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099974E2-B880-4FC3-B728-4C5F736BF252}"/>
              </a:ext>
            </a:extLst>
          </p:cNvPr>
          <p:cNvSpPr txBox="1"/>
          <p:nvPr/>
        </p:nvSpPr>
        <p:spPr>
          <a:xfrm>
            <a:off x="2432720" y="1340768"/>
            <a:ext cx="5699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Low Participation of Seniors is Education and Training</a:t>
            </a:r>
          </a:p>
        </p:txBody>
      </p:sp>
    </p:spTree>
    <p:extLst>
      <p:ext uri="{BB962C8B-B14F-4D97-AF65-F5344CB8AC3E}">
        <p14:creationId xmlns:p14="http://schemas.microsoft.com/office/powerpoint/2010/main" val="9311138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SPRP_Correct Power Point Template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SPRP_Correct Power Point Template v1</Template>
  <TotalTime>0</TotalTime>
  <Words>321</Words>
  <Application>Microsoft Office PowerPoint</Application>
  <PresentationFormat>A4 (210 x 297 mm)</PresentationFormat>
  <Paragraphs>44</Paragraphs>
  <Slides>14</Slides>
  <Notes>1</Notes>
  <HiddenSlides>0</HiddenSlides>
  <MMClips>0</MMClips>
  <ScaleCrop>false</ScaleCrop>
  <HeadingPairs>
    <vt:vector size="10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14</vt:i4>
      </vt:variant>
      <vt:variant>
        <vt:lpstr>Aangepaste voorstellingen</vt:lpstr>
      </vt:variant>
      <vt:variant>
        <vt:i4>1</vt:i4>
      </vt:variant>
    </vt:vector>
  </HeadingPairs>
  <TitlesOfParts>
    <vt:vector size="22" baseType="lpstr">
      <vt:lpstr>宋体</vt:lpstr>
      <vt:lpstr>Arial</vt:lpstr>
      <vt:lpstr>Arial Unicode MS</vt:lpstr>
      <vt:lpstr>Calibri</vt:lpstr>
      <vt:lpstr>Optane</vt:lpstr>
      <vt:lpstr>SPRP_Correct Power Point Template v1</vt:lpstr>
      <vt:lpstr>think-cell Slide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SPRP-BJ User</dc:creator>
  <cp:lastModifiedBy>Vleminckx Koen</cp:lastModifiedBy>
  <cp:revision>78</cp:revision>
  <cp:lastPrinted>2015-01-26T19:32:44Z</cp:lastPrinted>
  <dcterms:created xsi:type="dcterms:W3CDTF">2015-09-07T02:11:56Z</dcterms:created>
  <dcterms:modified xsi:type="dcterms:W3CDTF">2017-11-30T08:28:18Z</dcterms:modified>
</cp:coreProperties>
</file>