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0" r:id="rId1"/>
  </p:sldMasterIdLst>
  <p:notesMasterIdLst>
    <p:notesMasterId r:id="rId17"/>
  </p:notesMasterIdLst>
  <p:handoutMasterIdLst>
    <p:handoutMasterId r:id="rId18"/>
  </p:handoutMasterIdLst>
  <p:sldIdLst>
    <p:sldId id="1229" r:id="rId2"/>
    <p:sldId id="1325" r:id="rId3"/>
    <p:sldId id="1329" r:id="rId4"/>
    <p:sldId id="1330" r:id="rId5"/>
    <p:sldId id="1331" r:id="rId6"/>
    <p:sldId id="1332" r:id="rId7"/>
    <p:sldId id="1333" r:id="rId8"/>
    <p:sldId id="1334" r:id="rId9"/>
    <p:sldId id="1335" r:id="rId10"/>
    <p:sldId id="1336" r:id="rId11"/>
    <p:sldId id="1342" r:id="rId12"/>
    <p:sldId id="1344" r:id="rId13"/>
    <p:sldId id="1352" r:id="rId14"/>
    <p:sldId id="1356" r:id="rId15"/>
    <p:sldId id="1357" r:id="rId16"/>
  </p:sldIdLst>
  <p:sldSz cx="9906000" cy="6858000" type="A4"/>
  <p:notesSz cx="6797675" cy="9926638"/>
  <p:custShowLst>
    <p:custShow name="Custom Show 1" id="0">
      <p:sldLst/>
    </p:custShow>
  </p:custShowLst>
  <p:custDataLst>
    <p:tags r:id="rId19"/>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572">
          <p15:clr>
            <a:srgbClr val="A4A3A4"/>
          </p15:clr>
        </p15:guide>
        <p15:guide id="2" orient="horz" pos="3838">
          <p15:clr>
            <a:srgbClr val="A4A3A4"/>
          </p15:clr>
        </p15:guide>
        <p15:guide id="3" orient="horz">
          <p15:clr>
            <a:srgbClr val="A4A3A4"/>
          </p15:clr>
        </p15:guide>
        <p15:guide id="4" orient="horz" pos="890">
          <p15:clr>
            <a:srgbClr val="A4A3A4"/>
          </p15:clr>
        </p15:guide>
        <p15:guide id="5" pos="6023">
          <p15:clr>
            <a:srgbClr val="A4A3A4"/>
          </p15:clr>
        </p15:guide>
        <p15:guide id="6" pos="308">
          <p15:clr>
            <a:srgbClr val="A4A3A4"/>
          </p15:clr>
        </p15:guide>
        <p15:guide id="7" pos="5796">
          <p15:clr>
            <a:srgbClr val="A4A3A4"/>
          </p15:clr>
        </p15:guide>
        <p15:guide id="8" pos="217">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ristina Zanetti" initials="CZ" lastIdx="1" clrIdx="0"/>
  <p:cmAuthor id="1" name="af" initials=""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00"/>
    <a:srgbClr val="FFDA65"/>
    <a:srgbClr val="FFFFFF"/>
    <a:srgbClr val="FFCC00"/>
    <a:srgbClr val="E39913"/>
    <a:srgbClr val="F2F2F2"/>
    <a:srgbClr val="FFFF99"/>
    <a:srgbClr val="FFFFCC"/>
    <a:srgbClr val="D8D8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8D230F3-CF80-4859-8CE7-A43EE81993B5}" styleName="Stile chiaro 1 - Colore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16D9F66E-5EB9-4882-86FB-DCBF35E3C3E4}" styleName="Stile medio 4 - Colore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A488322-F2BA-4B5B-9748-0D474271808F}" styleName="Stile medio 3 - Colore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46F890A9-2807-4EBB-B81D-B2AA78EC7F39}" styleName="Stile scuro 2 - Colore 5/Colore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211" autoAdjust="0"/>
    <p:restoredTop sz="95252" autoAdjust="0"/>
  </p:normalViewPr>
  <p:slideViewPr>
    <p:cSldViewPr>
      <p:cViewPr varScale="1">
        <p:scale>
          <a:sx n="109" d="100"/>
          <a:sy n="109" d="100"/>
        </p:scale>
        <p:origin x="1956" y="96"/>
      </p:cViewPr>
      <p:guideLst>
        <p:guide orient="horz" pos="572"/>
        <p:guide orient="horz" pos="3838"/>
        <p:guide orient="horz"/>
        <p:guide orient="horz" pos="890"/>
        <p:guide pos="6023"/>
        <p:guide pos="308"/>
        <p:guide pos="5796"/>
        <p:guide pos="217"/>
      </p:guideLst>
    </p:cSldViewPr>
  </p:slideViewPr>
  <p:outlineViewPr>
    <p:cViewPr>
      <p:scale>
        <a:sx n="33" d="100"/>
        <a:sy n="33" d="100"/>
      </p:scale>
      <p:origin x="0" y="0"/>
    </p:cViewPr>
  </p:outlineViewPr>
  <p:notesTextViewPr>
    <p:cViewPr>
      <p:scale>
        <a:sx n="200" d="100"/>
        <a:sy n="200" d="100"/>
      </p:scale>
      <p:origin x="0" y="0"/>
    </p:cViewPr>
  </p:notesTextViewPr>
  <p:sorterViewPr>
    <p:cViewPr>
      <p:scale>
        <a:sx n="67" d="100"/>
        <a:sy n="67" d="100"/>
      </p:scale>
      <p:origin x="0" y="0"/>
    </p:cViewPr>
  </p:sorterViewPr>
  <p:notesViewPr>
    <p:cSldViewPr>
      <p:cViewPr varScale="1">
        <p:scale>
          <a:sx n="51" d="100"/>
          <a:sy n="51" d="100"/>
        </p:scale>
        <p:origin x="-3006" y="-108"/>
      </p:cViewPr>
      <p:guideLst>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4"/>
            <a:ext cx="2946134" cy="497838"/>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lvl1pPr defTabSz="897484">
              <a:defRPr sz="1300">
                <a:latin typeface="Calibri" pitchFamily="34" charset="0"/>
              </a:defRPr>
            </a:lvl1pPr>
          </a:lstStyle>
          <a:p>
            <a:pPr>
              <a:defRPr/>
            </a:pPr>
            <a:endParaRPr lang="it-IT" dirty="0"/>
          </a:p>
        </p:txBody>
      </p:sp>
      <p:sp>
        <p:nvSpPr>
          <p:cNvPr id="3" name="Date Placeholder 2"/>
          <p:cNvSpPr>
            <a:spLocks noGrp="1"/>
          </p:cNvSpPr>
          <p:nvPr>
            <p:ph type="dt" sz="quarter" idx="1"/>
          </p:nvPr>
        </p:nvSpPr>
        <p:spPr bwMode="auto">
          <a:xfrm>
            <a:off x="3849956" y="4"/>
            <a:ext cx="2946134" cy="497838"/>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lvl1pPr algn="r" defTabSz="897484">
              <a:defRPr sz="1300">
                <a:latin typeface="Calibri" pitchFamily="34" charset="0"/>
              </a:defRPr>
            </a:lvl1pPr>
          </a:lstStyle>
          <a:p>
            <a:pPr>
              <a:defRPr/>
            </a:pPr>
            <a:fld id="{C65DB725-3F53-423B-B263-9F51CF8FAAF6}" type="datetimeFigureOut">
              <a:rPr lang="en-US"/>
              <a:pPr>
                <a:defRPr/>
              </a:pPr>
              <a:t>11/30/2017</a:t>
            </a:fld>
            <a:endParaRPr lang="en-US" dirty="0"/>
          </a:p>
        </p:txBody>
      </p:sp>
      <p:sp>
        <p:nvSpPr>
          <p:cNvPr id="4" name="Footer Placeholder 3"/>
          <p:cNvSpPr>
            <a:spLocks noGrp="1"/>
          </p:cNvSpPr>
          <p:nvPr>
            <p:ph type="ftr" sz="quarter" idx="2"/>
          </p:nvPr>
        </p:nvSpPr>
        <p:spPr bwMode="auto">
          <a:xfrm>
            <a:off x="1" y="9427218"/>
            <a:ext cx="2946134" cy="497838"/>
          </a:xfrm>
          <a:prstGeom prst="rect">
            <a:avLst/>
          </a:prstGeom>
          <a:noFill/>
          <a:ln w="9525">
            <a:noFill/>
            <a:miter lim="800000"/>
            <a:headEnd/>
            <a:tailEnd/>
          </a:ln>
        </p:spPr>
        <p:txBody>
          <a:bodyPr vert="horz" wrap="square" lIns="96370" tIns="48186" rIns="96370" bIns="48186" numCol="1" anchor="b" anchorCtr="0" compatLnSpc="1">
            <a:prstTxWarp prst="textNoShape">
              <a:avLst/>
            </a:prstTxWarp>
          </a:bodyPr>
          <a:lstStyle>
            <a:lvl1pPr defTabSz="897484">
              <a:defRPr sz="1300">
                <a:latin typeface="Calibri" pitchFamily="34" charset="0"/>
              </a:defRPr>
            </a:lvl1pPr>
          </a:lstStyle>
          <a:p>
            <a:pPr>
              <a:defRPr/>
            </a:pPr>
            <a:endParaRPr lang="it-IT" dirty="0"/>
          </a:p>
        </p:txBody>
      </p:sp>
      <p:sp>
        <p:nvSpPr>
          <p:cNvPr id="5" name="Slide Number Placeholder 4"/>
          <p:cNvSpPr>
            <a:spLocks noGrp="1"/>
          </p:cNvSpPr>
          <p:nvPr>
            <p:ph type="sldNum" sz="quarter" idx="3"/>
          </p:nvPr>
        </p:nvSpPr>
        <p:spPr bwMode="auto">
          <a:xfrm>
            <a:off x="3849956" y="9427218"/>
            <a:ext cx="2946134" cy="497838"/>
          </a:xfrm>
          <a:prstGeom prst="rect">
            <a:avLst/>
          </a:prstGeom>
          <a:noFill/>
          <a:ln w="9525">
            <a:noFill/>
            <a:miter lim="800000"/>
            <a:headEnd/>
            <a:tailEnd/>
          </a:ln>
        </p:spPr>
        <p:txBody>
          <a:bodyPr vert="horz" wrap="square" lIns="96370" tIns="48186" rIns="96370" bIns="48186" numCol="1" anchor="b" anchorCtr="0" compatLnSpc="1">
            <a:prstTxWarp prst="textNoShape">
              <a:avLst/>
            </a:prstTxWarp>
          </a:bodyPr>
          <a:lstStyle>
            <a:lvl1pPr algn="r" defTabSz="897484">
              <a:defRPr sz="1300">
                <a:latin typeface="Calibri" pitchFamily="34" charset="0"/>
              </a:defRPr>
            </a:lvl1pPr>
          </a:lstStyle>
          <a:p>
            <a:pPr>
              <a:defRPr/>
            </a:pPr>
            <a:fld id="{54AC8908-A1FB-4505-B212-4B2A7EC61AD6}" type="slidenum">
              <a:rPr lang="en-US"/>
              <a:pPr>
                <a:defRPr/>
              </a:pPr>
              <a:t>‹N›</a:t>
            </a:fld>
            <a:endParaRPr lang="en-US" dirty="0"/>
          </a:p>
        </p:txBody>
      </p:sp>
    </p:spTree>
    <p:extLst>
      <p:ext uri="{BB962C8B-B14F-4D97-AF65-F5344CB8AC3E}">
        <p14:creationId xmlns:p14="http://schemas.microsoft.com/office/powerpoint/2010/main" val="7502496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4"/>
            <a:ext cx="2946134" cy="497838"/>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lvl1pPr defTabSz="897484">
              <a:defRPr sz="1300">
                <a:latin typeface="Calibri" pitchFamily="34" charset="0"/>
              </a:defRPr>
            </a:lvl1pPr>
          </a:lstStyle>
          <a:p>
            <a:pPr>
              <a:defRPr/>
            </a:pPr>
            <a:endParaRPr lang="it-IT" dirty="0"/>
          </a:p>
        </p:txBody>
      </p:sp>
      <p:sp>
        <p:nvSpPr>
          <p:cNvPr id="3" name="Date Placeholder 2"/>
          <p:cNvSpPr>
            <a:spLocks noGrp="1"/>
          </p:cNvSpPr>
          <p:nvPr>
            <p:ph type="dt" idx="1"/>
          </p:nvPr>
        </p:nvSpPr>
        <p:spPr bwMode="auto">
          <a:xfrm>
            <a:off x="3849956" y="4"/>
            <a:ext cx="2946134" cy="497838"/>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lvl1pPr algn="r" defTabSz="897484">
              <a:defRPr sz="1300">
                <a:latin typeface="Calibri" pitchFamily="34" charset="0"/>
              </a:defRPr>
            </a:lvl1pPr>
          </a:lstStyle>
          <a:p>
            <a:pPr>
              <a:defRPr/>
            </a:pPr>
            <a:fld id="{72848AB1-372C-417D-B58B-3446A2DC6E62}" type="datetimeFigureOut">
              <a:rPr lang="en-US"/>
              <a:pPr>
                <a:defRPr/>
              </a:pPr>
              <a:t>11/30/2017</a:t>
            </a:fld>
            <a:endParaRPr lang="en-US" dirty="0"/>
          </a:p>
        </p:txBody>
      </p:sp>
      <p:sp>
        <p:nvSpPr>
          <p:cNvPr id="4" name="Slide Image Placeholder 3"/>
          <p:cNvSpPr>
            <a:spLocks noGrp="1" noRot="1" noChangeAspect="1"/>
          </p:cNvSpPr>
          <p:nvPr>
            <p:ph type="sldImg" idx="2"/>
          </p:nvPr>
        </p:nvSpPr>
        <p:spPr>
          <a:xfrm>
            <a:off x="712788" y="747713"/>
            <a:ext cx="5373687" cy="3719512"/>
          </a:xfrm>
          <a:prstGeom prst="rect">
            <a:avLst/>
          </a:prstGeom>
          <a:noFill/>
          <a:ln w="12700">
            <a:solidFill>
              <a:prstClr val="black"/>
            </a:solidFill>
          </a:ln>
        </p:spPr>
        <p:txBody>
          <a:bodyPr vert="horz" lIns="99765" tIns="49881" rIns="99765" bIns="49881" rtlCol="0" anchor="ctr"/>
          <a:lstStyle/>
          <a:p>
            <a:pPr lvl="0"/>
            <a:endParaRPr lang="en-US" noProof="0" dirty="0"/>
          </a:p>
        </p:txBody>
      </p:sp>
      <p:sp>
        <p:nvSpPr>
          <p:cNvPr id="5" name="Notes Placeholder 4"/>
          <p:cNvSpPr>
            <a:spLocks noGrp="1"/>
          </p:cNvSpPr>
          <p:nvPr>
            <p:ph type="body" sz="quarter" idx="3"/>
          </p:nvPr>
        </p:nvSpPr>
        <p:spPr bwMode="auto">
          <a:xfrm>
            <a:off x="680246" y="4716782"/>
            <a:ext cx="5437188" cy="4466272"/>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bwMode="auto">
          <a:xfrm>
            <a:off x="1" y="9427218"/>
            <a:ext cx="2946134" cy="497838"/>
          </a:xfrm>
          <a:prstGeom prst="rect">
            <a:avLst/>
          </a:prstGeom>
          <a:noFill/>
          <a:ln w="9525">
            <a:noFill/>
            <a:miter lim="800000"/>
            <a:headEnd/>
            <a:tailEnd/>
          </a:ln>
        </p:spPr>
        <p:txBody>
          <a:bodyPr vert="horz" wrap="square" lIns="96370" tIns="48186" rIns="96370" bIns="48186" numCol="1" anchor="b" anchorCtr="0" compatLnSpc="1">
            <a:prstTxWarp prst="textNoShape">
              <a:avLst/>
            </a:prstTxWarp>
          </a:bodyPr>
          <a:lstStyle>
            <a:lvl1pPr defTabSz="897484">
              <a:defRPr sz="1300">
                <a:latin typeface="Calibri" pitchFamily="34" charset="0"/>
              </a:defRPr>
            </a:lvl1pPr>
          </a:lstStyle>
          <a:p>
            <a:pPr>
              <a:defRPr/>
            </a:pPr>
            <a:endParaRPr lang="it-IT" dirty="0"/>
          </a:p>
        </p:txBody>
      </p:sp>
      <p:sp>
        <p:nvSpPr>
          <p:cNvPr id="7" name="Slide Number Placeholder 6"/>
          <p:cNvSpPr>
            <a:spLocks noGrp="1"/>
          </p:cNvSpPr>
          <p:nvPr>
            <p:ph type="sldNum" sz="quarter" idx="5"/>
          </p:nvPr>
        </p:nvSpPr>
        <p:spPr bwMode="auto">
          <a:xfrm>
            <a:off x="3849956" y="9427218"/>
            <a:ext cx="2946134" cy="497838"/>
          </a:xfrm>
          <a:prstGeom prst="rect">
            <a:avLst/>
          </a:prstGeom>
          <a:noFill/>
          <a:ln w="9525">
            <a:noFill/>
            <a:miter lim="800000"/>
            <a:headEnd/>
            <a:tailEnd/>
          </a:ln>
        </p:spPr>
        <p:txBody>
          <a:bodyPr vert="horz" wrap="square" lIns="96370" tIns="48186" rIns="96370" bIns="48186" numCol="1" anchor="b" anchorCtr="0" compatLnSpc="1">
            <a:prstTxWarp prst="textNoShape">
              <a:avLst/>
            </a:prstTxWarp>
          </a:bodyPr>
          <a:lstStyle>
            <a:lvl1pPr algn="r" defTabSz="897484">
              <a:defRPr sz="1300">
                <a:latin typeface="Calibri" pitchFamily="34" charset="0"/>
              </a:defRPr>
            </a:lvl1pPr>
          </a:lstStyle>
          <a:p>
            <a:pPr>
              <a:defRPr/>
            </a:pPr>
            <a:fld id="{B9DF5CB4-1F12-4B4C-891B-F676007582BC}" type="slidenum">
              <a:rPr lang="en-US"/>
              <a:pPr>
                <a:defRPr/>
              </a:pPr>
              <a:t>‹N›</a:t>
            </a:fld>
            <a:endParaRPr lang="en-US" dirty="0"/>
          </a:p>
        </p:txBody>
      </p:sp>
    </p:spTree>
    <p:extLst>
      <p:ext uri="{BB962C8B-B14F-4D97-AF65-F5344CB8AC3E}">
        <p14:creationId xmlns:p14="http://schemas.microsoft.com/office/powerpoint/2010/main" val="9713229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pPr eaLnBrk="1" hangingPunct="1">
              <a:lnSpc>
                <a:spcPct val="90000"/>
              </a:lnSpc>
            </a:pPr>
            <a:endParaRPr lang="it-IT" sz="1000" dirty="0"/>
          </a:p>
        </p:txBody>
      </p:sp>
    </p:spTree>
    <p:extLst>
      <p:ext uri="{BB962C8B-B14F-4D97-AF65-F5344CB8AC3E}">
        <p14:creationId xmlns:p14="http://schemas.microsoft.com/office/powerpoint/2010/main" val="19844084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幻灯片编号占位符 3"/>
          <p:cNvSpPr>
            <a:spLocks noGrp="1"/>
          </p:cNvSpPr>
          <p:nvPr>
            <p:ph type="sldNum" sz="quarter" idx="10"/>
          </p:nvPr>
        </p:nvSpPr>
        <p:spPr/>
        <p:txBody>
          <a:bodyPr/>
          <a:lstStyle/>
          <a:p>
            <a:fld id="{1AC8A450-86E4-BE4E-8D35-FA52712068C5}" type="slidenum">
              <a:rPr kumimoji="1" lang="zh-CN" altLang="en-US" smtClean="0"/>
              <a:t>4</a:t>
            </a:fld>
            <a:endParaRPr kumimoji="1" lang="zh-CN" altLang="en-US"/>
          </a:p>
        </p:txBody>
      </p:sp>
    </p:spTree>
    <p:extLst>
      <p:ext uri="{BB962C8B-B14F-4D97-AF65-F5344CB8AC3E}">
        <p14:creationId xmlns:p14="http://schemas.microsoft.com/office/powerpoint/2010/main" val="38623932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幻灯片编号占位符 3"/>
          <p:cNvSpPr>
            <a:spLocks noGrp="1"/>
          </p:cNvSpPr>
          <p:nvPr>
            <p:ph type="sldNum" sz="quarter" idx="10"/>
          </p:nvPr>
        </p:nvSpPr>
        <p:spPr/>
        <p:txBody>
          <a:bodyPr/>
          <a:lstStyle/>
          <a:p>
            <a:fld id="{1AC8A450-86E4-BE4E-8D35-FA52712068C5}" type="slidenum">
              <a:rPr kumimoji="1" lang="zh-CN" altLang="en-US" smtClean="0"/>
              <a:t>6</a:t>
            </a:fld>
            <a:endParaRPr kumimoji="1" lang="zh-CN" altLang="en-US"/>
          </a:p>
        </p:txBody>
      </p:sp>
    </p:spTree>
    <p:extLst>
      <p:ext uri="{BB962C8B-B14F-4D97-AF65-F5344CB8AC3E}">
        <p14:creationId xmlns:p14="http://schemas.microsoft.com/office/powerpoint/2010/main" val="20719702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幻灯片编号占位符 3"/>
          <p:cNvSpPr>
            <a:spLocks noGrp="1"/>
          </p:cNvSpPr>
          <p:nvPr>
            <p:ph type="sldNum" sz="quarter" idx="10"/>
          </p:nvPr>
        </p:nvSpPr>
        <p:spPr/>
        <p:txBody>
          <a:bodyPr/>
          <a:lstStyle/>
          <a:p>
            <a:fld id="{1AC8A450-86E4-BE4E-8D35-FA52712068C5}" type="slidenum">
              <a:rPr kumimoji="1" lang="zh-CN" altLang="en-US" smtClean="0"/>
              <a:t>8</a:t>
            </a:fld>
            <a:endParaRPr kumimoji="1" lang="zh-CN" altLang="en-US"/>
          </a:p>
        </p:txBody>
      </p:sp>
    </p:spTree>
    <p:extLst>
      <p:ext uri="{BB962C8B-B14F-4D97-AF65-F5344CB8AC3E}">
        <p14:creationId xmlns:p14="http://schemas.microsoft.com/office/powerpoint/2010/main" val="32794517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幻灯片编号占位符 3"/>
          <p:cNvSpPr>
            <a:spLocks noGrp="1"/>
          </p:cNvSpPr>
          <p:nvPr>
            <p:ph type="sldNum" sz="quarter" idx="10"/>
          </p:nvPr>
        </p:nvSpPr>
        <p:spPr/>
        <p:txBody>
          <a:bodyPr/>
          <a:lstStyle/>
          <a:p>
            <a:fld id="{E10F0BB0-A2C1-C843-83DC-32A5294F1F4E}" type="slidenum">
              <a:rPr kumimoji="1" lang="zh-CN" altLang="en-US" smtClean="0"/>
              <a:t>9</a:t>
            </a:fld>
            <a:endParaRPr kumimoji="1" lang="zh-CN" altLang="en-US"/>
          </a:p>
        </p:txBody>
      </p:sp>
    </p:spTree>
    <p:extLst>
      <p:ext uri="{BB962C8B-B14F-4D97-AF65-F5344CB8AC3E}">
        <p14:creationId xmlns:p14="http://schemas.microsoft.com/office/powerpoint/2010/main" val="121380040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3.xml"/><Relationship Id="rId7" Type="http://schemas.openxmlformats.org/officeDocument/2006/relationships/oleObject" Target="../embeddings/oleObject1.bin"/><Relationship Id="rId2" Type="http://schemas.openxmlformats.org/officeDocument/2006/relationships/tags" Target="../tags/tag2.xml"/><Relationship Id="rId1" Type="http://schemas.openxmlformats.org/officeDocument/2006/relationships/vmlDrawing" Target="../drawings/vmlDrawing1.vml"/><Relationship Id="rId6" Type="http://schemas.openxmlformats.org/officeDocument/2006/relationships/slideMaster" Target="../slideMasters/slideMaster1.xml"/><Relationship Id="rId5" Type="http://schemas.openxmlformats.org/officeDocument/2006/relationships/tags" Target="../tags/tag5.xml"/><Relationship Id="rId4" Type="http://schemas.openxmlformats.org/officeDocument/2006/relationships/tags" Target="../tags/tag4.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aphicFrame>
        <p:nvGraphicFramePr>
          <p:cNvPr id="8" name="Object 7" hidden="1"/>
          <p:cNvGraphicFramePr>
            <a:graphicFrameLocks/>
          </p:cNvGraphicFramePr>
          <p:nvPr>
            <p:custDataLst>
              <p:tags r:id="rId2"/>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1713898" name="think-cell Slide" r:id="rId7" imgW="0" imgH="0" progId="">
                  <p:embed/>
                </p:oleObj>
              </mc:Choice>
              <mc:Fallback>
                <p:oleObj name="think-cell Slide" r:id="rId7" imgW="0" imgH="0" progId="">
                  <p:embed/>
                  <p:pic>
                    <p:nvPicPr>
                      <p:cNvPr id="0" name="AutoShape 105"/>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7" name="Rectangle 6"/>
          <p:cNvSpPr/>
          <p:nvPr userDrawn="1">
            <p:custDataLst>
              <p:tags r:id="rId3"/>
            </p:custDataLst>
          </p:nvPr>
        </p:nvSpPr>
        <p:spPr>
          <a:xfrm>
            <a:off x="200340" y="116540"/>
            <a:ext cx="9433310" cy="671844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latin typeface="Optane" pitchFamily="2" charset="0"/>
            </a:endParaRPr>
          </a:p>
        </p:txBody>
      </p:sp>
      <p:sp>
        <p:nvSpPr>
          <p:cNvPr id="2" name="Title 1"/>
          <p:cNvSpPr>
            <a:spLocks noGrp="1"/>
          </p:cNvSpPr>
          <p:nvPr>
            <p:ph type="ctrTitle"/>
            <p:custDataLst>
              <p:tags r:id="rId4"/>
            </p:custDataLst>
          </p:nvPr>
        </p:nvSpPr>
        <p:spPr>
          <a:xfrm>
            <a:off x="742950" y="2130436"/>
            <a:ext cx="8420100" cy="1470025"/>
          </a:xfrm>
        </p:spPr>
        <p:txBody>
          <a:bodyPr/>
          <a:lstStyle>
            <a:lvl1pPr>
              <a:defRPr>
                <a:latin typeface="Optane" pitchFamily="2" charset="0"/>
              </a:defRPr>
            </a:lvl1pPr>
          </a:lstStyle>
          <a:p>
            <a:r>
              <a:rPr lang="en-US" altLang="zh-CN"/>
              <a:t>Click to edit Master title style</a:t>
            </a:r>
            <a:endParaRPr lang="it-IT"/>
          </a:p>
        </p:txBody>
      </p:sp>
      <p:sp>
        <p:nvSpPr>
          <p:cNvPr id="3" name="Subtitle 2"/>
          <p:cNvSpPr>
            <a:spLocks noGrp="1"/>
          </p:cNvSpPr>
          <p:nvPr>
            <p:ph type="subTitle" idx="1"/>
            <p:custDataLst>
              <p:tags r:id="rId5"/>
            </p:custDataLst>
          </p:nvPr>
        </p:nvSpPr>
        <p:spPr>
          <a:xfrm>
            <a:off x="1485900" y="3886200"/>
            <a:ext cx="6934200" cy="1752600"/>
          </a:xfrm>
        </p:spPr>
        <p:txBody>
          <a:bodyPr/>
          <a:lstStyle>
            <a:lvl1pPr marL="0" indent="0" algn="ctr">
              <a:buNone/>
              <a:defRPr>
                <a:solidFill>
                  <a:schemeClr val="tx1">
                    <a:tint val="75000"/>
                  </a:schemeClr>
                </a:solidFill>
                <a:latin typeface="Optane" pitchFamily="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a:t>Click to edit Master subtitle style</a:t>
            </a:r>
            <a:endParaRPr lang="it-IT"/>
          </a:p>
        </p:txBody>
      </p:sp>
      <p:sp>
        <p:nvSpPr>
          <p:cNvPr id="6" name="Rectangle 9"/>
          <p:cNvSpPr>
            <a:spLocks noChangeArrowheads="1"/>
          </p:cNvSpPr>
          <p:nvPr userDrawn="1"/>
        </p:nvSpPr>
        <p:spPr bwMode="auto">
          <a:xfrm>
            <a:off x="3048468" y="476590"/>
            <a:ext cx="3766036" cy="321812"/>
          </a:xfrm>
          <a:prstGeom prst="rect">
            <a:avLst/>
          </a:prstGeom>
          <a:noFill/>
          <a:ln w="9525">
            <a:noFill/>
            <a:miter lim="800000"/>
            <a:headEnd/>
            <a:tailEnd/>
          </a:ln>
          <a:effectLst/>
        </p:spPr>
        <p:txBody>
          <a:bodyPr lIns="0" tIns="0" rIns="0" bIns="0"/>
          <a:lstStyle/>
          <a:p>
            <a:pPr algn="ctr" fontAlgn="base">
              <a:spcBef>
                <a:spcPct val="0"/>
              </a:spcBef>
              <a:spcAft>
                <a:spcPct val="0"/>
              </a:spcAft>
            </a:pPr>
            <a:r>
              <a:rPr lang="en-US" sz="1800" b="1" i="1" u="sng" dirty="0">
                <a:solidFill>
                  <a:schemeClr val="tx1">
                    <a:lumMod val="75000"/>
                    <a:lumOff val="25000"/>
                  </a:schemeClr>
                </a:solidFill>
                <a:latin typeface="Optane" pitchFamily="2" charset="0"/>
                <a:cs typeface="Arial" charset="0"/>
              </a:rPr>
              <a:t>BOZZA</a:t>
            </a:r>
            <a:r>
              <a:rPr lang="en-US" sz="1800" b="1" i="1" u="sng" baseline="0" dirty="0">
                <a:solidFill>
                  <a:schemeClr val="tx1">
                    <a:lumMod val="75000"/>
                    <a:lumOff val="25000"/>
                  </a:schemeClr>
                </a:solidFill>
                <a:latin typeface="Optane" pitchFamily="2" charset="0"/>
                <a:cs typeface="Arial" charset="0"/>
              </a:rPr>
              <a:t> PER DISCUSSIONE</a:t>
            </a:r>
            <a:endParaRPr lang="en-US" sz="1400" b="1" i="1" u="sng" dirty="0">
              <a:solidFill>
                <a:schemeClr val="tx1">
                  <a:lumMod val="75000"/>
                  <a:lumOff val="25000"/>
                </a:schemeClr>
              </a:solidFill>
              <a:latin typeface="Optane" pitchFamily="2" charset="0"/>
              <a:cs typeface="Arial"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altLang="zh-CN"/>
              <a:t>Click to edit Master title style</a:t>
            </a:r>
            <a:endParaRPr lang="it-IT"/>
          </a:p>
        </p:txBody>
      </p:sp>
      <p:sp>
        <p:nvSpPr>
          <p:cNvPr id="3" name="Vertical Text Placeholder 2"/>
          <p:cNvSpPr>
            <a:spLocks noGrp="1"/>
          </p:cNvSpPr>
          <p:nvPr>
            <p:ph type="body" orient="vert" idx="1"/>
          </p:nvPr>
        </p:nvSpPr>
        <p:spPr/>
        <p:txBody>
          <a:bodyPr vert="eaVert"/>
          <a:lstStyle>
            <a:lvl1pPr>
              <a:defRPr>
                <a:latin typeface="Optane" pitchFamily="2" charset="0"/>
              </a:defRPr>
            </a:lvl1pPr>
            <a:lvl2pPr>
              <a:defRPr>
                <a:latin typeface="Optane" pitchFamily="2" charset="0"/>
              </a:defRPr>
            </a:lvl2pPr>
            <a:lvl3pPr>
              <a:defRPr>
                <a:latin typeface="Optane" pitchFamily="2" charset="0"/>
              </a:defRPr>
            </a:lvl3pPr>
            <a:lvl4pPr>
              <a:defRPr>
                <a:latin typeface="Optane" pitchFamily="2" charset="0"/>
              </a:defRPr>
            </a:lvl4pPr>
            <a:lvl5pPr>
              <a:defRPr>
                <a:latin typeface="Optane" pitchFamily="2" charset="0"/>
              </a:defRPr>
            </a:lvl5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4" name="Date Placeholder 3"/>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30/11/2017</a:t>
            </a:fld>
            <a:endParaRPr lang="it-IT" dirty="0"/>
          </a:p>
        </p:txBody>
      </p:sp>
      <p:sp>
        <p:nvSpPr>
          <p:cNvPr id="5" name="Footer Placeholder 4"/>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6" name="Slide Number Placeholder 5"/>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‹N›</a:t>
            </a:fld>
            <a:endParaRPr lang="it-IT"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43"/>
            <a:ext cx="2414588" cy="5851525"/>
          </a:xfrm>
        </p:spPr>
        <p:txBody>
          <a:bodyPr vert="eaVert"/>
          <a:lstStyle>
            <a:lvl1pPr>
              <a:defRPr>
                <a:latin typeface="Optane" pitchFamily="2" charset="0"/>
              </a:defRPr>
            </a:lvl1pPr>
          </a:lstStyle>
          <a:p>
            <a:r>
              <a:rPr lang="en-US" altLang="zh-CN"/>
              <a:t>Click to edit Master title style</a:t>
            </a:r>
            <a:endParaRPr lang="it-IT"/>
          </a:p>
        </p:txBody>
      </p:sp>
      <p:sp>
        <p:nvSpPr>
          <p:cNvPr id="3" name="Vertical Text Placeholder 2"/>
          <p:cNvSpPr>
            <a:spLocks noGrp="1"/>
          </p:cNvSpPr>
          <p:nvPr>
            <p:ph type="body" orient="vert" idx="1"/>
          </p:nvPr>
        </p:nvSpPr>
        <p:spPr>
          <a:xfrm>
            <a:off x="536578" y="274643"/>
            <a:ext cx="7078663" cy="5851525"/>
          </a:xfrm>
        </p:spPr>
        <p:txBody>
          <a:bodyPr vert="eaVert"/>
          <a:lstStyle>
            <a:lvl1pPr>
              <a:defRPr>
                <a:latin typeface="Optane" pitchFamily="2" charset="0"/>
              </a:defRPr>
            </a:lvl1pPr>
            <a:lvl2pPr>
              <a:defRPr>
                <a:latin typeface="Optane" pitchFamily="2" charset="0"/>
              </a:defRPr>
            </a:lvl2pPr>
            <a:lvl3pPr>
              <a:defRPr>
                <a:latin typeface="Optane" pitchFamily="2" charset="0"/>
              </a:defRPr>
            </a:lvl3pPr>
            <a:lvl4pPr>
              <a:defRPr>
                <a:latin typeface="Optane" pitchFamily="2" charset="0"/>
              </a:defRPr>
            </a:lvl4pPr>
            <a:lvl5pPr>
              <a:defRPr>
                <a:latin typeface="Optane" pitchFamily="2" charset="0"/>
              </a:defRPr>
            </a:lvl5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4" name="Date Placeholder 3"/>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30/11/2017</a:t>
            </a:fld>
            <a:endParaRPr lang="it-IT" dirty="0"/>
          </a:p>
        </p:txBody>
      </p:sp>
      <p:sp>
        <p:nvSpPr>
          <p:cNvPr id="5" name="Footer Placeholder 4"/>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6" name="Slide Number Placeholder 5"/>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‹N›</a:t>
            </a:fld>
            <a:endParaRPr lang="it-IT"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62860" y="0"/>
            <a:ext cx="3599688" cy="3599688"/>
          </a:xfrm>
          <a:prstGeom prst="rect">
            <a:avLst/>
          </a:prstGeom>
        </p:spPr>
      </p:pic>
    </p:spTree>
    <p:extLst>
      <p:ext uri="{BB962C8B-B14F-4D97-AF65-F5344CB8AC3E}">
        <p14:creationId xmlns:p14="http://schemas.microsoft.com/office/powerpoint/2010/main" val="4108349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altLang="zh-CN"/>
              <a:t>Click to edit Master title style</a:t>
            </a:r>
            <a:endParaRPr lang="it-IT"/>
          </a:p>
        </p:txBody>
      </p:sp>
      <p:sp>
        <p:nvSpPr>
          <p:cNvPr id="3" name="Content Placeholder 2"/>
          <p:cNvSpPr>
            <a:spLocks noGrp="1"/>
          </p:cNvSpPr>
          <p:nvPr>
            <p:ph idx="1"/>
          </p:nvPr>
        </p:nvSpPr>
        <p:spPr/>
        <p:txBody>
          <a:bodyPr/>
          <a:lstStyle>
            <a:lvl1pPr>
              <a:defRPr>
                <a:latin typeface="Optane" pitchFamily="2" charset="0"/>
              </a:defRPr>
            </a:lvl1pPr>
            <a:lvl2pPr>
              <a:defRPr>
                <a:latin typeface="Optane" pitchFamily="2" charset="0"/>
              </a:defRPr>
            </a:lvl2pPr>
            <a:lvl3pPr>
              <a:defRPr>
                <a:latin typeface="Optane" pitchFamily="2" charset="0"/>
              </a:defRPr>
            </a:lvl3pPr>
            <a:lvl4pPr>
              <a:defRPr>
                <a:latin typeface="Optane" pitchFamily="2" charset="0"/>
              </a:defRPr>
            </a:lvl4pPr>
            <a:lvl5pPr>
              <a:defRPr>
                <a:latin typeface="Optane" pitchFamily="2" charset="0"/>
              </a:defRPr>
            </a:lvl5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4" name="Date Placeholder 3"/>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30/11/2017</a:t>
            </a:fld>
            <a:endParaRPr lang="it-IT" dirty="0"/>
          </a:p>
        </p:txBody>
      </p:sp>
      <p:sp>
        <p:nvSpPr>
          <p:cNvPr id="6" name="Slide Number Placeholder 5"/>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‹N›</a:t>
            </a:fld>
            <a:endParaRPr lang="it-IT"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11"/>
            <a:ext cx="8420100" cy="1362075"/>
          </a:xfrm>
        </p:spPr>
        <p:txBody>
          <a:bodyPr anchor="t"/>
          <a:lstStyle>
            <a:lvl1pPr algn="l">
              <a:defRPr sz="4000" b="1" cap="all">
                <a:latin typeface="Optane" pitchFamily="2" charset="0"/>
              </a:defRPr>
            </a:lvl1pPr>
          </a:lstStyle>
          <a:p>
            <a:r>
              <a:rPr lang="en-US" altLang="zh-CN"/>
              <a:t>Click to edit Master title style</a:t>
            </a:r>
            <a:endParaRPr lang="it-IT"/>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latin typeface="Optane" pitchFamily="2"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a:t>Click to edit Master text styles</a:t>
            </a:r>
          </a:p>
        </p:txBody>
      </p:sp>
      <p:sp>
        <p:nvSpPr>
          <p:cNvPr id="4" name="Date Placeholder 3"/>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30/11/2017</a:t>
            </a:fld>
            <a:endParaRPr lang="it-IT" dirty="0"/>
          </a:p>
        </p:txBody>
      </p:sp>
      <p:sp>
        <p:nvSpPr>
          <p:cNvPr id="5" name="Footer Placeholder 4"/>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6" name="Slide Number Placeholder 5"/>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‹N›</a:t>
            </a:fld>
            <a:endParaRPr lang="it-IT"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altLang="zh-CN"/>
              <a:t>Click to edit Master title style</a:t>
            </a:r>
            <a:endParaRPr lang="it-IT"/>
          </a:p>
        </p:txBody>
      </p:sp>
      <p:sp>
        <p:nvSpPr>
          <p:cNvPr id="3" name="Content Placeholder 2"/>
          <p:cNvSpPr>
            <a:spLocks noGrp="1"/>
          </p:cNvSpPr>
          <p:nvPr>
            <p:ph sz="half" idx="1"/>
          </p:nvPr>
        </p:nvSpPr>
        <p:spPr>
          <a:xfrm>
            <a:off x="536575" y="1600206"/>
            <a:ext cx="4746625" cy="4525963"/>
          </a:xfrm>
        </p:spPr>
        <p:txBody>
          <a:bodyPr/>
          <a:lstStyle>
            <a:lvl1pPr>
              <a:defRPr sz="2800">
                <a:latin typeface="Optane" pitchFamily="2" charset="0"/>
              </a:defRPr>
            </a:lvl1pPr>
            <a:lvl2pPr>
              <a:defRPr sz="2400">
                <a:latin typeface="Optane" pitchFamily="2" charset="0"/>
              </a:defRPr>
            </a:lvl2pPr>
            <a:lvl3pPr>
              <a:defRPr sz="2000">
                <a:latin typeface="Optane" pitchFamily="2" charset="0"/>
              </a:defRPr>
            </a:lvl3pPr>
            <a:lvl4pPr>
              <a:defRPr sz="1800">
                <a:latin typeface="Optane" pitchFamily="2" charset="0"/>
              </a:defRPr>
            </a:lvl4pPr>
            <a:lvl5pPr>
              <a:defRPr sz="1800">
                <a:latin typeface="Optane" pitchFamily="2" charset="0"/>
              </a:defRPr>
            </a:lvl5pPr>
            <a:lvl6pPr>
              <a:defRPr sz="1800"/>
            </a:lvl6pPr>
            <a:lvl7pPr>
              <a:defRPr sz="1800"/>
            </a:lvl7pPr>
            <a:lvl8pPr>
              <a:defRPr sz="1800"/>
            </a:lvl8pPr>
            <a:lvl9pPr>
              <a:defRPr sz="18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4" name="Content Placeholder 3"/>
          <p:cNvSpPr>
            <a:spLocks noGrp="1"/>
          </p:cNvSpPr>
          <p:nvPr>
            <p:ph sz="half" idx="2"/>
          </p:nvPr>
        </p:nvSpPr>
        <p:spPr>
          <a:xfrm>
            <a:off x="5448300" y="1600206"/>
            <a:ext cx="4746625" cy="4525963"/>
          </a:xfrm>
        </p:spPr>
        <p:txBody>
          <a:bodyPr/>
          <a:lstStyle>
            <a:lvl1pPr>
              <a:defRPr sz="2800">
                <a:latin typeface="Optane" pitchFamily="2" charset="0"/>
              </a:defRPr>
            </a:lvl1pPr>
            <a:lvl2pPr>
              <a:defRPr sz="2400">
                <a:latin typeface="Optane" pitchFamily="2" charset="0"/>
              </a:defRPr>
            </a:lvl2pPr>
            <a:lvl3pPr>
              <a:defRPr sz="2000">
                <a:latin typeface="Optane" pitchFamily="2" charset="0"/>
              </a:defRPr>
            </a:lvl3pPr>
            <a:lvl4pPr>
              <a:defRPr sz="1800">
                <a:latin typeface="Optane" pitchFamily="2" charset="0"/>
              </a:defRPr>
            </a:lvl4pPr>
            <a:lvl5pPr>
              <a:defRPr sz="1800">
                <a:latin typeface="Optane" pitchFamily="2" charset="0"/>
              </a:defRPr>
            </a:lvl5pPr>
            <a:lvl6pPr>
              <a:defRPr sz="1800"/>
            </a:lvl6pPr>
            <a:lvl7pPr>
              <a:defRPr sz="1800"/>
            </a:lvl7pPr>
            <a:lvl8pPr>
              <a:defRPr sz="1800"/>
            </a:lvl8pPr>
            <a:lvl9pPr>
              <a:defRPr sz="18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5" name="Date Placeholder 4"/>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30/11/2017</a:t>
            </a:fld>
            <a:endParaRPr lang="it-IT" dirty="0"/>
          </a:p>
        </p:txBody>
      </p:sp>
      <p:sp>
        <p:nvSpPr>
          <p:cNvPr id="6" name="Footer Placeholder 5"/>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7" name="Slide Number Placeholder 6"/>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‹N›</a:t>
            </a:fld>
            <a:endParaRPr lang="it-IT"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atin typeface="Optane" pitchFamily="2" charset="0"/>
              </a:defRPr>
            </a:lvl1pPr>
          </a:lstStyle>
          <a:p>
            <a:r>
              <a:rPr lang="en-US" altLang="zh-CN"/>
              <a:t>Click to edit Master title style</a:t>
            </a:r>
            <a:endParaRPr lang="it-IT"/>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atin typeface="Optane"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atin typeface="Optane" pitchFamily="2" charset="0"/>
              </a:defRPr>
            </a:lvl1pPr>
            <a:lvl2pPr>
              <a:defRPr sz="2000">
                <a:latin typeface="Optane" pitchFamily="2" charset="0"/>
              </a:defRPr>
            </a:lvl2pPr>
            <a:lvl3pPr>
              <a:defRPr sz="1800">
                <a:latin typeface="Optane" pitchFamily="2" charset="0"/>
              </a:defRPr>
            </a:lvl3pPr>
            <a:lvl4pPr>
              <a:defRPr sz="1600">
                <a:latin typeface="Optane" pitchFamily="2" charset="0"/>
              </a:defRPr>
            </a:lvl4pPr>
            <a:lvl5pPr>
              <a:defRPr sz="1600">
                <a:latin typeface="Optane" pitchFamily="2" charset="0"/>
              </a:defRPr>
            </a:lvl5pPr>
            <a:lvl6pPr>
              <a:defRPr sz="1600"/>
            </a:lvl6pPr>
            <a:lvl7pPr>
              <a:defRPr sz="1600"/>
            </a:lvl7pPr>
            <a:lvl8pPr>
              <a:defRPr sz="1600"/>
            </a:lvl8pPr>
            <a:lvl9pPr>
              <a:defRPr sz="16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5" name="Text Placeholder 4"/>
          <p:cNvSpPr>
            <a:spLocks noGrp="1"/>
          </p:cNvSpPr>
          <p:nvPr>
            <p:ph type="body" sz="quarter" idx="3"/>
          </p:nvPr>
        </p:nvSpPr>
        <p:spPr>
          <a:xfrm>
            <a:off x="5032115" y="1535113"/>
            <a:ext cx="4378590" cy="639762"/>
          </a:xfrm>
        </p:spPr>
        <p:txBody>
          <a:bodyPr anchor="b"/>
          <a:lstStyle>
            <a:lvl1pPr marL="0" indent="0">
              <a:buNone/>
              <a:defRPr sz="2400" b="1">
                <a:latin typeface="Optane"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6" name="Content Placeholder 5"/>
          <p:cNvSpPr>
            <a:spLocks noGrp="1"/>
          </p:cNvSpPr>
          <p:nvPr>
            <p:ph sz="quarter" idx="4"/>
          </p:nvPr>
        </p:nvSpPr>
        <p:spPr>
          <a:xfrm>
            <a:off x="5032115" y="2174875"/>
            <a:ext cx="4378590" cy="3951288"/>
          </a:xfrm>
        </p:spPr>
        <p:txBody>
          <a:bodyPr/>
          <a:lstStyle>
            <a:lvl1pPr>
              <a:defRPr sz="2400">
                <a:latin typeface="Optane" pitchFamily="2" charset="0"/>
              </a:defRPr>
            </a:lvl1pPr>
            <a:lvl2pPr>
              <a:defRPr sz="2000">
                <a:latin typeface="Optane" pitchFamily="2" charset="0"/>
              </a:defRPr>
            </a:lvl2pPr>
            <a:lvl3pPr>
              <a:defRPr sz="1800">
                <a:latin typeface="Optane" pitchFamily="2" charset="0"/>
              </a:defRPr>
            </a:lvl3pPr>
            <a:lvl4pPr>
              <a:defRPr sz="1600">
                <a:latin typeface="Optane" pitchFamily="2" charset="0"/>
              </a:defRPr>
            </a:lvl4pPr>
            <a:lvl5pPr>
              <a:defRPr sz="1600">
                <a:latin typeface="Optane" pitchFamily="2" charset="0"/>
              </a:defRPr>
            </a:lvl5pPr>
            <a:lvl6pPr>
              <a:defRPr sz="1600"/>
            </a:lvl6pPr>
            <a:lvl7pPr>
              <a:defRPr sz="1600"/>
            </a:lvl7pPr>
            <a:lvl8pPr>
              <a:defRPr sz="1600"/>
            </a:lvl8pPr>
            <a:lvl9pPr>
              <a:defRPr sz="16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7" name="Date Placeholder 6"/>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30/11/2017</a:t>
            </a:fld>
            <a:endParaRPr lang="it-IT" dirty="0"/>
          </a:p>
        </p:txBody>
      </p:sp>
      <p:sp>
        <p:nvSpPr>
          <p:cNvPr id="8" name="Footer Placeholder 7"/>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9" name="Slide Number Placeholder 8"/>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‹N›</a:t>
            </a:fld>
            <a:endParaRPr lang="it-IT"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altLang="zh-CN"/>
              <a:t>Click to edit Master title style</a:t>
            </a:r>
            <a:endParaRPr lang="it-IT"/>
          </a:p>
        </p:txBody>
      </p:sp>
      <p:sp>
        <p:nvSpPr>
          <p:cNvPr id="3" name="Date Placeholder 2"/>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30/11/2017</a:t>
            </a:fld>
            <a:endParaRPr lang="it-IT" dirty="0"/>
          </a:p>
        </p:txBody>
      </p:sp>
      <p:sp>
        <p:nvSpPr>
          <p:cNvPr id="4" name="Footer Placeholder 3"/>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5" name="Slide Number Placeholder 4"/>
          <p:cNvSpPr>
            <a:spLocks noGrp="1"/>
          </p:cNvSpPr>
          <p:nvPr>
            <p:ph type="sldNum" sz="quarter" idx="12"/>
          </p:nvPr>
        </p:nvSpPr>
        <p:spPr>
          <a:xfrm>
            <a:off x="7142332" y="6356361"/>
            <a:ext cx="2311400" cy="365125"/>
          </a:xfrm>
        </p:spPr>
        <p:txBody>
          <a:bodyPr/>
          <a:lstStyle>
            <a:lvl1pPr>
              <a:defRPr>
                <a:latin typeface="Optane" pitchFamily="2" charset="0"/>
              </a:defRPr>
            </a:lvl1pPr>
          </a:lstStyle>
          <a:p>
            <a:fld id="{48D807C0-2D41-4638-AE7B-EAF76F0B0F71}" type="slidenum">
              <a:rPr lang="it-IT" smtClean="0"/>
              <a:pPr/>
              <a:t>‹N›</a:t>
            </a:fld>
            <a:endParaRPr lang="it-IT"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30/11/2017</a:t>
            </a:fld>
            <a:endParaRPr lang="it-IT" dirty="0"/>
          </a:p>
        </p:txBody>
      </p:sp>
      <p:sp>
        <p:nvSpPr>
          <p:cNvPr id="3" name="Footer Placeholder 2"/>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4" name="Slide Number Placeholder 3"/>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‹N›</a:t>
            </a:fld>
            <a:endParaRPr lang="it-IT"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atin typeface="Optane" pitchFamily="2" charset="0"/>
              </a:defRPr>
            </a:lvl1pPr>
          </a:lstStyle>
          <a:p>
            <a:r>
              <a:rPr lang="en-US" altLang="zh-CN"/>
              <a:t>Click to edit Master title style</a:t>
            </a:r>
            <a:endParaRPr lang="it-IT"/>
          </a:p>
        </p:txBody>
      </p:sp>
      <p:sp>
        <p:nvSpPr>
          <p:cNvPr id="3" name="Content Placeholder 2"/>
          <p:cNvSpPr>
            <a:spLocks noGrp="1"/>
          </p:cNvSpPr>
          <p:nvPr>
            <p:ph idx="1"/>
          </p:nvPr>
        </p:nvSpPr>
        <p:spPr>
          <a:xfrm>
            <a:off x="3872972" y="273056"/>
            <a:ext cx="5537729" cy="5853113"/>
          </a:xfrm>
        </p:spPr>
        <p:txBody>
          <a:bodyPr/>
          <a:lstStyle>
            <a:lvl1pPr>
              <a:defRPr sz="3200">
                <a:latin typeface="Optane" pitchFamily="2" charset="0"/>
              </a:defRPr>
            </a:lvl1pPr>
            <a:lvl2pPr>
              <a:defRPr sz="2800">
                <a:latin typeface="Optane" pitchFamily="2" charset="0"/>
              </a:defRPr>
            </a:lvl2pPr>
            <a:lvl3pPr>
              <a:defRPr sz="2400">
                <a:latin typeface="Optane" pitchFamily="2" charset="0"/>
              </a:defRPr>
            </a:lvl3pPr>
            <a:lvl4pPr>
              <a:defRPr sz="2000">
                <a:latin typeface="Optane" pitchFamily="2" charset="0"/>
              </a:defRPr>
            </a:lvl4pPr>
            <a:lvl5pPr>
              <a:defRPr sz="2000">
                <a:latin typeface="Optane" pitchFamily="2" charset="0"/>
              </a:defRPr>
            </a:lvl5pPr>
            <a:lvl6pPr>
              <a:defRPr sz="2000"/>
            </a:lvl6pPr>
            <a:lvl7pPr>
              <a:defRPr sz="2000"/>
            </a:lvl7pPr>
            <a:lvl8pPr>
              <a:defRPr sz="2000"/>
            </a:lvl8pPr>
            <a:lvl9pPr>
              <a:defRPr sz="20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4" name="Text Placeholder 3"/>
          <p:cNvSpPr>
            <a:spLocks noGrp="1"/>
          </p:cNvSpPr>
          <p:nvPr>
            <p:ph type="body" sz="half" idx="2"/>
          </p:nvPr>
        </p:nvSpPr>
        <p:spPr>
          <a:xfrm>
            <a:off x="495300" y="1435103"/>
            <a:ext cx="3259006" cy="4691063"/>
          </a:xfrm>
        </p:spPr>
        <p:txBody>
          <a:bodyPr/>
          <a:lstStyle>
            <a:lvl1pPr marL="0" indent="0">
              <a:buNone/>
              <a:defRPr sz="1400">
                <a:latin typeface="Optane"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a:t>Click to edit Master text styles</a:t>
            </a:r>
          </a:p>
        </p:txBody>
      </p:sp>
      <p:sp>
        <p:nvSpPr>
          <p:cNvPr id="5" name="Date Placeholder 4"/>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30/11/2017</a:t>
            </a:fld>
            <a:endParaRPr lang="it-IT" dirty="0"/>
          </a:p>
        </p:txBody>
      </p:sp>
      <p:sp>
        <p:nvSpPr>
          <p:cNvPr id="6" name="Footer Placeholder 5"/>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7" name="Slide Number Placeholder 6"/>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‹N›</a:t>
            </a:fld>
            <a:endParaRPr lang="it-IT"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atin typeface="Optane" pitchFamily="2" charset="0"/>
              </a:defRPr>
            </a:lvl1pPr>
          </a:lstStyle>
          <a:p>
            <a:r>
              <a:rPr lang="en-US" altLang="zh-CN"/>
              <a:t>Click to edit Master title style</a:t>
            </a:r>
            <a:endParaRPr lang="it-IT"/>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atin typeface="Optane" pitchFamily="2"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zh-CN"/>
              <a:t>Click icon to add picture</a:t>
            </a:r>
            <a:endParaRPr lang="it-IT" dirty="0"/>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atin typeface="Optane"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a:t>Click to edit Master text styles</a:t>
            </a:r>
          </a:p>
        </p:txBody>
      </p:sp>
      <p:sp>
        <p:nvSpPr>
          <p:cNvPr id="5" name="Date Placeholder 4"/>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30/11/2017</a:t>
            </a:fld>
            <a:endParaRPr lang="it-IT" dirty="0"/>
          </a:p>
        </p:txBody>
      </p:sp>
      <p:sp>
        <p:nvSpPr>
          <p:cNvPr id="6" name="Footer Placeholder 5"/>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7" name="Slide Number Placeholder 6"/>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‹N›</a:t>
            </a:fld>
            <a:endParaRPr lang="it-IT"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714178" name="Picture 2"/>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455525" y="0"/>
            <a:ext cx="908650" cy="9086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Placeholder 1"/>
          <p:cNvSpPr>
            <a:spLocks noGrp="1"/>
          </p:cNvSpPr>
          <p:nvPr>
            <p:ph type="title"/>
          </p:nvPr>
        </p:nvSpPr>
        <p:spPr>
          <a:xfrm>
            <a:off x="344364" y="80970"/>
            <a:ext cx="9066340" cy="648090"/>
          </a:xfrm>
          <a:prstGeom prst="rect">
            <a:avLst/>
          </a:prstGeom>
        </p:spPr>
        <p:txBody>
          <a:bodyPr vert="horz" lIns="91440" tIns="45720" rIns="91440" bIns="45720" rtlCol="0" anchor="ctr">
            <a:normAutofit/>
          </a:bodyPr>
          <a:lstStyle/>
          <a:p>
            <a:r>
              <a:rPr lang="en-US" altLang="zh-CN"/>
              <a:t>Click to edit Master title style</a:t>
            </a:r>
            <a:endParaRPr lang="it-IT" dirty="0"/>
          </a:p>
        </p:txBody>
      </p:sp>
      <p:sp>
        <p:nvSpPr>
          <p:cNvPr id="3" name="Text Placeholder 2"/>
          <p:cNvSpPr>
            <a:spLocks noGrp="1"/>
          </p:cNvSpPr>
          <p:nvPr>
            <p:ph type="body" idx="1"/>
          </p:nvPr>
        </p:nvSpPr>
        <p:spPr>
          <a:xfrm>
            <a:off x="416370" y="980661"/>
            <a:ext cx="8994330" cy="5145506"/>
          </a:xfrm>
          <a:prstGeom prst="rect">
            <a:avLst/>
          </a:prstGeom>
        </p:spPr>
        <p:txBody>
          <a:bodyPr vert="horz" lIns="91440" tIns="45720" rIns="91440" bIns="45720" rtlCol="0">
            <a:normAutofit/>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dirty="0"/>
          </a:p>
        </p:txBody>
      </p:sp>
      <p:sp>
        <p:nvSpPr>
          <p:cNvPr id="4" name="Date Placeholder 3"/>
          <p:cNvSpPr>
            <a:spLocks noGrp="1"/>
          </p:cNvSpPr>
          <p:nvPr>
            <p:ph type="dt" sz="half" idx="2"/>
          </p:nvPr>
        </p:nvSpPr>
        <p:spPr>
          <a:xfrm>
            <a:off x="495300" y="6356361"/>
            <a:ext cx="2311400" cy="365125"/>
          </a:xfrm>
          <a:prstGeom prst="rect">
            <a:avLst/>
          </a:prstGeom>
        </p:spPr>
        <p:txBody>
          <a:bodyPr vert="horz" lIns="91440" tIns="45720" rIns="91440" bIns="45720" rtlCol="0" anchor="ctr"/>
          <a:lstStyle>
            <a:lvl1pPr algn="l">
              <a:defRPr sz="1200">
                <a:solidFill>
                  <a:schemeClr val="tx1">
                    <a:tint val="75000"/>
                  </a:schemeClr>
                </a:solidFill>
                <a:latin typeface="Optane" pitchFamily="2" charset="0"/>
              </a:defRPr>
            </a:lvl1pPr>
          </a:lstStyle>
          <a:p>
            <a:fld id="{04800856-2FB0-4830-8C60-1A6F6FE5BDA0}" type="datetimeFigureOut">
              <a:rPr lang="it-IT" smtClean="0"/>
              <a:pPr/>
              <a:t>30/11/2017</a:t>
            </a:fld>
            <a:endParaRPr lang="it-IT" dirty="0"/>
          </a:p>
        </p:txBody>
      </p:sp>
      <p:sp>
        <p:nvSpPr>
          <p:cNvPr id="6" name="Slide Number Placeholder 5"/>
          <p:cNvSpPr>
            <a:spLocks noGrp="1"/>
          </p:cNvSpPr>
          <p:nvPr>
            <p:ph type="sldNum" sz="quarter" idx="4"/>
          </p:nvPr>
        </p:nvSpPr>
        <p:spPr>
          <a:xfrm>
            <a:off x="7099300" y="6356361"/>
            <a:ext cx="2311400" cy="365125"/>
          </a:xfrm>
          <a:prstGeom prst="rect">
            <a:avLst/>
          </a:prstGeom>
        </p:spPr>
        <p:txBody>
          <a:bodyPr vert="horz" lIns="91440" tIns="45720" rIns="91440" bIns="45720" rtlCol="0" anchor="ctr"/>
          <a:lstStyle>
            <a:lvl1pPr algn="r">
              <a:defRPr sz="1200">
                <a:solidFill>
                  <a:schemeClr val="tx1">
                    <a:tint val="75000"/>
                  </a:schemeClr>
                </a:solidFill>
                <a:latin typeface="Optane" pitchFamily="2" charset="0"/>
              </a:defRPr>
            </a:lvl1pPr>
          </a:lstStyle>
          <a:p>
            <a:fld id="{48D807C0-2D41-4638-AE7B-EAF76F0B0F71}" type="slidenum">
              <a:rPr lang="it-IT" smtClean="0"/>
              <a:pPr/>
              <a:t>‹N›</a:t>
            </a:fld>
            <a:endParaRPr lang="it-IT" dirty="0"/>
          </a:p>
        </p:txBody>
      </p:sp>
      <p:cxnSp>
        <p:nvCxnSpPr>
          <p:cNvPr id="7" name="Straight Connector 6"/>
          <p:cNvCxnSpPr/>
          <p:nvPr/>
        </p:nvCxnSpPr>
        <p:spPr>
          <a:xfrm>
            <a:off x="344360" y="6381410"/>
            <a:ext cx="9217280" cy="0"/>
          </a:xfrm>
          <a:prstGeom prst="line">
            <a:avLst/>
          </a:prstGeom>
          <a:ln w="12700">
            <a:solidFill>
              <a:srgbClr val="C00000"/>
            </a:solidFill>
          </a:ln>
        </p:spPr>
        <p:style>
          <a:lnRef idx="1">
            <a:schemeClr val="accent2"/>
          </a:lnRef>
          <a:fillRef idx="0">
            <a:schemeClr val="accent2"/>
          </a:fillRef>
          <a:effectRef idx="0">
            <a:schemeClr val="accent2"/>
          </a:effectRef>
          <a:fontRef idx="minor">
            <a:schemeClr val="tx1"/>
          </a:fontRef>
        </p:style>
      </p:cxnSp>
      <p:sp>
        <p:nvSpPr>
          <p:cNvPr id="8" name="Line 10"/>
          <p:cNvSpPr>
            <a:spLocks noChangeShapeType="1"/>
          </p:cNvSpPr>
          <p:nvPr/>
        </p:nvSpPr>
        <p:spPr bwMode="auto">
          <a:xfrm>
            <a:off x="344364" y="908650"/>
            <a:ext cx="9201590" cy="0"/>
          </a:xfrm>
          <a:prstGeom prst="line">
            <a:avLst/>
          </a:prstGeom>
          <a:noFill/>
          <a:ln w="19050">
            <a:solidFill>
              <a:schemeClr val="tx2">
                <a:lumMod val="40000"/>
                <a:lumOff val="60000"/>
              </a:schemeClr>
            </a:solidFill>
            <a:round/>
            <a:headEnd/>
            <a:tailEnd/>
          </a:ln>
          <a:effectLst/>
        </p:spPr>
        <p:txBody>
          <a:bodyPr wrap="none" anchor="ctr"/>
          <a:lstStyle/>
          <a:p>
            <a:pPr fontAlgn="base">
              <a:spcBef>
                <a:spcPct val="0"/>
              </a:spcBef>
              <a:spcAft>
                <a:spcPct val="0"/>
              </a:spcAft>
            </a:pPr>
            <a:endParaRPr lang="en-US" dirty="0">
              <a:solidFill>
                <a:srgbClr val="646464"/>
              </a:solidFill>
              <a:latin typeface="Optane" pitchFamily="2" charset="0"/>
            </a:endParaRPr>
          </a:p>
        </p:txBody>
      </p:sp>
      <p:sp>
        <p:nvSpPr>
          <p:cNvPr id="35" name="Rectangle 9"/>
          <p:cNvSpPr>
            <a:spLocks noChangeArrowheads="1"/>
          </p:cNvSpPr>
          <p:nvPr/>
        </p:nvSpPr>
        <p:spPr bwMode="auto">
          <a:xfrm>
            <a:off x="339635" y="6530579"/>
            <a:ext cx="663575" cy="196850"/>
          </a:xfrm>
          <a:prstGeom prst="rect">
            <a:avLst/>
          </a:prstGeom>
          <a:noFill/>
          <a:ln w="9525">
            <a:noFill/>
            <a:miter lim="800000"/>
            <a:headEnd/>
            <a:tailEnd/>
          </a:ln>
          <a:effectLst/>
        </p:spPr>
        <p:txBody>
          <a:bodyPr lIns="0" tIns="0" rIns="0" bIns="0"/>
          <a:lstStyle/>
          <a:p>
            <a:pPr fontAlgn="base">
              <a:spcBef>
                <a:spcPct val="0"/>
              </a:spcBef>
              <a:spcAft>
                <a:spcPct val="0"/>
              </a:spcAft>
            </a:pPr>
            <a:r>
              <a:rPr lang="en-US" sz="1100" dirty="0">
                <a:solidFill>
                  <a:srgbClr val="000000"/>
                </a:solidFill>
                <a:latin typeface="Optane" pitchFamily="2" charset="0"/>
                <a:cs typeface="Arial" charset="0"/>
              </a:rPr>
              <a:t>Page </a:t>
            </a:r>
            <a:fld id="{176C9665-13A1-4E4A-84AC-67452C24411B}" type="slidenum">
              <a:rPr lang="en-US" sz="1100" smtClean="0">
                <a:solidFill>
                  <a:srgbClr val="000000"/>
                </a:solidFill>
                <a:latin typeface="Optane" pitchFamily="2" charset="0"/>
                <a:cs typeface="Arial" charset="0"/>
              </a:rPr>
              <a:pPr fontAlgn="base">
                <a:spcBef>
                  <a:spcPct val="0"/>
                </a:spcBef>
                <a:spcAft>
                  <a:spcPct val="0"/>
                </a:spcAft>
              </a:pPr>
              <a:t>‹N›</a:t>
            </a:fld>
            <a:endParaRPr lang="en-US" sz="1100" dirty="0">
              <a:solidFill>
                <a:srgbClr val="000000"/>
              </a:solidFill>
              <a:latin typeface="Optane" pitchFamily="2" charset="0"/>
              <a:cs typeface="Arial" charset="0"/>
            </a:endParaRPr>
          </a:p>
        </p:txBody>
      </p:sp>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Lst>
  <p:txStyles>
    <p:titleStyle>
      <a:lvl1pPr algn="l" defTabSz="914400" rtl="0" eaLnBrk="1" latinLnBrk="0" hangingPunct="1">
        <a:spcBef>
          <a:spcPct val="0"/>
        </a:spcBef>
        <a:buNone/>
        <a:defRPr sz="2000" b="1" kern="1200">
          <a:solidFill>
            <a:schemeClr val="tx1"/>
          </a:solidFill>
          <a:latin typeface="Optane" pitchFamily="2" charset="0"/>
          <a:ea typeface="+mj-ea"/>
          <a:cs typeface="+mj-cs"/>
        </a:defRPr>
      </a:lvl1pPr>
    </p:titleStyle>
    <p:bodyStyle>
      <a:lvl1pPr marL="342900" indent="-342900" algn="l" defTabSz="914400" rtl="0" eaLnBrk="1" latinLnBrk="0" hangingPunct="1">
        <a:spcBef>
          <a:spcPct val="20000"/>
        </a:spcBef>
        <a:buClr>
          <a:srgbClr val="FFC000"/>
        </a:buClr>
        <a:buSzPct val="75000"/>
        <a:buFont typeface="Arial" pitchFamily="34" charset="0"/>
        <a:buChar char="►"/>
        <a:defRPr sz="3200" kern="1200">
          <a:solidFill>
            <a:schemeClr val="tx1"/>
          </a:solidFill>
          <a:latin typeface="Optane" pitchFamily="2" charset="0"/>
          <a:ea typeface="+mn-ea"/>
          <a:cs typeface="+mn-cs"/>
        </a:defRPr>
      </a:lvl1pPr>
      <a:lvl2pPr marL="742950" indent="-285750" algn="l" defTabSz="914400" rtl="0" eaLnBrk="1" latinLnBrk="0" hangingPunct="1">
        <a:spcBef>
          <a:spcPct val="20000"/>
        </a:spcBef>
        <a:buClr>
          <a:srgbClr val="FFC000"/>
        </a:buClr>
        <a:buFont typeface="Arial" pitchFamily="34" charset="0"/>
        <a:buChar char="–"/>
        <a:defRPr sz="2800" kern="1200">
          <a:solidFill>
            <a:schemeClr val="tx1"/>
          </a:solidFill>
          <a:latin typeface="Optane" pitchFamily="2" charset="0"/>
          <a:ea typeface="+mn-ea"/>
          <a:cs typeface="+mn-cs"/>
        </a:defRPr>
      </a:lvl2pPr>
      <a:lvl3pPr marL="1143000" indent="-228600" algn="l" defTabSz="914400" rtl="0" eaLnBrk="1" latinLnBrk="0" hangingPunct="1">
        <a:spcBef>
          <a:spcPct val="20000"/>
        </a:spcBef>
        <a:buClr>
          <a:srgbClr val="FFC000"/>
        </a:buClr>
        <a:buFont typeface="Arial" pitchFamily="34" charset="0"/>
        <a:buChar char="•"/>
        <a:defRPr sz="2400" kern="1200">
          <a:solidFill>
            <a:schemeClr val="tx1"/>
          </a:solidFill>
          <a:latin typeface="Optane" pitchFamily="2" charset="0"/>
          <a:ea typeface="+mn-ea"/>
          <a:cs typeface="+mn-cs"/>
        </a:defRPr>
      </a:lvl3pPr>
      <a:lvl4pPr marL="16002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4pPr>
      <a:lvl5pPr marL="20574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5"/>
          <p:cNvSpPr txBox="1">
            <a:spLocks noChangeArrowheads="1"/>
          </p:cNvSpPr>
          <p:nvPr/>
        </p:nvSpPr>
        <p:spPr>
          <a:xfrm>
            <a:off x="488380" y="3789040"/>
            <a:ext cx="9001249" cy="2523768"/>
          </a:xfrm>
          <a:prstGeom prst="rect">
            <a:avLst/>
          </a:prstGeom>
        </p:spPr>
        <p:txBody>
          <a:bodyPr wrap="square" lIns="36000" tIns="0" rIns="36000" bIns="0">
            <a:spAutoFit/>
          </a:bodyPr>
          <a:lstStyle/>
          <a:p>
            <a:pPr algn="ctr" defTabSz="457200" eaLnBrk="0" fontAlgn="auto" hangingPunct="0">
              <a:spcBef>
                <a:spcPts val="0"/>
              </a:spcBef>
              <a:spcAft>
                <a:spcPts val="600"/>
              </a:spcAft>
              <a:buClr>
                <a:srgbClr val="FFC000"/>
              </a:buClr>
              <a:buSzPct val="85000"/>
              <a:defRPr/>
            </a:pPr>
            <a:r>
              <a:rPr kumimoji="1" lang="en-US" altLang="zh-CN" sz="3200" b="1" dirty="0">
                <a:latin typeface="Arial"/>
                <a:ea typeface="宋体" panose="02010600030101010101" pitchFamily="2" charset="-122"/>
                <a:cs typeface="Arial"/>
              </a:rPr>
              <a:t>China’s Employment Policies</a:t>
            </a:r>
          </a:p>
          <a:p>
            <a:pPr marL="457200" indent="-457200" algn="ctr" defTabSz="457200" eaLnBrk="0" fontAlgn="auto" hangingPunct="0">
              <a:spcBef>
                <a:spcPts val="0"/>
              </a:spcBef>
              <a:spcAft>
                <a:spcPts val="600"/>
              </a:spcAft>
              <a:buClr>
                <a:srgbClr val="FFC000"/>
              </a:buClr>
              <a:buSzPct val="85000"/>
              <a:buFontTx/>
              <a:buChar char="-"/>
              <a:defRPr/>
            </a:pPr>
            <a:r>
              <a:rPr kumimoji="1" lang="en-US" altLang="zh-CN" sz="2800" dirty="0">
                <a:latin typeface="+mn-lt"/>
                <a:ea typeface="宋体" panose="02010600030101010101" pitchFamily="2" charset="-122"/>
                <a:cs typeface="Microsoft YaHei" charset="0"/>
              </a:rPr>
              <a:t>A presentation based on </a:t>
            </a:r>
          </a:p>
          <a:p>
            <a:pPr marL="457200" indent="-457200" algn="ctr" defTabSz="457200" eaLnBrk="0" fontAlgn="auto" hangingPunct="0">
              <a:spcBef>
                <a:spcPts val="0"/>
              </a:spcBef>
              <a:spcAft>
                <a:spcPts val="600"/>
              </a:spcAft>
              <a:buClr>
                <a:srgbClr val="FFC000"/>
              </a:buClr>
              <a:buSzPct val="85000"/>
              <a:buFontTx/>
              <a:buChar char="-"/>
              <a:defRPr/>
            </a:pPr>
            <a:r>
              <a:rPr kumimoji="1" lang="en-US" altLang="zh-CN" sz="2800" dirty="0">
                <a:latin typeface="+mn-lt"/>
                <a:ea typeface="宋体" panose="02010600030101010101" pitchFamily="2" charset="-122"/>
                <a:cs typeface="Microsoft YaHei" charset="0"/>
              </a:rPr>
              <a:t>works done for the Project by </a:t>
            </a:r>
          </a:p>
          <a:p>
            <a:pPr marL="457200" indent="-457200" algn="ctr" defTabSz="457200" eaLnBrk="0" fontAlgn="auto" hangingPunct="0">
              <a:spcBef>
                <a:spcPts val="0"/>
              </a:spcBef>
              <a:spcAft>
                <a:spcPts val="600"/>
              </a:spcAft>
              <a:buClr>
                <a:srgbClr val="FFC000"/>
              </a:buClr>
              <a:buSzPct val="85000"/>
              <a:buFontTx/>
              <a:buChar char="-"/>
              <a:defRPr/>
            </a:pPr>
            <a:r>
              <a:rPr kumimoji="1" lang="en-US" altLang="zh-CN" sz="2800" dirty="0">
                <a:latin typeface="+mn-lt"/>
                <a:ea typeface="宋体" panose="02010600030101010101" pitchFamily="2" charset="-122"/>
                <a:cs typeface="Microsoft YaHei" charset="0"/>
              </a:rPr>
              <a:t>prof. Yue Jinglun </a:t>
            </a:r>
          </a:p>
          <a:p>
            <a:pPr marL="457200" indent="-457200" algn="ctr" defTabSz="457200" eaLnBrk="0" fontAlgn="auto" hangingPunct="0">
              <a:spcBef>
                <a:spcPts val="0"/>
              </a:spcBef>
              <a:spcAft>
                <a:spcPts val="600"/>
              </a:spcAft>
              <a:buClr>
                <a:srgbClr val="FFC000"/>
              </a:buClr>
              <a:buSzPct val="85000"/>
              <a:buFontTx/>
              <a:buChar char="-"/>
              <a:defRPr/>
            </a:pPr>
            <a:r>
              <a:rPr kumimoji="1" lang="en-US" altLang="zh-CN" sz="2800" dirty="0">
                <a:latin typeface="+mn-lt"/>
                <a:ea typeface="宋体" panose="02010600030101010101" pitchFamily="2" charset="-122"/>
                <a:cs typeface="Microsoft YaHei" charset="0"/>
              </a:rPr>
              <a:t>Sun </a:t>
            </a:r>
            <a:r>
              <a:rPr kumimoji="1" lang="en-US" altLang="zh-CN" sz="2800" dirty="0" err="1">
                <a:latin typeface="+mn-lt"/>
                <a:ea typeface="宋体" panose="02010600030101010101" pitchFamily="2" charset="-122"/>
                <a:cs typeface="Microsoft YaHei" charset="0"/>
              </a:rPr>
              <a:t>Yatsen</a:t>
            </a:r>
            <a:r>
              <a:rPr kumimoji="1" lang="en-US" altLang="zh-CN" sz="2800" dirty="0">
                <a:latin typeface="+mn-lt"/>
                <a:ea typeface="宋体" panose="02010600030101010101" pitchFamily="2" charset="-122"/>
                <a:cs typeface="Microsoft YaHei" charset="0"/>
              </a:rPr>
              <a:t> University, Canton</a:t>
            </a:r>
          </a:p>
        </p:txBody>
      </p:sp>
    </p:spTree>
    <p:extLst>
      <p:ext uri="{BB962C8B-B14F-4D97-AF65-F5344CB8AC3E}">
        <p14:creationId xmlns:p14="http://schemas.microsoft.com/office/powerpoint/2010/main" val="1317248471"/>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44488" y="980728"/>
            <a:ext cx="8994330" cy="5145506"/>
          </a:xfrm>
        </p:spPr>
        <p:txBody>
          <a:bodyPr>
            <a:noAutofit/>
          </a:bodyPr>
          <a:lstStyle/>
          <a:p>
            <a:pPr marL="0" indent="0">
              <a:spcBef>
                <a:spcPts val="0"/>
              </a:spcBef>
              <a:buNone/>
            </a:pPr>
            <a:r>
              <a:rPr lang="en-US" altLang="zh-CN" dirty="0">
                <a:latin typeface="+mn-lt"/>
                <a:cs typeface="Times New Roman"/>
              </a:rPr>
              <a:t>The future employment in China may face two main </a:t>
            </a:r>
            <a:r>
              <a:rPr lang="x-none" altLang="zh-CN" dirty="0">
                <a:latin typeface="+mn-lt"/>
                <a:cs typeface="Times New Roman"/>
              </a:rPr>
              <a:t>problems:</a:t>
            </a:r>
            <a:endParaRPr lang="en-US" altLang="zh-CN" dirty="0">
              <a:latin typeface="+mn-lt"/>
              <a:cs typeface="Times New Roman"/>
            </a:endParaRPr>
          </a:p>
          <a:p>
            <a:pPr marL="0" indent="0">
              <a:spcBef>
                <a:spcPts val="0"/>
              </a:spcBef>
              <a:buNone/>
            </a:pPr>
            <a:r>
              <a:rPr lang="en-US" altLang="zh-CN" dirty="0">
                <a:latin typeface="+mn-lt"/>
                <a:cs typeface="Times New Roman"/>
              </a:rPr>
              <a:t>- First, to adjust the Chinese economy and industrial structure in order to solve the dilemma of “high economic growth, low employment” and increase non-rural jobs by improving the capacity of the second and tertiary industries. </a:t>
            </a:r>
          </a:p>
          <a:p>
            <a:pPr marL="0" indent="0">
              <a:spcBef>
                <a:spcPts val="0"/>
              </a:spcBef>
              <a:buNone/>
            </a:pPr>
            <a:r>
              <a:rPr lang="en-US" altLang="zh-CN" dirty="0">
                <a:latin typeface="+mn-lt"/>
                <a:cs typeface="Times New Roman"/>
              </a:rPr>
              <a:t>- Second, to change the dominant “high employment, low wages” conditions in the </a:t>
            </a:r>
            <a:r>
              <a:rPr lang="en-US" altLang="zh-CN" dirty="0" err="1">
                <a:latin typeface="+mn-lt"/>
                <a:cs typeface="Times New Roman"/>
              </a:rPr>
              <a:t>labour-intensive</a:t>
            </a:r>
            <a:r>
              <a:rPr lang="en-US" altLang="zh-CN" dirty="0">
                <a:latin typeface="+mn-lt"/>
                <a:cs typeface="Times New Roman"/>
              </a:rPr>
              <a:t> sectors and enable the mass consumption-driven economic growth. </a:t>
            </a:r>
          </a:p>
        </p:txBody>
      </p:sp>
      <p:sp>
        <p:nvSpPr>
          <p:cNvPr id="4" name="标题 1"/>
          <p:cNvSpPr>
            <a:spLocks noGrp="1"/>
          </p:cNvSpPr>
          <p:nvPr>
            <p:ph type="title"/>
          </p:nvPr>
        </p:nvSpPr>
        <p:spPr>
          <a:xfrm>
            <a:off x="344364" y="80970"/>
            <a:ext cx="9066340" cy="755742"/>
          </a:xfrm>
        </p:spPr>
        <p:txBody>
          <a:bodyPr>
            <a:normAutofit fontScale="90000"/>
          </a:bodyPr>
          <a:lstStyle/>
          <a:p>
            <a:r>
              <a:rPr kumimoji="1" lang="en-US" altLang="zh-CN" sz="2400" dirty="0">
                <a:latin typeface="+mj-lt"/>
                <a:ea typeface="+mn-ea"/>
                <a:cs typeface="Times"/>
              </a:rPr>
              <a:t>Today’s dilemma: </a:t>
            </a:r>
            <a:br>
              <a:rPr kumimoji="1" lang="en-US" altLang="zh-CN" sz="2400" dirty="0">
                <a:latin typeface="+mj-lt"/>
                <a:ea typeface="+mn-ea"/>
                <a:cs typeface="Times"/>
              </a:rPr>
            </a:br>
            <a:r>
              <a:rPr kumimoji="1" lang="en-US" altLang="zh-CN" sz="2400" dirty="0">
                <a:latin typeface="+mj-lt"/>
                <a:ea typeface="+mn-ea"/>
                <a:cs typeface="Times"/>
              </a:rPr>
              <a:t>                                employment structure and work quality</a:t>
            </a:r>
            <a:endParaRPr kumimoji="1" lang="zh-CN" altLang="en-US" sz="2400" dirty="0">
              <a:latin typeface="+mj-lt"/>
              <a:ea typeface="+mn-ea"/>
              <a:cs typeface="Times"/>
            </a:endParaRPr>
          </a:p>
        </p:txBody>
      </p:sp>
    </p:spTree>
    <p:extLst>
      <p:ext uri="{BB962C8B-B14F-4D97-AF65-F5344CB8AC3E}">
        <p14:creationId xmlns:p14="http://schemas.microsoft.com/office/powerpoint/2010/main" val="1547575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normAutofit/>
          </a:bodyPr>
          <a:lstStyle/>
          <a:p>
            <a:r>
              <a:rPr lang="en-US" altLang="zh-CN" sz="2800" dirty="0">
                <a:latin typeface="+mj-lt"/>
                <a:ea typeface="+mn-ea"/>
                <a:cs typeface="Times New Roman"/>
              </a:rPr>
              <a:t>History of the employment administration system</a:t>
            </a:r>
            <a:r>
              <a:rPr lang="zh-CN" altLang="zh-CN" sz="2800" dirty="0">
                <a:latin typeface="+mj-lt"/>
                <a:ea typeface="+mn-ea"/>
                <a:cs typeface="Times New Roman"/>
              </a:rPr>
              <a:t> </a:t>
            </a:r>
            <a:endParaRPr kumimoji="1" lang="zh-CN" altLang="en-US" sz="3200" dirty="0">
              <a:latin typeface="+mj-lt"/>
              <a:ea typeface="+mn-ea"/>
              <a:cs typeface="Times New Roman"/>
            </a:endParaRPr>
          </a:p>
        </p:txBody>
      </p:sp>
      <p:sp>
        <p:nvSpPr>
          <p:cNvPr id="6" name="内容占位符 5"/>
          <p:cNvSpPr>
            <a:spLocks noGrp="1"/>
          </p:cNvSpPr>
          <p:nvPr>
            <p:ph idx="1"/>
          </p:nvPr>
        </p:nvSpPr>
        <p:spPr>
          <a:xfrm>
            <a:off x="560512" y="1268760"/>
            <a:ext cx="9064956" cy="4906209"/>
          </a:xfrm>
        </p:spPr>
        <p:txBody>
          <a:bodyPr>
            <a:noAutofit/>
          </a:bodyPr>
          <a:lstStyle/>
          <a:p>
            <a:r>
              <a:rPr kumimoji="1" lang="en-US" altLang="zh-CN" sz="2500" dirty="0">
                <a:latin typeface="+mj-lt"/>
                <a:cs typeface="Times New Roman"/>
              </a:rPr>
              <a:t>Before the reform - centralized allocation of labour</a:t>
            </a:r>
          </a:p>
          <a:p>
            <a:r>
              <a:rPr kumimoji="1" lang="x-none" altLang="zh-CN" sz="2500" dirty="0">
                <a:latin typeface="+mj-lt"/>
                <a:cs typeface="Times New Roman"/>
              </a:rPr>
              <a:t>S</a:t>
            </a:r>
            <a:r>
              <a:rPr kumimoji="1" lang="en-US" altLang="zh-CN" sz="2500" dirty="0" err="1">
                <a:latin typeface="+mj-lt"/>
                <a:cs typeface="Times New Roman"/>
              </a:rPr>
              <a:t>ince</a:t>
            </a:r>
            <a:r>
              <a:rPr kumimoji="1" lang="en-US" altLang="zh-CN" sz="2500" dirty="0">
                <a:latin typeface="+mj-lt"/>
                <a:cs typeface="Times New Roman"/>
              </a:rPr>
              <a:t> the reform: </a:t>
            </a:r>
            <a:endParaRPr kumimoji="1" lang="zh-CN" altLang="en-US" sz="2500" dirty="0">
              <a:latin typeface="+mj-lt"/>
              <a:cs typeface="Times New Roman"/>
            </a:endParaRPr>
          </a:p>
          <a:p>
            <a:pPr marL="0" indent="0">
              <a:buNone/>
            </a:pPr>
            <a:r>
              <a:rPr lang="en-US" altLang="zh-CN" sz="2500" dirty="0">
                <a:latin typeface="+mj-lt"/>
                <a:cs typeface="Times New Roman"/>
              </a:rPr>
              <a:t>The first stage (1978-1994) - </a:t>
            </a:r>
            <a:r>
              <a:rPr kumimoji="1" lang="en-US" altLang="zh-CN" sz="2500" dirty="0">
                <a:latin typeface="+mj-lt"/>
                <a:cs typeface="Times New Roman"/>
              </a:rPr>
              <a:t>the transition toward marketization</a:t>
            </a:r>
          </a:p>
          <a:p>
            <a:pPr marL="0" indent="0">
              <a:buNone/>
            </a:pPr>
            <a:r>
              <a:rPr kumimoji="1" lang="en-US" altLang="zh-CN" sz="2500" dirty="0">
                <a:latin typeface="+mj-lt"/>
                <a:cs typeface="Times New Roman"/>
              </a:rPr>
              <a:t>The second stage (1995-2006) - c</a:t>
            </a:r>
            <a:r>
              <a:rPr lang="en-US" altLang="zh-CN" sz="2500" dirty="0">
                <a:latin typeface="+mj-lt"/>
                <a:cs typeface="Times New Roman"/>
              </a:rPr>
              <a:t>ontinuous improvement of the labour market system; centered on the SOE restructuring</a:t>
            </a:r>
          </a:p>
          <a:p>
            <a:pPr marL="0" indent="0">
              <a:buNone/>
            </a:pPr>
            <a:r>
              <a:rPr kumimoji="1" lang="en-US" altLang="zh-CN" sz="2500" dirty="0">
                <a:latin typeface="+mj-lt"/>
                <a:cs typeface="Times New Roman"/>
              </a:rPr>
              <a:t>The third stage (2007-2010) – Relatively mature labour laws and institutions; the service sector on rise</a:t>
            </a:r>
          </a:p>
          <a:p>
            <a:pPr marL="0" indent="0">
              <a:buNone/>
            </a:pPr>
            <a:r>
              <a:rPr kumimoji="1" lang="en-US" altLang="zh-CN" sz="2500" dirty="0">
                <a:latin typeface="+mj-lt"/>
                <a:cs typeface="Times New Roman"/>
              </a:rPr>
              <a:t>The fourth stage (2011-present) – A new round of industrial restructuring; ‘double-creation’ (innovation &amp; entrepreneurship)-led employment </a:t>
            </a:r>
            <a:endParaRPr lang="zh-CN" altLang="en-US" sz="2500" dirty="0">
              <a:latin typeface="+mj-lt"/>
              <a:cs typeface="Times New Roman"/>
            </a:endParaRPr>
          </a:p>
          <a:p>
            <a:pPr marL="0" indent="0">
              <a:buNone/>
            </a:pPr>
            <a:endParaRPr kumimoji="1" lang="zh-CN" altLang="en-US" sz="2000" dirty="0">
              <a:latin typeface="+mn-ea"/>
              <a:cs typeface="Times New Roman"/>
            </a:endParaRPr>
          </a:p>
        </p:txBody>
      </p:sp>
    </p:spTree>
    <p:extLst>
      <p:ext uri="{BB962C8B-B14F-4D97-AF65-F5344CB8AC3E}">
        <p14:creationId xmlns:p14="http://schemas.microsoft.com/office/powerpoint/2010/main" val="18455997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2800" dirty="0">
                <a:latin typeface="+mj-lt"/>
                <a:ea typeface="+mn-ea"/>
                <a:cs typeface="Times New Roman"/>
              </a:rPr>
              <a:t>Policy Changes </a:t>
            </a:r>
            <a:r>
              <a:rPr lang="x-none" altLang="zh-CN" sz="2800" dirty="0">
                <a:latin typeface="+mj-lt"/>
                <a:ea typeface="+mn-ea"/>
                <a:cs typeface="Times New Roman"/>
              </a:rPr>
              <a:t> </a:t>
            </a:r>
            <a:endParaRPr lang="zh-CN" altLang="en-US" sz="2800" dirty="0">
              <a:latin typeface="+mj-lt"/>
              <a:ea typeface="+mn-ea"/>
              <a:cs typeface="Times New Roman"/>
            </a:endParaRPr>
          </a:p>
        </p:txBody>
      </p:sp>
      <p:sp>
        <p:nvSpPr>
          <p:cNvPr id="3" name="内容占位符 2"/>
          <p:cNvSpPr>
            <a:spLocks noGrp="1"/>
          </p:cNvSpPr>
          <p:nvPr>
            <p:ph idx="1"/>
          </p:nvPr>
        </p:nvSpPr>
        <p:spPr>
          <a:xfrm>
            <a:off x="416496" y="1412776"/>
            <a:ext cx="8994330" cy="5145506"/>
          </a:xfrm>
        </p:spPr>
        <p:txBody>
          <a:bodyPr>
            <a:noAutofit/>
          </a:bodyPr>
          <a:lstStyle/>
          <a:p>
            <a:pPr marL="0" indent="0">
              <a:lnSpc>
                <a:spcPts val="3500"/>
              </a:lnSpc>
              <a:buNone/>
            </a:pPr>
            <a:r>
              <a:rPr lang="en-US" altLang="zh-CN" sz="2300" dirty="0">
                <a:latin typeface="+mj-lt"/>
                <a:cs typeface="Times New Roman"/>
              </a:rPr>
              <a:t>- Primarily, the system has transformed from the state-led life-long employment towards market-oriented labour contract system and from central planning to indirect policy guidance.</a:t>
            </a:r>
          </a:p>
          <a:p>
            <a:pPr marL="0" indent="0">
              <a:lnSpc>
                <a:spcPts val="3500"/>
              </a:lnSpc>
              <a:buNone/>
            </a:pPr>
            <a:r>
              <a:rPr lang="en-US" altLang="zh-CN" sz="2400" dirty="0">
                <a:latin typeface="+mj-lt"/>
                <a:cs typeface="Times"/>
              </a:rPr>
              <a:t>- The policy shift has been closely connected to the changing numbers of the rural employment and labour force, and also corresponded to the gradual development of the labour market-based employment system.</a:t>
            </a:r>
            <a:r>
              <a:rPr lang="zh-CN" altLang="zh-CN" sz="2400" dirty="0">
                <a:latin typeface="+mj-lt"/>
                <a:cs typeface="Times"/>
              </a:rPr>
              <a:t> </a:t>
            </a:r>
            <a:endParaRPr lang="zh-CN" altLang="en-US" sz="2400" dirty="0">
              <a:latin typeface="+mj-lt"/>
              <a:cs typeface="Times"/>
            </a:endParaRPr>
          </a:p>
          <a:p>
            <a:pPr marL="0" indent="0">
              <a:lnSpc>
                <a:spcPts val="3500"/>
              </a:lnSpc>
              <a:buNone/>
            </a:pPr>
            <a:r>
              <a:rPr lang="en-US" altLang="zh-CN" sz="2400" dirty="0">
                <a:latin typeface="+mj-lt"/>
                <a:cs typeface="Times New Roman"/>
              </a:rPr>
              <a:t>- The focus has been on the expansion of employment in general and now it is more specific – innovation-driven and entrepreneurship-led employment.</a:t>
            </a:r>
          </a:p>
          <a:p>
            <a:pPr marL="0" indent="0">
              <a:lnSpc>
                <a:spcPts val="3500"/>
              </a:lnSpc>
              <a:buNone/>
            </a:pPr>
            <a:endParaRPr lang="en-US" altLang="zh-CN" sz="2300" dirty="0">
              <a:latin typeface="+mj-lt"/>
              <a:cs typeface="Times New Roman"/>
            </a:endParaRPr>
          </a:p>
        </p:txBody>
      </p:sp>
    </p:spTree>
    <p:extLst>
      <p:ext uri="{BB962C8B-B14F-4D97-AF65-F5344CB8AC3E}">
        <p14:creationId xmlns:p14="http://schemas.microsoft.com/office/powerpoint/2010/main" val="20375375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60512" y="1412776"/>
            <a:ext cx="8915400" cy="5237163"/>
          </a:xfrm>
        </p:spPr>
        <p:txBody>
          <a:bodyPr>
            <a:noAutofit/>
          </a:bodyPr>
          <a:lstStyle/>
          <a:p>
            <a:pPr marL="0" indent="0">
              <a:buNone/>
            </a:pPr>
            <a:r>
              <a:rPr lang="en-US" altLang="zh-CN" sz="2400" dirty="0">
                <a:latin typeface="+mj-lt"/>
                <a:cs typeface="Times New Roman"/>
              </a:rPr>
              <a:t>Positive signals</a:t>
            </a:r>
            <a:r>
              <a:rPr lang="zh-CN" altLang="zh-CN" sz="2400" dirty="0">
                <a:latin typeface="+mj-lt"/>
                <a:cs typeface="Times New Roman"/>
              </a:rPr>
              <a:t> </a:t>
            </a:r>
            <a:r>
              <a:rPr lang="en-US" altLang="zh-CN" sz="2400" dirty="0">
                <a:latin typeface="+mj-lt"/>
                <a:cs typeface="Times New Roman"/>
              </a:rPr>
              <a:t>– new sectors, new enterprises and new forms of employment have emerged in the short term.</a:t>
            </a:r>
          </a:p>
          <a:p>
            <a:pPr marL="0" indent="0">
              <a:buNone/>
            </a:pPr>
            <a:endParaRPr lang="en-US" altLang="zh-CN" sz="2400" dirty="0">
              <a:latin typeface="+mj-lt"/>
              <a:cs typeface="Times New Roman"/>
            </a:endParaRPr>
          </a:p>
          <a:p>
            <a:pPr marL="0" indent="0">
              <a:buNone/>
            </a:pPr>
            <a:r>
              <a:rPr lang="en-US" altLang="zh-CN" sz="2400" dirty="0">
                <a:latin typeface="+mj-lt"/>
                <a:cs typeface="Times New Roman"/>
              </a:rPr>
              <a:t>New pressure – the quality and the sustainability of micro- and small-sized enterprises remain to be a question; and the supply-side reform and industrial upgrading may cause risks of the employment fluctuation.</a:t>
            </a:r>
            <a:r>
              <a:rPr lang="zh-CN" altLang="zh-CN" sz="2400" dirty="0">
                <a:latin typeface="+mj-lt"/>
                <a:cs typeface="Times New Roman"/>
              </a:rPr>
              <a:t> </a:t>
            </a:r>
            <a:endParaRPr lang="zh-CN" altLang="en-US" sz="2400" dirty="0">
              <a:latin typeface="+mj-lt"/>
              <a:cs typeface="Times New Roman"/>
            </a:endParaRPr>
          </a:p>
          <a:p>
            <a:pPr marL="0" indent="0">
              <a:buNone/>
            </a:pPr>
            <a:endParaRPr lang="zh-CN" altLang="en-US" sz="2400" dirty="0">
              <a:latin typeface="+mj-lt"/>
              <a:cs typeface="Times New Roman"/>
            </a:endParaRPr>
          </a:p>
          <a:p>
            <a:pPr marL="0" indent="0">
              <a:buNone/>
            </a:pPr>
            <a:r>
              <a:rPr lang="en-US" altLang="zh-CN" sz="2400" dirty="0">
                <a:latin typeface="+mj-lt"/>
                <a:cs typeface="Times New Roman"/>
              </a:rPr>
              <a:t>In this sense, the reform of retirement insurance further improves the social security system and provides certain ‘safety net’ for workers, which may lead to more reasonable allocation of the labour force.</a:t>
            </a:r>
            <a:endParaRPr kumimoji="1" lang="zh-CN" altLang="en-US" sz="2400" dirty="0">
              <a:latin typeface="+mj-lt"/>
              <a:cs typeface="Times New Roman"/>
            </a:endParaRPr>
          </a:p>
        </p:txBody>
      </p:sp>
      <p:sp>
        <p:nvSpPr>
          <p:cNvPr id="2" name="TextBox 1"/>
          <p:cNvSpPr txBox="1"/>
          <p:nvPr/>
        </p:nvSpPr>
        <p:spPr>
          <a:xfrm>
            <a:off x="632520" y="260648"/>
            <a:ext cx="6749463" cy="523220"/>
          </a:xfrm>
          <a:prstGeom prst="rect">
            <a:avLst/>
          </a:prstGeom>
          <a:noFill/>
        </p:spPr>
        <p:txBody>
          <a:bodyPr wrap="square" rtlCol="0">
            <a:spAutoFit/>
          </a:bodyPr>
          <a:lstStyle/>
          <a:p>
            <a:r>
              <a:rPr lang="en-US" sz="2800" dirty="0"/>
              <a:t>Most recent evolution</a:t>
            </a:r>
          </a:p>
        </p:txBody>
      </p:sp>
    </p:spTree>
    <p:extLst>
      <p:ext uri="{BB962C8B-B14F-4D97-AF65-F5344CB8AC3E}">
        <p14:creationId xmlns:p14="http://schemas.microsoft.com/office/powerpoint/2010/main" val="31918116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200" dirty="0">
                <a:latin typeface="+mj-lt"/>
                <a:ea typeface="+mn-ea"/>
                <a:cs typeface="Times New Roman"/>
              </a:rPr>
              <a:t>Problem areas</a:t>
            </a:r>
            <a:r>
              <a:rPr lang="zh-CN" altLang="zh-CN" sz="3200" dirty="0">
                <a:latin typeface="+mj-lt"/>
                <a:ea typeface="+mn-ea"/>
                <a:cs typeface="Times New Roman"/>
              </a:rPr>
              <a:t> </a:t>
            </a:r>
            <a:endParaRPr kumimoji="1" lang="zh-CN" altLang="en-US" sz="3100" dirty="0">
              <a:latin typeface="+mj-lt"/>
              <a:ea typeface="+mn-ea"/>
              <a:cs typeface="Times New Roman"/>
            </a:endParaRPr>
          </a:p>
        </p:txBody>
      </p:sp>
      <p:sp>
        <p:nvSpPr>
          <p:cNvPr id="3" name="内容占位符 2"/>
          <p:cNvSpPr txBox="1">
            <a:spLocks/>
          </p:cNvSpPr>
          <p:nvPr/>
        </p:nvSpPr>
        <p:spPr>
          <a:xfrm>
            <a:off x="416496" y="1268760"/>
            <a:ext cx="9291906" cy="4680615"/>
          </a:xfrm>
          <a:prstGeom prst="rect">
            <a:avLst/>
          </a:prstGeom>
        </p:spPr>
        <p:txBody>
          <a:bodyPr>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nSpc>
                <a:spcPct val="120000"/>
              </a:lnSpc>
              <a:buFont typeface="Arial"/>
              <a:buNone/>
            </a:pPr>
            <a:r>
              <a:rPr lang="en-US" altLang="zh-CN" dirty="0">
                <a:latin typeface="+mj-lt"/>
                <a:cs typeface="Times"/>
              </a:rPr>
              <a:t>Proactive policies regarding the employment structure and quality of work</a:t>
            </a:r>
            <a:endParaRPr lang="zh-CN" altLang="en-US" dirty="0">
              <a:latin typeface="+mj-lt"/>
              <a:cs typeface="Times"/>
            </a:endParaRPr>
          </a:p>
          <a:p>
            <a:pPr marL="0" indent="0">
              <a:lnSpc>
                <a:spcPct val="120000"/>
              </a:lnSpc>
              <a:buNone/>
            </a:pPr>
            <a:r>
              <a:rPr lang="en-US" altLang="zh-CN" dirty="0">
                <a:latin typeface="+mj-lt"/>
                <a:cs typeface="Microsoft YaHei" charset="0"/>
              </a:rPr>
              <a:t>1.</a:t>
            </a:r>
            <a:r>
              <a:rPr lang="en-US" altLang="zh-CN" dirty="0">
                <a:latin typeface="+mj-lt"/>
                <a:cs typeface="Times"/>
              </a:rPr>
              <a:t>Urban-rural gap still exists </a:t>
            </a:r>
            <a:r>
              <a:rPr lang="en-US" altLang="zh-CN" dirty="0">
                <a:latin typeface="+mj-lt"/>
                <a:cs typeface="Times"/>
                <a:sym typeface="Wingdings"/>
              </a:rPr>
              <a:t> more attention shall be paid to rural employment</a:t>
            </a:r>
            <a:endParaRPr lang="en-US" altLang="zh-CN" dirty="0">
              <a:latin typeface="+mj-lt"/>
              <a:cs typeface="Times"/>
            </a:endParaRPr>
          </a:p>
          <a:p>
            <a:pPr marL="0" indent="0">
              <a:buNone/>
            </a:pPr>
            <a:r>
              <a:rPr lang="en-US" altLang="zh-CN" dirty="0">
                <a:latin typeface="+mj-lt"/>
                <a:cs typeface="Microsoft YaHei" charset="0"/>
              </a:rPr>
              <a:t>2. </a:t>
            </a:r>
            <a:r>
              <a:rPr lang="en-US" altLang="zh-CN" dirty="0">
                <a:latin typeface="+mj-lt"/>
                <a:cs typeface="Times"/>
              </a:rPr>
              <a:t>Short-term and long-term plans need to be coordinated</a:t>
            </a:r>
          </a:p>
          <a:p>
            <a:pPr marL="0" indent="0">
              <a:buNone/>
            </a:pPr>
            <a:r>
              <a:rPr lang="en-US" altLang="zh-CN" dirty="0">
                <a:latin typeface="+mj-lt"/>
                <a:cs typeface="Microsoft YaHei" charset="0"/>
              </a:rPr>
              <a:t>3. </a:t>
            </a:r>
            <a:r>
              <a:rPr lang="en-US" altLang="zh-CN" dirty="0">
                <a:latin typeface="+mj-lt"/>
                <a:cs typeface="Times"/>
              </a:rPr>
              <a:t>More measures shall be taken in the new industrial restructuring/upgrading</a:t>
            </a:r>
          </a:p>
          <a:p>
            <a:pPr marL="0" indent="0">
              <a:buNone/>
            </a:pPr>
            <a:r>
              <a:rPr lang="en-US" altLang="zh-CN" dirty="0">
                <a:latin typeface="+mj-lt"/>
                <a:cs typeface="Microsoft YaHei" charset="0"/>
              </a:rPr>
              <a:t>4. </a:t>
            </a:r>
            <a:r>
              <a:rPr lang="en-US" altLang="zh-CN" dirty="0">
                <a:latin typeface="+mj-lt"/>
                <a:cs typeface="Times"/>
              </a:rPr>
              <a:t>Not just the quantity of jobs, but also the quality of work needs to be highlighted.</a:t>
            </a:r>
            <a:endParaRPr lang="zh-CN" altLang="zh-CN" dirty="0">
              <a:latin typeface="+mj-lt"/>
              <a:cs typeface="Times"/>
            </a:endParaRPr>
          </a:p>
        </p:txBody>
      </p:sp>
    </p:spTree>
    <p:extLst>
      <p:ext uri="{BB962C8B-B14F-4D97-AF65-F5344CB8AC3E}">
        <p14:creationId xmlns:p14="http://schemas.microsoft.com/office/powerpoint/2010/main" val="38501147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kumimoji="1" lang="en-US" altLang="zh-CN" sz="3200" dirty="0">
                <a:latin typeface="+mn-lt"/>
                <a:ea typeface="+mn-ea"/>
                <a:cs typeface="Microsoft YaHei" charset="0"/>
              </a:rPr>
              <a:t>Priorities for 2018 (project works)</a:t>
            </a:r>
            <a:endParaRPr kumimoji="1" lang="zh-CN" altLang="en-US" sz="3200" dirty="0">
              <a:latin typeface="+mn-lt"/>
              <a:ea typeface="+mn-ea"/>
              <a:cs typeface="Times"/>
            </a:endParaRPr>
          </a:p>
        </p:txBody>
      </p:sp>
      <p:sp>
        <p:nvSpPr>
          <p:cNvPr id="3" name="内容占位符 2"/>
          <p:cNvSpPr txBox="1">
            <a:spLocks/>
          </p:cNvSpPr>
          <p:nvPr/>
        </p:nvSpPr>
        <p:spPr>
          <a:xfrm>
            <a:off x="532155" y="1417638"/>
            <a:ext cx="9002371" cy="4807975"/>
          </a:xfrm>
          <a:prstGeom prst="rect">
            <a:avLst/>
          </a:prstGeom>
        </p:spPr>
        <p:txBody>
          <a:bodyPr>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nSpc>
                <a:spcPct val="120000"/>
              </a:lnSpc>
              <a:buNone/>
            </a:pPr>
            <a:endParaRPr lang="zh-CN" altLang="zh-CN" sz="2000" dirty="0">
              <a:solidFill>
                <a:srgbClr val="000000"/>
              </a:solidFill>
              <a:latin typeface="+mn-ea"/>
              <a:cs typeface="Times New Roman"/>
            </a:endParaRPr>
          </a:p>
        </p:txBody>
      </p:sp>
      <p:sp>
        <p:nvSpPr>
          <p:cNvPr id="4" name="TextBox 3"/>
          <p:cNvSpPr txBox="1"/>
          <p:nvPr/>
        </p:nvSpPr>
        <p:spPr>
          <a:xfrm>
            <a:off x="776536" y="1196752"/>
            <a:ext cx="8568952" cy="5016757"/>
          </a:xfrm>
          <a:prstGeom prst="rect">
            <a:avLst/>
          </a:prstGeom>
          <a:noFill/>
        </p:spPr>
        <p:txBody>
          <a:bodyPr wrap="square" rtlCol="0">
            <a:spAutoFit/>
          </a:bodyPr>
          <a:lstStyle/>
          <a:p>
            <a:pPr marL="285750" indent="-285750">
              <a:buFontTx/>
              <a:buChar char="-"/>
            </a:pPr>
            <a:r>
              <a:rPr lang="en-US" sz="3200" dirty="0"/>
              <a:t>Methods and experiences of strengthening vocational training</a:t>
            </a:r>
          </a:p>
          <a:p>
            <a:pPr marL="285750" indent="-285750">
              <a:buFontTx/>
              <a:buChar char="-"/>
            </a:pPr>
            <a:r>
              <a:rPr lang="en-US" sz="3200" dirty="0"/>
              <a:t>Reconcile social security protection and employment promotion</a:t>
            </a:r>
          </a:p>
          <a:p>
            <a:pPr marL="285750" indent="-285750">
              <a:buFontTx/>
              <a:buChar char="-"/>
            </a:pPr>
            <a:r>
              <a:rPr lang="en-US" sz="3200" dirty="0"/>
              <a:t>Influence of the Fourth industrial revolution on policies for employment and social security</a:t>
            </a:r>
          </a:p>
          <a:p>
            <a:pPr marL="285750" indent="-285750">
              <a:buFontTx/>
              <a:buChar char="-"/>
            </a:pPr>
            <a:r>
              <a:rPr lang="en-US" sz="3200" dirty="0"/>
              <a:t>Monitor income distribution in times of economic adjustment and economic restructuring</a:t>
            </a:r>
          </a:p>
        </p:txBody>
      </p:sp>
    </p:spTree>
    <p:extLst>
      <p:ext uri="{BB962C8B-B14F-4D97-AF65-F5344CB8AC3E}">
        <p14:creationId xmlns:p14="http://schemas.microsoft.com/office/powerpoint/2010/main" val="1173280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内容占位符 2"/>
          <p:cNvSpPr txBox="1">
            <a:spLocks/>
          </p:cNvSpPr>
          <p:nvPr/>
        </p:nvSpPr>
        <p:spPr>
          <a:xfrm>
            <a:off x="704528" y="1412776"/>
            <a:ext cx="8712968" cy="4248472"/>
          </a:xfrm>
          <a:prstGeom prst="rect">
            <a:avLst/>
          </a:prstGeom>
        </p:spPr>
        <p:txBody>
          <a:bodyPr vert="horz" lIns="91440" tIns="45720" rIns="91440" bIns="45720" rtlCol="0" anchor="b">
            <a:noAutofit/>
          </a:bodyPr>
          <a:lstStyle>
            <a:lvl1pPr marL="0" indent="0" algn="l" defTabSz="914400" rtl="0" eaLnBrk="1" latinLnBrk="0" hangingPunct="1">
              <a:spcBef>
                <a:spcPct val="20000"/>
              </a:spcBef>
              <a:buClr>
                <a:srgbClr val="FFC000"/>
              </a:buClr>
              <a:buSzPct val="75000"/>
              <a:buFont typeface="Arial" pitchFamily="34" charset="0"/>
              <a:buNone/>
              <a:defRPr sz="2000" kern="1200">
                <a:solidFill>
                  <a:schemeClr val="tx1">
                    <a:tint val="75000"/>
                  </a:schemeClr>
                </a:solidFill>
                <a:latin typeface="Optane" pitchFamily="2" charset="0"/>
                <a:ea typeface="+mn-ea"/>
                <a:cs typeface="+mn-cs"/>
              </a:defRPr>
            </a:lvl1pPr>
            <a:lvl2pPr marL="457200" indent="0" algn="l" defTabSz="914400" rtl="0" eaLnBrk="1" latinLnBrk="0" hangingPunct="1">
              <a:spcBef>
                <a:spcPct val="20000"/>
              </a:spcBef>
              <a:buClr>
                <a:srgbClr val="FFC000"/>
              </a:buClr>
              <a:buFont typeface="Arial" pitchFamily="34" charset="0"/>
              <a:buNone/>
              <a:defRPr sz="1800" kern="1200">
                <a:solidFill>
                  <a:schemeClr val="tx1">
                    <a:tint val="75000"/>
                  </a:schemeClr>
                </a:solidFill>
                <a:latin typeface="Optane" pitchFamily="2" charset="0"/>
                <a:ea typeface="+mn-ea"/>
                <a:cs typeface="+mn-cs"/>
              </a:defRPr>
            </a:lvl2pPr>
            <a:lvl3pPr marL="914400" indent="0" algn="l" defTabSz="914400" rtl="0" eaLnBrk="1" latinLnBrk="0" hangingPunct="1">
              <a:spcBef>
                <a:spcPct val="20000"/>
              </a:spcBef>
              <a:buClr>
                <a:srgbClr val="FFC000"/>
              </a:buClr>
              <a:buFont typeface="Arial" pitchFamily="34" charset="0"/>
              <a:buNone/>
              <a:defRPr sz="1600" kern="1200">
                <a:solidFill>
                  <a:schemeClr val="tx1">
                    <a:tint val="75000"/>
                  </a:schemeClr>
                </a:solidFill>
                <a:latin typeface="Optane" pitchFamily="2" charset="0"/>
                <a:ea typeface="+mn-ea"/>
                <a:cs typeface="+mn-cs"/>
              </a:defRPr>
            </a:lvl3pPr>
            <a:lvl4pPr marL="1371600" indent="0" algn="l" defTabSz="914400" rtl="0" eaLnBrk="1" latinLnBrk="0" hangingPunct="1">
              <a:spcBef>
                <a:spcPct val="20000"/>
              </a:spcBef>
              <a:buClr>
                <a:srgbClr val="FFC000"/>
              </a:buClr>
              <a:buFont typeface="Arial" pitchFamily="34" charset="0"/>
              <a:buNone/>
              <a:defRPr sz="1400" kern="1200">
                <a:solidFill>
                  <a:schemeClr val="tx1">
                    <a:tint val="75000"/>
                  </a:schemeClr>
                </a:solidFill>
                <a:latin typeface="Optane" pitchFamily="2" charset="0"/>
                <a:ea typeface="+mn-ea"/>
                <a:cs typeface="+mn-cs"/>
              </a:defRPr>
            </a:lvl4pPr>
            <a:lvl5pPr marL="1828800" indent="0" algn="l" defTabSz="914400" rtl="0" eaLnBrk="1" latinLnBrk="0" hangingPunct="1">
              <a:spcBef>
                <a:spcPct val="20000"/>
              </a:spcBef>
              <a:buClr>
                <a:srgbClr val="FFC000"/>
              </a:buClr>
              <a:buFont typeface="Arial" pitchFamily="34" charset="0"/>
              <a:buNone/>
              <a:defRPr sz="1400" kern="1200">
                <a:solidFill>
                  <a:schemeClr val="tx1">
                    <a:tint val="75000"/>
                  </a:schemeClr>
                </a:solidFill>
                <a:latin typeface="Optane" pitchFamily="2" charset="0"/>
                <a:ea typeface="+mn-ea"/>
                <a:cs typeface="+mn-cs"/>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pPr>
              <a:lnSpc>
                <a:spcPts val="3500"/>
              </a:lnSpc>
            </a:pPr>
            <a:r>
              <a:rPr kumimoji="1" lang="en-US" altLang="zh-CN" sz="2400" dirty="0">
                <a:solidFill>
                  <a:schemeClr val="tx1"/>
                </a:solidFill>
                <a:latin typeface="+mj-lt"/>
                <a:cs typeface="Times New Roman"/>
              </a:rPr>
              <a:t>The great number of the working population has been a strong driving force for China’s economic development</a:t>
            </a:r>
            <a:r>
              <a:rPr kumimoji="1" lang="x-none" altLang="zh-CN" sz="2400" dirty="0">
                <a:solidFill>
                  <a:schemeClr val="tx1"/>
                </a:solidFill>
                <a:latin typeface="+mj-lt"/>
                <a:cs typeface="Times New Roman"/>
              </a:rPr>
              <a:t> </a:t>
            </a:r>
            <a:endParaRPr kumimoji="1" lang="zh-CN" altLang="en-US" sz="2400" dirty="0">
              <a:solidFill>
                <a:schemeClr val="tx1"/>
              </a:solidFill>
              <a:latin typeface="+mj-lt"/>
              <a:cs typeface="Times New Roman"/>
            </a:endParaRPr>
          </a:p>
          <a:p>
            <a:pPr>
              <a:lnSpc>
                <a:spcPts val="3500"/>
              </a:lnSpc>
            </a:pPr>
            <a:r>
              <a:rPr kumimoji="1" lang="en-US" altLang="zh-CN" sz="2400" dirty="0">
                <a:solidFill>
                  <a:schemeClr val="tx1"/>
                </a:solidFill>
                <a:latin typeface="+mj-lt"/>
                <a:cs typeface="Times New Roman"/>
              </a:rPr>
              <a:t>640 million employed in 1990 </a:t>
            </a:r>
            <a:endParaRPr kumimoji="1" lang="zh-CN" altLang="en-US" sz="2400" dirty="0">
              <a:solidFill>
                <a:schemeClr val="tx1"/>
              </a:solidFill>
              <a:latin typeface="+mj-lt"/>
              <a:cs typeface="Times New Roman"/>
            </a:endParaRPr>
          </a:p>
          <a:p>
            <a:pPr>
              <a:lnSpc>
                <a:spcPts val="3500"/>
              </a:lnSpc>
            </a:pPr>
            <a:r>
              <a:rPr kumimoji="1" lang="en-US" altLang="zh-CN" sz="2400" dirty="0">
                <a:solidFill>
                  <a:schemeClr val="tx1"/>
                </a:solidFill>
                <a:latin typeface="+mj-lt"/>
                <a:cs typeface="Times New Roman"/>
              </a:rPr>
              <a:t>770 million employed in 2007</a:t>
            </a:r>
            <a:endParaRPr kumimoji="1" lang="zh-CN" altLang="en-US" sz="2400" dirty="0">
              <a:solidFill>
                <a:schemeClr val="tx1"/>
              </a:solidFill>
              <a:latin typeface="+mj-lt"/>
              <a:cs typeface="Microsoft YaHei" charset="0"/>
            </a:endParaRPr>
          </a:p>
          <a:p>
            <a:pPr>
              <a:lnSpc>
                <a:spcPts val="3500"/>
              </a:lnSpc>
            </a:pPr>
            <a:r>
              <a:rPr kumimoji="1" lang="en-US" altLang="zh-CN" sz="2400" dirty="0">
                <a:solidFill>
                  <a:schemeClr val="tx1"/>
                </a:solidFill>
                <a:latin typeface="+mj-lt"/>
                <a:cs typeface="Times New Roman"/>
              </a:rPr>
              <a:t>810 million employed in 2016</a:t>
            </a:r>
            <a:endParaRPr kumimoji="1" lang="zh-CN" altLang="en-US" sz="2400" dirty="0">
              <a:solidFill>
                <a:schemeClr val="tx1"/>
              </a:solidFill>
              <a:latin typeface="+mj-lt"/>
              <a:cs typeface="Times New Roman"/>
            </a:endParaRPr>
          </a:p>
          <a:p>
            <a:pPr>
              <a:lnSpc>
                <a:spcPts val="3500"/>
              </a:lnSpc>
            </a:pPr>
            <a:r>
              <a:rPr kumimoji="1" lang="en-US" altLang="zh-CN" sz="2400" dirty="0">
                <a:solidFill>
                  <a:schemeClr val="tx1"/>
                </a:solidFill>
                <a:latin typeface="+mj-lt"/>
                <a:cs typeface="Times New Roman"/>
              </a:rPr>
              <a:t>It has also led to tremendous pressure on employment, which becomes prominent as the comparative advantage of China in the </a:t>
            </a:r>
            <a:r>
              <a:rPr kumimoji="1" lang="en-US" altLang="zh-CN" sz="2400" dirty="0" err="1">
                <a:solidFill>
                  <a:schemeClr val="tx1"/>
                </a:solidFill>
                <a:latin typeface="+mj-lt"/>
                <a:cs typeface="Times New Roman"/>
              </a:rPr>
              <a:t>labour-intensive</a:t>
            </a:r>
            <a:r>
              <a:rPr kumimoji="1" lang="en-US" altLang="zh-CN" sz="2400" dirty="0">
                <a:solidFill>
                  <a:schemeClr val="tx1"/>
                </a:solidFill>
                <a:latin typeface="+mj-lt"/>
                <a:cs typeface="Times New Roman"/>
              </a:rPr>
              <a:t> industries has gradually faded </a:t>
            </a:r>
            <a:r>
              <a:rPr kumimoji="1" lang="x-none" altLang="zh-CN" sz="2400" dirty="0">
                <a:solidFill>
                  <a:schemeClr val="tx1"/>
                </a:solidFill>
                <a:latin typeface="+mj-lt"/>
                <a:cs typeface="Times New Roman"/>
              </a:rPr>
              <a:t>away</a:t>
            </a:r>
            <a:r>
              <a:rPr kumimoji="1" lang="en-US" altLang="zh-CN" sz="2400" dirty="0">
                <a:solidFill>
                  <a:schemeClr val="tx1"/>
                </a:solidFill>
                <a:latin typeface="+mj-lt"/>
                <a:cs typeface="Times New Roman"/>
              </a:rPr>
              <a:t>.</a:t>
            </a:r>
            <a:endParaRPr kumimoji="1" lang="zh-CN" altLang="en-US" sz="2400" dirty="0">
              <a:solidFill>
                <a:schemeClr val="tx1"/>
              </a:solidFill>
              <a:latin typeface="+mj-lt"/>
              <a:cs typeface="Times New Roman"/>
            </a:endParaRPr>
          </a:p>
        </p:txBody>
      </p:sp>
      <p:sp>
        <p:nvSpPr>
          <p:cNvPr id="2" name="TextBox 1"/>
          <p:cNvSpPr txBox="1"/>
          <p:nvPr/>
        </p:nvSpPr>
        <p:spPr>
          <a:xfrm>
            <a:off x="560512" y="332656"/>
            <a:ext cx="3661833" cy="369332"/>
          </a:xfrm>
          <a:prstGeom prst="rect">
            <a:avLst/>
          </a:prstGeom>
          <a:noFill/>
        </p:spPr>
        <p:txBody>
          <a:bodyPr wrap="square" rtlCol="0">
            <a:spAutoFit/>
          </a:bodyPr>
          <a:lstStyle/>
          <a:p>
            <a:r>
              <a:rPr lang="en-US" dirty="0"/>
              <a:t>Raw numbers</a:t>
            </a:r>
          </a:p>
        </p:txBody>
      </p:sp>
    </p:spTree>
    <p:extLst>
      <p:ext uri="{BB962C8B-B14F-4D97-AF65-F5344CB8AC3E}">
        <p14:creationId xmlns:p14="http://schemas.microsoft.com/office/powerpoint/2010/main" val="278537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00472" y="188640"/>
            <a:ext cx="8975316" cy="683966"/>
          </a:xfrm>
        </p:spPr>
        <p:txBody>
          <a:bodyPr>
            <a:normAutofit fontScale="90000"/>
          </a:bodyPr>
          <a:lstStyle/>
          <a:p>
            <a:br>
              <a:rPr kumimoji="1" lang="zh-CN" altLang="en-US" sz="3200" dirty="0">
                <a:latin typeface="+mn-ea"/>
                <a:ea typeface="+mn-ea"/>
                <a:cs typeface="Microsoft YaHei" charset="0"/>
              </a:rPr>
            </a:br>
            <a:r>
              <a:rPr kumimoji="1" lang="en-US" altLang="zh-CN" sz="2800" dirty="0" err="1">
                <a:latin typeface="+mj-lt"/>
                <a:ea typeface="+mn-ea"/>
                <a:cs typeface="Times New Roman"/>
              </a:rPr>
              <a:t>Labour</a:t>
            </a:r>
            <a:r>
              <a:rPr kumimoji="1" lang="en-US" altLang="zh-CN" sz="2800" dirty="0">
                <a:latin typeface="+mj-lt"/>
                <a:ea typeface="+mn-ea"/>
                <a:cs typeface="Times New Roman"/>
              </a:rPr>
              <a:t> supply and demand vs. population ageing </a:t>
            </a:r>
            <a:endParaRPr kumimoji="1" lang="zh-CN" altLang="en-US" sz="2800" dirty="0">
              <a:latin typeface="+mj-lt"/>
              <a:ea typeface="+mn-ea"/>
              <a:cs typeface="Microsoft YaHei" charset="0"/>
            </a:endParaRPr>
          </a:p>
        </p:txBody>
      </p:sp>
      <p:sp>
        <p:nvSpPr>
          <p:cNvPr id="5" name="文本占位符 4"/>
          <p:cNvSpPr>
            <a:spLocks noGrp="1"/>
          </p:cNvSpPr>
          <p:nvPr>
            <p:ph type="body" idx="1"/>
          </p:nvPr>
        </p:nvSpPr>
        <p:spPr>
          <a:xfrm>
            <a:off x="865245" y="5445223"/>
            <a:ext cx="8069419" cy="922705"/>
          </a:xfrm>
        </p:spPr>
        <p:txBody>
          <a:bodyPr>
            <a:noAutofit/>
          </a:bodyPr>
          <a:lstStyle/>
          <a:p>
            <a:r>
              <a:rPr kumimoji="1" lang="en-US" altLang="zh-CN" sz="1800" b="0" dirty="0">
                <a:latin typeface="+mj-lt"/>
                <a:cs typeface="Times"/>
              </a:rPr>
              <a:t>The growth of the total population and the employed slowed down after 2000 and the late 1990s respectively</a:t>
            </a:r>
            <a:r>
              <a:rPr lang="zh-CN" altLang="zh-CN" sz="1800" b="0" dirty="0">
                <a:latin typeface="+mj-lt"/>
                <a:cs typeface="Times"/>
              </a:rPr>
              <a:t>。</a:t>
            </a:r>
            <a:endParaRPr lang="zh-CN" altLang="en-US" sz="1800" b="0" dirty="0">
              <a:latin typeface="+mj-lt"/>
              <a:cs typeface="Times"/>
            </a:endParaRPr>
          </a:p>
          <a:p>
            <a:r>
              <a:rPr kumimoji="1" lang="en-US" altLang="zh-CN" sz="1800" b="0" dirty="0">
                <a:latin typeface="+mj-lt"/>
                <a:cs typeface="Times"/>
              </a:rPr>
              <a:t>But the population at 16 and above has kept rising.</a:t>
            </a:r>
            <a:endParaRPr kumimoji="1" lang="zh-CN" altLang="en-US" sz="1800" b="0" dirty="0">
              <a:latin typeface="+mj-lt"/>
              <a:cs typeface="Times"/>
            </a:endParaRPr>
          </a:p>
        </p:txBody>
      </p:sp>
      <p:pic>
        <p:nvPicPr>
          <p:cNvPr id="9" name="内容占位符 8"/>
          <p:cNvPicPr>
            <a:picLocks noGrp="1"/>
          </p:cNvPicPr>
          <p:nvPr>
            <p:ph sz="half" idx="2"/>
          </p:nvPr>
        </p:nvPicPr>
        <p:blipFill>
          <a:blip r:embed="rId2"/>
          <a:stretch>
            <a:fillRect/>
          </a:stretch>
        </p:blipFill>
        <p:spPr>
          <a:xfrm>
            <a:off x="344488" y="1340768"/>
            <a:ext cx="9145016" cy="4032448"/>
          </a:xfrm>
          <a:prstGeom prst="rect">
            <a:avLst/>
          </a:prstGeom>
        </p:spPr>
      </p:pic>
    </p:spTree>
    <p:extLst>
      <p:ext uri="{BB962C8B-B14F-4D97-AF65-F5344CB8AC3E}">
        <p14:creationId xmlns:p14="http://schemas.microsoft.com/office/powerpoint/2010/main" val="1119489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44488" y="23664"/>
            <a:ext cx="9066340" cy="324396"/>
          </a:xfrm>
        </p:spPr>
        <p:txBody>
          <a:bodyPr>
            <a:noAutofit/>
          </a:bodyPr>
          <a:lstStyle/>
          <a:p>
            <a:br>
              <a:rPr kumimoji="1" lang="zh-CN" altLang="en-US" sz="3200" dirty="0">
                <a:latin typeface="+mn-ea"/>
                <a:ea typeface="+mn-ea"/>
                <a:cs typeface="Microsoft YaHei" charset="0"/>
              </a:rPr>
            </a:br>
            <a:r>
              <a:rPr kumimoji="1" lang="en-US" altLang="zh-CN" sz="2800" dirty="0" err="1">
                <a:latin typeface="+mj-lt"/>
                <a:ea typeface="+mn-ea"/>
                <a:cs typeface="Times New Roman"/>
              </a:rPr>
              <a:t>Labour</a:t>
            </a:r>
            <a:r>
              <a:rPr kumimoji="1" lang="en-US" altLang="zh-CN" sz="2800" dirty="0">
                <a:latin typeface="+mj-lt"/>
                <a:ea typeface="+mn-ea"/>
                <a:cs typeface="Times New Roman"/>
              </a:rPr>
              <a:t> supply and demand vs. population ageing </a:t>
            </a:r>
            <a:endParaRPr kumimoji="1" lang="zh-CN" altLang="en-US" sz="2800" dirty="0">
              <a:latin typeface="+mj-lt"/>
              <a:ea typeface="+mn-ea"/>
            </a:endParaRPr>
          </a:p>
        </p:txBody>
      </p:sp>
      <p:pic>
        <p:nvPicPr>
          <p:cNvPr id="4" name="内容占位符 9"/>
          <p:cNvPicPr>
            <a:picLocks noGrp="1"/>
          </p:cNvPicPr>
          <p:nvPr>
            <p:ph idx="1"/>
          </p:nvPr>
        </p:nvPicPr>
        <p:blipFill>
          <a:blip r:embed="rId3"/>
          <a:srcRect t="164" b="164"/>
          <a:stretch>
            <a:fillRect/>
          </a:stretch>
        </p:blipFill>
        <p:spPr>
          <a:xfrm>
            <a:off x="344488" y="908720"/>
            <a:ext cx="9066212" cy="4752527"/>
          </a:xfrm>
          <a:prstGeom prst="rect">
            <a:avLst/>
          </a:prstGeom>
        </p:spPr>
      </p:pic>
      <p:sp>
        <p:nvSpPr>
          <p:cNvPr id="5" name="文本占位符 6"/>
          <p:cNvSpPr txBox="1">
            <a:spLocks/>
          </p:cNvSpPr>
          <p:nvPr/>
        </p:nvSpPr>
        <p:spPr>
          <a:xfrm>
            <a:off x="776536" y="5661248"/>
            <a:ext cx="8545454" cy="731226"/>
          </a:xfrm>
          <a:prstGeom prst="rect">
            <a:avLst/>
          </a:prstGeom>
        </p:spPr>
        <p:txBody>
          <a:bodyP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kumimoji="1" lang="en-US" altLang="zh-CN" sz="1800" dirty="0">
                <a:latin typeface="+mj-lt"/>
                <a:cs typeface="Times"/>
              </a:rPr>
              <a:t>The dependency ratio has increased rapidly, esp. in the new century</a:t>
            </a:r>
          </a:p>
          <a:p>
            <a:pPr marL="285750" indent="-285750">
              <a:buFont typeface="Arial" charset="0"/>
              <a:buChar char="•"/>
            </a:pPr>
            <a:r>
              <a:rPr kumimoji="1" lang="en-US" altLang="zh-CN" sz="1800" dirty="0">
                <a:latin typeface="+mj-lt"/>
                <a:cs typeface="Times"/>
              </a:rPr>
              <a:t>The demographic dividend is unlikely to sustain.</a:t>
            </a:r>
            <a:r>
              <a:rPr kumimoji="1" lang="en-US" altLang="zh-CN" sz="1800" dirty="0">
                <a:latin typeface="+mj-lt"/>
                <a:ea typeface="Microsoft YaHei" charset="0"/>
                <a:cs typeface="Times"/>
              </a:rPr>
              <a:t> </a:t>
            </a:r>
            <a:endParaRPr kumimoji="1" lang="zh-CN" altLang="en-US" sz="1800" dirty="0">
              <a:latin typeface="+mj-lt"/>
              <a:ea typeface="Microsoft YaHei" charset="0"/>
              <a:cs typeface="Times"/>
            </a:endParaRPr>
          </a:p>
        </p:txBody>
      </p:sp>
    </p:spTree>
    <p:extLst>
      <p:ext uri="{BB962C8B-B14F-4D97-AF65-F5344CB8AC3E}">
        <p14:creationId xmlns:p14="http://schemas.microsoft.com/office/powerpoint/2010/main" val="2933952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95300" y="274638"/>
            <a:ext cx="8915400" cy="706090"/>
          </a:xfrm>
        </p:spPr>
        <p:txBody>
          <a:bodyPr>
            <a:noAutofit/>
          </a:bodyPr>
          <a:lstStyle/>
          <a:p>
            <a:r>
              <a:rPr kumimoji="1" lang="en-US" altLang="zh-CN" sz="3200" dirty="0">
                <a:latin typeface="+mj-lt"/>
                <a:ea typeface="+mn-ea"/>
                <a:cs typeface="Times"/>
              </a:rPr>
              <a:t>Employment structure</a:t>
            </a:r>
            <a:endParaRPr kumimoji="1" lang="zh-CN" altLang="en-US" sz="3200" dirty="0">
              <a:latin typeface="+mj-lt"/>
              <a:ea typeface="+mn-ea"/>
              <a:cs typeface="Times"/>
            </a:endParaRPr>
          </a:p>
        </p:txBody>
      </p:sp>
      <p:pic>
        <p:nvPicPr>
          <p:cNvPr id="4" name="内容占位符 3"/>
          <p:cNvPicPr>
            <a:picLocks noGrp="1"/>
          </p:cNvPicPr>
          <p:nvPr>
            <p:ph sz="half" idx="2"/>
          </p:nvPr>
        </p:nvPicPr>
        <p:blipFill>
          <a:blip r:embed="rId2"/>
          <a:stretch>
            <a:fillRect/>
          </a:stretch>
        </p:blipFill>
        <p:spPr>
          <a:xfrm>
            <a:off x="776536" y="980728"/>
            <a:ext cx="6624736" cy="5256584"/>
          </a:xfrm>
          <a:prstGeom prst="rect">
            <a:avLst/>
          </a:prstGeom>
        </p:spPr>
      </p:pic>
      <p:sp>
        <p:nvSpPr>
          <p:cNvPr id="9" name="内容占位符 8"/>
          <p:cNvSpPr>
            <a:spLocks noGrp="1"/>
          </p:cNvSpPr>
          <p:nvPr>
            <p:ph sz="quarter" idx="4"/>
          </p:nvPr>
        </p:nvSpPr>
        <p:spPr>
          <a:xfrm>
            <a:off x="7617296" y="1196752"/>
            <a:ext cx="2088616" cy="3903427"/>
          </a:xfrm>
        </p:spPr>
        <p:txBody>
          <a:bodyPr>
            <a:noAutofit/>
          </a:bodyPr>
          <a:lstStyle/>
          <a:p>
            <a:pPr marL="0" indent="0">
              <a:lnSpc>
                <a:spcPts val="3500"/>
              </a:lnSpc>
              <a:buNone/>
            </a:pPr>
            <a:r>
              <a:rPr lang="en-US" altLang="zh-CN" sz="1800" dirty="0">
                <a:latin typeface="+mj-lt"/>
                <a:cs typeface="Times"/>
              </a:rPr>
              <a:t>151.77mn jobs created from 1978 to 1990– the fastest employment growth</a:t>
            </a:r>
            <a:endParaRPr lang="en-US" altLang="zh-CN" sz="200" dirty="0">
              <a:latin typeface="+mj-lt"/>
              <a:cs typeface="Times"/>
            </a:endParaRPr>
          </a:p>
          <a:p>
            <a:pPr marL="0" indent="0">
              <a:lnSpc>
                <a:spcPts val="3500"/>
              </a:lnSpc>
              <a:buNone/>
            </a:pPr>
            <a:r>
              <a:rPr lang="en-US" altLang="zh-CN" sz="1800" dirty="0">
                <a:latin typeface="+mj-lt"/>
                <a:cs typeface="Times"/>
              </a:rPr>
              <a:t>The slowdown of GDP growth decelerates the employment expansion</a:t>
            </a:r>
            <a:endParaRPr lang="zh-CN" altLang="zh-CN" sz="1800" dirty="0">
              <a:latin typeface="+mj-lt"/>
              <a:cs typeface="Times"/>
            </a:endParaRPr>
          </a:p>
        </p:txBody>
      </p:sp>
    </p:spTree>
    <p:extLst>
      <p:ext uri="{BB962C8B-B14F-4D97-AF65-F5344CB8AC3E}">
        <p14:creationId xmlns:p14="http://schemas.microsoft.com/office/powerpoint/2010/main" val="40699967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内容占位符 4"/>
          <p:cNvPicPr>
            <a:picLocks noGrp="1"/>
          </p:cNvPicPr>
          <p:nvPr>
            <p:ph idx="1"/>
          </p:nvPr>
        </p:nvPicPr>
        <p:blipFill>
          <a:blip r:embed="rId3"/>
          <a:stretch>
            <a:fillRect/>
          </a:stretch>
        </p:blipFill>
        <p:spPr>
          <a:xfrm>
            <a:off x="344488" y="980728"/>
            <a:ext cx="8989390" cy="5328591"/>
          </a:xfrm>
          <a:prstGeom prst="rect">
            <a:avLst/>
          </a:prstGeom>
        </p:spPr>
      </p:pic>
      <p:sp>
        <p:nvSpPr>
          <p:cNvPr id="6" name="文本框 5"/>
          <p:cNvSpPr txBox="1"/>
          <p:nvPr/>
        </p:nvSpPr>
        <p:spPr>
          <a:xfrm>
            <a:off x="272480" y="32172"/>
            <a:ext cx="8962403" cy="830997"/>
          </a:xfrm>
          <a:prstGeom prst="rect">
            <a:avLst/>
          </a:prstGeom>
          <a:noFill/>
        </p:spPr>
        <p:txBody>
          <a:bodyPr wrap="square" rtlCol="0">
            <a:spAutoFit/>
          </a:bodyPr>
          <a:lstStyle/>
          <a:p>
            <a:pPr algn="ctr"/>
            <a:r>
              <a:rPr kumimoji="1" lang="zh-CN" altLang="en-US" sz="2400" dirty="0">
                <a:latin typeface="+mj-lt"/>
                <a:ea typeface="宋体" panose="02010600030101010101" pitchFamily="2" charset="-122"/>
                <a:cs typeface="Microsoft YaHei" charset="0"/>
              </a:rPr>
              <a:t>（</a:t>
            </a:r>
            <a:r>
              <a:rPr kumimoji="1" lang="en-US" altLang="zh-CN" sz="2400" dirty="0">
                <a:latin typeface="+mj-lt"/>
                <a:ea typeface="宋体" panose="02010600030101010101" pitchFamily="2" charset="-122"/>
                <a:cs typeface="Microsoft YaHei" charset="0"/>
              </a:rPr>
              <a:t>1978-2015</a:t>
            </a:r>
            <a:r>
              <a:rPr kumimoji="1" lang="zh-CN" altLang="en-US" sz="2400" dirty="0">
                <a:latin typeface="+mj-lt"/>
                <a:ea typeface="宋体" panose="02010600030101010101" pitchFamily="2" charset="-122"/>
                <a:cs typeface="Microsoft YaHei" charset="0"/>
              </a:rPr>
              <a:t>）</a:t>
            </a:r>
          </a:p>
          <a:p>
            <a:pPr algn="ctr"/>
            <a:r>
              <a:rPr kumimoji="1" lang="en-US" altLang="zh-CN" sz="2400" dirty="0">
                <a:latin typeface="+mj-lt"/>
                <a:ea typeface="宋体" panose="02010600030101010101" pitchFamily="2" charset="-122"/>
                <a:cs typeface="Microsoft YaHei" charset="0"/>
              </a:rPr>
              <a:t>Employment by industry</a:t>
            </a:r>
            <a:endParaRPr kumimoji="1" lang="zh-CN" altLang="en-US" sz="2400" dirty="0">
              <a:latin typeface="+mj-lt"/>
              <a:ea typeface="宋体" panose="02010600030101010101" pitchFamily="2" charset="-122"/>
              <a:cs typeface="Microsoft YaHei" charset="0"/>
            </a:endParaRPr>
          </a:p>
        </p:txBody>
      </p:sp>
    </p:spTree>
    <p:extLst>
      <p:ext uri="{BB962C8B-B14F-4D97-AF65-F5344CB8AC3E}">
        <p14:creationId xmlns:p14="http://schemas.microsoft.com/office/powerpoint/2010/main" val="25689883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p:cNvSpPr>
            <a:spLocks noGrp="1"/>
          </p:cNvSpPr>
          <p:nvPr>
            <p:ph idx="1"/>
          </p:nvPr>
        </p:nvSpPr>
        <p:spPr>
          <a:xfrm>
            <a:off x="488504" y="1196752"/>
            <a:ext cx="8994330" cy="5145506"/>
          </a:xfrm>
        </p:spPr>
        <p:txBody>
          <a:bodyPr>
            <a:noAutofit/>
          </a:bodyPr>
          <a:lstStyle/>
          <a:p>
            <a:pPr marL="0" indent="0">
              <a:spcBef>
                <a:spcPts val="0"/>
              </a:spcBef>
              <a:buNone/>
            </a:pPr>
            <a:r>
              <a:rPr lang="en-US" altLang="zh-CN" sz="3600" dirty="0">
                <a:latin typeface="+mj-lt"/>
                <a:cs typeface="Times"/>
              </a:rPr>
              <a:t>- The employment capacity of the primary industry has steadily declined. </a:t>
            </a:r>
          </a:p>
          <a:p>
            <a:pPr marL="0" indent="0">
              <a:spcBef>
                <a:spcPts val="0"/>
              </a:spcBef>
              <a:buNone/>
            </a:pPr>
            <a:r>
              <a:rPr lang="en-US" altLang="zh-CN" sz="3600" dirty="0">
                <a:latin typeface="+mj-lt"/>
                <a:cs typeface="Times"/>
              </a:rPr>
              <a:t>- By 2014, the primary industry has employed the least among three industries.</a:t>
            </a:r>
            <a:endParaRPr lang="zh-CN" altLang="en-US" sz="3600" dirty="0">
              <a:solidFill>
                <a:srgbClr val="C00000"/>
              </a:solidFill>
              <a:latin typeface="+mj-lt"/>
              <a:cs typeface="Times"/>
            </a:endParaRPr>
          </a:p>
          <a:p>
            <a:pPr marL="0" indent="0">
              <a:spcBef>
                <a:spcPts val="0"/>
              </a:spcBef>
              <a:buNone/>
            </a:pPr>
            <a:r>
              <a:rPr lang="en-US" altLang="zh-CN" sz="3600" dirty="0">
                <a:effectLst/>
                <a:latin typeface="+mj-lt"/>
                <a:cs typeface="Times"/>
              </a:rPr>
              <a:t>- The employment in the second industry continues to grow– but at a low speed.</a:t>
            </a:r>
            <a:endParaRPr lang="zh-CN" altLang="en-US" sz="3600" dirty="0">
              <a:effectLst/>
              <a:latin typeface="+mj-lt"/>
              <a:cs typeface="Times"/>
            </a:endParaRPr>
          </a:p>
          <a:p>
            <a:pPr marL="0" indent="0">
              <a:spcBef>
                <a:spcPts val="0"/>
              </a:spcBef>
              <a:buNone/>
            </a:pPr>
            <a:r>
              <a:rPr kumimoji="1" lang="en-US" altLang="zh-CN" sz="3600" dirty="0">
                <a:latin typeface="+mj-lt"/>
                <a:cs typeface="Times"/>
              </a:rPr>
              <a:t>- Since 2014, the tertiary industry has employed more than each of the primary and the secondary industries.</a:t>
            </a:r>
            <a:endParaRPr lang="en-US" altLang="zh-CN" sz="3600" dirty="0">
              <a:latin typeface="+mj-lt"/>
              <a:cs typeface="Times"/>
            </a:endParaRPr>
          </a:p>
        </p:txBody>
      </p:sp>
      <p:sp>
        <p:nvSpPr>
          <p:cNvPr id="5" name="标题 4"/>
          <p:cNvSpPr txBox="1">
            <a:spLocks noGrp="1"/>
          </p:cNvSpPr>
          <p:nvPr>
            <p:ph type="title"/>
          </p:nvPr>
        </p:nvSpPr>
        <p:spPr>
          <a:xfrm>
            <a:off x="344364" y="-10484"/>
            <a:ext cx="9066340" cy="830997"/>
          </a:xfrm>
          <a:prstGeom prst="rect">
            <a:avLst/>
          </a:prstGeom>
          <a:noFill/>
        </p:spPr>
        <p:txBody>
          <a:bodyPr wrap="square" rtlCol="0">
            <a:spAutoFit/>
          </a:bodyPr>
          <a:lstStyle/>
          <a:p>
            <a:pPr algn="ctr"/>
            <a:r>
              <a:rPr kumimoji="1" lang="en-US" altLang="zh-CN" sz="2400" dirty="0">
                <a:latin typeface="+mj-lt"/>
                <a:ea typeface="+mn-ea"/>
                <a:cs typeface="Microsoft YaHei" charset="0"/>
              </a:rPr>
              <a:t>Employment by industry</a:t>
            </a:r>
            <a:br>
              <a:rPr kumimoji="1" lang="zh-CN" altLang="en-US" sz="2400" dirty="0">
                <a:latin typeface="+mj-lt"/>
                <a:ea typeface="+mn-ea"/>
                <a:cs typeface="Microsoft YaHei" charset="0"/>
              </a:rPr>
            </a:br>
            <a:r>
              <a:rPr kumimoji="1" lang="zh-CN" altLang="en-US" sz="2400" dirty="0">
                <a:latin typeface="+mj-lt"/>
                <a:ea typeface="+mn-ea"/>
                <a:cs typeface="Microsoft YaHei" charset="0"/>
              </a:rPr>
              <a:t>（</a:t>
            </a:r>
            <a:r>
              <a:rPr kumimoji="1" lang="en-US" altLang="zh-CN" sz="2400" dirty="0">
                <a:latin typeface="+mj-lt"/>
                <a:ea typeface="+mn-ea"/>
                <a:cs typeface="Microsoft YaHei" charset="0"/>
              </a:rPr>
              <a:t>1978-2015</a:t>
            </a:r>
            <a:r>
              <a:rPr kumimoji="1" lang="zh-CN" altLang="en-US" sz="2400" dirty="0">
                <a:latin typeface="+mj-lt"/>
                <a:ea typeface="+mn-ea"/>
                <a:cs typeface="Microsoft YaHei" charset="0"/>
              </a:rPr>
              <a:t>）</a:t>
            </a:r>
          </a:p>
        </p:txBody>
      </p:sp>
    </p:spTree>
    <p:extLst>
      <p:ext uri="{BB962C8B-B14F-4D97-AF65-F5344CB8AC3E}">
        <p14:creationId xmlns:p14="http://schemas.microsoft.com/office/powerpoint/2010/main" val="34349563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p:cNvSpPr>
            <a:spLocks noGrp="1"/>
          </p:cNvSpPr>
          <p:nvPr>
            <p:ph type="body" sz="half" idx="2"/>
          </p:nvPr>
        </p:nvSpPr>
        <p:spPr>
          <a:xfrm>
            <a:off x="488504" y="5229200"/>
            <a:ext cx="9002127" cy="1238046"/>
          </a:xfrm>
        </p:spPr>
        <p:txBody>
          <a:bodyPr>
            <a:noAutofit/>
          </a:bodyPr>
          <a:lstStyle/>
          <a:p>
            <a:r>
              <a:rPr lang="en-US" altLang="zh-CN" sz="2000" dirty="0">
                <a:latin typeface="+mj-lt"/>
                <a:cs typeface="Times"/>
              </a:rPr>
              <a:t>Since 1996, rural employment has been in decline – resulted from urbanization and low employment capacity of the primary industry.</a:t>
            </a:r>
          </a:p>
          <a:p>
            <a:pPr marL="342900" indent="-342900">
              <a:buFont typeface="Arial" charset="0"/>
              <a:buChar char="•"/>
            </a:pPr>
            <a:r>
              <a:rPr lang="en-US" altLang="zh-CN" sz="2000" dirty="0">
                <a:latin typeface="+mj-lt"/>
                <a:ea typeface="Microsoft YaHei" charset="0"/>
                <a:cs typeface="Times"/>
              </a:rPr>
              <a:t>Still, rural employment accounts for half</a:t>
            </a:r>
            <a:endParaRPr kumimoji="1" lang="zh-CN" altLang="en-US" sz="2000" dirty="0">
              <a:latin typeface="+mj-lt"/>
              <a:ea typeface="Microsoft YaHei" charset="0"/>
              <a:cs typeface="Times"/>
            </a:endParaRPr>
          </a:p>
        </p:txBody>
      </p:sp>
      <p:sp>
        <p:nvSpPr>
          <p:cNvPr id="9" name="文本框 8"/>
          <p:cNvSpPr txBox="1"/>
          <p:nvPr/>
        </p:nvSpPr>
        <p:spPr>
          <a:xfrm>
            <a:off x="845554" y="260648"/>
            <a:ext cx="8154037" cy="523220"/>
          </a:xfrm>
          <a:prstGeom prst="rect">
            <a:avLst/>
          </a:prstGeom>
          <a:noFill/>
        </p:spPr>
        <p:txBody>
          <a:bodyPr wrap="square" rtlCol="0">
            <a:spAutoFit/>
          </a:bodyPr>
          <a:lstStyle/>
          <a:p>
            <a:pPr algn="ctr"/>
            <a:r>
              <a:rPr kumimoji="1" lang="en-US" altLang="zh-CN" sz="2800" dirty="0">
                <a:latin typeface="+mj-lt"/>
                <a:cs typeface="Times"/>
              </a:rPr>
              <a:t>Urban and rural employment</a:t>
            </a:r>
            <a:endParaRPr kumimoji="1" lang="zh-CN" altLang="en-US" sz="2800" dirty="0">
              <a:latin typeface="+mj-lt"/>
              <a:cs typeface="Times"/>
            </a:endParaRPr>
          </a:p>
        </p:txBody>
      </p:sp>
      <p:pic>
        <p:nvPicPr>
          <p:cNvPr id="5" name="图片 4"/>
          <p:cNvPicPr/>
          <p:nvPr/>
        </p:nvPicPr>
        <p:blipFill>
          <a:blip r:embed="rId3"/>
          <a:stretch>
            <a:fillRect/>
          </a:stretch>
        </p:blipFill>
        <p:spPr>
          <a:xfrm>
            <a:off x="632520" y="836712"/>
            <a:ext cx="8928992" cy="4392488"/>
          </a:xfrm>
          <a:prstGeom prst="rect">
            <a:avLst/>
          </a:prstGeom>
        </p:spPr>
      </p:pic>
    </p:spTree>
    <p:extLst>
      <p:ext uri="{BB962C8B-B14F-4D97-AF65-F5344CB8AC3E}">
        <p14:creationId xmlns:p14="http://schemas.microsoft.com/office/powerpoint/2010/main" val="3727248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80970"/>
            <a:ext cx="8121352" cy="755742"/>
          </a:xfrm>
        </p:spPr>
        <p:txBody>
          <a:bodyPr>
            <a:normAutofit fontScale="90000"/>
          </a:bodyPr>
          <a:lstStyle/>
          <a:p>
            <a:r>
              <a:rPr kumimoji="1" lang="en-US" altLang="zh-CN" sz="2800" dirty="0">
                <a:latin typeface="+mj-lt"/>
                <a:ea typeface="+mn-ea"/>
                <a:cs typeface="Times"/>
              </a:rPr>
              <a:t>Today’s dilemma: </a:t>
            </a:r>
            <a:br>
              <a:rPr kumimoji="1" lang="en-US" altLang="zh-CN" sz="2800" dirty="0">
                <a:latin typeface="+mj-lt"/>
                <a:ea typeface="+mn-ea"/>
                <a:cs typeface="Times"/>
              </a:rPr>
            </a:br>
            <a:r>
              <a:rPr kumimoji="1" lang="en-US" altLang="zh-CN" sz="2800" dirty="0">
                <a:latin typeface="+mj-lt"/>
                <a:ea typeface="+mn-ea"/>
                <a:cs typeface="Times"/>
              </a:rPr>
              <a:t>            employment structure and work quality</a:t>
            </a:r>
            <a:endParaRPr kumimoji="1" lang="zh-CN" altLang="en-US" sz="2700" dirty="0">
              <a:latin typeface="+mj-lt"/>
              <a:ea typeface="+mn-ea"/>
              <a:cs typeface="Times"/>
            </a:endParaRPr>
          </a:p>
        </p:txBody>
      </p:sp>
      <p:sp>
        <p:nvSpPr>
          <p:cNvPr id="3" name="内容占位符 2"/>
          <p:cNvSpPr>
            <a:spLocks noGrp="1"/>
          </p:cNvSpPr>
          <p:nvPr>
            <p:ph idx="1"/>
          </p:nvPr>
        </p:nvSpPr>
        <p:spPr>
          <a:xfrm>
            <a:off x="495300" y="1708281"/>
            <a:ext cx="8915400" cy="4525963"/>
          </a:xfrm>
        </p:spPr>
        <p:txBody>
          <a:bodyPr>
            <a:noAutofit/>
          </a:bodyPr>
          <a:lstStyle/>
          <a:p>
            <a:pPr marL="0" indent="0">
              <a:lnSpc>
                <a:spcPts val="3200"/>
              </a:lnSpc>
              <a:buNone/>
            </a:pPr>
            <a:r>
              <a:rPr lang="en-US" altLang="zh-CN" sz="2800" dirty="0">
                <a:latin typeface="+mj-lt"/>
                <a:cs typeface="Times"/>
              </a:rPr>
              <a:t>After 1990, the model of “economic growth with job increase” shifted to that of “economic growth with low job increase” </a:t>
            </a:r>
            <a:endParaRPr lang="zh-CN" altLang="en-US" sz="2800" dirty="0">
              <a:latin typeface="+mj-lt"/>
              <a:cs typeface="Times"/>
            </a:endParaRPr>
          </a:p>
          <a:p>
            <a:pPr marL="0" indent="0">
              <a:lnSpc>
                <a:spcPts val="3200"/>
              </a:lnSpc>
              <a:buNone/>
            </a:pPr>
            <a:r>
              <a:rPr lang="zh-CN" altLang="en-US" sz="2800" dirty="0">
                <a:latin typeface="+mj-lt"/>
                <a:cs typeface="Times"/>
              </a:rPr>
              <a:t> </a:t>
            </a:r>
            <a:r>
              <a:rPr lang="en-US" altLang="zh-CN" sz="2800" dirty="0">
                <a:latin typeface="+mj-lt"/>
                <a:cs typeface="Times"/>
              </a:rPr>
              <a:t>    </a:t>
            </a:r>
          </a:p>
          <a:p>
            <a:pPr marL="0" indent="0">
              <a:lnSpc>
                <a:spcPts val="3200"/>
              </a:lnSpc>
              <a:buNone/>
            </a:pPr>
            <a:r>
              <a:rPr lang="en-US" altLang="zh-CN" sz="2800" dirty="0">
                <a:latin typeface="+mj-lt"/>
                <a:cs typeface="Times"/>
              </a:rPr>
              <a:t>Since then, the economy has not actively created jobs. Rather, it is more a process of </a:t>
            </a:r>
            <a:r>
              <a:rPr lang="en-US" altLang="zh-CN" sz="2800" i="1" dirty="0">
                <a:latin typeface="+mj-lt"/>
                <a:cs typeface="Times"/>
              </a:rPr>
              <a:t>capital deepening</a:t>
            </a:r>
            <a:r>
              <a:rPr lang="en-US" altLang="zh-CN" sz="2800" dirty="0">
                <a:latin typeface="+mj-lt"/>
                <a:cs typeface="Times"/>
              </a:rPr>
              <a:t>, namely, capital-intensive growth</a:t>
            </a:r>
            <a:r>
              <a:rPr lang="zh-CN" altLang="zh-CN" sz="2800" dirty="0">
                <a:latin typeface="+mj-lt"/>
                <a:cs typeface="Times"/>
              </a:rPr>
              <a:t> </a:t>
            </a:r>
            <a:r>
              <a:rPr lang="x-none" altLang="zh-CN" sz="2800" dirty="0">
                <a:latin typeface="+mj-lt"/>
                <a:cs typeface="Times"/>
              </a:rPr>
              <a:t> </a:t>
            </a:r>
            <a:endParaRPr lang="zh-CN" altLang="en-US" sz="2800" dirty="0">
              <a:latin typeface="+mj-lt"/>
              <a:cs typeface="Times"/>
            </a:endParaRPr>
          </a:p>
        </p:txBody>
      </p:sp>
    </p:spTree>
    <p:extLst>
      <p:ext uri="{BB962C8B-B14F-4D97-AF65-F5344CB8AC3E}">
        <p14:creationId xmlns:p14="http://schemas.microsoft.com/office/powerpoint/2010/main" val="344681788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10;&lt;root reqver=&quot;16160&quot;&gt;&lt;version val=&quot;17973&quot;/&gt;&lt;CPresentation id=&quot;1&quot;&gt;&lt;m_defprecNumber idref=&quot;2&quot;/&gt;&lt;m_defprecPercent idref=&quot;3&quot;/&gt;&lt;m_defprecDate idref=&quot;4&quot;/&gt;&lt;m_defprecYear idref=&quot;5&quot;/&gt;&lt;m_defprecQuarter idref=&quot;6&quot;/&gt;&lt;m_defprecMonth idref=&quot;7&quot;/&gt;&lt;m_defprecWeek idref=&quot;8&quot;/&gt;&lt;m_defprecDay idref=&quot;9&quot;/&gt;&lt;m_mruColor&gt;&lt;m_vecMRU length=&quot;7&quot;&gt;&lt;elem m_fUsage=&quot;1.55610000000000000000E+000&quot;&gt;&lt;m_ppcolschidx val=&quot;0&quot;/&gt;&lt;m_rgb r=&quot;5a&quot; g=&quot;be&quot; b=&quot;a3&quot;/&gt;&lt;/elem&gt;&lt;elem m_fUsage=&quot;1.00000000000000000000E+000&quot;&gt;&lt;m_ppcolschidx val=&quot;0&quot;/&gt;&lt;m_rgb r=&quot;cf&quot; g=&quot;f2&quot; b=&quot;fe&quot;/&gt;&lt;/elem&gt;&lt;elem m_fUsage=&quot;9.08764110000000010000E-001&quot;&gt;&lt;m_ppcolschidx val=&quot;0&quot;/&gt;&lt;m_rgb r=&quot;e7&quot; g=&quot;1e&quot; b=&quot;1&quot;/&gt;&lt;/elem&gt;&lt;elem m_fUsage=&quot;8.10000000000000050000E-001&quot;&gt;&lt;m_ppcolschidx val=&quot;0&quot;/&gt;&lt;m_rgb r=&quot;e3&quot; g=&quot;97&quot; b=&quot;4a&quot;/&gt;&lt;/elem&gt;&lt;elem m_fUsage=&quot;7.29000000000000090000E-001&quot;&gt;&lt;m_ppcolschidx val=&quot;0&quot;/&gt;&lt;m_rgb r=&quot;cd&quot; g=&quot;dd&quot; b=&quot;f8&quot;/&gt;&lt;/elem&gt;&lt;elem m_fUsage=&quot;5.90490000000000180000E-001&quot;&gt;&lt;m_ppcolschidx val=&quot;0&quot;/&gt;&lt;m_rgb r=&quot;0&quot; g=&quot;70&quot; b=&quot;c0&quot;/&gt;&lt;/elem&gt;&lt;elem m_fUsage=&quot;5.31441000000000160000E-001&quot;&gt;&lt;m_ppcolschidx val=&quot;0&quot;/&gt;&lt;m_rgb r=&quot;2d&quot; g=&quot;d2&quot; b=&quot;28&quot;/&gt;&lt;/elem&gt;&lt;/m_vecMRU&gt;&lt;/m_mruColor&gt;&lt;m_agendatheme&gt;&lt;m_aagendaitemprops&gt;&lt;elem&gt;&lt;m_bVisible val=&quot;1&quot;/&gt;&lt;m_font&gt;&lt;m_bBold val=&quot;1&quot;/&gt;&lt;/m_font&gt;&lt;m_colFont&gt;&lt;m_ppcolschidx val=&quot;2&quot;/&gt;&lt;/m_colFont&gt;&lt;m_fill&gt;&lt;m_bVisible val=&quot;0&quot;/&gt;&lt;/m_fill&gt;&lt;m_linestyle&gt;&lt;m_bVisible val=&quot;1&quot;/&gt;&lt;m_nWeight val=&quot;6&quot;/&gt;&lt;m_col&gt;&lt;m_ppcolschidx val=&quot;2&quot;/&gt;&lt;/m_col&gt;&lt;m_msolinedashstyle val=&quot;1&quot;/&gt;&lt;m_msoarrowheadstyleBegin val=&quot;1&quot;/&gt;&lt;m_msoarrowheadstyleEnd val=&quot;1&quot;/&gt;&lt;/m_linestyle&gt;&lt;/elem&gt;&lt;elem&gt;&lt;m_bVisible val=&quot;1&quot;/&gt;&lt;m_font&gt;&lt;m_bBold val=&quot;1&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1&quot;/&gt;&lt;/m_font&gt;&lt;m_colFont&gt;&lt;m_ppcolschidx val=&quot;2&quot;/&gt;&lt;/m_colFont&gt;&lt;m_fill&gt;&lt;m_bVisible val=&quot;0&quot;/&gt;&lt;/m_fill&gt;&lt;m_linestyle&gt;&lt;m_bVisible val=&quot;1&quot;/&gt;&lt;m_nWeight val=&quot;6&quot;/&gt;&lt;m_col&gt;&lt;m_ppcolschidx val=&quot;2&quot;/&gt;&lt;/m_col&gt;&lt;m_msolinedashstyle val=&quot;1&quot;/&gt;&lt;m_msoarrowheadstyleBegin val=&quot;1&quot;/&gt;&lt;m_msoarrowheadstyleEnd val=&quot;1&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0&quot;/&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0&quot;/&gt;&lt;/elem&gt;&lt;/m_aagendaitemprops&gt;&lt;m_linestyleTopBottomLine&gt;&lt;m_bVisible val=&quot;0&quot;/&gt;&lt;/m_linestyleTopBottomLine&gt;&lt;/m_agendatheme&gt;&lt;m_mapectfillschemeMRU/&gt;&lt;m_eweekdayFirstOfWeek val=&quot;1&quot;/&gt;&lt;m_eweekdayFirstOfWorkweek val=&quot;2&quot;/&gt;&lt;m_eweekdayFirstOfWeekend val=&quot;7&quot;/&gt;&lt;/CPresentation&gt;&lt;CDefaultPrec id=&quot;9&quot;&gt;&lt;m_precDefault/&gt;&lt;/CDefaultPrec&gt;&lt;CDefaultPrec id=&quot;8&quot;&gt;&lt;m_precDefault/&gt;&lt;/CDefaultPrec&gt;&lt;CDefaultPrec id=&quot;7&quot;&gt;&lt;m_precDefault/&gt;&lt;/CDefaultPrec&gt;&lt;CDefaultPrec id=&quot;6&quot;&gt;&lt;m_precDefault/&gt;&lt;/CDefaultPrec&gt;&lt;CDefaultPrec id=&quot;5&quot;&gt;&lt;m_precDefault/&gt;&lt;/CDefaultPrec&gt;&lt;CDefaultPrec id=&quot;4&quot;&gt;&lt;m_precDefault/&gt;&lt;/CDefaultPrec&gt;&lt;CDefaultPrec id=&quot;3&quot;&gt;&lt;m_precDefault/&gt;&lt;/CDefaultPrec&gt;&lt;CDefaultPrec id=&quot;2&quot;&gt;&lt;m_precDefault&gt;&lt;m_chDecimalSymbol&gt;.&lt;/m_chDecimalSymbol&gt;&lt;m_nGroupingDigits val=&quot;3&quot;/&gt;&lt;m_chGroupingSymbol&gt;,&lt;/m_chGroupingSymbol&gt;&lt;m_chMinusSymbol&gt;-&lt;/m_chMinusSymbol&gt;&lt;m_chDecimalSymbol17909&gt;.&lt;/m_chDecimalSymbol17909&gt;&lt;m_nGroupingDigits17909 val=&quot;3&quot;/&gt;&lt;m_chGroupingSymbol17909&gt;,&lt;/m_chGroupingSymbol17909&gt;&lt;/m_precDefault&gt;&lt;/CDefaultPrec&gt;&lt;/root&gt;"/>
  <p:tag name="THINKCELLUNDODONOTDELETE" val="513"/>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C3_ib8Pk6k6Ufdjr8CiE.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luj1_z0EmEi1ZermGN_6sg"/>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oeHNUFTl0Uu77cVj3gD6Vw"/>
</p:tagLst>
</file>

<file path=ppt/theme/theme1.xml><?xml version="1.0" encoding="utf-8"?>
<a:theme xmlns:a="http://schemas.openxmlformats.org/drawingml/2006/main" name="SPRP_Correct Power Point Template v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SPRP_Correct Power Point Template v1</Template>
  <TotalTime>143</TotalTime>
  <Words>794</Words>
  <Application>Microsoft Office PowerPoint</Application>
  <PresentationFormat>A4 (21x29,7 cm)</PresentationFormat>
  <Paragraphs>70</Paragraphs>
  <Slides>15</Slides>
  <Notes>5</Notes>
  <HiddenSlides>0</HiddenSlides>
  <MMClips>0</MMClips>
  <ScaleCrop>false</ScaleCrop>
  <HeadingPairs>
    <vt:vector size="10" baseType="variant">
      <vt:variant>
        <vt:lpstr>Caratteri utilizzati</vt:lpstr>
      </vt:variant>
      <vt:variant>
        <vt:i4>8</vt:i4>
      </vt:variant>
      <vt:variant>
        <vt:lpstr>Tema</vt:lpstr>
      </vt:variant>
      <vt:variant>
        <vt:i4>1</vt:i4>
      </vt:variant>
      <vt:variant>
        <vt:lpstr>Server OLE incorporati</vt:lpstr>
      </vt:variant>
      <vt:variant>
        <vt:i4>1</vt:i4>
      </vt:variant>
      <vt:variant>
        <vt:lpstr>Titoli diapositive</vt:lpstr>
      </vt:variant>
      <vt:variant>
        <vt:i4>15</vt:i4>
      </vt:variant>
      <vt:variant>
        <vt:lpstr>Presentazioni personalizzate</vt:lpstr>
      </vt:variant>
      <vt:variant>
        <vt:i4>1</vt:i4>
      </vt:variant>
    </vt:vector>
  </HeadingPairs>
  <TitlesOfParts>
    <vt:vector size="26" baseType="lpstr">
      <vt:lpstr>Microsoft YaHei</vt:lpstr>
      <vt:lpstr>宋体</vt:lpstr>
      <vt:lpstr>Arial</vt:lpstr>
      <vt:lpstr>Calibri</vt:lpstr>
      <vt:lpstr>Optane</vt:lpstr>
      <vt:lpstr>Times</vt:lpstr>
      <vt:lpstr>Times New Roman</vt:lpstr>
      <vt:lpstr>Wingdings</vt:lpstr>
      <vt:lpstr>SPRP_Correct Power Point Template v1</vt:lpstr>
      <vt:lpstr>think-cell Slide</vt:lpstr>
      <vt:lpstr>Presentazione standard di PowerPoint</vt:lpstr>
      <vt:lpstr>Presentazione standard di PowerPoint</vt:lpstr>
      <vt:lpstr> Labour supply and demand vs. population ageing </vt:lpstr>
      <vt:lpstr> Labour supply and demand vs. population ageing </vt:lpstr>
      <vt:lpstr>Employment structure</vt:lpstr>
      <vt:lpstr>Presentazione standard di PowerPoint</vt:lpstr>
      <vt:lpstr>Employment by industry （1978-2015）</vt:lpstr>
      <vt:lpstr>Presentazione standard di PowerPoint</vt:lpstr>
      <vt:lpstr>Today’s dilemma:              employment structure and work quality</vt:lpstr>
      <vt:lpstr>Today’s dilemma:                                  employment structure and work quality</vt:lpstr>
      <vt:lpstr>History of the employment administration system </vt:lpstr>
      <vt:lpstr>Policy Changes  </vt:lpstr>
      <vt:lpstr>Presentazione standard di PowerPoint</vt:lpstr>
      <vt:lpstr>Problem areas </vt:lpstr>
      <vt:lpstr>Priorities for 2018 (project works)</vt:lpstr>
      <vt:lpstr>Custom Show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SPRP-BJ User</dc:creator>
  <cp:lastModifiedBy>Reception</cp:lastModifiedBy>
  <cp:revision>22</cp:revision>
  <cp:lastPrinted>2017-11-30T06:36:22Z</cp:lastPrinted>
  <dcterms:created xsi:type="dcterms:W3CDTF">2015-09-07T02:11:56Z</dcterms:created>
  <dcterms:modified xsi:type="dcterms:W3CDTF">2017-11-30T06:37:13Z</dcterms:modified>
</cp:coreProperties>
</file>