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17"/>
  </p:notesMasterIdLst>
  <p:handoutMasterIdLst>
    <p:handoutMasterId r:id="rId18"/>
  </p:handoutMasterIdLst>
  <p:sldIdLst>
    <p:sldId id="1229" r:id="rId2"/>
    <p:sldId id="1325" r:id="rId3"/>
    <p:sldId id="1329" r:id="rId4"/>
    <p:sldId id="1330" r:id="rId5"/>
    <p:sldId id="1331" r:id="rId6"/>
    <p:sldId id="1332" r:id="rId7"/>
    <p:sldId id="1333" r:id="rId8"/>
    <p:sldId id="1334" r:id="rId9"/>
    <p:sldId id="1335" r:id="rId10"/>
    <p:sldId id="1336" r:id="rId11"/>
    <p:sldId id="1342" r:id="rId12"/>
    <p:sldId id="1344" r:id="rId13"/>
    <p:sldId id="1352" r:id="rId14"/>
    <p:sldId id="1356" r:id="rId15"/>
    <p:sldId id="1357" r:id="rId16"/>
  </p:sldIdLst>
  <p:sldSz cx="9906000" cy="6858000" type="A4"/>
  <p:notesSz cx="6797675" cy="9926638"/>
  <p:custShowLst>
    <p:custShow name="Custom Show 1" id="0">
      <p:sldLst/>
    </p:custShow>
  </p:custShowLst>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varScale="1">
        <p:scale>
          <a:sx n="109" d="100"/>
          <a:sy n="109" d="100"/>
        </p:scale>
        <p:origin x="1956" y="96"/>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9956"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11/30/2017</a:t>
            </a:fld>
            <a:endParaRPr lang="en-US" dirty="0"/>
          </a:p>
        </p:txBody>
      </p:sp>
      <p:sp>
        <p:nvSpPr>
          <p:cNvPr id="4" name="Footer Placeholder 3"/>
          <p:cNvSpPr>
            <a:spLocks noGrp="1"/>
          </p:cNvSpPr>
          <p:nvPr>
            <p:ph type="ftr" sz="quarter" idx="2"/>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‹N›</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9956" y="4"/>
            <a:ext cx="2946134" cy="49783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11/30/2017</a:t>
            </a:fld>
            <a:endParaRPr lang="en-US" dirty="0"/>
          </a:p>
        </p:txBody>
      </p:sp>
      <p:sp>
        <p:nvSpPr>
          <p:cNvPr id="4" name="Slide Image Placeholder 3"/>
          <p:cNvSpPr>
            <a:spLocks noGrp="1" noRot="1" noChangeAspect="1"/>
          </p:cNvSpPr>
          <p:nvPr>
            <p:ph type="sldImg" idx="2"/>
          </p:nvPr>
        </p:nvSpPr>
        <p:spPr>
          <a:xfrm>
            <a:off x="712788" y="747713"/>
            <a:ext cx="5373687" cy="3719512"/>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80246" y="4716782"/>
            <a:ext cx="5437188" cy="4466272"/>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9956" y="9427218"/>
            <a:ext cx="2946134" cy="49783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‹N›</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1AC8A450-86E4-BE4E-8D35-FA52712068C5}" type="slidenum">
              <a:rPr kumimoji="1" lang="zh-CN" altLang="en-US" smtClean="0"/>
              <a:t>4</a:t>
            </a:fld>
            <a:endParaRPr kumimoji="1" lang="zh-CN" altLang="en-US"/>
          </a:p>
        </p:txBody>
      </p:sp>
    </p:spTree>
    <p:extLst>
      <p:ext uri="{BB962C8B-B14F-4D97-AF65-F5344CB8AC3E}">
        <p14:creationId xmlns:p14="http://schemas.microsoft.com/office/powerpoint/2010/main" val="3862393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1AC8A450-86E4-BE4E-8D35-FA52712068C5}" type="slidenum">
              <a:rPr kumimoji="1" lang="zh-CN" altLang="en-US" smtClean="0"/>
              <a:t>6</a:t>
            </a:fld>
            <a:endParaRPr kumimoji="1" lang="zh-CN" altLang="en-US"/>
          </a:p>
        </p:txBody>
      </p:sp>
    </p:spTree>
    <p:extLst>
      <p:ext uri="{BB962C8B-B14F-4D97-AF65-F5344CB8AC3E}">
        <p14:creationId xmlns:p14="http://schemas.microsoft.com/office/powerpoint/2010/main" val="207197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1AC8A450-86E4-BE4E-8D35-FA52712068C5}" type="slidenum">
              <a:rPr kumimoji="1" lang="zh-CN" altLang="en-US" smtClean="0"/>
              <a:t>8</a:t>
            </a:fld>
            <a:endParaRPr kumimoji="1" lang="zh-CN" altLang="en-US"/>
          </a:p>
        </p:txBody>
      </p:sp>
    </p:spTree>
    <p:extLst>
      <p:ext uri="{BB962C8B-B14F-4D97-AF65-F5344CB8AC3E}">
        <p14:creationId xmlns:p14="http://schemas.microsoft.com/office/powerpoint/2010/main" val="327945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E10F0BB0-A2C1-C843-83DC-32A5294F1F4E}" type="slidenum">
              <a:rPr kumimoji="1" lang="zh-CN" altLang="en-US" smtClean="0"/>
              <a:t>9</a:t>
            </a:fld>
            <a:endParaRPr kumimoji="1" lang="zh-CN" altLang="en-US"/>
          </a:p>
        </p:txBody>
      </p:sp>
    </p:spTree>
    <p:extLst>
      <p:ext uri="{BB962C8B-B14F-4D97-AF65-F5344CB8AC3E}">
        <p14:creationId xmlns:p14="http://schemas.microsoft.com/office/powerpoint/2010/main" val="12138004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898"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30/11/2017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30/11/2017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380" y="3789040"/>
            <a:ext cx="9001249" cy="2523768"/>
          </a:xfrm>
          <a:prstGeom prst="rect">
            <a:avLst/>
          </a:prstGeom>
        </p:spPr>
        <p:txBody>
          <a:bodyPr wrap="square" lIns="36000" tIns="0" rIns="36000" bIns="0">
            <a:spAutoFit/>
          </a:bodyPr>
          <a:lstStyle/>
          <a:p>
            <a:pPr algn="ctr" defTabSz="457200" eaLnBrk="0" fontAlgn="auto" hangingPunct="0">
              <a:spcBef>
                <a:spcPts val="0"/>
              </a:spcBef>
              <a:spcAft>
                <a:spcPts val="600"/>
              </a:spcAft>
              <a:buClr>
                <a:srgbClr val="FFC000"/>
              </a:buClr>
              <a:buSzPct val="85000"/>
              <a:defRPr/>
            </a:pPr>
            <a:r>
              <a:rPr kumimoji="1" lang="en-US" altLang="zh-CN" sz="3200" b="1" dirty="0">
                <a:latin typeface="Arial"/>
                <a:ea typeface="宋体" panose="02010600030101010101" pitchFamily="2" charset="-122"/>
                <a:cs typeface="Arial"/>
              </a:rPr>
              <a:t>China’s Employment Policies</a:t>
            </a:r>
          </a:p>
          <a:p>
            <a:pPr marL="457200" indent="-457200" algn="ctr" defTabSz="457200" eaLnBrk="0" fontAlgn="auto" hangingPunct="0">
              <a:spcBef>
                <a:spcPts val="0"/>
              </a:spcBef>
              <a:spcAft>
                <a:spcPts val="600"/>
              </a:spcAft>
              <a:buClr>
                <a:srgbClr val="FFC000"/>
              </a:buClr>
              <a:buSzPct val="85000"/>
              <a:buFontTx/>
              <a:buChar char="-"/>
              <a:defRPr/>
            </a:pPr>
            <a:r>
              <a:rPr kumimoji="1" lang="en-US" altLang="zh-CN" sz="2800" dirty="0">
                <a:latin typeface="+mn-lt"/>
                <a:ea typeface="宋体" panose="02010600030101010101" pitchFamily="2" charset="-122"/>
                <a:cs typeface="Microsoft YaHei" charset="0"/>
              </a:rPr>
              <a:t>A presentation based on </a:t>
            </a:r>
          </a:p>
          <a:p>
            <a:pPr marL="457200" indent="-457200" algn="ctr" defTabSz="457200" eaLnBrk="0" fontAlgn="auto" hangingPunct="0">
              <a:spcBef>
                <a:spcPts val="0"/>
              </a:spcBef>
              <a:spcAft>
                <a:spcPts val="600"/>
              </a:spcAft>
              <a:buClr>
                <a:srgbClr val="FFC000"/>
              </a:buClr>
              <a:buSzPct val="85000"/>
              <a:buFontTx/>
              <a:buChar char="-"/>
              <a:defRPr/>
            </a:pPr>
            <a:r>
              <a:rPr kumimoji="1" lang="en-US" altLang="zh-CN" sz="2800" dirty="0">
                <a:latin typeface="+mn-lt"/>
                <a:ea typeface="宋体" panose="02010600030101010101" pitchFamily="2" charset="-122"/>
                <a:cs typeface="Microsoft YaHei" charset="0"/>
              </a:rPr>
              <a:t>works done for the Project by </a:t>
            </a:r>
          </a:p>
          <a:p>
            <a:pPr marL="457200" indent="-457200" algn="ctr" defTabSz="457200" eaLnBrk="0" fontAlgn="auto" hangingPunct="0">
              <a:spcBef>
                <a:spcPts val="0"/>
              </a:spcBef>
              <a:spcAft>
                <a:spcPts val="600"/>
              </a:spcAft>
              <a:buClr>
                <a:srgbClr val="FFC000"/>
              </a:buClr>
              <a:buSzPct val="85000"/>
              <a:buFontTx/>
              <a:buChar char="-"/>
              <a:defRPr/>
            </a:pPr>
            <a:r>
              <a:rPr kumimoji="1" lang="en-US" altLang="zh-CN" sz="2800" dirty="0">
                <a:latin typeface="+mn-lt"/>
                <a:ea typeface="宋体" panose="02010600030101010101" pitchFamily="2" charset="-122"/>
                <a:cs typeface="Microsoft YaHei" charset="0"/>
              </a:rPr>
              <a:t>prof. Yue Jinglun </a:t>
            </a:r>
          </a:p>
          <a:p>
            <a:pPr marL="457200" indent="-457200" algn="ctr" defTabSz="457200" eaLnBrk="0" fontAlgn="auto" hangingPunct="0">
              <a:spcBef>
                <a:spcPts val="0"/>
              </a:spcBef>
              <a:spcAft>
                <a:spcPts val="600"/>
              </a:spcAft>
              <a:buClr>
                <a:srgbClr val="FFC000"/>
              </a:buClr>
              <a:buSzPct val="85000"/>
              <a:buFontTx/>
              <a:buChar char="-"/>
              <a:defRPr/>
            </a:pPr>
            <a:r>
              <a:rPr kumimoji="1" lang="en-US" altLang="zh-CN" sz="2800" dirty="0">
                <a:latin typeface="+mn-lt"/>
                <a:ea typeface="宋体" panose="02010600030101010101" pitchFamily="2" charset="-122"/>
                <a:cs typeface="Microsoft YaHei" charset="0"/>
              </a:rPr>
              <a:t>Sun </a:t>
            </a:r>
            <a:r>
              <a:rPr kumimoji="1" lang="en-US" altLang="zh-CN" sz="2800" dirty="0" err="1">
                <a:latin typeface="+mn-lt"/>
                <a:ea typeface="宋体" panose="02010600030101010101" pitchFamily="2" charset="-122"/>
                <a:cs typeface="Microsoft YaHei" charset="0"/>
              </a:rPr>
              <a:t>Yatsen</a:t>
            </a:r>
            <a:r>
              <a:rPr kumimoji="1" lang="en-US" altLang="zh-CN" sz="2800" dirty="0">
                <a:latin typeface="+mn-lt"/>
                <a:ea typeface="宋体" panose="02010600030101010101" pitchFamily="2" charset="-122"/>
                <a:cs typeface="Microsoft YaHei" charset="0"/>
              </a:rPr>
              <a:t> University, Canton</a:t>
            </a: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4488" y="980728"/>
            <a:ext cx="8994330" cy="5145506"/>
          </a:xfrm>
        </p:spPr>
        <p:txBody>
          <a:bodyPr>
            <a:noAutofit/>
          </a:bodyPr>
          <a:lstStyle/>
          <a:p>
            <a:pPr marL="0" indent="0">
              <a:spcBef>
                <a:spcPts val="0"/>
              </a:spcBef>
              <a:buNone/>
            </a:pPr>
            <a:r>
              <a:rPr lang="en-US" altLang="zh-CN" dirty="0">
                <a:latin typeface="+mn-lt"/>
                <a:cs typeface="Times New Roman"/>
              </a:rPr>
              <a:t>The future employment in China may face two main </a:t>
            </a:r>
            <a:r>
              <a:rPr lang="x-none" altLang="zh-CN" dirty="0">
                <a:latin typeface="+mn-lt"/>
                <a:cs typeface="Times New Roman"/>
              </a:rPr>
              <a:t>problems:</a:t>
            </a:r>
            <a:endParaRPr lang="en-US" altLang="zh-CN" dirty="0">
              <a:latin typeface="+mn-lt"/>
              <a:cs typeface="Times New Roman"/>
            </a:endParaRPr>
          </a:p>
          <a:p>
            <a:pPr marL="0" indent="0">
              <a:spcBef>
                <a:spcPts val="0"/>
              </a:spcBef>
              <a:buNone/>
            </a:pPr>
            <a:r>
              <a:rPr lang="en-US" altLang="zh-CN" dirty="0">
                <a:latin typeface="+mn-lt"/>
                <a:cs typeface="Times New Roman"/>
              </a:rPr>
              <a:t>- First, to adjust the Chinese economy and industrial structure in order to solve the dilemma of “high economic growth, low employment” and increase non-rural jobs by improving the capacity of the second and tertiary industries. </a:t>
            </a:r>
          </a:p>
          <a:p>
            <a:pPr marL="0" indent="0">
              <a:spcBef>
                <a:spcPts val="0"/>
              </a:spcBef>
              <a:buNone/>
            </a:pPr>
            <a:r>
              <a:rPr lang="en-US" altLang="zh-CN" dirty="0">
                <a:latin typeface="+mn-lt"/>
                <a:cs typeface="Times New Roman"/>
              </a:rPr>
              <a:t>- Second, to change the dominant “high employment, low wages” conditions in the </a:t>
            </a:r>
            <a:r>
              <a:rPr lang="en-US" altLang="zh-CN" dirty="0" err="1">
                <a:latin typeface="+mn-lt"/>
                <a:cs typeface="Times New Roman"/>
              </a:rPr>
              <a:t>labour-intensive</a:t>
            </a:r>
            <a:r>
              <a:rPr lang="en-US" altLang="zh-CN" dirty="0">
                <a:latin typeface="+mn-lt"/>
                <a:cs typeface="Times New Roman"/>
              </a:rPr>
              <a:t> sectors and enable the mass consumption-driven economic growth. </a:t>
            </a:r>
          </a:p>
        </p:txBody>
      </p:sp>
      <p:sp>
        <p:nvSpPr>
          <p:cNvPr id="4" name="标题 1"/>
          <p:cNvSpPr>
            <a:spLocks noGrp="1"/>
          </p:cNvSpPr>
          <p:nvPr>
            <p:ph type="title"/>
          </p:nvPr>
        </p:nvSpPr>
        <p:spPr>
          <a:xfrm>
            <a:off x="344364" y="80970"/>
            <a:ext cx="9066340" cy="755742"/>
          </a:xfrm>
        </p:spPr>
        <p:txBody>
          <a:bodyPr>
            <a:normAutofit fontScale="90000"/>
          </a:bodyPr>
          <a:lstStyle/>
          <a:p>
            <a:r>
              <a:rPr kumimoji="1" lang="en-US" altLang="zh-CN" sz="2400" dirty="0">
                <a:latin typeface="+mj-lt"/>
                <a:ea typeface="+mn-ea"/>
                <a:cs typeface="Times"/>
              </a:rPr>
              <a:t>Today’s dilemma: </a:t>
            </a:r>
            <a:br>
              <a:rPr kumimoji="1" lang="en-US" altLang="zh-CN" sz="2400" dirty="0">
                <a:latin typeface="+mj-lt"/>
                <a:ea typeface="+mn-ea"/>
                <a:cs typeface="Times"/>
              </a:rPr>
            </a:br>
            <a:r>
              <a:rPr kumimoji="1" lang="en-US" altLang="zh-CN" sz="2400" dirty="0">
                <a:latin typeface="+mj-lt"/>
                <a:ea typeface="+mn-ea"/>
                <a:cs typeface="Times"/>
              </a:rPr>
              <a:t>                                employment structure and work quality</a:t>
            </a:r>
            <a:endParaRPr kumimoji="1" lang="zh-CN" altLang="en-US" sz="2400" dirty="0">
              <a:latin typeface="+mj-lt"/>
              <a:ea typeface="+mn-ea"/>
              <a:cs typeface="Times"/>
            </a:endParaRPr>
          </a:p>
        </p:txBody>
      </p:sp>
    </p:spTree>
    <p:extLst>
      <p:ext uri="{BB962C8B-B14F-4D97-AF65-F5344CB8AC3E}">
        <p14:creationId xmlns:p14="http://schemas.microsoft.com/office/powerpoint/2010/main" val="15475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sz="2800" dirty="0">
                <a:latin typeface="+mj-lt"/>
                <a:ea typeface="+mn-ea"/>
                <a:cs typeface="Times New Roman"/>
              </a:rPr>
              <a:t>History of the employment administration system</a:t>
            </a:r>
            <a:r>
              <a:rPr lang="zh-CN" altLang="zh-CN" sz="2800" dirty="0">
                <a:latin typeface="+mj-lt"/>
                <a:ea typeface="+mn-ea"/>
                <a:cs typeface="Times New Roman"/>
              </a:rPr>
              <a:t> </a:t>
            </a:r>
            <a:endParaRPr kumimoji="1" lang="zh-CN" altLang="en-US" sz="3200" dirty="0">
              <a:latin typeface="+mj-lt"/>
              <a:ea typeface="+mn-ea"/>
              <a:cs typeface="Times New Roman"/>
            </a:endParaRPr>
          </a:p>
        </p:txBody>
      </p:sp>
      <p:sp>
        <p:nvSpPr>
          <p:cNvPr id="6" name="内容占位符 5"/>
          <p:cNvSpPr>
            <a:spLocks noGrp="1"/>
          </p:cNvSpPr>
          <p:nvPr>
            <p:ph idx="1"/>
          </p:nvPr>
        </p:nvSpPr>
        <p:spPr>
          <a:xfrm>
            <a:off x="560512" y="1268760"/>
            <a:ext cx="9064956" cy="4906209"/>
          </a:xfrm>
        </p:spPr>
        <p:txBody>
          <a:bodyPr>
            <a:noAutofit/>
          </a:bodyPr>
          <a:lstStyle/>
          <a:p>
            <a:r>
              <a:rPr kumimoji="1" lang="en-US" altLang="zh-CN" sz="2500" dirty="0">
                <a:latin typeface="+mj-lt"/>
                <a:cs typeface="Times New Roman"/>
              </a:rPr>
              <a:t>Before the reform - centralized allocation of labour</a:t>
            </a:r>
          </a:p>
          <a:p>
            <a:r>
              <a:rPr kumimoji="1" lang="x-none" altLang="zh-CN" sz="2500" dirty="0">
                <a:latin typeface="+mj-lt"/>
                <a:cs typeface="Times New Roman"/>
              </a:rPr>
              <a:t>S</a:t>
            </a:r>
            <a:r>
              <a:rPr kumimoji="1" lang="en-US" altLang="zh-CN" sz="2500" dirty="0" err="1">
                <a:latin typeface="+mj-lt"/>
                <a:cs typeface="Times New Roman"/>
              </a:rPr>
              <a:t>ince</a:t>
            </a:r>
            <a:r>
              <a:rPr kumimoji="1" lang="en-US" altLang="zh-CN" sz="2500" dirty="0">
                <a:latin typeface="+mj-lt"/>
                <a:cs typeface="Times New Roman"/>
              </a:rPr>
              <a:t> the reform: </a:t>
            </a:r>
            <a:endParaRPr kumimoji="1" lang="zh-CN" altLang="en-US" sz="2500" dirty="0">
              <a:latin typeface="+mj-lt"/>
              <a:cs typeface="Times New Roman"/>
            </a:endParaRPr>
          </a:p>
          <a:p>
            <a:pPr marL="0" indent="0">
              <a:buNone/>
            </a:pPr>
            <a:r>
              <a:rPr lang="en-US" altLang="zh-CN" sz="2500" dirty="0">
                <a:latin typeface="+mj-lt"/>
                <a:cs typeface="Times New Roman"/>
              </a:rPr>
              <a:t>The first stage (1978-1994) - </a:t>
            </a:r>
            <a:r>
              <a:rPr kumimoji="1" lang="en-US" altLang="zh-CN" sz="2500" dirty="0">
                <a:latin typeface="+mj-lt"/>
                <a:cs typeface="Times New Roman"/>
              </a:rPr>
              <a:t>the transition toward marketization</a:t>
            </a:r>
          </a:p>
          <a:p>
            <a:pPr marL="0" indent="0">
              <a:buNone/>
            </a:pPr>
            <a:r>
              <a:rPr kumimoji="1" lang="en-US" altLang="zh-CN" sz="2500" dirty="0">
                <a:latin typeface="+mj-lt"/>
                <a:cs typeface="Times New Roman"/>
              </a:rPr>
              <a:t>The second stage (1995-2006) - c</a:t>
            </a:r>
            <a:r>
              <a:rPr lang="en-US" altLang="zh-CN" sz="2500" dirty="0">
                <a:latin typeface="+mj-lt"/>
                <a:cs typeface="Times New Roman"/>
              </a:rPr>
              <a:t>ontinuous improvement of the labour market system; centered on the SOE restructuring</a:t>
            </a:r>
          </a:p>
          <a:p>
            <a:pPr marL="0" indent="0">
              <a:buNone/>
            </a:pPr>
            <a:r>
              <a:rPr kumimoji="1" lang="en-US" altLang="zh-CN" sz="2500" dirty="0">
                <a:latin typeface="+mj-lt"/>
                <a:cs typeface="Times New Roman"/>
              </a:rPr>
              <a:t>The third stage (2007-2010) – Relatively mature labour laws and institutions; the service sector on rise</a:t>
            </a:r>
          </a:p>
          <a:p>
            <a:pPr marL="0" indent="0">
              <a:buNone/>
            </a:pPr>
            <a:r>
              <a:rPr kumimoji="1" lang="en-US" altLang="zh-CN" sz="2500" dirty="0">
                <a:latin typeface="+mj-lt"/>
                <a:cs typeface="Times New Roman"/>
              </a:rPr>
              <a:t>The fourth stage (2011-present) – A new round of industrial restructuring; ‘double-creation’ (innovation &amp; entrepreneurship)-led employment </a:t>
            </a:r>
            <a:endParaRPr lang="zh-CN" altLang="en-US" sz="2500" dirty="0">
              <a:latin typeface="+mj-lt"/>
              <a:cs typeface="Times New Roman"/>
            </a:endParaRPr>
          </a:p>
          <a:p>
            <a:pPr marL="0" indent="0">
              <a:buNone/>
            </a:pPr>
            <a:endParaRPr kumimoji="1" lang="zh-CN" altLang="en-US" sz="2000" dirty="0">
              <a:latin typeface="+mn-ea"/>
              <a:cs typeface="Times New Roman"/>
            </a:endParaRPr>
          </a:p>
        </p:txBody>
      </p:sp>
    </p:spTree>
    <p:extLst>
      <p:ext uri="{BB962C8B-B14F-4D97-AF65-F5344CB8AC3E}">
        <p14:creationId xmlns:p14="http://schemas.microsoft.com/office/powerpoint/2010/main" val="184559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dirty="0">
                <a:latin typeface="+mj-lt"/>
                <a:ea typeface="+mn-ea"/>
                <a:cs typeface="Times New Roman"/>
              </a:rPr>
              <a:t>Policy Changes </a:t>
            </a:r>
            <a:r>
              <a:rPr lang="x-none" altLang="zh-CN" sz="2800" dirty="0">
                <a:latin typeface="+mj-lt"/>
                <a:ea typeface="+mn-ea"/>
                <a:cs typeface="Times New Roman"/>
              </a:rPr>
              <a:t> </a:t>
            </a:r>
            <a:endParaRPr lang="zh-CN" altLang="en-US" sz="2800" dirty="0">
              <a:latin typeface="+mj-lt"/>
              <a:ea typeface="+mn-ea"/>
              <a:cs typeface="Times New Roman"/>
            </a:endParaRPr>
          </a:p>
        </p:txBody>
      </p:sp>
      <p:sp>
        <p:nvSpPr>
          <p:cNvPr id="3" name="内容占位符 2"/>
          <p:cNvSpPr>
            <a:spLocks noGrp="1"/>
          </p:cNvSpPr>
          <p:nvPr>
            <p:ph idx="1"/>
          </p:nvPr>
        </p:nvSpPr>
        <p:spPr>
          <a:xfrm>
            <a:off x="416496" y="1412776"/>
            <a:ext cx="8994330" cy="5145506"/>
          </a:xfrm>
        </p:spPr>
        <p:txBody>
          <a:bodyPr>
            <a:noAutofit/>
          </a:bodyPr>
          <a:lstStyle/>
          <a:p>
            <a:pPr marL="0" indent="0">
              <a:lnSpc>
                <a:spcPts val="3500"/>
              </a:lnSpc>
              <a:buNone/>
            </a:pPr>
            <a:r>
              <a:rPr lang="en-US" altLang="zh-CN" sz="2300" dirty="0">
                <a:latin typeface="+mj-lt"/>
                <a:cs typeface="Times New Roman"/>
              </a:rPr>
              <a:t>- Primarily, the system has transformed from the state-led life-long employment towards market-oriented labour contract system and from central planning to indirect policy guidance.</a:t>
            </a:r>
          </a:p>
          <a:p>
            <a:pPr marL="0" indent="0">
              <a:lnSpc>
                <a:spcPts val="3500"/>
              </a:lnSpc>
              <a:buNone/>
            </a:pPr>
            <a:r>
              <a:rPr lang="en-US" altLang="zh-CN" sz="2400" dirty="0">
                <a:latin typeface="+mj-lt"/>
                <a:cs typeface="Times"/>
              </a:rPr>
              <a:t>- The policy shift has been closely connected to the changing numbers of the rural employment and labour force, and also corresponded to the gradual development of the labour market-based employment system.</a:t>
            </a:r>
            <a:r>
              <a:rPr lang="zh-CN" altLang="zh-CN" sz="2400" dirty="0">
                <a:latin typeface="+mj-lt"/>
                <a:cs typeface="Times"/>
              </a:rPr>
              <a:t> </a:t>
            </a:r>
            <a:endParaRPr lang="zh-CN" altLang="en-US" sz="2400" dirty="0">
              <a:latin typeface="+mj-lt"/>
              <a:cs typeface="Times"/>
            </a:endParaRPr>
          </a:p>
          <a:p>
            <a:pPr marL="0" indent="0">
              <a:lnSpc>
                <a:spcPts val="3500"/>
              </a:lnSpc>
              <a:buNone/>
            </a:pPr>
            <a:r>
              <a:rPr lang="en-US" altLang="zh-CN" sz="2400" dirty="0">
                <a:latin typeface="+mj-lt"/>
                <a:cs typeface="Times New Roman"/>
              </a:rPr>
              <a:t>- The focus has been on the expansion of employment in general and now it is more specific – innovation-driven and entrepreneurship-led employment.</a:t>
            </a:r>
          </a:p>
          <a:p>
            <a:pPr marL="0" indent="0">
              <a:lnSpc>
                <a:spcPts val="3500"/>
              </a:lnSpc>
              <a:buNone/>
            </a:pPr>
            <a:endParaRPr lang="en-US" altLang="zh-CN" sz="2300" dirty="0">
              <a:latin typeface="+mj-lt"/>
              <a:cs typeface="Times New Roman"/>
            </a:endParaRPr>
          </a:p>
        </p:txBody>
      </p:sp>
    </p:spTree>
    <p:extLst>
      <p:ext uri="{BB962C8B-B14F-4D97-AF65-F5344CB8AC3E}">
        <p14:creationId xmlns:p14="http://schemas.microsoft.com/office/powerpoint/2010/main" val="203753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0512" y="1412776"/>
            <a:ext cx="8915400" cy="5237163"/>
          </a:xfrm>
        </p:spPr>
        <p:txBody>
          <a:bodyPr>
            <a:noAutofit/>
          </a:bodyPr>
          <a:lstStyle/>
          <a:p>
            <a:pPr marL="0" indent="0">
              <a:buNone/>
            </a:pPr>
            <a:r>
              <a:rPr lang="en-US" altLang="zh-CN" sz="2400" dirty="0">
                <a:latin typeface="+mj-lt"/>
                <a:cs typeface="Times New Roman"/>
              </a:rPr>
              <a:t>Positive signals</a:t>
            </a:r>
            <a:r>
              <a:rPr lang="zh-CN" altLang="zh-CN" sz="2400" dirty="0">
                <a:latin typeface="+mj-lt"/>
                <a:cs typeface="Times New Roman"/>
              </a:rPr>
              <a:t> </a:t>
            </a:r>
            <a:r>
              <a:rPr lang="en-US" altLang="zh-CN" sz="2400" dirty="0">
                <a:latin typeface="+mj-lt"/>
                <a:cs typeface="Times New Roman"/>
              </a:rPr>
              <a:t>– new sectors, new enterprises and new forms of employment have emerged in the short term.</a:t>
            </a:r>
          </a:p>
          <a:p>
            <a:pPr marL="0" indent="0">
              <a:buNone/>
            </a:pPr>
            <a:endParaRPr lang="en-US" altLang="zh-CN" sz="2400" dirty="0">
              <a:latin typeface="+mj-lt"/>
              <a:cs typeface="Times New Roman"/>
            </a:endParaRPr>
          </a:p>
          <a:p>
            <a:pPr marL="0" indent="0">
              <a:buNone/>
            </a:pPr>
            <a:r>
              <a:rPr lang="en-US" altLang="zh-CN" sz="2400" dirty="0">
                <a:latin typeface="+mj-lt"/>
                <a:cs typeface="Times New Roman"/>
              </a:rPr>
              <a:t>New pressure – the quality and the sustainability of micro- and small-sized enterprises remain to be a question; and the supply-side reform and industrial upgrading may cause risks of the employment fluctuation.</a:t>
            </a:r>
            <a:r>
              <a:rPr lang="zh-CN" altLang="zh-CN" sz="2400" dirty="0">
                <a:latin typeface="+mj-lt"/>
                <a:cs typeface="Times New Roman"/>
              </a:rPr>
              <a:t> </a:t>
            </a:r>
            <a:endParaRPr lang="zh-CN" altLang="en-US" sz="2400" dirty="0">
              <a:latin typeface="+mj-lt"/>
              <a:cs typeface="Times New Roman"/>
            </a:endParaRPr>
          </a:p>
          <a:p>
            <a:pPr marL="0" indent="0">
              <a:buNone/>
            </a:pPr>
            <a:endParaRPr lang="zh-CN" altLang="en-US" sz="2400" dirty="0">
              <a:latin typeface="+mj-lt"/>
              <a:cs typeface="Times New Roman"/>
            </a:endParaRPr>
          </a:p>
          <a:p>
            <a:pPr marL="0" indent="0">
              <a:buNone/>
            </a:pPr>
            <a:r>
              <a:rPr lang="en-US" altLang="zh-CN" sz="2400" dirty="0">
                <a:latin typeface="+mj-lt"/>
                <a:cs typeface="Times New Roman"/>
              </a:rPr>
              <a:t>In this sense, the reform of retirement insurance further improves the social security system and provides certain ‘safety net’ for workers, which may lead to more reasonable allocation of the labour force.</a:t>
            </a:r>
            <a:endParaRPr kumimoji="1" lang="zh-CN" altLang="en-US" sz="2400" dirty="0">
              <a:latin typeface="+mj-lt"/>
              <a:cs typeface="Times New Roman"/>
            </a:endParaRPr>
          </a:p>
        </p:txBody>
      </p:sp>
      <p:sp>
        <p:nvSpPr>
          <p:cNvPr id="2" name="TextBox 1"/>
          <p:cNvSpPr txBox="1"/>
          <p:nvPr/>
        </p:nvSpPr>
        <p:spPr>
          <a:xfrm>
            <a:off x="632520" y="260648"/>
            <a:ext cx="6749463" cy="523220"/>
          </a:xfrm>
          <a:prstGeom prst="rect">
            <a:avLst/>
          </a:prstGeom>
          <a:noFill/>
        </p:spPr>
        <p:txBody>
          <a:bodyPr wrap="square" rtlCol="0">
            <a:spAutoFit/>
          </a:bodyPr>
          <a:lstStyle/>
          <a:p>
            <a:r>
              <a:rPr lang="en-US" sz="2800" dirty="0"/>
              <a:t>Most recent evolution</a:t>
            </a:r>
          </a:p>
        </p:txBody>
      </p:sp>
    </p:spTree>
    <p:extLst>
      <p:ext uri="{BB962C8B-B14F-4D97-AF65-F5344CB8AC3E}">
        <p14:creationId xmlns:p14="http://schemas.microsoft.com/office/powerpoint/2010/main" val="319181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a:latin typeface="+mj-lt"/>
                <a:ea typeface="+mn-ea"/>
                <a:cs typeface="Times New Roman"/>
              </a:rPr>
              <a:t>Problem areas</a:t>
            </a:r>
            <a:r>
              <a:rPr lang="zh-CN" altLang="zh-CN" sz="3200" dirty="0">
                <a:latin typeface="+mj-lt"/>
                <a:ea typeface="+mn-ea"/>
                <a:cs typeface="Times New Roman"/>
              </a:rPr>
              <a:t> </a:t>
            </a:r>
            <a:endParaRPr kumimoji="1" lang="zh-CN" altLang="en-US" sz="3100" dirty="0">
              <a:latin typeface="+mj-lt"/>
              <a:ea typeface="+mn-ea"/>
              <a:cs typeface="Times New Roman"/>
            </a:endParaRPr>
          </a:p>
        </p:txBody>
      </p:sp>
      <p:sp>
        <p:nvSpPr>
          <p:cNvPr id="3" name="内容占位符 2"/>
          <p:cNvSpPr txBox="1">
            <a:spLocks/>
          </p:cNvSpPr>
          <p:nvPr/>
        </p:nvSpPr>
        <p:spPr>
          <a:xfrm>
            <a:off x="416496" y="1268760"/>
            <a:ext cx="9291906" cy="4680615"/>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buFont typeface="Arial"/>
              <a:buNone/>
            </a:pPr>
            <a:r>
              <a:rPr lang="en-US" altLang="zh-CN" dirty="0">
                <a:latin typeface="+mj-lt"/>
                <a:cs typeface="Times"/>
              </a:rPr>
              <a:t>Proactive policies regarding the employment structure and quality of work</a:t>
            </a:r>
            <a:endParaRPr lang="zh-CN" altLang="en-US" dirty="0">
              <a:latin typeface="+mj-lt"/>
              <a:cs typeface="Times"/>
            </a:endParaRPr>
          </a:p>
          <a:p>
            <a:pPr marL="0" indent="0">
              <a:lnSpc>
                <a:spcPct val="120000"/>
              </a:lnSpc>
              <a:buNone/>
            </a:pPr>
            <a:r>
              <a:rPr lang="en-US" altLang="zh-CN" dirty="0">
                <a:latin typeface="+mj-lt"/>
                <a:cs typeface="Microsoft YaHei" charset="0"/>
              </a:rPr>
              <a:t>1.</a:t>
            </a:r>
            <a:r>
              <a:rPr lang="en-US" altLang="zh-CN" dirty="0">
                <a:latin typeface="+mj-lt"/>
                <a:cs typeface="Times"/>
              </a:rPr>
              <a:t>Urban-rural gap still exists </a:t>
            </a:r>
            <a:r>
              <a:rPr lang="en-US" altLang="zh-CN" dirty="0">
                <a:latin typeface="+mj-lt"/>
                <a:cs typeface="Times"/>
                <a:sym typeface="Wingdings"/>
              </a:rPr>
              <a:t> more attention shall be paid to rural employment</a:t>
            </a:r>
            <a:endParaRPr lang="en-US" altLang="zh-CN" dirty="0">
              <a:latin typeface="+mj-lt"/>
              <a:cs typeface="Times"/>
            </a:endParaRPr>
          </a:p>
          <a:p>
            <a:pPr marL="0" indent="0">
              <a:buNone/>
            </a:pPr>
            <a:r>
              <a:rPr lang="en-US" altLang="zh-CN" dirty="0">
                <a:latin typeface="+mj-lt"/>
                <a:cs typeface="Microsoft YaHei" charset="0"/>
              </a:rPr>
              <a:t>2. </a:t>
            </a:r>
            <a:r>
              <a:rPr lang="en-US" altLang="zh-CN" dirty="0">
                <a:latin typeface="+mj-lt"/>
                <a:cs typeface="Times"/>
              </a:rPr>
              <a:t>Short-term and long-term plans need to be coordinated</a:t>
            </a:r>
          </a:p>
          <a:p>
            <a:pPr marL="0" indent="0">
              <a:buNone/>
            </a:pPr>
            <a:r>
              <a:rPr lang="en-US" altLang="zh-CN" dirty="0">
                <a:latin typeface="+mj-lt"/>
                <a:cs typeface="Microsoft YaHei" charset="0"/>
              </a:rPr>
              <a:t>3. </a:t>
            </a:r>
            <a:r>
              <a:rPr lang="en-US" altLang="zh-CN" dirty="0">
                <a:latin typeface="+mj-lt"/>
                <a:cs typeface="Times"/>
              </a:rPr>
              <a:t>More measures shall be taken in the new industrial restructuring/upgrading</a:t>
            </a:r>
          </a:p>
          <a:p>
            <a:pPr marL="0" indent="0">
              <a:buNone/>
            </a:pPr>
            <a:r>
              <a:rPr lang="en-US" altLang="zh-CN" dirty="0">
                <a:latin typeface="+mj-lt"/>
                <a:cs typeface="Microsoft YaHei" charset="0"/>
              </a:rPr>
              <a:t>4. </a:t>
            </a:r>
            <a:r>
              <a:rPr lang="en-US" altLang="zh-CN" dirty="0">
                <a:latin typeface="+mj-lt"/>
                <a:cs typeface="Times"/>
              </a:rPr>
              <a:t>Not just the quantity of jobs, but also the quality of work needs to be highlighted.</a:t>
            </a:r>
            <a:endParaRPr lang="zh-CN" altLang="zh-CN" dirty="0">
              <a:latin typeface="+mj-lt"/>
              <a:cs typeface="Times"/>
            </a:endParaRPr>
          </a:p>
        </p:txBody>
      </p:sp>
    </p:spTree>
    <p:extLst>
      <p:ext uri="{BB962C8B-B14F-4D97-AF65-F5344CB8AC3E}">
        <p14:creationId xmlns:p14="http://schemas.microsoft.com/office/powerpoint/2010/main" val="385011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200" dirty="0">
                <a:latin typeface="+mn-lt"/>
                <a:ea typeface="+mn-ea"/>
                <a:cs typeface="Microsoft YaHei" charset="0"/>
              </a:rPr>
              <a:t>Priorities for 2018 (project works)</a:t>
            </a:r>
            <a:endParaRPr kumimoji="1" lang="zh-CN" altLang="en-US" sz="3200" dirty="0">
              <a:latin typeface="+mn-lt"/>
              <a:ea typeface="+mn-ea"/>
              <a:cs typeface="Times"/>
            </a:endParaRPr>
          </a:p>
        </p:txBody>
      </p:sp>
      <p:sp>
        <p:nvSpPr>
          <p:cNvPr id="3" name="内容占位符 2"/>
          <p:cNvSpPr txBox="1">
            <a:spLocks/>
          </p:cNvSpPr>
          <p:nvPr/>
        </p:nvSpPr>
        <p:spPr>
          <a:xfrm>
            <a:off x="532155" y="1417638"/>
            <a:ext cx="9002371" cy="4807975"/>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20000"/>
              </a:lnSpc>
              <a:buNone/>
            </a:pPr>
            <a:endParaRPr lang="zh-CN" altLang="zh-CN" sz="2000" dirty="0">
              <a:solidFill>
                <a:srgbClr val="000000"/>
              </a:solidFill>
              <a:latin typeface="+mn-ea"/>
              <a:cs typeface="Times New Roman"/>
            </a:endParaRPr>
          </a:p>
        </p:txBody>
      </p:sp>
      <p:sp>
        <p:nvSpPr>
          <p:cNvPr id="4" name="TextBox 3"/>
          <p:cNvSpPr txBox="1"/>
          <p:nvPr/>
        </p:nvSpPr>
        <p:spPr>
          <a:xfrm>
            <a:off x="776536" y="1196752"/>
            <a:ext cx="8568952" cy="5016757"/>
          </a:xfrm>
          <a:prstGeom prst="rect">
            <a:avLst/>
          </a:prstGeom>
          <a:noFill/>
        </p:spPr>
        <p:txBody>
          <a:bodyPr wrap="square" rtlCol="0">
            <a:spAutoFit/>
          </a:bodyPr>
          <a:lstStyle/>
          <a:p>
            <a:pPr marL="285750" indent="-285750">
              <a:buFontTx/>
              <a:buChar char="-"/>
            </a:pPr>
            <a:r>
              <a:rPr lang="en-US" sz="3200" dirty="0"/>
              <a:t>Methods and experiences of strengthening vocational training</a:t>
            </a:r>
          </a:p>
          <a:p>
            <a:pPr marL="285750" indent="-285750">
              <a:buFontTx/>
              <a:buChar char="-"/>
            </a:pPr>
            <a:r>
              <a:rPr lang="en-US" sz="3200" dirty="0"/>
              <a:t>Reconcile social security protection and employment promotion</a:t>
            </a:r>
          </a:p>
          <a:p>
            <a:pPr marL="285750" indent="-285750">
              <a:buFontTx/>
              <a:buChar char="-"/>
            </a:pPr>
            <a:r>
              <a:rPr lang="en-US" sz="3200" dirty="0"/>
              <a:t>Influence of the Fourth industrial revolution on policies for employment and social security</a:t>
            </a:r>
          </a:p>
          <a:p>
            <a:pPr marL="285750" indent="-285750">
              <a:buFontTx/>
              <a:buChar char="-"/>
            </a:pPr>
            <a:r>
              <a:rPr lang="en-US" sz="3200" dirty="0"/>
              <a:t>Monitor income distribution in times of economic adjustment and economic restructuring</a:t>
            </a:r>
          </a:p>
        </p:txBody>
      </p:sp>
    </p:spTree>
    <p:extLst>
      <p:ext uri="{BB962C8B-B14F-4D97-AF65-F5344CB8AC3E}">
        <p14:creationId xmlns:p14="http://schemas.microsoft.com/office/powerpoint/2010/main" val="117328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txBox="1">
            <a:spLocks/>
          </p:cNvSpPr>
          <p:nvPr/>
        </p:nvSpPr>
        <p:spPr>
          <a:xfrm>
            <a:off x="704528" y="1412776"/>
            <a:ext cx="8712968" cy="424847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Clr>
                <a:srgbClr val="FFC000"/>
              </a:buClr>
              <a:buSzPct val="75000"/>
              <a:buFont typeface="Arial" pitchFamily="34" charset="0"/>
              <a:buNone/>
              <a:defRPr sz="2000" kern="1200">
                <a:solidFill>
                  <a:schemeClr val="tx1">
                    <a:tint val="75000"/>
                  </a:schemeClr>
                </a:solidFill>
                <a:latin typeface="Optane" pitchFamily="2" charset="0"/>
                <a:ea typeface="+mn-ea"/>
                <a:cs typeface="+mn-cs"/>
              </a:defRPr>
            </a:lvl1pPr>
            <a:lvl2pPr marL="457200" indent="0" algn="l" defTabSz="914400" rtl="0" eaLnBrk="1" latinLnBrk="0" hangingPunct="1">
              <a:spcBef>
                <a:spcPct val="20000"/>
              </a:spcBef>
              <a:buClr>
                <a:srgbClr val="FFC000"/>
              </a:buClr>
              <a:buFont typeface="Arial" pitchFamily="34" charset="0"/>
              <a:buNone/>
              <a:defRPr sz="1800" kern="1200">
                <a:solidFill>
                  <a:schemeClr val="tx1">
                    <a:tint val="75000"/>
                  </a:schemeClr>
                </a:solidFill>
                <a:latin typeface="Optane" pitchFamily="2" charset="0"/>
                <a:ea typeface="+mn-ea"/>
                <a:cs typeface="+mn-cs"/>
              </a:defRPr>
            </a:lvl2pPr>
            <a:lvl3pPr marL="914400" indent="0" algn="l" defTabSz="914400" rtl="0" eaLnBrk="1" latinLnBrk="0" hangingPunct="1">
              <a:spcBef>
                <a:spcPct val="20000"/>
              </a:spcBef>
              <a:buClr>
                <a:srgbClr val="FFC000"/>
              </a:buClr>
              <a:buFont typeface="Arial" pitchFamily="34" charset="0"/>
              <a:buNone/>
              <a:defRPr sz="1600" kern="1200">
                <a:solidFill>
                  <a:schemeClr val="tx1">
                    <a:tint val="75000"/>
                  </a:schemeClr>
                </a:solidFill>
                <a:latin typeface="Optane" pitchFamily="2" charset="0"/>
                <a:ea typeface="+mn-ea"/>
                <a:cs typeface="+mn-cs"/>
              </a:defRPr>
            </a:lvl3pPr>
            <a:lvl4pPr marL="1371600" indent="0" algn="l" defTabSz="914400" rtl="0" eaLnBrk="1" latinLnBrk="0" hangingPunct="1">
              <a:spcBef>
                <a:spcPct val="20000"/>
              </a:spcBef>
              <a:buClr>
                <a:srgbClr val="FFC000"/>
              </a:buClr>
              <a:buFont typeface="Arial" pitchFamily="34" charset="0"/>
              <a:buNone/>
              <a:defRPr sz="1400" kern="1200">
                <a:solidFill>
                  <a:schemeClr val="tx1">
                    <a:tint val="75000"/>
                  </a:schemeClr>
                </a:solidFill>
                <a:latin typeface="Optane" pitchFamily="2" charset="0"/>
                <a:ea typeface="+mn-ea"/>
                <a:cs typeface="+mn-cs"/>
              </a:defRPr>
            </a:lvl4pPr>
            <a:lvl5pPr marL="1828800" indent="0" algn="l" defTabSz="914400" rtl="0" eaLnBrk="1" latinLnBrk="0" hangingPunct="1">
              <a:spcBef>
                <a:spcPct val="20000"/>
              </a:spcBef>
              <a:buClr>
                <a:srgbClr val="FFC000"/>
              </a:buClr>
              <a:buFont typeface="Arial" pitchFamily="34" charset="0"/>
              <a:buNone/>
              <a:defRPr sz="1400" kern="1200">
                <a:solidFill>
                  <a:schemeClr val="tx1">
                    <a:tint val="75000"/>
                  </a:schemeClr>
                </a:solidFill>
                <a:latin typeface="Optane" pitchFamily="2" charset="0"/>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ts val="3500"/>
              </a:lnSpc>
            </a:pPr>
            <a:r>
              <a:rPr kumimoji="1" lang="en-US" altLang="zh-CN" sz="2400" dirty="0">
                <a:solidFill>
                  <a:schemeClr val="tx1"/>
                </a:solidFill>
                <a:latin typeface="+mj-lt"/>
                <a:cs typeface="Times New Roman"/>
              </a:rPr>
              <a:t>The great number of the working population has been a strong driving force for China’s economic development</a:t>
            </a:r>
            <a:r>
              <a:rPr kumimoji="1" lang="x-none" altLang="zh-CN" sz="2400" dirty="0">
                <a:solidFill>
                  <a:schemeClr val="tx1"/>
                </a:solidFill>
                <a:latin typeface="+mj-lt"/>
                <a:cs typeface="Times New Roman"/>
              </a:rPr>
              <a:t> </a:t>
            </a:r>
            <a:endParaRPr kumimoji="1" lang="zh-CN" altLang="en-US" sz="2400" dirty="0">
              <a:solidFill>
                <a:schemeClr val="tx1"/>
              </a:solidFill>
              <a:latin typeface="+mj-lt"/>
              <a:cs typeface="Times New Roman"/>
            </a:endParaRPr>
          </a:p>
          <a:p>
            <a:pPr>
              <a:lnSpc>
                <a:spcPts val="3500"/>
              </a:lnSpc>
            </a:pPr>
            <a:r>
              <a:rPr kumimoji="1" lang="en-US" altLang="zh-CN" sz="2400" dirty="0">
                <a:solidFill>
                  <a:schemeClr val="tx1"/>
                </a:solidFill>
                <a:latin typeface="+mj-lt"/>
                <a:cs typeface="Times New Roman"/>
              </a:rPr>
              <a:t>640 million employed in 1990 </a:t>
            </a:r>
            <a:endParaRPr kumimoji="1" lang="zh-CN" altLang="en-US" sz="2400" dirty="0">
              <a:solidFill>
                <a:schemeClr val="tx1"/>
              </a:solidFill>
              <a:latin typeface="+mj-lt"/>
              <a:cs typeface="Times New Roman"/>
            </a:endParaRPr>
          </a:p>
          <a:p>
            <a:pPr>
              <a:lnSpc>
                <a:spcPts val="3500"/>
              </a:lnSpc>
            </a:pPr>
            <a:r>
              <a:rPr kumimoji="1" lang="en-US" altLang="zh-CN" sz="2400" dirty="0">
                <a:solidFill>
                  <a:schemeClr val="tx1"/>
                </a:solidFill>
                <a:latin typeface="+mj-lt"/>
                <a:cs typeface="Times New Roman"/>
              </a:rPr>
              <a:t>770 million employed in 2007</a:t>
            </a:r>
            <a:endParaRPr kumimoji="1" lang="zh-CN" altLang="en-US" sz="2400" dirty="0">
              <a:solidFill>
                <a:schemeClr val="tx1"/>
              </a:solidFill>
              <a:latin typeface="+mj-lt"/>
              <a:cs typeface="Microsoft YaHei" charset="0"/>
            </a:endParaRPr>
          </a:p>
          <a:p>
            <a:pPr>
              <a:lnSpc>
                <a:spcPts val="3500"/>
              </a:lnSpc>
            </a:pPr>
            <a:r>
              <a:rPr kumimoji="1" lang="en-US" altLang="zh-CN" sz="2400" dirty="0">
                <a:solidFill>
                  <a:schemeClr val="tx1"/>
                </a:solidFill>
                <a:latin typeface="+mj-lt"/>
                <a:cs typeface="Times New Roman"/>
              </a:rPr>
              <a:t>810 million employed in 2016</a:t>
            </a:r>
            <a:endParaRPr kumimoji="1" lang="zh-CN" altLang="en-US" sz="2400" dirty="0">
              <a:solidFill>
                <a:schemeClr val="tx1"/>
              </a:solidFill>
              <a:latin typeface="+mj-lt"/>
              <a:cs typeface="Times New Roman"/>
            </a:endParaRPr>
          </a:p>
          <a:p>
            <a:pPr>
              <a:lnSpc>
                <a:spcPts val="3500"/>
              </a:lnSpc>
            </a:pPr>
            <a:r>
              <a:rPr kumimoji="1" lang="en-US" altLang="zh-CN" sz="2400" dirty="0">
                <a:solidFill>
                  <a:schemeClr val="tx1"/>
                </a:solidFill>
                <a:latin typeface="+mj-lt"/>
                <a:cs typeface="Times New Roman"/>
              </a:rPr>
              <a:t>It has also led to tremendous pressure on employment, which becomes prominent as the comparative advantage of China in the </a:t>
            </a:r>
            <a:r>
              <a:rPr kumimoji="1" lang="en-US" altLang="zh-CN" sz="2400" dirty="0" err="1">
                <a:solidFill>
                  <a:schemeClr val="tx1"/>
                </a:solidFill>
                <a:latin typeface="+mj-lt"/>
                <a:cs typeface="Times New Roman"/>
              </a:rPr>
              <a:t>labour-intensive</a:t>
            </a:r>
            <a:r>
              <a:rPr kumimoji="1" lang="en-US" altLang="zh-CN" sz="2400" dirty="0">
                <a:solidFill>
                  <a:schemeClr val="tx1"/>
                </a:solidFill>
                <a:latin typeface="+mj-lt"/>
                <a:cs typeface="Times New Roman"/>
              </a:rPr>
              <a:t> industries has gradually faded </a:t>
            </a:r>
            <a:r>
              <a:rPr kumimoji="1" lang="x-none" altLang="zh-CN" sz="2400" dirty="0">
                <a:solidFill>
                  <a:schemeClr val="tx1"/>
                </a:solidFill>
                <a:latin typeface="+mj-lt"/>
                <a:cs typeface="Times New Roman"/>
              </a:rPr>
              <a:t>away</a:t>
            </a:r>
            <a:r>
              <a:rPr kumimoji="1" lang="en-US" altLang="zh-CN" sz="2400" dirty="0">
                <a:solidFill>
                  <a:schemeClr val="tx1"/>
                </a:solidFill>
                <a:latin typeface="+mj-lt"/>
                <a:cs typeface="Times New Roman"/>
              </a:rPr>
              <a:t>.</a:t>
            </a:r>
            <a:endParaRPr kumimoji="1" lang="zh-CN" altLang="en-US" sz="2400" dirty="0">
              <a:solidFill>
                <a:schemeClr val="tx1"/>
              </a:solidFill>
              <a:latin typeface="+mj-lt"/>
              <a:cs typeface="Times New Roman"/>
            </a:endParaRPr>
          </a:p>
        </p:txBody>
      </p:sp>
      <p:sp>
        <p:nvSpPr>
          <p:cNvPr id="2" name="TextBox 1"/>
          <p:cNvSpPr txBox="1"/>
          <p:nvPr/>
        </p:nvSpPr>
        <p:spPr>
          <a:xfrm>
            <a:off x="560512" y="332656"/>
            <a:ext cx="3661833" cy="369332"/>
          </a:xfrm>
          <a:prstGeom prst="rect">
            <a:avLst/>
          </a:prstGeom>
          <a:noFill/>
        </p:spPr>
        <p:txBody>
          <a:bodyPr wrap="square" rtlCol="0">
            <a:spAutoFit/>
          </a:bodyPr>
          <a:lstStyle/>
          <a:p>
            <a:r>
              <a:rPr lang="en-US" dirty="0"/>
              <a:t>Raw numbers</a:t>
            </a:r>
          </a:p>
        </p:txBody>
      </p:sp>
    </p:spTree>
    <p:extLst>
      <p:ext uri="{BB962C8B-B14F-4D97-AF65-F5344CB8AC3E}">
        <p14:creationId xmlns:p14="http://schemas.microsoft.com/office/powerpoint/2010/main" val="27853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0472" y="188640"/>
            <a:ext cx="8975316" cy="683966"/>
          </a:xfrm>
        </p:spPr>
        <p:txBody>
          <a:bodyPr>
            <a:normAutofit fontScale="90000"/>
          </a:bodyPr>
          <a:lstStyle/>
          <a:p>
            <a:br>
              <a:rPr kumimoji="1" lang="zh-CN" altLang="en-US" sz="3200" dirty="0">
                <a:latin typeface="+mn-ea"/>
                <a:ea typeface="+mn-ea"/>
                <a:cs typeface="Microsoft YaHei" charset="0"/>
              </a:rPr>
            </a:br>
            <a:r>
              <a:rPr kumimoji="1" lang="en-US" altLang="zh-CN" sz="2800" dirty="0" err="1">
                <a:latin typeface="+mj-lt"/>
                <a:ea typeface="+mn-ea"/>
                <a:cs typeface="Times New Roman"/>
              </a:rPr>
              <a:t>Labour</a:t>
            </a:r>
            <a:r>
              <a:rPr kumimoji="1" lang="en-US" altLang="zh-CN" sz="2800" dirty="0">
                <a:latin typeface="+mj-lt"/>
                <a:ea typeface="+mn-ea"/>
                <a:cs typeface="Times New Roman"/>
              </a:rPr>
              <a:t> supply and demand vs. population ageing </a:t>
            </a:r>
            <a:endParaRPr kumimoji="1" lang="zh-CN" altLang="en-US" sz="2800" dirty="0">
              <a:latin typeface="+mj-lt"/>
              <a:ea typeface="+mn-ea"/>
              <a:cs typeface="Microsoft YaHei" charset="0"/>
            </a:endParaRPr>
          </a:p>
        </p:txBody>
      </p:sp>
      <p:sp>
        <p:nvSpPr>
          <p:cNvPr id="5" name="文本占位符 4"/>
          <p:cNvSpPr>
            <a:spLocks noGrp="1"/>
          </p:cNvSpPr>
          <p:nvPr>
            <p:ph type="body" idx="1"/>
          </p:nvPr>
        </p:nvSpPr>
        <p:spPr>
          <a:xfrm>
            <a:off x="865245" y="5445223"/>
            <a:ext cx="8069419" cy="922705"/>
          </a:xfrm>
        </p:spPr>
        <p:txBody>
          <a:bodyPr>
            <a:noAutofit/>
          </a:bodyPr>
          <a:lstStyle/>
          <a:p>
            <a:r>
              <a:rPr kumimoji="1" lang="en-US" altLang="zh-CN" sz="1800" b="0" dirty="0">
                <a:latin typeface="+mj-lt"/>
                <a:cs typeface="Times"/>
              </a:rPr>
              <a:t>The growth of the total population and the employed slowed down after 2000 and the late 1990s respectively</a:t>
            </a:r>
            <a:r>
              <a:rPr lang="zh-CN" altLang="zh-CN" sz="1800" b="0" dirty="0">
                <a:latin typeface="+mj-lt"/>
                <a:cs typeface="Times"/>
              </a:rPr>
              <a:t>。</a:t>
            </a:r>
            <a:endParaRPr lang="zh-CN" altLang="en-US" sz="1800" b="0" dirty="0">
              <a:latin typeface="+mj-lt"/>
              <a:cs typeface="Times"/>
            </a:endParaRPr>
          </a:p>
          <a:p>
            <a:r>
              <a:rPr kumimoji="1" lang="en-US" altLang="zh-CN" sz="1800" b="0" dirty="0">
                <a:latin typeface="+mj-lt"/>
                <a:cs typeface="Times"/>
              </a:rPr>
              <a:t>But the population at 16 and above has kept rising.</a:t>
            </a:r>
            <a:endParaRPr kumimoji="1" lang="zh-CN" altLang="en-US" sz="1800" b="0" dirty="0">
              <a:latin typeface="+mj-lt"/>
              <a:cs typeface="Times"/>
            </a:endParaRPr>
          </a:p>
        </p:txBody>
      </p:sp>
      <p:pic>
        <p:nvPicPr>
          <p:cNvPr id="9" name="内容占位符 8"/>
          <p:cNvPicPr>
            <a:picLocks noGrp="1"/>
          </p:cNvPicPr>
          <p:nvPr>
            <p:ph sz="half" idx="2"/>
          </p:nvPr>
        </p:nvPicPr>
        <p:blipFill>
          <a:blip r:embed="rId2"/>
          <a:stretch>
            <a:fillRect/>
          </a:stretch>
        </p:blipFill>
        <p:spPr>
          <a:xfrm>
            <a:off x="344488" y="1340768"/>
            <a:ext cx="9145016" cy="4032448"/>
          </a:xfrm>
          <a:prstGeom prst="rect">
            <a:avLst/>
          </a:prstGeom>
        </p:spPr>
      </p:pic>
    </p:spTree>
    <p:extLst>
      <p:ext uri="{BB962C8B-B14F-4D97-AF65-F5344CB8AC3E}">
        <p14:creationId xmlns:p14="http://schemas.microsoft.com/office/powerpoint/2010/main" val="111948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4488" y="23664"/>
            <a:ext cx="9066340" cy="324396"/>
          </a:xfrm>
        </p:spPr>
        <p:txBody>
          <a:bodyPr>
            <a:noAutofit/>
          </a:bodyPr>
          <a:lstStyle/>
          <a:p>
            <a:br>
              <a:rPr kumimoji="1" lang="zh-CN" altLang="en-US" sz="3200" dirty="0">
                <a:latin typeface="+mn-ea"/>
                <a:ea typeface="+mn-ea"/>
                <a:cs typeface="Microsoft YaHei" charset="0"/>
              </a:rPr>
            </a:br>
            <a:r>
              <a:rPr kumimoji="1" lang="en-US" altLang="zh-CN" sz="2800" dirty="0" err="1">
                <a:latin typeface="+mj-lt"/>
                <a:ea typeface="+mn-ea"/>
                <a:cs typeface="Times New Roman"/>
              </a:rPr>
              <a:t>Labour</a:t>
            </a:r>
            <a:r>
              <a:rPr kumimoji="1" lang="en-US" altLang="zh-CN" sz="2800" dirty="0">
                <a:latin typeface="+mj-lt"/>
                <a:ea typeface="+mn-ea"/>
                <a:cs typeface="Times New Roman"/>
              </a:rPr>
              <a:t> supply and demand vs. population ageing </a:t>
            </a:r>
            <a:endParaRPr kumimoji="1" lang="zh-CN" altLang="en-US" sz="2800" dirty="0">
              <a:latin typeface="+mj-lt"/>
              <a:ea typeface="+mn-ea"/>
            </a:endParaRPr>
          </a:p>
        </p:txBody>
      </p:sp>
      <p:pic>
        <p:nvPicPr>
          <p:cNvPr id="4" name="内容占位符 9"/>
          <p:cNvPicPr>
            <a:picLocks noGrp="1"/>
          </p:cNvPicPr>
          <p:nvPr>
            <p:ph idx="1"/>
          </p:nvPr>
        </p:nvPicPr>
        <p:blipFill>
          <a:blip r:embed="rId3"/>
          <a:srcRect t="164" b="164"/>
          <a:stretch>
            <a:fillRect/>
          </a:stretch>
        </p:blipFill>
        <p:spPr>
          <a:xfrm>
            <a:off x="344488" y="908720"/>
            <a:ext cx="9066212" cy="4752527"/>
          </a:xfrm>
          <a:prstGeom prst="rect">
            <a:avLst/>
          </a:prstGeom>
        </p:spPr>
      </p:pic>
      <p:sp>
        <p:nvSpPr>
          <p:cNvPr id="5" name="文本占位符 6"/>
          <p:cNvSpPr txBox="1">
            <a:spLocks/>
          </p:cNvSpPr>
          <p:nvPr/>
        </p:nvSpPr>
        <p:spPr>
          <a:xfrm>
            <a:off x="776536" y="5661248"/>
            <a:ext cx="8545454" cy="73122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kumimoji="1" lang="en-US" altLang="zh-CN" sz="1800" dirty="0">
                <a:latin typeface="+mj-lt"/>
                <a:cs typeface="Times"/>
              </a:rPr>
              <a:t>The dependency ratio has increased rapidly, esp. in the new century</a:t>
            </a:r>
          </a:p>
          <a:p>
            <a:pPr marL="285750" indent="-285750">
              <a:buFont typeface="Arial" charset="0"/>
              <a:buChar char="•"/>
            </a:pPr>
            <a:r>
              <a:rPr kumimoji="1" lang="en-US" altLang="zh-CN" sz="1800" dirty="0">
                <a:latin typeface="+mj-lt"/>
                <a:cs typeface="Times"/>
              </a:rPr>
              <a:t>The demographic dividend is unlikely to sustain.</a:t>
            </a:r>
            <a:r>
              <a:rPr kumimoji="1" lang="en-US" altLang="zh-CN" sz="1800" dirty="0">
                <a:latin typeface="+mj-lt"/>
                <a:ea typeface="Microsoft YaHei" charset="0"/>
                <a:cs typeface="Times"/>
              </a:rPr>
              <a:t> </a:t>
            </a:r>
            <a:endParaRPr kumimoji="1" lang="zh-CN" altLang="en-US" sz="1800" dirty="0">
              <a:latin typeface="+mj-lt"/>
              <a:ea typeface="Microsoft YaHei" charset="0"/>
              <a:cs typeface="Times"/>
            </a:endParaRPr>
          </a:p>
        </p:txBody>
      </p:sp>
    </p:spTree>
    <p:extLst>
      <p:ext uri="{BB962C8B-B14F-4D97-AF65-F5344CB8AC3E}">
        <p14:creationId xmlns:p14="http://schemas.microsoft.com/office/powerpoint/2010/main" val="293395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706090"/>
          </a:xfrm>
        </p:spPr>
        <p:txBody>
          <a:bodyPr>
            <a:noAutofit/>
          </a:bodyPr>
          <a:lstStyle/>
          <a:p>
            <a:r>
              <a:rPr kumimoji="1" lang="en-US" altLang="zh-CN" sz="3200" dirty="0">
                <a:latin typeface="+mj-lt"/>
                <a:ea typeface="+mn-ea"/>
                <a:cs typeface="Times"/>
              </a:rPr>
              <a:t>Employment structure</a:t>
            </a:r>
            <a:endParaRPr kumimoji="1" lang="zh-CN" altLang="en-US" sz="3200" dirty="0">
              <a:latin typeface="+mj-lt"/>
              <a:ea typeface="+mn-ea"/>
              <a:cs typeface="Times"/>
            </a:endParaRPr>
          </a:p>
        </p:txBody>
      </p:sp>
      <p:pic>
        <p:nvPicPr>
          <p:cNvPr id="4" name="内容占位符 3"/>
          <p:cNvPicPr>
            <a:picLocks noGrp="1"/>
          </p:cNvPicPr>
          <p:nvPr>
            <p:ph sz="half" idx="2"/>
          </p:nvPr>
        </p:nvPicPr>
        <p:blipFill>
          <a:blip r:embed="rId2"/>
          <a:stretch>
            <a:fillRect/>
          </a:stretch>
        </p:blipFill>
        <p:spPr>
          <a:xfrm>
            <a:off x="776536" y="980728"/>
            <a:ext cx="6624736" cy="5256584"/>
          </a:xfrm>
          <a:prstGeom prst="rect">
            <a:avLst/>
          </a:prstGeom>
        </p:spPr>
      </p:pic>
      <p:sp>
        <p:nvSpPr>
          <p:cNvPr id="9" name="内容占位符 8"/>
          <p:cNvSpPr>
            <a:spLocks noGrp="1"/>
          </p:cNvSpPr>
          <p:nvPr>
            <p:ph sz="quarter" idx="4"/>
          </p:nvPr>
        </p:nvSpPr>
        <p:spPr>
          <a:xfrm>
            <a:off x="7617296" y="1196752"/>
            <a:ext cx="2088616" cy="3903427"/>
          </a:xfrm>
        </p:spPr>
        <p:txBody>
          <a:bodyPr>
            <a:noAutofit/>
          </a:bodyPr>
          <a:lstStyle/>
          <a:p>
            <a:pPr marL="0" indent="0">
              <a:lnSpc>
                <a:spcPts val="3500"/>
              </a:lnSpc>
              <a:buNone/>
            </a:pPr>
            <a:r>
              <a:rPr lang="en-US" altLang="zh-CN" sz="1800" dirty="0">
                <a:latin typeface="+mj-lt"/>
                <a:cs typeface="Times"/>
              </a:rPr>
              <a:t>151.77mn jobs created from 1978 to 1990– the fastest employment growth</a:t>
            </a:r>
            <a:endParaRPr lang="en-US" altLang="zh-CN" sz="200" dirty="0">
              <a:latin typeface="+mj-lt"/>
              <a:cs typeface="Times"/>
            </a:endParaRPr>
          </a:p>
          <a:p>
            <a:pPr marL="0" indent="0">
              <a:lnSpc>
                <a:spcPts val="3500"/>
              </a:lnSpc>
              <a:buNone/>
            </a:pPr>
            <a:r>
              <a:rPr lang="en-US" altLang="zh-CN" sz="1800" dirty="0">
                <a:latin typeface="+mj-lt"/>
                <a:cs typeface="Times"/>
              </a:rPr>
              <a:t>The slowdown of GDP growth decelerates the employment expansion</a:t>
            </a:r>
            <a:endParaRPr lang="zh-CN" altLang="zh-CN" sz="1800" dirty="0">
              <a:latin typeface="+mj-lt"/>
              <a:cs typeface="Times"/>
            </a:endParaRPr>
          </a:p>
        </p:txBody>
      </p:sp>
    </p:spTree>
    <p:extLst>
      <p:ext uri="{BB962C8B-B14F-4D97-AF65-F5344CB8AC3E}">
        <p14:creationId xmlns:p14="http://schemas.microsoft.com/office/powerpoint/2010/main" val="406999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p:cNvPicPr>
          <p:nvPr>
            <p:ph idx="1"/>
          </p:nvPr>
        </p:nvPicPr>
        <p:blipFill>
          <a:blip r:embed="rId3"/>
          <a:stretch>
            <a:fillRect/>
          </a:stretch>
        </p:blipFill>
        <p:spPr>
          <a:xfrm>
            <a:off x="344488" y="980728"/>
            <a:ext cx="8989390" cy="5328591"/>
          </a:xfrm>
          <a:prstGeom prst="rect">
            <a:avLst/>
          </a:prstGeom>
        </p:spPr>
      </p:pic>
      <p:sp>
        <p:nvSpPr>
          <p:cNvPr id="6" name="文本框 5"/>
          <p:cNvSpPr txBox="1"/>
          <p:nvPr/>
        </p:nvSpPr>
        <p:spPr>
          <a:xfrm>
            <a:off x="272480" y="32172"/>
            <a:ext cx="8962403" cy="830997"/>
          </a:xfrm>
          <a:prstGeom prst="rect">
            <a:avLst/>
          </a:prstGeom>
          <a:noFill/>
        </p:spPr>
        <p:txBody>
          <a:bodyPr wrap="square" rtlCol="0">
            <a:spAutoFit/>
          </a:bodyPr>
          <a:lstStyle/>
          <a:p>
            <a:pPr algn="ctr"/>
            <a:r>
              <a:rPr kumimoji="1" lang="zh-CN" altLang="en-US" sz="2400" dirty="0">
                <a:latin typeface="+mj-lt"/>
                <a:ea typeface="宋体" panose="02010600030101010101" pitchFamily="2" charset="-122"/>
                <a:cs typeface="Microsoft YaHei" charset="0"/>
              </a:rPr>
              <a:t>（</a:t>
            </a:r>
            <a:r>
              <a:rPr kumimoji="1" lang="en-US" altLang="zh-CN" sz="2400" dirty="0">
                <a:latin typeface="+mj-lt"/>
                <a:ea typeface="宋体" panose="02010600030101010101" pitchFamily="2" charset="-122"/>
                <a:cs typeface="Microsoft YaHei" charset="0"/>
              </a:rPr>
              <a:t>1978-2015</a:t>
            </a:r>
            <a:r>
              <a:rPr kumimoji="1" lang="zh-CN" altLang="en-US" sz="2400" dirty="0">
                <a:latin typeface="+mj-lt"/>
                <a:ea typeface="宋体" panose="02010600030101010101" pitchFamily="2" charset="-122"/>
                <a:cs typeface="Microsoft YaHei" charset="0"/>
              </a:rPr>
              <a:t>）</a:t>
            </a:r>
          </a:p>
          <a:p>
            <a:pPr algn="ctr"/>
            <a:r>
              <a:rPr kumimoji="1" lang="en-US" altLang="zh-CN" sz="2400" dirty="0">
                <a:latin typeface="+mj-lt"/>
                <a:ea typeface="宋体" panose="02010600030101010101" pitchFamily="2" charset="-122"/>
                <a:cs typeface="Microsoft YaHei" charset="0"/>
              </a:rPr>
              <a:t>Employment by industry</a:t>
            </a:r>
            <a:endParaRPr kumimoji="1" lang="zh-CN" altLang="en-US" sz="2400" dirty="0">
              <a:latin typeface="+mj-lt"/>
              <a:ea typeface="宋体" panose="02010600030101010101" pitchFamily="2" charset="-122"/>
              <a:cs typeface="Microsoft YaHei" charset="0"/>
            </a:endParaRPr>
          </a:p>
        </p:txBody>
      </p:sp>
    </p:spTree>
    <p:extLst>
      <p:ext uri="{BB962C8B-B14F-4D97-AF65-F5344CB8AC3E}">
        <p14:creationId xmlns:p14="http://schemas.microsoft.com/office/powerpoint/2010/main" val="2568988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idx="1"/>
          </p:nvPr>
        </p:nvSpPr>
        <p:spPr>
          <a:xfrm>
            <a:off x="488504" y="1196752"/>
            <a:ext cx="8994330" cy="5145506"/>
          </a:xfrm>
        </p:spPr>
        <p:txBody>
          <a:bodyPr>
            <a:noAutofit/>
          </a:bodyPr>
          <a:lstStyle/>
          <a:p>
            <a:pPr marL="0" indent="0">
              <a:spcBef>
                <a:spcPts val="0"/>
              </a:spcBef>
              <a:buNone/>
            </a:pPr>
            <a:r>
              <a:rPr lang="en-US" altLang="zh-CN" sz="3600" dirty="0">
                <a:latin typeface="+mj-lt"/>
                <a:cs typeface="Times"/>
              </a:rPr>
              <a:t>- The employment capacity of the primary industry has steadily declined. </a:t>
            </a:r>
          </a:p>
          <a:p>
            <a:pPr marL="0" indent="0">
              <a:spcBef>
                <a:spcPts val="0"/>
              </a:spcBef>
              <a:buNone/>
            </a:pPr>
            <a:r>
              <a:rPr lang="en-US" altLang="zh-CN" sz="3600" dirty="0">
                <a:latin typeface="+mj-lt"/>
                <a:cs typeface="Times"/>
              </a:rPr>
              <a:t>- By 2014, the primary industry has employed the least among three industries.</a:t>
            </a:r>
            <a:endParaRPr lang="zh-CN" altLang="en-US" sz="3600" dirty="0">
              <a:solidFill>
                <a:srgbClr val="C00000"/>
              </a:solidFill>
              <a:latin typeface="+mj-lt"/>
              <a:cs typeface="Times"/>
            </a:endParaRPr>
          </a:p>
          <a:p>
            <a:pPr marL="0" indent="0">
              <a:spcBef>
                <a:spcPts val="0"/>
              </a:spcBef>
              <a:buNone/>
            </a:pPr>
            <a:r>
              <a:rPr lang="en-US" altLang="zh-CN" sz="3600" dirty="0">
                <a:effectLst/>
                <a:latin typeface="+mj-lt"/>
                <a:cs typeface="Times"/>
              </a:rPr>
              <a:t>- The employment in the second industry continues to grow– but at a low speed.</a:t>
            </a:r>
            <a:endParaRPr lang="zh-CN" altLang="en-US" sz="3600" dirty="0">
              <a:effectLst/>
              <a:latin typeface="+mj-lt"/>
              <a:cs typeface="Times"/>
            </a:endParaRPr>
          </a:p>
          <a:p>
            <a:pPr marL="0" indent="0">
              <a:spcBef>
                <a:spcPts val="0"/>
              </a:spcBef>
              <a:buNone/>
            </a:pPr>
            <a:r>
              <a:rPr kumimoji="1" lang="en-US" altLang="zh-CN" sz="3600" dirty="0">
                <a:latin typeface="+mj-lt"/>
                <a:cs typeface="Times"/>
              </a:rPr>
              <a:t>- Since 2014, the tertiary industry has employed more than each of the primary and the secondary industries.</a:t>
            </a:r>
            <a:endParaRPr lang="en-US" altLang="zh-CN" sz="3600" dirty="0">
              <a:latin typeface="+mj-lt"/>
              <a:cs typeface="Times"/>
            </a:endParaRPr>
          </a:p>
        </p:txBody>
      </p:sp>
      <p:sp>
        <p:nvSpPr>
          <p:cNvPr id="5" name="标题 4"/>
          <p:cNvSpPr txBox="1">
            <a:spLocks noGrp="1"/>
          </p:cNvSpPr>
          <p:nvPr>
            <p:ph type="title"/>
          </p:nvPr>
        </p:nvSpPr>
        <p:spPr>
          <a:xfrm>
            <a:off x="344364" y="-10484"/>
            <a:ext cx="9066340" cy="830997"/>
          </a:xfrm>
          <a:prstGeom prst="rect">
            <a:avLst/>
          </a:prstGeom>
          <a:noFill/>
        </p:spPr>
        <p:txBody>
          <a:bodyPr wrap="square" rtlCol="0">
            <a:spAutoFit/>
          </a:bodyPr>
          <a:lstStyle/>
          <a:p>
            <a:pPr algn="ctr"/>
            <a:r>
              <a:rPr kumimoji="1" lang="en-US" altLang="zh-CN" sz="2400" dirty="0">
                <a:latin typeface="+mj-lt"/>
                <a:ea typeface="+mn-ea"/>
                <a:cs typeface="Microsoft YaHei" charset="0"/>
              </a:rPr>
              <a:t>Employment by industry</a:t>
            </a:r>
            <a:br>
              <a:rPr kumimoji="1" lang="zh-CN" altLang="en-US" sz="2400" dirty="0">
                <a:latin typeface="+mj-lt"/>
                <a:ea typeface="+mn-ea"/>
                <a:cs typeface="Microsoft YaHei" charset="0"/>
              </a:rPr>
            </a:br>
            <a:r>
              <a:rPr kumimoji="1" lang="zh-CN" altLang="en-US" sz="2400" dirty="0">
                <a:latin typeface="+mj-lt"/>
                <a:ea typeface="+mn-ea"/>
                <a:cs typeface="Microsoft YaHei" charset="0"/>
              </a:rPr>
              <a:t>（</a:t>
            </a:r>
            <a:r>
              <a:rPr kumimoji="1" lang="en-US" altLang="zh-CN" sz="2400" dirty="0">
                <a:latin typeface="+mj-lt"/>
                <a:ea typeface="+mn-ea"/>
                <a:cs typeface="Microsoft YaHei" charset="0"/>
              </a:rPr>
              <a:t>1978-2015</a:t>
            </a:r>
            <a:r>
              <a:rPr kumimoji="1" lang="zh-CN" altLang="en-US" sz="2400" dirty="0">
                <a:latin typeface="+mj-lt"/>
                <a:ea typeface="+mn-ea"/>
                <a:cs typeface="Microsoft YaHei" charset="0"/>
              </a:rPr>
              <a:t>）</a:t>
            </a:r>
          </a:p>
        </p:txBody>
      </p:sp>
    </p:spTree>
    <p:extLst>
      <p:ext uri="{BB962C8B-B14F-4D97-AF65-F5344CB8AC3E}">
        <p14:creationId xmlns:p14="http://schemas.microsoft.com/office/powerpoint/2010/main" val="343495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488504" y="5229200"/>
            <a:ext cx="9002127" cy="1238046"/>
          </a:xfrm>
        </p:spPr>
        <p:txBody>
          <a:bodyPr>
            <a:noAutofit/>
          </a:bodyPr>
          <a:lstStyle/>
          <a:p>
            <a:r>
              <a:rPr lang="en-US" altLang="zh-CN" sz="2000" dirty="0">
                <a:latin typeface="+mj-lt"/>
                <a:cs typeface="Times"/>
              </a:rPr>
              <a:t>Since 1996, rural employment has been in decline – resulted from urbanization and low employment capacity of the primary industry.</a:t>
            </a:r>
          </a:p>
          <a:p>
            <a:pPr marL="342900" indent="-342900">
              <a:buFont typeface="Arial" charset="0"/>
              <a:buChar char="•"/>
            </a:pPr>
            <a:r>
              <a:rPr lang="en-US" altLang="zh-CN" sz="2000" dirty="0">
                <a:latin typeface="+mj-lt"/>
                <a:ea typeface="Microsoft YaHei" charset="0"/>
                <a:cs typeface="Times"/>
              </a:rPr>
              <a:t>Still, rural employment accounts for half</a:t>
            </a:r>
            <a:endParaRPr kumimoji="1" lang="zh-CN" altLang="en-US" sz="2000" dirty="0">
              <a:latin typeface="+mj-lt"/>
              <a:ea typeface="Microsoft YaHei" charset="0"/>
              <a:cs typeface="Times"/>
            </a:endParaRPr>
          </a:p>
        </p:txBody>
      </p:sp>
      <p:sp>
        <p:nvSpPr>
          <p:cNvPr id="9" name="文本框 8"/>
          <p:cNvSpPr txBox="1"/>
          <p:nvPr/>
        </p:nvSpPr>
        <p:spPr>
          <a:xfrm>
            <a:off x="845554" y="260648"/>
            <a:ext cx="8154037" cy="523220"/>
          </a:xfrm>
          <a:prstGeom prst="rect">
            <a:avLst/>
          </a:prstGeom>
          <a:noFill/>
        </p:spPr>
        <p:txBody>
          <a:bodyPr wrap="square" rtlCol="0">
            <a:spAutoFit/>
          </a:bodyPr>
          <a:lstStyle/>
          <a:p>
            <a:pPr algn="ctr"/>
            <a:r>
              <a:rPr kumimoji="1" lang="en-US" altLang="zh-CN" sz="2800" dirty="0">
                <a:latin typeface="+mj-lt"/>
                <a:cs typeface="Times"/>
              </a:rPr>
              <a:t>Urban and rural employment</a:t>
            </a:r>
            <a:endParaRPr kumimoji="1" lang="zh-CN" altLang="en-US" sz="2800" dirty="0">
              <a:latin typeface="+mj-lt"/>
              <a:cs typeface="Times"/>
            </a:endParaRPr>
          </a:p>
        </p:txBody>
      </p:sp>
      <p:pic>
        <p:nvPicPr>
          <p:cNvPr id="5" name="图片 4"/>
          <p:cNvPicPr/>
          <p:nvPr/>
        </p:nvPicPr>
        <p:blipFill>
          <a:blip r:embed="rId3"/>
          <a:stretch>
            <a:fillRect/>
          </a:stretch>
        </p:blipFill>
        <p:spPr>
          <a:xfrm>
            <a:off x="632520" y="836712"/>
            <a:ext cx="8928992" cy="4392488"/>
          </a:xfrm>
          <a:prstGeom prst="rect">
            <a:avLst/>
          </a:prstGeom>
        </p:spPr>
      </p:pic>
    </p:spTree>
    <p:extLst>
      <p:ext uri="{BB962C8B-B14F-4D97-AF65-F5344CB8AC3E}">
        <p14:creationId xmlns:p14="http://schemas.microsoft.com/office/powerpoint/2010/main" val="37272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0970"/>
            <a:ext cx="8121352" cy="755742"/>
          </a:xfrm>
        </p:spPr>
        <p:txBody>
          <a:bodyPr>
            <a:normAutofit fontScale="90000"/>
          </a:bodyPr>
          <a:lstStyle/>
          <a:p>
            <a:r>
              <a:rPr kumimoji="1" lang="en-US" altLang="zh-CN" sz="2800" dirty="0">
                <a:latin typeface="+mj-lt"/>
                <a:ea typeface="+mn-ea"/>
                <a:cs typeface="Times"/>
              </a:rPr>
              <a:t>Today’s dilemma: </a:t>
            </a:r>
            <a:br>
              <a:rPr kumimoji="1" lang="en-US" altLang="zh-CN" sz="2800" dirty="0">
                <a:latin typeface="+mj-lt"/>
                <a:ea typeface="+mn-ea"/>
                <a:cs typeface="Times"/>
              </a:rPr>
            </a:br>
            <a:r>
              <a:rPr kumimoji="1" lang="en-US" altLang="zh-CN" sz="2800" dirty="0">
                <a:latin typeface="+mj-lt"/>
                <a:ea typeface="+mn-ea"/>
                <a:cs typeface="Times"/>
              </a:rPr>
              <a:t>            employment structure and work quality</a:t>
            </a:r>
            <a:endParaRPr kumimoji="1" lang="zh-CN" altLang="en-US" sz="2700" dirty="0">
              <a:latin typeface="+mj-lt"/>
              <a:ea typeface="+mn-ea"/>
              <a:cs typeface="Times"/>
            </a:endParaRPr>
          </a:p>
        </p:txBody>
      </p:sp>
      <p:sp>
        <p:nvSpPr>
          <p:cNvPr id="3" name="内容占位符 2"/>
          <p:cNvSpPr>
            <a:spLocks noGrp="1"/>
          </p:cNvSpPr>
          <p:nvPr>
            <p:ph idx="1"/>
          </p:nvPr>
        </p:nvSpPr>
        <p:spPr>
          <a:xfrm>
            <a:off x="495300" y="1708281"/>
            <a:ext cx="8915400" cy="4525963"/>
          </a:xfrm>
        </p:spPr>
        <p:txBody>
          <a:bodyPr>
            <a:noAutofit/>
          </a:bodyPr>
          <a:lstStyle/>
          <a:p>
            <a:pPr marL="0" indent="0">
              <a:lnSpc>
                <a:spcPts val="3200"/>
              </a:lnSpc>
              <a:buNone/>
            </a:pPr>
            <a:r>
              <a:rPr lang="en-US" altLang="zh-CN" sz="2800" dirty="0">
                <a:latin typeface="+mj-lt"/>
                <a:cs typeface="Times"/>
              </a:rPr>
              <a:t>After 1990, the model of “economic growth with job increase” shifted to that of “economic growth with low job increase” </a:t>
            </a:r>
            <a:endParaRPr lang="zh-CN" altLang="en-US" sz="2800" dirty="0">
              <a:latin typeface="+mj-lt"/>
              <a:cs typeface="Times"/>
            </a:endParaRPr>
          </a:p>
          <a:p>
            <a:pPr marL="0" indent="0">
              <a:lnSpc>
                <a:spcPts val="3200"/>
              </a:lnSpc>
              <a:buNone/>
            </a:pPr>
            <a:r>
              <a:rPr lang="zh-CN" altLang="en-US" sz="2800" dirty="0">
                <a:latin typeface="+mj-lt"/>
                <a:cs typeface="Times"/>
              </a:rPr>
              <a:t> </a:t>
            </a:r>
            <a:r>
              <a:rPr lang="en-US" altLang="zh-CN" sz="2800" dirty="0">
                <a:latin typeface="+mj-lt"/>
                <a:cs typeface="Times"/>
              </a:rPr>
              <a:t>    </a:t>
            </a:r>
          </a:p>
          <a:p>
            <a:pPr marL="0" indent="0">
              <a:lnSpc>
                <a:spcPts val="3200"/>
              </a:lnSpc>
              <a:buNone/>
            </a:pPr>
            <a:r>
              <a:rPr lang="en-US" altLang="zh-CN" sz="2800" dirty="0">
                <a:latin typeface="+mj-lt"/>
                <a:cs typeface="Times"/>
              </a:rPr>
              <a:t>Since then, the economy has not actively created jobs. Rather, it is more a process of </a:t>
            </a:r>
            <a:r>
              <a:rPr lang="en-US" altLang="zh-CN" sz="2800" i="1" dirty="0">
                <a:latin typeface="+mj-lt"/>
                <a:cs typeface="Times"/>
              </a:rPr>
              <a:t>capital deepening</a:t>
            </a:r>
            <a:r>
              <a:rPr lang="en-US" altLang="zh-CN" sz="2800" dirty="0">
                <a:latin typeface="+mj-lt"/>
                <a:cs typeface="Times"/>
              </a:rPr>
              <a:t>, namely, capital-intensive growth</a:t>
            </a:r>
            <a:r>
              <a:rPr lang="zh-CN" altLang="zh-CN" sz="2800" dirty="0">
                <a:latin typeface="+mj-lt"/>
                <a:cs typeface="Times"/>
              </a:rPr>
              <a:t> </a:t>
            </a:r>
            <a:r>
              <a:rPr lang="x-none" altLang="zh-CN" sz="2800" dirty="0">
                <a:latin typeface="+mj-lt"/>
                <a:cs typeface="Times"/>
              </a:rPr>
              <a:t> </a:t>
            </a:r>
            <a:endParaRPr lang="zh-CN" altLang="en-US" sz="2800" dirty="0">
              <a:latin typeface="+mj-lt"/>
              <a:cs typeface="Times"/>
            </a:endParaRPr>
          </a:p>
        </p:txBody>
      </p:sp>
    </p:spTree>
    <p:extLst>
      <p:ext uri="{BB962C8B-B14F-4D97-AF65-F5344CB8AC3E}">
        <p14:creationId xmlns:p14="http://schemas.microsoft.com/office/powerpoint/2010/main" val="34468178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143</TotalTime>
  <Words>794</Words>
  <Application>Microsoft Office PowerPoint</Application>
  <PresentationFormat>A4 (21x29,7 cm)</PresentationFormat>
  <Paragraphs>70</Paragraphs>
  <Slides>15</Slides>
  <Notes>5</Notes>
  <HiddenSlides>0</HiddenSlides>
  <MMClips>0</MMClips>
  <ScaleCrop>false</ScaleCrop>
  <HeadingPairs>
    <vt:vector size="10"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15</vt:i4>
      </vt:variant>
      <vt:variant>
        <vt:lpstr>Presentazioni personalizzate</vt:lpstr>
      </vt:variant>
      <vt:variant>
        <vt:i4>1</vt:i4>
      </vt:variant>
    </vt:vector>
  </HeadingPairs>
  <TitlesOfParts>
    <vt:vector size="26" baseType="lpstr">
      <vt:lpstr>Microsoft YaHei</vt:lpstr>
      <vt:lpstr>宋体</vt:lpstr>
      <vt:lpstr>Arial</vt:lpstr>
      <vt:lpstr>Calibri</vt:lpstr>
      <vt:lpstr>Optane</vt:lpstr>
      <vt:lpstr>Times</vt:lpstr>
      <vt:lpstr>Times New Roman</vt:lpstr>
      <vt:lpstr>Wingdings</vt:lpstr>
      <vt:lpstr>SPRP_Correct Power Point Template v1</vt:lpstr>
      <vt:lpstr>think-cell Slide</vt:lpstr>
      <vt:lpstr>Presentazione standard di PowerPoint</vt:lpstr>
      <vt:lpstr>Presentazione standard di PowerPoint</vt:lpstr>
      <vt:lpstr> Labour supply and demand vs. population ageing </vt:lpstr>
      <vt:lpstr> Labour supply and demand vs. population ageing </vt:lpstr>
      <vt:lpstr>Employment structure</vt:lpstr>
      <vt:lpstr>Presentazione standard di PowerPoint</vt:lpstr>
      <vt:lpstr>Employment by industry （1978-2015）</vt:lpstr>
      <vt:lpstr>Presentazione standard di PowerPoint</vt:lpstr>
      <vt:lpstr>Today’s dilemma:              employment structure and work quality</vt:lpstr>
      <vt:lpstr>Today’s dilemma:                                  employment structure and work quality</vt:lpstr>
      <vt:lpstr>History of the employment administration system </vt:lpstr>
      <vt:lpstr>Policy Changes  </vt:lpstr>
      <vt:lpstr>Presentazione standard di PowerPoint</vt:lpstr>
      <vt:lpstr>Problem areas </vt:lpstr>
      <vt:lpstr>Priorities for 2018 (project works)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Reception</cp:lastModifiedBy>
  <cp:revision>22</cp:revision>
  <cp:lastPrinted>2017-11-30T06:36:22Z</cp:lastPrinted>
  <dcterms:created xsi:type="dcterms:W3CDTF">2015-09-07T02:11:56Z</dcterms:created>
  <dcterms:modified xsi:type="dcterms:W3CDTF">2017-11-30T06:37:13Z</dcterms:modified>
</cp:coreProperties>
</file>