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Lst>
  <p:notesMasterIdLst>
    <p:notesMasterId r:id="rId26"/>
  </p:notesMasterIdLst>
  <p:handoutMasterIdLst>
    <p:handoutMasterId r:id="rId27"/>
  </p:handoutMasterIdLst>
  <p:sldIdLst>
    <p:sldId id="1229" r:id="rId2"/>
    <p:sldId id="302" r:id="rId3"/>
    <p:sldId id="271" r:id="rId4"/>
    <p:sldId id="303" r:id="rId5"/>
    <p:sldId id="273" r:id="rId6"/>
    <p:sldId id="275" r:id="rId7"/>
    <p:sldId id="304" r:id="rId8"/>
    <p:sldId id="269" r:id="rId9"/>
    <p:sldId id="272" r:id="rId10"/>
    <p:sldId id="1345" r:id="rId11"/>
    <p:sldId id="289" r:id="rId12"/>
    <p:sldId id="290" r:id="rId13"/>
    <p:sldId id="292" r:id="rId14"/>
    <p:sldId id="293" r:id="rId15"/>
    <p:sldId id="257" r:id="rId16"/>
    <p:sldId id="1335" r:id="rId17"/>
    <p:sldId id="1340" r:id="rId18"/>
    <p:sldId id="1339" r:id="rId19"/>
    <p:sldId id="1341" r:id="rId20"/>
    <p:sldId id="1336" r:id="rId21"/>
    <p:sldId id="1342" r:id="rId22"/>
    <p:sldId id="1343" r:id="rId23"/>
    <p:sldId id="300" r:id="rId24"/>
    <p:sldId id="286" r:id="rId25"/>
  </p:sldIdLst>
  <p:sldSz cx="9906000" cy="6858000" type="A4"/>
  <p:notesSz cx="6797675" cy="9928225"/>
  <p:custShowLst>
    <p:custShow name="Custom Show 1" id="0">
      <p:sldLst/>
    </p:custShow>
  </p:custShowLst>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913"/>
    <a:srgbClr val="0000FF"/>
    <a:srgbClr val="000000"/>
    <a:srgbClr val="FFDA65"/>
    <a:srgbClr val="FFFFFF"/>
    <a:srgbClr val="FFCC00"/>
    <a:srgbClr val="F2F2F2"/>
    <a:srgbClr val="FFFF99"/>
    <a:srgbClr val="FFFFCC"/>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7" autoAdjust="0"/>
    <p:restoredTop sz="86410" autoAdjust="0"/>
  </p:normalViewPr>
  <p:slideViewPr>
    <p:cSldViewPr>
      <p:cViewPr varScale="1">
        <p:scale>
          <a:sx n="65" d="100"/>
          <a:sy n="65" d="100"/>
        </p:scale>
        <p:origin x="1087" y="38"/>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p:scale>
          <a:sx n="100" d="100"/>
          <a:sy n="100" d="100"/>
        </p:scale>
        <p:origin x="1824"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849956"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6/16/2019</a:t>
            </a:fld>
            <a:endParaRPr lang="en-US" dirty="0"/>
          </a:p>
        </p:txBody>
      </p:sp>
      <p:sp>
        <p:nvSpPr>
          <p:cNvPr id="4" name="Footer Placeholder 3"/>
          <p:cNvSpPr>
            <a:spLocks noGrp="1"/>
          </p:cNvSpPr>
          <p:nvPr>
            <p:ph type="ftr" sz="quarter" idx="2"/>
          </p:nvPr>
        </p:nvSpPr>
        <p:spPr bwMode="auto">
          <a:xfrm>
            <a:off x="1"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849956"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p14="http://schemas.microsoft.com/office/powerpoint/2010/main"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849956" y="3"/>
            <a:ext cx="2946134" cy="497918"/>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6/16/2019</a:t>
            </a:fld>
            <a:endParaRPr lang="en-US" dirty="0"/>
          </a:p>
        </p:txBody>
      </p:sp>
      <p:sp>
        <p:nvSpPr>
          <p:cNvPr id="4" name="Slide Image Placeholder 3"/>
          <p:cNvSpPr>
            <a:spLocks noGrp="1" noRot="1" noChangeAspect="1"/>
          </p:cNvSpPr>
          <p:nvPr>
            <p:ph type="sldImg" idx="2"/>
          </p:nvPr>
        </p:nvSpPr>
        <p:spPr>
          <a:xfrm>
            <a:off x="712788" y="747713"/>
            <a:ext cx="5373687" cy="3719512"/>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80246" y="4717536"/>
            <a:ext cx="5437188" cy="4466986"/>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849956" y="9428725"/>
            <a:ext cx="2946134" cy="497918"/>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p14="http://schemas.microsoft.com/office/powerpoint/2010/main"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r>
              <a:rPr lang="it-IT" sz="1000" dirty="0"/>
              <a:t> </a:t>
            </a:r>
          </a:p>
          <a:p>
            <a:pPr eaLnBrk="1" hangingPunct="1">
              <a:lnSpc>
                <a:spcPct val="90000"/>
              </a:lnSpc>
            </a:pPr>
            <a:endParaRPr lang="it-IT" sz="1000" dirty="0"/>
          </a:p>
        </p:txBody>
      </p:sp>
    </p:spTree>
    <p:extLst>
      <p:ext uri="{BB962C8B-B14F-4D97-AF65-F5344CB8AC3E}">
        <p14:creationId xmlns:p14="http://schemas.microsoft.com/office/powerpoint/2010/main" val="1984408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9DF5CB4-1F12-4B4C-891B-F676007582BC}" type="slidenum">
              <a:rPr lang="en-US" smtClean="0"/>
              <a:pPr>
                <a:defRPr/>
              </a:pPr>
              <a:t>3</a:t>
            </a:fld>
            <a:endParaRPr lang="en-US" dirty="0"/>
          </a:p>
        </p:txBody>
      </p:sp>
    </p:spTree>
    <p:extLst>
      <p:ext uri="{BB962C8B-B14F-4D97-AF65-F5344CB8AC3E}">
        <p14:creationId xmlns:p14="http://schemas.microsoft.com/office/powerpoint/2010/main" val="180555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9DF5CB4-1F12-4B4C-891B-F676007582BC}" type="slidenum">
              <a:rPr lang="en-US" smtClean="0"/>
              <a:pPr>
                <a:defRPr/>
              </a:pPr>
              <a:t>22</a:t>
            </a:fld>
            <a:endParaRPr lang="en-US" dirty="0"/>
          </a:p>
        </p:txBody>
      </p:sp>
    </p:spTree>
    <p:extLst>
      <p:ext uri="{BB962C8B-B14F-4D97-AF65-F5344CB8AC3E}">
        <p14:creationId xmlns:p14="http://schemas.microsoft.com/office/powerpoint/2010/main" val="2194892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13902" name="think-cell Slide" r:id="rId7" imgW="0" imgH="0" progId="">
                  <p:embed/>
                </p:oleObj>
              </mc:Choice>
              <mc:Fallback>
                <p:oleObj name="think-cell Slide" r:id="rId7" imgW="0" imgH="0" progId="">
                  <p:embed/>
                  <p:pic>
                    <p:nvPicPr>
                      <p:cNvPr id="0" name="AutoShape 10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userDrawn="1">
            <p:custDataLst>
              <p:tags r:id="rId3"/>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4"/>
            </p:custDataLst>
          </p:nvPr>
        </p:nvSpPr>
        <p:spPr>
          <a:xfrm>
            <a:off x="742950" y="2130436"/>
            <a:ext cx="8420100" cy="1470025"/>
          </a:xfrm>
        </p:spPr>
        <p:txBody>
          <a:bodyPr/>
          <a:lstStyle>
            <a:lvl1pPr>
              <a:defRPr>
                <a:latin typeface="Optane" pitchFamily="2" charset="0"/>
              </a:defRPr>
            </a:lvl1pPr>
          </a:lstStyle>
          <a:p>
            <a:r>
              <a:rPr lang="en-US" altLang="zh-CN"/>
              <a:t>Click to edit Master title style</a:t>
            </a:r>
            <a:endParaRPr lang="it-IT"/>
          </a:p>
        </p:txBody>
      </p:sp>
      <p:sp>
        <p:nvSpPr>
          <p:cNvPr id="3" name="Subtitle 2"/>
          <p:cNvSpPr>
            <a:spLocks noGrp="1"/>
          </p:cNvSpPr>
          <p:nvPr>
            <p:ph type="subTitle" idx="1"/>
            <p:custDataLst>
              <p:tags r:id="rId5"/>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a:solidFill>
                  <a:schemeClr val="tx1">
                    <a:lumMod val="75000"/>
                    <a:lumOff val="25000"/>
                  </a:schemeClr>
                </a:solidFill>
                <a:latin typeface="Optane" pitchFamily="2" charset="0"/>
                <a:cs typeface="Arial" charset="0"/>
              </a:rPr>
              <a:t>BOZZA</a:t>
            </a:r>
            <a:r>
              <a:rPr lang="en-US" sz="1800" b="1" i="1" u="sng" baseline="0" dirty="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16/06/2019</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altLang="zh-CN"/>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16/06/2019</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2860" y="0"/>
            <a:ext cx="3599688" cy="3599688"/>
          </a:xfrm>
          <a:prstGeom prst="rect">
            <a:avLst/>
          </a:prstGeom>
        </p:spPr>
      </p:pic>
    </p:spTree>
    <p:extLst>
      <p:ext uri="{BB962C8B-B14F-4D97-AF65-F5344CB8AC3E}">
        <p14:creationId xmlns:p14="http://schemas.microsoft.com/office/powerpoint/2010/main" val="4108349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2437" y="222250"/>
            <a:ext cx="9001125" cy="687388"/>
          </a:xfrm>
        </p:spPr>
        <p:txBody>
          <a:bodyPr/>
          <a:lstStyle>
            <a:lvl1pPr>
              <a:lnSpc>
                <a:spcPct val="90000"/>
              </a:lnSpc>
              <a:defRPr sz="2000">
                <a:solidFill>
                  <a:srgbClr val="7030A0"/>
                </a:solidFill>
                <a:latin typeface="Calibri" panose="020F0502020204030204" pitchFamily="34" charset="0"/>
              </a:defRPr>
            </a:lvl1pPr>
          </a:lstStyle>
          <a:p>
            <a:r>
              <a:rPr lang="fr-FR"/>
              <a:t>Modifiez le style du titre</a:t>
            </a:r>
          </a:p>
        </p:txBody>
      </p:sp>
      <p:sp>
        <p:nvSpPr>
          <p:cNvPr id="3" name="Espace réservé du contenu 2"/>
          <p:cNvSpPr>
            <a:spLocks noGrp="1"/>
          </p:cNvSpPr>
          <p:nvPr>
            <p:ph idx="1"/>
          </p:nvPr>
        </p:nvSpPr>
        <p:spPr>
          <a:xfrm>
            <a:off x="452437" y="1449388"/>
            <a:ext cx="9001125" cy="4275137"/>
          </a:xfrm>
          <a:prstGeom prst="rect">
            <a:avLst/>
          </a:prstGeom>
        </p:spPr>
        <p:txBody>
          <a:bodyPr/>
          <a:lstStyle>
            <a:lvl1pPr marL="177800" indent="-177800">
              <a:lnSpc>
                <a:spcPct val="90000"/>
              </a:lnSpc>
              <a:spcBef>
                <a:spcPts val="1200"/>
              </a:spcBef>
              <a:spcAft>
                <a:spcPts val="0"/>
              </a:spcAft>
              <a:buClr>
                <a:srgbClr val="00B6F6"/>
              </a:buClr>
              <a:buSzPct val="100000"/>
              <a:buFont typeface="Wingdings" panose="05000000000000000000" pitchFamily="2" charset="2"/>
              <a:buChar char="§"/>
              <a:defRPr sz="1600" b="1">
                <a:solidFill>
                  <a:srgbClr val="7030A0"/>
                </a:solidFill>
                <a:latin typeface="Calibri" panose="020F0502020204030204" pitchFamily="34" charset="0"/>
              </a:defRPr>
            </a:lvl1pPr>
            <a:lvl2pPr marL="536575" indent="-179388">
              <a:lnSpc>
                <a:spcPct val="90000"/>
              </a:lnSpc>
              <a:spcBef>
                <a:spcPts val="200"/>
              </a:spcBef>
              <a:buClr>
                <a:schemeClr val="tx2">
                  <a:lumMod val="50000"/>
                </a:schemeClr>
              </a:buClr>
              <a:buFont typeface="Calibri" panose="020F0502020204030204" pitchFamily="34" charset="0"/>
              <a:buChar char="–"/>
              <a:defRPr sz="1400">
                <a:solidFill>
                  <a:schemeClr val="tx2">
                    <a:lumMod val="50000"/>
                  </a:schemeClr>
                </a:solidFill>
                <a:latin typeface="Calibri" panose="020F0502020204030204" pitchFamily="34" charset="0"/>
              </a:defRPr>
            </a:lvl2pPr>
            <a:lvl3pPr marL="887413" indent="-171450">
              <a:lnSpc>
                <a:spcPct val="90000"/>
              </a:lnSpc>
              <a:spcBef>
                <a:spcPts val="300"/>
              </a:spcBef>
              <a:buClr>
                <a:schemeClr val="tx2">
                  <a:lumMod val="50000"/>
                </a:schemeClr>
              </a:buClr>
              <a:buSzPct val="120000"/>
              <a:buFont typeface="Arial" panose="020B0604020202020204" pitchFamily="34" charset="0"/>
              <a:buChar char="•"/>
              <a:defRPr sz="1200">
                <a:solidFill>
                  <a:schemeClr val="tx2">
                    <a:lumMod val="50000"/>
                  </a:schemeClr>
                </a:solidFill>
                <a:latin typeface="Calibri" panose="020F0502020204030204" pitchFamily="34" charset="0"/>
              </a:defRPr>
            </a:lvl3pPr>
            <a:lvl4pPr>
              <a:lnSpc>
                <a:spcPct val="90000"/>
              </a:lnSpc>
              <a:spcBef>
                <a:spcPts val="300"/>
              </a:spcBef>
              <a:buClr>
                <a:schemeClr val="tx2">
                  <a:lumMod val="50000"/>
                </a:schemeClr>
              </a:buClr>
              <a:defRPr sz="1100" b="0">
                <a:solidFill>
                  <a:schemeClr val="tx2">
                    <a:lumMod val="50000"/>
                  </a:schemeClr>
                </a:solidFill>
                <a:latin typeface="Calibri" panose="020F0502020204030204" pitchFamily="34" charset="0"/>
              </a:defRPr>
            </a:lvl4pPr>
            <a:lvl5pPr marL="1443038" indent="-130175">
              <a:lnSpc>
                <a:spcPct val="90000"/>
              </a:lnSpc>
              <a:spcBef>
                <a:spcPts val="300"/>
              </a:spcBef>
              <a:buClr>
                <a:schemeClr val="tx2">
                  <a:lumMod val="50000"/>
                </a:schemeClr>
              </a:buClr>
              <a:buSzPct val="80000"/>
              <a:buFont typeface="Courier New" panose="02070309020205020404" pitchFamily="49" charset="0"/>
              <a:buChar char="o"/>
              <a:defRPr sz="1100">
                <a:solidFill>
                  <a:schemeClr val="tx2">
                    <a:lumMod val="50000"/>
                  </a:schemeClr>
                </a:solidFill>
                <a:latin typeface="Calibri" panose="020F050202020403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296877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16/06/2019</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altLang="zh-CN"/>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16/06/2019</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16/06/2019</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altLang="zh-CN"/>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16/06/2019</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altLang="zh-CN"/>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16/06/2019</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16/06/2019</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altLang="zh-CN"/>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16/06/2019</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altLang="zh-CN"/>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16/06/2019</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14178"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455525" y="0"/>
            <a:ext cx="908650" cy="9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altLang="zh-CN"/>
              <a:t>Click to edit Master title style</a:t>
            </a:r>
            <a:endParaRPr lang="it-IT" dirty="0"/>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16/06/2019</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908650"/>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fanglq@cass.org.c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343794" y="3501008"/>
            <a:ext cx="9217719" cy="2923877"/>
          </a:xfrm>
          <a:prstGeom prst="rect">
            <a:avLst/>
          </a:prstGeom>
        </p:spPr>
        <p:txBody>
          <a:bodyPr wrap="square" lIns="36000" tIns="0" rIns="36000" bIns="0">
            <a:spAutoFit/>
          </a:bodyPr>
          <a:lstStyle/>
          <a:p>
            <a:pPr algn="ctr" defTabSz="457200" eaLnBrk="0" fontAlgn="auto" hangingPunct="0">
              <a:spcBef>
                <a:spcPts val="0"/>
              </a:spcBef>
              <a:spcAft>
                <a:spcPts val="1200"/>
              </a:spcAft>
              <a:buClr>
                <a:srgbClr val="FFC000"/>
              </a:buClr>
              <a:buSzPct val="85000"/>
              <a:defRPr/>
            </a:pPr>
            <a:r>
              <a:rPr lang="zh-CN" altLang="en-US" sz="3200" b="1" dirty="0">
                <a:solidFill>
                  <a:schemeClr val="tx1">
                    <a:lumMod val="85000"/>
                    <a:lumOff val="15000"/>
                  </a:schemeClr>
                </a:solidFill>
                <a:latin typeface="Optane" pitchFamily="2" charset="0"/>
              </a:rPr>
              <a:t>社保降费形势及参保意识提升</a:t>
            </a:r>
            <a:endParaRPr lang="en-US" altLang="zh-CN" sz="3200" b="1" dirty="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r>
              <a:rPr lang="en-US" altLang="zh-CN" sz="2000" b="1" dirty="0">
                <a:solidFill>
                  <a:schemeClr val="tx1">
                    <a:lumMod val="85000"/>
                    <a:lumOff val="15000"/>
                  </a:schemeClr>
                </a:solidFill>
                <a:latin typeface="Optane" pitchFamily="2" charset="0"/>
              </a:rPr>
              <a:t>Reducing of</a:t>
            </a:r>
            <a:r>
              <a:rPr lang="zh-CN" altLang="en-US" sz="2000" b="1" dirty="0">
                <a:solidFill>
                  <a:schemeClr val="tx1">
                    <a:lumMod val="85000"/>
                    <a:lumOff val="15000"/>
                  </a:schemeClr>
                </a:solidFill>
                <a:latin typeface="Optane" pitchFamily="2" charset="0"/>
              </a:rPr>
              <a:t> </a:t>
            </a:r>
            <a:r>
              <a:rPr lang="en-US" sz="2000" b="1" dirty="0">
                <a:solidFill>
                  <a:schemeClr val="tx1">
                    <a:lumMod val="85000"/>
                    <a:lumOff val="15000"/>
                  </a:schemeClr>
                </a:solidFill>
                <a:latin typeface="Optane" pitchFamily="2" charset="0"/>
              </a:rPr>
              <a:t>Social Insurance Contribution </a:t>
            </a:r>
          </a:p>
          <a:p>
            <a:pPr algn="ctr" defTabSz="457200" eaLnBrk="0" fontAlgn="auto" hangingPunct="0">
              <a:spcBef>
                <a:spcPts val="0"/>
              </a:spcBef>
              <a:spcAft>
                <a:spcPts val="1200"/>
              </a:spcAft>
              <a:buClr>
                <a:srgbClr val="FFC000"/>
              </a:buClr>
              <a:buSzPct val="85000"/>
              <a:defRPr/>
            </a:pPr>
            <a:r>
              <a:rPr lang="en-US" sz="2000" b="1" dirty="0">
                <a:solidFill>
                  <a:schemeClr val="tx1">
                    <a:lumMod val="85000"/>
                    <a:lumOff val="15000"/>
                  </a:schemeClr>
                </a:solidFill>
                <a:latin typeface="Optane" pitchFamily="2" charset="0"/>
              </a:rPr>
              <a:t>and Raising  Participation Awareness</a:t>
            </a:r>
            <a:endParaRPr lang="en-GB" sz="2000" b="1" dirty="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r>
              <a:rPr lang="it-IT" sz="2000" i="1" kern="0" noProof="1">
                <a:solidFill>
                  <a:schemeClr val="tx1">
                    <a:lumMod val="85000"/>
                    <a:lumOff val="15000"/>
                  </a:schemeClr>
                </a:solidFill>
                <a:latin typeface="Optane" pitchFamily="2" charset="0"/>
                <a:ea typeface="+mj-ea"/>
                <a:cs typeface="+mj-cs"/>
              </a:rPr>
              <a:t>Tianjin, 13 June 2019</a:t>
            </a:r>
          </a:p>
          <a:p>
            <a:pPr algn="ctr" defTabSz="457200" eaLnBrk="0" fontAlgn="auto" hangingPunct="0">
              <a:spcBef>
                <a:spcPts val="0"/>
              </a:spcBef>
              <a:spcAft>
                <a:spcPts val="1200"/>
              </a:spcAft>
              <a:buClr>
                <a:srgbClr val="FFC000"/>
              </a:buClr>
              <a:buSzPct val="85000"/>
              <a:defRPr/>
            </a:pPr>
            <a:r>
              <a:rPr lang="zh-CN" altLang="en-US" sz="2400" i="1" kern="0" noProof="1">
                <a:solidFill>
                  <a:schemeClr val="tx1">
                    <a:lumMod val="85000"/>
                    <a:lumOff val="15000"/>
                  </a:schemeClr>
                </a:solidFill>
                <a:latin typeface="Optane" pitchFamily="2" charset="0"/>
                <a:ea typeface="+mj-ea"/>
                <a:cs typeface="+mj-cs"/>
              </a:rPr>
              <a:t>房连泉 </a:t>
            </a:r>
            <a:r>
              <a:rPr lang="en-US" altLang="zh-CN" sz="2400" i="1" kern="0" noProof="1">
                <a:solidFill>
                  <a:schemeClr val="tx1">
                    <a:lumMod val="85000"/>
                    <a:lumOff val="15000"/>
                  </a:schemeClr>
                </a:solidFill>
                <a:latin typeface="Optane" pitchFamily="2" charset="0"/>
                <a:ea typeface="+mj-ea"/>
                <a:cs typeface="+mj-cs"/>
              </a:rPr>
              <a:t>Fang Lianquan</a:t>
            </a:r>
          </a:p>
          <a:p>
            <a:pPr algn="ctr" defTabSz="457200" eaLnBrk="0" fontAlgn="auto" hangingPunct="0">
              <a:spcBef>
                <a:spcPts val="0"/>
              </a:spcBef>
              <a:spcAft>
                <a:spcPts val="1200"/>
              </a:spcAft>
              <a:buClr>
                <a:srgbClr val="FFC000"/>
              </a:buClr>
              <a:buSzPct val="85000"/>
              <a:defRPr/>
            </a:pPr>
            <a:r>
              <a:rPr lang="en-US" sz="2400" i="1" kern="0" noProof="1">
                <a:solidFill>
                  <a:schemeClr val="tx1">
                    <a:lumMod val="85000"/>
                    <a:lumOff val="15000"/>
                  </a:schemeClr>
                </a:solidFill>
                <a:latin typeface="Optane" pitchFamily="2" charset="0"/>
                <a:ea typeface="+mj-ea"/>
                <a:cs typeface="+mj-cs"/>
              </a:rPr>
              <a:t>CASS</a:t>
            </a:r>
            <a:endParaRPr lang="it-IT" sz="2400" i="1" kern="0" noProof="1">
              <a:solidFill>
                <a:schemeClr val="tx1">
                  <a:lumMod val="85000"/>
                  <a:lumOff val="15000"/>
                </a:schemeClr>
              </a:solidFill>
              <a:latin typeface="Optane" pitchFamily="2" charset="0"/>
              <a:ea typeface="+mj-ea"/>
              <a:cs typeface="+mj-cs"/>
            </a:endParaRPr>
          </a:p>
        </p:txBody>
      </p:sp>
    </p:spTree>
    <p:extLst>
      <p:ext uri="{BB962C8B-B14F-4D97-AF65-F5344CB8AC3E}">
        <p14:creationId xmlns:p14="http://schemas.microsoft.com/office/powerpoint/2010/main" val="13172484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Effects of  Cutting 4% of pension contribution </a:t>
            </a:r>
            <a:endParaRPr lang="fr-FR" dirty="0"/>
          </a:p>
        </p:txBody>
      </p:sp>
      <p:sp>
        <p:nvSpPr>
          <p:cNvPr id="3" name="Espace réservé du contenu 2"/>
          <p:cNvSpPr>
            <a:spLocks noGrp="1"/>
          </p:cNvSpPr>
          <p:nvPr>
            <p:ph idx="1"/>
          </p:nvPr>
        </p:nvSpPr>
        <p:spPr/>
        <p:txBody>
          <a:bodyPr>
            <a:normAutofit fontScale="55000" lnSpcReduction="20000"/>
          </a:bodyPr>
          <a:lstStyle/>
          <a:p>
            <a:r>
              <a:rPr lang="en-US" b="1" dirty="0"/>
              <a:t>Taking 2018 as an example, a 4 percent reduction is expected to result in a reduction of about 400 billion yuan in fund collection income. </a:t>
            </a:r>
          </a:p>
          <a:p>
            <a:endParaRPr lang="en-US" dirty="0"/>
          </a:p>
          <a:p>
            <a:r>
              <a:rPr lang="en-US" dirty="0"/>
              <a:t>The first category is the seven provinces (Liaoning, Heilongjiang, Jilin, Inner Mongolia, Zhejiang, Qinghai and Ningxia) which are in the state of "no income over expenditure", mainly distributed in the northeast and central and Western regions. The population structure of these provinces is aging and the historical burden is heavy. The pressure of fund expenditure is further increased after the cost reduction. </a:t>
            </a:r>
          </a:p>
          <a:p>
            <a:r>
              <a:rPr lang="en-US" dirty="0"/>
              <a:t>The second category is more than a dozen provinces with small fund balances and basically balanced revenue and expenditure, mainly distributed in the eastern and central and Western regions. The actual level of social security contributions in these provinces has been at a high level. From the calculation results, if the four-point fee reduction policy is implemented, the fund balances of nine provinces will "turn profits into losses" after 2019 (Gansu, Shandong, Jiangxi, Guangxi, Shanxi, Shaanxi, Hubei, Shanghai, Jiangsu). </a:t>
            </a:r>
          </a:p>
          <a:p>
            <a:r>
              <a:rPr lang="en-US" dirty="0"/>
              <a:t>The third category is seven or eight provinces with large fund balances (Guangdong, Beijing, Sichuan, Hunan, Fujian, Yunnan, Anhui, etc.), which mainly distribute in the eastern coast and the central and southern regions. The cumulative balances of these provinces are large and tend to benefit from "sitting low" rates. In fact, the policy rate of some provinces is less than 16% (enterprise contribution), for example, Guangdong is 14%. </a:t>
            </a:r>
          </a:p>
          <a:p>
            <a:endParaRPr lang="fr-FR" dirty="0"/>
          </a:p>
        </p:txBody>
      </p:sp>
    </p:spTree>
    <p:extLst>
      <p:ext uri="{BB962C8B-B14F-4D97-AF65-F5344CB8AC3E}">
        <p14:creationId xmlns:p14="http://schemas.microsoft.com/office/powerpoint/2010/main" val="209792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C561FA3-5157-471B-BB39-E5504D1E86DB}"/>
              </a:ext>
            </a:extLst>
          </p:cNvPr>
          <p:cNvSpPr>
            <a:spLocks noGrp="1"/>
          </p:cNvSpPr>
          <p:nvPr>
            <p:ph idx="1"/>
          </p:nvPr>
        </p:nvSpPr>
        <p:spPr/>
        <p:txBody>
          <a:bodyPr>
            <a:normAutofit/>
          </a:bodyPr>
          <a:lstStyle/>
          <a:p>
            <a:r>
              <a:rPr lang="en-US" altLang="zh-CN" sz="1300" b="1" dirty="0"/>
              <a:t>4%</a:t>
            </a:r>
            <a:r>
              <a:rPr lang="zh-CN" altLang="en-US" sz="1300" b="1" dirty="0"/>
              <a:t>降费对各省份基金当期结余的影响测算</a:t>
            </a:r>
            <a:endParaRPr lang="en-US" altLang="zh-CN" sz="1300" b="1" dirty="0"/>
          </a:p>
          <a:p>
            <a:r>
              <a:rPr lang="zh-CN" altLang="en-US" sz="1300" b="1" dirty="0"/>
              <a:t>（</a:t>
            </a:r>
            <a:r>
              <a:rPr lang="en-US" altLang="zh-CN" sz="1300" b="1" dirty="0"/>
              <a:t>2019</a:t>
            </a:r>
            <a:r>
              <a:rPr lang="zh-CN" altLang="en-US" sz="1300" b="1" dirty="0"/>
              <a:t>年）   单位：亿元</a:t>
            </a:r>
            <a:endParaRPr lang="en-US" altLang="zh-CN" sz="1300" b="1" dirty="0"/>
          </a:p>
          <a:p>
            <a:r>
              <a:rPr lang="en-US" altLang="zh-CN" sz="1300" dirty="0"/>
              <a:t>Estimation of the Impact of 4% Fee Reduction</a:t>
            </a:r>
          </a:p>
          <a:p>
            <a:r>
              <a:rPr lang="en-US" altLang="zh-CN" sz="1300" dirty="0"/>
              <a:t> on the Current Balance of Provincial Funds </a:t>
            </a:r>
          </a:p>
          <a:p>
            <a:endParaRPr lang="en-US" altLang="zh-CN" sz="1300" dirty="0"/>
          </a:p>
          <a:p>
            <a:endParaRPr lang="en-US" altLang="zh-CN" sz="1300" dirty="0"/>
          </a:p>
          <a:p>
            <a:endParaRPr lang="en-US" altLang="zh-CN" sz="1300" dirty="0"/>
          </a:p>
          <a:p>
            <a:r>
              <a:rPr lang="en-US" altLang="zh-CN" sz="1300" dirty="0"/>
              <a:t>(2019) Unit: $100 million </a:t>
            </a:r>
          </a:p>
          <a:p>
            <a:endParaRPr lang="zh-CN" altLang="en-US" sz="1300" dirty="0"/>
          </a:p>
        </p:txBody>
      </p:sp>
      <p:pic>
        <p:nvPicPr>
          <p:cNvPr id="4" name="图片 3">
            <a:extLst>
              <a:ext uri="{FF2B5EF4-FFF2-40B4-BE49-F238E27FC236}">
                <a16:creationId xmlns:a16="http://schemas.microsoft.com/office/drawing/2014/main" id="{CCA762D5-7899-42DA-8EF9-2A635B3A449E}"/>
              </a:ext>
            </a:extLst>
          </p:cNvPr>
          <p:cNvPicPr>
            <a:picLocks noChangeAspect="1"/>
          </p:cNvPicPr>
          <p:nvPr/>
        </p:nvPicPr>
        <p:blipFill>
          <a:blip r:embed="rId2"/>
          <a:stretch>
            <a:fillRect/>
          </a:stretch>
        </p:blipFill>
        <p:spPr>
          <a:xfrm>
            <a:off x="4194484" y="600108"/>
            <a:ext cx="4326091" cy="5772795"/>
          </a:xfrm>
          <a:prstGeom prst="rect">
            <a:avLst/>
          </a:prstGeom>
        </p:spPr>
      </p:pic>
      <p:sp>
        <p:nvSpPr>
          <p:cNvPr id="5" name="矩形 4">
            <a:extLst>
              <a:ext uri="{FF2B5EF4-FFF2-40B4-BE49-F238E27FC236}">
                <a16:creationId xmlns:a16="http://schemas.microsoft.com/office/drawing/2014/main" id="{2A05CEB7-E9E8-4334-9924-C38DBC8900ED}"/>
              </a:ext>
            </a:extLst>
          </p:cNvPr>
          <p:cNvSpPr/>
          <p:nvPr/>
        </p:nvSpPr>
        <p:spPr>
          <a:xfrm>
            <a:off x="344364" y="2033511"/>
            <a:ext cx="4035988" cy="4462760"/>
          </a:xfrm>
          <a:prstGeom prst="rect">
            <a:avLst/>
          </a:prstGeom>
        </p:spPr>
        <p:txBody>
          <a:bodyPr wrap="square">
            <a:spAutoFit/>
          </a:bodyPr>
          <a:lstStyle/>
          <a:p>
            <a:r>
              <a:rPr lang="zh-CN" altLang="en-US" b="1" dirty="0"/>
              <a:t>总起来看，上述三类地区的结构性矛盾是非常突出的：越是经济落后和社保财务状况差的地区，负担越沉重，降费政策越难以执行；越是经济发达和财务状况好的地区，负担越轻，降费进一步带来“利好”。</a:t>
            </a:r>
            <a:endParaRPr lang="en-US" altLang="zh-CN" b="1" dirty="0"/>
          </a:p>
          <a:p>
            <a:r>
              <a:rPr lang="en-US" altLang="zh-CN" sz="1600" b="1" dirty="0"/>
              <a:t>Generally speaking, the structural contradictions in the above three types of areas are very prominent: the more backward the economy and the poor financial situation of social security, the heavier the burden, the more difficult the implementation of the fee reduction policy; the more economically developed and financially well-off areas, the lighter the burden, the better the reduction of fees. </a:t>
            </a:r>
            <a:endParaRPr lang="zh-CN" altLang="en-US" sz="1600" b="1" dirty="0"/>
          </a:p>
        </p:txBody>
      </p:sp>
    </p:spTree>
    <p:extLst>
      <p:ext uri="{BB962C8B-B14F-4D97-AF65-F5344CB8AC3E}">
        <p14:creationId xmlns:p14="http://schemas.microsoft.com/office/powerpoint/2010/main" val="393930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546CB8-0C18-4BAE-BC07-67EAD0C03A1B}"/>
              </a:ext>
            </a:extLst>
          </p:cNvPr>
          <p:cNvSpPr>
            <a:spLocks noGrp="1"/>
          </p:cNvSpPr>
          <p:nvPr>
            <p:ph type="title"/>
          </p:nvPr>
        </p:nvSpPr>
        <p:spPr/>
        <p:txBody>
          <a:bodyPr>
            <a:normAutofit/>
          </a:bodyPr>
          <a:lstStyle/>
          <a:p>
            <a:r>
              <a:rPr lang="en-US" altLang="zh-CN" sz="2400" dirty="0"/>
              <a:t>Effects of New contributory social wage base </a:t>
            </a:r>
            <a:endParaRPr lang="zh-CN" altLang="en-US" sz="2400" dirty="0"/>
          </a:p>
        </p:txBody>
      </p:sp>
      <p:pic>
        <p:nvPicPr>
          <p:cNvPr id="4" name="内容占位符 3">
            <a:extLst>
              <a:ext uri="{FF2B5EF4-FFF2-40B4-BE49-F238E27FC236}">
                <a16:creationId xmlns:a16="http://schemas.microsoft.com/office/drawing/2014/main" id="{9406D29F-A711-4C44-9E61-06030210B7ED}"/>
              </a:ext>
            </a:extLst>
          </p:cNvPr>
          <p:cNvPicPr>
            <a:picLocks noGrp="1" noChangeAspect="1"/>
          </p:cNvPicPr>
          <p:nvPr>
            <p:ph idx="1"/>
          </p:nvPr>
        </p:nvPicPr>
        <p:blipFill>
          <a:blip r:embed="rId2"/>
          <a:stretch>
            <a:fillRect/>
          </a:stretch>
        </p:blipFill>
        <p:spPr>
          <a:xfrm>
            <a:off x="4066587" y="791526"/>
            <a:ext cx="5291134" cy="5661810"/>
          </a:xfrm>
          <a:prstGeom prst="rect">
            <a:avLst/>
          </a:prstGeom>
        </p:spPr>
      </p:pic>
      <p:sp>
        <p:nvSpPr>
          <p:cNvPr id="5" name="矩形 4">
            <a:extLst>
              <a:ext uri="{FF2B5EF4-FFF2-40B4-BE49-F238E27FC236}">
                <a16:creationId xmlns:a16="http://schemas.microsoft.com/office/drawing/2014/main" id="{9E819691-B640-44C1-9634-68A29D2DDA66}"/>
              </a:ext>
            </a:extLst>
          </p:cNvPr>
          <p:cNvSpPr/>
          <p:nvPr/>
        </p:nvSpPr>
        <p:spPr>
          <a:xfrm>
            <a:off x="56456" y="2510536"/>
            <a:ext cx="3888432" cy="1938992"/>
          </a:xfrm>
          <a:prstGeom prst="rect">
            <a:avLst/>
          </a:prstGeom>
        </p:spPr>
        <p:txBody>
          <a:bodyPr wrap="square">
            <a:spAutoFit/>
          </a:bodyPr>
          <a:lstStyle/>
          <a:p>
            <a:pPr indent="217726" algn="ctr">
              <a:spcAft>
                <a:spcPts val="0"/>
              </a:spcAft>
            </a:pPr>
            <a:r>
              <a:rPr lang="en-US" altLang="zh-CN" sz="2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采用</a:t>
            </a:r>
            <a:r>
              <a:rPr lang="en-US" altLang="zh-CN" sz="20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a:t>
            </a:r>
            <a:r>
              <a:rPr lang="zh-CN" altLang="zh-CN" sz="2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加权工资</a:t>
            </a:r>
            <a:r>
              <a:rPr lang="en-US" altLang="zh-CN" sz="2000" b="1" dirty="0">
                <a:solidFill>
                  <a:srgbClr val="000000"/>
                </a:solidFill>
                <a:latin typeface="Times New Roman" panose="02020603050405020304" pitchFamily="18" charset="0"/>
                <a:ea typeface="宋体" panose="02010600030101010101" pitchFamily="2" charset="-122"/>
                <a:cs typeface="宋体" panose="02010600030101010101" pitchFamily="2" charset="-122"/>
              </a:rPr>
              <a:t>”</a:t>
            </a:r>
            <a:r>
              <a:rPr lang="zh-CN" altLang="zh-CN" sz="2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口径调整后</a:t>
            </a:r>
            <a:endParaRPr lang="en-US" altLang="zh-CN" sz="2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217726" algn="ctr">
              <a:spcAft>
                <a:spcPts val="0"/>
              </a:spcAft>
            </a:pPr>
            <a:r>
              <a:rPr lang="zh-CN" altLang="zh-CN" sz="2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各省实际费率</a:t>
            </a:r>
            <a:endParaRPr lang="en-US" altLang="zh-CN" sz="2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r"/>
            <a:r>
              <a:rPr lang="fr-FR" sz="2000" b="1" dirty="0" err="1"/>
              <a:t>After</a:t>
            </a:r>
            <a:r>
              <a:rPr lang="fr-FR" sz="2000" b="1" dirty="0"/>
              <a:t> </a:t>
            </a:r>
            <a:r>
              <a:rPr lang="fr-FR" sz="2000" b="1" dirty="0" err="1"/>
              <a:t>adjusting</a:t>
            </a:r>
            <a:r>
              <a:rPr lang="fr-FR" sz="2000" b="1" dirty="0"/>
              <a:t> the </a:t>
            </a:r>
            <a:r>
              <a:rPr lang="fr-FR" sz="2000" b="1" dirty="0" err="1"/>
              <a:t>caliber</a:t>
            </a:r>
            <a:r>
              <a:rPr lang="fr-FR" sz="2000" b="1" dirty="0"/>
              <a:t> of "</a:t>
            </a:r>
            <a:r>
              <a:rPr lang="fr-FR" sz="2000" b="1" dirty="0" err="1"/>
              <a:t>weighted</a:t>
            </a:r>
            <a:r>
              <a:rPr lang="fr-FR" sz="2000" b="1" dirty="0"/>
              <a:t> </a:t>
            </a:r>
            <a:r>
              <a:rPr lang="fr-FR" sz="2000" b="1" dirty="0" err="1"/>
              <a:t>wage</a:t>
            </a:r>
            <a:r>
              <a:rPr lang="fr-FR" sz="2000" b="1" dirty="0"/>
              <a:t>" </a:t>
            </a:r>
          </a:p>
          <a:p>
            <a:pPr algn="r"/>
            <a:r>
              <a:rPr lang="fr-FR" sz="2000" b="1" dirty="0" err="1"/>
              <a:t>Actual</a:t>
            </a:r>
            <a:r>
              <a:rPr lang="fr-FR" sz="2000" b="1" dirty="0"/>
              <a:t> rates of provinces </a:t>
            </a:r>
          </a:p>
          <a:p>
            <a:pPr indent="217726" algn="ctr">
              <a:spcAft>
                <a:spcPts val="0"/>
              </a:spcAft>
            </a:pPr>
            <a:endParaRPr lang="zh-CN" altLang="zh-CN" sz="20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94145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320C20-A732-4C71-A3D0-5A21AA734A68}"/>
              </a:ext>
            </a:extLst>
          </p:cNvPr>
          <p:cNvSpPr>
            <a:spLocks noGrp="1"/>
          </p:cNvSpPr>
          <p:nvPr>
            <p:ph type="title"/>
          </p:nvPr>
        </p:nvSpPr>
        <p:spPr>
          <a:xfrm>
            <a:off x="344364" y="80970"/>
            <a:ext cx="9066340" cy="1259798"/>
          </a:xfrm>
        </p:spPr>
        <p:txBody>
          <a:bodyPr>
            <a:normAutofit/>
          </a:bodyPr>
          <a:lstStyle/>
          <a:p>
            <a:pPr algn="ctr"/>
            <a:r>
              <a:rPr lang="zh-CN" altLang="en-US" sz="2275" dirty="0"/>
              <a:t>社保遵缴率与私营企业就业人员占比之间的回归分析结果</a:t>
            </a:r>
            <a:br>
              <a:rPr lang="en-US" altLang="zh-CN" sz="2275" dirty="0"/>
            </a:br>
            <a:br>
              <a:rPr lang="en-US" altLang="zh-CN" sz="2275" dirty="0"/>
            </a:br>
            <a:r>
              <a:rPr lang="en-US" altLang="zh-CN" sz="2275" dirty="0"/>
              <a:t>Contribution Compliance Relation with Private Employment </a:t>
            </a:r>
            <a:endParaRPr lang="zh-CN" altLang="en-US" sz="2275" dirty="0"/>
          </a:p>
        </p:txBody>
      </p:sp>
      <p:pic>
        <p:nvPicPr>
          <p:cNvPr id="4" name="内容占位符 3">
            <a:extLst>
              <a:ext uri="{FF2B5EF4-FFF2-40B4-BE49-F238E27FC236}">
                <a16:creationId xmlns:a16="http://schemas.microsoft.com/office/drawing/2014/main" id="{B56B6550-9052-4DDE-A826-DC52FA3A0C51}"/>
              </a:ext>
            </a:extLst>
          </p:cNvPr>
          <p:cNvPicPr>
            <a:picLocks noGrp="1" noChangeAspect="1"/>
          </p:cNvPicPr>
          <p:nvPr>
            <p:ph idx="1"/>
          </p:nvPr>
        </p:nvPicPr>
        <p:blipFill>
          <a:blip r:embed="rId2"/>
          <a:stretch>
            <a:fillRect/>
          </a:stretch>
        </p:blipFill>
        <p:spPr>
          <a:xfrm>
            <a:off x="514771" y="1628800"/>
            <a:ext cx="9046742" cy="4329826"/>
          </a:xfrm>
          <a:prstGeom prst="rect">
            <a:avLst/>
          </a:prstGeom>
        </p:spPr>
      </p:pic>
    </p:spTree>
    <p:extLst>
      <p:ext uri="{BB962C8B-B14F-4D97-AF65-F5344CB8AC3E}">
        <p14:creationId xmlns:p14="http://schemas.microsoft.com/office/powerpoint/2010/main" val="3243642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09B50F-8557-48B1-A640-A9DEE21881CB}"/>
              </a:ext>
            </a:extLst>
          </p:cNvPr>
          <p:cNvSpPr>
            <a:spLocks noGrp="1"/>
          </p:cNvSpPr>
          <p:nvPr>
            <p:ph type="title"/>
          </p:nvPr>
        </p:nvSpPr>
        <p:spPr>
          <a:xfrm>
            <a:off x="344488" y="260648"/>
            <a:ext cx="9066340" cy="1080120"/>
          </a:xfrm>
        </p:spPr>
        <p:txBody>
          <a:bodyPr>
            <a:normAutofit fontScale="90000"/>
          </a:bodyPr>
          <a:lstStyle/>
          <a:p>
            <a:pPr algn="ctr"/>
            <a:r>
              <a:rPr lang="zh-CN" altLang="en-US" sz="2275" dirty="0"/>
              <a:t>不同行业就业人员参保缴费回归分析结果</a:t>
            </a:r>
            <a:br>
              <a:rPr lang="en-US" altLang="zh-CN" sz="2275" dirty="0"/>
            </a:br>
            <a:br>
              <a:rPr lang="en-US" altLang="zh-CN" sz="2275" dirty="0"/>
            </a:br>
            <a:r>
              <a:rPr lang="en-US" altLang="zh-CN" sz="2275" dirty="0"/>
              <a:t>Contribution compliance relation with major industry sectors </a:t>
            </a:r>
            <a:endParaRPr lang="zh-CN" altLang="en-US" sz="2275" dirty="0"/>
          </a:p>
        </p:txBody>
      </p:sp>
      <p:pic>
        <p:nvPicPr>
          <p:cNvPr id="4" name="内容占位符 3">
            <a:extLst>
              <a:ext uri="{FF2B5EF4-FFF2-40B4-BE49-F238E27FC236}">
                <a16:creationId xmlns:a16="http://schemas.microsoft.com/office/drawing/2014/main" id="{746A485B-18BB-4C74-9FBD-6F6BD6B94F8A}"/>
              </a:ext>
            </a:extLst>
          </p:cNvPr>
          <p:cNvPicPr>
            <a:picLocks noGrp="1" noChangeAspect="1"/>
          </p:cNvPicPr>
          <p:nvPr>
            <p:ph idx="1"/>
          </p:nvPr>
        </p:nvPicPr>
        <p:blipFill>
          <a:blip r:embed="rId2"/>
          <a:stretch>
            <a:fillRect/>
          </a:stretch>
        </p:blipFill>
        <p:spPr>
          <a:xfrm>
            <a:off x="272480" y="1628800"/>
            <a:ext cx="9092443" cy="4392488"/>
          </a:xfrm>
          <a:prstGeom prst="rect">
            <a:avLst/>
          </a:prstGeom>
        </p:spPr>
      </p:pic>
    </p:spTree>
    <p:extLst>
      <p:ext uri="{BB962C8B-B14F-4D97-AF65-F5344CB8AC3E}">
        <p14:creationId xmlns:p14="http://schemas.microsoft.com/office/powerpoint/2010/main" val="2426575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A742B-C4EB-E040-BD57-95B9B2529317}"/>
              </a:ext>
            </a:extLst>
          </p:cNvPr>
          <p:cNvSpPr>
            <a:spLocks noGrp="1"/>
          </p:cNvSpPr>
          <p:nvPr>
            <p:ph type="title"/>
          </p:nvPr>
        </p:nvSpPr>
        <p:spPr/>
        <p:txBody>
          <a:bodyPr>
            <a:normAutofit/>
          </a:bodyPr>
          <a:lstStyle/>
          <a:p>
            <a:r>
              <a:rPr lang="zh-CN" altLang="fr-FR" sz="2925" dirty="0"/>
              <a:t>为什么需要提升意识</a:t>
            </a:r>
            <a:r>
              <a:rPr lang="fr-FR" altLang="zh-CN" sz="2925" dirty="0"/>
              <a:t>–</a:t>
            </a:r>
            <a:r>
              <a:rPr lang="fr-FR" sz="2925" dirty="0"/>
              <a:t>WHY RISE AWARENESS</a:t>
            </a:r>
          </a:p>
        </p:txBody>
      </p:sp>
      <p:sp>
        <p:nvSpPr>
          <p:cNvPr id="3" name="Espace réservé du contenu 2">
            <a:extLst>
              <a:ext uri="{FF2B5EF4-FFF2-40B4-BE49-F238E27FC236}">
                <a16:creationId xmlns:a16="http://schemas.microsoft.com/office/drawing/2014/main" id="{04966678-BE61-1B40-80C8-C0C789694A33}"/>
              </a:ext>
            </a:extLst>
          </p:cNvPr>
          <p:cNvSpPr>
            <a:spLocks noGrp="1"/>
          </p:cNvSpPr>
          <p:nvPr>
            <p:ph idx="1"/>
          </p:nvPr>
        </p:nvSpPr>
        <p:spPr>
          <a:xfrm>
            <a:off x="315686" y="1208314"/>
            <a:ext cx="8909277" cy="4713516"/>
          </a:xfrm>
        </p:spPr>
        <p:txBody>
          <a:bodyPr>
            <a:normAutofit/>
          </a:bodyPr>
          <a:lstStyle/>
          <a:p>
            <a:pPr marL="0" indent="0">
              <a:buNone/>
            </a:pPr>
            <a:r>
              <a:rPr lang="fr-FR" altLang="zh-CN" sz="2400" dirty="0"/>
              <a:t>To change the </a:t>
            </a:r>
            <a:r>
              <a:rPr lang="fr-FR" altLang="zh-CN" sz="2400" dirty="0" err="1"/>
              <a:t>mindset</a:t>
            </a:r>
            <a:r>
              <a:rPr lang="fr-FR" altLang="zh-CN" sz="2400" dirty="0"/>
              <a:t> - </a:t>
            </a:r>
            <a:r>
              <a:rPr lang="zh-CN" altLang="fr-FR" sz="2400" dirty="0"/>
              <a:t>转换意识</a:t>
            </a:r>
            <a:endParaRPr lang="en" sz="2400" dirty="0"/>
          </a:p>
          <a:p>
            <a:pPr marL="0" indent="0">
              <a:buNone/>
            </a:pPr>
            <a:endParaRPr lang="en" dirty="0"/>
          </a:p>
          <a:p>
            <a:pPr marL="0" indent="0">
              <a:buNone/>
            </a:pPr>
            <a:r>
              <a:rPr lang="en" dirty="0"/>
              <a:t>	</a:t>
            </a:r>
            <a:r>
              <a:rPr lang="en" sz="2400" b="1" dirty="0">
                <a:solidFill>
                  <a:srgbClr val="FF0000"/>
                </a:solidFill>
              </a:rPr>
              <a:t>COST	</a:t>
            </a:r>
            <a:r>
              <a:rPr lang="en" sz="2400" dirty="0"/>
              <a:t>				</a:t>
            </a:r>
            <a:r>
              <a:rPr lang="en" sz="2400" b="1" dirty="0">
                <a:solidFill>
                  <a:srgbClr val="00B050"/>
                </a:solidFill>
              </a:rPr>
              <a:t>INVESTMENT</a:t>
            </a:r>
          </a:p>
          <a:p>
            <a:pPr marL="0" indent="0">
              <a:buNone/>
            </a:pPr>
            <a:r>
              <a:rPr lang="en" sz="2400" b="1" dirty="0">
                <a:solidFill>
                  <a:srgbClr val="00B050"/>
                </a:solidFill>
              </a:rPr>
              <a:t>	</a:t>
            </a:r>
            <a:r>
              <a:rPr lang="zh-CN" altLang="en" sz="2400" b="1" dirty="0">
                <a:solidFill>
                  <a:srgbClr val="FF0000"/>
                </a:solidFill>
              </a:rPr>
              <a:t>费</a:t>
            </a:r>
            <a:r>
              <a:rPr lang="zh-CN" altLang="fr-FR" sz="2400" b="1" dirty="0">
                <a:solidFill>
                  <a:srgbClr val="FF0000"/>
                </a:solidFill>
              </a:rPr>
              <a:t>用</a:t>
            </a:r>
            <a:r>
              <a:rPr lang="fr-FR" altLang="zh-CN" sz="2400" b="1" dirty="0">
                <a:solidFill>
                  <a:srgbClr val="00B050"/>
                </a:solidFill>
              </a:rPr>
              <a:t>					</a:t>
            </a:r>
            <a:r>
              <a:rPr lang="zh-CN" altLang="fr-FR" sz="2400" b="1" dirty="0">
                <a:solidFill>
                  <a:srgbClr val="00B050"/>
                </a:solidFill>
              </a:rPr>
              <a:t>投资</a:t>
            </a:r>
            <a:r>
              <a:rPr lang="fr-FR" altLang="zh-CN" sz="2400" b="1" dirty="0">
                <a:solidFill>
                  <a:srgbClr val="00B050"/>
                </a:solidFill>
              </a:rPr>
              <a:t>			</a:t>
            </a:r>
            <a:endParaRPr lang="en" sz="2400" b="1" dirty="0">
              <a:solidFill>
                <a:srgbClr val="00B050"/>
              </a:solidFill>
            </a:endParaRPr>
          </a:p>
          <a:p>
            <a:pPr marL="0" indent="0">
              <a:buNone/>
            </a:pPr>
            <a:endParaRPr lang="en" sz="2400" dirty="0"/>
          </a:p>
          <a:p>
            <a:pPr marL="0" indent="0">
              <a:buNone/>
            </a:pPr>
            <a:r>
              <a:rPr lang="en" sz="2400" dirty="0"/>
              <a:t>	</a:t>
            </a:r>
            <a:r>
              <a:rPr lang="en" sz="2400" b="1" dirty="0">
                <a:solidFill>
                  <a:srgbClr val="FF0000"/>
                </a:solidFill>
              </a:rPr>
              <a:t>SHORT TERM </a:t>
            </a:r>
            <a:r>
              <a:rPr lang="en" sz="2400" dirty="0"/>
              <a:t>				</a:t>
            </a:r>
            <a:r>
              <a:rPr lang="en" sz="2400" b="1" dirty="0">
                <a:solidFill>
                  <a:srgbClr val="00B050"/>
                </a:solidFill>
              </a:rPr>
              <a:t>MEDIUM TO LONG TERM</a:t>
            </a:r>
          </a:p>
          <a:p>
            <a:pPr marL="0" indent="0">
              <a:buNone/>
            </a:pPr>
            <a:r>
              <a:rPr lang="en" sz="2400" b="1" dirty="0">
                <a:solidFill>
                  <a:srgbClr val="00B050"/>
                </a:solidFill>
              </a:rPr>
              <a:t>	</a:t>
            </a:r>
            <a:r>
              <a:rPr lang="zh-CN" altLang="en" sz="2400" b="1" dirty="0">
                <a:solidFill>
                  <a:srgbClr val="FF0000"/>
                </a:solidFill>
              </a:rPr>
              <a:t>短期</a:t>
            </a:r>
            <a:r>
              <a:rPr lang="fr-FR" altLang="zh-CN" sz="2400" b="1" dirty="0">
                <a:solidFill>
                  <a:srgbClr val="00B050"/>
                </a:solidFill>
              </a:rPr>
              <a:t>					</a:t>
            </a:r>
            <a:r>
              <a:rPr lang="zh-CN" altLang="fr-FR" sz="2400" b="1" dirty="0">
                <a:solidFill>
                  <a:srgbClr val="00B050"/>
                </a:solidFill>
              </a:rPr>
              <a:t>中期到长期</a:t>
            </a:r>
            <a:endParaRPr lang="en" sz="2400" b="1" dirty="0">
              <a:solidFill>
                <a:srgbClr val="00B050"/>
              </a:solidFill>
            </a:endParaRPr>
          </a:p>
          <a:p>
            <a:pPr marL="0" indent="0">
              <a:buNone/>
            </a:pPr>
            <a:endParaRPr lang="en" sz="2400" dirty="0"/>
          </a:p>
          <a:p>
            <a:pPr marL="0" indent="0">
              <a:buNone/>
            </a:pPr>
            <a:r>
              <a:rPr lang="en" sz="2400" dirty="0"/>
              <a:t>	</a:t>
            </a:r>
            <a:r>
              <a:rPr lang="en" sz="2400" b="1" dirty="0">
                <a:solidFill>
                  <a:srgbClr val="FF0000"/>
                </a:solidFill>
              </a:rPr>
              <a:t>INDIVIDUAL	</a:t>
            </a:r>
            <a:r>
              <a:rPr lang="en" sz="2400" dirty="0"/>
              <a:t>			</a:t>
            </a:r>
            <a:r>
              <a:rPr lang="en" sz="2400" b="1" dirty="0">
                <a:solidFill>
                  <a:srgbClr val="00B050"/>
                </a:solidFill>
              </a:rPr>
              <a:t>COLLECTIVE</a:t>
            </a:r>
          </a:p>
          <a:p>
            <a:pPr marL="0" indent="0">
              <a:buNone/>
            </a:pPr>
            <a:r>
              <a:rPr lang="en" sz="2400" b="1" dirty="0">
                <a:solidFill>
                  <a:srgbClr val="00B050"/>
                </a:solidFill>
              </a:rPr>
              <a:t>	</a:t>
            </a:r>
            <a:r>
              <a:rPr lang="zh-CN" altLang="en" sz="2400" b="1" dirty="0">
                <a:solidFill>
                  <a:srgbClr val="FF0000"/>
                </a:solidFill>
              </a:rPr>
              <a:t>个人</a:t>
            </a:r>
            <a:r>
              <a:rPr lang="fr-FR" altLang="zh-CN" sz="2400" b="1" dirty="0">
                <a:solidFill>
                  <a:srgbClr val="00B050"/>
                </a:solidFill>
              </a:rPr>
              <a:t>					</a:t>
            </a:r>
            <a:r>
              <a:rPr lang="zh-CN" altLang="fr-FR" sz="2400" b="1" dirty="0">
                <a:solidFill>
                  <a:srgbClr val="00B050"/>
                </a:solidFill>
              </a:rPr>
              <a:t>集体</a:t>
            </a:r>
            <a:endParaRPr lang="en" sz="2400" b="1" dirty="0">
              <a:solidFill>
                <a:srgbClr val="00B050"/>
              </a:solidFill>
            </a:endParaRPr>
          </a:p>
          <a:p>
            <a:endParaRPr lang="en" dirty="0"/>
          </a:p>
          <a:p>
            <a:endParaRPr lang="en" dirty="0"/>
          </a:p>
          <a:p>
            <a:endParaRPr lang="en" dirty="0"/>
          </a:p>
          <a:p>
            <a:endParaRPr lang="en" dirty="0"/>
          </a:p>
          <a:p>
            <a:endParaRPr lang="en" dirty="0"/>
          </a:p>
          <a:p>
            <a:endParaRPr lang="fr-FR" dirty="0"/>
          </a:p>
        </p:txBody>
      </p:sp>
      <p:sp>
        <p:nvSpPr>
          <p:cNvPr id="4" name="Flèche vers la droite 3">
            <a:extLst>
              <a:ext uri="{FF2B5EF4-FFF2-40B4-BE49-F238E27FC236}">
                <a16:creationId xmlns:a16="http://schemas.microsoft.com/office/drawing/2014/main" id="{71A84EA4-DDDF-8E42-B323-FA85AB3D2DED}"/>
              </a:ext>
            </a:extLst>
          </p:cNvPr>
          <p:cNvSpPr/>
          <p:nvPr/>
        </p:nvSpPr>
        <p:spPr>
          <a:xfrm>
            <a:off x="3730727" y="1997260"/>
            <a:ext cx="794957" cy="393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75"/>
          </a:p>
        </p:txBody>
      </p:sp>
      <p:sp>
        <p:nvSpPr>
          <p:cNvPr id="5" name="Flèche vers la droite 4">
            <a:extLst>
              <a:ext uri="{FF2B5EF4-FFF2-40B4-BE49-F238E27FC236}">
                <a16:creationId xmlns:a16="http://schemas.microsoft.com/office/drawing/2014/main" id="{37216109-4799-C049-B8B6-52C1ECCCB9D2}"/>
              </a:ext>
            </a:extLst>
          </p:cNvPr>
          <p:cNvSpPr/>
          <p:nvPr/>
        </p:nvSpPr>
        <p:spPr>
          <a:xfrm>
            <a:off x="3730724" y="3368190"/>
            <a:ext cx="794957" cy="393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75"/>
          </a:p>
        </p:txBody>
      </p:sp>
      <p:sp>
        <p:nvSpPr>
          <p:cNvPr id="6" name="Flèche vers la droite 5">
            <a:extLst>
              <a:ext uri="{FF2B5EF4-FFF2-40B4-BE49-F238E27FC236}">
                <a16:creationId xmlns:a16="http://schemas.microsoft.com/office/drawing/2014/main" id="{32DFB4E7-BF67-2748-BA63-06BDE5981519}"/>
              </a:ext>
            </a:extLst>
          </p:cNvPr>
          <p:cNvSpPr/>
          <p:nvPr/>
        </p:nvSpPr>
        <p:spPr>
          <a:xfrm>
            <a:off x="3730723" y="4808268"/>
            <a:ext cx="794957" cy="393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75"/>
          </a:p>
        </p:txBody>
      </p:sp>
    </p:spTree>
    <p:extLst>
      <p:ext uri="{BB962C8B-B14F-4D97-AF65-F5344CB8AC3E}">
        <p14:creationId xmlns:p14="http://schemas.microsoft.com/office/powerpoint/2010/main" val="176658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C7956E-D573-4857-8574-ADA9DFF28348}"/>
              </a:ext>
            </a:extLst>
          </p:cNvPr>
          <p:cNvSpPr>
            <a:spLocks noGrp="1"/>
          </p:cNvSpPr>
          <p:nvPr>
            <p:ph type="title"/>
          </p:nvPr>
        </p:nvSpPr>
        <p:spPr>
          <a:xfrm>
            <a:off x="344360" y="188640"/>
            <a:ext cx="9066340" cy="648090"/>
          </a:xfrm>
        </p:spPr>
        <p:txBody>
          <a:bodyPr>
            <a:normAutofit/>
          </a:bodyPr>
          <a:lstStyle/>
          <a:p>
            <a:r>
              <a:rPr lang="en-US" altLang="zh-CN" sz="2400" dirty="0"/>
              <a:t>Theory hypothesis on Social Security Awareness</a:t>
            </a:r>
            <a:endParaRPr lang="zh-CN" altLang="en-US" sz="2400" dirty="0"/>
          </a:p>
        </p:txBody>
      </p:sp>
      <p:sp>
        <p:nvSpPr>
          <p:cNvPr id="3" name="内容占位符 2">
            <a:extLst>
              <a:ext uri="{FF2B5EF4-FFF2-40B4-BE49-F238E27FC236}">
                <a16:creationId xmlns:a16="http://schemas.microsoft.com/office/drawing/2014/main" id="{695CEAA9-8DEE-4D52-9B3F-CECF52AC3F9E}"/>
              </a:ext>
            </a:extLst>
          </p:cNvPr>
          <p:cNvSpPr>
            <a:spLocks noGrp="1"/>
          </p:cNvSpPr>
          <p:nvPr>
            <p:ph idx="1"/>
          </p:nvPr>
        </p:nvSpPr>
        <p:spPr>
          <a:xfrm>
            <a:off x="488950" y="830380"/>
            <a:ext cx="8994330" cy="5145506"/>
          </a:xfrm>
        </p:spPr>
        <p:txBody>
          <a:bodyPr>
            <a:noAutofit/>
          </a:bodyPr>
          <a:lstStyle/>
          <a:p>
            <a:r>
              <a:rPr lang="zh-CN" altLang="en-US" sz="2250" dirty="0"/>
              <a:t>社保强制性的两个原因：</a:t>
            </a:r>
            <a:endParaRPr lang="en-US" altLang="zh-CN" sz="2250" dirty="0"/>
          </a:p>
          <a:p>
            <a:r>
              <a:rPr lang="zh-CN" altLang="en-US" sz="2250" dirty="0"/>
              <a:t>一是防止年轻人的储蓄短视（现金流动性约束）</a:t>
            </a:r>
            <a:endParaRPr lang="en-US" altLang="zh-CN" sz="2250" dirty="0"/>
          </a:p>
          <a:p>
            <a:r>
              <a:rPr lang="zh-CN" altLang="en-US" sz="2250" dirty="0"/>
              <a:t>二是再分配公平（社会价值观）</a:t>
            </a:r>
            <a:endParaRPr lang="en-US" altLang="zh-CN" sz="2250" dirty="0"/>
          </a:p>
          <a:p>
            <a:r>
              <a:rPr lang="en-US" altLang="zh-CN" sz="2250" dirty="0"/>
              <a:t>There are two reasons why social security is compulsory: </a:t>
            </a:r>
          </a:p>
          <a:p>
            <a:r>
              <a:rPr lang="en-US" altLang="zh-CN" sz="2250" dirty="0"/>
              <a:t>One is to prevent the savings shortsightedness of young people (cash flow constraints) </a:t>
            </a:r>
          </a:p>
          <a:p>
            <a:r>
              <a:rPr lang="en-US" altLang="zh-CN" sz="2250" dirty="0"/>
              <a:t>Second, redistribution equity (social values) </a:t>
            </a:r>
          </a:p>
          <a:p>
            <a:r>
              <a:rPr lang="zh-CN" altLang="en-US" sz="2250" dirty="0"/>
              <a:t>参保意识的两个基本假定</a:t>
            </a:r>
            <a:r>
              <a:rPr lang="en-US" altLang="zh-CN" sz="2250" dirty="0"/>
              <a:t>:</a:t>
            </a:r>
          </a:p>
          <a:p>
            <a:r>
              <a:rPr lang="zh-CN" altLang="en-US" sz="2250" dirty="0"/>
              <a:t>一是“理性人”假设（回报最大化）</a:t>
            </a:r>
            <a:endParaRPr lang="en-US" altLang="zh-CN" sz="2250" dirty="0"/>
          </a:p>
          <a:p>
            <a:r>
              <a:rPr lang="zh-CN" altLang="en-US" sz="2250" dirty="0"/>
              <a:t>二是行为经济学假设（信息不对称、惰性、选择困难等 ）</a:t>
            </a:r>
            <a:endParaRPr lang="en-US" altLang="zh-CN" sz="2250" dirty="0"/>
          </a:p>
          <a:p>
            <a:r>
              <a:rPr lang="en-US" altLang="zh-CN" sz="2250" dirty="0"/>
              <a:t>Two basic assumptions of insurance awareness: </a:t>
            </a:r>
          </a:p>
          <a:p>
            <a:r>
              <a:rPr lang="en-US" altLang="zh-CN" sz="2250" dirty="0"/>
              <a:t>One is the hypothesis of "rational man" (maximizing returns) </a:t>
            </a:r>
          </a:p>
          <a:p>
            <a:r>
              <a:rPr lang="en-US" altLang="zh-CN" sz="2250" dirty="0"/>
              <a:t>Second, behavioral economics hypothesis (information asymmetry, inertia, difficulty in choosing, etc.)</a:t>
            </a:r>
          </a:p>
        </p:txBody>
      </p:sp>
    </p:spTree>
    <p:extLst>
      <p:ext uri="{BB962C8B-B14F-4D97-AF65-F5344CB8AC3E}">
        <p14:creationId xmlns:p14="http://schemas.microsoft.com/office/powerpoint/2010/main" val="4083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BA0B75-3117-4AFC-88FF-48AB8C399E13}"/>
              </a:ext>
            </a:extLst>
          </p:cNvPr>
          <p:cNvSpPr>
            <a:spLocks noGrp="1"/>
          </p:cNvSpPr>
          <p:nvPr>
            <p:ph type="title"/>
          </p:nvPr>
        </p:nvSpPr>
        <p:spPr>
          <a:xfrm>
            <a:off x="344364" y="80970"/>
            <a:ext cx="9066340" cy="827750"/>
          </a:xfrm>
        </p:spPr>
        <p:txBody>
          <a:bodyPr>
            <a:normAutofit fontScale="90000"/>
          </a:bodyPr>
          <a:lstStyle/>
          <a:p>
            <a:r>
              <a:rPr lang="zh-CN" altLang="en-US" sz="2700" dirty="0"/>
              <a:t>社保与税收的区别 </a:t>
            </a:r>
            <a:br>
              <a:rPr lang="en-US" altLang="zh-CN" sz="2700" dirty="0"/>
            </a:br>
            <a:r>
              <a:rPr lang="en-US" altLang="zh-CN" sz="2700" dirty="0"/>
              <a:t>Distinguish Social insurance contribution and tax </a:t>
            </a:r>
            <a:br>
              <a:rPr lang="en-US" altLang="zh-CN" dirty="0"/>
            </a:br>
            <a:endParaRPr lang="zh-CN" altLang="en-US" dirty="0"/>
          </a:p>
        </p:txBody>
      </p:sp>
      <p:sp>
        <p:nvSpPr>
          <p:cNvPr id="3" name="内容占位符 2">
            <a:extLst>
              <a:ext uri="{FF2B5EF4-FFF2-40B4-BE49-F238E27FC236}">
                <a16:creationId xmlns:a16="http://schemas.microsoft.com/office/drawing/2014/main" id="{0E0AE3DA-7626-441A-9EA1-C2FF4285488B}"/>
              </a:ext>
            </a:extLst>
          </p:cNvPr>
          <p:cNvSpPr>
            <a:spLocks noGrp="1"/>
          </p:cNvSpPr>
          <p:nvPr>
            <p:ph idx="1"/>
          </p:nvPr>
        </p:nvSpPr>
        <p:spPr/>
        <p:txBody>
          <a:bodyPr/>
          <a:lstStyle/>
          <a:p>
            <a:r>
              <a:rPr lang="zh-CN" altLang="en-US" dirty="0"/>
              <a:t>一是社保具有补偿性 </a:t>
            </a:r>
            <a:r>
              <a:rPr lang="en-US" altLang="zh-CN" dirty="0"/>
              <a:t>First, social security is compensatory. </a:t>
            </a:r>
          </a:p>
          <a:p>
            <a:r>
              <a:rPr lang="zh-CN" altLang="en-US" dirty="0"/>
              <a:t>二是社保具有收入关联性 </a:t>
            </a:r>
            <a:r>
              <a:rPr lang="en-US" altLang="zh-CN" dirty="0"/>
              <a:t>Second, social security has income relevance </a:t>
            </a:r>
          </a:p>
          <a:p>
            <a:endParaRPr lang="en-US" altLang="zh-CN" dirty="0"/>
          </a:p>
          <a:p>
            <a:endParaRPr lang="en-US" altLang="zh-CN" dirty="0"/>
          </a:p>
          <a:p>
            <a:endParaRPr lang="zh-CN" altLang="en-US" dirty="0"/>
          </a:p>
        </p:txBody>
      </p:sp>
      <p:pic>
        <p:nvPicPr>
          <p:cNvPr id="4" name="图片 3">
            <a:extLst>
              <a:ext uri="{FF2B5EF4-FFF2-40B4-BE49-F238E27FC236}">
                <a16:creationId xmlns:a16="http://schemas.microsoft.com/office/drawing/2014/main" id="{0674F485-BAF9-40CE-AD62-D5C23F33B7C0}"/>
              </a:ext>
            </a:extLst>
          </p:cNvPr>
          <p:cNvPicPr>
            <a:picLocks noChangeAspect="1"/>
          </p:cNvPicPr>
          <p:nvPr/>
        </p:nvPicPr>
        <p:blipFill>
          <a:blip r:embed="rId2"/>
          <a:stretch>
            <a:fillRect/>
          </a:stretch>
        </p:blipFill>
        <p:spPr>
          <a:xfrm>
            <a:off x="-20779" y="3284984"/>
            <a:ext cx="9431479" cy="2664296"/>
          </a:xfrm>
          <a:prstGeom prst="rect">
            <a:avLst/>
          </a:prstGeom>
        </p:spPr>
      </p:pic>
    </p:spTree>
    <p:extLst>
      <p:ext uri="{BB962C8B-B14F-4D97-AF65-F5344CB8AC3E}">
        <p14:creationId xmlns:p14="http://schemas.microsoft.com/office/powerpoint/2010/main" val="223297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4D2184-13AF-478B-BA75-366CF844DDF4}"/>
              </a:ext>
            </a:extLst>
          </p:cNvPr>
          <p:cNvSpPr>
            <a:spLocks noGrp="1"/>
          </p:cNvSpPr>
          <p:nvPr>
            <p:ph type="title"/>
          </p:nvPr>
        </p:nvSpPr>
        <p:spPr>
          <a:xfrm>
            <a:off x="344364" y="80969"/>
            <a:ext cx="9066340" cy="1115782"/>
          </a:xfrm>
        </p:spPr>
        <p:txBody>
          <a:bodyPr>
            <a:noAutofit/>
          </a:bodyPr>
          <a:lstStyle/>
          <a:p>
            <a:r>
              <a:rPr lang="zh-CN" altLang="en-US" dirty="0"/>
              <a:t>制度吸引力：以养老保险为例  </a:t>
            </a:r>
            <a:br>
              <a:rPr lang="en-US" altLang="zh-CN" dirty="0"/>
            </a:br>
            <a:r>
              <a:rPr lang="en-US" altLang="zh-CN" dirty="0"/>
              <a:t>Incentive mechanism from pension system</a:t>
            </a:r>
            <a:br>
              <a:rPr lang="zh-CN" altLang="en-US" dirty="0"/>
            </a:br>
            <a:endParaRPr lang="zh-CN" altLang="en-US" dirty="0"/>
          </a:p>
        </p:txBody>
      </p:sp>
      <p:sp>
        <p:nvSpPr>
          <p:cNvPr id="3" name="内容占位符 2">
            <a:extLst>
              <a:ext uri="{FF2B5EF4-FFF2-40B4-BE49-F238E27FC236}">
                <a16:creationId xmlns:a16="http://schemas.microsoft.com/office/drawing/2014/main" id="{DB0193E1-A94F-4000-AE00-9F86596E529F}"/>
              </a:ext>
            </a:extLst>
          </p:cNvPr>
          <p:cNvSpPr>
            <a:spLocks noGrp="1"/>
          </p:cNvSpPr>
          <p:nvPr>
            <p:ph idx="1"/>
          </p:nvPr>
        </p:nvSpPr>
        <p:spPr>
          <a:xfrm>
            <a:off x="344364" y="1196751"/>
            <a:ext cx="9433172" cy="5040561"/>
          </a:xfrm>
        </p:spPr>
        <p:txBody>
          <a:bodyPr>
            <a:normAutofit fontScale="70000" lnSpcReduction="20000"/>
          </a:bodyPr>
          <a:lstStyle/>
          <a:p>
            <a:r>
              <a:rPr lang="zh-CN" altLang="en-US" sz="3300" b="1" dirty="0"/>
              <a:t>社会统筹部分回报率为：工资增长率</a:t>
            </a:r>
            <a:r>
              <a:rPr lang="en-US" altLang="zh-CN" sz="3300" b="1" dirty="0"/>
              <a:t>+</a:t>
            </a:r>
            <a:r>
              <a:rPr lang="zh-CN" altLang="en-US" sz="3300" b="1" dirty="0"/>
              <a:t>人口增长率</a:t>
            </a:r>
            <a:endParaRPr lang="en-US" altLang="zh-CN" sz="3300" b="1" dirty="0"/>
          </a:p>
          <a:p>
            <a:r>
              <a:rPr lang="en-US" altLang="zh-CN" sz="3300" b="1" dirty="0"/>
              <a:t>The Return Rate of Social Coordination Part: Wage Growth Rate + Population Growth Rate </a:t>
            </a:r>
          </a:p>
          <a:p>
            <a:r>
              <a:rPr lang="en-US" altLang="zh-CN" sz="3400" dirty="0"/>
              <a:t>60</a:t>
            </a:r>
            <a:r>
              <a:rPr lang="zh-CN" altLang="en-US" sz="3400" dirty="0"/>
              <a:t>岁退休，缴费满</a:t>
            </a:r>
            <a:r>
              <a:rPr lang="en-US" altLang="zh-CN" sz="3400" dirty="0"/>
              <a:t>15</a:t>
            </a:r>
            <a:r>
              <a:rPr lang="zh-CN" altLang="en-US" sz="3400" dirty="0"/>
              <a:t>年，余命</a:t>
            </a:r>
            <a:r>
              <a:rPr lang="en-US" altLang="zh-CN" sz="3400" dirty="0"/>
              <a:t>16</a:t>
            </a:r>
            <a:endParaRPr lang="zh-CN" altLang="en-US" sz="3400" dirty="0"/>
          </a:p>
          <a:p>
            <a:r>
              <a:rPr lang="zh-CN" altLang="en-US" sz="3400" dirty="0"/>
              <a:t>回报率（不考虑工资增长率）</a:t>
            </a:r>
            <a:r>
              <a:rPr lang="en-US" altLang="zh-CN" sz="3400" dirty="0"/>
              <a:t>= 15%</a:t>
            </a:r>
            <a:r>
              <a:rPr lang="zh-CN" altLang="en-US" sz="3400" dirty="0"/>
              <a:t>*</a:t>
            </a:r>
            <a:r>
              <a:rPr lang="en-US" altLang="zh-CN" sz="3400" dirty="0"/>
              <a:t>16 /</a:t>
            </a:r>
            <a:r>
              <a:rPr lang="zh-CN" altLang="en-US" sz="3400" dirty="0"/>
              <a:t> （</a:t>
            </a:r>
            <a:r>
              <a:rPr lang="en-US" altLang="zh-CN" sz="3400" dirty="0"/>
              <a:t>20%</a:t>
            </a:r>
            <a:r>
              <a:rPr lang="zh-CN" altLang="en-US" sz="3400" dirty="0"/>
              <a:t>*</a:t>
            </a:r>
            <a:r>
              <a:rPr lang="en-US" altLang="zh-CN" sz="3400" dirty="0"/>
              <a:t>15</a:t>
            </a:r>
            <a:r>
              <a:rPr lang="zh-CN" altLang="en-US" sz="3400" dirty="0"/>
              <a:t>）</a:t>
            </a:r>
            <a:r>
              <a:rPr lang="en-US" altLang="zh-CN" sz="3400" dirty="0"/>
              <a:t>=0.8 </a:t>
            </a:r>
            <a:endParaRPr lang="zh-CN" altLang="en-US" sz="3400" dirty="0"/>
          </a:p>
          <a:p>
            <a:r>
              <a:rPr lang="en-US" altLang="zh-CN" sz="3400" dirty="0"/>
              <a:t>Retirement at the age of 60 with 15 years of payment and 16 years of remaining life </a:t>
            </a:r>
          </a:p>
          <a:p>
            <a:r>
              <a:rPr lang="en-US" altLang="zh-CN" sz="3400" dirty="0"/>
              <a:t>Return rate (excluding wage growth rate) = 15%*16/(20%*15) = 0.8 </a:t>
            </a:r>
          </a:p>
          <a:p>
            <a:r>
              <a:rPr lang="en-US" altLang="zh-CN" sz="3400" dirty="0"/>
              <a:t>55</a:t>
            </a:r>
            <a:r>
              <a:rPr lang="zh-CN" altLang="en-US" sz="3400" dirty="0"/>
              <a:t>岁退休，缴费满</a:t>
            </a:r>
            <a:r>
              <a:rPr lang="en-US" altLang="zh-CN" sz="3400" dirty="0"/>
              <a:t>15</a:t>
            </a:r>
            <a:r>
              <a:rPr lang="zh-CN" altLang="en-US" sz="3400" dirty="0"/>
              <a:t>年，余命</a:t>
            </a:r>
            <a:r>
              <a:rPr lang="en-US" altLang="zh-CN" sz="3400" dirty="0"/>
              <a:t>21</a:t>
            </a:r>
          </a:p>
          <a:p>
            <a:r>
              <a:rPr lang="zh-CN" altLang="en-US" sz="3400" dirty="0"/>
              <a:t>回报率（不考虑工资增长率）</a:t>
            </a:r>
            <a:r>
              <a:rPr lang="en-US" altLang="zh-CN" sz="3400" dirty="0"/>
              <a:t>= 15%</a:t>
            </a:r>
            <a:r>
              <a:rPr lang="zh-CN" altLang="en-US" sz="3400" dirty="0"/>
              <a:t>*</a:t>
            </a:r>
            <a:r>
              <a:rPr lang="en-US" altLang="zh-CN" sz="3400" dirty="0"/>
              <a:t>21 /</a:t>
            </a:r>
            <a:r>
              <a:rPr lang="zh-CN" altLang="en-US" sz="3400" dirty="0"/>
              <a:t> （</a:t>
            </a:r>
            <a:r>
              <a:rPr lang="en-US" altLang="zh-CN" sz="3400" dirty="0"/>
              <a:t>20%</a:t>
            </a:r>
            <a:r>
              <a:rPr lang="zh-CN" altLang="en-US" sz="3400" dirty="0"/>
              <a:t>*</a:t>
            </a:r>
            <a:r>
              <a:rPr lang="en-US" altLang="zh-CN" sz="3400" dirty="0"/>
              <a:t>15</a:t>
            </a:r>
            <a:r>
              <a:rPr lang="zh-CN" altLang="en-US" sz="3400" dirty="0"/>
              <a:t>）</a:t>
            </a:r>
            <a:r>
              <a:rPr lang="en-US" altLang="zh-CN" sz="3400" dirty="0"/>
              <a:t>=1.4 </a:t>
            </a:r>
            <a:endParaRPr lang="zh-CN" altLang="en-US" sz="3400" dirty="0"/>
          </a:p>
          <a:p>
            <a:r>
              <a:rPr lang="en-US" altLang="zh-CN" sz="3400" dirty="0"/>
              <a:t>Retirement at the age of 55, with 15 years of payment and 21 years of remaining life </a:t>
            </a:r>
          </a:p>
          <a:p>
            <a:r>
              <a:rPr lang="en-US" altLang="zh-CN" sz="3400" dirty="0"/>
              <a:t>Rate of return (excluding wage growth) = 15%*21/(20%*15) = 1.4 </a:t>
            </a:r>
            <a:endParaRPr lang="zh-CN" altLang="en-US" sz="3400" dirty="0"/>
          </a:p>
        </p:txBody>
      </p:sp>
    </p:spTree>
    <p:extLst>
      <p:ext uri="{BB962C8B-B14F-4D97-AF65-F5344CB8AC3E}">
        <p14:creationId xmlns:p14="http://schemas.microsoft.com/office/powerpoint/2010/main" val="2214742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25429-3C50-401F-8BA1-7C5DF219F748}"/>
              </a:ext>
            </a:extLst>
          </p:cNvPr>
          <p:cNvSpPr>
            <a:spLocks noGrp="1"/>
          </p:cNvSpPr>
          <p:nvPr>
            <p:ph type="title"/>
          </p:nvPr>
        </p:nvSpPr>
        <p:spPr/>
        <p:txBody>
          <a:bodyPr/>
          <a:lstStyle/>
          <a:p>
            <a:r>
              <a:rPr lang="en-US" altLang="zh-CN" dirty="0"/>
              <a:t>Booking Interests on Pension individual account</a:t>
            </a:r>
            <a:endParaRPr lang="zh-CN" altLang="en-US" dirty="0"/>
          </a:p>
        </p:txBody>
      </p:sp>
      <p:sp>
        <p:nvSpPr>
          <p:cNvPr id="3" name="内容占位符 2">
            <a:extLst>
              <a:ext uri="{FF2B5EF4-FFF2-40B4-BE49-F238E27FC236}">
                <a16:creationId xmlns:a16="http://schemas.microsoft.com/office/drawing/2014/main" id="{50E506CC-3A13-41B2-AAA2-74FC3F76AEE3}"/>
              </a:ext>
            </a:extLst>
          </p:cNvPr>
          <p:cNvSpPr>
            <a:spLocks noGrp="1"/>
          </p:cNvSpPr>
          <p:nvPr>
            <p:ph idx="1"/>
          </p:nvPr>
        </p:nvSpPr>
        <p:spPr>
          <a:xfrm>
            <a:off x="416370" y="980661"/>
            <a:ext cx="9361166" cy="5145506"/>
          </a:xfrm>
        </p:spPr>
        <p:txBody>
          <a:bodyPr/>
          <a:lstStyle/>
          <a:p>
            <a:r>
              <a:rPr lang="zh-CN" altLang="en-US" sz="2800" dirty="0"/>
              <a:t>个人账户记账利率：</a:t>
            </a:r>
            <a:r>
              <a:rPr lang="fr-FR" altLang="zh-CN" sz="2800" dirty="0" err="1"/>
              <a:t>Personal</a:t>
            </a:r>
            <a:r>
              <a:rPr lang="fr-FR" altLang="zh-CN" sz="2800" dirty="0"/>
              <a:t> </a:t>
            </a:r>
            <a:r>
              <a:rPr lang="fr-FR" altLang="zh-CN" sz="2800" dirty="0" err="1"/>
              <a:t>Accounting</a:t>
            </a:r>
            <a:r>
              <a:rPr lang="fr-FR" altLang="zh-CN" sz="2800" dirty="0"/>
              <a:t> </a:t>
            </a:r>
            <a:r>
              <a:rPr lang="fr-FR" altLang="zh-CN" sz="2800" dirty="0" err="1"/>
              <a:t>Interest</a:t>
            </a:r>
            <a:r>
              <a:rPr lang="fr-FR" altLang="zh-CN" sz="2800" dirty="0"/>
              <a:t> Rate: </a:t>
            </a:r>
            <a:endParaRPr lang="en-US" altLang="zh-CN" sz="2800" dirty="0"/>
          </a:p>
          <a:p>
            <a:r>
              <a:rPr lang="en-US" altLang="zh-CN" sz="2800" dirty="0"/>
              <a:t>2016</a:t>
            </a:r>
            <a:r>
              <a:rPr lang="zh-CN" altLang="en-US" sz="2800" dirty="0"/>
              <a:t>、</a:t>
            </a:r>
            <a:r>
              <a:rPr lang="en-US" altLang="zh-CN" sz="2800" dirty="0"/>
              <a:t>2017</a:t>
            </a:r>
            <a:r>
              <a:rPr lang="zh-CN" altLang="en-US" sz="2800" dirty="0"/>
              <a:t>和</a:t>
            </a:r>
            <a:r>
              <a:rPr lang="en-US" altLang="zh-CN" sz="2800" dirty="0"/>
              <a:t>2018</a:t>
            </a:r>
            <a:r>
              <a:rPr lang="zh-CN" altLang="en-US" sz="2800" dirty="0"/>
              <a:t>年：城镇职工基本养老保险 个人账户记账利率分别为</a:t>
            </a:r>
            <a:r>
              <a:rPr lang="en-US" altLang="zh-CN" sz="2800" dirty="0"/>
              <a:t>8.31%</a:t>
            </a:r>
            <a:r>
              <a:rPr lang="zh-CN" altLang="en-US" sz="2800" dirty="0"/>
              <a:t>、</a:t>
            </a:r>
            <a:r>
              <a:rPr lang="en-US" altLang="zh-CN" sz="2800" dirty="0"/>
              <a:t>7.12%</a:t>
            </a:r>
            <a:r>
              <a:rPr lang="zh-CN" altLang="en-US" sz="2800" dirty="0"/>
              <a:t>和</a:t>
            </a:r>
            <a:r>
              <a:rPr lang="en-US" altLang="zh-CN" sz="2800" dirty="0"/>
              <a:t>8.29%</a:t>
            </a:r>
          </a:p>
          <a:p>
            <a:r>
              <a:rPr lang="en-US" altLang="zh-CN" sz="2000" dirty="0"/>
              <a:t>In 2016, 2017 and 2018, the interest rates of individual accounts of basic pension insurance for urban employees are 8.31%, 7.12% and 8.29% respectively. </a:t>
            </a:r>
          </a:p>
          <a:p>
            <a:r>
              <a:rPr lang="zh-CN" altLang="en-US" sz="2800" dirty="0"/>
              <a:t>以年均记账利率</a:t>
            </a:r>
            <a:r>
              <a:rPr lang="en-US" altLang="zh-CN" sz="2800" dirty="0"/>
              <a:t>7%</a:t>
            </a:r>
            <a:r>
              <a:rPr lang="zh-CN" altLang="en-US" sz="2800" dirty="0"/>
              <a:t>为基准，不同年限缴费产生的年金额</a:t>
            </a:r>
            <a:r>
              <a:rPr lang="en-US" altLang="zh-CN" sz="2800" dirty="0"/>
              <a:t> </a:t>
            </a:r>
          </a:p>
          <a:p>
            <a:r>
              <a:rPr lang="en-US" altLang="zh-CN" sz="2000" dirty="0"/>
              <a:t>Based on the average annual bookkeeping interest rate of 7%, the annual amount produced by different years of payment </a:t>
            </a:r>
            <a:endParaRPr lang="zh-CN" altLang="en-US" sz="2000" dirty="0"/>
          </a:p>
        </p:txBody>
      </p:sp>
      <p:graphicFrame>
        <p:nvGraphicFramePr>
          <p:cNvPr id="4" name="表格 3">
            <a:extLst>
              <a:ext uri="{FF2B5EF4-FFF2-40B4-BE49-F238E27FC236}">
                <a16:creationId xmlns:a16="http://schemas.microsoft.com/office/drawing/2014/main" id="{2A65FF12-513E-453E-93F3-C0E25152CEB3}"/>
              </a:ext>
            </a:extLst>
          </p:cNvPr>
          <p:cNvGraphicFramePr>
            <a:graphicFrameLocks noGrp="1"/>
          </p:cNvGraphicFramePr>
          <p:nvPr>
            <p:extLst>
              <p:ext uri="{D42A27DB-BD31-4B8C-83A1-F6EECF244321}">
                <p14:modId xmlns:p14="http://schemas.microsoft.com/office/powerpoint/2010/main" val="1691427373"/>
              </p:ext>
            </p:extLst>
          </p:nvPr>
        </p:nvGraphicFramePr>
        <p:xfrm>
          <a:off x="1025106" y="4581129"/>
          <a:ext cx="7704856" cy="1774678"/>
        </p:xfrm>
        <a:graphic>
          <a:graphicData uri="http://schemas.openxmlformats.org/drawingml/2006/table">
            <a:tbl>
              <a:tblPr firstRow="1" bandRow="1">
                <a:tableStyleId>{5C22544A-7EE6-4342-B048-85BDC9FD1C3A}</a:tableStyleId>
              </a:tblPr>
              <a:tblGrid>
                <a:gridCol w="1926214">
                  <a:extLst>
                    <a:ext uri="{9D8B030D-6E8A-4147-A177-3AD203B41FA5}">
                      <a16:colId xmlns:a16="http://schemas.microsoft.com/office/drawing/2014/main" val="165119214"/>
                    </a:ext>
                  </a:extLst>
                </a:gridCol>
                <a:gridCol w="1926214">
                  <a:extLst>
                    <a:ext uri="{9D8B030D-6E8A-4147-A177-3AD203B41FA5}">
                      <a16:colId xmlns:a16="http://schemas.microsoft.com/office/drawing/2014/main" val="4223323611"/>
                    </a:ext>
                  </a:extLst>
                </a:gridCol>
                <a:gridCol w="1926214">
                  <a:extLst>
                    <a:ext uri="{9D8B030D-6E8A-4147-A177-3AD203B41FA5}">
                      <a16:colId xmlns:a16="http://schemas.microsoft.com/office/drawing/2014/main" val="1269401926"/>
                    </a:ext>
                  </a:extLst>
                </a:gridCol>
                <a:gridCol w="1926214">
                  <a:extLst>
                    <a:ext uri="{9D8B030D-6E8A-4147-A177-3AD203B41FA5}">
                      <a16:colId xmlns:a16="http://schemas.microsoft.com/office/drawing/2014/main" val="2170193780"/>
                    </a:ext>
                  </a:extLst>
                </a:gridCol>
              </a:tblGrid>
              <a:tr h="1018594">
                <a:tc>
                  <a:txBody>
                    <a:bodyPr/>
                    <a:lstStyle/>
                    <a:p>
                      <a:r>
                        <a:rPr lang="en-US" altLang="zh-CN" sz="2400" dirty="0"/>
                        <a:t>10</a:t>
                      </a:r>
                      <a:r>
                        <a:rPr lang="zh-CN" altLang="en-US" sz="2400" dirty="0"/>
                        <a:t>年</a:t>
                      </a:r>
                    </a:p>
                  </a:txBody>
                  <a:tcPr/>
                </a:tc>
                <a:tc>
                  <a:txBody>
                    <a:bodyPr/>
                    <a:lstStyle/>
                    <a:p>
                      <a:r>
                        <a:rPr lang="en-US" altLang="zh-CN" sz="2400" dirty="0"/>
                        <a:t>15</a:t>
                      </a:r>
                      <a:r>
                        <a:rPr lang="zh-CN" altLang="en-US" sz="2400" dirty="0"/>
                        <a:t>年</a:t>
                      </a:r>
                    </a:p>
                  </a:txBody>
                  <a:tcPr/>
                </a:tc>
                <a:tc>
                  <a:txBody>
                    <a:bodyPr/>
                    <a:lstStyle/>
                    <a:p>
                      <a:r>
                        <a:rPr lang="en-US" altLang="zh-CN" sz="2400" dirty="0"/>
                        <a:t>20</a:t>
                      </a:r>
                      <a:r>
                        <a:rPr lang="zh-CN" altLang="en-US" sz="2400" dirty="0"/>
                        <a:t>年</a:t>
                      </a:r>
                    </a:p>
                  </a:txBody>
                  <a:tcPr/>
                </a:tc>
                <a:tc>
                  <a:txBody>
                    <a:bodyPr/>
                    <a:lstStyle/>
                    <a:p>
                      <a:r>
                        <a:rPr lang="en-US" altLang="zh-CN" sz="2400" dirty="0"/>
                        <a:t>30</a:t>
                      </a:r>
                      <a:r>
                        <a:rPr lang="zh-CN" altLang="en-US" sz="2400" dirty="0"/>
                        <a:t>年</a:t>
                      </a:r>
                    </a:p>
                  </a:txBody>
                  <a:tcPr/>
                </a:tc>
                <a:extLst>
                  <a:ext uri="{0D108BD9-81ED-4DB2-BD59-A6C34878D82A}">
                    <a16:rowId xmlns:a16="http://schemas.microsoft.com/office/drawing/2014/main" val="341366148"/>
                  </a:ext>
                </a:extLst>
              </a:tr>
              <a:tr h="756084">
                <a:tc>
                  <a:txBody>
                    <a:bodyPr/>
                    <a:lstStyle/>
                    <a:p>
                      <a:r>
                        <a:rPr lang="en-US" altLang="zh-CN" sz="2400" dirty="0"/>
                        <a:t> 13.8</a:t>
                      </a:r>
                      <a:endParaRPr lang="zh-CN" altLang="en-US" sz="2400" dirty="0"/>
                    </a:p>
                  </a:txBody>
                  <a:tcPr/>
                </a:tc>
                <a:tc>
                  <a:txBody>
                    <a:bodyPr/>
                    <a:lstStyle/>
                    <a:p>
                      <a:r>
                        <a:rPr lang="en-US" altLang="zh-CN" sz="2400" dirty="0"/>
                        <a:t>25.1</a:t>
                      </a:r>
                      <a:endParaRPr lang="zh-CN" altLang="en-US" sz="2400" dirty="0"/>
                    </a:p>
                  </a:txBody>
                  <a:tcPr/>
                </a:tc>
                <a:tc>
                  <a:txBody>
                    <a:bodyPr/>
                    <a:lstStyle/>
                    <a:p>
                      <a:r>
                        <a:rPr lang="en-US" altLang="zh-CN" sz="2400" dirty="0"/>
                        <a:t>40.9</a:t>
                      </a:r>
                      <a:endParaRPr lang="zh-CN" altLang="en-US" sz="2400" dirty="0"/>
                    </a:p>
                  </a:txBody>
                  <a:tcPr/>
                </a:tc>
                <a:tc>
                  <a:txBody>
                    <a:bodyPr/>
                    <a:lstStyle/>
                    <a:p>
                      <a:r>
                        <a:rPr lang="en-US" altLang="zh-CN" sz="2400" dirty="0"/>
                        <a:t>94.4</a:t>
                      </a:r>
                      <a:endParaRPr lang="zh-CN" altLang="en-US" sz="2400" dirty="0"/>
                    </a:p>
                  </a:txBody>
                  <a:tcPr/>
                </a:tc>
                <a:extLst>
                  <a:ext uri="{0D108BD9-81ED-4DB2-BD59-A6C34878D82A}">
                    <a16:rowId xmlns:a16="http://schemas.microsoft.com/office/drawing/2014/main" val="3549204652"/>
                  </a:ext>
                </a:extLst>
              </a:tr>
            </a:tbl>
          </a:graphicData>
        </a:graphic>
      </p:graphicFrame>
    </p:spTree>
    <p:extLst>
      <p:ext uri="{BB962C8B-B14F-4D97-AF65-F5344CB8AC3E}">
        <p14:creationId xmlns:p14="http://schemas.microsoft.com/office/powerpoint/2010/main" val="261790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EA9B1B-DCBF-44EA-8A5C-924F341D3543}"/>
              </a:ext>
            </a:extLst>
          </p:cNvPr>
          <p:cNvSpPr>
            <a:spLocks noGrp="1"/>
          </p:cNvSpPr>
          <p:nvPr>
            <p:ph type="title"/>
          </p:nvPr>
        </p:nvSpPr>
        <p:spPr/>
        <p:txBody>
          <a:bodyPr>
            <a:noAutofit/>
          </a:bodyPr>
          <a:lstStyle/>
          <a:p>
            <a:r>
              <a:rPr lang="zh-CN" altLang="en-US" dirty="0">
                <a:solidFill>
                  <a:prstClr val="black"/>
                </a:solidFill>
                <a:latin typeface="Calibri Light"/>
                <a:ea typeface="宋体"/>
              </a:rPr>
              <a:t> 全国社保参保及基金收入情况  </a:t>
            </a:r>
            <a:r>
              <a:rPr lang="en-US" altLang="zh-CN" dirty="0">
                <a:solidFill>
                  <a:prstClr val="black"/>
                </a:solidFill>
                <a:latin typeface="Calibri Light"/>
                <a:ea typeface="宋体"/>
              </a:rPr>
              <a:t>Social Insurance Revenue and expenditure</a:t>
            </a:r>
            <a:br>
              <a:rPr lang="zh-CN" altLang="en-US" dirty="0"/>
            </a:br>
            <a:endParaRPr lang="zh-CN" altLang="en-US" dirty="0"/>
          </a:p>
        </p:txBody>
      </p:sp>
      <p:sp>
        <p:nvSpPr>
          <p:cNvPr id="7" name="矩形 6">
            <a:extLst>
              <a:ext uri="{FF2B5EF4-FFF2-40B4-BE49-F238E27FC236}">
                <a16:creationId xmlns:a16="http://schemas.microsoft.com/office/drawing/2014/main" id="{17DC0D41-61E5-470A-8989-2202A4B42940}"/>
              </a:ext>
            </a:extLst>
          </p:cNvPr>
          <p:cNvSpPr/>
          <p:nvPr/>
        </p:nvSpPr>
        <p:spPr>
          <a:xfrm>
            <a:off x="2126961" y="5393255"/>
            <a:ext cx="5824727" cy="692497"/>
          </a:xfrm>
          <a:prstGeom prst="rect">
            <a:avLst/>
          </a:prstGeom>
        </p:spPr>
        <p:txBody>
          <a:bodyPr wrap="square">
            <a:spAutoFit/>
          </a:bodyPr>
          <a:lstStyle/>
          <a:p>
            <a:pPr algn="ctr"/>
            <a:r>
              <a:rPr lang="zh-CN" altLang="en-US" sz="1950" b="1" dirty="0">
                <a:solidFill>
                  <a:prstClr val="black"/>
                </a:solidFill>
                <a:latin typeface="Calibri Light"/>
                <a:ea typeface="宋体"/>
              </a:rPr>
              <a:t> 五项社会保险基金收入情况 </a:t>
            </a:r>
            <a:br>
              <a:rPr lang="zh-CN" altLang="en-US" sz="1950" b="1" dirty="0"/>
            </a:br>
            <a:endParaRPr lang="zh-CN" altLang="en-US" sz="1950" b="1" dirty="0"/>
          </a:p>
        </p:txBody>
      </p:sp>
      <p:pic>
        <p:nvPicPr>
          <p:cNvPr id="3" name="图片 2">
            <a:extLst>
              <a:ext uri="{FF2B5EF4-FFF2-40B4-BE49-F238E27FC236}">
                <a16:creationId xmlns:a16="http://schemas.microsoft.com/office/drawing/2014/main" id="{5F013DD9-0793-4877-AC6A-D61F0BF2C4BD}"/>
              </a:ext>
            </a:extLst>
          </p:cNvPr>
          <p:cNvPicPr>
            <a:picLocks noChangeAspect="1"/>
          </p:cNvPicPr>
          <p:nvPr/>
        </p:nvPicPr>
        <p:blipFill>
          <a:blip r:embed="rId2"/>
          <a:stretch>
            <a:fillRect/>
          </a:stretch>
        </p:blipFill>
        <p:spPr>
          <a:xfrm>
            <a:off x="0" y="1844824"/>
            <a:ext cx="5155918" cy="3067888"/>
          </a:xfrm>
          <a:prstGeom prst="rect">
            <a:avLst/>
          </a:prstGeom>
        </p:spPr>
      </p:pic>
      <p:pic>
        <p:nvPicPr>
          <p:cNvPr id="10" name="图片 9">
            <a:extLst>
              <a:ext uri="{FF2B5EF4-FFF2-40B4-BE49-F238E27FC236}">
                <a16:creationId xmlns:a16="http://schemas.microsoft.com/office/drawing/2014/main" id="{D4FCF9FC-9EBC-4E0E-AA8C-4AEF921B1790}"/>
              </a:ext>
            </a:extLst>
          </p:cNvPr>
          <p:cNvPicPr>
            <a:picLocks noChangeAspect="1"/>
          </p:cNvPicPr>
          <p:nvPr/>
        </p:nvPicPr>
        <p:blipFill>
          <a:blip r:embed="rId3"/>
          <a:stretch>
            <a:fillRect/>
          </a:stretch>
        </p:blipFill>
        <p:spPr>
          <a:xfrm>
            <a:off x="4953000" y="1916832"/>
            <a:ext cx="4715283" cy="2592288"/>
          </a:xfrm>
          <a:prstGeom prst="rect">
            <a:avLst/>
          </a:prstGeom>
        </p:spPr>
      </p:pic>
    </p:spTree>
    <p:extLst>
      <p:ext uri="{BB962C8B-B14F-4D97-AF65-F5344CB8AC3E}">
        <p14:creationId xmlns:p14="http://schemas.microsoft.com/office/powerpoint/2010/main" val="1328807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13F0A1-08C3-4B38-8BEA-2E0CF6A1E43A}"/>
              </a:ext>
            </a:extLst>
          </p:cNvPr>
          <p:cNvSpPr>
            <a:spLocks noGrp="1"/>
          </p:cNvSpPr>
          <p:nvPr>
            <p:ph type="title"/>
          </p:nvPr>
        </p:nvSpPr>
        <p:spPr/>
        <p:txBody>
          <a:bodyPr/>
          <a:lstStyle/>
          <a:p>
            <a:r>
              <a:rPr lang="zh-CN" altLang="en-US" dirty="0"/>
              <a:t>流动人口参保率 </a:t>
            </a:r>
            <a:r>
              <a:rPr lang="en-US" altLang="zh-CN" dirty="0"/>
              <a:t>Participation Rates among migrant workers</a:t>
            </a:r>
            <a:endParaRPr lang="zh-CN" altLang="en-US" dirty="0"/>
          </a:p>
        </p:txBody>
      </p:sp>
      <p:graphicFrame>
        <p:nvGraphicFramePr>
          <p:cNvPr id="4" name="内容占位符 3">
            <a:extLst>
              <a:ext uri="{FF2B5EF4-FFF2-40B4-BE49-F238E27FC236}">
                <a16:creationId xmlns:a16="http://schemas.microsoft.com/office/drawing/2014/main" id="{C9C21482-0A3C-42F7-914E-783CF83BB697}"/>
              </a:ext>
            </a:extLst>
          </p:cNvPr>
          <p:cNvGraphicFramePr>
            <a:graphicFrameLocks noGrp="1"/>
          </p:cNvGraphicFramePr>
          <p:nvPr>
            <p:ph idx="1"/>
            <p:extLst>
              <p:ext uri="{D42A27DB-BD31-4B8C-83A1-F6EECF244321}">
                <p14:modId xmlns:p14="http://schemas.microsoft.com/office/powerpoint/2010/main" val="3389532237"/>
              </p:ext>
            </p:extLst>
          </p:nvPr>
        </p:nvGraphicFramePr>
        <p:xfrm>
          <a:off x="776536" y="4509120"/>
          <a:ext cx="7762476" cy="1512138"/>
        </p:xfrm>
        <a:graphic>
          <a:graphicData uri="http://schemas.openxmlformats.org/drawingml/2006/table">
            <a:tbl>
              <a:tblPr>
                <a:tableStyleId>{5C22544A-7EE6-4342-B048-85BDC9FD1C3A}</a:tableStyleId>
              </a:tblPr>
              <a:tblGrid>
                <a:gridCol w="2202864">
                  <a:extLst>
                    <a:ext uri="{9D8B030D-6E8A-4147-A177-3AD203B41FA5}">
                      <a16:colId xmlns:a16="http://schemas.microsoft.com/office/drawing/2014/main" val="3907639365"/>
                    </a:ext>
                  </a:extLst>
                </a:gridCol>
                <a:gridCol w="1389903">
                  <a:extLst>
                    <a:ext uri="{9D8B030D-6E8A-4147-A177-3AD203B41FA5}">
                      <a16:colId xmlns:a16="http://schemas.microsoft.com/office/drawing/2014/main" val="1059432985"/>
                    </a:ext>
                  </a:extLst>
                </a:gridCol>
                <a:gridCol w="1389903">
                  <a:extLst>
                    <a:ext uri="{9D8B030D-6E8A-4147-A177-3AD203B41FA5}">
                      <a16:colId xmlns:a16="http://schemas.microsoft.com/office/drawing/2014/main" val="2152865089"/>
                    </a:ext>
                  </a:extLst>
                </a:gridCol>
                <a:gridCol w="1389903">
                  <a:extLst>
                    <a:ext uri="{9D8B030D-6E8A-4147-A177-3AD203B41FA5}">
                      <a16:colId xmlns:a16="http://schemas.microsoft.com/office/drawing/2014/main" val="4292305277"/>
                    </a:ext>
                  </a:extLst>
                </a:gridCol>
                <a:gridCol w="1389903">
                  <a:extLst>
                    <a:ext uri="{9D8B030D-6E8A-4147-A177-3AD203B41FA5}">
                      <a16:colId xmlns:a16="http://schemas.microsoft.com/office/drawing/2014/main" val="1248137368"/>
                    </a:ext>
                  </a:extLst>
                </a:gridCol>
              </a:tblGrid>
              <a:tr h="504046">
                <a:tc>
                  <a:txBody>
                    <a:bodyPr/>
                    <a:lstStyle/>
                    <a:p>
                      <a:pPr algn="l" fontAlgn="b"/>
                      <a:endParaRPr lang="zh-CN" alt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zh-CN" altLang="en-US" sz="2000" u="none" strike="noStrike" dirty="0">
                          <a:effectLst/>
                          <a:latin typeface="Times New Roman" panose="02020603050405020304" pitchFamily="18" charset="0"/>
                          <a:cs typeface="Times New Roman" panose="02020603050405020304" pitchFamily="18" charset="0"/>
                        </a:rPr>
                        <a:t>养老保险</a:t>
                      </a:r>
                      <a:endParaRPr lang="zh-CN" alt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zh-CN" altLang="en-US" sz="2000" u="none" strike="noStrike" dirty="0">
                          <a:effectLst/>
                          <a:latin typeface="Times New Roman" panose="02020603050405020304" pitchFamily="18" charset="0"/>
                          <a:cs typeface="Times New Roman" panose="02020603050405020304" pitchFamily="18" charset="0"/>
                        </a:rPr>
                        <a:t>医疗保险</a:t>
                      </a:r>
                      <a:endParaRPr lang="zh-CN" alt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zh-CN" altLang="en-US" sz="2000" u="none" strike="noStrike" dirty="0">
                          <a:effectLst/>
                          <a:latin typeface="Times New Roman" panose="02020603050405020304" pitchFamily="18" charset="0"/>
                          <a:cs typeface="Times New Roman" panose="02020603050405020304" pitchFamily="18" charset="0"/>
                        </a:rPr>
                        <a:t>失业保险</a:t>
                      </a:r>
                      <a:endParaRPr lang="zh-CN" alt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zh-CN" altLang="en-US" sz="2000" u="none" strike="noStrike">
                          <a:effectLst/>
                          <a:latin typeface="Times New Roman" panose="02020603050405020304" pitchFamily="18" charset="0"/>
                          <a:cs typeface="Times New Roman" panose="02020603050405020304" pitchFamily="18" charset="0"/>
                        </a:rPr>
                        <a:t>工伤保险</a:t>
                      </a:r>
                      <a:endParaRPr lang="zh-CN" altLang="en-US"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extLst>
                  <a:ext uri="{0D108BD9-81ED-4DB2-BD59-A6C34878D82A}">
                    <a16:rowId xmlns:a16="http://schemas.microsoft.com/office/drawing/2014/main" val="3242952723"/>
                  </a:ext>
                </a:extLst>
              </a:tr>
              <a:tr h="504046">
                <a:tc>
                  <a:txBody>
                    <a:bodyPr/>
                    <a:lstStyle/>
                    <a:p>
                      <a:pPr algn="l" fontAlgn="b"/>
                      <a:r>
                        <a:rPr lang="zh-CN" altLang="en-US" sz="2000" u="none" strike="noStrike" dirty="0">
                          <a:effectLst/>
                          <a:latin typeface="Times New Roman" panose="02020603050405020304" pitchFamily="18" charset="0"/>
                          <a:cs typeface="Times New Roman" panose="02020603050405020304" pitchFamily="18" charset="0"/>
                        </a:rPr>
                        <a:t>参保总量</a:t>
                      </a:r>
                      <a:r>
                        <a:rPr lang="en-US" altLang="zh-CN" sz="2000" u="none" strike="noStrike" dirty="0">
                          <a:effectLst/>
                          <a:latin typeface="Times New Roman" panose="02020603050405020304" pitchFamily="18" charset="0"/>
                          <a:cs typeface="Times New Roman" panose="02020603050405020304" pitchFamily="18" charset="0"/>
                        </a:rPr>
                        <a:t>(</a:t>
                      </a:r>
                      <a:r>
                        <a:rPr lang="zh-CN" altLang="en-US" sz="2000" u="none" strike="noStrike" dirty="0">
                          <a:effectLst/>
                          <a:latin typeface="Times New Roman" panose="02020603050405020304" pitchFamily="18" charset="0"/>
                          <a:cs typeface="Times New Roman" panose="02020603050405020304" pitchFamily="18" charset="0"/>
                        </a:rPr>
                        <a:t>万人</a:t>
                      </a:r>
                      <a:r>
                        <a:rPr lang="en-US" altLang="zh-CN" sz="2000" u="none" strike="noStrike" dirty="0">
                          <a:effectLst/>
                          <a:latin typeface="Times New Roman" panose="02020603050405020304" pitchFamily="18" charset="0"/>
                          <a:cs typeface="Times New Roman" panose="02020603050405020304" pitchFamily="18" charset="0"/>
                        </a:rPr>
                        <a:t>) </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en-US" altLang="zh-CN" sz="2000" u="none" strike="noStrike" dirty="0">
                          <a:effectLst/>
                          <a:latin typeface="Times New Roman" panose="02020603050405020304" pitchFamily="18" charset="0"/>
                          <a:cs typeface="Times New Roman" panose="02020603050405020304" pitchFamily="18" charset="0"/>
                        </a:rPr>
                        <a:t>6202</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en-US" altLang="zh-CN" sz="2000" u="none" strike="noStrike" dirty="0">
                          <a:effectLst/>
                          <a:latin typeface="Times New Roman" panose="02020603050405020304" pitchFamily="18" charset="0"/>
                          <a:cs typeface="Times New Roman" panose="02020603050405020304" pitchFamily="18" charset="0"/>
                        </a:rPr>
                        <a:t>6225</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en-US" altLang="zh-CN" sz="2000" u="none" strike="noStrike" dirty="0">
                          <a:effectLst/>
                          <a:latin typeface="Times New Roman" panose="02020603050405020304" pitchFamily="18" charset="0"/>
                          <a:cs typeface="Times New Roman" panose="02020603050405020304" pitchFamily="18" charset="0"/>
                        </a:rPr>
                        <a:t>4897</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en-US" altLang="zh-CN" sz="2000" u="none" strike="noStrike" dirty="0">
                          <a:effectLst/>
                          <a:latin typeface="Times New Roman" panose="02020603050405020304" pitchFamily="18" charset="0"/>
                          <a:cs typeface="Times New Roman" panose="02020603050405020304" pitchFamily="18" charset="0"/>
                        </a:rPr>
                        <a:t>7807</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extLst>
                  <a:ext uri="{0D108BD9-81ED-4DB2-BD59-A6C34878D82A}">
                    <a16:rowId xmlns:a16="http://schemas.microsoft.com/office/drawing/2014/main" val="1098746206"/>
                  </a:ext>
                </a:extLst>
              </a:tr>
              <a:tr h="504046">
                <a:tc>
                  <a:txBody>
                    <a:bodyPr/>
                    <a:lstStyle/>
                    <a:p>
                      <a:pPr algn="l" fontAlgn="b"/>
                      <a:r>
                        <a:rPr lang="zh-CN" altLang="en-US"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参保率</a:t>
                      </a:r>
                    </a:p>
                  </a:txBody>
                  <a:tcPr marL="3810" marR="3810" marT="3810" marB="0" anchor="b"/>
                </a:tc>
                <a:tc>
                  <a:txBody>
                    <a:bodyPr/>
                    <a:lstStyle/>
                    <a:p>
                      <a:pPr algn="l" fontAlgn="b"/>
                      <a:r>
                        <a:rPr lang="en-US" altLang="zh-CN" sz="2000" u="none" strike="noStrike">
                          <a:effectLst/>
                          <a:latin typeface="Times New Roman" panose="02020603050405020304" pitchFamily="18" charset="0"/>
                          <a:cs typeface="Times New Roman" panose="02020603050405020304" pitchFamily="18" charset="0"/>
                        </a:rPr>
                        <a:t>36.09%</a:t>
                      </a:r>
                      <a:endParaRPr lang="en-US" altLang="zh-CN"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en-US" altLang="zh-CN" sz="2000" u="none" strike="noStrike">
                          <a:effectLst/>
                          <a:latin typeface="Times New Roman" panose="02020603050405020304" pitchFamily="18" charset="0"/>
                          <a:cs typeface="Times New Roman" panose="02020603050405020304" pitchFamily="18" charset="0"/>
                        </a:rPr>
                        <a:t>36.22%</a:t>
                      </a:r>
                      <a:endParaRPr lang="en-US" altLang="zh-CN" sz="2000" b="0"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en-US" altLang="zh-CN" sz="2000" u="none" strike="noStrike" dirty="0">
                          <a:effectLst/>
                          <a:latin typeface="Times New Roman" panose="02020603050405020304" pitchFamily="18" charset="0"/>
                          <a:cs typeface="Times New Roman" panose="02020603050405020304" pitchFamily="18" charset="0"/>
                        </a:rPr>
                        <a:t>28.50%</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tc>
                  <a:txBody>
                    <a:bodyPr/>
                    <a:lstStyle/>
                    <a:p>
                      <a:pPr algn="l" fontAlgn="b"/>
                      <a:r>
                        <a:rPr lang="en-US" altLang="zh-CN" sz="2000" u="none" strike="noStrike" dirty="0">
                          <a:effectLst/>
                          <a:latin typeface="Times New Roman" panose="02020603050405020304" pitchFamily="18" charset="0"/>
                          <a:cs typeface="Times New Roman" panose="02020603050405020304" pitchFamily="18" charset="0"/>
                        </a:rPr>
                        <a:t>45.43%</a:t>
                      </a:r>
                      <a:endParaRPr lang="en-US" altLang="zh-CN" sz="20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3810" marR="3810" marT="3810" marB="0" anchor="b"/>
                </a:tc>
                <a:extLst>
                  <a:ext uri="{0D108BD9-81ED-4DB2-BD59-A6C34878D82A}">
                    <a16:rowId xmlns:a16="http://schemas.microsoft.com/office/drawing/2014/main" val="4171533900"/>
                  </a:ext>
                </a:extLst>
              </a:tr>
            </a:tbl>
          </a:graphicData>
        </a:graphic>
      </p:graphicFrame>
      <p:graphicFrame>
        <p:nvGraphicFramePr>
          <p:cNvPr id="5" name="图片占位符 8">
            <a:extLst>
              <a:ext uri="{FF2B5EF4-FFF2-40B4-BE49-F238E27FC236}">
                <a16:creationId xmlns:a16="http://schemas.microsoft.com/office/drawing/2014/main" id="{EACEC898-05E7-4C16-9E21-9B9EABB5E0E9}"/>
              </a:ext>
            </a:extLst>
          </p:cNvPr>
          <p:cNvGraphicFramePr>
            <a:graphicFrameLocks/>
          </p:cNvGraphicFramePr>
          <p:nvPr>
            <p:extLst>
              <p:ext uri="{D42A27DB-BD31-4B8C-83A1-F6EECF244321}">
                <p14:modId xmlns:p14="http://schemas.microsoft.com/office/powerpoint/2010/main" val="3190177567"/>
              </p:ext>
            </p:extLst>
          </p:nvPr>
        </p:nvGraphicFramePr>
        <p:xfrm>
          <a:off x="3944888" y="928761"/>
          <a:ext cx="3398763" cy="3304095"/>
        </p:xfrm>
        <a:graphic>
          <a:graphicData uri="http://schemas.openxmlformats.org/drawingml/2006/table">
            <a:tbl>
              <a:tblPr firstRow="1" bandRow="1">
                <a:tableStyleId>{5C22544A-7EE6-4342-B048-85BDC9FD1C3A}</a:tableStyleId>
              </a:tblPr>
              <a:tblGrid>
                <a:gridCol w="1132921">
                  <a:extLst>
                    <a:ext uri="{9D8B030D-6E8A-4147-A177-3AD203B41FA5}">
                      <a16:colId xmlns:a16="http://schemas.microsoft.com/office/drawing/2014/main" val="20000"/>
                    </a:ext>
                  </a:extLst>
                </a:gridCol>
                <a:gridCol w="1132921">
                  <a:extLst>
                    <a:ext uri="{9D8B030D-6E8A-4147-A177-3AD203B41FA5}">
                      <a16:colId xmlns:a16="http://schemas.microsoft.com/office/drawing/2014/main" val="20001"/>
                    </a:ext>
                  </a:extLst>
                </a:gridCol>
                <a:gridCol w="1132921">
                  <a:extLst>
                    <a:ext uri="{9D8B030D-6E8A-4147-A177-3AD203B41FA5}">
                      <a16:colId xmlns:a16="http://schemas.microsoft.com/office/drawing/2014/main" val="20002"/>
                    </a:ext>
                  </a:extLst>
                </a:gridCol>
              </a:tblGrid>
              <a:tr h="532614">
                <a:tc>
                  <a:txBody>
                    <a:bodyPr/>
                    <a:lstStyle/>
                    <a:p>
                      <a:endParaRPr lang="zh-CN" altLang="en-US" dirty="0"/>
                    </a:p>
                  </a:txBody>
                  <a:tcPr/>
                </a:tc>
                <a:tc>
                  <a:txBody>
                    <a:bodyPr/>
                    <a:lstStyle/>
                    <a:p>
                      <a:r>
                        <a:rPr lang="zh-CN" altLang="en-US" dirty="0"/>
                        <a:t>企业</a:t>
                      </a:r>
                    </a:p>
                  </a:txBody>
                  <a:tcPr/>
                </a:tc>
                <a:tc>
                  <a:txBody>
                    <a:bodyPr/>
                    <a:lstStyle/>
                    <a:p>
                      <a:r>
                        <a:rPr lang="zh-CN" altLang="en-US" dirty="0"/>
                        <a:t>个人</a:t>
                      </a:r>
                    </a:p>
                  </a:txBody>
                  <a:tcPr/>
                </a:tc>
                <a:extLst>
                  <a:ext uri="{0D108BD9-81ED-4DB2-BD59-A6C34878D82A}">
                    <a16:rowId xmlns:a16="http://schemas.microsoft.com/office/drawing/2014/main" val="10000"/>
                  </a:ext>
                </a:extLst>
              </a:tr>
              <a:tr h="499621">
                <a:tc>
                  <a:txBody>
                    <a:bodyPr/>
                    <a:lstStyle/>
                    <a:p>
                      <a:r>
                        <a:rPr lang="zh-CN" altLang="en-US" dirty="0"/>
                        <a:t>养老保险</a:t>
                      </a:r>
                    </a:p>
                  </a:txBody>
                  <a:tcPr/>
                </a:tc>
                <a:tc>
                  <a:txBody>
                    <a:bodyPr/>
                    <a:lstStyle/>
                    <a:p>
                      <a:r>
                        <a:rPr lang="en-US" altLang="zh-CN" dirty="0"/>
                        <a:t>16%</a:t>
                      </a:r>
                      <a:endParaRPr lang="zh-CN" altLang="en-US" dirty="0"/>
                    </a:p>
                  </a:txBody>
                  <a:tcPr/>
                </a:tc>
                <a:tc>
                  <a:txBody>
                    <a:bodyPr/>
                    <a:lstStyle/>
                    <a:p>
                      <a:r>
                        <a:rPr lang="en-US" altLang="zh-CN" dirty="0"/>
                        <a:t>8%</a:t>
                      </a:r>
                      <a:endParaRPr lang="zh-CN" altLang="en-US" dirty="0"/>
                    </a:p>
                  </a:txBody>
                  <a:tcPr/>
                </a:tc>
                <a:extLst>
                  <a:ext uri="{0D108BD9-81ED-4DB2-BD59-A6C34878D82A}">
                    <a16:rowId xmlns:a16="http://schemas.microsoft.com/office/drawing/2014/main" val="10001"/>
                  </a:ext>
                </a:extLst>
              </a:tr>
              <a:tr h="433633">
                <a:tc>
                  <a:txBody>
                    <a:bodyPr/>
                    <a:lstStyle/>
                    <a:p>
                      <a:r>
                        <a:rPr lang="zh-CN" altLang="en-US" dirty="0"/>
                        <a:t>医疗保险</a:t>
                      </a:r>
                    </a:p>
                  </a:txBody>
                  <a:tcPr/>
                </a:tc>
                <a:tc>
                  <a:txBody>
                    <a:bodyPr/>
                    <a:lstStyle/>
                    <a:p>
                      <a:r>
                        <a:rPr lang="en-US" altLang="zh-CN" dirty="0"/>
                        <a:t>10%</a:t>
                      </a:r>
                      <a:endParaRPr lang="zh-CN" altLang="en-US" dirty="0"/>
                    </a:p>
                  </a:txBody>
                  <a:tcPr/>
                </a:tc>
                <a:tc>
                  <a:txBody>
                    <a:bodyPr/>
                    <a:lstStyle/>
                    <a:p>
                      <a:r>
                        <a:rPr lang="en-US" altLang="zh-CN" dirty="0"/>
                        <a:t>2%</a:t>
                      </a:r>
                      <a:endParaRPr lang="zh-CN" altLang="en-US" dirty="0"/>
                    </a:p>
                  </a:txBody>
                  <a:tcPr/>
                </a:tc>
                <a:extLst>
                  <a:ext uri="{0D108BD9-81ED-4DB2-BD59-A6C34878D82A}">
                    <a16:rowId xmlns:a16="http://schemas.microsoft.com/office/drawing/2014/main" val="10002"/>
                  </a:ext>
                </a:extLst>
              </a:tr>
              <a:tr h="494907">
                <a:tc>
                  <a:txBody>
                    <a:bodyPr/>
                    <a:lstStyle/>
                    <a:p>
                      <a:r>
                        <a:rPr lang="zh-CN" altLang="en-US" dirty="0"/>
                        <a:t>失业保险</a:t>
                      </a:r>
                    </a:p>
                  </a:txBody>
                  <a:tcPr/>
                </a:tc>
                <a:tc>
                  <a:txBody>
                    <a:bodyPr/>
                    <a:lstStyle/>
                    <a:p>
                      <a:r>
                        <a:rPr lang="en-US" altLang="zh-CN" dirty="0"/>
                        <a:t>0.8%</a:t>
                      </a:r>
                      <a:endParaRPr lang="zh-CN" altLang="en-US" dirty="0"/>
                    </a:p>
                  </a:txBody>
                  <a:tcPr/>
                </a:tc>
                <a:tc>
                  <a:txBody>
                    <a:bodyPr/>
                    <a:lstStyle/>
                    <a:p>
                      <a:r>
                        <a:rPr lang="en-US" altLang="zh-CN" dirty="0"/>
                        <a:t>0.2%</a:t>
                      </a:r>
                      <a:endParaRPr lang="zh-CN" altLang="en-US" dirty="0"/>
                    </a:p>
                  </a:txBody>
                  <a:tcPr/>
                </a:tc>
                <a:extLst>
                  <a:ext uri="{0D108BD9-81ED-4DB2-BD59-A6C34878D82A}">
                    <a16:rowId xmlns:a16="http://schemas.microsoft.com/office/drawing/2014/main" val="10003"/>
                  </a:ext>
                </a:extLst>
              </a:tr>
              <a:tr h="428920">
                <a:tc>
                  <a:txBody>
                    <a:bodyPr/>
                    <a:lstStyle/>
                    <a:p>
                      <a:r>
                        <a:rPr lang="zh-CN" altLang="en-US" dirty="0"/>
                        <a:t>工伤保险</a:t>
                      </a:r>
                    </a:p>
                  </a:txBody>
                  <a:tcPr/>
                </a:tc>
                <a:tc>
                  <a:txBody>
                    <a:bodyPr/>
                    <a:lstStyle/>
                    <a:p>
                      <a:r>
                        <a:rPr lang="en-US" altLang="zh-CN" dirty="0"/>
                        <a:t>0.4%</a:t>
                      </a:r>
                      <a:endParaRPr lang="zh-CN" altLang="en-US" dirty="0"/>
                    </a:p>
                  </a:txBody>
                  <a:tcPr/>
                </a:tc>
                <a:tc>
                  <a:txBody>
                    <a:bodyPr/>
                    <a:lstStyle/>
                    <a:p>
                      <a:endParaRPr lang="zh-CN" altLang="en-US"/>
                    </a:p>
                  </a:txBody>
                  <a:tcPr/>
                </a:tc>
                <a:extLst>
                  <a:ext uri="{0D108BD9-81ED-4DB2-BD59-A6C34878D82A}">
                    <a16:rowId xmlns:a16="http://schemas.microsoft.com/office/drawing/2014/main" val="10004"/>
                  </a:ext>
                </a:extLst>
              </a:tr>
              <a:tr h="457200">
                <a:tc>
                  <a:txBody>
                    <a:bodyPr/>
                    <a:lstStyle/>
                    <a:p>
                      <a:r>
                        <a:rPr lang="zh-CN" altLang="en-US" dirty="0"/>
                        <a:t>生育保险</a:t>
                      </a:r>
                    </a:p>
                  </a:txBody>
                  <a:tcPr/>
                </a:tc>
                <a:tc>
                  <a:txBody>
                    <a:bodyPr/>
                    <a:lstStyle/>
                    <a:p>
                      <a:r>
                        <a:rPr lang="en-US" altLang="zh-CN" dirty="0"/>
                        <a:t>0.8%</a:t>
                      </a:r>
                      <a:endParaRPr lang="zh-CN" altLang="en-US" dirty="0"/>
                    </a:p>
                  </a:txBody>
                  <a:tcPr/>
                </a:tc>
                <a:tc>
                  <a:txBody>
                    <a:bodyPr/>
                    <a:lstStyle/>
                    <a:p>
                      <a:endParaRPr lang="zh-CN" altLang="en-US"/>
                    </a:p>
                  </a:txBody>
                  <a:tcPr/>
                </a:tc>
                <a:extLst>
                  <a:ext uri="{0D108BD9-81ED-4DB2-BD59-A6C34878D82A}">
                    <a16:rowId xmlns:a16="http://schemas.microsoft.com/office/drawing/2014/main" val="10005"/>
                  </a:ext>
                </a:extLst>
              </a:tr>
              <a:tr h="457200">
                <a:tc>
                  <a:txBody>
                    <a:bodyPr/>
                    <a:lstStyle/>
                    <a:p>
                      <a:r>
                        <a:rPr lang="zh-CN" altLang="en-US" dirty="0"/>
                        <a:t>合计</a:t>
                      </a:r>
                    </a:p>
                  </a:txBody>
                  <a:tcPr/>
                </a:tc>
                <a:tc>
                  <a:txBody>
                    <a:bodyPr/>
                    <a:lstStyle/>
                    <a:p>
                      <a:r>
                        <a:rPr lang="en-US" altLang="zh-CN" dirty="0"/>
                        <a:t>28%</a:t>
                      </a:r>
                      <a:endParaRPr lang="zh-CN" altLang="en-US" dirty="0"/>
                    </a:p>
                  </a:txBody>
                  <a:tcPr/>
                </a:tc>
                <a:tc>
                  <a:txBody>
                    <a:bodyPr/>
                    <a:lstStyle/>
                    <a:p>
                      <a:r>
                        <a:rPr lang="en-US" altLang="zh-CN" dirty="0"/>
                        <a:t>10.2%</a:t>
                      </a:r>
                      <a:endParaRPr lang="zh-CN" altLang="en-US" dirty="0"/>
                    </a:p>
                  </a:txBody>
                  <a:tcPr/>
                </a:tc>
                <a:extLst>
                  <a:ext uri="{0D108BD9-81ED-4DB2-BD59-A6C34878D82A}">
                    <a16:rowId xmlns:a16="http://schemas.microsoft.com/office/drawing/2014/main" val="10006"/>
                  </a:ext>
                </a:extLst>
              </a:tr>
            </a:tbl>
          </a:graphicData>
        </a:graphic>
      </p:graphicFrame>
      <p:sp>
        <p:nvSpPr>
          <p:cNvPr id="6" name="内容占位符 4">
            <a:extLst>
              <a:ext uri="{FF2B5EF4-FFF2-40B4-BE49-F238E27FC236}">
                <a16:creationId xmlns:a16="http://schemas.microsoft.com/office/drawing/2014/main" id="{030ECE46-614F-4F72-9FE7-02857D5A2207}"/>
              </a:ext>
            </a:extLst>
          </p:cNvPr>
          <p:cNvSpPr txBox="1">
            <a:spLocks/>
          </p:cNvSpPr>
          <p:nvPr/>
        </p:nvSpPr>
        <p:spPr>
          <a:xfrm>
            <a:off x="488504" y="1077993"/>
            <a:ext cx="7562170" cy="763728"/>
          </a:xfrm>
          <a:prstGeom prst="rect">
            <a:avLst/>
          </a:prstGeom>
        </p:spPr>
        <p:txBody>
          <a:bodyPr/>
          <a:lst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zh-CN" altLang="en-US" sz="2000" dirty="0"/>
              <a:t>五险缴费率（北京</a:t>
            </a:r>
            <a:r>
              <a:rPr lang="en-US" altLang="zh-CN" sz="2000" dirty="0"/>
              <a:t>2019</a:t>
            </a:r>
            <a:r>
              <a:rPr lang="zh-CN" altLang="en-US" sz="2000" dirty="0"/>
              <a:t>）</a:t>
            </a:r>
          </a:p>
        </p:txBody>
      </p:sp>
      <p:sp>
        <p:nvSpPr>
          <p:cNvPr id="3" name="矩形 2">
            <a:extLst>
              <a:ext uri="{FF2B5EF4-FFF2-40B4-BE49-F238E27FC236}">
                <a16:creationId xmlns:a16="http://schemas.microsoft.com/office/drawing/2014/main" id="{36E5C8DD-1667-4EA5-BF1F-DC91D2533AF1}"/>
              </a:ext>
            </a:extLst>
          </p:cNvPr>
          <p:cNvSpPr/>
          <p:nvPr/>
        </p:nvSpPr>
        <p:spPr>
          <a:xfrm>
            <a:off x="560513" y="3863524"/>
            <a:ext cx="2880320" cy="646331"/>
          </a:xfrm>
          <a:prstGeom prst="rect">
            <a:avLst/>
          </a:prstGeom>
        </p:spPr>
        <p:txBody>
          <a:bodyPr wrap="square">
            <a:spAutoFit/>
          </a:bodyPr>
          <a:lstStyle/>
          <a:p>
            <a:pPr fontAlgn="b"/>
            <a:r>
              <a:rPr lang="zh-CN" altLang="en-US" b="1" dirty="0">
                <a:latin typeface="Times New Roman" panose="02020603050405020304" pitchFamily="18" charset="0"/>
                <a:cs typeface="Times New Roman" panose="02020603050405020304" pitchFamily="18" charset="0"/>
              </a:rPr>
              <a:t>外出农民工</a:t>
            </a:r>
            <a:r>
              <a:rPr lang="en-US" altLang="zh-CN" b="1" dirty="0">
                <a:latin typeface="Times New Roman" panose="02020603050405020304" pitchFamily="18" charset="0"/>
                <a:cs typeface="Times New Roman" panose="02020603050405020304" pitchFamily="18" charset="0"/>
              </a:rPr>
              <a:t>2017</a:t>
            </a:r>
            <a:r>
              <a:rPr lang="zh-CN" altLang="en-US" b="1"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1.7</a:t>
            </a:r>
            <a:r>
              <a:rPr lang="zh-CN" altLang="en-US" b="1" dirty="0">
                <a:latin typeface="Times New Roman" panose="02020603050405020304" pitchFamily="18" charset="0"/>
                <a:cs typeface="Times New Roman" panose="02020603050405020304" pitchFamily="18" charset="0"/>
              </a:rPr>
              <a:t>亿人）参保情况</a:t>
            </a:r>
            <a:endParaRPr lang="zh-CN" altLang="en-US" b="1" dirty="0">
              <a:solidFill>
                <a:srgbClr val="000000"/>
              </a:solidFill>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11104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8E57BD-419C-4D9D-93FE-C22D88521939}"/>
              </a:ext>
            </a:extLst>
          </p:cNvPr>
          <p:cNvSpPr>
            <a:spLocks noGrp="1"/>
          </p:cNvSpPr>
          <p:nvPr>
            <p:ph type="title"/>
          </p:nvPr>
        </p:nvSpPr>
        <p:spPr/>
        <p:txBody>
          <a:bodyPr/>
          <a:lstStyle/>
          <a:p>
            <a:r>
              <a:rPr lang="en-US" altLang="zh-CN" dirty="0"/>
              <a:t>A survey on quitting pension participation </a:t>
            </a:r>
            <a:endParaRPr lang="zh-CN" altLang="en-US" dirty="0"/>
          </a:p>
        </p:txBody>
      </p:sp>
      <p:pic>
        <p:nvPicPr>
          <p:cNvPr id="5" name="内容占位符 4">
            <a:extLst>
              <a:ext uri="{FF2B5EF4-FFF2-40B4-BE49-F238E27FC236}">
                <a16:creationId xmlns:a16="http://schemas.microsoft.com/office/drawing/2014/main" id="{5ED75DFF-B458-4E74-A318-721656785010}"/>
              </a:ext>
            </a:extLst>
          </p:cNvPr>
          <p:cNvPicPr>
            <a:picLocks noGrp="1" noChangeAspect="1"/>
          </p:cNvPicPr>
          <p:nvPr>
            <p:ph idx="1"/>
          </p:nvPr>
        </p:nvPicPr>
        <p:blipFill>
          <a:blip r:embed="rId2"/>
          <a:stretch>
            <a:fillRect/>
          </a:stretch>
        </p:blipFill>
        <p:spPr>
          <a:xfrm>
            <a:off x="56455" y="1412776"/>
            <a:ext cx="9550536" cy="3888432"/>
          </a:xfrm>
          <a:prstGeom prst="rect">
            <a:avLst/>
          </a:prstGeom>
        </p:spPr>
      </p:pic>
    </p:spTree>
    <p:extLst>
      <p:ext uri="{BB962C8B-B14F-4D97-AF65-F5344CB8AC3E}">
        <p14:creationId xmlns:p14="http://schemas.microsoft.com/office/powerpoint/2010/main" val="150112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07D1C-4BBD-40B4-9CA4-FE3505E1C8D8}"/>
              </a:ext>
            </a:extLst>
          </p:cNvPr>
          <p:cNvSpPr>
            <a:spLocks noGrp="1"/>
          </p:cNvSpPr>
          <p:nvPr>
            <p:ph type="title"/>
          </p:nvPr>
        </p:nvSpPr>
        <p:spPr/>
        <p:txBody>
          <a:bodyPr/>
          <a:lstStyle/>
          <a:p>
            <a:r>
              <a:rPr lang="en-US" altLang="zh-CN" dirty="0"/>
              <a:t>A survey on the</a:t>
            </a:r>
            <a:r>
              <a:rPr lang="zh-CN" altLang="en-US" dirty="0"/>
              <a:t> </a:t>
            </a:r>
            <a:r>
              <a:rPr lang="en-US" altLang="zh-CN" dirty="0"/>
              <a:t>attitude for pension individual account </a:t>
            </a:r>
            <a:endParaRPr lang="zh-CN" altLang="en-US" dirty="0"/>
          </a:p>
        </p:txBody>
      </p:sp>
      <p:pic>
        <p:nvPicPr>
          <p:cNvPr id="4" name="内容占位符 3">
            <a:extLst>
              <a:ext uri="{FF2B5EF4-FFF2-40B4-BE49-F238E27FC236}">
                <a16:creationId xmlns:a16="http://schemas.microsoft.com/office/drawing/2014/main" id="{72FF7024-DC60-4519-96B3-20D9866DD4BB}"/>
              </a:ext>
            </a:extLst>
          </p:cNvPr>
          <p:cNvPicPr>
            <a:picLocks noGrp="1" noChangeAspect="1"/>
          </p:cNvPicPr>
          <p:nvPr>
            <p:ph idx="1"/>
          </p:nvPr>
        </p:nvPicPr>
        <p:blipFill>
          <a:blip r:embed="rId3"/>
          <a:stretch>
            <a:fillRect/>
          </a:stretch>
        </p:blipFill>
        <p:spPr>
          <a:xfrm>
            <a:off x="29726" y="1844824"/>
            <a:ext cx="9776861" cy="2880320"/>
          </a:xfrm>
          <a:prstGeom prst="rect">
            <a:avLst/>
          </a:prstGeom>
        </p:spPr>
      </p:pic>
    </p:spTree>
    <p:extLst>
      <p:ext uri="{BB962C8B-B14F-4D97-AF65-F5344CB8AC3E}">
        <p14:creationId xmlns:p14="http://schemas.microsoft.com/office/powerpoint/2010/main" val="3362586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1A7BF9-85F5-4E01-9BD5-39854925C18F}"/>
              </a:ext>
            </a:extLst>
          </p:cNvPr>
          <p:cNvSpPr>
            <a:spLocks noGrp="1"/>
          </p:cNvSpPr>
          <p:nvPr>
            <p:ph type="title"/>
          </p:nvPr>
        </p:nvSpPr>
        <p:spPr/>
        <p:txBody>
          <a:bodyPr>
            <a:normAutofit/>
          </a:bodyPr>
          <a:lstStyle/>
          <a:p>
            <a:r>
              <a:rPr lang="zh-CN" altLang="en-US" sz="2400" dirty="0"/>
              <a:t>增强参保意识的主要建议 </a:t>
            </a:r>
            <a:r>
              <a:rPr lang="en-US" altLang="zh-CN" sz="2400" dirty="0"/>
              <a:t>major suggestions </a:t>
            </a:r>
            <a:endParaRPr lang="zh-CN" altLang="en-US" sz="2400" dirty="0"/>
          </a:p>
        </p:txBody>
      </p:sp>
      <p:sp>
        <p:nvSpPr>
          <p:cNvPr id="3" name="内容占位符 2">
            <a:extLst>
              <a:ext uri="{FF2B5EF4-FFF2-40B4-BE49-F238E27FC236}">
                <a16:creationId xmlns:a16="http://schemas.microsoft.com/office/drawing/2014/main" id="{2F711B41-1DCA-4ACD-BB0B-20DC5AD1477A}"/>
              </a:ext>
            </a:extLst>
          </p:cNvPr>
          <p:cNvSpPr>
            <a:spLocks noGrp="1"/>
          </p:cNvSpPr>
          <p:nvPr>
            <p:ph idx="1"/>
          </p:nvPr>
        </p:nvSpPr>
        <p:spPr>
          <a:xfrm>
            <a:off x="272480" y="1268760"/>
            <a:ext cx="9289031" cy="4464496"/>
          </a:xfrm>
        </p:spPr>
        <p:txBody>
          <a:bodyPr>
            <a:normAutofit lnSpcReduction="10000"/>
          </a:bodyPr>
          <a:lstStyle/>
          <a:p>
            <a:r>
              <a:rPr lang="zh-CN" altLang="en-US" sz="2800" dirty="0"/>
              <a:t>改革社保制度，简单透明，增强参保激励性和便利性（</a:t>
            </a:r>
            <a:r>
              <a:rPr lang="en-US" altLang="zh-CN" sz="2800" dirty="0"/>
              <a:t>social insurance</a:t>
            </a:r>
            <a:r>
              <a:rPr lang="zh-CN" altLang="en-US" sz="2800" dirty="0"/>
              <a:t> </a:t>
            </a:r>
            <a:r>
              <a:rPr lang="en-US" altLang="zh-CN" sz="2800" dirty="0"/>
              <a:t>reform, promoting incentives, simplification and portability  </a:t>
            </a:r>
            <a:r>
              <a:rPr lang="zh-CN" altLang="en-US" sz="2800" dirty="0"/>
              <a:t>）</a:t>
            </a:r>
            <a:endParaRPr lang="en-US" altLang="zh-CN" sz="2800" dirty="0"/>
          </a:p>
          <a:p>
            <a:endParaRPr lang="en-US" altLang="zh-CN" sz="2800" dirty="0"/>
          </a:p>
          <a:p>
            <a:r>
              <a:rPr lang="zh-CN" altLang="en-US" sz="2800" dirty="0"/>
              <a:t>加强参保意识教育，普及社保知识</a:t>
            </a:r>
            <a:endParaRPr lang="en-US" altLang="zh-CN" sz="2800" dirty="0"/>
          </a:p>
          <a:p>
            <a:pPr marL="0" indent="0">
              <a:buNone/>
            </a:pPr>
            <a:r>
              <a:rPr lang="en-US" altLang="zh-CN" sz="2800" dirty="0"/>
              <a:t>   ( Raising awareness education and social security knowledge)</a:t>
            </a:r>
          </a:p>
          <a:p>
            <a:endParaRPr lang="en-US" altLang="zh-CN" sz="2800" dirty="0"/>
          </a:p>
          <a:p>
            <a:r>
              <a:rPr lang="zh-CN" altLang="en-US" sz="2800" dirty="0"/>
              <a:t>推进社保法制环境建设，引导参保文化</a:t>
            </a:r>
            <a:endParaRPr lang="en-US" altLang="zh-CN" sz="2800" dirty="0"/>
          </a:p>
          <a:p>
            <a:pPr marL="0" indent="0">
              <a:buNone/>
            </a:pPr>
            <a:r>
              <a:rPr lang="en-US" altLang="zh-CN" sz="2800" dirty="0"/>
              <a:t>    </a:t>
            </a:r>
            <a:r>
              <a:rPr lang="zh-CN" altLang="en-US" sz="2800" dirty="0"/>
              <a:t>（</a:t>
            </a:r>
            <a:r>
              <a:rPr lang="en-US" altLang="zh-CN" sz="2800" dirty="0"/>
              <a:t>social security legislation  and culture </a:t>
            </a:r>
            <a:r>
              <a:rPr lang="zh-CN" altLang="en-US" sz="2800" dirty="0"/>
              <a:t>）</a:t>
            </a:r>
            <a:endParaRPr lang="en-US" altLang="zh-CN" sz="2800" dirty="0"/>
          </a:p>
          <a:p>
            <a:endParaRPr lang="zh-CN" altLang="en-US" dirty="0"/>
          </a:p>
        </p:txBody>
      </p:sp>
    </p:spTree>
    <p:extLst>
      <p:ext uri="{BB962C8B-B14F-4D97-AF65-F5344CB8AC3E}">
        <p14:creationId xmlns:p14="http://schemas.microsoft.com/office/powerpoint/2010/main" val="143537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68CF0B-E196-4CC7-91A1-A14E94573A31}"/>
              </a:ext>
            </a:extLst>
          </p:cNvPr>
          <p:cNvSpPr>
            <a:spLocks noGrp="1"/>
          </p:cNvSpPr>
          <p:nvPr>
            <p:ph type="title"/>
          </p:nvPr>
        </p:nvSpPr>
        <p:spPr/>
        <p:txBody>
          <a:bodyPr>
            <a:normAutofit fontScale="90000"/>
          </a:bodyPr>
          <a:lstStyle/>
          <a:p>
            <a:pPr algn="ctr"/>
            <a:r>
              <a:rPr lang="zh-CN" altLang="en-US" b="1" dirty="0"/>
              <a:t> </a:t>
            </a:r>
            <a:br>
              <a:rPr lang="zh-CN" altLang="en-US" b="1" dirty="0"/>
            </a:br>
            <a:endParaRPr lang="zh-CN" altLang="en-US" b="1" dirty="0"/>
          </a:p>
        </p:txBody>
      </p:sp>
      <p:sp>
        <p:nvSpPr>
          <p:cNvPr id="3" name="内容占位符 2">
            <a:extLst>
              <a:ext uri="{FF2B5EF4-FFF2-40B4-BE49-F238E27FC236}">
                <a16:creationId xmlns:a16="http://schemas.microsoft.com/office/drawing/2014/main" id="{790FDC72-DFBB-449E-9863-3EAB66451E94}"/>
              </a:ext>
            </a:extLst>
          </p:cNvPr>
          <p:cNvSpPr>
            <a:spLocks noGrp="1"/>
          </p:cNvSpPr>
          <p:nvPr>
            <p:ph idx="1"/>
          </p:nvPr>
        </p:nvSpPr>
        <p:spPr/>
        <p:txBody>
          <a:bodyPr>
            <a:normAutofit/>
          </a:bodyPr>
          <a:lstStyle/>
          <a:p>
            <a:pPr algn="ctr"/>
            <a:endParaRPr lang="en-US" altLang="zh-CN" dirty="0"/>
          </a:p>
          <a:p>
            <a:pPr algn="ctr"/>
            <a:endParaRPr lang="en-US" altLang="zh-CN" dirty="0"/>
          </a:p>
          <a:p>
            <a:pPr algn="ctr"/>
            <a:endParaRPr lang="en-US" altLang="zh-CN" dirty="0"/>
          </a:p>
          <a:p>
            <a:pPr algn="ctr"/>
            <a:r>
              <a:rPr lang="zh-CN" altLang="en-US" dirty="0"/>
              <a:t>谢谢，请指正</a:t>
            </a:r>
            <a:endParaRPr lang="en-US" altLang="zh-CN" dirty="0"/>
          </a:p>
          <a:p>
            <a:pPr algn="ctr"/>
            <a:r>
              <a:rPr lang="en-US" altLang="zh-CN" dirty="0">
                <a:hlinkClick r:id="rId2"/>
              </a:rPr>
              <a:t>fanglq@cass.org.cn</a:t>
            </a:r>
            <a:r>
              <a:rPr lang="en-US" altLang="zh-CN" dirty="0"/>
              <a:t> </a:t>
            </a:r>
            <a:endParaRPr lang="zh-CN" altLang="en-US" dirty="0"/>
          </a:p>
        </p:txBody>
      </p:sp>
    </p:spTree>
    <p:extLst>
      <p:ext uri="{BB962C8B-B14F-4D97-AF65-F5344CB8AC3E}">
        <p14:creationId xmlns:p14="http://schemas.microsoft.com/office/powerpoint/2010/main" val="295083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1489DC-EC81-4F02-A157-AF24AC4E5BA5}"/>
              </a:ext>
            </a:extLst>
          </p:cNvPr>
          <p:cNvSpPr>
            <a:spLocks noGrp="1"/>
          </p:cNvSpPr>
          <p:nvPr>
            <p:ph type="title"/>
          </p:nvPr>
        </p:nvSpPr>
        <p:spPr/>
        <p:txBody>
          <a:bodyPr>
            <a:normAutofit/>
          </a:bodyPr>
          <a:lstStyle/>
          <a:p>
            <a:r>
              <a:rPr lang="en-US" altLang="zh-CN" sz="2400" dirty="0"/>
              <a:t>About 1/3 revenue gap on pension contribution collection</a:t>
            </a:r>
            <a:endParaRPr lang="zh-CN" altLang="en-US" sz="2400" dirty="0"/>
          </a:p>
        </p:txBody>
      </p:sp>
      <p:sp>
        <p:nvSpPr>
          <p:cNvPr id="4" name="标题 1">
            <a:extLst>
              <a:ext uri="{FF2B5EF4-FFF2-40B4-BE49-F238E27FC236}">
                <a16:creationId xmlns:a16="http://schemas.microsoft.com/office/drawing/2014/main" id="{92D60CB5-02B6-4422-B5E0-991BA3898D25}"/>
              </a:ext>
            </a:extLst>
          </p:cNvPr>
          <p:cNvSpPr txBox="1">
            <a:spLocks/>
          </p:cNvSpPr>
          <p:nvPr/>
        </p:nvSpPr>
        <p:spPr>
          <a:xfrm>
            <a:off x="1304482" y="866082"/>
            <a:ext cx="7165148" cy="632023"/>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600" b="1" dirty="0">
                <a:solidFill>
                  <a:srgbClr val="002060"/>
                </a:solidFill>
              </a:rPr>
              <a:t>各地普遍缴费不足，理论上有</a:t>
            </a:r>
            <a:r>
              <a:rPr lang="en-US" altLang="zh-CN" sz="2600" b="1" dirty="0">
                <a:solidFill>
                  <a:srgbClr val="002060"/>
                </a:solidFill>
              </a:rPr>
              <a:t>1/3</a:t>
            </a:r>
            <a:r>
              <a:rPr lang="zh-CN" altLang="en-US" sz="2600" b="1" dirty="0">
                <a:solidFill>
                  <a:srgbClr val="002060"/>
                </a:solidFill>
              </a:rPr>
              <a:t>收入上升空间</a:t>
            </a:r>
          </a:p>
        </p:txBody>
      </p:sp>
      <p:pic>
        <p:nvPicPr>
          <p:cNvPr id="5" name="Picture 3">
            <a:extLst>
              <a:ext uri="{FF2B5EF4-FFF2-40B4-BE49-F238E27FC236}">
                <a16:creationId xmlns:a16="http://schemas.microsoft.com/office/drawing/2014/main" id="{D11337E5-A746-4361-91DB-0A2EA8EC1F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247" y="3429001"/>
            <a:ext cx="5733355" cy="205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5C7E3F4B-65A8-4F40-98D5-7E613AE20B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016" y="1673523"/>
            <a:ext cx="5792688" cy="1755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77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872D1-3D36-41D5-AB14-4A10C203DE01}"/>
              </a:ext>
            </a:extLst>
          </p:cNvPr>
          <p:cNvSpPr>
            <a:spLocks noGrp="1"/>
          </p:cNvSpPr>
          <p:nvPr>
            <p:ph type="title"/>
          </p:nvPr>
        </p:nvSpPr>
        <p:spPr/>
        <p:txBody>
          <a:bodyPr/>
          <a:lstStyle/>
          <a:p>
            <a:r>
              <a:rPr lang="en-US" altLang="zh-CN" dirty="0"/>
              <a:t>Revenue gap </a:t>
            </a:r>
            <a:r>
              <a:rPr lang="en-US" altLang="zh-CN" dirty="0" err="1"/>
              <a:t>ctd</a:t>
            </a:r>
            <a:r>
              <a:rPr lang="en-US" altLang="zh-CN" dirty="0"/>
              <a:t>.</a:t>
            </a:r>
            <a:endParaRPr lang="zh-CN" altLang="en-US" dirty="0"/>
          </a:p>
        </p:txBody>
      </p:sp>
      <p:pic>
        <p:nvPicPr>
          <p:cNvPr id="4" name="Picture 4">
            <a:extLst>
              <a:ext uri="{FF2B5EF4-FFF2-40B4-BE49-F238E27FC236}">
                <a16:creationId xmlns:a16="http://schemas.microsoft.com/office/drawing/2014/main" id="{80A01C33-C12B-4E78-8E54-9D3BCED6B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772" y="1495524"/>
            <a:ext cx="4796929" cy="442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a:extLst>
              <a:ext uri="{FF2B5EF4-FFF2-40B4-BE49-F238E27FC236}">
                <a16:creationId xmlns:a16="http://schemas.microsoft.com/office/drawing/2014/main" id="{4D9F5015-6154-4A65-8CBA-2A17D07EE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120" y="888008"/>
            <a:ext cx="480853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29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634423-BA56-4C9D-9DE7-3D8A09692ADC}"/>
              </a:ext>
            </a:extLst>
          </p:cNvPr>
          <p:cNvSpPr>
            <a:spLocks noGrp="1"/>
          </p:cNvSpPr>
          <p:nvPr>
            <p:ph type="title"/>
          </p:nvPr>
        </p:nvSpPr>
        <p:spPr/>
        <p:txBody>
          <a:bodyPr>
            <a:normAutofit/>
          </a:bodyPr>
          <a:lstStyle/>
          <a:p>
            <a:r>
              <a:rPr lang="zh-CN" altLang="en-US" sz="2925" dirty="0">
                <a:solidFill>
                  <a:srgbClr val="002060"/>
                </a:solidFill>
              </a:rPr>
              <a:t>中断缴费的情况</a:t>
            </a:r>
            <a:r>
              <a:rPr lang="en-US" altLang="zh-CN" sz="2925" dirty="0">
                <a:solidFill>
                  <a:srgbClr val="002060"/>
                </a:solidFill>
              </a:rPr>
              <a:t> Contributors gap</a:t>
            </a:r>
            <a:endParaRPr lang="zh-CN" altLang="en-US" sz="2925" dirty="0"/>
          </a:p>
        </p:txBody>
      </p:sp>
      <p:pic>
        <p:nvPicPr>
          <p:cNvPr id="4" name="Picture 2">
            <a:extLst>
              <a:ext uri="{FF2B5EF4-FFF2-40B4-BE49-F238E27FC236}">
                <a16:creationId xmlns:a16="http://schemas.microsoft.com/office/drawing/2014/main" id="{DF6BBA05-7EFF-44FC-87EE-AB8AEBED7E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528" y="1340768"/>
            <a:ext cx="869314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30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EDF28D-1E42-46E6-A141-73D79F7793B6}"/>
              </a:ext>
            </a:extLst>
          </p:cNvPr>
          <p:cNvSpPr>
            <a:spLocks noGrp="1"/>
          </p:cNvSpPr>
          <p:nvPr>
            <p:ph type="title"/>
          </p:nvPr>
        </p:nvSpPr>
        <p:spPr>
          <a:xfrm>
            <a:off x="681038" y="939602"/>
            <a:ext cx="8543925" cy="892056"/>
          </a:xfrm>
        </p:spPr>
        <p:txBody>
          <a:bodyPr>
            <a:normAutofit/>
          </a:bodyPr>
          <a:lstStyle/>
          <a:p>
            <a:r>
              <a:rPr lang="zh-CN" altLang="en-US" sz="2400" b="1" dirty="0">
                <a:solidFill>
                  <a:prstClr val="black"/>
                </a:solidFill>
                <a:latin typeface="Calibri Light"/>
                <a:ea typeface="宋体"/>
              </a:rPr>
              <a:t>缴费基数不实的问题 </a:t>
            </a:r>
            <a:r>
              <a:rPr lang="en-US" altLang="zh-CN" sz="2400" b="1" dirty="0">
                <a:solidFill>
                  <a:prstClr val="black"/>
                </a:solidFill>
                <a:latin typeface="Calibri Light"/>
                <a:ea typeface="宋体"/>
              </a:rPr>
              <a:t>(contribution base/ social wage %)</a:t>
            </a:r>
            <a:br>
              <a:rPr lang="zh-CN" altLang="en-US" b="1" dirty="0"/>
            </a:br>
            <a:endParaRPr lang="zh-CN" altLang="en-US" dirty="0"/>
          </a:p>
        </p:txBody>
      </p:sp>
      <p:pic>
        <p:nvPicPr>
          <p:cNvPr id="4" name="Picture 2">
            <a:extLst>
              <a:ext uri="{FF2B5EF4-FFF2-40B4-BE49-F238E27FC236}">
                <a16:creationId xmlns:a16="http://schemas.microsoft.com/office/drawing/2014/main" id="{1182F812-CCC5-4766-968C-43D1CC2D5C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3412" y="1766299"/>
            <a:ext cx="8471757" cy="4131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598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7FBB6B-3C6C-4E39-AE98-2EC60888A5FC}"/>
              </a:ext>
            </a:extLst>
          </p:cNvPr>
          <p:cNvSpPr>
            <a:spLocks noGrp="1"/>
          </p:cNvSpPr>
          <p:nvPr>
            <p:ph type="title"/>
          </p:nvPr>
        </p:nvSpPr>
        <p:spPr/>
        <p:txBody>
          <a:bodyPr/>
          <a:lstStyle/>
          <a:p>
            <a:r>
              <a:rPr lang="en-US" altLang="zh-CN" dirty="0"/>
              <a:t>Self employed/ total participants  % in  urban pension system</a:t>
            </a:r>
            <a:endParaRPr lang="zh-CN" altLang="en-US" dirty="0"/>
          </a:p>
        </p:txBody>
      </p:sp>
      <p:pic>
        <p:nvPicPr>
          <p:cNvPr id="4" name="Picture 2">
            <a:extLst>
              <a:ext uri="{FF2B5EF4-FFF2-40B4-BE49-F238E27FC236}">
                <a16:creationId xmlns:a16="http://schemas.microsoft.com/office/drawing/2014/main" id="{EBC71F84-DFEE-4254-8EEC-D9EB890CA9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003" y="1124744"/>
            <a:ext cx="9030778" cy="469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155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EA9B1B-DCBF-44EA-8A5C-924F341D3543}"/>
              </a:ext>
            </a:extLst>
          </p:cNvPr>
          <p:cNvSpPr>
            <a:spLocks noGrp="1"/>
          </p:cNvSpPr>
          <p:nvPr>
            <p:ph type="title"/>
          </p:nvPr>
        </p:nvSpPr>
        <p:spPr/>
        <p:txBody>
          <a:bodyPr>
            <a:noAutofit/>
          </a:bodyPr>
          <a:lstStyle/>
          <a:p>
            <a:r>
              <a:rPr lang="zh-CN" altLang="en-US" sz="2400" dirty="0">
                <a:solidFill>
                  <a:prstClr val="black"/>
                </a:solidFill>
                <a:latin typeface="Calibri Light"/>
                <a:ea typeface="宋体"/>
              </a:rPr>
              <a:t> </a:t>
            </a:r>
            <a:r>
              <a:rPr lang="en-US" altLang="zh-CN" sz="2400" dirty="0">
                <a:solidFill>
                  <a:prstClr val="black"/>
                </a:solidFill>
                <a:latin typeface="Calibri Light"/>
                <a:ea typeface="宋体"/>
              </a:rPr>
              <a:t>Dual Reduction on social insurance contribution </a:t>
            </a:r>
            <a:endParaRPr lang="zh-CN" altLang="en-US" sz="2400" dirty="0"/>
          </a:p>
        </p:txBody>
      </p:sp>
      <p:sp>
        <p:nvSpPr>
          <p:cNvPr id="4" name="内容占位符 3">
            <a:extLst>
              <a:ext uri="{FF2B5EF4-FFF2-40B4-BE49-F238E27FC236}">
                <a16:creationId xmlns:a16="http://schemas.microsoft.com/office/drawing/2014/main" id="{7F7C1BDF-D292-44A5-AD56-CD9ADADAE635}"/>
              </a:ext>
            </a:extLst>
          </p:cNvPr>
          <p:cNvSpPr>
            <a:spLocks noGrp="1"/>
          </p:cNvSpPr>
          <p:nvPr>
            <p:ph idx="1"/>
          </p:nvPr>
        </p:nvSpPr>
        <p:spPr>
          <a:xfrm>
            <a:off x="799910" y="1628800"/>
            <a:ext cx="8543925" cy="4040407"/>
          </a:xfrm>
        </p:spPr>
        <p:txBody>
          <a:bodyPr>
            <a:normAutofit fontScale="85000" lnSpcReduction="20000"/>
          </a:bodyPr>
          <a:lstStyle/>
          <a:p>
            <a:pPr algn="ctr"/>
            <a:r>
              <a:rPr lang="zh-CN" altLang="en-US" b="1" dirty="0"/>
              <a:t>双降政策 </a:t>
            </a:r>
            <a:endParaRPr lang="en-US" altLang="zh-CN" b="1" dirty="0"/>
          </a:p>
          <a:p>
            <a:endParaRPr lang="en-US" altLang="zh-CN" dirty="0"/>
          </a:p>
          <a:p>
            <a:r>
              <a:rPr lang="zh-CN" altLang="en-US" dirty="0"/>
              <a:t>一是企业缴费由</a:t>
            </a:r>
            <a:r>
              <a:rPr lang="en-US" altLang="zh-CN" dirty="0"/>
              <a:t>20%</a:t>
            </a:r>
            <a:r>
              <a:rPr lang="zh-CN" altLang="en-US" dirty="0"/>
              <a:t>可降至</a:t>
            </a:r>
            <a:r>
              <a:rPr lang="en-US" altLang="zh-CN" dirty="0"/>
              <a:t>16%</a:t>
            </a:r>
          </a:p>
          <a:p>
            <a:r>
              <a:rPr lang="fr-FR" dirty="0" err="1"/>
              <a:t>Firstly</a:t>
            </a:r>
            <a:r>
              <a:rPr lang="fr-FR" dirty="0"/>
              <a:t>, the </a:t>
            </a:r>
            <a:r>
              <a:rPr lang="fr-FR" dirty="0" err="1"/>
              <a:t>enterprise's</a:t>
            </a:r>
            <a:r>
              <a:rPr lang="fr-FR" dirty="0"/>
              <a:t> contribution </a:t>
            </a:r>
            <a:r>
              <a:rPr lang="fr-FR" dirty="0" err="1"/>
              <a:t>can</a:t>
            </a:r>
            <a:r>
              <a:rPr lang="fr-FR" dirty="0"/>
              <a:t> </a:t>
            </a:r>
            <a:r>
              <a:rPr lang="fr-FR" dirty="0" err="1"/>
              <a:t>be</a:t>
            </a:r>
            <a:r>
              <a:rPr lang="fr-FR" dirty="0"/>
              <a:t> </a:t>
            </a:r>
            <a:r>
              <a:rPr lang="fr-FR" dirty="0" err="1"/>
              <a:t>reduced</a:t>
            </a:r>
            <a:r>
              <a:rPr lang="fr-FR" dirty="0"/>
              <a:t> </a:t>
            </a:r>
            <a:r>
              <a:rPr lang="fr-FR" dirty="0" err="1"/>
              <a:t>from</a:t>
            </a:r>
            <a:r>
              <a:rPr lang="fr-FR" dirty="0"/>
              <a:t> 20% to 16%. </a:t>
            </a:r>
          </a:p>
          <a:p>
            <a:endParaRPr lang="fr-FR" dirty="0"/>
          </a:p>
          <a:p>
            <a:r>
              <a:rPr lang="zh-CN" altLang="fr-FR" dirty="0"/>
              <a:t>二是调低最低缴费基数政策，采用新的加权社平工资口径</a:t>
            </a:r>
          </a:p>
          <a:p>
            <a:r>
              <a:rPr lang="fr-FR" dirty="0"/>
              <a:t>The second </a:t>
            </a:r>
            <a:r>
              <a:rPr lang="fr-FR" dirty="0" err="1"/>
              <a:t>is</a:t>
            </a:r>
            <a:r>
              <a:rPr lang="fr-FR" dirty="0"/>
              <a:t> to </a:t>
            </a:r>
            <a:r>
              <a:rPr lang="fr-FR" dirty="0" err="1"/>
              <a:t>reduce</a:t>
            </a:r>
            <a:r>
              <a:rPr lang="fr-FR" dirty="0"/>
              <a:t> the minimum </a:t>
            </a:r>
            <a:r>
              <a:rPr lang="fr-FR" dirty="0" err="1"/>
              <a:t>payment</a:t>
            </a:r>
            <a:r>
              <a:rPr lang="fr-FR" dirty="0"/>
              <a:t> base </a:t>
            </a:r>
            <a:r>
              <a:rPr lang="fr-FR" dirty="0" err="1"/>
              <a:t>policy</a:t>
            </a:r>
            <a:r>
              <a:rPr lang="fr-FR" dirty="0"/>
              <a:t> and </a:t>
            </a:r>
            <a:r>
              <a:rPr lang="fr-FR" dirty="0" err="1"/>
              <a:t>adopt</a:t>
            </a:r>
            <a:r>
              <a:rPr lang="fr-FR" dirty="0"/>
              <a:t> a new </a:t>
            </a:r>
            <a:r>
              <a:rPr lang="fr-FR" dirty="0" err="1"/>
              <a:t>weighted</a:t>
            </a:r>
            <a:r>
              <a:rPr lang="fr-FR" dirty="0"/>
              <a:t> social </a:t>
            </a:r>
            <a:r>
              <a:rPr lang="fr-FR" dirty="0" err="1"/>
              <a:t>wage</a:t>
            </a:r>
            <a:r>
              <a:rPr lang="fr-FR" dirty="0"/>
              <a:t> </a:t>
            </a:r>
            <a:r>
              <a:rPr lang="fr-FR" dirty="0" err="1"/>
              <a:t>scale</a:t>
            </a:r>
            <a:r>
              <a:rPr lang="fr-FR" dirty="0"/>
              <a:t>. </a:t>
            </a:r>
          </a:p>
          <a:p>
            <a:endParaRPr lang="en-US" altLang="zh-CN" dirty="0"/>
          </a:p>
        </p:txBody>
      </p:sp>
    </p:spTree>
    <p:extLst>
      <p:ext uri="{BB962C8B-B14F-4D97-AF65-F5344CB8AC3E}">
        <p14:creationId xmlns:p14="http://schemas.microsoft.com/office/powerpoint/2010/main" val="360119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872D1-3D36-41D5-AB14-4A10C203DE01}"/>
              </a:ext>
            </a:extLst>
          </p:cNvPr>
          <p:cNvSpPr>
            <a:spLocks noGrp="1"/>
          </p:cNvSpPr>
          <p:nvPr>
            <p:ph type="title"/>
          </p:nvPr>
        </p:nvSpPr>
        <p:spPr>
          <a:xfrm>
            <a:off x="-87560" y="280474"/>
            <a:ext cx="9289032" cy="844269"/>
          </a:xfrm>
        </p:spPr>
        <p:txBody>
          <a:bodyPr>
            <a:normAutofit/>
          </a:bodyPr>
          <a:lstStyle/>
          <a:p>
            <a:pPr algn="ctr"/>
            <a:r>
              <a:rPr lang="zh-CN" altLang="en-US" sz="2400" dirty="0"/>
              <a:t>降低费率影响</a:t>
            </a:r>
          </a:p>
        </p:txBody>
      </p:sp>
      <p:sp>
        <p:nvSpPr>
          <p:cNvPr id="3" name="内容占位符 2">
            <a:extLst>
              <a:ext uri="{FF2B5EF4-FFF2-40B4-BE49-F238E27FC236}">
                <a16:creationId xmlns:a16="http://schemas.microsoft.com/office/drawing/2014/main" id="{EB7FCEE8-4869-4A3D-A592-3310545CFAA6}"/>
              </a:ext>
            </a:extLst>
          </p:cNvPr>
          <p:cNvSpPr>
            <a:spLocks noGrp="1"/>
          </p:cNvSpPr>
          <p:nvPr>
            <p:ph idx="1"/>
          </p:nvPr>
        </p:nvSpPr>
        <p:spPr>
          <a:xfrm>
            <a:off x="272480" y="1052736"/>
            <a:ext cx="9433048" cy="5616624"/>
          </a:xfrm>
        </p:spPr>
        <p:txBody>
          <a:bodyPr>
            <a:noAutofit/>
          </a:bodyPr>
          <a:lstStyle/>
          <a:p>
            <a:r>
              <a:rPr lang="zh-CN" altLang="en-US" sz="1800" b="1" dirty="0">
                <a:latin typeface="华文中宋" panose="02010600040101010101" pitchFamily="2" charset="-122"/>
                <a:ea typeface="华文中宋" panose="02010600040101010101" pitchFamily="2" charset="-122"/>
              </a:rPr>
              <a:t>以</a:t>
            </a:r>
            <a:r>
              <a:rPr lang="en-US" altLang="zh-CN" sz="1800" b="1" dirty="0">
                <a:latin typeface="华文中宋" panose="02010600040101010101" pitchFamily="2" charset="-122"/>
                <a:ea typeface="华文中宋" panose="02010600040101010101" pitchFamily="2" charset="-122"/>
              </a:rPr>
              <a:t>2018</a:t>
            </a:r>
            <a:r>
              <a:rPr lang="zh-CN" altLang="en-US" sz="1800" b="1" dirty="0">
                <a:latin typeface="华文中宋" panose="02010600040101010101" pitchFamily="2" charset="-122"/>
                <a:ea typeface="华文中宋" panose="02010600040101010101" pitchFamily="2" charset="-122"/>
              </a:rPr>
              <a:t>年为例，降</a:t>
            </a:r>
            <a:r>
              <a:rPr lang="en-US" altLang="zh-CN" sz="1800" b="1" dirty="0">
                <a:latin typeface="华文中宋" panose="02010600040101010101" pitchFamily="2" charset="-122"/>
                <a:ea typeface="华文中宋" panose="02010600040101010101" pitchFamily="2" charset="-122"/>
              </a:rPr>
              <a:t>4</a:t>
            </a:r>
            <a:r>
              <a:rPr lang="zh-CN" altLang="en-US" sz="1800" b="1" dirty="0">
                <a:latin typeface="华文中宋" panose="02010600040101010101" pitchFamily="2" charset="-122"/>
                <a:ea typeface="华文中宋" panose="02010600040101010101" pitchFamily="2" charset="-122"/>
              </a:rPr>
              <a:t>个百分点预计造成基金征缴收入减少</a:t>
            </a:r>
            <a:r>
              <a:rPr lang="en-US" altLang="zh-CN" sz="1800" b="1" dirty="0">
                <a:latin typeface="华文中宋" panose="02010600040101010101" pitchFamily="2" charset="-122"/>
                <a:ea typeface="华文中宋" panose="02010600040101010101" pitchFamily="2" charset="-122"/>
              </a:rPr>
              <a:t>(</a:t>
            </a:r>
            <a:r>
              <a:rPr lang="zh-CN" altLang="en-US" sz="1800" b="1" dirty="0">
                <a:latin typeface="华文中宋" panose="02010600040101010101" pitchFamily="2" charset="-122"/>
                <a:ea typeface="华文中宋" panose="02010600040101010101" pitchFamily="2" charset="-122"/>
              </a:rPr>
              <a:t>降负</a:t>
            </a:r>
            <a:r>
              <a:rPr lang="en-US" altLang="zh-CN" sz="1800" b="1" dirty="0">
                <a:latin typeface="华文中宋" panose="02010600040101010101" pitchFamily="2" charset="-122"/>
                <a:ea typeface="华文中宋" panose="02010600040101010101" pitchFamily="2" charset="-122"/>
              </a:rPr>
              <a:t>)4000</a:t>
            </a:r>
            <a:r>
              <a:rPr lang="zh-CN" altLang="en-US" sz="1800" b="1" dirty="0">
                <a:latin typeface="华文中宋" panose="02010600040101010101" pitchFamily="2" charset="-122"/>
                <a:ea typeface="华文中宋" panose="02010600040101010101" pitchFamily="2" charset="-122"/>
              </a:rPr>
              <a:t>亿元左右。</a:t>
            </a:r>
            <a:endParaRPr lang="en-US" altLang="zh-CN" sz="1800" b="1" dirty="0">
              <a:latin typeface="华文中宋" panose="02010600040101010101" pitchFamily="2" charset="-122"/>
              <a:ea typeface="华文中宋" panose="02010600040101010101" pitchFamily="2" charset="-122"/>
            </a:endParaRPr>
          </a:p>
          <a:p>
            <a:endParaRPr lang="en-US" altLang="zh-CN" sz="1800" b="1" dirty="0">
              <a:latin typeface="华文中宋" panose="02010600040101010101" pitchFamily="2" charset="-122"/>
              <a:ea typeface="华文中宋" panose="02010600040101010101" pitchFamily="2" charset="-122"/>
            </a:endParaRPr>
          </a:p>
          <a:p>
            <a:pPr>
              <a:lnSpc>
                <a:spcPct val="110000"/>
              </a:lnSpc>
            </a:pPr>
            <a:r>
              <a:rPr lang="zh-CN" altLang="zh-CN" sz="1800" dirty="0">
                <a:latin typeface="华文中宋" panose="02010600040101010101" pitchFamily="2" charset="-122"/>
                <a:ea typeface="华文中宋" panose="02010600040101010101" pitchFamily="2" charset="-122"/>
              </a:rPr>
              <a:t>第一类为当前已处于“收不抵支”状态的七个省份（辽宁、黑龙江、吉林、内蒙古、浙江、青海、宁夏），主要分布在东北和中西部地区。这些省份的人口结构老化、历史负担沉重，降费后基金</a:t>
            </a:r>
            <a:r>
              <a:rPr lang="zh-CN" altLang="en-US" sz="1800" dirty="0">
                <a:latin typeface="华文中宋" panose="02010600040101010101" pitchFamily="2" charset="-122"/>
                <a:ea typeface="华文中宋" panose="02010600040101010101" pitchFamily="2" charset="-122"/>
              </a:rPr>
              <a:t>支出压力进一步加大</a:t>
            </a:r>
            <a:r>
              <a:rPr lang="zh-CN" altLang="zh-CN" sz="1800" dirty="0">
                <a:latin typeface="华文中宋" panose="02010600040101010101" pitchFamily="2" charset="-122"/>
                <a:ea typeface="华文中宋" panose="02010600040101010101" pitchFamily="2" charset="-122"/>
              </a:rPr>
              <a:t>。</a:t>
            </a:r>
          </a:p>
          <a:p>
            <a:pPr>
              <a:lnSpc>
                <a:spcPct val="110000"/>
              </a:lnSpc>
            </a:pPr>
            <a:endParaRPr lang="en-US" altLang="zh-CN" sz="1800" dirty="0">
              <a:latin typeface="华文中宋" panose="02010600040101010101" pitchFamily="2" charset="-122"/>
              <a:ea typeface="华文中宋" panose="02010600040101010101" pitchFamily="2" charset="-122"/>
            </a:endParaRPr>
          </a:p>
          <a:p>
            <a:pPr>
              <a:lnSpc>
                <a:spcPct val="110000"/>
              </a:lnSpc>
            </a:pPr>
            <a:r>
              <a:rPr lang="zh-CN" altLang="zh-CN" sz="1800" dirty="0">
                <a:latin typeface="华文中宋" panose="02010600040101010101" pitchFamily="2" charset="-122"/>
                <a:ea typeface="华文中宋" panose="02010600040101010101" pitchFamily="2" charset="-122"/>
              </a:rPr>
              <a:t>第二类是基金结余量较小、收支维持基本平衡的十几个省份，主要分布在东部和中西部。这些省份实际社保缴费水平已处于高位。从测算结果看，如执行</a:t>
            </a:r>
            <a:r>
              <a:rPr lang="en-US" altLang="zh-CN" sz="1800" dirty="0">
                <a:latin typeface="华文中宋" panose="02010600040101010101" pitchFamily="2" charset="-122"/>
                <a:ea typeface="华文中宋" panose="02010600040101010101" pitchFamily="2" charset="-122"/>
              </a:rPr>
              <a:t>4</a:t>
            </a:r>
            <a:r>
              <a:rPr lang="zh-CN" altLang="zh-CN" sz="1800" dirty="0">
                <a:latin typeface="华文中宋" panose="02010600040101010101" pitchFamily="2" charset="-122"/>
                <a:ea typeface="华文中宋" panose="02010600040101010101" pitchFamily="2" charset="-122"/>
              </a:rPr>
              <a:t>个点的降费政策，</a:t>
            </a:r>
            <a:r>
              <a:rPr lang="en-US" altLang="zh-CN" sz="1800" dirty="0">
                <a:latin typeface="华文中宋" panose="02010600040101010101" pitchFamily="2" charset="-122"/>
                <a:ea typeface="华文中宋" panose="02010600040101010101" pitchFamily="2" charset="-122"/>
              </a:rPr>
              <a:t>2019</a:t>
            </a:r>
            <a:r>
              <a:rPr lang="zh-CN" altLang="zh-CN" sz="1800" dirty="0">
                <a:latin typeface="华文中宋" panose="02010600040101010101" pitchFamily="2" charset="-122"/>
                <a:ea typeface="华文中宋" panose="02010600040101010101" pitchFamily="2" charset="-122"/>
              </a:rPr>
              <a:t>年后将有</a:t>
            </a:r>
            <a:r>
              <a:rPr lang="en-US" altLang="zh-CN" sz="1800" dirty="0">
                <a:latin typeface="华文中宋" panose="02010600040101010101" pitchFamily="2" charset="-122"/>
                <a:ea typeface="华文中宋" panose="02010600040101010101" pitchFamily="2" charset="-122"/>
              </a:rPr>
              <a:t>9</a:t>
            </a:r>
            <a:r>
              <a:rPr lang="zh-CN" altLang="zh-CN" sz="1800" dirty="0">
                <a:latin typeface="华文中宋" panose="02010600040101010101" pitchFamily="2" charset="-122"/>
                <a:ea typeface="华文中宋" panose="02010600040101010101" pitchFamily="2" charset="-122"/>
              </a:rPr>
              <a:t>个省份基金结余“转盈为亏”（甘肃、山东、江西、广西、山西、陕西、湖北、上海、江苏）。</a:t>
            </a:r>
          </a:p>
          <a:p>
            <a:pPr>
              <a:lnSpc>
                <a:spcPct val="110000"/>
              </a:lnSpc>
            </a:pPr>
            <a:endParaRPr lang="en-US" altLang="zh-CN" sz="1800" dirty="0">
              <a:latin typeface="华文中宋" panose="02010600040101010101" pitchFamily="2" charset="-122"/>
              <a:ea typeface="华文中宋" panose="02010600040101010101" pitchFamily="2" charset="-122"/>
            </a:endParaRPr>
          </a:p>
          <a:p>
            <a:pPr>
              <a:lnSpc>
                <a:spcPct val="110000"/>
              </a:lnSpc>
            </a:pPr>
            <a:r>
              <a:rPr lang="zh-CN" altLang="zh-CN" sz="1800" dirty="0">
                <a:latin typeface="华文中宋" panose="02010600040101010101" pitchFamily="2" charset="-122"/>
                <a:ea typeface="华文中宋" panose="02010600040101010101" pitchFamily="2" charset="-122"/>
              </a:rPr>
              <a:t>第三类为基金结余量较大的七、八个省份（广东、北京、四川、湖南、福建、云南、安徽等），主要分布东部沿海和中南部。这些省份的累计结余规模大，倾向于将费率“坐低”，从中受益。实际上，目前已有个别省份的政策费率低于</a:t>
            </a:r>
            <a:r>
              <a:rPr lang="en-US" altLang="zh-CN" sz="1800" dirty="0">
                <a:latin typeface="华文中宋" panose="02010600040101010101" pitchFamily="2" charset="-122"/>
                <a:ea typeface="华文中宋" panose="02010600040101010101" pitchFamily="2" charset="-122"/>
              </a:rPr>
              <a:t>16%</a:t>
            </a:r>
            <a:r>
              <a:rPr lang="zh-CN" altLang="zh-CN" sz="1800" dirty="0">
                <a:latin typeface="华文中宋" panose="02010600040101010101" pitchFamily="2" charset="-122"/>
                <a:ea typeface="华文中宋" panose="02010600040101010101" pitchFamily="2" charset="-122"/>
              </a:rPr>
              <a:t>（企业缴费部分），例如广东为</a:t>
            </a:r>
            <a:r>
              <a:rPr lang="en-US" altLang="zh-CN" sz="1800" dirty="0">
                <a:latin typeface="华文中宋" panose="02010600040101010101" pitchFamily="2" charset="-122"/>
                <a:ea typeface="华文中宋" panose="02010600040101010101" pitchFamily="2" charset="-122"/>
              </a:rPr>
              <a:t>14%</a:t>
            </a:r>
            <a:r>
              <a:rPr lang="zh-CN" altLang="zh-CN" sz="1800" dirty="0">
                <a:latin typeface="华文中宋" panose="02010600040101010101" pitchFamily="2" charset="-122"/>
                <a:ea typeface="华文中宋" panose="02010600040101010101" pitchFamily="2" charset="-122"/>
              </a:rPr>
              <a:t>。</a:t>
            </a:r>
          </a:p>
          <a:p>
            <a:endParaRPr lang="zh-CN" altLang="en-US" sz="1800" dirty="0"/>
          </a:p>
        </p:txBody>
      </p:sp>
    </p:spTree>
    <p:extLst>
      <p:ext uri="{BB962C8B-B14F-4D97-AF65-F5344CB8AC3E}">
        <p14:creationId xmlns:p14="http://schemas.microsoft.com/office/powerpoint/2010/main" val="3337459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theme1.xml><?xml version="1.0" encoding="utf-8"?>
<a:theme xmlns:a="http://schemas.openxmlformats.org/drawingml/2006/main" name="SPRP_Correct Power Poin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SPRP_Correct Power Point Template v1</Template>
  <TotalTime>1040</TotalTime>
  <Words>1621</Words>
  <Application>Microsoft Office PowerPoint</Application>
  <PresentationFormat>A4 纸张(210x297 毫米)</PresentationFormat>
  <Paragraphs>164</Paragraphs>
  <Slides>24</Slides>
  <Notes>3</Notes>
  <HiddenSlides>0</HiddenSlides>
  <MMClips>0</MMClips>
  <ScaleCrop>false</ScaleCrop>
  <HeadingPairs>
    <vt:vector size="10"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24</vt:i4>
      </vt:variant>
      <vt:variant>
        <vt:lpstr>自定义放映</vt:lpstr>
      </vt:variant>
      <vt:variant>
        <vt:i4>1</vt:i4>
      </vt:variant>
    </vt:vector>
  </HeadingPairs>
  <TitlesOfParts>
    <vt:vector size="36" baseType="lpstr">
      <vt:lpstr>Optane</vt:lpstr>
      <vt:lpstr>华文中宋</vt:lpstr>
      <vt:lpstr>宋体</vt:lpstr>
      <vt:lpstr>Arial</vt:lpstr>
      <vt:lpstr>Calibri</vt:lpstr>
      <vt:lpstr>Calibri Light</vt:lpstr>
      <vt:lpstr>Courier New</vt:lpstr>
      <vt:lpstr>Times New Roman</vt:lpstr>
      <vt:lpstr>Wingdings</vt:lpstr>
      <vt:lpstr>SPRP_Correct Power Point Template v1</vt:lpstr>
      <vt:lpstr>think-cell Slide</vt:lpstr>
      <vt:lpstr>PowerPoint 演示文稿</vt:lpstr>
      <vt:lpstr> 全国社保参保及基金收入情况  Social Insurance Revenue and expenditure </vt:lpstr>
      <vt:lpstr>About 1/3 revenue gap on pension contribution collection</vt:lpstr>
      <vt:lpstr>Revenue gap ctd.</vt:lpstr>
      <vt:lpstr>中断缴费的情况 Contributors gap</vt:lpstr>
      <vt:lpstr>缴费基数不实的问题 (contribution base/ social wage %) </vt:lpstr>
      <vt:lpstr>Self employed/ total participants  % in  urban pension system</vt:lpstr>
      <vt:lpstr> Dual Reduction on social insurance contribution </vt:lpstr>
      <vt:lpstr>降低费率影响</vt:lpstr>
      <vt:lpstr>Effects of  Cutting 4% of pension contribution </vt:lpstr>
      <vt:lpstr>PowerPoint 演示文稿</vt:lpstr>
      <vt:lpstr>Effects of New contributory social wage base </vt:lpstr>
      <vt:lpstr>社保遵缴率与私营企业就业人员占比之间的回归分析结果  Contribution Compliance Relation with Private Employment </vt:lpstr>
      <vt:lpstr>不同行业就业人员参保缴费回归分析结果  Contribution compliance relation with major industry sectors </vt:lpstr>
      <vt:lpstr>为什么需要提升意识–WHY RISE AWARENESS</vt:lpstr>
      <vt:lpstr>Theory hypothesis on Social Security Awareness</vt:lpstr>
      <vt:lpstr>社保与税收的区别  Distinguish Social insurance contribution and tax  </vt:lpstr>
      <vt:lpstr>制度吸引力：以养老保险为例   Incentive mechanism from pension system </vt:lpstr>
      <vt:lpstr>Booking Interests on Pension individual account</vt:lpstr>
      <vt:lpstr>流动人口参保率 Participation Rates among migrant workers</vt:lpstr>
      <vt:lpstr>A survey on quitting pension participation </vt:lpstr>
      <vt:lpstr>A survey on the attitude for pension individual account </vt:lpstr>
      <vt:lpstr>增强参保意识的主要建议 major suggestions </vt:lpstr>
      <vt:lpstr>  </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SPRP-BJ User</dc:creator>
  <cp:lastModifiedBy>lq fang</cp:lastModifiedBy>
  <cp:revision>62</cp:revision>
  <cp:lastPrinted>2019-06-04T07:34:50Z</cp:lastPrinted>
  <dcterms:created xsi:type="dcterms:W3CDTF">2015-09-07T02:11:56Z</dcterms:created>
  <dcterms:modified xsi:type="dcterms:W3CDTF">2019-06-16T05:31:44Z</dcterms:modified>
</cp:coreProperties>
</file>