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401" r:id="rId2"/>
    <p:sldId id="411" r:id="rId3"/>
    <p:sldId id="402" r:id="rId4"/>
    <p:sldId id="403" r:id="rId5"/>
    <p:sldId id="412" r:id="rId6"/>
    <p:sldId id="404" r:id="rId7"/>
    <p:sldId id="406" r:id="rId8"/>
    <p:sldId id="407" r:id="rId9"/>
    <p:sldId id="413" r:id="rId10"/>
    <p:sldId id="408" r:id="rId11"/>
    <p:sldId id="409" r:id="rId12"/>
    <p:sldId id="410" r:id="rId13"/>
    <p:sldId id="289" r:id="rId14"/>
  </p:sldIdLst>
  <p:sldSz cx="12192000" cy="6858000"/>
  <p:notesSz cx="6807200" cy="99393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57">
          <p15:clr>
            <a:srgbClr val="A4A3A4"/>
          </p15:clr>
        </p15:guide>
        <p15:guide id="2" pos="3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F7EC3"/>
    <a:srgbClr val="7E96CF"/>
    <a:srgbClr val="637EC5"/>
    <a:srgbClr val="B9822B"/>
    <a:srgbClr val="7E97D0"/>
    <a:srgbClr val="97A9D8"/>
    <a:srgbClr val="889FD4"/>
    <a:srgbClr val="92A6D8"/>
    <a:srgbClr val="EFCF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0" autoAdjust="0"/>
    <p:restoredTop sz="94649" autoAdjust="0"/>
  </p:normalViewPr>
  <p:slideViewPr>
    <p:cSldViewPr snapToGrid="0">
      <p:cViewPr>
        <p:scale>
          <a:sx n="73" d="100"/>
          <a:sy n="73" d="100"/>
        </p:scale>
        <p:origin x="-72" y="-72"/>
      </p:cViewPr>
      <p:guideLst>
        <p:guide orient="horz" pos="2157"/>
        <p:guide pos="3881"/>
      </p:guideLst>
    </p:cSldViewPr>
  </p:slideViewPr>
  <p:outlineViewPr>
    <p:cViewPr>
      <p:scale>
        <a:sx n="33" d="100"/>
        <a:sy n="33" d="100"/>
      </p:scale>
      <p:origin x="0" y="4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1313;&#22235;&#20116;&#31038;&#20445;&#37325;&#28857;&#35838;&#39064;-&#23435;&#32769;&#24072;&#39033;&#30446;\PPT&#34920;&#2668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Coverage in Social Insurance</a:t>
            </a:r>
          </a:p>
          <a:p>
            <a:pPr algn="r"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                    (million)</a:t>
            </a:r>
          </a:p>
        </c:rich>
      </c:tx>
      <c:layout>
        <c:manualLayout>
          <c:xMode val="edge"/>
          <c:yMode val="edge"/>
          <c:x val="0.15107238433431117"/>
          <c:y val="3.86728108786638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Sheet1!$B$81</c:f>
              <c:strCache>
                <c:ptCount val="1"/>
                <c:pt idx="0">
                  <c:v>basic pension insurance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Sheet1!$A$82:$A$85</c:f>
              <c:strCache>
                <c:ptCount val="4"/>
                <c:pt idx="0">
                  <c:v>2015年</c:v>
                </c:pt>
                <c:pt idx="1">
                  <c:v>2016年</c:v>
                </c:pt>
                <c:pt idx="2">
                  <c:v>2017年</c:v>
                </c:pt>
                <c:pt idx="3">
                  <c:v>2018年</c:v>
                </c:pt>
              </c:strCache>
            </c:strRef>
          </c:cat>
          <c:val>
            <c:numRef>
              <c:f>Sheet1!$B$82:$B$85</c:f>
              <c:numCache>
                <c:formatCode>General</c:formatCode>
                <c:ptCount val="4"/>
                <c:pt idx="0">
                  <c:v>858</c:v>
                </c:pt>
                <c:pt idx="1">
                  <c:v>888</c:v>
                </c:pt>
                <c:pt idx="2">
                  <c:v>915</c:v>
                </c:pt>
                <c:pt idx="3">
                  <c:v>942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72-487D-9650-57A39D810906}"/>
            </c:ext>
          </c:extLst>
        </c:ser>
        <c:ser>
          <c:idx val="1"/>
          <c:order val="1"/>
          <c:tx>
            <c:strRef>
              <c:f>Sheet1!$C$81</c:f>
              <c:strCache>
                <c:ptCount val="1"/>
                <c:pt idx="0">
                  <c:v>basic medical insurance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Sheet1!$A$82:$A$85</c:f>
              <c:strCache>
                <c:ptCount val="4"/>
                <c:pt idx="0">
                  <c:v>2015年</c:v>
                </c:pt>
                <c:pt idx="1">
                  <c:v>2016年</c:v>
                </c:pt>
                <c:pt idx="2">
                  <c:v>2017年</c:v>
                </c:pt>
                <c:pt idx="3">
                  <c:v>2018年</c:v>
                </c:pt>
              </c:strCache>
            </c:strRef>
          </c:cat>
          <c:val>
            <c:numRef>
              <c:f>Sheet1!$C$82:$C$85</c:f>
              <c:numCache>
                <c:formatCode>General</c:formatCode>
                <c:ptCount val="4"/>
                <c:pt idx="0">
                  <c:v>1336</c:v>
                </c:pt>
                <c:pt idx="1">
                  <c:v>1344</c:v>
                </c:pt>
                <c:pt idx="2">
                  <c:v>1337</c:v>
                </c:pt>
                <c:pt idx="3">
                  <c:v>1346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A72-487D-9650-57A39D810906}"/>
            </c:ext>
          </c:extLst>
        </c:ser>
        <c:ser>
          <c:idx val="2"/>
          <c:order val="2"/>
          <c:tx>
            <c:strRef>
              <c:f>Sheet1!$D$81</c:f>
              <c:strCache>
                <c:ptCount val="1"/>
                <c:pt idx="0">
                  <c:v>unemployment insurance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Sheet1!$A$82:$A$85</c:f>
              <c:strCache>
                <c:ptCount val="4"/>
                <c:pt idx="0">
                  <c:v>2015年</c:v>
                </c:pt>
                <c:pt idx="1">
                  <c:v>2016年</c:v>
                </c:pt>
                <c:pt idx="2">
                  <c:v>2017年</c:v>
                </c:pt>
                <c:pt idx="3">
                  <c:v>2018年</c:v>
                </c:pt>
              </c:strCache>
            </c:strRef>
          </c:cat>
          <c:val>
            <c:numRef>
              <c:f>Sheet1!$D$82:$D$85</c:f>
              <c:numCache>
                <c:formatCode>General</c:formatCode>
                <c:ptCount val="4"/>
                <c:pt idx="0">
                  <c:v>173</c:v>
                </c:pt>
                <c:pt idx="1">
                  <c:v>181</c:v>
                </c:pt>
                <c:pt idx="2">
                  <c:v>188</c:v>
                </c:pt>
                <c:pt idx="3">
                  <c:v>196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A72-487D-9650-57A39D810906}"/>
            </c:ext>
          </c:extLst>
        </c:ser>
        <c:ser>
          <c:idx val="3"/>
          <c:order val="3"/>
          <c:tx>
            <c:strRef>
              <c:f>Sheet1!$E$81</c:f>
              <c:strCache>
                <c:ptCount val="1"/>
                <c:pt idx="0">
                  <c:v>employment injury insurance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Sheet1!$A$82:$A$85</c:f>
              <c:strCache>
                <c:ptCount val="4"/>
                <c:pt idx="0">
                  <c:v>2015年</c:v>
                </c:pt>
                <c:pt idx="1">
                  <c:v>2016年</c:v>
                </c:pt>
                <c:pt idx="2">
                  <c:v>2017年</c:v>
                </c:pt>
                <c:pt idx="3">
                  <c:v>2018年</c:v>
                </c:pt>
              </c:strCache>
            </c:strRef>
          </c:cat>
          <c:val>
            <c:numRef>
              <c:f>Sheet1!$E$82:$E$85</c:f>
              <c:numCache>
                <c:formatCode>General</c:formatCode>
                <c:ptCount val="4"/>
                <c:pt idx="0">
                  <c:v>214</c:v>
                </c:pt>
                <c:pt idx="1">
                  <c:v>219</c:v>
                </c:pt>
                <c:pt idx="2">
                  <c:v>227</c:v>
                </c:pt>
                <c:pt idx="3">
                  <c:v>239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A72-487D-9650-57A39D810906}"/>
            </c:ext>
          </c:extLst>
        </c:ser>
        <c:ser>
          <c:idx val="4"/>
          <c:order val="4"/>
          <c:tx>
            <c:strRef>
              <c:f>Sheet1!$F$81</c:f>
              <c:strCache>
                <c:ptCount val="1"/>
                <c:pt idx="0">
                  <c:v>birth insurance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Sheet1!$A$82:$A$85</c:f>
              <c:strCache>
                <c:ptCount val="4"/>
                <c:pt idx="0">
                  <c:v>2015年</c:v>
                </c:pt>
                <c:pt idx="1">
                  <c:v>2016年</c:v>
                </c:pt>
                <c:pt idx="2">
                  <c:v>2017年</c:v>
                </c:pt>
                <c:pt idx="3">
                  <c:v>2018年</c:v>
                </c:pt>
              </c:strCache>
            </c:strRef>
          </c:cat>
          <c:val>
            <c:numRef>
              <c:f>Sheet1!$F$82:$F$85</c:f>
              <c:numCache>
                <c:formatCode>General</c:formatCode>
                <c:ptCount val="4"/>
                <c:pt idx="0">
                  <c:v>178</c:v>
                </c:pt>
                <c:pt idx="1">
                  <c:v>185</c:v>
                </c:pt>
                <c:pt idx="2">
                  <c:v>193</c:v>
                </c:pt>
                <c:pt idx="3">
                  <c:v>204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A72-487D-9650-57A39D81090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3928832"/>
        <c:axId val="172962880"/>
      </c:barChart>
      <c:catAx>
        <c:axId val="18392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2962880"/>
        <c:crosses val="autoZero"/>
        <c:auto val="1"/>
        <c:lblAlgn val="ctr"/>
        <c:lblOffset val="100"/>
        <c:noMultiLvlLbl val="0"/>
      </c:catAx>
      <c:valAx>
        <c:axId val="1729628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3928832"/>
        <c:crosses val="autoZero"/>
        <c:crossBetween val="between"/>
      </c:valAx>
      <c:spPr>
        <a:solidFill>
          <a:schemeClr val="accent1">
            <a:lumMod val="50000"/>
          </a:schemeClr>
        </a:solidFill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68858471311728"/>
          <c:y val="5.4027907578173245E-2"/>
          <c:w val="0.78413936043934651"/>
          <c:h val="0.786973460481929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占比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日本</c:v>
                </c:pt>
                <c:pt idx="1">
                  <c:v>美国</c:v>
                </c:pt>
                <c:pt idx="2">
                  <c:v>加拿大</c:v>
                </c:pt>
                <c:pt idx="3">
                  <c:v>英国</c:v>
                </c:pt>
                <c:pt idx="4">
                  <c:v>德国</c:v>
                </c:pt>
                <c:pt idx="5">
                  <c:v>意大利</c:v>
                </c:pt>
                <c:pt idx="6">
                  <c:v>法国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24</c:v>
                </c:pt>
                <c:pt idx="1">
                  <c:v>19</c:v>
                </c:pt>
                <c:pt idx="2">
                  <c:v>14</c:v>
                </c:pt>
                <c:pt idx="3">
                  <c:v>10</c:v>
                </c:pt>
                <c:pt idx="4">
                  <c:v>7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986944"/>
        <c:axId val="44831232"/>
      </c:barChart>
      <c:catAx>
        <c:axId val="43986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FFC000"/>
                </a:solidFill>
              </a:defRPr>
            </a:pPr>
            <a:endParaRPr lang="zh-CN"/>
          </a:p>
        </c:txPr>
        <c:crossAx val="44831232"/>
        <c:crosses val="autoZero"/>
        <c:auto val="1"/>
        <c:lblAlgn val="ctr"/>
        <c:lblOffset val="100"/>
        <c:noMultiLvlLbl val="0"/>
      </c:catAx>
      <c:valAx>
        <c:axId val="44831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zh-CN"/>
          </a:p>
        </c:txPr>
        <c:crossAx val="43986944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190500" h="38100"/>
        </a:sp3d>
      </c:spPr>
    </c:plotArea>
    <c:legend>
      <c:legendPos val="r"/>
      <c:layout/>
      <c:overlay val="0"/>
      <c:txPr>
        <a:bodyPr/>
        <a:lstStyle/>
        <a:p>
          <a:pPr>
            <a:defRPr b="1">
              <a:solidFill>
                <a:srgbClr val="FFC000"/>
              </a:solidFill>
            </a:defRPr>
          </a:pPr>
          <a:endParaRPr lang="zh-CN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83581-F395-45E7-BCD1-5340EE57D817}" type="datetimeFigureOut">
              <a:rPr lang="zh-CN" altLang="en-US" smtClean="0"/>
              <a:t>2019/6/2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8A3BF-D9B9-4550-9775-9852C43345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8A3BF-D9B9-4550-9775-9852C43345F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8065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0"/>
          </p:nvPr>
        </p:nvSpPr>
        <p:spPr>
          <a:xfrm>
            <a:off x="5542769" y="3236133"/>
            <a:ext cx="1106462" cy="1106462"/>
          </a:xfrm>
          <a:custGeom>
            <a:avLst/>
            <a:gdLst>
              <a:gd name="connsiteX0" fmla="*/ 553231 w 1106462"/>
              <a:gd name="connsiteY0" fmla="*/ 0 h 1106462"/>
              <a:gd name="connsiteX1" fmla="*/ 1106462 w 1106462"/>
              <a:gd name="connsiteY1" fmla="*/ 553231 h 1106462"/>
              <a:gd name="connsiteX2" fmla="*/ 553231 w 1106462"/>
              <a:gd name="connsiteY2" fmla="*/ 1106462 h 1106462"/>
              <a:gd name="connsiteX3" fmla="*/ 0 w 1106462"/>
              <a:gd name="connsiteY3" fmla="*/ 553231 h 1106462"/>
              <a:gd name="connsiteX4" fmla="*/ 553231 w 1106462"/>
              <a:gd name="connsiteY4" fmla="*/ 0 h 1106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6462" h="1106462">
                <a:moveTo>
                  <a:pt x="553231" y="0"/>
                </a:moveTo>
                <a:cubicBezTo>
                  <a:pt x="858772" y="0"/>
                  <a:pt x="1106462" y="247690"/>
                  <a:pt x="1106462" y="553231"/>
                </a:cubicBezTo>
                <a:cubicBezTo>
                  <a:pt x="1106462" y="858772"/>
                  <a:pt x="858772" y="1106462"/>
                  <a:pt x="553231" y="1106462"/>
                </a:cubicBezTo>
                <a:cubicBezTo>
                  <a:pt x="247690" y="1106462"/>
                  <a:pt x="0" y="858772"/>
                  <a:pt x="0" y="553231"/>
                </a:cubicBezTo>
                <a:cubicBezTo>
                  <a:pt x="0" y="247690"/>
                  <a:pt x="247690" y="0"/>
                  <a:pt x="553231" y="0"/>
                </a:cubicBezTo>
                <a:close/>
              </a:path>
            </a:pathLst>
          </a:custGeom>
          <a:gradFill>
            <a:gsLst>
              <a:gs pos="0">
                <a:srgbClr val="EEBE81">
                  <a:alpha val="95000"/>
                </a:srgbClr>
              </a:gs>
              <a:gs pos="100000">
                <a:srgbClr val="A36A1E">
                  <a:alpha val="95000"/>
                </a:srgbClr>
              </a:gs>
            </a:gsLst>
            <a:lin ang="5400000" scaled="1"/>
          </a:gradFill>
          <a:ln w="92075">
            <a:solidFill>
              <a:srgbClr val="A36A1E">
                <a:alpha val="18000"/>
              </a:srgb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0" tIns="0" rIns="0" bIns="0" numCol="1" spcCol="0" rtlCol="0" fromWordArt="0" anchor="ctr" anchorCtr="0" forceAA="0" compatLnSpc="1">
            <a:noAutofit/>
          </a:bodyPr>
          <a:lstStyle>
            <a:lvl1pPr>
              <a:defRPr lang="zh-CN" altLang="en-US" sz="1600">
                <a:solidFill>
                  <a:schemeClr val="bg1"/>
                </a:solidFill>
                <a:latin typeface="+mn-ea"/>
              </a:defRPr>
            </a:lvl1pPr>
          </a:lstStyle>
          <a:p>
            <a:pPr marL="0" lvl="0"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7800155" y="3275057"/>
            <a:ext cx="1440000" cy="1440000"/>
          </a:xfrm>
          <a:custGeom>
            <a:avLst/>
            <a:gdLst>
              <a:gd name="connsiteX0" fmla="*/ 720000 w 1440000"/>
              <a:gd name="connsiteY0" fmla="*/ 0 h 1440000"/>
              <a:gd name="connsiteX1" fmla="*/ 1440000 w 1440000"/>
              <a:gd name="connsiteY1" fmla="*/ 720000 h 1440000"/>
              <a:gd name="connsiteX2" fmla="*/ 720000 w 1440000"/>
              <a:gd name="connsiteY2" fmla="*/ 1440000 h 1440000"/>
              <a:gd name="connsiteX3" fmla="*/ 0 w 1440000"/>
              <a:gd name="connsiteY3" fmla="*/ 720000 h 1440000"/>
              <a:gd name="connsiteX4" fmla="*/ 720000 w 1440000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000" h="1440000">
                <a:moveTo>
                  <a:pt x="720000" y="0"/>
                </a:moveTo>
                <a:cubicBezTo>
                  <a:pt x="1117645" y="0"/>
                  <a:pt x="1440000" y="322355"/>
                  <a:pt x="1440000" y="720000"/>
                </a:cubicBezTo>
                <a:cubicBezTo>
                  <a:pt x="1440000" y="1117645"/>
                  <a:pt x="1117645" y="1440000"/>
                  <a:pt x="720000" y="1440000"/>
                </a:cubicBezTo>
                <a:cubicBezTo>
                  <a:pt x="322355" y="1440000"/>
                  <a:pt x="0" y="1117645"/>
                  <a:pt x="0" y="720000"/>
                </a:cubicBezTo>
                <a:cubicBezTo>
                  <a:pt x="0" y="322355"/>
                  <a:pt x="322355" y="0"/>
                  <a:pt x="720000" y="0"/>
                </a:cubicBezTo>
                <a:close/>
              </a:path>
            </a:pathLst>
          </a:custGeom>
          <a:ln w="12700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1242501" y="2732695"/>
            <a:ext cx="1672720" cy="1617064"/>
          </a:xfrm>
          <a:custGeom>
            <a:avLst/>
            <a:gdLst>
              <a:gd name="connsiteX0" fmla="*/ 836360 w 1672720"/>
              <a:gd name="connsiteY0" fmla="*/ 0 h 1617064"/>
              <a:gd name="connsiteX1" fmla="*/ 1672720 w 1672720"/>
              <a:gd name="connsiteY1" fmla="*/ 808532 h 1617064"/>
              <a:gd name="connsiteX2" fmla="*/ 836360 w 1672720"/>
              <a:gd name="connsiteY2" fmla="*/ 1617064 h 1617064"/>
              <a:gd name="connsiteX3" fmla="*/ 0 w 1672720"/>
              <a:gd name="connsiteY3" fmla="*/ 808532 h 1617064"/>
              <a:gd name="connsiteX4" fmla="*/ 836360 w 1672720"/>
              <a:gd name="connsiteY4" fmla="*/ 0 h 1617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2720" h="1617064">
                <a:moveTo>
                  <a:pt x="836360" y="0"/>
                </a:moveTo>
                <a:cubicBezTo>
                  <a:pt x="1298269" y="0"/>
                  <a:pt x="1672720" y="361992"/>
                  <a:pt x="1672720" y="808532"/>
                </a:cubicBezTo>
                <a:cubicBezTo>
                  <a:pt x="1672720" y="1255072"/>
                  <a:pt x="1298269" y="1617064"/>
                  <a:pt x="836360" y="1617064"/>
                </a:cubicBezTo>
                <a:cubicBezTo>
                  <a:pt x="374451" y="1617064"/>
                  <a:pt x="0" y="1255072"/>
                  <a:pt x="0" y="808532"/>
                </a:cubicBezTo>
                <a:cubicBezTo>
                  <a:pt x="0" y="361992"/>
                  <a:pt x="374451" y="0"/>
                  <a:pt x="8363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1"/>
          </p:nvPr>
        </p:nvSpPr>
        <p:spPr>
          <a:xfrm>
            <a:off x="9280151" y="2732697"/>
            <a:ext cx="1672720" cy="1617064"/>
          </a:xfrm>
          <a:custGeom>
            <a:avLst/>
            <a:gdLst>
              <a:gd name="connsiteX0" fmla="*/ 836360 w 1672720"/>
              <a:gd name="connsiteY0" fmla="*/ 0 h 1617064"/>
              <a:gd name="connsiteX1" fmla="*/ 1672720 w 1672720"/>
              <a:gd name="connsiteY1" fmla="*/ 808532 h 1617064"/>
              <a:gd name="connsiteX2" fmla="*/ 836360 w 1672720"/>
              <a:gd name="connsiteY2" fmla="*/ 1617064 h 1617064"/>
              <a:gd name="connsiteX3" fmla="*/ 0 w 1672720"/>
              <a:gd name="connsiteY3" fmla="*/ 808532 h 1617064"/>
              <a:gd name="connsiteX4" fmla="*/ 836360 w 1672720"/>
              <a:gd name="connsiteY4" fmla="*/ 0 h 1617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2720" h="1617064">
                <a:moveTo>
                  <a:pt x="836360" y="0"/>
                </a:moveTo>
                <a:cubicBezTo>
                  <a:pt x="1298269" y="0"/>
                  <a:pt x="1672720" y="361992"/>
                  <a:pt x="1672720" y="808532"/>
                </a:cubicBezTo>
                <a:cubicBezTo>
                  <a:pt x="1672720" y="1255072"/>
                  <a:pt x="1298269" y="1617064"/>
                  <a:pt x="836360" y="1617064"/>
                </a:cubicBezTo>
                <a:cubicBezTo>
                  <a:pt x="374451" y="1617064"/>
                  <a:pt x="0" y="1255072"/>
                  <a:pt x="0" y="808532"/>
                </a:cubicBezTo>
                <a:cubicBezTo>
                  <a:pt x="0" y="361992"/>
                  <a:pt x="374451" y="0"/>
                  <a:pt x="8363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6598701" y="2732697"/>
            <a:ext cx="1672720" cy="1617064"/>
          </a:xfrm>
          <a:custGeom>
            <a:avLst/>
            <a:gdLst>
              <a:gd name="connsiteX0" fmla="*/ 836360 w 1672720"/>
              <a:gd name="connsiteY0" fmla="*/ 0 h 1617064"/>
              <a:gd name="connsiteX1" fmla="*/ 1672720 w 1672720"/>
              <a:gd name="connsiteY1" fmla="*/ 808532 h 1617064"/>
              <a:gd name="connsiteX2" fmla="*/ 836360 w 1672720"/>
              <a:gd name="connsiteY2" fmla="*/ 1617064 h 1617064"/>
              <a:gd name="connsiteX3" fmla="*/ 0 w 1672720"/>
              <a:gd name="connsiteY3" fmla="*/ 808532 h 1617064"/>
              <a:gd name="connsiteX4" fmla="*/ 836360 w 1672720"/>
              <a:gd name="connsiteY4" fmla="*/ 0 h 1617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2720" h="1617064">
                <a:moveTo>
                  <a:pt x="836360" y="0"/>
                </a:moveTo>
                <a:cubicBezTo>
                  <a:pt x="1298269" y="0"/>
                  <a:pt x="1672720" y="361992"/>
                  <a:pt x="1672720" y="808532"/>
                </a:cubicBezTo>
                <a:cubicBezTo>
                  <a:pt x="1672720" y="1255072"/>
                  <a:pt x="1298269" y="1617064"/>
                  <a:pt x="836360" y="1617064"/>
                </a:cubicBezTo>
                <a:cubicBezTo>
                  <a:pt x="374451" y="1617064"/>
                  <a:pt x="0" y="1255072"/>
                  <a:pt x="0" y="808532"/>
                </a:cubicBezTo>
                <a:cubicBezTo>
                  <a:pt x="0" y="361992"/>
                  <a:pt x="374451" y="0"/>
                  <a:pt x="8363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3"/>
          </p:nvPr>
        </p:nvSpPr>
        <p:spPr>
          <a:xfrm>
            <a:off x="3920601" y="2732697"/>
            <a:ext cx="1672720" cy="1617064"/>
          </a:xfrm>
          <a:custGeom>
            <a:avLst/>
            <a:gdLst>
              <a:gd name="connsiteX0" fmla="*/ 836360 w 1672720"/>
              <a:gd name="connsiteY0" fmla="*/ 0 h 1617064"/>
              <a:gd name="connsiteX1" fmla="*/ 1672720 w 1672720"/>
              <a:gd name="connsiteY1" fmla="*/ 808532 h 1617064"/>
              <a:gd name="connsiteX2" fmla="*/ 836360 w 1672720"/>
              <a:gd name="connsiteY2" fmla="*/ 1617064 h 1617064"/>
              <a:gd name="connsiteX3" fmla="*/ 0 w 1672720"/>
              <a:gd name="connsiteY3" fmla="*/ 808532 h 1617064"/>
              <a:gd name="connsiteX4" fmla="*/ 836360 w 1672720"/>
              <a:gd name="connsiteY4" fmla="*/ 0 h 1617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2720" h="1617064">
                <a:moveTo>
                  <a:pt x="836360" y="0"/>
                </a:moveTo>
                <a:cubicBezTo>
                  <a:pt x="1298269" y="0"/>
                  <a:pt x="1672720" y="361992"/>
                  <a:pt x="1672720" y="808532"/>
                </a:cubicBezTo>
                <a:cubicBezTo>
                  <a:pt x="1672720" y="1255072"/>
                  <a:pt x="1298269" y="1617064"/>
                  <a:pt x="836360" y="1617064"/>
                </a:cubicBezTo>
                <a:cubicBezTo>
                  <a:pt x="374451" y="1617064"/>
                  <a:pt x="0" y="1255072"/>
                  <a:pt x="0" y="808532"/>
                </a:cubicBezTo>
                <a:cubicBezTo>
                  <a:pt x="0" y="361992"/>
                  <a:pt x="374451" y="0"/>
                  <a:pt x="8363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874714" y="3343728"/>
            <a:ext cx="2437983" cy="2287588"/>
          </a:xfrm>
          <a:custGeom>
            <a:avLst/>
            <a:gdLst>
              <a:gd name="connsiteX0" fmla="*/ 0 w 2437983"/>
              <a:gd name="connsiteY0" fmla="*/ 0 h 2287588"/>
              <a:gd name="connsiteX1" fmla="*/ 2437983 w 2437983"/>
              <a:gd name="connsiteY1" fmla="*/ 0 h 2287588"/>
              <a:gd name="connsiteX2" fmla="*/ 2437983 w 2437983"/>
              <a:gd name="connsiteY2" fmla="*/ 2287588 h 2287588"/>
              <a:gd name="connsiteX3" fmla="*/ 0 w 2437983"/>
              <a:gd name="connsiteY3" fmla="*/ 2287588 h 228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7983" h="2287588">
                <a:moveTo>
                  <a:pt x="0" y="0"/>
                </a:moveTo>
                <a:lnTo>
                  <a:pt x="2437983" y="0"/>
                </a:lnTo>
                <a:lnTo>
                  <a:pt x="2437983" y="2287588"/>
                </a:lnTo>
                <a:lnTo>
                  <a:pt x="0" y="22875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1"/>
          </p:nvPr>
        </p:nvSpPr>
        <p:spPr>
          <a:xfrm>
            <a:off x="3542911" y="2026103"/>
            <a:ext cx="2437982" cy="2287588"/>
          </a:xfrm>
          <a:custGeom>
            <a:avLst/>
            <a:gdLst>
              <a:gd name="connsiteX0" fmla="*/ 0 w 2437982"/>
              <a:gd name="connsiteY0" fmla="*/ 0 h 2287588"/>
              <a:gd name="connsiteX1" fmla="*/ 2437982 w 2437982"/>
              <a:gd name="connsiteY1" fmla="*/ 0 h 2287588"/>
              <a:gd name="connsiteX2" fmla="*/ 2437982 w 2437982"/>
              <a:gd name="connsiteY2" fmla="*/ 2287588 h 2287588"/>
              <a:gd name="connsiteX3" fmla="*/ 0 w 2437982"/>
              <a:gd name="connsiteY3" fmla="*/ 2287588 h 228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7982" h="2287588">
                <a:moveTo>
                  <a:pt x="0" y="0"/>
                </a:moveTo>
                <a:lnTo>
                  <a:pt x="2437982" y="0"/>
                </a:lnTo>
                <a:lnTo>
                  <a:pt x="2437982" y="2287588"/>
                </a:lnTo>
                <a:lnTo>
                  <a:pt x="0" y="22875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6211111" y="3343728"/>
            <a:ext cx="2437983" cy="2287588"/>
          </a:xfrm>
          <a:custGeom>
            <a:avLst/>
            <a:gdLst>
              <a:gd name="connsiteX0" fmla="*/ 0 w 2437983"/>
              <a:gd name="connsiteY0" fmla="*/ 0 h 2287588"/>
              <a:gd name="connsiteX1" fmla="*/ 2437983 w 2437983"/>
              <a:gd name="connsiteY1" fmla="*/ 0 h 2287588"/>
              <a:gd name="connsiteX2" fmla="*/ 2437983 w 2437983"/>
              <a:gd name="connsiteY2" fmla="*/ 2287588 h 2287588"/>
              <a:gd name="connsiteX3" fmla="*/ 0 w 2437983"/>
              <a:gd name="connsiteY3" fmla="*/ 2287588 h 228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7983" h="2287588">
                <a:moveTo>
                  <a:pt x="0" y="0"/>
                </a:moveTo>
                <a:lnTo>
                  <a:pt x="2437983" y="0"/>
                </a:lnTo>
                <a:lnTo>
                  <a:pt x="2437983" y="2287588"/>
                </a:lnTo>
                <a:lnTo>
                  <a:pt x="0" y="22875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8879307" y="2026103"/>
            <a:ext cx="2437982" cy="2287588"/>
          </a:xfrm>
          <a:custGeom>
            <a:avLst/>
            <a:gdLst>
              <a:gd name="connsiteX0" fmla="*/ 0 w 2437982"/>
              <a:gd name="connsiteY0" fmla="*/ 0 h 2287588"/>
              <a:gd name="connsiteX1" fmla="*/ 2437982 w 2437982"/>
              <a:gd name="connsiteY1" fmla="*/ 0 h 2287588"/>
              <a:gd name="connsiteX2" fmla="*/ 2437982 w 2437982"/>
              <a:gd name="connsiteY2" fmla="*/ 2287588 h 2287588"/>
              <a:gd name="connsiteX3" fmla="*/ 0 w 2437982"/>
              <a:gd name="connsiteY3" fmla="*/ 2287588 h 228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7982" h="2287588">
                <a:moveTo>
                  <a:pt x="0" y="0"/>
                </a:moveTo>
                <a:lnTo>
                  <a:pt x="2437982" y="0"/>
                </a:lnTo>
                <a:lnTo>
                  <a:pt x="2437982" y="2287588"/>
                </a:lnTo>
                <a:lnTo>
                  <a:pt x="0" y="22875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感谢您下载包图网平台上提供的</a:t>
            </a:r>
            <a:r>
              <a:rPr kumimoji="0" lang="en-US" altLang="zh-CN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PPT</a:t>
            </a: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ibaotu.com</a:t>
            </a:r>
          </a:p>
        </p:txBody>
      </p:sp>
      <p:sp>
        <p:nvSpPr>
          <p:cNvPr id="3" name="矩形 2"/>
          <p:cNvSpPr/>
          <p:nvPr userDrawn="1"/>
        </p:nvSpPr>
        <p:spPr>
          <a:xfrm>
            <a:off x="0" y="0"/>
            <a:ext cx="12192000" cy="686636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1394" y="2560320"/>
            <a:ext cx="55778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C000"/>
                </a:solidFill>
              </a:rPr>
              <a:t>“十四五”</a:t>
            </a:r>
            <a:r>
              <a:rPr lang="zh-CN" altLang="en-US" sz="4400" b="1" dirty="0" smtClean="0">
                <a:solidFill>
                  <a:srgbClr val="FFC000"/>
                </a:solidFill>
              </a:rPr>
              <a:t>时期</a:t>
            </a:r>
            <a:endParaRPr lang="en-US" altLang="zh-CN" sz="4400" b="1" dirty="0" smtClean="0">
              <a:solidFill>
                <a:srgbClr val="FFC000"/>
              </a:solidFill>
            </a:endParaRPr>
          </a:p>
          <a:p>
            <a:r>
              <a:rPr lang="en-US" altLang="zh-CN" sz="4400" b="1" dirty="0" smtClean="0">
                <a:solidFill>
                  <a:srgbClr val="FFC000"/>
                </a:solidFill>
              </a:rPr>
              <a:t>----</a:t>
            </a:r>
            <a:r>
              <a:rPr lang="zh-CN" altLang="en-US" sz="4400" b="1" dirty="0" smtClean="0">
                <a:solidFill>
                  <a:srgbClr val="FFC000"/>
                </a:solidFill>
              </a:rPr>
              <a:t>社会保障重点问题</a:t>
            </a:r>
            <a:endParaRPr lang="zh-CN" altLang="en-US" sz="4400" b="1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5977" y="4624251"/>
            <a:ext cx="41931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>
                    <a:lumMod val="95000"/>
                  </a:schemeClr>
                </a:solidFill>
              </a:rPr>
              <a:t>宋晓梧</a:t>
            </a:r>
            <a:endParaRPr lang="en-US" altLang="zh-CN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2019.06.13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09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5840" y="365759"/>
            <a:ext cx="649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C000"/>
                </a:solidFill>
              </a:rPr>
              <a:t>加大老年康养服务体系建设</a:t>
            </a:r>
            <a:endParaRPr lang="zh-CN" altLang="en-US" sz="36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6285" y="1149531"/>
            <a:ext cx="97971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zh-CN" sz="2000" dirty="0">
                <a:solidFill>
                  <a:schemeClr val="bg1"/>
                </a:solidFill>
                <a:latin typeface="+mn-ea"/>
                <a:cs typeface="+mn-ea"/>
              </a:rPr>
              <a:t>“居家为基础、社区为依托、机构为补充、医养相结合的养老服务体系更加健全”</a:t>
            </a:r>
            <a:r>
              <a:rPr lang="zh-CN" altLang="en-US" sz="2000" dirty="0">
                <a:solidFill>
                  <a:schemeClr val="bg1"/>
                </a:solidFill>
                <a:latin typeface="+mn-ea"/>
                <a:cs typeface="+mn-ea"/>
              </a:rPr>
              <a:t>。</a:t>
            </a:r>
            <a:endParaRPr lang="en-US" altLang="zh-CN" sz="2000" dirty="0">
              <a:solidFill>
                <a:schemeClr val="bg1"/>
              </a:solidFill>
              <a:latin typeface="+mn-ea"/>
              <a:cs typeface="+mn-ea"/>
            </a:endParaRPr>
          </a:p>
          <a:p>
            <a:pPr marL="355600" indent="-355600" algn="just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zh-CN" sz="2000" dirty="0">
                <a:solidFill>
                  <a:schemeClr val="bg1"/>
                </a:solidFill>
                <a:latin typeface="+mn-ea"/>
                <a:cs typeface="+mn-ea"/>
              </a:rPr>
              <a:t>“政府运营的养老床位数占当地养老床位总数的比例不超过</a:t>
            </a:r>
            <a:r>
              <a:rPr lang="en-US" altLang="zh-CN" sz="2000" dirty="0">
                <a:solidFill>
                  <a:schemeClr val="bg1"/>
                </a:solidFill>
                <a:latin typeface="+mn-ea"/>
                <a:cs typeface="+mn-ea"/>
              </a:rPr>
              <a:t>50%</a:t>
            </a:r>
            <a:r>
              <a:rPr lang="zh-CN" altLang="zh-CN" sz="2000" dirty="0">
                <a:solidFill>
                  <a:schemeClr val="bg1"/>
                </a:solidFill>
                <a:latin typeface="+mn-ea"/>
                <a:cs typeface="+mn-ea"/>
              </a:rPr>
              <a:t>，护理型床位占当地养老床位总数的比例不低于</a:t>
            </a:r>
            <a:r>
              <a:rPr lang="en-US" altLang="zh-CN" sz="2000" dirty="0">
                <a:solidFill>
                  <a:schemeClr val="bg1"/>
                </a:solidFill>
                <a:latin typeface="+mn-ea"/>
                <a:cs typeface="+mn-ea"/>
              </a:rPr>
              <a:t>30%</a:t>
            </a:r>
            <a:r>
              <a:rPr lang="zh-CN" altLang="zh-CN" sz="2000" dirty="0">
                <a:solidFill>
                  <a:schemeClr val="bg1"/>
                </a:solidFill>
                <a:latin typeface="+mn-ea"/>
                <a:cs typeface="+mn-ea"/>
              </a:rPr>
              <a:t>”</a:t>
            </a:r>
            <a:r>
              <a:rPr lang="zh-CN" altLang="en-US" sz="2000" dirty="0">
                <a:solidFill>
                  <a:schemeClr val="bg1"/>
                </a:solidFill>
                <a:latin typeface="+mn-ea"/>
                <a:cs typeface="+mn-ea"/>
              </a:rPr>
              <a:t>。</a:t>
            </a:r>
            <a:endParaRPr lang="en-US" altLang="zh-CN" sz="2000" dirty="0">
              <a:solidFill>
                <a:schemeClr val="bg1"/>
              </a:solidFill>
              <a:latin typeface="+mn-ea"/>
              <a:cs typeface="+mn-ea"/>
            </a:endParaRPr>
          </a:p>
          <a:p>
            <a:pPr marL="355600" indent="-355600" algn="just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bg1"/>
                </a:solidFill>
                <a:latin typeface="+mn-ea"/>
                <a:cs typeface="+mn-ea"/>
              </a:rPr>
              <a:t>发展互联网加养老</a:t>
            </a:r>
            <a:r>
              <a:rPr lang="zh-CN" altLang="zh-CN" sz="2000" dirty="0">
                <a:solidFill>
                  <a:schemeClr val="bg1"/>
                </a:solidFill>
                <a:latin typeface="+mn-ea"/>
                <a:cs typeface="+mn-ea"/>
              </a:rPr>
              <a:t>。</a:t>
            </a:r>
          </a:p>
          <a:p>
            <a:endParaRPr lang="zh-CN" altLang="en-US" dirty="0"/>
          </a:p>
        </p:txBody>
      </p:sp>
      <p:graphicFrame>
        <p:nvGraphicFramePr>
          <p:cNvPr id="5" name="图片占位符 4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526972324"/>
              </p:ext>
            </p:extLst>
          </p:nvPr>
        </p:nvGraphicFramePr>
        <p:xfrm>
          <a:off x="1436914" y="3461658"/>
          <a:ext cx="9535885" cy="28713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{35758FB7-9AC5-4552-8A53-C91805E547FA}</a:tableStyleId>
              </a:tblPr>
              <a:tblGrid>
                <a:gridCol w="4796556"/>
                <a:gridCol w="1172278"/>
                <a:gridCol w="1320929"/>
                <a:gridCol w="1057180"/>
                <a:gridCol w="1188942"/>
              </a:tblGrid>
              <a:tr h="3109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>
                          <a:effectLst/>
                        </a:rPr>
                        <a:t>2011</a:t>
                      </a:r>
                      <a:endParaRPr lang="en-US" sz="1800" b="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</a:rPr>
                        <a:t>2013</a:t>
                      </a:r>
                      <a:endParaRPr lang="en-US" sz="1800" b="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</a:rPr>
                        <a:t>2015</a:t>
                      </a:r>
                      <a:endParaRPr lang="en-US" sz="1800" b="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</a:rPr>
                        <a:t>2017</a:t>
                      </a:r>
                      <a:endParaRPr lang="en-US" sz="1800" b="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109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各类养老服务机构和设施</a:t>
                      </a:r>
                      <a:r>
                        <a:rPr lang="zh-CN" sz="1800" kern="100" dirty="0" smtClean="0">
                          <a:effectLst/>
                        </a:rPr>
                        <a:t>（</a:t>
                      </a:r>
                      <a:r>
                        <a:rPr lang="zh-CN" altLang="en-US" sz="1800" kern="100" dirty="0" smtClean="0">
                          <a:effectLst/>
                        </a:rPr>
                        <a:t>万</a:t>
                      </a:r>
                      <a:r>
                        <a:rPr lang="zh-CN" sz="1800" kern="100" dirty="0" smtClean="0">
                          <a:effectLst/>
                        </a:rPr>
                        <a:t>个</a:t>
                      </a:r>
                      <a:r>
                        <a:rPr lang="zh-CN" sz="1800" kern="100" dirty="0">
                          <a:effectLst/>
                        </a:rPr>
                        <a:t>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sz="1800" kern="100" dirty="0" smtClean="0">
                          <a:effectLst/>
                        </a:rPr>
                        <a:t>.1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4.2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11.6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15.5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111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其中：养老服务</a:t>
                      </a:r>
                      <a:r>
                        <a:rPr lang="zh-CN" sz="1800" kern="100" dirty="0" smtClean="0">
                          <a:effectLst/>
                        </a:rPr>
                        <a:t>机构</a:t>
                      </a:r>
                      <a:r>
                        <a:rPr lang="zh-CN" altLang="en-US" sz="1800" kern="100" dirty="0" smtClean="0">
                          <a:effectLst/>
                        </a:rPr>
                        <a:t>（万个）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－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－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2.8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2.9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111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社区养老服务机构和</a:t>
                      </a:r>
                      <a:r>
                        <a:rPr lang="zh-CN" sz="1800" kern="100" dirty="0" smtClean="0">
                          <a:effectLst/>
                        </a:rPr>
                        <a:t>设施</a:t>
                      </a:r>
                      <a:r>
                        <a:rPr lang="zh-CN" altLang="en-US" sz="1800" kern="100" dirty="0" smtClean="0">
                          <a:effectLst/>
                        </a:rPr>
                        <a:t>（万个）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－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－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2.6</a:t>
                      </a:r>
                      <a:r>
                        <a:rPr lang="zh-CN" sz="1800" kern="100" dirty="0">
                          <a:effectLst/>
                        </a:rPr>
                        <a:t>万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4.3</a:t>
                      </a:r>
                      <a:r>
                        <a:rPr lang="zh-CN" sz="1800" kern="100">
                          <a:effectLst/>
                        </a:rPr>
                        <a:t>万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10989">
                <a:tc>
                  <a:txBody>
                    <a:bodyPr/>
                    <a:lstStyle/>
                    <a:p>
                      <a:pPr marR="266700" algn="l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社区互助型养老</a:t>
                      </a:r>
                      <a:r>
                        <a:rPr lang="zh-CN" sz="1800" kern="100" dirty="0" smtClean="0">
                          <a:effectLst/>
                        </a:rPr>
                        <a:t>设施</a:t>
                      </a:r>
                      <a:r>
                        <a:rPr lang="zh-CN" altLang="en-US" sz="1800" kern="100" dirty="0" smtClean="0">
                          <a:effectLst/>
                        </a:rPr>
                        <a:t>（万个）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－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－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6.2</a:t>
                      </a:r>
                      <a:r>
                        <a:rPr lang="zh-CN" sz="1800" kern="100" dirty="0">
                          <a:effectLst/>
                        </a:rPr>
                        <a:t>万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8.3</a:t>
                      </a:r>
                      <a:r>
                        <a:rPr lang="zh-CN" sz="1800" kern="100">
                          <a:effectLst/>
                        </a:rPr>
                        <a:t>万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215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各类养老床位（万张）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353.2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493.7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672.7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744.8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924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其中：社区留宿和日间照料床位（万张）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－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64.1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298.1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338.5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929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每千名老年人拥有养老床位（张）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19.1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24.4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30.3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30.9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93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9" r="12459"/>
          <a:stretch>
            <a:fillRect/>
          </a:stretch>
        </p:blipFill>
        <p:spPr>
          <a:xfrm>
            <a:off x="7987938" y="3314243"/>
            <a:ext cx="3389812" cy="3420653"/>
          </a:xfrm>
        </p:spPr>
      </p:pic>
      <p:sp>
        <p:nvSpPr>
          <p:cNvPr id="3" name="TextBox 2"/>
          <p:cNvSpPr txBox="1"/>
          <p:nvPr/>
        </p:nvSpPr>
        <p:spPr>
          <a:xfrm>
            <a:off x="1384663" y="382228"/>
            <a:ext cx="7824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C000"/>
                </a:solidFill>
              </a:rPr>
              <a:t>拓展儿童福利体系建设</a:t>
            </a:r>
            <a:endParaRPr lang="zh-CN" altLang="en-US" sz="36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5394" y="1384663"/>
            <a:ext cx="102282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</a:rPr>
              <a:t>人口老化凸显儿童福利的重要性。针对家庭</a:t>
            </a:r>
            <a:r>
              <a:rPr lang="zh-CN" altLang="en-US" sz="2400" dirty="0">
                <a:solidFill>
                  <a:schemeClr val="bg1"/>
                </a:solidFill>
              </a:rPr>
              <a:t>保障</a:t>
            </a:r>
            <a:r>
              <a:rPr lang="zh-CN" altLang="en-US" sz="2400" dirty="0" smtClean="0">
                <a:solidFill>
                  <a:schemeClr val="bg1"/>
                </a:solidFill>
              </a:rPr>
              <a:t>功能弱化</a:t>
            </a:r>
            <a:r>
              <a:rPr lang="zh-CN" altLang="en-US" sz="2400" dirty="0">
                <a:solidFill>
                  <a:schemeClr val="bg1"/>
                </a:solidFill>
              </a:rPr>
              <a:t>、生育政策调整以及</a:t>
            </a:r>
            <a:r>
              <a:rPr lang="zh-CN" altLang="en-US" sz="2400" dirty="0" smtClean="0">
                <a:solidFill>
                  <a:schemeClr val="bg1"/>
                </a:solidFill>
              </a:rPr>
              <a:t>人口</a:t>
            </a:r>
            <a:r>
              <a:rPr lang="zh-CN" altLang="en-US" sz="2400" dirty="0">
                <a:solidFill>
                  <a:schemeClr val="bg1"/>
                </a:solidFill>
              </a:rPr>
              <a:t>流动性</a:t>
            </a:r>
            <a:r>
              <a:rPr lang="zh-CN" altLang="en-US" sz="2400" dirty="0" smtClean="0">
                <a:solidFill>
                  <a:schemeClr val="bg1"/>
                </a:solidFill>
              </a:rPr>
              <a:t>加大等特点，我国儿童福利在社会保障中的地位应大幅提高。要</a:t>
            </a:r>
            <a:r>
              <a:rPr lang="zh-CN" altLang="en-US" sz="2400" dirty="0">
                <a:solidFill>
                  <a:schemeClr val="bg1"/>
                </a:solidFill>
              </a:rPr>
              <a:t>以满足儿童保护需求为重点，加强国家保护</a:t>
            </a:r>
            <a:r>
              <a:rPr lang="zh-CN" altLang="en-US" sz="2400" dirty="0" smtClean="0">
                <a:solidFill>
                  <a:schemeClr val="bg1"/>
                </a:solidFill>
              </a:rPr>
              <a:t>、家庭</a:t>
            </a:r>
            <a:r>
              <a:rPr lang="zh-CN" altLang="en-US" sz="2400" dirty="0">
                <a:solidFill>
                  <a:schemeClr val="bg1"/>
                </a:solidFill>
              </a:rPr>
              <a:t>保护、社会保护和司法保护等保护型福利制度安排，加快建立与我国经济</a:t>
            </a:r>
            <a:r>
              <a:rPr lang="zh-CN" altLang="en-US" sz="2400" dirty="0" smtClean="0">
                <a:solidFill>
                  <a:schemeClr val="bg1"/>
                </a:solidFill>
              </a:rPr>
              <a:t>社会</a:t>
            </a:r>
            <a:r>
              <a:rPr lang="zh-CN" altLang="en-US" sz="2400" dirty="0">
                <a:solidFill>
                  <a:schemeClr val="bg1"/>
                </a:solidFill>
              </a:rPr>
              <a:t>发展水平相</a:t>
            </a:r>
            <a:r>
              <a:rPr lang="zh-CN" altLang="en-US" sz="2400" dirty="0" smtClean="0">
                <a:solidFill>
                  <a:schemeClr val="bg1"/>
                </a:solidFill>
              </a:rPr>
              <a:t>适应的儿童</a:t>
            </a:r>
            <a:r>
              <a:rPr lang="zh-CN" altLang="en-US" sz="2400" dirty="0">
                <a:solidFill>
                  <a:schemeClr val="bg1"/>
                </a:solidFill>
              </a:rPr>
              <a:t>福利体系。 </a:t>
            </a:r>
          </a:p>
          <a:p>
            <a:r>
              <a:rPr lang="zh-CN" altLang="en-US" sz="2400" dirty="0" smtClean="0">
                <a:solidFill>
                  <a:schemeClr val="bg1"/>
                </a:solidFill>
              </a:rPr>
              <a:t> </a:t>
            </a:r>
            <a:endParaRPr lang="zh-CN" altLang="en-US" sz="2400" dirty="0">
              <a:solidFill>
                <a:schemeClr val="bg1"/>
              </a:solidFill>
            </a:endParaRPr>
          </a:p>
          <a:p>
            <a:r>
              <a:rPr lang="zh-CN" altLang="en-US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9086" y="3722914"/>
            <a:ext cx="68188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FFC000"/>
                </a:solidFill>
              </a:rPr>
              <a:t>当前重点：农村留守儿童、随农民工进城儿童、城镇低收入家庭儿童。</a:t>
            </a:r>
            <a:endParaRPr lang="en-US" altLang="zh-CN" sz="2400" dirty="0">
              <a:solidFill>
                <a:srgbClr val="FFC000"/>
              </a:solidFill>
            </a:endParaRPr>
          </a:p>
          <a:p>
            <a:r>
              <a:rPr lang="zh-CN" altLang="en-US" sz="2400" dirty="0">
                <a:solidFill>
                  <a:srgbClr val="FFC000"/>
                </a:solidFill>
              </a:rPr>
              <a:t>应扩大儿童保障范围</a:t>
            </a:r>
            <a:r>
              <a:rPr lang="zh-CN" altLang="en-US" sz="2400" dirty="0" smtClean="0">
                <a:solidFill>
                  <a:srgbClr val="FFC000"/>
                </a:solidFill>
              </a:rPr>
              <a:t>，分类</a:t>
            </a:r>
            <a:r>
              <a:rPr lang="zh-CN" altLang="en-US" sz="2400" dirty="0">
                <a:solidFill>
                  <a:srgbClr val="FFC000"/>
                </a:solidFill>
              </a:rPr>
              <a:t>设立儿童津贴标准，完善大病救助，为重病儿童提供补助，加大政府投入力度，引导社会慈善</a:t>
            </a:r>
            <a:r>
              <a:rPr lang="zh-CN" altLang="en-US" sz="2400" dirty="0" smtClean="0">
                <a:solidFill>
                  <a:srgbClr val="FFC000"/>
                </a:solidFill>
              </a:rPr>
              <a:t>力量投入，完善</a:t>
            </a:r>
            <a:r>
              <a:rPr lang="zh-CN" altLang="en-US" sz="2400" dirty="0">
                <a:solidFill>
                  <a:srgbClr val="FFC000"/>
                </a:solidFill>
              </a:rPr>
              <a:t>儿童福利行政管理体系。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793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2890" y="3805556"/>
            <a:ext cx="2521857" cy="16896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8640" y="705394"/>
            <a:ext cx="943392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C000"/>
                </a:solidFill>
              </a:rPr>
              <a:t>需要研究的问题</a:t>
            </a:r>
            <a:endParaRPr lang="en-US" altLang="zh-CN" sz="3600" dirty="0" smtClean="0">
              <a:solidFill>
                <a:srgbClr val="FFC000"/>
              </a:solidFill>
            </a:endParaRPr>
          </a:p>
          <a:p>
            <a:endParaRPr lang="en-US" altLang="zh-CN" sz="3600" dirty="0">
              <a:solidFill>
                <a:srgbClr val="FFC00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zh-CN" altLang="zh-CN" sz="2800" dirty="0">
                <a:solidFill>
                  <a:schemeClr val="bg1">
                    <a:lumMod val="95000"/>
                  </a:schemeClr>
                </a:solidFill>
              </a:rPr>
              <a:t>建立全国统一的社会保险公共服务</a:t>
            </a:r>
            <a:r>
              <a:rPr lang="zh-CN" altLang="zh-CN" sz="2800" dirty="0" smtClean="0">
                <a:solidFill>
                  <a:schemeClr val="bg1">
                    <a:lumMod val="95000"/>
                  </a:schemeClr>
                </a:solidFill>
              </a:rPr>
              <a:t>平台</a:t>
            </a:r>
            <a:endParaRPr lang="en-US" altLang="zh-CN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>
                    <a:lumMod val="95000"/>
                  </a:schemeClr>
                </a:solidFill>
              </a:rPr>
              <a:t>应对经济减速和结构调整的失业压力</a:t>
            </a:r>
            <a:endParaRPr lang="en-US" altLang="zh-CN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>
                    <a:lumMod val="95000"/>
                  </a:schemeClr>
                </a:solidFill>
              </a:rPr>
              <a:t>新经济对社会保障体系建设的影响</a:t>
            </a:r>
            <a:endParaRPr lang="en-US" altLang="zh-CN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>
                    <a:lumMod val="95000"/>
                  </a:schemeClr>
                </a:solidFill>
              </a:rPr>
              <a:t>城乡统筹发展与社会保障体系建设</a:t>
            </a:r>
            <a:endParaRPr lang="en-US" altLang="zh-CN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>
                    <a:lumMod val="95000"/>
                  </a:schemeClr>
                </a:solidFill>
              </a:rPr>
              <a:t>社会保障内涵的扩大</a:t>
            </a:r>
            <a:endParaRPr lang="en-US" altLang="zh-CN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zh-CN" altLang="en-US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9086" y="4463235"/>
            <a:ext cx="73543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>
                <a:solidFill>
                  <a:srgbClr val="FFC000"/>
                </a:solidFill>
              </a:rPr>
              <a:t>按照兜底线、织密网、建机制的要求，全面建成覆盖全民、城乡统筹、权责清晰、保障适度、可持续的多层次社会保障</a:t>
            </a:r>
            <a:r>
              <a:rPr lang="zh-CN" altLang="zh-CN" sz="2800">
                <a:solidFill>
                  <a:srgbClr val="FFC000"/>
                </a:solidFill>
              </a:rPr>
              <a:t>体系</a:t>
            </a:r>
            <a:r>
              <a:rPr lang="zh-CN" altLang="zh-CN" sz="2800" smtClean="0">
                <a:solidFill>
                  <a:srgbClr val="FFC000"/>
                </a:solidFill>
              </a:rPr>
              <a:t>。</a:t>
            </a:r>
            <a:endParaRPr lang="en-US" altLang="zh-CN" sz="28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8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矩形 6"/>
          <p:cNvSpPr/>
          <p:nvPr/>
        </p:nvSpPr>
        <p:spPr>
          <a:xfrm rot="9385706">
            <a:off x="8448058" y="3150158"/>
            <a:ext cx="5574751" cy="4669207"/>
          </a:xfrm>
          <a:custGeom>
            <a:avLst/>
            <a:gdLst>
              <a:gd name="connsiteX0" fmla="*/ 0 w 2082806"/>
              <a:gd name="connsiteY0" fmla="*/ 0 h 2161700"/>
              <a:gd name="connsiteX1" fmla="*/ 2082806 w 2082806"/>
              <a:gd name="connsiteY1" fmla="*/ 0 h 2161700"/>
              <a:gd name="connsiteX2" fmla="*/ 2082806 w 2082806"/>
              <a:gd name="connsiteY2" fmla="*/ 2161700 h 2161700"/>
              <a:gd name="connsiteX3" fmla="*/ 0 w 2082806"/>
              <a:gd name="connsiteY3" fmla="*/ 2161700 h 2161700"/>
              <a:gd name="connsiteX4" fmla="*/ 0 w 2082806"/>
              <a:gd name="connsiteY4" fmla="*/ 0 h 2161700"/>
              <a:gd name="connsiteX0-1" fmla="*/ 154983 w 2082806"/>
              <a:gd name="connsiteY0-2" fmla="*/ 247973 h 2161700"/>
              <a:gd name="connsiteX1-3" fmla="*/ 2082806 w 2082806"/>
              <a:gd name="connsiteY1-4" fmla="*/ 0 h 2161700"/>
              <a:gd name="connsiteX2-5" fmla="*/ 2082806 w 2082806"/>
              <a:gd name="connsiteY2-6" fmla="*/ 2161700 h 2161700"/>
              <a:gd name="connsiteX3-7" fmla="*/ 0 w 2082806"/>
              <a:gd name="connsiteY3-8" fmla="*/ 2161700 h 2161700"/>
              <a:gd name="connsiteX4-9" fmla="*/ 154983 w 2082806"/>
              <a:gd name="connsiteY4-10" fmla="*/ 247973 h 2161700"/>
              <a:gd name="connsiteX0-11" fmla="*/ 108488 w 2036311"/>
              <a:gd name="connsiteY0-12" fmla="*/ 247973 h 2161700"/>
              <a:gd name="connsiteX1-13" fmla="*/ 2036311 w 2036311"/>
              <a:gd name="connsiteY1-14" fmla="*/ 0 h 2161700"/>
              <a:gd name="connsiteX2-15" fmla="*/ 2036311 w 2036311"/>
              <a:gd name="connsiteY2-16" fmla="*/ 2161700 h 2161700"/>
              <a:gd name="connsiteX3-17" fmla="*/ 0 w 2036311"/>
              <a:gd name="connsiteY3-18" fmla="*/ 1743246 h 2161700"/>
              <a:gd name="connsiteX4-19" fmla="*/ 108488 w 2036311"/>
              <a:gd name="connsiteY4-20" fmla="*/ 247973 h 2161700"/>
              <a:gd name="connsiteX0-21" fmla="*/ 108488 w 2516759"/>
              <a:gd name="connsiteY0-22" fmla="*/ 247973 h 2177198"/>
              <a:gd name="connsiteX1-23" fmla="*/ 2036311 w 2516759"/>
              <a:gd name="connsiteY1-24" fmla="*/ 0 h 2177198"/>
              <a:gd name="connsiteX2-25" fmla="*/ 2516759 w 2516759"/>
              <a:gd name="connsiteY2-26" fmla="*/ 2177198 h 2177198"/>
              <a:gd name="connsiteX3-27" fmla="*/ 0 w 2516759"/>
              <a:gd name="connsiteY3-28" fmla="*/ 1743246 h 2177198"/>
              <a:gd name="connsiteX4-29" fmla="*/ 108488 w 2516759"/>
              <a:gd name="connsiteY4-30" fmla="*/ 247973 h 2177198"/>
              <a:gd name="connsiteX0-31" fmla="*/ 524124 w 2516759"/>
              <a:gd name="connsiteY0-32" fmla="*/ 424618 h 2177198"/>
              <a:gd name="connsiteX1-33" fmla="*/ 2036311 w 2516759"/>
              <a:gd name="connsiteY1-34" fmla="*/ 0 h 2177198"/>
              <a:gd name="connsiteX2-35" fmla="*/ 2516759 w 2516759"/>
              <a:gd name="connsiteY2-36" fmla="*/ 2177198 h 2177198"/>
              <a:gd name="connsiteX3-37" fmla="*/ 0 w 2516759"/>
              <a:gd name="connsiteY3-38" fmla="*/ 1743246 h 2177198"/>
              <a:gd name="connsiteX4-39" fmla="*/ 524124 w 2516759"/>
              <a:gd name="connsiteY4-40" fmla="*/ 424618 h 2177198"/>
              <a:gd name="connsiteX0-41" fmla="*/ 295524 w 2288159"/>
              <a:gd name="connsiteY0-42" fmla="*/ 424618 h 2177198"/>
              <a:gd name="connsiteX1-43" fmla="*/ 1807711 w 2288159"/>
              <a:gd name="connsiteY1-44" fmla="*/ 0 h 2177198"/>
              <a:gd name="connsiteX2-45" fmla="*/ 2288159 w 2288159"/>
              <a:gd name="connsiteY2-46" fmla="*/ 2177198 h 2177198"/>
              <a:gd name="connsiteX3-47" fmla="*/ 0 w 2288159"/>
              <a:gd name="connsiteY3-48" fmla="*/ 1743246 h 2177198"/>
              <a:gd name="connsiteX4-49" fmla="*/ 295524 w 2288159"/>
              <a:gd name="connsiteY4-50" fmla="*/ 424618 h 2177198"/>
              <a:gd name="connsiteX0-51" fmla="*/ 648815 w 2288159"/>
              <a:gd name="connsiteY0-52" fmla="*/ 372663 h 2177198"/>
              <a:gd name="connsiteX1-53" fmla="*/ 1807711 w 2288159"/>
              <a:gd name="connsiteY1-54" fmla="*/ 0 h 2177198"/>
              <a:gd name="connsiteX2-55" fmla="*/ 2288159 w 2288159"/>
              <a:gd name="connsiteY2-56" fmla="*/ 2177198 h 2177198"/>
              <a:gd name="connsiteX3-57" fmla="*/ 0 w 2288159"/>
              <a:gd name="connsiteY3-58" fmla="*/ 1743246 h 2177198"/>
              <a:gd name="connsiteX4-59" fmla="*/ 648815 w 2288159"/>
              <a:gd name="connsiteY4-60" fmla="*/ 372663 h 2177198"/>
              <a:gd name="connsiteX0-61" fmla="*/ 648815 w 2288159"/>
              <a:gd name="connsiteY0-62" fmla="*/ 237581 h 2042116"/>
              <a:gd name="connsiteX1-63" fmla="*/ 1942793 w 2288159"/>
              <a:gd name="connsiteY1-64" fmla="*/ 0 h 2042116"/>
              <a:gd name="connsiteX2-65" fmla="*/ 2288159 w 2288159"/>
              <a:gd name="connsiteY2-66" fmla="*/ 2042116 h 2042116"/>
              <a:gd name="connsiteX3-67" fmla="*/ 0 w 2288159"/>
              <a:gd name="connsiteY3-68" fmla="*/ 1608164 h 2042116"/>
              <a:gd name="connsiteX4-69" fmla="*/ 648815 w 2288159"/>
              <a:gd name="connsiteY4-70" fmla="*/ 237581 h 2042116"/>
              <a:gd name="connsiteX0-71" fmla="*/ 648815 w 2142686"/>
              <a:gd name="connsiteY0-72" fmla="*/ 237581 h 1907035"/>
              <a:gd name="connsiteX1-73" fmla="*/ 1942793 w 2142686"/>
              <a:gd name="connsiteY1-74" fmla="*/ 0 h 1907035"/>
              <a:gd name="connsiteX2-75" fmla="*/ 2142686 w 2142686"/>
              <a:gd name="connsiteY2-76" fmla="*/ 1907035 h 1907035"/>
              <a:gd name="connsiteX3-77" fmla="*/ 0 w 2142686"/>
              <a:gd name="connsiteY3-78" fmla="*/ 1608164 h 1907035"/>
              <a:gd name="connsiteX4-79" fmla="*/ 648815 w 2142686"/>
              <a:gd name="connsiteY4-80" fmla="*/ 237581 h 1907035"/>
              <a:gd name="connsiteX0-81" fmla="*/ 0 w 1493871"/>
              <a:gd name="connsiteY0-82" fmla="*/ 237581 h 1975949"/>
              <a:gd name="connsiteX1-83" fmla="*/ 1293978 w 1493871"/>
              <a:gd name="connsiteY1-84" fmla="*/ 0 h 1975949"/>
              <a:gd name="connsiteX2-85" fmla="*/ 1493871 w 1493871"/>
              <a:gd name="connsiteY2-86" fmla="*/ 1907035 h 1975949"/>
              <a:gd name="connsiteX3-87" fmla="*/ 194152 w 1493871"/>
              <a:gd name="connsiteY3-88" fmla="*/ 1975949 h 1975949"/>
              <a:gd name="connsiteX4-89" fmla="*/ 0 w 1493871"/>
              <a:gd name="connsiteY4-90" fmla="*/ 237581 h 1975949"/>
              <a:gd name="connsiteX0-91" fmla="*/ 0 w 1967908"/>
              <a:gd name="connsiteY0-92" fmla="*/ 162524 h 1975949"/>
              <a:gd name="connsiteX1-93" fmla="*/ 1768015 w 1967908"/>
              <a:gd name="connsiteY1-94" fmla="*/ 0 h 1975949"/>
              <a:gd name="connsiteX2-95" fmla="*/ 1967908 w 1967908"/>
              <a:gd name="connsiteY2-96" fmla="*/ 1907035 h 1975949"/>
              <a:gd name="connsiteX3-97" fmla="*/ 668189 w 1967908"/>
              <a:gd name="connsiteY3-98" fmla="*/ 1975949 h 1975949"/>
              <a:gd name="connsiteX4-99" fmla="*/ 0 w 1967908"/>
              <a:gd name="connsiteY4-100" fmla="*/ 162524 h 1975949"/>
              <a:gd name="connsiteX0-101" fmla="*/ 0 w 1967908"/>
              <a:gd name="connsiteY0-102" fmla="*/ 216837 h 2030262"/>
              <a:gd name="connsiteX1-103" fmla="*/ 1295065 w 1967908"/>
              <a:gd name="connsiteY1-104" fmla="*/ 0 h 2030262"/>
              <a:gd name="connsiteX2-105" fmla="*/ 1967908 w 1967908"/>
              <a:gd name="connsiteY2-106" fmla="*/ 1961348 h 2030262"/>
              <a:gd name="connsiteX3-107" fmla="*/ 668189 w 1967908"/>
              <a:gd name="connsiteY3-108" fmla="*/ 2030262 h 2030262"/>
              <a:gd name="connsiteX4-109" fmla="*/ 0 w 1967908"/>
              <a:gd name="connsiteY4-110" fmla="*/ 216837 h 2030262"/>
              <a:gd name="connsiteX0-111" fmla="*/ 0 w 1672059"/>
              <a:gd name="connsiteY0-112" fmla="*/ 216837 h 2030262"/>
              <a:gd name="connsiteX1-113" fmla="*/ 1295065 w 1672059"/>
              <a:gd name="connsiteY1-114" fmla="*/ 0 h 2030262"/>
              <a:gd name="connsiteX2-115" fmla="*/ 1672059 w 1672059"/>
              <a:gd name="connsiteY2-116" fmla="*/ 1872813 h 2030262"/>
              <a:gd name="connsiteX3-117" fmla="*/ 668189 w 1672059"/>
              <a:gd name="connsiteY3-118" fmla="*/ 2030262 h 2030262"/>
              <a:gd name="connsiteX4-119" fmla="*/ 0 w 1672059"/>
              <a:gd name="connsiteY4-120" fmla="*/ 216837 h 2030262"/>
              <a:gd name="connsiteX0-121" fmla="*/ 0 w 2165122"/>
              <a:gd name="connsiteY0-122" fmla="*/ 0 h 1813425"/>
              <a:gd name="connsiteX1-123" fmla="*/ 2165122 w 2165122"/>
              <a:gd name="connsiteY1-124" fmla="*/ 112089 h 1813425"/>
              <a:gd name="connsiteX2-125" fmla="*/ 1672059 w 2165122"/>
              <a:gd name="connsiteY2-126" fmla="*/ 1655976 h 1813425"/>
              <a:gd name="connsiteX3-127" fmla="*/ 668189 w 2165122"/>
              <a:gd name="connsiteY3-128" fmla="*/ 1813425 h 1813425"/>
              <a:gd name="connsiteX4-129" fmla="*/ 0 w 2165122"/>
              <a:gd name="connsiteY4-130" fmla="*/ 0 h 181342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165122" h="1813425">
                <a:moveTo>
                  <a:pt x="0" y="0"/>
                </a:moveTo>
                <a:lnTo>
                  <a:pt x="2165122" y="112089"/>
                </a:lnTo>
                <a:lnTo>
                  <a:pt x="1672059" y="1655976"/>
                </a:lnTo>
                <a:lnTo>
                  <a:pt x="668189" y="1813425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bg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矩形 6"/>
          <p:cNvSpPr/>
          <p:nvPr/>
        </p:nvSpPr>
        <p:spPr>
          <a:xfrm rot="20272431">
            <a:off x="1817865" y="1374985"/>
            <a:ext cx="8787536" cy="7601923"/>
          </a:xfrm>
          <a:custGeom>
            <a:avLst/>
            <a:gdLst>
              <a:gd name="connsiteX0" fmla="*/ 0 w 2082806"/>
              <a:gd name="connsiteY0" fmla="*/ 0 h 2161700"/>
              <a:gd name="connsiteX1" fmla="*/ 2082806 w 2082806"/>
              <a:gd name="connsiteY1" fmla="*/ 0 h 2161700"/>
              <a:gd name="connsiteX2" fmla="*/ 2082806 w 2082806"/>
              <a:gd name="connsiteY2" fmla="*/ 2161700 h 2161700"/>
              <a:gd name="connsiteX3" fmla="*/ 0 w 2082806"/>
              <a:gd name="connsiteY3" fmla="*/ 2161700 h 2161700"/>
              <a:gd name="connsiteX4" fmla="*/ 0 w 2082806"/>
              <a:gd name="connsiteY4" fmla="*/ 0 h 2161700"/>
              <a:gd name="connsiteX0-1" fmla="*/ 154983 w 2082806"/>
              <a:gd name="connsiteY0-2" fmla="*/ 247973 h 2161700"/>
              <a:gd name="connsiteX1-3" fmla="*/ 2082806 w 2082806"/>
              <a:gd name="connsiteY1-4" fmla="*/ 0 h 2161700"/>
              <a:gd name="connsiteX2-5" fmla="*/ 2082806 w 2082806"/>
              <a:gd name="connsiteY2-6" fmla="*/ 2161700 h 2161700"/>
              <a:gd name="connsiteX3-7" fmla="*/ 0 w 2082806"/>
              <a:gd name="connsiteY3-8" fmla="*/ 2161700 h 2161700"/>
              <a:gd name="connsiteX4-9" fmla="*/ 154983 w 2082806"/>
              <a:gd name="connsiteY4-10" fmla="*/ 247973 h 2161700"/>
              <a:gd name="connsiteX0-11" fmla="*/ 108488 w 2036311"/>
              <a:gd name="connsiteY0-12" fmla="*/ 247973 h 2161700"/>
              <a:gd name="connsiteX1-13" fmla="*/ 2036311 w 2036311"/>
              <a:gd name="connsiteY1-14" fmla="*/ 0 h 2161700"/>
              <a:gd name="connsiteX2-15" fmla="*/ 2036311 w 2036311"/>
              <a:gd name="connsiteY2-16" fmla="*/ 2161700 h 2161700"/>
              <a:gd name="connsiteX3-17" fmla="*/ 0 w 2036311"/>
              <a:gd name="connsiteY3-18" fmla="*/ 1743246 h 2161700"/>
              <a:gd name="connsiteX4-19" fmla="*/ 108488 w 2036311"/>
              <a:gd name="connsiteY4-20" fmla="*/ 247973 h 2161700"/>
              <a:gd name="connsiteX0-21" fmla="*/ 108488 w 2516759"/>
              <a:gd name="connsiteY0-22" fmla="*/ 247973 h 2177198"/>
              <a:gd name="connsiteX1-23" fmla="*/ 2036311 w 2516759"/>
              <a:gd name="connsiteY1-24" fmla="*/ 0 h 2177198"/>
              <a:gd name="connsiteX2-25" fmla="*/ 2516759 w 2516759"/>
              <a:gd name="connsiteY2-26" fmla="*/ 2177198 h 2177198"/>
              <a:gd name="connsiteX3-27" fmla="*/ 0 w 2516759"/>
              <a:gd name="connsiteY3-28" fmla="*/ 1743246 h 2177198"/>
              <a:gd name="connsiteX4-29" fmla="*/ 108488 w 2516759"/>
              <a:gd name="connsiteY4-30" fmla="*/ 247973 h 217719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516759" h="2177198">
                <a:moveTo>
                  <a:pt x="108488" y="247973"/>
                </a:moveTo>
                <a:lnTo>
                  <a:pt x="2036311" y="0"/>
                </a:lnTo>
                <a:lnTo>
                  <a:pt x="2516759" y="2177198"/>
                </a:lnTo>
                <a:lnTo>
                  <a:pt x="0" y="1743246"/>
                </a:lnTo>
                <a:lnTo>
                  <a:pt x="108488" y="247973"/>
                </a:lnTo>
                <a:close/>
              </a:path>
            </a:pathLst>
          </a:custGeom>
          <a:noFill/>
          <a:ln>
            <a:solidFill>
              <a:schemeClr val="bg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4" name="矩形 6"/>
          <p:cNvSpPr/>
          <p:nvPr/>
        </p:nvSpPr>
        <p:spPr>
          <a:xfrm rot="1776125">
            <a:off x="4831052" y="39554"/>
            <a:ext cx="7172234" cy="6392776"/>
          </a:xfrm>
          <a:custGeom>
            <a:avLst/>
            <a:gdLst>
              <a:gd name="connsiteX0" fmla="*/ 0 w 1527547"/>
              <a:gd name="connsiteY0" fmla="*/ 0 h 1681284"/>
              <a:gd name="connsiteX1" fmla="*/ 1527547 w 1527547"/>
              <a:gd name="connsiteY1" fmla="*/ 0 h 1681284"/>
              <a:gd name="connsiteX2" fmla="*/ 1527547 w 1527547"/>
              <a:gd name="connsiteY2" fmla="*/ 1681284 h 1681284"/>
              <a:gd name="connsiteX3" fmla="*/ 0 w 1527547"/>
              <a:gd name="connsiteY3" fmla="*/ 1681284 h 1681284"/>
              <a:gd name="connsiteX4" fmla="*/ 0 w 1527547"/>
              <a:gd name="connsiteY4" fmla="*/ 0 h 1681284"/>
              <a:gd name="connsiteX0-1" fmla="*/ 0 w 2023493"/>
              <a:gd name="connsiteY0-2" fmla="*/ 0 h 1681284"/>
              <a:gd name="connsiteX1-3" fmla="*/ 1527547 w 2023493"/>
              <a:gd name="connsiteY1-4" fmla="*/ 0 h 1681284"/>
              <a:gd name="connsiteX2-5" fmla="*/ 2023493 w 2023493"/>
              <a:gd name="connsiteY2-6" fmla="*/ 1588294 h 1681284"/>
              <a:gd name="connsiteX3-7" fmla="*/ 0 w 2023493"/>
              <a:gd name="connsiteY3-8" fmla="*/ 1681284 h 1681284"/>
              <a:gd name="connsiteX4-9" fmla="*/ 0 w 2023493"/>
              <a:gd name="connsiteY4-10" fmla="*/ 0 h 1681284"/>
              <a:gd name="connsiteX0-11" fmla="*/ 0 w 2038991"/>
              <a:gd name="connsiteY0-12" fmla="*/ 232475 h 1681284"/>
              <a:gd name="connsiteX1-13" fmla="*/ 1543045 w 2038991"/>
              <a:gd name="connsiteY1-14" fmla="*/ 0 h 1681284"/>
              <a:gd name="connsiteX2-15" fmla="*/ 2038991 w 2038991"/>
              <a:gd name="connsiteY2-16" fmla="*/ 1588294 h 1681284"/>
              <a:gd name="connsiteX3-17" fmla="*/ 15498 w 2038991"/>
              <a:gd name="connsiteY3-18" fmla="*/ 1681284 h 1681284"/>
              <a:gd name="connsiteX4-19" fmla="*/ 0 w 2038991"/>
              <a:gd name="connsiteY4-20" fmla="*/ 232475 h 1681284"/>
              <a:gd name="connsiteX0-21" fmla="*/ 0 w 2038991"/>
              <a:gd name="connsiteY0-22" fmla="*/ 232475 h 1588294"/>
              <a:gd name="connsiteX1-23" fmla="*/ 1543045 w 2038991"/>
              <a:gd name="connsiteY1-24" fmla="*/ 0 h 1588294"/>
              <a:gd name="connsiteX2-25" fmla="*/ 2038991 w 2038991"/>
              <a:gd name="connsiteY2-26" fmla="*/ 1588294 h 1588294"/>
              <a:gd name="connsiteX3-27" fmla="*/ 30996 w 2038991"/>
              <a:gd name="connsiteY3-28" fmla="*/ 1371318 h 1588294"/>
              <a:gd name="connsiteX4-29" fmla="*/ 0 w 2038991"/>
              <a:gd name="connsiteY4-30" fmla="*/ 232475 h 1588294"/>
              <a:gd name="connsiteX0-31" fmla="*/ 0 w 2038991"/>
              <a:gd name="connsiteY0-32" fmla="*/ 433953 h 1789772"/>
              <a:gd name="connsiteX1-33" fmla="*/ 1481051 w 2038991"/>
              <a:gd name="connsiteY1-34" fmla="*/ 0 h 1789772"/>
              <a:gd name="connsiteX2-35" fmla="*/ 2038991 w 2038991"/>
              <a:gd name="connsiteY2-36" fmla="*/ 1789772 h 1789772"/>
              <a:gd name="connsiteX3-37" fmla="*/ 30996 w 2038991"/>
              <a:gd name="connsiteY3-38" fmla="*/ 1572796 h 1789772"/>
              <a:gd name="connsiteX4-39" fmla="*/ 0 w 2038991"/>
              <a:gd name="connsiteY4-40" fmla="*/ 433953 h 1789772"/>
              <a:gd name="connsiteX0-41" fmla="*/ 108489 w 2007995"/>
              <a:gd name="connsiteY0-42" fmla="*/ 232475 h 1789772"/>
              <a:gd name="connsiteX1-43" fmla="*/ 1450055 w 2007995"/>
              <a:gd name="connsiteY1-44" fmla="*/ 0 h 1789772"/>
              <a:gd name="connsiteX2-45" fmla="*/ 2007995 w 2007995"/>
              <a:gd name="connsiteY2-46" fmla="*/ 1789772 h 1789772"/>
              <a:gd name="connsiteX3-47" fmla="*/ 0 w 2007995"/>
              <a:gd name="connsiteY3-48" fmla="*/ 1572796 h 1789772"/>
              <a:gd name="connsiteX4-49" fmla="*/ 108489 w 2007995"/>
              <a:gd name="connsiteY4-50" fmla="*/ 232475 h 178977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007995" h="1789772">
                <a:moveTo>
                  <a:pt x="108489" y="232475"/>
                </a:moveTo>
                <a:lnTo>
                  <a:pt x="1450055" y="0"/>
                </a:lnTo>
                <a:lnTo>
                  <a:pt x="2007995" y="1789772"/>
                </a:lnTo>
                <a:lnTo>
                  <a:pt x="0" y="1572796"/>
                </a:lnTo>
                <a:lnTo>
                  <a:pt x="108489" y="232475"/>
                </a:lnTo>
                <a:close/>
              </a:path>
            </a:pathLst>
          </a:custGeom>
          <a:noFill/>
          <a:ln>
            <a:solidFill>
              <a:schemeClr val="bg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5" name="矩形 6"/>
          <p:cNvSpPr/>
          <p:nvPr/>
        </p:nvSpPr>
        <p:spPr>
          <a:xfrm rot="966299">
            <a:off x="-1027563" y="-457050"/>
            <a:ext cx="6038846" cy="5374700"/>
          </a:xfrm>
          <a:custGeom>
            <a:avLst/>
            <a:gdLst>
              <a:gd name="connsiteX0" fmla="*/ 0 w 2082806"/>
              <a:gd name="connsiteY0" fmla="*/ 0 h 2161700"/>
              <a:gd name="connsiteX1" fmla="*/ 2082806 w 2082806"/>
              <a:gd name="connsiteY1" fmla="*/ 0 h 2161700"/>
              <a:gd name="connsiteX2" fmla="*/ 2082806 w 2082806"/>
              <a:gd name="connsiteY2" fmla="*/ 2161700 h 2161700"/>
              <a:gd name="connsiteX3" fmla="*/ 0 w 2082806"/>
              <a:gd name="connsiteY3" fmla="*/ 2161700 h 2161700"/>
              <a:gd name="connsiteX4" fmla="*/ 0 w 2082806"/>
              <a:gd name="connsiteY4" fmla="*/ 0 h 2161700"/>
              <a:gd name="connsiteX0-1" fmla="*/ 154983 w 2082806"/>
              <a:gd name="connsiteY0-2" fmla="*/ 247973 h 2161700"/>
              <a:gd name="connsiteX1-3" fmla="*/ 2082806 w 2082806"/>
              <a:gd name="connsiteY1-4" fmla="*/ 0 h 2161700"/>
              <a:gd name="connsiteX2-5" fmla="*/ 2082806 w 2082806"/>
              <a:gd name="connsiteY2-6" fmla="*/ 2161700 h 2161700"/>
              <a:gd name="connsiteX3-7" fmla="*/ 0 w 2082806"/>
              <a:gd name="connsiteY3-8" fmla="*/ 2161700 h 2161700"/>
              <a:gd name="connsiteX4-9" fmla="*/ 154983 w 2082806"/>
              <a:gd name="connsiteY4-10" fmla="*/ 247973 h 2161700"/>
              <a:gd name="connsiteX0-11" fmla="*/ 108488 w 2036311"/>
              <a:gd name="connsiteY0-12" fmla="*/ 247973 h 2161700"/>
              <a:gd name="connsiteX1-13" fmla="*/ 2036311 w 2036311"/>
              <a:gd name="connsiteY1-14" fmla="*/ 0 h 2161700"/>
              <a:gd name="connsiteX2-15" fmla="*/ 2036311 w 2036311"/>
              <a:gd name="connsiteY2-16" fmla="*/ 2161700 h 2161700"/>
              <a:gd name="connsiteX3-17" fmla="*/ 0 w 2036311"/>
              <a:gd name="connsiteY3-18" fmla="*/ 1743246 h 2161700"/>
              <a:gd name="connsiteX4-19" fmla="*/ 108488 w 2036311"/>
              <a:gd name="connsiteY4-20" fmla="*/ 247973 h 2161700"/>
              <a:gd name="connsiteX0-21" fmla="*/ 108488 w 2516759"/>
              <a:gd name="connsiteY0-22" fmla="*/ 247973 h 2177198"/>
              <a:gd name="connsiteX1-23" fmla="*/ 2036311 w 2516759"/>
              <a:gd name="connsiteY1-24" fmla="*/ 0 h 2177198"/>
              <a:gd name="connsiteX2-25" fmla="*/ 2516759 w 2516759"/>
              <a:gd name="connsiteY2-26" fmla="*/ 2177198 h 2177198"/>
              <a:gd name="connsiteX3-27" fmla="*/ 0 w 2516759"/>
              <a:gd name="connsiteY3-28" fmla="*/ 1743246 h 2177198"/>
              <a:gd name="connsiteX4-29" fmla="*/ 108488 w 2516759"/>
              <a:gd name="connsiteY4-30" fmla="*/ 247973 h 2177198"/>
              <a:gd name="connsiteX0-31" fmla="*/ 524124 w 2516759"/>
              <a:gd name="connsiteY0-32" fmla="*/ 424618 h 2177198"/>
              <a:gd name="connsiteX1-33" fmla="*/ 2036311 w 2516759"/>
              <a:gd name="connsiteY1-34" fmla="*/ 0 h 2177198"/>
              <a:gd name="connsiteX2-35" fmla="*/ 2516759 w 2516759"/>
              <a:gd name="connsiteY2-36" fmla="*/ 2177198 h 2177198"/>
              <a:gd name="connsiteX3-37" fmla="*/ 0 w 2516759"/>
              <a:gd name="connsiteY3-38" fmla="*/ 1743246 h 2177198"/>
              <a:gd name="connsiteX4-39" fmla="*/ 524124 w 2516759"/>
              <a:gd name="connsiteY4-40" fmla="*/ 424618 h 2177198"/>
              <a:gd name="connsiteX0-41" fmla="*/ 295524 w 2288159"/>
              <a:gd name="connsiteY0-42" fmla="*/ 424618 h 2177198"/>
              <a:gd name="connsiteX1-43" fmla="*/ 1807711 w 2288159"/>
              <a:gd name="connsiteY1-44" fmla="*/ 0 h 2177198"/>
              <a:gd name="connsiteX2-45" fmla="*/ 2288159 w 2288159"/>
              <a:gd name="connsiteY2-46" fmla="*/ 2177198 h 2177198"/>
              <a:gd name="connsiteX3-47" fmla="*/ 0 w 2288159"/>
              <a:gd name="connsiteY3-48" fmla="*/ 1743246 h 2177198"/>
              <a:gd name="connsiteX4-49" fmla="*/ 295524 w 2288159"/>
              <a:gd name="connsiteY4-50" fmla="*/ 424618 h 2177198"/>
              <a:gd name="connsiteX0-51" fmla="*/ 648815 w 2288159"/>
              <a:gd name="connsiteY0-52" fmla="*/ 372663 h 2177198"/>
              <a:gd name="connsiteX1-53" fmla="*/ 1807711 w 2288159"/>
              <a:gd name="connsiteY1-54" fmla="*/ 0 h 2177198"/>
              <a:gd name="connsiteX2-55" fmla="*/ 2288159 w 2288159"/>
              <a:gd name="connsiteY2-56" fmla="*/ 2177198 h 2177198"/>
              <a:gd name="connsiteX3-57" fmla="*/ 0 w 2288159"/>
              <a:gd name="connsiteY3-58" fmla="*/ 1743246 h 2177198"/>
              <a:gd name="connsiteX4-59" fmla="*/ 648815 w 2288159"/>
              <a:gd name="connsiteY4-60" fmla="*/ 372663 h 2177198"/>
              <a:gd name="connsiteX0-61" fmla="*/ 648815 w 2288159"/>
              <a:gd name="connsiteY0-62" fmla="*/ 237581 h 2042116"/>
              <a:gd name="connsiteX1-63" fmla="*/ 1942793 w 2288159"/>
              <a:gd name="connsiteY1-64" fmla="*/ 0 h 2042116"/>
              <a:gd name="connsiteX2-65" fmla="*/ 2288159 w 2288159"/>
              <a:gd name="connsiteY2-66" fmla="*/ 2042116 h 2042116"/>
              <a:gd name="connsiteX3-67" fmla="*/ 0 w 2288159"/>
              <a:gd name="connsiteY3-68" fmla="*/ 1608164 h 2042116"/>
              <a:gd name="connsiteX4-69" fmla="*/ 648815 w 2288159"/>
              <a:gd name="connsiteY4-70" fmla="*/ 237581 h 2042116"/>
              <a:gd name="connsiteX0-71" fmla="*/ 648815 w 2142686"/>
              <a:gd name="connsiteY0-72" fmla="*/ 237581 h 1907035"/>
              <a:gd name="connsiteX1-73" fmla="*/ 1942793 w 2142686"/>
              <a:gd name="connsiteY1-74" fmla="*/ 0 h 1907035"/>
              <a:gd name="connsiteX2-75" fmla="*/ 2142686 w 2142686"/>
              <a:gd name="connsiteY2-76" fmla="*/ 1907035 h 1907035"/>
              <a:gd name="connsiteX3-77" fmla="*/ 0 w 2142686"/>
              <a:gd name="connsiteY3-78" fmla="*/ 1608164 h 1907035"/>
              <a:gd name="connsiteX4-79" fmla="*/ 648815 w 2142686"/>
              <a:gd name="connsiteY4-80" fmla="*/ 237581 h 190703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142686" h="1907035">
                <a:moveTo>
                  <a:pt x="648815" y="237581"/>
                </a:moveTo>
                <a:lnTo>
                  <a:pt x="1942793" y="0"/>
                </a:lnTo>
                <a:lnTo>
                  <a:pt x="2142686" y="1907035"/>
                </a:lnTo>
                <a:lnTo>
                  <a:pt x="0" y="1608164"/>
                </a:lnTo>
                <a:lnTo>
                  <a:pt x="648815" y="237581"/>
                </a:lnTo>
                <a:close/>
              </a:path>
            </a:pathLst>
          </a:custGeom>
          <a:noFill/>
          <a:ln>
            <a:solidFill>
              <a:schemeClr val="bg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5080340" y="2702103"/>
            <a:ext cx="2031325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4800" b="1" dirty="0" smtClean="0">
                <a:gradFill>
                  <a:gsLst>
                    <a:gs pos="0">
                      <a:srgbClr val="D5A356"/>
                    </a:gs>
                    <a:gs pos="29000">
                      <a:srgbClr val="EFCF78"/>
                    </a:gs>
                  </a:gsLst>
                  <a:lin ang="5400000" scaled="0"/>
                </a:gradFill>
                <a:cs typeface="+mn-ea"/>
                <a:sym typeface="+mn-lt"/>
              </a:rPr>
              <a:t>谢谢</a:t>
            </a:r>
            <a:endParaRPr lang="en-US" altLang="zh-CN" sz="4800" b="1" dirty="0" smtClean="0">
              <a:gradFill>
                <a:gsLst>
                  <a:gs pos="0">
                    <a:srgbClr val="D5A356"/>
                  </a:gs>
                  <a:gs pos="29000">
                    <a:srgbClr val="EFCF78"/>
                  </a:gs>
                </a:gsLst>
                <a:lin ang="5400000" scaled="0"/>
              </a:gradFill>
              <a:cs typeface="+mn-ea"/>
              <a:sym typeface="+mn-lt"/>
            </a:endParaRPr>
          </a:p>
          <a:p>
            <a:pPr algn="ctr"/>
            <a:r>
              <a:rPr lang="zh-CN" altLang="en-US" sz="4800" b="1" dirty="0">
                <a:gradFill>
                  <a:gsLst>
                    <a:gs pos="0">
                      <a:srgbClr val="D5A356"/>
                    </a:gs>
                    <a:gs pos="29000">
                      <a:srgbClr val="EFCF78"/>
                    </a:gs>
                  </a:gsLst>
                  <a:lin ang="5400000" scaled="0"/>
                </a:gradFill>
                <a:cs typeface="+mn-ea"/>
                <a:sym typeface="+mn-lt"/>
              </a:rPr>
              <a:t>请指正</a:t>
            </a:r>
            <a:endParaRPr lang="zh-CN" altLang="en-US" sz="4800" b="1" dirty="0">
              <a:gradFill>
                <a:gsLst>
                  <a:gs pos="7000">
                    <a:srgbClr val="D5A356"/>
                  </a:gs>
                  <a:gs pos="70000">
                    <a:srgbClr val="EFCF78"/>
                  </a:gs>
                </a:gsLst>
                <a:lin ang="5400000" scaled="0"/>
              </a:gra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>
            <a:extLst>
              <a:ext uri="{FF2B5EF4-FFF2-40B4-BE49-F238E27FC236}">
                <a16:creationId xmlns:a16="http://schemas.microsoft.com/office/drawing/2014/main" xmlns="" id="{6CB18F2A-9239-44C2-8C39-6743E9557E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5054443"/>
              </p:ext>
            </p:extLst>
          </p:nvPr>
        </p:nvGraphicFramePr>
        <p:xfrm>
          <a:off x="7106194" y="1763486"/>
          <a:ext cx="4663440" cy="4271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0709" y="431073"/>
            <a:ext cx="11142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C000"/>
                </a:solidFill>
              </a:rPr>
              <a:t>“十三五”时期社保事业发展取得显著成绩</a:t>
            </a:r>
            <a:endParaRPr lang="zh-CN" altLang="en-US" sz="36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1076" y="1410788"/>
            <a:ext cx="66620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 smtClean="0">
                <a:solidFill>
                  <a:schemeClr val="bg1">
                    <a:lumMod val="95000"/>
                  </a:schemeClr>
                </a:solidFill>
              </a:rPr>
              <a:t>截至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2017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年底，我国城镇职工基本养老保险、城乡居民社会养老保险、城镇职工基本医疗保险、城乡居民医疗保险、失业保险、工伤保险、生育保险参保人数分别达到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亿、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5.1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亿、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亿、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8.7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亿、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1.8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亿、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2.2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亿、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1.9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亿。居民最低生活保障享有人数，城市为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1261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万、农村为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4045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万。直接医疗救助人数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3517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万人次。</a:t>
            </a:r>
          </a:p>
          <a:p>
            <a:r>
              <a:rPr lang="zh-CN" altLang="zh-CN" sz="2400" dirty="0" smtClean="0">
                <a:solidFill>
                  <a:schemeClr val="bg1">
                    <a:lumMod val="95000"/>
                  </a:schemeClr>
                </a:solidFill>
              </a:rPr>
              <a:t>各项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社会保险基金合计累计结余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7.73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万亿元，其中城镇职工基本养老保险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4.39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万亿元、城乡居民基本养老保险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0.63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万亿元、城镇职工基本医疗保险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1.59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万亿元、城乡居民基本医疗保险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0.35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万亿元、失业保险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0.56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万亿元、工伤保险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0.16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万亿元、生育保险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0.06</a:t>
            </a:r>
            <a:r>
              <a:rPr lang="zh-CN" altLang="zh-CN" sz="2400" dirty="0">
                <a:solidFill>
                  <a:schemeClr val="bg1">
                    <a:lumMod val="95000"/>
                  </a:schemeClr>
                </a:solidFill>
              </a:rPr>
              <a:t>万亿元。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zh-CN" alt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0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片占位符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Box 2"/>
          <p:cNvSpPr txBox="1"/>
          <p:nvPr/>
        </p:nvSpPr>
        <p:spPr>
          <a:xfrm>
            <a:off x="1084216" y="475685"/>
            <a:ext cx="104241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bg1"/>
                </a:solidFill>
              </a:rPr>
              <a:t>“</a:t>
            </a:r>
            <a:r>
              <a:rPr lang="zh-CN" altLang="en-US" sz="3600" dirty="0">
                <a:solidFill>
                  <a:schemeClr val="bg1"/>
                </a:solidFill>
              </a:rPr>
              <a:t>十四五</a:t>
            </a:r>
            <a:r>
              <a:rPr lang="zh-CN" altLang="en-US" sz="3600" dirty="0" smtClean="0">
                <a:solidFill>
                  <a:schemeClr val="bg1"/>
                </a:solidFill>
              </a:rPr>
              <a:t>” 时期经济社会发展的不确定性因素很多，但影响社会保障的确定性因素仍可预测：</a:t>
            </a:r>
            <a:endParaRPr lang="en-US" altLang="zh-CN" sz="3600" dirty="0" smtClean="0">
              <a:solidFill>
                <a:schemeClr val="bg1"/>
              </a:solidFill>
            </a:endParaRPr>
          </a:p>
          <a:p>
            <a:endParaRPr lang="en-US" altLang="zh-CN" sz="3600" dirty="0" smtClean="0">
              <a:solidFill>
                <a:srgbClr val="FFC000"/>
              </a:solidFill>
            </a:endParaRPr>
          </a:p>
          <a:p>
            <a:r>
              <a:rPr lang="zh-CN" altLang="en-US" sz="3600" dirty="0" smtClean="0">
                <a:solidFill>
                  <a:srgbClr val="FFC000"/>
                </a:solidFill>
              </a:rPr>
              <a:t>人口老化更加严重</a:t>
            </a:r>
            <a:endParaRPr lang="en-US" altLang="zh-CN" sz="3600" dirty="0" smtClean="0">
              <a:solidFill>
                <a:srgbClr val="FFC000"/>
              </a:solidFill>
            </a:endParaRPr>
          </a:p>
          <a:p>
            <a:r>
              <a:rPr lang="zh-CN" altLang="en-US" sz="3600" dirty="0" smtClean="0">
                <a:solidFill>
                  <a:srgbClr val="FFC000"/>
                </a:solidFill>
              </a:rPr>
              <a:t>总和生育水平低下</a:t>
            </a:r>
            <a:endParaRPr lang="en-US" altLang="zh-CN" sz="3600" dirty="0" smtClean="0">
              <a:solidFill>
                <a:srgbClr val="FFC000"/>
              </a:solidFill>
            </a:endParaRPr>
          </a:p>
          <a:p>
            <a:r>
              <a:rPr lang="zh-CN" altLang="en-US" sz="3600" dirty="0" smtClean="0">
                <a:solidFill>
                  <a:srgbClr val="FFC000"/>
                </a:solidFill>
              </a:rPr>
              <a:t>收入差距高位徘徊</a:t>
            </a:r>
            <a:endParaRPr lang="en-US" altLang="zh-CN" sz="3600" dirty="0" smtClean="0">
              <a:solidFill>
                <a:srgbClr val="FFC000"/>
              </a:solidFill>
            </a:endParaRPr>
          </a:p>
          <a:p>
            <a:r>
              <a:rPr lang="zh-CN" altLang="en-US" sz="3600" dirty="0" smtClean="0">
                <a:solidFill>
                  <a:srgbClr val="FFC000"/>
                </a:solidFill>
              </a:rPr>
              <a:t>区域间发展不平衡</a:t>
            </a:r>
            <a:endParaRPr lang="en-US" altLang="zh-CN" sz="3600" dirty="0" smtClean="0">
              <a:solidFill>
                <a:srgbClr val="FFC000"/>
              </a:solidFill>
            </a:endParaRPr>
          </a:p>
          <a:p>
            <a:r>
              <a:rPr lang="zh-CN" altLang="en-US" sz="3600" dirty="0" smtClean="0">
                <a:solidFill>
                  <a:srgbClr val="FFC000"/>
                </a:solidFill>
              </a:rPr>
              <a:t>经济结构调整深化</a:t>
            </a:r>
            <a:endParaRPr lang="en-US" altLang="zh-CN" sz="3600" dirty="0" smtClean="0">
              <a:solidFill>
                <a:srgbClr val="FFC000"/>
              </a:solidFill>
            </a:endParaRPr>
          </a:p>
          <a:p>
            <a:endParaRPr lang="en-US" altLang="zh-CN" dirty="0" smtClean="0">
              <a:solidFill>
                <a:srgbClr val="FFC000"/>
              </a:solidFill>
            </a:endParaRPr>
          </a:p>
          <a:p>
            <a:r>
              <a:rPr lang="en-US" altLang="zh-CN" dirty="0">
                <a:solidFill>
                  <a:srgbClr val="FFC000"/>
                </a:solidFill>
              </a:rPr>
              <a:t> </a:t>
            </a:r>
            <a:r>
              <a:rPr lang="en-US" altLang="zh-CN" dirty="0" smtClean="0">
                <a:solidFill>
                  <a:srgbClr val="FFC000"/>
                </a:solidFill>
              </a:rPr>
              <a:t>              </a:t>
            </a:r>
            <a:endParaRPr lang="zh-CN" altLang="en-US" dirty="0">
              <a:solidFill>
                <a:srgbClr val="FFC000"/>
              </a:solidFill>
            </a:endParaRPr>
          </a:p>
        </p:txBody>
      </p:sp>
      <p:pic>
        <p:nvPicPr>
          <p:cNvPr id="6" name="内容占位符 3" descr="C:\Users\jianghen\Desktop\W020171010347725460916_r75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3783" y="2664822"/>
            <a:ext cx="5734593" cy="277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621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4766" y="195943"/>
            <a:ext cx="75713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solidFill>
                  <a:srgbClr val="FFC000"/>
                </a:solidFill>
              </a:rPr>
              <a:t>尽快实现职工基本养老保险全国统筹</a:t>
            </a:r>
            <a:endParaRPr lang="en-US" altLang="zh-CN" sz="3600" dirty="0" smtClean="0">
              <a:solidFill>
                <a:srgbClr val="FFC000"/>
              </a:solidFill>
            </a:endParaRPr>
          </a:p>
          <a:p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9086" y="1528355"/>
            <a:ext cx="37882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</a:rPr>
              <a:t>对于</a:t>
            </a:r>
            <a:r>
              <a:rPr lang="zh-CN" altLang="en-US" sz="2800" dirty="0" smtClean="0">
                <a:solidFill>
                  <a:schemeClr val="bg1"/>
                </a:solidFill>
              </a:rPr>
              <a:t>建立全国统一的劳动力市场，为不同地区企业提供公平、平等的竞争平台，同时发挥社保大数法则作用，举全国之力抵御老龄化风险具有重大意义</a:t>
            </a:r>
            <a:r>
              <a:rPr lang="zh-CN" altLang="en-US" sz="2400" dirty="0" smtClean="0">
                <a:solidFill>
                  <a:schemeClr val="bg1"/>
                </a:solidFill>
              </a:rPr>
              <a:t>。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852636"/>
              </p:ext>
            </p:extLst>
          </p:nvPr>
        </p:nvGraphicFramePr>
        <p:xfrm>
          <a:off x="5051999" y="1423845"/>
          <a:ext cx="6734024" cy="3540040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1347014"/>
                <a:gridCol w="1346598"/>
                <a:gridCol w="1346804"/>
                <a:gridCol w="1346804"/>
                <a:gridCol w="1346804"/>
              </a:tblGrid>
              <a:tr h="354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城市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162A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effectLst/>
                        </a:rPr>
                        <a:t>养老保险缴费率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162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354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4162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2013</a:t>
                      </a:r>
                      <a:endParaRPr lang="en-US" sz="1800" kern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2014</a:t>
                      </a:r>
                      <a:endParaRPr lang="en-US" sz="1800" kern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2015</a:t>
                      </a:r>
                      <a:endParaRPr lang="en-US" sz="1800" ker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2016</a:t>
                      </a:r>
                      <a:endParaRPr lang="en-US" sz="1800" ker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4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chemeClr val="bg1"/>
                          </a:solidFill>
                          <a:effectLst/>
                        </a:rPr>
                        <a:t>上海</a:t>
                      </a:r>
                      <a:endParaRPr lang="zh-CN" sz="1800" kern="0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637F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22%</a:t>
                      </a:r>
                      <a:endParaRPr lang="en-US" sz="1800" kern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21%</a:t>
                      </a:r>
                      <a:endParaRPr lang="en-US" sz="1800" kern="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21%</a:t>
                      </a:r>
                      <a:endParaRPr lang="en-US" sz="1800" kern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en-US" sz="1800" kern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4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chemeClr val="bg1"/>
                          </a:solidFill>
                          <a:effectLst/>
                        </a:rPr>
                        <a:t>重庆</a:t>
                      </a:r>
                      <a:endParaRPr lang="zh-CN" sz="1800" kern="0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4162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US" sz="1800" kern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en-US" sz="1800" kern="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kern="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19%</a:t>
                      </a:r>
                      <a:endParaRPr lang="en-US" sz="1800" kern="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4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solidFill>
                            <a:srgbClr val="F8E544"/>
                          </a:solidFill>
                          <a:effectLst/>
                        </a:rPr>
                        <a:t>哈尔滨</a:t>
                      </a:r>
                      <a:endParaRPr lang="zh-CN" sz="1800" b="1" kern="0" dirty="0">
                        <a:solidFill>
                          <a:srgbClr val="F8E544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637F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solidFill>
                            <a:srgbClr val="F8E544"/>
                          </a:solidFill>
                          <a:effectLst/>
                        </a:rPr>
                        <a:t>22%</a:t>
                      </a:r>
                      <a:endParaRPr lang="en-US" sz="1800" b="1" kern="0" dirty="0">
                        <a:solidFill>
                          <a:srgbClr val="F8E544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solidFill>
                            <a:srgbClr val="FFFF00"/>
                          </a:solidFill>
                          <a:effectLst/>
                        </a:rPr>
                        <a:t>20%</a:t>
                      </a:r>
                      <a:endParaRPr lang="zh-CN" sz="1800" b="1" kern="100" dirty="0">
                        <a:solidFill>
                          <a:srgbClr val="FFFF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4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solidFill>
                            <a:schemeClr val="bg1"/>
                          </a:solidFill>
                          <a:effectLst/>
                        </a:rPr>
                        <a:t>杭州</a:t>
                      </a:r>
                      <a:endParaRPr lang="zh-CN" altLang="en-US" sz="1800" kern="100" dirty="0" smtClean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4162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14%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14%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4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chemeClr val="bg1"/>
                          </a:solidFill>
                          <a:effectLst/>
                        </a:rPr>
                        <a:t>济南</a:t>
                      </a:r>
                      <a:endParaRPr lang="zh-CN" sz="1800" kern="0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637F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19%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18%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4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chemeClr val="bg1"/>
                          </a:solidFill>
                          <a:effectLst/>
                        </a:rPr>
                        <a:t>宁波</a:t>
                      </a:r>
                      <a:endParaRPr lang="zh-CN" sz="1800" kern="0" dirty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4162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14%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14%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14%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4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solidFill>
                            <a:schemeClr val="bg1"/>
                          </a:solidFill>
                          <a:effectLst/>
                        </a:rPr>
                        <a:t>厦门</a:t>
                      </a:r>
                      <a:endParaRPr lang="zh-CN" sz="1800" kern="0">
                        <a:solidFill>
                          <a:schemeClr val="bg1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637F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14%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13%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solidFill>
                            <a:srgbClr val="F8E544"/>
                          </a:solidFill>
                          <a:effectLst/>
                        </a:rPr>
                        <a:t>12%</a:t>
                      </a: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4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solidFill>
                            <a:srgbClr val="F8E544"/>
                          </a:solidFill>
                          <a:effectLst/>
                        </a:rPr>
                        <a:t>深圳</a:t>
                      </a:r>
                      <a:endParaRPr lang="zh-CN" sz="18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62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solidFill>
                            <a:srgbClr val="F8E544"/>
                          </a:solidFill>
                          <a:effectLst/>
                        </a:rPr>
                        <a:t>14%</a:t>
                      </a: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14%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solidFill>
                            <a:srgbClr val="FFFF00"/>
                          </a:solidFill>
                          <a:effectLst/>
                        </a:rPr>
                        <a:t>14%</a:t>
                      </a:r>
                      <a:endParaRPr lang="zh-CN" sz="1800" b="1" kern="100" dirty="0">
                        <a:solidFill>
                          <a:srgbClr val="FFFF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99016" y="5237789"/>
            <a:ext cx="6439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2019</a:t>
            </a:r>
            <a:r>
              <a:rPr lang="zh-CN" altLang="en-US" sz="2000" dirty="0" smtClean="0">
                <a:solidFill>
                  <a:schemeClr val="bg1">
                    <a:lumMod val="95000"/>
                  </a:schemeClr>
                </a:solidFill>
              </a:rPr>
              <a:t>年各地职工基本养老保险企业缴费率可降低至</a:t>
            </a:r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16%</a:t>
            </a:r>
            <a:endParaRPr lang="zh-CN" altLang="en-US" sz="2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3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282" y="104502"/>
            <a:ext cx="4027349" cy="61787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8642" y="2553788"/>
            <a:ext cx="62571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>
                    <a:lumMod val="85000"/>
                  </a:schemeClr>
                </a:solidFill>
                <a:latin typeface="+mn-ea"/>
              </a:rPr>
              <a:t>统一缴费率</a:t>
            </a:r>
            <a:endParaRPr lang="en-US" altLang="zh-CN" sz="3200" b="1" dirty="0">
              <a:solidFill>
                <a:schemeClr val="bg1">
                  <a:lumMod val="85000"/>
                </a:schemeClr>
              </a:solidFill>
              <a:latin typeface="+mn-ea"/>
            </a:endParaRPr>
          </a:p>
          <a:p>
            <a:r>
              <a:rPr lang="zh-CN" altLang="en-US" sz="3200" b="1" dirty="0">
                <a:solidFill>
                  <a:schemeClr val="bg1">
                    <a:lumMod val="85000"/>
                  </a:schemeClr>
                </a:solidFill>
                <a:latin typeface="+mn-ea"/>
              </a:rPr>
              <a:t>统一缴费基数</a:t>
            </a:r>
            <a:endParaRPr lang="en-US" altLang="zh-CN" sz="3200" b="1" dirty="0">
              <a:solidFill>
                <a:schemeClr val="bg1">
                  <a:lumMod val="85000"/>
                </a:schemeClr>
              </a:solidFill>
              <a:latin typeface="+mn-ea"/>
            </a:endParaRPr>
          </a:p>
          <a:p>
            <a:r>
              <a:rPr lang="zh-CN" altLang="en-US" sz="3200" b="1" dirty="0">
                <a:solidFill>
                  <a:schemeClr val="bg1">
                    <a:lumMod val="85000"/>
                  </a:schemeClr>
                </a:solidFill>
                <a:latin typeface="+mn-ea"/>
              </a:rPr>
              <a:t>统一征收机构</a:t>
            </a:r>
            <a:endParaRPr lang="en-US" altLang="zh-CN" sz="3200" b="1" dirty="0">
              <a:solidFill>
                <a:schemeClr val="bg1">
                  <a:lumMod val="85000"/>
                </a:schemeClr>
              </a:solidFill>
              <a:latin typeface="+mn-ea"/>
            </a:endParaRPr>
          </a:p>
          <a:p>
            <a:r>
              <a:rPr lang="zh-CN" altLang="en-US" sz="3200" b="1" dirty="0">
                <a:solidFill>
                  <a:srgbClr val="FFC000"/>
                </a:solidFill>
                <a:latin typeface="+mn-ea"/>
              </a:rPr>
              <a:t>统一划拨国有</a:t>
            </a:r>
            <a:r>
              <a:rPr lang="zh-CN" altLang="en-US" sz="3200" b="1" dirty="0" smtClean="0">
                <a:solidFill>
                  <a:srgbClr val="FFC000"/>
                </a:solidFill>
                <a:latin typeface="+mn-ea"/>
              </a:rPr>
              <a:t>资本偿还</a:t>
            </a:r>
            <a:r>
              <a:rPr lang="zh-CN" altLang="en-US" sz="3200" b="1" dirty="0">
                <a:solidFill>
                  <a:srgbClr val="FFC000"/>
                </a:solidFill>
                <a:latin typeface="+mn-ea"/>
              </a:rPr>
              <a:t>隐形债务</a:t>
            </a:r>
          </a:p>
          <a:p>
            <a:endParaRPr lang="zh-CN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44583" y="1097280"/>
            <a:ext cx="5460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>
                    <a:lumMod val="95000"/>
                  </a:schemeClr>
                </a:solidFill>
              </a:rPr>
              <a:t>在实行中央调节金基础上“十四五”时期应实行职工基本养老保险全国统筹。</a:t>
            </a:r>
            <a:endParaRPr lang="zh-CN" alt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65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7096" y="496389"/>
            <a:ext cx="7720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C000"/>
                </a:solidFill>
              </a:rPr>
              <a:t>调整职工基本保险中的个人账户</a:t>
            </a:r>
            <a:endParaRPr lang="zh-CN" altLang="en-US" sz="3600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67096" y="1293223"/>
            <a:ext cx="86998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基本养老保险个人账户可适当缩小，并改为名义账户，基本养老保险基金实际全部实行现收现付模式，更好地发挥基本养老保险的社会共济性，有助于缩小一次分配的差距。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endParaRPr lang="en-US" altLang="zh-CN" sz="2000" dirty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基本医疗保险个人账户可全部划出，用于发展补充医疗保险或老年护理等。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380366119"/>
              </p:ext>
            </p:extLst>
          </p:nvPr>
        </p:nvGraphicFramePr>
        <p:xfrm>
          <a:off x="352699" y="3285756"/>
          <a:ext cx="11142616" cy="29565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420923"/>
                <a:gridCol w="1711277"/>
                <a:gridCol w="2012911"/>
                <a:gridCol w="2017425"/>
                <a:gridCol w="2091140"/>
                <a:gridCol w="1888940"/>
              </a:tblGrid>
              <a:tr h="286306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结构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zh-CN" altLang="en-US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</a:t>
                      </a:r>
                      <a:endParaRPr kumimoji="0" lang="en-US" altLang="zh-CN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方案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7EC3"/>
                    </a:solidFill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基金结构 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7E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en-US" altLang="zh-CN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en-US" altLang="zh-CN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计发办法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7EC3"/>
                    </a:solidFill>
                  </a:tcPr>
                </a:tc>
              </a:tr>
              <a:tr h="31416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个人帐户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7E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</a:t>
                      </a:r>
                      <a:r>
                        <a:rPr kumimoji="0" lang="zh-CN" altLang="en-US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社会统筹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7EC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43544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</a:t>
                      </a:r>
                      <a:r>
                        <a:rPr kumimoji="0" lang="zh-CN" altLang="en-US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总比例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7EC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</a:t>
                      </a: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个人缴费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7EC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</a:t>
                      </a:r>
                      <a:r>
                        <a:rPr kumimoji="0" lang="zh-CN" alt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企业缴费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7EC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</a:t>
                      </a:r>
                      <a:r>
                        <a:rPr kumimoji="0" lang="zh-CN" altLang="en-US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企业缴费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7EC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7443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0" lang="en-US" altLang="zh-CN" sz="16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1997</a:t>
                      </a: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年统一方案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6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11%</a:t>
                      </a:r>
                      <a:endParaRPr kumimoji="0" lang="zh-CN" altLang="en-US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按个人工资缴纳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8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4%</a:t>
                      </a:r>
                      <a:endParaRPr kumimoji="0" lang="zh-CN" altLang="en-US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逐步提高到</a:t>
                      </a:r>
                      <a:r>
                        <a:rPr kumimoji="0" lang="en-US" altLang="zh-CN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8%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8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7%</a:t>
                      </a:r>
                      <a:endParaRPr kumimoji="0" lang="zh-CN" altLang="en-US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相应减少到</a:t>
                      </a:r>
                      <a:r>
                        <a:rPr kumimoji="0" lang="en-US" altLang="zh-CN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3%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8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根据统筹地区养老负担确定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8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20%</a:t>
                      </a:r>
                      <a:r>
                        <a:rPr kumimoji="0" lang="zh-CN" alt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社会平均工资＋个人帐户储存额</a:t>
                      </a:r>
                      <a:r>
                        <a:rPr kumimoji="0" lang="en-US" altLang="zh-CN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÷120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8D8"/>
                    </a:solidFill>
                  </a:tcPr>
                </a:tc>
              </a:tr>
              <a:tr h="869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经辽宁试点后的现行方案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6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8%</a:t>
                      </a:r>
                      <a:endParaRPr kumimoji="0" lang="zh-CN" altLang="en-US" sz="1600" b="1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按个人工资缴纳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8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由</a:t>
                      </a:r>
                      <a:r>
                        <a:rPr kumimoji="0" lang="en-US" altLang="zh-CN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5%</a:t>
                      </a:r>
                      <a:r>
                        <a:rPr kumimoji="0" lang="zh-CN" altLang="en-US" sz="16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一步提高到</a:t>
                      </a:r>
                      <a:r>
                        <a:rPr kumimoji="0" lang="en-US" altLang="zh-CN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8%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8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减为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8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一般为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20%</a:t>
                      </a:r>
                      <a:endParaRPr kumimoji="0" lang="en-US" altLang="zh-CN" sz="16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各市按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5%</a:t>
                      </a: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建立省级调剂金</a:t>
                      </a:r>
                      <a:endParaRPr kumimoji="0" lang="zh-CN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8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30%</a:t>
                      </a: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社会平均工资</a:t>
                      </a:r>
                      <a:r>
                        <a:rPr kumimoji="0" lang="en-US" altLang="zh-CN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+</a:t>
                      </a:r>
                      <a:r>
                        <a:rPr kumimoji="0" lang="zh-CN" alt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个人帐户储存额</a:t>
                      </a:r>
                      <a:r>
                        <a:rPr kumimoji="0" lang="en-US" altLang="zh-CN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÷120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3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7647" y="635924"/>
            <a:ext cx="5525588" cy="7356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gradFill>
                  <a:gsLst>
                    <a:gs pos="7000">
                      <a:srgbClr val="D5A356"/>
                    </a:gs>
                    <a:gs pos="70000">
                      <a:srgbClr val="EFCF78"/>
                    </a:gs>
                  </a:gsLst>
                  <a:lin ang="5400000" scaled="0"/>
                </a:gradFill>
                <a:latin typeface="+mn-lt"/>
                <a:ea typeface="+mn-ea"/>
                <a:cs typeface="+mn-ea"/>
              </a:rPr>
              <a:t>完善多层次</a:t>
            </a:r>
            <a:r>
              <a:rPr lang="zh-CN" altLang="en-US" sz="3600" dirty="0" smtClean="0">
                <a:gradFill>
                  <a:gsLst>
                    <a:gs pos="7000">
                      <a:srgbClr val="D5A356"/>
                    </a:gs>
                    <a:gs pos="70000">
                      <a:srgbClr val="EFCF78"/>
                    </a:gs>
                  </a:gsLst>
                  <a:lin ang="5400000" scaled="0"/>
                </a:gradFill>
                <a:latin typeface="+mn-lt"/>
                <a:ea typeface="+mn-ea"/>
                <a:cs typeface="+mn-ea"/>
              </a:rPr>
              <a:t>职工保障体系</a:t>
            </a:r>
            <a:endParaRPr lang="zh-CN" altLang="en-US" sz="3600" dirty="0">
              <a:gradFill>
                <a:gsLst>
                  <a:gs pos="7000">
                    <a:srgbClr val="D5A356"/>
                  </a:gs>
                  <a:gs pos="70000">
                    <a:srgbClr val="EFCF78"/>
                  </a:gs>
                </a:gsLst>
                <a:lin ang="5400000" scaled="0"/>
              </a:gradFill>
              <a:latin typeface="+mn-lt"/>
              <a:ea typeface="+mn-ea"/>
              <a:cs typeface="+mn-ea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132886" y="3063610"/>
            <a:ext cx="3048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gradFill>
                  <a:gsLst>
                    <a:gs pos="7000">
                      <a:srgbClr val="D5A356"/>
                    </a:gs>
                    <a:gs pos="70000">
                      <a:srgbClr val="EFCF78"/>
                    </a:gs>
                  </a:gsLst>
                  <a:lin ang="5400000" scaled="0"/>
                </a:gradFill>
                <a:latin typeface="+mn-ea"/>
                <a:cs typeface="+mn-ea"/>
              </a:rPr>
              <a:t>部分强制、税收优惠个人帐户，市场营运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3215641" y="4586077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3215641" y="3171221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9822B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3215641" y="1975109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132886" y="4322977"/>
            <a:ext cx="320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gradFill>
                  <a:gsLst>
                    <a:gs pos="7000">
                      <a:srgbClr val="D5A356"/>
                    </a:gs>
                    <a:gs pos="70000">
                      <a:srgbClr val="EFCF78"/>
                    </a:gs>
                  </a:gsLst>
                  <a:lin ang="5400000" scaled="0"/>
                </a:gradFill>
                <a:latin typeface="+mn-ea"/>
                <a:cs typeface="+mn-ea"/>
              </a:rPr>
              <a:t>法定强制实施</a:t>
            </a:r>
            <a:r>
              <a:rPr lang="zh-CN" altLang="en-US" sz="2400" b="1" dirty="0" smtClean="0">
                <a:gradFill>
                  <a:gsLst>
                    <a:gs pos="7000">
                      <a:srgbClr val="D5A356"/>
                    </a:gs>
                    <a:gs pos="70000">
                      <a:srgbClr val="EFCF78"/>
                    </a:gs>
                  </a:gsLst>
                  <a:lin ang="5400000" scaled="0"/>
                </a:gradFill>
                <a:latin typeface="+mn-ea"/>
                <a:cs typeface="+mn-ea"/>
              </a:rPr>
              <a:t>，现收现付，费改</a:t>
            </a:r>
            <a:r>
              <a:rPr lang="zh-CN" altLang="en-US" sz="2400" b="1" dirty="0">
                <a:gradFill>
                  <a:gsLst>
                    <a:gs pos="7000">
                      <a:srgbClr val="D5A356"/>
                    </a:gs>
                    <a:gs pos="70000">
                      <a:srgbClr val="EFCF78"/>
                    </a:gs>
                  </a:gsLst>
                  <a:lin ang="5400000" scaled="0"/>
                </a:gradFill>
                <a:latin typeface="+mn-ea"/>
                <a:cs typeface="+mn-ea"/>
              </a:rPr>
              <a:t>税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032081" y="4586077"/>
            <a:ext cx="191833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基本保险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132886" y="191994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gradFill>
                  <a:gsLst>
                    <a:gs pos="7000">
                      <a:srgbClr val="D5A356"/>
                    </a:gs>
                    <a:gs pos="70000">
                      <a:srgbClr val="EFCF78"/>
                    </a:gs>
                  </a:gsLst>
                  <a:lin ang="5400000" scaled="0"/>
                </a:gradFill>
                <a:latin typeface="+mn-ea"/>
                <a:cs typeface="+mn-ea"/>
              </a:rPr>
              <a:t>自愿投保，市场营运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924449" y="2723457"/>
            <a:ext cx="2133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solidFill>
                  <a:schemeClr val="bg1"/>
                </a:solidFill>
              </a:rPr>
              <a:t>企业年金职业年金补充医疗保险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787413" y="2452477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919425" y="1897322"/>
            <a:ext cx="16002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bg1"/>
                </a:solidFill>
              </a:rPr>
              <a:t>个人储蓄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540" y="1975109"/>
            <a:ext cx="4331443" cy="35766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201040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片占位符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Box 2"/>
          <p:cNvSpPr txBox="1"/>
          <p:nvPr/>
        </p:nvSpPr>
        <p:spPr>
          <a:xfrm>
            <a:off x="365760" y="535577"/>
            <a:ext cx="7158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C000"/>
                </a:solidFill>
              </a:rPr>
              <a:t>实施分步延迟退休年龄</a:t>
            </a:r>
            <a:endParaRPr lang="zh-CN" altLang="en-US" sz="3600" dirty="0">
              <a:solidFill>
                <a:srgbClr val="FFC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889" y="339637"/>
            <a:ext cx="5062493" cy="2524743"/>
          </a:xfrm>
          <a:prstGeom prst="rect">
            <a:avLst/>
          </a:prstGeom>
        </p:spPr>
      </p:pic>
      <p:pic>
        <p:nvPicPr>
          <p:cNvPr id="6" name="内容占位符 3"/>
          <p:cNvPicPr/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889" y="3004461"/>
            <a:ext cx="5062493" cy="252474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6538359" y="5741738"/>
            <a:ext cx="49500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+mn-ea"/>
                <a:cs typeface="+mn-ea"/>
              </a:rPr>
              <a:t>职工养老保险抚养比：广东</a:t>
            </a:r>
            <a:r>
              <a:rPr lang="en-US" altLang="zh-CN" dirty="0">
                <a:solidFill>
                  <a:schemeClr val="bg1"/>
                </a:solidFill>
                <a:latin typeface="+mn-ea"/>
                <a:cs typeface="+mn-ea"/>
              </a:rPr>
              <a:t>6.71:1</a:t>
            </a:r>
            <a:r>
              <a:rPr lang="zh-CN" altLang="en-US" dirty="0">
                <a:solidFill>
                  <a:schemeClr val="bg1"/>
                </a:solidFill>
                <a:latin typeface="+mn-ea"/>
                <a:cs typeface="+mn-ea"/>
              </a:rPr>
              <a:t>（</a:t>
            </a:r>
            <a:r>
              <a:rPr lang="en-US" altLang="zh-CN" dirty="0">
                <a:solidFill>
                  <a:schemeClr val="bg1"/>
                </a:solidFill>
                <a:latin typeface="+mn-ea"/>
                <a:cs typeface="+mn-ea"/>
              </a:rPr>
              <a:t>2016</a:t>
            </a:r>
            <a:r>
              <a:rPr lang="zh-CN" altLang="en-US" dirty="0">
                <a:solidFill>
                  <a:schemeClr val="bg1"/>
                </a:solidFill>
                <a:latin typeface="+mn-ea"/>
                <a:cs typeface="+mn-ea"/>
              </a:rPr>
              <a:t>）；黑龙江</a:t>
            </a:r>
            <a:r>
              <a:rPr lang="en-US" altLang="zh-CN" dirty="0">
                <a:solidFill>
                  <a:schemeClr val="bg1"/>
                </a:solidFill>
                <a:latin typeface="+mn-ea"/>
                <a:cs typeface="+mn-ea"/>
              </a:rPr>
              <a:t>1.26</a:t>
            </a:r>
            <a:r>
              <a:rPr lang="zh-CN" altLang="en-US" dirty="0">
                <a:solidFill>
                  <a:schemeClr val="bg1"/>
                </a:solidFill>
                <a:latin typeface="+mn-ea"/>
                <a:cs typeface="+mn-ea"/>
              </a:rPr>
              <a:t>：</a:t>
            </a:r>
            <a:r>
              <a:rPr lang="en-US" altLang="zh-CN" dirty="0">
                <a:solidFill>
                  <a:schemeClr val="bg1"/>
                </a:solidFill>
                <a:latin typeface="+mn-ea"/>
                <a:cs typeface="+mn-ea"/>
              </a:rPr>
              <a:t>1</a:t>
            </a:r>
            <a:r>
              <a:rPr lang="zh-CN" altLang="en-US" dirty="0">
                <a:solidFill>
                  <a:schemeClr val="bg1"/>
                </a:solidFill>
                <a:latin typeface="+mn-ea"/>
                <a:cs typeface="+mn-ea"/>
              </a:rPr>
              <a:t>（</a:t>
            </a:r>
            <a:r>
              <a:rPr lang="en-US" altLang="zh-CN" dirty="0">
                <a:solidFill>
                  <a:schemeClr val="bg1"/>
                </a:solidFill>
                <a:latin typeface="+mn-ea"/>
                <a:cs typeface="+mn-ea"/>
              </a:rPr>
              <a:t>2017</a:t>
            </a:r>
            <a:r>
              <a:rPr lang="zh-CN" altLang="en-US" dirty="0">
                <a:solidFill>
                  <a:schemeClr val="bg1"/>
                </a:solidFill>
                <a:latin typeface="+mn-ea"/>
                <a:cs typeface="+mn-ea"/>
              </a:rPr>
              <a:t>）</a:t>
            </a:r>
          </a:p>
          <a:p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5537" y="2125716"/>
            <a:ext cx="51406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</a:rPr>
              <a:t>延迟退休年龄是世界各国应对老龄化的重要措施。</a:t>
            </a:r>
            <a:endParaRPr lang="en-US" altLang="zh-CN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</a:rPr>
              <a:t>结合我国情况，应分步推进，并对苦脏累险等工种分别确定退休年限。</a:t>
            </a:r>
            <a:endParaRPr lang="en-US" altLang="zh-CN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</a:rPr>
              <a:t>大力进行全民应对白发浪潮的宣传教育，做好舆论引导工作。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91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>
            <p:extLst>
              <p:ext uri="{D42A27DB-BD31-4B8C-83A1-F6EECF244321}">
                <p14:modId xmlns:p14="http://schemas.microsoft.com/office/powerpoint/2010/main" val="1927158550"/>
              </p:ext>
            </p:extLst>
          </p:nvPr>
        </p:nvGraphicFramePr>
        <p:xfrm>
          <a:off x="2142309" y="1711235"/>
          <a:ext cx="7194006" cy="3996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89611" y="836022"/>
            <a:ext cx="7707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C000"/>
                </a:solidFill>
              </a:rPr>
              <a:t>G7</a:t>
            </a:r>
            <a:r>
              <a:rPr lang="zh-CN" altLang="en-US" sz="3600" dirty="0" smtClean="0">
                <a:solidFill>
                  <a:srgbClr val="FFC000"/>
                </a:solidFill>
              </a:rPr>
              <a:t>国家</a:t>
            </a:r>
            <a:r>
              <a:rPr lang="en-US" altLang="zh-CN" sz="3600" dirty="0" smtClean="0">
                <a:solidFill>
                  <a:srgbClr val="FFC000"/>
                </a:solidFill>
              </a:rPr>
              <a:t>65</a:t>
            </a:r>
            <a:r>
              <a:rPr lang="zh-CN" altLang="en-US" sz="3600" dirty="0" smtClean="0">
                <a:solidFill>
                  <a:srgbClr val="FFC000"/>
                </a:solidFill>
              </a:rPr>
              <a:t>岁以上人口的劳动参与率</a:t>
            </a:r>
            <a:endParaRPr lang="zh-CN" altLang="en-US" sz="3600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3788" y="6141329"/>
            <a:ext cx="6178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资料来源：经济合作与发展组织（</a:t>
            </a:r>
            <a:r>
              <a:rPr lang="en-US" altLang="zh-CN" dirty="0" smtClean="0">
                <a:solidFill>
                  <a:srgbClr val="FFC000"/>
                </a:solidFill>
              </a:rPr>
              <a:t>OECD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r>
              <a:rPr lang="en-US" altLang="zh-CN" dirty="0" smtClean="0">
                <a:solidFill>
                  <a:srgbClr val="FFC000"/>
                </a:solidFill>
              </a:rPr>
              <a:t>2017</a:t>
            </a:r>
            <a:r>
              <a:rPr lang="zh-CN" altLang="en-US" dirty="0" smtClean="0">
                <a:solidFill>
                  <a:srgbClr val="FFC000"/>
                </a:solidFill>
              </a:rPr>
              <a:t>年数据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51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包图主题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1097</Words>
  <Application>Microsoft Office PowerPoint</Application>
  <PresentationFormat>自定义</PresentationFormat>
  <Paragraphs>183</Paragraphs>
  <Slides>13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包图主题2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逆流的小鱼</dc:creator>
  <cp:lastModifiedBy>think</cp:lastModifiedBy>
  <cp:revision>462</cp:revision>
  <dcterms:created xsi:type="dcterms:W3CDTF">2017-10-03T03:56:00Z</dcterms:created>
  <dcterms:modified xsi:type="dcterms:W3CDTF">2019-06-02T00:57:46Z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1521896298</vt:lpwstr>
  </property>
</Properties>
</file>