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37"/>
  </p:notesMasterIdLst>
  <p:handoutMasterIdLst>
    <p:handoutMasterId r:id="rId38"/>
  </p:handoutMasterIdLst>
  <p:sldIdLst>
    <p:sldId id="1229" r:id="rId2"/>
    <p:sldId id="1321" r:id="rId3"/>
    <p:sldId id="1349" r:id="rId4"/>
    <p:sldId id="1332" r:id="rId5"/>
    <p:sldId id="1333" r:id="rId6"/>
    <p:sldId id="1355" r:id="rId7"/>
    <p:sldId id="1353" r:id="rId8"/>
    <p:sldId id="1354" r:id="rId9"/>
    <p:sldId id="1319" r:id="rId10"/>
    <p:sldId id="1345" r:id="rId11"/>
    <p:sldId id="1348" r:id="rId12"/>
    <p:sldId id="1351" r:id="rId13"/>
    <p:sldId id="1325" r:id="rId14"/>
    <p:sldId id="1327" r:id="rId15"/>
    <p:sldId id="1328" r:id="rId16"/>
    <p:sldId id="1352" r:id="rId17"/>
    <p:sldId id="1357" r:id="rId18"/>
    <p:sldId id="1359" r:id="rId19"/>
    <p:sldId id="1366" r:id="rId20"/>
    <p:sldId id="1367" r:id="rId21"/>
    <p:sldId id="1368" r:id="rId22"/>
    <p:sldId id="1360" r:id="rId23"/>
    <p:sldId id="1369" r:id="rId24"/>
    <p:sldId id="1370" r:id="rId25"/>
    <p:sldId id="1371" r:id="rId26"/>
    <p:sldId id="1372" r:id="rId27"/>
    <p:sldId id="1361" r:id="rId28"/>
    <p:sldId id="1362" r:id="rId29"/>
    <p:sldId id="1363" r:id="rId30"/>
    <p:sldId id="1364" r:id="rId31"/>
    <p:sldId id="1365" r:id="rId32"/>
    <p:sldId id="1356" r:id="rId33"/>
    <p:sldId id="1338" r:id="rId34"/>
    <p:sldId id="1313" r:id="rId35"/>
    <p:sldId id="1329" r:id="rId36"/>
  </p:sldIdLst>
  <p:sldSz cx="9906000" cy="6858000" type="A4"/>
  <p:notesSz cx="6794500" cy="9931400"/>
  <p:custShowLst>
    <p:custShow name="Custom Show 1" id="0">
      <p:sldLst/>
    </p:custShow>
  </p:custShow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  <p:cmAuthor id="2" name="RTLRTI63T60H501Z" initials="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FF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1" autoAdjust="0"/>
    <p:restoredTop sz="95252" autoAdjust="0"/>
  </p:normalViewPr>
  <p:slideViewPr>
    <p:cSldViewPr>
      <p:cViewPr varScale="1">
        <p:scale>
          <a:sx n="35" d="100"/>
          <a:sy n="35" d="100"/>
        </p:scale>
        <p:origin x="-894" y="-84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8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7/9/2015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7/9/2015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7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56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49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486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101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604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272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267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296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46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7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14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412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335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567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22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07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7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05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739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7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7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14375" name="think-cell Slide" r:id="rId6" imgW="0" imgH="0" progId="">
              <p:embed/>
            </p:oleObj>
          </a:graphicData>
        </a:graphic>
      </p:graphicFrame>
      <p:sp>
        <p:nvSpPr>
          <p:cNvPr id="7" name="Rectangle 6"/>
          <p:cNvSpPr/>
          <p:nvPr userDrawn="1">
            <p:custDataLst>
              <p:tags r:id="rId2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01"/>
          <a:stretch/>
        </p:blipFill>
        <p:spPr bwMode="auto">
          <a:xfrm>
            <a:off x="3296770" y="172916"/>
            <a:ext cx="2930597" cy="22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03"/>
          <a:stretch/>
        </p:blipFill>
        <p:spPr bwMode="auto">
          <a:xfrm>
            <a:off x="2504660" y="2001376"/>
            <a:ext cx="4983180" cy="17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34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09/07/2015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‹N°›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811928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399" y="63737"/>
            <a:ext cx="2190906" cy="5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88380" y="4021399"/>
            <a:ext cx="9001249" cy="172354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Status quo, problems and thoughts on the management of civil servants Pension </a:t>
            </a: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System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it-IT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Paris, 25 June 2015</a:t>
            </a: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4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Optane" pitchFamily="2" charset="0"/>
              </a:rPr>
              <a:t>Wage-based system (pro – rata 2012)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391" y="917608"/>
            <a:ext cx="922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calculation of the pension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is based on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amount of the wages perceived during the last period of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working life, evaluated through profit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coefficients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which are related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the contributory seniority years 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accrued until 31/12/2011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6370" y="3852928"/>
            <a:ext cx="9064552" cy="880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03176" y="2073644"/>
            <a:ext cx="0" cy="1836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36720" y="4325688"/>
            <a:ext cx="2124000" cy="836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36000" bIns="0" rtlCol="0" anchor="t" anchorCtr="0">
            <a:noAutofit/>
          </a:bodyPr>
          <a:lstStyle/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B</a:t>
            </a:r>
            <a:r>
              <a:rPr lang="en-US" altLang="it-IT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</a:t>
            </a:r>
          </a:p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wage-based pension (for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seniority before 31/12/2011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)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172044" y="3861728"/>
            <a:ext cx="0" cy="198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17778" y="2073644"/>
            <a:ext cx="0" cy="1836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>
            <p:custDataLst>
              <p:tags r:id="rId1"/>
            </p:custDataLst>
          </p:nvPr>
        </p:nvSpPr>
        <p:spPr>
          <a:xfrm>
            <a:off x="2273101" y="3726928"/>
            <a:ext cx="252000" cy="252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algn="ctr"/>
            <a:endParaRPr lang="en-US" sz="1400" b="1" kern="0" dirty="0">
              <a:solidFill>
                <a:schemeClr val="accent6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9" name="Oval 18"/>
          <p:cNvSpPr/>
          <p:nvPr>
            <p:custDataLst>
              <p:tags r:id="rId2"/>
            </p:custDataLst>
          </p:nvPr>
        </p:nvSpPr>
        <p:spPr>
          <a:xfrm>
            <a:off x="5047280" y="3726928"/>
            <a:ext cx="252000" cy="252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2079122" y="3953024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1992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4835734" y="3376707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tane" pitchFamily="2" charset="0"/>
              </a:rPr>
              <a:t>2011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5" name="Oval 24"/>
          <p:cNvSpPr/>
          <p:nvPr>
            <p:custDataLst>
              <p:tags r:id="rId5"/>
            </p:custDataLst>
          </p:nvPr>
        </p:nvSpPr>
        <p:spPr>
          <a:xfrm>
            <a:off x="8274929" y="3726928"/>
            <a:ext cx="252000" cy="252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algn="ctr"/>
            <a:endParaRPr lang="en-US" sz="1400" b="1" kern="0" dirty="0">
              <a:solidFill>
                <a:schemeClr val="accent6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8077897" y="3953024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2012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01906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0390" y="2175242"/>
            <a:ext cx="1872000" cy="8688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36000" bIns="0" rtlCol="0" anchor="t" anchorCtr="0">
            <a:noAutofit/>
          </a:bodyPr>
          <a:lstStyle/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A </a:t>
            </a:r>
          </a:p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wage-based pension (for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seniority before 31/12/1992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)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5292" y="2175242"/>
            <a:ext cx="1915801" cy="10470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36000" bIns="0" rtlCol="0" anchor="t" anchorCtr="0">
            <a:noAutofit/>
          </a:bodyPr>
          <a:lstStyle/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C </a:t>
            </a:r>
            <a:endParaRPr lang="en-US" altLang="it-IT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contribution-based pension (for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seniority after 1/01/2012)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180975" indent="-179388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EYInterstate Light" panose="02000506000000020004" pitchFamily="2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>
          <a:xfrm>
            <a:off x="9074672" y="3953024"/>
            <a:ext cx="558978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sz="16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t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7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Optane" pitchFamily="2" charset="0"/>
              </a:rPr>
              <a:t>Mixed </a:t>
            </a:r>
            <a:r>
              <a:rPr lang="en-US" sz="2400" dirty="0" smtClean="0">
                <a:latin typeface="Optane" pitchFamily="2" charset="0"/>
              </a:rPr>
              <a:t>System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(pro – rata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1996)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391" y="917608"/>
            <a:ext cx="922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calculation of the pension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is based on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amount of the wages perceived during the last period of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working life, evaluated through profit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coefficients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which are related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the contributory seniority years 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accrued until 31/12/1995.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6370" y="3852928"/>
            <a:ext cx="9064552" cy="880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03176" y="2073644"/>
            <a:ext cx="0" cy="1836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27271" y="4325688"/>
            <a:ext cx="2241759" cy="836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36000" bIns="0" rtlCol="0" anchor="t" anchorCtr="0">
            <a:noAutofit/>
          </a:bodyPr>
          <a:lstStyle/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B</a:t>
            </a:r>
            <a:r>
              <a:rPr lang="en-US" altLang="it-IT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</a:t>
            </a:r>
          </a:p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wage-based pension (for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seniority before 31/12/1995) </a:t>
            </a:r>
            <a:endParaRPr lang="en-US" altLang="it-IT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172044" y="3861728"/>
            <a:ext cx="0" cy="198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17778" y="2073644"/>
            <a:ext cx="0" cy="1836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>
            <p:custDataLst>
              <p:tags r:id="rId1"/>
            </p:custDataLst>
          </p:nvPr>
        </p:nvSpPr>
        <p:spPr>
          <a:xfrm>
            <a:off x="2273101" y="3726928"/>
            <a:ext cx="252000" cy="252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algn="ctr"/>
            <a:endParaRPr lang="en-US" sz="1400" b="1" kern="0" dirty="0">
              <a:solidFill>
                <a:schemeClr val="accent6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9" name="Oval 18"/>
          <p:cNvSpPr/>
          <p:nvPr>
            <p:custDataLst>
              <p:tags r:id="rId2"/>
            </p:custDataLst>
          </p:nvPr>
        </p:nvSpPr>
        <p:spPr>
          <a:xfrm>
            <a:off x="5047280" y="3726928"/>
            <a:ext cx="252000" cy="252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2079122" y="3953024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1992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4835734" y="3376707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tane" pitchFamily="2" charset="0"/>
              </a:rPr>
              <a:t>1995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5" name="Oval 24"/>
          <p:cNvSpPr/>
          <p:nvPr>
            <p:custDataLst>
              <p:tags r:id="rId5"/>
            </p:custDataLst>
          </p:nvPr>
        </p:nvSpPr>
        <p:spPr>
          <a:xfrm>
            <a:off x="8274929" y="3726928"/>
            <a:ext cx="252000" cy="252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algn="ctr"/>
            <a:endParaRPr lang="en-US" sz="1400" b="1" kern="0" dirty="0">
              <a:solidFill>
                <a:schemeClr val="accent6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8077897" y="3953024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1996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01906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0390" y="2175242"/>
            <a:ext cx="1872000" cy="8688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36000" bIns="0" rtlCol="0" anchor="t" anchorCtr="0">
            <a:noAutofit/>
          </a:bodyPr>
          <a:lstStyle/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A </a:t>
            </a:r>
          </a:p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wage-based pension (for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seniority before 31/12/1992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)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5292" y="2175242"/>
            <a:ext cx="1915801" cy="10470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36000" bIns="0" rtlCol="0" anchor="t" anchorCtr="0">
            <a:noAutofit/>
          </a:bodyPr>
          <a:lstStyle/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C </a:t>
            </a:r>
            <a:endParaRPr lang="en-US" altLang="it-IT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contribution-based pension (for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seniority after 1/01/1996)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180975" indent="-179388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EYInterstate Light" panose="02000506000000020004" pitchFamily="2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>
          <a:xfrm>
            <a:off x="9074672" y="3953024"/>
            <a:ext cx="558978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sz="16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t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9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Contribution-based System</a:t>
            </a:r>
            <a:endParaRPr lang="it-IT" sz="2400" dirty="0">
              <a:latin typeface="Optan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391" y="917608"/>
            <a:ext cx="9222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Contribution-based system is applied to those that are lacking of contributory seniority before the 31/12/1995 or who choose for this system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6370" y="3852928"/>
            <a:ext cx="9064552" cy="880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02420" y="2007040"/>
            <a:ext cx="0" cy="1836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>
            <p:custDataLst>
              <p:tags r:id="rId1"/>
            </p:custDataLst>
          </p:nvPr>
        </p:nvSpPr>
        <p:spPr>
          <a:xfrm>
            <a:off x="2079122" y="3953024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5" name="Oval 24"/>
          <p:cNvSpPr/>
          <p:nvPr>
            <p:custDataLst>
              <p:tags r:id="rId2"/>
            </p:custDataLst>
          </p:nvPr>
        </p:nvSpPr>
        <p:spPr>
          <a:xfrm>
            <a:off x="776420" y="3717040"/>
            <a:ext cx="252000" cy="25200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algn="ctr"/>
            <a:endParaRPr lang="en-US" sz="1400" b="1" kern="0" dirty="0">
              <a:solidFill>
                <a:schemeClr val="accent6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6" name="Rectangle 25"/>
          <p:cNvSpPr/>
          <p:nvPr>
            <p:custDataLst>
              <p:tags r:id="rId3"/>
            </p:custDataLst>
          </p:nvPr>
        </p:nvSpPr>
        <p:spPr>
          <a:xfrm>
            <a:off x="474578" y="4032581"/>
            <a:ext cx="707299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1996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01906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80490" y="2132820"/>
            <a:ext cx="1915801" cy="10470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36000" bIns="0" rtlCol="0" anchor="t" anchorCtr="0">
            <a:noAutofit/>
          </a:bodyPr>
          <a:lstStyle/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C </a:t>
            </a:r>
            <a:endParaRPr lang="en-US" altLang="it-IT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1587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contribution-based pension (for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seniority after 1/01/1996)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180975" indent="-179388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EYInterstate Light" panose="02000506000000020004" pitchFamily="2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4"/>
            </p:custDataLst>
          </p:nvPr>
        </p:nvSpPr>
        <p:spPr>
          <a:xfrm>
            <a:off x="9074672" y="3953024"/>
            <a:ext cx="558978" cy="3916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36000" tIns="72000" rIns="36000" bIns="72000" rtlCol="0" anchor="t" anchorCtr="0">
            <a:noAutofit/>
          </a:bodyPr>
          <a:lstStyle/>
          <a:p>
            <a:pPr marL="1587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Pct val="80000"/>
              <a:buFontTx/>
              <a:buNone/>
              <a:tabLst/>
              <a:defRPr/>
            </a:pPr>
            <a:r>
              <a:rPr lang="it-IT" sz="16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t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6"/>
          <p:cNvSpPr/>
          <p:nvPr/>
        </p:nvSpPr>
        <p:spPr>
          <a:xfrm>
            <a:off x="344489" y="3051906"/>
            <a:ext cx="6624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At the time of employee retirement, the social security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Body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civil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servants supplied to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pay the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pension treatment, proceeding, in the same time, to correct the employer’s contributions and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offset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amounts due with those paid.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487" y="1190511"/>
            <a:ext cx="6624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Before the great pension reforms, realized since the 90s, the pension and all the related juridical institutions (redemptions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, rejoining,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calculations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) were calculated, for civil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servants,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on the basis of the last annual wage perceived by the worker or on the basis of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what they perceive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at the date of the application, in case of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request for other benefits.</a:t>
            </a:r>
            <a:endParaRPr lang="en-US" altLang="it-IT" sz="16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488" y="4785891"/>
            <a:ext cx="6624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forecast, made by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legislator,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an average wage related to a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defined time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frame and the creation of a pension fund for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civil servants, have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led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INPS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develop a database that contains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all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information required to the supply of the benefits.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31765" y="1060230"/>
            <a:ext cx="2519613" cy="15691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1765" y="2776980"/>
            <a:ext cx="2519613" cy="15691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1765" y="4543320"/>
            <a:ext cx="2519613" cy="15691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8" descr="http://pictures.xbox-scene.com/hsdemonz/CurrentPC-Aug2005/matrix_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378" y="4532500"/>
            <a:ext cx="2520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upload.wikimedia.org/wikipedia/commons/9/9f/Hellenic_Parliament-MPs_swearing_i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5" b="4633"/>
          <a:stretch/>
        </p:blipFill>
        <p:spPr bwMode="auto">
          <a:xfrm>
            <a:off x="7041513" y="1060230"/>
            <a:ext cx="2520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nior couple budgeting, pensione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" r="1"/>
          <a:stretch/>
        </p:blipFill>
        <p:spPr bwMode="auto">
          <a:xfrm>
            <a:off x="7031378" y="2798515"/>
            <a:ext cx="2517718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Status before Pension reforms of 90s</a:t>
            </a:r>
            <a:endParaRPr lang="en-US" sz="2400" dirty="0"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7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US" alt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Elements on the basis of the pension </a:t>
            </a:r>
            <a:r>
              <a:rPr lang="en-US" alt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 A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360" y="908650"/>
            <a:ext cx="1728240" cy="7212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it-IT" sz="2800" dirty="0">
                <a:solidFill>
                  <a:schemeClr val="bg1"/>
                </a:solidFill>
                <a:latin typeface="Optane" pitchFamily="2" charset="0"/>
              </a:rPr>
              <a:t>QUOTA A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963" y="2418900"/>
            <a:ext cx="7133401" cy="10366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72000" bIns="90000" rtlCol="0" anchor="t"/>
          <a:lstStyle/>
          <a:p>
            <a:pPr marL="171450" indent="-171450" algn="just">
              <a:spcAft>
                <a:spcPts val="400"/>
              </a:spcAft>
              <a:buFont typeface="Arial" pitchFamily="34" charset="0"/>
              <a:buChar char="•"/>
            </a:pP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4963" y="2277010"/>
            <a:ext cx="7059301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Optane" pitchFamily="2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CPDEL 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9451656" y="2277010"/>
            <a:ext cx="153418" cy="2520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4549" y="4507020"/>
            <a:ext cx="7133401" cy="10366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72000" bIns="90000" rtlCol="0" anchor="t"/>
          <a:lstStyle/>
          <a:p>
            <a:pPr marL="171450" indent="-171450" algn="just">
              <a:spcAft>
                <a:spcPts val="400"/>
              </a:spcAft>
              <a:buFont typeface="Arial" pitchFamily="34" charset="0"/>
              <a:buChar char="•"/>
            </a:pP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549" y="4365130"/>
            <a:ext cx="7059301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 CTPS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 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9451242" y="4365130"/>
            <a:ext cx="153418" cy="2520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6558" y="2700375"/>
            <a:ext cx="6984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Latest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perceived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inclusive of the Christmas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bonus,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without considering the accessory wage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94963" y="4814831"/>
            <a:ext cx="7056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Latest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perceived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without the Christmas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bonus,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with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an increase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18% of the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wages items,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without considering the accessory wage</a:t>
            </a:r>
          </a:p>
        </p:txBody>
      </p:sp>
      <p:sp>
        <p:nvSpPr>
          <p:cNvPr id="4" name="L-Shape 3"/>
          <p:cNvSpPr/>
          <p:nvPr/>
        </p:nvSpPr>
        <p:spPr>
          <a:xfrm>
            <a:off x="766585" y="1616113"/>
            <a:ext cx="1224170" cy="3724712"/>
          </a:xfrm>
          <a:prstGeom prst="corner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458339" y="4426025"/>
            <a:ext cx="900000" cy="1224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458339" y="2277010"/>
            <a:ext cx="900000" cy="1224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2339" y="2580350"/>
            <a:ext cx="1026000" cy="682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8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US" alt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Elements on the basis of the </a:t>
            </a:r>
            <a:r>
              <a:rPr lang="en-US" alt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pension </a:t>
            </a:r>
            <a:r>
              <a:rPr lang="en-US" alt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QUOTA</a:t>
            </a:r>
            <a:r>
              <a:rPr lang="en-US" alt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B</a:t>
            </a:r>
            <a:endParaRPr lang="en-US" altLang="it-IT" sz="24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963" y="1742308"/>
            <a:ext cx="7133401" cy="30442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72000" bIns="90000" rtlCol="0" anchor="t"/>
          <a:lstStyle/>
          <a:p>
            <a:pPr marL="171450" indent="-171450" algn="just">
              <a:spcAft>
                <a:spcPts val="400"/>
              </a:spcAft>
              <a:buFont typeface="Arial" pitchFamily="34" charset="0"/>
              <a:buChar char="•"/>
            </a:pP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4549" y="1862680"/>
            <a:ext cx="7133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charset="0"/>
              </a:rPr>
              <a:t>For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charset="0"/>
              </a:rPr>
              <a:t>civil servants it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charset="0"/>
              </a:rPr>
              <a:t>is made up of the average of the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charset="0"/>
              </a:rPr>
              <a:t>complete annual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charset="0"/>
              </a:rPr>
              <a:t>wages perceived in last 10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charset="0"/>
              </a:rPr>
              <a:t>years:</a:t>
            </a:r>
            <a:endParaRPr lang="en-US" altLang="it-IT" sz="16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X 12 monthly pay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perceived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during the whole time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frame ( Government ) </a:t>
            </a:r>
            <a:endParaRPr lang="en-US" altLang="it-IT" sz="16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X 13 monthly pay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perceived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during the whole time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frame ( other funds )</a:t>
            </a:r>
          </a:p>
          <a:p>
            <a:pPr>
              <a:spcBef>
                <a:spcPct val="50000"/>
              </a:spcBef>
            </a:pPr>
            <a:endParaRPr lang="en-US" altLang="it-IT" sz="16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For the Government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employees, from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the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1/01/1996, have been considered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also the </a:t>
            </a:r>
            <a:r>
              <a:rPr lang="en-US" alt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“accessory”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 paid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elements only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for the part exceeding the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18% as established by the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Times New Roman" pitchFamily="18" charset="0"/>
              </a:rPr>
              <a:t>article 15 L. 177/76</a:t>
            </a:r>
          </a:p>
        </p:txBody>
      </p:sp>
      <p:sp>
        <p:nvSpPr>
          <p:cNvPr id="17" name="L-Shape 16"/>
          <p:cNvSpPr/>
          <p:nvPr/>
        </p:nvSpPr>
        <p:spPr>
          <a:xfrm>
            <a:off x="766585" y="1637379"/>
            <a:ext cx="1224170" cy="4248982"/>
          </a:xfrm>
          <a:prstGeom prst="corner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2339" y="2892140"/>
            <a:ext cx="1026000" cy="682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803" y="1006060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800" dirty="0" smtClean="0">
                <a:solidFill>
                  <a:schemeClr val="bg1"/>
                </a:solidFill>
                <a:latin typeface="Optane" pitchFamily="2" charset="0"/>
              </a:rPr>
              <a:t>QUOTA B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360" y="908650"/>
            <a:ext cx="1728240" cy="7212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it-IT" sz="2800" dirty="0">
                <a:solidFill>
                  <a:schemeClr val="bg1"/>
                </a:solidFill>
                <a:latin typeface="Optane" pitchFamily="2" charset="0"/>
              </a:rPr>
              <a:t>QUOTA </a:t>
            </a:r>
            <a:r>
              <a:rPr lang="en-US" altLang="it-IT" sz="2800" dirty="0" smtClean="0">
                <a:solidFill>
                  <a:schemeClr val="bg1"/>
                </a:solidFill>
                <a:latin typeface="Optane" pitchFamily="2" charset="0"/>
              </a:rPr>
              <a:t>B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4549" y="1515425"/>
            <a:ext cx="7059301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Civil Servants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ight Triangle 29"/>
          <p:cNvSpPr/>
          <p:nvPr/>
        </p:nvSpPr>
        <p:spPr>
          <a:xfrm>
            <a:off x="9451242" y="1515425"/>
            <a:ext cx="153418" cy="2520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381" y="3573020"/>
            <a:ext cx="1750966" cy="259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ight Arrow 21"/>
          <p:cNvSpPr/>
          <p:nvPr/>
        </p:nvSpPr>
        <p:spPr>
          <a:xfrm>
            <a:off x="1458339" y="2588800"/>
            <a:ext cx="900000" cy="1224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sz="14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382000" cy="480216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GB" sz="2900" dirty="0" smtClean="0"/>
              <a:t>Pension </a:t>
            </a:r>
            <a:r>
              <a:rPr lang="en-GB" sz="2900" dirty="0"/>
              <a:t>formula</a:t>
            </a:r>
          </a:p>
          <a:p>
            <a:pPr algn="just">
              <a:lnSpc>
                <a:spcPct val="105000"/>
              </a:lnSpc>
              <a:defRPr/>
            </a:pPr>
            <a:r>
              <a:rPr lang="en-GB" sz="2600" dirty="0"/>
              <a:t>For each contribution year is </a:t>
            </a:r>
            <a:r>
              <a:rPr lang="en-GB" sz="2600" dirty="0" smtClean="0"/>
              <a:t>applied a </a:t>
            </a:r>
            <a:r>
              <a:rPr lang="en-GB" sz="2600" dirty="0"/>
              <a:t>conventional contribution of 33% of </a:t>
            </a:r>
            <a:r>
              <a:rPr lang="en-GB" sz="2600" dirty="0" smtClean="0"/>
              <a:t>earning.</a:t>
            </a:r>
          </a:p>
          <a:p>
            <a:pPr marL="0" indent="0" algn="just">
              <a:lnSpc>
                <a:spcPct val="105000"/>
              </a:lnSpc>
              <a:buNone/>
              <a:defRPr/>
            </a:pPr>
            <a:endParaRPr lang="en-GB" sz="2600" dirty="0"/>
          </a:p>
          <a:p>
            <a:pPr algn="just">
              <a:lnSpc>
                <a:spcPct val="105000"/>
              </a:lnSpc>
              <a:buFontTx/>
              <a:buNone/>
              <a:defRPr/>
            </a:pPr>
            <a:r>
              <a:rPr lang="en-GB" sz="2600" dirty="0"/>
              <a:t>   </a:t>
            </a:r>
            <a:r>
              <a:rPr lang="en-GB" sz="2600" dirty="0" smtClean="0"/>
              <a:t>Contribution </a:t>
            </a:r>
            <a:r>
              <a:rPr lang="en-GB" sz="2600" dirty="0"/>
              <a:t>amounts are adjusted yearly, according to the average increase of the GDP within the last five years.</a:t>
            </a:r>
          </a:p>
          <a:p>
            <a:pPr algn="just">
              <a:lnSpc>
                <a:spcPct val="105000"/>
              </a:lnSpc>
              <a:buFontTx/>
              <a:buNone/>
              <a:defRPr/>
            </a:pPr>
            <a:r>
              <a:rPr lang="en-GB" sz="2600" dirty="0"/>
              <a:t>   </a:t>
            </a:r>
            <a:r>
              <a:rPr lang="en-GB" sz="2600" dirty="0" smtClean="0"/>
              <a:t>The </a:t>
            </a:r>
            <a:r>
              <a:rPr lang="en-GB" sz="2600" dirty="0"/>
              <a:t>pension amount is calculated by multiplying contributions amounts by an actuarial coefficient which varies according to age.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Contribution-based System</a:t>
            </a:r>
            <a:endParaRPr lang="it-IT" sz="2400" dirty="0"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714559"/>
              </p:ext>
            </p:extLst>
          </p:nvPr>
        </p:nvGraphicFramePr>
        <p:xfrm>
          <a:off x="1964532" y="907890"/>
          <a:ext cx="5976937" cy="5371691"/>
        </p:xfrm>
        <a:graphic>
          <a:graphicData uri="http://schemas.openxmlformats.org/drawingml/2006/table">
            <a:tbl>
              <a:tblPr/>
              <a:tblGrid>
                <a:gridCol w="608012"/>
                <a:gridCol w="1798638"/>
                <a:gridCol w="1784350"/>
                <a:gridCol w="1785937"/>
              </a:tblGrid>
              <a:tr h="604754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Optane"/>
                        </a:rPr>
                        <a:t>Actuarial coefficient</a:t>
                      </a:r>
                      <a:endParaRPr kumimoji="1" lang="it-IT" altLang="it-IT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53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Età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Valori in % fino al 31.12.2009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Valori in % fino al 31.12.2012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Valori in % </a:t>
                      </a:r>
                      <a:b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</a:b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dal 01.01.2013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BD"/>
                    </a:solidFill>
                  </a:tcPr>
                </a:tc>
              </a:tr>
              <a:tr h="2948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57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4,720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4,419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4,304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58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4,860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4,538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4,416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59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5,006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4,664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4,535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793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60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5,163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4,798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4,661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61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5,334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4,940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4,796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62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5,514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5,093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4,940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63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5,706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5,257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5,094</a:t>
                      </a: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64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5,911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5,432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5,259</a:t>
                      </a: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65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6,136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5,620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5,435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5,624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67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5,826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68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6,046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69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6,283</a:t>
                      </a:r>
                      <a:endParaRPr kumimoji="1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80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70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ane"/>
                          <a:cs typeface="Times New Roman" pitchFamily="18" charset="0"/>
                        </a:rPr>
                        <a:t>6,541</a:t>
                      </a:r>
                      <a:endParaRPr kumimoji="1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L="28575" marR="28575" marT="28568" marB="285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Contribution-based System</a:t>
            </a:r>
            <a:endParaRPr lang="it-IT" sz="2400" dirty="0"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7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Wage-based </a:t>
            </a:r>
            <a:r>
              <a:rPr lang="en-US" sz="2400" dirty="0">
                <a:latin typeface="Optane" pitchFamily="2" charset="0"/>
              </a:rPr>
              <a:t>system (pro – rata 2012)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8262" y="1133475"/>
            <a:ext cx="72294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9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Wage-based </a:t>
            </a:r>
            <a:r>
              <a:rPr lang="en-US" sz="2400" dirty="0">
                <a:latin typeface="Optane" pitchFamily="2" charset="0"/>
              </a:rPr>
              <a:t>system (pro – rata 2012)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937" y="885825"/>
            <a:ext cx="70961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5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tangolo 5"/>
          <p:cNvSpPr/>
          <p:nvPr/>
        </p:nvSpPr>
        <p:spPr>
          <a:xfrm>
            <a:off x="365315" y="926587"/>
            <a:ext cx="91961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In Italy, the pension system is structured on the basis of the "pay-as-you-go" scheme. That means that the contributions that workers and companies pay to the social security bodies are used to pay the pensions of those who are now retired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285750" lvl="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face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payment of future pensions, therefore, it’s not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provided any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accumulation of reserves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.</a:t>
            </a:r>
          </a:p>
          <a:p>
            <a:pPr marL="285750" lvl="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285750" lvl="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It’s clear that in a such organized system, the flow of the contributory revenues must be in balance with the amount of the cash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outflow,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for the payment of pensions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.</a:t>
            </a:r>
          </a:p>
          <a:p>
            <a:pPr marL="285750" lvl="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285750" lvl="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In our Country, 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one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hand, the gradual increase 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life expectancy means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that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pension has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be paid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for a longer time; on the other hand, the slowdown of the economic growth braked the contributory revenues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.</a:t>
            </a:r>
          </a:p>
          <a:p>
            <a:pPr marL="285750" lvl="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marL="285750" lvl="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face this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situation,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series of reforms was implemented aimed at bringing back under control the pension expenditure.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chemeClr val="tx1"/>
                </a:solidFill>
              </a:rPr>
              <a:t>The Italian Pension System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0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Wage-based </a:t>
            </a:r>
            <a:r>
              <a:rPr lang="en-US" sz="2400" dirty="0">
                <a:latin typeface="Optane" pitchFamily="2" charset="0"/>
              </a:rPr>
              <a:t>system (pro – rata 2012)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6837" y="980660"/>
            <a:ext cx="7172325" cy="34480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075" y="4570515"/>
            <a:ext cx="7181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9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Wage-based </a:t>
            </a:r>
            <a:r>
              <a:rPr lang="en-US" sz="2400" dirty="0">
                <a:latin typeface="Optane" pitchFamily="2" charset="0"/>
              </a:rPr>
              <a:t>system (pro – rata 2012)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0650" y="2195512"/>
            <a:ext cx="7124700" cy="246697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7329330" y="3942928"/>
            <a:ext cx="1080150" cy="566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529080" y="1340710"/>
            <a:ext cx="8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Optane"/>
              </a:rPr>
              <a:t>Quota A</a:t>
            </a:r>
            <a:endParaRPr lang="it-IT" b="1" dirty="0">
              <a:latin typeface="Optane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53250" y="1340710"/>
            <a:ext cx="8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Optane"/>
              </a:rPr>
              <a:t>Quota B</a:t>
            </a:r>
            <a:endParaRPr lang="it-IT" b="1" dirty="0">
              <a:latin typeface="Optane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833400" y="1340710"/>
            <a:ext cx="8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Optane"/>
              </a:rPr>
              <a:t>Quota C</a:t>
            </a:r>
            <a:endParaRPr lang="it-IT" b="1" dirty="0">
              <a:latin typeface="Optane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5673100" y="1556740"/>
            <a:ext cx="288040" cy="18722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6753250" y="1556740"/>
            <a:ext cx="288040" cy="18722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7833400" y="1556740"/>
            <a:ext cx="288040" cy="18722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16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Mixed </a:t>
            </a:r>
            <a:r>
              <a:rPr lang="en-US" sz="2400" dirty="0">
                <a:latin typeface="Optane" pitchFamily="2" charset="0"/>
              </a:rPr>
              <a:t>system (pro – rata </a:t>
            </a:r>
            <a:r>
              <a:rPr lang="en-US" sz="2400" dirty="0" smtClean="0">
                <a:latin typeface="Optane" pitchFamily="2" charset="0"/>
              </a:rPr>
              <a:t>1996)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0" y="1104900"/>
            <a:ext cx="723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7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Mixed </a:t>
            </a:r>
            <a:r>
              <a:rPr lang="en-US" sz="2400" dirty="0">
                <a:latin typeface="Optane" pitchFamily="2" charset="0"/>
              </a:rPr>
              <a:t>system (pro – rata </a:t>
            </a:r>
            <a:r>
              <a:rPr lang="en-US" sz="2400" dirty="0" smtClean="0">
                <a:latin typeface="Optane" pitchFamily="2" charset="0"/>
              </a:rPr>
              <a:t>1996)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175" y="1385887"/>
            <a:ext cx="7105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1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Mixed </a:t>
            </a:r>
            <a:r>
              <a:rPr lang="en-US" sz="2400" dirty="0">
                <a:latin typeface="Optane" pitchFamily="2" charset="0"/>
              </a:rPr>
              <a:t>system (pro – rata </a:t>
            </a:r>
            <a:r>
              <a:rPr lang="en-US" sz="2400" dirty="0" smtClean="0">
                <a:latin typeface="Optane" pitchFamily="2" charset="0"/>
              </a:rPr>
              <a:t>1996)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0162" y="804862"/>
            <a:ext cx="73056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7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Mixed </a:t>
            </a:r>
            <a:r>
              <a:rPr lang="en-US" sz="2400" dirty="0">
                <a:latin typeface="Optane" pitchFamily="2" charset="0"/>
              </a:rPr>
              <a:t>system (pro – rata </a:t>
            </a:r>
            <a:r>
              <a:rPr lang="en-US" sz="2400" dirty="0" smtClean="0">
                <a:latin typeface="Optane" pitchFamily="2" charset="0"/>
              </a:rPr>
              <a:t>1996)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737" y="1457325"/>
            <a:ext cx="72485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Mixed </a:t>
            </a:r>
            <a:r>
              <a:rPr lang="en-US" sz="2400" dirty="0">
                <a:latin typeface="Optane" pitchFamily="2" charset="0"/>
              </a:rPr>
              <a:t>system (pro – rata </a:t>
            </a:r>
            <a:r>
              <a:rPr lang="en-US" sz="2400" dirty="0" smtClean="0">
                <a:latin typeface="Optane" pitchFamily="2" charset="0"/>
              </a:rPr>
              <a:t>1996)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075" y="2243137"/>
            <a:ext cx="7181850" cy="237172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7185310" y="3861060"/>
            <a:ext cx="1080150" cy="422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313050" y="1268700"/>
            <a:ext cx="10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Optane"/>
              </a:rPr>
              <a:t>Quota A</a:t>
            </a:r>
            <a:endParaRPr lang="it-IT" b="1" dirty="0">
              <a:latin typeface="Optane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19217" y="1268700"/>
            <a:ext cx="10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Optane"/>
              </a:rPr>
              <a:t>Quota B</a:t>
            </a:r>
            <a:endParaRPr lang="it-IT" b="1" dirty="0">
              <a:latin typeface="Optane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725385" y="1268700"/>
            <a:ext cx="10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Optane"/>
              </a:rPr>
              <a:t>Quota C</a:t>
            </a:r>
            <a:endParaRPr lang="it-IT" b="1" dirty="0">
              <a:latin typeface="Optane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673100" y="1556740"/>
            <a:ext cx="288040" cy="18722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6753250" y="1556740"/>
            <a:ext cx="288040" cy="18722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7833400" y="1556740"/>
            <a:ext cx="288040" cy="18722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25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</a:t>
            </a:r>
            <a:r>
              <a:rPr lang="en-US" sz="2400" dirty="0">
                <a:latin typeface="Optane" pitchFamily="2" charset="0"/>
              </a:rPr>
              <a:t>Contribution-based System</a:t>
            </a:r>
            <a:endParaRPr lang="it-IT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687" y="2028825"/>
            <a:ext cx="72866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</a:t>
            </a:r>
            <a:r>
              <a:rPr lang="en-US" sz="2400" dirty="0">
                <a:latin typeface="Optane" pitchFamily="2" charset="0"/>
              </a:rPr>
              <a:t>Contribution-based System</a:t>
            </a:r>
            <a:endParaRPr lang="it-IT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4011" y="839740"/>
            <a:ext cx="3837600" cy="41037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5886" y="4915044"/>
            <a:ext cx="3812400" cy="13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7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</a:t>
            </a:r>
            <a:r>
              <a:rPr lang="en-US" sz="2400" dirty="0">
                <a:latin typeface="Optane" pitchFamily="2" charset="0"/>
              </a:rPr>
              <a:t>Contribution-based System</a:t>
            </a:r>
            <a:endParaRPr lang="it-IT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218" y="1342930"/>
            <a:ext cx="8701564" cy="41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0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tangolo 5"/>
          <p:cNvSpPr/>
          <p:nvPr/>
        </p:nvSpPr>
        <p:spPr>
          <a:xfrm>
            <a:off x="365315" y="926587"/>
            <a:ext cx="919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Anyone who has a job (</a:t>
            </a:r>
            <a:r>
              <a:rPr lang="en-US" dirty="0" smtClean="0">
                <a:latin typeface="Optane" pitchFamily="2" charset="0"/>
              </a:rPr>
              <a:t>self-employed, private employee or civil servant), </a:t>
            </a:r>
            <a:r>
              <a:rPr lang="en-US" dirty="0">
                <a:latin typeface="Optane" pitchFamily="2" charset="0"/>
              </a:rPr>
              <a:t>is obliged to set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aside a part of his/her income to finance his/her future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pension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chemeClr val="tx1"/>
                </a:solidFill>
              </a:rPr>
              <a:t>The Italian Pension System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16501" y="1628750"/>
            <a:ext cx="9217149" cy="985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200340" y="2780910"/>
            <a:ext cx="9217149" cy="324045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it-IT" sz="2400" dirty="0" smtClean="0"/>
              <a:t>    </a:t>
            </a:r>
            <a:r>
              <a:rPr lang="it-IT" dirty="0" smtClean="0"/>
              <a:t>Art. 38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Constitution</a:t>
            </a:r>
            <a:endParaRPr lang="it-IT" dirty="0" smtClean="0"/>
          </a:p>
          <a:p>
            <a:pPr>
              <a:defRPr/>
            </a:pPr>
            <a:endParaRPr lang="it-IT" sz="2000" dirty="0" smtClean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it-IT" sz="2000" dirty="0" err="1" smtClean="0"/>
              <a:t>Paragraph</a:t>
            </a:r>
            <a:r>
              <a:rPr lang="it-IT" sz="2000" dirty="0" smtClean="0"/>
              <a:t> 2</a:t>
            </a:r>
            <a:endParaRPr lang="en-US" sz="20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“</a:t>
            </a:r>
            <a:r>
              <a:rPr lang="it-IT" sz="2000" dirty="0" err="1" smtClean="0"/>
              <a:t>Workers</a:t>
            </a:r>
            <a:r>
              <a:rPr lang="it-IT" sz="2000" dirty="0" smtClean="0"/>
              <a:t> are </a:t>
            </a:r>
            <a:r>
              <a:rPr lang="it-IT" sz="2000" dirty="0" err="1" smtClean="0"/>
              <a:t>entitled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adequate</a:t>
            </a:r>
            <a:r>
              <a:rPr lang="it-IT" sz="2000" dirty="0" smtClean="0"/>
              <a:t> </a:t>
            </a:r>
            <a:r>
              <a:rPr lang="it-IT" sz="2000" dirty="0" err="1" smtClean="0"/>
              <a:t>insurance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their</a:t>
            </a:r>
            <a:r>
              <a:rPr lang="it-IT" sz="2000" dirty="0" smtClean="0"/>
              <a:t> </a:t>
            </a:r>
            <a:r>
              <a:rPr lang="it-IT" sz="2000" dirty="0" err="1" smtClean="0"/>
              <a:t>needs</a:t>
            </a:r>
            <a:r>
              <a:rPr lang="it-IT" sz="2000" dirty="0" smtClean="0"/>
              <a:t> in case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accident</a:t>
            </a:r>
            <a:r>
              <a:rPr lang="it-IT" sz="2000" dirty="0" smtClean="0"/>
              <a:t>, </a:t>
            </a:r>
            <a:r>
              <a:rPr lang="it-IT" sz="2000" dirty="0" err="1" smtClean="0"/>
              <a:t>illness</a:t>
            </a:r>
            <a:r>
              <a:rPr lang="it-IT" sz="2000" dirty="0" smtClean="0"/>
              <a:t>, </a:t>
            </a:r>
            <a:r>
              <a:rPr lang="it-IT" sz="2000" dirty="0" err="1" smtClean="0"/>
              <a:t>disability</a:t>
            </a:r>
            <a:r>
              <a:rPr lang="it-IT" sz="2000" dirty="0" smtClean="0"/>
              <a:t>, </a:t>
            </a:r>
            <a:r>
              <a:rPr lang="it-IT" sz="2000" dirty="0" err="1" smtClean="0"/>
              <a:t>old</a:t>
            </a:r>
            <a:r>
              <a:rPr lang="it-IT" sz="2000" dirty="0" smtClean="0"/>
              <a:t> </a:t>
            </a:r>
            <a:r>
              <a:rPr lang="it-IT" sz="2000" dirty="0" err="1" smtClean="0"/>
              <a:t>age</a:t>
            </a:r>
            <a:r>
              <a:rPr lang="it-IT" sz="2000" dirty="0" smtClean="0"/>
              <a:t>, and </a:t>
            </a:r>
            <a:r>
              <a:rPr lang="it-IT" sz="2000" dirty="0" err="1" smtClean="0"/>
              <a:t>involuntary</a:t>
            </a:r>
            <a:r>
              <a:rPr lang="it-IT" sz="2000" dirty="0" smtClean="0"/>
              <a:t> </a:t>
            </a:r>
            <a:r>
              <a:rPr lang="it-IT" sz="2000" dirty="0" err="1" smtClean="0"/>
              <a:t>unemployment</a:t>
            </a:r>
            <a:r>
              <a:rPr lang="it-IT" sz="2000" dirty="0" smtClean="0"/>
              <a:t>.</a:t>
            </a:r>
            <a:r>
              <a:rPr lang="en-US" sz="2000" dirty="0" smtClean="0"/>
              <a:t>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it-IT" sz="2000" dirty="0" err="1" smtClean="0"/>
              <a:t>Paragraph</a:t>
            </a:r>
            <a:r>
              <a:rPr lang="it-IT" sz="2000" dirty="0" smtClean="0"/>
              <a:t> 4</a:t>
            </a:r>
            <a:endParaRPr lang="en-US" sz="20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“</a:t>
            </a:r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responsibilities</a:t>
            </a:r>
            <a:r>
              <a:rPr lang="it-IT" sz="2000" dirty="0" smtClean="0"/>
              <a:t> are </a:t>
            </a:r>
            <a:r>
              <a:rPr lang="it-IT" sz="2000" dirty="0" err="1" smtClean="0"/>
              <a:t>entrusted</a:t>
            </a:r>
            <a:r>
              <a:rPr lang="it-IT" sz="2000" dirty="0" smtClean="0"/>
              <a:t> to public </a:t>
            </a:r>
            <a:r>
              <a:rPr lang="it-IT" sz="2000" dirty="0" err="1" smtClean="0"/>
              <a:t>bodies</a:t>
            </a:r>
            <a:r>
              <a:rPr lang="it-IT" sz="2000" dirty="0" smtClean="0"/>
              <a:t> and </a:t>
            </a:r>
            <a:r>
              <a:rPr lang="it-IT" sz="2000" dirty="0" err="1" smtClean="0"/>
              <a:t>institutions</a:t>
            </a:r>
            <a:r>
              <a:rPr lang="it-IT" sz="2000" dirty="0" smtClean="0"/>
              <a:t> </a:t>
            </a:r>
            <a:r>
              <a:rPr lang="it-IT" sz="2000" dirty="0" err="1" smtClean="0"/>
              <a:t>established</a:t>
            </a:r>
            <a:r>
              <a:rPr lang="it-IT" sz="2000" dirty="0" smtClean="0"/>
              <a:t> or </a:t>
            </a:r>
            <a:r>
              <a:rPr lang="it-IT" sz="2000" dirty="0" err="1" smtClean="0"/>
              <a:t>supplemented</a:t>
            </a:r>
            <a:r>
              <a:rPr lang="it-IT" sz="2000" dirty="0" smtClean="0"/>
              <a:t> by the State.</a:t>
            </a:r>
            <a:r>
              <a:rPr lang="en-US" sz="2000" dirty="0" smtClean="0"/>
              <a:t>”  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565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Example of </a:t>
            </a:r>
            <a:r>
              <a:rPr lang="en-US" sz="2400" dirty="0">
                <a:latin typeface="Optane" pitchFamily="2" charset="0"/>
              </a:rPr>
              <a:t>Contribution-based System</a:t>
            </a:r>
            <a:endParaRPr lang="it-IT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364" y="1128628"/>
            <a:ext cx="7883271" cy="47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3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Optane" pitchFamily="2" charset="0"/>
              </a:rPr>
              <a:t>Example of Contribution-based System</a:t>
            </a:r>
            <a:endParaRPr lang="it-IT" sz="2400" dirty="0">
              <a:latin typeface="Optane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0133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36790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665889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783614" y="3762928"/>
            <a:ext cx="648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EYInterstate Light" panose="02000506000000020004" pitchFamily="2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9793" y="2387885"/>
            <a:ext cx="7491413" cy="210597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2648680" y="3212970"/>
            <a:ext cx="1656230" cy="7299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465210" y="2492870"/>
            <a:ext cx="1656230" cy="7299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753250" y="1340710"/>
            <a:ext cx="24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Optane"/>
              </a:rPr>
              <a:t>A</a:t>
            </a:r>
            <a:r>
              <a:rPr lang="en-GB" b="1" dirty="0" smtClean="0">
                <a:latin typeface="Optane"/>
              </a:rPr>
              <a:t>ctuarial </a:t>
            </a:r>
            <a:r>
              <a:rPr lang="en-GB" b="1" dirty="0">
                <a:latin typeface="Optane"/>
              </a:rPr>
              <a:t>coefficient</a:t>
            </a:r>
            <a:endParaRPr lang="it-IT" b="1" dirty="0">
              <a:latin typeface="Optane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44734" y="1310295"/>
            <a:ext cx="104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Optane"/>
              </a:rPr>
              <a:t>Quota C</a:t>
            </a:r>
            <a:endParaRPr lang="it-IT" b="1" dirty="0">
              <a:latin typeface="Optane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7401340" y="1643190"/>
            <a:ext cx="72010" cy="8496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358421" y="1535607"/>
            <a:ext cx="144020" cy="167736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77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001000" cy="3657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75000"/>
              </a:lnSpc>
              <a:buFontTx/>
              <a:buNone/>
              <a:defRPr/>
            </a:pPr>
            <a:r>
              <a:rPr lang="en-GB" sz="3400" b="1" dirty="0" smtClean="0">
                <a:solidFill>
                  <a:srgbClr val="000000"/>
                </a:solidFill>
              </a:rPr>
              <a:t>The </a:t>
            </a:r>
            <a:r>
              <a:rPr lang="en-GB" sz="3400" b="1" dirty="0">
                <a:solidFill>
                  <a:srgbClr val="000000"/>
                </a:solidFill>
              </a:rPr>
              <a:t>reforms caused important effects on:</a:t>
            </a:r>
          </a:p>
          <a:p>
            <a:pPr algn="just">
              <a:lnSpc>
                <a:spcPct val="75000"/>
              </a:lnSpc>
              <a:buFontTx/>
              <a:buNone/>
              <a:defRPr/>
            </a:pPr>
            <a:endParaRPr lang="en-GB" sz="3400" b="1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sz="3000" b="1" dirty="0">
                <a:solidFill>
                  <a:srgbClr val="000000"/>
                </a:solidFill>
              </a:rPr>
              <a:t>Macroeconomic and financial sustainability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3000" b="1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sz="3000" b="1" dirty="0">
                <a:solidFill>
                  <a:srgbClr val="000000"/>
                </a:solidFill>
              </a:rPr>
              <a:t>Equitable aspects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000000"/>
                </a:solidFill>
              </a:rPr>
              <a:t>    - </a:t>
            </a:r>
            <a:r>
              <a:rPr lang="en-GB" sz="2900" b="1" dirty="0">
                <a:solidFill>
                  <a:srgbClr val="000000"/>
                </a:solidFill>
              </a:rPr>
              <a:t>with regard to the distribution within and between different age groups and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dirty="0">
                <a:solidFill>
                  <a:srgbClr val="000000"/>
                </a:solidFill>
              </a:rPr>
              <a:t>    - between different categories of </a:t>
            </a:r>
            <a:r>
              <a:rPr lang="en-GB" sz="2900" b="1" dirty="0" smtClean="0">
                <a:solidFill>
                  <a:srgbClr val="000000"/>
                </a:solidFill>
              </a:rPr>
              <a:t>workers</a:t>
            </a:r>
            <a:endParaRPr lang="en-GB" sz="2900" b="1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Optane" pitchFamily="2" charset="0"/>
              </a:rPr>
              <a:t>Macro and micro-economic effects</a:t>
            </a:r>
            <a:endParaRPr lang="it-IT" sz="2400" dirty="0"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2544903" y="2636167"/>
            <a:ext cx="2045152" cy="1783781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36970" y="2636167"/>
            <a:ext cx="2017425" cy="1783781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05075" y="4419948"/>
            <a:ext cx="4249320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776455" y="2168102"/>
            <a:ext cx="1627200" cy="93613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tane" pitchFamily="2" charset="0"/>
              </a:rPr>
              <a:t>SOCIAL </a:t>
            </a:r>
            <a:r>
              <a:rPr lang="en-US" b="1" dirty="0">
                <a:solidFill>
                  <a:schemeClr val="bg1"/>
                </a:solidFill>
                <a:latin typeface="Optane" pitchFamily="2" charset="0"/>
              </a:rPr>
              <a:t>SECURITY BODY </a:t>
            </a:r>
            <a:endParaRPr lang="it-IT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89130" y="3968352"/>
            <a:ext cx="1627200" cy="93613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tane" pitchFamily="2" charset="0"/>
              </a:rPr>
              <a:t>EMPLOYER</a:t>
            </a:r>
            <a:endParaRPr lang="it-IT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8165" y="3968352"/>
            <a:ext cx="1627655" cy="93613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tane" pitchFamily="2" charset="0"/>
              </a:rPr>
              <a:t>EMPLOYEES</a:t>
            </a:r>
            <a:endParaRPr lang="it-IT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13" name="Line Callout 2 (Accent Bar) 12"/>
          <p:cNvSpPr/>
          <p:nvPr/>
        </p:nvSpPr>
        <p:spPr>
          <a:xfrm>
            <a:off x="5833150" y="1740804"/>
            <a:ext cx="3512460" cy="648000"/>
          </a:xfrm>
          <a:prstGeom prst="accentCallout2">
            <a:avLst>
              <a:gd name="adj1" fmla="val 9834"/>
              <a:gd name="adj2" fmla="val -2286"/>
              <a:gd name="adj3" fmla="val 9834"/>
              <a:gd name="adj4" fmla="val -10242"/>
              <a:gd name="adj5" fmla="val 60045"/>
              <a:gd name="adj6" fmla="val -21978"/>
            </a:avLst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separated management of pension treatments for the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Public Workers has e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stablished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in INPDAP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</a:t>
            </a:r>
            <a:endParaRPr lang="en-US" altLang="it-IT" sz="16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14" name="Line Callout 2 (Accent Bar) 13"/>
          <p:cNvSpPr/>
          <p:nvPr/>
        </p:nvSpPr>
        <p:spPr>
          <a:xfrm flipH="1">
            <a:off x="251088" y="5324571"/>
            <a:ext cx="2685632" cy="648000"/>
          </a:xfrm>
          <a:prstGeom prst="accentCallout2">
            <a:avLst>
              <a:gd name="adj1" fmla="val 19865"/>
              <a:gd name="adj2" fmla="val -2664"/>
              <a:gd name="adj3" fmla="val 19865"/>
              <a:gd name="adj4" fmla="val -11376"/>
              <a:gd name="adj5" fmla="val -59830"/>
              <a:gd name="adj6" fmla="val -18215"/>
            </a:avLst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contributory rate of financing for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Public Workers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is leveled to that one due to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pension Funds for private employees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15" name="Line Callout 2 (Accent Bar) 14"/>
          <p:cNvSpPr/>
          <p:nvPr/>
        </p:nvSpPr>
        <p:spPr>
          <a:xfrm>
            <a:off x="6702729" y="5137016"/>
            <a:ext cx="2858783" cy="1100374"/>
          </a:xfrm>
          <a:prstGeom prst="accentCallout2">
            <a:avLst>
              <a:gd name="adj1" fmla="val 19865"/>
              <a:gd name="adj2" fmla="val -2664"/>
              <a:gd name="adj3" fmla="val 19865"/>
              <a:gd name="adj4" fmla="val -11376"/>
              <a:gd name="adj5" fmla="val -15635"/>
              <a:gd name="adj6" fmla="val -19457"/>
            </a:avLst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public </a:t>
            </a:r>
            <a:r>
              <a:rPr lang="en-US" alt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bodies are obliged  </a:t>
            </a:r>
            <a:r>
              <a:rPr lang="en-US" alt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pay the contributions like any other employer</a:t>
            </a:r>
          </a:p>
        </p:txBody>
      </p:sp>
      <p:sp>
        <p:nvSpPr>
          <p:cNvPr id="16" name="Rettangolo 2"/>
          <p:cNvSpPr/>
          <p:nvPr/>
        </p:nvSpPr>
        <p:spPr>
          <a:xfrm>
            <a:off x="344488" y="908050"/>
            <a:ext cx="921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From the 1st January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1996, 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also for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Public Workers,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has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been i</a:t>
            </a:r>
            <a:r>
              <a:rPr lang="en-US" alt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ntroduced the </a:t>
            </a:r>
            <a:r>
              <a:rPr lang="en-US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three-sided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social security relationship “Employer/Social Security Body/Employee”.</a:t>
            </a:r>
            <a:endParaRPr lang="en-US" altLang="it-IT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4364" y="116540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/>
              <a:t>Three-sided </a:t>
            </a:r>
            <a:r>
              <a:rPr lang="en-US" dirty="0" smtClean="0"/>
              <a:t>Social Security Relationship</a:t>
            </a:r>
            <a:endParaRPr lang="it-IT" dirty="0"/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1726836" y="3994635"/>
            <a:ext cx="324000" cy="186347"/>
          </a:xfrm>
          <a:prstGeom prst="roundRect">
            <a:avLst>
              <a:gd name="adj" fmla="val 47700"/>
            </a:avLst>
          </a:prstGeom>
          <a:solidFill>
            <a:schemeClr val="tx2"/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ane" pitchFamily="2" charset="0"/>
              </a:rPr>
              <a:t>3</a:t>
            </a: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5936755" y="3994635"/>
            <a:ext cx="324000" cy="186347"/>
          </a:xfrm>
          <a:prstGeom prst="roundRect">
            <a:avLst>
              <a:gd name="adj" fmla="val 47700"/>
            </a:avLst>
          </a:prstGeom>
          <a:solidFill>
            <a:schemeClr val="tx2"/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ane" pitchFamily="2" charset="0"/>
              </a:rPr>
              <a:t>2</a:t>
            </a: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3800842" y="2193688"/>
            <a:ext cx="324000" cy="186347"/>
          </a:xfrm>
          <a:prstGeom prst="roundRect">
            <a:avLst>
              <a:gd name="adj" fmla="val 47700"/>
            </a:avLst>
          </a:prstGeom>
          <a:solidFill>
            <a:schemeClr val="tx2"/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ane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57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525" y="1286250"/>
            <a:ext cx="7747507" cy="91104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Uniqueness of "Massive Source"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(DMA – Analytic Monthly Declaration)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as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only source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data for the population of the Database related to the contributions declarations and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employment relationships.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4360" y="1151153"/>
            <a:ext cx="1640540" cy="1181237"/>
            <a:chOff x="360050" y="1151153"/>
            <a:chExt cx="1640540" cy="1181237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360050" y="1151153"/>
              <a:ext cx="1449720" cy="11812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de-DE" sz="9600" b="1" dirty="0" smtClean="0">
                  <a:solidFill>
                    <a:schemeClr val="bg1"/>
                  </a:solidFill>
                  <a:latin typeface="Optane" pitchFamily="2" charset="0"/>
                  <a:ea typeface="Verdana" pitchFamily="34" charset="0"/>
                  <a:cs typeface="Verdana" pitchFamily="34" charset="0"/>
                </a:rPr>
                <a:t>1</a:t>
              </a:r>
              <a:endParaRPr lang="de-DE" sz="9600" b="1" dirty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1814005" y="1154805"/>
              <a:ext cx="186585" cy="1177585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600" b="1" i="1" dirty="0" smtClean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19525" y="2555215"/>
            <a:ext cx="7747507" cy="91104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Centralized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Database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Insurance Positions in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order to provide all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benefits and pensions assured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by INPS.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4360" y="2420118"/>
            <a:ext cx="1640540" cy="1181237"/>
            <a:chOff x="365570" y="2420118"/>
            <a:chExt cx="1640540" cy="1181237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65570" y="2420118"/>
              <a:ext cx="1449720" cy="11812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de-DE" sz="9600" b="1" dirty="0" smtClean="0">
                  <a:solidFill>
                    <a:schemeClr val="bg1"/>
                  </a:solidFill>
                  <a:latin typeface="Optane" pitchFamily="2" charset="0"/>
                  <a:ea typeface="Verdana" pitchFamily="34" charset="0"/>
                  <a:cs typeface="Verdana" pitchFamily="34" charset="0"/>
                </a:rPr>
                <a:t>2</a:t>
              </a:r>
              <a:endParaRPr lang="de-DE" sz="9600" b="1" dirty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1819525" y="2423770"/>
              <a:ext cx="186585" cy="1177585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600" b="1" i="1" dirty="0" smtClean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19525" y="3825368"/>
            <a:ext cx="7747507" cy="91104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Full consistency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between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Legal, Retributive and Contributory positions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4360" y="3690271"/>
            <a:ext cx="1640540" cy="1181237"/>
            <a:chOff x="344360" y="3690271"/>
            <a:chExt cx="1640540" cy="1181237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44360" y="3690271"/>
              <a:ext cx="1449720" cy="11812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de-DE" sz="9600" b="1" dirty="0" smtClean="0">
                  <a:solidFill>
                    <a:schemeClr val="bg1"/>
                  </a:solidFill>
                  <a:latin typeface="Optane" pitchFamily="2" charset="0"/>
                  <a:ea typeface="Verdana" pitchFamily="34" charset="0"/>
                  <a:cs typeface="Verdana" pitchFamily="34" charset="0"/>
                </a:rPr>
                <a:t>3</a:t>
              </a:r>
              <a:endParaRPr lang="de-DE" sz="9600" b="1" dirty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1798315" y="3693923"/>
              <a:ext cx="186585" cy="1177585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600" b="1" i="1" dirty="0" smtClean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19525" y="5090212"/>
            <a:ext cx="7747507" cy="91104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Updating of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insurance position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during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working life 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Civil Servant by the Employer through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utomatic tools (“DMA”, “UNIEMENS”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“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ListaPosPA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”).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4360" y="4955115"/>
            <a:ext cx="1640540" cy="1181237"/>
            <a:chOff x="349880" y="4955115"/>
            <a:chExt cx="1640540" cy="1181237"/>
          </a:xfrm>
        </p:grpSpPr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49880" y="4955115"/>
              <a:ext cx="1449720" cy="11812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de-DE" sz="9600" b="1" dirty="0" smtClean="0">
                  <a:solidFill>
                    <a:schemeClr val="bg1"/>
                  </a:solidFill>
                  <a:latin typeface="Optane" pitchFamily="2" charset="0"/>
                  <a:ea typeface="Verdana" pitchFamily="34" charset="0"/>
                  <a:cs typeface="Verdana" pitchFamily="34" charset="0"/>
                </a:rPr>
                <a:t>4</a:t>
              </a:r>
              <a:endParaRPr lang="de-DE" sz="9600" b="1" dirty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1803835" y="4958767"/>
              <a:ext cx="186585" cy="1177585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600" b="1" i="1" dirty="0" smtClean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44364" y="116540"/>
            <a:ext cx="705697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Peculiarities of the Civil Servants Insurance Positions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2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/>
              <a:t>Declaration of workers and payment of contributions</a:t>
            </a:r>
            <a:endParaRPr lang="it-IT" dirty="0"/>
          </a:p>
        </p:txBody>
      </p:sp>
      <p:sp>
        <p:nvSpPr>
          <p:cNvPr id="4" name="Rettangolo 5"/>
          <p:cNvSpPr/>
          <p:nvPr/>
        </p:nvSpPr>
        <p:spPr>
          <a:xfrm>
            <a:off x="344488" y="908650"/>
            <a:ext cx="921715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employers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monthly communicate, by telematics channel, the remunerative data of the workers and the information useful to the calculation of the contributions.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cs typeface="Arial" pitchFamily="34" charset="0"/>
            </a:endParaRP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Before the 2010 the monthly communication - EMENS – concerned only the remunerative data.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cs typeface="Arial" pitchFamily="34" charset="0"/>
            </a:endParaRP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From the 2010 the unified monthly statement - UNIEMENS – contains the remunerative data and the contributory data.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5" name="Rettangolo arrotondato 2"/>
          <p:cNvSpPr/>
          <p:nvPr/>
        </p:nvSpPr>
        <p:spPr>
          <a:xfrm>
            <a:off x="3943201" y="2636890"/>
            <a:ext cx="1872000" cy="9497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it-IT" sz="1600" b="1" dirty="0">
              <a:solidFill>
                <a:schemeClr val="bg1"/>
              </a:solidFill>
              <a:latin typeface="Optane" pitchFamily="2" charset="0"/>
            </a:endParaRPr>
          </a:p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Optane" pitchFamily="2" charset="0"/>
              </a:rPr>
              <a:t>CONTRIBUTION RATE</a:t>
            </a:r>
            <a:endParaRPr lang="it-IT" sz="1600" b="1" dirty="0">
              <a:solidFill>
                <a:schemeClr val="bg1"/>
              </a:solidFill>
              <a:latin typeface="Optane" pitchFamily="2" charset="0"/>
            </a:endParaRPr>
          </a:p>
          <a:p>
            <a:pPr algn="ctr"/>
            <a:endParaRPr lang="it-IT" sz="1600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6" name="Rettangolo arrotondato 8"/>
          <p:cNvSpPr/>
          <p:nvPr/>
        </p:nvSpPr>
        <p:spPr>
          <a:xfrm>
            <a:off x="1134889" y="2636890"/>
            <a:ext cx="1872000" cy="9497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Optane" pitchFamily="2" charset="0"/>
              </a:rPr>
              <a:t>WAGE</a:t>
            </a:r>
            <a:endParaRPr lang="it-IT" sz="1600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7" name="Rettangolo arrotondato 9"/>
          <p:cNvSpPr/>
          <p:nvPr/>
        </p:nvSpPr>
        <p:spPr>
          <a:xfrm>
            <a:off x="6829522" y="2636890"/>
            <a:ext cx="1872000" cy="9497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Optane" pitchFamily="2" charset="0"/>
              </a:rPr>
              <a:t>CONTRIBUTION TO BE PAID</a:t>
            </a:r>
            <a:endParaRPr lang="it-IT" sz="1600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8" name="Per 3"/>
          <p:cNvSpPr/>
          <p:nvPr/>
        </p:nvSpPr>
        <p:spPr>
          <a:xfrm>
            <a:off x="3085107" y="2751748"/>
            <a:ext cx="702078" cy="720080"/>
          </a:xfrm>
          <a:prstGeom prst="mathMultiply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tane" pitchFamily="2" charset="0"/>
            </a:endParaRPr>
          </a:p>
        </p:txBody>
      </p:sp>
      <p:sp>
        <p:nvSpPr>
          <p:cNvPr id="9" name="Uguale 10"/>
          <p:cNvSpPr/>
          <p:nvPr/>
        </p:nvSpPr>
        <p:spPr>
          <a:xfrm>
            <a:off x="5971427" y="2848604"/>
            <a:ext cx="702078" cy="526368"/>
          </a:xfrm>
          <a:prstGeom prst="mathEqual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latin typeface="Optane" pitchFamily="2" charset="0"/>
            </a:endParaRPr>
          </a:p>
        </p:txBody>
      </p:sp>
      <p:sp>
        <p:nvSpPr>
          <p:cNvPr id="10" name="Rettangolo 13"/>
          <p:cNvSpPr/>
          <p:nvPr/>
        </p:nvSpPr>
        <p:spPr>
          <a:xfrm>
            <a:off x="542628" y="3676980"/>
            <a:ext cx="8658962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339933"/>
              </a:buClr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Optane" pitchFamily="2" charset="0"/>
                <a:cs typeface="Arial" pitchFamily="34" charset="0"/>
              </a:rPr>
              <a:t>ES :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Optane" pitchFamily="2" charset="0"/>
            </a:endParaRPr>
          </a:p>
        </p:txBody>
      </p:sp>
      <p:sp>
        <p:nvSpPr>
          <p:cNvPr id="12" name="Rettangolo 5"/>
          <p:cNvSpPr/>
          <p:nvPr/>
        </p:nvSpPr>
        <p:spPr>
          <a:xfrm>
            <a:off x="344360" y="4509150"/>
            <a:ext cx="9217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The monthly flows are individual and aggregated for all the workers occupied into the company.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cs typeface="Arial" pitchFamily="34" charset="0"/>
            </a:endParaRP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The remunerative data feed the insurance account (statement of account) and the contributory data allows to verify the due deposit for the interested month.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cs typeface="Arial" pitchFamily="34" charset="0"/>
            </a:endParaRP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The payment occurs on the 16</a:t>
            </a:r>
            <a:r>
              <a:rPr lang="en-US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cs typeface="Arial" pitchFamily="34" charset="0"/>
              </a:rPr>
              <a:t> day of the month and the statement is sent within the end of the month.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3233" y="370352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339933"/>
              </a:buClr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Optane" pitchFamily="2" charset="0"/>
                <a:cs typeface="Arial" pitchFamily="34" charset="0"/>
              </a:rPr>
              <a:t>300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Optan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8440" y="370352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Optane" pitchFamily="2" charset="0"/>
                <a:cs typeface="Arial" pitchFamily="34" charset="0"/>
              </a:rPr>
              <a:t>30%</a:t>
            </a:r>
            <a:endParaRPr lang="it-IT" b="1" dirty="0"/>
          </a:p>
        </p:txBody>
      </p:sp>
      <p:sp>
        <p:nvSpPr>
          <p:cNvPr id="16" name="Rectangle 15"/>
          <p:cNvSpPr/>
          <p:nvPr/>
        </p:nvSpPr>
        <p:spPr>
          <a:xfrm>
            <a:off x="1725282" y="370352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339933"/>
              </a:buClr>
              <a:tabLst>
                <a:tab pos="3060700" algn="ctr"/>
                <a:tab pos="6119813" algn="r"/>
                <a:tab pos="8001000" algn="r"/>
              </a:tabLst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Optane" pitchFamily="2" charset="0"/>
                <a:cs typeface="Arial" pitchFamily="34" charset="0"/>
              </a:rPr>
              <a:t>1000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Optane" pitchFamily="2" charset="0"/>
            </a:endParaRPr>
          </a:p>
        </p:txBody>
      </p:sp>
      <p:sp>
        <p:nvSpPr>
          <p:cNvPr id="17" name="Per 3"/>
          <p:cNvSpPr>
            <a:spLocks noChangeAspect="1"/>
          </p:cNvSpPr>
          <p:nvPr/>
        </p:nvSpPr>
        <p:spPr>
          <a:xfrm>
            <a:off x="3260627" y="3717050"/>
            <a:ext cx="351039" cy="36004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tane" pitchFamily="2" charset="0"/>
            </a:endParaRPr>
          </a:p>
        </p:txBody>
      </p:sp>
      <p:sp>
        <p:nvSpPr>
          <p:cNvPr id="18" name="Uguale 10"/>
          <p:cNvSpPr>
            <a:spLocks noChangeAspect="1"/>
          </p:cNvSpPr>
          <p:nvPr/>
        </p:nvSpPr>
        <p:spPr>
          <a:xfrm>
            <a:off x="6130397" y="3725822"/>
            <a:ext cx="384138" cy="28800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6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8822" y="923523"/>
            <a:ext cx="9196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During the last thirty years the Italian social security system has been interested by structural reforms aimed at obtaining the following results.</a:t>
            </a:r>
          </a:p>
        </p:txBody>
      </p:sp>
      <p:sp>
        <p:nvSpPr>
          <p:cNvPr id="7" name="Rettangolo 5"/>
          <p:cNvSpPr/>
          <p:nvPr/>
        </p:nvSpPr>
        <p:spPr>
          <a:xfrm>
            <a:off x="343274" y="5262373"/>
            <a:ext cx="9196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Following the implementation of the Monti-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Fornero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reform of the 2012, in the 2020 Italy will have the highest retirement age in Europe with 67 years, compared to the 65 years and 9 months of the Germany and 66 years of the Denmark.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4364" y="116540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The Evolution of the Pension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08921" y="1719667"/>
            <a:ext cx="8136689" cy="7201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8380" y="1719717"/>
            <a:ext cx="984349" cy="720000"/>
            <a:chOff x="242151" y="1197788"/>
            <a:chExt cx="1601828" cy="1154810"/>
          </a:xfrm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242151" y="1197788"/>
              <a:ext cx="1385969" cy="1154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de-DE" sz="6000" b="1" dirty="0" smtClean="0">
                  <a:solidFill>
                    <a:schemeClr val="bg1"/>
                  </a:solidFill>
                  <a:latin typeface="Optane" pitchFamily="2" charset="0"/>
                  <a:ea typeface="Verdana" pitchFamily="34" charset="0"/>
                  <a:cs typeface="Verdana" pitchFamily="34" charset="0"/>
                </a:rPr>
                <a:t>1</a:t>
              </a:r>
              <a:endParaRPr lang="de-DE" sz="6000" b="1" dirty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1651619" y="1197788"/>
              <a:ext cx="192360" cy="1154810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600" b="1" i="1" dirty="0" smtClean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208920" y="2598660"/>
            <a:ext cx="8136690" cy="7201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08920" y="3491190"/>
            <a:ext cx="8136690" cy="1203449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8820" y="2598660"/>
            <a:ext cx="962888" cy="720100"/>
            <a:chOff x="360050" y="1151153"/>
            <a:chExt cx="1639825" cy="1181237"/>
          </a:xfrm>
        </p:grpSpPr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360050" y="1151153"/>
              <a:ext cx="1449720" cy="11812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r>
                <a:rPr lang="de-DE" sz="6000" b="1" dirty="0">
                  <a:solidFill>
                    <a:schemeClr val="bg1"/>
                  </a:solidFill>
                  <a:latin typeface="Optane" pitchFamily="2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40" name="Right Triangle 39"/>
            <p:cNvSpPr/>
            <p:nvPr/>
          </p:nvSpPr>
          <p:spPr>
            <a:xfrm>
              <a:off x="1813289" y="1154804"/>
              <a:ext cx="186586" cy="1177586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600" b="1" i="1" dirty="0" smtClean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88820" y="3491190"/>
            <a:ext cx="890878" cy="12034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de-DE" sz="6000" b="1" dirty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7805" y="1753997"/>
            <a:ext cx="784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gradual control of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public expenditure on pensions,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which dimension was raising too much in comparison with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Gross Domestic Product (GDP);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7805" y="2635545"/>
            <a:ext cx="784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institution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a complementary social security system to be placed side by side to the public one;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496960" y="3494310"/>
            <a:ext cx="7847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harmonization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the different existing insurance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forms, included insurance schemes of civil servants:</a:t>
            </a:r>
          </a:p>
          <a:p>
            <a:pPr marL="355600" indent="-17780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gradual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alignment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and growth of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requirements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to obtain pension;</a:t>
            </a:r>
          </a:p>
          <a:p>
            <a:pPr marL="355600" lvl="0" indent="-177800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gradual changes and alignment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of the pensions calculation rules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	</a:t>
            </a:r>
          </a:p>
        </p:txBody>
      </p:sp>
      <p:sp>
        <p:nvSpPr>
          <p:cNvPr id="20" name="Right Triangle 19"/>
          <p:cNvSpPr>
            <a:spLocks/>
          </p:cNvSpPr>
          <p:nvPr/>
        </p:nvSpPr>
        <p:spPr>
          <a:xfrm>
            <a:off x="1379477" y="3491190"/>
            <a:ext cx="216000" cy="1203449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600" b="1" i="1" dirty="0" smtClean="0">
              <a:solidFill>
                <a:schemeClr val="bg1"/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2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Requirements to obtain pension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63" y="908050"/>
            <a:ext cx="9217149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Below </a:t>
            </a:r>
            <a:r>
              <a:rPr lang="en-US" altLang="it-IT" sz="2400" b="1" dirty="0" smtClean="0">
                <a:latin typeface="Optane" pitchFamily="2" charset="0"/>
              </a:rPr>
              <a:t>are </a:t>
            </a:r>
            <a:r>
              <a:rPr lang="en-US" alt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presented </a:t>
            </a:r>
            <a:r>
              <a:rPr lang="en-US" sz="2400" b="1" dirty="0">
                <a:latin typeface="Optane"/>
              </a:rPr>
              <a:t>the requirements to obtain </a:t>
            </a:r>
            <a:r>
              <a:rPr lang="en-US" sz="2400" b="1" dirty="0" smtClean="0">
                <a:latin typeface="Optane"/>
              </a:rPr>
              <a:t>old age </a:t>
            </a:r>
            <a:r>
              <a:rPr lang="en-US" sz="2400" b="1" dirty="0">
                <a:latin typeface="Optane"/>
              </a:rPr>
              <a:t>pension for </a:t>
            </a:r>
            <a:r>
              <a:rPr lang="en-US" sz="2400" b="1" dirty="0" smtClean="0">
                <a:latin typeface="Optane"/>
              </a:rPr>
              <a:t>the civil servants</a:t>
            </a:r>
            <a:endParaRPr lang="en-US" altLang="it-IT" sz="2400" b="1" dirty="0">
              <a:latin typeface="Optan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2597" y="1933599"/>
            <a:ext cx="5576400" cy="4231781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Civil servants</a:t>
            </a:r>
          </a:p>
          <a:p>
            <a:pPr algn="ctr"/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Old age pension</a:t>
            </a:r>
          </a:p>
          <a:p>
            <a:pPr algn="ct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66 years and 3 months for man and woman </a:t>
            </a:r>
          </a:p>
          <a:p>
            <a:pPr algn="ctr"/>
            <a:endParaRPr lang="en-US" sz="3200" i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20 years of contribution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2597" y="1700820"/>
            <a:ext cx="5575911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Current</a:t>
            </a:r>
            <a:endParaRPr lang="it-IT" sz="2800" b="1" dirty="0">
              <a:solidFill>
                <a:schemeClr val="bg1"/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Requirements to obtain pension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63" y="908050"/>
            <a:ext cx="9217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tane"/>
              </a:rPr>
              <a:t>Evolution of the requirements </a:t>
            </a:r>
            <a:r>
              <a:rPr lang="it-IT" altLang="it-IT" sz="3200" b="1" dirty="0" smtClean="0">
                <a:latin typeface="Optane"/>
              </a:rPr>
              <a:t>for </a:t>
            </a:r>
            <a:r>
              <a:rPr lang="it-IT" altLang="it-IT" sz="3200" b="1" dirty="0" err="1" smtClean="0">
                <a:latin typeface="Optane"/>
              </a:rPr>
              <a:t>old</a:t>
            </a:r>
            <a:r>
              <a:rPr lang="it-IT" altLang="it-IT" sz="3200" b="1" dirty="0" smtClean="0">
                <a:latin typeface="Optane"/>
              </a:rPr>
              <a:t> </a:t>
            </a:r>
            <a:r>
              <a:rPr lang="it-IT" altLang="it-IT" sz="3200" b="1" dirty="0" err="1" smtClean="0">
                <a:latin typeface="Optane"/>
              </a:rPr>
              <a:t>age</a:t>
            </a:r>
            <a:r>
              <a:rPr lang="it-IT" altLang="it-IT" sz="3200" b="1" dirty="0" smtClean="0">
                <a:latin typeface="Optane"/>
              </a:rPr>
              <a:t> </a:t>
            </a:r>
            <a:r>
              <a:rPr lang="it-IT" altLang="it-IT" sz="3200" b="1" dirty="0" err="1" smtClean="0">
                <a:latin typeface="Optane"/>
              </a:rPr>
              <a:t>pension</a:t>
            </a:r>
            <a:endParaRPr lang="it-IT" altLang="it-IT" sz="3200" b="1" dirty="0">
              <a:latin typeface="Optan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7533" y="1509874"/>
            <a:ext cx="5364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Optane"/>
              </a:rPr>
              <a:t>Current requirements </a:t>
            </a:r>
            <a:endParaRPr lang="it-IT" sz="3200" b="1" dirty="0">
              <a:solidFill>
                <a:schemeClr val="bg1"/>
              </a:solidFill>
              <a:latin typeface="Optane"/>
            </a:endParaRPr>
          </a:p>
        </p:txBody>
      </p:sp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02848"/>
              </p:ext>
            </p:extLst>
          </p:nvPr>
        </p:nvGraphicFramePr>
        <p:xfrm>
          <a:off x="1905000" y="1556740"/>
          <a:ext cx="6096000" cy="4358046"/>
        </p:xfrm>
        <a:graphic>
          <a:graphicData uri="http://schemas.openxmlformats.org/drawingml/2006/table">
            <a:tbl>
              <a:tblPr/>
              <a:tblGrid>
                <a:gridCol w="3024188"/>
                <a:gridCol w="3071812"/>
              </a:tblGrid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endParaRPr kumimoji="1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Age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2012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2013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e 3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2014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 years e 3 months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2015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e 3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2016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e 7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2017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e 7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2018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66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e 7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2019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67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2020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67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endParaRPr kumimoji="1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2021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67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e 2 </a:t>
                      </a:r>
                      <a:r>
                        <a:rPr kumimoji="1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r>
                        <a:rPr kumimoji="1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114300" y="6021360"/>
            <a:ext cx="145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 err="1" smtClean="0">
                <a:solidFill>
                  <a:srgbClr val="FF0000"/>
                </a:solidFill>
                <a:latin typeface="Optane"/>
              </a:rPr>
              <a:t>Forecast</a:t>
            </a:r>
            <a:r>
              <a:rPr lang="it-IT" altLang="it-IT" b="1" dirty="0" smtClean="0">
                <a:solidFill>
                  <a:srgbClr val="FF0000"/>
                </a:solidFill>
                <a:latin typeface="Optane"/>
              </a:rPr>
              <a:t> from 2019</a:t>
            </a:r>
            <a:endParaRPr lang="it-IT" altLang="it-IT" b="1" dirty="0">
              <a:solidFill>
                <a:srgbClr val="FF0000"/>
              </a:solidFill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Requirements to obtain pension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63" y="908050"/>
            <a:ext cx="9217149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Below are presented </a:t>
            </a:r>
            <a:r>
              <a:rPr lang="en-US" sz="2400" b="1" dirty="0" smtClean="0">
                <a:latin typeface="Optane"/>
              </a:rPr>
              <a:t>the requirements to obtain pre – paid pension for the civil </a:t>
            </a:r>
            <a:r>
              <a:rPr lang="en-US" sz="2400" b="1" dirty="0">
                <a:latin typeface="Optane"/>
              </a:rPr>
              <a:t>servants</a:t>
            </a:r>
            <a:endParaRPr lang="en-US" alt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Optan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8800" y="1652560"/>
            <a:ext cx="6728401" cy="4440810"/>
            <a:chOff x="1496520" y="1652560"/>
            <a:chExt cx="6728401" cy="4440810"/>
          </a:xfrm>
        </p:grpSpPr>
        <p:sp>
          <p:nvSpPr>
            <p:cNvPr id="9" name="Rectangle 8"/>
            <p:cNvSpPr/>
            <p:nvPr/>
          </p:nvSpPr>
          <p:spPr>
            <a:xfrm>
              <a:off x="1496521" y="1933599"/>
              <a:ext cx="6728400" cy="4159771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72000" bIns="0" rtlCol="0" anchor="ctr"/>
            <a:lstStyle/>
            <a:p>
              <a:pPr algn="ctr"/>
              <a:r>
                <a:rPr lang="en-US" sz="3600" b="1" i="1" dirty="0">
                  <a:solidFill>
                    <a:schemeClr val="tx1"/>
                  </a:solidFill>
                  <a:latin typeface="Optane"/>
                </a:rPr>
                <a:t>Pre-paid pension</a:t>
              </a:r>
            </a:p>
            <a:p>
              <a:pPr algn="ctr"/>
              <a:endParaRPr lang="en-US" sz="3600" b="1" i="1" dirty="0">
                <a:latin typeface="Optane"/>
              </a:endParaRPr>
            </a:p>
            <a:p>
              <a:pPr algn="ctr"/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ane"/>
                </a:rPr>
                <a:t>41 years and 6 months of contribution for female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ane"/>
                </a:rPr>
                <a:t>42 years and 6 months of contribution for male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96520" y="1652560"/>
              <a:ext cx="6728009" cy="43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72000" bIns="0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tane"/>
                </a:rPr>
                <a:t>Current requirements </a:t>
              </a:r>
              <a:endParaRPr lang="it-IT" sz="3200" b="1" dirty="0">
                <a:solidFill>
                  <a:schemeClr val="bg1"/>
                </a:solidFill>
                <a:latin typeface="Opta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555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Optane" pitchFamily="2" charset="0"/>
              </a:rPr>
              <a:t>Requirements to obtain pension</a:t>
            </a:r>
            <a:endParaRPr lang="en-US" sz="2400" dirty="0">
              <a:latin typeface="Optan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63" y="908050"/>
            <a:ext cx="9217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tane"/>
              </a:rPr>
              <a:t>Evolution of the requirements for </a:t>
            </a:r>
            <a:r>
              <a:rPr lang="it-IT" altLang="it-IT" sz="3200" b="1" dirty="0" err="1" smtClean="0">
                <a:latin typeface="Optane"/>
              </a:rPr>
              <a:t>pre</a:t>
            </a:r>
            <a:r>
              <a:rPr lang="it-IT" altLang="it-IT" sz="3200" b="1" dirty="0" smtClean="0">
                <a:latin typeface="Optane"/>
              </a:rPr>
              <a:t> - </a:t>
            </a:r>
            <a:r>
              <a:rPr lang="it-IT" altLang="it-IT" sz="3200" b="1" dirty="0" err="1" smtClean="0">
                <a:latin typeface="Optane"/>
              </a:rPr>
              <a:t>paid</a:t>
            </a:r>
            <a:r>
              <a:rPr lang="it-IT" altLang="it-IT" sz="3200" b="1" dirty="0" smtClean="0">
                <a:latin typeface="Optane"/>
              </a:rPr>
              <a:t> </a:t>
            </a:r>
            <a:r>
              <a:rPr lang="it-IT" altLang="it-IT" sz="3200" b="1" dirty="0" err="1" smtClean="0">
                <a:latin typeface="Optane"/>
              </a:rPr>
              <a:t>pension</a:t>
            </a:r>
            <a:endParaRPr lang="it-IT" altLang="it-IT" sz="3200" b="1" dirty="0">
              <a:latin typeface="Optan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7533" y="1509874"/>
            <a:ext cx="5364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Optane"/>
              </a:rPr>
              <a:t>Current requirements </a:t>
            </a:r>
            <a:endParaRPr lang="it-IT" sz="3200" b="1" dirty="0">
              <a:solidFill>
                <a:schemeClr val="bg1"/>
              </a:solidFill>
              <a:latin typeface="Optane"/>
            </a:endParaRP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114300" y="6021360"/>
            <a:ext cx="145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 err="1" smtClean="0">
                <a:solidFill>
                  <a:srgbClr val="FF0000"/>
                </a:solidFill>
                <a:latin typeface="Optane"/>
              </a:rPr>
              <a:t>Forecast</a:t>
            </a:r>
            <a:r>
              <a:rPr lang="it-IT" altLang="it-IT" b="1" dirty="0" smtClean="0">
                <a:solidFill>
                  <a:srgbClr val="FF0000"/>
                </a:solidFill>
                <a:latin typeface="Optane"/>
              </a:rPr>
              <a:t> from 2019</a:t>
            </a:r>
            <a:endParaRPr lang="it-IT" altLang="it-IT" b="1" dirty="0">
              <a:solidFill>
                <a:srgbClr val="FF0000"/>
              </a:solidFill>
              <a:latin typeface="Optane"/>
            </a:endParaRPr>
          </a:p>
        </p:txBody>
      </p:sp>
      <p:graphicFrame>
        <p:nvGraphicFramePr>
          <p:cNvPr id="1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9747193"/>
              </p:ext>
            </p:extLst>
          </p:nvPr>
        </p:nvGraphicFramePr>
        <p:xfrm>
          <a:off x="1606304" y="1700760"/>
          <a:ext cx="6693392" cy="4022724"/>
        </p:xfrm>
        <a:graphic>
          <a:graphicData uri="http://schemas.openxmlformats.org/drawingml/2006/table">
            <a:tbl>
              <a:tblPr/>
              <a:tblGrid>
                <a:gridCol w="1186396"/>
                <a:gridCol w="2808390"/>
                <a:gridCol w="2698606"/>
              </a:tblGrid>
              <a:tr h="33522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</a:t>
                      </a:r>
                      <a:endParaRPr kumimoji="1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Contribution</a:t>
                      </a:r>
                      <a:endParaRPr kumimoji="1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5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Men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Women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2012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2013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5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5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2014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6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5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2015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6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5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2016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10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10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2017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10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10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2018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10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41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10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2019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43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3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3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2020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43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3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3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2021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43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5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42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years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old</a:t>
                      </a: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 and 5 </a:t>
                      </a:r>
                      <a:r>
                        <a:rPr kumimoji="1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ane"/>
                          <a:cs typeface="Arial" pitchFamily="34" charset="0"/>
                        </a:rPr>
                        <a:t>months</a:t>
                      </a:r>
                      <a:endParaRPr kumimoji="1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ane"/>
                        <a:cs typeface="Arial" pitchFamily="34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55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1654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EYInterstate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Optane" pitchFamily="2" charset="0"/>
              </a:rPr>
              <a:t>Calculation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939" y="2073244"/>
            <a:ext cx="2952000" cy="423615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1400000"/>
            <a:ext cx="2646734" cy="619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ctr"/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63" y="836800"/>
            <a:ext cx="9217149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it-IT" dirty="0" smtClean="0">
                <a:latin typeface="Optane" pitchFamily="2" charset="0"/>
              </a:rPr>
              <a:t>Below you can find the </a:t>
            </a:r>
            <a:r>
              <a:rPr lang="en-US" altLang="it-IT" dirty="0">
                <a:latin typeface="Optane" pitchFamily="2" charset="0"/>
              </a:rPr>
              <a:t>main calculation </a:t>
            </a:r>
            <a:r>
              <a:rPr lang="en-US" altLang="it-IT" dirty="0" smtClean="0">
                <a:latin typeface="Optane" pitchFamily="2" charset="0"/>
              </a:rPr>
              <a:t>systems provided </a:t>
            </a:r>
            <a:r>
              <a:rPr lang="en-US" altLang="it-IT" dirty="0">
                <a:latin typeface="Optane" pitchFamily="2" charset="0"/>
              </a:rPr>
              <a:t>by the Italian </a:t>
            </a:r>
            <a:r>
              <a:rPr lang="en-US" altLang="it-IT" dirty="0" smtClean="0">
                <a:latin typeface="Optane" pitchFamily="2" charset="0"/>
              </a:rPr>
              <a:t>Pension System.</a:t>
            </a:r>
            <a:endParaRPr lang="en-US" altLang="it-IT" dirty="0">
              <a:latin typeface="Optan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3080" y="2073244"/>
            <a:ext cx="2952000" cy="423615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7221" y="2073244"/>
            <a:ext cx="2950046" cy="423615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just"/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3080" y="1400000"/>
            <a:ext cx="2648316" cy="619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ctr"/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7221" y="1400000"/>
            <a:ext cx="2644195" cy="619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72000" bIns="0" rtlCol="0" anchor="ctr"/>
          <a:lstStyle/>
          <a:p>
            <a:pPr algn="ctr"/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748" y="1509874"/>
            <a:ext cx="2451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ptane" pitchFamily="2" charset="0"/>
              </a:rPr>
              <a:t>Wage-based System </a:t>
            </a:r>
            <a:endParaRPr lang="it-IT" sz="2000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2141" y="1355986"/>
            <a:ext cx="228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ptane" pitchFamily="2" charset="0"/>
              </a:rPr>
              <a:t>Contribution-based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ptane" pitchFamily="2" charset="0"/>
              </a:rPr>
              <a:t>System</a:t>
            </a:r>
            <a:endParaRPr lang="it-IT" sz="2000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1893" y="1509874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ptane" pitchFamily="2" charset="0"/>
              </a:rPr>
              <a:t>Mixed System </a:t>
            </a:r>
            <a:endParaRPr lang="it-IT" sz="2000" b="1" dirty="0">
              <a:solidFill>
                <a:schemeClr val="bg1"/>
              </a:solidFill>
              <a:latin typeface="Optan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808" y="2503710"/>
            <a:ext cx="2945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Wage-based system  pro-rata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from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2012.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(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article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24 section 2 of the Decree Law n. 201/2011 converted in law n.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214/2011)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3080" y="2088212"/>
            <a:ext cx="295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Contribution-based system is applied to those who are lacking of contributory seniority before the 31/12/1995 or who choose for this system.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/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(article 1 of the law of the 8th August 1995, n.335).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6270" y="2088212"/>
            <a:ext cx="2930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Mixed system is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applied to those </a:t>
            </a:r>
            <a:r>
              <a:rPr lang="en-US" b="1" dirty="0" smtClean="0">
                <a:solidFill>
                  <a:srgbClr val="FF0000"/>
                </a:solidFill>
                <a:latin typeface="Optane" pitchFamily="2" charset="0"/>
              </a:rPr>
              <a:t>who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have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 contributory seniority, before 31/12/1995, lower than 18 years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old. </a:t>
            </a:r>
          </a:p>
          <a:p>
            <a:pPr algn="ctr"/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(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article 1 section 12 of the law of the 8th August 1995, n.335).</a:t>
            </a:r>
          </a:p>
        </p:txBody>
      </p:sp>
      <p:sp>
        <p:nvSpPr>
          <p:cNvPr id="18" name="Right Triangle 17"/>
          <p:cNvSpPr/>
          <p:nvPr/>
        </p:nvSpPr>
        <p:spPr>
          <a:xfrm>
            <a:off x="3053134" y="1400000"/>
            <a:ext cx="307805" cy="619859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600" b="1" i="1" dirty="0" smtClean="0">
              <a:solidFill>
                <a:schemeClr val="bg1"/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ight Triangle 18"/>
          <p:cNvSpPr/>
          <p:nvPr/>
        </p:nvSpPr>
        <p:spPr>
          <a:xfrm>
            <a:off x="6117275" y="1400000"/>
            <a:ext cx="307805" cy="619859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600" b="1" i="1" dirty="0" smtClean="0">
              <a:solidFill>
                <a:schemeClr val="bg1"/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9181416" y="1400000"/>
            <a:ext cx="307805" cy="619859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600" b="1" i="1" dirty="0" smtClean="0">
              <a:solidFill>
                <a:schemeClr val="bg1"/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15202" name="Picture 2" descr="http://torontopubliclibrary.typepad.com/.a/6a00e5509ea6a18834017616b36074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543" y="4636290"/>
            <a:ext cx="2446284" cy="16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5204" name="Picture 4" descr="http://blog.investkorea.org/wordpress/wp-content/uploads/2012/10/121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68" y="4614686"/>
            <a:ext cx="2499207" cy="16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5206" name="Picture 6" descr="http://www.flash-screen.com/free-wallpaper/3d-colorful-and-creative-designs-wallpaper/colorful-fruit-mixed-fruit,1366x768,57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279" y="4649994"/>
            <a:ext cx="2836874" cy="15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4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iQQGZQ1EyUZzFeP6Yu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iQQGZQ1EyUZzFeP6Yu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6jGqL7Xk.ZIBKfeRAc.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Xrwz8e4UO9b91.7kBm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GFkVzvzEuPznN7BFwG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Fii0I17UGKec3AK8pqF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SwbWSiRk2VccWTAhZd6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iQQGZQ1EyUZzFeP6Yu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iQQGZQ1EyUZzFeP6Yu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GFkVzvzEuPznN7BFwG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SwbWSiRk2VccWTAhZd6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iQQGZQ1EyUZzFeP6Yuz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iQQGZQ1EyUZzFeP6Yu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6jGqL7Xk.ZIBKfeRAc.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Xrwz8e4UO9b91.7kBm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GFkVzvzEuPznN7BFwG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Fii0I17UGKec3AK8pq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SwbWSiRk2VccWTAhZd6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55785</TotalTime>
  <Words>1973</Words>
  <Application>Microsoft Office PowerPoint</Application>
  <PresentationFormat>Format A4 (210 x 297 mm)</PresentationFormat>
  <Paragraphs>326</Paragraphs>
  <Slides>35</Slides>
  <Notes>24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  <vt:variant>
        <vt:lpstr>Diaporamas personnalisés</vt:lpstr>
      </vt:variant>
      <vt:variant>
        <vt:i4>1</vt:i4>
      </vt:variant>
    </vt:vector>
  </HeadingPairs>
  <TitlesOfParts>
    <vt:vector size="38" baseType="lpstr">
      <vt:lpstr>Office Theme</vt:lpstr>
      <vt:lpstr>think-cell Slide</vt:lpstr>
      <vt:lpstr>Diapositive 1</vt:lpstr>
      <vt:lpstr>Diapositive 2</vt:lpstr>
      <vt:lpstr> Constitutional Principle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Custom Show 1</vt:lpstr>
    </vt:vector>
  </TitlesOfParts>
  <Company>Capgemini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Capgemini NA PowerPoint Template</dc:title>
  <dc:creator>Capgemini</dc:creator>
  <cp:lastModifiedBy>Olivia</cp:lastModifiedBy>
  <cp:revision>4544</cp:revision>
  <cp:lastPrinted>2015-02-02T11:09:53Z</cp:lastPrinted>
  <dcterms:created xsi:type="dcterms:W3CDTF">2009-02-10T04:14:03Z</dcterms:created>
  <dcterms:modified xsi:type="dcterms:W3CDTF">2015-07-09T10:00:40Z</dcterms:modified>
</cp:coreProperties>
</file>