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Default Extension="wmf" ContentType="image/x-wmf"/>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4"/>
  </p:notesMasterIdLst>
  <p:handoutMasterIdLst>
    <p:handoutMasterId r:id="rId45"/>
  </p:handoutMasterIdLst>
  <p:sldIdLst>
    <p:sldId id="256" r:id="rId2"/>
    <p:sldId id="265" r:id="rId3"/>
    <p:sldId id="266" r:id="rId4"/>
    <p:sldId id="267" r:id="rId5"/>
    <p:sldId id="268" r:id="rId6"/>
    <p:sldId id="269" r:id="rId7"/>
    <p:sldId id="270" r:id="rId8"/>
    <p:sldId id="271" r:id="rId9"/>
    <p:sldId id="321" r:id="rId10"/>
    <p:sldId id="324" r:id="rId11"/>
    <p:sldId id="277" r:id="rId12"/>
    <p:sldId id="327" r:id="rId13"/>
    <p:sldId id="330" r:id="rId14"/>
    <p:sldId id="331" r:id="rId15"/>
    <p:sldId id="336" r:id="rId16"/>
    <p:sldId id="290" r:id="rId17"/>
    <p:sldId id="292" r:id="rId18"/>
    <p:sldId id="293" r:id="rId19"/>
    <p:sldId id="294" r:id="rId20"/>
    <p:sldId id="361" r:id="rId21"/>
    <p:sldId id="360" r:id="rId22"/>
    <p:sldId id="295" r:id="rId23"/>
    <p:sldId id="338" r:id="rId24"/>
    <p:sldId id="339" r:id="rId25"/>
    <p:sldId id="299" r:id="rId26"/>
    <p:sldId id="300" r:id="rId27"/>
    <p:sldId id="304" r:id="rId28"/>
    <p:sldId id="305" r:id="rId29"/>
    <p:sldId id="306" r:id="rId30"/>
    <p:sldId id="307" r:id="rId31"/>
    <p:sldId id="308" r:id="rId32"/>
    <p:sldId id="341" r:id="rId33"/>
    <p:sldId id="309" r:id="rId34"/>
    <p:sldId id="310" r:id="rId35"/>
    <p:sldId id="315" r:id="rId36"/>
    <p:sldId id="316" r:id="rId37"/>
    <p:sldId id="317" r:id="rId38"/>
    <p:sldId id="318" r:id="rId39"/>
    <p:sldId id="320" r:id="rId40"/>
    <p:sldId id="354" r:id="rId41"/>
    <p:sldId id="362" r:id="rId42"/>
    <p:sldId id="363" r:id="rId43"/>
  </p:sldIdLst>
  <p:sldSz cx="10688638" cy="7562850"/>
  <p:notesSz cx="6799263" cy="9929813"/>
  <p:defaultTextStyle>
    <a:defPPr>
      <a:defRPr lang="fr-FR"/>
    </a:defPPr>
    <a:lvl1pPr algn="l" defTabSz="520700" rtl="0" eaLnBrk="0" fontAlgn="base" hangingPunct="0">
      <a:spcBef>
        <a:spcPct val="0"/>
      </a:spcBef>
      <a:spcAft>
        <a:spcPct val="0"/>
      </a:spcAft>
      <a:defRPr sz="2100" kern="1200">
        <a:solidFill>
          <a:schemeClr val="tx1"/>
        </a:solidFill>
        <a:latin typeface="Lucida Grande" charset="0"/>
        <a:ea typeface="Geneva" charset="-128"/>
        <a:cs typeface="+mn-cs"/>
      </a:defRPr>
    </a:lvl1pPr>
    <a:lvl2pPr marL="520700" indent="-63500" algn="l" defTabSz="520700" rtl="0" eaLnBrk="0" fontAlgn="base" hangingPunct="0">
      <a:spcBef>
        <a:spcPct val="0"/>
      </a:spcBef>
      <a:spcAft>
        <a:spcPct val="0"/>
      </a:spcAft>
      <a:defRPr sz="2100" kern="1200">
        <a:solidFill>
          <a:schemeClr val="tx1"/>
        </a:solidFill>
        <a:latin typeface="Lucida Grande" charset="0"/>
        <a:ea typeface="Geneva" charset="-128"/>
        <a:cs typeface="+mn-cs"/>
      </a:defRPr>
    </a:lvl2pPr>
    <a:lvl3pPr marL="1041400" indent="-127000" algn="l" defTabSz="520700" rtl="0" eaLnBrk="0" fontAlgn="base" hangingPunct="0">
      <a:spcBef>
        <a:spcPct val="0"/>
      </a:spcBef>
      <a:spcAft>
        <a:spcPct val="0"/>
      </a:spcAft>
      <a:defRPr sz="2100" kern="1200">
        <a:solidFill>
          <a:schemeClr val="tx1"/>
        </a:solidFill>
        <a:latin typeface="Lucida Grande" charset="0"/>
        <a:ea typeface="Geneva" charset="-128"/>
        <a:cs typeface="+mn-cs"/>
      </a:defRPr>
    </a:lvl3pPr>
    <a:lvl4pPr marL="1563688" indent="-192088" algn="l" defTabSz="520700" rtl="0" eaLnBrk="0" fontAlgn="base" hangingPunct="0">
      <a:spcBef>
        <a:spcPct val="0"/>
      </a:spcBef>
      <a:spcAft>
        <a:spcPct val="0"/>
      </a:spcAft>
      <a:defRPr sz="2100" kern="1200">
        <a:solidFill>
          <a:schemeClr val="tx1"/>
        </a:solidFill>
        <a:latin typeface="Lucida Grande" charset="0"/>
        <a:ea typeface="Geneva" charset="-128"/>
        <a:cs typeface="+mn-cs"/>
      </a:defRPr>
    </a:lvl4pPr>
    <a:lvl5pPr marL="2084388" indent="-255588" algn="l" defTabSz="520700" rtl="0" eaLnBrk="0" fontAlgn="base" hangingPunct="0">
      <a:spcBef>
        <a:spcPct val="0"/>
      </a:spcBef>
      <a:spcAft>
        <a:spcPct val="0"/>
      </a:spcAft>
      <a:defRPr sz="2100" kern="1200">
        <a:solidFill>
          <a:schemeClr val="tx1"/>
        </a:solidFill>
        <a:latin typeface="Lucida Grande" charset="0"/>
        <a:ea typeface="Geneva" charset="-128"/>
        <a:cs typeface="+mn-cs"/>
      </a:defRPr>
    </a:lvl5pPr>
    <a:lvl6pPr marL="2286000" algn="l" defTabSz="914400" rtl="0" eaLnBrk="1" latinLnBrk="0" hangingPunct="1">
      <a:defRPr sz="2100" kern="1200">
        <a:solidFill>
          <a:schemeClr val="tx1"/>
        </a:solidFill>
        <a:latin typeface="Lucida Grande" charset="0"/>
        <a:ea typeface="Geneva" charset="-128"/>
        <a:cs typeface="+mn-cs"/>
      </a:defRPr>
    </a:lvl6pPr>
    <a:lvl7pPr marL="2743200" algn="l" defTabSz="914400" rtl="0" eaLnBrk="1" latinLnBrk="0" hangingPunct="1">
      <a:defRPr sz="2100" kern="1200">
        <a:solidFill>
          <a:schemeClr val="tx1"/>
        </a:solidFill>
        <a:latin typeface="Lucida Grande" charset="0"/>
        <a:ea typeface="Geneva" charset="-128"/>
        <a:cs typeface="+mn-cs"/>
      </a:defRPr>
    </a:lvl7pPr>
    <a:lvl8pPr marL="3200400" algn="l" defTabSz="914400" rtl="0" eaLnBrk="1" latinLnBrk="0" hangingPunct="1">
      <a:defRPr sz="2100" kern="1200">
        <a:solidFill>
          <a:schemeClr val="tx1"/>
        </a:solidFill>
        <a:latin typeface="Lucida Grande" charset="0"/>
        <a:ea typeface="Geneva" charset="-128"/>
        <a:cs typeface="+mn-cs"/>
      </a:defRPr>
    </a:lvl8pPr>
    <a:lvl9pPr marL="3657600" algn="l" defTabSz="914400" rtl="0" eaLnBrk="1" latinLnBrk="0" hangingPunct="1">
      <a:defRPr sz="2100" kern="1200">
        <a:solidFill>
          <a:schemeClr val="tx1"/>
        </a:solidFill>
        <a:latin typeface="Lucida Grande" charset="0"/>
        <a:ea typeface="Geneva" charset="-128"/>
        <a:cs typeface="+mn-cs"/>
      </a:defRPr>
    </a:lvl9pPr>
  </p:defaultTextStyle>
  <p:extLst>
    <p:ext uri="{EFAFB233-063F-42B5-8137-9DF3F51BA10A}">
      <p15:sldGuideLst xmlns:p15="http://schemas.microsoft.com/office/powerpoint/2012/main" xmlns="">
        <p15:guide id="1" orient="horz" pos="2382">
          <p15:clr>
            <a:srgbClr val="A4A3A4"/>
          </p15:clr>
        </p15:guide>
        <p15:guide id="2" pos="3366">
          <p15:clr>
            <a:srgbClr val="A4A3A4"/>
          </p15:clr>
        </p15:guide>
      </p15:sldGuideLst>
    </p:ext>
    <p:ext uri="{2D200454-40CA-4A62-9FC3-DE9A4176ACB9}">
      <p15:notesGuideLst xmlns:p15="http://schemas.microsoft.com/office/powerpoint/2012/main" xmlns="">
        <p15:guide id="1" orient="horz" pos="3128">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9092"/>
    <a:srgbClr val="095BA6"/>
    <a:srgbClr val="7F7F7F"/>
    <a:srgbClr val="29292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03" autoAdjust="0"/>
    <p:restoredTop sz="94700" autoAdjust="0"/>
  </p:normalViewPr>
  <p:slideViewPr>
    <p:cSldViewPr snapToGrid="0" snapToObjects="1">
      <p:cViewPr varScale="1">
        <p:scale>
          <a:sx n="62" d="100"/>
          <a:sy n="62" d="100"/>
        </p:scale>
        <p:origin x="-1056" y="-96"/>
      </p:cViewPr>
      <p:guideLst>
        <p:guide orient="horz" pos="2382"/>
        <p:guide pos="336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868"/>
    </p:cViewPr>
  </p:sorterViewPr>
  <p:notesViewPr>
    <p:cSldViewPr snapToGrid="0" snapToObjects="1">
      <p:cViewPr>
        <p:scale>
          <a:sx n="100" d="100"/>
          <a:sy n="100" d="100"/>
        </p:scale>
        <p:origin x="-1566" y="1038"/>
      </p:cViewPr>
      <p:guideLst>
        <p:guide orient="horz" pos="3128"/>
        <p:guide pos="2142"/>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Feuille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Feuille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Feuille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Feuille_Microsoft_Office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Feuille_Microsoft_Office_Excel5.xlsx"/></Relationships>
</file>

<file path=ppt/charts/chart1.xml><?xml version="1.0" encoding="utf-8"?>
<c:chartSpace xmlns:c="http://schemas.openxmlformats.org/drawingml/2006/chart" xmlns:a="http://schemas.openxmlformats.org/drawingml/2006/main" xmlns:r="http://schemas.openxmlformats.org/officeDocument/2006/relationships">
  <c:lang val="fr-FR"/>
  <c:chart>
    <c:autoTitleDeleted val="1"/>
    <c:view3D>
      <c:rotY val="30"/>
      <c:perspective val="0"/>
    </c:view3D>
    <c:plotArea>
      <c:layout>
        <c:manualLayout>
          <c:layoutTarget val="inner"/>
          <c:xMode val="edge"/>
          <c:yMode val="edge"/>
          <c:x val="7.7777777777777793E-2"/>
          <c:y val="0.24940047961630699"/>
          <c:w val="0.84761904761904772"/>
          <c:h val="0.50599520383693042"/>
        </c:manualLayout>
      </c:layout>
      <c:pie3DChart>
        <c:varyColors val="1"/>
        <c:ser>
          <c:idx val="0"/>
          <c:order val="0"/>
          <c:tx>
            <c:strRef>
              <c:f>Sheet1!$A$2</c:f>
              <c:strCache>
                <c:ptCount val="1"/>
                <c:pt idx="0">
                  <c:v>Est</c:v>
                </c:pt>
              </c:strCache>
            </c:strRef>
          </c:tx>
          <c:spPr>
            <a:solidFill>
              <a:schemeClr val="accent1"/>
            </a:solidFill>
            <a:ln w="12437">
              <a:solidFill>
                <a:schemeClr val="tx1"/>
              </a:solidFill>
              <a:prstDash val="solid"/>
            </a:ln>
          </c:spPr>
          <c:dPt>
            <c:idx val="0"/>
            <c:spPr>
              <a:solidFill>
                <a:srgbClr val="FFCC00"/>
              </a:solidFill>
              <a:ln w="24874">
                <a:noFill/>
              </a:ln>
            </c:spPr>
          </c:dPt>
          <c:dPt>
            <c:idx val="1"/>
            <c:spPr>
              <a:solidFill>
                <a:srgbClr val="333399"/>
              </a:solidFill>
              <a:ln w="24874">
                <a:noFill/>
              </a:ln>
            </c:spPr>
          </c:dPt>
          <c:dPt>
            <c:idx val="2"/>
            <c:spPr>
              <a:solidFill>
                <a:srgbClr val="3366FF"/>
              </a:solidFill>
              <a:ln w="24874">
                <a:noFill/>
              </a:ln>
            </c:spPr>
          </c:dPt>
          <c:cat>
            <c:strRef>
              <c:f>Sheet1!$B$1:$D$1</c:f>
              <c:strCache>
                <c:ptCount val="3"/>
                <c:pt idx="0">
                  <c:v>1er  trim.</c:v>
                </c:pt>
                <c:pt idx="1">
                  <c:v>2e  trim.</c:v>
                </c:pt>
                <c:pt idx="2">
                  <c:v>3e  trim.</c:v>
                </c:pt>
              </c:strCache>
            </c:strRef>
          </c:cat>
          <c:val>
            <c:numRef>
              <c:f>Sheet1!$B$2:$D$2</c:f>
              <c:numCache>
                <c:formatCode>0.00%</c:formatCode>
                <c:ptCount val="3"/>
                <c:pt idx="0">
                  <c:v>0.35620000000000002</c:v>
                </c:pt>
                <c:pt idx="1">
                  <c:v>0.4007</c:v>
                </c:pt>
                <c:pt idx="2">
                  <c:v>0.24310000000000001</c:v>
                </c:pt>
              </c:numCache>
            </c:numRef>
          </c:val>
        </c:ser>
        <c:ser>
          <c:idx val="1"/>
          <c:order val="1"/>
          <c:tx>
            <c:strRef>
              <c:f>Sheet1!$A$3</c:f>
              <c:strCache>
                <c:ptCount val="1"/>
              </c:strCache>
            </c:strRef>
          </c:tx>
          <c:spPr>
            <a:solidFill>
              <a:schemeClr val="accent2"/>
            </a:solidFill>
            <a:ln w="12437">
              <a:solidFill>
                <a:schemeClr val="tx1"/>
              </a:solidFill>
              <a:prstDash val="solid"/>
            </a:ln>
          </c:spPr>
          <c:dPt>
            <c:idx val="0"/>
            <c:spPr>
              <a:solidFill>
                <a:schemeClr val="accent1"/>
              </a:solidFill>
              <a:ln w="12437">
                <a:solidFill>
                  <a:schemeClr val="tx1"/>
                </a:solidFill>
                <a:prstDash val="solid"/>
              </a:ln>
            </c:spPr>
          </c:dPt>
          <c:dPt>
            <c:idx val="1"/>
          </c:dPt>
          <c:dPt>
            <c:idx val="2"/>
            <c:spPr>
              <a:solidFill>
                <a:schemeClr val="hlink"/>
              </a:solidFill>
              <a:ln w="12437">
                <a:solidFill>
                  <a:schemeClr val="tx1"/>
                </a:solidFill>
                <a:prstDash val="solid"/>
              </a:ln>
            </c:spPr>
          </c:dPt>
          <c:cat>
            <c:strRef>
              <c:f>Sheet1!$B$1:$D$1</c:f>
              <c:strCache>
                <c:ptCount val="3"/>
                <c:pt idx="0">
                  <c:v>1er  trim.</c:v>
                </c:pt>
                <c:pt idx="1">
                  <c:v>2e  trim.</c:v>
                </c:pt>
                <c:pt idx="2">
                  <c:v>3e  trim.</c:v>
                </c:pt>
              </c:strCache>
            </c:strRef>
          </c:cat>
          <c:val>
            <c:numRef>
              <c:f>Sheet1!$B$3:$D$3</c:f>
              <c:numCache>
                <c:formatCode>General</c:formatCode>
                <c:ptCount val="3"/>
              </c:numCache>
            </c:numRef>
          </c:val>
        </c:ser>
        <c:ser>
          <c:idx val="2"/>
          <c:order val="2"/>
          <c:tx>
            <c:strRef>
              <c:f>Sheet1!$A$4</c:f>
              <c:strCache>
                <c:ptCount val="1"/>
              </c:strCache>
            </c:strRef>
          </c:tx>
          <c:spPr>
            <a:solidFill>
              <a:schemeClr val="hlink"/>
            </a:solidFill>
            <a:ln w="12437">
              <a:solidFill>
                <a:schemeClr val="tx1"/>
              </a:solidFill>
              <a:prstDash val="solid"/>
            </a:ln>
          </c:spPr>
          <c:dPt>
            <c:idx val="0"/>
            <c:spPr>
              <a:solidFill>
                <a:schemeClr val="accent1"/>
              </a:solidFill>
              <a:ln w="12437">
                <a:solidFill>
                  <a:schemeClr val="tx1"/>
                </a:solidFill>
                <a:prstDash val="solid"/>
              </a:ln>
            </c:spPr>
          </c:dPt>
          <c:dPt>
            <c:idx val="1"/>
            <c:spPr>
              <a:solidFill>
                <a:schemeClr val="accent2"/>
              </a:solidFill>
              <a:ln w="12437">
                <a:solidFill>
                  <a:schemeClr val="tx1"/>
                </a:solidFill>
                <a:prstDash val="solid"/>
              </a:ln>
            </c:spPr>
          </c:dPt>
          <c:dPt>
            <c:idx val="2"/>
          </c:dPt>
          <c:cat>
            <c:strRef>
              <c:f>Sheet1!$B$1:$D$1</c:f>
              <c:strCache>
                <c:ptCount val="3"/>
                <c:pt idx="0">
                  <c:v>1er  trim.</c:v>
                </c:pt>
                <c:pt idx="1">
                  <c:v>2e  trim.</c:v>
                </c:pt>
                <c:pt idx="2">
                  <c:v>3e  trim.</c:v>
                </c:pt>
              </c:strCache>
            </c:strRef>
          </c:cat>
          <c:val>
            <c:numRef>
              <c:f>Sheet1!$B$4:$D$4</c:f>
              <c:numCache>
                <c:formatCode>General</c:formatCode>
                <c:ptCount val="3"/>
              </c:numCache>
            </c:numRef>
          </c:val>
        </c:ser>
        <c:dLbls/>
      </c:pie3DChart>
      <c:spPr>
        <a:noFill/>
        <a:ln w="24874">
          <a:noFill/>
        </a:ln>
      </c:spPr>
    </c:plotArea>
    <c:plotVisOnly val="1"/>
    <c:dispBlanksAs val="zero"/>
  </c:chart>
  <c:spPr>
    <a:noFill/>
    <a:ln>
      <a:noFill/>
    </a:ln>
  </c:spPr>
  <c:txPr>
    <a:bodyPr/>
    <a:lstStyle/>
    <a:p>
      <a:pPr>
        <a:defRPr sz="1763" b="1" i="0" u="none" strike="noStrike" baseline="0">
          <a:solidFill>
            <a:schemeClr val="tx1"/>
          </a:solidFill>
          <a:latin typeface="Arial"/>
          <a:ea typeface="Arial"/>
          <a:cs typeface="Arial"/>
        </a:defRPr>
      </a:pPr>
      <a:endParaRPr lang="fr-F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fr-FR"/>
  <c:chart>
    <c:autoTitleDeleted val="1"/>
    <c:view3D>
      <c:rotY val="30"/>
      <c:perspective val="0"/>
    </c:view3D>
    <c:plotArea>
      <c:layout>
        <c:manualLayout>
          <c:layoutTarget val="inner"/>
          <c:xMode val="edge"/>
          <c:yMode val="edge"/>
          <c:x val="7.7777777777777779E-2"/>
          <c:y val="0.24940047961630699"/>
          <c:w val="0.84761904761904772"/>
          <c:h val="0.50599520383693042"/>
        </c:manualLayout>
      </c:layout>
      <c:pie3DChart>
        <c:varyColors val="1"/>
        <c:ser>
          <c:idx val="0"/>
          <c:order val="0"/>
          <c:tx>
            <c:strRef>
              <c:f>Sheet1!$A$2</c:f>
              <c:strCache>
                <c:ptCount val="1"/>
                <c:pt idx="0">
                  <c:v>Est</c:v>
                </c:pt>
              </c:strCache>
            </c:strRef>
          </c:tx>
          <c:spPr>
            <a:solidFill>
              <a:schemeClr val="accent1"/>
            </a:solidFill>
            <a:ln w="12437">
              <a:solidFill>
                <a:schemeClr val="tx1"/>
              </a:solidFill>
              <a:prstDash val="solid"/>
            </a:ln>
          </c:spPr>
          <c:dPt>
            <c:idx val="0"/>
            <c:spPr>
              <a:solidFill>
                <a:srgbClr val="FFCC00"/>
              </a:solidFill>
              <a:ln w="24874">
                <a:noFill/>
              </a:ln>
            </c:spPr>
          </c:dPt>
          <c:dPt>
            <c:idx val="1"/>
            <c:spPr>
              <a:solidFill>
                <a:srgbClr val="333399"/>
              </a:solidFill>
              <a:ln w="24874">
                <a:noFill/>
              </a:ln>
            </c:spPr>
          </c:dPt>
          <c:dPt>
            <c:idx val="2"/>
            <c:spPr>
              <a:solidFill>
                <a:srgbClr val="3366FF"/>
              </a:solidFill>
              <a:ln w="24874">
                <a:noFill/>
              </a:ln>
            </c:spPr>
          </c:dPt>
          <c:cat>
            <c:strRef>
              <c:f>Sheet1!$B$1:$D$1</c:f>
              <c:strCache>
                <c:ptCount val="3"/>
                <c:pt idx="0">
                  <c:v>1er  trim.</c:v>
                </c:pt>
                <c:pt idx="1">
                  <c:v>2e  trim.</c:v>
                </c:pt>
                <c:pt idx="2">
                  <c:v>3e  trim.</c:v>
                </c:pt>
              </c:strCache>
            </c:strRef>
          </c:cat>
          <c:val>
            <c:numRef>
              <c:f>Sheet1!$B$2:$D$2</c:f>
              <c:numCache>
                <c:formatCode>0.00%</c:formatCode>
                <c:ptCount val="3"/>
                <c:pt idx="0">
                  <c:v>0.38630000000000003</c:v>
                </c:pt>
                <c:pt idx="1">
                  <c:v>0.42050000000000004</c:v>
                </c:pt>
                <c:pt idx="2">
                  <c:v>0.19020000000000001</c:v>
                </c:pt>
              </c:numCache>
            </c:numRef>
          </c:val>
        </c:ser>
        <c:ser>
          <c:idx val="1"/>
          <c:order val="1"/>
          <c:tx>
            <c:strRef>
              <c:f>Sheet1!$A$3</c:f>
              <c:strCache>
                <c:ptCount val="1"/>
              </c:strCache>
            </c:strRef>
          </c:tx>
          <c:spPr>
            <a:solidFill>
              <a:schemeClr val="accent2"/>
            </a:solidFill>
            <a:ln w="12437">
              <a:solidFill>
                <a:schemeClr val="tx1"/>
              </a:solidFill>
              <a:prstDash val="solid"/>
            </a:ln>
          </c:spPr>
          <c:dPt>
            <c:idx val="0"/>
            <c:spPr>
              <a:solidFill>
                <a:schemeClr val="accent1"/>
              </a:solidFill>
              <a:ln w="12437">
                <a:solidFill>
                  <a:schemeClr val="tx1"/>
                </a:solidFill>
                <a:prstDash val="solid"/>
              </a:ln>
            </c:spPr>
          </c:dPt>
          <c:dPt>
            <c:idx val="1"/>
          </c:dPt>
          <c:dPt>
            <c:idx val="2"/>
            <c:spPr>
              <a:solidFill>
                <a:schemeClr val="hlink"/>
              </a:solidFill>
              <a:ln w="12437">
                <a:solidFill>
                  <a:schemeClr val="tx1"/>
                </a:solidFill>
                <a:prstDash val="solid"/>
              </a:ln>
            </c:spPr>
          </c:dPt>
          <c:cat>
            <c:strRef>
              <c:f>Sheet1!$B$1:$D$1</c:f>
              <c:strCache>
                <c:ptCount val="3"/>
                <c:pt idx="0">
                  <c:v>1er  trim.</c:v>
                </c:pt>
                <c:pt idx="1">
                  <c:v>2e  trim.</c:v>
                </c:pt>
                <c:pt idx="2">
                  <c:v>3e  trim.</c:v>
                </c:pt>
              </c:strCache>
            </c:strRef>
          </c:cat>
          <c:val>
            <c:numRef>
              <c:f>Sheet1!$B$3:$D$3</c:f>
              <c:numCache>
                <c:formatCode>General</c:formatCode>
                <c:ptCount val="3"/>
              </c:numCache>
            </c:numRef>
          </c:val>
        </c:ser>
        <c:ser>
          <c:idx val="2"/>
          <c:order val="2"/>
          <c:tx>
            <c:strRef>
              <c:f>Sheet1!$A$4</c:f>
              <c:strCache>
                <c:ptCount val="1"/>
              </c:strCache>
            </c:strRef>
          </c:tx>
          <c:spPr>
            <a:solidFill>
              <a:schemeClr val="hlink"/>
            </a:solidFill>
            <a:ln w="12437">
              <a:solidFill>
                <a:schemeClr val="tx1"/>
              </a:solidFill>
              <a:prstDash val="solid"/>
            </a:ln>
          </c:spPr>
          <c:dPt>
            <c:idx val="0"/>
            <c:spPr>
              <a:solidFill>
                <a:schemeClr val="accent1"/>
              </a:solidFill>
              <a:ln w="12437">
                <a:solidFill>
                  <a:schemeClr val="tx1"/>
                </a:solidFill>
                <a:prstDash val="solid"/>
              </a:ln>
            </c:spPr>
          </c:dPt>
          <c:dPt>
            <c:idx val="1"/>
            <c:spPr>
              <a:solidFill>
                <a:schemeClr val="accent2"/>
              </a:solidFill>
              <a:ln w="12437">
                <a:solidFill>
                  <a:schemeClr val="tx1"/>
                </a:solidFill>
                <a:prstDash val="solid"/>
              </a:ln>
            </c:spPr>
          </c:dPt>
          <c:dPt>
            <c:idx val="2"/>
          </c:dPt>
          <c:cat>
            <c:strRef>
              <c:f>Sheet1!$B$1:$D$1</c:f>
              <c:strCache>
                <c:ptCount val="3"/>
                <c:pt idx="0">
                  <c:v>1er  trim.</c:v>
                </c:pt>
                <c:pt idx="1">
                  <c:v>2e  trim.</c:v>
                </c:pt>
                <c:pt idx="2">
                  <c:v>3e  trim.</c:v>
                </c:pt>
              </c:strCache>
            </c:strRef>
          </c:cat>
          <c:val>
            <c:numRef>
              <c:f>Sheet1!$B$4:$D$4</c:f>
              <c:numCache>
                <c:formatCode>General</c:formatCode>
                <c:ptCount val="3"/>
              </c:numCache>
            </c:numRef>
          </c:val>
        </c:ser>
        <c:dLbls/>
      </c:pie3DChart>
      <c:spPr>
        <a:noFill/>
        <a:ln w="24874">
          <a:noFill/>
        </a:ln>
      </c:spPr>
    </c:plotArea>
    <c:plotVisOnly val="1"/>
    <c:dispBlanksAs val="zero"/>
  </c:chart>
  <c:spPr>
    <a:noFill/>
    <a:ln>
      <a:noFill/>
    </a:ln>
  </c:spPr>
  <c:txPr>
    <a:bodyPr/>
    <a:lstStyle/>
    <a:p>
      <a:pPr>
        <a:defRPr sz="1763" b="1" i="0" u="none" strike="noStrike" baseline="0">
          <a:solidFill>
            <a:schemeClr val="tx1"/>
          </a:solidFill>
          <a:latin typeface="Arial"/>
          <a:ea typeface="Arial"/>
          <a:cs typeface="Arial"/>
        </a:defRPr>
      </a:pPr>
      <a:endParaRPr lang="fr-F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fr-FR"/>
  <c:chart>
    <c:autoTitleDeleted val="1"/>
    <c:view3D>
      <c:rotY val="30"/>
      <c:perspective val="0"/>
    </c:view3D>
    <c:plotArea>
      <c:layout>
        <c:manualLayout>
          <c:layoutTarget val="inner"/>
          <c:xMode val="edge"/>
          <c:yMode val="edge"/>
          <c:x val="7.7777777777777779E-2"/>
          <c:y val="0.24940047961630699"/>
          <c:w val="0.84761904761904772"/>
          <c:h val="0.50599520383693042"/>
        </c:manualLayout>
      </c:layout>
      <c:pie3DChart>
        <c:varyColors val="1"/>
        <c:ser>
          <c:idx val="0"/>
          <c:order val="0"/>
          <c:tx>
            <c:strRef>
              <c:f>Sheet1!$A$2</c:f>
              <c:strCache>
                <c:ptCount val="1"/>
                <c:pt idx="0">
                  <c:v>Est</c:v>
                </c:pt>
              </c:strCache>
            </c:strRef>
          </c:tx>
          <c:spPr>
            <a:ln w="11416">
              <a:solidFill>
                <a:schemeClr val="tx1"/>
              </a:solidFill>
              <a:prstDash val="solid"/>
            </a:ln>
          </c:spPr>
          <c:dPt>
            <c:idx val="0"/>
            <c:spPr>
              <a:solidFill>
                <a:srgbClr val="33CCCC"/>
              </a:solidFill>
              <a:ln w="22832">
                <a:noFill/>
              </a:ln>
            </c:spPr>
          </c:dPt>
          <c:dPt>
            <c:idx val="1"/>
            <c:spPr>
              <a:solidFill>
                <a:srgbClr val="FFFF00"/>
              </a:solidFill>
              <a:ln w="22832">
                <a:noFill/>
              </a:ln>
            </c:spPr>
          </c:dPt>
          <c:dPt>
            <c:idx val="2"/>
            <c:spPr>
              <a:solidFill>
                <a:srgbClr val="99CCFF"/>
              </a:solidFill>
              <a:ln w="22832">
                <a:noFill/>
              </a:ln>
            </c:spPr>
          </c:dPt>
          <c:dLbls>
            <c:dLbl>
              <c:idx val="0"/>
              <c:layout>
                <c:manualLayout>
                  <c:x val="-0.25742699400746305"/>
                  <c:y val="-0.25041519230831183"/>
                </c:manualLayout>
              </c:layout>
              <c:spPr>
                <a:noFill/>
                <a:ln w="22832">
                  <a:noFill/>
                </a:ln>
              </c:spPr>
              <c:txPr>
                <a:bodyPr/>
                <a:lstStyle/>
                <a:p>
                  <a:pPr>
                    <a:defRPr sz="1618" b="1" i="0" u="none" strike="noStrike" baseline="0">
                      <a:solidFill>
                        <a:schemeClr val="tx1"/>
                      </a:solidFill>
                      <a:latin typeface="Arial"/>
                      <a:ea typeface="Arial"/>
                      <a:cs typeface="Arial"/>
                    </a:defRPr>
                  </a:pPr>
                  <a:endParaRPr lang="fr-FR"/>
                </a:p>
              </c:txPr>
              <c:dLblPos val="bestFit"/>
              <c:showVal val="1"/>
              <c:extLst>
                <c:ext xmlns:c15="http://schemas.microsoft.com/office/drawing/2012/chart" uri="{CE6537A1-D6FC-4f65-9D91-7224C49458BB}">
                  <c15:layout/>
                </c:ext>
              </c:extLst>
            </c:dLbl>
            <c:dLbl>
              <c:idx val="1"/>
              <c:layout>
                <c:manualLayout>
                  <c:x val="0.21180584172091299"/>
                  <c:y val="3.3083452905779305E-2"/>
                </c:manualLayout>
              </c:layout>
              <c:spPr>
                <a:noFill/>
                <a:ln w="22832">
                  <a:noFill/>
                </a:ln>
              </c:spPr>
              <c:txPr>
                <a:bodyPr/>
                <a:lstStyle/>
                <a:p>
                  <a:pPr>
                    <a:defRPr sz="1618" b="1" i="0" u="none" strike="noStrike" baseline="0">
                      <a:solidFill>
                        <a:schemeClr val="tx1"/>
                      </a:solidFill>
                      <a:latin typeface="Arial"/>
                      <a:ea typeface="Arial"/>
                      <a:cs typeface="Arial"/>
                    </a:defRPr>
                  </a:pPr>
                  <a:endParaRPr lang="fr-FR"/>
                </a:p>
              </c:txPr>
              <c:dLblPos val="bestFit"/>
              <c:showVal val="1"/>
              <c:extLst>
                <c:ext xmlns:c15="http://schemas.microsoft.com/office/drawing/2012/chart" uri="{CE6537A1-D6FC-4f65-9D91-7224C49458BB}">
                  <c15:layout/>
                </c:ext>
              </c:extLst>
            </c:dLbl>
            <c:spPr>
              <a:noFill/>
              <a:ln w="22832">
                <a:noFill/>
              </a:ln>
            </c:spPr>
            <c:txPr>
              <a:bodyPr wrap="square" lIns="38100" tIns="19050" rIns="38100" bIns="19050" anchor="ctr">
                <a:spAutoFit/>
              </a:bodyPr>
              <a:lstStyle/>
              <a:p>
                <a:pPr>
                  <a:defRPr sz="1618" b="1" i="0" u="none" strike="noStrike" baseline="0">
                    <a:solidFill>
                      <a:schemeClr val="tx1"/>
                    </a:solidFill>
                    <a:latin typeface="Arial"/>
                    <a:ea typeface="Arial"/>
                    <a:cs typeface="Arial"/>
                  </a:defRPr>
                </a:pPr>
                <a:endParaRPr lang="fr-FR"/>
              </a:p>
            </c:txPr>
            <c:showVal val="1"/>
            <c:showLeaderLines val="1"/>
            <c:extLst>
              <c:ext xmlns:c15="http://schemas.microsoft.com/office/drawing/2012/chart" uri="{CE6537A1-D6FC-4f65-9D91-7224C49458BB}"/>
            </c:extLst>
          </c:dLbls>
          <c:cat>
            <c:strRef>
              <c:f>Sheet1!$B$1:$C$1</c:f>
              <c:strCache>
                <c:ptCount val="2"/>
                <c:pt idx="0">
                  <c:v>1er  trim.</c:v>
                </c:pt>
                <c:pt idx="1">
                  <c:v>2e  trim.</c:v>
                </c:pt>
              </c:strCache>
            </c:strRef>
          </c:cat>
          <c:val>
            <c:numRef>
              <c:f>Sheet1!$B$2:$C$2</c:f>
              <c:numCache>
                <c:formatCode>0.00%</c:formatCode>
                <c:ptCount val="2"/>
                <c:pt idx="0">
                  <c:v>0.56670000000000009</c:v>
                </c:pt>
                <c:pt idx="1">
                  <c:v>0.43330000000000007</c:v>
                </c:pt>
              </c:numCache>
            </c:numRef>
          </c:val>
        </c:ser>
        <c:ser>
          <c:idx val="1"/>
          <c:order val="1"/>
          <c:tx>
            <c:strRef>
              <c:f>Sheet1!$A$3</c:f>
              <c:strCache>
                <c:ptCount val="1"/>
              </c:strCache>
            </c:strRef>
          </c:tx>
          <c:spPr>
            <a:solidFill>
              <a:schemeClr val="accent2"/>
            </a:solidFill>
            <a:ln w="11416">
              <a:solidFill>
                <a:schemeClr val="tx1"/>
              </a:solidFill>
              <a:prstDash val="solid"/>
            </a:ln>
          </c:spPr>
          <c:dPt>
            <c:idx val="0"/>
            <c:spPr>
              <a:solidFill>
                <a:schemeClr val="accent1"/>
              </a:solidFill>
              <a:ln w="11416">
                <a:solidFill>
                  <a:schemeClr val="tx1"/>
                </a:solidFill>
                <a:prstDash val="solid"/>
              </a:ln>
            </c:spPr>
          </c:dPt>
          <c:dPt>
            <c:idx val="1"/>
          </c:dPt>
          <c:cat>
            <c:strRef>
              <c:f>Sheet1!$B$1:$C$1</c:f>
              <c:strCache>
                <c:ptCount val="2"/>
                <c:pt idx="0">
                  <c:v>1er  trim.</c:v>
                </c:pt>
                <c:pt idx="1">
                  <c:v>2e  trim.</c:v>
                </c:pt>
              </c:strCache>
            </c:strRef>
          </c:cat>
          <c:val>
            <c:numRef>
              <c:f>Sheet1!$B$3:$C$3</c:f>
              <c:numCache>
                <c:formatCode>General</c:formatCode>
                <c:ptCount val="2"/>
              </c:numCache>
            </c:numRef>
          </c:val>
        </c:ser>
        <c:ser>
          <c:idx val="2"/>
          <c:order val="2"/>
          <c:tx>
            <c:strRef>
              <c:f>Sheet1!$A$4</c:f>
              <c:strCache>
                <c:ptCount val="1"/>
              </c:strCache>
            </c:strRef>
          </c:tx>
          <c:spPr>
            <a:solidFill>
              <a:schemeClr val="hlink"/>
            </a:solidFill>
            <a:ln w="11416">
              <a:solidFill>
                <a:schemeClr val="tx1"/>
              </a:solidFill>
              <a:prstDash val="solid"/>
            </a:ln>
          </c:spPr>
          <c:dPt>
            <c:idx val="0"/>
            <c:spPr>
              <a:solidFill>
                <a:schemeClr val="accent1"/>
              </a:solidFill>
              <a:ln w="11416">
                <a:solidFill>
                  <a:schemeClr val="tx1"/>
                </a:solidFill>
                <a:prstDash val="solid"/>
              </a:ln>
            </c:spPr>
          </c:dPt>
          <c:dPt>
            <c:idx val="1"/>
            <c:spPr>
              <a:solidFill>
                <a:schemeClr val="accent2"/>
              </a:solidFill>
              <a:ln w="11416">
                <a:solidFill>
                  <a:schemeClr val="tx1"/>
                </a:solidFill>
                <a:prstDash val="solid"/>
              </a:ln>
            </c:spPr>
          </c:dPt>
          <c:cat>
            <c:strRef>
              <c:f>Sheet1!$B$1:$C$1</c:f>
              <c:strCache>
                <c:ptCount val="2"/>
                <c:pt idx="0">
                  <c:v>1er  trim.</c:v>
                </c:pt>
                <c:pt idx="1">
                  <c:v>2e  trim.</c:v>
                </c:pt>
              </c:strCache>
            </c:strRef>
          </c:cat>
          <c:val>
            <c:numRef>
              <c:f>Sheet1!$B$4:$C$4</c:f>
              <c:numCache>
                <c:formatCode>General</c:formatCode>
                <c:ptCount val="2"/>
              </c:numCache>
            </c:numRef>
          </c:val>
        </c:ser>
        <c:dLbls/>
      </c:pie3DChart>
      <c:spPr>
        <a:noFill/>
        <a:ln w="22832">
          <a:noFill/>
        </a:ln>
      </c:spPr>
    </c:plotArea>
    <c:plotVisOnly val="1"/>
    <c:dispBlanksAs val="zero"/>
  </c:chart>
  <c:spPr>
    <a:noFill/>
    <a:ln>
      <a:noFill/>
    </a:ln>
  </c:spPr>
  <c:txPr>
    <a:bodyPr/>
    <a:lstStyle/>
    <a:p>
      <a:pPr>
        <a:defRPr sz="1618" b="1" i="0" u="none" strike="noStrike" baseline="0">
          <a:solidFill>
            <a:schemeClr val="tx1"/>
          </a:solidFill>
          <a:latin typeface="Arial"/>
          <a:ea typeface="Arial"/>
          <a:cs typeface="Arial"/>
        </a:defRPr>
      </a:pPr>
      <a:endParaRPr lang="fr-F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fr-FR"/>
  <c:chart>
    <c:autoTitleDeleted val="1"/>
    <c:view3D>
      <c:rotY val="30"/>
      <c:perspective val="0"/>
    </c:view3D>
    <c:plotArea>
      <c:layout>
        <c:manualLayout>
          <c:layoutTarget val="inner"/>
          <c:xMode val="edge"/>
          <c:yMode val="edge"/>
          <c:x val="7.7777777777777779E-2"/>
          <c:y val="0.24940047961630699"/>
          <c:w val="0.84761904761904772"/>
          <c:h val="0.50599520383693042"/>
        </c:manualLayout>
      </c:layout>
      <c:pie3DChart>
        <c:varyColors val="1"/>
        <c:ser>
          <c:idx val="0"/>
          <c:order val="0"/>
          <c:tx>
            <c:strRef>
              <c:f>Sheet1!$A$2</c:f>
              <c:strCache>
                <c:ptCount val="1"/>
                <c:pt idx="0">
                  <c:v>Est</c:v>
                </c:pt>
              </c:strCache>
            </c:strRef>
          </c:tx>
          <c:spPr>
            <a:ln w="11416">
              <a:solidFill>
                <a:schemeClr val="tx1"/>
              </a:solidFill>
              <a:prstDash val="solid"/>
            </a:ln>
          </c:spPr>
          <c:dPt>
            <c:idx val="0"/>
            <c:spPr>
              <a:solidFill>
                <a:srgbClr val="33CCCC"/>
              </a:solidFill>
              <a:ln w="22832">
                <a:noFill/>
              </a:ln>
            </c:spPr>
          </c:dPt>
          <c:dPt>
            <c:idx val="1"/>
            <c:spPr>
              <a:solidFill>
                <a:srgbClr val="FFFF00"/>
              </a:solidFill>
              <a:ln w="22832">
                <a:noFill/>
              </a:ln>
            </c:spPr>
          </c:dPt>
          <c:dPt>
            <c:idx val="2"/>
            <c:spPr>
              <a:solidFill>
                <a:srgbClr val="99CCFF"/>
              </a:solidFill>
              <a:ln w="22832">
                <a:noFill/>
              </a:ln>
            </c:spPr>
          </c:dPt>
          <c:dLbls>
            <c:dLbl>
              <c:idx val="0"/>
              <c:layout>
                <c:manualLayout>
                  <c:x val="-0.26225185374406745"/>
                  <c:y val="-0.19146358291556276"/>
                </c:manualLayout>
              </c:layout>
              <c:spPr>
                <a:noFill/>
                <a:ln w="22832">
                  <a:noFill/>
                </a:ln>
              </c:spPr>
              <c:txPr>
                <a:bodyPr/>
                <a:lstStyle/>
                <a:p>
                  <a:pPr>
                    <a:defRPr sz="1618" b="1" i="0" u="none" strike="noStrike" baseline="0">
                      <a:solidFill>
                        <a:schemeClr val="tx1"/>
                      </a:solidFill>
                      <a:latin typeface="Arial"/>
                      <a:ea typeface="Arial"/>
                      <a:cs typeface="Arial"/>
                    </a:defRPr>
                  </a:pPr>
                  <a:endParaRPr lang="fr-FR"/>
                </a:p>
              </c:txPr>
              <c:dLblPos val="bestFit"/>
              <c:showVal val="1"/>
              <c:extLst>
                <c:ext xmlns:c15="http://schemas.microsoft.com/office/drawing/2012/chart" uri="{CE6537A1-D6FC-4f65-9D91-7224C49458BB}">
                  <c15:layout/>
                </c:ext>
              </c:extLst>
            </c:dLbl>
            <c:dLbl>
              <c:idx val="1"/>
              <c:layout>
                <c:manualLayout>
                  <c:x val="0.28027894866322101"/>
                  <c:y val="4.8846766072051351E-2"/>
                </c:manualLayout>
              </c:layout>
              <c:spPr>
                <a:noFill/>
                <a:ln w="22832">
                  <a:noFill/>
                </a:ln>
              </c:spPr>
              <c:txPr>
                <a:bodyPr/>
                <a:lstStyle/>
                <a:p>
                  <a:pPr>
                    <a:defRPr sz="1618" b="1" i="0" u="none" strike="noStrike" baseline="0">
                      <a:solidFill>
                        <a:schemeClr val="tx1"/>
                      </a:solidFill>
                      <a:latin typeface="Arial"/>
                      <a:ea typeface="Arial"/>
                      <a:cs typeface="Arial"/>
                    </a:defRPr>
                  </a:pPr>
                  <a:endParaRPr lang="fr-FR"/>
                </a:p>
              </c:txPr>
              <c:dLblPos val="bestFit"/>
              <c:showVal val="1"/>
              <c:extLst>
                <c:ext xmlns:c15="http://schemas.microsoft.com/office/drawing/2012/chart" uri="{CE6537A1-D6FC-4f65-9D91-7224C49458BB}">
                  <c15:layout/>
                </c:ext>
              </c:extLst>
            </c:dLbl>
            <c:spPr>
              <a:noFill/>
              <a:ln w="22832">
                <a:noFill/>
              </a:ln>
            </c:spPr>
            <c:txPr>
              <a:bodyPr wrap="square" lIns="38100" tIns="19050" rIns="38100" bIns="19050" anchor="ctr">
                <a:spAutoFit/>
              </a:bodyPr>
              <a:lstStyle/>
              <a:p>
                <a:pPr>
                  <a:defRPr sz="1618" b="1" i="0" u="none" strike="noStrike" baseline="0">
                    <a:solidFill>
                      <a:schemeClr val="tx1"/>
                    </a:solidFill>
                    <a:latin typeface="Arial"/>
                    <a:ea typeface="Arial"/>
                    <a:cs typeface="Arial"/>
                  </a:defRPr>
                </a:pPr>
                <a:endParaRPr lang="fr-FR"/>
              </a:p>
            </c:txPr>
            <c:showVal val="1"/>
            <c:showLeaderLines val="1"/>
            <c:extLst>
              <c:ext xmlns:c15="http://schemas.microsoft.com/office/drawing/2012/chart" uri="{CE6537A1-D6FC-4f65-9D91-7224C49458BB}"/>
            </c:extLst>
          </c:dLbls>
          <c:cat>
            <c:strRef>
              <c:f>Sheet1!$B$1:$C$1</c:f>
              <c:strCache>
                <c:ptCount val="2"/>
                <c:pt idx="0">
                  <c:v>1er  trim.</c:v>
                </c:pt>
                <c:pt idx="1">
                  <c:v>2e  trim.</c:v>
                </c:pt>
              </c:strCache>
            </c:strRef>
          </c:cat>
          <c:val>
            <c:numRef>
              <c:f>Sheet1!$B$2:$C$2</c:f>
              <c:numCache>
                <c:formatCode>0.00%</c:formatCode>
                <c:ptCount val="2"/>
                <c:pt idx="0">
                  <c:v>0.442</c:v>
                </c:pt>
                <c:pt idx="1">
                  <c:v>0.55800000000000005</c:v>
                </c:pt>
              </c:numCache>
            </c:numRef>
          </c:val>
        </c:ser>
        <c:ser>
          <c:idx val="1"/>
          <c:order val="1"/>
          <c:tx>
            <c:strRef>
              <c:f>Sheet1!$A$3</c:f>
              <c:strCache>
                <c:ptCount val="1"/>
              </c:strCache>
            </c:strRef>
          </c:tx>
          <c:spPr>
            <a:solidFill>
              <a:schemeClr val="accent2"/>
            </a:solidFill>
            <a:ln w="11416">
              <a:solidFill>
                <a:schemeClr val="tx1"/>
              </a:solidFill>
              <a:prstDash val="solid"/>
            </a:ln>
          </c:spPr>
          <c:dPt>
            <c:idx val="0"/>
            <c:spPr>
              <a:solidFill>
                <a:schemeClr val="accent1"/>
              </a:solidFill>
              <a:ln w="11416">
                <a:solidFill>
                  <a:schemeClr val="tx1"/>
                </a:solidFill>
                <a:prstDash val="solid"/>
              </a:ln>
            </c:spPr>
          </c:dPt>
          <c:dPt>
            <c:idx val="1"/>
          </c:dPt>
          <c:cat>
            <c:strRef>
              <c:f>Sheet1!$B$1:$C$1</c:f>
              <c:strCache>
                <c:ptCount val="2"/>
                <c:pt idx="0">
                  <c:v>1er  trim.</c:v>
                </c:pt>
                <c:pt idx="1">
                  <c:v>2e  trim.</c:v>
                </c:pt>
              </c:strCache>
            </c:strRef>
          </c:cat>
          <c:val>
            <c:numRef>
              <c:f>Sheet1!$B$3:$C$3</c:f>
              <c:numCache>
                <c:formatCode>General</c:formatCode>
                <c:ptCount val="2"/>
              </c:numCache>
            </c:numRef>
          </c:val>
        </c:ser>
        <c:ser>
          <c:idx val="2"/>
          <c:order val="2"/>
          <c:tx>
            <c:strRef>
              <c:f>Sheet1!$A$4</c:f>
              <c:strCache>
                <c:ptCount val="1"/>
              </c:strCache>
            </c:strRef>
          </c:tx>
          <c:spPr>
            <a:solidFill>
              <a:schemeClr val="hlink"/>
            </a:solidFill>
            <a:ln w="11416">
              <a:solidFill>
                <a:schemeClr val="tx1"/>
              </a:solidFill>
              <a:prstDash val="solid"/>
            </a:ln>
          </c:spPr>
          <c:dPt>
            <c:idx val="0"/>
            <c:spPr>
              <a:solidFill>
                <a:schemeClr val="accent1"/>
              </a:solidFill>
              <a:ln w="11416">
                <a:solidFill>
                  <a:schemeClr val="tx1"/>
                </a:solidFill>
                <a:prstDash val="solid"/>
              </a:ln>
            </c:spPr>
          </c:dPt>
          <c:dPt>
            <c:idx val="1"/>
            <c:spPr>
              <a:solidFill>
                <a:schemeClr val="accent2"/>
              </a:solidFill>
              <a:ln w="11416">
                <a:solidFill>
                  <a:schemeClr val="tx1"/>
                </a:solidFill>
                <a:prstDash val="solid"/>
              </a:ln>
            </c:spPr>
          </c:dPt>
          <c:cat>
            <c:strRef>
              <c:f>Sheet1!$B$1:$C$1</c:f>
              <c:strCache>
                <c:ptCount val="2"/>
                <c:pt idx="0">
                  <c:v>1er  trim.</c:v>
                </c:pt>
                <c:pt idx="1">
                  <c:v>2e  trim.</c:v>
                </c:pt>
              </c:strCache>
            </c:strRef>
          </c:cat>
          <c:val>
            <c:numRef>
              <c:f>Sheet1!$B$4:$C$4</c:f>
              <c:numCache>
                <c:formatCode>General</c:formatCode>
                <c:ptCount val="2"/>
              </c:numCache>
            </c:numRef>
          </c:val>
        </c:ser>
        <c:dLbls/>
      </c:pie3DChart>
      <c:spPr>
        <a:noFill/>
        <a:ln w="22832">
          <a:noFill/>
        </a:ln>
      </c:spPr>
    </c:plotArea>
    <c:plotVisOnly val="1"/>
    <c:dispBlanksAs val="zero"/>
  </c:chart>
  <c:spPr>
    <a:noFill/>
    <a:ln>
      <a:noFill/>
    </a:ln>
  </c:spPr>
  <c:txPr>
    <a:bodyPr/>
    <a:lstStyle/>
    <a:p>
      <a:pPr>
        <a:defRPr sz="1618" b="1" i="0" u="none" strike="noStrike" baseline="0">
          <a:solidFill>
            <a:schemeClr val="tx1"/>
          </a:solidFill>
          <a:latin typeface="Arial"/>
          <a:ea typeface="Arial"/>
          <a:cs typeface="Arial"/>
        </a:defRPr>
      </a:pPr>
      <a:endParaRPr lang="fr-FR"/>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fr-FR"/>
  <c:chart>
    <c:autoTitleDeleted val="1"/>
    <c:view3D>
      <c:rotY val="30"/>
      <c:perspective val="0"/>
    </c:view3D>
    <c:plotArea>
      <c:layout>
        <c:manualLayout>
          <c:layoutTarget val="inner"/>
          <c:xMode val="edge"/>
          <c:yMode val="edge"/>
          <c:x val="7.7777777777777779E-2"/>
          <c:y val="0.24940047961630699"/>
          <c:w val="0.84761904761904772"/>
          <c:h val="0.50599520383693042"/>
        </c:manualLayout>
      </c:layout>
      <c:pie3DChart>
        <c:varyColors val="1"/>
        <c:ser>
          <c:idx val="0"/>
          <c:order val="0"/>
          <c:tx>
            <c:strRef>
              <c:f>Sheet1!$A$2</c:f>
              <c:strCache>
                <c:ptCount val="1"/>
                <c:pt idx="0">
                  <c:v>Est</c:v>
                </c:pt>
              </c:strCache>
            </c:strRef>
          </c:tx>
          <c:spPr>
            <a:solidFill>
              <a:schemeClr val="accent1"/>
            </a:solidFill>
            <a:ln w="13017">
              <a:solidFill>
                <a:schemeClr val="tx1"/>
              </a:solidFill>
              <a:prstDash val="solid"/>
            </a:ln>
          </c:spPr>
          <c:dPt>
            <c:idx val="0"/>
            <c:spPr>
              <a:solidFill>
                <a:srgbClr val="FFCC00"/>
              </a:solidFill>
              <a:ln w="26034">
                <a:noFill/>
              </a:ln>
            </c:spPr>
          </c:dPt>
          <c:dPt>
            <c:idx val="1"/>
            <c:spPr>
              <a:solidFill>
                <a:srgbClr val="333399"/>
              </a:solidFill>
              <a:ln w="26034">
                <a:noFill/>
              </a:ln>
            </c:spPr>
          </c:dPt>
          <c:dPt>
            <c:idx val="2"/>
            <c:spPr>
              <a:solidFill>
                <a:srgbClr val="3366FF"/>
              </a:solidFill>
              <a:ln w="26034">
                <a:noFill/>
              </a:ln>
            </c:spPr>
          </c:dPt>
          <c:dPt>
            <c:idx val="3"/>
            <c:spPr>
              <a:solidFill>
                <a:schemeClr val="folHlink"/>
              </a:solidFill>
              <a:ln w="13017">
                <a:solidFill>
                  <a:schemeClr val="tx1"/>
                </a:solidFill>
                <a:prstDash val="solid"/>
              </a:ln>
            </c:spPr>
          </c:dPt>
          <c:cat>
            <c:strRef>
              <c:f>Sheet1!$B$1:$E$1</c:f>
              <c:strCache>
                <c:ptCount val="3"/>
                <c:pt idx="0">
                  <c:v>1er  trim.</c:v>
                </c:pt>
                <c:pt idx="1">
                  <c:v>2e  trim.</c:v>
                </c:pt>
                <c:pt idx="2">
                  <c:v>e trim</c:v>
                </c:pt>
              </c:strCache>
            </c:strRef>
          </c:cat>
          <c:val>
            <c:numRef>
              <c:f>Sheet1!$B$2:$E$2</c:f>
              <c:numCache>
                <c:formatCode>General</c:formatCode>
                <c:ptCount val="4"/>
                <c:pt idx="0">
                  <c:v>0.45640000000000003</c:v>
                </c:pt>
                <c:pt idx="1">
                  <c:v>0.4341000000000001</c:v>
                </c:pt>
                <c:pt idx="2">
                  <c:v>9.4400000000000026E-2</c:v>
                </c:pt>
                <c:pt idx="3">
                  <c:v>1.5100000000000002E-2</c:v>
                </c:pt>
              </c:numCache>
            </c:numRef>
          </c:val>
        </c:ser>
        <c:ser>
          <c:idx val="1"/>
          <c:order val="1"/>
          <c:tx>
            <c:strRef>
              <c:f>Sheet1!$A$3</c:f>
              <c:strCache>
                <c:ptCount val="1"/>
              </c:strCache>
            </c:strRef>
          </c:tx>
          <c:spPr>
            <a:solidFill>
              <a:schemeClr val="accent2"/>
            </a:solidFill>
            <a:ln w="13017">
              <a:solidFill>
                <a:schemeClr val="tx1"/>
              </a:solidFill>
              <a:prstDash val="solid"/>
            </a:ln>
          </c:spPr>
          <c:dPt>
            <c:idx val="0"/>
            <c:spPr>
              <a:solidFill>
                <a:schemeClr val="accent1"/>
              </a:solidFill>
              <a:ln w="13017">
                <a:solidFill>
                  <a:schemeClr val="tx1"/>
                </a:solidFill>
                <a:prstDash val="solid"/>
              </a:ln>
            </c:spPr>
          </c:dPt>
          <c:dPt>
            <c:idx val="1"/>
          </c:dPt>
          <c:dPt>
            <c:idx val="2"/>
            <c:spPr>
              <a:solidFill>
                <a:schemeClr val="hlink"/>
              </a:solidFill>
              <a:ln w="13017">
                <a:solidFill>
                  <a:schemeClr val="tx1"/>
                </a:solidFill>
                <a:prstDash val="solid"/>
              </a:ln>
            </c:spPr>
          </c:dPt>
          <c:dPt>
            <c:idx val="3"/>
            <c:spPr>
              <a:solidFill>
                <a:schemeClr val="folHlink"/>
              </a:solidFill>
              <a:ln w="13017">
                <a:solidFill>
                  <a:schemeClr val="tx1"/>
                </a:solidFill>
                <a:prstDash val="solid"/>
              </a:ln>
            </c:spPr>
          </c:dPt>
          <c:cat>
            <c:strRef>
              <c:f>Sheet1!$B$1:$E$1</c:f>
              <c:strCache>
                <c:ptCount val="3"/>
                <c:pt idx="0">
                  <c:v>1er  trim.</c:v>
                </c:pt>
                <c:pt idx="1">
                  <c:v>2e  trim.</c:v>
                </c:pt>
                <c:pt idx="2">
                  <c:v>e trim</c:v>
                </c:pt>
              </c:strCache>
            </c:strRef>
          </c:cat>
          <c:val>
            <c:numRef>
              <c:f>Sheet1!$B$3:$E$3</c:f>
              <c:numCache>
                <c:formatCode>General</c:formatCode>
                <c:ptCount val="4"/>
              </c:numCache>
            </c:numRef>
          </c:val>
        </c:ser>
        <c:ser>
          <c:idx val="2"/>
          <c:order val="2"/>
          <c:tx>
            <c:strRef>
              <c:f>Sheet1!$A$4</c:f>
              <c:strCache>
                <c:ptCount val="1"/>
              </c:strCache>
            </c:strRef>
          </c:tx>
          <c:spPr>
            <a:solidFill>
              <a:schemeClr val="hlink"/>
            </a:solidFill>
            <a:ln w="13017">
              <a:solidFill>
                <a:schemeClr val="tx1"/>
              </a:solidFill>
              <a:prstDash val="solid"/>
            </a:ln>
          </c:spPr>
          <c:dPt>
            <c:idx val="0"/>
            <c:spPr>
              <a:solidFill>
                <a:schemeClr val="accent1"/>
              </a:solidFill>
              <a:ln w="13017">
                <a:solidFill>
                  <a:schemeClr val="tx1"/>
                </a:solidFill>
                <a:prstDash val="solid"/>
              </a:ln>
            </c:spPr>
          </c:dPt>
          <c:dPt>
            <c:idx val="1"/>
            <c:spPr>
              <a:solidFill>
                <a:schemeClr val="accent2"/>
              </a:solidFill>
              <a:ln w="13017">
                <a:solidFill>
                  <a:schemeClr val="tx1"/>
                </a:solidFill>
                <a:prstDash val="solid"/>
              </a:ln>
            </c:spPr>
          </c:dPt>
          <c:dPt>
            <c:idx val="2"/>
          </c:dPt>
          <c:dPt>
            <c:idx val="3"/>
            <c:spPr>
              <a:solidFill>
                <a:schemeClr val="folHlink"/>
              </a:solidFill>
              <a:ln w="13017">
                <a:solidFill>
                  <a:schemeClr val="tx1"/>
                </a:solidFill>
                <a:prstDash val="solid"/>
              </a:ln>
            </c:spPr>
          </c:dPt>
          <c:cat>
            <c:strRef>
              <c:f>Sheet1!$B$1:$E$1</c:f>
              <c:strCache>
                <c:ptCount val="3"/>
                <c:pt idx="0">
                  <c:v>1er  trim.</c:v>
                </c:pt>
                <c:pt idx="1">
                  <c:v>2e  trim.</c:v>
                </c:pt>
                <c:pt idx="2">
                  <c:v>e trim</c:v>
                </c:pt>
              </c:strCache>
            </c:strRef>
          </c:cat>
          <c:val>
            <c:numRef>
              <c:f>Sheet1!$B$4:$E$4</c:f>
              <c:numCache>
                <c:formatCode>General</c:formatCode>
                <c:ptCount val="4"/>
              </c:numCache>
            </c:numRef>
          </c:val>
        </c:ser>
        <c:dLbls/>
      </c:pie3DChart>
      <c:spPr>
        <a:noFill/>
        <a:ln w="26034">
          <a:noFill/>
        </a:ln>
      </c:spPr>
    </c:plotArea>
    <c:plotVisOnly val="1"/>
    <c:dispBlanksAs val="zero"/>
  </c:chart>
  <c:spPr>
    <a:noFill/>
    <a:ln>
      <a:noFill/>
    </a:ln>
  </c:spPr>
  <c:txPr>
    <a:bodyPr/>
    <a:lstStyle/>
    <a:p>
      <a:pPr>
        <a:defRPr sz="1845" b="1" i="0" u="none" strike="noStrike" baseline="0">
          <a:solidFill>
            <a:schemeClr val="tx1"/>
          </a:solidFill>
          <a:latin typeface="Arial"/>
          <a:ea typeface="Arial"/>
          <a:cs typeface="Arial"/>
        </a:defRPr>
      </a:pPr>
      <a:endParaRPr lang="fr-FR"/>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bwMode="auto">
          <a:xfrm>
            <a:off x="0" y="0"/>
            <a:ext cx="29464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595" tIns="45798" rIns="91595" bIns="45798" numCol="1" anchor="t" anchorCtr="0" compatLnSpc="1">
            <a:prstTxWarp prst="textNoShape">
              <a:avLst/>
            </a:prstTxWarp>
          </a:bodyPr>
          <a:lstStyle>
            <a:lvl1pPr defTabSz="522288" eaLnBrk="1" hangingPunct="1">
              <a:defRPr sz="1200" smtClean="0">
                <a:latin typeface="Calibri" panose="020F0502020204030204" pitchFamily="34" charset="0"/>
              </a:defRPr>
            </a:lvl1pPr>
          </a:lstStyle>
          <a:p>
            <a:pPr>
              <a:defRPr/>
            </a:pPr>
            <a:endParaRPr lang="fr-FR" altLang="fr-FR"/>
          </a:p>
        </p:txBody>
      </p:sp>
      <p:sp>
        <p:nvSpPr>
          <p:cNvPr id="3" name="Espace réservé de la date 2"/>
          <p:cNvSpPr>
            <a:spLocks noGrp="1"/>
          </p:cNvSpPr>
          <p:nvPr>
            <p:ph type="dt" sz="quarter" idx="1"/>
          </p:nvPr>
        </p:nvSpPr>
        <p:spPr bwMode="auto">
          <a:xfrm>
            <a:off x="3851275" y="0"/>
            <a:ext cx="29464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595" tIns="45798" rIns="91595" bIns="45798" numCol="1" anchor="t" anchorCtr="0" compatLnSpc="1">
            <a:prstTxWarp prst="textNoShape">
              <a:avLst/>
            </a:prstTxWarp>
          </a:bodyPr>
          <a:lstStyle>
            <a:lvl1pPr algn="r" defTabSz="522288" eaLnBrk="1" hangingPunct="1">
              <a:defRPr sz="1200" smtClean="0">
                <a:latin typeface="Calibri" panose="020F0502020204030204" pitchFamily="34" charset="0"/>
              </a:defRPr>
            </a:lvl1pPr>
          </a:lstStyle>
          <a:p>
            <a:pPr>
              <a:defRPr/>
            </a:pPr>
            <a:fld id="{16517E28-5004-4BC8-9B98-0DB7383F4BAF}" type="datetime1">
              <a:rPr lang="fr-FR" altLang="fr-FR"/>
              <a:pPr>
                <a:defRPr/>
              </a:pPr>
              <a:t>09/07/2015</a:t>
            </a:fld>
            <a:endParaRPr lang="fr-FR" altLang="fr-FR"/>
          </a:p>
        </p:txBody>
      </p:sp>
      <p:sp>
        <p:nvSpPr>
          <p:cNvPr id="4" name="Espace réservé du pied de page 3"/>
          <p:cNvSpPr>
            <a:spLocks noGrp="1"/>
          </p:cNvSpPr>
          <p:nvPr>
            <p:ph type="ftr" sz="quarter" idx="2"/>
          </p:nvPr>
        </p:nvSpPr>
        <p:spPr bwMode="auto">
          <a:xfrm>
            <a:off x="0" y="9431338"/>
            <a:ext cx="2946400"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595" tIns="45798" rIns="91595" bIns="45798" numCol="1" anchor="b" anchorCtr="0" compatLnSpc="1">
            <a:prstTxWarp prst="textNoShape">
              <a:avLst/>
            </a:prstTxWarp>
          </a:bodyPr>
          <a:lstStyle>
            <a:lvl1pPr defTabSz="522288" eaLnBrk="1" hangingPunct="1">
              <a:defRPr sz="1200" smtClean="0">
                <a:latin typeface="Calibri" panose="020F0502020204030204" pitchFamily="34" charset="0"/>
              </a:defRPr>
            </a:lvl1pPr>
          </a:lstStyle>
          <a:p>
            <a:pPr>
              <a:defRPr/>
            </a:pPr>
            <a:endParaRPr lang="fr-FR" altLang="fr-FR"/>
          </a:p>
        </p:txBody>
      </p:sp>
      <p:sp>
        <p:nvSpPr>
          <p:cNvPr id="5" name="Espace réservé du numéro de diapositive 4"/>
          <p:cNvSpPr>
            <a:spLocks noGrp="1"/>
          </p:cNvSpPr>
          <p:nvPr>
            <p:ph type="sldNum" sz="quarter" idx="3"/>
          </p:nvPr>
        </p:nvSpPr>
        <p:spPr bwMode="auto">
          <a:xfrm>
            <a:off x="3851275" y="9431338"/>
            <a:ext cx="2946400"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595" tIns="45798" rIns="91595" bIns="45798" numCol="1" anchor="b" anchorCtr="0" compatLnSpc="1">
            <a:prstTxWarp prst="textNoShape">
              <a:avLst/>
            </a:prstTxWarp>
          </a:bodyPr>
          <a:lstStyle>
            <a:lvl1pPr algn="r" defTabSz="522288" eaLnBrk="1" hangingPunct="1">
              <a:defRPr sz="1200" smtClean="0">
                <a:latin typeface="Calibri" panose="020F0502020204030204" pitchFamily="34" charset="0"/>
              </a:defRPr>
            </a:lvl1pPr>
          </a:lstStyle>
          <a:p>
            <a:pPr>
              <a:defRPr/>
            </a:pPr>
            <a:fld id="{7F5DA70C-5947-4023-B973-622BDBE1FE41}" type="slidenum">
              <a:rPr lang="fr-FR" altLang="fr-FR"/>
              <a:pPr>
                <a:defRPr/>
              </a:pPr>
              <a:t>‹N°›</a:t>
            </a:fld>
            <a:endParaRPr lang="fr-FR" altLang="fr-FR"/>
          </a:p>
        </p:txBody>
      </p:sp>
    </p:spTree>
    <p:extLst>
      <p:ext uri="{BB962C8B-B14F-4D97-AF65-F5344CB8AC3E}">
        <p14:creationId xmlns:p14="http://schemas.microsoft.com/office/powerpoint/2010/main" xmlns="" val="23296133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595" tIns="45798" rIns="91595" bIns="45798" numCol="1" anchor="t" anchorCtr="0" compatLnSpc="1">
            <a:prstTxWarp prst="textNoShape">
              <a:avLst/>
            </a:prstTxWarp>
          </a:bodyPr>
          <a:lstStyle>
            <a:lvl1pPr defTabSz="522288" eaLnBrk="1" hangingPunct="1">
              <a:defRPr sz="1200" smtClean="0">
                <a:latin typeface="Calibri" panose="020F0502020204030204" pitchFamily="34" charset="0"/>
              </a:defRPr>
            </a:lvl1pPr>
          </a:lstStyle>
          <a:p>
            <a:pPr>
              <a:defRPr/>
            </a:pPr>
            <a:endParaRPr lang="fr-FR" altLang="fr-FR"/>
          </a:p>
        </p:txBody>
      </p:sp>
      <p:sp>
        <p:nvSpPr>
          <p:cNvPr id="35843" name="Rectangle 3"/>
          <p:cNvSpPr>
            <a:spLocks noGrp="1" noChangeArrowheads="1"/>
          </p:cNvSpPr>
          <p:nvPr>
            <p:ph type="dt" idx="1"/>
          </p:nvPr>
        </p:nvSpPr>
        <p:spPr bwMode="auto">
          <a:xfrm>
            <a:off x="3851275" y="0"/>
            <a:ext cx="29464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595" tIns="45798" rIns="91595" bIns="45798" numCol="1" anchor="t" anchorCtr="0" compatLnSpc="1">
            <a:prstTxWarp prst="textNoShape">
              <a:avLst/>
            </a:prstTxWarp>
          </a:bodyPr>
          <a:lstStyle>
            <a:lvl1pPr algn="r" defTabSz="522288" eaLnBrk="1" hangingPunct="1">
              <a:defRPr sz="1200" smtClean="0">
                <a:latin typeface="Calibri" panose="020F0502020204030204" pitchFamily="34" charset="0"/>
              </a:defRPr>
            </a:lvl1pPr>
          </a:lstStyle>
          <a:p>
            <a:pPr>
              <a:defRPr/>
            </a:pPr>
            <a:fld id="{DEB8B12C-00A7-415C-95A1-6B7316AB45FB}" type="datetime1">
              <a:rPr lang="fr-FR" altLang="fr-FR"/>
              <a:pPr>
                <a:defRPr/>
              </a:pPr>
              <a:t>09/07/2015</a:t>
            </a:fld>
            <a:endParaRPr lang="fr-FR" altLang="fr-FR"/>
          </a:p>
        </p:txBody>
      </p:sp>
      <p:sp>
        <p:nvSpPr>
          <p:cNvPr id="8196" name="Rectangle 4"/>
          <p:cNvSpPr>
            <a:spLocks noGrp="1" noRot="1" noChangeAspect="1" noChangeArrowheads="1" noTextEdit="1"/>
          </p:cNvSpPr>
          <p:nvPr>
            <p:ph type="sldImg" idx="2"/>
          </p:nvPr>
        </p:nvSpPr>
        <p:spPr bwMode="auto">
          <a:xfrm>
            <a:off x="768350" y="744538"/>
            <a:ext cx="5264150" cy="3724275"/>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35845" name="Rectangle 5"/>
          <p:cNvSpPr>
            <a:spLocks noGrp="1" noChangeArrowheads="1"/>
          </p:cNvSpPr>
          <p:nvPr>
            <p:ph type="body" sz="quarter" idx="3"/>
          </p:nvPr>
        </p:nvSpPr>
        <p:spPr bwMode="auto">
          <a:xfrm>
            <a:off x="679450" y="4716463"/>
            <a:ext cx="5440363" cy="44688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595" tIns="45798" rIns="91595" bIns="45798" numCol="1" anchor="t" anchorCtr="0" compatLnSpc="1">
            <a:prstTxWarp prst="textNoShape">
              <a:avLst/>
            </a:prstTxWarp>
          </a:bodyPr>
          <a:lstStyle/>
          <a:p>
            <a:pPr lvl="0"/>
            <a:r>
              <a:rPr lang="fr-FR" altLang="fr-FR" noProof="0" smtClean="0"/>
              <a:t>Cliquez pour modifier les styles du texte du masque</a:t>
            </a:r>
          </a:p>
          <a:p>
            <a:pPr lvl="1"/>
            <a:r>
              <a:rPr lang="fr-FR" altLang="fr-FR" noProof="0" smtClean="0"/>
              <a:t>Deuxième niveau</a:t>
            </a:r>
          </a:p>
          <a:p>
            <a:pPr lvl="2"/>
            <a:r>
              <a:rPr lang="fr-FR" altLang="fr-FR" noProof="0" smtClean="0"/>
              <a:t>Troisième niveau</a:t>
            </a:r>
          </a:p>
          <a:p>
            <a:pPr lvl="3"/>
            <a:r>
              <a:rPr lang="fr-FR" altLang="fr-FR" noProof="0" smtClean="0"/>
              <a:t>Quatrième niveau</a:t>
            </a:r>
          </a:p>
          <a:p>
            <a:pPr lvl="4"/>
            <a:r>
              <a:rPr lang="fr-FR" altLang="fr-FR" noProof="0" smtClean="0"/>
              <a:t>Cinquième niveau</a:t>
            </a:r>
          </a:p>
        </p:txBody>
      </p:sp>
      <p:sp>
        <p:nvSpPr>
          <p:cNvPr id="35846" name="Rectangle 6"/>
          <p:cNvSpPr>
            <a:spLocks noGrp="1" noChangeArrowheads="1"/>
          </p:cNvSpPr>
          <p:nvPr>
            <p:ph type="ftr" sz="quarter" idx="4"/>
          </p:nvPr>
        </p:nvSpPr>
        <p:spPr bwMode="auto">
          <a:xfrm>
            <a:off x="0" y="9431338"/>
            <a:ext cx="2946400" cy="4968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595" tIns="45798" rIns="91595" bIns="45798" numCol="1" anchor="b" anchorCtr="0" compatLnSpc="1">
            <a:prstTxWarp prst="textNoShape">
              <a:avLst/>
            </a:prstTxWarp>
          </a:bodyPr>
          <a:lstStyle>
            <a:lvl1pPr defTabSz="522288" eaLnBrk="1" hangingPunct="1">
              <a:defRPr sz="1200" smtClean="0">
                <a:latin typeface="Calibri" panose="020F0502020204030204" pitchFamily="34" charset="0"/>
              </a:defRPr>
            </a:lvl1pPr>
          </a:lstStyle>
          <a:p>
            <a:pPr>
              <a:defRPr/>
            </a:pPr>
            <a:endParaRPr lang="fr-FR" altLang="fr-FR"/>
          </a:p>
        </p:txBody>
      </p:sp>
      <p:sp>
        <p:nvSpPr>
          <p:cNvPr id="35847" name="Rectangle 7"/>
          <p:cNvSpPr>
            <a:spLocks noGrp="1" noChangeArrowheads="1"/>
          </p:cNvSpPr>
          <p:nvPr>
            <p:ph type="sldNum" sz="quarter" idx="5"/>
          </p:nvPr>
        </p:nvSpPr>
        <p:spPr bwMode="auto">
          <a:xfrm>
            <a:off x="3851275" y="9431338"/>
            <a:ext cx="2946400" cy="4968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595" tIns="45798" rIns="91595" bIns="45798" numCol="1" anchor="b" anchorCtr="0" compatLnSpc="1">
            <a:prstTxWarp prst="textNoShape">
              <a:avLst/>
            </a:prstTxWarp>
          </a:bodyPr>
          <a:lstStyle>
            <a:lvl1pPr algn="r" defTabSz="522288" eaLnBrk="1" hangingPunct="1">
              <a:defRPr sz="1200" smtClean="0">
                <a:latin typeface="Calibri" panose="020F0502020204030204" pitchFamily="34" charset="0"/>
              </a:defRPr>
            </a:lvl1pPr>
          </a:lstStyle>
          <a:p>
            <a:pPr>
              <a:defRPr/>
            </a:pPr>
            <a:fld id="{7E5BFE54-DD73-49BF-B492-6BC35D84A385}" type="slidenum">
              <a:rPr lang="fr-FR" altLang="fr-FR"/>
              <a:pPr>
                <a:defRPr/>
              </a:pPr>
              <a:t>‹N°›</a:t>
            </a:fld>
            <a:endParaRPr lang="fr-FR" altLang="fr-FR"/>
          </a:p>
        </p:txBody>
      </p:sp>
    </p:spTree>
    <p:extLst>
      <p:ext uri="{BB962C8B-B14F-4D97-AF65-F5344CB8AC3E}">
        <p14:creationId xmlns:p14="http://schemas.microsoft.com/office/powerpoint/2010/main" xmlns="" val="3043869569"/>
      </p:ext>
    </p:extLst>
  </p:cSld>
  <p:clrMap bg1="lt1" tx1="dk1" bg2="lt2" tx2="dk2" accent1="accent1" accent2="accent2" accent3="accent3" accent4="accent4" accent5="accent5" accent6="accent6" hlink="hlink" folHlink="folHlink"/>
  <p:notesStyle>
    <a:lvl1pPr algn="l" defTabSz="520700" rtl="0" eaLnBrk="0" fontAlgn="base" hangingPunct="0">
      <a:spcBef>
        <a:spcPct val="30000"/>
      </a:spcBef>
      <a:spcAft>
        <a:spcPct val="0"/>
      </a:spcAft>
      <a:defRPr sz="1400" kern="1200">
        <a:solidFill>
          <a:schemeClr val="tx1"/>
        </a:solidFill>
        <a:latin typeface="Calibri" panose="020F0502020204030204" pitchFamily="34" charset="0"/>
        <a:ea typeface="Geneva" charset="-128"/>
        <a:cs typeface="+mn-cs"/>
      </a:defRPr>
    </a:lvl1pPr>
    <a:lvl2pPr marL="520700" indent="-63500" algn="l" defTabSz="520700" rtl="0" eaLnBrk="0" fontAlgn="base" hangingPunct="0">
      <a:spcBef>
        <a:spcPct val="30000"/>
      </a:spcBef>
      <a:spcAft>
        <a:spcPct val="0"/>
      </a:spcAft>
      <a:defRPr sz="1400" kern="1200">
        <a:solidFill>
          <a:schemeClr val="tx1"/>
        </a:solidFill>
        <a:latin typeface="Calibri" panose="020F0502020204030204" pitchFamily="34" charset="0"/>
        <a:ea typeface="Geneva" charset="-128"/>
        <a:cs typeface="+mn-cs"/>
      </a:defRPr>
    </a:lvl2pPr>
    <a:lvl3pPr marL="1041400" indent="-127000" algn="l" defTabSz="520700" rtl="0" eaLnBrk="0" fontAlgn="base" hangingPunct="0">
      <a:spcBef>
        <a:spcPct val="30000"/>
      </a:spcBef>
      <a:spcAft>
        <a:spcPct val="0"/>
      </a:spcAft>
      <a:defRPr sz="1400" kern="1200">
        <a:solidFill>
          <a:schemeClr val="tx1"/>
        </a:solidFill>
        <a:latin typeface="Calibri" panose="020F0502020204030204" pitchFamily="34" charset="0"/>
        <a:ea typeface="Geneva" charset="-128"/>
        <a:cs typeface="+mn-cs"/>
      </a:defRPr>
    </a:lvl3pPr>
    <a:lvl4pPr marL="1563688" indent="-192088" algn="l" defTabSz="520700" rtl="0" eaLnBrk="0" fontAlgn="base" hangingPunct="0">
      <a:spcBef>
        <a:spcPct val="30000"/>
      </a:spcBef>
      <a:spcAft>
        <a:spcPct val="0"/>
      </a:spcAft>
      <a:defRPr sz="1400" kern="1200">
        <a:solidFill>
          <a:schemeClr val="tx1"/>
        </a:solidFill>
        <a:latin typeface="Calibri" panose="020F0502020204030204" pitchFamily="34" charset="0"/>
        <a:ea typeface="Geneva" charset="-128"/>
        <a:cs typeface="+mn-cs"/>
      </a:defRPr>
    </a:lvl4pPr>
    <a:lvl5pPr marL="2084388" indent="-255588" algn="l" defTabSz="520700" rtl="0" eaLnBrk="0" fontAlgn="base" hangingPunct="0">
      <a:spcBef>
        <a:spcPct val="30000"/>
      </a:spcBef>
      <a:spcAft>
        <a:spcPct val="0"/>
      </a:spcAft>
      <a:defRPr sz="1400" kern="1200">
        <a:solidFill>
          <a:schemeClr val="tx1"/>
        </a:solidFill>
        <a:latin typeface="Calibri" panose="020F0502020204030204" pitchFamily="34" charset="0"/>
        <a:ea typeface="Geneva"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xmlns="" val="19842617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32309972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3654021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xfrm>
            <a:off x="908050" y="4716463"/>
            <a:ext cx="4983163" cy="4468812"/>
          </a:xfrm>
          <a:noFill/>
        </p:spPr>
        <p:txBody>
          <a:bodyPr/>
          <a:lstStyle/>
          <a:p>
            <a:pPr eaLnBrk="1" hangingPunct="1"/>
            <a:r>
              <a:rPr lang="fr-FR" altLang="fr-FR" smtClean="0"/>
              <a:t>Rappel de :</a:t>
            </a:r>
          </a:p>
          <a:p>
            <a:pPr eaLnBrk="1" hangingPunct="1">
              <a:buFontTx/>
              <a:buChar char="-"/>
            </a:pPr>
            <a:r>
              <a:rPr lang="fr-FR" altLang="fr-FR" smtClean="0"/>
              <a:t>La théorie des sources</a:t>
            </a:r>
          </a:p>
          <a:p>
            <a:pPr eaLnBrk="1" hangingPunct="1">
              <a:buFontTx/>
              <a:buChar char="-"/>
            </a:pPr>
            <a:r>
              <a:rPr lang="fr-FR" altLang="fr-FR" smtClean="0"/>
              <a:t>La hiérarchie des normes</a:t>
            </a:r>
          </a:p>
          <a:p>
            <a:pPr eaLnBrk="1" hangingPunct="1">
              <a:buFontTx/>
              <a:buChar char="-"/>
            </a:pPr>
            <a:r>
              <a:rPr lang="fr-FR" altLang="fr-FR" smtClean="0"/>
              <a:t>Les compétences législatives et réglementaires</a:t>
            </a:r>
          </a:p>
          <a:p>
            <a:pPr eaLnBrk="1" hangingPunct="1">
              <a:buFontTx/>
              <a:buChar char="-"/>
            </a:pPr>
            <a:endParaRPr lang="fr-FR" altLang="fr-FR" smtClean="0"/>
          </a:p>
        </p:txBody>
      </p:sp>
    </p:spTree>
    <p:extLst>
      <p:ext uri="{BB962C8B-B14F-4D97-AF65-F5344CB8AC3E}">
        <p14:creationId xmlns:p14="http://schemas.microsoft.com/office/powerpoint/2010/main" xmlns="" val="17368038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2574657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36563490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xfrm>
            <a:off x="908050" y="4716463"/>
            <a:ext cx="4983163" cy="4468812"/>
          </a:xfrm>
          <a:noFill/>
        </p:spPr>
        <p:txBody>
          <a:bodyPr/>
          <a:lstStyle/>
          <a:p>
            <a:pPr eaLnBrk="1" hangingPunct="1"/>
            <a:r>
              <a:rPr lang="fr-FR" altLang="fr-FR" smtClean="0"/>
              <a:t>Le 26 octobre 2012, les nouveaux conseils ont été élus par un corps électoral de près de 4,3 millions de personnes</a:t>
            </a:r>
          </a:p>
        </p:txBody>
      </p:sp>
    </p:spTree>
    <p:extLst>
      <p:ext uri="{BB962C8B-B14F-4D97-AF65-F5344CB8AC3E}">
        <p14:creationId xmlns:p14="http://schemas.microsoft.com/office/powerpoint/2010/main" xmlns="" val="33349052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22026171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11489488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18265792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a:p>
            <a:pPr eaLnBrk="1" hangingPunct="1"/>
            <a:endParaRPr lang="fr-FR" altLang="fr-FR" smtClean="0"/>
          </a:p>
        </p:txBody>
      </p:sp>
    </p:spTree>
    <p:extLst>
      <p:ext uri="{BB962C8B-B14F-4D97-AF65-F5344CB8AC3E}">
        <p14:creationId xmlns:p14="http://schemas.microsoft.com/office/powerpoint/2010/main" xmlns="" val="6369137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12278957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xfrm>
            <a:off x="908050" y="4716463"/>
            <a:ext cx="4983163" cy="4468812"/>
          </a:xfrm>
          <a:noFill/>
        </p:spPr>
        <p:txBody>
          <a:bodyPr/>
          <a:lstStyle/>
          <a:p>
            <a:pPr eaLnBrk="1" hangingPunct="1"/>
            <a:r>
              <a:rPr lang="fr-FR" altLang="fr-FR" sz="1200" smtClean="0"/>
              <a:t>En introduction, j’ai attiré votre attention sur l’évolution de notre système de sécurité sociale depuis les 70 dernières années. Force est de constater que les évolutions se sont accélérées depuis le milieu des années 1990 et encore plus depuis quelques années.</a:t>
            </a:r>
          </a:p>
          <a:p>
            <a:pPr eaLnBrk="1" hangingPunct="1"/>
            <a:endParaRPr lang="fr-FR" altLang="fr-FR" sz="1200" smtClean="0"/>
          </a:p>
          <a:p>
            <a:pPr eaLnBrk="1" hangingPunct="1"/>
            <a:r>
              <a:rPr lang="fr-FR" altLang="fr-FR" sz="1200" smtClean="0"/>
              <a:t>La Loi du 20 janvier 2014 programme une profonde simplification des régimes de retraite Français (au nombre de 35 à ce jour) en instituant la liquidation unique des retraites des « poly pensionnés ».</a:t>
            </a:r>
          </a:p>
          <a:p>
            <a:pPr eaLnBrk="1" hangingPunct="1"/>
            <a:endParaRPr lang="fr-FR" altLang="fr-FR" sz="1200" smtClean="0"/>
          </a:p>
          <a:p>
            <a:pPr eaLnBrk="1" hangingPunct="1"/>
            <a:r>
              <a:rPr lang="fr-FR" altLang="fr-FR" sz="1200" smtClean="0"/>
              <a:t>En France, le bénéfice d’une retraite n’est pas obligatoire. Il doit être demandé expressément. Ainsi, les assurés qui ont eu différents parcours professionnels dans leur carrière (salariés, agricoles, fonctionnaires ou indépendants), doivent déposer une demande auprès de chacun des régimes concernés.</a:t>
            </a:r>
          </a:p>
          <a:p>
            <a:pPr eaLnBrk="1" hangingPunct="1"/>
            <a:endParaRPr lang="fr-FR" altLang="fr-FR" sz="1200" smtClean="0"/>
          </a:p>
          <a:p>
            <a:pPr eaLnBrk="1" hangingPunct="1"/>
            <a:r>
              <a:rPr lang="fr-FR" altLang="fr-FR" sz="1200" smtClean="0"/>
              <a:t>Cette loi impose aux régimes de retraite, une coordination et une simplification. A partir de 2017, les assurés n’auront plus qu’à déposer une seule demande auprès du dernier régime d’appartenance, à charge pour lui de récupérer les éléments de la carrière et de payer les pensions (y compris celles qui dépendent d’autres régimes)</a:t>
            </a:r>
          </a:p>
          <a:p>
            <a:pPr eaLnBrk="1" hangingPunct="1"/>
            <a:endParaRPr lang="fr-FR" altLang="fr-FR" sz="1200" smtClean="0"/>
          </a:p>
          <a:p>
            <a:pPr eaLnBrk="1" hangingPunct="1"/>
            <a:endParaRPr lang="fr-FR" altLang="fr-FR" sz="1200" smtClean="0"/>
          </a:p>
        </p:txBody>
      </p:sp>
    </p:spTree>
    <p:extLst>
      <p:ext uri="{BB962C8B-B14F-4D97-AF65-F5344CB8AC3E}">
        <p14:creationId xmlns:p14="http://schemas.microsoft.com/office/powerpoint/2010/main" xmlns="" val="3395730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36790670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9039689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xmlns="" val="30766754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xmlns="" val="38297903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27393960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38173650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14667990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38326029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2503947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xfrm>
            <a:off x="908050" y="4716463"/>
            <a:ext cx="4983163" cy="4468812"/>
          </a:xfrm>
          <a:noFill/>
        </p:spPr>
        <p:txBody>
          <a:bodyPr/>
          <a:lstStyle/>
          <a:p>
            <a:pPr eaLnBrk="1" hangingPunct="1">
              <a:lnSpc>
                <a:spcPct val="90000"/>
              </a:lnSpc>
            </a:pPr>
            <a:r>
              <a:rPr lang="fr-FR" altLang="fr-FR" smtClean="0"/>
              <a:t>J’imagine que vous avez déjà du le voir à Saint Etienne dans la présentation générale de notre système de sécurité sociale, mais le père fondateur de la sécurité sociale français est Pierre LAROQUE</a:t>
            </a:r>
          </a:p>
          <a:p>
            <a:pPr eaLnBrk="1" hangingPunct="1">
              <a:lnSpc>
                <a:spcPct val="90000"/>
              </a:lnSpc>
            </a:pPr>
            <a:endParaRPr lang="fr-FR" altLang="fr-FR" smtClean="0"/>
          </a:p>
          <a:p>
            <a:pPr eaLnBrk="1" hangingPunct="1">
              <a:lnSpc>
                <a:spcPct val="90000"/>
              </a:lnSpc>
            </a:pPr>
            <a:r>
              <a:rPr lang="fr-FR" altLang="fr-FR" smtClean="0"/>
              <a:t>Très tôt, dès 1945, il propose le principe selon lequel :</a:t>
            </a:r>
          </a:p>
          <a:p>
            <a:pPr eaLnBrk="1" hangingPunct="1">
              <a:lnSpc>
                <a:spcPct val="90000"/>
              </a:lnSpc>
            </a:pPr>
            <a:r>
              <a:rPr lang="fr-FR" altLang="fr-FR" smtClean="0"/>
              <a:t>« chacun reçoit selon ses besoins et  contribue selon ses moyens » </a:t>
            </a:r>
          </a:p>
          <a:p>
            <a:pPr eaLnBrk="1" hangingPunct="1">
              <a:lnSpc>
                <a:spcPct val="90000"/>
              </a:lnSpc>
            </a:pPr>
            <a:endParaRPr lang="fr-FR" altLang="fr-FR" smtClean="0"/>
          </a:p>
          <a:p>
            <a:pPr eaLnBrk="1" hangingPunct="1">
              <a:lnSpc>
                <a:spcPct val="90000"/>
              </a:lnSpc>
            </a:pPr>
            <a:r>
              <a:rPr lang="fr-FR" altLang="fr-FR" smtClean="0"/>
              <a:t>Il s’agissait de mettre en place un régime universelle pour l’ensemble des citoyens  </a:t>
            </a:r>
          </a:p>
          <a:p>
            <a:pPr eaLnBrk="1" hangingPunct="1">
              <a:lnSpc>
                <a:spcPct val="90000"/>
              </a:lnSpc>
            </a:pPr>
            <a:endParaRPr lang="fr-FR" altLang="fr-FR" smtClean="0"/>
          </a:p>
          <a:p>
            <a:pPr eaLnBrk="1" hangingPunct="1">
              <a:lnSpc>
                <a:spcPct val="90000"/>
              </a:lnSpc>
            </a:pPr>
            <a:r>
              <a:rPr lang="fr-FR" altLang="fr-FR" smtClean="0"/>
              <a:t>Le regard que l’on peut poser sur l’histoire de notre système de sécurité sociale démontre que si sa construction s’est d’abord appuyée sur des bases catégorielles qui ont entrainé une profusion de régimes, dont celui des indépendants, l’actualité récente remet sur le devant de la scène, le spectre de sa  simplification et par conséquent de sa rationalisation.</a:t>
            </a:r>
          </a:p>
          <a:p>
            <a:pPr eaLnBrk="1" hangingPunct="1">
              <a:lnSpc>
                <a:spcPct val="90000"/>
              </a:lnSpc>
            </a:pPr>
            <a:r>
              <a:rPr lang="fr-FR" altLang="fr-FR" smtClean="0"/>
              <a:t>Cette précision historique est importante car elle reste encore dans les mémoires, presque 70 ans après</a:t>
            </a:r>
          </a:p>
        </p:txBody>
      </p:sp>
    </p:spTree>
    <p:extLst>
      <p:ext uri="{BB962C8B-B14F-4D97-AF65-F5344CB8AC3E}">
        <p14:creationId xmlns:p14="http://schemas.microsoft.com/office/powerpoint/2010/main" xmlns="" val="13290340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17190373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20470729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xmlns="" val="41630910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16442197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xmlns="" val="355614673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4470181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43714847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40175414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119935983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2493531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xfrm>
            <a:off x="908050" y="4716463"/>
            <a:ext cx="4983163" cy="4468812"/>
          </a:xfrm>
          <a:noFill/>
        </p:spPr>
        <p:txBody>
          <a:bodyPr/>
          <a:lstStyle/>
          <a:p>
            <a:pPr eaLnBrk="1" hangingPunct="1"/>
            <a:r>
              <a:rPr lang="fr-FR" altLang="fr-FR" smtClean="0"/>
              <a:t>Rejet du principe de régime universelle par les TNS </a:t>
            </a:r>
          </a:p>
          <a:p>
            <a:pPr eaLnBrk="1" hangingPunct="1"/>
            <a:r>
              <a:rPr lang="fr-FR" altLang="fr-FR" smtClean="0"/>
              <a:t>Maintien de l’indépendance</a:t>
            </a:r>
          </a:p>
        </p:txBody>
      </p:sp>
    </p:spTree>
    <p:extLst>
      <p:ext uri="{BB962C8B-B14F-4D97-AF65-F5344CB8AC3E}">
        <p14:creationId xmlns:p14="http://schemas.microsoft.com/office/powerpoint/2010/main" xmlns="" val="56575505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144118030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202332338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343482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3688065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xfrm>
            <a:off x="908050" y="4716463"/>
            <a:ext cx="4983163" cy="4468812"/>
          </a:xfrm>
          <a:noFill/>
        </p:spPr>
        <p:txBody>
          <a:bodyPr/>
          <a:lstStyle/>
          <a:p>
            <a:pPr eaLnBrk="1" hangingPunct="1"/>
            <a:r>
              <a:rPr lang="fr-FR" altLang="fr-FR" smtClean="0"/>
              <a:t>Alignement sur le principe :</a:t>
            </a:r>
          </a:p>
          <a:p>
            <a:pPr eaLnBrk="1" hangingPunct="1"/>
            <a:r>
              <a:rPr lang="fr-FR" altLang="fr-FR" smtClean="0"/>
              <a:t>« A cotisations équivalentes, droits équivalents »</a:t>
            </a:r>
          </a:p>
          <a:p>
            <a:pPr eaLnBrk="1" hangingPunct="1"/>
            <a:endParaRPr lang="fr-FR" altLang="fr-FR" smtClean="0"/>
          </a:p>
          <a:p>
            <a:pPr eaLnBrk="1" hangingPunct="1"/>
            <a:r>
              <a:rPr lang="fr-FR" altLang="fr-FR" smtClean="0"/>
              <a:t>A partir de cette date, et comme cela avait été initié en 1966 pour la couverture d’assurance maladie, les régimes des travailleurs indépendants n’ont eu de cesse de compléter leur champ de couverture sociale et de gommer la différence de prise en charge avec le régime dit « général » des travailleurs salariés</a:t>
            </a:r>
          </a:p>
        </p:txBody>
      </p:sp>
    </p:spTree>
    <p:extLst>
      <p:ext uri="{BB962C8B-B14F-4D97-AF65-F5344CB8AC3E}">
        <p14:creationId xmlns:p14="http://schemas.microsoft.com/office/powerpoint/2010/main" xmlns="" val="1908664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3872248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xfrm>
            <a:off x="908050" y="4716463"/>
            <a:ext cx="4983163" cy="4468812"/>
          </a:xfrm>
          <a:noFill/>
        </p:spPr>
        <p:txBody>
          <a:bodyPr/>
          <a:lstStyle/>
          <a:p>
            <a:pPr eaLnBrk="1" hangingPunct="1"/>
            <a:endParaRPr lang="fr-FR" altLang="fr-FR" smtClean="0"/>
          </a:p>
        </p:txBody>
      </p:sp>
    </p:spTree>
    <p:extLst>
      <p:ext uri="{BB962C8B-B14F-4D97-AF65-F5344CB8AC3E}">
        <p14:creationId xmlns:p14="http://schemas.microsoft.com/office/powerpoint/2010/main" xmlns="" val="3309664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xfrm>
            <a:off x="908050" y="4716463"/>
            <a:ext cx="4983163" cy="4468812"/>
          </a:xfrm>
          <a:noFill/>
        </p:spPr>
        <p:txBody>
          <a:bodyPr/>
          <a:lstStyle/>
          <a:p>
            <a:pPr eaLnBrk="1" hangingPunct="1"/>
            <a:r>
              <a:rPr lang="fr-FR" altLang="fr-FR" u="sng" smtClean="0"/>
              <a:t>3 Conditions :</a:t>
            </a:r>
          </a:p>
          <a:p>
            <a:pPr eaLnBrk="1" hangingPunct="1"/>
            <a:r>
              <a:rPr lang="fr-FR" altLang="fr-FR" smtClean="0"/>
              <a:t>Conditions de résidence stable et régulière </a:t>
            </a:r>
          </a:p>
          <a:p>
            <a:pPr eaLnBrk="1" hangingPunct="1"/>
            <a:r>
              <a:rPr lang="fr-FR" altLang="fr-FR" smtClean="0"/>
              <a:t>Conditions de régularité et droit au séjour </a:t>
            </a:r>
          </a:p>
          <a:p>
            <a:pPr eaLnBrk="1" hangingPunct="1"/>
            <a:r>
              <a:rPr lang="fr-FR" altLang="fr-FR" smtClean="0"/>
              <a:t>Plafond des ressources du foyer </a:t>
            </a:r>
          </a:p>
          <a:p>
            <a:pPr eaLnBrk="1" hangingPunct="1"/>
            <a:endParaRPr lang="fr-FR" altLang="fr-FR" smtClean="0"/>
          </a:p>
          <a:p>
            <a:pPr eaLnBrk="1" hangingPunct="1"/>
            <a:r>
              <a:rPr lang="fr-FR" altLang="fr-FR" smtClean="0"/>
              <a:t>CMU de base :</a:t>
            </a:r>
          </a:p>
          <a:p>
            <a:pPr eaLnBrk="1" hangingPunct="1"/>
            <a:r>
              <a:rPr lang="fr-FR" altLang="fr-FR" smtClean="0"/>
              <a:t>&lt; 9 534 € par an / 1 personne : affiliation gratuite </a:t>
            </a:r>
          </a:p>
          <a:p>
            <a:pPr eaLnBrk="1" hangingPunct="1"/>
            <a:r>
              <a:rPr lang="fr-FR" altLang="fr-FR" smtClean="0"/>
              <a:t>&gt; 9 534 € par an / 1 personne : affiliation payante </a:t>
            </a:r>
          </a:p>
          <a:p>
            <a:pPr eaLnBrk="1" hangingPunct="1"/>
            <a:r>
              <a:rPr lang="fr-FR" altLang="fr-FR" smtClean="0"/>
              <a:t>L’affiliation à la CMU de base est payante si le revenu fiscal de référence est supérieur au plafond fixé à 9 534 euros. </a:t>
            </a:r>
            <a:br>
              <a:rPr lang="fr-FR" altLang="fr-FR" smtClean="0"/>
            </a:br>
            <a:r>
              <a:rPr lang="fr-FR" altLang="fr-FR" smtClean="0"/>
              <a:t>Dans ce cas, l’assuré doit payer une cotisation qui est calculée annuellement et est égale à 8 % du montant du revenu fiscal dépassant 9 534 euros.</a:t>
            </a:r>
            <a:br>
              <a:rPr lang="fr-FR" altLang="fr-FR" smtClean="0"/>
            </a:br>
            <a:endParaRPr lang="fr-FR" altLang="fr-FR" smtClean="0"/>
          </a:p>
          <a:p>
            <a:pPr eaLnBrk="1" hangingPunct="1"/>
            <a:r>
              <a:rPr lang="fr-FR" altLang="fr-FR" smtClean="0"/>
              <a:t>CMUC :</a:t>
            </a:r>
          </a:p>
          <a:p>
            <a:pPr eaLnBrk="1" hangingPunct="1"/>
            <a:r>
              <a:rPr lang="fr-FR" altLang="fr-FR" smtClean="0"/>
              <a:t>&lt; 8 593 par an / 1 personne</a:t>
            </a:r>
          </a:p>
          <a:p>
            <a:pPr eaLnBrk="1" hangingPunct="1"/>
            <a:endParaRPr lang="fr-FR" altLang="fr-FR" smtClean="0"/>
          </a:p>
        </p:txBody>
      </p:sp>
    </p:spTree>
    <p:extLst>
      <p:ext uri="{BB962C8B-B14F-4D97-AF65-F5344CB8AC3E}">
        <p14:creationId xmlns:p14="http://schemas.microsoft.com/office/powerpoint/2010/main" xmlns="" val="3500384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01648" y="2349386"/>
            <a:ext cx="9085342" cy="1621111"/>
          </a:xfrm>
        </p:spPr>
        <p:txBody>
          <a:bodyPr/>
          <a:lstStyle/>
          <a:p>
            <a:r>
              <a:rPr lang="fr-FR" smtClean="0"/>
              <a:t>Cliquez et modifiez le titre</a:t>
            </a:r>
            <a:endParaRPr lang="fr-FR"/>
          </a:p>
        </p:txBody>
      </p:sp>
      <p:sp>
        <p:nvSpPr>
          <p:cNvPr id="3" name="Sous-titre 2"/>
          <p:cNvSpPr>
            <a:spLocks noGrp="1"/>
          </p:cNvSpPr>
          <p:nvPr>
            <p:ph type="subTitle" idx="1"/>
          </p:nvPr>
        </p:nvSpPr>
        <p:spPr>
          <a:xfrm>
            <a:off x="1603296" y="4285615"/>
            <a:ext cx="7482047" cy="1932728"/>
          </a:xfrm>
        </p:spPr>
        <p:txBody>
          <a:bodyPr/>
          <a:lstStyle>
            <a:lvl1pPr marL="0" indent="0" algn="ctr">
              <a:buNone/>
              <a:defRPr>
                <a:solidFill>
                  <a:schemeClr val="tx1">
                    <a:tint val="75000"/>
                  </a:schemeClr>
                </a:solidFill>
              </a:defRPr>
            </a:lvl1pPr>
            <a:lvl2pPr marL="521437" indent="0" algn="ctr">
              <a:buNone/>
              <a:defRPr>
                <a:solidFill>
                  <a:schemeClr val="tx1">
                    <a:tint val="75000"/>
                  </a:schemeClr>
                </a:solidFill>
              </a:defRPr>
            </a:lvl2pPr>
            <a:lvl3pPr marL="1042873" indent="0" algn="ctr">
              <a:buNone/>
              <a:defRPr>
                <a:solidFill>
                  <a:schemeClr val="tx1">
                    <a:tint val="75000"/>
                  </a:schemeClr>
                </a:solidFill>
              </a:defRPr>
            </a:lvl3pPr>
            <a:lvl4pPr marL="1564310" indent="0" algn="ctr">
              <a:buNone/>
              <a:defRPr>
                <a:solidFill>
                  <a:schemeClr val="tx1">
                    <a:tint val="75000"/>
                  </a:schemeClr>
                </a:solidFill>
              </a:defRPr>
            </a:lvl4pPr>
            <a:lvl5pPr marL="2085746" indent="0" algn="ctr">
              <a:buNone/>
              <a:defRPr>
                <a:solidFill>
                  <a:schemeClr val="tx1">
                    <a:tint val="75000"/>
                  </a:schemeClr>
                </a:solidFill>
              </a:defRPr>
            </a:lvl5pPr>
            <a:lvl6pPr marL="2607183" indent="0" algn="ctr">
              <a:buNone/>
              <a:defRPr>
                <a:solidFill>
                  <a:schemeClr val="tx1">
                    <a:tint val="75000"/>
                  </a:schemeClr>
                </a:solidFill>
              </a:defRPr>
            </a:lvl6pPr>
            <a:lvl7pPr marL="3128620" indent="0" algn="ctr">
              <a:buNone/>
              <a:defRPr>
                <a:solidFill>
                  <a:schemeClr val="tx1">
                    <a:tint val="75000"/>
                  </a:schemeClr>
                </a:solidFill>
              </a:defRPr>
            </a:lvl7pPr>
            <a:lvl8pPr marL="3650056" indent="0" algn="ctr">
              <a:buNone/>
              <a:defRPr>
                <a:solidFill>
                  <a:schemeClr val="tx1">
                    <a:tint val="75000"/>
                  </a:schemeClr>
                </a:solidFill>
              </a:defRPr>
            </a:lvl8pPr>
            <a:lvl9pPr marL="4171493"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1A8608C3-6827-4807-A7F9-B330122D46BF}" type="datetime1">
              <a:rPr lang="fr-FR" altLang="fr-FR"/>
              <a:pPr>
                <a:defRPr/>
              </a:pPr>
              <a:t>09/07/2015</a:t>
            </a:fld>
            <a:endParaRPr lang="fr-FR" altLang="fr-F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p>
        </p:txBody>
      </p:sp>
      <p:sp>
        <p:nvSpPr>
          <p:cNvPr id="6" name="Espace réservé du numéro de diapositive 5"/>
          <p:cNvSpPr>
            <a:spLocks noGrp="1"/>
          </p:cNvSpPr>
          <p:nvPr>
            <p:ph type="sldNum" sz="quarter" idx="12"/>
          </p:nvPr>
        </p:nvSpPr>
        <p:spPr/>
        <p:txBody>
          <a:bodyPr/>
          <a:lstStyle>
            <a:lvl1pPr>
              <a:defRPr/>
            </a:lvl1pPr>
          </a:lstStyle>
          <a:p>
            <a:pPr>
              <a:defRPr/>
            </a:pPr>
            <a:fld id="{6165E202-9219-480C-9256-25BD1589E38E}" type="slidenum">
              <a:rPr lang="fr-FR" altLang="fr-FR"/>
              <a:pPr>
                <a:defRPr/>
              </a:pPr>
              <a:t>‹N°›</a:t>
            </a:fld>
            <a:endParaRPr lang="fr-FR" altLang="fr-FR"/>
          </a:p>
        </p:txBody>
      </p:sp>
    </p:spTree>
    <p:extLst>
      <p:ext uri="{BB962C8B-B14F-4D97-AF65-F5344CB8AC3E}">
        <p14:creationId xmlns:p14="http://schemas.microsoft.com/office/powerpoint/2010/main" xmlns="" val="3558294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smtClean="0"/>
            </a:lvl1pPr>
          </a:lstStyle>
          <a:p>
            <a:pPr>
              <a:defRPr/>
            </a:pPr>
            <a:fld id="{3CB50DEB-17FC-4A7F-9961-AE1F2D891832}" type="datetime1">
              <a:rPr lang="fr-FR" altLang="fr-FR"/>
              <a:pPr>
                <a:defRPr/>
              </a:pPr>
              <a:t>09/07/2015</a:t>
            </a:fld>
            <a:endParaRPr lang="fr-FR" altLang="fr-FR"/>
          </a:p>
        </p:txBody>
      </p:sp>
      <p:sp>
        <p:nvSpPr>
          <p:cNvPr id="5" name="Espace réservé du pied de page 4"/>
          <p:cNvSpPr>
            <a:spLocks noGrp="1"/>
          </p:cNvSpPr>
          <p:nvPr>
            <p:ph type="ftr" sz="quarter" idx="11"/>
          </p:nvPr>
        </p:nvSpPr>
        <p:spPr/>
        <p:txBody>
          <a:bodyPr/>
          <a:lstStyle>
            <a:lvl1pPr>
              <a:defRPr smtClean="0"/>
            </a:lvl1pPr>
          </a:lstStyle>
          <a:p>
            <a:pPr>
              <a:defRPr/>
            </a:pPr>
            <a:endParaRPr lang="fr-FR" altLang="fr-FR"/>
          </a:p>
        </p:txBody>
      </p:sp>
    </p:spTree>
    <p:extLst>
      <p:ext uri="{BB962C8B-B14F-4D97-AF65-F5344CB8AC3E}">
        <p14:creationId xmlns:p14="http://schemas.microsoft.com/office/powerpoint/2010/main" xmlns="" val="1454106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49262" y="302865"/>
            <a:ext cx="2404944" cy="6452932"/>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534432" y="302865"/>
            <a:ext cx="7036687" cy="6452932"/>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smtClean="0"/>
            </a:lvl1pPr>
          </a:lstStyle>
          <a:p>
            <a:pPr>
              <a:defRPr/>
            </a:pPr>
            <a:fld id="{98E41A00-630C-43FF-AB46-545ED22166E2}" type="datetime1">
              <a:rPr lang="fr-FR" altLang="fr-FR"/>
              <a:pPr>
                <a:defRPr/>
              </a:pPr>
              <a:t>09/07/2015</a:t>
            </a:fld>
            <a:endParaRPr lang="fr-FR" altLang="fr-FR"/>
          </a:p>
        </p:txBody>
      </p:sp>
      <p:sp>
        <p:nvSpPr>
          <p:cNvPr id="5" name="Espace réservé du pied de page 4"/>
          <p:cNvSpPr>
            <a:spLocks noGrp="1"/>
          </p:cNvSpPr>
          <p:nvPr>
            <p:ph type="ftr" sz="quarter" idx="11"/>
          </p:nvPr>
        </p:nvSpPr>
        <p:spPr/>
        <p:txBody>
          <a:bodyPr/>
          <a:lstStyle>
            <a:lvl1pPr>
              <a:defRPr smtClean="0"/>
            </a:lvl1pPr>
          </a:lstStyle>
          <a:p>
            <a:pPr>
              <a:defRPr/>
            </a:pPr>
            <a:endParaRPr lang="fr-FR" altLang="fr-FR"/>
          </a:p>
        </p:txBody>
      </p:sp>
    </p:spTree>
    <p:extLst>
      <p:ext uri="{BB962C8B-B14F-4D97-AF65-F5344CB8AC3E}">
        <p14:creationId xmlns:p14="http://schemas.microsoft.com/office/powerpoint/2010/main" xmlns="" val="5254626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534988" y="303213"/>
            <a:ext cx="9618662" cy="645318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Espace réservé de la date 2"/>
          <p:cNvSpPr>
            <a:spLocks noGrp="1"/>
          </p:cNvSpPr>
          <p:nvPr>
            <p:ph type="dt" sz="half" idx="10"/>
          </p:nvPr>
        </p:nvSpPr>
        <p:spPr/>
        <p:txBody>
          <a:bodyPr/>
          <a:lstStyle>
            <a:lvl1pPr>
              <a:defRPr smtClean="0"/>
            </a:lvl1pPr>
          </a:lstStyle>
          <a:p>
            <a:pPr>
              <a:defRPr/>
            </a:pPr>
            <a:fld id="{DB9C74AC-664E-490E-94B7-14B4E372DED7}" type="datetime1">
              <a:rPr lang="fr-FR" altLang="fr-FR"/>
              <a:pPr>
                <a:defRPr/>
              </a:pPr>
              <a:t>09/07/2015</a:t>
            </a:fld>
            <a:endParaRPr lang="fr-FR" altLang="fr-FR"/>
          </a:p>
        </p:txBody>
      </p:sp>
      <p:sp>
        <p:nvSpPr>
          <p:cNvPr id="4" name="Espace réservé du pied de page 3"/>
          <p:cNvSpPr>
            <a:spLocks noGrp="1"/>
          </p:cNvSpPr>
          <p:nvPr>
            <p:ph type="ftr" sz="quarter" idx="11"/>
          </p:nvPr>
        </p:nvSpPr>
        <p:spPr/>
        <p:txBody>
          <a:bodyPr/>
          <a:lstStyle>
            <a:lvl1pPr>
              <a:defRPr smtClean="0"/>
            </a:lvl1pPr>
          </a:lstStyle>
          <a:p>
            <a:pPr>
              <a:defRPr/>
            </a:pPr>
            <a:endParaRPr lang="fr-FR" altLang="fr-FR"/>
          </a:p>
        </p:txBody>
      </p:sp>
    </p:spTree>
    <p:extLst>
      <p:ext uri="{BB962C8B-B14F-4D97-AF65-F5344CB8AC3E}">
        <p14:creationId xmlns:p14="http://schemas.microsoft.com/office/powerpoint/2010/main" xmlns="" val="1429559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321A5AAA-9196-49E1-996E-2875290FE09C}" type="datetime1">
              <a:rPr lang="fr-FR" altLang="fr-FR"/>
              <a:pPr>
                <a:defRPr/>
              </a:pPr>
              <a:t>09/07/2015</a:t>
            </a:fld>
            <a:endParaRPr lang="fr-FR" altLang="fr-F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p>
        </p:txBody>
      </p:sp>
      <p:sp>
        <p:nvSpPr>
          <p:cNvPr id="6" name="Espace réservé du numéro de diapositive 5"/>
          <p:cNvSpPr>
            <a:spLocks noGrp="1"/>
          </p:cNvSpPr>
          <p:nvPr>
            <p:ph type="sldNum" sz="quarter" idx="12"/>
          </p:nvPr>
        </p:nvSpPr>
        <p:spPr/>
        <p:txBody>
          <a:bodyPr/>
          <a:lstStyle>
            <a:lvl1pPr>
              <a:defRPr/>
            </a:lvl1pPr>
          </a:lstStyle>
          <a:p>
            <a:pPr>
              <a:defRPr/>
            </a:pPr>
            <a:fld id="{85F86538-6BAE-4399-9E4D-F6F6405853E6}" type="slidenum">
              <a:rPr lang="fr-FR" altLang="fr-FR"/>
              <a:pPr>
                <a:defRPr/>
              </a:pPr>
              <a:t>‹N°›</a:t>
            </a:fld>
            <a:endParaRPr lang="fr-FR" altLang="fr-FR"/>
          </a:p>
        </p:txBody>
      </p:sp>
    </p:spTree>
    <p:extLst>
      <p:ext uri="{BB962C8B-B14F-4D97-AF65-F5344CB8AC3E}">
        <p14:creationId xmlns:p14="http://schemas.microsoft.com/office/powerpoint/2010/main" xmlns="" val="1571733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44329" y="4859832"/>
            <a:ext cx="9085342" cy="1502066"/>
          </a:xfrm>
        </p:spPr>
        <p:txBody>
          <a:bodyPr anchor="t"/>
          <a:lstStyle>
            <a:lvl1pPr algn="l">
              <a:defRPr sz="4600" b="1" cap="all"/>
            </a:lvl1pPr>
          </a:lstStyle>
          <a:p>
            <a:r>
              <a:rPr lang="fr-FR" smtClean="0"/>
              <a:t>Cliquez et modifiez le titre</a:t>
            </a:r>
            <a:endParaRPr lang="fr-FR"/>
          </a:p>
        </p:txBody>
      </p:sp>
      <p:sp>
        <p:nvSpPr>
          <p:cNvPr id="3" name="Espace réservé du texte 2"/>
          <p:cNvSpPr>
            <a:spLocks noGrp="1"/>
          </p:cNvSpPr>
          <p:nvPr>
            <p:ph type="body" idx="1"/>
          </p:nvPr>
        </p:nvSpPr>
        <p:spPr>
          <a:xfrm>
            <a:off x="844329" y="3205459"/>
            <a:ext cx="9085342" cy="1654373"/>
          </a:xfrm>
        </p:spPr>
        <p:txBody>
          <a:bodyPr anchor="b"/>
          <a:lstStyle>
            <a:lvl1pPr marL="0" indent="0">
              <a:buNone/>
              <a:defRPr sz="2300">
                <a:solidFill>
                  <a:schemeClr val="tx1">
                    <a:tint val="75000"/>
                  </a:schemeClr>
                </a:solidFill>
              </a:defRPr>
            </a:lvl1pPr>
            <a:lvl2pPr marL="521437" indent="0">
              <a:buNone/>
              <a:defRPr sz="2100">
                <a:solidFill>
                  <a:schemeClr val="tx1">
                    <a:tint val="75000"/>
                  </a:schemeClr>
                </a:solidFill>
              </a:defRPr>
            </a:lvl2pPr>
            <a:lvl3pPr marL="1042873" indent="0">
              <a:buNone/>
              <a:defRPr sz="1800">
                <a:solidFill>
                  <a:schemeClr val="tx1">
                    <a:tint val="75000"/>
                  </a:schemeClr>
                </a:solidFill>
              </a:defRPr>
            </a:lvl3pPr>
            <a:lvl4pPr marL="1564310" indent="0">
              <a:buNone/>
              <a:defRPr sz="1600">
                <a:solidFill>
                  <a:schemeClr val="tx1">
                    <a:tint val="75000"/>
                  </a:schemeClr>
                </a:solidFill>
              </a:defRPr>
            </a:lvl4pPr>
            <a:lvl5pPr marL="2085746" indent="0">
              <a:buNone/>
              <a:defRPr sz="1600">
                <a:solidFill>
                  <a:schemeClr val="tx1">
                    <a:tint val="75000"/>
                  </a:schemeClr>
                </a:solidFill>
              </a:defRPr>
            </a:lvl5pPr>
            <a:lvl6pPr marL="2607183" indent="0">
              <a:buNone/>
              <a:defRPr sz="1600">
                <a:solidFill>
                  <a:schemeClr val="tx1">
                    <a:tint val="75000"/>
                  </a:schemeClr>
                </a:solidFill>
              </a:defRPr>
            </a:lvl6pPr>
            <a:lvl7pPr marL="3128620" indent="0">
              <a:buNone/>
              <a:defRPr sz="1600">
                <a:solidFill>
                  <a:schemeClr val="tx1">
                    <a:tint val="75000"/>
                  </a:schemeClr>
                </a:solidFill>
              </a:defRPr>
            </a:lvl7pPr>
            <a:lvl8pPr marL="3650056" indent="0">
              <a:buNone/>
              <a:defRPr sz="1600">
                <a:solidFill>
                  <a:schemeClr val="tx1">
                    <a:tint val="75000"/>
                  </a:schemeClr>
                </a:solidFill>
              </a:defRPr>
            </a:lvl8pPr>
            <a:lvl9pPr marL="4171493" indent="0">
              <a:buNone/>
              <a:defRPr sz="16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7B4392E0-FC65-4DB5-8626-05BE6E58B732}" type="datetime1">
              <a:rPr lang="fr-FR" altLang="fr-FR"/>
              <a:pPr>
                <a:defRPr/>
              </a:pPr>
              <a:t>09/07/2015</a:t>
            </a:fld>
            <a:endParaRPr lang="fr-FR" altLang="fr-F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p>
        </p:txBody>
      </p:sp>
      <p:sp>
        <p:nvSpPr>
          <p:cNvPr id="6" name="Espace réservé du numéro de diapositive 5"/>
          <p:cNvSpPr>
            <a:spLocks noGrp="1"/>
          </p:cNvSpPr>
          <p:nvPr>
            <p:ph type="sldNum" sz="quarter" idx="12"/>
          </p:nvPr>
        </p:nvSpPr>
        <p:spPr/>
        <p:txBody>
          <a:bodyPr/>
          <a:lstStyle>
            <a:lvl1pPr>
              <a:defRPr/>
            </a:lvl1pPr>
          </a:lstStyle>
          <a:p>
            <a:pPr>
              <a:defRPr/>
            </a:pPr>
            <a:fld id="{1D109E1B-3AF5-4CD0-B0CC-57FCA3E11791}" type="slidenum">
              <a:rPr lang="fr-FR" altLang="fr-FR"/>
              <a:pPr>
                <a:defRPr/>
              </a:pPr>
              <a:t>‹N°›</a:t>
            </a:fld>
            <a:endParaRPr lang="fr-FR" altLang="fr-FR"/>
          </a:p>
        </p:txBody>
      </p:sp>
    </p:spTree>
    <p:extLst>
      <p:ext uri="{BB962C8B-B14F-4D97-AF65-F5344CB8AC3E}">
        <p14:creationId xmlns:p14="http://schemas.microsoft.com/office/powerpoint/2010/main" xmlns="" val="632079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534432" y="1764666"/>
            <a:ext cx="4720815" cy="4991131"/>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433391" y="1764666"/>
            <a:ext cx="4720815" cy="4991131"/>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983DA25B-C70D-4519-A6D1-9EEA44F48527}" type="datetime1">
              <a:rPr lang="fr-FR" altLang="fr-FR"/>
              <a:pPr>
                <a:defRPr/>
              </a:pPr>
              <a:t>09/07/2015</a:t>
            </a:fld>
            <a:endParaRPr lang="fr-FR" altLang="fr-FR"/>
          </a:p>
        </p:txBody>
      </p:sp>
      <p:sp>
        <p:nvSpPr>
          <p:cNvPr id="6" name="Espace réservé du pied de page 4"/>
          <p:cNvSpPr>
            <a:spLocks noGrp="1"/>
          </p:cNvSpPr>
          <p:nvPr>
            <p:ph type="ftr" sz="quarter" idx="11"/>
          </p:nvPr>
        </p:nvSpPr>
        <p:spPr/>
        <p:txBody>
          <a:bodyPr/>
          <a:lstStyle>
            <a:lvl1pPr>
              <a:defRPr/>
            </a:lvl1pPr>
          </a:lstStyle>
          <a:p>
            <a:pPr>
              <a:defRPr/>
            </a:pPr>
            <a:endParaRPr lang="fr-FR" altLang="fr-FR"/>
          </a:p>
        </p:txBody>
      </p:sp>
      <p:sp>
        <p:nvSpPr>
          <p:cNvPr id="7" name="Espace réservé du numéro de diapositive 5"/>
          <p:cNvSpPr>
            <a:spLocks noGrp="1"/>
          </p:cNvSpPr>
          <p:nvPr>
            <p:ph type="sldNum" sz="quarter" idx="12"/>
          </p:nvPr>
        </p:nvSpPr>
        <p:spPr/>
        <p:txBody>
          <a:bodyPr/>
          <a:lstStyle>
            <a:lvl1pPr>
              <a:defRPr/>
            </a:lvl1pPr>
          </a:lstStyle>
          <a:p>
            <a:pPr>
              <a:defRPr/>
            </a:pPr>
            <a:fld id="{50225CE3-9D08-44D0-BA15-9976D34A293D}" type="slidenum">
              <a:rPr lang="fr-FR" altLang="fr-FR"/>
              <a:pPr>
                <a:defRPr/>
              </a:pPr>
              <a:t>‹N°›</a:t>
            </a:fld>
            <a:endParaRPr lang="fr-FR" altLang="fr-FR"/>
          </a:p>
        </p:txBody>
      </p:sp>
    </p:spTree>
    <p:extLst>
      <p:ext uri="{BB962C8B-B14F-4D97-AF65-F5344CB8AC3E}">
        <p14:creationId xmlns:p14="http://schemas.microsoft.com/office/powerpoint/2010/main" xmlns="" val="261499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534432" y="1692889"/>
            <a:ext cx="4722671" cy="705515"/>
          </a:xfrm>
        </p:spPr>
        <p:txBody>
          <a:bodyPr anchor="b"/>
          <a:lstStyle>
            <a:lvl1pPr marL="0" indent="0">
              <a:buNone/>
              <a:defRPr sz="2700" b="1"/>
            </a:lvl1pPr>
            <a:lvl2pPr marL="521437" indent="0">
              <a:buNone/>
              <a:defRPr sz="2300" b="1"/>
            </a:lvl2pPr>
            <a:lvl3pPr marL="1042873" indent="0">
              <a:buNone/>
              <a:defRPr sz="2100" b="1"/>
            </a:lvl3pPr>
            <a:lvl4pPr marL="1564310" indent="0">
              <a:buNone/>
              <a:defRPr sz="1800" b="1"/>
            </a:lvl4pPr>
            <a:lvl5pPr marL="2085746" indent="0">
              <a:buNone/>
              <a:defRPr sz="1800" b="1"/>
            </a:lvl5pPr>
            <a:lvl6pPr marL="2607183" indent="0">
              <a:buNone/>
              <a:defRPr sz="1800" b="1"/>
            </a:lvl6pPr>
            <a:lvl7pPr marL="3128620" indent="0">
              <a:buNone/>
              <a:defRPr sz="1800" b="1"/>
            </a:lvl7pPr>
            <a:lvl8pPr marL="3650056" indent="0">
              <a:buNone/>
              <a:defRPr sz="1800" b="1"/>
            </a:lvl8pPr>
            <a:lvl9pPr marL="4171493" indent="0">
              <a:buNone/>
              <a:defRPr sz="18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34432" y="2398404"/>
            <a:ext cx="4722671" cy="4357393"/>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429680" y="1692889"/>
            <a:ext cx="4724526" cy="705515"/>
          </a:xfrm>
        </p:spPr>
        <p:txBody>
          <a:bodyPr anchor="b"/>
          <a:lstStyle>
            <a:lvl1pPr marL="0" indent="0">
              <a:buNone/>
              <a:defRPr sz="2700" b="1"/>
            </a:lvl1pPr>
            <a:lvl2pPr marL="521437" indent="0">
              <a:buNone/>
              <a:defRPr sz="2300" b="1"/>
            </a:lvl2pPr>
            <a:lvl3pPr marL="1042873" indent="0">
              <a:buNone/>
              <a:defRPr sz="2100" b="1"/>
            </a:lvl3pPr>
            <a:lvl4pPr marL="1564310" indent="0">
              <a:buNone/>
              <a:defRPr sz="1800" b="1"/>
            </a:lvl4pPr>
            <a:lvl5pPr marL="2085746" indent="0">
              <a:buNone/>
              <a:defRPr sz="1800" b="1"/>
            </a:lvl5pPr>
            <a:lvl6pPr marL="2607183" indent="0">
              <a:buNone/>
              <a:defRPr sz="1800" b="1"/>
            </a:lvl6pPr>
            <a:lvl7pPr marL="3128620" indent="0">
              <a:buNone/>
              <a:defRPr sz="1800" b="1"/>
            </a:lvl7pPr>
            <a:lvl8pPr marL="3650056" indent="0">
              <a:buNone/>
              <a:defRPr sz="1800" b="1"/>
            </a:lvl8pPr>
            <a:lvl9pPr marL="4171493" indent="0">
              <a:buNone/>
              <a:defRPr sz="18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429680" y="2398404"/>
            <a:ext cx="4724526" cy="4357393"/>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811DC533-06C5-4CA0-8BAD-BA828BB8812A}" type="datetime1">
              <a:rPr lang="fr-FR" altLang="fr-FR"/>
              <a:pPr>
                <a:defRPr/>
              </a:pPr>
              <a:t>09/07/2015</a:t>
            </a:fld>
            <a:endParaRPr lang="fr-FR" altLang="fr-FR"/>
          </a:p>
        </p:txBody>
      </p:sp>
      <p:sp>
        <p:nvSpPr>
          <p:cNvPr id="8" name="Espace réservé du pied de page 4"/>
          <p:cNvSpPr>
            <a:spLocks noGrp="1"/>
          </p:cNvSpPr>
          <p:nvPr>
            <p:ph type="ftr" sz="quarter" idx="11"/>
          </p:nvPr>
        </p:nvSpPr>
        <p:spPr/>
        <p:txBody>
          <a:bodyPr/>
          <a:lstStyle>
            <a:lvl1pPr>
              <a:defRPr/>
            </a:lvl1pPr>
          </a:lstStyle>
          <a:p>
            <a:pPr>
              <a:defRPr/>
            </a:pPr>
            <a:endParaRPr lang="fr-FR" altLang="fr-FR"/>
          </a:p>
        </p:txBody>
      </p:sp>
      <p:sp>
        <p:nvSpPr>
          <p:cNvPr id="9" name="Espace réservé du numéro de diapositive 5"/>
          <p:cNvSpPr>
            <a:spLocks noGrp="1"/>
          </p:cNvSpPr>
          <p:nvPr>
            <p:ph type="sldNum" sz="quarter" idx="12"/>
          </p:nvPr>
        </p:nvSpPr>
        <p:spPr/>
        <p:txBody>
          <a:bodyPr/>
          <a:lstStyle>
            <a:lvl1pPr>
              <a:defRPr/>
            </a:lvl1pPr>
          </a:lstStyle>
          <a:p>
            <a:pPr>
              <a:defRPr/>
            </a:pPr>
            <a:fld id="{4BBB291A-05C2-4DAD-B02E-3E1A20CD2A7F}" type="slidenum">
              <a:rPr lang="fr-FR" altLang="fr-FR"/>
              <a:pPr>
                <a:defRPr/>
              </a:pPr>
              <a:t>‹N°›</a:t>
            </a:fld>
            <a:endParaRPr lang="fr-FR" altLang="fr-FR"/>
          </a:p>
        </p:txBody>
      </p:sp>
    </p:spTree>
    <p:extLst>
      <p:ext uri="{BB962C8B-B14F-4D97-AF65-F5344CB8AC3E}">
        <p14:creationId xmlns:p14="http://schemas.microsoft.com/office/powerpoint/2010/main" xmlns="" val="605122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3"/>
          <p:cNvSpPr>
            <a:spLocks noGrp="1"/>
          </p:cNvSpPr>
          <p:nvPr>
            <p:ph type="dt" sz="half" idx="10"/>
          </p:nvPr>
        </p:nvSpPr>
        <p:spPr/>
        <p:txBody>
          <a:bodyPr/>
          <a:lstStyle>
            <a:lvl1pPr>
              <a:defRPr/>
            </a:lvl1pPr>
          </a:lstStyle>
          <a:p>
            <a:pPr>
              <a:defRPr/>
            </a:pPr>
            <a:fld id="{587CC462-7CD3-450C-9B91-077C15FB5E78}" type="datetime1">
              <a:rPr lang="fr-FR" altLang="fr-FR"/>
              <a:pPr>
                <a:defRPr/>
              </a:pPr>
              <a:t>09/07/2015</a:t>
            </a:fld>
            <a:endParaRPr lang="fr-FR" altLang="fr-FR"/>
          </a:p>
        </p:txBody>
      </p:sp>
      <p:sp>
        <p:nvSpPr>
          <p:cNvPr id="4" name="Espace réservé du pied de page 4"/>
          <p:cNvSpPr>
            <a:spLocks noGrp="1"/>
          </p:cNvSpPr>
          <p:nvPr>
            <p:ph type="ftr" sz="quarter" idx="11"/>
          </p:nvPr>
        </p:nvSpPr>
        <p:spPr/>
        <p:txBody>
          <a:bodyPr/>
          <a:lstStyle>
            <a:lvl1pPr>
              <a:defRPr/>
            </a:lvl1pPr>
          </a:lstStyle>
          <a:p>
            <a:pPr>
              <a:defRPr/>
            </a:pPr>
            <a:endParaRPr lang="fr-FR" altLang="fr-FR"/>
          </a:p>
        </p:txBody>
      </p:sp>
      <p:sp>
        <p:nvSpPr>
          <p:cNvPr id="5" name="Espace réservé du numéro de diapositive 5"/>
          <p:cNvSpPr>
            <a:spLocks noGrp="1"/>
          </p:cNvSpPr>
          <p:nvPr>
            <p:ph type="sldNum" sz="quarter" idx="12"/>
          </p:nvPr>
        </p:nvSpPr>
        <p:spPr/>
        <p:txBody>
          <a:bodyPr/>
          <a:lstStyle>
            <a:lvl1pPr>
              <a:defRPr/>
            </a:lvl1pPr>
          </a:lstStyle>
          <a:p>
            <a:pPr>
              <a:defRPr/>
            </a:pPr>
            <a:fld id="{040EFA7E-8CCA-490D-B5E6-8B2D027EA9E8}" type="slidenum">
              <a:rPr lang="fr-FR" altLang="fr-FR"/>
              <a:pPr>
                <a:defRPr/>
              </a:pPr>
              <a:t>‹N°›</a:t>
            </a:fld>
            <a:endParaRPr lang="fr-FR" altLang="fr-FR"/>
          </a:p>
        </p:txBody>
      </p:sp>
    </p:spTree>
    <p:extLst>
      <p:ext uri="{BB962C8B-B14F-4D97-AF65-F5344CB8AC3E}">
        <p14:creationId xmlns:p14="http://schemas.microsoft.com/office/powerpoint/2010/main" xmlns="" val="4096454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smtClean="0"/>
            </a:lvl1pPr>
          </a:lstStyle>
          <a:p>
            <a:pPr>
              <a:defRPr/>
            </a:pPr>
            <a:fld id="{437329CA-2E5D-4BC6-82C1-411C5D6CCBF7}" type="datetime1">
              <a:rPr lang="fr-FR" altLang="fr-FR"/>
              <a:pPr>
                <a:defRPr/>
              </a:pPr>
              <a:t>09/07/2015</a:t>
            </a:fld>
            <a:endParaRPr lang="fr-FR" altLang="fr-FR"/>
          </a:p>
        </p:txBody>
      </p:sp>
      <p:sp>
        <p:nvSpPr>
          <p:cNvPr id="3" name="Espace réservé du pied de page 4"/>
          <p:cNvSpPr>
            <a:spLocks noGrp="1"/>
          </p:cNvSpPr>
          <p:nvPr>
            <p:ph type="ftr" sz="quarter" idx="11"/>
          </p:nvPr>
        </p:nvSpPr>
        <p:spPr/>
        <p:txBody>
          <a:bodyPr/>
          <a:lstStyle>
            <a:lvl1pPr>
              <a:defRPr smtClean="0"/>
            </a:lvl1pPr>
          </a:lstStyle>
          <a:p>
            <a:pPr>
              <a:defRPr/>
            </a:pPr>
            <a:endParaRPr lang="fr-FR" altLang="fr-FR"/>
          </a:p>
        </p:txBody>
      </p:sp>
    </p:spTree>
    <p:extLst>
      <p:ext uri="{BB962C8B-B14F-4D97-AF65-F5344CB8AC3E}">
        <p14:creationId xmlns:p14="http://schemas.microsoft.com/office/powerpoint/2010/main" xmlns="" val="3420744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4433" y="301113"/>
            <a:ext cx="3516488" cy="1281483"/>
          </a:xfrm>
        </p:spPr>
        <p:txBody>
          <a:bodyPr anchor="b"/>
          <a:lstStyle>
            <a:lvl1pPr algn="l">
              <a:defRPr sz="2300" b="1"/>
            </a:lvl1pPr>
          </a:lstStyle>
          <a:p>
            <a:r>
              <a:rPr lang="fr-FR" smtClean="0"/>
              <a:t>Cliquez et modifiez le titre</a:t>
            </a:r>
            <a:endParaRPr lang="fr-FR"/>
          </a:p>
        </p:txBody>
      </p:sp>
      <p:sp>
        <p:nvSpPr>
          <p:cNvPr id="3" name="Espace réservé du contenu 2"/>
          <p:cNvSpPr>
            <a:spLocks noGrp="1"/>
          </p:cNvSpPr>
          <p:nvPr>
            <p:ph idx="1"/>
          </p:nvPr>
        </p:nvSpPr>
        <p:spPr>
          <a:xfrm>
            <a:off x="4178960" y="301114"/>
            <a:ext cx="5975246" cy="6454683"/>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34433" y="1582597"/>
            <a:ext cx="3516488" cy="5173200"/>
          </a:xfrm>
        </p:spPr>
        <p:txBody>
          <a:bodyPr/>
          <a:lstStyle>
            <a:lvl1pPr marL="0" indent="0">
              <a:buNone/>
              <a:defRPr sz="1600"/>
            </a:lvl1pPr>
            <a:lvl2pPr marL="521437" indent="0">
              <a:buNone/>
              <a:defRPr sz="1400"/>
            </a:lvl2pPr>
            <a:lvl3pPr marL="1042873" indent="0">
              <a:buNone/>
              <a:defRPr sz="1100"/>
            </a:lvl3pPr>
            <a:lvl4pPr marL="1564310" indent="0">
              <a:buNone/>
              <a:defRPr sz="1000"/>
            </a:lvl4pPr>
            <a:lvl5pPr marL="2085746" indent="0">
              <a:buNone/>
              <a:defRPr sz="1000"/>
            </a:lvl5pPr>
            <a:lvl6pPr marL="2607183" indent="0">
              <a:buNone/>
              <a:defRPr sz="1000"/>
            </a:lvl6pPr>
            <a:lvl7pPr marL="3128620" indent="0">
              <a:buNone/>
              <a:defRPr sz="1000"/>
            </a:lvl7pPr>
            <a:lvl8pPr marL="3650056" indent="0">
              <a:buNone/>
              <a:defRPr sz="1000"/>
            </a:lvl8pPr>
            <a:lvl9pPr marL="4171493" indent="0">
              <a:buNone/>
              <a:defRPr sz="10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smtClean="0"/>
            </a:lvl1pPr>
          </a:lstStyle>
          <a:p>
            <a:pPr>
              <a:defRPr/>
            </a:pPr>
            <a:fld id="{DC6F39D5-9500-41DE-BAC0-9E52722E5413}" type="datetime1">
              <a:rPr lang="fr-FR" altLang="fr-FR"/>
              <a:pPr>
                <a:defRPr/>
              </a:pPr>
              <a:t>09/07/2015</a:t>
            </a:fld>
            <a:endParaRPr lang="fr-FR" altLang="fr-FR"/>
          </a:p>
        </p:txBody>
      </p:sp>
      <p:sp>
        <p:nvSpPr>
          <p:cNvPr id="6" name="Espace réservé du pied de page 4"/>
          <p:cNvSpPr>
            <a:spLocks noGrp="1"/>
          </p:cNvSpPr>
          <p:nvPr>
            <p:ph type="ftr" sz="quarter" idx="11"/>
          </p:nvPr>
        </p:nvSpPr>
        <p:spPr/>
        <p:txBody>
          <a:bodyPr/>
          <a:lstStyle>
            <a:lvl1pPr>
              <a:defRPr smtClean="0"/>
            </a:lvl1pPr>
          </a:lstStyle>
          <a:p>
            <a:pPr>
              <a:defRPr/>
            </a:pPr>
            <a:endParaRPr lang="fr-FR" altLang="fr-FR"/>
          </a:p>
        </p:txBody>
      </p:sp>
    </p:spTree>
    <p:extLst>
      <p:ext uri="{BB962C8B-B14F-4D97-AF65-F5344CB8AC3E}">
        <p14:creationId xmlns:p14="http://schemas.microsoft.com/office/powerpoint/2010/main" xmlns="" val="649971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95048" y="5293995"/>
            <a:ext cx="6413183" cy="624986"/>
          </a:xfrm>
        </p:spPr>
        <p:txBody>
          <a:bodyPr anchor="b"/>
          <a:lstStyle>
            <a:lvl1pPr algn="l">
              <a:defRPr sz="2300" b="1"/>
            </a:lvl1pPr>
          </a:lstStyle>
          <a:p>
            <a:r>
              <a:rPr lang="fr-FR" smtClean="0"/>
              <a:t>Cliquez et modifiez le titre</a:t>
            </a:r>
            <a:endParaRPr lang="fr-FR"/>
          </a:p>
        </p:txBody>
      </p:sp>
      <p:sp>
        <p:nvSpPr>
          <p:cNvPr id="3" name="Espace réservé pour une image  2"/>
          <p:cNvSpPr>
            <a:spLocks noGrp="1"/>
          </p:cNvSpPr>
          <p:nvPr>
            <p:ph type="pic" idx="1"/>
          </p:nvPr>
        </p:nvSpPr>
        <p:spPr>
          <a:xfrm>
            <a:off x="2095048" y="675755"/>
            <a:ext cx="6413183" cy="4537710"/>
          </a:xfrm>
        </p:spPr>
        <p:txBody>
          <a:bodyPr rtlCol="0">
            <a:normAutofit/>
          </a:bodyPr>
          <a:lstStyle>
            <a:lvl1pPr marL="0" indent="0">
              <a:buNone/>
              <a:defRPr sz="3600"/>
            </a:lvl1pPr>
            <a:lvl2pPr marL="521437" indent="0">
              <a:buNone/>
              <a:defRPr sz="3200"/>
            </a:lvl2pPr>
            <a:lvl3pPr marL="1042873" indent="0">
              <a:buNone/>
              <a:defRPr sz="2700"/>
            </a:lvl3pPr>
            <a:lvl4pPr marL="1564310" indent="0">
              <a:buNone/>
              <a:defRPr sz="2300"/>
            </a:lvl4pPr>
            <a:lvl5pPr marL="2085746" indent="0">
              <a:buNone/>
              <a:defRPr sz="2300"/>
            </a:lvl5pPr>
            <a:lvl6pPr marL="2607183" indent="0">
              <a:buNone/>
              <a:defRPr sz="2300"/>
            </a:lvl6pPr>
            <a:lvl7pPr marL="3128620" indent="0">
              <a:buNone/>
              <a:defRPr sz="2300"/>
            </a:lvl7pPr>
            <a:lvl8pPr marL="3650056" indent="0">
              <a:buNone/>
              <a:defRPr sz="2300"/>
            </a:lvl8pPr>
            <a:lvl9pPr marL="4171493" indent="0">
              <a:buNone/>
              <a:defRPr sz="2300"/>
            </a:lvl9pPr>
          </a:lstStyle>
          <a:p>
            <a:pPr lvl="0"/>
            <a:endParaRPr lang="fr-FR" noProof="0" smtClean="0"/>
          </a:p>
        </p:txBody>
      </p:sp>
      <p:sp>
        <p:nvSpPr>
          <p:cNvPr id="4" name="Espace réservé du texte 3"/>
          <p:cNvSpPr>
            <a:spLocks noGrp="1"/>
          </p:cNvSpPr>
          <p:nvPr>
            <p:ph type="body" sz="half" idx="2"/>
          </p:nvPr>
        </p:nvSpPr>
        <p:spPr>
          <a:xfrm>
            <a:off x="2095048" y="5918981"/>
            <a:ext cx="6413183" cy="887584"/>
          </a:xfrm>
        </p:spPr>
        <p:txBody>
          <a:bodyPr/>
          <a:lstStyle>
            <a:lvl1pPr marL="0" indent="0">
              <a:buNone/>
              <a:defRPr sz="1600"/>
            </a:lvl1pPr>
            <a:lvl2pPr marL="521437" indent="0">
              <a:buNone/>
              <a:defRPr sz="1400"/>
            </a:lvl2pPr>
            <a:lvl3pPr marL="1042873" indent="0">
              <a:buNone/>
              <a:defRPr sz="1100"/>
            </a:lvl3pPr>
            <a:lvl4pPr marL="1564310" indent="0">
              <a:buNone/>
              <a:defRPr sz="1000"/>
            </a:lvl4pPr>
            <a:lvl5pPr marL="2085746" indent="0">
              <a:buNone/>
              <a:defRPr sz="1000"/>
            </a:lvl5pPr>
            <a:lvl6pPr marL="2607183" indent="0">
              <a:buNone/>
              <a:defRPr sz="1000"/>
            </a:lvl6pPr>
            <a:lvl7pPr marL="3128620" indent="0">
              <a:buNone/>
              <a:defRPr sz="1000"/>
            </a:lvl7pPr>
            <a:lvl8pPr marL="3650056" indent="0">
              <a:buNone/>
              <a:defRPr sz="1000"/>
            </a:lvl8pPr>
            <a:lvl9pPr marL="4171493" indent="0">
              <a:buNone/>
              <a:defRPr sz="10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smtClean="0"/>
            </a:lvl1pPr>
          </a:lstStyle>
          <a:p>
            <a:pPr>
              <a:defRPr/>
            </a:pPr>
            <a:fld id="{4CBF5A80-B952-4C45-93A6-8935F53DFEF0}" type="datetime1">
              <a:rPr lang="fr-FR" altLang="fr-FR"/>
              <a:pPr>
                <a:defRPr/>
              </a:pPr>
              <a:t>09/07/2015</a:t>
            </a:fld>
            <a:endParaRPr lang="fr-FR" altLang="fr-FR"/>
          </a:p>
        </p:txBody>
      </p:sp>
      <p:sp>
        <p:nvSpPr>
          <p:cNvPr id="6" name="Espace réservé du pied de page 4"/>
          <p:cNvSpPr>
            <a:spLocks noGrp="1"/>
          </p:cNvSpPr>
          <p:nvPr>
            <p:ph type="ftr" sz="quarter" idx="11"/>
          </p:nvPr>
        </p:nvSpPr>
        <p:spPr/>
        <p:txBody>
          <a:bodyPr/>
          <a:lstStyle>
            <a:lvl1pPr>
              <a:defRPr smtClean="0"/>
            </a:lvl1pPr>
          </a:lstStyle>
          <a:p>
            <a:pPr>
              <a:defRPr/>
            </a:pPr>
            <a:endParaRPr lang="fr-FR" altLang="fr-FR"/>
          </a:p>
        </p:txBody>
      </p:sp>
    </p:spTree>
    <p:extLst>
      <p:ext uri="{BB962C8B-B14F-4D97-AF65-F5344CB8AC3E}">
        <p14:creationId xmlns:p14="http://schemas.microsoft.com/office/powerpoint/2010/main" xmlns="" val="638504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534988" y="303213"/>
            <a:ext cx="9618662" cy="1260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104287" tIns="52144" rIns="104287" bIns="52144" numCol="1" anchor="ctr" anchorCtr="0" compatLnSpc="1">
            <a:prstTxWarp prst="textNoShape">
              <a:avLst/>
            </a:prstTxWarp>
          </a:bodyPr>
          <a:lstStyle/>
          <a:p>
            <a:pPr lvl="0"/>
            <a:r>
              <a:rPr lang="fr-FR" altLang="fr-FR" smtClean="0"/>
              <a:t>Cliquez et modifiez le titre</a:t>
            </a:r>
          </a:p>
        </p:txBody>
      </p:sp>
      <p:sp>
        <p:nvSpPr>
          <p:cNvPr id="1027" name="Espace réservé du texte 2"/>
          <p:cNvSpPr>
            <a:spLocks noGrp="1"/>
          </p:cNvSpPr>
          <p:nvPr>
            <p:ph type="body" idx="1"/>
          </p:nvPr>
        </p:nvSpPr>
        <p:spPr bwMode="auto">
          <a:xfrm>
            <a:off x="534988" y="1765300"/>
            <a:ext cx="9618662" cy="4991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104287" tIns="52144" rIns="104287" bIns="52144"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4" name="Espace réservé de la date 3"/>
          <p:cNvSpPr>
            <a:spLocks noGrp="1"/>
          </p:cNvSpPr>
          <p:nvPr>
            <p:ph type="dt" sz="half" idx="2"/>
          </p:nvPr>
        </p:nvSpPr>
        <p:spPr>
          <a:xfrm>
            <a:off x="534988" y="7010400"/>
            <a:ext cx="2493962" cy="401638"/>
          </a:xfrm>
          <a:prstGeom prst="rect">
            <a:avLst/>
          </a:prstGeom>
        </p:spPr>
        <p:txBody>
          <a:bodyPr vert="horz" wrap="square" lIns="104287" tIns="52144" rIns="104287" bIns="52144" numCol="1" anchor="ctr" anchorCtr="0" compatLnSpc="1">
            <a:prstTxWarp prst="textNoShape">
              <a:avLst/>
            </a:prstTxWarp>
          </a:bodyPr>
          <a:lstStyle>
            <a:lvl1pPr eaLnBrk="1" hangingPunct="1">
              <a:defRPr sz="1400" smtClean="0">
                <a:solidFill>
                  <a:srgbClr val="898989"/>
                </a:solidFill>
                <a:latin typeface="Calibri" panose="020F0502020204030204" pitchFamily="34" charset="0"/>
              </a:defRPr>
            </a:lvl1pPr>
          </a:lstStyle>
          <a:p>
            <a:pPr>
              <a:defRPr/>
            </a:pPr>
            <a:fld id="{5A3C6EDF-2859-4903-94F9-4DC93C18CD1B}" type="datetime1">
              <a:rPr lang="fr-FR" altLang="fr-FR"/>
              <a:pPr>
                <a:defRPr/>
              </a:pPr>
              <a:t>09/07/2015</a:t>
            </a:fld>
            <a:endParaRPr lang="fr-FR" altLang="fr-FR"/>
          </a:p>
        </p:txBody>
      </p:sp>
      <p:sp>
        <p:nvSpPr>
          <p:cNvPr id="5" name="Espace réservé du pied de page 4"/>
          <p:cNvSpPr>
            <a:spLocks noGrp="1"/>
          </p:cNvSpPr>
          <p:nvPr>
            <p:ph type="ftr" sz="quarter" idx="3"/>
          </p:nvPr>
        </p:nvSpPr>
        <p:spPr>
          <a:xfrm>
            <a:off x="3651250" y="7010400"/>
            <a:ext cx="3386138" cy="401638"/>
          </a:xfrm>
          <a:prstGeom prst="rect">
            <a:avLst/>
          </a:prstGeom>
        </p:spPr>
        <p:txBody>
          <a:bodyPr vert="horz" wrap="square" lIns="104287" tIns="52144" rIns="104287" bIns="52144" numCol="1" anchor="ctr" anchorCtr="0" compatLnSpc="1">
            <a:prstTxWarp prst="textNoShape">
              <a:avLst/>
            </a:prstTxWarp>
          </a:bodyPr>
          <a:lstStyle>
            <a:lvl1pPr algn="ctr" eaLnBrk="1" hangingPunct="1">
              <a:defRPr sz="1400" smtClean="0">
                <a:solidFill>
                  <a:srgbClr val="898989"/>
                </a:solidFill>
                <a:latin typeface="Calibri" panose="020F0502020204030204" pitchFamily="34" charset="0"/>
              </a:defRPr>
            </a:lvl1pPr>
          </a:lstStyle>
          <a:p>
            <a:pPr>
              <a:defRPr/>
            </a:pPr>
            <a:endParaRPr lang="fr-FR" altLang="fr-FR"/>
          </a:p>
        </p:txBody>
      </p:sp>
      <p:sp>
        <p:nvSpPr>
          <p:cNvPr id="6" name="Espace réservé du numéro de diapositive 5"/>
          <p:cNvSpPr>
            <a:spLocks noGrp="1"/>
          </p:cNvSpPr>
          <p:nvPr>
            <p:ph type="sldNum" sz="quarter" idx="4"/>
          </p:nvPr>
        </p:nvSpPr>
        <p:spPr>
          <a:xfrm>
            <a:off x="7659688" y="7010400"/>
            <a:ext cx="2493962" cy="401638"/>
          </a:xfrm>
          <a:prstGeom prst="rect">
            <a:avLst/>
          </a:prstGeom>
        </p:spPr>
        <p:txBody>
          <a:bodyPr vert="horz" wrap="square" lIns="104287" tIns="52144" rIns="104287" bIns="52144" numCol="1" anchor="ctr" anchorCtr="0" compatLnSpc="1">
            <a:prstTxWarp prst="textNoShape">
              <a:avLst/>
            </a:prstTxWarp>
          </a:bodyPr>
          <a:lstStyle>
            <a:lvl1pPr algn="r" eaLnBrk="1" hangingPunct="1">
              <a:defRPr sz="1400" smtClean="0">
                <a:solidFill>
                  <a:srgbClr val="898989"/>
                </a:solidFill>
                <a:latin typeface="Calibri" panose="020F0502020204030204" pitchFamily="34" charset="0"/>
              </a:defRPr>
            </a:lvl1pPr>
          </a:lstStyle>
          <a:p>
            <a:pPr>
              <a:defRPr/>
            </a:pPr>
            <a:fld id="{C9DA70F2-45A8-4AA1-8343-6C1CEBEA5553}" type="slidenum">
              <a:rPr lang="fr-FR" altLang="fr-FR"/>
              <a:pPr>
                <a:defRPr/>
              </a:pPr>
              <a:t>‹N°›</a:t>
            </a:fld>
            <a:endParaRPr lang="fr-FR" altLang="fr-FR"/>
          </a:p>
        </p:txBody>
      </p:sp>
      <p:pic>
        <p:nvPicPr>
          <p:cNvPr id="1031" name="Image 4" descr="avec i bleu.png"/>
          <p:cNvPicPr>
            <a:picLocks noChangeAspect="1"/>
          </p:cNvPicPr>
          <p:nvPr userDrawn="1"/>
        </p:nvPicPr>
        <p:blipFill>
          <a:blip r:embed="rId14">
            <a:extLst>
              <a:ext uri="{28A0092B-C50C-407E-A947-70E740481C1C}">
                <a14:useLocalDpi xmlns:a14="http://schemas.microsoft.com/office/drawing/2010/main" xmlns="" val="0"/>
              </a:ext>
            </a:extLst>
          </a:blip>
          <a:srcRect/>
          <a:stretch>
            <a:fillRect/>
          </a:stretch>
        </p:blipFill>
        <p:spPr bwMode="auto">
          <a:xfrm>
            <a:off x="0" y="1588"/>
            <a:ext cx="10688638" cy="7559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Lst>
  <p:hf hdr="0" ftr="0" dt="0"/>
  <p:txStyles>
    <p:titleStyle>
      <a:lvl1pPr algn="ctr" defTabSz="520700" rtl="0" eaLnBrk="0" fontAlgn="base" hangingPunct="0">
        <a:spcBef>
          <a:spcPct val="0"/>
        </a:spcBef>
        <a:spcAft>
          <a:spcPct val="0"/>
        </a:spcAft>
        <a:defRPr sz="5000" kern="1200">
          <a:solidFill>
            <a:schemeClr val="tx1"/>
          </a:solidFill>
          <a:latin typeface="+mj-lt"/>
          <a:ea typeface="Geneva" charset="-128"/>
          <a:cs typeface="+mj-cs"/>
        </a:defRPr>
      </a:lvl1pPr>
      <a:lvl2pPr algn="ctr" defTabSz="520700" rtl="0" eaLnBrk="0" fontAlgn="base" hangingPunct="0">
        <a:spcBef>
          <a:spcPct val="0"/>
        </a:spcBef>
        <a:spcAft>
          <a:spcPct val="0"/>
        </a:spcAft>
        <a:defRPr sz="5000">
          <a:solidFill>
            <a:schemeClr val="tx1"/>
          </a:solidFill>
          <a:latin typeface="Calibri" panose="020F0502020204030204" pitchFamily="34" charset="0"/>
          <a:ea typeface="Geneva" charset="-128"/>
        </a:defRPr>
      </a:lvl2pPr>
      <a:lvl3pPr algn="ctr" defTabSz="520700" rtl="0" eaLnBrk="0" fontAlgn="base" hangingPunct="0">
        <a:spcBef>
          <a:spcPct val="0"/>
        </a:spcBef>
        <a:spcAft>
          <a:spcPct val="0"/>
        </a:spcAft>
        <a:defRPr sz="5000">
          <a:solidFill>
            <a:schemeClr val="tx1"/>
          </a:solidFill>
          <a:latin typeface="Calibri" panose="020F0502020204030204" pitchFamily="34" charset="0"/>
          <a:ea typeface="Geneva" charset="-128"/>
        </a:defRPr>
      </a:lvl3pPr>
      <a:lvl4pPr algn="ctr" defTabSz="520700" rtl="0" eaLnBrk="0" fontAlgn="base" hangingPunct="0">
        <a:spcBef>
          <a:spcPct val="0"/>
        </a:spcBef>
        <a:spcAft>
          <a:spcPct val="0"/>
        </a:spcAft>
        <a:defRPr sz="5000">
          <a:solidFill>
            <a:schemeClr val="tx1"/>
          </a:solidFill>
          <a:latin typeface="Calibri" panose="020F0502020204030204" pitchFamily="34" charset="0"/>
          <a:ea typeface="Geneva" charset="-128"/>
        </a:defRPr>
      </a:lvl4pPr>
      <a:lvl5pPr algn="ctr" defTabSz="520700" rtl="0" eaLnBrk="0" fontAlgn="base" hangingPunct="0">
        <a:spcBef>
          <a:spcPct val="0"/>
        </a:spcBef>
        <a:spcAft>
          <a:spcPct val="0"/>
        </a:spcAft>
        <a:defRPr sz="5000">
          <a:solidFill>
            <a:schemeClr val="tx1"/>
          </a:solidFill>
          <a:latin typeface="Calibri" panose="020F0502020204030204" pitchFamily="34" charset="0"/>
          <a:ea typeface="Geneva" charset="-128"/>
        </a:defRPr>
      </a:lvl5pPr>
      <a:lvl6pPr marL="457200" algn="ctr" defTabSz="520700" rtl="0" fontAlgn="base">
        <a:spcBef>
          <a:spcPct val="0"/>
        </a:spcBef>
        <a:spcAft>
          <a:spcPct val="0"/>
        </a:spcAft>
        <a:defRPr sz="5000">
          <a:solidFill>
            <a:schemeClr val="tx1"/>
          </a:solidFill>
          <a:latin typeface="Calibri" panose="020F0502020204030204" pitchFamily="34" charset="0"/>
          <a:ea typeface="Geneva" charset="-128"/>
        </a:defRPr>
      </a:lvl6pPr>
      <a:lvl7pPr marL="914400" algn="ctr" defTabSz="520700" rtl="0" fontAlgn="base">
        <a:spcBef>
          <a:spcPct val="0"/>
        </a:spcBef>
        <a:spcAft>
          <a:spcPct val="0"/>
        </a:spcAft>
        <a:defRPr sz="5000">
          <a:solidFill>
            <a:schemeClr val="tx1"/>
          </a:solidFill>
          <a:latin typeface="Calibri" panose="020F0502020204030204" pitchFamily="34" charset="0"/>
          <a:ea typeface="Geneva" charset="-128"/>
        </a:defRPr>
      </a:lvl7pPr>
      <a:lvl8pPr marL="1371600" algn="ctr" defTabSz="520700" rtl="0" fontAlgn="base">
        <a:spcBef>
          <a:spcPct val="0"/>
        </a:spcBef>
        <a:spcAft>
          <a:spcPct val="0"/>
        </a:spcAft>
        <a:defRPr sz="5000">
          <a:solidFill>
            <a:schemeClr val="tx1"/>
          </a:solidFill>
          <a:latin typeface="Calibri" panose="020F0502020204030204" pitchFamily="34" charset="0"/>
          <a:ea typeface="Geneva" charset="-128"/>
        </a:defRPr>
      </a:lvl8pPr>
      <a:lvl9pPr marL="1828800" algn="ctr" defTabSz="520700" rtl="0" fontAlgn="base">
        <a:spcBef>
          <a:spcPct val="0"/>
        </a:spcBef>
        <a:spcAft>
          <a:spcPct val="0"/>
        </a:spcAft>
        <a:defRPr sz="5000">
          <a:solidFill>
            <a:schemeClr val="tx1"/>
          </a:solidFill>
          <a:latin typeface="Calibri" panose="020F0502020204030204" pitchFamily="34" charset="0"/>
          <a:ea typeface="Geneva" charset="-128"/>
        </a:defRPr>
      </a:lvl9pPr>
    </p:titleStyle>
    <p:bodyStyle>
      <a:lvl1pPr marL="390525" indent="-390525" algn="l" defTabSz="520700" rtl="0" eaLnBrk="0" fontAlgn="base" hangingPunct="0">
        <a:spcBef>
          <a:spcPct val="20000"/>
        </a:spcBef>
        <a:spcAft>
          <a:spcPct val="0"/>
        </a:spcAft>
        <a:buFont typeface="Arial" panose="020B0604020202020204" pitchFamily="34" charset="0"/>
        <a:buChar char="•"/>
        <a:defRPr sz="3600" kern="1200">
          <a:solidFill>
            <a:schemeClr val="tx1"/>
          </a:solidFill>
          <a:latin typeface="+mn-lt"/>
          <a:ea typeface="Geneva" charset="-128"/>
          <a:cs typeface="+mn-cs"/>
        </a:defRPr>
      </a:lvl1pPr>
      <a:lvl2pPr marL="846138" indent="-325438" algn="l" defTabSz="5207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Geneva" charset="-128"/>
          <a:cs typeface="+mn-cs"/>
        </a:defRPr>
      </a:lvl2pPr>
      <a:lvl3pPr marL="1303338" indent="-260350" algn="l" defTabSz="520700" rtl="0" eaLnBrk="0" fontAlgn="base" hangingPunct="0">
        <a:spcBef>
          <a:spcPct val="20000"/>
        </a:spcBef>
        <a:spcAft>
          <a:spcPct val="0"/>
        </a:spcAft>
        <a:buFont typeface="Arial" panose="020B0604020202020204" pitchFamily="34" charset="0"/>
        <a:buChar char="•"/>
        <a:defRPr sz="2700" kern="1200">
          <a:solidFill>
            <a:schemeClr val="tx1"/>
          </a:solidFill>
          <a:latin typeface="+mn-lt"/>
          <a:ea typeface="Geneva" charset="-128"/>
          <a:cs typeface="+mn-cs"/>
        </a:defRPr>
      </a:lvl3pPr>
      <a:lvl4pPr marL="1824038" indent="-260350" algn="l" defTabSz="520700" rtl="0"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Geneva" charset="-128"/>
          <a:cs typeface="+mn-cs"/>
        </a:defRPr>
      </a:lvl4pPr>
      <a:lvl5pPr marL="2346325" indent="-260350" algn="l" defTabSz="520700" rtl="0"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Geneva" charset="-128"/>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p:bodyStyle>
    <p:otherStyle>
      <a:defPPr>
        <a:defRPr lang="fr-FR"/>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2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3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7B9F7200-2FC6-47AB-9C19-015A772C06CF}" type="slidenum">
              <a:rPr lang="fr-FR" altLang="fr-FR"/>
              <a:pPr/>
              <a:t>1</a:t>
            </a:fld>
            <a:endParaRPr lang="fr-FR" altLang="fr-FR"/>
          </a:p>
        </p:txBody>
      </p:sp>
      <p:sp>
        <p:nvSpPr>
          <p:cNvPr id="10243" name="Text Box 5"/>
          <p:cNvSpPr txBox="1">
            <a:spLocks noChangeArrowheads="1"/>
          </p:cNvSpPr>
          <p:nvPr/>
        </p:nvSpPr>
        <p:spPr bwMode="auto">
          <a:xfrm>
            <a:off x="2339975" y="1093788"/>
            <a:ext cx="6713538" cy="1203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4287" tIns="52144" rIns="104287" bIns="52144">
            <a:spAutoFit/>
          </a:bodyPr>
          <a:lstStyle>
            <a:lvl1pPr>
              <a:defRPr sz="2100">
                <a:solidFill>
                  <a:schemeClr val="tx1"/>
                </a:solidFill>
                <a:latin typeface="Lucida Grande" charset="0"/>
                <a:ea typeface="Geneva" charset="-128"/>
              </a:defRPr>
            </a:lvl1pPr>
            <a:lvl2pPr marL="37931725" indent="-37474525">
              <a:defRPr sz="2100">
                <a:solidFill>
                  <a:schemeClr val="tx1"/>
                </a:solidFill>
                <a:latin typeface="Lucida Grande" charset="0"/>
                <a:ea typeface="Geneva" charset="-128"/>
              </a:defRPr>
            </a:lvl2pPr>
            <a:lvl3pPr>
              <a:defRPr sz="2100">
                <a:solidFill>
                  <a:schemeClr val="tx1"/>
                </a:solidFill>
                <a:latin typeface="Lucida Grande" charset="0"/>
                <a:ea typeface="Geneva" charset="-128"/>
              </a:defRPr>
            </a:lvl3pPr>
            <a:lvl4pPr>
              <a:defRPr sz="2100">
                <a:solidFill>
                  <a:schemeClr val="tx1"/>
                </a:solidFill>
                <a:latin typeface="Lucida Grande" charset="0"/>
                <a:ea typeface="Geneva" charset="-128"/>
              </a:defRPr>
            </a:lvl4pPr>
            <a:lvl5pPr>
              <a:defRPr sz="2100">
                <a:solidFill>
                  <a:schemeClr val="tx1"/>
                </a:solidFill>
                <a:latin typeface="Lucida Grande" charset="0"/>
                <a:ea typeface="Geneva" charset="-128"/>
              </a:defRPr>
            </a:lvl5pPr>
            <a:lvl6pPr marL="2541588" indent="-255588" defTabSz="520700" eaLnBrk="0" fontAlgn="base" hangingPunct="0">
              <a:spcBef>
                <a:spcPct val="0"/>
              </a:spcBef>
              <a:spcAft>
                <a:spcPct val="0"/>
              </a:spcAft>
              <a:defRPr sz="2100">
                <a:solidFill>
                  <a:schemeClr val="tx1"/>
                </a:solidFill>
                <a:latin typeface="Lucida Grande" charset="0"/>
                <a:ea typeface="Geneva" charset="-128"/>
              </a:defRPr>
            </a:lvl6pPr>
            <a:lvl7pPr marL="2998788" indent="-255588" defTabSz="520700" eaLnBrk="0" fontAlgn="base" hangingPunct="0">
              <a:spcBef>
                <a:spcPct val="0"/>
              </a:spcBef>
              <a:spcAft>
                <a:spcPct val="0"/>
              </a:spcAft>
              <a:defRPr sz="2100">
                <a:solidFill>
                  <a:schemeClr val="tx1"/>
                </a:solidFill>
                <a:latin typeface="Lucida Grande" charset="0"/>
                <a:ea typeface="Geneva" charset="-128"/>
              </a:defRPr>
            </a:lvl7pPr>
            <a:lvl8pPr marL="3455988" indent="-255588" defTabSz="520700" eaLnBrk="0" fontAlgn="base" hangingPunct="0">
              <a:spcBef>
                <a:spcPct val="0"/>
              </a:spcBef>
              <a:spcAft>
                <a:spcPct val="0"/>
              </a:spcAft>
              <a:defRPr sz="2100">
                <a:solidFill>
                  <a:schemeClr val="tx1"/>
                </a:solidFill>
                <a:latin typeface="Lucida Grande" charset="0"/>
                <a:ea typeface="Geneva" charset="-128"/>
              </a:defRPr>
            </a:lvl8pPr>
            <a:lvl9pPr marL="3913188" indent="-255588" defTabSz="520700"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3600" b="1">
                <a:solidFill>
                  <a:srgbClr val="095BA6"/>
                </a:solidFill>
                <a:latin typeface="Verdana" panose="020B0604030504040204" pitchFamily="34" charset="0"/>
              </a:rPr>
              <a:t>LE REGIME SOCIAL DES INDEPENDANTS - RSI</a:t>
            </a:r>
          </a:p>
        </p:txBody>
      </p:sp>
      <p:sp>
        <p:nvSpPr>
          <p:cNvPr id="10244" name="Text Box 6"/>
          <p:cNvSpPr txBox="1">
            <a:spLocks noChangeArrowheads="1"/>
          </p:cNvSpPr>
          <p:nvPr/>
        </p:nvSpPr>
        <p:spPr bwMode="auto">
          <a:xfrm>
            <a:off x="2347913" y="2517775"/>
            <a:ext cx="5683250" cy="2054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4287" tIns="52144" rIns="104287" bIns="52144">
            <a:spAutoFit/>
          </a:bodyPr>
          <a:lstStyle>
            <a:lvl1pPr>
              <a:defRPr sz="2100">
                <a:solidFill>
                  <a:schemeClr val="tx1"/>
                </a:solidFill>
                <a:latin typeface="Lucida Grande" charset="0"/>
                <a:ea typeface="Geneva" charset="-128"/>
              </a:defRPr>
            </a:lvl1pPr>
            <a:lvl2pPr marL="37931725" indent="-37474525">
              <a:defRPr sz="2100">
                <a:solidFill>
                  <a:schemeClr val="tx1"/>
                </a:solidFill>
                <a:latin typeface="Lucida Grande" charset="0"/>
                <a:ea typeface="Geneva" charset="-128"/>
              </a:defRPr>
            </a:lvl2pPr>
            <a:lvl3pPr>
              <a:defRPr sz="2100">
                <a:solidFill>
                  <a:schemeClr val="tx1"/>
                </a:solidFill>
                <a:latin typeface="Lucida Grande" charset="0"/>
                <a:ea typeface="Geneva" charset="-128"/>
              </a:defRPr>
            </a:lvl3pPr>
            <a:lvl4pPr>
              <a:defRPr sz="2100">
                <a:solidFill>
                  <a:schemeClr val="tx1"/>
                </a:solidFill>
                <a:latin typeface="Lucida Grande" charset="0"/>
                <a:ea typeface="Geneva" charset="-128"/>
              </a:defRPr>
            </a:lvl4pPr>
            <a:lvl5pPr>
              <a:defRPr sz="2100">
                <a:solidFill>
                  <a:schemeClr val="tx1"/>
                </a:solidFill>
                <a:latin typeface="Lucida Grande" charset="0"/>
                <a:ea typeface="Geneva" charset="-128"/>
              </a:defRPr>
            </a:lvl5pPr>
            <a:lvl6pPr marL="2541588" indent="-255588" defTabSz="520700" eaLnBrk="0" fontAlgn="base" hangingPunct="0">
              <a:spcBef>
                <a:spcPct val="0"/>
              </a:spcBef>
              <a:spcAft>
                <a:spcPct val="0"/>
              </a:spcAft>
              <a:defRPr sz="2100">
                <a:solidFill>
                  <a:schemeClr val="tx1"/>
                </a:solidFill>
                <a:latin typeface="Lucida Grande" charset="0"/>
                <a:ea typeface="Geneva" charset="-128"/>
              </a:defRPr>
            </a:lvl6pPr>
            <a:lvl7pPr marL="2998788" indent="-255588" defTabSz="520700" eaLnBrk="0" fontAlgn="base" hangingPunct="0">
              <a:spcBef>
                <a:spcPct val="0"/>
              </a:spcBef>
              <a:spcAft>
                <a:spcPct val="0"/>
              </a:spcAft>
              <a:defRPr sz="2100">
                <a:solidFill>
                  <a:schemeClr val="tx1"/>
                </a:solidFill>
                <a:latin typeface="Lucida Grande" charset="0"/>
                <a:ea typeface="Geneva" charset="-128"/>
              </a:defRPr>
            </a:lvl7pPr>
            <a:lvl8pPr marL="3455988" indent="-255588" defTabSz="520700" eaLnBrk="0" fontAlgn="base" hangingPunct="0">
              <a:spcBef>
                <a:spcPct val="0"/>
              </a:spcBef>
              <a:spcAft>
                <a:spcPct val="0"/>
              </a:spcAft>
              <a:defRPr sz="2100">
                <a:solidFill>
                  <a:schemeClr val="tx1"/>
                </a:solidFill>
                <a:latin typeface="Lucida Grande" charset="0"/>
                <a:ea typeface="Geneva" charset="-128"/>
              </a:defRPr>
            </a:lvl8pPr>
            <a:lvl9pPr marL="3913188" indent="-255588" defTabSz="520700"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3200" b="1">
                <a:solidFill>
                  <a:srgbClr val="7F7F7F"/>
                </a:solidFill>
                <a:latin typeface="Verdana" panose="020B0604030504040204" pitchFamily="34" charset="0"/>
              </a:rPr>
              <a:t>Au service des indépendants, pour une protection sociale globalisée</a:t>
            </a:r>
            <a:endParaRPr lang="fr-FR" altLang="fr-FR" sz="3200">
              <a:solidFill>
                <a:srgbClr val="7F7F7F"/>
              </a:solidFill>
              <a:latin typeface="Verdana" panose="020B0604030504040204" pitchFamily="34" charset="0"/>
            </a:endParaRPr>
          </a:p>
        </p:txBody>
      </p:sp>
      <p:sp>
        <p:nvSpPr>
          <p:cNvPr id="10245" name="Rectangle 10"/>
          <p:cNvSpPr>
            <a:spLocks noChangeArrowheads="1"/>
          </p:cNvSpPr>
          <p:nvPr/>
        </p:nvSpPr>
        <p:spPr bwMode="auto">
          <a:xfrm>
            <a:off x="8310563" y="6176963"/>
            <a:ext cx="2049462" cy="11922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EF17DBC5-B545-437A-9763-87231333B3FA}" type="slidenum">
              <a:rPr lang="fr-FR" altLang="fr-FR"/>
              <a:pPr/>
              <a:t>10</a:t>
            </a:fld>
            <a:endParaRPr lang="fr-FR" altLang="fr-FR"/>
          </a:p>
        </p:txBody>
      </p:sp>
      <p:grpSp>
        <p:nvGrpSpPr>
          <p:cNvPr id="32771" name="Group 2"/>
          <p:cNvGrpSpPr>
            <a:grpSpLocks/>
          </p:cNvGrpSpPr>
          <p:nvPr/>
        </p:nvGrpSpPr>
        <p:grpSpPr bwMode="auto">
          <a:xfrm>
            <a:off x="-12700" y="4230688"/>
            <a:ext cx="10479088" cy="1798637"/>
            <a:chOff x="0" y="1903"/>
            <a:chExt cx="5647" cy="1028"/>
          </a:xfrm>
        </p:grpSpPr>
        <p:grpSp>
          <p:nvGrpSpPr>
            <p:cNvPr id="32818" name="Group 3"/>
            <p:cNvGrpSpPr>
              <a:grpSpLocks/>
            </p:cNvGrpSpPr>
            <p:nvPr/>
          </p:nvGrpSpPr>
          <p:grpSpPr bwMode="auto">
            <a:xfrm>
              <a:off x="7" y="1956"/>
              <a:ext cx="5640" cy="975"/>
              <a:chOff x="0" y="1903"/>
              <a:chExt cx="5640" cy="975"/>
            </a:xfrm>
          </p:grpSpPr>
          <p:sp>
            <p:nvSpPr>
              <p:cNvPr id="32822" name="AutoShape 4"/>
              <p:cNvSpPr>
                <a:spLocks noChangeArrowheads="1"/>
              </p:cNvSpPr>
              <p:nvPr/>
            </p:nvSpPr>
            <p:spPr bwMode="auto">
              <a:xfrm rot="5400000">
                <a:off x="4857" y="2096"/>
                <a:ext cx="975" cy="590"/>
              </a:xfrm>
              <a:prstGeom prst="triangle">
                <a:avLst>
                  <a:gd name="adj" fmla="val 50000"/>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32823" name="Rectangle 5"/>
              <p:cNvSpPr>
                <a:spLocks noChangeArrowheads="1"/>
              </p:cNvSpPr>
              <p:nvPr/>
            </p:nvSpPr>
            <p:spPr bwMode="auto">
              <a:xfrm>
                <a:off x="0" y="2160"/>
                <a:ext cx="5087" cy="454"/>
              </a:xfrm>
              <a:prstGeom prst="rect">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nvGrpSpPr>
            <p:cNvPr id="32819" name="Group 6"/>
            <p:cNvGrpSpPr>
              <a:grpSpLocks/>
            </p:cNvGrpSpPr>
            <p:nvPr/>
          </p:nvGrpSpPr>
          <p:grpSpPr bwMode="auto">
            <a:xfrm>
              <a:off x="0" y="1903"/>
              <a:ext cx="5640" cy="975"/>
              <a:chOff x="0" y="1903"/>
              <a:chExt cx="5640" cy="975"/>
            </a:xfrm>
          </p:grpSpPr>
          <p:sp>
            <p:nvSpPr>
              <p:cNvPr id="32820" name="AutoShape 7"/>
              <p:cNvSpPr>
                <a:spLocks noChangeArrowheads="1"/>
              </p:cNvSpPr>
              <p:nvPr/>
            </p:nvSpPr>
            <p:spPr bwMode="auto">
              <a:xfrm rot="5400000">
                <a:off x="4857" y="2096"/>
                <a:ext cx="975" cy="590"/>
              </a:xfrm>
              <a:prstGeom prst="triangle">
                <a:avLst>
                  <a:gd name="adj" fmla="val 50000"/>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32821" name="Rectangle 8"/>
              <p:cNvSpPr>
                <a:spLocks noChangeArrowheads="1"/>
              </p:cNvSpPr>
              <p:nvPr/>
            </p:nvSpPr>
            <p:spPr bwMode="auto">
              <a:xfrm>
                <a:off x="0" y="2160"/>
                <a:ext cx="5087" cy="454"/>
              </a:xfrm>
              <a:prstGeom prst="rect">
                <a:avLst/>
              </a:prstGeom>
              <a:gradFill rotWithShape="1">
                <a:gsLst>
                  <a:gs pos="0">
                    <a:srgbClr val="00CCFF"/>
                  </a:gs>
                  <a:gs pos="100000">
                    <a:schemeClr val="accent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grpSp>
        <p:nvGrpSpPr>
          <p:cNvPr id="32772" name="Group 9"/>
          <p:cNvGrpSpPr>
            <a:grpSpLocks/>
          </p:cNvGrpSpPr>
          <p:nvPr/>
        </p:nvGrpSpPr>
        <p:grpSpPr bwMode="auto">
          <a:xfrm>
            <a:off x="192088" y="3937000"/>
            <a:ext cx="1041400" cy="958850"/>
            <a:chOff x="113" y="2610"/>
            <a:chExt cx="561" cy="548"/>
          </a:xfrm>
        </p:grpSpPr>
        <p:sp>
          <p:nvSpPr>
            <p:cNvPr id="32815" name="Text Box 10"/>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1945</a:t>
              </a:r>
            </a:p>
          </p:txBody>
        </p:sp>
        <p:sp>
          <p:nvSpPr>
            <p:cNvPr id="32816" name="Line 11"/>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32817" name="Oval 12"/>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32773" name="Group 13"/>
          <p:cNvGrpSpPr>
            <a:grpSpLocks/>
          </p:cNvGrpSpPr>
          <p:nvPr/>
        </p:nvGrpSpPr>
        <p:grpSpPr bwMode="auto">
          <a:xfrm>
            <a:off x="2111375" y="3937000"/>
            <a:ext cx="1041400" cy="958850"/>
            <a:chOff x="113" y="2610"/>
            <a:chExt cx="561" cy="548"/>
          </a:xfrm>
        </p:grpSpPr>
        <p:sp>
          <p:nvSpPr>
            <p:cNvPr id="32812" name="Text Box 14"/>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1966</a:t>
              </a:r>
            </a:p>
          </p:txBody>
        </p:sp>
        <p:sp>
          <p:nvSpPr>
            <p:cNvPr id="32813" name="Line 15"/>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32814" name="Oval 16"/>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32774" name="Group 17"/>
          <p:cNvGrpSpPr>
            <a:grpSpLocks/>
          </p:cNvGrpSpPr>
          <p:nvPr/>
        </p:nvGrpSpPr>
        <p:grpSpPr bwMode="auto">
          <a:xfrm>
            <a:off x="711200" y="5303838"/>
            <a:ext cx="1041400" cy="1082675"/>
            <a:chOff x="367" y="3340"/>
            <a:chExt cx="561" cy="618"/>
          </a:xfrm>
        </p:grpSpPr>
        <p:sp>
          <p:nvSpPr>
            <p:cNvPr id="32808" name="Line 18"/>
            <p:cNvSpPr>
              <a:spLocks noChangeShapeType="1"/>
            </p:cNvSpPr>
            <p:nvPr/>
          </p:nvSpPr>
          <p:spPr bwMode="auto">
            <a:xfrm flipV="1">
              <a:off x="620" y="3340"/>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grpSp>
          <p:nvGrpSpPr>
            <p:cNvPr id="32809" name="Group 19"/>
            <p:cNvGrpSpPr>
              <a:grpSpLocks/>
            </p:cNvGrpSpPr>
            <p:nvPr/>
          </p:nvGrpSpPr>
          <p:grpSpPr bwMode="auto">
            <a:xfrm>
              <a:off x="367" y="3612"/>
              <a:ext cx="561" cy="346"/>
              <a:chOff x="367" y="3612"/>
              <a:chExt cx="561" cy="346"/>
            </a:xfrm>
          </p:grpSpPr>
          <p:sp>
            <p:nvSpPr>
              <p:cNvPr id="32810" name="Text Box 20"/>
              <p:cNvSpPr txBox="1">
                <a:spLocks noChangeArrowheads="1"/>
              </p:cNvSpPr>
              <p:nvPr/>
            </p:nvSpPr>
            <p:spPr bwMode="auto">
              <a:xfrm>
                <a:off x="367" y="3698"/>
                <a:ext cx="561"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1948</a:t>
                </a:r>
              </a:p>
            </p:txBody>
          </p:sp>
          <p:sp>
            <p:nvSpPr>
              <p:cNvPr id="32811" name="Oval 21"/>
              <p:cNvSpPr>
                <a:spLocks noChangeArrowheads="1"/>
              </p:cNvSpPr>
              <p:nvPr/>
            </p:nvSpPr>
            <p:spPr bwMode="auto">
              <a:xfrm>
                <a:off x="574" y="3612"/>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grpSp>
        <p:nvGrpSpPr>
          <p:cNvPr id="32775" name="Group 22"/>
          <p:cNvGrpSpPr>
            <a:grpSpLocks/>
          </p:cNvGrpSpPr>
          <p:nvPr/>
        </p:nvGrpSpPr>
        <p:grpSpPr bwMode="auto">
          <a:xfrm>
            <a:off x="2817813" y="5303838"/>
            <a:ext cx="1039812" cy="1082675"/>
            <a:chOff x="367" y="3340"/>
            <a:chExt cx="562" cy="618"/>
          </a:xfrm>
        </p:grpSpPr>
        <p:sp>
          <p:nvSpPr>
            <p:cNvPr id="32804" name="Line 23"/>
            <p:cNvSpPr>
              <a:spLocks noChangeShapeType="1"/>
            </p:cNvSpPr>
            <p:nvPr/>
          </p:nvSpPr>
          <p:spPr bwMode="auto">
            <a:xfrm flipV="1">
              <a:off x="620" y="3340"/>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grpSp>
          <p:nvGrpSpPr>
            <p:cNvPr id="32805" name="Group 24"/>
            <p:cNvGrpSpPr>
              <a:grpSpLocks/>
            </p:cNvGrpSpPr>
            <p:nvPr/>
          </p:nvGrpSpPr>
          <p:grpSpPr bwMode="auto">
            <a:xfrm>
              <a:off x="367" y="3612"/>
              <a:ext cx="562" cy="346"/>
              <a:chOff x="367" y="3612"/>
              <a:chExt cx="562" cy="346"/>
            </a:xfrm>
          </p:grpSpPr>
          <p:sp>
            <p:nvSpPr>
              <p:cNvPr id="32806" name="Text Box 25"/>
              <p:cNvSpPr txBox="1">
                <a:spLocks noChangeArrowheads="1"/>
              </p:cNvSpPr>
              <p:nvPr/>
            </p:nvSpPr>
            <p:spPr bwMode="auto">
              <a:xfrm>
                <a:off x="367" y="3698"/>
                <a:ext cx="562"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1972</a:t>
                </a:r>
              </a:p>
            </p:txBody>
          </p:sp>
          <p:sp>
            <p:nvSpPr>
              <p:cNvPr id="32807" name="Oval 26"/>
              <p:cNvSpPr>
                <a:spLocks noChangeArrowheads="1"/>
              </p:cNvSpPr>
              <p:nvPr/>
            </p:nvSpPr>
            <p:spPr bwMode="auto">
              <a:xfrm>
                <a:off x="574" y="3612"/>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grpSp>
        <p:nvGrpSpPr>
          <p:cNvPr id="32776" name="Group 27"/>
          <p:cNvGrpSpPr>
            <a:grpSpLocks/>
          </p:cNvGrpSpPr>
          <p:nvPr/>
        </p:nvGrpSpPr>
        <p:grpSpPr bwMode="auto">
          <a:xfrm>
            <a:off x="3357563" y="3937000"/>
            <a:ext cx="1041400" cy="958850"/>
            <a:chOff x="113" y="2610"/>
            <a:chExt cx="561" cy="548"/>
          </a:xfrm>
        </p:grpSpPr>
        <p:sp>
          <p:nvSpPr>
            <p:cNvPr id="32801" name="Text Box 28"/>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1979</a:t>
              </a:r>
            </a:p>
          </p:txBody>
        </p:sp>
        <p:sp>
          <p:nvSpPr>
            <p:cNvPr id="32802" name="Line 29"/>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32803" name="Oval 30"/>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32777" name="Group 31"/>
          <p:cNvGrpSpPr>
            <a:grpSpLocks/>
          </p:cNvGrpSpPr>
          <p:nvPr/>
        </p:nvGrpSpPr>
        <p:grpSpPr bwMode="auto">
          <a:xfrm>
            <a:off x="4637088" y="3937000"/>
            <a:ext cx="1041400" cy="958850"/>
            <a:chOff x="113" y="2610"/>
            <a:chExt cx="561" cy="548"/>
          </a:xfrm>
        </p:grpSpPr>
        <p:sp>
          <p:nvSpPr>
            <p:cNvPr id="32798" name="Text Box 32"/>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1995</a:t>
              </a:r>
            </a:p>
          </p:txBody>
        </p:sp>
        <p:sp>
          <p:nvSpPr>
            <p:cNvPr id="32799" name="Line 33"/>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32800" name="Oval 34"/>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32778" name="Group 36"/>
          <p:cNvGrpSpPr>
            <a:grpSpLocks/>
          </p:cNvGrpSpPr>
          <p:nvPr/>
        </p:nvGrpSpPr>
        <p:grpSpPr bwMode="auto">
          <a:xfrm>
            <a:off x="5510213" y="5303838"/>
            <a:ext cx="1041400" cy="1082675"/>
            <a:chOff x="367" y="3340"/>
            <a:chExt cx="561" cy="618"/>
          </a:xfrm>
        </p:grpSpPr>
        <p:sp>
          <p:nvSpPr>
            <p:cNvPr id="32794" name="Line 37"/>
            <p:cNvSpPr>
              <a:spLocks noChangeShapeType="1"/>
            </p:cNvSpPr>
            <p:nvPr/>
          </p:nvSpPr>
          <p:spPr bwMode="auto">
            <a:xfrm flipV="1">
              <a:off x="620" y="3340"/>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grpSp>
          <p:nvGrpSpPr>
            <p:cNvPr id="32795" name="Group 38"/>
            <p:cNvGrpSpPr>
              <a:grpSpLocks/>
            </p:cNvGrpSpPr>
            <p:nvPr/>
          </p:nvGrpSpPr>
          <p:grpSpPr bwMode="auto">
            <a:xfrm>
              <a:off x="367" y="3612"/>
              <a:ext cx="561" cy="346"/>
              <a:chOff x="367" y="3612"/>
              <a:chExt cx="561" cy="346"/>
            </a:xfrm>
          </p:grpSpPr>
          <p:sp>
            <p:nvSpPr>
              <p:cNvPr id="32796" name="Text Box 39"/>
              <p:cNvSpPr txBox="1">
                <a:spLocks noChangeArrowheads="1"/>
              </p:cNvSpPr>
              <p:nvPr/>
            </p:nvSpPr>
            <p:spPr bwMode="auto">
              <a:xfrm>
                <a:off x="367" y="3698"/>
                <a:ext cx="561"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1999</a:t>
                </a:r>
              </a:p>
            </p:txBody>
          </p:sp>
          <p:sp>
            <p:nvSpPr>
              <p:cNvPr id="32797" name="Oval 40"/>
              <p:cNvSpPr>
                <a:spLocks noChangeArrowheads="1"/>
              </p:cNvSpPr>
              <p:nvPr/>
            </p:nvSpPr>
            <p:spPr bwMode="auto">
              <a:xfrm>
                <a:off x="574" y="3612"/>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grpSp>
        <p:nvGrpSpPr>
          <p:cNvPr id="32779" name="Group 41"/>
          <p:cNvGrpSpPr>
            <a:grpSpLocks/>
          </p:cNvGrpSpPr>
          <p:nvPr/>
        </p:nvGrpSpPr>
        <p:grpSpPr bwMode="auto">
          <a:xfrm>
            <a:off x="6061075" y="3937000"/>
            <a:ext cx="1039813" cy="958850"/>
            <a:chOff x="113" y="2610"/>
            <a:chExt cx="562" cy="548"/>
          </a:xfrm>
        </p:grpSpPr>
        <p:sp>
          <p:nvSpPr>
            <p:cNvPr id="32791" name="Text Box 42"/>
            <p:cNvSpPr txBox="1">
              <a:spLocks noChangeArrowheads="1"/>
            </p:cNvSpPr>
            <p:nvPr/>
          </p:nvSpPr>
          <p:spPr bwMode="auto">
            <a:xfrm>
              <a:off x="113" y="2610"/>
              <a:ext cx="562"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2000</a:t>
              </a:r>
            </a:p>
          </p:txBody>
        </p:sp>
        <p:sp>
          <p:nvSpPr>
            <p:cNvPr id="32792" name="Line 43"/>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32793" name="Oval 44"/>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32780" name="Group 46"/>
          <p:cNvGrpSpPr>
            <a:grpSpLocks/>
          </p:cNvGrpSpPr>
          <p:nvPr/>
        </p:nvGrpSpPr>
        <p:grpSpPr bwMode="auto">
          <a:xfrm>
            <a:off x="6908800" y="5303838"/>
            <a:ext cx="1041400" cy="1082675"/>
            <a:chOff x="367" y="3340"/>
            <a:chExt cx="561" cy="618"/>
          </a:xfrm>
        </p:grpSpPr>
        <p:sp>
          <p:nvSpPr>
            <p:cNvPr id="32787" name="Line 47"/>
            <p:cNvSpPr>
              <a:spLocks noChangeShapeType="1"/>
            </p:cNvSpPr>
            <p:nvPr/>
          </p:nvSpPr>
          <p:spPr bwMode="auto">
            <a:xfrm flipV="1">
              <a:off x="620" y="3340"/>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grpSp>
          <p:nvGrpSpPr>
            <p:cNvPr id="32788" name="Group 48"/>
            <p:cNvGrpSpPr>
              <a:grpSpLocks/>
            </p:cNvGrpSpPr>
            <p:nvPr/>
          </p:nvGrpSpPr>
          <p:grpSpPr bwMode="auto">
            <a:xfrm>
              <a:off x="367" y="3612"/>
              <a:ext cx="561" cy="346"/>
              <a:chOff x="367" y="3612"/>
              <a:chExt cx="561" cy="346"/>
            </a:xfrm>
          </p:grpSpPr>
          <p:sp>
            <p:nvSpPr>
              <p:cNvPr id="32789" name="Text Box 49"/>
              <p:cNvSpPr txBox="1">
                <a:spLocks noChangeArrowheads="1"/>
              </p:cNvSpPr>
              <p:nvPr/>
            </p:nvSpPr>
            <p:spPr bwMode="auto">
              <a:xfrm>
                <a:off x="367" y="3698"/>
                <a:ext cx="561"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2003</a:t>
                </a:r>
              </a:p>
            </p:txBody>
          </p:sp>
          <p:sp>
            <p:nvSpPr>
              <p:cNvPr id="32790" name="Oval 50"/>
              <p:cNvSpPr>
                <a:spLocks noChangeArrowheads="1"/>
              </p:cNvSpPr>
              <p:nvPr/>
            </p:nvSpPr>
            <p:spPr bwMode="auto">
              <a:xfrm>
                <a:off x="574" y="3612"/>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sp>
        <p:nvSpPr>
          <p:cNvPr id="32781" name="Text Box 51"/>
          <p:cNvSpPr txBox="1">
            <a:spLocks noChangeArrowheads="1"/>
          </p:cNvSpPr>
          <p:nvPr/>
        </p:nvSpPr>
        <p:spPr bwMode="auto">
          <a:xfrm>
            <a:off x="-12700" y="1722438"/>
            <a:ext cx="10701338" cy="1628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4000" b="1">
                <a:solidFill>
                  <a:srgbClr val="7F7F7F"/>
                </a:solidFill>
                <a:latin typeface="Verdana" panose="020B0604030504040204" pitchFamily="34" charset="0"/>
                <a:cs typeface="Arial" panose="020B0604020202020204" pitchFamily="34" charset="0"/>
              </a:rPr>
              <a:t>2004</a:t>
            </a:r>
          </a:p>
          <a:p>
            <a:pPr algn="ctr" eaLnBrk="1" hangingPunct="1"/>
            <a:r>
              <a:rPr lang="fr-FR" altLang="fr-FR" sz="2500">
                <a:solidFill>
                  <a:srgbClr val="7F7F7F"/>
                </a:solidFill>
                <a:latin typeface="Verdana" panose="020B0604030504040204" pitchFamily="34" charset="0"/>
                <a:cs typeface="Arial" panose="020B0604020202020204" pitchFamily="34" charset="0"/>
              </a:rPr>
              <a:t>Nouveau régime complémentaire obligatoire pour les commerçants</a:t>
            </a:r>
          </a:p>
          <a:p>
            <a:pPr algn="ctr" eaLnBrk="1" hangingPunct="1">
              <a:lnSpc>
                <a:spcPct val="40000"/>
              </a:lnSpc>
            </a:pPr>
            <a:endParaRPr lang="fr-FR" altLang="fr-FR" sz="2500" b="1">
              <a:solidFill>
                <a:schemeClr val="bg1"/>
              </a:solidFill>
              <a:latin typeface="Arial" panose="020B0604020202020204" pitchFamily="34" charset="0"/>
              <a:cs typeface="Arial" panose="020B0604020202020204" pitchFamily="34" charset="0"/>
            </a:endParaRPr>
          </a:p>
        </p:txBody>
      </p:sp>
      <p:grpSp>
        <p:nvGrpSpPr>
          <p:cNvPr id="32782" name="Group 52"/>
          <p:cNvGrpSpPr>
            <a:grpSpLocks/>
          </p:cNvGrpSpPr>
          <p:nvPr/>
        </p:nvGrpSpPr>
        <p:grpSpPr bwMode="auto">
          <a:xfrm>
            <a:off x="7581900" y="3937000"/>
            <a:ext cx="1041400" cy="958850"/>
            <a:chOff x="113" y="2610"/>
            <a:chExt cx="561" cy="548"/>
          </a:xfrm>
        </p:grpSpPr>
        <p:sp>
          <p:nvSpPr>
            <p:cNvPr id="32784" name="Text Box 53"/>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2004</a:t>
              </a:r>
            </a:p>
          </p:txBody>
        </p:sp>
        <p:sp>
          <p:nvSpPr>
            <p:cNvPr id="32785" name="Line 54"/>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32786" name="Oval 55"/>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sp>
        <p:nvSpPr>
          <p:cNvPr id="32783" name="Text Box 56"/>
          <p:cNvSpPr txBox="1">
            <a:spLocks noChangeArrowheads="1"/>
          </p:cNvSpPr>
          <p:nvPr/>
        </p:nvSpPr>
        <p:spPr bwMode="auto">
          <a:xfrm>
            <a:off x="0" y="352425"/>
            <a:ext cx="10688638" cy="790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pPr>
            <a:r>
              <a:rPr lang="fr-FR" altLang="fr-FR" sz="2500" b="1">
                <a:solidFill>
                  <a:srgbClr val="095BA6"/>
                </a:solidFill>
                <a:latin typeface="Verdana" panose="020B0604030504040204" pitchFamily="34" charset="0"/>
                <a:cs typeface="Times New Roman" panose="02020603050405020304" pitchFamily="18" charset="0"/>
              </a:rPr>
              <a:t>HISTOIRE DE LA PROTECTION SOCIALE DES INDEPENDANTS</a:t>
            </a:r>
            <a:endParaRPr lang="fr-FR" altLang="fr-FR" sz="2500" b="1">
              <a:solidFill>
                <a:srgbClr val="095BA6"/>
              </a:solidFill>
              <a:latin typeface="Verdana" panose="020B060403050404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ce réservé du numéro de diapositive 5"/>
          <p:cNvSpPr>
            <a:spLocks noGrp="1"/>
          </p:cNvSpPr>
          <p:nvPr>
            <p:ph type="sldNum" sz="quarter" idx="429496729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7B53DE24-4710-459E-A8ED-9339288984EC}" type="slidenum">
              <a:rPr lang="fr-FR" altLang="fr-FR"/>
              <a:pPr/>
              <a:t>11</a:t>
            </a:fld>
            <a:endParaRPr lang="fr-FR" altLang="fr-FR"/>
          </a:p>
        </p:txBody>
      </p:sp>
      <p:sp>
        <p:nvSpPr>
          <p:cNvPr id="36867" name="Text Box 2"/>
          <p:cNvSpPr txBox="1">
            <a:spLocks noChangeArrowheads="1"/>
          </p:cNvSpPr>
          <p:nvPr/>
        </p:nvSpPr>
        <p:spPr bwMode="auto">
          <a:xfrm>
            <a:off x="604838" y="2846388"/>
            <a:ext cx="8288337" cy="14446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4400" b="1">
                <a:solidFill>
                  <a:srgbClr val="095BA6"/>
                </a:solidFill>
                <a:latin typeface="Verdana" panose="020B0604030504040204" pitchFamily="34" charset="0"/>
                <a:cs typeface="Times New Roman" panose="02020603050405020304" pitchFamily="18" charset="0"/>
              </a:rPr>
              <a:t>Étapes de la construction  du RSI</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2459871B-F4F5-4326-9089-2195439EAB72}" type="slidenum">
              <a:rPr lang="fr-FR" altLang="fr-FR"/>
              <a:pPr/>
              <a:t>12</a:t>
            </a:fld>
            <a:endParaRPr lang="fr-FR" altLang="fr-FR"/>
          </a:p>
        </p:txBody>
      </p:sp>
      <p:grpSp>
        <p:nvGrpSpPr>
          <p:cNvPr id="38915" name="Group 3"/>
          <p:cNvGrpSpPr>
            <a:grpSpLocks/>
          </p:cNvGrpSpPr>
          <p:nvPr/>
        </p:nvGrpSpPr>
        <p:grpSpPr bwMode="auto">
          <a:xfrm>
            <a:off x="-12700" y="4246563"/>
            <a:ext cx="10479088" cy="1798637"/>
            <a:chOff x="0" y="1903"/>
            <a:chExt cx="5647" cy="1028"/>
          </a:xfrm>
        </p:grpSpPr>
        <p:grpSp>
          <p:nvGrpSpPr>
            <p:cNvPr id="38922" name="Group 4"/>
            <p:cNvGrpSpPr>
              <a:grpSpLocks/>
            </p:cNvGrpSpPr>
            <p:nvPr/>
          </p:nvGrpSpPr>
          <p:grpSpPr bwMode="auto">
            <a:xfrm>
              <a:off x="7" y="1956"/>
              <a:ext cx="5640" cy="975"/>
              <a:chOff x="0" y="1903"/>
              <a:chExt cx="5640" cy="975"/>
            </a:xfrm>
          </p:grpSpPr>
          <p:sp>
            <p:nvSpPr>
              <p:cNvPr id="38926" name="AutoShape 5"/>
              <p:cNvSpPr>
                <a:spLocks noChangeArrowheads="1"/>
              </p:cNvSpPr>
              <p:nvPr/>
            </p:nvSpPr>
            <p:spPr bwMode="auto">
              <a:xfrm rot="5400000">
                <a:off x="4857" y="2096"/>
                <a:ext cx="975" cy="590"/>
              </a:xfrm>
              <a:prstGeom prst="triangle">
                <a:avLst>
                  <a:gd name="adj" fmla="val 50000"/>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38927" name="Rectangle 6"/>
              <p:cNvSpPr>
                <a:spLocks noChangeArrowheads="1"/>
              </p:cNvSpPr>
              <p:nvPr/>
            </p:nvSpPr>
            <p:spPr bwMode="auto">
              <a:xfrm>
                <a:off x="0" y="2160"/>
                <a:ext cx="5087" cy="454"/>
              </a:xfrm>
              <a:prstGeom prst="rect">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nvGrpSpPr>
            <p:cNvPr id="38923" name="Group 7"/>
            <p:cNvGrpSpPr>
              <a:grpSpLocks/>
            </p:cNvGrpSpPr>
            <p:nvPr/>
          </p:nvGrpSpPr>
          <p:grpSpPr bwMode="auto">
            <a:xfrm>
              <a:off x="0" y="1903"/>
              <a:ext cx="5640" cy="975"/>
              <a:chOff x="0" y="1903"/>
              <a:chExt cx="5640" cy="975"/>
            </a:xfrm>
          </p:grpSpPr>
          <p:sp>
            <p:nvSpPr>
              <p:cNvPr id="38924" name="AutoShape 8"/>
              <p:cNvSpPr>
                <a:spLocks noChangeArrowheads="1"/>
              </p:cNvSpPr>
              <p:nvPr/>
            </p:nvSpPr>
            <p:spPr bwMode="auto">
              <a:xfrm rot="5400000">
                <a:off x="4857" y="2096"/>
                <a:ext cx="975" cy="590"/>
              </a:xfrm>
              <a:prstGeom prst="triangle">
                <a:avLst>
                  <a:gd name="adj" fmla="val 50000"/>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38925" name="Rectangle 9"/>
              <p:cNvSpPr>
                <a:spLocks noChangeArrowheads="1"/>
              </p:cNvSpPr>
              <p:nvPr/>
            </p:nvSpPr>
            <p:spPr bwMode="auto">
              <a:xfrm>
                <a:off x="0" y="2160"/>
                <a:ext cx="5087" cy="454"/>
              </a:xfrm>
              <a:prstGeom prst="rect">
                <a:avLst/>
              </a:prstGeom>
              <a:gradFill rotWithShape="1">
                <a:gsLst>
                  <a:gs pos="0">
                    <a:srgbClr val="00CCFF"/>
                  </a:gs>
                  <a:gs pos="100000">
                    <a:schemeClr val="accent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sp>
        <p:nvSpPr>
          <p:cNvPr id="38916" name="Text Box 20"/>
          <p:cNvSpPr txBox="1">
            <a:spLocks noChangeArrowheads="1"/>
          </p:cNvSpPr>
          <p:nvPr/>
        </p:nvSpPr>
        <p:spPr bwMode="auto">
          <a:xfrm>
            <a:off x="0" y="1722438"/>
            <a:ext cx="10688638" cy="1095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4000" b="1">
                <a:solidFill>
                  <a:srgbClr val="7F7F7F"/>
                </a:solidFill>
                <a:latin typeface="Verdana" panose="020B0604030504040204" pitchFamily="34" charset="0"/>
                <a:cs typeface="Arial" panose="020B0604020202020204" pitchFamily="34" charset="0"/>
              </a:rPr>
              <a:t>9 décembre 2004</a:t>
            </a:r>
          </a:p>
          <a:p>
            <a:pPr algn="ctr" eaLnBrk="1" hangingPunct="1"/>
            <a:r>
              <a:rPr lang="fr-FR" altLang="fr-FR" sz="2500">
                <a:solidFill>
                  <a:srgbClr val="7F7F7F"/>
                </a:solidFill>
                <a:latin typeface="Verdana" panose="020B0604030504040204" pitchFamily="34" charset="0"/>
                <a:cs typeface="Arial" panose="020B0604020202020204" pitchFamily="34" charset="0"/>
              </a:rPr>
              <a:t>Loi de simplification du droit, portant création du RSI</a:t>
            </a:r>
            <a:endParaRPr lang="fr-FR" altLang="fr-FR" sz="2500" b="1">
              <a:solidFill>
                <a:srgbClr val="7F7F7F"/>
              </a:solidFill>
              <a:latin typeface="Verdana" panose="020B0604030504040204" pitchFamily="34" charset="0"/>
              <a:cs typeface="Arial" panose="020B0604020202020204" pitchFamily="34" charset="0"/>
            </a:endParaRPr>
          </a:p>
        </p:txBody>
      </p:sp>
      <p:grpSp>
        <p:nvGrpSpPr>
          <p:cNvPr id="38917" name="Group 25"/>
          <p:cNvGrpSpPr>
            <a:grpSpLocks/>
          </p:cNvGrpSpPr>
          <p:nvPr/>
        </p:nvGrpSpPr>
        <p:grpSpPr bwMode="auto">
          <a:xfrm>
            <a:off x="1454150" y="3979863"/>
            <a:ext cx="1041400" cy="958850"/>
            <a:chOff x="113" y="2610"/>
            <a:chExt cx="561" cy="548"/>
          </a:xfrm>
        </p:grpSpPr>
        <p:sp>
          <p:nvSpPr>
            <p:cNvPr id="38919" name="Text Box 26"/>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2004</a:t>
              </a:r>
            </a:p>
          </p:txBody>
        </p:sp>
        <p:sp>
          <p:nvSpPr>
            <p:cNvPr id="38920" name="Line 27"/>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38921" name="Oval 28"/>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sp>
        <p:nvSpPr>
          <p:cNvPr id="38918" name="Text Box 29"/>
          <p:cNvSpPr txBox="1">
            <a:spLocks noChangeArrowheads="1"/>
          </p:cNvSpPr>
          <p:nvPr/>
        </p:nvSpPr>
        <p:spPr bwMode="auto">
          <a:xfrm>
            <a:off x="0" y="357188"/>
            <a:ext cx="10688638" cy="447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pPr>
            <a:r>
              <a:rPr lang="fr-FR" altLang="fr-FR" sz="2500" b="1">
                <a:solidFill>
                  <a:srgbClr val="095BA6"/>
                </a:solidFill>
                <a:latin typeface="Verdana" panose="020B0604030504040204" pitchFamily="34" charset="0"/>
                <a:cs typeface="Times New Roman" panose="02020603050405020304" pitchFamily="18" charset="0"/>
              </a:rPr>
              <a:t>LES PRINCIPALES ETAPES DE LA CONSTRUCTION DU RSI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2A03D6F3-175B-40BB-A97E-5EBD7AF214C1}" type="slidenum">
              <a:rPr lang="fr-FR" altLang="fr-FR"/>
              <a:pPr/>
              <a:t>13</a:t>
            </a:fld>
            <a:endParaRPr lang="fr-FR" altLang="fr-FR"/>
          </a:p>
        </p:txBody>
      </p:sp>
      <p:grpSp>
        <p:nvGrpSpPr>
          <p:cNvPr id="40963" name="Group 3"/>
          <p:cNvGrpSpPr>
            <a:grpSpLocks/>
          </p:cNvGrpSpPr>
          <p:nvPr/>
        </p:nvGrpSpPr>
        <p:grpSpPr bwMode="auto">
          <a:xfrm>
            <a:off x="-12700" y="4246563"/>
            <a:ext cx="10479088" cy="1798637"/>
            <a:chOff x="0" y="1903"/>
            <a:chExt cx="5647" cy="1028"/>
          </a:xfrm>
        </p:grpSpPr>
        <p:grpSp>
          <p:nvGrpSpPr>
            <p:cNvPr id="40974" name="Group 4"/>
            <p:cNvGrpSpPr>
              <a:grpSpLocks/>
            </p:cNvGrpSpPr>
            <p:nvPr/>
          </p:nvGrpSpPr>
          <p:grpSpPr bwMode="auto">
            <a:xfrm>
              <a:off x="7" y="1956"/>
              <a:ext cx="5640" cy="975"/>
              <a:chOff x="0" y="1903"/>
              <a:chExt cx="5640" cy="975"/>
            </a:xfrm>
          </p:grpSpPr>
          <p:sp>
            <p:nvSpPr>
              <p:cNvPr id="40978" name="AutoShape 5"/>
              <p:cNvSpPr>
                <a:spLocks noChangeArrowheads="1"/>
              </p:cNvSpPr>
              <p:nvPr/>
            </p:nvSpPr>
            <p:spPr bwMode="auto">
              <a:xfrm rot="5400000">
                <a:off x="4857" y="2096"/>
                <a:ext cx="975" cy="590"/>
              </a:xfrm>
              <a:prstGeom prst="triangle">
                <a:avLst>
                  <a:gd name="adj" fmla="val 50000"/>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40979" name="Rectangle 6"/>
              <p:cNvSpPr>
                <a:spLocks noChangeArrowheads="1"/>
              </p:cNvSpPr>
              <p:nvPr/>
            </p:nvSpPr>
            <p:spPr bwMode="auto">
              <a:xfrm>
                <a:off x="0" y="2160"/>
                <a:ext cx="5087" cy="454"/>
              </a:xfrm>
              <a:prstGeom prst="rect">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nvGrpSpPr>
            <p:cNvPr id="40975" name="Group 7"/>
            <p:cNvGrpSpPr>
              <a:grpSpLocks/>
            </p:cNvGrpSpPr>
            <p:nvPr/>
          </p:nvGrpSpPr>
          <p:grpSpPr bwMode="auto">
            <a:xfrm>
              <a:off x="0" y="1903"/>
              <a:ext cx="5640" cy="975"/>
              <a:chOff x="0" y="1903"/>
              <a:chExt cx="5640" cy="975"/>
            </a:xfrm>
          </p:grpSpPr>
          <p:sp>
            <p:nvSpPr>
              <p:cNvPr id="40976" name="AutoShape 8"/>
              <p:cNvSpPr>
                <a:spLocks noChangeArrowheads="1"/>
              </p:cNvSpPr>
              <p:nvPr/>
            </p:nvSpPr>
            <p:spPr bwMode="auto">
              <a:xfrm rot="5400000">
                <a:off x="4857" y="2096"/>
                <a:ext cx="975" cy="590"/>
              </a:xfrm>
              <a:prstGeom prst="triangle">
                <a:avLst>
                  <a:gd name="adj" fmla="val 50000"/>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40977" name="Rectangle 9"/>
              <p:cNvSpPr>
                <a:spLocks noChangeArrowheads="1"/>
              </p:cNvSpPr>
              <p:nvPr/>
            </p:nvSpPr>
            <p:spPr bwMode="auto">
              <a:xfrm>
                <a:off x="0" y="2160"/>
                <a:ext cx="5087" cy="454"/>
              </a:xfrm>
              <a:prstGeom prst="rect">
                <a:avLst/>
              </a:prstGeom>
              <a:gradFill rotWithShape="1">
                <a:gsLst>
                  <a:gs pos="0">
                    <a:srgbClr val="00CCFF"/>
                  </a:gs>
                  <a:gs pos="100000">
                    <a:schemeClr val="accent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grpSp>
        <p:nvGrpSpPr>
          <p:cNvPr id="40964" name="Group 19"/>
          <p:cNvGrpSpPr>
            <a:grpSpLocks/>
          </p:cNvGrpSpPr>
          <p:nvPr/>
        </p:nvGrpSpPr>
        <p:grpSpPr bwMode="auto">
          <a:xfrm>
            <a:off x="1463675" y="3979863"/>
            <a:ext cx="1041400" cy="958850"/>
            <a:chOff x="113" y="2610"/>
            <a:chExt cx="561" cy="548"/>
          </a:xfrm>
        </p:grpSpPr>
        <p:sp>
          <p:nvSpPr>
            <p:cNvPr id="40971" name="Text Box 20"/>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2004</a:t>
              </a:r>
            </a:p>
          </p:txBody>
        </p:sp>
        <p:sp>
          <p:nvSpPr>
            <p:cNvPr id="40972" name="Line 21"/>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40973" name="Oval 22"/>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sp>
        <p:nvSpPr>
          <p:cNvPr id="40965" name="Text Box 33"/>
          <p:cNvSpPr txBox="1">
            <a:spLocks noChangeArrowheads="1"/>
          </p:cNvSpPr>
          <p:nvPr/>
        </p:nvSpPr>
        <p:spPr bwMode="auto">
          <a:xfrm>
            <a:off x="-12700" y="1722438"/>
            <a:ext cx="10701338" cy="1476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4000" b="1">
                <a:solidFill>
                  <a:srgbClr val="7F7F7F"/>
                </a:solidFill>
                <a:latin typeface="Verdana" panose="020B0604030504040204" pitchFamily="34" charset="0"/>
                <a:cs typeface="Arial" panose="020B0604020202020204" pitchFamily="34" charset="0"/>
              </a:rPr>
              <a:t>9 décembre 2005</a:t>
            </a:r>
          </a:p>
          <a:p>
            <a:pPr algn="ctr" eaLnBrk="1" hangingPunct="1"/>
            <a:r>
              <a:rPr lang="fr-FR" altLang="fr-FR" sz="2500">
                <a:solidFill>
                  <a:srgbClr val="7F7F7F"/>
                </a:solidFill>
                <a:latin typeface="Verdana" panose="020B0604030504040204" pitchFamily="34" charset="0"/>
                <a:cs typeface="Arial" panose="020B0604020202020204" pitchFamily="34" charset="0"/>
              </a:rPr>
              <a:t>Ordonnances relatives à la création du RSI et de l’Interlocuteur Social Unique (ISU)</a:t>
            </a:r>
          </a:p>
        </p:txBody>
      </p:sp>
      <p:grpSp>
        <p:nvGrpSpPr>
          <p:cNvPr id="40966" name="Group 34"/>
          <p:cNvGrpSpPr>
            <a:grpSpLocks/>
          </p:cNvGrpSpPr>
          <p:nvPr/>
        </p:nvGrpSpPr>
        <p:grpSpPr bwMode="auto">
          <a:xfrm>
            <a:off x="3871913" y="3660775"/>
            <a:ext cx="2106612" cy="1277938"/>
            <a:chOff x="1926" y="2292"/>
            <a:chExt cx="1135" cy="730"/>
          </a:xfrm>
        </p:grpSpPr>
        <p:sp>
          <p:nvSpPr>
            <p:cNvPr id="40968" name="Text Box 35"/>
            <p:cNvSpPr txBox="1">
              <a:spLocks noChangeArrowheads="1"/>
            </p:cNvSpPr>
            <p:nvPr/>
          </p:nvSpPr>
          <p:spPr bwMode="auto">
            <a:xfrm>
              <a:off x="1926" y="2292"/>
              <a:ext cx="1135" cy="4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300" b="1">
                  <a:solidFill>
                    <a:schemeClr val="bg1"/>
                  </a:solidFill>
                  <a:latin typeface="Arial" panose="020B0604020202020204" pitchFamily="34" charset="0"/>
                  <a:cs typeface="Arial" panose="020B0604020202020204" pitchFamily="34" charset="0"/>
                </a:rPr>
                <a:t>9 </a:t>
              </a:r>
              <a:r>
                <a:rPr lang="fr-FR" altLang="fr-FR" sz="2300" b="1">
                  <a:solidFill>
                    <a:srgbClr val="095BA6"/>
                  </a:solidFill>
                  <a:latin typeface="Verdana" panose="020B0604030504040204" pitchFamily="34" charset="0"/>
                  <a:cs typeface="Arial" panose="020B0604020202020204" pitchFamily="34" charset="0"/>
                </a:rPr>
                <a:t>Décembre</a:t>
              </a:r>
              <a:br>
                <a:rPr lang="fr-FR" altLang="fr-FR" sz="2300" b="1">
                  <a:solidFill>
                    <a:srgbClr val="095BA6"/>
                  </a:solidFill>
                  <a:latin typeface="Verdana" panose="020B0604030504040204" pitchFamily="34" charset="0"/>
                  <a:cs typeface="Arial" panose="020B0604020202020204" pitchFamily="34" charset="0"/>
                </a:rPr>
              </a:br>
              <a:r>
                <a:rPr lang="fr-FR" altLang="fr-FR" sz="2300" b="1">
                  <a:solidFill>
                    <a:srgbClr val="095BA6"/>
                  </a:solidFill>
                  <a:latin typeface="Verdana" panose="020B0604030504040204" pitchFamily="34" charset="0"/>
                  <a:cs typeface="Arial" panose="020B0604020202020204" pitchFamily="34" charset="0"/>
                </a:rPr>
                <a:t> 2005</a:t>
              </a:r>
            </a:p>
          </p:txBody>
        </p:sp>
        <p:sp>
          <p:nvSpPr>
            <p:cNvPr id="40969" name="Line 36"/>
            <p:cNvSpPr>
              <a:spLocks noChangeShapeType="1"/>
            </p:cNvSpPr>
            <p:nvPr/>
          </p:nvSpPr>
          <p:spPr bwMode="auto">
            <a:xfrm flipV="1">
              <a:off x="2526" y="2705"/>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40970" name="Oval 37"/>
            <p:cNvSpPr>
              <a:spLocks noChangeArrowheads="1"/>
            </p:cNvSpPr>
            <p:nvPr/>
          </p:nvSpPr>
          <p:spPr bwMode="auto">
            <a:xfrm>
              <a:off x="2481" y="2704"/>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sp>
        <p:nvSpPr>
          <p:cNvPr id="40967" name="Text Box 38"/>
          <p:cNvSpPr txBox="1">
            <a:spLocks noChangeArrowheads="1"/>
          </p:cNvSpPr>
          <p:nvPr/>
        </p:nvSpPr>
        <p:spPr bwMode="auto">
          <a:xfrm>
            <a:off x="0" y="357188"/>
            <a:ext cx="10688638" cy="447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pPr>
            <a:r>
              <a:rPr lang="fr-FR" altLang="fr-FR" sz="2500" b="1">
                <a:solidFill>
                  <a:srgbClr val="095BA6"/>
                </a:solidFill>
                <a:latin typeface="Verdana" panose="020B0604030504040204" pitchFamily="34" charset="0"/>
                <a:cs typeface="Times New Roman" panose="02020603050405020304" pitchFamily="18" charset="0"/>
              </a:rPr>
              <a:t>LES PRINCIPALES ETAPES DE LA CONSTRUCTION DU RSI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721F2C77-5FAA-4CB7-8ED0-85EFE2FC470E}" type="slidenum">
              <a:rPr lang="fr-FR" altLang="fr-FR"/>
              <a:pPr/>
              <a:t>14</a:t>
            </a:fld>
            <a:endParaRPr lang="fr-FR" altLang="fr-FR"/>
          </a:p>
        </p:txBody>
      </p:sp>
      <p:grpSp>
        <p:nvGrpSpPr>
          <p:cNvPr id="43011" name="Group 3"/>
          <p:cNvGrpSpPr>
            <a:grpSpLocks/>
          </p:cNvGrpSpPr>
          <p:nvPr/>
        </p:nvGrpSpPr>
        <p:grpSpPr bwMode="auto">
          <a:xfrm>
            <a:off x="-12700" y="4246563"/>
            <a:ext cx="10479088" cy="1798637"/>
            <a:chOff x="0" y="1903"/>
            <a:chExt cx="5647" cy="1028"/>
          </a:xfrm>
        </p:grpSpPr>
        <p:grpSp>
          <p:nvGrpSpPr>
            <p:cNvPr id="43027" name="Group 4"/>
            <p:cNvGrpSpPr>
              <a:grpSpLocks/>
            </p:cNvGrpSpPr>
            <p:nvPr/>
          </p:nvGrpSpPr>
          <p:grpSpPr bwMode="auto">
            <a:xfrm>
              <a:off x="7" y="1956"/>
              <a:ext cx="5640" cy="975"/>
              <a:chOff x="0" y="1903"/>
              <a:chExt cx="5640" cy="975"/>
            </a:xfrm>
          </p:grpSpPr>
          <p:sp>
            <p:nvSpPr>
              <p:cNvPr id="43031" name="AutoShape 5"/>
              <p:cNvSpPr>
                <a:spLocks noChangeArrowheads="1"/>
              </p:cNvSpPr>
              <p:nvPr/>
            </p:nvSpPr>
            <p:spPr bwMode="auto">
              <a:xfrm rot="5400000">
                <a:off x="4857" y="2096"/>
                <a:ext cx="975" cy="590"/>
              </a:xfrm>
              <a:prstGeom prst="triangle">
                <a:avLst>
                  <a:gd name="adj" fmla="val 50000"/>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43032" name="Rectangle 6"/>
              <p:cNvSpPr>
                <a:spLocks noChangeArrowheads="1"/>
              </p:cNvSpPr>
              <p:nvPr/>
            </p:nvSpPr>
            <p:spPr bwMode="auto">
              <a:xfrm>
                <a:off x="0" y="2160"/>
                <a:ext cx="5087" cy="454"/>
              </a:xfrm>
              <a:prstGeom prst="rect">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nvGrpSpPr>
            <p:cNvPr id="43028" name="Group 7"/>
            <p:cNvGrpSpPr>
              <a:grpSpLocks/>
            </p:cNvGrpSpPr>
            <p:nvPr/>
          </p:nvGrpSpPr>
          <p:grpSpPr bwMode="auto">
            <a:xfrm>
              <a:off x="0" y="1903"/>
              <a:ext cx="5640" cy="975"/>
              <a:chOff x="0" y="1903"/>
              <a:chExt cx="5640" cy="975"/>
            </a:xfrm>
          </p:grpSpPr>
          <p:sp>
            <p:nvSpPr>
              <p:cNvPr id="43029" name="AutoShape 8"/>
              <p:cNvSpPr>
                <a:spLocks noChangeArrowheads="1"/>
              </p:cNvSpPr>
              <p:nvPr/>
            </p:nvSpPr>
            <p:spPr bwMode="auto">
              <a:xfrm rot="5400000">
                <a:off x="4857" y="2096"/>
                <a:ext cx="975" cy="590"/>
              </a:xfrm>
              <a:prstGeom prst="triangle">
                <a:avLst>
                  <a:gd name="adj" fmla="val 50000"/>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43030" name="Rectangle 9"/>
              <p:cNvSpPr>
                <a:spLocks noChangeArrowheads="1"/>
              </p:cNvSpPr>
              <p:nvPr/>
            </p:nvSpPr>
            <p:spPr bwMode="auto">
              <a:xfrm>
                <a:off x="0" y="2160"/>
                <a:ext cx="5087" cy="454"/>
              </a:xfrm>
              <a:prstGeom prst="rect">
                <a:avLst/>
              </a:prstGeom>
              <a:gradFill rotWithShape="1">
                <a:gsLst>
                  <a:gs pos="0">
                    <a:srgbClr val="00CCFF"/>
                  </a:gs>
                  <a:gs pos="100000">
                    <a:schemeClr val="accent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grpSp>
        <p:nvGrpSpPr>
          <p:cNvPr id="43012" name="Group 19"/>
          <p:cNvGrpSpPr>
            <a:grpSpLocks/>
          </p:cNvGrpSpPr>
          <p:nvPr/>
        </p:nvGrpSpPr>
        <p:grpSpPr bwMode="auto">
          <a:xfrm>
            <a:off x="1463675" y="3979863"/>
            <a:ext cx="1041400" cy="958850"/>
            <a:chOff x="113" y="2610"/>
            <a:chExt cx="561" cy="548"/>
          </a:xfrm>
        </p:grpSpPr>
        <p:sp>
          <p:nvSpPr>
            <p:cNvPr id="43024" name="Text Box 20"/>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2004</a:t>
              </a:r>
            </a:p>
          </p:txBody>
        </p:sp>
        <p:sp>
          <p:nvSpPr>
            <p:cNvPr id="43025" name="Line 21"/>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43026" name="Oval 22"/>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43013" name="Group 33"/>
          <p:cNvGrpSpPr>
            <a:grpSpLocks/>
          </p:cNvGrpSpPr>
          <p:nvPr/>
        </p:nvGrpSpPr>
        <p:grpSpPr bwMode="auto">
          <a:xfrm>
            <a:off x="3873500" y="3660775"/>
            <a:ext cx="2106613" cy="1277938"/>
            <a:chOff x="1926" y="2292"/>
            <a:chExt cx="1135" cy="730"/>
          </a:xfrm>
        </p:grpSpPr>
        <p:sp>
          <p:nvSpPr>
            <p:cNvPr id="43021" name="Text Box 34"/>
            <p:cNvSpPr txBox="1">
              <a:spLocks noChangeArrowheads="1"/>
            </p:cNvSpPr>
            <p:nvPr/>
          </p:nvSpPr>
          <p:spPr bwMode="auto">
            <a:xfrm>
              <a:off x="1926" y="2292"/>
              <a:ext cx="1135" cy="4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300" b="1">
                  <a:solidFill>
                    <a:schemeClr val="bg1"/>
                  </a:solidFill>
                  <a:latin typeface="Arial" panose="020B0604020202020204" pitchFamily="34" charset="0"/>
                  <a:cs typeface="Arial" panose="020B0604020202020204" pitchFamily="34" charset="0"/>
                </a:rPr>
                <a:t>9 </a:t>
              </a:r>
              <a:r>
                <a:rPr lang="fr-FR" altLang="fr-FR" sz="2300" b="1">
                  <a:solidFill>
                    <a:srgbClr val="095BA6"/>
                  </a:solidFill>
                  <a:latin typeface="Verdana" panose="020B0604030504040204" pitchFamily="34" charset="0"/>
                  <a:cs typeface="Arial" panose="020B0604020202020204" pitchFamily="34" charset="0"/>
                </a:rPr>
                <a:t>Décembre</a:t>
              </a:r>
              <a:br>
                <a:rPr lang="fr-FR" altLang="fr-FR" sz="2300" b="1">
                  <a:solidFill>
                    <a:srgbClr val="095BA6"/>
                  </a:solidFill>
                  <a:latin typeface="Verdana" panose="020B0604030504040204" pitchFamily="34" charset="0"/>
                  <a:cs typeface="Arial" panose="020B0604020202020204" pitchFamily="34" charset="0"/>
                </a:rPr>
              </a:br>
              <a:r>
                <a:rPr lang="fr-FR" altLang="fr-FR" sz="2300" b="1">
                  <a:solidFill>
                    <a:srgbClr val="095BA6"/>
                  </a:solidFill>
                  <a:latin typeface="Verdana" panose="020B0604030504040204" pitchFamily="34" charset="0"/>
                  <a:cs typeface="Arial" panose="020B0604020202020204" pitchFamily="34" charset="0"/>
                </a:rPr>
                <a:t> 2005</a:t>
              </a:r>
            </a:p>
          </p:txBody>
        </p:sp>
        <p:sp>
          <p:nvSpPr>
            <p:cNvPr id="43022" name="Line 35"/>
            <p:cNvSpPr>
              <a:spLocks noChangeShapeType="1"/>
            </p:cNvSpPr>
            <p:nvPr/>
          </p:nvSpPr>
          <p:spPr bwMode="auto">
            <a:xfrm flipV="1">
              <a:off x="2526" y="2705"/>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43023" name="Oval 36"/>
            <p:cNvSpPr>
              <a:spLocks noChangeArrowheads="1"/>
            </p:cNvSpPr>
            <p:nvPr/>
          </p:nvSpPr>
          <p:spPr bwMode="auto">
            <a:xfrm>
              <a:off x="2481" y="2704"/>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sp>
        <p:nvSpPr>
          <p:cNvPr id="43014" name="Text Box 37"/>
          <p:cNvSpPr txBox="1">
            <a:spLocks noChangeArrowheads="1"/>
          </p:cNvSpPr>
          <p:nvPr/>
        </p:nvSpPr>
        <p:spPr bwMode="auto">
          <a:xfrm>
            <a:off x="-12700" y="1722438"/>
            <a:ext cx="10701338" cy="1133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4000" b="1">
                <a:solidFill>
                  <a:srgbClr val="7F7F7F"/>
                </a:solidFill>
                <a:latin typeface="Verdana" panose="020B0604030504040204" pitchFamily="34" charset="0"/>
                <a:cs typeface="Arial" panose="020B0604020202020204" pitchFamily="34" charset="0"/>
              </a:rPr>
              <a:t>28 janvier 2006</a:t>
            </a:r>
          </a:p>
          <a:p>
            <a:pPr algn="ctr" eaLnBrk="1" hangingPunct="1">
              <a:lnSpc>
                <a:spcPct val="110000"/>
              </a:lnSpc>
            </a:pPr>
            <a:r>
              <a:rPr lang="fr-FR" altLang="fr-FR" sz="2500">
                <a:solidFill>
                  <a:srgbClr val="7F7F7F"/>
                </a:solidFill>
                <a:latin typeface="Verdana" panose="020B0604030504040204" pitchFamily="34" charset="0"/>
                <a:cs typeface="Arial" panose="020B0604020202020204" pitchFamily="34" charset="0"/>
              </a:rPr>
              <a:t>Décret relatif à la création du RSI</a:t>
            </a:r>
            <a:endParaRPr lang="fr-FR" altLang="fr-FR" sz="3100" b="1">
              <a:solidFill>
                <a:schemeClr val="bg1"/>
              </a:solidFill>
              <a:latin typeface="Arial" panose="020B0604020202020204" pitchFamily="34" charset="0"/>
              <a:cs typeface="Arial" panose="020B0604020202020204" pitchFamily="34" charset="0"/>
            </a:endParaRPr>
          </a:p>
        </p:txBody>
      </p:sp>
      <p:grpSp>
        <p:nvGrpSpPr>
          <p:cNvPr id="43015" name="Group 38"/>
          <p:cNvGrpSpPr>
            <a:grpSpLocks/>
          </p:cNvGrpSpPr>
          <p:nvPr/>
        </p:nvGrpSpPr>
        <p:grpSpPr bwMode="auto">
          <a:xfrm>
            <a:off x="4184650" y="5327650"/>
            <a:ext cx="1973263" cy="1433513"/>
            <a:chOff x="74" y="3340"/>
            <a:chExt cx="1065" cy="818"/>
          </a:xfrm>
        </p:grpSpPr>
        <p:sp>
          <p:nvSpPr>
            <p:cNvPr id="43017" name="Line 39"/>
            <p:cNvSpPr>
              <a:spLocks noChangeShapeType="1"/>
            </p:cNvSpPr>
            <p:nvPr/>
          </p:nvSpPr>
          <p:spPr bwMode="auto">
            <a:xfrm flipV="1">
              <a:off x="620" y="3340"/>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grpSp>
          <p:nvGrpSpPr>
            <p:cNvPr id="43018" name="Group 40"/>
            <p:cNvGrpSpPr>
              <a:grpSpLocks/>
            </p:cNvGrpSpPr>
            <p:nvPr/>
          </p:nvGrpSpPr>
          <p:grpSpPr bwMode="auto">
            <a:xfrm>
              <a:off x="74" y="3612"/>
              <a:ext cx="1065" cy="546"/>
              <a:chOff x="74" y="3612"/>
              <a:chExt cx="1065" cy="546"/>
            </a:xfrm>
          </p:grpSpPr>
          <p:sp>
            <p:nvSpPr>
              <p:cNvPr id="43019" name="Text Box 41"/>
              <p:cNvSpPr txBox="1">
                <a:spLocks noChangeArrowheads="1"/>
              </p:cNvSpPr>
              <p:nvPr/>
            </p:nvSpPr>
            <p:spPr bwMode="auto">
              <a:xfrm>
                <a:off x="74" y="3698"/>
                <a:ext cx="1065" cy="4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300" b="1">
                    <a:solidFill>
                      <a:srgbClr val="095BA6"/>
                    </a:solidFill>
                    <a:latin typeface="Verdana" panose="020B0604030504040204" pitchFamily="34" charset="0"/>
                    <a:cs typeface="Arial" panose="020B0604020202020204" pitchFamily="34" charset="0"/>
                  </a:rPr>
                  <a:t>28 janvier </a:t>
                </a:r>
              </a:p>
              <a:p>
                <a:pPr algn="ctr" eaLnBrk="1" hangingPunct="1"/>
                <a:r>
                  <a:rPr lang="fr-FR" altLang="fr-FR" sz="2300" b="1">
                    <a:solidFill>
                      <a:srgbClr val="095BA6"/>
                    </a:solidFill>
                    <a:latin typeface="Verdana" panose="020B0604030504040204" pitchFamily="34" charset="0"/>
                    <a:cs typeface="Arial" panose="020B0604020202020204" pitchFamily="34" charset="0"/>
                  </a:rPr>
                  <a:t>2006</a:t>
                </a:r>
              </a:p>
            </p:txBody>
          </p:sp>
          <p:sp>
            <p:nvSpPr>
              <p:cNvPr id="43020" name="Oval 42"/>
              <p:cNvSpPr>
                <a:spLocks noChangeArrowheads="1"/>
              </p:cNvSpPr>
              <p:nvPr/>
            </p:nvSpPr>
            <p:spPr bwMode="auto">
              <a:xfrm>
                <a:off x="574" y="3612"/>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sp>
        <p:nvSpPr>
          <p:cNvPr id="43016" name="Text Box 43"/>
          <p:cNvSpPr txBox="1">
            <a:spLocks noChangeArrowheads="1"/>
          </p:cNvSpPr>
          <p:nvPr/>
        </p:nvSpPr>
        <p:spPr bwMode="auto">
          <a:xfrm>
            <a:off x="0" y="357188"/>
            <a:ext cx="10688638" cy="447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pPr>
            <a:r>
              <a:rPr lang="fr-FR" altLang="fr-FR" sz="2500" b="1">
                <a:solidFill>
                  <a:srgbClr val="095BA6"/>
                </a:solidFill>
                <a:latin typeface="Verdana" panose="020B0604030504040204" pitchFamily="34" charset="0"/>
                <a:cs typeface="Times New Roman" panose="02020603050405020304" pitchFamily="18" charset="0"/>
              </a:rPr>
              <a:t>LES PRINCIPALES ETAPES DE LA CONSTRUCTION DU RSI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5358C9AB-6688-4549-8D05-4B5755DC2997}" type="slidenum">
              <a:rPr lang="fr-FR" altLang="fr-FR"/>
              <a:pPr/>
              <a:t>15</a:t>
            </a:fld>
            <a:endParaRPr lang="fr-FR" altLang="fr-FR"/>
          </a:p>
        </p:txBody>
      </p:sp>
      <p:sp>
        <p:nvSpPr>
          <p:cNvPr id="47107" name="Text Box 2"/>
          <p:cNvSpPr txBox="1">
            <a:spLocks noChangeArrowheads="1"/>
          </p:cNvSpPr>
          <p:nvPr/>
        </p:nvSpPr>
        <p:spPr bwMode="auto">
          <a:xfrm>
            <a:off x="-12700" y="357188"/>
            <a:ext cx="10701338" cy="447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pPr>
            <a:r>
              <a:rPr lang="fr-FR" altLang="fr-FR" sz="2500" b="1">
                <a:solidFill>
                  <a:srgbClr val="095BA6"/>
                </a:solidFill>
                <a:latin typeface="Verdana" panose="020B0604030504040204" pitchFamily="34" charset="0"/>
                <a:cs typeface="Times New Roman" panose="02020603050405020304" pitchFamily="18" charset="0"/>
              </a:rPr>
              <a:t>LES PRINCIPALES ETAPES DE LA CONSTRUCTION DU RSI </a:t>
            </a:r>
          </a:p>
        </p:txBody>
      </p:sp>
      <p:grpSp>
        <p:nvGrpSpPr>
          <p:cNvPr id="47108" name="Group 3"/>
          <p:cNvGrpSpPr>
            <a:grpSpLocks/>
          </p:cNvGrpSpPr>
          <p:nvPr/>
        </p:nvGrpSpPr>
        <p:grpSpPr bwMode="auto">
          <a:xfrm>
            <a:off x="-12700" y="4246563"/>
            <a:ext cx="10479088" cy="1798637"/>
            <a:chOff x="0" y="1903"/>
            <a:chExt cx="5647" cy="1028"/>
          </a:xfrm>
        </p:grpSpPr>
        <p:grpSp>
          <p:nvGrpSpPr>
            <p:cNvPr id="47131" name="Group 4"/>
            <p:cNvGrpSpPr>
              <a:grpSpLocks/>
            </p:cNvGrpSpPr>
            <p:nvPr/>
          </p:nvGrpSpPr>
          <p:grpSpPr bwMode="auto">
            <a:xfrm>
              <a:off x="7" y="1956"/>
              <a:ext cx="5640" cy="975"/>
              <a:chOff x="0" y="1903"/>
              <a:chExt cx="5640" cy="975"/>
            </a:xfrm>
          </p:grpSpPr>
          <p:sp>
            <p:nvSpPr>
              <p:cNvPr id="47135" name="AutoShape 5"/>
              <p:cNvSpPr>
                <a:spLocks noChangeArrowheads="1"/>
              </p:cNvSpPr>
              <p:nvPr/>
            </p:nvSpPr>
            <p:spPr bwMode="auto">
              <a:xfrm rot="5400000">
                <a:off x="4857" y="2096"/>
                <a:ext cx="975" cy="590"/>
              </a:xfrm>
              <a:prstGeom prst="triangle">
                <a:avLst>
                  <a:gd name="adj" fmla="val 50000"/>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47136" name="Rectangle 6"/>
              <p:cNvSpPr>
                <a:spLocks noChangeArrowheads="1"/>
              </p:cNvSpPr>
              <p:nvPr/>
            </p:nvSpPr>
            <p:spPr bwMode="auto">
              <a:xfrm>
                <a:off x="0" y="2160"/>
                <a:ext cx="5087" cy="454"/>
              </a:xfrm>
              <a:prstGeom prst="rect">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nvGrpSpPr>
            <p:cNvPr id="47132" name="Group 7"/>
            <p:cNvGrpSpPr>
              <a:grpSpLocks/>
            </p:cNvGrpSpPr>
            <p:nvPr/>
          </p:nvGrpSpPr>
          <p:grpSpPr bwMode="auto">
            <a:xfrm>
              <a:off x="0" y="1903"/>
              <a:ext cx="5640" cy="975"/>
              <a:chOff x="0" y="1903"/>
              <a:chExt cx="5640" cy="975"/>
            </a:xfrm>
          </p:grpSpPr>
          <p:sp>
            <p:nvSpPr>
              <p:cNvPr id="47133" name="AutoShape 8"/>
              <p:cNvSpPr>
                <a:spLocks noChangeArrowheads="1"/>
              </p:cNvSpPr>
              <p:nvPr/>
            </p:nvSpPr>
            <p:spPr bwMode="auto">
              <a:xfrm rot="5400000">
                <a:off x="4857" y="2096"/>
                <a:ext cx="975" cy="590"/>
              </a:xfrm>
              <a:prstGeom prst="triangle">
                <a:avLst>
                  <a:gd name="adj" fmla="val 50000"/>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47134" name="Rectangle 9"/>
              <p:cNvSpPr>
                <a:spLocks noChangeArrowheads="1"/>
              </p:cNvSpPr>
              <p:nvPr/>
            </p:nvSpPr>
            <p:spPr bwMode="auto">
              <a:xfrm>
                <a:off x="0" y="2160"/>
                <a:ext cx="5087" cy="454"/>
              </a:xfrm>
              <a:prstGeom prst="rect">
                <a:avLst/>
              </a:prstGeom>
              <a:gradFill rotWithShape="1">
                <a:gsLst>
                  <a:gs pos="0">
                    <a:srgbClr val="00CCFF"/>
                  </a:gs>
                  <a:gs pos="100000">
                    <a:schemeClr val="accent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grpSp>
        <p:nvGrpSpPr>
          <p:cNvPr id="47109" name="Group 19"/>
          <p:cNvGrpSpPr>
            <a:grpSpLocks/>
          </p:cNvGrpSpPr>
          <p:nvPr/>
        </p:nvGrpSpPr>
        <p:grpSpPr bwMode="auto">
          <a:xfrm>
            <a:off x="1463675" y="3979863"/>
            <a:ext cx="1041400" cy="958850"/>
            <a:chOff x="113" y="2610"/>
            <a:chExt cx="561" cy="548"/>
          </a:xfrm>
        </p:grpSpPr>
        <p:sp>
          <p:nvSpPr>
            <p:cNvPr id="47128" name="Text Box 20"/>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2004</a:t>
              </a:r>
            </a:p>
          </p:txBody>
        </p:sp>
        <p:sp>
          <p:nvSpPr>
            <p:cNvPr id="47129" name="Line 21"/>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47130" name="Oval 22"/>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47110" name="Group 32"/>
          <p:cNvGrpSpPr>
            <a:grpSpLocks/>
          </p:cNvGrpSpPr>
          <p:nvPr/>
        </p:nvGrpSpPr>
        <p:grpSpPr bwMode="auto">
          <a:xfrm>
            <a:off x="3871913" y="3660775"/>
            <a:ext cx="2106612" cy="1277938"/>
            <a:chOff x="1926" y="2292"/>
            <a:chExt cx="1135" cy="730"/>
          </a:xfrm>
        </p:grpSpPr>
        <p:sp>
          <p:nvSpPr>
            <p:cNvPr id="47125" name="Text Box 33"/>
            <p:cNvSpPr txBox="1">
              <a:spLocks noChangeArrowheads="1"/>
            </p:cNvSpPr>
            <p:nvPr/>
          </p:nvSpPr>
          <p:spPr bwMode="auto">
            <a:xfrm>
              <a:off x="1926" y="2292"/>
              <a:ext cx="1135" cy="4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300" b="1">
                  <a:solidFill>
                    <a:schemeClr val="bg1"/>
                  </a:solidFill>
                  <a:latin typeface="Arial" panose="020B0604020202020204" pitchFamily="34" charset="0"/>
                  <a:cs typeface="Arial" panose="020B0604020202020204" pitchFamily="34" charset="0"/>
                </a:rPr>
                <a:t>9 </a:t>
              </a:r>
              <a:r>
                <a:rPr lang="fr-FR" altLang="fr-FR" sz="2300" b="1">
                  <a:solidFill>
                    <a:srgbClr val="095BA6"/>
                  </a:solidFill>
                  <a:latin typeface="Verdana" panose="020B0604030504040204" pitchFamily="34" charset="0"/>
                  <a:cs typeface="Arial" panose="020B0604020202020204" pitchFamily="34" charset="0"/>
                </a:rPr>
                <a:t>Décembre</a:t>
              </a:r>
              <a:br>
                <a:rPr lang="fr-FR" altLang="fr-FR" sz="2300" b="1">
                  <a:solidFill>
                    <a:srgbClr val="095BA6"/>
                  </a:solidFill>
                  <a:latin typeface="Verdana" panose="020B0604030504040204" pitchFamily="34" charset="0"/>
                  <a:cs typeface="Arial" panose="020B0604020202020204" pitchFamily="34" charset="0"/>
                </a:rPr>
              </a:br>
              <a:r>
                <a:rPr lang="fr-FR" altLang="fr-FR" sz="2300" b="1">
                  <a:solidFill>
                    <a:srgbClr val="095BA6"/>
                  </a:solidFill>
                  <a:latin typeface="Verdana" panose="020B0604030504040204" pitchFamily="34" charset="0"/>
                  <a:cs typeface="Arial" panose="020B0604020202020204" pitchFamily="34" charset="0"/>
                </a:rPr>
                <a:t> 2005</a:t>
              </a:r>
            </a:p>
          </p:txBody>
        </p:sp>
        <p:sp>
          <p:nvSpPr>
            <p:cNvPr id="47126" name="Line 34"/>
            <p:cNvSpPr>
              <a:spLocks noChangeShapeType="1"/>
            </p:cNvSpPr>
            <p:nvPr/>
          </p:nvSpPr>
          <p:spPr bwMode="auto">
            <a:xfrm flipV="1">
              <a:off x="2526" y="2705"/>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47127" name="Oval 35"/>
            <p:cNvSpPr>
              <a:spLocks noChangeArrowheads="1"/>
            </p:cNvSpPr>
            <p:nvPr/>
          </p:nvSpPr>
          <p:spPr bwMode="auto">
            <a:xfrm>
              <a:off x="2481" y="2704"/>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47111" name="Group 36"/>
          <p:cNvGrpSpPr>
            <a:grpSpLocks/>
          </p:cNvGrpSpPr>
          <p:nvPr/>
        </p:nvGrpSpPr>
        <p:grpSpPr bwMode="auto">
          <a:xfrm>
            <a:off x="4184650" y="5327650"/>
            <a:ext cx="1973263" cy="1433513"/>
            <a:chOff x="74" y="3340"/>
            <a:chExt cx="1065" cy="818"/>
          </a:xfrm>
        </p:grpSpPr>
        <p:sp>
          <p:nvSpPr>
            <p:cNvPr id="47121" name="Line 37"/>
            <p:cNvSpPr>
              <a:spLocks noChangeShapeType="1"/>
            </p:cNvSpPr>
            <p:nvPr/>
          </p:nvSpPr>
          <p:spPr bwMode="auto">
            <a:xfrm flipV="1">
              <a:off x="620" y="3340"/>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grpSp>
          <p:nvGrpSpPr>
            <p:cNvPr id="47122" name="Group 38"/>
            <p:cNvGrpSpPr>
              <a:grpSpLocks/>
            </p:cNvGrpSpPr>
            <p:nvPr/>
          </p:nvGrpSpPr>
          <p:grpSpPr bwMode="auto">
            <a:xfrm>
              <a:off x="74" y="3612"/>
              <a:ext cx="1065" cy="546"/>
              <a:chOff x="74" y="3612"/>
              <a:chExt cx="1065" cy="546"/>
            </a:xfrm>
          </p:grpSpPr>
          <p:sp>
            <p:nvSpPr>
              <p:cNvPr id="47123" name="Text Box 39"/>
              <p:cNvSpPr txBox="1">
                <a:spLocks noChangeArrowheads="1"/>
              </p:cNvSpPr>
              <p:nvPr/>
            </p:nvSpPr>
            <p:spPr bwMode="auto">
              <a:xfrm>
                <a:off x="74" y="3698"/>
                <a:ext cx="1065" cy="4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300" b="1">
                    <a:solidFill>
                      <a:srgbClr val="095BA6"/>
                    </a:solidFill>
                    <a:latin typeface="Verdana" panose="020B0604030504040204" pitchFamily="34" charset="0"/>
                    <a:cs typeface="Arial" panose="020B0604020202020204" pitchFamily="34" charset="0"/>
                  </a:rPr>
                  <a:t>28 janvier </a:t>
                </a:r>
              </a:p>
              <a:p>
                <a:pPr algn="ctr" eaLnBrk="1" hangingPunct="1"/>
                <a:r>
                  <a:rPr lang="fr-FR" altLang="fr-FR" sz="2300" b="1">
                    <a:solidFill>
                      <a:srgbClr val="095BA6"/>
                    </a:solidFill>
                    <a:latin typeface="Verdana" panose="020B0604030504040204" pitchFamily="34" charset="0"/>
                    <a:cs typeface="Arial" panose="020B0604020202020204" pitchFamily="34" charset="0"/>
                  </a:rPr>
                  <a:t>2006</a:t>
                </a:r>
              </a:p>
            </p:txBody>
          </p:sp>
          <p:sp>
            <p:nvSpPr>
              <p:cNvPr id="47124" name="Oval 40"/>
              <p:cNvSpPr>
                <a:spLocks noChangeArrowheads="1"/>
              </p:cNvSpPr>
              <p:nvPr/>
            </p:nvSpPr>
            <p:spPr bwMode="auto">
              <a:xfrm>
                <a:off x="574" y="3612"/>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grpSp>
        <p:nvGrpSpPr>
          <p:cNvPr id="47112" name="Group 41"/>
          <p:cNvGrpSpPr>
            <a:grpSpLocks/>
          </p:cNvGrpSpPr>
          <p:nvPr/>
        </p:nvGrpSpPr>
        <p:grpSpPr bwMode="auto">
          <a:xfrm>
            <a:off x="5980113" y="3602038"/>
            <a:ext cx="1347787" cy="1336675"/>
            <a:chOff x="2688" y="2485"/>
            <a:chExt cx="726" cy="764"/>
          </a:xfrm>
        </p:grpSpPr>
        <p:sp>
          <p:nvSpPr>
            <p:cNvPr id="47118" name="Text Box 42"/>
            <p:cNvSpPr txBox="1">
              <a:spLocks noChangeArrowheads="1"/>
            </p:cNvSpPr>
            <p:nvPr/>
          </p:nvSpPr>
          <p:spPr bwMode="auto">
            <a:xfrm>
              <a:off x="2688" y="2485"/>
              <a:ext cx="726" cy="4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300" b="1" dirty="0">
                  <a:solidFill>
                    <a:srgbClr val="095BA6"/>
                  </a:solidFill>
                  <a:latin typeface="Verdana" panose="020B0604030504040204" pitchFamily="34" charset="0"/>
                  <a:cs typeface="Arial" panose="020B0604020202020204" pitchFamily="34" charset="0"/>
                </a:rPr>
                <a:t>3 avril </a:t>
              </a:r>
              <a:br>
                <a:rPr lang="fr-FR" altLang="fr-FR" sz="2300" b="1" dirty="0">
                  <a:solidFill>
                    <a:srgbClr val="095BA6"/>
                  </a:solidFill>
                  <a:latin typeface="Verdana" panose="020B0604030504040204" pitchFamily="34" charset="0"/>
                  <a:cs typeface="Arial" panose="020B0604020202020204" pitchFamily="34" charset="0"/>
                </a:rPr>
              </a:br>
              <a:r>
                <a:rPr lang="fr-FR" altLang="fr-FR" sz="2300" b="1" dirty="0">
                  <a:solidFill>
                    <a:srgbClr val="095BA6"/>
                  </a:solidFill>
                  <a:latin typeface="Verdana" panose="020B0604030504040204" pitchFamily="34" charset="0"/>
                  <a:cs typeface="Arial" panose="020B0604020202020204" pitchFamily="34" charset="0"/>
                </a:rPr>
                <a:t>2006</a:t>
              </a:r>
            </a:p>
          </p:txBody>
        </p:sp>
        <p:sp>
          <p:nvSpPr>
            <p:cNvPr id="47119" name="Line 43"/>
            <p:cNvSpPr>
              <a:spLocks noChangeShapeType="1"/>
            </p:cNvSpPr>
            <p:nvPr/>
          </p:nvSpPr>
          <p:spPr bwMode="auto">
            <a:xfrm flipV="1">
              <a:off x="3083" y="2932"/>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47120" name="Oval 44"/>
            <p:cNvSpPr>
              <a:spLocks noChangeArrowheads="1"/>
            </p:cNvSpPr>
            <p:nvPr/>
          </p:nvSpPr>
          <p:spPr bwMode="auto">
            <a:xfrm>
              <a:off x="3038" y="2931"/>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sp>
        <p:nvSpPr>
          <p:cNvPr id="47113" name="Text Box 60"/>
          <p:cNvSpPr txBox="1">
            <a:spLocks noChangeArrowheads="1"/>
          </p:cNvSpPr>
          <p:nvPr/>
        </p:nvSpPr>
        <p:spPr bwMode="auto">
          <a:xfrm>
            <a:off x="0" y="1722438"/>
            <a:ext cx="10688638" cy="1095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4000" b="1">
                <a:solidFill>
                  <a:srgbClr val="7F7F7F"/>
                </a:solidFill>
                <a:latin typeface="Verdana" panose="020B0604030504040204" pitchFamily="34" charset="0"/>
                <a:cs typeface="Times New Roman" panose="02020603050405020304" pitchFamily="18" charset="0"/>
              </a:rPr>
              <a:t>1</a:t>
            </a:r>
            <a:r>
              <a:rPr lang="fr-FR" altLang="fr-FR" sz="4000" b="1" baseline="30000">
                <a:solidFill>
                  <a:srgbClr val="7F7F7F"/>
                </a:solidFill>
                <a:latin typeface="Verdana" panose="020B0604030504040204" pitchFamily="34" charset="0"/>
                <a:cs typeface="Times New Roman" panose="02020603050405020304" pitchFamily="18" charset="0"/>
              </a:rPr>
              <a:t>er</a:t>
            </a:r>
            <a:r>
              <a:rPr lang="fr-FR" altLang="fr-FR" sz="4000" b="1">
                <a:solidFill>
                  <a:srgbClr val="7F7F7F"/>
                </a:solidFill>
                <a:latin typeface="Verdana" panose="020B0604030504040204" pitchFamily="34" charset="0"/>
                <a:cs typeface="Times New Roman" panose="02020603050405020304" pitchFamily="18" charset="0"/>
              </a:rPr>
              <a:t> juillet 2006</a:t>
            </a:r>
          </a:p>
          <a:p>
            <a:pPr algn="ctr" eaLnBrk="1" hangingPunct="1"/>
            <a:r>
              <a:rPr lang="fr-FR" altLang="fr-FR" sz="2500">
                <a:solidFill>
                  <a:srgbClr val="7F7F7F"/>
                </a:solidFill>
                <a:latin typeface="Verdana" panose="020B0604030504040204" pitchFamily="34" charset="0"/>
                <a:cs typeface="Times New Roman" panose="02020603050405020304" pitchFamily="18" charset="0"/>
              </a:rPr>
              <a:t>Création du RSI</a:t>
            </a:r>
          </a:p>
        </p:txBody>
      </p:sp>
      <p:grpSp>
        <p:nvGrpSpPr>
          <p:cNvPr id="47114" name="Group 61"/>
          <p:cNvGrpSpPr>
            <a:grpSpLocks/>
          </p:cNvGrpSpPr>
          <p:nvPr/>
        </p:nvGrpSpPr>
        <p:grpSpPr bwMode="auto">
          <a:xfrm>
            <a:off x="8172450" y="3578225"/>
            <a:ext cx="1692275" cy="1336675"/>
            <a:chOff x="3777" y="2394"/>
            <a:chExt cx="911" cy="764"/>
          </a:xfrm>
        </p:grpSpPr>
        <p:sp>
          <p:nvSpPr>
            <p:cNvPr id="47115" name="Text Box 62"/>
            <p:cNvSpPr txBox="1">
              <a:spLocks noChangeArrowheads="1"/>
            </p:cNvSpPr>
            <p:nvPr/>
          </p:nvSpPr>
          <p:spPr bwMode="auto">
            <a:xfrm>
              <a:off x="3777" y="2394"/>
              <a:ext cx="911" cy="4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300" b="1">
                  <a:solidFill>
                    <a:srgbClr val="095BA6"/>
                  </a:solidFill>
                  <a:latin typeface="Verdana" panose="020B0604030504040204" pitchFamily="34" charset="0"/>
                  <a:cs typeface="Arial" panose="020B0604020202020204" pitchFamily="34" charset="0"/>
                </a:rPr>
                <a:t>1</a:t>
              </a:r>
              <a:r>
                <a:rPr lang="fr-FR" altLang="fr-FR" sz="2300" b="1" baseline="30000">
                  <a:solidFill>
                    <a:srgbClr val="095BA6"/>
                  </a:solidFill>
                  <a:latin typeface="Verdana" panose="020B0604030504040204" pitchFamily="34" charset="0"/>
                  <a:cs typeface="Arial" panose="020B0604020202020204" pitchFamily="34" charset="0"/>
                </a:rPr>
                <a:t>er</a:t>
              </a:r>
              <a:r>
                <a:rPr lang="fr-FR" altLang="fr-FR" sz="2300" b="1">
                  <a:solidFill>
                    <a:srgbClr val="095BA6"/>
                  </a:solidFill>
                  <a:latin typeface="Verdana" panose="020B0604030504040204" pitchFamily="34" charset="0"/>
                  <a:cs typeface="Arial" panose="020B0604020202020204" pitchFamily="34" charset="0"/>
                </a:rPr>
                <a:t> juillet</a:t>
              </a:r>
            </a:p>
            <a:p>
              <a:pPr algn="ctr" eaLnBrk="1" hangingPunct="1"/>
              <a:r>
                <a:rPr lang="fr-FR" altLang="fr-FR" sz="2300" b="1">
                  <a:solidFill>
                    <a:srgbClr val="095BA6"/>
                  </a:solidFill>
                  <a:latin typeface="Verdana" panose="020B0604030504040204" pitchFamily="34" charset="0"/>
                  <a:cs typeface="Arial" panose="020B0604020202020204" pitchFamily="34" charset="0"/>
                </a:rPr>
                <a:t> 2006</a:t>
              </a:r>
            </a:p>
          </p:txBody>
        </p:sp>
        <p:sp>
          <p:nvSpPr>
            <p:cNvPr id="47116" name="Line 63"/>
            <p:cNvSpPr>
              <a:spLocks noChangeShapeType="1"/>
            </p:cNvSpPr>
            <p:nvPr/>
          </p:nvSpPr>
          <p:spPr bwMode="auto">
            <a:xfrm flipV="1">
              <a:off x="426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47117" name="Oval 64"/>
            <p:cNvSpPr>
              <a:spLocks noChangeArrowheads="1"/>
            </p:cNvSpPr>
            <p:nvPr/>
          </p:nvSpPr>
          <p:spPr bwMode="auto">
            <a:xfrm>
              <a:off x="422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59DC91B8-01C5-479F-8AEE-478BD11A9E0B}" type="slidenum">
              <a:rPr lang="fr-FR" altLang="fr-FR"/>
              <a:pPr/>
              <a:t>16</a:t>
            </a:fld>
            <a:endParaRPr lang="fr-FR" altLang="fr-FR"/>
          </a:p>
        </p:txBody>
      </p:sp>
      <p:sp>
        <p:nvSpPr>
          <p:cNvPr id="49155" name="Text Box 2"/>
          <p:cNvSpPr txBox="1">
            <a:spLocks noChangeArrowheads="1"/>
          </p:cNvSpPr>
          <p:nvPr/>
        </p:nvSpPr>
        <p:spPr bwMode="auto">
          <a:xfrm>
            <a:off x="804863" y="3146425"/>
            <a:ext cx="8877300" cy="14446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4400" b="1">
                <a:solidFill>
                  <a:srgbClr val="095BA6"/>
                </a:solidFill>
                <a:latin typeface="Verdana" panose="020B0604030504040204" pitchFamily="34" charset="0"/>
                <a:cs typeface="Times New Roman" panose="02020603050405020304" pitchFamily="18" charset="0"/>
              </a:rPr>
              <a:t>Huit années d’existence, des grands chantiers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D8B51B54-5ACD-4480-9334-AD6BBD4AD8EB}" type="slidenum">
              <a:rPr lang="fr-FR" altLang="fr-FR"/>
              <a:pPr/>
              <a:t>17</a:t>
            </a:fld>
            <a:endParaRPr lang="fr-FR" altLang="fr-FR"/>
          </a:p>
        </p:txBody>
      </p:sp>
      <p:pic>
        <p:nvPicPr>
          <p:cNvPr id="51203" name="Picture 2" descr="LOGO-RSI-PMS-blanc"/>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77825" y="209550"/>
            <a:ext cx="1936750" cy="712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1204" name="Text Box 3"/>
          <p:cNvSpPr txBox="1">
            <a:spLocks noChangeArrowheads="1"/>
          </p:cNvSpPr>
          <p:nvPr/>
        </p:nvSpPr>
        <p:spPr bwMode="auto">
          <a:xfrm>
            <a:off x="0" y="1722438"/>
            <a:ext cx="10688638" cy="1095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4000" b="1">
                <a:solidFill>
                  <a:srgbClr val="7F7F7F"/>
                </a:solidFill>
                <a:latin typeface="Verdana" panose="020B0604030504040204" pitchFamily="34" charset="0"/>
                <a:cs typeface="Arial" panose="020B0604020202020204" pitchFamily="34" charset="0"/>
              </a:rPr>
              <a:t>2008</a:t>
            </a:r>
          </a:p>
          <a:p>
            <a:pPr algn="ctr" eaLnBrk="1" hangingPunct="1"/>
            <a:r>
              <a:rPr lang="fr-FR" altLang="fr-FR" sz="2500">
                <a:solidFill>
                  <a:srgbClr val="7F7F7F"/>
                </a:solidFill>
                <a:latin typeface="Verdana" panose="020B0604030504040204" pitchFamily="34" charset="0"/>
                <a:cs typeface="Arial" panose="020B0604020202020204" pitchFamily="34" charset="0"/>
              </a:rPr>
              <a:t>Création de l’Interlocuteur social unique (ISU)</a:t>
            </a:r>
          </a:p>
        </p:txBody>
      </p:sp>
      <p:grpSp>
        <p:nvGrpSpPr>
          <p:cNvPr id="51205" name="Group 22"/>
          <p:cNvGrpSpPr>
            <a:grpSpLocks/>
          </p:cNvGrpSpPr>
          <p:nvPr/>
        </p:nvGrpSpPr>
        <p:grpSpPr bwMode="auto">
          <a:xfrm>
            <a:off x="25400" y="4206875"/>
            <a:ext cx="10479088" cy="1798638"/>
            <a:chOff x="0" y="1903"/>
            <a:chExt cx="5647" cy="1028"/>
          </a:xfrm>
        </p:grpSpPr>
        <p:grpSp>
          <p:nvGrpSpPr>
            <p:cNvPr id="51211" name="Group 23"/>
            <p:cNvGrpSpPr>
              <a:grpSpLocks/>
            </p:cNvGrpSpPr>
            <p:nvPr/>
          </p:nvGrpSpPr>
          <p:grpSpPr bwMode="auto">
            <a:xfrm>
              <a:off x="7" y="1956"/>
              <a:ext cx="5640" cy="975"/>
              <a:chOff x="0" y="1903"/>
              <a:chExt cx="5640" cy="975"/>
            </a:xfrm>
          </p:grpSpPr>
          <p:sp>
            <p:nvSpPr>
              <p:cNvPr id="51215" name="AutoShape 24"/>
              <p:cNvSpPr>
                <a:spLocks noChangeArrowheads="1"/>
              </p:cNvSpPr>
              <p:nvPr/>
            </p:nvSpPr>
            <p:spPr bwMode="auto">
              <a:xfrm rot="5400000">
                <a:off x="4857" y="2096"/>
                <a:ext cx="975" cy="590"/>
              </a:xfrm>
              <a:prstGeom prst="triangle">
                <a:avLst>
                  <a:gd name="adj" fmla="val 50000"/>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51216" name="Rectangle 25"/>
              <p:cNvSpPr>
                <a:spLocks noChangeArrowheads="1"/>
              </p:cNvSpPr>
              <p:nvPr/>
            </p:nvSpPr>
            <p:spPr bwMode="auto">
              <a:xfrm>
                <a:off x="0" y="2160"/>
                <a:ext cx="5087" cy="454"/>
              </a:xfrm>
              <a:prstGeom prst="rect">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nvGrpSpPr>
            <p:cNvPr id="51212" name="Group 26"/>
            <p:cNvGrpSpPr>
              <a:grpSpLocks/>
            </p:cNvGrpSpPr>
            <p:nvPr/>
          </p:nvGrpSpPr>
          <p:grpSpPr bwMode="auto">
            <a:xfrm>
              <a:off x="0" y="1903"/>
              <a:ext cx="5640" cy="975"/>
              <a:chOff x="0" y="1903"/>
              <a:chExt cx="5640" cy="975"/>
            </a:xfrm>
          </p:grpSpPr>
          <p:sp>
            <p:nvSpPr>
              <p:cNvPr id="51213" name="AutoShape 27"/>
              <p:cNvSpPr>
                <a:spLocks noChangeArrowheads="1"/>
              </p:cNvSpPr>
              <p:nvPr/>
            </p:nvSpPr>
            <p:spPr bwMode="auto">
              <a:xfrm rot="5400000">
                <a:off x="4857" y="2096"/>
                <a:ext cx="975" cy="590"/>
              </a:xfrm>
              <a:prstGeom prst="triangle">
                <a:avLst>
                  <a:gd name="adj" fmla="val 50000"/>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51214" name="Rectangle 28"/>
              <p:cNvSpPr>
                <a:spLocks noChangeArrowheads="1"/>
              </p:cNvSpPr>
              <p:nvPr/>
            </p:nvSpPr>
            <p:spPr bwMode="auto">
              <a:xfrm>
                <a:off x="0" y="2160"/>
                <a:ext cx="5087" cy="454"/>
              </a:xfrm>
              <a:prstGeom prst="rect">
                <a:avLst/>
              </a:prstGeom>
              <a:gradFill rotWithShape="1">
                <a:gsLst>
                  <a:gs pos="0">
                    <a:srgbClr val="00CCFF"/>
                  </a:gs>
                  <a:gs pos="100000">
                    <a:schemeClr val="accent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grpSp>
        <p:nvGrpSpPr>
          <p:cNvPr id="51206" name="Group 11"/>
          <p:cNvGrpSpPr>
            <a:grpSpLocks/>
          </p:cNvGrpSpPr>
          <p:nvPr/>
        </p:nvGrpSpPr>
        <p:grpSpPr bwMode="auto">
          <a:xfrm>
            <a:off x="1339850" y="3819525"/>
            <a:ext cx="1041400" cy="958850"/>
            <a:chOff x="113" y="2610"/>
            <a:chExt cx="561" cy="548"/>
          </a:xfrm>
        </p:grpSpPr>
        <p:sp>
          <p:nvSpPr>
            <p:cNvPr id="51208" name="Text Box 12"/>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2008</a:t>
              </a:r>
            </a:p>
          </p:txBody>
        </p:sp>
        <p:sp>
          <p:nvSpPr>
            <p:cNvPr id="51209" name="Line 13"/>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51210" name="Oval 14"/>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sp>
        <p:nvSpPr>
          <p:cNvPr id="51207" name="Text Box 34"/>
          <p:cNvSpPr txBox="1">
            <a:spLocks noChangeArrowheads="1"/>
          </p:cNvSpPr>
          <p:nvPr/>
        </p:nvSpPr>
        <p:spPr bwMode="auto">
          <a:xfrm>
            <a:off x="25400" y="336550"/>
            <a:ext cx="10663238" cy="447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pPr>
            <a:r>
              <a:rPr lang="fr-FR" altLang="fr-FR" sz="2500" b="1">
                <a:solidFill>
                  <a:srgbClr val="095BA6"/>
                </a:solidFill>
                <a:latin typeface="Verdana" panose="020B0604030504040204" pitchFamily="34" charset="0"/>
                <a:cs typeface="Times New Roman" panose="02020603050405020304" pitchFamily="18" charset="0"/>
              </a:rPr>
              <a:t>DE GRANDS CHANTIERS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84B2A77D-6466-4389-99BD-4E9DA1D3D213}" type="slidenum">
              <a:rPr lang="fr-FR" altLang="fr-FR"/>
              <a:pPr/>
              <a:t>18</a:t>
            </a:fld>
            <a:endParaRPr lang="fr-FR" altLang="fr-FR"/>
          </a:p>
        </p:txBody>
      </p:sp>
      <p:pic>
        <p:nvPicPr>
          <p:cNvPr id="53251" name="Picture 2" descr="LOGO-RSI-PMS-blanc"/>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77825" y="209550"/>
            <a:ext cx="1936750" cy="712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3252" name="Text Box 3"/>
          <p:cNvSpPr txBox="1">
            <a:spLocks noChangeArrowheads="1"/>
          </p:cNvSpPr>
          <p:nvPr/>
        </p:nvSpPr>
        <p:spPr bwMode="auto">
          <a:xfrm>
            <a:off x="0" y="1722438"/>
            <a:ext cx="10688638" cy="1095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4000" b="1">
                <a:solidFill>
                  <a:srgbClr val="7F7F7F"/>
                </a:solidFill>
                <a:latin typeface="Verdana" panose="020B0604030504040204" pitchFamily="34" charset="0"/>
                <a:cs typeface="Arial" panose="020B0604020202020204" pitchFamily="34" charset="0"/>
              </a:rPr>
              <a:t>2010</a:t>
            </a:r>
          </a:p>
          <a:p>
            <a:pPr algn="ctr" eaLnBrk="1" hangingPunct="1"/>
            <a:r>
              <a:rPr lang="fr-FR" altLang="fr-FR" sz="2500">
                <a:solidFill>
                  <a:srgbClr val="7F7F7F"/>
                </a:solidFill>
                <a:latin typeface="Verdana" panose="020B0604030504040204" pitchFamily="34" charset="0"/>
                <a:cs typeface="Arial" panose="020B0604020202020204" pitchFamily="34" charset="0"/>
              </a:rPr>
              <a:t>Réforme des retraites</a:t>
            </a:r>
          </a:p>
        </p:txBody>
      </p:sp>
      <p:grpSp>
        <p:nvGrpSpPr>
          <p:cNvPr id="53253" name="Group 27"/>
          <p:cNvGrpSpPr>
            <a:grpSpLocks/>
          </p:cNvGrpSpPr>
          <p:nvPr/>
        </p:nvGrpSpPr>
        <p:grpSpPr bwMode="auto">
          <a:xfrm>
            <a:off x="25400" y="4206875"/>
            <a:ext cx="10479088" cy="1798638"/>
            <a:chOff x="0" y="1903"/>
            <a:chExt cx="5647" cy="1028"/>
          </a:xfrm>
        </p:grpSpPr>
        <p:grpSp>
          <p:nvGrpSpPr>
            <p:cNvPr id="53264" name="Group 28"/>
            <p:cNvGrpSpPr>
              <a:grpSpLocks/>
            </p:cNvGrpSpPr>
            <p:nvPr/>
          </p:nvGrpSpPr>
          <p:grpSpPr bwMode="auto">
            <a:xfrm>
              <a:off x="7" y="1956"/>
              <a:ext cx="5640" cy="975"/>
              <a:chOff x="0" y="1903"/>
              <a:chExt cx="5640" cy="975"/>
            </a:xfrm>
          </p:grpSpPr>
          <p:sp>
            <p:nvSpPr>
              <p:cNvPr id="53268" name="AutoShape 29"/>
              <p:cNvSpPr>
                <a:spLocks noChangeArrowheads="1"/>
              </p:cNvSpPr>
              <p:nvPr/>
            </p:nvSpPr>
            <p:spPr bwMode="auto">
              <a:xfrm rot="5400000">
                <a:off x="4857" y="2096"/>
                <a:ext cx="975" cy="590"/>
              </a:xfrm>
              <a:prstGeom prst="triangle">
                <a:avLst>
                  <a:gd name="adj" fmla="val 50000"/>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53269" name="Rectangle 30"/>
              <p:cNvSpPr>
                <a:spLocks noChangeArrowheads="1"/>
              </p:cNvSpPr>
              <p:nvPr/>
            </p:nvSpPr>
            <p:spPr bwMode="auto">
              <a:xfrm>
                <a:off x="0" y="2160"/>
                <a:ext cx="5087" cy="454"/>
              </a:xfrm>
              <a:prstGeom prst="rect">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nvGrpSpPr>
            <p:cNvPr id="53265" name="Group 31"/>
            <p:cNvGrpSpPr>
              <a:grpSpLocks/>
            </p:cNvGrpSpPr>
            <p:nvPr/>
          </p:nvGrpSpPr>
          <p:grpSpPr bwMode="auto">
            <a:xfrm>
              <a:off x="0" y="1903"/>
              <a:ext cx="5640" cy="975"/>
              <a:chOff x="0" y="1903"/>
              <a:chExt cx="5640" cy="975"/>
            </a:xfrm>
          </p:grpSpPr>
          <p:sp>
            <p:nvSpPr>
              <p:cNvPr id="53266" name="AutoShape 32"/>
              <p:cNvSpPr>
                <a:spLocks noChangeArrowheads="1"/>
              </p:cNvSpPr>
              <p:nvPr/>
            </p:nvSpPr>
            <p:spPr bwMode="auto">
              <a:xfrm rot="5400000">
                <a:off x="4857" y="2096"/>
                <a:ext cx="975" cy="590"/>
              </a:xfrm>
              <a:prstGeom prst="triangle">
                <a:avLst>
                  <a:gd name="adj" fmla="val 50000"/>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53267" name="Rectangle 33"/>
              <p:cNvSpPr>
                <a:spLocks noChangeArrowheads="1"/>
              </p:cNvSpPr>
              <p:nvPr/>
            </p:nvSpPr>
            <p:spPr bwMode="auto">
              <a:xfrm>
                <a:off x="0" y="2160"/>
                <a:ext cx="5087" cy="454"/>
              </a:xfrm>
              <a:prstGeom prst="rect">
                <a:avLst/>
              </a:prstGeom>
              <a:gradFill rotWithShape="1">
                <a:gsLst>
                  <a:gs pos="0">
                    <a:srgbClr val="00CCFF"/>
                  </a:gs>
                  <a:gs pos="100000">
                    <a:schemeClr val="accent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grpSp>
        <p:nvGrpSpPr>
          <p:cNvPr id="53254" name="Group 39"/>
          <p:cNvGrpSpPr>
            <a:grpSpLocks/>
          </p:cNvGrpSpPr>
          <p:nvPr/>
        </p:nvGrpSpPr>
        <p:grpSpPr bwMode="auto">
          <a:xfrm>
            <a:off x="1339850" y="3819525"/>
            <a:ext cx="1041400" cy="958850"/>
            <a:chOff x="113" y="2610"/>
            <a:chExt cx="561" cy="548"/>
          </a:xfrm>
        </p:grpSpPr>
        <p:sp>
          <p:nvSpPr>
            <p:cNvPr id="53261" name="Text Box 40"/>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2008</a:t>
              </a:r>
            </a:p>
          </p:txBody>
        </p:sp>
        <p:sp>
          <p:nvSpPr>
            <p:cNvPr id="53262" name="Line 41"/>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53263" name="Oval 42"/>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53255" name="Group 15"/>
          <p:cNvGrpSpPr>
            <a:grpSpLocks/>
          </p:cNvGrpSpPr>
          <p:nvPr/>
        </p:nvGrpSpPr>
        <p:grpSpPr bwMode="auto">
          <a:xfrm>
            <a:off x="2298700" y="5256213"/>
            <a:ext cx="1041400" cy="1082675"/>
            <a:chOff x="324" y="3340"/>
            <a:chExt cx="562" cy="618"/>
          </a:xfrm>
        </p:grpSpPr>
        <p:sp>
          <p:nvSpPr>
            <p:cNvPr id="53257" name="Line 16"/>
            <p:cNvSpPr>
              <a:spLocks noChangeShapeType="1"/>
            </p:cNvSpPr>
            <p:nvPr/>
          </p:nvSpPr>
          <p:spPr bwMode="auto">
            <a:xfrm flipV="1">
              <a:off x="620" y="3340"/>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grpSp>
          <p:nvGrpSpPr>
            <p:cNvPr id="53258" name="Group 17"/>
            <p:cNvGrpSpPr>
              <a:grpSpLocks/>
            </p:cNvGrpSpPr>
            <p:nvPr/>
          </p:nvGrpSpPr>
          <p:grpSpPr bwMode="auto">
            <a:xfrm>
              <a:off x="324" y="3612"/>
              <a:ext cx="562" cy="346"/>
              <a:chOff x="324" y="3612"/>
              <a:chExt cx="562" cy="346"/>
            </a:xfrm>
          </p:grpSpPr>
          <p:sp>
            <p:nvSpPr>
              <p:cNvPr id="53259" name="Text Box 18"/>
              <p:cNvSpPr txBox="1">
                <a:spLocks noChangeArrowheads="1"/>
              </p:cNvSpPr>
              <p:nvPr/>
            </p:nvSpPr>
            <p:spPr bwMode="auto">
              <a:xfrm>
                <a:off x="324" y="3698"/>
                <a:ext cx="562"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300" b="1">
                    <a:solidFill>
                      <a:srgbClr val="095BA6"/>
                    </a:solidFill>
                    <a:latin typeface="Verdana" panose="020B0604030504040204" pitchFamily="34" charset="0"/>
                    <a:cs typeface="Arial" panose="020B0604020202020204" pitchFamily="34" charset="0"/>
                  </a:rPr>
                  <a:t>2010</a:t>
                </a:r>
              </a:p>
            </p:txBody>
          </p:sp>
          <p:sp>
            <p:nvSpPr>
              <p:cNvPr id="53260" name="Oval 19"/>
              <p:cNvSpPr>
                <a:spLocks noChangeArrowheads="1"/>
              </p:cNvSpPr>
              <p:nvPr/>
            </p:nvSpPr>
            <p:spPr bwMode="auto">
              <a:xfrm>
                <a:off x="574" y="3612"/>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sp>
        <p:nvSpPr>
          <p:cNvPr id="53256" name="Text Box 43"/>
          <p:cNvSpPr txBox="1">
            <a:spLocks noChangeArrowheads="1"/>
          </p:cNvSpPr>
          <p:nvPr/>
        </p:nvSpPr>
        <p:spPr bwMode="auto">
          <a:xfrm>
            <a:off x="38100" y="336550"/>
            <a:ext cx="10650538" cy="447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pPr>
            <a:r>
              <a:rPr lang="fr-FR" altLang="fr-FR" sz="2500" b="1">
                <a:solidFill>
                  <a:srgbClr val="095BA6"/>
                </a:solidFill>
                <a:latin typeface="Verdana" panose="020B0604030504040204" pitchFamily="34" charset="0"/>
                <a:cs typeface="Times New Roman" panose="02020603050405020304" pitchFamily="18" charset="0"/>
              </a:rPr>
              <a:t>DE GRANDS CHANTIERS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CA2AD99F-483F-4FD2-85C9-C23BED81E6C6}" type="slidenum">
              <a:rPr lang="fr-FR" altLang="fr-FR"/>
              <a:pPr/>
              <a:t>19</a:t>
            </a:fld>
            <a:endParaRPr lang="fr-FR" altLang="fr-FR"/>
          </a:p>
        </p:txBody>
      </p:sp>
      <p:pic>
        <p:nvPicPr>
          <p:cNvPr id="57347" name="Picture 2" descr="LOGO-RSI-PMS-blanc"/>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77825" y="209550"/>
            <a:ext cx="1936750" cy="712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7348" name="Text Box 3"/>
          <p:cNvSpPr txBox="1">
            <a:spLocks noChangeArrowheads="1"/>
          </p:cNvSpPr>
          <p:nvPr/>
        </p:nvSpPr>
        <p:spPr bwMode="auto">
          <a:xfrm>
            <a:off x="0" y="1722438"/>
            <a:ext cx="10688638" cy="1095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4000" b="1">
                <a:solidFill>
                  <a:srgbClr val="7F7F7F"/>
                </a:solidFill>
                <a:latin typeface="Verdana" panose="020B0604030504040204" pitchFamily="34" charset="0"/>
                <a:cs typeface="Arial" panose="020B0604020202020204" pitchFamily="34" charset="0"/>
              </a:rPr>
              <a:t>2013</a:t>
            </a:r>
          </a:p>
          <a:p>
            <a:pPr algn="ctr" eaLnBrk="1" hangingPunct="1"/>
            <a:r>
              <a:rPr lang="fr-FR" altLang="fr-FR" sz="2500">
                <a:solidFill>
                  <a:srgbClr val="7F7F7F"/>
                </a:solidFill>
                <a:latin typeface="Verdana" panose="020B0604030504040204" pitchFamily="34" charset="0"/>
                <a:cs typeface="Arial" panose="020B0604020202020204" pitchFamily="34" charset="0"/>
              </a:rPr>
              <a:t>Fusion des régimes complémentaires artisans et commerçants</a:t>
            </a:r>
          </a:p>
        </p:txBody>
      </p:sp>
      <p:sp>
        <p:nvSpPr>
          <p:cNvPr id="57349" name="Text Box 30"/>
          <p:cNvSpPr txBox="1">
            <a:spLocks noChangeArrowheads="1"/>
          </p:cNvSpPr>
          <p:nvPr/>
        </p:nvSpPr>
        <p:spPr bwMode="auto">
          <a:xfrm>
            <a:off x="38100" y="336550"/>
            <a:ext cx="10650538" cy="447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pPr>
            <a:r>
              <a:rPr lang="fr-FR" altLang="fr-FR" sz="2500" b="1">
                <a:solidFill>
                  <a:srgbClr val="095BA6"/>
                </a:solidFill>
                <a:latin typeface="Verdana" panose="020B0604030504040204" pitchFamily="34" charset="0"/>
                <a:cs typeface="Times New Roman" panose="02020603050405020304" pitchFamily="18" charset="0"/>
              </a:rPr>
              <a:t>DE GRANDS CHANTIERS</a:t>
            </a:r>
          </a:p>
        </p:txBody>
      </p:sp>
      <p:grpSp>
        <p:nvGrpSpPr>
          <p:cNvPr id="57350" name="Group 31"/>
          <p:cNvGrpSpPr>
            <a:grpSpLocks/>
          </p:cNvGrpSpPr>
          <p:nvPr/>
        </p:nvGrpSpPr>
        <p:grpSpPr bwMode="auto">
          <a:xfrm>
            <a:off x="25400" y="4206875"/>
            <a:ext cx="10479088" cy="1798638"/>
            <a:chOff x="0" y="1903"/>
            <a:chExt cx="5647" cy="1028"/>
          </a:xfrm>
        </p:grpSpPr>
        <p:grpSp>
          <p:nvGrpSpPr>
            <p:cNvPr id="57369" name="Group 32"/>
            <p:cNvGrpSpPr>
              <a:grpSpLocks/>
            </p:cNvGrpSpPr>
            <p:nvPr/>
          </p:nvGrpSpPr>
          <p:grpSpPr bwMode="auto">
            <a:xfrm>
              <a:off x="7" y="1956"/>
              <a:ext cx="5640" cy="975"/>
              <a:chOff x="0" y="1903"/>
              <a:chExt cx="5640" cy="975"/>
            </a:xfrm>
          </p:grpSpPr>
          <p:sp>
            <p:nvSpPr>
              <p:cNvPr id="57373" name="AutoShape 33"/>
              <p:cNvSpPr>
                <a:spLocks noChangeArrowheads="1"/>
              </p:cNvSpPr>
              <p:nvPr/>
            </p:nvSpPr>
            <p:spPr bwMode="auto">
              <a:xfrm rot="5400000">
                <a:off x="4857" y="2096"/>
                <a:ext cx="975" cy="590"/>
              </a:xfrm>
              <a:prstGeom prst="triangle">
                <a:avLst>
                  <a:gd name="adj" fmla="val 50000"/>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57374" name="Rectangle 34"/>
              <p:cNvSpPr>
                <a:spLocks noChangeArrowheads="1"/>
              </p:cNvSpPr>
              <p:nvPr/>
            </p:nvSpPr>
            <p:spPr bwMode="auto">
              <a:xfrm>
                <a:off x="0" y="2160"/>
                <a:ext cx="5087" cy="454"/>
              </a:xfrm>
              <a:prstGeom prst="rect">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nvGrpSpPr>
            <p:cNvPr id="57370" name="Group 35"/>
            <p:cNvGrpSpPr>
              <a:grpSpLocks/>
            </p:cNvGrpSpPr>
            <p:nvPr/>
          </p:nvGrpSpPr>
          <p:grpSpPr bwMode="auto">
            <a:xfrm>
              <a:off x="0" y="1903"/>
              <a:ext cx="5640" cy="975"/>
              <a:chOff x="0" y="1903"/>
              <a:chExt cx="5640" cy="975"/>
            </a:xfrm>
          </p:grpSpPr>
          <p:sp>
            <p:nvSpPr>
              <p:cNvPr id="57371" name="AutoShape 36"/>
              <p:cNvSpPr>
                <a:spLocks noChangeArrowheads="1"/>
              </p:cNvSpPr>
              <p:nvPr/>
            </p:nvSpPr>
            <p:spPr bwMode="auto">
              <a:xfrm rot="5400000">
                <a:off x="4857" y="2096"/>
                <a:ext cx="975" cy="590"/>
              </a:xfrm>
              <a:prstGeom prst="triangle">
                <a:avLst>
                  <a:gd name="adj" fmla="val 50000"/>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57372" name="Rectangle 37"/>
              <p:cNvSpPr>
                <a:spLocks noChangeArrowheads="1"/>
              </p:cNvSpPr>
              <p:nvPr/>
            </p:nvSpPr>
            <p:spPr bwMode="auto">
              <a:xfrm>
                <a:off x="0" y="2160"/>
                <a:ext cx="5087" cy="454"/>
              </a:xfrm>
              <a:prstGeom prst="rect">
                <a:avLst/>
              </a:prstGeom>
              <a:gradFill rotWithShape="1">
                <a:gsLst>
                  <a:gs pos="0">
                    <a:srgbClr val="00CCFF"/>
                  </a:gs>
                  <a:gs pos="100000">
                    <a:schemeClr val="accent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grpSp>
        <p:nvGrpSpPr>
          <p:cNvPr id="57351" name="Group 43"/>
          <p:cNvGrpSpPr>
            <a:grpSpLocks/>
          </p:cNvGrpSpPr>
          <p:nvPr/>
        </p:nvGrpSpPr>
        <p:grpSpPr bwMode="auto">
          <a:xfrm>
            <a:off x="1339850" y="3819525"/>
            <a:ext cx="1041400" cy="958850"/>
            <a:chOff x="113" y="2610"/>
            <a:chExt cx="561" cy="548"/>
          </a:xfrm>
        </p:grpSpPr>
        <p:sp>
          <p:nvSpPr>
            <p:cNvPr id="57366" name="Text Box 44"/>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2008</a:t>
              </a:r>
            </a:p>
          </p:txBody>
        </p:sp>
        <p:sp>
          <p:nvSpPr>
            <p:cNvPr id="57367" name="Line 45"/>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57368" name="Oval 46"/>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57352" name="Group 47"/>
          <p:cNvGrpSpPr>
            <a:grpSpLocks/>
          </p:cNvGrpSpPr>
          <p:nvPr/>
        </p:nvGrpSpPr>
        <p:grpSpPr bwMode="auto">
          <a:xfrm>
            <a:off x="2298700" y="5256213"/>
            <a:ext cx="1041400" cy="1082675"/>
            <a:chOff x="324" y="3340"/>
            <a:chExt cx="562" cy="618"/>
          </a:xfrm>
        </p:grpSpPr>
        <p:sp>
          <p:nvSpPr>
            <p:cNvPr id="57362" name="Line 48"/>
            <p:cNvSpPr>
              <a:spLocks noChangeShapeType="1"/>
            </p:cNvSpPr>
            <p:nvPr/>
          </p:nvSpPr>
          <p:spPr bwMode="auto">
            <a:xfrm flipV="1">
              <a:off x="620" y="3340"/>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grpSp>
          <p:nvGrpSpPr>
            <p:cNvPr id="57363" name="Group 49"/>
            <p:cNvGrpSpPr>
              <a:grpSpLocks/>
            </p:cNvGrpSpPr>
            <p:nvPr/>
          </p:nvGrpSpPr>
          <p:grpSpPr bwMode="auto">
            <a:xfrm>
              <a:off x="324" y="3612"/>
              <a:ext cx="562" cy="346"/>
              <a:chOff x="324" y="3612"/>
              <a:chExt cx="562" cy="346"/>
            </a:xfrm>
          </p:grpSpPr>
          <p:sp>
            <p:nvSpPr>
              <p:cNvPr id="57364" name="Text Box 50"/>
              <p:cNvSpPr txBox="1">
                <a:spLocks noChangeArrowheads="1"/>
              </p:cNvSpPr>
              <p:nvPr/>
            </p:nvSpPr>
            <p:spPr bwMode="auto">
              <a:xfrm>
                <a:off x="324" y="3698"/>
                <a:ext cx="562"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300" b="1">
                    <a:solidFill>
                      <a:srgbClr val="095BA6"/>
                    </a:solidFill>
                    <a:latin typeface="Verdana" panose="020B0604030504040204" pitchFamily="34" charset="0"/>
                    <a:cs typeface="Arial" panose="020B0604020202020204" pitchFamily="34" charset="0"/>
                  </a:rPr>
                  <a:t>2010</a:t>
                </a:r>
              </a:p>
            </p:txBody>
          </p:sp>
          <p:sp>
            <p:nvSpPr>
              <p:cNvPr id="57365" name="Oval 51"/>
              <p:cNvSpPr>
                <a:spLocks noChangeArrowheads="1"/>
              </p:cNvSpPr>
              <p:nvPr/>
            </p:nvSpPr>
            <p:spPr bwMode="auto">
              <a:xfrm>
                <a:off x="574" y="3612"/>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grpSp>
        <p:nvGrpSpPr>
          <p:cNvPr id="57353" name="Group 52"/>
          <p:cNvGrpSpPr>
            <a:grpSpLocks/>
          </p:cNvGrpSpPr>
          <p:nvPr/>
        </p:nvGrpSpPr>
        <p:grpSpPr bwMode="auto">
          <a:xfrm>
            <a:off x="3278188" y="3819525"/>
            <a:ext cx="1041400" cy="958850"/>
            <a:chOff x="113" y="2610"/>
            <a:chExt cx="561" cy="548"/>
          </a:xfrm>
        </p:grpSpPr>
        <p:sp>
          <p:nvSpPr>
            <p:cNvPr id="57359" name="Text Box 53"/>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2012</a:t>
              </a:r>
            </a:p>
          </p:txBody>
        </p:sp>
        <p:sp>
          <p:nvSpPr>
            <p:cNvPr id="57360" name="Line 54"/>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57361" name="Oval 55"/>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57354" name="Group 56"/>
          <p:cNvGrpSpPr>
            <a:grpSpLocks/>
          </p:cNvGrpSpPr>
          <p:nvPr/>
        </p:nvGrpSpPr>
        <p:grpSpPr bwMode="auto">
          <a:xfrm>
            <a:off x="3867150" y="5256213"/>
            <a:ext cx="1041400" cy="1082675"/>
            <a:chOff x="324" y="3340"/>
            <a:chExt cx="562" cy="618"/>
          </a:xfrm>
        </p:grpSpPr>
        <p:sp>
          <p:nvSpPr>
            <p:cNvPr id="57355" name="Line 57"/>
            <p:cNvSpPr>
              <a:spLocks noChangeShapeType="1"/>
            </p:cNvSpPr>
            <p:nvPr/>
          </p:nvSpPr>
          <p:spPr bwMode="auto">
            <a:xfrm flipV="1">
              <a:off x="620" y="3340"/>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grpSp>
          <p:nvGrpSpPr>
            <p:cNvPr id="57356" name="Group 58"/>
            <p:cNvGrpSpPr>
              <a:grpSpLocks/>
            </p:cNvGrpSpPr>
            <p:nvPr/>
          </p:nvGrpSpPr>
          <p:grpSpPr bwMode="auto">
            <a:xfrm>
              <a:off x="324" y="3612"/>
              <a:ext cx="562" cy="346"/>
              <a:chOff x="324" y="3612"/>
              <a:chExt cx="562" cy="346"/>
            </a:xfrm>
          </p:grpSpPr>
          <p:sp>
            <p:nvSpPr>
              <p:cNvPr id="57357" name="Text Box 59"/>
              <p:cNvSpPr txBox="1">
                <a:spLocks noChangeArrowheads="1"/>
              </p:cNvSpPr>
              <p:nvPr/>
            </p:nvSpPr>
            <p:spPr bwMode="auto">
              <a:xfrm>
                <a:off x="324" y="3698"/>
                <a:ext cx="562"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300" b="1">
                    <a:solidFill>
                      <a:srgbClr val="095BA6"/>
                    </a:solidFill>
                    <a:latin typeface="Verdana" panose="020B0604030504040204" pitchFamily="34" charset="0"/>
                    <a:cs typeface="Arial" panose="020B0604020202020204" pitchFamily="34" charset="0"/>
                  </a:rPr>
                  <a:t>2013</a:t>
                </a:r>
              </a:p>
            </p:txBody>
          </p:sp>
          <p:sp>
            <p:nvSpPr>
              <p:cNvPr id="57358" name="Oval 60"/>
              <p:cNvSpPr>
                <a:spLocks noChangeArrowheads="1"/>
              </p:cNvSpPr>
              <p:nvPr/>
            </p:nvSpPr>
            <p:spPr bwMode="auto">
              <a:xfrm>
                <a:off x="574" y="3612"/>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u numéro de diapositive 5"/>
          <p:cNvSpPr>
            <a:spLocks noGrp="1"/>
          </p:cNvSpPr>
          <p:nvPr>
            <p:ph type="sldNum" sz="quarter" idx="429496729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6C5CA184-9801-4980-A1C1-14C23228BAF4}" type="slidenum">
              <a:rPr lang="fr-FR" altLang="fr-FR"/>
              <a:pPr/>
              <a:t>2</a:t>
            </a:fld>
            <a:endParaRPr lang="fr-FR" altLang="fr-FR"/>
          </a:p>
        </p:txBody>
      </p:sp>
      <p:sp>
        <p:nvSpPr>
          <p:cNvPr id="12291" name="Text Box 2"/>
          <p:cNvSpPr txBox="1">
            <a:spLocks noChangeArrowheads="1"/>
          </p:cNvSpPr>
          <p:nvPr/>
        </p:nvSpPr>
        <p:spPr bwMode="auto">
          <a:xfrm>
            <a:off x="1384300" y="2271713"/>
            <a:ext cx="7180263" cy="2114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4400" b="1">
                <a:solidFill>
                  <a:srgbClr val="095BA6"/>
                </a:solidFill>
                <a:latin typeface="Verdana" panose="020B0604030504040204" pitchFamily="34" charset="0"/>
                <a:cs typeface="Times New Roman" panose="02020603050405020304" pitchFamily="18" charset="0"/>
              </a:rPr>
              <a:t>Histoire de la protection sociale  des indépendants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7770A7A2-6497-4B5B-9BCC-79BA65D68A88}" type="slidenum">
              <a:rPr lang="fr-FR" altLang="fr-FR"/>
              <a:pPr/>
              <a:t>20</a:t>
            </a:fld>
            <a:endParaRPr lang="fr-FR" altLang="fr-FR"/>
          </a:p>
        </p:txBody>
      </p:sp>
      <p:pic>
        <p:nvPicPr>
          <p:cNvPr id="59395" name="Picture 2" descr="LOGO-RSI-PMS-blanc"/>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77825" y="209550"/>
            <a:ext cx="1936750" cy="712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9396" name="Text Box 3"/>
          <p:cNvSpPr txBox="1">
            <a:spLocks noChangeArrowheads="1"/>
          </p:cNvSpPr>
          <p:nvPr/>
        </p:nvSpPr>
        <p:spPr bwMode="auto">
          <a:xfrm>
            <a:off x="0" y="1722438"/>
            <a:ext cx="10688638" cy="1095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4000" b="1">
                <a:solidFill>
                  <a:srgbClr val="7F7F7F"/>
                </a:solidFill>
                <a:latin typeface="Verdana" panose="020B0604030504040204" pitchFamily="34" charset="0"/>
                <a:cs typeface="Arial" panose="020B0604020202020204" pitchFamily="34" charset="0"/>
              </a:rPr>
              <a:t>2014</a:t>
            </a:r>
          </a:p>
          <a:p>
            <a:pPr algn="ctr" eaLnBrk="1" hangingPunct="1"/>
            <a:r>
              <a:rPr lang="fr-FR" altLang="fr-FR" sz="2500">
                <a:solidFill>
                  <a:srgbClr val="7F7F7F"/>
                </a:solidFill>
                <a:latin typeface="Verdana" panose="020B0604030504040204" pitchFamily="34" charset="0"/>
                <a:cs typeface="Arial" panose="020B0604020202020204" pitchFamily="34" charset="0"/>
              </a:rPr>
              <a:t>Réforme des retraites</a:t>
            </a:r>
          </a:p>
        </p:txBody>
      </p:sp>
      <p:sp>
        <p:nvSpPr>
          <p:cNvPr id="59397" name="Text Box 4"/>
          <p:cNvSpPr txBox="1">
            <a:spLocks noChangeArrowheads="1"/>
          </p:cNvSpPr>
          <p:nvPr/>
        </p:nvSpPr>
        <p:spPr bwMode="auto">
          <a:xfrm>
            <a:off x="38100" y="336550"/>
            <a:ext cx="10650538" cy="447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pPr>
            <a:r>
              <a:rPr lang="fr-FR" altLang="fr-FR" sz="2500" b="1">
                <a:solidFill>
                  <a:srgbClr val="095BA6"/>
                </a:solidFill>
                <a:latin typeface="Verdana" panose="020B0604030504040204" pitchFamily="34" charset="0"/>
                <a:cs typeface="Times New Roman" panose="02020603050405020304" pitchFamily="18" charset="0"/>
              </a:rPr>
              <a:t>DE GRANDS CHANTIERS</a:t>
            </a:r>
          </a:p>
        </p:txBody>
      </p:sp>
      <p:grpSp>
        <p:nvGrpSpPr>
          <p:cNvPr id="59398" name="Group 5"/>
          <p:cNvGrpSpPr>
            <a:grpSpLocks/>
          </p:cNvGrpSpPr>
          <p:nvPr/>
        </p:nvGrpSpPr>
        <p:grpSpPr bwMode="auto">
          <a:xfrm>
            <a:off x="25400" y="4206875"/>
            <a:ext cx="10479088" cy="1798638"/>
            <a:chOff x="0" y="1903"/>
            <a:chExt cx="5647" cy="1028"/>
          </a:xfrm>
        </p:grpSpPr>
        <p:grpSp>
          <p:nvGrpSpPr>
            <p:cNvPr id="59421" name="Group 6"/>
            <p:cNvGrpSpPr>
              <a:grpSpLocks/>
            </p:cNvGrpSpPr>
            <p:nvPr/>
          </p:nvGrpSpPr>
          <p:grpSpPr bwMode="auto">
            <a:xfrm>
              <a:off x="7" y="1956"/>
              <a:ext cx="5640" cy="975"/>
              <a:chOff x="0" y="1903"/>
              <a:chExt cx="5640" cy="975"/>
            </a:xfrm>
          </p:grpSpPr>
          <p:sp>
            <p:nvSpPr>
              <p:cNvPr id="59425" name="AutoShape 7"/>
              <p:cNvSpPr>
                <a:spLocks noChangeArrowheads="1"/>
              </p:cNvSpPr>
              <p:nvPr/>
            </p:nvSpPr>
            <p:spPr bwMode="auto">
              <a:xfrm rot="5400000">
                <a:off x="4857" y="2096"/>
                <a:ext cx="975" cy="590"/>
              </a:xfrm>
              <a:prstGeom prst="triangle">
                <a:avLst>
                  <a:gd name="adj" fmla="val 50000"/>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59426" name="Rectangle 8"/>
              <p:cNvSpPr>
                <a:spLocks noChangeArrowheads="1"/>
              </p:cNvSpPr>
              <p:nvPr/>
            </p:nvSpPr>
            <p:spPr bwMode="auto">
              <a:xfrm>
                <a:off x="0" y="2160"/>
                <a:ext cx="5087" cy="454"/>
              </a:xfrm>
              <a:prstGeom prst="rect">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nvGrpSpPr>
            <p:cNvPr id="59422" name="Group 9"/>
            <p:cNvGrpSpPr>
              <a:grpSpLocks/>
            </p:cNvGrpSpPr>
            <p:nvPr/>
          </p:nvGrpSpPr>
          <p:grpSpPr bwMode="auto">
            <a:xfrm>
              <a:off x="0" y="1903"/>
              <a:ext cx="5640" cy="975"/>
              <a:chOff x="0" y="1903"/>
              <a:chExt cx="5640" cy="975"/>
            </a:xfrm>
          </p:grpSpPr>
          <p:sp>
            <p:nvSpPr>
              <p:cNvPr id="59423" name="AutoShape 10"/>
              <p:cNvSpPr>
                <a:spLocks noChangeArrowheads="1"/>
              </p:cNvSpPr>
              <p:nvPr/>
            </p:nvSpPr>
            <p:spPr bwMode="auto">
              <a:xfrm rot="5400000">
                <a:off x="4857" y="2096"/>
                <a:ext cx="975" cy="590"/>
              </a:xfrm>
              <a:prstGeom prst="triangle">
                <a:avLst>
                  <a:gd name="adj" fmla="val 50000"/>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59424" name="Rectangle 11"/>
              <p:cNvSpPr>
                <a:spLocks noChangeArrowheads="1"/>
              </p:cNvSpPr>
              <p:nvPr/>
            </p:nvSpPr>
            <p:spPr bwMode="auto">
              <a:xfrm>
                <a:off x="0" y="2160"/>
                <a:ext cx="5087" cy="454"/>
              </a:xfrm>
              <a:prstGeom prst="rect">
                <a:avLst/>
              </a:prstGeom>
              <a:gradFill rotWithShape="1">
                <a:gsLst>
                  <a:gs pos="0">
                    <a:srgbClr val="00CCFF"/>
                  </a:gs>
                  <a:gs pos="100000">
                    <a:schemeClr val="accent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grpSp>
        <p:nvGrpSpPr>
          <p:cNvPr id="59399" name="Group 17"/>
          <p:cNvGrpSpPr>
            <a:grpSpLocks/>
          </p:cNvGrpSpPr>
          <p:nvPr/>
        </p:nvGrpSpPr>
        <p:grpSpPr bwMode="auto">
          <a:xfrm>
            <a:off x="1339850" y="3819525"/>
            <a:ext cx="1041400" cy="958850"/>
            <a:chOff x="113" y="2610"/>
            <a:chExt cx="561" cy="548"/>
          </a:xfrm>
        </p:grpSpPr>
        <p:sp>
          <p:nvSpPr>
            <p:cNvPr id="59418" name="Text Box 18"/>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2008</a:t>
              </a:r>
            </a:p>
          </p:txBody>
        </p:sp>
        <p:sp>
          <p:nvSpPr>
            <p:cNvPr id="59419" name="Line 19"/>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59420" name="Oval 20"/>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59400" name="Group 21"/>
          <p:cNvGrpSpPr>
            <a:grpSpLocks/>
          </p:cNvGrpSpPr>
          <p:nvPr/>
        </p:nvGrpSpPr>
        <p:grpSpPr bwMode="auto">
          <a:xfrm>
            <a:off x="2298700" y="5256213"/>
            <a:ext cx="1041400" cy="1082675"/>
            <a:chOff x="324" y="3340"/>
            <a:chExt cx="562" cy="618"/>
          </a:xfrm>
        </p:grpSpPr>
        <p:sp>
          <p:nvSpPr>
            <p:cNvPr id="59414" name="Line 22"/>
            <p:cNvSpPr>
              <a:spLocks noChangeShapeType="1"/>
            </p:cNvSpPr>
            <p:nvPr/>
          </p:nvSpPr>
          <p:spPr bwMode="auto">
            <a:xfrm flipV="1">
              <a:off x="620" y="3340"/>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grpSp>
          <p:nvGrpSpPr>
            <p:cNvPr id="59415" name="Group 23"/>
            <p:cNvGrpSpPr>
              <a:grpSpLocks/>
            </p:cNvGrpSpPr>
            <p:nvPr/>
          </p:nvGrpSpPr>
          <p:grpSpPr bwMode="auto">
            <a:xfrm>
              <a:off x="324" y="3612"/>
              <a:ext cx="562" cy="346"/>
              <a:chOff x="324" y="3612"/>
              <a:chExt cx="562" cy="346"/>
            </a:xfrm>
          </p:grpSpPr>
          <p:sp>
            <p:nvSpPr>
              <p:cNvPr id="59416" name="Text Box 24"/>
              <p:cNvSpPr txBox="1">
                <a:spLocks noChangeArrowheads="1"/>
              </p:cNvSpPr>
              <p:nvPr/>
            </p:nvSpPr>
            <p:spPr bwMode="auto">
              <a:xfrm>
                <a:off x="324" y="3698"/>
                <a:ext cx="562"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300" b="1">
                    <a:solidFill>
                      <a:srgbClr val="095BA6"/>
                    </a:solidFill>
                    <a:latin typeface="Verdana" panose="020B0604030504040204" pitchFamily="34" charset="0"/>
                    <a:cs typeface="Arial" panose="020B0604020202020204" pitchFamily="34" charset="0"/>
                  </a:rPr>
                  <a:t>2010</a:t>
                </a:r>
              </a:p>
            </p:txBody>
          </p:sp>
          <p:sp>
            <p:nvSpPr>
              <p:cNvPr id="59417" name="Oval 25"/>
              <p:cNvSpPr>
                <a:spLocks noChangeArrowheads="1"/>
              </p:cNvSpPr>
              <p:nvPr/>
            </p:nvSpPr>
            <p:spPr bwMode="auto">
              <a:xfrm>
                <a:off x="574" y="3612"/>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grpSp>
        <p:nvGrpSpPr>
          <p:cNvPr id="59401" name="Group 26"/>
          <p:cNvGrpSpPr>
            <a:grpSpLocks/>
          </p:cNvGrpSpPr>
          <p:nvPr/>
        </p:nvGrpSpPr>
        <p:grpSpPr bwMode="auto">
          <a:xfrm>
            <a:off x="3278188" y="3819525"/>
            <a:ext cx="1041400" cy="958850"/>
            <a:chOff x="113" y="2610"/>
            <a:chExt cx="561" cy="548"/>
          </a:xfrm>
        </p:grpSpPr>
        <p:sp>
          <p:nvSpPr>
            <p:cNvPr id="59411" name="Text Box 27"/>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2012</a:t>
              </a:r>
            </a:p>
          </p:txBody>
        </p:sp>
        <p:sp>
          <p:nvSpPr>
            <p:cNvPr id="59412" name="Line 28"/>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59413" name="Oval 29"/>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59402" name="Group 30"/>
          <p:cNvGrpSpPr>
            <a:grpSpLocks/>
          </p:cNvGrpSpPr>
          <p:nvPr/>
        </p:nvGrpSpPr>
        <p:grpSpPr bwMode="auto">
          <a:xfrm>
            <a:off x="3867150" y="5256213"/>
            <a:ext cx="1041400" cy="1082675"/>
            <a:chOff x="324" y="3340"/>
            <a:chExt cx="562" cy="618"/>
          </a:xfrm>
        </p:grpSpPr>
        <p:sp>
          <p:nvSpPr>
            <p:cNvPr id="59407" name="Line 31"/>
            <p:cNvSpPr>
              <a:spLocks noChangeShapeType="1"/>
            </p:cNvSpPr>
            <p:nvPr/>
          </p:nvSpPr>
          <p:spPr bwMode="auto">
            <a:xfrm flipV="1">
              <a:off x="620" y="3340"/>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grpSp>
          <p:nvGrpSpPr>
            <p:cNvPr id="59408" name="Group 32"/>
            <p:cNvGrpSpPr>
              <a:grpSpLocks/>
            </p:cNvGrpSpPr>
            <p:nvPr/>
          </p:nvGrpSpPr>
          <p:grpSpPr bwMode="auto">
            <a:xfrm>
              <a:off x="324" y="3612"/>
              <a:ext cx="562" cy="346"/>
              <a:chOff x="324" y="3612"/>
              <a:chExt cx="562" cy="346"/>
            </a:xfrm>
          </p:grpSpPr>
          <p:sp>
            <p:nvSpPr>
              <p:cNvPr id="59409" name="Text Box 33"/>
              <p:cNvSpPr txBox="1">
                <a:spLocks noChangeArrowheads="1"/>
              </p:cNvSpPr>
              <p:nvPr/>
            </p:nvSpPr>
            <p:spPr bwMode="auto">
              <a:xfrm>
                <a:off x="324" y="3698"/>
                <a:ext cx="562"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300" b="1">
                    <a:solidFill>
                      <a:srgbClr val="095BA6"/>
                    </a:solidFill>
                    <a:latin typeface="Verdana" panose="020B0604030504040204" pitchFamily="34" charset="0"/>
                    <a:cs typeface="Arial" panose="020B0604020202020204" pitchFamily="34" charset="0"/>
                  </a:rPr>
                  <a:t>2013</a:t>
                </a:r>
              </a:p>
            </p:txBody>
          </p:sp>
          <p:sp>
            <p:nvSpPr>
              <p:cNvPr id="59410" name="Oval 34"/>
              <p:cNvSpPr>
                <a:spLocks noChangeArrowheads="1"/>
              </p:cNvSpPr>
              <p:nvPr/>
            </p:nvSpPr>
            <p:spPr bwMode="auto">
              <a:xfrm>
                <a:off x="574" y="3612"/>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grpSp>
        <p:nvGrpSpPr>
          <p:cNvPr id="59403" name="Group 36"/>
          <p:cNvGrpSpPr>
            <a:grpSpLocks/>
          </p:cNvGrpSpPr>
          <p:nvPr/>
        </p:nvGrpSpPr>
        <p:grpSpPr bwMode="auto">
          <a:xfrm>
            <a:off x="4605338" y="3829050"/>
            <a:ext cx="1041400" cy="958850"/>
            <a:chOff x="113" y="2610"/>
            <a:chExt cx="561" cy="548"/>
          </a:xfrm>
        </p:grpSpPr>
        <p:sp>
          <p:nvSpPr>
            <p:cNvPr id="59404" name="Text Box 37"/>
            <p:cNvSpPr txBox="1">
              <a:spLocks noChangeArrowheads="1"/>
            </p:cNvSpPr>
            <p:nvPr/>
          </p:nvSpPr>
          <p:spPr bwMode="auto">
            <a:xfrm>
              <a:off x="113" y="2610"/>
              <a:ext cx="561"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2014</a:t>
              </a:r>
            </a:p>
          </p:txBody>
        </p:sp>
        <p:sp>
          <p:nvSpPr>
            <p:cNvPr id="59405" name="Line 38"/>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59406" name="Oval 39"/>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E471D475-6AB0-44B4-A2C6-9FC476B93C6C}" type="slidenum">
              <a:rPr lang="fr-FR" altLang="fr-FR"/>
              <a:pPr/>
              <a:t>21</a:t>
            </a:fld>
            <a:endParaRPr lang="fr-FR" altLang="fr-FR"/>
          </a:p>
        </p:txBody>
      </p:sp>
      <p:pic>
        <p:nvPicPr>
          <p:cNvPr id="61443" name="Picture 2" descr="LOGO-RSI-PMS-blanc"/>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77825" y="209550"/>
            <a:ext cx="1936750" cy="712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1444" name="Text Box 3"/>
          <p:cNvSpPr txBox="1">
            <a:spLocks noChangeArrowheads="1"/>
          </p:cNvSpPr>
          <p:nvPr/>
        </p:nvSpPr>
        <p:spPr bwMode="auto">
          <a:xfrm>
            <a:off x="0" y="1722438"/>
            <a:ext cx="10688638" cy="1476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4000" b="1">
                <a:solidFill>
                  <a:srgbClr val="7F7F7F"/>
                </a:solidFill>
                <a:latin typeface="Verdana" panose="020B0604030504040204" pitchFamily="34" charset="0"/>
                <a:cs typeface="Arial" panose="020B0604020202020204" pitchFamily="34" charset="0"/>
              </a:rPr>
              <a:t>2018</a:t>
            </a:r>
          </a:p>
          <a:p>
            <a:pPr algn="ctr" eaLnBrk="1" hangingPunct="1"/>
            <a:r>
              <a:rPr lang="fr-FR" altLang="fr-FR" sz="2500">
                <a:solidFill>
                  <a:srgbClr val="7F7F7F"/>
                </a:solidFill>
                <a:latin typeface="Verdana" panose="020B0604030504040204" pitchFamily="34" charset="0"/>
                <a:cs typeface="Arial" panose="020B0604020202020204" pitchFamily="34" charset="0"/>
              </a:rPr>
              <a:t>Projet d’une nouvelle trajectoire de </a:t>
            </a:r>
          </a:p>
          <a:p>
            <a:pPr algn="ctr" eaLnBrk="1" hangingPunct="1"/>
            <a:r>
              <a:rPr lang="fr-FR" altLang="fr-FR" sz="2500">
                <a:solidFill>
                  <a:srgbClr val="7F7F7F"/>
                </a:solidFill>
                <a:latin typeface="Verdana" panose="020B0604030504040204" pitchFamily="34" charset="0"/>
                <a:cs typeface="Arial" panose="020B0604020202020204" pitchFamily="34" charset="0"/>
              </a:rPr>
              <a:t>rapprochement des Caisses</a:t>
            </a:r>
          </a:p>
        </p:txBody>
      </p:sp>
      <p:sp>
        <p:nvSpPr>
          <p:cNvPr id="61445" name="Text Box 4"/>
          <p:cNvSpPr txBox="1">
            <a:spLocks noChangeArrowheads="1"/>
          </p:cNvSpPr>
          <p:nvPr/>
        </p:nvSpPr>
        <p:spPr bwMode="auto">
          <a:xfrm>
            <a:off x="38100" y="336550"/>
            <a:ext cx="10650538" cy="447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pPr>
            <a:r>
              <a:rPr lang="fr-FR" altLang="fr-FR" sz="2500" b="1">
                <a:solidFill>
                  <a:srgbClr val="095BA6"/>
                </a:solidFill>
                <a:latin typeface="Verdana" panose="020B0604030504040204" pitchFamily="34" charset="0"/>
                <a:cs typeface="Times New Roman" panose="02020603050405020304" pitchFamily="18" charset="0"/>
              </a:rPr>
              <a:t>DE GRANDS CHANTIERS</a:t>
            </a:r>
          </a:p>
        </p:txBody>
      </p:sp>
      <p:grpSp>
        <p:nvGrpSpPr>
          <p:cNvPr id="61446" name="Group 5"/>
          <p:cNvGrpSpPr>
            <a:grpSpLocks/>
          </p:cNvGrpSpPr>
          <p:nvPr/>
        </p:nvGrpSpPr>
        <p:grpSpPr bwMode="auto">
          <a:xfrm>
            <a:off x="25400" y="4206875"/>
            <a:ext cx="10479088" cy="1798638"/>
            <a:chOff x="0" y="1903"/>
            <a:chExt cx="5647" cy="1028"/>
          </a:xfrm>
        </p:grpSpPr>
        <p:grpSp>
          <p:nvGrpSpPr>
            <p:cNvPr id="61473" name="Group 6"/>
            <p:cNvGrpSpPr>
              <a:grpSpLocks/>
            </p:cNvGrpSpPr>
            <p:nvPr/>
          </p:nvGrpSpPr>
          <p:grpSpPr bwMode="auto">
            <a:xfrm>
              <a:off x="7" y="1956"/>
              <a:ext cx="5640" cy="975"/>
              <a:chOff x="0" y="1903"/>
              <a:chExt cx="5640" cy="975"/>
            </a:xfrm>
          </p:grpSpPr>
          <p:sp>
            <p:nvSpPr>
              <p:cNvPr id="61477" name="AutoShape 7"/>
              <p:cNvSpPr>
                <a:spLocks noChangeArrowheads="1"/>
              </p:cNvSpPr>
              <p:nvPr/>
            </p:nvSpPr>
            <p:spPr bwMode="auto">
              <a:xfrm rot="5400000">
                <a:off x="4857" y="2096"/>
                <a:ext cx="975" cy="590"/>
              </a:xfrm>
              <a:prstGeom prst="triangle">
                <a:avLst>
                  <a:gd name="adj" fmla="val 50000"/>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61478" name="Rectangle 8"/>
              <p:cNvSpPr>
                <a:spLocks noChangeArrowheads="1"/>
              </p:cNvSpPr>
              <p:nvPr/>
            </p:nvSpPr>
            <p:spPr bwMode="auto">
              <a:xfrm>
                <a:off x="0" y="2160"/>
                <a:ext cx="5087" cy="454"/>
              </a:xfrm>
              <a:prstGeom prst="rect">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nvGrpSpPr>
            <p:cNvPr id="61474" name="Group 9"/>
            <p:cNvGrpSpPr>
              <a:grpSpLocks/>
            </p:cNvGrpSpPr>
            <p:nvPr/>
          </p:nvGrpSpPr>
          <p:grpSpPr bwMode="auto">
            <a:xfrm>
              <a:off x="0" y="1903"/>
              <a:ext cx="5640" cy="975"/>
              <a:chOff x="0" y="1903"/>
              <a:chExt cx="5640" cy="975"/>
            </a:xfrm>
          </p:grpSpPr>
          <p:sp>
            <p:nvSpPr>
              <p:cNvPr id="61475" name="AutoShape 10"/>
              <p:cNvSpPr>
                <a:spLocks noChangeArrowheads="1"/>
              </p:cNvSpPr>
              <p:nvPr/>
            </p:nvSpPr>
            <p:spPr bwMode="auto">
              <a:xfrm rot="5400000">
                <a:off x="4857" y="2096"/>
                <a:ext cx="975" cy="590"/>
              </a:xfrm>
              <a:prstGeom prst="triangle">
                <a:avLst>
                  <a:gd name="adj" fmla="val 50000"/>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61476" name="Rectangle 11"/>
              <p:cNvSpPr>
                <a:spLocks noChangeArrowheads="1"/>
              </p:cNvSpPr>
              <p:nvPr/>
            </p:nvSpPr>
            <p:spPr bwMode="auto">
              <a:xfrm>
                <a:off x="0" y="2160"/>
                <a:ext cx="5087" cy="454"/>
              </a:xfrm>
              <a:prstGeom prst="rect">
                <a:avLst/>
              </a:prstGeom>
              <a:gradFill rotWithShape="1">
                <a:gsLst>
                  <a:gs pos="0">
                    <a:srgbClr val="00CCFF"/>
                  </a:gs>
                  <a:gs pos="100000">
                    <a:schemeClr val="accent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grpSp>
        <p:nvGrpSpPr>
          <p:cNvPr id="61447" name="Group 17"/>
          <p:cNvGrpSpPr>
            <a:grpSpLocks/>
          </p:cNvGrpSpPr>
          <p:nvPr/>
        </p:nvGrpSpPr>
        <p:grpSpPr bwMode="auto">
          <a:xfrm>
            <a:off x="1339850" y="3819525"/>
            <a:ext cx="1041400" cy="958850"/>
            <a:chOff x="113" y="2610"/>
            <a:chExt cx="561" cy="548"/>
          </a:xfrm>
        </p:grpSpPr>
        <p:sp>
          <p:nvSpPr>
            <p:cNvPr id="61470" name="Text Box 18"/>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2008</a:t>
              </a:r>
            </a:p>
          </p:txBody>
        </p:sp>
        <p:sp>
          <p:nvSpPr>
            <p:cNvPr id="61471" name="Line 19"/>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61472" name="Oval 20"/>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61448" name="Group 21"/>
          <p:cNvGrpSpPr>
            <a:grpSpLocks/>
          </p:cNvGrpSpPr>
          <p:nvPr/>
        </p:nvGrpSpPr>
        <p:grpSpPr bwMode="auto">
          <a:xfrm>
            <a:off x="2298700" y="5256213"/>
            <a:ext cx="1041400" cy="1082675"/>
            <a:chOff x="324" y="3340"/>
            <a:chExt cx="562" cy="618"/>
          </a:xfrm>
        </p:grpSpPr>
        <p:sp>
          <p:nvSpPr>
            <p:cNvPr id="61466" name="Line 22"/>
            <p:cNvSpPr>
              <a:spLocks noChangeShapeType="1"/>
            </p:cNvSpPr>
            <p:nvPr/>
          </p:nvSpPr>
          <p:spPr bwMode="auto">
            <a:xfrm flipV="1">
              <a:off x="620" y="3340"/>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grpSp>
          <p:nvGrpSpPr>
            <p:cNvPr id="61467" name="Group 23"/>
            <p:cNvGrpSpPr>
              <a:grpSpLocks/>
            </p:cNvGrpSpPr>
            <p:nvPr/>
          </p:nvGrpSpPr>
          <p:grpSpPr bwMode="auto">
            <a:xfrm>
              <a:off x="324" y="3612"/>
              <a:ext cx="562" cy="346"/>
              <a:chOff x="324" y="3612"/>
              <a:chExt cx="562" cy="346"/>
            </a:xfrm>
          </p:grpSpPr>
          <p:sp>
            <p:nvSpPr>
              <p:cNvPr id="61468" name="Text Box 24"/>
              <p:cNvSpPr txBox="1">
                <a:spLocks noChangeArrowheads="1"/>
              </p:cNvSpPr>
              <p:nvPr/>
            </p:nvSpPr>
            <p:spPr bwMode="auto">
              <a:xfrm>
                <a:off x="324" y="3698"/>
                <a:ext cx="562"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300" b="1">
                    <a:solidFill>
                      <a:srgbClr val="095BA6"/>
                    </a:solidFill>
                    <a:latin typeface="Verdana" panose="020B0604030504040204" pitchFamily="34" charset="0"/>
                    <a:cs typeface="Arial" panose="020B0604020202020204" pitchFamily="34" charset="0"/>
                  </a:rPr>
                  <a:t>2010</a:t>
                </a:r>
              </a:p>
            </p:txBody>
          </p:sp>
          <p:sp>
            <p:nvSpPr>
              <p:cNvPr id="61469" name="Oval 25"/>
              <p:cNvSpPr>
                <a:spLocks noChangeArrowheads="1"/>
              </p:cNvSpPr>
              <p:nvPr/>
            </p:nvSpPr>
            <p:spPr bwMode="auto">
              <a:xfrm>
                <a:off x="574" y="3612"/>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grpSp>
        <p:nvGrpSpPr>
          <p:cNvPr id="61449" name="Group 26"/>
          <p:cNvGrpSpPr>
            <a:grpSpLocks/>
          </p:cNvGrpSpPr>
          <p:nvPr/>
        </p:nvGrpSpPr>
        <p:grpSpPr bwMode="auto">
          <a:xfrm>
            <a:off x="3278188" y="3819525"/>
            <a:ext cx="1041400" cy="958850"/>
            <a:chOff x="113" y="2610"/>
            <a:chExt cx="561" cy="548"/>
          </a:xfrm>
        </p:grpSpPr>
        <p:sp>
          <p:nvSpPr>
            <p:cNvPr id="61463" name="Text Box 27"/>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2012</a:t>
              </a:r>
            </a:p>
          </p:txBody>
        </p:sp>
        <p:sp>
          <p:nvSpPr>
            <p:cNvPr id="61464" name="Line 28"/>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61465" name="Oval 29"/>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61450" name="Group 30"/>
          <p:cNvGrpSpPr>
            <a:grpSpLocks/>
          </p:cNvGrpSpPr>
          <p:nvPr/>
        </p:nvGrpSpPr>
        <p:grpSpPr bwMode="auto">
          <a:xfrm>
            <a:off x="3867150" y="5256213"/>
            <a:ext cx="1041400" cy="1082675"/>
            <a:chOff x="324" y="3340"/>
            <a:chExt cx="562" cy="618"/>
          </a:xfrm>
        </p:grpSpPr>
        <p:sp>
          <p:nvSpPr>
            <p:cNvPr id="61459" name="Line 31"/>
            <p:cNvSpPr>
              <a:spLocks noChangeShapeType="1"/>
            </p:cNvSpPr>
            <p:nvPr/>
          </p:nvSpPr>
          <p:spPr bwMode="auto">
            <a:xfrm flipV="1">
              <a:off x="620" y="3340"/>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grpSp>
          <p:nvGrpSpPr>
            <p:cNvPr id="61460" name="Group 32"/>
            <p:cNvGrpSpPr>
              <a:grpSpLocks/>
            </p:cNvGrpSpPr>
            <p:nvPr/>
          </p:nvGrpSpPr>
          <p:grpSpPr bwMode="auto">
            <a:xfrm>
              <a:off x="324" y="3612"/>
              <a:ext cx="562" cy="346"/>
              <a:chOff x="324" y="3612"/>
              <a:chExt cx="562" cy="346"/>
            </a:xfrm>
          </p:grpSpPr>
          <p:sp>
            <p:nvSpPr>
              <p:cNvPr id="61461" name="Text Box 33"/>
              <p:cNvSpPr txBox="1">
                <a:spLocks noChangeArrowheads="1"/>
              </p:cNvSpPr>
              <p:nvPr/>
            </p:nvSpPr>
            <p:spPr bwMode="auto">
              <a:xfrm>
                <a:off x="324" y="3698"/>
                <a:ext cx="562"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300" b="1">
                    <a:solidFill>
                      <a:srgbClr val="095BA6"/>
                    </a:solidFill>
                    <a:latin typeface="Verdana" panose="020B0604030504040204" pitchFamily="34" charset="0"/>
                    <a:cs typeface="Arial" panose="020B0604020202020204" pitchFamily="34" charset="0"/>
                  </a:rPr>
                  <a:t>2013</a:t>
                </a:r>
              </a:p>
            </p:txBody>
          </p:sp>
          <p:sp>
            <p:nvSpPr>
              <p:cNvPr id="61462" name="Oval 34"/>
              <p:cNvSpPr>
                <a:spLocks noChangeArrowheads="1"/>
              </p:cNvSpPr>
              <p:nvPr/>
            </p:nvSpPr>
            <p:spPr bwMode="auto">
              <a:xfrm>
                <a:off x="574" y="3612"/>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grpSp>
        <p:nvGrpSpPr>
          <p:cNvPr id="61451" name="Group 36"/>
          <p:cNvGrpSpPr>
            <a:grpSpLocks/>
          </p:cNvGrpSpPr>
          <p:nvPr/>
        </p:nvGrpSpPr>
        <p:grpSpPr bwMode="auto">
          <a:xfrm>
            <a:off x="7431088" y="3829050"/>
            <a:ext cx="1041400" cy="958850"/>
            <a:chOff x="113" y="2610"/>
            <a:chExt cx="561" cy="548"/>
          </a:xfrm>
        </p:grpSpPr>
        <p:sp>
          <p:nvSpPr>
            <p:cNvPr id="61456" name="Text Box 37"/>
            <p:cNvSpPr txBox="1">
              <a:spLocks noChangeArrowheads="1"/>
            </p:cNvSpPr>
            <p:nvPr/>
          </p:nvSpPr>
          <p:spPr bwMode="auto">
            <a:xfrm>
              <a:off x="113" y="2610"/>
              <a:ext cx="561"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2018</a:t>
              </a:r>
            </a:p>
          </p:txBody>
        </p:sp>
        <p:sp>
          <p:nvSpPr>
            <p:cNvPr id="61457" name="Line 38"/>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61458" name="Oval 39"/>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61452" name="Group 40"/>
          <p:cNvGrpSpPr>
            <a:grpSpLocks/>
          </p:cNvGrpSpPr>
          <p:nvPr/>
        </p:nvGrpSpPr>
        <p:grpSpPr bwMode="auto">
          <a:xfrm>
            <a:off x="4605338" y="3829050"/>
            <a:ext cx="1041400" cy="958850"/>
            <a:chOff x="113" y="2610"/>
            <a:chExt cx="561" cy="548"/>
          </a:xfrm>
        </p:grpSpPr>
        <p:sp>
          <p:nvSpPr>
            <p:cNvPr id="61453" name="Text Box 41"/>
            <p:cNvSpPr txBox="1">
              <a:spLocks noChangeArrowheads="1"/>
            </p:cNvSpPr>
            <p:nvPr/>
          </p:nvSpPr>
          <p:spPr bwMode="auto">
            <a:xfrm>
              <a:off x="113" y="2610"/>
              <a:ext cx="561"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2014</a:t>
              </a:r>
            </a:p>
          </p:txBody>
        </p:sp>
        <p:sp>
          <p:nvSpPr>
            <p:cNvPr id="61454" name="Line 42"/>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61455" name="Oval 43"/>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Espace réservé du numéro de diapositive 5"/>
          <p:cNvSpPr>
            <a:spLocks noGrp="1"/>
          </p:cNvSpPr>
          <p:nvPr>
            <p:ph type="sldNum" sz="quarter" idx="429496729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C662899F-D3E4-434D-A919-43A9751C1C5A}" type="slidenum">
              <a:rPr lang="fr-FR" altLang="fr-FR"/>
              <a:pPr/>
              <a:t>22</a:t>
            </a:fld>
            <a:endParaRPr lang="fr-FR" altLang="fr-FR"/>
          </a:p>
        </p:txBody>
      </p:sp>
      <p:sp>
        <p:nvSpPr>
          <p:cNvPr id="63491" name="Text Box 2"/>
          <p:cNvSpPr txBox="1">
            <a:spLocks noChangeArrowheads="1"/>
          </p:cNvSpPr>
          <p:nvPr/>
        </p:nvSpPr>
        <p:spPr bwMode="auto">
          <a:xfrm>
            <a:off x="900113" y="2911475"/>
            <a:ext cx="8331200" cy="14446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4400" b="1">
                <a:solidFill>
                  <a:srgbClr val="095BA6"/>
                </a:solidFill>
                <a:latin typeface="Verdana" panose="020B0604030504040204" pitchFamily="34" charset="0"/>
                <a:cs typeface="Times New Roman" panose="02020603050405020304" pitchFamily="18" charset="0"/>
              </a:rPr>
              <a:t>Une réforme de structure de grande ampleur</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Espace réservé du numéro de diapositive 5"/>
          <p:cNvSpPr>
            <a:spLocks noGrp="1"/>
          </p:cNvSpPr>
          <p:nvPr>
            <p:ph type="sldNum" sz="quarter" idx="429496729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C7FDE4A5-563B-4B9C-8A1C-2B1BA398410E}" type="slidenum">
              <a:rPr lang="fr-FR" altLang="fr-FR"/>
              <a:pPr/>
              <a:t>23</a:t>
            </a:fld>
            <a:endParaRPr lang="fr-FR" altLang="fr-FR"/>
          </a:p>
        </p:txBody>
      </p:sp>
      <p:sp>
        <p:nvSpPr>
          <p:cNvPr id="65539" name="Text Box 4"/>
          <p:cNvSpPr txBox="1">
            <a:spLocks noChangeArrowheads="1"/>
          </p:cNvSpPr>
          <p:nvPr/>
        </p:nvSpPr>
        <p:spPr bwMode="auto">
          <a:xfrm>
            <a:off x="0" y="228600"/>
            <a:ext cx="10688638" cy="523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110000"/>
              </a:lnSpc>
            </a:pPr>
            <a:r>
              <a:rPr lang="fr-FR" altLang="fr-FR" sz="2500" b="1">
                <a:solidFill>
                  <a:srgbClr val="095BA6"/>
                </a:solidFill>
                <a:latin typeface="Verdana" panose="020B0604030504040204" pitchFamily="34" charset="0"/>
                <a:cs typeface="Arial" panose="020B0604020202020204" pitchFamily="34" charset="0"/>
              </a:rPr>
              <a:t>UNE REFORME DE STRUCTURE DE GRANDE AMPLEUR</a:t>
            </a:r>
          </a:p>
        </p:txBody>
      </p:sp>
      <p:sp>
        <p:nvSpPr>
          <p:cNvPr id="65540" name="Text Box 5"/>
          <p:cNvSpPr txBox="1">
            <a:spLocks noChangeArrowheads="1"/>
          </p:cNvSpPr>
          <p:nvPr/>
        </p:nvSpPr>
        <p:spPr bwMode="auto">
          <a:xfrm>
            <a:off x="1084263" y="2809875"/>
            <a:ext cx="3360737" cy="2679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buClr>
                <a:srgbClr val="009092"/>
              </a:buClr>
              <a:buFontTx/>
              <a:buChar char="•"/>
            </a:pPr>
            <a:r>
              <a:rPr lang="fr-FR" altLang="fr-FR" sz="2900">
                <a:solidFill>
                  <a:schemeClr val="bg1"/>
                </a:solidFill>
                <a:latin typeface="Arial" panose="020B0604020202020204" pitchFamily="34" charset="0"/>
                <a:cs typeface="Arial" panose="020B0604020202020204" pitchFamily="34" charset="0"/>
              </a:rPr>
              <a:t> </a:t>
            </a:r>
            <a:r>
              <a:rPr lang="fr-FR" altLang="fr-FR" sz="2000">
                <a:solidFill>
                  <a:srgbClr val="7F7F7F"/>
                </a:solidFill>
                <a:latin typeface="Verdana" panose="020B0604030504040204" pitchFamily="34" charset="0"/>
                <a:cs typeface="Arial" panose="020B0604020202020204" pitchFamily="34" charset="0"/>
              </a:rPr>
              <a:t>3 réseaux</a:t>
            </a:r>
          </a:p>
          <a:p>
            <a:pPr eaLnBrk="1" hangingPunct="1">
              <a:buClr>
                <a:srgbClr val="009092"/>
              </a:buClr>
              <a:buFontTx/>
              <a:buChar char="•"/>
            </a:pPr>
            <a:endParaRPr lang="fr-FR" altLang="fr-FR" sz="2000">
              <a:solidFill>
                <a:srgbClr val="7F7F7F"/>
              </a:solidFill>
              <a:latin typeface="Verdana" panose="020B0604030504040204" pitchFamily="34" charset="0"/>
              <a:cs typeface="Arial" panose="020B0604020202020204" pitchFamily="34" charset="0"/>
            </a:endParaRPr>
          </a:p>
          <a:p>
            <a:pPr eaLnBrk="1" hangingPunct="1">
              <a:buClr>
                <a:srgbClr val="009092"/>
              </a:buClr>
              <a:buFontTx/>
              <a:buChar char="•"/>
            </a:pPr>
            <a:r>
              <a:rPr lang="fr-FR" altLang="fr-FR" sz="2000">
                <a:solidFill>
                  <a:srgbClr val="7F7F7F"/>
                </a:solidFill>
                <a:latin typeface="Verdana" panose="020B0604030504040204" pitchFamily="34" charset="0"/>
                <a:cs typeface="Arial" panose="020B0604020202020204" pitchFamily="34" charset="0"/>
              </a:rPr>
              <a:t> 92 caisses</a:t>
            </a:r>
          </a:p>
          <a:p>
            <a:pPr eaLnBrk="1" hangingPunct="1">
              <a:buClr>
                <a:srgbClr val="009092"/>
              </a:buClr>
              <a:buFontTx/>
              <a:buChar char="•"/>
            </a:pPr>
            <a:endParaRPr lang="fr-FR" altLang="fr-FR" sz="2000">
              <a:solidFill>
                <a:srgbClr val="7F7F7F"/>
              </a:solidFill>
              <a:latin typeface="Verdana" panose="020B0604030504040204" pitchFamily="34" charset="0"/>
              <a:cs typeface="Arial" panose="020B0604020202020204" pitchFamily="34" charset="0"/>
            </a:endParaRPr>
          </a:p>
          <a:p>
            <a:pPr eaLnBrk="1" hangingPunct="1">
              <a:buClr>
                <a:srgbClr val="009092"/>
              </a:buClr>
              <a:buFontTx/>
              <a:buChar char="•"/>
            </a:pPr>
            <a:r>
              <a:rPr lang="fr-FR" altLang="fr-FR" sz="2000">
                <a:solidFill>
                  <a:srgbClr val="7F7F7F"/>
                </a:solidFill>
                <a:latin typeface="Verdana" panose="020B0604030504040204" pitchFamily="34" charset="0"/>
                <a:cs typeface="Arial" panose="020B0604020202020204" pitchFamily="34" charset="0"/>
              </a:rPr>
              <a:t> 92 présidents et </a:t>
            </a:r>
          </a:p>
          <a:p>
            <a:pPr eaLnBrk="1" hangingPunct="1">
              <a:buClr>
                <a:srgbClr val="009092"/>
              </a:buClr>
            </a:pPr>
            <a:r>
              <a:rPr lang="fr-FR" altLang="fr-FR" sz="2000">
                <a:solidFill>
                  <a:srgbClr val="7F7F7F"/>
                </a:solidFill>
                <a:latin typeface="Verdana" panose="020B0604030504040204" pitchFamily="34" charset="0"/>
                <a:cs typeface="Arial" panose="020B0604020202020204" pitchFamily="34" charset="0"/>
              </a:rPr>
              <a:t>conseils d’administration</a:t>
            </a:r>
          </a:p>
          <a:p>
            <a:pPr eaLnBrk="1" hangingPunct="1">
              <a:buClr>
                <a:srgbClr val="009092"/>
              </a:buClr>
              <a:buFontTx/>
              <a:buChar char="•"/>
            </a:pPr>
            <a:endParaRPr lang="fr-FR" altLang="fr-FR" sz="2000">
              <a:solidFill>
                <a:srgbClr val="7F7F7F"/>
              </a:solidFill>
              <a:latin typeface="Verdana" panose="020B0604030504040204" pitchFamily="34" charset="0"/>
              <a:cs typeface="Arial" panose="020B0604020202020204" pitchFamily="34" charset="0"/>
            </a:endParaRPr>
          </a:p>
          <a:p>
            <a:pPr eaLnBrk="1" hangingPunct="1">
              <a:buClr>
                <a:srgbClr val="009092"/>
              </a:buClr>
              <a:buFontTx/>
              <a:buChar char="•"/>
            </a:pPr>
            <a:r>
              <a:rPr lang="fr-FR" altLang="fr-FR" sz="2000">
                <a:solidFill>
                  <a:srgbClr val="7F7F7F"/>
                </a:solidFill>
                <a:latin typeface="Verdana" panose="020B0604030504040204" pitchFamily="34" charset="0"/>
                <a:cs typeface="Arial" panose="020B0604020202020204" pitchFamily="34" charset="0"/>
              </a:rPr>
              <a:t> 2 600 administrateurs</a:t>
            </a:r>
          </a:p>
        </p:txBody>
      </p:sp>
      <p:sp>
        <p:nvSpPr>
          <p:cNvPr id="65541" name="Rectangle 6"/>
          <p:cNvSpPr>
            <a:spLocks noChangeArrowheads="1"/>
          </p:cNvSpPr>
          <p:nvPr/>
        </p:nvSpPr>
        <p:spPr bwMode="auto">
          <a:xfrm>
            <a:off x="465138" y="1873250"/>
            <a:ext cx="4406900" cy="485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tx1"/>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500" b="1">
                <a:solidFill>
                  <a:srgbClr val="7F7F7F"/>
                </a:solidFill>
                <a:latin typeface="Verdana" panose="020B0604030504040204" pitchFamily="34" charset="0"/>
                <a:cs typeface="Arial" panose="020B0604020202020204" pitchFamily="34" charset="0"/>
              </a:rPr>
              <a:t>Avant le 1</a:t>
            </a:r>
            <a:r>
              <a:rPr lang="fr-FR" altLang="fr-FR" sz="2500" b="1" baseline="30000">
                <a:solidFill>
                  <a:srgbClr val="7F7F7F"/>
                </a:solidFill>
                <a:latin typeface="Verdana" panose="020B0604030504040204" pitchFamily="34" charset="0"/>
                <a:cs typeface="Arial" panose="020B0604020202020204" pitchFamily="34" charset="0"/>
              </a:rPr>
              <a:t>er</a:t>
            </a:r>
            <a:r>
              <a:rPr lang="fr-FR" altLang="fr-FR" sz="2500" b="1">
                <a:solidFill>
                  <a:srgbClr val="7F7F7F"/>
                </a:solidFill>
                <a:latin typeface="Verdana" panose="020B0604030504040204" pitchFamily="34" charset="0"/>
                <a:cs typeface="Arial" panose="020B0604020202020204" pitchFamily="34" charset="0"/>
              </a:rPr>
              <a:t> juillet 2006</a:t>
            </a:r>
            <a:endParaRPr lang="fr-FR" altLang="fr-FR" sz="2500" b="1">
              <a:solidFill>
                <a:schemeClr val="bg1"/>
              </a:solidFill>
              <a:latin typeface="Verdana" panose="020B0604030504040204" pitchFamily="34" charset="0"/>
              <a:cs typeface="Arial" panose="020B0604020202020204" pitchFamily="34" charset="0"/>
            </a:endParaRPr>
          </a:p>
        </p:txBody>
      </p:sp>
      <p:sp>
        <p:nvSpPr>
          <p:cNvPr id="65542" name="Text Box 10"/>
          <p:cNvSpPr txBox="1">
            <a:spLocks noChangeArrowheads="1"/>
          </p:cNvSpPr>
          <p:nvPr/>
        </p:nvSpPr>
        <p:spPr bwMode="auto">
          <a:xfrm>
            <a:off x="5995988" y="2878138"/>
            <a:ext cx="3360737" cy="2924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buClr>
                <a:srgbClr val="009092"/>
              </a:buClr>
              <a:buFontTx/>
              <a:buChar char="•"/>
            </a:pPr>
            <a:r>
              <a:rPr lang="fr-FR" altLang="fr-FR" sz="2500">
                <a:solidFill>
                  <a:srgbClr val="7F7F7F"/>
                </a:solidFill>
                <a:latin typeface="Verdana" panose="020B0604030504040204" pitchFamily="34" charset="0"/>
                <a:cs typeface="Arial" panose="020B0604020202020204" pitchFamily="34" charset="0"/>
              </a:rPr>
              <a:t> </a:t>
            </a:r>
            <a:r>
              <a:rPr lang="fr-FR" altLang="fr-FR" sz="2000">
                <a:solidFill>
                  <a:srgbClr val="7F7F7F"/>
                </a:solidFill>
                <a:latin typeface="Verdana" panose="020B0604030504040204" pitchFamily="34" charset="0"/>
                <a:cs typeface="Arial" panose="020B0604020202020204" pitchFamily="34" charset="0"/>
              </a:rPr>
              <a:t>1 réseau</a:t>
            </a:r>
          </a:p>
          <a:p>
            <a:pPr eaLnBrk="1" hangingPunct="1">
              <a:buClr>
                <a:srgbClr val="009092"/>
              </a:buClr>
              <a:buFontTx/>
              <a:buChar char="•"/>
            </a:pPr>
            <a:endParaRPr lang="fr-FR" altLang="fr-FR" sz="2000">
              <a:solidFill>
                <a:srgbClr val="7F7F7F"/>
              </a:solidFill>
              <a:latin typeface="Verdana" panose="020B0604030504040204" pitchFamily="34" charset="0"/>
              <a:cs typeface="Arial" panose="020B0604020202020204" pitchFamily="34" charset="0"/>
            </a:endParaRPr>
          </a:p>
          <a:p>
            <a:pPr eaLnBrk="1" hangingPunct="1">
              <a:buClr>
                <a:srgbClr val="009092"/>
              </a:buClr>
              <a:buFontTx/>
              <a:buChar char="•"/>
            </a:pPr>
            <a:r>
              <a:rPr lang="fr-FR" altLang="fr-FR" sz="2000">
                <a:solidFill>
                  <a:srgbClr val="7F7F7F"/>
                </a:solidFill>
                <a:latin typeface="Verdana" panose="020B0604030504040204" pitchFamily="34" charset="0"/>
                <a:cs typeface="Arial" panose="020B0604020202020204" pitchFamily="34" charset="0"/>
              </a:rPr>
              <a:t> 30 caisses</a:t>
            </a:r>
          </a:p>
          <a:p>
            <a:pPr eaLnBrk="1" hangingPunct="1">
              <a:buClr>
                <a:srgbClr val="009092"/>
              </a:buClr>
              <a:buFontTx/>
              <a:buChar char="•"/>
            </a:pPr>
            <a:endParaRPr lang="fr-FR" altLang="fr-FR" sz="2000">
              <a:solidFill>
                <a:srgbClr val="7F7F7F"/>
              </a:solidFill>
              <a:latin typeface="Verdana" panose="020B0604030504040204" pitchFamily="34" charset="0"/>
              <a:cs typeface="Arial" panose="020B0604020202020204" pitchFamily="34" charset="0"/>
            </a:endParaRPr>
          </a:p>
          <a:p>
            <a:pPr eaLnBrk="1" hangingPunct="1">
              <a:buClr>
                <a:srgbClr val="009092"/>
              </a:buClr>
              <a:buFontTx/>
              <a:buChar char="•"/>
            </a:pPr>
            <a:r>
              <a:rPr lang="fr-FR" altLang="fr-FR" sz="2000">
                <a:solidFill>
                  <a:srgbClr val="7F7F7F"/>
                </a:solidFill>
                <a:latin typeface="Verdana" panose="020B0604030504040204" pitchFamily="34" charset="0"/>
                <a:cs typeface="Arial" panose="020B0604020202020204" pitchFamily="34" charset="0"/>
              </a:rPr>
              <a:t> 30 présidents et </a:t>
            </a:r>
          </a:p>
          <a:p>
            <a:pPr eaLnBrk="1" hangingPunct="1">
              <a:buClr>
                <a:srgbClr val="009092"/>
              </a:buClr>
            </a:pPr>
            <a:r>
              <a:rPr lang="fr-FR" altLang="fr-FR" sz="2000">
                <a:solidFill>
                  <a:srgbClr val="7F7F7F"/>
                </a:solidFill>
                <a:latin typeface="Verdana" panose="020B0604030504040204" pitchFamily="34" charset="0"/>
                <a:cs typeface="Arial" panose="020B0604020202020204" pitchFamily="34" charset="0"/>
              </a:rPr>
              <a:t>conseils d’administration</a:t>
            </a:r>
          </a:p>
          <a:p>
            <a:pPr eaLnBrk="1" hangingPunct="1">
              <a:buClr>
                <a:srgbClr val="009092"/>
              </a:buClr>
              <a:buFontTx/>
              <a:buChar char="•"/>
            </a:pPr>
            <a:endParaRPr lang="fr-FR" altLang="fr-FR" sz="2000">
              <a:solidFill>
                <a:srgbClr val="7F7F7F"/>
              </a:solidFill>
              <a:latin typeface="Verdana" panose="020B0604030504040204" pitchFamily="34" charset="0"/>
              <a:cs typeface="Arial" panose="020B0604020202020204" pitchFamily="34" charset="0"/>
            </a:endParaRPr>
          </a:p>
          <a:p>
            <a:pPr eaLnBrk="1" hangingPunct="1">
              <a:buClr>
                <a:srgbClr val="009092"/>
              </a:buClr>
              <a:buFontTx/>
              <a:buChar char="•"/>
            </a:pPr>
            <a:r>
              <a:rPr lang="fr-FR" altLang="fr-FR" sz="2000">
                <a:solidFill>
                  <a:srgbClr val="7F7F7F"/>
                </a:solidFill>
                <a:latin typeface="Verdana" panose="020B0604030504040204" pitchFamily="34" charset="0"/>
                <a:cs typeface="Arial" panose="020B0604020202020204" pitchFamily="34" charset="0"/>
              </a:rPr>
              <a:t> 942 administrateurs</a:t>
            </a:r>
          </a:p>
          <a:p>
            <a:pPr eaLnBrk="1" hangingPunct="1">
              <a:buClr>
                <a:srgbClr val="FFCC00"/>
              </a:buClr>
              <a:buFont typeface="Wingdings" panose="05000000000000000000" pitchFamily="2" charset="2"/>
              <a:buNone/>
            </a:pPr>
            <a:endParaRPr lang="fr-FR" altLang="fr-FR" sz="2000">
              <a:solidFill>
                <a:schemeClr val="bg1"/>
              </a:solidFill>
              <a:latin typeface="Arial" panose="020B0604020202020204" pitchFamily="34" charset="0"/>
              <a:cs typeface="Arial" panose="020B0604020202020204" pitchFamily="34" charset="0"/>
            </a:endParaRPr>
          </a:p>
        </p:txBody>
      </p:sp>
      <p:sp>
        <p:nvSpPr>
          <p:cNvPr id="65543" name="Rectangle 11"/>
          <p:cNvSpPr>
            <a:spLocks noChangeArrowheads="1"/>
          </p:cNvSpPr>
          <p:nvPr/>
        </p:nvSpPr>
        <p:spPr bwMode="auto">
          <a:xfrm>
            <a:off x="5281613" y="1854200"/>
            <a:ext cx="4397375" cy="485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tx1"/>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500" b="1">
                <a:solidFill>
                  <a:srgbClr val="7F7F7F"/>
                </a:solidFill>
                <a:latin typeface="Verdana" panose="020B0604030504040204" pitchFamily="34" charset="0"/>
                <a:cs typeface="Arial" panose="020B0604020202020204" pitchFamily="34" charset="0"/>
              </a:rPr>
              <a:t>Après le 1</a:t>
            </a:r>
            <a:r>
              <a:rPr lang="fr-FR" altLang="fr-FR" sz="2500" b="1" baseline="30000">
                <a:solidFill>
                  <a:srgbClr val="7F7F7F"/>
                </a:solidFill>
                <a:latin typeface="Verdana" panose="020B0604030504040204" pitchFamily="34" charset="0"/>
                <a:cs typeface="Arial" panose="020B0604020202020204" pitchFamily="34" charset="0"/>
              </a:rPr>
              <a:t>er</a:t>
            </a:r>
            <a:r>
              <a:rPr lang="fr-FR" altLang="fr-FR" sz="2500" b="1">
                <a:solidFill>
                  <a:srgbClr val="7F7F7F"/>
                </a:solidFill>
                <a:latin typeface="Verdana" panose="020B0604030504040204" pitchFamily="34" charset="0"/>
                <a:cs typeface="Arial" panose="020B0604020202020204" pitchFamily="34" charset="0"/>
              </a:rPr>
              <a:t> juillet 2006</a:t>
            </a:r>
            <a:endParaRPr lang="fr-FR" altLang="fr-FR" sz="2900">
              <a:solidFill>
                <a:schemeClr val="bg1"/>
              </a:solidFill>
              <a:latin typeface="Arial" panose="020B0604020202020204" pitchFamily="34" charset="0"/>
              <a:cs typeface="Arial" panose="020B0604020202020204" pitchFamily="34" charset="0"/>
            </a:endParaRPr>
          </a:p>
        </p:txBody>
      </p:sp>
      <p:sp>
        <p:nvSpPr>
          <p:cNvPr id="65544" name="AutoShape 12"/>
          <p:cNvSpPr>
            <a:spLocks noChangeArrowheads="1"/>
          </p:cNvSpPr>
          <p:nvPr/>
        </p:nvSpPr>
        <p:spPr bwMode="auto">
          <a:xfrm>
            <a:off x="4556125" y="3468688"/>
            <a:ext cx="836613" cy="882650"/>
          </a:xfrm>
          <a:prstGeom prst="right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Espace réservé du numéro de diapositive 5"/>
          <p:cNvSpPr>
            <a:spLocks noGrp="1"/>
          </p:cNvSpPr>
          <p:nvPr>
            <p:ph type="sldNum" sz="quarter" idx="429496729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DAA07C48-27CD-4583-ACD3-1505AA5EFB9B}" type="slidenum">
              <a:rPr lang="fr-FR" altLang="fr-FR"/>
              <a:pPr/>
              <a:t>24</a:t>
            </a:fld>
            <a:endParaRPr lang="fr-FR" altLang="fr-FR"/>
          </a:p>
        </p:txBody>
      </p:sp>
      <p:sp>
        <p:nvSpPr>
          <p:cNvPr id="67587" name="Text Box 2"/>
          <p:cNvSpPr txBox="1">
            <a:spLocks noChangeArrowheads="1"/>
          </p:cNvSpPr>
          <p:nvPr/>
        </p:nvSpPr>
        <p:spPr bwMode="auto">
          <a:xfrm>
            <a:off x="0" y="220663"/>
            <a:ext cx="10688638" cy="523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110000"/>
              </a:lnSpc>
            </a:pPr>
            <a:r>
              <a:rPr lang="fr-FR" altLang="fr-FR" sz="2500" b="1">
                <a:solidFill>
                  <a:srgbClr val="095BA6"/>
                </a:solidFill>
                <a:latin typeface="Verdana" panose="020B0604030504040204" pitchFamily="34" charset="0"/>
                <a:cs typeface="Arial" panose="020B0604020202020204" pitchFamily="34" charset="0"/>
              </a:rPr>
              <a:t>UNE REFORME DE STRUCTURE DE GRANDE AMPLEUR</a:t>
            </a:r>
          </a:p>
        </p:txBody>
      </p:sp>
      <p:pic>
        <p:nvPicPr>
          <p:cNvPr id="67588" name="Picture 7" descr="france_region"/>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302000" y="911225"/>
            <a:ext cx="5976938" cy="6470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7589" name="Picture 8" descr="Sans titre-2"/>
          <p:cNvPicPr>
            <a:picLocks noChangeAspect="1" noChangeArrowheads="1"/>
          </p:cNvPicPr>
          <p:nvPr/>
        </p:nvPicPr>
        <p:blipFill>
          <a:blip r:embed="rId4">
            <a:extLst>
              <a:ext uri="{28A0092B-C50C-407E-A947-70E740481C1C}">
                <a14:useLocalDpi xmlns:a14="http://schemas.microsoft.com/office/drawing/2010/main" xmlns="" val="0"/>
              </a:ext>
            </a:extLst>
          </a:blip>
          <a:srcRect l="45161" b="56796"/>
          <a:stretch>
            <a:fillRect/>
          </a:stretch>
        </p:blipFill>
        <p:spPr bwMode="auto">
          <a:xfrm>
            <a:off x="2122488" y="4187825"/>
            <a:ext cx="1514475" cy="839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7590" name="Picture 9" descr="Sans titre-2"/>
          <p:cNvPicPr>
            <a:picLocks noChangeAspect="1" noChangeArrowheads="1"/>
          </p:cNvPicPr>
          <p:nvPr/>
        </p:nvPicPr>
        <p:blipFill>
          <a:blip r:embed="rId4">
            <a:extLst>
              <a:ext uri="{28A0092B-C50C-407E-A947-70E740481C1C}">
                <a14:useLocalDpi xmlns:a14="http://schemas.microsoft.com/office/drawing/2010/main" xmlns="" val="0"/>
              </a:ext>
            </a:extLst>
          </a:blip>
          <a:srcRect t="80469" r="74193"/>
          <a:stretch>
            <a:fillRect/>
          </a:stretch>
        </p:blipFill>
        <p:spPr bwMode="auto">
          <a:xfrm>
            <a:off x="965200" y="5448300"/>
            <a:ext cx="712788" cy="379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7591" name="Picture 10" descr="Sans titre-2"/>
          <p:cNvPicPr>
            <a:picLocks noChangeAspect="1" noChangeArrowheads="1"/>
          </p:cNvPicPr>
          <p:nvPr/>
        </p:nvPicPr>
        <p:blipFill>
          <a:blip r:embed="rId4">
            <a:extLst>
              <a:ext uri="{28A0092B-C50C-407E-A947-70E740481C1C}">
                <a14:useLocalDpi xmlns:a14="http://schemas.microsoft.com/office/drawing/2010/main" xmlns="" val="0"/>
              </a:ext>
            </a:extLst>
          </a:blip>
          <a:srcRect r="64516" b="56796"/>
          <a:stretch>
            <a:fillRect/>
          </a:stretch>
        </p:blipFill>
        <p:spPr bwMode="auto">
          <a:xfrm>
            <a:off x="1231900" y="4187825"/>
            <a:ext cx="981075" cy="839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7592" name="Rectangle 11"/>
          <p:cNvSpPr>
            <a:spLocks noChangeArrowheads="1"/>
          </p:cNvSpPr>
          <p:nvPr/>
        </p:nvSpPr>
        <p:spPr bwMode="auto">
          <a:xfrm>
            <a:off x="876300" y="4019550"/>
            <a:ext cx="3028950" cy="1008063"/>
          </a:xfrm>
          <a:prstGeom prst="rect">
            <a:avLst/>
          </a:prstGeom>
          <a:noFill/>
          <a:ln w="19050">
            <a:solidFill>
              <a:srgbClr val="FBEC5B"/>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sp>
        <p:nvSpPr>
          <p:cNvPr id="67593" name="Rectangle 12"/>
          <p:cNvSpPr>
            <a:spLocks noChangeArrowheads="1"/>
          </p:cNvSpPr>
          <p:nvPr/>
        </p:nvSpPr>
        <p:spPr bwMode="auto">
          <a:xfrm>
            <a:off x="876300" y="5195888"/>
            <a:ext cx="801688" cy="755650"/>
          </a:xfrm>
          <a:prstGeom prst="rect">
            <a:avLst/>
          </a:prstGeom>
          <a:noFill/>
          <a:ln w="19050">
            <a:solidFill>
              <a:srgbClr val="FBEC5B"/>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sp>
        <p:nvSpPr>
          <p:cNvPr id="67594" name="Oval 16"/>
          <p:cNvSpPr>
            <a:spLocks noChangeArrowheads="1"/>
          </p:cNvSpPr>
          <p:nvPr/>
        </p:nvSpPr>
        <p:spPr bwMode="auto">
          <a:xfrm>
            <a:off x="8756650" y="6961188"/>
            <a:ext cx="155575" cy="147637"/>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595" name="Oval 17"/>
          <p:cNvSpPr>
            <a:spLocks noChangeArrowheads="1"/>
          </p:cNvSpPr>
          <p:nvPr/>
        </p:nvSpPr>
        <p:spPr bwMode="auto">
          <a:xfrm>
            <a:off x="6773863" y="2255838"/>
            <a:ext cx="157162" cy="147637"/>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596" name="Oval 18"/>
          <p:cNvSpPr>
            <a:spLocks noChangeArrowheads="1"/>
          </p:cNvSpPr>
          <p:nvPr/>
        </p:nvSpPr>
        <p:spPr bwMode="auto">
          <a:xfrm>
            <a:off x="6684963" y="2424113"/>
            <a:ext cx="155575" cy="147637"/>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597" name="Oval 19"/>
          <p:cNvSpPr>
            <a:spLocks noChangeArrowheads="1"/>
          </p:cNvSpPr>
          <p:nvPr/>
        </p:nvSpPr>
        <p:spPr bwMode="auto">
          <a:xfrm>
            <a:off x="7843838" y="4460875"/>
            <a:ext cx="155575" cy="146050"/>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598" name="Oval 20"/>
          <p:cNvSpPr>
            <a:spLocks noChangeArrowheads="1"/>
          </p:cNvSpPr>
          <p:nvPr/>
        </p:nvSpPr>
        <p:spPr bwMode="auto">
          <a:xfrm>
            <a:off x="8131175" y="5784850"/>
            <a:ext cx="155575" cy="147638"/>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599" name="Oval 21"/>
          <p:cNvSpPr>
            <a:spLocks noChangeArrowheads="1"/>
          </p:cNvSpPr>
          <p:nvPr/>
        </p:nvSpPr>
        <p:spPr bwMode="auto">
          <a:xfrm>
            <a:off x="5260975" y="4105275"/>
            <a:ext cx="155575" cy="146050"/>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00" name="Oval 22"/>
          <p:cNvSpPr>
            <a:spLocks noChangeArrowheads="1"/>
          </p:cNvSpPr>
          <p:nvPr/>
        </p:nvSpPr>
        <p:spPr bwMode="auto">
          <a:xfrm>
            <a:off x="6596063" y="1771650"/>
            <a:ext cx="155575" cy="146050"/>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01" name="Oval 23"/>
          <p:cNvSpPr>
            <a:spLocks noChangeArrowheads="1"/>
          </p:cNvSpPr>
          <p:nvPr/>
        </p:nvSpPr>
        <p:spPr bwMode="auto">
          <a:xfrm>
            <a:off x="4725988" y="3432175"/>
            <a:ext cx="155575" cy="147638"/>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02" name="Oval 24"/>
          <p:cNvSpPr>
            <a:spLocks noChangeArrowheads="1"/>
          </p:cNvSpPr>
          <p:nvPr/>
        </p:nvSpPr>
        <p:spPr bwMode="auto">
          <a:xfrm>
            <a:off x="6684963" y="1519238"/>
            <a:ext cx="155575" cy="147637"/>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03" name="Oval 25"/>
          <p:cNvSpPr>
            <a:spLocks noChangeArrowheads="1"/>
          </p:cNvSpPr>
          <p:nvPr/>
        </p:nvSpPr>
        <p:spPr bwMode="auto">
          <a:xfrm>
            <a:off x="6773863" y="1247775"/>
            <a:ext cx="157162" cy="147638"/>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04" name="Oval 26"/>
          <p:cNvSpPr>
            <a:spLocks noChangeArrowheads="1"/>
          </p:cNvSpPr>
          <p:nvPr/>
        </p:nvSpPr>
        <p:spPr bwMode="auto">
          <a:xfrm>
            <a:off x="6062663" y="2003425"/>
            <a:ext cx="155575" cy="147638"/>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05" name="Oval 27"/>
          <p:cNvSpPr>
            <a:spLocks noChangeArrowheads="1"/>
          </p:cNvSpPr>
          <p:nvPr/>
        </p:nvSpPr>
        <p:spPr bwMode="auto">
          <a:xfrm>
            <a:off x="5438775" y="2171700"/>
            <a:ext cx="155575" cy="147638"/>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06" name="Oval 28"/>
          <p:cNvSpPr>
            <a:spLocks noChangeArrowheads="1"/>
          </p:cNvSpPr>
          <p:nvPr/>
        </p:nvSpPr>
        <p:spPr bwMode="auto">
          <a:xfrm>
            <a:off x="6151563" y="5868988"/>
            <a:ext cx="155575" cy="147637"/>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07" name="Oval 29"/>
          <p:cNvSpPr>
            <a:spLocks noChangeArrowheads="1"/>
          </p:cNvSpPr>
          <p:nvPr/>
        </p:nvSpPr>
        <p:spPr bwMode="auto">
          <a:xfrm>
            <a:off x="8377238" y="2339975"/>
            <a:ext cx="155575" cy="147638"/>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08" name="Oval 30"/>
          <p:cNvSpPr>
            <a:spLocks noChangeArrowheads="1"/>
          </p:cNvSpPr>
          <p:nvPr/>
        </p:nvSpPr>
        <p:spPr bwMode="auto">
          <a:xfrm>
            <a:off x="6151563" y="4273550"/>
            <a:ext cx="155575" cy="146050"/>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09" name="Oval 31"/>
          <p:cNvSpPr>
            <a:spLocks noChangeArrowheads="1"/>
          </p:cNvSpPr>
          <p:nvPr/>
        </p:nvSpPr>
        <p:spPr bwMode="auto">
          <a:xfrm>
            <a:off x="7397750" y="5700713"/>
            <a:ext cx="155575" cy="147637"/>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10" name="Oval 32"/>
          <p:cNvSpPr>
            <a:spLocks noChangeArrowheads="1"/>
          </p:cNvSpPr>
          <p:nvPr/>
        </p:nvSpPr>
        <p:spPr bwMode="auto">
          <a:xfrm>
            <a:off x="8377238" y="3432175"/>
            <a:ext cx="155575" cy="147638"/>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11" name="Oval 33"/>
          <p:cNvSpPr>
            <a:spLocks noChangeArrowheads="1"/>
          </p:cNvSpPr>
          <p:nvPr/>
        </p:nvSpPr>
        <p:spPr bwMode="auto">
          <a:xfrm>
            <a:off x="8734425" y="5700713"/>
            <a:ext cx="155575" cy="147637"/>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12" name="Oval 34"/>
          <p:cNvSpPr>
            <a:spLocks noChangeArrowheads="1"/>
          </p:cNvSpPr>
          <p:nvPr/>
        </p:nvSpPr>
        <p:spPr bwMode="auto">
          <a:xfrm>
            <a:off x="7486650" y="2087563"/>
            <a:ext cx="155575" cy="147637"/>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13" name="Oval 35"/>
          <p:cNvSpPr>
            <a:spLocks noChangeArrowheads="1"/>
          </p:cNvSpPr>
          <p:nvPr/>
        </p:nvSpPr>
        <p:spPr bwMode="auto">
          <a:xfrm>
            <a:off x="6507163" y="3032125"/>
            <a:ext cx="155575" cy="146050"/>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14" name="Oval 36"/>
          <p:cNvSpPr>
            <a:spLocks noChangeArrowheads="1"/>
          </p:cNvSpPr>
          <p:nvPr/>
        </p:nvSpPr>
        <p:spPr bwMode="auto">
          <a:xfrm>
            <a:off x="7397750" y="3684588"/>
            <a:ext cx="155575" cy="147637"/>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15" name="Oval 37"/>
          <p:cNvSpPr>
            <a:spLocks noChangeArrowheads="1"/>
          </p:cNvSpPr>
          <p:nvPr/>
        </p:nvSpPr>
        <p:spPr bwMode="auto">
          <a:xfrm>
            <a:off x="5172075" y="4860925"/>
            <a:ext cx="155575" cy="147638"/>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16" name="Oval 38"/>
          <p:cNvSpPr>
            <a:spLocks noChangeArrowheads="1"/>
          </p:cNvSpPr>
          <p:nvPr/>
        </p:nvSpPr>
        <p:spPr bwMode="auto">
          <a:xfrm>
            <a:off x="7042150" y="4356100"/>
            <a:ext cx="155575" cy="147638"/>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17" name="Oval 39"/>
          <p:cNvSpPr>
            <a:spLocks noChangeArrowheads="1"/>
          </p:cNvSpPr>
          <p:nvPr/>
        </p:nvSpPr>
        <p:spPr bwMode="auto">
          <a:xfrm>
            <a:off x="9001125" y="2508250"/>
            <a:ext cx="155575" cy="147638"/>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18" name="Oval 40"/>
          <p:cNvSpPr>
            <a:spLocks noChangeArrowheads="1"/>
          </p:cNvSpPr>
          <p:nvPr/>
        </p:nvSpPr>
        <p:spPr bwMode="auto">
          <a:xfrm>
            <a:off x="8199438" y="4776788"/>
            <a:ext cx="155575" cy="147637"/>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19" name="Oval 41"/>
          <p:cNvSpPr>
            <a:spLocks noChangeArrowheads="1"/>
          </p:cNvSpPr>
          <p:nvPr/>
        </p:nvSpPr>
        <p:spPr bwMode="auto">
          <a:xfrm>
            <a:off x="3657600" y="2760663"/>
            <a:ext cx="155575" cy="146050"/>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20" name="Oval 44"/>
          <p:cNvSpPr>
            <a:spLocks noChangeArrowheads="1"/>
          </p:cNvSpPr>
          <p:nvPr/>
        </p:nvSpPr>
        <p:spPr bwMode="auto">
          <a:xfrm>
            <a:off x="539750" y="2024063"/>
            <a:ext cx="157163" cy="147637"/>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21" name="Text Box 45"/>
          <p:cNvSpPr txBox="1">
            <a:spLocks noChangeArrowheads="1"/>
          </p:cNvSpPr>
          <p:nvPr/>
        </p:nvSpPr>
        <p:spPr bwMode="auto">
          <a:xfrm>
            <a:off x="711200" y="1844675"/>
            <a:ext cx="1843088" cy="484188"/>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500">
                <a:solidFill>
                  <a:srgbClr val="7F7F7F"/>
                </a:solidFill>
                <a:latin typeface="Verdana" panose="020B0604030504040204" pitchFamily="34" charset="0"/>
                <a:cs typeface="Arial" panose="020B0604020202020204" pitchFamily="34" charset="0"/>
              </a:rPr>
              <a:t>CMR AMPI</a:t>
            </a:r>
          </a:p>
        </p:txBody>
      </p:sp>
      <p:grpSp>
        <p:nvGrpSpPr>
          <p:cNvPr id="67622" name="Group 47"/>
          <p:cNvGrpSpPr>
            <a:grpSpLocks/>
          </p:cNvGrpSpPr>
          <p:nvPr/>
        </p:nvGrpSpPr>
        <p:grpSpPr bwMode="auto">
          <a:xfrm>
            <a:off x="539750" y="1163638"/>
            <a:ext cx="8548688" cy="4937125"/>
            <a:chOff x="240" y="672"/>
            <a:chExt cx="4607" cy="2820"/>
          </a:xfrm>
        </p:grpSpPr>
        <p:sp>
          <p:nvSpPr>
            <p:cNvPr id="67657" name="Oval 48"/>
            <p:cNvSpPr>
              <a:spLocks noChangeArrowheads="1"/>
            </p:cNvSpPr>
            <p:nvPr/>
          </p:nvSpPr>
          <p:spPr bwMode="auto">
            <a:xfrm>
              <a:off x="3648" y="672"/>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58" name="Oval 49"/>
            <p:cNvSpPr>
              <a:spLocks noChangeArrowheads="1"/>
            </p:cNvSpPr>
            <p:nvPr/>
          </p:nvSpPr>
          <p:spPr bwMode="auto">
            <a:xfrm>
              <a:off x="3936" y="1200"/>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59" name="Oval 50"/>
            <p:cNvSpPr>
              <a:spLocks noChangeArrowheads="1"/>
            </p:cNvSpPr>
            <p:nvPr/>
          </p:nvSpPr>
          <p:spPr bwMode="auto">
            <a:xfrm>
              <a:off x="4416" y="1344"/>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60" name="Oval 51"/>
            <p:cNvSpPr>
              <a:spLocks noChangeArrowheads="1"/>
            </p:cNvSpPr>
            <p:nvPr/>
          </p:nvSpPr>
          <p:spPr bwMode="auto">
            <a:xfrm>
              <a:off x="4763" y="1403"/>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61" name="Oval 52"/>
            <p:cNvSpPr>
              <a:spLocks noChangeArrowheads="1"/>
            </p:cNvSpPr>
            <p:nvPr/>
          </p:nvSpPr>
          <p:spPr bwMode="auto">
            <a:xfrm>
              <a:off x="3504" y="1392"/>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62" name="Oval 53"/>
            <p:cNvSpPr>
              <a:spLocks noChangeArrowheads="1"/>
            </p:cNvSpPr>
            <p:nvPr/>
          </p:nvSpPr>
          <p:spPr bwMode="auto">
            <a:xfrm>
              <a:off x="4128" y="1920"/>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63" name="Oval 54"/>
            <p:cNvSpPr>
              <a:spLocks noChangeArrowheads="1"/>
            </p:cNvSpPr>
            <p:nvPr/>
          </p:nvSpPr>
          <p:spPr bwMode="auto">
            <a:xfrm>
              <a:off x="4416" y="1968"/>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64" name="Oval 55"/>
            <p:cNvSpPr>
              <a:spLocks noChangeArrowheads="1"/>
            </p:cNvSpPr>
            <p:nvPr/>
          </p:nvSpPr>
          <p:spPr bwMode="auto">
            <a:xfrm>
              <a:off x="2592" y="1200"/>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endParaRPr lang="fr-FR" altLang="fr-FR" sz="2700">
                <a:latin typeface="Times New Roman" panose="02020603050405020304" pitchFamily="18" charset="0"/>
                <a:cs typeface="Times New Roman" panose="02020603050405020304" pitchFamily="18" charset="0"/>
              </a:endParaRPr>
            </a:p>
          </p:txBody>
        </p:sp>
        <p:sp>
          <p:nvSpPr>
            <p:cNvPr id="67665" name="Oval 56"/>
            <p:cNvSpPr>
              <a:spLocks noChangeArrowheads="1"/>
            </p:cNvSpPr>
            <p:nvPr/>
          </p:nvSpPr>
          <p:spPr bwMode="auto">
            <a:xfrm>
              <a:off x="2976" y="1632"/>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66" name="Oval 57"/>
            <p:cNvSpPr>
              <a:spLocks noChangeArrowheads="1"/>
            </p:cNvSpPr>
            <p:nvPr/>
          </p:nvSpPr>
          <p:spPr bwMode="auto">
            <a:xfrm>
              <a:off x="3504" y="864"/>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67" name="Oval 58"/>
            <p:cNvSpPr>
              <a:spLocks noChangeArrowheads="1"/>
            </p:cNvSpPr>
            <p:nvPr/>
          </p:nvSpPr>
          <p:spPr bwMode="auto">
            <a:xfrm>
              <a:off x="3600" y="1488"/>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68" name="Oval 59"/>
            <p:cNvSpPr>
              <a:spLocks noChangeArrowheads="1"/>
            </p:cNvSpPr>
            <p:nvPr/>
          </p:nvSpPr>
          <p:spPr bwMode="auto">
            <a:xfrm>
              <a:off x="2448" y="1920"/>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endParaRPr lang="fr-FR" altLang="fr-FR" sz="2700">
                <a:latin typeface="Times New Roman" panose="02020603050405020304" pitchFamily="18" charset="0"/>
                <a:cs typeface="Times New Roman" panose="02020603050405020304" pitchFamily="18" charset="0"/>
              </a:endParaRPr>
            </a:p>
          </p:txBody>
        </p:sp>
        <p:sp>
          <p:nvSpPr>
            <p:cNvPr id="67669" name="Oval 60"/>
            <p:cNvSpPr>
              <a:spLocks noChangeArrowheads="1"/>
            </p:cNvSpPr>
            <p:nvPr/>
          </p:nvSpPr>
          <p:spPr bwMode="auto">
            <a:xfrm>
              <a:off x="2688" y="2784"/>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70" name="Oval 61"/>
            <p:cNvSpPr>
              <a:spLocks noChangeArrowheads="1"/>
            </p:cNvSpPr>
            <p:nvPr/>
          </p:nvSpPr>
          <p:spPr bwMode="auto">
            <a:xfrm>
              <a:off x="3456" y="1008"/>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71" name="Oval 62"/>
            <p:cNvSpPr>
              <a:spLocks noChangeArrowheads="1"/>
            </p:cNvSpPr>
            <p:nvPr/>
          </p:nvSpPr>
          <p:spPr bwMode="auto">
            <a:xfrm>
              <a:off x="2784" y="2304"/>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72" name="Oval 63"/>
            <p:cNvSpPr>
              <a:spLocks noChangeArrowheads="1"/>
            </p:cNvSpPr>
            <p:nvPr/>
          </p:nvSpPr>
          <p:spPr bwMode="auto">
            <a:xfrm>
              <a:off x="3408" y="1440"/>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73" name="Oval 64"/>
            <p:cNvSpPr>
              <a:spLocks noChangeArrowheads="1"/>
            </p:cNvSpPr>
            <p:nvPr/>
          </p:nvSpPr>
          <p:spPr bwMode="auto">
            <a:xfrm>
              <a:off x="3888" y="2640"/>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74" name="Oval 65"/>
            <p:cNvSpPr>
              <a:spLocks noChangeArrowheads="1"/>
            </p:cNvSpPr>
            <p:nvPr/>
          </p:nvSpPr>
          <p:spPr bwMode="auto">
            <a:xfrm>
              <a:off x="2592" y="3408"/>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75" name="Oval 66"/>
            <p:cNvSpPr>
              <a:spLocks noChangeArrowheads="1"/>
            </p:cNvSpPr>
            <p:nvPr/>
          </p:nvSpPr>
          <p:spPr bwMode="auto">
            <a:xfrm>
              <a:off x="3360" y="3216"/>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76" name="Oval 67"/>
            <p:cNvSpPr>
              <a:spLocks noChangeArrowheads="1"/>
            </p:cNvSpPr>
            <p:nvPr/>
          </p:nvSpPr>
          <p:spPr bwMode="auto">
            <a:xfrm>
              <a:off x="3216" y="3323"/>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77" name="Oval 68"/>
            <p:cNvSpPr>
              <a:spLocks noChangeArrowheads="1"/>
            </p:cNvSpPr>
            <p:nvPr/>
          </p:nvSpPr>
          <p:spPr bwMode="auto">
            <a:xfrm>
              <a:off x="4320" y="3360"/>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78" name="Oval 69"/>
            <p:cNvSpPr>
              <a:spLocks noChangeArrowheads="1"/>
            </p:cNvSpPr>
            <p:nvPr/>
          </p:nvSpPr>
          <p:spPr bwMode="auto">
            <a:xfrm>
              <a:off x="3216" y="2448"/>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79" name="Oval 70"/>
            <p:cNvSpPr>
              <a:spLocks noChangeArrowheads="1"/>
            </p:cNvSpPr>
            <p:nvPr/>
          </p:nvSpPr>
          <p:spPr bwMode="auto">
            <a:xfrm>
              <a:off x="3888" y="3264"/>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80" name="Oval 71"/>
            <p:cNvSpPr>
              <a:spLocks noChangeArrowheads="1"/>
            </p:cNvSpPr>
            <p:nvPr/>
          </p:nvSpPr>
          <p:spPr bwMode="auto">
            <a:xfrm>
              <a:off x="3168" y="1104"/>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81" name="Oval 72"/>
            <p:cNvSpPr>
              <a:spLocks noChangeArrowheads="1"/>
            </p:cNvSpPr>
            <p:nvPr/>
          </p:nvSpPr>
          <p:spPr bwMode="auto">
            <a:xfrm>
              <a:off x="4416" y="2688"/>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82" name="Oval 73"/>
            <p:cNvSpPr>
              <a:spLocks noChangeArrowheads="1"/>
            </p:cNvSpPr>
            <p:nvPr/>
          </p:nvSpPr>
          <p:spPr bwMode="auto">
            <a:xfrm>
              <a:off x="4715" y="3264"/>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83" name="Oval 74"/>
            <p:cNvSpPr>
              <a:spLocks noChangeArrowheads="1"/>
            </p:cNvSpPr>
            <p:nvPr/>
          </p:nvSpPr>
          <p:spPr bwMode="auto">
            <a:xfrm>
              <a:off x="3408" y="1728"/>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84" name="Oval 75"/>
            <p:cNvSpPr>
              <a:spLocks noChangeArrowheads="1"/>
            </p:cNvSpPr>
            <p:nvPr/>
          </p:nvSpPr>
          <p:spPr bwMode="auto">
            <a:xfrm>
              <a:off x="2400" y="1584"/>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endParaRPr lang="fr-FR" altLang="fr-FR" sz="2700">
                <a:latin typeface="Times New Roman" panose="02020603050405020304" pitchFamily="18" charset="0"/>
                <a:cs typeface="Times New Roman" panose="02020603050405020304" pitchFamily="18" charset="0"/>
              </a:endParaRPr>
            </a:p>
          </p:txBody>
        </p:sp>
        <p:sp>
          <p:nvSpPr>
            <p:cNvPr id="67685" name="Oval 76"/>
            <p:cNvSpPr>
              <a:spLocks noChangeArrowheads="1"/>
            </p:cNvSpPr>
            <p:nvPr/>
          </p:nvSpPr>
          <p:spPr bwMode="auto">
            <a:xfrm>
              <a:off x="3696" y="2496"/>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86" name="Oval 77"/>
            <p:cNvSpPr>
              <a:spLocks noChangeArrowheads="1"/>
            </p:cNvSpPr>
            <p:nvPr/>
          </p:nvSpPr>
          <p:spPr bwMode="auto">
            <a:xfrm>
              <a:off x="4128" y="2544"/>
              <a:ext cx="84" cy="84"/>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sp>
          <p:nvSpPr>
            <p:cNvPr id="67687" name="Oval 78"/>
            <p:cNvSpPr>
              <a:spLocks noChangeArrowheads="1"/>
            </p:cNvSpPr>
            <p:nvPr/>
          </p:nvSpPr>
          <p:spPr bwMode="auto">
            <a:xfrm>
              <a:off x="240" y="1397"/>
              <a:ext cx="85" cy="85"/>
            </a:xfrm>
            <a:prstGeom prst="ellipse">
              <a:avLst/>
            </a:prstGeom>
            <a:solidFill>
              <a:srgbClr val="0066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700">
                <a:latin typeface="Times New Roman" panose="02020603050405020304" pitchFamily="18" charset="0"/>
                <a:cs typeface="Times New Roman" panose="02020603050405020304" pitchFamily="18" charset="0"/>
              </a:endParaRPr>
            </a:p>
          </p:txBody>
        </p:sp>
      </p:grpSp>
      <p:sp>
        <p:nvSpPr>
          <p:cNvPr id="67623" name="Text Box 79"/>
          <p:cNvSpPr txBox="1">
            <a:spLocks noChangeArrowheads="1"/>
          </p:cNvSpPr>
          <p:nvPr/>
        </p:nvSpPr>
        <p:spPr bwMode="auto">
          <a:xfrm>
            <a:off x="711200" y="2257425"/>
            <a:ext cx="862013" cy="4857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500">
                <a:solidFill>
                  <a:srgbClr val="7F7F7F"/>
                </a:solidFill>
                <a:latin typeface="Verdana" panose="020B0604030504040204" pitchFamily="34" charset="0"/>
                <a:cs typeface="Arial" panose="020B0604020202020204" pitchFamily="34" charset="0"/>
              </a:rPr>
              <a:t>AVA</a:t>
            </a:r>
          </a:p>
        </p:txBody>
      </p:sp>
      <p:grpSp>
        <p:nvGrpSpPr>
          <p:cNvPr id="67624" name="Group 81"/>
          <p:cNvGrpSpPr>
            <a:grpSpLocks/>
          </p:cNvGrpSpPr>
          <p:nvPr/>
        </p:nvGrpSpPr>
        <p:grpSpPr bwMode="auto">
          <a:xfrm>
            <a:off x="539750" y="1247775"/>
            <a:ext cx="8528050" cy="4768850"/>
            <a:chOff x="240" y="720"/>
            <a:chExt cx="4596" cy="2724"/>
          </a:xfrm>
        </p:grpSpPr>
        <p:sp>
          <p:nvSpPr>
            <p:cNvPr id="67628" name="Oval 82"/>
            <p:cNvSpPr>
              <a:spLocks noChangeArrowheads="1"/>
            </p:cNvSpPr>
            <p:nvPr/>
          </p:nvSpPr>
          <p:spPr bwMode="auto">
            <a:xfrm>
              <a:off x="4416" y="2400"/>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29" name="Oval 83"/>
            <p:cNvSpPr>
              <a:spLocks noChangeArrowheads="1"/>
            </p:cNvSpPr>
            <p:nvPr/>
          </p:nvSpPr>
          <p:spPr bwMode="auto">
            <a:xfrm>
              <a:off x="3216" y="3360"/>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30" name="Oval 84"/>
            <p:cNvSpPr>
              <a:spLocks noChangeArrowheads="1"/>
            </p:cNvSpPr>
            <p:nvPr/>
          </p:nvSpPr>
          <p:spPr bwMode="auto">
            <a:xfrm>
              <a:off x="4416" y="1392"/>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31" name="Oval 85"/>
            <p:cNvSpPr>
              <a:spLocks noChangeArrowheads="1"/>
            </p:cNvSpPr>
            <p:nvPr/>
          </p:nvSpPr>
          <p:spPr bwMode="auto">
            <a:xfrm>
              <a:off x="2448" y="1968"/>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32" name="Oval 86"/>
            <p:cNvSpPr>
              <a:spLocks noChangeArrowheads="1"/>
            </p:cNvSpPr>
            <p:nvPr/>
          </p:nvSpPr>
          <p:spPr bwMode="auto">
            <a:xfrm>
              <a:off x="3216" y="2496"/>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33" name="Oval 87"/>
            <p:cNvSpPr>
              <a:spLocks noChangeArrowheads="1"/>
            </p:cNvSpPr>
            <p:nvPr/>
          </p:nvSpPr>
          <p:spPr bwMode="auto">
            <a:xfrm>
              <a:off x="3888" y="3312"/>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34" name="Oval 88"/>
            <p:cNvSpPr>
              <a:spLocks noChangeArrowheads="1"/>
            </p:cNvSpPr>
            <p:nvPr/>
          </p:nvSpPr>
          <p:spPr bwMode="auto">
            <a:xfrm>
              <a:off x="3168" y="1152"/>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35" name="Oval 89"/>
            <p:cNvSpPr>
              <a:spLocks noChangeArrowheads="1"/>
            </p:cNvSpPr>
            <p:nvPr/>
          </p:nvSpPr>
          <p:spPr bwMode="auto">
            <a:xfrm>
              <a:off x="3504" y="1440"/>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36" name="Oval 90"/>
            <p:cNvSpPr>
              <a:spLocks noChangeArrowheads="1"/>
            </p:cNvSpPr>
            <p:nvPr/>
          </p:nvSpPr>
          <p:spPr bwMode="auto">
            <a:xfrm>
              <a:off x="4416" y="2016"/>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37" name="Oval 91"/>
            <p:cNvSpPr>
              <a:spLocks noChangeArrowheads="1"/>
            </p:cNvSpPr>
            <p:nvPr/>
          </p:nvSpPr>
          <p:spPr bwMode="auto">
            <a:xfrm>
              <a:off x="3936" y="1248"/>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38" name="Oval 92"/>
            <p:cNvSpPr>
              <a:spLocks noChangeArrowheads="1"/>
            </p:cNvSpPr>
            <p:nvPr/>
          </p:nvSpPr>
          <p:spPr bwMode="auto">
            <a:xfrm>
              <a:off x="3408" y="1776"/>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39" name="Oval 93"/>
            <p:cNvSpPr>
              <a:spLocks noChangeArrowheads="1"/>
            </p:cNvSpPr>
            <p:nvPr/>
          </p:nvSpPr>
          <p:spPr bwMode="auto">
            <a:xfrm>
              <a:off x="2400" y="1632"/>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40" name="Oval 94"/>
            <p:cNvSpPr>
              <a:spLocks noChangeArrowheads="1"/>
            </p:cNvSpPr>
            <p:nvPr/>
          </p:nvSpPr>
          <p:spPr bwMode="auto">
            <a:xfrm>
              <a:off x="4128" y="1968"/>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41" name="Oval 95"/>
            <p:cNvSpPr>
              <a:spLocks noChangeArrowheads="1"/>
            </p:cNvSpPr>
            <p:nvPr/>
          </p:nvSpPr>
          <p:spPr bwMode="auto">
            <a:xfrm>
              <a:off x="2832" y="1248"/>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42" name="Oval 96"/>
            <p:cNvSpPr>
              <a:spLocks noChangeArrowheads="1"/>
            </p:cNvSpPr>
            <p:nvPr/>
          </p:nvSpPr>
          <p:spPr bwMode="auto">
            <a:xfrm>
              <a:off x="3696" y="2544"/>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43" name="Oval 97"/>
            <p:cNvSpPr>
              <a:spLocks noChangeArrowheads="1"/>
            </p:cNvSpPr>
            <p:nvPr/>
          </p:nvSpPr>
          <p:spPr bwMode="auto">
            <a:xfrm>
              <a:off x="2688" y="2832"/>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44" name="Oval 98"/>
            <p:cNvSpPr>
              <a:spLocks noChangeArrowheads="1"/>
            </p:cNvSpPr>
            <p:nvPr/>
          </p:nvSpPr>
          <p:spPr bwMode="auto">
            <a:xfrm>
              <a:off x="2688" y="1872"/>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45" name="Oval 99"/>
            <p:cNvSpPr>
              <a:spLocks noChangeArrowheads="1"/>
            </p:cNvSpPr>
            <p:nvPr/>
          </p:nvSpPr>
          <p:spPr bwMode="auto">
            <a:xfrm>
              <a:off x="4752" y="1451"/>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46" name="Oval 100"/>
            <p:cNvSpPr>
              <a:spLocks noChangeArrowheads="1"/>
            </p:cNvSpPr>
            <p:nvPr/>
          </p:nvSpPr>
          <p:spPr bwMode="auto">
            <a:xfrm>
              <a:off x="4704" y="3312"/>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47" name="Oval 101"/>
            <p:cNvSpPr>
              <a:spLocks noChangeArrowheads="1"/>
            </p:cNvSpPr>
            <p:nvPr/>
          </p:nvSpPr>
          <p:spPr bwMode="auto">
            <a:xfrm>
              <a:off x="2160" y="1728"/>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48" name="Oval 102"/>
            <p:cNvSpPr>
              <a:spLocks noChangeArrowheads="1"/>
            </p:cNvSpPr>
            <p:nvPr/>
          </p:nvSpPr>
          <p:spPr bwMode="auto">
            <a:xfrm>
              <a:off x="4128" y="2592"/>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49" name="Oval 103"/>
            <p:cNvSpPr>
              <a:spLocks noChangeArrowheads="1"/>
            </p:cNvSpPr>
            <p:nvPr/>
          </p:nvSpPr>
          <p:spPr bwMode="auto">
            <a:xfrm>
              <a:off x="3600" y="1536"/>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50" name="Oval 104"/>
            <p:cNvSpPr>
              <a:spLocks noChangeArrowheads="1"/>
            </p:cNvSpPr>
            <p:nvPr/>
          </p:nvSpPr>
          <p:spPr bwMode="auto">
            <a:xfrm>
              <a:off x="4368" y="3360"/>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51" name="Oval 105"/>
            <p:cNvSpPr>
              <a:spLocks noChangeArrowheads="1"/>
            </p:cNvSpPr>
            <p:nvPr/>
          </p:nvSpPr>
          <p:spPr bwMode="auto">
            <a:xfrm>
              <a:off x="2880" y="2160"/>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52" name="Oval 106"/>
            <p:cNvSpPr>
              <a:spLocks noChangeArrowheads="1"/>
            </p:cNvSpPr>
            <p:nvPr/>
          </p:nvSpPr>
          <p:spPr bwMode="auto">
            <a:xfrm>
              <a:off x="3456" y="1056"/>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53" name="Oval 107"/>
            <p:cNvSpPr>
              <a:spLocks noChangeArrowheads="1"/>
            </p:cNvSpPr>
            <p:nvPr/>
          </p:nvSpPr>
          <p:spPr bwMode="auto">
            <a:xfrm>
              <a:off x="3504" y="912"/>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54" name="Oval 108"/>
            <p:cNvSpPr>
              <a:spLocks noChangeArrowheads="1"/>
            </p:cNvSpPr>
            <p:nvPr/>
          </p:nvSpPr>
          <p:spPr bwMode="auto">
            <a:xfrm>
              <a:off x="3648" y="720"/>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55" name="Oval 109"/>
            <p:cNvSpPr>
              <a:spLocks noChangeArrowheads="1"/>
            </p:cNvSpPr>
            <p:nvPr/>
          </p:nvSpPr>
          <p:spPr bwMode="auto">
            <a:xfrm>
              <a:off x="3888" y="2064"/>
              <a:ext cx="84" cy="84"/>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56" name="Oval 110"/>
            <p:cNvSpPr>
              <a:spLocks noChangeArrowheads="1"/>
            </p:cNvSpPr>
            <p:nvPr/>
          </p:nvSpPr>
          <p:spPr bwMode="auto">
            <a:xfrm>
              <a:off x="240" y="1632"/>
              <a:ext cx="85" cy="85"/>
            </a:xfrm>
            <a:prstGeom prst="ellipse">
              <a:avLst/>
            </a:prstGeom>
            <a:solidFill>
              <a:srgbClr val="9900CC"/>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grpSp>
      <p:sp>
        <p:nvSpPr>
          <p:cNvPr id="67625" name="Text Box 111"/>
          <p:cNvSpPr txBox="1">
            <a:spLocks noChangeArrowheads="1"/>
          </p:cNvSpPr>
          <p:nvPr/>
        </p:nvSpPr>
        <p:spPr bwMode="auto">
          <a:xfrm>
            <a:off x="711200" y="2668588"/>
            <a:ext cx="1736725" cy="487362"/>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500">
                <a:solidFill>
                  <a:srgbClr val="7F7F7F"/>
                </a:solidFill>
                <a:latin typeface="Verdana" panose="020B0604030504040204" pitchFamily="34" charset="0"/>
                <a:cs typeface="Arial" panose="020B0604020202020204" pitchFamily="34" charset="0"/>
              </a:rPr>
              <a:t>ORGANIC</a:t>
            </a:r>
          </a:p>
        </p:txBody>
      </p:sp>
      <p:sp>
        <p:nvSpPr>
          <p:cNvPr id="67626" name="Oval 114"/>
          <p:cNvSpPr>
            <a:spLocks noChangeArrowheads="1"/>
          </p:cNvSpPr>
          <p:nvPr/>
        </p:nvSpPr>
        <p:spPr bwMode="auto">
          <a:xfrm>
            <a:off x="1231900" y="5448300"/>
            <a:ext cx="157163" cy="147638"/>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7627" name="Oval 115"/>
          <p:cNvSpPr>
            <a:spLocks noChangeArrowheads="1"/>
          </p:cNvSpPr>
          <p:nvPr/>
        </p:nvSpPr>
        <p:spPr bwMode="auto">
          <a:xfrm>
            <a:off x="2447925" y="4251325"/>
            <a:ext cx="157163" cy="147638"/>
          </a:xfrm>
          <a:prstGeom prst="ellipse">
            <a:avLst/>
          </a:prstGeom>
          <a:solidFill>
            <a:srgbClr val="FF0000"/>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Espace réservé du numéro de diapositive 5"/>
          <p:cNvSpPr>
            <a:spLocks noGrp="1"/>
          </p:cNvSpPr>
          <p:nvPr>
            <p:ph type="sldNum" sz="quarter" idx="429496729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4184E469-0B11-4193-8386-61757FF43055}" type="slidenum">
              <a:rPr lang="fr-FR" altLang="fr-FR"/>
              <a:pPr/>
              <a:t>25</a:t>
            </a:fld>
            <a:endParaRPr lang="fr-FR" altLang="fr-FR"/>
          </a:p>
        </p:txBody>
      </p:sp>
      <p:pic>
        <p:nvPicPr>
          <p:cNvPr id="69635" name="Picture 5" descr="france_region"/>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303588" y="909638"/>
            <a:ext cx="5976937" cy="6470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9636" name="Picture 6" descr="Sans titre-2"/>
          <p:cNvPicPr>
            <a:picLocks noChangeAspect="1" noChangeArrowheads="1"/>
          </p:cNvPicPr>
          <p:nvPr/>
        </p:nvPicPr>
        <p:blipFill>
          <a:blip r:embed="rId4">
            <a:extLst>
              <a:ext uri="{28A0092B-C50C-407E-A947-70E740481C1C}">
                <a14:useLocalDpi xmlns:a14="http://schemas.microsoft.com/office/drawing/2010/main" xmlns="" val="0"/>
              </a:ext>
            </a:extLst>
          </a:blip>
          <a:srcRect l="45171" b="56781"/>
          <a:stretch>
            <a:fillRect/>
          </a:stretch>
        </p:blipFill>
        <p:spPr bwMode="auto">
          <a:xfrm>
            <a:off x="2122488" y="4187825"/>
            <a:ext cx="1514475" cy="839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9637" name="Picture 8" descr="Sans titre-2"/>
          <p:cNvPicPr>
            <a:picLocks noChangeAspect="1" noChangeArrowheads="1"/>
          </p:cNvPicPr>
          <p:nvPr/>
        </p:nvPicPr>
        <p:blipFill>
          <a:blip r:embed="rId4">
            <a:extLst>
              <a:ext uri="{28A0092B-C50C-407E-A947-70E740481C1C}">
                <a14:useLocalDpi xmlns:a14="http://schemas.microsoft.com/office/drawing/2010/main" xmlns="" val="0"/>
              </a:ext>
            </a:extLst>
          </a:blip>
          <a:srcRect r="64528" b="56781"/>
          <a:stretch>
            <a:fillRect/>
          </a:stretch>
        </p:blipFill>
        <p:spPr bwMode="auto">
          <a:xfrm>
            <a:off x="1230313" y="4187825"/>
            <a:ext cx="979487" cy="839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9638" name="Oval 10"/>
          <p:cNvSpPr>
            <a:spLocks noChangeArrowheads="1"/>
          </p:cNvSpPr>
          <p:nvPr/>
        </p:nvSpPr>
        <p:spPr bwMode="auto">
          <a:xfrm>
            <a:off x="5019675" y="4903788"/>
            <a:ext cx="266700" cy="250825"/>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39" name="Oval 11"/>
          <p:cNvSpPr>
            <a:spLocks noChangeArrowheads="1"/>
          </p:cNvSpPr>
          <p:nvPr/>
        </p:nvSpPr>
        <p:spPr bwMode="auto">
          <a:xfrm>
            <a:off x="5786438" y="5713413"/>
            <a:ext cx="266700" cy="252412"/>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40" name="Oval 12"/>
          <p:cNvSpPr>
            <a:spLocks noChangeArrowheads="1"/>
          </p:cNvSpPr>
          <p:nvPr/>
        </p:nvSpPr>
        <p:spPr bwMode="auto">
          <a:xfrm>
            <a:off x="7126288" y="5629275"/>
            <a:ext cx="266700" cy="252413"/>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41" name="Oval 13"/>
          <p:cNvSpPr>
            <a:spLocks noChangeArrowheads="1"/>
          </p:cNvSpPr>
          <p:nvPr/>
        </p:nvSpPr>
        <p:spPr bwMode="auto">
          <a:xfrm>
            <a:off x="8016875" y="5797550"/>
            <a:ext cx="266700" cy="252413"/>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42" name="Oval 14"/>
          <p:cNvSpPr>
            <a:spLocks noChangeArrowheads="1"/>
          </p:cNvSpPr>
          <p:nvPr/>
        </p:nvSpPr>
        <p:spPr bwMode="auto">
          <a:xfrm>
            <a:off x="8639175" y="6889750"/>
            <a:ext cx="268288" cy="252413"/>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43" name="Oval 15"/>
          <p:cNvSpPr>
            <a:spLocks noChangeArrowheads="1"/>
          </p:cNvSpPr>
          <p:nvPr/>
        </p:nvSpPr>
        <p:spPr bwMode="auto">
          <a:xfrm>
            <a:off x="8724900" y="5626100"/>
            <a:ext cx="268288" cy="252413"/>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44" name="Oval 16"/>
          <p:cNvSpPr>
            <a:spLocks noChangeArrowheads="1"/>
          </p:cNvSpPr>
          <p:nvPr/>
        </p:nvSpPr>
        <p:spPr bwMode="auto">
          <a:xfrm>
            <a:off x="8105775" y="4621213"/>
            <a:ext cx="266700" cy="252412"/>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45" name="Oval 17"/>
          <p:cNvSpPr>
            <a:spLocks noChangeArrowheads="1"/>
          </p:cNvSpPr>
          <p:nvPr/>
        </p:nvSpPr>
        <p:spPr bwMode="auto">
          <a:xfrm>
            <a:off x="7659688" y="4368800"/>
            <a:ext cx="268287" cy="252413"/>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46" name="Oval 18"/>
          <p:cNvSpPr>
            <a:spLocks noChangeArrowheads="1"/>
          </p:cNvSpPr>
          <p:nvPr/>
        </p:nvSpPr>
        <p:spPr bwMode="auto">
          <a:xfrm>
            <a:off x="8818563" y="2436813"/>
            <a:ext cx="266700" cy="252412"/>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47" name="Oval 19"/>
          <p:cNvSpPr>
            <a:spLocks noChangeArrowheads="1"/>
          </p:cNvSpPr>
          <p:nvPr/>
        </p:nvSpPr>
        <p:spPr bwMode="auto">
          <a:xfrm>
            <a:off x="8194675" y="3360738"/>
            <a:ext cx="266700" cy="252412"/>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48" name="Oval 20"/>
          <p:cNvSpPr>
            <a:spLocks noChangeArrowheads="1"/>
          </p:cNvSpPr>
          <p:nvPr/>
        </p:nvSpPr>
        <p:spPr bwMode="auto">
          <a:xfrm>
            <a:off x="7570788" y="3276600"/>
            <a:ext cx="266700" cy="252413"/>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49" name="Oval 21"/>
          <p:cNvSpPr>
            <a:spLocks noChangeArrowheads="1"/>
          </p:cNvSpPr>
          <p:nvPr/>
        </p:nvSpPr>
        <p:spPr bwMode="auto">
          <a:xfrm>
            <a:off x="6230938" y="2941638"/>
            <a:ext cx="268287" cy="250825"/>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50" name="Oval 22"/>
          <p:cNvSpPr>
            <a:spLocks noChangeArrowheads="1"/>
          </p:cNvSpPr>
          <p:nvPr/>
        </p:nvSpPr>
        <p:spPr bwMode="auto">
          <a:xfrm>
            <a:off x="5878513" y="4284663"/>
            <a:ext cx="266700" cy="252412"/>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51" name="Oval 23"/>
          <p:cNvSpPr>
            <a:spLocks noChangeArrowheads="1"/>
          </p:cNvSpPr>
          <p:nvPr/>
        </p:nvSpPr>
        <p:spPr bwMode="auto">
          <a:xfrm>
            <a:off x="5076825" y="4033838"/>
            <a:ext cx="266700" cy="250825"/>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52" name="Oval 24"/>
          <p:cNvSpPr>
            <a:spLocks noChangeArrowheads="1"/>
          </p:cNvSpPr>
          <p:nvPr/>
        </p:nvSpPr>
        <p:spPr bwMode="auto">
          <a:xfrm>
            <a:off x="4541838" y="3360738"/>
            <a:ext cx="268287" cy="252412"/>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53" name="Oval 25"/>
          <p:cNvSpPr>
            <a:spLocks noChangeArrowheads="1"/>
          </p:cNvSpPr>
          <p:nvPr/>
        </p:nvSpPr>
        <p:spPr bwMode="auto">
          <a:xfrm>
            <a:off x="4364038" y="2689225"/>
            <a:ext cx="268287" cy="252413"/>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54" name="Oval 26"/>
          <p:cNvSpPr>
            <a:spLocks noChangeArrowheads="1"/>
          </p:cNvSpPr>
          <p:nvPr/>
        </p:nvSpPr>
        <p:spPr bwMode="auto">
          <a:xfrm>
            <a:off x="6769100" y="4284663"/>
            <a:ext cx="268288" cy="252412"/>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55" name="Oval 27"/>
          <p:cNvSpPr>
            <a:spLocks noChangeArrowheads="1"/>
          </p:cNvSpPr>
          <p:nvPr/>
        </p:nvSpPr>
        <p:spPr bwMode="auto">
          <a:xfrm>
            <a:off x="6502400" y="2352675"/>
            <a:ext cx="266700" cy="252413"/>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56" name="Oval 28"/>
          <p:cNvSpPr>
            <a:spLocks noChangeArrowheads="1"/>
          </p:cNvSpPr>
          <p:nvPr/>
        </p:nvSpPr>
        <p:spPr bwMode="auto">
          <a:xfrm>
            <a:off x="5254625" y="2184400"/>
            <a:ext cx="268288" cy="252413"/>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57" name="Oval 29"/>
          <p:cNvSpPr>
            <a:spLocks noChangeArrowheads="1"/>
          </p:cNvSpPr>
          <p:nvPr/>
        </p:nvSpPr>
        <p:spPr bwMode="auto">
          <a:xfrm>
            <a:off x="5875338" y="1847850"/>
            <a:ext cx="266700" cy="252413"/>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58" name="Oval 30"/>
          <p:cNvSpPr>
            <a:spLocks noChangeArrowheads="1"/>
          </p:cNvSpPr>
          <p:nvPr/>
        </p:nvSpPr>
        <p:spPr bwMode="auto">
          <a:xfrm>
            <a:off x="6408738" y="1676400"/>
            <a:ext cx="268287" cy="252413"/>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59" name="Oval 31"/>
          <p:cNvSpPr>
            <a:spLocks noChangeArrowheads="1"/>
          </p:cNvSpPr>
          <p:nvPr/>
        </p:nvSpPr>
        <p:spPr bwMode="auto">
          <a:xfrm>
            <a:off x="7304088" y="2100263"/>
            <a:ext cx="266700" cy="252412"/>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60" name="Oval 32"/>
          <p:cNvSpPr>
            <a:spLocks noChangeArrowheads="1"/>
          </p:cNvSpPr>
          <p:nvPr/>
        </p:nvSpPr>
        <p:spPr bwMode="auto">
          <a:xfrm>
            <a:off x="8105775" y="2268538"/>
            <a:ext cx="266700" cy="252412"/>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61" name="Oval 33"/>
          <p:cNvSpPr>
            <a:spLocks noChangeArrowheads="1"/>
          </p:cNvSpPr>
          <p:nvPr/>
        </p:nvSpPr>
        <p:spPr bwMode="auto">
          <a:xfrm>
            <a:off x="6680200" y="1176338"/>
            <a:ext cx="266700" cy="252412"/>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62" name="Oval 34"/>
          <p:cNvSpPr>
            <a:spLocks noChangeArrowheads="1"/>
          </p:cNvSpPr>
          <p:nvPr/>
        </p:nvSpPr>
        <p:spPr bwMode="auto">
          <a:xfrm>
            <a:off x="2598738" y="4240213"/>
            <a:ext cx="271462" cy="255587"/>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63" name="Oval 35"/>
          <p:cNvSpPr>
            <a:spLocks noChangeArrowheads="1"/>
          </p:cNvSpPr>
          <p:nvPr/>
        </p:nvSpPr>
        <p:spPr bwMode="auto">
          <a:xfrm>
            <a:off x="1246188" y="5394325"/>
            <a:ext cx="271462" cy="255588"/>
          </a:xfrm>
          <a:prstGeom prst="ellipse">
            <a:avLst/>
          </a:prstGeom>
          <a:solidFill>
            <a:schemeClr val="accent1"/>
          </a:solidFill>
          <a:ln>
            <a:noFill/>
          </a:ln>
          <a:effectLst>
            <a:outerShdw dist="17961" dir="2700000" algn="ctr" rotWithShape="0">
              <a:schemeClr val="tx1"/>
            </a:outerShdw>
          </a:effectLst>
          <a:extLst>
            <a:ext uri="{91240B29-F687-4F45-9708-019B960494DF}">
              <a14:hiddenLine xmlns:a14="http://schemas.microsoft.com/office/drawing/2010/main" xmlns="" w="9525">
                <a:solidFill>
                  <a:schemeClr val="tx1"/>
                </a:solidFill>
                <a:round/>
                <a:headEnd/>
                <a:tailEnd/>
              </a14:hiddenLine>
            </a:ext>
          </a:extLst>
        </p:spPr>
        <p:txBody>
          <a:bodyPr wrap="none" anchor="ctr"/>
          <a:lstStyle/>
          <a:p>
            <a:pPr eaLnBrk="1" hangingPunct="1"/>
            <a:endParaRPr lang="fr-FR" altLang="fr-FR"/>
          </a:p>
        </p:txBody>
      </p:sp>
      <p:sp>
        <p:nvSpPr>
          <p:cNvPr id="69664" name="Rectangle 36"/>
          <p:cNvSpPr>
            <a:spLocks noChangeArrowheads="1"/>
          </p:cNvSpPr>
          <p:nvPr/>
        </p:nvSpPr>
        <p:spPr bwMode="auto">
          <a:xfrm>
            <a:off x="873125" y="4019550"/>
            <a:ext cx="3028950" cy="1008063"/>
          </a:xfrm>
          <a:prstGeom prst="rect">
            <a:avLst/>
          </a:prstGeom>
          <a:noFill/>
          <a:ln w="19050">
            <a:solidFill>
              <a:srgbClr val="FBEC5B"/>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sp>
        <p:nvSpPr>
          <p:cNvPr id="69665" name="Rectangle 37"/>
          <p:cNvSpPr>
            <a:spLocks noChangeArrowheads="1"/>
          </p:cNvSpPr>
          <p:nvPr/>
        </p:nvSpPr>
        <p:spPr bwMode="auto">
          <a:xfrm>
            <a:off x="873125" y="5195888"/>
            <a:ext cx="801688" cy="755650"/>
          </a:xfrm>
          <a:prstGeom prst="rect">
            <a:avLst/>
          </a:prstGeom>
          <a:noFill/>
          <a:ln w="19050">
            <a:solidFill>
              <a:srgbClr val="FBEC5B"/>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sp>
        <p:nvSpPr>
          <p:cNvPr id="69666" name="Rectangle 41"/>
          <p:cNvSpPr>
            <a:spLocks noChangeArrowheads="1"/>
          </p:cNvSpPr>
          <p:nvPr/>
        </p:nvSpPr>
        <p:spPr bwMode="auto">
          <a:xfrm>
            <a:off x="1296988" y="1601788"/>
            <a:ext cx="2532062" cy="485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tx1"/>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500">
                <a:solidFill>
                  <a:srgbClr val="7F7F7F"/>
                </a:solidFill>
                <a:latin typeface="Verdana" panose="020B0604030504040204" pitchFamily="34" charset="0"/>
                <a:cs typeface="Arial" panose="020B0604020202020204" pitchFamily="34" charset="0"/>
              </a:rPr>
              <a:t>30 caisses RSI</a:t>
            </a:r>
          </a:p>
        </p:txBody>
      </p:sp>
      <p:sp>
        <p:nvSpPr>
          <p:cNvPr id="69667" name="Oval 42"/>
          <p:cNvSpPr>
            <a:spLocks noChangeArrowheads="1"/>
          </p:cNvSpPr>
          <p:nvPr/>
        </p:nvSpPr>
        <p:spPr bwMode="auto">
          <a:xfrm>
            <a:off x="909638" y="1682750"/>
            <a:ext cx="336550" cy="317500"/>
          </a:xfrm>
          <a:prstGeom prst="ellipse">
            <a:avLst/>
          </a:prstGeom>
          <a:solidFill>
            <a:srgbClr val="0491B2"/>
          </a:solidFill>
          <a:ln w="12700">
            <a:solidFill>
              <a:schemeClr val="bg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sp>
        <p:nvSpPr>
          <p:cNvPr id="69668" name="Text Box 43"/>
          <p:cNvSpPr txBox="1">
            <a:spLocks noChangeArrowheads="1"/>
          </p:cNvSpPr>
          <p:nvPr/>
        </p:nvSpPr>
        <p:spPr bwMode="auto">
          <a:xfrm>
            <a:off x="0" y="228600"/>
            <a:ext cx="10688638" cy="523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110000"/>
              </a:lnSpc>
            </a:pPr>
            <a:r>
              <a:rPr lang="fr-FR" altLang="fr-FR" sz="2500" b="1">
                <a:solidFill>
                  <a:srgbClr val="095BA6"/>
                </a:solidFill>
                <a:latin typeface="Verdana" panose="020B0604030504040204" pitchFamily="34" charset="0"/>
                <a:cs typeface="Arial" panose="020B0604020202020204" pitchFamily="34" charset="0"/>
              </a:rPr>
              <a:t>UNE REFORME DE STRUCTURE DE GRANDE AMPLEUR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Espace réservé du numéro de diapositive 5"/>
          <p:cNvSpPr>
            <a:spLocks noGrp="1"/>
          </p:cNvSpPr>
          <p:nvPr>
            <p:ph type="sldNum" sz="quarter" idx="429496729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7EBDB5DE-0D69-4534-9508-035CBA718377}" type="slidenum">
              <a:rPr lang="fr-FR" altLang="fr-FR"/>
              <a:pPr/>
              <a:t>26</a:t>
            </a:fld>
            <a:endParaRPr lang="fr-FR" altLang="fr-FR"/>
          </a:p>
        </p:txBody>
      </p:sp>
      <p:pic>
        <p:nvPicPr>
          <p:cNvPr id="71683" name="Picture 6" descr="LOGO-RSI-PMS-blanc"/>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77825" y="209550"/>
            <a:ext cx="1936750" cy="712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1684" name="Text Box 7"/>
          <p:cNvSpPr txBox="1">
            <a:spLocks noChangeArrowheads="1"/>
          </p:cNvSpPr>
          <p:nvPr/>
        </p:nvSpPr>
        <p:spPr bwMode="auto">
          <a:xfrm>
            <a:off x="854075" y="2027238"/>
            <a:ext cx="8821738" cy="2679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buClr>
                <a:srgbClr val="009092"/>
              </a:buClr>
              <a:buFontTx/>
              <a:buChar char="•"/>
            </a:pPr>
            <a:r>
              <a:rPr lang="fr-FR" altLang="fr-FR" sz="2900">
                <a:solidFill>
                  <a:schemeClr val="bg1"/>
                </a:solidFill>
                <a:latin typeface="Arial" panose="020B0604020202020204" pitchFamily="34" charset="0"/>
                <a:cs typeface="Arial" panose="020B0604020202020204" pitchFamily="34" charset="0"/>
              </a:rPr>
              <a:t> </a:t>
            </a:r>
            <a:r>
              <a:rPr lang="fr-FR" altLang="fr-FR" sz="2000">
                <a:solidFill>
                  <a:srgbClr val="7F7F7F"/>
                </a:solidFill>
                <a:latin typeface="Verdana" panose="020B0604030504040204" pitchFamily="34" charset="0"/>
                <a:cs typeface="Arial" panose="020B0604020202020204" pitchFamily="34" charset="0"/>
              </a:rPr>
              <a:t>1 caisse par région administrative</a:t>
            </a:r>
          </a:p>
          <a:p>
            <a:pPr eaLnBrk="1" hangingPunct="1">
              <a:buClr>
                <a:srgbClr val="009092"/>
              </a:buClr>
            </a:pPr>
            <a:r>
              <a:rPr lang="fr-FR" altLang="fr-FR" sz="2000">
                <a:solidFill>
                  <a:srgbClr val="7F7F7F"/>
                </a:solidFill>
                <a:latin typeface="Verdana" panose="020B0604030504040204" pitchFamily="34" charset="0"/>
                <a:cs typeface="Arial" panose="020B0604020202020204" pitchFamily="34" charset="0"/>
              </a:rPr>
              <a:t>SAUF</a:t>
            </a:r>
          </a:p>
          <a:p>
            <a:pPr eaLnBrk="1" hangingPunct="1">
              <a:buClr>
                <a:srgbClr val="009092"/>
              </a:buClr>
              <a:buFontTx/>
              <a:buChar char="•"/>
            </a:pPr>
            <a:r>
              <a:rPr lang="fr-FR" altLang="fr-FR" sz="2000">
                <a:solidFill>
                  <a:srgbClr val="7F7F7F"/>
                </a:solidFill>
                <a:latin typeface="Verdana" panose="020B0604030504040204" pitchFamily="34" charset="0"/>
                <a:cs typeface="Arial" panose="020B0604020202020204" pitchFamily="34" charset="0"/>
              </a:rPr>
              <a:t> 3 caisses en Ile-de-France</a:t>
            </a:r>
          </a:p>
          <a:p>
            <a:pPr eaLnBrk="1" hangingPunct="1">
              <a:buClr>
                <a:srgbClr val="009092"/>
              </a:buClr>
              <a:buFontTx/>
              <a:buChar char="•"/>
            </a:pPr>
            <a:r>
              <a:rPr lang="fr-FR" altLang="fr-FR" sz="2000">
                <a:solidFill>
                  <a:srgbClr val="7F7F7F"/>
                </a:solidFill>
                <a:latin typeface="Verdana" panose="020B0604030504040204" pitchFamily="34" charset="0"/>
                <a:cs typeface="Arial" panose="020B0604020202020204" pitchFamily="34" charset="0"/>
              </a:rPr>
              <a:t> 2 caisses PACA</a:t>
            </a:r>
          </a:p>
          <a:p>
            <a:pPr eaLnBrk="1" hangingPunct="1">
              <a:buClr>
                <a:srgbClr val="009092"/>
              </a:buClr>
              <a:buFontTx/>
              <a:buChar char="•"/>
            </a:pPr>
            <a:r>
              <a:rPr lang="fr-FR" altLang="fr-FR" sz="2000">
                <a:solidFill>
                  <a:srgbClr val="7F7F7F"/>
                </a:solidFill>
                <a:latin typeface="Verdana" panose="020B0604030504040204" pitchFamily="34" charset="0"/>
                <a:cs typeface="Arial" panose="020B0604020202020204" pitchFamily="34" charset="0"/>
              </a:rPr>
              <a:t> 2 caisses Rhône Alpes</a:t>
            </a:r>
          </a:p>
          <a:p>
            <a:pPr eaLnBrk="1" hangingPunct="1">
              <a:buClr>
                <a:srgbClr val="009092"/>
              </a:buClr>
            </a:pPr>
            <a:r>
              <a:rPr lang="fr-FR" altLang="fr-FR" sz="2000">
                <a:solidFill>
                  <a:srgbClr val="7F7F7F"/>
                </a:solidFill>
                <a:latin typeface="Verdana" panose="020B0604030504040204" pitchFamily="34" charset="0"/>
                <a:cs typeface="Arial" panose="020B0604020202020204" pitchFamily="34" charset="0"/>
              </a:rPr>
              <a:t>+</a:t>
            </a:r>
          </a:p>
          <a:p>
            <a:pPr eaLnBrk="1" hangingPunct="1">
              <a:buClr>
                <a:srgbClr val="009092"/>
              </a:buClr>
              <a:buFontTx/>
              <a:buChar char="•"/>
            </a:pPr>
            <a:r>
              <a:rPr lang="fr-FR" altLang="fr-FR" sz="2000">
                <a:solidFill>
                  <a:srgbClr val="7F7F7F"/>
                </a:solidFill>
                <a:latin typeface="Verdana" panose="020B0604030504040204" pitchFamily="34" charset="0"/>
                <a:cs typeface="Arial" panose="020B0604020202020204" pitchFamily="34" charset="0"/>
              </a:rPr>
              <a:t> 2 caisses dans les DOM (Antilles-Guyane, Réunion)</a:t>
            </a:r>
          </a:p>
          <a:p>
            <a:pPr eaLnBrk="1" hangingPunct="1">
              <a:buClr>
                <a:srgbClr val="009092"/>
              </a:buClr>
              <a:buFontTx/>
              <a:buChar char="•"/>
            </a:pPr>
            <a:r>
              <a:rPr lang="fr-FR" altLang="fr-FR" sz="2000">
                <a:solidFill>
                  <a:srgbClr val="7F7F7F"/>
                </a:solidFill>
                <a:latin typeface="Verdana" panose="020B0604030504040204" pitchFamily="34" charset="0"/>
                <a:cs typeface="Arial" panose="020B0604020202020204" pitchFamily="34" charset="0"/>
              </a:rPr>
              <a:t> 2 caisses dédiées à l’AM des professions libérales</a:t>
            </a:r>
          </a:p>
        </p:txBody>
      </p:sp>
      <p:grpSp>
        <p:nvGrpSpPr>
          <p:cNvPr id="71685" name="Group 8"/>
          <p:cNvGrpSpPr>
            <a:grpSpLocks/>
          </p:cNvGrpSpPr>
          <p:nvPr/>
        </p:nvGrpSpPr>
        <p:grpSpPr bwMode="auto">
          <a:xfrm>
            <a:off x="914400" y="1358900"/>
            <a:ext cx="2928938" cy="485775"/>
            <a:chOff x="214" y="915"/>
            <a:chExt cx="1579" cy="276"/>
          </a:xfrm>
        </p:grpSpPr>
        <p:sp>
          <p:nvSpPr>
            <p:cNvPr id="71690" name="Rectangle 9"/>
            <p:cNvSpPr>
              <a:spLocks noChangeArrowheads="1"/>
            </p:cNvSpPr>
            <p:nvPr/>
          </p:nvSpPr>
          <p:spPr bwMode="auto">
            <a:xfrm>
              <a:off x="427" y="915"/>
              <a:ext cx="1366" cy="2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tx1"/>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500">
                  <a:solidFill>
                    <a:srgbClr val="7F7F7F"/>
                  </a:solidFill>
                  <a:latin typeface="Verdana" panose="020B0604030504040204" pitchFamily="34" charset="0"/>
                  <a:cs typeface="Arial" panose="020B0604020202020204" pitchFamily="34" charset="0"/>
                </a:rPr>
                <a:t>30 caisses RSI</a:t>
              </a:r>
            </a:p>
          </p:txBody>
        </p:sp>
        <p:sp>
          <p:nvSpPr>
            <p:cNvPr id="71691" name="Oval 10"/>
            <p:cNvSpPr>
              <a:spLocks noChangeArrowheads="1"/>
            </p:cNvSpPr>
            <p:nvPr/>
          </p:nvSpPr>
          <p:spPr bwMode="auto">
            <a:xfrm>
              <a:off x="214" y="961"/>
              <a:ext cx="181" cy="181"/>
            </a:xfrm>
            <a:prstGeom prst="ellipse">
              <a:avLst/>
            </a:prstGeom>
            <a:solidFill>
              <a:srgbClr val="0491B2"/>
            </a:solidFill>
            <a:ln w="12700">
              <a:solidFill>
                <a:schemeClr val="bg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71686" name="Group 11"/>
          <p:cNvGrpSpPr>
            <a:grpSpLocks/>
          </p:cNvGrpSpPr>
          <p:nvPr/>
        </p:nvGrpSpPr>
        <p:grpSpPr bwMode="auto">
          <a:xfrm>
            <a:off x="534988" y="5502275"/>
            <a:ext cx="9886950" cy="925513"/>
            <a:chOff x="288" y="3408"/>
            <a:chExt cx="5328" cy="528"/>
          </a:xfrm>
        </p:grpSpPr>
        <p:sp>
          <p:nvSpPr>
            <p:cNvPr id="71688" name="Rectangle 12"/>
            <p:cNvSpPr>
              <a:spLocks noChangeArrowheads="1"/>
            </p:cNvSpPr>
            <p:nvPr/>
          </p:nvSpPr>
          <p:spPr bwMode="auto">
            <a:xfrm>
              <a:off x="288" y="3408"/>
              <a:ext cx="5328" cy="528"/>
            </a:xfrm>
            <a:prstGeom prst="rect">
              <a:avLst/>
            </a:prstGeom>
            <a:solidFill>
              <a:schemeClr val="accent1"/>
            </a:solidFill>
            <a:ln>
              <a:noFill/>
            </a:ln>
            <a:effectLst>
              <a:outerShdw dist="35921" dir="2700000" algn="ctr" rotWithShape="0">
                <a:schemeClr val="tx1"/>
              </a:outerShdw>
            </a:effectLst>
            <a:extLst>
              <a:ext uri="{91240B29-F687-4F45-9708-019B960494DF}">
                <a14:hiddenLine xmlns:a14="http://schemas.microsoft.com/office/drawing/2010/main" xmlns="" w="9525">
                  <a:solidFill>
                    <a:schemeClr val="tx1"/>
                  </a:solidFill>
                  <a:miter lim="800000"/>
                  <a:headEnd/>
                  <a:tailEnd/>
                </a14:hiddenLine>
              </a:ext>
            </a:extLst>
          </p:spPr>
          <p:txBody>
            <a:bodyPr wrap="none" anchor="ctr"/>
            <a:lstStyle/>
            <a:p>
              <a:pPr eaLnBrk="1" hangingPunct="1"/>
              <a:endParaRPr lang="fr-FR" altLang="fr-FR"/>
            </a:p>
          </p:txBody>
        </p:sp>
        <p:sp>
          <p:nvSpPr>
            <p:cNvPr id="71689" name="Text Box 13"/>
            <p:cNvSpPr txBox="1">
              <a:spLocks noChangeArrowheads="1"/>
            </p:cNvSpPr>
            <p:nvPr/>
          </p:nvSpPr>
          <p:spPr bwMode="auto">
            <a:xfrm>
              <a:off x="333" y="3569"/>
              <a:ext cx="4072" cy="23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000" b="1">
                  <a:solidFill>
                    <a:srgbClr val="095BA6"/>
                  </a:solidFill>
                  <a:latin typeface="Arial" panose="020B0604020202020204" pitchFamily="34" charset="0"/>
                  <a:cs typeface="Arial" panose="020B0604020202020204" pitchFamily="34" charset="0"/>
                </a:rPr>
                <a:t>Plus de 400 points d’accueil mis à la disposition des assurés</a:t>
              </a:r>
              <a:endParaRPr lang="fr-FR" altLang="fr-FR" sz="2000" b="1">
                <a:solidFill>
                  <a:srgbClr val="095BA6"/>
                </a:solidFill>
                <a:latin typeface="Times New Roman" panose="02020603050405020304" pitchFamily="18" charset="0"/>
                <a:cs typeface="Times New Roman" panose="02020603050405020304" pitchFamily="18" charset="0"/>
              </a:endParaRPr>
            </a:p>
          </p:txBody>
        </p:sp>
      </p:grpSp>
      <p:sp>
        <p:nvSpPr>
          <p:cNvPr id="71687" name="Text Box 14"/>
          <p:cNvSpPr txBox="1">
            <a:spLocks noChangeArrowheads="1"/>
          </p:cNvSpPr>
          <p:nvPr/>
        </p:nvSpPr>
        <p:spPr bwMode="auto">
          <a:xfrm>
            <a:off x="0" y="228600"/>
            <a:ext cx="10688638" cy="523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110000"/>
              </a:lnSpc>
            </a:pPr>
            <a:r>
              <a:rPr lang="fr-FR" altLang="fr-FR" sz="2500" b="1">
                <a:solidFill>
                  <a:srgbClr val="095BA6"/>
                </a:solidFill>
                <a:latin typeface="Verdana" panose="020B0604030504040204" pitchFamily="34" charset="0"/>
                <a:cs typeface="Arial" panose="020B0604020202020204" pitchFamily="34" charset="0"/>
              </a:rPr>
              <a:t>UNE REFORME DE STRUCTURE DE GRANDE AMPLEUR</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Espace réservé du numéro de diapositive 5"/>
          <p:cNvSpPr>
            <a:spLocks noGrp="1"/>
          </p:cNvSpPr>
          <p:nvPr>
            <p:ph type="sldNum" sz="quarter" idx="429496729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BFA9A9E2-7DA6-40DE-9435-7E2C71FFEEDB}" type="slidenum">
              <a:rPr lang="fr-FR" altLang="fr-FR"/>
              <a:pPr/>
              <a:t>27</a:t>
            </a:fld>
            <a:endParaRPr lang="fr-FR" altLang="fr-FR"/>
          </a:p>
        </p:txBody>
      </p:sp>
      <p:sp>
        <p:nvSpPr>
          <p:cNvPr id="73731" name="Text Box 2"/>
          <p:cNvSpPr txBox="1">
            <a:spLocks noChangeArrowheads="1"/>
          </p:cNvSpPr>
          <p:nvPr/>
        </p:nvSpPr>
        <p:spPr bwMode="auto">
          <a:xfrm>
            <a:off x="1762125" y="3213100"/>
            <a:ext cx="6516688" cy="774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4400" b="1">
                <a:solidFill>
                  <a:srgbClr val="095BA6"/>
                </a:solidFill>
                <a:latin typeface="Verdana" panose="020B0604030504040204" pitchFamily="34" charset="0"/>
                <a:cs typeface="Times New Roman" panose="02020603050405020304" pitchFamily="18" charset="0"/>
              </a:rPr>
              <a:t>Les missions du RSI</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Espace réservé du numéro de diapositive 5"/>
          <p:cNvSpPr>
            <a:spLocks noGrp="1"/>
          </p:cNvSpPr>
          <p:nvPr>
            <p:ph type="sldNum" sz="quarter" idx="429496729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CB0B92E9-A1EB-4808-8367-E069E12789EA}" type="slidenum">
              <a:rPr lang="fr-FR" altLang="fr-FR"/>
              <a:pPr/>
              <a:t>28</a:t>
            </a:fld>
            <a:endParaRPr lang="fr-FR" altLang="fr-FR"/>
          </a:p>
        </p:txBody>
      </p:sp>
      <p:sp>
        <p:nvSpPr>
          <p:cNvPr id="75779" name="Text Box 5"/>
          <p:cNvSpPr txBox="1">
            <a:spLocks noChangeArrowheads="1"/>
          </p:cNvSpPr>
          <p:nvPr/>
        </p:nvSpPr>
        <p:spPr bwMode="auto">
          <a:xfrm>
            <a:off x="1389063" y="1738313"/>
            <a:ext cx="4252912" cy="1323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buClr>
                <a:srgbClr val="009092"/>
              </a:buClr>
              <a:buFontTx/>
              <a:buChar char="•"/>
            </a:pPr>
            <a:r>
              <a:rPr lang="fr-FR" altLang="fr-FR" sz="2000">
                <a:solidFill>
                  <a:srgbClr val="7F7F7F"/>
                </a:solidFill>
                <a:latin typeface="Verdana" panose="020B0604030504040204" pitchFamily="34" charset="0"/>
                <a:cs typeface="Times New Roman" panose="02020603050405020304" pitchFamily="18" charset="0"/>
              </a:rPr>
              <a:t> Recouvrement des cotisations</a:t>
            </a:r>
          </a:p>
          <a:p>
            <a:pPr eaLnBrk="1" hangingPunct="1">
              <a:buClr>
                <a:srgbClr val="009092"/>
              </a:buClr>
              <a:buFontTx/>
              <a:buChar char="•"/>
            </a:pPr>
            <a:r>
              <a:rPr lang="fr-FR" altLang="fr-FR" sz="2000">
                <a:solidFill>
                  <a:srgbClr val="7F7F7F"/>
                </a:solidFill>
                <a:latin typeface="Verdana" panose="020B0604030504040204" pitchFamily="34" charset="0"/>
                <a:cs typeface="Times New Roman" panose="02020603050405020304" pitchFamily="18" charset="0"/>
              </a:rPr>
              <a:t> Allocations</a:t>
            </a:r>
          </a:p>
          <a:p>
            <a:pPr eaLnBrk="1" hangingPunct="1">
              <a:buClr>
                <a:srgbClr val="009092"/>
              </a:buClr>
              <a:buFontTx/>
              <a:buChar char="•"/>
            </a:pPr>
            <a:r>
              <a:rPr lang="fr-FR" altLang="fr-FR" sz="2000">
                <a:solidFill>
                  <a:srgbClr val="7F7F7F"/>
                </a:solidFill>
                <a:latin typeface="Verdana" panose="020B0604030504040204" pitchFamily="34" charset="0"/>
                <a:cs typeface="Times New Roman" panose="02020603050405020304" pitchFamily="18" charset="0"/>
              </a:rPr>
              <a:t> Prestations</a:t>
            </a:r>
          </a:p>
          <a:p>
            <a:pPr eaLnBrk="1" hangingPunct="1">
              <a:buClr>
                <a:srgbClr val="009092"/>
              </a:buClr>
              <a:buFontTx/>
              <a:buChar char="•"/>
            </a:pPr>
            <a:r>
              <a:rPr lang="fr-FR" altLang="fr-FR" sz="2000">
                <a:solidFill>
                  <a:srgbClr val="7F7F7F"/>
                </a:solidFill>
                <a:latin typeface="Verdana" panose="020B0604030504040204" pitchFamily="34" charset="0"/>
                <a:cs typeface="Times New Roman" panose="02020603050405020304" pitchFamily="18" charset="0"/>
              </a:rPr>
              <a:t> Action sanitaire et sociale</a:t>
            </a:r>
          </a:p>
        </p:txBody>
      </p:sp>
      <p:grpSp>
        <p:nvGrpSpPr>
          <p:cNvPr id="75780" name="Group 6"/>
          <p:cNvGrpSpPr>
            <a:grpSpLocks/>
          </p:cNvGrpSpPr>
          <p:nvPr/>
        </p:nvGrpSpPr>
        <p:grpSpPr bwMode="auto">
          <a:xfrm>
            <a:off x="3821113" y="3652838"/>
            <a:ext cx="3630612" cy="2182812"/>
            <a:chOff x="431" y="2468"/>
            <a:chExt cx="1957" cy="1247"/>
          </a:xfrm>
        </p:grpSpPr>
        <p:sp>
          <p:nvSpPr>
            <p:cNvPr id="75782" name="Text Box 7"/>
            <p:cNvSpPr txBox="1">
              <a:spLocks noChangeArrowheads="1"/>
            </p:cNvSpPr>
            <p:nvPr/>
          </p:nvSpPr>
          <p:spPr bwMode="auto">
            <a:xfrm>
              <a:off x="431" y="2468"/>
              <a:ext cx="1874" cy="23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000">
                  <a:solidFill>
                    <a:srgbClr val="7F7F7F"/>
                  </a:solidFill>
                  <a:latin typeface="Verdana" panose="020B0604030504040204" pitchFamily="34" charset="0"/>
                  <a:cs typeface="Arial" panose="020B0604020202020204" pitchFamily="34" charset="0"/>
                </a:rPr>
                <a:t>pour les 5 risques gérés :</a:t>
              </a:r>
              <a:endParaRPr lang="fr-FR" altLang="fr-FR" sz="2000">
                <a:solidFill>
                  <a:srgbClr val="7F7F7F"/>
                </a:solidFill>
                <a:latin typeface="Verdana" panose="020B0604030504040204" pitchFamily="34" charset="0"/>
                <a:cs typeface="Times New Roman" panose="02020603050405020304" pitchFamily="18" charset="0"/>
              </a:endParaRPr>
            </a:p>
          </p:txBody>
        </p:sp>
        <p:sp>
          <p:nvSpPr>
            <p:cNvPr id="75783" name="Text Box 8"/>
            <p:cNvSpPr txBox="1">
              <a:spLocks noChangeArrowheads="1"/>
            </p:cNvSpPr>
            <p:nvPr/>
          </p:nvSpPr>
          <p:spPr bwMode="auto">
            <a:xfrm>
              <a:off x="455" y="2784"/>
              <a:ext cx="1933" cy="9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buClr>
                  <a:srgbClr val="009092"/>
                </a:buClr>
                <a:buFontTx/>
                <a:buChar char="•"/>
              </a:pPr>
              <a:r>
                <a:rPr lang="fr-FR" altLang="fr-FR" sz="2000">
                  <a:solidFill>
                    <a:srgbClr val="7F7F7F"/>
                  </a:solidFill>
                  <a:latin typeface="Verdana" panose="020B0604030504040204" pitchFamily="34" charset="0"/>
                  <a:cs typeface="Times New Roman" panose="02020603050405020304" pitchFamily="18" charset="0"/>
                </a:rPr>
                <a:t> Maladie-maternité</a:t>
              </a:r>
            </a:p>
            <a:p>
              <a:pPr eaLnBrk="1" hangingPunct="1">
                <a:buClr>
                  <a:srgbClr val="009092"/>
                </a:buClr>
                <a:buFontTx/>
                <a:buChar char="•"/>
              </a:pPr>
              <a:r>
                <a:rPr lang="fr-FR" altLang="fr-FR" sz="2000">
                  <a:solidFill>
                    <a:srgbClr val="7F7F7F"/>
                  </a:solidFill>
                  <a:latin typeface="Verdana" panose="020B0604030504040204" pitchFamily="34" charset="0"/>
                  <a:cs typeface="Times New Roman" panose="02020603050405020304" pitchFamily="18" charset="0"/>
                </a:rPr>
                <a:t> Retraite de base</a:t>
              </a:r>
            </a:p>
            <a:p>
              <a:pPr eaLnBrk="1" hangingPunct="1">
                <a:buClr>
                  <a:srgbClr val="009092"/>
                </a:buClr>
                <a:buFontTx/>
                <a:buChar char="•"/>
              </a:pPr>
              <a:r>
                <a:rPr lang="fr-FR" altLang="fr-FR" sz="2000">
                  <a:solidFill>
                    <a:srgbClr val="7F7F7F"/>
                  </a:solidFill>
                  <a:latin typeface="Verdana" panose="020B0604030504040204" pitchFamily="34" charset="0"/>
                  <a:cs typeface="Times New Roman" panose="02020603050405020304" pitchFamily="18" charset="0"/>
                </a:rPr>
                <a:t> Retraite complémentaire</a:t>
              </a:r>
            </a:p>
            <a:p>
              <a:pPr eaLnBrk="1" hangingPunct="1">
                <a:buClr>
                  <a:srgbClr val="009092"/>
                </a:buClr>
                <a:buFontTx/>
                <a:buChar char="•"/>
              </a:pPr>
              <a:r>
                <a:rPr lang="fr-FR" altLang="fr-FR" sz="2000">
                  <a:solidFill>
                    <a:srgbClr val="7F7F7F"/>
                  </a:solidFill>
                  <a:latin typeface="Verdana" panose="020B0604030504040204" pitchFamily="34" charset="0"/>
                  <a:cs typeface="Times New Roman" panose="02020603050405020304" pitchFamily="18" charset="0"/>
                </a:rPr>
                <a:t> Invalidité</a:t>
              </a:r>
            </a:p>
            <a:p>
              <a:pPr eaLnBrk="1" hangingPunct="1">
                <a:buClr>
                  <a:srgbClr val="009092"/>
                </a:buClr>
                <a:buFontTx/>
                <a:buChar char="•"/>
              </a:pPr>
              <a:r>
                <a:rPr lang="fr-FR" altLang="fr-FR" sz="2000">
                  <a:solidFill>
                    <a:srgbClr val="7F7F7F"/>
                  </a:solidFill>
                  <a:latin typeface="Verdana" panose="020B0604030504040204" pitchFamily="34" charset="0"/>
                  <a:cs typeface="Times New Roman" panose="02020603050405020304" pitchFamily="18" charset="0"/>
                </a:rPr>
                <a:t> Décès</a:t>
              </a:r>
            </a:p>
          </p:txBody>
        </p:sp>
      </p:grpSp>
      <p:sp>
        <p:nvSpPr>
          <p:cNvPr id="75781" name="Text Box 9"/>
          <p:cNvSpPr txBox="1">
            <a:spLocks noChangeArrowheads="1"/>
          </p:cNvSpPr>
          <p:nvPr/>
        </p:nvSpPr>
        <p:spPr bwMode="auto">
          <a:xfrm>
            <a:off x="0" y="358775"/>
            <a:ext cx="10688638" cy="4460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pPr>
            <a:r>
              <a:rPr lang="fr-FR" altLang="fr-FR" sz="2500" b="1">
                <a:solidFill>
                  <a:srgbClr val="095BA6"/>
                </a:solidFill>
                <a:latin typeface="Verdana" panose="020B0604030504040204" pitchFamily="34" charset="0"/>
                <a:cs typeface="Arial" panose="020B0604020202020204" pitchFamily="34" charset="0"/>
              </a:rPr>
              <a:t>LES MISSIONS DU RSI</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Espace réservé du numéro de diapositive 5"/>
          <p:cNvSpPr>
            <a:spLocks noGrp="1"/>
          </p:cNvSpPr>
          <p:nvPr>
            <p:ph type="sldNum" sz="quarter" idx="429496729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873F1FE5-AF02-4E54-8546-EB254E2F49D5}" type="slidenum">
              <a:rPr lang="fr-FR" altLang="fr-FR"/>
              <a:pPr/>
              <a:t>29</a:t>
            </a:fld>
            <a:endParaRPr lang="fr-FR" altLang="fr-FR"/>
          </a:p>
        </p:txBody>
      </p:sp>
      <p:sp>
        <p:nvSpPr>
          <p:cNvPr id="77827" name="Text Box 7"/>
          <p:cNvSpPr txBox="1">
            <a:spLocks noChangeArrowheads="1"/>
          </p:cNvSpPr>
          <p:nvPr/>
        </p:nvSpPr>
        <p:spPr bwMode="auto">
          <a:xfrm>
            <a:off x="882650" y="1695450"/>
            <a:ext cx="9113838" cy="4622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lnSpc>
                <a:spcPct val="90000"/>
              </a:lnSpc>
              <a:spcBef>
                <a:spcPct val="40000"/>
              </a:spcBef>
              <a:buClr>
                <a:srgbClr val="009092"/>
              </a:buClr>
              <a:buFontTx/>
              <a:buChar char="•"/>
            </a:pPr>
            <a:r>
              <a:rPr lang="fr-FR" altLang="fr-FR" sz="2000">
                <a:solidFill>
                  <a:srgbClr val="7F7F7F"/>
                </a:solidFill>
                <a:latin typeface="Verdana" panose="020B0604030504040204" pitchFamily="34" charset="0"/>
                <a:cs typeface="Times New Roman" panose="02020603050405020304" pitchFamily="18" charset="0"/>
              </a:rPr>
              <a:t>Contractualisation avec l’Etat et avec les caisses</a:t>
            </a:r>
          </a:p>
          <a:p>
            <a:pPr eaLnBrk="1" hangingPunct="1">
              <a:lnSpc>
                <a:spcPct val="90000"/>
              </a:lnSpc>
              <a:spcBef>
                <a:spcPct val="40000"/>
              </a:spcBef>
              <a:buClr>
                <a:srgbClr val="009092"/>
              </a:buClr>
              <a:buFontTx/>
              <a:buChar char="•"/>
            </a:pPr>
            <a:r>
              <a:rPr lang="fr-FR" altLang="fr-FR" sz="2000">
                <a:solidFill>
                  <a:srgbClr val="7F7F7F"/>
                </a:solidFill>
                <a:latin typeface="Verdana" panose="020B0604030504040204" pitchFamily="34" charset="0"/>
                <a:cs typeface="Times New Roman" panose="02020603050405020304" pitchFamily="18" charset="0"/>
              </a:rPr>
              <a:t>Financement des risques</a:t>
            </a:r>
          </a:p>
          <a:p>
            <a:pPr eaLnBrk="1" hangingPunct="1">
              <a:lnSpc>
                <a:spcPct val="90000"/>
              </a:lnSpc>
              <a:spcBef>
                <a:spcPct val="40000"/>
              </a:spcBef>
              <a:buClr>
                <a:srgbClr val="009092"/>
              </a:buClr>
              <a:buFontTx/>
              <a:buChar char="•"/>
            </a:pPr>
            <a:r>
              <a:rPr lang="fr-FR" altLang="fr-FR" sz="2000">
                <a:solidFill>
                  <a:srgbClr val="7F7F7F"/>
                </a:solidFill>
                <a:latin typeface="Verdana" panose="020B0604030504040204" pitchFamily="34" charset="0"/>
                <a:cs typeface="Times New Roman" panose="02020603050405020304" pitchFamily="18" charset="0"/>
              </a:rPr>
              <a:t>Gestion du Fonds national de gestion administrative</a:t>
            </a:r>
          </a:p>
          <a:p>
            <a:pPr eaLnBrk="1" hangingPunct="1">
              <a:lnSpc>
                <a:spcPct val="90000"/>
              </a:lnSpc>
              <a:spcBef>
                <a:spcPct val="40000"/>
              </a:spcBef>
              <a:buClr>
                <a:srgbClr val="009092"/>
              </a:buClr>
              <a:buFontTx/>
              <a:buChar char="•"/>
            </a:pPr>
            <a:r>
              <a:rPr lang="fr-FR" altLang="fr-FR" sz="2000">
                <a:solidFill>
                  <a:srgbClr val="7F7F7F"/>
                </a:solidFill>
                <a:latin typeface="Verdana" panose="020B0604030504040204" pitchFamily="34" charset="0"/>
                <a:cs typeface="Times New Roman" panose="02020603050405020304" pitchFamily="18" charset="0"/>
              </a:rPr>
              <a:t>Réglementation</a:t>
            </a:r>
            <a:r>
              <a:rPr lang="fr-FR" altLang="fr-FR" sz="2000">
                <a:solidFill>
                  <a:srgbClr val="7F7F7F"/>
                </a:solidFill>
                <a:latin typeface="Verdana" panose="020B0604030504040204" pitchFamily="34" charset="0"/>
                <a:cs typeface="Arial" panose="020B0604020202020204" pitchFamily="34" charset="0"/>
              </a:rPr>
              <a:t> </a:t>
            </a:r>
          </a:p>
          <a:p>
            <a:pPr eaLnBrk="1" hangingPunct="1">
              <a:lnSpc>
                <a:spcPct val="90000"/>
              </a:lnSpc>
              <a:spcBef>
                <a:spcPct val="40000"/>
              </a:spcBef>
            </a:pPr>
            <a:endParaRPr lang="fr-FR" altLang="fr-FR" sz="2000">
              <a:solidFill>
                <a:srgbClr val="7F7F7F"/>
              </a:solidFill>
              <a:latin typeface="Verdana" panose="020B0604030504040204" pitchFamily="34" charset="0"/>
              <a:cs typeface="Arial" panose="020B0604020202020204" pitchFamily="34" charset="0"/>
            </a:endParaRPr>
          </a:p>
          <a:p>
            <a:pPr eaLnBrk="1" hangingPunct="1">
              <a:lnSpc>
                <a:spcPct val="90000"/>
              </a:lnSpc>
              <a:spcBef>
                <a:spcPct val="40000"/>
              </a:spcBef>
              <a:buClr>
                <a:srgbClr val="009092"/>
              </a:buClr>
              <a:buFontTx/>
              <a:buChar char="•"/>
            </a:pPr>
            <a:r>
              <a:rPr lang="fr-FR" altLang="fr-FR" sz="2000">
                <a:solidFill>
                  <a:srgbClr val="7F7F7F"/>
                </a:solidFill>
                <a:latin typeface="Verdana" panose="020B0604030504040204" pitchFamily="34" charset="0"/>
                <a:cs typeface="Arial" panose="020B0604020202020204" pitchFamily="34" charset="0"/>
              </a:rPr>
              <a:t>Définition des politiques de prévention santé</a:t>
            </a:r>
          </a:p>
          <a:p>
            <a:pPr eaLnBrk="1" hangingPunct="1">
              <a:lnSpc>
                <a:spcPct val="90000"/>
              </a:lnSpc>
              <a:spcBef>
                <a:spcPct val="40000"/>
              </a:spcBef>
              <a:buClr>
                <a:srgbClr val="009092"/>
              </a:buClr>
              <a:buFontTx/>
              <a:buChar char="•"/>
            </a:pPr>
            <a:r>
              <a:rPr lang="fr-FR" altLang="fr-FR" sz="2000">
                <a:solidFill>
                  <a:srgbClr val="7F7F7F"/>
                </a:solidFill>
                <a:latin typeface="Verdana" panose="020B0604030504040204" pitchFamily="34" charset="0"/>
                <a:cs typeface="Arial" panose="020B0604020202020204" pitchFamily="34" charset="0"/>
              </a:rPr>
              <a:t>Cadrage de l’action sanitaire et sociale</a:t>
            </a:r>
          </a:p>
          <a:p>
            <a:pPr eaLnBrk="1" hangingPunct="1">
              <a:lnSpc>
                <a:spcPct val="90000"/>
              </a:lnSpc>
              <a:spcBef>
                <a:spcPct val="40000"/>
              </a:spcBef>
              <a:buClr>
                <a:srgbClr val="009092"/>
              </a:buClr>
            </a:pPr>
            <a:endParaRPr lang="fr-FR" altLang="fr-FR" sz="2000">
              <a:solidFill>
                <a:srgbClr val="7F7F7F"/>
              </a:solidFill>
              <a:latin typeface="Verdana" panose="020B0604030504040204" pitchFamily="34" charset="0"/>
              <a:cs typeface="Arial" panose="020B0604020202020204" pitchFamily="34" charset="0"/>
            </a:endParaRPr>
          </a:p>
          <a:p>
            <a:pPr eaLnBrk="1" hangingPunct="1">
              <a:lnSpc>
                <a:spcPct val="90000"/>
              </a:lnSpc>
              <a:spcBef>
                <a:spcPct val="40000"/>
              </a:spcBef>
              <a:buClr>
                <a:srgbClr val="009092"/>
              </a:buClr>
              <a:buFontTx/>
              <a:buChar char="•"/>
            </a:pPr>
            <a:r>
              <a:rPr lang="fr-FR" altLang="fr-FR" sz="2000">
                <a:solidFill>
                  <a:srgbClr val="7F7F7F"/>
                </a:solidFill>
                <a:latin typeface="Verdana" panose="020B0604030504040204" pitchFamily="34" charset="0"/>
                <a:cs typeface="Times New Roman" panose="02020603050405020304" pitchFamily="18" charset="0"/>
              </a:rPr>
              <a:t>Animation du réseau des caisses : risques</a:t>
            </a:r>
            <a:br>
              <a:rPr lang="fr-FR" altLang="fr-FR" sz="2000">
                <a:solidFill>
                  <a:srgbClr val="7F7F7F"/>
                </a:solidFill>
                <a:latin typeface="Verdana" panose="020B0604030504040204" pitchFamily="34" charset="0"/>
                <a:cs typeface="Times New Roman" panose="02020603050405020304" pitchFamily="18" charset="0"/>
              </a:rPr>
            </a:br>
            <a:r>
              <a:rPr lang="fr-FR" altLang="fr-FR" sz="2000">
                <a:solidFill>
                  <a:srgbClr val="7F7F7F"/>
                </a:solidFill>
                <a:latin typeface="Verdana" panose="020B0604030504040204" pitchFamily="34" charset="0"/>
                <a:cs typeface="Times New Roman" panose="02020603050405020304" pitchFamily="18" charset="0"/>
              </a:rPr>
              <a:t>maladie, invalidité  et vieillesse, con</a:t>
            </a:r>
            <a:r>
              <a:rPr lang="fr-FR" altLang="fr-FR" sz="2000">
                <a:solidFill>
                  <a:srgbClr val="7F7F7F"/>
                </a:solidFill>
                <a:latin typeface="Verdana" panose="020B0604030504040204" pitchFamily="34" charset="0"/>
                <a:cs typeface="Arial" panose="020B0604020202020204" pitchFamily="34" charset="0"/>
              </a:rPr>
              <a:t>trôle médical</a:t>
            </a:r>
          </a:p>
          <a:p>
            <a:pPr eaLnBrk="1" hangingPunct="1">
              <a:lnSpc>
                <a:spcPct val="90000"/>
              </a:lnSpc>
              <a:spcBef>
                <a:spcPct val="40000"/>
              </a:spcBef>
              <a:buClr>
                <a:srgbClr val="009092"/>
              </a:buClr>
              <a:buFontTx/>
              <a:buChar char="•"/>
            </a:pPr>
            <a:r>
              <a:rPr lang="fr-FR" altLang="fr-FR" sz="2000">
                <a:solidFill>
                  <a:srgbClr val="7F7F7F"/>
                </a:solidFill>
                <a:latin typeface="Verdana" panose="020B0604030504040204" pitchFamily="34" charset="0"/>
                <a:cs typeface="Times New Roman" panose="02020603050405020304" pitchFamily="18" charset="0"/>
              </a:rPr>
              <a:t>Gestion des délégations : Urssaf et Organismes Conventionnés (OC)</a:t>
            </a:r>
          </a:p>
          <a:p>
            <a:pPr eaLnBrk="1" hangingPunct="1">
              <a:lnSpc>
                <a:spcPct val="90000"/>
              </a:lnSpc>
              <a:spcBef>
                <a:spcPct val="40000"/>
              </a:spcBef>
            </a:pPr>
            <a:endParaRPr lang="fr-FR" altLang="fr-FR" sz="2000">
              <a:solidFill>
                <a:srgbClr val="7F7F7F"/>
              </a:solidFill>
              <a:latin typeface="Verdana" panose="020B0604030504040204" pitchFamily="34" charset="0"/>
              <a:cs typeface="Arial" panose="020B0604020202020204" pitchFamily="34" charset="0"/>
            </a:endParaRPr>
          </a:p>
        </p:txBody>
      </p:sp>
      <p:sp>
        <p:nvSpPr>
          <p:cNvPr id="77828" name="Text Box 17"/>
          <p:cNvSpPr txBox="1">
            <a:spLocks noChangeArrowheads="1"/>
          </p:cNvSpPr>
          <p:nvPr/>
        </p:nvSpPr>
        <p:spPr bwMode="auto">
          <a:xfrm>
            <a:off x="0" y="358775"/>
            <a:ext cx="10688638" cy="4460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pPr>
            <a:r>
              <a:rPr lang="fr-FR" altLang="fr-FR" sz="2500" b="1">
                <a:solidFill>
                  <a:srgbClr val="095BA6"/>
                </a:solidFill>
                <a:latin typeface="Verdana" panose="020B0604030504040204" pitchFamily="34" charset="0"/>
                <a:cs typeface="Arial" panose="020B0604020202020204" pitchFamily="34" charset="0"/>
              </a:rPr>
              <a:t>LES MISSIONS DE LA CAISSE NATIONALE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C8802BD4-1D0B-48C0-8CE7-8A9DCBE3145D}" type="slidenum">
              <a:rPr lang="fr-FR" altLang="fr-FR"/>
              <a:pPr/>
              <a:t>3</a:t>
            </a:fld>
            <a:endParaRPr lang="fr-FR" altLang="fr-FR"/>
          </a:p>
        </p:txBody>
      </p:sp>
      <p:grpSp>
        <p:nvGrpSpPr>
          <p:cNvPr id="14339" name="Group 4"/>
          <p:cNvGrpSpPr>
            <a:grpSpLocks/>
          </p:cNvGrpSpPr>
          <p:nvPr/>
        </p:nvGrpSpPr>
        <p:grpSpPr bwMode="auto">
          <a:xfrm>
            <a:off x="-12700" y="4230688"/>
            <a:ext cx="10479088" cy="1798637"/>
            <a:chOff x="0" y="1903"/>
            <a:chExt cx="5647" cy="1028"/>
          </a:xfrm>
        </p:grpSpPr>
        <p:grpSp>
          <p:nvGrpSpPr>
            <p:cNvPr id="14346" name="Group 5"/>
            <p:cNvGrpSpPr>
              <a:grpSpLocks/>
            </p:cNvGrpSpPr>
            <p:nvPr/>
          </p:nvGrpSpPr>
          <p:grpSpPr bwMode="auto">
            <a:xfrm>
              <a:off x="7" y="1956"/>
              <a:ext cx="5640" cy="975"/>
              <a:chOff x="0" y="1903"/>
              <a:chExt cx="5640" cy="975"/>
            </a:xfrm>
          </p:grpSpPr>
          <p:sp>
            <p:nvSpPr>
              <p:cNvPr id="14350" name="AutoShape 6"/>
              <p:cNvSpPr>
                <a:spLocks noChangeArrowheads="1"/>
              </p:cNvSpPr>
              <p:nvPr/>
            </p:nvSpPr>
            <p:spPr bwMode="auto">
              <a:xfrm rot="5400000">
                <a:off x="4857" y="2096"/>
                <a:ext cx="975" cy="590"/>
              </a:xfrm>
              <a:prstGeom prst="triangle">
                <a:avLst>
                  <a:gd name="adj" fmla="val 50000"/>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14351" name="Rectangle 7"/>
              <p:cNvSpPr>
                <a:spLocks noChangeArrowheads="1"/>
              </p:cNvSpPr>
              <p:nvPr/>
            </p:nvSpPr>
            <p:spPr bwMode="auto">
              <a:xfrm>
                <a:off x="0" y="2160"/>
                <a:ext cx="5087" cy="454"/>
              </a:xfrm>
              <a:prstGeom prst="rect">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nvGrpSpPr>
            <p:cNvPr id="14347" name="Group 8"/>
            <p:cNvGrpSpPr>
              <a:grpSpLocks/>
            </p:cNvGrpSpPr>
            <p:nvPr/>
          </p:nvGrpSpPr>
          <p:grpSpPr bwMode="auto">
            <a:xfrm>
              <a:off x="0" y="1903"/>
              <a:ext cx="5640" cy="975"/>
              <a:chOff x="0" y="1903"/>
              <a:chExt cx="5640" cy="975"/>
            </a:xfrm>
          </p:grpSpPr>
          <p:sp>
            <p:nvSpPr>
              <p:cNvPr id="14348" name="AutoShape 9"/>
              <p:cNvSpPr>
                <a:spLocks noChangeArrowheads="1"/>
              </p:cNvSpPr>
              <p:nvPr/>
            </p:nvSpPr>
            <p:spPr bwMode="auto">
              <a:xfrm rot="5400000">
                <a:off x="4857" y="2096"/>
                <a:ext cx="975" cy="590"/>
              </a:xfrm>
              <a:prstGeom prst="triangle">
                <a:avLst>
                  <a:gd name="adj" fmla="val 50000"/>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14349" name="Rectangle 10"/>
              <p:cNvSpPr>
                <a:spLocks noChangeArrowheads="1"/>
              </p:cNvSpPr>
              <p:nvPr/>
            </p:nvSpPr>
            <p:spPr bwMode="auto">
              <a:xfrm>
                <a:off x="0" y="2160"/>
                <a:ext cx="5087" cy="454"/>
              </a:xfrm>
              <a:prstGeom prst="rect">
                <a:avLst/>
              </a:prstGeom>
              <a:gradFill rotWithShape="1">
                <a:gsLst>
                  <a:gs pos="0">
                    <a:srgbClr val="00CCFF"/>
                  </a:gs>
                  <a:gs pos="100000">
                    <a:schemeClr val="accent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sp>
        <p:nvSpPr>
          <p:cNvPr id="14340" name="Text Box 11"/>
          <p:cNvSpPr txBox="1">
            <a:spLocks noChangeArrowheads="1"/>
          </p:cNvSpPr>
          <p:nvPr/>
        </p:nvSpPr>
        <p:spPr bwMode="auto">
          <a:xfrm>
            <a:off x="0" y="1724025"/>
            <a:ext cx="10688638" cy="1476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4000" b="1">
                <a:solidFill>
                  <a:srgbClr val="7F7F7F"/>
                </a:solidFill>
                <a:latin typeface="Verdana" panose="020B0604030504040204" pitchFamily="34" charset="0"/>
                <a:cs typeface="Arial" panose="020B0604020202020204" pitchFamily="34" charset="0"/>
              </a:rPr>
              <a:t>1945</a:t>
            </a:r>
          </a:p>
          <a:p>
            <a:pPr algn="ctr" eaLnBrk="1" hangingPunct="1"/>
            <a:r>
              <a:rPr lang="fr-FR" altLang="fr-FR" sz="2500">
                <a:solidFill>
                  <a:srgbClr val="7F7F7F"/>
                </a:solidFill>
                <a:latin typeface="Verdana" panose="020B0604030504040204" pitchFamily="34" charset="0"/>
                <a:cs typeface="Arial" panose="020B0604020202020204" pitchFamily="34" charset="0"/>
              </a:rPr>
              <a:t>Création </a:t>
            </a:r>
            <a:br>
              <a:rPr lang="fr-FR" altLang="fr-FR" sz="2500">
                <a:solidFill>
                  <a:srgbClr val="7F7F7F"/>
                </a:solidFill>
                <a:latin typeface="Verdana" panose="020B0604030504040204" pitchFamily="34" charset="0"/>
                <a:cs typeface="Arial" panose="020B0604020202020204" pitchFamily="34" charset="0"/>
              </a:rPr>
            </a:br>
            <a:r>
              <a:rPr lang="fr-FR" altLang="fr-FR" sz="2500">
                <a:solidFill>
                  <a:srgbClr val="7F7F7F"/>
                </a:solidFill>
                <a:latin typeface="Verdana" panose="020B0604030504040204" pitchFamily="34" charset="0"/>
                <a:cs typeface="Arial" panose="020B0604020202020204" pitchFamily="34" charset="0"/>
              </a:rPr>
              <a:t>de la Sécurité sociale</a:t>
            </a:r>
            <a:endParaRPr lang="fr-FR" altLang="fr-FR" sz="2500">
              <a:solidFill>
                <a:srgbClr val="7F7F7F"/>
              </a:solidFill>
              <a:latin typeface="Verdana" panose="020B0604030504040204" pitchFamily="34" charset="0"/>
              <a:cs typeface="Times New Roman" panose="02020603050405020304" pitchFamily="18" charset="0"/>
            </a:endParaRPr>
          </a:p>
        </p:txBody>
      </p:sp>
      <p:grpSp>
        <p:nvGrpSpPr>
          <p:cNvPr id="14341" name="Group 12"/>
          <p:cNvGrpSpPr>
            <a:grpSpLocks/>
          </p:cNvGrpSpPr>
          <p:nvPr/>
        </p:nvGrpSpPr>
        <p:grpSpPr bwMode="auto">
          <a:xfrm>
            <a:off x="190500" y="3938588"/>
            <a:ext cx="1041400" cy="958850"/>
            <a:chOff x="113" y="2610"/>
            <a:chExt cx="561" cy="548"/>
          </a:xfrm>
        </p:grpSpPr>
        <p:sp>
          <p:nvSpPr>
            <p:cNvPr id="14343" name="Text Box 13"/>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1945</a:t>
              </a:r>
            </a:p>
          </p:txBody>
        </p:sp>
        <p:sp>
          <p:nvSpPr>
            <p:cNvPr id="14344" name="Line 14"/>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14345" name="Oval 15"/>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sp>
        <p:nvSpPr>
          <p:cNvPr id="14342" name="Text Box 16"/>
          <p:cNvSpPr txBox="1">
            <a:spLocks noChangeArrowheads="1"/>
          </p:cNvSpPr>
          <p:nvPr/>
        </p:nvSpPr>
        <p:spPr bwMode="auto">
          <a:xfrm>
            <a:off x="-12700" y="352425"/>
            <a:ext cx="10701338" cy="790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pPr>
            <a:r>
              <a:rPr lang="fr-FR" altLang="fr-FR" sz="2500" b="1">
                <a:solidFill>
                  <a:srgbClr val="095BA6"/>
                </a:solidFill>
                <a:latin typeface="Verdana" panose="020B0604030504040204" pitchFamily="34" charset="0"/>
                <a:cs typeface="Times New Roman" panose="02020603050405020304" pitchFamily="18" charset="0"/>
              </a:rPr>
              <a:t>HISTOIRE DE LA PROTECTION SOCIALE DES INDEPENDANTS</a:t>
            </a:r>
            <a:endParaRPr lang="fr-FR" altLang="fr-FR" sz="2500" b="1">
              <a:solidFill>
                <a:srgbClr val="095BA6"/>
              </a:solidFill>
              <a:latin typeface="Verdana" panose="020B060403050404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26C7E483-BAC8-43FD-B37F-B9DDE0D47854}" type="slidenum">
              <a:rPr lang="fr-FR" altLang="fr-FR"/>
              <a:pPr/>
              <a:t>30</a:t>
            </a:fld>
            <a:endParaRPr lang="fr-FR" altLang="fr-FR"/>
          </a:p>
        </p:txBody>
      </p:sp>
      <p:sp>
        <p:nvSpPr>
          <p:cNvPr id="79875" name="Text Box 9"/>
          <p:cNvSpPr txBox="1">
            <a:spLocks noChangeArrowheads="1"/>
          </p:cNvSpPr>
          <p:nvPr/>
        </p:nvSpPr>
        <p:spPr bwMode="auto">
          <a:xfrm>
            <a:off x="882650" y="1265238"/>
            <a:ext cx="7775575" cy="438340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500" b="1" dirty="0">
                <a:solidFill>
                  <a:srgbClr val="7F7F7F"/>
                </a:solidFill>
                <a:latin typeface="Verdana" panose="020B0604030504040204" pitchFamily="34" charset="0"/>
                <a:cs typeface="Arial" panose="020B0604020202020204" pitchFamily="34" charset="0"/>
              </a:rPr>
              <a:t>Mise en œuvre du recouvrement en lien avec les Urssaf déléguées</a:t>
            </a:r>
          </a:p>
          <a:p>
            <a:pPr eaLnBrk="1" hangingPunct="1"/>
            <a:endParaRPr lang="fr-FR" altLang="fr-FR" sz="2400" dirty="0">
              <a:solidFill>
                <a:srgbClr val="7F7F7F"/>
              </a:solidFill>
              <a:latin typeface="Verdana" panose="020B0604030504040204" pitchFamily="34" charset="0"/>
              <a:cs typeface="Arial" panose="020B0604020202020204" pitchFamily="34" charset="0"/>
            </a:endParaRPr>
          </a:p>
          <a:p>
            <a:pPr eaLnBrk="1" hangingPunct="1"/>
            <a:endParaRPr lang="fr-FR" altLang="fr-FR" sz="2400" dirty="0">
              <a:solidFill>
                <a:srgbClr val="7F7F7F"/>
              </a:solidFill>
              <a:latin typeface="Verdana" panose="020B0604030504040204" pitchFamily="34" charset="0"/>
              <a:cs typeface="Arial" panose="020B0604020202020204" pitchFamily="34" charset="0"/>
            </a:endParaRPr>
          </a:p>
          <a:p>
            <a:pPr eaLnBrk="1" hangingPunct="1">
              <a:buClr>
                <a:srgbClr val="009092"/>
              </a:buClr>
              <a:buFontTx/>
              <a:buChar char="•"/>
            </a:pPr>
            <a:r>
              <a:rPr lang="fr-FR" altLang="fr-FR" sz="2000" dirty="0">
                <a:solidFill>
                  <a:srgbClr val="7F7F7F"/>
                </a:solidFill>
                <a:latin typeface="Verdana" panose="020B0604030504040204" pitchFamily="34" charset="0"/>
                <a:cs typeface="Arial" panose="020B0604020202020204" pitchFamily="34" charset="0"/>
              </a:rPr>
              <a:t>Affiliation et Accueil des nouveaux inscrits</a:t>
            </a:r>
          </a:p>
          <a:p>
            <a:pPr eaLnBrk="1" hangingPunct="1">
              <a:buClr>
                <a:srgbClr val="009092"/>
              </a:buClr>
              <a:buFontTx/>
              <a:buChar char="•"/>
            </a:pPr>
            <a:endParaRPr lang="fr-FR" altLang="fr-FR" sz="2000" dirty="0">
              <a:solidFill>
                <a:srgbClr val="7F7F7F"/>
              </a:solidFill>
              <a:latin typeface="Verdana" panose="020B0604030504040204" pitchFamily="34" charset="0"/>
              <a:cs typeface="Arial" panose="020B0604020202020204" pitchFamily="34" charset="0"/>
            </a:endParaRPr>
          </a:p>
          <a:p>
            <a:pPr eaLnBrk="1" hangingPunct="1">
              <a:buClr>
                <a:srgbClr val="009092"/>
              </a:buClr>
              <a:buFontTx/>
              <a:buChar char="•"/>
            </a:pPr>
            <a:r>
              <a:rPr lang="fr-FR" altLang="fr-FR" sz="2000" dirty="0">
                <a:solidFill>
                  <a:srgbClr val="7F7F7F"/>
                </a:solidFill>
                <a:latin typeface="Verdana" panose="020B0604030504040204" pitchFamily="34" charset="0"/>
                <a:cs typeface="Arial" panose="020B0604020202020204" pitchFamily="34" charset="0"/>
              </a:rPr>
              <a:t>Collecte des revenus : la déclaration annuelle</a:t>
            </a:r>
          </a:p>
          <a:p>
            <a:pPr eaLnBrk="1" hangingPunct="1">
              <a:buClr>
                <a:srgbClr val="009092"/>
              </a:buClr>
              <a:buFontTx/>
              <a:buChar char="•"/>
            </a:pPr>
            <a:endParaRPr lang="fr-FR" altLang="fr-FR" sz="2000" dirty="0">
              <a:solidFill>
                <a:srgbClr val="7F7F7F"/>
              </a:solidFill>
              <a:latin typeface="Verdana" panose="020B0604030504040204" pitchFamily="34" charset="0"/>
              <a:cs typeface="Arial" panose="020B0604020202020204" pitchFamily="34" charset="0"/>
            </a:endParaRPr>
          </a:p>
          <a:p>
            <a:pPr eaLnBrk="1" hangingPunct="1">
              <a:buClr>
                <a:srgbClr val="009092"/>
              </a:buClr>
              <a:buFontTx/>
              <a:buChar char="•"/>
            </a:pPr>
            <a:r>
              <a:rPr lang="fr-FR" altLang="fr-FR" sz="2000" dirty="0">
                <a:solidFill>
                  <a:srgbClr val="7F7F7F"/>
                </a:solidFill>
                <a:latin typeface="Verdana" panose="020B0604030504040204" pitchFamily="34" charset="0"/>
                <a:cs typeface="Arial" panose="020B0604020202020204" pitchFamily="34" charset="0"/>
              </a:rPr>
              <a:t>Appel des </a:t>
            </a:r>
            <a:r>
              <a:rPr lang="fr-FR" altLang="fr-FR" sz="2000" dirty="0" smtClean="0">
                <a:solidFill>
                  <a:srgbClr val="7F7F7F"/>
                </a:solidFill>
                <a:latin typeface="Verdana" panose="020B0604030504040204" pitchFamily="34" charset="0"/>
                <a:cs typeface="Arial" panose="020B0604020202020204" pitchFamily="34" charset="0"/>
              </a:rPr>
              <a:t>cotisations</a:t>
            </a:r>
            <a:endParaRPr lang="fr-FR" altLang="fr-FR" sz="2000" dirty="0">
              <a:solidFill>
                <a:srgbClr val="7F7F7F"/>
              </a:solidFill>
              <a:latin typeface="Verdana" panose="020B0604030504040204" pitchFamily="34" charset="0"/>
              <a:cs typeface="Arial" panose="020B0604020202020204" pitchFamily="34" charset="0"/>
            </a:endParaRPr>
          </a:p>
          <a:p>
            <a:pPr eaLnBrk="1" hangingPunct="1">
              <a:buClr>
                <a:srgbClr val="009092"/>
              </a:buClr>
              <a:buFontTx/>
              <a:buChar char="•"/>
            </a:pPr>
            <a:endParaRPr lang="fr-FR" altLang="fr-FR" sz="2000" dirty="0">
              <a:solidFill>
                <a:srgbClr val="7F7F7F"/>
              </a:solidFill>
              <a:latin typeface="Verdana" panose="020B0604030504040204" pitchFamily="34" charset="0"/>
              <a:cs typeface="Arial" panose="020B0604020202020204" pitchFamily="34" charset="0"/>
            </a:endParaRPr>
          </a:p>
          <a:p>
            <a:pPr eaLnBrk="1" hangingPunct="1">
              <a:buClr>
                <a:srgbClr val="009092"/>
              </a:buClr>
              <a:buFontTx/>
              <a:buChar char="•"/>
            </a:pPr>
            <a:r>
              <a:rPr lang="fr-FR" altLang="fr-FR" sz="2000" dirty="0">
                <a:solidFill>
                  <a:srgbClr val="7F7F7F"/>
                </a:solidFill>
                <a:latin typeface="Verdana" panose="020B0604030504040204" pitchFamily="34" charset="0"/>
                <a:cs typeface="Arial" panose="020B0604020202020204" pitchFamily="34" charset="0"/>
              </a:rPr>
              <a:t>Gestion des échéanciers de paiement sur demande</a:t>
            </a:r>
          </a:p>
          <a:p>
            <a:pPr eaLnBrk="1" hangingPunct="1">
              <a:buClr>
                <a:srgbClr val="009092"/>
              </a:buClr>
              <a:buFontTx/>
              <a:buChar char="•"/>
            </a:pPr>
            <a:endParaRPr lang="fr-FR" altLang="fr-FR" sz="2000" dirty="0">
              <a:solidFill>
                <a:srgbClr val="7F7F7F"/>
              </a:solidFill>
              <a:latin typeface="Verdana" panose="020B0604030504040204" pitchFamily="34" charset="0"/>
              <a:cs typeface="Arial" panose="020B0604020202020204" pitchFamily="34" charset="0"/>
            </a:endParaRPr>
          </a:p>
          <a:p>
            <a:pPr eaLnBrk="1" hangingPunct="1">
              <a:buClr>
                <a:srgbClr val="009092"/>
              </a:buClr>
              <a:buFontTx/>
              <a:buChar char="•"/>
            </a:pPr>
            <a:r>
              <a:rPr lang="fr-FR" altLang="fr-FR" sz="2000" dirty="0">
                <a:solidFill>
                  <a:srgbClr val="7F7F7F"/>
                </a:solidFill>
                <a:latin typeface="Verdana" panose="020B0604030504040204" pitchFamily="34" charset="0"/>
                <a:cs typeface="Arial" panose="020B0604020202020204" pitchFamily="34" charset="0"/>
              </a:rPr>
              <a:t>Recouvrement : phases amiable et contentieuse</a:t>
            </a:r>
          </a:p>
        </p:txBody>
      </p:sp>
      <p:sp>
        <p:nvSpPr>
          <p:cNvPr id="79876" name="Text Box 10"/>
          <p:cNvSpPr txBox="1">
            <a:spLocks noChangeArrowheads="1"/>
          </p:cNvSpPr>
          <p:nvPr/>
        </p:nvSpPr>
        <p:spPr bwMode="auto">
          <a:xfrm>
            <a:off x="0" y="358775"/>
            <a:ext cx="10688638" cy="4460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pPr>
            <a:r>
              <a:rPr lang="fr-FR" altLang="fr-FR" sz="2500" b="1">
                <a:solidFill>
                  <a:srgbClr val="095BA6"/>
                </a:solidFill>
                <a:latin typeface="Verdana" panose="020B0604030504040204" pitchFamily="34" charset="0"/>
                <a:cs typeface="Arial" panose="020B0604020202020204" pitchFamily="34" charset="0"/>
              </a:rPr>
              <a:t>LES MISSIONS DES CAISSES DE BASE</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74EC43F8-8F16-4ED7-9556-9A35931DD80C}" type="slidenum">
              <a:rPr lang="fr-FR" altLang="fr-FR"/>
              <a:pPr/>
              <a:t>31</a:t>
            </a:fld>
            <a:endParaRPr lang="fr-FR" altLang="fr-FR"/>
          </a:p>
        </p:txBody>
      </p:sp>
      <p:sp>
        <p:nvSpPr>
          <p:cNvPr id="81923" name="Text Box 9"/>
          <p:cNvSpPr txBox="1">
            <a:spLocks noChangeArrowheads="1"/>
          </p:cNvSpPr>
          <p:nvPr/>
        </p:nvSpPr>
        <p:spPr bwMode="auto">
          <a:xfrm>
            <a:off x="919163" y="1195388"/>
            <a:ext cx="8872537" cy="5168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500" b="1" dirty="0">
                <a:solidFill>
                  <a:srgbClr val="7F7F7F"/>
                </a:solidFill>
                <a:latin typeface="Verdana" panose="020B0604030504040204" pitchFamily="34" charset="0"/>
                <a:cs typeface="Arial" panose="020B0604020202020204" pitchFamily="34" charset="0"/>
              </a:rPr>
              <a:t>Gestion des prestations déléguées en lien avec les OC</a:t>
            </a:r>
          </a:p>
          <a:p>
            <a:pPr eaLnBrk="1" hangingPunct="1"/>
            <a:endParaRPr lang="fr-FR" altLang="fr-FR" sz="800" b="1" dirty="0">
              <a:solidFill>
                <a:srgbClr val="7F7F7F"/>
              </a:solidFill>
              <a:latin typeface="Verdana" panose="020B0604030504040204" pitchFamily="34" charset="0"/>
              <a:cs typeface="Arial" panose="020B0604020202020204" pitchFamily="34" charset="0"/>
            </a:endParaRPr>
          </a:p>
          <a:p>
            <a:pPr eaLnBrk="1" hangingPunct="1">
              <a:buClr>
                <a:srgbClr val="009092"/>
              </a:buClr>
              <a:buFontTx/>
              <a:buChar char="•"/>
            </a:pPr>
            <a:r>
              <a:rPr lang="fr-FR" altLang="fr-FR" sz="2000" dirty="0">
                <a:solidFill>
                  <a:srgbClr val="7F7F7F"/>
                </a:solidFill>
                <a:latin typeface="Verdana" panose="020B0604030504040204" pitchFamily="34" charset="0"/>
                <a:cs typeface="Arial" panose="020B0604020202020204" pitchFamily="34" charset="0"/>
              </a:rPr>
              <a:t>Assurance maladie</a:t>
            </a:r>
          </a:p>
          <a:p>
            <a:pPr eaLnBrk="1" hangingPunct="1">
              <a:buClr>
                <a:srgbClr val="009092"/>
              </a:buClr>
              <a:buFontTx/>
              <a:buChar char="•"/>
            </a:pPr>
            <a:r>
              <a:rPr lang="fr-FR" altLang="fr-FR" sz="2000" dirty="0">
                <a:solidFill>
                  <a:srgbClr val="7F7F7F"/>
                </a:solidFill>
                <a:latin typeface="Verdana" panose="020B0604030504040204" pitchFamily="34" charset="0"/>
                <a:cs typeface="Arial" panose="020B0604020202020204" pitchFamily="34" charset="0"/>
              </a:rPr>
              <a:t>Assurance maternité</a:t>
            </a:r>
          </a:p>
          <a:p>
            <a:pPr lvl="3" eaLnBrk="1" hangingPunct="1"/>
            <a:endParaRPr lang="fr-FR" altLang="fr-FR" sz="800" dirty="0">
              <a:solidFill>
                <a:srgbClr val="7F7F7F"/>
              </a:solidFill>
              <a:latin typeface="Verdana" panose="020B0604030504040204" pitchFamily="34" charset="0"/>
              <a:cs typeface="Arial" panose="020B0604020202020204" pitchFamily="34" charset="0"/>
            </a:endParaRPr>
          </a:p>
          <a:p>
            <a:pPr eaLnBrk="1" hangingPunct="1"/>
            <a:r>
              <a:rPr lang="fr-FR" altLang="fr-FR" sz="2500" b="1" dirty="0">
                <a:solidFill>
                  <a:srgbClr val="7F7F7F"/>
                </a:solidFill>
                <a:latin typeface="Verdana" panose="020B0604030504040204" pitchFamily="34" charset="0"/>
                <a:cs typeface="Arial" panose="020B0604020202020204" pitchFamily="34" charset="0"/>
              </a:rPr>
              <a:t>Gestion des prestations non déléguées</a:t>
            </a:r>
          </a:p>
          <a:p>
            <a:pPr eaLnBrk="1" hangingPunct="1">
              <a:buClr>
                <a:srgbClr val="009092"/>
              </a:buClr>
              <a:buFontTx/>
              <a:buChar char="•"/>
            </a:pPr>
            <a:r>
              <a:rPr lang="fr-FR" altLang="fr-FR" sz="2000" dirty="0">
                <a:solidFill>
                  <a:srgbClr val="7F7F7F"/>
                </a:solidFill>
                <a:latin typeface="Verdana" panose="020B0604030504040204" pitchFamily="34" charset="0"/>
                <a:cs typeface="Arial" panose="020B0604020202020204" pitchFamily="34" charset="0"/>
              </a:rPr>
              <a:t>Assurance invalidité</a:t>
            </a:r>
          </a:p>
          <a:p>
            <a:pPr eaLnBrk="1" hangingPunct="1">
              <a:buClr>
                <a:srgbClr val="009092"/>
              </a:buClr>
              <a:buFontTx/>
              <a:buChar char="•"/>
            </a:pPr>
            <a:r>
              <a:rPr lang="fr-FR" altLang="fr-FR" sz="2000" dirty="0">
                <a:solidFill>
                  <a:srgbClr val="7F7F7F"/>
                </a:solidFill>
                <a:latin typeface="Verdana" panose="020B0604030504040204" pitchFamily="34" charset="0"/>
                <a:cs typeface="Arial" panose="020B0604020202020204" pitchFamily="34" charset="0"/>
              </a:rPr>
              <a:t>Assurance retraite</a:t>
            </a:r>
          </a:p>
          <a:p>
            <a:pPr eaLnBrk="1" hangingPunct="1">
              <a:buClr>
                <a:srgbClr val="009092"/>
              </a:buClr>
              <a:buFontTx/>
              <a:buChar char="•"/>
            </a:pPr>
            <a:r>
              <a:rPr lang="fr-FR" altLang="fr-FR" sz="2000" dirty="0">
                <a:solidFill>
                  <a:srgbClr val="7F7F7F"/>
                </a:solidFill>
                <a:latin typeface="Verdana" panose="020B0604030504040204" pitchFamily="34" charset="0"/>
                <a:cs typeface="Arial" panose="020B0604020202020204" pitchFamily="34" charset="0"/>
              </a:rPr>
              <a:t>Assurance </a:t>
            </a:r>
            <a:r>
              <a:rPr lang="fr-FR" altLang="fr-FR" sz="2000" dirty="0" smtClean="0">
                <a:solidFill>
                  <a:srgbClr val="7F7F7F"/>
                </a:solidFill>
                <a:latin typeface="Verdana" panose="020B0604030504040204" pitchFamily="34" charset="0"/>
                <a:cs typeface="Arial" panose="020B0604020202020204" pitchFamily="34" charset="0"/>
              </a:rPr>
              <a:t>décès</a:t>
            </a:r>
            <a:endParaRPr lang="fr-FR" altLang="fr-FR" sz="2000" dirty="0">
              <a:solidFill>
                <a:srgbClr val="7F7F7F"/>
              </a:solidFill>
              <a:latin typeface="Verdana" panose="020B0604030504040204" pitchFamily="34" charset="0"/>
              <a:cs typeface="Arial" panose="020B0604020202020204" pitchFamily="34" charset="0"/>
            </a:endParaRPr>
          </a:p>
          <a:p>
            <a:pPr eaLnBrk="1" hangingPunct="1"/>
            <a:endParaRPr lang="fr-FR" altLang="fr-FR" sz="800" dirty="0">
              <a:solidFill>
                <a:srgbClr val="7F7F7F"/>
              </a:solidFill>
              <a:latin typeface="Verdana" panose="020B0604030504040204" pitchFamily="34" charset="0"/>
              <a:cs typeface="Arial" panose="020B0604020202020204" pitchFamily="34" charset="0"/>
            </a:endParaRPr>
          </a:p>
          <a:p>
            <a:pPr eaLnBrk="1" hangingPunct="1"/>
            <a:r>
              <a:rPr lang="fr-FR" altLang="fr-FR" sz="2500" b="1" dirty="0">
                <a:solidFill>
                  <a:srgbClr val="7F7F7F"/>
                </a:solidFill>
                <a:latin typeface="Verdana" panose="020B0604030504040204" pitchFamily="34" charset="0"/>
                <a:cs typeface="Arial" panose="020B0604020202020204" pitchFamily="34" charset="0"/>
              </a:rPr>
              <a:t>Mise en œuvre des politiques de gestion des risques</a:t>
            </a:r>
          </a:p>
          <a:p>
            <a:pPr eaLnBrk="1" hangingPunct="1">
              <a:buClr>
                <a:srgbClr val="009092"/>
              </a:buClr>
              <a:buFontTx/>
              <a:buChar char="•"/>
            </a:pPr>
            <a:r>
              <a:rPr lang="fr-FR" altLang="fr-FR" sz="2000" dirty="0">
                <a:solidFill>
                  <a:srgbClr val="7F7F7F"/>
                </a:solidFill>
                <a:latin typeface="Verdana" panose="020B0604030504040204" pitchFamily="34" charset="0"/>
                <a:cs typeface="Arial" panose="020B0604020202020204" pitchFamily="34" charset="0"/>
              </a:rPr>
              <a:t>Prévention santé</a:t>
            </a:r>
          </a:p>
          <a:p>
            <a:pPr eaLnBrk="1" hangingPunct="1">
              <a:buClr>
                <a:srgbClr val="009092"/>
              </a:buClr>
              <a:buFontTx/>
              <a:buChar char="•"/>
            </a:pPr>
            <a:r>
              <a:rPr lang="fr-FR" altLang="fr-FR" sz="2000" dirty="0">
                <a:solidFill>
                  <a:srgbClr val="7F7F7F"/>
                </a:solidFill>
                <a:latin typeface="Verdana" panose="020B0604030504040204" pitchFamily="34" charset="0"/>
                <a:cs typeface="Arial" panose="020B0604020202020204" pitchFamily="34" charset="0"/>
              </a:rPr>
              <a:t>Action sanitaire et sociale</a:t>
            </a:r>
          </a:p>
          <a:p>
            <a:pPr eaLnBrk="1" hangingPunct="1">
              <a:buClr>
                <a:srgbClr val="009092"/>
              </a:buClr>
              <a:buFontTx/>
              <a:buChar char="•"/>
            </a:pPr>
            <a:r>
              <a:rPr lang="fr-FR" altLang="fr-FR" sz="2000" dirty="0">
                <a:solidFill>
                  <a:srgbClr val="7F7F7F"/>
                </a:solidFill>
                <a:latin typeface="Verdana" panose="020B0604030504040204" pitchFamily="34" charset="0"/>
                <a:cs typeface="Arial" panose="020B0604020202020204" pitchFamily="34" charset="0"/>
              </a:rPr>
              <a:t>Lutte contre la fraude</a:t>
            </a:r>
          </a:p>
          <a:p>
            <a:pPr lvl="3" eaLnBrk="1" hangingPunct="1"/>
            <a:endParaRPr lang="fr-FR" altLang="fr-FR" sz="2000" dirty="0">
              <a:solidFill>
                <a:srgbClr val="7F7F7F"/>
              </a:solidFill>
              <a:latin typeface="Verdana" panose="020B0604030504040204" pitchFamily="34" charset="0"/>
              <a:cs typeface="Arial" panose="020B0604020202020204" pitchFamily="34" charset="0"/>
            </a:endParaRPr>
          </a:p>
        </p:txBody>
      </p:sp>
      <p:sp>
        <p:nvSpPr>
          <p:cNvPr id="81924" name="Text Box 10"/>
          <p:cNvSpPr txBox="1">
            <a:spLocks noChangeArrowheads="1"/>
          </p:cNvSpPr>
          <p:nvPr/>
        </p:nvSpPr>
        <p:spPr bwMode="auto">
          <a:xfrm>
            <a:off x="0" y="358775"/>
            <a:ext cx="10688638" cy="4460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pPr>
            <a:r>
              <a:rPr lang="fr-FR" altLang="fr-FR" sz="2500" b="1">
                <a:solidFill>
                  <a:srgbClr val="095BA6"/>
                </a:solidFill>
                <a:latin typeface="Verdana" panose="020B0604030504040204" pitchFamily="34" charset="0"/>
                <a:cs typeface="Arial" panose="020B0604020202020204" pitchFamily="34" charset="0"/>
              </a:rPr>
              <a:t>LES MISSIONS DES CAISSES DE BASE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Espace réservé du numéro de diapositive 4"/>
          <p:cNvSpPr>
            <a:spLocks noGrp="1"/>
          </p:cNvSpPr>
          <p:nvPr>
            <p:ph type="sldNum" sz="quarter" idx="429496729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3F33D7D7-B4DE-4BD6-8F3B-8721CCEC7119}" type="slidenum">
              <a:rPr lang="fr-FR" altLang="fr-FR"/>
              <a:pPr/>
              <a:t>32</a:t>
            </a:fld>
            <a:endParaRPr lang="fr-FR" altLang="fr-FR"/>
          </a:p>
        </p:txBody>
      </p:sp>
      <p:sp>
        <p:nvSpPr>
          <p:cNvPr id="83971" name="Rectangle 2"/>
          <p:cNvSpPr>
            <a:spLocks/>
          </p:cNvSpPr>
          <p:nvPr/>
        </p:nvSpPr>
        <p:spPr bwMode="auto">
          <a:xfrm>
            <a:off x="0" y="266700"/>
            <a:ext cx="10345738" cy="742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4287" tIns="52144" rIns="104287" bIns="52144" anchor="ctr"/>
          <a:lstStyle/>
          <a:p>
            <a:pPr algn="ctr" eaLnBrk="1" hangingPunct="1"/>
            <a:r>
              <a:rPr lang="fr-FR" altLang="fr-FR" sz="2500" b="1">
                <a:solidFill>
                  <a:srgbClr val="095BA6"/>
                </a:solidFill>
                <a:latin typeface="Verdana" panose="020B0604030504040204" pitchFamily="34" charset="0"/>
              </a:rPr>
              <a:t>Une protection sociale complète</a:t>
            </a:r>
          </a:p>
        </p:txBody>
      </p:sp>
      <p:graphicFrame>
        <p:nvGraphicFramePr>
          <p:cNvPr id="198683" name="Group 27"/>
          <p:cNvGraphicFramePr>
            <a:graphicFrameLocks noGrp="1"/>
          </p:cNvGraphicFramePr>
          <p:nvPr>
            <p:ph/>
          </p:nvPr>
        </p:nvGraphicFramePr>
        <p:xfrm>
          <a:off x="534988" y="1174750"/>
          <a:ext cx="9618662" cy="5200650"/>
        </p:xfrm>
        <a:graphic>
          <a:graphicData uri="http://schemas.openxmlformats.org/drawingml/2006/table">
            <a:tbl>
              <a:tblPr/>
              <a:tblGrid>
                <a:gridCol w="3557587"/>
                <a:gridCol w="3136900"/>
                <a:gridCol w="2924175"/>
              </a:tblGrid>
              <a:tr h="595393">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Geneva" charset="-128"/>
                        </a:defRPr>
                      </a:lvl1pPr>
                      <a:lvl2pPr marL="457200">
                        <a:spcBef>
                          <a:spcPct val="20000"/>
                        </a:spcBef>
                        <a:buFont typeface="Arial" panose="020B0604020202020204" pitchFamily="34" charset="0"/>
                        <a:defRPr sz="2800">
                          <a:solidFill>
                            <a:schemeClr val="tx1"/>
                          </a:solidFill>
                          <a:latin typeface="Calibri" panose="020F0502020204030204" pitchFamily="34" charset="0"/>
                          <a:ea typeface="Geneva" charset="-128"/>
                        </a:defRPr>
                      </a:lvl2pPr>
                      <a:lvl3pPr marL="914400">
                        <a:spcBef>
                          <a:spcPct val="20000"/>
                        </a:spcBef>
                        <a:buFont typeface="Arial" panose="020B0604020202020204" pitchFamily="34" charset="0"/>
                        <a:defRPr sz="2300">
                          <a:solidFill>
                            <a:schemeClr val="tx1"/>
                          </a:solidFill>
                          <a:latin typeface="Calibri" panose="020F0502020204030204" pitchFamily="34" charset="0"/>
                          <a:ea typeface="Geneva" charset="-128"/>
                        </a:defRPr>
                      </a:lvl3pPr>
                      <a:lvl4pPr marL="1371600">
                        <a:spcBef>
                          <a:spcPct val="20000"/>
                        </a:spcBef>
                        <a:buFont typeface="Arial" panose="020B0604020202020204" pitchFamily="34" charset="0"/>
                        <a:defRPr sz="2100">
                          <a:solidFill>
                            <a:schemeClr val="tx1"/>
                          </a:solidFill>
                          <a:latin typeface="Calibri" panose="020F0502020204030204" pitchFamily="34" charset="0"/>
                          <a:ea typeface="Geneva" charset="-128"/>
                        </a:defRPr>
                      </a:lvl4pPr>
                      <a:lvl5pPr marL="1828800">
                        <a:spcBef>
                          <a:spcPct val="20000"/>
                        </a:spcBef>
                        <a:buFont typeface="Arial" panose="020B0604020202020204" pitchFamily="34" charset="0"/>
                        <a:defRPr sz="2100">
                          <a:solidFill>
                            <a:schemeClr val="tx1"/>
                          </a:solidFill>
                          <a:latin typeface="Calibri" panose="020F0502020204030204" pitchFamily="34" charset="0"/>
                          <a:ea typeface="Geneva" charset="-128"/>
                        </a:defRPr>
                      </a:lvl5pPr>
                      <a:lvl6pPr fontAlgn="base">
                        <a:spcBef>
                          <a:spcPct val="20000"/>
                        </a:spcBef>
                        <a:spcAft>
                          <a:spcPct val="0"/>
                        </a:spcAft>
                        <a:buFont typeface="Arial" panose="020B0604020202020204" pitchFamily="34" charset="0"/>
                        <a:defRPr sz="2100">
                          <a:solidFill>
                            <a:schemeClr val="tx1"/>
                          </a:solidFill>
                          <a:latin typeface="Calibri" panose="020F0502020204030204" pitchFamily="34" charset="0"/>
                          <a:ea typeface="Geneva" charset="-128"/>
                        </a:defRPr>
                      </a:lvl6pPr>
                      <a:lvl7pPr fontAlgn="base">
                        <a:spcBef>
                          <a:spcPct val="20000"/>
                        </a:spcBef>
                        <a:spcAft>
                          <a:spcPct val="0"/>
                        </a:spcAft>
                        <a:buFont typeface="Arial" panose="020B0604020202020204" pitchFamily="34" charset="0"/>
                        <a:defRPr sz="2100">
                          <a:solidFill>
                            <a:schemeClr val="tx1"/>
                          </a:solidFill>
                          <a:latin typeface="Calibri" panose="020F0502020204030204" pitchFamily="34" charset="0"/>
                          <a:ea typeface="Geneva" charset="-128"/>
                        </a:defRPr>
                      </a:lvl7pPr>
                      <a:lvl8pPr fontAlgn="base">
                        <a:spcBef>
                          <a:spcPct val="20000"/>
                        </a:spcBef>
                        <a:spcAft>
                          <a:spcPct val="0"/>
                        </a:spcAft>
                        <a:buFont typeface="Arial" panose="020B0604020202020204" pitchFamily="34" charset="0"/>
                        <a:defRPr sz="2100">
                          <a:solidFill>
                            <a:schemeClr val="tx1"/>
                          </a:solidFill>
                          <a:latin typeface="Calibri" panose="020F0502020204030204" pitchFamily="34" charset="0"/>
                          <a:ea typeface="Geneva" charset="-128"/>
                        </a:defRPr>
                      </a:lvl8pPr>
                      <a:lvl9pPr fontAlgn="base">
                        <a:spcBef>
                          <a:spcPct val="20000"/>
                        </a:spcBef>
                        <a:spcAft>
                          <a:spcPct val="0"/>
                        </a:spcAft>
                        <a:buFont typeface="Arial" panose="020B0604020202020204" pitchFamily="34" charset="0"/>
                        <a:defRPr sz="2100">
                          <a:solidFill>
                            <a:schemeClr val="tx1"/>
                          </a:solidFill>
                          <a:latin typeface="Calibri" panose="020F0502020204030204" pitchFamily="34" charset="0"/>
                          <a:ea typeface="Geneva" charset="-128"/>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fr-FR" altLang="fr-FR" sz="2500" b="1" i="0" u="none" strike="noStrike" cap="none" normalizeH="0" baseline="0" smtClean="0">
                          <a:ln>
                            <a:noFill/>
                          </a:ln>
                          <a:solidFill>
                            <a:srgbClr val="7F7F7F"/>
                          </a:solidFill>
                          <a:effectLst/>
                          <a:latin typeface="Verdana" panose="020B0604030504040204" pitchFamily="34" charset="0"/>
                          <a:ea typeface="Geneva" charset="-128"/>
                        </a:rPr>
                        <a:t>Santé</a:t>
                      </a:r>
                    </a:p>
                  </a:txBody>
                  <a:tcPr marL="90000" marR="90000"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Geneva" charset="-128"/>
                        </a:defRPr>
                      </a:lvl1pPr>
                      <a:lvl2pPr marL="457200">
                        <a:spcBef>
                          <a:spcPct val="20000"/>
                        </a:spcBef>
                        <a:buFont typeface="Arial" panose="020B0604020202020204" pitchFamily="34" charset="0"/>
                        <a:defRPr sz="2800">
                          <a:solidFill>
                            <a:schemeClr val="tx1"/>
                          </a:solidFill>
                          <a:latin typeface="Calibri" panose="020F0502020204030204" pitchFamily="34" charset="0"/>
                          <a:ea typeface="Geneva" charset="-128"/>
                        </a:defRPr>
                      </a:lvl2pPr>
                      <a:lvl3pPr marL="914400">
                        <a:spcBef>
                          <a:spcPct val="20000"/>
                        </a:spcBef>
                        <a:buFont typeface="Arial" panose="020B0604020202020204" pitchFamily="34" charset="0"/>
                        <a:defRPr sz="2300">
                          <a:solidFill>
                            <a:schemeClr val="tx1"/>
                          </a:solidFill>
                          <a:latin typeface="Calibri" panose="020F0502020204030204" pitchFamily="34" charset="0"/>
                          <a:ea typeface="Geneva" charset="-128"/>
                        </a:defRPr>
                      </a:lvl3pPr>
                      <a:lvl4pPr marL="1371600">
                        <a:spcBef>
                          <a:spcPct val="20000"/>
                        </a:spcBef>
                        <a:buFont typeface="Arial" panose="020B0604020202020204" pitchFamily="34" charset="0"/>
                        <a:defRPr sz="2100">
                          <a:solidFill>
                            <a:schemeClr val="tx1"/>
                          </a:solidFill>
                          <a:latin typeface="Calibri" panose="020F0502020204030204" pitchFamily="34" charset="0"/>
                          <a:ea typeface="Geneva" charset="-128"/>
                        </a:defRPr>
                      </a:lvl4pPr>
                      <a:lvl5pPr marL="1828800">
                        <a:spcBef>
                          <a:spcPct val="20000"/>
                        </a:spcBef>
                        <a:buFont typeface="Arial" panose="020B0604020202020204" pitchFamily="34" charset="0"/>
                        <a:defRPr sz="2100">
                          <a:solidFill>
                            <a:schemeClr val="tx1"/>
                          </a:solidFill>
                          <a:latin typeface="Calibri" panose="020F0502020204030204" pitchFamily="34" charset="0"/>
                          <a:ea typeface="Geneva" charset="-128"/>
                        </a:defRPr>
                      </a:lvl5pPr>
                      <a:lvl6pPr fontAlgn="base">
                        <a:spcBef>
                          <a:spcPct val="20000"/>
                        </a:spcBef>
                        <a:spcAft>
                          <a:spcPct val="0"/>
                        </a:spcAft>
                        <a:buFont typeface="Arial" panose="020B0604020202020204" pitchFamily="34" charset="0"/>
                        <a:defRPr sz="2100">
                          <a:solidFill>
                            <a:schemeClr val="tx1"/>
                          </a:solidFill>
                          <a:latin typeface="Calibri" panose="020F0502020204030204" pitchFamily="34" charset="0"/>
                          <a:ea typeface="Geneva" charset="-128"/>
                        </a:defRPr>
                      </a:lvl6pPr>
                      <a:lvl7pPr fontAlgn="base">
                        <a:spcBef>
                          <a:spcPct val="20000"/>
                        </a:spcBef>
                        <a:spcAft>
                          <a:spcPct val="0"/>
                        </a:spcAft>
                        <a:buFont typeface="Arial" panose="020B0604020202020204" pitchFamily="34" charset="0"/>
                        <a:defRPr sz="2100">
                          <a:solidFill>
                            <a:schemeClr val="tx1"/>
                          </a:solidFill>
                          <a:latin typeface="Calibri" panose="020F0502020204030204" pitchFamily="34" charset="0"/>
                          <a:ea typeface="Geneva" charset="-128"/>
                        </a:defRPr>
                      </a:lvl7pPr>
                      <a:lvl8pPr fontAlgn="base">
                        <a:spcBef>
                          <a:spcPct val="20000"/>
                        </a:spcBef>
                        <a:spcAft>
                          <a:spcPct val="0"/>
                        </a:spcAft>
                        <a:buFont typeface="Arial" panose="020B0604020202020204" pitchFamily="34" charset="0"/>
                        <a:defRPr sz="2100">
                          <a:solidFill>
                            <a:schemeClr val="tx1"/>
                          </a:solidFill>
                          <a:latin typeface="Calibri" panose="020F0502020204030204" pitchFamily="34" charset="0"/>
                          <a:ea typeface="Geneva" charset="-128"/>
                        </a:defRPr>
                      </a:lvl8pPr>
                      <a:lvl9pPr fontAlgn="base">
                        <a:spcBef>
                          <a:spcPct val="20000"/>
                        </a:spcBef>
                        <a:spcAft>
                          <a:spcPct val="0"/>
                        </a:spcAft>
                        <a:buFont typeface="Arial" panose="020B0604020202020204" pitchFamily="34" charset="0"/>
                        <a:defRPr sz="2100">
                          <a:solidFill>
                            <a:schemeClr val="tx1"/>
                          </a:solidFill>
                          <a:latin typeface="Calibri" panose="020F0502020204030204" pitchFamily="34" charset="0"/>
                          <a:ea typeface="Geneva" charset="-128"/>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fr-FR" altLang="fr-FR" sz="2500" b="1" i="0" u="none" strike="noStrike" cap="none" normalizeH="0" baseline="0" smtClean="0">
                          <a:ln>
                            <a:noFill/>
                          </a:ln>
                          <a:solidFill>
                            <a:srgbClr val="7F7F7F"/>
                          </a:solidFill>
                          <a:effectLst/>
                          <a:latin typeface="Verdana" panose="020B0604030504040204" pitchFamily="34" charset="0"/>
                          <a:ea typeface="Geneva" charset="-128"/>
                        </a:rPr>
                        <a:t>Retraite</a:t>
                      </a:r>
                    </a:p>
                  </a:txBody>
                  <a:tcPr marL="90000" marR="90000"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Geneva" charset="-128"/>
                        </a:defRPr>
                      </a:lvl1pPr>
                      <a:lvl2pPr marL="457200">
                        <a:spcBef>
                          <a:spcPct val="20000"/>
                        </a:spcBef>
                        <a:buFont typeface="Arial" panose="020B0604020202020204" pitchFamily="34" charset="0"/>
                        <a:defRPr sz="2800">
                          <a:solidFill>
                            <a:schemeClr val="tx1"/>
                          </a:solidFill>
                          <a:latin typeface="Calibri" panose="020F0502020204030204" pitchFamily="34" charset="0"/>
                          <a:ea typeface="Geneva" charset="-128"/>
                        </a:defRPr>
                      </a:lvl2pPr>
                      <a:lvl3pPr marL="914400">
                        <a:spcBef>
                          <a:spcPct val="20000"/>
                        </a:spcBef>
                        <a:buFont typeface="Arial" panose="020B0604020202020204" pitchFamily="34" charset="0"/>
                        <a:defRPr sz="2300">
                          <a:solidFill>
                            <a:schemeClr val="tx1"/>
                          </a:solidFill>
                          <a:latin typeface="Calibri" panose="020F0502020204030204" pitchFamily="34" charset="0"/>
                          <a:ea typeface="Geneva" charset="-128"/>
                        </a:defRPr>
                      </a:lvl3pPr>
                      <a:lvl4pPr marL="1371600">
                        <a:spcBef>
                          <a:spcPct val="20000"/>
                        </a:spcBef>
                        <a:buFont typeface="Arial" panose="020B0604020202020204" pitchFamily="34" charset="0"/>
                        <a:defRPr sz="2100">
                          <a:solidFill>
                            <a:schemeClr val="tx1"/>
                          </a:solidFill>
                          <a:latin typeface="Calibri" panose="020F0502020204030204" pitchFamily="34" charset="0"/>
                          <a:ea typeface="Geneva" charset="-128"/>
                        </a:defRPr>
                      </a:lvl4pPr>
                      <a:lvl5pPr marL="1828800">
                        <a:spcBef>
                          <a:spcPct val="20000"/>
                        </a:spcBef>
                        <a:buFont typeface="Arial" panose="020B0604020202020204" pitchFamily="34" charset="0"/>
                        <a:defRPr sz="2100">
                          <a:solidFill>
                            <a:schemeClr val="tx1"/>
                          </a:solidFill>
                          <a:latin typeface="Calibri" panose="020F0502020204030204" pitchFamily="34" charset="0"/>
                          <a:ea typeface="Geneva" charset="-128"/>
                        </a:defRPr>
                      </a:lvl5pPr>
                      <a:lvl6pPr fontAlgn="base">
                        <a:spcBef>
                          <a:spcPct val="20000"/>
                        </a:spcBef>
                        <a:spcAft>
                          <a:spcPct val="0"/>
                        </a:spcAft>
                        <a:buFont typeface="Arial" panose="020B0604020202020204" pitchFamily="34" charset="0"/>
                        <a:defRPr sz="2100">
                          <a:solidFill>
                            <a:schemeClr val="tx1"/>
                          </a:solidFill>
                          <a:latin typeface="Calibri" panose="020F0502020204030204" pitchFamily="34" charset="0"/>
                          <a:ea typeface="Geneva" charset="-128"/>
                        </a:defRPr>
                      </a:lvl6pPr>
                      <a:lvl7pPr fontAlgn="base">
                        <a:spcBef>
                          <a:spcPct val="20000"/>
                        </a:spcBef>
                        <a:spcAft>
                          <a:spcPct val="0"/>
                        </a:spcAft>
                        <a:buFont typeface="Arial" panose="020B0604020202020204" pitchFamily="34" charset="0"/>
                        <a:defRPr sz="2100">
                          <a:solidFill>
                            <a:schemeClr val="tx1"/>
                          </a:solidFill>
                          <a:latin typeface="Calibri" panose="020F0502020204030204" pitchFamily="34" charset="0"/>
                          <a:ea typeface="Geneva" charset="-128"/>
                        </a:defRPr>
                      </a:lvl7pPr>
                      <a:lvl8pPr fontAlgn="base">
                        <a:spcBef>
                          <a:spcPct val="20000"/>
                        </a:spcBef>
                        <a:spcAft>
                          <a:spcPct val="0"/>
                        </a:spcAft>
                        <a:buFont typeface="Arial" panose="020B0604020202020204" pitchFamily="34" charset="0"/>
                        <a:defRPr sz="2100">
                          <a:solidFill>
                            <a:schemeClr val="tx1"/>
                          </a:solidFill>
                          <a:latin typeface="Calibri" panose="020F0502020204030204" pitchFamily="34" charset="0"/>
                          <a:ea typeface="Geneva" charset="-128"/>
                        </a:defRPr>
                      </a:lvl8pPr>
                      <a:lvl9pPr fontAlgn="base">
                        <a:spcBef>
                          <a:spcPct val="20000"/>
                        </a:spcBef>
                        <a:spcAft>
                          <a:spcPct val="0"/>
                        </a:spcAft>
                        <a:buFont typeface="Arial" panose="020B0604020202020204" pitchFamily="34" charset="0"/>
                        <a:defRPr sz="2100">
                          <a:solidFill>
                            <a:schemeClr val="tx1"/>
                          </a:solidFill>
                          <a:latin typeface="Calibri" panose="020F0502020204030204" pitchFamily="34" charset="0"/>
                          <a:ea typeface="Geneva" charset="-128"/>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fr-FR" altLang="fr-FR" sz="2500" b="1" i="0" u="none" strike="noStrike" cap="none" normalizeH="0" baseline="0" smtClean="0">
                          <a:ln>
                            <a:noFill/>
                          </a:ln>
                          <a:solidFill>
                            <a:srgbClr val="7F7F7F"/>
                          </a:solidFill>
                          <a:effectLst/>
                          <a:latin typeface="Verdana" panose="020B0604030504040204" pitchFamily="34" charset="0"/>
                          <a:ea typeface="Geneva" charset="-128"/>
                        </a:rPr>
                        <a:t>Famille</a:t>
                      </a:r>
                    </a:p>
                  </a:txBody>
                  <a:tcPr marL="90000" marR="90000"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605257">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Geneva" charset="-128"/>
                        </a:defRPr>
                      </a:lvl1pPr>
                      <a:lvl2pPr marL="457200">
                        <a:spcBef>
                          <a:spcPct val="20000"/>
                        </a:spcBef>
                        <a:buFont typeface="Arial" panose="020B0604020202020204" pitchFamily="34" charset="0"/>
                        <a:defRPr sz="2800">
                          <a:solidFill>
                            <a:schemeClr val="tx1"/>
                          </a:solidFill>
                          <a:latin typeface="Calibri" panose="020F0502020204030204" pitchFamily="34" charset="0"/>
                          <a:ea typeface="Geneva" charset="-128"/>
                        </a:defRPr>
                      </a:lvl2pPr>
                      <a:lvl3pPr marL="914400">
                        <a:spcBef>
                          <a:spcPct val="20000"/>
                        </a:spcBef>
                        <a:buFont typeface="Arial" panose="020B0604020202020204" pitchFamily="34" charset="0"/>
                        <a:defRPr sz="2300">
                          <a:solidFill>
                            <a:schemeClr val="tx1"/>
                          </a:solidFill>
                          <a:latin typeface="Calibri" panose="020F0502020204030204" pitchFamily="34" charset="0"/>
                          <a:ea typeface="Geneva" charset="-128"/>
                        </a:defRPr>
                      </a:lvl3pPr>
                      <a:lvl4pPr marL="1371600">
                        <a:spcBef>
                          <a:spcPct val="20000"/>
                        </a:spcBef>
                        <a:buFont typeface="Arial" panose="020B0604020202020204" pitchFamily="34" charset="0"/>
                        <a:defRPr sz="2100">
                          <a:solidFill>
                            <a:schemeClr val="tx1"/>
                          </a:solidFill>
                          <a:latin typeface="Calibri" panose="020F0502020204030204" pitchFamily="34" charset="0"/>
                          <a:ea typeface="Geneva" charset="-128"/>
                        </a:defRPr>
                      </a:lvl4pPr>
                      <a:lvl5pPr marL="1828800">
                        <a:spcBef>
                          <a:spcPct val="20000"/>
                        </a:spcBef>
                        <a:buFont typeface="Arial" panose="020B0604020202020204" pitchFamily="34" charset="0"/>
                        <a:defRPr sz="2100">
                          <a:solidFill>
                            <a:schemeClr val="tx1"/>
                          </a:solidFill>
                          <a:latin typeface="Calibri" panose="020F0502020204030204" pitchFamily="34" charset="0"/>
                          <a:ea typeface="Geneva" charset="-128"/>
                        </a:defRPr>
                      </a:lvl5pPr>
                      <a:lvl6pPr fontAlgn="base">
                        <a:spcBef>
                          <a:spcPct val="20000"/>
                        </a:spcBef>
                        <a:spcAft>
                          <a:spcPct val="0"/>
                        </a:spcAft>
                        <a:buFont typeface="Arial" panose="020B0604020202020204" pitchFamily="34" charset="0"/>
                        <a:defRPr sz="2100">
                          <a:solidFill>
                            <a:schemeClr val="tx1"/>
                          </a:solidFill>
                          <a:latin typeface="Calibri" panose="020F0502020204030204" pitchFamily="34" charset="0"/>
                          <a:ea typeface="Geneva" charset="-128"/>
                        </a:defRPr>
                      </a:lvl6pPr>
                      <a:lvl7pPr fontAlgn="base">
                        <a:spcBef>
                          <a:spcPct val="20000"/>
                        </a:spcBef>
                        <a:spcAft>
                          <a:spcPct val="0"/>
                        </a:spcAft>
                        <a:buFont typeface="Arial" panose="020B0604020202020204" pitchFamily="34" charset="0"/>
                        <a:defRPr sz="2100">
                          <a:solidFill>
                            <a:schemeClr val="tx1"/>
                          </a:solidFill>
                          <a:latin typeface="Calibri" panose="020F0502020204030204" pitchFamily="34" charset="0"/>
                          <a:ea typeface="Geneva" charset="-128"/>
                        </a:defRPr>
                      </a:lvl7pPr>
                      <a:lvl8pPr fontAlgn="base">
                        <a:spcBef>
                          <a:spcPct val="20000"/>
                        </a:spcBef>
                        <a:spcAft>
                          <a:spcPct val="0"/>
                        </a:spcAft>
                        <a:buFont typeface="Arial" panose="020B0604020202020204" pitchFamily="34" charset="0"/>
                        <a:defRPr sz="2100">
                          <a:solidFill>
                            <a:schemeClr val="tx1"/>
                          </a:solidFill>
                          <a:latin typeface="Calibri" panose="020F0502020204030204" pitchFamily="34" charset="0"/>
                          <a:ea typeface="Geneva" charset="-128"/>
                        </a:defRPr>
                      </a:lvl8pPr>
                      <a:lvl9pPr fontAlgn="base">
                        <a:spcBef>
                          <a:spcPct val="20000"/>
                        </a:spcBef>
                        <a:spcAft>
                          <a:spcPct val="0"/>
                        </a:spcAft>
                        <a:buFont typeface="Arial" panose="020B0604020202020204" pitchFamily="34" charset="0"/>
                        <a:defRPr sz="2100">
                          <a:solidFill>
                            <a:schemeClr val="tx1"/>
                          </a:solidFill>
                          <a:latin typeface="Calibri" panose="020F0502020204030204" pitchFamily="34" charset="0"/>
                          <a:ea typeface="Geneva" charset="-128"/>
                        </a:defRPr>
                      </a:lvl9pPr>
                    </a:lstStyle>
                    <a:p>
                      <a:pPr marL="0" marR="0" lvl="0" indent="0" algn="l" defTabSz="914400" rtl="0" eaLnBrk="1" fontAlgn="base" latinLnBrk="0" hangingPunct="1">
                        <a:lnSpc>
                          <a:spcPct val="100000"/>
                        </a:lnSpc>
                        <a:spcBef>
                          <a:spcPct val="20000"/>
                        </a:spcBef>
                        <a:spcAft>
                          <a:spcPct val="0"/>
                        </a:spcAft>
                        <a:buClr>
                          <a:srgbClr val="009092"/>
                        </a:buClr>
                        <a:buSzTx/>
                        <a:buFont typeface="Arial" panose="020B0604020202020204" pitchFamily="34" charset="0"/>
                        <a:buChar char="•"/>
                        <a:tabLst/>
                      </a:pPr>
                      <a:r>
                        <a:rPr kumimoji="0" lang="fr-FR" altLang="fr-FR" sz="2000" b="0" i="0" u="none" strike="noStrike" cap="none" normalizeH="0" baseline="0" smtClean="0">
                          <a:ln>
                            <a:noFill/>
                          </a:ln>
                          <a:solidFill>
                            <a:srgbClr val="7F7F7F"/>
                          </a:solidFill>
                          <a:effectLst/>
                          <a:latin typeface="Verdana" panose="020B0604030504040204" pitchFamily="34" charset="0"/>
                          <a:ea typeface="Geneva" charset="-128"/>
                        </a:rPr>
                        <a:t> Prestations maladie en nature identiques à celle des salariés (médicaments, soins, hospitalisations…)</a:t>
                      </a:r>
                    </a:p>
                    <a:p>
                      <a:pPr marL="0" marR="0" lvl="0" indent="0" algn="l" defTabSz="914400" rtl="0" eaLnBrk="1" fontAlgn="base" latinLnBrk="0" hangingPunct="1">
                        <a:lnSpc>
                          <a:spcPct val="100000"/>
                        </a:lnSpc>
                        <a:spcBef>
                          <a:spcPct val="20000"/>
                        </a:spcBef>
                        <a:spcAft>
                          <a:spcPct val="0"/>
                        </a:spcAft>
                        <a:buClr>
                          <a:srgbClr val="009092"/>
                        </a:buClr>
                        <a:buSzTx/>
                        <a:buFont typeface="Arial" panose="020B0604020202020204" pitchFamily="34" charset="0"/>
                        <a:buChar char="•"/>
                        <a:tabLst/>
                      </a:pPr>
                      <a:endParaRPr kumimoji="0" lang="fr-FR" altLang="fr-FR" sz="2000" b="0" i="0" u="none" strike="noStrike" cap="none" normalizeH="0" baseline="0" smtClean="0">
                        <a:ln>
                          <a:noFill/>
                        </a:ln>
                        <a:solidFill>
                          <a:srgbClr val="7F7F7F"/>
                        </a:solidFill>
                        <a:effectLst/>
                        <a:latin typeface="Verdana" panose="020B0604030504040204" pitchFamily="34" charset="0"/>
                        <a:ea typeface="Geneva" charset="-128"/>
                      </a:endParaRPr>
                    </a:p>
                    <a:p>
                      <a:pPr marL="0" marR="0" lvl="0" indent="0" algn="l" defTabSz="914400" rtl="0" eaLnBrk="1" fontAlgn="base" latinLnBrk="0" hangingPunct="1">
                        <a:lnSpc>
                          <a:spcPct val="100000"/>
                        </a:lnSpc>
                        <a:spcBef>
                          <a:spcPct val="20000"/>
                        </a:spcBef>
                        <a:spcAft>
                          <a:spcPct val="0"/>
                        </a:spcAft>
                        <a:buClr>
                          <a:srgbClr val="009092"/>
                        </a:buClr>
                        <a:buSzTx/>
                        <a:buFont typeface="Arial" panose="020B0604020202020204" pitchFamily="34" charset="0"/>
                        <a:buChar char="•"/>
                        <a:tabLst/>
                      </a:pPr>
                      <a:r>
                        <a:rPr kumimoji="0" lang="fr-FR" altLang="fr-FR" sz="2000" b="0" i="0" u="none" strike="noStrike" cap="none" normalizeH="0" baseline="0" smtClean="0">
                          <a:ln>
                            <a:noFill/>
                          </a:ln>
                          <a:solidFill>
                            <a:srgbClr val="7F7F7F"/>
                          </a:solidFill>
                          <a:effectLst/>
                          <a:latin typeface="Verdana" panose="020B0604030504040204" pitchFamily="34" charset="0"/>
                          <a:ea typeface="Geneva" charset="-128"/>
                        </a:rPr>
                        <a:t> Prestations en espèces IJ, maladie / maternité (pour les artisans et commerçants)</a:t>
                      </a:r>
                    </a:p>
                    <a:p>
                      <a:pPr marL="0" marR="0" lvl="0" indent="0" algn="l" defTabSz="914400" rtl="0" eaLnBrk="1" fontAlgn="base" latinLnBrk="0" hangingPunct="1">
                        <a:lnSpc>
                          <a:spcPct val="100000"/>
                        </a:lnSpc>
                        <a:spcBef>
                          <a:spcPct val="20000"/>
                        </a:spcBef>
                        <a:spcAft>
                          <a:spcPct val="0"/>
                        </a:spcAft>
                        <a:buClr>
                          <a:srgbClr val="009092"/>
                        </a:buClr>
                        <a:buSzTx/>
                        <a:buFont typeface="Arial" panose="020B0604020202020204" pitchFamily="34" charset="0"/>
                        <a:buChar char="•"/>
                        <a:tabLst/>
                      </a:pPr>
                      <a:endParaRPr kumimoji="0" lang="fr-FR" altLang="fr-FR" sz="2000" b="0" i="0" u="none" strike="noStrike" cap="none" normalizeH="0" baseline="0" smtClean="0">
                        <a:ln>
                          <a:noFill/>
                        </a:ln>
                        <a:solidFill>
                          <a:srgbClr val="7F7F7F"/>
                        </a:solidFill>
                        <a:effectLst/>
                        <a:latin typeface="Verdana" panose="020B0604030504040204" pitchFamily="34" charset="0"/>
                        <a:ea typeface="Geneva" charset="-128"/>
                      </a:endParaRPr>
                    </a:p>
                    <a:p>
                      <a:pPr marL="0" marR="0" lvl="0" indent="0" algn="l" defTabSz="914400" rtl="0" eaLnBrk="1" fontAlgn="base" latinLnBrk="0" hangingPunct="1">
                        <a:lnSpc>
                          <a:spcPct val="100000"/>
                        </a:lnSpc>
                        <a:spcBef>
                          <a:spcPct val="20000"/>
                        </a:spcBef>
                        <a:spcAft>
                          <a:spcPct val="0"/>
                        </a:spcAft>
                        <a:buClr>
                          <a:srgbClr val="009092"/>
                        </a:buClr>
                        <a:buSzTx/>
                        <a:buFont typeface="Arial" panose="020B0604020202020204" pitchFamily="34" charset="0"/>
                        <a:buChar char="•"/>
                        <a:tabLst/>
                      </a:pPr>
                      <a:r>
                        <a:rPr kumimoji="0" lang="fr-FR" altLang="fr-FR" sz="2000" b="0" i="0" u="none" strike="noStrike" cap="none" normalizeH="0" baseline="0" smtClean="0">
                          <a:ln>
                            <a:noFill/>
                          </a:ln>
                          <a:solidFill>
                            <a:srgbClr val="7F7F7F"/>
                          </a:solidFill>
                          <a:effectLst/>
                          <a:latin typeface="Verdana" panose="020B0604030504040204" pitchFamily="34" charset="0"/>
                          <a:ea typeface="Geneva" charset="-128"/>
                        </a:rPr>
                        <a:t> Allocation de repos maternel / congé de paternité</a:t>
                      </a:r>
                    </a:p>
                  </a:txBody>
                  <a:tcPr marL="90000" marR="90000" marT="46806" marB="468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Geneva" charset="-128"/>
                        </a:defRPr>
                      </a:lvl1pPr>
                      <a:lvl2pPr marL="457200">
                        <a:spcBef>
                          <a:spcPct val="20000"/>
                        </a:spcBef>
                        <a:buFont typeface="Arial" panose="020B0604020202020204" pitchFamily="34" charset="0"/>
                        <a:defRPr sz="2800">
                          <a:solidFill>
                            <a:schemeClr val="tx1"/>
                          </a:solidFill>
                          <a:latin typeface="Calibri" panose="020F0502020204030204" pitchFamily="34" charset="0"/>
                          <a:ea typeface="Geneva" charset="-128"/>
                        </a:defRPr>
                      </a:lvl2pPr>
                      <a:lvl3pPr marL="914400">
                        <a:spcBef>
                          <a:spcPct val="20000"/>
                        </a:spcBef>
                        <a:buFont typeface="Arial" panose="020B0604020202020204" pitchFamily="34" charset="0"/>
                        <a:defRPr sz="2300">
                          <a:solidFill>
                            <a:schemeClr val="tx1"/>
                          </a:solidFill>
                          <a:latin typeface="Calibri" panose="020F0502020204030204" pitchFamily="34" charset="0"/>
                          <a:ea typeface="Geneva" charset="-128"/>
                        </a:defRPr>
                      </a:lvl3pPr>
                      <a:lvl4pPr marL="1371600">
                        <a:spcBef>
                          <a:spcPct val="20000"/>
                        </a:spcBef>
                        <a:buFont typeface="Arial" panose="020B0604020202020204" pitchFamily="34" charset="0"/>
                        <a:defRPr sz="2100">
                          <a:solidFill>
                            <a:schemeClr val="tx1"/>
                          </a:solidFill>
                          <a:latin typeface="Calibri" panose="020F0502020204030204" pitchFamily="34" charset="0"/>
                          <a:ea typeface="Geneva" charset="-128"/>
                        </a:defRPr>
                      </a:lvl4pPr>
                      <a:lvl5pPr marL="1828800">
                        <a:spcBef>
                          <a:spcPct val="20000"/>
                        </a:spcBef>
                        <a:buFont typeface="Arial" panose="020B0604020202020204" pitchFamily="34" charset="0"/>
                        <a:defRPr sz="2100">
                          <a:solidFill>
                            <a:schemeClr val="tx1"/>
                          </a:solidFill>
                          <a:latin typeface="Calibri" panose="020F0502020204030204" pitchFamily="34" charset="0"/>
                          <a:ea typeface="Geneva" charset="-128"/>
                        </a:defRPr>
                      </a:lvl5pPr>
                      <a:lvl6pPr fontAlgn="base">
                        <a:spcBef>
                          <a:spcPct val="20000"/>
                        </a:spcBef>
                        <a:spcAft>
                          <a:spcPct val="0"/>
                        </a:spcAft>
                        <a:buFont typeface="Arial" panose="020B0604020202020204" pitchFamily="34" charset="0"/>
                        <a:defRPr sz="2100">
                          <a:solidFill>
                            <a:schemeClr val="tx1"/>
                          </a:solidFill>
                          <a:latin typeface="Calibri" panose="020F0502020204030204" pitchFamily="34" charset="0"/>
                          <a:ea typeface="Geneva" charset="-128"/>
                        </a:defRPr>
                      </a:lvl6pPr>
                      <a:lvl7pPr fontAlgn="base">
                        <a:spcBef>
                          <a:spcPct val="20000"/>
                        </a:spcBef>
                        <a:spcAft>
                          <a:spcPct val="0"/>
                        </a:spcAft>
                        <a:buFont typeface="Arial" panose="020B0604020202020204" pitchFamily="34" charset="0"/>
                        <a:defRPr sz="2100">
                          <a:solidFill>
                            <a:schemeClr val="tx1"/>
                          </a:solidFill>
                          <a:latin typeface="Calibri" panose="020F0502020204030204" pitchFamily="34" charset="0"/>
                          <a:ea typeface="Geneva" charset="-128"/>
                        </a:defRPr>
                      </a:lvl7pPr>
                      <a:lvl8pPr fontAlgn="base">
                        <a:spcBef>
                          <a:spcPct val="20000"/>
                        </a:spcBef>
                        <a:spcAft>
                          <a:spcPct val="0"/>
                        </a:spcAft>
                        <a:buFont typeface="Arial" panose="020B0604020202020204" pitchFamily="34" charset="0"/>
                        <a:defRPr sz="2100">
                          <a:solidFill>
                            <a:schemeClr val="tx1"/>
                          </a:solidFill>
                          <a:latin typeface="Calibri" panose="020F0502020204030204" pitchFamily="34" charset="0"/>
                          <a:ea typeface="Geneva" charset="-128"/>
                        </a:defRPr>
                      </a:lvl8pPr>
                      <a:lvl9pPr fontAlgn="base">
                        <a:spcBef>
                          <a:spcPct val="20000"/>
                        </a:spcBef>
                        <a:spcAft>
                          <a:spcPct val="0"/>
                        </a:spcAft>
                        <a:buFont typeface="Arial" panose="020B0604020202020204" pitchFamily="34" charset="0"/>
                        <a:defRPr sz="2100">
                          <a:solidFill>
                            <a:schemeClr val="tx1"/>
                          </a:solidFill>
                          <a:latin typeface="Calibri" panose="020F0502020204030204" pitchFamily="34" charset="0"/>
                          <a:ea typeface="Geneva" charset="-128"/>
                        </a:defRPr>
                      </a:lvl9pPr>
                    </a:lstStyle>
                    <a:p>
                      <a:pPr marL="0" marR="0" lvl="0" indent="0" algn="l" defTabSz="914400" rtl="0" eaLnBrk="1" fontAlgn="base" latinLnBrk="0" hangingPunct="1">
                        <a:lnSpc>
                          <a:spcPct val="100000"/>
                        </a:lnSpc>
                        <a:spcBef>
                          <a:spcPct val="20000"/>
                        </a:spcBef>
                        <a:spcAft>
                          <a:spcPct val="0"/>
                        </a:spcAft>
                        <a:buClr>
                          <a:srgbClr val="009092"/>
                        </a:buClr>
                        <a:buSzTx/>
                        <a:buFont typeface="Arial" panose="020B0604020202020204" pitchFamily="34" charset="0"/>
                        <a:buChar char="•"/>
                        <a:tabLst/>
                      </a:pPr>
                      <a:r>
                        <a:rPr kumimoji="0" lang="fr-FR" altLang="fr-FR" sz="2000" b="0" i="0" u="none" strike="noStrike" cap="none" normalizeH="0" baseline="0" smtClean="0">
                          <a:ln>
                            <a:noFill/>
                          </a:ln>
                          <a:solidFill>
                            <a:srgbClr val="7F7F7F"/>
                          </a:solidFill>
                          <a:effectLst/>
                          <a:latin typeface="Verdana" panose="020B0604030504040204" pitchFamily="34" charset="0"/>
                          <a:ea typeface="Geneva" charset="-128"/>
                        </a:rPr>
                        <a:t> Retraite de base identique au régime général des salariés</a:t>
                      </a:r>
                    </a:p>
                    <a:p>
                      <a:pPr marL="0" marR="0" lvl="0" indent="0" algn="l" defTabSz="914400" rtl="0" eaLnBrk="1" fontAlgn="base" latinLnBrk="0" hangingPunct="1">
                        <a:lnSpc>
                          <a:spcPct val="100000"/>
                        </a:lnSpc>
                        <a:spcBef>
                          <a:spcPct val="20000"/>
                        </a:spcBef>
                        <a:spcAft>
                          <a:spcPct val="0"/>
                        </a:spcAft>
                        <a:buClr>
                          <a:srgbClr val="009092"/>
                        </a:buClr>
                        <a:buSzTx/>
                        <a:buFont typeface="Arial" panose="020B0604020202020204" pitchFamily="34" charset="0"/>
                        <a:buChar char="•"/>
                        <a:tabLst/>
                      </a:pPr>
                      <a:endParaRPr kumimoji="0" lang="fr-FR" altLang="fr-FR" sz="2000" b="0" i="0" u="none" strike="noStrike" cap="none" normalizeH="0" baseline="0" smtClean="0">
                        <a:ln>
                          <a:noFill/>
                        </a:ln>
                        <a:solidFill>
                          <a:srgbClr val="7F7F7F"/>
                        </a:solidFill>
                        <a:effectLst/>
                        <a:latin typeface="Verdana" panose="020B0604030504040204" pitchFamily="34" charset="0"/>
                        <a:ea typeface="Geneva" charset="-128"/>
                      </a:endParaRPr>
                    </a:p>
                    <a:p>
                      <a:pPr marL="0" marR="0" lvl="0" indent="0" algn="l" defTabSz="914400" rtl="0" eaLnBrk="1" fontAlgn="base" latinLnBrk="0" hangingPunct="1">
                        <a:lnSpc>
                          <a:spcPct val="100000"/>
                        </a:lnSpc>
                        <a:spcBef>
                          <a:spcPct val="20000"/>
                        </a:spcBef>
                        <a:spcAft>
                          <a:spcPct val="0"/>
                        </a:spcAft>
                        <a:buClr>
                          <a:srgbClr val="009092"/>
                        </a:buClr>
                        <a:buSzTx/>
                        <a:buFont typeface="Arial" panose="020B0604020202020204" pitchFamily="34" charset="0"/>
                        <a:buChar char="•"/>
                        <a:tabLst/>
                      </a:pPr>
                      <a:r>
                        <a:rPr kumimoji="0" lang="fr-FR" altLang="fr-FR" sz="2000" b="0" i="0" u="none" strike="noStrike" cap="none" normalizeH="0" baseline="0" smtClean="0">
                          <a:ln>
                            <a:noFill/>
                          </a:ln>
                          <a:solidFill>
                            <a:srgbClr val="7F7F7F"/>
                          </a:solidFill>
                          <a:effectLst/>
                          <a:latin typeface="Verdana" panose="020B0604030504040204" pitchFamily="34" charset="0"/>
                          <a:ea typeface="Geneva" charset="-128"/>
                        </a:rPr>
                        <a:t> Retraite complémentaire similaire à un salarié non cadre</a:t>
                      </a:r>
                    </a:p>
                    <a:p>
                      <a:pPr marL="0" marR="0" lvl="0" indent="0" algn="l" defTabSz="914400" rtl="0" eaLnBrk="1" fontAlgn="base" latinLnBrk="0" hangingPunct="1">
                        <a:lnSpc>
                          <a:spcPct val="100000"/>
                        </a:lnSpc>
                        <a:spcBef>
                          <a:spcPct val="20000"/>
                        </a:spcBef>
                        <a:spcAft>
                          <a:spcPct val="0"/>
                        </a:spcAft>
                        <a:buClr>
                          <a:srgbClr val="009092"/>
                        </a:buClr>
                        <a:buSzTx/>
                        <a:buFont typeface="Arial" panose="020B0604020202020204" pitchFamily="34" charset="0"/>
                        <a:buChar char="•"/>
                        <a:tabLst/>
                      </a:pPr>
                      <a:endParaRPr kumimoji="0" lang="fr-FR" altLang="fr-FR" sz="2000" b="0" i="0" u="none" strike="noStrike" cap="none" normalizeH="0" baseline="0" smtClean="0">
                        <a:ln>
                          <a:noFill/>
                        </a:ln>
                        <a:solidFill>
                          <a:srgbClr val="7F7F7F"/>
                        </a:solidFill>
                        <a:effectLst/>
                        <a:latin typeface="Verdana" panose="020B0604030504040204" pitchFamily="34" charset="0"/>
                        <a:ea typeface="Geneva" charset="-128"/>
                      </a:endParaRPr>
                    </a:p>
                    <a:p>
                      <a:pPr marL="0" marR="0" lvl="0" indent="0" algn="l" defTabSz="914400" rtl="0" eaLnBrk="1" fontAlgn="base" latinLnBrk="0" hangingPunct="1">
                        <a:lnSpc>
                          <a:spcPct val="100000"/>
                        </a:lnSpc>
                        <a:spcBef>
                          <a:spcPct val="20000"/>
                        </a:spcBef>
                        <a:spcAft>
                          <a:spcPct val="0"/>
                        </a:spcAft>
                        <a:buClr>
                          <a:srgbClr val="009092"/>
                        </a:buClr>
                        <a:buSzTx/>
                        <a:buFont typeface="Arial" panose="020B0604020202020204" pitchFamily="34" charset="0"/>
                        <a:buChar char="•"/>
                        <a:tabLst/>
                      </a:pPr>
                      <a:r>
                        <a:rPr kumimoji="0" lang="fr-FR" altLang="fr-FR" sz="2000" b="0" i="0" u="none" strike="noStrike" cap="none" normalizeH="0" baseline="0" smtClean="0">
                          <a:ln>
                            <a:noFill/>
                          </a:ln>
                          <a:solidFill>
                            <a:srgbClr val="7F7F7F"/>
                          </a:solidFill>
                          <a:effectLst/>
                          <a:latin typeface="Verdana" panose="020B0604030504040204" pitchFamily="34" charset="0"/>
                          <a:ea typeface="Geneva" charset="-128"/>
                        </a:rPr>
                        <a:t> Invalidité / décès</a:t>
                      </a:r>
                    </a:p>
                  </a:txBody>
                  <a:tcPr marL="90000" marR="90000" marT="46806" marB="468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Geneva" charset="-128"/>
                        </a:defRPr>
                      </a:lvl1pPr>
                      <a:lvl2pPr marL="457200">
                        <a:spcBef>
                          <a:spcPct val="20000"/>
                        </a:spcBef>
                        <a:buFont typeface="Arial" panose="020B0604020202020204" pitchFamily="34" charset="0"/>
                        <a:defRPr sz="2800">
                          <a:solidFill>
                            <a:schemeClr val="tx1"/>
                          </a:solidFill>
                          <a:latin typeface="Calibri" panose="020F0502020204030204" pitchFamily="34" charset="0"/>
                          <a:ea typeface="Geneva" charset="-128"/>
                        </a:defRPr>
                      </a:lvl2pPr>
                      <a:lvl3pPr marL="914400">
                        <a:spcBef>
                          <a:spcPct val="20000"/>
                        </a:spcBef>
                        <a:buFont typeface="Arial" panose="020B0604020202020204" pitchFamily="34" charset="0"/>
                        <a:defRPr sz="2300">
                          <a:solidFill>
                            <a:schemeClr val="tx1"/>
                          </a:solidFill>
                          <a:latin typeface="Calibri" panose="020F0502020204030204" pitchFamily="34" charset="0"/>
                          <a:ea typeface="Geneva" charset="-128"/>
                        </a:defRPr>
                      </a:lvl3pPr>
                      <a:lvl4pPr marL="1371600">
                        <a:spcBef>
                          <a:spcPct val="20000"/>
                        </a:spcBef>
                        <a:buFont typeface="Arial" panose="020B0604020202020204" pitchFamily="34" charset="0"/>
                        <a:defRPr sz="2100">
                          <a:solidFill>
                            <a:schemeClr val="tx1"/>
                          </a:solidFill>
                          <a:latin typeface="Calibri" panose="020F0502020204030204" pitchFamily="34" charset="0"/>
                          <a:ea typeface="Geneva" charset="-128"/>
                        </a:defRPr>
                      </a:lvl4pPr>
                      <a:lvl5pPr marL="1828800">
                        <a:spcBef>
                          <a:spcPct val="20000"/>
                        </a:spcBef>
                        <a:buFont typeface="Arial" panose="020B0604020202020204" pitchFamily="34" charset="0"/>
                        <a:defRPr sz="2100">
                          <a:solidFill>
                            <a:schemeClr val="tx1"/>
                          </a:solidFill>
                          <a:latin typeface="Calibri" panose="020F0502020204030204" pitchFamily="34" charset="0"/>
                          <a:ea typeface="Geneva" charset="-128"/>
                        </a:defRPr>
                      </a:lvl5pPr>
                      <a:lvl6pPr fontAlgn="base">
                        <a:spcBef>
                          <a:spcPct val="20000"/>
                        </a:spcBef>
                        <a:spcAft>
                          <a:spcPct val="0"/>
                        </a:spcAft>
                        <a:buFont typeface="Arial" panose="020B0604020202020204" pitchFamily="34" charset="0"/>
                        <a:defRPr sz="2100">
                          <a:solidFill>
                            <a:schemeClr val="tx1"/>
                          </a:solidFill>
                          <a:latin typeface="Calibri" panose="020F0502020204030204" pitchFamily="34" charset="0"/>
                          <a:ea typeface="Geneva" charset="-128"/>
                        </a:defRPr>
                      </a:lvl6pPr>
                      <a:lvl7pPr fontAlgn="base">
                        <a:spcBef>
                          <a:spcPct val="20000"/>
                        </a:spcBef>
                        <a:spcAft>
                          <a:spcPct val="0"/>
                        </a:spcAft>
                        <a:buFont typeface="Arial" panose="020B0604020202020204" pitchFamily="34" charset="0"/>
                        <a:defRPr sz="2100">
                          <a:solidFill>
                            <a:schemeClr val="tx1"/>
                          </a:solidFill>
                          <a:latin typeface="Calibri" panose="020F0502020204030204" pitchFamily="34" charset="0"/>
                          <a:ea typeface="Geneva" charset="-128"/>
                        </a:defRPr>
                      </a:lvl7pPr>
                      <a:lvl8pPr fontAlgn="base">
                        <a:spcBef>
                          <a:spcPct val="20000"/>
                        </a:spcBef>
                        <a:spcAft>
                          <a:spcPct val="0"/>
                        </a:spcAft>
                        <a:buFont typeface="Arial" panose="020B0604020202020204" pitchFamily="34" charset="0"/>
                        <a:defRPr sz="2100">
                          <a:solidFill>
                            <a:schemeClr val="tx1"/>
                          </a:solidFill>
                          <a:latin typeface="Calibri" panose="020F0502020204030204" pitchFamily="34" charset="0"/>
                          <a:ea typeface="Geneva" charset="-128"/>
                        </a:defRPr>
                      </a:lvl8pPr>
                      <a:lvl9pPr fontAlgn="base">
                        <a:spcBef>
                          <a:spcPct val="20000"/>
                        </a:spcBef>
                        <a:spcAft>
                          <a:spcPct val="0"/>
                        </a:spcAft>
                        <a:buFont typeface="Arial" panose="020B0604020202020204" pitchFamily="34" charset="0"/>
                        <a:defRPr sz="2100">
                          <a:solidFill>
                            <a:schemeClr val="tx1"/>
                          </a:solidFill>
                          <a:latin typeface="Calibri" panose="020F0502020204030204" pitchFamily="34" charset="0"/>
                          <a:ea typeface="Geneva" charset="-128"/>
                        </a:defRPr>
                      </a:lvl9pPr>
                    </a:lstStyle>
                    <a:p>
                      <a:pPr marL="0" marR="0" lvl="0" indent="0" algn="l" defTabSz="914400" rtl="0" eaLnBrk="1" fontAlgn="base" latinLnBrk="0" hangingPunct="1">
                        <a:lnSpc>
                          <a:spcPct val="100000"/>
                        </a:lnSpc>
                        <a:spcBef>
                          <a:spcPct val="20000"/>
                        </a:spcBef>
                        <a:spcAft>
                          <a:spcPct val="0"/>
                        </a:spcAft>
                        <a:buClr>
                          <a:srgbClr val="009092"/>
                        </a:buClr>
                        <a:buSzTx/>
                        <a:buFont typeface="Arial" panose="020B0604020202020204" pitchFamily="34" charset="0"/>
                        <a:buChar char="•"/>
                        <a:tabLst/>
                      </a:pPr>
                      <a:r>
                        <a:rPr kumimoji="0" lang="fr-FR" altLang="fr-FR" sz="2000" b="0" i="0" u="none" strike="noStrike" cap="none" normalizeH="0" baseline="0" smtClean="0">
                          <a:ln>
                            <a:noFill/>
                          </a:ln>
                          <a:solidFill>
                            <a:srgbClr val="7F7F7F"/>
                          </a:solidFill>
                          <a:effectLst/>
                          <a:latin typeface="Verdana" panose="020B0604030504040204" pitchFamily="34" charset="0"/>
                          <a:ea typeface="Geneva" charset="-128"/>
                        </a:rPr>
                        <a:t> Prestations familiales identiques à celle des salariés (selon situation familiale et revenus)</a:t>
                      </a:r>
                    </a:p>
                  </a:txBody>
                  <a:tcPr marL="90000" marR="90000" marT="46806" marB="468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Espace réservé du numéro de diapositive 5"/>
          <p:cNvSpPr>
            <a:spLocks noGrp="1"/>
          </p:cNvSpPr>
          <p:nvPr>
            <p:ph type="sldNum" sz="quarter" idx="429496729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353F1531-C246-405F-BBFA-5B6B7D3C4BD6}" type="slidenum">
              <a:rPr lang="fr-FR" altLang="fr-FR"/>
              <a:pPr/>
              <a:t>33</a:t>
            </a:fld>
            <a:endParaRPr lang="fr-FR" altLang="fr-FR"/>
          </a:p>
        </p:txBody>
      </p:sp>
      <p:sp>
        <p:nvSpPr>
          <p:cNvPr id="86019" name="Text Box 2"/>
          <p:cNvSpPr txBox="1">
            <a:spLocks noChangeArrowheads="1"/>
          </p:cNvSpPr>
          <p:nvPr/>
        </p:nvSpPr>
        <p:spPr bwMode="auto">
          <a:xfrm>
            <a:off x="893763" y="2855913"/>
            <a:ext cx="8188325" cy="14446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4400" b="1">
                <a:solidFill>
                  <a:srgbClr val="095BA6"/>
                </a:solidFill>
                <a:latin typeface="Verdana" panose="020B0604030504040204" pitchFamily="34" charset="0"/>
                <a:cs typeface="Times New Roman" panose="02020603050405020304" pitchFamily="18" charset="0"/>
              </a:rPr>
              <a:t>La gouvernance nationale du RSI</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Espace réservé du numéro de diapositive 5"/>
          <p:cNvSpPr>
            <a:spLocks noGrp="1"/>
          </p:cNvSpPr>
          <p:nvPr>
            <p:ph type="sldNum" sz="quarter" idx="429496729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DB67EA1D-02A6-427B-9159-6F6AF8217D9B}" type="slidenum">
              <a:rPr lang="fr-FR" altLang="fr-FR"/>
              <a:pPr/>
              <a:t>34</a:t>
            </a:fld>
            <a:endParaRPr lang="fr-FR" altLang="fr-FR"/>
          </a:p>
        </p:txBody>
      </p:sp>
      <p:pic>
        <p:nvPicPr>
          <p:cNvPr id="88067" name="Picture 2" descr="Façade_Dyonis_2"/>
          <p:cNvPicPr>
            <a:picLocks noChangeAspect="1" noChangeArrowheads="1"/>
          </p:cNvPicPr>
          <p:nvPr/>
        </p:nvPicPr>
        <p:blipFill>
          <a:blip r:embed="rId3">
            <a:extLst>
              <a:ext uri="{28A0092B-C50C-407E-A947-70E740481C1C}">
                <a14:useLocalDpi xmlns:a14="http://schemas.microsoft.com/office/drawing/2010/main" xmlns="" val="0"/>
              </a:ext>
            </a:extLst>
          </a:blip>
          <a:srcRect t="10626" b="21663"/>
          <a:stretch>
            <a:fillRect/>
          </a:stretch>
        </p:blipFill>
        <p:spPr bwMode="auto">
          <a:xfrm>
            <a:off x="685800" y="1657350"/>
            <a:ext cx="9501188" cy="42084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8068" name="Text Box 4"/>
          <p:cNvSpPr txBox="1">
            <a:spLocks noChangeArrowheads="1"/>
          </p:cNvSpPr>
          <p:nvPr/>
        </p:nvSpPr>
        <p:spPr bwMode="auto">
          <a:xfrm>
            <a:off x="325438" y="228600"/>
            <a:ext cx="7743825" cy="485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500" b="1">
                <a:solidFill>
                  <a:srgbClr val="095BA6"/>
                </a:solidFill>
                <a:latin typeface="Verdana" panose="020B0604030504040204" pitchFamily="34" charset="0"/>
                <a:cs typeface="Arial" panose="020B0604020202020204" pitchFamily="34" charset="0"/>
              </a:rPr>
              <a:t>LA GOUVERNANCE NATIONALE</a:t>
            </a:r>
          </a:p>
        </p:txBody>
      </p:sp>
      <p:sp>
        <p:nvSpPr>
          <p:cNvPr id="88069" name="Text Box 5"/>
          <p:cNvSpPr txBox="1">
            <a:spLocks noChangeArrowheads="1"/>
          </p:cNvSpPr>
          <p:nvPr/>
        </p:nvSpPr>
        <p:spPr bwMode="auto">
          <a:xfrm>
            <a:off x="685800" y="1184275"/>
            <a:ext cx="4646613" cy="4397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200">
                <a:solidFill>
                  <a:srgbClr val="7F7F7F"/>
                </a:solidFill>
                <a:latin typeface="Verdana" panose="020B0604030504040204" pitchFamily="34" charset="0"/>
                <a:cs typeface="Arial" panose="020B0604020202020204" pitchFamily="34" charset="0"/>
              </a:rPr>
              <a:t>Membres avec voix délibérative</a:t>
            </a:r>
          </a:p>
        </p:txBody>
      </p:sp>
      <p:sp>
        <p:nvSpPr>
          <p:cNvPr id="88070" name="Oval 6"/>
          <p:cNvSpPr>
            <a:spLocks noChangeArrowheads="1"/>
          </p:cNvSpPr>
          <p:nvPr/>
        </p:nvSpPr>
        <p:spPr bwMode="auto">
          <a:xfrm>
            <a:off x="422275" y="1339850"/>
            <a:ext cx="222250" cy="136525"/>
          </a:xfrm>
          <a:prstGeom prst="ellipse">
            <a:avLst/>
          </a:prstGeom>
          <a:solidFill>
            <a:srgbClr val="0491B2"/>
          </a:solidFill>
          <a:ln w="12700">
            <a:solidFill>
              <a:schemeClr val="bg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nvGrpSpPr>
          <p:cNvPr id="88071" name="Group 7"/>
          <p:cNvGrpSpPr>
            <a:grpSpLocks/>
          </p:cNvGrpSpPr>
          <p:nvPr/>
        </p:nvGrpSpPr>
        <p:grpSpPr bwMode="auto">
          <a:xfrm>
            <a:off x="895350" y="1862138"/>
            <a:ext cx="8670925" cy="1558925"/>
            <a:chOff x="476" y="1316"/>
            <a:chExt cx="4672" cy="889"/>
          </a:xfrm>
        </p:grpSpPr>
        <p:sp>
          <p:nvSpPr>
            <p:cNvPr id="88080" name="Rectangle 8"/>
            <p:cNvSpPr>
              <a:spLocks noChangeArrowheads="1"/>
            </p:cNvSpPr>
            <p:nvPr/>
          </p:nvSpPr>
          <p:spPr bwMode="auto">
            <a:xfrm>
              <a:off x="476" y="1706"/>
              <a:ext cx="2358" cy="499"/>
            </a:xfrm>
            <a:prstGeom prst="rect">
              <a:avLst/>
            </a:prstGeom>
            <a:solidFill>
              <a:srgbClr val="333399"/>
            </a:solidFill>
            <a:ln>
              <a:noFill/>
            </a:ln>
            <a:effectLst>
              <a:outerShdw dist="35921" dir="2700000" algn="ctr" rotWithShape="0">
                <a:schemeClr val="tx1"/>
              </a:outerShdw>
            </a:effectLst>
            <a:extLst>
              <a:ext uri="{91240B29-F687-4F45-9708-019B960494DF}">
                <a14:hiddenLine xmlns:a14="http://schemas.microsoft.com/office/drawing/2010/main" xmlns="" w="9525">
                  <a:solidFill>
                    <a:schemeClr val="tx1"/>
                  </a:solidFill>
                  <a:miter lim="800000"/>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pPr>
              <a:r>
                <a:rPr lang="fr-FR" altLang="fr-FR" sz="2200">
                  <a:solidFill>
                    <a:schemeClr val="bg1"/>
                  </a:solidFill>
                  <a:latin typeface="Verdana" panose="020B0604030504040204" pitchFamily="34" charset="0"/>
                  <a:cs typeface="Arial" panose="020B0604020202020204" pitchFamily="34" charset="0"/>
                </a:rPr>
                <a:t>42 représentants artisans </a:t>
              </a:r>
              <a:br>
                <a:rPr lang="fr-FR" altLang="fr-FR" sz="2200">
                  <a:solidFill>
                    <a:schemeClr val="bg1"/>
                  </a:solidFill>
                  <a:latin typeface="Verdana" panose="020B0604030504040204" pitchFamily="34" charset="0"/>
                  <a:cs typeface="Arial" panose="020B0604020202020204" pitchFamily="34" charset="0"/>
                </a:rPr>
              </a:br>
              <a:r>
                <a:rPr lang="fr-FR" altLang="fr-FR" sz="2200">
                  <a:solidFill>
                    <a:schemeClr val="bg1"/>
                  </a:solidFill>
                  <a:latin typeface="Verdana" panose="020B0604030504040204" pitchFamily="34" charset="0"/>
                  <a:cs typeface="Arial" panose="020B0604020202020204" pitchFamily="34" charset="0"/>
                </a:rPr>
                <a:t>et commerçants</a:t>
              </a:r>
            </a:p>
          </p:txBody>
        </p:sp>
        <p:sp>
          <p:nvSpPr>
            <p:cNvPr id="88081" name="Rectangle 9"/>
            <p:cNvSpPr>
              <a:spLocks noChangeArrowheads="1"/>
            </p:cNvSpPr>
            <p:nvPr/>
          </p:nvSpPr>
          <p:spPr bwMode="auto">
            <a:xfrm>
              <a:off x="3129" y="1706"/>
              <a:ext cx="2019" cy="499"/>
            </a:xfrm>
            <a:prstGeom prst="rect">
              <a:avLst/>
            </a:prstGeom>
            <a:solidFill>
              <a:srgbClr val="0077C8"/>
            </a:solidFill>
            <a:ln>
              <a:noFill/>
            </a:ln>
            <a:effectLst>
              <a:outerShdw dist="35921" dir="2700000" algn="ctr" rotWithShape="0">
                <a:schemeClr val="tx1"/>
              </a:outerShdw>
            </a:effectLst>
            <a:extLst>
              <a:ext uri="{91240B29-F687-4F45-9708-019B960494DF}">
                <a14:hiddenLine xmlns:a14="http://schemas.microsoft.com/office/drawing/2010/main" xmlns="" w="9525">
                  <a:solidFill>
                    <a:schemeClr val="tx1"/>
                  </a:solidFill>
                  <a:miter lim="800000"/>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200">
                  <a:solidFill>
                    <a:schemeClr val="bg1"/>
                  </a:solidFill>
                  <a:latin typeface="Verdana" panose="020B0604030504040204" pitchFamily="34" charset="0"/>
                  <a:cs typeface="Arial" panose="020B0604020202020204" pitchFamily="34" charset="0"/>
                </a:rPr>
                <a:t>8 représentants </a:t>
              </a:r>
            </a:p>
            <a:p>
              <a:pPr algn="ctr" eaLnBrk="1" hangingPunct="1">
                <a:lnSpc>
                  <a:spcPct val="90000"/>
                </a:lnSpc>
              </a:pPr>
              <a:r>
                <a:rPr lang="fr-FR" altLang="fr-FR" sz="2200">
                  <a:solidFill>
                    <a:schemeClr val="bg1"/>
                  </a:solidFill>
                  <a:latin typeface="Verdana" panose="020B0604030504040204" pitchFamily="34" charset="0"/>
                  <a:cs typeface="Arial" panose="020B0604020202020204" pitchFamily="34" charset="0"/>
                </a:rPr>
                <a:t>professions libérales</a:t>
              </a:r>
            </a:p>
          </p:txBody>
        </p:sp>
        <p:sp>
          <p:nvSpPr>
            <p:cNvPr id="88082" name="Text Box 10"/>
            <p:cNvSpPr txBox="1">
              <a:spLocks noChangeArrowheads="1"/>
            </p:cNvSpPr>
            <p:nvPr/>
          </p:nvSpPr>
          <p:spPr bwMode="auto">
            <a:xfrm>
              <a:off x="2109" y="1316"/>
              <a:ext cx="1545" cy="251"/>
            </a:xfrm>
            <a:prstGeom prst="rect">
              <a:avLst/>
            </a:prstGeom>
            <a:solidFill>
              <a:schemeClr val="accent1"/>
            </a:solidFill>
            <a:ln>
              <a:noFill/>
            </a:ln>
            <a:effectLst>
              <a:outerShdw dist="35921" dir="2700000" algn="ctr" rotWithShape="0">
                <a:schemeClr val="tx1"/>
              </a:outerShdw>
            </a:effectLst>
            <a:extLst>
              <a:ext uri="{91240B29-F687-4F45-9708-019B960494DF}">
                <a14:hiddenLine xmlns:a14="http://schemas.microsoft.com/office/drawing/2010/main" xmlns="" w="9525">
                  <a:solidFill>
                    <a:schemeClr val="tx1"/>
                  </a:solidFill>
                  <a:miter lim="800000"/>
                  <a:headEnd/>
                  <a:tailEnd/>
                </a14:hiddenLine>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200">
                  <a:solidFill>
                    <a:schemeClr val="bg1"/>
                  </a:solidFill>
                  <a:latin typeface="Verdana" panose="020B0604030504040204" pitchFamily="34" charset="0"/>
                  <a:cs typeface="Arial" panose="020B0604020202020204" pitchFamily="34" charset="0"/>
                </a:rPr>
                <a:t>50 administrateurs</a:t>
              </a:r>
              <a:endParaRPr lang="fr-FR" altLang="fr-FR" sz="2200">
                <a:solidFill>
                  <a:schemeClr val="bg1"/>
                </a:solidFill>
                <a:latin typeface="Verdana" panose="020B0604030504040204" pitchFamily="34" charset="0"/>
                <a:cs typeface="Times New Roman" panose="02020603050405020304" pitchFamily="18" charset="0"/>
              </a:endParaRPr>
            </a:p>
          </p:txBody>
        </p:sp>
      </p:grpSp>
      <p:sp>
        <p:nvSpPr>
          <p:cNvPr id="88072" name="Text Box 11"/>
          <p:cNvSpPr txBox="1">
            <a:spLocks noChangeArrowheads="1"/>
          </p:cNvSpPr>
          <p:nvPr/>
        </p:nvSpPr>
        <p:spPr bwMode="auto">
          <a:xfrm>
            <a:off x="687388" y="3625850"/>
            <a:ext cx="6162675" cy="439738"/>
          </a:xfrm>
          <a:prstGeom prst="rect">
            <a:avLst/>
          </a:prstGeom>
          <a:noFill/>
          <a:ln>
            <a:noFill/>
          </a:ln>
          <a:effectLst/>
          <a:extLst>
            <a:ext uri="{909E8E84-426E-40DD-AFC4-6F175D3DCCD1}">
              <a14:hiddenFill xmlns:a14="http://schemas.microsoft.com/office/drawing/2010/main" xmlns="">
                <a:solidFill>
                  <a:srgbClr val="99CCFF"/>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200">
                <a:solidFill>
                  <a:srgbClr val="7F7F7F"/>
                </a:solidFill>
                <a:latin typeface="Verdana" panose="020B0604030504040204" pitchFamily="34" charset="0"/>
                <a:cs typeface="Arial" panose="020B0604020202020204" pitchFamily="34" charset="0"/>
              </a:rPr>
              <a:t>Membres avec voix consultative</a:t>
            </a:r>
          </a:p>
        </p:txBody>
      </p:sp>
      <p:sp>
        <p:nvSpPr>
          <p:cNvPr id="88073" name="Rectangle 13"/>
          <p:cNvSpPr>
            <a:spLocks noChangeArrowheads="1"/>
          </p:cNvSpPr>
          <p:nvPr/>
        </p:nvSpPr>
        <p:spPr bwMode="auto">
          <a:xfrm>
            <a:off x="912813" y="4384675"/>
            <a:ext cx="2017712" cy="1241425"/>
          </a:xfrm>
          <a:prstGeom prst="rect">
            <a:avLst/>
          </a:prstGeom>
          <a:solidFill>
            <a:srgbClr val="333399"/>
          </a:solidFill>
          <a:ln>
            <a:noFill/>
          </a:ln>
          <a:effectLst>
            <a:outerShdw dist="35921" dir="2700000" algn="ctr" rotWithShape="0">
              <a:schemeClr val="tx1"/>
            </a:outerShdw>
          </a:effectLst>
          <a:extLst>
            <a:ext uri="{91240B29-F687-4F45-9708-019B960494DF}">
              <a14:hiddenLine xmlns:a14="http://schemas.microsoft.com/office/drawing/2010/main" xmlns="" w="9525" algn="ctr">
                <a:solidFill>
                  <a:schemeClr val="tx1"/>
                </a:solidFill>
                <a:miter lim="800000"/>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200">
                <a:solidFill>
                  <a:schemeClr val="bg1"/>
                </a:solidFill>
                <a:latin typeface="Verdana" panose="020B0604030504040204" pitchFamily="34" charset="0"/>
                <a:cs typeface="Arial" panose="020B0604020202020204" pitchFamily="34" charset="0"/>
              </a:rPr>
              <a:t>2 membres </a:t>
            </a:r>
          </a:p>
          <a:p>
            <a:pPr algn="ctr" eaLnBrk="1" hangingPunct="1"/>
            <a:r>
              <a:rPr lang="fr-FR" altLang="fr-FR" sz="2200">
                <a:solidFill>
                  <a:schemeClr val="bg1"/>
                </a:solidFill>
                <a:latin typeface="Verdana" panose="020B0604030504040204" pitchFamily="34" charset="0"/>
                <a:cs typeface="Arial" panose="020B0604020202020204" pitchFamily="34" charset="0"/>
              </a:rPr>
              <a:t>représentant </a:t>
            </a:r>
          </a:p>
          <a:p>
            <a:pPr algn="ctr" eaLnBrk="1" hangingPunct="1"/>
            <a:r>
              <a:rPr lang="fr-FR" altLang="fr-FR" sz="2200">
                <a:solidFill>
                  <a:schemeClr val="bg1"/>
                </a:solidFill>
                <a:latin typeface="Verdana" panose="020B0604030504040204" pitchFamily="34" charset="0"/>
                <a:cs typeface="Arial" panose="020B0604020202020204" pitchFamily="34" charset="0"/>
              </a:rPr>
              <a:t>l’UNAF</a:t>
            </a:r>
          </a:p>
        </p:txBody>
      </p:sp>
      <p:sp>
        <p:nvSpPr>
          <p:cNvPr id="88074" name="Rectangle 14"/>
          <p:cNvSpPr>
            <a:spLocks noChangeArrowheads="1"/>
          </p:cNvSpPr>
          <p:nvPr/>
        </p:nvSpPr>
        <p:spPr bwMode="auto">
          <a:xfrm>
            <a:off x="3173413" y="4384675"/>
            <a:ext cx="2595562" cy="1244600"/>
          </a:xfrm>
          <a:prstGeom prst="rect">
            <a:avLst/>
          </a:prstGeom>
          <a:solidFill>
            <a:srgbClr val="0077C8"/>
          </a:solidFill>
          <a:ln>
            <a:noFill/>
          </a:ln>
          <a:effectLst>
            <a:outerShdw dist="35921" dir="2700000" algn="ctr" rotWithShape="0">
              <a:schemeClr val="tx1"/>
            </a:outerShdw>
          </a:effectLst>
          <a:extLst>
            <a:ext uri="{91240B29-F687-4F45-9708-019B960494DF}">
              <a14:hiddenLine xmlns:a14="http://schemas.microsoft.com/office/drawing/2010/main" xmlns="" w="9525" algn="ctr">
                <a:solidFill>
                  <a:schemeClr val="tx1"/>
                </a:solidFill>
                <a:miter lim="800000"/>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endParaRPr lang="fr-FR" altLang="fr-FR" sz="2200">
              <a:solidFill>
                <a:srgbClr val="7F7F7F"/>
              </a:solidFill>
              <a:latin typeface="Verdana" panose="020B0604030504040204" pitchFamily="34" charset="0"/>
              <a:cs typeface="Arial" panose="020B0604020202020204" pitchFamily="34" charset="0"/>
            </a:endParaRPr>
          </a:p>
          <a:p>
            <a:pPr algn="ctr" eaLnBrk="1" hangingPunct="1"/>
            <a:r>
              <a:rPr lang="fr-FR" altLang="fr-FR" sz="2200">
                <a:solidFill>
                  <a:schemeClr val="bg1"/>
                </a:solidFill>
                <a:latin typeface="Verdana" panose="020B0604030504040204" pitchFamily="34" charset="0"/>
                <a:cs typeface="Arial" panose="020B0604020202020204" pitchFamily="34" charset="0"/>
              </a:rPr>
              <a:t>4 représentants </a:t>
            </a:r>
          </a:p>
          <a:p>
            <a:pPr algn="ctr" eaLnBrk="1" hangingPunct="1"/>
            <a:r>
              <a:rPr lang="fr-FR" altLang="fr-FR" sz="2200">
                <a:solidFill>
                  <a:schemeClr val="bg1"/>
                </a:solidFill>
                <a:latin typeface="Verdana" panose="020B0604030504040204" pitchFamily="34" charset="0"/>
                <a:cs typeface="Arial" panose="020B0604020202020204" pitchFamily="34" charset="0"/>
              </a:rPr>
              <a:t>des organismes </a:t>
            </a:r>
          </a:p>
          <a:p>
            <a:pPr algn="ctr" eaLnBrk="1" hangingPunct="1"/>
            <a:r>
              <a:rPr lang="fr-FR" altLang="fr-FR" sz="2200">
                <a:solidFill>
                  <a:schemeClr val="bg1"/>
                </a:solidFill>
                <a:latin typeface="Verdana" panose="020B0604030504040204" pitchFamily="34" charset="0"/>
                <a:cs typeface="Arial" panose="020B0604020202020204" pitchFamily="34" charset="0"/>
              </a:rPr>
              <a:t>conventionnés</a:t>
            </a:r>
          </a:p>
          <a:p>
            <a:pPr algn="ctr" eaLnBrk="1" hangingPunct="1"/>
            <a:endParaRPr lang="fr-FR" altLang="fr-FR" sz="2200">
              <a:solidFill>
                <a:schemeClr val="bg1"/>
              </a:solidFill>
              <a:latin typeface="Verdana" panose="020B0604030504040204" pitchFamily="34" charset="0"/>
              <a:cs typeface="Arial" panose="020B0604020202020204" pitchFamily="34" charset="0"/>
            </a:endParaRPr>
          </a:p>
        </p:txBody>
      </p:sp>
      <p:sp>
        <p:nvSpPr>
          <p:cNvPr id="88075" name="Rectangle 15"/>
          <p:cNvSpPr>
            <a:spLocks noChangeArrowheads="1"/>
          </p:cNvSpPr>
          <p:nvPr/>
        </p:nvSpPr>
        <p:spPr bwMode="auto">
          <a:xfrm>
            <a:off x="6011863" y="4384675"/>
            <a:ext cx="3536950" cy="1244600"/>
          </a:xfrm>
          <a:prstGeom prst="rect">
            <a:avLst/>
          </a:prstGeom>
          <a:solidFill>
            <a:srgbClr val="008EEE"/>
          </a:solidFill>
          <a:ln>
            <a:noFill/>
          </a:ln>
          <a:effectLst>
            <a:outerShdw dist="35921" dir="2700000" algn="ctr" rotWithShape="0">
              <a:schemeClr val="tx1"/>
            </a:outerShdw>
          </a:effectLst>
          <a:extLst>
            <a:ext uri="{91240B29-F687-4F45-9708-019B960494DF}">
              <a14:hiddenLine xmlns:a14="http://schemas.microsoft.com/office/drawing/2010/main" xmlns="" w="9525" algn="ctr">
                <a:solidFill>
                  <a:schemeClr val="tx1"/>
                </a:solidFill>
                <a:miter lim="800000"/>
                <a:headEnd/>
                <a:tailEnd/>
              </a14:hiddenLine>
            </a:ext>
          </a:extLst>
        </p:spPr>
        <p:txBody>
          <a:bodyPr wrap="none" lIns="104287" tIns="52144" rIns="104287" bIns="52144" anchor="ct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200">
                <a:solidFill>
                  <a:schemeClr val="bg1"/>
                </a:solidFill>
                <a:latin typeface="Verdana" panose="020B0604030504040204" pitchFamily="34" charset="0"/>
                <a:cs typeface="Arial" panose="020B0604020202020204" pitchFamily="34" charset="0"/>
              </a:rPr>
              <a:t>Le DG, </a:t>
            </a:r>
            <a:br>
              <a:rPr lang="fr-FR" altLang="fr-FR" sz="2200">
                <a:solidFill>
                  <a:schemeClr val="bg1"/>
                </a:solidFill>
                <a:latin typeface="Verdana" panose="020B0604030504040204" pitchFamily="34" charset="0"/>
                <a:cs typeface="Arial" panose="020B0604020202020204" pitchFamily="34" charset="0"/>
              </a:rPr>
            </a:br>
            <a:r>
              <a:rPr lang="fr-FR" altLang="fr-FR" sz="2200">
                <a:solidFill>
                  <a:schemeClr val="bg1"/>
                </a:solidFill>
                <a:latin typeface="Verdana" panose="020B0604030504040204" pitchFamily="34" charset="0"/>
                <a:cs typeface="Arial" panose="020B0604020202020204" pitchFamily="34" charset="0"/>
              </a:rPr>
              <a:t>l’Agent comptable,</a:t>
            </a:r>
          </a:p>
          <a:p>
            <a:pPr algn="ctr" eaLnBrk="1" hangingPunct="1"/>
            <a:r>
              <a:rPr lang="fr-FR" altLang="fr-FR" sz="2200">
                <a:solidFill>
                  <a:schemeClr val="bg1"/>
                </a:solidFill>
                <a:latin typeface="Verdana" panose="020B0604030504040204" pitchFamily="34" charset="0"/>
                <a:cs typeface="Arial" panose="020B0604020202020204" pitchFamily="34" charset="0"/>
              </a:rPr>
              <a:t>le Médecin conseil</a:t>
            </a:r>
          </a:p>
          <a:p>
            <a:pPr algn="ctr" eaLnBrk="1" hangingPunct="1"/>
            <a:r>
              <a:rPr lang="fr-FR" altLang="fr-FR" sz="2200">
                <a:solidFill>
                  <a:schemeClr val="bg1"/>
                </a:solidFill>
                <a:latin typeface="Verdana" panose="020B0604030504040204" pitchFamily="34" charset="0"/>
                <a:cs typeface="Arial" panose="020B0604020202020204" pitchFamily="34" charset="0"/>
              </a:rPr>
              <a:t>national</a:t>
            </a:r>
          </a:p>
        </p:txBody>
      </p:sp>
      <p:sp>
        <p:nvSpPr>
          <p:cNvPr id="88076" name="Text Box 16"/>
          <p:cNvSpPr txBox="1">
            <a:spLocks noChangeArrowheads="1"/>
          </p:cNvSpPr>
          <p:nvPr/>
        </p:nvSpPr>
        <p:spPr bwMode="auto">
          <a:xfrm>
            <a:off x="277813" y="6024563"/>
            <a:ext cx="209550" cy="4397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endParaRPr lang="fr-FR" altLang="fr-FR" sz="2200">
              <a:solidFill>
                <a:srgbClr val="7F7F7F"/>
              </a:solidFill>
              <a:latin typeface="Verdana" panose="020B0604030504040204" pitchFamily="34" charset="0"/>
              <a:cs typeface="Times New Roman" panose="02020603050405020304" pitchFamily="18" charset="0"/>
            </a:endParaRPr>
          </a:p>
        </p:txBody>
      </p:sp>
      <p:sp>
        <p:nvSpPr>
          <p:cNvPr id="88077" name="Text Box 18"/>
          <p:cNvSpPr txBox="1">
            <a:spLocks noChangeArrowheads="1"/>
          </p:cNvSpPr>
          <p:nvPr/>
        </p:nvSpPr>
        <p:spPr bwMode="auto">
          <a:xfrm>
            <a:off x="652463" y="6049963"/>
            <a:ext cx="9534525" cy="774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200">
                <a:solidFill>
                  <a:srgbClr val="7F7F7F"/>
                </a:solidFill>
                <a:latin typeface="Verdana" panose="020B0604030504040204" pitchFamily="34" charset="0"/>
                <a:cs typeface="Times New Roman" panose="02020603050405020304" pitchFamily="18" charset="0"/>
              </a:rPr>
              <a:t>Les commissaires du Gouvernement représentant les Ministères de Tutelle</a:t>
            </a:r>
          </a:p>
        </p:txBody>
      </p:sp>
      <p:sp>
        <p:nvSpPr>
          <p:cNvPr id="88078" name="Oval 19"/>
          <p:cNvSpPr>
            <a:spLocks noChangeArrowheads="1"/>
          </p:cNvSpPr>
          <p:nvPr/>
        </p:nvSpPr>
        <p:spPr bwMode="auto">
          <a:xfrm>
            <a:off x="415925" y="3800475"/>
            <a:ext cx="222250" cy="136525"/>
          </a:xfrm>
          <a:prstGeom prst="ellipse">
            <a:avLst/>
          </a:prstGeom>
          <a:solidFill>
            <a:srgbClr val="0491B2"/>
          </a:solidFill>
          <a:ln w="12700">
            <a:solidFill>
              <a:schemeClr val="bg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sp>
        <p:nvSpPr>
          <p:cNvPr id="88079" name="Oval 20"/>
          <p:cNvSpPr>
            <a:spLocks noChangeArrowheads="1"/>
          </p:cNvSpPr>
          <p:nvPr/>
        </p:nvSpPr>
        <p:spPr bwMode="auto">
          <a:xfrm>
            <a:off x="430213" y="6207125"/>
            <a:ext cx="222250" cy="136525"/>
          </a:xfrm>
          <a:prstGeom prst="ellipse">
            <a:avLst/>
          </a:prstGeom>
          <a:solidFill>
            <a:srgbClr val="0491B2"/>
          </a:solidFill>
          <a:ln w="12700">
            <a:solidFill>
              <a:schemeClr val="bg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Espace réservé du numéro de diapositive 5"/>
          <p:cNvSpPr>
            <a:spLocks noGrp="1"/>
          </p:cNvSpPr>
          <p:nvPr>
            <p:ph type="sldNum" sz="quarter" idx="429496729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43C57BEE-B6E6-406D-8691-D7A742C883A0}" type="slidenum">
              <a:rPr lang="fr-FR" altLang="fr-FR"/>
              <a:pPr/>
              <a:t>35</a:t>
            </a:fld>
            <a:endParaRPr lang="fr-FR" altLang="fr-FR"/>
          </a:p>
        </p:txBody>
      </p:sp>
      <p:sp>
        <p:nvSpPr>
          <p:cNvPr id="90115" name="Text Box 2"/>
          <p:cNvSpPr txBox="1">
            <a:spLocks noChangeArrowheads="1"/>
          </p:cNvSpPr>
          <p:nvPr/>
        </p:nvSpPr>
        <p:spPr bwMode="auto">
          <a:xfrm>
            <a:off x="2735263" y="3200400"/>
            <a:ext cx="4932362" cy="774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4400" b="1">
                <a:solidFill>
                  <a:srgbClr val="095BA6"/>
                </a:solidFill>
                <a:latin typeface="Arial" panose="020B0604020202020204" pitchFamily="34" charset="0"/>
                <a:cs typeface="Times New Roman" panose="02020603050405020304" pitchFamily="18" charset="0"/>
              </a:rPr>
              <a:t>Le RSI en chiffres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D9C786E8-5813-4703-9680-D96E95CB9432}" type="slidenum">
              <a:rPr lang="fr-FR" altLang="fr-FR"/>
              <a:pPr/>
              <a:t>36</a:t>
            </a:fld>
            <a:endParaRPr lang="fr-FR" altLang="fr-FR"/>
          </a:p>
        </p:txBody>
      </p:sp>
      <p:graphicFrame>
        <p:nvGraphicFramePr>
          <p:cNvPr id="2" name="Object 3"/>
          <p:cNvGraphicFramePr>
            <a:graphicFrameLocks noChangeAspect="1"/>
          </p:cNvGraphicFramePr>
          <p:nvPr/>
        </p:nvGraphicFramePr>
        <p:xfrm>
          <a:off x="2112963" y="2319338"/>
          <a:ext cx="6378575" cy="3881437"/>
        </p:xfrm>
        <a:graphic>
          <a:graphicData uri="http://schemas.openxmlformats.org/drawingml/2006/chart">
            <c:chart xmlns:c="http://schemas.openxmlformats.org/drawingml/2006/chart" xmlns:r="http://schemas.openxmlformats.org/officeDocument/2006/relationships" r:id="rId3"/>
          </a:graphicData>
        </a:graphic>
      </p:graphicFrame>
      <p:sp>
        <p:nvSpPr>
          <p:cNvPr id="92164" name="Text Box 4"/>
          <p:cNvSpPr txBox="1">
            <a:spLocks noChangeArrowheads="1"/>
          </p:cNvSpPr>
          <p:nvPr/>
        </p:nvSpPr>
        <p:spPr bwMode="auto">
          <a:xfrm>
            <a:off x="3643313" y="3803650"/>
            <a:ext cx="1530350" cy="409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000" b="1">
                <a:solidFill>
                  <a:schemeClr val="bg1"/>
                </a:solidFill>
                <a:latin typeface="Verdana" panose="020B0604030504040204" pitchFamily="34" charset="0"/>
                <a:cs typeface="Times New Roman" panose="02020603050405020304" pitchFamily="18" charset="0"/>
              </a:rPr>
              <a:t>40,07 %</a:t>
            </a:r>
          </a:p>
        </p:txBody>
      </p:sp>
      <p:sp>
        <p:nvSpPr>
          <p:cNvPr id="92165" name="Text Box 5"/>
          <p:cNvSpPr txBox="1">
            <a:spLocks noChangeArrowheads="1"/>
          </p:cNvSpPr>
          <p:nvPr/>
        </p:nvSpPr>
        <p:spPr bwMode="auto">
          <a:xfrm>
            <a:off x="4710113" y="3302000"/>
            <a:ext cx="1549400" cy="409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000" b="1">
                <a:solidFill>
                  <a:schemeClr val="bg1"/>
                </a:solidFill>
                <a:latin typeface="Verdana" panose="020B0604030504040204" pitchFamily="34" charset="0"/>
                <a:cs typeface="Times New Roman" panose="02020603050405020304" pitchFamily="18" charset="0"/>
              </a:rPr>
              <a:t>24,31 %</a:t>
            </a:r>
          </a:p>
        </p:txBody>
      </p:sp>
      <p:sp>
        <p:nvSpPr>
          <p:cNvPr id="92166" name="Text Box 6"/>
          <p:cNvSpPr txBox="1">
            <a:spLocks noChangeArrowheads="1"/>
          </p:cNvSpPr>
          <p:nvPr/>
        </p:nvSpPr>
        <p:spPr bwMode="auto">
          <a:xfrm>
            <a:off x="5975350" y="3835400"/>
            <a:ext cx="1717675" cy="409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000" b="1">
                <a:solidFill>
                  <a:schemeClr val="bg1"/>
                </a:solidFill>
                <a:latin typeface="Verdana" panose="020B0604030504040204" pitchFamily="34" charset="0"/>
                <a:cs typeface="Times New Roman" panose="02020603050405020304" pitchFamily="18" charset="0"/>
              </a:rPr>
              <a:t>35,62 %</a:t>
            </a:r>
          </a:p>
        </p:txBody>
      </p:sp>
      <p:sp>
        <p:nvSpPr>
          <p:cNvPr id="92167" name="Text Box 7"/>
          <p:cNvSpPr txBox="1">
            <a:spLocks noChangeArrowheads="1"/>
          </p:cNvSpPr>
          <p:nvPr/>
        </p:nvSpPr>
        <p:spPr bwMode="auto">
          <a:xfrm>
            <a:off x="590550" y="287338"/>
            <a:ext cx="8248650" cy="523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lnSpc>
                <a:spcPct val="110000"/>
              </a:lnSpc>
            </a:pPr>
            <a:r>
              <a:rPr lang="fr-FR" altLang="fr-FR" sz="2500" b="1">
                <a:solidFill>
                  <a:srgbClr val="095BA6"/>
                </a:solidFill>
                <a:latin typeface="Verdana" panose="020B0604030504040204" pitchFamily="34" charset="0"/>
                <a:cs typeface="Arial" panose="020B0604020202020204" pitchFamily="34" charset="0"/>
              </a:rPr>
              <a:t>LES EFFECTIFS COTISANTS</a:t>
            </a:r>
          </a:p>
        </p:txBody>
      </p:sp>
      <p:sp>
        <p:nvSpPr>
          <p:cNvPr id="92168" name="Text Box 9"/>
          <p:cNvSpPr txBox="1">
            <a:spLocks noChangeArrowheads="1"/>
          </p:cNvSpPr>
          <p:nvPr/>
        </p:nvSpPr>
        <p:spPr bwMode="auto">
          <a:xfrm>
            <a:off x="8159750" y="4811713"/>
            <a:ext cx="1236663" cy="409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000">
                <a:solidFill>
                  <a:srgbClr val="7F7F7F"/>
                </a:solidFill>
                <a:latin typeface="Verdana" panose="020B0604030504040204" pitchFamily="34" charset="0"/>
                <a:cs typeface="Arial" panose="020B0604020202020204" pitchFamily="34" charset="0"/>
              </a:rPr>
              <a:t>Artisans</a:t>
            </a:r>
          </a:p>
        </p:txBody>
      </p:sp>
      <p:sp>
        <p:nvSpPr>
          <p:cNvPr id="92169" name="Text Box 10"/>
          <p:cNvSpPr txBox="1">
            <a:spLocks noChangeArrowheads="1"/>
          </p:cNvSpPr>
          <p:nvPr/>
        </p:nvSpPr>
        <p:spPr bwMode="auto">
          <a:xfrm>
            <a:off x="5173663" y="2400300"/>
            <a:ext cx="1731962" cy="714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000">
                <a:solidFill>
                  <a:srgbClr val="7F7F7F"/>
                </a:solidFill>
                <a:latin typeface="Verdana" panose="020B0604030504040204" pitchFamily="34" charset="0"/>
                <a:cs typeface="Arial" panose="020B0604020202020204" pitchFamily="34" charset="0"/>
              </a:rPr>
              <a:t>Professions </a:t>
            </a:r>
          </a:p>
          <a:p>
            <a:pPr algn="ctr" eaLnBrk="1" hangingPunct="1"/>
            <a:r>
              <a:rPr lang="fr-FR" altLang="fr-FR" sz="2000">
                <a:solidFill>
                  <a:srgbClr val="7F7F7F"/>
                </a:solidFill>
                <a:latin typeface="Verdana" panose="020B0604030504040204" pitchFamily="34" charset="0"/>
                <a:cs typeface="Arial" panose="020B0604020202020204" pitchFamily="34" charset="0"/>
              </a:rPr>
              <a:t>libérales</a:t>
            </a:r>
          </a:p>
        </p:txBody>
      </p:sp>
      <p:sp>
        <p:nvSpPr>
          <p:cNvPr id="92170" name="Text Box 11"/>
          <p:cNvSpPr txBox="1">
            <a:spLocks noChangeArrowheads="1"/>
          </p:cNvSpPr>
          <p:nvPr/>
        </p:nvSpPr>
        <p:spPr bwMode="auto">
          <a:xfrm>
            <a:off x="8013700" y="6940550"/>
            <a:ext cx="1922463" cy="684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spcBef>
                <a:spcPct val="30000"/>
              </a:spcBef>
            </a:pPr>
            <a:r>
              <a:rPr lang="fr-FR" altLang="fr-FR" sz="2000">
                <a:solidFill>
                  <a:srgbClr val="7F7F7F"/>
                </a:solidFill>
                <a:latin typeface="Verdana" panose="020B0604030504040204" pitchFamily="34" charset="0"/>
                <a:cs typeface="Times New Roman" panose="02020603050405020304" pitchFamily="18" charset="0"/>
              </a:rPr>
              <a:t>Chiffres 2012</a:t>
            </a:r>
          </a:p>
          <a:p>
            <a:pPr algn="ctr" eaLnBrk="1" hangingPunct="1"/>
            <a:endParaRPr lang="fr-FR" altLang="fr-FR" sz="2000">
              <a:solidFill>
                <a:srgbClr val="7F7F7F"/>
              </a:solidFill>
              <a:latin typeface="Verdana" panose="020B0604030504040204" pitchFamily="34" charset="0"/>
              <a:cs typeface="Times New Roman" panose="02020603050405020304" pitchFamily="18" charset="0"/>
            </a:endParaRPr>
          </a:p>
        </p:txBody>
      </p:sp>
      <p:sp>
        <p:nvSpPr>
          <p:cNvPr id="92171" name="Text Box 12"/>
          <p:cNvSpPr txBox="1">
            <a:spLocks noChangeArrowheads="1"/>
          </p:cNvSpPr>
          <p:nvPr/>
        </p:nvSpPr>
        <p:spPr bwMode="auto">
          <a:xfrm>
            <a:off x="590550" y="1420813"/>
            <a:ext cx="10098088" cy="409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000" b="1" u="sng" dirty="0" smtClean="0">
                <a:solidFill>
                  <a:srgbClr val="7F7F7F"/>
                </a:solidFill>
                <a:latin typeface="Verdana" panose="020B0604030504040204" pitchFamily="34" charset="0"/>
                <a:cs typeface="Arial" panose="020B0604020202020204" pitchFamily="34" charset="0"/>
              </a:rPr>
              <a:t>2,82 </a:t>
            </a:r>
            <a:r>
              <a:rPr lang="fr-FR" altLang="fr-FR" sz="2000" b="1" u="sng" dirty="0">
                <a:solidFill>
                  <a:srgbClr val="7F7F7F"/>
                </a:solidFill>
                <a:latin typeface="Verdana" panose="020B0604030504040204" pitchFamily="34" charset="0"/>
                <a:cs typeface="Arial" panose="020B0604020202020204" pitchFamily="34" charset="0"/>
              </a:rPr>
              <a:t>millions de cotisants</a:t>
            </a:r>
          </a:p>
        </p:txBody>
      </p:sp>
      <p:sp>
        <p:nvSpPr>
          <p:cNvPr id="92172" name="Text Box 13"/>
          <p:cNvSpPr txBox="1">
            <a:spLocks noChangeArrowheads="1"/>
          </p:cNvSpPr>
          <p:nvPr/>
        </p:nvSpPr>
        <p:spPr bwMode="auto">
          <a:xfrm>
            <a:off x="590550" y="4811713"/>
            <a:ext cx="1971675" cy="409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000">
                <a:solidFill>
                  <a:srgbClr val="7F7F7F"/>
                </a:solidFill>
                <a:latin typeface="Verdana" panose="020B0604030504040204" pitchFamily="34" charset="0"/>
                <a:cs typeface="Arial" panose="020B0604020202020204" pitchFamily="34" charset="0"/>
              </a:rPr>
              <a:t>Commerçants</a:t>
            </a:r>
          </a:p>
        </p:txBody>
      </p:sp>
      <p:sp>
        <p:nvSpPr>
          <p:cNvPr id="92173" name="Rectangle 15"/>
          <p:cNvSpPr>
            <a:spLocks noChangeArrowheads="1"/>
          </p:cNvSpPr>
          <p:nvPr/>
        </p:nvSpPr>
        <p:spPr bwMode="auto">
          <a:xfrm>
            <a:off x="2062163" y="5649913"/>
            <a:ext cx="6232525"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100">
                <a:solidFill>
                  <a:schemeClr val="tx1"/>
                </a:solidFill>
                <a:latin typeface="Lucida Grande" charset="0"/>
                <a:ea typeface="Geneva" charset="-128"/>
              </a:defRPr>
            </a:lvl1pPr>
            <a:lvl2pPr>
              <a:defRPr sz="2100">
                <a:solidFill>
                  <a:schemeClr val="tx1"/>
                </a:solidFill>
                <a:latin typeface="Lucida Grande" charset="0"/>
                <a:ea typeface="Geneva" charset="-128"/>
              </a:defRPr>
            </a:lvl2pPr>
            <a:lvl3pPr>
              <a:defRPr sz="2100">
                <a:solidFill>
                  <a:schemeClr val="tx1"/>
                </a:solidFill>
                <a:latin typeface="Lucida Grande" charset="0"/>
                <a:ea typeface="Geneva" charset="-128"/>
              </a:defRPr>
            </a:lvl3pPr>
            <a:lvl4pPr>
              <a:defRPr sz="2100">
                <a:solidFill>
                  <a:schemeClr val="tx1"/>
                </a:solidFill>
                <a:latin typeface="Lucida Grande" charset="0"/>
                <a:ea typeface="Geneva" charset="-128"/>
              </a:defRPr>
            </a:lvl4pPr>
            <a:lvl5pPr>
              <a:defRPr sz="2100">
                <a:solidFill>
                  <a:schemeClr val="tx1"/>
                </a:solidFill>
                <a:latin typeface="Lucida Grande" charset="0"/>
                <a:ea typeface="Geneva" charset="-128"/>
              </a:defRPr>
            </a:lvl5pPr>
            <a:lvl6pPr marL="2541588" indent="-255588" eaLnBrk="0" fontAlgn="base" hangingPunct="0">
              <a:spcBef>
                <a:spcPct val="0"/>
              </a:spcBef>
              <a:spcAft>
                <a:spcPct val="0"/>
              </a:spcAft>
              <a:defRPr sz="2100">
                <a:solidFill>
                  <a:schemeClr val="tx1"/>
                </a:solidFill>
                <a:latin typeface="Lucida Grande" charset="0"/>
                <a:ea typeface="Geneva" charset="-128"/>
              </a:defRPr>
            </a:lvl6pPr>
            <a:lvl7pPr marL="2998788" indent="-255588" eaLnBrk="0" fontAlgn="base" hangingPunct="0">
              <a:spcBef>
                <a:spcPct val="0"/>
              </a:spcBef>
              <a:spcAft>
                <a:spcPct val="0"/>
              </a:spcAft>
              <a:defRPr sz="2100">
                <a:solidFill>
                  <a:schemeClr val="tx1"/>
                </a:solidFill>
                <a:latin typeface="Lucida Grande" charset="0"/>
                <a:ea typeface="Geneva" charset="-128"/>
              </a:defRPr>
            </a:lvl7pPr>
            <a:lvl8pPr marL="3455988" indent="-255588" eaLnBrk="0" fontAlgn="base" hangingPunct="0">
              <a:spcBef>
                <a:spcPct val="0"/>
              </a:spcBef>
              <a:spcAft>
                <a:spcPct val="0"/>
              </a:spcAft>
              <a:defRPr sz="2100">
                <a:solidFill>
                  <a:schemeClr val="tx1"/>
                </a:solidFill>
                <a:latin typeface="Lucida Grande" charset="0"/>
                <a:ea typeface="Geneva" charset="-128"/>
              </a:defRPr>
            </a:lvl8pPr>
            <a:lvl9pPr marL="3913188" indent="-255588" eaLnBrk="0" fontAlgn="base" hangingPunct="0">
              <a:spcBef>
                <a:spcPct val="0"/>
              </a:spcBef>
              <a:spcAft>
                <a:spcPct val="0"/>
              </a:spcAft>
              <a:defRPr sz="2100">
                <a:solidFill>
                  <a:schemeClr val="tx1"/>
                </a:solidFill>
                <a:latin typeface="Lucida Grande" charset="0"/>
                <a:ea typeface="Geneva" charset="-128"/>
              </a:defRPr>
            </a:lvl9pPr>
          </a:lstStyle>
          <a:p>
            <a:pPr defTabSz="914400" eaLnBrk="1" hangingPunct="1"/>
            <a:r>
              <a:rPr lang="fr-FR" altLang="fr-FR" sz="2000">
                <a:solidFill>
                  <a:srgbClr val="7F7F7F"/>
                </a:solidFill>
                <a:latin typeface="Verdana" panose="020B0604030504040204" pitchFamily="34" charset="0"/>
                <a:cs typeface="Arial" panose="020B0604020202020204" pitchFamily="34" charset="0"/>
              </a:rPr>
              <a:t>près de ¾ d’hommes, un âge moyen de 45 ans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7D535446-E94E-4D7D-AC18-108954699CAF}" type="slidenum">
              <a:rPr lang="fr-FR" altLang="fr-FR"/>
              <a:pPr/>
              <a:t>37</a:t>
            </a:fld>
            <a:endParaRPr lang="fr-FR" altLang="fr-FR"/>
          </a:p>
        </p:txBody>
      </p:sp>
      <p:graphicFrame>
        <p:nvGraphicFramePr>
          <p:cNvPr id="2" name="Object 3"/>
          <p:cNvGraphicFramePr>
            <a:graphicFrameLocks noChangeAspect="1"/>
          </p:cNvGraphicFramePr>
          <p:nvPr/>
        </p:nvGraphicFramePr>
        <p:xfrm>
          <a:off x="2316163" y="2384425"/>
          <a:ext cx="6378575" cy="3881438"/>
        </p:xfrm>
        <a:graphic>
          <a:graphicData uri="http://schemas.openxmlformats.org/drawingml/2006/chart">
            <c:chart xmlns:c="http://schemas.openxmlformats.org/drawingml/2006/chart" xmlns:r="http://schemas.openxmlformats.org/officeDocument/2006/relationships" r:id="rId3"/>
          </a:graphicData>
        </a:graphic>
      </p:graphicFrame>
      <p:sp>
        <p:nvSpPr>
          <p:cNvPr id="94212" name="Text Box 4"/>
          <p:cNvSpPr txBox="1">
            <a:spLocks noChangeArrowheads="1"/>
          </p:cNvSpPr>
          <p:nvPr/>
        </p:nvSpPr>
        <p:spPr bwMode="auto">
          <a:xfrm>
            <a:off x="3846513" y="3868738"/>
            <a:ext cx="1765300" cy="409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000" b="1">
                <a:solidFill>
                  <a:schemeClr val="bg1"/>
                </a:solidFill>
                <a:latin typeface="Verdana" panose="020B0604030504040204" pitchFamily="34" charset="0"/>
                <a:cs typeface="Times New Roman" panose="02020603050405020304" pitchFamily="18" charset="0"/>
              </a:rPr>
              <a:t>42,05 %</a:t>
            </a:r>
          </a:p>
        </p:txBody>
      </p:sp>
      <p:sp>
        <p:nvSpPr>
          <p:cNvPr id="94213" name="Text Box 5"/>
          <p:cNvSpPr txBox="1">
            <a:spLocks noChangeArrowheads="1"/>
          </p:cNvSpPr>
          <p:nvPr/>
        </p:nvSpPr>
        <p:spPr bwMode="auto">
          <a:xfrm>
            <a:off x="4981575" y="3367088"/>
            <a:ext cx="1525588" cy="409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000" b="1">
                <a:solidFill>
                  <a:schemeClr val="bg1"/>
                </a:solidFill>
                <a:latin typeface="Verdana" panose="020B0604030504040204" pitchFamily="34" charset="0"/>
                <a:cs typeface="Times New Roman" panose="02020603050405020304" pitchFamily="18" charset="0"/>
              </a:rPr>
              <a:t>19,02 %</a:t>
            </a:r>
          </a:p>
        </p:txBody>
      </p:sp>
      <p:sp>
        <p:nvSpPr>
          <p:cNvPr id="94214" name="Text Box 6"/>
          <p:cNvSpPr txBox="1">
            <a:spLocks noChangeArrowheads="1"/>
          </p:cNvSpPr>
          <p:nvPr/>
        </p:nvSpPr>
        <p:spPr bwMode="auto">
          <a:xfrm>
            <a:off x="5883275" y="3900488"/>
            <a:ext cx="1636713" cy="409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000" b="1">
                <a:solidFill>
                  <a:schemeClr val="bg1"/>
                </a:solidFill>
                <a:latin typeface="Verdana" panose="020B0604030504040204" pitchFamily="34" charset="0"/>
                <a:cs typeface="Times New Roman" panose="02020603050405020304" pitchFamily="18" charset="0"/>
              </a:rPr>
              <a:t>38,63 %</a:t>
            </a:r>
          </a:p>
        </p:txBody>
      </p:sp>
      <p:sp>
        <p:nvSpPr>
          <p:cNvPr id="94215" name="Text Box 9"/>
          <p:cNvSpPr txBox="1">
            <a:spLocks noChangeArrowheads="1"/>
          </p:cNvSpPr>
          <p:nvPr/>
        </p:nvSpPr>
        <p:spPr bwMode="auto">
          <a:xfrm>
            <a:off x="8126413" y="4876800"/>
            <a:ext cx="1236662" cy="409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000">
                <a:solidFill>
                  <a:srgbClr val="7F7F7F"/>
                </a:solidFill>
                <a:latin typeface="Verdana" panose="020B0604030504040204" pitchFamily="34" charset="0"/>
                <a:cs typeface="Arial" panose="020B0604020202020204" pitchFamily="34" charset="0"/>
              </a:rPr>
              <a:t>Artisans</a:t>
            </a:r>
          </a:p>
        </p:txBody>
      </p:sp>
      <p:sp>
        <p:nvSpPr>
          <p:cNvPr id="94216" name="Text Box 10"/>
          <p:cNvSpPr txBox="1">
            <a:spLocks noChangeArrowheads="1"/>
          </p:cNvSpPr>
          <p:nvPr/>
        </p:nvSpPr>
        <p:spPr bwMode="auto">
          <a:xfrm>
            <a:off x="4775200" y="2492375"/>
            <a:ext cx="1731963" cy="714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000">
                <a:solidFill>
                  <a:srgbClr val="7F7F7F"/>
                </a:solidFill>
                <a:latin typeface="Verdana" panose="020B0604030504040204" pitchFamily="34" charset="0"/>
                <a:cs typeface="Arial" panose="020B0604020202020204" pitchFamily="34" charset="0"/>
              </a:rPr>
              <a:t>Professions </a:t>
            </a:r>
          </a:p>
          <a:p>
            <a:pPr algn="ctr" eaLnBrk="1" hangingPunct="1"/>
            <a:r>
              <a:rPr lang="fr-FR" altLang="fr-FR" sz="2000">
                <a:solidFill>
                  <a:srgbClr val="7F7F7F"/>
                </a:solidFill>
                <a:latin typeface="Verdana" panose="020B0604030504040204" pitchFamily="34" charset="0"/>
                <a:cs typeface="Arial" panose="020B0604020202020204" pitchFamily="34" charset="0"/>
              </a:rPr>
              <a:t>libérales</a:t>
            </a:r>
          </a:p>
        </p:txBody>
      </p:sp>
      <p:sp>
        <p:nvSpPr>
          <p:cNvPr id="94217" name="Text Box 11"/>
          <p:cNvSpPr txBox="1">
            <a:spLocks noChangeArrowheads="1"/>
          </p:cNvSpPr>
          <p:nvPr/>
        </p:nvSpPr>
        <p:spPr bwMode="auto">
          <a:xfrm>
            <a:off x="8013700" y="6940550"/>
            <a:ext cx="1922463" cy="684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spcBef>
                <a:spcPct val="30000"/>
              </a:spcBef>
            </a:pPr>
            <a:r>
              <a:rPr lang="fr-FR" altLang="fr-FR" sz="2000">
                <a:solidFill>
                  <a:srgbClr val="7F7F7F"/>
                </a:solidFill>
                <a:latin typeface="Verdana" panose="020B0604030504040204" pitchFamily="34" charset="0"/>
                <a:cs typeface="Times New Roman" panose="02020603050405020304" pitchFamily="18" charset="0"/>
              </a:rPr>
              <a:t>Chiffres 2012</a:t>
            </a:r>
          </a:p>
          <a:p>
            <a:pPr algn="ctr" eaLnBrk="1" hangingPunct="1"/>
            <a:endParaRPr lang="fr-FR" altLang="fr-FR" sz="2000">
              <a:solidFill>
                <a:srgbClr val="7F7F7F"/>
              </a:solidFill>
              <a:latin typeface="Verdana" panose="020B0604030504040204" pitchFamily="34" charset="0"/>
              <a:cs typeface="Times New Roman" panose="02020603050405020304" pitchFamily="18" charset="0"/>
            </a:endParaRPr>
          </a:p>
        </p:txBody>
      </p:sp>
      <p:sp>
        <p:nvSpPr>
          <p:cNvPr id="94218" name="Text Box 12"/>
          <p:cNvSpPr txBox="1">
            <a:spLocks noChangeArrowheads="1"/>
          </p:cNvSpPr>
          <p:nvPr/>
        </p:nvSpPr>
        <p:spPr bwMode="auto">
          <a:xfrm>
            <a:off x="590550" y="1411288"/>
            <a:ext cx="10098088" cy="409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000" b="1" u="sng" dirty="0" smtClean="0">
                <a:solidFill>
                  <a:srgbClr val="7F7F7F"/>
                </a:solidFill>
                <a:latin typeface="Verdana" panose="020B0604030504040204" pitchFamily="34" charset="0"/>
                <a:cs typeface="Arial" panose="020B0604020202020204" pitchFamily="34" charset="0"/>
              </a:rPr>
              <a:t>4,20 </a:t>
            </a:r>
            <a:r>
              <a:rPr lang="fr-FR" altLang="fr-FR" sz="2000" b="1" u="sng" dirty="0">
                <a:solidFill>
                  <a:srgbClr val="7F7F7F"/>
                </a:solidFill>
                <a:latin typeface="Verdana" panose="020B0604030504040204" pitchFamily="34" charset="0"/>
                <a:cs typeface="Arial" panose="020B0604020202020204" pitchFamily="34" charset="0"/>
              </a:rPr>
              <a:t>millions en assurance maladie</a:t>
            </a:r>
          </a:p>
        </p:txBody>
      </p:sp>
      <p:sp>
        <p:nvSpPr>
          <p:cNvPr id="94219" name="Text Box 13"/>
          <p:cNvSpPr txBox="1">
            <a:spLocks noChangeArrowheads="1"/>
          </p:cNvSpPr>
          <p:nvPr/>
        </p:nvSpPr>
        <p:spPr bwMode="auto">
          <a:xfrm>
            <a:off x="798513" y="4876800"/>
            <a:ext cx="1971675" cy="409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000">
                <a:solidFill>
                  <a:srgbClr val="7F7F7F"/>
                </a:solidFill>
                <a:latin typeface="Verdana" panose="020B0604030504040204" pitchFamily="34" charset="0"/>
                <a:cs typeface="Arial" panose="020B0604020202020204" pitchFamily="34" charset="0"/>
              </a:rPr>
              <a:t>Commerçants</a:t>
            </a:r>
          </a:p>
        </p:txBody>
      </p:sp>
      <p:sp>
        <p:nvSpPr>
          <p:cNvPr id="94220" name="Text Box 14"/>
          <p:cNvSpPr txBox="1">
            <a:spLocks noChangeArrowheads="1"/>
          </p:cNvSpPr>
          <p:nvPr/>
        </p:nvSpPr>
        <p:spPr bwMode="auto">
          <a:xfrm>
            <a:off x="590550" y="287338"/>
            <a:ext cx="8248650" cy="523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lnSpc>
                <a:spcPct val="110000"/>
              </a:lnSpc>
            </a:pPr>
            <a:r>
              <a:rPr lang="fr-FR" altLang="fr-FR" sz="2500" b="1">
                <a:solidFill>
                  <a:srgbClr val="095BA6"/>
                </a:solidFill>
                <a:latin typeface="Verdana" panose="020B0604030504040204" pitchFamily="34" charset="0"/>
                <a:cs typeface="Arial" panose="020B0604020202020204" pitchFamily="34" charset="0"/>
              </a:rPr>
              <a:t>LES PERSONNES PROTEGEES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BD5CBBD6-CE5D-44D3-A955-000BB31A8B8A}" type="slidenum">
              <a:rPr lang="fr-FR" altLang="fr-FR"/>
              <a:pPr/>
              <a:t>38</a:t>
            </a:fld>
            <a:endParaRPr lang="fr-FR" altLang="fr-FR"/>
          </a:p>
        </p:txBody>
      </p:sp>
      <p:sp>
        <p:nvSpPr>
          <p:cNvPr id="96259" name="Text Box 4"/>
          <p:cNvSpPr txBox="1">
            <a:spLocks noChangeArrowheads="1"/>
          </p:cNvSpPr>
          <p:nvPr/>
        </p:nvSpPr>
        <p:spPr bwMode="auto">
          <a:xfrm>
            <a:off x="8013700" y="6940550"/>
            <a:ext cx="1922463" cy="684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spcBef>
                <a:spcPct val="30000"/>
              </a:spcBef>
            </a:pPr>
            <a:r>
              <a:rPr lang="fr-FR" altLang="fr-FR" sz="2000">
                <a:solidFill>
                  <a:srgbClr val="7F7F7F"/>
                </a:solidFill>
                <a:latin typeface="Verdana" panose="020B0604030504040204" pitchFamily="34" charset="0"/>
                <a:cs typeface="Times New Roman" panose="02020603050405020304" pitchFamily="18" charset="0"/>
              </a:rPr>
              <a:t>Chiffres 2012</a:t>
            </a:r>
          </a:p>
          <a:p>
            <a:pPr algn="ctr" eaLnBrk="1" hangingPunct="1"/>
            <a:endParaRPr lang="fr-FR" altLang="fr-FR" sz="2000">
              <a:solidFill>
                <a:srgbClr val="7F7F7F"/>
              </a:solidFill>
              <a:latin typeface="Verdana" panose="020B0604030504040204" pitchFamily="34" charset="0"/>
              <a:cs typeface="Times New Roman" panose="02020603050405020304" pitchFamily="18" charset="0"/>
            </a:endParaRPr>
          </a:p>
        </p:txBody>
      </p:sp>
      <p:sp>
        <p:nvSpPr>
          <p:cNvPr id="96260" name="Text Box 5"/>
          <p:cNvSpPr txBox="1">
            <a:spLocks noChangeArrowheads="1"/>
          </p:cNvSpPr>
          <p:nvPr/>
        </p:nvSpPr>
        <p:spPr bwMode="auto">
          <a:xfrm>
            <a:off x="590550" y="1247775"/>
            <a:ext cx="10098088" cy="409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000" b="1" u="sng" dirty="0" smtClean="0">
                <a:solidFill>
                  <a:srgbClr val="7F7F7F"/>
                </a:solidFill>
                <a:latin typeface="Verdana" panose="020B0604030504040204" pitchFamily="34" charset="0"/>
                <a:cs typeface="Times New Roman" panose="02020603050405020304" pitchFamily="18" charset="0"/>
              </a:rPr>
              <a:t>2,12 </a:t>
            </a:r>
            <a:r>
              <a:rPr lang="fr-FR" altLang="fr-FR" sz="2000" b="1" u="sng" dirty="0">
                <a:solidFill>
                  <a:srgbClr val="7F7F7F"/>
                </a:solidFill>
                <a:latin typeface="Verdana" panose="020B0604030504040204" pitchFamily="34" charset="0"/>
                <a:cs typeface="Times New Roman" panose="02020603050405020304" pitchFamily="18" charset="0"/>
              </a:rPr>
              <a:t>millions de bénéficiaires de pensions de retraite</a:t>
            </a:r>
          </a:p>
        </p:txBody>
      </p:sp>
      <p:grpSp>
        <p:nvGrpSpPr>
          <p:cNvPr id="96261" name="Group 6"/>
          <p:cNvGrpSpPr>
            <a:grpSpLocks/>
          </p:cNvGrpSpPr>
          <p:nvPr/>
        </p:nvGrpSpPr>
        <p:grpSpPr bwMode="auto">
          <a:xfrm>
            <a:off x="681038" y="3955973"/>
            <a:ext cx="8459787" cy="3557740"/>
            <a:chOff x="316" y="2283"/>
            <a:chExt cx="4912" cy="2317"/>
          </a:xfrm>
        </p:grpSpPr>
        <p:graphicFrame>
          <p:nvGraphicFramePr>
            <p:cNvPr id="2" name="Object 7"/>
            <p:cNvGraphicFramePr>
              <a:graphicFrameLocks noChangeAspect="1"/>
            </p:cNvGraphicFramePr>
            <p:nvPr/>
          </p:nvGraphicFramePr>
          <p:xfrm>
            <a:off x="1234" y="2283"/>
            <a:ext cx="3590" cy="2317"/>
          </p:xfrm>
          <a:graphic>
            <a:graphicData uri="http://schemas.openxmlformats.org/drawingml/2006/chart">
              <c:chart xmlns:c="http://schemas.openxmlformats.org/drawingml/2006/chart" xmlns:r="http://schemas.openxmlformats.org/officeDocument/2006/relationships" r:id="rId3"/>
            </a:graphicData>
          </a:graphic>
        </p:graphicFrame>
        <p:sp>
          <p:nvSpPr>
            <p:cNvPr id="96269" name="Text Box 8"/>
            <p:cNvSpPr txBox="1">
              <a:spLocks noChangeArrowheads="1"/>
            </p:cNvSpPr>
            <p:nvPr/>
          </p:nvSpPr>
          <p:spPr bwMode="auto">
            <a:xfrm>
              <a:off x="316" y="3333"/>
              <a:ext cx="1145" cy="26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000">
                  <a:solidFill>
                    <a:srgbClr val="7F7F7F"/>
                  </a:solidFill>
                  <a:latin typeface="Verdana" panose="020B0604030504040204" pitchFamily="34" charset="0"/>
                  <a:cs typeface="Arial" panose="020B0604020202020204" pitchFamily="34" charset="0"/>
                </a:rPr>
                <a:t>Commerçants</a:t>
              </a:r>
            </a:p>
          </p:txBody>
        </p:sp>
        <p:sp>
          <p:nvSpPr>
            <p:cNvPr id="96270" name="Text Box 9"/>
            <p:cNvSpPr txBox="1">
              <a:spLocks noChangeArrowheads="1"/>
            </p:cNvSpPr>
            <p:nvPr/>
          </p:nvSpPr>
          <p:spPr bwMode="auto">
            <a:xfrm>
              <a:off x="4510" y="2984"/>
              <a:ext cx="718" cy="26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000">
                  <a:solidFill>
                    <a:srgbClr val="7F7F7F"/>
                  </a:solidFill>
                  <a:latin typeface="Verdana" panose="020B0604030504040204" pitchFamily="34" charset="0"/>
                  <a:cs typeface="Arial" panose="020B0604020202020204" pitchFamily="34" charset="0"/>
                </a:rPr>
                <a:t>Artisans</a:t>
              </a:r>
            </a:p>
          </p:txBody>
        </p:sp>
      </p:grpSp>
      <p:grpSp>
        <p:nvGrpSpPr>
          <p:cNvPr id="96262" name="Group 10"/>
          <p:cNvGrpSpPr>
            <a:grpSpLocks/>
          </p:cNvGrpSpPr>
          <p:nvPr/>
        </p:nvGrpSpPr>
        <p:grpSpPr bwMode="auto">
          <a:xfrm>
            <a:off x="542925" y="1107998"/>
            <a:ext cx="8459788" cy="3557740"/>
            <a:chOff x="316" y="2283"/>
            <a:chExt cx="4912" cy="2317"/>
          </a:xfrm>
        </p:grpSpPr>
        <p:graphicFrame>
          <p:nvGraphicFramePr>
            <p:cNvPr id="3" name="Object 11"/>
            <p:cNvGraphicFramePr>
              <a:graphicFrameLocks noChangeAspect="1"/>
            </p:cNvGraphicFramePr>
            <p:nvPr/>
          </p:nvGraphicFramePr>
          <p:xfrm>
            <a:off x="1234" y="2283"/>
            <a:ext cx="3590" cy="2317"/>
          </p:xfrm>
          <a:graphic>
            <a:graphicData uri="http://schemas.openxmlformats.org/drawingml/2006/chart">
              <c:chart xmlns:c="http://schemas.openxmlformats.org/drawingml/2006/chart" xmlns:r="http://schemas.openxmlformats.org/officeDocument/2006/relationships" r:id="rId4"/>
            </a:graphicData>
          </a:graphic>
        </p:graphicFrame>
        <p:sp>
          <p:nvSpPr>
            <p:cNvPr id="96266" name="Text Box 12"/>
            <p:cNvSpPr txBox="1">
              <a:spLocks noChangeArrowheads="1"/>
            </p:cNvSpPr>
            <p:nvPr/>
          </p:nvSpPr>
          <p:spPr bwMode="auto">
            <a:xfrm>
              <a:off x="316" y="3333"/>
              <a:ext cx="1145" cy="26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000">
                  <a:solidFill>
                    <a:srgbClr val="7F7F7F"/>
                  </a:solidFill>
                  <a:latin typeface="Verdana" panose="020B0604030504040204" pitchFamily="34" charset="0"/>
                  <a:cs typeface="Arial" panose="020B0604020202020204" pitchFamily="34" charset="0"/>
                </a:rPr>
                <a:t>Commerçants</a:t>
              </a:r>
            </a:p>
          </p:txBody>
        </p:sp>
        <p:sp>
          <p:nvSpPr>
            <p:cNvPr id="96267" name="Text Box 13"/>
            <p:cNvSpPr txBox="1">
              <a:spLocks noChangeArrowheads="1"/>
            </p:cNvSpPr>
            <p:nvPr/>
          </p:nvSpPr>
          <p:spPr bwMode="auto">
            <a:xfrm>
              <a:off x="4510" y="2984"/>
              <a:ext cx="718" cy="26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000">
                  <a:solidFill>
                    <a:srgbClr val="7F7F7F"/>
                  </a:solidFill>
                  <a:latin typeface="Verdana" panose="020B0604030504040204" pitchFamily="34" charset="0"/>
                  <a:cs typeface="Arial" panose="020B0604020202020204" pitchFamily="34" charset="0"/>
                </a:rPr>
                <a:t>Artisans</a:t>
              </a:r>
            </a:p>
          </p:txBody>
        </p:sp>
      </p:grpSp>
      <p:sp>
        <p:nvSpPr>
          <p:cNvPr id="96263" name="Text Box 14"/>
          <p:cNvSpPr txBox="1">
            <a:spLocks noChangeArrowheads="1"/>
          </p:cNvSpPr>
          <p:nvPr/>
        </p:nvSpPr>
        <p:spPr bwMode="auto">
          <a:xfrm>
            <a:off x="639763" y="4168775"/>
            <a:ext cx="6724650" cy="409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000" b="1" u="sng">
                <a:solidFill>
                  <a:srgbClr val="7F7F7F"/>
                </a:solidFill>
                <a:latin typeface="Verdana" panose="020B0604030504040204" pitchFamily="34" charset="0"/>
                <a:cs typeface="Times New Roman" panose="02020603050405020304" pitchFamily="18" charset="0"/>
              </a:rPr>
              <a:t>25 600 bénéficiaires de pensions d’invalidité</a:t>
            </a:r>
          </a:p>
        </p:txBody>
      </p:sp>
      <p:sp>
        <p:nvSpPr>
          <p:cNvPr id="96264" name="Text Box 15"/>
          <p:cNvSpPr txBox="1">
            <a:spLocks noChangeArrowheads="1"/>
          </p:cNvSpPr>
          <p:nvPr/>
        </p:nvSpPr>
        <p:spPr bwMode="auto">
          <a:xfrm>
            <a:off x="590550" y="287338"/>
            <a:ext cx="8248650" cy="523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lnSpc>
                <a:spcPct val="110000"/>
              </a:lnSpc>
            </a:pPr>
            <a:r>
              <a:rPr lang="fr-FR" altLang="fr-FR" sz="2500" b="1">
                <a:solidFill>
                  <a:srgbClr val="095BA6"/>
                </a:solidFill>
                <a:latin typeface="Verdana" panose="020B0604030504040204" pitchFamily="34" charset="0"/>
                <a:cs typeface="Arial" panose="020B0604020202020204" pitchFamily="34" charset="0"/>
              </a:rPr>
              <a:t>LES PENSIONNES DE VIEILLESSE COUVERTS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771C6276-7AE3-4FA4-8580-88BA2CC1870C}" type="slidenum">
              <a:rPr lang="fr-FR" altLang="fr-FR"/>
              <a:pPr/>
              <a:t>39</a:t>
            </a:fld>
            <a:endParaRPr lang="fr-FR" altLang="fr-FR"/>
          </a:p>
        </p:txBody>
      </p:sp>
      <p:graphicFrame>
        <p:nvGraphicFramePr>
          <p:cNvPr id="2" name="Object 4"/>
          <p:cNvGraphicFramePr>
            <a:graphicFrameLocks noChangeAspect="1"/>
          </p:cNvGraphicFramePr>
          <p:nvPr/>
        </p:nvGraphicFramePr>
        <p:xfrm>
          <a:off x="1843088" y="2152650"/>
          <a:ext cx="6678612" cy="4067175"/>
        </p:xfrm>
        <a:graphic>
          <a:graphicData uri="http://schemas.openxmlformats.org/drawingml/2006/chart">
            <c:chart xmlns:c="http://schemas.openxmlformats.org/drawingml/2006/chart" xmlns:r="http://schemas.openxmlformats.org/officeDocument/2006/relationships" r:id="rId3"/>
          </a:graphicData>
        </a:graphic>
      </p:graphicFrame>
      <p:sp>
        <p:nvSpPr>
          <p:cNvPr id="98308" name="Text Box 5"/>
          <p:cNvSpPr txBox="1">
            <a:spLocks noChangeArrowheads="1"/>
          </p:cNvSpPr>
          <p:nvPr/>
        </p:nvSpPr>
        <p:spPr bwMode="auto">
          <a:xfrm>
            <a:off x="3749675" y="2101850"/>
            <a:ext cx="3711575" cy="714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000">
                <a:solidFill>
                  <a:srgbClr val="7F7F7F"/>
                </a:solidFill>
                <a:latin typeface="Verdana" panose="020B0604030504040204" pitchFamily="34" charset="0"/>
                <a:cs typeface="Arial" panose="020B0604020202020204" pitchFamily="34" charset="0"/>
              </a:rPr>
              <a:t>Retraites complémentaires </a:t>
            </a:r>
            <a:br>
              <a:rPr lang="fr-FR" altLang="fr-FR" sz="2000">
                <a:solidFill>
                  <a:srgbClr val="7F7F7F"/>
                </a:solidFill>
                <a:latin typeface="Verdana" panose="020B0604030504040204" pitchFamily="34" charset="0"/>
                <a:cs typeface="Arial" panose="020B0604020202020204" pitchFamily="34" charset="0"/>
              </a:rPr>
            </a:br>
            <a:r>
              <a:rPr lang="fr-FR" altLang="fr-FR" sz="2000" b="1">
                <a:solidFill>
                  <a:srgbClr val="7F7F7F"/>
                </a:solidFill>
                <a:latin typeface="Verdana" panose="020B0604030504040204" pitchFamily="34" charset="0"/>
                <a:cs typeface="Arial" panose="020B0604020202020204" pitchFamily="34" charset="0"/>
              </a:rPr>
              <a:t>1,53 milliards d’€</a:t>
            </a:r>
          </a:p>
        </p:txBody>
      </p:sp>
      <p:sp>
        <p:nvSpPr>
          <p:cNvPr id="98309" name="Text Box 6"/>
          <p:cNvSpPr txBox="1">
            <a:spLocks noChangeArrowheads="1"/>
          </p:cNvSpPr>
          <p:nvPr/>
        </p:nvSpPr>
        <p:spPr bwMode="auto">
          <a:xfrm>
            <a:off x="6608763" y="5053013"/>
            <a:ext cx="2689225" cy="1019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000">
                <a:solidFill>
                  <a:srgbClr val="7F7F7F"/>
                </a:solidFill>
                <a:latin typeface="Verdana" panose="020B0604030504040204" pitchFamily="34" charset="0"/>
                <a:cs typeface="Arial" panose="020B0604020202020204" pitchFamily="34" charset="0"/>
              </a:rPr>
              <a:t>Assurance maladie </a:t>
            </a:r>
            <a:br>
              <a:rPr lang="fr-FR" altLang="fr-FR" sz="2000">
                <a:solidFill>
                  <a:srgbClr val="7F7F7F"/>
                </a:solidFill>
                <a:latin typeface="Verdana" panose="020B0604030504040204" pitchFamily="34" charset="0"/>
                <a:cs typeface="Arial" panose="020B0604020202020204" pitchFamily="34" charset="0"/>
              </a:rPr>
            </a:br>
            <a:r>
              <a:rPr lang="fr-FR" altLang="fr-FR" sz="2000">
                <a:solidFill>
                  <a:srgbClr val="7F7F7F"/>
                </a:solidFill>
                <a:latin typeface="Verdana" panose="020B0604030504040204" pitchFamily="34" charset="0"/>
                <a:cs typeface="Arial" panose="020B0604020202020204" pitchFamily="34" charset="0"/>
              </a:rPr>
              <a:t>7</a:t>
            </a:r>
            <a:r>
              <a:rPr lang="fr-FR" altLang="fr-FR" sz="2000" b="1">
                <a:solidFill>
                  <a:srgbClr val="7F7F7F"/>
                </a:solidFill>
                <a:latin typeface="Verdana" panose="020B0604030504040204" pitchFamily="34" charset="0"/>
                <a:cs typeface="Arial" panose="020B0604020202020204" pitchFamily="34" charset="0"/>
              </a:rPr>
              <a:t>,43 milliards d’€</a:t>
            </a:r>
          </a:p>
          <a:p>
            <a:pPr algn="ctr" eaLnBrk="1" hangingPunct="1"/>
            <a:endParaRPr lang="fr-FR" altLang="fr-FR" sz="2000" b="1">
              <a:solidFill>
                <a:srgbClr val="7F7F7F"/>
              </a:solidFill>
              <a:latin typeface="Verdana" panose="020B0604030504040204" pitchFamily="34" charset="0"/>
              <a:cs typeface="Arial" panose="020B0604020202020204" pitchFamily="34" charset="0"/>
            </a:endParaRPr>
          </a:p>
        </p:txBody>
      </p:sp>
      <p:sp>
        <p:nvSpPr>
          <p:cNvPr id="98310" name="Text Box 7"/>
          <p:cNvSpPr txBox="1">
            <a:spLocks noChangeArrowheads="1"/>
          </p:cNvSpPr>
          <p:nvPr/>
        </p:nvSpPr>
        <p:spPr bwMode="auto">
          <a:xfrm>
            <a:off x="509588" y="5035550"/>
            <a:ext cx="2686050" cy="714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000">
                <a:solidFill>
                  <a:srgbClr val="7F7F7F"/>
                </a:solidFill>
                <a:latin typeface="Verdana" panose="020B0604030504040204" pitchFamily="34" charset="0"/>
                <a:cs typeface="Arial" panose="020B0604020202020204" pitchFamily="34" charset="0"/>
              </a:rPr>
              <a:t>Retraites de base </a:t>
            </a:r>
            <a:br>
              <a:rPr lang="fr-FR" altLang="fr-FR" sz="2000">
                <a:solidFill>
                  <a:srgbClr val="7F7F7F"/>
                </a:solidFill>
                <a:latin typeface="Verdana" panose="020B0604030504040204" pitchFamily="34" charset="0"/>
                <a:cs typeface="Arial" panose="020B0604020202020204" pitchFamily="34" charset="0"/>
              </a:rPr>
            </a:br>
            <a:r>
              <a:rPr lang="fr-FR" altLang="fr-FR" sz="2000">
                <a:solidFill>
                  <a:srgbClr val="7F7F7F"/>
                </a:solidFill>
                <a:latin typeface="Verdana" panose="020B0604030504040204" pitchFamily="34" charset="0"/>
                <a:cs typeface="Arial" panose="020B0604020202020204" pitchFamily="34" charset="0"/>
              </a:rPr>
              <a:t>7</a:t>
            </a:r>
            <a:r>
              <a:rPr lang="fr-FR" altLang="fr-FR" sz="2000" b="1">
                <a:solidFill>
                  <a:srgbClr val="7F7F7F"/>
                </a:solidFill>
                <a:latin typeface="Verdana" panose="020B0604030504040204" pitchFamily="34" charset="0"/>
                <a:cs typeface="Arial" panose="020B0604020202020204" pitchFamily="34" charset="0"/>
              </a:rPr>
              <a:t>,07 milliards d’€</a:t>
            </a:r>
          </a:p>
        </p:txBody>
      </p:sp>
      <p:sp>
        <p:nvSpPr>
          <p:cNvPr id="98311" name="Text Box 8"/>
          <p:cNvSpPr txBox="1">
            <a:spLocks noChangeArrowheads="1"/>
          </p:cNvSpPr>
          <p:nvPr/>
        </p:nvSpPr>
        <p:spPr bwMode="auto">
          <a:xfrm>
            <a:off x="8013700" y="6940550"/>
            <a:ext cx="1922463" cy="3794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spcBef>
                <a:spcPct val="30000"/>
              </a:spcBef>
            </a:pPr>
            <a:r>
              <a:rPr lang="fr-FR" altLang="fr-FR" sz="2000">
                <a:solidFill>
                  <a:srgbClr val="7F7F7F"/>
                </a:solidFill>
                <a:latin typeface="Verdana" panose="020B0604030504040204" pitchFamily="34" charset="0"/>
                <a:cs typeface="Times New Roman" panose="02020603050405020304" pitchFamily="18" charset="0"/>
              </a:rPr>
              <a:t>Chiffres 2012</a:t>
            </a:r>
          </a:p>
        </p:txBody>
      </p:sp>
      <p:sp>
        <p:nvSpPr>
          <p:cNvPr id="98312" name="Text Box 9"/>
          <p:cNvSpPr txBox="1">
            <a:spLocks noChangeArrowheads="1"/>
          </p:cNvSpPr>
          <p:nvPr/>
        </p:nvSpPr>
        <p:spPr bwMode="auto">
          <a:xfrm>
            <a:off x="6196013" y="2646363"/>
            <a:ext cx="3341687" cy="714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2000">
                <a:solidFill>
                  <a:srgbClr val="7F7F7F"/>
                </a:solidFill>
                <a:latin typeface="Verdana" panose="020B0604030504040204" pitchFamily="34" charset="0"/>
                <a:cs typeface="Arial" panose="020B0604020202020204" pitchFamily="34" charset="0"/>
              </a:rPr>
              <a:t>Invalidité-décès :  </a:t>
            </a:r>
            <a:br>
              <a:rPr lang="fr-FR" altLang="fr-FR" sz="2000">
                <a:solidFill>
                  <a:srgbClr val="7F7F7F"/>
                </a:solidFill>
                <a:latin typeface="Verdana" panose="020B0604030504040204" pitchFamily="34" charset="0"/>
                <a:cs typeface="Arial" panose="020B0604020202020204" pitchFamily="34" charset="0"/>
              </a:rPr>
            </a:br>
            <a:r>
              <a:rPr lang="fr-FR" altLang="fr-FR" sz="2000" b="1">
                <a:solidFill>
                  <a:srgbClr val="7F7F7F"/>
                </a:solidFill>
                <a:latin typeface="Verdana" panose="020B0604030504040204" pitchFamily="34" charset="0"/>
                <a:cs typeface="Arial" panose="020B0604020202020204" pitchFamily="34" charset="0"/>
              </a:rPr>
              <a:t>0,24 milliards d’€</a:t>
            </a:r>
          </a:p>
        </p:txBody>
      </p:sp>
      <p:sp>
        <p:nvSpPr>
          <p:cNvPr id="98313" name="Text Box 10"/>
          <p:cNvSpPr txBox="1">
            <a:spLocks noChangeArrowheads="1"/>
          </p:cNvSpPr>
          <p:nvPr/>
        </p:nvSpPr>
        <p:spPr bwMode="auto">
          <a:xfrm>
            <a:off x="590550" y="287338"/>
            <a:ext cx="8248650" cy="523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lnSpc>
                <a:spcPct val="110000"/>
              </a:lnSpc>
            </a:pPr>
            <a:r>
              <a:rPr lang="fr-FR" altLang="fr-FR" sz="2500" b="1">
                <a:solidFill>
                  <a:srgbClr val="095BA6"/>
                </a:solidFill>
                <a:latin typeface="Verdana" panose="020B0604030504040204" pitchFamily="34" charset="0"/>
                <a:cs typeface="Arial" panose="020B0604020202020204" pitchFamily="34" charset="0"/>
              </a:rPr>
              <a:t>LES PRESTATIONS SERVIES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B6C0C12D-6501-45AB-90EB-F0C02968C209}" type="slidenum">
              <a:rPr lang="fr-FR" altLang="fr-FR"/>
              <a:pPr/>
              <a:t>4</a:t>
            </a:fld>
            <a:endParaRPr lang="fr-FR" altLang="fr-FR"/>
          </a:p>
        </p:txBody>
      </p:sp>
      <p:sp>
        <p:nvSpPr>
          <p:cNvPr id="16387" name="Text Box 3"/>
          <p:cNvSpPr txBox="1">
            <a:spLocks noChangeArrowheads="1"/>
          </p:cNvSpPr>
          <p:nvPr/>
        </p:nvSpPr>
        <p:spPr bwMode="auto">
          <a:xfrm>
            <a:off x="0" y="1709738"/>
            <a:ext cx="10688638" cy="2238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4000" b="1">
                <a:solidFill>
                  <a:srgbClr val="7F7F7F"/>
                </a:solidFill>
                <a:latin typeface="Verdana" panose="020B0604030504040204" pitchFamily="34" charset="0"/>
                <a:cs typeface="Arial" panose="020B0604020202020204" pitchFamily="34" charset="0"/>
              </a:rPr>
              <a:t>1948</a:t>
            </a:r>
          </a:p>
          <a:p>
            <a:pPr algn="ctr" eaLnBrk="1" hangingPunct="1"/>
            <a:r>
              <a:rPr lang="fr-FR" altLang="fr-FR" sz="2500">
                <a:solidFill>
                  <a:srgbClr val="7F7F7F"/>
                </a:solidFill>
                <a:latin typeface="Verdana" panose="020B0604030504040204" pitchFamily="34" charset="0"/>
                <a:cs typeface="Arial" panose="020B0604020202020204" pitchFamily="34" charset="0"/>
              </a:rPr>
              <a:t>Création de 4 organisations autonomes </a:t>
            </a:r>
            <a:br>
              <a:rPr lang="fr-FR" altLang="fr-FR" sz="2500">
                <a:solidFill>
                  <a:srgbClr val="7F7F7F"/>
                </a:solidFill>
                <a:latin typeface="Verdana" panose="020B0604030504040204" pitchFamily="34" charset="0"/>
                <a:cs typeface="Arial" panose="020B0604020202020204" pitchFamily="34" charset="0"/>
              </a:rPr>
            </a:br>
            <a:r>
              <a:rPr lang="fr-FR" altLang="fr-FR" sz="2500">
                <a:solidFill>
                  <a:srgbClr val="7F7F7F"/>
                </a:solidFill>
                <a:latin typeface="Verdana" panose="020B0604030504040204" pitchFamily="34" charset="0"/>
                <a:cs typeface="Arial" panose="020B0604020202020204" pitchFamily="34" charset="0"/>
              </a:rPr>
              <a:t>pour les artisans, les industriels et commerçants, </a:t>
            </a:r>
          </a:p>
          <a:p>
            <a:pPr algn="ctr" eaLnBrk="1" hangingPunct="1"/>
            <a:r>
              <a:rPr lang="fr-FR" altLang="fr-FR" sz="2500">
                <a:solidFill>
                  <a:srgbClr val="7F7F7F"/>
                </a:solidFill>
                <a:latin typeface="Verdana" panose="020B0604030504040204" pitchFamily="34" charset="0"/>
                <a:cs typeface="Arial" panose="020B0604020202020204" pitchFamily="34" charset="0"/>
              </a:rPr>
              <a:t>les professions libérales et les exploitants agricoles</a:t>
            </a:r>
          </a:p>
          <a:p>
            <a:pPr algn="ctr" eaLnBrk="1" hangingPunct="1"/>
            <a:r>
              <a:rPr lang="fr-FR" altLang="fr-FR" sz="2500">
                <a:solidFill>
                  <a:srgbClr val="7F7F7F"/>
                </a:solidFill>
                <a:latin typeface="Verdana" panose="020B0604030504040204" pitchFamily="34" charset="0"/>
                <a:cs typeface="Arial" panose="020B0604020202020204" pitchFamily="34" charset="0"/>
              </a:rPr>
              <a:t>Retraite de base obligatoire</a:t>
            </a:r>
          </a:p>
        </p:txBody>
      </p:sp>
      <p:grpSp>
        <p:nvGrpSpPr>
          <p:cNvPr id="16388" name="Group 5"/>
          <p:cNvGrpSpPr>
            <a:grpSpLocks/>
          </p:cNvGrpSpPr>
          <p:nvPr/>
        </p:nvGrpSpPr>
        <p:grpSpPr bwMode="auto">
          <a:xfrm>
            <a:off x="-12700" y="4230688"/>
            <a:ext cx="10479088" cy="1798637"/>
            <a:chOff x="0" y="1903"/>
            <a:chExt cx="5647" cy="1028"/>
          </a:xfrm>
        </p:grpSpPr>
        <p:grpSp>
          <p:nvGrpSpPr>
            <p:cNvPr id="16399" name="Group 6"/>
            <p:cNvGrpSpPr>
              <a:grpSpLocks/>
            </p:cNvGrpSpPr>
            <p:nvPr/>
          </p:nvGrpSpPr>
          <p:grpSpPr bwMode="auto">
            <a:xfrm>
              <a:off x="7" y="1956"/>
              <a:ext cx="5640" cy="975"/>
              <a:chOff x="0" y="1903"/>
              <a:chExt cx="5640" cy="975"/>
            </a:xfrm>
          </p:grpSpPr>
          <p:sp>
            <p:nvSpPr>
              <p:cNvPr id="16403" name="AutoShape 7"/>
              <p:cNvSpPr>
                <a:spLocks noChangeArrowheads="1"/>
              </p:cNvSpPr>
              <p:nvPr/>
            </p:nvSpPr>
            <p:spPr bwMode="auto">
              <a:xfrm rot="5400000">
                <a:off x="4857" y="2096"/>
                <a:ext cx="975" cy="590"/>
              </a:xfrm>
              <a:prstGeom prst="triangle">
                <a:avLst>
                  <a:gd name="adj" fmla="val 50000"/>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16404" name="Rectangle 8"/>
              <p:cNvSpPr>
                <a:spLocks noChangeArrowheads="1"/>
              </p:cNvSpPr>
              <p:nvPr/>
            </p:nvSpPr>
            <p:spPr bwMode="auto">
              <a:xfrm>
                <a:off x="0" y="2160"/>
                <a:ext cx="5087" cy="454"/>
              </a:xfrm>
              <a:prstGeom prst="rect">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nvGrpSpPr>
            <p:cNvPr id="16400" name="Group 9"/>
            <p:cNvGrpSpPr>
              <a:grpSpLocks/>
            </p:cNvGrpSpPr>
            <p:nvPr/>
          </p:nvGrpSpPr>
          <p:grpSpPr bwMode="auto">
            <a:xfrm>
              <a:off x="0" y="1903"/>
              <a:ext cx="5640" cy="975"/>
              <a:chOff x="0" y="1903"/>
              <a:chExt cx="5640" cy="975"/>
            </a:xfrm>
          </p:grpSpPr>
          <p:sp>
            <p:nvSpPr>
              <p:cNvPr id="16401" name="AutoShape 10"/>
              <p:cNvSpPr>
                <a:spLocks noChangeArrowheads="1"/>
              </p:cNvSpPr>
              <p:nvPr/>
            </p:nvSpPr>
            <p:spPr bwMode="auto">
              <a:xfrm rot="5400000">
                <a:off x="4857" y="2096"/>
                <a:ext cx="975" cy="590"/>
              </a:xfrm>
              <a:prstGeom prst="triangle">
                <a:avLst>
                  <a:gd name="adj" fmla="val 50000"/>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16402" name="Rectangle 11"/>
              <p:cNvSpPr>
                <a:spLocks noChangeArrowheads="1"/>
              </p:cNvSpPr>
              <p:nvPr/>
            </p:nvSpPr>
            <p:spPr bwMode="auto">
              <a:xfrm>
                <a:off x="0" y="2160"/>
                <a:ext cx="5087" cy="454"/>
              </a:xfrm>
              <a:prstGeom prst="rect">
                <a:avLst/>
              </a:prstGeom>
              <a:gradFill rotWithShape="1">
                <a:gsLst>
                  <a:gs pos="0">
                    <a:srgbClr val="00CCFF"/>
                  </a:gs>
                  <a:gs pos="100000">
                    <a:schemeClr val="accent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grpSp>
        <p:nvGrpSpPr>
          <p:cNvPr id="16389" name="Group 12"/>
          <p:cNvGrpSpPr>
            <a:grpSpLocks/>
          </p:cNvGrpSpPr>
          <p:nvPr/>
        </p:nvGrpSpPr>
        <p:grpSpPr bwMode="auto">
          <a:xfrm>
            <a:off x="190500" y="3937000"/>
            <a:ext cx="1041400" cy="958850"/>
            <a:chOff x="113" y="2610"/>
            <a:chExt cx="561" cy="548"/>
          </a:xfrm>
        </p:grpSpPr>
        <p:sp>
          <p:nvSpPr>
            <p:cNvPr id="16396" name="Text Box 13"/>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1945</a:t>
              </a:r>
            </a:p>
          </p:txBody>
        </p:sp>
        <p:sp>
          <p:nvSpPr>
            <p:cNvPr id="16397" name="Line 14"/>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16398" name="Oval 15"/>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16390" name="Group 16"/>
          <p:cNvGrpSpPr>
            <a:grpSpLocks/>
          </p:cNvGrpSpPr>
          <p:nvPr/>
        </p:nvGrpSpPr>
        <p:grpSpPr bwMode="auto">
          <a:xfrm>
            <a:off x="711200" y="5305425"/>
            <a:ext cx="1041400" cy="1082675"/>
            <a:chOff x="367" y="3340"/>
            <a:chExt cx="561" cy="618"/>
          </a:xfrm>
        </p:grpSpPr>
        <p:sp>
          <p:nvSpPr>
            <p:cNvPr id="16392" name="Line 17"/>
            <p:cNvSpPr>
              <a:spLocks noChangeShapeType="1"/>
            </p:cNvSpPr>
            <p:nvPr/>
          </p:nvSpPr>
          <p:spPr bwMode="auto">
            <a:xfrm flipV="1">
              <a:off x="620" y="3340"/>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grpSp>
          <p:nvGrpSpPr>
            <p:cNvPr id="16393" name="Group 18"/>
            <p:cNvGrpSpPr>
              <a:grpSpLocks/>
            </p:cNvGrpSpPr>
            <p:nvPr/>
          </p:nvGrpSpPr>
          <p:grpSpPr bwMode="auto">
            <a:xfrm>
              <a:off x="367" y="3612"/>
              <a:ext cx="561" cy="346"/>
              <a:chOff x="367" y="3612"/>
              <a:chExt cx="561" cy="346"/>
            </a:xfrm>
          </p:grpSpPr>
          <p:sp>
            <p:nvSpPr>
              <p:cNvPr id="16394" name="Text Box 19"/>
              <p:cNvSpPr txBox="1">
                <a:spLocks noChangeArrowheads="1"/>
              </p:cNvSpPr>
              <p:nvPr/>
            </p:nvSpPr>
            <p:spPr bwMode="auto">
              <a:xfrm>
                <a:off x="367" y="3698"/>
                <a:ext cx="561"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1948</a:t>
                </a:r>
              </a:p>
            </p:txBody>
          </p:sp>
          <p:sp>
            <p:nvSpPr>
              <p:cNvPr id="16395" name="Oval 20"/>
              <p:cNvSpPr>
                <a:spLocks noChangeArrowheads="1"/>
              </p:cNvSpPr>
              <p:nvPr/>
            </p:nvSpPr>
            <p:spPr bwMode="auto">
              <a:xfrm>
                <a:off x="574" y="3612"/>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sp>
        <p:nvSpPr>
          <p:cNvPr id="16391" name="Text Box 22"/>
          <p:cNvSpPr txBox="1">
            <a:spLocks noChangeArrowheads="1"/>
          </p:cNvSpPr>
          <p:nvPr/>
        </p:nvSpPr>
        <p:spPr bwMode="auto">
          <a:xfrm>
            <a:off x="0" y="352425"/>
            <a:ext cx="10688638" cy="790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pPr>
            <a:r>
              <a:rPr lang="fr-FR" altLang="fr-FR" sz="2500" b="1">
                <a:solidFill>
                  <a:srgbClr val="095BA6"/>
                </a:solidFill>
                <a:latin typeface="Verdana" panose="020B0604030504040204" pitchFamily="34" charset="0"/>
                <a:cs typeface="Times New Roman" panose="02020603050405020304" pitchFamily="18" charset="0"/>
              </a:rPr>
              <a:t>HISTOIRE DE LA PROTECTION SOCIALE DES INDEPENDANTS</a:t>
            </a:r>
            <a:endParaRPr lang="fr-FR" altLang="fr-FR" sz="2500" b="1">
              <a:solidFill>
                <a:srgbClr val="095BA6"/>
              </a:solidFill>
              <a:latin typeface="Verdana" panose="020B060403050404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Espace réservé du numéro de diapositive 5"/>
          <p:cNvSpPr>
            <a:spLocks noGrp="1"/>
          </p:cNvSpPr>
          <p:nvPr>
            <p:ph type="sldNum" sz="quarter" idx="429496729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84FB5BF8-31CE-4CEE-93FD-DCA47A97E2F5}" type="slidenum">
              <a:rPr lang="fr-FR" altLang="fr-FR"/>
              <a:pPr/>
              <a:t>40</a:t>
            </a:fld>
            <a:endParaRPr lang="fr-FR" altLang="fr-FR"/>
          </a:p>
        </p:txBody>
      </p:sp>
      <p:sp>
        <p:nvSpPr>
          <p:cNvPr id="100355" name="Text Box 2"/>
          <p:cNvSpPr txBox="1">
            <a:spLocks noChangeArrowheads="1"/>
          </p:cNvSpPr>
          <p:nvPr/>
        </p:nvSpPr>
        <p:spPr bwMode="auto">
          <a:xfrm>
            <a:off x="2406065" y="3189288"/>
            <a:ext cx="5474872" cy="78241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4400" b="1" dirty="0" smtClean="0">
                <a:solidFill>
                  <a:srgbClr val="095BA6"/>
                </a:solidFill>
                <a:latin typeface="Verdana" panose="020B0604030504040204" pitchFamily="34" charset="0"/>
                <a:cs typeface="Times New Roman" panose="02020603050405020304" pitchFamily="18" charset="0"/>
              </a:rPr>
              <a:t>Trajectoire 2018</a:t>
            </a:r>
            <a:endParaRPr lang="fr-FR" altLang="fr-FR" sz="4400" b="1" dirty="0">
              <a:solidFill>
                <a:srgbClr val="095BA6"/>
              </a:solidFill>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26C7E483-BAC8-43FD-B37F-B9DDE0D47854}" type="slidenum">
              <a:rPr lang="fr-FR" altLang="fr-FR"/>
              <a:pPr/>
              <a:t>41</a:t>
            </a:fld>
            <a:endParaRPr lang="fr-FR" altLang="fr-FR"/>
          </a:p>
        </p:txBody>
      </p:sp>
      <p:sp>
        <p:nvSpPr>
          <p:cNvPr id="79875" name="Text Box 9"/>
          <p:cNvSpPr txBox="1">
            <a:spLocks noChangeArrowheads="1"/>
          </p:cNvSpPr>
          <p:nvPr/>
        </p:nvSpPr>
        <p:spPr bwMode="auto">
          <a:xfrm>
            <a:off x="-85344" y="1265238"/>
            <a:ext cx="10773982" cy="447573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endParaRPr lang="fr-FR" altLang="fr-FR" sz="2000" dirty="0" smtClean="0">
              <a:solidFill>
                <a:srgbClr val="7F7F7F"/>
              </a:solidFill>
              <a:latin typeface="Verdana" panose="020B0604030504040204" pitchFamily="34" charset="0"/>
              <a:cs typeface="Arial" panose="020B0604020202020204" pitchFamily="34" charset="0"/>
            </a:endParaRPr>
          </a:p>
          <a:p>
            <a:pPr eaLnBrk="1" hangingPunct="1"/>
            <a:r>
              <a:rPr lang="fr-FR" altLang="fr-FR" sz="2000" dirty="0">
                <a:solidFill>
                  <a:srgbClr val="7F7F7F"/>
                </a:solidFill>
                <a:latin typeface="Verdana" panose="020B0604030504040204" pitchFamily="34" charset="0"/>
                <a:cs typeface="Arial" panose="020B0604020202020204" pitchFamily="34" charset="0"/>
              </a:rPr>
              <a:t>Le RSI  a lancé un programme de travail et de réflexion intitulé Trajectoire 2018.</a:t>
            </a:r>
          </a:p>
          <a:p>
            <a:pPr eaLnBrk="1" hangingPunct="1"/>
            <a:r>
              <a:rPr lang="fr-FR" altLang="fr-FR" sz="2000" dirty="0">
                <a:solidFill>
                  <a:srgbClr val="7F7F7F"/>
                </a:solidFill>
                <a:latin typeface="Verdana" panose="020B0604030504040204" pitchFamily="34" charset="0"/>
                <a:cs typeface="Arial" panose="020B0604020202020204" pitchFamily="34" charset="0"/>
              </a:rPr>
              <a:t>Ce programme a pour objectif de définir l’organisation cible de notre régime à horizon 2018</a:t>
            </a:r>
          </a:p>
          <a:p>
            <a:pPr eaLnBrk="1" hangingPunct="1"/>
            <a:r>
              <a:rPr lang="fr-FR" altLang="fr-FR" sz="2000" dirty="0">
                <a:solidFill>
                  <a:srgbClr val="7F7F7F"/>
                </a:solidFill>
                <a:latin typeface="Verdana" panose="020B0604030504040204" pitchFamily="34" charset="0"/>
                <a:cs typeface="Arial" panose="020B0604020202020204" pitchFamily="34" charset="0"/>
              </a:rPr>
              <a:t>•	afin d’assurer la cohérence entre la raison d’être du RSI,</a:t>
            </a:r>
          </a:p>
          <a:p>
            <a:pPr eaLnBrk="1" hangingPunct="1"/>
            <a:r>
              <a:rPr lang="fr-FR" altLang="fr-FR" sz="2000" dirty="0">
                <a:solidFill>
                  <a:srgbClr val="7F7F7F"/>
                </a:solidFill>
                <a:latin typeface="Verdana" panose="020B0604030504040204" pitchFamily="34" charset="0"/>
                <a:cs typeface="Arial" panose="020B0604020202020204" pitchFamily="34" charset="0"/>
              </a:rPr>
              <a:t>•	rendre un service fiable, maitrisé et performant à l’assuré,</a:t>
            </a:r>
          </a:p>
          <a:p>
            <a:pPr eaLnBrk="1" hangingPunct="1"/>
            <a:r>
              <a:rPr lang="fr-FR" altLang="fr-FR" sz="2000" dirty="0">
                <a:solidFill>
                  <a:srgbClr val="7F7F7F"/>
                </a:solidFill>
                <a:latin typeface="Verdana" panose="020B0604030504040204" pitchFamily="34" charset="0"/>
                <a:cs typeface="Arial" panose="020B0604020202020204" pitchFamily="34" charset="0"/>
              </a:rPr>
              <a:t>•	et les moyens alloués pour y parvenir.</a:t>
            </a:r>
          </a:p>
          <a:p>
            <a:pPr eaLnBrk="1" hangingPunct="1"/>
            <a:endParaRPr lang="fr-FR" altLang="fr-FR" sz="2000" dirty="0">
              <a:solidFill>
                <a:srgbClr val="7F7F7F"/>
              </a:solidFill>
              <a:latin typeface="Verdana" panose="020B0604030504040204" pitchFamily="34" charset="0"/>
              <a:cs typeface="Arial" panose="020B0604020202020204" pitchFamily="34" charset="0"/>
            </a:endParaRPr>
          </a:p>
          <a:p>
            <a:pPr eaLnBrk="1" hangingPunct="1"/>
            <a:r>
              <a:rPr lang="fr-FR" altLang="fr-FR" sz="2000" dirty="0">
                <a:solidFill>
                  <a:srgbClr val="7F7F7F"/>
                </a:solidFill>
                <a:latin typeface="Verdana" panose="020B0604030504040204" pitchFamily="34" charset="0"/>
                <a:cs typeface="Arial" panose="020B0604020202020204" pitchFamily="34" charset="0"/>
              </a:rPr>
              <a:t>Il s'agit de structurer le régime, son fonctionnement, son organisation pour lui permettre sur le long terme d'accroître sa capacité à assurer un service aux travailleurs indépendants, qui soit à la fois homogène et de qualité égale à travers le territoire.</a:t>
            </a:r>
          </a:p>
          <a:p>
            <a:pPr eaLnBrk="1" hangingPunct="1"/>
            <a:r>
              <a:rPr lang="fr-FR" altLang="fr-FR" sz="2000" dirty="0">
                <a:solidFill>
                  <a:srgbClr val="7F7F7F"/>
                </a:solidFill>
                <a:latin typeface="Verdana" panose="020B0604030504040204" pitchFamily="34" charset="0"/>
                <a:cs typeface="Arial" panose="020B0604020202020204" pitchFamily="34" charset="0"/>
              </a:rPr>
              <a:t>Le réseau passera de 30 à 13 caisses, avec 9 fusions prévues.</a:t>
            </a:r>
          </a:p>
          <a:p>
            <a:pPr eaLnBrk="1" hangingPunct="1"/>
            <a:endParaRPr lang="fr-FR" altLang="fr-FR" sz="2400" dirty="0">
              <a:solidFill>
                <a:srgbClr val="7F7F7F"/>
              </a:solidFill>
              <a:latin typeface="Verdana" panose="020B0604030504040204" pitchFamily="34" charset="0"/>
              <a:cs typeface="Arial" panose="020B0604020202020204" pitchFamily="34" charset="0"/>
            </a:endParaRPr>
          </a:p>
        </p:txBody>
      </p:sp>
      <p:sp>
        <p:nvSpPr>
          <p:cNvPr id="79876" name="Text Box 10"/>
          <p:cNvSpPr txBox="1">
            <a:spLocks noChangeArrowheads="1"/>
          </p:cNvSpPr>
          <p:nvPr/>
        </p:nvSpPr>
        <p:spPr bwMode="auto">
          <a:xfrm>
            <a:off x="0" y="358775"/>
            <a:ext cx="10688638" cy="4515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pPr>
            <a:r>
              <a:rPr lang="fr-FR" altLang="fr-FR" sz="2500" b="1" dirty="0" smtClean="0">
                <a:solidFill>
                  <a:srgbClr val="095BA6"/>
                </a:solidFill>
                <a:latin typeface="Verdana" panose="020B0604030504040204" pitchFamily="34" charset="0"/>
                <a:cs typeface="Arial" panose="020B0604020202020204" pitchFamily="34" charset="0"/>
              </a:rPr>
              <a:t>Trajectoire 2018</a:t>
            </a:r>
            <a:endParaRPr lang="fr-FR" altLang="fr-FR" sz="2500" b="1" dirty="0">
              <a:solidFill>
                <a:srgbClr val="095BA6"/>
              </a:solidFill>
              <a:latin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xmlns="" val="136488142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26C7E483-BAC8-43FD-B37F-B9DDE0D47854}" type="slidenum">
              <a:rPr lang="fr-FR" altLang="fr-FR"/>
              <a:pPr/>
              <a:t>42</a:t>
            </a:fld>
            <a:endParaRPr lang="fr-FR" altLang="fr-FR"/>
          </a:p>
        </p:txBody>
      </p:sp>
      <p:sp>
        <p:nvSpPr>
          <p:cNvPr id="79876" name="Text Box 10"/>
          <p:cNvSpPr txBox="1">
            <a:spLocks noChangeArrowheads="1"/>
          </p:cNvSpPr>
          <p:nvPr/>
        </p:nvSpPr>
        <p:spPr bwMode="auto">
          <a:xfrm>
            <a:off x="0" y="358775"/>
            <a:ext cx="10688638" cy="4515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pPr>
            <a:r>
              <a:rPr lang="fr-FR" altLang="fr-FR" sz="2500" b="1" dirty="0" smtClean="0">
                <a:solidFill>
                  <a:srgbClr val="095BA6"/>
                </a:solidFill>
                <a:latin typeface="Verdana" panose="020B0604030504040204" pitchFamily="34" charset="0"/>
                <a:cs typeface="Arial" panose="020B0604020202020204" pitchFamily="34" charset="0"/>
              </a:rPr>
              <a:t>Trajectoire 2018</a:t>
            </a:r>
            <a:endParaRPr lang="fr-FR" altLang="fr-FR" sz="2500" b="1" dirty="0">
              <a:solidFill>
                <a:srgbClr val="095BA6"/>
              </a:solidFill>
              <a:latin typeface="Verdana" panose="020B0604030504040204" pitchFamily="34" charset="0"/>
              <a:cs typeface="Arial" panose="020B0604020202020204" pitchFamily="34" charset="0"/>
            </a:endParaRPr>
          </a:p>
        </p:txBody>
      </p:sp>
      <p:pic>
        <p:nvPicPr>
          <p:cNvPr id="2" name="Image 1"/>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10688638" cy="7562849"/>
          </a:xfrm>
          <a:prstGeom prst="rect">
            <a:avLst/>
          </a:prstGeom>
        </p:spPr>
      </p:pic>
    </p:spTree>
    <p:extLst>
      <p:ext uri="{BB962C8B-B14F-4D97-AF65-F5344CB8AC3E}">
        <p14:creationId xmlns:p14="http://schemas.microsoft.com/office/powerpoint/2010/main" xmlns="" val="37972671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00325670-DB67-4F54-9396-E87152C1FC4F}" type="slidenum">
              <a:rPr lang="fr-FR" altLang="fr-FR"/>
              <a:pPr/>
              <a:t>5</a:t>
            </a:fld>
            <a:endParaRPr lang="fr-FR" altLang="fr-FR"/>
          </a:p>
        </p:txBody>
      </p:sp>
      <p:sp>
        <p:nvSpPr>
          <p:cNvPr id="18435" name="Text Box 3"/>
          <p:cNvSpPr txBox="1">
            <a:spLocks noChangeArrowheads="1"/>
          </p:cNvSpPr>
          <p:nvPr/>
        </p:nvSpPr>
        <p:spPr bwMode="auto">
          <a:xfrm>
            <a:off x="-12700" y="1724025"/>
            <a:ext cx="10701338" cy="1476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4000" b="1">
                <a:solidFill>
                  <a:srgbClr val="7F7F7F"/>
                </a:solidFill>
                <a:latin typeface="Verdana" panose="020B0604030504040204" pitchFamily="34" charset="0"/>
                <a:cs typeface="Arial" panose="020B0604020202020204" pitchFamily="34" charset="0"/>
              </a:rPr>
              <a:t>1966</a:t>
            </a:r>
          </a:p>
          <a:p>
            <a:pPr algn="ctr" eaLnBrk="1" hangingPunct="1"/>
            <a:r>
              <a:rPr lang="fr-FR" altLang="fr-FR" sz="2500">
                <a:solidFill>
                  <a:srgbClr val="7F7F7F"/>
                </a:solidFill>
                <a:latin typeface="Verdana" panose="020B0604030504040204" pitchFamily="34" charset="0"/>
                <a:cs typeface="Arial" panose="020B0604020202020204" pitchFamily="34" charset="0"/>
              </a:rPr>
              <a:t>Assurance maladie </a:t>
            </a:r>
            <a:br>
              <a:rPr lang="fr-FR" altLang="fr-FR" sz="2500">
                <a:solidFill>
                  <a:srgbClr val="7F7F7F"/>
                </a:solidFill>
                <a:latin typeface="Verdana" panose="020B0604030504040204" pitchFamily="34" charset="0"/>
                <a:cs typeface="Arial" panose="020B0604020202020204" pitchFamily="34" charset="0"/>
              </a:rPr>
            </a:br>
            <a:r>
              <a:rPr lang="fr-FR" altLang="fr-FR" sz="2500">
                <a:solidFill>
                  <a:srgbClr val="7F7F7F"/>
                </a:solidFill>
                <a:latin typeface="Verdana" panose="020B0604030504040204" pitchFamily="34" charset="0"/>
                <a:cs typeface="Arial" panose="020B0604020202020204" pitchFamily="34" charset="0"/>
              </a:rPr>
              <a:t>des professions indépendantes</a:t>
            </a:r>
            <a:r>
              <a:rPr lang="fr-FR" altLang="fr-FR" sz="2500">
                <a:solidFill>
                  <a:schemeClr val="bg1"/>
                </a:solidFill>
                <a:latin typeface="Arial" panose="020B0604020202020204" pitchFamily="34" charset="0"/>
                <a:cs typeface="Arial" panose="020B0604020202020204" pitchFamily="34" charset="0"/>
              </a:rPr>
              <a:t> </a:t>
            </a:r>
          </a:p>
        </p:txBody>
      </p:sp>
      <p:grpSp>
        <p:nvGrpSpPr>
          <p:cNvPr id="18436" name="Group 5"/>
          <p:cNvGrpSpPr>
            <a:grpSpLocks/>
          </p:cNvGrpSpPr>
          <p:nvPr/>
        </p:nvGrpSpPr>
        <p:grpSpPr bwMode="auto">
          <a:xfrm>
            <a:off x="-12700" y="4230688"/>
            <a:ext cx="10479088" cy="1798637"/>
            <a:chOff x="0" y="1903"/>
            <a:chExt cx="5647" cy="1028"/>
          </a:xfrm>
        </p:grpSpPr>
        <p:grpSp>
          <p:nvGrpSpPr>
            <p:cNvPr id="18451" name="Group 6"/>
            <p:cNvGrpSpPr>
              <a:grpSpLocks/>
            </p:cNvGrpSpPr>
            <p:nvPr/>
          </p:nvGrpSpPr>
          <p:grpSpPr bwMode="auto">
            <a:xfrm>
              <a:off x="7" y="1956"/>
              <a:ext cx="5640" cy="975"/>
              <a:chOff x="0" y="1903"/>
              <a:chExt cx="5640" cy="975"/>
            </a:xfrm>
          </p:grpSpPr>
          <p:sp>
            <p:nvSpPr>
              <p:cNvPr id="18455" name="AutoShape 7"/>
              <p:cNvSpPr>
                <a:spLocks noChangeArrowheads="1"/>
              </p:cNvSpPr>
              <p:nvPr/>
            </p:nvSpPr>
            <p:spPr bwMode="auto">
              <a:xfrm rot="5400000">
                <a:off x="4857" y="2096"/>
                <a:ext cx="975" cy="590"/>
              </a:xfrm>
              <a:prstGeom prst="triangle">
                <a:avLst>
                  <a:gd name="adj" fmla="val 50000"/>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18456" name="Rectangle 8"/>
              <p:cNvSpPr>
                <a:spLocks noChangeArrowheads="1"/>
              </p:cNvSpPr>
              <p:nvPr/>
            </p:nvSpPr>
            <p:spPr bwMode="auto">
              <a:xfrm>
                <a:off x="0" y="2160"/>
                <a:ext cx="5087" cy="454"/>
              </a:xfrm>
              <a:prstGeom prst="rect">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nvGrpSpPr>
            <p:cNvPr id="18452" name="Group 9"/>
            <p:cNvGrpSpPr>
              <a:grpSpLocks/>
            </p:cNvGrpSpPr>
            <p:nvPr/>
          </p:nvGrpSpPr>
          <p:grpSpPr bwMode="auto">
            <a:xfrm>
              <a:off x="0" y="1903"/>
              <a:ext cx="5640" cy="975"/>
              <a:chOff x="0" y="1903"/>
              <a:chExt cx="5640" cy="975"/>
            </a:xfrm>
          </p:grpSpPr>
          <p:sp>
            <p:nvSpPr>
              <p:cNvPr id="18453" name="AutoShape 10"/>
              <p:cNvSpPr>
                <a:spLocks noChangeArrowheads="1"/>
              </p:cNvSpPr>
              <p:nvPr/>
            </p:nvSpPr>
            <p:spPr bwMode="auto">
              <a:xfrm rot="5400000">
                <a:off x="4857" y="2096"/>
                <a:ext cx="975" cy="590"/>
              </a:xfrm>
              <a:prstGeom prst="triangle">
                <a:avLst>
                  <a:gd name="adj" fmla="val 50000"/>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18454" name="Rectangle 11"/>
              <p:cNvSpPr>
                <a:spLocks noChangeArrowheads="1"/>
              </p:cNvSpPr>
              <p:nvPr/>
            </p:nvSpPr>
            <p:spPr bwMode="auto">
              <a:xfrm>
                <a:off x="0" y="2160"/>
                <a:ext cx="5087" cy="454"/>
              </a:xfrm>
              <a:prstGeom prst="rect">
                <a:avLst/>
              </a:prstGeom>
              <a:gradFill rotWithShape="1">
                <a:gsLst>
                  <a:gs pos="0">
                    <a:srgbClr val="00CCFF"/>
                  </a:gs>
                  <a:gs pos="100000">
                    <a:schemeClr val="accent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grpSp>
        <p:nvGrpSpPr>
          <p:cNvPr id="18437" name="Group 12"/>
          <p:cNvGrpSpPr>
            <a:grpSpLocks/>
          </p:cNvGrpSpPr>
          <p:nvPr/>
        </p:nvGrpSpPr>
        <p:grpSpPr bwMode="auto">
          <a:xfrm>
            <a:off x="190500" y="3937000"/>
            <a:ext cx="1041400" cy="958850"/>
            <a:chOff x="113" y="2610"/>
            <a:chExt cx="561" cy="548"/>
          </a:xfrm>
        </p:grpSpPr>
        <p:sp>
          <p:nvSpPr>
            <p:cNvPr id="18448" name="Text Box 13"/>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1945</a:t>
              </a:r>
            </a:p>
          </p:txBody>
        </p:sp>
        <p:sp>
          <p:nvSpPr>
            <p:cNvPr id="18449" name="Line 14"/>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18450" name="Oval 15"/>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18438" name="Group 16"/>
          <p:cNvGrpSpPr>
            <a:grpSpLocks/>
          </p:cNvGrpSpPr>
          <p:nvPr/>
        </p:nvGrpSpPr>
        <p:grpSpPr bwMode="auto">
          <a:xfrm>
            <a:off x="2111375" y="3937000"/>
            <a:ext cx="1041400" cy="958850"/>
            <a:chOff x="113" y="2610"/>
            <a:chExt cx="561" cy="548"/>
          </a:xfrm>
        </p:grpSpPr>
        <p:sp>
          <p:nvSpPr>
            <p:cNvPr id="18445" name="Text Box 17"/>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1966</a:t>
              </a:r>
            </a:p>
          </p:txBody>
        </p:sp>
        <p:sp>
          <p:nvSpPr>
            <p:cNvPr id="18446" name="Line 18"/>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18447" name="Oval 19"/>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18439" name="Group 20"/>
          <p:cNvGrpSpPr>
            <a:grpSpLocks/>
          </p:cNvGrpSpPr>
          <p:nvPr/>
        </p:nvGrpSpPr>
        <p:grpSpPr bwMode="auto">
          <a:xfrm>
            <a:off x="711200" y="5303838"/>
            <a:ext cx="1041400" cy="1082675"/>
            <a:chOff x="367" y="3340"/>
            <a:chExt cx="561" cy="618"/>
          </a:xfrm>
        </p:grpSpPr>
        <p:sp>
          <p:nvSpPr>
            <p:cNvPr id="18441" name="Line 21"/>
            <p:cNvSpPr>
              <a:spLocks noChangeShapeType="1"/>
            </p:cNvSpPr>
            <p:nvPr/>
          </p:nvSpPr>
          <p:spPr bwMode="auto">
            <a:xfrm flipV="1">
              <a:off x="620" y="3340"/>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grpSp>
          <p:nvGrpSpPr>
            <p:cNvPr id="18442" name="Group 22"/>
            <p:cNvGrpSpPr>
              <a:grpSpLocks/>
            </p:cNvGrpSpPr>
            <p:nvPr/>
          </p:nvGrpSpPr>
          <p:grpSpPr bwMode="auto">
            <a:xfrm>
              <a:off x="367" y="3612"/>
              <a:ext cx="561" cy="346"/>
              <a:chOff x="367" y="3612"/>
              <a:chExt cx="561" cy="346"/>
            </a:xfrm>
          </p:grpSpPr>
          <p:sp>
            <p:nvSpPr>
              <p:cNvPr id="18443" name="Text Box 23"/>
              <p:cNvSpPr txBox="1">
                <a:spLocks noChangeArrowheads="1"/>
              </p:cNvSpPr>
              <p:nvPr/>
            </p:nvSpPr>
            <p:spPr bwMode="auto">
              <a:xfrm>
                <a:off x="367" y="3698"/>
                <a:ext cx="561"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1948</a:t>
                </a:r>
              </a:p>
            </p:txBody>
          </p:sp>
          <p:sp>
            <p:nvSpPr>
              <p:cNvPr id="18444" name="Oval 24"/>
              <p:cNvSpPr>
                <a:spLocks noChangeArrowheads="1"/>
              </p:cNvSpPr>
              <p:nvPr/>
            </p:nvSpPr>
            <p:spPr bwMode="auto">
              <a:xfrm>
                <a:off x="574" y="3612"/>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sp>
        <p:nvSpPr>
          <p:cNvPr id="18440" name="Text Box 27"/>
          <p:cNvSpPr txBox="1">
            <a:spLocks noChangeArrowheads="1"/>
          </p:cNvSpPr>
          <p:nvPr/>
        </p:nvSpPr>
        <p:spPr bwMode="auto">
          <a:xfrm>
            <a:off x="-12700" y="352425"/>
            <a:ext cx="10701338" cy="790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pPr>
            <a:r>
              <a:rPr lang="fr-FR" altLang="fr-FR" sz="2500" b="1">
                <a:solidFill>
                  <a:srgbClr val="095BA6"/>
                </a:solidFill>
                <a:latin typeface="Verdana" panose="020B0604030504040204" pitchFamily="34" charset="0"/>
                <a:cs typeface="Times New Roman" panose="02020603050405020304" pitchFamily="18" charset="0"/>
              </a:rPr>
              <a:t>HISTOIRE DE LA PROTECTION SOCIALE DES INDEPENDANTS</a:t>
            </a:r>
            <a:endParaRPr lang="fr-FR" altLang="fr-FR" sz="2500" b="1">
              <a:solidFill>
                <a:srgbClr val="095BA6"/>
              </a:solidFill>
              <a:latin typeface="Verdana" panose="020B060403050404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89BD2B64-F5CA-4A01-A287-D71B9A697C33}" type="slidenum">
              <a:rPr lang="fr-FR" altLang="fr-FR"/>
              <a:pPr/>
              <a:t>6</a:t>
            </a:fld>
            <a:endParaRPr lang="fr-FR" altLang="fr-FR"/>
          </a:p>
        </p:txBody>
      </p:sp>
      <p:sp>
        <p:nvSpPr>
          <p:cNvPr id="20483" name="Text Box 3"/>
          <p:cNvSpPr txBox="1">
            <a:spLocks noChangeArrowheads="1"/>
          </p:cNvSpPr>
          <p:nvPr/>
        </p:nvSpPr>
        <p:spPr bwMode="auto">
          <a:xfrm>
            <a:off x="0" y="1722438"/>
            <a:ext cx="10688638" cy="1476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4000" b="1">
                <a:solidFill>
                  <a:srgbClr val="7F7F7F"/>
                </a:solidFill>
                <a:latin typeface="Verdana" panose="020B0604030504040204" pitchFamily="34" charset="0"/>
                <a:cs typeface="Arial" panose="020B0604020202020204" pitchFamily="34" charset="0"/>
              </a:rPr>
              <a:t>1972</a:t>
            </a:r>
          </a:p>
          <a:p>
            <a:pPr algn="ctr" eaLnBrk="1" hangingPunct="1"/>
            <a:r>
              <a:rPr lang="fr-FR" altLang="fr-FR" sz="2500">
                <a:solidFill>
                  <a:srgbClr val="7F7F7F"/>
                </a:solidFill>
                <a:latin typeface="Verdana" panose="020B0604030504040204" pitchFamily="34" charset="0"/>
                <a:cs typeface="Arial" panose="020B0604020202020204" pitchFamily="34" charset="0"/>
              </a:rPr>
              <a:t>Alignement de la retraite des artisans et des commerçants sur celle des salariés</a:t>
            </a:r>
            <a:r>
              <a:rPr lang="fr-FR" altLang="fr-FR" sz="2500">
                <a:solidFill>
                  <a:srgbClr val="7F7F7F"/>
                </a:solidFill>
                <a:latin typeface="Verdana" panose="020B0604030504040204" pitchFamily="34" charset="0"/>
                <a:cs typeface="Times New Roman" panose="02020603050405020304" pitchFamily="18" charset="0"/>
              </a:rPr>
              <a:t> </a:t>
            </a:r>
          </a:p>
        </p:txBody>
      </p:sp>
      <p:grpSp>
        <p:nvGrpSpPr>
          <p:cNvPr id="20484" name="Group 5"/>
          <p:cNvGrpSpPr>
            <a:grpSpLocks/>
          </p:cNvGrpSpPr>
          <p:nvPr/>
        </p:nvGrpSpPr>
        <p:grpSpPr bwMode="auto">
          <a:xfrm>
            <a:off x="-12700" y="4230688"/>
            <a:ext cx="10479088" cy="1798637"/>
            <a:chOff x="0" y="1903"/>
            <a:chExt cx="5647" cy="1028"/>
          </a:xfrm>
        </p:grpSpPr>
        <p:grpSp>
          <p:nvGrpSpPr>
            <p:cNvPr id="20504" name="Group 6"/>
            <p:cNvGrpSpPr>
              <a:grpSpLocks/>
            </p:cNvGrpSpPr>
            <p:nvPr/>
          </p:nvGrpSpPr>
          <p:grpSpPr bwMode="auto">
            <a:xfrm>
              <a:off x="7" y="1956"/>
              <a:ext cx="5640" cy="975"/>
              <a:chOff x="0" y="1903"/>
              <a:chExt cx="5640" cy="975"/>
            </a:xfrm>
          </p:grpSpPr>
          <p:sp>
            <p:nvSpPr>
              <p:cNvPr id="20508" name="AutoShape 7"/>
              <p:cNvSpPr>
                <a:spLocks noChangeArrowheads="1"/>
              </p:cNvSpPr>
              <p:nvPr/>
            </p:nvSpPr>
            <p:spPr bwMode="auto">
              <a:xfrm rot="5400000">
                <a:off x="4857" y="2096"/>
                <a:ext cx="975" cy="590"/>
              </a:xfrm>
              <a:prstGeom prst="triangle">
                <a:avLst>
                  <a:gd name="adj" fmla="val 50000"/>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20509" name="Rectangle 8"/>
              <p:cNvSpPr>
                <a:spLocks noChangeArrowheads="1"/>
              </p:cNvSpPr>
              <p:nvPr/>
            </p:nvSpPr>
            <p:spPr bwMode="auto">
              <a:xfrm>
                <a:off x="0" y="2160"/>
                <a:ext cx="5087" cy="454"/>
              </a:xfrm>
              <a:prstGeom prst="rect">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nvGrpSpPr>
            <p:cNvPr id="20505" name="Group 9"/>
            <p:cNvGrpSpPr>
              <a:grpSpLocks/>
            </p:cNvGrpSpPr>
            <p:nvPr/>
          </p:nvGrpSpPr>
          <p:grpSpPr bwMode="auto">
            <a:xfrm>
              <a:off x="0" y="1903"/>
              <a:ext cx="5640" cy="975"/>
              <a:chOff x="0" y="1903"/>
              <a:chExt cx="5640" cy="975"/>
            </a:xfrm>
          </p:grpSpPr>
          <p:sp>
            <p:nvSpPr>
              <p:cNvPr id="20506" name="AutoShape 10"/>
              <p:cNvSpPr>
                <a:spLocks noChangeArrowheads="1"/>
              </p:cNvSpPr>
              <p:nvPr/>
            </p:nvSpPr>
            <p:spPr bwMode="auto">
              <a:xfrm rot="5400000">
                <a:off x="4857" y="2096"/>
                <a:ext cx="975" cy="590"/>
              </a:xfrm>
              <a:prstGeom prst="triangle">
                <a:avLst>
                  <a:gd name="adj" fmla="val 50000"/>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20507" name="Rectangle 11"/>
              <p:cNvSpPr>
                <a:spLocks noChangeArrowheads="1"/>
              </p:cNvSpPr>
              <p:nvPr/>
            </p:nvSpPr>
            <p:spPr bwMode="auto">
              <a:xfrm>
                <a:off x="0" y="2160"/>
                <a:ext cx="5087" cy="454"/>
              </a:xfrm>
              <a:prstGeom prst="rect">
                <a:avLst/>
              </a:prstGeom>
              <a:gradFill rotWithShape="1">
                <a:gsLst>
                  <a:gs pos="0">
                    <a:srgbClr val="00CCFF"/>
                  </a:gs>
                  <a:gs pos="100000">
                    <a:schemeClr val="accent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grpSp>
        <p:nvGrpSpPr>
          <p:cNvPr id="20485" name="Group 12"/>
          <p:cNvGrpSpPr>
            <a:grpSpLocks/>
          </p:cNvGrpSpPr>
          <p:nvPr/>
        </p:nvGrpSpPr>
        <p:grpSpPr bwMode="auto">
          <a:xfrm>
            <a:off x="190500" y="3937000"/>
            <a:ext cx="1041400" cy="958850"/>
            <a:chOff x="113" y="2610"/>
            <a:chExt cx="561" cy="548"/>
          </a:xfrm>
        </p:grpSpPr>
        <p:sp>
          <p:nvSpPr>
            <p:cNvPr id="20501" name="Text Box 13"/>
            <p:cNvSpPr txBox="1">
              <a:spLocks noChangeArrowheads="1"/>
            </p:cNvSpPr>
            <p:nvPr/>
          </p:nvSpPr>
          <p:spPr bwMode="auto">
            <a:xfrm>
              <a:off x="113" y="2610"/>
              <a:ext cx="561"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1945</a:t>
              </a:r>
            </a:p>
          </p:txBody>
        </p:sp>
        <p:sp>
          <p:nvSpPr>
            <p:cNvPr id="20502" name="Line 14"/>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20503" name="Oval 15"/>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2"/>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20486" name="Group 16"/>
          <p:cNvGrpSpPr>
            <a:grpSpLocks/>
          </p:cNvGrpSpPr>
          <p:nvPr/>
        </p:nvGrpSpPr>
        <p:grpSpPr bwMode="auto">
          <a:xfrm>
            <a:off x="2111375" y="3937000"/>
            <a:ext cx="1041400" cy="958850"/>
            <a:chOff x="113" y="2610"/>
            <a:chExt cx="561" cy="548"/>
          </a:xfrm>
        </p:grpSpPr>
        <p:sp>
          <p:nvSpPr>
            <p:cNvPr id="20498" name="Text Box 17"/>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1966</a:t>
              </a:r>
            </a:p>
          </p:txBody>
        </p:sp>
        <p:sp>
          <p:nvSpPr>
            <p:cNvPr id="20499" name="Line 18"/>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20500" name="Oval 19"/>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20487" name="Group 20"/>
          <p:cNvGrpSpPr>
            <a:grpSpLocks/>
          </p:cNvGrpSpPr>
          <p:nvPr/>
        </p:nvGrpSpPr>
        <p:grpSpPr bwMode="auto">
          <a:xfrm>
            <a:off x="711200" y="5303838"/>
            <a:ext cx="1041400" cy="1082675"/>
            <a:chOff x="367" y="3340"/>
            <a:chExt cx="561" cy="618"/>
          </a:xfrm>
        </p:grpSpPr>
        <p:sp>
          <p:nvSpPr>
            <p:cNvPr id="20494" name="Line 21"/>
            <p:cNvSpPr>
              <a:spLocks noChangeShapeType="1"/>
            </p:cNvSpPr>
            <p:nvPr/>
          </p:nvSpPr>
          <p:spPr bwMode="auto">
            <a:xfrm flipV="1">
              <a:off x="620" y="3340"/>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grpSp>
          <p:nvGrpSpPr>
            <p:cNvPr id="20495" name="Group 22"/>
            <p:cNvGrpSpPr>
              <a:grpSpLocks/>
            </p:cNvGrpSpPr>
            <p:nvPr/>
          </p:nvGrpSpPr>
          <p:grpSpPr bwMode="auto">
            <a:xfrm>
              <a:off x="367" y="3612"/>
              <a:ext cx="561" cy="346"/>
              <a:chOff x="367" y="3612"/>
              <a:chExt cx="561" cy="346"/>
            </a:xfrm>
          </p:grpSpPr>
          <p:sp>
            <p:nvSpPr>
              <p:cNvPr id="20496" name="Text Box 23"/>
              <p:cNvSpPr txBox="1">
                <a:spLocks noChangeArrowheads="1"/>
              </p:cNvSpPr>
              <p:nvPr/>
            </p:nvSpPr>
            <p:spPr bwMode="auto">
              <a:xfrm>
                <a:off x="367" y="3698"/>
                <a:ext cx="561"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1948</a:t>
                </a:r>
              </a:p>
            </p:txBody>
          </p:sp>
          <p:sp>
            <p:nvSpPr>
              <p:cNvPr id="20497" name="Oval 24"/>
              <p:cNvSpPr>
                <a:spLocks noChangeArrowheads="1"/>
              </p:cNvSpPr>
              <p:nvPr/>
            </p:nvSpPr>
            <p:spPr bwMode="auto">
              <a:xfrm>
                <a:off x="574" y="3612"/>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grpSp>
        <p:nvGrpSpPr>
          <p:cNvPr id="20488" name="Group 25"/>
          <p:cNvGrpSpPr>
            <a:grpSpLocks/>
          </p:cNvGrpSpPr>
          <p:nvPr/>
        </p:nvGrpSpPr>
        <p:grpSpPr bwMode="auto">
          <a:xfrm>
            <a:off x="2819400" y="5303838"/>
            <a:ext cx="1039813" cy="1082675"/>
            <a:chOff x="367" y="3340"/>
            <a:chExt cx="562" cy="618"/>
          </a:xfrm>
        </p:grpSpPr>
        <p:sp>
          <p:nvSpPr>
            <p:cNvPr id="20490" name="Line 26"/>
            <p:cNvSpPr>
              <a:spLocks noChangeShapeType="1"/>
            </p:cNvSpPr>
            <p:nvPr/>
          </p:nvSpPr>
          <p:spPr bwMode="auto">
            <a:xfrm flipV="1">
              <a:off x="620" y="3340"/>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grpSp>
          <p:nvGrpSpPr>
            <p:cNvPr id="20491" name="Group 27"/>
            <p:cNvGrpSpPr>
              <a:grpSpLocks/>
            </p:cNvGrpSpPr>
            <p:nvPr/>
          </p:nvGrpSpPr>
          <p:grpSpPr bwMode="auto">
            <a:xfrm>
              <a:off x="367" y="3612"/>
              <a:ext cx="562" cy="346"/>
              <a:chOff x="367" y="3612"/>
              <a:chExt cx="562" cy="346"/>
            </a:xfrm>
          </p:grpSpPr>
          <p:sp>
            <p:nvSpPr>
              <p:cNvPr id="20492" name="Text Box 28"/>
              <p:cNvSpPr txBox="1">
                <a:spLocks noChangeArrowheads="1"/>
              </p:cNvSpPr>
              <p:nvPr/>
            </p:nvSpPr>
            <p:spPr bwMode="auto">
              <a:xfrm>
                <a:off x="367" y="3698"/>
                <a:ext cx="562"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1972</a:t>
                </a:r>
              </a:p>
            </p:txBody>
          </p:sp>
          <p:sp>
            <p:nvSpPr>
              <p:cNvPr id="20493" name="Oval 29"/>
              <p:cNvSpPr>
                <a:spLocks noChangeArrowheads="1"/>
              </p:cNvSpPr>
              <p:nvPr/>
            </p:nvSpPr>
            <p:spPr bwMode="auto">
              <a:xfrm>
                <a:off x="574" y="3612"/>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sp>
        <p:nvSpPr>
          <p:cNvPr id="20489" name="Text Box 31"/>
          <p:cNvSpPr txBox="1">
            <a:spLocks noChangeArrowheads="1"/>
          </p:cNvSpPr>
          <p:nvPr/>
        </p:nvSpPr>
        <p:spPr bwMode="auto">
          <a:xfrm>
            <a:off x="-12700" y="352425"/>
            <a:ext cx="10701338" cy="790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pPr>
            <a:r>
              <a:rPr lang="fr-FR" altLang="fr-FR" sz="2500" b="1">
                <a:solidFill>
                  <a:srgbClr val="095BA6"/>
                </a:solidFill>
                <a:latin typeface="Verdana" panose="020B0604030504040204" pitchFamily="34" charset="0"/>
                <a:cs typeface="Times New Roman" panose="02020603050405020304" pitchFamily="18" charset="0"/>
              </a:rPr>
              <a:t>HISTOIRE DE LA PROTECTION SOCIALE DES INDEPENDANTS</a:t>
            </a:r>
            <a:endParaRPr lang="fr-FR" altLang="fr-FR" sz="2500" b="1">
              <a:solidFill>
                <a:srgbClr val="095BA6"/>
              </a:solidFill>
              <a:latin typeface="Verdana" panose="020B060403050404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CB17F47A-C19A-48B5-B5DB-1399B335206A}" type="slidenum">
              <a:rPr lang="fr-FR" altLang="fr-FR"/>
              <a:pPr/>
              <a:t>7</a:t>
            </a:fld>
            <a:endParaRPr lang="fr-FR" altLang="fr-FR"/>
          </a:p>
        </p:txBody>
      </p:sp>
      <p:sp>
        <p:nvSpPr>
          <p:cNvPr id="22531" name="Text Box 3"/>
          <p:cNvSpPr txBox="1">
            <a:spLocks noChangeArrowheads="1"/>
          </p:cNvSpPr>
          <p:nvPr/>
        </p:nvSpPr>
        <p:spPr bwMode="auto">
          <a:xfrm>
            <a:off x="-12700" y="1722438"/>
            <a:ext cx="10701338" cy="1590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4000" b="1">
                <a:solidFill>
                  <a:srgbClr val="7F7F7F"/>
                </a:solidFill>
                <a:latin typeface="Verdana" panose="020B0604030504040204" pitchFamily="34" charset="0"/>
                <a:cs typeface="Arial" panose="020B0604020202020204" pitchFamily="34" charset="0"/>
              </a:rPr>
              <a:t>1979</a:t>
            </a:r>
          </a:p>
          <a:p>
            <a:pPr algn="ctr" eaLnBrk="1" hangingPunct="1">
              <a:lnSpc>
                <a:spcPct val="90000"/>
              </a:lnSpc>
            </a:pPr>
            <a:r>
              <a:rPr lang="fr-FR" altLang="fr-FR" sz="2500">
                <a:solidFill>
                  <a:srgbClr val="7F7F7F"/>
                </a:solidFill>
                <a:latin typeface="Verdana" panose="020B0604030504040204" pitchFamily="34" charset="0"/>
                <a:cs typeface="Arial" panose="020B0604020202020204" pitchFamily="34" charset="0"/>
              </a:rPr>
              <a:t>Retraite complémentaire obligatoire pour les artisans</a:t>
            </a:r>
          </a:p>
          <a:p>
            <a:pPr algn="ctr" eaLnBrk="1" hangingPunct="1">
              <a:lnSpc>
                <a:spcPct val="40000"/>
              </a:lnSpc>
            </a:pPr>
            <a:endParaRPr lang="fr-FR" altLang="fr-FR" sz="2500">
              <a:solidFill>
                <a:srgbClr val="7F7F7F"/>
              </a:solidFill>
              <a:latin typeface="Verdana" panose="020B0604030504040204" pitchFamily="34" charset="0"/>
              <a:cs typeface="Arial" panose="020B0604020202020204" pitchFamily="34" charset="0"/>
            </a:endParaRPr>
          </a:p>
          <a:p>
            <a:pPr algn="ctr" eaLnBrk="1" hangingPunct="1"/>
            <a:r>
              <a:rPr lang="fr-FR" altLang="fr-FR" sz="2500">
                <a:solidFill>
                  <a:srgbClr val="7F7F7F"/>
                </a:solidFill>
                <a:latin typeface="Verdana" panose="020B0604030504040204" pitchFamily="34" charset="0"/>
                <a:cs typeface="Arial" panose="020B0604020202020204" pitchFamily="34" charset="0"/>
              </a:rPr>
              <a:t>Retraite complémentaire facultative pour les commerçants</a:t>
            </a:r>
          </a:p>
        </p:txBody>
      </p:sp>
      <p:grpSp>
        <p:nvGrpSpPr>
          <p:cNvPr id="22532" name="Group 5"/>
          <p:cNvGrpSpPr>
            <a:grpSpLocks/>
          </p:cNvGrpSpPr>
          <p:nvPr/>
        </p:nvGrpSpPr>
        <p:grpSpPr bwMode="auto">
          <a:xfrm>
            <a:off x="-12700" y="4230688"/>
            <a:ext cx="10479088" cy="1798637"/>
            <a:chOff x="0" y="1903"/>
            <a:chExt cx="5647" cy="1028"/>
          </a:xfrm>
        </p:grpSpPr>
        <p:grpSp>
          <p:nvGrpSpPr>
            <p:cNvPr id="22556" name="Group 6"/>
            <p:cNvGrpSpPr>
              <a:grpSpLocks/>
            </p:cNvGrpSpPr>
            <p:nvPr/>
          </p:nvGrpSpPr>
          <p:grpSpPr bwMode="auto">
            <a:xfrm>
              <a:off x="7" y="1956"/>
              <a:ext cx="5640" cy="975"/>
              <a:chOff x="0" y="1903"/>
              <a:chExt cx="5640" cy="975"/>
            </a:xfrm>
          </p:grpSpPr>
          <p:sp>
            <p:nvSpPr>
              <p:cNvPr id="22560" name="AutoShape 7"/>
              <p:cNvSpPr>
                <a:spLocks noChangeArrowheads="1"/>
              </p:cNvSpPr>
              <p:nvPr/>
            </p:nvSpPr>
            <p:spPr bwMode="auto">
              <a:xfrm rot="5400000">
                <a:off x="4857" y="2096"/>
                <a:ext cx="975" cy="590"/>
              </a:xfrm>
              <a:prstGeom prst="triangle">
                <a:avLst>
                  <a:gd name="adj" fmla="val 50000"/>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22561" name="Rectangle 8"/>
              <p:cNvSpPr>
                <a:spLocks noChangeArrowheads="1"/>
              </p:cNvSpPr>
              <p:nvPr/>
            </p:nvSpPr>
            <p:spPr bwMode="auto">
              <a:xfrm>
                <a:off x="0" y="2160"/>
                <a:ext cx="5087" cy="454"/>
              </a:xfrm>
              <a:prstGeom prst="rect">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nvGrpSpPr>
            <p:cNvPr id="22557" name="Group 9"/>
            <p:cNvGrpSpPr>
              <a:grpSpLocks/>
            </p:cNvGrpSpPr>
            <p:nvPr/>
          </p:nvGrpSpPr>
          <p:grpSpPr bwMode="auto">
            <a:xfrm>
              <a:off x="0" y="1903"/>
              <a:ext cx="5640" cy="975"/>
              <a:chOff x="0" y="1903"/>
              <a:chExt cx="5640" cy="975"/>
            </a:xfrm>
          </p:grpSpPr>
          <p:sp>
            <p:nvSpPr>
              <p:cNvPr id="22558" name="AutoShape 10"/>
              <p:cNvSpPr>
                <a:spLocks noChangeArrowheads="1"/>
              </p:cNvSpPr>
              <p:nvPr/>
            </p:nvSpPr>
            <p:spPr bwMode="auto">
              <a:xfrm rot="5400000">
                <a:off x="4857" y="2096"/>
                <a:ext cx="975" cy="590"/>
              </a:xfrm>
              <a:prstGeom prst="triangle">
                <a:avLst>
                  <a:gd name="adj" fmla="val 50000"/>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22559" name="Rectangle 11"/>
              <p:cNvSpPr>
                <a:spLocks noChangeArrowheads="1"/>
              </p:cNvSpPr>
              <p:nvPr/>
            </p:nvSpPr>
            <p:spPr bwMode="auto">
              <a:xfrm>
                <a:off x="0" y="2160"/>
                <a:ext cx="5087" cy="454"/>
              </a:xfrm>
              <a:prstGeom prst="rect">
                <a:avLst/>
              </a:prstGeom>
              <a:gradFill rotWithShape="1">
                <a:gsLst>
                  <a:gs pos="0">
                    <a:srgbClr val="00CCFF"/>
                  </a:gs>
                  <a:gs pos="100000">
                    <a:schemeClr val="accent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grpSp>
        <p:nvGrpSpPr>
          <p:cNvPr id="22533" name="Group 12"/>
          <p:cNvGrpSpPr>
            <a:grpSpLocks/>
          </p:cNvGrpSpPr>
          <p:nvPr/>
        </p:nvGrpSpPr>
        <p:grpSpPr bwMode="auto">
          <a:xfrm>
            <a:off x="190500" y="3937000"/>
            <a:ext cx="1041400" cy="958850"/>
            <a:chOff x="113" y="2610"/>
            <a:chExt cx="561" cy="548"/>
          </a:xfrm>
        </p:grpSpPr>
        <p:sp>
          <p:nvSpPr>
            <p:cNvPr id="22553" name="Text Box 13"/>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1945</a:t>
              </a:r>
            </a:p>
          </p:txBody>
        </p:sp>
        <p:sp>
          <p:nvSpPr>
            <p:cNvPr id="22554" name="Line 14"/>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22555" name="Oval 15"/>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22534" name="Group 16"/>
          <p:cNvGrpSpPr>
            <a:grpSpLocks/>
          </p:cNvGrpSpPr>
          <p:nvPr/>
        </p:nvGrpSpPr>
        <p:grpSpPr bwMode="auto">
          <a:xfrm>
            <a:off x="2111375" y="3937000"/>
            <a:ext cx="1041400" cy="958850"/>
            <a:chOff x="113" y="2610"/>
            <a:chExt cx="561" cy="548"/>
          </a:xfrm>
        </p:grpSpPr>
        <p:sp>
          <p:nvSpPr>
            <p:cNvPr id="22550" name="Text Box 17"/>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1966</a:t>
              </a:r>
            </a:p>
          </p:txBody>
        </p:sp>
        <p:sp>
          <p:nvSpPr>
            <p:cNvPr id="22551" name="Line 18"/>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22552" name="Oval 19"/>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22535" name="Group 20"/>
          <p:cNvGrpSpPr>
            <a:grpSpLocks/>
          </p:cNvGrpSpPr>
          <p:nvPr/>
        </p:nvGrpSpPr>
        <p:grpSpPr bwMode="auto">
          <a:xfrm>
            <a:off x="711200" y="5303838"/>
            <a:ext cx="1041400" cy="1082675"/>
            <a:chOff x="367" y="3340"/>
            <a:chExt cx="561" cy="618"/>
          </a:xfrm>
        </p:grpSpPr>
        <p:sp>
          <p:nvSpPr>
            <p:cNvPr id="22546" name="Line 21"/>
            <p:cNvSpPr>
              <a:spLocks noChangeShapeType="1"/>
            </p:cNvSpPr>
            <p:nvPr/>
          </p:nvSpPr>
          <p:spPr bwMode="auto">
            <a:xfrm flipV="1">
              <a:off x="620" y="3340"/>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grpSp>
          <p:nvGrpSpPr>
            <p:cNvPr id="22547" name="Group 22"/>
            <p:cNvGrpSpPr>
              <a:grpSpLocks/>
            </p:cNvGrpSpPr>
            <p:nvPr/>
          </p:nvGrpSpPr>
          <p:grpSpPr bwMode="auto">
            <a:xfrm>
              <a:off x="367" y="3612"/>
              <a:ext cx="561" cy="346"/>
              <a:chOff x="367" y="3612"/>
              <a:chExt cx="561" cy="346"/>
            </a:xfrm>
          </p:grpSpPr>
          <p:sp>
            <p:nvSpPr>
              <p:cNvPr id="22548" name="Text Box 23"/>
              <p:cNvSpPr txBox="1">
                <a:spLocks noChangeArrowheads="1"/>
              </p:cNvSpPr>
              <p:nvPr/>
            </p:nvSpPr>
            <p:spPr bwMode="auto">
              <a:xfrm>
                <a:off x="367" y="3698"/>
                <a:ext cx="561"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1948</a:t>
                </a:r>
              </a:p>
            </p:txBody>
          </p:sp>
          <p:sp>
            <p:nvSpPr>
              <p:cNvPr id="22549" name="Oval 24"/>
              <p:cNvSpPr>
                <a:spLocks noChangeArrowheads="1"/>
              </p:cNvSpPr>
              <p:nvPr/>
            </p:nvSpPr>
            <p:spPr bwMode="auto">
              <a:xfrm>
                <a:off x="574" y="3612"/>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grpSp>
        <p:nvGrpSpPr>
          <p:cNvPr id="22536" name="Group 25"/>
          <p:cNvGrpSpPr>
            <a:grpSpLocks/>
          </p:cNvGrpSpPr>
          <p:nvPr/>
        </p:nvGrpSpPr>
        <p:grpSpPr bwMode="auto">
          <a:xfrm>
            <a:off x="2817813" y="5303838"/>
            <a:ext cx="1039812" cy="1082675"/>
            <a:chOff x="367" y="3340"/>
            <a:chExt cx="562" cy="618"/>
          </a:xfrm>
        </p:grpSpPr>
        <p:sp>
          <p:nvSpPr>
            <p:cNvPr id="22542" name="Line 26"/>
            <p:cNvSpPr>
              <a:spLocks noChangeShapeType="1"/>
            </p:cNvSpPr>
            <p:nvPr/>
          </p:nvSpPr>
          <p:spPr bwMode="auto">
            <a:xfrm flipV="1">
              <a:off x="620" y="3340"/>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grpSp>
          <p:nvGrpSpPr>
            <p:cNvPr id="22543" name="Group 27"/>
            <p:cNvGrpSpPr>
              <a:grpSpLocks/>
            </p:cNvGrpSpPr>
            <p:nvPr/>
          </p:nvGrpSpPr>
          <p:grpSpPr bwMode="auto">
            <a:xfrm>
              <a:off x="367" y="3612"/>
              <a:ext cx="562" cy="346"/>
              <a:chOff x="367" y="3612"/>
              <a:chExt cx="562" cy="346"/>
            </a:xfrm>
          </p:grpSpPr>
          <p:sp>
            <p:nvSpPr>
              <p:cNvPr id="22544" name="Text Box 28"/>
              <p:cNvSpPr txBox="1">
                <a:spLocks noChangeArrowheads="1"/>
              </p:cNvSpPr>
              <p:nvPr/>
            </p:nvSpPr>
            <p:spPr bwMode="auto">
              <a:xfrm>
                <a:off x="367" y="3698"/>
                <a:ext cx="562"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1972</a:t>
                </a:r>
              </a:p>
            </p:txBody>
          </p:sp>
          <p:sp>
            <p:nvSpPr>
              <p:cNvPr id="22545" name="Oval 29"/>
              <p:cNvSpPr>
                <a:spLocks noChangeArrowheads="1"/>
              </p:cNvSpPr>
              <p:nvPr/>
            </p:nvSpPr>
            <p:spPr bwMode="auto">
              <a:xfrm>
                <a:off x="574" y="3612"/>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grpSp>
        <p:nvGrpSpPr>
          <p:cNvPr id="22537" name="Group 30"/>
          <p:cNvGrpSpPr>
            <a:grpSpLocks/>
          </p:cNvGrpSpPr>
          <p:nvPr/>
        </p:nvGrpSpPr>
        <p:grpSpPr bwMode="auto">
          <a:xfrm>
            <a:off x="3355975" y="3937000"/>
            <a:ext cx="1041400" cy="958850"/>
            <a:chOff x="113" y="2610"/>
            <a:chExt cx="561" cy="548"/>
          </a:xfrm>
        </p:grpSpPr>
        <p:sp>
          <p:nvSpPr>
            <p:cNvPr id="22539" name="Text Box 31"/>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1979</a:t>
              </a:r>
            </a:p>
          </p:txBody>
        </p:sp>
        <p:sp>
          <p:nvSpPr>
            <p:cNvPr id="22540" name="Line 32"/>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22541" name="Oval 33"/>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sp>
        <p:nvSpPr>
          <p:cNvPr id="22538" name="Text Box 35"/>
          <p:cNvSpPr txBox="1">
            <a:spLocks noChangeArrowheads="1"/>
          </p:cNvSpPr>
          <p:nvPr/>
        </p:nvSpPr>
        <p:spPr bwMode="auto">
          <a:xfrm>
            <a:off x="0" y="352425"/>
            <a:ext cx="10688638" cy="790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pPr>
            <a:r>
              <a:rPr lang="fr-FR" altLang="fr-FR" sz="2500" b="1">
                <a:solidFill>
                  <a:srgbClr val="095BA6"/>
                </a:solidFill>
                <a:latin typeface="Verdana" panose="020B0604030504040204" pitchFamily="34" charset="0"/>
                <a:cs typeface="Times New Roman" panose="02020603050405020304" pitchFamily="18" charset="0"/>
              </a:rPr>
              <a:t>HISTOIRE DE LA PROTECTION SOCIALE DES INDEPENDANTS</a:t>
            </a:r>
            <a:endParaRPr lang="fr-FR" altLang="fr-FR" sz="2500" b="1">
              <a:solidFill>
                <a:srgbClr val="095BA6"/>
              </a:solidFill>
              <a:latin typeface="Verdana" panose="020B060403050404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CEED7744-AF15-4E44-99C1-F211572E28BF}" type="slidenum">
              <a:rPr lang="fr-FR" altLang="fr-FR"/>
              <a:pPr/>
              <a:t>8</a:t>
            </a:fld>
            <a:endParaRPr lang="fr-FR" altLang="fr-FR"/>
          </a:p>
        </p:txBody>
      </p:sp>
      <p:sp>
        <p:nvSpPr>
          <p:cNvPr id="24579" name="Text Box 3"/>
          <p:cNvSpPr txBox="1">
            <a:spLocks noChangeArrowheads="1"/>
          </p:cNvSpPr>
          <p:nvPr/>
        </p:nvSpPr>
        <p:spPr bwMode="auto">
          <a:xfrm>
            <a:off x="-12700" y="1722438"/>
            <a:ext cx="10701338" cy="1133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4000" b="1">
                <a:solidFill>
                  <a:srgbClr val="7F7F7F"/>
                </a:solidFill>
                <a:latin typeface="Verdana" panose="020B0604030504040204" pitchFamily="34" charset="0"/>
                <a:cs typeface="Arial" panose="020B0604020202020204" pitchFamily="34" charset="0"/>
              </a:rPr>
              <a:t>1995</a:t>
            </a:r>
          </a:p>
          <a:p>
            <a:pPr algn="ctr" eaLnBrk="1" hangingPunct="1">
              <a:lnSpc>
                <a:spcPct val="110000"/>
              </a:lnSpc>
            </a:pPr>
            <a:r>
              <a:rPr lang="fr-FR" altLang="fr-FR" sz="2500">
                <a:solidFill>
                  <a:srgbClr val="7F7F7F"/>
                </a:solidFill>
                <a:latin typeface="Verdana" panose="020B0604030504040204" pitchFamily="34" charset="0"/>
                <a:cs typeface="Arial" panose="020B0604020202020204" pitchFamily="34" charset="0"/>
              </a:rPr>
              <a:t>Indemnités journalières pour les artisans</a:t>
            </a:r>
            <a:r>
              <a:rPr lang="fr-FR" altLang="fr-FR" sz="2500">
                <a:solidFill>
                  <a:srgbClr val="7F7F7F"/>
                </a:solidFill>
                <a:latin typeface="Verdana" panose="020B0604030504040204" pitchFamily="34" charset="0"/>
                <a:cs typeface="Times New Roman" panose="02020603050405020304" pitchFamily="18" charset="0"/>
              </a:rPr>
              <a:t> </a:t>
            </a:r>
          </a:p>
        </p:txBody>
      </p:sp>
      <p:grpSp>
        <p:nvGrpSpPr>
          <p:cNvPr id="24580" name="Group 5"/>
          <p:cNvGrpSpPr>
            <a:grpSpLocks/>
          </p:cNvGrpSpPr>
          <p:nvPr/>
        </p:nvGrpSpPr>
        <p:grpSpPr bwMode="auto">
          <a:xfrm>
            <a:off x="-12700" y="4230688"/>
            <a:ext cx="10479088" cy="1798637"/>
            <a:chOff x="0" y="1903"/>
            <a:chExt cx="5647" cy="1028"/>
          </a:xfrm>
        </p:grpSpPr>
        <p:grpSp>
          <p:nvGrpSpPr>
            <p:cNvPr id="24608" name="Group 6"/>
            <p:cNvGrpSpPr>
              <a:grpSpLocks/>
            </p:cNvGrpSpPr>
            <p:nvPr/>
          </p:nvGrpSpPr>
          <p:grpSpPr bwMode="auto">
            <a:xfrm>
              <a:off x="7" y="1956"/>
              <a:ext cx="5640" cy="975"/>
              <a:chOff x="0" y="1903"/>
              <a:chExt cx="5640" cy="975"/>
            </a:xfrm>
          </p:grpSpPr>
          <p:sp>
            <p:nvSpPr>
              <p:cNvPr id="24612" name="AutoShape 7"/>
              <p:cNvSpPr>
                <a:spLocks noChangeArrowheads="1"/>
              </p:cNvSpPr>
              <p:nvPr/>
            </p:nvSpPr>
            <p:spPr bwMode="auto">
              <a:xfrm rot="5400000">
                <a:off x="4857" y="2096"/>
                <a:ext cx="975" cy="590"/>
              </a:xfrm>
              <a:prstGeom prst="triangle">
                <a:avLst>
                  <a:gd name="adj" fmla="val 50000"/>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24613" name="Rectangle 8"/>
              <p:cNvSpPr>
                <a:spLocks noChangeArrowheads="1"/>
              </p:cNvSpPr>
              <p:nvPr/>
            </p:nvSpPr>
            <p:spPr bwMode="auto">
              <a:xfrm>
                <a:off x="0" y="2160"/>
                <a:ext cx="5087" cy="454"/>
              </a:xfrm>
              <a:prstGeom prst="rect">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nvGrpSpPr>
            <p:cNvPr id="24609" name="Group 9"/>
            <p:cNvGrpSpPr>
              <a:grpSpLocks/>
            </p:cNvGrpSpPr>
            <p:nvPr/>
          </p:nvGrpSpPr>
          <p:grpSpPr bwMode="auto">
            <a:xfrm>
              <a:off x="0" y="1903"/>
              <a:ext cx="5640" cy="975"/>
              <a:chOff x="0" y="1903"/>
              <a:chExt cx="5640" cy="975"/>
            </a:xfrm>
          </p:grpSpPr>
          <p:sp>
            <p:nvSpPr>
              <p:cNvPr id="24610" name="AutoShape 10"/>
              <p:cNvSpPr>
                <a:spLocks noChangeArrowheads="1"/>
              </p:cNvSpPr>
              <p:nvPr/>
            </p:nvSpPr>
            <p:spPr bwMode="auto">
              <a:xfrm rot="5400000">
                <a:off x="4857" y="2096"/>
                <a:ext cx="975" cy="590"/>
              </a:xfrm>
              <a:prstGeom prst="triangle">
                <a:avLst>
                  <a:gd name="adj" fmla="val 50000"/>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24611" name="Rectangle 11"/>
              <p:cNvSpPr>
                <a:spLocks noChangeArrowheads="1"/>
              </p:cNvSpPr>
              <p:nvPr/>
            </p:nvSpPr>
            <p:spPr bwMode="auto">
              <a:xfrm>
                <a:off x="0" y="2160"/>
                <a:ext cx="5087" cy="454"/>
              </a:xfrm>
              <a:prstGeom prst="rect">
                <a:avLst/>
              </a:prstGeom>
              <a:gradFill rotWithShape="1">
                <a:gsLst>
                  <a:gs pos="0">
                    <a:srgbClr val="00CCFF"/>
                  </a:gs>
                  <a:gs pos="100000">
                    <a:schemeClr val="accent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grpSp>
        <p:nvGrpSpPr>
          <p:cNvPr id="24581" name="Group 12"/>
          <p:cNvGrpSpPr>
            <a:grpSpLocks/>
          </p:cNvGrpSpPr>
          <p:nvPr/>
        </p:nvGrpSpPr>
        <p:grpSpPr bwMode="auto">
          <a:xfrm>
            <a:off x="192088" y="3937000"/>
            <a:ext cx="1041400" cy="958850"/>
            <a:chOff x="113" y="2610"/>
            <a:chExt cx="561" cy="548"/>
          </a:xfrm>
        </p:grpSpPr>
        <p:sp>
          <p:nvSpPr>
            <p:cNvPr id="24605" name="Text Box 13"/>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1945</a:t>
              </a:r>
            </a:p>
          </p:txBody>
        </p:sp>
        <p:sp>
          <p:nvSpPr>
            <p:cNvPr id="24606" name="Line 14"/>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24607" name="Oval 15"/>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24582" name="Group 16"/>
          <p:cNvGrpSpPr>
            <a:grpSpLocks/>
          </p:cNvGrpSpPr>
          <p:nvPr/>
        </p:nvGrpSpPr>
        <p:grpSpPr bwMode="auto">
          <a:xfrm>
            <a:off x="2111375" y="3937000"/>
            <a:ext cx="1041400" cy="958850"/>
            <a:chOff x="113" y="2610"/>
            <a:chExt cx="561" cy="548"/>
          </a:xfrm>
        </p:grpSpPr>
        <p:sp>
          <p:nvSpPr>
            <p:cNvPr id="24602" name="Text Box 17"/>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1966</a:t>
              </a:r>
            </a:p>
          </p:txBody>
        </p:sp>
        <p:sp>
          <p:nvSpPr>
            <p:cNvPr id="24603" name="Line 18"/>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24604" name="Oval 19"/>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24583" name="Group 20"/>
          <p:cNvGrpSpPr>
            <a:grpSpLocks/>
          </p:cNvGrpSpPr>
          <p:nvPr/>
        </p:nvGrpSpPr>
        <p:grpSpPr bwMode="auto">
          <a:xfrm>
            <a:off x="711200" y="5303838"/>
            <a:ext cx="1041400" cy="1082675"/>
            <a:chOff x="367" y="3340"/>
            <a:chExt cx="561" cy="618"/>
          </a:xfrm>
        </p:grpSpPr>
        <p:sp>
          <p:nvSpPr>
            <p:cNvPr id="24598" name="Line 21"/>
            <p:cNvSpPr>
              <a:spLocks noChangeShapeType="1"/>
            </p:cNvSpPr>
            <p:nvPr/>
          </p:nvSpPr>
          <p:spPr bwMode="auto">
            <a:xfrm flipV="1">
              <a:off x="620" y="3340"/>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grpSp>
          <p:nvGrpSpPr>
            <p:cNvPr id="24599" name="Group 22"/>
            <p:cNvGrpSpPr>
              <a:grpSpLocks/>
            </p:cNvGrpSpPr>
            <p:nvPr/>
          </p:nvGrpSpPr>
          <p:grpSpPr bwMode="auto">
            <a:xfrm>
              <a:off x="367" y="3612"/>
              <a:ext cx="561" cy="346"/>
              <a:chOff x="367" y="3612"/>
              <a:chExt cx="561" cy="346"/>
            </a:xfrm>
          </p:grpSpPr>
          <p:sp>
            <p:nvSpPr>
              <p:cNvPr id="24600" name="Text Box 23"/>
              <p:cNvSpPr txBox="1">
                <a:spLocks noChangeArrowheads="1"/>
              </p:cNvSpPr>
              <p:nvPr/>
            </p:nvSpPr>
            <p:spPr bwMode="auto">
              <a:xfrm>
                <a:off x="367" y="3698"/>
                <a:ext cx="561"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1948</a:t>
                </a:r>
              </a:p>
            </p:txBody>
          </p:sp>
          <p:sp>
            <p:nvSpPr>
              <p:cNvPr id="24601" name="Oval 24"/>
              <p:cNvSpPr>
                <a:spLocks noChangeArrowheads="1"/>
              </p:cNvSpPr>
              <p:nvPr/>
            </p:nvSpPr>
            <p:spPr bwMode="auto">
              <a:xfrm>
                <a:off x="574" y="3612"/>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grpSp>
        <p:nvGrpSpPr>
          <p:cNvPr id="24584" name="Group 25"/>
          <p:cNvGrpSpPr>
            <a:grpSpLocks/>
          </p:cNvGrpSpPr>
          <p:nvPr/>
        </p:nvGrpSpPr>
        <p:grpSpPr bwMode="auto">
          <a:xfrm>
            <a:off x="2817813" y="5303838"/>
            <a:ext cx="1039812" cy="1082675"/>
            <a:chOff x="367" y="3340"/>
            <a:chExt cx="562" cy="618"/>
          </a:xfrm>
        </p:grpSpPr>
        <p:sp>
          <p:nvSpPr>
            <p:cNvPr id="24594" name="Line 26"/>
            <p:cNvSpPr>
              <a:spLocks noChangeShapeType="1"/>
            </p:cNvSpPr>
            <p:nvPr/>
          </p:nvSpPr>
          <p:spPr bwMode="auto">
            <a:xfrm flipV="1">
              <a:off x="620" y="3340"/>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grpSp>
          <p:nvGrpSpPr>
            <p:cNvPr id="24595" name="Group 27"/>
            <p:cNvGrpSpPr>
              <a:grpSpLocks/>
            </p:cNvGrpSpPr>
            <p:nvPr/>
          </p:nvGrpSpPr>
          <p:grpSpPr bwMode="auto">
            <a:xfrm>
              <a:off x="367" y="3612"/>
              <a:ext cx="562" cy="346"/>
              <a:chOff x="367" y="3612"/>
              <a:chExt cx="562" cy="346"/>
            </a:xfrm>
          </p:grpSpPr>
          <p:sp>
            <p:nvSpPr>
              <p:cNvPr id="24596" name="Text Box 28"/>
              <p:cNvSpPr txBox="1">
                <a:spLocks noChangeArrowheads="1"/>
              </p:cNvSpPr>
              <p:nvPr/>
            </p:nvSpPr>
            <p:spPr bwMode="auto">
              <a:xfrm>
                <a:off x="367" y="3698"/>
                <a:ext cx="562"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1972</a:t>
                </a:r>
              </a:p>
            </p:txBody>
          </p:sp>
          <p:sp>
            <p:nvSpPr>
              <p:cNvPr id="24597" name="Oval 29"/>
              <p:cNvSpPr>
                <a:spLocks noChangeArrowheads="1"/>
              </p:cNvSpPr>
              <p:nvPr/>
            </p:nvSpPr>
            <p:spPr bwMode="auto">
              <a:xfrm>
                <a:off x="574" y="3612"/>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grpSp>
        <p:nvGrpSpPr>
          <p:cNvPr id="24585" name="Group 30"/>
          <p:cNvGrpSpPr>
            <a:grpSpLocks/>
          </p:cNvGrpSpPr>
          <p:nvPr/>
        </p:nvGrpSpPr>
        <p:grpSpPr bwMode="auto">
          <a:xfrm>
            <a:off x="3357563" y="3937000"/>
            <a:ext cx="1041400" cy="958850"/>
            <a:chOff x="113" y="2610"/>
            <a:chExt cx="561" cy="548"/>
          </a:xfrm>
        </p:grpSpPr>
        <p:sp>
          <p:nvSpPr>
            <p:cNvPr id="24591" name="Text Box 31"/>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1979</a:t>
              </a:r>
            </a:p>
          </p:txBody>
        </p:sp>
        <p:sp>
          <p:nvSpPr>
            <p:cNvPr id="24592" name="Line 32"/>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24593" name="Oval 33"/>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24586" name="Group 34"/>
          <p:cNvGrpSpPr>
            <a:grpSpLocks/>
          </p:cNvGrpSpPr>
          <p:nvPr/>
        </p:nvGrpSpPr>
        <p:grpSpPr bwMode="auto">
          <a:xfrm>
            <a:off x="4637088" y="3937000"/>
            <a:ext cx="1041400" cy="958850"/>
            <a:chOff x="113" y="2610"/>
            <a:chExt cx="561" cy="548"/>
          </a:xfrm>
        </p:grpSpPr>
        <p:sp>
          <p:nvSpPr>
            <p:cNvPr id="24588" name="Text Box 35"/>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1995</a:t>
              </a:r>
            </a:p>
          </p:txBody>
        </p:sp>
        <p:sp>
          <p:nvSpPr>
            <p:cNvPr id="24589" name="Line 36"/>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24590" name="Oval 37"/>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sp>
        <p:nvSpPr>
          <p:cNvPr id="24587" name="Text Box 39"/>
          <p:cNvSpPr txBox="1">
            <a:spLocks noChangeArrowheads="1"/>
          </p:cNvSpPr>
          <p:nvPr/>
        </p:nvSpPr>
        <p:spPr bwMode="auto">
          <a:xfrm>
            <a:off x="0" y="352425"/>
            <a:ext cx="10688638" cy="790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pPr>
            <a:r>
              <a:rPr lang="fr-FR" altLang="fr-FR" sz="2500" b="1">
                <a:solidFill>
                  <a:srgbClr val="095BA6"/>
                </a:solidFill>
                <a:latin typeface="Verdana" panose="020B0604030504040204" pitchFamily="34" charset="0"/>
                <a:cs typeface="Times New Roman" panose="02020603050405020304" pitchFamily="18" charset="0"/>
              </a:rPr>
              <a:t>HISTOIRE DE LA PROTECTION SOCIALE DES INDEPENDANTS</a:t>
            </a:r>
            <a:endParaRPr lang="fr-FR" altLang="fr-FR" sz="2500" b="1">
              <a:solidFill>
                <a:srgbClr val="095BA6"/>
              </a:solidFill>
              <a:latin typeface="Verdana" panose="020B060403050404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12EB86E9-A050-4DC9-9918-99FD46537C89}" type="slidenum">
              <a:rPr lang="fr-FR" altLang="fr-FR"/>
              <a:pPr/>
              <a:t>9</a:t>
            </a:fld>
            <a:endParaRPr lang="fr-FR" altLang="fr-FR"/>
          </a:p>
        </p:txBody>
      </p:sp>
      <p:grpSp>
        <p:nvGrpSpPr>
          <p:cNvPr id="26627" name="Group 3"/>
          <p:cNvGrpSpPr>
            <a:grpSpLocks/>
          </p:cNvGrpSpPr>
          <p:nvPr/>
        </p:nvGrpSpPr>
        <p:grpSpPr bwMode="auto">
          <a:xfrm>
            <a:off x="-12700" y="4230688"/>
            <a:ext cx="10479088" cy="1798637"/>
            <a:chOff x="0" y="1903"/>
            <a:chExt cx="5647" cy="1028"/>
          </a:xfrm>
        </p:grpSpPr>
        <p:grpSp>
          <p:nvGrpSpPr>
            <p:cNvPr id="26662" name="Group 4"/>
            <p:cNvGrpSpPr>
              <a:grpSpLocks/>
            </p:cNvGrpSpPr>
            <p:nvPr/>
          </p:nvGrpSpPr>
          <p:grpSpPr bwMode="auto">
            <a:xfrm>
              <a:off x="7" y="1956"/>
              <a:ext cx="5640" cy="975"/>
              <a:chOff x="0" y="1903"/>
              <a:chExt cx="5640" cy="975"/>
            </a:xfrm>
          </p:grpSpPr>
          <p:sp>
            <p:nvSpPr>
              <p:cNvPr id="26666" name="AutoShape 5"/>
              <p:cNvSpPr>
                <a:spLocks noChangeArrowheads="1"/>
              </p:cNvSpPr>
              <p:nvPr/>
            </p:nvSpPr>
            <p:spPr bwMode="auto">
              <a:xfrm rot="5400000">
                <a:off x="4857" y="2096"/>
                <a:ext cx="975" cy="590"/>
              </a:xfrm>
              <a:prstGeom prst="triangle">
                <a:avLst>
                  <a:gd name="adj" fmla="val 50000"/>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26667" name="Rectangle 6"/>
              <p:cNvSpPr>
                <a:spLocks noChangeArrowheads="1"/>
              </p:cNvSpPr>
              <p:nvPr/>
            </p:nvSpPr>
            <p:spPr bwMode="auto">
              <a:xfrm>
                <a:off x="0" y="2160"/>
                <a:ext cx="5087" cy="454"/>
              </a:xfrm>
              <a:prstGeom prst="rect">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nvGrpSpPr>
            <p:cNvPr id="26663" name="Group 7"/>
            <p:cNvGrpSpPr>
              <a:grpSpLocks/>
            </p:cNvGrpSpPr>
            <p:nvPr/>
          </p:nvGrpSpPr>
          <p:grpSpPr bwMode="auto">
            <a:xfrm>
              <a:off x="0" y="1903"/>
              <a:ext cx="5640" cy="975"/>
              <a:chOff x="0" y="1903"/>
              <a:chExt cx="5640" cy="975"/>
            </a:xfrm>
          </p:grpSpPr>
          <p:sp>
            <p:nvSpPr>
              <p:cNvPr id="26664" name="AutoShape 8"/>
              <p:cNvSpPr>
                <a:spLocks noChangeArrowheads="1"/>
              </p:cNvSpPr>
              <p:nvPr/>
            </p:nvSpPr>
            <p:spPr bwMode="auto">
              <a:xfrm rot="5400000">
                <a:off x="4857" y="2096"/>
                <a:ext cx="975" cy="590"/>
              </a:xfrm>
              <a:prstGeom prst="triangle">
                <a:avLst>
                  <a:gd name="adj" fmla="val 50000"/>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sp>
            <p:nvSpPr>
              <p:cNvPr id="26665" name="Rectangle 9"/>
              <p:cNvSpPr>
                <a:spLocks noChangeArrowheads="1"/>
              </p:cNvSpPr>
              <p:nvPr/>
            </p:nvSpPr>
            <p:spPr bwMode="auto">
              <a:xfrm>
                <a:off x="0" y="2160"/>
                <a:ext cx="5087" cy="454"/>
              </a:xfrm>
              <a:prstGeom prst="rect">
                <a:avLst/>
              </a:prstGeom>
              <a:gradFill rotWithShape="1">
                <a:gsLst>
                  <a:gs pos="0">
                    <a:srgbClr val="00CCFF"/>
                  </a:gs>
                  <a:gs pos="100000">
                    <a:schemeClr val="accent2"/>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80322" dir="6506097" algn="ctr" rotWithShape="0">
                        <a:schemeClr val="tx1"/>
                      </a:outerShdw>
                    </a:effectLst>
                  </a14:hiddenEffects>
                </a:ext>
              </a:extLst>
            </p:spPr>
            <p:txBody>
              <a:bodyPr wrap="none" anchor="ctr"/>
              <a:lstStyle/>
              <a:p>
                <a:pPr eaLnBrk="1" hangingPunct="1"/>
                <a:endParaRPr lang="fr-FR" altLang="fr-FR"/>
              </a:p>
            </p:txBody>
          </p:sp>
        </p:grpSp>
      </p:grpSp>
      <p:grpSp>
        <p:nvGrpSpPr>
          <p:cNvPr id="26628" name="Group 10"/>
          <p:cNvGrpSpPr>
            <a:grpSpLocks/>
          </p:cNvGrpSpPr>
          <p:nvPr/>
        </p:nvGrpSpPr>
        <p:grpSpPr bwMode="auto">
          <a:xfrm>
            <a:off x="192088" y="3937000"/>
            <a:ext cx="1041400" cy="958850"/>
            <a:chOff x="113" y="2610"/>
            <a:chExt cx="561" cy="548"/>
          </a:xfrm>
        </p:grpSpPr>
        <p:sp>
          <p:nvSpPr>
            <p:cNvPr id="26659" name="Text Box 11"/>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1945</a:t>
              </a:r>
            </a:p>
          </p:txBody>
        </p:sp>
        <p:sp>
          <p:nvSpPr>
            <p:cNvPr id="26660" name="Line 12"/>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26661" name="Oval 13"/>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26629" name="Group 14"/>
          <p:cNvGrpSpPr>
            <a:grpSpLocks/>
          </p:cNvGrpSpPr>
          <p:nvPr/>
        </p:nvGrpSpPr>
        <p:grpSpPr bwMode="auto">
          <a:xfrm>
            <a:off x="2111375" y="3937000"/>
            <a:ext cx="1041400" cy="958850"/>
            <a:chOff x="113" y="2610"/>
            <a:chExt cx="561" cy="548"/>
          </a:xfrm>
        </p:grpSpPr>
        <p:sp>
          <p:nvSpPr>
            <p:cNvPr id="26656" name="Text Box 15"/>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1966</a:t>
              </a:r>
            </a:p>
          </p:txBody>
        </p:sp>
        <p:sp>
          <p:nvSpPr>
            <p:cNvPr id="26657" name="Line 16"/>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26658" name="Oval 17"/>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26630" name="Group 18"/>
          <p:cNvGrpSpPr>
            <a:grpSpLocks/>
          </p:cNvGrpSpPr>
          <p:nvPr/>
        </p:nvGrpSpPr>
        <p:grpSpPr bwMode="auto">
          <a:xfrm>
            <a:off x="711200" y="5303838"/>
            <a:ext cx="1041400" cy="1082675"/>
            <a:chOff x="367" y="3340"/>
            <a:chExt cx="561" cy="618"/>
          </a:xfrm>
        </p:grpSpPr>
        <p:sp>
          <p:nvSpPr>
            <p:cNvPr id="26652" name="Line 19"/>
            <p:cNvSpPr>
              <a:spLocks noChangeShapeType="1"/>
            </p:cNvSpPr>
            <p:nvPr/>
          </p:nvSpPr>
          <p:spPr bwMode="auto">
            <a:xfrm flipV="1">
              <a:off x="620" y="3340"/>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grpSp>
          <p:nvGrpSpPr>
            <p:cNvPr id="26653" name="Group 20"/>
            <p:cNvGrpSpPr>
              <a:grpSpLocks/>
            </p:cNvGrpSpPr>
            <p:nvPr/>
          </p:nvGrpSpPr>
          <p:grpSpPr bwMode="auto">
            <a:xfrm>
              <a:off x="367" y="3612"/>
              <a:ext cx="561" cy="346"/>
              <a:chOff x="367" y="3612"/>
              <a:chExt cx="561" cy="346"/>
            </a:xfrm>
          </p:grpSpPr>
          <p:sp>
            <p:nvSpPr>
              <p:cNvPr id="26654" name="Text Box 21"/>
              <p:cNvSpPr txBox="1">
                <a:spLocks noChangeArrowheads="1"/>
              </p:cNvSpPr>
              <p:nvPr/>
            </p:nvSpPr>
            <p:spPr bwMode="auto">
              <a:xfrm>
                <a:off x="367" y="3698"/>
                <a:ext cx="561"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1948</a:t>
                </a:r>
              </a:p>
            </p:txBody>
          </p:sp>
          <p:sp>
            <p:nvSpPr>
              <p:cNvPr id="26655" name="Oval 22"/>
              <p:cNvSpPr>
                <a:spLocks noChangeArrowheads="1"/>
              </p:cNvSpPr>
              <p:nvPr/>
            </p:nvSpPr>
            <p:spPr bwMode="auto">
              <a:xfrm>
                <a:off x="574" y="3612"/>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grpSp>
        <p:nvGrpSpPr>
          <p:cNvPr id="26631" name="Group 23"/>
          <p:cNvGrpSpPr>
            <a:grpSpLocks/>
          </p:cNvGrpSpPr>
          <p:nvPr/>
        </p:nvGrpSpPr>
        <p:grpSpPr bwMode="auto">
          <a:xfrm>
            <a:off x="2817813" y="5303838"/>
            <a:ext cx="1039812" cy="1082675"/>
            <a:chOff x="367" y="3340"/>
            <a:chExt cx="562" cy="618"/>
          </a:xfrm>
        </p:grpSpPr>
        <p:sp>
          <p:nvSpPr>
            <p:cNvPr id="26648" name="Line 24"/>
            <p:cNvSpPr>
              <a:spLocks noChangeShapeType="1"/>
            </p:cNvSpPr>
            <p:nvPr/>
          </p:nvSpPr>
          <p:spPr bwMode="auto">
            <a:xfrm flipV="1">
              <a:off x="620" y="3340"/>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grpSp>
          <p:nvGrpSpPr>
            <p:cNvPr id="26649" name="Group 25"/>
            <p:cNvGrpSpPr>
              <a:grpSpLocks/>
            </p:cNvGrpSpPr>
            <p:nvPr/>
          </p:nvGrpSpPr>
          <p:grpSpPr bwMode="auto">
            <a:xfrm>
              <a:off x="367" y="3612"/>
              <a:ext cx="562" cy="346"/>
              <a:chOff x="367" y="3612"/>
              <a:chExt cx="562" cy="346"/>
            </a:xfrm>
          </p:grpSpPr>
          <p:sp>
            <p:nvSpPr>
              <p:cNvPr id="26650" name="Text Box 26"/>
              <p:cNvSpPr txBox="1">
                <a:spLocks noChangeArrowheads="1"/>
              </p:cNvSpPr>
              <p:nvPr/>
            </p:nvSpPr>
            <p:spPr bwMode="auto">
              <a:xfrm>
                <a:off x="367" y="3698"/>
                <a:ext cx="562"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1972</a:t>
                </a:r>
              </a:p>
            </p:txBody>
          </p:sp>
          <p:sp>
            <p:nvSpPr>
              <p:cNvPr id="26651" name="Oval 27"/>
              <p:cNvSpPr>
                <a:spLocks noChangeArrowheads="1"/>
              </p:cNvSpPr>
              <p:nvPr/>
            </p:nvSpPr>
            <p:spPr bwMode="auto">
              <a:xfrm>
                <a:off x="574" y="3612"/>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grpSp>
        <p:nvGrpSpPr>
          <p:cNvPr id="26632" name="Group 28"/>
          <p:cNvGrpSpPr>
            <a:grpSpLocks/>
          </p:cNvGrpSpPr>
          <p:nvPr/>
        </p:nvGrpSpPr>
        <p:grpSpPr bwMode="auto">
          <a:xfrm>
            <a:off x="3357563" y="3937000"/>
            <a:ext cx="1041400" cy="958850"/>
            <a:chOff x="113" y="2610"/>
            <a:chExt cx="561" cy="548"/>
          </a:xfrm>
        </p:grpSpPr>
        <p:sp>
          <p:nvSpPr>
            <p:cNvPr id="26645" name="Text Box 29"/>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1979</a:t>
              </a:r>
            </a:p>
          </p:txBody>
        </p:sp>
        <p:sp>
          <p:nvSpPr>
            <p:cNvPr id="26646" name="Line 30"/>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26647" name="Oval 31"/>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nvGrpSpPr>
          <p:cNvPr id="26633" name="Group 32"/>
          <p:cNvGrpSpPr>
            <a:grpSpLocks/>
          </p:cNvGrpSpPr>
          <p:nvPr/>
        </p:nvGrpSpPr>
        <p:grpSpPr bwMode="auto">
          <a:xfrm>
            <a:off x="4637088" y="3937000"/>
            <a:ext cx="1041400" cy="958850"/>
            <a:chOff x="113" y="2610"/>
            <a:chExt cx="561" cy="548"/>
          </a:xfrm>
        </p:grpSpPr>
        <p:sp>
          <p:nvSpPr>
            <p:cNvPr id="26642" name="Text Box 33"/>
            <p:cNvSpPr txBox="1">
              <a:spLocks noChangeArrowheads="1"/>
            </p:cNvSpPr>
            <p:nvPr/>
          </p:nvSpPr>
          <p:spPr bwMode="auto">
            <a:xfrm>
              <a:off x="113" y="2610"/>
              <a:ext cx="561" cy="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1995</a:t>
              </a:r>
            </a:p>
          </p:txBody>
        </p:sp>
        <p:sp>
          <p:nvSpPr>
            <p:cNvPr id="26643" name="Line 34"/>
            <p:cNvSpPr>
              <a:spLocks noChangeShapeType="1"/>
            </p:cNvSpPr>
            <p:nvPr/>
          </p:nvSpPr>
          <p:spPr bwMode="auto">
            <a:xfrm flipV="1">
              <a:off x="385" y="2841"/>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sp>
          <p:nvSpPr>
            <p:cNvPr id="26644" name="Oval 35"/>
            <p:cNvSpPr>
              <a:spLocks noChangeArrowheads="1"/>
            </p:cNvSpPr>
            <p:nvPr/>
          </p:nvSpPr>
          <p:spPr bwMode="auto">
            <a:xfrm>
              <a:off x="340" y="2840"/>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sp>
        <p:nvSpPr>
          <p:cNvPr id="26634" name="Text Box 37"/>
          <p:cNvSpPr txBox="1">
            <a:spLocks noChangeArrowheads="1"/>
          </p:cNvSpPr>
          <p:nvPr/>
        </p:nvSpPr>
        <p:spPr bwMode="auto">
          <a:xfrm>
            <a:off x="0" y="1722438"/>
            <a:ext cx="10688638" cy="1133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r>
              <a:rPr lang="fr-FR" altLang="fr-FR" sz="4000" b="1">
                <a:solidFill>
                  <a:srgbClr val="7F7F7F"/>
                </a:solidFill>
                <a:latin typeface="Verdana" panose="020B0604030504040204" pitchFamily="34" charset="0"/>
                <a:cs typeface="Arial" panose="020B0604020202020204" pitchFamily="34" charset="0"/>
              </a:rPr>
              <a:t>1999</a:t>
            </a:r>
          </a:p>
          <a:p>
            <a:pPr algn="ctr" eaLnBrk="1" hangingPunct="1">
              <a:lnSpc>
                <a:spcPct val="110000"/>
              </a:lnSpc>
            </a:pPr>
            <a:r>
              <a:rPr lang="fr-FR" altLang="fr-FR" sz="2500">
                <a:solidFill>
                  <a:srgbClr val="7F7F7F"/>
                </a:solidFill>
                <a:latin typeface="Verdana" panose="020B0604030504040204" pitchFamily="34" charset="0"/>
                <a:cs typeface="Arial" panose="020B0604020202020204" pitchFamily="34" charset="0"/>
              </a:rPr>
              <a:t>Couverture Maladie Universelle</a:t>
            </a:r>
            <a:endParaRPr lang="fr-FR" altLang="fr-FR" sz="2500">
              <a:solidFill>
                <a:srgbClr val="7F7F7F"/>
              </a:solidFill>
              <a:latin typeface="Verdana" panose="020B0604030504040204" pitchFamily="34" charset="0"/>
              <a:cs typeface="Times New Roman" panose="02020603050405020304" pitchFamily="18" charset="0"/>
            </a:endParaRPr>
          </a:p>
        </p:txBody>
      </p:sp>
      <p:grpSp>
        <p:nvGrpSpPr>
          <p:cNvPr id="26635" name="Group 38"/>
          <p:cNvGrpSpPr>
            <a:grpSpLocks/>
          </p:cNvGrpSpPr>
          <p:nvPr/>
        </p:nvGrpSpPr>
        <p:grpSpPr bwMode="auto">
          <a:xfrm>
            <a:off x="5510213" y="5303838"/>
            <a:ext cx="1041400" cy="1082675"/>
            <a:chOff x="367" y="3340"/>
            <a:chExt cx="561" cy="618"/>
          </a:xfrm>
        </p:grpSpPr>
        <p:sp>
          <p:nvSpPr>
            <p:cNvPr id="26638" name="Line 39"/>
            <p:cNvSpPr>
              <a:spLocks noChangeShapeType="1"/>
            </p:cNvSpPr>
            <p:nvPr/>
          </p:nvSpPr>
          <p:spPr bwMode="auto">
            <a:xfrm flipV="1">
              <a:off x="620" y="3340"/>
              <a:ext cx="0" cy="317"/>
            </a:xfrm>
            <a:prstGeom prst="line">
              <a:avLst/>
            </a:prstGeom>
            <a:noFill/>
            <a:ln w="28575">
              <a:solidFill>
                <a:srgbClr val="095BA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fr-FR"/>
            </a:p>
          </p:txBody>
        </p:sp>
        <p:grpSp>
          <p:nvGrpSpPr>
            <p:cNvPr id="26639" name="Group 40"/>
            <p:cNvGrpSpPr>
              <a:grpSpLocks/>
            </p:cNvGrpSpPr>
            <p:nvPr/>
          </p:nvGrpSpPr>
          <p:grpSpPr bwMode="auto">
            <a:xfrm>
              <a:off x="367" y="3612"/>
              <a:ext cx="561" cy="346"/>
              <a:chOff x="367" y="3612"/>
              <a:chExt cx="561" cy="346"/>
            </a:xfrm>
          </p:grpSpPr>
          <p:sp>
            <p:nvSpPr>
              <p:cNvPr id="26640" name="Text Box 41"/>
              <p:cNvSpPr txBox="1">
                <a:spLocks noChangeArrowheads="1"/>
              </p:cNvSpPr>
              <p:nvPr/>
            </p:nvSpPr>
            <p:spPr bwMode="auto">
              <a:xfrm>
                <a:off x="367" y="3698"/>
                <a:ext cx="561" cy="2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eaLnBrk="1" hangingPunct="1"/>
                <a:r>
                  <a:rPr lang="fr-FR" altLang="fr-FR" sz="2300" b="1">
                    <a:solidFill>
                      <a:srgbClr val="095BA6"/>
                    </a:solidFill>
                    <a:latin typeface="Verdana" panose="020B0604030504040204" pitchFamily="34" charset="0"/>
                    <a:cs typeface="Arial" panose="020B0604020202020204" pitchFamily="34" charset="0"/>
                  </a:rPr>
                  <a:t>1999</a:t>
                </a:r>
              </a:p>
            </p:txBody>
          </p:sp>
          <p:sp>
            <p:nvSpPr>
              <p:cNvPr id="26641" name="Oval 42"/>
              <p:cNvSpPr>
                <a:spLocks noChangeArrowheads="1"/>
              </p:cNvSpPr>
              <p:nvPr/>
            </p:nvSpPr>
            <p:spPr bwMode="auto">
              <a:xfrm>
                <a:off x="574" y="3612"/>
                <a:ext cx="90" cy="90"/>
              </a:xfrm>
              <a:prstGeom prst="ellipse">
                <a:avLst/>
              </a:prstGeom>
              <a:solidFill>
                <a:srgbClr val="FFCC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endParaRPr lang="fr-FR" altLang="fr-FR"/>
              </a:p>
            </p:txBody>
          </p:sp>
        </p:grpSp>
      </p:grpSp>
      <p:sp>
        <p:nvSpPr>
          <p:cNvPr id="26636" name="Text Box 43"/>
          <p:cNvSpPr txBox="1">
            <a:spLocks noChangeArrowheads="1"/>
          </p:cNvSpPr>
          <p:nvPr/>
        </p:nvSpPr>
        <p:spPr bwMode="auto">
          <a:xfrm>
            <a:off x="-12700" y="352425"/>
            <a:ext cx="10701338" cy="790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4287" tIns="52144" rIns="104287" bIns="52144">
            <a:spAutoFit/>
          </a:bodyPr>
          <a:lstStyle>
            <a:lvl1pPr defTabSz="593725">
              <a:defRPr sz="2100">
                <a:solidFill>
                  <a:schemeClr val="tx1"/>
                </a:solidFill>
                <a:latin typeface="Lucida Grande" charset="0"/>
                <a:ea typeface="Geneva" charset="-128"/>
              </a:defRPr>
            </a:lvl1pPr>
            <a:lvl2pPr marL="593725" indent="-73025" defTabSz="593725">
              <a:defRPr sz="2100">
                <a:solidFill>
                  <a:schemeClr val="tx1"/>
                </a:solidFill>
                <a:latin typeface="Lucida Grande" charset="0"/>
                <a:ea typeface="Geneva" charset="-128"/>
              </a:defRPr>
            </a:lvl2pPr>
            <a:lvl3pPr marL="1187450" indent="-144463" defTabSz="593725">
              <a:defRPr sz="2100">
                <a:solidFill>
                  <a:schemeClr val="tx1"/>
                </a:solidFill>
                <a:latin typeface="Lucida Grande" charset="0"/>
                <a:ea typeface="Geneva" charset="-128"/>
              </a:defRPr>
            </a:lvl3pPr>
            <a:lvl4pPr marL="1782763" indent="-219075" defTabSz="593725">
              <a:defRPr sz="2100">
                <a:solidFill>
                  <a:schemeClr val="tx1"/>
                </a:solidFill>
                <a:latin typeface="Lucida Grande" charset="0"/>
                <a:ea typeface="Geneva" charset="-128"/>
              </a:defRPr>
            </a:lvl4pPr>
            <a:lvl5pPr marL="2376488" indent="-290513" defTabSz="593725">
              <a:defRPr sz="2100">
                <a:solidFill>
                  <a:schemeClr val="tx1"/>
                </a:solidFill>
                <a:latin typeface="Lucida Grande" charset="0"/>
                <a:ea typeface="Geneva" charset="-128"/>
              </a:defRPr>
            </a:lvl5pPr>
            <a:lvl6pPr marL="2833688" indent="-290513" defTabSz="593725" eaLnBrk="0" fontAlgn="base" hangingPunct="0">
              <a:spcBef>
                <a:spcPct val="0"/>
              </a:spcBef>
              <a:spcAft>
                <a:spcPct val="0"/>
              </a:spcAft>
              <a:defRPr sz="2100">
                <a:solidFill>
                  <a:schemeClr val="tx1"/>
                </a:solidFill>
                <a:latin typeface="Lucida Grande" charset="0"/>
                <a:ea typeface="Geneva" charset="-128"/>
              </a:defRPr>
            </a:lvl6pPr>
            <a:lvl7pPr marL="3290888" indent="-290513" defTabSz="593725" eaLnBrk="0" fontAlgn="base" hangingPunct="0">
              <a:spcBef>
                <a:spcPct val="0"/>
              </a:spcBef>
              <a:spcAft>
                <a:spcPct val="0"/>
              </a:spcAft>
              <a:defRPr sz="2100">
                <a:solidFill>
                  <a:schemeClr val="tx1"/>
                </a:solidFill>
                <a:latin typeface="Lucida Grande" charset="0"/>
                <a:ea typeface="Geneva" charset="-128"/>
              </a:defRPr>
            </a:lvl7pPr>
            <a:lvl8pPr marL="3748088" indent="-290513" defTabSz="593725" eaLnBrk="0" fontAlgn="base" hangingPunct="0">
              <a:spcBef>
                <a:spcPct val="0"/>
              </a:spcBef>
              <a:spcAft>
                <a:spcPct val="0"/>
              </a:spcAft>
              <a:defRPr sz="2100">
                <a:solidFill>
                  <a:schemeClr val="tx1"/>
                </a:solidFill>
                <a:latin typeface="Lucida Grande" charset="0"/>
                <a:ea typeface="Geneva" charset="-128"/>
              </a:defRPr>
            </a:lvl8pPr>
            <a:lvl9pPr marL="4205288" indent="-290513" defTabSz="593725" eaLnBrk="0" fontAlgn="base" hangingPunct="0">
              <a:spcBef>
                <a:spcPct val="0"/>
              </a:spcBef>
              <a:spcAft>
                <a:spcPct val="0"/>
              </a:spcAft>
              <a:defRPr sz="2100">
                <a:solidFill>
                  <a:schemeClr val="tx1"/>
                </a:solidFill>
                <a:latin typeface="Lucida Grande" charset="0"/>
                <a:ea typeface="Geneva" charset="-128"/>
              </a:defRPr>
            </a:lvl9pPr>
          </a:lstStyle>
          <a:p>
            <a:pPr algn="ctr" eaLnBrk="1" hangingPunct="1">
              <a:lnSpc>
                <a:spcPct val="90000"/>
              </a:lnSpc>
            </a:pPr>
            <a:r>
              <a:rPr lang="fr-FR" altLang="fr-FR" sz="2500" b="1">
                <a:solidFill>
                  <a:srgbClr val="095BA6"/>
                </a:solidFill>
                <a:latin typeface="Verdana" panose="020B0604030504040204" pitchFamily="34" charset="0"/>
                <a:cs typeface="Times New Roman" panose="02020603050405020304" pitchFamily="18" charset="0"/>
              </a:rPr>
              <a:t>HISTOIRE DE LA PROTECTION SOCIALE DES INDEPENDANTS</a:t>
            </a:r>
            <a:endParaRPr lang="fr-FR" altLang="fr-FR" sz="2500" b="1">
              <a:solidFill>
                <a:srgbClr val="095BA6"/>
              </a:solidFill>
              <a:latin typeface="Verdana" panose="020B060403050404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1351</TotalTime>
  <Words>1239</Words>
  <Application>Microsoft Office PowerPoint</Application>
  <PresentationFormat>Personnalisé</PresentationFormat>
  <Paragraphs>385</Paragraphs>
  <Slides>42</Slides>
  <Notes>42</Notes>
  <HiddenSlides>0</HiddenSlides>
  <MMClips>0</MMClips>
  <ScaleCrop>false</ScaleCrop>
  <HeadingPairs>
    <vt:vector size="4" baseType="variant">
      <vt:variant>
        <vt:lpstr>Thème</vt:lpstr>
      </vt:variant>
      <vt:variant>
        <vt:i4>1</vt:i4>
      </vt:variant>
      <vt:variant>
        <vt:lpstr>Titres des diapositives</vt:lpstr>
      </vt:variant>
      <vt:variant>
        <vt:i4>42</vt:i4>
      </vt:variant>
    </vt:vector>
  </HeadingPairs>
  <TitlesOfParts>
    <vt:vector size="43"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vector>
  </TitlesOfParts>
  <Company>PARIMAGE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Mac1 parimage</dc:creator>
  <cp:lastModifiedBy>Olivia</cp:lastModifiedBy>
  <cp:revision>86</cp:revision>
  <dcterms:created xsi:type="dcterms:W3CDTF">2010-01-26T13:00:33Z</dcterms:created>
  <dcterms:modified xsi:type="dcterms:W3CDTF">2015-07-09T10:11:00Z</dcterms:modified>
</cp:coreProperties>
</file>