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9" r:id="rId1"/>
  </p:sldMasterIdLst>
  <p:notesMasterIdLst>
    <p:notesMasterId r:id="rId28"/>
  </p:notesMasterIdLst>
  <p:handoutMasterIdLst>
    <p:handoutMasterId r:id="rId29"/>
  </p:handoutMasterIdLst>
  <p:sldIdLst>
    <p:sldId id="417" r:id="rId2"/>
    <p:sldId id="470" r:id="rId3"/>
    <p:sldId id="452" r:id="rId4"/>
    <p:sldId id="439" r:id="rId5"/>
    <p:sldId id="450" r:id="rId6"/>
    <p:sldId id="474" r:id="rId7"/>
    <p:sldId id="469" r:id="rId8"/>
    <p:sldId id="419" r:id="rId9"/>
    <p:sldId id="420" r:id="rId10"/>
    <p:sldId id="477" r:id="rId11"/>
    <p:sldId id="421" r:id="rId12"/>
    <p:sldId id="484" r:id="rId13"/>
    <p:sldId id="479" r:id="rId14"/>
    <p:sldId id="485" r:id="rId15"/>
    <p:sldId id="486" r:id="rId16"/>
    <p:sldId id="478" r:id="rId17"/>
    <p:sldId id="487" r:id="rId18"/>
    <p:sldId id="423" r:id="rId19"/>
    <p:sldId id="424" r:id="rId20"/>
    <p:sldId id="480" r:id="rId21"/>
    <p:sldId id="481" r:id="rId22"/>
    <p:sldId id="482" r:id="rId23"/>
    <p:sldId id="483" r:id="rId24"/>
    <p:sldId id="435" r:id="rId25"/>
    <p:sldId id="418" r:id="rId26"/>
    <p:sldId id="488" r:id="rId27"/>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ULHOL Hervé" initials="BH" lastIdx="3" clrIdx="0"/>
  <p:cmAuthor id="1" name="QUEISSER Monika" initials="QM"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05" autoAdjust="0"/>
    <p:restoredTop sz="86286" autoAdjust="0"/>
  </p:normalViewPr>
  <p:slideViewPr>
    <p:cSldViewPr>
      <p:cViewPr>
        <p:scale>
          <a:sx n="96" d="100"/>
          <a:sy n="96" d="100"/>
        </p:scale>
        <p:origin x="-2064"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160" y="-10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FS-CH-1.main.oecd.org\Users3\lundberg_k\Desktop\MQ\Denmark\data\net%20replacement%20rates.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CH-1.main.oecd.org\Users3\lundberg_k\Desktop\MQ\Denmark\data\employment%20ratios%20diff%20age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178642426288049E-2"/>
          <c:y val="4.1197150111578991E-2"/>
          <c:w val="0.88105997861378438"/>
          <c:h val="0.73495200423890672"/>
        </c:manualLayout>
      </c:layout>
      <c:lineChart>
        <c:grouping val="standard"/>
        <c:varyColors val="0"/>
        <c:ser>
          <c:idx val="1"/>
          <c:order val="0"/>
          <c:tx>
            <c:strRef>
              <c:f>data!$B$8</c:f>
              <c:strCache>
                <c:ptCount val="1"/>
                <c:pt idx="0">
                  <c:v>Low income earner</c:v>
                </c:pt>
              </c:strCache>
            </c:strRef>
          </c:tx>
          <c:spPr>
            <a:ln>
              <a:noFill/>
            </a:ln>
          </c:spPr>
          <c:marker>
            <c:symbol val="circle"/>
            <c:size val="7"/>
            <c:spPr>
              <a:solidFill>
                <a:schemeClr val="accent2"/>
              </a:solidFill>
              <a:ln>
                <a:solidFill>
                  <a:schemeClr val="bg1">
                    <a:lumMod val="65000"/>
                  </a:schemeClr>
                </a:solidFill>
              </a:ln>
            </c:spPr>
          </c:marker>
          <c:cat>
            <c:strRef>
              <c:f>data!$A$11:$A$45</c:f>
              <c:strCache>
                <c:ptCount val="35"/>
                <c:pt idx="0">
                  <c:v>Japan</c:v>
                </c:pt>
                <c:pt idx="1">
                  <c:v>Germany</c:v>
                </c:pt>
                <c:pt idx="2">
                  <c:v>Mexico</c:v>
                </c:pt>
                <c:pt idx="3">
                  <c:v>United States</c:v>
                </c:pt>
                <c:pt idx="4">
                  <c:v>Poland</c:v>
                </c:pt>
                <c:pt idx="5">
                  <c:v>Korea</c:v>
                </c:pt>
                <c:pt idx="6">
                  <c:v>United Kingdom</c:v>
                </c:pt>
                <c:pt idx="7">
                  <c:v>Sweden</c:v>
                </c:pt>
                <c:pt idx="8">
                  <c:v>Chile</c:v>
                </c:pt>
                <c:pt idx="9">
                  <c:v>Finland</c:v>
                </c:pt>
                <c:pt idx="10">
                  <c:v>Ireland</c:v>
                </c:pt>
                <c:pt idx="11">
                  <c:v>France</c:v>
                </c:pt>
                <c:pt idx="12">
                  <c:v>Portugal</c:v>
                </c:pt>
                <c:pt idx="13">
                  <c:v>Switzerland</c:v>
                </c:pt>
                <c:pt idx="14">
                  <c:v>Spain</c:v>
                </c:pt>
                <c:pt idx="15">
                  <c:v>Estonia</c:v>
                </c:pt>
                <c:pt idx="16">
                  <c:v>Belgium</c:v>
                </c:pt>
                <c:pt idx="17">
                  <c:v>Slovenia</c:v>
                </c:pt>
                <c:pt idx="18">
                  <c:v>New Zealand</c:v>
                </c:pt>
                <c:pt idx="19">
                  <c:v>OECD34</c:v>
                </c:pt>
                <c:pt idx="20">
                  <c:v>Italy</c:v>
                </c:pt>
                <c:pt idx="21">
                  <c:v>Slovak Republic</c:v>
                </c:pt>
                <c:pt idx="22">
                  <c:v>Canada</c:v>
                </c:pt>
                <c:pt idx="23">
                  <c:v>Norway</c:v>
                </c:pt>
                <c:pt idx="24">
                  <c:v>Austria</c:v>
                </c:pt>
                <c:pt idx="25">
                  <c:v>Greece</c:v>
                </c:pt>
                <c:pt idx="26">
                  <c:v>Iceland</c:v>
                </c:pt>
                <c:pt idx="27">
                  <c:v>Hungary</c:v>
                </c:pt>
                <c:pt idx="28">
                  <c:v>Czech Republic</c:v>
                </c:pt>
                <c:pt idx="29">
                  <c:v>Australia</c:v>
                </c:pt>
                <c:pt idx="30">
                  <c:v>Turkey</c:v>
                </c:pt>
                <c:pt idx="31">
                  <c:v>Netherlands</c:v>
                </c:pt>
                <c:pt idx="32">
                  <c:v>Luxembourg</c:v>
                </c:pt>
                <c:pt idx="33">
                  <c:v>Israel</c:v>
                </c:pt>
                <c:pt idx="34">
                  <c:v>Denmark</c:v>
                </c:pt>
              </c:strCache>
            </c:strRef>
          </c:cat>
          <c:val>
            <c:numRef>
              <c:f>data!$B$11:$B$45</c:f>
              <c:numCache>
                <c:formatCode>General</c:formatCode>
                <c:ptCount val="35"/>
                <c:pt idx="0">
                  <c:v>54.3</c:v>
                </c:pt>
                <c:pt idx="1">
                  <c:v>55.2</c:v>
                </c:pt>
                <c:pt idx="2">
                  <c:v>56.2</c:v>
                </c:pt>
                <c:pt idx="3">
                  <c:v>58.7</c:v>
                </c:pt>
                <c:pt idx="4">
                  <c:v>61.3</c:v>
                </c:pt>
                <c:pt idx="5">
                  <c:v>64.8</c:v>
                </c:pt>
                <c:pt idx="6">
                  <c:v>67.2</c:v>
                </c:pt>
                <c:pt idx="7">
                  <c:v>68.8</c:v>
                </c:pt>
                <c:pt idx="8" formatCode="0.0">
                  <c:v>70.008539999999996</c:v>
                </c:pt>
                <c:pt idx="9">
                  <c:v>71.3</c:v>
                </c:pt>
                <c:pt idx="10">
                  <c:v>75.5</c:v>
                </c:pt>
                <c:pt idx="11">
                  <c:v>75.900000000000006</c:v>
                </c:pt>
                <c:pt idx="12">
                  <c:v>77.7</c:v>
                </c:pt>
                <c:pt idx="13">
                  <c:v>78.400000000000006</c:v>
                </c:pt>
                <c:pt idx="14">
                  <c:v>79.5</c:v>
                </c:pt>
                <c:pt idx="15">
                  <c:v>79.7</c:v>
                </c:pt>
                <c:pt idx="16">
                  <c:v>80.7</c:v>
                </c:pt>
                <c:pt idx="17" formatCode="0.0">
                  <c:v>80.8</c:v>
                </c:pt>
                <c:pt idx="18">
                  <c:v>81.7</c:v>
                </c:pt>
                <c:pt idx="19" formatCode="0.0">
                  <c:v>82.4</c:v>
                </c:pt>
                <c:pt idx="20">
                  <c:v>83.9</c:v>
                </c:pt>
                <c:pt idx="21">
                  <c:v>88.1</c:v>
                </c:pt>
                <c:pt idx="22">
                  <c:v>90.7</c:v>
                </c:pt>
                <c:pt idx="23">
                  <c:v>91.1</c:v>
                </c:pt>
                <c:pt idx="24">
                  <c:v>91.2</c:v>
                </c:pt>
                <c:pt idx="25">
                  <c:v>92.5</c:v>
                </c:pt>
                <c:pt idx="26">
                  <c:v>93.3</c:v>
                </c:pt>
                <c:pt idx="27">
                  <c:v>94.4</c:v>
                </c:pt>
                <c:pt idx="28">
                  <c:v>99.1</c:v>
                </c:pt>
                <c:pt idx="29" formatCode="0.0">
                  <c:v>100.5</c:v>
                </c:pt>
                <c:pt idx="30">
                  <c:v>103.9</c:v>
                </c:pt>
                <c:pt idx="31">
                  <c:v>104.8</c:v>
                </c:pt>
                <c:pt idx="32" formatCode="0.0">
                  <c:v>108.03769999999999</c:v>
                </c:pt>
                <c:pt idx="33">
                  <c:v>108.5</c:v>
                </c:pt>
                <c:pt idx="34">
                  <c:v>117.5</c:v>
                </c:pt>
              </c:numCache>
            </c:numRef>
          </c:val>
          <c:smooth val="0"/>
        </c:ser>
        <c:ser>
          <c:idx val="3"/>
          <c:order val="1"/>
          <c:tx>
            <c:strRef>
              <c:f>data!$C$8</c:f>
              <c:strCache>
                <c:ptCount val="1"/>
                <c:pt idx="0">
                  <c:v>Average income earner</c:v>
                </c:pt>
              </c:strCache>
            </c:strRef>
          </c:tx>
          <c:spPr>
            <a:ln>
              <a:noFill/>
            </a:ln>
          </c:spPr>
          <c:marker>
            <c:symbol val="circle"/>
            <c:size val="7"/>
            <c:spPr>
              <a:solidFill>
                <a:schemeClr val="tx2"/>
              </a:solidFill>
            </c:spPr>
          </c:marker>
          <c:cat>
            <c:strRef>
              <c:f>data!$A$11:$A$45</c:f>
              <c:strCache>
                <c:ptCount val="35"/>
                <c:pt idx="0">
                  <c:v>Japan</c:v>
                </c:pt>
                <c:pt idx="1">
                  <c:v>Germany</c:v>
                </c:pt>
                <c:pt idx="2">
                  <c:v>Mexico</c:v>
                </c:pt>
                <c:pt idx="3">
                  <c:v>United States</c:v>
                </c:pt>
                <c:pt idx="4">
                  <c:v>Poland</c:v>
                </c:pt>
                <c:pt idx="5">
                  <c:v>Korea</c:v>
                </c:pt>
                <c:pt idx="6">
                  <c:v>United Kingdom</c:v>
                </c:pt>
                <c:pt idx="7">
                  <c:v>Sweden</c:v>
                </c:pt>
                <c:pt idx="8">
                  <c:v>Chile</c:v>
                </c:pt>
                <c:pt idx="9">
                  <c:v>Finland</c:v>
                </c:pt>
                <c:pt idx="10">
                  <c:v>Ireland</c:v>
                </c:pt>
                <c:pt idx="11">
                  <c:v>France</c:v>
                </c:pt>
                <c:pt idx="12">
                  <c:v>Portugal</c:v>
                </c:pt>
                <c:pt idx="13">
                  <c:v>Switzerland</c:v>
                </c:pt>
                <c:pt idx="14">
                  <c:v>Spain</c:v>
                </c:pt>
                <c:pt idx="15">
                  <c:v>Estonia</c:v>
                </c:pt>
                <c:pt idx="16">
                  <c:v>Belgium</c:v>
                </c:pt>
                <c:pt idx="17">
                  <c:v>Slovenia</c:v>
                </c:pt>
                <c:pt idx="18">
                  <c:v>New Zealand</c:v>
                </c:pt>
                <c:pt idx="19">
                  <c:v>OECD34</c:v>
                </c:pt>
                <c:pt idx="20">
                  <c:v>Italy</c:v>
                </c:pt>
                <c:pt idx="21">
                  <c:v>Slovak Republic</c:v>
                </c:pt>
                <c:pt idx="22">
                  <c:v>Canada</c:v>
                </c:pt>
                <c:pt idx="23">
                  <c:v>Norway</c:v>
                </c:pt>
                <c:pt idx="24">
                  <c:v>Austria</c:v>
                </c:pt>
                <c:pt idx="25">
                  <c:v>Greece</c:v>
                </c:pt>
                <c:pt idx="26">
                  <c:v>Iceland</c:v>
                </c:pt>
                <c:pt idx="27">
                  <c:v>Hungary</c:v>
                </c:pt>
                <c:pt idx="28">
                  <c:v>Czech Republic</c:v>
                </c:pt>
                <c:pt idx="29">
                  <c:v>Australia</c:v>
                </c:pt>
                <c:pt idx="30">
                  <c:v>Turkey</c:v>
                </c:pt>
                <c:pt idx="31">
                  <c:v>Netherlands</c:v>
                </c:pt>
                <c:pt idx="32">
                  <c:v>Luxembourg</c:v>
                </c:pt>
                <c:pt idx="33">
                  <c:v>Israel</c:v>
                </c:pt>
                <c:pt idx="34">
                  <c:v>Denmark</c:v>
                </c:pt>
              </c:strCache>
            </c:strRef>
          </c:cat>
          <c:val>
            <c:numRef>
              <c:f>data!$C$11:$C$45</c:f>
              <c:numCache>
                <c:formatCode>General</c:formatCode>
                <c:ptCount val="35"/>
                <c:pt idx="0">
                  <c:v>40.799999999999997</c:v>
                </c:pt>
                <c:pt idx="1">
                  <c:v>57.1</c:v>
                </c:pt>
                <c:pt idx="2">
                  <c:v>31.5</c:v>
                </c:pt>
                <c:pt idx="3">
                  <c:v>47.3</c:v>
                </c:pt>
                <c:pt idx="4">
                  <c:v>59.5</c:v>
                </c:pt>
                <c:pt idx="5">
                  <c:v>45.2</c:v>
                </c:pt>
                <c:pt idx="6">
                  <c:v>41.8</c:v>
                </c:pt>
                <c:pt idx="7">
                  <c:v>55.3</c:v>
                </c:pt>
                <c:pt idx="8" formatCode="0.0">
                  <c:v>51.064469999999993</c:v>
                </c:pt>
                <c:pt idx="9">
                  <c:v>62.8</c:v>
                </c:pt>
                <c:pt idx="10">
                  <c:v>44.8</c:v>
                </c:pt>
                <c:pt idx="11">
                  <c:v>71.400000000000006</c:v>
                </c:pt>
                <c:pt idx="12">
                  <c:v>67.8</c:v>
                </c:pt>
                <c:pt idx="13">
                  <c:v>74.7</c:v>
                </c:pt>
                <c:pt idx="14">
                  <c:v>80.099999999999994</c:v>
                </c:pt>
                <c:pt idx="15">
                  <c:v>62.4</c:v>
                </c:pt>
                <c:pt idx="16">
                  <c:v>62.1</c:v>
                </c:pt>
                <c:pt idx="17" formatCode="0.0">
                  <c:v>59</c:v>
                </c:pt>
                <c:pt idx="18">
                  <c:v>43.2</c:v>
                </c:pt>
                <c:pt idx="19" formatCode="0.0">
                  <c:v>66.5</c:v>
                </c:pt>
                <c:pt idx="20">
                  <c:v>81.5</c:v>
                </c:pt>
                <c:pt idx="21">
                  <c:v>85.4</c:v>
                </c:pt>
                <c:pt idx="22">
                  <c:v>58.6</c:v>
                </c:pt>
                <c:pt idx="23">
                  <c:v>62.8</c:v>
                </c:pt>
                <c:pt idx="24">
                  <c:v>90.2</c:v>
                </c:pt>
                <c:pt idx="25">
                  <c:v>70.5</c:v>
                </c:pt>
                <c:pt idx="26">
                  <c:v>75.7</c:v>
                </c:pt>
                <c:pt idx="27">
                  <c:v>95.2</c:v>
                </c:pt>
                <c:pt idx="28">
                  <c:v>64.7</c:v>
                </c:pt>
                <c:pt idx="29" formatCode="0.0">
                  <c:v>67.7</c:v>
                </c:pt>
                <c:pt idx="30">
                  <c:v>93.6</c:v>
                </c:pt>
                <c:pt idx="31">
                  <c:v>101.1</c:v>
                </c:pt>
                <c:pt idx="32" formatCode="0.0">
                  <c:v>97.819679999999991</c:v>
                </c:pt>
                <c:pt idx="33">
                  <c:v>83.2</c:v>
                </c:pt>
                <c:pt idx="34">
                  <c:v>77.400000000000006</c:v>
                </c:pt>
              </c:numCache>
            </c:numRef>
          </c:val>
          <c:smooth val="0"/>
        </c:ser>
        <c:dLbls>
          <c:showLegendKey val="0"/>
          <c:showVal val="0"/>
          <c:showCatName val="0"/>
          <c:showSerName val="0"/>
          <c:showPercent val="0"/>
          <c:showBubbleSize val="0"/>
        </c:dLbls>
        <c:hiLowLines>
          <c:spPr>
            <a:ln>
              <a:solidFill>
                <a:schemeClr val="bg1">
                  <a:lumMod val="65000"/>
                </a:schemeClr>
              </a:solidFill>
            </a:ln>
          </c:spPr>
        </c:hiLowLines>
        <c:marker val="1"/>
        <c:smooth val="0"/>
        <c:axId val="162040448"/>
        <c:axId val="163333632"/>
      </c:lineChart>
      <c:lineChart>
        <c:grouping val="standard"/>
        <c:varyColors val="0"/>
        <c:ser>
          <c:idx val="0"/>
          <c:order val="2"/>
          <c:spPr>
            <a:ln w="28575">
              <a:solidFill>
                <a:schemeClr val="bg1"/>
              </a:solidFill>
            </a:ln>
          </c:spPr>
          <c:marker>
            <c:spPr>
              <a:noFill/>
              <a:ln>
                <a:noFill/>
              </a:ln>
            </c:spPr>
          </c:marker>
          <c:cat>
            <c:strRef>
              <c:f>data!$A$11:$A$45</c:f>
              <c:strCache>
                <c:ptCount val="35"/>
                <c:pt idx="0">
                  <c:v>Japan</c:v>
                </c:pt>
                <c:pt idx="1">
                  <c:v>Germany</c:v>
                </c:pt>
                <c:pt idx="2">
                  <c:v>Mexico</c:v>
                </c:pt>
                <c:pt idx="3">
                  <c:v>United States</c:v>
                </c:pt>
                <c:pt idx="4">
                  <c:v>Poland</c:v>
                </c:pt>
                <c:pt idx="5">
                  <c:v>Korea</c:v>
                </c:pt>
                <c:pt idx="6">
                  <c:v>United Kingdom</c:v>
                </c:pt>
                <c:pt idx="7">
                  <c:v>Sweden</c:v>
                </c:pt>
                <c:pt idx="8">
                  <c:v>Chile</c:v>
                </c:pt>
                <c:pt idx="9">
                  <c:v>Finland</c:v>
                </c:pt>
                <c:pt idx="10">
                  <c:v>Ireland</c:v>
                </c:pt>
                <c:pt idx="11">
                  <c:v>France</c:v>
                </c:pt>
                <c:pt idx="12">
                  <c:v>Portugal</c:v>
                </c:pt>
                <c:pt idx="13">
                  <c:v>Switzerland</c:v>
                </c:pt>
                <c:pt idx="14">
                  <c:v>Spain</c:v>
                </c:pt>
                <c:pt idx="15">
                  <c:v>Estonia</c:v>
                </c:pt>
                <c:pt idx="16">
                  <c:v>Belgium</c:v>
                </c:pt>
                <c:pt idx="17">
                  <c:v>Slovenia</c:v>
                </c:pt>
                <c:pt idx="18">
                  <c:v>New Zealand</c:v>
                </c:pt>
                <c:pt idx="19">
                  <c:v>OECD34</c:v>
                </c:pt>
                <c:pt idx="20">
                  <c:v>Italy</c:v>
                </c:pt>
                <c:pt idx="21">
                  <c:v>Slovak Republic</c:v>
                </c:pt>
                <c:pt idx="22">
                  <c:v>Canada</c:v>
                </c:pt>
                <c:pt idx="23">
                  <c:v>Norway</c:v>
                </c:pt>
                <c:pt idx="24">
                  <c:v>Austria</c:v>
                </c:pt>
                <c:pt idx="25">
                  <c:v>Greece</c:v>
                </c:pt>
                <c:pt idx="26">
                  <c:v>Iceland</c:v>
                </c:pt>
                <c:pt idx="27">
                  <c:v>Hungary</c:v>
                </c:pt>
                <c:pt idx="28">
                  <c:v>Czech Republic</c:v>
                </c:pt>
                <c:pt idx="29">
                  <c:v>Australia</c:v>
                </c:pt>
                <c:pt idx="30">
                  <c:v>Turkey</c:v>
                </c:pt>
                <c:pt idx="31">
                  <c:v>Netherlands</c:v>
                </c:pt>
                <c:pt idx="32">
                  <c:v>Luxembourg</c:v>
                </c:pt>
                <c:pt idx="33">
                  <c:v>Israel</c:v>
                </c:pt>
                <c:pt idx="34">
                  <c:v>Denmark</c:v>
                </c:pt>
              </c:strCache>
            </c:strRef>
          </c:cat>
          <c:val>
            <c:numRef>
              <c:f>data!$E$11:$E$45</c:f>
              <c:numCache>
                <c:formatCode>General</c:formatCode>
                <c:ptCount val="3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numCache>
            </c:numRef>
          </c:val>
          <c:smooth val="0"/>
        </c:ser>
        <c:dLbls>
          <c:showLegendKey val="0"/>
          <c:showVal val="0"/>
          <c:showCatName val="0"/>
          <c:showSerName val="0"/>
          <c:showPercent val="0"/>
          <c:showBubbleSize val="0"/>
        </c:dLbls>
        <c:marker val="1"/>
        <c:smooth val="0"/>
        <c:axId val="163335168"/>
        <c:axId val="163365632"/>
      </c:lineChart>
      <c:catAx>
        <c:axId val="162040448"/>
        <c:scaling>
          <c:orientation val="minMax"/>
        </c:scaling>
        <c:delete val="0"/>
        <c:axPos val="b"/>
        <c:numFmt formatCode="General" sourceLinked="1"/>
        <c:majorTickMark val="out"/>
        <c:minorTickMark val="none"/>
        <c:tickLblPos val="nextTo"/>
        <c:txPr>
          <a:bodyPr rot="-5400000" vert="horz" anchor="ctr" anchorCtr="1"/>
          <a:lstStyle/>
          <a:p>
            <a:pPr>
              <a:defRPr sz="1200" b="0" i="0" u="none" strike="noStrike" baseline="0">
                <a:solidFill>
                  <a:srgbClr val="000000"/>
                </a:solidFill>
                <a:latin typeface="Calibri"/>
                <a:ea typeface="Calibri"/>
                <a:cs typeface="Calibri"/>
              </a:defRPr>
            </a:pPr>
            <a:endParaRPr lang="en-US"/>
          </a:p>
        </c:txPr>
        <c:crossAx val="163333632"/>
        <c:crosses val="autoZero"/>
        <c:auto val="1"/>
        <c:lblAlgn val="ctr"/>
        <c:lblOffset val="100"/>
        <c:tickLblSkip val="1"/>
        <c:noMultiLvlLbl val="0"/>
      </c:catAx>
      <c:valAx>
        <c:axId val="163333632"/>
        <c:scaling>
          <c:orientation val="minMax"/>
          <c:max val="125"/>
          <c:min val="0"/>
        </c:scaling>
        <c:delete val="0"/>
        <c:axPos val="l"/>
        <c:numFmt formatCode="0" sourceLinked="0"/>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162040448"/>
        <c:crosses val="autoZero"/>
        <c:crossBetween val="between"/>
      </c:valAx>
      <c:catAx>
        <c:axId val="163335168"/>
        <c:scaling>
          <c:orientation val="minMax"/>
        </c:scaling>
        <c:delete val="1"/>
        <c:axPos val="b"/>
        <c:majorTickMark val="out"/>
        <c:minorTickMark val="none"/>
        <c:tickLblPos val="nextTo"/>
        <c:crossAx val="163365632"/>
        <c:crosses val="autoZero"/>
        <c:auto val="1"/>
        <c:lblAlgn val="ctr"/>
        <c:lblOffset val="100"/>
        <c:noMultiLvlLbl val="0"/>
      </c:catAx>
      <c:valAx>
        <c:axId val="163365632"/>
        <c:scaling>
          <c:orientation val="minMax"/>
          <c:max val="125"/>
          <c:min val="0"/>
        </c:scaling>
        <c:delete val="0"/>
        <c:axPos val="r"/>
        <c:numFmt formatCode="General" sourceLinked="1"/>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163335168"/>
        <c:crosses val="max"/>
        <c:crossBetween val="between"/>
      </c:valAx>
      <c:spPr>
        <a:ln>
          <a:noFill/>
        </a:ln>
      </c:spPr>
    </c:plotArea>
    <c:legend>
      <c:legendPos val="r"/>
      <c:legendEntry>
        <c:idx val="2"/>
        <c:delete val="1"/>
      </c:legendEntry>
      <c:layout>
        <c:manualLayout>
          <c:xMode val="edge"/>
          <c:yMode val="edge"/>
          <c:x val="0.24218308595883162"/>
          <c:y val="4.1854533341981005E-2"/>
          <c:w val="0.54719439916136514"/>
          <c:h val="4.2253617988964362E-2"/>
        </c:manualLayout>
      </c:layout>
      <c:overlay val="0"/>
      <c:txPr>
        <a:bodyPr/>
        <a:lstStyle/>
        <a:p>
          <a:pPr>
            <a:defRPr sz="1200" b="0" i="0" u="none" strike="noStrike" baseline="0">
              <a:solidFill>
                <a:srgbClr val="000000"/>
              </a:solidFill>
              <a:latin typeface="Calibri"/>
              <a:ea typeface="Calibri"/>
              <a:cs typeface="Calibri"/>
            </a:defRPr>
          </a:pPr>
          <a:endParaRPr lang="en-US"/>
        </a:p>
      </c:txPr>
    </c:legend>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16671957084134E-2"/>
          <c:y val="3.9150208206395323E-2"/>
          <c:w val="0.93254320948466041"/>
          <c:h val="0.69480406223601743"/>
        </c:manualLayout>
      </c:layout>
      <c:lineChart>
        <c:grouping val="standard"/>
        <c:varyColors val="0"/>
        <c:ser>
          <c:idx val="1"/>
          <c:order val="0"/>
          <c:tx>
            <c:strRef>
              <c:f>data!$B$6</c:f>
              <c:strCache>
                <c:ptCount val="1"/>
                <c:pt idx="0">
                  <c:v>55-59</c:v>
                </c:pt>
              </c:strCache>
            </c:strRef>
          </c:tx>
          <c:spPr>
            <a:ln>
              <a:noFill/>
            </a:ln>
          </c:spPr>
          <c:marker>
            <c:symbol val="circle"/>
            <c:size val="7"/>
            <c:spPr>
              <a:solidFill>
                <a:schemeClr val="bg2">
                  <a:lumMod val="10000"/>
                </a:schemeClr>
              </a:solidFill>
              <a:ln>
                <a:solidFill>
                  <a:schemeClr val="bg1">
                    <a:lumMod val="65000"/>
                  </a:schemeClr>
                </a:solidFill>
              </a:ln>
            </c:spPr>
          </c:marker>
          <c:cat>
            <c:strRef>
              <c:f>data!$A$9:$A$43</c:f>
              <c:strCache>
                <c:ptCount val="35"/>
                <c:pt idx="0">
                  <c:v>Iceland</c:v>
                </c:pt>
                <c:pt idx="1">
                  <c:v>Switzerland</c:v>
                </c:pt>
                <c:pt idx="2">
                  <c:v>Sweden</c:v>
                </c:pt>
                <c:pt idx="3">
                  <c:v>New Zealand</c:v>
                </c:pt>
                <c:pt idx="4">
                  <c:v>Norway</c:v>
                </c:pt>
                <c:pt idx="5">
                  <c:v>Denmark</c:v>
                </c:pt>
                <c:pt idx="6">
                  <c:v>Japan</c:v>
                </c:pt>
                <c:pt idx="7">
                  <c:v>Germany</c:v>
                </c:pt>
                <c:pt idx="8">
                  <c:v>Estonia</c:v>
                </c:pt>
                <c:pt idx="9">
                  <c:v>Finland</c:v>
                </c:pt>
                <c:pt idx="10">
                  <c:v>Czech Republic</c:v>
                </c:pt>
                <c:pt idx="11">
                  <c:v>United Kingdom</c:v>
                </c:pt>
                <c:pt idx="12">
                  <c:v>Netherlands</c:v>
                </c:pt>
                <c:pt idx="13">
                  <c:v>Israel</c:v>
                </c:pt>
                <c:pt idx="14">
                  <c:v>Australia</c:v>
                </c:pt>
                <c:pt idx="15">
                  <c:v>Chile</c:v>
                </c:pt>
                <c:pt idx="16">
                  <c:v>Canada</c:v>
                </c:pt>
                <c:pt idx="17">
                  <c:v>Korea</c:v>
                </c:pt>
                <c:pt idx="18">
                  <c:v>United States</c:v>
                </c:pt>
                <c:pt idx="19">
                  <c:v>France</c:v>
                </c:pt>
                <c:pt idx="20">
                  <c:v>OECD countries</c:v>
                </c:pt>
                <c:pt idx="21">
                  <c:v>Slovak Republic</c:v>
                </c:pt>
                <c:pt idx="22">
                  <c:v>Austria</c:v>
                </c:pt>
                <c:pt idx="23">
                  <c:v>Mexico</c:v>
                </c:pt>
                <c:pt idx="24">
                  <c:v>Ireland</c:v>
                </c:pt>
                <c:pt idx="25">
                  <c:v>Italy</c:v>
                </c:pt>
                <c:pt idx="26">
                  <c:v>Belgium</c:v>
                </c:pt>
                <c:pt idx="27">
                  <c:v>Hungary</c:v>
                </c:pt>
                <c:pt idx="28">
                  <c:v>Portugal</c:v>
                </c:pt>
                <c:pt idx="29">
                  <c:v>Poland</c:v>
                </c:pt>
                <c:pt idx="30">
                  <c:v>Luxembourg</c:v>
                </c:pt>
                <c:pt idx="31">
                  <c:v>Spain</c:v>
                </c:pt>
                <c:pt idx="32">
                  <c:v>Slovenia</c:v>
                </c:pt>
                <c:pt idx="33">
                  <c:v>Greece</c:v>
                </c:pt>
                <c:pt idx="34">
                  <c:v>Turkey</c:v>
                </c:pt>
              </c:strCache>
            </c:strRef>
          </c:cat>
          <c:val>
            <c:numRef>
              <c:f>data!$B$9:$B$43</c:f>
              <c:numCache>
                <c:formatCode>0.0</c:formatCode>
                <c:ptCount val="35"/>
                <c:pt idx="0">
                  <c:v>83.539934200263474</c:v>
                </c:pt>
                <c:pt idx="1">
                  <c:v>82.240358686752273</c:v>
                </c:pt>
                <c:pt idx="2">
                  <c:v>81.725092662318076</c:v>
                </c:pt>
                <c:pt idx="3">
                  <c:v>80.215289951815876</c:v>
                </c:pt>
                <c:pt idx="4">
                  <c:v>78.265073257439923</c:v>
                </c:pt>
                <c:pt idx="5">
                  <c:v>77.847520404168463</c:v>
                </c:pt>
                <c:pt idx="6">
                  <c:v>76.833976833976834</c:v>
                </c:pt>
                <c:pt idx="7">
                  <c:v>75.903191862504386</c:v>
                </c:pt>
                <c:pt idx="8">
                  <c:v>73.693147064824416</c:v>
                </c:pt>
                <c:pt idx="9">
                  <c:v>73.670212765957444</c:v>
                </c:pt>
                <c:pt idx="10">
                  <c:v>73.508033619505568</c:v>
                </c:pt>
                <c:pt idx="11">
                  <c:v>72.476912695773706</c:v>
                </c:pt>
                <c:pt idx="12">
                  <c:v>71.913268880405241</c:v>
                </c:pt>
                <c:pt idx="13">
                  <c:v>70.797574800029764</c:v>
                </c:pt>
                <c:pt idx="14">
                  <c:v>70.325595261002604</c:v>
                </c:pt>
                <c:pt idx="15">
                  <c:v>69.95856516479418</c:v>
                </c:pt>
                <c:pt idx="16">
                  <c:v>69.467330208469988</c:v>
                </c:pt>
                <c:pt idx="17">
                  <c:v>69.24370638231548</c:v>
                </c:pt>
                <c:pt idx="18">
                  <c:v>68.556037564952092</c:v>
                </c:pt>
                <c:pt idx="19">
                  <c:v>67.590539846465418</c:v>
                </c:pt>
                <c:pt idx="20">
                  <c:v>66.493943946129278</c:v>
                </c:pt>
                <c:pt idx="21">
                  <c:v>64.207189663740635</c:v>
                </c:pt>
                <c:pt idx="22">
                  <c:v>63.741355098800163</c:v>
                </c:pt>
                <c:pt idx="23">
                  <c:v>60.62986188884917</c:v>
                </c:pt>
                <c:pt idx="24">
                  <c:v>59.856630584786537</c:v>
                </c:pt>
                <c:pt idx="25">
                  <c:v>58.674170647122402</c:v>
                </c:pt>
                <c:pt idx="26">
                  <c:v>58.59928983378304</c:v>
                </c:pt>
                <c:pt idx="27">
                  <c:v>58.434604739193077</c:v>
                </c:pt>
                <c:pt idx="28">
                  <c:v>57.432530554083471</c:v>
                </c:pt>
                <c:pt idx="29">
                  <c:v>55.282280985096833</c:v>
                </c:pt>
                <c:pt idx="30">
                  <c:v>54.652825773828432</c:v>
                </c:pt>
                <c:pt idx="31">
                  <c:v>54.308419889988059</c:v>
                </c:pt>
                <c:pt idx="32">
                  <c:v>47.613652346891989</c:v>
                </c:pt>
                <c:pt idx="33">
                  <c:v>46.081774140722807</c:v>
                </c:pt>
                <c:pt idx="34">
                  <c:v>35.11956208585422</c:v>
                </c:pt>
              </c:numCache>
            </c:numRef>
          </c:val>
          <c:smooth val="0"/>
        </c:ser>
        <c:ser>
          <c:idx val="3"/>
          <c:order val="1"/>
          <c:tx>
            <c:strRef>
              <c:f>data!$C$6</c:f>
              <c:strCache>
                <c:ptCount val="1"/>
                <c:pt idx="0">
                  <c:v>60-64</c:v>
                </c:pt>
              </c:strCache>
            </c:strRef>
          </c:tx>
          <c:spPr>
            <a:ln>
              <a:noFill/>
            </a:ln>
          </c:spPr>
          <c:marker>
            <c:symbol val="circle"/>
            <c:size val="7"/>
            <c:spPr>
              <a:solidFill>
                <a:schemeClr val="bg1">
                  <a:lumMod val="65000"/>
                </a:schemeClr>
              </a:solidFill>
              <a:ln>
                <a:noFill/>
              </a:ln>
            </c:spPr>
          </c:marker>
          <c:cat>
            <c:strRef>
              <c:f>data!$A$9:$A$43</c:f>
              <c:strCache>
                <c:ptCount val="35"/>
                <c:pt idx="0">
                  <c:v>Iceland</c:v>
                </c:pt>
                <c:pt idx="1">
                  <c:v>Switzerland</c:v>
                </c:pt>
                <c:pt idx="2">
                  <c:v>Sweden</c:v>
                </c:pt>
                <c:pt idx="3">
                  <c:v>New Zealand</c:v>
                </c:pt>
                <c:pt idx="4">
                  <c:v>Norway</c:v>
                </c:pt>
                <c:pt idx="5">
                  <c:v>Denmark</c:v>
                </c:pt>
                <c:pt idx="6">
                  <c:v>Japan</c:v>
                </c:pt>
                <c:pt idx="7">
                  <c:v>Germany</c:v>
                </c:pt>
                <c:pt idx="8">
                  <c:v>Estonia</c:v>
                </c:pt>
                <c:pt idx="9">
                  <c:v>Finland</c:v>
                </c:pt>
                <c:pt idx="10">
                  <c:v>Czech Republic</c:v>
                </c:pt>
                <c:pt idx="11">
                  <c:v>United Kingdom</c:v>
                </c:pt>
                <c:pt idx="12">
                  <c:v>Netherlands</c:v>
                </c:pt>
                <c:pt idx="13">
                  <c:v>Israel</c:v>
                </c:pt>
                <c:pt idx="14">
                  <c:v>Australia</c:v>
                </c:pt>
                <c:pt idx="15">
                  <c:v>Chile</c:v>
                </c:pt>
                <c:pt idx="16">
                  <c:v>Canada</c:v>
                </c:pt>
                <c:pt idx="17">
                  <c:v>Korea</c:v>
                </c:pt>
                <c:pt idx="18">
                  <c:v>United States</c:v>
                </c:pt>
                <c:pt idx="19">
                  <c:v>France</c:v>
                </c:pt>
                <c:pt idx="20">
                  <c:v>OECD countries</c:v>
                </c:pt>
                <c:pt idx="21">
                  <c:v>Slovak Republic</c:v>
                </c:pt>
                <c:pt idx="22">
                  <c:v>Austria</c:v>
                </c:pt>
                <c:pt idx="23">
                  <c:v>Mexico</c:v>
                </c:pt>
                <c:pt idx="24">
                  <c:v>Ireland</c:v>
                </c:pt>
                <c:pt idx="25">
                  <c:v>Italy</c:v>
                </c:pt>
                <c:pt idx="26">
                  <c:v>Belgium</c:v>
                </c:pt>
                <c:pt idx="27">
                  <c:v>Hungary</c:v>
                </c:pt>
                <c:pt idx="28">
                  <c:v>Portugal</c:v>
                </c:pt>
                <c:pt idx="29">
                  <c:v>Poland</c:v>
                </c:pt>
                <c:pt idx="30">
                  <c:v>Luxembourg</c:v>
                </c:pt>
                <c:pt idx="31">
                  <c:v>Spain</c:v>
                </c:pt>
                <c:pt idx="32">
                  <c:v>Slovenia</c:v>
                </c:pt>
                <c:pt idx="33">
                  <c:v>Greece</c:v>
                </c:pt>
                <c:pt idx="34">
                  <c:v>Turkey</c:v>
                </c:pt>
              </c:strCache>
            </c:strRef>
          </c:cat>
          <c:val>
            <c:numRef>
              <c:f>data!$C$9:$C$43</c:f>
              <c:numCache>
                <c:formatCode>0.0</c:formatCode>
                <c:ptCount val="35"/>
                <c:pt idx="0">
                  <c:v>79.328488340417493</c:v>
                </c:pt>
                <c:pt idx="1">
                  <c:v>59.838575865045762</c:v>
                </c:pt>
                <c:pt idx="2">
                  <c:v>65.75983295552561</c:v>
                </c:pt>
                <c:pt idx="3">
                  <c:v>67.899159022739951</c:v>
                </c:pt>
                <c:pt idx="4">
                  <c:v>63.224447463806463</c:v>
                </c:pt>
                <c:pt idx="5">
                  <c:v>44.82113251532148</c:v>
                </c:pt>
                <c:pt idx="6">
                  <c:v>58.853633572159673</c:v>
                </c:pt>
                <c:pt idx="7">
                  <c:v>49.904067536454342</c:v>
                </c:pt>
                <c:pt idx="8">
                  <c:v>50.561909286199217</c:v>
                </c:pt>
                <c:pt idx="9">
                  <c:v>44.041450777202073</c:v>
                </c:pt>
                <c:pt idx="10">
                  <c:v>30.10216725374833</c:v>
                </c:pt>
                <c:pt idx="11">
                  <c:v>46.098991182178459</c:v>
                </c:pt>
                <c:pt idx="12">
                  <c:v>47.398204152438574</c:v>
                </c:pt>
                <c:pt idx="13">
                  <c:v>57.872928176795583</c:v>
                </c:pt>
                <c:pt idx="14">
                  <c:v>51.497580547296522</c:v>
                </c:pt>
                <c:pt idx="15">
                  <c:v>56.385737168491602</c:v>
                </c:pt>
                <c:pt idx="16">
                  <c:v>49.959028456350687</c:v>
                </c:pt>
                <c:pt idx="17">
                  <c:v>57.206932918887951</c:v>
                </c:pt>
                <c:pt idx="18">
                  <c:v>52.067169142097093</c:v>
                </c:pt>
                <c:pt idx="19">
                  <c:v>23.321901019055769</c:v>
                </c:pt>
                <c:pt idx="20">
                  <c:v>45.270881859496313</c:v>
                </c:pt>
                <c:pt idx="21">
                  <c:v>20.7475892947372</c:v>
                </c:pt>
                <c:pt idx="22">
                  <c:v>23.02357370959761</c:v>
                </c:pt>
                <c:pt idx="23">
                  <c:v>48.332780889298768</c:v>
                </c:pt>
                <c:pt idx="24">
                  <c:v>40.768884703616777</c:v>
                </c:pt>
                <c:pt idx="25">
                  <c:v>25.878366534651722</c:v>
                </c:pt>
                <c:pt idx="26">
                  <c:v>22.815354545782291</c:v>
                </c:pt>
                <c:pt idx="27">
                  <c:v>16.00754325201029</c:v>
                </c:pt>
                <c:pt idx="28">
                  <c:v>35.759640260289373</c:v>
                </c:pt>
                <c:pt idx="29">
                  <c:v>24.049291979245989</c:v>
                </c:pt>
                <c:pt idx="30">
                  <c:v>22.876414079090331</c:v>
                </c:pt>
                <c:pt idx="31">
                  <c:v>30.651963631373711</c:v>
                </c:pt>
                <c:pt idx="32">
                  <c:v>16.75374914527546</c:v>
                </c:pt>
                <c:pt idx="33">
                  <c:v>24.405213885647861</c:v>
                </c:pt>
                <c:pt idx="34">
                  <c:v>26.738967838444282</c:v>
                </c:pt>
              </c:numCache>
            </c:numRef>
          </c:val>
          <c:smooth val="0"/>
        </c:ser>
        <c:ser>
          <c:idx val="0"/>
          <c:order val="2"/>
          <c:tx>
            <c:strRef>
              <c:f>data!$D$6</c:f>
              <c:strCache>
                <c:ptCount val="1"/>
                <c:pt idx="0">
                  <c:v>65-69</c:v>
                </c:pt>
              </c:strCache>
            </c:strRef>
          </c:tx>
          <c:spPr>
            <a:ln w="28575">
              <a:noFill/>
            </a:ln>
          </c:spPr>
          <c:marker>
            <c:symbol val="circle"/>
            <c:size val="7"/>
            <c:spPr>
              <a:solidFill>
                <a:srgbClr val="C00000"/>
              </a:solidFill>
              <a:ln>
                <a:solidFill>
                  <a:schemeClr val="tx1"/>
                </a:solidFill>
              </a:ln>
            </c:spPr>
          </c:marker>
          <c:cat>
            <c:strRef>
              <c:f>data!$A$9:$A$43</c:f>
              <c:strCache>
                <c:ptCount val="35"/>
                <c:pt idx="0">
                  <c:v>Iceland</c:v>
                </c:pt>
                <c:pt idx="1">
                  <c:v>Switzerland</c:v>
                </c:pt>
                <c:pt idx="2">
                  <c:v>Sweden</c:v>
                </c:pt>
                <c:pt idx="3">
                  <c:v>New Zealand</c:v>
                </c:pt>
                <c:pt idx="4">
                  <c:v>Norway</c:v>
                </c:pt>
                <c:pt idx="5">
                  <c:v>Denmark</c:v>
                </c:pt>
                <c:pt idx="6">
                  <c:v>Japan</c:v>
                </c:pt>
                <c:pt idx="7">
                  <c:v>Germany</c:v>
                </c:pt>
                <c:pt idx="8">
                  <c:v>Estonia</c:v>
                </c:pt>
                <c:pt idx="9">
                  <c:v>Finland</c:v>
                </c:pt>
                <c:pt idx="10">
                  <c:v>Czech Republic</c:v>
                </c:pt>
                <c:pt idx="11">
                  <c:v>United Kingdom</c:v>
                </c:pt>
                <c:pt idx="12">
                  <c:v>Netherlands</c:v>
                </c:pt>
                <c:pt idx="13">
                  <c:v>Israel</c:v>
                </c:pt>
                <c:pt idx="14">
                  <c:v>Australia</c:v>
                </c:pt>
                <c:pt idx="15">
                  <c:v>Chile</c:v>
                </c:pt>
                <c:pt idx="16">
                  <c:v>Canada</c:v>
                </c:pt>
                <c:pt idx="17">
                  <c:v>Korea</c:v>
                </c:pt>
                <c:pt idx="18">
                  <c:v>United States</c:v>
                </c:pt>
                <c:pt idx="19">
                  <c:v>France</c:v>
                </c:pt>
                <c:pt idx="20">
                  <c:v>OECD countries</c:v>
                </c:pt>
                <c:pt idx="21">
                  <c:v>Slovak Republic</c:v>
                </c:pt>
                <c:pt idx="22">
                  <c:v>Austria</c:v>
                </c:pt>
                <c:pt idx="23">
                  <c:v>Mexico</c:v>
                </c:pt>
                <c:pt idx="24">
                  <c:v>Ireland</c:v>
                </c:pt>
                <c:pt idx="25">
                  <c:v>Italy</c:v>
                </c:pt>
                <c:pt idx="26">
                  <c:v>Belgium</c:v>
                </c:pt>
                <c:pt idx="27">
                  <c:v>Hungary</c:v>
                </c:pt>
                <c:pt idx="28">
                  <c:v>Portugal</c:v>
                </c:pt>
                <c:pt idx="29">
                  <c:v>Poland</c:v>
                </c:pt>
                <c:pt idx="30">
                  <c:v>Luxembourg</c:v>
                </c:pt>
                <c:pt idx="31">
                  <c:v>Spain</c:v>
                </c:pt>
                <c:pt idx="32">
                  <c:v>Slovenia</c:v>
                </c:pt>
                <c:pt idx="33">
                  <c:v>Greece</c:v>
                </c:pt>
                <c:pt idx="34">
                  <c:v>Turkey</c:v>
                </c:pt>
              </c:strCache>
            </c:strRef>
          </c:cat>
          <c:val>
            <c:numRef>
              <c:f>data!$D$9:$D$43</c:f>
              <c:numCache>
                <c:formatCode>0.0</c:formatCode>
                <c:ptCount val="35"/>
                <c:pt idx="0">
                  <c:v>50.384595331642998</c:v>
                </c:pt>
                <c:pt idx="1">
                  <c:v>20.776006433759711</c:v>
                </c:pt>
                <c:pt idx="2">
                  <c:v>18.707426418995151</c:v>
                </c:pt>
                <c:pt idx="3">
                  <c:v>39.556649870473173</c:v>
                </c:pt>
                <c:pt idx="4">
                  <c:v>25.943745102095249</c:v>
                </c:pt>
                <c:pt idx="5">
                  <c:v>14.91509270169378</c:v>
                </c:pt>
                <c:pt idx="6">
                  <c:v>38.675958188153309</c:v>
                </c:pt>
                <c:pt idx="7">
                  <c:v>12.601326455416361</c:v>
                </c:pt>
                <c:pt idx="8">
                  <c:v>26.959705250049868</c:v>
                </c:pt>
                <c:pt idx="9">
                  <c:v>12.20930232558139</c:v>
                </c:pt>
                <c:pt idx="10">
                  <c:v>9.73125639659869</c:v>
                </c:pt>
                <c:pt idx="11">
                  <c:v>20.355466261310099</c:v>
                </c:pt>
                <c:pt idx="12">
                  <c:v>13.06154554766632</c:v>
                </c:pt>
                <c:pt idx="13">
                  <c:v>36.154124101265843</c:v>
                </c:pt>
                <c:pt idx="14">
                  <c:v>25.983493957710319</c:v>
                </c:pt>
                <c:pt idx="15">
                  <c:v>38.356389872694983</c:v>
                </c:pt>
                <c:pt idx="16">
                  <c:v>24.35499858222612</c:v>
                </c:pt>
                <c:pt idx="17">
                  <c:v>43.753175750003969</c:v>
                </c:pt>
                <c:pt idx="18">
                  <c:v>30.31855955678671</c:v>
                </c:pt>
                <c:pt idx="19">
                  <c:v>5.5842260316503598</c:v>
                </c:pt>
                <c:pt idx="20">
                  <c:v>23.802293238494229</c:v>
                </c:pt>
                <c:pt idx="21">
                  <c:v>3.1417297141304159</c:v>
                </c:pt>
                <c:pt idx="22">
                  <c:v>9.2070775107990865</c:v>
                </c:pt>
                <c:pt idx="23">
                  <c:v>37.009612053577911</c:v>
                </c:pt>
                <c:pt idx="24">
                  <c:v>15.778363914791701</c:v>
                </c:pt>
                <c:pt idx="25">
                  <c:v>8.0634563811224655</c:v>
                </c:pt>
                <c:pt idx="26">
                  <c:v>4.2549972518070103</c:v>
                </c:pt>
                <c:pt idx="27">
                  <c:v>5.0359152408014634</c:v>
                </c:pt>
                <c:pt idx="28">
                  <c:v>20.26741590431784</c:v>
                </c:pt>
                <c:pt idx="29">
                  <c:v>9.3757337764171602</c:v>
                </c:pt>
                <c:pt idx="30">
                  <c:v>6.4542508105588468</c:v>
                </c:pt>
                <c:pt idx="31">
                  <c:v>4.6049358205949931</c:v>
                </c:pt>
                <c:pt idx="32">
                  <c:v>8.1806004335889728</c:v>
                </c:pt>
                <c:pt idx="33">
                  <c:v>6.3184026309225718</c:v>
                </c:pt>
                <c:pt idx="34">
                  <c:v>19.49106659447753</c:v>
                </c:pt>
              </c:numCache>
            </c:numRef>
          </c:val>
          <c:smooth val="0"/>
        </c:ser>
        <c:dLbls>
          <c:showLegendKey val="0"/>
          <c:showVal val="0"/>
          <c:showCatName val="0"/>
          <c:showSerName val="0"/>
          <c:showPercent val="0"/>
          <c:showBubbleSize val="0"/>
        </c:dLbls>
        <c:hiLowLines>
          <c:spPr>
            <a:ln>
              <a:solidFill>
                <a:schemeClr val="bg1">
                  <a:lumMod val="65000"/>
                </a:schemeClr>
              </a:solidFill>
            </a:ln>
          </c:spPr>
        </c:hiLowLines>
        <c:marker val="1"/>
        <c:smooth val="0"/>
        <c:axId val="163732096"/>
        <c:axId val="164053376"/>
      </c:lineChart>
      <c:catAx>
        <c:axId val="163732096"/>
        <c:scaling>
          <c:orientation val="minMax"/>
        </c:scaling>
        <c:delete val="0"/>
        <c:axPos val="b"/>
        <c:numFmt formatCode="General" sourceLinked="1"/>
        <c:majorTickMark val="out"/>
        <c:minorTickMark val="none"/>
        <c:tickLblPos val="nextTo"/>
        <c:txPr>
          <a:bodyPr rot="-5400000" vert="horz"/>
          <a:lstStyle/>
          <a:p>
            <a:pPr>
              <a:defRPr sz="1200" b="0" i="0" u="none" strike="noStrike" baseline="0">
                <a:solidFill>
                  <a:srgbClr val="000000"/>
                </a:solidFill>
                <a:latin typeface="Calibri"/>
                <a:ea typeface="Calibri"/>
                <a:cs typeface="Calibri"/>
              </a:defRPr>
            </a:pPr>
            <a:endParaRPr lang="en-US"/>
          </a:p>
        </c:txPr>
        <c:crossAx val="164053376"/>
        <c:crosses val="autoZero"/>
        <c:auto val="1"/>
        <c:lblAlgn val="ctr"/>
        <c:lblOffset val="100"/>
        <c:noMultiLvlLbl val="0"/>
      </c:catAx>
      <c:valAx>
        <c:axId val="164053376"/>
        <c:scaling>
          <c:orientation val="minMax"/>
          <c:max val="100"/>
        </c:scaling>
        <c:delete val="0"/>
        <c:axPos val="l"/>
        <c:numFmt formatCode="0" sourceLinked="0"/>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163732096"/>
        <c:crosses val="autoZero"/>
        <c:crossBetween val="between"/>
      </c:valAx>
    </c:plotArea>
    <c:legend>
      <c:legendPos val="r"/>
      <c:legendEntry>
        <c:idx val="1"/>
        <c:txPr>
          <a:bodyPr/>
          <a:lstStyle/>
          <a:p>
            <a:pPr>
              <a:defRPr sz="1200" b="0" i="1" u="none" strike="noStrike" baseline="0">
                <a:solidFill>
                  <a:srgbClr val="000000"/>
                </a:solidFill>
                <a:latin typeface="Calibri"/>
                <a:ea typeface="Calibri"/>
                <a:cs typeface="Calibri"/>
              </a:defRPr>
            </a:pPr>
            <a:endParaRPr lang="en-US"/>
          </a:p>
        </c:txPr>
      </c:legendEntry>
      <c:layout>
        <c:manualLayout>
          <c:xMode val="edge"/>
          <c:yMode val="edge"/>
          <c:x val="0.26558556985731746"/>
          <c:y val="3.3406020984546002E-2"/>
          <c:w val="0.50480848233498965"/>
          <c:h val="6.7114203928212712E-2"/>
        </c:manualLayout>
      </c:layout>
      <c:overlay val="0"/>
      <c:txPr>
        <a:bodyPr/>
        <a:lstStyle/>
        <a:p>
          <a:pPr>
            <a:defRPr sz="1200" b="0" i="1" u="none" strike="noStrike" baseline="0">
              <a:solidFill>
                <a:srgbClr val="000000"/>
              </a:solidFill>
              <a:latin typeface="Calibri"/>
              <a:ea typeface="Calibri"/>
              <a:cs typeface="Calibri"/>
            </a:defRPr>
          </a:pPr>
          <a:endParaRPr lang="en-US"/>
        </a:p>
      </c:txPr>
    </c:legend>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594270465050316E-2"/>
          <c:y val="6.7719347581552305E-2"/>
          <c:w val="0.92860412996320663"/>
          <c:h val="0.70515419947506564"/>
        </c:manualLayout>
      </c:layout>
      <c:barChart>
        <c:barDir val="col"/>
        <c:grouping val="clustered"/>
        <c:varyColors val="0"/>
        <c:ser>
          <c:idx val="0"/>
          <c:order val="0"/>
          <c:tx>
            <c:strRef>
              <c:f>Sheet1!$B$1</c:f>
              <c:strCache>
                <c:ptCount val="1"/>
                <c:pt idx="0">
                  <c:v>2013</c:v>
                </c:pt>
              </c:strCache>
            </c:strRef>
          </c:tx>
          <c:invertIfNegative val="0"/>
          <c:cat>
            <c:strRef>
              <c:f>Sheet1!$A$2:$A$31</c:f>
              <c:strCache>
                <c:ptCount val="30"/>
                <c:pt idx="0">
                  <c:v>Netherlands</c:v>
                </c:pt>
                <c:pt idx="1">
                  <c:v>Lithuania</c:v>
                </c:pt>
                <c:pt idx="2">
                  <c:v>Ireland</c:v>
                </c:pt>
                <c:pt idx="3">
                  <c:v>Estonia</c:v>
                </c:pt>
                <c:pt idx="4">
                  <c:v>Latvia</c:v>
                </c:pt>
                <c:pt idx="5">
                  <c:v>United Kingdom</c:v>
                </c:pt>
                <c:pt idx="6">
                  <c:v>Slovak Republic</c:v>
                </c:pt>
                <c:pt idx="7">
                  <c:v>Romania</c:v>
                </c:pt>
                <c:pt idx="8">
                  <c:v>Sweden</c:v>
                </c:pt>
                <c:pt idx="9">
                  <c:v>Czech Republic</c:v>
                </c:pt>
                <c:pt idx="10">
                  <c:v>Luxembourg</c:v>
                </c:pt>
                <c:pt idx="11">
                  <c:v>Cyprus</c:v>
                </c:pt>
                <c:pt idx="12">
                  <c:v>Malta</c:v>
                </c:pt>
                <c:pt idx="13">
                  <c:v>Bulgaria</c:v>
                </c:pt>
                <c:pt idx="14">
                  <c:v>Norway</c:v>
                </c:pt>
                <c:pt idx="15">
                  <c:v>Germany</c:v>
                </c:pt>
                <c:pt idx="16">
                  <c:v>Denmark</c:v>
                </c:pt>
                <c:pt idx="17">
                  <c:v>Croatia</c:v>
                </c:pt>
                <c:pt idx="18">
                  <c:v>Poland</c:v>
                </c:pt>
                <c:pt idx="19">
                  <c:v>EU28</c:v>
                </c:pt>
                <c:pt idx="20">
                  <c:v>Hungary</c:v>
                </c:pt>
                <c:pt idx="21">
                  <c:v>Belgium</c:v>
                </c:pt>
                <c:pt idx="22">
                  <c:v>Spain</c:v>
                </c:pt>
                <c:pt idx="23">
                  <c:v>Slovenia</c:v>
                </c:pt>
                <c:pt idx="24">
                  <c:v>Finland</c:v>
                </c:pt>
                <c:pt idx="25">
                  <c:v>Portugal</c:v>
                </c:pt>
                <c:pt idx="26">
                  <c:v>Austria</c:v>
                </c:pt>
                <c:pt idx="27">
                  <c:v>France</c:v>
                </c:pt>
                <c:pt idx="28">
                  <c:v>Italy</c:v>
                </c:pt>
                <c:pt idx="29">
                  <c:v>Greece</c:v>
                </c:pt>
              </c:strCache>
            </c:strRef>
          </c:cat>
          <c:val>
            <c:numRef>
              <c:f>Sheet1!$B$2:$B$31</c:f>
              <c:numCache>
                <c:formatCode>General</c:formatCode>
                <c:ptCount val="30"/>
                <c:pt idx="0">
                  <c:v>6.9</c:v>
                </c:pt>
                <c:pt idx="1">
                  <c:v>7.2</c:v>
                </c:pt>
                <c:pt idx="2">
                  <c:v>7.4</c:v>
                </c:pt>
                <c:pt idx="3">
                  <c:v>7.6</c:v>
                </c:pt>
                <c:pt idx="4">
                  <c:v>7.7</c:v>
                </c:pt>
                <c:pt idx="5">
                  <c:v>7.7</c:v>
                </c:pt>
                <c:pt idx="6">
                  <c:v>8.1</c:v>
                </c:pt>
                <c:pt idx="7">
                  <c:v>8.1999999999999993</c:v>
                </c:pt>
                <c:pt idx="8">
                  <c:v>8.9</c:v>
                </c:pt>
                <c:pt idx="9">
                  <c:v>9</c:v>
                </c:pt>
                <c:pt idx="10">
                  <c:v>9.4</c:v>
                </c:pt>
                <c:pt idx="11">
                  <c:v>9.5</c:v>
                </c:pt>
                <c:pt idx="12">
                  <c:v>9.6</c:v>
                </c:pt>
                <c:pt idx="13">
                  <c:v>9.9</c:v>
                </c:pt>
                <c:pt idx="14">
                  <c:v>9.9</c:v>
                </c:pt>
                <c:pt idx="15">
                  <c:v>10</c:v>
                </c:pt>
                <c:pt idx="16">
                  <c:v>10.3</c:v>
                </c:pt>
                <c:pt idx="17">
                  <c:v>10.8</c:v>
                </c:pt>
                <c:pt idx="18">
                  <c:v>11.3</c:v>
                </c:pt>
                <c:pt idx="19">
                  <c:v>11.3</c:v>
                </c:pt>
                <c:pt idx="20">
                  <c:v>11.5</c:v>
                </c:pt>
                <c:pt idx="21">
                  <c:v>11.8</c:v>
                </c:pt>
                <c:pt idx="22">
                  <c:v>11.8</c:v>
                </c:pt>
                <c:pt idx="23">
                  <c:v>11.8</c:v>
                </c:pt>
                <c:pt idx="24">
                  <c:v>12.9</c:v>
                </c:pt>
                <c:pt idx="25">
                  <c:v>13.8</c:v>
                </c:pt>
                <c:pt idx="26">
                  <c:v>13.9</c:v>
                </c:pt>
                <c:pt idx="27">
                  <c:v>14.9</c:v>
                </c:pt>
                <c:pt idx="28">
                  <c:v>15.7</c:v>
                </c:pt>
                <c:pt idx="29">
                  <c:v>16.2</c:v>
                </c:pt>
              </c:numCache>
            </c:numRef>
          </c:val>
        </c:ser>
        <c:ser>
          <c:idx val="1"/>
          <c:order val="1"/>
          <c:tx>
            <c:strRef>
              <c:f>Sheet1!$C$1</c:f>
              <c:strCache>
                <c:ptCount val="1"/>
                <c:pt idx="0">
                  <c:v>2060</c:v>
                </c:pt>
              </c:strCache>
            </c:strRef>
          </c:tx>
          <c:spPr>
            <a:pattFill prst="ltUpDiag">
              <a:fgClr>
                <a:schemeClr val="accent1"/>
              </a:fgClr>
              <a:bgClr>
                <a:schemeClr val="bg1"/>
              </a:bgClr>
            </a:pattFill>
            <a:ln>
              <a:solidFill>
                <a:schemeClr val="accent1"/>
              </a:solidFill>
            </a:ln>
          </c:spPr>
          <c:invertIfNegative val="0"/>
          <c:cat>
            <c:strRef>
              <c:f>Sheet1!$A$2:$A$31</c:f>
              <c:strCache>
                <c:ptCount val="30"/>
                <c:pt idx="0">
                  <c:v>Netherlands</c:v>
                </c:pt>
                <c:pt idx="1">
                  <c:v>Lithuania</c:v>
                </c:pt>
                <c:pt idx="2">
                  <c:v>Ireland</c:v>
                </c:pt>
                <c:pt idx="3">
                  <c:v>Estonia</c:v>
                </c:pt>
                <c:pt idx="4">
                  <c:v>Latvia</c:v>
                </c:pt>
                <c:pt idx="5">
                  <c:v>United Kingdom</c:v>
                </c:pt>
                <c:pt idx="6">
                  <c:v>Slovak Republic</c:v>
                </c:pt>
                <c:pt idx="7">
                  <c:v>Romania</c:v>
                </c:pt>
                <c:pt idx="8">
                  <c:v>Sweden</c:v>
                </c:pt>
                <c:pt idx="9">
                  <c:v>Czech Republic</c:v>
                </c:pt>
                <c:pt idx="10">
                  <c:v>Luxembourg</c:v>
                </c:pt>
                <c:pt idx="11">
                  <c:v>Cyprus</c:v>
                </c:pt>
                <c:pt idx="12">
                  <c:v>Malta</c:v>
                </c:pt>
                <c:pt idx="13">
                  <c:v>Bulgaria</c:v>
                </c:pt>
                <c:pt idx="14">
                  <c:v>Norway</c:v>
                </c:pt>
                <c:pt idx="15">
                  <c:v>Germany</c:v>
                </c:pt>
                <c:pt idx="16">
                  <c:v>Denmark</c:v>
                </c:pt>
                <c:pt idx="17">
                  <c:v>Croatia</c:v>
                </c:pt>
                <c:pt idx="18">
                  <c:v>Poland</c:v>
                </c:pt>
                <c:pt idx="19">
                  <c:v>EU28</c:v>
                </c:pt>
                <c:pt idx="20">
                  <c:v>Hungary</c:v>
                </c:pt>
                <c:pt idx="21">
                  <c:v>Belgium</c:v>
                </c:pt>
                <c:pt idx="22">
                  <c:v>Spain</c:v>
                </c:pt>
                <c:pt idx="23">
                  <c:v>Slovenia</c:v>
                </c:pt>
                <c:pt idx="24">
                  <c:v>Finland</c:v>
                </c:pt>
                <c:pt idx="25">
                  <c:v>Portugal</c:v>
                </c:pt>
                <c:pt idx="26">
                  <c:v>Austria</c:v>
                </c:pt>
                <c:pt idx="27">
                  <c:v>France</c:v>
                </c:pt>
                <c:pt idx="28">
                  <c:v>Italy</c:v>
                </c:pt>
                <c:pt idx="29">
                  <c:v>Greece</c:v>
                </c:pt>
              </c:strCache>
            </c:strRef>
          </c:cat>
          <c:val>
            <c:numRef>
              <c:f>Sheet1!$C$2:$C$31</c:f>
              <c:numCache>
                <c:formatCode>General</c:formatCode>
                <c:ptCount val="30"/>
                <c:pt idx="0">
                  <c:v>7.8</c:v>
                </c:pt>
                <c:pt idx="1">
                  <c:v>7.5</c:v>
                </c:pt>
                <c:pt idx="2">
                  <c:v>8.4</c:v>
                </c:pt>
                <c:pt idx="3">
                  <c:v>6.3</c:v>
                </c:pt>
                <c:pt idx="4">
                  <c:v>4.5999999999999996</c:v>
                </c:pt>
                <c:pt idx="5">
                  <c:v>8.4</c:v>
                </c:pt>
                <c:pt idx="6">
                  <c:v>10.199999999999999</c:v>
                </c:pt>
                <c:pt idx="7">
                  <c:v>8.1</c:v>
                </c:pt>
                <c:pt idx="8">
                  <c:v>7.5</c:v>
                </c:pt>
                <c:pt idx="9">
                  <c:v>9.6999999999999993</c:v>
                </c:pt>
                <c:pt idx="10">
                  <c:v>13.4</c:v>
                </c:pt>
                <c:pt idx="11">
                  <c:v>9.3000000000000007</c:v>
                </c:pt>
                <c:pt idx="12">
                  <c:v>12.8</c:v>
                </c:pt>
                <c:pt idx="13">
                  <c:v>9.4</c:v>
                </c:pt>
                <c:pt idx="14">
                  <c:v>12.4</c:v>
                </c:pt>
                <c:pt idx="15">
                  <c:v>12.7</c:v>
                </c:pt>
                <c:pt idx="16">
                  <c:v>7.2</c:v>
                </c:pt>
                <c:pt idx="17">
                  <c:v>6.9</c:v>
                </c:pt>
                <c:pt idx="18">
                  <c:v>10.7</c:v>
                </c:pt>
                <c:pt idx="19">
                  <c:v>11.2</c:v>
                </c:pt>
                <c:pt idx="20">
                  <c:v>11.4</c:v>
                </c:pt>
                <c:pt idx="21">
                  <c:v>15.1</c:v>
                </c:pt>
                <c:pt idx="22">
                  <c:v>11</c:v>
                </c:pt>
                <c:pt idx="23">
                  <c:v>15.3</c:v>
                </c:pt>
                <c:pt idx="24">
                  <c:v>12.9</c:v>
                </c:pt>
                <c:pt idx="25">
                  <c:v>13.1</c:v>
                </c:pt>
                <c:pt idx="26">
                  <c:v>14.4</c:v>
                </c:pt>
                <c:pt idx="27">
                  <c:v>12.1</c:v>
                </c:pt>
                <c:pt idx="28">
                  <c:v>13.8</c:v>
                </c:pt>
                <c:pt idx="29">
                  <c:v>14.3</c:v>
                </c:pt>
              </c:numCache>
            </c:numRef>
          </c:val>
        </c:ser>
        <c:dLbls>
          <c:showLegendKey val="0"/>
          <c:showVal val="0"/>
          <c:showCatName val="0"/>
          <c:showSerName val="0"/>
          <c:showPercent val="0"/>
          <c:showBubbleSize val="0"/>
        </c:dLbls>
        <c:gapWidth val="150"/>
        <c:axId val="35379456"/>
        <c:axId val="37667968"/>
      </c:barChart>
      <c:catAx>
        <c:axId val="35379456"/>
        <c:scaling>
          <c:orientation val="minMax"/>
        </c:scaling>
        <c:delete val="0"/>
        <c:axPos val="b"/>
        <c:majorTickMark val="out"/>
        <c:minorTickMark val="none"/>
        <c:tickLblPos val="nextTo"/>
        <c:crossAx val="37667968"/>
        <c:crosses val="autoZero"/>
        <c:auto val="1"/>
        <c:lblAlgn val="ctr"/>
        <c:lblOffset val="100"/>
        <c:noMultiLvlLbl val="0"/>
      </c:catAx>
      <c:valAx>
        <c:axId val="37667968"/>
        <c:scaling>
          <c:orientation val="minMax"/>
        </c:scaling>
        <c:delete val="0"/>
        <c:axPos val="l"/>
        <c:title>
          <c:tx>
            <c:rich>
              <a:bodyPr rot="0" vert="horz"/>
              <a:lstStyle/>
              <a:p>
                <a:pPr>
                  <a:defRPr/>
                </a:pPr>
                <a:r>
                  <a:rPr lang="en-US" dirty="0"/>
                  <a:t>% </a:t>
                </a:r>
                <a:r>
                  <a:rPr lang="en-US" dirty="0" smtClean="0"/>
                  <a:t>of GDP</a:t>
                </a:r>
                <a:endParaRPr lang="en-US" dirty="0"/>
              </a:p>
            </c:rich>
          </c:tx>
          <c:layout>
            <c:manualLayout>
              <c:xMode val="edge"/>
              <c:yMode val="edge"/>
              <c:x val="7.2859734541007339E-3"/>
              <c:y val="1.3741329208848893E-2"/>
            </c:manualLayout>
          </c:layout>
          <c:overlay val="0"/>
        </c:title>
        <c:numFmt formatCode="General" sourceLinked="1"/>
        <c:majorTickMark val="out"/>
        <c:minorTickMark val="none"/>
        <c:tickLblPos val="nextTo"/>
        <c:crossAx val="35379456"/>
        <c:crosses val="autoZero"/>
        <c:crossBetween val="between"/>
      </c:valAx>
      <c:spPr>
        <a:solidFill>
          <a:schemeClr val="bg1"/>
        </a:solidFill>
      </c:spPr>
    </c:plotArea>
    <c:legend>
      <c:legendPos val="r"/>
      <c:layout>
        <c:manualLayout>
          <c:xMode val="edge"/>
          <c:yMode val="edge"/>
          <c:x val="0.40078236795743"/>
          <c:y val="4.8434484151019586E-2"/>
          <c:w val="0.22731692163031975"/>
          <c:h val="6.5524194091123214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0.01823</cdr:x>
      <cdr:y>0.00072</cdr:y>
    </cdr:from>
    <cdr:to>
      <cdr:x>0.01282</cdr:x>
      <cdr:y>0.00072</cdr:y>
    </cdr:to>
    <cdr:sp macro="" textlink="">
      <cdr:nvSpPr>
        <cdr:cNvPr id="2" name="TextBox 1"/>
        <cdr:cNvSpPr txBox="1"/>
      </cdr:nvSpPr>
      <cdr:spPr>
        <a:xfrm xmlns:a="http://schemas.openxmlformats.org/drawingml/2006/main" flipH="1">
          <a:off x="164877" y="0"/>
          <a:ext cx="248702" cy="2327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b="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4759" cy="495222"/>
          </a:xfrm>
          <a:prstGeom prst="rect">
            <a:avLst/>
          </a:prstGeom>
        </p:spPr>
        <p:txBody>
          <a:bodyPr vert="horz" lIns="91193" tIns="45597" rIns="91193" bIns="45597" rtlCol="0"/>
          <a:lstStyle>
            <a:lvl1pPr algn="l">
              <a:defRPr sz="1200"/>
            </a:lvl1pPr>
          </a:lstStyle>
          <a:p>
            <a:endParaRPr lang="fr-FR"/>
          </a:p>
        </p:txBody>
      </p:sp>
      <p:sp>
        <p:nvSpPr>
          <p:cNvPr id="3" name="Espace réservé de la date 2"/>
          <p:cNvSpPr>
            <a:spLocks noGrp="1"/>
          </p:cNvSpPr>
          <p:nvPr>
            <p:ph type="dt" sz="quarter" idx="1"/>
          </p:nvPr>
        </p:nvSpPr>
        <p:spPr>
          <a:xfrm>
            <a:off x="3848157" y="2"/>
            <a:ext cx="2944759" cy="495222"/>
          </a:xfrm>
          <a:prstGeom prst="rect">
            <a:avLst/>
          </a:prstGeom>
        </p:spPr>
        <p:txBody>
          <a:bodyPr vert="horz" lIns="91193" tIns="45597" rIns="91193" bIns="45597" rtlCol="0"/>
          <a:lstStyle>
            <a:lvl1pPr algn="r">
              <a:defRPr sz="1200"/>
            </a:lvl1pPr>
          </a:lstStyle>
          <a:p>
            <a:fld id="{AE2A1524-92D2-44F8-9632-18538319B9C8}" type="datetimeFigureOut">
              <a:rPr lang="fr-FR" smtClean="0"/>
              <a:t>01/07/2015</a:t>
            </a:fld>
            <a:endParaRPr lang="fr-FR"/>
          </a:p>
        </p:txBody>
      </p:sp>
      <p:sp>
        <p:nvSpPr>
          <p:cNvPr id="4" name="Espace réservé du pied de page 3"/>
          <p:cNvSpPr>
            <a:spLocks noGrp="1"/>
          </p:cNvSpPr>
          <p:nvPr>
            <p:ph type="ftr" sz="quarter" idx="2"/>
          </p:nvPr>
        </p:nvSpPr>
        <p:spPr>
          <a:xfrm>
            <a:off x="1" y="9409198"/>
            <a:ext cx="2944759" cy="495220"/>
          </a:xfrm>
          <a:prstGeom prst="rect">
            <a:avLst/>
          </a:prstGeom>
        </p:spPr>
        <p:txBody>
          <a:bodyPr vert="horz" lIns="91193" tIns="45597" rIns="91193" bIns="4559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157" y="9409198"/>
            <a:ext cx="2944759" cy="495220"/>
          </a:xfrm>
          <a:prstGeom prst="rect">
            <a:avLst/>
          </a:prstGeom>
        </p:spPr>
        <p:txBody>
          <a:bodyPr vert="horz" lIns="91193" tIns="45597" rIns="91193" bIns="45597" rtlCol="0" anchor="b"/>
          <a:lstStyle>
            <a:lvl1pPr algn="r">
              <a:defRPr sz="1200"/>
            </a:lvl1pPr>
          </a:lstStyle>
          <a:p>
            <a:fld id="{0BEF3513-4B1D-4EEE-AB38-9DD7774A241E}" type="slidenum">
              <a:rPr lang="fr-FR" smtClean="0"/>
              <a:t>‹#›</a:t>
            </a:fld>
            <a:endParaRPr lang="fr-FR"/>
          </a:p>
        </p:txBody>
      </p:sp>
    </p:spTree>
    <p:extLst>
      <p:ext uri="{BB962C8B-B14F-4D97-AF65-F5344CB8AC3E}">
        <p14:creationId xmlns:p14="http://schemas.microsoft.com/office/powerpoint/2010/main" val="4264714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4283" cy="495300"/>
          </a:xfrm>
          <a:prstGeom prst="rect">
            <a:avLst/>
          </a:prstGeom>
        </p:spPr>
        <p:txBody>
          <a:bodyPr vert="horz" lIns="91193" tIns="45597" rIns="91193" bIns="45597" rtlCol="0"/>
          <a:lstStyle>
            <a:lvl1pPr algn="l">
              <a:defRPr sz="1200"/>
            </a:lvl1pPr>
          </a:lstStyle>
          <a:p>
            <a:endParaRPr lang="en-GB"/>
          </a:p>
        </p:txBody>
      </p:sp>
      <p:sp>
        <p:nvSpPr>
          <p:cNvPr id="3" name="Date Placeholder 2"/>
          <p:cNvSpPr>
            <a:spLocks noGrp="1"/>
          </p:cNvSpPr>
          <p:nvPr>
            <p:ph type="dt" idx="1"/>
          </p:nvPr>
        </p:nvSpPr>
        <p:spPr>
          <a:xfrm>
            <a:off x="3848646" y="2"/>
            <a:ext cx="2944283" cy="495300"/>
          </a:xfrm>
          <a:prstGeom prst="rect">
            <a:avLst/>
          </a:prstGeom>
        </p:spPr>
        <p:txBody>
          <a:bodyPr vert="horz" lIns="91193" tIns="45597" rIns="91193" bIns="45597" rtlCol="0"/>
          <a:lstStyle>
            <a:lvl1pPr algn="r">
              <a:defRPr sz="1200"/>
            </a:lvl1pPr>
          </a:lstStyle>
          <a:p>
            <a:fld id="{B5B3ED93-E4DB-4C2F-BBB2-5BE0E35E0483}" type="datetimeFigureOut">
              <a:rPr lang="en-GB" smtClean="0"/>
              <a:pPr/>
              <a:t>01/07/2015</a:t>
            </a:fld>
            <a:endParaRPr lang="en-GB"/>
          </a:p>
        </p:txBody>
      </p:sp>
      <p:sp>
        <p:nvSpPr>
          <p:cNvPr id="4" name="Slide Image Placeholder 3"/>
          <p:cNvSpPr>
            <a:spLocks noGrp="1" noRot="1" noChangeAspect="1"/>
          </p:cNvSpPr>
          <p:nvPr>
            <p:ph type="sldImg" idx="2"/>
          </p:nvPr>
        </p:nvSpPr>
        <p:spPr>
          <a:xfrm>
            <a:off x="920750" y="742950"/>
            <a:ext cx="4954588" cy="3714750"/>
          </a:xfrm>
          <a:prstGeom prst="rect">
            <a:avLst/>
          </a:prstGeom>
          <a:noFill/>
          <a:ln w="12700">
            <a:solidFill>
              <a:prstClr val="black"/>
            </a:solidFill>
          </a:ln>
        </p:spPr>
        <p:txBody>
          <a:bodyPr vert="horz" lIns="91193" tIns="45597" rIns="91193" bIns="45597" rtlCol="0" anchor="ctr"/>
          <a:lstStyle/>
          <a:p>
            <a:endParaRPr lang="en-GB"/>
          </a:p>
        </p:txBody>
      </p:sp>
      <p:sp>
        <p:nvSpPr>
          <p:cNvPr id="5" name="Notes Placeholder 4"/>
          <p:cNvSpPr>
            <a:spLocks noGrp="1"/>
          </p:cNvSpPr>
          <p:nvPr>
            <p:ph type="body" sz="quarter" idx="3"/>
          </p:nvPr>
        </p:nvSpPr>
        <p:spPr>
          <a:xfrm>
            <a:off x="679450" y="4705349"/>
            <a:ext cx="5435600" cy="4457700"/>
          </a:xfrm>
          <a:prstGeom prst="rect">
            <a:avLst/>
          </a:prstGeom>
        </p:spPr>
        <p:txBody>
          <a:bodyPr vert="horz" lIns="91193" tIns="45597" rIns="91193" bIns="4559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08982"/>
            <a:ext cx="2944283" cy="495300"/>
          </a:xfrm>
          <a:prstGeom prst="rect">
            <a:avLst/>
          </a:prstGeom>
        </p:spPr>
        <p:txBody>
          <a:bodyPr vert="horz" lIns="91193" tIns="45597" rIns="91193" bIns="45597" rtlCol="0" anchor="b"/>
          <a:lstStyle>
            <a:lvl1pPr algn="l">
              <a:defRPr sz="1200"/>
            </a:lvl1pPr>
          </a:lstStyle>
          <a:p>
            <a:endParaRPr lang="en-GB"/>
          </a:p>
        </p:txBody>
      </p:sp>
      <p:sp>
        <p:nvSpPr>
          <p:cNvPr id="7" name="Slide Number Placeholder 6"/>
          <p:cNvSpPr>
            <a:spLocks noGrp="1"/>
          </p:cNvSpPr>
          <p:nvPr>
            <p:ph type="sldNum" sz="quarter" idx="5"/>
          </p:nvPr>
        </p:nvSpPr>
        <p:spPr>
          <a:xfrm>
            <a:off x="3848646" y="9408982"/>
            <a:ext cx="2944283" cy="495300"/>
          </a:xfrm>
          <a:prstGeom prst="rect">
            <a:avLst/>
          </a:prstGeom>
        </p:spPr>
        <p:txBody>
          <a:bodyPr vert="horz" lIns="91193" tIns="45597" rIns="91193" bIns="45597" rtlCol="0" anchor="b"/>
          <a:lstStyle>
            <a:lvl1pPr algn="r">
              <a:defRPr sz="1200"/>
            </a:lvl1pPr>
          </a:lstStyle>
          <a:p>
            <a:fld id="{A2740D3E-385B-4872-8055-4CAEE2F2D732}" type="slidenum">
              <a:rPr lang="en-GB" smtClean="0"/>
              <a:pPr/>
              <a:t>‹#›</a:t>
            </a:fld>
            <a:endParaRPr lang="en-GB"/>
          </a:p>
        </p:txBody>
      </p:sp>
    </p:spTree>
    <p:extLst>
      <p:ext uri="{BB962C8B-B14F-4D97-AF65-F5344CB8AC3E}">
        <p14:creationId xmlns:p14="http://schemas.microsoft.com/office/powerpoint/2010/main" val="1741599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FR" dirty="0" smtClean="0"/>
              <a:t>Introduction.</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F1AB27-9A77-4D5F-A2E3-C8C15105DCF5}" type="slidenum">
              <a:rPr lang="fr-FR"/>
              <a:pPr fontAlgn="base">
                <a:spcBef>
                  <a:spcPct val="0"/>
                </a:spcBef>
                <a:spcAft>
                  <a:spcPct val="0"/>
                </a:spcAft>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Planned increases from today to 2050.  Equalisation between men and women (except Chile, Italy, Poland and Switzerland).  NB: in 2030 pension age for men will only return to its level in 1960.  </a:t>
            </a:r>
            <a:endParaRPr lang="fr-FR"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43A1BB-982E-4469-932C-B65EA1BE9746}" type="slidenum">
              <a:rPr lang="fr-FR"/>
              <a:pPr fontAlgn="base">
                <a:spcBef>
                  <a:spcPct val="0"/>
                </a:spcBef>
                <a:spcAft>
                  <a:spcPct val="0"/>
                </a:spcAft>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6890" y="4593881"/>
            <a:ext cx="6408712" cy="4884020"/>
          </a:xfrm>
        </p:spPr>
        <p:txBody>
          <a:bodyPr>
            <a:normAutofit fontScale="92500" lnSpcReduction="20000"/>
          </a:bodyPr>
          <a:lstStyle/>
          <a:p>
            <a:r>
              <a:rPr lang="en-US" dirty="0" smtClean="0"/>
              <a:t>Since</a:t>
            </a:r>
            <a:r>
              <a:rPr lang="en-US" baseline="0" dirty="0" smtClean="0"/>
              <a:t> the crisis most countries have introduced measures to improve fin. Stab. Increasing the retirement age, early </a:t>
            </a:r>
            <a:r>
              <a:rPr lang="en-US" baseline="0" dirty="0" err="1" smtClean="0"/>
              <a:t>withd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9E8FBB4-EC3E-4624-B8BE-201C2AC078F1}" type="slidenum">
              <a:rPr lang="fr-FR" smtClean="0"/>
              <a:pPr>
                <a:defRPr/>
              </a:pPr>
              <a:t>14</a:t>
            </a:fld>
            <a:endParaRPr lang="fr-FR"/>
          </a:p>
        </p:txBody>
      </p:sp>
    </p:spTree>
    <p:extLst>
      <p:ext uri="{BB962C8B-B14F-4D97-AF65-F5344CB8AC3E}">
        <p14:creationId xmlns:p14="http://schemas.microsoft.com/office/powerpoint/2010/main" val="3455573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A8871B-034B-4BE9-A054-6365D1A7131B}" type="slidenum">
              <a:rPr lang="fr-FR"/>
              <a:pPr fontAlgn="base">
                <a:spcBef>
                  <a:spcPct val="0"/>
                </a:spcBef>
                <a:spcAft>
                  <a:spcPct val="0"/>
                </a:spcAft>
              </a:pPr>
              <a:t>15</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16</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18</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19</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20</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21</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24</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Part</a:t>
            </a:r>
            <a:r>
              <a:rPr lang="en-GB" baseline="0" dirty="0" smtClean="0"/>
              <a:t> I: Challenges in Denmark and elsewhere.</a:t>
            </a:r>
          </a:p>
          <a:p>
            <a:r>
              <a:rPr lang="en-GB" baseline="0" dirty="0" smtClean="0"/>
              <a:t>Part II: Policy action 2012-2014.</a:t>
            </a:r>
          </a:p>
          <a:p>
            <a:endParaRPr lang="en-GB" dirty="0"/>
          </a:p>
        </p:txBody>
      </p:sp>
      <p:sp>
        <p:nvSpPr>
          <p:cNvPr id="4" name="Slide Number Placeholder 3"/>
          <p:cNvSpPr>
            <a:spLocks noGrp="1"/>
          </p:cNvSpPr>
          <p:nvPr>
            <p:ph type="sldNum" sz="quarter" idx="10"/>
          </p:nvPr>
        </p:nvSpPr>
        <p:spPr/>
        <p:txBody>
          <a:bodyPr/>
          <a:lstStyle/>
          <a:p>
            <a:fld id="{A2740D3E-385B-4872-8055-4CAEE2F2D732}" type="slidenum">
              <a:rPr lang="en-GB" smtClean="0"/>
              <a:pPr/>
              <a:t>2</a:t>
            </a:fld>
            <a:endParaRPr lang="en-GB"/>
          </a:p>
        </p:txBody>
      </p:sp>
    </p:spTree>
    <p:extLst>
      <p:ext uri="{BB962C8B-B14F-4D97-AF65-F5344CB8AC3E}">
        <p14:creationId xmlns:p14="http://schemas.microsoft.com/office/powerpoint/2010/main" val="6766455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09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5B12B2-FB32-4310-86DA-409DBB5CDDBF}" type="slidenum">
              <a:rPr lang="fr-FR" smtClean="0"/>
              <a:pPr fontAlgn="base">
                <a:spcBef>
                  <a:spcPct val="0"/>
                </a:spcBef>
                <a:spcAft>
                  <a:spcPct val="0"/>
                </a:spcAft>
                <a:defRPr/>
              </a:pPr>
              <a:t>25</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Net replacement rates for low</a:t>
            </a:r>
            <a:r>
              <a:rPr lang="en-GB" baseline="0" noProof="0" dirty="0" smtClean="0"/>
              <a:t> and average income earners </a:t>
            </a:r>
            <a:r>
              <a:rPr lang="en-GB" noProof="0" dirty="0" smtClean="0"/>
              <a:t>are high</a:t>
            </a:r>
            <a:r>
              <a:rPr lang="en-GB" baseline="0" noProof="0" dirty="0" smtClean="0"/>
              <a:t> in Denmark, e</a:t>
            </a:r>
            <a:r>
              <a:rPr lang="en-GB" noProof="0" dirty="0" smtClean="0"/>
              <a:t>specially</a:t>
            </a:r>
            <a:r>
              <a:rPr lang="en-GB" baseline="0" noProof="0" dirty="0" smtClean="0"/>
              <a:t> so for low income earners. Where they are estimated to be the highest.</a:t>
            </a:r>
            <a:endParaRPr lang="en-GB" noProof="0" dirty="0" smtClean="0"/>
          </a:p>
          <a:p>
            <a:endParaRPr lang="en-GB" noProof="0" dirty="0" smtClean="0"/>
          </a:p>
          <a:p>
            <a:r>
              <a:rPr lang="en-GB" noProof="0" dirty="0" smtClean="0"/>
              <a:t>The net replacement</a:t>
            </a:r>
            <a:r>
              <a:rPr lang="en-GB" baseline="0" noProof="0" dirty="0" smtClean="0"/>
              <a:t> rates are calculated for an individual entering the labour market at age 20 in 2012 with the rules that applied the same year.</a:t>
            </a:r>
          </a:p>
          <a:p>
            <a:r>
              <a:rPr lang="en-US" sz="1200" b="1" i="1" u="none" strike="noStrike" kern="1200" baseline="0" dirty="0" smtClean="0">
                <a:solidFill>
                  <a:schemeClr val="tx1"/>
                </a:solidFill>
                <a:latin typeface="+mn-lt"/>
                <a:ea typeface="+mn-ea"/>
                <a:cs typeface="+mn-cs"/>
              </a:rPr>
              <a:t>Price inflation </a:t>
            </a:r>
            <a:r>
              <a:rPr lang="en-US" sz="1200" b="0" i="0" u="none" strike="noStrike" kern="1200" baseline="0" dirty="0" smtClean="0">
                <a:solidFill>
                  <a:schemeClr val="tx1"/>
                </a:solidFill>
                <a:latin typeface="+mn-lt"/>
                <a:ea typeface="+mn-ea"/>
                <a:cs typeface="+mn-cs"/>
              </a:rPr>
              <a:t>is assumed to be 2.5% per year. </a:t>
            </a:r>
            <a:r>
              <a:rPr lang="en-US" sz="1200" b="1" i="1" u="none" strike="noStrike" kern="1200" baseline="0" dirty="0" smtClean="0">
                <a:solidFill>
                  <a:schemeClr val="tx1"/>
                </a:solidFill>
                <a:latin typeface="+mn-lt"/>
                <a:ea typeface="+mn-ea"/>
                <a:cs typeface="+mn-cs"/>
              </a:rPr>
              <a:t>Real earnings growth </a:t>
            </a:r>
            <a:r>
              <a:rPr lang="en-US" sz="1200" b="0" i="0" u="none" strike="noStrike" kern="1200" baseline="0" dirty="0" smtClean="0">
                <a:solidFill>
                  <a:schemeClr val="tx1"/>
                </a:solidFill>
                <a:latin typeface="+mn-lt"/>
                <a:ea typeface="+mn-ea"/>
                <a:cs typeface="+mn-cs"/>
              </a:rPr>
              <a:t>of 2% per year </a:t>
            </a:r>
            <a:r>
              <a:rPr lang="en-US" sz="1200" b="1" i="1" u="none" strike="noStrike" kern="1200" baseline="0" dirty="0" smtClean="0">
                <a:solidFill>
                  <a:schemeClr val="tx1"/>
                </a:solidFill>
                <a:latin typeface="+mn-lt"/>
                <a:ea typeface="+mn-ea"/>
                <a:cs typeface="+mn-cs"/>
              </a:rPr>
              <a:t>Individual earnings </a:t>
            </a:r>
            <a:r>
              <a:rPr lang="en-US" sz="1200" b="0" i="0" u="none" strike="noStrike" kern="1200" baseline="0" dirty="0" smtClean="0">
                <a:solidFill>
                  <a:schemeClr val="tx1"/>
                </a:solidFill>
                <a:latin typeface="+mn-lt"/>
                <a:ea typeface="+mn-ea"/>
                <a:cs typeface="+mn-cs"/>
              </a:rPr>
              <a:t>are assumed to grow in line with the economy-wide average. This means that the individual is assumed to remain at the same point in the earnings distribution,  earning the same percentage of average worker earnings in every year of the working life. </a:t>
            </a:r>
          </a:p>
          <a:p>
            <a:r>
              <a:rPr lang="en-US" sz="1200" b="0" i="0" u="none" strike="noStrike" kern="1200" baseline="0" dirty="0" smtClean="0">
                <a:solidFill>
                  <a:schemeClr val="tx1"/>
                </a:solidFill>
                <a:latin typeface="+mn-lt"/>
                <a:ea typeface="+mn-ea"/>
                <a:cs typeface="+mn-cs"/>
              </a:rPr>
              <a:t>The </a:t>
            </a:r>
            <a:r>
              <a:rPr lang="en-US" sz="1200" b="1" i="1" u="none" strike="noStrike" kern="1200" baseline="0" dirty="0" smtClean="0">
                <a:solidFill>
                  <a:schemeClr val="tx1"/>
                </a:solidFill>
                <a:latin typeface="+mn-lt"/>
                <a:ea typeface="+mn-ea"/>
                <a:cs typeface="+mn-cs"/>
              </a:rPr>
              <a:t>real rate of return </a:t>
            </a:r>
            <a:r>
              <a:rPr lang="en-US" sz="1200" b="0" i="0" u="none" strike="noStrike" kern="1200" baseline="0" dirty="0" smtClean="0">
                <a:solidFill>
                  <a:schemeClr val="tx1"/>
                </a:solidFill>
                <a:latin typeface="+mn-lt"/>
                <a:ea typeface="+mn-ea"/>
                <a:cs typeface="+mn-cs"/>
              </a:rPr>
              <a:t>after administrative charges on funded, defined-contribution pensions is assumed to be 3.5% per year. The </a:t>
            </a:r>
            <a:r>
              <a:rPr lang="en-US" sz="1200" b="1" i="1" u="none" strike="noStrike" kern="1200" baseline="0" dirty="0" smtClean="0">
                <a:solidFill>
                  <a:schemeClr val="tx1"/>
                </a:solidFill>
                <a:latin typeface="+mn-lt"/>
                <a:ea typeface="+mn-ea"/>
                <a:cs typeface="+mn-cs"/>
              </a:rPr>
              <a:t>discount rate </a:t>
            </a:r>
            <a:r>
              <a:rPr lang="en-US" sz="1200" b="0" i="0" u="none" strike="noStrike" kern="1200" baseline="0" dirty="0" smtClean="0">
                <a:solidFill>
                  <a:schemeClr val="tx1"/>
                </a:solidFill>
                <a:latin typeface="+mn-lt"/>
                <a:ea typeface="+mn-ea"/>
                <a:cs typeface="+mn-cs"/>
              </a:rPr>
              <a:t>(for actuarial calculations) is assumed to be 2% per year. The baseline modelling uses country-specific projections of </a:t>
            </a:r>
            <a:r>
              <a:rPr lang="en-US" sz="1200" b="1" i="1" u="none" strike="noStrike" kern="1200" baseline="0" dirty="0" smtClean="0">
                <a:solidFill>
                  <a:schemeClr val="tx1"/>
                </a:solidFill>
                <a:latin typeface="+mn-lt"/>
                <a:ea typeface="+mn-ea"/>
                <a:cs typeface="+mn-cs"/>
              </a:rPr>
              <a:t>mortality rate </a:t>
            </a:r>
            <a:r>
              <a:rPr lang="en-US" sz="1200" b="0" i="0" u="none" strike="noStrike" kern="1200" baseline="0" dirty="0" smtClean="0">
                <a:solidFill>
                  <a:schemeClr val="tx1"/>
                </a:solidFill>
                <a:latin typeface="+mn-lt"/>
                <a:ea typeface="+mn-ea"/>
                <a:cs typeface="+mn-cs"/>
              </a:rPr>
              <a:t>from the United Nations population database for the year 2060.</a:t>
            </a:r>
            <a:endParaRPr lang="en-GB" baseline="0" noProof="0" dirty="0" smtClean="0"/>
          </a:p>
        </p:txBody>
      </p:sp>
      <p:sp>
        <p:nvSpPr>
          <p:cNvPr id="4" name="Slide Number Placeholder 3"/>
          <p:cNvSpPr>
            <a:spLocks noGrp="1"/>
          </p:cNvSpPr>
          <p:nvPr>
            <p:ph type="sldNum" sz="quarter" idx="10"/>
          </p:nvPr>
        </p:nvSpPr>
        <p:spPr/>
        <p:txBody>
          <a:bodyPr/>
          <a:lstStyle/>
          <a:p>
            <a:fld id="{A2740D3E-385B-4872-8055-4CAEE2F2D732}" type="slidenum">
              <a:rPr lang="en-GB" smtClean="0"/>
              <a:pPr/>
              <a:t>3</a:t>
            </a:fld>
            <a:endParaRPr lang="en-GB"/>
          </a:p>
        </p:txBody>
      </p:sp>
    </p:spTree>
    <p:extLst>
      <p:ext uri="{BB962C8B-B14F-4D97-AF65-F5344CB8AC3E}">
        <p14:creationId xmlns:p14="http://schemas.microsoft.com/office/powerpoint/2010/main" val="1289138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smtClean="0"/>
              <a:t>Employment</a:t>
            </a:r>
            <a:r>
              <a:rPr lang="en-GB" altLang="en-US" baseline="0" dirty="0" smtClean="0"/>
              <a:t> rates are generally high in Denmark, especially for people aged 55-59, where they are considerably higher than the OECD average.</a:t>
            </a:r>
          </a:p>
          <a:p>
            <a:endParaRPr lang="en-GB" altLang="en-US" dirty="0" smtClean="0"/>
          </a:p>
          <a:p>
            <a:r>
              <a:rPr lang="en-GB" altLang="en-US" dirty="0" smtClean="0"/>
              <a:t>However,</a:t>
            </a:r>
            <a:r>
              <a:rPr lang="en-GB" altLang="en-US" baseline="0" dirty="0" smtClean="0"/>
              <a:t> Danes work less at higher ages, employment rates for people aged 60-64 and 65-69 are considerably lower. And lower than the OECD average. In Iceland the employment rate for 65-69 is higher than in Denmark the employment rate of 60-64.</a:t>
            </a:r>
            <a:endParaRPr lang="en-GB" altLang="en-US" dirty="0" smtClean="0"/>
          </a:p>
          <a:p>
            <a:endParaRPr lang="en-GB" alt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en-US" sz="2800" i="0" dirty="0" smtClean="0"/>
              <a:t>Employment rate of older workers has,</a:t>
            </a:r>
            <a:r>
              <a:rPr lang="en-US" altLang="en-US" sz="2800" i="0" baseline="0" dirty="0" smtClean="0"/>
              <a:t> however,</a:t>
            </a:r>
            <a:r>
              <a:rPr lang="en-US" altLang="en-US" sz="2800" i="0" dirty="0" smtClean="0"/>
              <a:t> increased in most countries throughout and despite the crisis (past pension reforms, tightening of early retirement, age composition and gender effects).</a:t>
            </a:r>
            <a:r>
              <a:rPr lang="en-US" altLang="en-US" sz="2800" i="0" baseline="0" dirty="0" smtClean="0"/>
              <a:t> </a:t>
            </a:r>
            <a:endParaRPr lang="en-US" altLang="en-US" sz="2800" i="0" dirty="0" smtClean="0"/>
          </a:p>
          <a:p>
            <a:endParaRPr lang="en-GB" altLang="en-US" dirty="0" smtClean="0"/>
          </a:p>
        </p:txBody>
      </p:sp>
      <p:sp>
        <p:nvSpPr>
          <p:cNvPr id="4" name="Slide Number Placeholder 3"/>
          <p:cNvSpPr>
            <a:spLocks noGrp="1"/>
          </p:cNvSpPr>
          <p:nvPr>
            <p:ph type="sldNum" sz="quarter" idx="5"/>
          </p:nvPr>
        </p:nvSpPr>
        <p:spPr/>
        <p:txBody>
          <a:bodyPr/>
          <a:lstStyle/>
          <a:p>
            <a:pPr>
              <a:defRPr/>
            </a:pPr>
            <a:fld id="{77EEDF1D-E7A5-486E-A89C-1D52584F86E1}"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Since the mid-1980s</a:t>
            </a:r>
            <a:r>
              <a:rPr lang="en-GB" baseline="0" dirty="0" smtClean="0"/>
              <a:t> r</a:t>
            </a:r>
            <a:r>
              <a:rPr lang="en-GB" dirty="0" smtClean="0"/>
              <a:t>elative income</a:t>
            </a:r>
            <a:r>
              <a:rPr lang="en-GB" baseline="0" dirty="0" smtClean="0"/>
              <a:t> poverty has shifted from the old to the young. </a:t>
            </a:r>
          </a:p>
          <a:p>
            <a:r>
              <a:rPr lang="en-GB" baseline="0" dirty="0" smtClean="0"/>
              <a:t>NOTE: Relative income poverty by age group relative to total (100) for mid-1980s, mid-1990s, 2007 and 2011.</a:t>
            </a:r>
            <a:endParaRPr lang="en-GB" dirty="0"/>
          </a:p>
        </p:txBody>
      </p:sp>
      <p:sp>
        <p:nvSpPr>
          <p:cNvPr id="4" name="Slide Number Placeholder 3"/>
          <p:cNvSpPr>
            <a:spLocks noGrp="1"/>
          </p:cNvSpPr>
          <p:nvPr>
            <p:ph type="sldNum" sz="quarter" idx="10"/>
          </p:nvPr>
        </p:nvSpPr>
        <p:spPr/>
        <p:txBody>
          <a:bodyPr/>
          <a:lstStyle/>
          <a:p>
            <a:fld id="{A2740D3E-385B-4872-8055-4CAEE2F2D732}" type="slidenum">
              <a:rPr lang="en-GB" smtClean="0"/>
              <a:pPr/>
              <a:t>5</a:t>
            </a:fld>
            <a:endParaRPr lang="en-GB"/>
          </a:p>
        </p:txBody>
      </p:sp>
    </p:spTree>
    <p:extLst>
      <p:ext uri="{BB962C8B-B14F-4D97-AF65-F5344CB8AC3E}">
        <p14:creationId xmlns:p14="http://schemas.microsoft.com/office/powerpoint/2010/main" val="1628825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8</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9</a:t>
            </a:fld>
            <a:endParaRPr lang="en-GB"/>
          </a:p>
        </p:txBody>
      </p:sp>
      <p:sp>
        <p:nvSpPr>
          <p:cNvPr id="5" name="Notes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581460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10</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740D3E-385B-4872-8055-4CAEE2F2D732}" type="slidenum">
              <a:rPr lang="en-GB" smtClean="0"/>
              <a:pPr/>
              <a:t>11</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1460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5269A04E-10DB-4D05-B902-C7CE7AC7A36D}" type="datetime1">
              <a:rPr lang="en-GB" smtClean="0"/>
              <a:t>01/07/2015</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B2370A0-1473-44E4-8EB7-E3667E96F6DA}" type="datetime1">
              <a:rPr lang="en-GB" smtClean="0"/>
              <a:t>01/07/2015</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3B08A1D-A5E1-4784-AC1A-7B78003673CA}" type="slidenum">
              <a:rPr lang="en-GB" smtClean="0"/>
              <a:pPr/>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432F5B3F-004B-40F1-AD0F-1D01D4D8E88C}" type="datetime1">
              <a:rPr lang="en-GB" smtClean="0"/>
              <a:t>01/07/2015</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C3B08A1D-A5E1-4784-AC1A-7B78003673C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
          <p:cNvSpPr>
            <a:spLocks noGrp="1"/>
          </p:cNvSpPr>
          <p:nvPr>
            <p:ph type="title"/>
          </p:nvPr>
        </p:nvSpPr>
        <p:spPr>
          <a:xfrm>
            <a:off x="1080000" y="237600"/>
            <a:ext cx="7416000" cy="1022400"/>
          </a:xfrm>
          <a:prstGeom prst="rect">
            <a:avLst/>
          </a:prstGeom>
        </p:spPr>
        <p:txBody>
          <a:bodyPr rtlCol="0">
            <a:no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CEF4B770-BEF9-4BCD-9CAF-B2D508012FF8}" type="datetimeFigureOut">
              <a:rPr lang="fr-FR"/>
              <a:pPr>
                <a:defRPr/>
              </a:pPr>
              <a:t>01/07/2015</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304E6B1-47A5-4798-ABDA-BC953F5AE0BA}" type="slidenum">
              <a:rPr lang="fr-FR"/>
              <a:pPr>
                <a:defRPr/>
              </a:pPr>
              <a:t>‹#›</a:t>
            </a:fld>
            <a:endParaRPr lang="fr-FR"/>
          </a:p>
        </p:txBody>
      </p:sp>
    </p:spTree>
    <p:extLst>
      <p:ext uri="{BB962C8B-B14F-4D97-AF65-F5344CB8AC3E}">
        <p14:creationId xmlns:p14="http://schemas.microsoft.com/office/powerpoint/2010/main" val="74894135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pic>
        <p:nvPicPr>
          <p:cNvPr id="12" name="Image 11"/>
          <p:cNvPicPr>
            <a:picLocks noChangeAspect="1"/>
          </p:cNvPicPr>
          <p:nvPr userDrawn="1"/>
        </p:nvPicPr>
        <p:blipFill>
          <a:blip r:embed="rId2" cstate="print"/>
          <a:stretch>
            <a:fillRect/>
          </a:stretch>
        </p:blipFill>
        <p:spPr>
          <a:xfrm>
            <a:off x="8193600" y="5328000"/>
            <a:ext cx="950407" cy="1530000"/>
          </a:xfrm>
          <a:prstGeom prst="rect">
            <a:avLst/>
          </a:prstGeom>
        </p:spPr>
      </p:pic>
      <p:sp>
        <p:nvSpPr>
          <p:cNvPr id="14" name="Rectangle 6"/>
          <p:cNvSpPr>
            <a:spLocks noGrp="1" noChangeArrowheads="1"/>
          </p:cNvSpPr>
          <p:nvPr>
            <p:ph type="sldNum" sz="quarter" idx="4"/>
          </p:nvPr>
        </p:nvSpPr>
        <p:spPr bwMode="auto">
          <a:xfrm>
            <a:off x="8640000" y="6411600"/>
            <a:ext cx="341397"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aseline="0">
                <a:solidFill>
                  <a:schemeClr val="bg1"/>
                </a:solidFill>
                <a:latin typeface="Arial"/>
              </a:defRPr>
            </a:lvl1pPr>
          </a:lstStyle>
          <a:p>
            <a:fld id="{CBB2FD1D-A7B9-4550-B79B-59A3320AF77E}" type="slidenum">
              <a:rPr lang="en-GB" smtClean="0"/>
              <a:pPr/>
              <a:t>‹#›</a:t>
            </a:fld>
            <a:endParaRPr lang="en-GB" dirty="0"/>
          </a:p>
        </p:txBody>
      </p:sp>
      <p:sp>
        <p:nvSpPr>
          <p:cNvPr id="3" name="Content Placeholder 2"/>
          <p:cNvSpPr>
            <a:spLocks noGrp="1"/>
          </p:cNvSpPr>
          <p:nvPr>
            <p:ph idx="1"/>
          </p:nvPr>
        </p:nvSpPr>
        <p:spPr>
          <a:xfrm>
            <a:off x="468313" y="1600200"/>
            <a:ext cx="821848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Rectangle 6"/>
          <p:cNvSpPr/>
          <p:nvPr userDrawn="1"/>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8" name="Image 7"/>
          <p:cNvPicPr>
            <a:picLocks noChangeAspect="1"/>
          </p:cNvPicPr>
          <p:nvPr userDrawn="1"/>
        </p:nvPicPr>
        <p:blipFill>
          <a:blip r:embed="rId3" cstate="print"/>
          <a:stretch>
            <a:fillRect/>
          </a:stretch>
        </p:blipFill>
        <p:spPr>
          <a:xfrm>
            <a:off x="500400" y="288000"/>
            <a:ext cx="458653" cy="954000"/>
          </a:xfrm>
          <a:prstGeom prst="rect">
            <a:avLst/>
          </a:prstGeom>
        </p:spPr>
      </p:pic>
      <p:sp>
        <p:nvSpPr>
          <p:cNvPr id="4" name="Espace réservé du texte 3"/>
          <p:cNvSpPr>
            <a:spLocks noGrp="1"/>
          </p:cNvSpPr>
          <p:nvPr>
            <p:ph type="body" sz="quarter" idx="10" hasCustomPrompt="1"/>
          </p:nvPr>
        </p:nvSpPr>
        <p:spPr>
          <a:xfrm>
            <a:off x="1080000" y="237600"/>
            <a:ext cx="7416000" cy="1022400"/>
          </a:xfrm>
          <a:prstGeom prst="rect">
            <a:avLst/>
          </a:prstGeom>
        </p:spPr>
        <p:txBody>
          <a:bodyPr vert="horz" wrap="square" anchor="ctr" anchorCtr="0"/>
          <a:lstStyle>
            <a:lvl1pPr marL="0" indent="0">
              <a:spcBef>
                <a:spcPts val="0"/>
              </a:spcBef>
              <a:buFontTx/>
              <a:buNone/>
              <a:defRPr sz="3200" baseline="0">
                <a:solidFill>
                  <a:srgbClr val="727272"/>
                </a:solidFill>
                <a:latin typeface="Arial"/>
              </a:defRPr>
            </a:lvl1pPr>
            <a:lvl2pPr>
              <a:spcBef>
                <a:spcPts val="0"/>
              </a:spcBef>
              <a:defRPr sz="3200" baseline="0">
                <a:solidFill>
                  <a:srgbClr val="727272"/>
                </a:solidFill>
                <a:latin typeface="Arial"/>
              </a:defRPr>
            </a:lvl2pPr>
            <a:lvl3pPr>
              <a:spcBef>
                <a:spcPts val="0"/>
              </a:spcBef>
              <a:defRPr sz="3200" baseline="0">
                <a:solidFill>
                  <a:srgbClr val="727272"/>
                </a:solidFill>
                <a:latin typeface="Arial"/>
              </a:defRPr>
            </a:lvl3pPr>
            <a:lvl4pPr>
              <a:spcBef>
                <a:spcPts val="0"/>
              </a:spcBef>
              <a:defRPr sz="3200" baseline="0">
                <a:solidFill>
                  <a:srgbClr val="727272"/>
                </a:solidFill>
                <a:latin typeface="Arial"/>
              </a:defRPr>
            </a:lvl4pPr>
            <a:lvl5pPr>
              <a:spcBef>
                <a:spcPts val="0"/>
              </a:spcBef>
              <a:defRPr sz="3200" baseline="0">
                <a:solidFill>
                  <a:srgbClr val="727272"/>
                </a:solidFill>
                <a:latin typeface="Arial"/>
              </a:defRPr>
            </a:lvl5pPr>
          </a:lstStyle>
          <a:p>
            <a:pPr lvl="0"/>
            <a:r>
              <a:rPr lang="fr-FR" dirty="0" err="1" smtClean="0"/>
              <a:t>Slide</a:t>
            </a:r>
            <a:r>
              <a:rPr lang="fr-FR" dirty="0" smtClean="0"/>
              <a:t> </a:t>
            </a:r>
            <a:r>
              <a:rPr lang="fr-FR" dirty="0" err="1" smtClean="0"/>
              <a:t>title</a:t>
            </a:r>
            <a:r>
              <a:rPr lang="fr-FR" dirty="0" smtClean="0"/>
              <a:t/>
            </a:r>
            <a:br>
              <a:rPr lang="fr-FR" dirty="0" smtClean="0"/>
            </a:br>
            <a:r>
              <a:rPr lang="fr-FR" dirty="0" err="1" smtClean="0"/>
              <a:t>Slide</a:t>
            </a:r>
            <a:r>
              <a:rPr lang="fr-FR" dirty="0" smtClean="0"/>
              <a:t> </a:t>
            </a:r>
            <a:r>
              <a:rPr lang="fr-FR" dirty="0" err="1" smtClean="0"/>
              <a:t>title</a:t>
            </a:r>
            <a:r>
              <a:rPr lang="fr-FR" dirty="0" smtClean="0"/>
              <a:t>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to </a:t>
            </a:r>
            <a:r>
              <a:rPr lang="fr-FR" dirty="0" err="1" smtClean="0"/>
              <a:t>two</a:t>
            </a:r>
            <a:r>
              <a:rPr lang="fr-FR" dirty="0" smtClean="0"/>
              <a:t> </a:t>
            </a:r>
            <a:r>
              <a:rPr lang="fr-FR" dirty="0" err="1" smtClean="0"/>
              <a:t>lines</a:t>
            </a:r>
            <a:endParaRPr lang="fr-FR" dirty="0"/>
          </a:p>
        </p:txBody>
      </p:sp>
    </p:spTree>
    <p:extLst>
      <p:ext uri="{BB962C8B-B14F-4D97-AF65-F5344CB8AC3E}">
        <p14:creationId xmlns:p14="http://schemas.microsoft.com/office/powerpoint/2010/main" val="184533603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8"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BB8EA84-2E4C-45D6-865C-E3C2297318EF}" type="datetime1">
              <a:rPr lang="en-GB" smtClean="0"/>
              <a:t>01/07/2015</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3B08A1D-A5E1-4784-AC1A-7B78003673C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18" Type="http://schemas.openxmlformats.org/officeDocument/2006/relationships/image" Target="../media/image27.png"/><Relationship Id="rId26" Type="http://schemas.openxmlformats.org/officeDocument/2006/relationships/image" Target="../media/image35.png"/><Relationship Id="rId3" Type="http://schemas.openxmlformats.org/officeDocument/2006/relationships/image" Target="../media/image12.png"/><Relationship Id="rId21" Type="http://schemas.openxmlformats.org/officeDocument/2006/relationships/image" Target="../media/image30.png"/><Relationship Id="rId34" Type="http://schemas.openxmlformats.org/officeDocument/2006/relationships/image" Target="../media/image43.png"/><Relationship Id="rId7" Type="http://schemas.openxmlformats.org/officeDocument/2006/relationships/image" Target="../media/image16.png"/><Relationship Id="rId12" Type="http://schemas.openxmlformats.org/officeDocument/2006/relationships/image" Target="../media/image21.png"/><Relationship Id="rId17" Type="http://schemas.openxmlformats.org/officeDocument/2006/relationships/image" Target="../media/image26.png"/><Relationship Id="rId25" Type="http://schemas.openxmlformats.org/officeDocument/2006/relationships/image" Target="../media/image34.png"/><Relationship Id="rId33" Type="http://schemas.openxmlformats.org/officeDocument/2006/relationships/image" Target="../media/image42.png"/><Relationship Id="rId2" Type="http://schemas.openxmlformats.org/officeDocument/2006/relationships/notesSlide" Target="../notesSlides/notesSlide11.xml"/><Relationship Id="rId16" Type="http://schemas.openxmlformats.org/officeDocument/2006/relationships/image" Target="../media/image25.png"/><Relationship Id="rId20" Type="http://schemas.openxmlformats.org/officeDocument/2006/relationships/image" Target="../media/image29.png"/><Relationship Id="rId29" Type="http://schemas.openxmlformats.org/officeDocument/2006/relationships/image" Target="../media/image38.png"/><Relationship Id="rId1" Type="http://schemas.openxmlformats.org/officeDocument/2006/relationships/slideLayout" Target="../slideLayouts/slideLayout5.xml"/><Relationship Id="rId6" Type="http://schemas.openxmlformats.org/officeDocument/2006/relationships/image" Target="../media/image15.png"/><Relationship Id="rId11" Type="http://schemas.openxmlformats.org/officeDocument/2006/relationships/image" Target="../media/image20.png"/><Relationship Id="rId24" Type="http://schemas.openxmlformats.org/officeDocument/2006/relationships/image" Target="../media/image33.png"/><Relationship Id="rId32" Type="http://schemas.openxmlformats.org/officeDocument/2006/relationships/image" Target="../media/image41.png"/><Relationship Id="rId5" Type="http://schemas.openxmlformats.org/officeDocument/2006/relationships/image" Target="../media/image14.png"/><Relationship Id="rId15" Type="http://schemas.openxmlformats.org/officeDocument/2006/relationships/image" Target="../media/image24.png"/><Relationship Id="rId23" Type="http://schemas.openxmlformats.org/officeDocument/2006/relationships/image" Target="../media/image32.png"/><Relationship Id="rId28" Type="http://schemas.openxmlformats.org/officeDocument/2006/relationships/image" Target="../media/image37.png"/><Relationship Id="rId36" Type="http://schemas.openxmlformats.org/officeDocument/2006/relationships/image" Target="../media/image45.png"/><Relationship Id="rId10" Type="http://schemas.openxmlformats.org/officeDocument/2006/relationships/image" Target="../media/image19.png"/><Relationship Id="rId19" Type="http://schemas.openxmlformats.org/officeDocument/2006/relationships/image" Target="../media/image28.png"/><Relationship Id="rId31" Type="http://schemas.openxmlformats.org/officeDocument/2006/relationships/image" Target="../media/image40.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 Id="rId22" Type="http://schemas.openxmlformats.org/officeDocument/2006/relationships/image" Target="../media/image31.png"/><Relationship Id="rId27" Type="http://schemas.openxmlformats.org/officeDocument/2006/relationships/image" Target="../media/image36.png"/><Relationship Id="rId30" Type="http://schemas.openxmlformats.org/officeDocument/2006/relationships/image" Target="../media/image39.png"/><Relationship Id="rId35" Type="http://schemas.openxmlformats.org/officeDocument/2006/relationships/image" Target="../media/image4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hyperlink" Target="mailto:Stefano.scarpetta@oecd.org" TargetMode="External"/><Relationship Id="rId7" Type="http://schemas.openxmlformats.org/officeDocument/2006/relationships/image" Target="../media/image49.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8.emf"/><Relationship Id="rId5" Type="http://schemas.openxmlformats.org/officeDocument/2006/relationships/image" Target="../media/image47.png"/><Relationship Id="rId4" Type="http://schemas.openxmlformats.org/officeDocument/2006/relationships/image" Target="../media/image46.wmf"/><Relationship Id="rId9" Type="http://schemas.openxmlformats.org/officeDocument/2006/relationships/image" Target="../media/image51.png"/></Relationships>
</file>

<file path=ppt/slides/_rels/slide26.xml.rels><?xml version="1.0" encoding="UTF-8" standalone="yes"?>
<Relationships xmlns="http://schemas.openxmlformats.org/package/2006/relationships"><Relationship Id="rId3" Type="http://schemas.openxmlformats.org/officeDocument/2006/relationships/hyperlink" Target="http://www.oecd.org/els/employment/olderworkers" TargetMode="External"/><Relationship Id="rId2" Type="http://schemas.openxmlformats.org/officeDocument/2006/relationships/hyperlink" Target="http://www.oecd.org/els/public-pensions/pensionsataglance.htm" TargetMode="External"/><Relationship Id="rId1" Type="http://schemas.openxmlformats.org/officeDocument/2006/relationships/slideLayout" Target="../slideLayouts/slideLayout5.xml"/><Relationship Id="rId4" Type="http://schemas.openxmlformats.org/officeDocument/2006/relationships/hyperlink" Target="http://www.oecd.org/els/public-pensions/oecd-pensions-outlook.htm"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5736" y="2204864"/>
            <a:ext cx="7068026" cy="2163202"/>
          </a:xfrm>
        </p:spPr>
        <p:txBody>
          <a:bodyPr rtlCol="0">
            <a:noAutofit/>
          </a:bodyPr>
          <a:lstStyle/>
          <a:p>
            <a:pPr fontAlgn="auto">
              <a:spcAft>
                <a:spcPts val="0"/>
              </a:spcAft>
              <a:defRPr/>
            </a:pPr>
            <a:r>
              <a:rPr lang="en-US" sz="3600" i="1" dirty="0" smtClean="0"/>
              <a:t>The impact of the economic crisis on pension system reforms in </a:t>
            </a:r>
            <a:r>
              <a:rPr lang="en-US" sz="3600" i="1" dirty="0"/>
              <a:t>OECD countries</a:t>
            </a:r>
            <a:r>
              <a:rPr lang="en-US" sz="3600" dirty="0"/>
              <a:t/>
            </a:r>
            <a:br>
              <a:rPr lang="en-US" sz="3600" dirty="0"/>
            </a:br>
            <a:endParaRPr lang="fr-FR" sz="5400" dirty="0"/>
          </a:p>
        </p:txBody>
      </p:sp>
      <p:sp>
        <p:nvSpPr>
          <p:cNvPr id="3" name="Subtitle 2"/>
          <p:cNvSpPr>
            <a:spLocks noGrp="1"/>
          </p:cNvSpPr>
          <p:nvPr>
            <p:ph type="subTitle" idx="1"/>
          </p:nvPr>
        </p:nvSpPr>
        <p:spPr>
          <a:xfrm>
            <a:off x="36512" y="4869160"/>
            <a:ext cx="9144000" cy="1299260"/>
          </a:xfrm>
        </p:spPr>
        <p:txBody>
          <a:bodyPr rtlCol="0">
            <a:normAutofit fontScale="85000" lnSpcReduction="20000"/>
          </a:bodyPr>
          <a:lstStyle/>
          <a:p>
            <a:pPr fontAlgn="auto">
              <a:lnSpc>
                <a:spcPct val="150000"/>
              </a:lnSpc>
              <a:spcAft>
                <a:spcPts val="0"/>
              </a:spcAft>
              <a:buFont typeface="Arial" pitchFamily="34" charset="0"/>
              <a:buNone/>
              <a:defRPr/>
            </a:pPr>
            <a:r>
              <a:rPr lang="en-GB" sz="2400" b="1" dirty="0" smtClean="0"/>
              <a:t>Monika </a:t>
            </a:r>
            <a:r>
              <a:rPr lang="en-GB" sz="2400" b="1" dirty="0" err="1" smtClean="0"/>
              <a:t>Queisser</a:t>
            </a:r>
            <a:endParaRPr lang="en-GB" sz="2400" b="1" dirty="0" smtClean="0"/>
          </a:p>
          <a:p>
            <a:pPr>
              <a:lnSpc>
                <a:spcPct val="150000"/>
              </a:lnSpc>
              <a:defRPr/>
            </a:pPr>
            <a:r>
              <a:rPr lang="en-GB" sz="2400" b="1" i="1" dirty="0" smtClean="0"/>
              <a:t>Head of Social Policy Division</a:t>
            </a:r>
          </a:p>
          <a:p>
            <a:pPr>
              <a:lnSpc>
                <a:spcPct val="150000"/>
              </a:lnSpc>
              <a:defRPr/>
            </a:pPr>
            <a:r>
              <a:rPr lang="en-GB" sz="2400" b="1" i="1" dirty="0" smtClean="0"/>
              <a:t>Directorate </a:t>
            </a:r>
            <a:r>
              <a:rPr lang="en-GB" sz="2400" b="1" i="1" dirty="0"/>
              <a:t>for Employment, Labour and Social </a:t>
            </a:r>
            <a:r>
              <a:rPr lang="en-GB" sz="2400" b="1" i="1" dirty="0" smtClean="0"/>
              <a:t>Affairs</a:t>
            </a:r>
          </a:p>
          <a:p>
            <a:pPr>
              <a:defRPr/>
            </a:pPr>
            <a:endParaRPr lang="fr-FR" sz="2400" dirty="0"/>
          </a:p>
        </p:txBody>
      </p:sp>
    </p:spTree>
    <p:extLst>
      <p:ext uri="{BB962C8B-B14F-4D97-AF65-F5344CB8AC3E}">
        <p14:creationId xmlns:p14="http://schemas.microsoft.com/office/powerpoint/2010/main" val="1897876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a:bodyPr>
          <a:lstStyle/>
          <a:p>
            <a:r>
              <a:rPr lang="en-GB" altLang="en-US" sz="2800" dirty="0" smtClean="0"/>
              <a:t>Less favourable indexation</a:t>
            </a:r>
          </a:p>
          <a:p>
            <a:pPr marL="0" indent="0">
              <a:buNone/>
            </a:pPr>
            <a:r>
              <a:rPr lang="en-GB" altLang="en-US" sz="2800" dirty="0" smtClean="0"/>
              <a:t>CZE, ESP, FIN, FRA, GRC, ITA, LUX, POL, HUN, SVK</a:t>
            </a:r>
          </a:p>
          <a:p>
            <a:pPr marL="0" indent="0">
              <a:buNone/>
            </a:pPr>
            <a:endParaRPr lang="en-GB" altLang="en-US" sz="2800" dirty="0" smtClean="0"/>
          </a:p>
          <a:p>
            <a:pPr marL="0" indent="0">
              <a:buNone/>
            </a:pPr>
            <a:r>
              <a:rPr lang="en-GB" altLang="en-US" sz="2800" u="sng" dirty="0" smtClean="0"/>
              <a:t>Example:</a:t>
            </a:r>
            <a:r>
              <a:rPr lang="en-GB" altLang="en-US" sz="2800" dirty="0" smtClean="0"/>
              <a:t> </a:t>
            </a:r>
            <a:r>
              <a:rPr lang="en-US" altLang="en-US" sz="2800" dirty="0"/>
              <a:t>In Czech Republic, the indexation of </a:t>
            </a:r>
            <a:r>
              <a:rPr lang="en-US" altLang="en-US" sz="2800" dirty="0" smtClean="0"/>
              <a:t>pension benefits </a:t>
            </a:r>
            <a:r>
              <a:rPr lang="en-US" altLang="en-US" sz="2800" dirty="0"/>
              <a:t>(old age, survivor and </a:t>
            </a:r>
            <a:r>
              <a:rPr lang="en-US" altLang="en-US" sz="2800" dirty="0" smtClean="0"/>
              <a:t>disability) </a:t>
            </a:r>
            <a:r>
              <a:rPr lang="en-US" altLang="en-US" sz="2800" dirty="0"/>
              <a:t>was lowered from full </a:t>
            </a:r>
            <a:r>
              <a:rPr lang="en-US" altLang="en-US" sz="2800" dirty="0" smtClean="0"/>
              <a:t>annual inflation adjustments </a:t>
            </a:r>
            <a:r>
              <a:rPr lang="en-US" altLang="en-US" sz="2800" dirty="0"/>
              <a:t>to only 33% of inflation adjustments between 2013-2015.</a:t>
            </a:r>
          </a:p>
          <a:p>
            <a:endParaRPr lang="fr-FR" altLang="en-US" sz="2800" dirty="0" smtClean="0"/>
          </a:p>
          <a:p>
            <a:pPr marL="0" indent="0">
              <a:buNone/>
            </a:pPr>
            <a:endParaRPr lang="fr-FR" altLang="en-US" sz="2800" dirty="0" smtClean="0"/>
          </a:p>
          <a:p>
            <a:pPr marL="914400" lvl="2" indent="0">
              <a:buNone/>
            </a:pPr>
            <a:endParaRPr lang="en-US"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10</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3600" dirty="0" smtClean="0">
                <a:solidFill>
                  <a:schemeClr val="tx1"/>
                </a:solidFill>
                <a:latin typeface="+mj-lt"/>
              </a:rPr>
              <a:t>Three main types of </a:t>
            </a:r>
            <a:r>
              <a:rPr lang="en-US" altLang="en-US" sz="3600" dirty="0" smtClean="0">
                <a:solidFill>
                  <a:schemeClr val="tx1"/>
                </a:solidFill>
                <a:latin typeface="+mj-lt"/>
              </a:rPr>
              <a:t>financial sustainability </a:t>
            </a:r>
            <a:r>
              <a:rPr lang="en-US" altLang="en-US" sz="3600" dirty="0" smtClean="0">
                <a:solidFill>
                  <a:schemeClr val="tx1"/>
                </a:solidFill>
                <a:latin typeface="+mj-lt"/>
              </a:rPr>
              <a:t>measures …</a:t>
            </a:r>
            <a:endParaRPr lang="en-GB" sz="2800" dirty="0">
              <a:solidFill>
                <a:schemeClr val="tx1"/>
              </a:solidFill>
              <a:latin typeface="+mj-lt"/>
            </a:endParaRPr>
          </a:p>
        </p:txBody>
      </p:sp>
    </p:spTree>
    <p:extLst>
      <p:ext uri="{BB962C8B-B14F-4D97-AF65-F5344CB8AC3E}">
        <p14:creationId xmlns:p14="http://schemas.microsoft.com/office/powerpoint/2010/main" val="40849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a:bodyPr>
          <a:lstStyle/>
          <a:p>
            <a:r>
              <a:rPr lang="en-GB" altLang="en-US" sz="2800" dirty="0" smtClean="0"/>
              <a:t>Longer working lives (higher retirement age, longer contribution period, tightening of early-retirement, stronger financial incentives)</a:t>
            </a:r>
          </a:p>
          <a:p>
            <a:pPr marL="0" indent="0">
              <a:buNone/>
            </a:pPr>
            <a:r>
              <a:rPr lang="en-GB" altLang="en-US" sz="2800" dirty="0" smtClean="0"/>
              <a:t>AUT, AUS, BEL, CAN, DNK, ESP, FIN, FRA, GRC, HUN, IRL, ITA, LUX, NLD, POL, PRT, SVN</a:t>
            </a:r>
          </a:p>
          <a:p>
            <a:pPr marL="0" indent="0">
              <a:buNone/>
            </a:pPr>
            <a:endParaRPr lang="fr-FR" altLang="en-US" sz="2800" u="sng" dirty="0" smtClean="0"/>
          </a:p>
          <a:p>
            <a:pPr marL="0" indent="0">
              <a:buNone/>
            </a:pPr>
            <a:r>
              <a:rPr lang="fr-FR" altLang="en-US" sz="2800" u="sng" dirty="0" smtClean="0"/>
              <a:t>Exemple</a:t>
            </a:r>
            <a:r>
              <a:rPr lang="fr-FR" altLang="en-US" sz="2800" dirty="0" smtClean="0"/>
              <a:t>: In Ireland the </a:t>
            </a:r>
            <a:r>
              <a:rPr lang="en-GB" sz="2800" dirty="0" smtClean="0"/>
              <a:t>pension </a:t>
            </a:r>
            <a:r>
              <a:rPr lang="en-GB" sz="2800" dirty="0"/>
              <a:t>age </a:t>
            </a:r>
            <a:r>
              <a:rPr lang="en-GB" sz="2800" dirty="0" smtClean="0"/>
              <a:t>increased </a:t>
            </a:r>
            <a:r>
              <a:rPr lang="en-US" sz="2800" dirty="0" smtClean="0"/>
              <a:t>from </a:t>
            </a:r>
            <a:r>
              <a:rPr lang="en-US" sz="2800" dirty="0"/>
              <a:t>65 to 66 in 2014; </a:t>
            </a:r>
            <a:r>
              <a:rPr lang="en-US" sz="2800" dirty="0" smtClean="0"/>
              <a:t>and will continue to increase to 67 </a:t>
            </a:r>
            <a:r>
              <a:rPr lang="en-US" sz="2800" dirty="0"/>
              <a:t>from 2021 and to </a:t>
            </a:r>
            <a:r>
              <a:rPr lang="en-US" sz="2800" dirty="0" smtClean="0"/>
              <a:t>68 </a:t>
            </a:r>
            <a:r>
              <a:rPr lang="en-GB" sz="2800" dirty="0" smtClean="0"/>
              <a:t>from </a:t>
            </a:r>
            <a:r>
              <a:rPr lang="en-GB" sz="2800" dirty="0"/>
              <a:t>2028.</a:t>
            </a:r>
            <a:endParaRPr lang="fr-FR" altLang="en-US" sz="2800" dirty="0" smtClean="0"/>
          </a:p>
          <a:p>
            <a:pPr marL="914400" lvl="2" indent="0">
              <a:buNone/>
            </a:pPr>
            <a:endParaRPr lang="en-US"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11</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3600" dirty="0" smtClean="0">
                <a:solidFill>
                  <a:schemeClr val="tx1"/>
                </a:solidFill>
                <a:latin typeface="+mj-lt"/>
              </a:rPr>
              <a:t>Three main types of </a:t>
            </a:r>
            <a:r>
              <a:rPr lang="en-US" altLang="en-US" sz="3600" dirty="0" smtClean="0">
                <a:solidFill>
                  <a:schemeClr val="tx1"/>
                </a:solidFill>
                <a:latin typeface="+mj-lt"/>
              </a:rPr>
              <a:t>financial sustainability </a:t>
            </a:r>
            <a:r>
              <a:rPr lang="en-US" altLang="en-US" sz="3600" dirty="0" smtClean="0">
                <a:solidFill>
                  <a:schemeClr val="tx1"/>
                </a:solidFill>
                <a:latin typeface="+mj-lt"/>
              </a:rPr>
              <a:t>measures …</a:t>
            </a:r>
            <a:endParaRPr lang="en-GB" sz="2800" dirty="0">
              <a:solidFill>
                <a:schemeClr val="tx1"/>
              </a:solidFill>
              <a:latin typeface="+mj-lt"/>
            </a:endParaRPr>
          </a:p>
        </p:txBody>
      </p:sp>
    </p:spTree>
    <p:extLst>
      <p:ext uri="{BB962C8B-B14F-4D97-AF65-F5344CB8AC3E}">
        <p14:creationId xmlns:p14="http://schemas.microsoft.com/office/powerpoint/2010/main" val="4294495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0" y="6581001"/>
            <a:ext cx="2144433" cy="276999"/>
          </a:xfrm>
          <a:prstGeom prst="rect">
            <a:avLst/>
          </a:prstGeom>
          <a:noFill/>
        </p:spPr>
        <p:txBody>
          <a:bodyPr wrap="none" rtlCol="0">
            <a:spAutoFit/>
          </a:bodyPr>
          <a:lstStyle/>
          <a:p>
            <a:r>
              <a:rPr lang="en-GB" sz="1200" dirty="0" smtClean="0">
                <a:latin typeface="+mn-lt"/>
              </a:rPr>
              <a:t>Source: OECD </a:t>
            </a:r>
            <a:r>
              <a:rPr lang="en-GB" sz="1200" i="1" dirty="0" smtClean="0">
                <a:latin typeface="+mn-lt"/>
              </a:rPr>
              <a:t>Pensions Outlook</a:t>
            </a:r>
            <a:endParaRPr lang="en-GB" sz="1200" dirty="0">
              <a:latin typeface="+mn-lt"/>
            </a:endParaRPr>
          </a:p>
        </p:txBody>
      </p:sp>
      <p:sp>
        <p:nvSpPr>
          <p:cNvPr id="4" name="AutoShape 3"/>
          <p:cNvSpPr>
            <a:spLocks noChangeAspect="1" noChangeArrowheads="1" noTextEdit="1"/>
          </p:cNvSpPr>
          <p:nvPr/>
        </p:nvSpPr>
        <p:spPr bwMode="auto">
          <a:xfrm>
            <a:off x="657225" y="1173163"/>
            <a:ext cx="7872413" cy="546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 name="Freeform 5"/>
          <p:cNvSpPr>
            <a:spLocks noEditPoints="1"/>
          </p:cNvSpPr>
          <p:nvPr/>
        </p:nvSpPr>
        <p:spPr bwMode="auto">
          <a:xfrm>
            <a:off x="1041400" y="1565275"/>
            <a:ext cx="7194550" cy="3889375"/>
          </a:xfrm>
          <a:custGeom>
            <a:avLst/>
            <a:gdLst>
              <a:gd name="T0" fmla="*/ 0 w 4532"/>
              <a:gd name="T1" fmla="*/ 2444 h 2450"/>
              <a:gd name="T2" fmla="*/ 4532 w 4532"/>
              <a:gd name="T3" fmla="*/ 2445 h 2450"/>
              <a:gd name="T4" fmla="*/ 4532 w 4532"/>
              <a:gd name="T5" fmla="*/ 2450 h 2450"/>
              <a:gd name="T6" fmla="*/ 0 w 4532"/>
              <a:gd name="T7" fmla="*/ 2450 h 2450"/>
              <a:gd name="T8" fmla="*/ 1 w 4532"/>
              <a:gd name="T9" fmla="*/ 2450 h 2450"/>
              <a:gd name="T10" fmla="*/ 4532 w 4532"/>
              <a:gd name="T11" fmla="*/ 2449 h 2450"/>
              <a:gd name="T12" fmla="*/ 4531 w 4532"/>
              <a:gd name="T13" fmla="*/ 2445 h 2450"/>
              <a:gd name="T14" fmla="*/ 0 w 4532"/>
              <a:gd name="T15" fmla="*/ 2445 h 2450"/>
              <a:gd name="T16" fmla="*/ 1 w 4532"/>
              <a:gd name="T17" fmla="*/ 2450 h 2450"/>
              <a:gd name="T18" fmla="*/ 0 w 4532"/>
              <a:gd name="T19" fmla="*/ 1955 h 2450"/>
              <a:gd name="T20" fmla="*/ 4532 w 4532"/>
              <a:gd name="T21" fmla="*/ 1956 h 2450"/>
              <a:gd name="T22" fmla="*/ 4532 w 4532"/>
              <a:gd name="T23" fmla="*/ 1961 h 2450"/>
              <a:gd name="T24" fmla="*/ 0 w 4532"/>
              <a:gd name="T25" fmla="*/ 1961 h 2450"/>
              <a:gd name="T26" fmla="*/ 1 w 4532"/>
              <a:gd name="T27" fmla="*/ 1961 h 2450"/>
              <a:gd name="T28" fmla="*/ 4532 w 4532"/>
              <a:gd name="T29" fmla="*/ 1961 h 2450"/>
              <a:gd name="T30" fmla="*/ 4531 w 4532"/>
              <a:gd name="T31" fmla="*/ 1956 h 2450"/>
              <a:gd name="T32" fmla="*/ 0 w 4532"/>
              <a:gd name="T33" fmla="*/ 1956 h 2450"/>
              <a:gd name="T34" fmla="*/ 1 w 4532"/>
              <a:gd name="T35" fmla="*/ 1961 h 2450"/>
              <a:gd name="T36" fmla="*/ 0 w 4532"/>
              <a:gd name="T37" fmla="*/ 1467 h 2450"/>
              <a:gd name="T38" fmla="*/ 4532 w 4532"/>
              <a:gd name="T39" fmla="*/ 1468 h 2450"/>
              <a:gd name="T40" fmla="*/ 4532 w 4532"/>
              <a:gd name="T41" fmla="*/ 1473 h 2450"/>
              <a:gd name="T42" fmla="*/ 0 w 4532"/>
              <a:gd name="T43" fmla="*/ 1473 h 2450"/>
              <a:gd name="T44" fmla="*/ 1 w 4532"/>
              <a:gd name="T45" fmla="*/ 1473 h 2450"/>
              <a:gd name="T46" fmla="*/ 4532 w 4532"/>
              <a:gd name="T47" fmla="*/ 1472 h 2450"/>
              <a:gd name="T48" fmla="*/ 4531 w 4532"/>
              <a:gd name="T49" fmla="*/ 1468 h 2450"/>
              <a:gd name="T50" fmla="*/ 0 w 4532"/>
              <a:gd name="T51" fmla="*/ 1468 h 2450"/>
              <a:gd name="T52" fmla="*/ 1 w 4532"/>
              <a:gd name="T53" fmla="*/ 1473 h 2450"/>
              <a:gd name="T54" fmla="*/ 0 w 4532"/>
              <a:gd name="T55" fmla="*/ 978 h 2450"/>
              <a:gd name="T56" fmla="*/ 4532 w 4532"/>
              <a:gd name="T57" fmla="*/ 979 h 2450"/>
              <a:gd name="T58" fmla="*/ 4532 w 4532"/>
              <a:gd name="T59" fmla="*/ 984 h 2450"/>
              <a:gd name="T60" fmla="*/ 0 w 4532"/>
              <a:gd name="T61" fmla="*/ 984 h 2450"/>
              <a:gd name="T62" fmla="*/ 1 w 4532"/>
              <a:gd name="T63" fmla="*/ 984 h 2450"/>
              <a:gd name="T64" fmla="*/ 4532 w 4532"/>
              <a:gd name="T65" fmla="*/ 983 h 2450"/>
              <a:gd name="T66" fmla="*/ 4531 w 4532"/>
              <a:gd name="T67" fmla="*/ 979 h 2450"/>
              <a:gd name="T68" fmla="*/ 0 w 4532"/>
              <a:gd name="T69" fmla="*/ 979 h 2450"/>
              <a:gd name="T70" fmla="*/ 1 w 4532"/>
              <a:gd name="T71" fmla="*/ 984 h 2450"/>
              <a:gd name="T72" fmla="*/ 0 w 4532"/>
              <a:gd name="T73" fmla="*/ 489 h 2450"/>
              <a:gd name="T74" fmla="*/ 4532 w 4532"/>
              <a:gd name="T75" fmla="*/ 490 h 2450"/>
              <a:gd name="T76" fmla="*/ 4532 w 4532"/>
              <a:gd name="T77" fmla="*/ 495 h 2450"/>
              <a:gd name="T78" fmla="*/ 0 w 4532"/>
              <a:gd name="T79" fmla="*/ 495 h 2450"/>
              <a:gd name="T80" fmla="*/ 1 w 4532"/>
              <a:gd name="T81" fmla="*/ 495 h 2450"/>
              <a:gd name="T82" fmla="*/ 4532 w 4532"/>
              <a:gd name="T83" fmla="*/ 494 h 2450"/>
              <a:gd name="T84" fmla="*/ 4531 w 4532"/>
              <a:gd name="T85" fmla="*/ 490 h 2450"/>
              <a:gd name="T86" fmla="*/ 0 w 4532"/>
              <a:gd name="T87" fmla="*/ 490 h 2450"/>
              <a:gd name="T88" fmla="*/ 1 w 4532"/>
              <a:gd name="T89" fmla="*/ 495 h 2450"/>
              <a:gd name="T90" fmla="*/ 0 w 4532"/>
              <a:gd name="T91" fmla="*/ 0 h 2450"/>
              <a:gd name="T92" fmla="*/ 4532 w 4532"/>
              <a:gd name="T93" fmla="*/ 1 h 2450"/>
              <a:gd name="T94" fmla="*/ 4532 w 4532"/>
              <a:gd name="T95" fmla="*/ 6 h 2450"/>
              <a:gd name="T96" fmla="*/ 0 w 4532"/>
              <a:gd name="T97" fmla="*/ 6 h 2450"/>
              <a:gd name="T98" fmla="*/ 1 w 4532"/>
              <a:gd name="T99" fmla="*/ 6 h 2450"/>
              <a:gd name="T100" fmla="*/ 4532 w 4532"/>
              <a:gd name="T101" fmla="*/ 5 h 2450"/>
              <a:gd name="T102" fmla="*/ 4531 w 4532"/>
              <a:gd name="T103" fmla="*/ 1 h 2450"/>
              <a:gd name="T104" fmla="*/ 0 w 4532"/>
              <a:gd name="T105" fmla="*/ 1 h 2450"/>
              <a:gd name="T106" fmla="*/ 1 w 4532"/>
              <a:gd name="T107" fmla="*/ 6 h 2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32" h="2450">
                <a:moveTo>
                  <a:pt x="0" y="2445"/>
                </a:moveTo>
                <a:lnTo>
                  <a:pt x="0" y="2444"/>
                </a:lnTo>
                <a:lnTo>
                  <a:pt x="4532" y="2444"/>
                </a:lnTo>
                <a:lnTo>
                  <a:pt x="4532" y="2445"/>
                </a:lnTo>
                <a:lnTo>
                  <a:pt x="4532" y="2450"/>
                </a:lnTo>
                <a:lnTo>
                  <a:pt x="4532" y="2450"/>
                </a:lnTo>
                <a:lnTo>
                  <a:pt x="0" y="2450"/>
                </a:lnTo>
                <a:lnTo>
                  <a:pt x="0" y="2450"/>
                </a:lnTo>
                <a:lnTo>
                  <a:pt x="0" y="2445"/>
                </a:lnTo>
                <a:close/>
                <a:moveTo>
                  <a:pt x="1" y="2450"/>
                </a:moveTo>
                <a:lnTo>
                  <a:pt x="0" y="2449"/>
                </a:lnTo>
                <a:lnTo>
                  <a:pt x="4532" y="2449"/>
                </a:lnTo>
                <a:lnTo>
                  <a:pt x="4531" y="2450"/>
                </a:lnTo>
                <a:lnTo>
                  <a:pt x="4531" y="2445"/>
                </a:lnTo>
                <a:lnTo>
                  <a:pt x="4532" y="2445"/>
                </a:lnTo>
                <a:lnTo>
                  <a:pt x="0" y="2445"/>
                </a:lnTo>
                <a:lnTo>
                  <a:pt x="1" y="2445"/>
                </a:lnTo>
                <a:lnTo>
                  <a:pt x="1" y="2450"/>
                </a:lnTo>
                <a:close/>
                <a:moveTo>
                  <a:pt x="0" y="1956"/>
                </a:moveTo>
                <a:lnTo>
                  <a:pt x="0" y="1955"/>
                </a:lnTo>
                <a:lnTo>
                  <a:pt x="4532" y="1955"/>
                </a:lnTo>
                <a:lnTo>
                  <a:pt x="4532" y="1956"/>
                </a:lnTo>
                <a:lnTo>
                  <a:pt x="4532" y="1961"/>
                </a:lnTo>
                <a:lnTo>
                  <a:pt x="4532" y="1961"/>
                </a:lnTo>
                <a:lnTo>
                  <a:pt x="0" y="1961"/>
                </a:lnTo>
                <a:lnTo>
                  <a:pt x="0" y="1961"/>
                </a:lnTo>
                <a:lnTo>
                  <a:pt x="0" y="1956"/>
                </a:lnTo>
                <a:close/>
                <a:moveTo>
                  <a:pt x="1" y="1961"/>
                </a:moveTo>
                <a:lnTo>
                  <a:pt x="0" y="1961"/>
                </a:lnTo>
                <a:lnTo>
                  <a:pt x="4532" y="1961"/>
                </a:lnTo>
                <a:lnTo>
                  <a:pt x="4531" y="1961"/>
                </a:lnTo>
                <a:lnTo>
                  <a:pt x="4531" y="1956"/>
                </a:lnTo>
                <a:lnTo>
                  <a:pt x="4532" y="1956"/>
                </a:lnTo>
                <a:lnTo>
                  <a:pt x="0" y="1956"/>
                </a:lnTo>
                <a:lnTo>
                  <a:pt x="1" y="1956"/>
                </a:lnTo>
                <a:lnTo>
                  <a:pt x="1" y="1961"/>
                </a:lnTo>
                <a:close/>
                <a:moveTo>
                  <a:pt x="0" y="1468"/>
                </a:moveTo>
                <a:lnTo>
                  <a:pt x="0" y="1467"/>
                </a:lnTo>
                <a:lnTo>
                  <a:pt x="4532" y="1467"/>
                </a:lnTo>
                <a:lnTo>
                  <a:pt x="4532" y="1468"/>
                </a:lnTo>
                <a:lnTo>
                  <a:pt x="4532" y="1473"/>
                </a:lnTo>
                <a:lnTo>
                  <a:pt x="4532" y="1473"/>
                </a:lnTo>
                <a:lnTo>
                  <a:pt x="0" y="1473"/>
                </a:lnTo>
                <a:lnTo>
                  <a:pt x="0" y="1473"/>
                </a:lnTo>
                <a:lnTo>
                  <a:pt x="0" y="1468"/>
                </a:lnTo>
                <a:close/>
                <a:moveTo>
                  <a:pt x="1" y="1473"/>
                </a:moveTo>
                <a:lnTo>
                  <a:pt x="0" y="1472"/>
                </a:lnTo>
                <a:lnTo>
                  <a:pt x="4532" y="1472"/>
                </a:lnTo>
                <a:lnTo>
                  <a:pt x="4531" y="1473"/>
                </a:lnTo>
                <a:lnTo>
                  <a:pt x="4531" y="1468"/>
                </a:lnTo>
                <a:lnTo>
                  <a:pt x="4532" y="1468"/>
                </a:lnTo>
                <a:lnTo>
                  <a:pt x="0" y="1468"/>
                </a:lnTo>
                <a:lnTo>
                  <a:pt x="1" y="1468"/>
                </a:lnTo>
                <a:lnTo>
                  <a:pt x="1" y="1473"/>
                </a:lnTo>
                <a:close/>
                <a:moveTo>
                  <a:pt x="0" y="979"/>
                </a:moveTo>
                <a:lnTo>
                  <a:pt x="0" y="978"/>
                </a:lnTo>
                <a:lnTo>
                  <a:pt x="4532" y="978"/>
                </a:lnTo>
                <a:lnTo>
                  <a:pt x="4532" y="979"/>
                </a:lnTo>
                <a:lnTo>
                  <a:pt x="4532" y="984"/>
                </a:lnTo>
                <a:lnTo>
                  <a:pt x="4532" y="984"/>
                </a:lnTo>
                <a:lnTo>
                  <a:pt x="0" y="984"/>
                </a:lnTo>
                <a:lnTo>
                  <a:pt x="0" y="984"/>
                </a:lnTo>
                <a:lnTo>
                  <a:pt x="0" y="979"/>
                </a:lnTo>
                <a:close/>
                <a:moveTo>
                  <a:pt x="1" y="984"/>
                </a:moveTo>
                <a:lnTo>
                  <a:pt x="0" y="983"/>
                </a:lnTo>
                <a:lnTo>
                  <a:pt x="4532" y="983"/>
                </a:lnTo>
                <a:lnTo>
                  <a:pt x="4531" y="984"/>
                </a:lnTo>
                <a:lnTo>
                  <a:pt x="4531" y="979"/>
                </a:lnTo>
                <a:lnTo>
                  <a:pt x="4532" y="979"/>
                </a:lnTo>
                <a:lnTo>
                  <a:pt x="0" y="979"/>
                </a:lnTo>
                <a:lnTo>
                  <a:pt x="1" y="979"/>
                </a:lnTo>
                <a:lnTo>
                  <a:pt x="1" y="984"/>
                </a:lnTo>
                <a:close/>
                <a:moveTo>
                  <a:pt x="0" y="490"/>
                </a:moveTo>
                <a:lnTo>
                  <a:pt x="0" y="489"/>
                </a:lnTo>
                <a:lnTo>
                  <a:pt x="4532" y="489"/>
                </a:lnTo>
                <a:lnTo>
                  <a:pt x="4532" y="490"/>
                </a:lnTo>
                <a:lnTo>
                  <a:pt x="4532" y="495"/>
                </a:lnTo>
                <a:lnTo>
                  <a:pt x="4532" y="495"/>
                </a:lnTo>
                <a:lnTo>
                  <a:pt x="0" y="495"/>
                </a:lnTo>
                <a:lnTo>
                  <a:pt x="0" y="495"/>
                </a:lnTo>
                <a:lnTo>
                  <a:pt x="0" y="490"/>
                </a:lnTo>
                <a:close/>
                <a:moveTo>
                  <a:pt x="1" y="495"/>
                </a:moveTo>
                <a:lnTo>
                  <a:pt x="0" y="494"/>
                </a:lnTo>
                <a:lnTo>
                  <a:pt x="4532" y="494"/>
                </a:lnTo>
                <a:lnTo>
                  <a:pt x="4531" y="495"/>
                </a:lnTo>
                <a:lnTo>
                  <a:pt x="4531" y="490"/>
                </a:lnTo>
                <a:lnTo>
                  <a:pt x="4532" y="490"/>
                </a:lnTo>
                <a:lnTo>
                  <a:pt x="0" y="490"/>
                </a:lnTo>
                <a:lnTo>
                  <a:pt x="1" y="490"/>
                </a:lnTo>
                <a:lnTo>
                  <a:pt x="1" y="495"/>
                </a:lnTo>
                <a:close/>
                <a:moveTo>
                  <a:pt x="0" y="1"/>
                </a:moveTo>
                <a:lnTo>
                  <a:pt x="0" y="0"/>
                </a:lnTo>
                <a:lnTo>
                  <a:pt x="4532" y="0"/>
                </a:lnTo>
                <a:lnTo>
                  <a:pt x="4532" y="1"/>
                </a:lnTo>
                <a:lnTo>
                  <a:pt x="4532" y="6"/>
                </a:lnTo>
                <a:lnTo>
                  <a:pt x="4532" y="6"/>
                </a:lnTo>
                <a:lnTo>
                  <a:pt x="0" y="6"/>
                </a:lnTo>
                <a:lnTo>
                  <a:pt x="0" y="6"/>
                </a:lnTo>
                <a:lnTo>
                  <a:pt x="0" y="1"/>
                </a:lnTo>
                <a:close/>
                <a:moveTo>
                  <a:pt x="1" y="6"/>
                </a:moveTo>
                <a:lnTo>
                  <a:pt x="0" y="5"/>
                </a:lnTo>
                <a:lnTo>
                  <a:pt x="4532" y="5"/>
                </a:lnTo>
                <a:lnTo>
                  <a:pt x="4531" y="6"/>
                </a:lnTo>
                <a:lnTo>
                  <a:pt x="4531" y="1"/>
                </a:lnTo>
                <a:lnTo>
                  <a:pt x="4532" y="1"/>
                </a:lnTo>
                <a:lnTo>
                  <a:pt x="0" y="1"/>
                </a:lnTo>
                <a:lnTo>
                  <a:pt x="1" y="1"/>
                </a:lnTo>
                <a:lnTo>
                  <a:pt x="1" y="6"/>
                </a:lnTo>
                <a:close/>
              </a:path>
            </a:pathLst>
          </a:custGeom>
          <a:solidFill>
            <a:srgbClr val="BFBFBF"/>
          </a:solidFill>
          <a:ln w="0" cap="flat">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6" name="Rectangle 6"/>
          <p:cNvSpPr>
            <a:spLocks noChangeArrowheads="1"/>
          </p:cNvSpPr>
          <p:nvPr/>
        </p:nvSpPr>
        <p:spPr bwMode="auto">
          <a:xfrm>
            <a:off x="1036638" y="1570038"/>
            <a:ext cx="9525" cy="4656137"/>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Freeform 7"/>
          <p:cNvSpPr>
            <a:spLocks noEditPoints="1"/>
          </p:cNvSpPr>
          <p:nvPr/>
        </p:nvSpPr>
        <p:spPr bwMode="auto">
          <a:xfrm>
            <a:off x="1036638" y="1570038"/>
            <a:ext cx="9525" cy="4657725"/>
          </a:xfrm>
          <a:custGeom>
            <a:avLst/>
            <a:gdLst>
              <a:gd name="T0" fmla="*/ 0 w 6"/>
              <a:gd name="T1" fmla="*/ 0 h 2934"/>
              <a:gd name="T2" fmla="*/ 0 w 6"/>
              <a:gd name="T3" fmla="*/ 0 h 2934"/>
              <a:gd name="T4" fmla="*/ 6 w 6"/>
              <a:gd name="T5" fmla="*/ 0 h 2934"/>
              <a:gd name="T6" fmla="*/ 6 w 6"/>
              <a:gd name="T7" fmla="*/ 0 h 2934"/>
              <a:gd name="T8" fmla="*/ 6 w 6"/>
              <a:gd name="T9" fmla="*/ 2933 h 2934"/>
              <a:gd name="T10" fmla="*/ 6 w 6"/>
              <a:gd name="T11" fmla="*/ 2934 h 2934"/>
              <a:gd name="T12" fmla="*/ 0 w 6"/>
              <a:gd name="T13" fmla="*/ 2934 h 2934"/>
              <a:gd name="T14" fmla="*/ 0 w 6"/>
              <a:gd name="T15" fmla="*/ 2933 h 2934"/>
              <a:gd name="T16" fmla="*/ 0 w 6"/>
              <a:gd name="T17" fmla="*/ 0 h 2934"/>
              <a:gd name="T18" fmla="*/ 1 w 6"/>
              <a:gd name="T19" fmla="*/ 2933 h 2934"/>
              <a:gd name="T20" fmla="*/ 0 w 6"/>
              <a:gd name="T21" fmla="*/ 2933 h 2934"/>
              <a:gd name="T22" fmla="*/ 6 w 6"/>
              <a:gd name="T23" fmla="*/ 2933 h 2934"/>
              <a:gd name="T24" fmla="*/ 6 w 6"/>
              <a:gd name="T25" fmla="*/ 2933 h 2934"/>
              <a:gd name="T26" fmla="*/ 6 w 6"/>
              <a:gd name="T27" fmla="*/ 0 h 2934"/>
              <a:gd name="T28" fmla="*/ 6 w 6"/>
              <a:gd name="T29" fmla="*/ 1 h 2934"/>
              <a:gd name="T30" fmla="*/ 0 w 6"/>
              <a:gd name="T31" fmla="*/ 1 h 2934"/>
              <a:gd name="T32" fmla="*/ 1 w 6"/>
              <a:gd name="T33" fmla="*/ 0 h 2934"/>
              <a:gd name="T34" fmla="*/ 1 w 6"/>
              <a:gd name="T35" fmla="*/ 2933 h 2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 h="2934">
                <a:moveTo>
                  <a:pt x="0" y="0"/>
                </a:moveTo>
                <a:lnTo>
                  <a:pt x="0" y="0"/>
                </a:lnTo>
                <a:lnTo>
                  <a:pt x="6" y="0"/>
                </a:lnTo>
                <a:lnTo>
                  <a:pt x="6" y="0"/>
                </a:lnTo>
                <a:lnTo>
                  <a:pt x="6" y="2933"/>
                </a:lnTo>
                <a:lnTo>
                  <a:pt x="6" y="2934"/>
                </a:lnTo>
                <a:lnTo>
                  <a:pt x="0" y="2934"/>
                </a:lnTo>
                <a:lnTo>
                  <a:pt x="0" y="2933"/>
                </a:lnTo>
                <a:lnTo>
                  <a:pt x="0" y="0"/>
                </a:lnTo>
                <a:close/>
                <a:moveTo>
                  <a:pt x="1" y="2933"/>
                </a:moveTo>
                <a:lnTo>
                  <a:pt x="0" y="2933"/>
                </a:lnTo>
                <a:lnTo>
                  <a:pt x="6" y="2933"/>
                </a:lnTo>
                <a:lnTo>
                  <a:pt x="6" y="2933"/>
                </a:lnTo>
                <a:lnTo>
                  <a:pt x="6" y="0"/>
                </a:lnTo>
                <a:lnTo>
                  <a:pt x="6" y="1"/>
                </a:lnTo>
                <a:lnTo>
                  <a:pt x="0" y="1"/>
                </a:lnTo>
                <a:lnTo>
                  <a:pt x="1" y="0"/>
                </a:lnTo>
                <a:lnTo>
                  <a:pt x="1" y="2933"/>
                </a:lnTo>
                <a:close/>
              </a:path>
            </a:pathLst>
          </a:custGeom>
          <a:solidFill>
            <a:srgbClr val="868686"/>
          </a:solidFill>
          <a:ln w="0"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8"/>
          <p:cNvSpPr>
            <a:spLocks noEditPoints="1"/>
          </p:cNvSpPr>
          <p:nvPr/>
        </p:nvSpPr>
        <p:spPr bwMode="auto">
          <a:xfrm>
            <a:off x="989013" y="1566863"/>
            <a:ext cx="52388" cy="4664075"/>
          </a:xfrm>
          <a:custGeom>
            <a:avLst/>
            <a:gdLst>
              <a:gd name="T0" fmla="*/ 0 w 33"/>
              <a:gd name="T1" fmla="*/ 2933 h 2938"/>
              <a:gd name="T2" fmla="*/ 33 w 33"/>
              <a:gd name="T3" fmla="*/ 2933 h 2938"/>
              <a:gd name="T4" fmla="*/ 33 w 33"/>
              <a:gd name="T5" fmla="*/ 2938 h 2938"/>
              <a:gd name="T6" fmla="*/ 0 w 33"/>
              <a:gd name="T7" fmla="*/ 2938 h 2938"/>
              <a:gd name="T8" fmla="*/ 0 w 33"/>
              <a:gd name="T9" fmla="*/ 2933 h 2938"/>
              <a:gd name="T10" fmla="*/ 0 w 33"/>
              <a:gd name="T11" fmla="*/ 2444 h 2938"/>
              <a:gd name="T12" fmla="*/ 33 w 33"/>
              <a:gd name="T13" fmla="*/ 2444 h 2938"/>
              <a:gd name="T14" fmla="*/ 33 w 33"/>
              <a:gd name="T15" fmla="*/ 2449 h 2938"/>
              <a:gd name="T16" fmla="*/ 0 w 33"/>
              <a:gd name="T17" fmla="*/ 2449 h 2938"/>
              <a:gd name="T18" fmla="*/ 0 w 33"/>
              <a:gd name="T19" fmla="*/ 2444 h 2938"/>
              <a:gd name="T20" fmla="*/ 0 w 33"/>
              <a:gd name="T21" fmla="*/ 1955 h 2938"/>
              <a:gd name="T22" fmla="*/ 33 w 33"/>
              <a:gd name="T23" fmla="*/ 1955 h 2938"/>
              <a:gd name="T24" fmla="*/ 33 w 33"/>
              <a:gd name="T25" fmla="*/ 1960 h 2938"/>
              <a:gd name="T26" fmla="*/ 0 w 33"/>
              <a:gd name="T27" fmla="*/ 1960 h 2938"/>
              <a:gd name="T28" fmla="*/ 0 w 33"/>
              <a:gd name="T29" fmla="*/ 1955 h 2938"/>
              <a:gd name="T30" fmla="*/ 0 w 33"/>
              <a:gd name="T31" fmla="*/ 1467 h 2938"/>
              <a:gd name="T32" fmla="*/ 33 w 33"/>
              <a:gd name="T33" fmla="*/ 1467 h 2938"/>
              <a:gd name="T34" fmla="*/ 33 w 33"/>
              <a:gd name="T35" fmla="*/ 1472 h 2938"/>
              <a:gd name="T36" fmla="*/ 0 w 33"/>
              <a:gd name="T37" fmla="*/ 1472 h 2938"/>
              <a:gd name="T38" fmla="*/ 0 w 33"/>
              <a:gd name="T39" fmla="*/ 1467 h 2938"/>
              <a:gd name="T40" fmla="*/ 0 w 33"/>
              <a:gd name="T41" fmla="*/ 978 h 2938"/>
              <a:gd name="T42" fmla="*/ 33 w 33"/>
              <a:gd name="T43" fmla="*/ 978 h 2938"/>
              <a:gd name="T44" fmla="*/ 33 w 33"/>
              <a:gd name="T45" fmla="*/ 983 h 2938"/>
              <a:gd name="T46" fmla="*/ 0 w 33"/>
              <a:gd name="T47" fmla="*/ 983 h 2938"/>
              <a:gd name="T48" fmla="*/ 0 w 33"/>
              <a:gd name="T49" fmla="*/ 978 h 2938"/>
              <a:gd name="T50" fmla="*/ 0 w 33"/>
              <a:gd name="T51" fmla="*/ 489 h 2938"/>
              <a:gd name="T52" fmla="*/ 33 w 33"/>
              <a:gd name="T53" fmla="*/ 489 h 2938"/>
              <a:gd name="T54" fmla="*/ 33 w 33"/>
              <a:gd name="T55" fmla="*/ 494 h 2938"/>
              <a:gd name="T56" fmla="*/ 0 w 33"/>
              <a:gd name="T57" fmla="*/ 494 h 2938"/>
              <a:gd name="T58" fmla="*/ 0 w 33"/>
              <a:gd name="T59" fmla="*/ 489 h 2938"/>
              <a:gd name="T60" fmla="*/ 0 w 33"/>
              <a:gd name="T61" fmla="*/ 0 h 2938"/>
              <a:gd name="T62" fmla="*/ 33 w 33"/>
              <a:gd name="T63" fmla="*/ 0 h 2938"/>
              <a:gd name="T64" fmla="*/ 33 w 33"/>
              <a:gd name="T65" fmla="*/ 5 h 2938"/>
              <a:gd name="T66" fmla="*/ 0 w 33"/>
              <a:gd name="T67" fmla="*/ 5 h 2938"/>
              <a:gd name="T68" fmla="*/ 0 w 33"/>
              <a:gd name="T69" fmla="*/ 0 h 2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3" h="2938">
                <a:moveTo>
                  <a:pt x="0" y="2933"/>
                </a:moveTo>
                <a:lnTo>
                  <a:pt x="33" y="2933"/>
                </a:lnTo>
                <a:lnTo>
                  <a:pt x="33" y="2938"/>
                </a:lnTo>
                <a:lnTo>
                  <a:pt x="0" y="2938"/>
                </a:lnTo>
                <a:lnTo>
                  <a:pt x="0" y="2933"/>
                </a:lnTo>
                <a:close/>
                <a:moveTo>
                  <a:pt x="0" y="2444"/>
                </a:moveTo>
                <a:lnTo>
                  <a:pt x="33" y="2444"/>
                </a:lnTo>
                <a:lnTo>
                  <a:pt x="33" y="2449"/>
                </a:lnTo>
                <a:lnTo>
                  <a:pt x="0" y="2449"/>
                </a:lnTo>
                <a:lnTo>
                  <a:pt x="0" y="2444"/>
                </a:lnTo>
                <a:close/>
                <a:moveTo>
                  <a:pt x="0" y="1955"/>
                </a:moveTo>
                <a:lnTo>
                  <a:pt x="33" y="1955"/>
                </a:lnTo>
                <a:lnTo>
                  <a:pt x="33" y="1960"/>
                </a:lnTo>
                <a:lnTo>
                  <a:pt x="0" y="1960"/>
                </a:lnTo>
                <a:lnTo>
                  <a:pt x="0" y="1955"/>
                </a:lnTo>
                <a:close/>
                <a:moveTo>
                  <a:pt x="0" y="1467"/>
                </a:moveTo>
                <a:lnTo>
                  <a:pt x="33" y="1467"/>
                </a:lnTo>
                <a:lnTo>
                  <a:pt x="33" y="1472"/>
                </a:lnTo>
                <a:lnTo>
                  <a:pt x="0" y="1472"/>
                </a:lnTo>
                <a:lnTo>
                  <a:pt x="0" y="1467"/>
                </a:lnTo>
                <a:close/>
                <a:moveTo>
                  <a:pt x="0" y="978"/>
                </a:moveTo>
                <a:lnTo>
                  <a:pt x="33" y="978"/>
                </a:lnTo>
                <a:lnTo>
                  <a:pt x="33" y="983"/>
                </a:lnTo>
                <a:lnTo>
                  <a:pt x="0" y="983"/>
                </a:lnTo>
                <a:lnTo>
                  <a:pt x="0" y="978"/>
                </a:lnTo>
                <a:close/>
                <a:moveTo>
                  <a:pt x="0" y="489"/>
                </a:moveTo>
                <a:lnTo>
                  <a:pt x="33" y="489"/>
                </a:lnTo>
                <a:lnTo>
                  <a:pt x="33" y="494"/>
                </a:lnTo>
                <a:lnTo>
                  <a:pt x="0" y="494"/>
                </a:lnTo>
                <a:lnTo>
                  <a:pt x="0" y="489"/>
                </a:lnTo>
                <a:close/>
                <a:moveTo>
                  <a:pt x="0" y="0"/>
                </a:moveTo>
                <a:lnTo>
                  <a:pt x="33" y="0"/>
                </a:lnTo>
                <a:lnTo>
                  <a:pt x="33" y="5"/>
                </a:lnTo>
                <a:lnTo>
                  <a:pt x="0" y="5"/>
                </a:lnTo>
                <a:lnTo>
                  <a:pt x="0" y="0"/>
                </a:lnTo>
                <a:close/>
              </a:path>
            </a:pathLst>
          </a:custGeom>
          <a:solidFill>
            <a:srgbClr val="8686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9"/>
          <p:cNvSpPr>
            <a:spLocks noEditPoints="1"/>
          </p:cNvSpPr>
          <p:nvPr/>
        </p:nvSpPr>
        <p:spPr bwMode="auto">
          <a:xfrm>
            <a:off x="989013" y="1565275"/>
            <a:ext cx="53975" cy="4665662"/>
          </a:xfrm>
          <a:custGeom>
            <a:avLst/>
            <a:gdLst>
              <a:gd name="T0" fmla="*/ 0 w 34"/>
              <a:gd name="T1" fmla="*/ 2933 h 2939"/>
              <a:gd name="T2" fmla="*/ 34 w 34"/>
              <a:gd name="T3" fmla="*/ 2934 h 2939"/>
              <a:gd name="T4" fmla="*/ 33 w 34"/>
              <a:gd name="T5" fmla="*/ 2939 h 2939"/>
              <a:gd name="T6" fmla="*/ 0 w 34"/>
              <a:gd name="T7" fmla="*/ 2939 h 2939"/>
              <a:gd name="T8" fmla="*/ 0 w 34"/>
              <a:gd name="T9" fmla="*/ 2939 h 2939"/>
              <a:gd name="T10" fmla="*/ 33 w 34"/>
              <a:gd name="T11" fmla="*/ 2938 h 2939"/>
              <a:gd name="T12" fmla="*/ 33 w 34"/>
              <a:gd name="T13" fmla="*/ 2934 h 2939"/>
              <a:gd name="T14" fmla="*/ 0 w 34"/>
              <a:gd name="T15" fmla="*/ 2934 h 2939"/>
              <a:gd name="T16" fmla="*/ 0 w 34"/>
              <a:gd name="T17" fmla="*/ 2939 h 2939"/>
              <a:gd name="T18" fmla="*/ 0 w 34"/>
              <a:gd name="T19" fmla="*/ 2444 h 2939"/>
              <a:gd name="T20" fmla="*/ 34 w 34"/>
              <a:gd name="T21" fmla="*/ 2445 h 2939"/>
              <a:gd name="T22" fmla="*/ 33 w 34"/>
              <a:gd name="T23" fmla="*/ 2450 h 2939"/>
              <a:gd name="T24" fmla="*/ 0 w 34"/>
              <a:gd name="T25" fmla="*/ 2450 h 2939"/>
              <a:gd name="T26" fmla="*/ 0 w 34"/>
              <a:gd name="T27" fmla="*/ 2450 h 2939"/>
              <a:gd name="T28" fmla="*/ 33 w 34"/>
              <a:gd name="T29" fmla="*/ 2449 h 2939"/>
              <a:gd name="T30" fmla="*/ 33 w 34"/>
              <a:gd name="T31" fmla="*/ 2445 h 2939"/>
              <a:gd name="T32" fmla="*/ 0 w 34"/>
              <a:gd name="T33" fmla="*/ 2445 h 2939"/>
              <a:gd name="T34" fmla="*/ 0 w 34"/>
              <a:gd name="T35" fmla="*/ 2450 h 2939"/>
              <a:gd name="T36" fmla="*/ 0 w 34"/>
              <a:gd name="T37" fmla="*/ 1955 h 2939"/>
              <a:gd name="T38" fmla="*/ 34 w 34"/>
              <a:gd name="T39" fmla="*/ 1956 h 2939"/>
              <a:gd name="T40" fmla="*/ 33 w 34"/>
              <a:gd name="T41" fmla="*/ 1961 h 2939"/>
              <a:gd name="T42" fmla="*/ 0 w 34"/>
              <a:gd name="T43" fmla="*/ 1961 h 2939"/>
              <a:gd name="T44" fmla="*/ 0 w 34"/>
              <a:gd name="T45" fmla="*/ 1961 h 2939"/>
              <a:gd name="T46" fmla="*/ 33 w 34"/>
              <a:gd name="T47" fmla="*/ 1960 h 2939"/>
              <a:gd name="T48" fmla="*/ 33 w 34"/>
              <a:gd name="T49" fmla="*/ 1956 h 2939"/>
              <a:gd name="T50" fmla="*/ 0 w 34"/>
              <a:gd name="T51" fmla="*/ 1956 h 2939"/>
              <a:gd name="T52" fmla="*/ 0 w 34"/>
              <a:gd name="T53" fmla="*/ 1961 h 2939"/>
              <a:gd name="T54" fmla="*/ 0 w 34"/>
              <a:gd name="T55" fmla="*/ 1467 h 2939"/>
              <a:gd name="T56" fmla="*/ 34 w 34"/>
              <a:gd name="T57" fmla="*/ 1468 h 2939"/>
              <a:gd name="T58" fmla="*/ 33 w 34"/>
              <a:gd name="T59" fmla="*/ 1473 h 2939"/>
              <a:gd name="T60" fmla="*/ 0 w 34"/>
              <a:gd name="T61" fmla="*/ 1473 h 2939"/>
              <a:gd name="T62" fmla="*/ 0 w 34"/>
              <a:gd name="T63" fmla="*/ 1473 h 2939"/>
              <a:gd name="T64" fmla="*/ 33 w 34"/>
              <a:gd name="T65" fmla="*/ 1472 h 2939"/>
              <a:gd name="T66" fmla="*/ 33 w 34"/>
              <a:gd name="T67" fmla="*/ 1468 h 2939"/>
              <a:gd name="T68" fmla="*/ 0 w 34"/>
              <a:gd name="T69" fmla="*/ 1468 h 2939"/>
              <a:gd name="T70" fmla="*/ 0 w 34"/>
              <a:gd name="T71" fmla="*/ 1473 h 2939"/>
              <a:gd name="T72" fmla="*/ 0 w 34"/>
              <a:gd name="T73" fmla="*/ 978 h 2939"/>
              <a:gd name="T74" fmla="*/ 34 w 34"/>
              <a:gd name="T75" fmla="*/ 979 h 2939"/>
              <a:gd name="T76" fmla="*/ 33 w 34"/>
              <a:gd name="T77" fmla="*/ 984 h 2939"/>
              <a:gd name="T78" fmla="*/ 0 w 34"/>
              <a:gd name="T79" fmla="*/ 984 h 2939"/>
              <a:gd name="T80" fmla="*/ 0 w 34"/>
              <a:gd name="T81" fmla="*/ 984 h 2939"/>
              <a:gd name="T82" fmla="*/ 33 w 34"/>
              <a:gd name="T83" fmla="*/ 983 h 2939"/>
              <a:gd name="T84" fmla="*/ 33 w 34"/>
              <a:gd name="T85" fmla="*/ 979 h 2939"/>
              <a:gd name="T86" fmla="*/ 0 w 34"/>
              <a:gd name="T87" fmla="*/ 979 h 2939"/>
              <a:gd name="T88" fmla="*/ 0 w 34"/>
              <a:gd name="T89" fmla="*/ 984 h 2939"/>
              <a:gd name="T90" fmla="*/ 0 w 34"/>
              <a:gd name="T91" fmla="*/ 489 h 2939"/>
              <a:gd name="T92" fmla="*/ 34 w 34"/>
              <a:gd name="T93" fmla="*/ 490 h 2939"/>
              <a:gd name="T94" fmla="*/ 33 w 34"/>
              <a:gd name="T95" fmla="*/ 495 h 2939"/>
              <a:gd name="T96" fmla="*/ 0 w 34"/>
              <a:gd name="T97" fmla="*/ 495 h 2939"/>
              <a:gd name="T98" fmla="*/ 0 w 34"/>
              <a:gd name="T99" fmla="*/ 495 h 2939"/>
              <a:gd name="T100" fmla="*/ 33 w 34"/>
              <a:gd name="T101" fmla="*/ 494 h 2939"/>
              <a:gd name="T102" fmla="*/ 33 w 34"/>
              <a:gd name="T103" fmla="*/ 490 h 2939"/>
              <a:gd name="T104" fmla="*/ 0 w 34"/>
              <a:gd name="T105" fmla="*/ 490 h 2939"/>
              <a:gd name="T106" fmla="*/ 0 w 34"/>
              <a:gd name="T107" fmla="*/ 495 h 2939"/>
              <a:gd name="T108" fmla="*/ 0 w 34"/>
              <a:gd name="T109" fmla="*/ 0 h 2939"/>
              <a:gd name="T110" fmla="*/ 34 w 34"/>
              <a:gd name="T111" fmla="*/ 1 h 2939"/>
              <a:gd name="T112" fmla="*/ 33 w 34"/>
              <a:gd name="T113" fmla="*/ 6 h 2939"/>
              <a:gd name="T114" fmla="*/ 0 w 34"/>
              <a:gd name="T115" fmla="*/ 6 h 2939"/>
              <a:gd name="T116" fmla="*/ 0 w 34"/>
              <a:gd name="T117" fmla="*/ 6 h 2939"/>
              <a:gd name="T118" fmla="*/ 33 w 34"/>
              <a:gd name="T119" fmla="*/ 5 h 2939"/>
              <a:gd name="T120" fmla="*/ 33 w 34"/>
              <a:gd name="T121" fmla="*/ 1 h 2939"/>
              <a:gd name="T122" fmla="*/ 0 w 34"/>
              <a:gd name="T123" fmla="*/ 1 h 2939"/>
              <a:gd name="T124" fmla="*/ 0 w 34"/>
              <a:gd name="T125" fmla="*/ 6 h 2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 h="2939">
                <a:moveTo>
                  <a:pt x="0" y="2934"/>
                </a:moveTo>
                <a:lnTo>
                  <a:pt x="0" y="2933"/>
                </a:lnTo>
                <a:lnTo>
                  <a:pt x="33" y="2933"/>
                </a:lnTo>
                <a:lnTo>
                  <a:pt x="34" y="2934"/>
                </a:lnTo>
                <a:lnTo>
                  <a:pt x="34" y="2939"/>
                </a:lnTo>
                <a:lnTo>
                  <a:pt x="33" y="2939"/>
                </a:lnTo>
                <a:lnTo>
                  <a:pt x="0" y="2939"/>
                </a:lnTo>
                <a:lnTo>
                  <a:pt x="0" y="2939"/>
                </a:lnTo>
                <a:lnTo>
                  <a:pt x="0" y="2934"/>
                </a:lnTo>
                <a:close/>
                <a:moveTo>
                  <a:pt x="0" y="2939"/>
                </a:moveTo>
                <a:lnTo>
                  <a:pt x="0" y="2938"/>
                </a:lnTo>
                <a:lnTo>
                  <a:pt x="33" y="2938"/>
                </a:lnTo>
                <a:lnTo>
                  <a:pt x="33" y="2939"/>
                </a:lnTo>
                <a:lnTo>
                  <a:pt x="33" y="2934"/>
                </a:lnTo>
                <a:lnTo>
                  <a:pt x="33" y="2934"/>
                </a:lnTo>
                <a:lnTo>
                  <a:pt x="0" y="2934"/>
                </a:lnTo>
                <a:lnTo>
                  <a:pt x="0" y="2934"/>
                </a:lnTo>
                <a:lnTo>
                  <a:pt x="0" y="2939"/>
                </a:lnTo>
                <a:close/>
                <a:moveTo>
                  <a:pt x="0" y="2445"/>
                </a:moveTo>
                <a:lnTo>
                  <a:pt x="0" y="2444"/>
                </a:lnTo>
                <a:lnTo>
                  <a:pt x="33" y="2444"/>
                </a:lnTo>
                <a:lnTo>
                  <a:pt x="34" y="2445"/>
                </a:lnTo>
                <a:lnTo>
                  <a:pt x="34" y="2450"/>
                </a:lnTo>
                <a:lnTo>
                  <a:pt x="33" y="2450"/>
                </a:lnTo>
                <a:lnTo>
                  <a:pt x="0" y="2450"/>
                </a:lnTo>
                <a:lnTo>
                  <a:pt x="0" y="2450"/>
                </a:lnTo>
                <a:lnTo>
                  <a:pt x="0" y="2445"/>
                </a:lnTo>
                <a:close/>
                <a:moveTo>
                  <a:pt x="0" y="2450"/>
                </a:moveTo>
                <a:lnTo>
                  <a:pt x="0" y="2449"/>
                </a:lnTo>
                <a:lnTo>
                  <a:pt x="33" y="2449"/>
                </a:lnTo>
                <a:lnTo>
                  <a:pt x="33" y="2450"/>
                </a:lnTo>
                <a:lnTo>
                  <a:pt x="33" y="2445"/>
                </a:lnTo>
                <a:lnTo>
                  <a:pt x="33" y="2445"/>
                </a:lnTo>
                <a:lnTo>
                  <a:pt x="0" y="2445"/>
                </a:lnTo>
                <a:lnTo>
                  <a:pt x="0" y="2445"/>
                </a:lnTo>
                <a:lnTo>
                  <a:pt x="0" y="2450"/>
                </a:lnTo>
                <a:close/>
                <a:moveTo>
                  <a:pt x="0" y="1956"/>
                </a:moveTo>
                <a:lnTo>
                  <a:pt x="0" y="1955"/>
                </a:lnTo>
                <a:lnTo>
                  <a:pt x="33" y="1955"/>
                </a:lnTo>
                <a:lnTo>
                  <a:pt x="34" y="1956"/>
                </a:lnTo>
                <a:lnTo>
                  <a:pt x="34" y="1961"/>
                </a:lnTo>
                <a:lnTo>
                  <a:pt x="33" y="1961"/>
                </a:lnTo>
                <a:lnTo>
                  <a:pt x="0" y="1961"/>
                </a:lnTo>
                <a:lnTo>
                  <a:pt x="0" y="1961"/>
                </a:lnTo>
                <a:lnTo>
                  <a:pt x="0" y="1956"/>
                </a:lnTo>
                <a:close/>
                <a:moveTo>
                  <a:pt x="0" y="1961"/>
                </a:moveTo>
                <a:lnTo>
                  <a:pt x="0" y="1960"/>
                </a:lnTo>
                <a:lnTo>
                  <a:pt x="33" y="1960"/>
                </a:lnTo>
                <a:lnTo>
                  <a:pt x="33" y="1961"/>
                </a:lnTo>
                <a:lnTo>
                  <a:pt x="33" y="1956"/>
                </a:lnTo>
                <a:lnTo>
                  <a:pt x="33" y="1956"/>
                </a:lnTo>
                <a:lnTo>
                  <a:pt x="0" y="1956"/>
                </a:lnTo>
                <a:lnTo>
                  <a:pt x="0" y="1956"/>
                </a:lnTo>
                <a:lnTo>
                  <a:pt x="0" y="1961"/>
                </a:lnTo>
                <a:close/>
                <a:moveTo>
                  <a:pt x="0" y="1468"/>
                </a:moveTo>
                <a:lnTo>
                  <a:pt x="0" y="1467"/>
                </a:lnTo>
                <a:lnTo>
                  <a:pt x="33" y="1467"/>
                </a:lnTo>
                <a:lnTo>
                  <a:pt x="34" y="1468"/>
                </a:lnTo>
                <a:lnTo>
                  <a:pt x="34" y="1473"/>
                </a:lnTo>
                <a:lnTo>
                  <a:pt x="33" y="1473"/>
                </a:lnTo>
                <a:lnTo>
                  <a:pt x="0" y="1473"/>
                </a:lnTo>
                <a:lnTo>
                  <a:pt x="0" y="1473"/>
                </a:lnTo>
                <a:lnTo>
                  <a:pt x="0" y="1468"/>
                </a:lnTo>
                <a:close/>
                <a:moveTo>
                  <a:pt x="0" y="1473"/>
                </a:moveTo>
                <a:lnTo>
                  <a:pt x="0" y="1472"/>
                </a:lnTo>
                <a:lnTo>
                  <a:pt x="33" y="1472"/>
                </a:lnTo>
                <a:lnTo>
                  <a:pt x="33" y="1473"/>
                </a:lnTo>
                <a:lnTo>
                  <a:pt x="33" y="1468"/>
                </a:lnTo>
                <a:lnTo>
                  <a:pt x="33" y="1468"/>
                </a:lnTo>
                <a:lnTo>
                  <a:pt x="0" y="1468"/>
                </a:lnTo>
                <a:lnTo>
                  <a:pt x="0" y="1468"/>
                </a:lnTo>
                <a:lnTo>
                  <a:pt x="0" y="1473"/>
                </a:lnTo>
                <a:close/>
                <a:moveTo>
                  <a:pt x="0" y="979"/>
                </a:moveTo>
                <a:lnTo>
                  <a:pt x="0" y="978"/>
                </a:lnTo>
                <a:lnTo>
                  <a:pt x="33" y="978"/>
                </a:lnTo>
                <a:lnTo>
                  <a:pt x="34" y="979"/>
                </a:lnTo>
                <a:lnTo>
                  <a:pt x="34" y="984"/>
                </a:lnTo>
                <a:lnTo>
                  <a:pt x="33" y="984"/>
                </a:lnTo>
                <a:lnTo>
                  <a:pt x="0" y="984"/>
                </a:lnTo>
                <a:lnTo>
                  <a:pt x="0" y="984"/>
                </a:lnTo>
                <a:lnTo>
                  <a:pt x="0" y="979"/>
                </a:lnTo>
                <a:close/>
                <a:moveTo>
                  <a:pt x="0" y="984"/>
                </a:moveTo>
                <a:lnTo>
                  <a:pt x="0" y="983"/>
                </a:lnTo>
                <a:lnTo>
                  <a:pt x="33" y="983"/>
                </a:lnTo>
                <a:lnTo>
                  <a:pt x="33" y="984"/>
                </a:lnTo>
                <a:lnTo>
                  <a:pt x="33" y="979"/>
                </a:lnTo>
                <a:lnTo>
                  <a:pt x="33" y="979"/>
                </a:lnTo>
                <a:lnTo>
                  <a:pt x="0" y="979"/>
                </a:lnTo>
                <a:lnTo>
                  <a:pt x="0" y="979"/>
                </a:lnTo>
                <a:lnTo>
                  <a:pt x="0" y="984"/>
                </a:lnTo>
                <a:close/>
                <a:moveTo>
                  <a:pt x="0" y="490"/>
                </a:moveTo>
                <a:lnTo>
                  <a:pt x="0" y="489"/>
                </a:lnTo>
                <a:lnTo>
                  <a:pt x="33" y="489"/>
                </a:lnTo>
                <a:lnTo>
                  <a:pt x="34" y="490"/>
                </a:lnTo>
                <a:lnTo>
                  <a:pt x="34" y="495"/>
                </a:lnTo>
                <a:lnTo>
                  <a:pt x="33" y="495"/>
                </a:lnTo>
                <a:lnTo>
                  <a:pt x="0" y="495"/>
                </a:lnTo>
                <a:lnTo>
                  <a:pt x="0" y="495"/>
                </a:lnTo>
                <a:lnTo>
                  <a:pt x="0" y="490"/>
                </a:lnTo>
                <a:close/>
                <a:moveTo>
                  <a:pt x="0" y="495"/>
                </a:moveTo>
                <a:lnTo>
                  <a:pt x="0" y="494"/>
                </a:lnTo>
                <a:lnTo>
                  <a:pt x="33" y="494"/>
                </a:lnTo>
                <a:lnTo>
                  <a:pt x="33" y="495"/>
                </a:lnTo>
                <a:lnTo>
                  <a:pt x="33" y="490"/>
                </a:lnTo>
                <a:lnTo>
                  <a:pt x="33" y="490"/>
                </a:lnTo>
                <a:lnTo>
                  <a:pt x="0" y="490"/>
                </a:lnTo>
                <a:lnTo>
                  <a:pt x="0" y="490"/>
                </a:lnTo>
                <a:lnTo>
                  <a:pt x="0" y="495"/>
                </a:lnTo>
                <a:close/>
                <a:moveTo>
                  <a:pt x="0" y="1"/>
                </a:moveTo>
                <a:lnTo>
                  <a:pt x="0" y="0"/>
                </a:lnTo>
                <a:lnTo>
                  <a:pt x="33" y="0"/>
                </a:lnTo>
                <a:lnTo>
                  <a:pt x="34" y="1"/>
                </a:lnTo>
                <a:lnTo>
                  <a:pt x="34" y="6"/>
                </a:lnTo>
                <a:lnTo>
                  <a:pt x="33" y="6"/>
                </a:lnTo>
                <a:lnTo>
                  <a:pt x="0" y="6"/>
                </a:lnTo>
                <a:lnTo>
                  <a:pt x="0" y="6"/>
                </a:lnTo>
                <a:lnTo>
                  <a:pt x="0" y="1"/>
                </a:lnTo>
                <a:close/>
                <a:moveTo>
                  <a:pt x="0" y="6"/>
                </a:moveTo>
                <a:lnTo>
                  <a:pt x="0" y="5"/>
                </a:lnTo>
                <a:lnTo>
                  <a:pt x="33" y="5"/>
                </a:lnTo>
                <a:lnTo>
                  <a:pt x="33" y="6"/>
                </a:lnTo>
                <a:lnTo>
                  <a:pt x="33" y="1"/>
                </a:lnTo>
                <a:lnTo>
                  <a:pt x="33" y="1"/>
                </a:lnTo>
                <a:lnTo>
                  <a:pt x="0" y="1"/>
                </a:lnTo>
                <a:lnTo>
                  <a:pt x="0" y="1"/>
                </a:lnTo>
                <a:lnTo>
                  <a:pt x="0" y="6"/>
                </a:lnTo>
                <a:close/>
              </a:path>
            </a:pathLst>
          </a:custGeom>
          <a:solidFill>
            <a:srgbClr val="868686"/>
          </a:solidFill>
          <a:ln w="0"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 name="Rectangle 10"/>
          <p:cNvSpPr>
            <a:spLocks noChangeArrowheads="1"/>
          </p:cNvSpPr>
          <p:nvPr/>
        </p:nvSpPr>
        <p:spPr bwMode="auto">
          <a:xfrm>
            <a:off x="1041400" y="6223000"/>
            <a:ext cx="7194550" cy="7937"/>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11"/>
          <p:cNvSpPr>
            <a:spLocks noEditPoints="1"/>
          </p:cNvSpPr>
          <p:nvPr/>
        </p:nvSpPr>
        <p:spPr bwMode="auto">
          <a:xfrm>
            <a:off x="1041400" y="6221413"/>
            <a:ext cx="7194550" cy="9525"/>
          </a:xfrm>
          <a:custGeom>
            <a:avLst/>
            <a:gdLst>
              <a:gd name="T0" fmla="*/ 0 w 4532"/>
              <a:gd name="T1" fmla="*/ 1 h 6"/>
              <a:gd name="T2" fmla="*/ 0 w 4532"/>
              <a:gd name="T3" fmla="*/ 0 h 6"/>
              <a:gd name="T4" fmla="*/ 4532 w 4532"/>
              <a:gd name="T5" fmla="*/ 0 h 6"/>
              <a:gd name="T6" fmla="*/ 4532 w 4532"/>
              <a:gd name="T7" fmla="*/ 1 h 6"/>
              <a:gd name="T8" fmla="*/ 4532 w 4532"/>
              <a:gd name="T9" fmla="*/ 6 h 6"/>
              <a:gd name="T10" fmla="*/ 4532 w 4532"/>
              <a:gd name="T11" fmla="*/ 6 h 6"/>
              <a:gd name="T12" fmla="*/ 0 w 4532"/>
              <a:gd name="T13" fmla="*/ 6 h 6"/>
              <a:gd name="T14" fmla="*/ 0 w 4532"/>
              <a:gd name="T15" fmla="*/ 6 h 6"/>
              <a:gd name="T16" fmla="*/ 0 w 4532"/>
              <a:gd name="T17" fmla="*/ 1 h 6"/>
              <a:gd name="T18" fmla="*/ 1 w 4532"/>
              <a:gd name="T19" fmla="*/ 6 h 6"/>
              <a:gd name="T20" fmla="*/ 0 w 4532"/>
              <a:gd name="T21" fmla="*/ 5 h 6"/>
              <a:gd name="T22" fmla="*/ 4532 w 4532"/>
              <a:gd name="T23" fmla="*/ 5 h 6"/>
              <a:gd name="T24" fmla="*/ 4531 w 4532"/>
              <a:gd name="T25" fmla="*/ 6 h 6"/>
              <a:gd name="T26" fmla="*/ 4531 w 4532"/>
              <a:gd name="T27" fmla="*/ 1 h 6"/>
              <a:gd name="T28" fmla="*/ 4532 w 4532"/>
              <a:gd name="T29" fmla="*/ 1 h 6"/>
              <a:gd name="T30" fmla="*/ 0 w 4532"/>
              <a:gd name="T31" fmla="*/ 1 h 6"/>
              <a:gd name="T32" fmla="*/ 1 w 4532"/>
              <a:gd name="T33" fmla="*/ 1 h 6"/>
              <a:gd name="T34" fmla="*/ 1 w 4532"/>
              <a:gd name="T3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32" h="6">
                <a:moveTo>
                  <a:pt x="0" y="1"/>
                </a:moveTo>
                <a:lnTo>
                  <a:pt x="0" y="0"/>
                </a:lnTo>
                <a:lnTo>
                  <a:pt x="4532" y="0"/>
                </a:lnTo>
                <a:lnTo>
                  <a:pt x="4532" y="1"/>
                </a:lnTo>
                <a:lnTo>
                  <a:pt x="4532" y="6"/>
                </a:lnTo>
                <a:lnTo>
                  <a:pt x="4532" y="6"/>
                </a:lnTo>
                <a:lnTo>
                  <a:pt x="0" y="6"/>
                </a:lnTo>
                <a:lnTo>
                  <a:pt x="0" y="6"/>
                </a:lnTo>
                <a:lnTo>
                  <a:pt x="0" y="1"/>
                </a:lnTo>
                <a:close/>
                <a:moveTo>
                  <a:pt x="1" y="6"/>
                </a:moveTo>
                <a:lnTo>
                  <a:pt x="0" y="5"/>
                </a:lnTo>
                <a:lnTo>
                  <a:pt x="4532" y="5"/>
                </a:lnTo>
                <a:lnTo>
                  <a:pt x="4531" y="6"/>
                </a:lnTo>
                <a:lnTo>
                  <a:pt x="4531" y="1"/>
                </a:lnTo>
                <a:lnTo>
                  <a:pt x="4532" y="1"/>
                </a:lnTo>
                <a:lnTo>
                  <a:pt x="0" y="1"/>
                </a:lnTo>
                <a:lnTo>
                  <a:pt x="1" y="1"/>
                </a:lnTo>
                <a:lnTo>
                  <a:pt x="1" y="6"/>
                </a:lnTo>
                <a:close/>
              </a:path>
            </a:pathLst>
          </a:custGeom>
          <a:solidFill>
            <a:srgbClr val="868686"/>
          </a:solidFill>
          <a:ln w="0"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12"/>
          <p:cNvSpPr>
            <a:spLocks noEditPoints="1"/>
          </p:cNvSpPr>
          <p:nvPr/>
        </p:nvSpPr>
        <p:spPr bwMode="auto">
          <a:xfrm>
            <a:off x="1036638" y="6226175"/>
            <a:ext cx="7202488" cy="50800"/>
          </a:xfrm>
          <a:custGeom>
            <a:avLst/>
            <a:gdLst>
              <a:gd name="T0" fmla="*/ 5 w 4537"/>
              <a:gd name="T1" fmla="*/ 32 h 32"/>
              <a:gd name="T2" fmla="*/ 0 w 4537"/>
              <a:gd name="T3" fmla="*/ 0 h 32"/>
              <a:gd name="T4" fmla="*/ 221 w 4537"/>
              <a:gd name="T5" fmla="*/ 0 h 32"/>
              <a:gd name="T6" fmla="*/ 216 w 4537"/>
              <a:gd name="T7" fmla="*/ 32 h 32"/>
              <a:gd name="T8" fmla="*/ 221 w 4537"/>
              <a:gd name="T9" fmla="*/ 0 h 32"/>
              <a:gd name="T10" fmla="*/ 437 w 4537"/>
              <a:gd name="T11" fmla="*/ 32 h 32"/>
              <a:gd name="T12" fmla="*/ 432 w 4537"/>
              <a:gd name="T13" fmla="*/ 0 h 32"/>
              <a:gd name="T14" fmla="*/ 653 w 4537"/>
              <a:gd name="T15" fmla="*/ 0 h 32"/>
              <a:gd name="T16" fmla="*/ 648 w 4537"/>
              <a:gd name="T17" fmla="*/ 32 h 32"/>
              <a:gd name="T18" fmla="*/ 653 w 4537"/>
              <a:gd name="T19" fmla="*/ 0 h 32"/>
              <a:gd name="T20" fmla="*/ 868 w 4537"/>
              <a:gd name="T21" fmla="*/ 32 h 32"/>
              <a:gd name="T22" fmla="*/ 863 w 4537"/>
              <a:gd name="T23" fmla="*/ 0 h 32"/>
              <a:gd name="T24" fmla="*/ 1085 w 4537"/>
              <a:gd name="T25" fmla="*/ 0 h 32"/>
              <a:gd name="T26" fmla="*/ 1080 w 4537"/>
              <a:gd name="T27" fmla="*/ 32 h 32"/>
              <a:gd name="T28" fmla="*/ 1085 w 4537"/>
              <a:gd name="T29" fmla="*/ 0 h 32"/>
              <a:gd name="T30" fmla="*/ 1300 w 4537"/>
              <a:gd name="T31" fmla="*/ 32 h 32"/>
              <a:gd name="T32" fmla="*/ 1295 w 4537"/>
              <a:gd name="T33" fmla="*/ 0 h 32"/>
              <a:gd name="T34" fmla="*/ 1515 w 4537"/>
              <a:gd name="T35" fmla="*/ 0 h 32"/>
              <a:gd name="T36" fmla="*/ 1511 w 4537"/>
              <a:gd name="T37" fmla="*/ 32 h 32"/>
              <a:gd name="T38" fmla="*/ 1515 w 4537"/>
              <a:gd name="T39" fmla="*/ 0 h 32"/>
              <a:gd name="T40" fmla="*/ 1732 w 4537"/>
              <a:gd name="T41" fmla="*/ 32 h 32"/>
              <a:gd name="T42" fmla="*/ 1727 w 4537"/>
              <a:gd name="T43" fmla="*/ 0 h 32"/>
              <a:gd name="T44" fmla="*/ 1947 w 4537"/>
              <a:gd name="T45" fmla="*/ 0 h 32"/>
              <a:gd name="T46" fmla="*/ 1943 w 4537"/>
              <a:gd name="T47" fmla="*/ 32 h 32"/>
              <a:gd name="T48" fmla="*/ 1947 w 4537"/>
              <a:gd name="T49" fmla="*/ 0 h 32"/>
              <a:gd name="T50" fmla="*/ 2163 w 4537"/>
              <a:gd name="T51" fmla="*/ 32 h 32"/>
              <a:gd name="T52" fmla="*/ 2158 w 4537"/>
              <a:gd name="T53" fmla="*/ 0 h 32"/>
              <a:gd name="T54" fmla="*/ 2379 w 4537"/>
              <a:gd name="T55" fmla="*/ 0 h 32"/>
              <a:gd name="T56" fmla="*/ 2374 w 4537"/>
              <a:gd name="T57" fmla="*/ 32 h 32"/>
              <a:gd name="T58" fmla="*/ 2379 w 4537"/>
              <a:gd name="T59" fmla="*/ 0 h 32"/>
              <a:gd name="T60" fmla="*/ 2595 w 4537"/>
              <a:gd name="T61" fmla="*/ 32 h 32"/>
              <a:gd name="T62" fmla="*/ 2590 w 4537"/>
              <a:gd name="T63" fmla="*/ 0 h 32"/>
              <a:gd name="T64" fmla="*/ 2811 w 4537"/>
              <a:gd name="T65" fmla="*/ 0 h 32"/>
              <a:gd name="T66" fmla="*/ 2805 w 4537"/>
              <a:gd name="T67" fmla="*/ 32 h 32"/>
              <a:gd name="T68" fmla="*/ 2811 w 4537"/>
              <a:gd name="T69" fmla="*/ 0 h 32"/>
              <a:gd name="T70" fmla="*/ 3027 w 4537"/>
              <a:gd name="T71" fmla="*/ 32 h 32"/>
              <a:gd name="T72" fmla="*/ 3022 w 4537"/>
              <a:gd name="T73" fmla="*/ 0 h 32"/>
              <a:gd name="T74" fmla="*/ 3243 w 4537"/>
              <a:gd name="T75" fmla="*/ 0 h 32"/>
              <a:gd name="T76" fmla="*/ 3238 w 4537"/>
              <a:gd name="T77" fmla="*/ 32 h 32"/>
              <a:gd name="T78" fmla="*/ 3243 w 4537"/>
              <a:gd name="T79" fmla="*/ 0 h 32"/>
              <a:gd name="T80" fmla="*/ 3458 w 4537"/>
              <a:gd name="T81" fmla="*/ 32 h 32"/>
              <a:gd name="T82" fmla="*/ 3453 w 4537"/>
              <a:gd name="T83" fmla="*/ 0 h 32"/>
              <a:gd name="T84" fmla="*/ 3675 w 4537"/>
              <a:gd name="T85" fmla="*/ 0 h 32"/>
              <a:gd name="T86" fmla="*/ 3670 w 4537"/>
              <a:gd name="T87" fmla="*/ 32 h 32"/>
              <a:gd name="T88" fmla="*/ 3675 w 4537"/>
              <a:gd name="T89" fmla="*/ 0 h 32"/>
              <a:gd name="T90" fmla="*/ 3890 w 4537"/>
              <a:gd name="T91" fmla="*/ 32 h 32"/>
              <a:gd name="T92" fmla="*/ 3885 w 4537"/>
              <a:gd name="T93" fmla="*/ 0 h 32"/>
              <a:gd name="T94" fmla="*/ 4105 w 4537"/>
              <a:gd name="T95" fmla="*/ 0 h 32"/>
              <a:gd name="T96" fmla="*/ 4101 w 4537"/>
              <a:gd name="T97" fmla="*/ 32 h 32"/>
              <a:gd name="T98" fmla="*/ 4105 w 4537"/>
              <a:gd name="T99" fmla="*/ 0 h 32"/>
              <a:gd name="T100" fmla="*/ 4322 w 4537"/>
              <a:gd name="T101" fmla="*/ 32 h 32"/>
              <a:gd name="T102" fmla="*/ 4317 w 4537"/>
              <a:gd name="T103" fmla="*/ 0 h 32"/>
              <a:gd name="T104" fmla="*/ 4537 w 4537"/>
              <a:gd name="T105" fmla="*/ 0 h 32"/>
              <a:gd name="T106" fmla="*/ 4532 w 4537"/>
              <a:gd name="T107" fmla="*/ 32 h 32"/>
              <a:gd name="T108" fmla="*/ 4537 w 4537"/>
              <a:gd name="T109"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537" h="32">
                <a:moveTo>
                  <a:pt x="5" y="0"/>
                </a:moveTo>
                <a:lnTo>
                  <a:pt x="5" y="32"/>
                </a:lnTo>
                <a:lnTo>
                  <a:pt x="0" y="32"/>
                </a:lnTo>
                <a:lnTo>
                  <a:pt x="0" y="0"/>
                </a:lnTo>
                <a:lnTo>
                  <a:pt x="5" y="0"/>
                </a:lnTo>
                <a:close/>
                <a:moveTo>
                  <a:pt x="221" y="0"/>
                </a:moveTo>
                <a:lnTo>
                  <a:pt x="221" y="32"/>
                </a:lnTo>
                <a:lnTo>
                  <a:pt x="216" y="32"/>
                </a:lnTo>
                <a:lnTo>
                  <a:pt x="216" y="0"/>
                </a:lnTo>
                <a:lnTo>
                  <a:pt x="221" y="0"/>
                </a:lnTo>
                <a:close/>
                <a:moveTo>
                  <a:pt x="437" y="0"/>
                </a:moveTo>
                <a:lnTo>
                  <a:pt x="437" y="32"/>
                </a:lnTo>
                <a:lnTo>
                  <a:pt x="432" y="32"/>
                </a:lnTo>
                <a:lnTo>
                  <a:pt x="432" y="0"/>
                </a:lnTo>
                <a:lnTo>
                  <a:pt x="437" y="0"/>
                </a:lnTo>
                <a:close/>
                <a:moveTo>
                  <a:pt x="653" y="0"/>
                </a:moveTo>
                <a:lnTo>
                  <a:pt x="653" y="32"/>
                </a:lnTo>
                <a:lnTo>
                  <a:pt x="648" y="32"/>
                </a:lnTo>
                <a:lnTo>
                  <a:pt x="648" y="0"/>
                </a:lnTo>
                <a:lnTo>
                  <a:pt x="653" y="0"/>
                </a:lnTo>
                <a:close/>
                <a:moveTo>
                  <a:pt x="868" y="0"/>
                </a:moveTo>
                <a:lnTo>
                  <a:pt x="868" y="32"/>
                </a:lnTo>
                <a:lnTo>
                  <a:pt x="863" y="32"/>
                </a:lnTo>
                <a:lnTo>
                  <a:pt x="863" y="0"/>
                </a:lnTo>
                <a:lnTo>
                  <a:pt x="868" y="0"/>
                </a:lnTo>
                <a:close/>
                <a:moveTo>
                  <a:pt x="1085" y="0"/>
                </a:moveTo>
                <a:lnTo>
                  <a:pt x="1085" y="32"/>
                </a:lnTo>
                <a:lnTo>
                  <a:pt x="1080" y="32"/>
                </a:lnTo>
                <a:lnTo>
                  <a:pt x="1080" y="0"/>
                </a:lnTo>
                <a:lnTo>
                  <a:pt x="1085" y="0"/>
                </a:lnTo>
                <a:close/>
                <a:moveTo>
                  <a:pt x="1300" y="0"/>
                </a:moveTo>
                <a:lnTo>
                  <a:pt x="1300" y="32"/>
                </a:lnTo>
                <a:lnTo>
                  <a:pt x="1295" y="32"/>
                </a:lnTo>
                <a:lnTo>
                  <a:pt x="1295" y="0"/>
                </a:lnTo>
                <a:lnTo>
                  <a:pt x="1300" y="0"/>
                </a:lnTo>
                <a:close/>
                <a:moveTo>
                  <a:pt x="1515" y="0"/>
                </a:moveTo>
                <a:lnTo>
                  <a:pt x="1515" y="32"/>
                </a:lnTo>
                <a:lnTo>
                  <a:pt x="1511" y="32"/>
                </a:lnTo>
                <a:lnTo>
                  <a:pt x="1511" y="0"/>
                </a:lnTo>
                <a:lnTo>
                  <a:pt x="1515" y="0"/>
                </a:lnTo>
                <a:close/>
                <a:moveTo>
                  <a:pt x="1732" y="0"/>
                </a:moveTo>
                <a:lnTo>
                  <a:pt x="1732" y="32"/>
                </a:lnTo>
                <a:lnTo>
                  <a:pt x="1727" y="32"/>
                </a:lnTo>
                <a:lnTo>
                  <a:pt x="1727" y="0"/>
                </a:lnTo>
                <a:lnTo>
                  <a:pt x="1732" y="0"/>
                </a:lnTo>
                <a:close/>
                <a:moveTo>
                  <a:pt x="1947" y="0"/>
                </a:moveTo>
                <a:lnTo>
                  <a:pt x="1947" y="32"/>
                </a:lnTo>
                <a:lnTo>
                  <a:pt x="1943" y="32"/>
                </a:lnTo>
                <a:lnTo>
                  <a:pt x="1943" y="0"/>
                </a:lnTo>
                <a:lnTo>
                  <a:pt x="1947" y="0"/>
                </a:lnTo>
                <a:close/>
                <a:moveTo>
                  <a:pt x="2163" y="0"/>
                </a:moveTo>
                <a:lnTo>
                  <a:pt x="2163" y="32"/>
                </a:lnTo>
                <a:lnTo>
                  <a:pt x="2158" y="32"/>
                </a:lnTo>
                <a:lnTo>
                  <a:pt x="2158" y="0"/>
                </a:lnTo>
                <a:lnTo>
                  <a:pt x="2163" y="0"/>
                </a:lnTo>
                <a:close/>
                <a:moveTo>
                  <a:pt x="2379" y="0"/>
                </a:moveTo>
                <a:lnTo>
                  <a:pt x="2379" y="32"/>
                </a:lnTo>
                <a:lnTo>
                  <a:pt x="2374" y="32"/>
                </a:lnTo>
                <a:lnTo>
                  <a:pt x="2374" y="0"/>
                </a:lnTo>
                <a:lnTo>
                  <a:pt x="2379" y="0"/>
                </a:lnTo>
                <a:close/>
                <a:moveTo>
                  <a:pt x="2595" y="0"/>
                </a:moveTo>
                <a:lnTo>
                  <a:pt x="2595" y="32"/>
                </a:lnTo>
                <a:lnTo>
                  <a:pt x="2590" y="32"/>
                </a:lnTo>
                <a:lnTo>
                  <a:pt x="2590" y="0"/>
                </a:lnTo>
                <a:lnTo>
                  <a:pt x="2595" y="0"/>
                </a:lnTo>
                <a:close/>
                <a:moveTo>
                  <a:pt x="2811" y="0"/>
                </a:moveTo>
                <a:lnTo>
                  <a:pt x="2811" y="32"/>
                </a:lnTo>
                <a:lnTo>
                  <a:pt x="2805" y="32"/>
                </a:lnTo>
                <a:lnTo>
                  <a:pt x="2805" y="0"/>
                </a:lnTo>
                <a:lnTo>
                  <a:pt x="2811" y="0"/>
                </a:lnTo>
                <a:close/>
                <a:moveTo>
                  <a:pt x="3027" y="0"/>
                </a:moveTo>
                <a:lnTo>
                  <a:pt x="3027" y="32"/>
                </a:lnTo>
                <a:lnTo>
                  <a:pt x="3022" y="32"/>
                </a:lnTo>
                <a:lnTo>
                  <a:pt x="3022" y="0"/>
                </a:lnTo>
                <a:lnTo>
                  <a:pt x="3027" y="0"/>
                </a:lnTo>
                <a:close/>
                <a:moveTo>
                  <a:pt x="3243" y="0"/>
                </a:moveTo>
                <a:lnTo>
                  <a:pt x="3243" y="32"/>
                </a:lnTo>
                <a:lnTo>
                  <a:pt x="3238" y="32"/>
                </a:lnTo>
                <a:lnTo>
                  <a:pt x="3238" y="0"/>
                </a:lnTo>
                <a:lnTo>
                  <a:pt x="3243" y="0"/>
                </a:lnTo>
                <a:close/>
                <a:moveTo>
                  <a:pt x="3458" y="0"/>
                </a:moveTo>
                <a:lnTo>
                  <a:pt x="3458" y="32"/>
                </a:lnTo>
                <a:lnTo>
                  <a:pt x="3453" y="32"/>
                </a:lnTo>
                <a:lnTo>
                  <a:pt x="3453" y="0"/>
                </a:lnTo>
                <a:lnTo>
                  <a:pt x="3458" y="0"/>
                </a:lnTo>
                <a:close/>
                <a:moveTo>
                  <a:pt x="3675" y="0"/>
                </a:moveTo>
                <a:lnTo>
                  <a:pt x="3675" y="32"/>
                </a:lnTo>
                <a:lnTo>
                  <a:pt x="3670" y="32"/>
                </a:lnTo>
                <a:lnTo>
                  <a:pt x="3670" y="0"/>
                </a:lnTo>
                <a:lnTo>
                  <a:pt x="3675" y="0"/>
                </a:lnTo>
                <a:close/>
                <a:moveTo>
                  <a:pt x="3890" y="0"/>
                </a:moveTo>
                <a:lnTo>
                  <a:pt x="3890" y="32"/>
                </a:lnTo>
                <a:lnTo>
                  <a:pt x="3885" y="32"/>
                </a:lnTo>
                <a:lnTo>
                  <a:pt x="3885" y="0"/>
                </a:lnTo>
                <a:lnTo>
                  <a:pt x="3890" y="0"/>
                </a:lnTo>
                <a:close/>
                <a:moveTo>
                  <a:pt x="4105" y="0"/>
                </a:moveTo>
                <a:lnTo>
                  <a:pt x="4105" y="32"/>
                </a:lnTo>
                <a:lnTo>
                  <a:pt x="4101" y="32"/>
                </a:lnTo>
                <a:lnTo>
                  <a:pt x="4101" y="0"/>
                </a:lnTo>
                <a:lnTo>
                  <a:pt x="4105" y="0"/>
                </a:lnTo>
                <a:close/>
                <a:moveTo>
                  <a:pt x="4322" y="0"/>
                </a:moveTo>
                <a:lnTo>
                  <a:pt x="4322" y="32"/>
                </a:lnTo>
                <a:lnTo>
                  <a:pt x="4317" y="32"/>
                </a:lnTo>
                <a:lnTo>
                  <a:pt x="4317" y="0"/>
                </a:lnTo>
                <a:lnTo>
                  <a:pt x="4322" y="0"/>
                </a:lnTo>
                <a:close/>
                <a:moveTo>
                  <a:pt x="4537" y="0"/>
                </a:moveTo>
                <a:lnTo>
                  <a:pt x="4537" y="32"/>
                </a:lnTo>
                <a:lnTo>
                  <a:pt x="4532" y="32"/>
                </a:lnTo>
                <a:lnTo>
                  <a:pt x="4532" y="0"/>
                </a:lnTo>
                <a:lnTo>
                  <a:pt x="4537" y="0"/>
                </a:lnTo>
                <a:close/>
              </a:path>
            </a:pathLst>
          </a:custGeom>
          <a:solidFill>
            <a:srgbClr val="8686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13"/>
          <p:cNvSpPr>
            <a:spLocks noEditPoints="1"/>
          </p:cNvSpPr>
          <p:nvPr/>
        </p:nvSpPr>
        <p:spPr bwMode="auto">
          <a:xfrm>
            <a:off x="1036638" y="6226175"/>
            <a:ext cx="7204075" cy="52387"/>
          </a:xfrm>
          <a:custGeom>
            <a:avLst/>
            <a:gdLst>
              <a:gd name="T0" fmla="*/ 0 w 4538"/>
              <a:gd name="T1" fmla="*/ 0 h 33"/>
              <a:gd name="T2" fmla="*/ 5 w 4538"/>
              <a:gd name="T3" fmla="*/ 32 h 33"/>
              <a:gd name="T4" fmla="*/ 222 w 4538"/>
              <a:gd name="T5" fmla="*/ 32 h 33"/>
              <a:gd name="T6" fmla="*/ 216 w 4538"/>
              <a:gd name="T7" fmla="*/ 1 h 33"/>
              <a:gd name="T8" fmla="*/ 221 w 4538"/>
              <a:gd name="T9" fmla="*/ 1 h 33"/>
              <a:gd name="T10" fmla="*/ 432 w 4538"/>
              <a:gd name="T11" fmla="*/ 32 h 33"/>
              <a:gd name="T12" fmla="*/ 432 w 4538"/>
              <a:gd name="T13" fmla="*/ 32 h 33"/>
              <a:gd name="T14" fmla="*/ 653 w 4538"/>
              <a:gd name="T15" fmla="*/ 0 h 33"/>
              <a:gd name="T16" fmla="*/ 653 w 4538"/>
              <a:gd name="T17" fmla="*/ 0 h 33"/>
              <a:gd name="T18" fmla="*/ 652 w 4538"/>
              <a:gd name="T19" fmla="*/ 0 h 33"/>
              <a:gd name="T20" fmla="*/ 863 w 4538"/>
              <a:gd name="T21" fmla="*/ 33 h 33"/>
              <a:gd name="T22" fmla="*/ 863 w 4538"/>
              <a:gd name="T23" fmla="*/ 32 h 33"/>
              <a:gd name="T24" fmla="*/ 1085 w 4538"/>
              <a:gd name="T25" fmla="*/ 0 h 33"/>
              <a:gd name="T26" fmla="*/ 1080 w 4538"/>
              <a:gd name="T27" fmla="*/ 0 h 33"/>
              <a:gd name="T28" fmla="*/ 1084 w 4538"/>
              <a:gd name="T29" fmla="*/ 32 h 33"/>
              <a:gd name="T30" fmla="*/ 1300 w 4538"/>
              <a:gd name="T31" fmla="*/ 33 h 33"/>
              <a:gd name="T32" fmla="*/ 1295 w 4538"/>
              <a:gd name="T33" fmla="*/ 0 h 33"/>
              <a:gd name="T34" fmla="*/ 1295 w 4538"/>
              <a:gd name="T35" fmla="*/ 1 h 33"/>
              <a:gd name="T36" fmla="*/ 1510 w 4538"/>
              <a:gd name="T37" fmla="*/ 0 h 33"/>
              <a:gd name="T38" fmla="*/ 1515 w 4538"/>
              <a:gd name="T39" fmla="*/ 32 h 33"/>
              <a:gd name="T40" fmla="*/ 1732 w 4538"/>
              <a:gd name="T41" fmla="*/ 32 h 33"/>
              <a:gd name="T42" fmla="*/ 1727 w 4538"/>
              <a:gd name="T43" fmla="*/ 1 h 33"/>
              <a:gd name="T44" fmla="*/ 1732 w 4538"/>
              <a:gd name="T45" fmla="*/ 1 h 33"/>
              <a:gd name="T46" fmla="*/ 1943 w 4538"/>
              <a:gd name="T47" fmla="*/ 32 h 33"/>
              <a:gd name="T48" fmla="*/ 1943 w 4538"/>
              <a:gd name="T49" fmla="*/ 32 h 33"/>
              <a:gd name="T50" fmla="*/ 2164 w 4538"/>
              <a:gd name="T51" fmla="*/ 0 h 33"/>
              <a:gd name="T52" fmla="*/ 2163 w 4538"/>
              <a:gd name="T53" fmla="*/ 0 h 33"/>
              <a:gd name="T54" fmla="*/ 2163 w 4538"/>
              <a:gd name="T55" fmla="*/ 0 h 33"/>
              <a:gd name="T56" fmla="*/ 2374 w 4538"/>
              <a:gd name="T57" fmla="*/ 33 h 33"/>
              <a:gd name="T58" fmla="*/ 2375 w 4538"/>
              <a:gd name="T59" fmla="*/ 32 h 33"/>
              <a:gd name="T60" fmla="*/ 2595 w 4538"/>
              <a:gd name="T61" fmla="*/ 0 h 33"/>
              <a:gd name="T62" fmla="*/ 2590 w 4538"/>
              <a:gd name="T63" fmla="*/ 0 h 33"/>
              <a:gd name="T64" fmla="*/ 2594 w 4538"/>
              <a:gd name="T65" fmla="*/ 32 h 33"/>
              <a:gd name="T66" fmla="*/ 2811 w 4538"/>
              <a:gd name="T67" fmla="*/ 33 h 33"/>
              <a:gd name="T68" fmla="*/ 2806 w 4538"/>
              <a:gd name="T69" fmla="*/ 0 h 33"/>
              <a:gd name="T70" fmla="*/ 2805 w 4538"/>
              <a:gd name="T71" fmla="*/ 1 h 33"/>
              <a:gd name="T72" fmla="*/ 3022 w 4538"/>
              <a:gd name="T73" fmla="*/ 0 h 33"/>
              <a:gd name="T74" fmla="*/ 3027 w 4538"/>
              <a:gd name="T75" fmla="*/ 32 h 33"/>
              <a:gd name="T76" fmla="*/ 3243 w 4538"/>
              <a:gd name="T77" fmla="*/ 32 h 33"/>
              <a:gd name="T78" fmla="*/ 3238 w 4538"/>
              <a:gd name="T79" fmla="*/ 1 h 33"/>
              <a:gd name="T80" fmla="*/ 3243 w 4538"/>
              <a:gd name="T81" fmla="*/ 1 h 33"/>
              <a:gd name="T82" fmla="*/ 3452 w 4538"/>
              <a:gd name="T83" fmla="*/ 32 h 33"/>
              <a:gd name="T84" fmla="*/ 3453 w 4538"/>
              <a:gd name="T85" fmla="*/ 32 h 33"/>
              <a:gd name="T86" fmla="*/ 3675 w 4538"/>
              <a:gd name="T87" fmla="*/ 0 h 33"/>
              <a:gd name="T88" fmla="*/ 3675 w 4538"/>
              <a:gd name="T89" fmla="*/ 0 h 33"/>
              <a:gd name="T90" fmla="*/ 3674 w 4538"/>
              <a:gd name="T91" fmla="*/ 0 h 33"/>
              <a:gd name="T92" fmla="*/ 3885 w 4538"/>
              <a:gd name="T93" fmla="*/ 33 h 33"/>
              <a:gd name="T94" fmla="*/ 3885 w 4538"/>
              <a:gd name="T95" fmla="*/ 32 h 33"/>
              <a:gd name="T96" fmla="*/ 4105 w 4538"/>
              <a:gd name="T97" fmla="*/ 0 h 33"/>
              <a:gd name="T98" fmla="*/ 4101 w 4538"/>
              <a:gd name="T99" fmla="*/ 0 h 33"/>
              <a:gd name="T100" fmla="*/ 4105 w 4538"/>
              <a:gd name="T101" fmla="*/ 32 h 33"/>
              <a:gd name="T102" fmla="*/ 4322 w 4538"/>
              <a:gd name="T103" fmla="*/ 33 h 33"/>
              <a:gd name="T104" fmla="*/ 4317 w 4538"/>
              <a:gd name="T105" fmla="*/ 0 h 33"/>
              <a:gd name="T106" fmla="*/ 4317 w 4538"/>
              <a:gd name="T107" fmla="*/ 1 h 33"/>
              <a:gd name="T108" fmla="*/ 4532 w 4538"/>
              <a:gd name="T109" fmla="*/ 0 h 33"/>
              <a:gd name="T110" fmla="*/ 4537 w 4538"/>
              <a:gd name="T111" fmla="*/ 3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38" h="33">
                <a:moveTo>
                  <a:pt x="5" y="0"/>
                </a:moveTo>
                <a:lnTo>
                  <a:pt x="6" y="0"/>
                </a:lnTo>
                <a:lnTo>
                  <a:pt x="6" y="32"/>
                </a:lnTo>
                <a:lnTo>
                  <a:pt x="5" y="33"/>
                </a:lnTo>
                <a:lnTo>
                  <a:pt x="0" y="33"/>
                </a:lnTo>
                <a:lnTo>
                  <a:pt x="0" y="32"/>
                </a:lnTo>
                <a:lnTo>
                  <a:pt x="0" y="0"/>
                </a:lnTo>
                <a:lnTo>
                  <a:pt x="0" y="0"/>
                </a:lnTo>
                <a:lnTo>
                  <a:pt x="5" y="0"/>
                </a:lnTo>
                <a:close/>
                <a:moveTo>
                  <a:pt x="0" y="1"/>
                </a:moveTo>
                <a:lnTo>
                  <a:pt x="1" y="0"/>
                </a:lnTo>
                <a:lnTo>
                  <a:pt x="1" y="32"/>
                </a:lnTo>
                <a:lnTo>
                  <a:pt x="0" y="32"/>
                </a:lnTo>
                <a:lnTo>
                  <a:pt x="5" y="32"/>
                </a:lnTo>
                <a:lnTo>
                  <a:pt x="5" y="32"/>
                </a:lnTo>
                <a:lnTo>
                  <a:pt x="5" y="0"/>
                </a:lnTo>
                <a:lnTo>
                  <a:pt x="5" y="1"/>
                </a:lnTo>
                <a:lnTo>
                  <a:pt x="0" y="1"/>
                </a:lnTo>
                <a:close/>
                <a:moveTo>
                  <a:pt x="221" y="0"/>
                </a:moveTo>
                <a:lnTo>
                  <a:pt x="222" y="0"/>
                </a:lnTo>
                <a:lnTo>
                  <a:pt x="222" y="32"/>
                </a:lnTo>
                <a:lnTo>
                  <a:pt x="221" y="33"/>
                </a:lnTo>
                <a:lnTo>
                  <a:pt x="216" y="33"/>
                </a:lnTo>
                <a:lnTo>
                  <a:pt x="216" y="32"/>
                </a:lnTo>
                <a:lnTo>
                  <a:pt x="216" y="0"/>
                </a:lnTo>
                <a:lnTo>
                  <a:pt x="216" y="0"/>
                </a:lnTo>
                <a:lnTo>
                  <a:pt x="221" y="0"/>
                </a:lnTo>
                <a:close/>
                <a:moveTo>
                  <a:pt x="216" y="1"/>
                </a:moveTo>
                <a:lnTo>
                  <a:pt x="217" y="0"/>
                </a:lnTo>
                <a:lnTo>
                  <a:pt x="217" y="32"/>
                </a:lnTo>
                <a:lnTo>
                  <a:pt x="216" y="32"/>
                </a:lnTo>
                <a:lnTo>
                  <a:pt x="221" y="32"/>
                </a:lnTo>
                <a:lnTo>
                  <a:pt x="221" y="32"/>
                </a:lnTo>
                <a:lnTo>
                  <a:pt x="221" y="0"/>
                </a:lnTo>
                <a:lnTo>
                  <a:pt x="221" y="1"/>
                </a:lnTo>
                <a:lnTo>
                  <a:pt x="216" y="1"/>
                </a:lnTo>
                <a:close/>
                <a:moveTo>
                  <a:pt x="437" y="0"/>
                </a:moveTo>
                <a:lnTo>
                  <a:pt x="437" y="0"/>
                </a:lnTo>
                <a:lnTo>
                  <a:pt x="437" y="32"/>
                </a:lnTo>
                <a:lnTo>
                  <a:pt x="437" y="33"/>
                </a:lnTo>
                <a:lnTo>
                  <a:pt x="432" y="33"/>
                </a:lnTo>
                <a:lnTo>
                  <a:pt x="432" y="32"/>
                </a:lnTo>
                <a:lnTo>
                  <a:pt x="432" y="0"/>
                </a:lnTo>
                <a:lnTo>
                  <a:pt x="432" y="0"/>
                </a:lnTo>
                <a:lnTo>
                  <a:pt x="437" y="0"/>
                </a:lnTo>
                <a:close/>
                <a:moveTo>
                  <a:pt x="432" y="1"/>
                </a:moveTo>
                <a:lnTo>
                  <a:pt x="433" y="0"/>
                </a:lnTo>
                <a:lnTo>
                  <a:pt x="433" y="32"/>
                </a:lnTo>
                <a:lnTo>
                  <a:pt x="432" y="32"/>
                </a:lnTo>
                <a:lnTo>
                  <a:pt x="437" y="32"/>
                </a:lnTo>
                <a:lnTo>
                  <a:pt x="436" y="32"/>
                </a:lnTo>
                <a:lnTo>
                  <a:pt x="436" y="0"/>
                </a:lnTo>
                <a:lnTo>
                  <a:pt x="437" y="1"/>
                </a:lnTo>
                <a:lnTo>
                  <a:pt x="432" y="1"/>
                </a:lnTo>
                <a:close/>
                <a:moveTo>
                  <a:pt x="653" y="0"/>
                </a:moveTo>
                <a:lnTo>
                  <a:pt x="653" y="0"/>
                </a:lnTo>
                <a:lnTo>
                  <a:pt x="653" y="32"/>
                </a:lnTo>
                <a:lnTo>
                  <a:pt x="653" y="33"/>
                </a:lnTo>
                <a:lnTo>
                  <a:pt x="648" y="33"/>
                </a:lnTo>
                <a:lnTo>
                  <a:pt x="647" y="32"/>
                </a:lnTo>
                <a:lnTo>
                  <a:pt x="647" y="0"/>
                </a:lnTo>
                <a:lnTo>
                  <a:pt x="648" y="0"/>
                </a:lnTo>
                <a:lnTo>
                  <a:pt x="653" y="0"/>
                </a:lnTo>
                <a:close/>
                <a:moveTo>
                  <a:pt x="648" y="1"/>
                </a:moveTo>
                <a:lnTo>
                  <a:pt x="648" y="0"/>
                </a:lnTo>
                <a:lnTo>
                  <a:pt x="648" y="32"/>
                </a:lnTo>
                <a:lnTo>
                  <a:pt x="648" y="32"/>
                </a:lnTo>
                <a:lnTo>
                  <a:pt x="653" y="32"/>
                </a:lnTo>
                <a:lnTo>
                  <a:pt x="652" y="32"/>
                </a:lnTo>
                <a:lnTo>
                  <a:pt x="652" y="0"/>
                </a:lnTo>
                <a:lnTo>
                  <a:pt x="653" y="1"/>
                </a:lnTo>
                <a:lnTo>
                  <a:pt x="648" y="1"/>
                </a:lnTo>
                <a:close/>
                <a:moveTo>
                  <a:pt x="868" y="0"/>
                </a:moveTo>
                <a:lnTo>
                  <a:pt x="868" y="0"/>
                </a:lnTo>
                <a:lnTo>
                  <a:pt x="868" y="32"/>
                </a:lnTo>
                <a:lnTo>
                  <a:pt x="868" y="33"/>
                </a:lnTo>
                <a:lnTo>
                  <a:pt x="863" y="33"/>
                </a:lnTo>
                <a:lnTo>
                  <a:pt x="862" y="32"/>
                </a:lnTo>
                <a:lnTo>
                  <a:pt x="862" y="0"/>
                </a:lnTo>
                <a:lnTo>
                  <a:pt x="863" y="0"/>
                </a:lnTo>
                <a:lnTo>
                  <a:pt x="868" y="0"/>
                </a:lnTo>
                <a:close/>
                <a:moveTo>
                  <a:pt x="863" y="1"/>
                </a:moveTo>
                <a:lnTo>
                  <a:pt x="863" y="0"/>
                </a:lnTo>
                <a:lnTo>
                  <a:pt x="863" y="32"/>
                </a:lnTo>
                <a:lnTo>
                  <a:pt x="863" y="32"/>
                </a:lnTo>
                <a:lnTo>
                  <a:pt x="868" y="32"/>
                </a:lnTo>
                <a:lnTo>
                  <a:pt x="867" y="32"/>
                </a:lnTo>
                <a:lnTo>
                  <a:pt x="867" y="0"/>
                </a:lnTo>
                <a:lnTo>
                  <a:pt x="868" y="1"/>
                </a:lnTo>
                <a:lnTo>
                  <a:pt x="863" y="1"/>
                </a:lnTo>
                <a:close/>
                <a:moveTo>
                  <a:pt x="1085" y="0"/>
                </a:moveTo>
                <a:lnTo>
                  <a:pt x="1085" y="0"/>
                </a:lnTo>
                <a:lnTo>
                  <a:pt x="1085" y="32"/>
                </a:lnTo>
                <a:lnTo>
                  <a:pt x="1085" y="33"/>
                </a:lnTo>
                <a:lnTo>
                  <a:pt x="1080" y="33"/>
                </a:lnTo>
                <a:lnTo>
                  <a:pt x="1079" y="32"/>
                </a:lnTo>
                <a:lnTo>
                  <a:pt x="1079" y="0"/>
                </a:lnTo>
                <a:lnTo>
                  <a:pt x="1080" y="0"/>
                </a:lnTo>
                <a:lnTo>
                  <a:pt x="1085" y="0"/>
                </a:lnTo>
                <a:close/>
                <a:moveTo>
                  <a:pt x="1080" y="1"/>
                </a:moveTo>
                <a:lnTo>
                  <a:pt x="1080" y="0"/>
                </a:lnTo>
                <a:lnTo>
                  <a:pt x="1080" y="32"/>
                </a:lnTo>
                <a:lnTo>
                  <a:pt x="1080" y="32"/>
                </a:lnTo>
                <a:lnTo>
                  <a:pt x="1085" y="32"/>
                </a:lnTo>
                <a:lnTo>
                  <a:pt x="1084" y="32"/>
                </a:lnTo>
                <a:lnTo>
                  <a:pt x="1084" y="0"/>
                </a:lnTo>
                <a:lnTo>
                  <a:pt x="1085" y="1"/>
                </a:lnTo>
                <a:lnTo>
                  <a:pt x="1080" y="1"/>
                </a:lnTo>
                <a:close/>
                <a:moveTo>
                  <a:pt x="1300" y="0"/>
                </a:moveTo>
                <a:lnTo>
                  <a:pt x="1300" y="0"/>
                </a:lnTo>
                <a:lnTo>
                  <a:pt x="1300" y="32"/>
                </a:lnTo>
                <a:lnTo>
                  <a:pt x="1300" y="33"/>
                </a:lnTo>
                <a:lnTo>
                  <a:pt x="1295" y="33"/>
                </a:lnTo>
                <a:lnTo>
                  <a:pt x="1294" y="32"/>
                </a:lnTo>
                <a:lnTo>
                  <a:pt x="1294" y="0"/>
                </a:lnTo>
                <a:lnTo>
                  <a:pt x="1295" y="0"/>
                </a:lnTo>
                <a:lnTo>
                  <a:pt x="1300" y="0"/>
                </a:lnTo>
                <a:close/>
                <a:moveTo>
                  <a:pt x="1295" y="1"/>
                </a:moveTo>
                <a:lnTo>
                  <a:pt x="1295" y="0"/>
                </a:lnTo>
                <a:lnTo>
                  <a:pt x="1295" y="32"/>
                </a:lnTo>
                <a:lnTo>
                  <a:pt x="1295" y="32"/>
                </a:lnTo>
                <a:lnTo>
                  <a:pt x="1300" y="32"/>
                </a:lnTo>
                <a:lnTo>
                  <a:pt x="1300" y="32"/>
                </a:lnTo>
                <a:lnTo>
                  <a:pt x="1300" y="0"/>
                </a:lnTo>
                <a:lnTo>
                  <a:pt x="1300" y="1"/>
                </a:lnTo>
                <a:lnTo>
                  <a:pt x="1295" y="1"/>
                </a:lnTo>
                <a:close/>
                <a:moveTo>
                  <a:pt x="1515" y="0"/>
                </a:moveTo>
                <a:lnTo>
                  <a:pt x="1516" y="0"/>
                </a:lnTo>
                <a:lnTo>
                  <a:pt x="1516" y="32"/>
                </a:lnTo>
                <a:lnTo>
                  <a:pt x="1515" y="33"/>
                </a:lnTo>
                <a:lnTo>
                  <a:pt x="1511" y="33"/>
                </a:lnTo>
                <a:lnTo>
                  <a:pt x="1510" y="32"/>
                </a:lnTo>
                <a:lnTo>
                  <a:pt x="1510" y="0"/>
                </a:lnTo>
                <a:lnTo>
                  <a:pt x="1511" y="0"/>
                </a:lnTo>
                <a:lnTo>
                  <a:pt x="1515" y="0"/>
                </a:lnTo>
                <a:close/>
                <a:moveTo>
                  <a:pt x="1511" y="1"/>
                </a:moveTo>
                <a:lnTo>
                  <a:pt x="1511" y="0"/>
                </a:lnTo>
                <a:lnTo>
                  <a:pt x="1511" y="32"/>
                </a:lnTo>
                <a:lnTo>
                  <a:pt x="1511" y="32"/>
                </a:lnTo>
                <a:lnTo>
                  <a:pt x="1515" y="32"/>
                </a:lnTo>
                <a:lnTo>
                  <a:pt x="1515" y="32"/>
                </a:lnTo>
                <a:lnTo>
                  <a:pt x="1515" y="0"/>
                </a:lnTo>
                <a:lnTo>
                  <a:pt x="1515" y="1"/>
                </a:lnTo>
                <a:lnTo>
                  <a:pt x="1511" y="1"/>
                </a:lnTo>
                <a:close/>
                <a:moveTo>
                  <a:pt x="1732" y="0"/>
                </a:moveTo>
                <a:lnTo>
                  <a:pt x="1732" y="0"/>
                </a:lnTo>
                <a:lnTo>
                  <a:pt x="1732" y="32"/>
                </a:lnTo>
                <a:lnTo>
                  <a:pt x="1732" y="33"/>
                </a:lnTo>
                <a:lnTo>
                  <a:pt x="1727" y="33"/>
                </a:lnTo>
                <a:lnTo>
                  <a:pt x="1727" y="32"/>
                </a:lnTo>
                <a:lnTo>
                  <a:pt x="1727" y="0"/>
                </a:lnTo>
                <a:lnTo>
                  <a:pt x="1727" y="0"/>
                </a:lnTo>
                <a:lnTo>
                  <a:pt x="1732" y="0"/>
                </a:lnTo>
                <a:close/>
                <a:moveTo>
                  <a:pt x="1727" y="1"/>
                </a:moveTo>
                <a:lnTo>
                  <a:pt x="1727" y="0"/>
                </a:lnTo>
                <a:lnTo>
                  <a:pt x="1727" y="32"/>
                </a:lnTo>
                <a:lnTo>
                  <a:pt x="1727" y="32"/>
                </a:lnTo>
                <a:lnTo>
                  <a:pt x="1732" y="32"/>
                </a:lnTo>
                <a:lnTo>
                  <a:pt x="1732" y="32"/>
                </a:lnTo>
                <a:lnTo>
                  <a:pt x="1732" y="0"/>
                </a:lnTo>
                <a:lnTo>
                  <a:pt x="1732" y="1"/>
                </a:lnTo>
                <a:lnTo>
                  <a:pt x="1727" y="1"/>
                </a:lnTo>
                <a:close/>
                <a:moveTo>
                  <a:pt x="1947" y="0"/>
                </a:moveTo>
                <a:lnTo>
                  <a:pt x="1948" y="0"/>
                </a:lnTo>
                <a:lnTo>
                  <a:pt x="1948" y="32"/>
                </a:lnTo>
                <a:lnTo>
                  <a:pt x="1947" y="33"/>
                </a:lnTo>
                <a:lnTo>
                  <a:pt x="1943" y="33"/>
                </a:lnTo>
                <a:lnTo>
                  <a:pt x="1943" y="32"/>
                </a:lnTo>
                <a:lnTo>
                  <a:pt x="1943" y="0"/>
                </a:lnTo>
                <a:lnTo>
                  <a:pt x="1943" y="0"/>
                </a:lnTo>
                <a:lnTo>
                  <a:pt x="1947" y="0"/>
                </a:lnTo>
                <a:close/>
                <a:moveTo>
                  <a:pt x="1943" y="1"/>
                </a:moveTo>
                <a:lnTo>
                  <a:pt x="1943" y="0"/>
                </a:lnTo>
                <a:lnTo>
                  <a:pt x="1943" y="32"/>
                </a:lnTo>
                <a:lnTo>
                  <a:pt x="1943" y="32"/>
                </a:lnTo>
                <a:lnTo>
                  <a:pt x="1947" y="32"/>
                </a:lnTo>
                <a:lnTo>
                  <a:pt x="1947" y="32"/>
                </a:lnTo>
                <a:lnTo>
                  <a:pt x="1947" y="0"/>
                </a:lnTo>
                <a:lnTo>
                  <a:pt x="1947" y="1"/>
                </a:lnTo>
                <a:lnTo>
                  <a:pt x="1943" y="1"/>
                </a:lnTo>
                <a:close/>
                <a:moveTo>
                  <a:pt x="2163" y="0"/>
                </a:moveTo>
                <a:lnTo>
                  <a:pt x="2164" y="0"/>
                </a:lnTo>
                <a:lnTo>
                  <a:pt x="2164" y="32"/>
                </a:lnTo>
                <a:lnTo>
                  <a:pt x="2163" y="33"/>
                </a:lnTo>
                <a:lnTo>
                  <a:pt x="2158" y="33"/>
                </a:lnTo>
                <a:lnTo>
                  <a:pt x="2158" y="32"/>
                </a:lnTo>
                <a:lnTo>
                  <a:pt x="2158" y="0"/>
                </a:lnTo>
                <a:lnTo>
                  <a:pt x="2158" y="0"/>
                </a:lnTo>
                <a:lnTo>
                  <a:pt x="2163" y="0"/>
                </a:lnTo>
                <a:close/>
                <a:moveTo>
                  <a:pt x="2158" y="1"/>
                </a:moveTo>
                <a:lnTo>
                  <a:pt x="2159" y="0"/>
                </a:lnTo>
                <a:lnTo>
                  <a:pt x="2159" y="32"/>
                </a:lnTo>
                <a:lnTo>
                  <a:pt x="2158" y="32"/>
                </a:lnTo>
                <a:lnTo>
                  <a:pt x="2163" y="32"/>
                </a:lnTo>
                <a:lnTo>
                  <a:pt x="2163" y="32"/>
                </a:lnTo>
                <a:lnTo>
                  <a:pt x="2163" y="0"/>
                </a:lnTo>
                <a:lnTo>
                  <a:pt x="2163" y="1"/>
                </a:lnTo>
                <a:lnTo>
                  <a:pt x="2158" y="1"/>
                </a:lnTo>
                <a:close/>
                <a:moveTo>
                  <a:pt x="2379" y="0"/>
                </a:moveTo>
                <a:lnTo>
                  <a:pt x="2380" y="0"/>
                </a:lnTo>
                <a:lnTo>
                  <a:pt x="2380" y="32"/>
                </a:lnTo>
                <a:lnTo>
                  <a:pt x="2379" y="33"/>
                </a:lnTo>
                <a:lnTo>
                  <a:pt x="2374" y="33"/>
                </a:lnTo>
                <a:lnTo>
                  <a:pt x="2374" y="32"/>
                </a:lnTo>
                <a:lnTo>
                  <a:pt x="2374" y="0"/>
                </a:lnTo>
                <a:lnTo>
                  <a:pt x="2374" y="0"/>
                </a:lnTo>
                <a:lnTo>
                  <a:pt x="2379" y="0"/>
                </a:lnTo>
                <a:close/>
                <a:moveTo>
                  <a:pt x="2374" y="1"/>
                </a:moveTo>
                <a:lnTo>
                  <a:pt x="2375" y="0"/>
                </a:lnTo>
                <a:lnTo>
                  <a:pt x="2375" y="32"/>
                </a:lnTo>
                <a:lnTo>
                  <a:pt x="2374" y="32"/>
                </a:lnTo>
                <a:lnTo>
                  <a:pt x="2379" y="32"/>
                </a:lnTo>
                <a:lnTo>
                  <a:pt x="2379" y="32"/>
                </a:lnTo>
                <a:lnTo>
                  <a:pt x="2379" y="0"/>
                </a:lnTo>
                <a:lnTo>
                  <a:pt x="2379" y="1"/>
                </a:lnTo>
                <a:lnTo>
                  <a:pt x="2374" y="1"/>
                </a:lnTo>
                <a:close/>
                <a:moveTo>
                  <a:pt x="2595" y="0"/>
                </a:moveTo>
                <a:lnTo>
                  <a:pt x="2595" y="0"/>
                </a:lnTo>
                <a:lnTo>
                  <a:pt x="2595" y="32"/>
                </a:lnTo>
                <a:lnTo>
                  <a:pt x="2595" y="33"/>
                </a:lnTo>
                <a:lnTo>
                  <a:pt x="2590" y="33"/>
                </a:lnTo>
                <a:lnTo>
                  <a:pt x="2590" y="32"/>
                </a:lnTo>
                <a:lnTo>
                  <a:pt x="2590" y="0"/>
                </a:lnTo>
                <a:lnTo>
                  <a:pt x="2590" y="0"/>
                </a:lnTo>
                <a:lnTo>
                  <a:pt x="2595" y="0"/>
                </a:lnTo>
                <a:close/>
                <a:moveTo>
                  <a:pt x="2590" y="1"/>
                </a:moveTo>
                <a:lnTo>
                  <a:pt x="2591" y="0"/>
                </a:lnTo>
                <a:lnTo>
                  <a:pt x="2591" y="32"/>
                </a:lnTo>
                <a:lnTo>
                  <a:pt x="2590" y="32"/>
                </a:lnTo>
                <a:lnTo>
                  <a:pt x="2595" y="32"/>
                </a:lnTo>
                <a:lnTo>
                  <a:pt x="2594" y="32"/>
                </a:lnTo>
                <a:lnTo>
                  <a:pt x="2594" y="0"/>
                </a:lnTo>
                <a:lnTo>
                  <a:pt x="2595" y="1"/>
                </a:lnTo>
                <a:lnTo>
                  <a:pt x="2590" y="1"/>
                </a:lnTo>
                <a:close/>
                <a:moveTo>
                  <a:pt x="2811" y="0"/>
                </a:moveTo>
                <a:lnTo>
                  <a:pt x="2811" y="0"/>
                </a:lnTo>
                <a:lnTo>
                  <a:pt x="2811" y="32"/>
                </a:lnTo>
                <a:lnTo>
                  <a:pt x="2811" y="33"/>
                </a:lnTo>
                <a:lnTo>
                  <a:pt x="2805" y="33"/>
                </a:lnTo>
                <a:lnTo>
                  <a:pt x="2805" y="32"/>
                </a:lnTo>
                <a:lnTo>
                  <a:pt x="2805" y="0"/>
                </a:lnTo>
                <a:lnTo>
                  <a:pt x="2805" y="0"/>
                </a:lnTo>
                <a:lnTo>
                  <a:pt x="2811" y="0"/>
                </a:lnTo>
                <a:close/>
                <a:moveTo>
                  <a:pt x="2805" y="1"/>
                </a:moveTo>
                <a:lnTo>
                  <a:pt x="2806" y="0"/>
                </a:lnTo>
                <a:lnTo>
                  <a:pt x="2806" y="32"/>
                </a:lnTo>
                <a:lnTo>
                  <a:pt x="2805" y="32"/>
                </a:lnTo>
                <a:lnTo>
                  <a:pt x="2811" y="32"/>
                </a:lnTo>
                <a:lnTo>
                  <a:pt x="2810" y="32"/>
                </a:lnTo>
                <a:lnTo>
                  <a:pt x="2810" y="0"/>
                </a:lnTo>
                <a:lnTo>
                  <a:pt x="2811" y="1"/>
                </a:lnTo>
                <a:lnTo>
                  <a:pt x="2805" y="1"/>
                </a:lnTo>
                <a:close/>
                <a:moveTo>
                  <a:pt x="3027" y="0"/>
                </a:moveTo>
                <a:lnTo>
                  <a:pt x="3027" y="0"/>
                </a:lnTo>
                <a:lnTo>
                  <a:pt x="3027" y="32"/>
                </a:lnTo>
                <a:lnTo>
                  <a:pt x="3027" y="33"/>
                </a:lnTo>
                <a:lnTo>
                  <a:pt x="3022" y="33"/>
                </a:lnTo>
                <a:lnTo>
                  <a:pt x="3022" y="32"/>
                </a:lnTo>
                <a:lnTo>
                  <a:pt x="3022" y="0"/>
                </a:lnTo>
                <a:lnTo>
                  <a:pt x="3022" y="0"/>
                </a:lnTo>
                <a:lnTo>
                  <a:pt x="3027" y="0"/>
                </a:lnTo>
                <a:close/>
                <a:moveTo>
                  <a:pt x="3022" y="1"/>
                </a:moveTo>
                <a:lnTo>
                  <a:pt x="3023" y="0"/>
                </a:lnTo>
                <a:lnTo>
                  <a:pt x="3023" y="32"/>
                </a:lnTo>
                <a:lnTo>
                  <a:pt x="3022" y="32"/>
                </a:lnTo>
                <a:lnTo>
                  <a:pt x="3027" y="32"/>
                </a:lnTo>
                <a:lnTo>
                  <a:pt x="3026" y="32"/>
                </a:lnTo>
                <a:lnTo>
                  <a:pt x="3026" y="0"/>
                </a:lnTo>
                <a:lnTo>
                  <a:pt x="3027" y="1"/>
                </a:lnTo>
                <a:lnTo>
                  <a:pt x="3022" y="1"/>
                </a:lnTo>
                <a:close/>
                <a:moveTo>
                  <a:pt x="3243" y="0"/>
                </a:moveTo>
                <a:lnTo>
                  <a:pt x="3243" y="0"/>
                </a:lnTo>
                <a:lnTo>
                  <a:pt x="3243" y="32"/>
                </a:lnTo>
                <a:lnTo>
                  <a:pt x="3243" y="33"/>
                </a:lnTo>
                <a:lnTo>
                  <a:pt x="3238" y="33"/>
                </a:lnTo>
                <a:lnTo>
                  <a:pt x="3237" y="32"/>
                </a:lnTo>
                <a:lnTo>
                  <a:pt x="3237" y="0"/>
                </a:lnTo>
                <a:lnTo>
                  <a:pt x="3238" y="0"/>
                </a:lnTo>
                <a:lnTo>
                  <a:pt x="3243" y="0"/>
                </a:lnTo>
                <a:close/>
                <a:moveTo>
                  <a:pt x="3238" y="1"/>
                </a:moveTo>
                <a:lnTo>
                  <a:pt x="3238" y="0"/>
                </a:lnTo>
                <a:lnTo>
                  <a:pt x="3238" y="32"/>
                </a:lnTo>
                <a:lnTo>
                  <a:pt x="3238" y="32"/>
                </a:lnTo>
                <a:lnTo>
                  <a:pt x="3243" y="32"/>
                </a:lnTo>
                <a:lnTo>
                  <a:pt x="3242" y="32"/>
                </a:lnTo>
                <a:lnTo>
                  <a:pt x="3242" y="0"/>
                </a:lnTo>
                <a:lnTo>
                  <a:pt x="3243" y="1"/>
                </a:lnTo>
                <a:lnTo>
                  <a:pt x="3238" y="1"/>
                </a:lnTo>
                <a:close/>
                <a:moveTo>
                  <a:pt x="3458" y="0"/>
                </a:moveTo>
                <a:lnTo>
                  <a:pt x="3458" y="0"/>
                </a:lnTo>
                <a:lnTo>
                  <a:pt x="3458" y="32"/>
                </a:lnTo>
                <a:lnTo>
                  <a:pt x="3458" y="33"/>
                </a:lnTo>
                <a:lnTo>
                  <a:pt x="3453" y="33"/>
                </a:lnTo>
                <a:lnTo>
                  <a:pt x="3452" y="32"/>
                </a:lnTo>
                <a:lnTo>
                  <a:pt x="3452" y="0"/>
                </a:lnTo>
                <a:lnTo>
                  <a:pt x="3453" y="0"/>
                </a:lnTo>
                <a:lnTo>
                  <a:pt x="3458" y="0"/>
                </a:lnTo>
                <a:close/>
                <a:moveTo>
                  <a:pt x="3453" y="1"/>
                </a:moveTo>
                <a:lnTo>
                  <a:pt x="3453" y="0"/>
                </a:lnTo>
                <a:lnTo>
                  <a:pt x="3453" y="32"/>
                </a:lnTo>
                <a:lnTo>
                  <a:pt x="3453" y="32"/>
                </a:lnTo>
                <a:lnTo>
                  <a:pt x="3458" y="32"/>
                </a:lnTo>
                <a:lnTo>
                  <a:pt x="3457" y="32"/>
                </a:lnTo>
                <a:lnTo>
                  <a:pt x="3457" y="0"/>
                </a:lnTo>
                <a:lnTo>
                  <a:pt x="3458" y="1"/>
                </a:lnTo>
                <a:lnTo>
                  <a:pt x="3453" y="1"/>
                </a:lnTo>
                <a:close/>
                <a:moveTo>
                  <a:pt x="3675" y="0"/>
                </a:moveTo>
                <a:lnTo>
                  <a:pt x="3675" y="0"/>
                </a:lnTo>
                <a:lnTo>
                  <a:pt x="3675" y="32"/>
                </a:lnTo>
                <a:lnTo>
                  <a:pt x="3675" y="33"/>
                </a:lnTo>
                <a:lnTo>
                  <a:pt x="3670" y="33"/>
                </a:lnTo>
                <a:lnTo>
                  <a:pt x="3669" y="32"/>
                </a:lnTo>
                <a:lnTo>
                  <a:pt x="3669" y="0"/>
                </a:lnTo>
                <a:lnTo>
                  <a:pt x="3670" y="0"/>
                </a:lnTo>
                <a:lnTo>
                  <a:pt x="3675" y="0"/>
                </a:lnTo>
                <a:close/>
                <a:moveTo>
                  <a:pt x="3670" y="1"/>
                </a:moveTo>
                <a:lnTo>
                  <a:pt x="3670" y="0"/>
                </a:lnTo>
                <a:lnTo>
                  <a:pt x="3670" y="32"/>
                </a:lnTo>
                <a:lnTo>
                  <a:pt x="3670" y="32"/>
                </a:lnTo>
                <a:lnTo>
                  <a:pt x="3675" y="32"/>
                </a:lnTo>
                <a:lnTo>
                  <a:pt x="3674" y="32"/>
                </a:lnTo>
                <a:lnTo>
                  <a:pt x="3674" y="0"/>
                </a:lnTo>
                <a:lnTo>
                  <a:pt x="3675" y="1"/>
                </a:lnTo>
                <a:lnTo>
                  <a:pt x="3670" y="1"/>
                </a:lnTo>
                <a:close/>
                <a:moveTo>
                  <a:pt x="3890" y="0"/>
                </a:moveTo>
                <a:lnTo>
                  <a:pt x="3890" y="0"/>
                </a:lnTo>
                <a:lnTo>
                  <a:pt x="3890" y="32"/>
                </a:lnTo>
                <a:lnTo>
                  <a:pt x="3890" y="33"/>
                </a:lnTo>
                <a:lnTo>
                  <a:pt x="3885" y="33"/>
                </a:lnTo>
                <a:lnTo>
                  <a:pt x="3884" y="32"/>
                </a:lnTo>
                <a:lnTo>
                  <a:pt x="3884" y="0"/>
                </a:lnTo>
                <a:lnTo>
                  <a:pt x="3885" y="0"/>
                </a:lnTo>
                <a:lnTo>
                  <a:pt x="3890" y="0"/>
                </a:lnTo>
                <a:close/>
                <a:moveTo>
                  <a:pt x="3885" y="1"/>
                </a:moveTo>
                <a:lnTo>
                  <a:pt x="3885" y="0"/>
                </a:lnTo>
                <a:lnTo>
                  <a:pt x="3885" y="32"/>
                </a:lnTo>
                <a:lnTo>
                  <a:pt x="3885" y="32"/>
                </a:lnTo>
                <a:lnTo>
                  <a:pt x="3890" y="32"/>
                </a:lnTo>
                <a:lnTo>
                  <a:pt x="3890" y="32"/>
                </a:lnTo>
                <a:lnTo>
                  <a:pt x="3890" y="0"/>
                </a:lnTo>
                <a:lnTo>
                  <a:pt x="3890" y="1"/>
                </a:lnTo>
                <a:lnTo>
                  <a:pt x="3885" y="1"/>
                </a:lnTo>
                <a:close/>
                <a:moveTo>
                  <a:pt x="4105" y="0"/>
                </a:moveTo>
                <a:lnTo>
                  <a:pt x="4106" y="0"/>
                </a:lnTo>
                <a:lnTo>
                  <a:pt x="4106" y="32"/>
                </a:lnTo>
                <a:lnTo>
                  <a:pt x="4105" y="33"/>
                </a:lnTo>
                <a:lnTo>
                  <a:pt x="4101" y="33"/>
                </a:lnTo>
                <a:lnTo>
                  <a:pt x="4101" y="32"/>
                </a:lnTo>
                <a:lnTo>
                  <a:pt x="4101" y="0"/>
                </a:lnTo>
                <a:lnTo>
                  <a:pt x="4101" y="0"/>
                </a:lnTo>
                <a:lnTo>
                  <a:pt x="4105" y="0"/>
                </a:lnTo>
                <a:close/>
                <a:moveTo>
                  <a:pt x="4101" y="1"/>
                </a:moveTo>
                <a:lnTo>
                  <a:pt x="4101" y="0"/>
                </a:lnTo>
                <a:lnTo>
                  <a:pt x="4101" y="32"/>
                </a:lnTo>
                <a:lnTo>
                  <a:pt x="4101" y="32"/>
                </a:lnTo>
                <a:lnTo>
                  <a:pt x="4105" y="32"/>
                </a:lnTo>
                <a:lnTo>
                  <a:pt x="4105" y="32"/>
                </a:lnTo>
                <a:lnTo>
                  <a:pt x="4105" y="0"/>
                </a:lnTo>
                <a:lnTo>
                  <a:pt x="4105" y="1"/>
                </a:lnTo>
                <a:lnTo>
                  <a:pt x="4101" y="1"/>
                </a:lnTo>
                <a:close/>
                <a:moveTo>
                  <a:pt x="4322" y="0"/>
                </a:moveTo>
                <a:lnTo>
                  <a:pt x="4322" y="0"/>
                </a:lnTo>
                <a:lnTo>
                  <a:pt x="4322" y="32"/>
                </a:lnTo>
                <a:lnTo>
                  <a:pt x="4322" y="33"/>
                </a:lnTo>
                <a:lnTo>
                  <a:pt x="4317" y="33"/>
                </a:lnTo>
                <a:lnTo>
                  <a:pt x="4317" y="32"/>
                </a:lnTo>
                <a:lnTo>
                  <a:pt x="4317" y="0"/>
                </a:lnTo>
                <a:lnTo>
                  <a:pt x="4317" y="0"/>
                </a:lnTo>
                <a:lnTo>
                  <a:pt x="4322" y="0"/>
                </a:lnTo>
                <a:close/>
                <a:moveTo>
                  <a:pt x="4317" y="1"/>
                </a:moveTo>
                <a:lnTo>
                  <a:pt x="4317" y="0"/>
                </a:lnTo>
                <a:lnTo>
                  <a:pt x="4317" y="32"/>
                </a:lnTo>
                <a:lnTo>
                  <a:pt x="4317" y="32"/>
                </a:lnTo>
                <a:lnTo>
                  <a:pt x="4322" y="32"/>
                </a:lnTo>
                <a:lnTo>
                  <a:pt x="4322" y="32"/>
                </a:lnTo>
                <a:lnTo>
                  <a:pt x="4322" y="0"/>
                </a:lnTo>
                <a:lnTo>
                  <a:pt x="4322" y="1"/>
                </a:lnTo>
                <a:lnTo>
                  <a:pt x="4317" y="1"/>
                </a:lnTo>
                <a:close/>
                <a:moveTo>
                  <a:pt x="4537" y="0"/>
                </a:moveTo>
                <a:lnTo>
                  <a:pt x="4538" y="0"/>
                </a:lnTo>
                <a:lnTo>
                  <a:pt x="4538" y="32"/>
                </a:lnTo>
                <a:lnTo>
                  <a:pt x="4537" y="33"/>
                </a:lnTo>
                <a:lnTo>
                  <a:pt x="4532" y="33"/>
                </a:lnTo>
                <a:lnTo>
                  <a:pt x="4532" y="32"/>
                </a:lnTo>
                <a:lnTo>
                  <a:pt x="4532" y="0"/>
                </a:lnTo>
                <a:lnTo>
                  <a:pt x="4532" y="0"/>
                </a:lnTo>
                <a:lnTo>
                  <a:pt x="4537" y="0"/>
                </a:lnTo>
                <a:close/>
                <a:moveTo>
                  <a:pt x="4532" y="1"/>
                </a:moveTo>
                <a:lnTo>
                  <a:pt x="4532" y="0"/>
                </a:lnTo>
                <a:lnTo>
                  <a:pt x="4532" y="32"/>
                </a:lnTo>
                <a:lnTo>
                  <a:pt x="4532" y="32"/>
                </a:lnTo>
                <a:lnTo>
                  <a:pt x="4537" y="32"/>
                </a:lnTo>
                <a:lnTo>
                  <a:pt x="4537" y="32"/>
                </a:lnTo>
                <a:lnTo>
                  <a:pt x="4537" y="0"/>
                </a:lnTo>
                <a:lnTo>
                  <a:pt x="4537" y="1"/>
                </a:lnTo>
                <a:lnTo>
                  <a:pt x="4532" y="1"/>
                </a:lnTo>
                <a:close/>
              </a:path>
            </a:pathLst>
          </a:custGeom>
          <a:solidFill>
            <a:srgbClr val="868686"/>
          </a:solidFill>
          <a:ln w="0" cap="flat">
            <a:solidFill>
              <a:srgbClr val="868686"/>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4"/>
          <p:cNvSpPr>
            <a:spLocks noEditPoints="1"/>
          </p:cNvSpPr>
          <p:nvPr/>
        </p:nvSpPr>
        <p:spPr bwMode="auto">
          <a:xfrm>
            <a:off x="1290638" y="1882775"/>
            <a:ext cx="6911975" cy="2270125"/>
          </a:xfrm>
          <a:custGeom>
            <a:avLst/>
            <a:gdLst>
              <a:gd name="T0" fmla="*/ 17 w 21328"/>
              <a:gd name="T1" fmla="*/ 2603 h 7020"/>
              <a:gd name="T2" fmla="*/ 517 w 21328"/>
              <a:gd name="T3" fmla="*/ 2929 h 7020"/>
              <a:gd name="T4" fmla="*/ 1224 w 21328"/>
              <a:gd name="T5" fmla="*/ 3286 h 7020"/>
              <a:gd name="T6" fmla="*/ 1785 w 21328"/>
              <a:gd name="T7" fmla="*/ 3494 h 7020"/>
              <a:gd name="T8" fmla="*/ 2009 w 21328"/>
              <a:gd name="T9" fmla="*/ 3534 h 7020"/>
              <a:gd name="T10" fmla="*/ 1950 w 21328"/>
              <a:gd name="T11" fmla="*/ 3652 h 7020"/>
              <a:gd name="T12" fmla="*/ 2814 w 21328"/>
              <a:gd name="T13" fmla="*/ 3666 h 7020"/>
              <a:gd name="T14" fmla="*/ 3280 w 21328"/>
              <a:gd name="T15" fmla="*/ 3641 h 7020"/>
              <a:gd name="T16" fmla="*/ 3543 w 21328"/>
              <a:gd name="T17" fmla="*/ 3664 h 7020"/>
              <a:gd name="T18" fmla="*/ 3543 w 21328"/>
              <a:gd name="T19" fmla="*/ 3664 h 7020"/>
              <a:gd name="T20" fmla="*/ 3997 w 21328"/>
              <a:gd name="T21" fmla="*/ 3770 h 7020"/>
              <a:gd name="T22" fmla="*/ 4880 w 21328"/>
              <a:gd name="T23" fmla="*/ 3949 h 7020"/>
              <a:gd name="T24" fmla="*/ 4595 w 21328"/>
              <a:gd name="T25" fmla="*/ 3756 h 7020"/>
              <a:gd name="T26" fmla="*/ 4985 w 21328"/>
              <a:gd name="T27" fmla="*/ 4028 h 7020"/>
              <a:gd name="T28" fmla="*/ 5419 w 21328"/>
              <a:gd name="T29" fmla="*/ 4439 h 7020"/>
              <a:gd name="T30" fmla="*/ 6051 w 21328"/>
              <a:gd name="T31" fmla="*/ 4917 h 7020"/>
              <a:gd name="T32" fmla="*/ 6565 w 21328"/>
              <a:gd name="T33" fmla="*/ 5222 h 7020"/>
              <a:gd name="T34" fmla="*/ 6973 w 21328"/>
              <a:gd name="T35" fmla="*/ 5449 h 7020"/>
              <a:gd name="T36" fmla="*/ 7184 w 21328"/>
              <a:gd name="T37" fmla="*/ 5608 h 7020"/>
              <a:gd name="T38" fmla="*/ 7244 w 21328"/>
              <a:gd name="T39" fmla="*/ 5816 h 7020"/>
              <a:gd name="T40" fmla="*/ 7887 w 21328"/>
              <a:gd name="T41" fmla="*/ 5918 h 7020"/>
              <a:gd name="T42" fmla="*/ 8134 w 21328"/>
              <a:gd name="T43" fmla="*/ 6012 h 7020"/>
              <a:gd name="T44" fmla="*/ 8134 w 21328"/>
              <a:gd name="T45" fmla="*/ 6012 h 7020"/>
              <a:gd name="T46" fmla="*/ 8541 w 21328"/>
              <a:gd name="T47" fmla="*/ 6239 h 7020"/>
              <a:gd name="T48" fmla="*/ 8950 w 21328"/>
              <a:gd name="T49" fmla="*/ 6675 h 7020"/>
              <a:gd name="T50" fmla="*/ 9663 w 21328"/>
              <a:gd name="T51" fmla="*/ 7020 h 7020"/>
              <a:gd name="T52" fmla="*/ 10257 w 21328"/>
              <a:gd name="T53" fmla="*/ 6954 h 7020"/>
              <a:gd name="T54" fmla="*/ 10647 w 21328"/>
              <a:gd name="T55" fmla="*/ 6888 h 7020"/>
              <a:gd name="T56" fmla="*/ 10647 w 21328"/>
              <a:gd name="T57" fmla="*/ 7020 h 7020"/>
              <a:gd name="T58" fmla="*/ 11179 w 21328"/>
              <a:gd name="T59" fmla="*/ 6553 h 7020"/>
              <a:gd name="T60" fmla="*/ 11539 w 21328"/>
              <a:gd name="T61" fmla="*/ 6254 h 7020"/>
              <a:gd name="T62" fmla="*/ 11769 w 21328"/>
              <a:gd name="T63" fmla="*/ 6123 h 7020"/>
              <a:gd name="T64" fmla="*/ 11769 w 21328"/>
              <a:gd name="T65" fmla="*/ 6123 h 7020"/>
              <a:gd name="T66" fmla="*/ 12203 w 21328"/>
              <a:gd name="T67" fmla="*/ 5953 h 7020"/>
              <a:gd name="T68" fmla="*/ 12752 w 21328"/>
              <a:gd name="T69" fmla="*/ 5717 h 7020"/>
              <a:gd name="T70" fmla="*/ 13388 w 21328"/>
              <a:gd name="T71" fmla="*/ 5228 h 7020"/>
              <a:gd name="T72" fmla="*/ 13784 w 21328"/>
              <a:gd name="T73" fmla="*/ 4780 h 7020"/>
              <a:gd name="T74" fmla="*/ 14082 w 21328"/>
              <a:gd name="T75" fmla="*/ 4420 h 7020"/>
              <a:gd name="T76" fmla="*/ 14277 w 21328"/>
              <a:gd name="T77" fmla="*/ 4243 h 7020"/>
              <a:gd name="T78" fmla="*/ 14277 w 21328"/>
              <a:gd name="T79" fmla="*/ 4243 h 7020"/>
              <a:gd name="T80" fmla="*/ 14664 w 21328"/>
              <a:gd name="T81" fmla="*/ 3981 h 7020"/>
              <a:gd name="T82" fmla="*/ 15146 w 21328"/>
              <a:gd name="T83" fmla="*/ 3635 h 7020"/>
              <a:gd name="T84" fmla="*/ 15765 w 21328"/>
              <a:gd name="T85" fmla="*/ 3141 h 7020"/>
              <a:gd name="T86" fmla="*/ 16189 w 21328"/>
              <a:gd name="T87" fmla="*/ 2719 h 7020"/>
              <a:gd name="T88" fmla="*/ 16510 w 21328"/>
              <a:gd name="T89" fmla="*/ 2380 h 7020"/>
              <a:gd name="T90" fmla="*/ 16716 w 21328"/>
              <a:gd name="T91" fmla="*/ 2216 h 7020"/>
              <a:gd name="T92" fmla="*/ 16716 w 21328"/>
              <a:gd name="T93" fmla="*/ 2216 h 7020"/>
              <a:gd name="T94" fmla="*/ 17433 w 21328"/>
              <a:gd name="T95" fmla="*/ 1881 h 7020"/>
              <a:gd name="T96" fmla="*/ 17619 w 21328"/>
              <a:gd name="T97" fmla="*/ 1651 h 7020"/>
              <a:gd name="T98" fmla="*/ 17619 w 21328"/>
              <a:gd name="T99" fmla="*/ 1651 h 7020"/>
              <a:gd name="T100" fmla="*/ 18067 w 21328"/>
              <a:gd name="T101" fmla="*/ 1520 h 7020"/>
              <a:gd name="T102" fmla="*/ 18635 w 21328"/>
              <a:gd name="T103" fmla="*/ 1335 h 7020"/>
              <a:gd name="T104" fmla="*/ 19389 w 21328"/>
              <a:gd name="T105" fmla="*/ 920 h 7020"/>
              <a:gd name="T106" fmla="*/ 19542 w 21328"/>
              <a:gd name="T107" fmla="*/ 778 h 7020"/>
              <a:gd name="T108" fmla="*/ 19542 w 21328"/>
              <a:gd name="T109" fmla="*/ 778 h 7020"/>
              <a:gd name="T110" fmla="*/ 19990 w 21328"/>
              <a:gd name="T111" fmla="*/ 648 h 7020"/>
              <a:gd name="T112" fmla="*/ 20559 w 21328"/>
              <a:gd name="T113" fmla="*/ 463 h 7020"/>
              <a:gd name="T114" fmla="*/ 21280 w 21328"/>
              <a:gd name="T115" fmla="*/ 136 h 7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328" h="7020">
                <a:moveTo>
                  <a:pt x="105" y="2574"/>
                </a:moveTo>
                <a:lnTo>
                  <a:pt x="341" y="2692"/>
                </a:lnTo>
                <a:cubicBezTo>
                  <a:pt x="373" y="2709"/>
                  <a:pt x="387" y="2748"/>
                  <a:pt x="370" y="2781"/>
                </a:cubicBezTo>
                <a:cubicBezTo>
                  <a:pt x="354" y="2814"/>
                  <a:pt x="314" y="2827"/>
                  <a:pt x="281" y="2810"/>
                </a:cubicBezTo>
                <a:lnTo>
                  <a:pt x="46" y="2691"/>
                </a:lnTo>
                <a:cubicBezTo>
                  <a:pt x="13" y="2675"/>
                  <a:pt x="0" y="2635"/>
                  <a:pt x="17" y="2603"/>
                </a:cubicBezTo>
                <a:cubicBezTo>
                  <a:pt x="33" y="2570"/>
                  <a:pt x="73" y="2557"/>
                  <a:pt x="105" y="2574"/>
                </a:cubicBezTo>
                <a:close/>
                <a:moveTo>
                  <a:pt x="577" y="2811"/>
                </a:moveTo>
                <a:lnTo>
                  <a:pt x="812" y="2930"/>
                </a:lnTo>
                <a:cubicBezTo>
                  <a:pt x="845" y="2947"/>
                  <a:pt x="858" y="2986"/>
                  <a:pt x="842" y="3019"/>
                </a:cubicBezTo>
                <a:cubicBezTo>
                  <a:pt x="825" y="3051"/>
                  <a:pt x="785" y="3064"/>
                  <a:pt x="753" y="3048"/>
                </a:cubicBezTo>
                <a:lnTo>
                  <a:pt x="517" y="2929"/>
                </a:lnTo>
                <a:cubicBezTo>
                  <a:pt x="485" y="2913"/>
                  <a:pt x="472" y="2873"/>
                  <a:pt x="488" y="2840"/>
                </a:cubicBezTo>
                <a:cubicBezTo>
                  <a:pt x="504" y="2808"/>
                  <a:pt x="544" y="2795"/>
                  <a:pt x="577" y="2811"/>
                </a:cubicBezTo>
                <a:close/>
                <a:moveTo>
                  <a:pt x="1048" y="3049"/>
                </a:moveTo>
                <a:lnTo>
                  <a:pt x="1284" y="3168"/>
                </a:lnTo>
                <a:cubicBezTo>
                  <a:pt x="1316" y="3184"/>
                  <a:pt x="1329" y="3224"/>
                  <a:pt x="1313" y="3256"/>
                </a:cubicBezTo>
                <a:cubicBezTo>
                  <a:pt x="1297" y="3289"/>
                  <a:pt x="1257" y="3302"/>
                  <a:pt x="1224" y="3286"/>
                </a:cubicBezTo>
                <a:lnTo>
                  <a:pt x="989" y="3167"/>
                </a:lnTo>
                <a:cubicBezTo>
                  <a:pt x="956" y="3150"/>
                  <a:pt x="943" y="3111"/>
                  <a:pt x="959" y="3078"/>
                </a:cubicBezTo>
                <a:cubicBezTo>
                  <a:pt x="976" y="3046"/>
                  <a:pt x="1016" y="3033"/>
                  <a:pt x="1048" y="3049"/>
                </a:cubicBezTo>
                <a:close/>
                <a:moveTo>
                  <a:pt x="1520" y="3287"/>
                </a:moveTo>
                <a:lnTo>
                  <a:pt x="1755" y="3406"/>
                </a:lnTo>
                <a:cubicBezTo>
                  <a:pt x="1788" y="3422"/>
                  <a:pt x="1801" y="3462"/>
                  <a:pt x="1785" y="3494"/>
                </a:cubicBezTo>
                <a:cubicBezTo>
                  <a:pt x="1768" y="3527"/>
                  <a:pt x="1728" y="3540"/>
                  <a:pt x="1696" y="3523"/>
                </a:cubicBezTo>
                <a:lnTo>
                  <a:pt x="1460" y="3405"/>
                </a:lnTo>
                <a:cubicBezTo>
                  <a:pt x="1428" y="3388"/>
                  <a:pt x="1415" y="3348"/>
                  <a:pt x="1431" y="3316"/>
                </a:cubicBezTo>
                <a:cubicBezTo>
                  <a:pt x="1447" y="3283"/>
                  <a:pt x="1487" y="3270"/>
                  <a:pt x="1520" y="3287"/>
                </a:cubicBezTo>
                <a:close/>
                <a:moveTo>
                  <a:pt x="1991" y="3524"/>
                </a:moveTo>
                <a:lnTo>
                  <a:pt x="2009" y="3534"/>
                </a:lnTo>
                <a:lnTo>
                  <a:pt x="1985" y="3527"/>
                </a:lnTo>
                <a:lnTo>
                  <a:pt x="2228" y="3548"/>
                </a:lnTo>
                <a:cubicBezTo>
                  <a:pt x="2264" y="3551"/>
                  <a:pt x="2291" y="3584"/>
                  <a:pt x="2288" y="3620"/>
                </a:cubicBezTo>
                <a:cubicBezTo>
                  <a:pt x="2285" y="3657"/>
                  <a:pt x="2253" y="3684"/>
                  <a:pt x="2216" y="3680"/>
                </a:cubicBezTo>
                <a:lnTo>
                  <a:pt x="1974" y="3659"/>
                </a:lnTo>
                <a:cubicBezTo>
                  <a:pt x="1965" y="3658"/>
                  <a:pt x="1957" y="3656"/>
                  <a:pt x="1950" y="3652"/>
                </a:cubicBezTo>
                <a:lnTo>
                  <a:pt x="1932" y="3643"/>
                </a:lnTo>
                <a:cubicBezTo>
                  <a:pt x="1899" y="3627"/>
                  <a:pt x="1886" y="3587"/>
                  <a:pt x="1902" y="3554"/>
                </a:cubicBezTo>
                <a:cubicBezTo>
                  <a:pt x="1919" y="3521"/>
                  <a:pt x="1958" y="3508"/>
                  <a:pt x="1991" y="3524"/>
                </a:cubicBezTo>
                <a:close/>
                <a:moveTo>
                  <a:pt x="2491" y="3572"/>
                </a:moveTo>
                <a:lnTo>
                  <a:pt x="2754" y="3595"/>
                </a:lnTo>
                <a:cubicBezTo>
                  <a:pt x="2790" y="3598"/>
                  <a:pt x="2817" y="3630"/>
                  <a:pt x="2814" y="3666"/>
                </a:cubicBezTo>
                <a:cubicBezTo>
                  <a:pt x="2811" y="3703"/>
                  <a:pt x="2779" y="3730"/>
                  <a:pt x="2742" y="3726"/>
                </a:cubicBezTo>
                <a:lnTo>
                  <a:pt x="2479" y="3703"/>
                </a:lnTo>
                <a:cubicBezTo>
                  <a:pt x="2443" y="3700"/>
                  <a:pt x="2416" y="3668"/>
                  <a:pt x="2419" y="3632"/>
                </a:cubicBezTo>
                <a:cubicBezTo>
                  <a:pt x="2423" y="3596"/>
                  <a:pt x="2455" y="3569"/>
                  <a:pt x="2491" y="3572"/>
                </a:cubicBezTo>
                <a:close/>
                <a:moveTo>
                  <a:pt x="3017" y="3618"/>
                </a:moveTo>
                <a:lnTo>
                  <a:pt x="3280" y="3641"/>
                </a:lnTo>
                <a:cubicBezTo>
                  <a:pt x="3316" y="3644"/>
                  <a:pt x="3343" y="3676"/>
                  <a:pt x="3340" y="3712"/>
                </a:cubicBezTo>
                <a:cubicBezTo>
                  <a:pt x="3337" y="3749"/>
                  <a:pt x="3305" y="3775"/>
                  <a:pt x="3268" y="3772"/>
                </a:cubicBezTo>
                <a:lnTo>
                  <a:pt x="3005" y="3749"/>
                </a:lnTo>
                <a:cubicBezTo>
                  <a:pt x="2969" y="3746"/>
                  <a:pt x="2942" y="3714"/>
                  <a:pt x="2945" y="3678"/>
                </a:cubicBezTo>
                <a:cubicBezTo>
                  <a:pt x="2949" y="3642"/>
                  <a:pt x="2981" y="3615"/>
                  <a:pt x="3017" y="3618"/>
                </a:cubicBezTo>
                <a:close/>
                <a:moveTo>
                  <a:pt x="3543" y="3664"/>
                </a:moveTo>
                <a:lnTo>
                  <a:pt x="3806" y="3687"/>
                </a:lnTo>
                <a:cubicBezTo>
                  <a:pt x="3842" y="3690"/>
                  <a:pt x="3869" y="3722"/>
                  <a:pt x="3866" y="3758"/>
                </a:cubicBezTo>
                <a:cubicBezTo>
                  <a:pt x="3863" y="3795"/>
                  <a:pt x="3831" y="3821"/>
                  <a:pt x="3794" y="3818"/>
                </a:cubicBezTo>
                <a:lnTo>
                  <a:pt x="3531" y="3795"/>
                </a:lnTo>
                <a:cubicBezTo>
                  <a:pt x="3495" y="3792"/>
                  <a:pt x="3468" y="3760"/>
                  <a:pt x="3471" y="3724"/>
                </a:cubicBezTo>
                <a:cubicBezTo>
                  <a:pt x="3475" y="3687"/>
                  <a:pt x="3507" y="3661"/>
                  <a:pt x="3543" y="3664"/>
                </a:cubicBezTo>
                <a:close/>
                <a:moveTo>
                  <a:pt x="4069" y="3710"/>
                </a:moveTo>
                <a:lnTo>
                  <a:pt x="4332" y="3733"/>
                </a:lnTo>
                <a:cubicBezTo>
                  <a:pt x="4368" y="3736"/>
                  <a:pt x="4395" y="3768"/>
                  <a:pt x="4392" y="3804"/>
                </a:cubicBezTo>
                <a:cubicBezTo>
                  <a:pt x="4389" y="3840"/>
                  <a:pt x="4357" y="3867"/>
                  <a:pt x="4320" y="3864"/>
                </a:cubicBezTo>
                <a:lnTo>
                  <a:pt x="4057" y="3841"/>
                </a:lnTo>
                <a:cubicBezTo>
                  <a:pt x="4021" y="3838"/>
                  <a:pt x="3994" y="3806"/>
                  <a:pt x="3997" y="3770"/>
                </a:cubicBezTo>
                <a:cubicBezTo>
                  <a:pt x="4001" y="3733"/>
                  <a:pt x="4033" y="3707"/>
                  <a:pt x="4069" y="3710"/>
                </a:cubicBezTo>
                <a:close/>
                <a:moveTo>
                  <a:pt x="4595" y="3756"/>
                </a:moveTo>
                <a:lnTo>
                  <a:pt x="4733" y="3768"/>
                </a:lnTo>
                <a:cubicBezTo>
                  <a:pt x="4746" y="3769"/>
                  <a:pt x="4757" y="3773"/>
                  <a:pt x="4767" y="3781"/>
                </a:cubicBezTo>
                <a:lnTo>
                  <a:pt x="4867" y="3856"/>
                </a:lnTo>
                <a:cubicBezTo>
                  <a:pt x="4896" y="3878"/>
                  <a:pt x="4902" y="3920"/>
                  <a:pt x="4880" y="3949"/>
                </a:cubicBezTo>
                <a:cubicBezTo>
                  <a:pt x="4858" y="3978"/>
                  <a:pt x="4817" y="3984"/>
                  <a:pt x="4788" y="3962"/>
                </a:cubicBezTo>
                <a:lnTo>
                  <a:pt x="4688" y="3886"/>
                </a:lnTo>
                <a:lnTo>
                  <a:pt x="4722" y="3899"/>
                </a:lnTo>
                <a:lnTo>
                  <a:pt x="4583" y="3887"/>
                </a:lnTo>
                <a:cubicBezTo>
                  <a:pt x="4547" y="3884"/>
                  <a:pt x="4520" y="3852"/>
                  <a:pt x="4523" y="3816"/>
                </a:cubicBezTo>
                <a:cubicBezTo>
                  <a:pt x="4527" y="3779"/>
                  <a:pt x="4559" y="3752"/>
                  <a:pt x="4595" y="3756"/>
                </a:cubicBezTo>
                <a:close/>
                <a:moveTo>
                  <a:pt x="5078" y="4016"/>
                </a:moveTo>
                <a:lnTo>
                  <a:pt x="5288" y="4175"/>
                </a:lnTo>
                <a:cubicBezTo>
                  <a:pt x="5317" y="4197"/>
                  <a:pt x="5323" y="4238"/>
                  <a:pt x="5301" y="4267"/>
                </a:cubicBezTo>
                <a:cubicBezTo>
                  <a:pt x="5279" y="4296"/>
                  <a:pt x="5238" y="4302"/>
                  <a:pt x="5209" y="4280"/>
                </a:cubicBezTo>
                <a:lnTo>
                  <a:pt x="4998" y="4121"/>
                </a:lnTo>
                <a:cubicBezTo>
                  <a:pt x="4969" y="4099"/>
                  <a:pt x="4963" y="4057"/>
                  <a:pt x="4985" y="4028"/>
                </a:cubicBezTo>
                <a:cubicBezTo>
                  <a:pt x="5007" y="3999"/>
                  <a:pt x="5049" y="3994"/>
                  <a:pt x="5078" y="4016"/>
                </a:cubicBezTo>
                <a:close/>
                <a:moveTo>
                  <a:pt x="5499" y="4334"/>
                </a:moveTo>
                <a:lnTo>
                  <a:pt x="5710" y="4493"/>
                </a:lnTo>
                <a:cubicBezTo>
                  <a:pt x="5739" y="4515"/>
                  <a:pt x="5744" y="4556"/>
                  <a:pt x="5722" y="4586"/>
                </a:cubicBezTo>
                <a:cubicBezTo>
                  <a:pt x="5700" y="4615"/>
                  <a:pt x="5659" y="4620"/>
                  <a:pt x="5630" y="4598"/>
                </a:cubicBezTo>
                <a:lnTo>
                  <a:pt x="5419" y="4439"/>
                </a:lnTo>
                <a:cubicBezTo>
                  <a:pt x="5390" y="4417"/>
                  <a:pt x="5385" y="4376"/>
                  <a:pt x="5407" y="4347"/>
                </a:cubicBezTo>
                <a:cubicBezTo>
                  <a:pt x="5428" y="4318"/>
                  <a:pt x="5470" y="4312"/>
                  <a:pt x="5499" y="4334"/>
                </a:cubicBezTo>
                <a:close/>
                <a:moveTo>
                  <a:pt x="5920" y="4652"/>
                </a:moveTo>
                <a:lnTo>
                  <a:pt x="6131" y="4811"/>
                </a:lnTo>
                <a:cubicBezTo>
                  <a:pt x="6160" y="4833"/>
                  <a:pt x="6166" y="4875"/>
                  <a:pt x="6144" y="4904"/>
                </a:cubicBezTo>
                <a:cubicBezTo>
                  <a:pt x="6122" y="4933"/>
                  <a:pt x="6080" y="4939"/>
                  <a:pt x="6051" y="4917"/>
                </a:cubicBezTo>
                <a:lnTo>
                  <a:pt x="5841" y="4758"/>
                </a:lnTo>
                <a:cubicBezTo>
                  <a:pt x="5811" y="4736"/>
                  <a:pt x="5806" y="4694"/>
                  <a:pt x="5828" y="4665"/>
                </a:cubicBezTo>
                <a:cubicBezTo>
                  <a:pt x="5850" y="4636"/>
                  <a:pt x="5891" y="4630"/>
                  <a:pt x="5920" y="4652"/>
                </a:cubicBezTo>
                <a:close/>
                <a:moveTo>
                  <a:pt x="6341" y="4971"/>
                </a:moveTo>
                <a:lnTo>
                  <a:pt x="6552" y="5130"/>
                </a:lnTo>
                <a:cubicBezTo>
                  <a:pt x="6581" y="5152"/>
                  <a:pt x="6587" y="5193"/>
                  <a:pt x="6565" y="5222"/>
                </a:cubicBezTo>
                <a:cubicBezTo>
                  <a:pt x="6543" y="5251"/>
                  <a:pt x="6501" y="5257"/>
                  <a:pt x="6472" y="5235"/>
                </a:cubicBezTo>
                <a:lnTo>
                  <a:pt x="6262" y="5076"/>
                </a:lnTo>
                <a:cubicBezTo>
                  <a:pt x="6233" y="5054"/>
                  <a:pt x="6227" y="5013"/>
                  <a:pt x="6249" y="4984"/>
                </a:cubicBezTo>
                <a:cubicBezTo>
                  <a:pt x="6271" y="4954"/>
                  <a:pt x="6312" y="4949"/>
                  <a:pt x="6341" y="4971"/>
                </a:cubicBezTo>
                <a:close/>
                <a:moveTo>
                  <a:pt x="6763" y="5289"/>
                </a:moveTo>
                <a:lnTo>
                  <a:pt x="6973" y="5449"/>
                </a:lnTo>
                <a:cubicBezTo>
                  <a:pt x="7002" y="5471"/>
                  <a:pt x="7008" y="5513"/>
                  <a:pt x="6986" y="5542"/>
                </a:cubicBezTo>
                <a:cubicBezTo>
                  <a:pt x="6964" y="5571"/>
                  <a:pt x="6923" y="5577"/>
                  <a:pt x="6894" y="5555"/>
                </a:cubicBezTo>
                <a:lnTo>
                  <a:pt x="6683" y="5395"/>
                </a:lnTo>
                <a:cubicBezTo>
                  <a:pt x="6654" y="5373"/>
                  <a:pt x="6648" y="5332"/>
                  <a:pt x="6670" y="5302"/>
                </a:cubicBezTo>
                <a:cubicBezTo>
                  <a:pt x="6692" y="5273"/>
                  <a:pt x="6733" y="5267"/>
                  <a:pt x="6763" y="5289"/>
                </a:cubicBezTo>
                <a:close/>
                <a:moveTo>
                  <a:pt x="7184" y="5608"/>
                </a:moveTo>
                <a:lnTo>
                  <a:pt x="7307" y="5702"/>
                </a:lnTo>
                <a:lnTo>
                  <a:pt x="7291" y="5693"/>
                </a:lnTo>
                <a:lnTo>
                  <a:pt x="7393" y="5731"/>
                </a:lnTo>
                <a:cubicBezTo>
                  <a:pt x="7427" y="5744"/>
                  <a:pt x="7444" y="5782"/>
                  <a:pt x="7431" y="5816"/>
                </a:cubicBezTo>
                <a:cubicBezTo>
                  <a:pt x="7418" y="5851"/>
                  <a:pt x="7380" y="5868"/>
                  <a:pt x="7346" y="5855"/>
                </a:cubicBezTo>
                <a:lnTo>
                  <a:pt x="7244" y="5816"/>
                </a:lnTo>
                <a:cubicBezTo>
                  <a:pt x="7238" y="5814"/>
                  <a:pt x="7233" y="5811"/>
                  <a:pt x="7228" y="5807"/>
                </a:cubicBezTo>
                <a:lnTo>
                  <a:pt x="7104" y="5714"/>
                </a:lnTo>
                <a:cubicBezTo>
                  <a:pt x="7075" y="5692"/>
                  <a:pt x="7069" y="5650"/>
                  <a:pt x="7091" y="5621"/>
                </a:cubicBezTo>
                <a:cubicBezTo>
                  <a:pt x="7113" y="5592"/>
                  <a:pt x="7155" y="5586"/>
                  <a:pt x="7184" y="5608"/>
                </a:cubicBezTo>
                <a:close/>
                <a:moveTo>
                  <a:pt x="7640" y="5825"/>
                </a:moveTo>
                <a:lnTo>
                  <a:pt x="7887" y="5918"/>
                </a:lnTo>
                <a:cubicBezTo>
                  <a:pt x="7921" y="5931"/>
                  <a:pt x="7938" y="5969"/>
                  <a:pt x="7925" y="6003"/>
                </a:cubicBezTo>
                <a:cubicBezTo>
                  <a:pt x="7912" y="6038"/>
                  <a:pt x="7874" y="6055"/>
                  <a:pt x="7840" y="6042"/>
                </a:cubicBezTo>
                <a:lnTo>
                  <a:pt x="7593" y="5948"/>
                </a:lnTo>
                <a:cubicBezTo>
                  <a:pt x="7559" y="5935"/>
                  <a:pt x="7542" y="5897"/>
                  <a:pt x="7555" y="5863"/>
                </a:cubicBezTo>
                <a:cubicBezTo>
                  <a:pt x="7568" y="5829"/>
                  <a:pt x="7606" y="5812"/>
                  <a:pt x="7640" y="5825"/>
                </a:cubicBezTo>
                <a:close/>
                <a:moveTo>
                  <a:pt x="8134" y="6012"/>
                </a:moveTo>
                <a:lnTo>
                  <a:pt x="8381" y="6105"/>
                </a:lnTo>
                <a:cubicBezTo>
                  <a:pt x="8415" y="6118"/>
                  <a:pt x="8432" y="6156"/>
                  <a:pt x="8419" y="6190"/>
                </a:cubicBezTo>
                <a:cubicBezTo>
                  <a:pt x="8406" y="6224"/>
                  <a:pt x="8368" y="6242"/>
                  <a:pt x="8334" y="6229"/>
                </a:cubicBezTo>
                <a:lnTo>
                  <a:pt x="8087" y="6135"/>
                </a:lnTo>
                <a:cubicBezTo>
                  <a:pt x="8053" y="6122"/>
                  <a:pt x="8036" y="6084"/>
                  <a:pt x="8049" y="6050"/>
                </a:cubicBezTo>
                <a:cubicBezTo>
                  <a:pt x="8061" y="6016"/>
                  <a:pt x="8100" y="5999"/>
                  <a:pt x="8134" y="6012"/>
                </a:cubicBezTo>
                <a:close/>
                <a:moveTo>
                  <a:pt x="8634" y="6232"/>
                </a:moveTo>
                <a:lnTo>
                  <a:pt x="8835" y="6403"/>
                </a:lnTo>
                <a:cubicBezTo>
                  <a:pt x="8863" y="6427"/>
                  <a:pt x="8866" y="6469"/>
                  <a:pt x="8842" y="6496"/>
                </a:cubicBezTo>
                <a:cubicBezTo>
                  <a:pt x="8819" y="6524"/>
                  <a:pt x="8777" y="6527"/>
                  <a:pt x="8749" y="6504"/>
                </a:cubicBezTo>
                <a:lnTo>
                  <a:pt x="8548" y="6332"/>
                </a:lnTo>
                <a:cubicBezTo>
                  <a:pt x="8521" y="6309"/>
                  <a:pt x="8517" y="6267"/>
                  <a:pt x="8541" y="6239"/>
                </a:cubicBezTo>
                <a:cubicBezTo>
                  <a:pt x="8565" y="6212"/>
                  <a:pt x="8606" y="6208"/>
                  <a:pt x="8634" y="6232"/>
                </a:cubicBezTo>
                <a:close/>
                <a:moveTo>
                  <a:pt x="9036" y="6575"/>
                </a:moveTo>
                <a:lnTo>
                  <a:pt x="9237" y="6746"/>
                </a:lnTo>
                <a:cubicBezTo>
                  <a:pt x="9264" y="6770"/>
                  <a:pt x="9268" y="6811"/>
                  <a:pt x="9244" y="6839"/>
                </a:cubicBezTo>
                <a:cubicBezTo>
                  <a:pt x="9220" y="6867"/>
                  <a:pt x="9179" y="6870"/>
                  <a:pt x="9151" y="6846"/>
                </a:cubicBezTo>
                <a:lnTo>
                  <a:pt x="8950" y="6675"/>
                </a:lnTo>
                <a:cubicBezTo>
                  <a:pt x="8922" y="6651"/>
                  <a:pt x="8919" y="6610"/>
                  <a:pt x="8943" y="6582"/>
                </a:cubicBezTo>
                <a:cubicBezTo>
                  <a:pt x="8966" y="6554"/>
                  <a:pt x="9008" y="6551"/>
                  <a:pt x="9036" y="6575"/>
                </a:cubicBezTo>
                <a:close/>
                <a:moveTo>
                  <a:pt x="9399" y="6888"/>
                </a:moveTo>
                <a:lnTo>
                  <a:pt x="9663" y="6888"/>
                </a:lnTo>
                <a:cubicBezTo>
                  <a:pt x="9700" y="6888"/>
                  <a:pt x="9729" y="6918"/>
                  <a:pt x="9729" y="6954"/>
                </a:cubicBezTo>
                <a:cubicBezTo>
                  <a:pt x="9729" y="6991"/>
                  <a:pt x="9700" y="7020"/>
                  <a:pt x="9663" y="7020"/>
                </a:cubicBezTo>
                <a:lnTo>
                  <a:pt x="9399" y="7020"/>
                </a:lnTo>
                <a:cubicBezTo>
                  <a:pt x="9363" y="7020"/>
                  <a:pt x="9333" y="6991"/>
                  <a:pt x="9333" y="6954"/>
                </a:cubicBezTo>
                <a:cubicBezTo>
                  <a:pt x="9333" y="6918"/>
                  <a:pt x="9363" y="6888"/>
                  <a:pt x="9399" y="6888"/>
                </a:cubicBezTo>
                <a:close/>
                <a:moveTo>
                  <a:pt x="9927" y="6888"/>
                </a:moveTo>
                <a:lnTo>
                  <a:pt x="10191" y="6888"/>
                </a:lnTo>
                <a:cubicBezTo>
                  <a:pt x="10228" y="6888"/>
                  <a:pt x="10257" y="6918"/>
                  <a:pt x="10257" y="6954"/>
                </a:cubicBezTo>
                <a:cubicBezTo>
                  <a:pt x="10257" y="6991"/>
                  <a:pt x="10228" y="7020"/>
                  <a:pt x="10191" y="7020"/>
                </a:cubicBezTo>
                <a:lnTo>
                  <a:pt x="9927" y="7020"/>
                </a:lnTo>
                <a:cubicBezTo>
                  <a:pt x="9891" y="7020"/>
                  <a:pt x="9861" y="6991"/>
                  <a:pt x="9861" y="6954"/>
                </a:cubicBezTo>
                <a:cubicBezTo>
                  <a:pt x="9861" y="6918"/>
                  <a:pt x="9891" y="6888"/>
                  <a:pt x="9927" y="6888"/>
                </a:cubicBezTo>
                <a:close/>
                <a:moveTo>
                  <a:pt x="10455" y="6888"/>
                </a:moveTo>
                <a:lnTo>
                  <a:pt x="10647" y="6888"/>
                </a:lnTo>
                <a:lnTo>
                  <a:pt x="10608" y="6902"/>
                </a:lnTo>
                <a:lnTo>
                  <a:pt x="10665" y="6858"/>
                </a:lnTo>
                <a:cubicBezTo>
                  <a:pt x="10694" y="6836"/>
                  <a:pt x="10736" y="6842"/>
                  <a:pt x="10758" y="6871"/>
                </a:cubicBezTo>
                <a:cubicBezTo>
                  <a:pt x="10780" y="6900"/>
                  <a:pt x="10774" y="6942"/>
                  <a:pt x="10745" y="6964"/>
                </a:cubicBezTo>
                <a:lnTo>
                  <a:pt x="10687" y="7007"/>
                </a:lnTo>
                <a:cubicBezTo>
                  <a:pt x="10676" y="7016"/>
                  <a:pt x="10662" y="7020"/>
                  <a:pt x="10647" y="7020"/>
                </a:cubicBezTo>
                <a:lnTo>
                  <a:pt x="10455" y="7020"/>
                </a:lnTo>
                <a:cubicBezTo>
                  <a:pt x="10419" y="7020"/>
                  <a:pt x="10389" y="6991"/>
                  <a:pt x="10389" y="6954"/>
                </a:cubicBezTo>
                <a:cubicBezTo>
                  <a:pt x="10389" y="6918"/>
                  <a:pt x="10419" y="6888"/>
                  <a:pt x="10455" y="6888"/>
                </a:cubicBezTo>
                <a:close/>
                <a:moveTo>
                  <a:pt x="10876" y="6699"/>
                </a:moveTo>
                <a:lnTo>
                  <a:pt x="11087" y="6540"/>
                </a:lnTo>
                <a:cubicBezTo>
                  <a:pt x="11116" y="6518"/>
                  <a:pt x="11157" y="6524"/>
                  <a:pt x="11179" y="6553"/>
                </a:cubicBezTo>
                <a:cubicBezTo>
                  <a:pt x="11201" y="6582"/>
                  <a:pt x="11195" y="6624"/>
                  <a:pt x="11166" y="6646"/>
                </a:cubicBezTo>
                <a:lnTo>
                  <a:pt x="10955" y="6805"/>
                </a:lnTo>
                <a:cubicBezTo>
                  <a:pt x="10926" y="6827"/>
                  <a:pt x="10885" y="6821"/>
                  <a:pt x="10863" y="6792"/>
                </a:cubicBezTo>
                <a:cubicBezTo>
                  <a:pt x="10841" y="6763"/>
                  <a:pt x="10847" y="6721"/>
                  <a:pt x="10876" y="6699"/>
                </a:cubicBezTo>
                <a:close/>
                <a:moveTo>
                  <a:pt x="11309" y="6384"/>
                </a:moveTo>
                <a:lnTo>
                  <a:pt x="11539" y="6254"/>
                </a:lnTo>
                <a:cubicBezTo>
                  <a:pt x="11571" y="6236"/>
                  <a:pt x="11611" y="6247"/>
                  <a:pt x="11629" y="6278"/>
                </a:cubicBezTo>
                <a:cubicBezTo>
                  <a:pt x="11647" y="6310"/>
                  <a:pt x="11636" y="6350"/>
                  <a:pt x="11604" y="6368"/>
                </a:cubicBezTo>
                <a:lnTo>
                  <a:pt x="11374" y="6499"/>
                </a:lnTo>
                <a:cubicBezTo>
                  <a:pt x="11343" y="6517"/>
                  <a:pt x="11302" y="6506"/>
                  <a:pt x="11285" y="6474"/>
                </a:cubicBezTo>
                <a:cubicBezTo>
                  <a:pt x="11267" y="6442"/>
                  <a:pt x="11278" y="6402"/>
                  <a:pt x="11309" y="6384"/>
                </a:cubicBezTo>
                <a:close/>
                <a:moveTo>
                  <a:pt x="11769" y="6123"/>
                </a:moveTo>
                <a:lnTo>
                  <a:pt x="11998" y="5993"/>
                </a:lnTo>
                <a:cubicBezTo>
                  <a:pt x="12030" y="5975"/>
                  <a:pt x="12070" y="5986"/>
                  <a:pt x="12088" y="6018"/>
                </a:cubicBezTo>
                <a:cubicBezTo>
                  <a:pt x="12106" y="6050"/>
                  <a:pt x="12095" y="6090"/>
                  <a:pt x="12063" y="6108"/>
                </a:cubicBezTo>
                <a:lnTo>
                  <a:pt x="11834" y="6238"/>
                </a:lnTo>
                <a:cubicBezTo>
                  <a:pt x="11802" y="6256"/>
                  <a:pt x="11762" y="6245"/>
                  <a:pt x="11744" y="6213"/>
                </a:cubicBezTo>
                <a:cubicBezTo>
                  <a:pt x="11726" y="6182"/>
                  <a:pt x="11737" y="6141"/>
                  <a:pt x="11769" y="6123"/>
                </a:cubicBezTo>
                <a:close/>
                <a:moveTo>
                  <a:pt x="12228" y="5863"/>
                </a:moveTo>
                <a:lnTo>
                  <a:pt x="12457" y="5733"/>
                </a:lnTo>
                <a:cubicBezTo>
                  <a:pt x="12489" y="5715"/>
                  <a:pt x="12529" y="5726"/>
                  <a:pt x="12547" y="5757"/>
                </a:cubicBezTo>
                <a:cubicBezTo>
                  <a:pt x="12565" y="5789"/>
                  <a:pt x="12554" y="5829"/>
                  <a:pt x="12523" y="5847"/>
                </a:cubicBezTo>
                <a:lnTo>
                  <a:pt x="12293" y="5978"/>
                </a:lnTo>
                <a:cubicBezTo>
                  <a:pt x="12261" y="5996"/>
                  <a:pt x="12221" y="5984"/>
                  <a:pt x="12203" y="5953"/>
                </a:cubicBezTo>
                <a:cubicBezTo>
                  <a:pt x="12185" y="5921"/>
                  <a:pt x="12196" y="5881"/>
                  <a:pt x="12228" y="5863"/>
                </a:cubicBezTo>
                <a:close/>
                <a:moveTo>
                  <a:pt x="12687" y="5602"/>
                </a:moveTo>
                <a:lnTo>
                  <a:pt x="12917" y="5472"/>
                </a:lnTo>
                <a:cubicBezTo>
                  <a:pt x="12948" y="5454"/>
                  <a:pt x="12989" y="5465"/>
                  <a:pt x="13007" y="5497"/>
                </a:cubicBezTo>
                <a:cubicBezTo>
                  <a:pt x="13025" y="5528"/>
                  <a:pt x="13013" y="5569"/>
                  <a:pt x="12982" y="5587"/>
                </a:cubicBezTo>
                <a:lnTo>
                  <a:pt x="12752" y="5717"/>
                </a:lnTo>
                <a:cubicBezTo>
                  <a:pt x="12720" y="5735"/>
                  <a:pt x="12680" y="5724"/>
                  <a:pt x="12662" y="5692"/>
                </a:cubicBezTo>
                <a:cubicBezTo>
                  <a:pt x="12644" y="5661"/>
                  <a:pt x="12655" y="5620"/>
                  <a:pt x="12687" y="5602"/>
                </a:cubicBezTo>
                <a:close/>
                <a:moveTo>
                  <a:pt x="13104" y="5307"/>
                </a:moveTo>
                <a:lnTo>
                  <a:pt x="13300" y="5130"/>
                </a:lnTo>
                <a:cubicBezTo>
                  <a:pt x="13327" y="5106"/>
                  <a:pt x="13369" y="5108"/>
                  <a:pt x="13393" y="5135"/>
                </a:cubicBezTo>
                <a:cubicBezTo>
                  <a:pt x="13418" y="5162"/>
                  <a:pt x="13415" y="5203"/>
                  <a:pt x="13388" y="5228"/>
                </a:cubicBezTo>
                <a:lnTo>
                  <a:pt x="13193" y="5406"/>
                </a:lnTo>
                <a:cubicBezTo>
                  <a:pt x="13166" y="5431"/>
                  <a:pt x="13124" y="5429"/>
                  <a:pt x="13100" y="5402"/>
                </a:cubicBezTo>
                <a:cubicBezTo>
                  <a:pt x="13075" y="5375"/>
                  <a:pt x="13077" y="5333"/>
                  <a:pt x="13104" y="5307"/>
                </a:cubicBezTo>
                <a:close/>
                <a:moveTo>
                  <a:pt x="13495" y="4953"/>
                </a:moveTo>
                <a:lnTo>
                  <a:pt x="13691" y="4775"/>
                </a:lnTo>
                <a:cubicBezTo>
                  <a:pt x="13718" y="4751"/>
                  <a:pt x="13760" y="4753"/>
                  <a:pt x="13784" y="4780"/>
                </a:cubicBezTo>
                <a:cubicBezTo>
                  <a:pt x="13809" y="4807"/>
                  <a:pt x="13807" y="4849"/>
                  <a:pt x="13780" y="4873"/>
                </a:cubicBezTo>
                <a:lnTo>
                  <a:pt x="13584" y="5050"/>
                </a:lnTo>
                <a:cubicBezTo>
                  <a:pt x="13557" y="5075"/>
                  <a:pt x="13515" y="5073"/>
                  <a:pt x="13491" y="5046"/>
                </a:cubicBezTo>
                <a:cubicBezTo>
                  <a:pt x="13466" y="5019"/>
                  <a:pt x="13468" y="4977"/>
                  <a:pt x="13495" y="4953"/>
                </a:cubicBezTo>
                <a:close/>
                <a:moveTo>
                  <a:pt x="13886" y="4598"/>
                </a:moveTo>
                <a:lnTo>
                  <a:pt x="14082" y="4420"/>
                </a:lnTo>
                <a:cubicBezTo>
                  <a:pt x="14109" y="4396"/>
                  <a:pt x="14151" y="4398"/>
                  <a:pt x="14175" y="4425"/>
                </a:cubicBezTo>
                <a:cubicBezTo>
                  <a:pt x="14200" y="4452"/>
                  <a:pt x="14198" y="4494"/>
                  <a:pt x="14171" y="4518"/>
                </a:cubicBezTo>
                <a:lnTo>
                  <a:pt x="13975" y="4696"/>
                </a:lnTo>
                <a:cubicBezTo>
                  <a:pt x="13948" y="4720"/>
                  <a:pt x="13906" y="4718"/>
                  <a:pt x="13882" y="4691"/>
                </a:cubicBezTo>
                <a:cubicBezTo>
                  <a:pt x="13857" y="4664"/>
                  <a:pt x="13859" y="4622"/>
                  <a:pt x="13886" y="4598"/>
                </a:cubicBezTo>
                <a:close/>
                <a:moveTo>
                  <a:pt x="14277" y="4243"/>
                </a:moveTo>
                <a:lnTo>
                  <a:pt x="14473" y="4066"/>
                </a:lnTo>
                <a:cubicBezTo>
                  <a:pt x="14500" y="4041"/>
                  <a:pt x="14542" y="4043"/>
                  <a:pt x="14566" y="4070"/>
                </a:cubicBezTo>
                <a:cubicBezTo>
                  <a:pt x="14591" y="4097"/>
                  <a:pt x="14589" y="4139"/>
                  <a:pt x="14562" y="4163"/>
                </a:cubicBezTo>
                <a:lnTo>
                  <a:pt x="14366" y="4341"/>
                </a:lnTo>
                <a:cubicBezTo>
                  <a:pt x="14339" y="4365"/>
                  <a:pt x="14297" y="4363"/>
                  <a:pt x="14273" y="4336"/>
                </a:cubicBezTo>
                <a:cubicBezTo>
                  <a:pt x="14248" y="4309"/>
                  <a:pt x="14250" y="4268"/>
                  <a:pt x="14277" y="4243"/>
                </a:cubicBezTo>
                <a:close/>
                <a:moveTo>
                  <a:pt x="14668" y="3888"/>
                </a:moveTo>
                <a:lnTo>
                  <a:pt x="14864" y="3711"/>
                </a:lnTo>
                <a:cubicBezTo>
                  <a:pt x="14891" y="3686"/>
                  <a:pt x="14933" y="3688"/>
                  <a:pt x="14957" y="3715"/>
                </a:cubicBezTo>
                <a:cubicBezTo>
                  <a:pt x="14982" y="3742"/>
                  <a:pt x="14980" y="3784"/>
                  <a:pt x="14953" y="3809"/>
                </a:cubicBezTo>
                <a:lnTo>
                  <a:pt x="14757" y="3986"/>
                </a:lnTo>
                <a:cubicBezTo>
                  <a:pt x="14730" y="4011"/>
                  <a:pt x="14688" y="4008"/>
                  <a:pt x="14664" y="3981"/>
                </a:cubicBezTo>
                <a:cubicBezTo>
                  <a:pt x="14639" y="3954"/>
                  <a:pt x="14641" y="3913"/>
                  <a:pt x="14668" y="3888"/>
                </a:cubicBezTo>
                <a:close/>
                <a:moveTo>
                  <a:pt x="15063" y="3530"/>
                </a:moveTo>
                <a:lnTo>
                  <a:pt x="15270" y="3366"/>
                </a:lnTo>
                <a:cubicBezTo>
                  <a:pt x="15298" y="3343"/>
                  <a:pt x="15340" y="3348"/>
                  <a:pt x="15363" y="3377"/>
                </a:cubicBezTo>
                <a:cubicBezTo>
                  <a:pt x="15385" y="3405"/>
                  <a:pt x="15381" y="3447"/>
                  <a:pt x="15352" y="3469"/>
                </a:cubicBezTo>
                <a:lnTo>
                  <a:pt x="15146" y="3635"/>
                </a:lnTo>
                <a:cubicBezTo>
                  <a:pt x="15117" y="3657"/>
                  <a:pt x="15075" y="3653"/>
                  <a:pt x="15053" y="3624"/>
                </a:cubicBezTo>
                <a:cubicBezTo>
                  <a:pt x="15030" y="3596"/>
                  <a:pt x="15035" y="3553"/>
                  <a:pt x="15063" y="3530"/>
                </a:cubicBezTo>
                <a:close/>
                <a:moveTo>
                  <a:pt x="15477" y="3202"/>
                </a:moveTo>
                <a:lnTo>
                  <a:pt x="15683" y="3037"/>
                </a:lnTo>
                <a:cubicBezTo>
                  <a:pt x="15712" y="3015"/>
                  <a:pt x="15753" y="3019"/>
                  <a:pt x="15776" y="3048"/>
                </a:cubicBezTo>
                <a:cubicBezTo>
                  <a:pt x="15799" y="3077"/>
                  <a:pt x="15794" y="3118"/>
                  <a:pt x="15765" y="3141"/>
                </a:cubicBezTo>
                <a:lnTo>
                  <a:pt x="15559" y="3305"/>
                </a:lnTo>
                <a:cubicBezTo>
                  <a:pt x="15530" y="3328"/>
                  <a:pt x="15489" y="3323"/>
                  <a:pt x="15466" y="3295"/>
                </a:cubicBezTo>
                <a:cubicBezTo>
                  <a:pt x="15443" y="3266"/>
                  <a:pt x="15448" y="3224"/>
                  <a:pt x="15477" y="3202"/>
                </a:cubicBezTo>
                <a:close/>
                <a:moveTo>
                  <a:pt x="15890" y="2873"/>
                </a:moveTo>
                <a:lnTo>
                  <a:pt x="16096" y="2709"/>
                </a:lnTo>
                <a:cubicBezTo>
                  <a:pt x="16125" y="2686"/>
                  <a:pt x="16166" y="2691"/>
                  <a:pt x="16189" y="2719"/>
                </a:cubicBezTo>
                <a:cubicBezTo>
                  <a:pt x="16212" y="2748"/>
                  <a:pt x="16207" y="2789"/>
                  <a:pt x="16179" y="2812"/>
                </a:cubicBezTo>
                <a:lnTo>
                  <a:pt x="15972" y="2976"/>
                </a:lnTo>
                <a:cubicBezTo>
                  <a:pt x="15943" y="2999"/>
                  <a:pt x="15902" y="2994"/>
                  <a:pt x="15879" y="2966"/>
                </a:cubicBezTo>
                <a:cubicBezTo>
                  <a:pt x="15857" y="2937"/>
                  <a:pt x="15861" y="2896"/>
                  <a:pt x="15890" y="2873"/>
                </a:cubicBezTo>
                <a:close/>
                <a:moveTo>
                  <a:pt x="16303" y="2544"/>
                </a:moveTo>
                <a:lnTo>
                  <a:pt x="16510" y="2380"/>
                </a:lnTo>
                <a:cubicBezTo>
                  <a:pt x="16538" y="2357"/>
                  <a:pt x="16580" y="2362"/>
                  <a:pt x="16602" y="2391"/>
                </a:cubicBezTo>
                <a:cubicBezTo>
                  <a:pt x="16625" y="2419"/>
                  <a:pt x="16620" y="2461"/>
                  <a:pt x="16592" y="2483"/>
                </a:cubicBezTo>
                <a:lnTo>
                  <a:pt x="16385" y="2648"/>
                </a:lnTo>
                <a:cubicBezTo>
                  <a:pt x="16357" y="2670"/>
                  <a:pt x="16315" y="2666"/>
                  <a:pt x="16292" y="2637"/>
                </a:cubicBezTo>
                <a:cubicBezTo>
                  <a:pt x="16270" y="2609"/>
                  <a:pt x="16274" y="2567"/>
                  <a:pt x="16303" y="2544"/>
                </a:cubicBezTo>
                <a:close/>
                <a:moveTo>
                  <a:pt x="16716" y="2216"/>
                </a:moveTo>
                <a:lnTo>
                  <a:pt x="16923" y="2051"/>
                </a:lnTo>
                <a:cubicBezTo>
                  <a:pt x="16951" y="2029"/>
                  <a:pt x="16993" y="2033"/>
                  <a:pt x="17016" y="2062"/>
                </a:cubicBezTo>
                <a:cubicBezTo>
                  <a:pt x="17038" y="2090"/>
                  <a:pt x="17034" y="2132"/>
                  <a:pt x="17005" y="2155"/>
                </a:cubicBezTo>
                <a:lnTo>
                  <a:pt x="16798" y="2319"/>
                </a:lnTo>
                <a:cubicBezTo>
                  <a:pt x="16770" y="2342"/>
                  <a:pt x="16728" y="2337"/>
                  <a:pt x="16706" y="2308"/>
                </a:cubicBezTo>
                <a:cubicBezTo>
                  <a:pt x="16683" y="2280"/>
                  <a:pt x="16688" y="2238"/>
                  <a:pt x="16716" y="2216"/>
                </a:cubicBezTo>
                <a:close/>
                <a:moveTo>
                  <a:pt x="17129" y="1887"/>
                </a:moveTo>
                <a:lnTo>
                  <a:pt x="17162" y="1861"/>
                </a:lnTo>
                <a:cubicBezTo>
                  <a:pt x="17167" y="1857"/>
                  <a:pt x="17171" y="1855"/>
                  <a:pt x="17176" y="1852"/>
                </a:cubicBezTo>
                <a:lnTo>
                  <a:pt x="17378" y="1760"/>
                </a:lnTo>
                <a:cubicBezTo>
                  <a:pt x="17411" y="1745"/>
                  <a:pt x="17451" y="1759"/>
                  <a:pt x="17466" y="1793"/>
                </a:cubicBezTo>
                <a:cubicBezTo>
                  <a:pt x="17481" y="1827"/>
                  <a:pt x="17466" y="1866"/>
                  <a:pt x="17433" y="1881"/>
                </a:cubicBezTo>
                <a:lnTo>
                  <a:pt x="17231" y="1973"/>
                </a:lnTo>
                <a:lnTo>
                  <a:pt x="17245" y="1964"/>
                </a:lnTo>
                <a:lnTo>
                  <a:pt x="17212" y="1990"/>
                </a:lnTo>
                <a:cubicBezTo>
                  <a:pt x="17183" y="2013"/>
                  <a:pt x="17142" y="2008"/>
                  <a:pt x="17119" y="1980"/>
                </a:cubicBezTo>
                <a:cubicBezTo>
                  <a:pt x="17096" y="1951"/>
                  <a:pt x="17101" y="1910"/>
                  <a:pt x="17129" y="1887"/>
                </a:cubicBezTo>
                <a:close/>
                <a:moveTo>
                  <a:pt x="17619" y="1651"/>
                </a:moveTo>
                <a:lnTo>
                  <a:pt x="17859" y="1542"/>
                </a:lnTo>
                <a:cubicBezTo>
                  <a:pt x="17892" y="1526"/>
                  <a:pt x="17931" y="1541"/>
                  <a:pt x="17946" y="1574"/>
                </a:cubicBezTo>
                <a:cubicBezTo>
                  <a:pt x="17962" y="1608"/>
                  <a:pt x="17947" y="1647"/>
                  <a:pt x="17914" y="1662"/>
                </a:cubicBezTo>
                <a:lnTo>
                  <a:pt x="17673" y="1771"/>
                </a:lnTo>
                <a:cubicBezTo>
                  <a:pt x="17640" y="1786"/>
                  <a:pt x="17601" y="1771"/>
                  <a:pt x="17586" y="1738"/>
                </a:cubicBezTo>
                <a:cubicBezTo>
                  <a:pt x="17571" y="1705"/>
                  <a:pt x="17585" y="1666"/>
                  <a:pt x="17619" y="1651"/>
                </a:cubicBezTo>
                <a:close/>
                <a:moveTo>
                  <a:pt x="18100" y="1432"/>
                </a:moveTo>
                <a:lnTo>
                  <a:pt x="18340" y="1323"/>
                </a:lnTo>
                <a:cubicBezTo>
                  <a:pt x="18373" y="1308"/>
                  <a:pt x="18412" y="1323"/>
                  <a:pt x="18427" y="1356"/>
                </a:cubicBezTo>
                <a:cubicBezTo>
                  <a:pt x="18442" y="1389"/>
                  <a:pt x="18428" y="1429"/>
                  <a:pt x="18394" y="1444"/>
                </a:cubicBezTo>
                <a:lnTo>
                  <a:pt x="18154" y="1553"/>
                </a:lnTo>
                <a:cubicBezTo>
                  <a:pt x="18121" y="1568"/>
                  <a:pt x="18082" y="1553"/>
                  <a:pt x="18067" y="1520"/>
                </a:cubicBezTo>
                <a:cubicBezTo>
                  <a:pt x="18052" y="1487"/>
                  <a:pt x="18066" y="1448"/>
                  <a:pt x="18100" y="1432"/>
                </a:cubicBezTo>
                <a:close/>
                <a:moveTo>
                  <a:pt x="18580" y="1214"/>
                </a:moveTo>
                <a:lnTo>
                  <a:pt x="18821" y="1105"/>
                </a:lnTo>
                <a:cubicBezTo>
                  <a:pt x="18854" y="1090"/>
                  <a:pt x="18893" y="1105"/>
                  <a:pt x="18908" y="1138"/>
                </a:cubicBezTo>
                <a:cubicBezTo>
                  <a:pt x="18923" y="1171"/>
                  <a:pt x="18908" y="1210"/>
                  <a:pt x="18875" y="1225"/>
                </a:cubicBezTo>
                <a:lnTo>
                  <a:pt x="18635" y="1335"/>
                </a:lnTo>
                <a:cubicBezTo>
                  <a:pt x="18602" y="1350"/>
                  <a:pt x="18563" y="1335"/>
                  <a:pt x="18547" y="1302"/>
                </a:cubicBezTo>
                <a:cubicBezTo>
                  <a:pt x="18532" y="1269"/>
                  <a:pt x="18547" y="1229"/>
                  <a:pt x="18580" y="1214"/>
                </a:cubicBezTo>
                <a:close/>
                <a:moveTo>
                  <a:pt x="19061" y="996"/>
                </a:moveTo>
                <a:lnTo>
                  <a:pt x="19292" y="891"/>
                </a:lnTo>
                <a:lnTo>
                  <a:pt x="19302" y="887"/>
                </a:lnTo>
                <a:cubicBezTo>
                  <a:pt x="19335" y="872"/>
                  <a:pt x="19374" y="887"/>
                  <a:pt x="19389" y="920"/>
                </a:cubicBezTo>
                <a:cubicBezTo>
                  <a:pt x="19404" y="953"/>
                  <a:pt x="19389" y="992"/>
                  <a:pt x="19356" y="1007"/>
                </a:cubicBezTo>
                <a:lnTo>
                  <a:pt x="19347" y="1012"/>
                </a:lnTo>
                <a:lnTo>
                  <a:pt x="19116" y="1116"/>
                </a:lnTo>
                <a:cubicBezTo>
                  <a:pt x="19083" y="1131"/>
                  <a:pt x="19043" y="1117"/>
                  <a:pt x="19028" y="1084"/>
                </a:cubicBezTo>
                <a:cubicBezTo>
                  <a:pt x="19013" y="1050"/>
                  <a:pt x="19028" y="1011"/>
                  <a:pt x="19061" y="996"/>
                </a:cubicBezTo>
                <a:close/>
                <a:moveTo>
                  <a:pt x="19542" y="778"/>
                </a:moveTo>
                <a:lnTo>
                  <a:pt x="19783" y="669"/>
                </a:lnTo>
                <a:cubicBezTo>
                  <a:pt x="19816" y="654"/>
                  <a:pt x="19855" y="669"/>
                  <a:pt x="19870" y="702"/>
                </a:cubicBezTo>
                <a:cubicBezTo>
                  <a:pt x="19885" y="735"/>
                  <a:pt x="19870" y="775"/>
                  <a:pt x="19837" y="790"/>
                </a:cubicBezTo>
                <a:lnTo>
                  <a:pt x="19597" y="898"/>
                </a:lnTo>
                <a:cubicBezTo>
                  <a:pt x="19563" y="914"/>
                  <a:pt x="19524" y="899"/>
                  <a:pt x="19509" y="866"/>
                </a:cubicBezTo>
                <a:cubicBezTo>
                  <a:pt x="19494" y="832"/>
                  <a:pt x="19509" y="793"/>
                  <a:pt x="19542" y="778"/>
                </a:cubicBezTo>
                <a:close/>
                <a:moveTo>
                  <a:pt x="20023" y="560"/>
                </a:moveTo>
                <a:lnTo>
                  <a:pt x="20264" y="452"/>
                </a:lnTo>
                <a:cubicBezTo>
                  <a:pt x="20297" y="437"/>
                  <a:pt x="20336" y="451"/>
                  <a:pt x="20351" y="485"/>
                </a:cubicBezTo>
                <a:cubicBezTo>
                  <a:pt x="20366" y="518"/>
                  <a:pt x="20351" y="557"/>
                  <a:pt x="20318" y="572"/>
                </a:cubicBezTo>
                <a:lnTo>
                  <a:pt x="20078" y="681"/>
                </a:lnTo>
                <a:cubicBezTo>
                  <a:pt x="20044" y="696"/>
                  <a:pt x="20005" y="681"/>
                  <a:pt x="19990" y="648"/>
                </a:cubicBezTo>
                <a:cubicBezTo>
                  <a:pt x="19975" y="615"/>
                  <a:pt x="19990" y="576"/>
                  <a:pt x="20023" y="560"/>
                </a:cubicBezTo>
                <a:close/>
                <a:moveTo>
                  <a:pt x="20504" y="343"/>
                </a:moveTo>
                <a:lnTo>
                  <a:pt x="20745" y="234"/>
                </a:lnTo>
                <a:cubicBezTo>
                  <a:pt x="20778" y="219"/>
                  <a:pt x="20817" y="234"/>
                  <a:pt x="20832" y="267"/>
                </a:cubicBezTo>
                <a:cubicBezTo>
                  <a:pt x="20847" y="300"/>
                  <a:pt x="20832" y="339"/>
                  <a:pt x="20799" y="354"/>
                </a:cubicBezTo>
                <a:lnTo>
                  <a:pt x="20559" y="463"/>
                </a:lnTo>
                <a:cubicBezTo>
                  <a:pt x="20525" y="478"/>
                  <a:pt x="20486" y="463"/>
                  <a:pt x="20471" y="430"/>
                </a:cubicBezTo>
                <a:cubicBezTo>
                  <a:pt x="20456" y="397"/>
                  <a:pt x="20471" y="358"/>
                  <a:pt x="20504" y="343"/>
                </a:cubicBezTo>
                <a:close/>
                <a:moveTo>
                  <a:pt x="20985" y="125"/>
                </a:moveTo>
                <a:lnTo>
                  <a:pt x="21226" y="15"/>
                </a:lnTo>
                <a:cubicBezTo>
                  <a:pt x="21259" y="0"/>
                  <a:pt x="21298" y="15"/>
                  <a:pt x="21313" y="48"/>
                </a:cubicBezTo>
                <a:cubicBezTo>
                  <a:pt x="21328" y="82"/>
                  <a:pt x="21313" y="121"/>
                  <a:pt x="21280" y="136"/>
                </a:cubicBezTo>
                <a:lnTo>
                  <a:pt x="21040" y="245"/>
                </a:lnTo>
                <a:cubicBezTo>
                  <a:pt x="21006" y="260"/>
                  <a:pt x="20967" y="246"/>
                  <a:pt x="20952" y="212"/>
                </a:cubicBezTo>
                <a:cubicBezTo>
                  <a:pt x="20937" y="179"/>
                  <a:pt x="20952" y="140"/>
                  <a:pt x="20985" y="125"/>
                </a:cubicBezTo>
                <a:close/>
              </a:path>
            </a:pathLst>
          </a:custGeom>
          <a:solidFill>
            <a:srgbClr val="0D0D0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5" name="Freeform 15"/>
          <p:cNvSpPr>
            <a:spLocks noEditPoints="1"/>
          </p:cNvSpPr>
          <p:nvPr/>
        </p:nvSpPr>
        <p:spPr bwMode="auto">
          <a:xfrm>
            <a:off x="1293813" y="1884363"/>
            <a:ext cx="6905625" cy="2268537"/>
          </a:xfrm>
          <a:custGeom>
            <a:avLst/>
            <a:gdLst>
              <a:gd name="T0" fmla="*/ 58 w 4350"/>
              <a:gd name="T1" fmla="*/ 572 h 1429"/>
              <a:gd name="T2" fmla="*/ 113 w 4350"/>
              <a:gd name="T3" fmla="*/ 571 h 1429"/>
              <a:gd name="T4" fmla="*/ 248 w 4350"/>
              <a:gd name="T5" fmla="*/ 669 h 1429"/>
              <a:gd name="T6" fmla="*/ 309 w 4350"/>
              <a:gd name="T7" fmla="*/ 668 h 1429"/>
              <a:gd name="T8" fmla="*/ 350 w 4350"/>
              <a:gd name="T9" fmla="*/ 718 h 1429"/>
              <a:gd name="T10" fmla="*/ 394 w 4350"/>
              <a:gd name="T11" fmla="*/ 716 h 1429"/>
              <a:gd name="T12" fmla="*/ 573 w 4350"/>
              <a:gd name="T13" fmla="*/ 743 h 1429"/>
              <a:gd name="T14" fmla="*/ 572 w 4350"/>
              <a:gd name="T15" fmla="*/ 740 h 1429"/>
              <a:gd name="T16" fmla="*/ 600 w 4350"/>
              <a:gd name="T17" fmla="*/ 753 h 1429"/>
              <a:gd name="T18" fmla="*/ 706 w 4350"/>
              <a:gd name="T19" fmla="*/ 757 h 1429"/>
              <a:gd name="T20" fmla="*/ 895 w 4350"/>
              <a:gd name="T21" fmla="*/ 774 h 1429"/>
              <a:gd name="T22" fmla="*/ 893 w 4350"/>
              <a:gd name="T23" fmla="*/ 766 h 1429"/>
              <a:gd name="T24" fmla="*/ 923 w 4350"/>
              <a:gd name="T25" fmla="*/ 771 h 1429"/>
              <a:gd name="T26" fmla="*/ 1061 w 4350"/>
              <a:gd name="T27" fmla="*/ 871 h 1429"/>
              <a:gd name="T28" fmla="*/ 1121 w 4350"/>
              <a:gd name="T29" fmla="*/ 881 h 1429"/>
              <a:gd name="T30" fmla="*/ 1152 w 4350"/>
              <a:gd name="T31" fmla="*/ 937 h 1429"/>
              <a:gd name="T32" fmla="*/ 1202 w 4350"/>
              <a:gd name="T33" fmla="*/ 945 h 1429"/>
              <a:gd name="T34" fmla="*/ 1276 w 4350"/>
              <a:gd name="T35" fmla="*/ 1033 h 1429"/>
              <a:gd name="T36" fmla="*/ 1422 w 4350"/>
              <a:gd name="T37" fmla="*/ 1108 h 1429"/>
              <a:gd name="T38" fmla="*/ 1413 w 4350"/>
              <a:gd name="T39" fmla="*/ 1133 h 1429"/>
              <a:gd name="T40" fmla="*/ 1460 w 4350"/>
              <a:gd name="T41" fmla="*/ 1139 h 1429"/>
              <a:gd name="T42" fmla="*/ 1613 w 4350"/>
              <a:gd name="T43" fmla="*/ 1227 h 1429"/>
              <a:gd name="T44" fmla="*/ 1614 w 4350"/>
              <a:gd name="T45" fmla="*/ 1209 h 1429"/>
              <a:gd name="T46" fmla="*/ 1643 w 4350"/>
              <a:gd name="T47" fmla="*/ 1244 h 1429"/>
              <a:gd name="T48" fmla="*/ 1748 w 4350"/>
              <a:gd name="T49" fmla="*/ 1265 h 1429"/>
              <a:gd name="T50" fmla="*/ 1878 w 4350"/>
              <a:gd name="T51" fmla="*/ 1397 h 1429"/>
              <a:gd name="T52" fmla="*/ 1886 w 4350"/>
              <a:gd name="T53" fmla="*/ 1378 h 1429"/>
              <a:gd name="T54" fmla="*/ 1912 w 4350"/>
              <a:gd name="T55" fmla="*/ 1428 h 1429"/>
              <a:gd name="T56" fmla="*/ 2015 w 4350"/>
              <a:gd name="T57" fmla="*/ 1406 h 1429"/>
              <a:gd name="T58" fmla="*/ 2197 w 4350"/>
              <a:gd name="T59" fmla="*/ 1403 h 1429"/>
              <a:gd name="T60" fmla="*/ 2196 w 4350"/>
              <a:gd name="T61" fmla="*/ 1411 h 1429"/>
              <a:gd name="T62" fmla="*/ 2216 w 4350"/>
              <a:gd name="T63" fmla="*/ 1366 h 1429"/>
              <a:gd name="T64" fmla="*/ 2367 w 4350"/>
              <a:gd name="T65" fmla="*/ 1296 h 1429"/>
              <a:gd name="T66" fmla="*/ 2400 w 4350"/>
              <a:gd name="T67" fmla="*/ 1246 h 1429"/>
              <a:gd name="T68" fmla="*/ 2464 w 4350"/>
              <a:gd name="T69" fmla="*/ 1239 h 1429"/>
              <a:gd name="T70" fmla="*/ 2490 w 4350"/>
              <a:gd name="T71" fmla="*/ 1197 h 1429"/>
              <a:gd name="T72" fmla="*/ 2601 w 4350"/>
              <a:gd name="T73" fmla="*/ 1164 h 1429"/>
              <a:gd name="T74" fmla="*/ 2713 w 4350"/>
              <a:gd name="T75" fmla="*/ 1044 h 1429"/>
              <a:gd name="T76" fmla="*/ 2735 w 4350"/>
              <a:gd name="T77" fmla="*/ 1057 h 1429"/>
              <a:gd name="T78" fmla="*/ 2749 w 4350"/>
              <a:gd name="T79" fmla="*/ 1015 h 1429"/>
              <a:gd name="T80" fmla="*/ 2849 w 4350"/>
              <a:gd name="T81" fmla="*/ 957 h 1429"/>
              <a:gd name="T82" fmla="*/ 2954 w 4350"/>
              <a:gd name="T83" fmla="*/ 825 h 1429"/>
              <a:gd name="T84" fmla="*/ 2975 w 4350"/>
              <a:gd name="T85" fmla="*/ 837 h 1429"/>
              <a:gd name="T86" fmla="*/ 2988 w 4350"/>
              <a:gd name="T87" fmla="*/ 800 h 1429"/>
              <a:gd name="T88" fmla="*/ 3085 w 4350"/>
              <a:gd name="T89" fmla="*/ 742 h 1429"/>
              <a:gd name="T90" fmla="*/ 3204 w 4350"/>
              <a:gd name="T91" fmla="*/ 615 h 1429"/>
              <a:gd name="T92" fmla="*/ 3221 w 4350"/>
              <a:gd name="T93" fmla="*/ 627 h 1429"/>
              <a:gd name="T94" fmla="*/ 3237 w 4350"/>
              <a:gd name="T95" fmla="*/ 596 h 1429"/>
              <a:gd name="T96" fmla="*/ 3335 w 4350"/>
              <a:gd name="T97" fmla="*/ 541 h 1429"/>
              <a:gd name="T98" fmla="*/ 3460 w 4350"/>
              <a:gd name="T99" fmla="*/ 413 h 1429"/>
              <a:gd name="T100" fmla="*/ 3473 w 4350"/>
              <a:gd name="T101" fmla="*/ 423 h 1429"/>
              <a:gd name="T102" fmla="*/ 3493 w 4350"/>
              <a:gd name="T103" fmla="*/ 385 h 1429"/>
              <a:gd name="T104" fmla="*/ 3663 w 4350"/>
              <a:gd name="T105" fmla="*/ 327 h 1429"/>
              <a:gd name="T106" fmla="*/ 3649 w 4350"/>
              <a:gd name="T107" fmla="*/ 312 h 1429"/>
              <a:gd name="T108" fmla="*/ 3699 w 4350"/>
              <a:gd name="T109" fmla="*/ 316 h 1429"/>
              <a:gd name="T110" fmla="*/ 3783 w 4350"/>
              <a:gd name="T111" fmla="*/ 253 h 1429"/>
              <a:gd name="T112" fmla="*/ 3957 w 4350"/>
              <a:gd name="T113" fmla="*/ 194 h 1429"/>
              <a:gd name="T114" fmla="*/ 3948 w 4350"/>
              <a:gd name="T115" fmla="*/ 179 h 1429"/>
              <a:gd name="T116" fmla="*/ 3986 w 4350"/>
              <a:gd name="T117" fmla="*/ 181 h 1429"/>
              <a:gd name="T118" fmla="*/ 4077 w 4350"/>
              <a:gd name="T119" fmla="*/ 128 h 1429"/>
              <a:gd name="T120" fmla="*/ 4252 w 4350"/>
              <a:gd name="T121" fmla="*/ 55 h 1429"/>
              <a:gd name="T122" fmla="*/ 4243 w 4350"/>
              <a:gd name="T123" fmla="*/ 46 h 1429"/>
              <a:gd name="T124" fmla="*/ 4282 w 4350"/>
              <a:gd name="T125" fmla="*/ 49 h 1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350" h="1429">
                <a:moveTo>
                  <a:pt x="20" y="523"/>
                </a:moveTo>
                <a:lnTo>
                  <a:pt x="20" y="523"/>
                </a:lnTo>
                <a:lnTo>
                  <a:pt x="68" y="547"/>
                </a:lnTo>
                <a:lnTo>
                  <a:pt x="68" y="547"/>
                </a:lnTo>
                <a:lnTo>
                  <a:pt x="70" y="548"/>
                </a:lnTo>
                <a:lnTo>
                  <a:pt x="70" y="548"/>
                </a:lnTo>
                <a:lnTo>
                  <a:pt x="72" y="550"/>
                </a:lnTo>
                <a:lnTo>
                  <a:pt x="73" y="550"/>
                </a:lnTo>
                <a:lnTo>
                  <a:pt x="74" y="552"/>
                </a:lnTo>
                <a:lnTo>
                  <a:pt x="74" y="552"/>
                </a:lnTo>
                <a:lnTo>
                  <a:pt x="75" y="555"/>
                </a:lnTo>
                <a:lnTo>
                  <a:pt x="75" y="555"/>
                </a:lnTo>
                <a:lnTo>
                  <a:pt x="76" y="557"/>
                </a:lnTo>
                <a:lnTo>
                  <a:pt x="76" y="557"/>
                </a:lnTo>
                <a:lnTo>
                  <a:pt x="76" y="560"/>
                </a:lnTo>
                <a:lnTo>
                  <a:pt x="76" y="560"/>
                </a:lnTo>
                <a:lnTo>
                  <a:pt x="75" y="563"/>
                </a:lnTo>
                <a:lnTo>
                  <a:pt x="75" y="563"/>
                </a:lnTo>
                <a:lnTo>
                  <a:pt x="74" y="565"/>
                </a:lnTo>
                <a:lnTo>
                  <a:pt x="74" y="565"/>
                </a:lnTo>
                <a:lnTo>
                  <a:pt x="73" y="568"/>
                </a:lnTo>
                <a:lnTo>
                  <a:pt x="73" y="568"/>
                </a:lnTo>
                <a:lnTo>
                  <a:pt x="71" y="570"/>
                </a:lnTo>
                <a:lnTo>
                  <a:pt x="71" y="570"/>
                </a:lnTo>
                <a:lnTo>
                  <a:pt x="69" y="571"/>
                </a:lnTo>
                <a:lnTo>
                  <a:pt x="69" y="571"/>
                </a:lnTo>
                <a:lnTo>
                  <a:pt x="66" y="572"/>
                </a:lnTo>
                <a:lnTo>
                  <a:pt x="66" y="572"/>
                </a:lnTo>
                <a:lnTo>
                  <a:pt x="64" y="573"/>
                </a:lnTo>
                <a:lnTo>
                  <a:pt x="64" y="573"/>
                </a:lnTo>
                <a:lnTo>
                  <a:pt x="61" y="573"/>
                </a:lnTo>
                <a:lnTo>
                  <a:pt x="61" y="573"/>
                </a:lnTo>
                <a:lnTo>
                  <a:pt x="58" y="573"/>
                </a:lnTo>
                <a:lnTo>
                  <a:pt x="58" y="573"/>
                </a:lnTo>
                <a:lnTo>
                  <a:pt x="56" y="572"/>
                </a:lnTo>
                <a:lnTo>
                  <a:pt x="56" y="572"/>
                </a:lnTo>
                <a:lnTo>
                  <a:pt x="8" y="547"/>
                </a:lnTo>
                <a:lnTo>
                  <a:pt x="7" y="547"/>
                </a:lnTo>
                <a:lnTo>
                  <a:pt x="5" y="546"/>
                </a:lnTo>
                <a:lnTo>
                  <a:pt x="5" y="546"/>
                </a:lnTo>
                <a:lnTo>
                  <a:pt x="3" y="544"/>
                </a:lnTo>
                <a:lnTo>
                  <a:pt x="3" y="544"/>
                </a:lnTo>
                <a:lnTo>
                  <a:pt x="2" y="542"/>
                </a:lnTo>
                <a:lnTo>
                  <a:pt x="2" y="542"/>
                </a:lnTo>
                <a:lnTo>
                  <a:pt x="0" y="539"/>
                </a:lnTo>
                <a:lnTo>
                  <a:pt x="0" y="539"/>
                </a:lnTo>
                <a:lnTo>
                  <a:pt x="0" y="537"/>
                </a:lnTo>
                <a:lnTo>
                  <a:pt x="0" y="537"/>
                </a:lnTo>
                <a:lnTo>
                  <a:pt x="0" y="534"/>
                </a:lnTo>
                <a:lnTo>
                  <a:pt x="0" y="534"/>
                </a:lnTo>
                <a:lnTo>
                  <a:pt x="0" y="531"/>
                </a:lnTo>
                <a:lnTo>
                  <a:pt x="0" y="531"/>
                </a:lnTo>
                <a:lnTo>
                  <a:pt x="2" y="529"/>
                </a:lnTo>
                <a:lnTo>
                  <a:pt x="2" y="529"/>
                </a:lnTo>
                <a:lnTo>
                  <a:pt x="3" y="526"/>
                </a:lnTo>
                <a:lnTo>
                  <a:pt x="3" y="526"/>
                </a:lnTo>
                <a:lnTo>
                  <a:pt x="5" y="524"/>
                </a:lnTo>
                <a:lnTo>
                  <a:pt x="5" y="524"/>
                </a:lnTo>
                <a:lnTo>
                  <a:pt x="7" y="523"/>
                </a:lnTo>
                <a:lnTo>
                  <a:pt x="7" y="523"/>
                </a:lnTo>
                <a:lnTo>
                  <a:pt x="9" y="522"/>
                </a:lnTo>
                <a:lnTo>
                  <a:pt x="9" y="522"/>
                </a:lnTo>
                <a:lnTo>
                  <a:pt x="12" y="521"/>
                </a:lnTo>
                <a:lnTo>
                  <a:pt x="12" y="521"/>
                </a:lnTo>
                <a:lnTo>
                  <a:pt x="15" y="521"/>
                </a:lnTo>
                <a:lnTo>
                  <a:pt x="15" y="521"/>
                </a:lnTo>
                <a:lnTo>
                  <a:pt x="17" y="522"/>
                </a:lnTo>
                <a:lnTo>
                  <a:pt x="17" y="522"/>
                </a:lnTo>
                <a:lnTo>
                  <a:pt x="20" y="523"/>
                </a:lnTo>
                <a:close/>
                <a:moveTo>
                  <a:pt x="17" y="522"/>
                </a:moveTo>
                <a:lnTo>
                  <a:pt x="17" y="522"/>
                </a:lnTo>
                <a:lnTo>
                  <a:pt x="15" y="522"/>
                </a:lnTo>
                <a:lnTo>
                  <a:pt x="15" y="522"/>
                </a:lnTo>
                <a:lnTo>
                  <a:pt x="12" y="522"/>
                </a:lnTo>
                <a:lnTo>
                  <a:pt x="12" y="522"/>
                </a:lnTo>
                <a:lnTo>
                  <a:pt x="10" y="523"/>
                </a:lnTo>
                <a:lnTo>
                  <a:pt x="10" y="523"/>
                </a:lnTo>
                <a:lnTo>
                  <a:pt x="7" y="524"/>
                </a:lnTo>
                <a:lnTo>
                  <a:pt x="7" y="523"/>
                </a:lnTo>
                <a:lnTo>
                  <a:pt x="5" y="525"/>
                </a:lnTo>
                <a:lnTo>
                  <a:pt x="5" y="525"/>
                </a:lnTo>
                <a:lnTo>
                  <a:pt x="4" y="527"/>
                </a:lnTo>
                <a:lnTo>
                  <a:pt x="4" y="527"/>
                </a:lnTo>
                <a:lnTo>
                  <a:pt x="2" y="529"/>
                </a:lnTo>
                <a:lnTo>
                  <a:pt x="2" y="529"/>
                </a:lnTo>
                <a:lnTo>
                  <a:pt x="1" y="532"/>
                </a:lnTo>
                <a:lnTo>
                  <a:pt x="1" y="532"/>
                </a:lnTo>
                <a:lnTo>
                  <a:pt x="1" y="534"/>
                </a:lnTo>
                <a:lnTo>
                  <a:pt x="1" y="534"/>
                </a:lnTo>
                <a:lnTo>
                  <a:pt x="1" y="537"/>
                </a:lnTo>
                <a:lnTo>
                  <a:pt x="1" y="537"/>
                </a:lnTo>
                <a:lnTo>
                  <a:pt x="1" y="539"/>
                </a:lnTo>
                <a:lnTo>
                  <a:pt x="1" y="539"/>
                </a:lnTo>
                <a:lnTo>
                  <a:pt x="2" y="541"/>
                </a:lnTo>
                <a:lnTo>
                  <a:pt x="2" y="541"/>
                </a:lnTo>
                <a:lnTo>
                  <a:pt x="4" y="543"/>
                </a:lnTo>
                <a:lnTo>
                  <a:pt x="4" y="543"/>
                </a:lnTo>
                <a:lnTo>
                  <a:pt x="6" y="545"/>
                </a:lnTo>
                <a:lnTo>
                  <a:pt x="6" y="545"/>
                </a:lnTo>
                <a:lnTo>
                  <a:pt x="8" y="547"/>
                </a:lnTo>
                <a:lnTo>
                  <a:pt x="8" y="546"/>
                </a:lnTo>
                <a:lnTo>
                  <a:pt x="56" y="571"/>
                </a:lnTo>
                <a:lnTo>
                  <a:pt x="56" y="571"/>
                </a:lnTo>
                <a:lnTo>
                  <a:pt x="58" y="572"/>
                </a:lnTo>
                <a:lnTo>
                  <a:pt x="58" y="572"/>
                </a:lnTo>
                <a:lnTo>
                  <a:pt x="61" y="572"/>
                </a:lnTo>
                <a:lnTo>
                  <a:pt x="61" y="572"/>
                </a:lnTo>
                <a:lnTo>
                  <a:pt x="64" y="572"/>
                </a:lnTo>
                <a:lnTo>
                  <a:pt x="64" y="572"/>
                </a:lnTo>
                <a:lnTo>
                  <a:pt x="66" y="572"/>
                </a:lnTo>
                <a:lnTo>
                  <a:pt x="66" y="572"/>
                </a:lnTo>
                <a:lnTo>
                  <a:pt x="68" y="571"/>
                </a:lnTo>
                <a:lnTo>
                  <a:pt x="68" y="571"/>
                </a:lnTo>
                <a:lnTo>
                  <a:pt x="70" y="569"/>
                </a:lnTo>
                <a:lnTo>
                  <a:pt x="70" y="569"/>
                </a:lnTo>
                <a:lnTo>
                  <a:pt x="72" y="567"/>
                </a:lnTo>
                <a:lnTo>
                  <a:pt x="72" y="567"/>
                </a:lnTo>
                <a:lnTo>
                  <a:pt x="74" y="565"/>
                </a:lnTo>
                <a:lnTo>
                  <a:pt x="74" y="565"/>
                </a:lnTo>
                <a:lnTo>
                  <a:pt x="75" y="563"/>
                </a:lnTo>
                <a:lnTo>
                  <a:pt x="74" y="563"/>
                </a:lnTo>
                <a:lnTo>
                  <a:pt x="75" y="560"/>
                </a:lnTo>
                <a:lnTo>
                  <a:pt x="75" y="560"/>
                </a:lnTo>
                <a:lnTo>
                  <a:pt x="75" y="557"/>
                </a:lnTo>
                <a:lnTo>
                  <a:pt x="75" y="557"/>
                </a:lnTo>
                <a:lnTo>
                  <a:pt x="74" y="555"/>
                </a:lnTo>
                <a:lnTo>
                  <a:pt x="74" y="555"/>
                </a:lnTo>
                <a:lnTo>
                  <a:pt x="73" y="553"/>
                </a:lnTo>
                <a:lnTo>
                  <a:pt x="73" y="553"/>
                </a:lnTo>
                <a:lnTo>
                  <a:pt x="72" y="551"/>
                </a:lnTo>
                <a:lnTo>
                  <a:pt x="72" y="551"/>
                </a:lnTo>
                <a:lnTo>
                  <a:pt x="70" y="549"/>
                </a:lnTo>
                <a:lnTo>
                  <a:pt x="70" y="549"/>
                </a:lnTo>
                <a:lnTo>
                  <a:pt x="68" y="548"/>
                </a:lnTo>
                <a:lnTo>
                  <a:pt x="68" y="548"/>
                </a:lnTo>
                <a:lnTo>
                  <a:pt x="20" y="523"/>
                </a:lnTo>
                <a:lnTo>
                  <a:pt x="20" y="523"/>
                </a:lnTo>
                <a:lnTo>
                  <a:pt x="17" y="522"/>
                </a:lnTo>
                <a:close/>
                <a:moveTo>
                  <a:pt x="116" y="571"/>
                </a:moveTo>
                <a:lnTo>
                  <a:pt x="116" y="571"/>
                </a:lnTo>
                <a:lnTo>
                  <a:pt x="164" y="595"/>
                </a:lnTo>
                <a:lnTo>
                  <a:pt x="164" y="595"/>
                </a:lnTo>
                <a:lnTo>
                  <a:pt x="167" y="597"/>
                </a:lnTo>
                <a:lnTo>
                  <a:pt x="167" y="597"/>
                </a:lnTo>
                <a:lnTo>
                  <a:pt x="169" y="599"/>
                </a:lnTo>
                <a:lnTo>
                  <a:pt x="169" y="599"/>
                </a:lnTo>
                <a:lnTo>
                  <a:pt x="170" y="601"/>
                </a:lnTo>
                <a:lnTo>
                  <a:pt x="170" y="601"/>
                </a:lnTo>
                <a:lnTo>
                  <a:pt x="171" y="603"/>
                </a:lnTo>
                <a:lnTo>
                  <a:pt x="171" y="603"/>
                </a:lnTo>
                <a:lnTo>
                  <a:pt x="172" y="606"/>
                </a:lnTo>
                <a:lnTo>
                  <a:pt x="172" y="606"/>
                </a:lnTo>
                <a:lnTo>
                  <a:pt x="172" y="609"/>
                </a:lnTo>
                <a:lnTo>
                  <a:pt x="172" y="609"/>
                </a:lnTo>
                <a:lnTo>
                  <a:pt x="172" y="611"/>
                </a:lnTo>
                <a:lnTo>
                  <a:pt x="172" y="611"/>
                </a:lnTo>
                <a:lnTo>
                  <a:pt x="171" y="614"/>
                </a:lnTo>
                <a:lnTo>
                  <a:pt x="171" y="614"/>
                </a:lnTo>
                <a:lnTo>
                  <a:pt x="169" y="616"/>
                </a:lnTo>
                <a:lnTo>
                  <a:pt x="169" y="616"/>
                </a:lnTo>
                <a:lnTo>
                  <a:pt x="167" y="618"/>
                </a:lnTo>
                <a:lnTo>
                  <a:pt x="167" y="618"/>
                </a:lnTo>
                <a:lnTo>
                  <a:pt x="165" y="620"/>
                </a:lnTo>
                <a:lnTo>
                  <a:pt x="165" y="620"/>
                </a:lnTo>
                <a:lnTo>
                  <a:pt x="163" y="621"/>
                </a:lnTo>
                <a:lnTo>
                  <a:pt x="162" y="621"/>
                </a:lnTo>
                <a:lnTo>
                  <a:pt x="160" y="621"/>
                </a:lnTo>
                <a:lnTo>
                  <a:pt x="160" y="621"/>
                </a:lnTo>
                <a:lnTo>
                  <a:pt x="157" y="621"/>
                </a:lnTo>
                <a:lnTo>
                  <a:pt x="157" y="621"/>
                </a:lnTo>
                <a:lnTo>
                  <a:pt x="154" y="621"/>
                </a:lnTo>
                <a:lnTo>
                  <a:pt x="154" y="621"/>
                </a:lnTo>
                <a:lnTo>
                  <a:pt x="152" y="620"/>
                </a:lnTo>
                <a:lnTo>
                  <a:pt x="152" y="620"/>
                </a:lnTo>
                <a:lnTo>
                  <a:pt x="104" y="596"/>
                </a:lnTo>
                <a:lnTo>
                  <a:pt x="104" y="596"/>
                </a:lnTo>
                <a:lnTo>
                  <a:pt x="101" y="594"/>
                </a:lnTo>
                <a:lnTo>
                  <a:pt x="101" y="594"/>
                </a:lnTo>
                <a:lnTo>
                  <a:pt x="99" y="593"/>
                </a:lnTo>
                <a:lnTo>
                  <a:pt x="99" y="592"/>
                </a:lnTo>
                <a:lnTo>
                  <a:pt x="98" y="590"/>
                </a:lnTo>
                <a:lnTo>
                  <a:pt x="98" y="590"/>
                </a:lnTo>
                <a:lnTo>
                  <a:pt x="97" y="588"/>
                </a:lnTo>
                <a:lnTo>
                  <a:pt x="97" y="588"/>
                </a:lnTo>
                <a:lnTo>
                  <a:pt x="96" y="585"/>
                </a:lnTo>
                <a:lnTo>
                  <a:pt x="96" y="585"/>
                </a:lnTo>
                <a:lnTo>
                  <a:pt x="96" y="583"/>
                </a:lnTo>
                <a:lnTo>
                  <a:pt x="96" y="582"/>
                </a:lnTo>
                <a:lnTo>
                  <a:pt x="97" y="580"/>
                </a:lnTo>
                <a:lnTo>
                  <a:pt x="97" y="580"/>
                </a:lnTo>
                <a:lnTo>
                  <a:pt x="98" y="577"/>
                </a:lnTo>
                <a:lnTo>
                  <a:pt x="98" y="577"/>
                </a:lnTo>
                <a:lnTo>
                  <a:pt x="99" y="575"/>
                </a:lnTo>
                <a:lnTo>
                  <a:pt x="99" y="575"/>
                </a:lnTo>
                <a:lnTo>
                  <a:pt x="101" y="573"/>
                </a:lnTo>
                <a:lnTo>
                  <a:pt x="101" y="573"/>
                </a:lnTo>
                <a:lnTo>
                  <a:pt x="103" y="571"/>
                </a:lnTo>
                <a:lnTo>
                  <a:pt x="103" y="571"/>
                </a:lnTo>
                <a:lnTo>
                  <a:pt x="106" y="570"/>
                </a:lnTo>
                <a:lnTo>
                  <a:pt x="106" y="570"/>
                </a:lnTo>
                <a:lnTo>
                  <a:pt x="108" y="570"/>
                </a:lnTo>
                <a:lnTo>
                  <a:pt x="108" y="570"/>
                </a:lnTo>
                <a:lnTo>
                  <a:pt x="111" y="570"/>
                </a:lnTo>
                <a:lnTo>
                  <a:pt x="111" y="570"/>
                </a:lnTo>
                <a:lnTo>
                  <a:pt x="114" y="570"/>
                </a:lnTo>
                <a:lnTo>
                  <a:pt x="114" y="570"/>
                </a:lnTo>
                <a:lnTo>
                  <a:pt x="116" y="571"/>
                </a:lnTo>
                <a:close/>
                <a:moveTo>
                  <a:pt x="113" y="571"/>
                </a:moveTo>
                <a:lnTo>
                  <a:pt x="113" y="571"/>
                </a:lnTo>
                <a:lnTo>
                  <a:pt x="111" y="570"/>
                </a:lnTo>
                <a:lnTo>
                  <a:pt x="111" y="570"/>
                </a:lnTo>
                <a:lnTo>
                  <a:pt x="108" y="571"/>
                </a:lnTo>
                <a:lnTo>
                  <a:pt x="108" y="571"/>
                </a:lnTo>
                <a:lnTo>
                  <a:pt x="106" y="571"/>
                </a:lnTo>
                <a:lnTo>
                  <a:pt x="106" y="571"/>
                </a:lnTo>
                <a:lnTo>
                  <a:pt x="104" y="572"/>
                </a:lnTo>
                <a:lnTo>
                  <a:pt x="104" y="572"/>
                </a:lnTo>
                <a:lnTo>
                  <a:pt x="102" y="574"/>
                </a:lnTo>
                <a:lnTo>
                  <a:pt x="102" y="573"/>
                </a:lnTo>
                <a:lnTo>
                  <a:pt x="100" y="575"/>
                </a:lnTo>
                <a:lnTo>
                  <a:pt x="100" y="575"/>
                </a:lnTo>
                <a:lnTo>
                  <a:pt x="98" y="577"/>
                </a:lnTo>
                <a:lnTo>
                  <a:pt x="98" y="577"/>
                </a:lnTo>
                <a:lnTo>
                  <a:pt x="97" y="580"/>
                </a:lnTo>
                <a:lnTo>
                  <a:pt x="97" y="580"/>
                </a:lnTo>
                <a:lnTo>
                  <a:pt x="97" y="583"/>
                </a:lnTo>
                <a:lnTo>
                  <a:pt x="97" y="583"/>
                </a:lnTo>
                <a:lnTo>
                  <a:pt x="97" y="585"/>
                </a:lnTo>
                <a:lnTo>
                  <a:pt x="97" y="585"/>
                </a:lnTo>
                <a:lnTo>
                  <a:pt x="98" y="588"/>
                </a:lnTo>
                <a:lnTo>
                  <a:pt x="98" y="587"/>
                </a:lnTo>
                <a:lnTo>
                  <a:pt x="99" y="590"/>
                </a:lnTo>
                <a:lnTo>
                  <a:pt x="99" y="590"/>
                </a:lnTo>
                <a:lnTo>
                  <a:pt x="100" y="592"/>
                </a:lnTo>
                <a:lnTo>
                  <a:pt x="100" y="592"/>
                </a:lnTo>
                <a:lnTo>
                  <a:pt x="102" y="594"/>
                </a:lnTo>
                <a:lnTo>
                  <a:pt x="102" y="594"/>
                </a:lnTo>
                <a:lnTo>
                  <a:pt x="104" y="595"/>
                </a:lnTo>
                <a:lnTo>
                  <a:pt x="104" y="595"/>
                </a:lnTo>
                <a:lnTo>
                  <a:pt x="152" y="619"/>
                </a:lnTo>
                <a:lnTo>
                  <a:pt x="152" y="619"/>
                </a:lnTo>
                <a:lnTo>
                  <a:pt x="155" y="620"/>
                </a:lnTo>
                <a:lnTo>
                  <a:pt x="155" y="620"/>
                </a:lnTo>
                <a:lnTo>
                  <a:pt x="157" y="621"/>
                </a:lnTo>
                <a:lnTo>
                  <a:pt x="157" y="621"/>
                </a:lnTo>
                <a:lnTo>
                  <a:pt x="160" y="620"/>
                </a:lnTo>
                <a:lnTo>
                  <a:pt x="160" y="621"/>
                </a:lnTo>
                <a:lnTo>
                  <a:pt x="162" y="620"/>
                </a:lnTo>
                <a:lnTo>
                  <a:pt x="162" y="620"/>
                </a:lnTo>
                <a:lnTo>
                  <a:pt x="164" y="619"/>
                </a:lnTo>
                <a:lnTo>
                  <a:pt x="164" y="619"/>
                </a:lnTo>
                <a:lnTo>
                  <a:pt x="167" y="618"/>
                </a:lnTo>
                <a:lnTo>
                  <a:pt x="167" y="618"/>
                </a:lnTo>
                <a:lnTo>
                  <a:pt x="168" y="616"/>
                </a:lnTo>
                <a:lnTo>
                  <a:pt x="168" y="616"/>
                </a:lnTo>
                <a:lnTo>
                  <a:pt x="170" y="614"/>
                </a:lnTo>
                <a:lnTo>
                  <a:pt x="170" y="614"/>
                </a:lnTo>
                <a:lnTo>
                  <a:pt x="171" y="611"/>
                </a:lnTo>
                <a:lnTo>
                  <a:pt x="171" y="611"/>
                </a:lnTo>
                <a:lnTo>
                  <a:pt x="171" y="608"/>
                </a:lnTo>
                <a:lnTo>
                  <a:pt x="171" y="609"/>
                </a:lnTo>
                <a:lnTo>
                  <a:pt x="171" y="606"/>
                </a:lnTo>
                <a:lnTo>
                  <a:pt x="171" y="606"/>
                </a:lnTo>
                <a:lnTo>
                  <a:pt x="171" y="604"/>
                </a:lnTo>
                <a:lnTo>
                  <a:pt x="171" y="604"/>
                </a:lnTo>
                <a:lnTo>
                  <a:pt x="169" y="601"/>
                </a:lnTo>
                <a:lnTo>
                  <a:pt x="169" y="601"/>
                </a:lnTo>
                <a:lnTo>
                  <a:pt x="168" y="599"/>
                </a:lnTo>
                <a:lnTo>
                  <a:pt x="168" y="599"/>
                </a:lnTo>
                <a:lnTo>
                  <a:pt x="166" y="597"/>
                </a:lnTo>
                <a:lnTo>
                  <a:pt x="166" y="597"/>
                </a:lnTo>
                <a:lnTo>
                  <a:pt x="164" y="596"/>
                </a:lnTo>
                <a:lnTo>
                  <a:pt x="164" y="596"/>
                </a:lnTo>
                <a:lnTo>
                  <a:pt x="116" y="572"/>
                </a:lnTo>
                <a:lnTo>
                  <a:pt x="116" y="572"/>
                </a:lnTo>
                <a:lnTo>
                  <a:pt x="113" y="571"/>
                </a:lnTo>
                <a:close/>
                <a:moveTo>
                  <a:pt x="212" y="619"/>
                </a:moveTo>
                <a:lnTo>
                  <a:pt x="212" y="619"/>
                </a:lnTo>
                <a:lnTo>
                  <a:pt x="261" y="644"/>
                </a:lnTo>
                <a:lnTo>
                  <a:pt x="261" y="644"/>
                </a:lnTo>
                <a:lnTo>
                  <a:pt x="263" y="645"/>
                </a:lnTo>
                <a:lnTo>
                  <a:pt x="263" y="645"/>
                </a:lnTo>
                <a:lnTo>
                  <a:pt x="265" y="647"/>
                </a:lnTo>
                <a:lnTo>
                  <a:pt x="265" y="647"/>
                </a:lnTo>
                <a:lnTo>
                  <a:pt x="266" y="649"/>
                </a:lnTo>
                <a:lnTo>
                  <a:pt x="266" y="649"/>
                </a:lnTo>
                <a:lnTo>
                  <a:pt x="267" y="652"/>
                </a:lnTo>
                <a:lnTo>
                  <a:pt x="267" y="652"/>
                </a:lnTo>
                <a:lnTo>
                  <a:pt x="268" y="654"/>
                </a:lnTo>
                <a:lnTo>
                  <a:pt x="268" y="654"/>
                </a:lnTo>
                <a:lnTo>
                  <a:pt x="268" y="657"/>
                </a:lnTo>
                <a:lnTo>
                  <a:pt x="268" y="657"/>
                </a:lnTo>
                <a:lnTo>
                  <a:pt x="268" y="660"/>
                </a:lnTo>
                <a:lnTo>
                  <a:pt x="268" y="660"/>
                </a:lnTo>
                <a:lnTo>
                  <a:pt x="267" y="662"/>
                </a:lnTo>
                <a:lnTo>
                  <a:pt x="267" y="662"/>
                </a:lnTo>
                <a:lnTo>
                  <a:pt x="265" y="665"/>
                </a:lnTo>
                <a:lnTo>
                  <a:pt x="265" y="665"/>
                </a:lnTo>
                <a:lnTo>
                  <a:pt x="263" y="667"/>
                </a:lnTo>
                <a:lnTo>
                  <a:pt x="263" y="667"/>
                </a:lnTo>
                <a:lnTo>
                  <a:pt x="261" y="668"/>
                </a:lnTo>
                <a:lnTo>
                  <a:pt x="261" y="668"/>
                </a:lnTo>
                <a:lnTo>
                  <a:pt x="259" y="669"/>
                </a:lnTo>
                <a:lnTo>
                  <a:pt x="259" y="669"/>
                </a:lnTo>
                <a:lnTo>
                  <a:pt x="256" y="670"/>
                </a:lnTo>
                <a:lnTo>
                  <a:pt x="256" y="670"/>
                </a:lnTo>
                <a:lnTo>
                  <a:pt x="253" y="670"/>
                </a:lnTo>
                <a:lnTo>
                  <a:pt x="253" y="670"/>
                </a:lnTo>
                <a:lnTo>
                  <a:pt x="251" y="670"/>
                </a:lnTo>
                <a:lnTo>
                  <a:pt x="251" y="670"/>
                </a:lnTo>
                <a:lnTo>
                  <a:pt x="248" y="669"/>
                </a:lnTo>
                <a:lnTo>
                  <a:pt x="248" y="669"/>
                </a:lnTo>
                <a:lnTo>
                  <a:pt x="200" y="644"/>
                </a:lnTo>
                <a:lnTo>
                  <a:pt x="200" y="644"/>
                </a:lnTo>
                <a:lnTo>
                  <a:pt x="198" y="643"/>
                </a:lnTo>
                <a:lnTo>
                  <a:pt x="198" y="643"/>
                </a:lnTo>
                <a:lnTo>
                  <a:pt x="196" y="641"/>
                </a:lnTo>
                <a:lnTo>
                  <a:pt x="196" y="641"/>
                </a:lnTo>
                <a:lnTo>
                  <a:pt x="194" y="639"/>
                </a:lnTo>
                <a:lnTo>
                  <a:pt x="194" y="639"/>
                </a:lnTo>
                <a:lnTo>
                  <a:pt x="193" y="636"/>
                </a:lnTo>
                <a:lnTo>
                  <a:pt x="193" y="636"/>
                </a:lnTo>
                <a:lnTo>
                  <a:pt x="192" y="634"/>
                </a:lnTo>
                <a:lnTo>
                  <a:pt x="192" y="634"/>
                </a:lnTo>
                <a:lnTo>
                  <a:pt x="192" y="631"/>
                </a:lnTo>
                <a:lnTo>
                  <a:pt x="192" y="631"/>
                </a:lnTo>
                <a:lnTo>
                  <a:pt x="193" y="628"/>
                </a:lnTo>
                <a:lnTo>
                  <a:pt x="193" y="628"/>
                </a:lnTo>
                <a:lnTo>
                  <a:pt x="194" y="626"/>
                </a:lnTo>
                <a:lnTo>
                  <a:pt x="194" y="626"/>
                </a:lnTo>
                <a:lnTo>
                  <a:pt x="195" y="623"/>
                </a:lnTo>
                <a:lnTo>
                  <a:pt x="195" y="623"/>
                </a:lnTo>
                <a:lnTo>
                  <a:pt x="197" y="621"/>
                </a:lnTo>
                <a:lnTo>
                  <a:pt x="197" y="621"/>
                </a:lnTo>
                <a:lnTo>
                  <a:pt x="199" y="620"/>
                </a:lnTo>
                <a:lnTo>
                  <a:pt x="199" y="620"/>
                </a:lnTo>
                <a:lnTo>
                  <a:pt x="202" y="619"/>
                </a:lnTo>
                <a:lnTo>
                  <a:pt x="202" y="619"/>
                </a:lnTo>
                <a:lnTo>
                  <a:pt x="204" y="618"/>
                </a:lnTo>
                <a:lnTo>
                  <a:pt x="205" y="618"/>
                </a:lnTo>
                <a:lnTo>
                  <a:pt x="207" y="618"/>
                </a:lnTo>
                <a:lnTo>
                  <a:pt x="207" y="618"/>
                </a:lnTo>
                <a:lnTo>
                  <a:pt x="210" y="618"/>
                </a:lnTo>
                <a:lnTo>
                  <a:pt x="210" y="619"/>
                </a:lnTo>
                <a:lnTo>
                  <a:pt x="212" y="619"/>
                </a:lnTo>
                <a:close/>
                <a:moveTo>
                  <a:pt x="209" y="619"/>
                </a:moveTo>
                <a:lnTo>
                  <a:pt x="210" y="619"/>
                </a:lnTo>
                <a:lnTo>
                  <a:pt x="207" y="619"/>
                </a:lnTo>
                <a:lnTo>
                  <a:pt x="207" y="619"/>
                </a:lnTo>
                <a:lnTo>
                  <a:pt x="205" y="619"/>
                </a:lnTo>
                <a:lnTo>
                  <a:pt x="205" y="619"/>
                </a:lnTo>
                <a:lnTo>
                  <a:pt x="202" y="620"/>
                </a:lnTo>
                <a:lnTo>
                  <a:pt x="202" y="620"/>
                </a:lnTo>
                <a:lnTo>
                  <a:pt x="200" y="621"/>
                </a:lnTo>
                <a:lnTo>
                  <a:pt x="200" y="620"/>
                </a:lnTo>
                <a:lnTo>
                  <a:pt x="198" y="622"/>
                </a:lnTo>
                <a:lnTo>
                  <a:pt x="198" y="622"/>
                </a:lnTo>
                <a:lnTo>
                  <a:pt x="196" y="624"/>
                </a:lnTo>
                <a:lnTo>
                  <a:pt x="196" y="624"/>
                </a:lnTo>
                <a:lnTo>
                  <a:pt x="194" y="626"/>
                </a:lnTo>
                <a:lnTo>
                  <a:pt x="194" y="626"/>
                </a:lnTo>
                <a:lnTo>
                  <a:pt x="194" y="629"/>
                </a:lnTo>
                <a:lnTo>
                  <a:pt x="194" y="628"/>
                </a:lnTo>
                <a:lnTo>
                  <a:pt x="193" y="631"/>
                </a:lnTo>
                <a:lnTo>
                  <a:pt x="193" y="631"/>
                </a:lnTo>
                <a:lnTo>
                  <a:pt x="193" y="633"/>
                </a:lnTo>
                <a:lnTo>
                  <a:pt x="193" y="633"/>
                </a:lnTo>
                <a:lnTo>
                  <a:pt x="194" y="636"/>
                </a:lnTo>
                <a:lnTo>
                  <a:pt x="194" y="636"/>
                </a:lnTo>
                <a:lnTo>
                  <a:pt x="195" y="638"/>
                </a:lnTo>
                <a:lnTo>
                  <a:pt x="195" y="638"/>
                </a:lnTo>
                <a:lnTo>
                  <a:pt x="196" y="640"/>
                </a:lnTo>
                <a:lnTo>
                  <a:pt x="196" y="640"/>
                </a:lnTo>
                <a:lnTo>
                  <a:pt x="198" y="642"/>
                </a:lnTo>
                <a:lnTo>
                  <a:pt x="198" y="642"/>
                </a:lnTo>
                <a:lnTo>
                  <a:pt x="201" y="644"/>
                </a:lnTo>
                <a:lnTo>
                  <a:pt x="200" y="644"/>
                </a:lnTo>
                <a:lnTo>
                  <a:pt x="248" y="668"/>
                </a:lnTo>
                <a:lnTo>
                  <a:pt x="248" y="668"/>
                </a:lnTo>
                <a:lnTo>
                  <a:pt x="251" y="669"/>
                </a:lnTo>
                <a:lnTo>
                  <a:pt x="251" y="669"/>
                </a:lnTo>
                <a:lnTo>
                  <a:pt x="253" y="669"/>
                </a:lnTo>
                <a:lnTo>
                  <a:pt x="253" y="669"/>
                </a:lnTo>
                <a:lnTo>
                  <a:pt x="256" y="669"/>
                </a:lnTo>
                <a:lnTo>
                  <a:pt x="256" y="669"/>
                </a:lnTo>
                <a:lnTo>
                  <a:pt x="258" y="669"/>
                </a:lnTo>
                <a:lnTo>
                  <a:pt x="258" y="669"/>
                </a:lnTo>
                <a:lnTo>
                  <a:pt x="261" y="668"/>
                </a:lnTo>
                <a:lnTo>
                  <a:pt x="261" y="668"/>
                </a:lnTo>
                <a:lnTo>
                  <a:pt x="263" y="666"/>
                </a:lnTo>
                <a:lnTo>
                  <a:pt x="263" y="666"/>
                </a:lnTo>
                <a:lnTo>
                  <a:pt x="265" y="664"/>
                </a:lnTo>
                <a:lnTo>
                  <a:pt x="265" y="664"/>
                </a:lnTo>
                <a:lnTo>
                  <a:pt x="266" y="662"/>
                </a:lnTo>
                <a:lnTo>
                  <a:pt x="266" y="662"/>
                </a:lnTo>
                <a:lnTo>
                  <a:pt x="267" y="659"/>
                </a:lnTo>
                <a:lnTo>
                  <a:pt x="267" y="660"/>
                </a:lnTo>
                <a:lnTo>
                  <a:pt x="267" y="657"/>
                </a:lnTo>
                <a:lnTo>
                  <a:pt x="267" y="657"/>
                </a:lnTo>
                <a:lnTo>
                  <a:pt x="267" y="654"/>
                </a:lnTo>
                <a:lnTo>
                  <a:pt x="267" y="654"/>
                </a:lnTo>
                <a:lnTo>
                  <a:pt x="267" y="652"/>
                </a:lnTo>
                <a:lnTo>
                  <a:pt x="267" y="652"/>
                </a:lnTo>
                <a:lnTo>
                  <a:pt x="266" y="650"/>
                </a:lnTo>
                <a:lnTo>
                  <a:pt x="266" y="650"/>
                </a:lnTo>
                <a:lnTo>
                  <a:pt x="264" y="648"/>
                </a:lnTo>
                <a:lnTo>
                  <a:pt x="264" y="648"/>
                </a:lnTo>
                <a:lnTo>
                  <a:pt x="262" y="646"/>
                </a:lnTo>
                <a:lnTo>
                  <a:pt x="262" y="646"/>
                </a:lnTo>
                <a:lnTo>
                  <a:pt x="260" y="644"/>
                </a:lnTo>
                <a:lnTo>
                  <a:pt x="260" y="644"/>
                </a:lnTo>
                <a:lnTo>
                  <a:pt x="212" y="620"/>
                </a:lnTo>
                <a:lnTo>
                  <a:pt x="212" y="620"/>
                </a:lnTo>
                <a:lnTo>
                  <a:pt x="209" y="619"/>
                </a:lnTo>
                <a:close/>
                <a:moveTo>
                  <a:pt x="309" y="668"/>
                </a:moveTo>
                <a:lnTo>
                  <a:pt x="309" y="668"/>
                </a:lnTo>
                <a:lnTo>
                  <a:pt x="357" y="692"/>
                </a:lnTo>
                <a:lnTo>
                  <a:pt x="357" y="692"/>
                </a:lnTo>
                <a:lnTo>
                  <a:pt x="359" y="694"/>
                </a:lnTo>
                <a:lnTo>
                  <a:pt x="359" y="694"/>
                </a:lnTo>
                <a:lnTo>
                  <a:pt x="361" y="696"/>
                </a:lnTo>
                <a:lnTo>
                  <a:pt x="361" y="696"/>
                </a:lnTo>
                <a:lnTo>
                  <a:pt x="363" y="698"/>
                </a:lnTo>
                <a:lnTo>
                  <a:pt x="363" y="698"/>
                </a:lnTo>
                <a:lnTo>
                  <a:pt x="364" y="700"/>
                </a:lnTo>
                <a:lnTo>
                  <a:pt x="364" y="700"/>
                </a:lnTo>
                <a:lnTo>
                  <a:pt x="364" y="703"/>
                </a:lnTo>
                <a:lnTo>
                  <a:pt x="364" y="703"/>
                </a:lnTo>
                <a:lnTo>
                  <a:pt x="364" y="705"/>
                </a:lnTo>
                <a:lnTo>
                  <a:pt x="364" y="706"/>
                </a:lnTo>
                <a:lnTo>
                  <a:pt x="364" y="708"/>
                </a:lnTo>
                <a:lnTo>
                  <a:pt x="364" y="708"/>
                </a:lnTo>
                <a:lnTo>
                  <a:pt x="363" y="711"/>
                </a:lnTo>
                <a:lnTo>
                  <a:pt x="363" y="711"/>
                </a:lnTo>
                <a:lnTo>
                  <a:pt x="362" y="713"/>
                </a:lnTo>
                <a:lnTo>
                  <a:pt x="361" y="713"/>
                </a:lnTo>
                <a:lnTo>
                  <a:pt x="360" y="715"/>
                </a:lnTo>
                <a:lnTo>
                  <a:pt x="360" y="715"/>
                </a:lnTo>
                <a:lnTo>
                  <a:pt x="357" y="717"/>
                </a:lnTo>
                <a:lnTo>
                  <a:pt x="357" y="717"/>
                </a:lnTo>
                <a:lnTo>
                  <a:pt x="355" y="718"/>
                </a:lnTo>
                <a:lnTo>
                  <a:pt x="355" y="718"/>
                </a:lnTo>
                <a:lnTo>
                  <a:pt x="352" y="718"/>
                </a:lnTo>
                <a:lnTo>
                  <a:pt x="352" y="718"/>
                </a:lnTo>
                <a:lnTo>
                  <a:pt x="350" y="718"/>
                </a:lnTo>
                <a:lnTo>
                  <a:pt x="350" y="718"/>
                </a:lnTo>
                <a:lnTo>
                  <a:pt x="347" y="718"/>
                </a:lnTo>
                <a:lnTo>
                  <a:pt x="347" y="718"/>
                </a:lnTo>
                <a:lnTo>
                  <a:pt x="344" y="717"/>
                </a:lnTo>
                <a:lnTo>
                  <a:pt x="344" y="717"/>
                </a:lnTo>
                <a:lnTo>
                  <a:pt x="296" y="693"/>
                </a:lnTo>
                <a:lnTo>
                  <a:pt x="296" y="693"/>
                </a:lnTo>
                <a:lnTo>
                  <a:pt x="294" y="691"/>
                </a:lnTo>
                <a:lnTo>
                  <a:pt x="294" y="691"/>
                </a:lnTo>
                <a:lnTo>
                  <a:pt x="292" y="689"/>
                </a:lnTo>
                <a:lnTo>
                  <a:pt x="292" y="689"/>
                </a:lnTo>
                <a:lnTo>
                  <a:pt x="290" y="687"/>
                </a:lnTo>
                <a:lnTo>
                  <a:pt x="290" y="687"/>
                </a:lnTo>
                <a:lnTo>
                  <a:pt x="289" y="685"/>
                </a:lnTo>
                <a:lnTo>
                  <a:pt x="289" y="685"/>
                </a:lnTo>
                <a:lnTo>
                  <a:pt x="289" y="682"/>
                </a:lnTo>
                <a:lnTo>
                  <a:pt x="289" y="682"/>
                </a:lnTo>
                <a:lnTo>
                  <a:pt x="289" y="680"/>
                </a:lnTo>
                <a:lnTo>
                  <a:pt x="289" y="679"/>
                </a:lnTo>
                <a:lnTo>
                  <a:pt x="289" y="677"/>
                </a:lnTo>
                <a:lnTo>
                  <a:pt x="289" y="677"/>
                </a:lnTo>
                <a:lnTo>
                  <a:pt x="290" y="674"/>
                </a:lnTo>
                <a:lnTo>
                  <a:pt x="290" y="674"/>
                </a:lnTo>
                <a:lnTo>
                  <a:pt x="292" y="672"/>
                </a:lnTo>
                <a:lnTo>
                  <a:pt x="292" y="672"/>
                </a:lnTo>
                <a:lnTo>
                  <a:pt x="293" y="670"/>
                </a:lnTo>
                <a:lnTo>
                  <a:pt x="293" y="670"/>
                </a:lnTo>
                <a:lnTo>
                  <a:pt x="296" y="668"/>
                </a:lnTo>
                <a:lnTo>
                  <a:pt x="296" y="668"/>
                </a:lnTo>
                <a:lnTo>
                  <a:pt x="298" y="667"/>
                </a:lnTo>
                <a:lnTo>
                  <a:pt x="298" y="667"/>
                </a:lnTo>
                <a:lnTo>
                  <a:pt x="301" y="667"/>
                </a:lnTo>
                <a:lnTo>
                  <a:pt x="301" y="666"/>
                </a:lnTo>
                <a:lnTo>
                  <a:pt x="303" y="666"/>
                </a:lnTo>
                <a:lnTo>
                  <a:pt x="303" y="666"/>
                </a:lnTo>
                <a:lnTo>
                  <a:pt x="306" y="667"/>
                </a:lnTo>
                <a:lnTo>
                  <a:pt x="306" y="667"/>
                </a:lnTo>
                <a:lnTo>
                  <a:pt x="309" y="668"/>
                </a:lnTo>
                <a:close/>
                <a:moveTo>
                  <a:pt x="306" y="668"/>
                </a:moveTo>
                <a:lnTo>
                  <a:pt x="306" y="668"/>
                </a:lnTo>
                <a:lnTo>
                  <a:pt x="303" y="667"/>
                </a:lnTo>
                <a:lnTo>
                  <a:pt x="303" y="667"/>
                </a:lnTo>
                <a:lnTo>
                  <a:pt x="301" y="667"/>
                </a:lnTo>
                <a:lnTo>
                  <a:pt x="301" y="667"/>
                </a:lnTo>
                <a:lnTo>
                  <a:pt x="298" y="668"/>
                </a:lnTo>
                <a:lnTo>
                  <a:pt x="298" y="668"/>
                </a:lnTo>
                <a:lnTo>
                  <a:pt x="296" y="669"/>
                </a:lnTo>
                <a:lnTo>
                  <a:pt x="296" y="669"/>
                </a:lnTo>
                <a:lnTo>
                  <a:pt x="294" y="670"/>
                </a:lnTo>
                <a:lnTo>
                  <a:pt x="294" y="670"/>
                </a:lnTo>
                <a:lnTo>
                  <a:pt x="292" y="672"/>
                </a:lnTo>
                <a:lnTo>
                  <a:pt x="292" y="672"/>
                </a:lnTo>
                <a:lnTo>
                  <a:pt x="291" y="675"/>
                </a:lnTo>
                <a:lnTo>
                  <a:pt x="291" y="674"/>
                </a:lnTo>
                <a:lnTo>
                  <a:pt x="290" y="677"/>
                </a:lnTo>
                <a:lnTo>
                  <a:pt x="290" y="677"/>
                </a:lnTo>
                <a:lnTo>
                  <a:pt x="290" y="680"/>
                </a:lnTo>
                <a:lnTo>
                  <a:pt x="290" y="679"/>
                </a:lnTo>
                <a:lnTo>
                  <a:pt x="290" y="682"/>
                </a:lnTo>
                <a:lnTo>
                  <a:pt x="290" y="682"/>
                </a:lnTo>
                <a:lnTo>
                  <a:pt x="290" y="684"/>
                </a:lnTo>
                <a:lnTo>
                  <a:pt x="290" y="684"/>
                </a:lnTo>
                <a:lnTo>
                  <a:pt x="291" y="687"/>
                </a:lnTo>
                <a:lnTo>
                  <a:pt x="291" y="687"/>
                </a:lnTo>
                <a:lnTo>
                  <a:pt x="293" y="689"/>
                </a:lnTo>
                <a:lnTo>
                  <a:pt x="293" y="689"/>
                </a:lnTo>
                <a:lnTo>
                  <a:pt x="294" y="691"/>
                </a:lnTo>
                <a:lnTo>
                  <a:pt x="294" y="691"/>
                </a:lnTo>
                <a:lnTo>
                  <a:pt x="297" y="692"/>
                </a:lnTo>
                <a:lnTo>
                  <a:pt x="296" y="692"/>
                </a:lnTo>
                <a:lnTo>
                  <a:pt x="345" y="716"/>
                </a:lnTo>
                <a:lnTo>
                  <a:pt x="345" y="716"/>
                </a:lnTo>
                <a:lnTo>
                  <a:pt x="347" y="717"/>
                </a:lnTo>
                <a:lnTo>
                  <a:pt x="347" y="717"/>
                </a:lnTo>
                <a:lnTo>
                  <a:pt x="350" y="718"/>
                </a:lnTo>
                <a:lnTo>
                  <a:pt x="350" y="718"/>
                </a:lnTo>
                <a:lnTo>
                  <a:pt x="352" y="718"/>
                </a:lnTo>
                <a:lnTo>
                  <a:pt x="352" y="718"/>
                </a:lnTo>
                <a:lnTo>
                  <a:pt x="355" y="717"/>
                </a:lnTo>
                <a:lnTo>
                  <a:pt x="355" y="717"/>
                </a:lnTo>
                <a:lnTo>
                  <a:pt x="357" y="716"/>
                </a:lnTo>
                <a:lnTo>
                  <a:pt x="357" y="716"/>
                </a:lnTo>
                <a:lnTo>
                  <a:pt x="359" y="715"/>
                </a:lnTo>
                <a:lnTo>
                  <a:pt x="359" y="715"/>
                </a:lnTo>
                <a:lnTo>
                  <a:pt x="361" y="713"/>
                </a:lnTo>
                <a:lnTo>
                  <a:pt x="361" y="713"/>
                </a:lnTo>
                <a:lnTo>
                  <a:pt x="362" y="710"/>
                </a:lnTo>
                <a:lnTo>
                  <a:pt x="362" y="711"/>
                </a:lnTo>
                <a:lnTo>
                  <a:pt x="363" y="708"/>
                </a:lnTo>
                <a:lnTo>
                  <a:pt x="363" y="708"/>
                </a:lnTo>
                <a:lnTo>
                  <a:pt x="364" y="705"/>
                </a:lnTo>
                <a:lnTo>
                  <a:pt x="364" y="706"/>
                </a:lnTo>
                <a:lnTo>
                  <a:pt x="364" y="703"/>
                </a:lnTo>
                <a:lnTo>
                  <a:pt x="364" y="703"/>
                </a:lnTo>
                <a:lnTo>
                  <a:pt x="363" y="701"/>
                </a:lnTo>
                <a:lnTo>
                  <a:pt x="363" y="701"/>
                </a:lnTo>
                <a:lnTo>
                  <a:pt x="362" y="698"/>
                </a:lnTo>
                <a:lnTo>
                  <a:pt x="362" y="698"/>
                </a:lnTo>
                <a:lnTo>
                  <a:pt x="361" y="696"/>
                </a:lnTo>
                <a:lnTo>
                  <a:pt x="361" y="696"/>
                </a:lnTo>
                <a:lnTo>
                  <a:pt x="359" y="694"/>
                </a:lnTo>
                <a:lnTo>
                  <a:pt x="359" y="694"/>
                </a:lnTo>
                <a:lnTo>
                  <a:pt x="356" y="693"/>
                </a:lnTo>
                <a:lnTo>
                  <a:pt x="356" y="693"/>
                </a:lnTo>
                <a:lnTo>
                  <a:pt x="308" y="669"/>
                </a:lnTo>
                <a:lnTo>
                  <a:pt x="308" y="669"/>
                </a:lnTo>
                <a:lnTo>
                  <a:pt x="306" y="668"/>
                </a:lnTo>
                <a:close/>
                <a:moveTo>
                  <a:pt x="405" y="716"/>
                </a:moveTo>
                <a:lnTo>
                  <a:pt x="405" y="716"/>
                </a:lnTo>
                <a:lnTo>
                  <a:pt x="408" y="718"/>
                </a:lnTo>
                <a:lnTo>
                  <a:pt x="408" y="719"/>
                </a:lnTo>
                <a:lnTo>
                  <a:pt x="403" y="718"/>
                </a:lnTo>
                <a:lnTo>
                  <a:pt x="404" y="717"/>
                </a:lnTo>
                <a:lnTo>
                  <a:pt x="453" y="721"/>
                </a:lnTo>
                <a:lnTo>
                  <a:pt x="453" y="721"/>
                </a:lnTo>
                <a:lnTo>
                  <a:pt x="456" y="722"/>
                </a:lnTo>
                <a:lnTo>
                  <a:pt x="456" y="722"/>
                </a:lnTo>
                <a:lnTo>
                  <a:pt x="458" y="723"/>
                </a:lnTo>
                <a:lnTo>
                  <a:pt x="459" y="723"/>
                </a:lnTo>
                <a:lnTo>
                  <a:pt x="461" y="724"/>
                </a:lnTo>
                <a:lnTo>
                  <a:pt x="461" y="724"/>
                </a:lnTo>
                <a:lnTo>
                  <a:pt x="463" y="726"/>
                </a:lnTo>
                <a:lnTo>
                  <a:pt x="463" y="726"/>
                </a:lnTo>
                <a:lnTo>
                  <a:pt x="464" y="728"/>
                </a:lnTo>
                <a:lnTo>
                  <a:pt x="464" y="728"/>
                </a:lnTo>
                <a:lnTo>
                  <a:pt x="465" y="731"/>
                </a:lnTo>
                <a:lnTo>
                  <a:pt x="465" y="731"/>
                </a:lnTo>
                <a:lnTo>
                  <a:pt x="466" y="733"/>
                </a:lnTo>
                <a:lnTo>
                  <a:pt x="466" y="733"/>
                </a:lnTo>
                <a:lnTo>
                  <a:pt x="466" y="736"/>
                </a:lnTo>
                <a:lnTo>
                  <a:pt x="466" y="736"/>
                </a:lnTo>
                <a:lnTo>
                  <a:pt x="465" y="739"/>
                </a:lnTo>
                <a:lnTo>
                  <a:pt x="465" y="739"/>
                </a:lnTo>
                <a:lnTo>
                  <a:pt x="464" y="741"/>
                </a:lnTo>
                <a:lnTo>
                  <a:pt x="464" y="741"/>
                </a:lnTo>
                <a:lnTo>
                  <a:pt x="463" y="744"/>
                </a:lnTo>
                <a:lnTo>
                  <a:pt x="463" y="744"/>
                </a:lnTo>
                <a:lnTo>
                  <a:pt x="461" y="746"/>
                </a:lnTo>
                <a:lnTo>
                  <a:pt x="461" y="746"/>
                </a:lnTo>
                <a:lnTo>
                  <a:pt x="459" y="747"/>
                </a:lnTo>
                <a:lnTo>
                  <a:pt x="459" y="747"/>
                </a:lnTo>
                <a:lnTo>
                  <a:pt x="456" y="748"/>
                </a:lnTo>
                <a:lnTo>
                  <a:pt x="456" y="748"/>
                </a:lnTo>
                <a:lnTo>
                  <a:pt x="453" y="749"/>
                </a:lnTo>
                <a:lnTo>
                  <a:pt x="453" y="749"/>
                </a:lnTo>
                <a:lnTo>
                  <a:pt x="451" y="749"/>
                </a:lnTo>
                <a:lnTo>
                  <a:pt x="451" y="749"/>
                </a:lnTo>
                <a:lnTo>
                  <a:pt x="401" y="745"/>
                </a:lnTo>
                <a:lnTo>
                  <a:pt x="401" y="745"/>
                </a:lnTo>
                <a:lnTo>
                  <a:pt x="398" y="744"/>
                </a:lnTo>
                <a:lnTo>
                  <a:pt x="398" y="744"/>
                </a:lnTo>
                <a:lnTo>
                  <a:pt x="396" y="743"/>
                </a:lnTo>
                <a:lnTo>
                  <a:pt x="396" y="743"/>
                </a:lnTo>
                <a:lnTo>
                  <a:pt x="393" y="741"/>
                </a:lnTo>
                <a:lnTo>
                  <a:pt x="392" y="741"/>
                </a:lnTo>
                <a:lnTo>
                  <a:pt x="390" y="740"/>
                </a:lnTo>
                <a:lnTo>
                  <a:pt x="390" y="740"/>
                </a:lnTo>
                <a:lnTo>
                  <a:pt x="388" y="738"/>
                </a:lnTo>
                <a:lnTo>
                  <a:pt x="388" y="738"/>
                </a:lnTo>
                <a:lnTo>
                  <a:pt x="387" y="736"/>
                </a:lnTo>
                <a:lnTo>
                  <a:pt x="386" y="736"/>
                </a:lnTo>
                <a:lnTo>
                  <a:pt x="385" y="733"/>
                </a:lnTo>
                <a:lnTo>
                  <a:pt x="385" y="733"/>
                </a:lnTo>
                <a:lnTo>
                  <a:pt x="385" y="731"/>
                </a:lnTo>
                <a:lnTo>
                  <a:pt x="385" y="731"/>
                </a:lnTo>
                <a:lnTo>
                  <a:pt x="385" y="728"/>
                </a:lnTo>
                <a:lnTo>
                  <a:pt x="385" y="728"/>
                </a:lnTo>
                <a:lnTo>
                  <a:pt x="385" y="725"/>
                </a:lnTo>
                <a:lnTo>
                  <a:pt x="385" y="725"/>
                </a:lnTo>
                <a:lnTo>
                  <a:pt x="386" y="723"/>
                </a:lnTo>
                <a:lnTo>
                  <a:pt x="386" y="723"/>
                </a:lnTo>
                <a:lnTo>
                  <a:pt x="388" y="720"/>
                </a:lnTo>
                <a:lnTo>
                  <a:pt x="388" y="720"/>
                </a:lnTo>
                <a:lnTo>
                  <a:pt x="390" y="718"/>
                </a:lnTo>
                <a:lnTo>
                  <a:pt x="390" y="718"/>
                </a:lnTo>
                <a:lnTo>
                  <a:pt x="392" y="717"/>
                </a:lnTo>
                <a:lnTo>
                  <a:pt x="392" y="717"/>
                </a:lnTo>
                <a:lnTo>
                  <a:pt x="394" y="716"/>
                </a:lnTo>
                <a:lnTo>
                  <a:pt x="394" y="716"/>
                </a:lnTo>
                <a:lnTo>
                  <a:pt x="397" y="715"/>
                </a:lnTo>
                <a:lnTo>
                  <a:pt x="397" y="715"/>
                </a:lnTo>
                <a:lnTo>
                  <a:pt x="400" y="715"/>
                </a:lnTo>
                <a:lnTo>
                  <a:pt x="400" y="715"/>
                </a:lnTo>
                <a:lnTo>
                  <a:pt x="402" y="715"/>
                </a:lnTo>
                <a:lnTo>
                  <a:pt x="402" y="715"/>
                </a:lnTo>
                <a:lnTo>
                  <a:pt x="405" y="716"/>
                </a:lnTo>
                <a:close/>
                <a:moveTo>
                  <a:pt x="402" y="716"/>
                </a:moveTo>
                <a:lnTo>
                  <a:pt x="402" y="716"/>
                </a:lnTo>
                <a:lnTo>
                  <a:pt x="400" y="716"/>
                </a:lnTo>
                <a:lnTo>
                  <a:pt x="400" y="716"/>
                </a:lnTo>
                <a:lnTo>
                  <a:pt x="397" y="716"/>
                </a:lnTo>
                <a:lnTo>
                  <a:pt x="397" y="716"/>
                </a:lnTo>
                <a:lnTo>
                  <a:pt x="394" y="716"/>
                </a:lnTo>
                <a:lnTo>
                  <a:pt x="395" y="716"/>
                </a:lnTo>
                <a:lnTo>
                  <a:pt x="392" y="717"/>
                </a:lnTo>
                <a:lnTo>
                  <a:pt x="392" y="717"/>
                </a:lnTo>
                <a:lnTo>
                  <a:pt x="390" y="719"/>
                </a:lnTo>
                <a:lnTo>
                  <a:pt x="390" y="719"/>
                </a:lnTo>
                <a:lnTo>
                  <a:pt x="388" y="721"/>
                </a:lnTo>
                <a:lnTo>
                  <a:pt x="388" y="721"/>
                </a:lnTo>
                <a:lnTo>
                  <a:pt x="387" y="723"/>
                </a:lnTo>
                <a:lnTo>
                  <a:pt x="387" y="723"/>
                </a:lnTo>
                <a:lnTo>
                  <a:pt x="386" y="726"/>
                </a:lnTo>
                <a:lnTo>
                  <a:pt x="386" y="725"/>
                </a:lnTo>
                <a:lnTo>
                  <a:pt x="386" y="728"/>
                </a:lnTo>
                <a:lnTo>
                  <a:pt x="386" y="728"/>
                </a:lnTo>
                <a:lnTo>
                  <a:pt x="386" y="730"/>
                </a:lnTo>
                <a:lnTo>
                  <a:pt x="386" y="730"/>
                </a:lnTo>
                <a:lnTo>
                  <a:pt x="386" y="733"/>
                </a:lnTo>
                <a:lnTo>
                  <a:pt x="386" y="733"/>
                </a:lnTo>
                <a:lnTo>
                  <a:pt x="387" y="735"/>
                </a:lnTo>
                <a:lnTo>
                  <a:pt x="387" y="735"/>
                </a:lnTo>
                <a:lnTo>
                  <a:pt x="389" y="737"/>
                </a:lnTo>
                <a:lnTo>
                  <a:pt x="389" y="737"/>
                </a:lnTo>
                <a:lnTo>
                  <a:pt x="391" y="739"/>
                </a:lnTo>
                <a:lnTo>
                  <a:pt x="391" y="739"/>
                </a:lnTo>
                <a:lnTo>
                  <a:pt x="393" y="740"/>
                </a:lnTo>
                <a:lnTo>
                  <a:pt x="393" y="740"/>
                </a:lnTo>
                <a:lnTo>
                  <a:pt x="396" y="742"/>
                </a:lnTo>
                <a:lnTo>
                  <a:pt x="396" y="742"/>
                </a:lnTo>
                <a:lnTo>
                  <a:pt x="399" y="743"/>
                </a:lnTo>
                <a:lnTo>
                  <a:pt x="399" y="743"/>
                </a:lnTo>
                <a:lnTo>
                  <a:pt x="401" y="744"/>
                </a:lnTo>
                <a:lnTo>
                  <a:pt x="401" y="744"/>
                </a:lnTo>
                <a:lnTo>
                  <a:pt x="451" y="748"/>
                </a:lnTo>
                <a:lnTo>
                  <a:pt x="451" y="748"/>
                </a:lnTo>
                <a:lnTo>
                  <a:pt x="453" y="748"/>
                </a:lnTo>
                <a:lnTo>
                  <a:pt x="453" y="748"/>
                </a:lnTo>
                <a:lnTo>
                  <a:pt x="456" y="747"/>
                </a:lnTo>
                <a:lnTo>
                  <a:pt x="456" y="747"/>
                </a:lnTo>
                <a:lnTo>
                  <a:pt x="458" y="746"/>
                </a:lnTo>
                <a:lnTo>
                  <a:pt x="458" y="747"/>
                </a:lnTo>
                <a:lnTo>
                  <a:pt x="460" y="745"/>
                </a:lnTo>
                <a:lnTo>
                  <a:pt x="460" y="745"/>
                </a:lnTo>
                <a:lnTo>
                  <a:pt x="462" y="743"/>
                </a:lnTo>
                <a:lnTo>
                  <a:pt x="462" y="743"/>
                </a:lnTo>
                <a:lnTo>
                  <a:pt x="464" y="741"/>
                </a:lnTo>
                <a:lnTo>
                  <a:pt x="463" y="741"/>
                </a:lnTo>
                <a:lnTo>
                  <a:pt x="464" y="739"/>
                </a:lnTo>
                <a:lnTo>
                  <a:pt x="464" y="739"/>
                </a:lnTo>
                <a:lnTo>
                  <a:pt x="465" y="736"/>
                </a:lnTo>
                <a:lnTo>
                  <a:pt x="465" y="736"/>
                </a:lnTo>
                <a:lnTo>
                  <a:pt x="465" y="734"/>
                </a:lnTo>
                <a:lnTo>
                  <a:pt x="465" y="734"/>
                </a:lnTo>
                <a:lnTo>
                  <a:pt x="464" y="731"/>
                </a:lnTo>
                <a:lnTo>
                  <a:pt x="464" y="731"/>
                </a:lnTo>
                <a:lnTo>
                  <a:pt x="463" y="729"/>
                </a:lnTo>
                <a:lnTo>
                  <a:pt x="463" y="729"/>
                </a:lnTo>
                <a:lnTo>
                  <a:pt x="462" y="727"/>
                </a:lnTo>
                <a:lnTo>
                  <a:pt x="462" y="727"/>
                </a:lnTo>
                <a:lnTo>
                  <a:pt x="460" y="725"/>
                </a:lnTo>
                <a:lnTo>
                  <a:pt x="460" y="725"/>
                </a:lnTo>
                <a:lnTo>
                  <a:pt x="458" y="724"/>
                </a:lnTo>
                <a:lnTo>
                  <a:pt x="458" y="724"/>
                </a:lnTo>
                <a:lnTo>
                  <a:pt x="456" y="723"/>
                </a:lnTo>
                <a:lnTo>
                  <a:pt x="456" y="723"/>
                </a:lnTo>
                <a:lnTo>
                  <a:pt x="453" y="722"/>
                </a:lnTo>
                <a:lnTo>
                  <a:pt x="453" y="722"/>
                </a:lnTo>
                <a:lnTo>
                  <a:pt x="403" y="718"/>
                </a:lnTo>
                <a:lnTo>
                  <a:pt x="404" y="717"/>
                </a:lnTo>
                <a:lnTo>
                  <a:pt x="408" y="718"/>
                </a:lnTo>
                <a:lnTo>
                  <a:pt x="408" y="719"/>
                </a:lnTo>
                <a:lnTo>
                  <a:pt x="404" y="717"/>
                </a:lnTo>
                <a:lnTo>
                  <a:pt x="405" y="717"/>
                </a:lnTo>
                <a:lnTo>
                  <a:pt x="402" y="716"/>
                </a:lnTo>
                <a:close/>
                <a:moveTo>
                  <a:pt x="507" y="726"/>
                </a:moveTo>
                <a:lnTo>
                  <a:pt x="507" y="726"/>
                </a:lnTo>
                <a:lnTo>
                  <a:pt x="561" y="731"/>
                </a:lnTo>
                <a:lnTo>
                  <a:pt x="561" y="731"/>
                </a:lnTo>
                <a:lnTo>
                  <a:pt x="563" y="731"/>
                </a:lnTo>
                <a:lnTo>
                  <a:pt x="563" y="731"/>
                </a:lnTo>
                <a:lnTo>
                  <a:pt x="566" y="732"/>
                </a:lnTo>
                <a:lnTo>
                  <a:pt x="566" y="732"/>
                </a:lnTo>
                <a:lnTo>
                  <a:pt x="568" y="734"/>
                </a:lnTo>
                <a:lnTo>
                  <a:pt x="568" y="734"/>
                </a:lnTo>
                <a:lnTo>
                  <a:pt x="570" y="736"/>
                </a:lnTo>
                <a:lnTo>
                  <a:pt x="570" y="736"/>
                </a:lnTo>
                <a:lnTo>
                  <a:pt x="571" y="738"/>
                </a:lnTo>
                <a:lnTo>
                  <a:pt x="571" y="738"/>
                </a:lnTo>
                <a:lnTo>
                  <a:pt x="572" y="740"/>
                </a:lnTo>
                <a:lnTo>
                  <a:pt x="572" y="740"/>
                </a:lnTo>
                <a:lnTo>
                  <a:pt x="573" y="743"/>
                </a:lnTo>
                <a:lnTo>
                  <a:pt x="573" y="743"/>
                </a:lnTo>
                <a:lnTo>
                  <a:pt x="573" y="746"/>
                </a:lnTo>
                <a:lnTo>
                  <a:pt x="573" y="746"/>
                </a:lnTo>
                <a:lnTo>
                  <a:pt x="573" y="748"/>
                </a:lnTo>
                <a:lnTo>
                  <a:pt x="573" y="748"/>
                </a:lnTo>
                <a:lnTo>
                  <a:pt x="572" y="751"/>
                </a:lnTo>
                <a:lnTo>
                  <a:pt x="572" y="751"/>
                </a:lnTo>
                <a:lnTo>
                  <a:pt x="570" y="753"/>
                </a:lnTo>
                <a:lnTo>
                  <a:pt x="570" y="753"/>
                </a:lnTo>
                <a:lnTo>
                  <a:pt x="568" y="755"/>
                </a:lnTo>
                <a:lnTo>
                  <a:pt x="568" y="755"/>
                </a:lnTo>
                <a:lnTo>
                  <a:pt x="566" y="757"/>
                </a:lnTo>
                <a:lnTo>
                  <a:pt x="566" y="757"/>
                </a:lnTo>
                <a:lnTo>
                  <a:pt x="564" y="758"/>
                </a:lnTo>
                <a:lnTo>
                  <a:pt x="563" y="758"/>
                </a:lnTo>
                <a:lnTo>
                  <a:pt x="561" y="758"/>
                </a:lnTo>
                <a:lnTo>
                  <a:pt x="561" y="758"/>
                </a:lnTo>
                <a:lnTo>
                  <a:pt x="558" y="758"/>
                </a:lnTo>
                <a:lnTo>
                  <a:pt x="558" y="758"/>
                </a:lnTo>
                <a:lnTo>
                  <a:pt x="504" y="753"/>
                </a:lnTo>
                <a:lnTo>
                  <a:pt x="504" y="753"/>
                </a:lnTo>
                <a:lnTo>
                  <a:pt x="502" y="753"/>
                </a:lnTo>
                <a:lnTo>
                  <a:pt x="502" y="753"/>
                </a:lnTo>
                <a:lnTo>
                  <a:pt x="499" y="752"/>
                </a:lnTo>
                <a:lnTo>
                  <a:pt x="499" y="752"/>
                </a:lnTo>
                <a:lnTo>
                  <a:pt x="497" y="750"/>
                </a:lnTo>
                <a:lnTo>
                  <a:pt x="497" y="750"/>
                </a:lnTo>
                <a:lnTo>
                  <a:pt x="495" y="749"/>
                </a:lnTo>
                <a:lnTo>
                  <a:pt x="495" y="749"/>
                </a:lnTo>
                <a:lnTo>
                  <a:pt x="493" y="746"/>
                </a:lnTo>
                <a:lnTo>
                  <a:pt x="493" y="746"/>
                </a:lnTo>
                <a:lnTo>
                  <a:pt x="492" y="744"/>
                </a:lnTo>
                <a:lnTo>
                  <a:pt x="492" y="744"/>
                </a:lnTo>
                <a:lnTo>
                  <a:pt x="492" y="741"/>
                </a:lnTo>
                <a:lnTo>
                  <a:pt x="492" y="741"/>
                </a:lnTo>
                <a:lnTo>
                  <a:pt x="492" y="739"/>
                </a:lnTo>
                <a:lnTo>
                  <a:pt x="492" y="738"/>
                </a:lnTo>
                <a:lnTo>
                  <a:pt x="492" y="736"/>
                </a:lnTo>
                <a:lnTo>
                  <a:pt x="492" y="736"/>
                </a:lnTo>
                <a:lnTo>
                  <a:pt x="493" y="733"/>
                </a:lnTo>
                <a:lnTo>
                  <a:pt x="493" y="733"/>
                </a:lnTo>
                <a:lnTo>
                  <a:pt x="495" y="731"/>
                </a:lnTo>
                <a:lnTo>
                  <a:pt x="495" y="731"/>
                </a:lnTo>
                <a:lnTo>
                  <a:pt x="497" y="729"/>
                </a:lnTo>
                <a:lnTo>
                  <a:pt x="497" y="729"/>
                </a:lnTo>
                <a:lnTo>
                  <a:pt x="499" y="728"/>
                </a:lnTo>
                <a:lnTo>
                  <a:pt x="499" y="728"/>
                </a:lnTo>
                <a:lnTo>
                  <a:pt x="501" y="727"/>
                </a:lnTo>
                <a:lnTo>
                  <a:pt x="501" y="727"/>
                </a:lnTo>
                <a:lnTo>
                  <a:pt x="504" y="726"/>
                </a:lnTo>
                <a:lnTo>
                  <a:pt x="504" y="726"/>
                </a:lnTo>
                <a:lnTo>
                  <a:pt x="507" y="726"/>
                </a:lnTo>
                <a:close/>
                <a:moveTo>
                  <a:pt x="504" y="727"/>
                </a:moveTo>
                <a:lnTo>
                  <a:pt x="504" y="727"/>
                </a:lnTo>
                <a:lnTo>
                  <a:pt x="502" y="727"/>
                </a:lnTo>
                <a:lnTo>
                  <a:pt x="502" y="727"/>
                </a:lnTo>
                <a:lnTo>
                  <a:pt x="499" y="728"/>
                </a:lnTo>
                <a:lnTo>
                  <a:pt x="499" y="728"/>
                </a:lnTo>
                <a:lnTo>
                  <a:pt x="497" y="730"/>
                </a:lnTo>
                <a:lnTo>
                  <a:pt x="497" y="730"/>
                </a:lnTo>
                <a:lnTo>
                  <a:pt x="495" y="732"/>
                </a:lnTo>
                <a:lnTo>
                  <a:pt x="495" y="731"/>
                </a:lnTo>
                <a:lnTo>
                  <a:pt x="494" y="734"/>
                </a:lnTo>
                <a:lnTo>
                  <a:pt x="494" y="734"/>
                </a:lnTo>
                <a:lnTo>
                  <a:pt x="493" y="736"/>
                </a:lnTo>
                <a:lnTo>
                  <a:pt x="493" y="736"/>
                </a:lnTo>
                <a:lnTo>
                  <a:pt x="492" y="739"/>
                </a:lnTo>
                <a:lnTo>
                  <a:pt x="492" y="739"/>
                </a:lnTo>
                <a:lnTo>
                  <a:pt x="493" y="741"/>
                </a:lnTo>
                <a:lnTo>
                  <a:pt x="493" y="741"/>
                </a:lnTo>
                <a:lnTo>
                  <a:pt x="493" y="744"/>
                </a:lnTo>
                <a:lnTo>
                  <a:pt x="493" y="744"/>
                </a:lnTo>
                <a:lnTo>
                  <a:pt x="494" y="746"/>
                </a:lnTo>
                <a:lnTo>
                  <a:pt x="494" y="746"/>
                </a:lnTo>
                <a:lnTo>
                  <a:pt x="496" y="748"/>
                </a:lnTo>
                <a:lnTo>
                  <a:pt x="495" y="748"/>
                </a:lnTo>
                <a:lnTo>
                  <a:pt x="497" y="750"/>
                </a:lnTo>
                <a:lnTo>
                  <a:pt x="497" y="750"/>
                </a:lnTo>
                <a:lnTo>
                  <a:pt x="500" y="751"/>
                </a:lnTo>
                <a:lnTo>
                  <a:pt x="499" y="751"/>
                </a:lnTo>
                <a:lnTo>
                  <a:pt x="502" y="752"/>
                </a:lnTo>
                <a:lnTo>
                  <a:pt x="502" y="752"/>
                </a:lnTo>
                <a:lnTo>
                  <a:pt x="504" y="753"/>
                </a:lnTo>
                <a:lnTo>
                  <a:pt x="504" y="753"/>
                </a:lnTo>
                <a:lnTo>
                  <a:pt x="558" y="757"/>
                </a:lnTo>
                <a:lnTo>
                  <a:pt x="558" y="757"/>
                </a:lnTo>
                <a:lnTo>
                  <a:pt x="561" y="757"/>
                </a:lnTo>
                <a:lnTo>
                  <a:pt x="561" y="757"/>
                </a:lnTo>
                <a:lnTo>
                  <a:pt x="563" y="757"/>
                </a:lnTo>
                <a:lnTo>
                  <a:pt x="563" y="757"/>
                </a:lnTo>
                <a:lnTo>
                  <a:pt x="566" y="756"/>
                </a:lnTo>
                <a:lnTo>
                  <a:pt x="566" y="756"/>
                </a:lnTo>
                <a:lnTo>
                  <a:pt x="568" y="755"/>
                </a:lnTo>
                <a:lnTo>
                  <a:pt x="568" y="755"/>
                </a:lnTo>
                <a:lnTo>
                  <a:pt x="570" y="753"/>
                </a:lnTo>
                <a:lnTo>
                  <a:pt x="570" y="753"/>
                </a:lnTo>
                <a:lnTo>
                  <a:pt x="571" y="750"/>
                </a:lnTo>
                <a:lnTo>
                  <a:pt x="571" y="750"/>
                </a:lnTo>
                <a:lnTo>
                  <a:pt x="572" y="748"/>
                </a:lnTo>
                <a:lnTo>
                  <a:pt x="572" y="748"/>
                </a:lnTo>
                <a:lnTo>
                  <a:pt x="572" y="745"/>
                </a:lnTo>
                <a:lnTo>
                  <a:pt x="572" y="746"/>
                </a:lnTo>
                <a:lnTo>
                  <a:pt x="572" y="743"/>
                </a:lnTo>
                <a:lnTo>
                  <a:pt x="572" y="743"/>
                </a:lnTo>
                <a:lnTo>
                  <a:pt x="572" y="740"/>
                </a:lnTo>
                <a:lnTo>
                  <a:pt x="572" y="740"/>
                </a:lnTo>
                <a:lnTo>
                  <a:pt x="571" y="738"/>
                </a:lnTo>
                <a:lnTo>
                  <a:pt x="571" y="738"/>
                </a:lnTo>
                <a:lnTo>
                  <a:pt x="569" y="736"/>
                </a:lnTo>
                <a:lnTo>
                  <a:pt x="569" y="736"/>
                </a:lnTo>
                <a:lnTo>
                  <a:pt x="567" y="734"/>
                </a:lnTo>
                <a:lnTo>
                  <a:pt x="567" y="734"/>
                </a:lnTo>
                <a:lnTo>
                  <a:pt x="565" y="733"/>
                </a:lnTo>
                <a:lnTo>
                  <a:pt x="565" y="733"/>
                </a:lnTo>
                <a:lnTo>
                  <a:pt x="563" y="732"/>
                </a:lnTo>
                <a:lnTo>
                  <a:pt x="563" y="732"/>
                </a:lnTo>
                <a:lnTo>
                  <a:pt x="560" y="731"/>
                </a:lnTo>
                <a:lnTo>
                  <a:pt x="560" y="731"/>
                </a:lnTo>
                <a:lnTo>
                  <a:pt x="507" y="727"/>
                </a:lnTo>
                <a:lnTo>
                  <a:pt x="507" y="727"/>
                </a:lnTo>
                <a:lnTo>
                  <a:pt x="504" y="727"/>
                </a:lnTo>
                <a:close/>
                <a:moveTo>
                  <a:pt x="614" y="735"/>
                </a:moveTo>
                <a:lnTo>
                  <a:pt x="614" y="735"/>
                </a:lnTo>
                <a:lnTo>
                  <a:pt x="668" y="740"/>
                </a:lnTo>
                <a:lnTo>
                  <a:pt x="668" y="740"/>
                </a:lnTo>
                <a:lnTo>
                  <a:pt x="671" y="740"/>
                </a:lnTo>
                <a:lnTo>
                  <a:pt x="671" y="740"/>
                </a:lnTo>
                <a:lnTo>
                  <a:pt x="673" y="741"/>
                </a:lnTo>
                <a:lnTo>
                  <a:pt x="673" y="741"/>
                </a:lnTo>
                <a:lnTo>
                  <a:pt x="675" y="743"/>
                </a:lnTo>
                <a:lnTo>
                  <a:pt x="675" y="743"/>
                </a:lnTo>
                <a:lnTo>
                  <a:pt x="677" y="745"/>
                </a:lnTo>
                <a:lnTo>
                  <a:pt x="677" y="745"/>
                </a:lnTo>
                <a:lnTo>
                  <a:pt x="679" y="747"/>
                </a:lnTo>
                <a:lnTo>
                  <a:pt x="679" y="747"/>
                </a:lnTo>
                <a:lnTo>
                  <a:pt x="680" y="749"/>
                </a:lnTo>
                <a:lnTo>
                  <a:pt x="680" y="750"/>
                </a:lnTo>
                <a:lnTo>
                  <a:pt x="680" y="752"/>
                </a:lnTo>
                <a:lnTo>
                  <a:pt x="680" y="752"/>
                </a:lnTo>
                <a:lnTo>
                  <a:pt x="680" y="755"/>
                </a:lnTo>
                <a:lnTo>
                  <a:pt x="680" y="755"/>
                </a:lnTo>
                <a:lnTo>
                  <a:pt x="680" y="758"/>
                </a:lnTo>
                <a:lnTo>
                  <a:pt x="680" y="758"/>
                </a:lnTo>
                <a:lnTo>
                  <a:pt x="679" y="760"/>
                </a:lnTo>
                <a:lnTo>
                  <a:pt x="679" y="760"/>
                </a:lnTo>
                <a:lnTo>
                  <a:pt x="678" y="762"/>
                </a:lnTo>
                <a:lnTo>
                  <a:pt x="678" y="762"/>
                </a:lnTo>
                <a:lnTo>
                  <a:pt x="676" y="764"/>
                </a:lnTo>
                <a:lnTo>
                  <a:pt x="675" y="764"/>
                </a:lnTo>
                <a:lnTo>
                  <a:pt x="673" y="766"/>
                </a:lnTo>
                <a:lnTo>
                  <a:pt x="673" y="766"/>
                </a:lnTo>
                <a:lnTo>
                  <a:pt x="671" y="767"/>
                </a:lnTo>
                <a:lnTo>
                  <a:pt x="671" y="767"/>
                </a:lnTo>
                <a:lnTo>
                  <a:pt x="668" y="767"/>
                </a:lnTo>
                <a:lnTo>
                  <a:pt x="668" y="767"/>
                </a:lnTo>
                <a:lnTo>
                  <a:pt x="665" y="768"/>
                </a:lnTo>
                <a:lnTo>
                  <a:pt x="665" y="768"/>
                </a:lnTo>
                <a:lnTo>
                  <a:pt x="612" y="763"/>
                </a:lnTo>
                <a:lnTo>
                  <a:pt x="612" y="763"/>
                </a:lnTo>
                <a:lnTo>
                  <a:pt x="609" y="762"/>
                </a:lnTo>
                <a:lnTo>
                  <a:pt x="609" y="762"/>
                </a:lnTo>
                <a:lnTo>
                  <a:pt x="606" y="761"/>
                </a:lnTo>
                <a:lnTo>
                  <a:pt x="606" y="761"/>
                </a:lnTo>
                <a:lnTo>
                  <a:pt x="604" y="760"/>
                </a:lnTo>
                <a:lnTo>
                  <a:pt x="604" y="760"/>
                </a:lnTo>
                <a:lnTo>
                  <a:pt x="602" y="758"/>
                </a:lnTo>
                <a:lnTo>
                  <a:pt x="602" y="758"/>
                </a:lnTo>
                <a:lnTo>
                  <a:pt x="601" y="756"/>
                </a:lnTo>
                <a:lnTo>
                  <a:pt x="601" y="756"/>
                </a:lnTo>
                <a:lnTo>
                  <a:pt x="600" y="753"/>
                </a:lnTo>
                <a:lnTo>
                  <a:pt x="600" y="753"/>
                </a:lnTo>
                <a:lnTo>
                  <a:pt x="599" y="751"/>
                </a:lnTo>
                <a:lnTo>
                  <a:pt x="599" y="751"/>
                </a:lnTo>
                <a:lnTo>
                  <a:pt x="599" y="748"/>
                </a:lnTo>
                <a:lnTo>
                  <a:pt x="599" y="748"/>
                </a:lnTo>
                <a:lnTo>
                  <a:pt x="600" y="745"/>
                </a:lnTo>
                <a:lnTo>
                  <a:pt x="600" y="745"/>
                </a:lnTo>
                <a:lnTo>
                  <a:pt x="601" y="743"/>
                </a:lnTo>
                <a:lnTo>
                  <a:pt x="601" y="743"/>
                </a:lnTo>
                <a:lnTo>
                  <a:pt x="602" y="740"/>
                </a:lnTo>
                <a:lnTo>
                  <a:pt x="602" y="740"/>
                </a:lnTo>
                <a:lnTo>
                  <a:pt x="604" y="739"/>
                </a:lnTo>
                <a:lnTo>
                  <a:pt x="604" y="739"/>
                </a:lnTo>
                <a:lnTo>
                  <a:pt x="606" y="737"/>
                </a:lnTo>
                <a:lnTo>
                  <a:pt x="606" y="737"/>
                </a:lnTo>
                <a:lnTo>
                  <a:pt x="609" y="736"/>
                </a:lnTo>
                <a:lnTo>
                  <a:pt x="609" y="736"/>
                </a:lnTo>
                <a:lnTo>
                  <a:pt x="611" y="735"/>
                </a:lnTo>
                <a:lnTo>
                  <a:pt x="611" y="735"/>
                </a:lnTo>
                <a:lnTo>
                  <a:pt x="614" y="735"/>
                </a:lnTo>
                <a:close/>
                <a:moveTo>
                  <a:pt x="611" y="736"/>
                </a:moveTo>
                <a:lnTo>
                  <a:pt x="612" y="736"/>
                </a:lnTo>
                <a:lnTo>
                  <a:pt x="609" y="737"/>
                </a:lnTo>
                <a:lnTo>
                  <a:pt x="609" y="737"/>
                </a:lnTo>
                <a:lnTo>
                  <a:pt x="607" y="738"/>
                </a:lnTo>
                <a:lnTo>
                  <a:pt x="607" y="738"/>
                </a:lnTo>
                <a:lnTo>
                  <a:pt x="605" y="739"/>
                </a:lnTo>
                <a:lnTo>
                  <a:pt x="605" y="739"/>
                </a:lnTo>
                <a:lnTo>
                  <a:pt x="603" y="741"/>
                </a:lnTo>
                <a:lnTo>
                  <a:pt x="603" y="741"/>
                </a:lnTo>
                <a:lnTo>
                  <a:pt x="601" y="743"/>
                </a:lnTo>
                <a:lnTo>
                  <a:pt x="601" y="743"/>
                </a:lnTo>
                <a:lnTo>
                  <a:pt x="600" y="746"/>
                </a:lnTo>
                <a:lnTo>
                  <a:pt x="600" y="745"/>
                </a:lnTo>
                <a:lnTo>
                  <a:pt x="600" y="748"/>
                </a:lnTo>
                <a:lnTo>
                  <a:pt x="600" y="748"/>
                </a:lnTo>
                <a:lnTo>
                  <a:pt x="600" y="751"/>
                </a:lnTo>
                <a:lnTo>
                  <a:pt x="600" y="751"/>
                </a:lnTo>
                <a:lnTo>
                  <a:pt x="600" y="753"/>
                </a:lnTo>
                <a:lnTo>
                  <a:pt x="600" y="753"/>
                </a:lnTo>
                <a:lnTo>
                  <a:pt x="602" y="755"/>
                </a:lnTo>
                <a:lnTo>
                  <a:pt x="601" y="755"/>
                </a:lnTo>
                <a:lnTo>
                  <a:pt x="603" y="758"/>
                </a:lnTo>
                <a:lnTo>
                  <a:pt x="603" y="757"/>
                </a:lnTo>
                <a:lnTo>
                  <a:pt x="605" y="759"/>
                </a:lnTo>
                <a:lnTo>
                  <a:pt x="605" y="759"/>
                </a:lnTo>
                <a:lnTo>
                  <a:pt x="607" y="761"/>
                </a:lnTo>
                <a:lnTo>
                  <a:pt x="607" y="761"/>
                </a:lnTo>
                <a:lnTo>
                  <a:pt x="609" y="761"/>
                </a:lnTo>
                <a:lnTo>
                  <a:pt x="609" y="761"/>
                </a:lnTo>
                <a:lnTo>
                  <a:pt x="612" y="762"/>
                </a:lnTo>
                <a:lnTo>
                  <a:pt x="612" y="762"/>
                </a:lnTo>
                <a:lnTo>
                  <a:pt x="665" y="767"/>
                </a:lnTo>
                <a:lnTo>
                  <a:pt x="665" y="767"/>
                </a:lnTo>
                <a:lnTo>
                  <a:pt x="668" y="767"/>
                </a:lnTo>
                <a:lnTo>
                  <a:pt x="668" y="767"/>
                </a:lnTo>
                <a:lnTo>
                  <a:pt x="671" y="766"/>
                </a:lnTo>
                <a:lnTo>
                  <a:pt x="671" y="766"/>
                </a:lnTo>
                <a:lnTo>
                  <a:pt x="673" y="765"/>
                </a:lnTo>
                <a:lnTo>
                  <a:pt x="673" y="765"/>
                </a:lnTo>
                <a:lnTo>
                  <a:pt x="675" y="764"/>
                </a:lnTo>
                <a:lnTo>
                  <a:pt x="675" y="764"/>
                </a:lnTo>
                <a:lnTo>
                  <a:pt x="677" y="762"/>
                </a:lnTo>
                <a:lnTo>
                  <a:pt x="677" y="762"/>
                </a:lnTo>
                <a:lnTo>
                  <a:pt x="678" y="760"/>
                </a:lnTo>
                <a:lnTo>
                  <a:pt x="678" y="760"/>
                </a:lnTo>
                <a:lnTo>
                  <a:pt x="679" y="757"/>
                </a:lnTo>
                <a:lnTo>
                  <a:pt x="679" y="758"/>
                </a:lnTo>
                <a:lnTo>
                  <a:pt x="680" y="755"/>
                </a:lnTo>
                <a:lnTo>
                  <a:pt x="680" y="755"/>
                </a:lnTo>
                <a:lnTo>
                  <a:pt x="680" y="752"/>
                </a:lnTo>
                <a:lnTo>
                  <a:pt x="680" y="752"/>
                </a:lnTo>
                <a:lnTo>
                  <a:pt x="679" y="750"/>
                </a:lnTo>
                <a:lnTo>
                  <a:pt x="679" y="750"/>
                </a:lnTo>
                <a:lnTo>
                  <a:pt x="678" y="747"/>
                </a:lnTo>
                <a:lnTo>
                  <a:pt x="678" y="747"/>
                </a:lnTo>
                <a:lnTo>
                  <a:pt x="677" y="745"/>
                </a:lnTo>
                <a:lnTo>
                  <a:pt x="677" y="745"/>
                </a:lnTo>
                <a:lnTo>
                  <a:pt x="675" y="744"/>
                </a:lnTo>
                <a:lnTo>
                  <a:pt x="675" y="744"/>
                </a:lnTo>
                <a:lnTo>
                  <a:pt x="673" y="742"/>
                </a:lnTo>
                <a:lnTo>
                  <a:pt x="673" y="742"/>
                </a:lnTo>
                <a:lnTo>
                  <a:pt x="670" y="741"/>
                </a:lnTo>
                <a:lnTo>
                  <a:pt x="670" y="741"/>
                </a:lnTo>
                <a:lnTo>
                  <a:pt x="668" y="741"/>
                </a:lnTo>
                <a:lnTo>
                  <a:pt x="668" y="741"/>
                </a:lnTo>
                <a:lnTo>
                  <a:pt x="614" y="736"/>
                </a:lnTo>
                <a:lnTo>
                  <a:pt x="614" y="736"/>
                </a:lnTo>
                <a:lnTo>
                  <a:pt x="611" y="736"/>
                </a:lnTo>
                <a:close/>
                <a:moveTo>
                  <a:pt x="721" y="745"/>
                </a:moveTo>
                <a:lnTo>
                  <a:pt x="722" y="745"/>
                </a:lnTo>
                <a:lnTo>
                  <a:pt x="775" y="749"/>
                </a:lnTo>
                <a:lnTo>
                  <a:pt x="775" y="749"/>
                </a:lnTo>
                <a:lnTo>
                  <a:pt x="778" y="750"/>
                </a:lnTo>
                <a:lnTo>
                  <a:pt x="778" y="750"/>
                </a:lnTo>
                <a:lnTo>
                  <a:pt x="780" y="751"/>
                </a:lnTo>
                <a:lnTo>
                  <a:pt x="781" y="751"/>
                </a:lnTo>
                <a:lnTo>
                  <a:pt x="783" y="752"/>
                </a:lnTo>
                <a:lnTo>
                  <a:pt x="783" y="752"/>
                </a:lnTo>
                <a:lnTo>
                  <a:pt x="785" y="754"/>
                </a:lnTo>
                <a:lnTo>
                  <a:pt x="785" y="754"/>
                </a:lnTo>
                <a:lnTo>
                  <a:pt x="786" y="756"/>
                </a:lnTo>
                <a:lnTo>
                  <a:pt x="786" y="756"/>
                </a:lnTo>
                <a:lnTo>
                  <a:pt x="787" y="759"/>
                </a:lnTo>
                <a:lnTo>
                  <a:pt x="787" y="759"/>
                </a:lnTo>
                <a:lnTo>
                  <a:pt x="788" y="761"/>
                </a:lnTo>
                <a:lnTo>
                  <a:pt x="788" y="761"/>
                </a:lnTo>
                <a:lnTo>
                  <a:pt x="788" y="764"/>
                </a:lnTo>
                <a:lnTo>
                  <a:pt x="788" y="764"/>
                </a:lnTo>
                <a:lnTo>
                  <a:pt x="787" y="767"/>
                </a:lnTo>
                <a:lnTo>
                  <a:pt x="787" y="767"/>
                </a:lnTo>
                <a:lnTo>
                  <a:pt x="786" y="770"/>
                </a:lnTo>
                <a:lnTo>
                  <a:pt x="786" y="770"/>
                </a:lnTo>
                <a:lnTo>
                  <a:pt x="785" y="772"/>
                </a:lnTo>
                <a:lnTo>
                  <a:pt x="785" y="772"/>
                </a:lnTo>
                <a:lnTo>
                  <a:pt x="783" y="774"/>
                </a:lnTo>
                <a:lnTo>
                  <a:pt x="783" y="774"/>
                </a:lnTo>
                <a:lnTo>
                  <a:pt x="781" y="775"/>
                </a:lnTo>
                <a:lnTo>
                  <a:pt x="781" y="775"/>
                </a:lnTo>
                <a:lnTo>
                  <a:pt x="778" y="776"/>
                </a:lnTo>
                <a:lnTo>
                  <a:pt x="778" y="776"/>
                </a:lnTo>
                <a:lnTo>
                  <a:pt x="775" y="777"/>
                </a:lnTo>
                <a:lnTo>
                  <a:pt x="775" y="777"/>
                </a:lnTo>
                <a:lnTo>
                  <a:pt x="773" y="777"/>
                </a:lnTo>
                <a:lnTo>
                  <a:pt x="773" y="777"/>
                </a:lnTo>
                <a:lnTo>
                  <a:pt x="719" y="772"/>
                </a:lnTo>
                <a:lnTo>
                  <a:pt x="719" y="772"/>
                </a:lnTo>
                <a:lnTo>
                  <a:pt x="716" y="772"/>
                </a:lnTo>
                <a:lnTo>
                  <a:pt x="716" y="772"/>
                </a:lnTo>
                <a:lnTo>
                  <a:pt x="714" y="771"/>
                </a:lnTo>
                <a:lnTo>
                  <a:pt x="714" y="771"/>
                </a:lnTo>
                <a:lnTo>
                  <a:pt x="712" y="769"/>
                </a:lnTo>
                <a:lnTo>
                  <a:pt x="712" y="769"/>
                </a:lnTo>
                <a:lnTo>
                  <a:pt x="710" y="767"/>
                </a:lnTo>
                <a:lnTo>
                  <a:pt x="710" y="767"/>
                </a:lnTo>
                <a:lnTo>
                  <a:pt x="708" y="765"/>
                </a:lnTo>
                <a:lnTo>
                  <a:pt x="708" y="765"/>
                </a:lnTo>
                <a:lnTo>
                  <a:pt x="707" y="763"/>
                </a:lnTo>
                <a:lnTo>
                  <a:pt x="707" y="763"/>
                </a:lnTo>
                <a:lnTo>
                  <a:pt x="706" y="760"/>
                </a:lnTo>
                <a:lnTo>
                  <a:pt x="706" y="760"/>
                </a:lnTo>
                <a:lnTo>
                  <a:pt x="706" y="757"/>
                </a:lnTo>
                <a:lnTo>
                  <a:pt x="706" y="757"/>
                </a:lnTo>
                <a:lnTo>
                  <a:pt x="707" y="755"/>
                </a:lnTo>
                <a:lnTo>
                  <a:pt x="707" y="755"/>
                </a:lnTo>
                <a:lnTo>
                  <a:pt x="708" y="752"/>
                </a:lnTo>
                <a:lnTo>
                  <a:pt x="708" y="752"/>
                </a:lnTo>
                <a:lnTo>
                  <a:pt x="710" y="750"/>
                </a:lnTo>
                <a:lnTo>
                  <a:pt x="710" y="750"/>
                </a:lnTo>
                <a:lnTo>
                  <a:pt x="711" y="748"/>
                </a:lnTo>
                <a:lnTo>
                  <a:pt x="711" y="748"/>
                </a:lnTo>
                <a:lnTo>
                  <a:pt x="714" y="746"/>
                </a:lnTo>
                <a:lnTo>
                  <a:pt x="714" y="746"/>
                </a:lnTo>
                <a:lnTo>
                  <a:pt x="716" y="745"/>
                </a:lnTo>
                <a:lnTo>
                  <a:pt x="716" y="745"/>
                </a:lnTo>
                <a:lnTo>
                  <a:pt x="719" y="745"/>
                </a:lnTo>
                <a:lnTo>
                  <a:pt x="719" y="745"/>
                </a:lnTo>
                <a:lnTo>
                  <a:pt x="721" y="745"/>
                </a:lnTo>
                <a:close/>
                <a:moveTo>
                  <a:pt x="719" y="746"/>
                </a:moveTo>
                <a:lnTo>
                  <a:pt x="719" y="746"/>
                </a:lnTo>
                <a:lnTo>
                  <a:pt x="716" y="746"/>
                </a:lnTo>
                <a:lnTo>
                  <a:pt x="716" y="746"/>
                </a:lnTo>
                <a:lnTo>
                  <a:pt x="714" y="747"/>
                </a:lnTo>
                <a:lnTo>
                  <a:pt x="714" y="747"/>
                </a:lnTo>
                <a:lnTo>
                  <a:pt x="712" y="748"/>
                </a:lnTo>
                <a:lnTo>
                  <a:pt x="712" y="748"/>
                </a:lnTo>
                <a:lnTo>
                  <a:pt x="710" y="750"/>
                </a:lnTo>
                <a:lnTo>
                  <a:pt x="710" y="750"/>
                </a:lnTo>
                <a:lnTo>
                  <a:pt x="709" y="752"/>
                </a:lnTo>
                <a:lnTo>
                  <a:pt x="709" y="752"/>
                </a:lnTo>
                <a:lnTo>
                  <a:pt x="708" y="755"/>
                </a:lnTo>
                <a:lnTo>
                  <a:pt x="708" y="755"/>
                </a:lnTo>
                <a:lnTo>
                  <a:pt x="707" y="757"/>
                </a:lnTo>
                <a:lnTo>
                  <a:pt x="707" y="757"/>
                </a:lnTo>
                <a:lnTo>
                  <a:pt x="707" y="760"/>
                </a:lnTo>
                <a:lnTo>
                  <a:pt x="707" y="760"/>
                </a:lnTo>
                <a:lnTo>
                  <a:pt x="708" y="762"/>
                </a:lnTo>
                <a:lnTo>
                  <a:pt x="708" y="762"/>
                </a:lnTo>
                <a:lnTo>
                  <a:pt x="709" y="765"/>
                </a:lnTo>
                <a:lnTo>
                  <a:pt x="709" y="765"/>
                </a:lnTo>
                <a:lnTo>
                  <a:pt x="710" y="767"/>
                </a:lnTo>
                <a:lnTo>
                  <a:pt x="710" y="767"/>
                </a:lnTo>
                <a:lnTo>
                  <a:pt x="712" y="769"/>
                </a:lnTo>
                <a:lnTo>
                  <a:pt x="712" y="769"/>
                </a:lnTo>
                <a:lnTo>
                  <a:pt x="714" y="770"/>
                </a:lnTo>
                <a:lnTo>
                  <a:pt x="714" y="770"/>
                </a:lnTo>
                <a:lnTo>
                  <a:pt x="716" y="771"/>
                </a:lnTo>
                <a:lnTo>
                  <a:pt x="716" y="771"/>
                </a:lnTo>
                <a:lnTo>
                  <a:pt x="719" y="771"/>
                </a:lnTo>
                <a:lnTo>
                  <a:pt x="719" y="771"/>
                </a:lnTo>
                <a:lnTo>
                  <a:pt x="773" y="776"/>
                </a:lnTo>
                <a:lnTo>
                  <a:pt x="773" y="776"/>
                </a:lnTo>
                <a:lnTo>
                  <a:pt x="775" y="776"/>
                </a:lnTo>
                <a:lnTo>
                  <a:pt x="775" y="776"/>
                </a:lnTo>
                <a:lnTo>
                  <a:pt x="778" y="775"/>
                </a:lnTo>
                <a:lnTo>
                  <a:pt x="778" y="775"/>
                </a:lnTo>
                <a:lnTo>
                  <a:pt x="780" y="774"/>
                </a:lnTo>
                <a:lnTo>
                  <a:pt x="780" y="774"/>
                </a:lnTo>
                <a:lnTo>
                  <a:pt x="782" y="773"/>
                </a:lnTo>
                <a:lnTo>
                  <a:pt x="782" y="773"/>
                </a:lnTo>
                <a:lnTo>
                  <a:pt x="784" y="771"/>
                </a:lnTo>
                <a:lnTo>
                  <a:pt x="784" y="771"/>
                </a:lnTo>
                <a:lnTo>
                  <a:pt x="786" y="769"/>
                </a:lnTo>
                <a:lnTo>
                  <a:pt x="785" y="769"/>
                </a:lnTo>
                <a:lnTo>
                  <a:pt x="787" y="767"/>
                </a:lnTo>
                <a:lnTo>
                  <a:pt x="787" y="767"/>
                </a:lnTo>
                <a:lnTo>
                  <a:pt x="787" y="764"/>
                </a:lnTo>
                <a:lnTo>
                  <a:pt x="787" y="764"/>
                </a:lnTo>
                <a:lnTo>
                  <a:pt x="787" y="762"/>
                </a:lnTo>
                <a:lnTo>
                  <a:pt x="787" y="762"/>
                </a:lnTo>
                <a:lnTo>
                  <a:pt x="787" y="759"/>
                </a:lnTo>
                <a:lnTo>
                  <a:pt x="787" y="759"/>
                </a:lnTo>
                <a:lnTo>
                  <a:pt x="785" y="757"/>
                </a:lnTo>
                <a:lnTo>
                  <a:pt x="785" y="757"/>
                </a:lnTo>
                <a:lnTo>
                  <a:pt x="784" y="755"/>
                </a:lnTo>
                <a:lnTo>
                  <a:pt x="784" y="755"/>
                </a:lnTo>
                <a:lnTo>
                  <a:pt x="782" y="753"/>
                </a:lnTo>
                <a:lnTo>
                  <a:pt x="782" y="753"/>
                </a:lnTo>
                <a:lnTo>
                  <a:pt x="780" y="752"/>
                </a:lnTo>
                <a:lnTo>
                  <a:pt x="780" y="752"/>
                </a:lnTo>
                <a:lnTo>
                  <a:pt x="778" y="751"/>
                </a:lnTo>
                <a:lnTo>
                  <a:pt x="778" y="751"/>
                </a:lnTo>
                <a:lnTo>
                  <a:pt x="775" y="750"/>
                </a:lnTo>
                <a:lnTo>
                  <a:pt x="775" y="750"/>
                </a:lnTo>
                <a:lnTo>
                  <a:pt x="721" y="746"/>
                </a:lnTo>
                <a:lnTo>
                  <a:pt x="722" y="746"/>
                </a:lnTo>
                <a:lnTo>
                  <a:pt x="719" y="746"/>
                </a:lnTo>
                <a:close/>
                <a:moveTo>
                  <a:pt x="829" y="754"/>
                </a:moveTo>
                <a:lnTo>
                  <a:pt x="829" y="754"/>
                </a:lnTo>
                <a:lnTo>
                  <a:pt x="883" y="759"/>
                </a:lnTo>
                <a:lnTo>
                  <a:pt x="883" y="759"/>
                </a:lnTo>
                <a:lnTo>
                  <a:pt x="885" y="759"/>
                </a:lnTo>
                <a:lnTo>
                  <a:pt x="885" y="759"/>
                </a:lnTo>
                <a:lnTo>
                  <a:pt x="888" y="760"/>
                </a:lnTo>
                <a:lnTo>
                  <a:pt x="888" y="760"/>
                </a:lnTo>
                <a:lnTo>
                  <a:pt x="890" y="762"/>
                </a:lnTo>
                <a:lnTo>
                  <a:pt x="890" y="762"/>
                </a:lnTo>
                <a:lnTo>
                  <a:pt x="892" y="764"/>
                </a:lnTo>
                <a:lnTo>
                  <a:pt x="892" y="764"/>
                </a:lnTo>
                <a:lnTo>
                  <a:pt x="893" y="766"/>
                </a:lnTo>
                <a:lnTo>
                  <a:pt x="893" y="766"/>
                </a:lnTo>
                <a:lnTo>
                  <a:pt x="894" y="768"/>
                </a:lnTo>
                <a:lnTo>
                  <a:pt x="894" y="768"/>
                </a:lnTo>
                <a:lnTo>
                  <a:pt x="895" y="771"/>
                </a:lnTo>
                <a:lnTo>
                  <a:pt x="895" y="771"/>
                </a:lnTo>
                <a:lnTo>
                  <a:pt x="895" y="774"/>
                </a:lnTo>
                <a:lnTo>
                  <a:pt x="895" y="774"/>
                </a:lnTo>
                <a:lnTo>
                  <a:pt x="895" y="776"/>
                </a:lnTo>
                <a:lnTo>
                  <a:pt x="895" y="776"/>
                </a:lnTo>
                <a:lnTo>
                  <a:pt x="894" y="779"/>
                </a:lnTo>
                <a:lnTo>
                  <a:pt x="894" y="779"/>
                </a:lnTo>
                <a:lnTo>
                  <a:pt x="892" y="781"/>
                </a:lnTo>
                <a:lnTo>
                  <a:pt x="892" y="781"/>
                </a:lnTo>
                <a:lnTo>
                  <a:pt x="890" y="783"/>
                </a:lnTo>
                <a:lnTo>
                  <a:pt x="890" y="783"/>
                </a:lnTo>
                <a:lnTo>
                  <a:pt x="888" y="784"/>
                </a:lnTo>
                <a:lnTo>
                  <a:pt x="888" y="784"/>
                </a:lnTo>
                <a:lnTo>
                  <a:pt x="886" y="786"/>
                </a:lnTo>
                <a:lnTo>
                  <a:pt x="885" y="786"/>
                </a:lnTo>
                <a:lnTo>
                  <a:pt x="883" y="786"/>
                </a:lnTo>
                <a:lnTo>
                  <a:pt x="883" y="786"/>
                </a:lnTo>
                <a:lnTo>
                  <a:pt x="880" y="786"/>
                </a:lnTo>
                <a:lnTo>
                  <a:pt x="880" y="786"/>
                </a:lnTo>
                <a:lnTo>
                  <a:pt x="826" y="782"/>
                </a:lnTo>
                <a:lnTo>
                  <a:pt x="826" y="782"/>
                </a:lnTo>
                <a:lnTo>
                  <a:pt x="824" y="781"/>
                </a:lnTo>
                <a:lnTo>
                  <a:pt x="824" y="781"/>
                </a:lnTo>
                <a:lnTo>
                  <a:pt x="821" y="780"/>
                </a:lnTo>
                <a:lnTo>
                  <a:pt x="821" y="780"/>
                </a:lnTo>
                <a:lnTo>
                  <a:pt x="819" y="779"/>
                </a:lnTo>
                <a:lnTo>
                  <a:pt x="819" y="779"/>
                </a:lnTo>
                <a:lnTo>
                  <a:pt x="817" y="777"/>
                </a:lnTo>
                <a:lnTo>
                  <a:pt x="817" y="777"/>
                </a:lnTo>
                <a:lnTo>
                  <a:pt x="815" y="774"/>
                </a:lnTo>
                <a:lnTo>
                  <a:pt x="815" y="774"/>
                </a:lnTo>
                <a:lnTo>
                  <a:pt x="814" y="772"/>
                </a:lnTo>
                <a:lnTo>
                  <a:pt x="814" y="772"/>
                </a:lnTo>
                <a:lnTo>
                  <a:pt x="814" y="769"/>
                </a:lnTo>
                <a:lnTo>
                  <a:pt x="814" y="769"/>
                </a:lnTo>
                <a:lnTo>
                  <a:pt x="814" y="767"/>
                </a:lnTo>
                <a:lnTo>
                  <a:pt x="814" y="767"/>
                </a:lnTo>
                <a:lnTo>
                  <a:pt x="814" y="764"/>
                </a:lnTo>
                <a:lnTo>
                  <a:pt x="814" y="764"/>
                </a:lnTo>
                <a:lnTo>
                  <a:pt x="815" y="761"/>
                </a:lnTo>
                <a:lnTo>
                  <a:pt x="815" y="761"/>
                </a:lnTo>
                <a:lnTo>
                  <a:pt x="817" y="759"/>
                </a:lnTo>
                <a:lnTo>
                  <a:pt x="817" y="759"/>
                </a:lnTo>
                <a:lnTo>
                  <a:pt x="819" y="757"/>
                </a:lnTo>
                <a:lnTo>
                  <a:pt x="819" y="757"/>
                </a:lnTo>
                <a:lnTo>
                  <a:pt x="821" y="756"/>
                </a:lnTo>
                <a:lnTo>
                  <a:pt x="821" y="756"/>
                </a:lnTo>
                <a:lnTo>
                  <a:pt x="823" y="755"/>
                </a:lnTo>
                <a:lnTo>
                  <a:pt x="823" y="755"/>
                </a:lnTo>
                <a:lnTo>
                  <a:pt x="826" y="754"/>
                </a:lnTo>
                <a:lnTo>
                  <a:pt x="826" y="754"/>
                </a:lnTo>
                <a:lnTo>
                  <a:pt x="829" y="754"/>
                </a:lnTo>
                <a:close/>
                <a:moveTo>
                  <a:pt x="826" y="755"/>
                </a:moveTo>
                <a:lnTo>
                  <a:pt x="826" y="755"/>
                </a:lnTo>
                <a:lnTo>
                  <a:pt x="824" y="756"/>
                </a:lnTo>
                <a:lnTo>
                  <a:pt x="824" y="756"/>
                </a:lnTo>
                <a:lnTo>
                  <a:pt x="821" y="757"/>
                </a:lnTo>
                <a:lnTo>
                  <a:pt x="821" y="756"/>
                </a:lnTo>
                <a:lnTo>
                  <a:pt x="819" y="758"/>
                </a:lnTo>
                <a:lnTo>
                  <a:pt x="819" y="758"/>
                </a:lnTo>
                <a:lnTo>
                  <a:pt x="818" y="760"/>
                </a:lnTo>
                <a:lnTo>
                  <a:pt x="818" y="760"/>
                </a:lnTo>
                <a:lnTo>
                  <a:pt x="816" y="762"/>
                </a:lnTo>
                <a:lnTo>
                  <a:pt x="816" y="762"/>
                </a:lnTo>
                <a:lnTo>
                  <a:pt x="815" y="764"/>
                </a:lnTo>
                <a:lnTo>
                  <a:pt x="815" y="764"/>
                </a:lnTo>
                <a:lnTo>
                  <a:pt x="814" y="767"/>
                </a:lnTo>
                <a:lnTo>
                  <a:pt x="814" y="767"/>
                </a:lnTo>
                <a:lnTo>
                  <a:pt x="815" y="769"/>
                </a:lnTo>
                <a:lnTo>
                  <a:pt x="815" y="769"/>
                </a:lnTo>
                <a:lnTo>
                  <a:pt x="815" y="772"/>
                </a:lnTo>
                <a:lnTo>
                  <a:pt x="815" y="772"/>
                </a:lnTo>
                <a:lnTo>
                  <a:pt x="816" y="774"/>
                </a:lnTo>
                <a:lnTo>
                  <a:pt x="816" y="774"/>
                </a:lnTo>
                <a:lnTo>
                  <a:pt x="818" y="776"/>
                </a:lnTo>
                <a:lnTo>
                  <a:pt x="818" y="776"/>
                </a:lnTo>
                <a:lnTo>
                  <a:pt x="819" y="778"/>
                </a:lnTo>
                <a:lnTo>
                  <a:pt x="819" y="778"/>
                </a:lnTo>
                <a:lnTo>
                  <a:pt x="822" y="779"/>
                </a:lnTo>
                <a:lnTo>
                  <a:pt x="821" y="779"/>
                </a:lnTo>
                <a:lnTo>
                  <a:pt x="824" y="780"/>
                </a:lnTo>
                <a:lnTo>
                  <a:pt x="824" y="780"/>
                </a:lnTo>
                <a:lnTo>
                  <a:pt x="827" y="781"/>
                </a:lnTo>
                <a:lnTo>
                  <a:pt x="827" y="781"/>
                </a:lnTo>
                <a:lnTo>
                  <a:pt x="880" y="785"/>
                </a:lnTo>
                <a:lnTo>
                  <a:pt x="880" y="785"/>
                </a:lnTo>
                <a:lnTo>
                  <a:pt x="883" y="785"/>
                </a:lnTo>
                <a:lnTo>
                  <a:pt x="883" y="785"/>
                </a:lnTo>
                <a:lnTo>
                  <a:pt x="885" y="785"/>
                </a:lnTo>
                <a:lnTo>
                  <a:pt x="885" y="785"/>
                </a:lnTo>
                <a:lnTo>
                  <a:pt x="888" y="784"/>
                </a:lnTo>
                <a:lnTo>
                  <a:pt x="888" y="784"/>
                </a:lnTo>
                <a:lnTo>
                  <a:pt x="890" y="782"/>
                </a:lnTo>
                <a:lnTo>
                  <a:pt x="890" y="782"/>
                </a:lnTo>
                <a:lnTo>
                  <a:pt x="892" y="781"/>
                </a:lnTo>
                <a:lnTo>
                  <a:pt x="892" y="781"/>
                </a:lnTo>
                <a:lnTo>
                  <a:pt x="893" y="779"/>
                </a:lnTo>
                <a:lnTo>
                  <a:pt x="893" y="779"/>
                </a:lnTo>
                <a:lnTo>
                  <a:pt x="894" y="776"/>
                </a:lnTo>
                <a:lnTo>
                  <a:pt x="894" y="776"/>
                </a:lnTo>
                <a:lnTo>
                  <a:pt x="894" y="773"/>
                </a:lnTo>
                <a:lnTo>
                  <a:pt x="894" y="774"/>
                </a:lnTo>
                <a:lnTo>
                  <a:pt x="894" y="771"/>
                </a:lnTo>
                <a:lnTo>
                  <a:pt x="894" y="771"/>
                </a:lnTo>
                <a:lnTo>
                  <a:pt x="894" y="768"/>
                </a:lnTo>
                <a:lnTo>
                  <a:pt x="894" y="769"/>
                </a:lnTo>
                <a:lnTo>
                  <a:pt x="893" y="766"/>
                </a:lnTo>
                <a:lnTo>
                  <a:pt x="893" y="766"/>
                </a:lnTo>
                <a:lnTo>
                  <a:pt x="891" y="764"/>
                </a:lnTo>
                <a:lnTo>
                  <a:pt x="891" y="764"/>
                </a:lnTo>
                <a:lnTo>
                  <a:pt x="890" y="762"/>
                </a:lnTo>
                <a:lnTo>
                  <a:pt x="890" y="762"/>
                </a:lnTo>
                <a:lnTo>
                  <a:pt x="887" y="761"/>
                </a:lnTo>
                <a:lnTo>
                  <a:pt x="888" y="761"/>
                </a:lnTo>
                <a:lnTo>
                  <a:pt x="885" y="760"/>
                </a:lnTo>
                <a:lnTo>
                  <a:pt x="885" y="760"/>
                </a:lnTo>
                <a:lnTo>
                  <a:pt x="882" y="760"/>
                </a:lnTo>
                <a:lnTo>
                  <a:pt x="882" y="760"/>
                </a:lnTo>
                <a:lnTo>
                  <a:pt x="829" y="755"/>
                </a:lnTo>
                <a:lnTo>
                  <a:pt x="829" y="755"/>
                </a:lnTo>
                <a:lnTo>
                  <a:pt x="826" y="755"/>
                </a:lnTo>
                <a:close/>
                <a:moveTo>
                  <a:pt x="936" y="763"/>
                </a:moveTo>
                <a:lnTo>
                  <a:pt x="936" y="763"/>
                </a:lnTo>
                <a:lnTo>
                  <a:pt x="964" y="766"/>
                </a:lnTo>
                <a:lnTo>
                  <a:pt x="964" y="766"/>
                </a:lnTo>
                <a:lnTo>
                  <a:pt x="968" y="767"/>
                </a:lnTo>
                <a:lnTo>
                  <a:pt x="968" y="767"/>
                </a:lnTo>
                <a:lnTo>
                  <a:pt x="971" y="769"/>
                </a:lnTo>
                <a:lnTo>
                  <a:pt x="972" y="769"/>
                </a:lnTo>
                <a:lnTo>
                  <a:pt x="992" y="784"/>
                </a:lnTo>
                <a:lnTo>
                  <a:pt x="992" y="784"/>
                </a:lnTo>
                <a:lnTo>
                  <a:pt x="994" y="786"/>
                </a:lnTo>
                <a:lnTo>
                  <a:pt x="994" y="786"/>
                </a:lnTo>
                <a:lnTo>
                  <a:pt x="996" y="788"/>
                </a:lnTo>
                <a:lnTo>
                  <a:pt x="996" y="788"/>
                </a:lnTo>
                <a:lnTo>
                  <a:pt x="997" y="790"/>
                </a:lnTo>
                <a:lnTo>
                  <a:pt x="997" y="791"/>
                </a:lnTo>
                <a:lnTo>
                  <a:pt x="997" y="793"/>
                </a:lnTo>
                <a:lnTo>
                  <a:pt x="997" y="793"/>
                </a:lnTo>
                <a:lnTo>
                  <a:pt x="998" y="796"/>
                </a:lnTo>
                <a:lnTo>
                  <a:pt x="998" y="796"/>
                </a:lnTo>
                <a:lnTo>
                  <a:pt x="997" y="798"/>
                </a:lnTo>
                <a:lnTo>
                  <a:pt x="997" y="799"/>
                </a:lnTo>
                <a:lnTo>
                  <a:pt x="996" y="801"/>
                </a:lnTo>
                <a:lnTo>
                  <a:pt x="996" y="801"/>
                </a:lnTo>
                <a:lnTo>
                  <a:pt x="995" y="803"/>
                </a:lnTo>
                <a:lnTo>
                  <a:pt x="995" y="803"/>
                </a:lnTo>
                <a:lnTo>
                  <a:pt x="993" y="805"/>
                </a:lnTo>
                <a:lnTo>
                  <a:pt x="993" y="805"/>
                </a:lnTo>
                <a:lnTo>
                  <a:pt x="991" y="807"/>
                </a:lnTo>
                <a:lnTo>
                  <a:pt x="991" y="807"/>
                </a:lnTo>
                <a:lnTo>
                  <a:pt x="988" y="808"/>
                </a:lnTo>
                <a:lnTo>
                  <a:pt x="988" y="808"/>
                </a:lnTo>
                <a:lnTo>
                  <a:pt x="986" y="809"/>
                </a:lnTo>
                <a:lnTo>
                  <a:pt x="986" y="809"/>
                </a:lnTo>
                <a:lnTo>
                  <a:pt x="983" y="809"/>
                </a:lnTo>
                <a:lnTo>
                  <a:pt x="983" y="809"/>
                </a:lnTo>
                <a:lnTo>
                  <a:pt x="980" y="809"/>
                </a:lnTo>
                <a:lnTo>
                  <a:pt x="980" y="809"/>
                </a:lnTo>
                <a:lnTo>
                  <a:pt x="978" y="808"/>
                </a:lnTo>
                <a:lnTo>
                  <a:pt x="978" y="807"/>
                </a:lnTo>
                <a:lnTo>
                  <a:pt x="975" y="806"/>
                </a:lnTo>
                <a:lnTo>
                  <a:pt x="975" y="806"/>
                </a:lnTo>
                <a:lnTo>
                  <a:pt x="955" y="791"/>
                </a:lnTo>
                <a:lnTo>
                  <a:pt x="955" y="790"/>
                </a:lnTo>
                <a:lnTo>
                  <a:pt x="962" y="793"/>
                </a:lnTo>
                <a:lnTo>
                  <a:pt x="962" y="793"/>
                </a:lnTo>
                <a:lnTo>
                  <a:pt x="934" y="791"/>
                </a:lnTo>
                <a:lnTo>
                  <a:pt x="934" y="791"/>
                </a:lnTo>
                <a:lnTo>
                  <a:pt x="931" y="790"/>
                </a:lnTo>
                <a:lnTo>
                  <a:pt x="931" y="790"/>
                </a:lnTo>
                <a:lnTo>
                  <a:pt x="929" y="789"/>
                </a:lnTo>
                <a:lnTo>
                  <a:pt x="928" y="789"/>
                </a:lnTo>
                <a:lnTo>
                  <a:pt x="926" y="788"/>
                </a:lnTo>
                <a:lnTo>
                  <a:pt x="926" y="788"/>
                </a:lnTo>
                <a:lnTo>
                  <a:pt x="924" y="786"/>
                </a:lnTo>
                <a:lnTo>
                  <a:pt x="924" y="786"/>
                </a:lnTo>
                <a:lnTo>
                  <a:pt x="923" y="784"/>
                </a:lnTo>
                <a:lnTo>
                  <a:pt x="923" y="784"/>
                </a:lnTo>
                <a:lnTo>
                  <a:pt x="922" y="781"/>
                </a:lnTo>
                <a:lnTo>
                  <a:pt x="922" y="781"/>
                </a:lnTo>
                <a:lnTo>
                  <a:pt x="921" y="779"/>
                </a:lnTo>
                <a:lnTo>
                  <a:pt x="921" y="779"/>
                </a:lnTo>
                <a:lnTo>
                  <a:pt x="921" y="776"/>
                </a:lnTo>
                <a:lnTo>
                  <a:pt x="921" y="776"/>
                </a:lnTo>
                <a:lnTo>
                  <a:pt x="922" y="773"/>
                </a:lnTo>
                <a:lnTo>
                  <a:pt x="922" y="773"/>
                </a:lnTo>
                <a:lnTo>
                  <a:pt x="923" y="771"/>
                </a:lnTo>
                <a:lnTo>
                  <a:pt x="923" y="771"/>
                </a:lnTo>
                <a:lnTo>
                  <a:pt x="924" y="768"/>
                </a:lnTo>
                <a:lnTo>
                  <a:pt x="924" y="768"/>
                </a:lnTo>
                <a:lnTo>
                  <a:pt x="926" y="767"/>
                </a:lnTo>
                <a:lnTo>
                  <a:pt x="926" y="767"/>
                </a:lnTo>
                <a:lnTo>
                  <a:pt x="928" y="765"/>
                </a:lnTo>
                <a:lnTo>
                  <a:pt x="928" y="765"/>
                </a:lnTo>
                <a:lnTo>
                  <a:pt x="931" y="764"/>
                </a:lnTo>
                <a:lnTo>
                  <a:pt x="931" y="764"/>
                </a:lnTo>
                <a:lnTo>
                  <a:pt x="933" y="763"/>
                </a:lnTo>
                <a:lnTo>
                  <a:pt x="933" y="763"/>
                </a:lnTo>
                <a:lnTo>
                  <a:pt x="936" y="763"/>
                </a:lnTo>
                <a:close/>
                <a:moveTo>
                  <a:pt x="933" y="764"/>
                </a:moveTo>
                <a:lnTo>
                  <a:pt x="934" y="764"/>
                </a:lnTo>
                <a:lnTo>
                  <a:pt x="931" y="765"/>
                </a:lnTo>
                <a:lnTo>
                  <a:pt x="931" y="765"/>
                </a:lnTo>
                <a:lnTo>
                  <a:pt x="929" y="766"/>
                </a:lnTo>
                <a:lnTo>
                  <a:pt x="929" y="766"/>
                </a:lnTo>
                <a:lnTo>
                  <a:pt x="927" y="767"/>
                </a:lnTo>
                <a:lnTo>
                  <a:pt x="927" y="767"/>
                </a:lnTo>
                <a:lnTo>
                  <a:pt x="925" y="769"/>
                </a:lnTo>
                <a:lnTo>
                  <a:pt x="925" y="769"/>
                </a:lnTo>
                <a:lnTo>
                  <a:pt x="923" y="771"/>
                </a:lnTo>
                <a:lnTo>
                  <a:pt x="923" y="771"/>
                </a:lnTo>
                <a:lnTo>
                  <a:pt x="922" y="773"/>
                </a:lnTo>
                <a:lnTo>
                  <a:pt x="922" y="773"/>
                </a:lnTo>
                <a:lnTo>
                  <a:pt x="922" y="776"/>
                </a:lnTo>
                <a:lnTo>
                  <a:pt x="922" y="776"/>
                </a:lnTo>
                <a:lnTo>
                  <a:pt x="922" y="779"/>
                </a:lnTo>
                <a:lnTo>
                  <a:pt x="922" y="779"/>
                </a:lnTo>
                <a:lnTo>
                  <a:pt x="922" y="781"/>
                </a:lnTo>
                <a:lnTo>
                  <a:pt x="922" y="781"/>
                </a:lnTo>
                <a:lnTo>
                  <a:pt x="924" y="783"/>
                </a:lnTo>
                <a:lnTo>
                  <a:pt x="923" y="783"/>
                </a:lnTo>
                <a:lnTo>
                  <a:pt x="925" y="786"/>
                </a:lnTo>
                <a:lnTo>
                  <a:pt x="925" y="785"/>
                </a:lnTo>
                <a:lnTo>
                  <a:pt x="927" y="787"/>
                </a:lnTo>
                <a:lnTo>
                  <a:pt x="927" y="787"/>
                </a:lnTo>
                <a:lnTo>
                  <a:pt x="929" y="789"/>
                </a:lnTo>
                <a:lnTo>
                  <a:pt x="929" y="789"/>
                </a:lnTo>
                <a:lnTo>
                  <a:pt x="931" y="790"/>
                </a:lnTo>
                <a:lnTo>
                  <a:pt x="931" y="790"/>
                </a:lnTo>
                <a:lnTo>
                  <a:pt x="934" y="790"/>
                </a:lnTo>
                <a:lnTo>
                  <a:pt x="934" y="790"/>
                </a:lnTo>
                <a:lnTo>
                  <a:pt x="962" y="793"/>
                </a:lnTo>
                <a:lnTo>
                  <a:pt x="962" y="793"/>
                </a:lnTo>
                <a:lnTo>
                  <a:pt x="955" y="791"/>
                </a:lnTo>
                <a:lnTo>
                  <a:pt x="956" y="790"/>
                </a:lnTo>
                <a:lnTo>
                  <a:pt x="976" y="805"/>
                </a:lnTo>
                <a:lnTo>
                  <a:pt x="976" y="805"/>
                </a:lnTo>
                <a:lnTo>
                  <a:pt x="978" y="807"/>
                </a:lnTo>
                <a:lnTo>
                  <a:pt x="978" y="807"/>
                </a:lnTo>
                <a:lnTo>
                  <a:pt x="981" y="808"/>
                </a:lnTo>
                <a:lnTo>
                  <a:pt x="980" y="808"/>
                </a:lnTo>
                <a:lnTo>
                  <a:pt x="983" y="808"/>
                </a:lnTo>
                <a:lnTo>
                  <a:pt x="983" y="808"/>
                </a:lnTo>
                <a:lnTo>
                  <a:pt x="986" y="808"/>
                </a:lnTo>
                <a:lnTo>
                  <a:pt x="986" y="808"/>
                </a:lnTo>
                <a:lnTo>
                  <a:pt x="988" y="807"/>
                </a:lnTo>
                <a:lnTo>
                  <a:pt x="988" y="807"/>
                </a:lnTo>
                <a:lnTo>
                  <a:pt x="990" y="806"/>
                </a:lnTo>
                <a:lnTo>
                  <a:pt x="990" y="806"/>
                </a:lnTo>
                <a:lnTo>
                  <a:pt x="992" y="805"/>
                </a:lnTo>
                <a:lnTo>
                  <a:pt x="992" y="805"/>
                </a:lnTo>
                <a:lnTo>
                  <a:pt x="994" y="803"/>
                </a:lnTo>
                <a:lnTo>
                  <a:pt x="994" y="803"/>
                </a:lnTo>
                <a:lnTo>
                  <a:pt x="996" y="801"/>
                </a:lnTo>
                <a:lnTo>
                  <a:pt x="996" y="801"/>
                </a:lnTo>
                <a:lnTo>
                  <a:pt x="996" y="798"/>
                </a:lnTo>
                <a:lnTo>
                  <a:pt x="996" y="798"/>
                </a:lnTo>
                <a:lnTo>
                  <a:pt x="997" y="796"/>
                </a:lnTo>
                <a:lnTo>
                  <a:pt x="997" y="796"/>
                </a:lnTo>
                <a:lnTo>
                  <a:pt x="997" y="793"/>
                </a:lnTo>
                <a:lnTo>
                  <a:pt x="997" y="793"/>
                </a:lnTo>
                <a:lnTo>
                  <a:pt x="996" y="791"/>
                </a:lnTo>
                <a:lnTo>
                  <a:pt x="996" y="791"/>
                </a:lnTo>
                <a:lnTo>
                  <a:pt x="995" y="788"/>
                </a:lnTo>
                <a:lnTo>
                  <a:pt x="995" y="789"/>
                </a:lnTo>
                <a:lnTo>
                  <a:pt x="993" y="786"/>
                </a:lnTo>
                <a:lnTo>
                  <a:pt x="993" y="786"/>
                </a:lnTo>
                <a:lnTo>
                  <a:pt x="991" y="784"/>
                </a:lnTo>
                <a:lnTo>
                  <a:pt x="991" y="784"/>
                </a:lnTo>
                <a:lnTo>
                  <a:pt x="971" y="769"/>
                </a:lnTo>
                <a:lnTo>
                  <a:pt x="971" y="769"/>
                </a:lnTo>
                <a:lnTo>
                  <a:pt x="968" y="767"/>
                </a:lnTo>
                <a:lnTo>
                  <a:pt x="968" y="768"/>
                </a:lnTo>
                <a:lnTo>
                  <a:pt x="964" y="767"/>
                </a:lnTo>
                <a:lnTo>
                  <a:pt x="964" y="767"/>
                </a:lnTo>
                <a:lnTo>
                  <a:pt x="936" y="764"/>
                </a:lnTo>
                <a:lnTo>
                  <a:pt x="936" y="764"/>
                </a:lnTo>
                <a:lnTo>
                  <a:pt x="933" y="764"/>
                </a:lnTo>
                <a:close/>
                <a:moveTo>
                  <a:pt x="1035" y="816"/>
                </a:moveTo>
                <a:lnTo>
                  <a:pt x="1035" y="816"/>
                </a:lnTo>
                <a:lnTo>
                  <a:pt x="1078" y="849"/>
                </a:lnTo>
                <a:lnTo>
                  <a:pt x="1078" y="849"/>
                </a:lnTo>
                <a:lnTo>
                  <a:pt x="1080" y="851"/>
                </a:lnTo>
                <a:lnTo>
                  <a:pt x="1080" y="851"/>
                </a:lnTo>
                <a:lnTo>
                  <a:pt x="1081" y="853"/>
                </a:lnTo>
                <a:lnTo>
                  <a:pt x="1082" y="853"/>
                </a:lnTo>
                <a:lnTo>
                  <a:pt x="1083" y="855"/>
                </a:lnTo>
                <a:lnTo>
                  <a:pt x="1083" y="856"/>
                </a:lnTo>
                <a:lnTo>
                  <a:pt x="1083" y="858"/>
                </a:lnTo>
                <a:lnTo>
                  <a:pt x="1083" y="858"/>
                </a:lnTo>
                <a:lnTo>
                  <a:pt x="1083" y="861"/>
                </a:lnTo>
                <a:lnTo>
                  <a:pt x="1083" y="861"/>
                </a:lnTo>
                <a:lnTo>
                  <a:pt x="1083" y="863"/>
                </a:lnTo>
                <a:lnTo>
                  <a:pt x="1083" y="863"/>
                </a:lnTo>
                <a:lnTo>
                  <a:pt x="1082" y="866"/>
                </a:lnTo>
                <a:lnTo>
                  <a:pt x="1082" y="866"/>
                </a:lnTo>
                <a:lnTo>
                  <a:pt x="1081" y="868"/>
                </a:lnTo>
                <a:lnTo>
                  <a:pt x="1081" y="868"/>
                </a:lnTo>
                <a:lnTo>
                  <a:pt x="1079" y="870"/>
                </a:lnTo>
                <a:lnTo>
                  <a:pt x="1079" y="870"/>
                </a:lnTo>
                <a:lnTo>
                  <a:pt x="1077" y="872"/>
                </a:lnTo>
                <a:lnTo>
                  <a:pt x="1077" y="872"/>
                </a:lnTo>
                <a:lnTo>
                  <a:pt x="1074" y="873"/>
                </a:lnTo>
                <a:lnTo>
                  <a:pt x="1074" y="873"/>
                </a:lnTo>
                <a:lnTo>
                  <a:pt x="1072" y="874"/>
                </a:lnTo>
                <a:lnTo>
                  <a:pt x="1071" y="874"/>
                </a:lnTo>
                <a:lnTo>
                  <a:pt x="1069" y="874"/>
                </a:lnTo>
                <a:lnTo>
                  <a:pt x="1069" y="874"/>
                </a:lnTo>
                <a:lnTo>
                  <a:pt x="1066" y="873"/>
                </a:lnTo>
                <a:lnTo>
                  <a:pt x="1066" y="873"/>
                </a:lnTo>
                <a:lnTo>
                  <a:pt x="1064" y="872"/>
                </a:lnTo>
                <a:lnTo>
                  <a:pt x="1064" y="872"/>
                </a:lnTo>
                <a:lnTo>
                  <a:pt x="1061" y="871"/>
                </a:lnTo>
                <a:lnTo>
                  <a:pt x="1061" y="871"/>
                </a:lnTo>
                <a:lnTo>
                  <a:pt x="1018" y="839"/>
                </a:lnTo>
                <a:lnTo>
                  <a:pt x="1018" y="838"/>
                </a:lnTo>
                <a:lnTo>
                  <a:pt x="1016" y="837"/>
                </a:lnTo>
                <a:lnTo>
                  <a:pt x="1016" y="837"/>
                </a:lnTo>
                <a:lnTo>
                  <a:pt x="1015" y="834"/>
                </a:lnTo>
                <a:lnTo>
                  <a:pt x="1014" y="834"/>
                </a:lnTo>
                <a:lnTo>
                  <a:pt x="1013" y="832"/>
                </a:lnTo>
                <a:lnTo>
                  <a:pt x="1013" y="832"/>
                </a:lnTo>
                <a:lnTo>
                  <a:pt x="1013" y="829"/>
                </a:lnTo>
                <a:lnTo>
                  <a:pt x="1013" y="829"/>
                </a:lnTo>
                <a:lnTo>
                  <a:pt x="1013" y="827"/>
                </a:lnTo>
                <a:lnTo>
                  <a:pt x="1013" y="827"/>
                </a:lnTo>
                <a:lnTo>
                  <a:pt x="1013" y="824"/>
                </a:lnTo>
                <a:lnTo>
                  <a:pt x="1013" y="824"/>
                </a:lnTo>
                <a:lnTo>
                  <a:pt x="1014" y="822"/>
                </a:lnTo>
                <a:lnTo>
                  <a:pt x="1014" y="821"/>
                </a:lnTo>
                <a:lnTo>
                  <a:pt x="1016" y="819"/>
                </a:lnTo>
                <a:lnTo>
                  <a:pt x="1016" y="819"/>
                </a:lnTo>
                <a:lnTo>
                  <a:pt x="1017" y="817"/>
                </a:lnTo>
                <a:lnTo>
                  <a:pt x="1017" y="817"/>
                </a:lnTo>
                <a:lnTo>
                  <a:pt x="1020" y="815"/>
                </a:lnTo>
                <a:lnTo>
                  <a:pt x="1020" y="815"/>
                </a:lnTo>
                <a:lnTo>
                  <a:pt x="1022" y="814"/>
                </a:lnTo>
                <a:lnTo>
                  <a:pt x="1022" y="814"/>
                </a:lnTo>
                <a:lnTo>
                  <a:pt x="1025" y="814"/>
                </a:lnTo>
                <a:lnTo>
                  <a:pt x="1025" y="814"/>
                </a:lnTo>
                <a:lnTo>
                  <a:pt x="1027" y="814"/>
                </a:lnTo>
                <a:lnTo>
                  <a:pt x="1028" y="814"/>
                </a:lnTo>
                <a:lnTo>
                  <a:pt x="1030" y="814"/>
                </a:lnTo>
                <a:lnTo>
                  <a:pt x="1030" y="814"/>
                </a:lnTo>
                <a:lnTo>
                  <a:pt x="1033" y="815"/>
                </a:lnTo>
                <a:lnTo>
                  <a:pt x="1033" y="815"/>
                </a:lnTo>
                <a:lnTo>
                  <a:pt x="1035" y="816"/>
                </a:lnTo>
                <a:close/>
                <a:moveTo>
                  <a:pt x="1032" y="816"/>
                </a:moveTo>
                <a:lnTo>
                  <a:pt x="1032" y="816"/>
                </a:lnTo>
                <a:lnTo>
                  <a:pt x="1030" y="815"/>
                </a:lnTo>
                <a:lnTo>
                  <a:pt x="1030" y="815"/>
                </a:lnTo>
                <a:lnTo>
                  <a:pt x="1027" y="814"/>
                </a:lnTo>
                <a:lnTo>
                  <a:pt x="1027" y="814"/>
                </a:lnTo>
                <a:lnTo>
                  <a:pt x="1025" y="815"/>
                </a:lnTo>
                <a:lnTo>
                  <a:pt x="1025" y="815"/>
                </a:lnTo>
                <a:lnTo>
                  <a:pt x="1022" y="815"/>
                </a:lnTo>
                <a:lnTo>
                  <a:pt x="1022" y="815"/>
                </a:lnTo>
                <a:lnTo>
                  <a:pt x="1020" y="816"/>
                </a:lnTo>
                <a:lnTo>
                  <a:pt x="1020" y="816"/>
                </a:lnTo>
                <a:lnTo>
                  <a:pt x="1018" y="818"/>
                </a:lnTo>
                <a:lnTo>
                  <a:pt x="1018" y="818"/>
                </a:lnTo>
                <a:lnTo>
                  <a:pt x="1016" y="820"/>
                </a:lnTo>
                <a:lnTo>
                  <a:pt x="1016" y="820"/>
                </a:lnTo>
                <a:lnTo>
                  <a:pt x="1015" y="822"/>
                </a:lnTo>
                <a:lnTo>
                  <a:pt x="1015" y="822"/>
                </a:lnTo>
                <a:lnTo>
                  <a:pt x="1014" y="824"/>
                </a:lnTo>
                <a:lnTo>
                  <a:pt x="1014" y="824"/>
                </a:lnTo>
                <a:lnTo>
                  <a:pt x="1013" y="827"/>
                </a:lnTo>
                <a:lnTo>
                  <a:pt x="1013" y="827"/>
                </a:lnTo>
                <a:lnTo>
                  <a:pt x="1014" y="829"/>
                </a:lnTo>
                <a:lnTo>
                  <a:pt x="1014" y="829"/>
                </a:lnTo>
                <a:lnTo>
                  <a:pt x="1014" y="832"/>
                </a:lnTo>
                <a:lnTo>
                  <a:pt x="1014" y="832"/>
                </a:lnTo>
                <a:lnTo>
                  <a:pt x="1015" y="834"/>
                </a:lnTo>
                <a:lnTo>
                  <a:pt x="1015" y="834"/>
                </a:lnTo>
                <a:lnTo>
                  <a:pt x="1017" y="836"/>
                </a:lnTo>
                <a:lnTo>
                  <a:pt x="1017" y="836"/>
                </a:lnTo>
                <a:lnTo>
                  <a:pt x="1019" y="838"/>
                </a:lnTo>
                <a:lnTo>
                  <a:pt x="1019" y="838"/>
                </a:lnTo>
                <a:lnTo>
                  <a:pt x="1062" y="870"/>
                </a:lnTo>
                <a:lnTo>
                  <a:pt x="1062" y="870"/>
                </a:lnTo>
                <a:lnTo>
                  <a:pt x="1064" y="872"/>
                </a:lnTo>
                <a:lnTo>
                  <a:pt x="1064" y="872"/>
                </a:lnTo>
                <a:lnTo>
                  <a:pt x="1067" y="872"/>
                </a:lnTo>
                <a:lnTo>
                  <a:pt x="1066" y="872"/>
                </a:lnTo>
                <a:lnTo>
                  <a:pt x="1069" y="873"/>
                </a:lnTo>
                <a:lnTo>
                  <a:pt x="1069" y="873"/>
                </a:lnTo>
                <a:lnTo>
                  <a:pt x="1071" y="873"/>
                </a:lnTo>
                <a:lnTo>
                  <a:pt x="1071" y="873"/>
                </a:lnTo>
                <a:lnTo>
                  <a:pt x="1074" y="872"/>
                </a:lnTo>
                <a:lnTo>
                  <a:pt x="1074" y="872"/>
                </a:lnTo>
                <a:lnTo>
                  <a:pt x="1076" y="871"/>
                </a:lnTo>
                <a:lnTo>
                  <a:pt x="1076" y="871"/>
                </a:lnTo>
                <a:lnTo>
                  <a:pt x="1078" y="870"/>
                </a:lnTo>
                <a:lnTo>
                  <a:pt x="1078" y="870"/>
                </a:lnTo>
                <a:lnTo>
                  <a:pt x="1080" y="868"/>
                </a:lnTo>
                <a:lnTo>
                  <a:pt x="1080" y="868"/>
                </a:lnTo>
                <a:lnTo>
                  <a:pt x="1081" y="865"/>
                </a:lnTo>
                <a:lnTo>
                  <a:pt x="1081" y="866"/>
                </a:lnTo>
                <a:lnTo>
                  <a:pt x="1082" y="863"/>
                </a:lnTo>
                <a:lnTo>
                  <a:pt x="1082" y="863"/>
                </a:lnTo>
                <a:lnTo>
                  <a:pt x="1083" y="861"/>
                </a:lnTo>
                <a:lnTo>
                  <a:pt x="1083" y="861"/>
                </a:lnTo>
                <a:lnTo>
                  <a:pt x="1082" y="858"/>
                </a:lnTo>
                <a:lnTo>
                  <a:pt x="1082" y="858"/>
                </a:lnTo>
                <a:lnTo>
                  <a:pt x="1082" y="856"/>
                </a:lnTo>
                <a:lnTo>
                  <a:pt x="1082" y="856"/>
                </a:lnTo>
                <a:lnTo>
                  <a:pt x="1081" y="853"/>
                </a:lnTo>
                <a:lnTo>
                  <a:pt x="1081" y="854"/>
                </a:lnTo>
                <a:lnTo>
                  <a:pt x="1079" y="851"/>
                </a:lnTo>
                <a:lnTo>
                  <a:pt x="1079" y="851"/>
                </a:lnTo>
                <a:lnTo>
                  <a:pt x="1077" y="849"/>
                </a:lnTo>
                <a:lnTo>
                  <a:pt x="1077" y="850"/>
                </a:lnTo>
                <a:lnTo>
                  <a:pt x="1034" y="817"/>
                </a:lnTo>
                <a:lnTo>
                  <a:pt x="1034" y="817"/>
                </a:lnTo>
                <a:lnTo>
                  <a:pt x="1032" y="816"/>
                </a:lnTo>
                <a:close/>
                <a:moveTo>
                  <a:pt x="1121" y="881"/>
                </a:moveTo>
                <a:lnTo>
                  <a:pt x="1121" y="881"/>
                </a:lnTo>
                <a:lnTo>
                  <a:pt x="1164" y="914"/>
                </a:lnTo>
                <a:lnTo>
                  <a:pt x="1164" y="914"/>
                </a:lnTo>
                <a:lnTo>
                  <a:pt x="1166" y="916"/>
                </a:lnTo>
                <a:lnTo>
                  <a:pt x="1166" y="916"/>
                </a:lnTo>
                <a:lnTo>
                  <a:pt x="1168" y="918"/>
                </a:lnTo>
                <a:lnTo>
                  <a:pt x="1168" y="918"/>
                </a:lnTo>
                <a:lnTo>
                  <a:pt x="1169" y="920"/>
                </a:lnTo>
                <a:lnTo>
                  <a:pt x="1169" y="920"/>
                </a:lnTo>
                <a:lnTo>
                  <a:pt x="1169" y="923"/>
                </a:lnTo>
                <a:lnTo>
                  <a:pt x="1169" y="923"/>
                </a:lnTo>
                <a:lnTo>
                  <a:pt x="1169" y="925"/>
                </a:lnTo>
                <a:lnTo>
                  <a:pt x="1169" y="926"/>
                </a:lnTo>
                <a:lnTo>
                  <a:pt x="1169" y="928"/>
                </a:lnTo>
                <a:lnTo>
                  <a:pt x="1169" y="928"/>
                </a:lnTo>
                <a:lnTo>
                  <a:pt x="1168" y="931"/>
                </a:lnTo>
                <a:lnTo>
                  <a:pt x="1168" y="931"/>
                </a:lnTo>
                <a:lnTo>
                  <a:pt x="1167" y="933"/>
                </a:lnTo>
                <a:lnTo>
                  <a:pt x="1167" y="933"/>
                </a:lnTo>
                <a:lnTo>
                  <a:pt x="1165" y="935"/>
                </a:lnTo>
                <a:lnTo>
                  <a:pt x="1165" y="935"/>
                </a:lnTo>
                <a:lnTo>
                  <a:pt x="1162" y="937"/>
                </a:lnTo>
                <a:lnTo>
                  <a:pt x="1162" y="937"/>
                </a:lnTo>
                <a:lnTo>
                  <a:pt x="1160" y="938"/>
                </a:lnTo>
                <a:lnTo>
                  <a:pt x="1160" y="938"/>
                </a:lnTo>
                <a:lnTo>
                  <a:pt x="1158" y="938"/>
                </a:lnTo>
                <a:lnTo>
                  <a:pt x="1157" y="938"/>
                </a:lnTo>
                <a:lnTo>
                  <a:pt x="1155" y="939"/>
                </a:lnTo>
                <a:lnTo>
                  <a:pt x="1155" y="939"/>
                </a:lnTo>
                <a:lnTo>
                  <a:pt x="1152" y="938"/>
                </a:lnTo>
                <a:lnTo>
                  <a:pt x="1152" y="938"/>
                </a:lnTo>
                <a:lnTo>
                  <a:pt x="1150" y="937"/>
                </a:lnTo>
                <a:lnTo>
                  <a:pt x="1150" y="937"/>
                </a:lnTo>
                <a:lnTo>
                  <a:pt x="1147" y="936"/>
                </a:lnTo>
                <a:lnTo>
                  <a:pt x="1147" y="936"/>
                </a:lnTo>
                <a:lnTo>
                  <a:pt x="1104" y="903"/>
                </a:lnTo>
                <a:lnTo>
                  <a:pt x="1104" y="903"/>
                </a:lnTo>
                <a:lnTo>
                  <a:pt x="1102" y="902"/>
                </a:lnTo>
                <a:lnTo>
                  <a:pt x="1102" y="901"/>
                </a:lnTo>
                <a:lnTo>
                  <a:pt x="1101" y="899"/>
                </a:lnTo>
                <a:lnTo>
                  <a:pt x="1100" y="899"/>
                </a:lnTo>
                <a:lnTo>
                  <a:pt x="1099" y="897"/>
                </a:lnTo>
                <a:lnTo>
                  <a:pt x="1099" y="897"/>
                </a:lnTo>
                <a:lnTo>
                  <a:pt x="1099" y="894"/>
                </a:lnTo>
                <a:lnTo>
                  <a:pt x="1099" y="894"/>
                </a:lnTo>
                <a:lnTo>
                  <a:pt x="1099" y="892"/>
                </a:lnTo>
                <a:lnTo>
                  <a:pt x="1099" y="892"/>
                </a:lnTo>
                <a:lnTo>
                  <a:pt x="1099" y="889"/>
                </a:lnTo>
                <a:lnTo>
                  <a:pt x="1099" y="889"/>
                </a:lnTo>
                <a:lnTo>
                  <a:pt x="1100" y="887"/>
                </a:lnTo>
                <a:lnTo>
                  <a:pt x="1100" y="886"/>
                </a:lnTo>
                <a:lnTo>
                  <a:pt x="1102" y="884"/>
                </a:lnTo>
                <a:lnTo>
                  <a:pt x="1102" y="884"/>
                </a:lnTo>
                <a:lnTo>
                  <a:pt x="1103" y="882"/>
                </a:lnTo>
                <a:lnTo>
                  <a:pt x="1103" y="882"/>
                </a:lnTo>
                <a:lnTo>
                  <a:pt x="1106" y="880"/>
                </a:lnTo>
                <a:lnTo>
                  <a:pt x="1106" y="880"/>
                </a:lnTo>
                <a:lnTo>
                  <a:pt x="1108" y="879"/>
                </a:lnTo>
                <a:lnTo>
                  <a:pt x="1108" y="879"/>
                </a:lnTo>
                <a:lnTo>
                  <a:pt x="1111" y="879"/>
                </a:lnTo>
                <a:lnTo>
                  <a:pt x="1111" y="879"/>
                </a:lnTo>
                <a:lnTo>
                  <a:pt x="1113" y="879"/>
                </a:lnTo>
                <a:lnTo>
                  <a:pt x="1113" y="879"/>
                </a:lnTo>
                <a:lnTo>
                  <a:pt x="1116" y="879"/>
                </a:lnTo>
                <a:lnTo>
                  <a:pt x="1116" y="879"/>
                </a:lnTo>
                <a:lnTo>
                  <a:pt x="1119" y="880"/>
                </a:lnTo>
                <a:lnTo>
                  <a:pt x="1119" y="880"/>
                </a:lnTo>
                <a:lnTo>
                  <a:pt x="1121" y="881"/>
                </a:lnTo>
                <a:close/>
                <a:moveTo>
                  <a:pt x="1118" y="881"/>
                </a:moveTo>
                <a:lnTo>
                  <a:pt x="1118" y="881"/>
                </a:lnTo>
                <a:lnTo>
                  <a:pt x="1116" y="880"/>
                </a:lnTo>
                <a:lnTo>
                  <a:pt x="1116" y="880"/>
                </a:lnTo>
                <a:lnTo>
                  <a:pt x="1113" y="879"/>
                </a:lnTo>
                <a:lnTo>
                  <a:pt x="1113" y="879"/>
                </a:lnTo>
                <a:lnTo>
                  <a:pt x="1111" y="879"/>
                </a:lnTo>
                <a:lnTo>
                  <a:pt x="1111" y="879"/>
                </a:lnTo>
                <a:lnTo>
                  <a:pt x="1108" y="880"/>
                </a:lnTo>
                <a:lnTo>
                  <a:pt x="1108" y="880"/>
                </a:lnTo>
                <a:lnTo>
                  <a:pt x="1106" y="881"/>
                </a:lnTo>
                <a:lnTo>
                  <a:pt x="1106" y="881"/>
                </a:lnTo>
                <a:lnTo>
                  <a:pt x="1104" y="883"/>
                </a:lnTo>
                <a:lnTo>
                  <a:pt x="1104" y="883"/>
                </a:lnTo>
                <a:lnTo>
                  <a:pt x="1102" y="884"/>
                </a:lnTo>
                <a:lnTo>
                  <a:pt x="1102" y="884"/>
                </a:lnTo>
                <a:lnTo>
                  <a:pt x="1101" y="887"/>
                </a:lnTo>
                <a:lnTo>
                  <a:pt x="1101" y="887"/>
                </a:lnTo>
                <a:lnTo>
                  <a:pt x="1100" y="889"/>
                </a:lnTo>
                <a:lnTo>
                  <a:pt x="1100" y="889"/>
                </a:lnTo>
                <a:lnTo>
                  <a:pt x="1100" y="892"/>
                </a:lnTo>
                <a:lnTo>
                  <a:pt x="1100" y="892"/>
                </a:lnTo>
                <a:lnTo>
                  <a:pt x="1100" y="894"/>
                </a:lnTo>
                <a:lnTo>
                  <a:pt x="1100" y="894"/>
                </a:lnTo>
                <a:lnTo>
                  <a:pt x="1100" y="897"/>
                </a:lnTo>
                <a:lnTo>
                  <a:pt x="1100" y="897"/>
                </a:lnTo>
                <a:lnTo>
                  <a:pt x="1101" y="899"/>
                </a:lnTo>
                <a:lnTo>
                  <a:pt x="1101" y="899"/>
                </a:lnTo>
                <a:lnTo>
                  <a:pt x="1103" y="901"/>
                </a:lnTo>
                <a:lnTo>
                  <a:pt x="1103" y="901"/>
                </a:lnTo>
                <a:lnTo>
                  <a:pt x="1105" y="903"/>
                </a:lnTo>
                <a:lnTo>
                  <a:pt x="1105" y="903"/>
                </a:lnTo>
                <a:lnTo>
                  <a:pt x="1148" y="935"/>
                </a:lnTo>
                <a:lnTo>
                  <a:pt x="1148" y="935"/>
                </a:lnTo>
                <a:lnTo>
                  <a:pt x="1150" y="937"/>
                </a:lnTo>
                <a:lnTo>
                  <a:pt x="1150" y="936"/>
                </a:lnTo>
                <a:lnTo>
                  <a:pt x="1152" y="937"/>
                </a:lnTo>
                <a:lnTo>
                  <a:pt x="1152" y="937"/>
                </a:lnTo>
                <a:lnTo>
                  <a:pt x="1155" y="938"/>
                </a:lnTo>
                <a:lnTo>
                  <a:pt x="1155" y="938"/>
                </a:lnTo>
                <a:lnTo>
                  <a:pt x="1157" y="938"/>
                </a:lnTo>
                <a:lnTo>
                  <a:pt x="1157" y="938"/>
                </a:lnTo>
                <a:lnTo>
                  <a:pt x="1160" y="937"/>
                </a:lnTo>
                <a:lnTo>
                  <a:pt x="1160" y="937"/>
                </a:lnTo>
                <a:lnTo>
                  <a:pt x="1162" y="936"/>
                </a:lnTo>
                <a:lnTo>
                  <a:pt x="1162" y="936"/>
                </a:lnTo>
                <a:lnTo>
                  <a:pt x="1164" y="935"/>
                </a:lnTo>
                <a:lnTo>
                  <a:pt x="1164" y="935"/>
                </a:lnTo>
                <a:lnTo>
                  <a:pt x="1166" y="933"/>
                </a:lnTo>
                <a:lnTo>
                  <a:pt x="1166" y="933"/>
                </a:lnTo>
                <a:lnTo>
                  <a:pt x="1167" y="930"/>
                </a:lnTo>
                <a:lnTo>
                  <a:pt x="1167" y="931"/>
                </a:lnTo>
                <a:lnTo>
                  <a:pt x="1168" y="928"/>
                </a:lnTo>
                <a:lnTo>
                  <a:pt x="1168" y="928"/>
                </a:lnTo>
                <a:lnTo>
                  <a:pt x="1169" y="925"/>
                </a:lnTo>
                <a:lnTo>
                  <a:pt x="1169" y="926"/>
                </a:lnTo>
                <a:lnTo>
                  <a:pt x="1169" y="923"/>
                </a:lnTo>
                <a:lnTo>
                  <a:pt x="1169" y="923"/>
                </a:lnTo>
                <a:lnTo>
                  <a:pt x="1168" y="921"/>
                </a:lnTo>
                <a:lnTo>
                  <a:pt x="1168" y="921"/>
                </a:lnTo>
                <a:lnTo>
                  <a:pt x="1167" y="918"/>
                </a:lnTo>
                <a:lnTo>
                  <a:pt x="1167" y="918"/>
                </a:lnTo>
                <a:lnTo>
                  <a:pt x="1166" y="916"/>
                </a:lnTo>
                <a:lnTo>
                  <a:pt x="1166" y="916"/>
                </a:lnTo>
                <a:lnTo>
                  <a:pt x="1163" y="914"/>
                </a:lnTo>
                <a:lnTo>
                  <a:pt x="1163" y="914"/>
                </a:lnTo>
                <a:lnTo>
                  <a:pt x="1120" y="882"/>
                </a:lnTo>
                <a:lnTo>
                  <a:pt x="1120" y="882"/>
                </a:lnTo>
                <a:lnTo>
                  <a:pt x="1118" y="881"/>
                </a:lnTo>
                <a:close/>
                <a:moveTo>
                  <a:pt x="1207" y="946"/>
                </a:moveTo>
                <a:lnTo>
                  <a:pt x="1207" y="946"/>
                </a:lnTo>
                <a:lnTo>
                  <a:pt x="1250" y="979"/>
                </a:lnTo>
                <a:lnTo>
                  <a:pt x="1250" y="979"/>
                </a:lnTo>
                <a:lnTo>
                  <a:pt x="1252" y="980"/>
                </a:lnTo>
                <a:lnTo>
                  <a:pt x="1252" y="980"/>
                </a:lnTo>
                <a:lnTo>
                  <a:pt x="1254" y="983"/>
                </a:lnTo>
                <a:lnTo>
                  <a:pt x="1254" y="983"/>
                </a:lnTo>
                <a:lnTo>
                  <a:pt x="1255" y="985"/>
                </a:lnTo>
                <a:lnTo>
                  <a:pt x="1255" y="985"/>
                </a:lnTo>
                <a:lnTo>
                  <a:pt x="1255" y="988"/>
                </a:lnTo>
                <a:lnTo>
                  <a:pt x="1255" y="988"/>
                </a:lnTo>
                <a:lnTo>
                  <a:pt x="1256" y="990"/>
                </a:lnTo>
                <a:lnTo>
                  <a:pt x="1256" y="990"/>
                </a:lnTo>
                <a:lnTo>
                  <a:pt x="1255" y="993"/>
                </a:lnTo>
                <a:lnTo>
                  <a:pt x="1255" y="993"/>
                </a:lnTo>
                <a:lnTo>
                  <a:pt x="1254" y="996"/>
                </a:lnTo>
                <a:lnTo>
                  <a:pt x="1254" y="996"/>
                </a:lnTo>
                <a:lnTo>
                  <a:pt x="1253" y="998"/>
                </a:lnTo>
                <a:lnTo>
                  <a:pt x="1253" y="998"/>
                </a:lnTo>
                <a:lnTo>
                  <a:pt x="1251" y="1000"/>
                </a:lnTo>
                <a:lnTo>
                  <a:pt x="1251" y="1000"/>
                </a:lnTo>
                <a:lnTo>
                  <a:pt x="1249" y="1002"/>
                </a:lnTo>
                <a:lnTo>
                  <a:pt x="1249" y="1002"/>
                </a:lnTo>
                <a:lnTo>
                  <a:pt x="1246" y="1003"/>
                </a:lnTo>
                <a:lnTo>
                  <a:pt x="1246" y="1003"/>
                </a:lnTo>
                <a:lnTo>
                  <a:pt x="1244" y="1003"/>
                </a:lnTo>
                <a:lnTo>
                  <a:pt x="1244" y="1003"/>
                </a:lnTo>
                <a:lnTo>
                  <a:pt x="1241" y="1004"/>
                </a:lnTo>
                <a:lnTo>
                  <a:pt x="1241" y="1004"/>
                </a:lnTo>
                <a:lnTo>
                  <a:pt x="1238" y="1003"/>
                </a:lnTo>
                <a:lnTo>
                  <a:pt x="1238" y="1003"/>
                </a:lnTo>
                <a:lnTo>
                  <a:pt x="1236" y="1002"/>
                </a:lnTo>
                <a:lnTo>
                  <a:pt x="1236" y="1002"/>
                </a:lnTo>
                <a:lnTo>
                  <a:pt x="1233" y="1001"/>
                </a:lnTo>
                <a:lnTo>
                  <a:pt x="1233" y="1001"/>
                </a:lnTo>
                <a:lnTo>
                  <a:pt x="1190" y="968"/>
                </a:lnTo>
                <a:lnTo>
                  <a:pt x="1190" y="968"/>
                </a:lnTo>
                <a:lnTo>
                  <a:pt x="1188" y="967"/>
                </a:lnTo>
                <a:lnTo>
                  <a:pt x="1188" y="966"/>
                </a:lnTo>
                <a:lnTo>
                  <a:pt x="1187" y="964"/>
                </a:lnTo>
                <a:lnTo>
                  <a:pt x="1187" y="964"/>
                </a:lnTo>
                <a:lnTo>
                  <a:pt x="1186" y="962"/>
                </a:lnTo>
                <a:lnTo>
                  <a:pt x="1186" y="962"/>
                </a:lnTo>
                <a:lnTo>
                  <a:pt x="1185" y="959"/>
                </a:lnTo>
                <a:lnTo>
                  <a:pt x="1185" y="959"/>
                </a:lnTo>
                <a:lnTo>
                  <a:pt x="1185" y="957"/>
                </a:lnTo>
                <a:lnTo>
                  <a:pt x="1185" y="956"/>
                </a:lnTo>
                <a:lnTo>
                  <a:pt x="1185" y="954"/>
                </a:lnTo>
                <a:lnTo>
                  <a:pt x="1185" y="954"/>
                </a:lnTo>
                <a:lnTo>
                  <a:pt x="1186" y="951"/>
                </a:lnTo>
                <a:lnTo>
                  <a:pt x="1186" y="951"/>
                </a:lnTo>
                <a:lnTo>
                  <a:pt x="1188" y="949"/>
                </a:lnTo>
                <a:lnTo>
                  <a:pt x="1188" y="949"/>
                </a:lnTo>
                <a:lnTo>
                  <a:pt x="1189" y="947"/>
                </a:lnTo>
                <a:lnTo>
                  <a:pt x="1189" y="947"/>
                </a:lnTo>
                <a:lnTo>
                  <a:pt x="1192" y="945"/>
                </a:lnTo>
                <a:lnTo>
                  <a:pt x="1192" y="945"/>
                </a:lnTo>
                <a:lnTo>
                  <a:pt x="1194" y="944"/>
                </a:lnTo>
                <a:lnTo>
                  <a:pt x="1194" y="944"/>
                </a:lnTo>
                <a:lnTo>
                  <a:pt x="1197" y="944"/>
                </a:lnTo>
                <a:lnTo>
                  <a:pt x="1197" y="944"/>
                </a:lnTo>
                <a:lnTo>
                  <a:pt x="1199" y="943"/>
                </a:lnTo>
                <a:lnTo>
                  <a:pt x="1199" y="943"/>
                </a:lnTo>
                <a:lnTo>
                  <a:pt x="1202" y="944"/>
                </a:lnTo>
                <a:lnTo>
                  <a:pt x="1202" y="944"/>
                </a:lnTo>
                <a:lnTo>
                  <a:pt x="1205" y="945"/>
                </a:lnTo>
                <a:lnTo>
                  <a:pt x="1205" y="945"/>
                </a:lnTo>
                <a:lnTo>
                  <a:pt x="1207" y="946"/>
                </a:lnTo>
                <a:close/>
                <a:moveTo>
                  <a:pt x="1204" y="945"/>
                </a:moveTo>
                <a:lnTo>
                  <a:pt x="1204" y="945"/>
                </a:lnTo>
                <a:lnTo>
                  <a:pt x="1202" y="945"/>
                </a:lnTo>
                <a:lnTo>
                  <a:pt x="1202" y="945"/>
                </a:lnTo>
                <a:lnTo>
                  <a:pt x="1199" y="944"/>
                </a:lnTo>
                <a:lnTo>
                  <a:pt x="1199" y="944"/>
                </a:lnTo>
                <a:lnTo>
                  <a:pt x="1197" y="944"/>
                </a:lnTo>
                <a:lnTo>
                  <a:pt x="1197" y="944"/>
                </a:lnTo>
                <a:lnTo>
                  <a:pt x="1194" y="945"/>
                </a:lnTo>
                <a:lnTo>
                  <a:pt x="1195" y="945"/>
                </a:lnTo>
                <a:lnTo>
                  <a:pt x="1192" y="946"/>
                </a:lnTo>
                <a:lnTo>
                  <a:pt x="1192" y="946"/>
                </a:lnTo>
                <a:lnTo>
                  <a:pt x="1190" y="947"/>
                </a:lnTo>
                <a:lnTo>
                  <a:pt x="1190" y="947"/>
                </a:lnTo>
                <a:lnTo>
                  <a:pt x="1188" y="949"/>
                </a:lnTo>
                <a:lnTo>
                  <a:pt x="1188" y="949"/>
                </a:lnTo>
                <a:lnTo>
                  <a:pt x="1187" y="952"/>
                </a:lnTo>
                <a:lnTo>
                  <a:pt x="1187" y="952"/>
                </a:lnTo>
                <a:lnTo>
                  <a:pt x="1186" y="954"/>
                </a:lnTo>
                <a:lnTo>
                  <a:pt x="1186" y="954"/>
                </a:lnTo>
                <a:lnTo>
                  <a:pt x="1186" y="957"/>
                </a:lnTo>
                <a:lnTo>
                  <a:pt x="1186" y="956"/>
                </a:lnTo>
                <a:lnTo>
                  <a:pt x="1186" y="959"/>
                </a:lnTo>
                <a:lnTo>
                  <a:pt x="1186" y="959"/>
                </a:lnTo>
                <a:lnTo>
                  <a:pt x="1186" y="962"/>
                </a:lnTo>
                <a:lnTo>
                  <a:pt x="1186" y="962"/>
                </a:lnTo>
                <a:lnTo>
                  <a:pt x="1187" y="964"/>
                </a:lnTo>
                <a:lnTo>
                  <a:pt x="1187" y="964"/>
                </a:lnTo>
                <a:lnTo>
                  <a:pt x="1189" y="966"/>
                </a:lnTo>
                <a:lnTo>
                  <a:pt x="1189" y="966"/>
                </a:lnTo>
                <a:lnTo>
                  <a:pt x="1191" y="968"/>
                </a:lnTo>
                <a:lnTo>
                  <a:pt x="1191" y="968"/>
                </a:lnTo>
                <a:lnTo>
                  <a:pt x="1234" y="1000"/>
                </a:lnTo>
                <a:lnTo>
                  <a:pt x="1234" y="1000"/>
                </a:lnTo>
                <a:lnTo>
                  <a:pt x="1236" y="1002"/>
                </a:lnTo>
                <a:lnTo>
                  <a:pt x="1236" y="1002"/>
                </a:lnTo>
                <a:lnTo>
                  <a:pt x="1238" y="1002"/>
                </a:lnTo>
                <a:lnTo>
                  <a:pt x="1238" y="1002"/>
                </a:lnTo>
                <a:lnTo>
                  <a:pt x="1241" y="1003"/>
                </a:lnTo>
                <a:lnTo>
                  <a:pt x="1241" y="1003"/>
                </a:lnTo>
                <a:lnTo>
                  <a:pt x="1244" y="1003"/>
                </a:lnTo>
                <a:lnTo>
                  <a:pt x="1243" y="1003"/>
                </a:lnTo>
                <a:lnTo>
                  <a:pt x="1246" y="1002"/>
                </a:lnTo>
                <a:lnTo>
                  <a:pt x="1246" y="1002"/>
                </a:lnTo>
                <a:lnTo>
                  <a:pt x="1248" y="1001"/>
                </a:lnTo>
                <a:lnTo>
                  <a:pt x="1248" y="1001"/>
                </a:lnTo>
                <a:lnTo>
                  <a:pt x="1250" y="1000"/>
                </a:lnTo>
                <a:lnTo>
                  <a:pt x="1250" y="1000"/>
                </a:lnTo>
                <a:lnTo>
                  <a:pt x="1252" y="998"/>
                </a:lnTo>
                <a:lnTo>
                  <a:pt x="1252" y="998"/>
                </a:lnTo>
                <a:lnTo>
                  <a:pt x="1254" y="995"/>
                </a:lnTo>
                <a:lnTo>
                  <a:pt x="1254" y="995"/>
                </a:lnTo>
                <a:lnTo>
                  <a:pt x="1254" y="993"/>
                </a:lnTo>
                <a:lnTo>
                  <a:pt x="1254" y="993"/>
                </a:lnTo>
                <a:lnTo>
                  <a:pt x="1255" y="990"/>
                </a:lnTo>
                <a:lnTo>
                  <a:pt x="1255" y="990"/>
                </a:lnTo>
                <a:lnTo>
                  <a:pt x="1255" y="988"/>
                </a:lnTo>
                <a:lnTo>
                  <a:pt x="1255" y="988"/>
                </a:lnTo>
                <a:lnTo>
                  <a:pt x="1254" y="985"/>
                </a:lnTo>
                <a:lnTo>
                  <a:pt x="1254" y="986"/>
                </a:lnTo>
                <a:lnTo>
                  <a:pt x="1253" y="983"/>
                </a:lnTo>
                <a:lnTo>
                  <a:pt x="1253" y="983"/>
                </a:lnTo>
                <a:lnTo>
                  <a:pt x="1251" y="981"/>
                </a:lnTo>
                <a:lnTo>
                  <a:pt x="1251" y="981"/>
                </a:lnTo>
                <a:lnTo>
                  <a:pt x="1249" y="979"/>
                </a:lnTo>
                <a:lnTo>
                  <a:pt x="1249" y="979"/>
                </a:lnTo>
                <a:lnTo>
                  <a:pt x="1206" y="947"/>
                </a:lnTo>
                <a:lnTo>
                  <a:pt x="1206" y="947"/>
                </a:lnTo>
                <a:lnTo>
                  <a:pt x="1204" y="945"/>
                </a:lnTo>
                <a:close/>
                <a:moveTo>
                  <a:pt x="1293" y="1011"/>
                </a:moveTo>
                <a:lnTo>
                  <a:pt x="1293" y="1011"/>
                </a:lnTo>
                <a:lnTo>
                  <a:pt x="1336" y="1044"/>
                </a:lnTo>
                <a:lnTo>
                  <a:pt x="1336" y="1044"/>
                </a:lnTo>
                <a:lnTo>
                  <a:pt x="1338" y="1045"/>
                </a:lnTo>
                <a:lnTo>
                  <a:pt x="1338" y="1045"/>
                </a:lnTo>
                <a:lnTo>
                  <a:pt x="1339" y="1048"/>
                </a:lnTo>
                <a:lnTo>
                  <a:pt x="1340" y="1048"/>
                </a:lnTo>
                <a:lnTo>
                  <a:pt x="1341" y="1050"/>
                </a:lnTo>
                <a:lnTo>
                  <a:pt x="1341" y="1050"/>
                </a:lnTo>
                <a:lnTo>
                  <a:pt x="1341" y="1053"/>
                </a:lnTo>
                <a:lnTo>
                  <a:pt x="1341" y="1053"/>
                </a:lnTo>
                <a:lnTo>
                  <a:pt x="1341" y="1055"/>
                </a:lnTo>
                <a:lnTo>
                  <a:pt x="1341" y="1055"/>
                </a:lnTo>
                <a:lnTo>
                  <a:pt x="1341" y="1058"/>
                </a:lnTo>
                <a:lnTo>
                  <a:pt x="1341" y="1058"/>
                </a:lnTo>
                <a:lnTo>
                  <a:pt x="1340" y="1061"/>
                </a:lnTo>
                <a:lnTo>
                  <a:pt x="1340" y="1061"/>
                </a:lnTo>
                <a:lnTo>
                  <a:pt x="1339" y="1063"/>
                </a:lnTo>
                <a:lnTo>
                  <a:pt x="1339" y="1063"/>
                </a:lnTo>
                <a:lnTo>
                  <a:pt x="1337" y="1065"/>
                </a:lnTo>
                <a:lnTo>
                  <a:pt x="1337" y="1065"/>
                </a:lnTo>
                <a:lnTo>
                  <a:pt x="1335" y="1066"/>
                </a:lnTo>
                <a:lnTo>
                  <a:pt x="1335" y="1067"/>
                </a:lnTo>
                <a:lnTo>
                  <a:pt x="1332" y="1068"/>
                </a:lnTo>
                <a:lnTo>
                  <a:pt x="1332" y="1068"/>
                </a:lnTo>
                <a:lnTo>
                  <a:pt x="1329" y="1068"/>
                </a:lnTo>
                <a:lnTo>
                  <a:pt x="1329" y="1068"/>
                </a:lnTo>
                <a:lnTo>
                  <a:pt x="1327" y="1068"/>
                </a:lnTo>
                <a:lnTo>
                  <a:pt x="1327" y="1068"/>
                </a:lnTo>
                <a:lnTo>
                  <a:pt x="1324" y="1068"/>
                </a:lnTo>
                <a:lnTo>
                  <a:pt x="1324" y="1068"/>
                </a:lnTo>
                <a:lnTo>
                  <a:pt x="1321" y="1067"/>
                </a:lnTo>
                <a:lnTo>
                  <a:pt x="1321" y="1067"/>
                </a:lnTo>
                <a:lnTo>
                  <a:pt x="1319" y="1066"/>
                </a:lnTo>
                <a:lnTo>
                  <a:pt x="1319" y="1066"/>
                </a:lnTo>
                <a:lnTo>
                  <a:pt x="1276" y="1033"/>
                </a:lnTo>
                <a:lnTo>
                  <a:pt x="1276" y="1033"/>
                </a:lnTo>
                <a:lnTo>
                  <a:pt x="1274" y="1031"/>
                </a:lnTo>
                <a:lnTo>
                  <a:pt x="1274" y="1031"/>
                </a:lnTo>
                <a:lnTo>
                  <a:pt x="1273" y="1029"/>
                </a:lnTo>
                <a:lnTo>
                  <a:pt x="1272" y="1029"/>
                </a:lnTo>
                <a:lnTo>
                  <a:pt x="1271" y="1027"/>
                </a:lnTo>
                <a:lnTo>
                  <a:pt x="1271" y="1027"/>
                </a:lnTo>
                <a:lnTo>
                  <a:pt x="1271" y="1024"/>
                </a:lnTo>
                <a:lnTo>
                  <a:pt x="1271" y="1024"/>
                </a:lnTo>
                <a:lnTo>
                  <a:pt x="1271" y="1022"/>
                </a:lnTo>
                <a:lnTo>
                  <a:pt x="1271" y="1021"/>
                </a:lnTo>
                <a:lnTo>
                  <a:pt x="1271" y="1019"/>
                </a:lnTo>
                <a:lnTo>
                  <a:pt x="1271" y="1019"/>
                </a:lnTo>
                <a:lnTo>
                  <a:pt x="1272" y="1016"/>
                </a:lnTo>
                <a:lnTo>
                  <a:pt x="1272" y="1016"/>
                </a:lnTo>
                <a:lnTo>
                  <a:pt x="1274" y="1014"/>
                </a:lnTo>
                <a:lnTo>
                  <a:pt x="1274" y="1014"/>
                </a:lnTo>
                <a:lnTo>
                  <a:pt x="1275" y="1012"/>
                </a:lnTo>
                <a:lnTo>
                  <a:pt x="1275" y="1012"/>
                </a:lnTo>
                <a:lnTo>
                  <a:pt x="1278" y="1010"/>
                </a:lnTo>
                <a:lnTo>
                  <a:pt x="1278" y="1010"/>
                </a:lnTo>
                <a:lnTo>
                  <a:pt x="1280" y="1009"/>
                </a:lnTo>
                <a:lnTo>
                  <a:pt x="1280" y="1009"/>
                </a:lnTo>
                <a:lnTo>
                  <a:pt x="1282" y="1009"/>
                </a:lnTo>
                <a:lnTo>
                  <a:pt x="1283" y="1008"/>
                </a:lnTo>
                <a:lnTo>
                  <a:pt x="1285" y="1008"/>
                </a:lnTo>
                <a:lnTo>
                  <a:pt x="1285" y="1008"/>
                </a:lnTo>
                <a:lnTo>
                  <a:pt x="1288" y="1009"/>
                </a:lnTo>
                <a:lnTo>
                  <a:pt x="1288" y="1009"/>
                </a:lnTo>
                <a:lnTo>
                  <a:pt x="1290" y="1010"/>
                </a:lnTo>
                <a:lnTo>
                  <a:pt x="1290" y="1010"/>
                </a:lnTo>
                <a:lnTo>
                  <a:pt x="1293" y="1011"/>
                </a:lnTo>
                <a:close/>
                <a:moveTo>
                  <a:pt x="1290" y="1010"/>
                </a:moveTo>
                <a:lnTo>
                  <a:pt x="1290" y="1010"/>
                </a:lnTo>
                <a:lnTo>
                  <a:pt x="1288" y="1010"/>
                </a:lnTo>
                <a:lnTo>
                  <a:pt x="1288" y="1010"/>
                </a:lnTo>
                <a:lnTo>
                  <a:pt x="1285" y="1009"/>
                </a:lnTo>
                <a:lnTo>
                  <a:pt x="1285" y="1009"/>
                </a:lnTo>
                <a:lnTo>
                  <a:pt x="1283" y="1009"/>
                </a:lnTo>
                <a:lnTo>
                  <a:pt x="1283" y="1009"/>
                </a:lnTo>
                <a:lnTo>
                  <a:pt x="1280" y="1010"/>
                </a:lnTo>
                <a:lnTo>
                  <a:pt x="1280" y="1010"/>
                </a:lnTo>
                <a:lnTo>
                  <a:pt x="1278" y="1011"/>
                </a:lnTo>
                <a:lnTo>
                  <a:pt x="1278" y="1011"/>
                </a:lnTo>
                <a:lnTo>
                  <a:pt x="1276" y="1012"/>
                </a:lnTo>
                <a:lnTo>
                  <a:pt x="1276" y="1012"/>
                </a:lnTo>
                <a:lnTo>
                  <a:pt x="1274" y="1014"/>
                </a:lnTo>
                <a:lnTo>
                  <a:pt x="1274" y="1014"/>
                </a:lnTo>
                <a:lnTo>
                  <a:pt x="1273" y="1017"/>
                </a:lnTo>
                <a:lnTo>
                  <a:pt x="1273" y="1017"/>
                </a:lnTo>
                <a:lnTo>
                  <a:pt x="1272" y="1019"/>
                </a:lnTo>
                <a:lnTo>
                  <a:pt x="1272" y="1019"/>
                </a:lnTo>
                <a:lnTo>
                  <a:pt x="1271" y="1022"/>
                </a:lnTo>
                <a:lnTo>
                  <a:pt x="1271" y="1021"/>
                </a:lnTo>
                <a:lnTo>
                  <a:pt x="1272" y="1024"/>
                </a:lnTo>
                <a:lnTo>
                  <a:pt x="1272" y="1024"/>
                </a:lnTo>
                <a:lnTo>
                  <a:pt x="1272" y="1027"/>
                </a:lnTo>
                <a:lnTo>
                  <a:pt x="1272" y="1026"/>
                </a:lnTo>
                <a:lnTo>
                  <a:pt x="1273" y="1029"/>
                </a:lnTo>
                <a:lnTo>
                  <a:pt x="1273" y="1029"/>
                </a:lnTo>
                <a:lnTo>
                  <a:pt x="1275" y="1031"/>
                </a:lnTo>
                <a:lnTo>
                  <a:pt x="1275" y="1031"/>
                </a:lnTo>
                <a:lnTo>
                  <a:pt x="1277" y="1033"/>
                </a:lnTo>
                <a:lnTo>
                  <a:pt x="1277" y="1033"/>
                </a:lnTo>
                <a:lnTo>
                  <a:pt x="1320" y="1065"/>
                </a:lnTo>
                <a:lnTo>
                  <a:pt x="1320" y="1065"/>
                </a:lnTo>
                <a:lnTo>
                  <a:pt x="1322" y="1066"/>
                </a:lnTo>
                <a:lnTo>
                  <a:pt x="1322" y="1066"/>
                </a:lnTo>
                <a:lnTo>
                  <a:pt x="1324" y="1067"/>
                </a:lnTo>
                <a:lnTo>
                  <a:pt x="1324" y="1067"/>
                </a:lnTo>
                <a:lnTo>
                  <a:pt x="1327" y="1068"/>
                </a:lnTo>
                <a:lnTo>
                  <a:pt x="1327" y="1068"/>
                </a:lnTo>
                <a:lnTo>
                  <a:pt x="1329" y="1067"/>
                </a:lnTo>
                <a:lnTo>
                  <a:pt x="1329" y="1067"/>
                </a:lnTo>
                <a:lnTo>
                  <a:pt x="1332" y="1067"/>
                </a:lnTo>
                <a:lnTo>
                  <a:pt x="1332" y="1067"/>
                </a:lnTo>
                <a:lnTo>
                  <a:pt x="1334" y="1066"/>
                </a:lnTo>
                <a:lnTo>
                  <a:pt x="1334" y="1066"/>
                </a:lnTo>
                <a:lnTo>
                  <a:pt x="1336" y="1064"/>
                </a:lnTo>
                <a:lnTo>
                  <a:pt x="1336" y="1064"/>
                </a:lnTo>
                <a:lnTo>
                  <a:pt x="1338" y="1062"/>
                </a:lnTo>
                <a:lnTo>
                  <a:pt x="1338" y="1062"/>
                </a:lnTo>
                <a:lnTo>
                  <a:pt x="1339" y="1060"/>
                </a:lnTo>
                <a:lnTo>
                  <a:pt x="1339" y="1060"/>
                </a:lnTo>
                <a:lnTo>
                  <a:pt x="1340" y="1058"/>
                </a:lnTo>
                <a:lnTo>
                  <a:pt x="1340" y="1058"/>
                </a:lnTo>
                <a:lnTo>
                  <a:pt x="1341" y="1055"/>
                </a:lnTo>
                <a:lnTo>
                  <a:pt x="1341" y="1055"/>
                </a:lnTo>
                <a:lnTo>
                  <a:pt x="1340" y="1053"/>
                </a:lnTo>
                <a:lnTo>
                  <a:pt x="1340" y="1053"/>
                </a:lnTo>
                <a:lnTo>
                  <a:pt x="1340" y="1050"/>
                </a:lnTo>
                <a:lnTo>
                  <a:pt x="1340" y="1051"/>
                </a:lnTo>
                <a:lnTo>
                  <a:pt x="1339" y="1048"/>
                </a:lnTo>
                <a:lnTo>
                  <a:pt x="1339" y="1048"/>
                </a:lnTo>
                <a:lnTo>
                  <a:pt x="1337" y="1046"/>
                </a:lnTo>
                <a:lnTo>
                  <a:pt x="1337" y="1046"/>
                </a:lnTo>
                <a:lnTo>
                  <a:pt x="1335" y="1044"/>
                </a:lnTo>
                <a:lnTo>
                  <a:pt x="1335" y="1044"/>
                </a:lnTo>
                <a:lnTo>
                  <a:pt x="1292" y="1012"/>
                </a:lnTo>
                <a:lnTo>
                  <a:pt x="1292" y="1012"/>
                </a:lnTo>
                <a:lnTo>
                  <a:pt x="1290" y="1010"/>
                </a:lnTo>
                <a:close/>
                <a:moveTo>
                  <a:pt x="1379" y="1076"/>
                </a:moveTo>
                <a:lnTo>
                  <a:pt x="1379" y="1076"/>
                </a:lnTo>
                <a:lnTo>
                  <a:pt x="1422" y="1108"/>
                </a:lnTo>
                <a:lnTo>
                  <a:pt x="1422" y="1108"/>
                </a:lnTo>
                <a:lnTo>
                  <a:pt x="1424" y="1110"/>
                </a:lnTo>
                <a:lnTo>
                  <a:pt x="1424" y="1110"/>
                </a:lnTo>
                <a:lnTo>
                  <a:pt x="1425" y="1112"/>
                </a:lnTo>
                <a:lnTo>
                  <a:pt x="1426" y="1113"/>
                </a:lnTo>
                <a:lnTo>
                  <a:pt x="1427" y="1115"/>
                </a:lnTo>
                <a:lnTo>
                  <a:pt x="1427" y="1115"/>
                </a:lnTo>
                <a:lnTo>
                  <a:pt x="1427" y="1118"/>
                </a:lnTo>
                <a:lnTo>
                  <a:pt x="1427" y="1118"/>
                </a:lnTo>
                <a:lnTo>
                  <a:pt x="1427" y="1120"/>
                </a:lnTo>
                <a:lnTo>
                  <a:pt x="1427" y="1120"/>
                </a:lnTo>
                <a:lnTo>
                  <a:pt x="1427" y="1123"/>
                </a:lnTo>
                <a:lnTo>
                  <a:pt x="1427" y="1123"/>
                </a:lnTo>
                <a:lnTo>
                  <a:pt x="1426" y="1126"/>
                </a:lnTo>
                <a:lnTo>
                  <a:pt x="1426" y="1126"/>
                </a:lnTo>
                <a:lnTo>
                  <a:pt x="1425" y="1128"/>
                </a:lnTo>
                <a:lnTo>
                  <a:pt x="1425" y="1128"/>
                </a:lnTo>
                <a:lnTo>
                  <a:pt x="1423" y="1130"/>
                </a:lnTo>
                <a:lnTo>
                  <a:pt x="1423" y="1130"/>
                </a:lnTo>
                <a:lnTo>
                  <a:pt x="1420" y="1132"/>
                </a:lnTo>
                <a:lnTo>
                  <a:pt x="1420" y="1132"/>
                </a:lnTo>
                <a:lnTo>
                  <a:pt x="1418" y="1133"/>
                </a:lnTo>
                <a:lnTo>
                  <a:pt x="1418" y="1133"/>
                </a:lnTo>
                <a:lnTo>
                  <a:pt x="1416" y="1133"/>
                </a:lnTo>
                <a:lnTo>
                  <a:pt x="1415" y="1133"/>
                </a:lnTo>
                <a:lnTo>
                  <a:pt x="1413" y="1133"/>
                </a:lnTo>
                <a:lnTo>
                  <a:pt x="1413" y="1133"/>
                </a:lnTo>
                <a:lnTo>
                  <a:pt x="1410" y="1133"/>
                </a:lnTo>
                <a:lnTo>
                  <a:pt x="1410" y="1133"/>
                </a:lnTo>
                <a:lnTo>
                  <a:pt x="1408" y="1132"/>
                </a:lnTo>
                <a:lnTo>
                  <a:pt x="1408" y="1132"/>
                </a:lnTo>
                <a:lnTo>
                  <a:pt x="1405" y="1131"/>
                </a:lnTo>
                <a:lnTo>
                  <a:pt x="1405" y="1131"/>
                </a:lnTo>
                <a:lnTo>
                  <a:pt x="1362" y="1098"/>
                </a:lnTo>
                <a:lnTo>
                  <a:pt x="1362" y="1098"/>
                </a:lnTo>
                <a:lnTo>
                  <a:pt x="1360" y="1096"/>
                </a:lnTo>
                <a:lnTo>
                  <a:pt x="1360" y="1096"/>
                </a:lnTo>
                <a:lnTo>
                  <a:pt x="1359" y="1094"/>
                </a:lnTo>
                <a:lnTo>
                  <a:pt x="1358" y="1094"/>
                </a:lnTo>
                <a:lnTo>
                  <a:pt x="1357" y="1092"/>
                </a:lnTo>
                <a:lnTo>
                  <a:pt x="1357" y="1092"/>
                </a:lnTo>
                <a:lnTo>
                  <a:pt x="1357" y="1089"/>
                </a:lnTo>
                <a:lnTo>
                  <a:pt x="1357" y="1089"/>
                </a:lnTo>
                <a:lnTo>
                  <a:pt x="1357" y="1086"/>
                </a:lnTo>
                <a:lnTo>
                  <a:pt x="1357" y="1086"/>
                </a:lnTo>
                <a:lnTo>
                  <a:pt x="1357" y="1084"/>
                </a:lnTo>
                <a:lnTo>
                  <a:pt x="1357" y="1084"/>
                </a:lnTo>
                <a:lnTo>
                  <a:pt x="1358" y="1081"/>
                </a:lnTo>
                <a:lnTo>
                  <a:pt x="1358" y="1081"/>
                </a:lnTo>
                <a:lnTo>
                  <a:pt x="1359" y="1079"/>
                </a:lnTo>
                <a:lnTo>
                  <a:pt x="1359" y="1079"/>
                </a:lnTo>
                <a:lnTo>
                  <a:pt x="1361" y="1077"/>
                </a:lnTo>
                <a:lnTo>
                  <a:pt x="1361" y="1077"/>
                </a:lnTo>
                <a:lnTo>
                  <a:pt x="1364" y="1075"/>
                </a:lnTo>
                <a:lnTo>
                  <a:pt x="1364" y="1075"/>
                </a:lnTo>
                <a:lnTo>
                  <a:pt x="1366" y="1074"/>
                </a:lnTo>
                <a:lnTo>
                  <a:pt x="1366" y="1074"/>
                </a:lnTo>
                <a:lnTo>
                  <a:pt x="1368" y="1073"/>
                </a:lnTo>
                <a:lnTo>
                  <a:pt x="1369" y="1073"/>
                </a:lnTo>
                <a:lnTo>
                  <a:pt x="1371" y="1073"/>
                </a:lnTo>
                <a:lnTo>
                  <a:pt x="1371" y="1073"/>
                </a:lnTo>
                <a:lnTo>
                  <a:pt x="1374" y="1074"/>
                </a:lnTo>
                <a:lnTo>
                  <a:pt x="1374" y="1074"/>
                </a:lnTo>
                <a:lnTo>
                  <a:pt x="1376" y="1075"/>
                </a:lnTo>
                <a:lnTo>
                  <a:pt x="1377" y="1075"/>
                </a:lnTo>
                <a:lnTo>
                  <a:pt x="1379" y="1076"/>
                </a:lnTo>
                <a:close/>
                <a:moveTo>
                  <a:pt x="1376" y="1075"/>
                </a:moveTo>
                <a:lnTo>
                  <a:pt x="1376" y="1075"/>
                </a:lnTo>
                <a:lnTo>
                  <a:pt x="1374" y="1074"/>
                </a:lnTo>
                <a:lnTo>
                  <a:pt x="1374" y="1074"/>
                </a:lnTo>
                <a:lnTo>
                  <a:pt x="1371" y="1074"/>
                </a:lnTo>
                <a:lnTo>
                  <a:pt x="1371" y="1074"/>
                </a:lnTo>
                <a:lnTo>
                  <a:pt x="1369" y="1074"/>
                </a:lnTo>
                <a:lnTo>
                  <a:pt x="1369" y="1074"/>
                </a:lnTo>
                <a:lnTo>
                  <a:pt x="1366" y="1075"/>
                </a:lnTo>
                <a:lnTo>
                  <a:pt x="1366" y="1075"/>
                </a:lnTo>
                <a:lnTo>
                  <a:pt x="1364" y="1076"/>
                </a:lnTo>
                <a:lnTo>
                  <a:pt x="1364" y="1076"/>
                </a:lnTo>
                <a:lnTo>
                  <a:pt x="1362" y="1077"/>
                </a:lnTo>
                <a:lnTo>
                  <a:pt x="1362" y="1077"/>
                </a:lnTo>
                <a:lnTo>
                  <a:pt x="1360" y="1079"/>
                </a:lnTo>
                <a:lnTo>
                  <a:pt x="1360" y="1079"/>
                </a:lnTo>
                <a:lnTo>
                  <a:pt x="1359" y="1082"/>
                </a:lnTo>
                <a:lnTo>
                  <a:pt x="1359" y="1082"/>
                </a:lnTo>
                <a:lnTo>
                  <a:pt x="1358" y="1084"/>
                </a:lnTo>
                <a:lnTo>
                  <a:pt x="1358" y="1084"/>
                </a:lnTo>
                <a:lnTo>
                  <a:pt x="1357" y="1086"/>
                </a:lnTo>
                <a:lnTo>
                  <a:pt x="1357" y="1086"/>
                </a:lnTo>
                <a:lnTo>
                  <a:pt x="1358" y="1089"/>
                </a:lnTo>
                <a:lnTo>
                  <a:pt x="1358" y="1089"/>
                </a:lnTo>
                <a:lnTo>
                  <a:pt x="1358" y="1091"/>
                </a:lnTo>
                <a:lnTo>
                  <a:pt x="1358" y="1091"/>
                </a:lnTo>
                <a:lnTo>
                  <a:pt x="1359" y="1094"/>
                </a:lnTo>
                <a:lnTo>
                  <a:pt x="1359" y="1094"/>
                </a:lnTo>
                <a:lnTo>
                  <a:pt x="1361" y="1096"/>
                </a:lnTo>
                <a:lnTo>
                  <a:pt x="1361" y="1096"/>
                </a:lnTo>
                <a:lnTo>
                  <a:pt x="1363" y="1097"/>
                </a:lnTo>
                <a:lnTo>
                  <a:pt x="1363" y="1097"/>
                </a:lnTo>
                <a:lnTo>
                  <a:pt x="1406" y="1130"/>
                </a:lnTo>
                <a:lnTo>
                  <a:pt x="1406" y="1130"/>
                </a:lnTo>
                <a:lnTo>
                  <a:pt x="1408" y="1131"/>
                </a:lnTo>
                <a:lnTo>
                  <a:pt x="1408" y="1131"/>
                </a:lnTo>
                <a:lnTo>
                  <a:pt x="1410" y="1132"/>
                </a:lnTo>
                <a:lnTo>
                  <a:pt x="1410" y="1132"/>
                </a:lnTo>
                <a:lnTo>
                  <a:pt x="1413" y="1133"/>
                </a:lnTo>
                <a:lnTo>
                  <a:pt x="1413" y="1133"/>
                </a:lnTo>
                <a:lnTo>
                  <a:pt x="1415" y="1132"/>
                </a:lnTo>
                <a:lnTo>
                  <a:pt x="1415" y="1133"/>
                </a:lnTo>
                <a:lnTo>
                  <a:pt x="1418" y="1132"/>
                </a:lnTo>
                <a:lnTo>
                  <a:pt x="1418" y="1132"/>
                </a:lnTo>
                <a:lnTo>
                  <a:pt x="1420" y="1131"/>
                </a:lnTo>
                <a:lnTo>
                  <a:pt x="1420" y="1131"/>
                </a:lnTo>
                <a:lnTo>
                  <a:pt x="1422" y="1129"/>
                </a:lnTo>
                <a:lnTo>
                  <a:pt x="1422" y="1129"/>
                </a:lnTo>
                <a:lnTo>
                  <a:pt x="1424" y="1127"/>
                </a:lnTo>
                <a:lnTo>
                  <a:pt x="1424" y="1128"/>
                </a:lnTo>
                <a:lnTo>
                  <a:pt x="1425" y="1125"/>
                </a:lnTo>
                <a:lnTo>
                  <a:pt x="1425" y="1125"/>
                </a:lnTo>
                <a:lnTo>
                  <a:pt x="1426" y="1123"/>
                </a:lnTo>
                <a:lnTo>
                  <a:pt x="1426" y="1123"/>
                </a:lnTo>
                <a:lnTo>
                  <a:pt x="1427" y="1120"/>
                </a:lnTo>
                <a:lnTo>
                  <a:pt x="1427" y="1120"/>
                </a:lnTo>
                <a:lnTo>
                  <a:pt x="1426" y="1118"/>
                </a:lnTo>
                <a:lnTo>
                  <a:pt x="1426" y="1118"/>
                </a:lnTo>
                <a:lnTo>
                  <a:pt x="1426" y="1115"/>
                </a:lnTo>
                <a:lnTo>
                  <a:pt x="1426" y="1115"/>
                </a:lnTo>
                <a:lnTo>
                  <a:pt x="1425" y="1113"/>
                </a:lnTo>
                <a:lnTo>
                  <a:pt x="1425" y="1113"/>
                </a:lnTo>
                <a:lnTo>
                  <a:pt x="1423" y="1111"/>
                </a:lnTo>
                <a:lnTo>
                  <a:pt x="1423" y="1111"/>
                </a:lnTo>
                <a:lnTo>
                  <a:pt x="1421" y="1109"/>
                </a:lnTo>
                <a:lnTo>
                  <a:pt x="1421" y="1109"/>
                </a:lnTo>
                <a:lnTo>
                  <a:pt x="1378" y="1077"/>
                </a:lnTo>
                <a:lnTo>
                  <a:pt x="1378" y="1077"/>
                </a:lnTo>
                <a:lnTo>
                  <a:pt x="1376" y="1075"/>
                </a:lnTo>
                <a:close/>
                <a:moveTo>
                  <a:pt x="1465" y="1141"/>
                </a:moveTo>
                <a:lnTo>
                  <a:pt x="1465" y="1141"/>
                </a:lnTo>
                <a:lnTo>
                  <a:pt x="1490" y="1160"/>
                </a:lnTo>
                <a:lnTo>
                  <a:pt x="1489" y="1161"/>
                </a:lnTo>
                <a:lnTo>
                  <a:pt x="1486" y="1159"/>
                </a:lnTo>
                <a:lnTo>
                  <a:pt x="1487" y="1158"/>
                </a:lnTo>
                <a:lnTo>
                  <a:pt x="1507" y="1166"/>
                </a:lnTo>
                <a:lnTo>
                  <a:pt x="1507" y="1166"/>
                </a:lnTo>
                <a:lnTo>
                  <a:pt x="1510" y="1167"/>
                </a:lnTo>
                <a:lnTo>
                  <a:pt x="1510" y="1167"/>
                </a:lnTo>
                <a:lnTo>
                  <a:pt x="1512" y="1169"/>
                </a:lnTo>
                <a:lnTo>
                  <a:pt x="1512" y="1169"/>
                </a:lnTo>
                <a:lnTo>
                  <a:pt x="1514" y="1171"/>
                </a:lnTo>
                <a:lnTo>
                  <a:pt x="1514" y="1171"/>
                </a:lnTo>
                <a:lnTo>
                  <a:pt x="1515" y="1173"/>
                </a:lnTo>
                <a:lnTo>
                  <a:pt x="1515" y="1173"/>
                </a:lnTo>
                <a:lnTo>
                  <a:pt x="1516" y="1176"/>
                </a:lnTo>
                <a:lnTo>
                  <a:pt x="1516" y="1176"/>
                </a:lnTo>
                <a:lnTo>
                  <a:pt x="1516" y="1178"/>
                </a:lnTo>
                <a:lnTo>
                  <a:pt x="1516" y="1178"/>
                </a:lnTo>
                <a:lnTo>
                  <a:pt x="1516" y="1181"/>
                </a:lnTo>
                <a:lnTo>
                  <a:pt x="1516" y="1181"/>
                </a:lnTo>
                <a:lnTo>
                  <a:pt x="1515" y="1184"/>
                </a:lnTo>
                <a:lnTo>
                  <a:pt x="1515" y="1184"/>
                </a:lnTo>
                <a:lnTo>
                  <a:pt x="1514" y="1186"/>
                </a:lnTo>
                <a:lnTo>
                  <a:pt x="1514" y="1186"/>
                </a:lnTo>
                <a:lnTo>
                  <a:pt x="1513" y="1188"/>
                </a:lnTo>
                <a:lnTo>
                  <a:pt x="1513" y="1188"/>
                </a:lnTo>
                <a:lnTo>
                  <a:pt x="1510" y="1190"/>
                </a:lnTo>
                <a:lnTo>
                  <a:pt x="1510" y="1190"/>
                </a:lnTo>
                <a:lnTo>
                  <a:pt x="1508" y="1192"/>
                </a:lnTo>
                <a:lnTo>
                  <a:pt x="1508" y="1192"/>
                </a:lnTo>
                <a:lnTo>
                  <a:pt x="1506" y="1192"/>
                </a:lnTo>
                <a:lnTo>
                  <a:pt x="1506" y="1192"/>
                </a:lnTo>
                <a:lnTo>
                  <a:pt x="1503" y="1193"/>
                </a:lnTo>
                <a:lnTo>
                  <a:pt x="1503" y="1193"/>
                </a:lnTo>
                <a:lnTo>
                  <a:pt x="1500" y="1193"/>
                </a:lnTo>
                <a:lnTo>
                  <a:pt x="1500" y="1193"/>
                </a:lnTo>
                <a:lnTo>
                  <a:pt x="1498" y="1192"/>
                </a:lnTo>
                <a:lnTo>
                  <a:pt x="1498" y="1192"/>
                </a:lnTo>
                <a:lnTo>
                  <a:pt x="1477" y="1184"/>
                </a:lnTo>
                <a:lnTo>
                  <a:pt x="1477" y="1184"/>
                </a:lnTo>
                <a:lnTo>
                  <a:pt x="1473" y="1182"/>
                </a:lnTo>
                <a:lnTo>
                  <a:pt x="1473" y="1182"/>
                </a:lnTo>
                <a:lnTo>
                  <a:pt x="1448" y="1163"/>
                </a:lnTo>
                <a:lnTo>
                  <a:pt x="1448" y="1163"/>
                </a:lnTo>
                <a:lnTo>
                  <a:pt x="1446" y="1161"/>
                </a:lnTo>
                <a:lnTo>
                  <a:pt x="1446" y="1161"/>
                </a:lnTo>
                <a:lnTo>
                  <a:pt x="1445" y="1159"/>
                </a:lnTo>
                <a:lnTo>
                  <a:pt x="1444" y="1159"/>
                </a:lnTo>
                <a:lnTo>
                  <a:pt x="1443" y="1157"/>
                </a:lnTo>
                <a:lnTo>
                  <a:pt x="1443" y="1157"/>
                </a:lnTo>
                <a:lnTo>
                  <a:pt x="1443" y="1154"/>
                </a:lnTo>
                <a:lnTo>
                  <a:pt x="1443" y="1154"/>
                </a:lnTo>
                <a:lnTo>
                  <a:pt x="1443" y="1151"/>
                </a:lnTo>
                <a:lnTo>
                  <a:pt x="1443" y="1151"/>
                </a:lnTo>
                <a:lnTo>
                  <a:pt x="1443" y="1149"/>
                </a:lnTo>
                <a:lnTo>
                  <a:pt x="1443" y="1149"/>
                </a:lnTo>
                <a:lnTo>
                  <a:pt x="1444" y="1146"/>
                </a:lnTo>
                <a:lnTo>
                  <a:pt x="1444" y="1146"/>
                </a:lnTo>
                <a:lnTo>
                  <a:pt x="1445" y="1144"/>
                </a:lnTo>
                <a:lnTo>
                  <a:pt x="1445" y="1143"/>
                </a:lnTo>
                <a:lnTo>
                  <a:pt x="1447" y="1142"/>
                </a:lnTo>
                <a:lnTo>
                  <a:pt x="1447" y="1141"/>
                </a:lnTo>
                <a:lnTo>
                  <a:pt x="1449" y="1140"/>
                </a:lnTo>
                <a:lnTo>
                  <a:pt x="1449" y="1140"/>
                </a:lnTo>
                <a:lnTo>
                  <a:pt x="1452" y="1139"/>
                </a:lnTo>
                <a:lnTo>
                  <a:pt x="1452" y="1139"/>
                </a:lnTo>
                <a:lnTo>
                  <a:pt x="1455" y="1138"/>
                </a:lnTo>
                <a:lnTo>
                  <a:pt x="1455" y="1138"/>
                </a:lnTo>
                <a:lnTo>
                  <a:pt x="1457" y="1138"/>
                </a:lnTo>
                <a:lnTo>
                  <a:pt x="1457" y="1138"/>
                </a:lnTo>
                <a:lnTo>
                  <a:pt x="1460" y="1138"/>
                </a:lnTo>
                <a:lnTo>
                  <a:pt x="1460" y="1139"/>
                </a:lnTo>
                <a:lnTo>
                  <a:pt x="1463" y="1139"/>
                </a:lnTo>
                <a:lnTo>
                  <a:pt x="1463" y="1139"/>
                </a:lnTo>
                <a:lnTo>
                  <a:pt x="1465" y="1141"/>
                </a:lnTo>
                <a:close/>
                <a:moveTo>
                  <a:pt x="1462" y="1140"/>
                </a:moveTo>
                <a:lnTo>
                  <a:pt x="1462" y="1140"/>
                </a:lnTo>
                <a:lnTo>
                  <a:pt x="1460" y="1139"/>
                </a:lnTo>
                <a:lnTo>
                  <a:pt x="1460" y="1139"/>
                </a:lnTo>
                <a:lnTo>
                  <a:pt x="1457" y="1139"/>
                </a:lnTo>
                <a:lnTo>
                  <a:pt x="1457" y="1139"/>
                </a:lnTo>
                <a:lnTo>
                  <a:pt x="1455" y="1139"/>
                </a:lnTo>
                <a:lnTo>
                  <a:pt x="1455" y="1139"/>
                </a:lnTo>
                <a:lnTo>
                  <a:pt x="1452" y="1140"/>
                </a:lnTo>
                <a:lnTo>
                  <a:pt x="1452" y="1140"/>
                </a:lnTo>
                <a:lnTo>
                  <a:pt x="1450" y="1141"/>
                </a:lnTo>
                <a:lnTo>
                  <a:pt x="1450" y="1141"/>
                </a:lnTo>
                <a:lnTo>
                  <a:pt x="1448" y="1142"/>
                </a:lnTo>
                <a:lnTo>
                  <a:pt x="1448" y="1142"/>
                </a:lnTo>
                <a:lnTo>
                  <a:pt x="1446" y="1144"/>
                </a:lnTo>
                <a:lnTo>
                  <a:pt x="1446" y="1144"/>
                </a:lnTo>
                <a:lnTo>
                  <a:pt x="1445" y="1146"/>
                </a:lnTo>
                <a:lnTo>
                  <a:pt x="1445" y="1146"/>
                </a:lnTo>
                <a:lnTo>
                  <a:pt x="1444" y="1149"/>
                </a:lnTo>
                <a:lnTo>
                  <a:pt x="1444" y="1149"/>
                </a:lnTo>
                <a:lnTo>
                  <a:pt x="1443" y="1151"/>
                </a:lnTo>
                <a:lnTo>
                  <a:pt x="1443" y="1151"/>
                </a:lnTo>
                <a:lnTo>
                  <a:pt x="1444" y="1154"/>
                </a:lnTo>
                <a:lnTo>
                  <a:pt x="1444" y="1154"/>
                </a:lnTo>
                <a:lnTo>
                  <a:pt x="1444" y="1156"/>
                </a:lnTo>
                <a:lnTo>
                  <a:pt x="1444" y="1156"/>
                </a:lnTo>
                <a:lnTo>
                  <a:pt x="1445" y="1159"/>
                </a:lnTo>
                <a:lnTo>
                  <a:pt x="1445" y="1159"/>
                </a:lnTo>
                <a:lnTo>
                  <a:pt x="1447" y="1161"/>
                </a:lnTo>
                <a:lnTo>
                  <a:pt x="1447" y="1161"/>
                </a:lnTo>
                <a:lnTo>
                  <a:pt x="1449" y="1162"/>
                </a:lnTo>
                <a:lnTo>
                  <a:pt x="1449" y="1162"/>
                </a:lnTo>
                <a:lnTo>
                  <a:pt x="1474" y="1181"/>
                </a:lnTo>
                <a:lnTo>
                  <a:pt x="1474" y="1181"/>
                </a:lnTo>
                <a:lnTo>
                  <a:pt x="1477" y="1183"/>
                </a:lnTo>
                <a:lnTo>
                  <a:pt x="1477" y="1183"/>
                </a:lnTo>
                <a:lnTo>
                  <a:pt x="1498" y="1191"/>
                </a:lnTo>
                <a:lnTo>
                  <a:pt x="1498" y="1191"/>
                </a:lnTo>
                <a:lnTo>
                  <a:pt x="1500" y="1192"/>
                </a:lnTo>
                <a:lnTo>
                  <a:pt x="1500" y="1192"/>
                </a:lnTo>
                <a:lnTo>
                  <a:pt x="1503" y="1192"/>
                </a:lnTo>
                <a:lnTo>
                  <a:pt x="1503" y="1192"/>
                </a:lnTo>
                <a:lnTo>
                  <a:pt x="1506" y="1192"/>
                </a:lnTo>
                <a:lnTo>
                  <a:pt x="1505" y="1192"/>
                </a:lnTo>
                <a:lnTo>
                  <a:pt x="1508" y="1191"/>
                </a:lnTo>
                <a:lnTo>
                  <a:pt x="1508" y="1191"/>
                </a:lnTo>
                <a:lnTo>
                  <a:pt x="1510" y="1190"/>
                </a:lnTo>
                <a:lnTo>
                  <a:pt x="1510" y="1190"/>
                </a:lnTo>
                <a:lnTo>
                  <a:pt x="1512" y="1188"/>
                </a:lnTo>
                <a:lnTo>
                  <a:pt x="1512" y="1188"/>
                </a:lnTo>
                <a:lnTo>
                  <a:pt x="1514" y="1186"/>
                </a:lnTo>
                <a:lnTo>
                  <a:pt x="1514" y="1186"/>
                </a:lnTo>
                <a:lnTo>
                  <a:pt x="1515" y="1183"/>
                </a:lnTo>
                <a:lnTo>
                  <a:pt x="1515" y="1183"/>
                </a:lnTo>
                <a:lnTo>
                  <a:pt x="1515" y="1181"/>
                </a:lnTo>
                <a:lnTo>
                  <a:pt x="1515" y="1181"/>
                </a:lnTo>
                <a:lnTo>
                  <a:pt x="1516" y="1178"/>
                </a:lnTo>
                <a:lnTo>
                  <a:pt x="1516" y="1178"/>
                </a:lnTo>
                <a:lnTo>
                  <a:pt x="1515" y="1176"/>
                </a:lnTo>
                <a:lnTo>
                  <a:pt x="1515" y="1176"/>
                </a:lnTo>
                <a:lnTo>
                  <a:pt x="1514" y="1173"/>
                </a:lnTo>
                <a:lnTo>
                  <a:pt x="1514" y="1174"/>
                </a:lnTo>
                <a:lnTo>
                  <a:pt x="1513" y="1171"/>
                </a:lnTo>
                <a:lnTo>
                  <a:pt x="1513" y="1171"/>
                </a:lnTo>
                <a:lnTo>
                  <a:pt x="1512" y="1169"/>
                </a:lnTo>
                <a:lnTo>
                  <a:pt x="1512" y="1170"/>
                </a:lnTo>
                <a:lnTo>
                  <a:pt x="1509" y="1168"/>
                </a:lnTo>
                <a:lnTo>
                  <a:pt x="1510" y="1168"/>
                </a:lnTo>
                <a:lnTo>
                  <a:pt x="1507" y="1167"/>
                </a:lnTo>
                <a:lnTo>
                  <a:pt x="1507" y="1167"/>
                </a:lnTo>
                <a:lnTo>
                  <a:pt x="1486" y="1159"/>
                </a:lnTo>
                <a:lnTo>
                  <a:pt x="1487" y="1158"/>
                </a:lnTo>
                <a:lnTo>
                  <a:pt x="1490" y="1160"/>
                </a:lnTo>
                <a:lnTo>
                  <a:pt x="1489" y="1161"/>
                </a:lnTo>
                <a:lnTo>
                  <a:pt x="1464" y="1141"/>
                </a:lnTo>
                <a:lnTo>
                  <a:pt x="1464" y="1141"/>
                </a:lnTo>
                <a:lnTo>
                  <a:pt x="1462" y="1140"/>
                </a:lnTo>
                <a:close/>
                <a:moveTo>
                  <a:pt x="1558" y="1185"/>
                </a:moveTo>
                <a:lnTo>
                  <a:pt x="1558" y="1185"/>
                </a:lnTo>
                <a:lnTo>
                  <a:pt x="1608" y="1204"/>
                </a:lnTo>
                <a:lnTo>
                  <a:pt x="1608" y="1204"/>
                </a:lnTo>
                <a:lnTo>
                  <a:pt x="1611" y="1205"/>
                </a:lnTo>
                <a:lnTo>
                  <a:pt x="1611" y="1205"/>
                </a:lnTo>
                <a:lnTo>
                  <a:pt x="1613" y="1207"/>
                </a:lnTo>
                <a:lnTo>
                  <a:pt x="1613" y="1207"/>
                </a:lnTo>
                <a:lnTo>
                  <a:pt x="1615" y="1209"/>
                </a:lnTo>
                <a:lnTo>
                  <a:pt x="1615" y="1209"/>
                </a:lnTo>
                <a:lnTo>
                  <a:pt x="1616" y="1211"/>
                </a:lnTo>
                <a:lnTo>
                  <a:pt x="1616" y="1211"/>
                </a:lnTo>
                <a:lnTo>
                  <a:pt x="1617" y="1214"/>
                </a:lnTo>
                <a:lnTo>
                  <a:pt x="1617" y="1214"/>
                </a:lnTo>
                <a:lnTo>
                  <a:pt x="1617" y="1216"/>
                </a:lnTo>
                <a:lnTo>
                  <a:pt x="1617" y="1216"/>
                </a:lnTo>
                <a:lnTo>
                  <a:pt x="1617" y="1219"/>
                </a:lnTo>
                <a:lnTo>
                  <a:pt x="1617" y="1219"/>
                </a:lnTo>
                <a:lnTo>
                  <a:pt x="1616" y="1222"/>
                </a:lnTo>
                <a:lnTo>
                  <a:pt x="1616" y="1222"/>
                </a:lnTo>
                <a:lnTo>
                  <a:pt x="1615" y="1224"/>
                </a:lnTo>
                <a:lnTo>
                  <a:pt x="1615" y="1224"/>
                </a:lnTo>
                <a:lnTo>
                  <a:pt x="1613" y="1227"/>
                </a:lnTo>
                <a:lnTo>
                  <a:pt x="1613" y="1227"/>
                </a:lnTo>
                <a:lnTo>
                  <a:pt x="1611" y="1228"/>
                </a:lnTo>
                <a:lnTo>
                  <a:pt x="1611" y="1228"/>
                </a:lnTo>
                <a:lnTo>
                  <a:pt x="1609" y="1230"/>
                </a:lnTo>
                <a:lnTo>
                  <a:pt x="1609" y="1230"/>
                </a:lnTo>
                <a:lnTo>
                  <a:pt x="1607" y="1230"/>
                </a:lnTo>
                <a:lnTo>
                  <a:pt x="1606" y="1230"/>
                </a:lnTo>
                <a:lnTo>
                  <a:pt x="1604" y="1231"/>
                </a:lnTo>
                <a:lnTo>
                  <a:pt x="1604" y="1231"/>
                </a:lnTo>
                <a:lnTo>
                  <a:pt x="1601" y="1231"/>
                </a:lnTo>
                <a:lnTo>
                  <a:pt x="1601" y="1231"/>
                </a:lnTo>
                <a:lnTo>
                  <a:pt x="1598" y="1230"/>
                </a:lnTo>
                <a:lnTo>
                  <a:pt x="1598" y="1230"/>
                </a:lnTo>
                <a:lnTo>
                  <a:pt x="1548" y="1211"/>
                </a:lnTo>
                <a:lnTo>
                  <a:pt x="1548" y="1211"/>
                </a:lnTo>
                <a:lnTo>
                  <a:pt x="1546" y="1210"/>
                </a:lnTo>
                <a:lnTo>
                  <a:pt x="1545" y="1210"/>
                </a:lnTo>
                <a:lnTo>
                  <a:pt x="1543" y="1208"/>
                </a:lnTo>
                <a:lnTo>
                  <a:pt x="1543" y="1208"/>
                </a:lnTo>
                <a:lnTo>
                  <a:pt x="1542" y="1206"/>
                </a:lnTo>
                <a:lnTo>
                  <a:pt x="1542" y="1206"/>
                </a:lnTo>
                <a:lnTo>
                  <a:pt x="1540" y="1204"/>
                </a:lnTo>
                <a:lnTo>
                  <a:pt x="1540" y="1204"/>
                </a:lnTo>
                <a:lnTo>
                  <a:pt x="1539" y="1201"/>
                </a:lnTo>
                <a:lnTo>
                  <a:pt x="1539" y="1201"/>
                </a:lnTo>
                <a:lnTo>
                  <a:pt x="1539" y="1198"/>
                </a:lnTo>
                <a:lnTo>
                  <a:pt x="1539" y="1198"/>
                </a:lnTo>
                <a:lnTo>
                  <a:pt x="1539" y="1196"/>
                </a:lnTo>
                <a:lnTo>
                  <a:pt x="1539" y="1196"/>
                </a:lnTo>
                <a:lnTo>
                  <a:pt x="1540" y="1193"/>
                </a:lnTo>
                <a:lnTo>
                  <a:pt x="1540" y="1193"/>
                </a:lnTo>
                <a:lnTo>
                  <a:pt x="1541" y="1191"/>
                </a:lnTo>
                <a:lnTo>
                  <a:pt x="1541" y="1191"/>
                </a:lnTo>
                <a:lnTo>
                  <a:pt x="1543" y="1188"/>
                </a:lnTo>
                <a:lnTo>
                  <a:pt x="1543" y="1188"/>
                </a:lnTo>
                <a:lnTo>
                  <a:pt x="1545" y="1187"/>
                </a:lnTo>
                <a:lnTo>
                  <a:pt x="1545" y="1187"/>
                </a:lnTo>
                <a:lnTo>
                  <a:pt x="1547" y="1185"/>
                </a:lnTo>
                <a:lnTo>
                  <a:pt x="1547" y="1185"/>
                </a:lnTo>
                <a:lnTo>
                  <a:pt x="1550" y="1184"/>
                </a:lnTo>
                <a:lnTo>
                  <a:pt x="1550" y="1184"/>
                </a:lnTo>
                <a:lnTo>
                  <a:pt x="1552" y="1184"/>
                </a:lnTo>
                <a:lnTo>
                  <a:pt x="1553" y="1184"/>
                </a:lnTo>
                <a:lnTo>
                  <a:pt x="1555" y="1184"/>
                </a:lnTo>
                <a:lnTo>
                  <a:pt x="1555" y="1184"/>
                </a:lnTo>
                <a:lnTo>
                  <a:pt x="1558" y="1185"/>
                </a:lnTo>
                <a:close/>
                <a:moveTo>
                  <a:pt x="1555" y="1185"/>
                </a:moveTo>
                <a:lnTo>
                  <a:pt x="1555" y="1185"/>
                </a:lnTo>
                <a:lnTo>
                  <a:pt x="1553" y="1185"/>
                </a:lnTo>
                <a:lnTo>
                  <a:pt x="1553" y="1185"/>
                </a:lnTo>
                <a:lnTo>
                  <a:pt x="1550" y="1185"/>
                </a:lnTo>
                <a:lnTo>
                  <a:pt x="1550" y="1185"/>
                </a:lnTo>
                <a:lnTo>
                  <a:pt x="1548" y="1186"/>
                </a:lnTo>
                <a:lnTo>
                  <a:pt x="1548" y="1186"/>
                </a:lnTo>
                <a:lnTo>
                  <a:pt x="1545" y="1187"/>
                </a:lnTo>
                <a:lnTo>
                  <a:pt x="1546" y="1187"/>
                </a:lnTo>
                <a:lnTo>
                  <a:pt x="1544" y="1189"/>
                </a:lnTo>
                <a:lnTo>
                  <a:pt x="1544" y="1189"/>
                </a:lnTo>
                <a:lnTo>
                  <a:pt x="1542" y="1191"/>
                </a:lnTo>
                <a:lnTo>
                  <a:pt x="1542" y="1191"/>
                </a:lnTo>
                <a:lnTo>
                  <a:pt x="1541" y="1193"/>
                </a:lnTo>
                <a:lnTo>
                  <a:pt x="1541" y="1193"/>
                </a:lnTo>
                <a:lnTo>
                  <a:pt x="1540" y="1196"/>
                </a:lnTo>
                <a:lnTo>
                  <a:pt x="1540" y="1196"/>
                </a:lnTo>
                <a:lnTo>
                  <a:pt x="1540" y="1198"/>
                </a:lnTo>
                <a:lnTo>
                  <a:pt x="1540" y="1198"/>
                </a:lnTo>
                <a:lnTo>
                  <a:pt x="1540" y="1201"/>
                </a:lnTo>
                <a:lnTo>
                  <a:pt x="1540" y="1201"/>
                </a:lnTo>
                <a:lnTo>
                  <a:pt x="1541" y="1203"/>
                </a:lnTo>
                <a:lnTo>
                  <a:pt x="1541" y="1203"/>
                </a:lnTo>
                <a:lnTo>
                  <a:pt x="1542" y="1205"/>
                </a:lnTo>
                <a:lnTo>
                  <a:pt x="1542" y="1205"/>
                </a:lnTo>
                <a:lnTo>
                  <a:pt x="1544" y="1207"/>
                </a:lnTo>
                <a:lnTo>
                  <a:pt x="1544" y="1207"/>
                </a:lnTo>
                <a:lnTo>
                  <a:pt x="1546" y="1209"/>
                </a:lnTo>
                <a:lnTo>
                  <a:pt x="1546" y="1209"/>
                </a:lnTo>
                <a:lnTo>
                  <a:pt x="1548" y="1210"/>
                </a:lnTo>
                <a:lnTo>
                  <a:pt x="1548" y="1210"/>
                </a:lnTo>
                <a:lnTo>
                  <a:pt x="1599" y="1229"/>
                </a:lnTo>
                <a:lnTo>
                  <a:pt x="1599" y="1229"/>
                </a:lnTo>
                <a:lnTo>
                  <a:pt x="1601" y="1230"/>
                </a:lnTo>
                <a:lnTo>
                  <a:pt x="1601" y="1230"/>
                </a:lnTo>
                <a:lnTo>
                  <a:pt x="1604" y="1230"/>
                </a:lnTo>
                <a:lnTo>
                  <a:pt x="1604" y="1230"/>
                </a:lnTo>
                <a:lnTo>
                  <a:pt x="1606" y="1230"/>
                </a:lnTo>
                <a:lnTo>
                  <a:pt x="1606" y="1230"/>
                </a:lnTo>
                <a:lnTo>
                  <a:pt x="1609" y="1229"/>
                </a:lnTo>
                <a:lnTo>
                  <a:pt x="1609" y="1229"/>
                </a:lnTo>
                <a:lnTo>
                  <a:pt x="1611" y="1228"/>
                </a:lnTo>
                <a:lnTo>
                  <a:pt x="1611" y="1228"/>
                </a:lnTo>
                <a:lnTo>
                  <a:pt x="1613" y="1226"/>
                </a:lnTo>
                <a:lnTo>
                  <a:pt x="1613" y="1226"/>
                </a:lnTo>
                <a:lnTo>
                  <a:pt x="1614" y="1224"/>
                </a:lnTo>
                <a:lnTo>
                  <a:pt x="1614" y="1224"/>
                </a:lnTo>
                <a:lnTo>
                  <a:pt x="1616" y="1221"/>
                </a:lnTo>
                <a:lnTo>
                  <a:pt x="1616" y="1221"/>
                </a:lnTo>
                <a:lnTo>
                  <a:pt x="1616" y="1219"/>
                </a:lnTo>
                <a:lnTo>
                  <a:pt x="1616" y="1219"/>
                </a:lnTo>
                <a:lnTo>
                  <a:pt x="1616" y="1216"/>
                </a:lnTo>
                <a:lnTo>
                  <a:pt x="1616" y="1216"/>
                </a:lnTo>
                <a:lnTo>
                  <a:pt x="1616" y="1214"/>
                </a:lnTo>
                <a:lnTo>
                  <a:pt x="1616" y="1214"/>
                </a:lnTo>
                <a:lnTo>
                  <a:pt x="1615" y="1212"/>
                </a:lnTo>
                <a:lnTo>
                  <a:pt x="1615" y="1212"/>
                </a:lnTo>
                <a:lnTo>
                  <a:pt x="1614" y="1209"/>
                </a:lnTo>
                <a:lnTo>
                  <a:pt x="1614" y="1209"/>
                </a:lnTo>
                <a:lnTo>
                  <a:pt x="1612" y="1207"/>
                </a:lnTo>
                <a:lnTo>
                  <a:pt x="1612" y="1208"/>
                </a:lnTo>
                <a:lnTo>
                  <a:pt x="1610" y="1206"/>
                </a:lnTo>
                <a:lnTo>
                  <a:pt x="1610" y="1206"/>
                </a:lnTo>
                <a:lnTo>
                  <a:pt x="1608" y="1205"/>
                </a:lnTo>
                <a:lnTo>
                  <a:pt x="1608" y="1205"/>
                </a:lnTo>
                <a:lnTo>
                  <a:pt x="1558" y="1186"/>
                </a:lnTo>
                <a:lnTo>
                  <a:pt x="1558" y="1186"/>
                </a:lnTo>
                <a:lnTo>
                  <a:pt x="1555" y="1185"/>
                </a:lnTo>
                <a:close/>
                <a:moveTo>
                  <a:pt x="1659" y="1223"/>
                </a:moveTo>
                <a:lnTo>
                  <a:pt x="1659" y="1223"/>
                </a:lnTo>
                <a:lnTo>
                  <a:pt x="1709" y="1242"/>
                </a:lnTo>
                <a:lnTo>
                  <a:pt x="1709" y="1242"/>
                </a:lnTo>
                <a:lnTo>
                  <a:pt x="1712" y="1243"/>
                </a:lnTo>
                <a:lnTo>
                  <a:pt x="1712" y="1243"/>
                </a:lnTo>
                <a:lnTo>
                  <a:pt x="1714" y="1245"/>
                </a:lnTo>
                <a:lnTo>
                  <a:pt x="1714" y="1245"/>
                </a:lnTo>
                <a:lnTo>
                  <a:pt x="1715" y="1247"/>
                </a:lnTo>
                <a:lnTo>
                  <a:pt x="1716" y="1247"/>
                </a:lnTo>
                <a:lnTo>
                  <a:pt x="1717" y="1249"/>
                </a:lnTo>
                <a:lnTo>
                  <a:pt x="1717" y="1249"/>
                </a:lnTo>
                <a:lnTo>
                  <a:pt x="1718" y="1252"/>
                </a:lnTo>
                <a:lnTo>
                  <a:pt x="1718" y="1252"/>
                </a:lnTo>
                <a:lnTo>
                  <a:pt x="1718" y="1255"/>
                </a:lnTo>
                <a:lnTo>
                  <a:pt x="1718" y="1255"/>
                </a:lnTo>
                <a:lnTo>
                  <a:pt x="1718" y="1257"/>
                </a:lnTo>
                <a:lnTo>
                  <a:pt x="1718" y="1257"/>
                </a:lnTo>
                <a:lnTo>
                  <a:pt x="1717" y="1260"/>
                </a:lnTo>
                <a:lnTo>
                  <a:pt x="1717" y="1260"/>
                </a:lnTo>
                <a:lnTo>
                  <a:pt x="1716" y="1262"/>
                </a:lnTo>
                <a:lnTo>
                  <a:pt x="1716" y="1262"/>
                </a:lnTo>
                <a:lnTo>
                  <a:pt x="1714" y="1265"/>
                </a:lnTo>
                <a:lnTo>
                  <a:pt x="1714" y="1265"/>
                </a:lnTo>
                <a:lnTo>
                  <a:pt x="1712" y="1266"/>
                </a:lnTo>
                <a:lnTo>
                  <a:pt x="1712" y="1267"/>
                </a:lnTo>
                <a:lnTo>
                  <a:pt x="1710" y="1268"/>
                </a:lnTo>
                <a:lnTo>
                  <a:pt x="1710" y="1268"/>
                </a:lnTo>
                <a:lnTo>
                  <a:pt x="1707" y="1269"/>
                </a:lnTo>
                <a:lnTo>
                  <a:pt x="1707" y="1269"/>
                </a:lnTo>
                <a:lnTo>
                  <a:pt x="1705" y="1269"/>
                </a:lnTo>
                <a:lnTo>
                  <a:pt x="1705" y="1269"/>
                </a:lnTo>
                <a:lnTo>
                  <a:pt x="1702" y="1269"/>
                </a:lnTo>
                <a:lnTo>
                  <a:pt x="1702" y="1269"/>
                </a:lnTo>
                <a:lnTo>
                  <a:pt x="1699" y="1268"/>
                </a:lnTo>
                <a:lnTo>
                  <a:pt x="1699" y="1268"/>
                </a:lnTo>
                <a:lnTo>
                  <a:pt x="1649" y="1249"/>
                </a:lnTo>
                <a:lnTo>
                  <a:pt x="1649" y="1249"/>
                </a:lnTo>
                <a:lnTo>
                  <a:pt x="1646" y="1248"/>
                </a:lnTo>
                <a:lnTo>
                  <a:pt x="1646" y="1248"/>
                </a:lnTo>
                <a:lnTo>
                  <a:pt x="1644" y="1246"/>
                </a:lnTo>
                <a:lnTo>
                  <a:pt x="1644" y="1246"/>
                </a:lnTo>
                <a:lnTo>
                  <a:pt x="1642" y="1244"/>
                </a:lnTo>
                <a:lnTo>
                  <a:pt x="1642" y="1244"/>
                </a:lnTo>
                <a:lnTo>
                  <a:pt x="1641" y="1242"/>
                </a:lnTo>
                <a:lnTo>
                  <a:pt x="1641" y="1242"/>
                </a:lnTo>
                <a:lnTo>
                  <a:pt x="1640" y="1239"/>
                </a:lnTo>
                <a:lnTo>
                  <a:pt x="1640" y="1239"/>
                </a:lnTo>
                <a:lnTo>
                  <a:pt x="1640" y="1237"/>
                </a:lnTo>
                <a:lnTo>
                  <a:pt x="1640" y="1237"/>
                </a:lnTo>
                <a:lnTo>
                  <a:pt x="1640" y="1234"/>
                </a:lnTo>
                <a:lnTo>
                  <a:pt x="1640" y="1234"/>
                </a:lnTo>
                <a:lnTo>
                  <a:pt x="1641" y="1231"/>
                </a:lnTo>
                <a:lnTo>
                  <a:pt x="1641" y="1231"/>
                </a:lnTo>
                <a:lnTo>
                  <a:pt x="1642" y="1229"/>
                </a:lnTo>
                <a:lnTo>
                  <a:pt x="1642" y="1229"/>
                </a:lnTo>
                <a:lnTo>
                  <a:pt x="1644" y="1227"/>
                </a:lnTo>
                <a:lnTo>
                  <a:pt x="1644" y="1226"/>
                </a:lnTo>
                <a:lnTo>
                  <a:pt x="1646" y="1225"/>
                </a:lnTo>
                <a:lnTo>
                  <a:pt x="1646" y="1225"/>
                </a:lnTo>
                <a:lnTo>
                  <a:pt x="1648" y="1224"/>
                </a:lnTo>
                <a:lnTo>
                  <a:pt x="1648" y="1224"/>
                </a:lnTo>
                <a:lnTo>
                  <a:pt x="1651" y="1223"/>
                </a:lnTo>
                <a:lnTo>
                  <a:pt x="1651" y="1223"/>
                </a:lnTo>
                <a:lnTo>
                  <a:pt x="1653" y="1222"/>
                </a:lnTo>
                <a:lnTo>
                  <a:pt x="1653" y="1222"/>
                </a:lnTo>
                <a:lnTo>
                  <a:pt x="1656" y="1222"/>
                </a:lnTo>
                <a:lnTo>
                  <a:pt x="1656" y="1223"/>
                </a:lnTo>
                <a:lnTo>
                  <a:pt x="1659" y="1223"/>
                </a:lnTo>
                <a:close/>
                <a:moveTo>
                  <a:pt x="1656" y="1223"/>
                </a:moveTo>
                <a:lnTo>
                  <a:pt x="1656" y="1223"/>
                </a:lnTo>
                <a:lnTo>
                  <a:pt x="1653" y="1223"/>
                </a:lnTo>
                <a:lnTo>
                  <a:pt x="1653" y="1223"/>
                </a:lnTo>
                <a:lnTo>
                  <a:pt x="1651" y="1223"/>
                </a:lnTo>
                <a:lnTo>
                  <a:pt x="1651" y="1223"/>
                </a:lnTo>
                <a:lnTo>
                  <a:pt x="1648" y="1224"/>
                </a:lnTo>
                <a:lnTo>
                  <a:pt x="1648" y="1224"/>
                </a:lnTo>
                <a:lnTo>
                  <a:pt x="1646" y="1225"/>
                </a:lnTo>
                <a:lnTo>
                  <a:pt x="1646" y="1225"/>
                </a:lnTo>
                <a:lnTo>
                  <a:pt x="1644" y="1227"/>
                </a:lnTo>
                <a:lnTo>
                  <a:pt x="1644" y="1227"/>
                </a:lnTo>
                <a:lnTo>
                  <a:pt x="1643" y="1229"/>
                </a:lnTo>
                <a:lnTo>
                  <a:pt x="1643" y="1229"/>
                </a:lnTo>
                <a:lnTo>
                  <a:pt x="1642" y="1231"/>
                </a:lnTo>
                <a:lnTo>
                  <a:pt x="1642" y="1231"/>
                </a:lnTo>
                <a:lnTo>
                  <a:pt x="1641" y="1234"/>
                </a:lnTo>
                <a:lnTo>
                  <a:pt x="1641" y="1234"/>
                </a:lnTo>
                <a:lnTo>
                  <a:pt x="1641" y="1237"/>
                </a:lnTo>
                <a:lnTo>
                  <a:pt x="1641" y="1236"/>
                </a:lnTo>
                <a:lnTo>
                  <a:pt x="1641" y="1239"/>
                </a:lnTo>
                <a:lnTo>
                  <a:pt x="1641" y="1239"/>
                </a:lnTo>
                <a:lnTo>
                  <a:pt x="1642" y="1241"/>
                </a:lnTo>
                <a:lnTo>
                  <a:pt x="1642" y="1241"/>
                </a:lnTo>
                <a:lnTo>
                  <a:pt x="1643" y="1244"/>
                </a:lnTo>
                <a:lnTo>
                  <a:pt x="1643" y="1244"/>
                </a:lnTo>
                <a:lnTo>
                  <a:pt x="1645" y="1246"/>
                </a:lnTo>
                <a:lnTo>
                  <a:pt x="1645" y="1245"/>
                </a:lnTo>
                <a:lnTo>
                  <a:pt x="1647" y="1247"/>
                </a:lnTo>
                <a:lnTo>
                  <a:pt x="1647" y="1247"/>
                </a:lnTo>
                <a:lnTo>
                  <a:pt x="1649" y="1248"/>
                </a:lnTo>
                <a:lnTo>
                  <a:pt x="1649" y="1248"/>
                </a:lnTo>
                <a:lnTo>
                  <a:pt x="1699" y="1267"/>
                </a:lnTo>
                <a:lnTo>
                  <a:pt x="1699" y="1267"/>
                </a:lnTo>
                <a:lnTo>
                  <a:pt x="1702" y="1268"/>
                </a:lnTo>
                <a:lnTo>
                  <a:pt x="1702" y="1268"/>
                </a:lnTo>
                <a:lnTo>
                  <a:pt x="1705" y="1268"/>
                </a:lnTo>
                <a:lnTo>
                  <a:pt x="1705" y="1268"/>
                </a:lnTo>
                <a:lnTo>
                  <a:pt x="1707" y="1268"/>
                </a:lnTo>
                <a:lnTo>
                  <a:pt x="1707" y="1268"/>
                </a:lnTo>
                <a:lnTo>
                  <a:pt x="1709" y="1267"/>
                </a:lnTo>
                <a:lnTo>
                  <a:pt x="1709" y="1267"/>
                </a:lnTo>
                <a:lnTo>
                  <a:pt x="1712" y="1266"/>
                </a:lnTo>
                <a:lnTo>
                  <a:pt x="1712" y="1266"/>
                </a:lnTo>
                <a:lnTo>
                  <a:pt x="1714" y="1264"/>
                </a:lnTo>
                <a:lnTo>
                  <a:pt x="1714" y="1264"/>
                </a:lnTo>
                <a:lnTo>
                  <a:pt x="1715" y="1262"/>
                </a:lnTo>
                <a:lnTo>
                  <a:pt x="1715" y="1262"/>
                </a:lnTo>
                <a:lnTo>
                  <a:pt x="1716" y="1260"/>
                </a:lnTo>
                <a:lnTo>
                  <a:pt x="1716" y="1260"/>
                </a:lnTo>
                <a:lnTo>
                  <a:pt x="1717" y="1257"/>
                </a:lnTo>
                <a:lnTo>
                  <a:pt x="1717" y="1257"/>
                </a:lnTo>
                <a:lnTo>
                  <a:pt x="1717" y="1255"/>
                </a:lnTo>
                <a:lnTo>
                  <a:pt x="1717" y="1255"/>
                </a:lnTo>
                <a:lnTo>
                  <a:pt x="1717" y="1252"/>
                </a:lnTo>
                <a:lnTo>
                  <a:pt x="1717" y="1252"/>
                </a:lnTo>
                <a:lnTo>
                  <a:pt x="1716" y="1250"/>
                </a:lnTo>
                <a:lnTo>
                  <a:pt x="1716" y="1250"/>
                </a:lnTo>
                <a:lnTo>
                  <a:pt x="1715" y="1248"/>
                </a:lnTo>
                <a:lnTo>
                  <a:pt x="1715" y="1248"/>
                </a:lnTo>
                <a:lnTo>
                  <a:pt x="1713" y="1246"/>
                </a:lnTo>
                <a:lnTo>
                  <a:pt x="1713" y="1246"/>
                </a:lnTo>
                <a:lnTo>
                  <a:pt x="1711" y="1244"/>
                </a:lnTo>
                <a:lnTo>
                  <a:pt x="1711" y="1244"/>
                </a:lnTo>
                <a:lnTo>
                  <a:pt x="1709" y="1243"/>
                </a:lnTo>
                <a:lnTo>
                  <a:pt x="1709" y="1243"/>
                </a:lnTo>
                <a:lnTo>
                  <a:pt x="1658" y="1224"/>
                </a:lnTo>
                <a:lnTo>
                  <a:pt x="1658" y="1224"/>
                </a:lnTo>
                <a:lnTo>
                  <a:pt x="1656" y="1223"/>
                </a:lnTo>
                <a:close/>
                <a:moveTo>
                  <a:pt x="1761" y="1268"/>
                </a:moveTo>
                <a:lnTo>
                  <a:pt x="1761" y="1268"/>
                </a:lnTo>
                <a:lnTo>
                  <a:pt x="1802" y="1303"/>
                </a:lnTo>
                <a:lnTo>
                  <a:pt x="1802" y="1303"/>
                </a:lnTo>
                <a:lnTo>
                  <a:pt x="1804" y="1305"/>
                </a:lnTo>
                <a:lnTo>
                  <a:pt x="1804" y="1305"/>
                </a:lnTo>
                <a:lnTo>
                  <a:pt x="1805" y="1307"/>
                </a:lnTo>
                <a:lnTo>
                  <a:pt x="1805" y="1307"/>
                </a:lnTo>
                <a:lnTo>
                  <a:pt x="1806" y="1310"/>
                </a:lnTo>
                <a:lnTo>
                  <a:pt x="1806" y="1310"/>
                </a:lnTo>
                <a:lnTo>
                  <a:pt x="1807" y="1312"/>
                </a:lnTo>
                <a:lnTo>
                  <a:pt x="1807" y="1313"/>
                </a:lnTo>
                <a:lnTo>
                  <a:pt x="1807" y="1315"/>
                </a:lnTo>
                <a:lnTo>
                  <a:pt x="1807" y="1315"/>
                </a:lnTo>
                <a:lnTo>
                  <a:pt x="1806" y="1318"/>
                </a:lnTo>
                <a:lnTo>
                  <a:pt x="1806" y="1318"/>
                </a:lnTo>
                <a:lnTo>
                  <a:pt x="1805" y="1320"/>
                </a:lnTo>
                <a:lnTo>
                  <a:pt x="1805" y="1320"/>
                </a:lnTo>
                <a:lnTo>
                  <a:pt x="1803" y="1322"/>
                </a:lnTo>
                <a:lnTo>
                  <a:pt x="1803" y="1323"/>
                </a:lnTo>
                <a:lnTo>
                  <a:pt x="1801" y="1324"/>
                </a:lnTo>
                <a:lnTo>
                  <a:pt x="1801" y="1324"/>
                </a:lnTo>
                <a:lnTo>
                  <a:pt x="1799" y="1326"/>
                </a:lnTo>
                <a:lnTo>
                  <a:pt x="1799" y="1326"/>
                </a:lnTo>
                <a:lnTo>
                  <a:pt x="1797" y="1327"/>
                </a:lnTo>
                <a:lnTo>
                  <a:pt x="1797" y="1327"/>
                </a:lnTo>
                <a:lnTo>
                  <a:pt x="1794" y="1327"/>
                </a:lnTo>
                <a:lnTo>
                  <a:pt x="1794" y="1327"/>
                </a:lnTo>
                <a:lnTo>
                  <a:pt x="1791" y="1327"/>
                </a:lnTo>
                <a:lnTo>
                  <a:pt x="1791" y="1327"/>
                </a:lnTo>
                <a:lnTo>
                  <a:pt x="1789" y="1327"/>
                </a:lnTo>
                <a:lnTo>
                  <a:pt x="1789" y="1327"/>
                </a:lnTo>
                <a:lnTo>
                  <a:pt x="1786" y="1326"/>
                </a:lnTo>
                <a:lnTo>
                  <a:pt x="1786" y="1326"/>
                </a:lnTo>
                <a:lnTo>
                  <a:pt x="1784" y="1324"/>
                </a:lnTo>
                <a:lnTo>
                  <a:pt x="1784" y="1324"/>
                </a:lnTo>
                <a:lnTo>
                  <a:pt x="1743" y="1289"/>
                </a:lnTo>
                <a:lnTo>
                  <a:pt x="1743" y="1289"/>
                </a:lnTo>
                <a:lnTo>
                  <a:pt x="1741" y="1287"/>
                </a:lnTo>
                <a:lnTo>
                  <a:pt x="1741" y="1287"/>
                </a:lnTo>
                <a:lnTo>
                  <a:pt x="1739" y="1285"/>
                </a:lnTo>
                <a:lnTo>
                  <a:pt x="1739" y="1285"/>
                </a:lnTo>
                <a:lnTo>
                  <a:pt x="1738" y="1282"/>
                </a:lnTo>
                <a:lnTo>
                  <a:pt x="1738" y="1282"/>
                </a:lnTo>
                <a:lnTo>
                  <a:pt x="1738" y="1280"/>
                </a:lnTo>
                <a:lnTo>
                  <a:pt x="1738" y="1280"/>
                </a:lnTo>
                <a:lnTo>
                  <a:pt x="1738" y="1277"/>
                </a:lnTo>
                <a:lnTo>
                  <a:pt x="1738" y="1277"/>
                </a:lnTo>
                <a:lnTo>
                  <a:pt x="1739" y="1274"/>
                </a:lnTo>
                <a:lnTo>
                  <a:pt x="1739" y="1274"/>
                </a:lnTo>
                <a:lnTo>
                  <a:pt x="1740" y="1272"/>
                </a:lnTo>
                <a:lnTo>
                  <a:pt x="1740" y="1272"/>
                </a:lnTo>
                <a:lnTo>
                  <a:pt x="1741" y="1270"/>
                </a:lnTo>
                <a:lnTo>
                  <a:pt x="1741" y="1270"/>
                </a:lnTo>
                <a:lnTo>
                  <a:pt x="1743" y="1268"/>
                </a:lnTo>
                <a:lnTo>
                  <a:pt x="1743" y="1268"/>
                </a:lnTo>
                <a:lnTo>
                  <a:pt x="1746" y="1266"/>
                </a:lnTo>
                <a:lnTo>
                  <a:pt x="1746" y="1266"/>
                </a:lnTo>
                <a:lnTo>
                  <a:pt x="1748" y="1265"/>
                </a:lnTo>
                <a:lnTo>
                  <a:pt x="1748" y="1265"/>
                </a:lnTo>
                <a:lnTo>
                  <a:pt x="1751" y="1265"/>
                </a:lnTo>
                <a:lnTo>
                  <a:pt x="1751" y="1265"/>
                </a:lnTo>
                <a:lnTo>
                  <a:pt x="1753" y="1265"/>
                </a:lnTo>
                <a:lnTo>
                  <a:pt x="1753" y="1265"/>
                </a:lnTo>
                <a:lnTo>
                  <a:pt x="1756" y="1266"/>
                </a:lnTo>
                <a:lnTo>
                  <a:pt x="1756" y="1266"/>
                </a:lnTo>
                <a:lnTo>
                  <a:pt x="1758" y="1267"/>
                </a:lnTo>
                <a:lnTo>
                  <a:pt x="1759" y="1267"/>
                </a:lnTo>
                <a:lnTo>
                  <a:pt x="1761" y="1268"/>
                </a:lnTo>
                <a:close/>
                <a:moveTo>
                  <a:pt x="1758" y="1267"/>
                </a:moveTo>
                <a:lnTo>
                  <a:pt x="1758" y="1267"/>
                </a:lnTo>
                <a:lnTo>
                  <a:pt x="1756" y="1266"/>
                </a:lnTo>
                <a:lnTo>
                  <a:pt x="1756" y="1266"/>
                </a:lnTo>
                <a:lnTo>
                  <a:pt x="1753" y="1266"/>
                </a:lnTo>
                <a:lnTo>
                  <a:pt x="1753" y="1266"/>
                </a:lnTo>
                <a:lnTo>
                  <a:pt x="1751" y="1266"/>
                </a:lnTo>
                <a:lnTo>
                  <a:pt x="1751" y="1266"/>
                </a:lnTo>
                <a:lnTo>
                  <a:pt x="1748" y="1266"/>
                </a:lnTo>
                <a:lnTo>
                  <a:pt x="1748" y="1266"/>
                </a:lnTo>
                <a:lnTo>
                  <a:pt x="1746" y="1267"/>
                </a:lnTo>
                <a:lnTo>
                  <a:pt x="1746" y="1267"/>
                </a:lnTo>
                <a:lnTo>
                  <a:pt x="1744" y="1268"/>
                </a:lnTo>
                <a:lnTo>
                  <a:pt x="1744" y="1268"/>
                </a:lnTo>
                <a:lnTo>
                  <a:pt x="1742" y="1270"/>
                </a:lnTo>
                <a:lnTo>
                  <a:pt x="1742" y="1270"/>
                </a:lnTo>
                <a:lnTo>
                  <a:pt x="1740" y="1272"/>
                </a:lnTo>
                <a:lnTo>
                  <a:pt x="1741" y="1272"/>
                </a:lnTo>
                <a:lnTo>
                  <a:pt x="1739" y="1275"/>
                </a:lnTo>
                <a:lnTo>
                  <a:pt x="1739" y="1275"/>
                </a:lnTo>
                <a:lnTo>
                  <a:pt x="1739" y="1277"/>
                </a:lnTo>
                <a:lnTo>
                  <a:pt x="1739" y="1277"/>
                </a:lnTo>
                <a:lnTo>
                  <a:pt x="1739" y="1280"/>
                </a:lnTo>
                <a:lnTo>
                  <a:pt x="1739" y="1280"/>
                </a:lnTo>
                <a:lnTo>
                  <a:pt x="1739" y="1282"/>
                </a:lnTo>
                <a:lnTo>
                  <a:pt x="1739" y="1282"/>
                </a:lnTo>
                <a:lnTo>
                  <a:pt x="1740" y="1284"/>
                </a:lnTo>
                <a:lnTo>
                  <a:pt x="1740" y="1284"/>
                </a:lnTo>
                <a:lnTo>
                  <a:pt x="1742" y="1287"/>
                </a:lnTo>
                <a:lnTo>
                  <a:pt x="1742" y="1286"/>
                </a:lnTo>
                <a:lnTo>
                  <a:pt x="1743" y="1289"/>
                </a:lnTo>
                <a:lnTo>
                  <a:pt x="1743" y="1289"/>
                </a:lnTo>
                <a:lnTo>
                  <a:pt x="1784" y="1324"/>
                </a:lnTo>
                <a:lnTo>
                  <a:pt x="1784" y="1324"/>
                </a:lnTo>
                <a:lnTo>
                  <a:pt x="1787" y="1325"/>
                </a:lnTo>
                <a:lnTo>
                  <a:pt x="1786" y="1325"/>
                </a:lnTo>
                <a:lnTo>
                  <a:pt x="1789" y="1326"/>
                </a:lnTo>
                <a:lnTo>
                  <a:pt x="1789" y="1326"/>
                </a:lnTo>
                <a:lnTo>
                  <a:pt x="1792" y="1326"/>
                </a:lnTo>
                <a:lnTo>
                  <a:pt x="1791" y="1326"/>
                </a:lnTo>
                <a:lnTo>
                  <a:pt x="1794" y="1326"/>
                </a:lnTo>
                <a:lnTo>
                  <a:pt x="1794" y="1326"/>
                </a:lnTo>
                <a:lnTo>
                  <a:pt x="1796" y="1326"/>
                </a:lnTo>
                <a:lnTo>
                  <a:pt x="1796" y="1326"/>
                </a:lnTo>
                <a:lnTo>
                  <a:pt x="1799" y="1325"/>
                </a:lnTo>
                <a:lnTo>
                  <a:pt x="1799" y="1325"/>
                </a:lnTo>
                <a:lnTo>
                  <a:pt x="1801" y="1324"/>
                </a:lnTo>
                <a:lnTo>
                  <a:pt x="1801" y="1324"/>
                </a:lnTo>
                <a:lnTo>
                  <a:pt x="1803" y="1322"/>
                </a:lnTo>
                <a:lnTo>
                  <a:pt x="1803" y="1322"/>
                </a:lnTo>
                <a:lnTo>
                  <a:pt x="1804" y="1320"/>
                </a:lnTo>
                <a:lnTo>
                  <a:pt x="1804" y="1320"/>
                </a:lnTo>
                <a:lnTo>
                  <a:pt x="1805" y="1317"/>
                </a:lnTo>
                <a:lnTo>
                  <a:pt x="1805" y="1317"/>
                </a:lnTo>
                <a:lnTo>
                  <a:pt x="1806" y="1315"/>
                </a:lnTo>
                <a:lnTo>
                  <a:pt x="1806" y="1315"/>
                </a:lnTo>
                <a:lnTo>
                  <a:pt x="1806" y="1313"/>
                </a:lnTo>
                <a:lnTo>
                  <a:pt x="1806" y="1313"/>
                </a:lnTo>
                <a:lnTo>
                  <a:pt x="1805" y="1310"/>
                </a:lnTo>
                <a:lnTo>
                  <a:pt x="1805" y="1310"/>
                </a:lnTo>
                <a:lnTo>
                  <a:pt x="1805" y="1308"/>
                </a:lnTo>
                <a:lnTo>
                  <a:pt x="1805" y="1308"/>
                </a:lnTo>
                <a:lnTo>
                  <a:pt x="1803" y="1305"/>
                </a:lnTo>
                <a:lnTo>
                  <a:pt x="1803" y="1305"/>
                </a:lnTo>
                <a:lnTo>
                  <a:pt x="1801" y="1304"/>
                </a:lnTo>
                <a:lnTo>
                  <a:pt x="1801" y="1304"/>
                </a:lnTo>
                <a:lnTo>
                  <a:pt x="1760" y="1269"/>
                </a:lnTo>
                <a:lnTo>
                  <a:pt x="1760" y="1269"/>
                </a:lnTo>
                <a:lnTo>
                  <a:pt x="1758" y="1267"/>
                </a:lnTo>
                <a:close/>
                <a:moveTo>
                  <a:pt x="1843" y="1338"/>
                </a:moveTo>
                <a:lnTo>
                  <a:pt x="1843" y="1338"/>
                </a:lnTo>
                <a:lnTo>
                  <a:pt x="1884" y="1373"/>
                </a:lnTo>
                <a:lnTo>
                  <a:pt x="1884" y="1373"/>
                </a:lnTo>
                <a:lnTo>
                  <a:pt x="1886" y="1375"/>
                </a:lnTo>
                <a:lnTo>
                  <a:pt x="1886" y="1375"/>
                </a:lnTo>
                <a:lnTo>
                  <a:pt x="1887" y="1377"/>
                </a:lnTo>
                <a:lnTo>
                  <a:pt x="1887" y="1377"/>
                </a:lnTo>
                <a:lnTo>
                  <a:pt x="1888" y="1380"/>
                </a:lnTo>
                <a:lnTo>
                  <a:pt x="1888" y="1380"/>
                </a:lnTo>
                <a:lnTo>
                  <a:pt x="1889" y="1382"/>
                </a:lnTo>
                <a:lnTo>
                  <a:pt x="1889" y="1382"/>
                </a:lnTo>
                <a:lnTo>
                  <a:pt x="1889" y="1385"/>
                </a:lnTo>
                <a:lnTo>
                  <a:pt x="1889" y="1385"/>
                </a:lnTo>
                <a:lnTo>
                  <a:pt x="1888" y="1388"/>
                </a:lnTo>
                <a:lnTo>
                  <a:pt x="1888" y="1388"/>
                </a:lnTo>
                <a:lnTo>
                  <a:pt x="1887" y="1390"/>
                </a:lnTo>
                <a:lnTo>
                  <a:pt x="1887" y="1390"/>
                </a:lnTo>
                <a:lnTo>
                  <a:pt x="1885" y="1392"/>
                </a:lnTo>
                <a:lnTo>
                  <a:pt x="1885" y="1392"/>
                </a:lnTo>
                <a:lnTo>
                  <a:pt x="1883" y="1394"/>
                </a:lnTo>
                <a:lnTo>
                  <a:pt x="1883" y="1394"/>
                </a:lnTo>
                <a:lnTo>
                  <a:pt x="1881" y="1396"/>
                </a:lnTo>
                <a:lnTo>
                  <a:pt x="1881" y="1396"/>
                </a:lnTo>
                <a:lnTo>
                  <a:pt x="1879" y="1397"/>
                </a:lnTo>
                <a:lnTo>
                  <a:pt x="1878" y="1397"/>
                </a:lnTo>
                <a:lnTo>
                  <a:pt x="1876" y="1397"/>
                </a:lnTo>
                <a:lnTo>
                  <a:pt x="1876" y="1397"/>
                </a:lnTo>
                <a:lnTo>
                  <a:pt x="1873" y="1397"/>
                </a:lnTo>
                <a:lnTo>
                  <a:pt x="1873" y="1397"/>
                </a:lnTo>
                <a:lnTo>
                  <a:pt x="1871" y="1397"/>
                </a:lnTo>
                <a:lnTo>
                  <a:pt x="1871" y="1397"/>
                </a:lnTo>
                <a:lnTo>
                  <a:pt x="1868" y="1395"/>
                </a:lnTo>
                <a:lnTo>
                  <a:pt x="1868" y="1395"/>
                </a:lnTo>
                <a:lnTo>
                  <a:pt x="1866" y="1394"/>
                </a:lnTo>
                <a:lnTo>
                  <a:pt x="1866" y="1394"/>
                </a:lnTo>
                <a:lnTo>
                  <a:pt x="1825" y="1359"/>
                </a:lnTo>
                <a:lnTo>
                  <a:pt x="1825" y="1359"/>
                </a:lnTo>
                <a:lnTo>
                  <a:pt x="1823" y="1357"/>
                </a:lnTo>
                <a:lnTo>
                  <a:pt x="1823" y="1357"/>
                </a:lnTo>
                <a:lnTo>
                  <a:pt x="1822" y="1355"/>
                </a:lnTo>
                <a:lnTo>
                  <a:pt x="1821" y="1355"/>
                </a:lnTo>
                <a:lnTo>
                  <a:pt x="1821" y="1352"/>
                </a:lnTo>
                <a:lnTo>
                  <a:pt x="1821" y="1352"/>
                </a:lnTo>
                <a:lnTo>
                  <a:pt x="1820" y="1350"/>
                </a:lnTo>
                <a:lnTo>
                  <a:pt x="1820" y="1349"/>
                </a:lnTo>
                <a:lnTo>
                  <a:pt x="1820" y="1347"/>
                </a:lnTo>
                <a:lnTo>
                  <a:pt x="1820" y="1347"/>
                </a:lnTo>
                <a:lnTo>
                  <a:pt x="1821" y="1344"/>
                </a:lnTo>
                <a:lnTo>
                  <a:pt x="1821" y="1344"/>
                </a:lnTo>
                <a:lnTo>
                  <a:pt x="1822" y="1342"/>
                </a:lnTo>
                <a:lnTo>
                  <a:pt x="1822" y="1342"/>
                </a:lnTo>
                <a:lnTo>
                  <a:pt x="1823" y="1339"/>
                </a:lnTo>
                <a:lnTo>
                  <a:pt x="1823" y="1339"/>
                </a:lnTo>
                <a:lnTo>
                  <a:pt x="1825" y="1338"/>
                </a:lnTo>
                <a:lnTo>
                  <a:pt x="1825" y="1337"/>
                </a:lnTo>
                <a:lnTo>
                  <a:pt x="1828" y="1336"/>
                </a:lnTo>
                <a:lnTo>
                  <a:pt x="1828" y="1336"/>
                </a:lnTo>
                <a:lnTo>
                  <a:pt x="1830" y="1335"/>
                </a:lnTo>
                <a:lnTo>
                  <a:pt x="1830" y="1335"/>
                </a:lnTo>
                <a:lnTo>
                  <a:pt x="1833" y="1335"/>
                </a:lnTo>
                <a:lnTo>
                  <a:pt x="1833" y="1335"/>
                </a:lnTo>
                <a:lnTo>
                  <a:pt x="1835" y="1335"/>
                </a:lnTo>
                <a:lnTo>
                  <a:pt x="1835" y="1335"/>
                </a:lnTo>
                <a:lnTo>
                  <a:pt x="1838" y="1335"/>
                </a:lnTo>
                <a:lnTo>
                  <a:pt x="1838" y="1335"/>
                </a:lnTo>
                <a:lnTo>
                  <a:pt x="1841" y="1336"/>
                </a:lnTo>
                <a:lnTo>
                  <a:pt x="1841" y="1336"/>
                </a:lnTo>
                <a:lnTo>
                  <a:pt x="1843" y="1338"/>
                </a:lnTo>
                <a:close/>
                <a:moveTo>
                  <a:pt x="1840" y="1337"/>
                </a:moveTo>
                <a:lnTo>
                  <a:pt x="1840" y="1337"/>
                </a:lnTo>
                <a:lnTo>
                  <a:pt x="1838" y="1336"/>
                </a:lnTo>
                <a:lnTo>
                  <a:pt x="1838" y="1336"/>
                </a:lnTo>
                <a:lnTo>
                  <a:pt x="1835" y="1335"/>
                </a:lnTo>
                <a:lnTo>
                  <a:pt x="1835" y="1335"/>
                </a:lnTo>
                <a:lnTo>
                  <a:pt x="1833" y="1335"/>
                </a:lnTo>
                <a:lnTo>
                  <a:pt x="1833" y="1335"/>
                </a:lnTo>
                <a:lnTo>
                  <a:pt x="1830" y="1336"/>
                </a:lnTo>
                <a:lnTo>
                  <a:pt x="1830" y="1336"/>
                </a:lnTo>
                <a:lnTo>
                  <a:pt x="1828" y="1337"/>
                </a:lnTo>
                <a:lnTo>
                  <a:pt x="1828" y="1337"/>
                </a:lnTo>
                <a:lnTo>
                  <a:pt x="1826" y="1338"/>
                </a:lnTo>
                <a:lnTo>
                  <a:pt x="1826" y="1338"/>
                </a:lnTo>
                <a:lnTo>
                  <a:pt x="1824" y="1340"/>
                </a:lnTo>
                <a:lnTo>
                  <a:pt x="1824" y="1340"/>
                </a:lnTo>
                <a:lnTo>
                  <a:pt x="1822" y="1342"/>
                </a:lnTo>
                <a:lnTo>
                  <a:pt x="1823" y="1342"/>
                </a:lnTo>
                <a:lnTo>
                  <a:pt x="1821" y="1345"/>
                </a:lnTo>
                <a:lnTo>
                  <a:pt x="1821" y="1345"/>
                </a:lnTo>
                <a:lnTo>
                  <a:pt x="1821" y="1347"/>
                </a:lnTo>
                <a:lnTo>
                  <a:pt x="1821" y="1347"/>
                </a:lnTo>
                <a:lnTo>
                  <a:pt x="1821" y="1350"/>
                </a:lnTo>
                <a:lnTo>
                  <a:pt x="1821" y="1349"/>
                </a:lnTo>
                <a:lnTo>
                  <a:pt x="1821" y="1352"/>
                </a:lnTo>
                <a:lnTo>
                  <a:pt x="1821" y="1352"/>
                </a:lnTo>
                <a:lnTo>
                  <a:pt x="1822" y="1354"/>
                </a:lnTo>
                <a:lnTo>
                  <a:pt x="1822" y="1354"/>
                </a:lnTo>
                <a:lnTo>
                  <a:pt x="1824" y="1357"/>
                </a:lnTo>
                <a:lnTo>
                  <a:pt x="1824" y="1356"/>
                </a:lnTo>
                <a:lnTo>
                  <a:pt x="1825" y="1358"/>
                </a:lnTo>
                <a:lnTo>
                  <a:pt x="1825" y="1358"/>
                </a:lnTo>
                <a:lnTo>
                  <a:pt x="1866" y="1393"/>
                </a:lnTo>
                <a:lnTo>
                  <a:pt x="1866" y="1393"/>
                </a:lnTo>
                <a:lnTo>
                  <a:pt x="1869" y="1395"/>
                </a:lnTo>
                <a:lnTo>
                  <a:pt x="1868" y="1395"/>
                </a:lnTo>
                <a:lnTo>
                  <a:pt x="1871" y="1396"/>
                </a:lnTo>
                <a:lnTo>
                  <a:pt x="1871" y="1396"/>
                </a:lnTo>
                <a:lnTo>
                  <a:pt x="1873" y="1396"/>
                </a:lnTo>
                <a:lnTo>
                  <a:pt x="1873" y="1396"/>
                </a:lnTo>
                <a:lnTo>
                  <a:pt x="1876" y="1396"/>
                </a:lnTo>
                <a:lnTo>
                  <a:pt x="1876" y="1396"/>
                </a:lnTo>
                <a:lnTo>
                  <a:pt x="1878" y="1396"/>
                </a:lnTo>
                <a:lnTo>
                  <a:pt x="1878" y="1396"/>
                </a:lnTo>
                <a:lnTo>
                  <a:pt x="1881" y="1395"/>
                </a:lnTo>
                <a:lnTo>
                  <a:pt x="1881" y="1395"/>
                </a:lnTo>
                <a:lnTo>
                  <a:pt x="1883" y="1394"/>
                </a:lnTo>
                <a:lnTo>
                  <a:pt x="1883" y="1394"/>
                </a:lnTo>
                <a:lnTo>
                  <a:pt x="1885" y="1392"/>
                </a:lnTo>
                <a:lnTo>
                  <a:pt x="1885" y="1392"/>
                </a:lnTo>
                <a:lnTo>
                  <a:pt x="1886" y="1390"/>
                </a:lnTo>
                <a:lnTo>
                  <a:pt x="1886" y="1390"/>
                </a:lnTo>
                <a:lnTo>
                  <a:pt x="1887" y="1387"/>
                </a:lnTo>
                <a:lnTo>
                  <a:pt x="1887" y="1387"/>
                </a:lnTo>
                <a:lnTo>
                  <a:pt x="1888" y="1385"/>
                </a:lnTo>
                <a:lnTo>
                  <a:pt x="1888" y="1385"/>
                </a:lnTo>
                <a:lnTo>
                  <a:pt x="1888" y="1382"/>
                </a:lnTo>
                <a:lnTo>
                  <a:pt x="1888" y="1382"/>
                </a:lnTo>
                <a:lnTo>
                  <a:pt x="1887" y="1380"/>
                </a:lnTo>
                <a:lnTo>
                  <a:pt x="1887" y="1380"/>
                </a:lnTo>
                <a:lnTo>
                  <a:pt x="1886" y="1378"/>
                </a:lnTo>
                <a:lnTo>
                  <a:pt x="1887" y="1378"/>
                </a:lnTo>
                <a:lnTo>
                  <a:pt x="1885" y="1375"/>
                </a:lnTo>
                <a:lnTo>
                  <a:pt x="1885" y="1376"/>
                </a:lnTo>
                <a:lnTo>
                  <a:pt x="1883" y="1373"/>
                </a:lnTo>
                <a:lnTo>
                  <a:pt x="1883" y="1373"/>
                </a:lnTo>
                <a:lnTo>
                  <a:pt x="1842" y="1339"/>
                </a:lnTo>
                <a:lnTo>
                  <a:pt x="1842" y="1339"/>
                </a:lnTo>
                <a:lnTo>
                  <a:pt x="1840" y="1337"/>
                </a:lnTo>
                <a:close/>
                <a:moveTo>
                  <a:pt x="1917" y="1402"/>
                </a:moveTo>
                <a:lnTo>
                  <a:pt x="1917" y="1402"/>
                </a:lnTo>
                <a:lnTo>
                  <a:pt x="1971" y="1402"/>
                </a:lnTo>
                <a:lnTo>
                  <a:pt x="1971" y="1402"/>
                </a:lnTo>
                <a:lnTo>
                  <a:pt x="1973" y="1402"/>
                </a:lnTo>
                <a:lnTo>
                  <a:pt x="1974" y="1402"/>
                </a:lnTo>
                <a:lnTo>
                  <a:pt x="1976" y="1403"/>
                </a:lnTo>
                <a:lnTo>
                  <a:pt x="1976" y="1403"/>
                </a:lnTo>
                <a:lnTo>
                  <a:pt x="1979" y="1404"/>
                </a:lnTo>
                <a:lnTo>
                  <a:pt x="1979" y="1404"/>
                </a:lnTo>
                <a:lnTo>
                  <a:pt x="1981" y="1406"/>
                </a:lnTo>
                <a:lnTo>
                  <a:pt x="1981" y="1406"/>
                </a:lnTo>
                <a:lnTo>
                  <a:pt x="1982" y="1408"/>
                </a:lnTo>
                <a:lnTo>
                  <a:pt x="1982" y="1408"/>
                </a:lnTo>
                <a:lnTo>
                  <a:pt x="1983" y="1410"/>
                </a:lnTo>
                <a:lnTo>
                  <a:pt x="1983" y="1410"/>
                </a:lnTo>
                <a:lnTo>
                  <a:pt x="1984" y="1413"/>
                </a:lnTo>
                <a:lnTo>
                  <a:pt x="1984" y="1413"/>
                </a:lnTo>
                <a:lnTo>
                  <a:pt x="1984" y="1415"/>
                </a:lnTo>
                <a:lnTo>
                  <a:pt x="1984" y="1416"/>
                </a:lnTo>
                <a:lnTo>
                  <a:pt x="1984" y="1418"/>
                </a:lnTo>
                <a:lnTo>
                  <a:pt x="1984" y="1419"/>
                </a:lnTo>
                <a:lnTo>
                  <a:pt x="1983" y="1421"/>
                </a:lnTo>
                <a:lnTo>
                  <a:pt x="1983" y="1421"/>
                </a:lnTo>
                <a:lnTo>
                  <a:pt x="1982" y="1423"/>
                </a:lnTo>
                <a:lnTo>
                  <a:pt x="1982" y="1423"/>
                </a:lnTo>
                <a:lnTo>
                  <a:pt x="1981" y="1425"/>
                </a:lnTo>
                <a:lnTo>
                  <a:pt x="1981" y="1425"/>
                </a:lnTo>
                <a:lnTo>
                  <a:pt x="1979" y="1427"/>
                </a:lnTo>
                <a:lnTo>
                  <a:pt x="1979" y="1427"/>
                </a:lnTo>
                <a:lnTo>
                  <a:pt x="1976" y="1428"/>
                </a:lnTo>
                <a:lnTo>
                  <a:pt x="1976" y="1428"/>
                </a:lnTo>
                <a:lnTo>
                  <a:pt x="1974" y="1429"/>
                </a:lnTo>
                <a:lnTo>
                  <a:pt x="1973" y="1429"/>
                </a:lnTo>
                <a:lnTo>
                  <a:pt x="1971" y="1429"/>
                </a:lnTo>
                <a:lnTo>
                  <a:pt x="1971" y="1429"/>
                </a:lnTo>
                <a:lnTo>
                  <a:pt x="1917" y="1429"/>
                </a:lnTo>
                <a:lnTo>
                  <a:pt x="1917" y="1429"/>
                </a:lnTo>
                <a:lnTo>
                  <a:pt x="1914" y="1429"/>
                </a:lnTo>
                <a:lnTo>
                  <a:pt x="1914" y="1429"/>
                </a:lnTo>
                <a:lnTo>
                  <a:pt x="1911" y="1428"/>
                </a:lnTo>
                <a:lnTo>
                  <a:pt x="1911" y="1428"/>
                </a:lnTo>
                <a:lnTo>
                  <a:pt x="1909" y="1427"/>
                </a:lnTo>
                <a:lnTo>
                  <a:pt x="1909" y="1427"/>
                </a:lnTo>
                <a:lnTo>
                  <a:pt x="1907" y="1425"/>
                </a:lnTo>
                <a:lnTo>
                  <a:pt x="1907" y="1425"/>
                </a:lnTo>
                <a:lnTo>
                  <a:pt x="1905" y="1423"/>
                </a:lnTo>
                <a:lnTo>
                  <a:pt x="1905" y="1423"/>
                </a:lnTo>
                <a:lnTo>
                  <a:pt x="1904" y="1421"/>
                </a:lnTo>
                <a:lnTo>
                  <a:pt x="1904" y="1421"/>
                </a:lnTo>
                <a:lnTo>
                  <a:pt x="1903" y="1419"/>
                </a:lnTo>
                <a:lnTo>
                  <a:pt x="1903" y="1418"/>
                </a:lnTo>
                <a:lnTo>
                  <a:pt x="1903" y="1416"/>
                </a:lnTo>
                <a:lnTo>
                  <a:pt x="1903" y="1415"/>
                </a:lnTo>
                <a:lnTo>
                  <a:pt x="1903" y="1413"/>
                </a:lnTo>
                <a:lnTo>
                  <a:pt x="1903" y="1413"/>
                </a:lnTo>
                <a:lnTo>
                  <a:pt x="1904" y="1410"/>
                </a:lnTo>
                <a:lnTo>
                  <a:pt x="1904" y="1410"/>
                </a:lnTo>
                <a:lnTo>
                  <a:pt x="1905" y="1408"/>
                </a:lnTo>
                <a:lnTo>
                  <a:pt x="1905" y="1408"/>
                </a:lnTo>
                <a:lnTo>
                  <a:pt x="1907" y="1406"/>
                </a:lnTo>
                <a:lnTo>
                  <a:pt x="1907" y="1406"/>
                </a:lnTo>
                <a:lnTo>
                  <a:pt x="1909" y="1404"/>
                </a:lnTo>
                <a:lnTo>
                  <a:pt x="1909" y="1404"/>
                </a:lnTo>
                <a:lnTo>
                  <a:pt x="1911" y="1403"/>
                </a:lnTo>
                <a:lnTo>
                  <a:pt x="1911" y="1403"/>
                </a:lnTo>
                <a:lnTo>
                  <a:pt x="1914" y="1402"/>
                </a:lnTo>
                <a:lnTo>
                  <a:pt x="1914" y="1402"/>
                </a:lnTo>
                <a:lnTo>
                  <a:pt x="1917" y="1402"/>
                </a:lnTo>
                <a:close/>
                <a:moveTo>
                  <a:pt x="1914" y="1403"/>
                </a:moveTo>
                <a:lnTo>
                  <a:pt x="1914" y="1403"/>
                </a:lnTo>
                <a:lnTo>
                  <a:pt x="1912" y="1404"/>
                </a:lnTo>
                <a:lnTo>
                  <a:pt x="1912" y="1403"/>
                </a:lnTo>
                <a:lnTo>
                  <a:pt x="1910" y="1405"/>
                </a:lnTo>
                <a:lnTo>
                  <a:pt x="1910" y="1405"/>
                </a:lnTo>
                <a:lnTo>
                  <a:pt x="1907" y="1406"/>
                </a:lnTo>
                <a:lnTo>
                  <a:pt x="1908" y="1406"/>
                </a:lnTo>
                <a:lnTo>
                  <a:pt x="1906" y="1408"/>
                </a:lnTo>
                <a:lnTo>
                  <a:pt x="1906" y="1408"/>
                </a:lnTo>
                <a:lnTo>
                  <a:pt x="1905" y="1411"/>
                </a:lnTo>
                <a:lnTo>
                  <a:pt x="1905" y="1411"/>
                </a:lnTo>
                <a:lnTo>
                  <a:pt x="1904" y="1413"/>
                </a:lnTo>
                <a:lnTo>
                  <a:pt x="1904" y="1413"/>
                </a:lnTo>
                <a:lnTo>
                  <a:pt x="1904" y="1416"/>
                </a:lnTo>
                <a:lnTo>
                  <a:pt x="1904" y="1415"/>
                </a:lnTo>
                <a:lnTo>
                  <a:pt x="1904" y="1418"/>
                </a:lnTo>
                <a:lnTo>
                  <a:pt x="1904" y="1418"/>
                </a:lnTo>
                <a:lnTo>
                  <a:pt x="1905" y="1421"/>
                </a:lnTo>
                <a:lnTo>
                  <a:pt x="1905" y="1421"/>
                </a:lnTo>
                <a:lnTo>
                  <a:pt x="1906" y="1423"/>
                </a:lnTo>
                <a:lnTo>
                  <a:pt x="1906" y="1423"/>
                </a:lnTo>
                <a:lnTo>
                  <a:pt x="1908" y="1425"/>
                </a:lnTo>
                <a:lnTo>
                  <a:pt x="1907" y="1425"/>
                </a:lnTo>
                <a:lnTo>
                  <a:pt x="1910" y="1426"/>
                </a:lnTo>
                <a:lnTo>
                  <a:pt x="1910" y="1426"/>
                </a:lnTo>
                <a:lnTo>
                  <a:pt x="1912" y="1428"/>
                </a:lnTo>
                <a:lnTo>
                  <a:pt x="1912" y="1428"/>
                </a:lnTo>
                <a:lnTo>
                  <a:pt x="1914" y="1428"/>
                </a:lnTo>
                <a:lnTo>
                  <a:pt x="1914" y="1428"/>
                </a:lnTo>
                <a:lnTo>
                  <a:pt x="1917" y="1429"/>
                </a:lnTo>
                <a:lnTo>
                  <a:pt x="1917" y="1429"/>
                </a:lnTo>
                <a:lnTo>
                  <a:pt x="1971" y="1429"/>
                </a:lnTo>
                <a:lnTo>
                  <a:pt x="1971" y="1429"/>
                </a:lnTo>
                <a:lnTo>
                  <a:pt x="1973" y="1428"/>
                </a:lnTo>
                <a:lnTo>
                  <a:pt x="1973" y="1428"/>
                </a:lnTo>
                <a:lnTo>
                  <a:pt x="1976" y="1428"/>
                </a:lnTo>
                <a:lnTo>
                  <a:pt x="1976" y="1428"/>
                </a:lnTo>
                <a:lnTo>
                  <a:pt x="1978" y="1426"/>
                </a:lnTo>
                <a:lnTo>
                  <a:pt x="1978" y="1426"/>
                </a:lnTo>
                <a:lnTo>
                  <a:pt x="1980" y="1425"/>
                </a:lnTo>
                <a:lnTo>
                  <a:pt x="1980" y="1425"/>
                </a:lnTo>
                <a:lnTo>
                  <a:pt x="1982" y="1423"/>
                </a:lnTo>
                <a:lnTo>
                  <a:pt x="1981" y="1423"/>
                </a:lnTo>
                <a:lnTo>
                  <a:pt x="1983" y="1421"/>
                </a:lnTo>
                <a:lnTo>
                  <a:pt x="1983" y="1421"/>
                </a:lnTo>
                <a:lnTo>
                  <a:pt x="1983" y="1418"/>
                </a:lnTo>
                <a:lnTo>
                  <a:pt x="1983" y="1418"/>
                </a:lnTo>
                <a:lnTo>
                  <a:pt x="1984" y="1415"/>
                </a:lnTo>
                <a:lnTo>
                  <a:pt x="1984" y="1416"/>
                </a:lnTo>
                <a:lnTo>
                  <a:pt x="1983" y="1413"/>
                </a:lnTo>
                <a:lnTo>
                  <a:pt x="1983" y="1413"/>
                </a:lnTo>
                <a:lnTo>
                  <a:pt x="1983" y="1411"/>
                </a:lnTo>
                <a:lnTo>
                  <a:pt x="1983" y="1411"/>
                </a:lnTo>
                <a:lnTo>
                  <a:pt x="1981" y="1408"/>
                </a:lnTo>
                <a:lnTo>
                  <a:pt x="1982" y="1408"/>
                </a:lnTo>
                <a:lnTo>
                  <a:pt x="1980" y="1406"/>
                </a:lnTo>
                <a:lnTo>
                  <a:pt x="1980" y="1406"/>
                </a:lnTo>
                <a:lnTo>
                  <a:pt x="1978" y="1405"/>
                </a:lnTo>
                <a:lnTo>
                  <a:pt x="1978" y="1405"/>
                </a:lnTo>
                <a:lnTo>
                  <a:pt x="1976" y="1403"/>
                </a:lnTo>
                <a:lnTo>
                  <a:pt x="1976" y="1404"/>
                </a:lnTo>
                <a:lnTo>
                  <a:pt x="1973" y="1403"/>
                </a:lnTo>
                <a:lnTo>
                  <a:pt x="1973" y="1403"/>
                </a:lnTo>
                <a:lnTo>
                  <a:pt x="1971" y="1402"/>
                </a:lnTo>
                <a:lnTo>
                  <a:pt x="1971" y="1402"/>
                </a:lnTo>
                <a:lnTo>
                  <a:pt x="1917" y="1402"/>
                </a:lnTo>
                <a:lnTo>
                  <a:pt x="1917" y="1402"/>
                </a:lnTo>
                <a:lnTo>
                  <a:pt x="1914" y="1403"/>
                </a:lnTo>
                <a:close/>
                <a:moveTo>
                  <a:pt x="2024" y="1402"/>
                </a:moveTo>
                <a:lnTo>
                  <a:pt x="2024" y="1402"/>
                </a:lnTo>
                <a:lnTo>
                  <a:pt x="2078" y="1402"/>
                </a:lnTo>
                <a:lnTo>
                  <a:pt x="2079" y="1402"/>
                </a:lnTo>
                <a:lnTo>
                  <a:pt x="2081" y="1402"/>
                </a:lnTo>
                <a:lnTo>
                  <a:pt x="2081" y="1402"/>
                </a:lnTo>
                <a:lnTo>
                  <a:pt x="2084" y="1403"/>
                </a:lnTo>
                <a:lnTo>
                  <a:pt x="2084" y="1403"/>
                </a:lnTo>
                <a:lnTo>
                  <a:pt x="2086" y="1404"/>
                </a:lnTo>
                <a:lnTo>
                  <a:pt x="2086" y="1404"/>
                </a:lnTo>
                <a:lnTo>
                  <a:pt x="2088" y="1406"/>
                </a:lnTo>
                <a:lnTo>
                  <a:pt x="2088" y="1406"/>
                </a:lnTo>
                <a:lnTo>
                  <a:pt x="2090" y="1408"/>
                </a:lnTo>
                <a:lnTo>
                  <a:pt x="2090" y="1408"/>
                </a:lnTo>
                <a:lnTo>
                  <a:pt x="2091" y="1410"/>
                </a:lnTo>
                <a:lnTo>
                  <a:pt x="2091" y="1410"/>
                </a:lnTo>
                <a:lnTo>
                  <a:pt x="2092" y="1413"/>
                </a:lnTo>
                <a:lnTo>
                  <a:pt x="2092" y="1413"/>
                </a:lnTo>
                <a:lnTo>
                  <a:pt x="2092" y="1415"/>
                </a:lnTo>
                <a:lnTo>
                  <a:pt x="2092" y="1416"/>
                </a:lnTo>
                <a:lnTo>
                  <a:pt x="2092" y="1418"/>
                </a:lnTo>
                <a:lnTo>
                  <a:pt x="2092" y="1419"/>
                </a:lnTo>
                <a:lnTo>
                  <a:pt x="2091" y="1421"/>
                </a:lnTo>
                <a:lnTo>
                  <a:pt x="2091" y="1421"/>
                </a:lnTo>
                <a:lnTo>
                  <a:pt x="2090" y="1423"/>
                </a:lnTo>
                <a:lnTo>
                  <a:pt x="2090" y="1423"/>
                </a:lnTo>
                <a:lnTo>
                  <a:pt x="2088" y="1425"/>
                </a:lnTo>
                <a:lnTo>
                  <a:pt x="2088" y="1425"/>
                </a:lnTo>
                <a:lnTo>
                  <a:pt x="2086" y="1427"/>
                </a:lnTo>
                <a:lnTo>
                  <a:pt x="2086" y="1427"/>
                </a:lnTo>
                <a:lnTo>
                  <a:pt x="2084" y="1428"/>
                </a:lnTo>
                <a:lnTo>
                  <a:pt x="2084" y="1428"/>
                </a:lnTo>
                <a:lnTo>
                  <a:pt x="2081" y="1429"/>
                </a:lnTo>
                <a:lnTo>
                  <a:pt x="2081" y="1429"/>
                </a:lnTo>
                <a:lnTo>
                  <a:pt x="2079" y="1429"/>
                </a:lnTo>
                <a:lnTo>
                  <a:pt x="2078" y="1429"/>
                </a:lnTo>
                <a:lnTo>
                  <a:pt x="2024" y="1429"/>
                </a:lnTo>
                <a:lnTo>
                  <a:pt x="2024" y="1429"/>
                </a:lnTo>
                <a:lnTo>
                  <a:pt x="2022" y="1429"/>
                </a:lnTo>
                <a:lnTo>
                  <a:pt x="2022" y="1429"/>
                </a:lnTo>
                <a:lnTo>
                  <a:pt x="2019" y="1428"/>
                </a:lnTo>
                <a:lnTo>
                  <a:pt x="2019" y="1428"/>
                </a:lnTo>
                <a:lnTo>
                  <a:pt x="2017" y="1427"/>
                </a:lnTo>
                <a:lnTo>
                  <a:pt x="2017" y="1427"/>
                </a:lnTo>
                <a:lnTo>
                  <a:pt x="2015" y="1425"/>
                </a:lnTo>
                <a:lnTo>
                  <a:pt x="2015" y="1425"/>
                </a:lnTo>
                <a:lnTo>
                  <a:pt x="2013" y="1423"/>
                </a:lnTo>
                <a:lnTo>
                  <a:pt x="2013" y="1423"/>
                </a:lnTo>
                <a:lnTo>
                  <a:pt x="2012" y="1421"/>
                </a:lnTo>
                <a:lnTo>
                  <a:pt x="2012" y="1421"/>
                </a:lnTo>
                <a:lnTo>
                  <a:pt x="2011" y="1419"/>
                </a:lnTo>
                <a:lnTo>
                  <a:pt x="2011" y="1418"/>
                </a:lnTo>
                <a:lnTo>
                  <a:pt x="2011" y="1416"/>
                </a:lnTo>
                <a:lnTo>
                  <a:pt x="2011" y="1415"/>
                </a:lnTo>
                <a:lnTo>
                  <a:pt x="2011" y="1413"/>
                </a:lnTo>
                <a:lnTo>
                  <a:pt x="2011" y="1413"/>
                </a:lnTo>
                <a:lnTo>
                  <a:pt x="2012" y="1410"/>
                </a:lnTo>
                <a:lnTo>
                  <a:pt x="2012" y="1410"/>
                </a:lnTo>
                <a:lnTo>
                  <a:pt x="2013" y="1408"/>
                </a:lnTo>
                <a:lnTo>
                  <a:pt x="2013" y="1408"/>
                </a:lnTo>
                <a:lnTo>
                  <a:pt x="2015" y="1406"/>
                </a:lnTo>
                <a:lnTo>
                  <a:pt x="2015" y="1406"/>
                </a:lnTo>
                <a:lnTo>
                  <a:pt x="2017" y="1404"/>
                </a:lnTo>
                <a:lnTo>
                  <a:pt x="2017" y="1404"/>
                </a:lnTo>
                <a:lnTo>
                  <a:pt x="2019" y="1403"/>
                </a:lnTo>
                <a:lnTo>
                  <a:pt x="2019" y="1403"/>
                </a:lnTo>
                <a:lnTo>
                  <a:pt x="2022" y="1402"/>
                </a:lnTo>
                <a:lnTo>
                  <a:pt x="2022" y="1402"/>
                </a:lnTo>
                <a:lnTo>
                  <a:pt x="2024" y="1402"/>
                </a:lnTo>
                <a:close/>
                <a:moveTo>
                  <a:pt x="2022" y="1403"/>
                </a:moveTo>
                <a:lnTo>
                  <a:pt x="2022" y="1403"/>
                </a:lnTo>
                <a:lnTo>
                  <a:pt x="2020" y="1404"/>
                </a:lnTo>
                <a:lnTo>
                  <a:pt x="2020" y="1403"/>
                </a:lnTo>
                <a:lnTo>
                  <a:pt x="2017" y="1405"/>
                </a:lnTo>
                <a:lnTo>
                  <a:pt x="2017" y="1405"/>
                </a:lnTo>
                <a:lnTo>
                  <a:pt x="2015" y="1406"/>
                </a:lnTo>
                <a:lnTo>
                  <a:pt x="2015" y="1406"/>
                </a:lnTo>
                <a:lnTo>
                  <a:pt x="2014" y="1408"/>
                </a:lnTo>
                <a:lnTo>
                  <a:pt x="2014" y="1408"/>
                </a:lnTo>
                <a:lnTo>
                  <a:pt x="2012" y="1411"/>
                </a:lnTo>
                <a:lnTo>
                  <a:pt x="2013" y="1411"/>
                </a:lnTo>
                <a:lnTo>
                  <a:pt x="2012" y="1413"/>
                </a:lnTo>
                <a:lnTo>
                  <a:pt x="2012" y="1413"/>
                </a:lnTo>
                <a:lnTo>
                  <a:pt x="2011" y="1416"/>
                </a:lnTo>
                <a:lnTo>
                  <a:pt x="2011" y="1415"/>
                </a:lnTo>
                <a:lnTo>
                  <a:pt x="2012" y="1418"/>
                </a:lnTo>
                <a:lnTo>
                  <a:pt x="2012" y="1418"/>
                </a:lnTo>
                <a:lnTo>
                  <a:pt x="2013" y="1421"/>
                </a:lnTo>
                <a:lnTo>
                  <a:pt x="2012" y="1421"/>
                </a:lnTo>
                <a:lnTo>
                  <a:pt x="2014" y="1423"/>
                </a:lnTo>
                <a:lnTo>
                  <a:pt x="2014" y="1423"/>
                </a:lnTo>
                <a:lnTo>
                  <a:pt x="2015" y="1425"/>
                </a:lnTo>
                <a:lnTo>
                  <a:pt x="2015" y="1425"/>
                </a:lnTo>
                <a:lnTo>
                  <a:pt x="2017" y="1426"/>
                </a:lnTo>
                <a:lnTo>
                  <a:pt x="2017" y="1426"/>
                </a:lnTo>
                <a:lnTo>
                  <a:pt x="2020" y="1428"/>
                </a:lnTo>
                <a:lnTo>
                  <a:pt x="2020" y="1428"/>
                </a:lnTo>
                <a:lnTo>
                  <a:pt x="2022" y="1428"/>
                </a:lnTo>
                <a:lnTo>
                  <a:pt x="2022" y="1428"/>
                </a:lnTo>
                <a:lnTo>
                  <a:pt x="2025" y="1429"/>
                </a:lnTo>
                <a:lnTo>
                  <a:pt x="2024" y="1429"/>
                </a:lnTo>
                <a:lnTo>
                  <a:pt x="2078" y="1429"/>
                </a:lnTo>
                <a:lnTo>
                  <a:pt x="2078" y="1429"/>
                </a:lnTo>
                <a:lnTo>
                  <a:pt x="2081" y="1428"/>
                </a:lnTo>
                <a:lnTo>
                  <a:pt x="2081" y="1428"/>
                </a:lnTo>
                <a:lnTo>
                  <a:pt x="2084" y="1428"/>
                </a:lnTo>
                <a:lnTo>
                  <a:pt x="2083" y="1428"/>
                </a:lnTo>
                <a:lnTo>
                  <a:pt x="2086" y="1426"/>
                </a:lnTo>
                <a:lnTo>
                  <a:pt x="2086" y="1426"/>
                </a:lnTo>
                <a:lnTo>
                  <a:pt x="2088" y="1425"/>
                </a:lnTo>
                <a:lnTo>
                  <a:pt x="2088" y="1425"/>
                </a:lnTo>
                <a:lnTo>
                  <a:pt x="2089" y="1423"/>
                </a:lnTo>
                <a:lnTo>
                  <a:pt x="2089" y="1423"/>
                </a:lnTo>
                <a:lnTo>
                  <a:pt x="2091" y="1421"/>
                </a:lnTo>
                <a:lnTo>
                  <a:pt x="2091" y="1421"/>
                </a:lnTo>
                <a:lnTo>
                  <a:pt x="2091" y="1418"/>
                </a:lnTo>
                <a:lnTo>
                  <a:pt x="2091" y="1418"/>
                </a:lnTo>
                <a:lnTo>
                  <a:pt x="2091" y="1415"/>
                </a:lnTo>
                <a:lnTo>
                  <a:pt x="2091" y="1416"/>
                </a:lnTo>
                <a:lnTo>
                  <a:pt x="2091" y="1413"/>
                </a:lnTo>
                <a:lnTo>
                  <a:pt x="2091" y="1413"/>
                </a:lnTo>
                <a:lnTo>
                  <a:pt x="2091" y="1411"/>
                </a:lnTo>
                <a:lnTo>
                  <a:pt x="2091" y="1411"/>
                </a:lnTo>
                <a:lnTo>
                  <a:pt x="2089" y="1408"/>
                </a:lnTo>
                <a:lnTo>
                  <a:pt x="2089" y="1408"/>
                </a:lnTo>
                <a:lnTo>
                  <a:pt x="2088" y="1406"/>
                </a:lnTo>
                <a:lnTo>
                  <a:pt x="2088" y="1406"/>
                </a:lnTo>
                <a:lnTo>
                  <a:pt x="2086" y="1405"/>
                </a:lnTo>
                <a:lnTo>
                  <a:pt x="2086" y="1405"/>
                </a:lnTo>
                <a:lnTo>
                  <a:pt x="2083" y="1403"/>
                </a:lnTo>
                <a:lnTo>
                  <a:pt x="2084" y="1404"/>
                </a:lnTo>
                <a:lnTo>
                  <a:pt x="2081" y="1403"/>
                </a:lnTo>
                <a:lnTo>
                  <a:pt x="2081" y="1403"/>
                </a:lnTo>
                <a:lnTo>
                  <a:pt x="2078" y="1402"/>
                </a:lnTo>
                <a:lnTo>
                  <a:pt x="2078" y="1402"/>
                </a:lnTo>
                <a:lnTo>
                  <a:pt x="2024" y="1402"/>
                </a:lnTo>
                <a:lnTo>
                  <a:pt x="2025" y="1402"/>
                </a:lnTo>
                <a:lnTo>
                  <a:pt x="2022" y="1403"/>
                </a:lnTo>
                <a:close/>
                <a:moveTo>
                  <a:pt x="2132" y="1402"/>
                </a:moveTo>
                <a:lnTo>
                  <a:pt x="2132" y="1402"/>
                </a:lnTo>
                <a:lnTo>
                  <a:pt x="2171" y="1402"/>
                </a:lnTo>
                <a:lnTo>
                  <a:pt x="2172" y="1402"/>
                </a:lnTo>
                <a:lnTo>
                  <a:pt x="2164" y="1405"/>
                </a:lnTo>
                <a:lnTo>
                  <a:pt x="2163" y="1405"/>
                </a:lnTo>
                <a:lnTo>
                  <a:pt x="2175" y="1396"/>
                </a:lnTo>
                <a:lnTo>
                  <a:pt x="2175" y="1396"/>
                </a:lnTo>
                <a:lnTo>
                  <a:pt x="2177" y="1394"/>
                </a:lnTo>
                <a:lnTo>
                  <a:pt x="2177" y="1394"/>
                </a:lnTo>
                <a:lnTo>
                  <a:pt x="2180" y="1393"/>
                </a:lnTo>
                <a:lnTo>
                  <a:pt x="2180" y="1393"/>
                </a:lnTo>
                <a:lnTo>
                  <a:pt x="2182" y="1393"/>
                </a:lnTo>
                <a:lnTo>
                  <a:pt x="2183" y="1393"/>
                </a:lnTo>
                <a:lnTo>
                  <a:pt x="2185" y="1393"/>
                </a:lnTo>
                <a:lnTo>
                  <a:pt x="2185" y="1393"/>
                </a:lnTo>
                <a:lnTo>
                  <a:pt x="2188" y="1394"/>
                </a:lnTo>
                <a:lnTo>
                  <a:pt x="2188" y="1394"/>
                </a:lnTo>
                <a:lnTo>
                  <a:pt x="2190" y="1395"/>
                </a:lnTo>
                <a:lnTo>
                  <a:pt x="2190" y="1395"/>
                </a:lnTo>
                <a:lnTo>
                  <a:pt x="2193" y="1396"/>
                </a:lnTo>
                <a:lnTo>
                  <a:pt x="2193" y="1396"/>
                </a:lnTo>
                <a:lnTo>
                  <a:pt x="2194" y="1398"/>
                </a:lnTo>
                <a:lnTo>
                  <a:pt x="2194" y="1398"/>
                </a:lnTo>
                <a:lnTo>
                  <a:pt x="2196" y="1401"/>
                </a:lnTo>
                <a:lnTo>
                  <a:pt x="2196" y="1401"/>
                </a:lnTo>
                <a:lnTo>
                  <a:pt x="2197" y="1403"/>
                </a:lnTo>
                <a:lnTo>
                  <a:pt x="2197" y="1403"/>
                </a:lnTo>
                <a:lnTo>
                  <a:pt x="2197" y="1406"/>
                </a:lnTo>
                <a:lnTo>
                  <a:pt x="2197" y="1406"/>
                </a:lnTo>
                <a:lnTo>
                  <a:pt x="2197" y="1409"/>
                </a:lnTo>
                <a:lnTo>
                  <a:pt x="2197" y="1409"/>
                </a:lnTo>
                <a:lnTo>
                  <a:pt x="2196" y="1411"/>
                </a:lnTo>
                <a:lnTo>
                  <a:pt x="2196" y="1411"/>
                </a:lnTo>
                <a:lnTo>
                  <a:pt x="2195" y="1414"/>
                </a:lnTo>
                <a:lnTo>
                  <a:pt x="2195" y="1414"/>
                </a:lnTo>
                <a:lnTo>
                  <a:pt x="2194" y="1416"/>
                </a:lnTo>
                <a:lnTo>
                  <a:pt x="2194" y="1416"/>
                </a:lnTo>
                <a:lnTo>
                  <a:pt x="2192" y="1418"/>
                </a:lnTo>
                <a:lnTo>
                  <a:pt x="2192" y="1418"/>
                </a:lnTo>
                <a:lnTo>
                  <a:pt x="2180" y="1427"/>
                </a:lnTo>
                <a:lnTo>
                  <a:pt x="2180" y="1427"/>
                </a:lnTo>
                <a:lnTo>
                  <a:pt x="2178" y="1428"/>
                </a:lnTo>
                <a:lnTo>
                  <a:pt x="2178" y="1428"/>
                </a:lnTo>
                <a:lnTo>
                  <a:pt x="2176" y="1429"/>
                </a:lnTo>
                <a:lnTo>
                  <a:pt x="2176" y="1429"/>
                </a:lnTo>
                <a:lnTo>
                  <a:pt x="2174" y="1429"/>
                </a:lnTo>
                <a:lnTo>
                  <a:pt x="2174" y="1429"/>
                </a:lnTo>
                <a:lnTo>
                  <a:pt x="2172" y="1429"/>
                </a:lnTo>
                <a:lnTo>
                  <a:pt x="2171" y="1429"/>
                </a:lnTo>
                <a:lnTo>
                  <a:pt x="2132" y="1429"/>
                </a:lnTo>
                <a:lnTo>
                  <a:pt x="2132" y="1429"/>
                </a:lnTo>
                <a:lnTo>
                  <a:pt x="2130" y="1429"/>
                </a:lnTo>
                <a:lnTo>
                  <a:pt x="2130" y="1429"/>
                </a:lnTo>
                <a:lnTo>
                  <a:pt x="2127" y="1428"/>
                </a:lnTo>
                <a:lnTo>
                  <a:pt x="2127" y="1428"/>
                </a:lnTo>
                <a:lnTo>
                  <a:pt x="2125" y="1427"/>
                </a:lnTo>
                <a:lnTo>
                  <a:pt x="2124" y="1427"/>
                </a:lnTo>
                <a:lnTo>
                  <a:pt x="2123" y="1425"/>
                </a:lnTo>
                <a:lnTo>
                  <a:pt x="2122" y="1425"/>
                </a:lnTo>
                <a:lnTo>
                  <a:pt x="2121" y="1423"/>
                </a:lnTo>
                <a:lnTo>
                  <a:pt x="2121" y="1423"/>
                </a:lnTo>
                <a:lnTo>
                  <a:pt x="2120" y="1421"/>
                </a:lnTo>
                <a:lnTo>
                  <a:pt x="2120" y="1421"/>
                </a:lnTo>
                <a:lnTo>
                  <a:pt x="2119" y="1419"/>
                </a:lnTo>
                <a:lnTo>
                  <a:pt x="2119" y="1418"/>
                </a:lnTo>
                <a:lnTo>
                  <a:pt x="2118" y="1416"/>
                </a:lnTo>
                <a:lnTo>
                  <a:pt x="2118" y="1415"/>
                </a:lnTo>
                <a:lnTo>
                  <a:pt x="2119" y="1413"/>
                </a:lnTo>
                <a:lnTo>
                  <a:pt x="2119" y="1413"/>
                </a:lnTo>
                <a:lnTo>
                  <a:pt x="2120" y="1410"/>
                </a:lnTo>
                <a:lnTo>
                  <a:pt x="2120" y="1410"/>
                </a:lnTo>
                <a:lnTo>
                  <a:pt x="2121" y="1408"/>
                </a:lnTo>
                <a:lnTo>
                  <a:pt x="2121" y="1408"/>
                </a:lnTo>
                <a:lnTo>
                  <a:pt x="2122" y="1406"/>
                </a:lnTo>
                <a:lnTo>
                  <a:pt x="2123" y="1406"/>
                </a:lnTo>
                <a:lnTo>
                  <a:pt x="2124" y="1404"/>
                </a:lnTo>
                <a:lnTo>
                  <a:pt x="2125" y="1404"/>
                </a:lnTo>
                <a:lnTo>
                  <a:pt x="2127" y="1403"/>
                </a:lnTo>
                <a:lnTo>
                  <a:pt x="2127" y="1403"/>
                </a:lnTo>
                <a:lnTo>
                  <a:pt x="2130" y="1402"/>
                </a:lnTo>
                <a:lnTo>
                  <a:pt x="2130" y="1402"/>
                </a:lnTo>
                <a:lnTo>
                  <a:pt x="2132" y="1402"/>
                </a:lnTo>
                <a:close/>
                <a:moveTo>
                  <a:pt x="2130" y="1403"/>
                </a:moveTo>
                <a:lnTo>
                  <a:pt x="2130" y="1403"/>
                </a:lnTo>
                <a:lnTo>
                  <a:pt x="2127" y="1404"/>
                </a:lnTo>
                <a:lnTo>
                  <a:pt x="2127" y="1403"/>
                </a:lnTo>
                <a:lnTo>
                  <a:pt x="2125" y="1405"/>
                </a:lnTo>
                <a:lnTo>
                  <a:pt x="2125" y="1405"/>
                </a:lnTo>
                <a:lnTo>
                  <a:pt x="2123" y="1406"/>
                </a:lnTo>
                <a:lnTo>
                  <a:pt x="2123" y="1406"/>
                </a:lnTo>
                <a:lnTo>
                  <a:pt x="2122" y="1408"/>
                </a:lnTo>
                <a:lnTo>
                  <a:pt x="2122" y="1408"/>
                </a:lnTo>
                <a:lnTo>
                  <a:pt x="2120" y="1411"/>
                </a:lnTo>
                <a:lnTo>
                  <a:pt x="2120" y="1411"/>
                </a:lnTo>
                <a:lnTo>
                  <a:pt x="2120" y="1413"/>
                </a:lnTo>
                <a:lnTo>
                  <a:pt x="2120" y="1413"/>
                </a:lnTo>
                <a:lnTo>
                  <a:pt x="2119" y="1416"/>
                </a:lnTo>
                <a:lnTo>
                  <a:pt x="2119" y="1415"/>
                </a:lnTo>
                <a:lnTo>
                  <a:pt x="2120" y="1418"/>
                </a:lnTo>
                <a:lnTo>
                  <a:pt x="2120" y="1418"/>
                </a:lnTo>
                <a:lnTo>
                  <a:pt x="2120" y="1421"/>
                </a:lnTo>
                <a:lnTo>
                  <a:pt x="2120" y="1421"/>
                </a:lnTo>
                <a:lnTo>
                  <a:pt x="2122" y="1423"/>
                </a:lnTo>
                <a:lnTo>
                  <a:pt x="2122" y="1423"/>
                </a:lnTo>
                <a:lnTo>
                  <a:pt x="2123" y="1425"/>
                </a:lnTo>
                <a:lnTo>
                  <a:pt x="2123" y="1425"/>
                </a:lnTo>
                <a:lnTo>
                  <a:pt x="2125" y="1426"/>
                </a:lnTo>
                <a:lnTo>
                  <a:pt x="2125" y="1426"/>
                </a:lnTo>
                <a:lnTo>
                  <a:pt x="2127" y="1428"/>
                </a:lnTo>
                <a:lnTo>
                  <a:pt x="2127" y="1428"/>
                </a:lnTo>
                <a:lnTo>
                  <a:pt x="2130" y="1428"/>
                </a:lnTo>
                <a:lnTo>
                  <a:pt x="2130" y="1428"/>
                </a:lnTo>
                <a:lnTo>
                  <a:pt x="2132" y="1429"/>
                </a:lnTo>
                <a:lnTo>
                  <a:pt x="2132" y="1429"/>
                </a:lnTo>
                <a:lnTo>
                  <a:pt x="2171" y="1429"/>
                </a:lnTo>
                <a:lnTo>
                  <a:pt x="2171" y="1429"/>
                </a:lnTo>
                <a:lnTo>
                  <a:pt x="2174" y="1429"/>
                </a:lnTo>
                <a:lnTo>
                  <a:pt x="2174" y="1429"/>
                </a:lnTo>
                <a:lnTo>
                  <a:pt x="2176" y="1428"/>
                </a:lnTo>
                <a:lnTo>
                  <a:pt x="2176" y="1428"/>
                </a:lnTo>
                <a:lnTo>
                  <a:pt x="2178" y="1427"/>
                </a:lnTo>
                <a:lnTo>
                  <a:pt x="2178" y="1427"/>
                </a:lnTo>
                <a:lnTo>
                  <a:pt x="2179" y="1426"/>
                </a:lnTo>
                <a:lnTo>
                  <a:pt x="2179" y="1426"/>
                </a:lnTo>
                <a:lnTo>
                  <a:pt x="2191" y="1417"/>
                </a:lnTo>
                <a:lnTo>
                  <a:pt x="2191" y="1417"/>
                </a:lnTo>
                <a:lnTo>
                  <a:pt x="2193" y="1415"/>
                </a:lnTo>
                <a:lnTo>
                  <a:pt x="2193" y="1415"/>
                </a:lnTo>
                <a:lnTo>
                  <a:pt x="2195" y="1413"/>
                </a:lnTo>
                <a:lnTo>
                  <a:pt x="2195" y="1413"/>
                </a:lnTo>
                <a:lnTo>
                  <a:pt x="2196" y="1411"/>
                </a:lnTo>
                <a:lnTo>
                  <a:pt x="2196" y="1411"/>
                </a:lnTo>
                <a:lnTo>
                  <a:pt x="2196" y="1409"/>
                </a:lnTo>
                <a:lnTo>
                  <a:pt x="2196" y="1409"/>
                </a:lnTo>
                <a:lnTo>
                  <a:pt x="2196" y="1406"/>
                </a:lnTo>
                <a:lnTo>
                  <a:pt x="2196" y="1406"/>
                </a:lnTo>
                <a:lnTo>
                  <a:pt x="2196" y="1404"/>
                </a:lnTo>
                <a:lnTo>
                  <a:pt x="2196" y="1404"/>
                </a:lnTo>
                <a:lnTo>
                  <a:pt x="2195" y="1401"/>
                </a:lnTo>
                <a:lnTo>
                  <a:pt x="2195" y="1401"/>
                </a:lnTo>
                <a:lnTo>
                  <a:pt x="2194" y="1399"/>
                </a:lnTo>
                <a:lnTo>
                  <a:pt x="2194" y="1399"/>
                </a:lnTo>
                <a:lnTo>
                  <a:pt x="2192" y="1397"/>
                </a:lnTo>
                <a:lnTo>
                  <a:pt x="2192" y="1397"/>
                </a:lnTo>
                <a:lnTo>
                  <a:pt x="2190" y="1395"/>
                </a:lnTo>
                <a:lnTo>
                  <a:pt x="2190" y="1395"/>
                </a:lnTo>
                <a:lnTo>
                  <a:pt x="2188" y="1394"/>
                </a:lnTo>
                <a:lnTo>
                  <a:pt x="2188" y="1394"/>
                </a:lnTo>
                <a:lnTo>
                  <a:pt x="2185" y="1394"/>
                </a:lnTo>
                <a:lnTo>
                  <a:pt x="2185" y="1394"/>
                </a:lnTo>
                <a:lnTo>
                  <a:pt x="2183" y="1394"/>
                </a:lnTo>
                <a:lnTo>
                  <a:pt x="2183" y="1394"/>
                </a:lnTo>
                <a:lnTo>
                  <a:pt x="2180" y="1394"/>
                </a:lnTo>
                <a:lnTo>
                  <a:pt x="2180" y="1394"/>
                </a:lnTo>
                <a:lnTo>
                  <a:pt x="2178" y="1395"/>
                </a:lnTo>
                <a:lnTo>
                  <a:pt x="2178" y="1395"/>
                </a:lnTo>
                <a:lnTo>
                  <a:pt x="2175" y="1396"/>
                </a:lnTo>
                <a:lnTo>
                  <a:pt x="2175" y="1396"/>
                </a:lnTo>
                <a:lnTo>
                  <a:pt x="2164" y="1405"/>
                </a:lnTo>
                <a:lnTo>
                  <a:pt x="2163" y="1405"/>
                </a:lnTo>
                <a:lnTo>
                  <a:pt x="2171" y="1402"/>
                </a:lnTo>
                <a:lnTo>
                  <a:pt x="2171" y="1402"/>
                </a:lnTo>
                <a:lnTo>
                  <a:pt x="2132" y="1402"/>
                </a:lnTo>
                <a:lnTo>
                  <a:pt x="2132" y="1402"/>
                </a:lnTo>
                <a:lnTo>
                  <a:pt x="2130" y="1403"/>
                </a:lnTo>
                <a:close/>
                <a:moveTo>
                  <a:pt x="2218" y="1363"/>
                </a:moveTo>
                <a:lnTo>
                  <a:pt x="2218" y="1363"/>
                </a:lnTo>
                <a:lnTo>
                  <a:pt x="2261" y="1331"/>
                </a:lnTo>
                <a:lnTo>
                  <a:pt x="2261" y="1331"/>
                </a:lnTo>
                <a:lnTo>
                  <a:pt x="2263" y="1329"/>
                </a:lnTo>
                <a:lnTo>
                  <a:pt x="2263" y="1329"/>
                </a:lnTo>
                <a:lnTo>
                  <a:pt x="2266" y="1328"/>
                </a:lnTo>
                <a:lnTo>
                  <a:pt x="2266" y="1328"/>
                </a:lnTo>
                <a:lnTo>
                  <a:pt x="2269" y="1328"/>
                </a:lnTo>
                <a:lnTo>
                  <a:pt x="2269" y="1328"/>
                </a:lnTo>
                <a:lnTo>
                  <a:pt x="2271" y="1328"/>
                </a:lnTo>
                <a:lnTo>
                  <a:pt x="2271" y="1328"/>
                </a:lnTo>
                <a:lnTo>
                  <a:pt x="2274" y="1329"/>
                </a:lnTo>
                <a:lnTo>
                  <a:pt x="2274" y="1329"/>
                </a:lnTo>
                <a:lnTo>
                  <a:pt x="2276" y="1330"/>
                </a:lnTo>
                <a:lnTo>
                  <a:pt x="2276" y="1330"/>
                </a:lnTo>
                <a:lnTo>
                  <a:pt x="2279" y="1332"/>
                </a:lnTo>
                <a:lnTo>
                  <a:pt x="2279" y="1332"/>
                </a:lnTo>
                <a:lnTo>
                  <a:pt x="2280" y="1334"/>
                </a:lnTo>
                <a:lnTo>
                  <a:pt x="2280" y="1334"/>
                </a:lnTo>
                <a:lnTo>
                  <a:pt x="2282" y="1336"/>
                </a:lnTo>
                <a:lnTo>
                  <a:pt x="2282" y="1336"/>
                </a:lnTo>
                <a:lnTo>
                  <a:pt x="2283" y="1338"/>
                </a:lnTo>
                <a:lnTo>
                  <a:pt x="2283" y="1339"/>
                </a:lnTo>
                <a:lnTo>
                  <a:pt x="2283" y="1341"/>
                </a:lnTo>
                <a:lnTo>
                  <a:pt x="2283" y="1341"/>
                </a:lnTo>
                <a:lnTo>
                  <a:pt x="2283" y="1344"/>
                </a:lnTo>
                <a:lnTo>
                  <a:pt x="2283" y="1344"/>
                </a:lnTo>
                <a:lnTo>
                  <a:pt x="2282" y="1346"/>
                </a:lnTo>
                <a:lnTo>
                  <a:pt x="2282" y="1347"/>
                </a:lnTo>
                <a:lnTo>
                  <a:pt x="2281" y="1349"/>
                </a:lnTo>
                <a:lnTo>
                  <a:pt x="2281" y="1349"/>
                </a:lnTo>
                <a:lnTo>
                  <a:pt x="2280" y="1351"/>
                </a:lnTo>
                <a:lnTo>
                  <a:pt x="2280" y="1351"/>
                </a:lnTo>
                <a:lnTo>
                  <a:pt x="2278" y="1353"/>
                </a:lnTo>
                <a:lnTo>
                  <a:pt x="2278" y="1353"/>
                </a:lnTo>
                <a:lnTo>
                  <a:pt x="2235" y="1386"/>
                </a:lnTo>
                <a:lnTo>
                  <a:pt x="2235" y="1386"/>
                </a:lnTo>
                <a:lnTo>
                  <a:pt x="2232" y="1387"/>
                </a:lnTo>
                <a:lnTo>
                  <a:pt x="2232" y="1387"/>
                </a:lnTo>
                <a:lnTo>
                  <a:pt x="2230" y="1388"/>
                </a:lnTo>
                <a:lnTo>
                  <a:pt x="2230" y="1388"/>
                </a:lnTo>
                <a:lnTo>
                  <a:pt x="2227" y="1388"/>
                </a:lnTo>
                <a:lnTo>
                  <a:pt x="2227" y="1388"/>
                </a:lnTo>
                <a:lnTo>
                  <a:pt x="2224" y="1388"/>
                </a:lnTo>
                <a:lnTo>
                  <a:pt x="2224" y="1388"/>
                </a:lnTo>
                <a:lnTo>
                  <a:pt x="2222" y="1388"/>
                </a:lnTo>
                <a:lnTo>
                  <a:pt x="2222" y="1388"/>
                </a:lnTo>
                <a:lnTo>
                  <a:pt x="2219" y="1387"/>
                </a:lnTo>
                <a:lnTo>
                  <a:pt x="2219" y="1386"/>
                </a:lnTo>
                <a:lnTo>
                  <a:pt x="2217" y="1385"/>
                </a:lnTo>
                <a:lnTo>
                  <a:pt x="2217" y="1385"/>
                </a:lnTo>
                <a:lnTo>
                  <a:pt x="2215" y="1383"/>
                </a:lnTo>
                <a:lnTo>
                  <a:pt x="2215" y="1383"/>
                </a:lnTo>
                <a:lnTo>
                  <a:pt x="2214" y="1380"/>
                </a:lnTo>
                <a:lnTo>
                  <a:pt x="2214" y="1380"/>
                </a:lnTo>
                <a:lnTo>
                  <a:pt x="2213" y="1378"/>
                </a:lnTo>
                <a:lnTo>
                  <a:pt x="2213" y="1378"/>
                </a:lnTo>
                <a:lnTo>
                  <a:pt x="2212" y="1375"/>
                </a:lnTo>
                <a:lnTo>
                  <a:pt x="2212" y="1375"/>
                </a:lnTo>
                <a:lnTo>
                  <a:pt x="2213" y="1372"/>
                </a:lnTo>
                <a:lnTo>
                  <a:pt x="2213" y="1372"/>
                </a:lnTo>
                <a:lnTo>
                  <a:pt x="2213" y="1370"/>
                </a:lnTo>
                <a:lnTo>
                  <a:pt x="2213" y="1370"/>
                </a:lnTo>
                <a:lnTo>
                  <a:pt x="2214" y="1367"/>
                </a:lnTo>
                <a:lnTo>
                  <a:pt x="2214" y="1367"/>
                </a:lnTo>
                <a:lnTo>
                  <a:pt x="2216" y="1365"/>
                </a:lnTo>
                <a:lnTo>
                  <a:pt x="2216" y="1365"/>
                </a:lnTo>
                <a:lnTo>
                  <a:pt x="2218" y="1363"/>
                </a:lnTo>
                <a:close/>
                <a:moveTo>
                  <a:pt x="2216" y="1366"/>
                </a:moveTo>
                <a:lnTo>
                  <a:pt x="2216" y="1366"/>
                </a:lnTo>
                <a:lnTo>
                  <a:pt x="2215" y="1368"/>
                </a:lnTo>
                <a:lnTo>
                  <a:pt x="2215" y="1368"/>
                </a:lnTo>
                <a:lnTo>
                  <a:pt x="2214" y="1370"/>
                </a:lnTo>
                <a:lnTo>
                  <a:pt x="2214" y="1370"/>
                </a:lnTo>
                <a:lnTo>
                  <a:pt x="2213" y="1373"/>
                </a:lnTo>
                <a:lnTo>
                  <a:pt x="2213" y="1373"/>
                </a:lnTo>
                <a:lnTo>
                  <a:pt x="2213" y="1375"/>
                </a:lnTo>
                <a:lnTo>
                  <a:pt x="2213" y="1375"/>
                </a:lnTo>
                <a:lnTo>
                  <a:pt x="2214" y="1378"/>
                </a:lnTo>
                <a:lnTo>
                  <a:pt x="2214" y="1378"/>
                </a:lnTo>
                <a:lnTo>
                  <a:pt x="2214" y="1380"/>
                </a:lnTo>
                <a:lnTo>
                  <a:pt x="2214" y="1380"/>
                </a:lnTo>
                <a:lnTo>
                  <a:pt x="2216" y="1382"/>
                </a:lnTo>
                <a:lnTo>
                  <a:pt x="2216" y="1382"/>
                </a:lnTo>
                <a:lnTo>
                  <a:pt x="2218" y="1384"/>
                </a:lnTo>
                <a:lnTo>
                  <a:pt x="2218" y="1384"/>
                </a:lnTo>
                <a:lnTo>
                  <a:pt x="2220" y="1386"/>
                </a:lnTo>
                <a:lnTo>
                  <a:pt x="2220" y="1386"/>
                </a:lnTo>
                <a:lnTo>
                  <a:pt x="2222" y="1387"/>
                </a:lnTo>
                <a:lnTo>
                  <a:pt x="2222" y="1387"/>
                </a:lnTo>
                <a:lnTo>
                  <a:pt x="2224" y="1387"/>
                </a:lnTo>
                <a:lnTo>
                  <a:pt x="2224" y="1387"/>
                </a:lnTo>
                <a:lnTo>
                  <a:pt x="2227" y="1388"/>
                </a:lnTo>
                <a:lnTo>
                  <a:pt x="2227" y="1388"/>
                </a:lnTo>
                <a:lnTo>
                  <a:pt x="2230" y="1387"/>
                </a:lnTo>
                <a:lnTo>
                  <a:pt x="2229" y="1387"/>
                </a:lnTo>
                <a:lnTo>
                  <a:pt x="2232" y="1386"/>
                </a:lnTo>
                <a:lnTo>
                  <a:pt x="2232" y="1386"/>
                </a:lnTo>
                <a:lnTo>
                  <a:pt x="2234" y="1385"/>
                </a:lnTo>
                <a:lnTo>
                  <a:pt x="2234" y="1385"/>
                </a:lnTo>
                <a:lnTo>
                  <a:pt x="2277" y="1353"/>
                </a:lnTo>
                <a:lnTo>
                  <a:pt x="2277" y="1353"/>
                </a:lnTo>
                <a:lnTo>
                  <a:pt x="2279" y="1351"/>
                </a:lnTo>
                <a:lnTo>
                  <a:pt x="2279" y="1351"/>
                </a:lnTo>
                <a:lnTo>
                  <a:pt x="2281" y="1349"/>
                </a:lnTo>
                <a:lnTo>
                  <a:pt x="2281" y="1349"/>
                </a:lnTo>
                <a:lnTo>
                  <a:pt x="2282" y="1346"/>
                </a:lnTo>
                <a:lnTo>
                  <a:pt x="2282" y="1346"/>
                </a:lnTo>
                <a:lnTo>
                  <a:pt x="2282" y="1344"/>
                </a:lnTo>
                <a:lnTo>
                  <a:pt x="2282" y="1344"/>
                </a:lnTo>
                <a:lnTo>
                  <a:pt x="2282" y="1341"/>
                </a:lnTo>
                <a:lnTo>
                  <a:pt x="2282" y="1341"/>
                </a:lnTo>
                <a:lnTo>
                  <a:pt x="2282" y="1339"/>
                </a:lnTo>
                <a:lnTo>
                  <a:pt x="2282" y="1339"/>
                </a:lnTo>
                <a:lnTo>
                  <a:pt x="2281" y="1336"/>
                </a:lnTo>
                <a:lnTo>
                  <a:pt x="2281" y="1336"/>
                </a:lnTo>
                <a:lnTo>
                  <a:pt x="2280" y="1334"/>
                </a:lnTo>
                <a:lnTo>
                  <a:pt x="2280" y="1334"/>
                </a:lnTo>
                <a:lnTo>
                  <a:pt x="2278" y="1332"/>
                </a:lnTo>
                <a:lnTo>
                  <a:pt x="2278" y="1332"/>
                </a:lnTo>
                <a:lnTo>
                  <a:pt x="2276" y="1331"/>
                </a:lnTo>
                <a:lnTo>
                  <a:pt x="2276" y="1331"/>
                </a:lnTo>
                <a:lnTo>
                  <a:pt x="2273" y="1329"/>
                </a:lnTo>
                <a:lnTo>
                  <a:pt x="2274" y="1329"/>
                </a:lnTo>
                <a:lnTo>
                  <a:pt x="2271" y="1329"/>
                </a:lnTo>
                <a:lnTo>
                  <a:pt x="2271" y="1329"/>
                </a:lnTo>
                <a:lnTo>
                  <a:pt x="2269" y="1329"/>
                </a:lnTo>
                <a:lnTo>
                  <a:pt x="2269" y="1329"/>
                </a:lnTo>
                <a:lnTo>
                  <a:pt x="2266" y="1329"/>
                </a:lnTo>
                <a:lnTo>
                  <a:pt x="2266" y="1329"/>
                </a:lnTo>
                <a:lnTo>
                  <a:pt x="2264" y="1330"/>
                </a:lnTo>
                <a:lnTo>
                  <a:pt x="2264" y="1330"/>
                </a:lnTo>
                <a:lnTo>
                  <a:pt x="2262" y="1332"/>
                </a:lnTo>
                <a:lnTo>
                  <a:pt x="2262" y="1332"/>
                </a:lnTo>
                <a:lnTo>
                  <a:pt x="2219" y="1364"/>
                </a:lnTo>
                <a:lnTo>
                  <a:pt x="2219" y="1364"/>
                </a:lnTo>
                <a:lnTo>
                  <a:pt x="2216" y="1366"/>
                </a:lnTo>
                <a:close/>
                <a:moveTo>
                  <a:pt x="2306" y="1299"/>
                </a:moveTo>
                <a:lnTo>
                  <a:pt x="2306" y="1299"/>
                </a:lnTo>
                <a:lnTo>
                  <a:pt x="2353" y="1272"/>
                </a:lnTo>
                <a:lnTo>
                  <a:pt x="2353" y="1272"/>
                </a:lnTo>
                <a:lnTo>
                  <a:pt x="2356" y="1271"/>
                </a:lnTo>
                <a:lnTo>
                  <a:pt x="2356" y="1271"/>
                </a:lnTo>
                <a:lnTo>
                  <a:pt x="2359" y="1271"/>
                </a:lnTo>
                <a:lnTo>
                  <a:pt x="2359" y="1271"/>
                </a:lnTo>
                <a:lnTo>
                  <a:pt x="2361" y="1271"/>
                </a:lnTo>
                <a:lnTo>
                  <a:pt x="2361" y="1271"/>
                </a:lnTo>
                <a:lnTo>
                  <a:pt x="2364" y="1271"/>
                </a:lnTo>
                <a:lnTo>
                  <a:pt x="2364" y="1271"/>
                </a:lnTo>
                <a:lnTo>
                  <a:pt x="2366" y="1272"/>
                </a:lnTo>
                <a:lnTo>
                  <a:pt x="2367" y="1272"/>
                </a:lnTo>
                <a:lnTo>
                  <a:pt x="2369" y="1273"/>
                </a:lnTo>
                <a:lnTo>
                  <a:pt x="2369" y="1273"/>
                </a:lnTo>
                <a:lnTo>
                  <a:pt x="2371" y="1275"/>
                </a:lnTo>
                <a:lnTo>
                  <a:pt x="2371" y="1275"/>
                </a:lnTo>
                <a:lnTo>
                  <a:pt x="2372" y="1278"/>
                </a:lnTo>
                <a:lnTo>
                  <a:pt x="2372" y="1278"/>
                </a:lnTo>
                <a:lnTo>
                  <a:pt x="2373" y="1280"/>
                </a:lnTo>
                <a:lnTo>
                  <a:pt x="2373" y="1280"/>
                </a:lnTo>
                <a:lnTo>
                  <a:pt x="2374" y="1283"/>
                </a:lnTo>
                <a:lnTo>
                  <a:pt x="2374" y="1283"/>
                </a:lnTo>
                <a:lnTo>
                  <a:pt x="2374" y="1285"/>
                </a:lnTo>
                <a:lnTo>
                  <a:pt x="2374" y="1285"/>
                </a:lnTo>
                <a:lnTo>
                  <a:pt x="2374" y="1288"/>
                </a:lnTo>
                <a:lnTo>
                  <a:pt x="2374" y="1288"/>
                </a:lnTo>
                <a:lnTo>
                  <a:pt x="2373" y="1291"/>
                </a:lnTo>
                <a:lnTo>
                  <a:pt x="2373" y="1291"/>
                </a:lnTo>
                <a:lnTo>
                  <a:pt x="2371" y="1293"/>
                </a:lnTo>
                <a:lnTo>
                  <a:pt x="2371" y="1293"/>
                </a:lnTo>
                <a:lnTo>
                  <a:pt x="2369" y="1295"/>
                </a:lnTo>
                <a:lnTo>
                  <a:pt x="2369" y="1295"/>
                </a:lnTo>
                <a:lnTo>
                  <a:pt x="2367" y="1296"/>
                </a:lnTo>
                <a:lnTo>
                  <a:pt x="2367" y="1296"/>
                </a:lnTo>
                <a:lnTo>
                  <a:pt x="2320" y="1323"/>
                </a:lnTo>
                <a:lnTo>
                  <a:pt x="2320" y="1323"/>
                </a:lnTo>
                <a:lnTo>
                  <a:pt x="2318" y="1324"/>
                </a:lnTo>
                <a:lnTo>
                  <a:pt x="2318" y="1324"/>
                </a:lnTo>
                <a:lnTo>
                  <a:pt x="2315" y="1325"/>
                </a:lnTo>
                <a:lnTo>
                  <a:pt x="2315" y="1325"/>
                </a:lnTo>
                <a:lnTo>
                  <a:pt x="2312" y="1325"/>
                </a:lnTo>
                <a:lnTo>
                  <a:pt x="2312" y="1325"/>
                </a:lnTo>
                <a:lnTo>
                  <a:pt x="2310" y="1324"/>
                </a:lnTo>
                <a:lnTo>
                  <a:pt x="2310" y="1324"/>
                </a:lnTo>
                <a:lnTo>
                  <a:pt x="2307" y="1324"/>
                </a:lnTo>
                <a:lnTo>
                  <a:pt x="2307" y="1324"/>
                </a:lnTo>
                <a:lnTo>
                  <a:pt x="2305" y="1322"/>
                </a:lnTo>
                <a:lnTo>
                  <a:pt x="2305" y="1322"/>
                </a:lnTo>
                <a:lnTo>
                  <a:pt x="2303" y="1320"/>
                </a:lnTo>
                <a:lnTo>
                  <a:pt x="2303" y="1320"/>
                </a:lnTo>
                <a:lnTo>
                  <a:pt x="2301" y="1318"/>
                </a:lnTo>
                <a:lnTo>
                  <a:pt x="2301" y="1318"/>
                </a:lnTo>
                <a:lnTo>
                  <a:pt x="2300" y="1315"/>
                </a:lnTo>
                <a:lnTo>
                  <a:pt x="2300" y="1315"/>
                </a:lnTo>
                <a:lnTo>
                  <a:pt x="2300" y="1313"/>
                </a:lnTo>
                <a:lnTo>
                  <a:pt x="2300" y="1313"/>
                </a:lnTo>
                <a:lnTo>
                  <a:pt x="2300" y="1310"/>
                </a:lnTo>
                <a:lnTo>
                  <a:pt x="2300" y="1310"/>
                </a:lnTo>
                <a:lnTo>
                  <a:pt x="2300" y="1307"/>
                </a:lnTo>
                <a:lnTo>
                  <a:pt x="2300" y="1307"/>
                </a:lnTo>
                <a:lnTo>
                  <a:pt x="2301" y="1305"/>
                </a:lnTo>
                <a:lnTo>
                  <a:pt x="2301" y="1305"/>
                </a:lnTo>
                <a:lnTo>
                  <a:pt x="2302" y="1303"/>
                </a:lnTo>
                <a:lnTo>
                  <a:pt x="2302" y="1303"/>
                </a:lnTo>
                <a:lnTo>
                  <a:pt x="2304" y="1301"/>
                </a:lnTo>
                <a:lnTo>
                  <a:pt x="2304" y="1301"/>
                </a:lnTo>
                <a:lnTo>
                  <a:pt x="2306" y="1299"/>
                </a:lnTo>
                <a:close/>
                <a:moveTo>
                  <a:pt x="2305" y="1301"/>
                </a:moveTo>
                <a:lnTo>
                  <a:pt x="2305" y="1301"/>
                </a:lnTo>
                <a:lnTo>
                  <a:pt x="2303" y="1303"/>
                </a:lnTo>
                <a:lnTo>
                  <a:pt x="2303" y="1303"/>
                </a:lnTo>
                <a:lnTo>
                  <a:pt x="2302" y="1305"/>
                </a:lnTo>
                <a:lnTo>
                  <a:pt x="2302" y="1305"/>
                </a:lnTo>
                <a:lnTo>
                  <a:pt x="2301" y="1308"/>
                </a:lnTo>
                <a:lnTo>
                  <a:pt x="2301" y="1307"/>
                </a:lnTo>
                <a:lnTo>
                  <a:pt x="2300" y="1310"/>
                </a:lnTo>
                <a:lnTo>
                  <a:pt x="2300" y="1310"/>
                </a:lnTo>
                <a:lnTo>
                  <a:pt x="2300" y="1313"/>
                </a:lnTo>
                <a:lnTo>
                  <a:pt x="2300" y="1313"/>
                </a:lnTo>
                <a:lnTo>
                  <a:pt x="2301" y="1315"/>
                </a:lnTo>
                <a:lnTo>
                  <a:pt x="2301" y="1315"/>
                </a:lnTo>
                <a:lnTo>
                  <a:pt x="2302" y="1317"/>
                </a:lnTo>
                <a:lnTo>
                  <a:pt x="2302" y="1317"/>
                </a:lnTo>
                <a:lnTo>
                  <a:pt x="2304" y="1320"/>
                </a:lnTo>
                <a:lnTo>
                  <a:pt x="2303" y="1320"/>
                </a:lnTo>
                <a:lnTo>
                  <a:pt x="2305" y="1322"/>
                </a:lnTo>
                <a:lnTo>
                  <a:pt x="2305" y="1322"/>
                </a:lnTo>
                <a:lnTo>
                  <a:pt x="2308" y="1323"/>
                </a:lnTo>
                <a:lnTo>
                  <a:pt x="2308" y="1323"/>
                </a:lnTo>
                <a:lnTo>
                  <a:pt x="2310" y="1324"/>
                </a:lnTo>
                <a:lnTo>
                  <a:pt x="2310" y="1324"/>
                </a:lnTo>
                <a:lnTo>
                  <a:pt x="2312" y="1324"/>
                </a:lnTo>
                <a:lnTo>
                  <a:pt x="2312" y="1324"/>
                </a:lnTo>
                <a:lnTo>
                  <a:pt x="2315" y="1324"/>
                </a:lnTo>
                <a:lnTo>
                  <a:pt x="2315" y="1324"/>
                </a:lnTo>
                <a:lnTo>
                  <a:pt x="2317" y="1324"/>
                </a:lnTo>
                <a:lnTo>
                  <a:pt x="2317" y="1324"/>
                </a:lnTo>
                <a:lnTo>
                  <a:pt x="2320" y="1322"/>
                </a:lnTo>
                <a:lnTo>
                  <a:pt x="2320" y="1322"/>
                </a:lnTo>
                <a:lnTo>
                  <a:pt x="2367" y="1296"/>
                </a:lnTo>
                <a:lnTo>
                  <a:pt x="2367" y="1296"/>
                </a:lnTo>
                <a:lnTo>
                  <a:pt x="2369" y="1294"/>
                </a:lnTo>
                <a:lnTo>
                  <a:pt x="2369" y="1294"/>
                </a:lnTo>
                <a:lnTo>
                  <a:pt x="2371" y="1292"/>
                </a:lnTo>
                <a:lnTo>
                  <a:pt x="2371" y="1292"/>
                </a:lnTo>
                <a:lnTo>
                  <a:pt x="2372" y="1290"/>
                </a:lnTo>
                <a:lnTo>
                  <a:pt x="2372" y="1290"/>
                </a:lnTo>
                <a:lnTo>
                  <a:pt x="2373" y="1288"/>
                </a:lnTo>
                <a:lnTo>
                  <a:pt x="2373" y="1288"/>
                </a:lnTo>
                <a:lnTo>
                  <a:pt x="2373" y="1285"/>
                </a:lnTo>
                <a:lnTo>
                  <a:pt x="2373" y="1285"/>
                </a:lnTo>
                <a:lnTo>
                  <a:pt x="2373" y="1283"/>
                </a:lnTo>
                <a:lnTo>
                  <a:pt x="2373" y="1283"/>
                </a:lnTo>
                <a:lnTo>
                  <a:pt x="2373" y="1280"/>
                </a:lnTo>
                <a:lnTo>
                  <a:pt x="2373" y="1280"/>
                </a:lnTo>
                <a:lnTo>
                  <a:pt x="2372" y="1278"/>
                </a:lnTo>
                <a:lnTo>
                  <a:pt x="2372" y="1278"/>
                </a:lnTo>
                <a:lnTo>
                  <a:pt x="2370" y="1276"/>
                </a:lnTo>
                <a:lnTo>
                  <a:pt x="2370" y="1276"/>
                </a:lnTo>
                <a:lnTo>
                  <a:pt x="2368" y="1274"/>
                </a:lnTo>
                <a:lnTo>
                  <a:pt x="2368" y="1274"/>
                </a:lnTo>
                <a:lnTo>
                  <a:pt x="2366" y="1273"/>
                </a:lnTo>
                <a:lnTo>
                  <a:pt x="2366" y="1273"/>
                </a:lnTo>
                <a:lnTo>
                  <a:pt x="2364" y="1272"/>
                </a:lnTo>
                <a:lnTo>
                  <a:pt x="2364" y="1272"/>
                </a:lnTo>
                <a:lnTo>
                  <a:pt x="2361" y="1272"/>
                </a:lnTo>
                <a:lnTo>
                  <a:pt x="2361" y="1272"/>
                </a:lnTo>
                <a:lnTo>
                  <a:pt x="2359" y="1272"/>
                </a:lnTo>
                <a:lnTo>
                  <a:pt x="2359" y="1272"/>
                </a:lnTo>
                <a:lnTo>
                  <a:pt x="2356" y="1272"/>
                </a:lnTo>
                <a:lnTo>
                  <a:pt x="2356" y="1272"/>
                </a:lnTo>
                <a:lnTo>
                  <a:pt x="2354" y="1273"/>
                </a:lnTo>
                <a:lnTo>
                  <a:pt x="2354" y="1273"/>
                </a:lnTo>
                <a:lnTo>
                  <a:pt x="2307" y="1300"/>
                </a:lnTo>
                <a:lnTo>
                  <a:pt x="2307" y="1300"/>
                </a:lnTo>
                <a:lnTo>
                  <a:pt x="2305" y="1301"/>
                </a:lnTo>
                <a:close/>
                <a:moveTo>
                  <a:pt x="2400" y="1246"/>
                </a:moveTo>
                <a:lnTo>
                  <a:pt x="2400" y="1246"/>
                </a:lnTo>
                <a:lnTo>
                  <a:pt x="2447" y="1219"/>
                </a:lnTo>
                <a:lnTo>
                  <a:pt x="2447" y="1219"/>
                </a:lnTo>
                <a:lnTo>
                  <a:pt x="2450" y="1218"/>
                </a:lnTo>
                <a:lnTo>
                  <a:pt x="2450" y="1218"/>
                </a:lnTo>
                <a:lnTo>
                  <a:pt x="2452" y="1218"/>
                </a:lnTo>
                <a:lnTo>
                  <a:pt x="2452" y="1218"/>
                </a:lnTo>
                <a:lnTo>
                  <a:pt x="2455" y="1217"/>
                </a:lnTo>
                <a:lnTo>
                  <a:pt x="2455" y="1217"/>
                </a:lnTo>
                <a:lnTo>
                  <a:pt x="2458" y="1218"/>
                </a:lnTo>
                <a:lnTo>
                  <a:pt x="2458" y="1218"/>
                </a:lnTo>
                <a:lnTo>
                  <a:pt x="2460" y="1219"/>
                </a:lnTo>
                <a:lnTo>
                  <a:pt x="2460" y="1219"/>
                </a:lnTo>
                <a:lnTo>
                  <a:pt x="2462" y="1220"/>
                </a:lnTo>
                <a:lnTo>
                  <a:pt x="2462" y="1220"/>
                </a:lnTo>
                <a:lnTo>
                  <a:pt x="2464" y="1222"/>
                </a:lnTo>
                <a:lnTo>
                  <a:pt x="2464" y="1222"/>
                </a:lnTo>
                <a:lnTo>
                  <a:pt x="2466" y="1225"/>
                </a:lnTo>
                <a:lnTo>
                  <a:pt x="2466" y="1225"/>
                </a:lnTo>
                <a:lnTo>
                  <a:pt x="2467" y="1227"/>
                </a:lnTo>
                <a:lnTo>
                  <a:pt x="2467" y="1227"/>
                </a:lnTo>
                <a:lnTo>
                  <a:pt x="2468" y="1230"/>
                </a:lnTo>
                <a:lnTo>
                  <a:pt x="2468" y="1230"/>
                </a:lnTo>
                <a:lnTo>
                  <a:pt x="2468" y="1232"/>
                </a:lnTo>
                <a:lnTo>
                  <a:pt x="2468" y="1232"/>
                </a:lnTo>
                <a:lnTo>
                  <a:pt x="2467" y="1235"/>
                </a:lnTo>
                <a:lnTo>
                  <a:pt x="2467" y="1235"/>
                </a:lnTo>
                <a:lnTo>
                  <a:pt x="2466" y="1238"/>
                </a:lnTo>
                <a:lnTo>
                  <a:pt x="2466" y="1238"/>
                </a:lnTo>
                <a:lnTo>
                  <a:pt x="2465" y="1240"/>
                </a:lnTo>
                <a:lnTo>
                  <a:pt x="2465" y="1240"/>
                </a:lnTo>
                <a:lnTo>
                  <a:pt x="2463" y="1242"/>
                </a:lnTo>
                <a:lnTo>
                  <a:pt x="2463" y="1242"/>
                </a:lnTo>
                <a:lnTo>
                  <a:pt x="2461" y="1244"/>
                </a:lnTo>
                <a:lnTo>
                  <a:pt x="2461" y="1244"/>
                </a:lnTo>
                <a:lnTo>
                  <a:pt x="2414" y="1270"/>
                </a:lnTo>
                <a:lnTo>
                  <a:pt x="2414" y="1270"/>
                </a:lnTo>
                <a:lnTo>
                  <a:pt x="2411" y="1271"/>
                </a:lnTo>
                <a:lnTo>
                  <a:pt x="2411" y="1271"/>
                </a:lnTo>
                <a:lnTo>
                  <a:pt x="2409" y="1272"/>
                </a:lnTo>
                <a:lnTo>
                  <a:pt x="2409" y="1272"/>
                </a:lnTo>
                <a:lnTo>
                  <a:pt x="2406" y="1272"/>
                </a:lnTo>
                <a:lnTo>
                  <a:pt x="2406" y="1272"/>
                </a:lnTo>
                <a:lnTo>
                  <a:pt x="2403" y="1271"/>
                </a:lnTo>
                <a:lnTo>
                  <a:pt x="2403" y="1271"/>
                </a:lnTo>
                <a:lnTo>
                  <a:pt x="2401" y="1270"/>
                </a:lnTo>
                <a:lnTo>
                  <a:pt x="2401" y="1270"/>
                </a:lnTo>
                <a:lnTo>
                  <a:pt x="2399" y="1269"/>
                </a:lnTo>
                <a:lnTo>
                  <a:pt x="2399" y="1269"/>
                </a:lnTo>
                <a:lnTo>
                  <a:pt x="2397" y="1267"/>
                </a:lnTo>
                <a:lnTo>
                  <a:pt x="2397" y="1267"/>
                </a:lnTo>
                <a:lnTo>
                  <a:pt x="2395" y="1265"/>
                </a:lnTo>
                <a:lnTo>
                  <a:pt x="2395" y="1265"/>
                </a:lnTo>
                <a:lnTo>
                  <a:pt x="2394" y="1262"/>
                </a:lnTo>
                <a:lnTo>
                  <a:pt x="2394" y="1262"/>
                </a:lnTo>
                <a:lnTo>
                  <a:pt x="2393" y="1260"/>
                </a:lnTo>
                <a:lnTo>
                  <a:pt x="2393" y="1260"/>
                </a:lnTo>
                <a:lnTo>
                  <a:pt x="2393" y="1257"/>
                </a:lnTo>
                <a:lnTo>
                  <a:pt x="2393" y="1257"/>
                </a:lnTo>
                <a:lnTo>
                  <a:pt x="2394" y="1254"/>
                </a:lnTo>
                <a:lnTo>
                  <a:pt x="2394" y="1254"/>
                </a:lnTo>
                <a:lnTo>
                  <a:pt x="2395" y="1252"/>
                </a:lnTo>
                <a:lnTo>
                  <a:pt x="2395" y="1252"/>
                </a:lnTo>
                <a:lnTo>
                  <a:pt x="2396" y="1249"/>
                </a:lnTo>
                <a:lnTo>
                  <a:pt x="2396" y="1249"/>
                </a:lnTo>
                <a:lnTo>
                  <a:pt x="2398" y="1247"/>
                </a:lnTo>
                <a:lnTo>
                  <a:pt x="2398" y="1247"/>
                </a:lnTo>
                <a:lnTo>
                  <a:pt x="2400" y="1246"/>
                </a:lnTo>
                <a:close/>
                <a:moveTo>
                  <a:pt x="2399" y="1248"/>
                </a:moveTo>
                <a:lnTo>
                  <a:pt x="2399" y="1248"/>
                </a:lnTo>
                <a:lnTo>
                  <a:pt x="2397" y="1250"/>
                </a:lnTo>
                <a:lnTo>
                  <a:pt x="2397" y="1250"/>
                </a:lnTo>
                <a:lnTo>
                  <a:pt x="2395" y="1252"/>
                </a:lnTo>
                <a:lnTo>
                  <a:pt x="2395" y="1252"/>
                </a:lnTo>
                <a:lnTo>
                  <a:pt x="2394" y="1255"/>
                </a:lnTo>
                <a:lnTo>
                  <a:pt x="2394" y="1255"/>
                </a:lnTo>
                <a:lnTo>
                  <a:pt x="2394" y="1257"/>
                </a:lnTo>
                <a:lnTo>
                  <a:pt x="2394" y="1257"/>
                </a:lnTo>
                <a:lnTo>
                  <a:pt x="2394" y="1259"/>
                </a:lnTo>
                <a:lnTo>
                  <a:pt x="2394" y="1259"/>
                </a:lnTo>
                <a:lnTo>
                  <a:pt x="2395" y="1262"/>
                </a:lnTo>
                <a:lnTo>
                  <a:pt x="2395" y="1262"/>
                </a:lnTo>
                <a:lnTo>
                  <a:pt x="2396" y="1264"/>
                </a:lnTo>
                <a:lnTo>
                  <a:pt x="2396" y="1264"/>
                </a:lnTo>
                <a:lnTo>
                  <a:pt x="2397" y="1267"/>
                </a:lnTo>
                <a:lnTo>
                  <a:pt x="2397" y="1267"/>
                </a:lnTo>
                <a:lnTo>
                  <a:pt x="2399" y="1268"/>
                </a:lnTo>
                <a:lnTo>
                  <a:pt x="2399" y="1268"/>
                </a:lnTo>
                <a:lnTo>
                  <a:pt x="2401" y="1270"/>
                </a:lnTo>
                <a:lnTo>
                  <a:pt x="2401" y="1270"/>
                </a:lnTo>
                <a:lnTo>
                  <a:pt x="2404" y="1271"/>
                </a:lnTo>
                <a:lnTo>
                  <a:pt x="2404" y="1270"/>
                </a:lnTo>
                <a:lnTo>
                  <a:pt x="2406" y="1271"/>
                </a:lnTo>
                <a:lnTo>
                  <a:pt x="2406" y="1271"/>
                </a:lnTo>
                <a:lnTo>
                  <a:pt x="2409" y="1271"/>
                </a:lnTo>
                <a:lnTo>
                  <a:pt x="2409" y="1271"/>
                </a:lnTo>
                <a:lnTo>
                  <a:pt x="2411" y="1270"/>
                </a:lnTo>
                <a:lnTo>
                  <a:pt x="2411" y="1270"/>
                </a:lnTo>
                <a:lnTo>
                  <a:pt x="2414" y="1269"/>
                </a:lnTo>
                <a:lnTo>
                  <a:pt x="2413" y="1269"/>
                </a:lnTo>
                <a:lnTo>
                  <a:pt x="2460" y="1243"/>
                </a:lnTo>
                <a:lnTo>
                  <a:pt x="2460" y="1243"/>
                </a:lnTo>
                <a:lnTo>
                  <a:pt x="2462" y="1241"/>
                </a:lnTo>
                <a:lnTo>
                  <a:pt x="2462" y="1241"/>
                </a:lnTo>
                <a:lnTo>
                  <a:pt x="2464" y="1239"/>
                </a:lnTo>
                <a:lnTo>
                  <a:pt x="2464" y="1239"/>
                </a:lnTo>
                <a:lnTo>
                  <a:pt x="2466" y="1237"/>
                </a:lnTo>
                <a:lnTo>
                  <a:pt x="2466" y="1237"/>
                </a:lnTo>
                <a:lnTo>
                  <a:pt x="2467" y="1235"/>
                </a:lnTo>
                <a:lnTo>
                  <a:pt x="2467" y="1235"/>
                </a:lnTo>
                <a:lnTo>
                  <a:pt x="2467" y="1232"/>
                </a:lnTo>
                <a:lnTo>
                  <a:pt x="2467" y="1232"/>
                </a:lnTo>
                <a:lnTo>
                  <a:pt x="2467" y="1230"/>
                </a:lnTo>
                <a:lnTo>
                  <a:pt x="2467" y="1230"/>
                </a:lnTo>
                <a:lnTo>
                  <a:pt x="2466" y="1227"/>
                </a:lnTo>
                <a:lnTo>
                  <a:pt x="2466" y="1227"/>
                </a:lnTo>
                <a:lnTo>
                  <a:pt x="2465" y="1225"/>
                </a:lnTo>
                <a:lnTo>
                  <a:pt x="2465" y="1225"/>
                </a:lnTo>
                <a:lnTo>
                  <a:pt x="2464" y="1223"/>
                </a:lnTo>
                <a:lnTo>
                  <a:pt x="2464" y="1223"/>
                </a:lnTo>
                <a:lnTo>
                  <a:pt x="2462" y="1221"/>
                </a:lnTo>
                <a:lnTo>
                  <a:pt x="2462" y="1221"/>
                </a:lnTo>
                <a:lnTo>
                  <a:pt x="2460" y="1220"/>
                </a:lnTo>
                <a:lnTo>
                  <a:pt x="2460" y="1220"/>
                </a:lnTo>
                <a:lnTo>
                  <a:pt x="2457" y="1219"/>
                </a:lnTo>
                <a:lnTo>
                  <a:pt x="2457" y="1219"/>
                </a:lnTo>
                <a:lnTo>
                  <a:pt x="2455" y="1218"/>
                </a:lnTo>
                <a:lnTo>
                  <a:pt x="2455" y="1218"/>
                </a:lnTo>
                <a:lnTo>
                  <a:pt x="2452" y="1218"/>
                </a:lnTo>
                <a:lnTo>
                  <a:pt x="2452" y="1218"/>
                </a:lnTo>
                <a:lnTo>
                  <a:pt x="2450" y="1219"/>
                </a:lnTo>
                <a:lnTo>
                  <a:pt x="2450" y="1219"/>
                </a:lnTo>
                <a:lnTo>
                  <a:pt x="2447" y="1220"/>
                </a:lnTo>
                <a:lnTo>
                  <a:pt x="2447" y="1220"/>
                </a:lnTo>
                <a:lnTo>
                  <a:pt x="2401" y="1247"/>
                </a:lnTo>
                <a:lnTo>
                  <a:pt x="2401" y="1247"/>
                </a:lnTo>
                <a:lnTo>
                  <a:pt x="2399" y="1248"/>
                </a:lnTo>
                <a:close/>
                <a:moveTo>
                  <a:pt x="2494" y="1193"/>
                </a:moveTo>
                <a:lnTo>
                  <a:pt x="2494" y="1193"/>
                </a:lnTo>
                <a:lnTo>
                  <a:pt x="2541" y="1166"/>
                </a:lnTo>
                <a:lnTo>
                  <a:pt x="2541" y="1166"/>
                </a:lnTo>
                <a:lnTo>
                  <a:pt x="2543" y="1165"/>
                </a:lnTo>
                <a:lnTo>
                  <a:pt x="2543" y="1165"/>
                </a:lnTo>
                <a:lnTo>
                  <a:pt x="2546" y="1165"/>
                </a:lnTo>
                <a:lnTo>
                  <a:pt x="2546" y="1165"/>
                </a:lnTo>
                <a:lnTo>
                  <a:pt x="2549" y="1164"/>
                </a:lnTo>
                <a:lnTo>
                  <a:pt x="2549" y="1164"/>
                </a:lnTo>
                <a:lnTo>
                  <a:pt x="2551" y="1165"/>
                </a:lnTo>
                <a:lnTo>
                  <a:pt x="2551" y="1165"/>
                </a:lnTo>
                <a:lnTo>
                  <a:pt x="2554" y="1166"/>
                </a:lnTo>
                <a:lnTo>
                  <a:pt x="2554" y="1166"/>
                </a:lnTo>
                <a:lnTo>
                  <a:pt x="2556" y="1167"/>
                </a:lnTo>
                <a:lnTo>
                  <a:pt x="2556" y="1167"/>
                </a:lnTo>
                <a:lnTo>
                  <a:pt x="2558" y="1169"/>
                </a:lnTo>
                <a:lnTo>
                  <a:pt x="2558" y="1169"/>
                </a:lnTo>
                <a:lnTo>
                  <a:pt x="2560" y="1171"/>
                </a:lnTo>
                <a:lnTo>
                  <a:pt x="2560" y="1171"/>
                </a:lnTo>
                <a:lnTo>
                  <a:pt x="2561" y="1174"/>
                </a:lnTo>
                <a:lnTo>
                  <a:pt x="2561" y="1174"/>
                </a:lnTo>
                <a:lnTo>
                  <a:pt x="2561" y="1177"/>
                </a:lnTo>
                <a:lnTo>
                  <a:pt x="2561" y="1177"/>
                </a:lnTo>
                <a:lnTo>
                  <a:pt x="2561" y="1179"/>
                </a:lnTo>
                <a:lnTo>
                  <a:pt x="2561" y="1179"/>
                </a:lnTo>
                <a:lnTo>
                  <a:pt x="2561" y="1182"/>
                </a:lnTo>
                <a:lnTo>
                  <a:pt x="2561" y="1182"/>
                </a:lnTo>
                <a:lnTo>
                  <a:pt x="2560" y="1184"/>
                </a:lnTo>
                <a:lnTo>
                  <a:pt x="2560" y="1184"/>
                </a:lnTo>
                <a:lnTo>
                  <a:pt x="2559" y="1187"/>
                </a:lnTo>
                <a:lnTo>
                  <a:pt x="2559" y="1187"/>
                </a:lnTo>
                <a:lnTo>
                  <a:pt x="2557" y="1189"/>
                </a:lnTo>
                <a:lnTo>
                  <a:pt x="2557" y="1189"/>
                </a:lnTo>
                <a:lnTo>
                  <a:pt x="2555" y="1190"/>
                </a:lnTo>
                <a:lnTo>
                  <a:pt x="2554" y="1190"/>
                </a:lnTo>
                <a:lnTo>
                  <a:pt x="2508" y="1217"/>
                </a:lnTo>
                <a:lnTo>
                  <a:pt x="2508" y="1217"/>
                </a:lnTo>
                <a:lnTo>
                  <a:pt x="2505" y="1218"/>
                </a:lnTo>
                <a:lnTo>
                  <a:pt x="2505" y="1218"/>
                </a:lnTo>
                <a:lnTo>
                  <a:pt x="2502" y="1219"/>
                </a:lnTo>
                <a:lnTo>
                  <a:pt x="2502" y="1219"/>
                </a:lnTo>
                <a:lnTo>
                  <a:pt x="2500" y="1219"/>
                </a:lnTo>
                <a:lnTo>
                  <a:pt x="2500" y="1219"/>
                </a:lnTo>
                <a:lnTo>
                  <a:pt x="2497" y="1218"/>
                </a:lnTo>
                <a:lnTo>
                  <a:pt x="2497" y="1218"/>
                </a:lnTo>
                <a:lnTo>
                  <a:pt x="2495" y="1217"/>
                </a:lnTo>
                <a:lnTo>
                  <a:pt x="2494" y="1217"/>
                </a:lnTo>
                <a:lnTo>
                  <a:pt x="2492" y="1216"/>
                </a:lnTo>
                <a:lnTo>
                  <a:pt x="2492" y="1216"/>
                </a:lnTo>
                <a:lnTo>
                  <a:pt x="2490" y="1214"/>
                </a:lnTo>
                <a:lnTo>
                  <a:pt x="2490" y="1214"/>
                </a:lnTo>
                <a:lnTo>
                  <a:pt x="2489" y="1212"/>
                </a:lnTo>
                <a:lnTo>
                  <a:pt x="2489" y="1212"/>
                </a:lnTo>
                <a:lnTo>
                  <a:pt x="2488" y="1209"/>
                </a:lnTo>
                <a:lnTo>
                  <a:pt x="2488" y="1209"/>
                </a:lnTo>
                <a:lnTo>
                  <a:pt x="2487" y="1206"/>
                </a:lnTo>
                <a:lnTo>
                  <a:pt x="2487" y="1206"/>
                </a:lnTo>
                <a:lnTo>
                  <a:pt x="2487" y="1204"/>
                </a:lnTo>
                <a:lnTo>
                  <a:pt x="2487" y="1204"/>
                </a:lnTo>
                <a:lnTo>
                  <a:pt x="2487" y="1201"/>
                </a:lnTo>
                <a:lnTo>
                  <a:pt x="2487" y="1201"/>
                </a:lnTo>
                <a:lnTo>
                  <a:pt x="2488" y="1199"/>
                </a:lnTo>
                <a:lnTo>
                  <a:pt x="2488" y="1199"/>
                </a:lnTo>
                <a:lnTo>
                  <a:pt x="2490" y="1196"/>
                </a:lnTo>
                <a:lnTo>
                  <a:pt x="2490" y="1196"/>
                </a:lnTo>
                <a:lnTo>
                  <a:pt x="2492" y="1194"/>
                </a:lnTo>
                <a:lnTo>
                  <a:pt x="2492" y="1194"/>
                </a:lnTo>
                <a:lnTo>
                  <a:pt x="2494" y="1193"/>
                </a:lnTo>
                <a:close/>
                <a:moveTo>
                  <a:pt x="2492" y="1195"/>
                </a:moveTo>
                <a:lnTo>
                  <a:pt x="2492" y="1195"/>
                </a:lnTo>
                <a:lnTo>
                  <a:pt x="2490" y="1197"/>
                </a:lnTo>
                <a:lnTo>
                  <a:pt x="2490" y="1197"/>
                </a:lnTo>
                <a:lnTo>
                  <a:pt x="2489" y="1199"/>
                </a:lnTo>
                <a:lnTo>
                  <a:pt x="2489" y="1199"/>
                </a:lnTo>
                <a:lnTo>
                  <a:pt x="2488" y="1201"/>
                </a:lnTo>
                <a:lnTo>
                  <a:pt x="2488" y="1201"/>
                </a:lnTo>
                <a:lnTo>
                  <a:pt x="2488" y="1204"/>
                </a:lnTo>
                <a:lnTo>
                  <a:pt x="2488" y="1204"/>
                </a:lnTo>
                <a:lnTo>
                  <a:pt x="2488" y="1206"/>
                </a:lnTo>
                <a:lnTo>
                  <a:pt x="2488" y="1206"/>
                </a:lnTo>
                <a:lnTo>
                  <a:pt x="2488" y="1209"/>
                </a:lnTo>
                <a:lnTo>
                  <a:pt x="2488" y="1209"/>
                </a:lnTo>
                <a:lnTo>
                  <a:pt x="2489" y="1211"/>
                </a:lnTo>
                <a:lnTo>
                  <a:pt x="2489" y="1211"/>
                </a:lnTo>
                <a:lnTo>
                  <a:pt x="2491" y="1214"/>
                </a:lnTo>
                <a:lnTo>
                  <a:pt x="2491" y="1213"/>
                </a:lnTo>
                <a:lnTo>
                  <a:pt x="2493" y="1215"/>
                </a:lnTo>
                <a:lnTo>
                  <a:pt x="2493" y="1215"/>
                </a:lnTo>
                <a:lnTo>
                  <a:pt x="2495" y="1217"/>
                </a:lnTo>
                <a:lnTo>
                  <a:pt x="2495" y="1216"/>
                </a:lnTo>
                <a:lnTo>
                  <a:pt x="2497" y="1217"/>
                </a:lnTo>
                <a:lnTo>
                  <a:pt x="2497" y="1217"/>
                </a:lnTo>
                <a:lnTo>
                  <a:pt x="2500" y="1218"/>
                </a:lnTo>
                <a:lnTo>
                  <a:pt x="2500" y="1218"/>
                </a:lnTo>
                <a:lnTo>
                  <a:pt x="2502" y="1218"/>
                </a:lnTo>
                <a:lnTo>
                  <a:pt x="2502" y="1218"/>
                </a:lnTo>
                <a:lnTo>
                  <a:pt x="2505" y="1217"/>
                </a:lnTo>
                <a:lnTo>
                  <a:pt x="2505" y="1217"/>
                </a:lnTo>
                <a:lnTo>
                  <a:pt x="2507" y="1216"/>
                </a:lnTo>
                <a:lnTo>
                  <a:pt x="2507" y="1216"/>
                </a:lnTo>
                <a:lnTo>
                  <a:pt x="2554" y="1190"/>
                </a:lnTo>
                <a:lnTo>
                  <a:pt x="2554" y="1190"/>
                </a:lnTo>
                <a:lnTo>
                  <a:pt x="2556" y="1188"/>
                </a:lnTo>
                <a:lnTo>
                  <a:pt x="2556" y="1188"/>
                </a:lnTo>
                <a:lnTo>
                  <a:pt x="2558" y="1186"/>
                </a:lnTo>
                <a:lnTo>
                  <a:pt x="2558" y="1186"/>
                </a:lnTo>
                <a:lnTo>
                  <a:pt x="2559" y="1184"/>
                </a:lnTo>
                <a:lnTo>
                  <a:pt x="2559" y="1184"/>
                </a:lnTo>
                <a:lnTo>
                  <a:pt x="2560" y="1182"/>
                </a:lnTo>
                <a:lnTo>
                  <a:pt x="2560" y="1182"/>
                </a:lnTo>
                <a:lnTo>
                  <a:pt x="2561" y="1179"/>
                </a:lnTo>
                <a:lnTo>
                  <a:pt x="2561" y="1179"/>
                </a:lnTo>
                <a:lnTo>
                  <a:pt x="2561" y="1177"/>
                </a:lnTo>
                <a:lnTo>
                  <a:pt x="2561" y="1177"/>
                </a:lnTo>
                <a:lnTo>
                  <a:pt x="2560" y="1174"/>
                </a:lnTo>
                <a:lnTo>
                  <a:pt x="2560" y="1174"/>
                </a:lnTo>
                <a:lnTo>
                  <a:pt x="2559" y="1172"/>
                </a:lnTo>
                <a:lnTo>
                  <a:pt x="2559" y="1172"/>
                </a:lnTo>
                <a:lnTo>
                  <a:pt x="2557" y="1170"/>
                </a:lnTo>
                <a:lnTo>
                  <a:pt x="2557" y="1170"/>
                </a:lnTo>
                <a:lnTo>
                  <a:pt x="2556" y="1168"/>
                </a:lnTo>
                <a:lnTo>
                  <a:pt x="2556" y="1168"/>
                </a:lnTo>
                <a:lnTo>
                  <a:pt x="2553" y="1167"/>
                </a:lnTo>
                <a:lnTo>
                  <a:pt x="2553" y="1167"/>
                </a:lnTo>
                <a:lnTo>
                  <a:pt x="2551" y="1166"/>
                </a:lnTo>
                <a:lnTo>
                  <a:pt x="2551" y="1166"/>
                </a:lnTo>
                <a:lnTo>
                  <a:pt x="2549" y="1165"/>
                </a:lnTo>
                <a:lnTo>
                  <a:pt x="2549" y="1165"/>
                </a:lnTo>
                <a:lnTo>
                  <a:pt x="2546" y="1165"/>
                </a:lnTo>
                <a:lnTo>
                  <a:pt x="2546" y="1165"/>
                </a:lnTo>
                <a:lnTo>
                  <a:pt x="2543" y="1166"/>
                </a:lnTo>
                <a:lnTo>
                  <a:pt x="2544" y="1166"/>
                </a:lnTo>
                <a:lnTo>
                  <a:pt x="2541" y="1167"/>
                </a:lnTo>
                <a:lnTo>
                  <a:pt x="2541" y="1167"/>
                </a:lnTo>
                <a:lnTo>
                  <a:pt x="2494" y="1194"/>
                </a:lnTo>
                <a:lnTo>
                  <a:pt x="2494" y="1194"/>
                </a:lnTo>
                <a:lnTo>
                  <a:pt x="2492" y="1195"/>
                </a:lnTo>
                <a:close/>
                <a:moveTo>
                  <a:pt x="2588" y="1140"/>
                </a:moveTo>
                <a:lnTo>
                  <a:pt x="2588" y="1140"/>
                </a:lnTo>
                <a:lnTo>
                  <a:pt x="2635" y="1113"/>
                </a:lnTo>
                <a:lnTo>
                  <a:pt x="2635" y="1113"/>
                </a:lnTo>
                <a:lnTo>
                  <a:pt x="2637" y="1112"/>
                </a:lnTo>
                <a:lnTo>
                  <a:pt x="2637" y="1112"/>
                </a:lnTo>
                <a:lnTo>
                  <a:pt x="2640" y="1111"/>
                </a:lnTo>
                <a:lnTo>
                  <a:pt x="2640" y="1111"/>
                </a:lnTo>
                <a:lnTo>
                  <a:pt x="2642" y="1111"/>
                </a:lnTo>
                <a:lnTo>
                  <a:pt x="2642" y="1111"/>
                </a:lnTo>
                <a:lnTo>
                  <a:pt x="2645" y="1112"/>
                </a:lnTo>
                <a:lnTo>
                  <a:pt x="2645" y="1112"/>
                </a:lnTo>
                <a:lnTo>
                  <a:pt x="2648" y="1113"/>
                </a:lnTo>
                <a:lnTo>
                  <a:pt x="2648" y="1113"/>
                </a:lnTo>
                <a:lnTo>
                  <a:pt x="2650" y="1114"/>
                </a:lnTo>
                <a:lnTo>
                  <a:pt x="2650" y="1114"/>
                </a:lnTo>
                <a:lnTo>
                  <a:pt x="2652" y="1116"/>
                </a:lnTo>
                <a:lnTo>
                  <a:pt x="2652" y="1116"/>
                </a:lnTo>
                <a:lnTo>
                  <a:pt x="2653" y="1118"/>
                </a:lnTo>
                <a:lnTo>
                  <a:pt x="2653" y="1118"/>
                </a:lnTo>
                <a:lnTo>
                  <a:pt x="2655" y="1121"/>
                </a:lnTo>
                <a:lnTo>
                  <a:pt x="2655" y="1121"/>
                </a:lnTo>
                <a:lnTo>
                  <a:pt x="2655" y="1123"/>
                </a:lnTo>
                <a:lnTo>
                  <a:pt x="2655" y="1123"/>
                </a:lnTo>
                <a:lnTo>
                  <a:pt x="2655" y="1126"/>
                </a:lnTo>
                <a:lnTo>
                  <a:pt x="2655" y="1126"/>
                </a:lnTo>
                <a:lnTo>
                  <a:pt x="2655" y="1129"/>
                </a:lnTo>
                <a:lnTo>
                  <a:pt x="2655" y="1129"/>
                </a:lnTo>
                <a:lnTo>
                  <a:pt x="2654" y="1131"/>
                </a:lnTo>
                <a:lnTo>
                  <a:pt x="2654" y="1131"/>
                </a:lnTo>
                <a:lnTo>
                  <a:pt x="2652" y="1134"/>
                </a:lnTo>
                <a:lnTo>
                  <a:pt x="2652" y="1134"/>
                </a:lnTo>
                <a:lnTo>
                  <a:pt x="2651" y="1136"/>
                </a:lnTo>
                <a:lnTo>
                  <a:pt x="2650" y="1136"/>
                </a:lnTo>
                <a:lnTo>
                  <a:pt x="2648" y="1137"/>
                </a:lnTo>
                <a:lnTo>
                  <a:pt x="2648" y="1137"/>
                </a:lnTo>
                <a:lnTo>
                  <a:pt x="2601" y="1164"/>
                </a:lnTo>
                <a:lnTo>
                  <a:pt x="2601" y="1164"/>
                </a:lnTo>
                <a:lnTo>
                  <a:pt x="2599" y="1165"/>
                </a:lnTo>
                <a:lnTo>
                  <a:pt x="2599" y="1165"/>
                </a:lnTo>
                <a:lnTo>
                  <a:pt x="2596" y="1165"/>
                </a:lnTo>
                <a:lnTo>
                  <a:pt x="2596" y="1165"/>
                </a:lnTo>
                <a:lnTo>
                  <a:pt x="2593" y="1165"/>
                </a:lnTo>
                <a:lnTo>
                  <a:pt x="2593" y="1165"/>
                </a:lnTo>
                <a:lnTo>
                  <a:pt x="2591" y="1165"/>
                </a:lnTo>
                <a:lnTo>
                  <a:pt x="2591" y="1165"/>
                </a:lnTo>
                <a:lnTo>
                  <a:pt x="2588" y="1164"/>
                </a:lnTo>
                <a:lnTo>
                  <a:pt x="2588" y="1164"/>
                </a:lnTo>
                <a:lnTo>
                  <a:pt x="2586" y="1163"/>
                </a:lnTo>
                <a:lnTo>
                  <a:pt x="2586" y="1163"/>
                </a:lnTo>
                <a:lnTo>
                  <a:pt x="2584" y="1161"/>
                </a:lnTo>
                <a:lnTo>
                  <a:pt x="2584" y="1161"/>
                </a:lnTo>
                <a:lnTo>
                  <a:pt x="2582" y="1159"/>
                </a:lnTo>
                <a:lnTo>
                  <a:pt x="2582" y="1159"/>
                </a:lnTo>
                <a:lnTo>
                  <a:pt x="2581" y="1156"/>
                </a:lnTo>
                <a:lnTo>
                  <a:pt x="2581" y="1156"/>
                </a:lnTo>
                <a:lnTo>
                  <a:pt x="2581" y="1153"/>
                </a:lnTo>
                <a:lnTo>
                  <a:pt x="2581" y="1153"/>
                </a:lnTo>
                <a:lnTo>
                  <a:pt x="2581" y="1151"/>
                </a:lnTo>
                <a:lnTo>
                  <a:pt x="2581" y="1151"/>
                </a:lnTo>
                <a:lnTo>
                  <a:pt x="2581" y="1148"/>
                </a:lnTo>
                <a:lnTo>
                  <a:pt x="2581" y="1148"/>
                </a:lnTo>
                <a:lnTo>
                  <a:pt x="2582" y="1145"/>
                </a:lnTo>
                <a:lnTo>
                  <a:pt x="2582" y="1145"/>
                </a:lnTo>
                <a:lnTo>
                  <a:pt x="2583" y="1143"/>
                </a:lnTo>
                <a:lnTo>
                  <a:pt x="2583" y="1143"/>
                </a:lnTo>
                <a:lnTo>
                  <a:pt x="2585" y="1141"/>
                </a:lnTo>
                <a:lnTo>
                  <a:pt x="2585" y="1141"/>
                </a:lnTo>
                <a:lnTo>
                  <a:pt x="2588" y="1140"/>
                </a:lnTo>
                <a:close/>
                <a:moveTo>
                  <a:pt x="2586" y="1142"/>
                </a:moveTo>
                <a:lnTo>
                  <a:pt x="2586" y="1142"/>
                </a:lnTo>
                <a:lnTo>
                  <a:pt x="2584" y="1144"/>
                </a:lnTo>
                <a:lnTo>
                  <a:pt x="2584" y="1144"/>
                </a:lnTo>
                <a:lnTo>
                  <a:pt x="2583" y="1146"/>
                </a:lnTo>
                <a:lnTo>
                  <a:pt x="2583" y="1146"/>
                </a:lnTo>
                <a:lnTo>
                  <a:pt x="2582" y="1148"/>
                </a:lnTo>
                <a:lnTo>
                  <a:pt x="2582" y="1148"/>
                </a:lnTo>
                <a:lnTo>
                  <a:pt x="2581" y="1151"/>
                </a:lnTo>
                <a:lnTo>
                  <a:pt x="2581" y="1151"/>
                </a:lnTo>
                <a:lnTo>
                  <a:pt x="2581" y="1153"/>
                </a:lnTo>
                <a:lnTo>
                  <a:pt x="2581" y="1153"/>
                </a:lnTo>
                <a:lnTo>
                  <a:pt x="2582" y="1156"/>
                </a:lnTo>
                <a:lnTo>
                  <a:pt x="2582" y="1156"/>
                </a:lnTo>
                <a:lnTo>
                  <a:pt x="2583" y="1158"/>
                </a:lnTo>
                <a:lnTo>
                  <a:pt x="2583" y="1158"/>
                </a:lnTo>
                <a:lnTo>
                  <a:pt x="2585" y="1160"/>
                </a:lnTo>
                <a:lnTo>
                  <a:pt x="2585" y="1160"/>
                </a:lnTo>
                <a:lnTo>
                  <a:pt x="2587" y="1162"/>
                </a:lnTo>
                <a:lnTo>
                  <a:pt x="2587" y="1162"/>
                </a:lnTo>
                <a:lnTo>
                  <a:pt x="2589" y="1163"/>
                </a:lnTo>
                <a:lnTo>
                  <a:pt x="2589" y="1163"/>
                </a:lnTo>
                <a:lnTo>
                  <a:pt x="2591" y="1164"/>
                </a:lnTo>
                <a:lnTo>
                  <a:pt x="2591" y="1164"/>
                </a:lnTo>
                <a:lnTo>
                  <a:pt x="2593" y="1165"/>
                </a:lnTo>
                <a:lnTo>
                  <a:pt x="2593" y="1165"/>
                </a:lnTo>
                <a:lnTo>
                  <a:pt x="2596" y="1165"/>
                </a:lnTo>
                <a:lnTo>
                  <a:pt x="2596" y="1165"/>
                </a:lnTo>
                <a:lnTo>
                  <a:pt x="2599" y="1164"/>
                </a:lnTo>
                <a:lnTo>
                  <a:pt x="2598" y="1164"/>
                </a:lnTo>
                <a:lnTo>
                  <a:pt x="2601" y="1163"/>
                </a:lnTo>
                <a:lnTo>
                  <a:pt x="2601" y="1163"/>
                </a:lnTo>
                <a:lnTo>
                  <a:pt x="2648" y="1137"/>
                </a:lnTo>
                <a:lnTo>
                  <a:pt x="2648" y="1137"/>
                </a:lnTo>
                <a:lnTo>
                  <a:pt x="2650" y="1135"/>
                </a:lnTo>
                <a:lnTo>
                  <a:pt x="2650" y="1135"/>
                </a:lnTo>
                <a:lnTo>
                  <a:pt x="2652" y="1133"/>
                </a:lnTo>
                <a:lnTo>
                  <a:pt x="2652" y="1133"/>
                </a:lnTo>
                <a:lnTo>
                  <a:pt x="2653" y="1131"/>
                </a:lnTo>
                <a:lnTo>
                  <a:pt x="2653" y="1131"/>
                </a:lnTo>
                <a:lnTo>
                  <a:pt x="2654" y="1129"/>
                </a:lnTo>
                <a:lnTo>
                  <a:pt x="2654" y="1129"/>
                </a:lnTo>
                <a:lnTo>
                  <a:pt x="2655" y="1126"/>
                </a:lnTo>
                <a:lnTo>
                  <a:pt x="2655" y="1126"/>
                </a:lnTo>
                <a:lnTo>
                  <a:pt x="2654" y="1123"/>
                </a:lnTo>
                <a:lnTo>
                  <a:pt x="2655" y="1124"/>
                </a:lnTo>
                <a:lnTo>
                  <a:pt x="2654" y="1121"/>
                </a:lnTo>
                <a:lnTo>
                  <a:pt x="2654" y="1121"/>
                </a:lnTo>
                <a:lnTo>
                  <a:pt x="2653" y="1119"/>
                </a:lnTo>
                <a:lnTo>
                  <a:pt x="2653" y="1119"/>
                </a:lnTo>
                <a:lnTo>
                  <a:pt x="2651" y="1117"/>
                </a:lnTo>
                <a:lnTo>
                  <a:pt x="2651" y="1117"/>
                </a:lnTo>
                <a:lnTo>
                  <a:pt x="2649" y="1115"/>
                </a:lnTo>
                <a:lnTo>
                  <a:pt x="2649" y="1115"/>
                </a:lnTo>
                <a:lnTo>
                  <a:pt x="2647" y="1114"/>
                </a:lnTo>
                <a:lnTo>
                  <a:pt x="2647" y="1114"/>
                </a:lnTo>
                <a:lnTo>
                  <a:pt x="2645" y="1112"/>
                </a:lnTo>
                <a:lnTo>
                  <a:pt x="2645" y="1112"/>
                </a:lnTo>
                <a:lnTo>
                  <a:pt x="2642" y="1112"/>
                </a:lnTo>
                <a:lnTo>
                  <a:pt x="2642" y="1112"/>
                </a:lnTo>
                <a:lnTo>
                  <a:pt x="2640" y="1112"/>
                </a:lnTo>
                <a:lnTo>
                  <a:pt x="2640" y="1112"/>
                </a:lnTo>
                <a:lnTo>
                  <a:pt x="2637" y="1113"/>
                </a:lnTo>
                <a:lnTo>
                  <a:pt x="2637" y="1113"/>
                </a:lnTo>
                <a:lnTo>
                  <a:pt x="2635" y="1114"/>
                </a:lnTo>
                <a:lnTo>
                  <a:pt x="2635" y="1114"/>
                </a:lnTo>
                <a:lnTo>
                  <a:pt x="2588" y="1140"/>
                </a:lnTo>
                <a:lnTo>
                  <a:pt x="2588" y="1140"/>
                </a:lnTo>
                <a:lnTo>
                  <a:pt x="2586" y="1142"/>
                </a:lnTo>
                <a:close/>
                <a:moveTo>
                  <a:pt x="2673" y="1080"/>
                </a:moveTo>
                <a:lnTo>
                  <a:pt x="2673" y="1080"/>
                </a:lnTo>
                <a:lnTo>
                  <a:pt x="2713" y="1044"/>
                </a:lnTo>
                <a:lnTo>
                  <a:pt x="2713" y="1044"/>
                </a:lnTo>
                <a:lnTo>
                  <a:pt x="2715" y="1042"/>
                </a:lnTo>
                <a:lnTo>
                  <a:pt x="2715" y="1042"/>
                </a:lnTo>
                <a:lnTo>
                  <a:pt x="2717" y="1041"/>
                </a:lnTo>
                <a:lnTo>
                  <a:pt x="2718" y="1041"/>
                </a:lnTo>
                <a:lnTo>
                  <a:pt x="2720" y="1040"/>
                </a:lnTo>
                <a:lnTo>
                  <a:pt x="2720" y="1040"/>
                </a:lnTo>
                <a:lnTo>
                  <a:pt x="2723" y="1040"/>
                </a:lnTo>
                <a:lnTo>
                  <a:pt x="2723" y="1040"/>
                </a:lnTo>
                <a:lnTo>
                  <a:pt x="2725" y="1041"/>
                </a:lnTo>
                <a:lnTo>
                  <a:pt x="2725" y="1041"/>
                </a:lnTo>
                <a:lnTo>
                  <a:pt x="2728" y="1041"/>
                </a:lnTo>
                <a:lnTo>
                  <a:pt x="2728" y="1041"/>
                </a:lnTo>
                <a:lnTo>
                  <a:pt x="2730" y="1043"/>
                </a:lnTo>
                <a:lnTo>
                  <a:pt x="2730" y="1043"/>
                </a:lnTo>
                <a:lnTo>
                  <a:pt x="2732" y="1045"/>
                </a:lnTo>
                <a:lnTo>
                  <a:pt x="2732" y="1045"/>
                </a:lnTo>
                <a:lnTo>
                  <a:pt x="2734" y="1047"/>
                </a:lnTo>
                <a:lnTo>
                  <a:pt x="2734" y="1047"/>
                </a:lnTo>
                <a:lnTo>
                  <a:pt x="2735" y="1049"/>
                </a:lnTo>
                <a:lnTo>
                  <a:pt x="2735" y="1049"/>
                </a:lnTo>
                <a:lnTo>
                  <a:pt x="2736" y="1052"/>
                </a:lnTo>
                <a:lnTo>
                  <a:pt x="2736" y="1052"/>
                </a:lnTo>
                <a:lnTo>
                  <a:pt x="2736" y="1055"/>
                </a:lnTo>
                <a:lnTo>
                  <a:pt x="2736" y="1055"/>
                </a:lnTo>
                <a:lnTo>
                  <a:pt x="2735" y="1057"/>
                </a:lnTo>
                <a:lnTo>
                  <a:pt x="2735" y="1057"/>
                </a:lnTo>
                <a:lnTo>
                  <a:pt x="2735" y="1060"/>
                </a:lnTo>
                <a:lnTo>
                  <a:pt x="2735" y="1060"/>
                </a:lnTo>
                <a:lnTo>
                  <a:pt x="2733" y="1062"/>
                </a:lnTo>
                <a:lnTo>
                  <a:pt x="2733" y="1062"/>
                </a:lnTo>
                <a:lnTo>
                  <a:pt x="2731" y="1064"/>
                </a:lnTo>
                <a:lnTo>
                  <a:pt x="2731" y="1064"/>
                </a:lnTo>
                <a:lnTo>
                  <a:pt x="2691" y="1100"/>
                </a:lnTo>
                <a:lnTo>
                  <a:pt x="2691" y="1100"/>
                </a:lnTo>
                <a:lnTo>
                  <a:pt x="2689" y="1102"/>
                </a:lnTo>
                <a:lnTo>
                  <a:pt x="2689" y="1102"/>
                </a:lnTo>
                <a:lnTo>
                  <a:pt x="2687" y="1103"/>
                </a:lnTo>
                <a:lnTo>
                  <a:pt x="2687" y="1103"/>
                </a:lnTo>
                <a:lnTo>
                  <a:pt x="2684" y="1104"/>
                </a:lnTo>
                <a:lnTo>
                  <a:pt x="2684" y="1104"/>
                </a:lnTo>
                <a:lnTo>
                  <a:pt x="2681" y="1104"/>
                </a:lnTo>
                <a:lnTo>
                  <a:pt x="2681" y="1104"/>
                </a:lnTo>
                <a:lnTo>
                  <a:pt x="2679" y="1104"/>
                </a:lnTo>
                <a:lnTo>
                  <a:pt x="2679" y="1104"/>
                </a:lnTo>
                <a:lnTo>
                  <a:pt x="2676" y="1103"/>
                </a:lnTo>
                <a:lnTo>
                  <a:pt x="2676" y="1103"/>
                </a:lnTo>
                <a:lnTo>
                  <a:pt x="2674" y="1101"/>
                </a:lnTo>
                <a:lnTo>
                  <a:pt x="2674" y="1101"/>
                </a:lnTo>
                <a:lnTo>
                  <a:pt x="2672" y="1099"/>
                </a:lnTo>
                <a:lnTo>
                  <a:pt x="2672" y="1099"/>
                </a:lnTo>
                <a:lnTo>
                  <a:pt x="2670" y="1097"/>
                </a:lnTo>
                <a:lnTo>
                  <a:pt x="2670" y="1097"/>
                </a:lnTo>
                <a:lnTo>
                  <a:pt x="2669" y="1095"/>
                </a:lnTo>
                <a:lnTo>
                  <a:pt x="2669" y="1095"/>
                </a:lnTo>
                <a:lnTo>
                  <a:pt x="2668" y="1092"/>
                </a:lnTo>
                <a:lnTo>
                  <a:pt x="2668" y="1092"/>
                </a:lnTo>
                <a:lnTo>
                  <a:pt x="2668" y="1089"/>
                </a:lnTo>
                <a:lnTo>
                  <a:pt x="2668" y="1089"/>
                </a:lnTo>
                <a:lnTo>
                  <a:pt x="2669" y="1087"/>
                </a:lnTo>
                <a:lnTo>
                  <a:pt x="2669" y="1087"/>
                </a:lnTo>
                <a:lnTo>
                  <a:pt x="2669" y="1084"/>
                </a:lnTo>
                <a:lnTo>
                  <a:pt x="2669" y="1084"/>
                </a:lnTo>
                <a:lnTo>
                  <a:pt x="2671" y="1082"/>
                </a:lnTo>
                <a:lnTo>
                  <a:pt x="2671" y="1082"/>
                </a:lnTo>
                <a:lnTo>
                  <a:pt x="2673" y="1080"/>
                </a:lnTo>
                <a:close/>
                <a:moveTo>
                  <a:pt x="2671" y="1082"/>
                </a:moveTo>
                <a:lnTo>
                  <a:pt x="2671" y="1082"/>
                </a:lnTo>
                <a:lnTo>
                  <a:pt x="2670" y="1085"/>
                </a:lnTo>
                <a:lnTo>
                  <a:pt x="2670" y="1085"/>
                </a:lnTo>
                <a:lnTo>
                  <a:pt x="2669" y="1087"/>
                </a:lnTo>
                <a:lnTo>
                  <a:pt x="2669" y="1087"/>
                </a:lnTo>
                <a:lnTo>
                  <a:pt x="2669" y="1089"/>
                </a:lnTo>
                <a:lnTo>
                  <a:pt x="2669" y="1089"/>
                </a:lnTo>
                <a:lnTo>
                  <a:pt x="2669" y="1092"/>
                </a:lnTo>
                <a:lnTo>
                  <a:pt x="2669" y="1092"/>
                </a:lnTo>
                <a:lnTo>
                  <a:pt x="2670" y="1095"/>
                </a:lnTo>
                <a:lnTo>
                  <a:pt x="2670" y="1094"/>
                </a:lnTo>
                <a:lnTo>
                  <a:pt x="2671" y="1097"/>
                </a:lnTo>
                <a:lnTo>
                  <a:pt x="2671" y="1097"/>
                </a:lnTo>
                <a:lnTo>
                  <a:pt x="2672" y="1099"/>
                </a:lnTo>
                <a:lnTo>
                  <a:pt x="2672" y="1099"/>
                </a:lnTo>
                <a:lnTo>
                  <a:pt x="2675" y="1101"/>
                </a:lnTo>
                <a:lnTo>
                  <a:pt x="2674" y="1101"/>
                </a:lnTo>
                <a:lnTo>
                  <a:pt x="2677" y="1102"/>
                </a:lnTo>
                <a:lnTo>
                  <a:pt x="2677" y="1102"/>
                </a:lnTo>
                <a:lnTo>
                  <a:pt x="2679" y="1103"/>
                </a:lnTo>
                <a:lnTo>
                  <a:pt x="2679" y="1103"/>
                </a:lnTo>
                <a:lnTo>
                  <a:pt x="2681" y="1103"/>
                </a:lnTo>
                <a:lnTo>
                  <a:pt x="2681" y="1103"/>
                </a:lnTo>
                <a:lnTo>
                  <a:pt x="2684" y="1103"/>
                </a:lnTo>
                <a:lnTo>
                  <a:pt x="2684" y="1103"/>
                </a:lnTo>
                <a:lnTo>
                  <a:pt x="2686" y="1103"/>
                </a:lnTo>
                <a:lnTo>
                  <a:pt x="2686" y="1103"/>
                </a:lnTo>
                <a:lnTo>
                  <a:pt x="2689" y="1101"/>
                </a:lnTo>
                <a:lnTo>
                  <a:pt x="2689" y="1101"/>
                </a:lnTo>
                <a:lnTo>
                  <a:pt x="2691" y="1100"/>
                </a:lnTo>
                <a:lnTo>
                  <a:pt x="2691" y="1100"/>
                </a:lnTo>
                <a:lnTo>
                  <a:pt x="2731" y="1064"/>
                </a:lnTo>
                <a:lnTo>
                  <a:pt x="2731" y="1064"/>
                </a:lnTo>
                <a:lnTo>
                  <a:pt x="2732" y="1062"/>
                </a:lnTo>
                <a:lnTo>
                  <a:pt x="2732" y="1062"/>
                </a:lnTo>
                <a:lnTo>
                  <a:pt x="2734" y="1059"/>
                </a:lnTo>
                <a:lnTo>
                  <a:pt x="2734" y="1060"/>
                </a:lnTo>
                <a:lnTo>
                  <a:pt x="2735" y="1057"/>
                </a:lnTo>
                <a:lnTo>
                  <a:pt x="2735" y="1057"/>
                </a:lnTo>
                <a:lnTo>
                  <a:pt x="2735" y="1054"/>
                </a:lnTo>
                <a:lnTo>
                  <a:pt x="2735" y="1055"/>
                </a:lnTo>
                <a:lnTo>
                  <a:pt x="2735" y="1052"/>
                </a:lnTo>
                <a:lnTo>
                  <a:pt x="2735" y="1052"/>
                </a:lnTo>
                <a:lnTo>
                  <a:pt x="2734" y="1050"/>
                </a:lnTo>
                <a:lnTo>
                  <a:pt x="2734" y="1050"/>
                </a:lnTo>
                <a:lnTo>
                  <a:pt x="2733" y="1047"/>
                </a:lnTo>
                <a:lnTo>
                  <a:pt x="2733" y="1047"/>
                </a:lnTo>
                <a:lnTo>
                  <a:pt x="2732" y="1045"/>
                </a:lnTo>
                <a:lnTo>
                  <a:pt x="2732" y="1045"/>
                </a:lnTo>
                <a:lnTo>
                  <a:pt x="2730" y="1043"/>
                </a:lnTo>
                <a:lnTo>
                  <a:pt x="2730" y="1043"/>
                </a:lnTo>
                <a:lnTo>
                  <a:pt x="2728" y="1042"/>
                </a:lnTo>
                <a:lnTo>
                  <a:pt x="2728" y="1042"/>
                </a:lnTo>
                <a:lnTo>
                  <a:pt x="2725" y="1041"/>
                </a:lnTo>
                <a:lnTo>
                  <a:pt x="2725" y="1041"/>
                </a:lnTo>
                <a:lnTo>
                  <a:pt x="2723" y="1041"/>
                </a:lnTo>
                <a:lnTo>
                  <a:pt x="2723" y="1041"/>
                </a:lnTo>
                <a:lnTo>
                  <a:pt x="2720" y="1041"/>
                </a:lnTo>
                <a:lnTo>
                  <a:pt x="2720" y="1041"/>
                </a:lnTo>
                <a:lnTo>
                  <a:pt x="2718" y="1042"/>
                </a:lnTo>
                <a:lnTo>
                  <a:pt x="2718" y="1042"/>
                </a:lnTo>
                <a:lnTo>
                  <a:pt x="2715" y="1043"/>
                </a:lnTo>
                <a:lnTo>
                  <a:pt x="2715" y="1043"/>
                </a:lnTo>
                <a:lnTo>
                  <a:pt x="2713" y="1044"/>
                </a:lnTo>
                <a:lnTo>
                  <a:pt x="2713" y="1044"/>
                </a:lnTo>
                <a:lnTo>
                  <a:pt x="2673" y="1080"/>
                </a:lnTo>
                <a:lnTo>
                  <a:pt x="2673" y="1080"/>
                </a:lnTo>
                <a:lnTo>
                  <a:pt x="2671" y="1082"/>
                </a:lnTo>
                <a:close/>
                <a:moveTo>
                  <a:pt x="2752" y="1008"/>
                </a:moveTo>
                <a:lnTo>
                  <a:pt x="2752" y="1008"/>
                </a:lnTo>
                <a:lnTo>
                  <a:pt x="2792" y="971"/>
                </a:lnTo>
                <a:lnTo>
                  <a:pt x="2792" y="971"/>
                </a:lnTo>
                <a:lnTo>
                  <a:pt x="2795" y="970"/>
                </a:lnTo>
                <a:lnTo>
                  <a:pt x="2795" y="970"/>
                </a:lnTo>
                <a:lnTo>
                  <a:pt x="2797" y="968"/>
                </a:lnTo>
                <a:lnTo>
                  <a:pt x="2797" y="968"/>
                </a:lnTo>
                <a:lnTo>
                  <a:pt x="2800" y="968"/>
                </a:lnTo>
                <a:lnTo>
                  <a:pt x="2800" y="968"/>
                </a:lnTo>
                <a:lnTo>
                  <a:pt x="2802" y="968"/>
                </a:lnTo>
                <a:lnTo>
                  <a:pt x="2802" y="968"/>
                </a:lnTo>
                <a:lnTo>
                  <a:pt x="2805" y="968"/>
                </a:lnTo>
                <a:lnTo>
                  <a:pt x="2805" y="968"/>
                </a:lnTo>
                <a:lnTo>
                  <a:pt x="2808" y="969"/>
                </a:lnTo>
                <a:lnTo>
                  <a:pt x="2808" y="969"/>
                </a:lnTo>
                <a:lnTo>
                  <a:pt x="2810" y="970"/>
                </a:lnTo>
                <a:lnTo>
                  <a:pt x="2810" y="970"/>
                </a:lnTo>
                <a:lnTo>
                  <a:pt x="2812" y="972"/>
                </a:lnTo>
                <a:lnTo>
                  <a:pt x="2812" y="972"/>
                </a:lnTo>
                <a:lnTo>
                  <a:pt x="2814" y="975"/>
                </a:lnTo>
                <a:lnTo>
                  <a:pt x="2814" y="975"/>
                </a:lnTo>
                <a:lnTo>
                  <a:pt x="2815" y="977"/>
                </a:lnTo>
                <a:lnTo>
                  <a:pt x="2815" y="977"/>
                </a:lnTo>
                <a:lnTo>
                  <a:pt x="2816" y="980"/>
                </a:lnTo>
                <a:lnTo>
                  <a:pt x="2816" y="980"/>
                </a:lnTo>
                <a:lnTo>
                  <a:pt x="2816" y="982"/>
                </a:lnTo>
                <a:lnTo>
                  <a:pt x="2816" y="982"/>
                </a:lnTo>
                <a:lnTo>
                  <a:pt x="2815" y="985"/>
                </a:lnTo>
                <a:lnTo>
                  <a:pt x="2815" y="985"/>
                </a:lnTo>
                <a:lnTo>
                  <a:pt x="2815" y="987"/>
                </a:lnTo>
                <a:lnTo>
                  <a:pt x="2815" y="987"/>
                </a:lnTo>
                <a:lnTo>
                  <a:pt x="2813" y="990"/>
                </a:lnTo>
                <a:lnTo>
                  <a:pt x="2813" y="990"/>
                </a:lnTo>
                <a:lnTo>
                  <a:pt x="2811" y="992"/>
                </a:lnTo>
                <a:lnTo>
                  <a:pt x="2811" y="992"/>
                </a:lnTo>
                <a:lnTo>
                  <a:pt x="2771" y="1028"/>
                </a:lnTo>
                <a:lnTo>
                  <a:pt x="2771" y="1028"/>
                </a:lnTo>
                <a:lnTo>
                  <a:pt x="2769" y="1030"/>
                </a:lnTo>
                <a:lnTo>
                  <a:pt x="2769" y="1030"/>
                </a:lnTo>
                <a:lnTo>
                  <a:pt x="2767" y="1031"/>
                </a:lnTo>
                <a:lnTo>
                  <a:pt x="2766" y="1031"/>
                </a:lnTo>
                <a:lnTo>
                  <a:pt x="2764" y="1031"/>
                </a:lnTo>
                <a:lnTo>
                  <a:pt x="2764" y="1031"/>
                </a:lnTo>
                <a:lnTo>
                  <a:pt x="2761" y="1032"/>
                </a:lnTo>
                <a:lnTo>
                  <a:pt x="2761" y="1032"/>
                </a:lnTo>
                <a:lnTo>
                  <a:pt x="2759" y="1031"/>
                </a:lnTo>
                <a:lnTo>
                  <a:pt x="2759" y="1031"/>
                </a:lnTo>
                <a:lnTo>
                  <a:pt x="2756" y="1030"/>
                </a:lnTo>
                <a:lnTo>
                  <a:pt x="2756" y="1030"/>
                </a:lnTo>
                <a:lnTo>
                  <a:pt x="2754" y="1029"/>
                </a:lnTo>
                <a:lnTo>
                  <a:pt x="2754" y="1029"/>
                </a:lnTo>
                <a:lnTo>
                  <a:pt x="2752" y="1027"/>
                </a:lnTo>
                <a:lnTo>
                  <a:pt x="2752" y="1027"/>
                </a:lnTo>
                <a:lnTo>
                  <a:pt x="2750" y="1025"/>
                </a:lnTo>
                <a:lnTo>
                  <a:pt x="2750" y="1025"/>
                </a:lnTo>
                <a:lnTo>
                  <a:pt x="2749" y="1022"/>
                </a:lnTo>
                <a:lnTo>
                  <a:pt x="2749" y="1022"/>
                </a:lnTo>
                <a:lnTo>
                  <a:pt x="2748" y="1020"/>
                </a:lnTo>
                <a:lnTo>
                  <a:pt x="2748" y="1020"/>
                </a:lnTo>
                <a:lnTo>
                  <a:pt x="2748" y="1017"/>
                </a:lnTo>
                <a:lnTo>
                  <a:pt x="2748" y="1017"/>
                </a:lnTo>
                <a:lnTo>
                  <a:pt x="2748" y="1014"/>
                </a:lnTo>
                <a:lnTo>
                  <a:pt x="2748" y="1014"/>
                </a:lnTo>
                <a:lnTo>
                  <a:pt x="2749" y="1012"/>
                </a:lnTo>
                <a:lnTo>
                  <a:pt x="2749" y="1012"/>
                </a:lnTo>
                <a:lnTo>
                  <a:pt x="2751" y="1010"/>
                </a:lnTo>
                <a:lnTo>
                  <a:pt x="2751" y="1010"/>
                </a:lnTo>
                <a:lnTo>
                  <a:pt x="2752" y="1008"/>
                </a:lnTo>
                <a:close/>
                <a:moveTo>
                  <a:pt x="2751" y="1010"/>
                </a:moveTo>
                <a:lnTo>
                  <a:pt x="2751" y="1010"/>
                </a:lnTo>
                <a:lnTo>
                  <a:pt x="2750" y="1012"/>
                </a:lnTo>
                <a:lnTo>
                  <a:pt x="2750" y="1012"/>
                </a:lnTo>
                <a:lnTo>
                  <a:pt x="2749" y="1015"/>
                </a:lnTo>
                <a:lnTo>
                  <a:pt x="2749" y="1014"/>
                </a:lnTo>
                <a:lnTo>
                  <a:pt x="2749" y="1017"/>
                </a:lnTo>
                <a:lnTo>
                  <a:pt x="2749" y="1017"/>
                </a:lnTo>
                <a:lnTo>
                  <a:pt x="2749" y="1020"/>
                </a:lnTo>
                <a:lnTo>
                  <a:pt x="2749" y="1020"/>
                </a:lnTo>
                <a:lnTo>
                  <a:pt x="2750" y="1022"/>
                </a:lnTo>
                <a:lnTo>
                  <a:pt x="2750" y="1022"/>
                </a:lnTo>
                <a:lnTo>
                  <a:pt x="2751" y="1024"/>
                </a:lnTo>
                <a:lnTo>
                  <a:pt x="2751" y="1024"/>
                </a:lnTo>
                <a:lnTo>
                  <a:pt x="2752" y="1027"/>
                </a:lnTo>
                <a:lnTo>
                  <a:pt x="2752" y="1027"/>
                </a:lnTo>
                <a:lnTo>
                  <a:pt x="2754" y="1028"/>
                </a:lnTo>
                <a:lnTo>
                  <a:pt x="2754" y="1028"/>
                </a:lnTo>
                <a:lnTo>
                  <a:pt x="2756" y="1030"/>
                </a:lnTo>
                <a:lnTo>
                  <a:pt x="2756" y="1030"/>
                </a:lnTo>
                <a:lnTo>
                  <a:pt x="2759" y="1030"/>
                </a:lnTo>
                <a:lnTo>
                  <a:pt x="2759" y="1030"/>
                </a:lnTo>
                <a:lnTo>
                  <a:pt x="2761" y="1031"/>
                </a:lnTo>
                <a:lnTo>
                  <a:pt x="2761" y="1031"/>
                </a:lnTo>
                <a:lnTo>
                  <a:pt x="2764" y="1031"/>
                </a:lnTo>
                <a:lnTo>
                  <a:pt x="2764" y="1031"/>
                </a:lnTo>
                <a:lnTo>
                  <a:pt x="2766" y="1030"/>
                </a:lnTo>
                <a:lnTo>
                  <a:pt x="2766" y="1030"/>
                </a:lnTo>
                <a:lnTo>
                  <a:pt x="2769" y="1029"/>
                </a:lnTo>
                <a:lnTo>
                  <a:pt x="2769" y="1029"/>
                </a:lnTo>
                <a:lnTo>
                  <a:pt x="2771" y="1027"/>
                </a:lnTo>
                <a:lnTo>
                  <a:pt x="2771" y="1027"/>
                </a:lnTo>
                <a:lnTo>
                  <a:pt x="2811" y="991"/>
                </a:lnTo>
                <a:lnTo>
                  <a:pt x="2811" y="991"/>
                </a:lnTo>
                <a:lnTo>
                  <a:pt x="2812" y="989"/>
                </a:lnTo>
                <a:lnTo>
                  <a:pt x="2812" y="989"/>
                </a:lnTo>
                <a:lnTo>
                  <a:pt x="2814" y="987"/>
                </a:lnTo>
                <a:lnTo>
                  <a:pt x="2814" y="987"/>
                </a:lnTo>
                <a:lnTo>
                  <a:pt x="2815" y="985"/>
                </a:lnTo>
                <a:lnTo>
                  <a:pt x="2815" y="985"/>
                </a:lnTo>
                <a:lnTo>
                  <a:pt x="2815" y="982"/>
                </a:lnTo>
                <a:lnTo>
                  <a:pt x="2815" y="982"/>
                </a:lnTo>
                <a:lnTo>
                  <a:pt x="2815" y="980"/>
                </a:lnTo>
                <a:lnTo>
                  <a:pt x="2815" y="980"/>
                </a:lnTo>
                <a:lnTo>
                  <a:pt x="2814" y="977"/>
                </a:lnTo>
                <a:lnTo>
                  <a:pt x="2814" y="977"/>
                </a:lnTo>
                <a:lnTo>
                  <a:pt x="2813" y="975"/>
                </a:lnTo>
                <a:lnTo>
                  <a:pt x="2813" y="975"/>
                </a:lnTo>
                <a:lnTo>
                  <a:pt x="2811" y="973"/>
                </a:lnTo>
                <a:lnTo>
                  <a:pt x="2811" y="973"/>
                </a:lnTo>
                <a:lnTo>
                  <a:pt x="2809" y="971"/>
                </a:lnTo>
                <a:lnTo>
                  <a:pt x="2810" y="971"/>
                </a:lnTo>
                <a:lnTo>
                  <a:pt x="2807" y="970"/>
                </a:lnTo>
                <a:lnTo>
                  <a:pt x="2807" y="970"/>
                </a:lnTo>
                <a:lnTo>
                  <a:pt x="2805" y="969"/>
                </a:lnTo>
                <a:lnTo>
                  <a:pt x="2805" y="969"/>
                </a:lnTo>
                <a:lnTo>
                  <a:pt x="2802" y="969"/>
                </a:lnTo>
                <a:lnTo>
                  <a:pt x="2802" y="969"/>
                </a:lnTo>
                <a:lnTo>
                  <a:pt x="2800" y="969"/>
                </a:lnTo>
                <a:lnTo>
                  <a:pt x="2800" y="969"/>
                </a:lnTo>
                <a:lnTo>
                  <a:pt x="2797" y="969"/>
                </a:lnTo>
                <a:lnTo>
                  <a:pt x="2798" y="969"/>
                </a:lnTo>
                <a:lnTo>
                  <a:pt x="2795" y="970"/>
                </a:lnTo>
                <a:lnTo>
                  <a:pt x="2795" y="970"/>
                </a:lnTo>
                <a:lnTo>
                  <a:pt x="2793" y="972"/>
                </a:lnTo>
                <a:lnTo>
                  <a:pt x="2793" y="972"/>
                </a:lnTo>
                <a:lnTo>
                  <a:pt x="2753" y="1008"/>
                </a:lnTo>
                <a:lnTo>
                  <a:pt x="2753" y="1008"/>
                </a:lnTo>
                <a:lnTo>
                  <a:pt x="2751" y="1010"/>
                </a:lnTo>
                <a:close/>
                <a:moveTo>
                  <a:pt x="2832" y="935"/>
                </a:moveTo>
                <a:lnTo>
                  <a:pt x="2832" y="935"/>
                </a:lnTo>
                <a:lnTo>
                  <a:pt x="2872" y="899"/>
                </a:lnTo>
                <a:lnTo>
                  <a:pt x="2872" y="899"/>
                </a:lnTo>
                <a:lnTo>
                  <a:pt x="2875" y="897"/>
                </a:lnTo>
                <a:lnTo>
                  <a:pt x="2875" y="897"/>
                </a:lnTo>
                <a:lnTo>
                  <a:pt x="2877" y="896"/>
                </a:lnTo>
                <a:lnTo>
                  <a:pt x="2877" y="896"/>
                </a:lnTo>
                <a:lnTo>
                  <a:pt x="2880" y="896"/>
                </a:lnTo>
                <a:lnTo>
                  <a:pt x="2880" y="896"/>
                </a:lnTo>
                <a:lnTo>
                  <a:pt x="2882" y="895"/>
                </a:lnTo>
                <a:lnTo>
                  <a:pt x="2882" y="895"/>
                </a:lnTo>
                <a:lnTo>
                  <a:pt x="2885" y="896"/>
                </a:lnTo>
                <a:lnTo>
                  <a:pt x="2885" y="896"/>
                </a:lnTo>
                <a:lnTo>
                  <a:pt x="2887" y="897"/>
                </a:lnTo>
                <a:lnTo>
                  <a:pt x="2888" y="897"/>
                </a:lnTo>
                <a:lnTo>
                  <a:pt x="2890" y="898"/>
                </a:lnTo>
                <a:lnTo>
                  <a:pt x="2890" y="898"/>
                </a:lnTo>
                <a:lnTo>
                  <a:pt x="2892" y="900"/>
                </a:lnTo>
                <a:lnTo>
                  <a:pt x="2892" y="900"/>
                </a:lnTo>
                <a:lnTo>
                  <a:pt x="2894" y="902"/>
                </a:lnTo>
                <a:lnTo>
                  <a:pt x="2894" y="902"/>
                </a:lnTo>
                <a:lnTo>
                  <a:pt x="2895" y="905"/>
                </a:lnTo>
                <a:lnTo>
                  <a:pt x="2895" y="905"/>
                </a:lnTo>
                <a:lnTo>
                  <a:pt x="2895" y="907"/>
                </a:lnTo>
                <a:lnTo>
                  <a:pt x="2895" y="907"/>
                </a:lnTo>
                <a:lnTo>
                  <a:pt x="2896" y="910"/>
                </a:lnTo>
                <a:lnTo>
                  <a:pt x="2896" y="910"/>
                </a:lnTo>
                <a:lnTo>
                  <a:pt x="2895" y="913"/>
                </a:lnTo>
                <a:lnTo>
                  <a:pt x="2895" y="913"/>
                </a:lnTo>
                <a:lnTo>
                  <a:pt x="2894" y="915"/>
                </a:lnTo>
                <a:lnTo>
                  <a:pt x="2894" y="915"/>
                </a:lnTo>
                <a:lnTo>
                  <a:pt x="2893" y="917"/>
                </a:lnTo>
                <a:lnTo>
                  <a:pt x="2893" y="918"/>
                </a:lnTo>
                <a:lnTo>
                  <a:pt x="2891" y="920"/>
                </a:lnTo>
                <a:lnTo>
                  <a:pt x="2891" y="920"/>
                </a:lnTo>
                <a:lnTo>
                  <a:pt x="2851" y="956"/>
                </a:lnTo>
                <a:lnTo>
                  <a:pt x="2851" y="956"/>
                </a:lnTo>
                <a:lnTo>
                  <a:pt x="2849" y="957"/>
                </a:lnTo>
                <a:lnTo>
                  <a:pt x="2849" y="957"/>
                </a:lnTo>
                <a:lnTo>
                  <a:pt x="2846" y="958"/>
                </a:lnTo>
                <a:lnTo>
                  <a:pt x="2846" y="958"/>
                </a:lnTo>
                <a:lnTo>
                  <a:pt x="2844" y="959"/>
                </a:lnTo>
                <a:lnTo>
                  <a:pt x="2844" y="959"/>
                </a:lnTo>
                <a:lnTo>
                  <a:pt x="2841" y="959"/>
                </a:lnTo>
                <a:lnTo>
                  <a:pt x="2841" y="959"/>
                </a:lnTo>
                <a:lnTo>
                  <a:pt x="2838" y="959"/>
                </a:lnTo>
                <a:lnTo>
                  <a:pt x="2838" y="959"/>
                </a:lnTo>
                <a:lnTo>
                  <a:pt x="2836" y="958"/>
                </a:lnTo>
                <a:lnTo>
                  <a:pt x="2836" y="958"/>
                </a:lnTo>
                <a:lnTo>
                  <a:pt x="2834" y="957"/>
                </a:lnTo>
                <a:lnTo>
                  <a:pt x="2834" y="957"/>
                </a:lnTo>
                <a:lnTo>
                  <a:pt x="2831" y="955"/>
                </a:lnTo>
                <a:lnTo>
                  <a:pt x="2831" y="955"/>
                </a:lnTo>
                <a:lnTo>
                  <a:pt x="2830" y="953"/>
                </a:lnTo>
                <a:lnTo>
                  <a:pt x="2830" y="952"/>
                </a:lnTo>
                <a:lnTo>
                  <a:pt x="2829" y="950"/>
                </a:lnTo>
                <a:lnTo>
                  <a:pt x="2829" y="950"/>
                </a:lnTo>
                <a:lnTo>
                  <a:pt x="2828" y="947"/>
                </a:lnTo>
                <a:lnTo>
                  <a:pt x="2828" y="947"/>
                </a:lnTo>
                <a:lnTo>
                  <a:pt x="2828" y="945"/>
                </a:lnTo>
                <a:lnTo>
                  <a:pt x="2828" y="945"/>
                </a:lnTo>
                <a:lnTo>
                  <a:pt x="2828" y="942"/>
                </a:lnTo>
                <a:lnTo>
                  <a:pt x="2828" y="942"/>
                </a:lnTo>
                <a:lnTo>
                  <a:pt x="2829" y="940"/>
                </a:lnTo>
                <a:lnTo>
                  <a:pt x="2829" y="940"/>
                </a:lnTo>
                <a:lnTo>
                  <a:pt x="2830" y="937"/>
                </a:lnTo>
                <a:lnTo>
                  <a:pt x="2830" y="937"/>
                </a:lnTo>
                <a:lnTo>
                  <a:pt x="2832" y="935"/>
                </a:lnTo>
                <a:close/>
                <a:moveTo>
                  <a:pt x="2831" y="938"/>
                </a:moveTo>
                <a:lnTo>
                  <a:pt x="2831" y="938"/>
                </a:lnTo>
                <a:lnTo>
                  <a:pt x="2830" y="940"/>
                </a:lnTo>
                <a:lnTo>
                  <a:pt x="2830" y="940"/>
                </a:lnTo>
                <a:lnTo>
                  <a:pt x="2829" y="942"/>
                </a:lnTo>
                <a:lnTo>
                  <a:pt x="2829" y="942"/>
                </a:lnTo>
                <a:lnTo>
                  <a:pt x="2829" y="945"/>
                </a:lnTo>
                <a:lnTo>
                  <a:pt x="2829" y="945"/>
                </a:lnTo>
                <a:lnTo>
                  <a:pt x="2829" y="947"/>
                </a:lnTo>
                <a:lnTo>
                  <a:pt x="2829" y="947"/>
                </a:lnTo>
                <a:lnTo>
                  <a:pt x="2829" y="950"/>
                </a:lnTo>
                <a:lnTo>
                  <a:pt x="2829" y="950"/>
                </a:lnTo>
                <a:lnTo>
                  <a:pt x="2830" y="952"/>
                </a:lnTo>
                <a:lnTo>
                  <a:pt x="2830" y="952"/>
                </a:lnTo>
                <a:lnTo>
                  <a:pt x="2832" y="954"/>
                </a:lnTo>
                <a:lnTo>
                  <a:pt x="2832" y="954"/>
                </a:lnTo>
                <a:lnTo>
                  <a:pt x="2834" y="956"/>
                </a:lnTo>
                <a:lnTo>
                  <a:pt x="2834" y="956"/>
                </a:lnTo>
                <a:lnTo>
                  <a:pt x="2836" y="957"/>
                </a:lnTo>
                <a:lnTo>
                  <a:pt x="2836" y="957"/>
                </a:lnTo>
                <a:lnTo>
                  <a:pt x="2839" y="958"/>
                </a:lnTo>
                <a:lnTo>
                  <a:pt x="2839" y="958"/>
                </a:lnTo>
                <a:lnTo>
                  <a:pt x="2841" y="958"/>
                </a:lnTo>
                <a:lnTo>
                  <a:pt x="2841" y="958"/>
                </a:lnTo>
                <a:lnTo>
                  <a:pt x="2844" y="958"/>
                </a:lnTo>
                <a:lnTo>
                  <a:pt x="2844" y="958"/>
                </a:lnTo>
                <a:lnTo>
                  <a:pt x="2846" y="958"/>
                </a:lnTo>
                <a:lnTo>
                  <a:pt x="2846" y="958"/>
                </a:lnTo>
                <a:lnTo>
                  <a:pt x="2848" y="957"/>
                </a:lnTo>
                <a:lnTo>
                  <a:pt x="2848" y="957"/>
                </a:lnTo>
                <a:lnTo>
                  <a:pt x="2850" y="955"/>
                </a:lnTo>
                <a:lnTo>
                  <a:pt x="2850" y="955"/>
                </a:lnTo>
                <a:lnTo>
                  <a:pt x="2890" y="919"/>
                </a:lnTo>
                <a:lnTo>
                  <a:pt x="2890" y="919"/>
                </a:lnTo>
                <a:lnTo>
                  <a:pt x="2892" y="917"/>
                </a:lnTo>
                <a:lnTo>
                  <a:pt x="2892" y="917"/>
                </a:lnTo>
                <a:lnTo>
                  <a:pt x="2894" y="915"/>
                </a:lnTo>
                <a:lnTo>
                  <a:pt x="2894" y="915"/>
                </a:lnTo>
                <a:lnTo>
                  <a:pt x="2894" y="912"/>
                </a:lnTo>
                <a:lnTo>
                  <a:pt x="2894" y="912"/>
                </a:lnTo>
                <a:lnTo>
                  <a:pt x="2895" y="910"/>
                </a:lnTo>
                <a:lnTo>
                  <a:pt x="2895" y="910"/>
                </a:lnTo>
                <a:lnTo>
                  <a:pt x="2895" y="907"/>
                </a:lnTo>
                <a:lnTo>
                  <a:pt x="2895" y="908"/>
                </a:lnTo>
                <a:lnTo>
                  <a:pt x="2894" y="905"/>
                </a:lnTo>
                <a:lnTo>
                  <a:pt x="2894" y="905"/>
                </a:lnTo>
                <a:lnTo>
                  <a:pt x="2893" y="903"/>
                </a:lnTo>
                <a:lnTo>
                  <a:pt x="2893" y="903"/>
                </a:lnTo>
                <a:lnTo>
                  <a:pt x="2891" y="900"/>
                </a:lnTo>
                <a:lnTo>
                  <a:pt x="2891" y="901"/>
                </a:lnTo>
                <a:lnTo>
                  <a:pt x="2889" y="899"/>
                </a:lnTo>
                <a:lnTo>
                  <a:pt x="2889" y="899"/>
                </a:lnTo>
                <a:lnTo>
                  <a:pt x="2887" y="897"/>
                </a:lnTo>
                <a:lnTo>
                  <a:pt x="2887" y="897"/>
                </a:lnTo>
                <a:lnTo>
                  <a:pt x="2885" y="897"/>
                </a:lnTo>
                <a:lnTo>
                  <a:pt x="2885" y="897"/>
                </a:lnTo>
                <a:lnTo>
                  <a:pt x="2882" y="896"/>
                </a:lnTo>
                <a:lnTo>
                  <a:pt x="2882" y="896"/>
                </a:lnTo>
                <a:lnTo>
                  <a:pt x="2880" y="896"/>
                </a:lnTo>
                <a:lnTo>
                  <a:pt x="2880" y="896"/>
                </a:lnTo>
                <a:lnTo>
                  <a:pt x="2877" y="897"/>
                </a:lnTo>
                <a:lnTo>
                  <a:pt x="2877" y="897"/>
                </a:lnTo>
                <a:lnTo>
                  <a:pt x="2875" y="898"/>
                </a:lnTo>
                <a:lnTo>
                  <a:pt x="2875" y="898"/>
                </a:lnTo>
                <a:lnTo>
                  <a:pt x="2873" y="900"/>
                </a:lnTo>
                <a:lnTo>
                  <a:pt x="2873" y="900"/>
                </a:lnTo>
                <a:lnTo>
                  <a:pt x="2833" y="936"/>
                </a:lnTo>
                <a:lnTo>
                  <a:pt x="2833" y="936"/>
                </a:lnTo>
                <a:lnTo>
                  <a:pt x="2831" y="938"/>
                </a:lnTo>
                <a:close/>
                <a:moveTo>
                  <a:pt x="2912" y="863"/>
                </a:moveTo>
                <a:lnTo>
                  <a:pt x="2912" y="863"/>
                </a:lnTo>
                <a:lnTo>
                  <a:pt x="2952" y="827"/>
                </a:lnTo>
                <a:lnTo>
                  <a:pt x="2952" y="827"/>
                </a:lnTo>
                <a:lnTo>
                  <a:pt x="2954" y="825"/>
                </a:lnTo>
                <a:lnTo>
                  <a:pt x="2954" y="825"/>
                </a:lnTo>
                <a:lnTo>
                  <a:pt x="2957" y="824"/>
                </a:lnTo>
                <a:lnTo>
                  <a:pt x="2957" y="824"/>
                </a:lnTo>
                <a:lnTo>
                  <a:pt x="2959" y="823"/>
                </a:lnTo>
                <a:lnTo>
                  <a:pt x="2959" y="823"/>
                </a:lnTo>
                <a:lnTo>
                  <a:pt x="2962" y="823"/>
                </a:lnTo>
                <a:lnTo>
                  <a:pt x="2962" y="823"/>
                </a:lnTo>
                <a:lnTo>
                  <a:pt x="2965" y="823"/>
                </a:lnTo>
                <a:lnTo>
                  <a:pt x="2965" y="823"/>
                </a:lnTo>
                <a:lnTo>
                  <a:pt x="2967" y="824"/>
                </a:lnTo>
                <a:lnTo>
                  <a:pt x="2967" y="824"/>
                </a:lnTo>
                <a:lnTo>
                  <a:pt x="2970" y="826"/>
                </a:lnTo>
                <a:lnTo>
                  <a:pt x="2970" y="826"/>
                </a:lnTo>
                <a:lnTo>
                  <a:pt x="2972" y="827"/>
                </a:lnTo>
                <a:lnTo>
                  <a:pt x="2972" y="828"/>
                </a:lnTo>
                <a:lnTo>
                  <a:pt x="2973" y="830"/>
                </a:lnTo>
                <a:lnTo>
                  <a:pt x="2973" y="830"/>
                </a:lnTo>
                <a:lnTo>
                  <a:pt x="2975" y="832"/>
                </a:lnTo>
                <a:lnTo>
                  <a:pt x="2975" y="832"/>
                </a:lnTo>
                <a:lnTo>
                  <a:pt x="2975" y="835"/>
                </a:lnTo>
                <a:lnTo>
                  <a:pt x="2975" y="835"/>
                </a:lnTo>
                <a:lnTo>
                  <a:pt x="2975" y="838"/>
                </a:lnTo>
                <a:lnTo>
                  <a:pt x="2975" y="838"/>
                </a:lnTo>
                <a:lnTo>
                  <a:pt x="2975" y="840"/>
                </a:lnTo>
                <a:lnTo>
                  <a:pt x="2975" y="840"/>
                </a:lnTo>
                <a:lnTo>
                  <a:pt x="2974" y="843"/>
                </a:lnTo>
                <a:lnTo>
                  <a:pt x="2974" y="843"/>
                </a:lnTo>
                <a:lnTo>
                  <a:pt x="2973" y="845"/>
                </a:lnTo>
                <a:lnTo>
                  <a:pt x="2973" y="845"/>
                </a:lnTo>
                <a:lnTo>
                  <a:pt x="2971" y="847"/>
                </a:lnTo>
                <a:lnTo>
                  <a:pt x="2971" y="847"/>
                </a:lnTo>
                <a:lnTo>
                  <a:pt x="2931" y="883"/>
                </a:lnTo>
                <a:lnTo>
                  <a:pt x="2931" y="883"/>
                </a:lnTo>
                <a:lnTo>
                  <a:pt x="2929" y="885"/>
                </a:lnTo>
                <a:lnTo>
                  <a:pt x="2929" y="885"/>
                </a:lnTo>
                <a:lnTo>
                  <a:pt x="2926" y="886"/>
                </a:lnTo>
                <a:lnTo>
                  <a:pt x="2926" y="886"/>
                </a:lnTo>
                <a:lnTo>
                  <a:pt x="2924" y="887"/>
                </a:lnTo>
                <a:lnTo>
                  <a:pt x="2924" y="887"/>
                </a:lnTo>
                <a:lnTo>
                  <a:pt x="2921" y="887"/>
                </a:lnTo>
                <a:lnTo>
                  <a:pt x="2921" y="887"/>
                </a:lnTo>
                <a:lnTo>
                  <a:pt x="2918" y="887"/>
                </a:lnTo>
                <a:lnTo>
                  <a:pt x="2918" y="887"/>
                </a:lnTo>
                <a:lnTo>
                  <a:pt x="2916" y="886"/>
                </a:lnTo>
                <a:lnTo>
                  <a:pt x="2916" y="886"/>
                </a:lnTo>
                <a:lnTo>
                  <a:pt x="2913" y="884"/>
                </a:lnTo>
                <a:lnTo>
                  <a:pt x="2913" y="884"/>
                </a:lnTo>
                <a:lnTo>
                  <a:pt x="2911" y="882"/>
                </a:lnTo>
                <a:lnTo>
                  <a:pt x="2911" y="882"/>
                </a:lnTo>
                <a:lnTo>
                  <a:pt x="2910" y="880"/>
                </a:lnTo>
                <a:lnTo>
                  <a:pt x="2910" y="880"/>
                </a:lnTo>
                <a:lnTo>
                  <a:pt x="2908" y="878"/>
                </a:lnTo>
                <a:lnTo>
                  <a:pt x="2908" y="878"/>
                </a:lnTo>
                <a:lnTo>
                  <a:pt x="2908" y="875"/>
                </a:lnTo>
                <a:lnTo>
                  <a:pt x="2908" y="875"/>
                </a:lnTo>
                <a:lnTo>
                  <a:pt x="2908" y="872"/>
                </a:lnTo>
                <a:lnTo>
                  <a:pt x="2908" y="872"/>
                </a:lnTo>
                <a:lnTo>
                  <a:pt x="2908" y="870"/>
                </a:lnTo>
                <a:lnTo>
                  <a:pt x="2908" y="870"/>
                </a:lnTo>
                <a:lnTo>
                  <a:pt x="2909" y="867"/>
                </a:lnTo>
                <a:lnTo>
                  <a:pt x="2909" y="867"/>
                </a:lnTo>
                <a:lnTo>
                  <a:pt x="2910" y="865"/>
                </a:lnTo>
                <a:lnTo>
                  <a:pt x="2910" y="865"/>
                </a:lnTo>
                <a:lnTo>
                  <a:pt x="2912" y="863"/>
                </a:lnTo>
                <a:close/>
                <a:moveTo>
                  <a:pt x="2911" y="865"/>
                </a:moveTo>
                <a:lnTo>
                  <a:pt x="2911" y="865"/>
                </a:lnTo>
                <a:lnTo>
                  <a:pt x="2910" y="868"/>
                </a:lnTo>
                <a:lnTo>
                  <a:pt x="2910" y="868"/>
                </a:lnTo>
                <a:lnTo>
                  <a:pt x="2909" y="870"/>
                </a:lnTo>
                <a:lnTo>
                  <a:pt x="2909" y="870"/>
                </a:lnTo>
                <a:lnTo>
                  <a:pt x="2908" y="872"/>
                </a:lnTo>
                <a:lnTo>
                  <a:pt x="2908" y="872"/>
                </a:lnTo>
                <a:lnTo>
                  <a:pt x="2909" y="875"/>
                </a:lnTo>
                <a:lnTo>
                  <a:pt x="2909" y="875"/>
                </a:lnTo>
                <a:lnTo>
                  <a:pt x="2909" y="877"/>
                </a:lnTo>
                <a:lnTo>
                  <a:pt x="2909" y="877"/>
                </a:lnTo>
                <a:lnTo>
                  <a:pt x="2910" y="880"/>
                </a:lnTo>
                <a:lnTo>
                  <a:pt x="2910" y="880"/>
                </a:lnTo>
                <a:lnTo>
                  <a:pt x="2912" y="882"/>
                </a:lnTo>
                <a:lnTo>
                  <a:pt x="2912" y="882"/>
                </a:lnTo>
                <a:lnTo>
                  <a:pt x="2914" y="883"/>
                </a:lnTo>
                <a:lnTo>
                  <a:pt x="2914" y="883"/>
                </a:lnTo>
                <a:lnTo>
                  <a:pt x="2916" y="885"/>
                </a:lnTo>
                <a:lnTo>
                  <a:pt x="2916" y="885"/>
                </a:lnTo>
                <a:lnTo>
                  <a:pt x="2918" y="886"/>
                </a:lnTo>
                <a:lnTo>
                  <a:pt x="2918" y="886"/>
                </a:lnTo>
                <a:lnTo>
                  <a:pt x="2921" y="886"/>
                </a:lnTo>
                <a:lnTo>
                  <a:pt x="2921" y="886"/>
                </a:lnTo>
                <a:lnTo>
                  <a:pt x="2923" y="886"/>
                </a:lnTo>
                <a:lnTo>
                  <a:pt x="2923" y="886"/>
                </a:lnTo>
                <a:lnTo>
                  <a:pt x="2926" y="885"/>
                </a:lnTo>
                <a:lnTo>
                  <a:pt x="2926" y="885"/>
                </a:lnTo>
                <a:lnTo>
                  <a:pt x="2928" y="884"/>
                </a:lnTo>
                <a:lnTo>
                  <a:pt x="2928" y="884"/>
                </a:lnTo>
                <a:lnTo>
                  <a:pt x="2930" y="883"/>
                </a:lnTo>
                <a:lnTo>
                  <a:pt x="2930" y="883"/>
                </a:lnTo>
                <a:lnTo>
                  <a:pt x="2970" y="846"/>
                </a:lnTo>
                <a:lnTo>
                  <a:pt x="2970" y="847"/>
                </a:lnTo>
                <a:lnTo>
                  <a:pt x="2972" y="845"/>
                </a:lnTo>
                <a:lnTo>
                  <a:pt x="2972" y="845"/>
                </a:lnTo>
                <a:lnTo>
                  <a:pt x="2973" y="842"/>
                </a:lnTo>
                <a:lnTo>
                  <a:pt x="2973" y="843"/>
                </a:lnTo>
                <a:lnTo>
                  <a:pt x="2974" y="840"/>
                </a:lnTo>
                <a:lnTo>
                  <a:pt x="2974" y="840"/>
                </a:lnTo>
                <a:lnTo>
                  <a:pt x="2975" y="837"/>
                </a:lnTo>
                <a:lnTo>
                  <a:pt x="2975" y="838"/>
                </a:lnTo>
                <a:lnTo>
                  <a:pt x="2974" y="835"/>
                </a:lnTo>
                <a:lnTo>
                  <a:pt x="2974" y="835"/>
                </a:lnTo>
                <a:lnTo>
                  <a:pt x="2974" y="833"/>
                </a:lnTo>
                <a:lnTo>
                  <a:pt x="2974" y="833"/>
                </a:lnTo>
                <a:lnTo>
                  <a:pt x="2973" y="830"/>
                </a:lnTo>
                <a:lnTo>
                  <a:pt x="2973" y="830"/>
                </a:lnTo>
                <a:lnTo>
                  <a:pt x="2971" y="828"/>
                </a:lnTo>
                <a:lnTo>
                  <a:pt x="2971" y="828"/>
                </a:lnTo>
                <a:lnTo>
                  <a:pt x="2969" y="826"/>
                </a:lnTo>
                <a:lnTo>
                  <a:pt x="2969" y="826"/>
                </a:lnTo>
                <a:lnTo>
                  <a:pt x="2967" y="825"/>
                </a:lnTo>
                <a:lnTo>
                  <a:pt x="2967" y="825"/>
                </a:lnTo>
                <a:lnTo>
                  <a:pt x="2965" y="824"/>
                </a:lnTo>
                <a:lnTo>
                  <a:pt x="2965" y="824"/>
                </a:lnTo>
                <a:lnTo>
                  <a:pt x="2962" y="824"/>
                </a:lnTo>
                <a:lnTo>
                  <a:pt x="2962" y="824"/>
                </a:lnTo>
                <a:lnTo>
                  <a:pt x="2960" y="824"/>
                </a:lnTo>
                <a:lnTo>
                  <a:pt x="2960" y="824"/>
                </a:lnTo>
                <a:lnTo>
                  <a:pt x="2957" y="825"/>
                </a:lnTo>
                <a:lnTo>
                  <a:pt x="2957" y="825"/>
                </a:lnTo>
                <a:lnTo>
                  <a:pt x="2955" y="826"/>
                </a:lnTo>
                <a:lnTo>
                  <a:pt x="2955" y="826"/>
                </a:lnTo>
                <a:lnTo>
                  <a:pt x="2953" y="827"/>
                </a:lnTo>
                <a:lnTo>
                  <a:pt x="2953" y="827"/>
                </a:lnTo>
                <a:lnTo>
                  <a:pt x="2913" y="863"/>
                </a:lnTo>
                <a:lnTo>
                  <a:pt x="2913" y="863"/>
                </a:lnTo>
                <a:lnTo>
                  <a:pt x="2911" y="865"/>
                </a:lnTo>
                <a:close/>
                <a:moveTo>
                  <a:pt x="2992" y="790"/>
                </a:moveTo>
                <a:lnTo>
                  <a:pt x="2992" y="790"/>
                </a:lnTo>
                <a:lnTo>
                  <a:pt x="3032" y="754"/>
                </a:lnTo>
                <a:lnTo>
                  <a:pt x="3032" y="754"/>
                </a:lnTo>
                <a:lnTo>
                  <a:pt x="3034" y="753"/>
                </a:lnTo>
                <a:lnTo>
                  <a:pt x="3034" y="753"/>
                </a:lnTo>
                <a:lnTo>
                  <a:pt x="3037" y="751"/>
                </a:lnTo>
                <a:lnTo>
                  <a:pt x="3037" y="751"/>
                </a:lnTo>
                <a:lnTo>
                  <a:pt x="3039" y="751"/>
                </a:lnTo>
                <a:lnTo>
                  <a:pt x="3039" y="751"/>
                </a:lnTo>
                <a:lnTo>
                  <a:pt x="3042" y="751"/>
                </a:lnTo>
                <a:lnTo>
                  <a:pt x="3042" y="751"/>
                </a:lnTo>
                <a:lnTo>
                  <a:pt x="3045" y="751"/>
                </a:lnTo>
                <a:lnTo>
                  <a:pt x="3045" y="751"/>
                </a:lnTo>
                <a:lnTo>
                  <a:pt x="3047" y="752"/>
                </a:lnTo>
                <a:lnTo>
                  <a:pt x="3047" y="752"/>
                </a:lnTo>
                <a:lnTo>
                  <a:pt x="3049" y="753"/>
                </a:lnTo>
                <a:lnTo>
                  <a:pt x="3049" y="753"/>
                </a:lnTo>
                <a:lnTo>
                  <a:pt x="3052" y="755"/>
                </a:lnTo>
                <a:lnTo>
                  <a:pt x="3052" y="755"/>
                </a:lnTo>
                <a:lnTo>
                  <a:pt x="3053" y="757"/>
                </a:lnTo>
                <a:lnTo>
                  <a:pt x="3053" y="758"/>
                </a:lnTo>
                <a:lnTo>
                  <a:pt x="3054" y="760"/>
                </a:lnTo>
                <a:lnTo>
                  <a:pt x="3054" y="760"/>
                </a:lnTo>
                <a:lnTo>
                  <a:pt x="3055" y="762"/>
                </a:lnTo>
                <a:lnTo>
                  <a:pt x="3055" y="763"/>
                </a:lnTo>
                <a:lnTo>
                  <a:pt x="3055" y="765"/>
                </a:lnTo>
                <a:lnTo>
                  <a:pt x="3055" y="765"/>
                </a:lnTo>
                <a:lnTo>
                  <a:pt x="3055" y="768"/>
                </a:lnTo>
                <a:lnTo>
                  <a:pt x="3055" y="768"/>
                </a:lnTo>
                <a:lnTo>
                  <a:pt x="3054" y="770"/>
                </a:lnTo>
                <a:lnTo>
                  <a:pt x="3054" y="770"/>
                </a:lnTo>
                <a:lnTo>
                  <a:pt x="3053" y="773"/>
                </a:lnTo>
                <a:lnTo>
                  <a:pt x="3053" y="773"/>
                </a:lnTo>
                <a:lnTo>
                  <a:pt x="3051" y="775"/>
                </a:lnTo>
                <a:lnTo>
                  <a:pt x="3051" y="775"/>
                </a:lnTo>
                <a:lnTo>
                  <a:pt x="3011" y="811"/>
                </a:lnTo>
                <a:lnTo>
                  <a:pt x="3011" y="811"/>
                </a:lnTo>
                <a:lnTo>
                  <a:pt x="3008" y="813"/>
                </a:lnTo>
                <a:lnTo>
                  <a:pt x="3008" y="813"/>
                </a:lnTo>
                <a:lnTo>
                  <a:pt x="3006" y="814"/>
                </a:lnTo>
                <a:lnTo>
                  <a:pt x="3006" y="814"/>
                </a:lnTo>
                <a:lnTo>
                  <a:pt x="3003" y="814"/>
                </a:lnTo>
                <a:lnTo>
                  <a:pt x="3003" y="814"/>
                </a:lnTo>
                <a:lnTo>
                  <a:pt x="3001" y="815"/>
                </a:lnTo>
                <a:lnTo>
                  <a:pt x="3001" y="815"/>
                </a:lnTo>
                <a:lnTo>
                  <a:pt x="2998" y="814"/>
                </a:lnTo>
                <a:lnTo>
                  <a:pt x="2998" y="814"/>
                </a:lnTo>
                <a:lnTo>
                  <a:pt x="2996" y="813"/>
                </a:lnTo>
                <a:lnTo>
                  <a:pt x="2995" y="813"/>
                </a:lnTo>
                <a:lnTo>
                  <a:pt x="2993" y="812"/>
                </a:lnTo>
                <a:lnTo>
                  <a:pt x="2993" y="812"/>
                </a:lnTo>
                <a:lnTo>
                  <a:pt x="2991" y="810"/>
                </a:lnTo>
                <a:lnTo>
                  <a:pt x="2991" y="810"/>
                </a:lnTo>
                <a:lnTo>
                  <a:pt x="2989" y="808"/>
                </a:lnTo>
                <a:lnTo>
                  <a:pt x="2989" y="808"/>
                </a:lnTo>
                <a:lnTo>
                  <a:pt x="2988" y="805"/>
                </a:lnTo>
                <a:lnTo>
                  <a:pt x="2988" y="805"/>
                </a:lnTo>
                <a:lnTo>
                  <a:pt x="2988" y="803"/>
                </a:lnTo>
                <a:lnTo>
                  <a:pt x="2988" y="803"/>
                </a:lnTo>
                <a:lnTo>
                  <a:pt x="2987" y="800"/>
                </a:lnTo>
                <a:lnTo>
                  <a:pt x="2987" y="800"/>
                </a:lnTo>
                <a:lnTo>
                  <a:pt x="2988" y="797"/>
                </a:lnTo>
                <a:lnTo>
                  <a:pt x="2988" y="797"/>
                </a:lnTo>
                <a:lnTo>
                  <a:pt x="2989" y="795"/>
                </a:lnTo>
                <a:lnTo>
                  <a:pt x="2989" y="795"/>
                </a:lnTo>
                <a:lnTo>
                  <a:pt x="2990" y="793"/>
                </a:lnTo>
                <a:lnTo>
                  <a:pt x="2990" y="792"/>
                </a:lnTo>
                <a:lnTo>
                  <a:pt x="2992" y="790"/>
                </a:lnTo>
                <a:close/>
                <a:moveTo>
                  <a:pt x="2991" y="793"/>
                </a:moveTo>
                <a:lnTo>
                  <a:pt x="2991" y="793"/>
                </a:lnTo>
                <a:lnTo>
                  <a:pt x="2989" y="795"/>
                </a:lnTo>
                <a:lnTo>
                  <a:pt x="2989" y="795"/>
                </a:lnTo>
                <a:lnTo>
                  <a:pt x="2989" y="798"/>
                </a:lnTo>
                <a:lnTo>
                  <a:pt x="2989" y="797"/>
                </a:lnTo>
                <a:lnTo>
                  <a:pt x="2988" y="800"/>
                </a:lnTo>
                <a:lnTo>
                  <a:pt x="2988" y="800"/>
                </a:lnTo>
                <a:lnTo>
                  <a:pt x="2988" y="803"/>
                </a:lnTo>
                <a:lnTo>
                  <a:pt x="2988" y="802"/>
                </a:lnTo>
                <a:lnTo>
                  <a:pt x="2989" y="805"/>
                </a:lnTo>
                <a:lnTo>
                  <a:pt x="2989" y="805"/>
                </a:lnTo>
                <a:lnTo>
                  <a:pt x="2990" y="807"/>
                </a:lnTo>
                <a:lnTo>
                  <a:pt x="2990" y="807"/>
                </a:lnTo>
                <a:lnTo>
                  <a:pt x="2992" y="810"/>
                </a:lnTo>
                <a:lnTo>
                  <a:pt x="2992" y="809"/>
                </a:lnTo>
                <a:lnTo>
                  <a:pt x="2994" y="811"/>
                </a:lnTo>
                <a:lnTo>
                  <a:pt x="2994" y="811"/>
                </a:lnTo>
                <a:lnTo>
                  <a:pt x="2996" y="813"/>
                </a:lnTo>
                <a:lnTo>
                  <a:pt x="2996" y="813"/>
                </a:lnTo>
                <a:lnTo>
                  <a:pt x="2998" y="813"/>
                </a:lnTo>
                <a:lnTo>
                  <a:pt x="2998" y="813"/>
                </a:lnTo>
                <a:lnTo>
                  <a:pt x="3001" y="814"/>
                </a:lnTo>
                <a:lnTo>
                  <a:pt x="3001" y="814"/>
                </a:lnTo>
                <a:lnTo>
                  <a:pt x="3003" y="814"/>
                </a:lnTo>
                <a:lnTo>
                  <a:pt x="3003" y="814"/>
                </a:lnTo>
                <a:lnTo>
                  <a:pt x="3006" y="813"/>
                </a:lnTo>
                <a:lnTo>
                  <a:pt x="3006" y="813"/>
                </a:lnTo>
                <a:lnTo>
                  <a:pt x="3008" y="812"/>
                </a:lnTo>
                <a:lnTo>
                  <a:pt x="3008" y="812"/>
                </a:lnTo>
                <a:lnTo>
                  <a:pt x="3010" y="810"/>
                </a:lnTo>
                <a:lnTo>
                  <a:pt x="3010" y="810"/>
                </a:lnTo>
                <a:lnTo>
                  <a:pt x="3050" y="774"/>
                </a:lnTo>
                <a:lnTo>
                  <a:pt x="3050" y="774"/>
                </a:lnTo>
                <a:lnTo>
                  <a:pt x="3052" y="772"/>
                </a:lnTo>
                <a:lnTo>
                  <a:pt x="3052" y="772"/>
                </a:lnTo>
                <a:lnTo>
                  <a:pt x="3053" y="770"/>
                </a:lnTo>
                <a:lnTo>
                  <a:pt x="3053" y="770"/>
                </a:lnTo>
                <a:lnTo>
                  <a:pt x="3054" y="768"/>
                </a:lnTo>
                <a:lnTo>
                  <a:pt x="3054" y="768"/>
                </a:lnTo>
                <a:lnTo>
                  <a:pt x="3054" y="765"/>
                </a:lnTo>
                <a:lnTo>
                  <a:pt x="3054" y="765"/>
                </a:lnTo>
                <a:lnTo>
                  <a:pt x="3054" y="763"/>
                </a:lnTo>
                <a:lnTo>
                  <a:pt x="3054" y="763"/>
                </a:lnTo>
                <a:lnTo>
                  <a:pt x="3054" y="760"/>
                </a:lnTo>
                <a:lnTo>
                  <a:pt x="3054" y="760"/>
                </a:lnTo>
                <a:lnTo>
                  <a:pt x="3053" y="758"/>
                </a:lnTo>
                <a:lnTo>
                  <a:pt x="3053" y="758"/>
                </a:lnTo>
                <a:lnTo>
                  <a:pt x="3051" y="756"/>
                </a:lnTo>
                <a:lnTo>
                  <a:pt x="3051" y="756"/>
                </a:lnTo>
                <a:lnTo>
                  <a:pt x="3049" y="754"/>
                </a:lnTo>
                <a:lnTo>
                  <a:pt x="3049" y="754"/>
                </a:lnTo>
                <a:lnTo>
                  <a:pt x="3047" y="753"/>
                </a:lnTo>
                <a:lnTo>
                  <a:pt x="3047" y="753"/>
                </a:lnTo>
                <a:lnTo>
                  <a:pt x="3044" y="752"/>
                </a:lnTo>
                <a:lnTo>
                  <a:pt x="3044" y="752"/>
                </a:lnTo>
                <a:lnTo>
                  <a:pt x="3042" y="751"/>
                </a:lnTo>
                <a:lnTo>
                  <a:pt x="3042" y="751"/>
                </a:lnTo>
                <a:lnTo>
                  <a:pt x="3039" y="752"/>
                </a:lnTo>
                <a:lnTo>
                  <a:pt x="3039" y="752"/>
                </a:lnTo>
                <a:lnTo>
                  <a:pt x="3037" y="752"/>
                </a:lnTo>
                <a:lnTo>
                  <a:pt x="3037" y="752"/>
                </a:lnTo>
                <a:lnTo>
                  <a:pt x="3035" y="753"/>
                </a:lnTo>
                <a:lnTo>
                  <a:pt x="3035" y="753"/>
                </a:lnTo>
                <a:lnTo>
                  <a:pt x="3033" y="755"/>
                </a:lnTo>
                <a:lnTo>
                  <a:pt x="3033" y="755"/>
                </a:lnTo>
                <a:lnTo>
                  <a:pt x="2993" y="791"/>
                </a:lnTo>
                <a:lnTo>
                  <a:pt x="2993" y="791"/>
                </a:lnTo>
                <a:lnTo>
                  <a:pt x="2991" y="793"/>
                </a:lnTo>
                <a:close/>
                <a:moveTo>
                  <a:pt x="3073" y="718"/>
                </a:moveTo>
                <a:lnTo>
                  <a:pt x="3073" y="718"/>
                </a:lnTo>
                <a:lnTo>
                  <a:pt x="3115" y="684"/>
                </a:lnTo>
                <a:lnTo>
                  <a:pt x="3115" y="684"/>
                </a:lnTo>
                <a:lnTo>
                  <a:pt x="3117" y="683"/>
                </a:lnTo>
                <a:lnTo>
                  <a:pt x="3117" y="683"/>
                </a:lnTo>
                <a:lnTo>
                  <a:pt x="3120" y="682"/>
                </a:lnTo>
                <a:lnTo>
                  <a:pt x="3120" y="682"/>
                </a:lnTo>
                <a:lnTo>
                  <a:pt x="3122" y="681"/>
                </a:lnTo>
                <a:lnTo>
                  <a:pt x="3122" y="681"/>
                </a:lnTo>
                <a:lnTo>
                  <a:pt x="3125" y="681"/>
                </a:lnTo>
                <a:lnTo>
                  <a:pt x="3125" y="681"/>
                </a:lnTo>
                <a:lnTo>
                  <a:pt x="3128" y="682"/>
                </a:lnTo>
                <a:lnTo>
                  <a:pt x="3128" y="682"/>
                </a:lnTo>
                <a:lnTo>
                  <a:pt x="3130" y="683"/>
                </a:lnTo>
                <a:lnTo>
                  <a:pt x="3130" y="683"/>
                </a:lnTo>
                <a:lnTo>
                  <a:pt x="3132" y="684"/>
                </a:lnTo>
                <a:lnTo>
                  <a:pt x="3132" y="684"/>
                </a:lnTo>
                <a:lnTo>
                  <a:pt x="3134" y="686"/>
                </a:lnTo>
                <a:lnTo>
                  <a:pt x="3134" y="686"/>
                </a:lnTo>
                <a:lnTo>
                  <a:pt x="3136" y="689"/>
                </a:lnTo>
                <a:lnTo>
                  <a:pt x="3136" y="689"/>
                </a:lnTo>
                <a:lnTo>
                  <a:pt x="3137" y="691"/>
                </a:lnTo>
                <a:lnTo>
                  <a:pt x="3137" y="691"/>
                </a:lnTo>
                <a:lnTo>
                  <a:pt x="3137" y="694"/>
                </a:lnTo>
                <a:lnTo>
                  <a:pt x="3137" y="694"/>
                </a:lnTo>
                <a:lnTo>
                  <a:pt x="3137" y="697"/>
                </a:lnTo>
                <a:lnTo>
                  <a:pt x="3137" y="697"/>
                </a:lnTo>
                <a:lnTo>
                  <a:pt x="3137" y="699"/>
                </a:lnTo>
                <a:lnTo>
                  <a:pt x="3137" y="699"/>
                </a:lnTo>
                <a:lnTo>
                  <a:pt x="3136" y="702"/>
                </a:lnTo>
                <a:lnTo>
                  <a:pt x="3136" y="702"/>
                </a:lnTo>
                <a:lnTo>
                  <a:pt x="3134" y="704"/>
                </a:lnTo>
                <a:lnTo>
                  <a:pt x="3134" y="704"/>
                </a:lnTo>
                <a:lnTo>
                  <a:pt x="3132" y="706"/>
                </a:lnTo>
                <a:lnTo>
                  <a:pt x="3132" y="706"/>
                </a:lnTo>
                <a:lnTo>
                  <a:pt x="3090" y="739"/>
                </a:lnTo>
                <a:lnTo>
                  <a:pt x="3090" y="739"/>
                </a:lnTo>
                <a:lnTo>
                  <a:pt x="3088" y="741"/>
                </a:lnTo>
                <a:lnTo>
                  <a:pt x="3088" y="741"/>
                </a:lnTo>
                <a:lnTo>
                  <a:pt x="3085" y="742"/>
                </a:lnTo>
                <a:lnTo>
                  <a:pt x="3085" y="742"/>
                </a:lnTo>
                <a:lnTo>
                  <a:pt x="3083" y="742"/>
                </a:lnTo>
                <a:lnTo>
                  <a:pt x="3082" y="742"/>
                </a:lnTo>
                <a:lnTo>
                  <a:pt x="3080" y="742"/>
                </a:lnTo>
                <a:lnTo>
                  <a:pt x="3080" y="742"/>
                </a:lnTo>
                <a:lnTo>
                  <a:pt x="3077" y="742"/>
                </a:lnTo>
                <a:lnTo>
                  <a:pt x="3077" y="742"/>
                </a:lnTo>
                <a:lnTo>
                  <a:pt x="3075" y="741"/>
                </a:lnTo>
                <a:lnTo>
                  <a:pt x="3075" y="741"/>
                </a:lnTo>
                <a:lnTo>
                  <a:pt x="3072" y="739"/>
                </a:lnTo>
                <a:lnTo>
                  <a:pt x="3072" y="739"/>
                </a:lnTo>
                <a:lnTo>
                  <a:pt x="3070" y="737"/>
                </a:lnTo>
                <a:lnTo>
                  <a:pt x="3070" y="737"/>
                </a:lnTo>
                <a:lnTo>
                  <a:pt x="3069" y="735"/>
                </a:lnTo>
                <a:lnTo>
                  <a:pt x="3069" y="735"/>
                </a:lnTo>
                <a:lnTo>
                  <a:pt x="3068" y="732"/>
                </a:lnTo>
                <a:lnTo>
                  <a:pt x="3068" y="732"/>
                </a:lnTo>
                <a:lnTo>
                  <a:pt x="3067" y="730"/>
                </a:lnTo>
                <a:lnTo>
                  <a:pt x="3067" y="730"/>
                </a:lnTo>
                <a:lnTo>
                  <a:pt x="3067" y="727"/>
                </a:lnTo>
                <a:lnTo>
                  <a:pt x="3068" y="727"/>
                </a:lnTo>
                <a:lnTo>
                  <a:pt x="3068" y="725"/>
                </a:lnTo>
                <a:lnTo>
                  <a:pt x="3068" y="724"/>
                </a:lnTo>
                <a:lnTo>
                  <a:pt x="3069" y="722"/>
                </a:lnTo>
                <a:lnTo>
                  <a:pt x="3069" y="722"/>
                </a:lnTo>
                <a:lnTo>
                  <a:pt x="3070" y="720"/>
                </a:lnTo>
                <a:lnTo>
                  <a:pt x="3071" y="720"/>
                </a:lnTo>
                <a:lnTo>
                  <a:pt x="3073" y="718"/>
                </a:lnTo>
                <a:close/>
                <a:moveTo>
                  <a:pt x="3071" y="720"/>
                </a:moveTo>
                <a:lnTo>
                  <a:pt x="3071" y="720"/>
                </a:lnTo>
                <a:lnTo>
                  <a:pt x="3070" y="722"/>
                </a:lnTo>
                <a:lnTo>
                  <a:pt x="3070" y="722"/>
                </a:lnTo>
                <a:lnTo>
                  <a:pt x="3069" y="725"/>
                </a:lnTo>
                <a:lnTo>
                  <a:pt x="3069" y="725"/>
                </a:lnTo>
                <a:lnTo>
                  <a:pt x="3068" y="727"/>
                </a:lnTo>
                <a:lnTo>
                  <a:pt x="3068" y="727"/>
                </a:lnTo>
                <a:lnTo>
                  <a:pt x="3068" y="730"/>
                </a:lnTo>
                <a:lnTo>
                  <a:pt x="3068" y="730"/>
                </a:lnTo>
                <a:lnTo>
                  <a:pt x="3069" y="732"/>
                </a:lnTo>
                <a:lnTo>
                  <a:pt x="3069" y="732"/>
                </a:lnTo>
                <a:lnTo>
                  <a:pt x="3070" y="735"/>
                </a:lnTo>
                <a:lnTo>
                  <a:pt x="3070" y="735"/>
                </a:lnTo>
                <a:lnTo>
                  <a:pt x="3071" y="737"/>
                </a:lnTo>
                <a:lnTo>
                  <a:pt x="3071" y="737"/>
                </a:lnTo>
                <a:lnTo>
                  <a:pt x="3073" y="739"/>
                </a:lnTo>
                <a:lnTo>
                  <a:pt x="3073" y="739"/>
                </a:lnTo>
                <a:lnTo>
                  <a:pt x="3075" y="740"/>
                </a:lnTo>
                <a:lnTo>
                  <a:pt x="3075" y="740"/>
                </a:lnTo>
                <a:lnTo>
                  <a:pt x="3077" y="741"/>
                </a:lnTo>
                <a:lnTo>
                  <a:pt x="3077" y="741"/>
                </a:lnTo>
                <a:lnTo>
                  <a:pt x="3080" y="742"/>
                </a:lnTo>
                <a:lnTo>
                  <a:pt x="3080" y="741"/>
                </a:lnTo>
                <a:lnTo>
                  <a:pt x="3082" y="741"/>
                </a:lnTo>
                <a:lnTo>
                  <a:pt x="3082" y="741"/>
                </a:lnTo>
                <a:lnTo>
                  <a:pt x="3085" y="741"/>
                </a:lnTo>
                <a:lnTo>
                  <a:pt x="3085" y="741"/>
                </a:lnTo>
                <a:lnTo>
                  <a:pt x="3087" y="740"/>
                </a:lnTo>
                <a:lnTo>
                  <a:pt x="3087" y="740"/>
                </a:lnTo>
                <a:lnTo>
                  <a:pt x="3089" y="739"/>
                </a:lnTo>
                <a:lnTo>
                  <a:pt x="3089" y="739"/>
                </a:lnTo>
                <a:lnTo>
                  <a:pt x="3132" y="705"/>
                </a:lnTo>
                <a:lnTo>
                  <a:pt x="3132" y="705"/>
                </a:lnTo>
                <a:lnTo>
                  <a:pt x="3134" y="703"/>
                </a:lnTo>
                <a:lnTo>
                  <a:pt x="3134" y="703"/>
                </a:lnTo>
                <a:lnTo>
                  <a:pt x="3135" y="701"/>
                </a:lnTo>
                <a:lnTo>
                  <a:pt x="3135" y="701"/>
                </a:lnTo>
                <a:lnTo>
                  <a:pt x="3136" y="699"/>
                </a:lnTo>
                <a:lnTo>
                  <a:pt x="3136" y="699"/>
                </a:lnTo>
                <a:lnTo>
                  <a:pt x="3136" y="696"/>
                </a:lnTo>
                <a:lnTo>
                  <a:pt x="3136" y="697"/>
                </a:lnTo>
                <a:lnTo>
                  <a:pt x="3136" y="694"/>
                </a:lnTo>
                <a:lnTo>
                  <a:pt x="3136" y="694"/>
                </a:lnTo>
                <a:lnTo>
                  <a:pt x="3136" y="692"/>
                </a:lnTo>
                <a:lnTo>
                  <a:pt x="3136" y="692"/>
                </a:lnTo>
                <a:lnTo>
                  <a:pt x="3135" y="689"/>
                </a:lnTo>
                <a:lnTo>
                  <a:pt x="3135" y="689"/>
                </a:lnTo>
                <a:lnTo>
                  <a:pt x="3134" y="687"/>
                </a:lnTo>
                <a:lnTo>
                  <a:pt x="3134" y="687"/>
                </a:lnTo>
                <a:lnTo>
                  <a:pt x="3132" y="685"/>
                </a:lnTo>
                <a:lnTo>
                  <a:pt x="3132" y="685"/>
                </a:lnTo>
                <a:lnTo>
                  <a:pt x="3130" y="684"/>
                </a:lnTo>
                <a:lnTo>
                  <a:pt x="3130" y="684"/>
                </a:lnTo>
                <a:lnTo>
                  <a:pt x="3127" y="683"/>
                </a:lnTo>
                <a:lnTo>
                  <a:pt x="3127" y="683"/>
                </a:lnTo>
                <a:lnTo>
                  <a:pt x="3125" y="682"/>
                </a:lnTo>
                <a:lnTo>
                  <a:pt x="3125" y="682"/>
                </a:lnTo>
                <a:lnTo>
                  <a:pt x="3122" y="682"/>
                </a:lnTo>
                <a:lnTo>
                  <a:pt x="3123" y="682"/>
                </a:lnTo>
                <a:lnTo>
                  <a:pt x="3120" y="682"/>
                </a:lnTo>
                <a:lnTo>
                  <a:pt x="3120" y="682"/>
                </a:lnTo>
                <a:lnTo>
                  <a:pt x="3117" y="683"/>
                </a:lnTo>
                <a:lnTo>
                  <a:pt x="3118" y="683"/>
                </a:lnTo>
                <a:lnTo>
                  <a:pt x="3115" y="685"/>
                </a:lnTo>
                <a:lnTo>
                  <a:pt x="3115" y="685"/>
                </a:lnTo>
                <a:lnTo>
                  <a:pt x="3073" y="718"/>
                </a:lnTo>
                <a:lnTo>
                  <a:pt x="3073" y="718"/>
                </a:lnTo>
                <a:lnTo>
                  <a:pt x="3071" y="720"/>
                </a:lnTo>
                <a:close/>
                <a:moveTo>
                  <a:pt x="3157" y="651"/>
                </a:moveTo>
                <a:lnTo>
                  <a:pt x="3157" y="651"/>
                </a:lnTo>
                <a:lnTo>
                  <a:pt x="3199" y="617"/>
                </a:lnTo>
                <a:lnTo>
                  <a:pt x="3199" y="617"/>
                </a:lnTo>
                <a:lnTo>
                  <a:pt x="3202" y="616"/>
                </a:lnTo>
                <a:lnTo>
                  <a:pt x="3202" y="616"/>
                </a:lnTo>
                <a:lnTo>
                  <a:pt x="3204" y="615"/>
                </a:lnTo>
                <a:lnTo>
                  <a:pt x="3204" y="615"/>
                </a:lnTo>
                <a:lnTo>
                  <a:pt x="3207" y="614"/>
                </a:lnTo>
                <a:lnTo>
                  <a:pt x="3207" y="614"/>
                </a:lnTo>
                <a:lnTo>
                  <a:pt x="3209" y="614"/>
                </a:lnTo>
                <a:lnTo>
                  <a:pt x="3209" y="614"/>
                </a:lnTo>
                <a:lnTo>
                  <a:pt x="3212" y="615"/>
                </a:lnTo>
                <a:lnTo>
                  <a:pt x="3212" y="615"/>
                </a:lnTo>
                <a:lnTo>
                  <a:pt x="3214" y="616"/>
                </a:lnTo>
                <a:lnTo>
                  <a:pt x="3214" y="616"/>
                </a:lnTo>
                <a:lnTo>
                  <a:pt x="3217" y="617"/>
                </a:lnTo>
                <a:lnTo>
                  <a:pt x="3217" y="617"/>
                </a:lnTo>
                <a:lnTo>
                  <a:pt x="3219" y="619"/>
                </a:lnTo>
                <a:lnTo>
                  <a:pt x="3219" y="619"/>
                </a:lnTo>
                <a:lnTo>
                  <a:pt x="3220" y="622"/>
                </a:lnTo>
                <a:lnTo>
                  <a:pt x="3220" y="622"/>
                </a:lnTo>
                <a:lnTo>
                  <a:pt x="3221" y="624"/>
                </a:lnTo>
                <a:lnTo>
                  <a:pt x="3221" y="624"/>
                </a:lnTo>
                <a:lnTo>
                  <a:pt x="3222" y="627"/>
                </a:lnTo>
                <a:lnTo>
                  <a:pt x="3222" y="627"/>
                </a:lnTo>
                <a:lnTo>
                  <a:pt x="3222" y="630"/>
                </a:lnTo>
                <a:lnTo>
                  <a:pt x="3222" y="630"/>
                </a:lnTo>
                <a:lnTo>
                  <a:pt x="3221" y="632"/>
                </a:lnTo>
                <a:lnTo>
                  <a:pt x="3221" y="632"/>
                </a:lnTo>
                <a:lnTo>
                  <a:pt x="3220" y="635"/>
                </a:lnTo>
                <a:lnTo>
                  <a:pt x="3220" y="635"/>
                </a:lnTo>
                <a:lnTo>
                  <a:pt x="3218" y="637"/>
                </a:lnTo>
                <a:lnTo>
                  <a:pt x="3218" y="637"/>
                </a:lnTo>
                <a:lnTo>
                  <a:pt x="3216" y="639"/>
                </a:lnTo>
                <a:lnTo>
                  <a:pt x="3216" y="639"/>
                </a:lnTo>
                <a:lnTo>
                  <a:pt x="3174" y="672"/>
                </a:lnTo>
                <a:lnTo>
                  <a:pt x="3174" y="672"/>
                </a:lnTo>
                <a:lnTo>
                  <a:pt x="3172" y="674"/>
                </a:lnTo>
                <a:lnTo>
                  <a:pt x="3172" y="674"/>
                </a:lnTo>
                <a:lnTo>
                  <a:pt x="3169" y="675"/>
                </a:lnTo>
                <a:lnTo>
                  <a:pt x="3169" y="675"/>
                </a:lnTo>
                <a:lnTo>
                  <a:pt x="3167" y="675"/>
                </a:lnTo>
                <a:lnTo>
                  <a:pt x="3167" y="675"/>
                </a:lnTo>
                <a:lnTo>
                  <a:pt x="3164" y="675"/>
                </a:lnTo>
                <a:lnTo>
                  <a:pt x="3164" y="675"/>
                </a:lnTo>
                <a:lnTo>
                  <a:pt x="3162" y="675"/>
                </a:lnTo>
                <a:lnTo>
                  <a:pt x="3162" y="675"/>
                </a:lnTo>
                <a:lnTo>
                  <a:pt x="3159" y="674"/>
                </a:lnTo>
                <a:lnTo>
                  <a:pt x="3159" y="674"/>
                </a:lnTo>
                <a:lnTo>
                  <a:pt x="3157" y="672"/>
                </a:lnTo>
                <a:lnTo>
                  <a:pt x="3157" y="672"/>
                </a:lnTo>
                <a:lnTo>
                  <a:pt x="3155" y="670"/>
                </a:lnTo>
                <a:lnTo>
                  <a:pt x="3155" y="670"/>
                </a:lnTo>
                <a:lnTo>
                  <a:pt x="3153" y="668"/>
                </a:lnTo>
                <a:lnTo>
                  <a:pt x="3153" y="668"/>
                </a:lnTo>
                <a:lnTo>
                  <a:pt x="3152" y="665"/>
                </a:lnTo>
                <a:lnTo>
                  <a:pt x="3152" y="665"/>
                </a:lnTo>
                <a:lnTo>
                  <a:pt x="3152" y="663"/>
                </a:lnTo>
                <a:lnTo>
                  <a:pt x="3152" y="663"/>
                </a:lnTo>
                <a:lnTo>
                  <a:pt x="3152" y="660"/>
                </a:lnTo>
                <a:lnTo>
                  <a:pt x="3152" y="660"/>
                </a:lnTo>
                <a:lnTo>
                  <a:pt x="3152" y="658"/>
                </a:lnTo>
                <a:lnTo>
                  <a:pt x="3152" y="657"/>
                </a:lnTo>
                <a:lnTo>
                  <a:pt x="3153" y="655"/>
                </a:lnTo>
                <a:lnTo>
                  <a:pt x="3154" y="655"/>
                </a:lnTo>
                <a:lnTo>
                  <a:pt x="3155" y="653"/>
                </a:lnTo>
                <a:lnTo>
                  <a:pt x="3155" y="653"/>
                </a:lnTo>
                <a:lnTo>
                  <a:pt x="3157" y="651"/>
                </a:lnTo>
                <a:close/>
                <a:moveTo>
                  <a:pt x="3156" y="653"/>
                </a:moveTo>
                <a:lnTo>
                  <a:pt x="3156" y="653"/>
                </a:lnTo>
                <a:lnTo>
                  <a:pt x="3154" y="655"/>
                </a:lnTo>
                <a:lnTo>
                  <a:pt x="3154" y="655"/>
                </a:lnTo>
                <a:lnTo>
                  <a:pt x="3153" y="658"/>
                </a:lnTo>
                <a:lnTo>
                  <a:pt x="3153" y="658"/>
                </a:lnTo>
                <a:lnTo>
                  <a:pt x="3153" y="660"/>
                </a:lnTo>
                <a:lnTo>
                  <a:pt x="3153" y="660"/>
                </a:lnTo>
                <a:lnTo>
                  <a:pt x="3153" y="663"/>
                </a:lnTo>
                <a:lnTo>
                  <a:pt x="3153" y="663"/>
                </a:lnTo>
                <a:lnTo>
                  <a:pt x="3153" y="665"/>
                </a:lnTo>
                <a:lnTo>
                  <a:pt x="3153" y="665"/>
                </a:lnTo>
                <a:lnTo>
                  <a:pt x="3154" y="668"/>
                </a:lnTo>
                <a:lnTo>
                  <a:pt x="3154" y="668"/>
                </a:lnTo>
                <a:lnTo>
                  <a:pt x="3155" y="670"/>
                </a:lnTo>
                <a:lnTo>
                  <a:pt x="3155" y="670"/>
                </a:lnTo>
                <a:lnTo>
                  <a:pt x="3157" y="672"/>
                </a:lnTo>
                <a:lnTo>
                  <a:pt x="3157" y="672"/>
                </a:lnTo>
                <a:lnTo>
                  <a:pt x="3159" y="673"/>
                </a:lnTo>
                <a:lnTo>
                  <a:pt x="3159" y="673"/>
                </a:lnTo>
                <a:lnTo>
                  <a:pt x="3162" y="674"/>
                </a:lnTo>
                <a:lnTo>
                  <a:pt x="3162" y="674"/>
                </a:lnTo>
                <a:lnTo>
                  <a:pt x="3164" y="675"/>
                </a:lnTo>
                <a:lnTo>
                  <a:pt x="3164" y="675"/>
                </a:lnTo>
                <a:lnTo>
                  <a:pt x="3167" y="675"/>
                </a:lnTo>
                <a:lnTo>
                  <a:pt x="3167" y="675"/>
                </a:lnTo>
                <a:lnTo>
                  <a:pt x="3169" y="674"/>
                </a:lnTo>
                <a:lnTo>
                  <a:pt x="3169" y="674"/>
                </a:lnTo>
                <a:lnTo>
                  <a:pt x="3172" y="673"/>
                </a:lnTo>
                <a:lnTo>
                  <a:pt x="3172" y="673"/>
                </a:lnTo>
                <a:lnTo>
                  <a:pt x="3174" y="672"/>
                </a:lnTo>
                <a:lnTo>
                  <a:pt x="3174" y="672"/>
                </a:lnTo>
                <a:lnTo>
                  <a:pt x="3216" y="638"/>
                </a:lnTo>
                <a:lnTo>
                  <a:pt x="3216" y="638"/>
                </a:lnTo>
                <a:lnTo>
                  <a:pt x="3218" y="637"/>
                </a:lnTo>
                <a:lnTo>
                  <a:pt x="3218" y="637"/>
                </a:lnTo>
                <a:lnTo>
                  <a:pt x="3219" y="634"/>
                </a:lnTo>
                <a:lnTo>
                  <a:pt x="3219" y="634"/>
                </a:lnTo>
                <a:lnTo>
                  <a:pt x="3220" y="632"/>
                </a:lnTo>
                <a:lnTo>
                  <a:pt x="3220" y="632"/>
                </a:lnTo>
                <a:lnTo>
                  <a:pt x="3221" y="630"/>
                </a:lnTo>
                <a:lnTo>
                  <a:pt x="3221" y="630"/>
                </a:lnTo>
                <a:lnTo>
                  <a:pt x="3221" y="627"/>
                </a:lnTo>
                <a:lnTo>
                  <a:pt x="3221" y="627"/>
                </a:lnTo>
                <a:lnTo>
                  <a:pt x="3220" y="625"/>
                </a:lnTo>
                <a:lnTo>
                  <a:pt x="3221" y="625"/>
                </a:lnTo>
                <a:lnTo>
                  <a:pt x="3219" y="622"/>
                </a:lnTo>
                <a:lnTo>
                  <a:pt x="3219" y="622"/>
                </a:lnTo>
                <a:lnTo>
                  <a:pt x="3218" y="620"/>
                </a:lnTo>
                <a:lnTo>
                  <a:pt x="3218" y="620"/>
                </a:lnTo>
                <a:lnTo>
                  <a:pt x="3216" y="618"/>
                </a:lnTo>
                <a:lnTo>
                  <a:pt x="3216" y="618"/>
                </a:lnTo>
                <a:lnTo>
                  <a:pt x="3214" y="617"/>
                </a:lnTo>
                <a:lnTo>
                  <a:pt x="3214" y="617"/>
                </a:lnTo>
                <a:lnTo>
                  <a:pt x="3212" y="616"/>
                </a:lnTo>
                <a:lnTo>
                  <a:pt x="3212" y="616"/>
                </a:lnTo>
                <a:lnTo>
                  <a:pt x="3209" y="615"/>
                </a:lnTo>
                <a:lnTo>
                  <a:pt x="3209" y="615"/>
                </a:lnTo>
                <a:lnTo>
                  <a:pt x="3207" y="615"/>
                </a:lnTo>
                <a:lnTo>
                  <a:pt x="3207" y="615"/>
                </a:lnTo>
                <a:lnTo>
                  <a:pt x="3204" y="615"/>
                </a:lnTo>
                <a:lnTo>
                  <a:pt x="3204" y="615"/>
                </a:lnTo>
                <a:lnTo>
                  <a:pt x="3202" y="616"/>
                </a:lnTo>
                <a:lnTo>
                  <a:pt x="3202" y="616"/>
                </a:lnTo>
                <a:lnTo>
                  <a:pt x="3200" y="618"/>
                </a:lnTo>
                <a:lnTo>
                  <a:pt x="3200" y="618"/>
                </a:lnTo>
                <a:lnTo>
                  <a:pt x="3158" y="651"/>
                </a:lnTo>
                <a:lnTo>
                  <a:pt x="3158" y="651"/>
                </a:lnTo>
                <a:lnTo>
                  <a:pt x="3156" y="653"/>
                </a:lnTo>
                <a:close/>
                <a:moveTo>
                  <a:pt x="3241" y="584"/>
                </a:moveTo>
                <a:lnTo>
                  <a:pt x="3241" y="584"/>
                </a:lnTo>
                <a:lnTo>
                  <a:pt x="3283" y="550"/>
                </a:lnTo>
                <a:lnTo>
                  <a:pt x="3283" y="550"/>
                </a:lnTo>
                <a:lnTo>
                  <a:pt x="3286" y="549"/>
                </a:lnTo>
                <a:lnTo>
                  <a:pt x="3286" y="549"/>
                </a:lnTo>
                <a:lnTo>
                  <a:pt x="3288" y="548"/>
                </a:lnTo>
                <a:lnTo>
                  <a:pt x="3288" y="548"/>
                </a:lnTo>
                <a:lnTo>
                  <a:pt x="3291" y="547"/>
                </a:lnTo>
                <a:lnTo>
                  <a:pt x="3291" y="547"/>
                </a:lnTo>
                <a:lnTo>
                  <a:pt x="3294" y="547"/>
                </a:lnTo>
                <a:lnTo>
                  <a:pt x="3294" y="547"/>
                </a:lnTo>
                <a:lnTo>
                  <a:pt x="3296" y="548"/>
                </a:lnTo>
                <a:lnTo>
                  <a:pt x="3296" y="548"/>
                </a:lnTo>
                <a:lnTo>
                  <a:pt x="3299" y="549"/>
                </a:lnTo>
                <a:lnTo>
                  <a:pt x="3299" y="549"/>
                </a:lnTo>
                <a:lnTo>
                  <a:pt x="3301" y="550"/>
                </a:lnTo>
                <a:lnTo>
                  <a:pt x="3301" y="550"/>
                </a:lnTo>
                <a:lnTo>
                  <a:pt x="3303" y="552"/>
                </a:lnTo>
                <a:lnTo>
                  <a:pt x="3303" y="552"/>
                </a:lnTo>
                <a:lnTo>
                  <a:pt x="3304" y="555"/>
                </a:lnTo>
                <a:lnTo>
                  <a:pt x="3305" y="555"/>
                </a:lnTo>
                <a:lnTo>
                  <a:pt x="3305" y="557"/>
                </a:lnTo>
                <a:lnTo>
                  <a:pt x="3305" y="557"/>
                </a:lnTo>
                <a:lnTo>
                  <a:pt x="3306" y="560"/>
                </a:lnTo>
                <a:lnTo>
                  <a:pt x="3306" y="560"/>
                </a:lnTo>
                <a:lnTo>
                  <a:pt x="3306" y="563"/>
                </a:lnTo>
                <a:lnTo>
                  <a:pt x="3306" y="563"/>
                </a:lnTo>
                <a:lnTo>
                  <a:pt x="3305" y="565"/>
                </a:lnTo>
                <a:lnTo>
                  <a:pt x="3305" y="565"/>
                </a:lnTo>
                <a:lnTo>
                  <a:pt x="3304" y="568"/>
                </a:lnTo>
                <a:lnTo>
                  <a:pt x="3304" y="568"/>
                </a:lnTo>
                <a:lnTo>
                  <a:pt x="3303" y="570"/>
                </a:lnTo>
                <a:lnTo>
                  <a:pt x="3303" y="570"/>
                </a:lnTo>
                <a:lnTo>
                  <a:pt x="3301" y="572"/>
                </a:lnTo>
                <a:lnTo>
                  <a:pt x="3301" y="572"/>
                </a:lnTo>
                <a:lnTo>
                  <a:pt x="3259" y="605"/>
                </a:lnTo>
                <a:lnTo>
                  <a:pt x="3259" y="605"/>
                </a:lnTo>
                <a:lnTo>
                  <a:pt x="3256" y="607"/>
                </a:lnTo>
                <a:lnTo>
                  <a:pt x="3256" y="607"/>
                </a:lnTo>
                <a:lnTo>
                  <a:pt x="3254" y="608"/>
                </a:lnTo>
                <a:lnTo>
                  <a:pt x="3254" y="608"/>
                </a:lnTo>
                <a:lnTo>
                  <a:pt x="3251" y="608"/>
                </a:lnTo>
                <a:lnTo>
                  <a:pt x="3251" y="608"/>
                </a:lnTo>
                <a:lnTo>
                  <a:pt x="3248" y="608"/>
                </a:lnTo>
                <a:lnTo>
                  <a:pt x="3248" y="608"/>
                </a:lnTo>
                <a:lnTo>
                  <a:pt x="3246" y="608"/>
                </a:lnTo>
                <a:lnTo>
                  <a:pt x="3246" y="608"/>
                </a:lnTo>
                <a:lnTo>
                  <a:pt x="3243" y="607"/>
                </a:lnTo>
                <a:lnTo>
                  <a:pt x="3243" y="607"/>
                </a:lnTo>
                <a:lnTo>
                  <a:pt x="3241" y="605"/>
                </a:lnTo>
                <a:lnTo>
                  <a:pt x="3241" y="605"/>
                </a:lnTo>
                <a:lnTo>
                  <a:pt x="3239" y="603"/>
                </a:lnTo>
                <a:lnTo>
                  <a:pt x="3239" y="603"/>
                </a:lnTo>
                <a:lnTo>
                  <a:pt x="3238" y="601"/>
                </a:lnTo>
                <a:lnTo>
                  <a:pt x="3238" y="601"/>
                </a:lnTo>
                <a:lnTo>
                  <a:pt x="3237" y="598"/>
                </a:lnTo>
                <a:lnTo>
                  <a:pt x="3237" y="598"/>
                </a:lnTo>
                <a:lnTo>
                  <a:pt x="3236" y="596"/>
                </a:lnTo>
                <a:lnTo>
                  <a:pt x="3236" y="596"/>
                </a:lnTo>
                <a:lnTo>
                  <a:pt x="3236" y="593"/>
                </a:lnTo>
                <a:lnTo>
                  <a:pt x="3236" y="593"/>
                </a:lnTo>
                <a:lnTo>
                  <a:pt x="3237" y="590"/>
                </a:lnTo>
                <a:lnTo>
                  <a:pt x="3237" y="590"/>
                </a:lnTo>
                <a:lnTo>
                  <a:pt x="3238" y="588"/>
                </a:lnTo>
                <a:lnTo>
                  <a:pt x="3238" y="588"/>
                </a:lnTo>
                <a:lnTo>
                  <a:pt x="3239" y="586"/>
                </a:lnTo>
                <a:lnTo>
                  <a:pt x="3239" y="586"/>
                </a:lnTo>
                <a:lnTo>
                  <a:pt x="3241" y="584"/>
                </a:lnTo>
                <a:close/>
                <a:moveTo>
                  <a:pt x="3240" y="586"/>
                </a:moveTo>
                <a:lnTo>
                  <a:pt x="3240" y="586"/>
                </a:lnTo>
                <a:lnTo>
                  <a:pt x="3238" y="588"/>
                </a:lnTo>
                <a:lnTo>
                  <a:pt x="3238" y="588"/>
                </a:lnTo>
                <a:lnTo>
                  <a:pt x="3237" y="591"/>
                </a:lnTo>
                <a:lnTo>
                  <a:pt x="3237" y="591"/>
                </a:lnTo>
                <a:lnTo>
                  <a:pt x="3237" y="593"/>
                </a:lnTo>
                <a:lnTo>
                  <a:pt x="3237" y="593"/>
                </a:lnTo>
                <a:lnTo>
                  <a:pt x="3237" y="596"/>
                </a:lnTo>
                <a:lnTo>
                  <a:pt x="3237" y="596"/>
                </a:lnTo>
                <a:lnTo>
                  <a:pt x="3237" y="598"/>
                </a:lnTo>
                <a:lnTo>
                  <a:pt x="3237" y="598"/>
                </a:lnTo>
                <a:lnTo>
                  <a:pt x="3238" y="600"/>
                </a:lnTo>
                <a:lnTo>
                  <a:pt x="3238" y="600"/>
                </a:lnTo>
                <a:lnTo>
                  <a:pt x="3240" y="603"/>
                </a:lnTo>
                <a:lnTo>
                  <a:pt x="3240" y="603"/>
                </a:lnTo>
                <a:lnTo>
                  <a:pt x="3242" y="605"/>
                </a:lnTo>
                <a:lnTo>
                  <a:pt x="3242" y="605"/>
                </a:lnTo>
                <a:lnTo>
                  <a:pt x="3244" y="606"/>
                </a:lnTo>
                <a:lnTo>
                  <a:pt x="3244" y="606"/>
                </a:lnTo>
                <a:lnTo>
                  <a:pt x="3246" y="607"/>
                </a:lnTo>
                <a:lnTo>
                  <a:pt x="3246" y="607"/>
                </a:lnTo>
                <a:lnTo>
                  <a:pt x="3248" y="608"/>
                </a:lnTo>
                <a:lnTo>
                  <a:pt x="3248" y="607"/>
                </a:lnTo>
                <a:lnTo>
                  <a:pt x="3251" y="607"/>
                </a:lnTo>
                <a:lnTo>
                  <a:pt x="3251" y="607"/>
                </a:lnTo>
                <a:lnTo>
                  <a:pt x="3254" y="607"/>
                </a:lnTo>
                <a:lnTo>
                  <a:pt x="3253" y="607"/>
                </a:lnTo>
                <a:lnTo>
                  <a:pt x="3256" y="606"/>
                </a:lnTo>
                <a:lnTo>
                  <a:pt x="3256" y="606"/>
                </a:lnTo>
                <a:lnTo>
                  <a:pt x="3258" y="605"/>
                </a:lnTo>
                <a:lnTo>
                  <a:pt x="3258" y="605"/>
                </a:lnTo>
                <a:lnTo>
                  <a:pt x="3300" y="571"/>
                </a:lnTo>
                <a:lnTo>
                  <a:pt x="3300" y="571"/>
                </a:lnTo>
                <a:lnTo>
                  <a:pt x="3302" y="569"/>
                </a:lnTo>
                <a:lnTo>
                  <a:pt x="3302" y="570"/>
                </a:lnTo>
                <a:lnTo>
                  <a:pt x="3304" y="567"/>
                </a:lnTo>
                <a:lnTo>
                  <a:pt x="3304" y="567"/>
                </a:lnTo>
                <a:lnTo>
                  <a:pt x="3305" y="565"/>
                </a:lnTo>
                <a:lnTo>
                  <a:pt x="3305" y="565"/>
                </a:lnTo>
                <a:lnTo>
                  <a:pt x="3305" y="563"/>
                </a:lnTo>
                <a:lnTo>
                  <a:pt x="3305" y="563"/>
                </a:lnTo>
                <a:lnTo>
                  <a:pt x="3305" y="560"/>
                </a:lnTo>
                <a:lnTo>
                  <a:pt x="3305" y="560"/>
                </a:lnTo>
                <a:lnTo>
                  <a:pt x="3305" y="557"/>
                </a:lnTo>
                <a:lnTo>
                  <a:pt x="3305" y="557"/>
                </a:lnTo>
                <a:lnTo>
                  <a:pt x="3304" y="555"/>
                </a:lnTo>
                <a:lnTo>
                  <a:pt x="3304" y="555"/>
                </a:lnTo>
                <a:lnTo>
                  <a:pt x="3302" y="553"/>
                </a:lnTo>
                <a:lnTo>
                  <a:pt x="3302" y="553"/>
                </a:lnTo>
                <a:lnTo>
                  <a:pt x="3301" y="551"/>
                </a:lnTo>
                <a:lnTo>
                  <a:pt x="3301" y="551"/>
                </a:lnTo>
                <a:lnTo>
                  <a:pt x="3298" y="550"/>
                </a:lnTo>
                <a:lnTo>
                  <a:pt x="3298" y="550"/>
                </a:lnTo>
                <a:lnTo>
                  <a:pt x="3296" y="549"/>
                </a:lnTo>
                <a:lnTo>
                  <a:pt x="3296" y="549"/>
                </a:lnTo>
                <a:lnTo>
                  <a:pt x="3294" y="548"/>
                </a:lnTo>
                <a:lnTo>
                  <a:pt x="3294" y="548"/>
                </a:lnTo>
                <a:lnTo>
                  <a:pt x="3291" y="548"/>
                </a:lnTo>
                <a:lnTo>
                  <a:pt x="3291" y="548"/>
                </a:lnTo>
                <a:lnTo>
                  <a:pt x="3288" y="549"/>
                </a:lnTo>
                <a:lnTo>
                  <a:pt x="3289" y="549"/>
                </a:lnTo>
                <a:lnTo>
                  <a:pt x="3286" y="550"/>
                </a:lnTo>
                <a:lnTo>
                  <a:pt x="3286" y="550"/>
                </a:lnTo>
                <a:lnTo>
                  <a:pt x="3284" y="551"/>
                </a:lnTo>
                <a:lnTo>
                  <a:pt x="3284" y="551"/>
                </a:lnTo>
                <a:lnTo>
                  <a:pt x="3242" y="584"/>
                </a:lnTo>
                <a:lnTo>
                  <a:pt x="3242" y="584"/>
                </a:lnTo>
                <a:lnTo>
                  <a:pt x="3240" y="586"/>
                </a:lnTo>
                <a:close/>
                <a:moveTo>
                  <a:pt x="3326" y="517"/>
                </a:moveTo>
                <a:lnTo>
                  <a:pt x="3326" y="517"/>
                </a:lnTo>
                <a:lnTo>
                  <a:pt x="3368" y="483"/>
                </a:lnTo>
                <a:lnTo>
                  <a:pt x="3368" y="483"/>
                </a:lnTo>
                <a:lnTo>
                  <a:pt x="3370" y="482"/>
                </a:lnTo>
                <a:lnTo>
                  <a:pt x="3370" y="482"/>
                </a:lnTo>
                <a:lnTo>
                  <a:pt x="3373" y="481"/>
                </a:lnTo>
                <a:lnTo>
                  <a:pt x="3373" y="481"/>
                </a:lnTo>
                <a:lnTo>
                  <a:pt x="3375" y="480"/>
                </a:lnTo>
                <a:lnTo>
                  <a:pt x="3375" y="480"/>
                </a:lnTo>
                <a:lnTo>
                  <a:pt x="3378" y="480"/>
                </a:lnTo>
                <a:lnTo>
                  <a:pt x="3378" y="480"/>
                </a:lnTo>
                <a:lnTo>
                  <a:pt x="3381" y="481"/>
                </a:lnTo>
                <a:lnTo>
                  <a:pt x="3381" y="481"/>
                </a:lnTo>
                <a:lnTo>
                  <a:pt x="3383" y="482"/>
                </a:lnTo>
                <a:lnTo>
                  <a:pt x="3383" y="482"/>
                </a:lnTo>
                <a:lnTo>
                  <a:pt x="3385" y="484"/>
                </a:lnTo>
                <a:lnTo>
                  <a:pt x="3385" y="484"/>
                </a:lnTo>
                <a:lnTo>
                  <a:pt x="3387" y="486"/>
                </a:lnTo>
                <a:lnTo>
                  <a:pt x="3387" y="486"/>
                </a:lnTo>
                <a:lnTo>
                  <a:pt x="3389" y="488"/>
                </a:lnTo>
                <a:lnTo>
                  <a:pt x="3389" y="488"/>
                </a:lnTo>
                <a:lnTo>
                  <a:pt x="3390" y="490"/>
                </a:lnTo>
                <a:lnTo>
                  <a:pt x="3390" y="490"/>
                </a:lnTo>
                <a:lnTo>
                  <a:pt x="3390" y="493"/>
                </a:lnTo>
                <a:lnTo>
                  <a:pt x="3390" y="493"/>
                </a:lnTo>
                <a:lnTo>
                  <a:pt x="3390" y="496"/>
                </a:lnTo>
                <a:lnTo>
                  <a:pt x="3390" y="496"/>
                </a:lnTo>
                <a:lnTo>
                  <a:pt x="3390" y="498"/>
                </a:lnTo>
                <a:lnTo>
                  <a:pt x="3390" y="498"/>
                </a:lnTo>
                <a:lnTo>
                  <a:pt x="3389" y="501"/>
                </a:lnTo>
                <a:lnTo>
                  <a:pt x="3389" y="501"/>
                </a:lnTo>
                <a:lnTo>
                  <a:pt x="3387" y="503"/>
                </a:lnTo>
                <a:lnTo>
                  <a:pt x="3387" y="503"/>
                </a:lnTo>
                <a:lnTo>
                  <a:pt x="3385" y="505"/>
                </a:lnTo>
                <a:lnTo>
                  <a:pt x="3385" y="505"/>
                </a:lnTo>
                <a:lnTo>
                  <a:pt x="3343" y="539"/>
                </a:lnTo>
                <a:lnTo>
                  <a:pt x="3343" y="539"/>
                </a:lnTo>
                <a:lnTo>
                  <a:pt x="3341" y="540"/>
                </a:lnTo>
                <a:lnTo>
                  <a:pt x="3341" y="540"/>
                </a:lnTo>
                <a:lnTo>
                  <a:pt x="3338" y="541"/>
                </a:lnTo>
                <a:lnTo>
                  <a:pt x="3338" y="541"/>
                </a:lnTo>
                <a:lnTo>
                  <a:pt x="3335" y="541"/>
                </a:lnTo>
                <a:lnTo>
                  <a:pt x="3335" y="541"/>
                </a:lnTo>
                <a:lnTo>
                  <a:pt x="3333" y="541"/>
                </a:lnTo>
                <a:lnTo>
                  <a:pt x="3333" y="541"/>
                </a:lnTo>
                <a:lnTo>
                  <a:pt x="3330" y="541"/>
                </a:lnTo>
                <a:lnTo>
                  <a:pt x="3330" y="541"/>
                </a:lnTo>
                <a:lnTo>
                  <a:pt x="3328" y="540"/>
                </a:lnTo>
                <a:lnTo>
                  <a:pt x="3328" y="540"/>
                </a:lnTo>
                <a:lnTo>
                  <a:pt x="3325" y="538"/>
                </a:lnTo>
                <a:lnTo>
                  <a:pt x="3325" y="538"/>
                </a:lnTo>
                <a:lnTo>
                  <a:pt x="3323" y="536"/>
                </a:lnTo>
                <a:lnTo>
                  <a:pt x="3323" y="536"/>
                </a:lnTo>
                <a:lnTo>
                  <a:pt x="3322" y="534"/>
                </a:lnTo>
                <a:lnTo>
                  <a:pt x="3322" y="534"/>
                </a:lnTo>
                <a:lnTo>
                  <a:pt x="3321" y="531"/>
                </a:lnTo>
                <a:lnTo>
                  <a:pt x="3321" y="531"/>
                </a:lnTo>
                <a:lnTo>
                  <a:pt x="3321" y="529"/>
                </a:lnTo>
                <a:lnTo>
                  <a:pt x="3321" y="529"/>
                </a:lnTo>
                <a:lnTo>
                  <a:pt x="3321" y="526"/>
                </a:lnTo>
                <a:lnTo>
                  <a:pt x="3321" y="526"/>
                </a:lnTo>
                <a:lnTo>
                  <a:pt x="3321" y="523"/>
                </a:lnTo>
                <a:lnTo>
                  <a:pt x="3321" y="523"/>
                </a:lnTo>
                <a:lnTo>
                  <a:pt x="3322" y="521"/>
                </a:lnTo>
                <a:lnTo>
                  <a:pt x="3322" y="521"/>
                </a:lnTo>
                <a:lnTo>
                  <a:pt x="3324" y="519"/>
                </a:lnTo>
                <a:lnTo>
                  <a:pt x="3324" y="519"/>
                </a:lnTo>
                <a:lnTo>
                  <a:pt x="3326" y="517"/>
                </a:lnTo>
                <a:close/>
                <a:moveTo>
                  <a:pt x="3324" y="519"/>
                </a:moveTo>
                <a:lnTo>
                  <a:pt x="3324" y="519"/>
                </a:lnTo>
                <a:lnTo>
                  <a:pt x="3323" y="521"/>
                </a:lnTo>
                <a:lnTo>
                  <a:pt x="3323" y="521"/>
                </a:lnTo>
                <a:lnTo>
                  <a:pt x="3322" y="524"/>
                </a:lnTo>
                <a:lnTo>
                  <a:pt x="3322" y="524"/>
                </a:lnTo>
                <a:lnTo>
                  <a:pt x="3321" y="526"/>
                </a:lnTo>
                <a:lnTo>
                  <a:pt x="3321" y="526"/>
                </a:lnTo>
                <a:lnTo>
                  <a:pt x="3321" y="529"/>
                </a:lnTo>
                <a:lnTo>
                  <a:pt x="3321" y="529"/>
                </a:lnTo>
                <a:lnTo>
                  <a:pt x="3322" y="531"/>
                </a:lnTo>
                <a:lnTo>
                  <a:pt x="3322" y="531"/>
                </a:lnTo>
                <a:lnTo>
                  <a:pt x="3323" y="533"/>
                </a:lnTo>
                <a:lnTo>
                  <a:pt x="3323" y="533"/>
                </a:lnTo>
                <a:lnTo>
                  <a:pt x="3324" y="536"/>
                </a:lnTo>
                <a:lnTo>
                  <a:pt x="3324" y="536"/>
                </a:lnTo>
                <a:lnTo>
                  <a:pt x="3326" y="538"/>
                </a:lnTo>
                <a:lnTo>
                  <a:pt x="3326" y="538"/>
                </a:lnTo>
                <a:lnTo>
                  <a:pt x="3328" y="539"/>
                </a:lnTo>
                <a:lnTo>
                  <a:pt x="3328" y="539"/>
                </a:lnTo>
                <a:lnTo>
                  <a:pt x="3330" y="540"/>
                </a:lnTo>
                <a:lnTo>
                  <a:pt x="3330" y="540"/>
                </a:lnTo>
                <a:lnTo>
                  <a:pt x="3333" y="541"/>
                </a:lnTo>
                <a:lnTo>
                  <a:pt x="3333" y="541"/>
                </a:lnTo>
                <a:lnTo>
                  <a:pt x="3335" y="541"/>
                </a:lnTo>
                <a:lnTo>
                  <a:pt x="3335" y="541"/>
                </a:lnTo>
                <a:lnTo>
                  <a:pt x="3338" y="540"/>
                </a:lnTo>
                <a:lnTo>
                  <a:pt x="3338" y="540"/>
                </a:lnTo>
                <a:lnTo>
                  <a:pt x="3340" y="539"/>
                </a:lnTo>
                <a:lnTo>
                  <a:pt x="3340" y="539"/>
                </a:lnTo>
                <a:lnTo>
                  <a:pt x="3342" y="538"/>
                </a:lnTo>
                <a:lnTo>
                  <a:pt x="3342" y="538"/>
                </a:lnTo>
                <a:lnTo>
                  <a:pt x="3385" y="504"/>
                </a:lnTo>
                <a:lnTo>
                  <a:pt x="3385" y="504"/>
                </a:lnTo>
                <a:lnTo>
                  <a:pt x="3387" y="502"/>
                </a:lnTo>
                <a:lnTo>
                  <a:pt x="3386" y="502"/>
                </a:lnTo>
                <a:lnTo>
                  <a:pt x="3388" y="500"/>
                </a:lnTo>
                <a:lnTo>
                  <a:pt x="3388" y="500"/>
                </a:lnTo>
                <a:lnTo>
                  <a:pt x="3389" y="498"/>
                </a:lnTo>
                <a:lnTo>
                  <a:pt x="3389" y="498"/>
                </a:lnTo>
                <a:lnTo>
                  <a:pt x="3390" y="496"/>
                </a:lnTo>
                <a:lnTo>
                  <a:pt x="3390" y="496"/>
                </a:lnTo>
                <a:lnTo>
                  <a:pt x="3390" y="493"/>
                </a:lnTo>
                <a:lnTo>
                  <a:pt x="3390" y="493"/>
                </a:lnTo>
                <a:lnTo>
                  <a:pt x="3389" y="490"/>
                </a:lnTo>
                <a:lnTo>
                  <a:pt x="3389" y="491"/>
                </a:lnTo>
                <a:lnTo>
                  <a:pt x="3388" y="488"/>
                </a:lnTo>
                <a:lnTo>
                  <a:pt x="3388" y="488"/>
                </a:lnTo>
                <a:lnTo>
                  <a:pt x="3387" y="486"/>
                </a:lnTo>
                <a:lnTo>
                  <a:pt x="3387" y="486"/>
                </a:lnTo>
                <a:lnTo>
                  <a:pt x="3385" y="484"/>
                </a:lnTo>
                <a:lnTo>
                  <a:pt x="3385" y="484"/>
                </a:lnTo>
                <a:lnTo>
                  <a:pt x="3383" y="483"/>
                </a:lnTo>
                <a:lnTo>
                  <a:pt x="3383" y="483"/>
                </a:lnTo>
                <a:lnTo>
                  <a:pt x="3380" y="482"/>
                </a:lnTo>
                <a:lnTo>
                  <a:pt x="3381" y="482"/>
                </a:lnTo>
                <a:lnTo>
                  <a:pt x="3378" y="481"/>
                </a:lnTo>
                <a:lnTo>
                  <a:pt x="3378" y="481"/>
                </a:lnTo>
                <a:lnTo>
                  <a:pt x="3375" y="481"/>
                </a:lnTo>
                <a:lnTo>
                  <a:pt x="3375" y="481"/>
                </a:lnTo>
                <a:lnTo>
                  <a:pt x="3373" y="481"/>
                </a:lnTo>
                <a:lnTo>
                  <a:pt x="3373" y="481"/>
                </a:lnTo>
                <a:lnTo>
                  <a:pt x="3371" y="483"/>
                </a:lnTo>
                <a:lnTo>
                  <a:pt x="3371" y="482"/>
                </a:lnTo>
                <a:lnTo>
                  <a:pt x="3368" y="484"/>
                </a:lnTo>
                <a:lnTo>
                  <a:pt x="3368" y="484"/>
                </a:lnTo>
                <a:lnTo>
                  <a:pt x="3326" y="517"/>
                </a:lnTo>
                <a:lnTo>
                  <a:pt x="3326" y="517"/>
                </a:lnTo>
                <a:lnTo>
                  <a:pt x="3324" y="519"/>
                </a:lnTo>
                <a:close/>
                <a:moveTo>
                  <a:pt x="3410" y="450"/>
                </a:moveTo>
                <a:lnTo>
                  <a:pt x="3410" y="450"/>
                </a:lnTo>
                <a:lnTo>
                  <a:pt x="3452" y="416"/>
                </a:lnTo>
                <a:lnTo>
                  <a:pt x="3452" y="416"/>
                </a:lnTo>
                <a:lnTo>
                  <a:pt x="3454" y="415"/>
                </a:lnTo>
                <a:lnTo>
                  <a:pt x="3455" y="415"/>
                </a:lnTo>
                <a:lnTo>
                  <a:pt x="3457" y="414"/>
                </a:lnTo>
                <a:lnTo>
                  <a:pt x="3457" y="414"/>
                </a:lnTo>
                <a:lnTo>
                  <a:pt x="3460" y="413"/>
                </a:lnTo>
                <a:lnTo>
                  <a:pt x="3460" y="413"/>
                </a:lnTo>
                <a:lnTo>
                  <a:pt x="3462" y="413"/>
                </a:lnTo>
                <a:lnTo>
                  <a:pt x="3462" y="413"/>
                </a:lnTo>
                <a:lnTo>
                  <a:pt x="3465" y="414"/>
                </a:lnTo>
                <a:lnTo>
                  <a:pt x="3465" y="414"/>
                </a:lnTo>
                <a:lnTo>
                  <a:pt x="3467" y="415"/>
                </a:lnTo>
                <a:lnTo>
                  <a:pt x="3467" y="415"/>
                </a:lnTo>
                <a:lnTo>
                  <a:pt x="3470" y="416"/>
                </a:lnTo>
                <a:lnTo>
                  <a:pt x="3470" y="416"/>
                </a:lnTo>
                <a:lnTo>
                  <a:pt x="3472" y="418"/>
                </a:lnTo>
                <a:lnTo>
                  <a:pt x="3472" y="419"/>
                </a:lnTo>
                <a:lnTo>
                  <a:pt x="3473" y="421"/>
                </a:lnTo>
                <a:lnTo>
                  <a:pt x="3473" y="421"/>
                </a:lnTo>
                <a:lnTo>
                  <a:pt x="3474" y="423"/>
                </a:lnTo>
                <a:lnTo>
                  <a:pt x="3474" y="423"/>
                </a:lnTo>
                <a:lnTo>
                  <a:pt x="3475" y="426"/>
                </a:lnTo>
                <a:lnTo>
                  <a:pt x="3475" y="426"/>
                </a:lnTo>
                <a:lnTo>
                  <a:pt x="3475" y="429"/>
                </a:lnTo>
                <a:lnTo>
                  <a:pt x="3475" y="429"/>
                </a:lnTo>
                <a:lnTo>
                  <a:pt x="3474" y="431"/>
                </a:lnTo>
                <a:lnTo>
                  <a:pt x="3474" y="431"/>
                </a:lnTo>
                <a:lnTo>
                  <a:pt x="3473" y="434"/>
                </a:lnTo>
                <a:lnTo>
                  <a:pt x="3473" y="434"/>
                </a:lnTo>
                <a:lnTo>
                  <a:pt x="3472" y="436"/>
                </a:lnTo>
                <a:lnTo>
                  <a:pt x="3472" y="436"/>
                </a:lnTo>
                <a:lnTo>
                  <a:pt x="3470" y="438"/>
                </a:lnTo>
                <a:lnTo>
                  <a:pt x="3470" y="438"/>
                </a:lnTo>
                <a:lnTo>
                  <a:pt x="3427" y="472"/>
                </a:lnTo>
                <a:lnTo>
                  <a:pt x="3427" y="472"/>
                </a:lnTo>
                <a:lnTo>
                  <a:pt x="3425" y="473"/>
                </a:lnTo>
                <a:lnTo>
                  <a:pt x="3425" y="473"/>
                </a:lnTo>
                <a:lnTo>
                  <a:pt x="3422" y="474"/>
                </a:lnTo>
                <a:lnTo>
                  <a:pt x="3422" y="474"/>
                </a:lnTo>
                <a:lnTo>
                  <a:pt x="3420" y="474"/>
                </a:lnTo>
                <a:lnTo>
                  <a:pt x="3420" y="474"/>
                </a:lnTo>
                <a:lnTo>
                  <a:pt x="3417" y="474"/>
                </a:lnTo>
                <a:lnTo>
                  <a:pt x="3417" y="474"/>
                </a:lnTo>
                <a:lnTo>
                  <a:pt x="3415" y="474"/>
                </a:lnTo>
                <a:lnTo>
                  <a:pt x="3414" y="474"/>
                </a:lnTo>
                <a:lnTo>
                  <a:pt x="3412" y="473"/>
                </a:lnTo>
                <a:lnTo>
                  <a:pt x="3412" y="473"/>
                </a:lnTo>
                <a:lnTo>
                  <a:pt x="3410" y="471"/>
                </a:lnTo>
                <a:lnTo>
                  <a:pt x="3410" y="471"/>
                </a:lnTo>
                <a:lnTo>
                  <a:pt x="3408" y="469"/>
                </a:lnTo>
                <a:lnTo>
                  <a:pt x="3408" y="469"/>
                </a:lnTo>
                <a:lnTo>
                  <a:pt x="3406" y="467"/>
                </a:lnTo>
                <a:lnTo>
                  <a:pt x="3406" y="467"/>
                </a:lnTo>
                <a:lnTo>
                  <a:pt x="3405" y="464"/>
                </a:lnTo>
                <a:lnTo>
                  <a:pt x="3405" y="464"/>
                </a:lnTo>
                <a:lnTo>
                  <a:pt x="3405" y="462"/>
                </a:lnTo>
                <a:lnTo>
                  <a:pt x="3405" y="462"/>
                </a:lnTo>
                <a:lnTo>
                  <a:pt x="3405" y="459"/>
                </a:lnTo>
                <a:lnTo>
                  <a:pt x="3405" y="459"/>
                </a:lnTo>
                <a:lnTo>
                  <a:pt x="3405" y="456"/>
                </a:lnTo>
                <a:lnTo>
                  <a:pt x="3405" y="456"/>
                </a:lnTo>
                <a:lnTo>
                  <a:pt x="3406" y="454"/>
                </a:lnTo>
                <a:lnTo>
                  <a:pt x="3406" y="454"/>
                </a:lnTo>
                <a:lnTo>
                  <a:pt x="3408" y="452"/>
                </a:lnTo>
                <a:lnTo>
                  <a:pt x="3408" y="452"/>
                </a:lnTo>
                <a:lnTo>
                  <a:pt x="3410" y="450"/>
                </a:lnTo>
                <a:close/>
                <a:moveTo>
                  <a:pt x="3408" y="452"/>
                </a:moveTo>
                <a:lnTo>
                  <a:pt x="3409" y="452"/>
                </a:lnTo>
                <a:lnTo>
                  <a:pt x="3407" y="454"/>
                </a:lnTo>
                <a:lnTo>
                  <a:pt x="3407" y="454"/>
                </a:lnTo>
                <a:lnTo>
                  <a:pt x="3406" y="457"/>
                </a:lnTo>
                <a:lnTo>
                  <a:pt x="3406" y="457"/>
                </a:lnTo>
                <a:lnTo>
                  <a:pt x="3406" y="459"/>
                </a:lnTo>
                <a:lnTo>
                  <a:pt x="3406" y="459"/>
                </a:lnTo>
                <a:lnTo>
                  <a:pt x="3406" y="462"/>
                </a:lnTo>
                <a:lnTo>
                  <a:pt x="3406" y="462"/>
                </a:lnTo>
                <a:lnTo>
                  <a:pt x="3406" y="464"/>
                </a:lnTo>
                <a:lnTo>
                  <a:pt x="3406" y="464"/>
                </a:lnTo>
                <a:lnTo>
                  <a:pt x="3407" y="466"/>
                </a:lnTo>
                <a:lnTo>
                  <a:pt x="3407" y="466"/>
                </a:lnTo>
                <a:lnTo>
                  <a:pt x="3408" y="469"/>
                </a:lnTo>
                <a:lnTo>
                  <a:pt x="3408" y="469"/>
                </a:lnTo>
                <a:lnTo>
                  <a:pt x="3410" y="470"/>
                </a:lnTo>
                <a:lnTo>
                  <a:pt x="3410" y="470"/>
                </a:lnTo>
                <a:lnTo>
                  <a:pt x="3412" y="472"/>
                </a:lnTo>
                <a:lnTo>
                  <a:pt x="3412" y="472"/>
                </a:lnTo>
                <a:lnTo>
                  <a:pt x="3415" y="473"/>
                </a:lnTo>
                <a:lnTo>
                  <a:pt x="3415" y="473"/>
                </a:lnTo>
                <a:lnTo>
                  <a:pt x="3417" y="474"/>
                </a:lnTo>
                <a:lnTo>
                  <a:pt x="3417" y="474"/>
                </a:lnTo>
                <a:lnTo>
                  <a:pt x="3420" y="474"/>
                </a:lnTo>
                <a:lnTo>
                  <a:pt x="3420" y="474"/>
                </a:lnTo>
                <a:lnTo>
                  <a:pt x="3422" y="473"/>
                </a:lnTo>
                <a:lnTo>
                  <a:pt x="3422" y="473"/>
                </a:lnTo>
                <a:lnTo>
                  <a:pt x="3425" y="472"/>
                </a:lnTo>
                <a:lnTo>
                  <a:pt x="3424" y="472"/>
                </a:lnTo>
                <a:lnTo>
                  <a:pt x="3427" y="471"/>
                </a:lnTo>
                <a:lnTo>
                  <a:pt x="3427" y="471"/>
                </a:lnTo>
                <a:lnTo>
                  <a:pt x="3469" y="437"/>
                </a:lnTo>
                <a:lnTo>
                  <a:pt x="3469" y="437"/>
                </a:lnTo>
                <a:lnTo>
                  <a:pt x="3471" y="435"/>
                </a:lnTo>
                <a:lnTo>
                  <a:pt x="3471" y="435"/>
                </a:lnTo>
                <a:lnTo>
                  <a:pt x="3472" y="433"/>
                </a:lnTo>
                <a:lnTo>
                  <a:pt x="3472" y="433"/>
                </a:lnTo>
                <a:lnTo>
                  <a:pt x="3473" y="431"/>
                </a:lnTo>
                <a:lnTo>
                  <a:pt x="3473" y="431"/>
                </a:lnTo>
                <a:lnTo>
                  <a:pt x="3474" y="429"/>
                </a:lnTo>
                <a:lnTo>
                  <a:pt x="3474" y="429"/>
                </a:lnTo>
                <a:lnTo>
                  <a:pt x="3474" y="426"/>
                </a:lnTo>
                <a:lnTo>
                  <a:pt x="3474" y="426"/>
                </a:lnTo>
                <a:lnTo>
                  <a:pt x="3473" y="423"/>
                </a:lnTo>
                <a:lnTo>
                  <a:pt x="3473" y="423"/>
                </a:lnTo>
                <a:lnTo>
                  <a:pt x="3473" y="421"/>
                </a:lnTo>
                <a:lnTo>
                  <a:pt x="3473" y="421"/>
                </a:lnTo>
                <a:lnTo>
                  <a:pt x="3471" y="419"/>
                </a:lnTo>
                <a:lnTo>
                  <a:pt x="3471" y="419"/>
                </a:lnTo>
                <a:lnTo>
                  <a:pt x="3469" y="417"/>
                </a:lnTo>
                <a:lnTo>
                  <a:pt x="3469" y="417"/>
                </a:lnTo>
                <a:lnTo>
                  <a:pt x="3467" y="415"/>
                </a:lnTo>
                <a:lnTo>
                  <a:pt x="3467" y="416"/>
                </a:lnTo>
                <a:lnTo>
                  <a:pt x="3465" y="415"/>
                </a:lnTo>
                <a:lnTo>
                  <a:pt x="3465" y="415"/>
                </a:lnTo>
                <a:lnTo>
                  <a:pt x="3462" y="414"/>
                </a:lnTo>
                <a:lnTo>
                  <a:pt x="3462" y="414"/>
                </a:lnTo>
                <a:lnTo>
                  <a:pt x="3460" y="414"/>
                </a:lnTo>
                <a:lnTo>
                  <a:pt x="3460" y="414"/>
                </a:lnTo>
                <a:lnTo>
                  <a:pt x="3457" y="414"/>
                </a:lnTo>
                <a:lnTo>
                  <a:pt x="3457" y="414"/>
                </a:lnTo>
                <a:lnTo>
                  <a:pt x="3455" y="415"/>
                </a:lnTo>
                <a:lnTo>
                  <a:pt x="3455" y="415"/>
                </a:lnTo>
                <a:lnTo>
                  <a:pt x="3453" y="417"/>
                </a:lnTo>
                <a:lnTo>
                  <a:pt x="3453" y="417"/>
                </a:lnTo>
                <a:lnTo>
                  <a:pt x="3411" y="451"/>
                </a:lnTo>
                <a:lnTo>
                  <a:pt x="3411" y="450"/>
                </a:lnTo>
                <a:lnTo>
                  <a:pt x="3408" y="452"/>
                </a:lnTo>
                <a:close/>
                <a:moveTo>
                  <a:pt x="3494" y="383"/>
                </a:moveTo>
                <a:lnTo>
                  <a:pt x="3494" y="383"/>
                </a:lnTo>
                <a:lnTo>
                  <a:pt x="3501" y="377"/>
                </a:lnTo>
                <a:lnTo>
                  <a:pt x="3501" y="377"/>
                </a:lnTo>
                <a:lnTo>
                  <a:pt x="3502" y="376"/>
                </a:lnTo>
                <a:lnTo>
                  <a:pt x="3502" y="376"/>
                </a:lnTo>
                <a:lnTo>
                  <a:pt x="3504" y="376"/>
                </a:lnTo>
                <a:lnTo>
                  <a:pt x="3504" y="376"/>
                </a:lnTo>
                <a:lnTo>
                  <a:pt x="3545" y="357"/>
                </a:lnTo>
                <a:lnTo>
                  <a:pt x="3545" y="357"/>
                </a:lnTo>
                <a:lnTo>
                  <a:pt x="3548" y="356"/>
                </a:lnTo>
                <a:lnTo>
                  <a:pt x="3548" y="356"/>
                </a:lnTo>
                <a:lnTo>
                  <a:pt x="3551" y="356"/>
                </a:lnTo>
                <a:lnTo>
                  <a:pt x="3551" y="356"/>
                </a:lnTo>
                <a:lnTo>
                  <a:pt x="3553" y="356"/>
                </a:lnTo>
                <a:lnTo>
                  <a:pt x="3553" y="356"/>
                </a:lnTo>
                <a:lnTo>
                  <a:pt x="3556" y="357"/>
                </a:lnTo>
                <a:lnTo>
                  <a:pt x="3556" y="357"/>
                </a:lnTo>
                <a:lnTo>
                  <a:pt x="3558" y="358"/>
                </a:lnTo>
                <a:lnTo>
                  <a:pt x="3558" y="358"/>
                </a:lnTo>
                <a:lnTo>
                  <a:pt x="3560" y="359"/>
                </a:lnTo>
                <a:lnTo>
                  <a:pt x="3560" y="359"/>
                </a:lnTo>
                <a:lnTo>
                  <a:pt x="3562" y="361"/>
                </a:lnTo>
                <a:lnTo>
                  <a:pt x="3562" y="361"/>
                </a:lnTo>
                <a:lnTo>
                  <a:pt x="3564" y="364"/>
                </a:lnTo>
                <a:lnTo>
                  <a:pt x="3564" y="364"/>
                </a:lnTo>
                <a:lnTo>
                  <a:pt x="3565" y="367"/>
                </a:lnTo>
                <a:lnTo>
                  <a:pt x="3565" y="367"/>
                </a:lnTo>
                <a:lnTo>
                  <a:pt x="3565" y="369"/>
                </a:lnTo>
                <a:lnTo>
                  <a:pt x="3565" y="369"/>
                </a:lnTo>
                <a:lnTo>
                  <a:pt x="3565" y="372"/>
                </a:lnTo>
                <a:lnTo>
                  <a:pt x="3565" y="372"/>
                </a:lnTo>
                <a:lnTo>
                  <a:pt x="3564" y="374"/>
                </a:lnTo>
                <a:lnTo>
                  <a:pt x="3564" y="375"/>
                </a:lnTo>
                <a:lnTo>
                  <a:pt x="3563" y="377"/>
                </a:lnTo>
                <a:lnTo>
                  <a:pt x="3563" y="377"/>
                </a:lnTo>
                <a:lnTo>
                  <a:pt x="3561" y="379"/>
                </a:lnTo>
                <a:lnTo>
                  <a:pt x="3561" y="379"/>
                </a:lnTo>
                <a:lnTo>
                  <a:pt x="3559" y="381"/>
                </a:lnTo>
                <a:lnTo>
                  <a:pt x="3559" y="381"/>
                </a:lnTo>
                <a:lnTo>
                  <a:pt x="3557" y="382"/>
                </a:lnTo>
                <a:lnTo>
                  <a:pt x="3557" y="382"/>
                </a:lnTo>
                <a:lnTo>
                  <a:pt x="3515" y="401"/>
                </a:lnTo>
                <a:lnTo>
                  <a:pt x="3515" y="400"/>
                </a:lnTo>
                <a:lnTo>
                  <a:pt x="3518" y="398"/>
                </a:lnTo>
                <a:lnTo>
                  <a:pt x="3519" y="399"/>
                </a:lnTo>
                <a:lnTo>
                  <a:pt x="3512" y="404"/>
                </a:lnTo>
                <a:lnTo>
                  <a:pt x="3512" y="404"/>
                </a:lnTo>
                <a:lnTo>
                  <a:pt x="3509" y="406"/>
                </a:lnTo>
                <a:lnTo>
                  <a:pt x="3509" y="406"/>
                </a:lnTo>
                <a:lnTo>
                  <a:pt x="3507" y="407"/>
                </a:lnTo>
                <a:lnTo>
                  <a:pt x="3507" y="407"/>
                </a:lnTo>
                <a:lnTo>
                  <a:pt x="3504" y="407"/>
                </a:lnTo>
                <a:lnTo>
                  <a:pt x="3504" y="407"/>
                </a:lnTo>
                <a:lnTo>
                  <a:pt x="3502" y="407"/>
                </a:lnTo>
                <a:lnTo>
                  <a:pt x="3501" y="407"/>
                </a:lnTo>
                <a:lnTo>
                  <a:pt x="3499" y="407"/>
                </a:lnTo>
                <a:lnTo>
                  <a:pt x="3499" y="407"/>
                </a:lnTo>
                <a:lnTo>
                  <a:pt x="3496" y="406"/>
                </a:lnTo>
                <a:lnTo>
                  <a:pt x="3496" y="406"/>
                </a:lnTo>
                <a:lnTo>
                  <a:pt x="3494" y="404"/>
                </a:lnTo>
                <a:lnTo>
                  <a:pt x="3494" y="404"/>
                </a:lnTo>
                <a:lnTo>
                  <a:pt x="3492" y="402"/>
                </a:lnTo>
                <a:lnTo>
                  <a:pt x="3492" y="402"/>
                </a:lnTo>
                <a:lnTo>
                  <a:pt x="3491" y="400"/>
                </a:lnTo>
                <a:lnTo>
                  <a:pt x="3491" y="400"/>
                </a:lnTo>
                <a:lnTo>
                  <a:pt x="3490" y="397"/>
                </a:lnTo>
                <a:lnTo>
                  <a:pt x="3490" y="397"/>
                </a:lnTo>
                <a:lnTo>
                  <a:pt x="3489" y="395"/>
                </a:lnTo>
                <a:lnTo>
                  <a:pt x="3489" y="395"/>
                </a:lnTo>
                <a:lnTo>
                  <a:pt x="3489" y="392"/>
                </a:lnTo>
                <a:lnTo>
                  <a:pt x="3489" y="392"/>
                </a:lnTo>
                <a:lnTo>
                  <a:pt x="3490" y="389"/>
                </a:lnTo>
                <a:lnTo>
                  <a:pt x="3490" y="389"/>
                </a:lnTo>
                <a:lnTo>
                  <a:pt x="3491" y="387"/>
                </a:lnTo>
                <a:lnTo>
                  <a:pt x="3491" y="387"/>
                </a:lnTo>
                <a:lnTo>
                  <a:pt x="3492" y="385"/>
                </a:lnTo>
                <a:lnTo>
                  <a:pt x="3492" y="385"/>
                </a:lnTo>
                <a:lnTo>
                  <a:pt x="3494" y="383"/>
                </a:lnTo>
                <a:close/>
                <a:moveTo>
                  <a:pt x="3493" y="385"/>
                </a:moveTo>
                <a:lnTo>
                  <a:pt x="3493" y="385"/>
                </a:lnTo>
                <a:lnTo>
                  <a:pt x="3492" y="387"/>
                </a:lnTo>
                <a:lnTo>
                  <a:pt x="3492" y="387"/>
                </a:lnTo>
                <a:lnTo>
                  <a:pt x="3491" y="390"/>
                </a:lnTo>
                <a:lnTo>
                  <a:pt x="3491" y="390"/>
                </a:lnTo>
                <a:lnTo>
                  <a:pt x="3490" y="392"/>
                </a:lnTo>
                <a:lnTo>
                  <a:pt x="3490" y="392"/>
                </a:lnTo>
                <a:lnTo>
                  <a:pt x="3490" y="395"/>
                </a:lnTo>
                <a:lnTo>
                  <a:pt x="3490" y="394"/>
                </a:lnTo>
                <a:lnTo>
                  <a:pt x="3490" y="397"/>
                </a:lnTo>
                <a:lnTo>
                  <a:pt x="3490" y="397"/>
                </a:lnTo>
                <a:lnTo>
                  <a:pt x="3491" y="399"/>
                </a:lnTo>
                <a:lnTo>
                  <a:pt x="3491" y="399"/>
                </a:lnTo>
                <a:lnTo>
                  <a:pt x="3493" y="402"/>
                </a:lnTo>
                <a:lnTo>
                  <a:pt x="3493" y="402"/>
                </a:lnTo>
                <a:lnTo>
                  <a:pt x="3495" y="404"/>
                </a:lnTo>
                <a:lnTo>
                  <a:pt x="3495" y="404"/>
                </a:lnTo>
                <a:lnTo>
                  <a:pt x="3497" y="405"/>
                </a:lnTo>
                <a:lnTo>
                  <a:pt x="3497" y="405"/>
                </a:lnTo>
                <a:lnTo>
                  <a:pt x="3499" y="406"/>
                </a:lnTo>
                <a:lnTo>
                  <a:pt x="3499" y="406"/>
                </a:lnTo>
                <a:lnTo>
                  <a:pt x="3502" y="407"/>
                </a:lnTo>
                <a:lnTo>
                  <a:pt x="3502" y="407"/>
                </a:lnTo>
                <a:lnTo>
                  <a:pt x="3504" y="407"/>
                </a:lnTo>
                <a:lnTo>
                  <a:pt x="3504" y="407"/>
                </a:lnTo>
                <a:lnTo>
                  <a:pt x="3507" y="406"/>
                </a:lnTo>
                <a:lnTo>
                  <a:pt x="3506" y="406"/>
                </a:lnTo>
                <a:lnTo>
                  <a:pt x="3509" y="405"/>
                </a:lnTo>
                <a:lnTo>
                  <a:pt x="3509" y="405"/>
                </a:lnTo>
                <a:lnTo>
                  <a:pt x="3511" y="404"/>
                </a:lnTo>
                <a:lnTo>
                  <a:pt x="3511" y="404"/>
                </a:lnTo>
                <a:lnTo>
                  <a:pt x="3518" y="398"/>
                </a:lnTo>
                <a:lnTo>
                  <a:pt x="3519" y="399"/>
                </a:lnTo>
                <a:lnTo>
                  <a:pt x="3516" y="401"/>
                </a:lnTo>
                <a:lnTo>
                  <a:pt x="3515" y="400"/>
                </a:lnTo>
                <a:lnTo>
                  <a:pt x="3556" y="381"/>
                </a:lnTo>
                <a:lnTo>
                  <a:pt x="3556" y="381"/>
                </a:lnTo>
                <a:lnTo>
                  <a:pt x="3559" y="380"/>
                </a:lnTo>
                <a:lnTo>
                  <a:pt x="3559" y="380"/>
                </a:lnTo>
                <a:lnTo>
                  <a:pt x="3561" y="378"/>
                </a:lnTo>
                <a:lnTo>
                  <a:pt x="3561" y="378"/>
                </a:lnTo>
                <a:lnTo>
                  <a:pt x="3562" y="376"/>
                </a:lnTo>
                <a:lnTo>
                  <a:pt x="3562" y="376"/>
                </a:lnTo>
                <a:lnTo>
                  <a:pt x="3563" y="374"/>
                </a:lnTo>
                <a:lnTo>
                  <a:pt x="3563" y="374"/>
                </a:lnTo>
                <a:lnTo>
                  <a:pt x="3564" y="372"/>
                </a:lnTo>
                <a:lnTo>
                  <a:pt x="3564" y="372"/>
                </a:lnTo>
                <a:lnTo>
                  <a:pt x="3564" y="369"/>
                </a:lnTo>
                <a:lnTo>
                  <a:pt x="3564" y="369"/>
                </a:lnTo>
                <a:lnTo>
                  <a:pt x="3564" y="367"/>
                </a:lnTo>
                <a:lnTo>
                  <a:pt x="3564" y="367"/>
                </a:lnTo>
                <a:lnTo>
                  <a:pt x="3563" y="364"/>
                </a:lnTo>
                <a:lnTo>
                  <a:pt x="3563" y="364"/>
                </a:lnTo>
                <a:lnTo>
                  <a:pt x="3562" y="362"/>
                </a:lnTo>
                <a:lnTo>
                  <a:pt x="3562" y="362"/>
                </a:lnTo>
                <a:lnTo>
                  <a:pt x="3560" y="360"/>
                </a:lnTo>
                <a:lnTo>
                  <a:pt x="3560" y="360"/>
                </a:lnTo>
                <a:lnTo>
                  <a:pt x="3558" y="358"/>
                </a:lnTo>
                <a:lnTo>
                  <a:pt x="3558" y="358"/>
                </a:lnTo>
                <a:lnTo>
                  <a:pt x="3555" y="357"/>
                </a:lnTo>
                <a:lnTo>
                  <a:pt x="3556" y="357"/>
                </a:lnTo>
                <a:lnTo>
                  <a:pt x="3553" y="357"/>
                </a:lnTo>
                <a:lnTo>
                  <a:pt x="3553" y="357"/>
                </a:lnTo>
                <a:lnTo>
                  <a:pt x="3551" y="356"/>
                </a:lnTo>
                <a:lnTo>
                  <a:pt x="3551" y="356"/>
                </a:lnTo>
                <a:lnTo>
                  <a:pt x="3548" y="357"/>
                </a:lnTo>
                <a:lnTo>
                  <a:pt x="3548" y="357"/>
                </a:lnTo>
                <a:lnTo>
                  <a:pt x="3545" y="358"/>
                </a:lnTo>
                <a:lnTo>
                  <a:pt x="3545" y="358"/>
                </a:lnTo>
                <a:lnTo>
                  <a:pt x="3504" y="376"/>
                </a:lnTo>
                <a:lnTo>
                  <a:pt x="3504" y="376"/>
                </a:lnTo>
                <a:lnTo>
                  <a:pt x="3503" y="377"/>
                </a:lnTo>
                <a:lnTo>
                  <a:pt x="3503" y="377"/>
                </a:lnTo>
                <a:lnTo>
                  <a:pt x="3502" y="378"/>
                </a:lnTo>
                <a:lnTo>
                  <a:pt x="3502" y="378"/>
                </a:lnTo>
                <a:lnTo>
                  <a:pt x="3495" y="383"/>
                </a:lnTo>
                <a:lnTo>
                  <a:pt x="3495" y="383"/>
                </a:lnTo>
                <a:lnTo>
                  <a:pt x="3493" y="385"/>
                </a:lnTo>
                <a:close/>
                <a:moveTo>
                  <a:pt x="3594" y="335"/>
                </a:moveTo>
                <a:lnTo>
                  <a:pt x="3594" y="335"/>
                </a:lnTo>
                <a:lnTo>
                  <a:pt x="3643" y="313"/>
                </a:lnTo>
                <a:lnTo>
                  <a:pt x="3643" y="313"/>
                </a:lnTo>
                <a:lnTo>
                  <a:pt x="3646" y="312"/>
                </a:lnTo>
                <a:lnTo>
                  <a:pt x="3646" y="312"/>
                </a:lnTo>
                <a:lnTo>
                  <a:pt x="3649" y="311"/>
                </a:lnTo>
                <a:lnTo>
                  <a:pt x="3649" y="311"/>
                </a:lnTo>
                <a:lnTo>
                  <a:pt x="3651" y="311"/>
                </a:lnTo>
                <a:lnTo>
                  <a:pt x="3651" y="311"/>
                </a:lnTo>
                <a:lnTo>
                  <a:pt x="3654" y="312"/>
                </a:lnTo>
                <a:lnTo>
                  <a:pt x="3654" y="312"/>
                </a:lnTo>
                <a:lnTo>
                  <a:pt x="3656" y="313"/>
                </a:lnTo>
                <a:lnTo>
                  <a:pt x="3656" y="313"/>
                </a:lnTo>
                <a:lnTo>
                  <a:pt x="3658" y="315"/>
                </a:lnTo>
                <a:lnTo>
                  <a:pt x="3659" y="315"/>
                </a:lnTo>
                <a:lnTo>
                  <a:pt x="3660" y="317"/>
                </a:lnTo>
                <a:lnTo>
                  <a:pt x="3660" y="317"/>
                </a:lnTo>
                <a:lnTo>
                  <a:pt x="3662" y="319"/>
                </a:lnTo>
                <a:lnTo>
                  <a:pt x="3662" y="319"/>
                </a:lnTo>
                <a:lnTo>
                  <a:pt x="3663" y="322"/>
                </a:lnTo>
                <a:lnTo>
                  <a:pt x="3663" y="322"/>
                </a:lnTo>
                <a:lnTo>
                  <a:pt x="3663" y="325"/>
                </a:lnTo>
                <a:lnTo>
                  <a:pt x="3663" y="325"/>
                </a:lnTo>
                <a:lnTo>
                  <a:pt x="3663" y="327"/>
                </a:lnTo>
                <a:lnTo>
                  <a:pt x="3663" y="327"/>
                </a:lnTo>
                <a:lnTo>
                  <a:pt x="3662" y="330"/>
                </a:lnTo>
                <a:lnTo>
                  <a:pt x="3662" y="330"/>
                </a:lnTo>
                <a:lnTo>
                  <a:pt x="3661" y="332"/>
                </a:lnTo>
                <a:lnTo>
                  <a:pt x="3661" y="332"/>
                </a:lnTo>
                <a:lnTo>
                  <a:pt x="3659" y="334"/>
                </a:lnTo>
                <a:lnTo>
                  <a:pt x="3659" y="335"/>
                </a:lnTo>
                <a:lnTo>
                  <a:pt x="3657" y="336"/>
                </a:lnTo>
                <a:lnTo>
                  <a:pt x="3657" y="336"/>
                </a:lnTo>
                <a:lnTo>
                  <a:pt x="3655" y="338"/>
                </a:lnTo>
                <a:lnTo>
                  <a:pt x="3655" y="338"/>
                </a:lnTo>
                <a:lnTo>
                  <a:pt x="3606" y="360"/>
                </a:lnTo>
                <a:lnTo>
                  <a:pt x="3606" y="360"/>
                </a:lnTo>
                <a:lnTo>
                  <a:pt x="3603" y="361"/>
                </a:lnTo>
                <a:lnTo>
                  <a:pt x="3603" y="361"/>
                </a:lnTo>
                <a:lnTo>
                  <a:pt x="3600" y="361"/>
                </a:lnTo>
                <a:lnTo>
                  <a:pt x="3600" y="361"/>
                </a:lnTo>
                <a:lnTo>
                  <a:pt x="3598" y="361"/>
                </a:lnTo>
                <a:lnTo>
                  <a:pt x="3598" y="361"/>
                </a:lnTo>
                <a:lnTo>
                  <a:pt x="3595" y="360"/>
                </a:lnTo>
                <a:lnTo>
                  <a:pt x="3595" y="360"/>
                </a:lnTo>
                <a:lnTo>
                  <a:pt x="3593" y="359"/>
                </a:lnTo>
                <a:lnTo>
                  <a:pt x="3593" y="359"/>
                </a:lnTo>
                <a:lnTo>
                  <a:pt x="3591" y="357"/>
                </a:lnTo>
                <a:lnTo>
                  <a:pt x="3591" y="357"/>
                </a:lnTo>
                <a:lnTo>
                  <a:pt x="3589" y="355"/>
                </a:lnTo>
                <a:lnTo>
                  <a:pt x="3589" y="355"/>
                </a:lnTo>
                <a:lnTo>
                  <a:pt x="3587" y="353"/>
                </a:lnTo>
                <a:lnTo>
                  <a:pt x="3587" y="353"/>
                </a:lnTo>
                <a:lnTo>
                  <a:pt x="3586" y="350"/>
                </a:lnTo>
                <a:lnTo>
                  <a:pt x="3586" y="350"/>
                </a:lnTo>
                <a:lnTo>
                  <a:pt x="3586" y="348"/>
                </a:lnTo>
                <a:lnTo>
                  <a:pt x="3586" y="348"/>
                </a:lnTo>
                <a:lnTo>
                  <a:pt x="3586" y="345"/>
                </a:lnTo>
                <a:lnTo>
                  <a:pt x="3586" y="345"/>
                </a:lnTo>
                <a:lnTo>
                  <a:pt x="3587" y="343"/>
                </a:lnTo>
                <a:lnTo>
                  <a:pt x="3587" y="342"/>
                </a:lnTo>
                <a:lnTo>
                  <a:pt x="3588" y="340"/>
                </a:lnTo>
                <a:lnTo>
                  <a:pt x="3588" y="340"/>
                </a:lnTo>
                <a:lnTo>
                  <a:pt x="3590" y="338"/>
                </a:lnTo>
                <a:lnTo>
                  <a:pt x="3590" y="338"/>
                </a:lnTo>
                <a:lnTo>
                  <a:pt x="3592" y="336"/>
                </a:lnTo>
                <a:lnTo>
                  <a:pt x="3592" y="336"/>
                </a:lnTo>
                <a:lnTo>
                  <a:pt x="3594" y="335"/>
                </a:lnTo>
                <a:close/>
                <a:moveTo>
                  <a:pt x="3592" y="337"/>
                </a:moveTo>
                <a:lnTo>
                  <a:pt x="3592" y="337"/>
                </a:lnTo>
                <a:lnTo>
                  <a:pt x="3590" y="338"/>
                </a:lnTo>
                <a:lnTo>
                  <a:pt x="3591" y="338"/>
                </a:lnTo>
                <a:lnTo>
                  <a:pt x="3589" y="340"/>
                </a:lnTo>
                <a:lnTo>
                  <a:pt x="3589" y="340"/>
                </a:lnTo>
                <a:lnTo>
                  <a:pt x="3588" y="343"/>
                </a:lnTo>
                <a:lnTo>
                  <a:pt x="3588" y="343"/>
                </a:lnTo>
                <a:lnTo>
                  <a:pt x="3587" y="345"/>
                </a:lnTo>
                <a:lnTo>
                  <a:pt x="3587" y="345"/>
                </a:lnTo>
                <a:lnTo>
                  <a:pt x="3587" y="348"/>
                </a:lnTo>
                <a:lnTo>
                  <a:pt x="3587" y="348"/>
                </a:lnTo>
                <a:lnTo>
                  <a:pt x="3587" y="350"/>
                </a:lnTo>
                <a:lnTo>
                  <a:pt x="3587" y="350"/>
                </a:lnTo>
                <a:lnTo>
                  <a:pt x="3588" y="353"/>
                </a:lnTo>
                <a:lnTo>
                  <a:pt x="3588" y="353"/>
                </a:lnTo>
                <a:lnTo>
                  <a:pt x="3590" y="355"/>
                </a:lnTo>
                <a:lnTo>
                  <a:pt x="3590" y="355"/>
                </a:lnTo>
                <a:lnTo>
                  <a:pt x="3591" y="357"/>
                </a:lnTo>
                <a:lnTo>
                  <a:pt x="3591" y="357"/>
                </a:lnTo>
                <a:lnTo>
                  <a:pt x="3593" y="358"/>
                </a:lnTo>
                <a:lnTo>
                  <a:pt x="3593" y="358"/>
                </a:lnTo>
                <a:lnTo>
                  <a:pt x="3595" y="359"/>
                </a:lnTo>
                <a:lnTo>
                  <a:pt x="3595" y="359"/>
                </a:lnTo>
                <a:lnTo>
                  <a:pt x="3598" y="360"/>
                </a:lnTo>
                <a:lnTo>
                  <a:pt x="3598" y="360"/>
                </a:lnTo>
                <a:lnTo>
                  <a:pt x="3600" y="360"/>
                </a:lnTo>
                <a:lnTo>
                  <a:pt x="3600" y="360"/>
                </a:lnTo>
                <a:lnTo>
                  <a:pt x="3603" y="360"/>
                </a:lnTo>
                <a:lnTo>
                  <a:pt x="3603" y="360"/>
                </a:lnTo>
                <a:lnTo>
                  <a:pt x="3605" y="359"/>
                </a:lnTo>
                <a:lnTo>
                  <a:pt x="3605" y="359"/>
                </a:lnTo>
                <a:lnTo>
                  <a:pt x="3655" y="337"/>
                </a:lnTo>
                <a:lnTo>
                  <a:pt x="3654" y="337"/>
                </a:lnTo>
                <a:lnTo>
                  <a:pt x="3657" y="336"/>
                </a:lnTo>
                <a:lnTo>
                  <a:pt x="3657" y="336"/>
                </a:lnTo>
                <a:lnTo>
                  <a:pt x="3659" y="334"/>
                </a:lnTo>
                <a:lnTo>
                  <a:pt x="3659" y="334"/>
                </a:lnTo>
                <a:lnTo>
                  <a:pt x="3660" y="332"/>
                </a:lnTo>
                <a:lnTo>
                  <a:pt x="3660" y="332"/>
                </a:lnTo>
                <a:lnTo>
                  <a:pt x="3661" y="330"/>
                </a:lnTo>
                <a:lnTo>
                  <a:pt x="3661" y="330"/>
                </a:lnTo>
                <a:lnTo>
                  <a:pt x="3662" y="327"/>
                </a:lnTo>
                <a:lnTo>
                  <a:pt x="3662" y="327"/>
                </a:lnTo>
                <a:lnTo>
                  <a:pt x="3662" y="325"/>
                </a:lnTo>
                <a:lnTo>
                  <a:pt x="3662" y="325"/>
                </a:lnTo>
                <a:lnTo>
                  <a:pt x="3662" y="322"/>
                </a:lnTo>
                <a:lnTo>
                  <a:pt x="3662" y="322"/>
                </a:lnTo>
                <a:lnTo>
                  <a:pt x="3661" y="320"/>
                </a:lnTo>
                <a:lnTo>
                  <a:pt x="3661" y="320"/>
                </a:lnTo>
                <a:lnTo>
                  <a:pt x="3660" y="317"/>
                </a:lnTo>
                <a:lnTo>
                  <a:pt x="3660" y="317"/>
                </a:lnTo>
                <a:lnTo>
                  <a:pt x="3658" y="315"/>
                </a:lnTo>
                <a:lnTo>
                  <a:pt x="3658" y="315"/>
                </a:lnTo>
                <a:lnTo>
                  <a:pt x="3656" y="314"/>
                </a:lnTo>
                <a:lnTo>
                  <a:pt x="3656" y="314"/>
                </a:lnTo>
                <a:lnTo>
                  <a:pt x="3654" y="313"/>
                </a:lnTo>
                <a:lnTo>
                  <a:pt x="3654" y="313"/>
                </a:lnTo>
                <a:lnTo>
                  <a:pt x="3651" y="312"/>
                </a:lnTo>
                <a:lnTo>
                  <a:pt x="3651" y="312"/>
                </a:lnTo>
                <a:lnTo>
                  <a:pt x="3649" y="312"/>
                </a:lnTo>
                <a:lnTo>
                  <a:pt x="3649" y="312"/>
                </a:lnTo>
                <a:lnTo>
                  <a:pt x="3646" y="312"/>
                </a:lnTo>
                <a:lnTo>
                  <a:pt x="3646" y="312"/>
                </a:lnTo>
                <a:lnTo>
                  <a:pt x="3644" y="313"/>
                </a:lnTo>
                <a:lnTo>
                  <a:pt x="3644" y="313"/>
                </a:lnTo>
                <a:lnTo>
                  <a:pt x="3595" y="335"/>
                </a:lnTo>
                <a:lnTo>
                  <a:pt x="3595" y="335"/>
                </a:lnTo>
                <a:lnTo>
                  <a:pt x="3592" y="337"/>
                </a:lnTo>
                <a:close/>
                <a:moveTo>
                  <a:pt x="3692" y="290"/>
                </a:moveTo>
                <a:lnTo>
                  <a:pt x="3693" y="290"/>
                </a:lnTo>
                <a:lnTo>
                  <a:pt x="3742" y="268"/>
                </a:lnTo>
                <a:lnTo>
                  <a:pt x="3742" y="268"/>
                </a:lnTo>
                <a:lnTo>
                  <a:pt x="3744" y="267"/>
                </a:lnTo>
                <a:lnTo>
                  <a:pt x="3744" y="267"/>
                </a:lnTo>
                <a:lnTo>
                  <a:pt x="3747" y="267"/>
                </a:lnTo>
                <a:lnTo>
                  <a:pt x="3747" y="267"/>
                </a:lnTo>
                <a:lnTo>
                  <a:pt x="3750" y="267"/>
                </a:lnTo>
                <a:lnTo>
                  <a:pt x="3750" y="267"/>
                </a:lnTo>
                <a:lnTo>
                  <a:pt x="3752" y="268"/>
                </a:lnTo>
                <a:lnTo>
                  <a:pt x="3752" y="268"/>
                </a:lnTo>
                <a:lnTo>
                  <a:pt x="3754" y="269"/>
                </a:lnTo>
                <a:lnTo>
                  <a:pt x="3754" y="269"/>
                </a:lnTo>
                <a:lnTo>
                  <a:pt x="3756" y="270"/>
                </a:lnTo>
                <a:lnTo>
                  <a:pt x="3757" y="270"/>
                </a:lnTo>
                <a:lnTo>
                  <a:pt x="3758" y="272"/>
                </a:lnTo>
                <a:lnTo>
                  <a:pt x="3758" y="272"/>
                </a:lnTo>
                <a:lnTo>
                  <a:pt x="3760" y="275"/>
                </a:lnTo>
                <a:lnTo>
                  <a:pt x="3760" y="275"/>
                </a:lnTo>
                <a:lnTo>
                  <a:pt x="3761" y="278"/>
                </a:lnTo>
                <a:lnTo>
                  <a:pt x="3761" y="278"/>
                </a:lnTo>
                <a:lnTo>
                  <a:pt x="3761" y="280"/>
                </a:lnTo>
                <a:lnTo>
                  <a:pt x="3761" y="280"/>
                </a:lnTo>
                <a:lnTo>
                  <a:pt x="3761" y="283"/>
                </a:lnTo>
                <a:lnTo>
                  <a:pt x="3761" y="283"/>
                </a:lnTo>
                <a:lnTo>
                  <a:pt x="3760" y="285"/>
                </a:lnTo>
                <a:lnTo>
                  <a:pt x="3760" y="285"/>
                </a:lnTo>
                <a:lnTo>
                  <a:pt x="3759" y="288"/>
                </a:lnTo>
                <a:lnTo>
                  <a:pt x="3759" y="288"/>
                </a:lnTo>
                <a:lnTo>
                  <a:pt x="3758" y="290"/>
                </a:lnTo>
                <a:lnTo>
                  <a:pt x="3757" y="290"/>
                </a:lnTo>
                <a:lnTo>
                  <a:pt x="3755" y="292"/>
                </a:lnTo>
                <a:lnTo>
                  <a:pt x="3755" y="292"/>
                </a:lnTo>
                <a:lnTo>
                  <a:pt x="3753" y="293"/>
                </a:lnTo>
                <a:lnTo>
                  <a:pt x="3753" y="293"/>
                </a:lnTo>
                <a:lnTo>
                  <a:pt x="3704" y="315"/>
                </a:lnTo>
                <a:lnTo>
                  <a:pt x="3704" y="315"/>
                </a:lnTo>
                <a:lnTo>
                  <a:pt x="3701" y="316"/>
                </a:lnTo>
                <a:lnTo>
                  <a:pt x="3701" y="316"/>
                </a:lnTo>
                <a:lnTo>
                  <a:pt x="3699" y="317"/>
                </a:lnTo>
                <a:lnTo>
                  <a:pt x="3699" y="317"/>
                </a:lnTo>
                <a:lnTo>
                  <a:pt x="3696" y="316"/>
                </a:lnTo>
                <a:lnTo>
                  <a:pt x="3696" y="316"/>
                </a:lnTo>
                <a:lnTo>
                  <a:pt x="3693" y="316"/>
                </a:lnTo>
                <a:lnTo>
                  <a:pt x="3693" y="316"/>
                </a:lnTo>
                <a:lnTo>
                  <a:pt x="3691" y="315"/>
                </a:lnTo>
                <a:lnTo>
                  <a:pt x="3691" y="315"/>
                </a:lnTo>
                <a:lnTo>
                  <a:pt x="3689" y="313"/>
                </a:lnTo>
                <a:lnTo>
                  <a:pt x="3689" y="313"/>
                </a:lnTo>
                <a:lnTo>
                  <a:pt x="3687" y="311"/>
                </a:lnTo>
                <a:lnTo>
                  <a:pt x="3687" y="311"/>
                </a:lnTo>
                <a:lnTo>
                  <a:pt x="3686" y="309"/>
                </a:lnTo>
                <a:lnTo>
                  <a:pt x="3686" y="309"/>
                </a:lnTo>
                <a:lnTo>
                  <a:pt x="3685" y="306"/>
                </a:lnTo>
                <a:lnTo>
                  <a:pt x="3685" y="306"/>
                </a:lnTo>
                <a:lnTo>
                  <a:pt x="3684" y="303"/>
                </a:lnTo>
                <a:lnTo>
                  <a:pt x="3684" y="303"/>
                </a:lnTo>
                <a:lnTo>
                  <a:pt x="3684" y="301"/>
                </a:lnTo>
                <a:lnTo>
                  <a:pt x="3685" y="301"/>
                </a:lnTo>
                <a:lnTo>
                  <a:pt x="3685" y="298"/>
                </a:lnTo>
                <a:lnTo>
                  <a:pt x="3685" y="298"/>
                </a:lnTo>
                <a:lnTo>
                  <a:pt x="3686" y="296"/>
                </a:lnTo>
                <a:lnTo>
                  <a:pt x="3686" y="296"/>
                </a:lnTo>
                <a:lnTo>
                  <a:pt x="3688" y="293"/>
                </a:lnTo>
                <a:lnTo>
                  <a:pt x="3688" y="293"/>
                </a:lnTo>
                <a:lnTo>
                  <a:pt x="3690" y="292"/>
                </a:lnTo>
                <a:lnTo>
                  <a:pt x="3690" y="292"/>
                </a:lnTo>
                <a:lnTo>
                  <a:pt x="3692" y="290"/>
                </a:lnTo>
                <a:close/>
                <a:moveTo>
                  <a:pt x="3691" y="292"/>
                </a:moveTo>
                <a:lnTo>
                  <a:pt x="3691" y="292"/>
                </a:lnTo>
                <a:lnTo>
                  <a:pt x="3689" y="294"/>
                </a:lnTo>
                <a:lnTo>
                  <a:pt x="3689" y="294"/>
                </a:lnTo>
                <a:lnTo>
                  <a:pt x="3687" y="296"/>
                </a:lnTo>
                <a:lnTo>
                  <a:pt x="3687" y="296"/>
                </a:lnTo>
                <a:lnTo>
                  <a:pt x="3686" y="298"/>
                </a:lnTo>
                <a:lnTo>
                  <a:pt x="3686" y="298"/>
                </a:lnTo>
                <a:lnTo>
                  <a:pt x="3685" y="301"/>
                </a:lnTo>
                <a:lnTo>
                  <a:pt x="3685" y="301"/>
                </a:lnTo>
                <a:lnTo>
                  <a:pt x="3685" y="303"/>
                </a:lnTo>
                <a:lnTo>
                  <a:pt x="3685" y="303"/>
                </a:lnTo>
                <a:lnTo>
                  <a:pt x="3685" y="306"/>
                </a:lnTo>
                <a:lnTo>
                  <a:pt x="3685" y="306"/>
                </a:lnTo>
                <a:lnTo>
                  <a:pt x="3686" y="308"/>
                </a:lnTo>
                <a:lnTo>
                  <a:pt x="3686" y="308"/>
                </a:lnTo>
                <a:lnTo>
                  <a:pt x="3688" y="311"/>
                </a:lnTo>
                <a:lnTo>
                  <a:pt x="3688" y="311"/>
                </a:lnTo>
                <a:lnTo>
                  <a:pt x="3689" y="312"/>
                </a:lnTo>
                <a:lnTo>
                  <a:pt x="3689" y="312"/>
                </a:lnTo>
                <a:lnTo>
                  <a:pt x="3691" y="314"/>
                </a:lnTo>
                <a:lnTo>
                  <a:pt x="3691" y="314"/>
                </a:lnTo>
                <a:lnTo>
                  <a:pt x="3694" y="315"/>
                </a:lnTo>
                <a:lnTo>
                  <a:pt x="3694" y="315"/>
                </a:lnTo>
                <a:lnTo>
                  <a:pt x="3696" y="316"/>
                </a:lnTo>
                <a:lnTo>
                  <a:pt x="3696" y="316"/>
                </a:lnTo>
                <a:lnTo>
                  <a:pt x="3699" y="316"/>
                </a:lnTo>
                <a:lnTo>
                  <a:pt x="3699" y="316"/>
                </a:lnTo>
                <a:lnTo>
                  <a:pt x="3701" y="316"/>
                </a:lnTo>
                <a:lnTo>
                  <a:pt x="3701" y="316"/>
                </a:lnTo>
                <a:lnTo>
                  <a:pt x="3704" y="315"/>
                </a:lnTo>
                <a:lnTo>
                  <a:pt x="3704" y="315"/>
                </a:lnTo>
                <a:lnTo>
                  <a:pt x="3753" y="293"/>
                </a:lnTo>
                <a:lnTo>
                  <a:pt x="3752" y="293"/>
                </a:lnTo>
                <a:lnTo>
                  <a:pt x="3755" y="291"/>
                </a:lnTo>
                <a:lnTo>
                  <a:pt x="3755" y="291"/>
                </a:lnTo>
                <a:lnTo>
                  <a:pt x="3757" y="289"/>
                </a:lnTo>
                <a:lnTo>
                  <a:pt x="3757" y="290"/>
                </a:lnTo>
                <a:lnTo>
                  <a:pt x="3758" y="288"/>
                </a:lnTo>
                <a:lnTo>
                  <a:pt x="3758" y="288"/>
                </a:lnTo>
                <a:lnTo>
                  <a:pt x="3760" y="285"/>
                </a:lnTo>
                <a:lnTo>
                  <a:pt x="3760" y="285"/>
                </a:lnTo>
                <a:lnTo>
                  <a:pt x="3760" y="283"/>
                </a:lnTo>
                <a:lnTo>
                  <a:pt x="3760" y="283"/>
                </a:lnTo>
                <a:lnTo>
                  <a:pt x="3760" y="280"/>
                </a:lnTo>
                <a:lnTo>
                  <a:pt x="3760" y="280"/>
                </a:lnTo>
                <a:lnTo>
                  <a:pt x="3760" y="278"/>
                </a:lnTo>
                <a:lnTo>
                  <a:pt x="3760" y="278"/>
                </a:lnTo>
                <a:lnTo>
                  <a:pt x="3759" y="275"/>
                </a:lnTo>
                <a:lnTo>
                  <a:pt x="3759" y="275"/>
                </a:lnTo>
                <a:lnTo>
                  <a:pt x="3758" y="273"/>
                </a:lnTo>
                <a:lnTo>
                  <a:pt x="3758" y="273"/>
                </a:lnTo>
                <a:lnTo>
                  <a:pt x="3756" y="271"/>
                </a:lnTo>
                <a:lnTo>
                  <a:pt x="3756" y="271"/>
                </a:lnTo>
                <a:lnTo>
                  <a:pt x="3754" y="269"/>
                </a:lnTo>
                <a:lnTo>
                  <a:pt x="3754" y="269"/>
                </a:lnTo>
                <a:lnTo>
                  <a:pt x="3752" y="268"/>
                </a:lnTo>
                <a:lnTo>
                  <a:pt x="3752" y="268"/>
                </a:lnTo>
                <a:lnTo>
                  <a:pt x="3749" y="268"/>
                </a:lnTo>
                <a:lnTo>
                  <a:pt x="3749" y="268"/>
                </a:lnTo>
                <a:lnTo>
                  <a:pt x="3747" y="267"/>
                </a:lnTo>
                <a:lnTo>
                  <a:pt x="3747" y="267"/>
                </a:lnTo>
                <a:lnTo>
                  <a:pt x="3744" y="268"/>
                </a:lnTo>
                <a:lnTo>
                  <a:pt x="3744" y="268"/>
                </a:lnTo>
                <a:lnTo>
                  <a:pt x="3742" y="269"/>
                </a:lnTo>
                <a:lnTo>
                  <a:pt x="3742" y="269"/>
                </a:lnTo>
                <a:lnTo>
                  <a:pt x="3693" y="291"/>
                </a:lnTo>
                <a:lnTo>
                  <a:pt x="3693" y="291"/>
                </a:lnTo>
                <a:lnTo>
                  <a:pt x="3691" y="292"/>
                </a:lnTo>
                <a:close/>
                <a:moveTo>
                  <a:pt x="3790" y="246"/>
                </a:moveTo>
                <a:lnTo>
                  <a:pt x="3791" y="246"/>
                </a:lnTo>
                <a:lnTo>
                  <a:pt x="3840" y="223"/>
                </a:lnTo>
                <a:lnTo>
                  <a:pt x="3840" y="223"/>
                </a:lnTo>
                <a:lnTo>
                  <a:pt x="3842" y="223"/>
                </a:lnTo>
                <a:lnTo>
                  <a:pt x="3842" y="223"/>
                </a:lnTo>
                <a:lnTo>
                  <a:pt x="3845" y="222"/>
                </a:lnTo>
                <a:lnTo>
                  <a:pt x="3845" y="222"/>
                </a:lnTo>
                <a:lnTo>
                  <a:pt x="3848" y="222"/>
                </a:lnTo>
                <a:lnTo>
                  <a:pt x="3848" y="223"/>
                </a:lnTo>
                <a:lnTo>
                  <a:pt x="3850" y="223"/>
                </a:lnTo>
                <a:lnTo>
                  <a:pt x="3850" y="223"/>
                </a:lnTo>
                <a:lnTo>
                  <a:pt x="3853" y="224"/>
                </a:lnTo>
                <a:lnTo>
                  <a:pt x="3853" y="224"/>
                </a:lnTo>
                <a:lnTo>
                  <a:pt x="3855" y="226"/>
                </a:lnTo>
                <a:lnTo>
                  <a:pt x="3855" y="226"/>
                </a:lnTo>
                <a:lnTo>
                  <a:pt x="3857" y="228"/>
                </a:lnTo>
                <a:lnTo>
                  <a:pt x="3857" y="228"/>
                </a:lnTo>
                <a:lnTo>
                  <a:pt x="3858" y="230"/>
                </a:lnTo>
                <a:lnTo>
                  <a:pt x="3858" y="230"/>
                </a:lnTo>
                <a:lnTo>
                  <a:pt x="3859" y="233"/>
                </a:lnTo>
                <a:lnTo>
                  <a:pt x="3859" y="233"/>
                </a:lnTo>
                <a:lnTo>
                  <a:pt x="3859" y="236"/>
                </a:lnTo>
                <a:lnTo>
                  <a:pt x="3859" y="236"/>
                </a:lnTo>
                <a:lnTo>
                  <a:pt x="3859" y="238"/>
                </a:lnTo>
                <a:lnTo>
                  <a:pt x="3859" y="238"/>
                </a:lnTo>
                <a:lnTo>
                  <a:pt x="3858" y="241"/>
                </a:lnTo>
                <a:lnTo>
                  <a:pt x="3858" y="241"/>
                </a:lnTo>
                <a:lnTo>
                  <a:pt x="3857" y="243"/>
                </a:lnTo>
                <a:lnTo>
                  <a:pt x="3857" y="243"/>
                </a:lnTo>
                <a:lnTo>
                  <a:pt x="3855" y="245"/>
                </a:lnTo>
                <a:lnTo>
                  <a:pt x="3855" y="245"/>
                </a:lnTo>
                <a:lnTo>
                  <a:pt x="3853" y="247"/>
                </a:lnTo>
                <a:lnTo>
                  <a:pt x="3853" y="247"/>
                </a:lnTo>
                <a:lnTo>
                  <a:pt x="3851" y="249"/>
                </a:lnTo>
                <a:lnTo>
                  <a:pt x="3851" y="249"/>
                </a:lnTo>
                <a:lnTo>
                  <a:pt x="3802" y="271"/>
                </a:lnTo>
                <a:lnTo>
                  <a:pt x="3802" y="271"/>
                </a:lnTo>
                <a:lnTo>
                  <a:pt x="3800" y="272"/>
                </a:lnTo>
                <a:lnTo>
                  <a:pt x="3799" y="272"/>
                </a:lnTo>
                <a:lnTo>
                  <a:pt x="3797" y="272"/>
                </a:lnTo>
                <a:lnTo>
                  <a:pt x="3797" y="272"/>
                </a:lnTo>
                <a:lnTo>
                  <a:pt x="3794" y="272"/>
                </a:lnTo>
                <a:lnTo>
                  <a:pt x="3794" y="272"/>
                </a:lnTo>
                <a:lnTo>
                  <a:pt x="3792" y="271"/>
                </a:lnTo>
                <a:lnTo>
                  <a:pt x="3791" y="271"/>
                </a:lnTo>
                <a:lnTo>
                  <a:pt x="3789" y="270"/>
                </a:lnTo>
                <a:lnTo>
                  <a:pt x="3789" y="270"/>
                </a:lnTo>
                <a:lnTo>
                  <a:pt x="3787" y="269"/>
                </a:lnTo>
                <a:lnTo>
                  <a:pt x="3787" y="269"/>
                </a:lnTo>
                <a:lnTo>
                  <a:pt x="3785" y="267"/>
                </a:lnTo>
                <a:lnTo>
                  <a:pt x="3785" y="267"/>
                </a:lnTo>
                <a:lnTo>
                  <a:pt x="3784" y="264"/>
                </a:lnTo>
                <a:lnTo>
                  <a:pt x="3784" y="264"/>
                </a:lnTo>
                <a:lnTo>
                  <a:pt x="3783" y="261"/>
                </a:lnTo>
                <a:lnTo>
                  <a:pt x="3783" y="261"/>
                </a:lnTo>
                <a:lnTo>
                  <a:pt x="3782" y="259"/>
                </a:lnTo>
                <a:lnTo>
                  <a:pt x="3782" y="259"/>
                </a:lnTo>
                <a:lnTo>
                  <a:pt x="3783" y="256"/>
                </a:lnTo>
                <a:lnTo>
                  <a:pt x="3783" y="256"/>
                </a:lnTo>
                <a:lnTo>
                  <a:pt x="3783" y="253"/>
                </a:lnTo>
                <a:lnTo>
                  <a:pt x="3783" y="253"/>
                </a:lnTo>
                <a:lnTo>
                  <a:pt x="3784" y="251"/>
                </a:lnTo>
                <a:lnTo>
                  <a:pt x="3784" y="251"/>
                </a:lnTo>
                <a:lnTo>
                  <a:pt x="3786" y="249"/>
                </a:lnTo>
                <a:lnTo>
                  <a:pt x="3786" y="249"/>
                </a:lnTo>
                <a:lnTo>
                  <a:pt x="3788" y="247"/>
                </a:lnTo>
                <a:lnTo>
                  <a:pt x="3788" y="247"/>
                </a:lnTo>
                <a:lnTo>
                  <a:pt x="3790" y="246"/>
                </a:lnTo>
                <a:close/>
                <a:moveTo>
                  <a:pt x="3789" y="248"/>
                </a:moveTo>
                <a:lnTo>
                  <a:pt x="3789" y="248"/>
                </a:lnTo>
                <a:lnTo>
                  <a:pt x="3787" y="249"/>
                </a:lnTo>
                <a:lnTo>
                  <a:pt x="3787" y="249"/>
                </a:lnTo>
                <a:lnTo>
                  <a:pt x="3785" y="251"/>
                </a:lnTo>
                <a:lnTo>
                  <a:pt x="3785" y="251"/>
                </a:lnTo>
                <a:lnTo>
                  <a:pt x="3784" y="254"/>
                </a:lnTo>
                <a:lnTo>
                  <a:pt x="3784" y="254"/>
                </a:lnTo>
                <a:lnTo>
                  <a:pt x="3783" y="256"/>
                </a:lnTo>
                <a:lnTo>
                  <a:pt x="3783" y="256"/>
                </a:lnTo>
                <a:lnTo>
                  <a:pt x="3783" y="259"/>
                </a:lnTo>
                <a:lnTo>
                  <a:pt x="3783" y="259"/>
                </a:lnTo>
                <a:lnTo>
                  <a:pt x="3783" y="261"/>
                </a:lnTo>
                <a:lnTo>
                  <a:pt x="3783" y="261"/>
                </a:lnTo>
                <a:lnTo>
                  <a:pt x="3784" y="264"/>
                </a:lnTo>
                <a:lnTo>
                  <a:pt x="3784" y="264"/>
                </a:lnTo>
                <a:lnTo>
                  <a:pt x="3786" y="266"/>
                </a:lnTo>
                <a:lnTo>
                  <a:pt x="3786" y="266"/>
                </a:lnTo>
                <a:lnTo>
                  <a:pt x="3788" y="268"/>
                </a:lnTo>
                <a:lnTo>
                  <a:pt x="3787" y="268"/>
                </a:lnTo>
                <a:lnTo>
                  <a:pt x="3790" y="270"/>
                </a:lnTo>
                <a:lnTo>
                  <a:pt x="3790" y="269"/>
                </a:lnTo>
                <a:lnTo>
                  <a:pt x="3792" y="271"/>
                </a:lnTo>
                <a:lnTo>
                  <a:pt x="3792" y="271"/>
                </a:lnTo>
                <a:lnTo>
                  <a:pt x="3794" y="271"/>
                </a:lnTo>
                <a:lnTo>
                  <a:pt x="3794" y="271"/>
                </a:lnTo>
                <a:lnTo>
                  <a:pt x="3797" y="271"/>
                </a:lnTo>
                <a:lnTo>
                  <a:pt x="3797" y="271"/>
                </a:lnTo>
                <a:lnTo>
                  <a:pt x="3799" y="271"/>
                </a:lnTo>
                <a:lnTo>
                  <a:pt x="3799" y="271"/>
                </a:lnTo>
                <a:lnTo>
                  <a:pt x="3802" y="270"/>
                </a:lnTo>
                <a:lnTo>
                  <a:pt x="3802" y="270"/>
                </a:lnTo>
                <a:lnTo>
                  <a:pt x="3851" y="248"/>
                </a:lnTo>
                <a:lnTo>
                  <a:pt x="3851" y="248"/>
                </a:lnTo>
                <a:lnTo>
                  <a:pt x="3853" y="247"/>
                </a:lnTo>
                <a:lnTo>
                  <a:pt x="3853" y="247"/>
                </a:lnTo>
                <a:lnTo>
                  <a:pt x="3855" y="245"/>
                </a:lnTo>
                <a:lnTo>
                  <a:pt x="3855" y="245"/>
                </a:lnTo>
                <a:lnTo>
                  <a:pt x="3857" y="243"/>
                </a:lnTo>
                <a:lnTo>
                  <a:pt x="3857" y="243"/>
                </a:lnTo>
                <a:lnTo>
                  <a:pt x="3858" y="241"/>
                </a:lnTo>
                <a:lnTo>
                  <a:pt x="3858" y="241"/>
                </a:lnTo>
                <a:lnTo>
                  <a:pt x="3858" y="238"/>
                </a:lnTo>
                <a:lnTo>
                  <a:pt x="3858" y="238"/>
                </a:lnTo>
                <a:lnTo>
                  <a:pt x="3858" y="236"/>
                </a:lnTo>
                <a:lnTo>
                  <a:pt x="3858" y="236"/>
                </a:lnTo>
                <a:lnTo>
                  <a:pt x="3858" y="233"/>
                </a:lnTo>
                <a:lnTo>
                  <a:pt x="3858" y="233"/>
                </a:lnTo>
                <a:lnTo>
                  <a:pt x="3857" y="231"/>
                </a:lnTo>
                <a:lnTo>
                  <a:pt x="3857" y="231"/>
                </a:lnTo>
                <a:lnTo>
                  <a:pt x="3856" y="228"/>
                </a:lnTo>
                <a:lnTo>
                  <a:pt x="3856" y="228"/>
                </a:lnTo>
                <a:lnTo>
                  <a:pt x="3854" y="226"/>
                </a:lnTo>
                <a:lnTo>
                  <a:pt x="3854" y="227"/>
                </a:lnTo>
                <a:lnTo>
                  <a:pt x="3852" y="225"/>
                </a:lnTo>
                <a:lnTo>
                  <a:pt x="3852" y="225"/>
                </a:lnTo>
                <a:lnTo>
                  <a:pt x="3850" y="224"/>
                </a:lnTo>
                <a:lnTo>
                  <a:pt x="3850" y="224"/>
                </a:lnTo>
                <a:lnTo>
                  <a:pt x="3848" y="223"/>
                </a:lnTo>
                <a:lnTo>
                  <a:pt x="3848" y="223"/>
                </a:lnTo>
                <a:lnTo>
                  <a:pt x="3845" y="223"/>
                </a:lnTo>
                <a:lnTo>
                  <a:pt x="3845" y="223"/>
                </a:lnTo>
                <a:lnTo>
                  <a:pt x="3842" y="223"/>
                </a:lnTo>
                <a:lnTo>
                  <a:pt x="3843" y="223"/>
                </a:lnTo>
                <a:lnTo>
                  <a:pt x="3840" y="224"/>
                </a:lnTo>
                <a:lnTo>
                  <a:pt x="3840" y="224"/>
                </a:lnTo>
                <a:lnTo>
                  <a:pt x="3791" y="246"/>
                </a:lnTo>
                <a:lnTo>
                  <a:pt x="3791" y="246"/>
                </a:lnTo>
                <a:lnTo>
                  <a:pt x="3789" y="248"/>
                </a:lnTo>
                <a:close/>
                <a:moveTo>
                  <a:pt x="3889" y="201"/>
                </a:moveTo>
                <a:lnTo>
                  <a:pt x="3889" y="201"/>
                </a:lnTo>
                <a:lnTo>
                  <a:pt x="3936" y="180"/>
                </a:lnTo>
                <a:lnTo>
                  <a:pt x="3936" y="180"/>
                </a:lnTo>
                <a:lnTo>
                  <a:pt x="3938" y="179"/>
                </a:lnTo>
                <a:lnTo>
                  <a:pt x="3938" y="179"/>
                </a:lnTo>
                <a:lnTo>
                  <a:pt x="3940" y="178"/>
                </a:lnTo>
                <a:lnTo>
                  <a:pt x="3941" y="178"/>
                </a:lnTo>
                <a:lnTo>
                  <a:pt x="3943" y="178"/>
                </a:lnTo>
                <a:lnTo>
                  <a:pt x="3943" y="178"/>
                </a:lnTo>
                <a:lnTo>
                  <a:pt x="3946" y="178"/>
                </a:lnTo>
                <a:lnTo>
                  <a:pt x="3946" y="178"/>
                </a:lnTo>
                <a:lnTo>
                  <a:pt x="3948" y="179"/>
                </a:lnTo>
                <a:lnTo>
                  <a:pt x="3949" y="179"/>
                </a:lnTo>
                <a:lnTo>
                  <a:pt x="3951" y="180"/>
                </a:lnTo>
                <a:lnTo>
                  <a:pt x="3951" y="180"/>
                </a:lnTo>
                <a:lnTo>
                  <a:pt x="3953" y="181"/>
                </a:lnTo>
                <a:lnTo>
                  <a:pt x="3953" y="182"/>
                </a:lnTo>
                <a:lnTo>
                  <a:pt x="3955" y="183"/>
                </a:lnTo>
                <a:lnTo>
                  <a:pt x="3955" y="184"/>
                </a:lnTo>
                <a:lnTo>
                  <a:pt x="3956" y="186"/>
                </a:lnTo>
                <a:lnTo>
                  <a:pt x="3956" y="186"/>
                </a:lnTo>
                <a:lnTo>
                  <a:pt x="3957" y="189"/>
                </a:lnTo>
                <a:lnTo>
                  <a:pt x="3957" y="189"/>
                </a:lnTo>
                <a:lnTo>
                  <a:pt x="3957" y="191"/>
                </a:lnTo>
                <a:lnTo>
                  <a:pt x="3957" y="191"/>
                </a:lnTo>
                <a:lnTo>
                  <a:pt x="3957" y="194"/>
                </a:lnTo>
                <a:lnTo>
                  <a:pt x="3957" y="194"/>
                </a:lnTo>
                <a:lnTo>
                  <a:pt x="3957" y="196"/>
                </a:lnTo>
                <a:lnTo>
                  <a:pt x="3957" y="196"/>
                </a:lnTo>
                <a:lnTo>
                  <a:pt x="3955" y="199"/>
                </a:lnTo>
                <a:lnTo>
                  <a:pt x="3955" y="199"/>
                </a:lnTo>
                <a:lnTo>
                  <a:pt x="3954" y="201"/>
                </a:lnTo>
                <a:lnTo>
                  <a:pt x="3954" y="201"/>
                </a:lnTo>
                <a:lnTo>
                  <a:pt x="3952" y="203"/>
                </a:lnTo>
                <a:lnTo>
                  <a:pt x="3952" y="203"/>
                </a:lnTo>
                <a:lnTo>
                  <a:pt x="3949" y="204"/>
                </a:lnTo>
                <a:lnTo>
                  <a:pt x="3949" y="204"/>
                </a:lnTo>
                <a:lnTo>
                  <a:pt x="3947" y="205"/>
                </a:lnTo>
                <a:lnTo>
                  <a:pt x="3947" y="205"/>
                </a:lnTo>
                <a:lnTo>
                  <a:pt x="3900" y="226"/>
                </a:lnTo>
                <a:lnTo>
                  <a:pt x="3900" y="226"/>
                </a:lnTo>
                <a:lnTo>
                  <a:pt x="3898" y="227"/>
                </a:lnTo>
                <a:lnTo>
                  <a:pt x="3898" y="227"/>
                </a:lnTo>
                <a:lnTo>
                  <a:pt x="3895" y="228"/>
                </a:lnTo>
                <a:lnTo>
                  <a:pt x="3895" y="228"/>
                </a:lnTo>
                <a:lnTo>
                  <a:pt x="3892" y="227"/>
                </a:lnTo>
                <a:lnTo>
                  <a:pt x="3892" y="227"/>
                </a:lnTo>
                <a:lnTo>
                  <a:pt x="3890" y="227"/>
                </a:lnTo>
                <a:lnTo>
                  <a:pt x="3890" y="227"/>
                </a:lnTo>
                <a:lnTo>
                  <a:pt x="3887" y="226"/>
                </a:lnTo>
                <a:lnTo>
                  <a:pt x="3887" y="226"/>
                </a:lnTo>
                <a:lnTo>
                  <a:pt x="3885" y="224"/>
                </a:lnTo>
                <a:lnTo>
                  <a:pt x="3885" y="224"/>
                </a:lnTo>
                <a:lnTo>
                  <a:pt x="3883" y="222"/>
                </a:lnTo>
                <a:lnTo>
                  <a:pt x="3883" y="222"/>
                </a:lnTo>
                <a:lnTo>
                  <a:pt x="3882" y="220"/>
                </a:lnTo>
                <a:lnTo>
                  <a:pt x="3882" y="220"/>
                </a:lnTo>
                <a:lnTo>
                  <a:pt x="3881" y="217"/>
                </a:lnTo>
                <a:lnTo>
                  <a:pt x="3881" y="217"/>
                </a:lnTo>
                <a:lnTo>
                  <a:pt x="3881" y="214"/>
                </a:lnTo>
                <a:lnTo>
                  <a:pt x="3881" y="214"/>
                </a:lnTo>
                <a:lnTo>
                  <a:pt x="3881" y="212"/>
                </a:lnTo>
                <a:lnTo>
                  <a:pt x="3881" y="212"/>
                </a:lnTo>
                <a:lnTo>
                  <a:pt x="3881" y="209"/>
                </a:lnTo>
                <a:lnTo>
                  <a:pt x="3881" y="209"/>
                </a:lnTo>
                <a:lnTo>
                  <a:pt x="3883" y="207"/>
                </a:lnTo>
                <a:lnTo>
                  <a:pt x="3883" y="207"/>
                </a:lnTo>
                <a:lnTo>
                  <a:pt x="3884" y="204"/>
                </a:lnTo>
                <a:lnTo>
                  <a:pt x="3884" y="204"/>
                </a:lnTo>
                <a:lnTo>
                  <a:pt x="3886" y="203"/>
                </a:lnTo>
                <a:lnTo>
                  <a:pt x="3886" y="203"/>
                </a:lnTo>
                <a:lnTo>
                  <a:pt x="3889" y="201"/>
                </a:lnTo>
                <a:close/>
                <a:moveTo>
                  <a:pt x="3887" y="203"/>
                </a:moveTo>
                <a:lnTo>
                  <a:pt x="3887" y="203"/>
                </a:lnTo>
                <a:lnTo>
                  <a:pt x="3885" y="205"/>
                </a:lnTo>
                <a:lnTo>
                  <a:pt x="3885" y="205"/>
                </a:lnTo>
                <a:lnTo>
                  <a:pt x="3883" y="207"/>
                </a:lnTo>
                <a:lnTo>
                  <a:pt x="3883" y="207"/>
                </a:lnTo>
                <a:lnTo>
                  <a:pt x="3882" y="209"/>
                </a:lnTo>
                <a:lnTo>
                  <a:pt x="3882" y="209"/>
                </a:lnTo>
                <a:lnTo>
                  <a:pt x="3882" y="212"/>
                </a:lnTo>
                <a:lnTo>
                  <a:pt x="3882" y="212"/>
                </a:lnTo>
                <a:lnTo>
                  <a:pt x="3881" y="214"/>
                </a:lnTo>
                <a:lnTo>
                  <a:pt x="3881" y="214"/>
                </a:lnTo>
                <a:lnTo>
                  <a:pt x="3882" y="217"/>
                </a:lnTo>
                <a:lnTo>
                  <a:pt x="3882" y="217"/>
                </a:lnTo>
                <a:lnTo>
                  <a:pt x="3882" y="219"/>
                </a:lnTo>
                <a:lnTo>
                  <a:pt x="3882" y="219"/>
                </a:lnTo>
                <a:lnTo>
                  <a:pt x="3884" y="222"/>
                </a:lnTo>
                <a:lnTo>
                  <a:pt x="3884" y="222"/>
                </a:lnTo>
                <a:lnTo>
                  <a:pt x="3885" y="224"/>
                </a:lnTo>
                <a:lnTo>
                  <a:pt x="3885" y="224"/>
                </a:lnTo>
                <a:lnTo>
                  <a:pt x="3888" y="225"/>
                </a:lnTo>
                <a:lnTo>
                  <a:pt x="3888" y="225"/>
                </a:lnTo>
                <a:lnTo>
                  <a:pt x="3890" y="226"/>
                </a:lnTo>
                <a:lnTo>
                  <a:pt x="3890" y="226"/>
                </a:lnTo>
                <a:lnTo>
                  <a:pt x="3892" y="227"/>
                </a:lnTo>
                <a:lnTo>
                  <a:pt x="3892" y="227"/>
                </a:lnTo>
                <a:lnTo>
                  <a:pt x="3895" y="227"/>
                </a:lnTo>
                <a:lnTo>
                  <a:pt x="3895" y="227"/>
                </a:lnTo>
                <a:lnTo>
                  <a:pt x="3897" y="226"/>
                </a:lnTo>
                <a:lnTo>
                  <a:pt x="3897" y="227"/>
                </a:lnTo>
                <a:lnTo>
                  <a:pt x="3900" y="226"/>
                </a:lnTo>
                <a:lnTo>
                  <a:pt x="3900" y="226"/>
                </a:lnTo>
                <a:lnTo>
                  <a:pt x="3947" y="204"/>
                </a:lnTo>
                <a:lnTo>
                  <a:pt x="3947" y="204"/>
                </a:lnTo>
                <a:lnTo>
                  <a:pt x="3949" y="203"/>
                </a:lnTo>
                <a:lnTo>
                  <a:pt x="3949" y="203"/>
                </a:lnTo>
                <a:lnTo>
                  <a:pt x="3951" y="202"/>
                </a:lnTo>
                <a:lnTo>
                  <a:pt x="3951" y="202"/>
                </a:lnTo>
                <a:lnTo>
                  <a:pt x="3953" y="200"/>
                </a:lnTo>
                <a:lnTo>
                  <a:pt x="3953" y="201"/>
                </a:lnTo>
                <a:lnTo>
                  <a:pt x="3955" y="198"/>
                </a:lnTo>
                <a:lnTo>
                  <a:pt x="3955" y="198"/>
                </a:lnTo>
                <a:lnTo>
                  <a:pt x="3956" y="196"/>
                </a:lnTo>
                <a:lnTo>
                  <a:pt x="3956" y="196"/>
                </a:lnTo>
                <a:lnTo>
                  <a:pt x="3956" y="194"/>
                </a:lnTo>
                <a:lnTo>
                  <a:pt x="3956" y="194"/>
                </a:lnTo>
                <a:lnTo>
                  <a:pt x="3957" y="191"/>
                </a:lnTo>
                <a:lnTo>
                  <a:pt x="3957" y="191"/>
                </a:lnTo>
                <a:lnTo>
                  <a:pt x="3956" y="189"/>
                </a:lnTo>
                <a:lnTo>
                  <a:pt x="3956" y="189"/>
                </a:lnTo>
                <a:lnTo>
                  <a:pt x="3956" y="186"/>
                </a:lnTo>
                <a:lnTo>
                  <a:pt x="3956" y="186"/>
                </a:lnTo>
                <a:lnTo>
                  <a:pt x="3954" y="184"/>
                </a:lnTo>
                <a:lnTo>
                  <a:pt x="3954" y="184"/>
                </a:lnTo>
                <a:lnTo>
                  <a:pt x="3952" y="182"/>
                </a:lnTo>
                <a:lnTo>
                  <a:pt x="3952" y="182"/>
                </a:lnTo>
                <a:lnTo>
                  <a:pt x="3950" y="181"/>
                </a:lnTo>
                <a:lnTo>
                  <a:pt x="3950" y="181"/>
                </a:lnTo>
                <a:lnTo>
                  <a:pt x="3948" y="179"/>
                </a:lnTo>
                <a:lnTo>
                  <a:pt x="3948" y="179"/>
                </a:lnTo>
                <a:lnTo>
                  <a:pt x="3946" y="179"/>
                </a:lnTo>
                <a:lnTo>
                  <a:pt x="3946" y="179"/>
                </a:lnTo>
                <a:lnTo>
                  <a:pt x="3943" y="179"/>
                </a:lnTo>
                <a:lnTo>
                  <a:pt x="3943" y="179"/>
                </a:lnTo>
                <a:lnTo>
                  <a:pt x="3941" y="179"/>
                </a:lnTo>
                <a:lnTo>
                  <a:pt x="3941" y="179"/>
                </a:lnTo>
                <a:lnTo>
                  <a:pt x="3938" y="180"/>
                </a:lnTo>
                <a:lnTo>
                  <a:pt x="3938" y="180"/>
                </a:lnTo>
                <a:lnTo>
                  <a:pt x="3936" y="181"/>
                </a:lnTo>
                <a:lnTo>
                  <a:pt x="3936" y="181"/>
                </a:lnTo>
                <a:lnTo>
                  <a:pt x="3889" y="202"/>
                </a:lnTo>
                <a:lnTo>
                  <a:pt x="3889" y="202"/>
                </a:lnTo>
                <a:lnTo>
                  <a:pt x="3887" y="203"/>
                </a:lnTo>
                <a:close/>
                <a:moveTo>
                  <a:pt x="3987" y="157"/>
                </a:moveTo>
                <a:lnTo>
                  <a:pt x="3987" y="157"/>
                </a:lnTo>
                <a:lnTo>
                  <a:pt x="4036" y="135"/>
                </a:lnTo>
                <a:lnTo>
                  <a:pt x="4036" y="135"/>
                </a:lnTo>
                <a:lnTo>
                  <a:pt x="4039" y="134"/>
                </a:lnTo>
                <a:lnTo>
                  <a:pt x="4039" y="134"/>
                </a:lnTo>
                <a:lnTo>
                  <a:pt x="4041" y="133"/>
                </a:lnTo>
                <a:lnTo>
                  <a:pt x="4041" y="133"/>
                </a:lnTo>
                <a:lnTo>
                  <a:pt x="4044" y="133"/>
                </a:lnTo>
                <a:lnTo>
                  <a:pt x="4044" y="133"/>
                </a:lnTo>
                <a:lnTo>
                  <a:pt x="4047" y="134"/>
                </a:lnTo>
                <a:lnTo>
                  <a:pt x="4047" y="134"/>
                </a:lnTo>
                <a:lnTo>
                  <a:pt x="4049" y="135"/>
                </a:lnTo>
                <a:lnTo>
                  <a:pt x="4049" y="135"/>
                </a:lnTo>
                <a:lnTo>
                  <a:pt x="4051" y="137"/>
                </a:lnTo>
                <a:lnTo>
                  <a:pt x="4051" y="137"/>
                </a:lnTo>
                <a:lnTo>
                  <a:pt x="4053" y="139"/>
                </a:lnTo>
                <a:lnTo>
                  <a:pt x="4053" y="139"/>
                </a:lnTo>
                <a:lnTo>
                  <a:pt x="4054" y="141"/>
                </a:lnTo>
                <a:lnTo>
                  <a:pt x="4054" y="141"/>
                </a:lnTo>
                <a:lnTo>
                  <a:pt x="4055" y="144"/>
                </a:lnTo>
                <a:lnTo>
                  <a:pt x="4055" y="144"/>
                </a:lnTo>
                <a:lnTo>
                  <a:pt x="4056" y="147"/>
                </a:lnTo>
                <a:lnTo>
                  <a:pt x="4056" y="147"/>
                </a:lnTo>
                <a:lnTo>
                  <a:pt x="4055" y="150"/>
                </a:lnTo>
                <a:lnTo>
                  <a:pt x="4055" y="150"/>
                </a:lnTo>
                <a:lnTo>
                  <a:pt x="4055" y="152"/>
                </a:lnTo>
                <a:lnTo>
                  <a:pt x="4055" y="152"/>
                </a:lnTo>
                <a:lnTo>
                  <a:pt x="4053" y="154"/>
                </a:lnTo>
                <a:lnTo>
                  <a:pt x="4053" y="154"/>
                </a:lnTo>
                <a:lnTo>
                  <a:pt x="4052" y="157"/>
                </a:lnTo>
                <a:lnTo>
                  <a:pt x="4052" y="157"/>
                </a:lnTo>
                <a:lnTo>
                  <a:pt x="4050" y="159"/>
                </a:lnTo>
                <a:lnTo>
                  <a:pt x="4050" y="159"/>
                </a:lnTo>
                <a:lnTo>
                  <a:pt x="4047" y="160"/>
                </a:lnTo>
                <a:lnTo>
                  <a:pt x="4047" y="160"/>
                </a:lnTo>
                <a:lnTo>
                  <a:pt x="3998" y="182"/>
                </a:lnTo>
                <a:lnTo>
                  <a:pt x="3998" y="182"/>
                </a:lnTo>
                <a:lnTo>
                  <a:pt x="3996" y="183"/>
                </a:lnTo>
                <a:lnTo>
                  <a:pt x="3996" y="183"/>
                </a:lnTo>
                <a:lnTo>
                  <a:pt x="3993" y="183"/>
                </a:lnTo>
                <a:lnTo>
                  <a:pt x="3993" y="183"/>
                </a:lnTo>
                <a:lnTo>
                  <a:pt x="3990" y="183"/>
                </a:lnTo>
                <a:lnTo>
                  <a:pt x="3990" y="183"/>
                </a:lnTo>
                <a:lnTo>
                  <a:pt x="3988" y="182"/>
                </a:lnTo>
                <a:lnTo>
                  <a:pt x="3988" y="182"/>
                </a:lnTo>
                <a:lnTo>
                  <a:pt x="3985" y="181"/>
                </a:lnTo>
                <a:lnTo>
                  <a:pt x="3985" y="181"/>
                </a:lnTo>
                <a:lnTo>
                  <a:pt x="3983" y="180"/>
                </a:lnTo>
                <a:lnTo>
                  <a:pt x="3983" y="180"/>
                </a:lnTo>
                <a:lnTo>
                  <a:pt x="3981" y="178"/>
                </a:lnTo>
                <a:lnTo>
                  <a:pt x="3981" y="178"/>
                </a:lnTo>
                <a:lnTo>
                  <a:pt x="3980" y="175"/>
                </a:lnTo>
                <a:lnTo>
                  <a:pt x="3980" y="175"/>
                </a:lnTo>
                <a:lnTo>
                  <a:pt x="3979" y="173"/>
                </a:lnTo>
                <a:lnTo>
                  <a:pt x="3979" y="172"/>
                </a:lnTo>
                <a:lnTo>
                  <a:pt x="3979" y="170"/>
                </a:lnTo>
                <a:lnTo>
                  <a:pt x="3979" y="170"/>
                </a:lnTo>
                <a:lnTo>
                  <a:pt x="3979" y="167"/>
                </a:lnTo>
                <a:lnTo>
                  <a:pt x="3979" y="167"/>
                </a:lnTo>
                <a:lnTo>
                  <a:pt x="3980" y="164"/>
                </a:lnTo>
                <a:lnTo>
                  <a:pt x="3980" y="164"/>
                </a:lnTo>
                <a:lnTo>
                  <a:pt x="3981" y="162"/>
                </a:lnTo>
                <a:lnTo>
                  <a:pt x="3981" y="162"/>
                </a:lnTo>
                <a:lnTo>
                  <a:pt x="3982" y="160"/>
                </a:lnTo>
                <a:lnTo>
                  <a:pt x="3982" y="160"/>
                </a:lnTo>
                <a:lnTo>
                  <a:pt x="3984" y="158"/>
                </a:lnTo>
                <a:lnTo>
                  <a:pt x="3984" y="158"/>
                </a:lnTo>
                <a:lnTo>
                  <a:pt x="3987" y="157"/>
                </a:lnTo>
                <a:close/>
                <a:moveTo>
                  <a:pt x="3985" y="159"/>
                </a:moveTo>
                <a:lnTo>
                  <a:pt x="3985" y="159"/>
                </a:lnTo>
                <a:lnTo>
                  <a:pt x="3983" y="161"/>
                </a:lnTo>
                <a:lnTo>
                  <a:pt x="3983" y="160"/>
                </a:lnTo>
                <a:lnTo>
                  <a:pt x="3981" y="163"/>
                </a:lnTo>
                <a:lnTo>
                  <a:pt x="3981" y="162"/>
                </a:lnTo>
                <a:lnTo>
                  <a:pt x="3980" y="165"/>
                </a:lnTo>
                <a:lnTo>
                  <a:pt x="3980" y="165"/>
                </a:lnTo>
                <a:lnTo>
                  <a:pt x="3980" y="167"/>
                </a:lnTo>
                <a:lnTo>
                  <a:pt x="3980" y="167"/>
                </a:lnTo>
                <a:lnTo>
                  <a:pt x="3980" y="170"/>
                </a:lnTo>
                <a:lnTo>
                  <a:pt x="3980" y="170"/>
                </a:lnTo>
                <a:lnTo>
                  <a:pt x="3980" y="172"/>
                </a:lnTo>
                <a:lnTo>
                  <a:pt x="3980" y="172"/>
                </a:lnTo>
                <a:lnTo>
                  <a:pt x="3981" y="175"/>
                </a:lnTo>
                <a:lnTo>
                  <a:pt x="3981" y="175"/>
                </a:lnTo>
                <a:lnTo>
                  <a:pt x="3982" y="177"/>
                </a:lnTo>
                <a:lnTo>
                  <a:pt x="3982" y="177"/>
                </a:lnTo>
                <a:lnTo>
                  <a:pt x="3984" y="179"/>
                </a:lnTo>
                <a:lnTo>
                  <a:pt x="3984" y="179"/>
                </a:lnTo>
                <a:lnTo>
                  <a:pt x="3986" y="181"/>
                </a:lnTo>
                <a:lnTo>
                  <a:pt x="3986" y="181"/>
                </a:lnTo>
                <a:lnTo>
                  <a:pt x="3988" y="182"/>
                </a:lnTo>
                <a:lnTo>
                  <a:pt x="3988" y="182"/>
                </a:lnTo>
                <a:lnTo>
                  <a:pt x="3990" y="182"/>
                </a:lnTo>
                <a:lnTo>
                  <a:pt x="3990" y="182"/>
                </a:lnTo>
                <a:lnTo>
                  <a:pt x="3993" y="183"/>
                </a:lnTo>
                <a:lnTo>
                  <a:pt x="3993" y="183"/>
                </a:lnTo>
                <a:lnTo>
                  <a:pt x="3996" y="182"/>
                </a:lnTo>
                <a:lnTo>
                  <a:pt x="3996" y="182"/>
                </a:lnTo>
                <a:lnTo>
                  <a:pt x="3998" y="181"/>
                </a:lnTo>
                <a:lnTo>
                  <a:pt x="3998" y="181"/>
                </a:lnTo>
                <a:lnTo>
                  <a:pt x="4047" y="159"/>
                </a:lnTo>
                <a:lnTo>
                  <a:pt x="4047" y="159"/>
                </a:lnTo>
                <a:lnTo>
                  <a:pt x="4049" y="158"/>
                </a:lnTo>
                <a:lnTo>
                  <a:pt x="4049" y="158"/>
                </a:lnTo>
                <a:lnTo>
                  <a:pt x="4051" y="156"/>
                </a:lnTo>
                <a:lnTo>
                  <a:pt x="4051" y="156"/>
                </a:lnTo>
                <a:lnTo>
                  <a:pt x="4053" y="154"/>
                </a:lnTo>
                <a:lnTo>
                  <a:pt x="4053" y="154"/>
                </a:lnTo>
                <a:lnTo>
                  <a:pt x="4054" y="152"/>
                </a:lnTo>
                <a:lnTo>
                  <a:pt x="4054" y="152"/>
                </a:lnTo>
                <a:lnTo>
                  <a:pt x="4054" y="149"/>
                </a:lnTo>
                <a:lnTo>
                  <a:pt x="4054" y="149"/>
                </a:lnTo>
                <a:lnTo>
                  <a:pt x="4055" y="147"/>
                </a:lnTo>
                <a:lnTo>
                  <a:pt x="4055" y="147"/>
                </a:lnTo>
                <a:lnTo>
                  <a:pt x="4054" y="144"/>
                </a:lnTo>
                <a:lnTo>
                  <a:pt x="4054" y="144"/>
                </a:lnTo>
                <a:lnTo>
                  <a:pt x="4054" y="142"/>
                </a:lnTo>
                <a:lnTo>
                  <a:pt x="4054" y="142"/>
                </a:lnTo>
                <a:lnTo>
                  <a:pt x="4052" y="139"/>
                </a:lnTo>
                <a:lnTo>
                  <a:pt x="4052" y="140"/>
                </a:lnTo>
                <a:lnTo>
                  <a:pt x="4051" y="138"/>
                </a:lnTo>
                <a:lnTo>
                  <a:pt x="4051" y="138"/>
                </a:lnTo>
                <a:lnTo>
                  <a:pt x="4049" y="136"/>
                </a:lnTo>
                <a:lnTo>
                  <a:pt x="4049" y="136"/>
                </a:lnTo>
                <a:lnTo>
                  <a:pt x="4046" y="135"/>
                </a:lnTo>
                <a:lnTo>
                  <a:pt x="4046" y="135"/>
                </a:lnTo>
                <a:lnTo>
                  <a:pt x="4044" y="134"/>
                </a:lnTo>
                <a:lnTo>
                  <a:pt x="4044" y="134"/>
                </a:lnTo>
                <a:lnTo>
                  <a:pt x="4041" y="134"/>
                </a:lnTo>
                <a:lnTo>
                  <a:pt x="4041" y="134"/>
                </a:lnTo>
                <a:lnTo>
                  <a:pt x="4039" y="135"/>
                </a:lnTo>
                <a:lnTo>
                  <a:pt x="4039" y="135"/>
                </a:lnTo>
                <a:lnTo>
                  <a:pt x="4036" y="135"/>
                </a:lnTo>
                <a:lnTo>
                  <a:pt x="4036" y="135"/>
                </a:lnTo>
                <a:lnTo>
                  <a:pt x="3987" y="158"/>
                </a:lnTo>
                <a:lnTo>
                  <a:pt x="3987" y="158"/>
                </a:lnTo>
                <a:lnTo>
                  <a:pt x="3985" y="159"/>
                </a:lnTo>
                <a:close/>
                <a:moveTo>
                  <a:pt x="4085" y="112"/>
                </a:moveTo>
                <a:lnTo>
                  <a:pt x="4085" y="112"/>
                </a:lnTo>
                <a:lnTo>
                  <a:pt x="4134" y="90"/>
                </a:lnTo>
                <a:lnTo>
                  <a:pt x="4134" y="90"/>
                </a:lnTo>
                <a:lnTo>
                  <a:pt x="4137" y="89"/>
                </a:lnTo>
                <a:lnTo>
                  <a:pt x="4137" y="89"/>
                </a:lnTo>
                <a:lnTo>
                  <a:pt x="4140" y="89"/>
                </a:lnTo>
                <a:lnTo>
                  <a:pt x="4140" y="89"/>
                </a:lnTo>
                <a:lnTo>
                  <a:pt x="4142" y="89"/>
                </a:lnTo>
                <a:lnTo>
                  <a:pt x="4142" y="89"/>
                </a:lnTo>
                <a:lnTo>
                  <a:pt x="4145" y="90"/>
                </a:lnTo>
                <a:lnTo>
                  <a:pt x="4145" y="90"/>
                </a:lnTo>
                <a:lnTo>
                  <a:pt x="4147" y="91"/>
                </a:lnTo>
                <a:lnTo>
                  <a:pt x="4147" y="91"/>
                </a:lnTo>
                <a:lnTo>
                  <a:pt x="4149" y="93"/>
                </a:lnTo>
                <a:lnTo>
                  <a:pt x="4149" y="93"/>
                </a:lnTo>
                <a:lnTo>
                  <a:pt x="4151" y="95"/>
                </a:lnTo>
                <a:lnTo>
                  <a:pt x="4151" y="95"/>
                </a:lnTo>
                <a:lnTo>
                  <a:pt x="4152" y="97"/>
                </a:lnTo>
                <a:lnTo>
                  <a:pt x="4152" y="97"/>
                </a:lnTo>
                <a:lnTo>
                  <a:pt x="4153" y="100"/>
                </a:lnTo>
                <a:lnTo>
                  <a:pt x="4153" y="100"/>
                </a:lnTo>
                <a:lnTo>
                  <a:pt x="4154" y="103"/>
                </a:lnTo>
                <a:lnTo>
                  <a:pt x="4154" y="103"/>
                </a:lnTo>
                <a:lnTo>
                  <a:pt x="4153" y="105"/>
                </a:lnTo>
                <a:lnTo>
                  <a:pt x="4153" y="105"/>
                </a:lnTo>
                <a:lnTo>
                  <a:pt x="4153" y="108"/>
                </a:lnTo>
                <a:lnTo>
                  <a:pt x="4153" y="108"/>
                </a:lnTo>
                <a:lnTo>
                  <a:pt x="4152" y="110"/>
                </a:lnTo>
                <a:lnTo>
                  <a:pt x="4152" y="110"/>
                </a:lnTo>
                <a:lnTo>
                  <a:pt x="4150" y="112"/>
                </a:lnTo>
                <a:lnTo>
                  <a:pt x="4150" y="112"/>
                </a:lnTo>
                <a:lnTo>
                  <a:pt x="4148" y="114"/>
                </a:lnTo>
                <a:lnTo>
                  <a:pt x="4148" y="114"/>
                </a:lnTo>
                <a:lnTo>
                  <a:pt x="4146" y="116"/>
                </a:lnTo>
                <a:lnTo>
                  <a:pt x="4146" y="116"/>
                </a:lnTo>
                <a:lnTo>
                  <a:pt x="4097" y="138"/>
                </a:lnTo>
                <a:lnTo>
                  <a:pt x="4097" y="138"/>
                </a:lnTo>
                <a:lnTo>
                  <a:pt x="4094" y="139"/>
                </a:lnTo>
                <a:lnTo>
                  <a:pt x="4094" y="139"/>
                </a:lnTo>
                <a:lnTo>
                  <a:pt x="4091" y="139"/>
                </a:lnTo>
                <a:lnTo>
                  <a:pt x="4091" y="139"/>
                </a:lnTo>
                <a:lnTo>
                  <a:pt x="4089" y="139"/>
                </a:lnTo>
                <a:lnTo>
                  <a:pt x="4088" y="139"/>
                </a:lnTo>
                <a:lnTo>
                  <a:pt x="4086" y="138"/>
                </a:lnTo>
                <a:lnTo>
                  <a:pt x="4086" y="138"/>
                </a:lnTo>
                <a:lnTo>
                  <a:pt x="4083" y="137"/>
                </a:lnTo>
                <a:lnTo>
                  <a:pt x="4083" y="137"/>
                </a:lnTo>
                <a:lnTo>
                  <a:pt x="4081" y="135"/>
                </a:lnTo>
                <a:lnTo>
                  <a:pt x="4081" y="135"/>
                </a:lnTo>
                <a:lnTo>
                  <a:pt x="4080" y="133"/>
                </a:lnTo>
                <a:lnTo>
                  <a:pt x="4079" y="133"/>
                </a:lnTo>
                <a:lnTo>
                  <a:pt x="4078" y="131"/>
                </a:lnTo>
                <a:lnTo>
                  <a:pt x="4078" y="131"/>
                </a:lnTo>
                <a:lnTo>
                  <a:pt x="4077" y="128"/>
                </a:lnTo>
                <a:lnTo>
                  <a:pt x="4077" y="128"/>
                </a:lnTo>
                <a:lnTo>
                  <a:pt x="4077" y="126"/>
                </a:lnTo>
                <a:lnTo>
                  <a:pt x="4077" y="125"/>
                </a:lnTo>
                <a:lnTo>
                  <a:pt x="4077" y="123"/>
                </a:lnTo>
                <a:lnTo>
                  <a:pt x="4077" y="123"/>
                </a:lnTo>
                <a:lnTo>
                  <a:pt x="4078" y="120"/>
                </a:lnTo>
                <a:lnTo>
                  <a:pt x="4078" y="120"/>
                </a:lnTo>
                <a:lnTo>
                  <a:pt x="4079" y="118"/>
                </a:lnTo>
                <a:lnTo>
                  <a:pt x="4079" y="118"/>
                </a:lnTo>
                <a:lnTo>
                  <a:pt x="4081" y="116"/>
                </a:lnTo>
                <a:lnTo>
                  <a:pt x="4081" y="116"/>
                </a:lnTo>
                <a:lnTo>
                  <a:pt x="4083" y="114"/>
                </a:lnTo>
                <a:lnTo>
                  <a:pt x="4083" y="114"/>
                </a:lnTo>
                <a:lnTo>
                  <a:pt x="4085" y="112"/>
                </a:lnTo>
                <a:close/>
                <a:moveTo>
                  <a:pt x="4083" y="115"/>
                </a:moveTo>
                <a:lnTo>
                  <a:pt x="4083" y="114"/>
                </a:lnTo>
                <a:lnTo>
                  <a:pt x="4081" y="116"/>
                </a:lnTo>
                <a:lnTo>
                  <a:pt x="4081" y="116"/>
                </a:lnTo>
                <a:lnTo>
                  <a:pt x="4080" y="118"/>
                </a:lnTo>
                <a:lnTo>
                  <a:pt x="4080" y="118"/>
                </a:lnTo>
                <a:lnTo>
                  <a:pt x="4079" y="121"/>
                </a:lnTo>
                <a:lnTo>
                  <a:pt x="4079" y="120"/>
                </a:lnTo>
                <a:lnTo>
                  <a:pt x="4078" y="123"/>
                </a:lnTo>
                <a:lnTo>
                  <a:pt x="4078" y="123"/>
                </a:lnTo>
                <a:lnTo>
                  <a:pt x="4078" y="126"/>
                </a:lnTo>
                <a:lnTo>
                  <a:pt x="4078" y="125"/>
                </a:lnTo>
                <a:lnTo>
                  <a:pt x="4078" y="128"/>
                </a:lnTo>
                <a:lnTo>
                  <a:pt x="4078" y="128"/>
                </a:lnTo>
                <a:lnTo>
                  <a:pt x="4079" y="130"/>
                </a:lnTo>
                <a:lnTo>
                  <a:pt x="4079" y="130"/>
                </a:lnTo>
                <a:lnTo>
                  <a:pt x="4080" y="133"/>
                </a:lnTo>
                <a:lnTo>
                  <a:pt x="4080" y="133"/>
                </a:lnTo>
                <a:lnTo>
                  <a:pt x="4082" y="135"/>
                </a:lnTo>
                <a:lnTo>
                  <a:pt x="4082" y="135"/>
                </a:lnTo>
                <a:lnTo>
                  <a:pt x="4084" y="136"/>
                </a:lnTo>
                <a:lnTo>
                  <a:pt x="4084" y="136"/>
                </a:lnTo>
                <a:lnTo>
                  <a:pt x="4086" y="137"/>
                </a:lnTo>
                <a:lnTo>
                  <a:pt x="4086" y="137"/>
                </a:lnTo>
                <a:lnTo>
                  <a:pt x="4089" y="138"/>
                </a:lnTo>
                <a:lnTo>
                  <a:pt x="4089" y="138"/>
                </a:lnTo>
                <a:lnTo>
                  <a:pt x="4091" y="138"/>
                </a:lnTo>
                <a:lnTo>
                  <a:pt x="4091" y="138"/>
                </a:lnTo>
                <a:lnTo>
                  <a:pt x="4094" y="138"/>
                </a:lnTo>
                <a:lnTo>
                  <a:pt x="4094" y="138"/>
                </a:lnTo>
                <a:lnTo>
                  <a:pt x="4096" y="137"/>
                </a:lnTo>
                <a:lnTo>
                  <a:pt x="4096" y="137"/>
                </a:lnTo>
                <a:lnTo>
                  <a:pt x="4145" y="115"/>
                </a:lnTo>
                <a:lnTo>
                  <a:pt x="4145" y="115"/>
                </a:lnTo>
                <a:lnTo>
                  <a:pt x="4148" y="113"/>
                </a:lnTo>
                <a:lnTo>
                  <a:pt x="4148" y="114"/>
                </a:lnTo>
                <a:lnTo>
                  <a:pt x="4149" y="112"/>
                </a:lnTo>
                <a:lnTo>
                  <a:pt x="4149" y="112"/>
                </a:lnTo>
                <a:lnTo>
                  <a:pt x="4151" y="110"/>
                </a:lnTo>
                <a:lnTo>
                  <a:pt x="4151" y="110"/>
                </a:lnTo>
                <a:lnTo>
                  <a:pt x="4152" y="107"/>
                </a:lnTo>
                <a:lnTo>
                  <a:pt x="4152" y="108"/>
                </a:lnTo>
                <a:lnTo>
                  <a:pt x="4153" y="105"/>
                </a:lnTo>
                <a:lnTo>
                  <a:pt x="4153" y="105"/>
                </a:lnTo>
                <a:lnTo>
                  <a:pt x="4153" y="103"/>
                </a:lnTo>
                <a:lnTo>
                  <a:pt x="4153" y="103"/>
                </a:lnTo>
                <a:lnTo>
                  <a:pt x="4153" y="100"/>
                </a:lnTo>
                <a:lnTo>
                  <a:pt x="4153" y="100"/>
                </a:lnTo>
                <a:lnTo>
                  <a:pt x="4152" y="98"/>
                </a:lnTo>
                <a:lnTo>
                  <a:pt x="4152" y="98"/>
                </a:lnTo>
                <a:lnTo>
                  <a:pt x="4150" y="95"/>
                </a:lnTo>
                <a:lnTo>
                  <a:pt x="4150" y="95"/>
                </a:lnTo>
                <a:lnTo>
                  <a:pt x="4149" y="93"/>
                </a:lnTo>
                <a:lnTo>
                  <a:pt x="4149" y="93"/>
                </a:lnTo>
                <a:lnTo>
                  <a:pt x="4147" y="92"/>
                </a:lnTo>
                <a:lnTo>
                  <a:pt x="4147" y="92"/>
                </a:lnTo>
                <a:lnTo>
                  <a:pt x="4145" y="91"/>
                </a:lnTo>
                <a:lnTo>
                  <a:pt x="4145" y="91"/>
                </a:lnTo>
                <a:lnTo>
                  <a:pt x="4142" y="90"/>
                </a:lnTo>
                <a:lnTo>
                  <a:pt x="4142" y="90"/>
                </a:lnTo>
                <a:lnTo>
                  <a:pt x="4140" y="90"/>
                </a:lnTo>
                <a:lnTo>
                  <a:pt x="4140" y="90"/>
                </a:lnTo>
                <a:lnTo>
                  <a:pt x="4137" y="90"/>
                </a:lnTo>
                <a:lnTo>
                  <a:pt x="4137" y="90"/>
                </a:lnTo>
                <a:lnTo>
                  <a:pt x="4135" y="91"/>
                </a:lnTo>
                <a:lnTo>
                  <a:pt x="4135" y="91"/>
                </a:lnTo>
                <a:lnTo>
                  <a:pt x="4085" y="113"/>
                </a:lnTo>
                <a:lnTo>
                  <a:pt x="4086" y="113"/>
                </a:lnTo>
                <a:lnTo>
                  <a:pt x="4083" y="115"/>
                </a:lnTo>
                <a:close/>
                <a:moveTo>
                  <a:pt x="4183" y="68"/>
                </a:moveTo>
                <a:lnTo>
                  <a:pt x="4183" y="68"/>
                </a:lnTo>
                <a:lnTo>
                  <a:pt x="4232" y="46"/>
                </a:lnTo>
                <a:lnTo>
                  <a:pt x="4232" y="46"/>
                </a:lnTo>
                <a:lnTo>
                  <a:pt x="4235" y="45"/>
                </a:lnTo>
                <a:lnTo>
                  <a:pt x="4235" y="45"/>
                </a:lnTo>
                <a:lnTo>
                  <a:pt x="4238" y="45"/>
                </a:lnTo>
                <a:lnTo>
                  <a:pt x="4238" y="45"/>
                </a:lnTo>
                <a:lnTo>
                  <a:pt x="4240" y="45"/>
                </a:lnTo>
                <a:lnTo>
                  <a:pt x="4240" y="45"/>
                </a:lnTo>
                <a:lnTo>
                  <a:pt x="4243" y="45"/>
                </a:lnTo>
                <a:lnTo>
                  <a:pt x="4243" y="45"/>
                </a:lnTo>
                <a:lnTo>
                  <a:pt x="4245" y="47"/>
                </a:lnTo>
                <a:lnTo>
                  <a:pt x="4245" y="47"/>
                </a:lnTo>
                <a:lnTo>
                  <a:pt x="4247" y="48"/>
                </a:lnTo>
                <a:lnTo>
                  <a:pt x="4248" y="48"/>
                </a:lnTo>
                <a:lnTo>
                  <a:pt x="4249" y="50"/>
                </a:lnTo>
                <a:lnTo>
                  <a:pt x="4249" y="50"/>
                </a:lnTo>
                <a:lnTo>
                  <a:pt x="4251" y="53"/>
                </a:lnTo>
                <a:lnTo>
                  <a:pt x="4251" y="53"/>
                </a:lnTo>
                <a:lnTo>
                  <a:pt x="4252" y="55"/>
                </a:lnTo>
                <a:lnTo>
                  <a:pt x="4252" y="55"/>
                </a:lnTo>
                <a:lnTo>
                  <a:pt x="4252" y="58"/>
                </a:lnTo>
                <a:lnTo>
                  <a:pt x="4252" y="58"/>
                </a:lnTo>
                <a:lnTo>
                  <a:pt x="4252" y="61"/>
                </a:lnTo>
                <a:lnTo>
                  <a:pt x="4252" y="61"/>
                </a:lnTo>
                <a:lnTo>
                  <a:pt x="4251" y="63"/>
                </a:lnTo>
                <a:lnTo>
                  <a:pt x="4251" y="63"/>
                </a:lnTo>
                <a:lnTo>
                  <a:pt x="4250" y="66"/>
                </a:lnTo>
                <a:lnTo>
                  <a:pt x="4250" y="66"/>
                </a:lnTo>
                <a:lnTo>
                  <a:pt x="4248" y="68"/>
                </a:lnTo>
                <a:lnTo>
                  <a:pt x="4248" y="68"/>
                </a:lnTo>
                <a:lnTo>
                  <a:pt x="4246" y="70"/>
                </a:lnTo>
                <a:lnTo>
                  <a:pt x="4246" y="70"/>
                </a:lnTo>
                <a:lnTo>
                  <a:pt x="4244" y="71"/>
                </a:lnTo>
                <a:lnTo>
                  <a:pt x="4244" y="71"/>
                </a:lnTo>
                <a:lnTo>
                  <a:pt x="4195" y="93"/>
                </a:lnTo>
                <a:lnTo>
                  <a:pt x="4195" y="93"/>
                </a:lnTo>
                <a:lnTo>
                  <a:pt x="4192" y="94"/>
                </a:lnTo>
                <a:lnTo>
                  <a:pt x="4192" y="94"/>
                </a:lnTo>
                <a:lnTo>
                  <a:pt x="4189" y="95"/>
                </a:lnTo>
                <a:lnTo>
                  <a:pt x="4189" y="95"/>
                </a:lnTo>
                <a:lnTo>
                  <a:pt x="4187" y="94"/>
                </a:lnTo>
                <a:lnTo>
                  <a:pt x="4187" y="94"/>
                </a:lnTo>
                <a:lnTo>
                  <a:pt x="4184" y="94"/>
                </a:lnTo>
                <a:lnTo>
                  <a:pt x="4184" y="94"/>
                </a:lnTo>
                <a:lnTo>
                  <a:pt x="4182" y="93"/>
                </a:lnTo>
                <a:lnTo>
                  <a:pt x="4182" y="92"/>
                </a:lnTo>
                <a:lnTo>
                  <a:pt x="4180" y="91"/>
                </a:lnTo>
                <a:lnTo>
                  <a:pt x="4179" y="91"/>
                </a:lnTo>
                <a:lnTo>
                  <a:pt x="4178" y="89"/>
                </a:lnTo>
                <a:lnTo>
                  <a:pt x="4178" y="89"/>
                </a:lnTo>
                <a:lnTo>
                  <a:pt x="4176" y="86"/>
                </a:lnTo>
                <a:lnTo>
                  <a:pt x="4176" y="86"/>
                </a:lnTo>
                <a:lnTo>
                  <a:pt x="4175" y="84"/>
                </a:lnTo>
                <a:lnTo>
                  <a:pt x="4175" y="84"/>
                </a:lnTo>
                <a:lnTo>
                  <a:pt x="4175" y="81"/>
                </a:lnTo>
                <a:lnTo>
                  <a:pt x="4175" y="81"/>
                </a:lnTo>
                <a:lnTo>
                  <a:pt x="4175" y="78"/>
                </a:lnTo>
                <a:lnTo>
                  <a:pt x="4175" y="78"/>
                </a:lnTo>
                <a:lnTo>
                  <a:pt x="4176" y="76"/>
                </a:lnTo>
                <a:lnTo>
                  <a:pt x="4176" y="76"/>
                </a:lnTo>
                <a:lnTo>
                  <a:pt x="4177" y="73"/>
                </a:lnTo>
                <a:lnTo>
                  <a:pt x="4177" y="73"/>
                </a:lnTo>
                <a:lnTo>
                  <a:pt x="4179" y="71"/>
                </a:lnTo>
                <a:lnTo>
                  <a:pt x="4179" y="71"/>
                </a:lnTo>
                <a:lnTo>
                  <a:pt x="4181" y="70"/>
                </a:lnTo>
                <a:lnTo>
                  <a:pt x="4181" y="70"/>
                </a:lnTo>
                <a:lnTo>
                  <a:pt x="4183" y="68"/>
                </a:lnTo>
                <a:close/>
                <a:moveTo>
                  <a:pt x="4181" y="70"/>
                </a:moveTo>
                <a:lnTo>
                  <a:pt x="4181" y="70"/>
                </a:lnTo>
                <a:lnTo>
                  <a:pt x="4179" y="72"/>
                </a:lnTo>
                <a:lnTo>
                  <a:pt x="4179" y="72"/>
                </a:lnTo>
                <a:lnTo>
                  <a:pt x="4178" y="74"/>
                </a:lnTo>
                <a:lnTo>
                  <a:pt x="4178" y="74"/>
                </a:lnTo>
                <a:lnTo>
                  <a:pt x="4177" y="76"/>
                </a:lnTo>
                <a:lnTo>
                  <a:pt x="4177" y="76"/>
                </a:lnTo>
                <a:lnTo>
                  <a:pt x="4176" y="78"/>
                </a:lnTo>
                <a:lnTo>
                  <a:pt x="4176" y="78"/>
                </a:lnTo>
                <a:lnTo>
                  <a:pt x="4176" y="81"/>
                </a:lnTo>
                <a:lnTo>
                  <a:pt x="4176" y="81"/>
                </a:lnTo>
                <a:lnTo>
                  <a:pt x="4176" y="84"/>
                </a:lnTo>
                <a:lnTo>
                  <a:pt x="4176" y="84"/>
                </a:lnTo>
                <a:lnTo>
                  <a:pt x="4177" y="86"/>
                </a:lnTo>
                <a:lnTo>
                  <a:pt x="4177" y="86"/>
                </a:lnTo>
                <a:lnTo>
                  <a:pt x="4178" y="88"/>
                </a:lnTo>
                <a:lnTo>
                  <a:pt x="4178" y="88"/>
                </a:lnTo>
                <a:lnTo>
                  <a:pt x="4180" y="90"/>
                </a:lnTo>
                <a:lnTo>
                  <a:pt x="4180" y="90"/>
                </a:lnTo>
                <a:lnTo>
                  <a:pt x="4182" y="92"/>
                </a:lnTo>
                <a:lnTo>
                  <a:pt x="4182" y="92"/>
                </a:lnTo>
                <a:lnTo>
                  <a:pt x="4184" y="93"/>
                </a:lnTo>
                <a:lnTo>
                  <a:pt x="4184" y="93"/>
                </a:lnTo>
                <a:lnTo>
                  <a:pt x="4187" y="94"/>
                </a:lnTo>
                <a:lnTo>
                  <a:pt x="4187" y="94"/>
                </a:lnTo>
                <a:lnTo>
                  <a:pt x="4189" y="94"/>
                </a:lnTo>
                <a:lnTo>
                  <a:pt x="4189" y="94"/>
                </a:lnTo>
                <a:lnTo>
                  <a:pt x="4192" y="93"/>
                </a:lnTo>
                <a:lnTo>
                  <a:pt x="4192" y="93"/>
                </a:lnTo>
                <a:lnTo>
                  <a:pt x="4195" y="93"/>
                </a:lnTo>
                <a:lnTo>
                  <a:pt x="4195" y="93"/>
                </a:lnTo>
                <a:lnTo>
                  <a:pt x="4244" y="70"/>
                </a:lnTo>
                <a:lnTo>
                  <a:pt x="4243" y="70"/>
                </a:lnTo>
                <a:lnTo>
                  <a:pt x="4246" y="69"/>
                </a:lnTo>
                <a:lnTo>
                  <a:pt x="4246" y="69"/>
                </a:lnTo>
                <a:lnTo>
                  <a:pt x="4248" y="67"/>
                </a:lnTo>
                <a:lnTo>
                  <a:pt x="4248" y="67"/>
                </a:lnTo>
                <a:lnTo>
                  <a:pt x="4249" y="65"/>
                </a:lnTo>
                <a:lnTo>
                  <a:pt x="4249" y="65"/>
                </a:lnTo>
                <a:lnTo>
                  <a:pt x="4250" y="63"/>
                </a:lnTo>
                <a:lnTo>
                  <a:pt x="4250" y="63"/>
                </a:lnTo>
                <a:lnTo>
                  <a:pt x="4251" y="61"/>
                </a:lnTo>
                <a:lnTo>
                  <a:pt x="4251" y="61"/>
                </a:lnTo>
                <a:lnTo>
                  <a:pt x="4251" y="58"/>
                </a:lnTo>
                <a:lnTo>
                  <a:pt x="4251" y="58"/>
                </a:lnTo>
                <a:lnTo>
                  <a:pt x="4251" y="55"/>
                </a:lnTo>
                <a:lnTo>
                  <a:pt x="4251" y="56"/>
                </a:lnTo>
                <a:lnTo>
                  <a:pt x="4250" y="53"/>
                </a:lnTo>
                <a:lnTo>
                  <a:pt x="4250" y="53"/>
                </a:lnTo>
                <a:lnTo>
                  <a:pt x="4249" y="51"/>
                </a:lnTo>
                <a:lnTo>
                  <a:pt x="4249" y="51"/>
                </a:lnTo>
                <a:lnTo>
                  <a:pt x="4247" y="49"/>
                </a:lnTo>
                <a:lnTo>
                  <a:pt x="4247" y="49"/>
                </a:lnTo>
                <a:lnTo>
                  <a:pt x="4245" y="47"/>
                </a:lnTo>
                <a:lnTo>
                  <a:pt x="4245" y="48"/>
                </a:lnTo>
                <a:lnTo>
                  <a:pt x="4243" y="46"/>
                </a:lnTo>
                <a:lnTo>
                  <a:pt x="4243" y="46"/>
                </a:lnTo>
                <a:lnTo>
                  <a:pt x="4240" y="46"/>
                </a:lnTo>
                <a:lnTo>
                  <a:pt x="4240" y="46"/>
                </a:lnTo>
                <a:lnTo>
                  <a:pt x="4238" y="45"/>
                </a:lnTo>
                <a:lnTo>
                  <a:pt x="4238" y="45"/>
                </a:lnTo>
                <a:lnTo>
                  <a:pt x="4235" y="46"/>
                </a:lnTo>
                <a:lnTo>
                  <a:pt x="4235" y="46"/>
                </a:lnTo>
                <a:lnTo>
                  <a:pt x="4233" y="47"/>
                </a:lnTo>
                <a:lnTo>
                  <a:pt x="4233" y="47"/>
                </a:lnTo>
                <a:lnTo>
                  <a:pt x="4183" y="69"/>
                </a:lnTo>
                <a:lnTo>
                  <a:pt x="4183" y="69"/>
                </a:lnTo>
                <a:lnTo>
                  <a:pt x="4181" y="70"/>
                </a:lnTo>
                <a:close/>
                <a:moveTo>
                  <a:pt x="4281" y="24"/>
                </a:moveTo>
                <a:lnTo>
                  <a:pt x="4281" y="24"/>
                </a:lnTo>
                <a:lnTo>
                  <a:pt x="4331" y="1"/>
                </a:lnTo>
                <a:lnTo>
                  <a:pt x="4331" y="1"/>
                </a:lnTo>
                <a:lnTo>
                  <a:pt x="4333" y="1"/>
                </a:lnTo>
                <a:lnTo>
                  <a:pt x="4333" y="0"/>
                </a:lnTo>
                <a:lnTo>
                  <a:pt x="4336" y="0"/>
                </a:lnTo>
                <a:lnTo>
                  <a:pt x="4336" y="0"/>
                </a:lnTo>
                <a:lnTo>
                  <a:pt x="4339" y="0"/>
                </a:lnTo>
                <a:lnTo>
                  <a:pt x="4339" y="0"/>
                </a:lnTo>
                <a:lnTo>
                  <a:pt x="4341" y="1"/>
                </a:lnTo>
                <a:lnTo>
                  <a:pt x="4341" y="1"/>
                </a:lnTo>
                <a:lnTo>
                  <a:pt x="4344" y="2"/>
                </a:lnTo>
                <a:lnTo>
                  <a:pt x="4344" y="2"/>
                </a:lnTo>
                <a:lnTo>
                  <a:pt x="4346" y="4"/>
                </a:lnTo>
                <a:lnTo>
                  <a:pt x="4346" y="4"/>
                </a:lnTo>
                <a:lnTo>
                  <a:pt x="4347" y="6"/>
                </a:lnTo>
                <a:lnTo>
                  <a:pt x="4347" y="6"/>
                </a:lnTo>
                <a:lnTo>
                  <a:pt x="4349" y="8"/>
                </a:lnTo>
                <a:lnTo>
                  <a:pt x="4349" y="8"/>
                </a:lnTo>
                <a:lnTo>
                  <a:pt x="4350" y="11"/>
                </a:lnTo>
                <a:lnTo>
                  <a:pt x="4350" y="11"/>
                </a:lnTo>
                <a:lnTo>
                  <a:pt x="4350" y="14"/>
                </a:lnTo>
                <a:lnTo>
                  <a:pt x="4350" y="14"/>
                </a:lnTo>
                <a:lnTo>
                  <a:pt x="4350" y="16"/>
                </a:lnTo>
                <a:lnTo>
                  <a:pt x="4350" y="16"/>
                </a:lnTo>
                <a:lnTo>
                  <a:pt x="4349" y="19"/>
                </a:lnTo>
                <a:lnTo>
                  <a:pt x="4349" y="19"/>
                </a:lnTo>
                <a:lnTo>
                  <a:pt x="4348" y="21"/>
                </a:lnTo>
                <a:lnTo>
                  <a:pt x="4348" y="21"/>
                </a:lnTo>
                <a:lnTo>
                  <a:pt x="4346" y="23"/>
                </a:lnTo>
                <a:lnTo>
                  <a:pt x="4346" y="23"/>
                </a:lnTo>
                <a:lnTo>
                  <a:pt x="4344" y="25"/>
                </a:lnTo>
                <a:lnTo>
                  <a:pt x="4344" y="25"/>
                </a:lnTo>
                <a:lnTo>
                  <a:pt x="4342" y="27"/>
                </a:lnTo>
                <a:lnTo>
                  <a:pt x="4342" y="27"/>
                </a:lnTo>
                <a:lnTo>
                  <a:pt x="4293" y="49"/>
                </a:lnTo>
                <a:lnTo>
                  <a:pt x="4293" y="49"/>
                </a:lnTo>
                <a:lnTo>
                  <a:pt x="4290" y="50"/>
                </a:lnTo>
                <a:lnTo>
                  <a:pt x="4290" y="50"/>
                </a:lnTo>
                <a:lnTo>
                  <a:pt x="4288" y="50"/>
                </a:lnTo>
                <a:lnTo>
                  <a:pt x="4287" y="50"/>
                </a:lnTo>
                <a:lnTo>
                  <a:pt x="4285" y="50"/>
                </a:lnTo>
                <a:lnTo>
                  <a:pt x="4285" y="50"/>
                </a:lnTo>
                <a:lnTo>
                  <a:pt x="4282" y="49"/>
                </a:lnTo>
                <a:lnTo>
                  <a:pt x="4282" y="49"/>
                </a:lnTo>
                <a:lnTo>
                  <a:pt x="4280" y="48"/>
                </a:lnTo>
                <a:lnTo>
                  <a:pt x="4280" y="48"/>
                </a:lnTo>
                <a:lnTo>
                  <a:pt x="4278" y="46"/>
                </a:lnTo>
                <a:lnTo>
                  <a:pt x="4278" y="46"/>
                </a:lnTo>
                <a:lnTo>
                  <a:pt x="4276" y="44"/>
                </a:lnTo>
                <a:lnTo>
                  <a:pt x="4276" y="44"/>
                </a:lnTo>
                <a:lnTo>
                  <a:pt x="4275" y="42"/>
                </a:lnTo>
                <a:lnTo>
                  <a:pt x="4275" y="42"/>
                </a:lnTo>
                <a:lnTo>
                  <a:pt x="4274" y="39"/>
                </a:lnTo>
                <a:lnTo>
                  <a:pt x="4274" y="39"/>
                </a:lnTo>
                <a:lnTo>
                  <a:pt x="4273" y="37"/>
                </a:lnTo>
                <a:lnTo>
                  <a:pt x="4273" y="37"/>
                </a:lnTo>
                <a:lnTo>
                  <a:pt x="4274" y="34"/>
                </a:lnTo>
                <a:lnTo>
                  <a:pt x="4274" y="34"/>
                </a:lnTo>
                <a:lnTo>
                  <a:pt x="4274" y="31"/>
                </a:lnTo>
                <a:lnTo>
                  <a:pt x="4274" y="31"/>
                </a:lnTo>
                <a:lnTo>
                  <a:pt x="4275" y="29"/>
                </a:lnTo>
                <a:lnTo>
                  <a:pt x="4275" y="29"/>
                </a:lnTo>
                <a:lnTo>
                  <a:pt x="4277" y="27"/>
                </a:lnTo>
                <a:lnTo>
                  <a:pt x="4277" y="27"/>
                </a:lnTo>
                <a:lnTo>
                  <a:pt x="4279" y="25"/>
                </a:lnTo>
                <a:lnTo>
                  <a:pt x="4279" y="25"/>
                </a:lnTo>
                <a:lnTo>
                  <a:pt x="4281" y="24"/>
                </a:lnTo>
                <a:close/>
                <a:moveTo>
                  <a:pt x="4279" y="26"/>
                </a:moveTo>
                <a:lnTo>
                  <a:pt x="4279" y="26"/>
                </a:lnTo>
                <a:lnTo>
                  <a:pt x="4278" y="27"/>
                </a:lnTo>
                <a:lnTo>
                  <a:pt x="4278" y="27"/>
                </a:lnTo>
                <a:lnTo>
                  <a:pt x="4276" y="29"/>
                </a:lnTo>
                <a:lnTo>
                  <a:pt x="4276" y="29"/>
                </a:lnTo>
                <a:lnTo>
                  <a:pt x="4275" y="32"/>
                </a:lnTo>
                <a:lnTo>
                  <a:pt x="4275" y="32"/>
                </a:lnTo>
                <a:lnTo>
                  <a:pt x="4274" y="34"/>
                </a:lnTo>
                <a:lnTo>
                  <a:pt x="4274" y="34"/>
                </a:lnTo>
                <a:lnTo>
                  <a:pt x="4274" y="37"/>
                </a:lnTo>
                <a:lnTo>
                  <a:pt x="4274" y="37"/>
                </a:lnTo>
                <a:lnTo>
                  <a:pt x="4274" y="39"/>
                </a:lnTo>
                <a:lnTo>
                  <a:pt x="4274" y="39"/>
                </a:lnTo>
                <a:lnTo>
                  <a:pt x="4275" y="42"/>
                </a:lnTo>
                <a:lnTo>
                  <a:pt x="4275" y="42"/>
                </a:lnTo>
                <a:lnTo>
                  <a:pt x="4277" y="44"/>
                </a:lnTo>
                <a:lnTo>
                  <a:pt x="4277" y="44"/>
                </a:lnTo>
                <a:lnTo>
                  <a:pt x="4278" y="46"/>
                </a:lnTo>
                <a:lnTo>
                  <a:pt x="4278" y="46"/>
                </a:lnTo>
                <a:lnTo>
                  <a:pt x="4280" y="47"/>
                </a:lnTo>
                <a:lnTo>
                  <a:pt x="4280" y="47"/>
                </a:lnTo>
                <a:lnTo>
                  <a:pt x="4282" y="49"/>
                </a:lnTo>
                <a:lnTo>
                  <a:pt x="4282" y="49"/>
                </a:lnTo>
                <a:lnTo>
                  <a:pt x="4285" y="49"/>
                </a:lnTo>
                <a:lnTo>
                  <a:pt x="4285" y="49"/>
                </a:lnTo>
                <a:lnTo>
                  <a:pt x="4288" y="49"/>
                </a:lnTo>
                <a:lnTo>
                  <a:pt x="4287" y="49"/>
                </a:lnTo>
                <a:lnTo>
                  <a:pt x="4290" y="49"/>
                </a:lnTo>
                <a:lnTo>
                  <a:pt x="4290" y="49"/>
                </a:lnTo>
                <a:lnTo>
                  <a:pt x="4293" y="48"/>
                </a:lnTo>
                <a:lnTo>
                  <a:pt x="4293" y="48"/>
                </a:lnTo>
                <a:lnTo>
                  <a:pt x="4342" y="26"/>
                </a:lnTo>
                <a:lnTo>
                  <a:pt x="4341" y="26"/>
                </a:lnTo>
                <a:lnTo>
                  <a:pt x="4344" y="24"/>
                </a:lnTo>
                <a:lnTo>
                  <a:pt x="4344" y="24"/>
                </a:lnTo>
                <a:lnTo>
                  <a:pt x="4346" y="23"/>
                </a:lnTo>
                <a:lnTo>
                  <a:pt x="4346" y="23"/>
                </a:lnTo>
                <a:lnTo>
                  <a:pt x="4347" y="21"/>
                </a:lnTo>
                <a:lnTo>
                  <a:pt x="4347" y="21"/>
                </a:lnTo>
                <a:lnTo>
                  <a:pt x="4348" y="19"/>
                </a:lnTo>
                <a:lnTo>
                  <a:pt x="4348" y="19"/>
                </a:lnTo>
                <a:lnTo>
                  <a:pt x="4349" y="16"/>
                </a:lnTo>
                <a:lnTo>
                  <a:pt x="4349" y="16"/>
                </a:lnTo>
                <a:lnTo>
                  <a:pt x="4349" y="14"/>
                </a:lnTo>
                <a:lnTo>
                  <a:pt x="4349" y="14"/>
                </a:lnTo>
                <a:lnTo>
                  <a:pt x="4349" y="11"/>
                </a:lnTo>
                <a:lnTo>
                  <a:pt x="4349" y="11"/>
                </a:lnTo>
                <a:lnTo>
                  <a:pt x="4348" y="9"/>
                </a:lnTo>
                <a:lnTo>
                  <a:pt x="4348" y="9"/>
                </a:lnTo>
                <a:lnTo>
                  <a:pt x="4347" y="6"/>
                </a:lnTo>
                <a:lnTo>
                  <a:pt x="4347" y="7"/>
                </a:lnTo>
                <a:lnTo>
                  <a:pt x="4345" y="5"/>
                </a:lnTo>
                <a:lnTo>
                  <a:pt x="4345" y="5"/>
                </a:lnTo>
                <a:lnTo>
                  <a:pt x="4343" y="3"/>
                </a:lnTo>
                <a:lnTo>
                  <a:pt x="4343" y="3"/>
                </a:lnTo>
                <a:lnTo>
                  <a:pt x="4341" y="2"/>
                </a:lnTo>
                <a:lnTo>
                  <a:pt x="4341" y="2"/>
                </a:lnTo>
                <a:lnTo>
                  <a:pt x="4338" y="1"/>
                </a:lnTo>
                <a:lnTo>
                  <a:pt x="4338" y="1"/>
                </a:lnTo>
                <a:lnTo>
                  <a:pt x="4336" y="1"/>
                </a:lnTo>
                <a:lnTo>
                  <a:pt x="4336" y="1"/>
                </a:lnTo>
                <a:lnTo>
                  <a:pt x="4333" y="1"/>
                </a:lnTo>
                <a:lnTo>
                  <a:pt x="4334" y="1"/>
                </a:lnTo>
                <a:lnTo>
                  <a:pt x="4331" y="2"/>
                </a:lnTo>
                <a:lnTo>
                  <a:pt x="4331" y="2"/>
                </a:lnTo>
                <a:lnTo>
                  <a:pt x="4282" y="24"/>
                </a:lnTo>
                <a:lnTo>
                  <a:pt x="4282" y="24"/>
                </a:lnTo>
                <a:lnTo>
                  <a:pt x="4279" y="26"/>
                </a:lnTo>
                <a:close/>
              </a:path>
            </a:pathLst>
          </a:custGeom>
          <a:solidFill>
            <a:srgbClr val="0D0D0D"/>
          </a:solidFill>
          <a:ln w="0" cap="flat">
            <a:solidFill>
              <a:srgbClr val="0D0D0D"/>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6"/>
          <p:cNvSpPr>
            <a:spLocks/>
          </p:cNvSpPr>
          <p:nvPr/>
        </p:nvSpPr>
        <p:spPr bwMode="auto">
          <a:xfrm>
            <a:off x="1290638" y="2320925"/>
            <a:ext cx="6967538" cy="3228975"/>
          </a:xfrm>
          <a:custGeom>
            <a:avLst/>
            <a:gdLst>
              <a:gd name="T0" fmla="*/ 123 w 21504"/>
              <a:gd name="T1" fmla="*/ 4594 h 9984"/>
              <a:gd name="T2" fmla="*/ 2027 w 21504"/>
              <a:gd name="T3" fmla="*/ 6754 h 9984"/>
              <a:gd name="T4" fmla="*/ 1994 w 21504"/>
              <a:gd name="T5" fmla="*/ 6734 h 9984"/>
              <a:gd name="T6" fmla="*/ 4742 w 21504"/>
              <a:gd name="T7" fmla="*/ 7455 h 9984"/>
              <a:gd name="T8" fmla="*/ 4758 w 21504"/>
              <a:gd name="T9" fmla="*/ 7461 h 9984"/>
              <a:gd name="T10" fmla="*/ 7298 w 21504"/>
              <a:gd name="T11" fmla="*/ 8901 h 9984"/>
              <a:gd name="T12" fmla="*/ 8573 w 21504"/>
              <a:gd name="T13" fmla="*/ 9866 h 9984"/>
              <a:gd name="T14" fmla="*/ 8533 w 21504"/>
              <a:gd name="T15" fmla="*/ 9852 h 9984"/>
              <a:gd name="T16" fmla="*/ 9377 w 21504"/>
              <a:gd name="T17" fmla="*/ 9852 h 9984"/>
              <a:gd name="T18" fmla="*/ 9354 w 21504"/>
              <a:gd name="T19" fmla="*/ 9857 h 9984"/>
              <a:gd name="T20" fmla="*/ 10622 w 21504"/>
              <a:gd name="T21" fmla="*/ 9377 h 9984"/>
              <a:gd name="T22" fmla="*/ 10645 w 21504"/>
              <a:gd name="T23" fmla="*/ 9372 h 9984"/>
              <a:gd name="T24" fmla="*/ 11281 w 21504"/>
              <a:gd name="T25" fmla="*/ 9372 h 9984"/>
              <a:gd name="T26" fmla="*/ 11232 w 21504"/>
              <a:gd name="T27" fmla="*/ 9395 h 9984"/>
              <a:gd name="T28" fmla="*/ 12924 w 21504"/>
              <a:gd name="T29" fmla="*/ 7475 h 9984"/>
              <a:gd name="T30" fmla="*/ 15035 w 21504"/>
              <a:gd name="T31" fmla="*/ 4360 h 9984"/>
              <a:gd name="T32" fmla="*/ 15042 w 21504"/>
              <a:gd name="T33" fmla="*/ 4351 h 9984"/>
              <a:gd name="T34" fmla="*/ 17154 w 21504"/>
              <a:gd name="T35" fmla="*/ 2190 h 9984"/>
              <a:gd name="T36" fmla="*/ 17174 w 21504"/>
              <a:gd name="T37" fmla="*/ 2176 h 9984"/>
              <a:gd name="T38" fmla="*/ 19290 w 21504"/>
              <a:gd name="T39" fmla="*/ 1216 h 9984"/>
              <a:gd name="T40" fmla="*/ 21396 w 21504"/>
              <a:gd name="T41" fmla="*/ 18 h 9984"/>
              <a:gd name="T42" fmla="*/ 21486 w 21504"/>
              <a:gd name="T43" fmla="*/ 43 h 9984"/>
              <a:gd name="T44" fmla="*/ 21461 w 21504"/>
              <a:gd name="T45" fmla="*/ 134 h 9984"/>
              <a:gd name="T46" fmla="*/ 19345 w 21504"/>
              <a:gd name="T47" fmla="*/ 1337 h 9984"/>
              <a:gd name="T48" fmla="*/ 17229 w 21504"/>
              <a:gd name="T49" fmla="*/ 2297 h 9984"/>
              <a:gd name="T50" fmla="*/ 17249 w 21504"/>
              <a:gd name="T51" fmla="*/ 2283 h 9984"/>
              <a:gd name="T52" fmla="*/ 15137 w 21504"/>
              <a:gd name="T53" fmla="*/ 4444 h 9984"/>
              <a:gd name="T54" fmla="*/ 15144 w 21504"/>
              <a:gd name="T55" fmla="*/ 4435 h 9984"/>
              <a:gd name="T56" fmla="*/ 13023 w 21504"/>
              <a:gd name="T57" fmla="*/ 7562 h 9984"/>
              <a:gd name="T58" fmla="*/ 11331 w 21504"/>
              <a:gd name="T59" fmla="*/ 9482 h 9984"/>
              <a:gd name="T60" fmla="*/ 11281 w 21504"/>
              <a:gd name="T61" fmla="*/ 9504 h 9984"/>
              <a:gd name="T62" fmla="*/ 10645 w 21504"/>
              <a:gd name="T63" fmla="*/ 9504 h 9984"/>
              <a:gd name="T64" fmla="*/ 10669 w 21504"/>
              <a:gd name="T65" fmla="*/ 9500 h 9984"/>
              <a:gd name="T66" fmla="*/ 9401 w 21504"/>
              <a:gd name="T67" fmla="*/ 9980 h 9984"/>
              <a:gd name="T68" fmla="*/ 9377 w 21504"/>
              <a:gd name="T69" fmla="*/ 9984 h 9984"/>
              <a:gd name="T70" fmla="*/ 8533 w 21504"/>
              <a:gd name="T71" fmla="*/ 9984 h 9984"/>
              <a:gd name="T72" fmla="*/ 8494 w 21504"/>
              <a:gd name="T73" fmla="*/ 9971 h 9984"/>
              <a:gd name="T74" fmla="*/ 7233 w 21504"/>
              <a:gd name="T75" fmla="*/ 9016 h 9984"/>
              <a:gd name="T76" fmla="*/ 4693 w 21504"/>
              <a:gd name="T77" fmla="*/ 7576 h 9984"/>
              <a:gd name="T78" fmla="*/ 4709 w 21504"/>
              <a:gd name="T79" fmla="*/ 7582 h 9984"/>
              <a:gd name="T80" fmla="*/ 1961 w 21504"/>
              <a:gd name="T81" fmla="*/ 6862 h 9984"/>
              <a:gd name="T82" fmla="*/ 1928 w 21504"/>
              <a:gd name="T83" fmla="*/ 6842 h 9984"/>
              <a:gd name="T84" fmla="*/ 24 w 21504"/>
              <a:gd name="T85" fmla="*/ 4681 h 9984"/>
              <a:gd name="T86" fmla="*/ 30 w 21504"/>
              <a:gd name="T87" fmla="*/ 4588 h 9984"/>
              <a:gd name="T88" fmla="*/ 123 w 21504"/>
              <a:gd name="T89" fmla="*/ 4594 h 9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504" h="9984">
                <a:moveTo>
                  <a:pt x="123" y="4594"/>
                </a:moveTo>
                <a:lnTo>
                  <a:pt x="2027" y="6754"/>
                </a:lnTo>
                <a:lnTo>
                  <a:pt x="1994" y="6734"/>
                </a:lnTo>
                <a:lnTo>
                  <a:pt x="4742" y="7455"/>
                </a:lnTo>
                <a:cubicBezTo>
                  <a:pt x="4748" y="7456"/>
                  <a:pt x="4753" y="7458"/>
                  <a:pt x="4758" y="7461"/>
                </a:cubicBezTo>
                <a:lnTo>
                  <a:pt x="7298" y="8901"/>
                </a:lnTo>
                <a:lnTo>
                  <a:pt x="8573" y="9866"/>
                </a:lnTo>
                <a:lnTo>
                  <a:pt x="8533" y="9852"/>
                </a:lnTo>
                <a:lnTo>
                  <a:pt x="9377" y="9852"/>
                </a:lnTo>
                <a:lnTo>
                  <a:pt x="9354" y="9857"/>
                </a:lnTo>
                <a:lnTo>
                  <a:pt x="10622" y="9377"/>
                </a:lnTo>
                <a:cubicBezTo>
                  <a:pt x="10630" y="9374"/>
                  <a:pt x="10637" y="9372"/>
                  <a:pt x="10645" y="9372"/>
                </a:cubicBezTo>
                <a:lnTo>
                  <a:pt x="11281" y="9372"/>
                </a:lnTo>
                <a:lnTo>
                  <a:pt x="11232" y="9395"/>
                </a:lnTo>
                <a:lnTo>
                  <a:pt x="12924" y="7475"/>
                </a:lnTo>
                <a:lnTo>
                  <a:pt x="15035" y="4360"/>
                </a:lnTo>
                <a:cubicBezTo>
                  <a:pt x="15037" y="4357"/>
                  <a:pt x="15040" y="4354"/>
                  <a:pt x="15042" y="4351"/>
                </a:cubicBezTo>
                <a:lnTo>
                  <a:pt x="17154" y="2190"/>
                </a:lnTo>
                <a:cubicBezTo>
                  <a:pt x="17160" y="2184"/>
                  <a:pt x="17167" y="2180"/>
                  <a:pt x="17174" y="2176"/>
                </a:cubicBezTo>
                <a:lnTo>
                  <a:pt x="19290" y="1216"/>
                </a:lnTo>
                <a:lnTo>
                  <a:pt x="21396" y="18"/>
                </a:lnTo>
                <a:cubicBezTo>
                  <a:pt x="21428" y="0"/>
                  <a:pt x="21468" y="11"/>
                  <a:pt x="21486" y="43"/>
                </a:cubicBezTo>
                <a:cubicBezTo>
                  <a:pt x="21504" y="75"/>
                  <a:pt x="21493" y="116"/>
                  <a:pt x="21461" y="134"/>
                </a:cubicBezTo>
                <a:lnTo>
                  <a:pt x="19345" y="1337"/>
                </a:lnTo>
                <a:lnTo>
                  <a:pt x="17229" y="2297"/>
                </a:lnTo>
                <a:lnTo>
                  <a:pt x="17249" y="2283"/>
                </a:lnTo>
                <a:lnTo>
                  <a:pt x="15137" y="4444"/>
                </a:lnTo>
                <a:lnTo>
                  <a:pt x="15144" y="4435"/>
                </a:lnTo>
                <a:lnTo>
                  <a:pt x="13023" y="7562"/>
                </a:lnTo>
                <a:lnTo>
                  <a:pt x="11331" y="9482"/>
                </a:lnTo>
                <a:cubicBezTo>
                  <a:pt x="11318" y="9496"/>
                  <a:pt x="11300" y="9504"/>
                  <a:pt x="11281" y="9504"/>
                </a:cubicBezTo>
                <a:lnTo>
                  <a:pt x="10645" y="9504"/>
                </a:lnTo>
                <a:lnTo>
                  <a:pt x="10669" y="9500"/>
                </a:lnTo>
                <a:lnTo>
                  <a:pt x="9401" y="9980"/>
                </a:lnTo>
                <a:cubicBezTo>
                  <a:pt x="9393" y="9983"/>
                  <a:pt x="9385" y="9984"/>
                  <a:pt x="9377" y="9984"/>
                </a:cubicBezTo>
                <a:lnTo>
                  <a:pt x="8533" y="9984"/>
                </a:lnTo>
                <a:cubicBezTo>
                  <a:pt x="8519" y="9984"/>
                  <a:pt x="8505" y="9980"/>
                  <a:pt x="8494" y="9971"/>
                </a:cubicBezTo>
                <a:lnTo>
                  <a:pt x="7233" y="9016"/>
                </a:lnTo>
                <a:lnTo>
                  <a:pt x="4693" y="7576"/>
                </a:lnTo>
                <a:lnTo>
                  <a:pt x="4709" y="7582"/>
                </a:lnTo>
                <a:lnTo>
                  <a:pt x="1961" y="6862"/>
                </a:lnTo>
                <a:cubicBezTo>
                  <a:pt x="1948" y="6859"/>
                  <a:pt x="1937" y="6852"/>
                  <a:pt x="1928" y="6842"/>
                </a:cubicBezTo>
                <a:lnTo>
                  <a:pt x="24" y="4681"/>
                </a:lnTo>
                <a:cubicBezTo>
                  <a:pt x="0" y="4654"/>
                  <a:pt x="2" y="4612"/>
                  <a:pt x="30" y="4588"/>
                </a:cubicBezTo>
                <a:cubicBezTo>
                  <a:pt x="57" y="4564"/>
                  <a:pt x="99" y="4566"/>
                  <a:pt x="123" y="4594"/>
                </a:cubicBezTo>
                <a:close/>
              </a:path>
            </a:pathLst>
          </a:custGeom>
          <a:solidFill>
            <a:srgbClr val="7F7F7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7" name="Freeform 17"/>
          <p:cNvSpPr>
            <a:spLocks noEditPoints="1"/>
          </p:cNvSpPr>
          <p:nvPr/>
        </p:nvSpPr>
        <p:spPr bwMode="auto">
          <a:xfrm>
            <a:off x="1292225" y="2324100"/>
            <a:ext cx="6964363" cy="3225800"/>
          </a:xfrm>
          <a:custGeom>
            <a:avLst/>
            <a:gdLst>
              <a:gd name="T0" fmla="*/ 406 w 4387"/>
              <a:gd name="T1" fmla="*/ 1370 h 2032"/>
              <a:gd name="T2" fmla="*/ 1489 w 4387"/>
              <a:gd name="T3" fmla="*/ 1811 h 2032"/>
              <a:gd name="T4" fmla="*/ 1913 w 4387"/>
              <a:gd name="T5" fmla="*/ 2006 h 2032"/>
              <a:gd name="T6" fmla="*/ 2170 w 4387"/>
              <a:gd name="T7" fmla="*/ 1907 h 2032"/>
              <a:gd name="T8" fmla="*/ 2291 w 4387"/>
              <a:gd name="T9" fmla="*/ 1912 h 2032"/>
              <a:gd name="T10" fmla="*/ 3069 w 4387"/>
              <a:gd name="T11" fmla="*/ 884 h 2032"/>
              <a:gd name="T12" fmla="*/ 3504 w 4387"/>
              <a:gd name="T13" fmla="*/ 441 h 2032"/>
              <a:gd name="T14" fmla="*/ 4369 w 4387"/>
              <a:gd name="T15" fmla="*/ 0 h 2032"/>
              <a:gd name="T16" fmla="*/ 4377 w 4387"/>
              <a:gd name="T17" fmla="*/ 0 h 2032"/>
              <a:gd name="T18" fmla="*/ 4384 w 4387"/>
              <a:gd name="T19" fmla="*/ 4 h 2032"/>
              <a:gd name="T20" fmla="*/ 4387 w 4387"/>
              <a:gd name="T21" fmla="*/ 12 h 2032"/>
              <a:gd name="T22" fmla="*/ 4386 w 4387"/>
              <a:gd name="T23" fmla="*/ 20 h 2032"/>
              <a:gd name="T24" fmla="*/ 4380 w 4387"/>
              <a:gd name="T25" fmla="*/ 25 h 2032"/>
              <a:gd name="T26" fmla="*/ 3520 w 4387"/>
              <a:gd name="T27" fmla="*/ 463 h 2032"/>
              <a:gd name="T28" fmla="*/ 2658 w 4387"/>
              <a:gd name="T29" fmla="*/ 1539 h 2032"/>
              <a:gd name="T30" fmla="*/ 2308 w 4387"/>
              <a:gd name="T31" fmla="*/ 1934 h 2032"/>
              <a:gd name="T32" fmla="*/ 2172 w 4387"/>
              <a:gd name="T33" fmla="*/ 1934 h 2032"/>
              <a:gd name="T34" fmla="*/ 1916 w 4387"/>
              <a:gd name="T35" fmla="*/ 2032 h 2032"/>
              <a:gd name="T36" fmla="*/ 1739 w 4387"/>
              <a:gd name="T37" fmla="*/ 2032 h 2032"/>
              <a:gd name="T38" fmla="*/ 1733 w 4387"/>
              <a:gd name="T39" fmla="*/ 2030 h 2032"/>
              <a:gd name="T40" fmla="*/ 960 w 4387"/>
              <a:gd name="T41" fmla="*/ 1543 h 2032"/>
              <a:gd name="T42" fmla="*/ 393 w 4387"/>
              <a:gd name="T43" fmla="*/ 1392 h 2032"/>
              <a:gd name="T44" fmla="*/ 1 w 4387"/>
              <a:gd name="T45" fmla="*/ 947 h 2032"/>
              <a:gd name="T46" fmla="*/ 1 w 4387"/>
              <a:gd name="T47" fmla="*/ 939 h 2032"/>
              <a:gd name="T48" fmla="*/ 5 w 4387"/>
              <a:gd name="T49" fmla="*/ 932 h 2032"/>
              <a:gd name="T50" fmla="*/ 13 w 4387"/>
              <a:gd name="T51" fmla="*/ 929 h 2032"/>
              <a:gd name="T52" fmla="*/ 20 w 4387"/>
              <a:gd name="T53" fmla="*/ 930 h 2032"/>
              <a:gd name="T54" fmla="*/ 20 w 4387"/>
              <a:gd name="T55" fmla="*/ 931 h 2032"/>
              <a:gd name="T56" fmla="*/ 13 w 4387"/>
              <a:gd name="T57" fmla="*/ 930 h 2032"/>
              <a:gd name="T58" fmla="*/ 6 w 4387"/>
              <a:gd name="T59" fmla="*/ 933 h 2032"/>
              <a:gd name="T60" fmla="*/ 2 w 4387"/>
              <a:gd name="T61" fmla="*/ 939 h 2032"/>
              <a:gd name="T62" fmla="*/ 2 w 4387"/>
              <a:gd name="T63" fmla="*/ 947 h 2032"/>
              <a:gd name="T64" fmla="*/ 393 w 4387"/>
              <a:gd name="T65" fmla="*/ 1392 h 2032"/>
              <a:gd name="T66" fmla="*/ 961 w 4387"/>
              <a:gd name="T67" fmla="*/ 1542 h 2032"/>
              <a:gd name="T68" fmla="*/ 1733 w 4387"/>
              <a:gd name="T69" fmla="*/ 2029 h 2032"/>
              <a:gd name="T70" fmla="*/ 1739 w 4387"/>
              <a:gd name="T71" fmla="*/ 2032 h 2032"/>
              <a:gd name="T72" fmla="*/ 1916 w 4387"/>
              <a:gd name="T73" fmla="*/ 2032 h 2032"/>
              <a:gd name="T74" fmla="*/ 2172 w 4387"/>
              <a:gd name="T75" fmla="*/ 1935 h 2032"/>
              <a:gd name="T76" fmla="*/ 2307 w 4387"/>
              <a:gd name="T77" fmla="*/ 1933 h 2032"/>
              <a:gd name="T78" fmla="*/ 2657 w 4387"/>
              <a:gd name="T79" fmla="*/ 1538 h 2032"/>
              <a:gd name="T80" fmla="*/ 3520 w 4387"/>
              <a:gd name="T81" fmla="*/ 463 h 2032"/>
              <a:gd name="T82" fmla="*/ 4379 w 4387"/>
              <a:gd name="T83" fmla="*/ 25 h 2032"/>
              <a:gd name="T84" fmla="*/ 4385 w 4387"/>
              <a:gd name="T85" fmla="*/ 19 h 2032"/>
              <a:gd name="T86" fmla="*/ 4386 w 4387"/>
              <a:gd name="T87" fmla="*/ 12 h 2032"/>
              <a:gd name="T88" fmla="*/ 4383 w 4387"/>
              <a:gd name="T89" fmla="*/ 5 h 2032"/>
              <a:gd name="T90" fmla="*/ 4377 w 4387"/>
              <a:gd name="T91" fmla="*/ 1 h 2032"/>
              <a:gd name="T92" fmla="*/ 4369 w 4387"/>
              <a:gd name="T93" fmla="*/ 1 h 2032"/>
              <a:gd name="T94" fmla="*/ 3505 w 4387"/>
              <a:gd name="T95" fmla="*/ 442 h 2032"/>
              <a:gd name="T96" fmla="*/ 3070 w 4387"/>
              <a:gd name="T97" fmla="*/ 885 h 2032"/>
              <a:gd name="T98" fmla="*/ 2292 w 4387"/>
              <a:gd name="T99" fmla="*/ 1912 h 2032"/>
              <a:gd name="T100" fmla="*/ 2170 w 4387"/>
              <a:gd name="T101" fmla="*/ 1908 h 2032"/>
              <a:gd name="T102" fmla="*/ 1913 w 4387"/>
              <a:gd name="T103" fmla="*/ 2005 h 2032"/>
              <a:gd name="T104" fmla="*/ 1489 w 4387"/>
              <a:gd name="T105" fmla="*/ 1812 h 2032"/>
              <a:gd name="T106" fmla="*/ 406 w 4387"/>
              <a:gd name="T107" fmla="*/ 1371 h 2032"/>
              <a:gd name="T108" fmla="*/ 22 w 4387"/>
              <a:gd name="T109" fmla="*/ 932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87" h="2032">
                <a:moveTo>
                  <a:pt x="25" y="934"/>
                </a:moveTo>
                <a:lnTo>
                  <a:pt x="25" y="934"/>
                </a:lnTo>
                <a:lnTo>
                  <a:pt x="413" y="1374"/>
                </a:lnTo>
                <a:lnTo>
                  <a:pt x="413" y="1374"/>
                </a:lnTo>
                <a:lnTo>
                  <a:pt x="406" y="1370"/>
                </a:lnTo>
                <a:lnTo>
                  <a:pt x="406" y="1370"/>
                </a:lnTo>
                <a:lnTo>
                  <a:pt x="967" y="1516"/>
                </a:lnTo>
                <a:lnTo>
                  <a:pt x="967" y="1516"/>
                </a:lnTo>
                <a:lnTo>
                  <a:pt x="971" y="1518"/>
                </a:lnTo>
                <a:lnTo>
                  <a:pt x="971" y="1518"/>
                </a:lnTo>
                <a:lnTo>
                  <a:pt x="1489" y="1811"/>
                </a:lnTo>
                <a:lnTo>
                  <a:pt x="1489" y="1811"/>
                </a:lnTo>
                <a:lnTo>
                  <a:pt x="1749" y="2008"/>
                </a:lnTo>
                <a:lnTo>
                  <a:pt x="1749" y="2008"/>
                </a:lnTo>
                <a:lnTo>
                  <a:pt x="1741" y="2006"/>
                </a:lnTo>
                <a:lnTo>
                  <a:pt x="1741" y="2005"/>
                </a:lnTo>
                <a:lnTo>
                  <a:pt x="1913" y="2005"/>
                </a:lnTo>
                <a:lnTo>
                  <a:pt x="1913" y="2006"/>
                </a:lnTo>
                <a:lnTo>
                  <a:pt x="1909" y="2007"/>
                </a:lnTo>
                <a:lnTo>
                  <a:pt x="1908" y="2006"/>
                </a:lnTo>
                <a:lnTo>
                  <a:pt x="2167" y="1908"/>
                </a:lnTo>
                <a:lnTo>
                  <a:pt x="2167" y="1908"/>
                </a:lnTo>
                <a:lnTo>
                  <a:pt x="2170" y="1907"/>
                </a:lnTo>
                <a:lnTo>
                  <a:pt x="2170" y="1907"/>
                </a:lnTo>
                <a:lnTo>
                  <a:pt x="2172" y="1907"/>
                </a:lnTo>
                <a:lnTo>
                  <a:pt x="2172" y="1907"/>
                </a:lnTo>
                <a:lnTo>
                  <a:pt x="2302" y="1907"/>
                </a:lnTo>
                <a:lnTo>
                  <a:pt x="2302" y="1908"/>
                </a:lnTo>
                <a:lnTo>
                  <a:pt x="2292" y="1912"/>
                </a:lnTo>
                <a:lnTo>
                  <a:pt x="2291" y="1912"/>
                </a:lnTo>
                <a:lnTo>
                  <a:pt x="2637" y="1520"/>
                </a:lnTo>
                <a:lnTo>
                  <a:pt x="2637" y="1521"/>
                </a:lnTo>
                <a:lnTo>
                  <a:pt x="3068" y="886"/>
                </a:lnTo>
                <a:lnTo>
                  <a:pt x="3068" y="886"/>
                </a:lnTo>
                <a:lnTo>
                  <a:pt x="3069" y="884"/>
                </a:lnTo>
                <a:lnTo>
                  <a:pt x="3069" y="884"/>
                </a:lnTo>
                <a:lnTo>
                  <a:pt x="3500" y="444"/>
                </a:lnTo>
                <a:lnTo>
                  <a:pt x="3500" y="444"/>
                </a:lnTo>
                <a:lnTo>
                  <a:pt x="3502" y="442"/>
                </a:lnTo>
                <a:lnTo>
                  <a:pt x="3502" y="442"/>
                </a:lnTo>
                <a:lnTo>
                  <a:pt x="3504" y="441"/>
                </a:lnTo>
                <a:lnTo>
                  <a:pt x="3504" y="441"/>
                </a:lnTo>
                <a:lnTo>
                  <a:pt x="3936" y="245"/>
                </a:lnTo>
                <a:lnTo>
                  <a:pt x="3936" y="245"/>
                </a:lnTo>
                <a:lnTo>
                  <a:pt x="4366" y="1"/>
                </a:lnTo>
                <a:lnTo>
                  <a:pt x="4366" y="1"/>
                </a:lnTo>
                <a:lnTo>
                  <a:pt x="4369" y="0"/>
                </a:lnTo>
                <a:lnTo>
                  <a:pt x="4369" y="0"/>
                </a:lnTo>
                <a:lnTo>
                  <a:pt x="4371" y="0"/>
                </a:lnTo>
                <a:lnTo>
                  <a:pt x="4371" y="0"/>
                </a:lnTo>
                <a:lnTo>
                  <a:pt x="4374" y="0"/>
                </a:lnTo>
                <a:lnTo>
                  <a:pt x="4374" y="0"/>
                </a:lnTo>
                <a:lnTo>
                  <a:pt x="4377" y="0"/>
                </a:lnTo>
                <a:lnTo>
                  <a:pt x="4377" y="0"/>
                </a:lnTo>
                <a:lnTo>
                  <a:pt x="4379" y="1"/>
                </a:lnTo>
                <a:lnTo>
                  <a:pt x="4379" y="1"/>
                </a:lnTo>
                <a:lnTo>
                  <a:pt x="4381" y="2"/>
                </a:lnTo>
                <a:lnTo>
                  <a:pt x="4382" y="2"/>
                </a:lnTo>
                <a:lnTo>
                  <a:pt x="4384" y="4"/>
                </a:lnTo>
                <a:lnTo>
                  <a:pt x="4384" y="4"/>
                </a:lnTo>
                <a:lnTo>
                  <a:pt x="4385" y="7"/>
                </a:lnTo>
                <a:lnTo>
                  <a:pt x="4385" y="7"/>
                </a:lnTo>
                <a:lnTo>
                  <a:pt x="4386" y="9"/>
                </a:lnTo>
                <a:lnTo>
                  <a:pt x="4386" y="9"/>
                </a:lnTo>
                <a:lnTo>
                  <a:pt x="4387" y="12"/>
                </a:lnTo>
                <a:lnTo>
                  <a:pt x="4387" y="12"/>
                </a:lnTo>
                <a:lnTo>
                  <a:pt x="4387" y="14"/>
                </a:lnTo>
                <a:lnTo>
                  <a:pt x="4387" y="15"/>
                </a:lnTo>
                <a:lnTo>
                  <a:pt x="4387" y="17"/>
                </a:lnTo>
                <a:lnTo>
                  <a:pt x="4387" y="17"/>
                </a:lnTo>
                <a:lnTo>
                  <a:pt x="4386" y="19"/>
                </a:lnTo>
                <a:lnTo>
                  <a:pt x="4386" y="20"/>
                </a:lnTo>
                <a:lnTo>
                  <a:pt x="4384" y="22"/>
                </a:lnTo>
                <a:lnTo>
                  <a:pt x="4384" y="22"/>
                </a:lnTo>
                <a:lnTo>
                  <a:pt x="4382" y="24"/>
                </a:lnTo>
                <a:lnTo>
                  <a:pt x="4382" y="24"/>
                </a:lnTo>
                <a:lnTo>
                  <a:pt x="4380" y="25"/>
                </a:lnTo>
                <a:lnTo>
                  <a:pt x="4380" y="25"/>
                </a:lnTo>
                <a:lnTo>
                  <a:pt x="3948" y="271"/>
                </a:lnTo>
                <a:lnTo>
                  <a:pt x="3948" y="271"/>
                </a:lnTo>
                <a:lnTo>
                  <a:pt x="3516" y="466"/>
                </a:lnTo>
                <a:lnTo>
                  <a:pt x="3516" y="466"/>
                </a:lnTo>
                <a:lnTo>
                  <a:pt x="3520" y="463"/>
                </a:lnTo>
                <a:lnTo>
                  <a:pt x="3520" y="463"/>
                </a:lnTo>
                <a:lnTo>
                  <a:pt x="3089" y="904"/>
                </a:lnTo>
                <a:lnTo>
                  <a:pt x="3088" y="903"/>
                </a:lnTo>
                <a:lnTo>
                  <a:pt x="3090" y="901"/>
                </a:lnTo>
                <a:lnTo>
                  <a:pt x="3091" y="902"/>
                </a:lnTo>
                <a:lnTo>
                  <a:pt x="2658" y="1539"/>
                </a:lnTo>
                <a:lnTo>
                  <a:pt x="2658" y="1539"/>
                </a:lnTo>
                <a:lnTo>
                  <a:pt x="2312" y="1930"/>
                </a:lnTo>
                <a:lnTo>
                  <a:pt x="2312" y="1930"/>
                </a:lnTo>
                <a:lnTo>
                  <a:pt x="2310" y="1932"/>
                </a:lnTo>
                <a:lnTo>
                  <a:pt x="2310" y="1932"/>
                </a:lnTo>
                <a:lnTo>
                  <a:pt x="2308" y="1933"/>
                </a:lnTo>
                <a:lnTo>
                  <a:pt x="2308" y="1934"/>
                </a:lnTo>
                <a:lnTo>
                  <a:pt x="2305" y="1934"/>
                </a:lnTo>
                <a:lnTo>
                  <a:pt x="2305" y="1934"/>
                </a:lnTo>
                <a:lnTo>
                  <a:pt x="2302" y="1935"/>
                </a:lnTo>
                <a:lnTo>
                  <a:pt x="2302" y="1935"/>
                </a:lnTo>
                <a:lnTo>
                  <a:pt x="2172" y="1935"/>
                </a:lnTo>
                <a:lnTo>
                  <a:pt x="2172" y="1934"/>
                </a:lnTo>
                <a:lnTo>
                  <a:pt x="2177" y="1933"/>
                </a:lnTo>
                <a:lnTo>
                  <a:pt x="2177" y="1934"/>
                </a:lnTo>
                <a:lnTo>
                  <a:pt x="1918" y="2032"/>
                </a:lnTo>
                <a:lnTo>
                  <a:pt x="1918" y="2032"/>
                </a:lnTo>
                <a:lnTo>
                  <a:pt x="1916" y="2032"/>
                </a:lnTo>
                <a:lnTo>
                  <a:pt x="1916" y="2032"/>
                </a:lnTo>
                <a:lnTo>
                  <a:pt x="1913" y="2032"/>
                </a:lnTo>
                <a:lnTo>
                  <a:pt x="1913" y="2032"/>
                </a:lnTo>
                <a:lnTo>
                  <a:pt x="1741" y="2032"/>
                </a:lnTo>
                <a:lnTo>
                  <a:pt x="1741" y="2032"/>
                </a:lnTo>
                <a:lnTo>
                  <a:pt x="1739" y="2032"/>
                </a:lnTo>
                <a:lnTo>
                  <a:pt x="1739" y="2032"/>
                </a:lnTo>
                <a:lnTo>
                  <a:pt x="1737" y="2032"/>
                </a:lnTo>
                <a:lnTo>
                  <a:pt x="1737" y="2032"/>
                </a:lnTo>
                <a:lnTo>
                  <a:pt x="1735" y="2031"/>
                </a:lnTo>
                <a:lnTo>
                  <a:pt x="1735" y="2031"/>
                </a:lnTo>
                <a:lnTo>
                  <a:pt x="1733" y="2030"/>
                </a:lnTo>
                <a:lnTo>
                  <a:pt x="1733" y="2030"/>
                </a:lnTo>
                <a:lnTo>
                  <a:pt x="1475" y="1835"/>
                </a:lnTo>
                <a:lnTo>
                  <a:pt x="1475" y="1835"/>
                </a:lnTo>
                <a:lnTo>
                  <a:pt x="957" y="1542"/>
                </a:lnTo>
                <a:lnTo>
                  <a:pt x="957" y="1541"/>
                </a:lnTo>
                <a:lnTo>
                  <a:pt x="961" y="1542"/>
                </a:lnTo>
                <a:lnTo>
                  <a:pt x="960" y="1543"/>
                </a:lnTo>
                <a:lnTo>
                  <a:pt x="399" y="1396"/>
                </a:lnTo>
                <a:lnTo>
                  <a:pt x="399" y="1396"/>
                </a:lnTo>
                <a:lnTo>
                  <a:pt x="396" y="1395"/>
                </a:lnTo>
                <a:lnTo>
                  <a:pt x="396" y="1395"/>
                </a:lnTo>
                <a:lnTo>
                  <a:pt x="393" y="1392"/>
                </a:lnTo>
                <a:lnTo>
                  <a:pt x="393" y="1392"/>
                </a:lnTo>
                <a:lnTo>
                  <a:pt x="4" y="952"/>
                </a:lnTo>
                <a:lnTo>
                  <a:pt x="4" y="952"/>
                </a:lnTo>
                <a:lnTo>
                  <a:pt x="2" y="950"/>
                </a:lnTo>
                <a:lnTo>
                  <a:pt x="2" y="950"/>
                </a:lnTo>
                <a:lnTo>
                  <a:pt x="1" y="947"/>
                </a:lnTo>
                <a:lnTo>
                  <a:pt x="1" y="947"/>
                </a:lnTo>
                <a:lnTo>
                  <a:pt x="1" y="944"/>
                </a:lnTo>
                <a:lnTo>
                  <a:pt x="0" y="944"/>
                </a:lnTo>
                <a:lnTo>
                  <a:pt x="0" y="942"/>
                </a:lnTo>
                <a:lnTo>
                  <a:pt x="0" y="942"/>
                </a:lnTo>
                <a:lnTo>
                  <a:pt x="1" y="939"/>
                </a:lnTo>
                <a:lnTo>
                  <a:pt x="1" y="939"/>
                </a:lnTo>
                <a:lnTo>
                  <a:pt x="2" y="937"/>
                </a:lnTo>
                <a:lnTo>
                  <a:pt x="2" y="937"/>
                </a:lnTo>
                <a:lnTo>
                  <a:pt x="3" y="935"/>
                </a:lnTo>
                <a:lnTo>
                  <a:pt x="3" y="934"/>
                </a:lnTo>
                <a:lnTo>
                  <a:pt x="5" y="932"/>
                </a:lnTo>
                <a:lnTo>
                  <a:pt x="5" y="932"/>
                </a:lnTo>
                <a:lnTo>
                  <a:pt x="7" y="931"/>
                </a:lnTo>
                <a:lnTo>
                  <a:pt x="7" y="931"/>
                </a:lnTo>
                <a:lnTo>
                  <a:pt x="10" y="930"/>
                </a:lnTo>
                <a:lnTo>
                  <a:pt x="10" y="930"/>
                </a:lnTo>
                <a:lnTo>
                  <a:pt x="13" y="929"/>
                </a:lnTo>
                <a:lnTo>
                  <a:pt x="13" y="929"/>
                </a:lnTo>
                <a:lnTo>
                  <a:pt x="15" y="929"/>
                </a:lnTo>
                <a:lnTo>
                  <a:pt x="15" y="929"/>
                </a:lnTo>
                <a:lnTo>
                  <a:pt x="18" y="929"/>
                </a:lnTo>
                <a:lnTo>
                  <a:pt x="18" y="929"/>
                </a:lnTo>
                <a:lnTo>
                  <a:pt x="20" y="930"/>
                </a:lnTo>
                <a:lnTo>
                  <a:pt x="20" y="930"/>
                </a:lnTo>
                <a:lnTo>
                  <a:pt x="23" y="932"/>
                </a:lnTo>
                <a:lnTo>
                  <a:pt x="23" y="932"/>
                </a:lnTo>
                <a:lnTo>
                  <a:pt x="25" y="934"/>
                </a:lnTo>
                <a:close/>
                <a:moveTo>
                  <a:pt x="22" y="932"/>
                </a:moveTo>
                <a:lnTo>
                  <a:pt x="22" y="932"/>
                </a:lnTo>
                <a:lnTo>
                  <a:pt x="20" y="931"/>
                </a:lnTo>
                <a:lnTo>
                  <a:pt x="20" y="931"/>
                </a:lnTo>
                <a:lnTo>
                  <a:pt x="18" y="930"/>
                </a:lnTo>
                <a:lnTo>
                  <a:pt x="18" y="930"/>
                </a:lnTo>
                <a:lnTo>
                  <a:pt x="15" y="930"/>
                </a:lnTo>
                <a:lnTo>
                  <a:pt x="15" y="930"/>
                </a:lnTo>
                <a:lnTo>
                  <a:pt x="13" y="930"/>
                </a:lnTo>
                <a:lnTo>
                  <a:pt x="13" y="930"/>
                </a:lnTo>
                <a:lnTo>
                  <a:pt x="10" y="930"/>
                </a:lnTo>
                <a:lnTo>
                  <a:pt x="10" y="930"/>
                </a:lnTo>
                <a:lnTo>
                  <a:pt x="8" y="931"/>
                </a:lnTo>
                <a:lnTo>
                  <a:pt x="8" y="931"/>
                </a:lnTo>
                <a:lnTo>
                  <a:pt x="6" y="933"/>
                </a:lnTo>
                <a:lnTo>
                  <a:pt x="6" y="933"/>
                </a:lnTo>
                <a:lnTo>
                  <a:pt x="4" y="935"/>
                </a:lnTo>
                <a:lnTo>
                  <a:pt x="4" y="935"/>
                </a:lnTo>
                <a:lnTo>
                  <a:pt x="3" y="937"/>
                </a:lnTo>
                <a:lnTo>
                  <a:pt x="3" y="937"/>
                </a:lnTo>
                <a:lnTo>
                  <a:pt x="2" y="939"/>
                </a:lnTo>
                <a:lnTo>
                  <a:pt x="2" y="939"/>
                </a:lnTo>
                <a:lnTo>
                  <a:pt x="1" y="942"/>
                </a:lnTo>
                <a:lnTo>
                  <a:pt x="1" y="942"/>
                </a:lnTo>
                <a:lnTo>
                  <a:pt x="1" y="944"/>
                </a:lnTo>
                <a:lnTo>
                  <a:pt x="1" y="944"/>
                </a:lnTo>
                <a:lnTo>
                  <a:pt x="2" y="947"/>
                </a:lnTo>
                <a:lnTo>
                  <a:pt x="2" y="947"/>
                </a:lnTo>
                <a:lnTo>
                  <a:pt x="3" y="949"/>
                </a:lnTo>
                <a:lnTo>
                  <a:pt x="3" y="949"/>
                </a:lnTo>
                <a:lnTo>
                  <a:pt x="5" y="951"/>
                </a:lnTo>
                <a:lnTo>
                  <a:pt x="5" y="951"/>
                </a:lnTo>
                <a:lnTo>
                  <a:pt x="393" y="1392"/>
                </a:lnTo>
                <a:lnTo>
                  <a:pt x="393" y="1392"/>
                </a:lnTo>
                <a:lnTo>
                  <a:pt x="396" y="1394"/>
                </a:lnTo>
                <a:lnTo>
                  <a:pt x="396" y="1394"/>
                </a:lnTo>
                <a:lnTo>
                  <a:pt x="400" y="1396"/>
                </a:lnTo>
                <a:lnTo>
                  <a:pt x="400" y="1396"/>
                </a:lnTo>
                <a:lnTo>
                  <a:pt x="961" y="1542"/>
                </a:lnTo>
                <a:lnTo>
                  <a:pt x="960" y="1543"/>
                </a:lnTo>
                <a:lnTo>
                  <a:pt x="957" y="1542"/>
                </a:lnTo>
                <a:lnTo>
                  <a:pt x="957" y="1541"/>
                </a:lnTo>
                <a:lnTo>
                  <a:pt x="1476" y="1834"/>
                </a:lnTo>
                <a:lnTo>
                  <a:pt x="1476" y="1835"/>
                </a:lnTo>
                <a:lnTo>
                  <a:pt x="1733" y="2029"/>
                </a:lnTo>
                <a:lnTo>
                  <a:pt x="1733" y="2029"/>
                </a:lnTo>
                <a:lnTo>
                  <a:pt x="1735" y="2030"/>
                </a:lnTo>
                <a:lnTo>
                  <a:pt x="1735" y="2030"/>
                </a:lnTo>
                <a:lnTo>
                  <a:pt x="1737" y="2031"/>
                </a:lnTo>
                <a:lnTo>
                  <a:pt x="1737" y="2031"/>
                </a:lnTo>
                <a:lnTo>
                  <a:pt x="1739" y="2032"/>
                </a:lnTo>
                <a:lnTo>
                  <a:pt x="1739" y="2032"/>
                </a:lnTo>
                <a:lnTo>
                  <a:pt x="1741" y="2032"/>
                </a:lnTo>
                <a:lnTo>
                  <a:pt x="1741" y="2032"/>
                </a:lnTo>
                <a:lnTo>
                  <a:pt x="1913" y="2032"/>
                </a:lnTo>
                <a:lnTo>
                  <a:pt x="1913" y="2032"/>
                </a:lnTo>
                <a:lnTo>
                  <a:pt x="1916" y="2032"/>
                </a:lnTo>
                <a:lnTo>
                  <a:pt x="1916" y="2032"/>
                </a:lnTo>
                <a:lnTo>
                  <a:pt x="1918" y="2031"/>
                </a:lnTo>
                <a:lnTo>
                  <a:pt x="1918" y="2031"/>
                </a:lnTo>
                <a:lnTo>
                  <a:pt x="2177" y="1933"/>
                </a:lnTo>
                <a:lnTo>
                  <a:pt x="2177" y="1934"/>
                </a:lnTo>
                <a:lnTo>
                  <a:pt x="2172" y="1935"/>
                </a:lnTo>
                <a:lnTo>
                  <a:pt x="2172" y="1934"/>
                </a:lnTo>
                <a:lnTo>
                  <a:pt x="2302" y="1934"/>
                </a:lnTo>
                <a:lnTo>
                  <a:pt x="2302" y="1934"/>
                </a:lnTo>
                <a:lnTo>
                  <a:pt x="2305" y="1934"/>
                </a:lnTo>
                <a:lnTo>
                  <a:pt x="2304" y="1934"/>
                </a:lnTo>
                <a:lnTo>
                  <a:pt x="2307" y="1933"/>
                </a:lnTo>
                <a:lnTo>
                  <a:pt x="2307" y="1933"/>
                </a:lnTo>
                <a:lnTo>
                  <a:pt x="2310" y="1931"/>
                </a:lnTo>
                <a:lnTo>
                  <a:pt x="2310" y="1931"/>
                </a:lnTo>
                <a:lnTo>
                  <a:pt x="2312" y="1930"/>
                </a:lnTo>
                <a:lnTo>
                  <a:pt x="2312" y="1930"/>
                </a:lnTo>
                <a:lnTo>
                  <a:pt x="2657" y="1538"/>
                </a:lnTo>
                <a:lnTo>
                  <a:pt x="2657" y="1538"/>
                </a:lnTo>
                <a:lnTo>
                  <a:pt x="3090" y="901"/>
                </a:lnTo>
                <a:lnTo>
                  <a:pt x="3091" y="902"/>
                </a:lnTo>
                <a:lnTo>
                  <a:pt x="3089" y="904"/>
                </a:lnTo>
                <a:lnTo>
                  <a:pt x="3089" y="903"/>
                </a:lnTo>
                <a:lnTo>
                  <a:pt x="3520" y="463"/>
                </a:lnTo>
                <a:lnTo>
                  <a:pt x="3520" y="463"/>
                </a:lnTo>
                <a:lnTo>
                  <a:pt x="3516" y="466"/>
                </a:lnTo>
                <a:lnTo>
                  <a:pt x="3516" y="465"/>
                </a:lnTo>
                <a:lnTo>
                  <a:pt x="3948" y="270"/>
                </a:lnTo>
                <a:lnTo>
                  <a:pt x="3948" y="270"/>
                </a:lnTo>
                <a:lnTo>
                  <a:pt x="4379" y="25"/>
                </a:lnTo>
                <a:lnTo>
                  <a:pt x="4379" y="25"/>
                </a:lnTo>
                <a:lnTo>
                  <a:pt x="4382" y="23"/>
                </a:lnTo>
                <a:lnTo>
                  <a:pt x="4382" y="23"/>
                </a:lnTo>
                <a:lnTo>
                  <a:pt x="4384" y="21"/>
                </a:lnTo>
                <a:lnTo>
                  <a:pt x="4384" y="21"/>
                </a:lnTo>
                <a:lnTo>
                  <a:pt x="4385" y="19"/>
                </a:lnTo>
                <a:lnTo>
                  <a:pt x="4385" y="19"/>
                </a:lnTo>
                <a:lnTo>
                  <a:pt x="4386" y="17"/>
                </a:lnTo>
                <a:lnTo>
                  <a:pt x="4386" y="17"/>
                </a:lnTo>
                <a:lnTo>
                  <a:pt x="4386" y="14"/>
                </a:lnTo>
                <a:lnTo>
                  <a:pt x="4386" y="15"/>
                </a:lnTo>
                <a:lnTo>
                  <a:pt x="4386" y="12"/>
                </a:lnTo>
                <a:lnTo>
                  <a:pt x="4386" y="12"/>
                </a:lnTo>
                <a:lnTo>
                  <a:pt x="4386" y="9"/>
                </a:lnTo>
                <a:lnTo>
                  <a:pt x="4386" y="10"/>
                </a:lnTo>
                <a:lnTo>
                  <a:pt x="4385" y="7"/>
                </a:lnTo>
                <a:lnTo>
                  <a:pt x="4385" y="7"/>
                </a:lnTo>
                <a:lnTo>
                  <a:pt x="4383" y="5"/>
                </a:lnTo>
                <a:lnTo>
                  <a:pt x="4383" y="5"/>
                </a:lnTo>
                <a:lnTo>
                  <a:pt x="4381" y="3"/>
                </a:lnTo>
                <a:lnTo>
                  <a:pt x="4381" y="3"/>
                </a:lnTo>
                <a:lnTo>
                  <a:pt x="4379" y="2"/>
                </a:lnTo>
                <a:lnTo>
                  <a:pt x="4379" y="2"/>
                </a:lnTo>
                <a:lnTo>
                  <a:pt x="4377" y="1"/>
                </a:lnTo>
                <a:lnTo>
                  <a:pt x="4377" y="1"/>
                </a:lnTo>
                <a:lnTo>
                  <a:pt x="4374" y="0"/>
                </a:lnTo>
                <a:lnTo>
                  <a:pt x="4374" y="0"/>
                </a:lnTo>
                <a:lnTo>
                  <a:pt x="4372" y="0"/>
                </a:lnTo>
                <a:lnTo>
                  <a:pt x="4372" y="0"/>
                </a:lnTo>
                <a:lnTo>
                  <a:pt x="4369" y="1"/>
                </a:lnTo>
                <a:lnTo>
                  <a:pt x="4369" y="1"/>
                </a:lnTo>
                <a:lnTo>
                  <a:pt x="4367" y="2"/>
                </a:lnTo>
                <a:lnTo>
                  <a:pt x="4367" y="2"/>
                </a:lnTo>
                <a:lnTo>
                  <a:pt x="3937" y="246"/>
                </a:lnTo>
                <a:lnTo>
                  <a:pt x="3937" y="246"/>
                </a:lnTo>
                <a:lnTo>
                  <a:pt x="3505" y="442"/>
                </a:lnTo>
                <a:lnTo>
                  <a:pt x="3505" y="442"/>
                </a:lnTo>
                <a:lnTo>
                  <a:pt x="3503" y="443"/>
                </a:lnTo>
                <a:lnTo>
                  <a:pt x="3503" y="443"/>
                </a:lnTo>
                <a:lnTo>
                  <a:pt x="3501" y="445"/>
                </a:lnTo>
                <a:lnTo>
                  <a:pt x="3501" y="445"/>
                </a:lnTo>
                <a:lnTo>
                  <a:pt x="3070" y="885"/>
                </a:lnTo>
                <a:lnTo>
                  <a:pt x="3070" y="885"/>
                </a:lnTo>
                <a:lnTo>
                  <a:pt x="3068" y="886"/>
                </a:lnTo>
                <a:lnTo>
                  <a:pt x="3068" y="886"/>
                </a:lnTo>
                <a:lnTo>
                  <a:pt x="2638" y="1521"/>
                </a:lnTo>
                <a:lnTo>
                  <a:pt x="2637" y="1521"/>
                </a:lnTo>
                <a:lnTo>
                  <a:pt x="2292" y="1912"/>
                </a:lnTo>
                <a:lnTo>
                  <a:pt x="2292" y="1912"/>
                </a:lnTo>
                <a:lnTo>
                  <a:pt x="2302" y="1907"/>
                </a:lnTo>
                <a:lnTo>
                  <a:pt x="2302" y="1908"/>
                </a:lnTo>
                <a:lnTo>
                  <a:pt x="2172" y="1908"/>
                </a:lnTo>
                <a:lnTo>
                  <a:pt x="2172" y="1908"/>
                </a:lnTo>
                <a:lnTo>
                  <a:pt x="2170" y="1908"/>
                </a:lnTo>
                <a:lnTo>
                  <a:pt x="2170" y="1908"/>
                </a:lnTo>
                <a:lnTo>
                  <a:pt x="2167" y="1909"/>
                </a:lnTo>
                <a:lnTo>
                  <a:pt x="2167" y="1909"/>
                </a:lnTo>
                <a:lnTo>
                  <a:pt x="1909" y="2007"/>
                </a:lnTo>
                <a:lnTo>
                  <a:pt x="1908" y="2006"/>
                </a:lnTo>
                <a:lnTo>
                  <a:pt x="1913" y="2005"/>
                </a:lnTo>
                <a:lnTo>
                  <a:pt x="1913" y="2006"/>
                </a:lnTo>
                <a:lnTo>
                  <a:pt x="1741" y="2006"/>
                </a:lnTo>
                <a:lnTo>
                  <a:pt x="1741" y="2005"/>
                </a:lnTo>
                <a:lnTo>
                  <a:pt x="1749" y="2008"/>
                </a:lnTo>
                <a:lnTo>
                  <a:pt x="1749" y="2008"/>
                </a:lnTo>
                <a:lnTo>
                  <a:pt x="1489" y="1812"/>
                </a:lnTo>
                <a:lnTo>
                  <a:pt x="1489" y="1812"/>
                </a:lnTo>
                <a:lnTo>
                  <a:pt x="970" y="1518"/>
                </a:lnTo>
                <a:lnTo>
                  <a:pt x="970" y="1518"/>
                </a:lnTo>
                <a:lnTo>
                  <a:pt x="967" y="1517"/>
                </a:lnTo>
                <a:lnTo>
                  <a:pt x="967" y="1517"/>
                </a:lnTo>
                <a:lnTo>
                  <a:pt x="406" y="1371"/>
                </a:lnTo>
                <a:lnTo>
                  <a:pt x="407" y="1370"/>
                </a:lnTo>
                <a:lnTo>
                  <a:pt x="413" y="1374"/>
                </a:lnTo>
                <a:lnTo>
                  <a:pt x="413" y="1374"/>
                </a:lnTo>
                <a:lnTo>
                  <a:pt x="24" y="934"/>
                </a:lnTo>
                <a:lnTo>
                  <a:pt x="24" y="934"/>
                </a:lnTo>
                <a:lnTo>
                  <a:pt x="22" y="932"/>
                </a:lnTo>
                <a:close/>
              </a:path>
            </a:pathLst>
          </a:custGeom>
          <a:solidFill>
            <a:srgbClr val="7F7F7F"/>
          </a:solidFill>
          <a:ln w="0" cap="flat">
            <a:solidFill>
              <a:srgbClr val="7F7F7F"/>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8" name="Rectangle 18"/>
          <p:cNvSpPr>
            <a:spLocks noChangeArrowheads="1"/>
          </p:cNvSpPr>
          <p:nvPr/>
        </p:nvSpPr>
        <p:spPr bwMode="auto">
          <a:xfrm>
            <a:off x="762000" y="6140450"/>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9"/>
          <p:cNvSpPr>
            <a:spLocks noChangeArrowheads="1"/>
          </p:cNvSpPr>
          <p:nvPr/>
        </p:nvSpPr>
        <p:spPr bwMode="auto">
          <a:xfrm>
            <a:off x="762000" y="5362575"/>
            <a:ext cx="2762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0"/>
          <p:cNvSpPr>
            <a:spLocks noChangeArrowheads="1"/>
          </p:cNvSpPr>
          <p:nvPr/>
        </p:nvSpPr>
        <p:spPr bwMode="auto">
          <a:xfrm>
            <a:off x="762000" y="4589463"/>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1"/>
          <p:cNvSpPr>
            <a:spLocks noChangeArrowheads="1"/>
          </p:cNvSpPr>
          <p:nvPr/>
        </p:nvSpPr>
        <p:spPr bwMode="auto">
          <a:xfrm>
            <a:off x="762000" y="3813175"/>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2"/>
          <p:cNvSpPr>
            <a:spLocks noChangeArrowheads="1"/>
          </p:cNvSpPr>
          <p:nvPr/>
        </p:nvSpPr>
        <p:spPr bwMode="auto">
          <a:xfrm>
            <a:off x="762000" y="3036888"/>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3"/>
          <p:cNvSpPr>
            <a:spLocks noChangeArrowheads="1"/>
          </p:cNvSpPr>
          <p:nvPr/>
        </p:nvSpPr>
        <p:spPr bwMode="auto">
          <a:xfrm>
            <a:off x="762000" y="2260600"/>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4"/>
          <p:cNvSpPr>
            <a:spLocks noChangeArrowheads="1"/>
          </p:cNvSpPr>
          <p:nvPr/>
        </p:nvSpPr>
        <p:spPr bwMode="auto">
          <a:xfrm>
            <a:off x="762000" y="1484313"/>
            <a:ext cx="27622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66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5"/>
          <p:cNvSpPr>
            <a:spLocks noChangeArrowheads="1"/>
          </p:cNvSpPr>
          <p:nvPr/>
        </p:nvSpPr>
        <p:spPr bwMode="auto">
          <a:xfrm>
            <a:off x="119221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1950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6"/>
          <p:cNvSpPr>
            <a:spLocks noChangeArrowheads="1"/>
          </p:cNvSpPr>
          <p:nvPr/>
        </p:nvSpPr>
        <p:spPr bwMode="auto">
          <a:xfrm>
            <a:off x="187801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1960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7"/>
          <p:cNvSpPr>
            <a:spLocks noChangeArrowheads="1"/>
          </p:cNvSpPr>
          <p:nvPr/>
        </p:nvSpPr>
        <p:spPr bwMode="auto">
          <a:xfrm>
            <a:off x="256381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1970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8"/>
          <p:cNvSpPr>
            <a:spLocks noChangeArrowheads="1"/>
          </p:cNvSpPr>
          <p:nvPr/>
        </p:nvSpPr>
        <p:spPr bwMode="auto">
          <a:xfrm>
            <a:off x="3248025"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1980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9"/>
          <p:cNvSpPr>
            <a:spLocks noChangeArrowheads="1"/>
          </p:cNvSpPr>
          <p:nvPr/>
        </p:nvSpPr>
        <p:spPr bwMode="auto">
          <a:xfrm>
            <a:off x="3933825"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1990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30"/>
          <p:cNvSpPr>
            <a:spLocks noChangeArrowheads="1"/>
          </p:cNvSpPr>
          <p:nvPr/>
        </p:nvSpPr>
        <p:spPr bwMode="auto">
          <a:xfrm>
            <a:off x="4618038"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2000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1"/>
          <p:cNvSpPr>
            <a:spLocks noChangeArrowheads="1"/>
          </p:cNvSpPr>
          <p:nvPr/>
        </p:nvSpPr>
        <p:spPr bwMode="auto">
          <a:xfrm>
            <a:off x="5303838"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2010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 name="Rectangle 32"/>
          <p:cNvSpPr>
            <a:spLocks noChangeArrowheads="1"/>
          </p:cNvSpPr>
          <p:nvPr/>
        </p:nvSpPr>
        <p:spPr bwMode="auto">
          <a:xfrm>
            <a:off x="5988050"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2020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33"/>
          <p:cNvSpPr>
            <a:spLocks noChangeArrowheads="1"/>
          </p:cNvSpPr>
          <p:nvPr/>
        </p:nvSpPr>
        <p:spPr bwMode="auto">
          <a:xfrm>
            <a:off x="667226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2030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34"/>
          <p:cNvSpPr>
            <a:spLocks noChangeArrowheads="1"/>
          </p:cNvSpPr>
          <p:nvPr/>
        </p:nvSpPr>
        <p:spPr bwMode="auto">
          <a:xfrm>
            <a:off x="735806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2040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35"/>
          <p:cNvSpPr>
            <a:spLocks noChangeArrowheads="1"/>
          </p:cNvSpPr>
          <p:nvPr/>
        </p:nvSpPr>
        <p:spPr bwMode="auto">
          <a:xfrm>
            <a:off x="8043863" y="6346825"/>
            <a:ext cx="473075"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itchFamily="34" charset="0"/>
                <a:cs typeface="Arial" pitchFamily="34" charset="0"/>
              </a:rPr>
              <a:t>2050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36"/>
          <p:cNvSpPr>
            <a:spLocks noChangeArrowheads="1"/>
          </p:cNvSpPr>
          <p:nvPr/>
        </p:nvSpPr>
        <p:spPr bwMode="auto">
          <a:xfrm>
            <a:off x="777875" y="1246188"/>
            <a:ext cx="22098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1" u="none" strike="noStrike" cap="none" normalizeH="0" baseline="0" smtClean="0">
                <a:ln>
                  <a:noFill/>
                </a:ln>
                <a:solidFill>
                  <a:srgbClr val="000000"/>
                </a:solidFill>
                <a:effectLst/>
                <a:latin typeface="Arial" pitchFamily="34" charset="0"/>
                <a:cs typeface="Arial" pitchFamily="34" charset="0"/>
              </a:rPr>
              <a:t>Pensionable age, years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4" name="Rectangle 37"/>
          <p:cNvSpPr>
            <a:spLocks noChangeArrowheads="1"/>
          </p:cNvSpPr>
          <p:nvPr/>
        </p:nvSpPr>
        <p:spPr bwMode="auto">
          <a:xfrm>
            <a:off x="5915282" y="2638812"/>
            <a:ext cx="484188"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Arial" pitchFamily="34" charset="0"/>
                <a:cs typeface="Arial" pitchFamily="34" charset="0"/>
              </a:rPr>
              <a:t>Men</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Rectangle 38"/>
          <p:cNvSpPr>
            <a:spLocks noChangeArrowheads="1"/>
          </p:cNvSpPr>
          <p:nvPr/>
        </p:nvSpPr>
        <p:spPr bwMode="auto">
          <a:xfrm>
            <a:off x="6053523" y="4085368"/>
            <a:ext cx="795338"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Arial" pitchFamily="34" charset="0"/>
                <a:cs typeface="Arial" pitchFamily="34" charset="0"/>
              </a:rPr>
              <a:t>Women</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Freeform 39"/>
          <p:cNvSpPr>
            <a:spLocks/>
          </p:cNvSpPr>
          <p:nvPr/>
        </p:nvSpPr>
        <p:spPr bwMode="auto">
          <a:xfrm>
            <a:off x="5646179" y="1585913"/>
            <a:ext cx="19050" cy="4640262"/>
          </a:xfrm>
          <a:custGeom>
            <a:avLst/>
            <a:gdLst>
              <a:gd name="T0" fmla="*/ 7 w 12"/>
              <a:gd name="T1" fmla="*/ 2923 h 2923"/>
              <a:gd name="T2" fmla="*/ 0 w 12"/>
              <a:gd name="T3" fmla="*/ 0 h 2923"/>
              <a:gd name="T4" fmla="*/ 5 w 12"/>
              <a:gd name="T5" fmla="*/ 0 h 2923"/>
              <a:gd name="T6" fmla="*/ 12 w 12"/>
              <a:gd name="T7" fmla="*/ 2923 h 2923"/>
              <a:gd name="T8" fmla="*/ 7 w 12"/>
              <a:gd name="T9" fmla="*/ 2923 h 2923"/>
            </a:gdLst>
            <a:ahLst/>
            <a:cxnLst>
              <a:cxn ang="0">
                <a:pos x="T0" y="T1"/>
              </a:cxn>
              <a:cxn ang="0">
                <a:pos x="T2" y="T3"/>
              </a:cxn>
              <a:cxn ang="0">
                <a:pos x="T4" y="T5"/>
              </a:cxn>
              <a:cxn ang="0">
                <a:pos x="T6" y="T7"/>
              </a:cxn>
              <a:cxn ang="0">
                <a:pos x="T8" y="T9"/>
              </a:cxn>
            </a:cxnLst>
            <a:rect l="0" t="0" r="r" b="b"/>
            <a:pathLst>
              <a:path w="12" h="2923">
                <a:moveTo>
                  <a:pt x="7" y="2923"/>
                </a:moveTo>
                <a:lnTo>
                  <a:pt x="0" y="0"/>
                </a:lnTo>
                <a:lnTo>
                  <a:pt x="5" y="0"/>
                </a:lnTo>
                <a:lnTo>
                  <a:pt x="12" y="2923"/>
                </a:lnTo>
                <a:lnTo>
                  <a:pt x="7" y="2923"/>
                </a:lnTo>
                <a:close/>
              </a:path>
            </a:pathLst>
          </a:custGeom>
          <a:solidFill>
            <a:srgbClr val="0D0D0D"/>
          </a:solidFill>
          <a:ln w="0" cap="flat">
            <a:solidFill>
              <a:srgbClr val="0D0D0D"/>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 name="Title 2"/>
          <p:cNvSpPr>
            <a:spLocks noGrp="1"/>
          </p:cNvSpPr>
          <p:nvPr>
            <p:ph type="title"/>
          </p:nvPr>
        </p:nvSpPr>
        <p:spPr/>
        <p:txBody>
          <a:bodyPr/>
          <a:lstStyle/>
          <a:p>
            <a:r>
              <a:rPr lang="en-GB" dirty="0" smtClean="0"/>
              <a:t>Trends in pension ages in the OECD</a:t>
            </a:r>
            <a:endParaRPr lang="en-GB" dirty="0"/>
          </a:p>
        </p:txBody>
      </p:sp>
    </p:spTree>
    <p:extLst>
      <p:ext uri="{BB962C8B-B14F-4D97-AF65-F5344CB8AC3E}">
        <p14:creationId xmlns:p14="http://schemas.microsoft.com/office/powerpoint/2010/main" val="1022313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13</a:t>
            </a:fld>
            <a:endParaRPr lang="en-GB" dirty="0"/>
          </a:p>
        </p:txBody>
      </p:sp>
      <p:sp>
        <p:nvSpPr>
          <p:cNvPr id="6" name="Espace réservé du texte 3"/>
          <p:cNvSpPr>
            <a:spLocks noGrp="1"/>
          </p:cNvSpPr>
          <p:nvPr>
            <p:ph type="body" sz="quarter" idx="10"/>
          </p:nvPr>
        </p:nvSpPr>
        <p:spPr>
          <a:xfrm>
            <a:off x="971600" y="116632"/>
            <a:ext cx="7776864" cy="1152128"/>
          </a:xfrm>
        </p:spPr>
        <p:txBody>
          <a:bodyPr/>
          <a:lstStyle/>
          <a:p>
            <a:pPr algn="ctr"/>
            <a:r>
              <a:rPr lang="en-GB" altLang="en-US" dirty="0" smtClean="0"/>
              <a:t>67 </a:t>
            </a:r>
            <a:r>
              <a:rPr lang="en-GB" altLang="en-US" dirty="0"/>
              <a:t>will be the new </a:t>
            </a:r>
            <a:r>
              <a:rPr lang="en-GB" altLang="en-US" dirty="0" smtClean="0"/>
              <a:t>65</a:t>
            </a:r>
            <a:endParaRPr lang="en-US" b="1" dirty="0">
              <a:solidFill>
                <a:schemeClr val="tx1"/>
              </a:solidFill>
              <a:latin typeface="Arial Narrow" pitchFamily="34" charset="0"/>
            </a:endParaRPr>
          </a:p>
        </p:txBody>
      </p:sp>
      <p:sp>
        <p:nvSpPr>
          <p:cNvPr id="12" name="Rectangle 14"/>
          <p:cNvSpPr>
            <a:spLocks noChangeArrowheads="1"/>
          </p:cNvSpPr>
          <p:nvPr/>
        </p:nvSpPr>
        <p:spPr bwMode="auto">
          <a:xfrm>
            <a:off x="3760788" y="5472113"/>
            <a:ext cx="811212" cy="185737"/>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3" name="Rectangle 14"/>
          <p:cNvSpPr>
            <a:spLocks noChangeArrowheads="1"/>
          </p:cNvSpPr>
          <p:nvPr/>
        </p:nvSpPr>
        <p:spPr bwMode="auto">
          <a:xfrm>
            <a:off x="5395913" y="4348163"/>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4" name="Rectangle 14"/>
          <p:cNvSpPr>
            <a:spLocks noChangeArrowheads="1"/>
          </p:cNvSpPr>
          <p:nvPr/>
        </p:nvSpPr>
        <p:spPr bwMode="auto">
          <a:xfrm>
            <a:off x="3757613" y="3787775"/>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5" name="Rectangle 14"/>
          <p:cNvSpPr>
            <a:spLocks noChangeArrowheads="1"/>
          </p:cNvSpPr>
          <p:nvPr/>
        </p:nvSpPr>
        <p:spPr bwMode="auto">
          <a:xfrm>
            <a:off x="3760788" y="5284788"/>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6" name="Rectangle 14"/>
          <p:cNvSpPr>
            <a:spLocks noChangeArrowheads="1"/>
          </p:cNvSpPr>
          <p:nvPr/>
        </p:nvSpPr>
        <p:spPr bwMode="auto">
          <a:xfrm>
            <a:off x="5395913" y="5097463"/>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7" name="Rectangle 14"/>
          <p:cNvSpPr>
            <a:spLocks noChangeArrowheads="1"/>
          </p:cNvSpPr>
          <p:nvPr/>
        </p:nvSpPr>
        <p:spPr bwMode="auto">
          <a:xfrm>
            <a:off x="6207125" y="6034088"/>
            <a:ext cx="809625"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8" name="Line 9"/>
          <p:cNvSpPr>
            <a:spLocks noChangeShapeType="1"/>
          </p:cNvSpPr>
          <p:nvPr/>
        </p:nvSpPr>
        <p:spPr bwMode="auto">
          <a:xfrm>
            <a:off x="790575" y="5284788"/>
            <a:ext cx="7961313" cy="1587"/>
          </a:xfrm>
          <a:prstGeom prst="line">
            <a:avLst/>
          </a:prstGeom>
          <a:noFill/>
          <a:ln w="7">
            <a:solidFill>
              <a:srgbClr val="D0D0D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 name="Rectangle 14"/>
          <p:cNvSpPr>
            <a:spLocks noChangeArrowheads="1"/>
          </p:cNvSpPr>
          <p:nvPr/>
        </p:nvSpPr>
        <p:spPr bwMode="auto">
          <a:xfrm>
            <a:off x="7019925" y="5846763"/>
            <a:ext cx="814388"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0" name="Rectangle 14"/>
          <p:cNvSpPr>
            <a:spLocks noChangeArrowheads="1"/>
          </p:cNvSpPr>
          <p:nvPr/>
        </p:nvSpPr>
        <p:spPr bwMode="auto">
          <a:xfrm>
            <a:off x="5397500" y="472281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1" name="Rectangle 14"/>
          <p:cNvSpPr>
            <a:spLocks noChangeArrowheads="1"/>
          </p:cNvSpPr>
          <p:nvPr/>
        </p:nvSpPr>
        <p:spPr bwMode="auto">
          <a:xfrm>
            <a:off x="5397500" y="6032500"/>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2" name="Rectangle 14"/>
          <p:cNvSpPr>
            <a:spLocks noChangeArrowheads="1"/>
          </p:cNvSpPr>
          <p:nvPr/>
        </p:nvSpPr>
        <p:spPr bwMode="auto">
          <a:xfrm>
            <a:off x="5397500" y="5659438"/>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3" name="Rectangle 14"/>
          <p:cNvSpPr>
            <a:spLocks noChangeArrowheads="1"/>
          </p:cNvSpPr>
          <p:nvPr/>
        </p:nvSpPr>
        <p:spPr bwMode="auto">
          <a:xfrm>
            <a:off x="5395913" y="5472113"/>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4" name="Rectangle 14"/>
          <p:cNvSpPr>
            <a:spLocks noChangeArrowheads="1"/>
          </p:cNvSpPr>
          <p:nvPr/>
        </p:nvSpPr>
        <p:spPr bwMode="auto">
          <a:xfrm>
            <a:off x="5397500" y="5284788"/>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5" name="Rectangle 14"/>
          <p:cNvSpPr>
            <a:spLocks noChangeArrowheads="1"/>
          </p:cNvSpPr>
          <p:nvPr/>
        </p:nvSpPr>
        <p:spPr bwMode="auto">
          <a:xfrm>
            <a:off x="5397500" y="4910138"/>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6" name="Rectangle 14"/>
          <p:cNvSpPr>
            <a:spLocks noChangeArrowheads="1"/>
          </p:cNvSpPr>
          <p:nvPr/>
        </p:nvSpPr>
        <p:spPr bwMode="auto">
          <a:xfrm>
            <a:off x="3757613" y="3600450"/>
            <a:ext cx="812800" cy="185738"/>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7" name="Rectangle 14"/>
          <p:cNvSpPr>
            <a:spLocks noChangeArrowheads="1"/>
          </p:cNvSpPr>
          <p:nvPr/>
        </p:nvSpPr>
        <p:spPr bwMode="auto">
          <a:xfrm>
            <a:off x="5395913" y="3975100"/>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8" name="Rectangle 14"/>
          <p:cNvSpPr>
            <a:spLocks noChangeArrowheads="1"/>
          </p:cNvSpPr>
          <p:nvPr/>
        </p:nvSpPr>
        <p:spPr bwMode="auto">
          <a:xfrm>
            <a:off x="5395913" y="4535488"/>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29" name="Line 8"/>
          <p:cNvSpPr>
            <a:spLocks noChangeShapeType="1"/>
          </p:cNvSpPr>
          <p:nvPr/>
        </p:nvSpPr>
        <p:spPr bwMode="auto">
          <a:xfrm>
            <a:off x="790575" y="6216650"/>
            <a:ext cx="7961313" cy="1588"/>
          </a:xfrm>
          <a:prstGeom prst="line">
            <a:avLst/>
          </a:prstGeom>
          <a:noFill/>
          <a:ln w="7">
            <a:solidFill>
              <a:srgbClr val="D0D0D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0" name="Line 10"/>
          <p:cNvSpPr>
            <a:spLocks noChangeShapeType="1"/>
          </p:cNvSpPr>
          <p:nvPr/>
        </p:nvSpPr>
        <p:spPr bwMode="auto">
          <a:xfrm>
            <a:off x="790575" y="4348163"/>
            <a:ext cx="7961313" cy="1587"/>
          </a:xfrm>
          <a:prstGeom prst="line">
            <a:avLst/>
          </a:prstGeom>
          <a:noFill/>
          <a:ln w="7">
            <a:solidFill>
              <a:srgbClr val="D0D0D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 name="Line 11"/>
          <p:cNvSpPr>
            <a:spLocks noChangeShapeType="1"/>
          </p:cNvSpPr>
          <p:nvPr/>
        </p:nvSpPr>
        <p:spPr bwMode="auto">
          <a:xfrm>
            <a:off x="790575" y="3413125"/>
            <a:ext cx="7961313" cy="1588"/>
          </a:xfrm>
          <a:prstGeom prst="line">
            <a:avLst/>
          </a:prstGeom>
          <a:noFill/>
          <a:ln w="7">
            <a:solidFill>
              <a:srgbClr val="D0D0D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 name="Line 12"/>
          <p:cNvSpPr>
            <a:spLocks noChangeShapeType="1"/>
          </p:cNvSpPr>
          <p:nvPr/>
        </p:nvSpPr>
        <p:spPr bwMode="auto">
          <a:xfrm>
            <a:off x="790575" y="2589213"/>
            <a:ext cx="7961313" cy="1587"/>
          </a:xfrm>
          <a:prstGeom prst="line">
            <a:avLst/>
          </a:prstGeom>
          <a:noFill/>
          <a:ln w="7">
            <a:solidFill>
              <a:srgbClr val="D0D0D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3" name="Rectangle 20"/>
          <p:cNvSpPr>
            <a:spLocks noChangeArrowheads="1"/>
          </p:cNvSpPr>
          <p:nvPr/>
        </p:nvSpPr>
        <p:spPr bwMode="auto">
          <a:xfrm>
            <a:off x="587375" y="6102350"/>
            <a:ext cx="1222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0</a:t>
            </a:r>
            <a:endParaRPr lang="fr-FR" altLang="en-US" sz="1800">
              <a:latin typeface="Arial" charset="0"/>
            </a:endParaRPr>
          </a:p>
        </p:txBody>
      </p:sp>
      <p:sp>
        <p:nvSpPr>
          <p:cNvPr id="34" name="Rectangle 21"/>
          <p:cNvSpPr>
            <a:spLocks noChangeArrowheads="1"/>
          </p:cNvSpPr>
          <p:nvPr/>
        </p:nvSpPr>
        <p:spPr bwMode="auto">
          <a:xfrm>
            <a:off x="587375" y="5157788"/>
            <a:ext cx="12223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5</a:t>
            </a:r>
            <a:endParaRPr lang="fr-FR" altLang="en-US" sz="1800">
              <a:latin typeface="Arial" charset="0"/>
            </a:endParaRPr>
          </a:p>
        </p:txBody>
      </p:sp>
      <p:sp>
        <p:nvSpPr>
          <p:cNvPr id="35" name="Rectangle 22"/>
          <p:cNvSpPr>
            <a:spLocks noChangeArrowheads="1"/>
          </p:cNvSpPr>
          <p:nvPr/>
        </p:nvSpPr>
        <p:spPr bwMode="auto">
          <a:xfrm>
            <a:off x="465138" y="4221163"/>
            <a:ext cx="2428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10</a:t>
            </a:r>
            <a:endParaRPr lang="fr-FR" altLang="en-US" sz="1800">
              <a:latin typeface="Arial" charset="0"/>
            </a:endParaRPr>
          </a:p>
        </p:txBody>
      </p:sp>
      <p:sp>
        <p:nvSpPr>
          <p:cNvPr id="36" name="Rectangle 23"/>
          <p:cNvSpPr>
            <a:spLocks noChangeArrowheads="1"/>
          </p:cNvSpPr>
          <p:nvPr/>
        </p:nvSpPr>
        <p:spPr bwMode="auto">
          <a:xfrm>
            <a:off x="465138" y="3284538"/>
            <a:ext cx="2428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15</a:t>
            </a:r>
            <a:endParaRPr lang="fr-FR" altLang="en-US" sz="1800">
              <a:latin typeface="Arial" charset="0"/>
            </a:endParaRPr>
          </a:p>
        </p:txBody>
      </p:sp>
      <p:sp>
        <p:nvSpPr>
          <p:cNvPr id="37" name="Rectangle 24"/>
          <p:cNvSpPr>
            <a:spLocks noChangeArrowheads="1"/>
          </p:cNvSpPr>
          <p:nvPr/>
        </p:nvSpPr>
        <p:spPr bwMode="auto">
          <a:xfrm>
            <a:off x="465138" y="2474913"/>
            <a:ext cx="2428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20</a:t>
            </a:r>
            <a:endParaRPr lang="fr-FR" altLang="en-US" sz="1800">
              <a:latin typeface="Arial" charset="0"/>
            </a:endParaRPr>
          </a:p>
        </p:txBody>
      </p:sp>
      <p:sp>
        <p:nvSpPr>
          <p:cNvPr id="38" name="Line 27"/>
          <p:cNvSpPr>
            <a:spLocks noChangeShapeType="1"/>
          </p:cNvSpPr>
          <p:nvPr/>
        </p:nvSpPr>
        <p:spPr bwMode="auto">
          <a:xfrm>
            <a:off x="790575" y="6216650"/>
            <a:ext cx="7961313" cy="1588"/>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9" name="Line 28"/>
          <p:cNvSpPr>
            <a:spLocks noChangeShapeType="1"/>
          </p:cNvSpPr>
          <p:nvPr/>
        </p:nvSpPr>
        <p:spPr bwMode="auto">
          <a:xfrm>
            <a:off x="1728788" y="6213475"/>
            <a:ext cx="1587"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0" name="Rectangle 29"/>
          <p:cNvSpPr>
            <a:spLocks noChangeArrowheads="1"/>
          </p:cNvSpPr>
          <p:nvPr/>
        </p:nvSpPr>
        <p:spPr bwMode="auto">
          <a:xfrm>
            <a:off x="1614488" y="6296025"/>
            <a:ext cx="244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62</a:t>
            </a:r>
            <a:endParaRPr lang="fr-FR" altLang="en-US" sz="1800">
              <a:latin typeface="Arial" charset="0"/>
            </a:endParaRPr>
          </a:p>
        </p:txBody>
      </p:sp>
      <p:sp>
        <p:nvSpPr>
          <p:cNvPr id="41" name="Rectangle 31"/>
          <p:cNvSpPr>
            <a:spLocks noChangeArrowheads="1"/>
          </p:cNvSpPr>
          <p:nvPr/>
        </p:nvSpPr>
        <p:spPr bwMode="auto">
          <a:xfrm>
            <a:off x="2481263" y="6296025"/>
            <a:ext cx="242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63</a:t>
            </a:r>
            <a:endParaRPr lang="fr-FR" altLang="en-US" sz="1800">
              <a:latin typeface="Arial" charset="0"/>
            </a:endParaRPr>
          </a:p>
        </p:txBody>
      </p:sp>
      <p:sp>
        <p:nvSpPr>
          <p:cNvPr id="42" name="Rectangle 33"/>
          <p:cNvSpPr>
            <a:spLocks noChangeArrowheads="1"/>
          </p:cNvSpPr>
          <p:nvPr/>
        </p:nvSpPr>
        <p:spPr bwMode="auto">
          <a:xfrm>
            <a:off x="4859338" y="6296025"/>
            <a:ext cx="242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66</a:t>
            </a:r>
            <a:endParaRPr lang="fr-FR" altLang="en-US" sz="1800">
              <a:latin typeface="Arial" charset="0"/>
            </a:endParaRPr>
          </a:p>
        </p:txBody>
      </p:sp>
      <p:sp>
        <p:nvSpPr>
          <p:cNvPr id="43" name="Line 34"/>
          <p:cNvSpPr>
            <a:spLocks noChangeShapeType="1"/>
          </p:cNvSpPr>
          <p:nvPr/>
        </p:nvSpPr>
        <p:spPr bwMode="auto">
          <a:xfrm>
            <a:off x="6594475" y="6213475"/>
            <a:ext cx="1588"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 name="Rectangle 35"/>
          <p:cNvSpPr>
            <a:spLocks noChangeArrowheads="1"/>
          </p:cNvSpPr>
          <p:nvPr/>
        </p:nvSpPr>
        <p:spPr bwMode="auto">
          <a:xfrm>
            <a:off x="6481763" y="6296025"/>
            <a:ext cx="242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68</a:t>
            </a:r>
            <a:endParaRPr lang="fr-FR" altLang="en-US" sz="1800">
              <a:latin typeface="Arial" charset="0"/>
            </a:endParaRPr>
          </a:p>
        </p:txBody>
      </p:sp>
      <p:sp>
        <p:nvSpPr>
          <p:cNvPr id="45" name="Line 36"/>
          <p:cNvSpPr>
            <a:spLocks noChangeShapeType="1"/>
          </p:cNvSpPr>
          <p:nvPr/>
        </p:nvSpPr>
        <p:spPr bwMode="auto">
          <a:xfrm>
            <a:off x="8216900" y="6213475"/>
            <a:ext cx="1588"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 name="Rectangle 37"/>
          <p:cNvSpPr>
            <a:spLocks noChangeArrowheads="1"/>
          </p:cNvSpPr>
          <p:nvPr/>
        </p:nvSpPr>
        <p:spPr bwMode="auto">
          <a:xfrm>
            <a:off x="8104188" y="6296025"/>
            <a:ext cx="242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70</a:t>
            </a:r>
            <a:endParaRPr lang="fr-FR" altLang="en-US" sz="1800">
              <a:latin typeface="Arial" charset="0"/>
            </a:endParaRPr>
          </a:p>
        </p:txBody>
      </p:sp>
      <p:sp>
        <p:nvSpPr>
          <p:cNvPr id="47" name="TextBox 39"/>
          <p:cNvSpPr txBox="1">
            <a:spLocks noChangeArrowheads="1"/>
          </p:cNvSpPr>
          <p:nvPr/>
        </p:nvSpPr>
        <p:spPr bwMode="auto">
          <a:xfrm>
            <a:off x="5594350" y="5589588"/>
            <a:ext cx="4032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SVK</a:t>
            </a:r>
            <a:endParaRPr lang="fr-FR" altLang="en-US" sz="1100"/>
          </a:p>
        </p:txBody>
      </p:sp>
      <p:sp>
        <p:nvSpPr>
          <p:cNvPr id="48" name="Line 28"/>
          <p:cNvSpPr>
            <a:spLocks noChangeShapeType="1"/>
          </p:cNvSpPr>
          <p:nvPr/>
        </p:nvSpPr>
        <p:spPr bwMode="auto">
          <a:xfrm>
            <a:off x="958850" y="6223000"/>
            <a:ext cx="1588"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 name="Line 30"/>
          <p:cNvSpPr>
            <a:spLocks noChangeShapeType="1"/>
          </p:cNvSpPr>
          <p:nvPr/>
        </p:nvSpPr>
        <p:spPr bwMode="auto">
          <a:xfrm>
            <a:off x="2597150" y="6230938"/>
            <a:ext cx="1588"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 name="Line 34"/>
          <p:cNvSpPr>
            <a:spLocks noChangeShapeType="1"/>
          </p:cNvSpPr>
          <p:nvPr/>
        </p:nvSpPr>
        <p:spPr bwMode="auto">
          <a:xfrm>
            <a:off x="5824538" y="6223000"/>
            <a:ext cx="1587"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 name="Line 36"/>
          <p:cNvSpPr>
            <a:spLocks noChangeShapeType="1"/>
          </p:cNvSpPr>
          <p:nvPr/>
        </p:nvSpPr>
        <p:spPr bwMode="auto">
          <a:xfrm>
            <a:off x="7446963" y="6223000"/>
            <a:ext cx="1587" cy="79375"/>
          </a:xfrm>
          <a:prstGeom prst="line">
            <a:avLst/>
          </a:prstGeom>
          <a:noFill/>
          <a:ln w="7">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 name="Rectangle 29"/>
          <p:cNvSpPr>
            <a:spLocks noChangeArrowheads="1"/>
          </p:cNvSpPr>
          <p:nvPr/>
        </p:nvSpPr>
        <p:spPr bwMode="auto">
          <a:xfrm>
            <a:off x="835025" y="6296025"/>
            <a:ext cx="244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61</a:t>
            </a:r>
          </a:p>
        </p:txBody>
      </p:sp>
      <p:sp>
        <p:nvSpPr>
          <p:cNvPr id="53" name="Rectangle 31"/>
          <p:cNvSpPr>
            <a:spLocks noChangeArrowheads="1"/>
          </p:cNvSpPr>
          <p:nvPr/>
        </p:nvSpPr>
        <p:spPr bwMode="auto">
          <a:xfrm>
            <a:off x="3236913" y="6296025"/>
            <a:ext cx="244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64</a:t>
            </a:r>
            <a:endParaRPr lang="fr-FR" altLang="en-US" sz="1800">
              <a:latin typeface="Arial" charset="0"/>
            </a:endParaRPr>
          </a:p>
        </p:txBody>
      </p:sp>
      <p:sp>
        <p:nvSpPr>
          <p:cNvPr id="54" name="Rectangle 31"/>
          <p:cNvSpPr>
            <a:spLocks noChangeArrowheads="1"/>
          </p:cNvSpPr>
          <p:nvPr/>
        </p:nvSpPr>
        <p:spPr bwMode="auto">
          <a:xfrm>
            <a:off x="4094163" y="6296025"/>
            <a:ext cx="244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65</a:t>
            </a:r>
            <a:endParaRPr lang="fr-FR" altLang="en-US" sz="1800">
              <a:latin typeface="Arial" charset="0"/>
            </a:endParaRPr>
          </a:p>
        </p:txBody>
      </p:sp>
      <p:sp>
        <p:nvSpPr>
          <p:cNvPr id="55" name="Rectangle 31"/>
          <p:cNvSpPr>
            <a:spLocks noChangeArrowheads="1"/>
          </p:cNvSpPr>
          <p:nvPr/>
        </p:nvSpPr>
        <p:spPr bwMode="auto">
          <a:xfrm>
            <a:off x="5715000" y="6296025"/>
            <a:ext cx="2428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67</a:t>
            </a:r>
            <a:endParaRPr lang="fr-FR" altLang="en-US" sz="1800">
              <a:latin typeface="Arial" charset="0"/>
            </a:endParaRPr>
          </a:p>
        </p:txBody>
      </p:sp>
      <p:sp>
        <p:nvSpPr>
          <p:cNvPr id="56" name="Rectangle 31"/>
          <p:cNvSpPr>
            <a:spLocks noChangeArrowheads="1"/>
          </p:cNvSpPr>
          <p:nvPr/>
        </p:nvSpPr>
        <p:spPr bwMode="auto">
          <a:xfrm>
            <a:off x="7335838" y="6296025"/>
            <a:ext cx="242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en-US" sz="1700">
                <a:solidFill>
                  <a:srgbClr val="000000"/>
                </a:solidFill>
                <a:latin typeface="Arial" charset="0"/>
              </a:rPr>
              <a:t>69</a:t>
            </a:r>
            <a:endParaRPr lang="fr-FR" altLang="en-US" sz="1800">
              <a:latin typeface="Arial" charset="0"/>
            </a:endParaRPr>
          </a:p>
        </p:txBody>
      </p:sp>
      <p:pic>
        <p:nvPicPr>
          <p:cNvPr id="57" name="Picture 3" descr="France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825" y="4392613"/>
            <a:ext cx="161925"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18" descr="SVKA0001"/>
          <p:cNvPicPr>
            <a:picLocks noChangeArrowheads="1"/>
          </p:cNvPicPr>
          <p:nvPr/>
        </p:nvPicPr>
        <p:blipFill>
          <a:blip r:embed="rId4"/>
          <a:srcRect/>
          <a:stretch>
            <a:fillRect/>
          </a:stretch>
        </p:blipFill>
        <p:spPr bwMode="auto">
          <a:xfrm>
            <a:off x="5457825" y="5697538"/>
            <a:ext cx="161925" cy="107950"/>
          </a:xfrm>
          <a:prstGeom prst="rect">
            <a:avLst/>
          </a:prstGeom>
          <a:noFill/>
          <a:ln w="3175">
            <a:solidFill>
              <a:schemeClr val="bg1">
                <a:lumMod val="75000"/>
              </a:schemeClr>
            </a:solidFill>
            <a:miter lim="800000"/>
            <a:headEnd/>
            <a:tailEnd/>
          </a:ln>
        </p:spPr>
      </p:pic>
      <p:pic>
        <p:nvPicPr>
          <p:cNvPr id="59" name="Picture 35" descr="United%20Kingdom_small"/>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6338" y="60753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TextBox 88"/>
          <p:cNvSpPr txBox="1">
            <a:spLocks noChangeArrowheads="1"/>
          </p:cNvSpPr>
          <p:nvPr/>
        </p:nvSpPr>
        <p:spPr bwMode="auto">
          <a:xfrm>
            <a:off x="5594350" y="4319588"/>
            <a:ext cx="4079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FRA</a:t>
            </a:r>
            <a:endParaRPr lang="fr-FR" altLang="en-US" sz="1100"/>
          </a:p>
        </p:txBody>
      </p:sp>
      <p:pic>
        <p:nvPicPr>
          <p:cNvPr id="61" name="Picture 9" descr="ESTN0001"/>
          <p:cNvPicPr>
            <a:picLocks noChangeArrowheads="1"/>
          </p:cNvPicPr>
          <p:nvPr/>
        </p:nvPicPr>
        <p:blipFill>
          <a:blip r:embed="rId6"/>
          <a:srcRect/>
          <a:stretch>
            <a:fillRect/>
          </a:stretch>
        </p:blipFill>
        <p:spPr bwMode="auto">
          <a:xfrm>
            <a:off x="3794125" y="3825875"/>
            <a:ext cx="161925" cy="107950"/>
          </a:xfrm>
          <a:prstGeom prst="rect">
            <a:avLst/>
          </a:prstGeom>
          <a:noFill/>
          <a:ln w="3175">
            <a:solidFill>
              <a:schemeClr val="bg1">
                <a:lumMod val="75000"/>
              </a:schemeClr>
            </a:solidFill>
            <a:miter lim="800000"/>
            <a:headEnd/>
            <a:tailEnd/>
          </a:ln>
        </p:spPr>
      </p:pic>
      <p:sp>
        <p:nvSpPr>
          <p:cNvPr id="62" name="TextBox 89"/>
          <p:cNvSpPr txBox="1">
            <a:spLocks noChangeArrowheads="1"/>
          </p:cNvSpPr>
          <p:nvPr/>
        </p:nvSpPr>
        <p:spPr bwMode="auto">
          <a:xfrm>
            <a:off x="3938588" y="5445125"/>
            <a:ext cx="4492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SVN</a:t>
            </a:r>
            <a:r>
              <a:rPr lang="en-GB" altLang="en-US" sz="1000"/>
              <a:t> </a:t>
            </a:r>
            <a:endParaRPr lang="fr-FR" altLang="en-US" sz="1000"/>
          </a:p>
        </p:txBody>
      </p:sp>
      <p:sp>
        <p:nvSpPr>
          <p:cNvPr id="63" name="TextBox 90"/>
          <p:cNvSpPr txBox="1">
            <a:spLocks noChangeArrowheads="1"/>
          </p:cNvSpPr>
          <p:nvPr/>
        </p:nvSpPr>
        <p:spPr bwMode="auto">
          <a:xfrm>
            <a:off x="6400800" y="5999163"/>
            <a:ext cx="4286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GBR</a:t>
            </a:r>
            <a:endParaRPr lang="fr-FR" altLang="en-US" sz="1100"/>
          </a:p>
        </p:txBody>
      </p:sp>
      <p:pic>
        <p:nvPicPr>
          <p:cNvPr id="64" name="Picture 7" descr="DENM0001"/>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85013" y="58848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25" descr="ICEL0001"/>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57825" y="476091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26" descr="NORW0001"/>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57825" y="5327650"/>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28" descr="ASTL0001"/>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457825" y="4032250"/>
            <a:ext cx="16033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32" descr="Germany_small"/>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57825" y="4581525"/>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33" descr="United%20States_small"/>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57825" y="60753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43" descr="Image of National Flag"/>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457825" y="4949825"/>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TextBox 91"/>
          <p:cNvSpPr txBox="1">
            <a:spLocks noChangeArrowheads="1"/>
          </p:cNvSpPr>
          <p:nvPr/>
        </p:nvSpPr>
        <p:spPr bwMode="auto">
          <a:xfrm>
            <a:off x="5594350" y="3959225"/>
            <a:ext cx="4206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AUS</a:t>
            </a:r>
            <a:endParaRPr lang="fr-FR" altLang="en-US" sz="1100"/>
          </a:p>
        </p:txBody>
      </p:sp>
      <p:sp>
        <p:nvSpPr>
          <p:cNvPr id="72" name="TextBox 101"/>
          <p:cNvSpPr txBox="1">
            <a:spLocks noChangeArrowheads="1"/>
          </p:cNvSpPr>
          <p:nvPr/>
        </p:nvSpPr>
        <p:spPr bwMode="auto">
          <a:xfrm>
            <a:off x="7245350" y="5816600"/>
            <a:ext cx="4365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DNK</a:t>
            </a:r>
            <a:endParaRPr lang="fr-FR" altLang="en-US" sz="1100"/>
          </a:p>
        </p:txBody>
      </p:sp>
      <p:sp>
        <p:nvSpPr>
          <p:cNvPr id="73" name="TextBox 102"/>
          <p:cNvSpPr txBox="1">
            <a:spLocks noChangeArrowheads="1"/>
          </p:cNvSpPr>
          <p:nvPr/>
        </p:nvSpPr>
        <p:spPr bwMode="auto">
          <a:xfrm>
            <a:off x="5594350" y="4508500"/>
            <a:ext cx="4302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DEU</a:t>
            </a:r>
            <a:endParaRPr lang="fr-FR" altLang="en-US" sz="1100"/>
          </a:p>
        </p:txBody>
      </p:sp>
      <p:sp>
        <p:nvSpPr>
          <p:cNvPr id="74" name="TextBox 103"/>
          <p:cNvSpPr txBox="1">
            <a:spLocks noChangeArrowheads="1"/>
          </p:cNvSpPr>
          <p:nvPr/>
        </p:nvSpPr>
        <p:spPr bwMode="auto">
          <a:xfrm>
            <a:off x="5594350" y="4679950"/>
            <a:ext cx="3429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ISL</a:t>
            </a:r>
            <a:endParaRPr lang="fr-FR" altLang="en-US" sz="1100"/>
          </a:p>
        </p:txBody>
      </p:sp>
      <p:sp>
        <p:nvSpPr>
          <p:cNvPr id="75" name="TextBox 104"/>
          <p:cNvSpPr txBox="1">
            <a:spLocks noChangeArrowheads="1"/>
          </p:cNvSpPr>
          <p:nvPr/>
        </p:nvSpPr>
        <p:spPr bwMode="auto">
          <a:xfrm>
            <a:off x="5594350" y="4868863"/>
            <a:ext cx="6588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ISR</a:t>
            </a:r>
            <a:r>
              <a:rPr lang="en-GB" altLang="en-US" sz="1000"/>
              <a:t> (64F)</a:t>
            </a:r>
            <a:endParaRPr lang="fr-FR" altLang="en-US" sz="1100"/>
          </a:p>
        </p:txBody>
      </p:sp>
      <p:sp>
        <p:nvSpPr>
          <p:cNvPr id="76" name="TextBox 108"/>
          <p:cNvSpPr txBox="1">
            <a:spLocks noChangeArrowheads="1"/>
          </p:cNvSpPr>
          <p:nvPr/>
        </p:nvSpPr>
        <p:spPr bwMode="auto">
          <a:xfrm>
            <a:off x="5594350" y="5999163"/>
            <a:ext cx="420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USA</a:t>
            </a:r>
            <a:endParaRPr lang="fr-FR" altLang="en-US" sz="1100"/>
          </a:p>
        </p:txBody>
      </p:sp>
      <p:sp>
        <p:nvSpPr>
          <p:cNvPr id="77" name="TextBox 110"/>
          <p:cNvSpPr txBox="1">
            <a:spLocks noChangeArrowheads="1"/>
          </p:cNvSpPr>
          <p:nvPr/>
        </p:nvSpPr>
        <p:spPr bwMode="auto">
          <a:xfrm>
            <a:off x="5594350" y="5229225"/>
            <a:ext cx="4460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NOR</a:t>
            </a:r>
            <a:endParaRPr lang="fr-FR" altLang="en-US" sz="1100"/>
          </a:p>
        </p:txBody>
      </p:sp>
      <p:sp>
        <p:nvSpPr>
          <p:cNvPr id="78" name="Rectangle 14"/>
          <p:cNvSpPr>
            <a:spLocks noChangeArrowheads="1"/>
          </p:cNvSpPr>
          <p:nvPr/>
        </p:nvSpPr>
        <p:spPr bwMode="auto">
          <a:xfrm>
            <a:off x="3759200" y="509746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79" name="Rectangle 14"/>
          <p:cNvSpPr>
            <a:spLocks noChangeArrowheads="1"/>
          </p:cNvSpPr>
          <p:nvPr/>
        </p:nvSpPr>
        <p:spPr bwMode="auto">
          <a:xfrm>
            <a:off x="3759200" y="4910138"/>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0" name="Rectangle 14"/>
          <p:cNvSpPr>
            <a:spLocks noChangeArrowheads="1"/>
          </p:cNvSpPr>
          <p:nvPr/>
        </p:nvSpPr>
        <p:spPr bwMode="auto">
          <a:xfrm>
            <a:off x="3759200" y="472281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1" name="Rectangle 14"/>
          <p:cNvSpPr>
            <a:spLocks noChangeArrowheads="1"/>
          </p:cNvSpPr>
          <p:nvPr/>
        </p:nvSpPr>
        <p:spPr bwMode="auto">
          <a:xfrm>
            <a:off x="3759200" y="4535488"/>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2" name="TextBox 154"/>
          <p:cNvSpPr txBox="1">
            <a:spLocks noChangeArrowheads="1"/>
          </p:cNvSpPr>
          <p:nvPr/>
        </p:nvSpPr>
        <p:spPr bwMode="auto">
          <a:xfrm>
            <a:off x="301625" y="2124075"/>
            <a:ext cx="2973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i="1"/>
              <a:t>Number of OECD-34 countries</a:t>
            </a:r>
            <a:endParaRPr lang="fr-FR" altLang="en-US" sz="1800" i="1"/>
          </a:p>
        </p:txBody>
      </p:sp>
      <p:sp>
        <p:nvSpPr>
          <p:cNvPr id="83" name="Rectangle 14"/>
          <p:cNvSpPr>
            <a:spLocks noChangeArrowheads="1"/>
          </p:cNvSpPr>
          <p:nvPr/>
        </p:nvSpPr>
        <p:spPr bwMode="auto">
          <a:xfrm>
            <a:off x="3760788" y="6032500"/>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4" name="Rectangle 14"/>
          <p:cNvSpPr>
            <a:spLocks noChangeArrowheads="1"/>
          </p:cNvSpPr>
          <p:nvPr/>
        </p:nvSpPr>
        <p:spPr bwMode="auto">
          <a:xfrm>
            <a:off x="3760788" y="5846763"/>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5" name="Rectangle 14"/>
          <p:cNvSpPr>
            <a:spLocks noChangeArrowheads="1"/>
          </p:cNvSpPr>
          <p:nvPr/>
        </p:nvSpPr>
        <p:spPr bwMode="auto">
          <a:xfrm>
            <a:off x="3760788" y="5659438"/>
            <a:ext cx="811212"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86" name="Rectangle 14"/>
          <p:cNvSpPr>
            <a:spLocks noChangeArrowheads="1"/>
          </p:cNvSpPr>
          <p:nvPr/>
        </p:nvSpPr>
        <p:spPr bwMode="auto">
          <a:xfrm>
            <a:off x="5397500" y="584676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pic>
        <p:nvPicPr>
          <p:cNvPr id="87" name="Picture 4" descr="SPAN0002"/>
          <p:cNvPicPr>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457825" y="589121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13" descr="LUXE0001"/>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794125" y="476091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Picture 15" descr="NETH0001"/>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457825" y="5148263"/>
            <a:ext cx="16033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 name="Picture 19" descr="SWDN0001"/>
          <p:cNvPicPr>
            <a:picLocks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794125" y="57070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 name="Picture 20" descr="PORT0001"/>
          <p:cNvPicPr>
            <a:picLocks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794125" y="53641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 name="Picture 27" descr="NWZE0001"/>
          <p:cNvPicPr>
            <a:picLocks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794125" y="5157788"/>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 name="Picture 29" descr="SWIT0001"/>
          <p:cNvPicPr>
            <a:picLocks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3794125" y="589121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Picture 31" descr="TURK0001"/>
          <p:cNvPicPr>
            <a:picLocks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3794125" y="60753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 name="Picture 38" descr="MEXC0001"/>
          <p:cNvPicPr>
            <a:picLocks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794125" y="4967288"/>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 name="TextBox 160"/>
          <p:cNvSpPr txBox="1">
            <a:spLocks noChangeArrowheads="1"/>
          </p:cNvSpPr>
          <p:nvPr/>
        </p:nvSpPr>
        <p:spPr bwMode="auto">
          <a:xfrm>
            <a:off x="5594350" y="5816600"/>
            <a:ext cx="390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ESP</a:t>
            </a:r>
            <a:endParaRPr lang="fr-FR" altLang="en-US" sz="1100"/>
          </a:p>
        </p:txBody>
      </p:sp>
      <p:sp>
        <p:nvSpPr>
          <p:cNvPr id="97" name="TextBox 161"/>
          <p:cNvSpPr txBox="1">
            <a:spLocks noChangeArrowheads="1"/>
          </p:cNvSpPr>
          <p:nvPr/>
        </p:nvSpPr>
        <p:spPr bwMode="auto">
          <a:xfrm>
            <a:off x="3938588" y="5256213"/>
            <a:ext cx="4032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PRT</a:t>
            </a:r>
            <a:endParaRPr lang="fr-FR" altLang="en-US" sz="1100"/>
          </a:p>
        </p:txBody>
      </p:sp>
      <p:sp>
        <p:nvSpPr>
          <p:cNvPr id="98" name="TextBox 162"/>
          <p:cNvSpPr txBox="1">
            <a:spLocks noChangeArrowheads="1"/>
          </p:cNvSpPr>
          <p:nvPr/>
        </p:nvSpPr>
        <p:spPr bwMode="auto">
          <a:xfrm>
            <a:off x="3938588" y="5626100"/>
            <a:ext cx="4429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SWE</a:t>
            </a:r>
            <a:endParaRPr lang="fr-FR" altLang="en-US" sz="1100"/>
          </a:p>
        </p:txBody>
      </p:sp>
      <p:sp>
        <p:nvSpPr>
          <p:cNvPr id="99" name="TextBox 163"/>
          <p:cNvSpPr txBox="1">
            <a:spLocks noChangeArrowheads="1"/>
          </p:cNvSpPr>
          <p:nvPr/>
        </p:nvSpPr>
        <p:spPr bwMode="auto">
          <a:xfrm>
            <a:off x="3938588" y="5999163"/>
            <a:ext cx="420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TUR</a:t>
            </a:r>
            <a:endParaRPr lang="fr-FR" altLang="en-US" sz="1100"/>
          </a:p>
        </p:txBody>
      </p:sp>
      <p:sp>
        <p:nvSpPr>
          <p:cNvPr id="100" name="TextBox 106"/>
          <p:cNvSpPr txBox="1">
            <a:spLocks noChangeArrowheads="1"/>
          </p:cNvSpPr>
          <p:nvPr/>
        </p:nvSpPr>
        <p:spPr bwMode="auto">
          <a:xfrm>
            <a:off x="3938588" y="5813425"/>
            <a:ext cx="7175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CHE </a:t>
            </a:r>
            <a:r>
              <a:rPr lang="en-GB" altLang="en-US" sz="1000"/>
              <a:t>(64F)</a:t>
            </a:r>
            <a:endParaRPr lang="fr-FR" altLang="en-US" sz="1100"/>
          </a:p>
        </p:txBody>
      </p:sp>
      <p:sp>
        <p:nvSpPr>
          <p:cNvPr id="101" name="Rectangle 14"/>
          <p:cNvSpPr>
            <a:spLocks noChangeArrowheads="1"/>
          </p:cNvSpPr>
          <p:nvPr/>
        </p:nvSpPr>
        <p:spPr bwMode="auto">
          <a:xfrm>
            <a:off x="3757613" y="3225800"/>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02" name="Rectangle 14"/>
          <p:cNvSpPr>
            <a:spLocks noChangeArrowheads="1"/>
          </p:cNvSpPr>
          <p:nvPr/>
        </p:nvSpPr>
        <p:spPr bwMode="auto">
          <a:xfrm>
            <a:off x="3757613" y="4348163"/>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03" name="Rectangle 14"/>
          <p:cNvSpPr>
            <a:spLocks noChangeArrowheads="1"/>
          </p:cNvSpPr>
          <p:nvPr/>
        </p:nvSpPr>
        <p:spPr bwMode="auto">
          <a:xfrm>
            <a:off x="3757613" y="4160838"/>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04" name="Rectangle 14"/>
          <p:cNvSpPr>
            <a:spLocks noChangeArrowheads="1"/>
          </p:cNvSpPr>
          <p:nvPr/>
        </p:nvSpPr>
        <p:spPr bwMode="auto">
          <a:xfrm>
            <a:off x="7019925" y="6034088"/>
            <a:ext cx="814388"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05" name="Rectangle 14"/>
          <p:cNvSpPr>
            <a:spLocks noChangeArrowheads="1"/>
          </p:cNvSpPr>
          <p:nvPr/>
        </p:nvSpPr>
        <p:spPr bwMode="auto">
          <a:xfrm>
            <a:off x="6210300" y="584676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06" name="Rectangle 14"/>
          <p:cNvSpPr>
            <a:spLocks noChangeArrowheads="1"/>
          </p:cNvSpPr>
          <p:nvPr/>
        </p:nvSpPr>
        <p:spPr bwMode="auto">
          <a:xfrm>
            <a:off x="3757613" y="3975100"/>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pic>
        <p:nvPicPr>
          <p:cNvPr id="107" name="Picture 30" descr="SKOR0001"/>
          <p:cNvPicPr>
            <a:picLocks noChangeArrowheads="1"/>
          </p:cNvPicPr>
          <p:nvPr/>
        </p:nvPicPr>
        <p:blipFill>
          <a:blip r:embed="rId23"/>
          <a:srcRect/>
          <a:stretch>
            <a:fillRect/>
          </a:stretch>
        </p:blipFill>
        <p:spPr bwMode="auto">
          <a:xfrm>
            <a:off x="3794125" y="4572000"/>
            <a:ext cx="161925" cy="107950"/>
          </a:xfrm>
          <a:prstGeom prst="rect">
            <a:avLst/>
          </a:prstGeom>
          <a:noFill/>
          <a:ln w="3175">
            <a:solidFill>
              <a:schemeClr val="bg1">
                <a:lumMod val="75000"/>
              </a:schemeClr>
            </a:solidFill>
            <a:miter lim="800000"/>
            <a:headEnd/>
            <a:tailEnd/>
          </a:ln>
        </p:spPr>
      </p:pic>
      <p:pic>
        <p:nvPicPr>
          <p:cNvPr id="108" name="Picture 2" descr="Italy_small"/>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085013" y="6088063"/>
            <a:ext cx="161925"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 name="Picture 12" descr="HUNG0001"/>
          <p:cNvPicPr>
            <a:picLocks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794125" y="4211638"/>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 name="Picture 34" descr="Japan_small"/>
          <p:cNvPicPr>
            <a:picLocks noChangeArrowheads="1"/>
          </p:cNvPicPr>
          <p:nvPr/>
        </p:nvPicPr>
        <p:blipFill>
          <a:blip r:embed="rId26"/>
          <a:srcRect/>
          <a:stretch>
            <a:fillRect/>
          </a:stretch>
        </p:blipFill>
        <p:spPr bwMode="auto">
          <a:xfrm>
            <a:off x="3794125" y="4392613"/>
            <a:ext cx="161925" cy="107950"/>
          </a:xfrm>
          <a:prstGeom prst="rect">
            <a:avLst/>
          </a:prstGeom>
          <a:noFill/>
          <a:ln w="3175">
            <a:solidFill>
              <a:schemeClr val="bg1">
                <a:lumMod val="75000"/>
              </a:schemeClr>
            </a:solidFill>
            <a:miter lim="800000"/>
            <a:headEnd/>
            <a:tailEnd/>
          </a:ln>
        </p:spPr>
      </p:pic>
      <p:pic>
        <p:nvPicPr>
          <p:cNvPr id="111" name="Picture 36" descr="Ireland_small"/>
          <p:cNvPicPr>
            <a:picLocks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256338" y="5889625"/>
            <a:ext cx="163512"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 name="Rectangle 14"/>
          <p:cNvSpPr>
            <a:spLocks noChangeArrowheads="1"/>
          </p:cNvSpPr>
          <p:nvPr/>
        </p:nvSpPr>
        <p:spPr bwMode="auto">
          <a:xfrm>
            <a:off x="6210300" y="5472113"/>
            <a:ext cx="811213"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13" name="Rectangle 14"/>
          <p:cNvSpPr>
            <a:spLocks noChangeArrowheads="1"/>
          </p:cNvSpPr>
          <p:nvPr/>
        </p:nvSpPr>
        <p:spPr bwMode="auto">
          <a:xfrm>
            <a:off x="6208713" y="5659438"/>
            <a:ext cx="811212" cy="185737"/>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14" name="Rectangle 14"/>
          <p:cNvSpPr>
            <a:spLocks noChangeArrowheads="1"/>
          </p:cNvSpPr>
          <p:nvPr/>
        </p:nvSpPr>
        <p:spPr bwMode="auto">
          <a:xfrm>
            <a:off x="3757613" y="3413125"/>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sp>
        <p:nvSpPr>
          <p:cNvPr id="115" name="Rectangle 14"/>
          <p:cNvSpPr>
            <a:spLocks noChangeArrowheads="1"/>
          </p:cNvSpPr>
          <p:nvPr/>
        </p:nvSpPr>
        <p:spPr bwMode="auto">
          <a:xfrm>
            <a:off x="5395913" y="4160838"/>
            <a:ext cx="812800" cy="187325"/>
          </a:xfrm>
          <a:prstGeom prst="rect">
            <a:avLst/>
          </a:prstGeom>
          <a:solidFill>
            <a:srgbClr val="F9D7E1"/>
          </a:solidFill>
          <a:ln w="7">
            <a:solidFill>
              <a:schemeClr val="accent1">
                <a:lumMod val="90000"/>
                <a:lumOff val="10000"/>
              </a:schemeClr>
            </a:solidFill>
            <a:prstDash val="solid"/>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fr-FR" altLang="en-US" smtClean="0">
              <a:latin typeface="Georgia" pitchFamily="18" charset="0"/>
            </a:endParaRPr>
          </a:p>
        </p:txBody>
      </p:sp>
      <p:pic>
        <p:nvPicPr>
          <p:cNvPr id="116" name="Picture 5" descr="AUST0001"/>
          <p:cNvPicPr>
            <a:picLocks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3794125" y="3284538"/>
            <a:ext cx="163513"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 name="Picture 6" descr="BELG0001"/>
          <p:cNvPicPr>
            <a:picLocks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3794125" y="3455988"/>
            <a:ext cx="163513"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 name="Picture 8" descr="CZEC0001"/>
          <p:cNvPicPr>
            <a:picLocks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6256338" y="5516563"/>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 name="Picture 10" descr="FINL0001"/>
          <p:cNvPicPr>
            <a:picLocks noChangeArrowheads="1"/>
          </p:cNvPicPr>
          <p:nvPr/>
        </p:nvPicPr>
        <p:blipFill>
          <a:blip r:embed="rId31"/>
          <a:srcRect/>
          <a:stretch>
            <a:fillRect/>
          </a:stretch>
        </p:blipFill>
        <p:spPr bwMode="auto">
          <a:xfrm>
            <a:off x="3794125" y="4005263"/>
            <a:ext cx="161925" cy="107950"/>
          </a:xfrm>
          <a:prstGeom prst="rect">
            <a:avLst/>
          </a:prstGeom>
          <a:noFill/>
          <a:ln w="3175">
            <a:solidFill>
              <a:schemeClr val="bg1">
                <a:lumMod val="75000"/>
              </a:schemeClr>
            </a:solidFill>
            <a:miter lim="800000"/>
            <a:headEnd/>
            <a:tailEnd/>
          </a:ln>
        </p:spPr>
      </p:pic>
      <p:pic>
        <p:nvPicPr>
          <p:cNvPr id="120" name="Picture 11" descr="GREC0001"/>
          <p:cNvPicPr>
            <a:picLocks noChangeArrowheads="1"/>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6256338" y="5697538"/>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 name="Picture 24" descr="CANA0001"/>
          <p:cNvPicPr>
            <a:picLocks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5457825" y="4211638"/>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41" descr="Image of National Flag"/>
          <p:cNvPicPr>
            <a:picLocks noChangeArrowheads="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3794125" y="3635375"/>
            <a:ext cx="1619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 name="TextBox 190"/>
          <p:cNvSpPr txBox="1">
            <a:spLocks noChangeArrowheads="1"/>
          </p:cNvSpPr>
          <p:nvPr/>
        </p:nvSpPr>
        <p:spPr bwMode="auto">
          <a:xfrm>
            <a:off x="3938588" y="4292600"/>
            <a:ext cx="3937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JPN</a:t>
            </a:r>
            <a:endParaRPr lang="fr-FR" altLang="en-US" sz="1100"/>
          </a:p>
        </p:txBody>
      </p:sp>
      <p:sp>
        <p:nvSpPr>
          <p:cNvPr id="124" name="TextBox 105"/>
          <p:cNvSpPr txBox="1">
            <a:spLocks noChangeArrowheads="1"/>
          </p:cNvSpPr>
          <p:nvPr/>
        </p:nvSpPr>
        <p:spPr bwMode="auto">
          <a:xfrm>
            <a:off x="3938588" y="3186113"/>
            <a:ext cx="425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AUT</a:t>
            </a:r>
            <a:endParaRPr lang="fr-FR" altLang="en-US" sz="1100"/>
          </a:p>
        </p:txBody>
      </p:sp>
      <p:sp>
        <p:nvSpPr>
          <p:cNvPr id="125" name="TextBox 181"/>
          <p:cNvSpPr txBox="1">
            <a:spLocks noChangeArrowheads="1"/>
          </p:cNvSpPr>
          <p:nvPr/>
        </p:nvSpPr>
        <p:spPr bwMode="auto">
          <a:xfrm>
            <a:off x="3938588" y="3384550"/>
            <a:ext cx="38893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BEL</a:t>
            </a:r>
            <a:endParaRPr lang="fr-FR" altLang="en-US" sz="1100"/>
          </a:p>
        </p:txBody>
      </p:sp>
      <p:sp>
        <p:nvSpPr>
          <p:cNvPr id="126" name="TextBox 183"/>
          <p:cNvSpPr txBox="1">
            <a:spLocks noChangeArrowheads="1"/>
          </p:cNvSpPr>
          <p:nvPr/>
        </p:nvSpPr>
        <p:spPr bwMode="auto">
          <a:xfrm>
            <a:off x="6400800" y="5445125"/>
            <a:ext cx="3952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CZE</a:t>
            </a:r>
            <a:endParaRPr lang="fr-FR" altLang="en-US" sz="1100"/>
          </a:p>
        </p:txBody>
      </p:sp>
      <p:sp>
        <p:nvSpPr>
          <p:cNvPr id="127" name="TextBox 184"/>
          <p:cNvSpPr txBox="1">
            <a:spLocks noChangeArrowheads="1"/>
          </p:cNvSpPr>
          <p:nvPr/>
        </p:nvSpPr>
        <p:spPr bwMode="auto">
          <a:xfrm>
            <a:off x="3938588" y="3573463"/>
            <a:ext cx="7048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CHL</a:t>
            </a:r>
            <a:r>
              <a:rPr lang="en-GB" altLang="en-US" sz="1000"/>
              <a:t> (60F)</a:t>
            </a:r>
            <a:endParaRPr lang="fr-FR" altLang="en-US" sz="1100"/>
          </a:p>
        </p:txBody>
      </p:sp>
      <p:sp>
        <p:nvSpPr>
          <p:cNvPr id="128" name="TextBox 185"/>
          <p:cNvSpPr txBox="1">
            <a:spLocks noChangeArrowheads="1"/>
          </p:cNvSpPr>
          <p:nvPr/>
        </p:nvSpPr>
        <p:spPr bwMode="auto">
          <a:xfrm>
            <a:off x="3938588" y="3933825"/>
            <a:ext cx="37623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FIN</a:t>
            </a:r>
            <a:endParaRPr lang="fr-FR" altLang="en-US" sz="1100"/>
          </a:p>
        </p:txBody>
      </p:sp>
      <p:sp>
        <p:nvSpPr>
          <p:cNvPr id="129" name="TextBox 186"/>
          <p:cNvSpPr txBox="1">
            <a:spLocks noChangeArrowheads="1"/>
          </p:cNvSpPr>
          <p:nvPr/>
        </p:nvSpPr>
        <p:spPr bwMode="auto">
          <a:xfrm>
            <a:off x="6400800" y="5614988"/>
            <a:ext cx="4270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GRC</a:t>
            </a:r>
            <a:endParaRPr lang="fr-FR" altLang="en-US" sz="1100"/>
          </a:p>
        </p:txBody>
      </p:sp>
      <p:sp>
        <p:nvSpPr>
          <p:cNvPr id="130" name="TextBox 187"/>
          <p:cNvSpPr txBox="1">
            <a:spLocks noChangeArrowheads="1"/>
          </p:cNvSpPr>
          <p:nvPr/>
        </p:nvSpPr>
        <p:spPr bwMode="auto">
          <a:xfrm>
            <a:off x="3938588" y="4103688"/>
            <a:ext cx="454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HUN</a:t>
            </a:r>
            <a:endParaRPr lang="fr-FR" altLang="en-US" sz="1100"/>
          </a:p>
        </p:txBody>
      </p:sp>
      <p:sp>
        <p:nvSpPr>
          <p:cNvPr id="131" name="TextBox 188"/>
          <p:cNvSpPr txBox="1">
            <a:spLocks noChangeArrowheads="1"/>
          </p:cNvSpPr>
          <p:nvPr/>
        </p:nvSpPr>
        <p:spPr bwMode="auto">
          <a:xfrm>
            <a:off x="6400800" y="5827713"/>
            <a:ext cx="3556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IRL</a:t>
            </a:r>
            <a:endParaRPr lang="fr-FR" altLang="en-US" sz="1100"/>
          </a:p>
        </p:txBody>
      </p:sp>
      <p:sp>
        <p:nvSpPr>
          <p:cNvPr id="132" name="TextBox 189"/>
          <p:cNvSpPr txBox="1">
            <a:spLocks noChangeArrowheads="1"/>
          </p:cNvSpPr>
          <p:nvPr/>
        </p:nvSpPr>
        <p:spPr bwMode="auto">
          <a:xfrm>
            <a:off x="7253288" y="6002338"/>
            <a:ext cx="3714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ITA</a:t>
            </a:r>
            <a:endParaRPr lang="fr-FR" altLang="en-US" sz="1100"/>
          </a:p>
        </p:txBody>
      </p:sp>
      <p:sp>
        <p:nvSpPr>
          <p:cNvPr id="133" name="TextBox 165"/>
          <p:cNvSpPr txBox="1">
            <a:spLocks noChangeArrowheads="1"/>
          </p:cNvSpPr>
          <p:nvPr/>
        </p:nvSpPr>
        <p:spPr bwMode="auto">
          <a:xfrm>
            <a:off x="3938588" y="4500563"/>
            <a:ext cx="4286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KOR</a:t>
            </a:r>
            <a:endParaRPr lang="fr-FR" altLang="en-US" sz="1100"/>
          </a:p>
        </p:txBody>
      </p:sp>
      <p:sp>
        <p:nvSpPr>
          <p:cNvPr id="134" name="TextBox 191"/>
          <p:cNvSpPr txBox="1">
            <a:spLocks noChangeArrowheads="1"/>
          </p:cNvSpPr>
          <p:nvPr/>
        </p:nvSpPr>
        <p:spPr bwMode="auto">
          <a:xfrm>
            <a:off x="3938588" y="4679950"/>
            <a:ext cx="4079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LUX</a:t>
            </a:r>
            <a:endParaRPr lang="fr-FR" altLang="en-US" sz="1100"/>
          </a:p>
        </p:txBody>
      </p:sp>
      <p:sp>
        <p:nvSpPr>
          <p:cNvPr id="135" name="TextBox 192"/>
          <p:cNvSpPr txBox="1">
            <a:spLocks noChangeArrowheads="1"/>
          </p:cNvSpPr>
          <p:nvPr/>
        </p:nvSpPr>
        <p:spPr bwMode="auto">
          <a:xfrm>
            <a:off x="3938588" y="4895850"/>
            <a:ext cx="4476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MEX</a:t>
            </a:r>
            <a:endParaRPr lang="fr-FR" altLang="en-US" sz="1100"/>
          </a:p>
        </p:txBody>
      </p:sp>
      <p:sp>
        <p:nvSpPr>
          <p:cNvPr id="136" name="TextBox 193"/>
          <p:cNvSpPr txBox="1">
            <a:spLocks noChangeArrowheads="1"/>
          </p:cNvSpPr>
          <p:nvPr/>
        </p:nvSpPr>
        <p:spPr bwMode="auto">
          <a:xfrm>
            <a:off x="5594350" y="5075238"/>
            <a:ext cx="422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NLD</a:t>
            </a:r>
            <a:endParaRPr lang="fr-FR" altLang="en-US" sz="1100"/>
          </a:p>
        </p:txBody>
      </p:sp>
      <p:sp>
        <p:nvSpPr>
          <p:cNvPr id="137" name="TextBox 194"/>
          <p:cNvSpPr txBox="1">
            <a:spLocks noChangeArrowheads="1"/>
          </p:cNvSpPr>
          <p:nvPr/>
        </p:nvSpPr>
        <p:spPr bwMode="auto">
          <a:xfrm>
            <a:off x="3938588" y="5084763"/>
            <a:ext cx="4016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NZL</a:t>
            </a:r>
            <a:endParaRPr lang="fr-FR" altLang="en-US" sz="1100"/>
          </a:p>
        </p:txBody>
      </p:sp>
      <p:sp>
        <p:nvSpPr>
          <p:cNvPr id="138" name="TextBox 195"/>
          <p:cNvSpPr txBox="1">
            <a:spLocks noChangeArrowheads="1"/>
          </p:cNvSpPr>
          <p:nvPr/>
        </p:nvSpPr>
        <p:spPr bwMode="auto">
          <a:xfrm>
            <a:off x="5594350" y="5445125"/>
            <a:ext cx="4381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POL</a:t>
            </a:r>
            <a:r>
              <a:rPr lang="en-GB" altLang="en-US" sz="1000"/>
              <a:t> </a:t>
            </a:r>
            <a:endParaRPr lang="fr-FR" altLang="en-US" sz="1100"/>
          </a:p>
        </p:txBody>
      </p:sp>
      <p:pic>
        <p:nvPicPr>
          <p:cNvPr id="139" name="Picture 16" descr="POLA0001"/>
          <p:cNvPicPr>
            <a:picLocks noChangeArrowheads="1"/>
          </p:cNvPicPr>
          <p:nvPr/>
        </p:nvPicPr>
        <p:blipFill>
          <a:blip r:embed="rId35"/>
          <a:srcRect/>
          <a:stretch>
            <a:fillRect/>
          </a:stretch>
        </p:blipFill>
        <p:spPr bwMode="auto">
          <a:xfrm>
            <a:off x="5457825" y="5516563"/>
            <a:ext cx="160338" cy="107950"/>
          </a:xfrm>
          <a:prstGeom prst="rect">
            <a:avLst/>
          </a:prstGeom>
          <a:noFill/>
          <a:ln w="3175">
            <a:solidFill>
              <a:schemeClr val="bg1">
                <a:lumMod val="75000"/>
              </a:schemeClr>
            </a:solidFill>
            <a:miter lim="800000"/>
            <a:headEnd/>
            <a:tailEnd/>
          </a:ln>
        </p:spPr>
      </p:pic>
      <p:pic>
        <p:nvPicPr>
          <p:cNvPr id="140" name="Picture 17" descr="SLVA0001"/>
          <p:cNvPicPr>
            <a:picLocks noChangeArrowheads="1"/>
          </p:cNvPicPr>
          <p:nvPr/>
        </p:nvPicPr>
        <p:blipFill>
          <a:blip r:embed="rId36"/>
          <a:srcRect/>
          <a:stretch>
            <a:fillRect/>
          </a:stretch>
        </p:blipFill>
        <p:spPr bwMode="auto">
          <a:xfrm>
            <a:off x="3794125" y="5516563"/>
            <a:ext cx="163513" cy="107950"/>
          </a:xfrm>
          <a:prstGeom prst="rect">
            <a:avLst/>
          </a:prstGeom>
          <a:noFill/>
          <a:ln w="3175">
            <a:solidFill>
              <a:schemeClr val="bg1">
                <a:lumMod val="75000"/>
              </a:schemeClr>
            </a:solidFill>
            <a:miter lim="800000"/>
            <a:headEnd/>
            <a:tailEnd/>
          </a:ln>
        </p:spPr>
      </p:pic>
      <p:sp>
        <p:nvSpPr>
          <p:cNvPr id="141" name="TextBox 182"/>
          <p:cNvSpPr txBox="1">
            <a:spLocks noChangeArrowheads="1"/>
          </p:cNvSpPr>
          <p:nvPr/>
        </p:nvSpPr>
        <p:spPr bwMode="auto">
          <a:xfrm>
            <a:off x="5594350" y="4140200"/>
            <a:ext cx="4333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CAN</a:t>
            </a:r>
            <a:endParaRPr lang="fr-FR" altLang="en-US" sz="1100"/>
          </a:p>
        </p:txBody>
      </p:sp>
      <p:sp>
        <p:nvSpPr>
          <p:cNvPr id="142" name="TextBox 40"/>
          <p:cNvSpPr txBox="1">
            <a:spLocks noChangeArrowheads="1"/>
          </p:cNvSpPr>
          <p:nvPr/>
        </p:nvSpPr>
        <p:spPr bwMode="auto">
          <a:xfrm>
            <a:off x="3938588" y="3743325"/>
            <a:ext cx="3873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100"/>
              <a:t>EST</a:t>
            </a:r>
            <a:endParaRPr lang="fr-FR" altLang="en-US" sz="1100"/>
          </a:p>
        </p:txBody>
      </p:sp>
    </p:spTree>
    <p:extLst>
      <p:ext uri="{BB962C8B-B14F-4D97-AF65-F5344CB8AC3E}">
        <p14:creationId xmlns:p14="http://schemas.microsoft.com/office/powerpoint/2010/main" val="24714509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sz="2000" u="sng" dirty="0" smtClean="0"/>
              <a:t>Germany:</a:t>
            </a:r>
            <a:r>
              <a:rPr lang="en-GB" sz="2000" dirty="0" smtClean="0"/>
              <a:t> </a:t>
            </a:r>
            <a:r>
              <a:rPr lang="en-US" sz="2000" dirty="0" smtClean="0"/>
              <a:t>Age</a:t>
            </a:r>
            <a:r>
              <a:rPr lang="en-US" sz="2000" dirty="0"/>
              <a:t> 65 and 1 </a:t>
            </a:r>
            <a:r>
              <a:rPr lang="en-US" sz="2000" dirty="0" smtClean="0"/>
              <a:t>month. </a:t>
            </a:r>
            <a:r>
              <a:rPr lang="en-US" sz="2000" dirty="0"/>
              <a:t>The normal pensionable age is rising gradually to age 67 by one month each year until 2024 and by 2 months until 2029. </a:t>
            </a:r>
            <a:endParaRPr lang="en-GB" sz="2000" dirty="0" smtClean="0"/>
          </a:p>
          <a:p>
            <a:r>
              <a:rPr lang="en-GB" sz="2000" u="sng" dirty="0" smtClean="0"/>
              <a:t>USA:</a:t>
            </a:r>
            <a:r>
              <a:rPr lang="en-GB" sz="2000" dirty="0" smtClean="0"/>
              <a:t> the pension age is increasing by 2 months per birth cohort until it reaches 67 for those born in 1960 in 2027.</a:t>
            </a:r>
          </a:p>
          <a:p>
            <a:r>
              <a:rPr lang="en-GB" sz="2000" u="sng" dirty="0" smtClean="0"/>
              <a:t>France:</a:t>
            </a:r>
            <a:r>
              <a:rPr lang="en-GB" sz="2000" dirty="0" smtClean="0"/>
              <a:t> the qualifying period for a full pension is increasing by 3 months per birth cohort by decree.</a:t>
            </a:r>
          </a:p>
          <a:p>
            <a:r>
              <a:rPr lang="en-GB" sz="2000" u="sng" dirty="0" smtClean="0"/>
              <a:t>Spain:</a:t>
            </a:r>
            <a:r>
              <a:rPr lang="en-GB" sz="2000" dirty="0" smtClean="0"/>
              <a:t> </a:t>
            </a:r>
            <a:r>
              <a:rPr lang="en-US" sz="2000" dirty="0"/>
              <a:t> Age 65 </a:t>
            </a:r>
            <a:r>
              <a:rPr lang="en-US" sz="2000" dirty="0" smtClean="0"/>
              <a:t>rising gradually to </a:t>
            </a:r>
            <a:r>
              <a:rPr lang="en-US" sz="2000" dirty="0"/>
              <a:t>67 from 2013 to </a:t>
            </a:r>
            <a:r>
              <a:rPr lang="en-US" sz="2000" dirty="0" smtClean="0"/>
              <a:t>2027.</a:t>
            </a:r>
            <a:r>
              <a:rPr lang="en-US" sz="2000" dirty="0"/>
              <a:t> </a:t>
            </a:r>
            <a:endParaRPr lang="en-GB" sz="2000" dirty="0" smtClean="0"/>
          </a:p>
          <a:p>
            <a:r>
              <a:rPr lang="en-GB" sz="2000" u="sng" dirty="0" smtClean="0"/>
              <a:t>United Kingdom:</a:t>
            </a:r>
            <a:r>
              <a:rPr lang="en-GB" sz="2000" dirty="0" smtClean="0"/>
              <a:t> The pension </a:t>
            </a:r>
            <a:r>
              <a:rPr lang="en-GB" sz="2000" dirty="0"/>
              <a:t>age is currently 65 for men and 60 for women born on or before 5 April 1950. </a:t>
            </a:r>
            <a:r>
              <a:rPr lang="en-GB" sz="2000" dirty="0" smtClean="0"/>
              <a:t>Women’s pension </a:t>
            </a:r>
            <a:r>
              <a:rPr lang="en-GB" sz="2000" dirty="0"/>
              <a:t>age </a:t>
            </a:r>
            <a:r>
              <a:rPr lang="en-GB" sz="2000" dirty="0" smtClean="0"/>
              <a:t>is increasing from </a:t>
            </a:r>
            <a:r>
              <a:rPr lang="en-GB" sz="2000" dirty="0"/>
              <a:t>60 to 65. </a:t>
            </a:r>
            <a:r>
              <a:rPr lang="en-GB" sz="2000" dirty="0" smtClean="0"/>
              <a:t>Further increases from</a:t>
            </a:r>
            <a:r>
              <a:rPr lang="en-GB" sz="2000" dirty="0"/>
              <a:t> 65 to 66 between 2018 and </a:t>
            </a:r>
            <a:r>
              <a:rPr lang="en-GB" sz="2000" dirty="0" smtClean="0"/>
              <a:t>2020 are also planned.  Adding to this  increases </a:t>
            </a:r>
            <a:r>
              <a:rPr lang="en-GB" sz="2000" dirty="0"/>
              <a:t>are due to take place to 67 between 2034 and 2036 and 68 between 2044 and 2046. </a:t>
            </a:r>
            <a:endParaRPr lang="en-GB" sz="2000" dirty="0" smtClean="0"/>
          </a:p>
          <a:p>
            <a:r>
              <a:rPr lang="en-GB" sz="2000" u="sng" dirty="0" smtClean="0"/>
              <a:t>Australia:</a:t>
            </a:r>
            <a:r>
              <a:rPr lang="en-GB" sz="2000" dirty="0" smtClean="0"/>
              <a:t> </a:t>
            </a:r>
            <a:r>
              <a:rPr lang="en-US" sz="2000" dirty="0"/>
              <a:t>Age 65 (men, gradually rising to age 67 from 2017 to 2023) or age 64 and 6 months (women, gradually rising to age 65 by July 2014 and to 67 from 2017 to 2023</a:t>
            </a:r>
            <a:r>
              <a:rPr lang="en-US" sz="2000" dirty="0" smtClean="0"/>
              <a:t>)</a:t>
            </a:r>
          </a:p>
          <a:p>
            <a:pPr marL="0" indent="0">
              <a:buNone/>
            </a:pPr>
            <a:endParaRPr lang="en-GB" dirty="0" smtClean="0"/>
          </a:p>
          <a:p>
            <a:endParaRPr lang="en-GB" dirty="0"/>
          </a:p>
        </p:txBody>
      </p:sp>
      <p:sp>
        <p:nvSpPr>
          <p:cNvPr id="2" name="Title 1"/>
          <p:cNvSpPr>
            <a:spLocks noGrp="1"/>
          </p:cNvSpPr>
          <p:nvPr>
            <p:ph type="title"/>
          </p:nvPr>
        </p:nvSpPr>
        <p:spPr>
          <a:noFill/>
        </p:spPr>
        <p:txBody>
          <a:bodyPr/>
          <a:lstStyle/>
          <a:p>
            <a:r>
              <a:rPr lang="en-GB" dirty="0">
                <a:solidFill>
                  <a:srgbClr val="727272"/>
                </a:solidFill>
                <a:latin typeface="Arial"/>
                <a:ea typeface="+mn-ea"/>
                <a:cs typeface="+mn-cs"/>
              </a:rPr>
              <a:t>Pension ages are </a:t>
            </a:r>
            <a:r>
              <a:rPr lang="en-GB" dirty="0" smtClean="0">
                <a:solidFill>
                  <a:srgbClr val="727272"/>
                </a:solidFill>
                <a:latin typeface="Arial"/>
                <a:ea typeface="+mn-ea"/>
                <a:cs typeface="+mn-cs"/>
              </a:rPr>
              <a:t>being raised </a:t>
            </a:r>
            <a:r>
              <a:rPr lang="en-GB" dirty="0">
                <a:solidFill>
                  <a:srgbClr val="727272"/>
                </a:solidFill>
                <a:latin typeface="Arial"/>
                <a:ea typeface="+mn-ea"/>
                <a:cs typeface="+mn-cs"/>
              </a:rPr>
              <a:t>in different ways </a:t>
            </a:r>
            <a:endParaRPr lang="en-GB" dirty="0">
              <a:solidFill>
                <a:srgbClr val="727272"/>
              </a:solidFill>
              <a:latin typeface="Arial"/>
              <a:ea typeface="+mn-ea"/>
              <a:cs typeface="+mn-cs"/>
            </a:endParaRPr>
          </a:p>
        </p:txBody>
      </p:sp>
    </p:spTree>
    <p:extLst>
      <p:ext uri="{BB962C8B-B14F-4D97-AF65-F5344CB8AC3E}">
        <p14:creationId xmlns:p14="http://schemas.microsoft.com/office/powerpoint/2010/main" val="4006518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13"/>
            <a:ext cx="9144000" cy="1143000"/>
          </a:xfrm>
          <a:noFill/>
        </p:spPr>
        <p:txBody>
          <a:bodyPr rtlCol="0">
            <a:normAutofit/>
          </a:bodyPr>
          <a:lstStyle/>
          <a:p>
            <a:pPr fontAlgn="auto">
              <a:spcAft>
                <a:spcPts val="0"/>
              </a:spcAft>
              <a:defRPr/>
            </a:pPr>
            <a:r>
              <a:rPr lang="en-GB" b="1" dirty="0" smtClean="0"/>
              <a:t>		</a:t>
            </a:r>
            <a:r>
              <a:rPr lang="en-GB" dirty="0">
                <a:solidFill>
                  <a:srgbClr val="727272"/>
                </a:solidFill>
                <a:latin typeface="Arial"/>
                <a:ea typeface="+mn-ea"/>
                <a:cs typeface="+mn-cs"/>
              </a:rPr>
              <a:t>Promoting longer working lives</a:t>
            </a:r>
            <a:endParaRPr lang="fr-FR" dirty="0">
              <a:solidFill>
                <a:srgbClr val="727272"/>
              </a:solidFill>
              <a:latin typeface="Arial"/>
              <a:ea typeface="+mn-ea"/>
              <a:cs typeface="+mn-cs"/>
            </a:endParaRPr>
          </a:p>
        </p:txBody>
      </p:sp>
      <p:sp>
        <p:nvSpPr>
          <p:cNvPr id="38915" name="Content Placeholder 2"/>
          <p:cNvSpPr>
            <a:spLocks noGrp="1"/>
          </p:cNvSpPr>
          <p:nvPr>
            <p:ph idx="1"/>
          </p:nvPr>
        </p:nvSpPr>
        <p:spPr>
          <a:xfrm>
            <a:off x="225425" y="1700808"/>
            <a:ext cx="8918575" cy="3999905"/>
          </a:xfrm>
        </p:spPr>
        <p:txBody>
          <a:bodyPr>
            <a:normAutofit fontScale="92500" lnSpcReduction="20000"/>
          </a:bodyPr>
          <a:lstStyle/>
          <a:p>
            <a:r>
              <a:rPr lang="en-GB" dirty="0" smtClean="0"/>
              <a:t>Improve work incentives for older workers in social protection systems</a:t>
            </a:r>
          </a:p>
          <a:p>
            <a:r>
              <a:rPr lang="en-GB" dirty="0" smtClean="0"/>
              <a:t>Remove employment barriers and promote recruitment of older workers</a:t>
            </a:r>
          </a:p>
          <a:p>
            <a:r>
              <a:rPr lang="en-GB" dirty="0" smtClean="0"/>
              <a:t>Offer more work flexibility</a:t>
            </a:r>
          </a:p>
          <a:p>
            <a:r>
              <a:rPr lang="en-GB" dirty="0" smtClean="0"/>
              <a:t>Train older workers better</a:t>
            </a:r>
          </a:p>
          <a:p>
            <a:r>
              <a:rPr lang="en-GB" dirty="0" smtClean="0"/>
              <a:t>Adapt work places for older workers</a:t>
            </a:r>
          </a:p>
          <a:p>
            <a:r>
              <a:rPr lang="en-GB" dirty="0" smtClean="0"/>
              <a:t>Improve public employment services for older workers</a:t>
            </a:r>
          </a:p>
          <a:p>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2254001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a:bodyPr>
          <a:lstStyle/>
          <a:p>
            <a:r>
              <a:rPr lang="en-GB" altLang="en-US" sz="2800" dirty="0" smtClean="0"/>
              <a:t>Increased taxation or contributions in </a:t>
            </a:r>
            <a:r>
              <a:rPr lang="en-GB" altLang="en-US" sz="2800" dirty="0" smtClean="0"/>
              <a:t>defined-benefit pension </a:t>
            </a:r>
            <a:r>
              <a:rPr lang="en-GB" altLang="en-US" sz="2800" dirty="0" smtClean="0"/>
              <a:t>schemes</a:t>
            </a:r>
          </a:p>
          <a:p>
            <a:pPr marL="0" indent="0">
              <a:buNone/>
            </a:pPr>
            <a:r>
              <a:rPr lang="en-GB" altLang="en-US" sz="2800" dirty="0" smtClean="0"/>
              <a:t>CAN (Quebec), FRA, FIN, HUN, IRL, LUX, NLD </a:t>
            </a:r>
          </a:p>
          <a:p>
            <a:endParaRPr lang="fr-FR" altLang="en-US" sz="2800" dirty="0" smtClean="0"/>
          </a:p>
          <a:p>
            <a:pPr marL="0" indent="0">
              <a:buNone/>
            </a:pPr>
            <a:r>
              <a:rPr lang="en-GB" altLang="en-US" sz="2800" u="sng" dirty="0" smtClean="0"/>
              <a:t>Example</a:t>
            </a:r>
            <a:r>
              <a:rPr lang="fr-FR" altLang="en-US" sz="2800" dirty="0" smtClean="0"/>
              <a:t>: In France t</a:t>
            </a:r>
            <a:r>
              <a:rPr lang="en-GB" sz="2800" dirty="0" smtClean="0"/>
              <a:t>he </a:t>
            </a:r>
            <a:r>
              <a:rPr lang="en-GB" sz="2800" dirty="0"/>
              <a:t>contribution rate </a:t>
            </a:r>
            <a:r>
              <a:rPr lang="en-GB" sz="2800" dirty="0" smtClean="0"/>
              <a:t>will increase </a:t>
            </a:r>
            <a:r>
              <a:rPr lang="en-GB" sz="2800" dirty="0"/>
              <a:t>by 0.3 </a:t>
            </a:r>
            <a:r>
              <a:rPr lang="en-GB" sz="2800" dirty="0" smtClean="0"/>
              <a:t>percentage points </a:t>
            </a:r>
            <a:r>
              <a:rPr lang="en-GB" sz="2800" dirty="0"/>
              <a:t>for both </a:t>
            </a:r>
            <a:r>
              <a:rPr lang="en-GB" sz="2800" dirty="0" smtClean="0"/>
              <a:t> employees and </a:t>
            </a:r>
            <a:r>
              <a:rPr lang="en-GB" sz="2800" dirty="0"/>
              <a:t>employers by 2017.</a:t>
            </a:r>
            <a:endParaRPr lang="fr-FR" altLang="en-US" sz="2800" dirty="0" smtClean="0"/>
          </a:p>
          <a:p>
            <a:pPr marL="914400" lvl="2" indent="0">
              <a:buNone/>
            </a:pPr>
            <a:endParaRPr lang="en-US"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16</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3600" dirty="0" smtClean="0">
                <a:solidFill>
                  <a:schemeClr val="tx1"/>
                </a:solidFill>
                <a:latin typeface="+mj-lt"/>
              </a:rPr>
              <a:t>Three main types of </a:t>
            </a:r>
            <a:r>
              <a:rPr lang="en-US" altLang="en-US" sz="3600" dirty="0" err="1" smtClean="0">
                <a:solidFill>
                  <a:schemeClr val="tx1"/>
                </a:solidFill>
                <a:latin typeface="+mj-lt"/>
              </a:rPr>
              <a:t>fiancial</a:t>
            </a:r>
            <a:r>
              <a:rPr lang="en-US" altLang="en-US" sz="3600" dirty="0" smtClean="0">
                <a:solidFill>
                  <a:schemeClr val="tx1"/>
                </a:solidFill>
                <a:latin typeface="+mj-lt"/>
              </a:rPr>
              <a:t> sustainability </a:t>
            </a:r>
            <a:r>
              <a:rPr lang="en-US" altLang="en-US" sz="3600" dirty="0" smtClean="0">
                <a:solidFill>
                  <a:schemeClr val="tx1"/>
                </a:solidFill>
                <a:latin typeface="+mj-lt"/>
              </a:rPr>
              <a:t>measures …</a:t>
            </a:r>
            <a:endParaRPr lang="en-GB" sz="2800" dirty="0">
              <a:solidFill>
                <a:schemeClr val="tx1"/>
              </a:solidFill>
              <a:latin typeface="+mj-lt"/>
            </a:endParaRPr>
          </a:p>
        </p:txBody>
      </p:sp>
    </p:spTree>
    <p:extLst>
      <p:ext uri="{BB962C8B-B14F-4D97-AF65-F5344CB8AC3E}">
        <p14:creationId xmlns:p14="http://schemas.microsoft.com/office/powerpoint/2010/main" val="31431880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17</a:t>
            </a:fld>
            <a:endParaRPr lang="en-GB" dirty="0"/>
          </a:p>
        </p:txBody>
      </p:sp>
      <p:sp>
        <p:nvSpPr>
          <p:cNvPr id="7" name="Espace réservé du texte 3"/>
          <p:cNvSpPr>
            <a:spLocks noGrp="1"/>
          </p:cNvSpPr>
          <p:nvPr>
            <p:ph type="body" sz="quarter" idx="10"/>
          </p:nvPr>
        </p:nvSpPr>
        <p:spPr>
          <a:xfrm>
            <a:off x="971600" y="116632"/>
            <a:ext cx="8172400" cy="1152128"/>
          </a:xfrm>
        </p:spPr>
        <p:txBody>
          <a:bodyPr>
            <a:noAutofit/>
          </a:bodyPr>
          <a:lstStyle/>
          <a:p>
            <a:pPr algn="ctr"/>
            <a:r>
              <a:rPr lang="en-GB" sz="2800" dirty="0"/>
              <a:t>Financial sustainability </a:t>
            </a:r>
            <a:r>
              <a:rPr lang="en-GB" sz="2800" dirty="0" smtClean="0"/>
              <a:t>of pension systems remains </a:t>
            </a:r>
            <a:r>
              <a:rPr lang="en-GB" sz="2800" dirty="0"/>
              <a:t>a </a:t>
            </a:r>
            <a:r>
              <a:rPr lang="en-GB" sz="2800" dirty="0" smtClean="0"/>
              <a:t>challenge in some countries</a:t>
            </a:r>
            <a:endParaRPr lang="en-GB" sz="2800" b="1" dirty="0">
              <a:latin typeface="Arial Narrow" pitchFamily="34" charset="0"/>
            </a:endParaRPr>
          </a:p>
        </p:txBody>
      </p:sp>
      <p:sp>
        <p:nvSpPr>
          <p:cNvPr id="9" name="TextBox 8"/>
          <p:cNvSpPr txBox="1"/>
          <p:nvPr/>
        </p:nvSpPr>
        <p:spPr>
          <a:xfrm>
            <a:off x="571269" y="1332398"/>
            <a:ext cx="8136904" cy="384657"/>
          </a:xfrm>
          <a:prstGeom prst="rect">
            <a:avLst/>
          </a:prstGeom>
          <a:noFill/>
        </p:spPr>
        <p:txBody>
          <a:bodyPr wrap="square" rtlCol="0" anchor="b" anchorCtr="0">
            <a:spAutoFit/>
          </a:bodyPr>
          <a:lstStyle/>
          <a:p>
            <a:pPr algn="ctr">
              <a:lnSpc>
                <a:spcPts val="2500"/>
              </a:lnSpc>
            </a:pPr>
            <a:r>
              <a:rPr lang="en-GB" i="1" dirty="0" smtClean="0">
                <a:solidFill>
                  <a:srgbClr val="4F81BD"/>
                </a:solidFill>
                <a:latin typeface="Arial Narrow" pitchFamily="34" charset="0"/>
              </a:rPr>
              <a:t>Public expenditure on pensions 2013 and 2060</a:t>
            </a:r>
            <a:endParaRPr lang="en-GB" i="1" dirty="0">
              <a:solidFill>
                <a:srgbClr val="4F81BD"/>
              </a:solidFill>
              <a:latin typeface="Arial Narrow" pitchFamily="34" charset="0"/>
            </a:endParaRPr>
          </a:p>
        </p:txBody>
      </p:sp>
      <p:sp>
        <p:nvSpPr>
          <p:cNvPr id="6" name="Rectangle 5"/>
          <p:cNvSpPr/>
          <p:nvPr/>
        </p:nvSpPr>
        <p:spPr>
          <a:xfrm>
            <a:off x="539552" y="6066874"/>
            <a:ext cx="7920880" cy="261610"/>
          </a:xfrm>
          <a:prstGeom prst="rect">
            <a:avLst/>
          </a:prstGeom>
        </p:spPr>
        <p:txBody>
          <a:bodyPr wrap="square">
            <a:spAutoFit/>
          </a:bodyPr>
          <a:lstStyle/>
          <a:p>
            <a:r>
              <a:rPr lang="en-US" altLang="zh-CN" sz="1100" i="1" dirty="0">
                <a:solidFill>
                  <a:schemeClr val="bg1">
                    <a:lumMod val="65000"/>
                  </a:schemeClr>
                </a:solidFill>
                <a:latin typeface="+mj-lt"/>
              </a:rPr>
              <a:t>Source: </a:t>
            </a:r>
            <a:r>
              <a:rPr lang="en-GB" sz="1100" dirty="0" smtClean="0">
                <a:solidFill>
                  <a:schemeClr val="bg1">
                    <a:lumMod val="65000"/>
                  </a:schemeClr>
                </a:solidFill>
                <a:latin typeface="+mj-lt"/>
              </a:rPr>
              <a:t>The 2015 Ageing </a:t>
            </a:r>
            <a:r>
              <a:rPr lang="en-GB" sz="1100" dirty="0">
                <a:solidFill>
                  <a:schemeClr val="bg1">
                    <a:lumMod val="65000"/>
                  </a:schemeClr>
                </a:solidFill>
                <a:latin typeface="+mj-lt"/>
              </a:rPr>
              <a:t>Report</a:t>
            </a:r>
            <a:endParaRPr lang="en-US" altLang="zh-CN" sz="1100" u="sng" dirty="0">
              <a:solidFill>
                <a:schemeClr val="bg1">
                  <a:lumMod val="65000"/>
                </a:schemeClr>
              </a:solidFill>
              <a:latin typeface="+mj-lt"/>
            </a:endParaRPr>
          </a:p>
        </p:txBody>
      </p:sp>
      <p:graphicFrame>
        <p:nvGraphicFramePr>
          <p:cNvPr id="8" name="Chart 7"/>
          <p:cNvGraphicFramePr>
            <a:graphicFrameLocks/>
          </p:cNvGraphicFramePr>
          <p:nvPr>
            <p:extLst>
              <p:ext uri="{D42A27DB-BD31-4B8C-83A1-F6EECF244321}">
                <p14:modId xmlns:p14="http://schemas.microsoft.com/office/powerpoint/2010/main" val="3940596941"/>
              </p:ext>
            </p:extLst>
          </p:nvPr>
        </p:nvGraphicFramePr>
        <p:xfrm>
          <a:off x="1153570" y="1717055"/>
          <a:ext cx="6972301"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528849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fontScale="92500"/>
          </a:bodyPr>
          <a:lstStyle/>
          <a:p>
            <a:endParaRPr lang="fr-FR" altLang="en-US" sz="2800" dirty="0" smtClean="0"/>
          </a:p>
          <a:p>
            <a:r>
              <a:rPr lang="en-GB" altLang="en-US" sz="2800" dirty="0" smtClean="0"/>
              <a:t>As a result </a:t>
            </a:r>
            <a:r>
              <a:rPr lang="en-GB" altLang="en-US" sz="2800" dirty="0" smtClean="0"/>
              <a:t>of recent reforms pension </a:t>
            </a:r>
            <a:r>
              <a:rPr lang="en-GB" altLang="en-US" sz="2800" dirty="0" smtClean="0"/>
              <a:t>benefits will be reduced in some countries, in particular in Greece, Italy, Portugal, but also in Finland, the Slovak Republic and Spain (unclear for CZE, FRA, LUX)</a:t>
            </a:r>
          </a:p>
          <a:p>
            <a:pPr marL="0" indent="0">
              <a:buNone/>
            </a:pPr>
            <a:endParaRPr lang="en-GB" altLang="en-US" sz="2800" dirty="0" smtClean="0"/>
          </a:p>
          <a:p>
            <a:pPr marL="0" indent="0">
              <a:buNone/>
            </a:pPr>
            <a:r>
              <a:rPr lang="en-GB" altLang="en-US" sz="2800" u="sng" dirty="0" smtClean="0"/>
              <a:t>Example</a:t>
            </a:r>
            <a:r>
              <a:rPr lang="en-GB" altLang="en-US" sz="2800" dirty="0" smtClean="0"/>
              <a:t>: </a:t>
            </a:r>
          </a:p>
          <a:p>
            <a:endParaRPr lang="en-GB" altLang="en-US" sz="2800" dirty="0" smtClean="0"/>
          </a:p>
          <a:p>
            <a:r>
              <a:rPr lang="en-GB" altLang="en-US" sz="2800" dirty="0" smtClean="0"/>
              <a:t>Some countries took some action to address adequacy concerns</a:t>
            </a:r>
            <a:endParaRPr lang="en-GB"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18</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sz="3600" dirty="0" smtClean="0">
                <a:solidFill>
                  <a:schemeClr val="tx1"/>
                </a:solidFill>
                <a:latin typeface="+mj-lt"/>
              </a:rPr>
              <a:t>Implications for </a:t>
            </a:r>
            <a:r>
              <a:rPr lang="en-US" sz="3600" dirty="0" smtClean="0">
                <a:solidFill>
                  <a:schemeClr val="tx1"/>
                </a:solidFill>
                <a:latin typeface="+mj-lt"/>
              </a:rPr>
              <a:t>pension adequacy</a:t>
            </a:r>
            <a:endParaRPr lang="en-GB" sz="2800" dirty="0">
              <a:solidFill>
                <a:schemeClr val="tx1"/>
              </a:solidFill>
              <a:latin typeface="+mj-lt"/>
            </a:endParaRPr>
          </a:p>
        </p:txBody>
      </p:sp>
    </p:spTree>
    <p:extLst>
      <p:ext uri="{BB962C8B-B14F-4D97-AF65-F5344CB8AC3E}">
        <p14:creationId xmlns:p14="http://schemas.microsoft.com/office/powerpoint/2010/main" val="908367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5256584"/>
          </a:xfrm>
        </p:spPr>
        <p:txBody>
          <a:bodyPr>
            <a:noAutofit/>
          </a:bodyPr>
          <a:lstStyle/>
          <a:p>
            <a:r>
              <a:rPr lang="en-GB" altLang="en-US" sz="2800" dirty="0" smtClean="0"/>
              <a:t>Extended coverage :</a:t>
            </a:r>
          </a:p>
          <a:p>
            <a:pPr>
              <a:buFontTx/>
              <a:buChar char="-"/>
            </a:pPr>
            <a:r>
              <a:rPr lang="en-GB" altLang="en-US" sz="2800" dirty="0" smtClean="0"/>
              <a:t>pension credits (DEU, EST, FRA, JPN)</a:t>
            </a:r>
          </a:p>
          <a:p>
            <a:pPr>
              <a:buFontTx/>
              <a:buChar char="-"/>
            </a:pPr>
            <a:r>
              <a:rPr lang="en-GB" altLang="en-US" sz="2800" dirty="0" smtClean="0"/>
              <a:t>auto-enrolment/financial incentives (CHL, GBR, LUX, NZL)</a:t>
            </a:r>
          </a:p>
          <a:p>
            <a:pPr>
              <a:buFontTx/>
              <a:buChar char="-"/>
            </a:pPr>
            <a:r>
              <a:rPr lang="en-GB" altLang="en-US" sz="2800" dirty="0" smtClean="0"/>
              <a:t>new schemes (AUS, CAN, CZE, KOR)</a:t>
            </a:r>
          </a:p>
          <a:p>
            <a:pPr>
              <a:buFontTx/>
              <a:buChar char="-"/>
            </a:pPr>
            <a:endParaRPr lang="en-GB" altLang="en-US" sz="2800" dirty="0" smtClean="0"/>
          </a:p>
          <a:p>
            <a:pPr marL="0" indent="0">
              <a:buNone/>
            </a:pPr>
            <a:r>
              <a:rPr lang="en-GB" altLang="en-US" sz="2800" u="sng" dirty="0" smtClean="0"/>
              <a:t>Example</a:t>
            </a:r>
            <a:r>
              <a:rPr lang="en-GB" altLang="en-US" sz="2800" dirty="0" smtClean="0"/>
              <a:t>: In Korea a n</a:t>
            </a:r>
            <a:r>
              <a:rPr lang="en-GB" sz="2800" dirty="0" smtClean="0"/>
              <a:t>ew </a:t>
            </a:r>
            <a:r>
              <a:rPr lang="en-GB" sz="2800" dirty="0"/>
              <a:t>basic </a:t>
            </a:r>
            <a:r>
              <a:rPr lang="en-GB" sz="2800" dirty="0" smtClean="0"/>
              <a:t>pension was introduced </a:t>
            </a:r>
            <a:r>
              <a:rPr lang="en-GB" sz="2800" dirty="0"/>
              <a:t>in July 2014.</a:t>
            </a:r>
            <a:endParaRPr lang="en-GB" altLang="en-US" sz="2800" dirty="0" smtClean="0"/>
          </a:p>
          <a:p>
            <a:pPr>
              <a:buFontTx/>
              <a:buChar char="-"/>
            </a:pPr>
            <a:endParaRPr lang="en-GB" altLang="en-US" sz="2800" dirty="0" smtClean="0"/>
          </a:p>
        </p:txBody>
      </p:sp>
      <p:sp>
        <p:nvSpPr>
          <p:cNvPr id="3" name="Slide Number Placeholder 2"/>
          <p:cNvSpPr>
            <a:spLocks noGrp="1"/>
          </p:cNvSpPr>
          <p:nvPr>
            <p:ph type="sldNum" sz="quarter" idx="4"/>
          </p:nvPr>
        </p:nvSpPr>
        <p:spPr/>
        <p:txBody>
          <a:bodyPr/>
          <a:lstStyle/>
          <a:p>
            <a:fld id="{C3B08A1D-A5E1-4784-AC1A-7B78003673CA}" type="slidenum">
              <a:rPr lang="en-GB" smtClean="0"/>
              <a:pPr/>
              <a:t>19</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sz="3600" dirty="0" smtClean="0">
                <a:solidFill>
                  <a:schemeClr val="tx1"/>
                </a:solidFill>
                <a:latin typeface="+mj-lt"/>
              </a:rPr>
              <a:t>Main </a:t>
            </a:r>
            <a:r>
              <a:rPr lang="en-US" sz="3600" dirty="0" smtClean="0">
                <a:solidFill>
                  <a:schemeClr val="tx1"/>
                </a:solidFill>
                <a:latin typeface="+mj-lt"/>
              </a:rPr>
              <a:t>pension adequacy </a:t>
            </a:r>
            <a:r>
              <a:rPr lang="en-US" sz="3600" dirty="0" smtClean="0">
                <a:solidFill>
                  <a:schemeClr val="tx1"/>
                </a:solidFill>
                <a:latin typeface="+mj-lt"/>
              </a:rPr>
              <a:t>measures</a:t>
            </a:r>
            <a:endParaRPr lang="en-GB" sz="2800" dirty="0">
              <a:solidFill>
                <a:schemeClr val="tx1"/>
              </a:solidFill>
              <a:latin typeface="+mj-lt"/>
            </a:endParaRPr>
          </a:p>
        </p:txBody>
      </p:sp>
    </p:spTree>
    <p:extLst>
      <p:ext uri="{BB962C8B-B14F-4D97-AF65-F5344CB8AC3E}">
        <p14:creationId xmlns:p14="http://schemas.microsoft.com/office/powerpoint/2010/main" val="2192676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Part I: Comparison of indicators for OECD countries</a:t>
            </a:r>
          </a:p>
          <a:p>
            <a:endParaRPr lang="en-GB" dirty="0" smtClean="0"/>
          </a:p>
          <a:p>
            <a:r>
              <a:rPr lang="en-GB" dirty="0" smtClean="0"/>
              <a:t>Part II: </a:t>
            </a:r>
            <a:r>
              <a:rPr lang="en-GB" dirty="0"/>
              <a:t>Policy action 2012-2014</a:t>
            </a:r>
          </a:p>
        </p:txBody>
      </p:sp>
      <p:sp>
        <p:nvSpPr>
          <p:cNvPr id="3" name="Slide Number Placeholder 2"/>
          <p:cNvSpPr>
            <a:spLocks noGrp="1"/>
          </p:cNvSpPr>
          <p:nvPr>
            <p:ph type="sldNum" sz="quarter" idx="4"/>
          </p:nvPr>
        </p:nvSpPr>
        <p:spPr/>
        <p:txBody>
          <a:bodyPr/>
          <a:lstStyle/>
          <a:p>
            <a:fld id="{C3B08A1D-A5E1-4784-AC1A-7B78003673CA}" type="slidenum">
              <a:rPr lang="en-GB" smtClean="0"/>
              <a:pPr/>
              <a:t>2</a:t>
            </a:fld>
            <a:endParaRPr lang="en-GB"/>
          </a:p>
        </p:txBody>
      </p:sp>
      <p:sp>
        <p:nvSpPr>
          <p:cNvPr id="4" name="Title 3"/>
          <p:cNvSpPr>
            <a:spLocks noGrp="1"/>
          </p:cNvSpPr>
          <p:nvPr>
            <p:ph type="title"/>
          </p:nvPr>
        </p:nvSpPr>
        <p:spPr/>
        <p:txBody>
          <a:bodyPr/>
          <a:lstStyle/>
          <a:p>
            <a:r>
              <a:rPr lang="en-GB" dirty="0" smtClean="0"/>
              <a:t>Structure of presentation</a:t>
            </a:r>
            <a:endParaRPr lang="en-GB" dirty="0"/>
          </a:p>
        </p:txBody>
      </p:sp>
    </p:spTree>
    <p:extLst>
      <p:ext uri="{BB962C8B-B14F-4D97-AF65-F5344CB8AC3E}">
        <p14:creationId xmlns:p14="http://schemas.microsoft.com/office/powerpoint/2010/main" val="3760571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5256584"/>
          </a:xfrm>
        </p:spPr>
        <p:txBody>
          <a:bodyPr>
            <a:normAutofit/>
          </a:bodyPr>
          <a:lstStyle/>
          <a:p>
            <a:r>
              <a:rPr lang="en-GB" altLang="en-US" sz="2800" dirty="0" smtClean="0"/>
              <a:t>Increase in benefits targeting vulnerable groups </a:t>
            </a:r>
          </a:p>
          <a:p>
            <a:pPr marL="0" indent="0">
              <a:buNone/>
            </a:pPr>
            <a:r>
              <a:rPr lang="fr-FR" altLang="en-US" sz="2800" dirty="0" smtClean="0"/>
              <a:t>      (IRL, JPN, LUX)</a:t>
            </a:r>
          </a:p>
          <a:p>
            <a:pPr marL="0" indent="0">
              <a:buNone/>
            </a:pPr>
            <a:endParaRPr lang="fr-FR" altLang="en-US" sz="2800" dirty="0"/>
          </a:p>
          <a:p>
            <a:pPr marL="0" indent="0">
              <a:buNone/>
            </a:pPr>
            <a:r>
              <a:rPr lang="fr-FR" altLang="en-US" sz="2800" u="sng" dirty="0" err="1" smtClean="0"/>
              <a:t>Example</a:t>
            </a:r>
            <a:r>
              <a:rPr lang="fr-FR" altLang="en-US" sz="2800" dirty="0" smtClean="0"/>
              <a:t>: In Luxembourg t</a:t>
            </a:r>
            <a:r>
              <a:rPr lang="en-GB" sz="2800" dirty="0" smtClean="0"/>
              <a:t>he </a:t>
            </a:r>
            <a:r>
              <a:rPr lang="en-GB" sz="2800" dirty="0"/>
              <a:t>basic pension </a:t>
            </a:r>
            <a:r>
              <a:rPr lang="en-GB" sz="2800" dirty="0" smtClean="0"/>
              <a:t>is increasing </a:t>
            </a:r>
            <a:r>
              <a:rPr lang="en-GB" sz="2800" dirty="0"/>
              <a:t>slightly as </a:t>
            </a:r>
            <a:r>
              <a:rPr lang="en-GB" sz="2800" dirty="0" smtClean="0"/>
              <a:t>a </a:t>
            </a:r>
            <a:r>
              <a:rPr lang="en-US" sz="2800" dirty="0" smtClean="0"/>
              <a:t>result </a:t>
            </a:r>
            <a:r>
              <a:rPr lang="en-US" sz="2800" dirty="0"/>
              <a:t>of the new </a:t>
            </a:r>
            <a:r>
              <a:rPr lang="en-US" sz="2800" dirty="0" smtClean="0"/>
              <a:t>pension reform </a:t>
            </a:r>
            <a:r>
              <a:rPr lang="en-US" sz="2800" dirty="0"/>
              <a:t>(on average by </a:t>
            </a:r>
            <a:r>
              <a:rPr lang="en-US" sz="2800" dirty="0" smtClean="0"/>
              <a:t>about </a:t>
            </a:r>
            <a:r>
              <a:rPr lang="en-GB" sz="2800" dirty="0" smtClean="0"/>
              <a:t>0.44</a:t>
            </a:r>
            <a:r>
              <a:rPr lang="en-GB" sz="2800" dirty="0"/>
              <a:t>% per year) </a:t>
            </a:r>
            <a:r>
              <a:rPr lang="en-GB" sz="2800" dirty="0" smtClean="0"/>
              <a:t>from October </a:t>
            </a:r>
            <a:r>
              <a:rPr lang="en-GB" sz="2800" dirty="0"/>
              <a:t>2012.</a:t>
            </a:r>
            <a:endParaRPr lang="fr-FR" altLang="en-US" sz="2800" dirty="0" smtClean="0"/>
          </a:p>
          <a:p>
            <a:pPr marL="0" indent="0">
              <a:buNone/>
            </a:pPr>
            <a:endParaRPr lang="fr-FR" altLang="en-US" sz="2800" dirty="0" smtClean="0"/>
          </a:p>
          <a:p>
            <a:endParaRPr lang="fr-FR" altLang="en-US" sz="4600" dirty="0" smtClean="0"/>
          </a:p>
          <a:p>
            <a:pPr marL="0" indent="0">
              <a:buNone/>
            </a:pPr>
            <a:endParaRPr lang="fr-FR" altLang="en-US" sz="4600" dirty="0" smtClean="0"/>
          </a:p>
        </p:txBody>
      </p:sp>
      <p:sp>
        <p:nvSpPr>
          <p:cNvPr id="3" name="Slide Number Placeholder 2"/>
          <p:cNvSpPr>
            <a:spLocks noGrp="1"/>
          </p:cNvSpPr>
          <p:nvPr>
            <p:ph type="sldNum" sz="quarter" idx="4"/>
          </p:nvPr>
        </p:nvSpPr>
        <p:spPr/>
        <p:txBody>
          <a:bodyPr/>
          <a:lstStyle/>
          <a:p>
            <a:fld id="{C3B08A1D-A5E1-4784-AC1A-7B78003673CA}" type="slidenum">
              <a:rPr lang="en-GB" smtClean="0"/>
              <a:pPr/>
              <a:t>20</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sz="3600" dirty="0" smtClean="0">
                <a:solidFill>
                  <a:schemeClr val="tx1"/>
                </a:solidFill>
                <a:latin typeface="+mj-lt"/>
              </a:rPr>
              <a:t>Main </a:t>
            </a:r>
            <a:r>
              <a:rPr lang="en-US" sz="3600" dirty="0" smtClean="0">
                <a:solidFill>
                  <a:schemeClr val="tx1"/>
                </a:solidFill>
                <a:latin typeface="+mj-lt"/>
              </a:rPr>
              <a:t>pension adequacy </a:t>
            </a:r>
            <a:r>
              <a:rPr lang="en-US" sz="3600" dirty="0" smtClean="0">
                <a:solidFill>
                  <a:schemeClr val="tx1"/>
                </a:solidFill>
                <a:latin typeface="+mj-lt"/>
              </a:rPr>
              <a:t>measures</a:t>
            </a:r>
            <a:endParaRPr lang="en-GB" sz="2800" dirty="0">
              <a:solidFill>
                <a:schemeClr val="tx1"/>
              </a:solidFill>
              <a:latin typeface="+mj-lt"/>
            </a:endParaRPr>
          </a:p>
        </p:txBody>
      </p:sp>
    </p:spTree>
    <p:extLst>
      <p:ext uri="{BB962C8B-B14F-4D97-AF65-F5344CB8AC3E}">
        <p14:creationId xmlns:p14="http://schemas.microsoft.com/office/powerpoint/2010/main" val="27319204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5256584"/>
          </a:xfrm>
        </p:spPr>
        <p:txBody>
          <a:bodyPr>
            <a:normAutofit/>
          </a:bodyPr>
          <a:lstStyle/>
          <a:p>
            <a:r>
              <a:rPr lang="en-GB" altLang="en-US" sz="2800" dirty="0" smtClean="0"/>
              <a:t>Increase in </a:t>
            </a:r>
            <a:r>
              <a:rPr lang="en-GB" altLang="en-US" sz="2800" dirty="0" smtClean="0"/>
              <a:t>defined-contribution schemes’ </a:t>
            </a:r>
            <a:r>
              <a:rPr lang="en-GB" altLang="en-US" sz="2800" dirty="0" smtClean="0"/>
              <a:t>contribution rate (GBR, ISR, NZL)</a:t>
            </a:r>
          </a:p>
          <a:p>
            <a:endParaRPr lang="en-GB" altLang="en-US" sz="2800" dirty="0" smtClean="0"/>
          </a:p>
          <a:p>
            <a:pPr marL="0" indent="0">
              <a:buNone/>
            </a:pPr>
            <a:r>
              <a:rPr lang="en-GB" altLang="en-US" sz="2800" u="sng" dirty="0" smtClean="0"/>
              <a:t>Example</a:t>
            </a:r>
            <a:r>
              <a:rPr lang="en-GB" altLang="en-US" sz="2800" dirty="0" smtClean="0"/>
              <a:t>: In Israel e</a:t>
            </a:r>
            <a:r>
              <a:rPr lang="en-GB" sz="2800" dirty="0" smtClean="0"/>
              <a:t>mployees</a:t>
            </a:r>
            <a:r>
              <a:rPr lang="en-GB" sz="2800" dirty="0"/>
              <a:t>’ contribution </a:t>
            </a:r>
            <a:r>
              <a:rPr lang="en-GB" sz="2800" dirty="0" smtClean="0"/>
              <a:t>to the mandatory DC occupational plans increased </a:t>
            </a:r>
            <a:r>
              <a:rPr lang="en-GB" sz="2800" dirty="0"/>
              <a:t>from 2.5% </a:t>
            </a:r>
            <a:r>
              <a:rPr lang="en-GB" sz="2800" dirty="0" smtClean="0"/>
              <a:t>to 5</a:t>
            </a:r>
            <a:r>
              <a:rPr lang="en-GB" sz="2800" dirty="0"/>
              <a:t>% in 2013 </a:t>
            </a:r>
            <a:r>
              <a:rPr lang="en-GB" sz="2800" dirty="0" smtClean="0"/>
              <a:t>and employers</a:t>
            </a:r>
            <a:r>
              <a:rPr lang="en-GB" sz="2800" dirty="0"/>
              <a:t>’ </a:t>
            </a:r>
            <a:r>
              <a:rPr lang="en-GB" sz="2800" dirty="0" smtClean="0"/>
              <a:t>contribution increased </a:t>
            </a:r>
            <a:r>
              <a:rPr lang="en-GB" sz="2800" dirty="0"/>
              <a:t>from 2.5% </a:t>
            </a:r>
            <a:r>
              <a:rPr lang="en-GB" sz="2800" dirty="0" smtClean="0"/>
              <a:t>to 10</a:t>
            </a:r>
            <a:r>
              <a:rPr lang="en-GB" sz="2800" dirty="0"/>
              <a:t>%.</a:t>
            </a:r>
            <a:endParaRPr lang="en-GB" altLang="en-US" sz="2800" dirty="0" smtClean="0"/>
          </a:p>
        </p:txBody>
      </p:sp>
      <p:sp>
        <p:nvSpPr>
          <p:cNvPr id="3" name="Slide Number Placeholder 2"/>
          <p:cNvSpPr>
            <a:spLocks noGrp="1"/>
          </p:cNvSpPr>
          <p:nvPr>
            <p:ph type="sldNum" sz="quarter" idx="4"/>
          </p:nvPr>
        </p:nvSpPr>
        <p:spPr/>
        <p:txBody>
          <a:bodyPr/>
          <a:lstStyle/>
          <a:p>
            <a:fld id="{C3B08A1D-A5E1-4784-AC1A-7B78003673CA}" type="slidenum">
              <a:rPr lang="en-GB" smtClean="0"/>
              <a:pPr/>
              <a:t>21</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sz="3600" dirty="0" smtClean="0">
                <a:solidFill>
                  <a:schemeClr val="tx1"/>
                </a:solidFill>
                <a:latin typeface="+mj-lt"/>
              </a:rPr>
              <a:t>Main adequacy measures</a:t>
            </a:r>
            <a:endParaRPr lang="en-GB" sz="2800" dirty="0">
              <a:solidFill>
                <a:schemeClr val="tx1"/>
              </a:solidFill>
              <a:latin typeface="+mj-lt"/>
            </a:endParaRPr>
          </a:p>
        </p:txBody>
      </p:sp>
    </p:spTree>
    <p:extLst>
      <p:ext uri="{BB962C8B-B14F-4D97-AF65-F5344CB8AC3E}">
        <p14:creationId xmlns:p14="http://schemas.microsoft.com/office/powerpoint/2010/main" val="2731920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800" dirty="0" smtClean="0"/>
              <a:t>Lower taxes for pensioners (JPN, MEX, SWE, USA)</a:t>
            </a:r>
          </a:p>
          <a:p>
            <a:endParaRPr lang="en-GB" sz="2800" dirty="0"/>
          </a:p>
          <a:p>
            <a:pPr marL="0" indent="0">
              <a:buNone/>
            </a:pPr>
            <a:r>
              <a:rPr lang="en-GB" sz="2800" u="sng" dirty="0" smtClean="0"/>
              <a:t>Example</a:t>
            </a:r>
            <a:r>
              <a:rPr lang="en-GB" sz="2800" dirty="0" smtClean="0"/>
              <a:t>: In Sweden the </a:t>
            </a:r>
            <a:r>
              <a:rPr lang="en-GB" sz="2800" dirty="0"/>
              <a:t>basic pension income</a:t>
            </a:r>
          </a:p>
          <a:p>
            <a:pPr marL="0" indent="0">
              <a:buNone/>
            </a:pPr>
            <a:r>
              <a:rPr lang="en-GB" sz="2800" dirty="0"/>
              <a:t>tax deduction for </a:t>
            </a:r>
            <a:r>
              <a:rPr lang="en-GB" sz="2800" dirty="0" smtClean="0"/>
              <a:t>people </a:t>
            </a:r>
            <a:r>
              <a:rPr lang="en-US" sz="2800" dirty="0" smtClean="0"/>
              <a:t>over </a:t>
            </a:r>
            <a:r>
              <a:rPr lang="en-US" sz="2800" dirty="0"/>
              <a:t>65 was increased </a:t>
            </a:r>
            <a:r>
              <a:rPr lang="en-US" sz="2800" dirty="0" smtClean="0"/>
              <a:t>in </a:t>
            </a:r>
            <a:r>
              <a:rPr lang="en-GB" sz="2800" dirty="0" smtClean="0"/>
              <a:t>2014. </a:t>
            </a:r>
            <a:r>
              <a:rPr lang="en-US" sz="2800" dirty="0"/>
              <a:t>This measure reduced taxation of pension benefits by slightly more than SEK 100 per </a:t>
            </a:r>
            <a:r>
              <a:rPr lang="en-US" sz="2800" dirty="0" smtClean="0"/>
              <a:t>month.</a:t>
            </a:r>
            <a:endParaRPr lang="en-GB" sz="2800"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22</a:t>
            </a:fld>
            <a:endParaRPr lang="en-GB"/>
          </a:p>
        </p:txBody>
      </p:sp>
      <p:sp>
        <p:nvSpPr>
          <p:cNvPr id="4" name="Title 3"/>
          <p:cNvSpPr>
            <a:spLocks noGrp="1"/>
          </p:cNvSpPr>
          <p:nvPr>
            <p:ph type="title"/>
          </p:nvPr>
        </p:nvSpPr>
        <p:spPr/>
        <p:txBody>
          <a:bodyPr/>
          <a:lstStyle/>
          <a:p>
            <a:r>
              <a:rPr lang="en-US" dirty="0"/>
              <a:t>Main adequacy measures</a:t>
            </a:r>
            <a:endParaRPr lang="en-GB" dirty="0"/>
          </a:p>
        </p:txBody>
      </p:sp>
    </p:spTree>
    <p:extLst>
      <p:ext uri="{BB962C8B-B14F-4D97-AF65-F5344CB8AC3E}">
        <p14:creationId xmlns:p14="http://schemas.microsoft.com/office/powerpoint/2010/main" val="936161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800" dirty="0" smtClean="0"/>
              <a:t>Better governance of DC schemes (AUS, CHL, GBR, NZL)</a:t>
            </a:r>
          </a:p>
          <a:p>
            <a:endParaRPr lang="en-GB" sz="2800" dirty="0"/>
          </a:p>
          <a:p>
            <a:r>
              <a:rPr lang="en-GB" sz="2800" u="sng" dirty="0" smtClean="0"/>
              <a:t>Example</a:t>
            </a:r>
            <a:r>
              <a:rPr lang="en-GB" sz="2800" dirty="0" smtClean="0"/>
              <a:t>: In New Zealand </a:t>
            </a:r>
            <a:r>
              <a:rPr lang="en-GB" sz="2800" dirty="0" err="1" smtClean="0"/>
              <a:t>KiwiSavers</a:t>
            </a:r>
            <a:r>
              <a:rPr lang="en-GB" sz="2800" dirty="0" smtClean="0"/>
              <a:t> (DC) </a:t>
            </a:r>
            <a:r>
              <a:rPr lang="en-GB" sz="2800" dirty="0"/>
              <a:t>providers </a:t>
            </a:r>
            <a:r>
              <a:rPr lang="en-GB" sz="2800" dirty="0" smtClean="0"/>
              <a:t>will be required </a:t>
            </a:r>
            <a:r>
              <a:rPr lang="en-GB" sz="2800" dirty="0"/>
              <a:t>to post </a:t>
            </a:r>
            <a:r>
              <a:rPr lang="en-GB" sz="2800" dirty="0" smtClean="0"/>
              <a:t>information on </a:t>
            </a:r>
            <a:r>
              <a:rPr lang="en-GB" sz="2800" dirty="0"/>
              <a:t>their websites </a:t>
            </a:r>
            <a:r>
              <a:rPr lang="en-GB" sz="2800" dirty="0" smtClean="0"/>
              <a:t>regarding performance</a:t>
            </a:r>
            <a:r>
              <a:rPr lang="en-GB" sz="2800" dirty="0"/>
              <a:t>, fees, returns</a:t>
            </a:r>
            <a:r>
              <a:rPr lang="en-GB" sz="2800" dirty="0" smtClean="0"/>
              <a:t>, portfolio </a:t>
            </a:r>
            <a:r>
              <a:rPr lang="en-GB" sz="2800" dirty="0"/>
              <a:t>and key </a:t>
            </a:r>
            <a:r>
              <a:rPr lang="en-GB" sz="2800" dirty="0" smtClean="0"/>
              <a:t>staff information </a:t>
            </a:r>
            <a:r>
              <a:rPr lang="en-GB" sz="2800" dirty="0"/>
              <a:t>on </a:t>
            </a:r>
            <a:r>
              <a:rPr lang="en-GB" sz="2800" dirty="0" smtClean="0"/>
              <a:t>quarterly basis (2013</a:t>
            </a:r>
            <a:r>
              <a:rPr lang="en-GB" sz="2800" dirty="0"/>
              <a:t>).</a:t>
            </a:r>
          </a:p>
        </p:txBody>
      </p:sp>
      <p:sp>
        <p:nvSpPr>
          <p:cNvPr id="3" name="Slide Number Placeholder 2"/>
          <p:cNvSpPr>
            <a:spLocks noGrp="1"/>
          </p:cNvSpPr>
          <p:nvPr>
            <p:ph type="sldNum" sz="quarter" idx="4"/>
          </p:nvPr>
        </p:nvSpPr>
        <p:spPr/>
        <p:txBody>
          <a:bodyPr/>
          <a:lstStyle/>
          <a:p>
            <a:fld id="{C3B08A1D-A5E1-4784-AC1A-7B78003673CA}" type="slidenum">
              <a:rPr lang="en-GB" smtClean="0"/>
              <a:pPr/>
              <a:t>23</a:t>
            </a:fld>
            <a:endParaRPr lang="en-GB"/>
          </a:p>
        </p:txBody>
      </p:sp>
      <p:sp>
        <p:nvSpPr>
          <p:cNvPr id="4" name="Title 3"/>
          <p:cNvSpPr>
            <a:spLocks noGrp="1"/>
          </p:cNvSpPr>
          <p:nvPr>
            <p:ph type="title"/>
          </p:nvPr>
        </p:nvSpPr>
        <p:spPr/>
        <p:txBody>
          <a:bodyPr/>
          <a:lstStyle/>
          <a:p>
            <a:r>
              <a:rPr lang="en-US" dirty="0"/>
              <a:t>Main adequacy measures</a:t>
            </a:r>
            <a:endParaRPr lang="en-GB" dirty="0"/>
          </a:p>
        </p:txBody>
      </p:sp>
    </p:spTree>
    <p:extLst>
      <p:ext uri="{BB962C8B-B14F-4D97-AF65-F5344CB8AC3E}">
        <p14:creationId xmlns:p14="http://schemas.microsoft.com/office/powerpoint/2010/main" val="4061461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fontScale="92500" lnSpcReduction="20000"/>
          </a:bodyPr>
          <a:lstStyle/>
          <a:p>
            <a:pPr marL="571500" lvl="2" indent="-571500">
              <a:spcBef>
                <a:spcPts val="0"/>
              </a:spcBef>
            </a:pPr>
            <a:r>
              <a:rPr lang="en-GB" sz="2800" dirty="0" smtClean="0"/>
              <a:t>Ensuring longer effective working lives: both demand and supply issues </a:t>
            </a:r>
          </a:p>
          <a:p>
            <a:pPr marL="571500" lvl="2" indent="-571500">
              <a:spcBef>
                <a:spcPts val="0"/>
              </a:spcBef>
            </a:pPr>
            <a:r>
              <a:rPr lang="en-GB" sz="2800" dirty="0" smtClean="0"/>
              <a:t>Maintaining income adequacy while concerns arise from labour market, social and financial risks</a:t>
            </a:r>
          </a:p>
          <a:p>
            <a:pPr marL="571500" lvl="2" indent="-571500">
              <a:spcBef>
                <a:spcPts val="0"/>
              </a:spcBef>
            </a:pPr>
            <a:r>
              <a:rPr lang="en-GB" sz="2800" dirty="0" smtClean="0"/>
              <a:t>Dealing with fiscal pressure on pension systems induced by population ageing</a:t>
            </a:r>
          </a:p>
          <a:p>
            <a:pPr marL="571500" lvl="2" indent="-571500">
              <a:spcBef>
                <a:spcPts val="0"/>
              </a:spcBef>
            </a:pPr>
            <a:r>
              <a:rPr lang="en-GB" sz="2800" dirty="0" smtClean="0"/>
              <a:t>Better sharing the financial burden across generations </a:t>
            </a:r>
          </a:p>
          <a:p>
            <a:pPr marL="571500" lvl="2" indent="-571500">
              <a:spcBef>
                <a:spcPts val="0"/>
              </a:spcBef>
            </a:pPr>
            <a:r>
              <a:rPr lang="en-GB" sz="2800" dirty="0" smtClean="0"/>
              <a:t>Addressing inequalities in remaining life expectancy</a:t>
            </a:r>
          </a:p>
          <a:p>
            <a:pPr marL="571500" lvl="2" indent="-571500">
              <a:spcBef>
                <a:spcPts val="0"/>
              </a:spcBef>
            </a:pPr>
            <a:r>
              <a:rPr lang="en-GB" sz="2800" dirty="0" smtClean="0"/>
              <a:t>Increasing coverage / contributions in private schemes</a:t>
            </a:r>
          </a:p>
          <a:p>
            <a:pPr marL="571500" lvl="2" indent="-571500">
              <a:spcBef>
                <a:spcPts val="0"/>
              </a:spcBef>
            </a:pPr>
            <a:r>
              <a:rPr lang="en-GB" sz="2800" dirty="0" smtClean="0"/>
              <a:t>Reducing pension administration costs and management </a:t>
            </a:r>
            <a:r>
              <a:rPr lang="en-GB" sz="2800" dirty="0" smtClean="0"/>
              <a:t>fees</a:t>
            </a:r>
            <a:endParaRPr lang="en-GB" sz="2800"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24</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3600" dirty="0" smtClean="0">
                <a:solidFill>
                  <a:schemeClr val="tx1"/>
                </a:solidFill>
                <a:latin typeface="+mj-lt"/>
              </a:rPr>
              <a:t>Remaining key challenges</a:t>
            </a:r>
            <a:endParaRPr lang="en-GB" sz="3600" dirty="0">
              <a:solidFill>
                <a:schemeClr val="tx1"/>
              </a:solidFill>
              <a:latin typeface="+mj-lt"/>
            </a:endParaRPr>
          </a:p>
        </p:txBody>
      </p:sp>
      <p:sp>
        <p:nvSpPr>
          <p:cNvPr id="5" name="TextBox 4"/>
          <p:cNvSpPr txBox="1"/>
          <p:nvPr/>
        </p:nvSpPr>
        <p:spPr>
          <a:xfrm>
            <a:off x="-1476672" y="6334780"/>
            <a:ext cx="184731" cy="523220"/>
          </a:xfrm>
          <a:prstGeom prst="rect">
            <a:avLst/>
          </a:prstGeom>
          <a:noFill/>
          <a:ln>
            <a:solidFill>
              <a:srgbClr val="000000"/>
            </a:solidFill>
          </a:ln>
        </p:spPr>
        <p:txBody>
          <a:bodyPr wrap="none" rtlCol="0">
            <a:spAutoFit/>
          </a:bodyPr>
          <a:lstStyle/>
          <a:p>
            <a:endParaRPr lang="en-GB" sz="2800" b="1" dirty="0"/>
          </a:p>
        </p:txBody>
      </p:sp>
    </p:spTree>
    <p:extLst>
      <p:ext uri="{BB962C8B-B14F-4D97-AF65-F5344CB8AC3E}">
        <p14:creationId xmlns:p14="http://schemas.microsoft.com/office/powerpoint/2010/main" val="2133124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8463" y="1425575"/>
            <a:ext cx="4935537" cy="4525963"/>
          </a:xfrm>
        </p:spPr>
        <p:txBody>
          <a:bodyPr rtlCol="0">
            <a:normAutofit/>
          </a:bodyPr>
          <a:lstStyle/>
          <a:p>
            <a:pPr>
              <a:buNone/>
              <a:defRPr/>
            </a:pPr>
            <a:r>
              <a:rPr lang="en-GB" sz="2000" b="1" dirty="0">
                <a:solidFill>
                  <a:srgbClr val="E74670"/>
                </a:solidFill>
              </a:rPr>
              <a:t>Pensions at a Glance 2013</a:t>
            </a:r>
          </a:p>
          <a:p>
            <a:pPr marL="0" indent="0">
              <a:buNone/>
              <a:defRPr/>
            </a:pPr>
            <a:r>
              <a:rPr lang="en-GB" sz="1600" dirty="0">
                <a:solidFill>
                  <a:srgbClr val="E74670"/>
                </a:solidFill>
              </a:rPr>
              <a:t>OECD and G20 INDICATORS</a:t>
            </a:r>
          </a:p>
          <a:p>
            <a:pPr marL="0" indent="0">
              <a:buNone/>
              <a:defRPr/>
            </a:pPr>
            <a:endParaRPr lang="fr-FR" sz="1600" dirty="0">
              <a:solidFill>
                <a:srgbClr val="E74670"/>
              </a:solidFill>
            </a:endParaRPr>
          </a:p>
          <a:p>
            <a:pPr marL="0" indent="0">
              <a:buNone/>
              <a:defRPr/>
            </a:pPr>
            <a:r>
              <a:rPr lang="en-GB" sz="2000" b="1" dirty="0">
                <a:solidFill>
                  <a:schemeClr val="tx2"/>
                </a:solidFill>
              </a:rPr>
              <a:t>Pensions Outlook 2014</a:t>
            </a:r>
          </a:p>
          <a:p>
            <a:pPr>
              <a:buNone/>
              <a:defRPr/>
            </a:pPr>
            <a:endParaRPr lang="en-GB" sz="2000" b="1" dirty="0" smtClean="0"/>
          </a:p>
          <a:p>
            <a:pPr>
              <a:buNone/>
              <a:defRPr/>
            </a:pPr>
            <a:r>
              <a:rPr lang="en-GB" sz="2000" b="1" dirty="0" smtClean="0"/>
              <a:t>NEW Pensions </a:t>
            </a:r>
            <a:r>
              <a:rPr lang="en-GB" sz="2000" b="1" dirty="0"/>
              <a:t>at a Glance </a:t>
            </a:r>
          </a:p>
          <a:p>
            <a:pPr>
              <a:buNone/>
              <a:defRPr/>
            </a:pPr>
            <a:r>
              <a:rPr lang="en-GB" sz="2000" b="1" dirty="0"/>
              <a:t>forthcoming in November 2015</a:t>
            </a:r>
          </a:p>
          <a:p>
            <a:pPr marL="0" indent="0" fontAlgn="auto">
              <a:spcBef>
                <a:spcPts val="768"/>
              </a:spcBef>
              <a:spcAft>
                <a:spcPts val="0"/>
              </a:spcAft>
              <a:buFont typeface="Arial" pitchFamily="34" charset="0"/>
              <a:buNone/>
              <a:defRPr/>
            </a:pPr>
            <a:endParaRPr lang="en-GB" sz="2400" dirty="0" smtClean="0">
              <a:solidFill>
                <a:srgbClr val="E74670"/>
              </a:solidFill>
            </a:endParaRPr>
          </a:p>
          <a:p>
            <a:pPr marL="0" indent="0">
              <a:buNone/>
              <a:defRPr/>
            </a:pPr>
            <a:r>
              <a:rPr lang="en-GB" sz="2400" dirty="0" smtClean="0">
                <a:solidFill>
                  <a:schemeClr val="tx2"/>
                </a:solidFill>
                <a:hlinkClick r:id="rId3"/>
              </a:rPr>
              <a:t>monika.queisser@oecd.org</a:t>
            </a:r>
            <a:endParaRPr lang="en-GB" sz="2400" dirty="0" smtClean="0">
              <a:solidFill>
                <a:schemeClr val="tx2"/>
              </a:solidFill>
            </a:endParaRPr>
          </a:p>
          <a:p>
            <a:pPr marL="0" indent="0">
              <a:buNone/>
              <a:defRPr/>
            </a:pPr>
            <a:endParaRPr lang="en-GB" sz="1600" dirty="0">
              <a:solidFill>
                <a:srgbClr val="E74670"/>
              </a:solidFill>
            </a:endParaRPr>
          </a:p>
          <a:p>
            <a:pPr marL="0" indent="0" fontAlgn="auto">
              <a:spcBef>
                <a:spcPts val="768"/>
              </a:spcBef>
              <a:spcAft>
                <a:spcPts val="0"/>
              </a:spcAft>
              <a:buFont typeface="Arial" pitchFamily="34" charset="0"/>
              <a:buNone/>
              <a:defRPr/>
            </a:pPr>
            <a:endParaRPr lang="fr-FR" sz="2400" dirty="0">
              <a:solidFill>
                <a:srgbClr val="E74670"/>
              </a:solidFill>
            </a:endParaRPr>
          </a:p>
        </p:txBody>
      </p:sp>
      <p:pic>
        <p:nvPicPr>
          <p:cNvPr id="4"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48285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388" y="500063"/>
            <a:ext cx="2282825" cy="321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6">
            <a:extLst>
              <a:ext uri="{28A0092B-C50C-407E-A947-70E740481C1C}">
                <a14:useLocalDpi xmlns:a14="http://schemas.microsoft.com/office/drawing/2010/main" val="0"/>
              </a:ext>
            </a:extLst>
          </a:blip>
          <a:srcRect l="484"/>
          <a:stretch>
            <a:fillRect/>
          </a:stretch>
        </p:blipFill>
        <p:spPr bwMode="auto">
          <a:xfrm>
            <a:off x="954088" y="1046163"/>
            <a:ext cx="250031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9550" y="1674813"/>
            <a:ext cx="2520950" cy="29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53363" y="5943600"/>
            <a:ext cx="31115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9"/>
          <p:cNvPicPr>
            <a:picLocks noChangeAspect="1" noChangeArrowheads="1"/>
          </p:cNvPicPr>
          <p:nvPr/>
        </p:nvPicPr>
        <p:blipFill>
          <a:blip r:embed="rId9">
            <a:extLst>
              <a:ext uri="{28A0092B-C50C-407E-A947-70E740481C1C}">
                <a14:useLocalDpi xmlns:a14="http://schemas.microsoft.com/office/drawing/2010/main" val="0"/>
              </a:ext>
            </a:extLst>
          </a:blip>
          <a:srcRect l="2988" r="2724"/>
          <a:stretch>
            <a:fillRect/>
          </a:stretch>
        </p:blipFill>
        <p:spPr bwMode="auto">
          <a:xfrm>
            <a:off x="1785938" y="2303463"/>
            <a:ext cx="2438400" cy="282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4613853"/>
      </p:ext>
    </p:extLst>
  </p:cSld>
  <p:clrMapOvr>
    <a:masterClrMapping/>
  </p:clrMapOvr>
  <p:transition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051"/>
                                        </p:tgtEl>
                                        <p:attrNameLst>
                                          <p:attrName>style.visibility</p:attrName>
                                        </p:attrNameLst>
                                      </p:cBhvr>
                                      <p:to>
                                        <p:strVal val="visible"/>
                                      </p:to>
                                    </p:set>
                                    <p:anim calcmode="lin" valueType="num">
                                      <p:cBhvr additive="base">
                                        <p:cTn id="25" dur="500" fill="hold"/>
                                        <p:tgtEl>
                                          <p:spTgt spid="2051"/>
                                        </p:tgtEl>
                                        <p:attrNameLst>
                                          <p:attrName>ppt_x</p:attrName>
                                        </p:attrNameLst>
                                      </p:cBhvr>
                                      <p:tavLst>
                                        <p:tav tm="0">
                                          <p:val>
                                            <p:strVal val="#ppt_x"/>
                                          </p:val>
                                        </p:tav>
                                        <p:tav tm="100000">
                                          <p:val>
                                            <p:strVal val="#ppt_x"/>
                                          </p:val>
                                        </p:tav>
                                      </p:tavLst>
                                    </p:anim>
                                    <p:anim calcmode="lin" valueType="num">
                                      <p:cBhvr additive="base">
                                        <p:cTn id="26"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5609"/>
                                        </p:tgtEl>
                                        <p:attrNameLst>
                                          <p:attrName>style.visibility</p:attrName>
                                        </p:attrNameLst>
                                      </p:cBhvr>
                                      <p:to>
                                        <p:strVal val="visible"/>
                                      </p:to>
                                    </p:set>
                                    <p:anim calcmode="lin" valueType="num">
                                      <p:cBhvr additive="base">
                                        <p:cTn id="31" dur="500" fill="hold"/>
                                        <p:tgtEl>
                                          <p:spTgt spid="25609"/>
                                        </p:tgtEl>
                                        <p:attrNameLst>
                                          <p:attrName>ppt_x</p:attrName>
                                        </p:attrNameLst>
                                      </p:cBhvr>
                                      <p:tavLst>
                                        <p:tav tm="0">
                                          <p:val>
                                            <p:strVal val="#ppt_x"/>
                                          </p:val>
                                        </p:tav>
                                        <p:tav tm="100000">
                                          <p:val>
                                            <p:strVal val="#ppt_x"/>
                                          </p:val>
                                        </p:tav>
                                      </p:tavLst>
                                    </p:anim>
                                    <p:anim calcmode="lin" valueType="num">
                                      <p:cBhvr additive="base">
                                        <p:cTn id="32" dur="500" fill="hold"/>
                                        <p:tgtEl>
                                          <p:spTgt spid="256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26</a:t>
            </a:fld>
            <a:endParaRPr lang="en-GB" dirty="0"/>
          </a:p>
        </p:txBody>
      </p:sp>
      <p:sp>
        <p:nvSpPr>
          <p:cNvPr id="3" name="Content Placeholder 2"/>
          <p:cNvSpPr>
            <a:spLocks noGrp="1"/>
          </p:cNvSpPr>
          <p:nvPr>
            <p:ph idx="1"/>
          </p:nvPr>
        </p:nvSpPr>
        <p:spPr/>
        <p:txBody>
          <a:bodyPr/>
          <a:lstStyle/>
          <a:p>
            <a:r>
              <a:rPr lang="en-GB" sz="2800" b="1" dirty="0">
                <a:solidFill>
                  <a:srgbClr val="1F497D"/>
                </a:solidFill>
                <a:latin typeface="Calibri" pitchFamily="34" charset="0"/>
                <a:ea typeface="MS Mincho" pitchFamily="49" charset="-128"/>
                <a:cs typeface="Times New Roman" pitchFamily="18" charset="0"/>
                <a:hlinkClick r:id="rId2"/>
              </a:rPr>
              <a:t>http://</a:t>
            </a:r>
            <a:r>
              <a:rPr lang="en-GB" sz="2800" b="1" dirty="0" smtClean="0">
                <a:solidFill>
                  <a:srgbClr val="1F497D"/>
                </a:solidFill>
                <a:latin typeface="Calibri" pitchFamily="34" charset="0"/>
                <a:ea typeface="MS Mincho" pitchFamily="49" charset="-128"/>
                <a:cs typeface="Times New Roman" pitchFamily="18" charset="0"/>
                <a:hlinkClick r:id="rId2"/>
              </a:rPr>
              <a:t>www.oecd.org/els/public-pensions/pensionsataglance.htm</a:t>
            </a:r>
            <a:endParaRPr lang="en-GB" sz="2800" b="1" dirty="0" smtClean="0">
              <a:solidFill>
                <a:srgbClr val="1F497D"/>
              </a:solidFill>
              <a:latin typeface="Calibri" pitchFamily="34" charset="0"/>
              <a:ea typeface="MS Mincho" pitchFamily="49" charset="-128"/>
              <a:cs typeface="Times New Roman" pitchFamily="18" charset="0"/>
            </a:endParaRPr>
          </a:p>
          <a:p>
            <a:endParaRPr lang="en-GB" sz="2800" b="1" dirty="0">
              <a:solidFill>
                <a:srgbClr val="1F497D"/>
              </a:solidFill>
              <a:latin typeface="Calibri" pitchFamily="34" charset="0"/>
              <a:ea typeface="MS Mincho" pitchFamily="49" charset="-128"/>
              <a:cs typeface="Times New Roman" pitchFamily="18" charset="0"/>
            </a:endParaRPr>
          </a:p>
          <a:p>
            <a:pPr lvl="0"/>
            <a:r>
              <a:rPr lang="fr-CA" sz="2800" b="1" dirty="0" smtClean="0">
                <a:solidFill>
                  <a:srgbClr val="1F497D"/>
                </a:solidFill>
                <a:latin typeface="Calibri" pitchFamily="34" charset="0"/>
                <a:ea typeface="MS Mincho" pitchFamily="49" charset="-128"/>
                <a:cs typeface="Times New Roman" pitchFamily="18" charset="0"/>
                <a:hlinkClick r:id="rId3"/>
              </a:rPr>
              <a:t>www.oecd.org/els/employment/olderworkers</a:t>
            </a:r>
            <a:endParaRPr lang="fr-CA" sz="2800" b="1" dirty="0">
              <a:solidFill>
                <a:srgbClr val="1F497D"/>
              </a:solidFill>
              <a:latin typeface="Calibri" pitchFamily="34" charset="0"/>
              <a:ea typeface="MS Mincho" pitchFamily="49" charset="-128"/>
              <a:cs typeface="Times New Roman" pitchFamily="18" charset="0"/>
            </a:endParaRPr>
          </a:p>
          <a:p>
            <a:endParaRPr lang="en-GB" dirty="0" smtClean="0"/>
          </a:p>
          <a:p>
            <a:r>
              <a:rPr lang="en-GB" sz="2800" b="1" dirty="0">
                <a:solidFill>
                  <a:srgbClr val="1F497D"/>
                </a:solidFill>
                <a:latin typeface="Calibri" pitchFamily="34" charset="0"/>
                <a:ea typeface="MS Mincho" pitchFamily="49" charset="-128"/>
                <a:cs typeface="Times New Roman" pitchFamily="18" charset="0"/>
                <a:hlinkClick r:id="rId4"/>
              </a:rPr>
              <a:t>http://</a:t>
            </a:r>
            <a:r>
              <a:rPr lang="en-GB" sz="2800" b="1" dirty="0" smtClean="0">
                <a:solidFill>
                  <a:srgbClr val="1F497D"/>
                </a:solidFill>
                <a:latin typeface="Calibri" pitchFamily="34" charset="0"/>
                <a:ea typeface="MS Mincho" pitchFamily="49" charset="-128"/>
                <a:cs typeface="Times New Roman" pitchFamily="18" charset="0"/>
                <a:hlinkClick r:id="rId4"/>
              </a:rPr>
              <a:t>www.oecd.org/els/public-pensions/oecd-pensions-outlook.htm</a:t>
            </a:r>
            <a:endParaRPr lang="en-GB" sz="2800" b="1" dirty="0" smtClean="0">
              <a:solidFill>
                <a:srgbClr val="1F497D"/>
              </a:solidFill>
              <a:latin typeface="Calibri" pitchFamily="34" charset="0"/>
              <a:ea typeface="MS Mincho" pitchFamily="49" charset="-128"/>
              <a:cs typeface="Times New Roman" pitchFamily="18" charset="0"/>
            </a:endParaRPr>
          </a:p>
          <a:p>
            <a:endParaRPr lang="en-GB" sz="2800" b="1" dirty="0">
              <a:solidFill>
                <a:srgbClr val="1F497D"/>
              </a:solidFill>
              <a:latin typeface="Calibri" pitchFamily="34" charset="0"/>
              <a:ea typeface="MS Mincho" pitchFamily="49" charset="-128"/>
              <a:cs typeface="Times New Roman" pitchFamily="18" charset="0"/>
            </a:endParaRPr>
          </a:p>
        </p:txBody>
      </p:sp>
      <p:sp>
        <p:nvSpPr>
          <p:cNvPr id="4" name="Text Placeholder 3"/>
          <p:cNvSpPr>
            <a:spLocks noGrp="1"/>
          </p:cNvSpPr>
          <p:nvPr>
            <p:ph type="body" sz="quarter" idx="10"/>
          </p:nvPr>
        </p:nvSpPr>
        <p:spPr/>
        <p:txBody>
          <a:bodyPr/>
          <a:lstStyle/>
          <a:p>
            <a:r>
              <a:rPr lang="en-GB" smtClean="0"/>
              <a:t>More information</a:t>
            </a:r>
            <a:endParaRPr lang="en-GB" dirty="0"/>
          </a:p>
        </p:txBody>
      </p:sp>
    </p:spTree>
    <p:extLst>
      <p:ext uri="{BB962C8B-B14F-4D97-AF65-F5344CB8AC3E}">
        <p14:creationId xmlns:p14="http://schemas.microsoft.com/office/powerpoint/2010/main" val="41594647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436562" y="1331913"/>
            <a:ext cx="8707437" cy="656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eaLnBrk="1" hangingPunct="1">
              <a:spcBef>
                <a:spcPct val="0"/>
              </a:spcBef>
              <a:buClrTx/>
              <a:buNone/>
            </a:pPr>
            <a:r>
              <a:rPr lang="en-GB" altLang="en-US" sz="1800" dirty="0" smtClean="0">
                <a:latin typeface="Arial" pitchFamily="34" charset="0"/>
              </a:rPr>
              <a:t>The long-term net replacement rate for a person entering the labour market in 2012</a:t>
            </a:r>
            <a:endParaRPr lang="en-GB" altLang="en-US" sz="1800" dirty="0">
              <a:latin typeface="Arial" pitchFamily="34" charset="0"/>
            </a:endParaRPr>
          </a:p>
        </p:txBody>
      </p:sp>
      <p:sp>
        <p:nvSpPr>
          <p:cNvPr id="3" name="Slide Number Placeholder 2"/>
          <p:cNvSpPr>
            <a:spLocks noGrp="1"/>
          </p:cNvSpPr>
          <p:nvPr>
            <p:ph type="sldNum" sz="quarter" idx="4"/>
          </p:nvPr>
        </p:nvSpPr>
        <p:spPr/>
        <p:txBody>
          <a:bodyPr/>
          <a:lstStyle/>
          <a:p>
            <a:fld id="{C3B08A1D-A5E1-4784-AC1A-7B78003673CA}" type="slidenum">
              <a:rPr lang="en-GB" smtClean="0"/>
              <a:pPr/>
              <a:t>3</a:t>
            </a:fld>
            <a:endParaRPr lang="en-GB"/>
          </a:p>
        </p:txBody>
      </p:sp>
      <p:sp>
        <p:nvSpPr>
          <p:cNvPr id="4" name="Title 3"/>
          <p:cNvSpPr>
            <a:spLocks noGrp="1"/>
          </p:cNvSpPr>
          <p:nvPr>
            <p:ph type="title"/>
          </p:nvPr>
        </p:nvSpPr>
        <p:spPr/>
        <p:txBody>
          <a:bodyPr/>
          <a:lstStyle/>
          <a:p>
            <a:r>
              <a:rPr lang="en-GB" dirty="0" smtClean="0"/>
              <a:t>Net replacement rates vary strongly across countries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32423568"/>
              </p:ext>
            </p:extLst>
          </p:nvPr>
        </p:nvGraphicFramePr>
        <p:xfrm>
          <a:off x="395536" y="1650544"/>
          <a:ext cx="8568183" cy="4995564"/>
        </p:xfrm>
        <a:graphic>
          <a:graphicData uri="http://schemas.openxmlformats.org/drawingml/2006/chart">
            <c:chart xmlns:c="http://schemas.openxmlformats.org/drawingml/2006/chart" xmlns:r="http://schemas.openxmlformats.org/officeDocument/2006/relationships" r:id="rId3"/>
          </a:graphicData>
        </a:graphic>
      </p:graphicFrame>
      <p:pic>
        <p:nvPicPr>
          <p:cNvPr id="3077"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5794" y="2564904"/>
            <a:ext cx="257175"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3365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3947813028"/>
              </p:ext>
            </p:extLst>
          </p:nvPr>
        </p:nvGraphicFramePr>
        <p:xfrm>
          <a:off x="539552" y="1809750"/>
          <a:ext cx="8064896" cy="4609678"/>
        </p:xfrm>
        <a:graphic>
          <a:graphicData uri="http://schemas.openxmlformats.org/drawingml/2006/chart">
            <c:chart xmlns:c="http://schemas.openxmlformats.org/drawingml/2006/chart" xmlns:r="http://schemas.openxmlformats.org/officeDocument/2006/relationships" r:id="rId3"/>
          </a:graphicData>
        </a:graphic>
      </p:graphicFrame>
      <p:sp>
        <p:nvSpPr>
          <p:cNvPr id="1433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compatLnSpc="1">
            <a:prstTxWarp prst="textNoShape">
              <a:avLst/>
            </a:prstTxWarp>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eaLnBrk="1" hangingPunct="1">
              <a:spcBef>
                <a:spcPct val="0"/>
              </a:spcBef>
              <a:buClrTx/>
              <a:buFontTx/>
              <a:buNone/>
            </a:pPr>
            <a:fld id="{0891E686-A52C-4867-8FDA-B78084EC2AFA}" type="slidenum">
              <a:rPr lang="fr-FR" altLang="en-US" sz="1000" smtClean="0">
                <a:solidFill>
                  <a:schemeClr val="bg1"/>
                </a:solidFill>
                <a:latin typeface="Arial" pitchFamily="34" charset="0"/>
                <a:cs typeface="Arial" pitchFamily="34" charset="0"/>
              </a:rPr>
              <a:pPr eaLnBrk="1" hangingPunct="1">
                <a:spcBef>
                  <a:spcPct val="0"/>
                </a:spcBef>
                <a:buClrTx/>
                <a:buFontTx/>
                <a:buNone/>
              </a:pPr>
              <a:t>4</a:t>
            </a:fld>
            <a:endParaRPr lang="fr-FR" altLang="en-US" sz="1000" smtClean="0">
              <a:solidFill>
                <a:schemeClr val="bg1"/>
              </a:solidFill>
              <a:latin typeface="Arial" pitchFamily="34" charset="0"/>
              <a:cs typeface="Arial" pitchFamily="34" charset="0"/>
            </a:endParaRPr>
          </a:p>
        </p:txBody>
      </p:sp>
      <p:sp>
        <p:nvSpPr>
          <p:cNvPr id="14339" name="Title 3"/>
          <p:cNvSpPr>
            <a:spLocks noGrp="1"/>
          </p:cNvSpPr>
          <p:nvPr>
            <p:ph type="title"/>
          </p:nvPr>
        </p:nvSpPr>
        <p:spPr>
          <a:xfrm>
            <a:off x="1079500" y="238125"/>
            <a:ext cx="7416800" cy="1022350"/>
          </a:xfrm>
        </p:spPr>
        <p:txBody>
          <a:bodyPr/>
          <a:lstStyle/>
          <a:p>
            <a:r>
              <a:rPr lang="en-GB" altLang="en-US" dirty="0" smtClean="0"/>
              <a:t>Employment rates of older workers fall strongly from age 60</a:t>
            </a:r>
            <a:endParaRPr lang="en-GB" altLang="en-US" dirty="0"/>
          </a:p>
        </p:txBody>
      </p:sp>
      <p:sp>
        <p:nvSpPr>
          <p:cNvPr id="5" name="Rectangle 4"/>
          <p:cNvSpPr/>
          <p:nvPr/>
        </p:nvSpPr>
        <p:spPr>
          <a:xfrm>
            <a:off x="420688" y="1371600"/>
            <a:ext cx="7429500" cy="400110"/>
          </a:xfrm>
          <a:prstGeom prst="rect">
            <a:avLst/>
          </a:prstGeom>
        </p:spPr>
        <p:txBody>
          <a:bodyPr>
            <a:spAutoFit/>
          </a:bodyPr>
          <a:lstStyle/>
          <a:p>
            <a:pPr>
              <a:defRPr/>
            </a:pPr>
            <a:r>
              <a:rPr lang="en-US" altLang="en-US" sz="2000" dirty="0">
                <a:latin typeface="+mj-lt"/>
                <a:cs typeface="Arial" charset="0"/>
              </a:rPr>
              <a:t>Employment rate of </a:t>
            </a:r>
            <a:r>
              <a:rPr lang="en-US" altLang="en-US" sz="2000" dirty="0" smtClean="0">
                <a:latin typeface="+mj-lt"/>
                <a:cs typeface="Arial" charset="0"/>
              </a:rPr>
              <a:t>older people </a:t>
            </a:r>
            <a:r>
              <a:rPr lang="en-US" altLang="en-US" sz="2000" dirty="0">
                <a:latin typeface="+mj-lt"/>
                <a:cs typeface="Arial" charset="0"/>
              </a:rPr>
              <a:t>in </a:t>
            </a:r>
            <a:r>
              <a:rPr lang="en-US" altLang="en-US" sz="2000" dirty="0" smtClean="0">
                <a:latin typeface="+mj-lt"/>
                <a:cs typeface="Arial" charset="0"/>
              </a:rPr>
              <a:t>2013</a:t>
            </a:r>
            <a:endParaRPr lang="en-GB" sz="2800" dirty="0">
              <a:latin typeface="+mj-lt"/>
              <a:cs typeface="Arial" charset="0"/>
            </a:endParaRPr>
          </a:p>
        </p:txBody>
      </p:sp>
      <p:sp>
        <p:nvSpPr>
          <p:cNvPr id="14344" name="TextBox 1"/>
          <p:cNvSpPr txBox="1">
            <a:spLocks noChangeArrowheads="1"/>
          </p:cNvSpPr>
          <p:nvPr/>
        </p:nvSpPr>
        <p:spPr bwMode="auto">
          <a:xfrm rot="16200000">
            <a:off x="-1416407" y="3458895"/>
            <a:ext cx="34588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763"/>
              </a:spcBef>
              <a:buClr>
                <a:schemeClr val="tx1"/>
              </a:buClr>
              <a:buFont typeface="Arial" pitchFamily="34" charset="0"/>
              <a:buChar char="•"/>
              <a:defRPr sz="3200">
                <a:solidFill>
                  <a:schemeClr val="tx1"/>
                </a:solidFill>
                <a:latin typeface="Georgia" pitchFamily="18" charset="0"/>
              </a:defRPr>
            </a:lvl1pPr>
            <a:lvl2pPr marL="742950" indent="-285750" eaLnBrk="0" hangingPunct="0">
              <a:spcBef>
                <a:spcPts val="675"/>
              </a:spcBef>
              <a:buClr>
                <a:schemeClr val="tx1"/>
              </a:buClr>
              <a:buFont typeface="Arial" pitchFamily="34" charset="0"/>
              <a:buChar char="–"/>
              <a:defRPr sz="2800">
                <a:solidFill>
                  <a:schemeClr val="tx1"/>
                </a:solidFill>
                <a:latin typeface="Georgia" pitchFamily="18" charset="0"/>
              </a:defRPr>
            </a:lvl2pPr>
            <a:lvl3pPr marL="1143000" indent="-228600" eaLnBrk="0" hangingPunct="0">
              <a:spcBef>
                <a:spcPts val="575"/>
              </a:spcBef>
              <a:buClr>
                <a:schemeClr val="tx1"/>
              </a:buClr>
              <a:buFont typeface="Arial" pitchFamily="34" charset="0"/>
              <a:buChar char="•"/>
              <a:defRPr sz="2400">
                <a:solidFill>
                  <a:schemeClr val="tx1"/>
                </a:solidFill>
                <a:latin typeface="Georgia" pitchFamily="18" charset="0"/>
              </a:defRPr>
            </a:lvl3pPr>
            <a:lvl4pPr marL="1600200" indent="-228600" eaLnBrk="0" hangingPunct="0">
              <a:spcBef>
                <a:spcPts val="475"/>
              </a:spcBef>
              <a:buClr>
                <a:schemeClr val="tx1"/>
              </a:buClr>
              <a:buFont typeface="Arial" pitchFamily="34" charset="0"/>
              <a:buChar char="–"/>
              <a:defRPr sz="2000">
                <a:solidFill>
                  <a:schemeClr val="tx1"/>
                </a:solidFill>
                <a:latin typeface="Georgia" pitchFamily="18" charset="0"/>
              </a:defRPr>
            </a:lvl4pPr>
            <a:lvl5pPr marL="2057400" indent="-228600" eaLnBrk="0" hangingPunct="0">
              <a:spcBef>
                <a:spcPts val="475"/>
              </a:spcBef>
              <a:buClr>
                <a:schemeClr val="tx1"/>
              </a:buClr>
              <a:buFont typeface="Arial" pitchFamily="34" charset="0"/>
              <a:buChar char="»"/>
              <a:defRPr sz="2000">
                <a:solidFill>
                  <a:schemeClr val="tx1"/>
                </a:solidFill>
                <a:latin typeface="Georgia" pitchFamily="18" charset="0"/>
              </a:defRPr>
            </a:lvl5pPr>
            <a:lvl6pPr marL="25146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6pPr>
            <a:lvl7pPr marL="29718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7pPr>
            <a:lvl8pPr marL="34290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8pPr>
            <a:lvl9pPr marL="3886200" indent="-228600" defTabSz="457200" eaLnBrk="0" fontAlgn="base" hangingPunct="0">
              <a:spcBef>
                <a:spcPts val="475"/>
              </a:spcBef>
              <a:spcAft>
                <a:spcPct val="0"/>
              </a:spcAft>
              <a:buClr>
                <a:schemeClr val="tx1"/>
              </a:buClr>
              <a:buFont typeface="Arial" pitchFamily="34" charset="0"/>
              <a:buChar char="»"/>
              <a:defRPr sz="2000">
                <a:solidFill>
                  <a:schemeClr val="tx1"/>
                </a:solidFill>
                <a:latin typeface="Georgia" pitchFamily="18" charset="0"/>
              </a:defRPr>
            </a:lvl9pPr>
          </a:lstStyle>
          <a:p>
            <a:pPr eaLnBrk="1" hangingPunct="1">
              <a:spcBef>
                <a:spcPct val="0"/>
              </a:spcBef>
              <a:buClrTx/>
              <a:buFontTx/>
              <a:buNone/>
            </a:pPr>
            <a:r>
              <a:rPr lang="en-GB" altLang="en-US" sz="1800" dirty="0" smtClean="0">
                <a:solidFill>
                  <a:schemeClr val="tx1">
                    <a:lumMod val="75000"/>
                  </a:schemeClr>
                </a:solidFill>
                <a:latin typeface="Calibri" pitchFamily="34" charset="0"/>
              </a:rPr>
              <a:t>Employment to population ratio, %</a:t>
            </a:r>
            <a:endParaRPr lang="en-GB" altLang="en-US" sz="1800" dirty="0">
              <a:solidFill>
                <a:schemeClr val="tx1">
                  <a:lumMod val="75000"/>
                </a:schemeClr>
              </a:solidFill>
              <a:latin typeface="Calibri" pitchFamily="34" charset="0"/>
            </a:endParaRPr>
          </a:p>
        </p:txBody>
      </p:sp>
      <p:pic>
        <p:nvPicPr>
          <p:cNvPr id="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78921" y="2636912"/>
            <a:ext cx="257175"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1544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288" y="6453188"/>
            <a:ext cx="7129462" cy="307975"/>
          </a:xfrm>
          <a:prstGeom prst="rect">
            <a:avLst/>
          </a:prstGeom>
          <a:noFill/>
        </p:spPr>
        <p:txBody>
          <a:bodyPr>
            <a:spAutoFit/>
          </a:bodyPr>
          <a:lstStyle/>
          <a:p>
            <a:pPr>
              <a:defRPr/>
            </a:pPr>
            <a:r>
              <a:rPr lang="fr-FR" sz="1400" dirty="0">
                <a:latin typeface="+mj-lt"/>
              </a:rPr>
              <a:t>Source: OECD Income Distribution </a:t>
            </a:r>
            <a:r>
              <a:rPr lang="fr-FR" sz="1400" dirty="0" err="1" smtClean="0">
                <a:latin typeface="+mj-lt"/>
              </a:rPr>
              <a:t>Database</a:t>
            </a:r>
            <a:r>
              <a:rPr lang="fr-FR" sz="1400" dirty="0" smtClean="0">
                <a:latin typeface="+mj-lt"/>
              </a:rPr>
              <a:t> </a:t>
            </a:r>
            <a:endParaRPr lang="en-GB" sz="1400" dirty="0">
              <a:latin typeface="+mj-lt"/>
            </a:endParaRPr>
          </a:p>
        </p:txBody>
      </p:sp>
      <p:sp>
        <p:nvSpPr>
          <p:cNvPr id="14343" name="Title 11"/>
          <p:cNvSpPr>
            <a:spLocks noGrp="1"/>
          </p:cNvSpPr>
          <p:nvPr>
            <p:ph type="title"/>
          </p:nvPr>
        </p:nvSpPr>
        <p:spPr bwMode="auto">
          <a:xfrm>
            <a:off x="457200" y="452438"/>
            <a:ext cx="8686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3000" dirty="0" smtClean="0"/>
              <a:t>     Poverty has shifted from the old to the young</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000" y="1620000"/>
            <a:ext cx="7065963" cy="467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000" y="1620000"/>
            <a:ext cx="7065963" cy="467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031459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3600" dirty="0" smtClean="0"/>
              <a:t>Part </a:t>
            </a:r>
            <a:r>
              <a:rPr lang="en-GB" sz="3600" dirty="0"/>
              <a:t>II: Policy action 2012-2014</a:t>
            </a:r>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6</a:t>
            </a:fld>
            <a:endParaRPr lang="en-GB"/>
          </a:p>
        </p:txBody>
      </p:sp>
      <p:sp>
        <p:nvSpPr>
          <p:cNvPr id="4" name="Title 3"/>
          <p:cNvSpPr>
            <a:spLocks noGrp="1"/>
          </p:cNvSpPr>
          <p:nvPr>
            <p:ph type="title"/>
          </p:nvPr>
        </p:nvSpPr>
        <p:spPr>
          <a:xfrm>
            <a:off x="251520" y="237600"/>
            <a:ext cx="8712968" cy="1175176"/>
          </a:xfrm>
          <a:solidFill>
            <a:schemeClr val="bg1"/>
          </a:solidFill>
        </p:spPr>
        <p:txBody>
          <a:bodyPr/>
          <a:lstStyle/>
          <a:p>
            <a:r>
              <a:rPr lang="en-GB" dirty="0" smtClean="0"/>
              <a:t> </a:t>
            </a:r>
            <a:endParaRPr lang="en-GB" dirty="0"/>
          </a:p>
        </p:txBody>
      </p:sp>
    </p:spTree>
    <p:extLst>
      <p:ext uri="{BB962C8B-B14F-4D97-AF65-F5344CB8AC3E}">
        <p14:creationId xmlns:p14="http://schemas.microsoft.com/office/powerpoint/2010/main" val="3976854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Fiscal </a:t>
            </a:r>
            <a:r>
              <a:rPr lang="en-GB" dirty="0"/>
              <a:t>pressure is intense</a:t>
            </a:r>
          </a:p>
          <a:p>
            <a:r>
              <a:rPr lang="en-GB" dirty="0"/>
              <a:t>Low economic growth, high unemployment, low contributions, low returns translate into</a:t>
            </a:r>
          </a:p>
          <a:p>
            <a:pPr>
              <a:buFontTx/>
              <a:buChar char="-"/>
            </a:pPr>
            <a:r>
              <a:rPr lang="en-GB" i="1" dirty="0" smtClean="0"/>
              <a:t>low </a:t>
            </a:r>
            <a:r>
              <a:rPr lang="en-GB" i="1" dirty="0"/>
              <a:t>internal returns in PAYG schemes, </a:t>
            </a:r>
            <a:r>
              <a:rPr lang="en-GB" i="1" dirty="0" smtClean="0"/>
              <a:t>and  </a:t>
            </a:r>
            <a:r>
              <a:rPr lang="en-GB" i="1" dirty="0"/>
              <a:t>financial sustainability issues</a:t>
            </a:r>
          </a:p>
          <a:p>
            <a:pPr>
              <a:buFontTx/>
              <a:buChar char="-"/>
            </a:pPr>
            <a:r>
              <a:rPr lang="en-GB" i="1" dirty="0"/>
              <a:t>low financial returns </a:t>
            </a:r>
            <a:r>
              <a:rPr lang="en-GB" i="1" dirty="0" smtClean="0"/>
              <a:t>which generate </a:t>
            </a:r>
            <a:r>
              <a:rPr lang="en-GB" i="1" dirty="0"/>
              <a:t>retirement-income adequacy concerns</a:t>
            </a:r>
          </a:p>
          <a:p>
            <a:pPr>
              <a:buFontTx/>
              <a:buChar char="-"/>
            </a:pPr>
            <a:r>
              <a:rPr lang="en-GB" i="1" dirty="0"/>
              <a:t>loss of confidence in private pensions, mistrust that public pensions will deliver promises</a:t>
            </a:r>
          </a:p>
          <a:p>
            <a:r>
              <a:rPr lang="en-GB" dirty="0"/>
              <a:t>Population ageing prospects </a:t>
            </a:r>
            <a:r>
              <a:rPr lang="en-GB" dirty="0" smtClean="0"/>
              <a:t>poses </a:t>
            </a:r>
            <a:r>
              <a:rPr lang="en-GB" dirty="0"/>
              <a:t>a persistent long-term challenge and can amplify </a:t>
            </a:r>
            <a:r>
              <a:rPr lang="en-GB" dirty="0" smtClean="0"/>
              <a:t>these </a:t>
            </a:r>
            <a:r>
              <a:rPr lang="en-GB" dirty="0"/>
              <a:t>effects</a:t>
            </a:r>
          </a:p>
          <a:p>
            <a:pPr marL="0" indent="0">
              <a:buNone/>
            </a:pPr>
            <a:endParaRPr lang="en-GB" dirty="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7</a:t>
            </a:fld>
            <a:endParaRPr lang="en-GB"/>
          </a:p>
        </p:txBody>
      </p:sp>
      <p:sp>
        <p:nvSpPr>
          <p:cNvPr id="4" name="Title 3"/>
          <p:cNvSpPr>
            <a:spLocks noGrp="1"/>
          </p:cNvSpPr>
          <p:nvPr>
            <p:ph type="title"/>
          </p:nvPr>
        </p:nvSpPr>
        <p:spPr/>
        <p:txBody>
          <a:bodyPr/>
          <a:lstStyle/>
          <a:p>
            <a:pPr marL="0" indent="0"/>
            <a:r>
              <a:rPr lang="en-US" altLang="en-US" dirty="0" smtClean="0"/>
              <a:t>Economic crisis means difficult </a:t>
            </a:r>
            <a:r>
              <a:rPr lang="en-US" altLang="en-US" dirty="0"/>
              <a:t>times for </a:t>
            </a:r>
            <a:r>
              <a:rPr lang="en-US" altLang="en-US" dirty="0" smtClean="0"/>
              <a:t>OECD pension </a:t>
            </a:r>
            <a:r>
              <a:rPr lang="en-US" altLang="en-US" dirty="0"/>
              <a:t>systems</a:t>
            </a:r>
          </a:p>
        </p:txBody>
      </p:sp>
    </p:spTree>
    <p:extLst>
      <p:ext uri="{BB962C8B-B14F-4D97-AF65-F5344CB8AC3E}">
        <p14:creationId xmlns:p14="http://schemas.microsoft.com/office/powerpoint/2010/main" val="424613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lnSpcReduction="10000"/>
          </a:bodyPr>
          <a:lstStyle/>
          <a:p>
            <a:r>
              <a:rPr lang="en-GB" altLang="en-US" sz="2800" dirty="0" smtClean="0"/>
              <a:t>Acceleration of pension reforms </a:t>
            </a:r>
          </a:p>
          <a:p>
            <a:r>
              <a:rPr lang="en-GB" altLang="en-US" sz="2800" dirty="0" smtClean="0"/>
              <a:t>Future pensions are likely to look very different from those of current retirees</a:t>
            </a:r>
          </a:p>
          <a:p>
            <a:pPr lvl="0"/>
            <a:r>
              <a:rPr lang="en-GB" sz="2800" dirty="0" smtClean="0"/>
              <a:t>Financial sustainability of pension systems was improved in the majority of OECD countries</a:t>
            </a:r>
          </a:p>
          <a:p>
            <a:pPr lvl="0"/>
            <a:r>
              <a:rPr lang="en-GB" sz="2800" dirty="0" smtClean="0"/>
              <a:t>Pension benefits might be reduced in some as a result. Yet, about half OECD countries introduced measures improving adequacy for certain groups of people</a:t>
            </a:r>
          </a:p>
          <a:p>
            <a:r>
              <a:rPr lang="en-GB" altLang="en-US" sz="2800" dirty="0" smtClean="0"/>
              <a:t>Serious challenges remain</a:t>
            </a:r>
          </a:p>
          <a:p>
            <a:pPr lvl="2"/>
            <a:endParaRPr lang="en-GB"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8</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3600" dirty="0" smtClean="0">
                <a:solidFill>
                  <a:schemeClr val="tx1"/>
                </a:solidFill>
                <a:latin typeface="+mj-lt"/>
              </a:rPr>
              <a:t>Recent policy action 2013-2014</a:t>
            </a:r>
            <a:endParaRPr lang="en-GB" sz="2400" dirty="0">
              <a:solidFill>
                <a:schemeClr val="tx1"/>
              </a:solidFill>
              <a:latin typeface="+mj-lt"/>
            </a:endParaRPr>
          </a:p>
        </p:txBody>
      </p:sp>
    </p:spTree>
    <p:extLst>
      <p:ext uri="{BB962C8B-B14F-4D97-AF65-F5344CB8AC3E}">
        <p14:creationId xmlns:p14="http://schemas.microsoft.com/office/powerpoint/2010/main" val="800037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752528"/>
          </a:xfrm>
        </p:spPr>
        <p:txBody>
          <a:bodyPr>
            <a:normAutofit/>
          </a:bodyPr>
          <a:lstStyle/>
          <a:p>
            <a:r>
              <a:rPr lang="en-GB" altLang="en-US" sz="2800" dirty="0" smtClean="0"/>
              <a:t>About two thirds of OECD countries took measures to improve the financial sustainability of their pension system  </a:t>
            </a:r>
          </a:p>
          <a:p>
            <a:r>
              <a:rPr lang="en-GB" altLang="en-US" sz="2800" dirty="0" smtClean="0"/>
              <a:t>The impact is expected to be especially important in countries worst hit by the crisis (Greece, Hungary, Italy and Portugal)</a:t>
            </a:r>
          </a:p>
          <a:p>
            <a:r>
              <a:rPr lang="en-GB" altLang="en-US" sz="2800" dirty="0" smtClean="0"/>
              <a:t>No nominal cuts in benefits (except in Greece; in Portugal they were ruled out by the Constitutional Court)</a:t>
            </a:r>
          </a:p>
          <a:p>
            <a:pPr lvl="2"/>
            <a:endParaRPr lang="en-GB" altLang="en-US" dirty="0" smtClean="0"/>
          </a:p>
          <a:p>
            <a:endParaRPr lang="en-GB" dirty="0"/>
          </a:p>
        </p:txBody>
      </p:sp>
      <p:sp>
        <p:nvSpPr>
          <p:cNvPr id="3" name="Slide Number Placeholder 2"/>
          <p:cNvSpPr>
            <a:spLocks noGrp="1"/>
          </p:cNvSpPr>
          <p:nvPr>
            <p:ph type="sldNum" sz="quarter" idx="4"/>
          </p:nvPr>
        </p:nvSpPr>
        <p:spPr/>
        <p:txBody>
          <a:bodyPr/>
          <a:lstStyle/>
          <a:p>
            <a:fld id="{C3B08A1D-A5E1-4784-AC1A-7B78003673CA}" type="slidenum">
              <a:rPr lang="en-GB" smtClean="0"/>
              <a:pPr/>
              <a:t>9</a:t>
            </a:fld>
            <a:endParaRPr lang="en-GB"/>
          </a:p>
        </p:txBody>
      </p:sp>
      <p:sp>
        <p:nvSpPr>
          <p:cNvPr id="4" name="Title 3"/>
          <p:cNvSpPr>
            <a:spLocks noGrp="1"/>
          </p:cNvSpPr>
          <p:nvPr>
            <p:ph type="title"/>
          </p:nvPr>
        </p:nvSpPr>
        <p:spPr>
          <a:xfrm>
            <a:off x="1043608" y="188640"/>
            <a:ext cx="7920880" cy="1022400"/>
          </a:xfrm>
        </p:spPr>
        <p:txBody>
          <a:bodyPr vert="horz" lIns="91440" tIns="45720" rIns="91440" bIns="45720" rtlCol="0" anchor="ctr">
            <a:noAutofit/>
          </a:bodyPr>
          <a:lstStyle/>
          <a:p>
            <a:pPr lvl="1"/>
            <a:r>
              <a:rPr lang="en-US" altLang="en-US" sz="4000" dirty="0" smtClean="0">
                <a:solidFill>
                  <a:schemeClr val="tx1"/>
                </a:solidFill>
                <a:latin typeface="+mj-lt"/>
              </a:rPr>
              <a:t>Reforms to improve the financial sustainability of pension systems</a:t>
            </a:r>
            <a:endParaRPr lang="en-GB" sz="2800" dirty="0">
              <a:solidFill>
                <a:schemeClr val="tx1"/>
              </a:solidFill>
              <a:latin typeface="+mj-lt"/>
            </a:endParaRPr>
          </a:p>
        </p:txBody>
      </p:sp>
    </p:spTree>
    <p:extLst>
      <p:ext uri="{BB962C8B-B14F-4D97-AF65-F5344CB8AC3E}">
        <p14:creationId xmlns:p14="http://schemas.microsoft.com/office/powerpoint/2010/main" val="20866593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OECD_English_white</Template>
  <TotalTime>7732</TotalTime>
  <Words>1570</Words>
  <Application>Microsoft Office PowerPoint</Application>
  <PresentationFormat>On-screen Show (4:3)</PresentationFormat>
  <Paragraphs>260</Paragraphs>
  <Slides>26</Slides>
  <Notes>20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OECD_English_white</vt:lpstr>
      <vt:lpstr>The impact of the economic crisis on pension system reforms in OECD countries </vt:lpstr>
      <vt:lpstr>Structure of presentation</vt:lpstr>
      <vt:lpstr>Net replacement rates vary strongly across countries </vt:lpstr>
      <vt:lpstr>Employment rates of older workers fall strongly from age 60</vt:lpstr>
      <vt:lpstr>     Poverty has shifted from the old to the young</vt:lpstr>
      <vt:lpstr> </vt:lpstr>
      <vt:lpstr>Economic crisis means difficult times for OECD pension systems</vt:lpstr>
      <vt:lpstr>Recent policy action 2013-2014</vt:lpstr>
      <vt:lpstr>Reforms to improve the financial sustainability of pension systems</vt:lpstr>
      <vt:lpstr>Three main types of financial sustainability measures …</vt:lpstr>
      <vt:lpstr>Three main types of financial sustainability measures …</vt:lpstr>
      <vt:lpstr>Trends in pension ages in the OECD</vt:lpstr>
      <vt:lpstr>PowerPoint Presentation</vt:lpstr>
      <vt:lpstr>Pension ages are being raised in different ways </vt:lpstr>
      <vt:lpstr>  Promoting longer working lives</vt:lpstr>
      <vt:lpstr>Three main types of fiancial sustainability measures …</vt:lpstr>
      <vt:lpstr>PowerPoint Presentation</vt:lpstr>
      <vt:lpstr>Implications for pension adequacy</vt:lpstr>
      <vt:lpstr>Main pension adequacy measures</vt:lpstr>
      <vt:lpstr>Main pension adequacy measures</vt:lpstr>
      <vt:lpstr>Main adequacy measures</vt:lpstr>
      <vt:lpstr>Main adequacy measures</vt:lpstr>
      <vt:lpstr>Main adequacy measures</vt:lpstr>
      <vt:lpstr>Remaining key challenges</vt:lpstr>
      <vt:lpstr>PowerPoint Presentation</vt:lpstr>
      <vt:lpstr>PowerPoint Presentation</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kristoffer.lundberg@oecd.org</dc:creator>
  <cp:lastModifiedBy>QUEISSER Monika</cp:lastModifiedBy>
  <cp:revision>244</cp:revision>
  <cp:lastPrinted>2015-01-28T10:37:38Z</cp:lastPrinted>
  <dcterms:created xsi:type="dcterms:W3CDTF">2013-10-27T15:18:34Z</dcterms:created>
  <dcterms:modified xsi:type="dcterms:W3CDTF">2015-07-01T11:13:34Z</dcterms:modified>
</cp:coreProperties>
</file>