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8" r:id="rId2"/>
    <p:sldMasterId id="2147483700" r:id="rId3"/>
  </p:sldMasterIdLst>
  <p:notesMasterIdLst>
    <p:notesMasterId r:id="rId116"/>
  </p:notesMasterIdLst>
  <p:handoutMasterIdLst>
    <p:handoutMasterId r:id="rId117"/>
  </p:handoutMasterIdLst>
  <p:sldIdLst>
    <p:sldId id="263" r:id="rId4"/>
    <p:sldId id="273" r:id="rId5"/>
    <p:sldId id="340" r:id="rId6"/>
    <p:sldId id="341" r:id="rId7"/>
    <p:sldId id="269" r:id="rId8"/>
    <p:sldId id="278" r:id="rId9"/>
    <p:sldId id="268" r:id="rId10"/>
    <p:sldId id="258" r:id="rId11"/>
    <p:sldId id="265" r:id="rId12"/>
    <p:sldId id="283" r:id="rId13"/>
    <p:sldId id="284" r:id="rId14"/>
    <p:sldId id="336" r:id="rId15"/>
    <p:sldId id="286" r:id="rId16"/>
    <p:sldId id="287" r:id="rId17"/>
    <p:sldId id="288" r:id="rId18"/>
    <p:sldId id="337" r:id="rId19"/>
    <p:sldId id="270" r:id="rId20"/>
    <p:sldId id="271" r:id="rId21"/>
    <p:sldId id="276" r:id="rId22"/>
    <p:sldId id="298" r:id="rId23"/>
    <p:sldId id="274" r:id="rId24"/>
    <p:sldId id="299" r:id="rId25"/>
    <p:sldId id="275" r:id="rId26"/>
    <p:sldId id="300" r:id="rId27"/>
    <p:sldId id="272" r:id="rId28"/>
    <p:sldId id="301" r:id="rId29"/>
    <p:sldId id="343" r:id="rId30"/>
    <p:sldId id="342" r:id="rId31"/>
    <p:sldId id="344" r:id="rId32"/>
    <p:sldId id="345" r:id="rId33"/>
    <p:sldId id="346" r:id="rId34"/>
    <p:sldId id="348" r:id="rId35"/>
    <p:sldId id="347" r:id="rId36"/>
    <p:sldId id="349" r:id="rId37"/>
    <p:sldId id="350" r:id="rId38"/>
    <p:sldId id="303" r:id="rId39"/>
    <p:sldId id="339" r:id="rId40"/>
    <p:sldId id="304" r:id="rId41"/>
    <p:sldId id="305" r:id="rId42"/>
    <p:sldId id="324" r:id="rId43"/>
    <p:sldId id="317" r:id="rId44"/>
    <p:sldId id="306" r:id="rId45"/>
    <p:sldId id="307" r:id="rId46"/>
    <p:sldId id="308" r:id="rId47"/>
    <p:sldId id="318" r:id="rId48"/>
    <p:sldId id="323" r:id="rId49"/>
    <p:sldId id="327" r:id="rId50"/>
    <p:sldId id="332" r:id="rId51"/>
    <p:sldId id="321" r:id="rId52"/>
    <p:sldId id="316" r:id="rId53"/>
    <p:sldId id="319" r:id="rId54"/>
    <p:sldId id="351" r:id="rId55"/>
    <p:sldId id="352" r:id="rId56"/>
    <p:sldId id="353" r:id="rId57"/>
    <p:sldId id="354" r:id="rId58"/>
    <p:sldId id="355" r:id="rId59"/>
    <p:sldId id="356" r:id="rId60"/>
    <p:sldId id="357" r:id="rId61"/>
    <p:sldId id="416" r:id="rId62"/>
    <p:sldId id="359" r:id="rId63"/>
    <p:sldId id="360" r:id="rId64"/>
    <p:sldId id="361" r:id="rId65"/>
    <p:sldId id="362" r:id="rId66"/>
    <p:sldId id="363" r:id="rId67"/>
    <p:sldId id="417" r:id="rId68"/>
    <p:sldId id="366" r:id="rId69"/>
    <p:sldId id="367" r:id="rId70"/>
    <p:sldId id="368" r:id="rId71"/>
    <p:sldId id="370" r:id="rId72"/>
    <p:sldId id="371" r:id="rId73"/>
    <p:sldId id="372" r:id="rId74"/>
    <p:sldId id="418" r:id="rId75"/>
    <p:sldId id="374" r:id="rId76"/>
    <p:sldId id="375" r:id="rId77"/>
    <p:sldId id="376" r:id="rId78"/>
    <p:sldId id="377" r:id="rId79"/>
    <p:sldId id="378" r:id="rId80"/>
    <p:sldId id="379" r:id="rId81"/>
    <p:sldId id="380" r:id="rId82"/>
    <p:sldId id="381" r:id="rId83"/>
    <p:sldId id="382" r:id="rId84"/>
    <p:sldId id="419"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420" r:id="rId100"/>
    <p:sldId id="399" r:id="rId101"/>
    <p:sldId id="401" r:id="rId102"/>
    <p:sldId id="403" r:id="rId103"/>
    <p:sldId id="405" r:id="rId104"/>
    <p:sldId id="406" r:id="rId105"/>
    <p:sldId id="407" r:id="rId106"/>
    <p:sldId id="408" r:id="rId107"/>
    <p:sldId id="409" r:id="rId108"/>
    <p:sldId id="410" r:id="rId109"/>
    <p:sldId id="411" r:id="rId110"/>
    <p:sldId id="412" r:id="rId111"/>
    <p:sldId id="413" r:id="rId112"/>
    <p:sldId id="414" r:id="rId113"/>
    <p:sldId id="415" r:id="rId114"/>
    <p:sldId id="331" r:id="rId115"/>
  </p:sldIdLst>
  <p:sldSz cx="9144000" cy="6858000" type="screen4x3"/>
  <p:notesSz cx="6883400" cy="9906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180"/>
    <a:srgbClr val="0033CC"/>
    <a:srgbClr val="1F3F6F"/>
    <a:srgbClr val="0D3981"/>
    <a:srgbClr val="070A87"/>
    <a:srgbClr val="1C33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71" autoAdjust="0"/>
    <p:restoredTop sz="94660"/>
  </p:normalViewPr>
  <p:slideViewPr>
    <p:cSldViewPr>
      <p:cViewPr varScale="1">
        <p:scale>
          <a:sx n="30" d="100"/>
          <a:sy n="30" d="100"/>
        </p:scale>
        <p:origin x="-426" y="-78"/>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3276" y="-84"/>
      </p:cViewPr>
      <p:guideLst>
        <p:guide orient="horz" pos="3120"/>
        <p:guide pos="216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handoutMaster" Target="handoutMasters/handout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807" cy="495300"/>
          </a:xfrm>
          <a:prstGeom prst="rect">
            <a:avLst/>
          </a:prstGeom>
        </p:spPr>
        <p:txBody>
          <a:bodyPr vert="horz" lIns="91787" tIns="45893" rIns="91787" bIns="45893" rtlCol="0"/>
          <a:lstStyle>
            <a:lvl1pPr algn="l">
              <a:defRPr sz="1200"/>
            </a:lvl1pPr>
          </a:lstStyle>
          <a:p>
            <a:endParaRPr lang="fr-FR" dirty="0"/>
          </a:p>
        </p:txBody>
      </p:sp>
      <p:sp>
        <p:nvSpPr>
          <p:cNvPr id="3" name="Espace réservé de la date 2"/>
          <p:cNvSpPr>
            <a:spLocks noGrp="1"/>
          </p:cNvSpPr>
          <p:nvPr>
            <p:ph type="dt" sz="quarter" idx="1"/>
          </p:nvPr>
        </p:nvSpPr>
        <p:spPr>
          <a:xfrm>
            <a:off x="3899001" y="0"/>
            <a:ext cx="2982807" cy="495300"/>
          </a:xfrm>
          <a:prstGeom prst="rect">
            <a:avLst/>
          </a:prstGeom>
        </p:spPr>
        <p:txBody>
          <a:bodyPr vert="horz" lIns="91787" tIns="45893" rIns="91787" bIns="45893" rtlCol="0"/>
          <a:lstStyle>
            <a:lvl1pPr algn="r">
              <a:defRPr sz="1200"/>
            </a:lvl1pPr>
          </a:lstStyle>
          <a:p>
            <a:r>
              <a:rPr lang="fr-FR" dirty="0" smtClean="0"/>
              <a:t>16/06/2014</a:t>
            </a:r>
            <a:endParaRPr lang="fr-FR" dirty="0"/>
          </a:p>
        </p:txBody>
      </p:sp>
      <p:sp>
        <p:nvSpPr>
          <p:cNvPr id="4" name="Espace réservé du pied de page 3"/>
          <p:cNvSpPr>
            <a:spLocks noGrp="1"/>
          </p:cNvSpPr>
          <p:nvPr>
            <p:ph type="ftr" sz="quarter" idx="2"/>
          </p:nvPr>
        </p:nvSpPr>
        <p:spPr>
          <a:xfrm>
            <a:off x="0" y="9408981"/>
            <a:ext cx="2982807" cy="495300"/>
          </a:xfrm>
          <a:prstGeom prst="rect">
            <a:avLst/>
          </a:prstGeom>
        </p:spPr>
        <p:txBody>
          <a:bodyPr vert="horz" lIns="91787" tIns="45893" rIns="91787" bIns="45893" rtlCol="0" anchor="b"/>
          <a:lstStyle>
            <a:lvl1pPr algn="l">
              <a:defRPr sz="1200"/>
            </a:lvl1pPr>
          </a:lstStyle>
          <a:p>
            <a:r>
              <a:rPr lang="fr-FR" smtClean="0"/>
              <a:t>1ers repères retraite - L.A</a:t>
            </a:r>
            <a:endParaRPr lang="fr-FR" dirty="0"/>
          </a:p>
        </p:txBody>
      </p:sp>
      <p:sp>
        <p:nvSpPr>
          <p:cNvPr id="5" name="Espace réservé du numéro de diapositive 4"/>
          <p:cNvSpPr>
            <a:spLocks noGrp="1"/>
          </p:cNvSpPr>
          <p:nvPr>
            <p:ph type="sldNum" sz="quarter" idx="3"/>
          </p:nvPr>
        </p:nvSpPr>
        <p:spPr>
          <a:xfrm>
            <a:off x="3899001" y="9408981"/>
            <a:ext cx="2982807" cy="495300"/>
          </a:xfrm>
          <a:prstGeom prst="rect">
            <a:avLst/>
          </a:prstGeom>
        </p:spPr>
        <p:txBody>
          <a:bodyPr vert="horz" lIns="91787" tIns="45893" rIns="91787" bIns="45893" rtlCol="0" anchor="b"/>
          <a:lstStyle>
            <a:lvl1pPr algn="r">
              <a:defRPr sz="1200"/>
            </a:lvl1pPr>
          </a:lstStyle>
          <a:p>
            <a:fld id="{D26A65A5-E251-462C-91F2-37CF0305DED9}" type="slidenum">
              <a:rPr lang="fr-FR" smtClean="0"/>
              <a:pPr/>
              <a:t>‹N°›</a:t>
            </a:fld>
            <a:endParaRPr lang="fr-FR" dirty="0"/>
          </a:p>
        </p:txBody>
      </p:sp>
    </p:spTree>
    <p:extLst>
      <p:ext uri="{BB962C8B-B14F-4D97-AF65-F5344CB8AC3E}">
        <p14:creationId xmlns:p14="http://schemas.microsoft.com/office/powerpoint/2010/main" xmlns="" val="25189262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280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787" tIns="45893" rIns="91787" bIns="45893" numCol="1" anchor="t" anchorCtr="0" compatLnSpc="1">
            <a:prstTxWarp prst="textNoShape">
              <a:avLst/>
            </a:prstTxWarp>
          </a:bodyPr>
          <a:lstStyle>
            <a:lvl1pPr>
              <a:defRPr sz="1200"/>
            </a:lvl1pPr>
          </a:lstStyle>
          <a:p>
            <a:endParaRPr lang="fr-FR" altLang="fr-FR" dirty="0"/>
          </a:p>
        </p:txBody>
      </p:sp>
      <p:sp>
        <p:nvSpPr>
          <p:cNvPr id="5123" name="Rectangle 3"/>
          <p:cNvSpPr>
            <a:spLocks noGrp="1" noChangeArrowheads="1"/>
          </p:cNvSpPr>
          <p:nvPr>
            <p:ph type="dt" idx="1"/>
          </p:nvPr>
        </p:nvSpPr>
        <p:spPr bwMode="auto">
          <a:xfrm>
            <a:off x="3899001" y="0"/>
            <a:ext cx="298280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787" tIns="45893" rIns="91787" bIns="45893" numCol="1" anchor="t" anchorCtr="0" compatLnSpc="1">
            <a:prstTxWarp prst="textNoShape">
              <a:avLst/>
            </a:prstTxWarp>
          </a:bodyPr>
          <a:lstStyle>
            <a:lvl1pPr algn="r">
              <a:defRPr sz="1200"/>
            </a:lvl1pPr>
          </a:lstStyle>
          <a:p>
            <a:r>
              <a:rPr lang="fr-FR" altLang="fr-FR" dirty="0" smtClean="0"/>
              <a:t>16/06/2014</a:t>
            </a:r>
            <a:endParaRPr lang="fr-FR" altLang="fr-FR" dirty="0"/>
          </a:p>
        </p:txBody>
      </p:sp>
      <p:sp>
        <p:nvSpPr>
          <p:cNvPr id="5124"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88340" y="4705350"/>
            <a:ext cx="550672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787" tIns="45893" rIns="91787" bIns="45893"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126" name="Rectangle 6"/>
          <p:cNvSpPr>
            <a:spLocks noGrp="1" noChangeArrowheads="1"/>
          </p:cNvSpPr>
          <p:nvPr>
            <p:ph type="ftr" sz="quarter" idx="4"/>
          </p:nvPr>
        </p:nvSpPr>
        <p:spPr bwMode="auto">
          <a:xfrm>
            <a:off x="0" y="9408981"/>
            <a:ext cx="298280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787" tIns="45893" rIns="91787" bIns="45893" numCol="1" anchor="b" anchorCtr="0" compatLnSpc="1">
            <a:prstTxWarp prst="textNoShape">
              <a:avLst/>
            </a:prstTxWarp>
          </a:bodyPr>
          <a:lstStyle>
            <a:lvl1pPr>
              <a:defRPr sz="1200"/>
            </a:lvl1pPr>
          </a:lstStyle>
          <a:p>
            <a:r>
              <a:rPr lang="fr-FR" altLang="fr-FR" smtClean="0"/>
              <a:t>1ers repères retraite - L.A</a:t>
            </a:r>
            <a:endParaRPr lang="fr-FR" altLang="fr-FR" dirty="0"/>
          </a:p>
        </p:txBody>
      </p:sp>
      <p:sp>
        <p:nvSpPr>
          <p:cNvPr id="5127" name="Rectangle 7"/>
          <p:cNvSpPr>
            <a:spLocks noGrp="1" noChangeArrowheads="1"/>
          </p:cNvSpPr>
          <p:nvPr>
            <p:ph type="sldNum" sz="quarter" idx="5"/>
          </p:nvPr>
        </p:nvSpPr>
        <p:spPr bwMode="auto">
          <a:xfrm>
            <a:off x="3899001" y="9408981"/>
            <a:ext cx="298280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787" tIns="45893" rIns="91787" bIns="45893" numCol="1" anchor="b" anchorCtr="0" compatLnSpc="1">
            <a:prstTxWarp prst="textNoShape">
              <a:avLst/>
            </a:prstTxWarp>
          </a:bodyPr>
          <a:lstStyle>
            <a:lvl1pPr algn="r">
              <a:defRPr sz="1200"/>
            </a:lvl1pPr>
          </a:lstStyle>
          <a:p>
            <a:fld id="{333FCB83-5C2E-4A6F-BE74-6240AD573D27}" type="slidenum">
              <a:rPr lang="fr-FR" altLang="fr-FR"/>
              <a:pPr/>
              <a:t>‹N°›</a:t>
            </a:fld>
            <a:endParaRPr lang="fr-FR" altLang="fr-FR" dirty="0"/>
          </a:p>
        </p:txBody>
      </p:sp>
    </p:spTree>
    <p:extLst>
      <p:ext uri="{BB962C8B-B14F-4D97-AF65-F5344CB8AC3E}">
        <p14:creationId xmlns:p14="http://schemas.microsoft.com/office/powerpoint/2010/main" xmlns="" val="2426374641"/>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3FCB83-5C2E-4A6F-BE74-6240AD573D27}" type="slidenum">
              <a:rPr lang="fr-FR" altLang="fr-FR" smtClean="0"/>
              <a:pPr/>
              <a:t>2</a:t>
            </a:fld>
            <a:endParaRPr lang="fr-FR" altLang="fr-FR" dirty="0"/>
          </a:p>
        </p:txBody>
      </p:sp>
      <p:sp>
        <p:nvSpPr>
          <p:cNvPr id="5" name="Espace réservé de la date 4"/>
          <p:cNvSpPr>
            <a:spLocks noGrp="1"/>
          </p:cNvSpPr>
          <p:nvPr>
            <p:ph type="dt" idx="11"/>
          </p:nvPr>
        </p:nvSpPr>
        <p:spPr/>
        <p:txBody>
          <a:bodyPr/>
          <a:lstStyle/>
          <a:p>
            <a:r>
              <a:rPr lang="fr-FR" altLang="fr-FR" dirty="0" smtClean="0"/>
              <a:t>16/06/2014</a:t>
            </a:r>
            <a:endParaRPr lang="fr-FR" altLang="fr-FR" dirty="0"/>
          </a:p>
        </p:txBody>
      </p:sp>
      <p:sp>
        <p:nvSpPr>
          <p:cNvPr id="6" name="Espace réservé du pied de page 5"/>
          <p:cNvSpPr>
            <a:spLocks noGrp="1"/>
          </p:cNvSpPr>
          <p:nvPr>
            <p:ph type="ftr" sz="quarter" idx="12"/>
          </p:nvPr>
        </p:nvSpPr>
        <p:spPr/>
        <p:txBody>
          <a:bodyPr/>
          <a:lstStyle/>
          <a:p>
            <a:r>
              <a:rPr lang="fr-FR" altLang="fr-FR" dirty="0" smtClean="0"/>
              <a:t>1ers repères retraite - L.A</a:t>
            </a:r>
            <a:endParaRPr lang="fr-FR" altLang="fr-FR" dirty="0"/>
          </a:p>
        </p:txBody>
      </p:sp>
    </p:spTree>
    <p:extLst>
      <p:ext uri="{BB962C8B-B14F-4D97-AF65-F5344CB8AC3E}">
        <p14:creationId xmlns:p14="http://schemas.microsoft.com/office/powerpoint/2010/main" xmlns="" val="115937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r>
              <a:rPr lang="fr-FR" altLang="fr-FR" dirty="0" smtClean="0"/>
              <a:t>16/06/2014</a:t>
            </a:r>
            <a:endParaRPr lang="fr-FR" altLang="fr-FR" dirty="0"/>
          </a:p>
        </p:txBody>
      </p:sp>
      <p:sp>
        <p:nvSpPr>
          <p:cNvPr id="5" name="Espace réservé du numéro de diapositive 4"/>
          <p:cNvSpPr>
            <a:spLocks noGrp="1"/>
          </p:cNvSpPr>
          <p:nvPr>
            <p:ph type="sldNum" sz="quarter" idx="11"/>
          </p:nvPr>
        </p:nvSpPr>
        <p:spPr/>
        <p:txBody>
          <a:bodyPr/>
          <a:lstStyle/>
          <a:p>
            <a:fld id="{333FCB83-5C2E-4A6F-BE74-6240AD573D27}" type="slidenum">
              <a:rPr lang="fr-FR" altLang="fr-FR" smtClean="0"/>
              <a:pPr/>
              <a:t>96</a:t>
            </a:fld>
            <a:endParaRPr lang="fr-FR" altLang="fr-FR" dirty="0"/>
          </a:p>
        </p:txBody>
      </p:sp>
      <p:sp>
        <p:nvSpPr>
          <p:cNvPr id="6" name="Espace réservé du pied de page 5"/>
          <p:cNvSpPr>
            <a:spLocks noGrp="1"/>
          </p:cNvSpPr>
          <p:nvPr>
            <p:ph type="ftr" sz="quarter" idx="12"/>
          </p:nvPr>
        </p:nvSpPr>
        <p:spPr/>
        <p:txBody>
          <a:bodyPr/>
          <a:lstStyle/>
          <a:p>
            <a:r>
              <a:rPr lang="fr-FR" altLang="fr-FR" dirty="0" smtClean="0"/>
              <a:t>1ers repères retraite - L.A</a:t>
            </a:r>
            <a:endParaRPr lang="fr-FR" altLang="fr-FR" dirty="0"/>
          </a:p>
        </p:txBody>
      </p:sp>
    </p:spTree>
    <p:extLst>
      <p:ext uri="{BB962C8B-B14F-4D97-AF65-F5344CB8AC3E}">
        <p14:creationId xmlns:p14="http://schemas.microsoft.com/office/powerpoint/2010/main" xmlns="" val="372179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e la date 3"/>
          <p:cNvSpPr>
            <a:spLocks noGrp="1"/>
          </p:cNvSpPr>
          <p:nvPr>
            <p:ph type="dt" idx="10"/>
          </p:nvPr>
        </p:nvSpPr>
        <p:spPr/>
        <p:txBody>
          <a:bodyPr/>
          <a:lstStyle/>
          <a:p>
            <a:r>
              <a:rPr lang="fr-FR" altLang="fr-FR" dirty="0" smtClean="0"/>
              <a:t>16/06/2014</a:t>
            </a:r>
            <a:endParaRPr lang="fr-FR" altLang="fr-FR" dirty="0"/>
          </a:p>
        </p:txBody>
      </p:sp>
      <p:sp>
        <p:nvSpPr>
          <p:cNvPr id="5" name="Espace réservé du numéro de diapositive 4"/>
          <p:cNvSpPr>
            <a:spLocks noGrp="1"/>
          </p:cNvSpPr>
          <p:nvPr>
            <p:ph type="sldNum" sz="quarter" idx="11"/>
          </p:nvPr>
        </p:nvSpPr>
        <p:spPr/>
        <p:txBody>
          <a:bodyPr/>
          <a:lstStyle/>
          <a:p>
            <a:fld id="{333FCB83-5C2E-4A6F-BE74-6240AD573D27}" type="slidenum">
              <a:rPr lang="fr-FR" altLang="fr-FR" smtClean="0"/>
              <a:pPr/>
              <a:t>3</a:t>
            </a:fld>
            <a:endParaRPr lang="fr-FR" altLang="fr-FR" dirty="0"/>
          </a:p>
        </p:txBody>
      </p:sp>
      <p:sp>
        <p:nvSpPr>
          <p:cNvPr id="6" name="Espace réservé du pied de page 5"/>
          <p:cNvSpPr>
            <a:spLocks noGrp="1"/>
          </p:cNvSpPr>
          <p:nvPr>
            <p:ph type="ftr" sz="quarter" idx="12"/>
          </p:nvPr>
        </p:nvSpPr>
        <p:spPr/>
        <p:txBody>
          <a:bodyPr/>
          <a:lstStyle/>
          <a:p>
            <a:r>
              <a:rPr lang="fr-FR" altLang="fr-FR" dirty="0" smtClean="0"/>
              <a:t>1ers repères retraite - L.A</a:t>
            </a:r>
            <a:endParaRPr lang="fr-FR" altLang="fr-FR" dirty="0"/>
          </a:p>
        </p:txBody>
      </p:sp>
    </p:spTree>
    <p:extLst>
      <p:ext uri="{BB962C8B-B14F-4D97-AF65-F5344CB8AC3E}">
        <p14:creationId xmlns:p14="http://schemas.microsoft.com/office/powerpoint/2010/main" xmlns="" val="143340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5771" indent="-286835" eaLnBrk="0" hangingPunct="0">
              <a:spcBef>
                <a:spcPct val="30000"/>
              </a:spcBef>
              <a:defRPr sz="1200">
                <a:solidFill>
                  <a:schemeClr val="tx1"/>
                </a:solidFill>
                <a:latin typeface="Arial" charset="0"/>
              </a:defRPr>
            </a:lvl2pPr>
            <a:lvl3pPr marL="1147340" indent="-229468" eaLnBrk="0" hangingPunct="0">
              <a:spcBef>
                <a:spcPct val="30000"/>
              </a:spcBef>
              <a:defRPr sz="1200">
                <a:solidFill>
                  <a:schemeClr val="tx1"/>
                </a:solidFill>
                <a:latin typeface="Arial" charset="0"/>
              </a:defRPr>
            </a:lvl3pPr>
            <a:lvl4pPr marL="1606275" indent="-229468" eaLnBrk="0" hangingPunct="0">
              <a:spcBef>
                <a:spcPct val="30000"/>
              </a:spcBef>
              <a:defRPr sz="1200">
                <a:solidFill>
                  <a:schemeClr val="tx1"/>
                </a:solidFill>
                <a:latin typeface="Arial" charset="0"/>
              </a:defRPr>
            </a:lvl4pPr>
            <a:lvl5pPr marL="2065211" indent="-229468" eaLnBrk="0" hangingPunct="0">
              <a:spcBef>
                <a:spcPct val="30000"/>
              </a:spcBef>
              <a:defRPr sz="1200">
                <a:solidFill>
                  <a:schemeClr val="tx1"/>
                </a:solidFill>
                <a:latin typeface="Arial" charset="0"/>
              </a:defRPr>
            </a:lvl5pPr>
            <a:lvl6pPr marL="2524147" indent="-229468" eaLnBrk="0" fontAlgn="base" hangingPunct="0">
              <a:spcBef>
                <a:spcPct val="30000"/>
              </a:spcBef>
              <a:spcAft>
                <a:spcPct val="0"/>
              </a:spcAft>
              <a:defRPr sz="1200">
                <a:solidFill>
                  <a:schemeClr val="tx1"/>
                </a:solidFill>
                <a:latin typeface="Arial" charset="0"/>
              </a:defRPr>
            </a:lvl6pPr>
            <a:lvl7pPr marL="2983082" indent="-229468" eaLnBrk="0" fontAlgn="base" hangingPunct="0">
              <a:spcBef>
                <a:spcPct val="30000"/>
              </a:spcBef>
              <a:spcAft>
                <a:spcPct val="0"/>
              </a:spcAft>
              <a:defRPr sz="1200">
                <a:solidFill>
                  <a:schemeClr val="tx1"/>
                </a:solidFill>
                <a:latin typeface="Arial" charset="0"/>
              </a:defRPr>
            </a:lvl7pPr>
            <a:lvl8pPr marL="3442018" indent="-229468" eaLnBrk="0" fontAlgn="base" hangingPunct="0">
              <a:spcBef>
                <a:spcPct val="30000"/>
              </a:spcBef>
              <a:spcAft>
                <a:spcPct val="0"/>
              </a:spcAft>
              <a:defRPr sz="1200">
                <a:solidFill>
                  <a:schemeClr val="tx1"/>
                </a:solidFill>
                <a:latin typeface="Arial" charset="0"/>
              </a:defRPr>
            </a:lvl8pPr>
            <a:lvl9pPr marL="3900954" indent="-22946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E6EBD5-3168-46FF-B3C6-38522EA2DF8B}" type="slidenum">
              <a:rPr lang="fr-FR" altLang="fr-FR" smtClean="0"/>
              <a:pPr eaLnBrk="1" hangingPunct="1">
                <a:spcBef>
                  <a:spcPct val="0"/>
                </a:spcBef>
              </a:pPr>
              <a:t>7</a:t>
            </a:fld>
            <a:endParaRPr lang="fr-FR" altLang="fr-FR" dirty="0" smtClean="0"/>
          </a:p>
        </p:txBody>
      </p:sp>
      <p:sp>
        <p:nvSpPr>
          <p:cNvPr id="162819" name="Rectangle 2"/>
          <p:cNvSpPr>
            <a:spLocks noGrp="1" noRot="1" noChangeAspect="1" noChangeArrowheads="1" noTextEdit="1"/>
          </p:cNvSpPr>
          <p:nvPr>
            <p:ph type="sldImg"/>
          </p:nvPr>
        </p:nvSpPr>
        <p:spPr>
          <a:xfrm>
            <a:off x="3432175" y="2246313"/>
            <a:ext cx="0" cy="0"/>
          </a:xfrm>
          <a:ln/>
        </p:spPr>
      </p:sp>
      <p:sp>
        <p:nvSpPr>
          <p:cNvPr id="2" name="Espace réservé de la date 1"/>
          <p:cNvSpPr>
            <a:spLocks noGrp="1"/>
          </p:cNvSpPr>
          <p:nvPr>
            <p:ph type="dt" idx="10"/>
          </p:nvPr>
        </p:nvSpPr>
        <p:spPr/>
        <p:txBody>
          <a:bodyPr/>
          <a:lstStyle/>
          <a:p>
            <a:r>
              <a:rPr lang="fr-FR" altLang="fr-FR" dirty="0" smtClean="0"/>
              <a:t>16/06/2014</a:t>
            </a:r>
            <a:endParaRPr lang="fr-FR" altLang="fr-FR" dirty="0"/>
          </a:p>
        </p:txBody>
      </p:sp>
      <p:sp>
        <p:nvSpPr>
          <p:cNvPr id="3" name="Espace réservé du pied de page 2"/>
          <p:cNvSpPr>
            <a:spLocks noGrp="1"/>
          </p:cNvSpPr>
          <p:nvPr>
            <p:ph type="ftr" sz="quarter" idx="11"/>
          </p:nvPr>
        </p:nvSpPr>
        <p:spPr/>
        <p:txBody>
          <a:bodyPr/>
          <a:lstStyle/>
          <a:p>
            <a:r>
              <a:rPr lang="fr-FR" altLang="fr-FR" dirty="0" smtClean="0"/>
              <a:t>1ers repères retraite - L.A</a:t>
            </a:r>
            <a:endParaRPr lang="fr-FR" alt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4C2BA7-86E6-4E9B-9833-4DE2BD0595BE}" type="slidenum">
              <a:rPr lang="fr-FR" altLang="fr-FR"/>
              <a:pPr/>
              <a:t>11</a:t>
            </a:fld>
            <a:endParaRPr lang="fr-FR" altLang="fr-FR" dirty="0"/>
          </a:p>
        </p:txBody>
      </p:sp>
      <p:sp>
        <p:nvSpPr>
          <p:cNvPr id="140289" name="Rectangle 1"/>
          <p:cNvSpPr txBox="1">
            <a:spLocks noGrp="1" noRot="1" noChangeAspect="1" noChangeArrowheads="1"/>
          </p:cNvSpPr>
          <p:nvPr>
            <p:ph type="sldImg"/>
          </p:nvPr>
        </p:nvSpPr>
        <p:spPr bwMode="auto">
          <a:xfrm>
            <a:off x="963613" y="744538"/>
            <a:ext cx="4953000" cy="3714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40290" name="Rectangle 2"/>
          <p:cNvSpPr txBox="1">
            <a:spLocks noGrp="1" noChangeArrowheads="1"/>
          </p:cNvSpPr>
          <p:nvPr>
            <p:ph type="body" idx="1"/>
          </p:nvPr>
        </p:nvSpPr>
        <p:spPr bwMode="auto">
          <a:xfrm>
            <a:off x="687366" y="4704426"/>
            <a:ext cx="5508670" cy="445504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810" tIns="45404" rIns="90810" bIns="45404" anchor="ctr"/>
          <a:lstStyle/>
          <a:p>
            <a:endParaRPr lang="fr-FR" altLang="fr-FR" dirty="0"/>
          </a:p>
        </p:txBody>
      </p:sp>
      <p:sp>
        <p:nvSpPr>
          <p:cNvPr id="2" name="Espace réservé de la date 1"/>
          <p:cNvSpPr>
            <a:spLocks noGrp="1"/>
          </p:cNvSpPr>
          <p:nvPr>
            <p:ph type="dt" idx="10"/>
          </p:nvPr>
        </p:nvSpPr>
        <p:spPr/>
        <p:txBody>
          <a:bodyPr/>
          <a:lstStyle/>
          <a:p>
            <a:r>
              <a:rPr lang="fr-FR" altLang="fr-FR" dirty="0" smtClean="0"/>
              <a:t>16/06/2014</a:t>
            </a:r>
            <a:endParaRPr lang="fr-FR" altLang="fr-FR" dirty="0"/>
          </a:p>
        </p:txBody>
      </p:sp>
      <p:sp>
        <p:nvSpPr>
          <p:cNvPr id="3" name="Espace réservé du pied de page 2"/>
          <p:cNvSpPr>
            <a:spLocks noGrp="1"/>
          </p:cNvSpPr>
          <p:nvPr>
            <p:ph type="ftr" sz="quarter" idx="11"/>
          </p:nvPr>
        </p:nvSpPr>
        <p:spPr/>
        <p:txBody>
          <a:bodyPr/>
          <a:lstStyle/>
          <a:p>
            <a:r>
              <a:rPr lang="fr-FR" altLang="fr-FR" dirty="0" smtClean="0"/>
              <a:t>1ers repères retraite - L.A</a:t>
            </a:r>
            <a:endParaRPr lang="fr-FR" alt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5606AA23-C7F0-438A-9D87-648E3BBB1544}" type="slidenum">
              <a:rPr lang="fr-FR" altLang="fr-FR"/>
              <a:pPr/>
              <a:t>14</a:t>
            </a:fld>
            <a:endParaRPr lang="fr-FR" altLang="fr-FR" dirty="0"/>
          </a:p>
        </p:txBody>
      </p:sp>
      <p:sp>
        <p:nvSpPr>
          <p:cNvPr id="160769" name="Text Box 1"/>
          <p:cNvSpPr txBox="1">
            <a:spLocks noChangeArrowheads="1"/>
          </p:cNvSpPr>
          <p:nvPr/>
        </p:nvSpPr>
        <p:spPr bwMode="auto">
          <a:xfrm>
            <a:off x="3903195" y="9413678"/>
            <a:ext cx="2981832" cy="4939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nchor="b"/>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algn="r" eaLnBrk="1">
              <a:lnSpc>
                <a:spcPct val="95000"/>
              </a:lnSpc>
            </a:pPr>
            <a:fld id="{91B3CD56-14E0-4D01-ACF3-BC92CF2861EA}" type="slidenum">
              <a:rPr lang="fr-FR" altLang="fr-FR" sz="1200">
                <a:solidFill>
                  <a:srgbClr val="000000"/>
                </a:solidFill>
              </a:rPr>
              <a:pPr algn="r" eaLnBrk="1">
                <a:lnSpc>
                  <a:spcPct val="95000"/>
                </a:lnSpc>
              </a:pPr>
              <a:t>14</a:t>
            </a:fld>
            <a:endParaRPr lang="fr-FR" altLang="fr-FR" sz="1200" dirty="0">
              <a:solidFill>
                <a:srgbClr val="000000"/>
              </a:solidFill>
            </a:endParaRPr>
          </a:p>
        </p:txBody>
      </p:sp>
      <p:sp>
        <p:nvSpPr>
          <p:cNvPr id="160770" name="Text Box 2"/>
          <p:cNvSpPr txBox="1">
            <a:spLocks noChangeArrowheads="1"/>
          </p:cNvSpPr>
          <p:nvPr/>
        </p:nvSpPr>
        <p:spPr bwMode="auto">
          <a:xfrm>
            <a:off x="2" y="9413678"/>
            <a:ext cx="2981832" cy="4939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nchor="b"/>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eaLnBrk="1">
              <a:lnSpc>
                <a:spcPct val="95000"/>
              </a:lnSpc>
            </a:pPr>
            <a:endParaRPr lang="fr-FR" altLang="fr-FR" sz="1200" dirty="0">
              <a:solidFill>
                <a:srgbClr val="000000"/>
              </a:solidFill>
            </a:endParaRPr>
          </a:p>
        </p:txBody>
      </p:sp>
      <p:sp>
        <p:nvSpPr>
          <p:cNvPr id="160771" name="Text Box 3"/>
          <p:cNvSpPr txBox="1">
            <a:spLocks noChangeArrowheads="1"/>
          </p:cNvSpPr>
          <p:nvPr/>
        </p:nvSpPr>
        <p:spPr bwMode="auto">
          <a:xfrm>
            <a:off x="2" y="1"/>
            <a:ext cx="2981832" cy="495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eaLnBrk="1">
              <a:lnSpc>
                <a:spcPct val="95000"/>
              </a:lnSpc>
            </a:pPr>
            <a:endParaRPr lang="fr-FR" altLang="fr-FR" sz="1200" dirty="0">
              <a:solidFill>
                <a:srgbClr val="000000"/>
              </a:solidFill>
            </a:endParaRPr>
          </a:p>
        </p:txBody>
      </p:sp>
      <p:sp>
        <p:nvSpPr>
          <p:cNvPr id="160772" name="Text Box 4"/>
          <p:cNvSpPr txBox="1">
            <a:spLocks noChangeArrowheads="1"/>
          </p:cNvSpPr>
          <p:nvPr/>
        </p:nvSpPr>
        <p:spPr bwMode="auto">
          <a:xfrm>
            <a:off x="3903195" y="1"/>
            <a:ext cx="2981832" cy="495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algn="r" eaLnBrk="1">
              <a:lnSpc>
                <a:spcPct val="95000"/>
              </a:lnSpc>
            </a:pPr>
            <a:endParaRPr lang="fr-FR" altLang="fr-FR" sz="1200" dirty="0">
              <a:solidFill>
                <a:srgbClr val="000000"/>
              </a:solidFill>
            </a:endParaRPr>
          </a:p>
        </p:txBody>
      </p:sp>
      <p:sp>
        <p:nvSpPr>
          <p:cNvPr id="160773" name="Text Box 5"/>
          <p:cNvSpPr txBox="1">
            <a:spLocks noChangeArrowheads="1"/>
          </p:cNvSpPr>
          <p:nvPr/>
        </p:nvSpPr>
        <p:spPr bwMode="auto">
          <a:xfrm>
            <a:off x="781616" y="379701"/>
            <a:ext cx="5326673" cy="39369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1787" tIns="45893" rIns="91787" bIns="45893" anchor="ctr"/>
          <a:lstStyle/>
          <a:p>
            <a:endParaRPr lang="fr-FR" dirty="0"/>
          </a:p>
        </p:txBody>
      </p:sp>
      <p:sp>
        <p:nvSpPr>
          <p:cNvPr id="160774" name="Text Box 6"/>
          <p:cNvSpPr txBox="1">
            <a:spLocks noGrp="1" noChangeArrowheads="1"/>
          </p:cNvSpPr>
          <p:nvPr>
            <p:ph type="body"/>
          </p:nvPr>
        </p:nvSpPr>
        <p:spPr bwMode="auto">
          <a:xfrm>
            <a:off x="888864" y="4899103"/>
            <a:ext cx="18709979" cy="217845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5236" rIns="89379" bIns="46477"/>
          <a:lstStyle/>
          <a:p>
            <a:pPr>
              <a:lnSpc>
                <a:spcPct val="93000"/>
              </a:lnSpc>
              <a:spcBef>
                <a:spcPts val="376"/>
              </a:spcBef>
              <a:tabLst>
                <a:tab pos="278868" algn="l"/>
                <a:tab pos="1196739" algn="l"/>
                <a:tab pos="2114610" algn="l"/>
                <a:tab pos="3032482" algn="l"/>
                <a:tab pos="3950353" algn="l"/>
                <a:tab pos="4868224" algn="l"/>
                <a:tab pos="5786096" algn="l"/>
                <a:tab pos="6703967" algn="l"/>
                <a:tab pos="7621838" algn="l"/>
                <a:tab pos="8539710" algn="l"/>
                <a:tab pos="9457581" algn="l"/>
                <a:tab pos="10375454" algn="l"/>
                <a:tab pos="10899723" algn="l"/>
                <a:tab pos="11626372" algn="l"/>
                <a:tab pos="12353019" algn="l"/>
                <a:tab pos="13079667" algn="l"/>
                <a:tab pos="13806316" algn="l"/>
                <a:tab pos="14532964" algn="l"/>
                <a:tab pos="15259612" algn="l"/>
                <a:tab pos="15986260" algn="l"/>
                <a:tab pos="16712908" algn="l"/>
                <a:tab pos="17439557" algn="l"/>
                <a:tab pos="18166205" algn="l"/>
              </a:tabLst>
            </a:pPr>
            <a:r>
              <a:rPr lang="fr-FR" altLang="fr-FR" sz="1000" dirty="0">
                <a:latin typeface="Arial" pitchFamily="34" charset="0"/>
                <a:cs typeface="Lucida Sans Unicode" pitchFamily="34" charset="0"/>
              </a:rPr>
              <a:t>Mise à jour réalisations 2004 pour les SA, 2005 pour les NSA</a:t>
            </a:r>
          </a:p>
        </p:txBody>
      </p:sp>
      <p:sp>
        <p:nvSpPr>
          <p:cNvPr id="2" name="Espace réservé de la date 1"/>
          <p:cNvSpPr>
            <a:spLocks noGrp="1"/>
          </p:cNvSpPr>
          <p:nvPr>
            <p:ph type="dt" idx="10"/>
          </p:nvPr>
        </p:nvSpPr>
        <p:spPr/>
        <p:txBody>
          <a:bodyPr/>
          <a:lstStyle/>
          <a:p>
            <a:r>
              <a:rPr lang="fr-FR" altLang="fr-FR" dirty="0" smtClean="0"/>
              <a:t>16/06/2014</a:t>
            </a:r>
            <a:endParaRPr lang="fr-FR" altLang="fr-FR" dirty="0"/>
          </a:p>
        </p:txBody>
      </p:sp>
      <p:sp>
        <p:nvSpPr>
          <p:cNvPr id="3" name="Espace réservé du pied de page 2"/>
          <p:cNvSpPr>
            <a:spLocks noGrp="1"/>
          </p:cNvSpPr>
          <p:nvPr>
            <p:ph type="ftr" sz="quarter" idx="11"/>
          </p:nvPr>
        </p:nvSpPr>
        <p:spPr/>
        <p:txBody>
          <a:bodyPr/>
          <a:lstStyle/>
          <a:p>
            <a:r>
              <a:rPr lang="fr-FR" altLang="fr-FR" dirty="0" smtClean="0"/>
              <a:t>1ers repères retraite - L.A</a:t>
            </a:r>
            <a:endParaRPr lang="fr-FR" alt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8E2582DE-2C0D-4759-9BE3-266A4941B02C}" type="slidenum">
              <a:rPr lang="fr-FR" altLang="fr-FR"/>
              <a:pPr/>
              <a:t>15</a:t>
            </a:fld>
            <a:endParaRPr lang="fr-FR" altLang="fr-FR" dirty="0"/>
          </a:p>
        </p:txBody>
      </p:sp>
      <p:sp>
        <p:nvSpPr>
          <p:cNvPr id="163841" name="Text Box 1"/>
          <p:cNvSpPr txBox="1">
            <a:spLocks noChangeArrowheads="1"/>
          </p:cNvSpPr>
          <p:nvPr/>
        </p:nvSpPr>
        <p:spPr bwMode="auto">
          <a:xfrm>
            <a:off x="3903195" y="9413678"/>
            <a:ext cx="2981832" cy="4939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nchor="b"/>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algn="r" eaLnBrk="1">
              <a:lnSpc>
                <a:spcPct val="95000"/>
              </a:lnSpc>
            </a:pPr>
            <a:fld id="{4D3130DA-9579-4BD7-96EB-EE0C4E0DC16D}" type="slidenum">
              <a:rPr lang="fr-FR" altLang="fr-FR" sz="1200">
                <a:solidFill>
                  <a:srgbClr val="000000"/>
                </a:solidFill>
              </a:rPr>
              <a:pPr algn="r" eaLnBrk="1">
                <a:lnSpc>
                  <a:spcPct val="95000"/>
                </a:lnSpc>
              </a:pPr>
              <a:t>15</a:t>
            </a:fld>
            <a:endParaRPr lang="fr-FR" altLang="fr-FR" sz="1200" dirty="0">
              <a:solidFill>
                <a:srgbClr val="000000"/>
              </a:solidFill>
            </a:endParaRPr>
          </a:p>
        </p:txBody>
      </p:sp>
      <p:sp>
        <p:nvSpPr>
          <p:cNvPr id="163842" name="Text Box 2"/>
          <p:cNvSpPr txBox="1">
            <a:spLocks noChangeArrowheads="1"/>
          </p:cNvSpPr>
          <p:nvPr/>
        </p:nvSpPr>
        <p:spPr bwMode="auto">
          <a:xfrm>
            <a:off x="2" y="9413678"/>
            <a:ext cx="2981832" cy="4939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nchor="b"/>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eaLnBrk="1">
              <a:lnSpc>
                <a:spcPct val="95000"/>
              </a:lnSpc>
            </a:pPr>
            <a:endParaRPr lang="fr-FR" altLang="fr-FR" sz="1200" dirty="0">
              <a:solidFill>
                <a:srgbClr val="000000"/>
              </a:solidFill>
            </a:endParaRPr>
          </a:p>
        </p:txBody>
      </p:sp>
      <p:sp>
        <p:nvSpPr>
          <p:cNvPr id="163843" name="Text Box 3"/>
          <p:cNvSpPr txBox="1">
            <a:spLocks noChangeArrowheads="1"/>
          </p:cNvSpPr>
          <p:nvPr/>
        </p:nvSpPr>
        <p:spPr bwMode="auto">
          <a:xfrm>
            <a:off x="2" y="1"/>
            <a:ext cx="2981832" cy="495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eaLnBrk="1">
              <a:lnSpc>
                <a:spcPct val="95000"/>
              </a:lnSpc>
            </a:pPr>
            <a:endParaRPr lang="fr-FR" altLang="fr-FR" sz="1200" dirty="0">
              <a:solidFill>
                <a:srgbClr val="000000"/>
              </a:solidFill>
            </a:endParaRPr>
          </a:p>
        </p:txBody>
      </p:sp>
      <p:sp>
        <p:nvSpPr>
          <p:cNvPr id="163844" name="Text Box 4"/>
          <p:cNvSpPr txBox="1">
            <a:spLocks noChangeArrowheads="1"/>
          </p:cNvSpPr>
          <p:nvPr/>
        </p:nvSpPr>
        <p:spPr bwMode="auto">
          <a:xfrm>
            <a:off x="3903195" y="1"/>
            <a:ext cx="2981832" cy="495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3985" rIns="89379" bIns="46477"/>
          <a:lstStyle>
            <a:lvl1pPr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1pPr>
            <a:lvl2pPr marL="735013" indent="-28257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2pPr>
            <a:lvl3pPr marL="1131888" indent="-227013"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3pPr>
            <a:lvl4pPr marL="1582738"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4pPr>
            <a:lvl5pPr marL="2035175" indent="-225425" defTabSz="44450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5pPr>
            <a:lvl6pPr marL="24923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6pPr>
            <a:lvl7pPr marL="29495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7pPr>
            <a:lvl8pPr marL="34067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8pPr>
            <a:lvl9pPr marL="3863975" indent="-225425" defTabSz="444500" eaLnBrk="0" fontAlgn="base" hangingPunct="0">
              <a:spcBef>
                <a:spcPct val="0"/>
              </a:spcBef>
              <a:spcAft>
                <a:spcPct val="0"/>
              </a:spcAft>
              <a:buClr>
                <a:srgbClr val="000000"/>
              </a:buClr>
              <a:buSzPct val="100000"/>
              <a:buFont typeface="Times New Roman" pitchFamily="18" charset="0"/>
              <a:tabLst>
                <a:tab pos="715963" algn="l"/>
                <a:tab pos="1431925" algn="l"/>
                <a:tab pos="2147888" algn="l"/>
                <a:tab pos="2863850" algn="l"/>
              </a:tabLst>
              <a:defRPr sz="2400">
                <a:solidFill>
                  <a:srgbClr val="FFCC66"/>
                </a:solidFill>
                <a:latin typeface="Times New Roman" pitchFamily="18" charset="0"/>
                <a:cs typeface="Lucida Sans Unicode" pitchFamily="34" charset="0"/>
              </a:defRPr>
            </a:lvl9pPr>
          </a:lstStyle>
          <a:p>
            <a:pPr algn="r" eaLnBrk="1">
              <a:lnSpc>
                <a:spcPct val="95000"/>
              </a:lnSpc>
            </a:pPr>
            <a:endParaRPr lang="fr-FR" altLang="fr-FR" sz="1200" dirty="0">
              <a:solidFill>
                <a:srgbClr val="000000"/>
              </a:solidFill>
            </a:endParaRPr>
          </a:p>
        </p:txBody>
      </p:sp>
      <p:sp>
        <p:nvSpPr>
          <p:cNvPr id="163845" name="Text Box 5"/>
          <p:cNvSpPr txBox="1">
            <a:spLocks noChangeArrowheads="1"/>
          </p:cNvSpPr>
          <p:nvPr/>
        </p:nvSpPr>
        <p:spPr bwMode="auto">
          <a:xfrm>
            <a:off x="3431951" y="2377955"/>
            <a:ext cx="1626" cy="161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1787" tIns="45893" rIns="91787" bIns="45893" anchor="ctr"/>
          <a:lstStyle/>
          <a:p>
            <a:endParaRPr lang="fr-FR" dirty="0"/>
          </a:p>
        </p:txBody>
      </p:sp>
      <p:sp>
        <p:nvSpPr>
          <p:cNvPr id="163846" name="Text Box 6"/>
          <p:cNvSpPr txBox="1">
            <a:spLocks noGrp="1" noChangeArrowheads="1"/>
          </p:cNvSpPr>
          <p:nvPr>
            <p:ph type="body"/>
          </p:nvPr>
        </p:nvSpPr>
        <p:spPr bwMode="auto">
          <a:xfrm>
            <a:off x="888862" y="4899103"/>
            <a:ext cx="18389857" cy="134182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379" tIns="56988" rIns="89379" bIns="46477"/>
          <a:lstStyle/>
          <a:p>
            <a:pPr>
              <a:lnSpc>
                <a:spcPct val="93000"/>
              </a:lnSpc>
              <a:spcBef>
                <a:spcPts val="452"/>
              </a:spcBef>
              <a:tabLst>
                <a:tab pos="278868" algn="l"/>
                <a:tab pos="1196739" algn="l"/>
                <a:tab pos="2114610" algn="l"/>
                <a:tab pos="3032482" algn="l"/>
                <a:tab pos="3950353" algn="l"/>
                <a:tab pos="4868224" algn="l"/>
                <a:tab pos="5786096" algn="l"/>
                <a:tab pos="6703967" algn="l"/>
                <a:tab pos="7621838" algn="l"/>
                <a:tab pos="8539710" algn="l"/>
                <a:tab pos="9457581" algn="l"/>
                <a:tab pos="10375454" algn="l"/>
                <a:tab pos="10899723" algn="l"/>
                <a:tab pos="11626372" algn="l"/>
                <a:tab pos="12353019" algn="l"/>
                <a:tab pos="13079667" algn="l"/>
                <a:tab pos="13806316" algn="l"/>
                <a:tab pos="14532964" algn="l"/>
                <a:tab pos="15259612" algn="l"/>
                <a:tab pos="15986260" algn="l"/>
                <a:tab pos="16712908" algn="l"/>
                <a:tab pos="17439557" algn="l"/>
                <a:tab pos="18166205" algn="l"/>
              </a:tabLst>
            </a:pPr>
            <a:r>
              <a:rPr lang="fr-FR" altLang="fr-FR" dirty="0">
                <a:solidFill>
                  <a:srgbClr val="3333CC"/>
                </a:solidFill>
                <a:latin typeface="Arial" pitchFamily="34" charset="0"/>
                <a:cs typeface="Lucida Sans Unicode" pitchFamily="34" charset="0"/>
              </a:rPr>
              <a:t>Mise à jour réalisations 2004</a:t>
            </a:r>
          </a:p>
        </p:txBody>
      </p:sp>
      <p:sp>
        <p:nvSpPr>
          <p:cNvPr id="2" name="Espace réservé de la date 1"/>
          <p:cNvSpPr>
            <a:spLocks noGrp="1"/>
          </p:cNvSpPr>
          <p:nvPr>
            <p:ph type="dt" idx="10"/>
          </p:nvPr>
        </p:nvSpPr>
        <p:spPr/>
        <p:txBody>
          <a:bodyPr/>
          <a:lstStyle/>
          <a:p>
            <a:r>
              <a:rPr lang="fr-FR" altLang="fr-FR" dirty="0" smtClean="0"/>
              <a:t>16/06/2014</a:t>
            </a:r>
            <a:endParaRPr lang="fr-FR" altLang="fr-FR" dirty="0"/>
          </a:p>
        </p:txBody>
      </p:sp>
      <p:sp>
        <p:nvSpPr>
          <p:cNvPr id="3" name="Espace réservé du pied de page 2"/>
          <p:cNvSpPr>
            <a:spLocks noGrp="1"/>
          </p:cNvSpPr>
          <p:nvPr>
            <p:ph type="ftr" sz="quarter" idx="11"/>
          </p:nvPr>
        </p:nvSpPr>
        <p:spPr/>
        <p:txBody>
          <a:bodyPr/>
          <a:lstStyle/>
          <a:p>
            <a:r>
              <a:rPr lang="fr-FR" altLang="fr-FR" dirty="0" smtClean="0"/>
              <a:t>1ers repères retraite - L.A</a:t>
            </a:r>
            <a:endParaRPr lang="fr-FR" alt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C857CD-5287-4251-8FCD-95FEC8D11D74}" type="slidenum">
              <a:rPr lang="fr-FR" altLang="fr-FR" smtClean="0"/>
              <a:pPr eaLnBrk="1" hangingPunct="1">
                <a:spcBef>
                  <a:spcPct val="0"/>
                </a:spcBef>
              </a:pPr>
              <a:t>67</a:t>
            </a:fld>
            <a:endParaRPr lang="fr-FR" altLang="fr-FR"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fr-FR" altLang="fr-FR" dirty="0" smtClean="0"/>
          </a:p>
        </p:txBody>
      </p:sp>
      <p:sp>
        <p:nvSpPr>
          <p:cNvPr id="2" name="Espace réservé du pied de page 1"/>
          <p:cNvSpPr>
            <a:spLocks noGrp="1"/>
          </p:cNvSpPr>
          <p:nvPr>
            <p:ph type="ftr" sz="quarter" idx="10"/>
          </p:nvPr>
        </p:nvSpPr>
        <p:spPr/>
        <p:txBody>
          <a:bodyPr/>
          <a:lstStyle/>
          <a:p>
            <a:r>
              <a:rPr lang="fr-FR" altLang="fr-FR" dirty="0" smtClean="0"/>
              <a:t>1ers repères retraite - L.A</a:t>
            </a:r>
            <a:endParaRPr lang="fr-FR" alt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a:ln/>
        </p:spPr>
      </p:sp>
      <p:sp>
        <p:nvSpPr>
          <p:cNvPr id="157699" name="Espace réservé des commentaires 2"/>
          <p:cNvSpPr>
            <a:spLocks noGrp="1"/>
          </p:cNvSpPr>
          <p:nvPr>
            <p:ph type="body" idx="1"/>
          </p:nvPr>
        </p:nvSpPr>
        <p:spPr>
          <a:noFill/>
        </p:spPr>
        <p:txBody>
          <a:bodyPr/>
          <a:lstStyle/>
          <a:p>
            <a:endParaRPr lang="fr-FR" altLang="fr-FR" dirty="0" smtClean="0"/>
          </a:p>
        </p:txBody>
      </p:sp>
      <p:sp>
        <p:nvSpPr>
          <p:cNvPr id="157700"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41B324-1696-4BA7-A5FF-FABEFB6A40FF}" type="slidenum">
              <a:rPr lang="fr-FR" altLang="fr-FR" smtClean="0"/>
              <a:pPr eaLnBrk="1" hangingPunct="1">
                <a:spcBef>
                  <a:spcPct val="0"/>
                </a:spcBef>
              </a:pPr>
              <a:t>68</a:t>
            </a:fld>
            <a:endParaRPr lang="fr-FR" altLang="fr-FR" dirty="0" smtClean="0"/>
          </a:p>
        </p:txBody>
      </p:sp>
      <p:sp>
        <p:nvSpPr>
          <p:cNvPr id="2" name="Espace réservé du pied de page 1"/>
          <p:cNvSpPr>
            <a:spLocks noGrp="1"/>
          </p:cNvSpPr>
          <p:nvPr>
            <p:ph type="ftr" sz="quarter" idx="10"/>
          </p:nvPr>
        </p:nvSpPr>
        <p:spPr/>
        <p:txBody>
          <a:bodyPr/>
          <a:lstStyle/>
          <a:p>
            <a:r>
              <a:rPr lang="fr-FR" altLang="fr-FR" dirty="0" smtClean="0"/>
              <a:t>1ers repères retraite - L.A</a:t>
            </a:r>
            <a:endParaRPr lang="fr-FR" alt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a:ln/>
        </p:spPr>
      </p:sp>
      <p:sp>
        <p:nvSpPr>
          <p:cNvPr id="158723" name="Espace réservé des commentaires 2"/>
          <p:cNvSpPr>
            <a:spLocks noGrp="1"/>
          </p:cNvSpPr>
          <p:nvPr>
            <p:ph type="body" idx="1"/>
          </p:nvPr>
        </p:nvSpPr>
        <p:spPr>
          <a:noFill/>
        </p:spPr>
        <p:txBody>
          <a:bodyPr/>
          <a:lstStyle/>
          <a:p>
            <a:endParaRPr lang="fr-FR" altLang="fr-FR" dirty="0" smtClean="0"/>
          </a:p>
        </p:txBody>
      </p:sp>
      <p:sp>
        <p:nvSpPr>
          <p:cNvPr id="158724"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EBFDF0-2C07-4B10-AD71-3550D2E352DE}" type="slidenum">
              <a:rPr lang="fr-FR" altLang="fr-FR" smtClean="0"/>
              <a:pPr eaLnBrk="1" hangingPunct="1">
                <a:spcBef>
                  <a:spcPct val="0"/>
                </a:spcBef>
              </a:pPr>
              <a:t>78</a:t>
            </a:fld>
            <a:endParaRPr lang="fr-FR" altLang="fr-FR" dirty="0" smtClean="0"/>
          </a:p>
        </p:txBody>
      </p:sp>
      <p:sp>
        <p:nvSpPr>
          <p:cNvPr id="2" name="Espace réservé du pied de page 1"/>
          <p:cNvSpPr>
            <a:spLocks noGrp="1"/>
          </p:cNvSpPr>
          <p:nvPr>
            <p:ph type="ftr" sz="quarter" idx="10"/>
          </p:nvPr>
        </p:nvSpPr>
        <p:spPr/>
        <p:txBody>
          <a:bodyPr/>
          <a:lstStyle/>
          <a:p>
            <a:r>
              <a:rPr lang="fr-FR" altLang="fr-FR" dirty="0" smtClean="0"/>
              <a:t>1ers repères retraite - L.A</a:t>
            </a:r>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r>
              <a:rPr lang="fr-FR" dirty="0" smtClean="0"/>
              <a:t>25/06/2015</a:t>
            </a:r>
            <a:endParaRPr lang="en-US" dirty="0"/>
          </a:p>
        </p:txBody>
      </p:sp>
      <p:sp>
        <p:nvSpPr>
          <p:cNvPr id="5" name="Footer Placeholder 4"/>
          <p:cNvSpPr>
            <a:spLocks noGrp="1"/>
          </p:cNvSpPr>
          <p:nvPr>
            <p:ph type="ftr" sz="quarter" idx="11"/>
          </p:nvPr>
        </p:nvSpPr>
        <p:spPr/>
        <p:txBody>
          <a:bodyPr/>
          <a:lstStyle/>
          <a:p>
            <a:r>
              <a:rPr lang="en-US" smtClean="0"/>
              <a:t>1ers repères retraite - L.A</a:t>
            </a:r>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t>25/06/2015</a:t>
            </a:r>
            <a:endParaRPr lang="en-US" dirty="0"/>
          </a:p>
        </p:txBody>
      </p:sp>
      <p:sp>
        <p:nvSpPr>
          <p:cNvPr id="5" name="Footer Placeholder 4"/>
          <p:cNvSpPr>
            <a:spLocks noGrp="1"/>
          </p:cNvSpPr>
          <p:nvPr>
            <p:ph type="ftr" sz="quarter" idx="11"/>
          </p:nvPr>
        </p:nvSpPr>
        <p:spPr/>
        <p:txBody>
          <a:bodyPr/>
          <a:lstStyle/>
          <a:p>
            <a:r>
              <a:rPr lang="en-US" smtClean="0"/>
              <a:t>1ers repères retraite - L.A</a:t>
            </a:r>
            <a:endParaRPr lang="en-US" dirty="0"/>
          </a:p>
        </p:txBody>
      </p:sp>
      <p:sp>
        <p:nvSpPr>
          <p:cNvPr id="6" name="Slide Number Placeholder 5"/>
          <p:cNvSpPr>
            <a:spLocks noGrp="1"/>
          </p:cNvSpPr>
          <p:nvPr>
            <p:ph type="sldNum" sz="quarter" idx="12"/>
          </p:nvPr>
        </p:nvSpPr>
        <p:spPr/>
        <p:txBody>
          <a:bodyPr/>
          <a:lstStyle/>
          <a:p>
            <a:r>
              <a:rPr lang="fr-FR" altLang="fr-FR" dirty="0" smtClean="0"/>
              <a:t>MSA (Affichage &gt; En-tête et pied de page) – JJ/MM/AAAA    </a:t>
            </a:r>
            <a:fld id="{A753DA5E-BA3D-464D-8B7E-26334CC93EE2}" type="slidenum">
              <a:rPr lang="fr-FR" altLang="fr-FR" smtClean="0"/>
              <a:pPr/>
              <a:t>‹N°›</a:t>
            </a:fld>
            <a:endParaRPr lang="fr-FR" alt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r-FR" smtClean="0"/>
              <a:t>25/06/2015</a:t>
            </a:r>
            <a:endParaRPr lang="en-US" dirty="0"/>
          </a:p>
        </p:txBody>
      </p:sp>
      <p:sp>
        <p:nvSpPr>
          <p:cNvPr id="5" name="Footer Placeholder 4"/>
          <p:cNvSpPr>
            <a:spLocks noGrp="1"/>
          </p:cNvSpPr>
          <p:nvPr>
            <p:ph type="ftr" sz="quarter" idx="11"/>
          </p:nvPr>
        </p:nvSpPr>
        <p:spPr/>
        <p:txBody>
          <a:bodyPr/>
          <a:lstStyle/>
          <a:p>
            <a:r>
              <a:rPr lang="en-US" smtClean="0"/>
              <a:t>1ers repères retraite - L.A</a:t>
            </a:r>
            <a:endParaRPr lang="en-US" dirty="0"/>
          </a:p>
        </p:txBody>
      </p:sp>
      <p:sp>
        <p:nvSpPr>
          <p:cNvPr id="6" name="Slide Number Placeholder 5"/>
          <p:cNvSpPr>
            <a:spLocks noGrp="1"/>
          </p:cNvSpPr>
          <p:nvPr>
            <p:ph type="sldNum" sz="quarter" idx="12"/>
          </p:nvPr>
        </p:nvSpPr>
        <p:spPr/>
        <p:txBody>
          <a:bodyPr/>
          <a:lstStyle/>
          <a:p>
            <a:r>
              <a:rPr lang="fr-FR" altLang="fr-FR" dirty="0" smtClean="0"/>
              <a:t>MSA (Affichage &gt; En-tête et pied de page) – JJ/MM/AAAA    </a:t>
            </a:r>
            <a:fld id="{0E197CB7-EC62-433F-9B50-B6648178C3FD}" type="slidenum">
              <a:rPr lang="fr-FR" altLang="fr-FR" smtClean="0"/>
              <a:pPr/>
              <a:t>‹N°›</a:t>
            </a:fld>
            <a:endParaRPr lang="fr-FR" altLang="fr-FR"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540358" y="243387"/>
            <a:ext cx="8063284" cy="964901"/>
          </a:xfrm>
        </p:spPr>
        <p:txBody>
          <a:bodyPr/>
          <a:lstStyle/>
          <a:p>
            <a:r>
              <a:rPr lang="fr-FR" smtClean="0"/>
              <a:t>Modifiez le style du titre</a:t>
            </a:r>
            <a:endParaRPr lang="fr-FR"/>
          </a:p>
        </p:txBody>
      </p:sp>
      <p:sp>
        <p:nvSpPr>
          <p:cNvPr id="3" name="Espace réservé du graphique 2"/>
          <p:cNvSpPr>
            <a:spLocks noGrp="1"/>
          </p:cNvSpPr>
          <p:nvPr>
            <p:ph type="chart" idx="1"/>
          </p:nvPr>
        </p:nvSpPr>
        <p:spPr>
          <a:xfrm>
            <a:off x="540358" y="1556804"/>
            <a:ext cx="8063284" cy="3600378"/>
          </a:xfrm>
        </p:spPr>
        <p:txBody>
          <a:bodyPr/>
          <a:lstStyle/>
          <a:p>
            <a:endParaRPr lang="fr-FR" dirty="0"/>
          </a:p>
        </p:txBody>
      </p:sp>
      <p:sp>
        <p:nvSpPr>
          <p:cNvPr id="4" name="Espace réservé du numéro de diapositive 3"/>
          <p:cNvSpPr>
            <a:spLocks noGrp="1"/>
          </p:cNvSpPr>
          <p:nvPr>
            <p:ph type="sldNum" sz="quarter" idx="10"/>
          </p:nvPr>
        </p:nvSpPr>
        <p:spPr>
          <a:xfrm>
            <a:off x="3420006" y="6267538"/>
            <a:ext cx="5183636" cy="269309"/>
          </a:xfrm>
        </p:spPr>
        <p:txBody>
          <a:bodyPr/>
          <a:lstStyle>
            <a:lvl1pPr>
              <a:defRPr/>
            </a:lvl1pPr>
          </a:lstStyle>
          <a:p>
            <a:r>
              <a:rPr lang="fr-FR" altLang="fr-FR" dirty="0"/>
              <a:t>CCMSA/Ders/OES –    </a:t>
            </a:r>
            <a:fld id="{620DA5F1-6A8D-4A94-B495-1EFE21DEF35D}" type="slidenum">
              <a:rPr lang="fr-FR" altLang="fr-FR"/>
              <a:pPr/>
              <a:t>‹N°›</a:t>
            </a:fld>
            <a:endParaRPr lang="fr-FR" altLang="fr-FR" dirty="0"/>
          </a:p>
        </p:txBody>
      </p:sp>
    </p:spTree>
    <p:extLst>
      <p:ext uri="{BB962C8B-B14F-4D97-AF65-F5344CB8AC3E}">
        <p14:creationId xmlns:p14="http://schemas.microsoft.com/office/powerpoint/2010/main" xmlns="" val="428540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750" y="242888"/>
            <a:ext cx="8064500" cy="9652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39750" y="1557338"/>
            <a:ext cx="3956050" cy="36004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557338"/>
            <a:ext cx="3956050" cy="36004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3419475" y="6267450"/>
            <a:ext cx="5184775" cy="269875"/>
          </a:xfrm>
        </p:spPr>
        <p:txBody>
          <a:bodyPr/>
          <a:lstStyle>
            <a:lvl1pPr>
              <a:defRPr/>
            </a:lvl1pPr>
          </a:lstStyle>
          <a:p>
            <a:pPr>
              <a:defRPr/>
            </a:pPr>
            <a:r>
              <a:rPr lang="fr-FR" altLang="fr-FR" dirty="0"/>
              <a:t>1ers repères Retraite – 11 mars 2013    </a:t>
            </a:r>
            <a:fld id="{71DF7947-B015-4FB4-AA8B-788F2EADBC51}" type="slidenum">
              <a:rPr lang="fr-FR" altLang="fr-FR"/>
              <a:pPr>
                <a:defRPr/>
              </a:pPr>
              <a:t>‹N°›</a:t>
            </a:fld>
            <a:endParaRPr lang="fr-FR" altLang="fr-FR" dirty="0"/>
          </a:p>
        </p:txBody>
      </p:sp>
    </p:spTree>
    <p:extLst>
      <p:ext uri="{BB962C8B-B14F-4D97-AF65-F5344CB8AC3E}">
        <p14:creationId xmlns:p14="http://schemas.microsoft.com/office/powerpoint/2010/main" xmlns="" val="30550048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539750" y="242888"/>
            <a:ext cx="8064500" cy="9652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9750" y="1557338"/>
            <a:ext cx="8064500" cy="17240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9750" y="3433763"/>
            <a:ext cx="8064500" cy="17240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3419475" y="6267450"/>
            <a:ext cx="5184775" cy="269875"/>
          </a:xfrm>
        </p:spPr>
        <p:txBody>
          <a:bodyPr/>
          <a:lstStyle>
            <a:lvl1pPr>
              <a:defRPr/>
            </a:lvl1pPr>
          </a:lstStyle>
          <a:p>
            <a:pPr>
              <a:defRPr/>
            </a:pPr>
            <a:r>
              <a:rPr lang="fr-FR" altLang="fr-FR" dirty="0"/>
              <a:t>1ers repères Retraite – 11 mars 2013    </a:t>
            </a:r>
            <a:fld id="{6D61C408-1634-4690-9FBE-310344AA6986}" type="slidenum">
              <a:rPr lang="fr-FR" altLang="fr-FR"/>
              <a:pPr>
                <a:defRPr/>
              </a:pPr>
              <a:t>‹N°›</a:t>
            </a:fld>
            <a:endParaRPr lang="fr-FR" altLang="fr-FR" dirty="0"/>
          </a:p>
        </p:txBody>
      </p:sp>
    </p:spTree>
    <p:extLst>
      <p:ext uri="{BB962C8B-B14F-4D97-AF65-F5344CB8AC3E}">
        <p14:creationId xmlns:p14="http://schemas.microsoft.com/office/powerpoint/2010/main" xmlns="" val="111562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539750" y="242888"/>
            <a:ext cx="8064500" cy="9652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39750" y="1557338"/>
            <a:ext cx="8064500" cy="17240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39750" y="3433763"/>
            <a:ext cx="8064500" cy="17240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3419475" y="6267450"/>
            <a:ext cx="5184775" cy="269875"/>
          </a:xfrm>
        </p:spPr>
        <p:txBody>
          <a:bodyPr/>
          <a:lstStyle>
            <a:lvl1pPr>
              <a:defRPr/>
            </a:lvl1pPr>
          </a:lstStyle>
          <a:p>
            <a:pPr>
              <a:defRPr/>
            </a:pPr>
            <a:r>
              <a:rPr lang="fr-FR" altLang="fr-FR" dirty="0"/>
              <a:t>1ers repères Retraite – 11 mars 2013    </a:t>
            </a:r>
            <a:fld id="{97366FBF-EF8A-47A1-A8AD-10379E9DAACF}" type="slidenum">
              <a:rPr lang="fr-FR" altLang="fr-FR"/>
              <a:pPr>
                <a:defRPr/>
              </a:pPr>
              <a:t>‹N°›</a:t>
            </a:fld>
            <a:endParaRPr lang="fr-FR" altLang="fr-FR" dirty="0"/>
          </a:p>
        </p:txBody>
      </p:sp>
    </p:spTree>
    <p:extLst>
      <p:ext uri="{BB962C8B-B14F-4D97-AF65-F5344CB8AC3E}">
        <p14:creationId xmlns:p14="http://schemas.microsoft.com/office/powerpoint/2010/main" xmlns="" val="122087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1465498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1618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1063556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25/06/2015</a:t>
            </a:r>
            <a:endParaRPr lang="fr-FR"/>
          </a:p>
        </p:txBody>
      </p:sp>
      <p:sp>
        <p:nvSpPr>
          <p:cNvPr id="6" name="Espace réservé du pied de page 5"/>
          <p:cNvSpPr>
            <a:spLocks noGrp="1"/>
          </p:cNvSpPr>
          <p:nvPr>
            <p:ph type="ftr" sz="quarter" idx="11"/>
          </p:nvPr>
        </p:nvSpPr>
        <p:spPr/>
        <p:txBody>
          <a:bodyPr/>
          <a:lstStyle/>
          <a:p>
            <a:r>
              <a:rPr lang="fr-FR" smtClean="0"/>
              <a:t>1ers repères retraite - L.A</a:t>
            </a:r>
            <a:endParaRPr lang="fr-FR"/>
          </a:p>
        </p:txBody>
      </p:sp>
      <p:sp>
        <p:nvSpPr>
          <p:cNvPr id="7" name="Espace réservé du numéro de diapositive 6"/>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9589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a:t>
            </a:r>
            <a:fld id="{82AC20C5-98BA-469E-883A-655BB83560C2}" type="slidenum">
              <a:rPr lang="fr-FR" smtClean="0"/>
              <a:pPr lvl="3"/>
              <a:t>‹N°›</a:t>
            </a:fld>
            <a:fld id="{7EB29436-6CEC-492E-94C0-AA65A93D2465}" type="slidenum">
              <a:rPr lang="fr-FR" smtClean="0"/>
              <a:pPr lvl="3"/>
              <a:t>‹N°›</a:t>
            </a:fld>
            <a:r>
              <a:rPr lang="fr-FR" dirty="0" smtClean="0"/>
              <a:t>veau</a:t>
            </a:r>
          </a:p>
          <a:p>
            <a:pPr lvl="4"/>
            <a:r>
              <a:rPr lang="fr-FR" dirty="0" smtClean="0"/>
              <a:t>Cinquième niveau</a:t>
            </a:r>
            <a:endParaRPr lang="en-US" dirty="0"/>
          </a:p>
        </p:txBody>
      </p:sp>
      <p:sp>
        <p:nvSpPr>
          <p:cNvPr id="7" name="Title 6"/>
          <p:cNvSpPr>
            <a:spLocks noGrp="1"/>
          </p:cNvSpPr>
          <p:nvPr>
            <p:ph type="title"/>
          </p:nvPr>
        </p:nvSpPr>
        <p:spPr/>
        <p:txBody>
          <a:bodyPr/>
          <a:lstStyle/>
          <a:p>
            <a:r>
              <a:rPr lang="fr-FR" smtClean="0"/>
              <a:t>Modifiez le style du titre</a:t>
            </a:r>
            <a:endParaRPr lang="en-US"/>
          </a:p>
        </p:txBody>
      </p:sp>
      <p:sp>
        <p:nvSpPr>
          <p:cNvPr id="2" name="Espace réservé de la date 1"/>
          <p:cNvSpPr>
            <a:spLocks noGrp="1"/>
          </p:cNvSpPr>
          <p:nvPr>
            <p:ph type="dt" sz="half" idx="10"/>
          </p:nvPr>
        </p:nvSpPr>
        <p:spPr/>
        <p:txBody>
          <a:bodyPr/>
          <a:lstStyle/>
          <a:p>
            <a:r>
              <a:rPr lang="fr-FR" smtClean="0"/>
              <a:t>25/06/2015</a:t>
            </a:r>
            <a:endParaRPr lang="en-US" dirty="0"/>
          </a:p>
        </p:txBody>
      </p:sp>
      <p:sp>
        <p:nvSpPr>
          <p:cNvPr id="8" name="Espace réservé du pied de page 7"/>
          <p:cNvSpPr>
            <a:spLocks noGrp="1"/>
          </p:cNvSpPr>
          <p:nvPr>
            <p:ph type="ftr" sz="quarter" idx="11"/>
          </p:nvPr>
        </p:nvSpPr>
        <p:spPr/>
        <p:txBody>
          <a:bodyPr/>
          <a:lstStyle/>
          <a:p>
            <a:r>
              <a:rPr lang="en-US" smtClean="0"/>
              <a:t>1ers repères retraite - L.A</a:t>
            </a:r>
            <a:endParaRPr lang="en-US" dirty="0"/>
          </a:p>
        </p:txBody>
      </p:sp>
      <p:sp>
        <p:nvSpPr>
          <p:cNvPr id="9" name="Espace réservé du numéro de diapositive 8"/>
          <p:cNvSpPr>
            <a:spLocks noGrp="1"/>
          </p:cNvSpPr>
          <p:nvPr>
            <p:ph type="sldNum" sz="quarter" idx="12"/>
          </p:nvPr>
        </p:nvSpPr>
        <p:spPr/>
        <p:txBody>
          <a:bodyPr/>
          <a:lstStyle/>
          <a:p>
            <a:r>
              <a:rPr lang="fr-FR" altLang="fr-FR" smtClean="0"/>
              <a:t>MSA (Affichage &gt; En-tête et pied de </a:t>
            </a:r>
            <a:fld id="{D38FFCA6-C42E-4F82-8654-C39B8C2A4984}" type="slidenum">
              <a:rPr lang="fr-FR" altLang="fr-FR" smtClean="0"/>
              <a:pPr/>
              <a:t>‹N°›</a:t>
            </a:fld>
            <a:r>
              <a:rPr lang="fr-FR" altLang="fr-FR" smtClean="0"/>
              <a:t>) – JJ/MM/AAAA    </a:t>
            </a:r>
            <a:fld id="{3BF9EF02-F5B3-454D-AA93-67F154EAF40B}" type="slidenum">
              <a:rPr lang="fr-FR" altLang="fr-FR" smtClean="0"/>
              <a:pPr/>
              <a:t>‹N°›</a:t>
            </a:fld>
            <a:endParaRPr lang="fr-FR" alt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25/06/2015</a:t>
            </a:r>
            <a:endParaRPr lang="fr-FR"/>
          </a:p>
        </p:txBody>
      </p:sp>
      <p:sp>
        <p:nvSpPr>
          <p:cNvPr id="8" name="Espace réservé du pied de page 7"/>
          <p:cNvSpPr>
            <a:spLocks noGrp="1"/>
          </p:cNvSpPr>
          <p:nvPr>
            <p:ph type="ftr" sz="quarter" idx="11"/>
          </p:nvPr>
        </p:nvSpPr>
        <p:spPr/>
        <p:txBody>
          <a:bodyPr/>
          <a:lstStyle/>
          <a:p>
            <a:r>
              <a:rPr lang="fr-FR" smtClean="0"/>
              <a:t>1ers repères retraite - L.A</a:t>
            </a:r>
            <a:endParaRPr lang="fr-FR"/>
          </a:p>
        </p:txBody>
      </p:sp>
      <p:sp>
        <p:nvSpPr>
          <p:cNvPr id="9" name="Espace réservé du numéro de diapositive 8"/>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865569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25/06/2015</a:t>
            </a:r>
            <a:endParaRPr lang="fr-FR"/>
          </a:p>
        </p:txBody>
      </p:sp>
      <p:sp>
        <p:nvSpPr>
          <p:cNvPr id="4" name="Espace réservé du pied de page 3"/>
          <p:cNvSpPr>
            <a:spLocks noGrp="1"/>
          </p:cNvSpPr>
          <p:nvPr>
            <p:ph type="ftr" sz="quarter" idx="11"/>
          </p:nvPr>
        </p:nvSpPr>
        <p:spPr/>
        <p:txBody>
          <a:bodyPr/>
          <a:lstStyle/>
          <a:p>
            <a:r>
              <a:rPr lang="fr-FR" smtClean="0"/>
              <a:t>1ers repères retraite - L.A</a:t>
            </a:r>
            <a:endParaRPr lang="fr-FR"/>
          </a:p>
        </p:txBody>
      </p:sp>
      <p:sp>
        <p:nvSpPr>
          <p:cNvPr id="5" name="Espace réservé du numéro de diapositive 4"/>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583220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25/06/2015</a:t>
            </a:r>
            <a:endParaRPr lang="fr-FR"/>
          </a:p>
        </p:txBody>
      </p:sp>
      <p:sp>
        <p:nvSpPr>
          <p:cNvPr id="3" name="Espace réservé du pied de page 2"/>
          <p:cNvSpPr>
            <a:spLocks noGrp="1"/>
          </p:cNvSpPr>
          <p:nvPr>
            <p:ph type="ftr" sz="quarter" idx="11"/>
          </p:nvPr>
        </p:nvSpPr>
        <p:spPr/>
        <p:txBody>
          <a:bodyPr/>
          <a:lstStyle/>
          <a:p>
            <a:r>
              <a:rPr lang="fr-FR" smtClean="0"/>
              <a:t>1ers repères retraite - L.A</a:t>
            </a:r>
            <a:endParaRPr lang="fr-FR"/>
          </a:p>
        </p:txBody>
      </p:sp>
      <p:sp>
        <p:nvSpPr>
          <p:cNvPr id="4" name="Espace réservé du numéro de diapositive 3"/>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1620900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25/06/2015</a:t>
            </a:r>
            <a:endParaRPr lang="fr-FR"/>
          </a:p>
        </p:txBody>
      </p:sp>
      <p:sp>
        <p:nvSpPr>
          <p:cNvPr id="6" name="Espace réservé du pied de page 5"/>
          <p:cNvSpPr>
            <a:spLocks noGrp="1"/>
          </p:cNvSpPr>
          <p:nvPr>
            <p:ph type="ftr" sz="quarter" idx="11"/>
          </p:nvPr>
        </p:nvSpPr>
        <p:spPr/>
        <p:txBody>
          <a:bodyPr/>
          <a:lstStyle/>
          <a:p>
            <a:r>
              <a:rPr lang="fr-FR" smtClean="0"/>
              <a:t>1ers repères retraite - L.A</a:t>
            </a:r>
            <a:endParaRPr lang="fr-FR"/>
          </a:p>
        </p:txBody>
      </p:sp>
      <p:sp>
        <p:nvSpPr>
          <p:cNvPr id="7" name="Espace réservé du numéro de diapositive 6"/>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1910505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25/06/2015</a:t>
            </a:r>
            <a:endParaRPr lang="fr-FR"/>
          </a:p>
        </p:txBody>
      </p:sp>
      <p:sp>
        <p:nvSpPr>
          <p:cNvPr id="6" name="Espace réservé du pied de page 5"/>
          <p:cNvSpPr>
            <a:spLocks noGrp="1"/>
          </p:cNvSpPr>
          <p:nvPr>
            <p:ph type="ftr" sz="quarter" idx="11"/>
          </p:nvPr>
        </p:nvSpPr>
        <p:spPr/>
        <p:txBody>
          <a:bodyPr/>
          <a:lstStyle/>
          <a:p>
            <a:r>
              <a:rPr lang="fr-FR" smtClean="0"/>
              <a:t>1ers repères retraite - L.A</a:t>
            </a:r>
            <a:endParaRPr lang="fr-FR"/>
          </a:p>
        </p:txBody>
      </p:sp>
      <p:sp>
        <p:nvSpPr>
          <p:cNvPr id="7" name="Espace réservé du numéro de diapositive 6"/>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3590364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1516063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3537559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1257556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1305143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5761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r>
              <a:rPr lang="fr-FR" smtClean="0"/>
              <a:t>25/06/2015</a:t>
            </a:r>
            <a:endParaRPr lang="en-US" dirty="0"/>
          </a:p>
        </p:txBody>
      </p:sp>
      <p:sp>
        <p:nvSpPr>
          <p:cNvPr id="5" name="Footer Placeholder 4"/>
          <p:cNvSpPr>
            <a:spLocks noGrp="1"/>
          </p:cNvSpPr>
          <p:nvPr>
            <p:ph type="ftr" sz="quarter" idx="11"/>
          </p:nvPr>
        </p:nvSpPr>
        <p:spPr/>
        <p:txBody>
          <a:bodyPr/>
          <a:lstStyle/>
          <a:p>
            <a:r>
              <a:rPr lang="en-US" smtClean="0"/>
              <a:t>1ers repères retraite - L.A</a:t>
            </a:r>
            <a:endParaRPr lang="en-US" dirty="0"/>
          </a:p>
        </p:txBody>
      </p:sp>
      <p:sp>
        <p:nvSpPr>
          <p:cNvPr id="6" name="Slide Number Placeholder 5"/>
          <p:cNvSpPr>
            <a:spLocks noGrp="1"/>
          </p:cNvSpPr>
          <p:nvPr>
            <p:ph type="sldNum" sz="quarter" idx="12"/>
          </p:nvPr>
        </p:nvSpPr>
        <p:spPr/>
        <p:txBody>
          <a:bodyPr/>
          <a:lstStyle/>
          <a:p>
            <a:r>
              <a:rPr lang="fr-FR" altLang="fr-FR" dirty="0" smtClean="0"/>
              <a:t>MSA (Affichage &gt; En-tête et pied de page) – JJ/MM/AAAA    </a:t>
            </a:r>
            <a:fld id="{492033F1-144E-48A4-9F2E-3AD0BC496810}" type="slidenum">
              <a:rPr lang="fr-FR" altLang="fr-FR" smtClean="0"/>
              <a:pPr/>
              <a:t>‹N°›</a:t>
            </a:fld>
            <a:endParaRPr lang="fr-FR" alt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25/06/2015</a:t>
            </a:r>
            <a:endParaRPr lang="fr-FR"/>
          </a:p>
        </p:txBody>
      </p:sp>
      <p:sp>
        <p:nvSpPr>
          <p:cNvPr id="6" name="Espace réservé du pied de page 5"/>
          <p:cNvSpPr>
            <a:spLocks noGrp="1"/>
          </p:cNvSpPr>
          <p:nvPr>
            <p:ph type="ftr" sz="quarter" idx="11"/>
          </p:nvPr>
        </p:nvSpPr>
        <p:spPr/>
        <p:txBody>
          <a:bodyPr/>
          <a:lstStyle/>
          <a:p>
            <a:r>
              <a:rPr lang="fr-FR" smtClean="0"/>
              <a:t>1ers repères retraite - L.A</a:t>
            </a:r>
            <a:endParaRPr lang="fr-FR"/>
          </a:p>
        </p:txBody>
      </p:sp>
      <p:sp>
        <p:nvSpPr>
          <p:cNvPr id="7" name="Espace réservé du numéro de diapositive 6"/>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54663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25/06/2015</a:t>
            </a:r>
            <a:endParaRPr lang="fr-FR"/>
          </a:p>
        </p:txBody>
      </p:sp>
      <p:sp>
        <p:nvSpPr>
          <p:cNvPr id="8" name="Espace réservé du pied de page 7"/>
          <p:cNvSpPr>
            <a:spLocks noGrp="1"/>
          </p:cNvSpPr>
          <p:nvPr>
            <p:ph type="ftr" sz="quarter" idx="11"/>
          </p:nvPr>
        </p:nvSpPr>
        <p:spPr/>
        <p:txBody>
          <a:bodyPr/>
          <a:lstStyle/>
          <a:p>
            <a:r>
              <a:rPr lang="fr-FR" smtClean="0"/>
              <a:t>1ers repères retraite - L.A</a:t>
            </a:r>
            <a:endParaRPr lang="fr-FR"/>
          </a:p>
        </p:txBody>
      </p:sp>
      <p:sp>
        <p:nvSpPr>
          <p:cNvPr id="9" name="Espace réservé du numéro de diapositive 8"/>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1201103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25/06/2015</a:t>
            </a:r>
            <a:endParaRPr lang="fr-FR"/>
          </a:p>
        </p:txBody>
      </p:sp>
      <p:sp>
        <p:nvSpPr>
          <p:cNvPr id="4" name="Espace réservé du pied de page 3"/>
          <p:cNvSpPr>
            <a:spLocks noGrp="1"/>
          </p:cNvSpPr>
          <p:nvPr>
            <p:ph type="ftr" sz="quarter" idx="11"/>
          </p:nvPr>
        </p:nvSpPr>
        <p:spPr/>
        <p:txBody>
          <a:bodyPr/>
          <a:lstStyle/>
          <a:p>
            <a:r>
              <a:rPr lang="fr-FR" smtClean="0"/>
              <a:t>1ers repères retraite - L.A</a:t>
            </a:r>
            <a:endParaRPr lang="fr-FR"/>
          </a:p>
        </p:txBody>
      </p:sp>
      <p:sp>
        <p:nvSpPr>
          <p:cNvPr id="5" name="Espace réservé du numéro de diapositive 4"/>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1365447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25/06/2015</a:t>
            </a:r>
            <a:endParaRPr lang="fr-FR"/>
          </a:p>
        </p:txBody>
      </p:sp>
      <p:sp>
        <p:nvSpPr>
          <p:cNvPr id="3" name="Espace réservé du pied de page 2"/>
          <p:cNvSpPr>
            <a:spLocks noGrp="1"/>
          </p:cNvSpPr>
          <p:nvPr>
            <p:ph type="ftr" sz="quarter" idx="11"/>
          </p:nvPr>
        </p:nvSpPr>
        <p:spPr/>
        <p:txBody>
          <a:bodyPr/>
          <a:lstStyle/>
          <a:p>
            <a:r>
              <a:rPr lang="fr-FR" smtClean="0"/>
              <a:t>1ers repères retraite - L.A</a:t>
            </a:r>
            <a:endParaRPr lang="fr-FR"/>
          </a:p>
        </p:txBody>
      </p:sp>
      <p:sp>
        <p:nvSpPr>
          <p:cNvPr id="4" name="Espace réservé du numéro de diapositive 3"/>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411004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25/06/2015</a:t>
            </a:r>
            <a:endParaRPr lang="fr-FR"/>
          </a:p>
        </p:txBody>
      </p:sp>
      <p:sp>
        <p:nvSpPr>
          <p:cNvPr id="6" name="Espace réservé du pied de page 5"/>
          <p:cNvSpPr>
            <a:spLocks noGrp="1"/>
          </p:cNvSpPr>
          <p:nvPr>
            <p:ph type="ftr" sz="quarter" idx="11"/>
          </p:nvPr>
        </p:nvSpPr>
        <p:spPr/>
        <p:txBody>
          <a:bodyPr/>
          <a:lstStyle/>
          <a:p>
            <a:r>
              <a:rPr lang="fr-FR" smtClean="0"/>
              <a:t>1ers repères retraite - L.A</a:t>
            </a:r>
            <a:endParaRPr lang="fr-FR"/>
          </a:p>
        </p:txBody>
      </p:sp>
      <p:sp>
        <p:nvSpPr>
          <p:cNvPr id="7" name="Espace réservé du numéro de diapositive 6"/>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1254581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25/06/2015</a:t>
            </a:r>
            <a:endParaRPr lang="fr-FR"/>
          </a:p>
        </p:txBody>
      </p:sp>
      <p:sp>
        <p:nvSpPr>
          <p:cNvPr id="6" name="Espace réservé du pied de page 5"/>
          <p:cNvSpPr>
            <a:spLocks noGrp="1"/>
          </p:cNvSpPr>
          <p:nvPr>
            <p:ph type="ftr" sz="quarter" idx="11"/>
          </p:nvPr>
        </p:nvSpPr>
        <p:spPr/>
        <p:txBody>
          <a:bodyPr/>
          <a:lstStyle/>
          <a:p>
            <a:r>
              <a:rPr lang="fr-FR" smtClean="0"/>
              <a:t>1ers repères retraite - L.A</a:t>
            </a:r>
            <a:endParaRPr lang="fr-FR"/>
          </a:p>
        </p:txBody>
      </p:sp>
      <p:sp>
        <p:nvSpPr>
          <p:cNvPr id="7" name="Espace réservé du numéro de diapositive 6"/>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226528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1804004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25/06/2015</a:t>
            </a:r>
            <a:endParaRPr lang="fr-FR"/>
          </a:p>
        </p:txBody>
      </p:sp>
      <p:sp>
        <p:nvSpPr>
          <p:cNvPr id="5" name="Espace réservé du pied de page 4"/>
          <p:cNvSpPr>
            <a:spLocks noGrp="1"/>
          </p:cNvSpPr>
          <p:nvPr>
            <p:ph type="ftr" sz="quarter" idx="11"/>
          </p:nvPr>
        </p:nvSpPr>
        <p:spPr/>
        <p:txBody>
          <a:bodyPr/>
          <a:lstStyle/>
          <a:p>
            <a:r>
              <a:rPr lang="fr-FR" smtClean="0"/>
              <a:t>1ers repères retraite - L.A</a:t>
            </a:r>
            <a:endParaRPr lang="fr-FR"/>
          </a:p>
        </p:txBody>
      </p:sp>
      <p:sp>
        <p:nvSpPr>
          <p:cNvPr id="6" name="Espace réservé du numéro de diapositive 5"/>
          <p:cNvSpPr>
            <a:spLocks noGrp="1"/>
          </p:cNvSpPr>
          <p:nvPr>
            <p:ph type="sldNum" sz="quarter" idx="12"/>
          </p:nvPr>
        </p:nvSpPr>
        <p:spPr/>
        <p:txBody>
          <a:body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336790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r>
              <a:rPr lang="fr-FR" smtClean="0"/>
              <a:t>25/06/2015</a:t>
            </a:r>
            <a:endParaRPr lang="en-US" dirty="0"/>
          </a:p>
        </p:txBody>
      </p:sp>
      <p:sp>
        <p:nvSpPr>
          <p:cNvPr id="6" name="Footer Placeholder 5"/>
          <p:cNvSpPr>
            <a:spLocks noGrp="1"/>
          </p:cNvSpPr>
          <p:nvPr>
            <p:ph type="ftr" sz="quarter" idx="11"/>
          </p:nvPr>
        </p:nvSpPr>
        <p:spPr/>
        <p:txBody>
          <a:bodyPr/>
          <a:lstStyle/>
          <a:p>
            <a:r>
              <a:rPr lang="en-US" smtClean="0"/>
              <a:t>1ers repères retraite - L.A</a:t>
            </a:r>
            <a:endParaRPr lang="en-US" dirty="0"/>
          </a:p>
        </p:txBody>
      </p:sp>
      <p:sp>
        <p:nvSpPr>
          <p:cNvPr id="7" name="Slide Number Placeholder 6"/>
          <p:cNvSpPr>
            <a:spLocks noGrp="1"/>
          </p:cNvSpPr>
          <p:nvPr>
            <p:ph type="sldNum" sz="quarter" idx="12"/>
          </p:nvPr>
        </p:nvSpPr>
        <p:spPr/>
        <p:txBody>
          <a:bodyPr/>
          <a:lstStyle/>
          <a:p>
            <a:r>
              <a:rPr lang="fr-FR" altLang="fr-FR" dirty="0" smtClean="0"/>
              <a:t>MSA (Affichage &gt; En-tête et pied de page) – JJ/MM/AAAA    </a:t>
            </a:r>
            <a:fld id="{FA14D440-BE70-4DE9-A8D1-35954B546BE6}" type="slidenum">
              <a:rPr lang="fr-FR" altLang="fr-FR" smtClean="0"/>
              <a:pPr/>
              <a:t>‹N°›</a:t>
            </a:fld>
            <a:endParaRPr lang="fr-FR" altLang="fr-FR" dirty="0"/>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smtClean="0"/>
              <a:t>25/06/2015</a:t>
            </a:r>
            <a:endParaRPr lang="en-US" dirty="0"/>
          </a:p>
        </p:txBody>
      </p:sp>
      <p:sp>
        <p:nvSpPr>
          <p:cNvPr id="8" name="Footer Placeholder 7"/>
          <p:cNvSpPr>
            <a:spLocks noGrp="1"/>
          </p:cNvSpPr>
          <p:nvPr>
            <p:ph type="ftr" sz="quarter" idx="11"/>
          </p:nvPr>
        </p:nvSpPr>
        <p:spPr/>
        <p:txBody>
          <a:bodyPr/>
          <a:lstStyle/>
          <a:p>
            <a:r>
              <a:rPr lang="en-US" smtClean="0"/>
              <a:t>1ers repères retraite - L.A</a:t>
            </a:r>
            <a:endParaRPr lang="en-US" dirty="0"/>
          </a:p>
        </p:txBody>
      </p:sp>
      <p:sp>
        <p:nvSpPr>
          <p:cNvPr id="9" name="Slide Number Placeholder 8"/>
          <p:cNvSpPr>
            <a:spLocks noGrp="1"/>
          </p:cNvSpPr>
          <p:nvPr>
            <p:ph type="sldNum" sz="quarter" idx="12"/>
          </p:nvPr>
        </p:nvSpPr>
        <p:spPr/>
        <p:txBody>
          <a:bodyPr/>
          <a:lstStyle/>
          <a:p>
            <a:r>
              <a:rPr lang="fr-FR" altLang="fr-FR" dirty="0" smtClean="0"/>
              <a:t>MSA (Affichage &gt; En-tête et pied de page) – JJ/MM/AAAA    </a:t>
            </a:r>
            <a:fld id="{2AC46E72-9151-4D46-82EC-1761DDFC80AF}" type="slidenum">
              <a:rPr lang="fr-FR" altLang="fr-FR" smtClean="0"/>
              <a:pPr/>
              <a:t>‹N°›</a:t>
            </a:fld>
            <a:endParaRPr lang="fr-FR" alt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r>
              <a:rPr lang="fr-FR" smtClean="0"/>
              <a:t>25/06/2015</a:t>
            </a:r>
            <a:endParaRPr lang="en-US" dirty="0"/>
          </a:p>
        </p:txBody>
      </p:sp>
      <p:sp>
        <p:nvSpPr>
          <p:cNvPr id="4" name="Footer Placeholder 3"/>
          <p:cNvSpPr>
            <a:spLocks noGrp="1"/>
          </p:cNvSpPr>
          <p:nvPr>
            <p:ph type="ftr" sz="quarter" idx="11"/>
          </p:nvPr>
        </p:nvSpPr>
        <p:spPr/>
        <p:txBody>
          <a:bodyPr/>
          <a:lstStyle/>
          <a:p>
            <a:r>
              <a:rPr lang="en-US" smtClean="0"/>
              <a:t>1ers repères retraite - L.A</a:t>
            </a:r>
            <a:endParaRPr lang="en-US" dirty="0"/>
          </a:p>
        </p:txBody>
      </p:sp>
      <p:sp>
        <p:nvSpPr>
          <p:cNvPr id="5" name="Slide Number Placeholder 4"/>
          <p:cNvSpPr>
            <a:spLocks noGrp="1"/>
          </p:cNvSpPr>
          <p:nvPr>
            <p:ph type="sldNum" sz="quarter" idx="12"/>
          </p:nvPr>
        </p:nvSpPr>
        <p:spPr/>
        <p:txBody>
          <a:bodyPr/>
          <a:lstStyle/>
          <a:p>
            <a:r>
              <a:rPr lang="fr-FR" altLang="fr-FR" dirty="0" smtClean="0"/>
              <a:t>MSA (Affichage &gt; En-tête et pied de page) – JJ/MM/AAAA    </a:t>
            </a:r>
            <a:fld id="{6E78846B-D6BD-405F-8FAE-88FF9669B3B7}" type="slidenum">
              <a:rPr lang="fr-FR" altLang="fr-FR" smtClean="0"/>
              <a:pPr/>
              <a:t>‹N°›</a:t>
            </a:fld>
            <a:endParaRPr lang="fr-FR" alt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r>
              <a:rPr lang="fr-FR" smtClean="0"/>
              <a:t>25/06/2015</a:t>
            </a:r>
            <a:endParaRPr lang="en-US" dirty="0"/>
          </a:p>
        </p:txBody>
      </p:sp>
      <p:sp>
        <p:nvSpPr>
          <p:cNvPr id="3" name="Footer Placeholder 2"/>
          <p:cNvSpPr>
            <a:spLocks noGrp="1"/>
          </p:cNvSpPr>
          <p:nvPr>
            <p:ph type="ftr" sz="quarter" idx="11"/>
          </p:nvPr>
        </p:nvSpPr>
        <p:spPr/>
        <p:txBody>
          <a:bodyPr/>
          <a:lstStyle/>
          <a:p>
            <a:r>
              <a:rPr lang="en-US" smtClean="0"/>
              <a:t>1ers repères retraite - L.A</a:t>
            </a:r>
            <a:endParaRPr lang="en-US" dirty="0"/>
          </a:p>
        </p:txBody>
      </p:sp>
      <p:sp>
        <p:nvSpPr>
          <p:cNvPr id="4" name="Slide Number Placeholder 3"/>
          <p:cNvSpPr>
            <a:spLocks noGrp="1"/>
          </p:cNvSpPr>
          <p:nvPr>
            <p:ph type="sldNum" sz="quarter" idx="12"/>
          </p:nvPr>
        </p:nvSpPr>
        <p:spPr/>
        <p:txBody>
          <a:bodyPr/>
          <a:lstStyle/>
          <a:p>
            <a:r>
              <a:rPr lang="fr-FR" altLang="fr-FR" dirty="0" smtClean="0"/>
              <a:t>MSA (Affichage &gt; En-tête et pied de page) – JJ/MM/AAAA    </a:t>
            </a:r>
            <a:fld id="{17098D18-C0DD-482D-90A9-02B3BEA97874}" type="slidenum">
              <a:rPr lang="fr-FR" altLang="fr-FR" smtClean="0"/>
              <a:pPr/>
              <a:t>‹N°›</a:t>
            </a:fld>
            <a:endParaRPr lang="fr-FR" alt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fr-FR" smtClean="0"/>
              <a:t>25/06/2015</a:t>
            </a:r>
            <a:endParaRPr lang="en-US" dirty="0"/>
          </a:p>
        </p:txBody>
      </p:sp>
      <p:sp>
        <p:nvSpPr>
          <p:cNvPr id="6" name="Footer Placeholder 5"/>
          <p:cNvSpPr>
            <a:spLocks noGrp="1"/>
          </p:cNvSpPr>
          <p:nvPr>
            <p:ph type="ftr" sz="quarter" idx="11"/>
          </p:nvPr>
        </p:nvSpPr>
        <p:spPr/>
        <p:txBody>
          <a:bodyPr/>
          <a:lstStyle/>
          <a:p>
            <a:r>
              <a:rPr lang="en-US" smtClean="0"/>
              <a:t>1ers repères retraite - L.A</a:t>
            </a:r>
            <a:endParaRPr lang="en-US" dirty="0"/>
          </a:p>
        </p:txBody>
      </p:sp>
      <p:sp>
        <p:nvSpPr>
          <p:cNvPr id="7" name="Slide Number Placeholder 6"/>
          <p:cNvSpPr>
            <a:spLocks noGrp="1"/>
          </p:cNvSpPr>
          <p:nvPr>
            <p:ph type="sldNum" sz="quarter" idx="12"/>
          </p:nvPr>
        </p:nvSpPr>
        <p:spPr/>
        <p:txBody>
          <a:bodyPr/>
          <a:lstStyle/>
          <a:p>
            <a:r>
              <a:rPr lang="fr-FR" altLang="fr-FR" dirty="0" smtClean="0"/>
              <a:t>MSA (Affichage &gt; En-tête et pied de page) – JJ/MM/AAAA    </a:t>
            </a:r>
            <a:fld id="{E45419DB-9114-4C65-9831-EE04D476B730}" type="slidenum">
              <a:rPr lang="fr-FR" altLang="fr-FR" smtClean="0"/>
              <a:pPr/>
              <a:t>‹N°›</a:t>
            </a:fld>
            <a:endParaRPr lang="fr-FR" altLang="fr-FR"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r>
              <a:rPr lang="fr-FR" smtClean="0"/>
              <a:t>25/06/2015</a:t>
            </a:r>
            <a:endParaRPr lang="en-US" dirty="0"/>
          </a:p>
        </p:txBody>
      </p:sp>
      <p:sp>
        <p:nvSpPr>
          <p:cNvPr id="6" name="Footer Placeholder 5"/>
          <p:cNvSpPr>
            <a:spLocks noGrp="1"/>
          </p:cNvSpPr>
          <p:nvPr>
            <p:ph type="ftr" sz="quarter" idx="11"/>
          </p:nvPr>
        </p:nvSpPr>
        <p:spPr/>
        <p:txBody>
          <a:bodyPr/>
          <a:lstStyle/>
          <a:p>
            <a:r>
              <a:rPr lang="en-US" smtClean="0"/>
              <a:t>1ers repères retraite - L.A</a:t>
            </a:r>
            <a:endParaRPr lang="en-US" dirty="0"/>
          </a:p>
        </p:txBody>
      </p:sp>
      <p:sp>
        <p:nvSpPr>
          <p:cNvPr id="7" name="Slide Number Placeholder 6"/>
          <p:cNvSpPr>
            <a:spLocks noGrp="1"/>
          </p:cNvSpPr>
          <p:nvPr>
            <p:ph type="sldNum" sz="quarter" idx="12"/>
          </p:nvPr>
        </p:nvSpPr>
        <p:spPr/>
        <p:txBody>
          <a:bodyPr/>
          <a:lstStyle/>
          <a:p>
            <a:r>
              <a:rPr lang="fr-FR" altLang="fr-FR" dirty="0" smtClean="0"/>
              <a:t>MSA (Affichage &gt; En-tête et pied de page) – JJ/MM/AAAA    </a:t>
            </a:r>
            <a:fld id="{0F9FCAB9-91E9-4110-A72C-E7CACF341B25}" type="slidenum">
              <a:rPr lang="fr-FR" altLang="fr-FR" smtClean="0"/>
              <a:pPr/>
              <a:t>‹N°›</a:t>
            </a:fld>
            <a:endParaRPr lang="fr-FR" altLang="fr-FR"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fr-FR" smtClean="0"/>
              <a:t>25/06/2015</a:t>
            </a:r>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1ers repères retraite - L.A</a:t>
            </a:r>
            <a:endParaRPr lang="en-US" dirty="0"/>
          </a:p>
        </p:txBody>
      </p:sp>
      <p:sp>
        <p:nvSpPr>
          <p:cNvPr id="6" name="Slide Number Placeholder 5"/>
          <p:cNvSpPr>
            <a:spLocks noGrp="1"/>
          </p:cNvSpPr>
          <p:nvPr>
            <p:ph type="sldNum" sz="quarter" idx="4"/>
          </p:nvPr>
        </p:nvSpPr>
        <p:spPr>
          <a:xfrm>
            <a:off x="3991088" y="6237312"/>
            <a:ext cx="1161826" cy="377976"/>
          </a:xfrm>
          <a:prstGeom prst="rect">
            <a:avLst/>
          </a:prstGeom>
        </p:spPr>
        <p:txBody>
          <a:bodyPr vert="horz" lIns="91440" tIns="45720" rIns="91440" bIns="45720" rtlCol="0" anchor="ctr"/>
          <a:lstStyle>
            <a:lvl1pPr algn="ctr">
              <a:defRPr sz="1000">
                <a:solidFill>
                  <a:schemeClr val="tx2"/>
                </a:solidFill>
              </a:defRPr>
            </a:lvl1pPr>
          </a:lstStyle>
          <a:p>
            <a:r>
              <a:rPr lang="fr-FR" altLang="fr-FR" dirty="0" smtClean="0"/>
              <a:t>MSA (Affichage &gt; En-tête et pied de </a:t>
            </a:r>
            <a:fld id="{D38FFCA6-C42E-4F82-8654-C39B8C2A4984}" type="slidenum">
              <a:rPr lang="fr-FR" altLang="fr-FR" smtClean="0"/>
              <a:pPr/>
              <a:t>‹N°›</a:t>
            </a:fld>
            <a:r>
              <a:rPr lang="fr-FR" altLang="fr-FR" dirty="0" smtClean="0"/>
              <a:t>) – JJ/MM/AAAA    </a:t>
            </a:r>
            <a:fld id="{3BF9EF02-F5B3-454D-AA93-67F154EAF40B}" type="slidenum">
              <a:rPr lang="fr-FR" altLang="fr-FR" smtClean="0"/>
              <a:pPr/>
              <a:t>‹N°›</a:t>
            </a:fld>
            <a:endParaRPr lang="fr-FR" altLang="fr-FR"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25/06/2015</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1ers repères retraite - L.A</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97586-48BE-4A75-825E-569D805B1493}" type="slidenum">
              <a:rPr lang="fr-FR" smtClean="0"/>
              <a:pPr/>
              <a:t>‹N°›</a:t>
            </a:fld>
            <a:endParaRPr lang="fr-FR"/>
          </a:p>
        </p:txBody>
      </p:sp>
    </p:spTree>
    <p:extLst>
      <p:ext uri="{BB962C8B-B14F-4D97-AF65-F5344CB8AC3E}">
        <p14:creationId xmlns:p14="http://schemas.microsoft.com/office/powerpoint/2010/main" xmlns="" val="6548155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25/06/2015</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1ers repères retraite - L.A</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17BB8-2E88-4B69-A480-DA8D49971FA2}" type="slidenum">
              <a:rPr lang="fr-FR" smtClean="0"/>
              <a:pPr/>
              <a:t>‹N°›</a:t>
            </a:fld>
            <a:endParaRPr lang="fr-FR"/>
          </a:p>
        </p:txBody>
      </p:sp>
    </p:spTree>
    <p:extLst>
      <p:ext uri="{BB962C8B-B14F-4D97-AF65-F5344CB8AC3E}">
        <p14:creationId xmlns:p14="http://schemas.microsoft.com/office/powerpoint/2010/main" xmlns="" val="9164136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if-anime.org/gif-anime/objet/mini_lumiere/1/image102261.html" TargetMode="Externa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3.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685800" y="203200"/>
            <a:ext cx="7773988" cy="1929656"/>
          </a:xfrm>
        </p:spPr>
        <p:txBody>
          <a:bodyPr rtlCol="0">
            <a:normAutofit fontScale="90000"/>
          </a:bodyPr>
          <a:lstStyle/>
          <a:p>
            <a:pPr eaLnBrk="1" fontAlgn="auto" hangingPunct="1">
              <a:spcAft>
                <a:spcPts val="0"/>
              </a:spcAft>
              <a:defRPr/>
            </a:pPr>
            <a:r>
              <a:rPr lang="fr-FR" altLang="fr-FR" b="1" dirty="0" smtClean="0"/>
              <a:t>1</a:t>
            </a:r>
            <a:r>
              <a:rPr lang="fr-FR" altLang="fr-FR" b="1" baseline="30000" dirty="0" smtClean="0"/>
              <a:t>ers</a:t>
            </a:r>
            <a:r>
              <a:rPr lang="fr-FR" altLang="fr-FR" b="1" dirty="0" smtClean="0"/>
              <a:t> Repères Retraite: </a:t>
            </a:r>
            <a:br>
              <a:rPr lang="fr-FR" altLang="fr-FR" b="1" dirty="0" smtClean="0"/>
            </a:br>
            <a:r>
              <a:rPr lang="fr-FR" altLang="fr-FR" b="1" dirty="0" smtClean="0"/>
              <a:t>La retraite des non salariés agricoles (NSA)</a:t>
            </a:r>
            <a:endParaRPr lang="fr-FR" altLang="fr-FR" dirty="0"/>
          </a:p>
        </p:txBody>
      </p:sp>
      <p:pic>
        <p:nvPicPr>
          <p:cNvPr id="12291" name="Picture 28" descr="04"/>
          <p:cNvPicPr>
            <a:picLocks noChangeAspect="1" noChangeArrowheads="1"/>
          </p:cNvPicPr>
          <p:nvPr/>
        </p:nvPicPr>
        <p:blipFill>
          <a:blip r:embed="rId2" cstate="print">
            <a:extLst>
              <a:ext uri="{28A0092B-C50C-407E-A947-70E740481C1C}">
                <a14:useLocalDpi xmlns:a14="http://schemas.microsoft.com/office/drawing/2010/main" xmlns="" val="0"/>
              </a:ext>
            </a:extLst>
          </a:blip>
          <a:srcRect l="534" t="1601" r="534" b="1601"/>
          <a:stretch>
            <a:fillRect/>
          </a:stretch>
        </p:blipFill>
        <p:spPr bwMode="auto">
          <a:xfrm>
            <a:off x="5578475" y="4487863"/>
            <a:ext cx="356235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29" descr="01"/>
          <p:cNvPicPr>
            <a:picLocks noChangeAspect="1" noChangeArrowheads="1"/>
          </p:cNvPicPr>
          <p:nvPr/>
        </p:nvPicPr>
        <p:blipFill>
          <a:blip r:embed="rId3" cstate="print">
            <a:extLst>
              <a:ext uri="{28A0092B-C50C-407E-A947-70E740481C1C}">
                <a14:useLocalDpi xmlns:a14="http://schemas.microsoft.com/office/drawing/2010/main" xmlns="" val="0"/>
              </a:ext>
            </a:extLst>
          </a:blip>
          <a:srcRect l="438" t="929" r="438" b="929"/>
          <a:stretch>
            <a:fillRect/>
          </a:stretch>
        </p:blipFill>
        <p:spPr bwMode="auto">
          <a:xfrm>
            <a:off x="0" y="2395538"/>
            <a:ext cx="4170363" cy="195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30" descr="02"/>
          <p:cNvPicPr>
            <a:picLocks noChangeAspect="1" noChangeArrowheads="1"/>
          </p:cNvPicPr>
          <p:nvPr/>
        </p:nvPicPr>
        <p:blipFill>
          <a:blip r:embed="rId4" cstate="print">
            <a:extLst>
              <a:ext uri="{28A0092B-C50C-407E-A947-70E740481C1C}">
                <a14:useLocalDpi xmlns:a14="http://schemas.microsoft.com/office/drawing/2010/main" xmlns="" val="0"/>
              </a:ext>
            </a:extLst>
          </a:blip>
          <a:srcRect l="375" t="916" r="375" b="916"/>
          <a:stretch>
            <a:fillRect/>
          </a:stretch>
        </p:blipFill>
        <p:spPr bwMode="auto">
          <a:xfrm>
            <a:off x="4344988" y="2395538"/>
            <a:ext cx="4803775" cy="194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31" descr="03"/>
          <p:cNvPicPr>
            <a:picLocks noChangeAspect="1" noChangeArrowheads="1"/>
          </p:cNvPicPr>
          <p:nvPr/>
        </p:nvPicPr>
        <p:blipFill>
          <a:blip r:embed="rId5" cstate="print">
            <a:extLst>
              <a:ext uri="{28A0092B-C50C-407E-A947-70E740481C1C}">
                <a14:useLocalDpi xmlns:a14="http://schemas.microsoft.com/office/drawing/2010/main" xmlns="" val="0"/>
              </a:ext>
            </a:extLst>
          </a:blip>
          <a:srcRect l="327" t="1480" r="327" b="2960"/>
          <a:stretch>
            <a:fillRect/>
          </a:stretch>
        </p:blipFill>
        <p:spPr bwMode="auto">
          <a:xfrm>
            <a:off x="0" y="4487863"/>
            <a:ext cx="547052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3139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8467336" y="6309320"/>
            <a:ext cx="360040" cy="216024"/>
          </a:xfrm>
        </p:spPr>
        <p:txBody>
          <a:bodyPr/>
          <a:lstStyle/>
          <a:p>
            <a:fld id="{2BAF3B4B-41FF-4A1E-A523-FE9BEAE74F7C}" type="slidenum">
              <a:rPr lang="fr-FR" altLang="fr-FR" smtClean="0"/>
              <a:pPr/>
              <a:t>10</a:t>
            </a:fld>
            <a:endParaRPr lang="fr-FR" altLang="fr-FR" dirty="0"/>
          </a:p>
        </p:txBody>
      </p:sp>
      <p:sp>
        <p:nvSpPr>
          <p:cNvPr id="277510" name="Rectangle 6"/>
          <p:cNvSpPr>
            <a:spLocks noGrp="1" noChangeArrowheads="1"/>
          </p:cNvSpPr>
          <p:nvPr>
            <p:ph type="title"/>
          </p:nvPr>
        </p:nvSpPr>
        <p:spPr>
          <a:xfrm>
            <a:off x="445321" y="188640"/>
            <a:ext cx="8252001" cy="1656184"/>
          </a:xfrm>
        </p:spPr>
        <p:txBody>
          <a:bodyPr>
            <a:normAutofit/>
          </a:bodyPr>
          <a:lstStyle/>
          <a:p>
            <a:r>
              <a:rPr lang="fr-FR" altLang="fr-FR" sz="2800" b="1" dirty="0" smtClean="0">
                <a:latin typeface="Arial" panose="020B0604020202020204" pitchFamily="34" charset="0"/>
                <a:cs typeface="Arial" panose="020B0604020202020204" pitchFamily="34" charset="0"/>
              </a:rPr>
              <a:t>Bénéficiaires </a:t>
            </a:r>
            <a:r>
              <a:rPr lang="fr-FR" altLang="fr-FR" sz="2800" b="1" dirty="0">
                <a:latin typeface="Arial" panose="020B0604020202020204" pitchFamily="34" charset="0"/>
                <a:cs typeface="Arial" panose="020B0604020202020204" pitchFamily="34" charset="0"/>
              </a:rPr>
              <a:t>d’un avantage de retraite : </a:t>
            </a:r>
            <a:br>
              <a:rPr lang="fr-FR" altLang="fr-FR" sz="2800" b="1" dirty="0">
                <a:latin typeface="Arial" panose="020B0604020202020204" pitchFamily="34" charset="0"/>
                <a:cs typeface="Arial" panose="020B0604020202020204" pitchFamily="34" charset="0"/>
              </a:rPr>
            </a:br>
            <a:r>
              <a:rPr lang="fr-FR" altLang="fr-FR" sz="2800" b="1" dirty="0">
                <a:latin typeface="Arial" panose="020B0604020202020204" pitchFamily="34" charset="0"/>
                <a:cs typeface="Arial" panose="020B0604020202020204" pitchFamily="34" charset="0"/>
              </a:rPr>
              <a:t>le nombre de bénéficiaires par cotisant</a:t>
            </a:r>
          </a:p>
        </p:txBody>
      </p:sp>
      <p:sp>
        <p:nvSpPr>
          <p:cNvPr id="277511" name="Rectangle 7"/>
          <p:cNvSpPr>
            <a:spLocks noGrp="1" noChangeArrowheads="1"/>
          </p:cNvSpPr>
          <p:nvPr>
            <p:ph type="body" idx="1"/>
          </p:nvPr>
        </p:nvSpPr>
        <p:spPr>
          <a:xfrm>
            <a:off x="355125" y="3645024"/>
            <a:ext cx="8375550" cy="2520280"/>
          </a:xfrm>
        </p:spPr>
        <p:txBody>
          <a:bodyPr/>
          <a:lstStyle/>
          <a:p>
            <a:pPr>
              <a:buSzPct val="110000"/>
              <a:buFont typeface="Wingdings" panose="05000000000000000000" pitchFamily="2" charset="2"/>
              <a:buChar char="v"/>
            </a:pPr>
            <a:r>
              <a:rPr lang="fr-FR" altLang="fr-FR" dirty="0">
                <a:latin typeface="Arial" panose="020B0604020202020204" pitchFamily="34" charset="0"/>
                <a:cs typeface="Arial" panose="020B0604020202020204" pitchFamily="34" charset="0"/>
              </a:rPr>
              <a:t>Régime retraite des non-salariés agricoles</a:t>
            </a:r>
          </a:p>
          <a:p>
            <a:pPr>
              <a:lnSpc>
                <a:spcPct val="35000"/>
              </a:lnSpc>
              <a:spcBef>
                <a:spcPct val="65000"/>
              </a:spcBef>
              <a:buFont typeface="Wingdings 3" pitchFamily="18" charset="2"/>
              <a:buNone/>
            </a:pPr>
            <a:r>
              <a:rPr lang="fr-FR" altLang="fr-FR" sz="1900" dirty="0">
                <a:latin typeface="Arial" panose="020B0604020202020204" pitchFamily="34" charset="0"/>
                <a:cs typeface="Arial" panose="020B0604020202020204" pitchFamily="34" charset="0"/>
              </a:rPr>
              <a:t>     Un cotisant cotise pour 2,7 retraités de droit direct âgés de 65 ans et plus</a:t>
            </a:r>
          </a:p>
          <a:p>
            <a:pPr>
              <a:lnSpc>
                <a:spcPct val="55000"/>
              </a:lnSpc>
              <a:spcBef>
                <a:spcPct val="25000"/>
              </a:spcBef>
              <a:buFont typeface="Wingdings 3" pitchFamily="18" charset="2"/>
              <a:buNone/>
            </a:pPr>
            <a:endParaRPr lang="fr-FR" altLang="fr-FR" sz="1900" dirty="0">
              <a:latin typeface="Arial" panose="020B0604020202020204" pitchFamily="34" charset="0"/>
              <a:cs typeface="Arial" panose="020B0604020202020204" pitchFamily="34" charset="0"/>
            </a:endParaRPr>
          </a:p>
          <a:p>
            <a:pPr>
              <a:buSzPct val="110000"/>
              <a:buFont typeface="Wingdings" panose="05000000000000000000" pitchFamily="2" charset="2"/>
              <a:buChar char="v"/>
            </a:pPr>
            <a:r>
              <a:rPr lang="fr-FR" altLang="fr-FR" dirty="0">
                <a:latin typeface="Arial" panose="020B0604020202020204" pitchFamily="34" charset="0"/>
                <a:cs typeface="Arial" panose="020B0604020202020204" pitchFamily="34" charset="0"/>
              </a:rPr>
              <a:t>Régime retraite des salariés agricoles</a:t>
            </a:r>
          </a:p>
          <a:p>
            <a:pPr>
              <a:lnSpc>
                <a:spcPct val="35000"/>
              </a:lnSpc>
              <a:spcBef>
                <a:spcPct val="65000"/>
              </a:spcBef>
              <a:buFont typeface="Wingdings 3" pitchFamily="18" charset="2"/>
              <a:buNone/>
            </a:pPr>
            <a:r>
              <a:rPr lang="fr-FR" altLang="fr-FR" sz="1900" dirty="0">
                <a:latin typeface="Arial" panose="020B0604020202020204" pitchFamily="34" charset="0"/>
                <a:cs typeface="Arial" panose="020B0604020202020204" pitchFamily="34" charset="0"/>
              </a:rPr>
              <a:t>     Un cotisant cotise pour 2,4 retraités droit direct âgés de 65 ans et plus</a:t>
            </a:r>
          </a:p>
        </p:txBody>
      </p:sp>
      <p:sp>
        <p:nvSpPr>
          <p:cNvPr id="277512" name="Text Box 8"/>
          <p:cNvSpPr txBox="1">
            <a:spLocks noChangeArrowheads="1"/>
          </p:cNvSpPr>
          <p:nvPr/>
        </p:nvSpPr>
        <p:spPr bwMode="auto">
          <a:xfrm>
            <a:off x="618464" y="2276872"/>
            <a:ext cx="7848872" cy="1281237"/>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0125" tIns="40063" rIns="80125" bIns="40063">
            <a:spAutoFit/>
          </a:bodyPr>
          <a:lstStyle>
            <a:lvl1pPr>
              <a:defRPr sz="2400">
                <a:solidFill>
                  <a:srgbClr val="FFCC66"/>
                </a:solidFill>
                <a:latin typeface="Times New Roman" pitchFamily="18" charset="0"/>
                <a:cs typeface="Lucida Sans Unicode" pitchFamily="34" charset="0"/>
              </a:defRPr>
            </a:lvl1pPr>
            <a:lvl2pPr indent="-287338">
              <a:defRPr sz="2400">
                <a:solidFill>
                  <a:srgbClr val="FFCC66"/>
                </a:solidFill>
                <a:latin typeface="Times New Roman" pitchFamily="18" charset="0"/>
                <a:cs typeface="Lucida Sans Unicode" pitchFamily="34" charset="0"/>
              </a:defRPr>
            </a:lvl2pPr>
            <a:lvl3pPr>
              <a:defRPr sz="2400">
                <a:solidFill>
                  <a:srgbClr val="FFCC66"/>
                </a:solidFill>
                <a:latin typeface="Times New Roman" pitchFamily="18" charset="0"/>
                <a:cs typeface="Lucida Sans Unicode" pitchFamily="34" charset="0"/>
              </a:defRPr>
            </a:lvl3pPr>
            <a:lvl4pPr indent="-230188">
              <a:defRPr sz="2400">
                <a:solidFill>
                  <a:srgbClr val="FFCC66"/>
                </a:solidFill>
                <a:latin typeface="Times New Roman" pitchFamily="18" charset="0"/>
                <a:cs typeface="Lucida Sans Unicode" pitchFamily="34" charset="0"/>
              </a:defRPr>
            </a:lvl4pPr>
            <a:lvl5pPr>
              <a:defRPr sz="2400">
                <a:solidFill>
                  <a:srgbClr val="FFCC66"/>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9pPr>
          </a:lstStyle>
          <a:p>
            <a:pPr algn="ctr">
              <a:spcBef>
                <a:spcPct val="50000"/>
              </a:spcBef>
            </a:pPr>
            <a:r>
              <a:rPr lang="fr-FR" altLang="fr-FR" b="1" dirty="0">
                <a:solidFill>
                  <a:schemeClr val="tx2"/>
                </a:solidFill>
                <a:latin typeface="Arial" pitchFamily="34" charset="0"/>
              </a:rPr>
              <a:t>Rapport cotisants/bénéficiaires retraite en 2012 (Métropole</a:t>
            </a:r>
            <a:r>
              <a:rPr lang="fr-FR" altLang="fr-FR" b="1" dirty="0" smtClean="0">
                <a:solidFill>
                  <a:schemeClr val="tx2"/>
                </a:solidFill>
                <a:latin typeface="Arial" pitchFamily="34" charset="0"/>
              </a:rPr>
              <a:t>)</a:t>
            </a:r>
          </a:p>
          <a:p>
            <a:pPr algn="ctr">
              <a:spcBef>
                <a:spcPct val="50000"/>
              </a:spcBef>
            </a:pPr>
            <a:endParaRPr lang="fr-FR" altLang="fr-FR" sz="2000" b="1" dirty="0">
              <a:solidFill>
                <a:schemeClr val="tx2"/>
              </a:solidFill>
              <a:latin typeface="Arial" pitchFamily="34" charset="0"/>
            </a:endParaRPr>
          </a:p>
        </p:txBody>
      </p:sp>
      <p:sp>
        <p:nvSpPr>
          <p:cNvPr id="6" name="Espace réservé du pied de page 5"/>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5163672" y="6250164"/>
            <a:ext cx="3303664" cy="365125"/>
          </a:xfrm>
        </p:spPr>
        <p:txBody>
          <a:bodyPr/>
          <a:lstStyle/>
          <a:p>
            <a:r>
              <a:rPr lang="fr-FR" smtClean="0"/>
              <a:t>25/06/2015</a:t>
            </a:r>
            <a:endParaRPr lang="en-US" dirty="0"/>
          </a:p>
        </p:txBody>
      </p:sp>
    </p:spTree>
    <p:extLst>
      <p:ext uri="{BB962C8B-B14F-4D97-AF65-F5344CB8AC3E}">
        <p14:creationId xmlns:p14="http://schemas.microsoft.com/office/powerpoint/2010/main" xmlns="" val="32563330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idx="1"/>
          </p:nvPr>
        </p:nvSpPr>
        <p:spPr>
          <a:xfrm>
            <a:off x="539750" y="1557338"/>
            <a:ext cx="8064500" cy="4679950"/>
          </a:xfrm>
        </p:spPr>
        <p:txBody>
          <a:bodyPr/>
          <a:lstStyle/>
          <a:p>
            <a:pPr>
              <a:buClr>
                <a:schemeClr val="tx1"/>
              </a:buClr>
              <a:buFont typeface="Wingdings 3" pitchFamily="18" charset="2"/>
              <a:buNone/>
            </a:pPr>
            <a:endParaRPr lang="fr-FR" altLang="fr-FR" b="1" i="1" dirty="0" smtClean="0">
              <a:solidFill>
                <a:srgbClr val="0033CC"/>
              </a:solidFill>
            </a:endParaRPr>
          </a:p>
          <a:p>
            <a:r>
              <a:rPr lang="fr-FR" altLang="fr-FR" sz="2200" b="1" dirty="0" smtClean="0">
                <a:latin typeface="Arial" charset="0"/>
                <a:cs typeface="Arial" charset="0"/>
              </a:rPr>
              <a:t>Preuves de résidence</a:t>
            </a:r>
          </a:p>
          <a:p>
            <a:pPr>
              <a:spcBef>
                <a:spcPts val="1800"/>
              </a:spcBef>
            </a:pPr>
            <a:r>
              <a:rPr lang="fr-FR" altLang="fr-FR" sz="2000" dirty="0" smtClean="0">
                <a:latin typeface="Arial" charset="0"/>
                <a:cs typeface="Arial" charset="0"/>
              </a:rPr>
              <a:t>La condition de résidence est une situation de fait qui peut être prouvée par tous moyens. Par conséquent, est recevable tout élément de nature à prouver que la résidence répond aux conditions</a:t>
            </a:r>
          </a:p>
          <a:p>
            <a:pPr>
              <a:spcBef>
                <a:spcPts val="1800"/>
              </a:spcBef>
            </a:pPr>
            <a:r>
              <a:rPr lang="fr-FR" altLang="fr-FR" sz="2000" dirty="0" smtClean="0">
                <a:latin typeface="Arial" charset="0"/>
                <a:cs typeface="Arial" charset="0"/>
              </a:rPr>
              <a:t>Pour les cas particuliers de résidence (personnes hébergées, foyer de travailleurs migrants, résidences sociales, hôtels, sans domicile fixe), une déclaration sur l’honneur relative à la résidence est requise. L’attestation d’élection de domicile unique (cerfa n° 13482*02) délivré aux personnes sans domicile stable peut également être produite</a:t>
            </a:r>
          </a:p>
        </p:txBody>
      </p:sp>
      <p:sp>
        <p:nvSpPr>
          <p:cNvPr id="137219" name="Rectangle 2"/>
          <p:cNvSpPr>
            <a:spLocks noGrp="1" noChangeArrowheads="1"/>
          </p:cNvSpPr>
          <p:nvPr>
            <p:ph type="title"/>
          </p:nvPr>
        </p:nvSpPr>
        <p:spPr>
          <a:xfrm>
            <a:off x="323850" y="242888"/>
            <a:ext cx="8280400" cy="1169987"/>
          </a:xfrm>
        </p:spPr>
        <p:txBody>
          <a:bodyPr/>
          <a:lstStyle/>
          <a:p>
            <a:r>
              <a:rPr lang="fr-FR" altLang="fr-FR" sz="2800" b="1" dirty="0" smtClean="0">
                <a:latin typeface="Arial" charset="0"/>
                <a:cs typeface="Arial" charset="0"/>
              </a:rPr>
              <a:t>ASPA </a:t>
            </a:r>
          </a:p>
        </p:txBody>
      </p:sp>
      <p:sp>
        <p:nvSpPr>
          <p:cNvPr id="137220" name="Espace réservé du numéro de diapositive 3"/>
          <p:cNvSpPr>
            <a:spLocks noGrp="1"/>
          </p:cNvSpPr>
          <p:nvPr>
            <p:ph type="sldNum" sz="quarter" idx="12"/>
          </p:nvPr>
        </p:nvSpPr>
        <p:spPr bwMode="auto">
          <a:xfrm>
            <a:off x="8532440" y="6249989"/>
            <a:ext cx="417885" cy="3473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eaLnBrk="1" hangingPunct="1">
              <a:spcBef>
                <a:spcPct val="0"/>
              </a:spcBef>
              <a:buClrTx/>
              <a:buSzTx/>
              <a:buFontTx/>
              <a:buNone/>
            </a:pPr>
            <a:r>
              <a:rPr lang="fr-FR" altLang="fr-FR" sz="1000" dirty="0" smtClean="0">
                <a:latin typeface="Arial" charset="0"/>
              </a:rPr>
              <a:t>101</a:t>
            </a:r>
          </a:p>
        </p:txBody>
      </p:sp>
      <p:sp>
        <p:nvSpPr>
          <p:cNvPr id="137221"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716016"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337202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39750" y="242888"/>
            <a:ext cx="8064500" cy="1169987"/>
          </a:xfrm>
        </p:spPr>
        <p:txBody>
          <a:bodyPr/>
          <a:lstStyle/>
          <a:p>
            <a:r>
              <a:rPr lang="fr-FR" altLang="fr-FR" sz="2800" b="1" dirty="0" smtClean="0">
                <a:latin typeface="Arial" charset="0"/>
                <a:cs typeface="Arial" charset="0"/>
              </a:rPr>
              <a:t>ASPA</a:t>
            </a:r>
          </a:p>
        </p:txBody>
      </p:sp>
      <p:sp>
        <p:nvSpPr>
          <p:cNvPr id="139267" name="Rectangle 3"/>
          <p:cNvSpPr>
            <a:spLocks noGrp="1" noChangeArrowheads="1"/>
          </p:cNvSpPr>
          <p:nvPr>
            <p:ph type="body" sz="half" idx="1"/>
          </p:nvPr>
        </p:nvSpPr>
        <p:spPr>
          <a:xfrm>
            <a:off x="395288" y="1916113"/>
            <a:ext cx="8424862" cy="4321175"/>
          </a:xfrm>
        </p:spPr>
        <p:txBody>
          <a:bodyPr/>
          <a:lstStyle/>
          <a:p>
            <a:pPr>
              <a:lnSpc>
                <a:spcPct val="110000"/>
              </a:lnSpc>
            </a:pPr>
            <a:endParaRPr lang="fr-FR" altLang="fr-FR" sz="2000" dirty="0" smtClean="0"/>
          </a:p>
          <a:p>
            <a:pPr>
              <a:lnSpc>
                <a:spcPct val="110000"/>
              </a:lnSpc>
              <a:spcBef>
                <a:spcPts val="1800"/>
              </a:spcBef>
            </a:pPr>
            <a:r>
              <a:rPr lang="fr-FR" altLang="fr-FR" sz="2000" dirty="0" smtClean="0">
                <a:latin typeface="Arial" charset="0"/>
                <a:cs typeface="Arial" charset="0"/>
              </a:rPr>
              <a:t>La production de quittances de loyer et a fortiori les attestations d’hébergement chez un tiers </a:t>
            </a:r>
            <a:r>
              <a:rPr lang="fr-FR" altLang="fr-FR" sz="2000" b="1" dirty="0" smtClean="0">
                <a:latin typeface="Arial" charset="0"/>
                <a:cs typeface="Arial" charset="0"/>
              </a:rPr>
              <a:t>ne peuvent, par exemple, à elles seules, suffire à établir l’existence d’un foyer ou du lieu de séjour principal en France </a:t>
            </a:r>
          </a:p>
          <a:p>
            <a:pPr>
              <a:lnSpc>
                <a:spcPct val="110000"/>
              </a:lnSpc>
              <a:spcBef>
                <a:spcPts val="1800"/>
              </a:spcBef>
            </a:pPr>
            <a:r>
              <a:rPr lang="fr-FR" altLang="fr-FR" sz="2000" dirty="0" smtClean="0">
                <a:latin typeface="Arial" charset="0"/>
                <a:cs typeface="Arial" charset="0"/>
              </a:rPr>
              <a:t>La possession d’un titre de séjour atteste que la personne de nationalité étrangère est en situation régulière en France, </a:t>
            </a:r>
            <a:r>
              <a:rPr lang="fr-FR" altLang="fr-FR" sz="2000" b="1" u="sng" dirty="0" smtClean="0">
                <a:latin typeface="Arial" charset="0"/>
                <a:cs typeface="Arial" charset="0"/>
              </a:rPr>
              <a:t>mais ne permet pas à celle-ci de justifier du fait qu’elle vit de façon permanente sur le territoire français</a:t>
            </a:r>
          </a:p>
          <a:p>
            <a:endParaRPr lang="fr-FR" altLang="fr-FR" sz="2200" dirty="0" smtClean="0"/>
          </a:p>
        </p:txBody>
      </p:sp>
      <p:pic>
        <p:nvPicPr>
          <p:cNvPr id="139268" name="Picture 53" descr="Gif objet mini_lumiere 102261">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68313" y="2133600"/>
            <a:ext cx="381000" cy="381000"/>
          </a:xfrm>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9269" name="Espace réservé du numéro de diapositive 4"/>
          <p:cNvSpPr>
            <a:spLocks noGrp="1"/>
          </p:cNvSpPr>
          <p:nvPr>
            <p:ph type="sldNum" sz="quarter" idx="10"/>
          </p:nvPr>
        </p:nvSpPr>
        <p:spPr bwMode="auto">
          <a:xfrm>
            <a:off x="8244407" y="6237312"/>
            <a:ext cx="431800" cy="287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102</a:t>
            </a:r>
          </a:p>
        </p:txBody>
      </p:sp>
      <p:sp>
        <p:nvSpPr>
          <p:cNvPr id="139270" name="Espace réservé du pied de page 4"/>
          <p:cNvSpPr txBox="1">
            <a:spLocks/>
          </p:cNvSpPr>
          <p:nvPr/>
        </p:nvSpPr>
        <p:spPr bwMode="auto">
          <a:xfrm>
            <a:off x="193674" y="6237312"/>
            <a:ext cx="8050733"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a:latin typeface="Arial" charset="0"/>
              </a:rPr>
              <a:t>1ers repères retraite - </a:t>
            </a:r>
            <a:r>
              <a:rPr lang="fr-FR" altLang="fr-FR" sz="1000" dirty="0" smtClean="0">
                <a:latin typeface="Arial" charset="0"/>
              </a:rPr>
              <a:t> </a:t>
            </a:r>
            <a:r>
              <a:rPr lang="fr-FR" altLang="fr-FR" sz="1000" dirty="0">
                <a:latin typeface="Arial" charset="0"/>
              </a:rPr>
              <a:t>L. </a:t>
            </a:r>
            <a:r>
              <a:rPr lang="fr-FR" altLang="fr-FR" sz="1000" dirty="0" smtClean="0">
                <a:latin typeface="Arial" charset="0"/>
              </a:rPr>
              <a:t>A                                                                                                                                                                   17/06/2015</a:t>
            </a:r>
            <a:endParaRPr lang="en-US" altLang="fr-FR" sz="1000" dirty="0">
              <a:latin typeface="Arial" charset="0"/>
            </a:endParaRPr>
          </a:p>
        </p:txBody>
      </p:sp>
    </p:spTree>
    <p:extLst>
      <p:ext uri="{BB962C8B-B14F-4D97-AF65-F5344CB8AC3E}">
        <p14:creationId xmlns:p14="http://schemas.microsoft.com/office/powerpoint/2010/main" xmlns="" val="33679742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u contenu 1"/>
          <p:cNvSpPr>
            <a:spLocks noGrp="1"/>
          </p:cNvSpPr>
          <p:nvPr>
            <p:ph idx="1"/>
          </p:nvPr>
        </p:nvSpPr>
        <p:spPr>
          <a:xfrm>
            <a:off x="468313" y="1773238"/>
            <a:ext cx="8424862" cy="4424362"/>
          </a:xfrm>
        </p:spPr>
        <p:txBody>
          <a:bodyPr/>
          <a:lstStyle/>
          <a:p>
            <a:r>
              <a:rPr lang="fr-FR" altLang="fr-FR" sz="2200" b="1" dirty="0" smtClean="0">
                <a:latin typeface="Arial" charset="0"/>
                <a:cs typeface="Arial" charset="0"/>
              </a:rPr>
              <a:t>Les justificatifs fournis au moment de la demande de la prestation sont pris en compte dans les conditions suivantes </a:t>
            </a:r>
            <a:r>
              <a:rPr lang="fr-FR" altLang="fr-FR" i="1" dirty="0" smtClean="0"/>
              <a:t>:</a:t>
            </a:r>
          </a:p>
          <a:p>
            <a:r>
              <a:rPr lang="fr-FR" altLang="fr-FR" sz="2000" dirty="0" smtClean="0">
                <a:latin typeface="Arial" charset="0"/>
                <a:cs typeface="Arial" charset="0"/>
              </a:rPr>
              <a:t>Les justificatifs recevables sont les documents les plus récents afférents au mois précédent la date de la demande ou incluant le mois de la demande, selon la date de cette dernière</a:t>
            </a:r>
          </a:p>
          <a:p>
            <a:pPr lvl="1">
              <a:spcBef>
                <a:spcPts val="1200"/>
              </a:spcBef>
            </a:pPr>
            <a:r>
              <a:rPr lang="fr-FR" altLang="fr-FR" sz="2000" dirty="0" smtClean="0">
                <a:latin typeface="Arial" charset="0"/>
                <a:cs typeface="Arial" charset="0"/>
              </a:rPr>
              <a:t>Ils sont présumés valables pour la période allant de la date de la demande à celle de la date d’effet</a:t>
            </a:r>
          </a:p>
          <a:p>
            <a:pPr lvl="1">
              <a:spcBef>
                <a:spcPts val="1200"/>
              </a:spcBef>
            </a:pPr>
            <a:r>
              <a:rPr lang="fr-FR" altLang="fr-FR" sz="2000" dirty="0" smtClean="0">
                <a:latin typeface="Arial" charset="0"/>
                <a:cs typeface="Arial" charset="0"/>
              </a:rPr>
              <a:t>Si les justificatifs produits ne permettent pas d’attester de la résidence ou notamment que des éléments contradictoires apparaissent dans le dossier quel que soit le mode de résidence, une décision de rejet doit être notifiée</a:t>
            </a:r>
          </a:p>
          <a:p>
            <a:pPr>
              <a:spcBef>
                <a:spcPts val="1200"/>
              </a:spcBef>
            </a:pPr>
            <a:endParaRPr lang="fr-FR" altLang="fr-FR" sz="2000" i="1" dirty="0" smtClean="0">
              <a:solidFill>
                <a:srgbClr val="C00000"/>
              </a:solidFill>
              <a:latin typeface="Arial" charset="0"/>
              <a:cs typeface="Arial" charset="0"/>
            </a:endParaRPr>
          </a:p>
          <a:p>
            <a:endParaRPr lang="fr-FR" altLang="fr-FR" b="1" i="1" dirty="0" smtClean="0">
              <a:solidFill>
                <a:srgbClr val="C00000"/>
              </a:solidFill>
            </a:endParaRPr>
          </a:p>
          <a:p>
            <a:endParaRPr lang="fr-FR" altLang="fr-FR" dirty="0" smtClean="0"/>
          </a:p>
        </p:txBody>
      </p:sp>
      <p:sp>
        <p:nvSpPr>
          <p:cNvPr id="140291" name="Titre 2"/>
          <p:cNvSpPr>
            <a:spLocks noGrp="1"/>
          </p:cNvSpPr>
          <p:nvPr>
            <p:ph type="title"/>
          </p:nvPr>
        </p:nvSpPr>
        <p:spPr/>
        <p:txBody>
          <a:bodyPr/>
          <a:lstStyle/>
          <a:p>
            <a:r>
              <a:rPr lang="fr-FR" altLang="fr-FR" sz="2800" b="1" dirty="0" smtClean="0">
                <a:latin typeface="Arial" charset="0"/>
                <a:cs typeface="Arial" charset="0"/>
              </a:rPr>
              <a:t>ASPA</a:t>
            </a:r>
            <a:endParaRPr lang="fr-FR" altLang="fr-FR" sz="2800" dirty="0" smtClean="0"/>
          </a:p>
        </p:txBody>
      </p:sp>
      <p:sp>
        <p:nvSpPr>
          <p:cNvPr id="140292" name="Espace réservé du numéro de diapositive 4"/>
          <p:cNvSpPr>
            <a:spLocks noGrp="1"/>
          </p:cNvSpPr>
          <p:nvPr>
            <p:ph type="sldNum" sz="quarter" idx="12"/>
          </p:nvPr>
        </p:nvSpPr>
        <p:spPr bwMode="auto">
          <a:xfrm>
            <a:off x="8459788" y="6237288"/>
            <a:ext cx="504825" cy="360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103</a:t>
            </a:r>
          </a:p>
        </p:txBody>
      </p:sp>
      <p:sp>
        <p:nvSpPr>
          <p:cNvPr id="140293"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250165"/>
            <a:ext cx="3440776" cy="347188"/>
          </a:xfrm>
        </p:spPr>
        <p:txBody>
          <a:bodyPr/>
          <a:lstStyle/>
          <a:p>
            <a:r>
              <a:rPr lang="fr-FR" smtClean="0"/>
              <a:t>25/06/2015</a:t>
            </a:r>
            <a:endParaRPr lang="en-US" dirty="0"/>
          </a:p>
        </p:txBody>
      </p:sp>
    </p:spTree>
    <p:extLst>
      <p:ext uri="{BB962C8B-B14F-4D97-AF65-F5344CB8AC3E}">
        <p14:creationId xmlns:p14="http://schemas.microsoft.com/office/powerpoint/2010/main" xmlns="" val="9138612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idx="1"/>
          </p:nvPr>
        </p:nvSpPr>
        <p:spPr>
          <a:xfrm>
            <a:off x="539750" y="2276475"/>
            <a:ext cx="8280400" cy="4032250"/>
          </a:xfrm>
        </p:spPr>
        <p:txBody>
          <a:bodyPr/>
          <a:lstStyle/>
          <a:p>
            <a:pPr>
              <a:lnSpc>
                <a:spcPct val="90000"/>
              </a:lnSpc>
            </a:pPr>
            <a:r>
              <a:rPr lang="fr-FR" altLang="fr-FR" sz="2000" b="1" dirty="0" smtClean="0">
                <a:latin typeface="Arial" charset="0"/>
                <a:cs typeface="Arial" charset="0"/>
              </a:rPr>
              <a:t>Si l’assuré est ressortissant d’un pays étranger (hors Union Européenne, Islande, Liechtenstein, Norvège ou Suisse) il doit être titulaire d’un titre de séjour depuis au moins dix ans</a:t>
            </a:r>
            <a:endParaRPr lang="fr-FR" altLang="fr-FR" sz="2000" dirty="0" smtClean="0">
              <a:latin typeface="Arial" charset="0"/>
              <a:cs typeface="Arial" charset="0"/>
            </a:endParaRPr>
          </a:p>
          <a:p>
            <a:pPr>
              <a:lnSpc>
                <a:spcPct val="90000"/>
              </a:lnSpc>
            </a:pPr>
            <a:r>
              <a:rPr lang="fr-FR" altLang="fr-FR" sz="2000" dirty="0" smtClean="0">
                <a:latin typeface="Arial" charset="0"/>
                <a:cs typeface="Arial" charset="0"/>
              </a:rPr>
              <a:t>Cette condition de possession d'un tel titre de séjour n'est pas requise des réfugiés, des apatrides, ni des personnes ayant combattu pour la France, ni des personnes qui bénéficient de la protection subsidiaire</a:t>
            </a:r>
            <a:r>
              <a:rPr lang="fr-FR" altLang="fr-FR" sz="2000" dirty="0" smtClean="0">
                <a:solidFill>
                  <a:schemeClr val="accent2"/>
                </a:solidFill>
                <a:latin typeface="Arial" charset="0"/>
                <a:cs typeface="Arial" charset="0"/>
              </a:rPr>
              <a:t>*</a:t>
            </a:r>
          </a:p>
          <a:p>
            <a:pPr>
              <a:lnSpc>
                <a:spcPct val="90000"/>
              </a:lnSpc>
              <a:buFont typeface="Wingdings 3" pitchFamily="18" charset="2"/>
              <a:buNone/>
            </a:pPr>
            <a:r>
              <a:rPr lang="fr-FR" altLang="fr-FR" sz="2000" dirty="0" smtClean="0">
                <a:solidFill>
                  <a:schemeClr val="accent2"/>
                </a:solidFill>
                <a:latin typeface="Arial" charset="0"/>
                <a:cs typeface="Arial" charset="0"/>
              </a:rPr>
              <a:t>*</a:t>
            </a:r>
            <a:r>
              <a:rPr lang="fr-FR" altLang="fr-FR" sz="2000" dirty="0" smtClean="0">
                <a:latin typeface="Arial" charset="0"/>
                <a:cs typeface="Arial" charset="0"/>
              </a:rPr>
              <a:t> </a:t>
            </a:r>
            <a:r>
              <a:rPr lang="fr-FR" altLang="fr-FR" sz="2000" i="1" dirty="0" smtClean="0">
                <a:latin typeface="Arial" charset="0"/>
                <a:cs typeface="Arial" charset="0"/>
              </a:rPr>
              <a:t>Protection accordée, sur la base de l'article L. 712-1 du code de l'entrée et du séjour des étrangers et du droit d'asile, par l'Office Français de Protection des Réfugiés et Apatrides. Elle bénéficie à l'étranger qui, ne remplissant pas les conditions pour bénéficier du statut de réfugié, établit qu'il est exposé dans son pays d'origine à un risque d'atteintes graves (peine de mort, torture, ... )</a:t>
            </a:r>
          </a:p>
          <a:p>
            <a:pPr>
              <a:lnSpc>
                <a:spcPct val="90000"/>
              </a:lnSpc>
            </a:pPr>
            <a:endParaRPr lang="fr-FR" altLang="fr-FR" sz="2000" i="1" dirty="0" smtClean="0">
              <a:latin typeface="Arial" charset="0"/>
              <a:cs typeface="Arial" charset="0"/>
            </a:endParaRPr>
          </a:p>
        </p:txBody>
      </p:sp>
      <p:sp>
        <p:nvSpPr>
          <p:cNvPr id="141315" name="Rectangle 2"/>
          <p:cNvSpPr>
            <a:spLocks noGrp="1" noChangeArrowheads="1"/>
          </p:cNvSpPr>
          <p:nvPr>
            <p:ph type="title"/>
          </p:nvPr>
        </p:nvSpPr>
        <p:spPr>
          <a:xfrm>
            <a:off x="461963" y="333375"/>
            <a:ext cx="8229600" cy="1252538"/>
          </a:xfrm>
        </p:spPr>
        <p:txBody>
          <a:bodyPr/>
          <a:lstStyle/>
          <a:p>
            <a:r>
              <a:rPr lang="fr-FR" altLang="fr-FR" sz="2800" b="1" dirty="0" smtClean="0">
                <a:latin typeface="Arial" charset="0"/>
                <a:cs typeface="Arial" charset="0"/>
              </a:rPr>
              <a:t>ASPA</a:t>
            </a:r>
          </a:p>
        </p:txBody>
      </p:sp>
      <p:sp>
        <p:nvSpPr>
          <p:cNvPr id="141316" name="Espace réservé du numéro de diapositive 3"/>
          <p:cNvSpPr>
            <a:spLocks noGrp="1"/>
          </p:cNvSpPr>
          <p:nvPr>
            <p:ph type="sldNum" sz="quarter" idx="12"/>
          </p:nvPr>
        </p:nvSpPr>
        <p:spPr bwMode="auto">
          <a:xfrm>
            <a:off x="5164138" y="6249988"/>
            <a:ext cx="378618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eaLnBrk="1" hangingPunct="1">
              <a:spcBef>
                <a:spcPct val="0"/>
              </a:spcBef>
              <a:buClrTx/>
              <a:buSzTx/>
              <a:buFontTx/>
              <a:buNone/>
            </a:pPr>
            <a:r>
              <a:rPr lang="fr-FR" altLang="fr-FR" sz="1000" dirty="0" smtClean="0">
                <a:latin typeface="Arial" charset="0"/>
              </a:rPr>
              <a:t>104</a:t>
            </a:r>
          </a:p>
        </p:txBody>
      </p:sp>
      <p:sp>
        <p:nvSpPr>
          <p:cNvPr id="121861" name="Text Box 4"/>
          <p:cNvSpPr txBox="1">
            <a:spLocks noChangeArrowheads="1"/>
          </p:cNvSpPr>
          <p:nvPr/>
        </p:nvSpPr>
        <p:spPr bwMode="auto">
          <a:xfrm>
            <a:off x="455613" y="1844675"/>
            <a:ext cx="1079500" cy="360363"/>
          </a:xfrm>
          <a:prstGeom prst="rect">
            <a:avLst/>
          </a:prstGeom>
          <a:solidFill>
            <a:schemeClr val="accent1">
              <a:lumMod val="20000"/>
              <a:lumOff val="80000"/>
            </a:schemeClr>
          </a:solidFill>
          <a:ln>
            <a:noFill/>
          </a:ln>
          <a:effectLst/>
        </p:spPr>
        <p:txBody>
          <a:bodyPr lIns="0" tIns="0" rIns="0" bIns="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defRPr/>
            </a:pPr>
            <a:r>
              <a:rPr lang="fr-FR" altLang="fr-FR" sz="2200" b="1" dirty="0" smtClean="0">
                <a:solidFill>
                  <a:schemeClr val="tx2"/>
                </a:solidFill>
              </a:rPr>
              <a:t>Séjour</a:t>
            </a:r>
          </a:p>
        </p:txBody>
      </p:sp>
      <p:sp>
        <p:nvSpPr>
          <p:cNvPr id="141318"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250164"/>
            <a:ext cx="3440776" cy="365125"/>
          </a:xfrm>
        </p:spPr>
        <p:txBody>
          <a:bodyPr/>
          <a:lstStyle/>
          <a:p>
            <a:r>
              <a:rPr lang="fr-FR" smtClean="0"/>
              <a:t>25/06/2015</a:t>
            </a:r>
            <a:endParaRPr lang="en-US" dirty="0"/>
          </a:p>
        </p:txBody>
      </p:sp>
    </p:spTree>
    <p:extLst>
      <p:ext uri="{BB962C8B-B14F-4D97-AF65-F5344CB8AC3E}">
        <p14:creationId xmlns:p14="http://schemas.microsoft.com/office/powerpoint/2010/main" xmlns="" val="8870081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re 2"/>
          <p:cNvSpPr>
            <a:spLocks noGrp="1"/>
          </p:cNvSpPr>
          <p:nvPr>
            <p:ph type="title"/>
          </p:nvPr>
        </p:nvSpPr>
        <p:spPr/>
        <p:txBody>
          <a:bodyPr/>
          <a:lstStyle/>
          <a:p>
            <a:r>
              <a:rPr lang="fr-FR" altLang="fr-FR" sz="2800" b="1" dirty="0" smtClean="0">
                <a:latin typeface="Arial" charset="0"/>
                <a:cs typeface="Arial" charset="0"/>
              </a:rPr>
              <a:t>ASPA </a:t>
            </a:r>
            <a:endParaRPr lang="fr-FR" altLang="fr-FR" sz="2800" dirty="0" smtClean="0"/>
          </a:p>
        </p:txBody>
      </p:sp>
      <p:sp>
        <p:nvSpPr>
          <p:cNvPr id="142339"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42340" name="Espace réservé du numéro de diapositive 4"/>
          <p:cNvSpPr>
            <a:spLocks noGrp="1"/>
          </p:cNvSpPr>
          <p:nvPr>
            <p:ph type="sldNum" sz="quarter" idx="12"/>
          </p:nvPr>
        </p:nvSpPr>
        <p:spPr bwMode="auto">
          <a:xfrm>
            <a:off x="8316416" y="6237312"/>
            <a:ext cx="657225" cy="360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105</a:t>
            </a:r>
          </a:p>
        </p:txBody>
      </p:sp>
      <p:sp>
        <p:nvSpPr>
          <p:cNvPr id="6" name="Text Box 7"/>
          <p:cNvSpPr txBox="1">
            <a:spLocks noGrp="1" noChangeArrowheads="1"/>
          </p:cNvSpPr>
          <p:nvPr>
            <p:ph idx="1"/>
          </p:nvPr>
        </p:nvSpPr>
        <p:spPr>
          <a:xfrm>
            <a:off x="468313" y="2276475"/>
            <a:ext cx="1727200" cy="322263"/>
          </a:xfrm>
          <a:solidFill>
            <a:schemeClr val="accent1">
              <a:lumMod val="20000"/>
              <a:lumOff val="80000"/>
            </a:schemeClr>
          </a:solidFill>
        </p:spPr>
        <p:txBody>
          <a:bodyPr lIns="0" tIns="0" rIns="0" bIns="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buFont typeface="Symbol" pitchFamily="18" charset="2"/>
              <a:buNone/>
              <a:defRPr/>
            </a:pPr>
            <a:r>
              <a:rPr lang="fr-FR" altLang="fr-FR" sz="2200" b="1" dirty="0" smtClean="0">
                <a:solidFill>
                  <a:schemeClr val="tx2"/>
                </a:solidFill>
              </a:rPr>
              <a:t>Ressources</a:t>
            </a:r>
          </a:p>
        </p:txBody>
      </p:sp>
      <p:sp>
        <p:nvSpPr>
          <p:cNvPr id="142342" name="Rectangle 6"/>
          <p:cNvSpPr>
            <a:spLocks noChangeArrowheads="1"/>
          </p:cNvSpPr>
          <p:nvPr/>
        </p:nvSpPr>
        <p:spPr bwMode="auto">
          <a:xfrm>
            <a:off x="468313" y="2708275"/>
            <a:ext cx="8280400" cy="317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lvl="1" eaLnBrk="1" hangingPunct="1">
              <a:spcBef>
                <a:spcPts val="2400"/>
              </a:spcBef>
              <a:buClrTx/>
              <a:buSzTx/>
              <a:buFontTx/>
              <a:buNone/>
            </a:pPr>
            <a:r>
              <a:rPr lang="fr-FR" altLang="fr-FR" sz="2000" dirty="0">
                <a:latin typeface="Arial" charset="0"/>
                <a:cs typeface="Arial" charset="0"/>
              </a:rPr>
              <a:t>L’ASPA peut être attribuée si les ressources ne dépassent pas un plafond de ressources qui dépend de la situation familiale </a:t>
            </a:r>
          </a:p>
          <a:p>
            <a:pPr lvl="1" eaLnBrk="1" hangingPunct="1">
              <a:spcBef>
                <a:spcPts val="2400"/>
              </a:spcBef>
              <a:buClrTx/>
              <a:buSzTx/>
              <a:buFontTx/>
              <a:buNone/>
            </a:pPr>
            <a:r>
              <a:rPr lang="fr-FR" altLang="fr-FR" sz="2000" dirty="0">
                <a:latin typeface="Arial" charset="0"/>
                <a:cs typeface="Arial" charset="0"/>
              </a:rPr>
              <a:t>Si le total de l'allocation et des ressources du foyer dépasse ce plafond, l'ASPA est réduite du montant du dépassement</a:t>
            </a:r>
          </a:p>
          <a:p>
            <a:pPr lvl="1" eaLnBrk="1" hangingPunct="1">
              <a:spcBef>
                <a:spcPct val="0"/>
              </a:spcBef>
              <a:buClrTx/>
              <a:buSzTx/>
              <a:buFontTx/>
              <a:buNone/>
            </a:pPr>
            <a:endParaRPr lang="fr-FR" altLang="fr-FR" sz="2000" dirty="0">
              <a:solidFill>
                <a:schemeClr val="tx1"/>
              </a:solidFill>
              <a:latin typeface="Arial" charset="0"/>
              <a:cs typeface="Arial" charset="0"/>
            </a:endParaRPr>
          </a:p>
          <a:p>
            <a:pPr lvl="1" eaLnBrk="1" hangingPunct="1">
              <a:spcBef>
                <a:spcPct val="0"/>
              </a:spcBef>
              <a:buClrTx/>
              <a:buSzTx/>
              <a:buFontTx/>
              <a:buNone/>
            </a:pPr>
            <a:endParaRPr lang="fr-FR" altLang="fr-FR" sz="2000" dirty="0">
              <a:solidFill>
                <a:schemeClr val="tx1"/>
              </a:solidFill>
              <a:latin typeface="Arial" charset="0"/>
              <a:cs typeface="Arial" charset="0"/>
            </a:endParaRPr>
          </a:p>
          <a:p>
            <a:pPr lvl="1" eaLnBrk="1" hangingPunct="1">
              <a:spcBef>
                <a:spcPct val="0"/>
              </a:spcBef>
              <a:buClrTx/>
              <a:buSzTx/>
              <a:buFontTx/>
              <a:buNone/>
            </a:pPr>
            <a:endParaRPr lang="fr-FR" altLang="fr-FR" sz="2000" dirty="0">
              <a:solidFill>
                <a:schemeClr val="tx1"/>
              </a:solidFill>
              <a:latin typeface="Arial" charset="0"/>
              <a:cs typeface="Arial" charset="0"/>
            </a:endParaRPr>
          </a:p>
          <a:p>
            <a:pPr lvl="1" eaLnBrk="1" hangingPunct="1">
              <a:spcBef>
                <a:spcPct val="0"/>
              </a:spcBef>
              <a:buClrTx/>
              <a:buSzTx/>
              <a:buFontTx/>
              <a:buNone/>
            </a:pPr>
            <a:endParaRPr lang="fr-FR" altLang="fr-FR" sz="2000" dirty="0">
              <a:solidFill>
                <a:schemeClr val="tx1"/>
              </a:solidFill>
              <a:latin typeface="Arial" charset="0"/>
              <a:cs typeface="Arial" charset="0"/>
            </a:endParaRPr>
          </a:p>
          <a:p>
            <a:pPr lvl="1" eaLnBrk="1" hangingPunct="1">
              <a:spcBef>
                <a:spcPct val="0"/>
              </a:spcBef>
              <a:buClrTx/>
              <a:buSzTx/>
              <a:buFontTx/>
              <a:buNone/>
            </a:pPr>
            <a:endParaRPr lang="fr-FR" altLang="fr-FR" sz="2000" dirty="0">
              <a:solidFill>
                <a:schemeClr val="tx1"/>
              </a:solidFill>
              <a:latin typeface="Arial" charset="0"/>
              <a:cs typeface="Arial" charset="0"/>
            </a:endParaRPr>
          </a:p>
        </p:txBody>
      </p:sp>
      <p:sp>
        <p:nvSpPr>
          <p:cNvPr id="2" name="Espace réservé de la date 1"/>
          <p:cNvSpPr>
            <a:spLocks noGrp="1"/>
          </p:cNvSpPr>
          <p:nvPr>
            <p:ph type="dt" sz="half" idx="10"/>
          </p:nvPr>
        </p:nvSpPr>
        <p:spPr>
          <a:xfrm>
            <a:off x="5163671" y="6309321"/>
            <a:ext cx="3296761" cy="216023"/>
          </a:xfrm>
        </p:spPr>
        <p:txBody>
          <a:bodyPr/>
          <a:lstStyle/>
          <a:p>
            <a:r>
              <a:rPr lang="fr-FR" smtClean="0"/>
              <a:t>25/06/2015</a:t>
            </a:r>
            <a:endParaRPr lang="en-US" dirty="0"/>
          </a:p>
        </p:txBody>
      </p:sp>
    </p:spTree>
    <p:extLst>
      <p:ext uri="{BB962C8B-B14F-4D97-AF65-F5344CB8AC3E}">
        <p14:creationId xmlns:p14="http://schemas.microsoft.com/office/powerpoint/2010/main" xmlns="" val="18234726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u contenu 1"/>
          <p:cNvSpPr>
            <a:spLocks noGrp="1"/>
          </p:cNvSpPr>
          <p:nvPr>
            <p:ph idx="1"/>
          </p:nvPr>
        </p:nvSpPr>
        <p:spPr>
          <a:xfrm>
            <a:off x="250825" y="1628775"/>
            <a:ext cx="8713788" cy="4608513"/>
          </a:xfrm>
        </p:spPr>
        <p:txBody>
          <a:bodyPr/>
          <a:lstStyle/>
          <a:p>
            <a:r>
              <a:rPr lang="fr-FR" altLang="fr-FR" sz="2200" b="1" dirty="0" smtClean="0">
                <a:latin typeface="Arial" charset="0"/>
                <a:cs typeface="Arial" charset="0"/>
              </a:rPr>
              <a:t>Ressources</a:t>
            </a:r>
          </a:p>
          <a:p>
            <a:r>
              <a:rPr lang="fr-FR" altLang="fr-FR" sz="2000" b="1" dirty="0" smtClean="0">
                <a:latin typeface="Arial" charset="0"/>
                <a:cs typeface="Arial" charset="0"/>
              </a:rPr>
              <a:t>Depuis le 1</a:t>
            </a:r>
            <a:r>
              <a:rPr lang="fr-FR" altLang="fr-FR" sz="2000" b="1" baseline="30000" dirty="0" smtClean="0">
                <a:latin typeface="Arial" charset="0"/>
                <a:cs typeface="Arial" charset="0"/>
              </a:rPr>
              <a:t>er</a:t>
            </a:r>
            <a:r>
              <a:rPr lang="fr-FR" altLang="fr-FR" sz="2000" b="1" dirty="0" smtClean="0">
                <a:latin typeface="Arial" charset="0"/>
                <a:cs typeface="Arial" charset="0"/>
              </a:rPr>
              <a:t> janvier 2015</a:t>
            </a:r>
          </a:p>
          <a:p>
            <a:pPr lvl="1"/>
            <a:r>
              <a:rPr lang="fr-FR" altLang="fr-FR" sz="2000" dirty="0" smtClean="0">
                <a:latin typeface="Arial" charset="0"/>
                <a:cs typeface="Arial" charset="0"/>
              </a:rPr>
              <a:t>Possibilité de cumul partiel de l’ASPA avec des revenus professionnels salariés et non salariés à travers un abattement forfaitaire trimestriel</a:t>
            </a:r>
          </a:p>
          <a:p>
            <a:r>
              <a:rPr lang="fr-FR" altLang="fr-FR" sz="2000" dirty="0" smtClean="0">
                <a:latin typeface="Arial" charset="0"/>
                <a:cs typeface="Arial" charset="0"/>
              </a:rPr>
              <a:t>Pour une personne seule</a:t>
            </a:r>
          </a:p>
          <a:p>
            <a:pPr lvl="1"/>
            <a:r>
              <a:rPr lang="fr-FR" altLang="fr-FR" sz="2000" dirty="0" smtClean="0">
                <a:latin typeface="Arial" charset="0"/>
                <a:cs typeface="Arial" charset="0"/>
              </a:rPr>
              <a:t>Abattement de 0,9 fois la valeur mensuelle du SMIC brut, soit au 01/01/2015 : </a:t>
            </a:r>
          </a:p>
          <a:p>
            <a:pPr lvl="3"/>
            <a:r>
              <a:rPr lang="fr-FR" altLang="fr-FR" sz="2000" dirty="0" smtClean="0">
                <a:latin typeface="Arial" charset="0"/>
                <a:cs typeface="Arial" charset="0"/>
              </a:rPr>
              <a:t>0,9 X (9,61 € X 35 heures X 52 semaines/12 mois) = 1311,76 €</a:t>
            </a:r>
          </a:p>
          <a:p>
            <a:r>
              <a:rPr lang="fr-FR" altLang="fr-FR" sz="2000" dirty="0" smtClean="0">
                <a:latin typeface="Arial" charset="0"/>
                <a:cs typeface="Arial" charset="0"/>
              </a:rPr>
              <a:t>Pour un couple</a:t>
            </a:r>
          </a:p>
          <a:p>
            <a:pPr lvl="1"/>
            <a:r>
              <a:rPr lang="fr-FR" altLang="fr-FR" sz="2000" dirty="0" smtClean="0">
                <a:latin typeface="Arial" charset="0"/>
                <a:cs typeface="Arial" charset="0"/>
              </a:rPr>
              <a:t>Abattement de 1,5 fois la valeur mensuelle du SMIC brut, soit au 01/01/2015 : </a:t>
            </a:r>
          </a:p>
          <a:p>
            <a:pPr lvl="2"/>
            <a:r>
              <a:rPr lang="fr-FR" altLang="fr-FR" dirty="0" smtClean="0">
                <a:latin typeface="Arial" charset="0"/>
                <a:cs typeface="Arial" charset="0"/>
              </a:rPr>
              <a:t>1,5 X (9,61 € X (35 heures X 52 semaines /12 mois) = 2186,27 €</a:t>
            </a:r>
          </a:p>
          <a:p>
            <a:endParaRPr lang="fr-FR" altLang="fr-FR" sz="2000" dirty="0" smtClean="0"/>
          </a:p>
        </p:txBody>
      </p:sp>
      <p:sp>
        <p:nvSpPr>
          <p:cNvPr id="143363" name="Titre 2"/>
          <p:cNvSpPr>
            <a:spLocks noGrp="1"/>
          </p:cNvSpPr>
          <p:nvPr>
            <p:ph type="title"/>
          </p:nvPr>
        </p:nvSpPr>
        <p:spPr/>
        <p:txBody>
          <a:bodyPr/>
          <a:lstStyle/>
          <a:p>
            <a:r>
              <a:rPr lang="fr-FR" altLang="fr-FR" sz="2800" b="1" dirty="0" smtClean="0">
                <a:latin typeface="Arial" charset="0"/>
                <a:cs typeface="Arial" charset="0"/>
              </a:rPr>
              <a:t>ASPA</a:t>
            </a:r>
            <a:endParaRPr lang="fr-FR" altLang="fr-FR" sz="2800" dirty="0" smtClean="0"/>
          </a:p>
        </p:txBody>
      </p:sp>
      <p:sp>
        <p:nvSpPr>
          <p:cNvPr id="143364"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43365" name="Espace réservé du numéro de diapositive 4"/>
          <p:cNvSpPr>
            <a:spLocks noGrp="1"/>
          </p:cNvSpPr>
          <p:nvPr>
            <p:ph type="sldNum" sz="quarter" idx="12"/>
          </p:nvPr>
        </p:nvSpPr>
        <p:spPr bwMode="auto">
          <a:xfrm flipH="1">
            <a:off x="8388350" y="6237288"/>
            <a:ext cx="504825"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106</a:t>
            </a:r>
          </a:p>
        </p:txBody>
      </p:sp>
      <p:sp>
        <p:nvSpPr>
          <p:cNvPr id="2" name="Espace réservé de la date 1"/>
          <p:cNvSpPr>
            <a:spLocks noGrp="1"/>
          </p:cNvSpPr>
          <p:nvPr>
            <p:ph type="dt" sz="half" idx="10"/>
          </p:nvPr>
        </p:nvSpPr>
        <p:spPr>
          <a:xfrm>
            <a:off x="5163672" y="6309320"/>
            <a:ext cx="3368768" cy="216024"/>
          </a:xfrm>
        </p:spPr>
        <p:txBody>
          <a:bodyPr/>
          <a:lstStyle/>
          <a:p>
            <a:r>
              <a:rPr lang="fr-FR" smtClean="0"/>
              <a:t>25/06/2015</a:t>
            </a:r>
            <a:endParaRPr lang="en-US" dirty="0"/>
          </a:p>
        </p:txBody>
      </p:sp>
    </p:spTree>
    <p:extLst>
      <p:ext uri="{BB962C8B-B14F-4D97-AF65-F5344CB8AC3E}">
        <p14:creationId xmlns:p14="http://schemas.microsoft.com/office/powerpoint/2010/main" xmlns="" val="41635704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idx="1"/>
          </p:nvPr>
        </p:nvSpPr>
        <p:spPr>
          <a:xfrm>
            <a:off x="323850" y="2674938"/>
            <a:ext cx="8135938" cy="3562350"/>
          </a:xfrm>
          <a:effectLst>
            <a:prstShdw prst="shdw17" dist="17961" dir="13500000">
              <a:srgbClr val="999999"/>
            </a:prstShdw>
          </a:effectLst>
          <a:extLst>
            <a:ext uri="{909E8E84-426E-40DD-AFC4-6F175D3DCCD1}">
              <a14:hiddenFill xmlns:a14="http://schemas.microsoft.com/office/drawing/2010/main" xmlns="">
                <a:solidFill>
                  <a:schemeClr val="bg1"/>
                </a:solidFill>
              </a14:hiddenFill>
            </a:ext>
          </a:extLst>
        </p:spPr>
        <p:txBody>
          <a:bodyPr/>
          <a:lstStyle/>
          <a:p>
            <a:pPr marL="0" indent="0">
              <a:buFont typeface="Wingdings 3" pitchFamily="18" charset="2"/>
              <a:buNone/>
            </a:pPr>
            <a:r>
              <a:rPr lang="fr-FR" altLang="fr-FR" dirty="0" smtClean="0"/>
              <a:t>  </a:t>
            </a:r>
            <a:endParaRPr lang="fr-FR" altLang="fr-FR" b="1" dirty="0" smtClean="0"/>
          </a:p>
        </p:txBody>
      </p:sp>
      <p:sp>
        <p:nvSpPr>
          <p:cNvPr id="144387" name="Rectangle 2"/>
          <p:cNvSpPr>
            <a:spLocks noGrp="1" noChangeArrowheads="1"/>
          </p:cNvSpPr>
          <p:nvPr>
            <p:ph type="title"/>
          </p:nvPr>
        </p:nvSpPr>
        <p:spPr>
          <a:xfrm>
            <a:off x="457200" y="338138"/>
            <a:ext cx="8229600" cy="1003300"/>
          </a:xfrm>
        </p:spPr>
        <p:txBody>
          <a:bodyPr/>
          <a:lstStyle/>
          <a:p>
            <a:r>
              <a:rPr lang="fr-FR" altLang="fr-FR" sz="2800" b="1" dirty="0" smtClean="0">
                <a:latin typeface="Arial" charset="0"/>
                <a:cs typeface="Arial" charset="0"/>
              </a:rPr>
              <a:t>ASPA </a:t>
            </a:r>
          </a:p>
        </p:txBody>
      </p:sp>
      <p:sp>
        <p:nvSpPr>
          <p:cNvPr id="144388" name="Espace réservé du numéro de diapositive 3"/>
          <p:cNvSpPr>
            <a:spLocks noGrp="1"/>
          </p:cNvSpPr>
          <p:nvPr>
            <p:ph type="sldNum" sz="quarter" idx="12"/>
          </p:nvPr>
        </p:nvSpPr>
        <p:spPr bwMode="auto">
          <a:xfrm>
            <a:off x="5164138" y="6249988"/>
            <a:ext cx="378618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eaLnBrk="1" hangingPunct="1">
              <a:spcBef>
                <a:spcPct val="0"/>
              </a:spcBef>
              <a:buClrTx/>
              <a:buSzTx/>
              <a:buFontTx/>
              <a:buNone/>
            </a:pPr>
            <a:r>
              <a:rPr lang="fr-FR" altLang="fr-FR" sz="1000" dirty="0" smtClean="0">
                <a:latin typeface="Arial" charset="0"/>
              </a:rPr>
              <a:t>107</a:t>
            </a:r>
          </a:p>
        </p:txBody>
      </p:sp>
      <p:sp>
        <p:nvSpPr>
          <p:cNvPr id="144389" name="Rectangle 4"/>
          <p:cNvSpPr>
            <a:spLocks noChangeArrowheads="1"/>
          </p:cNvSpPr>
          <p:nvPr/>
        </p:nvSpPr>
        <p:spPr bwMode="auto">
          <a:xfrm>
            <a:off x="684213" y="2492375"/>
            <a:ext cx="7920037" cy="427038"/>
          </a:xfrm>
          <a:prstGeom prst="rect">
            <a:avLst/>
          </a:prstGeom>
          <a:noFill/>
          <a:ln>
            <a:noFill/>
          </a:ln>
          <a:effectLst>
            <a:prstShdw prst="shdw17" dist="17961" dir="13500000">
              <a:srgbClr val="999999"/>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40000"/>
              </a:spcBef>
              <a:buClrTx/>
              <a:buSzPct val="50000"/>
              <a:buFont typeface="Monotype Sorts" pitchFamily="2" charset="2"/>
              <a:buNone/>
            </a:pPr>
            <a:r>
              <a:rPr lang="fr-FR" altLang="fr-FR" sz="1800" b="1" dirty="0">
                <a:solidFill>
                  <a:srgbClr val="FF6600"/>
                </a:solidFill>
                <a:latin typeface="Arial" charset="0"/>
              </a:rPr>
              <a:t>  </a:t>
            </a:r>
            <a:r>
              <a:rPr lang="fr-FR" altLang="fr-FR" sz="2200" b="1" dirty="0">
                <a:latin typeface="Arial" charset="0"/>
              </a:rPr>
              <a:t>Des ressources inférieures à un plafond :</a:t>
            </a:r>
            <a:r>
              <a:rPr lang="fr-FR" altLang="fr-FR" sz="1800" b="1" dirty="0">
                <a:latin typeface="Arial" charset="0"/>
              </a:rPr>
              <a:t> </a:t>
            </a:r>
            <a:endParaRPr lang="fr-FR" altLang="fr-FR" sz="1400" b="1" i="1" dirty="0">
              <a:latin typeface="Arial" charset="0"/>
            </a:endParaRPr>
          </a:p>
        </p:txBody>
      </p:sp>
      <p:sp>
        <p:nvSpPr>
          <p:cNvPr id="130054" name="Text Box 5"/>
          <p:cNvSpPr txBox="1">
            <a:spLocks noChangeArrowheads="1"/>
          </p:cNvSpPr>
          <p:nvPr/>
        </p:nvSpPr>
        <p:spPr bwMode="auto">
          <a:xfrm>
            <a:off x="611188" y="1341438"/>
            <a:ext cx="1873250" cy="431800"/>
          </a:xfrm>
          <a:prstGeom prst="rect">
            <a:avLst/>
          </a:prstGeom>
          <a:solidFill>
            <a:schemeClr val="accent1">
              <a:lumMod val="20000"/>
              <a:lumOff val="80000"/>
            </a:schemeClr>
          </a:solidFill>
          <a:ln>
            <a:noFill/>
          </a:ln>
          <a:effectLst/>
        </p:spPr>
        <p:txBody>
          <a:bodyPr lIns="0" tIns="0" rIns="0" bIns="0"/>
          <a:lstStyle>
            <a:lvl1pPr marL="274638" indent="-274638" eaLnBrk="0" hangingPunct="0">
              <a:defRPr>
                <a:solidFill>
                  <a:schemeClr val="tx1"/>
                </a:solidFill>
                <a:latin typeface="Arial" charset="0"/>
              </a:defRPr>
            </a:lvl1pPr>
            <a:lvl2pPr marL="600075" indent="-16033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095375" indent="-182563" eaLnBrk="0" hangingPunct="0">
              <a:defRPr>
                <a:solidFill>
                  <a:schemeClr val="tx1"/>
                </a:solidFill>
                <a:latin typeface="Arial" charset="0"/>
              </a:defRPr>
            </a:lvl4pPr>
            <a:lvl5pPr marL="1108075" indent="-11113" eaLnBrk="0" hangingPunct="0">
              <a:defRPr>
                <a:solidFill>
                  <a:schemeClr val="tx1"/>
                </a:solidFill>
                <a:latin typeface="Arial" charset="0"/>
              </a:defRPr>
            </a:lvl5pPr>
            <a:lvl6pPr marL="1565275" indent="-11113" eaLnBrk="0" fontAlgn="base" hangingPunct="0">
              <a:spcBef>
                <a:spcPct val="0"/>
              </a:spcBef>
              <a:spcAft>
                <a:spcPct val="0"/>
              </a:spcAft>
              <a:defRPr>
                <a:solidFill>
                  <a:schemeClr val="tx1"/>
                </a:solidFill>
                <a:latin typeface="Arial" charset="0"/>
              </a:defRPr>
            </a:lvl6pPr>
            <a:lvl7pPr marL="2022475" indent="-11113" eaLnBrk="0" fontAlgn="base" hangingPunct="0">
              <a:spcBef>
                <a:spcPct val="0"/>
              </a:spcBef>
              <a:spcAft>
                <a:spcPct val="0"/>
              </a:spcAft>
              <a:defRPr>
                <a:solidFill>
                  <a:schemeClr val="tx1"/>
                </a:solidFill>
                <a:latin typeface="Arial" charset="0"/>
              </a:defRPr>
            </a:lvl7pPr>
            <a:lvl8pPr marL="2479675" indent="-11113" eaLnBrk="0" fontAlgn="base" hangingPunct="0">
              <a:spcBef>
                <a:spcPct val="0"/>
              </a:spcBef>
              <a:spcAft>
                <a:spcPct val="0"/>
              </a:spcAft>
              <a:defRPr>
                <a:solidFill>
                  <a:schemeClr val="tx1"/>
                </a:solidFill>
                <a:latin typeface="Arial" charset="0"/>
              </a:defRPr>
            </a:lvl8pPr>
            <a:lvl9pPr marL="2936875" indent="-11113" eaLnBrk="0" fontAlgn="base" hangingPunct="0">
              <a:spcBef>
                <a:spcPct val="0"/>
              </a:spcBef>
              <a:spcAft>
                <a:spcPct val="0"/>
              </a:spcAft>
              <a:defRPr>
                <a:solidFill>
                  <a:schemeClr val="tx1"/>
                </a:solidFill>
                <a:latin typeface="Arial" charset="0"/>
              </a:defRPr>
            </a:lvl9pPr>
          </a:lstStyle>
          <a:p>
            <a:pPr>
              <a:defRPr/>
            </a:pPr>
            <a:r>
              <a:rPr lang="fr-FR" altLang="fr-FR" sz="2200" b="1" dirty="0" smtClean="0">
                <a:solidFill>
                  <a:schemeClr val="tx2"/>
                </a:solidFill>
              </a:rPr>
              <a:t>Ressources</a:t>
            </a:r>
          </a:p>
        </p:txBody>
      </p:sp>
      <p:sp>
        <p:nvSpPr>
          <p:cNvPr id="144391" name="Rectangle 5"/>
          <p:cNvSpPr>
            <a:spLocks noChangeArrowheads="1"/>
          </p:cNvSpPr>
          <p:nvPr/>
        </p:nvSpPr>
        <p:spPr bwMode="auto">
          <a:xfrm>
            <a:off x="827088" y="2924175"/>
            <a:ext cx="2525712" cy="646113"/>
          </a:xfrm>
          <a:prstGeom prst="rect">
            <a:avLst/>
          </a:prstGeom>
          <a:noFill/>
          <a:ln>
            <a:noFill/>
          </a:ln>
          <a:effectLst>
            <a:prstShdw prst="shdw17" dist="17961" dir="13500000">
              <a:srgbClr val="999999"/>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40000"/>
              </a:spcBef>
              <a:buClrTx/>
              <a:buSzPct val="50000"/>
              <a:buFont typeface="Monotype Sorts" pitchFamily="2" charset="2"/>
              <a:buNone/>
            </a:pPr>
            <a:r>
              <a:rPr lang="fr-FR" altLang="fr-FR" sz="1800" b="1" dirty="0">
                <a:latin typeface="Arial" charset="0"/>
              </a:rPr>
              <a:t>Personne</a:t>
            </a:r>
            <a:br>
              <a:rPr lang="fr-FR" altLang="fr-FR" sz="1800" b="1" dirty="0">
                <a:latin typeface="Arial" charset="0"/>
              </a:rPr>
            </a:br>
            <a:r>
              <a:rPr lang="fr-FR" altLang="fr-FR" sz="1800" b="1" dirty="0">
                <a:latin typeface="Arial" charset="0"/>
              </a:rPr>
              <a:t>seule</a:t>
            </a:r>
            <a:endParaRPr lang="fr-FR" altLang="fr-FR" sz="1800" b="1" i="1" dirty="0">
              <a:latin typeface="Arial" charset="0"/>
            </a:endParaRPr>
          </a:p>
        </p:txBody>
      </p:sp>
      <p:sp>
        <p:nvSpPr>
          <p:cNvPr id="144392" name="Rectangle 6"/>
          <p:cNvSpPr>
            <a:spLocks noChangeArrowheads="1"/>
          </p:cNvSpPr>
          <p:nvPr/>
        </p:nvSpPr>
        <p:spPr bwMode="auto">
          <a:xfrm>
            <a:off x="4932363" y="2924175"/>
            <a:ext cx="2527300" cy="646113"/>
          </a:xfrm>
          <a:prstGeom prst="rect">
            <a:avLst/>
          </a:prstGeom>
          <a:noFill/>
          <a:ln>
            <a:noFill/>
          </a:ln>
          <a:effectLst>
            <a:prstShdw prst="shdw17" dist="17961" dir="13500000">
              <a:srgbClr val="999999"/>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40000"/>
              </a:spcBef>
              <a:buClrTx/>
              <a:buSzPct val="50000"/>
              <a:buFont typeface="Monotype Sorts" pitchFamily="2" charset="2"/>
              <a:buNone/>
            </a:pPr>
            <a:r>
              <a:rPr lang="fr-FR" altLang="fr-FR" sz="1800" b="1" dirty="0">
                <a:latin typeface="Arial" charset="0"/>
              </a:rPr>
              <a:t>Personne</a:t>
            </a:r>
            <a:br>
              <a:rPr lang="fr-FR" altLang="fr-FR" sz="1800" b="1" dirty="0">
                <a:latin typeface="Arial" charset="0"/>
              </a:rPr>
            </a:br>
            <a:r>
              <a:rPr lang="fr-FR" altLang="fr-FR" sz="1800" b="1" dirty="0">
                <a:latin typeface="Arial" charset="0"/>
              </a:rPr>
              <a:t>en ménage</a:t>
            </a:r>
            <a:endParaRPr lang="fr-FR" altLang="fr-FR" sz="1800" b="1" i="1" dirty="0">
              <a:latin typeface="Arial" charset="0"/>
            </a:endParaRPr>
          </a:p>
        </p:txBody>
      </p:sp>
      <p:sp>
        <p:nvSpPr>
          <p:cNvPr id="1267721" name="AutoShape 9"/>
          <p:cNvSpPr>
            <a:spLocks noChangeArrowheads="1"/>
          </p:cNvSpPr>
          <p:nvPr/>
        </p:nvSpPr>
        <p:spPr bwMode="auto">
          <a:xfrm>
            <a:off x="1763713" y="3789363"/>
            <a:ext cx="463550" cy="504825"/>
          </a:xfrm>
          <a:prstGeom prst="downArrow">
            <a:avLst>
              <a:gd name="adj1" fmla="val 50000"/>
              <a:gd name="adj2" fmla="val 2722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eaLnBrk="0" hangingPunct="0">
              <a:defRPr/>
            </a:pPr>
            <a:endParaRPr lang="fr-FR" b="1" dirty="0"/>
          </a:p>
        </p:txBody>
      </p:sp>
      <p:sp>
        <p:nvSpPr>
          <p:cNvPr id="3" name="AutoShape 9"/>
          <p:cNvSpPr>
            <a:spLocks noChangeArrowheads="1"/>
          </p:cNvSpPr>
          <p:nvPr/>
        </p:nvSpPr>
        <p:spPr bwMode="auto">
          <a:xfrm>
            <a:off x="5940425" y="3716338"/>
            <a:ext cx="463550" cy="504825"/>
          </a:xfrm>
          <a:prstGeom prst="downArrow">
            <a:avLst>
              <a:gd name="adj1" fmla="val 50000"/>
              <a:gd name="adj2" fmla="val 2722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eaLnBrk="0" hangingPunct="0">
              <a:defRPr/>
            </a:pPr>
            <a:endParaRPr lang="fr-FR" b="1" dirty="0"/>
          </a:p>
        </p:txBody>
      </p:sp>
      <p:sp>
        <p:nvSpPr>
          <p:cNvPr id="130059" name="Rectangle 7"/>
          <p:cNvSpPr>
            <a:spLocks noChangeArrowheads="1"/>
          </p:cNvSpPr>
          <p:nvPr/>
        </p:nvSpPr>
        <p:spPr bwMode="auto">
          <a:xfrm>
            <a:off x="755650" y="4508500"/>
            <a:ext cx="2592388" cy="1160463"/>
          </a:xfrm>
          <a:prstGeom prst="rect">
            <a:avLst/>
          </a:prstGeom>
          <a:solidFill>
            <a:schemeClr val="accent1">
              <a:lumMod val="20000"/>
              <a:lumOff val="80000"/>
            </a:schemeClr>
          </a:solidFill>
          <a:ln>
            <a:noFill/>
          </a:ln>
          <a:effectLst>
            <a:prstShdw prst="shdw17" dist="17961" dir="13500000">
              <a:srgbClr val="999999"/>
            </a:prst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40000"/>
              </a:spcBef>
              <a:buSzPct val="50000"/>
              <a:buFont typeface="Monotype Sorts" pitchFamily="2" charset="2"/>
              <a:buNone/>
              <a:defRPr/>
            </a:pPr>
            <a:r>
              <a:rPr lang="fr-FR" altLang="fr-FR" b="1" dirty="0" smtClean="0">
                <a:solidFill>
                  <a:schemeClr val="tx2"/>
                </a:solidFill>
              </a:rPr>
              <a:t>Plafond annuel</a:t>
            </a:r>
            <a:br>
              <a:rPr lang="fr-FR" altLang="fr-FR" b="1" dirty="0" smtClean="0">
                <a:solidFill>
                  <a:schemeClr val="tx2"/>
                </a:solidFill>
              </a:rPr>
            </a:br>
            <a:r>
              <a:rPr lang="fr-FR" altLang="fr-FR" b="1" dirty="0" smtClean="0">
                <a:solidFill>
                  <a:schemeClr val="tx2"/>
                </a:solidFill>
              </a:rPr>
              <a:t>« personne seule »</a:t>
            </a:r>
            <a:br>
              <a:rPr lang="fr-FR" altLang="fr-FR" b="1" dirty="0" smtClean="0">
                <a:solidFill>
                  <a:schemeClr val="tx2"/>
                </a:solidFill>
              </a:rPr>
            </a:br>
            <a:r>
              <a:rPr lang="fr-FR" altLang="fr-FR" b="1" dirty="0" smtClean="0">
                <a:solidFill>
                  <a:schemeClr val="tx2"/>
                </a:solidFill>
              </a:rPr>
              <a:t>9 600 €</a:t>
            </a:r>
            <a:br>
              <a:rPr lang="fr-FR" altLang="fr-FR" b="1" dirty="0" smtClean="0">
                <a:solidFill>
                  <a:schemeClr val="tx2"/>
                </a:solidFill>
              </a:rPr>
            </a:br>
            <a:r>
              <a:rPr lang="fr-FR" altLang="fr-FR" sz="1600" b="1" dirty="0" smtClean="0">
                <a:solidFill>
                  <a:schemeClr val="tx2"/>
                </a:solidFill>
              </a:rPr>
              <a:t>(valeur 10/2014)</a:t>
            </a:r>
          </a:p>
        </p:txBody>
      </p:sp>
      <p:sp>
        <p:nvSpPr>
          <p:cNvPr id="130060" name="Rectangle 8"/>
          <p:cNvSpPr>
            <a:spLocks noChangeArrowheads="1"/>
          </p:cNvSpPr>
          <p:nvPr/>
        </p:nvSpPr>
        <p:spPr bwMode="auto">
          <a:xfrm>
            <a:off x="4932363" y="4508500"/>
            <a:ext cx="2527300" cy="1160463"/>
          </a:xfrm>
          <a:prstGeom prst="rect">
            <a:avLst/>
          </a:prstGeom>
          <a:solidFill>
            <a:schemeClr val="accent1">
              <a:lumMod val="20000"/>
              <a:lumOff val="80000"/>
            </a:schemeClr>
          </a:solidFill>
          <a:ln>
            <a:noFill/>
          </a:ln>
          <a:effectLst>
            <a:prstShdw prst="shdw17" dist="17961" dir="13500000">
              <a:srgbClr val="999999"/>
            </a:prst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40000"/>
              </a:spcBef>
              <a:buSzPct val="50000"/>
              <a:buFont typeface="Monotype Sorts" pitchFamily="2" charset="2"/>
              <a:buNone/>
              <a:defRPr/>
            </a:pPr>
            <a:r>
              <a:rPr lang="fr-FR" altLang="fr-FR" b="1" dirty="0" smtClean="0">
                <a:solidFill>
                  <a:schemeClr val="tx2"/>
                </a:solidFill>
              </a:rPr>
              <a:t>Plafond annuel</a:t>
            </a:r>
            <a:br>
              <a:rPr lang="fr-FR" altLang="fr-FR" b="1" dirty="0" smtClean="0">
                <a:solidFill>
                  <a:schemeClr val="tx2"/>
                </a:solidFill>
              </a:rPr>
            </a:br>
            <a:r>
              <a:rPr lang="fr-FR" altLang="fr-FR" b="1" dirty="0" smtClean="0">
                <a:solidFill>
                  <a:schemeClr val="tx2"/>
                </a:solidFill>
              </a:rPr>
              <a:t>« ménage »</a:t>
            </a:r>
            <a:br>
              <a:rPr lang="fr-FR" altLang="fr-FR" b="1" dirty="0" smtClean="0">
                <a:solidFill>
                  <a:schemeClr val="tx2"/>
                </a:solidFill>
              </a:rPr>
            </a:br>
            <a:r>
              <a:rPr lang="fr-FR" altLang="fr-FR" b="1" dirty="0" smtClean="0">
                <a:solidFill>
                  <a:schemeClr val="tx2"/>
                </a:solidFill>
              </a:rPr>
              <a:t>14 904 €</a:t>
            </a:r>
            <a:br>
              <a:rPr lang="fr-FR" altLang="fr-FR" b="1" dirty="0" smtClean="0">
                <a:solidFill>
                  <a:schemeClr val="tx2"/>
                </a:solidFill>
              </a:rPr>
            </a:br>
            <a:r>
              <a:rPr lang="fr-FR" altLang="fr-FR" sz="1600" b="1" dirty="0" smtClean="0">
                <a:solidFill>
                  <a:schemeClr val="tx2"/>
                </a:solidFill>
              </a:rPr>
              <a:t>(valeur 10/2014</a:t>
            </a:r>
            <a:r>
              <a:rPr lang="fr-FR" altLang="fr-FR" sz="1600" b="1" dirty="0" smtClean="0">
                <a:solidFill>
                  <a:srgbClr val="3333FF"/>
                </a:solidFill>
              </a:rPr>
              <a:t>)</a:t>
            </a:r>
          </a:p>
        </p:txBody>
      </p:sp>
      <p:sp>
        <p:nvSpPr>
          <p:cNvPr id="144397" name="Rectangle 12"/>
          <p:cNvSpPr>
            <a:spLocks noChangeArrowheads="1"/>
          </p:cNvSpPr>
          <p:nvPr/>
        </p:nvSpPr>
        <p:spPr bwMode="auto">
          <a:xfrm>
            <a:off x="323850" y="1770063"/>
            <a:ext cx="856932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2000" dirty="0">
                <a:latin typeface="Arial" charset="0"/>
              </a:rPr>
              <a:t>Les ressources sont évaluées sur une période de référence de 3 mois qui précède le </a:t>
            </a:r>
            <a:r>
              <a:rPr lang="fr-FR" altLang="fr-FR" sz="2000" b="1" u="sng" dirty="0">
                <a:latin typeface="Arial" charset="0"/>
              </a:rPr>
              <a:t>point de départ</a:t>
            </a:r>
            <a:r>
              <a:rPr lang="fr-FR" altLang="fr-FR" sz="2000" b="1" dirty="0">
                <a:latin typeface="Arial" charset="0"/>
              </a:rPr>
              <a:t> </a:t>
            </a:r>
            <a:r>
              <a:rPr lang="fr-FR" altLang="fr-FR" sz="2000" dirty="0">
                <a:latin typeface="Arial" charset="0"/>
              </a:rPr>
              <a:t>de l'ASPA </a:t>
            </a:r>
          </a:p>
        </p:txBody>
      </p:sp>
      <p:sp>
        <p:nvSpPr>
          <p:cNvPr id="144398" name="Espace réservé du pied de page 5"/>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250164"/>
            <a:ext cx="3512784" cy="365125"/>
          </a:xfrm>
        </p:spPr>
        <p:txBody>
          <a:bodyPr/>
          <a:lstStyle/>
          <a:p>
            <a:r>
              <a:rPr lang="fr-FR" smtClean="0"/>
              <a:t>25/06/2015</a:t>
            </a:r>
            <a:endParaRPr lang="en-US" dirty="0"/>
          </a:p>
        </p:txBody>
      </p:sp>
    </p:spTree>
    <p:extLst>
      <p:ext uri="{BB962C8B-B14F-4D97-AF65-F5344CB8AC3E}">
        <p14:creationId xmlns:p14="http://schemas.microsoft.com/office/powerpoint/2010/main" xmlns="" val="5845466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fr-FR" altLang="fr-FR" sz="2800" b="1" dirty="0" smtClean="0">
                <a:latin typeface="Arial" charset="0"/>
                <a:cs typeface="Arial" charset="0"/>
              </a:rPr>
              <a:t>ASPA </a:t>
            </a:r>
          </a:p>
        </p:txBody>
      </p:sp>
      <p:sp>
        <p:nvSpPr>
          <p:cNvPr id="145411" name="Espace réservé du numéro de diapositive 3"/>
          <p:cNvSpPr>
            <a:spLocks noGrp="1"/>
          </p:cNvSpPr>
          <p:nvPr>
            <p:ph type="sldNum" sz="quarter" idx="12"/>
          </p:nvPr>
        </p:nvSpPr>
        <p:spPr bwMode="auto">
          <a:xfrm>
            <a:off x="3635375" y="6249988"/>
            <a:ext cx="5314950" cy="492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eaLnBrk="1" hangingPunct="1">
              <a:spcBef>
                <a:spcPct val="0"/>
              </a:spcBef>
              <a:buClrTx/>
              <a:buSzTx/>
              <a:buFontTx/>
              <a:buNone/>
            </a:pPr>
            <a:r>
              <a:rPr lang="fr-FR" altLang="fr-FR" sz="1000" dirty="0" smtClean="0">
                <a:latin typeface="Arial" charset="0"/>
              </a:rPr>
              <a:t>108</a:t>
            </a:r>
          </a:p>
        </p:txBody>
      </p:sp>
      <p:sp>
        <p:nvSpPr>
          <p:cNvPr id="129028" name="Text Box 4"/>
          <p:cNvSpPr txBox="1">
            <a:spLocks noChangeArrowheads="1"/>
          </p:cNvSpPr>
          <p:nvPr/>
        </p:nvSpPr>
        <p:spPr bwMode="auto">
          <a:xfrm>
            <a:off x="539750" y="1557338"/>
            <a:ext cx="1295400" cy="503237"/>
          </a:xfrm>
          <a:prstGeom prst="rect">
            <a:avLst/>
          </a:prstGeom>
          <a:solidFill>
            <a:schemeClr val="accent1">
              <a:lumMod val="20000"/>
              <a:lumOff val="80000"/>
            </a:schemeClr>
          </a:solidFill>
          <a:ln>
            <a:noFill/>
          </a:ln>
          <a:effectLst/>
        </p:spPr>
        <p:txBody>
          <a:bodyPr lIns="0" tIns="0" rIns="0" bIns="0"/>
          <a:lstStyle>
            <a:lvl1pPr marL="274638" indent="-274638" eaLnBrk="0" hangingPunct="0">
              <a:defRPr>
                <a:solidFill>
                  <a:schemeClr val="tx1"/>
                </a:solidFill>
                <a:latin typeface="Arial" charset="0"/>
              </a:defRPr>
            </a:lvl1pPr>
            <a:lvl2pPr marL="600075" indent="-16033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095375" indent="-182563" eaLnBrk="0" hangingPunct="0">
              <a:defRPr>
                <a:solidFill>
                  <a:schemeClr val="tx1"/>
                </a:solidFill>
                <a:latin typeface="Arial" charset="0"/>
              </a:defRPr>
            </a:lvl4pPr>
            <a:lvl5pPr marL="1108075" indent="-11113" eaLnBrk="0" hangingPunct="0">
              <a:defRPr>
                <a:solidFill>
                  <a:schemeClr val="tx1"/>
                </a:solidFill>
                <a:latin typeface="Arial" charset="0"/>
              </a:defRPr>
            </a:lvl5pPr>
            <a:lvl6pPr marL="1565275" indent="-11113" eaLnBrk="0" fontAlgn="base" hangingPunct="0">
              <a:spcBef>
                <a:spcPct val="0"/>
              </a:spcBef>
              <a:spcAft>
                <a:spcPct val="0"/>
              </a:spcAft>
              <a:defRPr>
                <a:solidFill>
                  <a:schemeClr val="tx1"/>
                </a:solidFill>
                <a:latin typeface="Arial" charset="0"/>
              </a:defRPr>
            </a:lvl6pPr>
            <a:lvl7pPr marL="2022475" indent="-11113" eaLnBrk="0" fontAlgn="base" hangingPunct="0">
              <a:spcBef>
                <a:spcPct val="0"/>
              </a:spcBef>
              <a:spcAft>
                <a:spcPct val="0"/>
              </a:spcAft>
              <a:defRPr>
                <a:solidFill>
                  <a:schemeClr val="tx1"/>
                </a:solidFill>
                <a:latin typeface="Arial" charset="0"/>
              </a:defRPr>
            </a:lvl7pPr>
            <a:lvl8pPr marL="2479675" indent="-11113" eaLnBrk="0" fontAlgn="base" hangingPunct="0">
              <a:spcBef>
                <a:spcPct val="0"/>
              </a:spcBef>
              <a:spcAft>
                <a:spcPct val="0"/>
              </a:spcAft>
              <a:defRPr>
                <a:solidFill>
                  <a:schemeClr val="tx1"/>
                </a:solidFill>
                <a:latin typeface="Arial" charset="0"/>
              </a:defRPr>
            </a:lvl8pPr>
            <a:lvl9pPr marL="2936875" indent="-11113" eaLnBrk="0" fontAlgn="base" hangingPunct="0">
              <a:spcBef>
                <a:spcPct val="0"/>
              </a:spcBef>
              <a:spcAft>
                <a:spcPct val="0"/>
              </a:spcAft>
              <a:defRPr>
                <a:solidFill>
                  <a:schemeClr val="tx1"/>
                </a:solidFill>
                <a:latin typeface="Arial" charset="0"/>
              </a:defRPr>
            </a:lvl9pPr>
          </a:lstStyle>
          <a:p>
            <a:pPr>
              <a:defRPr/>
            </a:pPr>
            <a:r>
              <a:rPr lang="fr-FR" altLang="fr-FR" sz="2200" b="1" dirty="0" smtClean="0">
                <a:solidFill>
                  <a:schemeClr val="tx2"/>
                </a:solidFill>
              </a:rPr>
              <a:t>Montant</a:t>
            </a:r>
          </a:p>
        </p:txBody>
      </p:sp>
      <p:sp>
        <p:nvSpPr>
          <p:cNvPr id="145413" name="Rectangle 5"/>
          <p:cNvSpPr>
            <a:spLocks noChangeArrowheads="1"/>
          </p:cNvSpPr>
          <p:nvPr/>
        </p:nvSpPr>
        <p:spPr bwMode="auto">
          <a:xfrm>
            <a:off x="827088" y="2060575"/>
            <a:ext cx="2525712" cy="923925"/>
          </a:xfrm>
          <a:prstGeom prst="rect">
            <a:avLst/>
          </a:prstGeom>
          <a:noFill/>
          <a:ln>
            <a:noFill/>
          </a:ln>
          <a:effectLst>
            <a:prstShdw prst="shdw17" dist="17961" dir="13500000">
              <a:srgbClr val="999999"/>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40000"/>
              </a:spcBef>
              <a:buClrTx/>
              <a:buSzPct val="50000"/>
              <a:buFont typeface="Monotype Sorts" pitchFamily="2" charset="2"/>
              <a:buNone/>
            </a:pPr>
            <a:r>
              <a:rPr lang="fr-FR" altLang="fr-FR" sz="1800" b="1" dirty="0">
                <a:latin typeface="Arial" charset="0"/>
              </a:rPr>
              <a:t>Personne</a:t>
            </a:r>
            <a:br>
              <a:rPr lang="fr-FR" altLang="fr-FR" sz="1800" b="1" dirty="0">
                <a:latin typeface="Arial" charset="0"/>
              </a:rPr>
            </a:br>
            <a:r>
              <a:rPr lang="fr-FR" altLang="fr-FR" sz="1800" b="1" dirty="0">
                <a:latin typeface="Arial" charset="0"/>
              </a:rPr>
              <a:t>seule ou 1 seul cjt bénéficiaire</a:t>
            </a:r>
            <a:endParaRPr lang="fr-FR" altLang="fr-FR" sz="1800" b="1" i="1" dirty="0">
              <a:latin typeface="Arial" charset="0"/>
            </a:endParaRPr>
          </a:p>
        </p:txBody>
      </p:sp>
      <p:sp>
        <p:nvSpPr>
          <p:cNvPr id="145414" name="Rectangle 5"/>
          <p:cNvSpPr>
            <a:spLocks noChangeArrowheads="1"/>
          </p:cNvSpPr>
          <p:nvPr/>
        </p:nvSpPr>
        <p:spPr bwMode="auto">
          <a:xfrm>
            <a:off x="4932363" y="2060575"/>
            <a:ext cx="2160587" cy="369888"/>
          </a:xfrm>
          <a:prstGeom prst="rect">
            <a:avLst/>
          </a:prstGeom>
          <a:noFill/>
          <a:ln>
            <a:noFill/>
          </a:ln>
          <a:effectLst>
            <a:prstShdw prst="shdw17" dist="17961" dir="13500000">
              <a:srgbClr val="999999"/>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40000"/>
              </a:spcBef>
              <a:buClrTx/>
              <a:buSzPct val="50000"/>
              <a:buFont typeface="Monotype Sorts" pitchFamily="2" charset="2"/>
              <a:buNone/>
            </a:pPr>
            <a:r>
              <a:rPr lang="fr-FR" altLang="fr-FR" sz="1800" b="1" dirty="0">
                <a:latin typeface="Arial" charset="0"/>
              </a:rPr>
              <a:t>Deux personnes</a:t>
            </a:r>
            <a:endParaRPr lang="fr-FR" altLang="fr-FR" sz="1800" b="1" i="1" dirty="0">
              <a:latin typeface="Arial" charset="0"/>
            </a:endParaRPr>
          </a:p>
        </p:txBody>
      </p:sp>
      <p:sp>
        <p:nvSpPr>
          <p:cNvPr id="1267721" name="AutoShape 9"/>
          <p:cNvSpPr>
            <a:spLocks noChangeArrowheads="1"/>
          </p:cNvSpPr>
          <p:nvPr/>
        </p:nvSpPr>
        <p:spPr bwMode="auto">
          <a:xfrm>
            <a:off x="1835150" y="3357563"/>
            <a:ext cx="463550" cy="504825"/>
          </a:xfrm>
          <a:prstGeom prst="downArrow">
            <a:avLst>
              <a:gd name="adj1" fmla="val 50000"/>
              <a:gd name="adj2" fmla="val 2722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eaLnBrk="0" hangingPunct="0">
              <a:defRPr/>
            </a:pPr>
            <a:endParaRPr lang="fr-FR" b="1" dirty="0"/>
          </a:p>
        </p:txBody>
      </p:sp>
      <p:sp>
        <p:nvSpPr>
          <p:cNvPr id="3" name="AutoShape 9"/>
          <p:cNvSpPr>
            <a:spLocks noChangeArrowheads="1"/>
          </p:cNvSpPr>
          <p:nvPr/>
        </p:nvSpPr>
        <p:spPr bwMode="auto">
          <a:xfrm>
            <a:off x="5867400" y="3284538"/>
            <a:ext cx="463550" cy="504825"/>
          </a:xfrm>
          <a:prstGeom prst="downArrow">
            <a:avLst>
              <a:gd name="adj1" fmla="val 50000"/>
              <a:gd name="adj2" fmla="val 2722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eaLnBrk="0" hangingPunct="0">
              <a:defRPr/>
            </a:pPr>
            <a:endParaRPr lang="fr-FR" b="1" dirty="0"/>
          </a:p>
        </p:txBody>
      </p:sp>
      <p:sp>
        <p:nvSpPr>
          <p:cNvPr id="129033" name="Rectangle 7"/>
          <p:cNvSpPr>
            <a:spLocks noChangeArrowheads="1"/>
          </p:cNvSpPr>
          <p:nvPr/>
        </p:nvSpPr>
        <p:spPr bwMode="auto">
          <a:xfrm>
            <a:off x="971550" y="4221163"/>
            <a:ext cx="2447925" cy="1160462"/>
          </a:xfrm>
          <a:prstGeom prst="rect">
            <a:avLst/>
          </a:prstGeom>
          <a:solidFill>
            <a:schemeClr val="accent1">
              <a:lumMod val="20000"/>
              <a:lumOff val="80000"/>
            </a:schemeClr>
          </a:solidFill>
          <a:ln>
            <a:noFill/>
          </a:ln>
          <a:effectLst>
            <a:prstShdw prst="shdw17" dist="17961" dir="13500000">
              <a:srgbClr val="999999"/>
            </a:prst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40000"/>
              </a:spcBef>
              <a:buSzPct val="50000"/>
              <a:buFont typeface="Monotype Sorts" pitchFamily="2" charset="2"/>
              <a:buNone/>
              <a:defRPr/>
            </a:pPr>
            <a:r>
              <a:rPr lang="fr-FR" altLang="fr-FR" b="1" dirty="0" smtClean="0">
                <a:solidFill>
                  <a:schemeClr val="tx2"/>
                </a:solidFill>
              </a:rPr>
              <a:t>Montant annuel</a:t>
            </a:r>
            <a:br>
              <a:rPr lang="fr-FR" altLang="fr-FR" b="1" dirty="0" smtClean="0">
                <a:solidFill>
                  <a:schemeClr val="tx2"/>
                </a:solidFill>
              </a:rPr>
            </a:br>
            <a:r>
              <a:rPr lang="fr-FR" altLang="fr-FR" b="1" dirty="0" smtClean="0">
                <a:solidFill>
                  <a:schemeClr val="tx2"/>
                </a:solidFill>
              </a:rPr>
              <a:t>« personne seule »</a:t>
            </a:r>
            <a:br>
              <a:rPr lang="fr-FR" altLang="fr-FR" b="1" dirty="0" smtClean="0">
                <a:solidFill>
                  <a:schemeClr val="tx2"/>
                </a:solidFill>
              </a:rPr>
            </a:br>
            <a:r>
              <a:rPr lang="fr-FR" altLang="fr-FR" b="1" dirty="0" smtClean="0">
                <a:solidFill>
                  <a:schemeClr val="tx2"/>
                </a:solidFill>
              </a:rPr>
              <a:t>9 600 €</a:t>
            </a:r>
            <a:br>
              <a:rPr lang="fr-FR" altLang="fr-FR" b="1" dirty="0" smtClean="0">
                <a:solidFill>
                  <a:schemeClr val="tx2"/>
                </a:solidFill>
              </a:rPr>
            </a:br>
            <a:r>
              <a:rPr lang="fr-FR" altLang="fr-FR" sz="1600" b="1" dirty="0" smtClean="0">
                <a:solidFill>
                  <a:schemeClr val="tx2"/>
                </a:solidFill>
              </a:rPr>
              <a:t>(valeur 10/2014</a:t>
            </a:r>
            <a:r>
              <a:rPr lang="fr-FR" altLang="fr-FR" sz="1600" b="1" dirty="0" smtClean="0">
                <a:solidFill>
                  <a:srgbClr val="3333FF"/>
                </a:solidFill>
              </a:rPr>
              <a:t>)</a:t>
            </a:r>
          </a:p>
        </p:txBody>
      </p:sp>
      <p:sp>
        <p:nvSpPr>
          <p:cNvPr id="129034" name="Rectangle 8"/>
          <p:cNvSpPr>
            <a:spLocks noChangeArrowheads="1"/>
          </p:cNvSpPr>
          <p:nvPr/>
        </p:nvSpPr>
        <p:spPr bwMode="auto">
          <a:xfrm>
            <a:off x="5003800" y="4221163"/>
            <a:ext cx="2527300" cy="1160462"/>
          </a:xfrm>
          <a:prstGeom prst="rect">
            <a:avLst/>
          </a:prstGeom>
          <a:solidFill>
            <a:schemeClr val="accent1">
              <a:lumMod val="20000"/>
              <a:lumOff val="80000"/>
            </a:schemeClr>
          </a:solidFill>
          <a:ln>
            <a:noFill/>
          </a:ln>
          <a:effectLst>
            <a:prstShdw prst="shdw17" dist="17961" dir="13500000">
              <a:srgbClr val="999999"/>
            </a:prst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40000"/>
              </a:spcBef>
              <a:buSzPct val="50000"/>
              <a:buFont typeface="Monotype Sorts" pitchFamily="2" charset="2"/>
              <a:buNone/>
              <a:defRPr/>
            </a:pPr>
            <a:r>
              <a:rPr lang="fr-FR" altLang="fr-FR" b="1" dirty="0" smtClean="0">
                <a:solidFill>
                  <a:schemeClr val="tx2"/>
                </a:solidFill>
              </a:rPr>
              <a:t>Montant annuel</a:t>
            </a:r>
            <a:br>
              <a:rPr lang="fr-FR" altLang="fr-FR" b="1" dirty="0" smtClean="0">
                <a:solidFill>
                  <a:schemeClr val="tx2"/>
                </a:solidFill>
              </a:rPr>
            </a:br>
            <a:r>
              <a:rPr lang="fr-FR" altLang="fr-FR" b="1" dirty="0" smtClean="0">
                <a:solidFill>
                  <a:schemeClr val="tx2"/>
                </a:solidFill>
              </a:rPr>
              <a:t>« ménage »</a:t>
            </a:r>
            <a:br>
              <a:rPr lang="fr-FR" altLang="fr-FR" b="1" dirty="0" smtClean="0">
                <a:solidFill>
                  <a:schemeClr val="tx2"/>
                </a:solidFill>
              </a:rPr>
            </a:br>
            <a:r>
              <a:rPr lang="fr-FR" altLang="fr-FR" b="1" dirty="0" smtClean="0">
                <a:solidFill>
                  <a:schemeClr val="tx2"/>
                </a:solidFill>
              </a:rPr>
              <a:t>14 904 €</a:t>
            </a:r>
            <a:br>
              <a:rPr lang="fr-FR" altLang="fr-FR" b="1" dirty="0" smtClean="0">
                <a:solidFill>
                  <a:schemeClr val="tx2"/>
                </a:solidFill>
              </a:rPr>
            </a:br>
            <a:r>
              <a:rPr lang="fr-FR" altLang="fr-FR" sz="1600" b="1" dirty="0" smtClean="0">
                <a:solidFill>
                  <a:schemeClr val="tx2"/>
                </a:solidFill>
              </a:rPr>
              <a:t>(valeur 10/2014)</a:t>
            </a:r>
          </a:p>
        </p:txBody>
      </p:sp>
      <p:sp>
        <p:nvSpPr>
          <p:cNvPr id="145419"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381328"/>
            <a:ext cx="3512784" cy="216024"/>
          </a:xfrm>
        </p:spPr>
        <p:txBody>
          <a:bodyPr/>
          <a:lstStyle/>
          <a:p>
            <a:r>
              <a:rPr lang="fr-FR" smtClean="0"/>
              <a:t>25/06/2015</a:t>
            </a:r>
            <a:endParaRPr lang="en-US" dirty="0"/>
          </a:p>
        </p:txBody>
      </p:sp>
    </p:spTree>
    <p:extLst>
      <p:ext uri="{BB962C8B-B14F-4D97-AF65-F5344CB8AC3E}">
        <p14:creationId xmlns:p14="http://schemas.microsoft.com/office/powerpoint/2010/main" xmlns="" val="35460581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idx="1"/>
          </p:nvPr>
        </p:nvSpPr>
        <p:spPr>
          <a:xfrm>
            <a:off x="100013" y="1490663"/>
            <a:ext cx="8642350" cy="5124450"/>
          </a:xfrm>
        </p:spPr>
        <p:txBody>
          <a:bodyPr/>
          <a:lstStyle/>
          <a:p>
            <a:pPr eaLnBrk="1" hangingPunct="1">
              <a:lnSpc>
                <a:spcPct val="90000"/>
              </a:lnSpc>
              <a:buFont typeface="Wingdings 3" pitchFamily="18" charset="2"/>
              <a:buNone/>
            </a:pPr>
            <a:endParaRPr lang="fr-FR" altLang="fr-FR" sz="2000" b="1" i="1" dirty="0" smtClean="0">
              <a:solidFill>
                <a:srgbClr val="0070C0"/>
              </a:solidFill>
            </a:endParaRPr>
          </a:p>
          <a:p>
            <a:pPr eaLnBrk="1" hangingPunct="1">
              <a:lnSpc>
                <a:spcPct val="90000"/>
              </a:lnSpc>
            </a:pPr>
            <a:r>
              <a:rPr lang="fr-FR" altLang="fr-FR" sz="2000" b="1" dirty="0" smtClean="0">
                <a:latin typeface="Arial" charset="0"/>
                <a:cs typeface="Arial" charset="0"/>
              </a:rPr>
              <a:t>Arrérages versés indûment</a:t>
            </a:r>
          </a:p>
          <a:p>
            <a:pPr eaLnBrk="1" hangingPunct="1">
              <a:lnSpc>
                <a:spcPct val="90000"/>
              </a:lnSpc>
              <a:spcBef>
                <a:spcPts val="1200"/>
              </a:spcBef>
            </a:pPr>
            <a:r>
              <a:rPr lang="fr-FR" altLang="fr-FR" sz="2000" b="1" dirty="0" smtClean="0">
                <a:latin typeface="Arial" charset="0"/>
                <a:cs typeface="Arial" charset="0"/>
              </a:rPr>
              <a:t>Pour l’ASPA, les arrérages versés restent acquis aux bénéficiaires, </a:t>
            </a:r>
            <a:r>
              <a:rPr lang="fr-FR" altLang="fr-FR" sz="2000" dirty="0" smtClean="0">
                <a:latin typeface="Arial" charset="0"/>
                <a:cs typeface="Arial" charset="0"/>
              </a:rPr>
              <a:t>sauf:</a:t>
            </a:r>
          </a:p>
          <a:p>
            <a:pPr lvl="1" eaLnBrk="1" hangingPunct="1">
              <a:lnSpc>
                <a:spcPct val="90000"/>
              </a:lnSpc>
              <a:spcBef>
                <a:spcPts val="1200"/>
              </a:spcBef>
            </a:pPr>
            <a:r>
              <a:rPr lang="fr-FR" altLang="fr-FR" sz="2000" dirty="0" smtClean="0">
                <a:latin typeface="Arial" charset="0"/>
                <a:cs typeface="Arial" charset="0"/>
              </a:rPr>
              <a:t>En cas de </a:t>
            </a:r>
            <a:r>
              <a:rPr lang="fr-FR" altLang="fr-FR" sz="2000" b="1" dirty="0" smtClean="0">
                <a:latin typeface="Arial" charset="0"/>
                <a:cs typeface="Arial" charset="0"/>
              </a:rPr>
              <a:t>fraude, absence de transfert de résidence, absence de déclaration des ressources, omission de ressources dans les déclarations</a:t>
            </a:r>
          </a:p>
          <a:p>
            <a:pPr eaLnBrk="1" hangingPunct="1">
              <a:lnSpc>
                <a:spcPct val="90000"/>
              </a:lnSpc>
              <a:spcBef>
                <a:spcPts val="1200"/>
              </a:spcBef>
            </a:pPr>
            <a:r>
              <a:rPr lang="fr-FR" altLang="fr-FR" sz="2000" dirty="0" smtClean="0">
                <a:latin typeface="Arial" charset="0"/>
                <a:cs typeface="Arial" charset="0"/>
              </a:rPr>
              <a:t>En cas </a:t>
            </a:r>
            <a:r>
              <a:rPr lang="fr-FR" altLang="fr-FR" sz="2000" b="1" dirty="0" smtClean="0">
                <a:latin typeface="Arial" charset="0"/>
                <a:cs typeface="Arial" charset="0"/>
              </a:rPr>
              <a:t>d’absence de déclaration des ressources, absence de déclaration du transfert de résidence </a:t>
            </a:r>
            <a:r>
              <a:rPr lang="fr-FR" altLang="fr-FR" sz="2000" dirty="0" smtClean="0">
                <a:latin typeface="Arial" charset="0"/>
                <a:cs typeface="Arial" charset="0"/>
              </a:rPr>
              <a:t>hors du territoire métropolitain ou des DOM ou </a:t>
            </a:r>
            <a:r>
              <a:rPr lang="fr-FR" altLang="fr-FR" sz="2000" b="1" dirty="0" smtClean="0">
                <a:latin typeface="Arial" charset="0"/>
                <a:cs typeface="Arial" charset="0"/>
              </a:rPr>
              <a:t>omission de ressources dans les déclarations ,</a:t>
            </a:r>
            <a:r>
              <a:rPr lang="fr-FR" altLang="fr-FR" sz="2000" dirty="0" smtClean="0">
                <a:latin typeface="Arial" charset="0"/>
                <a:cs typeface="Arial" charset="0"/>
              </a:rPr>
              <a:t> c’est la prescription </a:t>
            </a:r>
            <a:r>
              <a:rPr lang="fr-FR" altLang="fr-FR" sz="2000" b="1" dirty="0" smtClean="0">
                <a:latin typeface="Arial" charset="0"/>
                <a:cs typeface="Arial" charset="0"/>
              </a:rPr>
              <a:t>de 2 ans qui s’applique</a:t>
            </a:r>
          </a:p>
          <a:p>
            <a:pPr eaLnBrk="1" hangingPunct="1">
              <a:lnSpc>
                <a:spcPct val="90000"/>
              </a:lnSpc>
              <a:spcBef>
                <a:spcPts val="1200"/>
              </a:spcBef>
            </a:pPr>
            <a:r>
              <a:rPr lang="fr-FR" altLang="fr-FR" sz="2000" b="1" dirty="0" smtClean="0">
                <a:latin typeface="Arial" charset="0"/>
                <a:cs typeface="Arial" charset="0"/>
              </a:rPr>
              <a:t>En cas de fraude ou fausse déclaration</a:t>
            </a:r>
            <a:r>
              <a:rPr lang="fr-FR" altLang="fr-FR" sz="2000" dirty="0" smtClean="0">
                <a:latin typeface="Arial" charset="0"/>
                <a:cs typeface="Arial" charset="0"/>
              </a:rPr>
              <a:t>, le délai de prescription de l'action en recouvrement est alors fixé </a:t>
            </a:r>
            <a:r>
              <a:rPr lang="fr-FR" altLang="fr-FR" sz="2000" b="1" dirty="0" smtClean="0">
                <a:latin typeface="Arial" charset="0"/>
                <a:cs typeface="Arial" charset="0"/>
              </a:rPr>
              <a:t>à 5 ans à compter de la connaissance de la situation réelle de l'assuré</a:t>
            </a:r>
          </a:p>
          <a:p>
            <a:pPr eaLnBrk="1" hangingPunct="1">
              <a:lnSpc>
                <a:spcPct val="90000"/>
              </a:lnSpc>
              <a:spcBef>
                <a:spcPts val="1200"/>
              </a:spcBef>
              <a:buFont typeface="Wingdings 3" pitchFamily="18" charset="2"/>
              <a:buNone/>
            </a:pPr>
            <a:r>
              <a:rPr lang="fr-FR" altLang="fr-FR" sz="2000" dirty="0" smtClean="0">
                <a:latin typeface="Arial" charset="0"/>
                <a:cs typeface="Arial" charset="0"/>
              </a:rPr>
              <a:t>  </a:t>
            </a:r>
          </a:p>
        </p:txBody>
      </p:sp>
      <p:sp>
        <p:nvSpPr>
          <p:cNvPr id="146435" name="Rectangle 2"/>
          <p:cNvSpPr>
            <a:spLocks noGrp="1" noChangeArrowheads="1"/>
          </p:cNvSpPr>
          <p:nvPr>
            <p:ph type="title"/>
          </p:nvPr>
        </p:nvSpPr>
        <p:spPr/>
        <p:txBody>
          <a:bodyPr/>
          <a:lstStyle/>
          <a:p>
            <a:pPr eaLnBrk="1" hangingPunct="1"/>
            <a:r>
              <a:rPr lang="fr-FR" altLang="fr-FR" sz="2800" b="1" dirty="0" smtClean="0">
                <a:latin typeface="Arial" charset="0"/>
                <a:cs typeface="Arial" charset="0"/>
              </a:rPr>
              <a:t>ASPA </a:t>
            </a:r>
            <a:r>
              <a:rPr lang="fr-FR" altLang="fr-FR" sz="2800" dirty="0" smtClean="0">
                <a:latin typeface="Arial" charset="0"/>
                <a:cs typeface="Arial" charset="0"/>
              </a:rPr>
              <a:t> </a:t>
            </a:r>
          </a:p>
        </p:txBody>
      </p:sp>
      <p:sp>
        <p:nvSpPr>
          <p:cNvPr id="146436" name="Espace réservé du numéro de diapositive 3"/>
          <p:cNvSpPr>
            <a:spLocks noGrp="1"/>
          </p:cNvSpPr>
          <p:nvPr>
            <p:ph type="sldNum" sz="quarter" idx="12"/>
          </p:nvPr>
        </p:nvSpPr>
        <p:spPr bwMode="auto">
          <a:xfrm>
            <a:off x="5219700" y="6249988"/>
            <a:ext cx="34559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200" dirty="0" smtClean="0">
                <a:solidFill>
                  <a:schemeClr val="bg1"/>
                </a:solidFill>
                <a:latin typeface="Arial" charset="0"/>
              </a:rPr>
              <a:t>L.A / Novembre 2013    </a:t>
            </a:r>
            <a:fld id="{DB1DE523-BF1D-4276-BB87-5DAA2DA9E799}" type="slidenum">
              <a:rPr lang="fr-FR" altLang="fr-FR" sz="1200" smtClean="0">
                <a:solidFill>
                  <a:schemeClr val="bg1"/>
                </a:solidFill>
                <a:latin typeface="Arial" charset="0"/>
              </a:rPr>
              <a:pPr eaLnBrk="1" hangingPunct="1">
                <a:spcBef>
                  <a:spcPct val="0"/>
                </a:spcBef>
                <a:buClrTx/>
                <a:buSzTx/>
                <a:buFontTx/>
                <a:buNone/>
              </a:pPr>
              <a:t>108</a:t>
            </a:fld>
            <a:endParaRPr lang="fr-FR" altLang="fr-FR" sz="1200" dirty="0" smtClean="0">
              <a:solidFill>
                <a:schemeClr val="bg1"/>
              </a:solidFill>
              <a:latin typeface="Arial" charset="0"/>
            </a:endParaRPr>
          </a:p>
        </p:txBody>
      </p:sp>
      <p:sp>
        <p:nvSpPr>
          <p:cNvPr id="146437"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46438" name="Espace réservé du numéro de diapositive 3"/>
          <p:cNvSpPr txBox="1">
            <a:spLocks/>
          </p:cNvSpPr>
          <p:nvPr/>
        </p:nvSpPr>
        <p:spPr bwMode="auto">
          <a:xfrm>
            <a:off x="8532813" y="6249988"/>
            <a:ext cx="41751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eaLnBrk="1" hangingPunct="1">
              <a:spcBef>
                <a:spcPct val="0"/>
              </a:spcBef>
              <a:buClrTx/>
              <a:buSzTx/>
              <a:buFontTx/>
              <a:buNone/>
            </a:pPr>
            <a:r>
              <a:rPr lang="fr-FR" altLang="fr-FR" sz="1000" dirty="0" smtClean="0">
                <a:latin typeface="Arial" charset="0"/>
              </a:rPr>
              <a:t>109</a:t>
            </a:r>
            <a:endParaRPr lang="fr-FR" altLang="fr-FR" sz="1000" dirty="0">
              <a:latin typeface="Arial" charset="0"/>
            </a:endParaRPr>
          </a:p>
        </p:txBody>
      </p:sp>
      <p:sp>
        <p:nvSpPr>
          <p:cNvPr id="2" name="Espace réservé de la date 1"/>
          <p:cNvSpPr>
            <a:spLocks noGrp="1"/>
          </p:cNvSpPr>
          <p:nvPr>
            <p:ph type="dt" sz="half" idx="10"/>
          </p:nvPr>
        </p:nvSpPr>
        <p:spPr>
          <a:xfrm>
            <a:off x="4730351" y="6249988"/>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6754115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idx="1"/>
          </p:nvPr>
        </p:nvSpPr>
        <p:spPr>
          <a:xfrm>
            <a:off x="323850" y="2060575"/>
            <a:ext cx="8280400" cy="4176713"/>
          </a:xfrm>
        </p:spPr>
        <p:txBody>
          <a:bodyPr/>
          <a:lstStyle/>
          <a:p>
            <a:pPr eaLnBrk="1" hangingPunct="1">
              <a:spcBef>
                <a:spcPts val="1800"/>
              </a:spcBef>
            </a:pPr>
            <a:r>
              <a:rPr lang="fr-FR" altLang="fr-FR" sz="2000" dirty="0" smtClean="0">
                <a:latin typeface="Arial" charset="0"/>
                <a:cs typeface="Arial" charset="0"/>
              </a:rPr>
              <a:t>Si l’assuré est en couple, il doit, avec son conjoint, concubin ou partenaire pacsé, </a:t>
            </a:r>
            <a:r>
              <a:rPr lang="fr-FR" altLang="fr-FR" sz="2000" b="1" dirty="0" smtClean="0">
                <a:latin typeface="Arial" charset="0"/>
                <a:cs typeface="Arial" charset="0"/>
              </a:rPr>
              <a:t>avoir demandé l’attribution de toutes ses retraites personnelles et de réversion à tous les régimes français, étrangers et des organisations internationales</a:t>
            </a:r>
          </a:p>
          <a:p>
            <a:pPr eaLnBrk="1" hangingPunct="1">
              <a:spcBef>
                <a:spcPts val="1800"/>
              </a:spcBef>
            </a:pPr>
            <a:r>
              <a:rPr lang="fr-FR" altLang="fr-FR" sz="2000" dirty="0" smtClean="0">
                <a:latin typeface="Arial" charset="0"/>
                <a:cs typeface="Arial" charset="0"/>
              </a:rPr>
              <a:t>Cette allocation n’est pas attribuée automatiquement</a:t>
            </a:r>
          </a:p>
          <a:p>
            <a:pPr eaLnBrk="1" hangingPunct="1">
              <a:spcBef>
                <a:spcPts val="1800"/>
              </a:spcBef>
            </a:pPr>
            <a:r>
              <a:rPr lang="fr-FR" altLang="fr-FR" sz="2000" dirty="0" smtClean="0">
                <a:latin typeface="Arial" charset="0"/>
                <a:cs typeface="Arial" charset="0"/>
              </a:rPr>
              <a:t>La date d’effet est fixée au premier jour du mois suivant la date de la demande d’ASPA</a:t>
            </a:r>
          </a:p>
          <a:p>
            <a:pPr eaLnBrk="1" hangingPunct="1">
              <a:spcBef>
                <a:spcPts val="1800"/>
              </a:spcBef>
            </a:pPr>
            <a:r>
              <a:rPr lang="fr-FR" altLang="fr-FR" sz="2000" dirty="0" smtClean="0">
                <a:latin typeface="Arial" charset="0"/>
                <a:cs typeface="Arial" charset="0"/>
              </a:rPr>
              <a:t>Si l’assuré fait sa demande d’ASPA au plus tard 3 mois après le 1er paiement de sa retraite de base, l’ASPA peut lui être attribuée à la même date que sa retraite</a:t>
            </a:r>
          </a:p>
        </p:txBody>
      </p:sp>
      <p:sp>
        <p:nvSpPr>
          <p:cNvPr id="147459" name="Rectangle 2"/>
          <p:cNvSpPr>
            <a:spLocks noGrp="1" noChangeArrowheads="1"/>
          </p:cNvSpPr>
          <p:nvPr>
            <p:ph type="title"/>
          </p:nvPr>
        </p:nvSpPr>
        <p:spPr>
          <a:xfrm>
            <a:off x="539750" y="242888"/>
            <a:ext cx="8064500" cy="1241425"/>
          </a:xfrm>
        </p:spPr>
        <p:txBody>
          <a:bodyPr/>
          <a:lstStyle/>
          <a:p>
            <a:pPr eaLnBrk="1" hangingPunct="1"/>
            <a:r>
              <a:rPr lang="fr-FR" altLang="fr-FR" sz="2800" b="1" dirty="0" smtClean="0">
                <a:latin typeface="Arial" charset="0"/>
                <a:cs typeface="Arial" charset="0"/>
              </a:rPr>
              <a:t>ASPA </a:t>
            </a:r>
          </a:p>
        </p:txBody>
      </p:sp>
      <p:sp>
        <p:nvSpPr>
          <p:cNvPr id="147460" name="Espace réservé du numéro de diapositive 3"/>
          <p:cNvSpPr>
            <a:spLocks noGrp="1"/>
          </p:cNvSpPr>
          <p:nvPr>
            <p:ph type="sldNum" sz="quarter" idx="12"/>
          </p:nvPr>
        </p:nvSpPr>
        <p:spPr bwMode="auto">
          <a:xfrm>
            <a:off x="8316416" y="6237312"/>
            <a:ext cx="431800" cy="34709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110</a:t>
            </a:r>
          </a:p>
        </p:txBody>
      </p:sp>
      <p:sp>
        <p:nvSpPr>
          <p:cNvPr id="147461"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352709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a:xfrm>
            <a:off x="8172400" y="6432726"/>
            <a:ext cx="748896" cy="308642"/>
          </a:xfrm>
        </p:spPr>
        <p:txBody>
          <a:bodyPr/>
          <a:lstStyle/>
          <a:p>
            <a:fld id="{48A302FD-D032-47DD-B1C1-2CA442860B44}" type="slidenum">
              <a:rPr lang="fr-FR" altLang="fr-FR" smtClean="0"/>
              <a:pPr/>
              <a:t>11</a:t>
            </a:fld>
            <a:endParaRPr lang="fr-FR" altLang="fr-FR" dirty="0"/>
          </a:p>
        </p:txBody>
      </p:sp>
      <p:sp>
        <p:nvSpPr>
          <p:cNvPr id="46081" name="Rectangle 1"/>
          <p:cNvSpPr>
            <a:spLocks noGrp="1" noChangeArrowheads="1"/>
          </p:cNvSpPr>
          <p:nvPr>
            <p:ph type="title"/>
          </p:nvPr>
        </p:nvSpPr>
        <p:spPr>
          <a:xfrm>
            <a:off x="323528" y="319714"/>
            <a:ext cx="8640960" cy="1182364"/>
          </a:xfrm>
          <a:ln/>
          <a:extLst>
            <a:ext uri="{91240B29-F687-4F45-9708-019B960494DF}">
              <a14:hiddenLine xmlns:a14="http://schemas.microsoft.com/office/drawing/2010/main" xmlns="" w="9525">
                <a:solidFill>
                  <a:srgbClr val="000000"/>
                </a:solidFill>
                <a:round/>
                <a:headEnd/>
                <a:tailEnd/>
              </a14:hiddenLine>
            </a:ext>
          </a:extLst>
        </p:spPr>
        <p:txBody>
          <a:bodyPr lIns="78835" tIns="68035" rIns="78835" bIns="40995">
            <a:noAutofit/>
          </a:bodyPr>
          <a:lstStyle/>
          <a:p>
            <a:pPr>
              <a:tabLst>
                <a:tab pos="0" algn="l"/>
                <a:tab pos="801654" algn="l"/>
                <a:tab pos="1603309" algn="l"/>
                <a:tab pos="2404963" algn="l"/>
                <a:tab pos="3206618" algn="l"/>
                <a:tab pos="4008272" algn="l"/>
                <a:tab pos="4809927" algn="l"/>
                <a:tab pos="5611581" algn="l"/>
                <a:tab pos="6413236" algn="l"/>
                <a:tab pos="7214890" algn="l"/>
                <a:tab pos="8016545" algn="l"/>
                <a:tab pos="8809849" algn="l"/>
              </a:tabLst>
            </a:pPr>
            <a:r>
              <a:rPr lang="fr-FR" altLang="fr-FR" sz="2800" b="1" dirty="0" smtClean="0">
                <a:latin typeface="Arial" panose="020B0604020202020204" pitchFamily="34" charset="0"/>
                <a:cs typeface="Arial" panose="020B0604020202020204" pitchFamily="34" charset="0"/>
              </a:rPr>
              <a:t>Répartition des chefs d’exploitation agricole selon le sexe par tranche d’âge</a:t>
            </a:r>
            <a:endParaRPr lang="fr-FR" altLang="fr-FR" sz="2800" b="1" dirty="0">
              <a:latin typeface="Arial" panose="020B0604020202020204" pitchFamily="34" charset="0"/>
              <a:cs typeface="Arial" panose="020B0604020202020204" pitchFamily="34" charset="0"/>
            </a:endParaRPr>
          </a:p>
        </p:txBody>
      </p:sp>
      <p:sp>
        <p:nvSpPr>
          <p:cNvPr id="46082" name="Rectangle 2"/>
          <p:cNvSpPr>
            <a:spLocks noChangeArrowheads="1"/>
          </p:cNvSpPr>
          <p:nvPr/>
        </p:nvSpPr>
        <p:spPr bwMode="auto">
          <a:xfrm>
            <a:off x="763018" y="2049335"/>
            <a:ext cx="7617964" cy="39906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0165" tIns="40083" rIns="80165" bIns="40083" anchor="ctr"/>
          <a:lstStyle/>
          <a:p>
            <a:endParaRPr lang="fr-FR" dirty="0"/>
          </a:p>
        </p:txBody>
      </p:sp>
      <p:sp>
        <p:nvSpPr>
          <p:cNvPr id="46083" name="Rectangle 3"/>
          <p:cNvSpPr>
            <a:spLocks noChangeArrowheads="1"/>
          </p:cNvSpPr>
          <p:nvPr/>
        </p:nvSpPr>
        <p:spPr bwMode="auto">
          <a:xfrm>
            <a:off x="539552" y="1752182"/>
            <a:ext cx="1080120" cy="3080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21630" rIns="0" bIns="0">
            <a:spAutoFit/>
          </a:bodyPr>
          <a:lstStyle>
            <a:lvl1pPr>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1pPr>
            <a:lvl2pPr indent="-287338">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2pPr>
            <a:lvl3pPr>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3pPr>
            <a:lvl4pPr indent="-230188">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4pPr>
            <a:lvl5pPr>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 pos="7962900" algn="l"/>
                <a:tab pos="8683625" algn="l"/>
                <a:tab pos="9404350" algn="l"/>
              </a:tabLst>
              <a:defRPr sz="2400">
                <a:solidFill>
                  <a:srgbClr val="FFCC66"/>
                </a:solidFill>
                <a:latin typeface="Times New Roman" pitchFamily="18" charset="0"/>
                <a:cs typeface="Lucida Sans Unicode" pitchFamily="34" charset="0"/>
              </a:defRPr>
            </a:lvl9pPr>
          </a:lstStyle>
          <a:p>
            <a:pPr algn="ctr" eaLnBrk="1">
              <a:lnSpc>
                <a:spcPct val="93000"/>
              </a:lnSpc>
            </a:pPr>
            <a:r>
              <a:rPr lang="fr-FR" altLang="fr-FR" sz="2000" b="1" dirty="0" smtClean="0">
                <a:solidFill>
                  <a:schemeClr val="accent2"/>
                </a:solidFill>
                <a:latin typeface="Arial" pitchFamily="34" charset="0"/>
              </a:rPr>
              <a:t>En 2013</a:t>
            </a:r>
            <a:endParaRPr lang="fr-FR" altLang="fr-FR" sz="2000" b="1" dirty="0">
              <a:solidFill>
                <a:schemeClr val="accent2"/>
              </a:solidFill>
              <a:latin typeface="Arial" pitchFamily="34" charset="0"/>
            </a:endParaRPr>
          </a:p>
        </p:txBody>
      </p:sp>
      <p:sp>
        <p:nvSpPr>
          <p:cNvPr id="8" name="Espace réservé du pied de page 2"/>
          <p:cNvSpPr txBox="1">
            <a:spLocks/>
          </p:cNvSpPr>
          <p:nvPr/>
        </p:nvSpPr>
        <p:spPr>
          <a:xfrm>
            <a:off x="193638" y="6432726"/>
            <a:ext cx="3786691"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sp>
        <p:nvSpPr>
          <p:cNvPr id="9" name="Espace réservé de la date 2"/>
          <p:cNvSpPr txBox="1">
            <a:spLocks/>
          </p:cNvSpPr>
          <p:nvPr/>
        </p:nvSpPr>
        <p:spPr>
          <a:xfrm>
            <a:off x="7308304" y="6369470"/>
            <a:ext cx="1144688" cy="428382"/>
          </a:xfrm>
          <a:prstGeom prst="rect">
            <a:avLst/>
          </a:prstGeom>
        </p:spPr>
        <p:txBody>
          <a:bodyPr vert="horz" lIns="91440" tIns="45720" rIns="91440" bIns="45720" rtlCol="0" anchor="ctr"/>
          <a:lstStyle>
            <a:defPPr>
              <a:defRPr lang="fr-FR"/>
            </a:defPPr>
            <a:lvl1pPr algn="ctr"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t>25/06/2015          </a:t>
            </a:r>
            <a:endParaRPr lang="en-US" dirty="0"/>
          </a:p>
        </p:txBody>
      </p:sp>
      <p:pic>
        <p:nvPicPr>
          <p:cNvPr id="5208" name="Picture 8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906" y="2060255"/>
            <a:ext cx="7488832" cy="418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4762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idx="1"/>
          </p:nvPr>
        </p:nvSpPr>
        <p:spPr>
          <a:xfrm>
            <a:off x="179388" y="1916113"/>
            <a:ext cx="8785225" cy="4465637"/>
          </a:xfrm>
        </p:spPr>
        <p:txBody>
          <a:bodyPr rtlCol="0">
            <a:normAutofit fontScale="92500" lnSpcReduction="20000"/>
          </a:bodyPr>
          <a:lstStyle/>
          <a:p>
            <a:pPr marL="274320" indent="-274320" eaLnBrk="1" fontAlgn="auto" hangingPunct="1">
              <a:lnSpc>
                <a:spcPct val="90000"/>
              </a:lnSpc>
              <a:spcAft>
                <a:spcPts val="0"/>
              </a:spcAft>
              <a:defRPr/>
            </a:pPr>
            <a:r>
              <a:rPr lang="fr-FR" altLang="fr-FR" b="1" dirty="0">
                <a:latin typeface="Arial" panose="020B0604020202020204" pitchFamily="34" charset="0"/>
                <a:cs typeface="Arial" panose="020B0604020202020204" pitchFamily="34" charset="0"/>
              </a:rPr>
              <a:t>Au décès de la personne bénéficiaire de l’ASPA, les sommes qui lui ont été versées sont récupérables si l’actif net successoral est supérieur à </a:t>
            </a:r>
            <a:endParaRPr lang="fr-FR" altLang="fr-FR" b="1" u="sng" dirty="0">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defRPr/>
            </a:pPr>
            <a:r>
              <a:rPr lang="fr-FR" altLang="fr-FR" dirty="0">
                <a:latin typeface="Arial" panose="020B0604020202020204" pitchFamily="34" charset="0"/>
                <a:cs typeface="Arial" panose="020B0604020202020204" pitchFamily="34" charset="0"/>
              </a:rPr>
              <a:t>Pour les NSA, le capital d’exploitation agricole et les bâtiments indissociables sont exclus du recours sur succession</a:t>
            </a:r>
          </a:p>
          <a:p>
            <a:pPr lvl="2" eaLnBrk="1" fontAlgn="auto" hangingPunct="1">
              <a:lnSpc>
                <a:spcPct val="90000"/>
              </a:lnSpc>
              <a:spcBef>
                <a:spcPts val="600"/>
              </a:spcBef>
              <a:spcAft>
                <a:spcPts val="0"/>
              </a:spcAft>
              <a:buFontTx/>
              <a:buChar char="•"/>
              <a:defRPr/>
            </a:pPr>
            <a:r>
              <a:rPr lang="fr-FR" altLang="fr-FR" sz="2200" dirty="0">
                <a:latin typeface="Arial" panose="020B0604020202020204" pitchFamily="34" charset="0"/>
                <a:cs typeface="Arial" panose="020B0604020202020204" pitchFamily="34" charset="0"/>
              </a:rPr>
              <a:t> Les bâtiments indissociables du capital d’exploitation sont : </a:t>
            </a:r>
          </a:p>
          <a:p>
            <a:pPr lvl="3" eaLnBrk="1" fontAlgn="auto" hangingPunct="1">
              <a:lnSpc>
                <a:spcPct val="90000"/>
              </a:lnSpc>
              <a:spcBef>
                <a:spcPts val="600"/>
              </a:spcBef>
              <a:spcAft>
                <a:spcPts val="0"/>
              </a:spcAft>
              <a:defRPr/>
            </a:pPr>
            <a:r>
              <a:rPr lang="fr-FR" altLang="fr-FR" sz="2200" dirty="0">
                <a:latin typeface="Arial" panose="020B0604020202020204" pitchFamily="34" charset="0"/>
                <a:cs typeface="Arial" panose="020B0604020202020204" pitchFamily="34" charset="0"/>
              </a:rPr>
              <a:t>Ceux occupés à titre de résidence principale par le bénéficiaire de l’allocation et les membres de sa famille vivant à son foyer. Ces bâtiments comprennent un mur mitoyen à un bâtiments d’exploitation agricole inclus dans le capital agricole les bâtiments d’habitation affectés à l’usage exclusif de l’exploitation sous réserve de remplir l’une des trois conditions : </a:t>
            </a:r>
          </a:p>
          <a:p>
            <a:pPr marL="1463040" lvl="4" eaLnBrk="1" fontAlgn="auto" hangingPunct="1">
              <a:lnSpc>
                <a:spcPct val="90000"/>
              </a:lnSpc>
              <a:spcBef>
                <a:spcPts val="600"/>
              </a:spcBef>
              <a:spcAft>
                <a:spcPts val="0"/>
              </a:spcAft>
              <a:defRPr/>
            </a:pPr>
            <a:r>
              <a:rPr lang="fr-FR" altLang="fr-FR" sz="2200" dirty="0" smtClean="0">
                <a:latin typeface="Arial" panose="020B0604020202020204" pitchFamily="34" charset="0"/>
                <a:cs typeface="Arial" panose="020B0604020202020204" pitchFamily="34" charset="0"/>
              </a:rPr>
              <a:t>Être </a:t>
            </a:r>
            <a:r>
              <a:rPr lang="fr-FR" altLang="fr-FR" sz="2200" dirty="0">
                <a:latin typeface="Arial" panose="020B0604020202020204" pitchFamily="34" charset="0"/>
                <a:cs typeface="Arial" panose="020B0604020202020204" pitchFamily="34" charset="0"/>
              </a:rPr>
              <a:t>implantés sur des terres incluses dans le capital d’exploitation agricole </a:t>
            </a:r>
          </a:p>
          <a:p>
            <a:pPr marL="1463040" lvl="4" eaLnBrk="1" fontAlgn="auto" hangingPunct="1">
              <a:lnSpc>
                <a:spcPct val="90000"/>
              </a:lnSpc>
              <a:spcBef>
                <a:spcPts val="600"/>
              </a:spcBef>
              <a:spcAft>
                <a:spcPts val="0"/>
              </a:spcAft>
              <a:defRPr/>
            </a:pPr>
            <a:r>
              <a:rPr lang="fr-FR" altLang="fr-FR" sz="2200" dirty="0" smtClean="0">
                <a:latin typeface="Arial" panose="020B0604020202020204" pitchFamily="34" charset="0"/>
                <a:cs typeface="Arial" panose="020B0604020202020204" pitchFamily="34" charset="0"/>
              </a:rPr>
              <a:t>Être </a:t>
            </a:r>
            <a:r>
              <a:rPr lang="fr-FR" altLang="fr-FR" sz="2200" dirty="0">
                <a:latin typeface="Arial" panose="020B0604020202020204" pitchFamily="34" charset="0"/>
                <a:cs typeface="Arial" panose="020B0604020202020204" pitchFamily="34" charset="0"/>
              </a:rPr>
              <a:t>situés à une distance maximale de 50 mètres des bâtiments agricoles ou des terres qui constituent le capital </a:t>
            </a:r>
          </a:p>
          <a:p>
            <a:pPr marL="1463040" lvl="4" eaLnBrk="1" fontAlgn="auto" hangingPunct="1">
              <a:lnSpc>
                <a:spcPct val="90000"/>
              </a:lnSpc>
              <a:spcBef>
                <a:spcPts val="600"/>
              </a:spcBef>
              <a:spcAft>
                <a:spcPts val="0"/>
              </a:spcAft>
              <a:defRPr/>
            </a:pPr>
            <a:r>
              <a:rPr lang="fr-FR" altLang="fr-FR" sz="2200" dirty="0" smtClean="0">
                <a:latin typeface="Arial" panose="020B0604020202020204" pitchFamily="34" charset="0"/>
                <a:cs typeface="Arial" panose="020B0604020202020204" pitchFamily="34" charset="0"/>
              </a:rPr>
              <a:t>Être </a:t>
            </a:r>
            <a:r>
              <a:rPr lang="fr-FR" altLang="fr-FR" sz="2200" dirty="0">
                <a:latin typeface="Arial" panose="020B0604020202020204" pitchFamily="34" charset="0"/>
                <a:cs typeface="Arial" panose="020B0604020202020204" pitchFamily="34" charset="0"/>
              </a:rPr>
              <a:t>nécessaires à l’activité de l’exploitation</a:t>
            </a:r>
          </a:p>
        </p:txBody>
      </p:sp>
      <p:sp>
        <p:nvSpPr>
          <p:cNvPr id="148483" name="Rectangle 2"/>
          <p:cNvSpPr>
            <a:spLocks noGrp="1" noChangeArrowheads="1"/>
          </p:cNvSpPr>
          <p:nvPr>
            <p:ph type="title"/>
          </p:nvPr>
        </p:nvSpPr>
        <p:spPr>
          <a:xfrm>
            <a:off x="539750" y="476250"/>
            <a:ext cx="8064500" cy="1008063"/>
          </a:xfrm>
        </p:spPr>
        <p:txBody>
          <a:bodyPr/>
          <a:lstStyle/>
          <a:p>
            <a:pPr eaLnBrk="1" hangingPunct="1"/>
            <a:r>
              <a:rPr lang="fr-FR" altLang="fr-FR" sz="2800" b="1" dirty="0" smtClean="0">
                <a:latin typeface="Arial" charset="0"/>
                <a:cs typeface="Arial" charset="0"/>
              </a:rPr>
              <a:t>ASPA </a:t>
            </a:r>
          </a:p>
        </p:txBody>
      </p:sp>
      <p:sp>
        <p:nvSpPr>
          <p:cNvPr id="148484" name="Espace réservé du numéro de diapositive 3"/>
          <p:cNvSpPr>
            <a:spLocks noGrp="1"/>
          </p:cNvSpPr>
          <p:nvPr>
            <p:ph type="sldNum" sz="quarter" idx="12"/>
          </p:nvPr>
        </p:nvSpPr>
        <p:spPr bwMode="auto">
          <a:xfrm>
            <a:off x="8243888" y="6249988"/>
            <a:ext cx="576262"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111</a:t>
            </a:r>
          </a:p>
        </p:txBody>
      </p:sp>
      <p:sp>
        <p:nvSpPr>
          <p:cNvPr id="148485" name="Text Box 5"/>
          <p:cNvSpPr txBox="1">
            <a:spLocks noChangeArrowheads="1"/>
          </p:cNvSpPr>
          <p:nvPr/>
        </p:nvSpPr>
        <p:spPr bwMode="auto">
          <a:xfrm>
            <a:off x="4356100" y="2349500"/>
            <a:ext cx="122396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274638" indent="-274638"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600075" indent="-160338"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095375" indent="-182563"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1108075" indent="-11113"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565275" indent="-11113"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022475" indent="-11113"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479675" indent="-11113"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2936875" indent="-11113"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r>
              <a:rPr lang="fr-FR" altLang="fr-FR" sz="2200" b="1" dirty="0">
                <a:latin typeface="Arial" charset="0"/>
              </a:rPr>
              <a:t>39 000 €</a:t>
            </a:r>
          </a:p>
        </p:txBody>
      </p:sp>
      <p:sp>
        <p:nvSpPr>
          <p:cNvPr id="148486"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92611060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9"/>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908175" y="2636838"/>
            <a:ext cx="4248150" cy="2808287"/>
          </a:xfrm>
          <a:noFill/>
        </p:spPr>
      </p:pic>
      <p:sp>
        <p:nvSpPr>
          <p:cNvPr id="149507" name="Titre 4"/>
          <p:cNvSpPr>
            <a:spLocks noGrp="1"/>
          </p:cNvSpPr>
          <p:nvPr>
            <p:ph type="title"/>
          </p:nvPr>
        </p:nvSpPr>
        <p:spPr>
          <a:xfrm>
            <a:off x="406400" y="323850"/>
            <a:ext cx="8229600" cy="1233488"/>
          </a:xfrm>
        </p:spPr>
        <p:txBody>
          <a:bodyPr>
            <a:normAutofit/>
          </a:bodyPr>
          <a:lstStyle/>
          <a:p>
            <a:pPr eaLnBrk="1" hangingPunct="1"/>
            <a:r>
              <a:rPr lang="fr-FR" altLang="fr-FR" sz="2800" b="1" dirty="0" smtClean="0">
                <a:latin typeface="Arial" charset="0"/>
                <a:cs typeface="Arial" charset="0"/>
              </a:rPr>
              <a:t>1</a:t>
            </a:r>
            <a:r>
              <a:rPr lang="fr-FR" altLang="fr-FR" sz="2800" b="1" baseline="30000" dirty="0" smtClean="0">
                <a:latin typeface="Arial" charset="0"/>
                <a:cs typeface="Arial" charset="0"/>
              </a:rPr>
              <a:t>ers</a:t>
            </a:r>
            <a:r>
              <a:rPr lang="fr-FR" altLang="fr-FR" sz="2800" b="1" dirty="0" smtClean="0">
                <a:latin typeface="Arial" charset="0"/>
                <a:cs typeface="Arial" charset="0"/>
              </a:rPr>
              <a:t> Repères Retraite: </a:t>
            </a:r>
            <a:br>
              <a:rPr lang="fr-FR" altLang="fr-FR" sz="2800" b="1" dirty="0" smtClean="0">
                <a:latin typeface="Arial" charset="0"/>
                <a:cs typeface="Arial" charset="0"/>
              </a:rPr>
            </a:br>
            <a:r>
              <a:rPr lang="fr-FR" altLang="fr-FR" sz="2800" b="1" dirty="0" smtClean="0">
                <a:latin typeface="Arial" charset="0"/>
                <a:cs typeface="Arial" charset="0"/>
              </a:rPr>
              <a:t>La retraite des Non Salariés Agricoles</a:t>
            </a:r>
          </a:p>
        </p:txBody>
      </p:sp>
      <p:sp>
        <p:nvSpPr>
          <p:cNvPr id="149508" name="Espace réservé du numéro de diapositive 3"/>
          <p:cNvSpPr>
            <a:spLocks noGrp="1"/>
          </p:cNvSpPr>
          <p:nvPr>
            <p:ph type="sldNum" sz="quarter" idx="12"/>
          </p:nvPr>
        </p:nvSpPr>
        <p:spPr bwMode="auto">
          <a:xfrm>
            <a:off x="8172450" y="6249988"/>
            <a:ext cx="503238"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112</a:t>
            </a:r>
          </a:p>
        </p:txBody>
      </p:sp>
      <p:sp>
        <p:nvSpPr>
          <p:cNvPr id="149509" name="Rectangle 3"/>
          <p:cNvSpPr>
            <a:spLocks noChangeArrowheads="1"/>
          </p:cNvSpPr>
          <p:nvPr/>
        </p:nvSpPr>
        <p:spPr bwMode="auto">
          <a:xfrm>
            <a:off x="719138" y="1989138"/>
            <a:ext cx="7916862" cy="412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nSpc>
                <a:spcPct val="80000"/>
              </a:lnSpc>
              <a:buClrTx/>
              <a:buSzTx/>
              <a:buFont typeface="Arial" charset="0"/>
              <a:buNone/>
            </a:pPr>
            <a:r>
              <a:rPr lang="fr-FR" altLang="fr-FR" sz="2000" b="1" dirty="0">
                <a:latin typeface="Calibri" pitchFamily="34" charset="0"/>
                <a:ea typeface="ＭＳ Ｐゴシック" pitchFamily="34" charset="-128"/>
              </a:rPr>
              <a:t>Avez-vous des questions ?</a:t>
            </a:r>
            <a:endParaRPr lang="fr-FR" altLang="fr-FR" sz="2000" dirty="0">
              <a:latin typeface="Calibri" pitchFamily="34" charset="0"/>
              <a:ea typeface="ＭＳ Ｐゴシック" pitchFamily="34" charset="-128"/>
            </a:endParaRPr>
          </a:p>
        </p:txBody>
      </p:sp>
      <p:sp>
        <p:nvSpPr>
          <p:cNvPr id="149510"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a:t>
            </a:r>
            <a:r>
              <a:rPr lang="en-US" altLang="fr-FR" sz="1000" dirty="0" err="1" smtClean="0">
                <a:latin typeface="Arial" charset="0"/>
              </a:rPr>
              <a:t>retraite</a:t>
            </a:r>
            <a:r>
              <a:rPr lang="en-US" altLang="fr-FR" sz="1000" dirty="0" smtClean="0">
                <a:latin typeface="Arial" charset="0"/>
              </a:rPr>
              <a:t> - L.A</a:t>
            </a:r>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51903709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685800" y="203200"/>
            <a:ext cx="7773988" cy="2001838"/>
          </a:xfrm>
        </p:spPr>
        <p:txBody>
          <a:bodyPr rtlCol="0">
            <a:normAutofit/>
          </a:bodyPr>
          <a:lstStyle/>
          <a:p>
            <a:pPr eaLnBrk="1" fontAlgn="auto" hangingPunct="1">
              <a:spcAft>
                <a:spcPts val="0"/>
              </a:spcAft>
              <a:defRPr/>
            </a:pPr>
            <a:r>
              <a:rPr lang="fr-FR" altLang="fr-FR" sz="3600" b="1" dirty="0" smtClean="0">
                <a:latin typeface="Arial" panose="020B0604020202020204" pitchFamily="34" charset="0"/>
                <a:cs typeface="Arial" panose="020B0604020202020204" pitchFamily="34" charset="0"/>
              </a:rPr>
              <a:t>Merci de votre attention</a:t>
            </a:r>
            <a:endParaRPr lang="fr-FR" altLang="fr-FR" sz="3600" dirty="0">
              <a:latin typeface="Arial" panose="020B0604020202020204" pitchFamily="34" charset="0"/>
              <a:cs typeface="Arial" panose="020B0604020202020204" pitchFamily="34" charset="0"/>
            </a:endParaRPr>
          </a:p>
        </p:txBody>
      </p:sp>
      <p:pic>
        <p:nvPicPr>
          <p:cNvPr id="12291" name="Picture 28" descr="04"/>
          <p:cNvPicPr>
            <a:picLocks noChangeAspect="1" noChangeArrowheads="1"/>
          </p:cNvPicPr>
          <p:nvPr/>
        </p:nvPicPr>
        <p:blipFill>
          <a:blip r:embed="rId2" cstate="print">
            <a:extLst>
              <a:ext uri="{28A0092B-C50C-407E-A947-70E740481C1C}">
                <a14:useLocalDpi xmlns:a14="http://schemas.microsoft.com/office/drawing/2010/main" xmlns="" val="0"/>
              </a:ext>
            </a:extLst>
          </a:blip>
          <a:srcRect l="534" t="1601" r="534" b="1601"/>
          <a:stretch>
            <a:fillRect/>
          </a:stretch>
        </p:blipFill>
        <p:spPr bwMode="auto">
          <a:xfrm>
            <a:off x="5578475" y="4487863"/>
            <a:ext cx="356235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29" descr="01"/>
          <p:cNvPicPr>
            <a:picLocks noChangeAspect="1" noChangeArrowheads="1"/>
          </p:cNvPicPr>
          <p:nvPr/>
        </p:nvPicPr>
        <p:blipFill>
          <a:blip r:embed="rId3" cstate="print">
            <a:extLst>
              <a:ext uri="{28A0092B-C50C-407E-A947-70E740481C1C}">
                <a14:useLocalDpi xmlns:a14="http://schemas.microsoft.com/office/drawing/2010/main" xmlns="" val="0"/>
              </a:ext>
            </a:extLst>
          </a:blip>
          <a:srcRect l="438" t="929" r="438" b="929"/>
          <a:stretch>
            <a:fillRect/>
          </a:stretch>
        </p:blipFill>
        <p:spPr bwMode="auto">
          <a:xfrm>
            <a:off x="0" y="2395538"/>
            <a:ext cx="4170363" cy="195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30" descr="02"/>
          <p:cNvPicPr>
            <a:picLocks noChangeAspect="1" noChangeArrowheads="1"/>
          </p:cNvPicPr>
          <p:nvPr/>
        </p:nvPicPr>
        <p:blipFill>
          <a:blip r:embed="rId4" cstate="print">
            <a:extLst>
              <a:ext uri="{28A0092B-C50C-407E-A947-70E740481C1C}">
                <a14:useLocalDpi xmlns:a14="http://schemas.microsoft.com/office/drawing/2010/main" xmlns="" val="0"/>
              </a:ext>
            </a:extLst>
          </a:blip>
          <a:srcRect l="375" t="916" r="375" b="916"/>
          <a:stretch>
            <a:fillRect/>
          </a:stretch>
        </p:blipFill>
        <p:spPr bwMode="auto">
          <a:xfrm>
            <a:off x="4344988" y="2395538"/>
            <a:ext cx="4803775" cy="194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31" descr="03"/>
          <p:cNvPicPr>
            <a:picLocks noChangeAspect="1" noChangeArrowheads="1"/>
          </p:cNvPicPr>
          <p:nvPr/>
        </p:nvPicPr>
        <p:blipFill>
          <a:blip r:embed="rId5" cstate="print">
            <a:extLst>
              <a:ext uri="{28A0092B-C50C-407E-A947-70E740481C1C}">
                <a14:useLocalDpi xmlns:a14="http://schemas.microsoft.com/office/drawing/2010/main" xmlns="" val="0"/>
              </a:ext>
            </a:extLst>
          </a:blip>
          <a:srcRect l="327" t="1480" r="327" b="2960"/>
          <a:stretch>
            <a:fillRect/>
          </a:stretch>
        </p:blipFill>
        <p:spPr bwMode="auto">
          <a:xfrm>
            <a:off x="0" y="4487863"/>
            <a:ext cx="547052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0882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358" y="260648"/>
            <a:ext cx="8063284" cy="947640"/>
          </a:xfrm>
        </p:spPr>
        <p:txBody>
          <a:bodyPr>
            <a:normAutofit/>
          </a:bodyPr>
          <a:lstStyle/>
          <a:p>
            <a:r>
              <a:rPr lang="fr-FR" altLang="fr-FR" sz="2800" b="1" dirty="0" smtClean="0">
                <a:latin typeface="Arial" panose="020B0604020202020204" pitchFamily="34" charset="0"/>
                <a:cs typeface="Arial" panose="020B0604020202020204" pitchFamily="34" charset="0"/>
              </a:rPr>
              <a:t>Superficie moyenne par exploitant de 2006 à 2013</a:t>
            </a:r>
            <a:endParaRPr lang="fr-FR" sz="2800" dirty="0"/>
          </a:p>
        </p:txBody>
      </p:sp>
      <p:sp>
        <p:nvSpPr>
          <p:cNvPr id="4" name="Espace réservé du numéro de diapositive 3"/>
          <p:cNvSpPr>
            <a:spLocks noGrp="1"/>
          </p:cNvSpPr>
          <p:nvPr>
            <p:ph type="sldNum" sz="quarter" idx="10"/>
          </p:nvPr>
        </p:nvSpPr>
        <p:spPr>
          <a:xfrm>
            <a:off x="7308304" y="6267539"/>
            <a:ext cx="1295338" cy="257805"/>
          </a:xfrm>
        </p:spPr>
        <p:txBody>
          <a:bodyPr/>
          <a:lstStyle/>
          <a:p>
            <a:r>
              <a:rPr lang="fr-FR" altLang="fr-FR" dirty="0" smtClean="0"/>
              <a:t>25/06/2015    </a:t>
            </a:r>
            <a:fld id="{620DA5F1-6A8D-4A94-B495-1EFE21DEF35D}" type="slidenum">
              <a:rPr lang="fr-FR" altLang="fr-FR" smtClean="0"/>
              <a:pPr/>
              <a:t>12</a:t>
            </a:fld>
            <a:endParaRPr lang="fr-FR" altLang="fr-FR" dirty="0"/>
          </a:p>
        </p:txBody>
      </p:sp>
      <p:sp>
        <p:nvSpPr>
          <p:cNvPr id="7" name="Espace réservé du pied de page 1"/>
          <p:cNvSpPr txBox="1">
            <a:spLocks/>
          </p:cNvSpPr>
          <p:nvPr/>
        </p:nvSpPr>
        <p:spPr>
          <a:xfrm>
            <a:off x="193638" y="6250164"/>
            <a:ext cx="3786691"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pic>
        <p:nvPicPr>
          <p:cNvPr id="16409" name="Picture 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916832"/>
            <a:ext cx="7776864" cy="413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0230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flipH="1">
            <a:off x="8100392" y="6250165"/>
            <a:ext cx="792088" cy="347187"/>
          </a:xfrm>
        </p:spPr>
        <p:txBody>
          <a:bodyPr/>
          <a:lstStyle/>
          <a:p>
            <a:fld id="{BFC2C3B9-DA64-45DA-BBC8-A78F2F6A638B}" type="slidenum">
              <a:rPr lang="fr-FR" altLang="fr-FR" smtClean="0"/>
              <a:pPr/>
              <a:t>13</a:t>
            </a:fld>
            <a:endParaRPr lang="fr-FR" altLang="fr-FR" dirty="0"/>
          </a:p>
        </p:txBody>
      </p:sp>
      <p:sp>
        <p:nvSpPr>
          <p:cNvPr id="282626" name="Rectangle 2"/>
          <p:cNvSpPr>
            <a:spLocks noGrp="1" noChangeArrowheads="1"/>
          </p:cNvSpPr>
          <p:nvPr>
            <p:ph type="title"/>
          </p:nvPr>
        </p:nvSpPr>
        <p:spPr>
          <a:xfrm>
            <a:off x="395536" y="404664"/>
            <a:ext cx="8550946" cy="1205395"/>
          </a:xfrm>
        </p:spPr>
        <p:txBody>
          <a:bodyPr>
            <a:normAutofit/>
          </a:bodyPr>
          <a:lstStyle/>
          <a:p>
            <a:r>
              <a:rPr lang="fr-FR" altLang="fr-FR" sz="2800" b="1" dirty="0" smtClean="0">
                <a:latin typeface="Arial" panose="020B0604020202020204" pitchFamily="34" charset="0"/>
                <a:cs typeface="Arial" panose="020B0604020202020204" pitchFamily="34" charset="0"/>
              </a:rPr>
              <a:t>Bénéficiaires </a:t>
            </a:r>
            <a:r>
              <a:rPr lang="fr-FR" altLang="fr-FR" sz="2800" b="1" dirty="0">
                <a:latin typeface="Arial" panose="020B0604020202020204" pitchFamily="34" charset="0"/>
                <a:cs typeface="Arial" panose="020B0604020202020204" pitchFamily="34" charset="0"/>
              </a:rPr>
              <a:t>d‘un avantage de retraite :</a:t>
            </a:r>
            <a:br>
              <a:rPr lang="fr-FR" altLang="fr-FR" sz="2800" b="1" dirty="0">
                <a:latin typeface="Arial" panose="020B0604020202020204" pitchFamily="34" charset="0"/>
                <a:cs typeface="Arial" panose="020B0604020202020204" pitchFamily="34" charset="0"/>
              </a:rPr>
            </a:br>
            <a:r>
              <a:rPr lang="fr-FR" altLang="fr-FR" sz="2800" b="1" dirty="0">
                <a:latin typeface="Arial" panose="020B0604020202020204" pitchFamily="34" charset="0"/>
                <a:cs typeface="Arial" panose="020B0604020202020204" pitchFamily="34" charset="0"/>
              </a:rPr>
              <a:t>la retraite complémentaire obligatoire</a:t>
            </a:r>
          </a:p>
        </p:txBody>
      </p:sp>
      <p:sp>
        <p:nvSpPr>
          <p:cNvPr id="282627" name="Rectangle 3"/>
          <p:cNvSpPr>
            <a:spLocks noGrp="1" noChangeArrowheads="1"/>
          </p:cNvSpPr>
          <p:nvPr>
            <p:ph type="body" idx="1"/>
          </p:nvPr>
        </p:nvSpPr>
        <p:spPr>
          <a:xfrm>
            <a:off x="467545" y="3068960"/>
            <a:ext cx="8231136" cy="3240360"/>
          </a:xfrm>
        </p:spPr>
        <p:txBody>
          <a:bodyPr>
            <a:noAutofit/>
          </a:bodyPr>
          <a:lstStyle/>
          <a:p>
            <a:pPr hangingPunct="0">
              <a:spcBef>
                <a:spcPts val="998"/>
              </a:spcBef>
              <a:buClr>
                <a:schemeClr val="bg2">
                  <a:lumMod val="50000"/>
                </a:schemeClr>
              </a:buClr>
              <a:buSzPct val="125000"/>
              <a:buFont typeface="Wingdings" panose="05000000000000000000" pitchFamily="2" charset="2"/>
              <a:buChar char="v"/>
            </a:pPr>
            <a:r>
              <a:rPr lang="fr-FR" altLang="fr-FR" sz="2200" dirty="0" smtClean="0">
                <a:latin typeface="Arial" panose="020B0604020202020204" pitchFamily="34" charset="0"/>
                <a:cs typeface="Arial" panose="020B0604020202020204" pitchFamily="34" charset="0"/>
              </a:rPr>
              <a:t>507 663 </a:t>
            </a:r>
            <a:r>
              <a:rPr lang="fr-FR" altLang="fr-FR" sz="2200" dirty="0">
                <a:latin typeface="Arial" panose="020B0604020202020204" pitchFamily="34" charset="0"/>
                <a:cs typeface="Arial" panose="020B0604020202020204" pitchFamily="34" charset="0"/>
              </a:rPr>
              <a:t>bénéficiaires de la RCO au 31décembre </a:t>
            </a:r>
            <a:r>
              <a:rPr lang="fr-FR" altLang="fr-FR" sz="2200" dirty="0" smtClean="0">
                <a:latin typeface="Arial" panose="020B0604020202020204" pitchFamily="34" charset="0"/>
                <a:cs typeface="Arial" panose="020B0604020202020204" pitchFamily="34" charset="0"/>
              </a:rPr>
              <a:t>2013, </a:t>
            </a:r>
            <a:r>
              <a:rPr lang="fr-FR" altLang="fr-FR" sz="2200" dirty="0">
                <a:latin typeface="Arial" panose="020B0604020202020204" pitchFamily="34" charset="0"/>
                <a:cs typeface="Arial" panose="020B0604020202020204" pitchFamily="34" charset="0"/>
              </a:rPr>
              <a:t>dont </a:t>
            </a:r>
            <a:r>
              <a:rPr lang="fr-FR" altLang="fr-FR" sz="2200" dirty="0" smtClean="0">
                <a:latin typeface="Arial" panose="020B0604020202020204" pitchFamily="34" charset="0"/>
                <a:cs typeface="Arial" panose="020B0604020202020204" pitchFamily="34" charset="0"/>
              </a:rPr>
              <a:t>:</a:t>
            </a:r>
          </a:p>
          <a:p>
            <a:pPr lvl="1" hangingPunct="0">
              <a:spcBef>
                <a:spcPts val="998"/>
              </a:spcBef>
              <a:buClr>
                <a:schemeClr val="bg2">
                  <a:lumMod val="50000"/>
                </a:schemeClr>
              </a:buClr>
              <a:buSzPct val="125000"/>
              <a:buFont typeface="Arial" panose="020B0604020202020204" pitchFamily="34" charset="0"/>
              <a:buChar char="•"/>
            </a:pPr>
            <a:r>
              <a:rPr lang="fr-FR" altLang="fr-FR" dirty="0" smtClean="0">
                <a:latin typeface="Arial" panose="020B0604020202020204" pitchFamily="34" charset="0"/>
                <a:cs typeface="Arial" panose="020B0604020202020204" pitchFamily="34" charset="0"/>
              </a:rPr>
              <a:t>431 669 </a:t>
            </a:r>
            <a:r>
              <a:rPr lang="fr-FR" altLang="fr-FR" dirty="0">
                <a:latin typeface="Arial" panose="020B0604020202020204" pitchFamily="34" charset="0"/>
                <a:cs typeface="Arial" panose="020B0604020202020204" pitchFamily="34" charset="0"/>
              </a:rPr>
              <a:t>bénéficiaires de droits personnels gratuits ou </a:t>
            </a:r>
            <a:r>
              <a:rPr lang="fr-FR" altLang="fr-FR" dirty="0" smtClean="0">
                <a:latin typeface="Arial" panose="020B0604020202020204" pitchFamily="34" charset="0"/>
                <a:cs typeface="Arial" panose="020B0604020202020204" pitchFamily="34" charset="0"/>
              </a:rPr>
              <a:t>cotisés</a:t>
            </a:r>
            <a:endParaRPr lang="fr-FR" altLang="fr-FR" dirty="0">
              <a:latin typeface="Arial" panose="020B0604020202020204" pitchFamily="34" charset="0"/>
              <a:cs typeface="Arial" panose="020B0604020202020204" pitchFamily="34" charset="0"/>
            </a:endParaRPr>
          </a:p>
          <a:p>
            <a:pPr lvl="1" hangingPunct="0">
              <a:spcBef>
                <a:spcPts val="998"/>
              </a:spcBef>
              <a:buClr>
                <a:schemeClr val="bg2">
                  <a:lumMod val="50000"/>
                </a:schemeClr>
              </a:buClr>
              <a:buSzPct val="125000"/>
              <a:buFont typeface="Arial" panose="020B0604020202020204" pitchFamily="34" charset="0"/>
              <a:buChar char="•"/>
            </a:pPr>
            <a:r>
              <a:rPr lang="fr-FR" altLang="fr-FR" dirty="0" smtClean="0">
                <a:latin typeface="Arial" panose="020B0604020202020204" pitchFamily="34" charset="0"/>
                <a:cs typeface="Arial" panose="020B0604020202020204" pitchFamily="34" charset="0"/>
              </a:rPr>
              <a:t>63 641 </a:t>
            </a:r>
            <a:r>
              <a:rPr lang="fr-FR" altLang="fr-FR" dirty="0">
                <a:latin typeface="Arial" panose="020B0604020202020204" pitchFamily="34" charset="0"/>
                <a:cs typeface="Arial" panose="020B0604020202020204" pitchFamily="34" charset="0"/>
              </a:rPr>
              <a:t>bénéficiaires au titre de la </a:t>
            </a:r>
            <a:r>
              <a:rPr lang="fr-FR" altLang="fr-FR" dirty="0" smtClean="0">
                <a:latin typeface="Arial" panose="020B0604020202020204" pitchFamily="34" charset="0"/>
                <a:cs typeface="Arial" panose="020B0604020202020204" pitchFamily="34" charset="0"/>
              </a:rPr>
              <a:t>réversion</a:t>
            </a:r>
            <a:endParaRPr lang="fr-FR" altLang="fr-FR" dirty="0">
              <a:latin typeface="Arial" panose="020B0604020202020204" pitchFamily="34" charset="0"/>
              <a:cs typeface="Arial" panose="020B0604020202020204" pitchFamily="34" charset="0"/>
            </a:endParaRPr>
          </a:p>
          <a:p>
            <a:pPr lvl="1" hangingPunct="0">
              <a:spcBef>
                <a:spcPts val="998"/>
              </a:spcBef>
              <a:buClr>
                <a:schemeClr val="bg2">
                  <a:lumMod val="50000"/>
                </a:schemeClr>
              </a:buClr>
              <a:buSzPct val="125000"/>
              <a:buFont typeface="Arial" panose="020B0604020202020204" pitchFamily="34" charset="0"/>
              <a:buChar char="•"/>
            </a:pPr>
            <a:r>
              <a:rPr lang="fr-FR" altLang="fr-FR" dirty="0" smtClean="0">
                <a:latin typeface="Arial" panose="020B0604020202020204" pitchFamily="34" charset="0"/>
                <a:cs typeface="Arial" panose="020B0604020202020204" pitchFamily="34" charset="0"/>
              </a:rPr>
              <a:t>12 353 </a:t>
            </a:r>
            <a:r>
              <a:rPr lang="fr-FR" altLang="fr-FR" dirty="0">
                <a:latin typeface="Arial" panose="020B0604020202020204" pitchFamily="34" charset="0"/>
                <a:cs typeface="Arial" panose="020B0604020202020204" pitchFamily="34" charset="0"/>
              </a:rPr>
              <a:t>bénéficiaires d’un droit personnel et d’une </a:t>
            </a:r>
            <a:r>
              <a:rPr lang="fr-FR" altLang="fr-FR" dirty="0" smtClean="0">
                <a:latin typeface="Arial" panose="020B0604020202020204" pitchFamily="34" charset="0"/>
                <a:cs typeface="Arial" panose="020B0604020202020204" pitchFamily="34" charset="0"/>
              </a:rPr>
              <a:t>retraite de </a:t>
            </a:r>
            <a:r>
              <a:rPr lang="fr-FR" altLang="fr-FR" sz="2200" dirty="0" smtClean="0">
                <a:latin typeface="Arial" panose="020B0604020202020204" pitchFamily="34" charset="0"/>
                <a:cs typeface="Arial" panose="020B0604020202020204" pitchFamily="34" charset="0"/>
              </a:rPr>
              <a:t>réversion</a:t>
            </a:r>
            <a:endParaRPr lang="fr-FR" altLang="fr-FR" sz="2200" dirty="0">
              <a:latin typeface="Arial" panose="020B0604020202020204" pitchFamily="34" charset="0"/>
              <a:cs typeface="Arial" panose="020B0604020202020204" pitchFamily="34" charset="0"/>
            </a:endParaRPr>
          </a:p>
        </p:txBody>
      </p:sp>
      <p:sp>
        <p:nvSpPr>
          <p:cNvPr id="282628" name="Rectangle 4"/>
          <p:cNvSpPr>
            <a:spLocks noChangeArrowheads="1"/>
          </p:cNvSpPr>
          <p:nvPr/>
        </p:nvSpPr>
        <p:spPr bwMode="auto">
          <a:xfrm>
            <a:off x="279140" y="2060848"/>
            <a:ext cx="8424936" cy="819572"/>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0125" tIns="40063" rIns="80125" bIns="40063">
            <a:spAutoFit/>
          </a:bodyPr>
          <a:lstStyle>
            <a:lvl1pPr>
              <a:defRPr sz="2400">
                <a:solidFill>
                  <a:srgbClr val="FFCC66"/>
                </a:solidFill>
                <a:latin typeface="Times New Roman" pitchFamily="18" charset="0"/>
                <a:cs typeface="Lucida Sans Unicode" pitchFamily="34" charset="0"/>
              </a:defRPr>
            </a:lvl1pPr>
            <a:lvl2pPr indent="-287338">
              <a:defRPr sz="2400">
                <a:solidFill>
                  <a:srgbClr val="FFCC66"/>
                </a:solidFill>
                <a:latin typeface="Times New Roman" pitchFamily="18" charset="0"/>
                <a:cs typeface="Lucida Sans Unicode" pitchFamily="34" charset="0"/>
              </a:defRPr>
            </a:lvl2pPr>
            <a:lvl3pPr>
              <a:defRPr sz="2400">
                <a:solidFill>
                  <a:srgbClr val="FFCC66"/>
                </a:solidFill>
                <a:latin typeface="Times New Roman" pitchFamily="18" charset="0"/>
                <a:cs typeface="Lucida Sans Unicode" pitchFamily="34" charset="0"/>
              </a:defRPr>
            </a:lvl3pPr>
            <a:lvl4pPr indent="-230188">
              <a:defRPr sz="2400">
                <a:solidFill>
                  <a:srgbClr val="FFCC66"/>
                </a:solidFill>
                <a:latin typeface="Times New Roman" pitchFamily="18" charset="0"/>
                <a:cs typeface="Lucida Sans Unicode" pitchFamily="34" charset="0"/>
              </a:defRPr>
            </a:lvl4pPr>
            <a:lvl5pPr>
              <a:defRPr sz="2400">
                <a:solidFill>
                  <a:srgbClr val="FFCC66"/>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rgbClr val="FFCC66"/>
                </a:solidFill>
                <a:latin typeface="Times New Roman" pitchFamily="18" charset="0"/>
                <a:cs typeface="Lucida Sans Unicode" pitchFamily="34" charset="0"/>
              </a:defRPr>
            </a:lvl9pPr>
          </a:lstStyle>
          <a:p>
            <a:pPr algn="ctr"/>
            <a:r>
              <a:rPr lang="fr-FR" altLang="fr-FR" b="1" dirty="0">
                <a:solidFill>
                  <a:schemeClr val="tx2"/>
                </a:solidFill>
                <a:latin typeface="Arial" pitchFamily="34" charset="0"/>
              </a:rPr>
              <a:t>La retraite complémentaire obligatoire (RCO)</a:t>
            </a:r>
          </a:p>
          <a:p>
            <a:pPr algn="ctr"/>
            <a:r>
              <a:rPr lang="fr-FR" altLang="fr-FR" b="1" dirty="0">
                <a:solidFill>
                  <a:schemeClr val="tx2"/>
                </a:solidFill>
                <a:latin typeface="Arial" pitchFamily="34" charset="0"/>
              </a:rPr>
              <a:t>existe depuis 2003 pour les non-salariés agricoles</a:t>
            </a:r>
            <a:endParaRPr lang="fr-FR" altLang="fr-FR" b="1" dirty="0">
              <a:solidFill>
                <a:schemeClr val="tx2"/>
              </a:solidFill>
            </a:endParaRPr>
          </a:p>
        </p:txBody>
      </p:sp>
      <p:sp>
        <p:nvSpPr>
          <p:cNvPr id="6" name="Espace réservé du pied de page 5"/>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5163672" y="6309321"/>
            <a:ext cx="3224752" cy="216023"/>
          </a:xfrm>
        </p:spPr>
        <p:txBody>
          <a:bodyPr/>
          <a:lstStyle/>
          <a:p>
            <a:r>
              <a:rPr lang="fr-FR" smtClean="0"/>
              <a:t>25/06/2015</a:t>
            </a:r>
            <a:endParaRPr lang="en-US" dirty="0"/>
          </a:p>
        </p:txBody>
      </p:sp>
    </p:spTree>
    <p:extLst>
      <p:ext uri="{BB962C8B-B14F-4D97-AF65-F5344CB8AC3E}">
        <p14:creationId xmlns:p14="http://schemas.microsoft.com/office/powerpoint/2010/main" xmlns="" val="149573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a:xfrm>
            <a:off x="7452320" y="6432726"/>
            <a:ext cx="1296144" cy="365125"/>
          </a:xfrm>
        </p:spPr>
        <p:txBody>
          <a:bodyPr/>
          <a:lstStyle/>
          <a:p>
            <a:r>
              <a:rPr lang="fr-FR" altLang="fr-FR" dirty="0" smtClean="0"/>
              <a:t>25/06/2015         </a:t>
            </a:r>
            <a:fld id="{16C0ED8D-5133-4918-AD98-A2FA1756E7F8}" type="slidenum">
              <a:rPr lang="fr-FR" altLang="fr-FR" smtClean="0"/>
              <a:pPr/>
              <a:t>14</a:t>
            </a:fld>
            <a:endParaRPr lang="fr-FR" altLang="fr-FR" dirty="0"/>
          </a:p>
        </p:txBody>
      </p:sp>
      <p:sp>
        <p:nvSpPr>
          <p:cNvPr id="66561" name="Rectangle 1"/>
          <p:cNvSpPr>
            <a:spLocks noGrp="1" noChangeArrowheads="1"/>
          </p:cNvSpPr>
          <p:nvPr>
            <p:ph type="title"/>
          </p:nvPr>
        </p:nvSpPr>
        <p:spPr>
          <a:xfrm>
            <a:off x="288385" y="260647"/>
            <a:ext cx="8683745" cy="1181651"/>
          </a:xfrm>
          <a:ln/>
          <a:extLst>
            <a:ext uri="{91240B29-F687-4F45-9708-019B960494DF}">
              <a14:hiddenLine xmlns:a14="http://schemas.microsoft.com/office/drawing/2010/main" xmlns="" w="9525">
                <a:solidFill>
                  <a:srgbClr val="000000"/>
                </a:solidFill>
                <a:round/>
                <a:headEnd/>
                <a:tailEnd/>
              </a14:hiddenLine>
            </a:ext>
          </a:extLst>
        </p:spPr>
        <p:txBody>
          <a:bodyPr lIns="78835" tIns="64944" rIns="78835" bIns="40995">
            <a:noAutofit/>
          </a:bodyPr>
          <a:lstStyle/>
          <a:p>
            <a:pPr>
              <a:tabLst>
                <a:tab pos="0" algn="l"/>
                <a:tab pos="801654" algn="l"/>
                <a:tab pos="1603309" algn="l"/>
                <a:tab pos="2404963" algn="l"/>
                <a:tab pos="3206618" algn="l"/>
                <a:tab pos="4008272" algn="l"/>
                <a:tab pos="4809927" algn="l"/>
                <a:tab pos="5611581" algn="l"/>
                <a:tab pos="6413236" algn="l"/>
                <a:tab pos="7214890" algn="l"/>
                <a:tab pos="8016545" algn="l"/>
                <a:tab pos="8809849" algn="l"/>
              </a:tabLst>
            </a:pPr>
            <a:r>
              <a:rPr lang="fr-FR" altLang="fr-FR" sz="2800" b="1" dirty="0" smtClean="0">
                <a:solidFill>
                  <a:schemeClr val="bg1"/>
                </a:solidFill>
                <a:latin typeface="Arial" panose="020B0604020202020204" pitchFamily="34" charset="0"/>
                <a:cs typeface="Arial" panose="020B0604020202020204" pitchFamily="34" charset="0"/>
              </a:rPr>
              <a:t>Attributions d’avantage de retraite de 2007 à 2013</a:t>
            </a:r>
            <a:endParaRPr lang="fr-FR" altLang="fr-FR" sz="2800" b="1" dirty="0">
              <a:solidFill>
                <a:schemeClr val="bg1"/>
              </a:solidFill>
              <a:latin typeface="Arial" panose="020B0604020202020204" pitchFamily="34" charset="0"/>
              <a:cs typeface="Arial" panose="020B0604020202020204" pitchFamily="34" charset="0"/>
            </a:endParaRPr>
          </a:p>
        </p:txBody>
      </p:sp>
      <p:sp>
        <p:nvSpPr>
          <p:cNvPr id="66562" name="Rectangle 2"/>
          <p:cNvSpPr>
            <a:spLocks noChangeArrowheads="1"/>
          </p:cNvSpPr>
          <p:nvPr/>
        </p:nvSpPr>
        <p:spPr bwMode="auto">
          <a:xfrm>
            <a:off x="7713001" y="5780767"/>
            <a:ext cx="1151316" cy="1310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78835" tIns="48720" rIns="78835" bIns="40995" anchor="ctr"/>
          <a:lstStyle>
            <a:lvl1pPr>
              <a:tabLst>
                <a:tab pos="723900" algn="l"/>
              </a:tabLst>
              <a:defRPr sz="2400">
                <a:solidFill>
                  <a:srgbClr val="FFCC66"/>
                </a:solidFill>
                <a:latin typeface="Times New Roman" pitchFamily="18" charset="0"/>
                <a:cs typeface="Lucida Sans Unicode" pitchFamily="34" charset="0"/>
              </a:defRPr>
            </a:lvl1pPr>
            <a:lvl2pPr indent="-287338">
              <a:tabLst>
                <a:tab pos="723900" algn="l"/>
              </a:tabLst>
              <a:defRPr sz="2400">
                <a:solidFill>
                  <a:srgbClr val="FFCC66"/>
                </a:solidFill>
                <a:latin typeface="Times New Roman" pitchFamily="18" charset="0"/>
                <a:cs typeface="Lucida Sans Unicode" pitchFamily="34" charset="0"/>
              </a:defRPr>
            </a:lvl2pPr>
            <a:lvl3pPr>
              <a:tabLst>
                <a:tab pos="723900" algn="l"/>
              </a:tabLst>
              <a:defRPr sz="2400">
                <a:solidFill>
                  <a:srgbClr val="FFCC66"/>
                </a:solidFill>
                <a:latin typeface="Times New Roman" pitchFamily="18" charset="0"/>
                <a:cs typeface="Lucida Sans Unicode" pitchFamily="34" charset="0"/>
              </a:defRPr>
            </a:lvl3pPr>
            <a:lvl4pPr indent="-230188">
              <a:tabLst>
                <a:tab pos="723900" algn="l"/>
              </a:tabLst>
              <a:defRPr sz="2400">
                <a:solidFill>
                  <a:srgbClr val="FFCC66"/>
                </a:solidFill>
                <a:latin typeface="Times New Roman" pitchFamily="18" charset="0"/>
                <a:cs typeface="Lucida Sans Unicode" pitchFamily="34" charset="0"/>
              </a:defRPr>
            </a:lvl4pPr>
            <a:lvl5pPr>
              <a:tabLst>
                <a:tab pos="723900" algn="l"/>
              </a:tabLst>
              <a:defRPr sz="2400">
                <a:solidFill>
                  <a:srgbClr val="FFCC66"/>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9pPr>
          </a:lstStyle>
          <a:p>
            <a:pPr algn="ctr" eaLnBrk="1">
              <a:lnSpc>
                <a:spcPct val="93000"/>
              </a:lnSpc>
            </a:pPr>
            <a:r>
              <a:rPr lang="fr-FR" altLang="fr-FR" sz="900" b="1" dirty="0">
                <a:solidFill>
                  <a:srgbClr val="000000"/>
                </a:solidFill>
                <a:latin typeface="Arial" pitchFamily="34" charset="0"/>
              </a:rPr>
              <a:t>Source : MSA</a:t>
            </a:r>
          </a:p>
        </p:txBody>
      </p:sp>
      <p:sp>
        <p:nvSpPr>
          <p:cNvPr id="9" name="Espace réservé du pied de page 2"/>
          <p:cNvSpPr txBox="1">
            <a:spLocks/>
          </p:cNvSpPr>
          <p:nvPr/>
        </p:nvSpPr>
        <p:spPr>
          <a:xfrm>
            <a:off x="260676" y="6432726"/>
            <a:ext cx="3786691"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pic>
        <p:nvPicPr>
          <p:cNvPr id="6230" name="Picture 8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3" y="1908351"/>
            <a:ext cx="8756813" cy="452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747241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a:xfrm>
            <a:off x="7164288" y="6267538"/>
            <a:ext cx="1576480" cy="473830"/>
          </a:xfrm>
        </p:spPr>
        <p:txBody>
          <a:bodyPr/>
          <a:lstStyle/>
          <a:p>
            <a:r>
              <a:rPr lang="fr-FR" altLang="fr-FR" dirty="0" smtClean="0"/>
              <a:t>25/06/2015   </a:t>
            </a:r>
            <a:fld id="{7A6157D3-9274-4EF8-A48E-09ECD262AC2A}" type="slidenum">
              <a:rPr lang="fr-FR" altLang="fr-FR" smtClean="0"/>
              <a:pPr/>
              <a:t>15</a:t>
            </a:fld>
            <a:endParaRPr lang="fr-FR" altLang="fr-FR" dirty="0"/>
          </a:p>
        </p:txBody>
      </p:sp>
      <p:sp>
        <p:nvSpPr>
          <p:cNvPr id="69633" name="Rectangle 1"/>
          <p:cNvSpPr>
            <a:spLocks noGrp="1" noChangeArrowheads="1"/>
          </p:cNvSpPr>
          <p:nvPr>
            <p:ph type="title"/>
          </p:nvPr>
        </p:nvSpPr>
        <p:spPr>
          <a:xfrm>
            <a:off x="262034" y="239065"/>
            <a:ext cx="8702454" cy="1173711"/>
          </a:xfrm>
          <a:ln/>
          <a:extLst>
            <a:ext uri="{91240B29-F687-4F45-9708-019B960494DF}">
              <a14:hiddenLine xmlns:a14="http://schemas.microsoft.com/office/drawing/2010/main" xmlns="" w="9525">
                <a:solidFill>
                  <a:srgbClr val="000000"/>
                </a:solidFill>
                <a:round/>
                <a:headEnd/>
                <a:tailEnd/>
              </a14:hiddenLine>
            </a:ext>
          </a:extLst>
        </p:spPr>
        <p:txBody>
          <a:bodyPr lIns="78835" tIns="64944" rIns="78835" bIns="40995">
            <a:noAutofit/>
          </a:bodyPr>
          <a:lstStyle/>
          <a:p>
            <a:r>
              <a:rPr lang="fr-FR" sz="2800" b="1" dirty="0">
                <a:solidFill>
                  <a:schemeClr val="bg1"/>
                </a:solidFill>
                <a:latin typeface="Arial" panose="020B0604020202020204" pitchFamily="34" charset="0"/>
                <a:cs typeface="Arial" panose="020B0604020202020204" pitchFamily="34" charset="0"/>
              </a:rPr>
              <a:t>Eléments démographiques et financiers de l'ensemble des retraités au </a:t>
            </a:r>
            <a:r>
              <a:rPr lang="fr-FR" sz="2800" b="1" dirty="0" smtClean="0">
                <a:solidFill>
                  <a:schemeClr val="bg1"/>
                </a:solidFill>
                <a:latin typeface="Arial" panose="020B0604020202020204" pitchFamily="34" charset="0"/>
                <a:cs typeface="Arial" panose="020B0604020202020204" pitchFamily="34" charset="0"/>
              </a:rPr>
              <a:t>31 décembre </a:t>
            </a:r>
            <a:r>
              <a:rPr lang="fr-FR" sz="2800" b="1" dirty="0">
                <a:solidFill>
                  <a:schemeClr val="bg1"/>
                </a:solidFill>
                <a:latin typeface="Arial" panose="020B0604020202020204" pitchFamily="34" charset="0"/>
                <a:cs typeface="Arial" panose="020B0604020202020204" pitchFamily="34" charset="0"/>
              </a:rPr>
              <a:t>2014</a:t>
            </a:r>
          </a:p>
        </p:txBody>
      </p:sp>
      <p:sp>
        <p:nvSpPr>
          <p:cNvPr id="69635" name="Text Box 3"/>
          <p:cNvSpPr txBox="1">
            <a:spLocks noChangeArrowheads="1"/>
          </p:cNvSpPr>
          <p:nvPr/>
        </p:nvSpPr>
        <p:spPr bwMode="auto">
          <a:xfrm>
            <a:off x="251520" y="1611456"/>
            <a:ext cx="8712968" cy="47119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78835" tIns="53353" rIns="78835" bIns="40995">
            <a:spAutoFit/>
          </a:bodyPr>
          <a:lstStyle>
            <a:lvl1pPr>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1pPr>
            <a:lvl2pPr indent="-287338">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2pPr>
            <a:lvl3pPr>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3pPr>
            <a:lvl4pPr indent="-230188">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4pPr>
            <a:lvl5pPr>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68525" algn="l"/>
                <a:tab pos="2895600" algn="l"/>
                <a:tab pos="3619500" algn="l"/>
                <a:tab pos="4343400" algn="l"/>
                <a:tab pos="5065713" algn="l"/>
                <a:tab pos="5786438" algn="l"/>
                <a:tab pos="6515100" algn="l"/>
                <a:tab pos="7239000" algn="l"/>
              </a:tabLst>
              <a:defRPr sz="2400">
                <a:solidFill>
                  <a:srgbClr val="FFCC66"/>
                </a:solidFill>
                <a:latin typeface="Times New Roman" pitchFamily="18" charset="0"/>
                <a:cs typeface="Lucida Sans Unicode" pitchFamily="34" charset="0"/>
              </a:defRPr>
            </a:lvl9pPr>
          </a:lstStyle>
          <a:p>
            <a:pPr marL="342900" indent="-342900">
              <a:buClr>
                <a:schemeClr val="accent1"/>
              </a:buClr>
              <a:buFont typeface="Arial" panose="020B0604020202020204" pitchFamily="34" charset="0"/>
              <a:buChar char="*"/>
            </a:pPr>
            <a:r>
              <a:rPr lang="fr-FR" sz="2000" dirty="0" smtClean="0">
                <a:solidFill>
                  <a:srgbClr val="0E3180"/>
                </a:solidFill>
                <a:latin typeface="Arial" panose="020B0604020202020204" pitchFamily="34" charset="0"/>
                <a:cs typeface="Arial" panose="020B0604020202020204" pitchFamily="34" charset="0"/>
              </a:rPr>
              <a:t>Au </a:t>
            </a:r>
            <a:r>
              <a:rPr lang="fr-FR" sz="2000" dirty="0">
                <a:solidFill>
                  <a:srgbClr val="0E3180"/>
                </a:solidFill>
                <a:latin typeface="Arial" panose="020B0604020202020204" pitchFamily="34" charset="0"/>
                <a:cs typeface="Arial" panose="020B0604020202020204" pitchFamily="34" charset="0"/>
              </a:rPr>
              <a:t>31 décembre 2014, en France métropolitaine, 1,5 million de </a:t>
            </a:r>
            <a:r>
              <a:rPr lang="fr-FR" sz="2000" dirty="0" smtClean="0">
                <a:solidFill>
                  <a:srgbClr val="0E3180"/>
                </a:solidFill>
                <a:latin typeface="Arial" panose="020B0604020202020204" pitchFamily="34" charset="0"/>
                <a:cs typeface="Arial" panose="020B0604020202020204" pitchFamily="34" charset="0"/>
              </a:rPr>
              <a:t>retraités relèvent </a:t>
            </a:r>
            <a:r>
              <a:rPr lang="fr-FR" sz="2000" dirty="0">
                <a:solidFill>
                  <a:srgbClr val="0E3180"/>
                </a:solidFill>
                <a:latin typeface="Arial" panose="020B0604020202020204" pitchFamily="34" charset="0"/>
                <a:cs typeface="Arial" panose="020B0604020202020204" pitchFamily="34" charset="0"/>
              </a:rPr>
              <a:t>du régime de base des non-salariés </a:t>
            </a:r>
            <a:r>
              <a:rPr lang="fr-FR" sz="2000" dirty="0" smtClean="0">
                <a:solidFill>
                  <a:srgbClr val="0E3180"/>
                </a:solidFill>
                <a:latin typeface="Arial" panose="020B0604020202020204" pitchFamily="34" charset="0"/>
                <a:cs typeface="Arial" panose="020B0604020202020204" pitchFamily="34" charset="0"/>
              </a:rPr>
              <a:t>agricoles</a:t>
            </a:r>
            <a:endParaRPr lang="fr-FR" sz="2000" dirty="0">
              <a:solidFill>
                <a:srgbClr val="0E3180"/>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fr-FR" sz="2000" dirty="0" smtClean="0">
                <a:solidFill>
                  <a:srgbClr val="0E3180"/>
                </a:solidFill>
                <a:latin typeface="Arial" panose="020B0604020202020204" pitchFamily="34" charset="0"/>
                <a:cs typeface="Arial" panose="020B0604020202020204" pitchFamily="34" charset="0"/>
              </a:rPr>
              <a:t> </a:t>
            </a:r>
            <a:r>
              <a:rPr lang="fr-FR" sz="2000" dirty="0">
                <a:solidFill>
                  <a:srgbClr val="0E3180"/>
                </a:solidFill>
                <a:latin typeface="Arial" panose="020B0604020202020204" pitchFamily="34" charset="0"/>
                <a:cs typeface="Arial" panose="020B0604020202020204" pitchFamily="34" charset="0"/>
              </a:rPr>
              <a:t>La pension </a:t>
            </a:r>
            <a:r>
              <a:rPr lang="fr-FR" sz="2000" dirty="0" smtClean="0">
                <a:solidFill>
                  <a:srgbClr val="0E3180"/>
                </a:solidFill>
                <a:latin typeface="Arial" panose="020B0604020202020204" pitchFamily="34" charset="0"/>
                <a:cs typeface="Arial" panose="020B0604020202020204" pitchFamily="34" charset="0"/>
              </a:rPr>
              <a:t>annuelle moyenne </a:t>
            </a:r>
            <a:r>
              <a:rPr lang="fr-FR" sz="2000" dirty="0">
                <a:solidFill>
                  <a:srgbClr val="0E3180"/>
                </a:solidFill>
                <a:latin typeface="Arial" panose="020B0604020202020204" pitchFamily="34" charset="0"/>
                <a:cs typeface="Arial" panose="020B0604020202020204" pitchFamily="34" charset="0"/>
              </a:rPr>
              <a:t>de base des assurés anciens chefs d’exploitation à </a:t>
            </a:r>
            <a:r>
              <a:rPr lang="fr-FR" sz="2000" dirty="0" smtClean="0">
                <a:solidFill>
                  <a:srgbClr val="0E3180"/>
                </a:solidFill>
                <a:latin typeface="Arial" panose="020B0604020202020204" pitchFamily="34" charset="0"/>
                <a:cs typeface="Arial" panose="020B0604020202020204" pitchFamily="34" charset="0"/>
              </a:rPr>
              <a:t>carrière complète NSA est de 8 847 euros, en hausse de + 0,7 % en un an</a:t>
            </a:r>
          </a:p>
          <a:p>
            <a:pPr marL="342900" indent="-342900">
              <a:buClr>
                <a:schemeClr val="accent1"/>
              </a:buClr>
              <a:buFont typeface="Arial" panose="020B0604020202020204" pitchFamily="34" charset="0"/>
              <a:buChar char="*"/>
            </a:pPr>
            <a:r>
              <a:rPr lang="fr-FR" sz="2000" dirty="0" smtClean="0">
                <a:solidFill>
                  <a:srgbClr val="0E3180"/>
                </a:solidFill>
                <a:latin typeface="Arial" panose="020B0604020202020204" pitchFamily="34" charset="0"/>
                <a:cs typeface="Arial" panose="020B0604020202020204" pitchFamily="34" charset="0"/>
              </a:rPr>
              <a:t> La </a:t>
            </a:r>
            <a:r>
              <a:rPr lang="fr-FR" sz="2000" dirty="0">
                <a:solidFill>
                  <a:srgbClr val="0E3180"/>
                </a:solidFill>
                <a:latin typeface="Arial" panose="020B0604020202020204" pitchFamily="34" charset="0"/>
                <a:cs typeface="Arial" panose="020B0604020202020204" pitchFamily="34" charset="0"/>
              </a:rPr>
              <a:t>loi garantissant l’avenir et la justice du système de retraites, du 20 </a:t>
            </a:r>
            <a:r>
              <a:rPr lang="fr-FR" sz="2000" dirty="0" smtClean="0">
                <a:solidFill>
                  <a:srgbClr val="0E3180"/>
                </a:solidFill>
                <a:latin typeface="Arial" panose="020B0604020202020204" pitchFamily="34" charset="0"/>
                <a:cs typeface="Arial" panose="020B0604020202020204" pitchFamily="34" charset="0"/>
              </a:rPr>
              <a:t>janvier 2014</a:t>
            </a:r>
            <a:r>
              <a:rPr lang="fr-FR" sz="2000" dirty="0">
                <a:solidFill>
                  <a:srgbClr val="0E3180"/>
                </a:solidFill>
                <a:latin typeface="Arial" panose="020B0604020202020204" pitchFamily="34" charset="0"/>
                <a:cs typeface="Arial" panose="020B0604020202020204" pitchFamily="34" charset="0"/>
              </a:rPr>
              <a:t>, impacte fortement la population des bénéficiaires de la </a:t>
            </a:r>
            <a:r>
              <a:rPr lang="fr-FR" sz="2000" dirty="0" smtClean="0">
                <a:solidFill>
                  <a:srgbClr val="0E3180"/>
                </a:solidFill>
                <a:latin typeface="Arial" panose="020B0604020202020204" pitchFamily="34" charset="0"/>
                <a:cs typeface="Arial" panose="020B0604020202020204" pitchFamily="34" charset="0"/>
              </a:rPr>
              <a:t>retraite complémentaire </a:t>
            </a:r>
            <a:r>
              <a:rPr lang="fr-FR" sz="2000" dirty="0">
                <a:solidFill>
                  <a:srgbClr val="0E3180"/>
                </a:solidFill>
                <a:latin typeface="Arial" panose="020B0604020202020204" pitchFamily="34" charset="0"/>
                <a:cs typeface="Arial" panose="020B0604020202020204" pitchFamily="34" charset="0"/>
              </a:rPr>
              <a:t>obligatoire (RCO), suite à l’attribution de points gratuits à </a:t>
            </a:r>
            <a:r>
              <a:rPr lang="fr-FR" sz="2000" dirty="0" smtClean="0">
                <a:solidFill>
                  <a:srgbClr val="0E3180"/>
                </a:solidFill>
                <a:latin typeface="Arial" panose="020B0604020202020204" pitchFamily="34" charset="0"/>
                <a:cs typeface="Arial" panose="020B0604020202020204" pitchFamily="34" charset="0"/>
              </a:rPr>
              <a:t>des retraités </a:t>
            </a:r>
            <a:r>
              <a:rPr lang="fr-FR" sz="2000" dirty="0">
                <a:solidFill>
                  <a:srgbClr val="0E3180"/>
                </a:solidFill>
                <a:latin typeface="Arial" panose="020B0604020202020204" pitchFamily="34" charset="0"/>
                <a:cs typeface="Arial" panose="020B0604020202020204" pitchFamily="34" charset="0"/>
              </a:rPr>
              <a:t>non titulaires auparavant de la </a:t>
            </a:r>
            <a:r>
              <a:rPr lang="fr-FR" sz="2000" dirty="0" smtClean="0">
                <a:solidFill>
                  <a:srgbClr val="0E3180"/>
                </a:solidFill>
                <a:latin typeface="Arial" panose="020B0604020202020204" pitchFamily="34" charset="0"/>
                <a:cs typeface="Arial" panose="020B0604020202020204" pitchFamily="34" charset="0"/>
              </a:rPr>
              <a:t>RCO </a:t>
            </a:r>
          </a:p>
          <a:p>
            <a:pPr marL="342900" indent="-342900">
              <a:buClr>
                <a:schemeClr val="accent1"/>
              </a:buClr>
              <a:buFont typeface="Arial" panose="020B0604020202020204" pitchFamily="34" charset="0"/>
              <a:buChar char="*"/>
            </a:pPr>
            <a:r>
              <a:rPr lang="fr-FR" sz="2000" dirty="0" smtClean="0">
                <a:solidFill>
                  <a:srgbClr val="0E3180"/>
                </a:solidFill>
                <a:latin typeface="Arial" panose="020B0604020202020204" pitchFamily="34" charset="0"/>
                <a:cs typeface="Arial" panose="020B0604020202020204" pitchFamily="34" charset="0"/>
              </a:rPr>
              <a:t>Fin </a:t>
            </a:r>
            <a:r>
              <a:rPr lang="fr-FR" sz="2000" dirty="0">
                <a:solidFill>
                  <a:srgbClr val="0E3180"/>
                </a:solidFill>
                <a:latin typeface="Arial" panose="020B0604020202020204" pitchFamily="34" charset="0"/>
                <a:cs typeface="Arial" panose="020B0604020202020204" pitchFamily="34" charset="0"/>
              </a:rPr>
              <a:t>décembre </a:t>
            </a:r>
            <a:r>
              <a:rPr lang="fr-FR" sz="2000" dirty="0" smtClean="0">
                <a:solidFill>
                  <a:srgbClr val="0E3180"/>
                </a:solidFill>
                <a:latin typeface="Arial" panose="020B0604020202020204" pitchFamily="34" charset="0"/>
                <a:cs typeface="Arial" panose="020B0604020202020204" pitchFamily="34" charset="0"/>
              </a:rPr>
              <a:t>2014, 729 </a:t>
            </a:r>
            <a:r>
              <a:rPr lang="fr-FR" sz="2000" dirty="0">
                <a:solidFill>
                  <a:srgbClr val="0E3180"/>
                </a:solidFill>
                <a:latin typeface="Arial" panose="020B0604020202020204" pitchFamily="34" charset="0"/>
                <a:cs typeface="Arial" panose="020B0604020202020204" pitchFamily="34" charset="0"/>
              </a:rPr>
              <a:t>967 personnes en sont bénéficiaires, soit 43,8 % de plus qu’un an </a:t>
            </a:r>
            <a:r>
              <a:rPr lang="fr-FR" sz="2000" dirty="0" smtClean="0">
                <a:solidFill>
                  <a:srgbClr val="0E3180"/>
                </a:solidFill>
                <a:latin typeface="Arial" panose="020B0604020202020204" pitchFamily="34" charset="0"/>
                <a:cs typeface="Arial" panose="020B0604020202020204" pitchFamily="34" charset="0"/>
              </a:rPr>
              <a:t>plus tôt</a:t>
            </a:r>
          </a:p>
          <a:p>
            <a:pPr marL="342900" indent="-342900">
              <a:buClr>
                <a:schemeClr val="accent1"/>
              </a:buClr>
              <a:buFont typeface="Arial" panose="020B0604020202020204" pitchFamily="34" charset="0"/>
              <a:buChar char="*"/>
            </a:pPr>
            <a:r>
              <a:rPr lang="fr-FR" sz="2000" dirty="0" smtClean="0">
                <a:solidFill>
                  <a:srgbClr val="0E3180"/>
                </a:solidFill>
                <a:latin typeface="Arial" panose="020B0604020202020204" pitchFamily="34" charset="0"/>
                <a:cs typeface="Arial" panose="020B0604020202020204" pitchFamily="34" charset="0"/>
              </a:rPr>
              <a:t> </a:t>
            </a:r>
            <a:r>
              <a:rPr lang="fr-FR" sz="2000" dirty="0">
                <a:solidFill>
                  <a:srgbClr val="0E3180"/>
                </a:solidFill>
                <a:latin typeface="Arial" panose="020B0604020202020204" pitchFamily="34" charset="0"/>
                <a:cs typeface="Arial" panose="020B0604020202020204" pitchFamily="34" charset="0"/>
              </a:rPr>
              <a:t>La deuxième conséquence de la mesure législative 2014 a été la </a:t>
            </a:r>
            <a:r>
              <a:rPr lang="fr-FR" sz="2000" dirty="0" smtClean="0">
                <a:solidFill>
                  <a:srgbClr val="0E3180"/>
                </a:solidFill>
                <a:latin typeface="Arial" panose="020B0604020202020204" pitchFamily="34" charset="0"/>
                <a:cs typeface="Arial" panose="020B0604020202020204" pitchFamily="34" charset="0"/>
              </a:rPr>
              <a:t>nette amélioration </a:t>
            </a:r>
            <a:r>
              <a:rPr lang="fr-FR" sz="2000" dirty="0">
                <a:solidFill>
                  <a:srgbClr val="0E3180"/>
                </a:solidFill>
                <a:latin typeface="Arial" panose="020B0604020202020204" pitchFamily="34" charset="0"/>
                <a:cs typeface="Arial" panose="020B0604020202020204" pitchFamily="34" charset="0"/>
              </a:rPr>
              <a:t>du montant des retraites. Les retraités devenus titulaires de </a:t>
            </a:r>
            <a:r>
              <a:rPr lang="fr-FR" sz="2000" dirty="0" smtClean="0">
                <a:solidFill>
                  <a:srgbClr val="0E3180"/>
                </a:solidFill>
                <a:latin typeface="Arial" panose="020B0604020202020204" pitchFamily="34" charset="0"/>
                <a:cs typeface="Arial" panose="020B0604020202020204" pitchFamily="34" charset="0"/>
              </a:rPr>
              <a:t>la RCO </a:t>
            </a:r>
            <a:r>
              <a:rPr lang="fr-FR" sz="2000" dirty="0">
                <a:solidFill>
                  <a:srgbClr val="0E3180"/>
                </a:solidFill>
                <a:latin typeface="Arial" panose="020B0604020202020204" pitchFamily="34" charset="0"/>
                <a:cs typeface="Arial" panose="020B0604020202020204" pitchFamily="34" charset="0"/>
              </a:rPr>
              <a:t>suite à la mesure 2014 perçoivent une retraite moyenne annuelle </a:t>
            </a:r>
            <a:r>
              <a:rPr lang="fr-FR" sz="2000" dirty="0" smtClean="0">
                <a:solidFill>
                  <a:srgbClr val="0E3180"/>
                </a:solidFill>
                <a:latin typeface="Arial" panose="020B0604020202020204" pitchFamily="34" charset="0"/>
                <a:cs typeface="Arial" panose="020B0604020202020204" pitchFamily="34" charset="0"/>
              </a:rPr>
              <a:t>de 7 </a:t>
            </a:r>
            <a:r>
              <a:rPr lang="fr-FR" sz="2000" dirty="0">
                <a:solidFill>
                  <a:srgbClr val="0E3180"/>
                </a:solidFill>
                <a:latin typeface="Arial" panose="020B0604020202020204" pitchFamily="34" charset="0"/>
                <a:cs typeface="Arial" panose="020B0604020202020204" pitchFamily="34" charset="0"/>
              </a:rPr>
              <a:t>737 euros bruts, en progression de + 4,9 % en un </a:t>
            </a:r>
            <a:r>
              <a:rPr lang="fr-FR" sz="2000" dirty="0" smtClean="0">
                <a:solidFill>
                  <a:srgbClr val="0E3180"/>
                </a:solidFill>
                <a:latin typeface="Arial" panose="020B0604020202020204" pitchFamily="34" charset="0"/>
                <a:cs typeface="Arial" panose="020B0604020202020204" pitchFamily="34" charset="0"/>
              </a:rPr>
              <a:t>an</a:t>
            </a:r>
            <a:endParaRPr lang="fr-FR" sz="2000" dirty="0">
              <a:solidFill>
                <a:srgbClr val="0E3180"/>
              </a:solidFill>
              <a:latin typeface="Arial" panose="020B0604020202020204" pitchFamily="34" charset="0"/>
              <a:cs typeface="Arial" panose="020B0604020202020204" pitchFamily="34" charset="0"/>
            </a:endParaRPr>
          </a:p>
        </p:txBody>
      </p:sp>
      <p:sp>
        <p:nvSpPr>
          <p:cNvPr id="69636" name="Rectangle 4"/>
          <p:cNvSpPr>
            <a:spLocks noChangeArrowheads="1"/>
          </p:cNvSpPr>
          <p:nvPr/>
        </p:nvSpPr>
        <p:spPr bwMode="auto">
          <a:xfrm>
            <a:off x="7807265" y="6185467"/>
            <a:ext cx="1151316" cy="1958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78835" tIns="48720" rIns="78835" bIns="40995" anchor="ctr"/>
          <a:lstStyle>
            <a:lvl1pPr>
              <a:tabLst>
                <a:tab pos="723900" algn="l"/>
              </a:tabLst>
              <a:defRPr sz="2400">
                <a:solidFill>
                  <a:srgbClr val="FFCC66"/>
                </a:solidFill>
                <a:latin typeface="Times New Roman" pitchFamily="18" charset="0"/>
                <a:cs typeface="Lucida Sans Unicode" pitchFamily="34" charset="0"/>
              </a:defRPr>
            </a:lvl1pPr>
            <a:lvl2pPr indent="-287338">
              <a:tabLst>
                <a:tab pos="723900" algn="l"/>
              </a:tabLst>
              <a:defRPr sz="2400">
                <a:solidFill>
                  <a:srgbClr val="FFCC66"/>
                </a:solidFill>
                <a:latin typeface="Times New Roman" pitchFamily="18" charset="0"/>
                <a:cs typeface="Lucida Sans Unicode" pitchFamily="34" charset="0"/>
              </a:defRPr>
            </a:lvl2pPr>
            <a:lvl3pPr>
              <a:tabLst>
                <a:tab pos="723900" algn="l"/>
              </a:tabLst>
              <a:defRPr sz="2400">
                <a:solidFill>
                  <a:srgbClr val="FFCC66"/>
                </a:solidFill>
                <a:latin typeface="Times New Roman" pitchFamily="18" charset="0"/>
                <a:cs typeface="Lucida Sans Unicode" pitchFamily="34" charset="0"/>
              </a:defRPr>
            </a:lvl3pPr>
            <a:lvl4pPr indent="-230188">
              <a:tabLst>
                <a:tab pos="723900" algn="l"/>
              </a:tabLst>
              <a:defRPr sz="2400">
                <a:solidFill>
                  <a:srgbClr val="FFCC66"/>
                </a:solidFill>
                <a:latin typeface="Times New Roman" pitchFamily="18" charset="0"/>
                <a:cs typeface="Lucida Sans Unicode" pitchFamily="34" charset="0"/>
              </a:defRPr>
            </a:lvl4pPr>
            <a:lvl5pPr>
              <a:tabLst>
                <a:tab pos="723900" algn="l"/>
              </a:tabLst>
              <a:defRPr sz="2400">
                <a:solidFill>
                  <a:srgbClr val="FFCC66"/>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Lst>
              <a:defRPr sz="2400">
                <a:solidFill>
                  <a:srgbClr val="FFCC66"/>
                </a:solidFill>
                <a:latin typeface="Times New Roman" pitchFamily="18" charset="0"/>
                <a:cs typeface="Lucida Sans Unicode" pitchFamily="34" charset="0"/>
              </a:defRPr>
            </a:lvl9pPr>
          </a:lstStyle>
          <a:p>
            <a:pPr algn="ctr" eaLnBrk="1">
              <a:lnSpc>
                <a:spcPct val="93000"/>
              </a:lnSpc>
            </a:pPr>
            <a:r>
              <a:rPr lang="fr-FR" altLang="fr-FR" sz="1000" b="1" dirty="0">
                <a:solidFill>
                  <a:srgbClr val="0E3180"/>
                </a:solidFill>
                <a:latin typeface="Arial" pitchFamily="34" charset="0"/>
              </a:rPr>
              <a:t>Source : MSA</a:t>
            </a:r>
          </a:p>
        </p:txBody>
      </p:sp>
      <p:sp>
        <p:nvSpPr>
          <p:cNvPr id="7" name="Espace réservé du pied de page 2"/>
          <p:cNvSpPr txBox="1">
            <a:spLocks/>
          </p:cNvSpPr>
          <p:nvPr/>
        </p:nvSpPr>
        <p:spPr>
          <a:xfrm>
            <a:off x="193637" y="6381328"/>
            <a:ext cx="3786691" cy="249580"/>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spTree>
    <p:extLst>
      <p:ext uri="{BB962C8B-B14F-4D97-AF65-F5344CB8AC3E}">
        <p14:creationId xmlns:p14="http://schemas.microsoft.com/office/powerpoint/2010/main" xmlns="" val="4062914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358" y="332656"/>
            <a:ext cx="8208106" cy="1728192"/>
          </a:xfrm>
        </p:spPr>
        <p:txBody>
          <a:bodyPr>
            <a:noAutofit/>
          </a:bodyPr>
          <a:lstStyle/>
          <a:p>
            <a:r>
              <a:rPr lang="fr-FR" altLang="fr-FR" sz="2800" b="1" dirty="0" smtClean="0">
                <a:solidFill>
                  <a:schemeClr val="bg1"/>
                </a:solidFill>
                <a:latin typeface="Arial" panose="020B0604020202020204" pitchFamily="34" charset="0"/>
                <a:cs typeface="Arial" panose="020B0604020202020204" pitchFamily="34" charset="0"/>
              </a:rPr>
              <a:t>Projections </a:t>
            </a:r>
            <a:r>
              <a:rPr lang="fr-FR" altLang="fr-FR" sz="2800" b="1" dirty="0">
                <a:solidFill>
                  <a:schemeClr val="bg1"/>
                </a:solidFill>
                <a:latin typeface="Arial" panose="020B0604020202020204" pitchFamily="34" charset="0"/>
                <a:cs typeface="Arial" panose="020B0604020202020204" pitchFamily="34" charset="0"/>
              </a:rPr>
              <a:t>démographiques :</a:t>
            </a:r>
            <a:br>
              <a:rPr lang="fr-FR" altLang="fr-FR" sz="2800" b="1" dirty="0">
                <a:solidFill>
                  <a:schemeClr val="bg1"/>
                </a:solidFill>
                <a:latin typeface="Arial" panose="020B0604020202020204" pitchFamily="34" charset="0"/>
                <a:cs typeface="Arial" panose="020B0604020202020204" pitchFamily="34" charset="0"/>
              </a:rPr>
            </a:br>
            <a:r>
              <a:rPr lang="fr-FR" altLang="fr-FR" sz="2800" b="1" dirty="0">
                <a:solidFill>
                  <a:schemeClr val="bg1"/>
                </a:solidFill>
                <a:latin typeface="Arial" panose="020B0604020202020204" pitchFamily="34" charset="0"/>
                <a:cs typeface="Arial" panose="020B0604020202020204" pitchFamily="34" charset="0"/>
              </a:rPr>
              <a:t>combien de </a:t>
            </a:r>
            <a:r>
              <a:rPr lang="fr-FR" altLang="fr-FR" sz="2800" b="1" dirty="0" smtClean="0">
                <a:solidFill>
                  <a:schemeClr val="bg1"/>
                </a:solidFill>
                <a:latin typeface="Arial" panose="020B0604020202020204" pitchFamily="34" charset="0"/>
                <a:cs typeface="Arial" panose="020B0604020202020204" pitchFamily="34" charset="0"/>
              </a:rPr>
              <a:t>liquidations de retraites (droits propres et réversion) </a:t>
            </a:r>
            <a:r>
              <a:rPr lang="fr-FR" altLang="fr-FR" sz="2800" b="1" dirty="0">
                <a:solidFill>
                  <a:schemeClr val="bg1"/>
                </a:solidFill>
                <a:latin typeface="Arial" panose="020B0604020202020204" pitchFamily="34" charset="0"/>
                <a:cs typeface="Arial" panose="020B0604020202020204" pitchFamily="34" charset="0"/>
              </a:rPr>
              <a:t>aux régimes agricoles demain ?</a:t>
            </a:r>
            <a:endParaRPr lang="fr-FR" sz="2800" dirty="0"/>
          </a:p>
        </p:txBody>
      </p:sp>
      <p:sp>
        <p:nvSpPr>
          <p:cNvPr id="4" name="Espace réservé du numéro de diapositive 3"/>
          <p:cNvSpPr>
            <a:spLocks noGrp="1"/>
          </p:cNvSpPr>
          <p:nvPr>
            <p:ph type="sldNum" sz="quarter" idx="10"/>
          </p:nvPr>
        </p:nvSpPr>
        <p:spPr>
          <a:xfrm>
            <a:off x="7092280" y="6525344"/>
            <a:ext cx="1601230" cy="216024"/>
          </a:xfrm>
        </p:spPr>
        <p:txBody>
          <a:bodyPr/>
          <a:lstStyle/>
          <a:p>
            <a:r>
              <a:rPr lang="fr-FR" altLang="fr-FR" dirty="0" smtClean="0"/>
              <a:t>25/06/2015         </a:t>
            </a:r>
            <a:fld id="{620DA5F1-6A8D-4A94-B495-1EFE21DEF35D}" type="slidenum">
              <a:rPr lang="fr-FR" altLang="fr-FR" smtClean="0"/>
              <a:pPr/>
              <a:t>16</a:t>
            </a:fld>
            <a:endParaRPr lang="fr-FR" altLang="fr-FR" dirty="0"/>
          </a:p>
        </p:txBody>
      </p:sp>
      <p:graphicFrame>
        <p:nvGraphicFramePr>
          <p:cNvPr id="5" name="Espace réservé du graphique 4"/>
          <p:cNvGraphicFramePr>
            <a:graphicFrameLocks noGrp="1"/>
          </p:cNvGraphicFramePr>
          <p:nvPr>
            <p:ph type="chart" idx="1"/>
            <p:extLst>
              <p:ext uri="{D42A27DB-BD31-4B8C-83A1-F6EECF244321}">
                <p14:modId xmlns:p14="http://schemas.microsoft.com/office/powerpoint/2010/main" xmlns="" val="2732756356"/>
              </p:ext>
            </p:extLst>
          </p:nvPr>
        </p:nvGraphicFramePr>
        <p:xfrm>
          <a:off x="539750" y="2153093"/>
          <a:ext cx="8136706" cy="3993264"/>
        </p:xfrm>
        <a:graphic>
          <a:graphicData uri="http://schemas.openxmlformats.org/presentationml/2006/ole">
            <p:oleObj spid="_x0000_s17459" r:id="rId3" imgW="9394750" imgH="4779678" progId="Excel.Sheet.8">
              <p:embed/>
            </p:oleObj>
          </a:graphicData>
        </a:graphic>
      </p:graphicFrame>
      <p:sp>
        <p:nvSpPr>
          <p:cNvPr id="6" name="Text Box 4"/>
          <p:cNvSpPr txBox="1">
            <a:spLocks noChangeArrowheads="1"/>
          </p:cNvSpPr>
          <p:nvPr/>
        </p:nvSpPr>
        <p:spPr bwMode="auto">
          <a:xfrm>
            <a:off x="360363" y="6190480"/>
            <a:ext cx="4121150" cy="21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922" tIns="44961" rIns="89922" bIns="44961"/>
          <a:lstStyle>
            <a:lvl1pPr>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48875" algn="l"/>
              </a:tabLst>
              <a:defRPr sz="2400">
                <a:solidFill>
                  <a:schemeClr val="bg1"/>
                </a:solidFill>
                <a:latin typeface="Times New Roman" pitchFamily="18" charset="0"/>
                <a:cs typeface="Lucida Sans Unicode" pitchFamily="34" charset="0"/>
              </a:defRPr>
            </a:lvl9pPr>
          </a:lstStyle>
          <a:p>
            <a:r>
              <a:rPr lang="fr-FR" altLang="fr-FR" sz="1200" dirty="0">
                <a:solidFill>
                  <a:srgbClr val="000099"/>
                </a:solidFill>
                <a:latin typeface="Arial" charset="0"/>
              </a:rPr>
              <a:t>* Y compris le versement forfaitaire unique</a:t>
            </a:r>
          </a:p>
        </p:txBody>
      </p:sp>
      <p:sp>
        <p:nvSpPr>
          <p:cNvPr id="8" name="Espace réservé du pied de page 1"/>
          <p:cNvSpPr txBox="1">
            <a:spLocks/>
          </p:cNvSpPr>
          <p:nvPr/>
        </p:nvSpPr>
        <p:spPr>
          <a:xfrm>
            <a:off x="193638" y="6406380"/>
            <a:ext cx="3786691" cy="334988"/>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spTree>
    <p:extLst>
      <p:ext uri="{BB962C8B-B14F-4D97-AF65-F5344CB8AC3E}">
        <p14:creationId xmlns:p14="http://schemas.microsoft.com/office/powerpoint/2010/main" xmlns="" val="3777158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872067" y="2204864"/>
            <a:ext cx="7408333" cy="3921299"/>
          </a:xfrm>
        </p:spPr>
        <p:txBody>
          <a:bodyPr rtlCol="0">
            <a:normAutofit/>
          </a:bodyPr>
          <a:lstStyle/>
          <a:p>
            <a:pPr eaLnBrk="1" fontAlgn="auto" hangingPunct="1">
              <a:spcAft>
                <a:spcPts val="0"/>
              </a:spcAft>
              <a:buFont typeface="Arial" panose="020B0604020202020204" pitchFamily="34" charset="0"/>
              <a:buChar char="*"/>
              <a:defRPr/>
            </a:pPr>
            <a:r>
              <a:rPr lang="fr-FR" altLang="fr-FR" sz="2200" b="1" dirty="0">
                <a:solidFill>
                  <a:srgbClr val="0E3180"/>
                </a:solidFill>
                <a:latin typeface="Arial" panose="020B0604020202020204" pitchFamily="34" charset="0"/>
                <a:cs typeface="Arial" panose="020B0604020202020204" pitchFamily="34" charset="0"/>
              </a:rPr>
              <a:t>Le régime des Non Salariés Agricoles (NSA) est constitué des :</a:t>
            </a:r>
          </a:p>
          <a:p>
            <a:pPr lvl="1" indent="-274320" eaLnBrk="1" fontAlgn="auto" hangingPunct="1">
              <a:spcAft>
                <a:spcPts val="0"/>
              </a:spcAft>
              <a:defRPr/>
            </a:pPr>
            <a:endParaRPr lang="fr-FR" altLang="fr-FR" b="1" dirty="0">
              <a:solidFill>
                <a:srgbClr val="0E3180"/>
              </a:solidFill>
              <a:effectLst>
                <a:outerShdw blurRad="38100" dist="38100" dir="2700000" algn="tl">
                  <a:srgbClr val="C0C0C0"/>
                </a:outerShdw>
              </a:effectLst>
              <a:latin typeface="Arial" panose="020B0604020202020204" pitchFamily="34" charset="0"/>
              <a:cs typeface="Arial" panose="020B0604020202020204" pitchFamily="34" charset="0"/>
            </a:endParaRPr>
          </a:p>
          <a:p>
            <a:pPr lvl="1" eaLnBrk="1" fontAlgn="auto" hangingPunct="1">
              <a:spcAft>
                <a:spcPts val="0"/>
              </a:spcAft>
              <a:buFont typeface="Arial" panose="020B0604020202020204" pitchFamily="34" charset="0"/>
              <a:buChar char="*"/>
              <a:defRPr/>
            </a:pPr>
            <a:r>
              <a:rPr lang="fr-FR" altLang="fr-FR" dirty="0">
                <a:solidFill>
                  <a:srgbClr val="0E3180"/>
                </a:solidFill>
                <a:latin typeface="Arial" panose="020B0604020202020204" pitchFamily="34" charset="0"/>
                <a:cs typeface="Arial" panose="020B0604020202020204" pitchFamily="34" charset="0"/>
              </a:rPr>
              <a:t>Chefs d’exploitation ou d’entreprise agricole</a:t>
            </a:r>
          </a:p>
          <a:p>
            <a:pPr lvl="1" indent="-274320" eaLnBrk="1" fontAlgn="auto" hangingPunct="1">
              <a:spcAft>
                <a:spcPts val="0"/>
              </a:spcAft>
              <a:buFontTx/>
              <a:buNone/>
              <a:defRPr/>
            </a:pPr>
            <a:endParaRPr lang="fr-FR" altLang="fr-FR" dirty="0">
              <a:solidFill>
                <a:srgbClr val="0E3180"/>
              </a:solidFill>
              <a:latin typeface="Arial" panose="020B0604020202020204" pitchFamily="34" charset="0"/>
              <a:cs typeface="Arial" panose="020B0604020202020204" pitchFamily="34" charset="0"/>
            </a:endParaRPr>
          </a:p>
          <a:p>
            <a:pPr lvl="1" eaLnBrk="1" fontAlgn="auto" hangingPunct="1">
              <a:spcAft>
                <a:spcPts val="0"/>
              </a:spcAft>
              <a:buFont typeface="Arial" panose="020B0604020202020204" pitchFamily="34" charset="0"/>
              <a:buChar char="*"/>
              <a:defRPr/>
            </a:pPr>
            <a:r>
              <a:rPr lang="fr-FR" altLang="fr-FR" dirty="0">
                <a:solidFill>
                  <a:srgbClr val="0E3180"/>
                </a:solidFill>
                <a:latin typeface="Arial" panose="020B0604020202020204" pitchFamily="34" charset="0"/>
                <a:cs typeface="Arial" panose="020B0604020202020204" pitchFamily="34" charset="0"/>
              </a:rPr>
              <a:t>Collaborateurs d’exploitation ou d’entreprise agricole</a:t>
            </a:r>
          </a:p>
          <a:p>
            <a:pPr lvl="1" indent="-274320" eaLnBrk="1" fontAlgn="auto" hangingPunct="1">
              <a:spcAft>
                <a:spcPts val="0"/>
              </a:spcAft>
              <a:buFontTx/>
              <a:buNone/>
              <a:defRPr/>
            </a:pPr>
            <a:endParaRPr lang="fr-FR" altLang="fr-FR" dirty="0">
              <a:solidFill>
                <a:srgbClr val="0E3180"/>
              </a:solidFill>
              <a:latin typeface="Arial" panose="020B0604020202020204" pitchFamily="34" charset="0"/>
              <a:cs typeface="Arial" panose="020B0604020202020204" pitchFamily="34" charset="0"/>
            </a:endParaRPr>
          </a:p>
          <a:p>
            <a:pPr lvl="1" eaLnBrk="1" fontAlgn="auto" hangingPunct="1">
              <a:spcAft>
                <a:spcPts val="0"/>
              </a:spcAft>
              <a:buFont typeface="Arial" panose="020B0604020202020204" pitchFamily="34" charset="0"/>
              <a:buChar char="*"/>
              <a:defRPr/>
            </a:pPr>
            <a:r>
              <a:rPr lang="fr-FR" altLang="fr-FR" dirty="0">
                <a:solidFill>
                  <a:srgbClr val="0E3180"/>
                </a:solidFill>
                <a:latin typeface="Arial" panose="020B0604020202020204" pitchFamily="34" charset="0"/>
                <a:cs typeface="Arial" panose="020B0604020202020204" pitchFamily="34" charset="0"/>
              </a:rPr>
              <a:t>Aides familiaux</a:t>
            </a:r>
          </a:p>
          <a:p>
            <a:pPr lvl="1" indent="-274320" eaLnBrk="1" fontAlgn="auto" hangingPunct="1">
              <a:spcAft>
                <a:spcPts val="0"/>
              </a:spcAft>
              <a:buFontTx/>
              <a:buNone/>
              <a:defRPr/>
            </a:pPr>
            <a:endParaRPr lang="fr-FR" altLang="fr-FR" sz="2000" dirty="0"/>
          </a:p>
        </p:txBody>
      </p:sp>
      <p:sp>
        <p:nvSpPr>
          <p:cNvPr id="22531" name="Rectangle 2"/>
          <p:cNvSpPr>
            <a:spLocks noGrp="1" noChangeArrowheads="1"/>
          </p:cNvSpPr>
          <p:nvPr>
            <p:ph type="title"/>
          </p:nvPr>
        </p:nvSpPr>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22533" name="Espace réservé du numéro de diapositive 3"/>
          <p:cNvSpPr>
            <a:spLocks noGrp="1"/>
          </p:cNvSpPr>
          <p:nvPr>
            <p:ph type="sldNum" sz="quarter" idx="12"/>
          </p:nvPr>
        </p:nvSpPr>
        <p:spPr bwMode="auto">
          <a:xfrm>
            <a:off x="8101013" y="6249988"/>
            <a:ext cx="863475" cy="419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96CEE90A-659B-44BF-BFF8-C16C3B683450}" type="slidenum">
              <a:rPr lang="fr-FR" altLang="fr-FR" sz="1000" smtClean="0">
                <a:latin typeface="Arial" charset="0"/>
              </a:rPr>
              <a:pPr eaLnBrk="1" hangingPunct="1">
                <a:spcBef>
                  <a:spcPct val="0"/>
                </a:spcBef>
                <a:buClrTx/>
                <a:buSzTx/>
                <a:buFontTx/>
                <a:buNone/>
              </a:pPr>
              <a:t>17</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5259463" y="6286255"/>
            <a:ext cx="3056953" cy="383105"/>
          </a:xfrm>
        </p:spPr>
        <p:txBody>
          <a:bodyPr/>
          <a:lstStyle/>
          <a:p>
            <a:r>
              <a:rPr lang="fr-FR" smtClean="0"/>
              <a:t>25/06/2015</a:t>
            </a:r>
            <a:endParaRPr lang="en-US" dirty="0"/>
          </a:p>
        </p:txBody>
      </p:sp>
    </p:spTree>
    <p:extLst>
      <p:ext uri="{BB962C8B-B14F-4D97-AF65-F5344CB8AC3E}">
        <p14:creationId xmlns:p14="http://schemas.microsoft.com/office/powerpoint/2010/main" xmlns="" val="2878969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539552" y="1886607"/>
            <a:ext cx="8064500" cy="4278697"/>
          </a:xfrm>
        </p:spPr>
        <p:txBody>
          <a:bodyPr>
            <a:normAutofit fontScale="85000" lnSpcReduction="20000"/>
          </a:bodyPr>
          <a:lstStyle/>
          <a:p>
            <a:pPr eaLnBrk="1" hangingPunct="1"/>
            <a:r>
              <a:rPr lang="fr-FR" altLang="fr-FR" sz="2200" b="1" dirty="0" smtClean="0">
                <a:solidFill>
                  <a:srgbClr val="0E3180"/>
                </a:solidFill>
                <a:latin typeface="Arial" charset="0"/>
                <a:cs typeface="Arial" charset="0"/>
              </a:rPr>
              <a:t>Le chef d’exploitation ou d’entreprise agricole : définition et assujettissement</a:t>
            </a:r>
          </a:p>
          <a:p>
            <a:pPr lvl="1"/>
            <a:r>
              <a:rPr lang="fr-FR" altLang="fr-FR" sz="2600" dirty="0">
                <a:solidFill>
                  <a:srgbClr val="0E3180"/>
                </a:solidFill>
                <a:latin typeface="Arial" panose="020B0604020202020204" pitchFamily="34" charset="0"/>
                <a:cs typeface="Arial" panose="020B0604020202020204" pitchFamily="34" charset="0"/>
              </a:rPr>
              <a:t>Il s’agit de toute personne physique ou morale qui assure la direction d’une exploitation ou entreprise dont l’importance est au moins égale ou équivalente à une </a:t>
            </a:r>
            <a:r>
              <a:rPr lang="fr-FR" altLang="fr-FR" sz="2600" b="1" dirty="0">
                <a:solidFill>
                  <a:srgbClr val="0E3180"/>
                </a:solidFill>
                <a:latin typeface="Arial" panose="020B0604020202020204" pitchFamily="34" charset="0"/>
                <a:cs typeface="Arial" panose="020B0604020202020204" pitchFamily="34" charset="0"/>
              </a:rPr>
              <a:t>surface minimale </a:t>
            </a:r>
            <a:r>
              <a:rPr lang="fr-FR" altLang="fr-FR" sz="2600" b="1" dirty="0" smtClean="0">
                <a:solidFill>
                  <a:srgbClr val="0E3180"/>
                </a:solidFill>
                <a:latin typeface="Arial" panose="020B0604020202020204" pitchFamily="34" charset="0"/>
                <a:cs typeface="Arial" panose="020B0604020202020204" pitchFamily="34" charset="0"/>
              </a:rPr>
              <a:t>d’assujettissement</a:t>
            </a:r>
            <a:r>
              <a:rPr lang="fr-FR" altLang="fr-FR" sz="2600" dirty="0" smtClean="0">
                <a:solidFill>
                  <a:srgbClr val="0E3180"/>
                </a:solidFill>
                <a:latin typeface="Arial" panose="020B0604020202020204" pitchFamily="34" charset="0"/>
                <a:cs typeface="Arial" panose="020B0604020202020204" pitchFamily="34" charset="0"/>
              </a:rPr>
              <a:t> </a:t>
            </a:r>
            <a:r>
              <a:rPr lang="fr-FR" altLang="fr-FR" sz="2600" dirty="0">
                <a:solidFill>
                  <a:srgbClr val="0E3180"/>
                </a:solidFill>
                <a:latin typeface="Arial" panose="020B0604020202020204" pitchFamily="34" charset="0"/>
                <a:cs typeface="Arial" panose="020B0604020202020204" pitchFamily="34" charset="0"/>
              </a:rPr>
              <a:t>(SMA) définie pour chaque département</a:t>
            </a:r>
          </a:p>
          <a:p>
            <a:pPr lvl="1"/>
            <a:r>
              <a:rPr lang="fr-FR" altLang="fr-FR" sz="2600" dirty="0">
                <a:solidFill>
                  <a:srgbClr val="0E3180"/>
                </a:solidFill>
                <a:latin typeface="Arial" panose="020B0604020202020204" pitchFamily="34" charset="0"/>
                <a:cs typeface="Arial" panose="020B0604020202020204" pitchFamily="34" charset="0"/>
              </a:rPr>
              <a:t>Si l’appréciation par rapport à la SMA ne peut être effectuée, appréciation par rapport à un </a:t>
            </a:r>
            <a:r>
              <a:rPr lang="fr-FR" altLang="fr-FR" sz="2600" b="1" dirty="0">
                <a:solidFill>
                  <a:srgbClr val="0E3180"/>
                </a:solidFill>
                <a:latin typeface="Arial" panose="020B0604020202020204" pitchFamily="34" charset="0"/>
                <a:cs typeface="Arial" panose="020B0604020202020204" pitchFamily="34" charset="0"/>
              </a:rPr>
              <a:t>temps de travail </a:t>
            </a:r>
            <a:r>
              <a:rPr lang="fr-FR" altLang="fr-FR" sz="2600" dirty="0">
                <a:solidFill>
                  <a:srgbClr val="0E3180"/>
                </a:solidFill>
                <a:latin typeface="Arial" panose="020B0604020202020204" pitchFamily="34" charset="0"/>
                <a:cs typeface="Arial" panose="020B0604020202020204" pitchFamily="34" charset="0"/>
              </a:rPr>
              <a:t>(1200 heures)</a:t>
            </a:r>
          </a:p>
          <a:p>
            <a:pPr lvl="1"/>
            <a:r>
              <a:rPr lang="fr-FR" altLang="fr-FR" sz="2600" dirty="0" smtClean="0">
                <a:solidFill>
                  <a:srgbClr val="0E3180"/>
                </a:solidFill>
                <a:latin typeface="Arial" panose="020B0604020202020204" pitchFamily="34" charset="0"/>
                <a:cs typeface="Arial" panose="020B0604020202020204" pitchFamily="34" charset="0"/>
              </a:rPr>
              <a:t>Nouveauté </a:t>
            </a:r>
            <a:r>
              <a:rPr lang="fr-FR" altLang="fr-FR" sz="2600" dirty="0">
                <a:solidFill>
                  <a:srgbClr val="0E3180"/>
                </a:solidFill>
                <a:latin typeface="Arial" panose="020B0604020202020204" pitchFamily="34" charset="0"/>
                <a:cs typeface="Arial" panose="020B0604020202020204" pitchFamily="34" charset="0"/>
              </a:rPr>
              <a:t>issue de la loi d’avenir pour l’agriculture : Si l’appréciation de l’activité ne peut se faire ni par rapport à la SMA ni par rapport à un temps de travail, le critère retenu est le </a:t>
            </a:r>
            <a:r>
              <a:rPr lang="fr-FR" altLang="fr-FR" sz="2600" b="1" dirty="0">
                <a:solidFill>
                  <a:srgbClr val="0E3180"/>
                </a:solidFill>
                <a:latin typeface="Arial" panose="020B0604020202020204" pitchFamily="34" charset="0"/>
                <a:cs typeface="Arial" panose="020B0604020202020204" pitchFamily="34" charset="0"/>
              </a:rPr>
              <a:t>revenu professionnel </a:t>
            </a:r>
            <a:r>
              <a:rPr lang="fr-FR" altLang="fr-FR" sz="2600" dirty="0">
                <a:solidFill>
                  <a:srgbClr val="0E3180"/>
                </a:solidFill>
                <a:latin typeface="Arial" panose="020B0604020202020204" pitchFamily="34" charset="0"/>
                <a:cs typeface="Arial" panose="020B0604020202020204" pitchFamily="34" charset="0"/>
              </a:rPr>
              <a:t>(800 SMIC = 7 688 euros par an au 1</a:t>
            </a:r>
            <a:r>
              <a:rPr lang="fr-FR" altLang="fr-FR" sz="2600" baseline="30000" dirty="0">
                <a:solidFill>
                  <a:srgbClr val="0E3180"/>
                </a:solidFill>
                <a:latin typeface="Arial" panose="020B0604020202020204" pitchFamily="34" charset="0"/>
                <a:cs typeface="Arial" panose="020B0604020202020204" pitchFamily="34" charset="0"/>
              </a:rPr>
              <a:t>er</a:t>
            </a:r>
            <a:r>
              <a:rPr lang="fr-FR" altLang="fr-FR" sz="2600" dirty="0">
                <a:solidFill>
                  <a:srgbClr val="0E3180"/>
                </a:solidFill>
                <a:latin typeface="Arial" panose="020B0604020202020204" pitchFamily="34" charset="0"/>
                <a:cs typeface="Arial" panose="020B0604020202020204" pitchFamily="34" charset="0"/>
              </a:rPr>
              <a:t> janvier 2015)</a:t>
            </a:r>
          </a:p>
          <a:p>
            <a:pPr lvl="1" eaLnBrk="1" hangingPunct="1">
              <a:buFontTx/>
              <a:buNone/>
            </a:pPr>
            <a:endParaRPr lang="fr-FR" altLang="fr-FR" sz="2600" dirty="0" smtClean="0">
              <a:solidFill>
                <a:srgbClr val="0E3180"/>
              </a:solidFill>
              <a:latin typeface="Arial" panose="020B0604020202020204" pitchFamily="34" charset="0"/>
              <a:cs typeface="Arial" panose="020B0604020202020204" pitchFamily="34" charset="0"/>
            </a:endParaRPr>
          </a:p>
        </p:txBody>
      </p:sp>
      <p:sp>
        <p:nvSpPr>
          <p:cNvPr id="23555" name="Rectangle 2"/>
          <p:cNvSpPr>
            <a:spLocks noGrp="1" noChangeArrowheads="1"/>
          </p:cNvSpPr>
          <p:nvPr>
            <p:ph type="title"/>
          </p:nvPr>
        </p:nvSpPr>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23557" name="Espace réservé du numéro de diapositive 3"/>
          <p:cNvSpPr>
            <a:spLocks noGrp="1"/>
          </p:cNvSpPr>
          <p:nvPr>
            <p:ph type="sldNum" sz="quarter" idx="12"/>
          </p:nvPr>
        </p:nvSpPr>
        <p:spPr bwMode="auto">
          <a:xfrm>
            <a:off x="8119544" y="6179608"/>
            <a:ext cx="503238" cy="34435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826E533F-9801-494E-909C-077A5A1AE9D7}" type="slidenum">
              <a:rPr lang="fr-FR" altLang="fr-FR" sz="1000" smtClean="0">
                <a:latin typeface="Arial" charset="0"/>
              </a:rPr>
              <a:pPr eaLnBrk="1" hangingPunct="1">
                <a:spcBef>
                  <a:spcPct val="0"/>
                </a:spcBef>
                <a:buClrTx/>
                <a:buSzTx/>
                <a:buFontTx/>
                <a:buNone/>
              </a:pPr>
              <a:t>18</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3923928" y="6165304"/>
            <a:ext cx="4176464" cy="409487"/>
          </a:xfrm>
        </p:spPr>
        <p:txBody>
          <a:bodyPr/>
          <a:lstStyle/>
          <a:p>
            <a:r>
              <a:rPr lang="fr-FR" dirty="0" smtClean="0"/>
              <a:t>25/06/2015</a:t>
            </a:r>
            <a:endParaRPr lang="en-US" dirty="0"/>
          </a:p>
        </p:txBody>
      </p:sp>
    </p:spTree>
    <p:extLst>
      <p:ext uri="{BB962C8B-B14F-4D97-AF65-F5344CB8AC3E}">
        <p14:creationId xmlns:p14="http://schemas.microsoft.com/office/powerpoint/2010/main" xmlns="" val="284391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50825" y="1916113"/>
            <a:ext cx="8497888" cy="4249737"/>
          </a:xfrm>
        </p:spPr>
        <p:txBody>
          <a:bodyPr/>
          <a:lstStyle/>
          <a:p>
            <a:pPr eaLnBrk="1" hangingPunct="1"/>
            <a:r>
              <a:rPr lang="fr-FR" altLang="fr-FR" sz="2200" b="1" dirty="0" smtClean="0">
                <a:solidFill>
                  <a:srgbClr val="0E3180"/>
                </a:solidFill>
                <a:latin typeface="Arial" charset="0"/>
                <a:cs typeface="Arial" charset="0"/>
              </a:rPr>
              <a:t>Le chef d’exploitation ou d’entreprise agricole, ses cotisations</a:t>
            </a:r>
          </a:p>
          <a:p>
            <a:pPr lvl="1" eaLnBrk="1" hangingPunct="1"/>
            <a:r>
              <a:rPr lang="fr-FR" altLang="fr-FR" b="1" u="sng" dirty="0" smtClean="0">
                <a:solidFill>
                  <a:srgbClr val="0E3180"/>
                </a:solidFill>
                <a:latin typeface="Arial" charset="0"/>
                <a:cs typeface="Arial" charset="0"/>
              </a:rPr>
              <a:t>Il est responsable du paiement de toutes les cotisations</a:t>
            </a:r>
            <a:r>
              <a:rPr lang="fr-FR" altLang="fr-FR" dirty="0" smtClean="0">
                <a:solidFill>
                  <a:srgbClr val="0E3180"/>
                </a:solidFill>
                <a:latin typeface="Arial" charset="0"/>
                <a:cs typeface="Arial" charset="0"/>
              </a:rPr>
              <a:t> :</a:t>
            </a:r>
          </a:p>
          <a:p>
            <a:pPr lvl="3" eaLnBrk="1" hangingPunct="1"/>
            <a:r>
              <a:rPr lang="fr-FR" altLang="fr-FR" sz="2200" dirty="0" smtClean="0">
                <a:solidFill>
                  <a:srgbClr val="0E3180"/>
                </a:solidFill>
                <a:latin typeface="Arial" charset="0"/>
                <a:cs typeface="Arial" charset="0"/>
              </a:rPr>
              <a:t>De ses cotisations personnelles</a:t>
            </a:r>
          </a:p>
          <a:p>
            <a:pPr lvl="3" eaLnBrk="1" hangingPunct="1"/>
            <a:r>
              <a:rPr lang="fr-FR" altLang="fr-FR" sz="2200" dirty="0" smtClean="0">
                <a:solidFill>
                  <a:srgbClr val="0E3180"/>
                </a:solidFill>
                <a:latin typeface="Arial" charset="0"/>
                <a:cs typeface="Arial" charset="0"/>
              </a:rPr>
              <a:t>Des cotisations de son collaborateur et/ou de ses aides familiaux</a:t>
            </a:r>
          </a:p>
          <a:p>
            <a:pPr lvl="1" eaLnBrk="1" hangingPunct="1"/>
            <a:r>
              <a:rPr lang="fr-FR" altLang="fr-FR" dirty="0" smtClean="0">
                <a:solidFill>
                  <a:srgbClr val="0E3180"/>
                </a:solidFill>
                <a:latin typeface="Arial" charset="0"/>
                <a:cs typeface="Arial" charset="0"/>
              </a:rPr>
              <a:t>Particularité : </a:t>
            </a:r>
            <a:r>
              <a:rPr lang="fr-FR" altLang="fr-FR" b="1" u="sng" dirty="0" smtClean="0">
                <a:solidFill>
                  <a:srgbClr val="0E3180"/>
                </a:solidFill>
                <a:latin typeface="Arial" charset="0"/>
                <a:cs typeface="Arial" charset="0"/>
              </a:rPr>
              <a:t>le principe d’annualité des cotisations</a:t>
            </a:r>
            <a:r>
              <a:rPr lang="fr-FR" altLang="fr-FR" dirty="0" smtClean="0">
                <a:solidFill>
                  <a:srgbClr val="0E3180"/>
                </a:solidFill>
                <a:latin typeface="Arial" charset="0"/>
                <a:cs typeface="Arial" charset="0"/>
              </a:rPr>
              <a:t> : </a:t>
            </a:r>
          </a:p>
          <a:p>
            <a:pPr lvl="3" eaLnBrk="1" hangingPunct="1"/>
            <a:r>
              <a:rPr lang="fr-FR" altLang="fr-FR" sz="2200" dirty="0" smtClean="0">
                <a:solidFill>
                  <a:srgbClr val="0E3180"/>
                </a:solidFill>
                <a:latin typeface="Arial" charset="0"/>
                <a:cs typeface="Arial" charset="0"/>
              </a:rPr>
              <a:t>Dès lors que le chef est en activité au 1</a:t>
            </a:r>
            <a:r>
              <a:rPr lang="fr-FR" altLang="fr-FR" sz="2200" baseline="30000" dirty="0" smtClean="0">
                <a:solidFill>
                  <a:srgbClr val="0E3180"/>
                </a:solidFill>
                <a:latin typeface="Arial" charset="0"/>
                <a:cs typeface="Arial" charset="0"/>
              </a:rPr>
              <a:t>er </a:t>
            </a:r>
            <a:r>
              <a:rPr lang="fr-FR" altLang="fr-FR" sz="2200" dirty="0" smtClean="0">
                <a:solidFill>
                  <a:srgbClr val="0E3180"/>
                </a:solidFill>
                <a:latin typeface="Arial" charset="0"/>
                <a:cs typeface="Arial" charset="0"/>
              </a:rPr>
              <a:t>janvier d’une année « n », les cotisations sont dues pour l’année </a:t>
            </a:r>
          </a:p>
          <a:p>
            <a:pPr lvl="3" eaLnBrk="1" hangingPunct="1"/>
            <a:r>
              <a:rPr lang="fr-FR" altLang="fr-FR" sz="2200" dirty="0" smtClean="0">
                <a:solidFill>
                  <a:srgbClr val="0E3180"/>
                </a:solidFill>
                <a:latin typeface="Arial" charset="0"/>
                <a:cs typeface="Arial" charset="0"/>
              </a:rPr>
              <a:t>Parallèlement, les droits « vieillesse » sont validés pour l’année</a:t>
            </a:r>
          </a:p>
        </p:txBody>
      </p:sp>
      <p:sp>
        <p:nvSpPr>
          <p:cNvPr id="24579" name="Rectangle 2"/>
          <p:cNvSpPr>
            <a:spLocks noGrp="1" noChangeArrowheads="1"/>
          </p:cNvSpPr>
          <p:nvPr>
            <p:ph type="title"/>
          </p:nvPr>
        </p:nvSpPr>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24581" name="Espace réservé du numéro de diapositive 3"/>
          <p:cNvSpPr>
            <a:spLocks noGrp="1"/>
          </p:cNvSpPr>
          <p:nvPr>
            <p:ph type="sldNum" sz="quarter" idx="12"/>
          </p:nvPr>
        </p:nvSpPr>
        <p:spPr bwMode="auto">
          <a:xfrm>
            <a:off x="8027988" y="6249988"/>
            <a:ext cx="647700" cy="419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0DA0F514-E126-400F-826D-B65938EB9E49}" type="slidenum">
              <a:rPr lang="fr-FR" altLang="fr-FR" sz="1000" smtClean="0">
                <a:latin typeface="Arial" charset="0"/>
              </a:rPr>
              <a:pPr eaLnBrk="1" hangingPunct="1">
                <a:spcBef>
                  <a:spcPct val="0"/>
                </a:spcBef>
                <a:buClrTx/>
                <a:buSzTx/>
                <a:buFontTx/>
                <a:buNone/>
              </a:pPr>
              <a:t>19</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355976" y="6309320"/>
            <a:ext cx="3816424" cy="305969"/>
          </a:xfrm>
        </p:spPr>
        <p:txBody>
          <a:bodyPr/>
          <a:lstStyle/>
          <a:p>
            <a:r>
              <a:rPr lang="fr-FR" smtClean="0"/>
              <a:t>25/06/2015</a:t>
            </a:r>
            <a:endParaRPr lang="en-US" dirty="0"/>
          </a:p>
        </p:txBody>
      </p:sp>
    </p:spTree>
    <p:extLst>
      <p:ext uri="{BB962C8B-B14F-4D97-AF65-F5344CB8AC3E}">
        <p14:creationId xmlns:p14="http://schemas.microsoft.com/office/powerpoint/2010/main" xmlns="" val="291744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060848"/>
            <a:ext cx="8352927" cy="4320480"/>
          </a:xfrm>
        </p:spPr>
        <p:txBody>
          <a:bodyPr>
            <a:noAutofit/>
          </a:bodyPr>
          <a:lstStyle/>
          <a:p>
            <a:pPr>
              <a:buFont typeface="Wingdings" panose="05000000000000000000" pitchFamily="2" charset="2"/>
              <a:buChar char="v"/>
            </a:pPr>
            <a:r>
              <a:rPr lang="fr-FR" altLang="fr-FR" b="1" dirty="0">
                <a:latin typeface="Arial" panose="020B0604020202020204" pitchFamily="34" charset="0"/>
                <a:cs typeface="Arial" panose="020B0604020202020204" pitchFamily="34" charset="0"/>
              </a:rPr>
              <a:t>Données démographiques et sociales </a:t>
            </a:r>
            <a:endParaRPr lang="fr-FR" altLang="fr-FR" b="1"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fr-FR" altLang="fr-FR" b="1" dirty="0" smtClean="0">
                <a:latin typeface="Arial" panose="020B0604020202020204" pitchFamily="34" charset="0"/>
                <a:cs typeface="Arial" panose="020B0604020202020204" pitchFamily="34" charset="0"/>
              </a:rPr>
              <a:t>Spécificités du régime </a:t>
            </a:r>
            <a:r>
              <a:rPr lang="fr-FR" altLang="fr-FR" b="1" dirty="0">
                <a:latin typeface="Arial" panose="020B0604020202020204" pitchFamily="34" charset="0"/>
                <a:cs typeface="Arial" panose="020B0604020202020204" pitchFamily="34" charset="0"/>
              </a:rPr>
              <a:t>de </a:t>
            </a:r>
            <a:r>
              <a:rPr lang="fr-FR" altLang="fr-FR" b="1" dirty="0" smtClean="0">
                <a:latin typeface="Arial" panose="020B0604020202020204" pitchFamily="34" charset="0"/>
                <a:cs typeface="Arial" panose="020B0604020202020204" pitchFamily="34" charset="0"/>
              </a:rPr>
              <a:t>retraite agricole </a:t>
            </a:r>
          </a:p>
          <a:p>
            <a:pPr lvl="1">
              <a:buFont typeface="Arial" panose="020B0604020202020204" pitchFamily="34" charset="0"/>
              <a:buChar char="•"/>
            </a:pPr>
            <a:r>
              <a:rPr lang="fr-FR" altLang="fr-FR" sz="2400" b="1" dirty="0" smtClean="0">
                <a:latin typeface="Arial" panose="020B0604020202020204" pitchFamily="34" charset="0"/>
                <a:cs typeface="Arial" panose="020B0604020202020204" pitchFamily="34" charset="0"/>
              </a:rPr>
              <a:t>Qu’est </a:t>
            </a:r>
            <a:r>
              <a:rPr lang="fr-FR" altLang="fr-FR" sz="2400" b="1" dirty="0">
                <a:latin typeface="Arial" panose="020B0604020202020204" pitchFamily="34" charset="0"/>
                <a:cs typeface="Arial" panose="020B0604020202020204" pitchFamily="34" charset="0"/>
              </a:rPr>
              <a:t>ce qu’un non salarié agricole (NSA)? </a:t>
            </a:r>
          </a:p>
          <a:p>
            <a:pPr>
              <a:buFont typeface="Wingdings" panose="05000000000000000000" pitchFamily="2" charset="2"/>
              <a:buChar char="v"/>
            </a:pPr>
            <a:r>
              <a:rPr lang="fr-FR" altLang="fr-FR" b="1" dirty="0" smtClean="0">
                <a:latin typeface="Arial" panose="020B0604020202020204" pitchFamily="34" charset="0"/>
                <a:cs typeface="Arial" panose="020B0604020202020204" pitchFamily="34" charset="0"/>
              </a:rPr>
              <a:t>Périodes </a:t>
            </a:r>
            <a:r>
              <a:rPr lang="fr-FR" altLang="fr-FR" b="1" dirty="0">
                <a:latin typeface="Arial" panose="020B0604020202020204" pitchFamily="34" charset="0"/>
                <a:cs typeface="Arial" panose="020B0604020202020204" pitchFamily="34" charset="0"/>
              </a:rPr>
              <a:t>prises en compte pour le calcul de la retraite non salariée agricole </a:t>
            </a:r>
            <a:endParaRPr lang="fr-FR" altLang="fr-FR" b="1" i="1" dirty="0">
              <a:latin typeface="Arial" panose="020B0604020202020204" pitchFamily="34" charset="0"/>
              <a:cs typeface="Arial" panose="020B0604020202020204" pitchFamily="34" charset="0"/>
            </a:endParaRPr>
          </a:p>
          <a:p>
            <a:pPr lvl="2">
              <a:buFontTx/>
              <a:buChar char="•"/>
            </a:pPr>
            <a:r>
              <a:rPr lang="fr-FR" altLang="fr-FR" sz="2400" dirty="0">
                <a:latin typeface="Arial" panose="020B0604020202020204" pitchFamily="34" charset="0"/>
                <a:cs typeface="Arial" panose="020B0604020202020204" pitchFamily="34" charset="0"/>
              </a:rPr>
              <a:t> Périodes cotisées</a:t>
            </a:r>
          </a:p>
          <a:p>
            <a:pPr lvl="2">
              <a:buFontTx/>
              <a:buChar char="•"/>
            </a:pPr>
            <a:r>
              <a:rPr lang="fr-FR" altLang="fr-FR" sz="2400" dirty="0">
                <a:latin typeface="Arial" panose="020B0604020202020204" pitchFamily="34" charset="0"/>
                <a:cs typeface="Arial" panose="020B0604020202020204" pitchFamily="34" charset="0"/>
              </a:rPr>
              <a:t> Versements pour la retraite</a:t>
            </a:r>
          </a:p>
          <a:p>
            <a:pPr lvl="2">
              <a:buFontTx/>
              <a:buChar char="•"/>
            </a:pPr>
            <a:r>
              <a:rPr lang="fr-FR" altLang="fr-FR" sz="2400" dirty="0">
                <a:latin typeface="Arial" panose="020B0604020202020204" pitchFamily="34" charset="0"/>
                <a:cs typeface="Arial" panose="020B0604020202020204" pitchFamily="34" charset="0"/>
              </a:rPr>
              <a:t> Périodes assimilées</a:t>
            </a:r>
            <a:endParaRPr lang="fr-FR" altLang="fr-FR" sz="2400" b="1" i="1" dirty="0">
              <a:latin typeface="Arial" panose="020B0604020202020204" pitchFamily="34" charset="0"/>
              <a:cs typeface="Arial" panose="020B0604020202020204" pitchFamily="34" charset="0"/>
            </a:endParaRPr>
          </a:p>
          <a:p>
            <a:pPr lvl="2">
              <a:buFontTx/>
              <a:buChar char="•"/>
            </a:pPr>
            <a:r>
              <a:rPr lang="fr-FR" altLang="fr-FR" sz="2400" dirty="0">
                <a:latin typeface="Arial" panose="020B0604020202020204" pitchFamily="34" charset="0"/>
                <a:cs typeface="Arial" panose="020B0604020202020204" pitchFamily="34" charset="0"/>
              </a:rPr>
              <a:t> Périodes reconnues équivalentes</a:t>
            </a:r>
          </a:p>
          <a:p>
            <a:pPr>
              <a:buFont typeface="Wingdings" panose="05000000000000000000" pitchFamily="2" charset="2"/>
              <a:buChar char="v"/>
            </a:pPr>
            <a:endParaRPr lang="fr-FR" altLang="fr-FR" dirty="0" smtClean="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a:xfrm>
            <a:off x="7884368" y="6250163"/>
            <a:ext cx="1152128" cy="419197"/>
          </a:xfrm>
        </p:spPr>
        <p:txBody>
          <a:bodyPr/>
          <a:lstStyle/>
          <a:p>
            <a:fld id="{121435A7-8C38-4487-86A2-FFF8DB24A6A1}" type="slidenum">
              <a:rPr lang="fr-FR" altLang="fr-FR" smtClean="0"/>
              <a:pPr/>
              <a:t>2</a:t>
            </a:fld>
            <a:endParaRPr lang="fr-FR" altLang="fr-FR" dirty="0"/>
          </a:p>
        </p:txBody>
      </p:sp>
      <p:sp>
        <p:nvSpPr>
          <p:cNvPr id="4" name="Titre 3"/>
          <p:cNvSpPr>
            <a:spLocks noGrp="1"/>
          </p:cNvSpPr>
          <p:nvPr>
            <p:ph type="title"/>
          </p:nvPr>
        </p:nvSpPr>
        <p:spPr/>
        <p:txBody>
          <a:bodyPr>
            <a:normAutofit/>
          </a:bodyPr>
          <a:lstStyle/>
          <a:p>
            <a:r>
              <a:rPr lang="fr-FR" altLang="fr-FR" sz="2800" b="1" dirty="0">
                <a:latin typeface="Arial" charset="0"/>
                <a:cs typeface="Arial" charset="0"/>
              </a:rPr>
              <a:t>Sommaire</a:t>
            </a:r>
            <a:endParaRPr lang="fr-FR" sz="2800" dirty="0"/>
          </a:p>
        </p:txBody>
      </p:sp>
      <p:sp>
        <p:nvSpPr>
          <p:cNvPr id="8" name="Espace réservé du pied de page 7"/>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5" name="Espace réservé de la date 4"/>
          <p:cNvSpPr>
            <a:spLocks noGrp="1"/>
          </p:cNvSpPr>
          <p:nvPr>
            <p:ph type="dt" sz="half" idx="10"/>
          </p:nvPr>
        </p:nvSpPr>
        <p:spPr>
          <a:xfrm>
            <a:off x="5163672" y="6250164"/>
            <a:ext cx="3224752" cy="419196"/>
          </a:xfrm>
        </p:spPr>
        <p:txBody>
          <a:bodyPr/>
          <a:lstStyle/>
          <a:p>
            <a:r>
              <a:rPr lang="fr-FR" smtClean="0"/>
              <a:t>25/06/2015</a:t>
            </a:r>
            <a:endParaRPr lang="en-US" dirty="0"/>
          </a:p>
        </p:txBody>
      </p:sp>
    </p:spTree>
    <p:extLst>
      <p:ext uri="{BB962C8B-B14F-4D97-AF65-F5344CB8AC3E}">
        <p14:creationId xmlns:p14="http://schemas.microsoft.com/office/powerpoint/2010/main" xmlns="" val="1375803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250825" y="1916113"/>
            <a:ext cx="8642350" cy="4537075"/>
          </a:xfrm>
        </p:spPr>
        <p:txBody>
          <a:bodyPr rtlCol="0">
            <a:normAutofit fontScale="92500" lnSpcReduction="10000"/>
          </a:bodyPr>
          <a:lstStyle/>
          <a:p>
            <a:pPr marL="274320" indent="-274320" eaLnBrk="1" fontAlgn="auto" hangingPunct="1">
              <a:spcAft>
                <a:spcPts val="0"/>
              </a:spcAft>
              <a:defRPr/>
            </a:pPr>
            <a:r>
              <a:rPr lang="fr-FR" altLang="fr-FR" b="1" dirty="0">
                <a:solidFill>
                  <a:srgbClr val="0E3180"/>
                </a:solidFill>
                <a:latin typeface="Arial" panose="020B0604020202020204" pitchFamily="34" charset="0"/>
                <a:cs typeface="Arial" panose="020B0604020202020204" pitchFamily="34" charset="0"/>
              </a:rPr>
              <a:t>Le chef d’exploitation ou d’entreprise agricole, ses cotisations: </a:t>
            </a:r>
            <a:r>
              <a:rPr lang="fr-FR" altLang="fr-FR" dirty="0">
                <a:solidFill>
                  <a:srgbClr val="0E3180"/>
                </a:solidFill>
                <a:latin typeface="Arial" panose="020B0604020202020204" pitchFamily="34" charset="0"/>
                <a:cs typeface="Arial" panose="020B0604020202020204" pitchFamily="34" charset="0"/>
              </a:rPr>
              <a:t> </a:t>
            </a:r>
          </a:p>
          <a:p>
            <a:pPr lvl="1" indent="-274320" eaLnBrk="1" fontAlgn="auto" hangingPunct="1">
              <a:spcBef>
                <a:spcPts val="600"/>
              </a:spcBef>
              <a:spcAft>
                <a:spcPts val="0"/>
              </a:spcAft>
              <a:defRPr/>
            </a:pPr>
            <a:r>
              <a:rPr lang="fr-FR" altLang="fr-FR" dirty="0">
                <a:solidFill>
                  <a:srgbClr val="0E3180"/>
                </a:solidFill>
                <a:latin typeface="Arial" panose="020B0604020202020204" pitchFamily="34" charset="0"/>
                <a:cs typeface="Arial" panose="020B0604020202020204" pitchFamily="34" charset="0"/>
              </a:rPr>
              <a:t>Les cotisations dues par le chef d’exploitation ou d’entreprise pour son compte lorsqu’il exerce son activité à titre exclusif ou principal sont les suivantes :</a:t>
            </a:r>
          </a:p>
          <a:p>
            <a:pPr lvl="3" eaLnBrk="1" fontAlgn="auto" hangingPunct="1">
              <a:spcBef>
                <a:spcPts val="600"/>
              </a:spcBef>
              <a:spcAft>
                <a:spcPts val="0"/>
              </a:spcAft>
              <a:defRPr/>
            </a:pPr>
            <a:r>
              <a:rPr lang="fr-FR" altLang="fr-FR" sz="2200" dirty="0">
                <a:solidFill>
                  <a:srgbClr val="0E3180"/>
                </a:solidFill>
                <a:latin typeface="Arial" panose="020B0604020202020204" pitchFamily="34" charset="0"/>
                <a:cs typeface="Arial" panose="020B0604020202020204" pitchFamily="34" charset="0"/>
              </a:rPr>
              <a:t>Cotisation d’Assurance Vieillesse Individuelle (AVI) :  cette cotisation ouvre droit à la </a:t>
            </a:r>
            <a:r>
              <a:rPr lang="fr-FR" altLang="fr-FR" sz="2200" b="1" u="sng" dirty="0">
                <a:solidFill>
                  <a:srgbClr val="0E3180"/>
                </a:solidFill>
                <a:latin typeface="Arial" panose="020B0604020202020204" pitchFamily="34" charset="0"/>
                <a:cs typeface="Arial" panose="020B0604020202020204" pitchFamily="34" charset="0"/>
              </a:rPr>
              <a:t>retraite forfaitaire</a:t>
            </a:r>
            <a:r>
              <a:rPr lang="fr-FR" altLang="fr-FR" sz="2200" dirty="0">
                <a:solidFill>
                  <a:srgbClr val="0E3180"/>
                </a:solidFill>
                <a:latin typeface="Arial" panose="020B0604020202020204" pitchFamily="34" charset="0"/>
                <a:cs typeface="Arial" panose="020B0604020202020204" pitchFamily="34" charset="0"/>
              </a:rPr>
              <a:t> qui s’exprime en </a:t>
            </a:r>
            <a:r>
              <a:rPr lang="fr-FR" altLang="fr-FR" sz="2200" b="1" u="sng" dirty="0">
                <a:solidFill>
                  <a:srgbClr val="0E3180"/>
                </a:solidFill>
                <a:latin typeface="Arial" panose="020B0604020202020204" pitchFamily="34" charset="0"/>
                <a:cs typeface="Arial" panose="020B0604020202020204" pitchFamily="34" charset="0"/>
              </a:rPr>
              <a:t>trimestres</a:t>
            </a:r>
          </a:p>
          <a:p>
            <a:pPr lvl="3" eaLnBrk="1" fontAlgn="auto" hangingPunct="1">
              <a:spcBef>
                <a:spcPts val="600"/>
              </a:spcBef>
              <a:spcAft>
                <a:spcPts val="0"/>
              </a:spcAft>
              <a:defRPr/>
            </a:pPr>
            <a:r>
              <a:rPr lang="fr-FR" altLang="fr-FR" sz="2200" dirty="0">
                <a:solidFill>
                  <a:srgbClr val="0E3180"/>
                </a:solidFill>
                <a:latin typeface="Arial" panose="020B0604020202020204" pitchFamily="34" charset="0"/>
                <a:cs typeface="Arial" panose="020B0604020202020204" pitchFamily="34" charset="0"/>
              </a:rPr>
              <a:t>Cotisation d’Assurance Vieillesse Agricole (AVA) : cette cotisation ouvre droit à</a:t>
            </a:r>
            <a:r>
              <a:rPr lang="fr-FR" altLang="fr-FR" sz="2200" dirty="0">
                <a:solidFill>
                  <a:srgbClr val="0E31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altLang="fr-FR" sz="2200" dirty="0">
                <a:solidFill>
                  <a:srgbClr val="0E3180"/>
                </a:solidFill>
                <a:latin typeface="Arial" panose="020B0604020202020204" pitchFamily="34" charset="0"/>
                <a:cs typeface="Arial" panose="020B0604020202020204" pitchFamily="34" charset="0"/>
              </a:rPr>
              <a:t>la </a:t>
            </a:r>
            <a:r>
              <a:rPr lang="fr-FR" altLang="fr-FR" sz="2200" b="1" u="sng" dirty="0">
                <a:solidFill>
                  <a:srgbClr val="0E3180"/>
                </a:solidFill>
                <a:latin typeface="Arial" panose="020B0604020202020204" pitchFamily="34" charset="0"/>
                <a:cs typeface="Arial" panose="020B0604020202020204" pitchFamily="34" charset="0"/>
              </a:rPr>
              <a:t>retraite proportionnelle</a:t>
            </a:r>
            <a:r>
              <a:rPr lang="fr-FR" altLang="fr-FR" sz="2200" dirty="0">
                <a:solidFill>
                  <a:srgbClr val="0E3180"/>
                </a:solidFill>
                <a:latin typeface="Arial" panose="020B0604020202020204" pitchFamily="34" charset="0"/>
                <a:cs typeface="Arial" panose="020B0604020202020204" pitchFamily="34" charset="0"/>
              </a:rPr>
              <a:t> qui s’exprime en </a:t>
            </a:r>
            <a:r>
              <a:rPr lang="fr-FR" altLang="fr-FR" sz="2200" b="1" u="sng" dirty="0">
                <a:solidFill>
                  <a:srgbClr val="0E3180"/>
                </a:solidFill>
                <a:latin typeface="Arial" panose="020B0604020202020204" pitchFamily="34" charset="0"/>
                <a:cs typeface="Arial" panose="020B0604020202020204" pitchFamily="34" charset="0"/>
              </a:rPr>
              <a:t>points</a:t>
            </a:r>
          </a:p>
          <a:p>
            <a:pPr lvl="3" eaLnBrk="1" fontAlgn="auto" hangingPunct="1">
              <a:spcBef>
                <a:spcPts val="600"/>
              </a:spcBef>
              <a:spcAft>
                <a:spcPts val="0"/>
              </a:spcAft>
              <a:defRPr/>
            </a:pPr>
            <a:r>
              <a:rPr lang="fr-FR" altLang="fr-FR" sz="2200" dirty="0">
                <a:solidFill>
                  <a:srgbClr val="0E3180"/>
                </a:solidFill>
                <a:latin typeface="Arial" panose="020B0604020202020204" pitchFamily="34" charset="0"/>
                <a:cs typeface="Arial" panose="020B0604020202020204" pitchFamily="34" charset="0"/>
              </a:rPr>
              <a:t>Cotisation de Retraite Complémentaire Obligatoire (RCO) : cette cotisation ouvre droit à une </a:t>
            </a:r>
            <a:r>
              <a:rPr lang="fr-FR" altLang="fr-FR" sz="2200" b="1" u="sng" dirty="0">
                <a:solidFill>
                  <a:srgbClr val="0E3180"/>
                </a:solidFill>
                <a:latin typeface="Arial" panose="020B0604020202020204" pitchFamily="34" charset="0"/>
                <a:cs typeface="Arial" panose="020B0604020202020204" pitchFamily="34" charset="0"/>
              </a:rPr>
              <a:t>retraite complémentaire</a:t>
            </a:r>
            <a:r>
              <a:rPr lang="fr-FR" altLang="fr-FR" sz="2200" dirty="0">
                <a:solidFill>
                  <a:srgbClr val="0E3180"/>
                </a:solidFill>
                <a:latin typeface="Arial" panose="020B0604020202020204" pitchFamily="34" charset="0"/>
                <a:cs typeface="Arial" panose="020B0604020202020204" pitchFamily="34" charset="0"/>
              </a:rPr>
              <a:t> qui s’exprime en </a:t>
            </a:r>
            <a:r>
              <a:rPr lang="fr-FR" altLang="fr-FR" sz="2200" b="1" u="sng" dirty="0">
                <a:solidFill>
                  <a:srgbClr val="0E3180"/>
                </a:solidFill>
                <a:latin typeface="Arial" panose="020B0604020202020204" pitchFamily="34" charset="0"/>
                <a:cs typeface="Arial" panose="020B0604020202020204" pitchFamily="34" charset="0"/>
              </a:rPr>
              <a:t>points</a:t>
            </a:r>
          </a:p>
          <a:p>
            <a:pPr marL="274320" indent="-274320" eaLnBrk="1" fontAlgn="auto" hangingPunct="1">
              <a:spcAft>
                <a:spcPts val="0"/>
              </a:spcAft>
              <a:defRPr/>
            </a:pPr>
            <a:endParaRPr lang="fr-FR" altLang="fr-FR" sz="1800" b="1" dirty="0">
              <a:solidFill>
                <a:srgbClr val="0033CC"/>
              </a:solidFill>
            </a:endParaRPr>
          </a:p>
        </p:txBody>
      </p:sp>
      <p:sp>
        <p:nvSpPr>
          <p:cNvPr id="25603" name="Rectangle 2"/>
          <p:cNvSpPr>
            <a:spLocks noGrp="1" noChangeArrowheads="1"/>
          </p:cNvSpPr>
          <p:nvPr>
            <p:ph type="title"/>
          </p:nvPr>
        </p:nvSpPr>
        <p:spPr>
          <a:xfrm>
            <a:off x="539750" y="242888"/>
            <a:ext cx="8064500" cy="1241425"/>
          </a:xfrm>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25605" name="Espace réservé du numéro de diapositive 3"/>
          <p:cNvSpPr>
            <a:spLocks noGrp="1"/>
          </p:cNvSpPr>
          <p:nvPr>
            <p:ph type="sldNum" sz="quarter" idx="12"/>
          </p:nvPr>
        </p:nvSpPr>
        <p:spPr bwMode="auto">
          <a:xfrm>
            <a:off x="8101013" y="6381750"/>
            <a:ext cx="719137" cy="2159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AA3D1EB2-2624-4545-AF1E-D2AB9F875440}" type="slidenum">
              <a:rPr lang="fr-FR" altLang="fr-FR" sz="1000" smtClean="0">
                <a:latin typeface="Arial" charset="0"/>
              </a:rPr>
              <a:pPr eaLnBrk="1" hangingPunct="1">
                <a:spcBef>
                  <a:spcPct val="0"/>
                </a:spcBef>
                <a:buClrTx/>
                <a:buSzTx/>
                <a:buFontTx/>
                <a:buNone/>
              </a:pPr>
              <a:t>20</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499992" y="6309320"/>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669154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79388" y="1844824"/>
            <a:ext cx="8713787" cy="4536926"/>
          </a:xfrm>
        </p:spPr>
        <p:txBody>
          <a:bodyPr>
            <a:normAutofit lnSpcReduction="10000"/>
          </a:bodyPr>
          <a:lstStyle/>
          <a:p>
            <a:pPr eaLnBrk="1" hangingPunct="1">
              <a:lnSpc>
                <a:spcPct val="90000"/>
              </a:lnSpc>
            </a:pPr>
            <a:r>
              <a:rPr lang="fr-FR" altLang="fr-FR" b="1" dirty="0" smtClean="0">
                <a:solidFill>
                  <a:srgbClr val="0E3180"/>
                </a:solidFill>
              </a:rPr>
              <a:t>Le collaborateur d’exploitation ou d’entreprise agricole : définition et évolution de ce statut</a:t>
            </a:r>
          </a:p>
          <a:p>
            <a:pPr lvl="1" eaLnBrk="1" hangingPunct="1">
              <a:lnSpc>
                <a:spcPct val="90000"/>
              </a:lnSpc>
            </a:pPr>
            <a:r>
              <a:rPr lang="fr-FR" altLang="fr-FR" sz="2000" dirty="0" smtClean="0">
                <a:solidFill>
                  <a:srgbClr val="0E3180"/>
                </a:solidFill>
                <a:latin typeface="Arial" charset="0"/>
                <a:cs typeface="Arial" charset="0"/>
              </a:rPr>
              <a:t>Deux conditions permettent de s’ouvrir le droit à ce statut : </a:t>
            </a:r>
          </a:p>
          <a:p>
            <a:pPr lvl="3" eaLnBrk="1" hangingPunct="1">
              <a:lnSpc>
                <a:spcPct val="90000"/>
              </a:lnSpc>
            </a:pPr>
            <a:r>
              <a:rPr lang="fr-FR" altLang="fr-FR" dirty="0" smtClean="0">
                <a:solidFill>
                  <a:srgbClr val="0E3180"/>
                </a:solidFill>
                <a:latin typeface="Arial" charset="0"/>
                <a:cs typeface="Arial" charset="0"/>
              </a:rPr>
              <a:t>Être marié, vivre en concubinage, ou être partenaire de PACS avec le chef d’exploitation ou d’entreprise agricole</a:t>
            </a:r>
          </a:p>
          <a:p>
            <a:pPr lvl="3" eaLnBrk="1" hangingPunct="1">
              <a:lnSpc>
                <a:spcPct val="90000"/>
              </a:lnSpc>
            </a:pPr>
            <a:r>
              <a:rPr lang="fr-FR" altLang="fr-FR" dirty="0" smtClean="0">
                <a:solidFill>
                  <a:srgbClr val="0E3180"/>
                </a:solidFill>
                <a:latin typeface="Arial" charset="0"/>
                <a:cs typeface="Arial" charset="0"/>
              </a:rPr>
              <a:t>Exercer une </a:t>
            </a:r>
            <a:r>
              <a:rPr lang="fr-FR" altLang="fr-FR" b="1" u="sng" dirty="0" smtClean="0">
                <a:solidFill>
                  <a:srgbClr val="0E3180"/>
                </a:solidFill>
                <a:latin typeface="Arial" charset="0"/>
                <a:cs typeface="Arial" charset="0"/>
              </a:rPr>
              <a:t>activité habituelle et régulière</a:t>
            </a:r>
            <a:r>
              <a:rPr lang="fr-FR" altLang="fr-FR" dirty="0" smtClean="0">
                <a:solidFill>
                  <a:srgbClr val="0E3180"/>
                </a:solidFill>
                <a:latin typeface="Arial" charset="0"/>
                <a:cs typeface="Arial" charset="0"/>
              </a:rPr>
              <a:t> sur l’exploitation ou au sein de l’entreprise agricole</a:t>
            </a:r>
          </a:p>
          <a:p>
            <a:pPr lvl="1" eaLnBrk="1" hangingPunct="1">
              <a:lnSpc>
                <a:spcPct val="90000"/>
              </a:lnSpc>
            </a:pPr>
            <a:r>
              <a:rPr lang="fr-FR" altLang="fr-FR" sz="2000" dirty="0" smtClean="0">
                <a:solidFill>
                  <a:srgbClr val="0E3180"/>
                </a:solidFill>
                <a:latin typeface="Arial" charset="0"/>
                <a:cs typeface="Arial" charset="0"/>
              </a:rPr>
              <a:t>Évolution du statut de conjoint de chef d’exploitation ou d’entreprise agricole</a:t>
            </a:r>
          </a:p>
          <a:p>
            <a:pPr lvl="3" eaLnBrk="1" hangingPunct="1">
              <a:lnSpc>
                <a:spcPct val="90000"/>
              </a:lnSpc>
            </a:pPr>
            <a:r>
              <a:rPr lang="fr-FR" altLang="fr-FR" dirty="0" smtClean="0">
                <a:solidFill>
                  <a:srgbClr val="0E3180"/>
                </a:solidFill>
                <a:latin typeface="Arial" charset="0"/>
                <a:cs typeface="Arial" charset="0"/>
              </a:rPr>
              <a:t>Le statut de conjoint participant aux travaux</a:t>
            </a:r>
          </a:p>
          <a:p>
            <a:pPr lvl="3" eaLnBrk="1" hangingPunct="1">
              <a:lnSpc>
                <a:spcPct val="90000"/>
              </a:lnSpc>
            </a:pPr>
            <a:r>
              <a:rPr lang="fr-FR" altLang="fr-FR" dirty="0" smtClean="0">
                <a:solidFill>
                  <a:srgbClr val="0E3180"/>
                </a:solidFill>
                <a:latin typeface="Arial" charset="0"/>
                <a:cs typeface="Arial" charset="0"/>
              </a:rPr>
              <a:t>La création du statut de conjoint collaborateur en 1999</a:t>
            </a:r>
          </a:p>
          <a:p>
            <a:pPr lvl="3" eaLnBrk="1" hangingPunct="1">
              <a:lnSpc>
                <a:spcPct val="90000"/>
              </a:lnSpc>
            </a:pPr>
            <a:r>
              <a:rPr lang="fr-FR" altLang="fr-FR" dirty="0" smtClean="0">
                <a:solidFill>
                  <a:srgbClr val="0E3180"/>
                </a:solidFill>
                <a:latin typeface="Arial" charset="0"/>
                <a:cs typeface="Arial" charset="0"/>
              </a:rPr>
              <a:t>L’extension aux concubins et aux partenaires de PACS en 2006</a:t>
            </a:r>
          </a:p>
          <a:p>
            <a:pPr lvl="3" eaLnBrk="1" hangingPunct="1">
              <a:lnSpc>
                <a:spcPct val="90000"/>
              </a:lnSpc>
            </a:pPr>
            <a:r>
              <a:rPr lang="fr-FR" altLang="fr-FR" dirty="0" smtClean="0">
                <a:solidFill>
                  <a:srgbClr val="0E3180"/>
                </a:solidFill>
                <a:latin typeface="Arial" charset="0"/>
                <a:cs typeface="Arial" charset="0"/>
              </a:rPr>
              <a:t>L’obligation d’opter pour l’un des statuts suivants depuis 2006 : salarié, collaborateur, chef d’exploitation</a:t>
            </a:r>
          </a:p>
          <a:p>
            <a:pPr lvl="3" eaLnBrk="1" hangingPunct="1">
              <a:lnSpc>
                <a:spcPct val="90000"/>
              </a:lnSpc>
            </a:pPr>
            <a:r>
              <a:rPr lang="fr-FR" altLang="fr-FR" dirty="0" smtClean="0">
                <a:solidFill>
                  <a:srgbClr val="0E3180"/>
                </a:solidFill>
                <a:latin typeface="Arial" charset="0"/>
                <a:cs typeface="Arial" charset="0"/>
              </a:rPr>
              <a:t>La suppression du statut de conjoint participant aux travaux à compter du 1er janvier 2009</a:t>
            </a:r>
          </a:p>
        </p:txBody>
      </p:sp>
      <p:sp>
        <p:nvSpPr>
          <p:cNvPr id="26627" name="Rectangle 2"/>
          <p:cNvSpPr>
            <a:spLocks noGrp="1" noChangeArrowheads="1"/>
          </p:cNvSpPr>
          <p:nvPr>
            <p:ph type="title"/>
          </p:nvPr>
        </p:nvSpPr>
        <p:spPr>
          <a:xfrm>
            <a:off x="539750" y="242888"/>
            <a:ext cx="8064500" cy="1241425"/>
          </a:xfrm>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26629" name="Espace réservé du numéro de diapositive 3"/>
          <p:cNvSpPr>
            <a:spLocks noGrp="1"/>
          </p:cNvSpPr>
          <p:nvPr>
            <p:ph type="sldNum" sz="quarter" idx="12"/>
          </p:nvPr>
        </p:nvSpPr>
        <p:spPr bwMode="auto">
          <a:xfrm>
            <a:off x="8172400" y="6281614"/>
            <a:ext cx="503238" cy="433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039645A1-E557-4FA7-8539-C210B1CDE619}" type="slidenum">
              <a:rPr lang="fr-FR" altLang="fr-FR" sz="1000" smtClean="0">
                <a:latin typeface="Arial" charset="0"/>
              </a:rPr>
              <a:pPr eaLnBrk="1" hangingPunct="1">
                <a:spcBef>
                  <a:spcPct val="0"/>
                </a:spcBef>
                <a:buClrTx/>
                <a:buSzTx/>
                <a:buFontTx/>
                <a:buNone/>
              </a:pPr>
              <a:t>21</a:t>
            </a:fld>
            <a:endParaRPr lang="fr-FR" altLang="fr-FR" sz="1000" dirty="0" smtClean="0">
              <a:latin typeface="Arial" charset="0"/>
            </a:endParaRPr>
          </a:p>
        </p:txBody>
      </p:sp>
      <p:sp>
        <p:nvSpPr>
          <p:cNvPr id="7" name="Espace réservé du pied de page 2"/>
          <p:cNvSpPr txBox="1">
            <a:spLocks/>
          </p:cNvSpPr>
          <p:nvPr/>
        </p:nvSpPr>
        <p:spPr>
          <a:xfrm>
            <a:off x="193638" y="6381328"/>
            <a:ext cx="3786691" cy="233961"/>
          </a:xfrm>
          <a:prstGeom prst="rect">
            <a:avLst/>
          </a:prstGeom>
        </p:spPr>
        <p:txBody>
          <a:bodyPr vert="horz" lIns="91440" tIns="45720" rIns="91440" bIns="45720" rtlCol="0" anchor="ctr"/>
          <a:lstStyle>
            <a:defPPr>
              <a:defRPr lang="fr-FR"/>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427984" y="6381328"/>
            <a:ext cx="3744416" cy="233961"/>
          </a:xfrm>
        </p:spPr>
        <p:txBody>
          <a:bodyPr/>
          <a:lstStyle/>
          <a:p>
            <a:r>
              <a:rPr lang="fr-FR" smtClean="0"/>
              <a:t>25/06/2015</a:t>
            </a:r>
            <a:endParaRPr lang="en-US"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Tree>
    <p:extLst>
      <p:ext uri="{BB962C8B-B14F-4D97-AF65-F5344CB8AC3E}">
        <p14:creationId xmlns:p14="http://schemas.microsoft.com/office/powerpoint/2010/main" xmlns="" val="2259067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250825" y="1989138"/>
            <a:ext cx="8497888" cy="4392612"/>
          </a:xfrm>
        </p:spPr>
        <p:txBody>
          <a:bodyPr rtlCol="0">
            <a:normAutofit/>
          </a:bodyPr>
          <a:lstStyle/>
          <a:p>
            <a:pPr marL="274320" indent="-274320" eaLnBrk="1" fontAlgn="auto" hangingPunct="1">
              <a:lnSpc>
                <a:spcPct val="110000"/>
              </a:lnSpc>
              <a:spcAft>
                <a:spcPts val="0"/>
              </a:spcAft>
              <a:defRPr/>
            </a:pPr>
            <a:r>
              <a:rPr lang="fr-FR" altLang="fr-FR" sz="2200" b="1" dirty="0">
                <a:solidFill>
                  <a:srgbClr val="0E3180"/>
                </a:solidFill>
                <a:latin typeface="Arial" panose="020B0604020202020204" pitchFamily="34" charset="0"/>
                <a:cs typeface="Arial" panose="020B0604020202020204" pitchFamily="34" charset="0"/>
              </a:rPr>
              <a:t>Le collaborateur d’exploitation ou d’entreprise agricole, ses cotisations</a:t>
            </a:r>
            <a:r>
              <a:rPr lang="fr-FR" altLang="fr-FR" sz="2200" b="1" dirty="0">
                <a:solidFill>
                  <a:srgbClr val="0E3180"/>
                </a:solidFill>
                <a:effectLst>
                  <a:outerShdw blurRad="38100" dist="38100" dir="2700000" algn="tl">
                    <a:srgbClr val="C0C0C0"/>
                  </a:outerShdw>
                </a:effectLst>
                <a:latin typeface="Arial" panose="020B0604020202020204" pitchFamily="34" charset="0"/>
                <a:cs typeface="Arial" panose="020B0604020202020204" pitchFamily="34" charset="0"/>
              </a:rPr>
              <a:t>:</a:t>
            </a:r>
          </a:p>
          <a:p>
            <a:pPr lvl="1" indent="-274320" eaLnBrk="1" fontAlgn="auto" hangingPunct="1">
              <a:spcBef>
                <a:spcPts val="600"/>
              </a:spcBef>
              <a:spcAft>
                <a:spcPts val="0"/>
              </a:spcAft>
              <a:defRPr/>
            </a:pPr>
            <a:r>
              <a:rPr lang="fr-FR" altLang="fr-FR" sz="2000" dirty="0">
                <a:solidFill>
                  <a:srgbClr val="0E3180"/>
                </a:solidFill>
                <a:latin typeface="Arial" panose="020B0604020202020204" pitchFamily="34" charset="0"/>
                <a:cs typeface="Arial" panose="020B0604020202020204" pitchFamily="34" charset="0"/>
              </a:rPr>
              <a:t>Elles sont dues pour lui par le chef d’exploitation ou d’entreprise agricole</a:t>
            </a:r>
          </a:p>
          <a:p>
            <a:pPr lvl="1" indent="-274320" eaLnBrk="1" fontAlgn="auto" hangingPunct="1">
              <a:spcBef>
                <a:spcPts val="600"/>
              </a:spcBef>
              <a:spcAft>
                <a:spcPts val="0"/>
              </a:spcAft>
              <a:defRPr/>
            </a:pPr>
            <a:r>
              <a:rPr lang="fr-FR" altLang="fr-FR" sz="2000" dirty="0">
                <a:solidFill>
                  <a:srgbClr val="0E3180"/>
                </a:solidFill>
                <a:latin typeface="Arial" panose="020B0604020202020204" pitchFamily="34" charset="0"/>
                <a:cs typeface="Arial" panose="020B0604020202020204" pitchFamily="34" charset="0"/>
              </a:rPr>
              <a:t>Les cotisations dues sont les suivantes :</a:t>
            </a:r>
          </a:p>
          <a:p>
            <a:pPr lvl="3" eaLnBrk="1" fontAlgn="auto" hangingPunct="1">
              <a:spcBef>
                <a:spcPts val="600"/>
              </a:spcBef>
              <a:spcAft>
                <a:spcPts val="0"/>
              </a:spcAft>
              <a:defRPr/>
            </a:pPr>
            <a:r>
              <a:rPr lang="fr-FR" altLang="fr-FR" b="1" u="sng" dirty="0">
                <a:solidFill>
                  <a:srgbClr val="0E3180"/>
                </a:solidFill>
                <a:latin typeface="Arial" panose="020B0604020202020204" pitchFamily="34" charset="0"/>
                <a:cs typeface="Arial" panose="020B0604020202020204" pitchFamily="34" charset="0"/>
              </a:rPr>
              <a:t>Cotisation d’AVI</a:t>
            </a:r>
            <a:r>
              <a:rPr lang="fr-FR" altLang="fr-FR" dirty="0">
                <a:solidFill>
                  <a:srgbClr val="0E3180"/>
                </a:solidFill>
                <a:latin typeface="Arial" panose="020B0604020202020204" pitchFamily="34" charset="0"/>
                <a:cs typeface="Arial" panose="020B0604020202020204" pitchFamily="34" charset="0"/>
              </a:rPr>
              <a:t> :  cette cotisation ouvre droit à la </a:t>
            </a:r>
            <a:r>
              <a:rPr lang="fr-FR" altLang="fr-FR" b="1" dirty="0">
                <a:solidFill>
                  <a:srgbClr val="0E3180"/>
                </a:solidFill>
                <a:latin typeface="Arial" panose="020B0604020202020204" pitchFamily="34" charset="0"/>
                <a:cs typeface="Arial" panose="020B0604020202020204" pitchFamily="34" charset="0"/>
              </a:rPr>
              <a:t>retraite forfaitaire</a:t>
            </a:r>
          </a:p>
          <a:p>
            <a:pPr lvl="3" eaLnBrk="1" fontAlgn="auto" hangingPunct="1">
              <a:spcBef>
                <a:spcPts val="600"/>
              </a:spcBef>
              <a:spcAft>
                <a:spcPts val="0"/>
              </a:spcAft>
              <a:defRPr/>
            </a:pPr>
            <a:r>
              <a:rPr lang="fr-FR" altLang="fr-FR" b="1" u="sng" dirty="0">
                <a:solidFill>
                  <a:srgbClr val="0E3180"/>
                </a:solidFill>
                <a:latin typeface="Arial" panose="020B0604020202020204" pitchFamily="34" charset="0"/>
                <a:cs typeface="Arial" panose="020B0604020202020204" pitchFamily="34" charset="0"/>
              </a:rPr>
              <a:t>Cotisation d’AVA</a:t>
            </a:r>
            <a:r>
              <a:rPr lang="fr-FR" altLang="fr-FR" dirty="0">
                <a:solidFill>
                  <a:srgbClr val="0E3180"/>
                </a:solidFill>
                <a:latin typeface="Arial" panose="020B0604020202020204" pitchFamily="34" charset="0"/>
                <a:cs typeface="Arial" panose="020B0604020202020204" pitchFamily="34" charset="0"/>
              </a:rPr>
              <a:t> : cette cotisation ouvre droit à la </a:t>
            </a:r>
            <a:r>
              <a:rPr lang="fr-FR" altLang="fr-FR" b="1" dirty="0">
                <a:solidFill>
                  <a:srgbClr val="0E3180"/>
                </a:solidFill>
                <a:latin typeface="Arial" panose="020B0604020202020204" pitchFamily="34" charset="0"/>
                <a:cs typeface="Arial" panose="020B0604020202020204" pitchFamily="34" charset="0"/>
              </a:rPr>
              <a:t>retraite proportionnelle</a:t>
            </a:r>
            <a:r>
              <a:rPr lang="fr-FR" altLang="fr-FR" dirty="0">
                <a:solidFill>
                  <a:srgbClr val="0E3180"/>
                </a:solidFill>
                <a:latin typeface="Arial" panose="020B0604020202020204" pitchFamily="34" charset="0"/>
                <a:cs typeface="Arial" panose="020B0604020202020204" pitchFamily="34" charset="0"/>
              </a:rPr>
              <a:t>. Concerne les conjoints collaborateurs depuis le 1er janvier 2000 dès lors qu’il ont opté pour ce statut</a:t>
            </a:r>
            <a:endParaRPr lang="fr-FR" altLang="fr-FR" b="1" dirty="0">
              <a:solidFill>
                <a:srgbClr val="0E3180"/>
              </a:solidFill>
              <a:latin typeface="Arial" panose="020B0604020202020204" pitchFamily="34" charset="0"/>
              <a:cs typeface="Arial" panose="020B0604020202020204" pitchFamily="34" charset="0"/>
            </a:endParaRPr>
          </a:p>
          <a:p>
            <a:pPr lvl="3" eaLnBrk="1" fontAlgn="auto" hangingPunct="1">
              <a:spcBef>
                <a:spcPts val="600"/>
              </a:spcBef>
              <a:spcAft>
                <a:spcPts val="0"/>
              </a:spcAft>
              <a:defRPr/>
            </a:pPr>
            <a:r>
              <a:rPr lang="fr-FR" altLang="fr-FR" b="1" u="sng" dirty="0">
                <a:solidFill>
                  <a:srgbClr val="0E3180"/>
                </a:solidFill>
                <a:latin typeface="Arial" panose="020B0604020202020204" pitchFamily="34" charset="0"/>
                <a:cs typeface="Arial" panose="020B0604020202020204" pitchFamily="34" charset="0"/>
              </a:rPr>
              <a:t>Cotisation de RCO</a:t>
            </a:r>
            <a:r>
              <a:rPr lang="fr-FR" altLang="fr-FR" dirty="0">
                <a:solidFill>
                  <a:srgbClr val="0E3180"/>
                </a:solidFill>
                <a:latin typeface="Arial" panose="020B0604020202020204" pitchFamily="34" charset="0"/>
                <a:cs typeface="Arial" panose="020B0604020202020204" pitchFamily="34" charset="0"/>
              </a:rPr>
              <a:t> : cette cotisation ouvre droit à une </a:t>
            </a:r>
            <a:r>
              <a:rPr lang="fr-FR" altLang="fr-FR" b="1" dirty="0">
                <a:solidFill>
                  <a:srgbClr val="0E3180"/>
                </a:solidFill>
                <a:latin typeface="Arial" panose="020B0604020202020204" pitchFamily="34" charset="0"/>
                <a:cs typeface="Arial" panose="020B0604020202020204" pitchFamily="34" charset="0"/>
              </a:rPr>
              <a:t>retraite complémentaire</a:t>
            </a:r>
            <a:r>
              <a:rPr lang="fr-FR" altLang="fr-FR" dirty="0">
                <a:solidFill>
                  <a:srgbClr val="0E3180"/>
                </a:solidFill>
                <a:latin typeface="Arial" panose="020B0604020202020204" pitchFamily="34" charset="0"/>
                <a:cs typeface="Arial" panose="020B0604020202020204" pitchFamily="34" charset="0"/>
              </a:rPr>
              <a:t> qui s’exprime en </a:t>
            </a:r>
            <a:r>
              <a:rPr lang="fr-FR" altLang="fr-FR" b="1" dirty="0">
                <a:solidFill>
                  <a:srgbClr val="0E3180"/>
                </a:solidFill>
                <a:latin typeface="Arial" panose="020B0604020202020204" pitchFamily="34" charset="0"/>
                <a:cs typeface="Arial" panose="020B0604020202020204" pitchFamily="34" charset="0"/>
              </a:rPr>
              <a:t>points</a:t>
            </a:r>
            <a:r>
              <a:rPr lang="fr-FR" altLang="fr-FR" dirty="0">
                <a:solidFill>
                  <a:srgbClr val="0E3180"/>
                </a:solidFill>
                <a:latin typeface="Arial" panose="020B0604020202020204" pitchFamily="34" charset="0"/>
                <a:cs typeface="Arial" panose="020B0604020202020204" pitchFamily="34" charset="0"/>
              </a:rPr>
              <a:t>. Concerne aussi les collaborateurs depuis le 1er janvier 2011</a:t>
            </a:r>
            <a:endParaRPr lang="fr-FR" altLang="fr-FR" b="1" dirty="0">
              <a:solidFill>
                <a:srgbClr val="0E3180"/>
              </a:solidFill>
              <a:latin typeface="Arial" panose="020B0604020202020204" pitchFamily="34" charset="0"/>
              <a:cs typeface="Arial" panose="020B0604020202020204" pitchFamily="34" charset="0"/>
            </a:endParaRPr>
          </a:p>
        </p:txBody>
      </p:sp>
      <p:sp>
        <p:nvSpPr>
          <p:cNvPr id="27651" name="Rectangle 2"/>
          <p:cNvSpPr>
            <a:spLocks noGrp="1" noChangeArrowheads="1"/>
          </p:cNvSpPr>
          <p:nvPr>
            <p:ph type="title"/>
          </p:nvPr>
        </p:nvSpPr>
        <p:spPr>
          <a:xfrm>
            <a:off x="755650" y="333375"/>
            <a:ext cx="8064500" cy="935038"/>
          </a:xfrm>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27653" name="Espace réservé du numéro de diapositive 3"/>
          <p:cNvSpPr>
            <a:spLocks noGrp="1"/>
          </p:cNvSpPr>
          <p:nvPr>
            <p:ph type="sldNum" sz="quarter" idx="12"/>
          </p:nvPr>
        </p:nvSpPr>
        <p:spPr bwMode="auto">
          <a:xfrm>
            <a:off x="8172400" y="6381329"/>
            <a:ext cx="503238" cy="2160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E2FB325E-EB61-4C97-A7AF-6DE7E948A6C8}" type="slidenum">
              <a:rPr lang="fr-FR" altLang="fr-FR" sz="1000" smtClean="0">
                <a:latin typeface="Arial" charset="0"/>
              </a:rPr>
              <a:pPr eaLnBrk="1" hangingPunct="1">
                <a:spcBef>
                  <a:spcPct val="0"/>
                </a:spcBef>
                <a:buClrTx/>
                <a:buSzTx/>
                <a:buFontTx/>
                <a:buNone/>
              </a:pPr>
              <a:t>22</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427984" y="6309320"/>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697132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250825" y="1916832"/>
            <a:ext cx="8713788" cy="4536356"/>
          </a:xfrm>
        </p:spPr>
        <p:txBody>
          <a:bodyPr>
            <a:normAutofit lnSpcReduction="10000"/>
          </a:bodyPr>
          <a:lstStyle/>
          <a:p>
            <a:pPr eaLnBrk="1" hangingPunct="1"/>
            <a:r>
              <a:rPr lang="fr-FR" altLang="fr-FR" sz="2200" b="1" dirty="0" smtClean="0">
                <a:solidFill>
                  <a:srgbClr val="0E3180"/>
                </a:solidFill>
                <a:latin typeface="Arial" charset="0"/>
                <a:cs typeface="Arial" charset="0"/>
              </a:rPr>
              <a:t>L’aide familial : définition et évolution de ce statut</a:t>
            </a:r>
          </a:p>
          <a:p>
            <a:pPr lvl="1" eaLnBrk="1" hangingPunct="1"/>
            <a:r>
              <a:rPr lang="fr-FR" altLang="fr-FR" sz="2000" dirty="0" smtClean="0">
                <a:solidFill>
                  <a:srgbClr val="0E3180"/>
                </a:solidFill>
                <a:latin typeface="Arial" charset="0"/>
                <a:cs typeface="Arial" charset="0"/>
              </a:rPr>
              <a:t>Définition actuelle : </a:t>
            </a:r>
          </a:p>
          <a:p>
            <a:pPr lvl="3" eaLnBrk="1" hangingPunct="1"/>
            <a:r>
              <a:rPr lang="fr-FR" altLang="fr-FR" sz="2000" dirty="0" smtClean="0">
                <a:solidFill>
                  <a:srgbClr val="0E3180"/>
                </a:solidFill>
                <a:latin typeface="Arial" charset="0"/>
                <a:cs typeface="Arial" charset="0"/>
              </a:rPr>
              <a:t>Il s’agit de l’ascendant et, à partir de 16 ans, du descendant, frère, sœur ou allié au même degré du chef d’exploitation ou d’entreprise agricole, ou de son conjoint, vivant sur l’exploitation ou l’entreprise et participant de façon habituelle et régulière à sa mise en valeur, sans y avoir la qualité de salarié </a:t>
            </a:r>
          </a:p>
          <a:p>
            <a:pPr lvl="3" eaLnBrk="1" hangingPunct="1"/>
            <a:r>
              <a:rPr lang="fr-FR" altLang="fr-FR" sz="2000" dirty="0" smtClean="0">
                <a:solidFill>
                  <a:srgbClr val="0E3180"/>
                </a:solidFill>
                <a:latin typeface="Arial" charset="0"/>
                <a:cs typeface="Arial" charset="0"/>
              </a:rPr>
              <a:t>Depuis mai 2005, cette qualité ne peut être conservée plus de 5 ans</a:t>
            </a:r>
          </a:p>
          <a:p>
            <a:pPr lvl="1" eaLnBrk="1" hangingPunct="1"/>
            <a:r>
              <a:rPr lang="fr-FR" altLang="fr-FR" sz="2000" dirty="0" smtClean="0">
                <a:solidFill>
                  <a:srgbClr val="0E3180"/>
                </a:solidFill>
                <a:latin typeface="Arial" charset="0"/>
                <a:cs typeface="Arial" charset="0"/>
              </a:rPr>
              <a:t>Évolution du statut : L’âge permettant d’obtenir le statut d’aide familial : </a:t>
            </a:r>
          </a:p>
          <a:p>
            <a:pPr lvl="3" eaLnBrk="1" hangingPunct="1"/>
            <a:r>
              <a:rPr lang="fr-FR" altLang="fr-FR" sz="2000" dirty="0" smtClean="0">
                <a:solidFill>
                  <a:srgbClr val="0E3180"/>
                </a:solidFill>
                <a:latin typeface="Arial" charset="0"/>
                <a:cs typeface="Arial" charset="0"/>
              </a:rPr>
              <a:t>21 ans, puis 18 ans depuis le 01/01/1976 (âge de l’abaissement de la majorité) </a:t>
            </a:r>
          </a:p>
          <a:p>
            <a:pPr lvl="3" eaLnBrk="1" hangingPunct="1"/>
            <a:r>
              <a:rPr lang="fr-FR" altLang="fr-FR" sz="2000" dirty="0" smtClean="0">
                <a:solidFill>
                  <a:srgbClr val="0E3180"/>
                </a:solidFill>
                <a:latin typeface="Arial" charset="0"/>
                <a:cs typeface="Arial" charset="0"/>
              </a:rPr>
              <a:t>Puis enfin 16 ans (fin de l’obligation scolaire) depuis la réforme 2003 </a:t>
            </a:r>
            <a:endParaRPr lang="fr-FR" altLang="fr-FR" sz="2000" dirty="0" smtClean="0">
              <a:solidFill>
                <a:srgbClr val="0E3180"/>
              </a:solidFill>
              <a:latin typeface="Arial" charset="0"/>
              <a:cs typeface="Arial" charset="0"/>
              <a:sym typeface="Wingdings 3" pitchFamily="18" charset="2"/>
            </a:endParaRPr>
          </a:p>
        </p:txBody>
      </p:sp>
      <p:sp>
        <p:nvSpPr>
          <p:cNvPr id="28675" name="Rectangle 2"/>
          <p:cNvSpPr>
            <a:spLocks noGrp="1" noChangeArrowheads="1"/>
          </p:cNvSpPr>
          <p:nvPr>
            <p:ph type="title"/>
          </p:nvPr>
        </p:nvSpPr>
        <p:spPr/>
        <p:txBody>
          <a:bodyPr>
            <a:normAutofit/>
          </a:bodyPr>
          <a:lstStyle/>
          <a:p>
            <a:pPr eaLnBrk="1" hangingPunct="1"/>
            <a:r>
              <a:rPr lang="fr-FR" altLang="fr-FR" sz="2800" b="1" dirty="0" smtClean="0">
                <a:latin typeface="Arial" panose="020B0604020202020204" pitchFamily="34" charset="0"/>
                <a:cs typeface="Arial" panose="020B0604020202020204" pitchFamily="34" charset="0"/>
              </a:rPr>
              <a:t>Qu’est qu’un non salarié agricole?</a:t>
            </a:r>
          </a:p>
        </p:txBody>
      </p:sp>
      <p:sp>
        <p:nvSpPr>
          <p:cNvPr id="28677" name="Espace réservé du numéro de diapositive 3"/>
          <p:cNvSpPr>
            <a:spLocks noGrp="1"/>
          </p:cNvSpPr>
          <p:nvPr>
            <p:ph type="sldNum" sz="quarter" idx="12"/>
          </p:nvPr>
        </p:nvSpPr>
        <p:spPr bwMode="auto">
          <a:xfrm>
            <a:off x="8316416" y="6237312"/>
            <a:ext cx="431800" cy="3600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46697DA7-3241-49C3-AAA3-EC3108DAC649}" type="slidenum">
              <a:rPr lang="fr-FR" altLang="fr-FR" sz="1000" smtClean="0">
                <a:latin typeface="Arial" charset="0"/>
              </a:rPr>
              <a:pPr eaLnBrk="1" hangingPunct="1">
                <a:spcBef>
                  <a:spcPct val="0"/>
                </a:spcBef>
                <a:buClrTx/>
                <a:buSzTx/>
                <a:buFontTx/>
                <a:buNone/>
              </a:pPr>
              <a:t>23</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572000"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37915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539750" y="2060575"/>
            <a:ext cx="8064500" cy="4248150"/>
          </a:xfrm>
        </p:spPr>
        <p:txBody>
          <a:bodyPr/>
          <a:lstStyle/>
          <a:p>
            <a:pPr eaLnBrk="1" hangingPunct="1"/>
            <a:r>
              <a:rPr lang="fr-FR" altLang="fr-FR" sz="2200" b="1" dirty="0" smtClean="0">
                <a:solidFill>
                  <a:srgbClr val="0E3180"/>
                </a:solidFill>
                <a:latin typeface="Arial" charset="0"/>
                <a:cs typeface="Arial" charset="0"/>
              </a:rPr>
              <a:t>L’aide familial : ses cotisations</a:t>
            </a:r>
          </a:p>
          <a:p>
            <a:pPr lvl="1" eaLnBrk="1" hangingPunct="1"/>
            <a:r>
              <a:rPr lang="fr-FR" altLang="fr-FR" sz="2000" dirty="0" smtClean="0">
                <a:solidFill>
                  <a:srgbClr val="0E3180"/>
                </a:solidFill>
                <a:latin typeface="Arial" charset="0"/>
                <a:cs typeface="Arial" charset="0"/>
              </a:rPr>
              <a:t>Elles sont dues pour lui par le chef d’exploitation ou d’entreprise agricole</a:t>
            </a:r>
          </a:p>
          <a:p>
            <a:pPr lvl="1" eaLnBrk="1" hangingPunct="1"/>
            <a:r>
              <a:rPr lang="fr-FR" altLang="fr-FR" sz="2000" dirty="0" smtClean="0">
                <a:solidFill>
                  <a:srgbClr val="0E3180"/>
                </a:solidFill>
                <a:latin typeface="Arial" charset="0"/>
                <a:cs typeface="Arial" charset="0"/>
              </a:rPr>
              <a:t>Les cotisations dues sont les suivantes :</a:t>
            </a:r>
          </a:p>
          <a:p>
            <a:pPr lvl="3" eaLnBrk="1" hangingPunct="1"/>
            <a:r>
              <a:rPr lang="fr-FR" altLang="fr-FR" dirty="0" smtClean="0">
                <a:solidFill>
                  <a:srgbClr val="0E3180"/>
                </a:solidFill>
                <a:latin typeface="Arial" charset="0"/>
                <a:cs typeface="Arial" charset="0"/>
              </a:rPr>
              <a:t>Cotisation d’AVI :  cette cotisation ouvre droit à la </a:t>
            </a:r>
            <a:r>
              <a:rPr lang="fr-FR" altLang="fr-FR" b="1" u="sng" dirty="0" smtClean="0">
                <a:solidFill>
                  <a:srgbClr val="0E3180"/>
                </a:solidFill>
                <a:latin typeface="Arial" charset="0"/>
                <a:cs typeface="Arial" charset="0"/>
              </a:rPr>
              <a:t>retraite forfaitaire</a:t>
            </a:r>
          </a:p>
          <a:p>
            <a:pPr lvl="3" eaLnBrk="1" hangingPunct="1"/>
            <a:r>
              <a:rPr lang="fr-FR" altLang="fr-FR" dirty="0" smtClean="0">
                <a:solidFill>
                  <a:srgbClr val="0E3180"/>
                </a:solidFill>
                <a:latin typeface="Arial" charset="0"/>
                <a:cs typeface="Arial" charset="0"/>
              </a:rPr>
              <a:t>Cotisation d’AVA : cette cotisation ouvre droit à la </a:t>
            </a:r>
            <a:r>
              <a:rPr lang="fr-FR" altLang="fr-FR" b="1" u="sng" dirty="0" smtClean="0">
                <a:solidFill>
                  <a:srgbClr val="0E3180"/>
                </a:solidFill>
                <a:latin typeface="Arial" charset="0"/>
                <a:cs typeface="Arial" charset="0"/>
              </a:rPr>
              <a:t>retraite proportionnelle</a:t>
            </a:r>
            <a:r>
              <a:rPr lang="fr-FR" altLang="fr-FR" dirty="0" smtClean="0">
                <a:solidFill>
                  <a:srgbClr val="0E3180"/>
                </a:solidFill>
                <a:latin typeface="Arial" charset="0"/>
                <a:cs typeface="Arial" charset="0"/>
              </a:rPr>
              <a:t>. Concerne les aides familiaux depuis le 1er janvier 1994</a:t>
            </a:r>
          </a:p>
          <a:p>
            <a:pPr lvl="3" eaLnBrk="1" hangingPunct="1"/>
            <a:r>
              <a:rPr lang="fr-FR" altLang="fr-FR" dirty="0" smtClean="0">
                <a:solidFill>
                  <a:srgbClr val="0E3180"/>
                </a:solidFill>
                <a:latin typeface="Arial" charset="0"/>
                <a:cs typeface="Arial" charset="0"/>
              </a:rPr>
              <a:t>Cotisation de RCO : cette cotisation ouvre droit à une </a:t>
            </a:r>
            <a:r>
              <a:rPr lang="fr-FR" altLang="fr-FR" b="1" u="sng" dirty="0" smtClean="0">
                <a:solidFill>
                  <a:srgbClr val="0E3180"/>
                </a:solidFill>
                <a:latin typeface="Arial" charset="0"/>
                <a:cs typeface="Arial" charset="0"/>
              </a:rPr>
              <a:t>retraite complémentaire</a:t>
            </a:r>
            <a:r>
              <a:rPr lang="fr-FR" altLang="fr-FR" dirty="0" smtClean="0">
                <a:solidFill>
                  <a:srgbClr val="0E3180"/>
                </a:solidFill>
                <a:latin typeface="Arial" charset="0"/>
                <a:cs typeface="Arial" charset="0"/>
              </a:rPr>
              <a:t> qui s’exprime en </a:t>
            </a:r>
            <a:r>
              <a:rPr lang="fr-FR" altLang="fr-FR" b="1" dirty="0" smtClean="0">
                <a:solidFill>
                  <a:srgbClr val="0E3180"/>
                </a:solidFill>
                <a:latin typeface="Arial" charset="0"/>
                <a:cs typeface="Arial" charset="0"/>
              </a:rPr>
              <a:t>points</a:t>
            </a:r>
            <a:r>
              <a:rPr lang="fr-FR" altLang="fr-FR" dirty="0" smtClean="0">
                <a:solidFill>
                  <a:srgbClr val="0E3180"/>
                </a:solidFill>
                <a:latin typeface="Arial" charset="0"/>
                <a:cs typeface="Arial" charset="0"/>
              </a:rPr>
              <a:t>. Concerne les aides familiaux depuis le 1er janvier 2011</a:t>
            </a:r>
          </a:p>
        </p:txBody>
      </p:sp>
      <p:sp>
        <p:nvSpPr>
          <p:cNvPr id="29699" name="Rectangle 2"/>
          <p:cNvSpPr>
            <a:spLocks noGrp="1" noChangeArrowheads="1"/>
          </p:cNvSpPr>
          <p:nvPr>
            <p:ph type="title"/>
          </p:nvPr>
        </p:nvSpPr>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29701" name="Espace réservé du numéro de diapositive 3"/>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5C9CFA20-50BB-4D3D-919B-92EF9D84413E}" type="slidenum">
              <a:rPr lang="fr-FR" altLang="fr-FR" sz="1000" smtClean="0">
                <a:latin typeface="Arial" charset="0"/>
              </a:rPr>
              <a:pPr eaLnBrk="1" hangingPunct="1">
                <a:spcBef>
                  <a:spcPct val="0"/>
                </a:spcBef>
                <a:buClrTx/>
                <a:buSzTx/>
                <a:buFontTx/>
                <a:buNone/>
              </a:pPr>
              <a:t>24</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32315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251520" y="1844824"/>
            <a:ext cx="8642350" cy="4537075"/>
          </a:xfrm>
        </p:spPr>
        <p:txBody>
          <a:bodyPr rtlCol="0">
            <a:normAutofit lnSpcReduction="10000"/>
          </a:bodyPr>
          <a:lstStyle/>
          <a:p>
            <a:pPr>
              <a:defRPr/>
            </a:pPr>
            <a:r>
              <a:rPr lang="fr-FR" altLang="fr-FR" sz="2200" b="1" dirty="0">
                <a:solidFill>
                  <a:srgbClr val="0E3180"/>
                </a:solidFill>
                <a:latin typeface="Arial" panose="020B0604020202020204" pitchFamily="34" charset="0"/>
                <a:cs typeface="Arial" panose="020B0604020202020204" pitchFamily="34" charset="0"/>
              </a:rPr>
              <a:t>Les cotisants solidaires</a:t>
            </a:r>
          </a:p>
          <a:p>
            <a:pPr lvl="1">
              <a:defRPr/>
            </a:pPr>
            <a:r>
              <a:rPr lang="fr-FR" altLang="fr-FR" sz="2000" dirty="0">
                <a:solidFill>
                  <a:srgbClr val="0E3180"/>
                </a:solidFill>
                <a:latin typeface="Arial" panose="020B0604020202020204" pitchFamily="34" charset="0"/>
                <a:cs typeface="Arial" panose="020B0604020202020204" pitchFamily="34" charset="0"/>
              </a:rPr>
              <a:t>Les personnes concernées : </a:t>
            </a:r>
          </a:p>
          <a:p>
            <a:pPr lvl="3">
              <a:defRPr/>
            </a:pPr>
            <a:r>
              <a:rPr lang="fr-FR" altLang="fr-FR" sz="2000" dirty="0">
                <a:solidFill>
                  <a:srgbClr val="0E3180"/>
                </a:solidFill>
                <a:latin typeface="Arial" panose="020B0604020202020204" pitchFamily="34" charset="0"/>
                <a:cs typeface="Arial" panose="020B0604020202020204" pitchFamily="34" charset="0"/>
              </a:rPr>
              <a:t> Les personnes mettant en valeur une exploitation d’une importance au moins égale au 1/4 de la SMA</a:t>
            </a:r>
          </a:p>
          <a:p>
            <a:pPr lvl="3">
              <a:buNone/>
              <a:defRPr/>
            </a:pPr>
            <a:r>
              <a:rPr lang="fr-FR" altLang="fr-FR" sz="2000" b="1" dirty="0">
                <a:solidFill>
                  <a:srgbClr val="0E3180"/>
                </a:solidFill>
                <a:latin typeface="Arial" panose="020B0604020202020204" pitchFamily="34" charset="0"/>
                <a:cs typeface="Arial" panose="020B0604020202020204" pitchFamily="34" charset="0"/>
              </a:rPr>
              <a:t>ou</a:t>
            </a:r>
          </a:p>
          <a:p>
            <a:pPr lvl="3">
              <a:defRPr/>
            </a:pPr>
            <a:r>
              <a:rPr lang="fr-FR" altLang="fr-FR" sz="2000" dirty="0">
                <a:solidFill>
                  <a:srgbClr val="0E3180"/>
                </a:solidFill>
                <a:latin typeface="Arial" panose="020B0604020202020204" pitchFamily="34" charset="0"/>
                <a:cs typeface="Arial" panose="020B0604020202020204" pitchFamily="34" charset="0"/>
              </a:rPr>
              <a:t> Les personnes exerçant un temps de travail compris entre 150 et 1 200 heures par an</a:t>
            </a:r>
          </a:p>
          <a:p>
            <a:pPr marL="912812" lvl="3" indent="0">
              <a:buNone/>
              <a:defRPr/>
            </a:pPr>
            <a:r>
              <a:rPr lang="fr-FR" altLang="fr-FR" sz="2000" b="1" dirty="0">
                <a:solidFill>
                  <a:srgbClr val="0E3180"/>
                </a:solidFill>
                <a:latin typeface="Arial" panose="020B0604020202020204" pitchFamily="34" charset="0"/>
                <a:cs typeface="Arial" panose="020B0604020202020204" pitchFamily="34" charset="0"/>
              </a:rPr>
              <a:t>et</a:t>
            </a:r>
          </a:p>
          <a:p>
            <a:pPr lvl="3">
              <a:defRPr/>
            </a:pPr>
            <a:r>
              <a:rPr lang="fr-FR" altLang="fr-FR" sz="2000" dirty="0">
                <a:solidFill>
                  <a:srgbClr val="0E3180"/>
                </a:solidFill>
                <a:latin typeface="Arial" panose="020B0604020202020204" pitchFamily="34" charset="0"/>
                <a:cs typeface="Arial" panose="020B0604020202020204" pitchFamily="34" charset="0"/>
              </a:rPr>
              <a:t>Ayant un revenu professionnel inférieur à 800 SMIC (nouveauté issue de la loi d’avenir pour l’agriculture)</a:t>
            </a:r>
          </a:p>
          <a:p>
            <a:pPr lvl="1">
              <a:defRPr/>
            </a:pPr>
            <a:r>
              <a:rPr lang="fr-FR" altLang="fr-FR" sz="2000" dirty="0">
                <a:solidFill>
                  <a:srgbClr val="0E3180"/>
                </a:solidFill>
                <a:latin typeface="Arial" panose="020B0604020202020204" pitchFamily="34" charset="0"/>
                <a:cs typeface="Arial" panose="020B0604020202020204" pitchFamily="34" charset="0"/>
              </a:rPr>
              <a:t>Cotisations due à raison d’un acte d’exploitation procurant des revenus professionnels</a:t>
            </a:r>
          </a:p>
          <a:p>
            <a:pPr lvl="1">
              <a:defRPr/>
            </a:pPr>
            <a:r>
              <a:rPr lang="fr-FR" altLang="fr-FR" sz="2000" dirty="0">
                <a:solidFill>
                  <a:srgbClr val="0E3180"/>
                </a:solidFill>
                <a:latin typeface="Arial" panose="020B0604020202020204" pitchFamily="34" charset="0"/>
                <a:cs typeface="Arial" panose="020B0604020202020204" pitchFamily="34" charset="0"/>
              </a:rPr>
              <a:t>Cotisation de solidarité </a:t>
            </a:r>
            <a:r>
              <a:rPr lang="fr-FR" altLang="fr-FR" sz="2000" u="sng" dirty="0">
                <a:solidFill>
                  <a:srgbClr val="0E3180"/>
                </a:solidFill>
                <a:latin typeface="Arial" panose="020B0604020202020204" pitchFamily="34" charset="0"/>
                <a:cs typeface="Arial" panose="020B0604020202020204" pitchFamily="34" charset="0"/>
              </a:rPr>
              <a:t>non génératrice de droits retraite</a:t>
            </a:r>
          </a:p>
        </p:txBody>
      </p:sp>
      <p:sp>
        <p:nvSpPr>
          <p:cNvPr id="31747" name="Rectangle 2"/>
          <p:cNvSpPr>
            <a:spLocks noGrp="1" noChangeArrowheads="1"/>
          </p:cNvSpPr>
          <p:nvPr>
            <p:ph type="title"/>
          </p:nvPr>
        </p:nvSpPr>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31749" name="Espace réservé du numéro de diapositive 3"/>
          <p:cNvSpPr>
            <a:spLocks noGrp="1"/>
          </p:cNvSpPr>
          <p:nvPr>
            <p:ph type="sldNum" sz="quarter" idx="12"/>
          </p:nvPr>
        </p:nvSpPr>
        <p:spPr bwMode="auto">
          <a:xfrm>
            <a:off x="8388350" y="6237288"/>
            <a:ext cx="431800" cy="360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    </a:t>
            </a:r>
            <a:fld id="{565DE0A2-DBBF-473B-AAB8-E39406E520FF}" type="slidenum">
              <a:rPr lang="fr-FR" altLang="fr-FR" sz="1000" smtClean="0">
                <a:latin typeface="Arial" charset="0"/>
              </a:rPr>
              <a:pPr eaLnBrk="1" hangingPunct="1">
                <a:spcBef>
                  <a:spcPct val="0"/>
                </a:spcBef>
                <a:buClrTx/>
                <a:buSzTx/>
                <a:buFontTx/>
                <a:buNone/>
              </a:pPr>
              <a:t>25</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644008" y="6309320"/>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496068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504437" y="1916832"/>
            <a:ext cx="8064500" cy="4392488"/>
          </a:xfrm>
        </p:spPr>
        <p:txBody>
          <a:bodyPr rtlCol="0">
            <a:normAutofit/>
          </a:bodyPr>
          <a:lstStyle/>
          <a:p>
            <a:r>
              <a:rPr lang="fr-FR" altLang="fr-FR" sz="2200" b="1" dirty="0">
                <a:solidFill>
                  <a:srgbClr val="0E3180"/>
                </a:solidFill>
                <a:latin typeface="Arial" panose="020B0604020202020204" pitchFamily="34" charset="0"/>
                <a:cs typeface="Arial" panose="020B0604020202020204" pitchFamily="34" charset="0"/>
              </a:rPr>
              <a:t>Les pluriactifs : non salarié agricole et salarié</a:t>
            </a:r>
          </a:p>
          <a:p>
            <a:pPr lvl="1"/>
            <a:r>
              <a:rPr lang="fr-FR" altLang="fr-FR" sz="2000" dirty="0">
                <a:solidFill>
                  <a:srgbClr val="0E3180"/>
                </a:solidFill>
                <a:latin typeface="Arial" panose="020B0604020202020204" pitchFamily="34" charset="0"/>
                <a:cs typeface="Arial" panose="020B0604020202020204" pitchFamily="34" charset="0"/>
              </a:rPr>
              <a:t>Si activité non salariée agricole à titre principal et activité salariée à titre secondaire : affiliation aux deux régimes de retraite</a:t>
            </a:r>
          </a:p>
          <a:p>
            <a:pPr lvl="1"/>
            <a:r>
              <a:rPr lang="fr-FR" altLang="fr-FR" sz="2000" dirty="0">
                <a:solidFill>
                  <a:srgbClr val="0E3180"/>
                </a:solidFill>
                <a:latin typeface="Arial" panose="020B0604020202020204" pitchFamily="34" charset="0"/>
                <a:cs typeface="Arial" panose="020B0604020202020204" pitchFamily="34" charset="0"/>
              </a:rPr>
              <a:t>Si activité salariée à titre principal et activité non salariée agricole à titre secondaire : affiliation aux deux régimes de retraite mais seule la cotisation d’AVA est due</a:t>
            </a:r>
          </a:p>
          <a:p>
            <a:pPr lvl="1"/>
            <a:r>
              <a:rPr lang="fr-FR" altLang="fr-FR" sz="2000" dirty="0">
                <a:solidFill>
                  <a:srgbClr val="0E3180"/>
                </a:solidFill>
                <a:latin typeface="Arial" panose="020B0604020202020204" pitchFamily="34" charset="0"/>
                <a:cs typeface="Arial" panose="020B0604020202020204" pitchFamily="34" charset="0"/>
              </a:rPr>
              <a:t>Dans les deux cas, affiliation au régime de RCO</a:t>
            </a:r>
          </a:p>
          <a:p>
            <a:r>
              <a:rPr lang="fr-FR" altLang="fr-FR" sz="2200" b="1" dirty="0">
                <a:solidFill>
                  <a:srgbClr val="0E3180"/>
                </a:solidFill>
                <a:latin typeface="Arial" panose="020B0604020202020204" pitchFamily="34" charset="0"/>
                <a:cs typeface="Arial" panose="020B0604020202020204" pitchFamily="34" charset="0"/>
              </a:rPr>
              <a:t>Les pluriactifs : non salarié agricole et non salarié non agricole</a:t>
            </a:r>
          </a:p>
          <a:p>
            <a:pPr lvl="1"/>
            <a:r>
              <a:rPr lang="fr-FR" altLang="fr-FR" sz="2000" dirty="0">
                <a:solidFill>
                  <a:srgbClr val="0E3180"/>
                </a:solidFill>
                <a:latin typeface="Arial" panose="020B0604020202020204" pitchFamily="34" charset="0"/>
                <a:cs typeface="Arial" panose="020B0604020202020204" pitchFamily="34" charset="0"/>
              </a:rPr>
              <a:t>Affiliation au seul régime de l’activité principale</a:t>
            </a:r>
          </a:p>
          <a:p>
            <a:pPr lvl="1"/>
            <a:r>
              <a:rPr lang="fr-FR" altLang="fr-FR" sz="2000" dirty="0">
                <a:solidFill>
                  <a:srgbClr val="0E3180"/>
                </a:solidFill>
                <a:latin typeface="Arial" panose="020B0604020202020204" pitchFamily="34" charset="0"/>
                <a:cs typeface="Arial" panose="020B0604020202020204" pitchFamily="34" charset="0"/>
              </a:rPr>
              <a:t>Exception : les </a:t>
            </a:r>
            <a:r>
              <a:rPr lang="fr-FR" altLang="fr-FR" sz="2000" dirty="0" smtClean="0">
                <a:solidFill>
                  <a:srgbClr val="0E3180"/>
                </a:solidFill>
                <a:latin typeface="Arial" panose="020B0604020202020204" pitchFamily="34" charset="0"/>
                <a:cs typeface="Arial" panose="020B0604020202020204" pitchFamily="34" charset="0"/>
              </a:rPr>
              <a:t>autoentrepreneurs</a:t>
            </a:r>
            <a:endParaRPr lang="fr-FR" altLang="fr-FR" sz="2000" dirty="0">
              <a:solidFill>
                <a:srgbClr val="0E3180"/>
              </a:solidFill>
              <a:latin typeface="Arial" panose="020B0604020202020204" pitchFamily="34" charset="0"/>
              <a:cs typeface="Arial" panose="020B0604020202020204" pitchFamily="34" charset="0"/>
            </a:endParaRPr>
          </a:p>
        </p:txBody>
      </p:sp>
      <p:sp>
        <p:nvSpPr>
          <p:cNvPr id="32771" name="Rectangle 2"/>
          <p:cNvSpPr>
            <a:spLocks noGrp="1" noChangeArrowheads="1"/>
          </p:cNvSpPr>
          <p:nvPr>
            <p:ph type="title"/>
          </p:nvPr>
        </p:nvSpPr>
        <p:spPr/>
        <p:txBody>
          <a:bodyPr/>
          <a:lstStyle/>
          <a:p>
            <a:pPr eaLnBrk="1" hangingPunct="1"/>
            <a:r>
              <a:rPr lang="fr-FR" altLang="fr-FR" sz="2800" b="1" dirty="0" smtClean="0">
                <a:latin typeface="Arial" panose="020B0604020202020204" pitchFamily="34" charset="0"/>
                <a:cs typeface="Arial" panose="020B0604020202020204" pitchFamily="34" charset="0"/>
              </a:rPr>
              <a:t>Qu’est ce qu’un non salarié agricole?</a:t>
            </a:r>
          </a:p>
        </p:txBody>
      </p:sp>
      <p:sp>
        <p:nvSpPr>
          <p:cNvPr id="32773" name="Espace réservé du numéro de diapositive 3"/>
          <p:cNvSpPr>
            <a:spLocks noGrp="1"/>
          </p:cNvSpPr>
          <p:nvPr>
            <p:ph type="sldNum" sz="quarter" idx="12"/>
          </p:nvPr>
        </p:nvSpPr>
        <p:spPr bwMode="auto">
          <a:xfrm>
            <a:off x="8316416" y="6237312"/>
            <a:ext cx="358775" cy="3600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A6994797-9089-4300-B5C3-3FD8138B0E63}" type="slidenum">
              <a:rPr lang="fr-FR" altLang="fr-FR" sz="1000" smtClean="0">
                <a:latin typeface="Arial" charset="0"/>
              </a:rPr>
              <a:pPr eaLnBrk="1" hangingPunct="1">
                <a:spcBef>
                  <a:spcPct val="0"/>
                </a:spcBef>
                <a:buClrTx/>
                <a:buSzTx/>
                <a:buFontTx/>
                <a:buNone/>
              </a:pPr>
              <a:t>26</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3" name="Espace réservé de la date 2"/>
          <p:cNvSpPr>
            <a:spLocks noGrp="1"/>
          </p:cNvSpPr>
          <p:nvPr>
            <p:ph type="dt" sz="half" idx="10"/>
          </p:nvPr>
        </p:nvSpPr>
        <p:spPr>
          <a:xfrm>
            <a:off x="4572000"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151438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667818"/>
          </a:xfrm>
        </p:spPr>
        <p:txBody>
          <a:bodyPr>
            <a:normAutofit/>
          </a:bodyPr>
          <a:lstStyle/>
          <a:p>
            <a:r>
              <a:rPr lang="fr-FR" altLang="fr-FR" sz="3200" b="1" dirty="0" smtClean="0">
                <a:latin typeface="Arial" panose="020B0604020202020204" pitchFamily="34" charset="0"/>
                <a:cs typeface="Arial" panose="020B0604020202020204" pitchFamily="34" charset="0"/>
              </a:rPr>
              <a:t>Périodes </a:t>
            </a:r>
            <a:r>
              <a:rPr lang="fr-FR" altLang="fr-FR" sz="3200" b="1" dirty="0">
                <a:latin typeface="Arial" panose="020B0604020202020204" pitchFamily="34" charset="0"/>
                <a:cs typeface="Arial" panose="020B0604020202020204" pitchFamily="34" charset="0"/>
              </a:rPr>
              <a:t>prises en compte pour le calcul de la retraite non salariée agricole</a:t>
            </a:r>
          </a:p>
        </p:txBody>
      </p:sp>
    </p:spTree>
    <p:extLst>
      <p:ext uri="{BB962C8B-B14F-4D97-AF65-F5344CB8AC3E}">
        <p14:creationId xmlns:p14="http://schemas.microsoft.com/office/powerpoint/2010/main" xmlns="" val="2342777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2132856"/>
            <a:ext cx="7768373" cy="3888432"/>
          </a:xfrm>
        </p:spPr>
        <p:txBody>
          <a:bodyPr>
            <a:normAutofit/>
          </a:bodyPr>
          <a:lstStyle/>
          <a:p>
            <a:r>
              <a:rPr lang="fr-FR" altLang="fr-FR" b="1" dirty="0">
                <a:latin typeface="Arial" panose="020B0604020202020204" pitchFamily="34" charset="0"/>
                <a:cs typeface="Arial" panose="020B0604020202020204" pitchFamily="34" charset="0"/>
              </a:rPr>
              <a:t>Les périodes cotisées</a:t>
            </a:r>
          </a:p>
          <a:p>
            <a:pPr lvl="1"/>
            <a:r>
              <a:rPr lang="fr-FR" altLang="fr-FR" sz="2000" dirty="0">
                <a:latin typeface="Arial" panose="020B0604020202020204" pitchFamily="34" charset="0"/>
                <a:cs typeface="Arial" panose="020B0604020202020204" pitchFamily="34" charset="0"/>
              </a:rPr>
              <a:t>Les périodes d’activité non salariées agricoles ayant donné lieu à cotisations à compter du 1</a:t>
            </a:r>
            <a:r>
              <a:rPr lang="fr-FR" altLang="fr-FR" sz="2000" baseline="30000" dirty="0">
                <a:latin typeface="Arial" panose="020B0604020202020204" pitchFamily="34" charset="0"/>
                <a:cs typeface="Arial" panose="020B0604020202020204" pitchFamily="34" charset="0"/>
              </a:rPr>
              <a:t>er</a:t>
            </a:r>
            <a:r>
              <a:rPr lang="fr-FR" altLang="fr-FR" sz="2000" dirty="0">
                <a:latin typeface="Arial" panose="020B0604020202020204" pitchFamily="34" charset="0"/>
                <a:cs typeface="Arial" panose="020B0604020202020204" pitchFamily="34" charset="0"/>
              </a:rPr>
              <a:t> juillet 1952</a:t>
            </a:r>
          </a:p>
          <a:p>
            <a:pPr lvl="1"/>
            <a:r>
              <a:rPr lang="fr-FR" altLang="fr-FR" sz="2000" dirty="0">
                <a:latin typeface="Arial" panose="020B0604020202020204" pitchFamily="34" charset="0"/>
                <a:cs typeface="Arial" panose="020B0604020202020204" pitchFamily="34" charset="0"/>
              </a:rPr>
              <a:t>Les périodes de cotisations à l’assurance volontaire vieillesse</a:t>
            </a:r>
          </a:p>
          <a:p>
            <a:pPr lvl="1"/>
            <a:r>
              <a:rPr lang="fr-FR" altLang="fr-FR" sz="2000" dirty="0">
                <a:latin typeface="Arial" panose="020B0604020202020204" pitchFamily="34" charset="0"/>
                <a:cs typeface="Arial" panose="020B0604020202020204" pitchFamily="34" charset="0"/>
              </a:rPr>
              <a:t>Les périodes correspondant à des régularisations a posteriori de cotisations non salariées agricoles arriérées :</a:t>
            </a:r>
          </a:p>
          <a:p>
            <a:pPr lvl="2">
              <a:buFontTx/>
              <a:buChar char="-"/>
            </a:pPr>
            <a:r>
              <a:rPr lang="fr-FR" altLang="fr-FR" dirty="0">
                <a:latin typeface="Arial" panose="020B0604020202020204" pitchFamily="34" charset="0"/>
                <a:cs typeface="Arial" panose="020B0604020202020204" pitchFamily="34" charset="0"/>
              </a:rPr>
              <a:t> Cotisations non prescrites pour les chefs d'exploitation ou d'entreprise agricole </a:t>
            </a:r>
          </a:p>
          <a:p>
            <a:pPr lvl="2"/>
            <a:r>
              <a:rPr lang="fr-FR" altLang="fr-FR" dirty="0">
                <a:latin typeface="Arial" panose="020B0604020202020204" pitchFamily="34" charset="0"/>
                <a:cs typeface="Arial" panose="020B0604020202020204" pitchFamily="34" charset="0"/>
              </a:rPr>
              <a:t>- Cotisations prescrites et régularisées par les conjoints participant aux travaux, les collaborateurs d'exploitation ou d'entreprise agricole et les aides familiaux</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8244408" y="6237312"/>
            <a:ext cx="729778" cy="391813"/>
          </a:xfrm>
        </p:spPr>
        <p:txBody>
          <a:bodyPr/>
          <a:lstStyle/>
          <a:p>
            <a:fld id="{121435A7-8C38-4487-86A2-FFF8DB24A6A1}" type="slidenum">
              <a:rPr lang="fr-FR" altLang="fr-FR" smtClean="0"/>
              <a:pPr/>
              <a:t>28</a:t>
            </a:fld>
            <a:endParaRPr lang="fr-FR" altLang="fr-FR" dirty="0"/>
          </a:p>
        </p:txBody>
      </p:sp>
      <p:sp>
        <p:nvSpPr>
          <p:cNvPr id="5" name="Titre 4"/>
          <p:cNvSpPr>
            <a:spLocks noGrp="1"/>
          </p:cNvSpPr>
          <p:nvPr>
            <p:ph type="title"/>
          </p:nvPr>
        </p:nvSpPr>
        <p:spPr/>
        <p:txBody>
          <a:bodyPr>
            <a:normAutofit/>
          </a:bodyPr>
          <a:lstStyle/>
          <a:p>
            <a:r>
              <a:rPr lang="fr-FR" sz="2800" b="1" dirty="0" smtClean="0">
                <a:latin typeface="Arial" panose="020B0604020202020204" pitchFamily="34" charset="0"/>
                <a:cs typeface="Arial" panose="020B0604020202020204" pitchFamily="34" charset="0"/>
              </a:rPr>
              <a:t>Périodes cotisées</a:t>
            </a:r>
            <a:endParaRPr lang="fr-FR" sz="2800" b="1" dirty="0">
              <a:latin typeface="Arial" panose="020B0604020202020204" pitchFamily="34" charset="0"/>
              <a:cs typeface="Arial" panose="020B0604020202020204" pitchFamily="34" charset="0"/>
            </a:endParaRPr>
          </a:p>
        </p:txBody>
      </p:sp>
      <p:sp>
        <p:nvSpPr>
          <p:cNvPr id="6" name="Espace réservé de la date 5"/>
          <p:cNvSpPr>
            <a:spLocks noGrp="1"/>
          </p:cNvSpPr>
          <p:nvPr>
            <p:ph type="dt" sz="half" idx="10"/>
          </p:nvPr>
        </p:nvSpPr>
        <p:spPr>
          <a:xfrm>
            <a:off x="5163672" y="6250164"/>
            <a:ext cx="3080736" cy="365125"/>
          </a:xfrm>
        </p:spPr>
        <p:txBody>
          <a:bodyPr/>
          <a:lstStyle/>
          <a:p>
            <a:r>
              <a:rPr lang="fr-FR" smtClean="0"/>
              <a:t>25/06/2015</a:t>
            </a:r>
            <a:endParaRPr lang="en-US" dirty="0"/>
          </a:p>
        </p:txBody>
      </p:sp>
    </p:spTree>
    <p:extLst>
      <p:ext uri="{BB962C8B-B14F-4D97-AF65-F5344CB8AC3E}">
        <p14:creationId xmlns:p14="http://schemas.microsoft.com/office/powerpoint/2010/main" xmlns="" val="3833386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2204864"/>
            <a:ext cx="7408333" cy="3816424"/>
          </a:xfrm>
        </p:spPr>
        <p:txBody>
          <a:bodyPr>
            <a:normAutofit/>
          </a:bodyPr>
          <a:lstStyle/>
          <a:p>
            <a:r>
              <a:rPr lang="fr-FR" altLang="fr-FR" b="1" dirty="0">
                <a:latin typeface="Arial" panose="020B0604020202020204" pitchFamily="34" charset="0"/>
                <a:cs typeface="Arial" panose="020B0604020202020204" pitchFamily="34" charset="0"/>
              </a:rPr>
              <a:t>Validation des périodes d’activité NSA </a:t>
            </a:r>
            <a:endParaRPr lang="fr-FR" altLang="fr-FR" dirty="0">
              <a:latin typeface="Arial" panose="020B0604020202020204" pitchFamily="34" charset="0"/>
              <a:cs typeface="Arial" panose="020B0604020202020204" pitchFamily="34" charset="0"/>
            </a:endParaRPr>
          </a:p>
          <a:p>
            <a:r>
              <a:rPr lang="fr-FR" altLang="fr-FR" sz="2200" b="1" dirty="0">
                <a:latin typeface="Arial" panose="020B0604020202020204" pitchFamily="34" charset="0"/>
                <a:cs typeface="Arial" panose="020B0604020202020204" pitchFamily="34" charset="0"/>
              </a:rPr>
              <a:t> A compter d’un âge minimum :</a:t>
            </a:r>
          </a:p>
          <a:p>
            <a:pPr lvl="1"/>
            <a:r>
              <a:rPr lang="fr-FR" altLang="fr-FR" dirty="0">
                <a:latin typeface="Arial" panose="020B0604020202020204" pitchFamily="34" charset="0"/>
                <a:cs typeface="Arial" panose="020B0604020202020204" pitchFamily="34" charset="0"/>
              </a:rPr>
              <a:t>En principe, une personne qui exerce une activité non salariée agricole ne peut être affiliée et verser des cotisations qu’à compter du 1</a:t>
            </a:r>
            <a:r>
              <a:rPr lang="fr-FR" altLang="fr-FR" baseline="30000" dirty="0">
                <a:latin typeface="Arial" panose="020B0604020202020204" pitchFamily="34" charset="0"/>
                <a:cs typeface="Arial" panose="020B0604020202020204" pitchFamily="34" charset="0"/>
              </a:rPr>
              <a:t>er</a:t>
            </a:r>
            <a:r>
              <a:rPr lang="fr-FR" altLang="fr-FR" dirty="0">
                <a:latin typeface="Arial" panose="020B0604020202020204" pitchFamily="34" charset="0"/>
                <a:cs typeface="Arial" panose="020B0604020202020204" pitchFamily="34" charset="0"/>
              </a:rPr>
              <a:t> janvier de l’année suivant celle au cours de laquelle elle a atteint :</a:t>
            </a:r>
          </a:p>
          <a:p>
            <a:pPr lvl="2">
              <a:buFont typeface="Arial" panose="020B0604020202020204" pitchFamily="34" charset="0"/>
              <a:buChar char="•"/>
            </a:pPr>
            <a:r>
              <a:rPr lang="fr-FR" altLang="fr-FR" sz="2200" dirty="0">
                <a:latin typeface="Arial" panose="020B0604020202020204" pitchFamily="34" charset="0"/>
                <a:cs typeface="Arial" panose="020B0604020202020204" pitchFamily="34" charset="0"/>
              </a:rPr>
              <a:t> 21 ans jusqu'au 31 décembre1975 </a:t>
            </a:r>
          </a:p>
          <a:p>
            <a:pPr lvl="2">
              <a:buFont typeface="Arial" panose="020B0604020202020204" pitchFamily="34" charset="0"/>
              <a:buChar char="•"/>
            </a:pPr>
            <a:r>
              <a:rPr lang="fr-FR" altLang="fr-FR" sz="2200" dirty="0">
                <a:latin typeface="Arial" panose="020B0604020202020204" pitchFamily="34" charset="0"/>
                <a:cs typeface="Arial" panose="020B0604020202020204" pitchFamily="34" charset="0"/>
              </a:rPr>
              <a:t> 18 ans depuis le 1</a:t>
            </a:r>
            <a:r>
              <a:rPr lang="fr-FR" altLang="fr-FR" sz="2200" baseline="30000" dirty="0">
                <a:latin typeface="Arial" panose="020B0604020202020204" pitchFamily="34" charset="0"/>
                <a:cs typeface="Arial" panose="020B0604020202020204" pitchFamily="34" charset="0"/>
              </a:rPr>
              <a:t>er</a:t>
            </a:r>
            <a:r>
              <a:rPr lang="fr-FR" altLang="fr-FR" sz="2200" dirty="0">
                <a:latin typeface="Arial" panose="020B0604020202020204" pitchFamily="34" charset="0"/>
                <a:cs typeface="Arial" panose="020B0604020202020204" pitchFamily="34" charset="0"/>
              </a:rPr>
              <a:t> janvier 1976 </a:t>
            </a:r>
          </a:p>
          <a:p>
            <a:pPr lvl="2">
              <a:buFont typeface="Arial" panose="020B0604020202020204" pitchFamily="34" charset="0"/>
              <a:buChar char="•"/>
            </a:pPr>
            <a:r>
              <a:rPr lang="fr-FR" altLang="fr-FR" sz="2200" dirty="0">
                <a:latin typeface="Arial" panose="020B0604020202020204" pitchFamily="34" charset="0"/>
                <a:cs typeface="Arial" panose="020B0604020202020204" pitchFamily="34" charset="0"/>
              </a:rPr>
              <a:t> 16 ans depuis le 1</a:t>
            </a:r>
            <a:r>
              <a:rPr lang="fr-FR" altLang="fr-FR" sz="2200" baseline="30000" dirty="0">
                <a:latin typeface="Arial" panose="020B0604020202020204" pitchFamily="34" charset="0"/>
                <a:cs typeface="Arial" panose="020B0604020202020204" pitchFamily="34" charset="0"/>
              </a:rPr>
              <a:t>er</a:t>
            </a:r>
            <a:r>
              <a:rPr lang="fr-FR" altLang="fr-FR" sz="2200" dirty="0">
                <a:latin typeface="Arial" panose="020B0604020202020204" pitchFamily="34" charset="0"/>
                <a:cs typeface="Arial" panose="020B0604020202020204" pitchFamily="34" charset="0"/>
              </a:rPr>
              <a:t> janvier 2004</a:t>
            </a:r>
            <a:endParaRPr lang="fr-FR" altLang="fr-FR" sz="2200" i="1" dirty="0">
              <a:latin typeface="Arial" panose="020B0604020202020204" pitchFamily="34" charset="0"/>
              <a:cs typeface="Arial" panose="020B0604020202020204" pitchFamily="34" charset="0"/>
            </a:endParaRPr>
          </a:p>
          <a:p>
            <a:endParaRPr lang="fr-FR" sz="2200" dirty="0">
              <a:latin typeface="Arial" panose="020B0604020202020204" pitchFamily="34" charset="0"/>
              <a:cs typeface="Arial" panose="020B0604020202020204" pitchFamily="34" charset="0"/>
            </a:endParaRPr>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8316416" y="6237312"/>
            <a:ext cx="360040" cy="360041"/>
          </a:xfrm>
        </p:spPr>
        <p:txBody>
          <a:bodyPr/>
          <a:lstStyle/>
          <a:p>
            <a:fld id="{121435A7-8C38-4487-86A2-FFF8DB24A6A1}" type="slidenum">
              <a:rPr lang="fr-FR" altLang="fr-FR" smtClean="0"/>
              <a:pPr/>
              <a:t>29</a:t>
            </a:fld>
            <a:endParaRPr lang="fr-FR" altLang="fr-FR" dirty="0"/>
          </a:p>
        </p:txBody>
      </p:sp>
      <p:sp>
        <p:nvSpPr>
          <p:cNvPr id="5" name="Titre 4"/>
          <p:cNvSpPr>
            <a:spLocks noGrp="1"/>
          </p:cNvSpPr>
          <p:nvPr>
            <p:ph type="title"/>
          </p:nvPr>
        </p:nvSpPr>
        <p:spPr/>
        <p:txBody>
          <a:bodyPr>
            <a:normAutofit/>
          </a:bodyPr>
          <a:lstStyle/>
          <a:p>
            <a:r>
              <a:rPr lang="fr-FR" sz="2800" b="1" dirty="0" smtClean="0">
                <a:latin typeface="Arial" panose="020B0604020202020204" pitchFamily="34" charset="0"/>
                <a:cs typeface="Arial" panose="020B0604020202020204" pitchFamily="34" charset="0"/>
              </a:rPr>
              <a:t>Périodes </a:t>
            </a:r>
            <a:r>
              <a:rPr lang="fr-FR" sz="2800" b="1" dirty="0">
                <a:latin typeface="Arial" panose="020B0604020202020204" pitchFamily="34" charset="0"/>
                <a:cs typeface="Arial" panose="020B0604020202020204" pitchFamily="34" charset="0"/>
              </a:rPr>
              <a:t>cotisées</a:t>
            </a:r>
            <a:endParaRPr lang="fr-FR" sz="2800" dirty="0"/>
          </a:p>
        </p:txBody>
      </p:sp>
      <p:sp>
        <p:nvSpPr>
          <p:cNvPr id="6" name="Espace réservé de la date 5"/>
          <p:cNvSpPr>
            <a:spLocks noGrp="1"/>
          </p:cNvSpPr>
          <p:nvPr>
            <p:ph type="dt" sz="half" idx="10"/>
          </p:nvPr>
        </p:nvSpPr>
        <p:spPr>
          <a:xfrm>
            <a:off x="4355976"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13424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916832"/>
            <a:ext cx="8352928" cy="4320480"/>
          </a:xfrm>
        </p:spPr>
        <p:txBody>
          <a:bodyPr>
            <a:normAutofit/>
          </a:bodyPr>
          <a:lstStyle/>
          <a:p>
            <a:pPr>
              <a:buFont typeface="Wingdings" panose="05000000000000000000" pitchFamily="2" charset="2"/>
              <a:buChar char="v"/>
            </a:pPr>
            <a:r>
              <a:rPr lang="fr-FR" altLang="fr-FR" b="1" dirty="0">
                <a:latin typeface="Arial" panose="020B0604020202020204" pitchFamily="34" charset="0"/>
                <a:cs typeface="Arial" panose="020B0604020202020204" pitchFamily="34" charset="0"/>
              </a:rPr>
              <a:t>Retraite NSA : âge, durée d’assurance, calcul, formalités</a:t>
            </a:r>
          </a:p>
          <a:p>
            <a:pPr>
              <a:buFont typeface="Wingdings" panose="05000000000000000000" pitchFamily="2" charset="2"/>
              <a:buChar char="v"/>
            </a:pPr>
            <a:r>
              <a:rPr lang="fr-FR" altLang="fr-FR" b="1" dirty="0" smtClean="0">
                <a:latin typeface="Arial" panose="020B0604020202020204" pitchFamily="34" charset="0"/>
                <a:cs typeface="Arial" panose="020B0604020202020204" pitchFamily="34" charset="0"/>
              </a:rPr>
              <a:t>Majorations </a:t>
            </a:r>
            <a:r>
              <a:rPr lang="fr-FR" altLang="fr-FR" b="1" dirty="0">
                <a:latin typeface="Arial" panose="020B0604020202020204" pitchFamily="34" charset="0"/>
                <a:cs typeface="Arial" panose="020B0604020202020204" pitchFamily="34" charset="0"/>
              </a:rPr>
              <a:t>pour enfants</a:t>
            </a:r>
          </a:p>
          <a:p>
            <a:pPr marL="890588" lvl="2" indent="-288925">
              <a:buFontTx/>
              <a:buChar char="•"/>
            </a:pPr>
            <a:r>
              <a:rPr lang="fr-FR" altLang="fr-FR" sz="2400" dirty="0">
                <a:latin typeface="Arial" panose="020B0604020202020204" pitchFamily="34" charset="0"/>
                <a:cs typeface="Arial" panose="020B0604020202020204" pitchFamily="34" charset="0"/>
              </a:rPr>
              <a:t>Majoration de durée d’assurance pour enfants (MAE ou </a:t>
            </a:r>
            <a:r>
              <a:rPr lang="fr-FR" altLang="fr-FR" sz="2400" dirty="0" smtClean="0">
                <a:latin typeface="Arial" panose="020B0604020202020204" pitchFamily="34" charset="0"/>
                <a:cs typeface="Arial" panose="020B0604020202020204" pitchFamily="34" charset="0"/>
              </a:rPr>
              <a:t>MDAE)</a:t>
            </a:r>
            <a:endParaRPr lang="fr-FR" altLang="fr-FR" sz="2400" dirty="0">
              <a:latin typeface="Arial" panose="020B0604020202020204" pitchFamily="34" charset="0"/>
              <a:cs typeface="Arial" panose="020B0604020202020204" pitchFamily="34" charset="0"/>
            </a:endParaRPr>
          </a:p>
          <a:p>
            <a:pPr marL="890588" lvl="2" indent="-288925">
              <a:buFontTx/>
              <a:buChar char="•"/>
            </a:pPr>
            <a:r>
              <a:rPr lang="fr-FR" altLang="fr-FR" sz="2400" dirty="0">
                <a:latin typeface="Arial" panose="020B0604020202020204" pitchFamily="34" charset="0"/>
                <a:cs typeface="Arial" panose="020B0604020202020204" pitchFamily="34" charset="0"/>
              </a:rPr>
              <a:t>Bonification pour enfants</a:t>
            </a:r>
          </a:p>
          <a:p>
            <a:pPr>
              <a:buFont typeface="Wingdings" panose="05000000000000000000" pitchFamily="2" charset="2"/>
              <a:buChar char="v"/>
            </a:pPr>
            <a:r>
              <a:rPr lang="fr-FR" altLang="fr-FR" b="1" dirty="0" smtClean="0">
                <a:latin typeface="Arial" panose="020B0604020202020204" pitchFamily="34" charset="0"/>
                <a:cs typeface="Arial" panose="020B0604020202020204" pitchFamily="34" charset="0"/>
              </a:rPr>
              <a:t>Départs </a:t>
            </a:r>
            <a:r>
              <a:rPr lang="fr-FR" altLang="fr-FR" b="1" dirty="0">
                <a:latin typeface="Arial" panose="020B0604020202020204" pitchFamily="34" charset="0"/>
                <a:cs typeface="Arial" panose="020B0604020202020204" pitchFamily="34" charset="0"/>
              </a:rPr>
              <a:t>anticipés</a:t>
            </a:r>
          </a:p>
          <a:p>
            <a:pPr marL="831850" lvl="1" indent="-392113">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Retraite par anticipation au titre des longues carrières</a:t>
            </a:r>
          </a:p>
          <a:p>
            <a:pPr marL="831850" lvl="1" indent="-392113">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Retraite par anticipation au titre du handicap</a:t>
            </a:r>
          </a:p>
          <a:p>
            <a:pPr marL="831850" lvl="1" indent="-392113">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Retraite au titre de la pénibilité</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5" name="Titre 4"/>
          <p:cNvSpPr>
            <a:spLocks noGrp="1"/>
          </p:cNvSpPr>
          <p:nvPr>
            <p:ph type="title"/>
          </p:nvPr>
        </p:nvSpPr>
        <p:spPr/>
        <p:txBody>
          <a:bodyPr>
            <a:normAutofit/>
          </a:bodyPr>
          <a:lstStyle/>
          <a:p>
            <a:r>
              <a:rPr lang="fr-FR" altLang="fr-FR" sz="2800" b="1" dirty="0">
                <a:latin typeface="Arial" charset="0"/>
                <a:cs typeface="Arial" charset="0"/>
              </a:rPr>
              <a:t>Sommaire</a:t>
            </a:r>
            <a:endParaRPr lang="fr-FR" sz="2800" dirty="0"/>
          </a:p>
        </p:txBody>
      </p:sp>
      <p:sp>
        <p:nvSpPr>
          <p:cNvPr id="6" name="Espace réservé de la date 5"/>
          <p:cNvSpPr>
            <a:spLocks noGrp="1"/>
          </p:cNvSpPr>
          <p:nvPr>
            <p:ph type="dt" sz="half" idx="10"/>
          </p:nvPr>
        </p:nvSpPr>
        <p:spPr>
          <a:xfrm>
            <a:off x="6516216" y="6381328"/>
            <a:ext cx="1872208" cy="305969"/>
          </a:xfrm>
        </p:spPr>
        <p:txBody>
          <a:bodyPr/>
          <a:lstStyle/>
          <a:p>
            <a:r>
              <a:rPr lang="fr-FR" smtClean="0"/>
              <a:t>25/06/2015</a:t>
            </a:r>
            <a:endParaRPr lang="en-US" dirty="0"/>
          </a:p>
        </p:txBody>
      </p:sp>
      <p:sp>
        <p:nvSpPr>
          <p:cNvPr id="7" name="Espace réservé du numéro de diapositive 6"/>
          <p:cNvSpPr>
            <a:spLocks noGrp="1"/>
          </p:cNvSpPr>
          <p:nvPr>
            <p:ph type="sldNum" sz="quarter" idx="12"/>
          </p:nvPr>
        </p:nvSpPr>
        <p:spPr>
          <a:xfrm>
            <a:off x="8172400" y="6381328"/>
            <a:ext cx="729778" cy="288032"/>
          </a:xfrm>
        </p:spPr>
        <p:txBody>
          <a:bodyPr/>
          <a:lstStyle/>
          <a:p>
            <a:fld id="{3BF9EF02-F5B3-454D-AA93-67F154EAF40B}" type="slidenum">
              <a:rPr lang="fr-FR" altLang="fr-FR" smtClean="0"/>
              <a:pPr/>
              <a:t>3</a:t>
            </a:fld>
            <a:endParaRPr lang="fr-FR" altLang="fr-FR" dirty="0"/>
          </a:p>
        </p:txBody>
      </p:sp>
    </p:spTree>
    <p:extLst>
      <p:ext uri="{BB962C8B-B14F-4D97-AF65-F5344CB8AC3E}">
        <p14:creationId xmlns:p14="http://schemas.microsoft.com/office/powerpoint/2010/main" xmlns="" val="2240879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060848"/>
            <a:ext cx="8424936" cy="4209331"/>
          </a:xfrm>
        </p:spPr>
        <p:txBody>
          <a:bodyPr>
            <a:normAutofit lnSpcReduction="10000"/>
          </a:bodyPr>
          <a:lstStyle/>
          <a:p>
            <a:pPr>
              <a:lnSpc>
                <a:spcPct val="90000"/>
              </a:lnSpc>
            </a:pPr>
            <a:r>
              <a:rPr lang="fr-FR" altLang="fr-FR" b="1" dirty="0">
                <a:latin typeface="Arial" panose="020B0604020202020204" pitchFamily="34" charset="0"/>
                <a:cs typeface="Arial" panose="020B0604020202020204" pitchFamily="34" charset="0"/>
              </a:rPr>
              <a:t>Les périodes de versements pour la retraite au titre des périodes d'études supérieures</a:t>
            </a:r>
          </a:p>
          <a:p>
            <a:pPr lvl="1">
              <a:lnSpc>
                <a:spcPct val="90000"/>
              </a:lnSpc>
            </a:pPr>
            <a:endParaRPr lang="fr-FR" altLang="fr-FR" sz="1800" b="1" dirty="0">
              <a:latin typeface="Arial" panose="020B0604020202020204" pitchFamily="34" charset="0"/>
              <a:cs typeface="Arial" panose="020B0604020202020204" pitchFamily="34" charset="0"/>
            </a:endParaRPr>
          </a:p>
          <a:p>
            <a:pPr lvl="1">
              <a:lnSpc>
                <a:spcPct val="90000"/>
              </a:lnSpc>
            </a:pPr>
            <a:r>
              <a:rPr lang="fr-FR" altLang="fr-FR" sz="2000" dirty="0">
                <a:latin typeface="Arial" panose="020B0604020202020204" pitchFamily="34" charset="0"/>
                <a:cs typeface="Arial" panose="020B0604020202020204" pitchFamily="34" charset="0"/>
              </a:rPr>
              <a:t>Depuis le 1</a:t>
            </a:r>
            <a:r>
              <a:rPr lang="fr-FR" altLang="fr-FR" sz="2000" baseline="30000" dirty="0">
                <a:latin typeface="Arial" panose="020B0604020202020204" pitchFamily="34" charset="0"/>
                <a:cs typeface="Arial" panose="020B0604020202020204" pitchFamily="34" charset="0"/>
              </a:rPr>
              <a:t>er</a:t>
            </a:r>
            <a:r>
              <a:rPr lang="fr-FR" altLang="fr-FR" sz="2000" dirty="0">
                <a:latin typeface="Arial" panose="020B0604020202020204" pitchFamily="34" charset="0"/>
                <a:cs typeface="Arial" panose="020B0604020202020204" pitchFamily="34" charset="0"/>
              </a:rPr>
              <a:t> janvier 2004, les non salariés agricoles bénéficient de la faculté de versement de cotisations au titre de leurs périodes d'études supérieures</a:t>
            </a:r>
          </a:p>
          <a:p>
            <a:pPr lvl="1">
              <a:lnSpc>
                <a:spcPct val="90000"/>
              </a:lnSpc>
            </a:pPr>
            <a:r>
              <a:rPr lang="fr-FR" altLang="fr-FR" sz="2000" dirty="0">
                <a:latin typeface="Arial" panose="020B0604020202020204" pitchFamily="34" charset="0"/>
                <a:cs typeface="Arial" panose="020B0604020202020204" pitchFamily="34" charset="0"/>
              </a:rPr>
              <a:t>Du fait du principe d’annualité, il n’y a pas de versement de cotisations au titre des années incomplètes </a:t>
            </a:r>
          </a:p>
          <a:p>
            <a:pPr lvl="1">
              <a:lnSpc>
                <a:spcPct val="90000"/>
              </a:lnSpc>
            </a:pPr>
            <a:r>
              <a:rPr lang="fr-FR" altLang="fr-FR" sz="2000" dirty="0">
                <a:latin typeface="Arial" panose="020B0604020202020204" pitchFamily="34" charset="0"/>
                <a:cs typeface="Arial" panose="020B0604020202020204" pitchFamily="34" charset="0"/>
              </a:rPr>
              <a:t>Ce versement ne peut concerner que 12 trimestres</a:t>
            </a:r>
          </a:p>
          <a:p>
            <a:pPr lvl="1">
              <a:lnSpc>
                <a:spcPct val="90000"/>
              </a:lnSpc>
            </a:pPr>
            <a:r>
              <a:rPr lang="fr-FR" altLang="fr-FR" sz="2000" dirty="0">
                <a:latin typeface="Arial" panose="020B0604020202020204" pitchFamily="34" charset="0"/>
                <a:cs typeface="Arial" panose="020B0604020202020204" pitchFamily="34" charset="0"/>
              </a:rPr>
              <a:t>Le montant du versement pour la retraite varie en fonction de l’âge, des revenus et de l’option choisie par l’assuré</a:t>
            </a:r>
          </a:p>
          <a:p>
            <a:pPr lvl="1">
              <a:lnSpc>
                <a:spcPct val="90000"/>
              </a:lnSpc>
            </a:pPr>
            <a:r>
              <a:rPr lang="fr-FR" altLang="fr-FR" sz="2000" dirty="0">
                <a:latin typeface="Arial" panose="020B0604020202020204" pitchFamily="34" charset="0"/>
                <a:cs typeface="Arial" panose="020B0604020202020204" pitchFamily="34" charset="0"/>
              </a:rPr>
              <a:t>L’assuré choisit entre deux options, il peut effectuer un versement pour la retraite soit pour le taux seul, soit pour le taux et la proratisation</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8316416" y="6237312"/>
            <a:ext cx="585762" cy="365125"/>
          </a:xfrm>
        </p:spPr>
        <p:txBody>
          <a:bodyPr/>
          <a:lstStyle/>
          <a:p>
            <a:fld id="{121435A7-8C38-4487-86A2-FFF8DB24A6A1}" type="slidenum">
              <a:rPr lang="fr-FR" altLang="fr-FR" smtClean="0"/>
              <a:pPr/>
              <a:t>30</a:t>
            </a:fld>
            <a:endParaRPr lang="fr-FR" altLang="fr-FR" dirty="0"/>
          </a:p>
        </p:txBody>
      </p:sp>
      <p:sp>
        <p:nvSpPr>
          <p:cNvPr id="5" name="Titre 4"/>
          <p:cNvSpPr>
            <a:spLocks noGrp="1"/>
          </p:cNvSpPr>
          <p:nvPr>
            <p:ph type="title"/>
          </p:nvPr>
        </p:nvSpPr>
        <p:spPr/>
        <p:txBody>
          <a:bodyPr>
            <a:normAutofit/>
          </a:bodyPr>
          <a:lstStyle/>
          <a:p>
            <a:r>
              <a:rPr lang="fr-FR" sz="2800" b="1" dirty="0" smtClean="0">
                <a:latin typeface="Arial" panose="020B0604020202020204" pitchFamily="34" charset="0"/>
                <a:cs typeface="Arial" panose="020B0604020202020204" pitchFamily="34" charset="0"/>
              </a:rPr>
              <a:t>Versements pour la retraite</a:t>
            </a:r>
            <a:endParaRPr lang="fr-FR" sz="2800" b="1" dirty="0">
              <a:latin typeface="Arial" panose="020B0604020202020204" pitchFamily="34" charset="0"/>
              <a:cs typeface="Arial" panose="020B0604020202020204" pitchFamily="34" charset="0"/>
            </a:endParaRPr>
          </a:p>
        </p:txBody>
      </p:sp>
      <p:sp>
        <p:nvSpPr>
          <p:cNvPr id="6" name="Espace réservé de la date 5"/>
          <p:cNvSpPr>
            <a:spLocks noGrp="1"/>
          </p:cNvSpPr>
          <p:nvPr>
            <p:ph type="dt" sz="half" idx="10"/>
          </p:nvPr>
        </p:nvSpPr>
        <p:spPr>
          <a:xfrm>
            <a:off x="4283968" y="6237312"/>
            <a:ext cx="3960440" cy="365125"/>
          </a:xfrm>
        </p:spPr>
        <p:txBody>
          <a:bodyPr/>
          <a:lstStyle/>
          <a:p>
            <a:r>
              <a:rPr lang="fr-FR" smtClean="0"/>
              <a:t>25/06/2015</a:t>
            </a:r>
            <a:endParaRPr lang="en-US" dirty="0"/>
          </a:p>
        </p:txBody>
      </p:sp>
    </p:spTree>
    <p:extLst>
      <p:ext uri="{BB962C8B-B14F-4D97-AF65-F5344CB8AC3E}">
        <p14:creationId xmlns:p14="http://schemas.microsoft.com/office/powerpoint/2010/main" xmlns="" val="2211026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772816"/>
            <a:ext cx="8640960" cy="4536504"/>
          </a:xfrm>
        </p:spPr>
        <p:txBody>
          <a:bodyPr>
            <a:normAutofit fontScale="32500" lnSpcReduction="20000"/>
          </a:bodyPr>
          <a:lstStyle/>
          <a:p>
            <a:pPr>
              <a:lnSpc>
                <a:spcPct val="90000"/>
              </a:lnSpc>
            </a:pPr>
            <a:r>
              <a:rPr lang="fr-FR" altLang="fr-FR" sz="6800" b="1" dirty="0">
                <a:latin typeface="Arial" panose="020B0604020202020204" pitchFamily="34" charset="0"/>
                <a:cs typeface="Arial" panose="020B0604020202020204" pitchFamily="34" charset="0"/>
              </a:rPr>
              <a:t>Les versement pour la retraite au titre des périodes accomplies en qualité d'aide familial mineur</a:t>
            </a:r>
          </a:p>
          <a:p>
            <a:pPr lvl="1">
              <a:spcBef>
                <a:spcPts val="1200"/>
              </a:spcBef>
            </a:pPr>
            <a:r>
              <a:rPr lang="fr-FR" altLang="fr-FR" sz="5500" dirty="0">
                <a:latin typeface="Arial" panose="020B0604020202020204" pitchFamily="34" charset="0"/>
                <a:cs typeface="Arial" panose="020B0604020202020204" pitchFamily="34" charset="0"/>
              </a:rPr>
              <a:t>Jusqu'au 1</a:t>
            </a:r>
            <a:r>
              <a:rPr lang="fr-FR" altLang="fr-FR" sz="5500" baseline="30000" dirty="0">
                <a:latin typeface="Arial" panose="020B0604020202020204" pitchFamily="34" charset="0"/>
                <a:cs typeface="Arial" panose="020B0604020202020204" pitchFamily="34" charset="0"/>
              </a:rPr>
              <a:t>er</a:t>
            </a:r>
            <a:r>
              <a:rPr lang="fr-FR" altLang="fr-FR" sz="5500" dirty="0">
                <a:latin typeface="Arial" panose="020B0604020202020204" pitchFamily="34" charset="0"/>
                <a:cs typeface="Arial" panose="020B0604020202020204" pitchFamily="34" charset="0"/>
              </a:rPr>
              <a:t> janvier 2004, seuls les aides familiaux qui avaient atteint l'âge légal d'affiliation pouvaient cotiser au régime vieillesse des non salariés agricoles</a:t>
            </a:r>
          </a:p>
          <a:p>
            <a:pPr lvl="1">
              <a:spcBef>
                <a:spcPts val="1200"/>
              </a:spcBef>
            </a:pPr>
            <a:r>
              <a:rPr lang="fr-FR" altLang="fr-FR" sz="5500" dirty="0">
                <a:latin typeface="Arial" panose="020B0604020202020204" pitchFamily="34" charset="0"/>
                <a:cs typeface="Arial" panose="020B0604020202020204" pitchFamily="34" charset="0"/>
              </a:rPr>
              <a:t>La loi portant réforme des retraites de 2003 a créé la</a:t>
            </a:r>
            <a:r>
              <a:rPr lang="fr-FR" altLang="fr-FR" sz="5500" b="1" dirty="0">
                <a:latin typeface="Arial" panose="020B0604020202020204" pitchFamily="34" charset="0"/>
                <a:cs typeface="Arial" panose="020B0604020202020204" pitchFamily="34" charset="0"/>
              </a:rPr>
              <a:t> possibilité de racheter les périodes d'activité accomplies en qualité d‘aide familial mineur, </a:t>
            </a:r>
            <a:r>
              <a:rPr lang="fr-FR" altLang="fr-FR" sz="5500" dirty="0">
                <a:latin typeface="Arial" panose="020B0604020202020204" pitchFamily="34" charset="0"/>
                <a:cs typeface="Arial" panose="020B0604020202020204" pitchFamily="34" charset="0"/>
              </a:rPr>
              <a:t>soit la période comprise entre la fin de l'obligation scolaire et l'âge légal d'affiliation au régime des non salariés agricoles</a:t>
            </a:r>
          </a:p>
          <a:p>
            <a:pPr lvl="1">
              <a:spcBef>
                <a:spcPts val="1200"/>
              </a:spcBef>
            </a:pPr>
            <a:r>
              <a:rPr lang="fr-FR" altLang="fr-FR" sz="4900" dirty="0">
                <a:latin typeface="Arial" panose="020B0604020202020204" pitchFamily="34" charset="0"/>
                <a:cs typeface="Arial" panose="020B0604020202020204" pitchFamily="34" charset="0"/>
              </a:rPr>
              <a:t>Les personnes concernées doivent avoir eu :</a:t>
            </a:r>
          </a:p>
          <a:p>
            <a:pPr lvl="3">
              <a:spcBef>
                <a:spcPts val="1200"/>
              </a:spcBef>
            </a:pPr>
            <a:r>
              <a:rPr lang="fr-FR" altLang="fr-FR" sz="4500" dirty="0">
                <a:latin typeface="Arial" panose="020B0604020202020204" pitchFamily="34" charset="0"/>
                <a:cs typeface="Arial" panose="020B0604020202020204" pitchFamily="34" charset="0"/>
              </a:rPr>
              <a:t> La </a:t>
            </a:r>
            <a:r>
              <a:rPr lang="fr-FR" altLang="fr-FR" sz="4500" b="1" dirty="0">
                <a:latin typeface="Arial" panose="020B0604020202020204" pitchFamily="34" charset="0"/>
                <a:cs typeface="Arial" panose="020B0604020202020204" pitchFamily="34" charset="0"/>
              </a:rPr>
              <a:t>qualité d‘aide familial après l'âge de la scolarité et avant l'âge d'assujettissement au régime obligatoire</a:t>
            </a:r>
          </a:p>
          <a:p>
            <a:pPr lvl="3">
              <a:spcBef>
                <a:spcPts val="1200"/>
              </a:spcBef>
            </a:pPr>
            <a:r>
              <a:rPr lang="fr-FR" altLang="fr-FR" sz="4500" dirty="0">
                <a:latin typeface="Arial" panose="020B0604020202020204" pitchFamily="34" charset="0"/>
                <a:cs typeface="Arial" panose="020B0604020202020204" pitchFamily="34" charset="0"/>
              </a:rPr>
              <a:t> Avoir eu la qualité d‘aide familial au regard du </a:t>
            </a:r>
            <a:r>
              <a:rPr lang="fr-FR" altLang="fr-FR" sz="4500" b="1" dirty="0">
                <a:latin typeface="Arial" panose="020B0604020202020204" pitchFamily="34" charset="0"/>
                <a:cs typeface="Arial" panose="020B0604020202020204" pitchFamily="34" charset="0"/>
              </a:rPr>
              <a:t>lien de famille ou d'alliance avec le chef d’exploitation ou son collaborateur</a:t>
            </a:r>
          </a:p>
          <a:p>
            <a:pPr lvl="3">
              <a:spcBef>
                <a:spcPts val="1200"/>
              </a:spcBef>
            </a:pPr>
            <a:r>
              <a:rPr lang="fr-FR" altLang="fr-FR" sz="4500" dirty="0">
                <a:latin typeface="Arial" panose="020B0604020202020204" pitchFamily="34" charset="0"/>
                <a:cs typeface="Arial" panose="020B0604020202020204" pitchFamily="34" charset="0"/>
              </a:rPr>
              <a:t> Avoir exercé leur </a:t>
            </a:r>
            <a:r>
              <a:rPr lang="fr-FR" altLang="fr-FR" sz="4500" b="1" dirty="0">
                <a:latin typeface="Arial" panose="020B0604020202020204" pitchFamily="34" charset="0"/>
                <a:cs typeface="Arial" panose="020B0604020202020204" pitchFamily="34" charset="0"/>
              </a:rPr>
              <a:t>activité sur l'exploitation de manière habituelle et régulière sans avoir été scolarisé durant l'activité et sans avoir exercé d'activité relevant d'un autre régime obligatoire de base</a:t>
            </a:r>
          </a:p>
          <a:p>
            <a:pPr>
              <a:spcBef>
                <a:spcPts val="1200"/>
              </a:spcBef>
            </a:pPr>
            <a:endParaRPr lang="fr-FR" sz="3200"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8244408" y="6237312"/>
            <a:ext cx="504056" cy="360039"/>
          </a:xfrm>
        </p:spPr>
        <p:txBody>
          <a:bodyPr/>
          <a:lstStyle/>
          <a:p>
            <a:fld id="{121435A7-8C38-4487-86A2-FFF8DB24A6A1}" type="slidenum">
              <a:rPr lang="fr-FR" altLang="fr-FR" smtClean="0"/>
              <a:pPr/>
              <a:t>31</a:t>
            </a:fld>
            <a:endParaRPr lang="fr-FR" altLang="fr-FR" dirty="0"/>
          </a:p>
        </p:txBody>
      </p:sp>
      <p:sp>
        <p:nvSpPr>
          <p:cNvPr id="5" name="Titre 4"/>
          <p:cNvSpPr>
            <a:spLocks noGrp="1"/>
          </p:cNvSpPr>
          <p:nvPr>
            <p:ph type="title"/>
          </p:nvPr>
        </p:nvSpPr>
        <p:spPr/>
        <p:txBody>
          <a:bodyPr>
            <a:normAutofit/>
          </a:bodyPr>
          <a:lstStyle/>
          <a:p>
            <a:r>
              <a:rPr lang="fr-FR" sz="2800" b="1" dirty="0" smtClean="0">
                <a:latin typeface="Arial" panose="020B0604020202020204" pitchFamily="34" charset="0"/>
                <a:cs typeface="Arial" panose="020B0604020202020204" pitchFamily="34" charset="0"/>
              </a:rPr>
              <a:t>Versements </a:t>
            </a:r>
            <a:r>
              <a:rPr lang="fr-FR" sz="2800" b="1" dirty="0">
                <a:latin typeface="Arial" panose="020B0604020202020204" pitchFamily="34" charset="0"/>
                <a:cs typeface="Arial" panose="020B0604020202020204" pitchFamily="34" charset="0"/>
              </a:rPr>
              <a:t>pour la retraite</a:t>
            </a:r>
            <a:endParaRPr lang="fr-FR" sz="2800" dirty="0"/>
          </a:p>
        </p:txBody>
      </p:sp>
      <p:sp>
        <p:nvSpPr>
          <p:cNvPr id="6" name="Espace réservé de la date 5"/>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96207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988840"/>
            <a:ext cx="8280919" cy="4137323"/>
          </a:xfrm>
        </p:spPr>
        <p:txBody>
          <a:bodyPr>
            <a:normAutofit lnSpcReduction="10000"/>
          </a:bodyPr>
          <a:lstStyle/>
          <a:p>
            <a:pPr lvl="1">
              <a:buFont typeface="Wingdings" panose="05000000000000000000" pitchFamily="2" charset="2"/>
              <a:buChar char="v"/>
            </a:pPr>
            <a:r>
              <a:rPr lang="fr-FR" altLang="fr-FR" sz="2000" dirty="0">
                <a:latin typeface="Arial" panose="020B0604020202020204" pitchFamily="34" charset="0"/>
                <a:cs typeface="Arial" panose="020B0604020202020204" pitchFamily="34" charset="0"/>
              </a:rPr>
              <a:t>Le montant d’un versement pour la retraite au titre des années d’aide familial mineur varie en fonction de l’âge, des revenus et de l’option </a:t>
            </a:r>
            <a:r>
              <a:rPr lang="fr-FR" altLang="fr-FR" sz="2000" dirty="0" smtClean="0">
                <a:latin typeface="Arial" panose="020B0604020202020204" pitchFamily="34" charset="0"/>
                <a:cs typeface="Arial" panose="020B0604020202020204" pitchFamily="34" charset="0"/>
              </a:rPr>
              <a:t>choisie</a:t>
            </a:r>
            <a:endParaRPr lang="fr-FR" altLang="fr-FR" sz="2000" dirty="0">
              <a:latin typeface="Arial" panose="020B0604020202020204" pitchFamily="34" charset="0"/>
              <a:cs typeface="Arial" panose="020B0604020202020204" pitchFamily="34" charset="0"/>
            </a:endParaRPr>
          </a:p>
          <a:p>
            <a:pPr lvl="1">
              <a:buNone/>
            </a:pPr>
            <a:r>
              <a:rPr lang="fr-FR" altLang="fr-FR" sz="2000" dirty="0">
                <a:latin typeface="Arial" panose="020B0604020202020204" pitchFamily="34" charset="0"/>
                <a:cs typeface="Arial" panose="020B0604020202020204" pitchFamily="34" charset="0"/>
              </a:rPr>
              <a:t>	L’assuré a le choix entre deux options :</a:t>
            </a:r>
            <a:endParaRPr lang="fr-FR" altLang="fr-FR" sz="2000" b="1" dirty="0">
              <a:latin typeface="Arial" panose="020B0604020202020204" pitchFamily="34" charset="0"/>
              <a:cs typeface="Arial" panose="020B0604020202020204" pitchFamily="34" charset="0"/>
            </a:endParaRPr>
          </a:p>
          <a:p>
            <a:pPr lvl="3"/>
            <a:r>
              <a:rPr lang="fr-FR" altLang="fr-FR" sz="2000" dirty="0">
                <a:latin typeface="Arial" panose="020B0604020202020204" pitchFamily="34" charset="0"/>
                <a:cs typeface="Arial" panose="020B0604020202020204" pitchFamily="34" charset="0"/>
              </a:rPr>
              <a:t>Soit le rachat est pris en compte pour l'ouverture du droit et le calcul des pensions de vieillesse </a:t>
            </a:r>
            <a:r>
              <a:rPr lang="fr-FR" altLang="fr-FR" sz="2000" b="1" dirty="0">
                <a:latin typeface="Arial" panose="020B0604020202020204" pitchFamily="34" charset="0"/>
                <a:cs typeface="Arial" panose="020B0604020202020204" pitchFamily="34" charset="0"/>
              </a:rPr>
              <a:t>au titre de l’ensemble des régimes de base légalement obligatoires</a:t>
            </a:r>
          </a:p>
          <a:p>
            <a:pPr lvl="3">
              <a:buNone/>
            </a:pPr>
            <a:r>
              <a:rPr lang="fr-FR" altLang="fr-FR" sz="2000" dirty="0">
                <a:latin typeface="Arial" panose="020B0604020202020204" pitchFamily="34" charset="0"/>
                <a:cs typeface="Arial" panose="020B0604020202020204" pitchFamily="34" charset="0"/>
              </a:rPr>
              <a:t>	Coût : 100% du rachat « études supérieures »</a:t>
            </a:r>
          </a:p>
          <a:p>
            <a:pPr lvl="3"/>
            <a:endParaRPr lang="fr-FR" altLang="fr-FR" sz="2000" dirty="0">
              <a:latin typeface="Arial" panose="020B0604020202020204" pitchFamily="34" charset="0"/>
              <a:cs typeface="Arial" panose="020B0604020202020204" pitchFamily="34" charset="0"/>
            </a:endParaRPr>
          </a:p>
          <a:p>
            <a:pPr lvl="3"/>
            <a:r>
              <a:rPr lang="fr-FR" altLang="fr-FR" sz="2000" dirty="0">
                <a:latin typeface="Arial" panose="020B0604020202020204" pitchFamily="34" charset="0"/>
                <a:cs typeface="Arial" panose="020B0604020202020204" pitchFamily="34" charset="0"/>
              </a:rPr>
              <a:t>Soit le rachat est pris en compte pour l'ouverture et le calcul des pensions de vieillesse </a:t>
            </a:r>
            <a:r>
              <a:rPr lang="fr-FR" altLang="fr-FR" sz="2000" b="1" dirty="0">
                <a:latin typeface="Arial" panose="020B0604020202020204" pitchFamily="34" charset="0"/>
                <a:cs typeface="Arial" panose="020B0604020202020204" pitchFamily="34" charset="0"/>
              </a:rPr>
              <a:t>au titre des seuls régimes agricoles </a:t>
            </a:r>
          </a:p>
          <a:p>
            <a:pPr lvl="3">
              <a:buNone/>
            </a:pPr>
            <a:r>
              <a:rPr lang="fr-FR" altLang="fr-FR" sz="2000" dirty="0">
                <a:latin typeface="Arial" panose="020B0604020202020204" pitchFamily="34" charset="0"/>
                <a:cs typeface="Arial" panose="020B0604020202020204" pitchFamily="34" charset="0"/>
              </a:rPr>
              <a:t>	Coût : 15% du rachat « études supérieures »</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8009806" y="6237312"/>
            <a:ext cx="1161826" cy="365125"/>
          </a:xfrm>
        </p:spPr>
        <p:txBody>
          <a:bodyPr/>
          <a:lstStyle/>
          <a:p>
            <a:fld id="{121435A7-8C38-4487-86A2-FFF8DB24A6A1}" type="slidenum">
              <a:rPr lang="fr-FR" altLang="fr-FR" smtClean="0"/>
              <a:pPr/>
              <a:t>32</a:t>
            </a:fld>
            <a:endParaRPr lang="fr-FR" altLang="fr-FR" dirty="0"/>
          </a:p>
        </p:txBody>
      </p:sp>
      <p:sp>
        <p:nvSpPr>
          <p:cNvPr id="5" name="Titre 4"/>
          <p:cNvSpPr>
            <a:spLocks noGrp="1"/>
          </p:cNvSpPr>
          <p:nvPr>
            <p:ph type="title"/>
          </p:nvPr>
        </p:nvSpPr>
        <p:spPr/>
        <p:txBody>
          <a:bodyPr>
            <a:normAutofit/>
          </a:bodyPr>
          <a:lstStyle/>
          <a:p>
            <a:r>
              <a:rPr lang="fr-FR" sz="2800" b="1" dirty="0" smtClean="0">
                <a:latin typeface="Arial" panose="020B0604020202020204" pitchFamily="34" charset="0"/>
                <a:cs typeface="Arial" panose="020B0604020202020204" pitchFamily="34" charset="0"/>
              </a:rPr>
              <a:t>Versements </a:t>
            </a:r>
            <a:r>
              <a:rPr lang="fr-FR" sz="2800" b="1" dirty="0">
                <a:latin typeface="Arial" panose="020B0604020202020204" pitchFamily="34" charset="0"/>
                <a:cs typeface="Arial" panose="020B0604020202020204" pitchFamily="34" charset="0"/>
              </a:rPr>
              <a:t>pour la retraite</a:t>
            </a:r>
            <a:endParaRPr lang="fr-FR" sz="2800" dirty="0"/>
          </a:p>
        </p:txBody>
      </p:sp>
      <p:sp>
        <p:nvSpPr>
          <p:cNvPr id="6" name="Espace réservé de la date 5"/>
          <p:cNvSpPr>
            <a:spLocks noGrp="1"/>
          </p:cNvSpPr>
          <p:nvPr>
            <p:ph type="dt" sz="half" idx="10"/>
          </p:nvPr>
        </p:nvSpPr>
        <p:spPr>
          <a:xfrm>
            <a:off x="4427984" y="6237312"/>
            <a:ext cx="3888432" cy="365125"/>
          </a:xfrm>
        </p:spPr>
        <p:txBody>
          <a:bodyPr/>
          <a:lstStyle/>
          <a:p>
            <a:r>
              <a:rPr lang="fr-FR" smtClean="0"/>
              <a:t>25/06/2015</a:t>
            </a:r>
            <a:endParaRPr lang="en-US" dirty="0"/>
          </a:p>
        </p:txBody>
      </p:sp>
    </p:spTree>
    <p:extLst>
      <p:ext uri="{BB962C8B-B14F-4D97-AF65-F5344CB8AC3E}">
        <p14:creationId xmlns:p14="http://schemas.microsoft.com/office/powerpoint/2010/main" xmlns="" val="1341142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988840"/>
            <a:ext cx="8568952" cy="4320480"/>
          </a:xfrm>
        </p:spPr>
        <p:txBody>
          <a:bodyPr>
            <a:normAutofit lnSpcReduction="10000"/>
          </a:bodyPr>
          <a:lstStyle/>
          <a:p>
            <a:pPr>
              <a:lnSpc>
                <a:spcPct val="90000"/>
              </a:lnSpc>
              <a:buClr>
                <a:srgbClr val="2497D3"/>
              </a:buClr>
            </a:pPr>
            <a:r>
              <a:rPr lang="fr-FR" altLang="fr-FR" sz="2200" b="1" dirty="0">
                <a:latin typeface="Arial" panose="020B0604020202020204" pitchFamily="34" charset="0"/>
                <a:cs typeface="Arial" panose="020B0604020202020204" pitchFamily="34" charset="0"/>
              </a:rPr>
              <a:t>Les rachats au titre des périodes accomplies en qualité de conjoint participant avant 1999</a:t>
            </a:r>
          </a:p>
          <a:p>
            <a:pPr lvl="1">
              <a:lnSpc>
                <a:spcPct val="90000"/>
              </a:lnSpc>
              <a:buClr>
                <a:srgbClr val="2497D3"/>
              </a:buClr>
            </a:pPr>
            <a:r>
              <a:rPr lang="fr-FR" altLang="fr-FR" dirty="0">
                <a:latin typeface="Arial" panose="020B0604020202020204" pitchFamily="34" charset="0"/>
                <a:cs typeface="Arial" panose="020B0604020202020204" pitchFamily="34" charset="0"/>
              </a:rPr>
              <a:t>Les années effectuée en qualité de conjoint participant avant 1999 peuvent être rachetées. En effet, ces dernières n’ont été validées qu’au titre de la retraite forfaitaire. Un rachat permet l’attribution de points de retraite proportionnelle </a:t>
            </a:r>
          </a:p>
          <a:p>
            <a:pPr lvl="1">
              <a:lnSpc>
                <a:spcPct val="90000"/>
              </a:lnSpc>
              <a:buClr>
                <a:srgbClr val="2497D3"/>
              </a:buClr>
            </a:pPr>
            <a:r>
              <a:rPr lang="fr-FR" altLang="fr-FR" dirty="0">
                <a:latin typeface="Arial" panose="020B0604020202020204" pitchFamily="34" charset="0"/>
                <a:cs typeface="Arial" panose="020B0604020202020204" pitchFamily="34" charset="0"/>
              </a:rPr>
              <a:t>Le nombre d’années potentiellement rachetable avant 1999 dépend du nombre d’années effectuées en qualité de collaborateur ou chef d’exploitation ou d’entreprise agricole à compter de 2000</a:t>
            </a:r>
          </a:p>
          <a:p>
            <a:pPr lvl="1">
              <a:lnSpc>
                <a:spcPct val="90000"/>
              </a:lnSpc>
              <a:buClr>
                <a:srgbClr val="2497D3"/>
              </a:buClr>
            </a:pPr>
            <a:r>
              <a:rPr lang="fr-FR" altLang="fr-FR" dirty="0">
                <a:latin typeface="Arial" panose="020B0604020202020204" pitchFamily="34" charset="0"/>
                <a:cs typeface="Arial" panose="020B0604020202020204" pitchFamily="34" charset="0"/>
              </a:rPr>
              <a:t>Le coût de ce rachat dépend de l’âge et des revenus de l’assuré</a:t>
            </a:r>
          </a:p>
          <a:p>
            <a:pPr lvl="1">
              <a:lnSpc>
                <a:spcPct val="90000"/>
              </a:lnSpc>
              <a:buClr>
                <a:srgbClr val="2497D3"/>
              </a:buClr>
            </a:pPr>
            <a:r>
              <a:rPr lang="fr-FR" altLang="fr-FR" dirty="0">
                <a:latin typeface="Arial" panose="020B0604020202020204" pitchFamily="34" charset="0"/>
                <a:cs typeface="Arial" panose="020B0604020202020204" pitchFamily="34" charset="0"/>
              </a:rPr>
              <a:t>Le barème annuel correspond à 15% du barème des versements pour la retraite au titre des études supérieures</a:t>
            </a:r>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982174" y="6237312"/>
            <a:ext cx="1161826" cy="365125"/>
          </a:xfrm>
        </p:spPr>
        <p:txBody>
          <a:bodyPr/>
          <a:lstStyle/>
          <a:p>
            <a:fld id="{121435A7-8C38-4487-86A2-FFF8DB24A6A1}" type="slidenum">
              <a:rPr lang="fr-FR" altLang="fr-FR" smtClean="0"/>
              <a:pPr/>
              <a:t>33</a:t>
            </a:fld>
            <a:endParaRPr lang="fr-FR" altLang="fr-FR" dirty="0"/>
          </a:p>
        </p:txBody>
      </p:sp>
      <p:sp>
        <p:nvSpPr>
          <p:cNvPr id="5" name="Titre 4"/>
          <p:cNvSpPr>
            <a:spLocks noGrp="1"/>
          </p:cNvSpPr>
          <p:nvPr>
            <p:ph type="title"/>
          </p:nvPr>
        </p:nvSpPr>
        <p:spPr/>
        <p:txBody>
          <a:bodyPr>
            <a:normAutofit/>
          </a:bodyPr>
          <a:lstStyle/>
          <a:p>
            <a:r>
              <a:rPr lang="fr-FR" sz="2800" b="1" dirty="0" smtClean="0">
                <a:latin typeface="Arial" panose="020B0604020202020204" pitchFamily="34" charset="0"/>
                <a:cs typeface="Arial" panose="020B0604020202020204" pitchFamily="34" charset="0"/>
              </a:rPr>
              <a:t>Versements </a:t>
            </a:r>
            <a:r>
              <a:rPr lang="fr-FR" sz="2800" b="1" dirty="0">
                <a:latin typeface="Arial" panose="020B0604020202020204" pitchFamily="34" charset="0"/>
                <a:cs typeface="Arial" panose="020B0604020202020204" pitchFamily="34" charset="0"/>
              </a:rPr>
              <a:t>pour la retraite</a:t>
            </a:r>
            <a:endParaRPr lang="fr-FR" sz="2800" dirty="0"/>
          </a:p>
        </p:txBody>
      </p:sp>
      <p:sp>
        <p:nvSpPr>
          <p:cNvPr id="6" name="Espace réservé de la date 5"/>
          <p:cNvSpPr>
            <a:spLocks noGrp="1"/>
          </p:cNvSpPr>
          <p:nvPr>
            <p:ph type="dt" sz="half" idx="10"/>
          </p:nvPr>
        </p:nvSpPr>
        <p:spPr>
          <a:xfrm>
            <a:off x="6228184" y="6237312"/>
            <a:ext cx="2016224" cy="419196"/>
          </a:xfrm>
        </p:spPr>
        <p:txBody>
          <a:bodyPr/>
          <a:lstStyle/>
          <a:p>
            <a:r>
              <a:rPr lang="fr-FR" dirty="0" smtClean="0"/>
              <a:t>25/06/2015</a:t>
            </a:r>
            <a:endParaRPr lang="en-US" dirty="0"/>
          </a:p>
        </p:txBody>
      </p:sp>
    </p:spTree>
    <p:extLst>
      <p:ext uri="{BB962C8B-B14F-4D97-AF65-F5344CB8AC3E}">
        <p14:creationId xmlns:p14="http://schemas.microsoft.com/office/powerpoint/2010/main" xmlns="" val="2068305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060848"/>
            <a:ext cx="8208911" cy="4065315"/>
          </a:xfrm>
        </p:spPr>
        <p:txBody>
          <a:bodyPr>
            <a:normAutofit/>
          </a:bodyPr>
          <a:lstStyle/>
          <a:p>
            <a:r>
              <a:rPr lang="fr-FR" altLang="fr-FR" b="1" dirty="0">
                <a:latin typeface="Arial" panose="020B0604020202020204" pitchFamily="34" charset="0"/>
                <a:cs typeface="Arial" panose="020B0604020202020204" pitchFamily="34" charset="0"/>
              </a:rPr>
              <a:t>Les périodes assimilées</a:t>
            </a:r>
          </a:p>
          <a:p>
            <a:pPr lvl="1"/>
            <a:r>
              <a:rPr lang="fr-FR" altLang="fr-FR" dirty="0">
                <a:latin typeface="Arial" panose="020B0604020202020204" pitchFamily="34" charset="0"/>
                <a:cs typeface="Arial" panose="020B0604020202020204" pitchFamily="34" charset="0"/>
              </a:rPr>
              <a:t>Les périodes d'interruption d'activité résultant de maladie ou d’infirmité graves empêchant toute activité professionnelle</a:t>
            </a:r>
          </a:p>
          <a:p>
            <a:pPr lvl="1"/>
            <a:r>
              <a:rPr lang="fr-FR" altLang="fr-FR" dirty="0">
                <a:latin typeface="Arial" panose="020B0604020202020204" pitchFamily="34" charset="0"/>
                <a:cs typeface="Arial" panose="020B0604020202020204" pitchFamily="34" charset="0"/>
              </a:rPr>
              <a:t>Les périodes de service national légal, de mobilisation</a:t>
            </a:r>
          </a:p>
          <a:p>
            <a:pPr lvl="1"/>
            <a:r>
              <a:rPr lang="fr-FR" altLang="fr-FR" dirty="0">
                <a:latin typeface="Arial" panose="020B0604020202020204" pitchFamily="34" charset="0"/>
                <a:cs typeface="Arial" panose="020B0604020202020204" pitchFamily="34" charset="0"/>
              </a:rPr>
              <a:t>Les périodes de détention provisoire, sauf si elle s’impute sur la durée de la peine</a:t>
            </a:r>
          </a:p>
          <a:p>
            <a:pPr lvl="1"/>
            <a:r>
              <a:rPr lang="fr-FR" altLang="fr-FR" dirty="0">
                <a:latin typeface="Arial" panose="020B0604020202020204" pitchFamily="34" charset="0"/>
                <a:cs typeface="Arial" panose="020B0604020202020204" pitchFamily="34" charset="0"/>
              </a:rPr>
              <a:t>Les périodes de perception de l'allocation de préretraite agricole</a:t>
            </a:r>
          </a:p>
          <a:p>
            <a:pPr lvl="1"/>
            <a:r>
              <a:rPr lang="fr-FR" altLang="fr-FR" dirty="0">
                <a:latin typeface="Arial" panose="020B0604020202020204" pitchFamily="34" charset="0"/>
                <a:cs typeface="Arial" panose="020B0604020202020204" pitchFamily="34" charset="0"/>
              </a:rPr>
              <a:t>Les périodes correspondant à une majoration de durée d'assurance pour enfant</a:t>
            </a:r>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812360" y="6237312"/>
            <a:ext cx="1161826" cy="365125"/>
          </a:xfrm>
        </p:spPr>
        <p:txBody>
          <a:bodyPr/>
          <a:lstStyle/>
          <a:p>
            <a:fld id="{121435A7-8C38-4487-86A2-FFF8DB24A6A1}" type="slidenum">
              <a:rPr lang="fr-FR" altLang="fr-FR" smtClean="0"/>
              <a:pPr/>
              <a:t>34</a:t>
            </a:fld>
            <a:endParaRPr lang="fr-FR" altLang="fr-FR" dirty="0"/>
          </a:p>
        </p:txBody>
      </p:sp>
      <p:sp>
        <p:nvSpPr>
          <p:cNvPr id="5" name="Titre 4"/>
          <p:cNvSpPr>
            <a:spLocks noGrp="1"/>
          </p:cNvSpPr>
          <p:nvPr>
            <p:ph type="title"/>
          </p:nvPr>
        </p:nvSpPr>
        <p:spPr/>
        <p:txBody>
          <a:bodyPr>
            <a:normAutofit/>
          </a:bodyPr>
          <a:lstStyle/>
          <a:p>
            <a:r>
              <a:rPr lang="fr-FR" altLang="fr-FR" sz="2800" b="1" dirty="0" smtClean="0">
                <a:latin typeface="Arial" panose="020B0604020202020204" pitchFamily="34" charset="0"/>
                <a:cs typeface="Arial" panose="020B0604020202020204" pitchFamily="34" charset="0"/>
              </a:rPr>
              <a:t>Périodes </a:t>
            </a:r>
            <a:r>
              <a:rPr lang="fr-FR" altLang="fr-FR" sz="2800" b="1" dirty="0">
                <a:latin typeface="Arial" panose="020B0604020202020204" pitchFamily="34" charset="0"/>
                <a:cs typeface="Arial" panose="020B0604020202020204" pitchFamily="34" charset="0"/>
              </a:rPr>
              <a:t>assimilées</a:t>
            </a:r>
            <a:br>
              <a:rPr lang="fr-FR" altLang="fr-FR" sz="2800" b="1" dirty="0">
                <a:latin typeface="Arial" panose="020B0604020202020204" pitchFamily="34" charset="0"/>
                <a:cs typeface="Arial" panose="020B0604020202020204" pitchFamily="34" charset="0"/>
              </a:rPr>
            </a:br>
            <a:endParaRPr lang="fr-FR" sz="2800" dirty="0">
              <a:latin typeface="Arial" panose="020B0604020202020204" pitchFamily="34" charset="0"/>
              <a:cs typeface="Arial" panose="020B0604020202020204" pitchFamily="34" charset="0"/>
            </a:endParaRPr>
          </a:p>
        </p:txBody>
      </p:sp>
      <p:sp>
        <p:nvSpPr>
          <p:cNvPr id="6" name="Espace réservé de la date 5"/>
          <p:cNvSpPr>
            <a:spLocks noGrp="1"/>
          </p:cNvSpPr>
          <p:nvPr>
            <p:ph type="dt" sz="half" idx="10"/>
          </p:nvPr>
        </p:nvSpPr>
        <p:spPr>
          <a:xfrm>
            <a:off x="6948264" y="6237312"/>
            <a:ext cx="1065994" cy="347188"/>
          </a:xfrm>
        </p:spPr>
        <p:txBody>
          <a:bodyPr/>
          <a:lstStyle/>
          <a:p>
            <a:r>
              <a:rPr lang="fr-FR" smtClean="0"/>
              <a:t>25/06/2015</a:t>
            </a:r>
            <a:endParaRPr lang="en-US" dirty="0"/>
          </a:p>
        </p:txBody>
      </p:sp>
    </p:spTree>
    <p:extLst>
      <p:ext uri="{BB962C8B-B14F-4D97-AF65-F5344CB8AC3E}">
        <p14:creationId xmlns:p14="http://schemas.microsoft.com/office/powerpoint/2010/main" xmlns="" val="697080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060848"/>
            <a:ext cx="8352927" cy="4065315"/>
          </a:xfrm>
        </p:spPr>
        <p:txBody>
          <a:bodyPr>
            <a:normAutofit/>
          </a:bodyPr>
          <a:lstStyle/>
          <a:p>
            <a:pPr>
              <a:lnSpc>
                <a:spcPct val="105000"/>
              </a:lnSpc>
            </a:pPr>
            <a:r>
              <a:rPr lang="fr-FR" altLang="fr-FR" dirty="0">
                <a:latin typeface="Arial" panose="020B0604020202020204" pitchFamily="34" charset="0"/>
                <a:cs typeface="Arial" panose="020B0604020202020204" pitchFamily="34" charset="0"/>
              </a:rPr>
              <a:t>Les </a:t>
            </a:r>
            <a:r>
              <a:rPr lang="fr-FR" altLang="fr-FR" b="1" dirty="0">
                <a:latin typeface="Arial" panose="020B0604020202020204" pitchFamily="34" charset="0"/>
                <a:cs typeface="Arial" panose="020B0604020202020204" pitchFamily="34" charset="0"/>
              </a:rPr>
              <a:t>périodes reconnues équivalentes </a:t>
            </a:r>
            <a:r>
              <a:rPr lang="fr-FR" altLang="fr-FR" sz="2000" dirty="0">
                <a:latin typeface="Arial" panose="020B0604020202020204" pitchFamily="34" charset="0"/>
                <a:cs typeface="Arial" panose="020B0604020202020204" pitchFamily="34" charset="0"/>
              </a:rPr>
              <a:t>sont des périodes d'activité professionnelle NSA :</a:t>
            </a:r>
          </a:p>
          <a:p>
            <a:pPr lvl="1">
              <a:lnSpc>
                <a:spcPct val="105000"/>
              </a:lnSpc>
            </a:pPr>
            <a:r>
              <a:rPr lang="fr-FR" altLang="fr-FR" sz="2000" dirty="0">
                <a:latin typeface="Arial" panose="020B0604020202020204" pitchFamily="34" charset="0"/>
                <a:cs typeface="Arial" panose="020B0604020202020204" pitchFamily="34" charset="0"/>
              </a:rPr>
              <a:t>Accomplies de façon habituelle et régulière avant le 1</a:t>
            </a:r>
            <a:r>
              <a:rPr lang="fr-FR" altLang="fr-FR" sz="2000" baseline="30000" dirty="0">
                <a:latin typeface="Arial" panose="020B0604020202020204" pitchFamily="34" charset="0"/>
                <a:cs typeface="Arial" panose="020B0604020202020204" pitchFamily="34" charset="0"/>
              </a:rPr>
              <a:t>er</a:t>
            </a:r>
            <a:r>
              <a:rPr lang="fr-FR" altLang="fr-FR" sz="2000" dirty="0">
                <a:latin typeface="Arial" panose="020B0604020202020204" pitchFamily="34" charset="0"/>
                <a:cs typeface="Arial" panose="020B0604020202020204" pitchFamily="34" charset="0"/>
              </a:rPr>
              <a:t> janvier 1976, dans une exploitation agricole ou assimilée, entre le 18</a:t>
            </a:r>
            <a:r>
              <a:rPr lang="fr-FR" altLang="fr-FR" sz="2000" baseline="30000" dirty="0">
                <a:latin typeface="Arial" panose="020B0604020202020204" pitchFamily="34" charset="0"/>
                <a:cs typeface="Arial" panose="020B0604020202020204" pitchFamily="34" charset="0"/>
              </a:rPr>
              <a:t>ème</a:t>
            </a:r>
            <a:r>
              <a:rPr lang="fr-FR" altLang="fr-FR" sz="2000" dirty="0">
                <a:latin typeface="Arial" panose="020B0604020202020204" pitchFamily="34" charset="0"/>
                <a:cs typeface="Arial" panose="020B0604020202020204" pitchFamily="34" charset="0"/>
              </a:rPr>
              <a:t> et le 21</a:t>
            </a:r>
            <a:r>
              <a:rPr lang="fr-FR" altLang="fr-FR" sz="2000" baseline="30000" dirty="0">
                <a:latin typeface="Arial" panose="020B0604020202020204" pitchFamily="34" charset="0"/>
                <a:cs typeface="Arial" panose="020B0604020202020204" pitchFamily="34" charset="0"/>
              </a:rPr>
              <a:t>ème</a:t>
            </a:r>
            <a:r>
              <a:rPr lang="fr-FR" altLang="fr-FR" sz="2000" dirty="0">
                <a:latin typeface="Arial" panose="020B0604020202020204" pitchFamily="34" charset="0"/>
                <a:cs typeface="Arial" panose="020B0604020202020204" pitchFamily="34" charset="0"/>
              </a:rPr>
              <a:t>  anniversaire des intéressés et n'ayant pas donné lieu au versement de cotisations </a:t>
            </a:r>
          </a:p>
          <a:p>
            <a:pPr lvl="1">
              <a:lnSpc>
                <a:spcPct val="105000"/>
              </a:lnSpc>
            </a:pPr>
            <a:r>
              <a:rPr lang="fr-FR" altLang="fr-FR" sz="2000" dirty="0">
                <a:latin typeface="Arial" panose="020B0604020202020204" pitchFamily="34" charset="0"/>
                <a:cs typeface="Arial" panose="020B0604020202020204" pitchFamily="34" charset="0"/>
              </a:rPr>
              <a:t>Comprise entre le début d’activité NSA et le 31 décembre de l’année en question</a:t>
            </a:r>
          </a:p>
          <a:p>
            <a:pPr lvl="1">
              <a:lnSpc>
                <a:spcPct val="105000"/>
              </a:lnSpc>
            </a:pPr>
            <a:r>
              <a:rPr lang="fr-FR" altLang="fr-FR" sz="2000" dirty="0">
                <a:latin typeface="Arial" panose="020B0604020202020204" pitchFamily="34" charset="0"/>
                <a:cs typeface="Arial" panose="020B0604020202020204" pitchFamily="34" charset="0"/>
              </a:rPr>
              <a:t>Ces périodes sont prises en compte </a:t>
            </a:r>
            <a:r>
              <a:rPr lang="fr-FR" altLang="fr-FR" sz="2000" b="1" dirty="0">
                <a:latin typeface="Arial" panose="020B0604020202020204" pitchFamily="34" charset="0"/>
                <a:cs typeface="Arial" panose="020B0604020202020204" pitchFamily="34" charset="0"/>
              </a:rPr>
              <a:t>uniquement pour la durée d'assurance</a:t>
            </a:r>
            <a:r>
              <a:rPr lang="fr-FR" altLang="fr-FR" sz="2000" dirty="0">
                <a:latin typeface="Arial" panose="020B0604020202020204" pitchFamily="34" charset="0"/>
                <a:cs typeface="Arial" panose="020B0604020202020204" pitchFamily="34" charset="0"/>
              </a:rPr>
              <a:t> tous régimes confondus permettant l’ouverture du droit à retraite</a:t>
            </a:r>
          </a:p>
          <a:p>
            <a:pPr>
              <a:lnSpc>
                <a:spcPct val="105000"/>
              </a:lnSpc>
            </a:pPr>
            <a:endParaRPr lang="fr-FR" altLang="fr-FR" sz="2200" b="1"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884368" y="6237312"/>
            <a:ext cx="1161826" cy="365125"/>
          </a:xfrm>
        </p:spPr>
        <p:txBody>
          <a:bodyPr/>
          <a:lstStyle/>
          <a:p>
            <a:fld id="{121435A7-8C38-4487-86A2-FFF8DB24A6A1}" type="slidenum">
              <a:rPr lang="fr-FR" altLang="fr-FR" smtClean="0"/>
              <a:pPr/>
              <a:t>35</a:t>
            </a:fld>
            <a:endParaRPr lang="fr-FR" altLang="fr-FR" dirty="0"/>
          </a:p>
        </p:txBody>
      </p:sp>
      <p:sp>
        <p:nvSpPr>
          <p:cNvPr id="5" name="Titre 4"/>
          <p:cNvSpPr>
            <a:spLocks noGrp="1"/>
          </p:cNvSpPr>
          <p:nvPr>
            <p:ph type="title"/>
          </p:nvPr>
        </p:nvSpPr>
        <p:spPr/>
        <p:txBody>
          <a:bodyPr>
            <a:normAutofit/>
          </a:bodyPr>
          <a:lstStyle/>
          <a:p>
            <a:r>
              <a:rPr lang="fr-FR" altLang="fr-FR" sz="2800" b="1" dirty="0" smtClean="0">
                <a:latin typeface="Arial" panose="020B0604020202020204" pitchFamily="34" charset="0"/>
                <a:cs typeface="Arial" panose="020B0604020202020204" pitchFamily="34" charset="0"/>
              </a:rPr>
              <a:t>Périodes </a:t>
            </a:r>
            <a:r>
              <a:rPr lang="fr-FR" altLang="fr-FR" sz="2800" b="1" dirty="0">
                <a:latin typeface="Arial" panose="020B0604020202020204" pitchFamily="34" charset="0"/>
                <a:cs typeface="Arial" panose="020B0604020202020204" pitchFamily="34" charset="0"/>
              </a:rPr>
              <a:t>reconnues équivalentes</a:t>
            </a:r>
            <a:endParaRPr lang="fr-FR" sz="2800" dirty="0">
              <a:latin typeface="Arial" panose="020B0604020202020204" pitchFamily="34" charset="0"/>
              <a:cs typeface="Arial" panose="020B0604020202020204" pitchFamily="34" charset="0"/>
            </a:endParaRPr>
          </a:p>
        </p:txBody>
      </p:sp>
      <p:sp>
        <p:nvSpPr>
          <p:cNvPr id="6" name="Espace réservé de la date 5"/>
          <p:cNvSpPr>
            <a:spLocks noGrp="1"/>
          </p:cNvSpPr>
          <p:nvPr>
            <p:ph type="dt" sz="half" idx="10"/>
          </p:nvPr>
        </p:nvSpPr>
        <p:spPr>
          <a:xfrm>
            <a:off x="7092280" y="6237312"/>
            <a:ext cx="993986" cy="347188"/>
          </a:xfrm>
        </p:spPr>
        <p:txBody>
          <a:bodyPr/>
          <a:lstStyle/>
          <a:p>
            <a:r>
              <a:rPr lang="fr-FR" smtClean="0"/>
              <a:t>25/06/2015</a:t>
            </a:r>
            <a:endParaRPr lang="en-US" dirty="0"/>
          </a:p>
        </p:txBody>
      </p:sp>
    </p:spTree>
    <p:extLst>
      <p:ext uri="{BB962C8B-B14F-4D97-AF65-F5344CB8AC3E}">
        <p14:creationId xmlns:p14="http://schemas.microsoft.com/office/powerpoint/2010/main" xmlns="" val="207723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667818"/>
          </a:xfrm>
        </p:spPr>
        <p:txBody>
          <a:bodyPr>
            <a:normAutofit/>
          </a:bodyPr>
          <a:lstStyle/>
          <a:p>
            <a:r>
              <a:rPr lang="fr-FR" altLang="fr-FR" sz="3200" b="1" dirty="0" smtClean="0">
                <a:latin typeface="Arial" charset="0"/>
                <a:cs typeface="Arial" charset="0"/>
              </a:rPr>
              <a:t>Retraite NSA </a:t>
            </a:r>
            <a:r>
              <a:rPr lang="fr-FR" altLang="fr-FR" sz="3200" b="1" dirty="0">
                <a:latin typeface="Arial" charset="0"/>
                <a:cs typeface="Arial" charset="0"/>
              </a:rPr>
              <a:t>: âge, durée d’assurance, taux, calcul</a:t>
            </a:r>
            <a:endParaRPr lang="fr-FR" altLang="fr-FR" sz="3200" dirty="0"/>
          </a:p>
        </p:txBody>
      </p:sp>
    </p:spTree>
    <p:extLst>
      <p:ext uri="{BB962C8B-B14F-4D97-AF65-F5344CB8AC3E}">
        <p14:creationId xmlns:p14="http://schemas.microsoft.com/office/powerpoint/2010/main" xmlns="" val="2125746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4"/>
          <p:cNvSpPr>
            <a:spLocks noGrp="1"/>
          </p:cNvSpPr>
          <p:nvPr>
            <p:ph type="sldNum" sz="quarter" idx="10"/>
          </p:nvPr>
        </p:nvSpPr>
        <p:spPr>
          <a:noFill/>
        </p:spPr>
        <p:txBody>
          <a:bodyPr/>
          <a:lstStyle>
            <a:lvl1pPr eaLnBrk="0" hangingPunct="0">
              <a:spcBef>
                <a:spcPct val="75000"/>
              </a:spcBef>
              <a:buClr>
                <a:schemeClr val="accent2"/>
              </a:buClr>
              <a:buSzPct val="80000"/>
              <a:buFont typeface="Wingdings 3" pitchFamily="18" charset="2"/>
              <a:buChar char="x"/>
              <a:defRPr sz="2600">
                <a:solidFill>
                  <a:schemeClr val="tx1"/>
                </a:solidFill>
                <a:latin typeface="Arial" charset="0"/>
              </a:defRPr>
            </a:lvl1pPr>
            <a:lvl2pPr marL="742950" indent="-285750" eaLnBrk="0" hangingPunct="0">
              <a:spcBef>
                <a:spcPct val="40000"/>
              </a:spcBef>
              <a:buChar char="•"/>
              <a:defRPr sz="1900">
                <a:solidFill>
                  <a:schemeClr val="tx1"/>
                </a:solidFill>
                <a:latin typeface="Arial" charset="0"/>
              </a:defRPr>
            </a:lvl2pPr>
            <a:lvl3pPr marL="1143000" indent="-228600" eaLnBrk="0" hangingPunct="0">
              <a:spcBef>
                <a:spcPct val="20000"/>
              </a:spcBef>
              <a:defRPr sz="1400">
                <a:solidFill>
                  <a:schemeClr val="tx1"/>
                </a:solidFill>
                <a:latin typeface="Arial" charset="0"/>
              </a:defRPr>
            </a:lvl3pPr>
            <a:lvl4pPr marL="1600200" indent="-228600" eaLnBrk="0" hangingPunct="0">
              <a:spcBef>
                <a:spcPct val="20000"/>
              </a:spcBef>
              <a:buChar char="–"/>
              <a:defRPr sz="1300">
                <a:solidFill>
                  <a:schemeClr val="tx1"/>
                </a:solidFill>
                <a:latin typeface="Arial" charset="0"/>
              </a:defRPr>
            </a:lvl4pPr>
            <a:lvl5pPr marL="2057400" indent="-228600" eaLnBrk="0" hangingPunct="0">
              <a:spcBef>
                <a:spcPct val="20000"/>
              </a:spcBef>
              <a:defRPr sz="1300">
                <a:solidFill>
                  <a:schemeClr val="tx1"/>
                </a:solidFill>
                <a:latin typeface="Arial" charset="0"/>
              </a:defRPr>
            </a:lvl5pPr>
            <a:lvl6pPr marL="2514600" indent="-228600" eaLnBrk="0" fontAlgn="base" hangingPunct="0">
              <a:spcBef>
                <a:spcPct val="20000"/>
              </a:spcBef>
              <a:spcAft>
                <a:spcPct val="0"/>
              </a:spcAft>
              <a:defRPr sz="1300">
                <a:solidFill>
                  <a:schemeClr val="tx1"/>
                </a:solidFill>
                <a:latin typeface="Arial" charset="0"/>
              </a:defRPr>
            </a:lvl6pPr>
            <a:lvl7pPr marL="2971800" indent="-228600" eaLnBrk="0" fontAlgn="base" hangingPunct="0">
              <a:spcBef>
                <a:spcPct val="20000"/>
              </a:spcBef>
              <a:spcAft>
                <a:spcPct val="0"/>
              </a:spcAft>
              <a:defRPr sz="1300">
                <a:solidFill>
                  <a:schemeClr val="tx1"/>
                </a:solidFill>
                <a:latin typeface="Arial" charset="0"/>
              </a:defRPr>
            </a:lvl7pPr>
            <a:lvl8pPr marL="3429000" indent="-228600" eaLnBrk="0" fontAlgn="base" hangingPunct="0">
              <a:spcBef>
                <a:spcPct val="20000"/>
              </a:spcBef>
              <a:spcAft>
                <a:spcPct val="0"/>
              </a:spcAft>
              <a:defRPr sz="1300">
                <a:solidFill>
                  <a:schemeClr val="tx1"/>
                </a:solidFill>
                <a:latin typeface="Arial" charset="0"/>
              </a:defRPr>
            </a:lvl8pPr>
            <a:lvl9pPr marL="3886200" indent="-228600" eaLnBrk="0" fontAlgn="base" hangingPunct="0">
              <a:spcBef>
                <a:spcPct val="20000"/>
              </a:spcBef>
              <a:spcAft>
                <a:spcPct val="0"/>
              </a:spcAft>
              <a:defRPr sz="1300">
                <a:solidFill>
                  <a:schemeClr val="tx1"/>
                </a:solidFill>
                <a:latin typeface="Arial" charset="0"/>
              </a:defRPr>
            </a:lvl9pPr>
          </a:lstStyle>
          <a:p>
            <a:pPr eaLnBrk="1" hangingPunct="1">
              <a:spcBef>
                <a:spcPct val="0"/>
              </a:spcBef>
              <a:buClrTx/>
              <a:buSzTx/>
              <a:buFontTx/>
              <a:buNone/>
            </a:pPr>
            <a:r>
              <a:rPr lang="fr-FR" altLang="fr-FR" sz="1200" dirty="0" smtClean="0">
                <a:solidFill>
                  <a:schemeClr val="bg1"/>
                </a:solidFill>
              </a:rPr>
              <a:t>Janvier 2015 – SCH/VG </a:t>
            </a:r>
            <a:fld id="{956B2A26-5E08-4634-BC2A-CB5420D67948}" type="slidenum">
              <a:rPr lang="fr-FR" altLang="fr-FR" sz="1200" smtClean="0">
                <a:solidFill>
                  <a:schemeClr val="bg1"/>
                </a:solidFill>
              </a:rPr>
              <a:pPr eaLnBrk="1" hangingPunct="1">
                <a:spcBef>
                  <a:spcPct val="0"/>
                </a:spcBef>
                <a:buClrTx/>
                <a:buSzTx/>
                <a:buFontTx/>
                <a:buNone/>
              </a:pPr>
              <a:t>37</a:t>
            </a:fld>
            <a:endParaRPr lang="fr-FR" altLang="fr-FR" sz="1200" dirty="0" smtClean="0">
              <a:solidFill>
                <a:schemeClr val="bg1"/>
              </a:solidFill>
            </a:endParaRPr>
          </a:p>
        </p:txBody>
      </p:sp>
      <p:sp>
        <p:nvSpPr>
          <p:cNvPr id="35843" name="Rectangle 2"/>
          <p:cNvSpPr>
            <a:spLocks noGrp="1" noChangeArrowheads="1"/>
          </p:cNvSpPr>
          <p:nvPr>
            <p:ph type="title"/>
          </p:nvPr>
        </p:nvSpPr>
        <p:spPr>
          <a:xfrm>
            <a:off x="251520" y="404664"/>
            <a:ext cx="8642350" cy="738187"/>
          </a:xfrm>
        </p:spPr>
        <p:txBody>
          <a:bodyPr>
            <a:normAutofit/>
          </a:bodyPr>
          <a:lstStyle/>
          <a:p>
            <a:pPr eaLnBrk="1" hangingPunct="1"/>
            <a:r>
              <a:rPr lang="fr-FR" altLang="fr-FR" sz="2800" dirty="0" smtClean="0">
                <a:latin typeface="Arial" panose="020B0604020202020204" pitchFamily="34" charset="0"/>
                <a:cs typeface="Arial" panose="020B0604020202020204" pitchFamily="34" charset="0"/>
              </a:rPr>
              <a:t>Âge, durée d’assurance, taux, calcul, formalités</a:t>
            </a:r>
          </a:p>
        </p:txBody>
      </p:sp>
      <p:sp>
        <p:nvSpPr>
          <p:cNvPr id="35844" name="Rectangle 3"/>
          <p:cNvSpPr>
            <a:spLocks noGrp="1" noChangeArrowheads="1"/>
          </p:cNvSpPr>
          <p:nvPr>
            <p:ph type="body" sz="half" idx="1"/>
          </p:nvPr>
        </p:nvSpPr>
        <p:spPr>
          <a:xfrm>
            <a:off x="539750" y="1988841"/>
            <a:ext cx="8280400" cy="504056"/>
          </a:xfrm>
        </p:spPr>
        <p:txBody>
          <a:bodyPr>
            <a:normAutofit fontScale="25000" lnSpcReduction="20000"/>
          </a:bodyPr>
          <a:lstStyle/>
          <a:p>
            <a:pPr eaLnBrk="1" hangingPunct="1"/>
            <a:r>
              <a:rPr lang="fr-FR" altLang="fr-FR" sz="8800" b="1" dirty="0" smtClean="0">
                <a:latin typeface="Arial" panose="020B0604020202020204" pitchFamily="34" charset="0"/>
                <a:cs typeface="Arial" panose="020B0604020202020204" pitchFamily="34" charset="0"/>
              </a:rPr>
              <a:t>Âge, durée d’assurance, taux</a:t>
            </a:r>
          </a:p>
          <a:p>
            <a:pPr eaLnBrk="1" hangingPunct="1">
              <a:buFont typeface="Wingdings 3" pitchFamily="18" charset="2"/>
              <a:buNone/>
            </a:pPr>
            <a:r>
              <a:rPr lang="fr-FR" altLang="fr-FR" sz="2200" dirty="0" smtClean="0"/>
              <a:t/>
            </a:r>
            <a:br>
              <a:rPr lang="fr-FR" altLang="fr-FR" sz="2200" dirty="0" smtClean="0"/>
            </a:br>
            <a:endParaRPr lang="fr-FR" altLang="fr-FR" sz="2200" dirty="0" smtClean="0"/>
          </a:p>
        </p:txBody>
      </p:sp>
      <p:graphicFrame>
        <p:nvGraphicFramePr>
          <p:cNvPr id="148547" name="Group 67"/>
          <p:cNvGraphicFramePr>
            <a:graphicFrameLocks noGrp="1"/>
          </p:cNvGraphicFramePr>
          <p:nvPr>
            <p:ph sz="half" idx="2"/>
            <p:extLst>
              <p:ext uri="{D42A27DB-BD31-4B8C-83A1-F6EECF244321}">
                <p14:modId xmlns:p14="http://schemas.microsoft.com/office/powerpoint/2010/main" xmlns="" val="4285094700"/>
              </p:ext>
            </p:extLst>
          </p:nvPr>
        </p:nvGraphicFramePr>
        <p:xfrm>
          <a:off x="395537" y="2420887"/>
          <a:ext cx="8424936" cy="3713859"/>
        </p:xfrm>
        <a:graphic>
          <a:graphicData uri="http://schemas.openxmlformats.org/drawingml/2006/table">
            <a:tbl>
              <a:tblPr/>
              <a:tblGrid>
                <a:gridCol w="2232247"/>
                <a:gridCol w="2049278"/>
                <a:gridCol w="2036780"/>
                <a:gridCol w="2106631"/>
              </a:tblGrid>
              <a:tr h="458682">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Assuré né à/c du</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Age de départ</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Taux plein</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Durée d’assurance</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70488">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1er janvier 1957</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62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67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166 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46956">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1er janvier 1958</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62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67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167 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64215">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1er janvier 1961</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62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67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168 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67115">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1er janvier 1964</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62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67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169 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67115">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1er janvier 1967</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62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67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170 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70488">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1er janvier 1970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62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67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171 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68800">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kern="1200" cap="none" normalizeH="0" baseline="0" dirty="0" smtClean="0">
                          <a:ln>
                            <a:noFill/>
                          </a:ln>
                          <a:solidFill>
                            <a:schemeClr val="tx1"/>
                          </a:solidFill>
                          <a:effectLst/>
                          <a:latin typeface="Arial" charset="0"/>
                          <a:ea typeface="+mn-ea"/>
                          <a:cs typeface="+mn-cs"/>
                        </a:rPr>
                        <a:t>1er janvier 1973</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kern="1200" cap="none" normalizeH="0" baseline="0" dirty="0" smtClean="0">
                          <a:ln>
                            <a:noFill/>
                          </a:ln>
                          <a:solidFill>
                            <a:schemeClr val="tx1"/>
                          </a:solidFill>
                          <a:effectLst/>
                          <a:latin typeface="Arial" charset="0"/>
                          <a:ea typeface="+mn-ea"/>
                          <a:cs typeface="+mn-cs"/>
                        </a:rPr>
                        <a:t>62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kern="1200" cap="none" normalizeH="0" baseline="0" dirty="0" smtClean="0">
                          <a:ln>
                            <a:noFill/>
                          </a:ln>
                          <a:solidFill>
                            <a:schemeClr val="tx1"/>
                          </a:solidFill>
                          <a:effectLst/>
                          <a:latin typeface="Arial" charset="0"/>
                          <a:ea typeface="+mn-ea"/>
                          <a:cs typeface="+mn-cs"/>
                        </a:rPr>
                        <a:t>67 ans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kern="1200" cap="none" normalizeH="0" baseline="0" dirty="0" smtClean="0">
                          <a:ln>
                            <a:noFill/>
                          </a:ln>
                          <a:solidFill>
                            <a:schemeClr val="tx1"/>
                          </a:solidFill>
                          <a:effectLst/>
                          <a:latin typeface="Arial" charset="0"/>
                          <a:ea typeface="+mn-ea"/>
                          <a:cs typeface="+mn-cs"/>
                        </a:rPr>
                        <a:t>172 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6" name="Espace réservé du numéro de diapositive 4"/>
          <p:cNvSpPr txBox="1">
            <a:spLocks/>
          </p:cNvSpPr>
          <p:nvPr/>
        </p:nvSpPr>
        <p:spPr bwMode="auto">
          <a:xfrm>
            <a:off x="6948264" y="6362935"/>
            <a:ext cx="2015902" cy="40191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Candara" pitchFamily="34" charset="0"/>
                <a:ea typeface="+mn-ea"/>
                <a:cs typeface="+mn-cs"/>
              </a:defRPr>
            </a:lvl1pPr>
            <a:lvl2pPr marL="742950" indent="-2857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Candara" pitchFamily="34" charset="0"/>
                <a:ea typeface="+mn-ea"/>
                <a:cs typeface="+mn-cs"/>
              </a:defRPr>
            </a:lvl2pPr>
            <a:lvl3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Candara" pitchFamily="34" charset="0"/>
                <a:ea typeface="+mn-ea"/>
                <a:cs typeface="+mn-cs"/>
              </a:defRPr>
            </a:lvl3pPr>
            <a:lvl4pPr marL="16002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Candara" pitchFamily="34" charset="0"/>
                <a:ea typeface="+mn-ea"/>
                <a:cs typeface="+mn-cs"/>
              </a:defRPr>
            </a:lvl4pPr>
            <a:lvl5pPr marL="2057400"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9pPr>
          </a:lstStyle>
          <a:p>
            <a:pPr eaLnBrk="1" hangingPunct="1">
              <a:spcBef>
                <a:spcPct val="0"/>
              </a:spcBef>
              <a:buClrTx/>
              <a:buSzTx/>
              <a:buFontTx/>
              <a:buNone/>
            </a:pPr>
            <a:r>
              <a:rPr lang="fr-FR" altLang="fr-FR" sz="1000" smtClean="0">
                <a:latin typeface="Arial" charset="0"/>
              </a:rPr>
              <a:t>25/06/2015        </a:t>
            </a:r>
            <a:fld id="{E2A65613-D4E8-4EF8-BF57-A2F26AEB57E6}" type="slidenum">
              <a:rPr lang="fr-FR" altLang="fr-FR" sz="1000" smtClean="0">
                <a:latin typeface="Arial" charset="0"/>
              </a:rPr>
              <a:pPr eaLnBrk="1" hangingPunct="1">
                <a:spcBef>
                  <a:spcPct val="0"/>
                </a:spcBef>
                <a:buClrTx/>
                <a:buSzTx/>
                <a:buFontTx/>
                <a:buNone/>
              </a:pPr>
              <a:t>37</a:t>
            </a:fld>
            <a:endParaRPr lang="fr-FR" altLang="fr-FR" sz="1000" dirty="0" smtClean="0">
              <a:latin typeface="Arial" charset="0"/>
            </a:endParaRPr>
          </a:p>
        </p:txBody>
      </p:sp>
    </p:spTree>
    <p:extLst>
      <p:ext uri="{BB962C8B-B14F-4D97-AF65-F5344CB8AC3E}">
        <p14:creationId xmlns:p14="http://schemas.microsoft.com/office/powerpoint/2010/main" xmlns="" val="2737283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476672"/>
            <a:ext cx="8642350" cy="864766"/>
          </a:xfrm>
        </p:spPr>
        <p:txBody>
          <a:bodyPr/>
          <a:lstStyle/>
          <a:p>
            <a:pPr eaLnBrk="1" hangingPunct="1"/>
            <a:r>
              <a:rPr lang="fr-FR" altLang="fr-FR" sz="2800" b="1" dirty="0" smtClean="0">
                <a:latin typeface="Arial" charset="0"/>
                <a:cs typeface="Arial" charset="0"/>
              </a:rPr>
              <a:t>Age, durée d’assurance</a:t>
            </a:r>
          </a:p>
        </p:txBody>
      </p:sp>
      <p:sp>
        <p:nvSpPr>
          <p:cNvPr id="59395" name="Rectangle 3"/>
          <p:cNvSpPr>
            <a:spLocks noGrp="1" noChangeArrowheads="1"/>
          </p:cNvSpPr>
          <p:nvPr>
            <p:ph type="body" sz="half" idx="1"/>
          </p:nvPr>
        </p:nvSpPr>
        <p:spPr>
          <a:xfrm>
            <a:off x="539750" y="2205038"/>
            <a:ext cx="8280400" cy="719137"/>
          </a:xfrm>
        </p:spPr>
        <p:txBody>
          <a:bodyPr/>
          <a:lstStyle/>
          <a:p>
            <a:pPr eaLnBrk="1" hangingPunct="1"/>
            <a:r>
              <a:rPr lang="fr-FR" altLang="fr-FR" sz="2200" b="1" dirty="0" smtClean="0">
                <a:latin typeface="Arial" charset="0"/>
                <a:cs typeface="Arial" charset="0"/>
              </a:rPr>
              <a:t>Âge, durée d’assurance, taux:</a:t>
            </a:r>
          </a:p>
        </p:txBody>
      </p:sp>
      <p:graphicFrame>
        <p:nvGraphicFramePr>
          <p:cNvPr id="60545" name="Group 129"/>
          <p:cNvGraphicFramePr>
            <a:graphicFrameLocks noGrp="1"/>
          </p:cNvGraphicFramePr>
          <p:nvPr>
            <p:ph sz="half" idx="2"/>
            <p:extLst>
              <p:ext uri="{D42A27DB-BD31-4B8C-83A1-F6EECF244321}">
                <p14:modId xmlns:p14="http://schemas.microsoft.com/office/powerpoint/2010/main" xmlns="" val="1954846646"/>
              </p:ext>
            </p:extLst>
          </p:nvPr>
        </p:nvGraphicFramePr>
        <p:xfrm>
          <a:off x="323850" y="2708275"/>
          <a:ext cx="8496300" cy="3513139"/>
        </p:xfrm>
        <a:graphic>
          <a:graphicData uri="http://schemas.openxmlformats.org/drawingml/2006/table">
            <a:tbl>
              <a:tblPr/>
              <a:tblGrid>
                <a:gridCol w="2881510"/>
                <a:gridCol w="2068692"/>
                <a:gridCol w="1698935"/>
                <a:gridCol w="1847163"/>
              </a:tblGrid>
              <a:tr h="376452">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Assuré né à/c du </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Age légal de départ</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Age du taux plein</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1" i="0" u="none" strike="noStrike" cap="none" normalizeH="0" baseline="0" dirty="0" smtClean="0">
                          <a:ln>
                            <a:noFill/>
                          </a:ln>
                          <a:solidFill>
                            <a:schemeClr val="tx1"/>
                          </a:solidFill>
                          <a:effectLst/>
                          <a:latin typeface="Arial" charset="0"/>
                        </a:rPr>
                        <a:t>Durée d’assurance</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383225">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1950</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60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65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162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376452">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01/01/1951 au 30/06/1951</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60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65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163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71013">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01/07/1951 au 31/12/1951</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60 ans + 4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65 ans et 4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163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383225">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01/01/1952</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60 ans + 9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65 ans + 9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164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381536">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01/01/1953</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61 ans + 2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66 ans + 2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165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378161">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01/01/1954</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61 ans + 7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66 ans + 7 mois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165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386602">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01/01/1955</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62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67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166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376473">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01/01/1956</a:t>
                      </a:r>
                    </a:p>
                  </a:txBody>
                  <a:tcPr marL="89993" marR="89993"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62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67 ans</a:t>
                      </a:r>
                    </a:p>
                  </a:txBody>
                  <a:tcPr marL="89993" marR="89993"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75000"/>
                        </a:spcBef>
                        <a:buClr>
                          <a:schemeClr val="accent2"/>
                        </a:buClr>
                        <a:buSzPct val="80000"/>
                        <a:buFont typeface="Wingdings 3" pitchFamily="18" charset="2"/>
                        <a:defRPr sz="2200">
                          <a:solidFill>
                            <a:schemeClr val="tx1"/>
                          </a:solidFill>
                          <a:latin typeface="Arial" charset="0"/>
                        </a:defRPr>
                      </a:lvl1pPr>
                      <a:lvl2pPr marL="439738">
                        <a:spcBef>
                          <a:spcPct val="40000"/>
                        </a:spcBef>
                        <a:defRPr sz="1700">
                          <a:solidFill>
                            <a:schemeClr val="tx1"/>
                          </a:solidFill>
                          <a:latin typeface="Arial" charset="0"/>
                        </a:defRPr>
                      </a:lvl2pPr>
                      <a:lvl3pPr marL="601663">
                        <a:spcBef>
                          <a:spcPct val="20000"/>
                        </a:spcBef>
                        <a:defRPr sz="1200">
                          <a:solidFill>
                            <a:schemeClr val="tx1"/>
                          </a:solidFill>
                          <a:latin typeface="Arial" charset="0"/>
                        </a:defRPr>
                      </a:lvl3pPr>
                      <a:lvl4pPr marL="912813">
                        <a:spcBef>
                          <a:spcPct val="20000"/>
                        </a:spcBef>
                        <a:defRPr sz="1100">
                          <a:solidFill>
                            <a:schemeClr val="tx1"/>
                          </a:solidFill>
                          <a:latin typeface="Arial" charset="0"/>
                        </a:defRPr>
                      </a:lvl4pPr>
                      <a:lvl5pPr marL="1096963">
                        <a:spcBef>
                          <a:spcPct val="20000"/>
                        </a:spcBef>
                        <a:defRPr sz="1100">
                          <a:solidFill>
                            <a:schemeClr val="tx1"/>
                          </a:solidFill>
                          <a:latin typeface="Arial" charset="0"/>
                        </a:defRPr>
                      </a:lvl5pPr>
                      <a:lvl6pPr marL="1554163" fontAlgn="base">
                        <a:spcBef>
                          <a:spcPct val="20000"/>
                        </a:spcBef>
                        <a:spcAft>
                          <a:spcPct val="0"/>
                        </a:spcAft>
                        <a:defRPr sz="1100">
                          <a:solidFill>
                            <a:schemeClr val="tx1"/>
                          </a:solidFill>
                          <a:latin typeface="Arial" charset="0"/>
                        </a:defRPr>
                      </a:lvl6pPr>
                      <a:lvl7pPr marL="2011363" fontAlgn="base">
                        <a:spcBef>
                          <a:spcPct val="20000"/>
                        </a:spcBef>
                        <a:spcAft>
                          <a:spcPct val="0"/>
                        </a:spcAft>
                        <a:defRPr sz="1100">
                          <a:solidFill>
                            <a:schemeClr val="tx1"/>
                          </a:solidFill>
                          <a:latin typeface="Arial" charset="0"/>
                        </a:defRPr>
                      </a:lvl7pPr>
                      <a:lvl8pPr marL="2468563" fontAlgn="base">
                        <a:spcBef>
                          <a:spcPct val="20000"/>
                        </a:spcBef>
                        <a:spcAft>
                          <a:spcPct val="0"/>
                        </a:spcAft>
                        <a:defRPr sz="1100">
                          <a:solidFill>
                            <a:schemeClr val="tx1"/>
                          </a:solidFill>
                          <a:latin typeface="Arial" charset="0"/>
                        </a:defRPr>
                      </a:lvl8pPr>
                      <a:lvl9pPr marL="2925763" fontAlgn="base">
                        <a:spcBef>
                          <a:spcPct val="20000"/>
                        </a:spcBef>
                        <a:spcAft>
                          <a:spcPct val="0"/>
                        </a:spcAft>
                        <a:defRPr sz="1100">
                          <a:solidFill>
                            <a:schemeClr val="tx1"/>
                          </a:solidFill>
                          <a:latin typeface="Arial" charset="0"/>
                        </a:defRPr>
                      </a:lvl9pPr>
                    </a:lstStyle>
                    <a:p>
                      <a:pPr marL="0" marR="0" lvl="0" indent="0" algn="ctr" defTabSz="914400" rtl="0" eaLnBrk="1" fontAlgn="base" latinLnBrk="0" hangingPunct="1">
                        <a:lnSpc>
                          <a:spcPct val="100000"/>
                        </a:lnSpc>
                        <a:spcBef>
                          <a:spcPct val="75000"/>
                        </a:spcBef>
                        <a:spcAft>
                          <a:spcPct val="0"/>
                        </a:spcAft>
                        <a:buClr>
                          <a:schemeClr val="accent2"/>
                        </a:buClr>
                        <a:buSzPct val="80000"/>
                        <a:buFont typeface="Wingdings 3" pitchFamily="18" charset="2"/>
                        <a:buNone/>
                        <a:tabLst/>
                      </a:pPr>
                      <a:r>
                        <a:rPr kumimoji="0" lang="fr-FR" altLang="fr-FR" sz="1400" b="0" i="0" u="none" strike="noStrike" cap="none" normalizeH="0" baseline="0" dirty="0" smtClean="0">
                          <a:ln>
                            <a:noFill/>
                          </a:ln>
                          <a:solidFill>
                            <a:schemeClr val="tx1"/>
                          </a:solidFill>
                          <a:effectLst/>
                          <a:latin typeface="Arial" charset="0"/>
                        </a:rPr>
                        <a:t>166 T</a:t>
                      </a:r>
                    </a:p>
                  </a:txBody>
                  <a:tcPr marL="89993" marR="89993" marT="46806" marB="4680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59448" name="Espace réservé du numéro de diapositive 4"/>
          <p:cNvSpPr>
            <a:spLocks noGrp="1"/>
          </p:cNvSpPr>
          <p:nvPr>
            <p:ph type="sldNum" sz="quarter" idx="10"/>
          </p:nvPr>
        </p:nvSpPr>
        <p:spPr bwMode="auto">
          <a:xfrm>
            <a:off x="6948264" y="6362935"/>
            <a:ext cx="2015902" cy="4019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25/06/2015        </a:t>
            </a:r>
            <a:fld id="{E2A65613-D4E8-4EF8-BF57-A2F26AEB57E6}" type="slidenum">
              <a:rPr lang="fr-FR" altLang="fr-FR" sz="1000" smtClean="0">
                <a:latin typeface="Arial" charset="0"/>
              </a:rPr>
              <a:pPr eaLnBrk="1" hangingPunct="1">
                <a:spcBef>
                  <a:spcPct val="0"/>
                </a:spcBef>
                <a:buClrTx/>
                <a:buSzTx/>
                <a:buFontTx/>
                <a:buNone/>
              </a:pPr>
              <a:t>38</a:t>
            </a:fld>
            <a:endParaRPr lang="fr-FR" altLang="fr-FR" sz="1000" dirty="0" smtClean="0">
              <a:latin typeface="Arial" charset="0"/>
            </a:endParaRPr>
          </a:p>
        </p:txBody>
      </p:sp>
      <p:sp>
        <p:nvSpPr>
          <p:cNvPr id="6" name="Espace réservé du pied de page 2"/>
          <p:cNvSpPr txBox="1">
            <a:spLocks/>
          </p:cNvSpPr>
          <p:nvPr/>
        </p:nvSpPr>
        <p:spPr>
          <a:xfrm>
            <a:off x="193638" y="6381328"/>
            <a:ext cx="3786691"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spTree>
    <p:extLst>
      <p:ext uri="{BB962C8B-B14F-4D97-AF65-F5344CB8AC3E}">
        <p14:creationId xmlns:p14="http://schemas.microsoft.com/office/powerpoint/2010/main" xmlns="" val="2227109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179512" y="1844823"/>
            <a:ext cx="8640316" cy="4756351"/>
          </a:xfrm>
        </p:spPr>
        <p:txBody>
          <a:bodyPr rtlCol="0">
            <a:normAutofit fontScale="55000" lnSpcReduction="20000"/>
          </a:bodyPr>
          <a:lstStyle/>
          <a:p>
            <a:r>
              <a:rPr lang="fr-FR" altLang="fr-FR" sz="3500" b="1" dirty="0">
                <a:solidFill>
                  <a:srgbClr val="0E3180"/>
                </a:solidFill>
                <a:latin typeface="Arial" panose="020B0604020202020204" pitchFamily="34" charset="0"/>
                <a:cs typeface="Arial" panose="020B0604020202020204" pitchFamily="34" charset="0"/>
              </a:rPr>
              <a:t>Âge légal de départ en retraite</a:t>
            </a:r>
          </a:p>
          <a:p>
            <a:pPr lvl="1">
              <a:spcBef>
                <a:spcPts val="1800"/>
              </a:spcBef>
            </a:pPr>
            <a:r>
              <a:rPr lang="fr-FR" altLang="fr-FR" sz="3300" dirty="0">
                <a:solidFill>
                  <a:srgbClr val="0E3180"/>
                </a:solidFill>
                <a:latin typeface="Arial" panose="020B0604020202020204" pitchFamily="34" charset="0"/>
                <a:cs typeface="Arial" panose="020B0604020202020204" pitchFamily="34" charset="0"/>
              </a:rPr>
              <a:t>L’âge légal de départ en retraite est identique à celui applicable aux régimes de salariés</a:t>
            </a:r>
          </a:p>
          <a:p>
            <a:pPr lvl="1">
              <a:spcBef>
                <a:spcPts val="1800"/>
              </a:spcBef>
            </a:pPr>
            <a:r>
              <a:rPr lang="fr-FR" altLang="fr-FR" sz="3300" dirty="0">
                <a:solidFill>
                  <a:srgbClr val="0E3180"/>
                </a:solidFill>
                <a:latin typeface="Arial" panose="020B0604020202020204" pitchFamily="34" charset="0"/>
                <a:cs typeface="Arial" panose="020B0604020202020204" pitchFamily="34" charset="0"/>
              </a:rPr>
              <a:t>Il est fixé à 62 ans à compter de la génération 55</a:t>
            </a:r>
          </a:p>
          <a:p>
            <a:pPr lvl="1">
              <a:spcBef>
                <a:spcPts val="1800"/>
              </a:spcBef>
            </a:pPr>
            <a:r>
              <a:rPr lang="fr-FR" altLang="fr-FR" sz="3300" dirty="0">
                <a:solidFill>
                  <a:srgbClr val="0E3180"/>
                </a:solidFill>
                <a:latin typeface="Arial" panose="020B0604020202020204" pitchFamily="34" charset="0"/>
                <a:cs typeface="Arial" panose="020B0604020202020204" pitchFamily="34" charset="0"/>
              </a:rPr>
              <a:t>Les assurés nés avant le 1</a:t>
            </a:r>
            <a:r>
              <a:rPr lang="fr-FR" altLang="fr-FR" sz="3300" baseline="30000" dirty="0">
                <a:solidFill>
                  <a:srgbClr val="0E3180"/>
                </a:solidFill>
                <a:latin typeface="Arial" panose="020B0604020202020204" pitchFamily="34" charset="0"/>
                <a:cs typeface="Arial" panose="020B0604020202020204" pitchFamily="34" charset="0"/>
              </a:rPr>
              <a:t>er</a:t>
            </a:r>
            <a:r>
              <a:rPr lang="fr-FR" altLang="fr-FR" sz="3300" dirty="0">
                <a:solidFill>
                  <a:srgbClr val="0E3180"/>
                </a:solidFill>
                <a:latin typeface="Arial" panose="020B0604020202020204" pitchFamily="34" charset="0"/>
                <a:cs typeface="Arial" panose="020B0604020202020204" pitchFamily="34" charset="0"/>
              </a:rPr>
              <a:t> juillet 1951 ne sont pas concernés par le report de l’âge de départ même s’ils continuent à travailler après cette </a:t>
            </a:r>
            <a:r>
              <a:rPr lang="fr-FR" altLang="fr-FR" sz="3300" dirty="0" smtClean="0">
                <a:solidFill>
                  <a:srgbClr val="0E3180"/>
                </a:solidFill>
                <a:latin typeface="Arial" panose="020B0604020202020204" pitchFamily="34" charset="0"/>
                <a:cs typeface="Arial" panose="020B0604020202020204" pitchFamily="34" charset="0"/>
              </a:rPr>
              <a:t>date</a:t>
            </a:r>
          </a:p>
          <a:p>
            <a:pPr lvl="1"/>
            <a:endParaRPr lang="fr-FR" altLang="fr-FR" sz="3300" dirty="0">
              <a:solidFill>
                <a:srgbClr val="0E3180"/>
              </a:solidFill>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defRPr/>
            </a:pPr>
            <a:r>
              <a:rPr lang="fr-FR" altLang="fr-FR" sz="3500" b="1" dirty="0" smtClean="0">
                <a:solidFill>
                  <a:srgbClr val="0E3180"/>
                </a:solidFill>
                <a:latin typeface="Arial" panose="020B0604020202020204" pitchFamily="34" charset="0"/>
                <a:cs typeface="Arial" panose="020B0604020202020204" pitchFamily="34" charset="0"/>
              </a:rPr>
              <a:t>Les dispositifs dérogatoires à l’âge légal: </a:t>
            </a:r>
            <a:endParaRPr lang="fr-FR" altLang="fr-FR" sz="3500" b="1" dirty="0">
              <a:solidFill>
                <a:srgbClr val="0E3180"/>
              </a:solidFill>
              <a:latin typeface="Arial" panose="020B0604020202020204" pitchFamily="34" charset="0"/>
              <a:cs typeface="Arial" panose="020B0604020202020204" pitchFamily="34" charset="0"/>
            </a:endParaRPr>
          </a:p>
          <a:p>
            <a:pPr lvl="3" eaLnBrk="1" fontAlgn="auto" hangingPunct="1">
              <a:lnSpc>
                <a:spcPct val="150000"/>
              </a:lnSpc>
              <a:spcAft>
                <a:spcPts val="0"/>
              </a:spcAft>
              <a:defRPr/>
            </a:pPr>
            <a:r>
              <a:rPr lang="fr-FR" altLang="fr-FR" sz="3200" dirty="0" smtClean="0">
                <a:solidFill>
                  <a:srgbClr val="0E3180"/>
                </a:solidFill>
                <a:latin typeface="Arial" panose="020B0604020202020204" pitchFamily="34" charset="0"/>
                <a:cs typeface="Arial" panose="020B0604020202020204" pitchFamily="34" charset="0"/>
              </a:rPr>
              <a:t>La retraite </a:t>
            </a:r>
            <a:r>
              <a:rPr lang="fr-FR" altLang="fr-FR" sz="3200" dirty="0">
                <a:solidFill>
                  <a:srgbClr val="0E3180"/>
                </a:solidFill>
                <a:latin typeface="Arial" panose="020B0604020202020204" pitchFamily="34" charset="0"/>
                <a:cs typeface="Arial" panose="020B0604020202020204" pitchFamily="34" charset="0"/>
              </a:rPr>
              <a:t>par anticipation au titre des </a:t>
            </a:r>
            <a:r>
              <a:rPr lang="fr-FR" altLang="fr-FR" sz="3200" dirty="0" smtClean="0">
                <a:solidFill>
                  <a:srgbClr val="0E3180"/>
                </a:solidFill>
                <a:latin typeface="Arial" panose="020B0604020202020204" pitchFamily="34" charset="0"/>
                <a:cs typeface="Arial" panose="020B0604020202020204" pitchFamily="34" charset="0"/>
              </a:rPr>
              <a:t>longues carrières (à </a:t>
            </a:r>
            <a:r>
              <a:rPr lang="fr-FR" altLang="fr-FR" sz="3200" dirty="0">
                <a:solidFill>
                  <a:srgbClr val="0E3180"/>
                </a:solidFill>
                <a:latin typeface="Arial" panose="020B0604020202020204" pitchFamily="34" charset="0"/>
                <a:cs typeface="Arial" panose="020B0604020202020204" pitchFamily="34" charset="0"/>
              </a:rPr>
              <a:t>partir de 56 </a:t>
            </a:r>
            <a:r>
              <a:rPr lang="fr-FR" altLang="fr-FR" sz="3200" dirty="0" smtClean="0">
                <a:solidFill>
                  <a:srgbClr val="0E3180"/>
                </a:solidFill>
                <a:latin typeface="Arial" panose="020B0604020202020204" pitchFamily="34" charset="0"/>
                <a:cs typeface="Arial" panose="020B0604020202020204" pitchFamily="34" charset="0"/>
              </a:rPr>
              <a:t>ans)</a:t>
            </a:r>
            <a:endParaRPr lang="fr-FR" altLang="fr-FR" sz="3200" dirty="0">
              <a:solidFill>
                <a:srgbClr val="0E3180"/>
              </a:solidFill>
              <a:latin typeface="Arial" panose="020B0604020202020204" pitchFamily="34" charset="0"/>
              <a:cs typeface="Arial" panose="020B0604020202020204" pitchFamily="34" charset="0"/>
            </a:endParaRPr>
          </a:p>
          <a:p>
            <a:pPr lvl="3" eaLnBrk="1" fontAlgn="auto" hangingPunct="1">
              <a:lnSpc>
                <a:spcPct val="150000"/>
              </a:lnSpc>
              <a:spcAft>
                <a:spcPts val="0"/>
              </a:spcAft>
              <a:defRPr/>
            </a:pPr>
            <a:r>
              <a:rPr lang="fr-FR" altLang="fr-FR" sz="3200" dirty="0" smtClean="0">
                <a:solidFill>
                  <a:srgbClr val="0E3180"/>
                </a:solidFill>
                <a:latin typeface="Arial" panose="020B0604020202020204" pitchFamily="34" charset="0"/>
                <a:cs typeface="Arial" panose="020B0604020202020204" pitchFamily="34" charset="0"/>
              </a:rPr>
              <a:t>La retraite </a:t>
            </a:r>
            <a:r>
              <a:rPr lang="fr-FR" altLang="fr-FR" sz="3200" dirty="0">
                <a:solidFill>
                  <a:srgbClr val="0E3180"/>
                </a:solidFill>
                <a:latin typeface="Arial" panose="020B0604020202020204" pitchFamily="34" charset="0"/>
                <a:cs typeface="Arial" panose="020B0604020202020204" pitchFamily="34" charset="0"/>
              </a:rPr>
              <a:t>par anticipation au titre d’un </a:t>
            </a:r>
            <a:r>
              <a:rPr lang="fr-FR" altLang="fr-FR" sz="3200" dirty="0" smtClean="0">
                <a:solidFill>
                  <a:srgbClr val="0E3180"/>
                </a:solidFill>
                <a:latin typeface="Arial" panose="020B0604020202020204" pitchFamily="34" charset="0"/>
                <a:cs typeface="Arial" panose="020B0604020202020204" pitchFamily="34" charset="0"/>
              </a:rPr>
              <a:t>handicap (à partir de 55 ans)</a:t>
            </a:r>
            <a:endParaRPr lang="fr-FR" altLang="fr-FR" sz="3200" dirty="0">
              <a:solidFill>
                <a:srgbClr val="0E3180"/>
              </a:solidFill>
              <a:latin typeface="Arial" panose="020B0604020202020204" pitchFamily="34" charset="0"/>
              <a:cs typeface="Arial" panose="020B0604020202020204" pitchFamily="34" charset="0"/>
            </a:endParaRPr>
          </a:p>
          <a:p>
            <a:pPr lvl="3" eaLnBrk="1" fontAlgn="auto" hangingPunct="1">
              <a:lnSpc>
                <a:spcPct val="150000"/>
              </a:lnSpc>
              <a:spcAft>
                <a:spcPts val="0"/>
              </a:spcAft>
              <a:defRPr/>
            </a:pPr>
            <a:r>
              <a:rPr lang="fr-FR" altLang="fr-FR" sz="3200" dirty="0" smtClean="0">
                <a:solidFill>
                  <a:srgbClr val="0E3180"/>
                </a:solidFill>
                <a:latin typeface="Arial" panose="020B0604020202020204" pitchFamily="34" charset="0"/>
                <a:cs typeface="Arial" panose="020B0604020202020204" pitchFamily="34" charset="0"/>
              </a:rPr>
              <a:t>La retraite </a:t>
            </a:r>
            <a:r>
              <a:rPr lang="fr-FR" altLang="fr-FR" sz="3200" dirty="0">
                <a:solidFill>
                  <a:srgbClr val="0E3180"/>
                </a:solidFill>
                <a:latin typeface="Arial" panose="020B0604020202020204" pitchFamily="34" charset="0"/>
                <a:cs typeface="Arial" panose="020B0604020202020204" pitchFamily="34" charset="0"/>
              </a:rPr>
              <a:t>au titre de la </a:t>
            </a:r>
            <a:r>
              <a:rPr lang="fr-FR" altLang="fr-FR" sz="3200" dirty="0" smtClean="0">
                <a:solidFill>
                  <a:srgbClr val="0E3180"/>
                </a:solidFill>
                <a:latin typeface="Arial" panose="020B0604020202020204" pitchFamily="34" charset="0"/>
                <a:cs typeface="Arial" panose="020B0604020202020204" pitchFamily="34" charset="0"/>
              </a:rPr>
              <a:t>pénibilité (à partir de 60 ans)</a:t>
            </a:r>
          </a:p>
        </p:txBody>
      </p:sp>
      <p:sp>
        <p:nvSpPr>
          <p:cNvPr id="60419" name="Rectangle 2"/>
          <p:cNvSpPr>
            <a:spLocks noGrp="1" noChangeArrowheads="1"/>
          </p:cNvSpPr>
          <p:nvPr>
            <p:ph type="title"/>
          </p:nvPr>
        </p:nvSpPr>
        <p:spPr>
          <a:xfrm>
            <a:off x="395288" y="242888"/>
            <a:ext cx="8497887" cy="1241425"/>
          </a:xfrm>
        </p:spPr>
        <p:txBody>
          <a:bodyPr/>
          <a:lstStyle/>
          <a:p>
            <a:pPr eaLnBrk="1" hangingPunct="1"/>
            <a:r>
              <a:rPr lang="fr-FR" altLang="fr-FR" sz="2800" b="1" dirty="0" smtClean="0">
                <a:latin typeface="Arial" charset="0"/>
                <a:cs typeface="Arial" charset="0"/>
              </a:rPr>
              <a:t>Age légal et âge du taux plein</a:t>
            </a:r>
          </a:p>
        </p:txBody>
      </p:sp>
      <p:sp>
        <p:nvSpPr>
          <p:cNvPr id="60421" name="Espace réservé du numéro de diapositive 3"/>
          <p:cNvSpPr>
            <a:spLocks noGrp="1"/>
          </p:cNvSpPr>
          <p:nvPr>
            <p:ph type="sldNum" sz="quarter" idx="12"/>
          </p:nvPr>
        </p:nvSpPr>
        <p:spPr bwMode="auto">
          <a:xfrm>
            <a:off x="8388424" y="6165304"/>
            <a:ext cx="358775" cy="50405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4F238F24-5A78-44BF-8C02-FD8A0F4F0279}" type="slidenum">
              <a:rPr lang="fr-FR" altLang="fr-FR" sz="1000" smtClean="0">
                <a:latin typeface="Arial" charset="0"/>
              </a:rPr>
              <a:pPr eaLnBrk="1" hangingPunct="1">
                <a:spcBef>
                  <a:spcPct val="0"/>
                </a:spcBef>
                <a:buClrTx/>
                <a:buSzTx/>
                <a:buFontTx/>
                <a:buNone/>
              </a:pPr>
              <a:t>39</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572000"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4541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3568" y="2060848"/>
            <a:ext cx="7992888" cy="4248472"/>
          </a:xfrm>
        </p:spPr>
        <p:txBody>
          <a:bodyPr>
            <a:normAutofit/>
          </a:bodyPr>
          <a:lstStyle/>
          <a:p>
            <a:pPr>
              <a:buFont typeface="Wingdings" panose="05000000000000000000" pitchFamily="2" charset="2"/>
              <a:buChar char="v"/>
            </a:pPr>
            <a:r>
              <a:rPr lang="fr-FR" altLang="fr-FR" b="1" dirty="0">
                <a:latin typeface="Arial" panose="020B0604020202020204" pitchFamily="34" charset="0"/>
                <a:cs typeface="Arial" panose="020B0604020202020204" pitchFamily="34" charset="0"/>
              </a:rPr>
              <a:t>Maintien du taux plein d’office à l’âge légal (taux plein d’office)</a:t>
            </a:r>
          </a:p>
          <a:p>
            <a:pPr marL="831850" lvl="1" indent="-392113">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Retraite au titre de l’inaptitude au travail</a:t>
            </a:r>
          </a:p>
          <a:p>
            <a:pPr marL="831850" lvl="1" indent="-392113">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Assurés justifiant d’une IPP de 50</a:t>
            </a:r>
            <a:r>
              <a:rPr lang="fr-FR" altLang="fr-FR" sz="2400" dirty="0" smtClean="0">
                <a:latin typeface="Arial" panose="020B0604020202020204" pitchFamily="34" charset="0"/>
                <a:cs typeface="Arial" panose="020B0604020202020204" pitchFamily="34" charset="0"/>
              </a:rPr>
              <a:t>%</a:t>
            </a:r>
            <a:endParaRPr lang="fr-FR" sz="2400" dirty="0"/>
          </a:p>
          <a:p>
            <a:pPr>
              <a:buFont typeface="Wingdings" panose="05000000000000000000" pitchFamily="2" charset="2"/>
              <a:buChar char="v"/>
            </a:pPr>
            <a:r>
              <a:rPr lang="fr-FR" altLang="fr-FR" b="1" dirty="0" smtClean="0">
                <a:latin typeface="Arial" panose="020B0604020202020204" pitchFamily="34" charset="0"/>
                <a:cs typeface="Arial" panose="020B0604020202020204" pitchFamily="34" charset="0"/>
              </a:rPr>
              <a:t>Cessation </a:t>
            </a:r>
            <a:r>
              <a:rPr lang="fr-FR" altLang="fr-FR" b="1" dirty="0">
                <a:latin typeface="Arial" panose="020B0604020202020204" pitchFamily="34" charset="0"/>
                <a:cs typeface="Arial" panose="020B0604020202020204" pitchFamily="34" charset="0"/>
              </a:rPr>
              <a:t>d’activité et </a:t>
            </a:r>
            <a:r>
              <a:rPr lang="fr-FR" altLang="fr-FR" b="1" dirty="0" smtClean="0">
                <a:latin typeface="Arial" panose="020B0604020202020204" pitchFamily="34" charset="0"/>
                <a:cs typeface="Arial" panose="020B0604020202020204" pitchFamily="34" charset="0"/>
              </a:rPr>
              <a:t>Cumul </a:t>
            </a:r>
            <a:r>
              <a:rPr lang="fr-FR" altLang="fr-FR" b="1" dirty="0">
                <a:latin typeface="Arial" panose="020B0604020202020204" pitchFamily="34" charset="0"/>
                <a:cs typeface="Arial" panose="020B0604020202020204" pitchFamily="34" charset="0"/>
              </a:rPr>
              <a:t>emploi retraite</a:t>
            </a:r>
            <a:endParaRPr lang="fr-FR" altLang="fr-FR" dirty="0">
              <a:latin typeface="Arial" panose="020B0604020202020204" pitchFamily="34" charset="0"/>
              <a:cs typeface="Arial" panose="020B0604020202020204" pitchFamily="34" charset="0"/>
            </a:endParaRPr>
          </a:p>
          <a:p>
            <a:pPr>
              <a:buFont typeface="Wingdings" panose="05000000000000000000" pitchFamily="2" charset="2"/>
              <a:buChar char="v"/>
            </a:pPr>
            <a:r>
              <a:rPr lang="fr-FR" altLang="fr-FR" b="1" dirty="0">
                <a:latin typeface="Arial" panose="020B0604020202020204" pitchFamily="34" charset="0"/>
                <a:cs typeface="Arial" panose="020B0604020202020204" pitchFamily="34" charset="0"/>
              </a:rPr>
              <a:t>Retraite complémentaire obligatoire (RCO)</a:t>
            </a:r>
          </a:p>
          <a:p>
            <a:pPr>
              <a:buFont typeface="Wingdings" panose="05000000000000000000" pitchFamily="2" charset="2"/>
              <a:buChar char="v"/>
            </a:pPr>
            <a:r>
              <a:rPr lang="fr-FR" altLang="fr-FR" b="1" dirty="0" smtClean="0">
                <a:latin typeface="Arial" panose="020B0604020202020204" pitchFamily="34" charset="0"/>
                <a:cs typeface="Arial" panose="020B0604020202020204" pitchFamily="34" charset="0"/>
              </a:rPr>
              <a:t>Réversion et Allocation veuvage</a:t>
            </a:r>
            <a:endParaRPr lang="fr-FR" altLang="fr-FR" b="1" dirty="0">
              <a:latin typeface="Arial" panose="020B0604020202020204" pitchFamily="34" charset="0"/>
              <a:cs typeface="Arial" panose="020B0604020202020204" pitchFamily="34" charset="0"/>
            </a:endParaRPr>
          </a:p>
          <a:p>
            <a:pPr>
              <a:buFont typeface="Wingdings" panose="05000000000000000000" pitchFamily="2" charset="2"/>
              <a:buChar char="v"/>
            </a:pPr>
            <a:r>
              <a:rPr lang="fr-FR" altLang="fr-FR" b="1" dirty="0" smtClean="0">
                <a:latin typeface="Arial" panose="020B0604020202020204" pitchFamily="34" charset="0"/>
                <a:cs typeface="Arial" panose="020B0604020202020204" pitchFamily="34" charset="0"/>
              </a:rPr>
              <a:t>ASPA</a:t>
            </a:r>
            <a:endParaRPr lang="fr-FR" alt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5" name="Titre 4"/>
          <p:cNvSpPr>
            <a:spLocks noGrp="1"/>
          </p:cNvSpPr>
          <p:nvPr>
            <p:ph type="title"/>
          </p:nvPr>
        </p:nvSpPr>
        <p:spPr/>
        <p:txBody>
          <a:bodyPr>
            <a:normAutofit/>
          </a:bodyPr>
          <a:lstStyle/>
          <a:p>
            <a:r>
              <a:rPr lang="fr-FR" altLang="fr-FR" sz="2800" b="1" dirty="0">
                <a:latin typeface="Arial" panose="020B0604020202020204" pitchFamily="34" charset="0"/>
                <a:cs typeface="Arial" panose="020B0604020202020204" pitchFamily="34" charset="0"/>
              </a:rPr>
              <a:t>Sommaire</a:t>
            </a:r>
            <a:endParaRPr lang="fr-FR" sz="2800" dirty="0">
              <a:latin typeface="Arial" panose="020B0604020202020204" pitchFamily="34" charset="0"/>
              <a:cs typeface="Arial" panose="020B0604020202020204" pitchFamily="34" charset="0"/>
            </a:endParaRPr>
          </a:p>
        </p:txBody>
      </p:sp>
      <p:sp>
        <p:nvSpPr>
          <p:cNvPr id="6" name="Espace réservé de la date 5"/>
          <p:cNvSpPr>
            <a:spLocks noGrp="1"/>
          </p:cNvSpPr>
          <p:nvPr>
            <p:ph type="dt" sz="half" idx="10"/>
          </p:nvPr>
        </p:nvSpPr>
        <p:spPr>
          <a:xfrm>
            <a:off x="5796136" y="6381328"/>
            <a:ext cx="2360656" cy="233961"/>
          </a:xfrm>
        </p:spPr>
        <p:txBody>
          <a:bodyPr/>
          <a:lstStyle/>
          <a:p>
            <a:r>
              <a:rPr lang="fr-FR" smtClean="0"/>
              <a:t>25/06/2015</a:t>
            </a:r>
            <a:endParaRPr lang="en-US" dirty="0"/>
          </a:p>
        </p:txBody>
      </p:sp>
      <p:sp>
        <p:nvSpPr>
          <p:cNvPr id="7" name="Espace réservé du numéro de diapositive 6"/>
          <p:cNvSpPr>
            <a:spLocks noGrp="1"/>
          </p:cNvSpPr>
          <p:nvPr>
            <p:ph type="sldNum" sz="quarter" idx="12"/>
          </p:nvPr>
        </p:nvSpPr>
        <p:spPr>
          <a:xfrm>
            <a:off x="7740352" y="6309320"/>
            <a:ext cx="1161826" cy="377976"/>
          </a:xfrm>
        </p:spPr>
        <p:txBody>
          <a:bodyPr/>
          <a:lstStyle/>
          <a:p>
            <a:r>
              <a:rPr lang="fr-FR" altLang="fr-FR" dirty="0" smtClean="0"/>
              <a:t> </a:t>
            </a:r>
            <a:fld id="{D38FFCA6-C42E-4F82-8654-C39B8C2A4984}" type="slidenum">
              <a:rPr lang="fr-FR" altLang="fr-FR" smtClean="0"/>
              <a:pPr/>
              <a:t>4</a:t>
            </a:fld>
            <a:endParaRPr lang="fr-FR" altLang="fr-FR" dirty="0"/>
          </a:p>
        </p:txBody>
      </p:sp>
    </p:spTree>
    <p:extLst>
      <p:ext uri="{BB962C8B-B14F-4D97-AF65-F5344CB8AC3E}">
        <p14:creationId xmlns:p14="http://schemas.microsoft.com/office/powerpoint/2010/main" xmlns="" val="1797944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323528" y="548680"/>
            <a:ext cx="8569325" cy="720080"/>
          </a:xfrm>
        </p:spPr>
        <p:txBody>
          <a:bodyPr>
            <a:noAutofit/>
          </a:bodyPr>
          <a:lstStyle/>
          <a:p>
            <a:r>
              <a:rPr lang="fr-FR" altLang="fr-FR" sz="2800" b="1" dirty="0">
                <a:latin typeface="Arial" charset="0"/>
                <a:cs typeface="Arial" charset="0"/>
              </a:rPr>
              <a:t>Age légal et âge du taux </a:t>
            </a:r>
            <a:r>
              <a:rPr lang="fr-FR" altLang="fr-FR" sz="2800" b="1" dirty="0" smtClean="0">
                <a:latin typeface="Arial" charset="0"/>
                <a:cs typeface="Arial" charset="0"/>
              </a:rPr>
              <a:t>plein</a:t>
            </a:r>
            <a:endParaRPr lang="fr-FR" altLang="fr-FR" sz="2800" b="1" dirty="0" smtClean="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323850" y="1700808"/>
            <a:ext cx="8712646" cy="4608512"/>
          </a:xfrm>
        </p:spPr>
        <p:txBody>
          <a:bodyPr>
            <a:normAutofit/>
          </a:bodyPr>
          <a:lstStyle/>
          <a:p>
            <a:pPr>
              <a:lnSpc>
                <a:spcPct val="80000"/>
              </a:lnSpc>
            </a:pPr>
            <a:r>
              <a:rPr lang="fr-FR" altLang="fr-FR" sz="2200" b="1" dirty="0">
                <a:latin typeface="Arial" panose="020B0604020202020204" pitchFamily="34" charset="0"/>
                <a:cs typeface="Arial" panose="020B0604020202020204" pitchFamily="34" charset="0"/>
              </a:rPr>
              <a:t>L’âge du taux plein</a:t>
            </a:r>
          </a:p>
          <a:p>
            <a:pPr lvl="1">
              <a:lnSpc>
                <a:spcPct val="80000"/>
              </a:lnSpc>
            </a:pPr>
            <a:r>
              <a:rPr lang="fr-FR" altLang="fr-FR" sz="2000" dirty="0">
                <a:latin typeface="Arial" panose="020B0604020202020204" pitchFamily="34" charset="0"/>
                <a:cs typeface="Arial" panose="020B0604020202020204" pitchFamily="34" charset="0"/>
              </a:rPr>
              <a:t>L’âge permettant d’obtenir le taux plein est identique à celui applicable aux régimes de salariés</a:t>
            </a:r>
          </a:p>
          <a:p>
            <a:pPr lvl="1">
              <a:lnSpc>
                <a:spcPct val="80000"/>
              </a:lnSpc>
            </a:pPr>
            <a:r>
              <a:rPr lang="fr-FR" altLang="fr-FR" sz="2000" dirty="0">
                <a:latin typeface="Arial" panose="020B0604020202020204" pitchFamily="34" charset="0"/>
                <a:cs typeface="Arial" panose="020B0604020202020204" pitchFamily="34" charset="0"/>
              </a:rPr>
              <a:t>Il est fixé à 67 ans à compter de la génération </a:t>
            </a:r>
            <a:r>
              <a:rPr lang="fr-FR" altLang="fr-FR" sz="2000" dirty="0" smtClean="0">
                <a:latin typeface="Arial" panose="020B0604020202020204" pitchFamily="34" charset="0"/>
                <a:cs typeface="Arial" panose="020B0604020202020204" pitchFamily="34" charset="0"/>
              </a:rPr>
              <a:t>55</a:t>
            </a:r>
          </a:p>
          <a:p>
            <a:pPr lvl="1">
              <a:lnSpc>
                <a:spcPct val="80000"/>
              </a:lnSpc>
            </a:pPr>
            <a:endParaRPr lang="fr-FR" altLang="fr-FR" sz="2000" dirty="0">
              <a:latin typeface="Arial" panose="020B0604020202020204" pitchFamily="34" charset="0"/>
              <a:cs typeface="Arial" panose="020B0604020202020204" pitchFamily="34" charset="0"/>
            </a:endParaRPr>
          </a:p>
          <a:p>
            <a:pPr>
              <a:lnSpc>
                <a:spcPct val="80000"/>
              </a:lnSpc>
            </a:pPr>
            <a:r>
              <a:rPr lang="fr-FR" altLang="fr-FR" sz="2200" b="1" dirty="0">
                <a:latin typeface="Arial" panose="020B0604020202020204" pitchFamily="34" charset="0"/>
                <a:cs typeface="Arial" panose="020B0604020202020204" pitchFamily="34" charset="0"/>
              </a:rPr>
              <a:t>Le taux plein à compter de l’âge légal d’ouverture des droits à retraite</a:t>
            </a:r>
          </a:p>
          <a:p>
            <a:pPr lvl="1">
              <a:lnSpc>
                <a:spcPct val="80000"/>
              </a:lnSpc>
            </a:pPr>
            <a:r>
              <a:rPr lang="fr-FR" altLang="fr-FR" sz="2000" dirty="0">
                <a:latin typeface="Arial" panose="020B0604020202020204" pitchFamily="34" charset="0"/>
                <a:cs typeface="Arial" panose="020B0604020202020204" pitchFamily="34" charset="0"/>
              </a:rPr>
              <a:t>Retraite au titre de l’inaptitude</a:t>
            </a:r>
          </a:p>
          <a:p>
            <a:pPr lvl="1">
              <a:lnSpc>
                <a:spcPct val="80000"/>
              </a:lnSpc>
            </a:pPr>
            <a:r>
              <a:rPr lang="fr-FR" altLang="fr-FR" sz="2000" dirty="0">
                <a:latin typeface="Arial" panose="020B0604020202020204" pitchFamily="34" charset="0"/>
                <a:cs typeface="Arial" panose="020B0604020202020204" pitchFamily="34" charset="0"/>
              </a:rPr>
              <a:t>Les assurés handicapés (Assurés justifiant d’une IPP de 50</a:t>
            </a:r>
            <a:r>
              <a:rPr lang="fr-FR" altLang="fr-FR" sz="2000" dirty="0" smtClean="0">
                <a:latin typeface="Arial" panose="020B0604020202020204" pitchFamily="34" charset="0"/>
                <a:cs typeface="Arial" panose="020B0604020202020204" pitchFamily="34" charset="0"/>
              </a:rPr>
              <a:t>%)</a:t>
            </a:r>
          </a:p>
          <a:p>
            <a:pPr lvl="1">
              <a:lnSpc>
                <a:spcPct val="80000"/>
              </a:lnSpc>
            </a:pPr>
            <a:endParaRPr lang="fr-FR" altLang="fr-FR" sz="2000" dirty="0">
              <a:latin typeface="Arial" panose="020B0604020202020204" pitchFamily="34" charset="0"/>
              <a:cs typeface="Arial" panose="020B0604020202020204" pitchFamily="34" charset="0"/>
            </a:endParaRPr>
          </a:p>
          <a:p>
            <a:pPr>
              <a:lnSpc>
                <a:spcPct val="80000"/>
              </a:lnSpc>
            </a:pPr>
            <a:r>
              <a:rPr lang="fr-FR" altLang="fr-FR" sz="2200" b="1" dirty="0">
                <a:latin typeface="Arial" panose="020B0604020202020204" pitchFamily="34" charset="0"/>
                <a:cs typeface="Arial" panose="020B0604020202020204" pitchFamily="34" charset="0"/>
              </a:rPr>
              <a:t>Le maintien du taux plein à 65 ans</a:t>
            </a:r>
          </a:p>
          <a:p>
            <a:pPr lvl="1">
              <a:lnSpc>
                <a:spcPct val="80000"/>
              </a:lnSpc>
            </a:pPr>
            <a:r>
              <a:rPr lang="fr-FR" altLang="fr-FR" sz="2000" dirty="0">
                <a:latin typeface="Arial" panose="020B0604020202020204" pitchFamily="34" charset="0"/>
                <a:cs typeface="Arial" panose="020B0604020202020204" pitchFamily="34" charset="0"/>
              </a:rPr>
              <a:t>Les aidants familiaux</a:t>
            </a:r>
          </a:p>
          <a:p>
            <a:pPr lvl="1">
              <a:lnSpc>
                <a:spcPct val="80000"/>
              </a:lnSpc>
            </a:pPr>
            <a:r>
              <a:rPr lang="fr-FR" altLang="fr-FR" sz="2000" dirty="0">
                <a:latin typeface="Arial" panose="020B0604020202020204" pitchFamily="34" charset="0"/>
                <a:cs typeface="Arial" panose="020B0604020202020204" pitchFamily="34" charset="0"/>
              </a:rPr>
              <a:t>Les assurés ayant apporté une aide effective à leur enfant handicapé</a:t>
            </a:r>
          </a:p>
          <a:p>
            <a:pPr lvl="1">
              <a:lnSpc>
                <a:spcPct val="80000"/>
              </a:lnSpc>
            </a:pPr>
            <a:r>
              <a:rPr lang="fr-FR" altLang="fr-FR" sz="2000" dirty="0">
                <a:latin typeface="Arial" panose="020B0604020202020204" pitchFamily="34" charset="0"/>
                <a:cs typeface="Arial" panose="020B0604020202020204" pitchFamily="34" charset="0"/>
              </a:rPr>
              <a:t>Les assurés ayant interrompu leur activité pour se consacrer à l’éducation de leurs enfants</a:t>
            </a:r>
          </a:p>
          <a:p>
            <a:pPr marL="0" indent="0" eaLnBrk="1" hangingPunct="1">
              <a:buFont typeface="Wingdings 3" pitchFamily="18" charset="2"/>
              <a:buNone/>
              <a:defRPr/>
            </a:pPr>
            <a:endParaRPr lang="fr-FR" sz="2000"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a:xfrm>
            <a:off x="8316416" y="6237312"/>
            <a:ext cx="436898" cy="347189"/>
          </a:xfrm>
        </p:spPr>
        <p:txBody>
          <a:bodyPr/>
          <a:lstStyle/>
          <a:p>
            <a:fld id="{121435A7-8C38-4487-86A2-FFF8DB24A6A1}" type="slidenum">
              <a:rPr lang="fr-FR" altLang="fr-FR" smtClean="0"/>
              <a:pPr/>
              <a:t>40</a:t>
            </a:fld>
            <a:endParaRPr lang="fr-FR" altLang="fr-FR" dirty="0"/>
          </a:p>
        </p:txBody>
      </p:sp>
      <p:sp>
        <p:nvSpPr>
          <p:cNvPr id="8" name="Espace réservé du pied de page 7"/>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5220072" y="6237312"/>
            <a:ext cx="3152744" cy="344864"/>
          </a:xfrm>
        </p:spPr>
        <p:txBody>
          <a:bodyPr/>
          <a:lstStyle/>
          <a:p>
            <a:r>
              <a:rPr lang="fr-FR" smtClean="0"/>
              <a:t>25/06/2015</a:t>
            </a:r>
            <a:endParaRPr lang="en-US" dirty="0"/>
          </a:p>
        </p:txBody>
      </p:sp>
    </p:spTree>
    <p:extLst>
      <p:ext uri="{BB962C8B-B14F-4D97-AF65-F5344CB8AC3E}">
        <p14:creationId xmlns:p14="http://schemas.microsoft.com/office/powerpoint/2010/main" xmlns="" val="3871087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9750" y="415925"/>
            <a:ext cx="8064500" cy="792163"/>
          </a:xfrm>
        </p:spPr>
        <p:txBody>
          <a:bodyPr/>
          <a:lstStyle/>
          <a:p>
            <a:pPr>
              <a:lnSpc>
                <a:spcPct val="85000"/>
              </a:lnSpc>
            </a:pPr>
            <a:r>
              <a:rPr lang="fr-FR" altLang="fr-FR" sz="2800" b="1" dirty="0">
                <a:latin typeface="Arial" charset="0"/>
                <a:cs typeface="Arial" charset="0"/>
              </a:rPr>
              <a:t>Age légal et âge du taux </a:t>
            </a:r>
            <a:r>
              <a:rPr lang="fr-FR" altLang="fr-FR" sz="2800" b="1" dirty="0" smtClean="0">
                <a:latin typeface="Arial" charset="0"/>
                <a:cs typeface="Arial" charset="0"/>
              </a:rPr>
              <a:t>plein</a:t>
            </a:r>
            <a:endParaRPr lang="fr-FR" altLang="fr-FR" sz="2800" b="1" dirty="0">
              <a:latin typeface="Arial" charset="0"/>
              <a:cs typeface="Arial" charset="0"/>
            </a:endParaRPr>
          </a:p>
        </p:txBody>
      </p:sp>
      <p:sp>
        <p:nvSpPr>
          <p:cNvPr id="142339" name="Rectangle 3"/>
          <p:cNvSpPr>
            <a:spLocks noGrp="1" noChangeArrowheads="1"/>
          </p:cNvSpPr>
          <p:nvPr>
            <p:ph type="body" sz="half" idx="1"/>
          </p:nvPr>
        </p:nvSpPr>
        <p:spPr>
          <a:xfrm>
            <a:off x="323528" y="2060848"/>
            <a:ext cx="8713788" cy="4896842"/>
          </a:xfrm>
        </p:spPr>
        <p:txBody>
          <a:bodyPr/>
          <a:lstStyle/>
          <a:p>
            <a:r>
              <a:rPr lang="fr-FR" altLang="fr-FR" b="1" dirty="0">
                <a:latin typeface="Arial" panose="020B0604020202020204" pitchFamily="34" charset="0"/>
                <a:cs typeface="Arial" panose="020B0604020202020204" pitchFamily="34" charset="0"/>
              </a:rPr>
              <a:t>La durée d’assurance</a:t>
            </a:r>
          </a:p>
          <a:p>
            <a:pPr lvl="1">
              <a:lnSpc>
                <a:spcPct val="115000"/>
              </a:lnSpc>
            </a:pPr>
            <a:r>
              <a:rPr lang="fr-FR" altLang="fr-FR" sz="2400" dirty="0">
                <a:latin typeface="Arial" panose="020B0604020202020204" pitchFamily="34" charset="0"/>
                <a:cs typeface="Arial" panose="020B0604020202020204" pitchFamily="34" charset="0"/>
              </a:rPr>
              <a:t>La durée d’assurance nécessaire est identique à celle applicable aux régimes de salariés</a:t>
            </a:r>
          </a:p>
          <a:p>
            <a:pPr lvl="1">
              <a:lnSpc>
                <a:spcPct val="115000"/>
              </a:lnSpc>
            </a:pPr>
            <a:r>
              <a:rPr lang="fr-FR" altLang="fr-FR" sz="2400" dirty="0">
                <a:latin typeface="Arial" panose="020B0604020202020204" pitchFamily="34" charset="0"/>
                <a:cs typeface="Arial" panose="020B0604020202020204" pitchFamily="34" charset="0"/>
              </a:rPr>
              <a:t>Elle est fixée par génération et comprise entre 162 et 172 trimestres</a:t>
            </a:r>
          </a:p>
          <a:p>
            <a:pPr lvl="1">
              <a:lnSpc>
                <a:spcPct val="115000"/>
              </a:lnSpc>
            </a:pPr>
            <a:r>
              <a:rPr lang="fr-FR" altLang="fr-FR" sz="2400" dirty="0">
                <a:latin typeface="Arial" panose="020B0604020202020204" pitchFamily="34" charset="0"/>
                <a:cs typeface="Arial" panose="020B0604020202020204" pitchFamily="34" charset="0"/>
              </a:rPr>
              <a:t>La loi garantissant l’avenir et la justice du système de retraites (janvier 2014) a déterminé les durées d’assurance applicables jusqu’à la génération 1973</a:t>
            </a:r>
          </a:p>
        </p:txBody>
      </p:sp>
      <p:sp>
        <p:nvSpPr>
          <p:cNvPr id="142340" name="Espace réservé du numéro de diapositive 4"/>
          <p:cNvSpPr>
            <a:spLocks noGrp="1"/>
          </p:cNvSpPr>
          <p:nvPr>
            <p:ph type="sldNum" sz="quarter" idx="10"/>
          </p:nvPr>
        </p:nvSpPr>
        <p:spPr bwMode="auto">
          <a:xfrm>
            <a:off x="6372200" y="6381328"/>
            <a:ext cx="2447330" cy="2880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25/06/2015         </a:t>
            </a:r>
            <a:fld id="{DE95F107-0097-4B4F-B83E-B01E08A3AE25}" type="slidenum">
              <a:rPr lang="fr-FR" altLang="fr-FR" sz="1000" smtClean="0">
                <a:latin typeface="Arial" charset="0"/>
              </a:rPr>
              <a:pPr eaLnBrk="1" hangingPunct="1">
                <a:spcBef>
                  <a:spcPct val="0"/>
                </a:spcBef>
                <a:buClrTx/>
                <a:buSzTx/>
                <a:buFontTx/>
                <a:buNone/>
              </a:pPr>
              <a:t>41</a:t>
            </a:fld>
            <a:endParaRPr lang="fr-FR" altLang="fr-FR" sz="1000" dirty="0" smtClean="0">
              <a:latin typeface="Arial" charset="0"/>
            </a:endParaRPr>
          </a:p>
        </p:txBody>
      </p:sp>
      <p:sp>
        <p:nvSpPr>
          <p:cNvPr id="6" name="Espace réservé du pied de page 2"/>
          <p:cNvSpPr txBox="1">
            <a:spLocks/>
          </p:cNvSpPr>
          <p:nvPr/>
        </p:nvSpPr>
        <p:spPr>
          <a:xfrm>
            <a:off x="193637" y="6381328"/>
            <a:ext cx="3786691"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spTree>
    <p:extLst>
      <p:ext uri="{BB962C8B-B14F-4D97-AF65-F5344CB8AC3E}">
        <p14:creationId xmlns:p14="http://schemas.microsoft.com/office/powerpoint/2010/main" xmlns="" val="217320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539750" y="2349500"/>
            <a:ext cx="8064500" cy="3600450"/>
          </a:xfrm>
        </p:spPr>
        <p:txBody>
          <a:bodyPr/>
          <a:lstStyle/>
          <a:p>
            <a:pPr eaLnBrk="1" hangingPunct="1">
              <a:lnSpc>
                <a:spcPct val="120000"/>
              </a:lnSpc>
            </a:pPr>
            <a:r>
              <a:rPr lang="fr-FR" altLang="fr-FR" sz="2200" b="1" dirty="0" smtClean="0">
                <a:solidFill>
                  <a:srgbClr val="0E3180"/>
                </a:solidFill>
                <a:latin typeface="Arial" charset="0"/>
                <a:cs typeface="Arial" charset="0"/>
              </a:rPr>
              <a:t>Le calcul de la pension non salariée agricole se fait sur l’ensemble de la carrière</a:t>
            </a:r>
          </a:p>
          <a:p>
            <a:pPr eaLnBrk="1" hangingPunct="1">
              <a:lnSpc>
                <a:spcPct val="140000"/>
              </a:lnSpc>
            </a:pPr>
            <a:r>
              <a:rPr lang="fr-FR" altLang="fr-FR" sz="2200" b="1" dirty="0" smtClean="0">
                <a:solidFill>
                  <a:srgbClr val="0E3180"/>
                </a:solidFill>
                <a:latin typeface="Arial" charset="0"/>
                <a:cs typeface="Arial" charset="0"/>
              </a:rPr>
              <a:t>La retraite est composée de trois éléments :</a:t>
            </a:r>
          </a:p>
          <a:p>
            <a:pPr lvl="1" eaLnBrk="1" hangingPunct="1"/>
            <a:r>
              <a:rPr lang="fr-FR" altLang="fr-FR" b="1" dirty="0" smtClean="0">
                <a:solidFill>
                  <a:srgbClr val="0E3180"/>
                </a:solidFill>
                <a:latin typeface="Arial" charset="0"/>
                <a:cs typeface="Arial" charset="0"/>
              </a:rPr>
              <a:t>Une retraite forfaitaire (RF)</a:t>
            </a:r>
          </a:p>
          <a:p>
            <a:pPr lvl="1" eaLnBrk="1" hangingPunct="1"/>
            <a:r>
              <a:rPr lang="fr-FR" altLang="fr-FR" b="1" dirty="0" smtClean="0">
                <a:solidFill>
                  <a:srgbClr val="0E3180"/>
                </a:solidFill>
                <a:latin typeface="Arial" charset="0"/>
                <a:cs typeface="Arial" charset="0"/>
              </a:rPr>
              <a:t>Une retraite proportionnelle (RP)</a:t>
            </a:r>
          </a:p>
          <a:p>
            <a:pPr lvl="1" eaLnBrk="1" hangingPunct="1"/>
            <a:r>
              <a:rPr lang="fr-FR" altLang="fr-FR" b="1" dirty="0" smtClean="0">
                <a:solidFill>
                  <a:srgbClr val="0E3180"/>
                </a:solidFill>
                <a:latin typeface="Arial" charset="0"/>
                <a:cs typeface="Arial" charset="0"/>
              </a:rPr>
              <a:t>Une retraite complémentaire obligatoire (RCO)</a:t>
            </a:r>
          </a:p>
          <a:p>
            <a:pPr lvl="1" eaLnBrk="1" hangingPunct="1"/>
            <a:endParaRPr lang="fr-FR" altLang="fr-FR" b="1" dirty="0" smtClean="0">
              <a:solidFill>
                <a:schemeClr val="tx1"/>
              </a:solidFill>
              <a:latin typeface="Arial" charset="0"/>
              <a:cs typeface="Arial" charset="0"/>
            </a:endParaRPr>
          </a:p>
        </p:txBody>
      </p:sp>
      <p:sp>
        <p:nvSpPr>
          <p:cNvPr id="61443" name="Rectangle 2"/>
          <p:cNvSpPr>
            <a:spLocks noGrp="1" noChangeArrowheads="1"/>
          </p:cNvSpPr>
          <p:nvPr>
            <p:ph type="title"/>
          </p:nvPr>
        </p:nvSpPr>
        <p:spPr>
          <a:xfrm>
            <a:off x="539750" y="242888"/>
            <a:ext cx="8424863" cy="1098550"/>
          </a:xfrm>
        </p:spPr>
        <p:txBody>
          <a:bodyPr/>
          <a:lstStyle/>
          <a:p>
            <a:pPr eaLnBrk="1" hangingPunct="1"/>
            <a:r>
              <a:rPr lang="fr-FR" altLang="fr-FR" sz="2800" b="1" dirty="0" smtClean="0">
                <a:latin typeface="Arial" charset="0"/>
                <a:cs typeface="Arial" charset="0"/>
              </a:rPr>
              <a:t>Calcul de la retraite</a:t>
            </a:r>
          </a:p>
        </p:txBody>
      </p:sp>
      <p:sp>
        <p:nvSpPr>
          <p:cNvPr id="61445" name="Espace réservé du numéro de diapositive 3"/>
          <p:cNvSpPr>
            <a:spLocks noGrp="1"/>
          </p:cNvSpPr>
          <p:nvPr>
            <p:ph type="sldNum" sz="quarter" idx="12"/>
          </p:nvPr>
        </p:nvSpPr>
        <p:spPr bwMode="auto">
          <a:xfrm>
            <a:off x="8316913" y="6249988"/>
            <a:ext cx="358775"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5059AD26-8B5A-4FE3-9C87-32D536A01596}" type="slidenum">
              <a:rPr lang="fr-FR" altLang="fr-FR" sz="1000" smtClean="0">
                <a:latin typeface="Arial" charset="0"/>
              </a:rPr>
              <a:pPr eaLnBrk="1" hangingPunct="1">
                <a:spcBef>
                  <a:spcPct val="0"/>
                </a:spcBef>
                <a:buClrTx/>
                <a:buSzTx/>
                <a:buFontTx/>
                <a:buNone/>
              </a:pPr>
              <a:t>42</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4208385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9750" y="242888"/>
            <a:ext cx="8064500" cy="1314450"/>
          </a:xfrm>
        </p:spPr>
        <p:txBody>
          <a:bodyPr/>
          <a:lstStyle/>
          <a:p>
            <a:pPr eaLnBrk="1" hangingPunct="1"/>
            <a:r>
              <a:rPr lang="fr-FR" altLang="fr-FR" sz="2800" b="1" dirty="0" smtClean="0">
                <a:latin typeface="Arial" charset="0"/>
                <a:cs typeface="Arial" charset="0"/>
              </a:rPr>
              <a:t>Calcul de la retraite</a:t>
            </a:r>
          </a:p>
        </p:txBody>
      </p:sp>
      <p:graphicFrame>
        <p:nvGraphicFramePr>
          <p:cNvPr id="62467" name="Object 4"/>
          <p:cNvGraphicFramePr>
            <a:graphicFrameLocks noGrp="1" noChangeAspect="1"/>
          </p:cNvGraphicFramePr>
          <p:nvPr>
            <p:ph sz="half" idx="1"/>
          </p:nvPr>
        </p:nvGraphicFramePr>
        <p:xfrm>
          <a:off x="1187450" y="4652963"/>
          <a:ext cx="6273800" cy="633412"/>
        </p:xfrm>
        <a:graphic>
          <a:graphicData uri="http://schemas.openxmlformats.org/presentationml/2006/ole">
            <p:oleObj spid="_x0000_s8300" name="Equation" r:id="rId3" imgW="2641600" imgH="266700" progId="Equation.3">
              <p:embed/>
            </p:oleObj>
          </a:graphicData>
        </a:graphic>
      </p:graphicFrame>
      <p:sp>
        <p:nvSpPr>
          <p:cNvPr id="62468" name="Rectangle 3"/>
          <p:cNvSpPr>
            <a:spLocks noGrp="1" noChangeArrowheads="1"/>
          </p:cNvSpPr>
          <p:nvPr>
            <p:ph type="body" sz="half" idx="2"/>
          </p:nvPr>
        </p:nvSpPr>
        <p:spPr>
          <a:xfrm>
            <a:off x="688975" y="2277256"/>
            <a:ext cx="8064500" cy="3744937"/>
          </a:xfrm>
        </p:spPr>
        <p:txBody>
          <a:bodyPr/>
          <a:lstStyle/>
          <a:p>
            <a:pPr eaLnBrk="1" hangingPunct="1"/>
            <a:r>
              <a:rPr lang="fr-FR" altLang="fr-FR" b="1" dirty="0" smtClean="0">
                <a:solidFill>
                  <a:srgbClr val="0E3180"/>
                </a:solidFill>
                <a:latin typeface="Arial" charset="0"/>
                <a:cs typeface="Arial" charset="0"/>
              </a:rPr>
              <a:t>La retraite forfaitaire (RF)</a:t>
            </a:r>
          </a:p>
          <a:p>
            <a:pPr lvl="1" eaLnBrk="1" hangingPunct="1"/>
            <a:r>
              <a:rPr lang="fr-FR" altLang="fr-FR" sz="2000" dirty="0" smtClean="0">
                <a:solidFill>
                  <a:srgbClr val="0E3180"/>
                </a:solidFill>
                <a:latin typeface="Arial" charset="0"/>
                <a:cs typeface="Arial" charset="0"/>
              </a:rPr>
              <a:t>La retraite forfaitaire intégrale est égale à l’AVTS* soit, depuis le 01/04/2013  3 359,80 € annuel</a:t>
            </a:r>
          </a:p>
          <a:p>
            <a:pPr marL="0" indent="0">
              <a:buNone/>
            </a:pPr>
            <a:r>
              <a:rPr lang="fr-FR" altLang="fr-FR" sz="1000" dirty="0" smtClean="0">
                <a:solidFill>
                  <a:srgbClr val="0E3180"/>
                </a:solidFill>
                <a:latin typeface="Arial" charset="0"/>
                <a:cs typeface="Arial" charset="0"/>
              </a:rPr>
              <a:t>*Allocation aux vieux travailleurs salariés</a:t>
            </a:r>
            <a:r>
              <a:rPr lang="fr-FR" altLang="fr-FR" dirty="0" smtClean="0">
                <a:solidFill>
                  <a:srgbClr val="0E3180"/>
                </a:solidFill>
                <a:latin typeface="Arial" charset="0"/>
                <a:cs typeface="Arial" charset="0"/>
              </a:rPr>
              <a:t> </a:t>
            </a:r>
          </a:p>
          <a:p>
            <a:r>
              <a:rPr lang="fr-FR" altLang="fr-FR" sz="2900" dirty="0" smtClean="0">
                <a:solidFill>
                  <a:srgbClr val="0E3180"/>
                </a:solidFill>
                <a:latin typeface="Arial" charset="0"/>
                <a:cs typeface="Arial" charset="0"/>
              </a:rPr>
              <a:t> </a:t>
            </a:r>
            <a:r>
              <a:rPr lang="fr-FR" altLang="fr-FR" b="1" dirty="0" smtClean="0">
                <a:solidFill>
                  <a:srgbClr val="0E3180"/>
                </a:solidFill>
                <a:latin typeface="Arial" charset="0"/>
                <a:cs typeface="Arial" charset="0"/>
              </a:rPr>
              <a:t>La RF se calcule de la façon suivante:</a:t>
            </a:r>
          </a:p>
        </p:txBody>
      </p:sp>
      <p:sp>
        <p:nvSpPr>
          <p:cNvPr id="65541" name="Espace réservé du numéro de diapositive 4"/>
          <p:cNvSpPr>
            <a:spLocks noGrp="1"/>
          </p:cNvSpPr>
          <p:nvPr>
            <p:ph type="sldNum" sz="quarter" idx="10"/>
          </p:nvPr>
        </p:nvSpPr>
        <p:spPr bwMode="auto">
          <a:xfrm>
            <a:off x="6084168" y="6308725"/>
            <a:ext cx="2448645" cy="36063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r-FR" altLang="fr-FR" sz="1050" dirty="0" smtClean="0">
                <a:solidFill>
                  <a:schemeClr val="tx2"/>
                </a:solidFill>
              </a:rPr>
              <a:t>                             25/06/2015         </a:t>
            </a:r>
            <a:fld id="{D5609C52-FA25-4635-A84E-A56C0D40B2D6}" type="slidenum">
              <a:rPr lang="fr-FR" altLang="fr-FR" smtClean="0">
                <a:solidFill>
                  <a:schemeClr val="tx2"/>
                </a:solidFill>
              </a:rPr>
              <a:pPr eaLnBrk="1" hangingPunct="1">
                <a:defRPr/>
              </a:pPr>
              <a:t>43</a:t>
            </a:fld>
            <a:r>
              <a:rPr lang="fr-FR" altLang="fr-FR" dirty="0" smtClean="0">
                <a:solidFill>
                  <a:schemeClr val="tx2"/>
                </a:solidFill>
              </a:rPr>
              <a:t>          </a:t>
            </a:r>
          </a:p>
        </p:txBody>
      </p:sp>
      <p:sp>
        <p:nvSpPr>
          <p:cNvPr id="6" name="AutoShape 4"/>
          <p:cNvSpPr>
            <a:spLocks noChangeArrowheads="1"/>
          </p:cNvSpPr>
          <p:nvPr/>
        </p:nvSpPr>
        <p:spPr bwMode="auto">
          <a:xfrm>
            <a:off x="494160" y="4365104"/>
            <a:ext cx="333375" cy="739775"/>
          </a:xfrm>
          <a:prstGeom prst="curvedRightArrow">
            <a:avLst>
              <a:gd name="adj1" fmla="val 34571"/>
              <a:gd name="adj2" fmla="val 69143"/>
              <a:gd name="adj3" fmla="val 3333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fr-FR" altLang="fr-FR" sz="2000" b="1" dirty="0" smtClean="0">
              <a:solidFill>
                <a:srgbClr val="3333FF"/>
              </a:solidFill>
            </a:endParaRPr>
          </a:p>
        </p:txBody>
      </p:sp>
      <p:sp>
        <p:nvSpPr>
          <p:cNvPr id="7" name="Espace réservé du pied de page 2"/>
          <p:cNvSpPr txBox="1">
            <a:spLocks/>
          </p:cNvSpPr>
          <p:nvPr/>
        </p:nvSpPr>
        <p:spPr>
          <a:xfrm>
            <a:off x="211297" y="6381328"/>
            <a:ext cx="3786691"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spTree>
    <p:extLst>
      <p:ext uri="{BB962C8B-B14F-4D97-AF65-F5344CB8AC3E}">
        <p14:creationId xmlns:p14="http://schemas.microsoft.com/office/powerpoint/2010/main" xmlns="" val="842929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9750" y="332656"/>
            <a:ext cx="8064500" cy="864319"/>
          </a:xfrm>
        </p:spPr>
        <p:txBody>
          <a:bodyPr/>
          <a:lstStyle/>
          <a:p>
            <a:pPr eaLnBrk="1" hangingPunct="1"/>
            <a:r>
              <a:rPr lang="fr-FR" altLang="fr-FR" sz="2800" b="1" dirty="0" smtClean="0">
                <a:latin typeface="Arial" charset="0"/>
                <a:cs typeface="Arial" charset="0"/>
              </a:rPr>
              <a:t>Calcul de la retraite</a:t>
            </a:r>
          </a:p>
        </p:txBody>
      </p:sp>
      <p:sp>
        <p:nvSpPr>
          <p:cNvPr id="63491" name="Rectangle 3"/>
          <p:cNvSpPr>
            <a:spLocks noGrp="1" noChangeArrowheads="1"/>
          </p:cNvSpPr>
          <p:nvPr>
            <p:ph type="body" sz="half" idx="1"/>
          </p:nvPr>
        </p:nvSpPr>
        <p:spPr>
          <a:xfrm>
            <a:off x="539750" y="1989138"/>
            <a:ext cx="8064500" cy="4443588"/>
          </a:xfrm>
        </p:spPr>
        <p:txBody>
          <a:bodyPr>
            <a:normAutofit/>
          </a:bodyPr>
          <a:lstStyle/>
          <a:p>
            <a:pPr eaLnBrk="1" hangingPunct="1">
              <a:lnSpc>
                <a:spcPct val="90000"/>
              </a:lnSpc>
            </a:pPr>
            <a:r>
              <a:rPr lang="fr-FR" altLang="fr-FR" sz="2200" b="1" dirty="0" smtClean="0">
                <a:latin typeface="Arial" charset="0"/>
                <a:cs typeface="Arial" charset="0"/>
              </a:rPr>
              <a:t>La retraite proportionnelle (RP)</a:t>
            </a:r>
          </a:p>
          <a:p>
            <a:pPr lvl="1" eaLnBrk="1" hangingPunct="1">
              <a:lnSpc>
                <a:spcPct val="90000"/>
              </a:lnSpc>
            </a:pPr>
            <a:r>
              <a:rPr lang="fr-FR" altLang="fr-FR" sz="2000" dirty="0" smtClean="0">
                <a:latin typeface="Arial" charset="0"/>
                <a:cs typeface="Arial" charset="0"/>
              </a:rPr>
              <a:t>Le nombre de points acquis est fonction: </a:t>
            </a:r>
          </a:p>
          <a:p>
            <a:pPr lvl="3" eaLnBrk="1" hangingPunct="1">
              <a:lnSpc>
                <a:spcPct val="90000"/>
              </a:lnSpc>
            </a:pPr>
            <a:r>
              <a:rPr lang="fr-FR" altLang="fr-FR" sz="2000" dirty="0" smtClean="0">
                <a:latin typeface="Arial" charset="0"/>
                <a:cs typeface="Arial" charset="0"/>
              </a:rPr>
              <a:t>Du statut (chef d’exploitation, collaborateur, aide familial), </a:t>
            </a:r>
          </a:p>
          <a:p>
            <a:pPr lvl="3" eaLnBrk="1" hangingPunct="1">
              <a:lnSpc>
                <a:spcPct val="90000"/>
              </a:lnSpc>
            </a:pPr>
            <a:r>
              <a:rPr lang="fr-FR" altLang="fr-FR" sz="2000" dirty="0" smtClean="0">
                <a:latin typeface="Arial" charset="0"/>
                <a:cs typeface="Arial" charset="0"/>
              </a:rPr>
              <a:t>Et, pour les chefs d’exploitation, des revenus professionnels</a:t>
            </a:r>
          </a:p>
          <a:p>
            <a:pPr lvl="1" eaLnBrk="1" hangingPunct="1">
              <a:lnSpc>
                <a:spcPct val="90000"/>
              </a:lnSpc>
            </a:pPr>
            <a:r>
              <a:rPr lang="fr-FR" altLang="fr-FR" sz="2000" dirty="0" smtClean="0">
                <a:latin typeface="Arial" charset="0"/>
                <a:cs typeface="Arial" charset="0"/>
              </a:rPr>
              <a:t>La valeur annuelle du point de RP est, depuis le 01/04/2013, de 3,948 €</a:t>
            </a:r>
          </a:p>
          <a:p>
            <a:pPr lvl="1" eaLnBrk="1" hangingPunct="1">
              <a:lnSpc>
                <a:spcPct val="90000"/>
              </a:lnSpc>
            </a:pPr>
            <a:endParaRPr lang="fr-FR" altLang="fr-FR" sz="2000" dirty="0" smtClean="0">
              <a:latin typeface="Arial" charset="0"/>
              <a:cs typeface="Arial" charset="0"/>
            </a:endParaRPr>
          </a:p>
          <a:p>
            <a:pPr eaLnBrk="1" hangingPunct="1">
              <a:lnSpc>
                <a:spcPct val="90000"/>
              </a:lnSpc>
            </a:pPr>
            <a:r>
              <a:rPr lang="fr-FR" altLang="fr-FR" sz="2200" b="1" dirty="0" smtClean="0">
                <a:latin typeface="Arial" charset="0"/>
                <a:cs typeface="Arial" charset="0"/>
              </a:rPr>
              <a:t>La RP se calcule de la façon suivante:</a:t>
            </a:r>
            <a:r>
              <a:rPr lang="fr-FR" altLang="fr-FR" sz="2200" dirty="0" smtClean="0">
                <a:latin typeface="Arial" charset="0"/>
                <a:cs typeface="Arial" charset="0"/>
              </a:rPr>
              <a:t> </a:t>
            </a:r>
          </a:p>
        </p:txBody>
      </p:sp>
      <p:graphicFrame>
        <p:nvGraphicFramePr>
          <p:cNvPr id="63492" name="Object 5"/>
          <p:cNvGraphicFramePr>
            <a:graphicFrameLocks noGrp="1" noChangeAspect="1"/>
          </p:cNvGraphicFramePr>
          <p:nvPr>
            <p:ph sz="half" idx="2"/>
          </p:nvPr>
        </p:nvGraphicFramePr>
        <p:xfrm>
          <a:off x="900113" y="4806950"/>
          <a:ext cx="7167562" cy="517525"/>
        </p:xfrm>
        <a:graphic>
          <a:graphicData uri="http://schemas.openxmlformats.org/presentationml/2006/ole">
            <p:oleObj spid="_x0000_s9324" name="Equation" r:id="rId3" imgW="3517900" imgH="254000" progId="Equation.3">
              <p:embed/>
            </p:oleObj>
          </a:graphicData>
        </a:graphic>
      </p:graphicFrame>
      <p:sp>
        <p:nvSpPr>
          <p:cNvPr id="63493" name="Espace réservé du numéro de diapositive 4"/>
          <p:cNvSpPr>
            <a:spLocks noGrp="1"/>
          </p:cNvSpPr>
          <p:nvPr>
            <p:ph type="sldNum" sz="quarter" idx="10"/>
          </p:nvPr>
        </p:nvSpPr>
        <p:spPr bwMode="auto">
          <a:xfrm>
            <a:off x="6948264" y="6092826"/>
            <a:ext cx="1871886" cy="5224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25/06/2015     </a:t>
            </a:r>
            <a:fld id="{C92F0713-6AAE-4689-92C6-002509793BED}" type="slidenum">
              <a:rPr lang="fr-FR" altLang="fr-FR" sz="1000" smtClean="0">
                <a:latin typeface="Arial" charset="0"/>
              </a:rPr>
              <a:pPr eaLnBrk="1" hangingPunct="1">
                <a:spcBef>
                  <a:spcPct val="0"/>
                </a:spcBef>
                <a:buClrTx/>
                <a:buSzTx/>
                <a:buFontTx/>
                <a:buNone/>
              </a:pPr>
              <a:t>44</a:t>
            </a:fld>
            <a:endParaRPr lang="fr-FR" altLang="fr-FR" sz="1000" dirty="0" smtClean="0">
              <a:latin typeface="Arial" charset="0"/>
            </a:endParaRPr>
          </a:p>
        </p:txBody>
      </p:sp>
      <p:sp>
        <p:nvSpPr>
          <p:cNvPr id="6" name="AutoShape 4"/>
          <p:cNvSpPr>
            <a:spLocks noChangeArrowheads="1"/>
          </p:cNvSpPr>
          <p:nvPr/>
        </p:nvSpPr>
        <p:spPr bwMode="auto">
          <a:xfrm>
            <a:off x="293688" y="4437063"/>
            <a:ext cx="333375" cy="739775"/>
          </a:xfrm>
          <a:prstGeom prst="curvedRightArrow">
            <a:avLst>
              <a:gd name="adj1" fmla="val 34571"/>
              <a:gd name="adj2" fmla="val 69143"/>
              <a:gd name="adj3" fmla="val 3333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fr-FR" altLang="fr-FR" sz="2000" b="1" dirty="0" smtClean="0">
              <a:solidFill>
                <a:srgbClr val="3333FF"/>
              </a:solidFill>
            </a:endParaRPr>
          </a:p>
        </p:txBody>
      </p:sp>
      <p:sp>
        <p:nvSpPr>
          <p:cNvPr id="7" name="Espace réservé du pied de page 2"/>
          <p:cNvSpPr txBox="1">
            <a:spLocks/>
          </p:cNvSpPr>
          <p:nvPr/>
        </p:nvSpPr>
        <p:spPr>
          <a:xfrm>
            <a:off x="193638" y="6250164"/>
            <a:ext cx="3786691"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tx2"/>
                </a:solidFill>
              </a:rPr>
              <a:t>1ers repères retraite - L.A</a:t>
            </a:r>
            <a:endParaRPr lang="en-US" sz="1000" dirty="0">
              <a:solidFill>
                <a:schemeClr val="tx2"/>
              </a:solidFill>
            </a:endParaRPr>
          </a:p>
        </p:txBody>
      </p:sp>
      <p:sp>
        <p:nvSpPr>
          <p:cNvPr id="2" name="Rectangle 1"/>
          <p:cNvSpPr/>
          <p:nvPr/>
        </p:nvSpPr>
        <p:spPr>
          <a:xfrm>
            <a:off x="626076" y="5500003"/>
            <a:ext cx="7905377" cy="646331"/>
          </a:xfrm>
          <a:prstGeom prst="rect">
            <a:avLst/>
          </a:prstGeom>
        </p:spPr>
        <p:txBody>
          <a:bodyPr wrap="square">
            <a:spAutoFit/>
          </a:bodyPr>
          <a:lstStyle/>
          <a:p>
            <a:pPr marL="285750" indent="-285750" eaLnBrk="1" hangingPunct="1">
              <a:buFont typeface="Wingdings" panose="05000000000000000000" pitchFamily="2" charset="2"/>
              <a:buChar char="v"/>
            </a:pPr>
            <a:r>
              <a:rPr lang="fr-FR" altLang="fr-FR" dirty="0">
                <a:solidFill>
                  <a:srgbClr val="0E3180"/>
                </a:solidFill>
              </a:rPr>
              <a:t>Le nombre de points acquis est fonction du statut (chef d’exploitation, collaborateur, aide familial) et, pour les chefs, des revenus professionnels</a:t>
            </a:r>
          </a:p>
        </p:txBody>
      </p:sp>
    </p:spTree>
    <p:extLst>
      <p:ext uri="{BB962C8B-B14F-4D97-AF65-F5344CB8AC3E}">
        <p14:creationId xmlns:p14="http://schemas.microsoft.com/office/powerpoint/2010/main" xmlns="" val="2302582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988840"/>
            <a:ext cx="8496300" cy="4320480"/>
          </a:xfrm>
        </p:spPr>
        <p:txBody>
          <a:bodyPr>
            <a:normAutofit fontScale="77500" lnSpcReduction="20000"/>
          </a:bodyPr>
          <a:lstStyle/>
          <a:p>
            <a:pPr>
              <a:lnSpc>
                <a:spcPct val="90000"/>
              </a:lnSpc>
              <a:defRPr/>
            </a:pPr>
            <a:r>
              <a:rPr lang="fr-FR" altLang="fr-FR" sz="2800" b="1" dirty="0">
                <a:latin typeface="Arial" panose="020B0604020202020204" pitchFamily="34" charset="0"/>
                <a:cs typeface="Arial" panose="020B0604020202020204" pitchFamily="34" charset="0"/>
              </a:rPr>
              <a:t>La majoration des petites retraites </a:t>
            </a:r>
            <a:r>
              <a:rPr lang="fr-FR" altLang="fr-FR" sz="2800" b="1" dirty="0" smtClean="0">
                <a:latin typeface="Arial" panose="020B0604020202020204" pitchFamily="34" charset="0"/>
                <a:cs typeface="Arial" panose="020B0604020202020204" pitchFamily="34" charset="0"/>
              </a:rPr>
              <a:t>agricoles</a:t>
            </a:r>
            <a:endParaRPr lang="fr-FR" altLang="fr-FR" sz="2800" dirty="0">
              <a:latin typeface="Arial" panose="020B0604020202020204" pitchFamily="34" charset="0"/>
              <a:cs typeface="Arial" panose="020B0604020202020204" pitchFamily="34" charset="0"/>
            </a:endParaRPr>
          </a:p>
          <a:p>
            <a:pPr lvl="1" algn="just">
              <a:lnSpc>
                <a:spcPct val="90000"/>
              </a:lnSpc>
              <a:defRPr/>
            </a:pPr>
            <a:r>
              <a:rPr lang="fr-FR" altLang="fr-FR" sz="2400" dirty="0">
                <a:latin typeface="Arial" panose="020B0604020202020204" pitchFamily="34" charset="0"/>
                <a:cs typeface="Arial" panose="020B0604020202020204" pitchFamily="34" charset="0"/>
              </a:rPr>
              <a:t>Mise en place au 1</a:t>
            </a:r>
            <a:r>
              <a:rPr lang="fr-FR" altLang="fr-FR" sz="2400" baseline="30000" dirty="0">
                <a:latin typeface="Arial" panose="020B0604020202020204" pitchFamily="34" charset="0"/>
                <a:cs typeface="Arial" panose="020B0604020202020204" pitchFamily="34" charset="0"/>
              </a:rPr>
              <a:t>er</a:t>
            </a:r>
            <a:r>
              <a:rPr lang="fr-FR" altLang="fr-FR" sz="2400" dirty="0">
                <a:latin typeface="Arial" panose="020B0604020202020204" pitchFamily="34" charset="0"/>
                <a:cs typeface="Arial" panose="020B0604020202020204" pitchFamily="34" charset="0"/>
              </a:rPr>
              <a:t> janvier 2009 pour porter les pensions agricoles à un minimum </a:t>
            </a:r>
          </a:p>
          <a:p>
            <a:pPr lvl="1" algn="just">
              <a:lnSpc>
                <a:spcPct val="90000"/>
              </a:lnSpc>
              <a:defRPr/>
            </a:pPr>
            <a:r>
              <a:rPr lang="fr-FR" altLang="fr-FR" sz="2400" dirty="0">
                <a:latin typeface="Arial" panose="020B0604020202020204" pitchFamily="34" charset="0"/>
                <a:cs typeface="Arial" panose="020B0604020202020204" pitchFamily="34" charset="0"/>
              </a:rPr>
              <a:t>Conditions:</a:t>
            </a:r>
          </a:p>
          <a:p>
            <a:pPr lvl="3" algn="just">
              <a:lnSpc>
                <a:spcPct val="90000"/>
              </a:lnSpc>
              <a:defRPr/>
            </a:pPr>
            <a:r>
              <a:rPr lang="fr-FR" altLang="fr-FR" sz="2400" dirty="0" smtClean="0">
                <a:latin typeface="Arial" panose="020B0604020202020204" pitchFamily="34" charset="0"/>
                <a:cs typeface="Arial" panose="020B0604020202020204" pitchFamily="34" charset="0"/>
              </a:rPr>
              <a:t>Justifier </a:t>
            </a:r>
            <a:r>
              <a:rPr lang="fr-FR" altLang="fr-FR" sz="2400" dirty="0">
                <a:latin typeface="Arial" panose="020B0604020202020204" pitchFamily="34" charset="0"/>
                <a:cs typeface="Arial" panose="020B0604020202020204" pitchFamily="34" charset="0"/>
              </a:rPr>
              <a:t>du « taux plein » au régime des non salariés agricoles</a:t>
            </a:r>
          </a:p>
          <a:p>
            <a:pPr lvl="3" algn="just">
              <a:lnSpc>
                <a:spcPct val="90000"/>
              </a:lnSpc>
              <a:defRPr/>
            </a:pPr>
            <a:r>
              <a:rPr lang="fr-FR" altLang="fr-FR" sz="2400" dirty="0">
                <a:latin typeface="Arial" panose="020B0604020202020204" pitchFamily="34" charset="0"/>
                <a:cs typeface="Arial" panose="020B0604020202020204" pitchFamily="34" charset="0"/>
              </a:rPr>
              <a:t>Condition de subsidiarité : avoir fait liquider tous ses droits à retraite de base et complémentaires, y compris les avantages de </a:t>
            </a:r>
            <a:r>
              <a:rPr lang="fr-FR" altLang="fr-FR" sz="2400" dirty="0" smtClean="0">
                <a:latin typeface="Arial" panose="020B0604020202020204" pitchFamily="34" charset="0"/>
                <a:cs typeface="Arial" panose="020B0604020202020204" pitchFamily="34" charset="0"/>
              </a:rPr>
              <a:t>réversion</a:t>
            </a:r>
          </a:p>
          <a:p>
            <a:pPr lvl="3" algn="just">
              <a:lnSpc>
                <a:spcPct val="90000"/>
              </a:lnSpc>
              <a:defRPr/>
            </a:pPr>
            <a:endParaRPr lang="fr-FR" altLang="fr-FR" sz="2400" dirty="0">
              <a:latin typeface="Arial" panose="020B0604020202020204" pitchFamily="34" charset="0"/>
              <a:cs typeface="Arial" panose="020B0604020202020204" pitchFamily="34" charset="0"/>
            </a:endParaRPr>
          </a:p>
          <a:p>
            <a:pPr algn="just">
              <a:lnSpc>
                <a:spcPct val="105000"/>
              </a:lnSpc>
            </a:pPr>
            <a:r>
              <a:rPr lang="fr-FR" altLang="fr-FR" sz="2600" dirty="0">
                <a:solidFill>
                  <a:srgbClr val="0E3180"/>
                </a:solidFill>
                <a:latin typeface="Arial" panose="020B0604020202020204" pitchFamily="34" charset="0"/>
                <a:cs typeface="Arial" panose="020B0604020202020204" pitchFamily="34" charset="0"/>
              </a:rPr>
              <a:t>Calcul de la Pension Majorée de Référence (PMR)  différent selon la qualité de l’assuré </a:t>
            </a:r>
          </a:p>
          <a:p>
            <a:pPr lvl="1" algn="just">
              <a:lnSpc>
                <a:spcPct val="105000"/>
              </a:lnSpc>
            </a:pPr>
            <a:r>
              <a:rPr lang="fr-FR" altLang="fr-FR" sz="2400" dirty="0">
                <a:solidFill>
                  <a:srgbClr val="0E3180"/>
                </a:solidFill>
                <a:latin typeface="Arial" panose="020B0604020202020204" pitchFamily="34" charset="0"/>
                <a:cs typeface="Arial" panose="020B0604020202020204" pitchFamily="34" charset="0"/>
              </a:rPr>
              <a:t>Deux montants minimums sont prévus :</a:t>
            </a:r>
          </a:p>
          <a:p>
            <a:pPr lvl="3" algn="just">
              <a:lnSpc>
                <a:spcPct val="105000"/>
              </a:lnSpc>
            </a:pPr>
            <a:r>
              <a:rPr lang="fr-FR" altLang="fr-FR" sz="2400" dirty="0">
                <a:solidFill>
                  <a:srgbClr val="0E3180"/>
                </a:solidFill>
                <a:latin typeface="Arial" panose="020B0604020202020204" pitchFamily="34" charset="0"/>
                <a:cs typeface="Arial" panose="020B0604020202020204" pitchFamily="34" charset="0"/>
              </a:rPr>
              <a:t>PMR 1  (681,20 € par mois au 1</a:t>
            </a:r>
            <a:r>
              <a:rPr lang="fr-FR" altLang="fr-FR" sz="2400" baseline="30000" dirty="0">
                <a:solidFill>
                  <a:srgbClr val="0E3180"/>
                </a:solidFill>
                <a:latin typeface="Arial" panose="020B0604020202020204" pitchFamily="34" charset="0"/>
                <a:cs typeface="Arial" panose="020B0604020202020204" pitchFamily="34" charset="0"/>
              </a:rPr>
              <a:t>er</a:t>
            </a:r>
            <a:r>
              <a:rPr lang="fr-FR" altLang="fr-FR" sz="2400" dirty="0">
                <a:solidFill>
                  <a:srgbClr val="0E3180"/>
                </a:solidFill>
                <a:latin typeface="Arial" panose="020B0604020202020204" pitchFamily="34" charset="0"/>
                <a:cs typeface="Arial" panose="020B0604020202020204" pitchFamily="34" charset="0"/>
              </a:rPr>
              <a:t> avril 2013) pour une carrière complète de chef </a:t>
            </a:r>
          </a:p>
          <a:p>
            <a:pPr lvl="3" algn="just">
              <a:lnSpc>
                <a:spcPct val="105000"/>
              </a:lnSpc>
            </a:pPr>
            <a:r>
              <a:rPr lang="fr-FR" altLang="fr-FR" sz="2400" dirty="0">
                <a:solidFill>
                  <a:srgbClr val="0E3180"/>
                </a:solidFill>
                <a:latin typeface="Arial" panose="020B0604020202020204" pitchFamily="34" charset="0"/>
                <a:cs typeface="Arial" panose="020B0604020202020204" pitchFamily="34" charset="0"/>
              </a:rPr>
              <a:t>PMR 2 (541,30 € par mois au 1</a:t>
            </a:r>
            <a:r>
              <a:rPr lang="fr-FR" altLang="fr-FR" sz="2400" baseline="30000" dirty="0">
                <a:solidFill>
                  <a:srgbClr val="0E3180"/>
                </a:solidFill>
                <a:latin typeface="Arial" panose="020B0604020202020204" pitchFamily="34" charset="0"/>
                <a:cs typeface="Arial" panose="020B0604020202020204" pitchFamily="34" charset="0"/>
              </a:rPr>
              <a:t>er</a:t>
            </a:r>
            <a:r>
              <a:rPr lang="fr-FR" altLang="fr-FR" sz="2400" dirty="0">
                <a:solidFill>
                  <a:srgbClr val="0E3180"/>
                </a:solidFill>
                <a:latin typeface="Arial" panose="020B0604020202020204" pitchFamily="34" charset="0"/>
                <a:cs typeface="Arial" panose="020B0604020202020204" pitchFamily="34" charset="0"/>
              </a:rPr>
              <a:t> avril 2013) pour une carrière complète de collaborateur ou d’aide familial</a:t>
            </a:r>
          </a:p>
          <a:p>
            <a:pPr lvl="2" algn="just">
              <a:lnSpc>
                <a:spcPct val="90000"/>
              </a:lnSpc>
              <a:defRPr/>
            </a:pPr>
            <a:endParaRPr lang="fr-FR" altLang="fr-FR" sz="2200" dirty="0">
              <a:latin typeface="Arial" panose="020B0604020202020204" pitchFamily="34" charset="0"/>
              <a:cs typeface="Arial" panose="020B0604020202020204" pitchFamily="34" charset="0"/>
            </a:endParaRPr>
          </a:p>
          <a:p>
            <a:pPr>
              <a:spcBef>
                <a:spcPts val="1200"/>
              </a:spcBef>
              <a:defRPr/>
            </a:pPr>
            <a:endParaRPr lang="fr-FR" sz="1800" dirty="0"/>
          </a:p>
        </p:txBody>
      </p:sp>
      <p:sp>
        <p:nvSpPr>
          <p:cNvPr id="150531" name="Titre 2"/>
          <p:cNvSpPr>
            <a:spLocks noGrp="1"/>
          </p:cNvSpPr>
          <p:nvPr>
            <p:ph type="title"/>
          </p:nvPr>
        </p:nvSpPr>
        <p:spPr/>
        <p:txBody>
          <a:bodyPr/>
          <a:lstStyle/>
          <a:p>
            <a:pPr>
              <a:lnSpc>
                <a:spcPct val="85000"/>
              </a:lnSpc>
            </a:pPr>
            <a:r>
              <a:rPr lang="fr-FR" altLang="fr-FR" sz="2800" b="1" dirty="0">
                <a:latin typeface="Arial" charset="0"/>
                <a:cs typeface="Arial" charset="0"/>
              </a:rPr>
              <a:t>Calcul de la </a:t>
            </a:r>
            <a:r>
              <a:rPr lang="fr-FR" altLang="fr-FR" sz="2800" b="1" dirty="0" smtClean="0">
                <a:latin typeface="Arial" charset="0"/>
                <a:cs typeface="Arial" charset="0"/>
              </a:rPr>
              <a:t>retraite</a:t>
            </a:r>
            <a:endParaRPr lang="fr-FR" altLang="fr-FR" sz="2800" b="1" dirty="0">
              <a:latin typeface="Arial" charset="0"/>
              <a:cs typeface="Arial" charset="0"/>
            </a:endParaRPr>
          </a:p>
        </p:txBody>
      </p:sp>
      <p:sp>
        <p:nvSpPr>
          <p:cNvPr id="150533" name="Espace réservé du numéro de diapositive 4"/>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D07763F0-D02F-49E3-91F4-CD999CE9D099}" type="slidenum">
              <a:rPr lang="fr-FR" altLang="fr-FR" sz="1000" smtClean="0">
                <a:latin typeface="Arial" charset="0"/>
              </a:rPr>
              <a:pPr eaLnBrk="1" hangingPunct="1">
                <a:spcBef>
                  <a:spcPct val="0"/>
                </a:spcBef>
                <a:buClrTx/>
                <a:buSzTx/>
                <a:buFontTx/>
                <a:buNone/>
              </a:pPr>
              <a:t>45</a:t>
            </a:fld>
            <a:endParaRPr lang="fr-FR" altLang="fr-FR" sz="1000" dirty="0" smtClean="0">
              <a:latin typeface="Arial" charset="0"/>
            </a:endParaRPr>
          </a:p>
        </p:txBody>
      </p:sp>
      <p:sp>
        <p:nvSpPr>
          <p:cNvPr id="7" name="Espace réservé de la date 2"/>
          <p:cNvSpPr txBox="1">
            <a:spLocks/>
          </p:cNvSpPr>
          <p:nvPr/>
        </p:nvSpPr>
        <p:spPr>
          <a:xfrm>
            <a:off x="8316416" y="6237312"/>
            <a:ext cx="288032" cy="379313"/>
          </a:xfrm>
          <a:prstGeom prst="rect">
            <a:avLst/>
          </a:prstGeom>
        </p:spPr>
        <p:txBody>
          <a:bodyPr vert="horz" lIns="91440" tIns="45720" rIns="91440" bIns="45720" rtlCol="0" anchor="ctr"/>
          <a:lstStyle>
            <a:defPPr>
              <a:defRPr lang="fr-FR"/>
            </a:defPPr>
            <a:lvl1pPr algn="ctr"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t>            </a:t>
            </a:r>
            <a:endParaRPr lang="en-US" dirty="0"/>
          </a:p>
        </p:txBody>
      </p:sp>
      <p:sp>
        <p:nvSpPr>
          <p:cNvPr id="5" name="Espace réservé du pied de page 4"/>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3" name="Espace réservé de la date 2"/>
          <p:cNvSpPr>
            <a:spLocks noGrp="1"/>
          </p:cNvSpPr>
          <p:nvPr>
            <p:ph type="dt" sz="half" idx="10"/>
          </p:nvPr>
        </p:nvSpPr>
        <p:spPr>
          <a:xfrm>
            <a:off x="4427984" y="6237312"/>
            <a:ext cx="3786690" cy="365125"/>
          </a:xfrm>
        </p:spPr>
        <p:txBody>
          <a:bodyPr/>
          <a:lstStyle/>
          <a:p>
            <a:r>
              <a:rPr lang="fr-FR" dirty="0" smtClean="0"/>
              <a:t>25/06/2015</a:t>
            </a:r>
            <a:endParaRPr lang="en-US" dirty="0"/>
          </a:p>
        </p:txBody>
      </p:sp>
    </p:spTree>
    <p:extLst>
      <p:ext uri="{BB962C8B-B14F-4D97-AF65-F5344CB8AC3E}">
        <p14:creationId xmlns:p14="http://schemas.microsoft.com/office/powerpoint/2010/main" xmlns="" val="1650653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8229600" cy="1080120"/>
          </a:xfrm>
        </p:spPr>
        <p:txBody>
          <a:bodyPr>
            <a:normAutofit/>
          </a:bodyPr>
          <a:lstStyle/>
          <a:p>
            <a:pPr>
              <a:defRPr/>
            </a:pPr>
            <a:r>
              <a:rPr lang="fr-FR" altLang="fr-FR" sz="2800" b="1" dirty="0">
                <a:latin typeface="Arial" charset="0"/>
                <a:cs typeface="Arial" charset="0"/>
              </a:rPr>
              <a:t>Calcul de la retraite NSA</a:t>
            </a:r>
            <a:endParaRPr lang="fr-FR" sz="2800" dirty="0"/>
          </a:p>
        </p:txBody>
      </p:sp>
      <p:sp>
        <p:nvSpPr>
          <p:cNvPr id="32771" name="Espace réservé du contenu 2"/>
          <p:cNvSpPr>
            <a:spLocks noGrp="1"/>
          </p:cNvSpPr>
          <p:nvPr>
            <p:ph idx="1"/>
          </p:nvPr>
        </p:nvSpPr>
        <p:spPr>
          <a:xfrm>
            <a:off x="395536" y="2060848"/>
            <a:ext cx="8208714" cy="4320902"/>
          </a:xfrm>
        </p:spPr>
        <p:txBody>
          <a:bodyPr>
            <a:normAutofit/>
          </a:bodyPr>
          <a:lstStyle/>
          <a:p>
            <a:pPr algn="just"/>
            <a:r>
              <a:rPr lang="fr-FR" altLang="fr-FR" sz="2200" b="1" dirty="0">
                <a:latin typeface="Arial" panose="020B0604020202020204" pitchFamily="34" charset="0"/>
                <a:cs typeface="Arial" panose="020B0604020202020204" pitchFamily="34" charset="0"/>
              </a:rPr>
              <a:t>La minoration de la retraite (décote)</a:t>
            </a:r>
          </a:p>
          <a:p>
            <a:pPr lvl="1" algn="just">
              <a:lnSpc>
                <a:spcPct val="105000"/>
              </a:lnSpc>
              <a:spcBef>
                <a:spcPts val="1200"/>
              </a:spcBef>
            </a:pPr>
            <a:r>
              <a:rPr lang="fr-FR" altLang="fr-FR" sz="2000" dirty="0">
                <a:latin typeface="Arial" panose="020B0604020202020204" pitchFamily="34" charset="0"/>
                <a:cs typeface="Arial" panose="020B0604020202020204" pitchFamily="34" charset="0"/>
              </a:rPr>
              <a:t>Si liquidation des droits avant l’âge du taux plein et durée taux plein non atteinte: application d’un coefficient de minoration de1,25% par trimestre manquant sur le montant total de la retraite de base NSA (RF et RP</a:t>
            </a:r>
            <a:r>
              <a:rPr lang="fr-FR" altLang="fr-FR" sz="2000" dirty="0" smtClean="0">
                <a:latin typeface="Arial" panose="020B0604020202020204" pitchFamily="34" charset="0"/>
                <a:cs typeface="Arial" panose="020B0604020202020204" pitchFamily="34" charset="0"/>
              </a:rPr>
              <a:t>)</a:t>
            </a:r>
            <a:endParaRPr lang="fr-FR" altLang="fr-FR" sz="2000" dirty="0">
              <a:latin typeface="Arial" panose="020B0604020202020204" pitchFamily="34" charset="0"/>
              <a:cs typeface="Arial" panose="020B0604020202020204" pitchFamily="34" charset="0"/>
            </a:endParaRPr>
          </a:p>
          <a:p>
            <a:pPr lvl="1" algn="just">
              <a:lnSpc>
                <a:spcPct val="105000"/>
              </a:lnSpc>
              <a:spcBef>
                <a:spcPts val="1200"/>
              </a:spcBef>
            </a:pPr>
            <a:r>
              <a:rPr lang="fr-FR" altLang="fr-FR" sz="2000" dirty="0">
                <a:latin typeface="Arial" panose="020B0604020202020204" pitchFamily="34" charset="0"/>
                <a:cs typeface="Arial" panose="020B0604020202020204" pitchFamily="34" charset="0"/>
              </a:rPr>
              <a:t>Comparaison entre le nombre de trimestres manquant soit entre l’âge atteint à la date d’effet de la pension et l’âge du taux plein, soit entre le nombre de trimestres d’assurance manquants et la durée nécessaire pour atteindre une retraite non minorée. La minoration est égale au plus petit nombre obtenu multiplié par le coefficient</a:t>
            </a:r>
            <a:endParaRPr lang="fr-FR" altLang="fr-FR" sz="2000" dirty="0" smtClean="0">
              <a:solidFill>
                <a:schemeClr val="tx1"/>
              </a:solidFill>
              <a:latin typeface="Arial" panose="020B0604020202020204" pitchFamily="34" charset="0"/>
              <a:cs typeface="Arial" panose="020B0604020202020204" pitchFamily="34" charset="0"/>
            </a:endParaRPr>
          </a:p>
          <a:p>
            <a:pPr lvl="1" algn="just" eaLnBrk="1" hangingPunct="1">
              <a:defRPr/>
            </a:pPr>
            <a:endParaRPr lang="fr-FR" altLang="fr-FR" sz="2000" dirty="0" smtClean="0">
              <a:latin typeface="Arial" panose="020B0604020202020204" pitchFamily="34" charset="0"/>
              <a:cs typeface="Arial" panose="020B0604020202020204" pitchFamily="34" charset="0"/>
            </a:endParaRPr>
          </a:p>
          <a:p>
            <a:pPr eaLnBrk="1" hangingPunct="1">
              <a:defRPr/>
            </a:pPr>
            <a:endParaRPr lang="fr-FR" altLang="fr-FR" sz="2000" b="1" dirty="0" smtClean="0">
              <a:latin typeface="Arial" panose="020B0604020202020204" pitchFamily="34" charset="0"/>
              <a:cs typeface="Arial" panose="020B0604020202020204" pitchFamily="34" charset="0"/>
            </a:endParaRPr>
          </a:p>
          <a:p>
            <a:pPr eaLnBrk="1" hangingPunct="1">
              <a:defRPr/>
            </a:pPr>
            <a:endParaRPr lang="fr-FR" altLang="fr-FR" dirty="0" smtClean="0"/>
          </a:p>
        </p:txBody>
      </p:sp>
      <p:sp>
        <p:nvSpPr>
          <p:cNvPr id="5" name="Espace réservé du numéro de diapositive 4"/>
          <p:cNvSpPr>
            <a:spLocks noGrp="1"/>
          </p:cNvSpPr>
          <p:nvPr>
            <p:ph type="sldNum" sz="quarter" idx="12"/>
          </p:nvPr>
        </p:nvSpPr>
        <p:spPr>
          <a:xfrm flipH="1">
            <a:off x="7884368" y="6165304"/>
            <a:ext cx="1142430" cy="504056"/>
          </a:xfrm>
        </p:spPr>
        <p:txBody>
          <a:bodyPr/>
          <a:lstStyle/>
          <a:p>
            <a:fld id="{121435A7-8C38-4487-86A2-FFF8DB24A6A1}" type="slidenum">
              <a:rPr lang="fr-FR" altLang="fr-FR" smtClean="0"/>
              <a:pPr/>
              <a:t>46</a:t>
            </a:fld>
            <a:endParaRPr lang="fr-FR" altLang="fr-FR" dirty="0"/>
          </a:p>
        </p:txBody>
      </p:sp>
      <p:sp>
        <p:nvSpPr>
          <p:cNvPr id="7" name="Espace réservé du pied de page 6"/>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9" name="Espace réservé de la date 2"/>
          <p:cNvSpPr txBox="1">
            <a:spLocks/>
          </p:cNvSpPr>
          <p:nvPr/>
        </p:nvSpPr>
        <p:spPr>
          <a:xfrm>
            <a:off x="8244408" y="6291424"/>
            <a:ext cx="432048" cy="249485"/>
          </a:xfrm>
          <a:prstGeom prst="rect">
            <a:avLst/>
          </a:prstGeom>
        </p:spPr>
        <p:txBody>
          <a:bodyPr vert="horz" lIns="91440" tIns="45720" rIns="91440" bIns="45720" rtlCol="0" anchor="ctr"/>
          <a:lstStyle>
            <a:defPPr>
              <a:defRPr lang="fr-FR"/>
            </a:defPPr>
            <a:lvl1pPr algn="ctr"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t>            </a:t>
            </a:r>
            <a:endParaRPr lang="en-US" dirty="0"/>
          </a:p>
        </p:txBody>
      </p:sp>
      <p:sp>
        <p:nvSpPr>
          <p:cNvPr id="3" name="Espace réservé de la date 2"/>
          <p:cNvSpPr>
            <a:spLocks noGrp="1"/>
          </p:cNvSpPr>
          <p:nvPr>
            <p:ph type="dt" sz="half" idx="10"/>
          </p:nvPr>
        </p:nvSpPr>
        <p:spPr>
          <a:xfrm>
            <a:off x="4457718" y="6233603"/>
            <a:ext cx="3786690" cy="365125"/>
          </a:xfrm>
        </p:spPr>
        <p:txBody>
          <a:bodyPr/>
          <a:lstStyle/>
          <a:p>
            <a:r>
              <a:rPr lang="fr-FR" dirty="0" smtClean="0"/>
              <a:t>25/06/2015</a:t>
            </a:r>
            <a:endParaRPr lang="en-US" dirty="0"/>
          </a:p>
        </p:txBody>
      </p:sp>
    </p:spTree>
    <p:extLst>
      <p:ext uri="{BB962C8B-B14F-4D97-AF65-F5344CB8AC3E}">
        <p14:creationId xmlns:p14="http://schemas.microsoft.com/office/powerpoint/2010/main" xmlns="" val="1866847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u contenu 1"/>
          <p:cNvSpPr>
            <a:spLocks noGrp="1"/>
          </p:cNvSpPr>
          <p:nvPr>
            <p:ph idx="1"/>
          </p:nvPr>
        </p:nvSpPr>
        <p:spPr>
          <a:xfrm>
            <a:off x="467544" y="2420888"/>
            <a:ext cx="8280847" cy="3888432"/>
          </a:xfrm>
        </p:spPr>
        <p:txBody>
          <a:bodyPr/>
          <a:lstStyle/>
          <a:p>
            <a:pPr algn="just"/>
            <a:r>
              <a:rPr lang="fr-FR" altLang="ko-KR" sz="2200" b="1" dirty="0">
                <a:latin typeface="Arial" panose="020B0604020202020204" pitchFamily="34" charset="0"/>
                <a:ea typeface="굴림" pitchFamily="34" charset="-127"/>
                <a:cs typeface="Arial" panose="020B0604020202020204" pitchFamily="34" charset="0"/>
              </a:rPr>
              <a:t>La surcote</a:t>
            </a:r>
          </a:p>
          <a:p>
            <a:pPr lvl="1" algn="just">
              <a:spcBef>
                <a:spcPts val="1800"/>
              </a:spcBef>
            </a:pPr>
            <a:r>
              <a:rPr lang="fr-FR" altLang="ko-KR" dirty="0">
                <a:latin typeface="Arial" panose="020B0604020202020204" pitchFamily="34" charset="0"/>
                <a:ea typeface="굴림" pitchFamily="34" charset="-127"/>
                <a:cs typeface="Arial" panose="020B0604020202020204" pitchFamily="34" charset="0"/>
              </a:rPr>
              <a:t>Avoir dépassé l’âge légal de départ à la retraite</a:t>
            </a:r>
          </a:p>
          <a:p>
            <a:pPr lvl="1" algn="just">
              <a:spcBef>
                <a:spcPts val="1800"/>
              </a:spcBef>
            </a:pPr>
            <a:r>
              <a:rPr lang="fr-FR" altLang="ko-KR" dirty="0">
                <a:latin typeface="Arial" panose="020B0604020202020204" pitchFamily="34" charset="0"/>
                <a:ea typeface="굴림" pitchFamily="34" charset="-127"/>
                <a:cs typeface="Arial" panose="020B0604020202020204" pitchFamily="34" charset="0"/>
              </a:rPr>
              <a:t>Continuer à travailler </a:t>
            </a:r>
          </a:p>
          <a:p>
            <a:pPr lvl="1" algn="just">
              <a:lnSpc>
                <a:spcPct val="90000"/>
              </a:lnSpc>
              <a:spcBef>
                <a:spcPts val="1800"/>
              </a:spcBef>
            </a:pPr>
            <a:r>
              <a:rPr lang="fr-FR" altLang="ko-KR" dirty="0">
                <a:latin typeface="Arial" panose="020B0604020202020204" pitchFamily="34" charset="0"/>
                <a:ea typeface="굴림" pitchFamily="34" charset="-127"/>
                <a:cs typeface="Arial" panose="020B0604020202020204" pitchFamily="34" charset="0"/>
              </a:rPr>
              <a:t>Avoir totalisé le nombre de trimestres exigé pour une retraite à taux plein </a:t>
            </a:r>
          </a:p>
          <a:p>
            <a:pPr algn="just">
              <a:spcBef>
                <a:spcPts val="1800"/>
              </a:spcBef>
            </a:pPr>
            <a:r>
              <a:rPr lang="fr-FR" altLang="ko-KR" sz="2200" dirty="0">
                <a:latin typeface="Arial" panose="020B0604020202020204" pitchFamily="34" charset="0"/>
                <a:ea typeface="굴림" pitchFamily="34" charset="-127"/>
                <a:cs typeface="Arial" panose="020B0604020202020204" pitchFamily="34" charset="0"/>
              </a:rPr>
              <a:t>Pour chaque trimestre supplémentaire accompli à compter du 1</a:t>
            </a:r>
            <a:r>
              <a:rPr lang="fr-FR" altLang="ko-KR" sz="2200" baseline="30000" dirty="0">
                <a:latin typeface="Arial" panose="020B0604020202020204" pitchFamily="34" charset="0"/>
                <a:ea typeface="굴림" pitchFamily="34" charset="-127"/>
                <a:cs typeface="Arial" panose="020B0604020202020204" pitchFamily="34" charset="0"/>
              </a:rPr>
              <a:t>er</a:t>
            </a:r>
            <a:r>
              <a:rPr lang="fr-FR" altLang="ko-KR" sz="2200" dirty="0">
                <a:latin typeface="Arial" panose="020B0604020202020204" pitchFamily="34" charset="0"/>
                <a:ea typeface="굴림" pitchFamily="34" charset="-127"/>
                <a:cs typeface="Arial" panose="020B0604020202020204" pitchFamily="34" charset="0"/>
              </a:rPr>
              <a:t> janvier 2009, la majoration est égale à 1,25%</a:t>
            </a:r>
            <a:endParaRPr lang="fr-FR" altLang="fr-FR" sz="2200" dirty="0">
              <a:latin typeface="Arial" panose="020B0604020202020204" pitchFamily="34" charset="0"/>
              <a:cs typeface="Arial" panose="020B0604020202020204" pitchFamily="34" charset="0"/>
            </a:endParaRPr>
          </a:p>
        </p:txBody>
      </p:sp>
      <p:sp>
        <p:nvSpPr>
          <p:cNvPr id="143363" name="Titre 2"/>
          <p:cNvSpPr>
            <a:spLocks noGrp="1"/>
          </p:cNvSpPr>
          <p:nvPr>
            <p:ph type="title"/>
          </p:nvPr>
        </p:nvSpPr>
        <p:spPr/>
        <p:txBody>
          <a:bodyPr/>
          <a:lstStyle/>
          <a:p>
            <a:r>
              <a:rPr lang="fr-FR" altLang="fr-FR" sz="2800" b="1" dirty="0">
                <a:latin typeface="Arial" charset="0"/>
                <a:cs typeface="Arial" charset="0"/>
              </a:rPr>
              <a:t>Calcul de la </a:t>
            </a:r>
            <a:r>
              <a:rPr lang="fr-FR" altLang="fr-FR" sz="2800" b="1" dirty="0" smtClean="0">
                <a:latin typeface="Arial" charset="0"/>
                <a:cs typeface="Arial" charset="0"/>
              </a:rPr>
              <a:t>retraite</a:t>
            </a:r>
            <a:endParaRPr lang="fr-FR" altLang="fr-FR" sz="2800" dirty="0" smtClean="0"/>
          </a:p>
        </p:txBody>
      </p:sp>
      <p:sp>
        <p:nvSpPr>
          <p:cNvPr id="143365" name="Espace réservé du numéro de diapositive 4"/>
          <p:cNvSpPr>
            <a:spLocks noGrp="1"/>
          </p:cNvSpPr>
          <p:nvPr>
            <p:ph type="sldNum" sz="quarter" idx="12"/>
          </p:nvPr>
        </p:nvSpPr>
        <p:spPr bwMode="auto">
          <a:xfrm>
            <a:off x="8316913" y="6381750"/>
            <a:ext cx="647700" cy="2873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8AF8F024-B66A-4606-AB8B-20DE24849722}" type="slidenum">
              <a:rPr lang="fr-FR" altLang="fr-FR" sz="1000" smtClean="0">
                <a:latin typeface="Arial" charset="0"/>
              </a:rPr>
              <a:pPr eaLnBrk="1" hangingPunct="1">
                <a:spcBef>
                  <a:spcPct val="0"/>
                </a:spcBef>
                <a:buClrTx/>
                <a:buSzTx/>
                <a:buFontTx/>
                <a:buNone/>
              </a:pPr>
              <a:t>47</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644008" y="6309320"/>
            <a:ext cx="3786690" cy="365125"/>
          </a:xfrm>
        </p:spPr>
        <p:txBody>
          <a:bodyPr/>
          <a:lstStyle/>
          <a:p>
            <a:r>
              <a:rPr lang="fr-FR" dirty="0" smtClean="0"/>
              <a:t>25/06/2015</a:t>
            </a:r>
            <a:endParaRPr lang="en-US" dirty="0"/>
          </a:p>
        </p:txBody>
      </p:sp>
    </p:spTree>
    <p:extLst>
      <p:ext uri="{BB962C8B-B14F-4D97-AF65-F5344CB8AC3E}">
        <p14:creationId xmlns:p14="http://schemas.microsoft.com/office/powerpoint/2010/main" xmlns="" val="37119583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988840"/>
            <a:ext cx="8280920" cy="4248472"/>
          </a:xfrm>
        </p:spPr>
        <p:txBody>
          <a:bodyPr>
            <a:noAutofit/>
          </a:bodyPr>
          <a:lstStyle/>
          <a:p>
            <a:r>
              <a:rPr lang="fr-FR" altLang="ko-KR" sz="2200" b="1" dirty="0">
                <a:latin typeface="Arial" panose="020B0604020202020204" pitchFamily="34" charset="0"/>
                <a:ea typeface="굴림" pitchFamily="34" charset="-127"/>
                <a:cs typeface="Arial" panose="020B0604020202020204" pitchFamily="34" charset="0"/>
              </a:rPr>
              <a:t>Remarque : </a:t>
            </a:r>
            <a:endParaRPr lang="fr-FR" altLang="ko-KR" sz="2200" b="1" dirty="0" smtClean="0">
              <a:latin typeface="Arial" panose="020B0604020202020204" pitchFamily="34" charset="0"/>
              <a:ea typeface="굴림" pitchFamily="34" charset="-127"/>
              <a:cs typeface="Arial" panose="020B0604020202020204" pitchFamily="34" charset="0"/>
            </a:endParaRPr>
          </a:p>
          <a:p>
            <a:r>
              <a:rPr lang="fr-FR" altLang="ko-KR" sz="2200" b="1" dirty="0" smtClean="0">
                <a:latin typeface="Arial" panose="020B0604020202020204" pitchFamily="34" charset="0"/>
                <a:ea typeface="굴림" pitchFamily="34" charset="-127"/>
                <a:cs typeface="Arial" panose="020B0604020202020204" pitchFamily="34" charset="0"/>
              </a:rPr>
              <a:t>La </a:t>
            </a:r>
            <a:r>
              <a:rPr lang="fr-FR" altLang="ko-KR" sz="2200" b="1" dirty="0">
                <a:latin typeface="Arial" panose="020B0604020202020204" pitchFamily="34" charset="0"/>
                <a:ea typeface="굴림" pitchFamily="34" charset="-127"/>
                <a:cs typeface="Arial" panose="020B0604020202020204" pitchFamily="34" charset="0"/>
              </a:rPr>
              <a:t>revalorisation annuelle des prestations de vieillesse</a:t>
            </a:r>
          </a:p>
          <a:p>
            <a:pPr lvl="1"/>
            <a:r>
              <a:rPr lang="fr-FR" altLang="ko-KR" dirty="0">
                <a:latin typeface="Arial" panose="020B0604020202020204" pitchFamily="34" charset="0"/>
                <a:ea typeface="굴림" pitchFamily="34" charset="-127"/>
                <a:cs typeface="Arial" panose="020B0604020202020204" pitchFamily="34" charset="0"/>
              </a:rPr>
              <a:t>Les avantages de vieillesse sont revalorisés au 1</a:t>
            </a:r>
            <a:r>
              <a:rPr lang="fr-FR" altLang="ko-KR" baseline="30000" dirty="0">
                <a:latin typeface="Arial" panose="020B0604020202020204" pitchFamily="34" charset="0"/>
                <a:ea typeface="굴림" pitchFamily="34" charset="-127"/>
                <a:cs typeface="Arial" panose="020B0604020202020204" pitchFamily="34" charset="0"/>
              </a:rPr>
              <a:t>er</a:t>
            </a:r>
            <a:r>
              <a:rPr lang="fr-FR" altLang="ko-KR" dirty="0">
                <a:latin typeface="Arial" panose="020B0604020202020204" pitchFamily="34" charset="0"/>
                <a:ea typeface="굴림" pitchFamily="34" charset="-127"/>
                <a:cs typeface="Arial" panose="020B0604020202020204" pitchFamily="34" charset="0"/>
              </a:rPr>
              <a:t> octobre de chaque </a:t>
            </a:r>
            <a:r>
              <a:rPr lang="fr-FR" altLang="ko-KR" dirty="0" smtClean="0">
                <a:latin typeface="Arial" panose="020B0604020202020204" pitchFamily="34" charset="0"/>
                <a:ea typeface="굴림" pitchFamily="34" charset="-127"/>
                <a:cs typeface="Arial" panose="020B0604020202020204" pitchFamily="34" charset="0"/>
              </a:rPr>
              <a:t>année</a:t>
            </a:r>
          </a:p>
          <a:p>
            <a:pPr lvl="1"/>
            <a:endParaRPr lang="fr-FR" altLang="ko-KR" dirty="0">
              <a:latin typeface="Arial" panose="020B0604020202020204" pitchFamily="34" charset="0"/>
              <a:ea typeface="굴림" pitchFamily="34" charset="-127"/>
              <a:cs typeface="Arial" panose="020B0604020202020204" pitchFamily="34" charset="0"/>
            </a:endParaRPr>
          </a:p>
          <a:p>
            <a:pPr lvl="1"/>
            <a:r>
              <a:rPr lang="fr-FR" altLang="ko-KR" dirty="0">
                <a:latin typeface="Arial" panose="020B0604020202020204" pitchFamily="34" charset="0"/>
                <a:ea typeface="굴림" pitchFamily="34" charset="-127"/>
                <a:cs typeface="Arial" panose="020B0604020202020204" pitchFamily="34" charset="0"/>
              </a:rPr>
              <a:t>Exception : l’ASPA et les avantages de l’ordonnance de 2004 (allocation du </a:t>
            </a:r>
            <a:r>
              <a:rPr lang="fr-FR" altLang="ko-KR" dirty="0" smtClean="0">
                <a:latin typeface="Arial" panose="020B0604020202020204" pitchFamily="34" charset="0"/>
                <a:ea typeface="굴림" pitchFamily="34" charset="-127"/>
                <a:cs typeface="Arial" panose="020B0604020202020204" pitchFamily="34" charset="0"/>
              </a:rPr>
              <a:t>FSV …) </a:t>
            </a:r>
            <a:r>
              <a:rPr lang="fr-FR" altLang="ko-KR" dirty="0">
                <a:latin typeface="Arial" panose="020B0604020202020204" pitchFamily="34" charset="0"/>
                <a:ea typeface="굴림" pitchFamily="34" charset="-127"/>
                <a:cs typeface="Arial" panose="020B0604020202020204" pitchFamily="34" charset="0"/>
              </a:rPr>
              <a:t>sont revalorisés au 1</a:t>
            </a:r>
            <a:r>
              <a:rPr lang="fr-FR" altLang="ko-KR" baseline="30000" dirty="0">
                <a:latin typeface="Arial" panose="020B0604020202020204" pitchFamily="34" charset="0"/>
                <a:ea typeface="굴림" pitchFamily="34" charset="-127"/>
                <a:cs typeface="Arial" panose="020B0604020202020204" pitchFamily="34" charset="0"/>
              </a:rPr>
              <a:t>er</a:t>
            </a:r>
            <a:r>
              <a:rPr lang="fr-FR" altLang="ko-KR" dirty="0">
                <a:latin typeface="Arial" panose="020B0604020202020204" pitchFamily="34" charset="0"/>
                <a:ea typeface="굴림" pitchFamily="34" charset="-127"/>
                <a:cs typeface="Arial" panose="020B0604020202020204" pitchFamily="34" charset="0"/>
              </a:rPr>
              <a:t> avril de chaque </a:t>
            </a:r>
            <a:r>
              <a:rPr lang="fr-FR" altLang="ko-KR" dirty="0" smtClean="0">
                <a:latin typeface="Arial" panose="020B0604020202020204" pitchFamily="34" charset="0"/>
                <a:ea typeface="굴림" pitchFamily="34" charset="-127"/>
                <a:cs typeface="Arial" panose="020B0604020202020204" pitchFamily="34" charset="0"/>
              </a:rPr>
              <a:t>année</a:t>
            </a:r>
            <a:endParaRPr lang="fr-FR" altLang="ko-KR" dirty="0">
              <a:latin typeface="Arial" panose="020B0604020202020204" pitchFamily="34" charset="0"/>
              <a:ea typeface="굴림" pitchFamily="34" charset="-127"/>
              <a:cs typeface="Arial" panose="020B0604020202020204" pitchFamily="34" charset="0"/>
            </a:endParaRPr>
          </a:p>
        </p:txBody>
      </p:sp>
      <p:sp>
        <p:nvSpPr>
          <p:cNvPr id="6" name="Titre 5"/>
          <p:cNvSpPr>
            <a:spLocks noGrp="1"/>
          </p:cNvSpPr>
          <p:nvPr>
            <p:ph type="title"/>
          </p:nvPr>
        </p:nvSpPr>
        <p:spPr/>
        <p:txBody>
          <a:bodyPr>
            <a:normAutofit/>
          </a:bodyPr>
          <a:lstStyle/>
          <a:p>
            <a:r>
              <a:rPr lang="fr-FR" altLang="fr-FR" sz="2800" b="1" dirty="0">
                <a:latin typeface="Arial" charset="0"/>
                <a:cs typeface="Arial" charset="0"/>
              </a:rPr>
              <a:t>Calcul de la </a:t>
            </a:r>
            <a:r>
              <a:rPr lang="fr-FR" altLang="fr-FR" sz="2800" b="1" dirty="0" smtClean="0">
                <a:latin typeface="Arial" charset="0"/>
                <a:cs typeface="Arial" charset="0"/>
              </a:rPr>
              <a:t>retraite</a:t>
            </a:r>
            <a:endParaRPr lang="fr-FR" sz="2800" dirty="0"/>
          </a:p>
        </p:txBody>
      </p:sp>
      <p:sp>
        <p:nvSpPr>
          <p:cNvPr id="7" name="Rectangle 6"/>
          <p:cNvSpPr/>
          <p:nvPr/>
        </p:nvSpPr>
        <p:spPr>
          <a:xfrm>
            <a:off x="8460432" y="6448685"/>
            <a:ext cx="360040" cy="246221"/>
          </a:xfrm>
          <a:prstGeom prst="rect">
            <a:avLst/>
          </a:prstGeom>
        </p:spPr>
        <p:txBody>
          <a:bodyPr wrap="square">
            <a:spAutoFit/>
          </a:bodyPr>
          <a:lstStyle/>
          <a:p>
            <a:fld id="{121435A7-8C38-4487-86A2-FFF8DB24A6A1}" type="slidenum">
              <a:rPr lang="fr-FR" altLang="fr-FR" sz="1000">
                <a:solidFill>
                  <a:schemeClr val="tx2"/>
                </a:solidFill>
              </a:rPr>
              <a:pPr/>
              <a:t>48</a:t>
            </a:fld>
            <a:endParaRPr lang="fr-FR" altLang="fr-FR" sz="1000" dirty="0">
              <a:solidFill>
                <a:schemeClr val="tx2"/>
              </a:solidFill>
            </a:endParaRPr>
          </a:p>
        </p:txBody>
      </p:sp>
      <p:sp>
        <p:nvSpPr>
          <p:cNvPr id="9" name="Espace réservé du pied de page 8"/>
          <p:cNvSpPr>
            <a:spLocks noGrp="1"/>
          </p:cNvSpPr>
          <p:nvPr>
            <p:ph type="ftr" sz="quarter" idx="11"/>
          </p:nvPr>
        </p:nvSpPr>
        <p:spPr>
          <a:xfrm>
            <a:off x="193638" y="6448684"/>
            <a:ext cx="3786691" cy="292684"/>
          </a:xfrm>
        </p:spPr>
        <p:txBody>
          <a:bodyPr/>
          <a:lstStyle/>
          <a:p>
            <a:r>
              <a:rPr lang="en-US" dirty="0" smtClean="0"/>
              <a:t>1ers repères retraite - L.A</a:t>
            </a:r>
            <a:endParaRPr lang="en-US" dirty="0"/>
          </a:p>
        </p:txBody>
      </p:sp>
      <p:sp>
        <p:nvSpPr>
          <p:cNvPr id="3" name="Espace réservé de la date 2"/>
          <p:cNvSpPr>
            <a:spLocks noGrp="1"/>
          </p:cNvSpPr>
          <p:nvPr>
            <p:ph type="dt" sz="half" idx="10"/>
          </p:nvPr>
        </p:nvSpPr>
        <p:spPr>
          <a:xfrm>
            <a:off x="4639228" y="6389232"/>
            <a:ext cx="3786690" cy="365125"/>
          </a:xfrm>
        </p:spPr>
        <p:txBody>
          <a:bodyPr/>
          <a:lstStyle/>
          <a:p>
            <a:r>
              <a:rPr lang="fr-FR" dirty="0" smtClean="0"/>
              <a:t>25/06/2015</a:t>
            </a:r>
            <a:endParaRPr lang="en-US" dirty="0"/>
          </a:p>
        </p:txBody>
      </p:sp>
    </p:spTree>
    <p:extLst>
      <p:ext uri="{BB962C8B-B14F-4D97-AF65-F5344CB8AC3E}">
        <p14:creationId xmlns:p14="http://schemas.microsoft.com/office/powerpoint/2010/main" xmlns="" val="2281885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ce réservé du contenu 1"/>
          <p:cNvSpPr>
            <a:spLocks noGrp="1"/>
          </p:cNvSpPr>
          <p:nvPr>
            <p:ph idx="1"/>
          </p:nvPr>
        </p:nvSpPr>
        <p:spPr>
          <a:xfrm>
            <a:off x="179389" y="2060575"/>
            <a:ext cx="8569076" cy="4320753"/>
          </a:xfrm>
        </p:spPr>
        <p:txBody>
          <a:bodyPr>
            <a:normAutofit/>
          </a:bodyPr>
          <a:lstStyle/>
          <a:p>
            <a:r>
              <a:rPr lang="fr-FR" altLang="fr-FR" b="1" dirty="0">
                <a:latin typeface="Arial" panose="020B0604020202020204" pitchFamily="34" charset="0"/>
                <a:cs typeface="Arial" panose="020B0604020202020204" pitchFamily="34" charset="0"/>
              </a:rPr>
              <a:t>Formalités</a:t>
            </a:r>
          </a:p>
          <a:p>
            <a:pPr lvl="1">
              <a:lnSpc>
                <a:spcPct val="105000"/>
              </a:lnSpc>
            </a:pPr>
            <a:endParaRPr lang="fr-FR" altLang="fr-FR" sz="2000" dirty="0">
              <a:latin typeface="Arial" panose="020B0604020202020204" pitchFamily="34" charset="0"/>
              <a:cs typeface="Arial" panose="020B0604020202020204" pitchFamily="34" charset="0"/>
            </a:endParaRPr>
          </a:p>
          <a:p>
            <a:pPr lvl="1" algn="just">
              <a:lnSpc>
                <a:spcPct val="105000"/>
              </a:lnSpc>
            </a:pPr>
            <a:r>
              <a:rPr lang="fr-FR" altLang="fr-FR" dirty="0">
                <a:latin typeface="Arial" panose="020B0604020202020204" pitchFamily="34" charset="0"/>
                <a:cs typeface="Arial" panose="020B0604020202020204" pitchFamily="34" charset="0"/>
              </a:rPr>
              <a:t>La MSA compétente pour liquider une pension de retraite est celle du </a:t>
            </a:r>
            <a:r>
              <a:rPr lang="fr-FR" altLang="fr-FR" b="1" dirty="0">
                <a:latin typeface="Arial" panose="020B0604020202020204" pitchFamily="34" charset="0"/>
                <a:cs typeface="Arial" panose="020B0604020202020204" pitchFamily="34" charset="0"/>
              </a:rPr>
              <a:t>lieu de résidence </a:t>
            </a:r>
            <a:r>
              <a:rPr lang="fr-FR" altLang="fr-FR" dirty="0">
                <a:latin typeface="Arial" panose="020B0604020202020204" pitchFamily="34" charset="0"/>
                <a:cs typeface="Arial" panose="020B0604020202020204" pitchFamily="34" charset="0"/>
              </a:rPr>
              <a:t>(Avant 2014 : caisse du paiement des cotisations)</a:t>
            </a:r>
          </a:p>
          <a:p>
            <a:pPr lvl="1" algn="just">
              <a:lnSpc>
                <a:spcPct val="105000"/>
              </a:lnSpc>
            </a:pPr>
            <a:endParaRPr lang="fr-FR" altLang="fr-FR" dirty="0">
              <a:latin typeface="Arial" panose="020B0604020202020204" pitchFamily="34" charset="0"/>
              <a:cs typeface="Arial" panose="020B0604020202020204" pitchFamily="34" charset="0"/>
            </a:endParaRPr>
          </a:p>
          <a:p>
            <a:pPr lvl="1" algn="just">
              <a:lnSpc>
                <a:spcPct val="105000"/>
              </a:lnSpc>
            </a:pPr>
            <a:r>
              <a:rPr lang="fr-FR" altLang="fr-FR" dirty="0">
                <a:latin typeface="Arial" panose="020B0604020202020204" pitchFamily="34" charset="0"/>
                <a:cs typeface="Arial" panose="020B0604020202020204" pitchFamily="34" charset="0"/>
              </a:rPr>
              <a:t>La demande de retraite s’effectue au moyen de l’imprimé de </a:t>
            </a:r>
            <a:r>
              <a:rPr lang="fr-FR" altLang="fr-FR" b="1" dirty="0">
                <a:latin typeface="Arial" panose="020B0604020202020204" pitchFamily="34" charset="0"/>
                <a:cs typeface="Arial" panose="020B0604020202020204" pitchFamily="34" charset="0"/>
              </a:rPr>
              <a:t>demande unique de retraite</a:t>
            </a:r>
            <a:r>
              <a:rPr lang="fr-FR" altLang="fr-FR" dirty="0">
                <a:latin typeface="Arial" panose="020B0604020202020204" pitchFamily="34" charset="0"/>
                <a:cs typeface="Arial" panose="020B0604020202020204" pitchFamily="34" charset="0"/>
              </a:rPr>
              <a:t> personnel (DUR) commun à plusieurs régimes </a:t>
            </a:r>
            <a:r>
              <a:rPr lang="fr-FR" altLang="fr-FR" dirty="0" smtClean="0">
                <a:latin typeface="Arial" panose="020B0604020202020204" pitchFamily="34" charset="0"/>
                <a:cs typeface="Arial" panose="020B0604020202020204" pitchFamily="34" charset="0"/>
              </a:rPr>
              <a:t>(Régime agricole, Régime </a:t>
            </a:r>
            <a:r>
              <a:rPr lang="fr-FR" altLang="fr-FR" dirty="0">
                <a:latin typeface="Arial" panose="020B0604020202020204" pitchFamily="34" charset="0"/>
                <a:cs typeface="Arial" panose="020B0604020202020204" pitchFamily="34" charset="0"/>
              </a:rPr>
              <a:t>général, </a:t>
            </a:r>
            <a:r>
              <a:rPr lang="fr-FR" altLang="fr-FR" dirty="0" smtClean="0">
                <a:latin typeface="Arial" panose="020B0604020202020204" pitchFamily="34" charset="0"/>
                <a:cs typeface="Arial" panose="020B0604020202020204" pitchFamily="34" charset="0"/>
              </a:rPr>
              <a:t>Régime social des indépendants)</a:t>
            </a:r>
            <a:endParaRPr lang="fr-FR" altLang="fr-FR" dirty="0">
              <a:latin typeface="Arial" panose="020B0604020202020204" pitchFamily="34" charset="0"/>
              <a:cs typeface="Arial" panose="020B0604020202020204" pitchFamily="34" charset="0"/>
            </a:endParaRPr>
          </a:p>
          <a:p>
            <a:pPr lvl="1">
              <a:lnSpc>
                <a:spcPct val="105000"/>
              </a:lnSpc>
              <a:buNone/>
            </a:pPr>
            <a:r>
              <a:rPr lang="fr-FR" altLang="fr-FR" dirty="0">
                <a:latin typeface="Arial" panose="020B0604020202020204" pitchFamily="34" charset="0"/>
                <a:cs typeface="Arial" panose="020B0604020202020204" pitchFamily="34" charset="0"/>
              </a:rPr>
              <a:t> </a:t>
            </a:r>
          </a:p>
        </p:txBody>
      </p:sp>
      <p:sp>
        <p:nvSpPr>
          <p:cNvPr id="153603" name="Titre 2"/>
          <p:cNvSpPr>
            <a:spLocks noGrp="1"/>
          </p:cNvSpPr>
          <p:nvPr>
            <p:ph type="title"/>
          </p:nvPr>
        </p:nvSpPr>
        <p:spPr/>
        <p:txBody>
          <a:bodyPr/>
          <a:lstStyle/>
          <a:p>
            <a:pPr>
              <a:spcBef>
                <a:spcPts val="1200"/>
              </a:spcBef>
            </a:pPr>
            <a:r>
              <a:rPr lang="fr-FR" altLang="fr-FR" sz="2800" b="1" dirty="0" smtClean="0">
                <a:latin typeface="Arial" charset="0"/>
                <a:cs typeface="Arial" charset="0"/>
              </a:rPr>
              <a:t>Formalités</a:t>
            </a:r>
            <a:endParaRPr lang="fr-FR" altLang="fr-FR" sz="2800" b="1" dirty="0">
              <a:latin typeface="Arial" charset="0"/>
              <a:cs typeface="Arial" charset="0"/>
            </a:endParaRPr>
          </a:p>
        </p:txBody>
      </p:sp>
      <p:sp>
        <p:nvSpPr>
          <p:cNvPr id="153604" name="Espace réservé du numéro de diapositive 4"/>
          <p:cNvSpPr>
            <a:spLocks noGrp="1"/>
          </p:cNvSpPr>
          <p:nvPr>
            <p:ph type="sldNum" sz="quarter" idx="12"/>
          </p:nvPr>
        </p:nvSpPr>
        <p:spPr bwMode="auto">
          <a:xfrm>
            <a:off x="8413451" y="6237312"/>
            <a:ext cx="359272" cy="3473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53B748D9-98B6-44F3-8394-06A7F4FE3A87}" type="slidenum">
              <a:rPr lang="fr-FR" altLang="fr-FR" sz="1000" smtClean="0">
                <a:latin typeface="Arial" charset="0"/>
              </a:rPr>
              <a:pPr eaLnBrk="1" hangingPunct="1">
                <a:spcBef>
                  <a:spcPct val="0"/>
                </a:spcBef>
                <a:buClrTx/>
                <a:buSzTx/>
                <a:buFontTx/>
                <a:buNone/>
              </a:pPr>
              <a:t>49</a:t>
            </a:fld>
            <a:endParaRPr lang="fr-FR" altLang="fr-FR" sz="1000" dirty="0" smtClean="0">
              <a:latin typeface="Arial" charset="0"/>
            </a:endParaRPr>
          </a:p>
        </p:txBody>
      </p:sp>
      <p:sp>
        <p:nvSpPr>
          <p:cNvPr id="5" name="Espace réservé du pied de page 4"/>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644008" y="6237312"/>
            <a:ext cx="3786690" cy="365125"/>
          </a:xfrm>
        </p:spPr>
        <p:txBody>
          <a:bodyPr/>
          <a:lstStyle/>
          <a:p>
            <a:r>
              <a:rPr lang="fr-FR" dirty="0" smtClean="0"/>
              <a:t>25/06/2015</a:t>
            </a:r>
            <a:endParaRPr lang="en-US" dirty="0"/>
          </a:p>
        </p:txBody>
      </p:sp>
    </p:spTree>
    <p:extLst>
      <p:ext uri="{BB962C8B-B14F-4D97-AF65-F5344CB8AC3E}">
        <p14:creationId xmlns:p14="http://schemas.microsoft.com/office/powerpoint/2010/main" xmlns="" val="3200775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750" y="2060575"/>
            <a:ext cx="8352730" cy="4176737"/>
          </a:xfrm>
        </p:spPr>
        <p:txBody>
          <a:bodyPr/>
          <a:lstStyle/>
          <a:p>
            <a:pPr eaLnBrk="1" hangingPunct="1"/>
            <a:r>
              <a:rPr lang="fr-FR" altLang="fr-FR" b="1" dirty="0" smtClean="0">
                <a:latin typeface="Arial" charset="0"/>
                <a:cs typeface="Arial" charset="0"/>
              </a:rPr>
              <a:t>La MSA : </a:t>
            </a:r>
            <a:r>
              <a:rPr lang="fr-FR" altLang="fr-FR" sz="2200" b="1" dirty="0" smtClean="0">
                <a:latin typeface="Arial" charset="0"/>
                <a:cs typeface="Arial" charset="0"/>
              </a:rPr>
              <a:t>trois régimes de protection sociale</a:t>
            </a:r>
          </a:p>
          <a:p>
            <a:pPr lvl="1" eaLnBrk="1" hangingPunct="1">
              <a:spcBef>
                <a:spcPts val="1800"/>
              </a:spcBef>
            </a:pPr>
            <a:r>
              <a:rPr lang="fr-FR" altLang="fr-FR" sz="2000" dirty="0" smtClean="0">
                <a:latin typeface="Arial" charset="0"/>
                <a:cs typeface="Arial" charset="0"/>
              </a:rPr>
              <a:t>Le régime des </a:t>
            </a:r>
            <a:r>
              <a:rPr lang="fr-FR" altLang="fr-FR" sz="2000" b="1" u="sng" dirty="0" smtClean="0">
                <a:latin typeface="Arial" charset="0"/>
                <a:cs typeface="Arial" charset="0"/>
              </a:rPr>
              <a:t>salariés agricoles</a:t>
            </a:r>
            <a:r>
              <a:rPr lang="fr-FR" altLang="fr-FR" sz="2000" dirty="0" smtClean="0">
                <a:latin typeface="Arial" charset="0"/>
                <a:cs typeface="Arial" charset="0"/>
              </a:rPr>
              <a:t> : un régime </a:t>
            </a:r>
            <a:r>
              <a:rPr lang="fr-FR" altLang="fr-FR" sz="2000" b="1" u="sng" dirty="0" smtClean="0">
                <a:latin typeface="Arial" charset="0"/>
                <a:cs typeface="Arial" charset="0"/>
              </a:rPr>
              <a:t>aligné</a:t>
            </a:r>
            <a:r>
              <a:rPr lang="fr-FR" altLang="fr-FR" sz="2000" dirty="0" smtClean="0">
                <a:latin typeface="Arial" charset="0"/>
                <a:cs typeface="Arial" charset="0"/>
              </a:rPr>
              <a:t> (sur le régime général)</a:t>
            </a:r>
          </a:p>
          <a:p>
            <a:pPr lvl="1" eaLnBrk="1" hangingPunct="1">
              <a:spcBef>
                <a:spcPts val="1800"/>
              </a:spcBef>
            </a:pPr>
            <a:r>
              <a:rPr lang="fr-FR" altLang="fr-FR" sz="2000" dirty="0" smtClean="0">
                <a:latin typeface="Arial" charset="0"/>
                <a:cs typeface="Arial" charset="0"/>
              </a:rPr>
              <a:t>Le régime des </a:t>
            </a:r>
            <a:r>
              <a:rPr lang="fr-FR" altLang="fr-FR" sz="2000" b="1" u="sng" dirty="0" smtClean="0">
                <a:latin typeface="Arial" charset="0"/>
                <a:cs typeface="Arial" charset="0"/>
              </a:rPr>
              <a:t>non salariés agricoles</a:t>
            </a:r>
            <a:r>
              <a:rPr lang="fr-FR" altLang="fr-FR" sz="2000" dirty="0" smtClean="0">
                <a:latin typeface="Arial" charset="0"/>
                <a:cs typeface="Arial" charset="0"/>
              </a:rPr>
              <a:t> : </a:t>
            </a:r>
          </a:p>
          <a:p>
            <a:pPr lvl="3" eaLnBrk="1" hangingPunct="1">
              <a:lnSpc>
                <a:spcPct val="105000"/>
              </a:lnSpc>
              <a:spcBef>
                <a:spcPts val="1800"/>
              </a:spcBef>
            </a:pPr>
            <a:r>
              <a:rPr lang="fr-FR" altLang="fr-FR" sz="2000" dirty="0" smtClean="0">
                <a:latin typeface="Arial" charset="0"/>
                <a:cs typeface="Arial" charset="0"/>
              </a:rPr>
              <a:t>Un régime </a:t>
            </a:r>
            <a:r>
              <a:rPr lang="fr-FR" altLang="fr-FR" sz="2000" b="1" u="sng" dirty="0" smtClean="0">
                <a:latin typeface="Arial" charset="0"/>
                <a:cs typeface="Arial" charset="0"/>
              </a:rPr>
              <a:t>non aligné (avec des règles spécifiques)</a:t>
            </a:r>
          </a:p>
          <a:p>
            <a:pPr lvl="3" eaLnBrk="1" hangingPunct="1">
              <a:lnSpc>
                <a:spcPct val="105000"/>
              </a:lnSpc>
              <a:spcBef>
                <a:spcPts val="1800"/>
              </a:spcBef>
            </a:pPr>
            <a:r>
              <a:rPr lang="fr-FR" altLang="fr-FR" sz="2000" dirty="0" smtClean="0">
                <a:latin typeface="Arial" charset="0"/>
                <a:cs typeface="Arial" charset="0"/>
              </a:rPr>
              <a:t>Une réglementation « vieillesse » qui se rapproche de plus en plus de celle qui est applicable aux salariés</a:t>
            </a:r>
          </a:p>
          <a:p>
            <a:pPr lvl="1" eaLnBrk="1" hangingPunct="1">
              <a:lnSpc>
                <a:spcPct val="105000"/>
              </a:lnSpc>
              <a:spcBef>
                <a:spcPts val="1800"/>
              </a:spcBef>
            </a:pPr>
            <a:r>
              <a:rPr lang="fr-FR" altLang="fr-FR" sz="2000" dirty="0" smtClean="0">
                <a:latin typeface="Arial" charset="0"/>
                <a:cs typeface="Arial" charset="0"/>
              </a:rPr>
              <a:t>Le régime </a:t>
            </a:r>
            <a:r>
              <a:rPr lang="fr-FR" altLang="fr-FR" sz="2000" b="1" dirty="0" smtClean="0">
                <a:latin typeface="Arial" charset="0"/>
                <a:cs typeface="Arial" charset="0"/>
              </a:rPr>
              <a:t>de retraite complémentaire obligatoire </a:t>
            </a:r>
            <a:r>
              <a:rPr lang="fr-FR" altLang="fr-FR" sz="2000" dirty="0" smtClean="0">
                <a:latin typeface="Arial" charset="0"/>
                <a:cs typeface="Arial" charset="0"/>
              </a:rPr>
              <a:t>des NSA instauré en 2003</a:t>
            </a:r>
          </a:p>
          <a:p>
            <a:pPr lvl="1" eaLnBrk="1" hangingPunct="1">
              <a:lnSpc>
                <a:spcPct val="105000"/>
              </a:lnSpc>
              <a:spcBef>
                <a:spcPts val="1200"/>
              </a:spcBef>
              <a:buFontTx/>
              <a:buNone/>
            </a:pPr>
            <a:endParaRPr lang="fr-FR" altLang="fr-FR" sz="2000" dirty="0" smtClean="0">
              <a:solidFill>
                <a:srgbClr val="0033CC"/>
              </a:solidFill>
            </a:endParaRPr>
          </a:p>
        </p:txBody>
      </p:sp>
      <p:sp>
        <p:nvSpPr>
          <p:cNvPr id="20483" name="Rectangle 2"/>
          <p:cNvSpPr>
            <a:spLocks noGrp="1" noChangeArrowheads="1"/>
          </p:cNvSpPr>
          <p:nvPr>
            <p:ph type="title"/>
          </p:nvPr>
        </p:nvSpPr>
        <p:spPr/>
        <p:txBody>
          <a:bodyPr/>
          <a:lstStyle/>
          <a:p>
            <a:pPr eaLnBrk="1" hangingPunct="1"/>
            <a:r>
              <a:rPr lang="fr-FR" altLang="fr-FR" sz="2800" b="1" dirty="0" smtClean="0">
                <a:latin typeface="Arial" panose="020B0604020202020204" pitchFamily="34" charset="0"/>
                <a:cs typeface="Arial" panose="020B0604020202020204" pitchFamily="34" charset="0"/>
              </a:rPr>
              <a:t>Régimes agricoles</a:t>
            </a:r>
          </a:p>
        </p:txBody>
      </p:sp>
      <p:sp>
        <p:nvSpPr>
          <p:cNvPr id="20485" name="Espace réservé du numéro de diapositive 3"/>
          <p:cNvSpPr>
            <a:spLocks noGrp="1"/>
          </p:cNvSpPr>
          <p:nvPr>
            <p:ph type="sldNum" sz="quarter" idx="12"/>
          </p:nvPr>
        </p:nvSpPr>
        <p:spPr bwMode="auto">
          <a:xfrm>
            <a:off x="8244408" y="6301738"/>
            <a:ext cx="576064" cy="253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D6E1928F-4501-48BF-923F-F2DB0B076C08}" type="slidenum">
              <a:rPr lang="fr-FR" altLang="fr-FR" sz="1000" smtClean="0">
                <a:latin typeface="Arial" charset="0"/>
              </a:rPr>
              <a:pPr eaLnBrk="1" hangingPunct="1">
                <a:spcBef>
                  <a:spcPct val="0"/>
                </a:spcBef>
                <a:buClrTx/>
                <a:buSzTx/>
                <a:buFontTx/>
                <a:buNone/>
              </a:pPr>
              <a:t>5</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9" name="Espace réservé de la date 2"/>
          <p:cNvSpPr txBox="1">
            <a:spLocks/>
          </p:cNvSpPr>
          <p:nvPr/>
        </p:nvSpPr>
        <p:spPr>
          <a:xfrm>
            <a:off x="7308303" y="6305428"/>
            <a:ext cx="288034" cy="249485"/>
          </a:xfrm>
          <a:prstGeom prst="rect">
            <a:avLst/>
          </a:prstGeom>
        </p:spPr>
        <p:txBody>
          <a:bodyPr vert="horz" lIns="91440" tIns="45720" rIns="91440" bIns="45720" rtlCol="0" anchor="ctr"/>
          <a:lstStyle>
            <a:defPPr>
              <a:defRPr lang="fr-FR"/>
            </a:defPPr>
            <a:lvl1pPr algn="ctr"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t>           </a:t>
            </a:r>
            <a:endParaRPr lang="en-US" dirty="0"/>
          </a:p>
        </p:txBody>
      </p:sp>
      <p:sp>
        <p:nvSpPr>
          <p:cNvPr id="2" name="Espace réservé de la date 1"/>
          <p:cNvSpPr>
            <a:spLocks noGrp="1"/>
          </p:cNvSpPr>
          <p:nvPr>
            <p:ph type="dt" sz="half" idx="10"/>
          </p:nvPr>
        </p:nvSpPr>
        <p:spPr>
          <a:xfrm>
            <a:off x="5163672" y="6237312"/>
            <a:ext cx="3152744" cy="377977"/>
          </a:xfrm>
        </p:spPr>
        <p:txBody>
          <a:bodyPr/>
          <a:lstStyle/>
          <a:p>
            <a:r>
              <a:rPr lang="fr-FR" smtClean="0"/>
              <a:t>25/06/2015</a:t>
            </a:r>
            <a:endParaRPr lang="en-US" dirty="0"/>
          </a:p>
        </p:txBody>
      </p:sp>
    </p:spTree>
    <p:extLst>
      <p:ext uri="{BB962C8B-B14F-4D97-AF65-F5344CB8AC3E}">
        <p14:creationId xmlns:p14="http://schemas.microsoft.com/office/powerpoint/2010/main" xmlns="" val="3869559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667818"/>
          </a:xfrm>
        </p:spPr>
        <p:txBody>
          <a:bodyPr>
            <a:normAutofit/>
          </a:bodyPr>
          <a:lstStyle/>
          <a:p>
            <a:r>
              <a:rPr lang="fr-FR" altLang="fr-FR" sz="3200" b="1" dirty="0" smtClean="0">
                <a:latin typeface="Arial" charset="0"/>
                <a:cs typeface="Arial" charset="0"/>
              </a:rPr>
              <a:t>Départs anticipés</a:t>
            </a:r>
            <a:endParaRPr lang="fr-FR" altLang="fr-FR" sz="3200" dirty="0"/>
          </a:p>
        </p:txBody>
      </p:sp>
    </p:spTree>
    <p:extLst>
      <p:ext uri="{BB962C8B-B14F-4D97-AF65-F5344CB8AC3E}">
        <p14:creationId xmlns:p14="http://schemas.microsoft.com/office/powerpoint/2010/main" xmlns="" val="3760987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u contenu 1"/>
          <p:cNvSpPr>
            <a:spLocks noGrp="1"/>
          </p:cNvSpPr>
          <p:nvPr>
            <p:ph idx="1"/>
          </p:nvPr>
        </p:nvSpPr>
        <p:spPr>
          <a:xfrm>
            <a:off x="251520" y="2221308"/>
            <a:ext cx="8784975" cy="4536504"/>
          </a:xfrm>
        </p:spPr>
        <p:txBody>
          <a:bodyPr>
            <a:noAutofit/>
          </a:bodyPr>
          <a:lstStyle/>
          <a:p>
            <a:r>
              <a:rPr lang="fr-FR" altLang="fr-FR" sz="2200" b="1" dirty="0">
                <a:latin typeface="Arial" charset="0"/>
                <a:cs typeface="Arial" charset="0"/>
              </a:rPr>
              <a:t>Le dispositif de retraite anticipée pour longue carrière a été créé en 2003, puis modifié en 2010 et 2012</a:t>
            </a:r>
          </a:p>
          <a:p>
            <a:r>
              <a:rPr lang="fr-FR" altLang="fr-FR" sz="2200" b="1" dirty="0">
                <a:latin typeface="Arial" charset="0"/>
                <a:cs typeface="Arial" charset="0"/>
              </a:rPr>
              <a:t>Cette retraite offre la possibilité d’un départ </a:t>
            </a:r>
            <a:r>
              <a:rPr lang="fr-FR" altLang="fr-FR" sz="2200" b="1" u="sng" dirty="0">
                <a:latin typeface="Arial" charset="0"/>
                <a:cs typeface="Arial" charset="0"/>
              </a:rPr>
              <a:t>au taux plein à 60 ans voire avant 60 ans</a:t>
            </a:r>
          </a:p>
          <a:p>
            <a:r>
              <a:rPr lang="fr-FR" altLang="fr-FR" sz="2200" b="1" dirty="0">
                <a:latin typeface="Arial" charset="0"/>
                <a:cs typeface="Arial" charset="0"/>
              </a:rPr>
              <a:t>Pour en bénéficier, il faut:</a:t>
            </a:r>
          </a:p>
          <a:p>
            <a:pPr lvl="1"/>
            <a:r>
              <a:rPr lang="fr-FR" altLang="fr-FR" sz="2000" dirty="0">
                <a:latin typeface="Arial" charset="0"/>
                <a:cs typeface="Arial" charset="0"/>
              </a:rPr>
              <a:t>Avoir atteint un certain âge </a:t>
            </a:r>
            <a:r>
              <a:rPr lang="fr-FR" altLang="fr-FR" sz="2000" b="1" u="sng" dirty="0">
                <a:latin typeface="Arial" charset="0"/>
                <a:cs typeface="Arial" charset="0"/>
              </a:rPr>
              <a:t>et</a:t>
            </a:r>
          </a:p>
          <a:p>
            <a:pPr lvl="1"/>
            <a:r>
              <a:rPr lang="fr-FR" altLang="fr-FR" sz="2000" dirty="0">
                <a:latin typeface="Arial" charset="0"/>
                <a:cs typeface="Arial" charset="0"/>
              </a:rPr>
              <a:t>Justifier d’une durée totale d’assurance minimale, tous régimes de base confondus, sur l’ensemble de la carrière (longue carrière) </a:t>
            </a:r>
            <a:r>
              <a:rPr lang="fr-FR" altLang="fr-FR" sz="2000" b="1" u="sng" dirty="0">
                <a:latin typeface="Arial" charset="0"/>
                <a:cs typeface="Arial" charset="0"/>
              </a:rPr>
              <a:t>et</a:t>
            </a:r>
          </a:p>
          <a:p>
            <a:pPr lvl="1"/>
            <a:r>
              <a:rPr lang="fr-FR" altLang="fr-FR" sz="2000" dirty="0">
                <a:latin typeface="Arial" charset="0"/>
                <a:cs typeface="Arial" charset="0"/>
              </a:rPr>
              <a:t>Justifier d’une durée d’assurance minimale en début de carrière soit avant le 31/12 du 20</a:t>
            </a:r>
            <a:r>
              <a:rPr lang="fr-FR" altLang="fr-FR" sz="2000" baseline="30000" dirty="0">
                <a:latin typeface="Arial" charset="0"/>
                <a:cs typeface="Arial" charset="0"/>
              </a:rPr>
              <a:t>ème </a:t>
            </a:r>
            <a:r>
              <a:rPr lang="fr-FR" altLang="fr-FR" sz="2000" dirty="0">
                <a:latin typeface="Arial" charset="0"/>
                <a:cs typeface="Arial" charset="0"/>
              </a:rPr>
              <a:t>anniversaire</a:t>
            </a:r>
          </a:p>
          <a:p>
            <a:endParaRPr lang="fr-FR" altLang="fr-FR" sz="2000" dirty="0" smtClean="0"/>
          </a:p>
        </p:txBody>
      </p:sp>
      <p:sp>
        <p:nvSpPr>
          <p:cNvPr id="154627" name="Titre 2"/>
          <p:cNvSpPr>
            <a:spLocks noGrp="1"/>
          </p:cNvSpPr>
          <p:nvPr>
            <p:ph type="title"/>
          </p:nvPr>
        </p:nvSpPr>
        <p:spPr/>
        <p:txBody>
          <a:bodyPr/>
          <a:lstStyle/>
          <a:p>
            <a:pPr>
              <a:spcBef>
                <a:spcPts val="1200"/>
              </a:spcBef>
            </a:pPr>
            <a:r>
              <a:rPr lang="fr-FR" altLang="fr-FR" sz="2800" b="1" dirty="0">
                <a:latin typeface="Arial" charset="0"/>
                <a:cs typeface="Arial" charset="0"/>
              </a:rPr>
              <a:t>Retraite anticipée au titre des longues carrières</a:t>
            </a:r>
          </a:p>
        </p:txBody>
      </p:sp>
      <p:sp>
        <p:nvSpPr>
          <p:cNvPr id="154628" name="Espace réservé du numéro de diapositive 4"/>
          <p:cNvSpPr>
            <a:spLocks noGrp="1"/>
          </p:cNvSpPr>
          <p:nvPr>
            <p:ph type="sldNum" sz="quarter" idx="12"/>
          </p:nvPr>
        </p:nvSpPr>
        <p:spPr bwMode="auto">
          <a:xfrm>
            <a:off x="8532440" y="6381751"/>
            <a:ext cx="360735" cy="35961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BE6EAF3C-9414-4BD0-843B-0BECEA1AE1C8}" type="slidenum">
              <a:rPr lang="fr-FR" altLang="fr-FR" sz="1000" smtClean="0">
                <a:latin typeface="Arial" charset="0"/>
              </a:rPr>
              <a:pPr eaLnBrk="1" hangingPunct="1">
                <a:spcBef>
                  <a:spcPct val="0"/>
                </a:spcBef>
                <a:buClrTx/>
                <a:buSzTx/>
                <a:buFontTx/>
                <a:buNone/>
              </a:pPr>
              <a:t>51</a:t>
            </a:fld>
            <a:endParaRPr lang="fr-FR" altLang="fr-FR" sz="1000" dirty="0" smtClean="0">
              <a:latin typeface="Arial" charset="0"/>
            </a:endParaRPr>
          </a:p>
        </p:txBody>
      </p:sp>
      <p:sp>
        <p:nvSpPr>
          <p:cNvPr id="7" name="Rectangle 1"/>
          <p:cNvSpPr>
            <a:spLocks noChangeArrowheads="1"/>
          </p:cNvSpPr>
          <p:nvPr/>
        </p:nvSpPr>
        <p:spPr bwMode="auto">
          <a:xfrm>
            <a:off x="474913" y="4237741"/>
            <a:ext cx="10327456"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ctr">
            <a:spAutoFit/>
          </a:bodyPr>
          <a:lstStyle/>
          <a:p>
            <a:pPr eaLnBrk="0" hangingPunct="0">
              <a:defRPr/>
            </a:pPr>
            <a:endParaRPr lang="fr-FR" altLang="fr-FR" dirty="0">
              <a:latin typeface="Arial" pitchFamily="34" charset="0"/>
            </a:endParaRPr>
          </a:p>
        </p:txBody>
      </p:sp>
      <p:sp>
        <p:nvSpPr>
          <p:cNvPr id="5" name="Espace réservé du pied de page 4"/>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4788024" y="6381328"/>
            <a:ext cx="3786690" cy="365125"/>
          </a:xfrm>
        </p:spPr>
        <p:txBody>
          <a:bodyPr/>
          <a:lstStyle/>
          <a:p>
            <a:r>
              <a:rPr lang="fr-FR" dirty="0" smtClean="0"/>
              <a:t>25/06/2015</a:t>
            </a:r>
            <a:endParaRPr lang="en-US" dirty="0"/>
          </a:p>
        </p:txBody>
      </p:sp>
    </p:spTree>
    <p:extLst>
      <p:ext uri="{BB962C8B-B14F-4D97-AF65-F5344CB8AC3E}">
        <p14:creationId xmlns:p14="http://schemas.microsoft.com/office/powerpoint/2010/main" xmlns="" val="30479501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844824"/>
            <a:ext cx="8352928" cy="4248472"/>
          </a:xfrm>
        </p:spPr>
        <p:txBody>
          <a:bodyPr>
            <a:normAutofit fontScale="92500" lnSpcReduction="10000"/>
          </a:bodyPr>
          <a:lstStyle/>
          <a:p>
            <a:pPr>
              <a:lnSpc>
                <a:spcPct val="110000"/>
              </a:lnSpc>
              <a:defRPr/>
            </a:pPr>
            <a:r>
              <a:rPr lang="fr-FR" altLang="fr-FR" sz="2200" b="1" dirty="0">
                <a:latin typeface="Arial" panose="020B0604020202020204" pitchFamily="34" charset="0"/>
                <a:cs typeface="Arial" panose="020B0604020202020204" pitchFamily="34" charset="0"/>
              </a:rPr>
              <a:t>La condition liée au début d’activité :</a:t>
            </a:r>
            <a:endParaRPr lang="fr-FR" altLang="fr-FR" sz="2200" dirty="0">
              <a:latin typeface="Arial" panose="020B0604020202020204" pitchFamily="34" charset="0"/>
              <a:cs typeface="Arial" panose="020B0604020202020204" pitchFamily="34" charset="0"/>
            </a:endParaRPr>
          </a:p>
          <a:p>
            <a:pPr lvl="1" algn="just">
              <a:lnSpc>
                <a:spcPct val="110000"/>
              </a:lnSpc>
              <a:defRPr/>
            </a:pPr>
            <a:r>
              <a:rPr lang="fr-FR" altLang="fr-FR" dirty="0">
                <a:latin typeface="Arial" panose="020B0604020202020204" pitchFamily="34" charset="0"/>
                <a:cs typeface="Arial" panose="020B0604020202020204" pitchFamily="34" charset="0"/>
              </a:rPr>
              <a:t>Avoir débuté son activité avant l’âge de 16, 17, ou 20 ans</a:t>
            </a:r>
          </a:p>
          <a:p>
            <a:pPr lvl="1" algn="just">
              <a:lnSpc>
                <a:spcPct val="110000"/>
              </a:lnSpc>
              <a:defRPr/>
            </a:pPr>
            <a:r>
              <a:rPr lang="fr-FR" altLang="fr-FR" dirty="0">
                <a:latin typeface="Arial" panose="020B0604020202020204" pitchFamily="34" charset="0"/>
                <a:cs typeface="Arial" panose="020B0604020202020204" pitchFamily="34" charset="0"/>
              </a:rPr>
              <a:t>La durée d’assurance en début de carrière doit comporter au moins 4 ou 5 trimestres validés à la fin de l’année civile du 16</a:t>
            </a:r>
            <a:r>
              <a:rPr lang="fr-FR" altLang="fr-FR" baseline="30000" dirty="0">
                <a:latin typeface="Arial" panose="020B0604020202020204" pitchFamily="34" charset="0"/>
                <a:cs typeface="Arial" panose="020B0604020202020204" pitchFamily="34" charset="0"/>
              </a:rPr>
              <a:t>ème</a:t>
            </a:r>
            <a:r>
              <a:rPr lang="fr-FR" altLang="fr-FR" dirty="0">
                <a:latin typeface="Arial" panose="020B0604020202020204" pitchFamily="34" charset="0"/>
                <a:cs typeface="Arial" panose="020B0604020202020204" pitchFamily="34" charset="0"/>
              </a:rPr>
              <a:t>, 17</a:t>
            </a:r>
            <a:r>
              <a:rPr lang="fr-FR" altLang="fr-FR" baseline="30000" dirty="0">
                <a:latin typeface="Arial" panose="020B0604020202020204" pitchFamily="34" charset="0"/>
                <a:cs typeface="Arial" panose="020B0604020202020204" pitchFamily="34" charset="0"/>
              </a:rPr>
              <a:t>ème</a:t>
            </a:r>
            <a:r>
              <a:rPr lang="fr-FR" altLang="fr-FR" dirty="0">
                <a:latin typeface="Arial" panose="020B0604020202020204" pitchFamily="34" charset="0"/>
                <a:cs typeface="Arial" panose="020B0604020202020204" pitchFamily="34" charset="0"/>
              </a:rPr>
              <a:t>, ou 20</a:t>
            </a:r>
            <a:r>
              <a:rPr lang="fr-FR" altLang="fr-FR" baseline="30000" dirty="0">
                <a:latin typeface="Arial" panose="020B0604020202020204" pitchFamily="34" charset="0"/>
                <a:cs typeface="Arial" panose="020B0604020202020204" pitchFamily="34" charset="0"/>
              </a:rPr>
              <a:t>ème</a:t>
            </a:r>
            <a:r>
              <a:rPr lang="fr-FR" altLang="fr-FR" dirty="0">
                <a:latin typeface="Arial" panose="020B0604020202020204" pitchFamily="34" charset="0"/>
                <a:cs typeface="Arial" panose="020B0604020202020204" pitchFamily="34" charset="0"/>
              </a:rPr>
              <a:t> anniversaire :</a:t>
            </a:r>
          </a:p>
          <a:p>
            <a:pPr lvl="3" algn="just">
              <a:lnSpc>
                <a:spcPct val="110000"/>
              </a:lnSpc>
              <a:defRPr/>
            </a:pPr>
            <a:r>
              <a:rPr lang="fr-FR" altLang="fr-FR" sz="2200" b="1" dirty="0">
                <a:latin typeface="Arial" panose="020B0604020202020204" pitchFamily="34" charset="0"/>
                <a:cs typeface="Arial" panose="020B0604020202020204" pitchFamily="34" charset="0"/>
              </a:rPr>
              <a:t>4 trimestres</a:t>
            </a:r>
            <a:r>
              <a:rPr lang="fr-FR" altLang="fr-FR" sz="2200" dirty="0">
                <a:latin typeface="Arial" panose="020B0604020202020204" pitchFamily="34" charset="0"/>
                <a:cs typeface="Arial" panose="020B0604020202020204" pitchFamily="34" charset="0"/>
              </a:rPr>
              <a:t> si l’activité exercée est non salariée agricole </a:t>
            </a:r>
          </a:p>
          <a:p>
            <a:pPr lvl="3" algn="just">
              <a:lnSpc>
                <a:spcPct val="110000"/>
              </a:lnSpc>
              <a:defRPr/>
            </a:pPr>
            <a:r>
              <a:rPr lang="fr-FR" altLang="fr-FR" sz="2200" b="1" dirty="0">
                <a:latin typeface="Arial" panose="020B0604020202020204" pitchFamily="34" charset="0"/>
                <a:cs typeface="Arial" panose="020B0604020202020204" pitchFamily="34" charset="0"/>
              </a:rPr>
              <a:t>5 trimestres</a:t>
            </a:r>
            <a:r>
              <a:rPr lang="fr-FR" altLang="fr-FR" sz="2200" dirty="0">
                <a:latin typeface="Arial" panose="020B0604020202020204" pitchFamily="34" charset="0"/>
                <a:cs typeface="Arial" panose="020B0604020202020204" pitchFamily="34" charset="0"/>
              </a:rPr>
              <a:t> si l’activité est exercée dans un autre régime</a:t>
            </a:r>
          </a:p>
          <a:p>
            <a:pPr>
              <a:lnSpc>
                <a:spcPct val="75000"/>
              </a:lnSpc>
              <a:defRPr/>
            </a:pPr>
            <a:r>
              <a:rPr lang="fr-FR" altLang="fr-FR" sz="2200" b="1" dirty="0">
                <a:latin typeface="Arial" panose="020B0604020202020204" pitchFamily="34" charset="0"/>
                <a:cs typeface="Arial" panose="020B0604020202020204" pitchFamily="34" charset="0"/>
              </a:rPr>
              <a:t>La condition liée à la durée d'assurance cotisée </a:t>
            </a:r>
            <a:endParaRPr lang="fr-FR" altLang="fr-FR" sz="2200" dirty="0">
              <a:latin typeface="Arial" panose="020B0604020202020204" pitchFamily="34" charset="0"/>
              <a:cs typeface="Arial" panose="020B0604020202020204" pitchFamily="34" charset="0"/>
            </a:endParaRPr>
          </a:p>
          <a:p>
            <a:pPr algn="just">
              <a:lnSpc>
                <a:spcPct val="95000"/>
              </a:lnSpc>
              <a:defRPr/>
            </a:pPr>
            <a:r>
              <a:rPr lang="fr-FR" altLang="fr-FR" sz="2200" dirty="0">
                <a:latin typeface="Arial" panose="020B0604020202020204" pitchFamily="34" charset="0"/>
                <a:cs typeface="Arial" panose="020B0604020202020204" pitchFamily="34" charset="0"/>
              </a:rPr>
              <a:t>La </a:t>
            </a:r>
            <a:r>
              <a:rPr lang="fr-FR" altLang="fr-FR" sz="2200">
                <a:latin typeface="Arial" panose="020B0604020202020204" pitchFamily="34" charset="0"/>
                <a:cs typeface="Arial" panose="020B0604020202020204" pitchFamily="34" charset="0"/>
              </a:rPr>
              <a:t>durée </a:t>
            </a:r>
            <a:r>
              <a:rPr lang="fr-FR" altLang="fr-FR" sz="2200" smtClean="0">
                <a:latin typeface="Arial" panose="020B0604020202020204" pitchFamily="34" charset="0"/>
                <a:cs typeface="Arial" panose="020B0604020202020204" pitchFamily="34" charset="0"/>
              </a:rPr>
              <a:t>cotisée </a:t>
            </a:r>
            <a:r>
              <a:rPr lang="fr-FR" altLang="fr-FR" sz="2200" dirty="0">
                <a:latin typeface="Arial" panose="020B0604020202020204" pitchFamily="34" charset="0"/>
                <a:cs typeface="Arial" panose="020B0604020202020204" pitchFamily="34" charset="0"/>
              </a:rPr>
              <a:t>dépend de l’année de naissance et de l’âge de départ à la retraite anticipée</a:t>
            </a:r>
          </a:p>
          <a:p>
            <a:pPr algn="just">
              <a:lnSpc>
                <a:spcPct val="95000"/>
              </a:lnSpc>
              <a:defRPr/>
            </a:pPr>
            <a:r>
              <a:rPr lang="fr-FR" altLang="fr-FR" sz="2200" dirty="0">
                <a:latin typeface="Arial" panose="020B0604020202020204" pitchFamily="34" charset="0"/>
                <a:cs typeface="Arial" panose="020B0604020202020204" pitchFamily="34" charset="0"/>
              </a:rPr>
              <a:t>Il est retenu :</a:t>
            </a:r>
          </a:p>
          <a:p>
            <a:pPr lvl="1" algn="just">
              <a:lnSpc>
                <a:spcPct val="95000"/>
              </a:lnSpc>
              <a:defRPr/>
            </a:pPr>
            <a:r>
              <a:rPr lang="fr-FR" altLang="fr-FR" dirty="0">
                <a:latin typeface="Arial" panose="020B0604020202020204" pitchFamily="34" charset="0"/>
                <a:cs typeface="Arial" panose="020B0604020202020204" pitchFamily="34" charset="0"/>
              </a:rPr>
              <a:t>Toutes les périodes ayant donné lieu à cotisations à la charge de l’assuré</a:t>
            </a:r>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812360" y="6237312"/>
            <a:ext cx="1161826" cy="365125"/>
          </a:xfrm>
        </p:spPr>
        <p:txBody>
          <a:bodyPr/>
          <a:lstStyle/>
          <a:p>
            <a:fld id="{121435A7-8C38-4487-86A2-FFF8DB24A6A1}" type="slidenum">
              <a:rPr lang="fr-FR" altLang="fr-FR" smtClean="0"/>
              <a:pPr/>
              <a:t>52</a:t>
            </a:fld>
            <a:endParaRPr lang="fr-FR" altLang="fr-FR" dirty="0"/>
          </a:p>
        </p:txBody>
      </p:sp>
      <p:sp>
        <p:nvSpPr>
          <p:cNvPr id="5" name="Titre 4"/>
          <p:cNvSpPr>
            <a:spLocks noGrp="1"/>
          </p:cNvSpPr>
          <p:nvPr>
            <p:ph type="title"/>
          </p:nvPr>
        </p:nvSpPr>
        <p:spPr/>
        <p:txBody>
          <a:bodyPr>
            <a:normAutofit/>
          </a:bodyPr>
          <a:lstStyle/>
          <a:p>
            <a:r>
              <a:rPr lang="fr-FR" altLang="fr-FR" sz="2800" b="1" dirty="0">
                <a:latin typeface="Arial" charset="0"/>
                <a:cs typeface="Arial" charset="0"/>
              </a:rPr>
              <a:t>Retraite anticipée au titre des longues carrières</a:t>
            </a:r>
            <a:endParaRPr lang="fr-FR" sz="2800" dirty="0"/>
          </a:p>
        </p:txBody>
      </p:sp>
      <p:sp>
        <p:nvSpPr>
          <p:cNvPr id="6" name="Espace réservé de la date 5"/>
          <p:cNvSpPr>
            <a:spLocks noGrp="1"/>
          </p:cNvSpPr>
          <p:nvPr>
            <p:ph type="dt" sz="half" idx="10"/>
          </p:nvPr>
        </p:nvSpPr>
        <p:spPr>
          <a:xfrm>
            <a:off x="4283968"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4033427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060848"/>
            <a:ext cx="8424935" cy="4209331"/>
          </a:xfrm>
        </p:spPr>
        <p:txBody>
          <a:bodyPr/>
          <a:lstStyle/>
          <a:p>
            <a:r>
              <a:rPr lang="fr-FR" altLang="fr-FR" b="1" dirty="0">
                <a:latin typeface="Arial" charset="0"/>
                <a:cs typeface="Arial" charset="0"/>
              </a:rPr>
              <a:t>La réforme 2014 </a:t>
            </a:r>
            <a:r>
              <a:rPr lang="fr-FR" altLang="fr-FR" dirty="0">
                <a:latin typeface="Arial" charset="0"/>
                <a:cs typeface="Arial" charset="0"/>
              </a:rPr>
              <a:t>élargie les trimestres « assimilés » pris en compte dans la durée cotisée </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8100392" y="6309320"/>
            <a:ext cx="1161826" cy="216024"/>
          </a:xfrm>
        </p:spPr>
        <p:txBody>
          <a:bodyPr/>
          <a:lstStyle/>
          <a:p>
            <a:fld id="{121435A7-8C38-4487-86A2-FFF8DB24A6A1}" type="slidenum">
              <a:rPr lang="fr-FR" altLang="fr-FR" smtClean="0"/>
              <a:pPr/>
              <a:t>53</a:t>
            </a:fld>
            <a:endParaRPr lang="fr-FR" altLang="fr-FR" dirty="0"/>
          </a:p>
        </p:txBody>
      </p:sp>
      <p:sp>
        <p:nvSpPr>
          <p:cNvPr id="5" name="Titre 4"/>
          <p:cNvSpPr>
            <a:spLocks noGrp="1"/>
          </p:cNvSpPr>
          <p:nvPr>
            <p:ph type="title"/>
          </p:nvPr>
        </p:nvSpPr>
        <p:spPr/>
        <p:txBody>
          <a:bodyPr>
            <a:normAutofit/>
          </a:bodyPr>
          <a:lstStyle/>
          <a:p>
            <a:r>
              <a:rPr lang="fr-FR" altLang="fr-FR" sz="2800" b="1" dirty="0">
                <a:latin typeface="Arial" charset="0"/>
                <a:cs typeface="Arial" charset="0"/>
              </a:rPr>
              <a:t>Retraite anticipée au titre des longues carrières</a:t>
            </a:r>
            <a:endParaRPr lang="fr-FR" sz="2800" dirty="0"/>
          </a:p>
        </p:txBody>
      </p:sp>
      <p:graphicFrame>
        <p:nvGraphicFramePr>
          <p:cNvPr id="6" name="Tableau 5"/>
          <p:cNvGraphicFramePr>
            <a:graphicFrameLocks noGrp="1"/>
          </p:cNvGraphicFramePr>
          <p:nvPr/>
        </p:nvGraphicFramePr>
        <p:xfrm>
          <a:off x="468313" y="3068638"/>
          <a:ext cx="8424861" cy="2998787"/>
        </p:xfrm>
        <a:graphic>
          <a:graphicData uri="http://schemas.openxmlformats.org/drawingml/2006/table">
            <a:tbl>
              <a:tblPr firstRow="1" firstCol="1" bandRow="1">
                <a:tableStyleId>{5C22544A-7EE6-4342-B048-85BDC9FD1C3A}</a:tableStyleId>
              </a:tblPr>
              <a:tblGrid>
                <a:gridCol w="2736304"/>
                <a:gridCol w="2664296"/>
                <a:gridCol w="3024261"/>
              </a:tblGrid>
              <a:tr h="630936">
                <a:tc>
                  <a:txBody>
                    <a:bodyPr/>
                    <a:lstStyle/>
                    <a:p>
                      <a:pPr algn="ctr">
                        <a:lnSpc>
                          <a:spcPct val="115000"/>
                        </a:lnSpc>
                        <a:spcAft>
                          <a:spcPts val="0"/>
                        </a:spcAft>
                      </a:pPr>
                      <a:r>
                        <a:rPr lang="fr-FR" sz="1800" dirty="0">
                          <a:solidFill>
                            <a:schemeClr val="tx1"/>
                          </a:solidFill>
                          <a:effectLst/>
                          <a:latin typeface="Arial" panose="020B0604020202020204" pitchFamily="34" charset="0"/>
                          <a:cs typeface="Arial" panose="020B0604020202020204" pitchFamily="34" charset="0"/>
                        </a:rPr>
                        <a:t>Avant </a:t>
                      </a:r>
                      <a:r>
                        <a:rPr lang="fr-FR" sz="1800" dirty="0" smtClean="0">
                          <a:solidFill>
                            <a:schemeClr val="tx1"/>
                          </a:solidFill>
                          <a:effectLst/>
                          <a:latin typeface="Arial" panose="020B0604020202020204" pitchFamily="34" charset="0"/>
                          <a:cs typeface="Arial" panose="020B0604020202020204" pitchFamily="34" charset="0"/>
                        </a:rPr>
                        <a:t>2012</a:t>
                      </a:r>
                    </a:p>
                    <a:p>
                      <a:pPr algn="ctr">
                        <a:lnSpc>
                          <a:spcPct val="115000"/>
                        </a:lnSpc>
                        <a:spcAft>
                          <a:spcPts val="0"/>
                        </a:spcAft>
                      </a:pPr>
                      <a:endParaRPr lang="fr-FR" sz="1800" dirty="0">
                        <a:effectLst/>
                        <a:latin typeface="Arial" panose="020B0604020202020204" pitchFamily="34" charset="0"/>
                        <a:cs typeface="Arial" panose="020B0604020202020204" pitchFamily="34" charset="0"/>
                      </a:endParaRPr>
                    </a:p>
                  </a:txBody>
                  <a:tcPr marL="68571" marR="68571" marT="0" marB="0"/>
                </a:tc>
                <a:tc>
                  <a:txBody>
                    <a:bodyPr/>
                    <a:lstStyle/>
                    <a:p>
                      <a:pPr algn="ctr">
                        <a:lnSpc>
                          <a:spcPct val="115000"/>
                        </a:lnSpc>
                        <a:spcAft>
                          <a:spcPts val="0"/>
                        </a:spcAft>
                      </a:pPr>
                      <a:r>
                        <a:rPr lang="fr-FR" sz="1800" dirty="0" smtClean="0">
                          <a:solidFill>
                            <a:schemeClr val="tx1"/>
                          </a:solidFill>
                          <a:effectLst/>
                          <a:latin typeface="Arial" panose="020B0604020202020204" pitchFamily="34" charset="0"/>
                          <a:cs typeface="Arial" panose="020B0604020202020204" pitchFamily="34" charset="0"/>
                        </a:rPr>
                        <a:t>Décret juillet 2012</a:t>
                      </a:r>
                      <a:endParaRPr lang="fr-FR" sz="1800" dirty="0">
                        <a:solidFill>
                          <a:schemeClr val="tx1"/>
                        </a:solidFill>
                        <a:effectLst/>
                        <a:latin typeface="Arial" panose="020B0604020202020204" pitchFamily="34" charset="0"/>
                        <a:cs typeface="Arial" panose="020B0604020202020204" pitchFamily="34" charset="0"/>
                      </a:endParaRPr>
                    </a:p>
                  </a:txBody>
                  <a:tcPr marL="68571" marR="68571" marT="0" marB="0">
                    <a:solidFill>
                      <a:schemeClr val="bg2">
                        <a:lumMod val="75000"/>
                      </a:schemeClr>
                    </a:solidFill>
                  </a:tcPr>
                </a:tc>
                <a:tc>
                  <a:txBody>
                    <a:bodyPr/>
                    <a:lstStyle/>
                    <a:p>
                      <a:pPr algn="ctr">
                        <a:lnSpc>
                          <a:spcPct val="115000"/>
                        </a:lnSpc>
                        <a:spcAft>
                          <a:spcPts val="0"/>
                        </a:spcAft>
                      </a:pPr>
                      <a:r>
                        <a:rPr lang="fr-FR" sz="1800" dirty="0" smtClean="0">
                          <a:solidFill>
                            <a:schemeClr val="tx1"/>
                          </a:solidFill>
                          <a:effectLst/>
                          <a:latin typeface="Arial" panose="020B0604020202020204" pitchFamily="34" charset="0"/>
                          <a:cs typeface="Arial" panose="020B0604020202020204" pitchFamily="34" charset="0"/>
                        </a:rPr>
                        <a:t>A/C</a:t>
                      </a:r>
                      <a:r>
                        <a:rPr lang="fr-FR" sz="1800" baseline="0" dirty="0" smtClean="0">
                          <a:solidFill>
                            <a:schemeClr val="tx1"/>
                          </a:solidFill>
                          <a:effectLst/>
                          <a:latin typeface="Arial" panose="020B0604020202020204" pitchFamily="34" charset="0"/>
                          <a:cs typeface="Arial" panose="020B0604020202020204" pitchFamily="34" charset="0"/>
                        </a:rPr>
                        <a:t> </a:t>
                      </a:r>
                      <a:r>
                        <a:rPr lang="fr-FR" sz="1800" dirty="0" smtClean="0">
                          <a:solidFill>
                            <a:schemeClr val="tx1"/>
                          </a:solidFill>
                          <a:effectLst/>
                          <a:latin typeface="Arial" panose="020B0604020202020204" pitchFamily="34" charset="0"/>
                          <a:cs typeface="Arial" panose="020B0604020202020204" pitchFamily="34" charset="0"/>
                        </a:rPr>
                        <a:t>1</a:t>
                      </a:r>
                      <a:r>
                        <a:rPr lang="fr-FR" sz="1800" baseline="30000" dirty="0" smtClean="0">
                          <a:solidFill>
                            <a:schemeClr val="tx1"/>
                          </a:solidFill>
                          <a:effectLst/>
                          <a:latin typeface="Arial" panose="020B0604020202020204" pitchFamily="34" charset="0"/>
                          <a:cs typeface="Arial" panose="020B0604020202020204" pitchFamily="34" charset="0"/>
                        </a:rPr>
                        <a:t>er</a:t>
                      </a:r>
                      <a:r>
                        <a:rPr lang="fr-FR" sz="1800" dirty="0" smtClean="0">
                          <a:solidFill>
                            <a:schemeClr val="tx1"/>
                          </a:solidFill>
                          <a:effectLst/>
                          <a:latin typeface="Arial" panose="020B0604020202020204" pitchFamily="34" charset="0"/>
                          <a:cs typeface="Arial" panose="020B0604020202020204" pitchFamily="34" charset="0"/>
                        </a:rPr>
                        <a:t> </a:t>
                      </a:r>
                      <a:r>
                        <a:rPr lang="fr-FR" sz="1800" dirty="0">
                          <a:solidFill>
                            <a:schemeClr val="tx1"/>
                          </a:solidFill>
                          <a:effectLst/>
                          <a:latin typeface="Arial" panose="020B0604020202020204" pitchFamily="34" charset="0"/>
                          <a:cs typeface="Arial" panose="020B0604020202020204" pitchFamily="34" charset="0"/>
                        </a:rPr>
                        <a:t>avril </a:t>
                      </a:r>
                      <a:r>
                        <a:rPr lang="fr-FR" sz="1800" dirty="0" smtClean="0">
                          <a:solidFill>
                            <a:schemeClr val="tx1"/>
                          </a:solidFill>
                          <a:effectLst/>
                          <a:latin typeface="Arial" panose="020B0604020202020204" pitchFamily="34" charset="0"/>
                          <a:cs typeface="Arial" panose="020B0604020202020204" pitchFamily="34" charset="0"/>
                        </a:rPr>
                        <a:t>2014</a:t>
                      </a:r>
                      <a:endParaRPr lang="fr-FR" sz="1800" dirty="0">
                        <a:solidFill>
                          <a:schemeClr val="tx1"/>
                        </a:solidFill>
                        <a:effectLst/>
                        <a:latin typeface="Arial" panose="020B0604020202020204" pitchFamily="34" charset="0"/>
                        <a:ea typeface="Calibri"/>
                        <a:cs typeface="Arial" panose="020B0604020202020204" pitchFamily="34" charset="0"/>
                      </a:endParaRPr>
                    </a:p>
                  </a:txBody>
                  <a:tcPr marL="68571" marR="68571" marT="0" marB="0">
                    <a:solidFill>
                      <a:schemeClr val="accent1">
                        <a:lumMod val="40000"/>
                        <a:lumOff val="60000"/>
                      </a:schemeClr>
                    </a:solidFill>
                  </a:tcPr>
                </a:tc>
              </a:tr>
              <a:tr h="2367851">
                <a:tc>
                  <a:txBody>
                    <a:bodyPr/>
                    <a:lstStyle/>
                    <a:p>
                      <a:pPr>
                        <a:lnSpc>
                          <a:spcPct val="115000"/>
                        </a:lnSpc>
                        <a:spcAft>
                          <a:spcPts val="0"/>
                        </a:spcAft>
                      </a:pPr>
                      <a:r>
                        <a:rPr lang="fr-FR" sz="1600" dirty="0" smtClean="0">
                          <a:effectLst/>
                          <a:latin typeface="Arial" panose="020B0604020202020204" pitchFamily="34" charset="0"/>
                          <a:ea typeface="Calibri"/>
                          <a:cs typeface="Arial" panose="020B0604020202020204" pitchFamily="34" charset="0"/>
                        </a:rPr>
                        <a:t>0 T maternité</a:t>
                      </a:r>
                    </a:p>
                    <a:p>
                      <a:pPr>
                        <a:lnSpc>
                          <a:spcPct val="115000"/>
                        </a:lnSpc>
                        <a:spcAft>
                          <a:spcPts val="0"/>
                        </a:spcAft>
                      </a:pPr>
                      <a:r>
                        <a:rPr lang="fr-FR" sz="1600" dirty="0" smtClean="0">
                          <a:effectLst/>
                          <a:latin typeface="Arial" panose="020B0604020202020204" pitchFamily="34" charset="0"/>
                          <a:ea typeface="Calibri"/>
                          <a:cs typeface="Arial" panose="020B0604020202020204" pitchFamily="34" charset="0"/>
                        </a:rPr>
                        <a:t>0</a:t>
                      </a:r>
                      <a:r>
                        <a:rPr lang="fr-FR" sz="1600" baseline="0" dirty="0" smtClean="0">
                          <a:effectLst/>
                          <a:latin typeface="Arial" panose="020B0604020202020204" pitchFamily="34" charset="0"/>
                          <a:ea typeface="Calibri"/>
                          <a:cs typeface="Arial" panose="020B0604020202020204" pitchFamily="34" charset="0"/>
                        </a:rPr>
                        <a:t> T chômage</a:t>
                      </a:r>
                    </a:p>
                    <a:p>
                      <a:pPr>
                        <a:lnSpc>
                          <a:spcPct val="115000"/>
                        </a:lnSpc>
                        <a:spcAft>
                          <a:spcPts val="0"/>
                        </a:spcAft>
                      </a:pPr>
                      <a:r>
                        <a:rPr lang="fr-FR" sz="1600" baseline="0" dirty="0" smtClean="0">
                          <a:effectLst/>
                          <a:latin typeface="Arial" panose="020B0604020202020204" pitchFamily="34" charset="0"/>
                          <a:ea typeface="Calibri"/>
                          <a:cs typeface="Arial" panose="020B0604020202020204" pitchFamily="34" charset="0"/>
                        </a:rPr>
                        <a:t>0 T invalidité</a:t>
                      </a:r>
                    </a:p>
                    <a:p>
                      <a:pPr>
                        <a:lnSpc>
                          <a:spcPct val="115000"/>
                        </a:lnSpc>
                        <a:spcAft>
                          <a:spcPts val="0"/>
                        </a:spcAft>
                      </a:pPr>
                      <a:r>
                        <a:rPr lang="fr-FR" sz="1600" baseline="0" dirty="0" smtClean="0">
                          <a:effectLst/>
                          <a:latin typeface="Arial" panose="020B0604020202020204" pitchFamily="34" charset="0"/>
                          <a:ea typeface="Calibri"/>
                          <a:cs typeface="Arial" panose="020B0604020202020204" pitchFamily="34" charset="0"/>
                        </a:rPr>
                        <a:t>4 T service national</a:t>
                      </a:r>
                    </a:p>
                    <a:p>
                      <a:pPr>
                        <a:lnSpc>
                          <a:spcPct val="115000"/>
                        </a:lnSpc>
                        <a:spcAft>
                          <a:spcPts val="0"/>
                        </a:spcAft>
                      </a:pPr>
                      <a:r>
                        <a:rPr lang="fr-FR" sz="1600" baseline="0" dirty="0" smtClean="0">
                          <a:effectLst/>
                          <a:latin typeface="Arial" panose="020B0604020202020204" pitchFamily="34" charset="0"/>
                          <a:ea typeface="Calibri"/>
                          <a:cs typeface="Arial" panose="020B0604020202020204" pitchFamily="34" charset="0"/>
                        </a:rPr>
                        <a:t>4 T maladie/maternité/</a:t>
                      </a:r>
                    </a:p>
                    <a:p>
                      <a:pPr>
                        <a:lnSpc>
                          <a:spcPct val="115000"/>
                        </a:lnSpc>
                        <a:spcAft>
                          <a:spcPts val="0"/>
                        </a:spcAft>
                      </a:pPr>
                      <a:r>
                        <a:rPr lang="fr-FR" sz="1600" baseline="0" dirty="0" smtClean="0">
                          <a:effectLst/>
                          <a:latin typeface="Arial" panose="020B0604020202020204" pitchFamily="34" charset="0"/>
                          <a:ea typeface="Calibri"/>
                          <a:cs typeface="Arial" panose="020B0604020202020204" pitchFamily="34" charset="0"/>
                        </a:rPr>
                        <a:t>invalidité/AT-MP</a:t>
                      </a:r>
                      <a:endParaRPr lang="fr-FR" sz="1600" dirty="0">
                        <a:effectLst/>
                        <a:latin typeface="Arial" panose="020B0604020202020204" pitchFamily="34" charset="0"/>
                        <a:ea typeface="Calibri"/>
                        <a:cs typeface="Arial" panose="020B0604020202020204" pitchFamily="34" charset="0"/>
                      </a:endParaRPr>
                    </a:p>
                  </a:txBody>
                  <a:tcPr marL="68571" marR="6857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smtClean="0">
                          <a:effectLst/>
                          <a:latin typeface="Arial" panose="020B0604020202020204" pitchFamily="34" charset="0"/>
                          <a:cs typeface="Arial" panose="020B0604020202020204" pitchFamily="34" charset="0"/>
                        </a:rPr>
                        <a:t>2 T maternité</a:t>
                      </a:r>
                    </a:p>
                    <a:p>
                      <a:pPr>
                        <a:lnSpc>
                          <a:spcPct val="115000"/>
                        </a:lnSpc>
                        <a:spcAft>
                          <a:spcPts val="0"/>
                        </a:spcAft>
                      </a:pPr>
                      <a:r>
                        <a:rPr lang="fr-FR" sz="1600" dirty="0" smtClean="0">
                          <a:effectLst/>
                          <a:latin typeface="Arial" panose="020B0604020202020204" pitchFamily="34" charset="0"/>
                          <a:cs typeface="Arial" panose="020B0604020202020204" pitchFamily="34" charset="0"/>
                        </a:rPr>
                        <a:t>2 T</a:t>
                      </a:r>
                      <a:r>
                        <a:rPr lang="fr-FR" sz="1600" baseline="0" dirty="0" smtClean="0">
                          <a:effectLst/>
                          <a:latin typeface="Arial" panose="020B0604020202020204" pitchFamily="34" charset="0"/>
                          <a:cs typeface="Arial" panose="020B0604020202020204" pitchFamily="34" charset="0"/>
                        </a:rPr>
                        <a:t> c</a:t>
                      </a:r>
                      <a:r>
                        <a:rPr lang="fr-FR" sz="1600" dirty="0" smtClean="0">
                          <a:effectLst/>
                          <a:latin typeface="Arial" panose="020B0604020202020204" pitchFamily="34" charset="0"/>
                          <a:cs typeface="Arial" panose="020B0604020202020204" pitchFamily="34" charset="0"/>
                        </a:rPr>
                        <a:t>hômage indemnisé</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baseline="0" dirty="0" smtClean="0">
                          <a:effectLst/>
                          <a:latin typeface="Arial" panose="020B0604020202020204" pitchFamily="34" charset="0"/>
                          <a:ea typeface="Calibri"/>
                          <a:cs typeface="Arial" panose="020B0604020202020204" pitchFamily="34" charset="0"/>
                        </a:rPr>
                        <a:t>0 T invalidité</a:t>
                      </a:r>
                    </a:p>
                    <a:p>
                      <a:pPr>
                        <a:lnSpc>
                          <a:spcPct val="115000"/>
                        </a:lnSpc>
                        <a:spcAft>
                          <a:spcPts val="0"/>
                        </a:spcAft>
                      </a:pPr>
                      <a:r>
                        <a:rPr lang="fr-FR" sz="1600" dirty="0" smtClean="0">
                          <a:effectLst/>
                          <a:latin typeface="Arial" panose="020B0604020202020204" pitchFamily="34" charset="0"/>
                          <a:cs typeface="Arial" panose="020B0604020202020204" pitchFamily="34" charset="0"/>
                        </a:rPr>
                        <a:t>4 T</a:t>
                      </a:r>
                      <a:r>
                        <a:rPr lang="fr-FR" sz="1600" baseline="0" dirty="0" smtClean="0">
                          <a:effectLst/>
                          <a:latin typeface="Arial" panose="020B0604020202020204" pitchFamily="34" charset="0"/>
                          <a:cs typeface="Arial" panose="020B0604020202020204" pitchFamily="34" charset="0"/>
                        </a:rPr>
                        <a:t> </a:t>
                      </a:r>
                      <a:r>
                        <a:rPr lang="fr-FR" sz="1600" dirty="0" smtClean="0">
                          <a:effectLst/>
                          <a:latin typeface="Arial" panose="020B0604020202020204" pitchFamily="34" charset="0"/>
                          <a:cs typeface="Arial" panose="020B0604020202020204" pitchFamily="34" charset="0"/>
                        </a:rPr>
                        <a:t> service national</a:t>
                      </a:r>
                    </a:p>
                    <a:p>
                      <a:pPr>
                        <a:lnSpc>
                          <a:spcPct val="115000"/>
                        </a:lnSpc>
                        <a:spcAft>
                          <a:spcPts val="0"/>
                        </a:spcAft>
                      </a:pPr>
                      <a:r>
                        <a:rPr lang="fr-FR" sz="1600" dirty="0" smtClean="0">
                          <a:effectLst/>
                          <a:latin typeface="Arial" panose="020B0604020202020204" pitchFamily="34" charset="0"/>
                          <a:cs typeface="Arial" panose="020B0604020202020204" pitchFamily="34" charset="0"/>
                        </a:rPr>
                        <a:t>4 T maladie/maternité/</a:t>
                      </a:r>
                    </a:p>
                    <a:p>
                      <a:pPr>
                        <a:lnSpc>
                          <a:spcPct val="115000"/>
                        </a:lnSpc>
                        <a:spcAft>
                          <a:spcPts val="0"/>
                        </a:spcAft>
                      </a:pPr>
                      <a:r>
                        <a:rPr lang="fr-FR" sz="1600" dirty="0" smtClean="0">
                          <a:effectLst/>
                          <a:latin typeface="Arial" panose="020B0604020202020204" pitchFamily="34" charset="0"/>
                          <a:cs typeface="Arial" panose="020B0604020202020204" pitchFamily="34" charset="0"/>
                        </a:rPr>
                        <a:t>invalidité/ AT-MP</a:t>
                      </a:r>
                    </a:p>
                  </a:txBody>
                  <a:tcPr marL="68571" marR="68571" marT="0" marB="0">
                    <a:solidFill>
                      <a:schemeClr val="bg2">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smtClean="0">
                          <a:solidFill>
                            <a:srgbClr val="C00000"/>
                          </a:solidFill>
                          <a:effectLst/>
                          <a:latin typeface="Arial" panose="020B0604020202020204" pitchFamily="34" charset="0"/>
                          <a:cs typeface="Arial" panose="020B0604020202020204" pitchFamily="34" charset="0"/>
                        </a:rPr>
                        <a:t>Tous les trimestres maternité</a:t>
                      </a:r>
                    </a:p>
                    <a:p>
                      <a:pPr>
                        <a:lnSpc>
                          <a:spcPct val="115000"/>
                        </a:lnSpc>
                        <a:spcAft>
                          <a:spcPts val="0"/>
                        </a:spcAft>
                      </a:pPr>
                      <a:r>
                        <a:rPr lang="fr-FR" sz="1600" dirty="0" smtClean="0">
                          <a:solidFill>
                            <a:srgbClr val="C00000"/>
                          </a:solidFill>
                          <a:effectLst/>
                          <a:latin typeface="Arial" panose="020B0604020202020204" pitchFamily="34" charset="0"/>
                          <a:cs typeface="Arial" panose="020B0604020202020204" pitchFamily="34" charset="0"/>
                        </a:rPr>
                        <a:t>4 T </a:t>
                      </a:r>
                      <a:r>
                        <a:rPr lang="fr-FR" sz="1600" dirty="0">
                          <a:solidFill>
                            <a:srgbClr val="C00000"/>
                          </a:solidFill>
                          <a:effectLst/>
                          <a:latin typeface="Arial" panose="020B0604020202020204" pitchFamily="34" charset="0"/>
                          <a:cs typeface="Arial" panose="020B0604020202020204" pitchFamily="34" charset="0"/>
                        </a:rPr>
                        <a:t>chômage indemnisé</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smtClean="0">
                          <a:solidFill>
                            <a:srgbClr val="C00000"/>
                          </a:solidFill>
                          <a:effectLst/>
                          <a:latin typeface="Arial" panose="020B0604020202020204" pitchFamily="34" charset="0"/>
                          <a:cs typeface="Arial" panose="020B0604020202020204" pitchFamily="34" charset="0"/>
                        </a:rPr>
                        <a:t>2 T</a:t>
                      </a:r>
                      <a:r>
                        <a:rPr lang="fr-FR" sz="1600" baseline="0" dirty="0" smtClean="0">
                          <a:solidFill>
                            <a:srgbClr val="C00000"/>
                          </a:solidFill>
                          <a:effectLst/>
                          <a:latin typeface="Arial" panose="020B0604020202020204" pitchFamily="34" charset="0"/>
                          <a:cs typeface="Arial" panose="020B0604020202020204" pitchFamily="34" charset="0"/>
                        </a:rPr>
                        <a:t> </a:t>
                      </a:r>
                      <a:r>
                        <a:rPr lang="fr-FR" sz="1600" dirty="0" smtClean="0">
                          <a:solidFill>
                            <a:srgbClr val="C00000"/>
                          </a:solidFill>
                          <a:effectLst/>
                          <a:latin typeface="Arial" panose="020B0604020202020204" pitchFamily="34" charset="0"/>
                          <a:cs typeface="Arial" panose="020B0604020202020204" pitchFamily="34" charset="0"/>
                        </a:rPr>
                        <a:t>invalidité</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smtClean="0">
                          <a:solidFill>
                            <a:srgbClr val="C00000"/>
                          </a:solidFill>
                          <a:effectLst/>
                          <a:latin typeface="Arial" panose="020B0604020202020204" pitchFamily="34" charset="0"/>
                          <a:cs typeface="Arial" panose="020B0604020202020204" pitchFamily="34" charset="0"/>
                        </a:rPr>
                        <a:t>4 T service national</a:t>
                      </a:r>
                    </a:p>
                    <a:p>
                      <a:pPr>
                        <a:lnSpc>
                          <a:spcPct val="115000"/>
                        </a:lnSpc>
                        <a:spcAft>
                          <a:spcPts val="0"/>
                        </a:spcAft>
                      </a:pPr>
                      <a:r>
                        <a:rPr lang="fr-FR" sz="1600" dirty="0" smtClean="0">
                          <a:solidFill>
                            <a:srgbClr val="C00000"/>
                          </a:solidFill>
                          <a:effectLst/>
                          <a:latin typeface="Arial" panose="020B0604020202020204" pitchFamily="34" charset="0"/>
                          <a:cs typeface="Arial" panose="020B0604020202020204" pitchFamily="34" charset="0"/>
                        </a:rPr>
                        <a:t>4 T</a:t>
                      </a:r>
                      <a:r>
                        <a:rPr lang="fr-FR" sz="1600" baseline="0" dirty="0" smtClean="0">
                          <a:solidFill>
                            <a:srgbClr val="C00000"/>
                          </a:solidFill>
                          <a:effectLst/>
                          <a:latin typeface="Arial" panose="020B0604020202020204" pitchFamily="34" charset="0"/>
                          <a:cs typeface="Arial" panose="020B0604020202020204" pitchFamily="34" charset="0"/>
                        </a:rPr>
                        <a:t> </a:t>
                      </a:r>
                      <a:r>
                        <a:rPr lang="fr-FR" sz="1600" dirty="0" smtClean="0">
                          <a:solidFill>
                            <a:srgbClr val="C00000"/>
                          </a:solidFill>
                          <a:effectLst/>
                          <a:latin typeface="Arial" panose="020B0604020202020204" pitchFamily="34" charset="0"/>
                          <a:cs typeface="Arial" panose="020B0604020202020204" pitchFamily="34" charset="0"/>
                        </a:rPr>
                        <a:t>maladie/</a:t>
                      </a:r>
                      <a:r>
                        <a:rPr lang="fr-FR" sz="1600" baseline="0" dirty="0" smtClean="0">
                          <a:solidFill>
                            <a:srgbClr val="C00000"/>
                          </a:solidFill>
                          <a:effectLst/>
                          <a:latin typeface="Arial" panose="020B0604020202020204" pitchFamily="34" charset="0"/>
                          <a:cs typeface="Arial" panose="020B0604020202020204" pitchFamily="34" charset="0"/>
                        </a:rPr>
                        <a:t> maternité/</a:t>
                      </a:r>
                    </a:p>
                    <a:p>
                      <a:pPr>
                        <a:lnSpc>
                          <a:spcPct val="115000"/>
                        </a:lnSpc>
                        <a:spcAft>
                          <a:spcPts val="0"/>
                        </a:spcAft>
                      </a:pPr>
                      <a:r>
                        <a:rPr lang="fr-FR" sz="1600" baseline="0" dirty="0" smtClean="0">
                          <a:solidFill>
                            <a:srgbClr val="C00000"/>
                          </a:solidFill>
                          <a:effectLst/>
                          <a:latin typeface="Arial" panose="020B0604020202020204" pitchFamily="34" charset="0"/>
                          <a:cs typeface="Arial" panose="020B0604020202020204" pitchFamily="34" charset="0"/>
                        </a:rPr>
                        <a:t>Invalidité/AT-MP</a:t>
                      </a:r>
                      <a:r>
                        <a:rPr lang="fr-FR" sz="1600" dirty="0" smtClean="0">
                          <a:solidFill>
                            <a:srgbClr val="C00000"/>
                          </a:solidFill>
                          <a:effectLst/>
                          <a:latin typeface="Arial" panose="020B0604020202020204" pitchFamily="34" charset="0"/>
                          <a:cs typeface="Arial" panose="020B0604020202020204" pitchFamily="34" charset="0"/>
                        </a:rPr>
                        <a:t> </a:t>
                      </a:r>
                      <a:endParaRPr lang="fr-FR" sz="1600" dirty="0">
                        <a:solidFill>
                          <a:srgbClr val="C00000"/>
                        </a:solidFill>
                        <a:effectLst/>
                        <a:latin typeface="Arial" panose="020B0604020202020204" pitchFamily="34" charset="0"/>
                        <a:ea typeface="Calibri"/>
                        <a:cs typeface="Arial" panose="020B0604020202020204" pitchFamily="34" charset="0"/>
                      </a:endParaRPr>
                    </a:p>
                  </a:txBody>
                  <a:tcPr marL="68571" marR="68571" marT="0" marB="0">
                    <a:solidFill>
                      <a:schemeClr val="accent1">
                        <a:lumMod val="40000"/>
                        <a:lumOff val="60000"/>
                      </a:schemeClr>
                    </a:solidFill>
                  </a:tcPr>
                </a:tc>
              </a:tr>
            </a:tbl>
          </a:graphicData>
        </a:graphic>
      </p:graphicFrame>
      <p:sp>
        <p:nvSpPr>
          <p:cNvPr id="7" name="Espace réservé de la date 6"/>
          <p:cNvSpPr>
            <a:spLocks noGrp="1"/>
          </p:cNvSpPr>
          <p:nvPr>
            <p:ph type="dt" sz="half" idx="10"/>
          </p:nvPr>
        </p:nvSpPr>
        <p:spPr>
          <a:xfrm>
            <a:off x="4499992" y="6237312"/>
            <a:ext cx="3888432" cy="365125"/>
          </a:xfrm>
        </p:spPr>
        <p:txBody>
          <a:bodyPr/>
          <a:lstStyle/>
          <a:p>
            <a:r>
              <a:rPr lang="fr-FR" smtClean="0"/>
              <a:t>25/06/2015</a:t>
            </a:r>
            <a:endParaRPr lang="en-US" dirty="0"/>
          </a:p>
        </p:txBody>
      </p:sp>
    </p:spTree>
    <p:extLst>
      <p:ext uri="{BB962C8B-B14F-4D97-AF65-F5344CB8AC3E}">
        <p14:creationId xmlns:p14="http://schemas.microsoft.com/office/powerpoint/2010/main" xmlns="" val="1706783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988840"/>
            <a:ext cx="8352928" cy="4104456"/>
          </a:xfrm>
        </p:spPr>
        <p:txBody>
          <a:bodyPr>
            <a:normAutofit/>
          </a:bodyPr>
          <a:lstStyle/>
          <a:p>
            <a:pPr algn="just"/>
            <a:r>
              <a:rPr lang="fr-FR" altLang="fr-FR" sz="2200" b="1" dirty="0">
                <a:latin typeface="Arial" charset="0"/>
                <a:cs typeface="Arial" charset="0"/>
              </a:rPr>
              <a:t>Le cumul emploi retraite dans le cadre des retraites par anticipation</a:t>
            </a:r>
            <a:endParaRPr lang="fr-FR" altLang="fr-FR" sz="2200" dirty="0">
              <a:latin typeface="Arial" charset="0"/>
              <a:cs typeface="Arial" charset="0"/>
            </a:endParaRPr>
          </a:p>
          <a:p>
            <a:pPr algn="just">
              <a:lnSpc>
                <a:spcPct val="85000"/>
              </a:lnSpc>
            </a:pPr>
            <a:r>
              <a:rPr lang="fr-FR" altLang="fr-FR" sz="2000" dirty="0">
                <a:latin typeface="Arial" charset="0"/>
                <a:cs typeface="Arial" charset="0"/>
              </a:rPr>
              <a:t>Les bénéficiaires d’une retraite anticipée peuvent cumuler leur retraite avec une activité professionnelle dans les conditions suivantes :</a:t>
            </a:r>
          </a:p>
          <a:p>
            <a:pPr lvl="1" algn="just">
              <a:lnSpc>
                <a:spcPct val="85000"/>
              </a:lnSpc>
            </a:pPr>
            <a:r>
              <a:rPr lang="fr-FR" altLang="fr-FR" sz="2000" dirty="0">
                <a:latin typeface="Arial" charset="0"/>
                <a:cs typeface="Arial" charset="0"/>
              </a:rPr>
              <a:t>Entre l’âge de départ en retraite anticipée et l’âge légal de départ à la retraite selon leur génération (ou l’âge auquel ils rempliront les conditions du cumul total) : </a:t>
            </a:r>
          </a:p>
          <a:p>
            <a:pPr lvl="3" algn="just">
              <a:lnSpc>
                <a:spcPct val="85000"/>
              </a:lnSpc>
            </a:pPr>
            <a:r>
              <a:rPr lang="fr-FR" altLang="fr-FR" sz="2000" dirty="0">
                <a:latin typeface="Arial" charset="0"/>
                <a:cs typeface="Arial" charset="0"/>
              </a:rPr>
              <a:t>Pas de cumul emploi retraite</a:t>
            </a:r>
          </a:p>
          <a:p>
            <a:pPr lvl="3" algn="just">
              <a:lnSpc>
                <a:spcPct val="85000"/>
              </a:lnSpc>
            </a:pPr>
            <a:r>
              <a:rPr lang="fr-FR" altLang="fr-FR" sz="2200" dirty="0">
                <a:latin typeface="Arial" charset="0"/>
                <a:cs typeface="Arial" charset="0"/>
              </a:rPr>
              <a:t>Possibilité de conserver une parcelle dite de « subsistance »</a:t>
            </a:r>
          </a:p>
          <a:p>
            <a:pPr algn="just">
              <a:lnSpc>
                <a:spcPct val="85000"/>
              </a:lnSpc>
            </a:pPr>
            <a:r>
              <a:rPr lang="fr-FR" altLang="fr-FR" sz="2000" dirty="0">
                <a:latin typeface="Arial" charset="0"/>
                <a:cs typeface="Arial" charset="0"/>
              </a:rPr>
              <a:t>A compter de l’âge légal de départ à la retraite selon leur génération :</a:t>
            </a:r>
          </a:p>
          <a:p>
            <a:pPr lvl="1" algn="just">
              <a:lnSpc>
                <a:spcPct val="85000"/>
              </a:lnSpc>
            </a:pPr>
            <a:r>
              <a:rPr lang="fr-FR" altLang="fr-FR" dirty="0">
                <a:latin typeface="Arial" charset="0"/>
                <a:cs typeface="Arial" charset="0"/>
              </a:rPr>
              <a:t>Cumul total sous conditions</a:t>
            </a:r>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812360" y="6237312"/>
            <a:ext cx="1161826" cy="365125"/>
          </a:xfrm>
        </p:spPr>
        <p:txBody>
          <a:bodyPr/>
          <a:lstStyle/>
          <a:p>
            <a:fld id="{121435A7-8C38-4487-86A2-FFF8DB24A6A1}" type="slidenum">
              <a:rPr lang="fr-FR" altLang="fr-FR" smtClean="0"/>
              <a:pPr/>
              <a:t>54</a:t>
            </a:fld>
            <a:endParaRPr lang="fr-FR" altLang="fr-FR" dirty="0"/>
          </a:p>
        </p:txBody>
      </p:sp>
      <p:sp>
        <p:nvSpPr>
          <p:cNvPr id="5" name="Titre 4"/>
          <p:cNvSpPr>
            <a:spLocks noGrp="1"/>
          </p:cNvSpPr>
          <p:nvPr>
            <p:ph type="title"/>
          </p:nvPr>
        </p:nvSpPr>
        <p:spPr/>
        <p:txBody>
          <a:bodyPr>
            <a:normAutofit/>
          </a:bodyPr>
          <a:lstStyle/>
          <a:p>
            <a:r>
              <a:rPr lang="fr-FR" altLang="fr-FR" sz="2800" b="1" dirty="0">
                <a:latin typeface="Arial" charset="0"/>
                <a:cs typeface="Arial" charset="0"/>
              </a:rPr>
              <a:t>Retraite anticipée au titre des longues carrières</a:t>
            </a:r>
            <a:endParaRPr lang="fr-FR" sz="2800" dirty="0"/>
          </a:p>
        </p:txBody>
      </p:sp>
      <p:sp>
        <p:nvSpPr>
          <p:cNvPr id="6" name="Espace réservé de la date 5"/>
          <p:cNvSpPr>
            <a:spLocks noGrp="1"/>
          </p:cNvSpPr>
          <p:nvPr>
            <p:ph type="dt" sz="half" idx="10"/>
          </p:nvPr>
        </p:nvSpPr>
        <p:spPr>
          <a:xfrm>
            <a:off x="5163672" y="6250164"/>
            <a:ext cx="2864712" cy="365125"/>
          </a:xfrm>
        </p:spPr>
        <p:txBody>
          <a:bodyPr/>
          <a:lstStyle/>
          <a:p>
            <a:r>
              <a:rPr lang="fr-FR" smtClean="0"/>
              <a:t>25/06/2015</a:t>
            </a:r>
            <a:endParaRPr lang="en-US" dirty="0"/>
          </a:p>
        </p:txBody>
      </p:sp>
    </p:spTree>
    <p:extLst>
      <p:ext uri="{BB962C8B-B14F-4D97-AF65-F5344CB8AC3E}">
        <p14:creationId xmlns:p14="http://schemas.microsoft.com/office/powerpoint/2010/main" xmlns="" val="4221643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2204864"/>
            <a:ext cx="8568951" cy="4065315"/>
          </a:xfrm>
        </p:spPr>
        <p:txBody>
          <a:bodyPr>
            <a:normAutofit/>
          </a:bodyPr>
          <a:lstStyle/>
          <a:p>
            <a:r>
              <a:rPr lang="fr-FR" altLang="fr-FR" sz="2200" b="1" dirty="0">
                <a:latin typeface="Arial" charset="0"/>
                <a:cs typeface="Arial" charset="0"/>
              </a:rPr>
              <a:t>La retraite au titre du handicap au taux plein à partir de 55 ans sous réserve de remplir trois conditions </a:t>
            </a:r>
          </a:p>
          <a:p>
            <a:r>
              <a:rPr lang="fr-FR" altLang="fr-FR" sz="2200" b="1" dirty="0">
                <a:latin typeface="Arial" charset="0"/>
                <a:cs typeface="Arial" charset="0"/>
              </a:rPr>
              <a:t>Quelles conditions ?</a:t>
            </a:r>
          </a:p>
          <a:p>
            <a:pPr lvl="1">
              <a:lnSpc>
                <a:spcPct val="105000"/>
              </a:lnSpc>
              <a:spcBef>
                <a:spcPts val="2400"/>
              </a:spcBef>
            </a:pPr>
            <a:r>
              <a:rPr lang="fr-FR" altLang="fr-FR" sz="2000" dirty="0">
                <a:latin typeface="Arial" charset="0"/>
                <a:cs typeface="Arial" charset="0"/>
              </a:rPr>
              <a:t>Justifier d’une durée totale d’assurance </a:t>
            </a:r>
          </a:p>
          <a:p>
            <a:pPr lvl="1">
              <a:lnSpc>
                <a:spcPct val="105000"/>
              </a:lnSpc>
              <a:spcBef>
                <a:spcPts val="2400"/>
              </a:spcBef>
            </a:pPr>
            <a:r>
              <a:rPr lang="fr-FR" altLang="fr-FR" sz="2000" dirty="0">
                <a:latin typeface="Arial" charset="0"/>
                <a:cs typeface="Arial" charset="0"/>
              </a:rPr>
              <a:t>Justifier d’une certaine durée d’assurance cotisée</a:t>
            </a:r>
          </a:p>
          <a:p>
            <a:pPr lvl="1">
              <a:lnSpc>
                <a:spcPct val="105000"/>
              </a:lnSpc>
              <a:spcBef>
                <a:spcPts val="2400"/>
              </a:spcBef>
            </a:pPr>
            <a:r>
              <a:rPr lang="fr-FR" altLang="fr-FR" sz="2000" dirty="0">
                <a:latin typeface="Arial" charset="0"/>
                <a:cs typeface="Arial" charset="0"/>
              </a:rPr>
              <a:t>Justifier pendant les durées d’assurance exigées d’un taux d’incapacité d’au moins </a:t>
            </a:r>
            <a:r>
              <a:rPr lang="fr-FR" altLang="fr-FR" sz="2000" u="sng" dirty="0">
                <a:latin typeface="Arial" charset="0"/>
                <a:cs typeface="Arial" charset="0"/>
              </a:rPr>
              <a:t>50 % ou d’un handicap de niveau comparable ou de la reconnaissance de la qualité de travailleur handicapé</a:t>
            </a:r>
          </a:p>
          <a:p>
            <a:pPr lvl="1">
              <a:lnSpc>
                <a:spcPct val="105000"/>
              </a:lnSpc>
            </a:pPr>
            <a:endParaRPr lang="fr-FR" altLang="fr-FR" sz="1700" dirty="0">
              <a:latin typeface="Arial" charset="0"/>
              <a:cs typeface="Arial" charset="0"/>
            </a:endParaRPr>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740352" y="6309320"/>
            <a:ext cx="1161826" cy="216024"/>
          </a:xfrm>
        </p:spPr>
        <p:txBody>
          <a:bodyPr/>
          <a:lstStyle/>
          <a:p>
            <a:fld id="{121435A7-8C38-4487-86A2-FFF8DB24A6A1}" type="slidenum">
              <a:rPr lang="fr-FR" altLang="fr-FR" smtClean="0"/>
              <a:pPr/>
              <a:t>55</a:t>
            </a:fld>
            <a:endParaRPr lang="fr-FR" altLang="fr-FR" dirty="0"/>
          </a:p>
        </p:txBody>
      </p:sp>
      <p:sp>
        <p:nvSpPr>
          <p:cNvPr id="5" name="Titre 4"/>
          <p:cNvSpPr>
            <a:spLocks noGrp="1"/>
          </p:cNvSpPr>
          <p:nvPr>
            <p:ph type="title"/>
          </p:nvPr>
        </p:nvSpPr>
        <p:spPr/>
        <p:txBody>
          <a:bodyPr>
            <a:normAutofit/>
          </a:bodyPr>
          <a:lstStyle/>
          <a:p>
            <a:r>
              <a:rPr lang="fr-FR" altLang="fr-FR" sz="2800" b="1" dirty="0">
                <a:latin typeface="Arial" charset="0"/>
                <a:cs typeface="Arial" charset="0"/>
              </a:rPr>
              <a:t>La retraite anticipée au titre du handicap</a:t>
            </a:r>
            <a:endParaRPr lang="fr-FR" sz="2800" dirty="0"/>
          </a:p>
        </p:txBody>
      </p:sp>
      <p:sp>
        <p:nvSpPr>
          <p:cNvPr id="6" name="Espace réservé de la date 5"/>
          <p:cNvSpPr>
            <a:spLocks noGrp="1"/>
          </p:cNvSpPr>
          <p:nvPr>
            <p:ph type="dt" sz="half" idx="10"/>
          </p:nvPr>
        </p:nvSpPr>
        <p:spPr>
          <a:xfrm>
            <a:off x="4211960"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2056801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916832"/>
            <a:ext cx="8424936" cy="4392488"/>
          </a:xfrm>
        </p:spPr>
        <p:txBody>
          <a:bodyPr>
            <a:normAutofit lnSpcReduction="10000"/>
          </a:bodyPr>
          <a:lstStyle/>
          <a:p>
            <a:pPr>
              <a:lnSpc>
                <a:spcPct val="105000"/>
              </a:lnSpc>
            </a:pPr>
            <a:r>
              <a:rPr lang="fr-FR" altLang="fr-FR" sz="2200" b="1" dirty="0">
                <a:latin typeface="Arial" charset="0"/>
                <a:cs typeface="Arial" charset="0"/>
              </a:rPr>
              <a:t>Avoir au moins 60 ans</a:t>
            </a:r>
          </a:p>
          <a:p>
            <a:pPr>
              <a:lnSpc>
                <a:spcPct val="105000"/>
              </a:lnSpc>
            </a:pPr>
            <a:r>
              <a:rPr lang="fr-FR" altLang="fr-FR" sz="2200" dirty="0">
                <a:latin typeface="Arial" charset="0"/>
                <a:cs typeface="Arial" charset="0"/>
              </a:rPr>
              <a:t>Avoir un taux d'incapacité d’au moins 10% reconnu au titre d’une maladie professionnelle ou d’un accident du travail (hors trajet)</a:t>
            </a:r>
          </a:p>
          <a:p>
            <a:pPr>
              <a:lnSpc>
                <a:spcPct val="105000"/>
              </a:lnSpc>
            </a:pPr>
            <a:r>
              <a:rPr lang="fr-FR" altLang="fr-FR" sz="2200" dirty="0">
                <a:latin typeface="Arial" charset="0"/>
                <a:cs typeface="Arial" charset="0"/>
              </a:rPr>
              <a:t>Taux plein quelle que soit la durée d’assurance</a:t>
            </a:r>
          </a:p>
          <a:p>
            <a:pPr algn="just"/>
            <a:r>
              <a:rPr lang="fr-FR" altLang="fr-FR" sz="2000" b="1" dirty="0">
                <a:latin typeface="Arial" charset="0"/>
                <a:cs typeface="Arial" charset="0"/>
              </a:rPr>
              <a:t>L’incapacité permanente est au moins égale à 20% (dont 10% au titre d’une même pathologie)</a:t>
            </a:r>
          </a:p>
          <a:p>
            <a:pPr lvl="1" algn="just"/>
            <a:r>
              <a:rPr lang="fr-FR" altLang="fr-FR" sz="2000" dirty="0">
                <a:latin typeface="Arial" charset="0"/>
                <a:cs typeface="Arial" charset="0"/>
              </a:rPr>
              <a:t>Au titre d’une maladie professionnelle: la retraite pour pénibilité peut être attribuée sans autre condition</a:t>
            </a:r>
          </a:p>
          <a:p>
            <a:pPr lvl="1" algn="just"/>
            <a:r>
              <a:rPr lang="fr-FR" altLang="fr-FR" sz="2000" dirty="0">
                <a:latin typeface="Arial" charset="0"/>
                <a:cs typeface="Arial" charset="0"/>
              </a:rPr>
              <a:t>Au titre d’un accident du travail hors trajet: l’accident du travail doit avoir entraîné des lésions identiques à celles indemnisées au titre d’une maladie professionnelle. La retraite au titre de la pénibilité est donc subordonnée à un avis médical sur l’identité des lésions</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8028384" y="6237312"/>
            <a:ext cx="1161826" cy="365125"/>
          </a:xfrm>
        </p:spPr>
        <p:txBody>
          <a:bodyPr/>
          <a:lstStyle/>
          <a:p>
            <a:fld id="{121435A7-8C38-4487-86A2-FFF8DB24A6A1}" type="slidenum">
              <a:rPr lang="fr-FR" altLang="fr-FR" smtClean="0"/>
              <a:pPr/>
              <a:t>56</a:t>
            </a:fld>
            <a:endParaRPr lang="fr-FR" altLang="fr-FR" dirty="0"/>
          </a:p>
        </p:txBody>
      </p:sp>
      <p:sp>
        <p:nvSpPr>
          <p:cNvPr id="5" name="Titre 4"/>
          <p:cNvSpPr>
            <a:spLocks noGrp="1"/>
          </p:cNvSpPr>
          <p:nvPr>
            <p:ph type="title"/>
          </p:nvPr>
        </p:nvSpPr>
        <p:spPr/>
        <p:txBody>
          <a:bodyPr>
            <a:normAutofit/>
          </a:bodyPr>
          <a:lstStyle/>
          <a:p>
            <a:r>
              <a:rPr lang="fr-FR" altLang="fr-FR" sz="2800" b="1" dirty="0">
                <a:latin typeface="Arial" panose="020B0604020202020204" pitchFamily="34" charset="0"/>
                <a:cs typeface="Arial" panose="020B0604020202020204" pitchFamily="34" charset="0"/>
              </a:rPr>
              <a:t>Retraite au titre de la pénibilité</a:t>
            </a:r>
            <a:endParaRPr lang="fr-FR" sz="2800" b="1" dirty="0">
              <a:latin typeface="Arial" panose="020B0604020202020204" pitchFamily="34" charset="0"/>
              <a:cs typeface="Arial" panose="020B0604020202020204" pitchFamily="34" charset="0"/>
            </a:endParaRPr>
          </a:p>
        </p:txBody>
      </p:sp>
      <p:sp>
        <p:nvSpPr>
          <p:cNvPr id="6" name="Espace réservé de la date 5"/>
          <p:cNvSpPr>
            <a:spLocks noGrp="1"/>
          </p:cNvSpPr>
          <p:nvPr>
            <p:ph type="dt" sz="half" idx="10"/>
          </p:nvPr>
        </p:nvSpPr>
        <p:spPr>
          <a:xfrm>
            <a:off x="4355976"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531637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060848"/>
            <a:ext cx="8280920" cy="4032448"/>
          </a:xfrm>
        </p:spPr>
        <p:txBody>
          <a:bodyPr>
            <a:normAutofit/>
          </a:bodyPr>
          <a:lstStyle/>
          <a:p>
            <a:pPr algn="just">
              <a:lnSpc>
                <a:spcPct val="105000"/>
              </a:lnSpc>
            </a:pPr>
            <a:r>
              <a:rPr lang="fr-FR" altLang="fr-FR" sz="2200" b="1" dirty="0">
                <a:latin typeface="Arial" charset="0"/>
                <a:cs typeface="Arial" charset="0"/>
              </a:rPr>
              <a:t>L’incapacité permanente est comprise entre 10% et 19% (dont 10% au titre d’une même pathologie)</a:t>
            </a:r>
          </a:p>
          <a:p>
            <a:pPr algn="just">
              <a:lnSpc>
                <a:spcPct val="105000"/>
              </a:lnSpc>
            </a:pPr>
            <a:r>
              <a:rPr lang="fr-FR" altLang="fr-FR" sz="2200" dirty="0">
                <a:latin typeface="Arial" charset="0"/>
                <a:cs typeface="Arial" charset="0"/>
              </a:rPr>
              <a:t>2 conditions :</a:t>
            </a:r>
          </a:p>
          <a:p>
            <a:pPr marL="895350" lvl="1" indent="-457200" algn="just">
              <a:lnSpc>
                <a:spcPct val="105000"/>
              </a:lnSpc>
              <a:buFontTx/>
              <a:buAutoNum type="arabicParenR"/>
            </a:pPr>
            <a:r>
              <a:rPr lang="fr-FR" altLang="fr-FR" b="1" dirty="0">
                <a:latin typeface="Arial" charset="0"/>
                <a:cs typeface="Arial" charset="0"/>
              </a:rPr>
              <a:t>Avoir été exposé pendant au moins 17 ans à un ou plusieurs facteurs de risques professionnels</a:t>
            </a:r>
            <a:r>
              <a:rPr lang="fr-FR" altLang="fr-FR" dirty="0">
                <a:latin typeface="Arial" charset="0"/>
                <a:cs typeface="Arial" charset="0"/>
              </a:rPr>
              <a:t> (dès lors que l'assuré a validé par des cotisations à sa charge, au moins 68 trimestres) </a:t>
            </a:r>
          </a:p>
          <a:p>
            <a:pPr marL="895350" lvl="1" indent="-457200" algn="just">
              <a:lnSpc>
                <a:spcPct val="105000"/>
              </a:lnSpc>
              <a:buFontTx/>
              <a:buAutoNum type="arabicParenR"/>
            </a:pPr>
            <a:r>
              <a:rPr lang="fr-FR" altLang="fr-FR" dirty="0">
                <a:latin typeface="Arial" charset="0"/>
                <a:cs typeface="Arial" charset="0"/>
              </a:rPr>
              <a:t>Il doit être établi que </a:t>
            </a:r>
            <a:r>
              <a:rPr lang="fr-FR" altLang="fr-FR" b="1" dirty="0">
                <a:latin typeface="Arial" charset="0"/>
                <a:cs typeface="Arial" charset="0"/>
              </a:rPr>
              <a:t>l'incapacité permanente est directement liée à cette exposition à des facteurs de risques professionnels </a:t>
            </a:r>
            <a:r>
              <a:rPr lang="fr-FR" altLang="fr-FR" dirty="0">
                <a:latin typeface="Arial" charset="0"/>
                <a:cs typeface="Arial" charset="0"/>
              </a:rPr>
              <a:t>pour les AT </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982174" y="6309320"/>
            <a:ext cx="1161826" cy="233960"/>
          </a:xfrm>
        </p:spPr>
        <p:txBody>
          <a:bodyPr/>
          <a:lstStyle/>
          <a:p>
            <a:fld id="{121435A7-8C38-4487-86A2-FFF8DB24A6A1}" type="slidenum">
              <a:rPr lang="fr-FR" altLang="fr-FR" smtClean="0"/>
              <a:pPr/>
              <a:t>57</a:t>
            </a:fld>
            <a:endParaRPr lang="fr-FR" altLang="fr-FR" dirty="0"/>
          </a:p>
        </p:txBody>
      </p:sp>
      <p:sp>
        <p:nvSpPr>
          <p:cNvPr id="5" name="Titre 4"/>
          <p:cNvSpPr>
            <a:spLocks noGrp="1"/>
          </p:cNvSpPr>
          <p:nvPr>
            <p:ph type="title"/>
          </p:nvPr>
        </p:nvSpPr>
        <p:spPr/>
        <p:txBody>
          <a:bodyPr>
            <a:normAutofit/>
          </a:bodyPr>
          <a:lstStyle/>
          <a:p>
            <a:r>
              <a:rPr lang="fr-FR" altLang="fr-FR" sz="2800" b="1" dirty="0">
                <a:latin typeface="Arial" panose="020B0604020202020204" pitchFamily="34" charset="0"/>
                <a:cs typeface="Arial" panose="020B0604020202020204" pitchFamily="34" charset="0"/>
              </a:rPr>
              <a:t>Retraite au titre de la pénibilité</a:t>
            </a:r>
            <a:endParaRPr lang="fr-FR" sz="2800" dirty="0"/>
          </a:p>
        </p:txBody>
      </p:sp>
      <p:sp>
        <p:nvSpPr>
          <p:cNvPr id="6" name="Espace réservé de la date 5"/>
          <p:cNvSpPr>
            <a:spLocks noGrp="1"/>
          </p:cNvSpPr>
          <p:nvPr>
            <p:ph type="dt" sz="half" idx="10"/>
          </p:nvPr>
        </p:nvSpPr>
        <p:spPr>
          <a:xfrm>
            <a:off x="4427984"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697469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492896"/>
            <a:ext cx="8280919" cy="3633267"/>
          </a:xfrm>
        </p:spPr>
        <p:txBody>
          <a:bodyPr/>
          <a:lstStyle/>
          <a:p>
            <a:pPr algn="just">
              <a:lnSpc>
                <a:spcPct val="90000"/>
              </a:lnSpc>
              <a:spcBef>
                <a:spcPts val="1200"/>
              </a:spcBef>
              <a:defRPr/>
            </a:pPr>
            <a:r>
              <a:rPr lang="fr-FR" altLang="fr-FR" sz="2200" b="1" dirty="0">
                <a:latin typeface="Arial" charset="0"/>
                <a:cs typeface="Arial" charset="0"/>
              </a:rPr>
              <a:t>La retraite au titre de l’inaptitude au travail </a:t>
            </a:r>
            <a:r>
              <a:rPr lang="fr-FR" altLang="fr-FR" sz="2000" dirty="0">
                <a:latin typeface="Arial" charset="0"/>
                <a:cs typeface="Arial" charset="0"/>
              </a:rPr>
              <a:t>ou d’une incapacité permanente partielle (IPP) est acquise sous condition:</a:t>
            </a:r>
          </a:p>
          <a:p>
            <a:pPr lvl="1" algn="just">
              <a:lnSpc>
                <a:spcPct val="90000"/>
              </a:lnSpc>
              <a:spcBef>
                <a:spcPts val="1200"/>
              </a:spcBef>
              <a:defRPr/>
            </a:pPr>
            <a:r>
              <a:rPr lang="fr-FR" altLang="fr-FR" sz="2000" dirty="0">
                <a:latin typeface="Arial" charset="0"/>
                <a:cs typeface="Arial" charset="0"/>
              </a:rPr>
              <a:t>De présenter une </a:t>
            </a:r>
            <a:r>
              <a:rPr lang="fr-FR" altLang="fr-FR" sz="2000" b="1" dirty="0">
                <a:latin typeface="Arial" charset="0"/>
                <a:cs typeface="Arial" charset="0"/>
              </a:rPr>
              <a:t>inaptitude définitive de travail de 50% </a:t>
            </a:r>
          </a:p>
          <a:p>
            <a:pPr lvl="1" algn="just">
              <a:lnSpc>
                <a:spcPct val="90000"/>
              </a:lnSpc>
              <a:spcBef>
                <a:spcPts val="1200"/>
              </a:spcBef>
              <a:defRPr/>
            </a:pPr>
            <a:r>
              <a:rPr lang="fr-FR" altLang="fr-FR" sz="2000" dirty="0">
                <a:latin typeface="Arial" charset="0"/>
                <a:cs typeface="Arial" charset="0"/>
              </a:rPr>
              <a:t>De présenter une </a:t>
            </a:r>
            <a:r>
              <a:rPr lang="fr-FR" altLang="fr-FR" sz="2000" b="1" dirty="0">
                <a:latin typeface="Arial" charset="0"/>
                <a:cs typeface="Arial" charset="0"/>
              </a:rPr>
              <a:t>incapacité permanente partielle de 50%</a:t>
            </a:r>
          </a:p>
          <a:p>
            <a:pPr marL="303213" lvl="1" indent="0" algn="just">
              <a:lnSpc>
                <a:spcPct val="90000"/>
              </a:lnSpc>
              <a:buNone/>
              <a:defRPr/>
            </a:pPr>
            <a:endParaRPr lang="fr-FR" altLang="fr-FR" sz="2000" b="1" dirty="0">
              <a:latin typeface="Arial" charset="0"/>
              <a:cs typeface="Arial" charset="0"/>
            </a:endParaRPr>
          </a:p>
          <a:p>
            <a:pPr algn="just">
              <a:lnSpc>
                <a:spcPct val="90000"/>
              </a:lnSpc>
              <a:spcBef>
                <a:spcPts val="1800"/>
              </a:spcBef>
              <a:defRPr/>
            </a:pPr>
            <a:r>
              <a:rPr lang="fr-FR" altLang="fr-FR" sz="2000" b="1" dirty="0">
                <a:latin typeface="Arial" charset="0"/>
                <a:cs typeface="Arial" charset="0"/>
              </a:rPr>
              <a:t>Elle permet d'obtenir une retraite à taux plein dès l’âge légal d’ouverture des droits à la retraite quel que soit le nombre de trimestres</a:t>
            </a:r>
          </a:p>
          <a:p>
            <a:endParaRPr lang="fr-FR" dirty="0"/>
          </a:p>
        </p:txBody>
      </p:sp>
      <p:sp>
        <p:nvSpPr>
          <p:cNvPr id="3" name="Espace réservé du pied de page 2"/>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4" name="Espace réservé du numéro de diapositive 3"/>
          <p:cNvSpPr>
            <a:spLocks noGrp="1"/>
          </p:cNvSpPr>
          <p:nvPr>
            <p:ph type="sldNum" sz="quarter" idx="12"/>
          </p:nvPr>
        </p:nvSpPr>
        <p:spPr>
          <a:xfrm>
            <a:off x="7812360" y="6237312"/>
            <a:ext cx="1161826" cy="365125"/>
          </a:xfrm>
        </p:spPr>
        <p:txBody>
          <a:bodyPr/>
          <a:lstStyle/>
          <a:p>
            <a:fld id="{121435A7-8C38-4487-86A2-FFF8DB24A6A1}" type="slidenum">
              <a:rPr lang="fr-FR" altLang="fr-FR" smtClean="0"/>
              <a:pPr/>
              <a:t>58</a:t>
            </a:fld>
            <a:endParaRPr lang="fr-FR" altLang="fr-FR" dirty="0"/>
          </a:p>
        </p:txBody>
      </p:sp>
      <p:sp>
        <p:nvSpPr>
          <p:cNvPr id="5" name="Titre 4"/>
          <p:cNvSpPr>
            <a:spLocks noGrp="1"/>
          </p:cNvSpPr>
          <p:nvPr>
            <p:ph type="title"/>
          </p:nvPr>
        </p:nvSpPr>
        <p:spPr/>
        <p:txBody>
          <a:bodyPr>
            <a:normAutofit/>
          </a:bodyPr>
          <a:lstStyle/>
          <a:p>
            <a:r>
              <a:rPr lang="fr-FR" altLang="fr-FR" sz="2800" b="1" dirty="0">
                <a:latin typeface="Arial" charset="0"/>
                <a:cs typeface="Arial" charset="0"/>
              </a:rPr>
              <a:t>Retraite à taux plein d’office</a:t>
            </a:r>
            <a:endParaRPr lang="fr-FR" sz="2800" dirty="0"/>
          </a:p>
        </p:txBody>
      </p:sp>
      <p:sp>
        <p:nvSpPr>
          <p:cNvPr id="6" name="Espace réservé de la date 5"/>
          <p:cNvSpPr>
            <a:spLocks noGrp="1"/>
          </p:cNvSpPr>
          <p:nvPr>
            <p:ph type="dt" sz="half" idx="10"/>
          </p:nvPr>
        </p:nvSpPr>
        <p:spPr>
          <a:xfrm>
            <a:off x="4283968"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2690819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379786"/>
          </a:xfrm>
        </p:spPr>
        <p:txBody>
          <a:bodyPr>
            <a:normAutofit/>
          </a:bodyPr>
          <a:lstStyle/>
          <a:p>
            <a:r>
              <a:rPr lang="fr-FR" altLang="fr-FR" sz="3200" b="1" dirty="0">
                <a:latin typeface="Arial" charset="0"/>
                <a:cs typeface="Arial" charset="0"/>
              </a:rPr>
              <a:t>Avantages liés aux enfants </a:t>
            </a:r>
            <a:endParaRPr lang="fr-FR" altLang="fr-FR" sz="3200" dirty="0"/>
          </a:p>
        </p:txBody>
      </p:sp>
    </p:spTree>
    <p:extLst>
      <p:ext uri="{BB962C8B-B14F-4D97-AF65-F5344CB8AC3E}">
        <p14:creationId xmlns:p14="http://schemas.microsoft.com/office/powerpoint/2010/main" xmlns="" val="931645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593086" y="6250165"/>
            <a:ext cx="357275" cy="347188"/>
          </a:xfrm>
        </p:spPr>
        <p:txBody>
          <a:bodyPr/>
          <a:lstStyle/>
          <a:p>
            <a:fld id="{7189D13A-91FD-4479-BD45-3974257CEDEE}" type="slidenum">
              <a:rPr lang="fr-FR" altLang="fr-FR" smtClean="0"/>
              <a:pPr/>
              <a:t>6</a:t>
            </a:fld>
            <a:endParaRPr lang="fr-FR" altLang="fr-FR" dirty="0"/>
          </a:p>
        </p:txBody>
      </p:sp>
      <p:sp>
        <p:nvSpPr>
          <p:cNvPr id="35842" name="Rectangle 2"/>
          <p:cNvSpPr>
            <a:spLocks noGrp="1" noChangeArrowheads="1"/>
          </p:cNvSpPr>
          <p:nvPr>
            <p:ph type="title"/>
          </p:nvPr>
        </p:nvSpPr>
        <p:spPr/>
        <p:txBody>
          <a:bodyPr/>
          <a:lstStyle/>
          <a:p>
            <a:r>
              <a:rPr lang="fr-FR" altLang="fr-FR" sz="2800" b="1" dirty="0" smtClean="0">
                <a:latin typeface="Arial" panose="020B0604020202020204" pitchFamily="34" charset="0"/>
                <a:cs typeface="Arial" panose="020B0604020202020204" pitchFamily="34" charset="0"/>
              </a:rPr>
              <a:t>Régimes </a:t>
            </a:r>
            <a:r>
              <a:rPr lang="fr-FR" altLang="fr-FR" sz="2800" b="1" dirty="0">
                <a:latin typeface="Arial" panose="020B0604020202020204" pitchFamily="34" charset="0"/>
                <a:cs typeface="Arial" panose="020B0604020202020204" pitchFamily="34" charset="0"/>
              </a:rPr>
              <a:t>agricoles</a:t>
            </a:r>
          </a:p>
        </p:txBody>
      </p:sp>
      <p:sp>
        <p:nvSpPr>
          <p:cNvPr id="35843" name="Rectangle 3"/>
          <p:cNvSpPr>
            <a:spLocks noGrp="1" noChangeArrowheads="1"/>
          </p:cNvSpPr>
          <p:nvPr>
            <p:ph type="body" idx="1"/>
          </p:nvPr>
        </p:nvSpPr>
        <p:spPr>
          <a:xfrm>
            <a:off x="539750" y="1988840"/>
            <a:ext cx="8064500" cy="4320480"/>
          </a:xfrm>
        </p:spPr>
        <p:txBody>
          <a:bodyPr>
            <a:normAutofit lnSpcReduction="10000"/>
          </a:bodyPr>
          <a:lstStyle/>
          <a:p>
            <a:r>
              <a:rPr lang="fr-FR" altLang="fr-FR" sz="2200" dirty="0">
                <a:latin typeface="Arial" panose="020B0604020202020204" pitchFamily="34" charset="0"/>
                <a:cs typeface="Arial" panose="020B0604020202020204" pitchFamily="34" charset="0"/>
              </a:rPr>
              <a:t>La MSA est un réseau constitué de 35 caisses</a:t>
            </a:r>
          </a:p>
          <a:p>
            <a:r>
              <a:rPr lang="fr-FR" altLang="fr-FR" sz="2200" dirty="0">
                <a:latin typeface="Arial" panose="020B0604020202020204" pitchFamily="34" charset="0"/>
                <a:cs typeface="Arial" panose="020B0604020202020204" pitchFamily="34" charset="0"/>
              </a:rPr>
              <a:t>4 </a:t>
            </a:r>
            <a:r>
              <a:rPr lang="fr-FR" altLang="fr-FR" sz="2200" dirty="0" smtClean="0">
                <a:latin typeface="Arial" panose="020B0604020202020204" pitchFamily="34" charset="0"/>
                <a:cs typeface="Arial" panose="020B0604020202020204" pitchFamily="34" charset="0"/>
              </a:rPr>
              <a:t>CGSS</a:t>
            </a:r>
          </a:p>
          <a:p>
            <a:r>
              <a:rPr lang="fr-FR" altLang="fr-FR" sz="2200" b="1" dirty="0"/>
              <a:t>2 collectivités territoriales et 1 </a:t>
            </a:r>
            <a:r>
              <a:rPr lang="fr-FR" altLang="fr-FR" sz="2200" b="1" dirty="0" smtClean="0"/>
              <a:t>CSS de Mayotte</a:t>
            </a:r>
            <a:endParaRPr lang="fr-FR" altLang="fr-FR" sz="2200" b="1" dirty="0">
              <a:latin typeface="Arial" panose="020B0604020202020204" pitchFamily="34" charset="0"/>
              <a:cs typeface="Arial" panose="020B0604020202020204" pitchFamily="34" charset="0"/>
            </a:endParaRPr>
          </a:p>
          <a:p>
            <a:pPr>
              <a:lnSpc>
                <a:spcPct val="95000"/>
              </a:lnSpc>
            </a:pPr>
            <a:r>
              <a:rPr lang="fr-FR" altLang="fr-FR" sz="2200" dirty="0">
                <a:latin typeface="Arial" panose="020B0604020202020204" pitchFamily="34" charset="0"/>
                <a:cs typeface="Arial" panose="020B0604020202020204" pitchFamily="34" charset="0"/>
              </a:rPr>
              <a:t>Une particularité : </a:t>
            </a:r>
            <a:r>
              <a:rPr lang="fr-FR" altLang="fr-FR" sz="2200" b="1" dirty="0">
                <a:latin typeface="Arial" panose="020B0604020202020204" pitchFamily="34" charset="0"/>
                <a:cs typeface="Arial" panose="020B0604020202020204" pitchFamily="34" charset="0"/>
              </a:rPr>
              <a:t>la MSA est un « guichet unique </a:t>
            </a:r>
            <a:r>
              <a:rPr lang="fr-FR" altLang="fr-FR" sz="2200" b="1" dirty="0" smtClean="0">
                <a:latin typeface="Arial" panose="020B0604020202020204" pitchFamily="34" charset="0"/>
                <a:cs typeface="Arial" panose="020B0604020202020204" pitchFamily="34" charset="0"/>
              </a:rPr>
              <a:t>»</a:t>
            </a:r>
          </a:p>
          <a:p>
            <a:pPr>
              <a:lnSpc>
                <a:spcPct val="95000"/>
              </a:lnSpc>
            </a:pPr>
            <a:r>
              <a:rPr lang="fr-FR" altLang="fr-FR" sz="2200" dirty="0" smtClean="0">
                <a:latin typeface="Arial" panose="020B0604020202020204" pitchFamily="34" charset="0"/>
                <a:cs typeface="Arial" panose="020B0604020202020204" pitchFamily="34" charset="0"/>
              </a:rPr>
              <a:t>Elle gère </a:t>
            </a:r>
            <a:r>
              <a:rPr lang="fr-FR" altLang="fr-FR" sz="2200" b="1" dirty="0" smtClean="0">
                <a:latin typeface="Arial" panose="020B0604020202020204" pitchFamily="34" charset="0"/>
                <a:cs typeface="Arial" panose="020B0604020202020204" pitchFamily="34" charset="0"/>
              </a:rPr>
              <a:t>l’ensemble des branches de la sécurité sociale, les AT, les MP et le recouvrement</a:t>
            </a:r>
          </a:p>
          <a:p>
            <a:pPr>
              <a:lnSpc>
                <a:spcPct val="95000"/>
              </a:lnSpc>
            </a:pPr>
            <a:r>
              <a:rPr lang="fr-FR" altLang="fr-FR" sz="2200" dirty="0" smtClean="0">
                <a:latin typeface="Arial" panose="020B0604020202020204" pitchFamily="34" charset="0"/>
                <a:cs typeface="Arial" panose="020B0604020202020204" pitchFamily="34" charset="0"/>
              </a:rPr>
              <a:t>Elle poursuit une politique d’action sanitaire et sociale adaptée aux populations vivant sur les territoires ruraux</a:t>
            </a:r>
          </a:p>
          <a:p>
            <a:pPr>
              <a:lnSpc>
                <a:spcPct val="95000"/>
              </a:lnSpc>
            </a:pPr>
            <a:r>
              <a:rPr lang="fr-FR" altLang="fr-FR" sz="2200" dirty="0" smtClean="0">
                <a:latin typeface="Arial" panose="020B0604020202020204" pitchFamily="34" charset="0"/>
                <a:cs typeface="Arial" panose="020B0604020202020204" pitchFamily="34" charset="0"/>
              </a:rPr>
              <a:t>Elle prend en charge la médecine du travail et mène des actions de prévention des risques professionnels</a:t>
            </a:r>
          </a:p>
          <a:p>
            <a:pPr>
              <a:lnSpc>
                <a:spcPct val="95000"/>
              </a:lnSpc>
            </a:pPr>
            <a:r>
              <a:rPr lang="fr-FR" altLang="fr-FR" sz="2200" dirty="0" smtClean="0">
                <a:latin typeface="Arial" panose="020B0604020202020204" pitchFamily="34" charset="0"/>
                <a:cs typeface="Arial" panose="020B0604020202020204" pitchFamily="34" charset="0"/>
              </a:rPr>
              <a:t>Elle participe à la mise en œuvre des nombreuses réformes législatives qui impactent ses adhérents</a:t>
            </a:r>
          </a:p>
          <a:p>
            <a:pPr lvl="1">
              <a:lnSpc>
                <a:spcPct val="95000"/>
              </a:lnSpc>
            </a:pPr>
            <a:endParaRPr lang="fr-FR" altLang="fr-FR" sz="1800" b="1" dirty="0" smtClean="0">
              <a:latin typeface="Arial" panose="020B0604020202020204" pitchFamily="34" charset="0"/>
              <a:cs typeface="Arial" panose="020B0604020202020204" pitchFamily="34" charset="0"/>
            </a:endParaRPr>
          </a:p>
          <a:p>
            <a:pPr lvl="1">
              <a:lnSpc>
                <a:spcPct val="95000"/>
              </a:lnSpc>
            </a:pPr>
            <a:endParaRPr lang="fr-FR" altLang="fr-FR" sz="1800" dirty="0">
              <a:latin typeface="Arial" panose="020B0604020202020204" pitchFamily="34" charset="0"/>
              <a:cs typeface="Arial" panose="020B0604020202020204" pitchFamily="34" charset="0"/>
            </a:endParaRPr>
          </a:p>
          <a:p>
            <a:endParaRPr lang="fr-FR" altLang="fr-FR" sz="2000" dirty="0">
              <a:latin typeface="Arial" panose="020B0604020202020204" pitchFamily="34" charset="0"/>
              <a:cs typeface="Arial" panose="020B0604020202020204" pitchFamily="34" charset="0"/>
            </a:endParaRPr>
          </a:p>
        </p:txBody>
      </p:sp>
      <p:sp>
        <p:nvSpPr>
          <p:cNvPr id="6" name="Espace réservé du pied de page 5"/>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9" name="Espace réservé de la date 2"/>
          <p:cNvSpPr txBox="1">
            <a:spLocks/>
          </p:cNvSpPr>
          <p:nvPr/>
        </p:nvSpPr>
        <p:spPr>
          <a:xfrm>
            <a:off x="7452320" y="6299848"/>
            <a:ext cx="1140767" cy="249485"/>
          </a:xfrm>
          <a:prstGeom prst="rect">
            <a:avLst/>
          </a:prstGeom>
        </p:spPr>
        <p:txBody>
          <a:bodyPr vert="horz" lIns="91440" tIns="45720" rIns="91440" bIns="45720" rtlCol="0" anchor="ctr"/>
          <a:lstStyle>
            <a:defPPr>
              <a:defRPr lang="fr-FR"/>
            </a:defPPr>
            <a:lvl1pPr algn="ctr"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t>            </a:t>
            </a:r>
            <a:endParaRPr lang="en-US" dirty="0"/>
          </a:p>
        </p:txBody>
      </p:sp>
      <p:sp>
        <p:nvSpPr>
          <p:cNvPr id="2" name="Espace réservé de la date 1"/>
          <p:cNvSpPr>
            <a:spLocks noGrp="1"/>
          </p:cNvSpPr>
          <p:nvPr>
            <p:ph type="dt" sz="half" idx="10"/>
          </p:nvPr>
        </p:nvSpPr>
        <p:spPr>
          <a:xfrm>
            <a:off x="4806397" y="6242027"/>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05465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323850" y="2205038"/>
            <a:ext cx="8569325" cy="4968875"/>
          </a:xfrm>
        </p:spPr>
        <p:txBody>
          <a:bodyPr/>
          <a:lstStyle/>
          <a:p>
            <a:pPr eaLnBrk="1" hangingPunct="1"/>
            <a:r>
              <a:rPr lang="fr-FR" altLang="fr-FR" sz="2200" b="1" dirty="0" smtClean="0">
                <a:latin typeface="Arial" charset="0"/>
                <a:cs typeface="Arial" charset="0"/>
              </a:rPr>
              <a:t>Il existe:</a:t>
            </a:r>
            <a:r>
              <a:rPr lang="fr-FR" altLang="fr-FR" sz="2200" dirty="0" smtClean="0">
                <a:latin typeface="Arial" charset="0"/>
                <a:cs typeface="Arial" charset="0"/>
              </a:rPr>
              <a:t> </a:t>
            </a:r>
          </a:p>
          <a:p>
            <a:pPr eaLnBrk="1" hangingPunct="1">
              <a:lnSpc>
                <a:spcPct val="105000"/>
              </a:lnSpc>
            </a:pPr>
            <a:r>
              <a:rPr lang="fr-FR" altLang="fr-FR" sz="2200" b="1" dirty="0" smtClean="0">
                <a:latin typeface="Arial" charset="0"/>
                <a:cs typeface="Arial" charset="0"/>
              </a:rPr>
              <a:t>Les majorations de durée d’assurance pour enfants</a:t>
            </a:r>
          </a:p>
          <a:p>
            <a:pPr lvl="1" eaLnBrk="1" hangingPunct="1">
              <a:lnSpc>
                <a:spcPct val="105000"/>
              </a:lnSpc>
              <a:spcBef>
                <a:spcPts val="1200"/>
              </a:spcBef>
            </a:pPr>
            <a:r>
              <a:rPr lang="fr-FR" altLang="fr-FR" b="1" dirty="0" smtClean="0">
                <a:latin typeface="Arial" charset="0"/>
                <a:cs typeface="Arial" charset="0"/>
              </a:rPr>
              <a:t> </a:t>
            </a:r>
            <a:r>
              <a:rPr lang="fr-FR" altLang="ko-KR" sz="2000" dirty="0" smtClean="0">
                <a:latin typeface="Arial" charset="0"/>
                <a:ea typeface="굴림" pitchFamily="34" charset="-127"/>
                <a:cs typeface="Arial" charset="0"/>
              </a:rPr>
              <a:t>Les personnes ayant eu ou ayant adopté un ou plusieurs enfants peuvent bénéficier d’une majoration de durée d’assurance (MDAE)</a:t>
            </a:r>
          </a:p>
          <a:p>
            <a:pPr lvl="1" eaLnBrk="1" hangingPunct="1">
              <a:lnSpc>
                <a:spcPct val="105000"/>
              </a:lnSpc>
              <a:spcBef>
                <a:spcPts val="1200"/>
              </a:spcBef>
            </a:pPr>
            <a:r>
              <a:rPr lang="fr-FR" altLang="ko-KR" sz="2000" dirty="0" smtClean="0">
                <a:latin typeface="Arial" charset="0"/>
                <a:ea typeface="굴림" pitchFamily="34" charset="-127"/>
                <a:cs typeface="Arial" charset="0"/>
              </a:rPr>
              <a:t>Pour les assurés dont la retraite prend effet à compter du   1</a:t>
            </a:r>
            <a:r>
              <a:rPr lang="fr-FR" altLang="ko-KR" sz="2000" baseline="30000" dirty="0" smtClean="0">
                <a:latin typeface="Arial" charset="0"/>
                <a:ea typeface="굴림" pitchFamily="34" charset="-127"/>
                <a:cs typeface="Arial" charset="0"/>
              </a:rPr>
              <a:t>er</a:t>
            </a:r>
            <a:r>
              <a:rPr lang="fr-FR" altLang="ko-KR" sz="2000" dirty="0" smtClean="0">
                <a:latin typeface="Arial" charset="0"/>
                <a:ea typeface="굴림" pitchFamily="34" charset="-127"/>
                <a:cs typeface="Arial" charset="0"/>
              </a:rPr>
              <a:t> avril 2010, la MDAE attribuée pour chaque enfant se décompose en trois éléments</a:t>
            </a:r>
          </a:p>
          <a:p>
            <a:pPr eaLnBrk="1" hangingPunct="1">
              <a:lnSpc>
                <a:spcPct val="105000"/>
              </a:lnSpc>
            </a:pPr>
            <a:r>
              <a:rPr lang="fr-FR" altLang="fr-FR" sz="2200" b="1" dirty="0" smtClean="0">
                <a:latin typeface="Arial" charset="0"/>
                <a:cs typeface="Arial" charset="0"/>
              </a:rPr>
              <a:t>Les majorations pour enfants appelées également « bonifications »</a:t>
            </a:r>
          </a:p>
        </p:txBody>
      </p:sp>
      <p:sp>
        <p:nvSpPr>
          <p:cNvPr id="88067" name="Rectangle 2"/>
          <p:cNvSpPr>
            <a:spLocks noGrp="1" noChangeArrowheads="1"/>
          </p:cNvSpPr>
          <p:nvPr>
            <p:ph type="title"/>
          </p:nvPr>
        </p:nvSpPr>
        <p:spPr/>
        <p:txBody>
          <a:bodyPr/>
          <a:lstStyle/>
          <a:p>
            <a:pPr eaLnBrk="1" hangingPunct="1"/>
            <a:r>
              <a:rPr lang="fr-FR" altLang="fr-FR" sz="2800" b="1" dirty="0">
                <a:latin typeface="Arial" charset="0"/>
                <a:cs typeface="Arial" charset="0"/>
              </a:rPr>
              <a:t>A</a:t>
            </a:r>
            <a:r>
              <a:rPr lang="fr-FR" altLang="fr-FR" sz="2800" b="1" dirty="0" smtClean="0">
                <a:latin typeface="Arial" charset="0"/>
                <a:cs typeface="Arial" charset="0"/>
              </a:rPr>
              <a:t>vantages liés aux enfants </a:t>
            </a:r>
          </a:p>
        </p:txBody>
      </p:sp>
      <p:sp>
        <p:nvSpPr>
          <p:cNvPr id="88068" name="Espace réservé du numéro de diapositive 3"/>
          <p:cNvSpPr>
            <a:spLocks noGrp="1"/>
          </p:cNvSpPr>
          <p:nvPr>
            <p:ph type="sldNum" sz="quarter" idx="12"/>
          </p:nvPr>
        </p:nvSpPr>
        <p:spPr bwMode="auto">
          <a:xfrm>
            <a:off x="8316913" y="6249988"/>
            <a:ext cx="431800" cy="419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16DADB67-7C36-4C55-9E10-EDA604BBADE7}" type="slidenum">
              <a:rPr lang="fr-FR" altLang="fr-FR" sz="1000" smtClean="0">
                <a:latin typeface="Arial" charset="0"/>
              </a:rPr>
              <a:pPr eaLnBrk="1" hangingPunct="1">
                <a:spcBef>
                  <a:spcPct val="0"/>
                </a:spcBef>
                <a:buClrTx/>
                <a:buSzTx/>
                <a:buFontTx/>
                <a:buNone/>
              </a:pPr>
              <a:t>60</a:t>
            </a:fld>
            <a:endParaRPr lang="fr-FR" altLang="fr-FR" sz="1000" dirty="0" smtClean="0">
              <a:latin typeface="Arial" charset="0"/>
            </a:endParaRPr>
          </a:p>
        </p:txBody>
      </p:sp>
      <p:sp>
        <p:nvSpPr>
          <p:cNvPr id="88069"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27984" y="6309320"/>
            <a:ext cx="3816424" cy="293117"/>
          </a:xfrm>
        </p:spPr>
        <p:txBody>
          <a:bodyPr/>
          <a:lstStyle/>
          <a:p>
            <a:r>
              <a:rPr lang="fr-FR" smtClean="0"/>
              <a:t>25/06/2015</a:t>
            </a:r>
            <a:endParaRPr lang="en-US" dirty="0"/>
          </a:p>
        </p:txBody>
      </p:sp>
    </p:spTree>
    <p:extLst>
      <p:ext uri="{BB962C8B-B14F-4D97-AF65-F5344CB8AC3E}">
        <p14:creationId xmlns:p14="http://schemas.microsoft.com/office/powerpoint/2010/main" xmlns="" val="17138289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u contenu 1"/>
          <p:cNvSpPr>
            <a:spLocks noGrp="1"/>
          </p:cNvSpPr>
          <p:nvPr>
            <p:ph idx="1"/>
          </p:nvPr>
        </p:nvSpPr>
        <p:spPr>
          <a:xfrm>
            <a:off x="250825" y="1773238"/>
            <a:ext cx="8569325" cy="4464050"/>
          </a:xfrm>
        </p:spPr>
        <p:txBody>
          <a:bodyPr>
            <a:normAutofit lnSpcReduction="10000"/>
          </a:bodyPr>
          <a:lstStyle/>
          <a:p>
            <a:pPr eaLnBrk="1" hangingPunct="1">
              <a:lnSpc>
                <a:spcPct val="105000"/>
              </a:lnSpc>
            </a:pPr>
            <a:r>
              <a:rPr lang="fr-FR" altLang="fr-FR" sz="2200" b="1" dirty="0" smtClean="0">
                <a:latin typeface="Arial" charset="0"/>
                <a:cs typeface="Arial" charset="0"/>
              </a:rPr>
              <a:t>La MDAE « maternité »</a:t>
            </a:r>
            <a:r>
              <a:rPr lang="fr-FR" altLang="fr-FR" sz="2200" dirty="0" smtClean="0">
                <a:latin typeface="Arial" charset="0"/>
                <a:cs typeface="Arial" charset="0"/>
              </a:rPr>
              <a:t> </a:t>
            </a:r>
          </a:p>
          <a:p>
            <a:pPr lvl="1" eaLnBrk="1" hangingPunct="1">
              <a:lnSpc>
                <a:spcPct val="105000"/>
              </a:lnSpc>
            </a:pPr>
            <a:r>
              <a:rPr lang="fr-FR" altLang="fr-FR" sz="1800" i="1" dirty="0" smtClean="0">
                <a:latin typeface="Arial" charset="0"/>
                <a:cs typeface="Arial" charset="0"/>
              </a:rPr>
              <a:t>4 trimestres pour chaque enfant</a:t>
            </a:r>
          </a:p>
          <a:p>
            <a:pPr lvl="2" eaLnBrk="1" hangingPunct="1">
              <a:lnSpc>
                <a:spcPct val="105000"/>
              </a:lnSpc>
            </a:pPr>
            <a:r>
              <a:rPr lang="fr-FR" altLang="fr-FR" sz="1800" dirty="0" smtClean="0">
                <a:latin typeface="Arial" charset="0"/>
                <a:cs typeface="Arial" charset="0"/>
              </a:rPr>
              <a:t>réservée aux femmes au titre de l’incidence de la grossesse et de l’accouchement sur la vie professionnelle</a:t>
            </a:r>
          </a:p>
          <a:p>
            <a:pPr eaLnBrk="1" hangingPunct="1">
              <a:lnSpc>
                <a:spcPct val="105000"/>
              </a:lnSpc>
            </a:pPr>
            <a:r>
              <a:rPr lang="fr-FR" altLang="fr-FR" sz="2200" b="1" dirty="0" smtClean="0">
                <a:latin typeface="Arial" charset="0"/>
                <a:cs typeface="Arial" charset="0"/>
              </a:rPr>
              <a:t>Une MDAE « éducation » </a:t>
            </a:r>
          </a:p>
          <a:p>
            <a:pPr lvl="1" eaLnBrk="1" hangingPunct="1">
              <a:lnSpc>
                <a:spcPct val="105000"/>
              </a:lnSpc>
            </a:pPr>
            <a:r>
              <a:rPr lang="fr-FR" altLang="fr-FR" sz="1900" i="1" dirty="0" smtClean="0">
                <a:latin typeface="Arial" charset="0"/>
                <a:cs typeface="Arial" charset="0"/>
              </a:rPr>
              <a:t>4 trimestres pour chaque enfant</a:t>
            </a:r>
          </a:p>
          <a:p>
            <a:pPr lvl="2" eaLnBrk="1" hangingPunct="1">
              <a:lnSpc>
                <a:spcPct val="105000"/>
              </a:lnSpc>
            </a:pPr>
            <a:r>
              <a:rPr lang="fr-FR" altLang="fr-FR" sz="1800" dirty="0" smtClean="0">
                <a:latin typeface="Arial" charset="0"/>
                <a:cs typeface="Arial" charset="0"/>
              </a:rPr>
              <a:t>attribuée au père ou à la mère au titre de l’éducation de l’enfant mineur pendant les 4 années suivant sa naissance ou la date de son adoption</a:t>
            </a:r>
          </a:p>
          <a:p>
            <a:pPr eaLnBrk="1" hangingPunct="1">
              <a:lnSpc>
                <a:spcPct val="105000"/>
              </a:lnSpc>
            </a:pPr>
            <a:r>
              <a:rPr lang="fr-FR" altLang="fr-FR" sz="2200" b="1" dirty="0" smtClean="0">
                <a:latin typeface="Arial" charset="0"/>
                <a:cs typeface="Arial" charset="0"/>
              </a:rPr>
              <a:t>Une MDAE « adoption »</a:t>
            </a:r>
            <a:r>
              <a:rPr lang="fr-FR" altLang="fr-FR" sz="2200" dirty="0" smtClean="0">
                <a:latin typeface="Arial" charset="0"/>
                <a:cs typeface="Arial" charset="0"/>
              </a:rPr>
              <a:t> </a:t>
            </a:r>
          </a:p>
          <a:p>
            <a:pPr lvl="1" eaLnBrk="1" hangingPunct="1">
              <a:lnSpc>
                <a:spcPct val="105000"/>
              </a:lnSpc>
            </a:pPr>
            <a:r>
              <a:rPr lang="fr-FR" altLang="fr-FR" sz="1900" i="1" dirty="0" smtClean="0">
                <a:latin typeface="Arial" charset="0"/>
                <a:cs typeface="Arial" charset="0"/>
              </a:rPr>
              <a:t>4 trimestres pour chaque enfant adopté</a:t>
            </a:r>
          </a:p>
          <a:p>
            <a:pPr lvl="2" eaLnBrk="1" hangingPunct="1">
              <a:lnSpc>
                <a:spcPct val="105000"/>
              </a:lnSpc>
            </a:pPr>
            <a:r>
              <a:rPr lang="fr-FR" altLang="fr-FR" sz="1800" dirty="0" smtClean="0">
                <a:latin typeface="Arial" charset="0"/>
                <a:cs typeface="Arial" charset="0"/>
              </a:rPr>
              <a:t>attribuée au père ou à la mère (s’ils figurent sur l’acte ou le jugement d’adoption) au titre de l’incidence sur leur vie professionnelle de l’accueil de l’enfant et des démarches préalables à celui-ci</a:t>
            </a:r>
          </a:p>
        </p:txBody>
      </p:sp>
      <p:sp>
        <p:nvSpPr>
          <p:cNvPr id="89091" name="Titre 2"/>
          <p:cNvSpPr>
            <a:spLocks noGrp="1"/>
          </p:cNvSpPr>
          <p:nvPr>
            <p:ph type="title"/>
          </p:nvPr>
        </p:nvSpPr>
        <p:spPr>
          <a:xfrm>
            <a:off x="323850" y="188913"/>
            <a:ext cx="8229600" cy="1511300"/>
          </a:xfrm>
        </p:spPr>
        <p:txBody>
          <a:bodyPr/>
          <a:lstStyle/>
          <a:p>
            <a:r>
              <a:rPr lang="fr-FR" altLang="fr-FR" sz="2800" b="1" dirty="0" smtClean="0">
                <a:latin typeface="Arial" charset="0"/>
                <a:cs typeface="Arial" charset="0"/>
              </a:rPr>
              <a:t>Majoration de durée d’assurance pour enfants </a:t>
            </a:r>
            <a:endParaRPr lang="fr-FR" altLang="fr-FR" sz="2800" dirty="0" smtClean="0"/>
          </a:p>
        </p:txBody>
      </p:sp>
      <p:sp>
        <p:nvSpPr>
          <p:cNvPr id="89092" name="Espace réservé du numéro de diapositive 4"/>
          <p:cNvSpPr>
            <a:spLocks noGrp="1"/>
          </p:cNvSpPr>
          <p:nvPr>
            <p:ph type="sldNum" sz="quarter" idx="12"/>
          </p:nvPr>
        </p:nvSpPr>
        <p:spPr bwMode="auto">
          <a:xfrm>
            <a:off x="8172400" y="6249988"/>
            <a:ext cx="503288" cy="3473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2B727AC3-5970-4AF6-84CB-AC789A6BF7B0}" type="slidenum">
              <a:rPr lang="fr-FR" altLang="fr-FR" sz="1000" smtClean="0">
                <a:latin typeface="Arial" charset="0"/>
              </a:rPr>
              <a:pPr eaLnBrk="1" hangingPunct="1">
                <a:spcBef>
                  <a:spcPct val="0"/>
                </a:spcBef>
                <a:buClrTx/>
                <a:buSzTx/>
                <a:buFontTx/>
                <a:buNone/>
              </a:pPr>
              <a:t>61</a:t>
            </a:fld>
            <a:endParaRPr lang="fr-FR" altLang="fr-FR" sz="1000" dirty="0" smtClean="0">
              <a:latin typeface="Arial" charset="0"/>
            </a:endParaRPr>
          </a:p>
        </p:txBody>
      </p:sp>
      <p:sp>
        <p:nvSpPr>
          <p:cNvPr id="89093"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355976"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465691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850" y="1844675"/>
            <a:ext cx="8424863" cy="4537075"/>
          </a:xfrm>
        </p:spPr>
        <p:txBody>
          <a:bodyPr>
            <a:normAutofit lnSpcReduction="10000"/>
          </a:bodyPr>
          <a:lstStyle/>
          <a:p>
            <a:pPr>
              <a:spcBef>
                <a:spcPts val="1200"/>
              </a:spcBef>
              <a:defRPr/>
            </a:pPr>
            <a:r>
              <a:rPr lang="fr-FR" sz="2000" dirty="0">
                <a:latin typeface="Arial" panose="020B0604020202020204" pitchFamily="34" charset="0"/>
                <a:cs typeface="Arial" panose="020B0604020202020204" pitchFamily="34" charset="0"/>
              </a:rPr>
              <a:t>Les principales conditions d’application de la </a:t>
            </a:r>
            <a:r>
              <a:rPr lang="fr-FR" sz="2000" dirty="0" smtClean="0">
                <a:latin typeface="Arial" panose="020B0604020202020204" pitchFamily="34" charset="0"/>
                <a:cs typeface="Arial" panose="020B0604020202020204" pitchFamily="34" charset="0"/>
              </a:rPr>
              <a:t>MDAE </a:t>
            </a:r>
            <a:r>
              <a:rPr lang="fr-FR" sz="2000" dirty="0">
                <a:latin typeface="Arial" panose="020B0604020202020204" pitchFamily="34" charset="0"/>
                <a:cs typeface="Arial" panose="020B0604020202020204" pitchFamily="34" charset="0"/>
              </a:rPr>
              <a:t>attribuée </a:t>
            </a:r>
            <a:r>
              <a:rPr lang="fr-FR" sz="2000" b="1" dirty="0">
                <a:latin typeface="Arial" panose="020B0604020202020204" pitchFamily="34" charset="0"/>
                <a:cs typeface="Arial" panose="020B0604020202020204" pitchFamily="34" charset="0"/>
              </a:rPr>
              <a:t>au titre de l’éducation </a:t>
            </a:r>
            <a:r>
              <a:rPr lang="fr-FR" sz="2000" dirty="0">
                <a:latin typeface="Arial" panose="020B0604020202020204" pitchFamily="34" charset="0"/>
                <a:cs typeface="Arial" panose="020B0604020202020204" pitchFamily="34" charset="0"/>
              </a:rPr>
              <a:t>et de la </a:t>
            </a:r>
            <a:r>
              <a:rPr lang="fr-FR" sz="2000" dirty="0" smtClean="0">
                <a:latin typeface="Arial" panose="020B0604020202020204" pitchFamily="34" charset="0"/>
                <a:cs typeface="Arial" panose="020B0604020202020204" pitchFamily="34" charset="0"/>
              </a:rPr>
              <a:t>MDAE </a:t>
            </a:r>
            <a:r>
              <a:rPr lang="fr-FR" sz="2000" dirty="0">
                <a:latin typeface="Arial" panose="020B0604020202020204" pitchFamily="34" charset="0"/>
                <a:cs typeface="Arial" panose="020B0604020202020204" pitchFamily="34" charset="0"/>
              </a:rPr>
              <a:t>accordée </a:t>
            </a:r>
            <a:r>
              <a:rPr lang="fr-FR" sz="2000" b="1" dirty="0">
                <a:latin typeface="Arial" panose="020B0604020202020204" pitchFamily="34" charset="0"/>
                <a:cs typeface="Arial" panose="020B0604020202020204" pitchFamily="34" charset="0"/>
              </a:rPr>
              <a:t>au titre de l’adoption</a:t>
            </a:r>
            <a:r>
              <a:rPr lang="fr-FR" sz="2000" dirty="0">
                <a:latin typeface="Arial" panose="020B0604020202020204" pitchFamily="34" charset="0"/>
                <a:cs typeface="Arial" panose="020B0604020202020204" pitchFamily="34" charset="0"/>
              </a:rPr>
              <a:t> sont différentes selon que la date de naissance ou d’adoption de l’enfant est ou non antérieure au 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janvier </a:t>
            </a:r>
            <a:r>
              <a:rPr lang="fr-FR" sz="2000" dirty="0" smtClean="0">
                <a:latin typeface="Arial" panose="020B0604020202020204" pitchFamily="34" charset="0"/>
                <a:cs typeface="Arial" panose="020B0604020202020204" pitchFamily="34" charset="0"/>
              </a:rPr>
              <a:t>2010</a:t>
            </a:r>
          </a:p>
          <a:p>
            <a:pPr lvl="1">
              <a:spcBef>
                <a:spcPts val="1200"/>
              </a:spcBef>
              <a:defRPr/>
            </a:pPr>
            <a:r>
              <a:rPr lang="fr-FR" sz="2000" dirty="0" smtClean="0">
                <a:latin typeface="Arial" panose="020B0604020202020204" pitchFamily="34" charset="0"/>
                <a:cs typeface="Arial" panose="020B0604020202020204" pitchFamily="34" charset="0"/>
              </a:rPr>
              <a:t>Pour </a:t>
            </a:r>
            <a:r>
              <a:rPr lang="fr-FR" sz="2000" dirty="0">
                <a:latin typeface="Arial" panose="020B0604020202020204" pitchFamily="34" charset="0"/>
                <a:cs typeface="Arial" panose="020B0604020202020204" pitchFamily="34" charset="0"/>
              </a:rPr>
              <a:t>les enfants nés ou adoptés avant le 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janvier 2010, les majorations sont attribuées à la mère sauf si, dans un délai d'un an à compter de la publication de la LFSS pour 2010, le père de l'enfant a apporté la preuve, auprès de la caisse d’assurance vieillesse, qu'il a élevé seul </a:t>
            </a:r>
            <a:r>
              <a:rPr lang="fr-FR" sz="2000" dirty="0" smtClean="0">
                <a:latin typeface="Arial" panose="020B0604020202020204" pitchFamily="34" charset="0"/>
                <a:cs typeface="Arial" panose="020B0604020202020204" pitchFamily="34" charset="0"/>
              </a:rPr>
              <a:t>l'enfant</a:t>
            </a:r>
            <a:endParaRPr lang="fr-FR" sz="2000" dirty="0">
              <a:latin typeface="Arial" panose="020B0604020202020204" pitchFamily="34" charset="0"/>
              <a:cs typeface="Arial" panose="020B0604020202020204" pitchFamily="34" charset="0"/>
            </a:endParaRPr>
          </a:p>
          <a:p>
            <a:pPr lvl="1">
              <a:spcBef>
                <a:spcPts val="1200"/>
              </a:spcBef>
              <a:defRPr/>
            </a:pPr>
            <a:r>
              <a:rPr lang="fr-FR" sz="2000" b="1" dirty="0">
                <a:latin typeface="Arial" panose="020B0604020202020204" pitchFamily="34" charset="0"/>
                <a:cs typeface="Arial" panose="020B0604020202020204" pitchFamily="34" charset="0"/>
              </a:rPr>
              <a:t>Pour les enfants nés ou adoptés à partir du 1</a:t>
            </a:r>
            <a:r>
              <a:rPr lang="fr-FR" sz="2000" b="1" baseline="30000" dirty="0">
                <a:latin typeface="Arial" panose="020B0604020202020204" pitchFamily="34" charset="0"/>
                <a:cs typeface="Arial" panose="020B0604020202020204" pitchFamily="34" charset="0"/>
              </a:rPr>
              <a:t>er</a:t>
            </a:r>
            <a:r>
              <a:rPr lang="fr-FR" sz="2000" b="1" dirty="0">
                <a:latin typeface="Arial" panose="020B0604020202020204" pitchFamily="34" charset="0"/>
                <a:cs typeface="Arial" panose="020B0604020202020204" pitchFamily="34" charset="0"/>
              </a:rPr>
              <a:t> janvier 2010</a:t>
            </a:r>
            <a:r>
              <a:rPr lang="fr-FR" sz="2000" dirty="0">
                <a:latin typeface="Arial" panose="020B0604020202020204" pitchFamily="34" charset="0"/>
                <a:cs typeface="Arial" panose="020B0604020202020204" pitchFamily="34" charset="0"/>
              </a:rPr>
              <a:t>, les parents disposent d’un délai de six mois à compter du quatrième anniversaire de l’enfant ou de son adoption pour indiquer à la caisse d’assurance vieillesse la répartition des quatre </a:t>
            </a:r>
            <a:r>
              <a:rPr lang="fr-FR" sz="2000" dirty="0" smtClean="0">
                <a:latin typeface="Arial" panose="020B0604020202020204" pitchFamily="34" charset="0"/>
                <a:cs typeface="Arial" panose="020B0604020202020204" pitchFamily="34" charset="0"/>
              </a:rPr>
              <a:t>trimestres</a:t>
            </a:r>
            <a:endParaRPr lang="fr-FR" sz="2000" dirty="0">
              <a:latin typeface="Arial" panose="020B0604020202020204" pitchFamily="34" charset="0"/>
              <a:cs typeface="Arial" panose="020B0604020202020204" pitchFamily="34" charset="0"/>
            </a:endParaRPr>
          </a:p>
          <a:p>
            <a:pPr marL="0" indent="0">
              <a:spcBef>
                <a:spcPts val="1200"/>
              </a:spcBef>
              <a:buFont typeface="Symbol" pitchFamily="18" charset="2"/>
              <a:buNone/>
              <a:defRPr/>
            </a:pPr>
            <a:r>
              <a:rPr lang="fr-FR" sz="2000" dirty="0">
                <a:latin typeface="Arial" panose="020B0604020202020204" pitchFamily="34" charset="0"/>
                <a:cs typeface="Arial" panose="020B0604020202020204" pitchFamily="34" charset="0"/>
              </a:rPr>
              <a:t> </a:t>
            </a:r>
          </a:p>
          <a:p>
            <a:pPr>
              <a:defRPr/>
            </a:pPr>
            <a:endParaRPr lang="fr-FR" dirty="0"/>
          </a:p>
        </p:txBody>
      </p:sp>
      <p:sp>
        <p:nvSpPr>
          <p:cNvPr id="3" name="Titre 2"/>
          <p:cNvSpPr>
            <a:spLocks noGrp="1"/>
          </p:cNvSpPr>
          <p:nvPr>
            <p:ph type="title"/>
          </p:nvPr>
        </p:nvSpPr>
        <p:spPr>
          <a:xfrm>
            <a:off x="457200" y="0"/>
            <a:ext cx="8229600" cy="1590675"/>
          </a:xfrm>
        </p:spPr>
        <p:txBody>
          <a:bodyPr/>
          <a:lstStyle/>
          <a:p>
            <a:pPr>
              <a:defRPr/>
            </a:pPr>
            <a:r>
              <a:rPr lang="fr-FR" altLang="fr-FR" sz="2800" b="1" dirty="0" smtClean="0">
                <a:latin typeface="Arial" panose="020B0604020202020204" pitchFamily="34" charset="0"/>
                <a:cs typeface="Arial" panose="020B0604020202020204" pitchFamily="34" charset="0"/>
              </a:rPr>
              <a:t>Majoration de durée d’assurance pour enfants </a:t>
            </a:r>
            <a:endParaRPr lang="fr-FR" sz="2800" dirty="0"/>
          </a:p>
        </p:txBody>
      </p:sp>
      <p:sp>
        <p:nvSpPr>
          <p:cNvPr id="90116" name="Espace réservé du numéro de diapositive 4"/>
          <p:cNvSpPr>
            <a:spLocks noGrp="1"/>
          </p:cNvSpPr>
          <p:nvPr>
            <p:ph type="sldNum" sz="quarter" idx="12"/>
          </p:nvPr>
        </p:nvSpPr>
        <p:spPr bwMode="auto">
          <a:xfrm>
            <a:off x="8316913" y="6308725"/>
            <a:ext cx="431800" cy="433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F2B835A0-7AD5-4762-9913-8A574AD4EBDA}" type="slidenum">
              <a:rPr lang="fr-FR" altLang="fr-FR" sz="1000" smtClean="0">
                <a:latin typeface="Arial" charset="0"/>
              </a:rPr>
              <a:pPr eaLnBrk="1" hangingPunct="1">
                <a:spcBef>
                  <a:spcPct val="0"/>
                </a:spcBef>
                <a:buClrTx/>
                <a:buSzTx/>
                <a:buFontTx/>
                <a:buNone/>
              </a:pPr>
              <a:t>62</a:t>
            </a:fld>
            <a:endParaRPr lang="fr-FR" altLang="fr-FR" sz="1000" dirty="0" smtClean="0">
              <a:latin typeface="Arial" charset="0"/>
            </a:endParaRPr>
          </a:p>
        </p:txBody>
      </p:sp>
      <p:sp>
        <p:nvSpPr>
          <p:cNvPr id="90117" name="Espace réservé du pied de page 5"/>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4" name="Espace réservé de la date 3"/>
          <p:cNvSpPr>
            <a:spLocks noGrp="1"/>
          </p:cNvSpPr>
          <p:nvPr>
            <p:ph type="dt" sz="half" idx="10"/>
          </p:nvPr>
        </p:nvSpPr>
        <p:spPr>
          <a:xfrm>
            <a:off x="4427984" y="6381328"/>
            <a:ext cx="3744416" cy="293117"/>
          </a:xfrm>
        </p:spPr>
        <p:txBody>
          <a:bodyPr/>
          <a:lstStyle/>
          <a:p>
            <a:r>
              <a:rPr lang="fr-FR" smtClean="0"/>
              <a:t>25/06/2015</a:t>
            </a:r>
            <a:endParaRPr lang="en-US" dirty="0"/>
          </a:p>
        </p:txBody>
      </p:sp>
    </p:spTree>
    <p:extLst>
      <p:ext uri="{BB962C8B-B14F-4D97-AF65-F5344CB8AC3E}">
        <p14:creationId xmlns:p14="http://schemas.microsoft.com/office/powerpoint/2010/main" xmlns="" val="3718983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a:xfrm>
            <a:off x="468313" y="2133600"/>
            <a:ext cx="8064500" cy="3887788"/>
          </a:xfrm>
        </p:spPr>
        <p:txBody>
          <a:bodyPr/>
          <a:lstStyle/>
          <a:p>
            <a:pPr eaLnBrk="1" hangingPunct="1"/>
            <a:r>
              <a:rPr lang="fr-FR" altLang="fr-FR" sz="2200" b="1" dirty="0" smtClean="0">
                <a:latin typeface="Arial" charset="0"/>
                <a:cs typeface="Arial" charset="0"/>
              </a:rPr>
              <a:t>Pour les NSA, le calcul de la MAE se fait de la façon suivante : </a:t>
            </a:r>
          </a:p>
          <a:p>
            <a:pPr lvl="1" algn="just" eaLnBrk="1" hangingPunct="1">
              <a:lnSpc>
                <a:spcPct val="105000"/>
              </a:lnSpc>
            </a:pPr>
            <a:r>
              <a:rPr lang="fr-FR" altLang="fr-FR" b="1" u="sng" dirty="0" smtClean="0">
                <a:latin typeface="Arial" charset="0"/>
                <a:cs typeface="Arial" charset="0"/>
              </a:rPr>
              <a:t>Attribution de trimestres</a:t>
            </a:r>
            <a:r>
              <a:rPr lang="fr-FR" altLang="fr-FR" dirty="0" smtClean="0">
                <a:latin typeface="Arial" charset="0"/>
                <a:cs typeface="Arial" charset="0"/>
              </a:rPr>
              <a:t> au titre de la retraite forfaitaire (RF)</a:t>
            </a:r>
          </a:p>
          <a:p>
            <a:pPr lvl="1" algn="just" eaLnBrk="1" hangingPunct="1">
              <a:lnSpc>
                <a:spcPct val="105000"/>
              </a:lnSpc>
            </a:pPr>
            <a:r>
              <a:rPr lang="fr-FR" altLang="fr-FR" b="1" u="sng" dirty="0" smtClean="0">
                <a:latin typeface="Arial" charset="0"/>
                <a:cs typeface="Arial" charset="0"/>
              </a:rPr>
              <a:t>Attribution de points</a:t>
            </a:r>
            <a:r>
              <a:rPr lang="fr-FR" altLang="fr-FR" dirty="0" smtClean="0">
                <a:latin typeface="Arial" charset="0"/>
                <a:cs typeface="Arial" charset="0"/>
              </a:rPr>
              <a:t> au titre de la retraite proportionnelle (RP) : chaque trimestre supplémentaire accordée au titre de la retraite forfaitaire ouvre droit à un nombre de points correspondant au quart de celui de la dernière année d'assurance </a:t>
            </a:r>
          </a:p>
          <a:p>
            <a:pPr eaLnBrk="1" hangingPunct="1"/>
            <a:endParaRPr lang="fr-FR" altLang="fr-FR" sz="2200" dirty="0" smtClean="0">
              <a:latin typeface="Arial" charset="0"/>
              <a:cs typeface="Arial" charset="0"/>
            </a:endParaRPr>
          </a:p>
        </p:txBody>
      </p:sp>
      <p:sp>
        <p:nvSpPr>
          <p:cNvPr id="91139" name="Rectangle 2"/>
          <p:cNvSpPr>
            <a:spLocks noGrp="1" noChangeArrowheads="1"/>
          </p:cNvSpPr>
          <p:nvPr>
            <p:ph type="title"/>
          </p:nvPr>
        </p:nvSpPr>
        <p:spPr>
          <a:xfrm>
            <a:off x="250825" y="242888"/>
            <a:ext cx="8353425" cy="1169987"/>
          </a:xfrm>
        </p:spPr>
        <p:txBody>
          <a:bodyPr/>
          <a:lstStyle/>
          <a:p>
            <a:pPr eaLnBrk="1" hangingPunct="1"/>
            <a:r>
              <a:rPr lang="fr-FR" altLang="fr-FR" sz="2800" b="1" dirty="0" smtClean="0">
                <a:latin typeface="Arial" charset="0"/>
                <a:cs typeface="Arial" charset="0"/>
              </a:rPr>
              <a:t>Majoration de durée d’assurance pour enfants </a:t>
            </a:r>
          </a:p>
        </p:txBody>
      </p:sp>
      <p:sp>
        <p:nvSpPr>
          <p:cNvPr id="91140" name="Espace réservé du numéro de diapositive 3"/>
          <p:cNvSpPr>
            <a:spLocks noGrp="1"/>
          </p:cNvSpPr>
          <p:nvPr>
            <p:ph type="sldNum" sz="quarter" idx="12"/>
          </p:nvPr>
        </p:nvSpPr>
        <p:spPr bwMode="auto">
          <a:xfrm>
            <a:off x="8316913" y="6249988"/>
            <a:ext cx="358775"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3DB642A6-954A-4DD1-B66A-0115DCB21BB6}" type="slidenum">
              <a:rPr lang="fr-FR" altLang="fr-FR" sz="1000" smtClean="0">
                <a:latin typeface="Arial" charset="0"/>
              </a:rPr>
              <a:pPr eaLnBrk="1" hangingPunct="1">
                <a:spcBef>
                  <a:spcPct val="0"/>
                </a:spcBef>
                <a:buClrTx/>
                <a:buSzTx/>
                <a:buFontTx/>
                <a:buNone/>
              </a:pPr>
              <a:t>63</a:t>
            </a:fld>
            <a:endParaRPr lang="fr-FR" altLang="fr-FR" sz="1000" dirty="0" smtClean="0">
              <a:latin typeface="Arial" charset="0"/>
            </a:endParaRPr>
          </a:p>
        </p:txBody>
      </p:sp>
      <p:sp>
        <p:nvSpPr>
          <p:cNvPr id="91141"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27133281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67544" y="2636912"/>
            <a:ext cx="8208912" cy="3744838"/>
          </a:xfrm>
        </p:spPr>
        <p:txBody>
          <a:bodyPr>
            <a:normAutofit/>
          </a:bodyPr>
          <a:lstStyle/>
          <a:p>
            <a:pPr eaLnBrk="1" hangingPunct="1">
              <a:lnSpc>
                <a:spcPct val="75000"/>
              </a:lnSpc>
              <a:spcBef>
                <a:spcPts val="1800"/>
              </a:spcBef>
            </a:pPr>
            <a:r>
              <a:rPr lang="fr-FR" altLang="fr-FR" sz="2200" b="1" dirty="0" smtClean="0">
                <a:latin typeface="Arial" charset="0"/>
                <a:cs typeface="Arial" charset="0"/>
              </a:rPr>
              <a:t>La majoration enfant est aussi appelé « bonification enfant » </a:t>
            </a:r>
          </a:p>
          <a:p>
            <a:pPr marL="274320" lvl="1">
              <a:lnSpc>
                <a:spcPct val="85000"/>
              </a:lnSpc>
              <a:spcBef>
                <a:spcPts val="2400"/>
              </a:spcBef>
            </a:pPr>
            <a:r>
              <a:rPr lang="fr-FR" altLang="fr-FR" dirty="0" smtClean="0">
                <a:latin typeface="Arial" charset="0"/>
                <a:cs typeface="Arial" charset="0"/>
              </a:rPr>
              <a:t>Si l’assuré a eu ou élevé au moins 3 enfants, </a:t>
            </a:r>
            <a:r>
              <a:rPr lang="fr-FR" altLang="fr-FR" dirty="0">
                <a:latin typeface="Arial" charset="0"/>
                <a:cs typeface="Arial" charset="0"/>
              </a:rPr>
              <a:t>pendant au moins 9 ans avant leur 16</a:t>
            </a:r>
            <a:r>
              <a:rPr lang="fr-FR" altLang="fr-FR" baseline="30000" dirty="0">
                <a:latin typeface="Arial" charset="0"/>
                <a:cs typeface="Arial" charset="0"/>
              </a:rPr>
              <a:t>ème</a:t>
            </a:r>
            <a:r>
              <a:rPr lang="fr-FR" altLang="fr-FR" dirty="0">
                <a:latin typeface="Arial" charset="0"/>
                <a:cs typeface="Arial" charset="0"/>
              </a:rPr>
              <a:t> anniversaire </a:t>
            </a:r>
          </a:p>
          <a:p>
            <a:pPr>
              <a:lnSpc>
                <a:spcPct val="85000"/>
              </a:lnSpc>
              <a:spcBef>
                <a:spcPts val="2400"/>
              </a:spcBef>
            </a:pPr>
            <a:r>
              <a:rPr lang="fr-FR" altLang="fr-FR" sz="2200" dirty="0" smtClean="0">
                <a:latin typeface="Arial" charset="0"/>
                <a:cs typeface="Arial" charset="0"/>
              </a:rPr>
              <a:t>Il bénéficie d'une majoration du montant de sa retraite </a:t>
            </a:r>
            <a:r>
              <a:rPr lang="fr-FR" altLang="fr-FR" sz="2000" dirty="0">
                <a:latin typeface="Arial" charset="0"/>
                <a:cs typeface="Arial" charset="0"/>
              </a:rPr>
              <a:t>de 10 % du montant de la retraite</a:t>
            </a:r>
            <a:r>
              <a:rPr lang="fr-FR" altLang="fr-FR" sz="2200" dirty="0" smtClean="0">
                <a:latin typeface="Arial" charset="0"/>
                <a:cs typeface="Arial" charset="0"/>
              </a:rPr>
              <a:t> </a:t>
            </a:r>
          </a:p>
          <a:p>
            <a:pPr eaLnBrk="1" hangingPunct="1">
              <a:lnSpc>
                <a:spcPct val="75000"/>
              </a:lnSpc>
              <a:spcBef>
                <a:spcPts val="2400"/>
              </a:spcBef>
            </a:pPr>
            <a:r>
              <a:rPr lang="fr-FR" altLang="fr-FR" sz="2200" b="1" dirty="0" smtClean="0">
                <a:latin typeface="Arial" charset="0"/>
                <a:cs typeface="Arial" charset="0"/>
              </a:rPr>
              <a:t>Cette majoration concerne aussi bien les hommes que les femmes</a:t>
            </a:r>
          </a:p>
          <a:p>
            <a:pPr lvl="1" eaLnBrk="1" hangingPunct="1">
              <a:lnSpc>
                <a:spcPct val="105000"/>
              </a:lnSpc>
            </a:pPr>
            <a:endParaRPr lang="fr-FR" altLang="fr-FR" sz="2000" dirty="0" smtClean="0">
              <a:latin typeface="Arial" charset="0"/>
              <a:cs typeface="Arial" charset="0"/>
            </a:endParaRPr>
          </a:p>
        </p:txBody>
      </p:sp>
      <p:sp>
        <p:nvSpPr>
          <p:cNvPr id="92163" name="Rectangle 2"/>
          <p:cNvSpPr>
            <a:spLocks noGrp="1" noChangeArrowheads="1"/>
          </p:cNvSpPr>
          <p:nvPr>
            <p:ph type="title"/>
          </p:nvPr>
        </p:nvSpPr>
        <p:spPr/>
        <p:txBody>
          <a:bodyPr/>
          <a:lstStyle/>
          <a:p>
            <a:pPr eaLnBrk="1" hangingPunct="1"/>
            <a:r>
              <a:rPr lang="fr-FR" altLang="fr-FR" sz="2800" b="1" dirty="0" smtClean="0">
                <a:latin typeface="Arial" charset="0"/>
                <a:cs typeface="Arial" charset="0"/>
              </a:rPr>
              <a:t>La majoration enfant </a:t>
            </a:r>
          </a:p>
        </p:txBody>
      </p:sp>
      <p:sp>
        <p:nvSpPr>
          <p:cNvPr id="92164" name="Espace réservé du numéro de diapositive 3"/>
          <p:cNvSpPr>
            <a:spLocks noGrp="1"/>
          </p:cNvSpPr>
          <p:nvPr>
            <p:ph type="sldNum" sz="quarter" idx="12"/>
          </p:nvPr>
        </p:nvSpPr>
        <p:spPr bwMode="auto">
          <a:xfrm>
            <a:off x="8243888" y="6381750"/>
            <a:ext cx="431800" cy="2159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4FCC0893-02A3-4CC1-98DD-D86E17C792BD}" type="slidenum">
              <a:rPr lang="fr-FR" altLang="fr-FR" sz="1000" smtClean="0">
                <a:latin typeface="Arial" charset="0"/>
              </a:rPr>
              <a:pPr eaLnBrk="1" hangingPunct="1">
                <a:spcBef>
                  <a:spcPct val="0"/>
                </a:spcBef>
                <a:buClrTx/>
                <a:buSzTx/>
                <a:buFontTx/>
                <a:buNone/>
              </a:pPr>
              <a:t>64</a:t>
            </a:fld>
            <a:endParaRPr lang="fr-FR" altLang="fr-FR" sz="1000" dirty="0" smtClean="0">
              <a:latin typeface="Arial" charset="0"/>
            </a:endParaRPr>
          </a:p>
        </p:txBody>
      </p:sp>
      <p:sp>
        <p:nvSpPr>
          <p:cNvPr id="92165"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27984" y="6309320"/>
            <a:ext cx="3816424" cy="360040"/>
          </a:xfrm>
        </p:spPr>
        <p:txBody>
          <a:bodyPr/>
          <a:lstStyle/>
          <a:p>
            <a:r>
              <a:rPr lang="fr-FR" smtClean="0"/>
              <a:t>25/06/2015</a:t>
            </a:r>
            <a:endParaRPr lang="en-US" dirty="0"/>
          </a:p>
        </p:txBody>
      </p:sp>
    </p:spTree>
    <p:extLst>
      <p:ext uri="{BB962C8B-B14F-4D97-AF65-F5344CB8AC3E}">
        <p14:creationId xmlns:p14="http://schemas.microsoft.com/office/powerpoint/2010/main" xmlns="" val="450726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379786"/>
          </a:xfrm>
        </p:spPr>
        <p:txBody>
          <a:bodyPr>
            <a:normAutofit/>
          </a:bodyPr>
          <a:lstStyle/>
          <a:p>
            <a:r>
              <a:rPr lang="fr-FR" altLang="fr-FR" sz="3200" b="1" dirty="0">
                <a:latin typeface="Arial" charset="0"/>
                <a:cs typeface="Arial" charset="0"/>
              </a:rPr>
              <a:t>Cessation d’activité et </a:t>
            </a:r>
            <a:r>
              <a:rPr lang="fr-FR" altLang="fr-FR" sz="3200" b="1" dirty="0" smtClean="0">
                <a:latin typeface="Arial" charset="0"/>
                <a:cs typeface="Arial" charset="0"/>
              </a:rPr>
              <a:t>Cumul </a:t>
            </a:r>
            <a:r>
              <a:rPr lang="fr-FR" altLang="fr-FR" sz="3200" b="1" dirty="0">
                <a:latin typeface="Arial" charset="0"/>
                <a:cs typeface="Arial" charset="0"/>
              </a:rPr>
              <a:t>emploi retraite </a:t>
            </a:r>
            <a:endParaRPr lang="fr-FR" altLang="fr-FR" sz="3200" dirty="0"/>
          </a:p>
        </p:txBody>
      </p:sp>
    </p:spTree>
    <p:extLst>
      <p:ext uri="{BB962C8B-B14F-4D97-AF65-F5344CB8AC3E}">
        <p14:creationId xmlns:p14="http://schemas.microsoft.com/office/powerpoint/2010/main" xmlns="" val="3398889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u contenu 1"/>
          <p:cNvSpPr>
            <a:spLocks noGrp="1"/>
          </p:cNvSpPr>
          <p:nvPr>
            <p:ph idx="1"/>
          </p:nvPr>
        </p:nvSpPr>
        <p:spPr>
          <a:xfrm>
            <a:off x="395288" y="2349500"/>
            <a:ext cx="8355012" cy="4392613"/>
          </a:xfrm>
        </p:spPr>
        <p:txBody>
          <a:bodyPr/>
          <a:lstStyle/>
          <a:p>
            <a:pPr eaLnBrk="1" hangingPunct="1"/>
            <a:r>
              <a:rPr lang="fr-FR" altLang="fr-FR" sz="2200" dirty="0" smtClean="0">
                <a:latin typeface="Arial" charset="0"/>
                <a:cs typeface="Arial" charset="0"/>
              </a:rPr>
              <a:t>Pour les assurés qui bénéficient d’une première pension </a:t>
            </a:r>
            <a:r>
              <a:rPr lang="fr-FR" altLang="fr-FR" sz="2200" b="1" dirty="0" smtClean="0">
                <a:latin typeface="Arial" charset="0"/>
                <a:cs typeface="Arial" charset="0"/>
              </a:rPr>
              <a:t>à compter du 1</a:t>
            </a:r>
            <a:r>
              <a:rPr lang="fr-FR" altLang="fr-FR" sz="2200" b="1" baseline="30000" dirty="0" smtClean="0">
                <a:latin typeface="Arial" charset="0"/>
                <a:cs typeface="Arial" charset="0"/>
              </a:rPr>
              <a:t>er</a:t>
            </a:r>
            <a:r>
              <a:rPr lang="fr-FR" altLang="fr-FR" sz="2200" b="1" dirty="0" smtClean="0">
                <a:latin typeface="Arial" charset="0"/>
                <a:cs typeface="Arial" charset="0"/>
              </a:rPr>
              <a:t> janvier 2015 :</a:t>
            </a:r>
          </a:p>
          <a:p>
            <a:pPr lvl="1" eaLnBrk="1" hangingPunct="1"/>
            <a:r>
              <a:rPr lang="fr-FR" altLang="fr-FR" b="1" dirty="0" smtClean="0">
                <a:latin typeface="Arial" charset="0"/>
                <a:cs typeface="Arial" charset="0"/>
              </a:rPr>
              <a:t>Toutes les activités doivent être cessées </a:t>
            </a:r>
            <a:r>
              <a:rPr lang="fr-FR" altLang="fr-FR" dirty="0" smtClean="0">
                <a:latin typeface="Arial" charset="0"/>
                <a:cs typeface="Arial" charset="0"/>
              </a:rPr>
              <a:t>pour pouvoir prétendre à une pension de retraite</a:t>
            </a:r>
          </a:p>
          <a:p>
            <a:pPr lvl="1" eaLnBrk="1" hangingPunct="1"/>
            <a:r>
              <a:rPr lang="fr-FR" altLang="fr-FR" dirty="0" smtClean="0">
                <a:latin typeface="Arial" charset="0"/>
                <a:cs typeface="Arial" charset="0"/>
              </a:rPr>
              <a:t>Une activité reprise ou poursuivie </a:t>
            </a:r>
            <a:r>
              <a:rPr lang="fr-FR" altLang="fr-FR" b="1" dirty="0" smtClean="0">
                <a:latin typeface="Arial" charset="0"/>
                <a:cs typeface="Arial" charset="0"/>
              </a:rPr>
              <a:t>n’est plus génératrice de droits</a:t>
            </a:r>
          </a:p>
          <a:p>
            <a:pPr eaLnBrk="1" hangingPunct="1"/>
            <a:r>
              <a:rPr lang="fr-FR" altLang="fr-FR" sz="2200" b="1" dirty="0" smtClean="0">
                <a:latin typeface="Arial" charset="0"/>
                <a:cs typeface="Arial" charset="0"/>
              </a:rPr>
              <a:t>Exception :</a:t>
            </a:r>
            <a:r>
              <a:rPr lang="fr-FR" altLang="fr-FR" sz="2200" dirty="0" smtClean="0">
                <a:latin typeface="Arial" charset="0"/>
                <a:cs typeface="Arial" charset="0"/>
              </a:rPr>
              <a:t> les NSA qui peuvent bénéficier du dispositif de cumul emploi retraite n’ont pas l’obligation de cesser leur activité NSA</a:t>
            </a:r>
          </a:p>
          <a:p>
            <a:endParaRPr lang="fr-FR" altLang="fr-FR" sz="2200" dirty="0" smtClean="0"/>
          </a:p>
        </p:txBody>
      </p:sp>
      <p:sp>
        <p:nvSpPr>
          <p:cNvPr id="94211" name="Titre 2"/>
          <p:cNvSpPr>
            <a:spLocks noGrp="1"/>
          </p:cNvSpPr>
          <p:nvPr>
            <p:ph type="title"/>
          </p:nvPr>
        </p:nvSpPr>
        <p:spPr/>
        <p:txBody>
          <a:bodyPr/>
          <a:lstStyle/>
          <a:p>
            <a:r>
              <a:rPr lang="fr-FR" altLang="fr-FR" sz="2800" b="1" dirty="0" smtClean="0">
                <a:latin typeface="Arial" charset="0"/>
                <a:cs typeface="Arial" charset="0"/>
              </a:rPr>
              <a:t>Cessation d’activité</a:t>
            </a:r>
          </a:p>
        </p:txBody>
      </p:sp>
      <p:sp>
        <p:nvSpPr>
          <p:cNvPr id="94212"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94213" name="Espace réservé du numéro de diapositive 5"/>
          <p:cNvSpPr>
            <a:spLocks noGrp="1"/>
          </p:cNvSpPr>
          <p:nvPr>
            <p:ph type="sldNum" sz="quarter" idx="12"/>
          </p:nvPr>
        </p:nvSpPr>
        <p:spPr bwMode="auto">
          <a:xfrm>
            <a:off x="8316913" y="6249988"/>
            <a:ext cx="358775"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66</a:t>
            </a:r>
          </a:p>
        </p:txBody>
      </p:sp>
      <p:sp>
        <p:nvSpPr>
          <p:cNvPr id="2" name="Espace réservé de la date 1"/>
          <p:cNvSpPr>
            <a:spLocks noGrp="1"/>
          </p:cNvSpPr>
          <p:nvPr>
            <p:ph type="dt" sz="half" idx="10"/>
          </p:nvPr>
        </p:nvSpPr>
        <p:spPr>
          <a:xfrm>
            <a:off x="4427984"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6009817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9750" y="242888"/>
            <a:ext cx="8064500" cy="1098550"/>
          </a:xfrm>
        </p:spPr>
        <p:txBody>
          <a:bodyPr/>
          <a:lstStyle/>
          <a:p>
            <a:pPr eaLnBrk="1" hangingPunct="1"/>
            <a:r>
              <a:rPr lang="fr-FR" altLang="fr-FR" sz="2800" b="1" dirty="0" smtClean="0">
                <a:latin typeface="Arial" charset="0"/>
                <a:cs typeface="Arial" charset="0"/>
              </a:rPr>
              <a:t>Cumul emploi retraite </a:t>
            </a:r>
          </a:p>
        </p:txBody>
      </p:sp>
      <p:sp>
        <p:nvSpPr>
          <p:cNvPr id="107523" name="Rectangle 3"/>
          <p:cNvSpPr>
            <a:spLocks noGrp="1" noChangeArrowheads="1"/>
          </p:cNvSpPr>
          <p:nvPr>
            <p:ph type="body" sz="half" idx="1"/>
          </p:nvPr>
        </p:nvSpPr>
        <p:spPr>
          <a:xfrm>
            <a:off x="193675" y="1556792"/>
            <a:ext cx="8713787" cy="5062506"/>
          </a:xfrm>
        </p:spPr>
        <p:txBody>
          <a:bodyPr>
            <a:normAutofit lnSpcReduction="10000"/>
          </a:bodyPr>
          <a:lstStyle/>
          <a:p>
            <a:pPr marL="0" indent="0" eaLnBrk="1" hangingPunct="1">
              <a:lnSpc>
                <a:spcPct val="80000"/>
              </a:lnSpc>
              <a:defRPr/>
            </a:pPr>
            <a:r>
              <a:rPr lang="fr-FR" altLang="fr-FR" sz="2200" b="1" dirty="0" smtClean="0">
                <a:latin typeface="Arial" charset="0"/>
                <a:cs typeface="Arial" charset="0"/>
              </a:rPr>
              <a:t>Les NSA ont la possibilité de poursuivre ou de reprendre une activité NSA, sans limite de revenus si et seulement si: </a:t>
            </a:r>
          </a:p>
          <a:p>
            <a:pPr marL="742950" lvl="1" indent="-285750" eaLnBrk="1" hangingPunct="1">
              <a:lnSpc>
                <a:spcPct val="90000"/>
              </a:lnSpc>
              <a:spcBef>
                <a:spcPts val="1200"/>
              </a:spcBef>
              <a:defRPr/>
            </a:pPr>
            <a:r>
              <a:rPr lang="fr-FR" altLang="fr-FR" sz="2000" dirty="0" smtClean="0">
                <a:latin typeface="Arial" charset="0"/>
                <a:cs typeface="Arial" charset="0"/>
              </a:rPr>
              <a:t>L’ activité NSA reprise ou entreprise est une activité en tant que chef d’exploitation ou d’entreprise agricole et assujettie par rapport :</a:t>
            </a:r>
          </a:p>
          <a:p>
            <a:pPr marL="1600200" lvl="3" eaLnBrk="1" hangingPunct="1">
              <a:lnSpc>
                <a:spcPct val="85000"/>
              </a:lnSpc>
              <a:spcBef>
                <a:spcPts val="1200"/>
              </a:spcBef>
              <a:defRPr/>
            </a:pPr>
            <a:r>
              <a:rPr lang="fr-FR" altLang="fr-FR" sz="2000" dirty="0" smtClean="0">
                <a:latin typeface="Arial" charset="0"/>
                <a:cs typeface="Arial" charset="0"/>
              </a:rPr>
              <a:t>A un temps de travail</a:t>
            </a:r>
            <a:endParaRPr lang="fr-FR" altLang="fr-FR" sz="2000" dirty="0" smtClean="0">
              <a:latin typeface="Arial" charset="0"/>
              <a:cs typeface="Arial" charset="0"/>
              <a:sym typeface="Wingdings" pitchFamily="2" charset="2"/>
            </a:endParaRPr>
          </a:p>
          <a:p>
            <a:pPr marL="1600200" lvl="3" eaLnBrk="1" hangingPunct="1">
              <a:lnSpc>
                <a:spcPct val="85000"/>
              </a:lnSpc>
              <a:spcBef>
                <a:spcPts val="1200"/>
              </a:spcBef>
              <a:defRPr/>
            </a:pPr>
            <a:r>
              <a:rPr lang="fr-FR" altLang="fr-FR" sz="2000" dirty="0" smtClean="0">
                <a:latin typeface="Arial" charset="0"/>
                <a:cs typeface="Arial" charset="0"/>
              </a:rPr>
              <a:t>Ou à un coefficient d’équivalence à la SMA (surface minimale d’assujettissement) pour les productions hors sol</a:t>
            </a:r>
          </a:p>
          <a:p>
            <a:pPr marL="742950" lvl="1" indent="-285750" eaLnBrk="1" hangingPunct="1">
              <a:lnSpc>
                <a:spcPct val="80000"/>
              </a:lnSpc>
              <a:spcBef>
                <a:spcPts val="1200"/>
              </a:spcBef>
              <a:defRPr/>
            </a:pPr>
            <a:r>
              <a:rPr lang="fr-FR" altLang="fr-FR" sz="2000" dirty="0" smtClean="0">
                <a:latin typeface="Arial" charset="0"/>
                <a:cs typeface="Arial" charset="0"/>
              </a:rPr>
              <a:t>Avoir l'âge légal de la retraite </a:t>
            </a:r>
            <a:r>
              <a:rPr lang="fr-FR" altLang="fr-FR" sz="2000" b="1" u="sng" dirty="0" smtClean="0">
                <a:latin typeface="Arial" charset="0"/>
                <a:cs typeface="Arial" charset="0"/>
              </a:rPr>
              <a:t>et</a:t>
            </a:r>
            <a:r>
              <a:rPr lang="fr-FR" altLang="fr-FR" sz="2000" b="1" dirty="0" smtClean="0">
                <a:latin typeface="Arial" charset="0"/>
                <a:cs typeface="Arial" charset="0"/>
              </a:rPr>
              <a:t> </a:t>
            </a:r>
            <a:r>
              <a:rPr lang="fr-FR" altLang="fr-FR" sz="2000" dirty="0" smtClean="0">
                <a:latin typeface="Arial" charset="0"/>
                <a:cs typeface="Arial" charset="0"/>
              </a:rPr>
              <a:t>justifier d’une carrière complète (durée d’assurance nécessaire pour le taux plein) ou avoir atteint l’âge du taux plein (quel que soit la durée d’assurance et l’âge de liquidation de la pension) </a:t>
            </a:r>
          </a:p>
          <a:p>
            <a:pPr marL="742950" lvl="1" indent="-285750" eaLnBrk="1" hangingPunct="1">
              <a:lnSpc>
                <a:spcPct val="90000"/>
              </a:lnSpc>
              <a:spcBef>
                <a:spcPts val="1200"/>
              </a:spcBef>
              <a:defRPr/>
            </a:pPr>
            <a:r>
              <a:rPr lang="fr-FR" altLang="fr-FR" sz="2000" dirty="0" smtClean="0">
                <a:latin typeface="Arial" charset="0"/>
                <a:cs typeface="Arial" charset="0"/>
              </a:rPr>
              <a:t>Avoir fait liquider l’ensemble des pensions auprès des régimes de retraite obligatoires, français et étrangers, ainsi que dans les régimes des organisations internationales</a:t>
            </a:r>
          </a:p>
          <a:p>
            <a:pPr marL="439737" indent="-285750" eaLnBrk="1" hangingPunct="1">
              <a:lnSpc>
                <a:spcPct val="90000"/>
              </a:lnSpc>
              <a:spcBef>
                <a:spcPts val="1200"/>
              </a:spcBef>
              <a:defRPr/>
            </a:pPr>
            <a:r>
              <a:rPr lang="fr-FR" altLang="fr-FR" sz="2000" dirty="0" smtClean="0">
                <a:latin typeface="Arial" panose="020B0604020202020204" pitchFamily="34" charset="0"/>
                <a:cs typeface="Arial" panose="020B0604020202020204" pitchFamily="34" charset="0"/>
              </a:rPr>
              <a:t>Si l’assuré reprend ou poursuit une activité en qualité de </a:t>
            </a:r>
            <a:r>
              <a:rPr lang="fr-FR" altLang="fr-FR" sz="2000" b="1" dirty="0" smtClean="0">
                <a:latin typeface="Arial" panose="020B0604020202020204" pitchFamily="34" charset="0"/>
                <a:cs typeface="Arial" panose="020B0604020202020204" pitchFamily="34" charset="0"/>
              </a:rPr>
              <a:t>collaborateur ou d’aide familial</a:t>
            </a:r>
            <a:r>
              <a:rPr lang="fr-FR" altLang="fr-FR" sz="2000" dirty="0" smtClean="0">
                <a:latin typeface="Arial" panose="020B0604020202020204" pitchFamily="34" charset="0"/>
                <a:cs typeface="Arial" panose="020B0604020202020204" pitchFamily="34" charset="0"/>
              </a:rPr>
              <a:t>, </a:t>
            </a:r>
            <a:r>
              <a:rPr lang="fr-FR" altLang="fr-FR" sz="2000" b="1" dirty="0" smtClean="0">
                <a:latin typeface="Arial" panose="020B0604020202020204" pitchFamily="34" charset="0"/>
                <a:cs typeface="Arial" panose="020B0604020202020204" pitchFamily="34" charset="0"/>
              </a:rPr>
              <a:t>seules les deux dernières conditions sont requises</a:t>
            </a:r>
            <a:endParaRPr lang="fr-FR" altLang="fr-FR" sz="2000" dirty="0" smtClean="0">
              <a:latin typeface="Arial" panose="020B0604020202020204" pitchFamily="34" charset="0"/>
              <a:cs typeface="Arial" panose="020B0604020202020204" pitchFamily="34" charset="0"/>
            </a:endParaRPr>
          </a:p>
          <a:p>
            <a:pPr marL="742950" lvl="1" indent="-285750" eaLnBrk="1" hangingPunct="1">
              <a:lnSpc>
                <a:spcPct val="90000"/>
              </a:lnSpc>
              <a:defRPr/>
            </a:pPr>
            <a:endParaRPr lang="fr-FR" altLang="fr-FR" sz="2000" dirty="0" smtClean="0">
              <a:latin typeface="Arial" panose="020B0604020202020204" pitchFamily="34" charset="0"/>
              <a:cs typeface="Arial" panose="020B0604020202020204" pitchFamily="34" charset="0"/>
            </a:endParaRPr>
          </a:p>
        </p:txBody>
      </p:sp>
      <p:sp>
        <p:nvSpPr>
          <p:cNvPr id="95236" name="Espace réservé du numéro de diapositive 4"/>
          <p:cNvSpPr>
            <a:spLocks noGrp="1"/>
          </p:cNvSpPr>
          <p:nvPr>
            <p:ph type="sldNum" sz="quarter" idx="10"/>
          </p:nvPr>
        </p:nvSpPr>
        <p:spPr bwMode="auto">
          <a:xfrm>
            <a:off x="7236296" y="6381751"/>
            <a:ext cx="1728192" cy="35961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25/06/2015             67         </a:t>
            </a:r>
          </a:p>
        </p:txBody>
      </p:sp>
      <p:sp>
        <p:nvSpPr>
          <p:cNvPr id="95237" name="Espace réservé du pied de page 4"/>
          <p:cNvSpPr txBox="1">
            <a:spLocks/>
          </p:cNvSpPr>
          <p:nvPr/>
        </p:nvSpPr>
        <p:spPr bwMode="auto">
          <a:xfrm>
            <a:off x="193675" y="6432550"/>
            <a:ext cx="37861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a:latin typeface="Arial" charset="0"/>
              </a:rPr>
              <a:t>1ers repères retraite - </a:t>
            </a:r>
            <a:r>
              <a:rPr lang="fr-FR" altLang="fr-FR" sz="1000" dirty="0" smtClean="0">
                <a:latin typeface="Arial" charset="0"/>
              </a:rPr>
              <a:t>L</a:t>
            </a:r>
            <a:r>
              <a:rPr lang="fr-FR" altLang="fr-FR" sz="1000" dirty="0">
                <a:latin typeface="Arial" charset="0"/>
              </a:rPr>
              <a:t>. A</a:t>
            </a:r>
            <a:endParaRPr lang="en-US" altLang="fr-FR" sz="1000" dirty="0">
              <a:latin typeface="Arial" charset="0"/>
            </a:endParaRPr>
          </a:p>
        </p:txBody>
      </p:sp>
    </p:spTree>
    <p:extLst>
      <p:ext uri="{BB962C8B-B14F-4D97-AF65-F5344CB8AC3E}">
        <p14:creationId xmlns:p14="http://schemas.microsoft.com/office/powerpoint/2010/main" xmlns="" val="336509587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u contenu 1"/>
          <p:cNvSpPr>
            <a:spLocks noGrp="1"/>
          </p:cNvSpPr>
          <p:nvPr>
            <p:ph idx="1"/>
          </p:nvPr>
        </p:nvSpPr>
        <p:spPr>
          <a:xfrm>
            <a:off x="323528" y="2276872"/>
            <a:ext cx="8569647" cy="4103291"/>
          </a:xfrm>
        </p:spPr>
        <p:txBody>
          <a:bodyPr/>
          <a:lstStyle/>
          <a:p>
            <a:r>
              <a:rPr lang="fr-FR" altLang="fr-FR" sz="2200" dirty="0" smtClean="0">
                <a:latin typeface="Arial" charset="0"/>
                <a:cs typeface="Arial" charset="0"/>
              </a:rPr>
              <a:t>Pour les non salariés agricoles assujettis par rapport à la SMA, possibilité de conserver une </a:t>
            </a:r>
            <a:r>
              <a:rPr lang="fr-FR" altLang="fr-FR" sz="2200" b="1" dirty="0" smtClean="0">
                <a:latin typeface="Arial" charset="0"/>
                <a:cs typeface="Arial" charset="0"/>
              </a:rPr>
              <a:t>parcelle dite de « subsistance »</a:t>
            </a:r>
            <a:r>
              <a:rPr lang="fr-FR" altLang="fr-FR" sz="2200" dirty="0" smtClean="0">
                <a:latin typeface="Arial" charset="0"/>
                <a:cs typeface="Arial" charset="0"/>
              </a:rPr>
              <a:t> égale au maximum au 2/5</a:t>
            </a:r>
            <a:r>
              <a:rPr lang="fr-FR" altLang="fr-FR" sz="2200" baseline="30000" dirty="0" smtClean="0">
                <a:latin typeface="Arial" charset="0"/>
                <a:cs typeface="Arial" charset="0"/>
              </a:rPr>
              <a:t>ème</a:t>
            </a:r>
            <a:r>
              <a:rPr lang="fr-FR" altLang="fr-FR" sz="2200" dirty="0" smtClean="0">
                <a:latin typeface="Arial" charset="0"/>
                <a:cs typeface="Arial" charset="0"/>
              </a:rPr>
              <a:t> de la SMA</a:t>
            </a:r>
          </a:p>
          <a:p>
            <a:pPr eaLnBrk="1" hangingPunct="1">
              <a:lnSpc>
                <a:spcPct val="110000"/>
              </a:lnSpc>
            </a:pPr>
            <a:r>
              <a:rPr lang="fr-FR" altLang="fr-FR" sz="2200" b="1" dirty="0" smtClean="0">
                <a:latin typeface="Arial" charset="0"/>
                <a:cs typeface="Arial" charset="0"/>
              </a:rPr>
              <a:t>Le cumul d’une pension de retraite non salariée agricole et d’une activité autre régime</a:t>
            </a:r>
          </a:p>
          <a:p>
            <a:pPr eaLnBrk="1" hangingPunct="1">
              <a:lnSpc>
                <a:spcPct val="110000"/>
              </a:lnSpc>
              <a:buFont typeface="Wingdings 3" pitchFamily="18" charset="2"/>
              <a:buNone/>
            </a:pPr>
            <a:r>
              <a:rPr lang="fr-FR" altLang="fr-FR" sz="2200" dirty="0" smtClean="0">
                <a:latin typeface="Arial" charset="0"/>
                <a:cs typeface="Arial" charset="0"/>
              </a:rPr>
              <a:t>	Les non salariés agricoles ont la possibilité de poursuivre, reprendre, entreprendre, sans limitation de revenus, une activité :</a:t>
            </a:r>
          </a:p>
          <a:p>
            <a:pPr lvl="3" eaLnBrk="1" hangingPunct="1">
              <a:lnSpc>
                <a:spcPct val="105000"/>
              </a:lnSpc>
            </a:pPr>
            <a:r>
              <a:rPr lang="fr-FR" altLang="fr-FR" sz="2200" dirty="0" smtClean="0">
                <a:latin typeface="Arial" charset="0"/>
                <a:cs typeface="Arial" charset="0"/>
              </a:rPr>
              <a:t>non salariée non agricole</a:t>
            </a:r>
          </a:p>
          <a:p>
            <a:pPr lvl="3" eaLnBrk="1" hangingPunct="1">
              <a:lnSpc>
                <a:spcPct val="105000"/>
              </a:lnSpc>
            </a:pPr>
            <a:r>
              <a:rPr lang="fr-FR" altLang="fr-FR" sz="2200" dirty="0" smtClean="0">
                <a:latin typeface="Arial" charset="0"/>
                <a:cs typeface="Arial" charset="0"/>
              </a:rPr>
              <a:t>salariée, </a:t>
            </a:r>
            <a:r>
              <a:rPr lang="fr-FR" altLang="fr-FR" sz="2200" b="1" dirty="0" smtClean="0">
                <a:latin typeface="Arial" charset="0"/>
                <a:cs typeface="Arial" charset="0"/>
              </a:rPr>
              <a:t>y compris sur leur ancienne exploitation</a:t>
            </a:r>
          </a:p>
          <a:p>
            <a:endParaRPr lang="fr-FR" altLang="fr-FR" sz="2000" dirty="0" smtClean="0">
              <a:latin typeface="Arial" charset="0"/>
              <a:cs typeface="Arial" charset="0"/>
            </a:endParaRPr>
          </a:p>
        </p:txBody>
      </p:sp>
      <p:sp>
        <p:nvSpPr>
          <p:cNvPr id="96259" name="Titre 2"/>
          <p:cNvSpPr>
            <a:spLocks noGrp="1"/>
          </p:cNvSpPr>
          <p:nvPr>
            <p:ph type="title"/>
          </p:nvPr>
        </p:nvSpPr>
        <p:spPr/>
        <p:txBody>
          <a:bodyPr/>
          <a:lstStyle/>
          <a:p>
            <a:r>
              <a:rPr lang="fr-FR" altLang="fr-FR" sz="2800" b="1" dirty="0" smtClean="0">
                <a:latin typeface="Arial" charset="0"/>
                <a:cs typeface="Arial" charset="0"/>
              </a:rPr>
              <a:t>Cumul emploi retraite</a:t>
            </a:r>
            <a:endParaRPr lang="fr-FR" altLang="fr-FR" sz="2800" dirty="0" smtClean="0"/>
          </a:p>
        </p:txBody>
      </p:sp>
      <p:sp>
        <p:nvSpPr>
          <p:cNvPr id="96260"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96261" name="Espace réservé du numéro de diapositive 5"/>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68</a:t>
            </a:r>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22812395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u contenu 1"/>
          <p:cNvSpPr>
            <a:spLocks noGrp="1"/>
          </p:cNvSpPr>
          <p:nvPr>
            <p:ph idx="1"/>
          </p:nvPr>
        </p:nvSpPr>
        <p:spPr>
          <a:xfrm>
            <a:off x="250825" y="2205038"/>
            <a:ext cx="8569325" cy="4392612"/>
          </a:xfrm>
        </p:spPr>
        <p:txBody>
          <a:bodyPr/>
          <a:lstStyle/>
          <a:p>
            <a:pPr eaLnBrk="1" hangingPunct="1">
              <a:lnSpc>
                <a:spcPct val="90000"/>
              </a:lnSpc>
              <a:spcBef>
                <a:spcPts val="1200"/>
              </a:spcBef>
            </a:pPr>
            <a:r>
              <a:rPr lang="fr-FR" altLang="fr-FR" sz="2000" dirty="0" smtClean="0">
                <a:latin typeface="Arial" charset="0"/>
                <a:cs typeface="Arial" charset="0"/>
              </a:rPr>
              <a:t>Les dérogations antérieures au 1er janvier 2009 sont maintenues. En qualité de chef d'exploitation, il peut donc :</a:t>
            </a:r>
          </a:p>
          <a:p>
            <a:pPr lvl="1" eaLnBrk="1" hangingPunct="1">
              <a:lnSpc>
                <a:spcPct val="90000"/>
              </a:lnSpc>
              <a:spcBef>
                <a:spcPts val="1200"/>
              </a:spcBef>
            </a:pPr>
            <a:r>
              <a:rPr lang="fr-FR" altLang="fr-FR" sz="2000" dirty="0" smtClean="0">
                <a:latin typeface="Arial" charset="0"/>
                <a:cs typeface="Arial" charset="0"/>
              </a:rPr>
              <a:t>Conserver une superficie autorisée, </a:t>
            </a:r>
            <a:r>
              <a:rPr lang="fr-FR" altLang="fr-FR" sz="2000" b="1" dirty="0" smtClean="0">
                <a:latin typeface="Arial" charset="0"/>
                <a:cs typeface="Arial" charset="0"/>
              </a:rPr>
              <a:t>fixée au maximum à 1/5ème de la SMI  </a:t>
            </a:r>
          </a:p>
          <a:p>
            <a:pPr lvl="1" eaLnBrk="1" hangingPunct="1">
              <a:lnSpc>
                <a:spcPct val="90000"/>
              </a:lnSpc>
              <a:spcBef>
                <a:spcPts val="1200"/>
              </a:spcBef>
            </a:pPr>
            <a:r>
              <a:rPr lang="fr-FR" altLang="fr-FR" sz="2000" dirty="0" smtClean="0">
                <a:latin typeface="Arial" charset="0"/>
                <a:cs typeface="Arial" charset="0"/>
              </a:rPr>
              <a:t>Donner un coup de main occasionnel (sauf s’il est préretraité) </a:t>
            </a:r>
          </a:p>
          <a:p>
            <a:pPr lvl="3" eaLnBrk="1" hangingPunct="1">
              <a:lnSpc>
                <a:spcPct val="90000"/>
              </a:lnSpc>
              <a:spcBef>
                <a:spcPts val="1200"/>
              </a:spcBef>
            </a:pPr>
            <a:r>
              <a:rPr lang="fr-FR" altLang="fr-FR" sz="2000" dirty="0" smtClean="0">
                <a:latin typeface="Arial" charset="0"/>
                <a:cs typeface="Arial" charset="0"/>
              </a:rPr>
              <a:t>Cette aide ne doit pas dépasser les 10 à 15 heures maximum par semaine </a:t>
            </a:r>
          </a:p>
          <a:p>
            <a:pPr lvl="1" eaLnBrk="1" hangingPunct="1">
              <a:lnSpc>
                <a:spcPct val="90000"/>
              </a:lnSpc>
              <a:spcBef>
                <a:spcPts val="1200"/>
              </a:spcBef>
            </a:pPr>
            <a:r>
              <a:rPr lang="fr-FR" altLang="fr-FR" sz="2000" dirty="0" smtClean="0">
                <a:latin typeface="Arial" charset="0"/>
                <a:cs typeface="Arial" charset="0"/>
              </a:rPr>
              <a:t>En revanche si la transmission de l'exploitation est hors du cadre familial, il doit obligatoirement avoir conservé cette parcelle. Dans cette situation, le coup de main est alors considéré comme de l'entraide qui impose un échange réciproque de services accessoires et gratuits entre le retraité et le nouvel exploitant</a:t>
            </a:r>
          </a:p>
          <a:p>
            <a:pPr>
              <a:spcBef>
                <a:spcPts val="1200"/>
              </a:spcBef>
            </a:pPr>
            <a:endParaRPr lang="fr-FR" altLang="fr-FR" sz="2000" dirty="0" smtClean="0"/>
          </a:p>
        </p:txBody>
      </p:sp>
      <p:sp>
        <p:nvSpPr>
          <p:cNvPr id="97283" name="Titre 2"/>
          <p:cNvSpPr>
            <a:spLocks noGrp="1"/>
          </p:cNvSpPr>
          <p:nvPr>
            <p:ph type="title"/>
          </p:nvPr>
        </p:nvSpPr>
        <p:spPr/>
        <p:txBody>
          <a:bodyPr/>
          <a:lstStyle/>
          <a:p>
            <a:r>
              <a:rPr lang="fr-FR" altLang="fr-FR" sz="2800" b="1" dirty="0" smtClean="0">
                <a:latin typeface="Arial" charset="0"/>
                <a:cs typeface="Arial" charset="0"/>
              </a:rPr>
              <a:t>Cumul emploi retraite </a:t>
            </a:r>
            <a:endParaRPr lang="fr-FR" altLang="fr-FR" sz="2800" dirty="0" smtClean="0"/>
          </a:p>
        </p:txBody>
      </p:sp>
      <p:sp>
        <p:nvSpPr>
          <p:cNvPr id="97284" name="Espace réservé du numéro de diapositive 4"/>
          <p:cNvSpPr>
            <a:spLocks noGrp="1"/>
          </p:cNvSpPr>
          <p:nvPr>
            <p:ph type="sldNum" sz="quarter" idx="12"/>
          </p:nvPr>
        </p:nvSpPr>
        <p:spPr bwMode="auto">
          <a:xfrm>
            <a:off x="8243888" y="6249988"/>
            <a:ext cx="431800" cy="492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A16E07F1-1A0A-441B-BE5D-39A6234A38D3}" type="slidenum">
              <a:rPr lang="fr-FR" altLang="fr-FR" sz="1000" smtClean="0">
                <a:latin typeface="Arial" charset="0"/>
              </a:rPr>
              <a:pPr eaLnBrk="1" hangingPunct="1">
                <a:spcBef>
                  <a:spcPct val="0"/>
                </a:spcBef>
                <a:buClrTx/>
                <a:buSzTx/>
                <a:buFontTx/>
                <a:buNone/>
              </a:pPr>
              <a:t>69</a:t>
            </a:fld>
            <a:endParaRPr lang="fr-FR" altLang="fr-FR" sz="1000" dirty="0" smtClean="0">
              <a:latin typeface="Arial" charset="0"/>
            </a:endParaRPr>
          </a:p>
        </p:txBody>
      </p:sp>
      <p:sp>
        <p:nvSpPr>
          <p:cNvPr id="97285"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99992" y="6309320"/>
            <a:ext cx="3816424" cy="360040"/>
          </a:xfrm>
        </p:spPr>
        <p:txBody>
          <a:bodyPr/>
          <a:lstStyle/>
          <a:p>
            <a:r>
              <a:rPr lang="fr-FR" smtClean="0"/>
              <a:t>25/06/2015</a:t>
            </a:r>
            <a:endParaRPr lang="en-US" dirty="0"/>
          </a:p>
        </p:txBody>
      </p:sp>
    </p:spTree>
    <p:extLst>
      <p:ext uri="{BB962C8B-B14F-4D97-AF65-F5344CB8AC3E}">
        <p14:creationId xmlns:p14="http://schemas.microsoft.com/office/powerpoint/2010/main" xmlns="" val="2206730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numéro de diapositive 3"/>
          <p:cNvSpPr>
            <a:spLocks noGrp="1"/>
          </p:cNvSpPr>
          <p:nvPr>
            <p:ph type="sldNum" sz="quarter" idx="12"/>
          </p:nvPr>
        </p:nvSpPr>
        <p:spPr bwMode="auto">
          <a:xfrm>
            <a:off x="8008938" y="6350000"/>
            <a:ext cx="666750" cy="3175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    </a:t>
            </a:r>
            <a:fld id="{1F0A7BE2-67E4-4276-9CD2-689BBFEA5A45}" type="slidenum">
              <a:rPr lang="fr-FR" altLang="fr-FR" sz="1000" smtClean="0">
                <a:latin typeface="Arial" charset="0"/>
              </a:rPr>
              <a:pPr eaLnBrk="1" hangingPunct="1">
                <a:spcBef>
                  <a:spcPct val="0"/>
                </a:spcBef>
                <a:buClrTx/>
                <a:buSzTx/>
                <a:buFontTx/>
                <a:buNone/>
              </a:pPr>
              <a:t>7</a:t>
            </a:fld>
            <a:endParaRPr lang="fr-FR" altLang="fr-FR" sz="1000" dirty="0" smtClean="0">
              <a:latin typeface="Arial" charset="0"/>
            </a:endParaRPr>
          </a:p>
        </p:txBody>
      </p:sp>
      <p:sp>
        <p:nvSpPr>
          <p:cNvPr id="19460" name="Freeform 2"/>
          <p:cNvSpPr>
            <a:spLocks/>
          </p:cNvSpPr>
          <p:nvPr/>
        </p:nvSpPr>
        <p:spPr bwMode="auto">
          <a:xfrm>
            <a:off x="5227638" y="3038475"/>
            <a:ext cx="1019175" cy="788988"/>
          </a:xfrm>
          <a:custGeom>
            <a:avLst/>
            <a:gdLst>
              <a:gd name="T0" fmla="*/ 0 w 564"/>
              <a:gd name="T1" fmla="*/ 2147483647 h 465"/>
              <a:gd name="T2" fmla="*/ 2147483647 w 564"/>
              <a:gd name="T3" fmla="*/ 2147483647 h 465"/>
              <a:gd name="T4" fmla="*/ 2147483647 w 564"/>
              <a:gd name="T5" fmla="*/ 2147483647 h 465"/>
              <a:gd name="T6" fmla="*/ 2147483647 w 564"/>
              <a:gd name="T7" fmla="*/ 2147483647 h 465"/>
              <a:gd name="T8" fmla="*/ 2147483647 w 564"/>
              <a:gd name="T9" fmla="*/ 2147483647 h 465"/>
              <a:gd name="T10" fmla="*/ 2147483647 w 564"/>
              <a:gd name="T11" fmla="*/ 0 h 465"/>
              <a:gd name="T12" fmla="*/ 2147483647 w 564"/>
              <a:gd name="T13" fmla="*/ 2147483647 h 465"/>
              <a:gd name="T14" fmla="*/ 2147483647 w 564"/>
              <a:gd name="T15" fmla="*/ 2147483647 h 465"/>
              <a:gd name="T16" fmla="*/ 2147483647 w 564"/>
              <a:gd name="T17" fmla="*/ 2147483647 h 465"/>
              <a:gd name="T18" fmla="*/ 2147483647 w 564"/>
              <a:gd name="T19" fmla="*/ 2147483647 h 465"/>
              <a:gd name="T20" fmla="*/ 2147483647 w 564"/>
              <a:gd name="T21" fmla="*/ 2147483647 h 465"/>
              <a:gd name="T22" fmla="*/ 2147483647 w 564"/>
              <a:gd name="T23" fmla="*/ 2147483647 h 465"/>
              <a:gd name="T24" fmla="*/ 2147483647 w 564"/>
              <a:gd name="T25" fmla="*/ 2147483647 h 465"/>
              <a:gd name="T26" fmla="*/ 2147483647 w 564"/>
              <a:gd name="T27" fmla="*/ 2147483647 h 465"/>
              <a:gd name="T28" fmla="*/ 2147483647 w 564"/>
              <a:gd name="T29" fmla="*/ 2147483647 h 465"/>
              <a:gd name="T30" fmla="*/ 2147483647 w 564"/>
              <a:gd name="T31" fmla="*/ 2147483647 h 465"/>
              <a:gd name="T32" fmla="*/ 2147483647 w 564"/>
              <a:gd name="T33" fmla="*/ 2147483647 h 465"/>
              <a:gd name="T34" fmla="*/ 2147483647 w 564"/>
              <a:gd name="T35" fmla="*/ 2147483647 h 465"/>
              <a:gd name="T36" fmla="*/ 2147483647 w 564"/>
              <a:gd name="T37" fmla="*/ 2147483647 h 465"/>
              <a:gd name="T38" fmla="*/ 2147483647 w 564"/>
              <a:gd name="T39" fmla="*/ 2147483647 h 465"/>
              <a:gd name="T40" fmla="*/ 2147483647 w 564"/>
              <a:gd name="T41" fmla="*/ 2147483647 h 465"/>
              <a:gd name="T42" fmla="*/ 2147483647 w 564"/>
              <a:gd name="T43" fmla="*/ 2147483647 h 465"/>
              <a:gd name="T44" fmla="*/ 2147483647 w 564"/>
              <a:gd name="T45" fmla="*/ 2147483647 h 465"/>
              <a:gd name="T46" fmla="*/ 2147483647 w 564"/>
              <a:gd name="T47" fmla="*/ 2147483647 h 465"/>
              <a:gd name="T48" fmla="*/ 2147483647 w 564"/>
              <a:gd name="T49" fmla="*/ 2147483647 h 465"/>
              <a:gd name="T50" fmla="*/ 2147483647 w 564"/>
              <a:gd name="T51" fmla="*/ 2147483647 h 465"/>
              <a:gd name="T52" fmla="*/ 2147483647 w 564"/>
              <a:gd name="T53" fmla="*/ 2147483647 h 465"/>
              <a:gd name="T54" fmla="*/ 2147483647 w 564"/>
              <a:gd name="T55" fmla="*/ 2147483647 h 465"/>
              <a:gd name="T56" fmla="*/ 2147483647 w 564"/>
              <a:gd name="T57" fmla="*/ 2147483647 h 465"/>
              <a:gd name="T58" fmla="*/ 0 w 564"/>
              <a:gd name="T59" fmla="*/ 2147483647 h 465"/>
              <a:gd name="T60" fmla="*/ 0 w 564"/>
              <a:gd name="T61" fmla="*/ 2147483647 h 4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4" h="465">
                <a:moveTo>
                  <a:pt x="0" y="217"/>
                </a:moveTo>
                <a:lnTo>
                  <a:pt x="21" y="200"/>
                </a:lnTo>
                <a:lnTo>
                  <a:pt x="53" y="222"/>
                </a:lnTo>
                <a:lnTo>
                  <a:pt x="127" y="185"/>
                </a:lnTo>
                <a:lnTo>
                  <a:pt x="122" y="52"/>
                </a:lnTo>
                <a:lnTo>
                  <a:pt x="164" y="0"/>
                </a:lnTo>
                <a:lnTo>
                  <a:pt x="264" y="52"/>
                </a:lnTo>
                <a:lnTo>
                  <a:pt x="321" y="115"/>
                </a:lnTo>
                <a:lnTo>
                  <a:pt x="499" y="69"/>
                </a:lnTo>
                <a:lnTo>
                  <a:pt x="499" y="94"/>
                </a:lnTo>
                <a:lnTo>
                  <a:pt x="556" y="137"/>
                </a:lnTo>
                <a:lnTo>
                  <a:pt x="526" y="154"/>
                </a:lnTo>
                <a:lnTo>
                  <a:pt x="556" y="226"/>
                </a:lnTo>
                <a:lnTo>
                  <a:pt x="537" y="263"/>
                </a:lnTo>
                <a:lnTo>
                  <a:pt x="563" y="301"/>
                </a:lnTo>
                <a:lnTo>
                  <a:pt x="526" y="317"/>
                </a:lnTo>
                <a:lnTo>
                  <a:pt x="493" y="296"/>
                </a:lnTo>
                <a:lnTo>
                  <a:pt x="410" y="301"/>
                </a:lnTo>
                <a:lnTo>
                  <a:pt x="363" y="448"/>
                </a:lnTo>
                <a:lnTo>
                  <a:pt x="333" y="390"/>
                </a:lnTo>
                <a:lnTo>
                  <a:pt x="317" y="406"/>
                </a:lnTo>
                <a:lnTo>
                  <a:pt x="247" y="402"/>
                </a:lnTo>
                <a:lnTo>
                  <a:pt x="247" y="438"/>
                </a:lnTo>
                <a:lnTo>
                  <a:pt x="216" y="464"/>
                </a:lnTo>
                <a:lnTo>
                  <a:pt x="133" y="464"/>
                </a:lnTo>
                <a:lnTo>
                  <a:pt x="85" y="418"/>
                </a:lnTo>
                <a:lnTo>
                  <a:pt x="116" y="390"/>
                </a:lnTo>
                <a:lnTo>
                  <a:pt x="116" y="327"/>
                </a:lnTo>
                <a:lnTo>
                  <a:pt x="75" y="317"/>
                </a:lnTo>
                <a:lnTo>
                  <a:pt x="0" y="217"/>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1" name="Freeform 3"/>
          <p:cNvSpPr>
            <a:spLocks/>
          </p:cNvSpPr>
          <p:nvPr/>
        </p:nvSpPr>
        <p:spPr bwMode="auto">
          <a:xfrm>
            <a:off x="4038600" y="4833938"/>
            <a:ext cx="1120775" cy="1200150"/>
          </a:xfrm>
          <a:custGeom>
            <a:avLst/>
            <a:gdLst>
              <a:gd name="T0" fmla="*/ 2147483647 w 620"/>
              <a:gd name="T1" fmla="*/ 2147483647 h 707"/>
              <a:gd name="T2" fmla="*/ 2147483647 w 620"/>
              <a:gd name="T3" fmla="*/ 2147483647 h 707"/>
              <a:gd name="T4" fmla="*/ 2147483647 w 620"/>
              <a:gd name="T5" fmla="*/ 2147483647 h 707"/>
              <a:gd name="T6" fmla="*/ 2147483647 w 620"/>
              <a:gd name="T7" fmla="*/ 2147483647 h 707"/>
              <a:gd name="T8" fmla="*/ 2147483647 w 620"/>
              <a:gd name="T9" fmla="*/ 2147483647 h 707"/>
              <a:gd name="T10" fmla="*/ 2147483647 w 620"/>
              <a:gd name="T11" fmla="*/ 2147483647 h 707"/>
              <a:gd name="T12" fmla="*/ 2147483647 w 620"/>
              <a:gd name="T13" fmla="*/ 2147483647 h 707"/>
              <a:gd name="T14" fmla="*/ 2147483647 w 620"/>
              <a:gd name="T15" fmla="*/ 2147483647 h 707"/>
              <a:gd name="T16" fmla="*/ 2147483647 w 620"/>
              <a:gd name="T17" fmla="*/ 2147483647 h 707"/>
              <a:gd name="T18" fmla="*/ 2147483647 w 620"/>
              <a:gd name="T19" fmla="*/ 2147483647 h 707"/>
              <a:gd name="T20" fmla="*/ 2147483647 w 620"/>
              <a:gd name="T21" fmla="*/ 2147483647 h 707"/>
              <a:gd name="T22" fmla="*/ 2147483647 w 620"/>
              <a:gd name="T23" fmla="*/ 2147483647 h 707"/>
              <a:gd name="T24" fmla="*/ 2147483647 w 620"/>
              <a:gd name="T25" fmla="*/ 2147483647 h 707"/>
              <a:gd name="T26" fmla="*/ 2147483647 w 620"/>
              <a:gd name="T27" fmla="*/ 2147483647 h 707"/>
              <a:gd name="T28" fmla="*/ 2147483647 w 620"/>
              <a:gd name="T29" fmla="*/ 2147483647 h 707"/>
              <a:gd name="T30" fmla="*/ 2147483647 w 620"/>
              <a:gd name="T31" fmla="*/ 2147483647 h 707"/>
              <a:gd name="T32" fmla="*/ 2147483647 w 620"/>
              <a:gd name="T33" fmla="*/ 2147483647 h 707"/>
              <a:gd name="T34" fmla="*/ 2147483647 w 620"/>
              <a:gd name="T35" fmla="*/ 2147483647 h 707"/>
              <a:gd name="T36" fmla="*/ 2147483647 w 620"/>
              <a:gd name="T37" fmla="*/ 2147483647 h 707"/>
              <a:gd name="T38" fmla="*/ 2147483647 w 620"/>
              <a:gd name="T39" fmla="*/ 2147483647 h 707"/>
              <a:gd name="T40" fmla="*/ 2147483647 w 620"/>
              <a:gd name="T41" fmla="*/ 2147483647 h 707"/>
              <a:gd name="T42" fmla="*/ 2147483647 w 620"/>
              <a:gd name="T43" fmla="*/ 2147483647 h 707"/>
              <a:gd name="T44" fmla="*/ 2147483647 w 620"/>
              <a:gd name="T45" fmla="*/ 2147483647 h 707"/>
              <a:gd name="T46" fmla="*/ 2147483647 w 620"/>
              <a:gd name="T47" fmla="*/ 2147483647 h 707"/>
              <a:gd name="T48" fmla="*/ 2147483647 w 620"/>
              <a:gd name="T49" fmla="*/ 2147483647 h 707"/>
              <a:gd name="T50" fmla="*/ 2147483647 w 620"/>
              <a:gd name="T51" fmla="*/ 2147483647 h 707"/>
              <a:gd name="T52" fmla="*/ 2147483647 w 620"/>
              <a:gd name="T53" fmla="*/ 2147483647 h 707"/>
              <a:gd name="T54" fmla="*/ 2147483647 w 620"/>
              <a:gd name="T55" fmla="*/ 2147483647 h 707"/>
              <a:gd name="T56" fmla="*/ 2147483647 w 620"/>
              <a:gd name="T57" fmla="*/ 2147483647 h 707"/>
              <a:gd name="T58" fmla="*/ 2147483647 w 620"/>
              <a:gd name="T59" fmla="*/ 2147483647 h 707"/>
              <a:gd name="T60" fmla="*/ 2147483647 w 620"/>
              <a:gd name="T61" fmla="*/ 2147483647 h 707"/>
              <a:gd name="T62" fmla="*/ 2147483647 w 620"/>
              <a:gd name="T63" fmla="*/ 2147483647 h 707"/>
              <a:gd name="T64" fmla="*/ 2147483647 w 620"/>
              <a:gd name="T65" fmla="*/ 2147483647 h 707"/>
              <a:gd name="T66" fmla="*/ 2147483647 w 620"/>
              <a:gd name="T67" fmla="*/ 2147483647 h 707"/>
              <a:gd name="T68" fmla="*/ 2147483647 w 620"/>
              <a:gd name="T69" fmla="*/ 2147483647 h 707"/>
              <a:gd name="T70" fmla="*/ 2147483647 w 620"/>
              <a:gd name="T71" fmla="*/ 2147483647 h 707"/>
              <a:gd name="T72" fmla="*/ 2147483647 w 620"/>
              <a:gd name="T73" fmla="*/ 2147483647 h 707"/>
              <a:gd name="T74" fmla="*/ 2147483647 w 620"/>
              <a:gd name="T75" fmla="*/ 2147483647 h 707"/>
              <a:gd name="T76" fmla="*/ 2147483647 w 620"/>
              <a:gd name="T77" fmla="*/ 2147483647 h 707"/>
              <a:gd name="T78" fmla="*/ 2147483647 w 620"/>
              <a:gd name="T79" fmla="*/ 2147483647 h 707"/>
              <a:gd name="T80" fmla="*/ 2147483647 w 620"/>
              <a:gd name="T81" fmla="*/ 2147483647 h 707"/>
              <a:gd name="T82" fmla="*/ 2147483647 w 620"/>
              <a:gd name="T83" fmla="*/ 2147483647 h 707"/>
              <a:gd name="T84" fmla="*/ 2147483647 w 620"/>
              <a:gd name="T85" fmla="*/ 2147483647 h 707"/>
              <a:gd name="T86" fmla="*/ 2147483647 w 620"/>
              <a:gd name="T87" fmla="*/ 2147483647 h 707"/>
              <a:gd name="T88" fmla="*/ 2147483647 w 620"/>
              <a:gd name="T89" fmla="*/ 2147483647 h 707"/>
              <a:gd name="T90" fmla="*/ 2147483647 w 620"/>
              <a:gd name="T91" fmla="*/ 2147483647 h 707"/>
              <a:gd name="T92" fmla="*/ 2147483647 w 620"/>
              <a:gd name="T93" fmla="*/ 2147483647 h 707"/>
              <a:gd name="T94" fmla="*/ 2147483647 w 620"/>
              <a:gd name="T95" fmla="*/ 2147483647 h 707"/>
              <a:gd name="T96" fmla="*/ 2147483647 w 620"/>
              <a:gd name="T97" fmla="*/ 2147483647 h 707"/>
              <a:gd name="T98" fmla="*/ 2147483647 w 620"/>
              <a:gd name="T99" fmla="*/ 2147483647 h 707"/>
              <a:gd name="T100" fmla="*/ 2147483647 w 620"/>
              <a:gd name="T101" fmla="*/ 2147483647 h 707"/>
              <a:gd name="T102" fmla="*/ 2147483647 w 620"/>
              <a:gd name="T103" fmla="*/ 2147483647 h 707"/>
              <a:gd name="T104" fmla="*/ 2147483647 w 620"/>
              <a:gd name="T105" fmla="*/ 2147483647 h 707"/>
              <a:gd name="T106" fmla="*/ 2147483647 w 620"/>
              <a:gd name="T107" fmla="*/ 2147483647 h 707"/>
              <a:gd name="T108" fmla="*/ 2147483647 w 620"/>
              <a:gd name="T109" fmla="*/ 2147483647 h 707"/>
              <a:gd name="T110" fmla="*/ 2147483647 w 620"/>
              <a:gd name="T111" fmla="*/ 2147483647 h 707"/>
              <a:gd name="T112" fmla="*/ 2147483647 w 620"/>
              <a:gd name="T113" fmla="*/ 2147483647 h 707"/>
              <a:gd name="T114" fmla="*/ 2147483647 w 620"/>
              <a:gd name="T115" fmla="*/ 2147483647 h 707"/>
              <a:gd name="T116" fmla="*/ 2147483647 w 620"/>
              <a:gd name="T117" fmla="*/ 2147483647 h 707"/>
              <a:gd name="T118" fmla="*/ 2147483647 w 620"/>
              <a:gd name="T119" fmla="*/ 2147483647 h 707"/>
              <a:gd name="T120" fmla="*/ 2147483647 w 620"/>
              <a:gd name="T121" fmla="*/ 2147483647 h 707"/>
              <a:gd name="T122" fmla="*/ 2147483647 w 620"/>
              <a:gd name="T123" fmla="*/ 2147483647 h 707"/>
              <a:gd name="T124" fmla="*/ 2147483647 w 620"/>
              <a:gd name="T125" fmla="*/ 2147483647 h 7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0" h="707">
                <a:moveTo>
                  <a:pt x="305" y="122"/>
                </a:moveTo>
                <a:lnTo>
                  <a:pt x="305" y="122"/>
                </a:lnTo>
                <a:lnTo>
                  <a:pt x="307" y="122"/>
                </a:lnTo>
                <a:lnTo>
                  <a:pt x="309" y="119"/>
                </a:lnTo>
                <a:lnTo>
                  <a:pt x="311" y="119"/>
                </a:lnTo>
                <a:lnTo>
                  <a:pt x="312" y="118"/>
                </a:lnTo>
                <a:lnTo>
                  <a:pt x="313" y="118"/>
                </a:lnTo>
                <a:lnTo>
                  <a:pt x="315" y="117"/>
                </a:lnTo>
                <a:lnTo>
                  <a:pt x="316" y="115"/>
                </a:lnTo>
                <a:lnTo>
                  <a:pt x="316" y="114"/>
                </a:lnTo>
                <a:lnTo>
                  <a:pt x="318" y="112"/>
                </a:lnTo>
                <a:lnTo>
                  <a:pt x="318" y="111"/>
                </a:lnTo>
                <a:lnTo>
                  <a:pt x="320" y="109"/>
                </a:lnTo>
                <a:lnTo>
                  <a:pt x="320" y="107"/>
                </a:lnTo>
                <a:lnTo>
                  <a:pt x="322" y="105"/>
                </a:lnTo>
                <a:lnTo>
                  <a:pt x="323" y="103"/>
                </a:lnTo>
                <a:lnTo>
                  <a:pt x="323" y="102"/>
                </a:lnTo>
                <a:lnTo>
                  <a:pt x="325" y="100"/>
                </a:lnTo>
                <a:lnTo>
                  <a:pt x="325" y="99"/>
                </a:lnTo>
                <a:lnTo>
                  <a:pt x="326" y="97"/>
                </a:lnTo>
                <a:lnTo>
                  <a:pt x="326" y="96"/>
                </a:lnTo>
                <a:lnTo>
                  <a:pt x="328" y="94"/>
                </a:lnTo>
                <a:lnTo>
                  <a:pt x="328" y="93"/>
                </a:lnTo>
                <a:lnTo>
                  <a:pt x="329" y="90"/>
                </a:lnTo>
                <a:lnTo>
                  <a:pt x="329" y="88"/>
                </a:lnTo>
                <a:lnTo>
                  <a:pt x="329" y="87"/>
                </a:lnTo>
                <a:lnTo>
                  <a:pt x="331" y="85"/>
                </a:lnTo>
                <a:lnTo>
                  <a:pt x="331" y="83"/>
                </a:lnTo>
                <a:lnTo>
                  <a:pt x="333" y="81"/>
                </a:lnTo>
                <a:lnTo>
                  <a:pt x="333" y="79"/>
                </a:lnTo>
                <a:lnTo>
                  <a:pt x="333" y="78"/>
                </a:lnTo>
                <a:lnTo>
                  <a:pt x="335" y="76"/>
                </a:lnTo>
                <a:lnTo>
                  <a:pt x="335" y="75"/>
                </a:lnTo>
                <a:lnTo>
                  <a:pt x="336" y="73"/>
                </a:lnTo>
                <a:lnTo>
                  <a:pt x="337" y="71"/>
                </a:lnTo>
                <a:lnTo>
                  <a:pt x="339" y="68"/>
                </a:lnTo>
                <a:lnTo>
                  <a:pt x="339" y="66"/>
                </a:lnTo>
                <a:lnTo>
                  <a:pt x="341" y="62"/>
                </a:lnTo>
                <a:lnTo>
                  <a:pt x="343" y="60"/>
                </a:lnTo>
                <a:lnTo>
                  <a:pt x="345" y="56"/>
                </a:lnTo>
                <a:lnTo>
                  <a:pt x="345" y="54"/>
                </a:lnTo>
                <a:lnTo>
                  <a:pt x="347" y="51"/>
                </a:lnTo>
                <a:lnTo>
                  <a:pt x="349" y="49"/>
                </a:lnTo>
                <a:lnTo>
                  <a:pt x="350" y="45"/>
                </a:lnTo>
                <a:lnTo>
                  <a:pt x="350" y="43"/>
                </a:lnTo>
                <a:lnTo>
                  <a:pt x="352" y="41"/>
                </a:lnTo>
                <a:lnTo>
                  <a:pt x="354" y="39"/>
                </a:lnTo>
                <a:lnTo>
                  <a:pt x="356" y="36"/>
                </a:lnTo>
                <a:lnTo>
                  <a:pt x="356" y="35"/>
                </a:lnTo>
                <a:lnTo>
                  <a:pt x="356" y="33"/>
                </a:lnTo>
                <a:lnTo>
                  <a:pt x="356" y="31"/>
                </a:lnTo>
                <a:lnTo>
                  <a:pt x="358" y="29"/>
                </a:lnTo>
                <a:lnTo>
                  <a:pt x="358" y="28"/>
                </a:lnTo>
                <a:lnTo>
                  <a:pt x="359" y="26"/>
                </a:lnTo>
                <a:lnTo>
                  <a:pt x="359" y="25"/>
                </a:lnTo>
                <a:lnTo>
                  <a:pt x="361" y="22"/>
                </a:lnTo>
                <a:lnTo>
                  <a:pt x="362" y="22"/>
                </a:lnTo>
                <a:lnTo>
                  <a:pt x="363" y="22"/>
                </a:lnTo>
                <a:lnTo>
                  <a:pt x="365" y="21"/>
                </a:lnTo>
                <a:lnTo>
                  <a:pt x="366" y="21"/>
                </a:lnTo>
                <a:lnTo>
                  <a:pt x="368" y="19"/>
                </a:lnTo>
                <a:lnTo>
                  <a:pt x="370" y="19"/>
                </a:lnTo>
                <a:lnTo>
                  <a:pt x="372" y="17"/>
                </a:lnTo>
                <a:lnTo>
                  <a:pt x="374" y="15"/>
                </a:lnTo>
                <a:lnTo>
                  <a:pt x="376" y="15"/>
                </a:lnTo>
                <a:lnTo>
                  <a:pt x="379" y="14"/>
                </a:lnTo>
                <a:lnTo>
                  <a:pt x="380" y="12"/>
                </a:lnTo>
                <a:lnTo>
                  <a:pt x="381" y="12"/>
                </a:lnTo>
                <a:lnTo>
                  <a:pt x="384" y="10"/>
                </a:lnTo>
                <a:lnTo>
                  <a:pt x="384" y="8"/>
                </a:lnTo>
                <a:lnTo>
                  <a:pt x="384" y="7"/>
                </a:lnTo>
                <a:lnTo>
                  <a:pt x="386" y="5"/>
                </a:lnTo>
                <a:lnTo>
                  <a:pt x="387" y="3"/>
                </a:lnTo>
                <a:lnTo>
                  <a:pt x="387" y="2"/>
                </a:lnTo>
                <a:lnTo>
                  <a:pt x="388" y="0"/>
                </a:lnTo>
                <a:lnTo>
                  <a:pt x="390" y="0"/>
                </a:lnTo>
                <a:lnTo>
                  <a:pt x="392" y="0"/>
                </a:lnTo>
                <a:lnTo>
                  <a:pt x="394" y="0"/>
                </a:lnTo>
                <a:lnTo>
                  <a:pt x="396" y="0"/>
                </a:lnTo>
                <a:lnTo>
                  <a:pt x="396" y="1"/>
                </a:lnTo>
                <a:lnTo>
                  <a:pt x="398" y="1"/>
                </a:lnTo>
                <a:lnTo>
                  <a:pt x="398" y="3"/>
                </a:lnTo>
                <a:lnTo>
                  <a:pt x="399" y="3"/>
                </a:lnTo>
                <a:lnTo>
                  <a:pt x="401" y="3"/>
                </a:lnTo>
                <a:lnTo>
                  <a:pt x="401" y="5"/>
                </a:lnTo>
                <a:lnTo>
                  <a:pt x="402" y="5"/>
                </a:lnTo>
                <a:lnTo>
                  <a:pt x="403" y="5"/>
                </a:lnTo>
                <a:lnTo>
                  <a:pt x="403" y="7"/>
                </a:lnTo>
                <a:lnTo>
                  <a:pt x="405" y="7"/>
                </a:lnTo>
                <a:lnTo>
                  <a:pt x="405" y="8"/>
                </a:lnTo>
                <a:lnTo>
                  <a:pt x="408" y="8"/>
                </a:lnTo>
                <a:lnTo>
                  <a:pt x="408" y="10"/>
                </a:lnTo>
                <a:lnTo>
                  <a:pt x="409" y="10"/>
                </a:lnTo>
                <a:lnTo>
                  <a:pt x="409" y="11"/>
                </a:lnTo>
                <a:lnTo>
                  <a:pt x="411" y="11"/>
                </a:lnTo>
                <a:lnTo>
                  <a:pt x="411" y="12"/>
                </a:lnTo>
                <a:lnTo>
                  <a:pt x="412" y="12"/>
                </a:lnTo>
                <a:lnTo>
                  <a:pt x="414" y="12"/>
                </a:lnTo>
                <a:lnTo>
                  <a:pt x="414" y="14"/>
                </a:lnTo>
                <a:lnTo>
                  <a:pt x="415" y="14"/>
                </a:lnTo>
                <a:lnTo>
                  <a:pt x="415" y="15"/>
                </a:lnTo>
                <a:lnTo>
                  <a:pt x="417" y="15"/>
                </a:lnTo>
                <a:lnTo>
                  <a:pt x="417" y="17"/>
                </a:lnTo>
                <a:lnTo>
                  <a:pt x="419" y="17"/>
                </a:lnTo>
                <a:lnTo>
                  <a:pt x="420" y="17"/>
                </a:lnTo>
                <a:lnTo>
                  <a:pt x="422" y="17"/>
                </a:lnTo>
                <a:lnTo>
                  <a:pt x="422" y="20"/>
                </a:lnTo>
                <a:lnTo>
                  <a:pt x="424" y="20"/>
                </a:lnTo>
                <a:lnTo>
                  <a:pt x="425" y="21"/>
                </a:lnTo>
                <a:lnTo>
                  <a:pt x="427" y="21"/>
                </a:lnTo>
                <a:lnTo>
                  <a:pt x="427" y="22"/>
                </a:lnTo>
                <a:lnTo>
                  <a:pt x="430" y="22"/>
                </a:lnTo>
                <a:lnTo>
                  <a:pt x="431" y="22"/>
                </a:lnTo>
                <a:lnTo>
                  <a:pt x="431" y="25"/>
                </a:lnTo>
                <a:lnTo>
                  <a:pt x="431" y="27"/>
                </a:lnTo>
                <a:lnTo>
                  <a:pt x="433" y="27"/>
                </a:lnTo>
                <a:lnTo>
                  <a:pt x="433" y="29"/>
                </a:lnTo>
                <a:lnTo>
                  <a:pt x="434" y="30"/>
                </a:lnTo>
                <a:lnTo>
                  <a:pt x="434" y="32"/>
                </a:lnTo>
                <a:lnTo>
                  <a:pt x="437" y="32"/>
                </a:lnTo>
                <a:lnTo>
                  <a:pt x="437" y="34"/>
                </a:lnTo>
                <a:lnTo>
                  <a:pt x="437" y="36"/>
                </a:lnTo>
                <a:lnTo>
                  <a:pt x="437" y="37"/>
                </a:lnTo>
                <a:lnTo>
                  <a:pt x="439" y="37"/>
                </a:lnTo>
                <a:lnTo>
                  <a:pt x="439" y="39"/>
                </a:lnTo>
                <a:lnTo>
                  <a:pt x="440" y="39"/>
                </a:lnTo>
                <a:lnTo>
                  <a:pt x="440" y="41"/>
                </a:lnTo>
                <a:lnTo>
                  <a:pt x="442" y="41"/>
                </a:lnTo>
                <a:lnTo>
                  <a:pt x="442" y="43"/>
                </a:lnTo>
                <a:lnTo>
                  <a:pt x="443" y="43"/>
                </a:lnTo>
                <a:lnTo>
                  <a:pt x="443" y="44"/>
                </a:lnTo>
                <a:lnTo>
                  <a:pt x="444" y="44"/>
                </a:lnTo>
                <a:lnTo>
                  <a:pt x="446" y="44"/>
                </a:lnTo>
                <a:lnTo>
                  <a:pt x="446" y="47"/>
                </a:lnTo>
                <a:lnTo>
                  <a:pt x="447" y="47"/>
                </a:lnTo>
                <a:lnTo>
                  <a:pt x="447" y="48"/>
                </a:lnTo>
                <a:lnTo>
                  <a:pt x="449" y="48"/>
                </a:lnTo>
                <a:lnTo>
                  <a:pt x="449" y="50"/>
                </a:lnTo>
                <a:lnTo>
                  <a:pt x="449" y="51"/>
                </a:lnTo>
                <a:lnTo>
                  <a:pt x="449" y="53"/>
                </a:lnTo>
                <a:lnTo>
                  <a:pt x="449" y="55"/>
                </a:lnTo>
                <a:lnTo>
                  <a:pt x="451" y="55"/>
                </a:lnTo>
                <a:lnTo>
                  <a:pt x="451" y="57"/>
                </a:lnTo>
                <a:lnTo>
                  <a:pt x="451" y="59"/>
                </a:lnTo>
                <a:lnTo>
                  <a:pt x="453" y="59"/>
                </a:lnTo>
                <a:lnTo>
                  <a:pt x="453" y="61"/>
                </a:lnTo>
                <a:lnTo>
                  <a:pt x="455" y="61"/>
                </a:lnTo>
                <a:lnTo>
                  <a:pt x="454" y="63"/>
                </a:lnTo>
                <a:lnTo>
                  <a:pt x="454" y="64"/>
                </a:lnTo>
                <a:lnTo>
                  <a:pt x="454" y="66"/>
                </a:lnTo>
                <a:lnTo>
                  <a:pt x="454" y="67"/>
                </a:lnTo>
                <a:lnTo>
                  <a:pt x="454" y="69"/>
                </a:lnTo>
                <a:lnTo>
                  <a:pt x="454" y="71"/>
                </a:lnTo>
                <a:lnTo>
                  <a:pt x="454" y="73"/>
                </a:lnTo>
                <a:lnTo>
                  <a:pt x="454" y="74"/>
                </a:lnTo>
                <a:lnTo>
                  <a:pt x="455" y="74"/>
                </a:lnTo>
                <a:lnTo>
                  <a:pt x="455" y="76"/>
                </a:lnTo>
                <a:lnTo>
                  <a:pt x="455" y="77"/>
                </a:lnTo>
                <a:lnTo>
                  <a:pt x="456" y="77"/>
                </a:lnTo>
                <a:lnTo>
                  <a:pt x="456" y="79"/>
                </a:lnTo>
                <a:lnTo>
                  <a:pt x="457" y="80"/>
                </a:lnTo>
                <a:lnTo>
                  <a:pt x="457" y="81"/>
                </a:lnTo>
                <a:lnTo>
                  <a:pt x="459" y="81"/>
                </a:lnTo>
                <a:lnTo>
                  <a:pt x="459" y="83"/>
                </a:lnTo>
                <a:lnTo>
                  <a:pt x="459" y="85"/>
                </a:lnTo>
                <a:lnTo>
                  <a:pt x="459" y="87"/>
                </a:lnTo>
                <a:lnTo>
                  <a:pt x="461" y="87"/>
                </a:lnTo>
                <a:lnTo>
                  <a:pt x="461" y="88"/>
                </a:lnTo>
                <a:lnTo>
                  <a:pt x="462" y="88"/>
                </a:lnTo>
                <a:lnTo>
                  <a:pt x="464" y="88"/>
                </a:lnTo>
                <a:lnTo>
                  <a:pt x="463" y="90"/>
                </a:lnTo>
                <a:lnTo>
                  <a:pt x="463" y="92"/>
                </a:lnTo>
                <a:lnTo>
                  <a:pt x="463" y="94"/>
                </a:lnTo>
                <a:lnTo>
                  <a:pt x="463" y="95"/>
                </a:lnTo>
                <a:lnTo>
                  <a:pt x="463" y="96"/>
                </a:lnTo>
                <a:lnTo>
                  <a:pt x="463" y="97"/>
                </a:lnTo>
                <a:lnTo>
                  <a:pt x="463" y="99"/>
                </a:lnTo>
                <a:lnTo>
                  <a:pt x="464" y="99"/>
                </a:lnTo>
                <a:lnTo>
                  <a:pt x="464" y="101"/>
                </a:lnTo>
                <a:lnTo>
                  <a:pt x="466" y="102"/>
                </a:lnTo>
                <a:lnTo>
                  <a:pt x="466" y="104"/>
                </a:lnTo>
                <a:lnTo>
                  <a:pt x="468" y="105"/>
                </a:lnTo>
                <a:lnTo>
                  <a:pt x="468" y="108"/>
                </a:lnTo>
                <a:lnTo>
                  <a:pt x="469" y="110"/>
                </a:lnTo>
                <a:lnTo>
                  <a:pt x="469" y="112"/>
                </a:lnTo>
                <a:lnTo>
                  <a:pt x="471" y="114"/>
                </a:lnTo>
                <a:lnTo>
                  <a:pt x="471" y="118"/>
                </a:lnTo>
                <a:lnTo>
                  <a:pt x="471" y="119"/>
                </a:lnTo>
                <a:lnTo>
                  <a:pt x="471" y="122"/>
                </a:lnTo>
                <a:lnTo>
                  <a:pt x="473" y="124"/>
                </a:lnTo>
                <a:lnTo>
                  <a:pt x="473" y="125"/>
                </a:lnTo>
                <a:lnTo>
                  <a:pt x="475" y="127"/>
                </a:lnTo>
                <a:lnTo>
                  <a:pt x="475" y="129"/>
                </a:lnTo>
                <a:lnTo>
                  <a:pt x="477" y="129"/>
                </a:lnTo>
                <a:lnTo>
                  <a:pt x="477" y="131"/>
                </a:lnTo>
                <a:lnTo>
                  <a:pt x="478" y="131"/>
                </a:lnTo>
                <a:lnTo>
                  <a:pt x="478" y="133"/>
                </a:lnTo>
                <a:lnTo>
                  <a:pt x="480" y="133"/>
                </a:lnTo>
                <a:lnTo>
                  <a:pt x="480" y="134"/>
                </a:lnTo>
                <a:lnTo>
                  <a:pt x="482" y="134"/>
                </a:lnTo>
                <a:lnTo>
                  <a:pt x="482" y="135"/>
                </a:lnTo>
                <a:lnTo>
                  <a:pt x="484" y="135"/>
                </a:lnTo>
                <a:lnTo>
                  <a:pt x="484" y="137"/>
                </a:lnTo>
                <a:lnTo>
                  <a:pt x="485" y="137"/>
                </a:lnTo>
                <a:lnTo>
                  <a:pt x="485" y="138"/>
                </a:lnTo>
                <a:lnTo>
                  <a:pt x="488" y="138"/>
                </a:lnTo>
                <a:lnTo>
                  <a:pt x="488" y="140"/>
                </a:lnTo>
                <a:lnTo>
                  <a:pt x="490" y="140"/>
                </a:lnTo>
                <a:lnTo>
                  <a:pt x="492" y="140"/>
                </a:lnTo>
                <a:lnTo>
                  <a:pt x="492" y="141"/>
                </a:lnTo>
                <a:lnTo>
                  <a:pt x="492" y="143"/>
                </a:lnTo>
                <a:lnTo>
                  <a:pt x="492" y="146"/>
                </a:lnTo>
                <a:lnTo>
                  <a:pt x="492" y="147"/>
                </a:lnTo>
                <a:lnTo>
                  <a:pt x="492" y="149"/>
                </a:lnTo>
                <a:lnTo>
                  <a:pt x="492" y="150"/>
                </a:lnTo>
                <a:lnTo>
                  <a:pt x="492" y="152"/>
                </a:lnTo>
                <a:lnTo>
                  <a:pt x="492" y="154"/>
                </a:lnTo>
                <a:lnTo>
                  <a:pt x="492" y="155"/>
                </a:lnTo>
                <a:lnTo>
                  <a:pt x="493" y="155"/>
                </a:lnTo>
                <a:lnTo>
                  <a:pt x="495" y="155"/>
                </a:lnTo>
                <a:lnTo>
                  <a:pt x="495" y="156"/>
                </a:lnTo>
                <a:lnTo>
                  <a:pt x="495" y="157"/>
                </a:lnTo>
                <a:lnTo>
                  <a:pt x="495" y="159"/>
                </a:lnTo>
                <a:lnTo>
                  <a:pt x="495" y="161"/>
                </a:lnTo>
                <a:lnTo>
                  <a:pt x="495" y="163"/>
                </a:lnTo>
                <a:lnTo>
                  <a:pt x="495" y="165"/>
                </a:lnTo>
                <a:lnTo>
                  <a:pt x="495" y="167"/>
                </a:lnTo>
                <a:lnTo>
                  <a:pt x="495" y="169"/>
                </a:lnTo>
                <a:lnTo>
                  <a:pt x="495" y="170"/>
                </a:lnTo>
                <a:lnTo>
                  <a:pt x="495" y="171"/>
                </a:lnTo>
                <a:lnTo>
                  <a:pt x="495" y="172"/>
                </a:lnTo>
                <a:lnTo>
                  <a:pt x="497" y="172"/>
                </a:lnTo>
                <a:lnTo>
                  <a:pt x="497" y="175"/>
                </a:lnTo>
                <a:lnTo>
                  <a:pt x="498" y="175"/>
                </a:lnTo>
                <a:lnTo>
                  <a:pt x="500" y="175"/>
                </a:lnTo>
                <a:lnTo>
                  <a:pt x="500" y="177"/>
                </a:lnTo>
                <a:lnTo>
                  <a:pt x="500" y="178"/>
                </a:lnTo>
                <a:lnTo>
                  <a:pt x="501" y="178"/>
                </a:lnTo>
                <a:lnTo>
                  <a:pt x="501" y="180"/>
                </a:lnTo>
                <a:lnTo>
                  <a:pt x="502" y="180"/>
                </a:lnTo>
                <a:lnTo>
                  <a:pt x="502" y="182"/>
                </a:lnTo>
                <a:lnTo>
                  <a:pt x="504" y="182"/>
                </a:lnTo>
                <a:lnTo>
                  <a:pt x="504" y="184"/>
                </a:lnTo>
                <a:lnTo>
                  <a:pt x="504" y="185"/>
                </a:lnTo>
                <a:lnTo>
                  <a:pt x="506" y="185"/>
                </a:lnTo>
                <a:lnTo>
                  <a:pt x="506" y="187"/>
                </a:lnTo>
                <a:lnTo>
                  <a:pt x="508" y="187"/>
                </a:lnTo>
                <a:lnTo>
                  <a:pt x="508" y="189"/>
                </a:lnTo>
                <a:lnTo>
                  <a:pt x="508" y="190"/>
                </a:lnTo>
                <a:lnTo>
                  <a:pt x="508" y="192"/>
                </a:lnTo>
                <a:lnTo>
                  <a:pt x="508" y="194"/>
                </a:lnTo>
                <a:lnTo>
                  <a:pt x="508" y="196"/>
                </a:lnTo>
                <a:lnTo>
                  <a:pt x="509" y="196"/>
                </a:lnTo>
                <a:lnTo>
                  <a:pt x="509" y="198"/>
                </a:lnTo>
                <a:lnTo>
                  <a:pt x="509" y="199"/>
                </a:lnTo>
                <a:lnTo>
                  <a:pt x="509" y="200"/>
                </a:lnTo>
                <a:lnTo>
                  <a:pt x="511" y="200"/>
                </a:lnTo>
                <a:lnTo>
                  <a:pt x="511" y="202"/>
                </a:lnTo>
                <a:lnTo>
                  <a:pt x="511" y="203"/>
                </a:lnTo>
                <a:lnTo>
                  <a:pt x="513" y="203"/>
                </a:lnTo>
                <a:lnTo>
                  <a:pt x="512" y="205"/>
                </a:lnTo>
                <a:lnTo>
                  <a:pt x="512" y="206"/>
                </a:lnTo>
                <a:lnTo>
                  <a:pt x="512" y="208"/>
                </a:lnTo>
                <a:lnTo>
                  <a:pt x="512" y="210"/>
                </a:lnTo>
                <a:lnTo>
                  <a:pt x="512" y="212"/>
                </a:lnTo>
                <a:lnTo>
                  <a:pt x="512" y="214"/>
                </a:lnTo>
                <a:lnTo>
                  <a:pt x="513" y="214"/>
                </a:lnTo>
                <a:lnTo>
                  <a:pt x="513" y="216"/>
                </a:lnTo>
                <a:lnTo>
                  <a:pt x="513" y="218"/>
                </a:lnTo>
                <a:lnTo>
                  <a:pt x="513" y="220"/>
                </a:lnTo>
                <a:lnTo>
                  <a:pt x="513" y="222"/>
                </a:lnTo>
                <a:lnTo>
                  <a:pt x="513" y="223"/>
                </a:lnTo>
                <a:lnTo>
                  <a:pt x="513" y="225"/>
                </a:lnTo>
                <a:lnTo>
                  <a:pt x="514" y="226"/>
                </a:lnTo>
                <a:lnTo>
                  <a:pt x="514" y="228"/>
                </a:lnTo>
                <a:lnTo>
                  <a:pt x="515" y="230"/>
                </a:lnTo>
                <a:lnTo>
                  <a:pt x="515" y="234"/>
                </a:lnTo>
                <a:lnTo>
                  <a:pt x="515" y="236"/>
                </a:lnTo>
                <a:lnTo>
                  <a:pt x="515" y="239"/>
                </a:lnTo>
                <a:lnTo>
                  <a:pt x="515" y="241"/>
                </a:lnTo>
                <a:lnTo>
                  <a:pt x="515" y="245"/>
                </a:lnTo>
                <a:lnTo>
                  <a:pt x="515" y="247"/>
                </a:lnTo>
                <a:lnTo>
                  <a:pt x="515" y="250"/>
                </a:lnTo>
                <a:lnTo>
                  <a:pt x="515" y="252"/>
                </a:lnTo>
                <a:lnTo>
                  <a:pt x="515" y="254"/>
                </a:lnTo>
                <a:lnTo>
                  <a:pt x="515" y="256"/>
                </a:lnTo>
                <a:lnTo>
                  <a:pt x="516" y="258"/>
                </a:lnTo>
                <a:lnTo>
                  <a:pt x="518" y="259"/>
                </a:lnTo>
                <a:lnTo>
                  <a:pt x="517" y="260"/>
                </a:lnTo>
                <a:lnTo>
                  <a:pt x="517" y="262"/>
                </a:lnTo>
                <a:lnTo>
                  <a:pt x="517" y="264"/>
                </a:lnTo>
                <a:lnTo>
                  <a:pt x="517" y="265"/>
                </a:lnTo>
                <a:lnTo>
                  <a:pt x="517" y="266"/>
                </a:lnTo>
                <a:lnTo>
                  <a:pt x="518" y="266"/>
                </a:lnTo>
                <a:lnTo>
                  <a:pt x="518" y="268"/>
                </a:lnTo>
                <a:lnTo>
                  <a:pt x="518" y="269"/>
                </a:lnTo>
                <a:lnTo>
                  <a:pt x="518" y="272"/>
                </a:lnTo>
                <a:lnTo>
                  <a:pt x="518" y="274"/>
                </a:lnTo>
                <a:lnTo>
                  <a:pt x="518" y="276"/>
                </a:lnTo>
                <a:lnTo>
                  <a:pt x="518" y="278"/>
                </a:lnTo>
                <a:lnTo>
                  <a:pt x="518" y="280"/>
                </a:lnTo>
                <a:lnTo>
                  <a:pt x="518" y="282"/>
                </a:lnTo>
                <a:lnTo>
                  <a:pt x="518" y="284"/>
                </a:lnTo>
                <a:lnTo>
                  <a:pt x="518" y="286"/>
                </a:lnTo>
                <a:lnTo>
                  <a:pt x="518" y="287"/>
                </a:lnTo>
                <a:lnTo>
                  <a:pt x="518" y="289"/>
                </a:lnTo>
                <a:lnTo>
                  <a:pt x="518" y="291"/>
                </a:lnTo>
                <a:lnTo>
                  <a:pt x="518" y="293"/>
                </a:lnTo>
                <a:lnTo>
                  <a:pt x="518" y="296"/>
                </a:lnTo>
                <a:lnTo>
                  <a:pt x="518" y="297"/>
                </a:lnTo>
                <a:lnTo>
                  <a:pt x="518" y="299"/>
                </a:lnTo>
                <a:lnTo>
                  <a:pt x="518" y="300"/>
                </a:lnTo>
                <a:lnTo>
                  <a:pt x="518" y="302"/>
                </a:lnTo>
                <a:lnTo>
                  <a:pt x="518" y="304"/>
                </a:lnTo>
                <a:lnTo>
                  <a:pt x="518" y="305"/>
                </a:lnTo>
                <a:lnTo>
                  <a:pt x="518" y="306"/>
                </a:lnTo>
                <a:lnTo>
                  <a:pt x="518" y="307"/>
                </a:lnTo>
                <a:lnTo>
                  <a:pt x="519" y="307"/>
                </a:lnTo>
                <a:lnTo>
                  <a:pt x="519" y="309"/>
                </a:lnTo>
                <a:lnTo>
                  <a:pt x="521" y="309"/>
                </a:lnTo>
                <a:lnTo>
                  <a:pt x="521" y="311"/>
                </a:lnTo>
                <a:lnTo>
                  <a:pt x="523" y="311"/>
                </a:lnTo>
                <a:lnTo>
                  <a:pt x="523" y="312"/>
                </a:lnTo>
                <a:lnTo>
                  <a:pt x="525" y="312"/>
                </a:lnTo>
                <a:lnTo>
                  <a:pt x="526" y="312"/>
                </a:lnTo>
                <a:lnTo>
                  <a:pt x="527" y="312"/>
                </a:lnTo>
                <a:lnTo>
                  <a:pt x="529" y="312"/>
                </a:lnTo>
                <a:lnTo>
                  <a:pt x="531" y="312"/>
                </a:lnTo>
                <a:lnTo>
                  <a:pt x="533" y="312"/>
                </a:lnTo>
                <a:lnTo>
                  <a:pt x="533" y="313"/>
                </a:lnTo>
                <a:lnTo>
                  <a:pt x="533" y="314"/>
                </a:lnTo>
                <a:lnTo>
                  <a:pt x="533" y="316"/>
                </a:lnTo>
                <a:lnTo>
                  <a:pt x="534" y="316"/>
                </a:lnTo>
                <a:lnTo>
                  <a:pt x="534" y="318"/>
                </a:lnTo>
                <a:lnTo>
                  <a:pt x="534" y="319"/>
                </a:lnTo>
                <a:lnTo>
                  <a:pt x="536" y="319"/>
                </a:lnTo>
                <a:lnTo>
                  <a:pt x="536" y="321"/>
                </a:lnTo>
                <a:lnTo>
                  <a:pt x="536" y="322"/>
                </a:lnTo>
                <a:lnTo>
                  <a:pt x="536" y="324"/>
                </a:lnTo>
                <a:lnTo>
                  <a:pt x="537" y="324"/>
                </a:lnTo>
                <a:lnTo>
                  <a:pt x="537" y="326"/>
                </a:lnTo>
                <a:lnTo>
                  <a:pt x="537" y="327"/>
                </a:lnTo>
                <a:lnTo>
                  <a:pt x="538" y="327"/>
                </a:lnTo>
                <a:lnTo>
                  <a:pt x="538" y="329"/>
                </a:lnTo>
                <a:lnTo>
                  <a:pt x="538" y="330"/>
                </a:lnTo>
                <a:lnTo>
                  <a:pt x="538" y="332"/>
                </a:lnTo>
                <a:lnTo>
                  <a:pt x="538" y="333"/>
                </a:lnTo>
                <a:lnTo>
                  <a:pt x="540" y="333"/>
                </a:lnTo>
                <a:lnTo>
                  <a:pt x="540" y="335"/>
                </a:lnTo>
                <a:lnTo>
                  <a:pt x="540" y="336"/>
                </a:lnTo>
                <a:lnTo>
                  <a:pt x="541" y="336"/>
                </a:lnTo>
                <a:lnTo>
                  <a:pt x="541" y="337"/>
                </a:lnTo>
                <a:lnTo>
                  <a:pt x="543" y="337"/>
                </a:lnTo>
                <a:lnTo>
                  <a:pt x="543" y="338"/>
                </a:lnTo>
                <a:lnTo>
                  <a:pt x="544" y="338"/>
                </a:lnTo>
                <a:lnTo>
                  <a:pt x="546" y="338"/>
                </a:lnTo>
                <a:lnTo>
                  <a:pt x="548" y="338"/>
                </a:lnTo>
                <a:lnTo>
                  <a:pt x="550" y="338"/>
                </a:lnTo>
                <a:lnTo>
                  <a:pt x="551" y="338"/>
                </a:lnTo>
                <a:lnTo>
                  <a:pt x="553" y="337"/>
                </a:lnTo>
                <a:lnTo>
                  <a:pt x="555" y="337"/>
                </a:lnTo>
                <a:lnTo>
                  <a:pt x="556" y="337"/>
                </a:lnTo>
                <a:lnTo>
                  <a:pt x="558" y="337"/>
                </a:lnTo>
                <a:lnTo>
                  <a:pt x="560" y="337"/>
                </a:lnTo>
                <a:lnTo>
                  <a:pt x="561" y="337"/>
                </a:lnTo>
                <a:lnTo>
                  <a:pt x="563" y="337"/>
                </a:lnTo>
                <a:lnTo>
                  <a:pt x="565" y="337"/>
                </a:lnTo>
                <a:lnTo>
                  <a:pt x="566" y="337"/>
                </a:lnTo>
                <a:lnTo>
                  <a:pt x="568" y="337"/>
                </a:lnTo>
                <a:lnTo>
                  <a:pt x="570" y="337"/>
                </a:lnTo>
                <a:lnTo>
                  <a:pt x="572" y="337"/>
                </a:lnTo>
                <a:lnTo>
                  <a:pt x="574" y="337"/>
                </a:lnTo>
                <a:lnTo>
                  <a:pt x="575" y="336"/>
                </a:lnTo>
                <a:lnTo>
                  <a:pt x="577" y="336"/>
                </a:lnTo>
                <a:lnTo>
                  <a:pt x="579" y="335"/>
                </a:lnTo>
                <a:lnTo>
                  <a:pt x="580" y="335"/>
                </a:lnTo>
                <a:lnTo>
                  <a:pt x="582" y="335"/>
                </a:lnTo>
                <a:lnTo>
                  <a:pt x="584" y="334"/>
                </a:lnTo>
                <a:lnTo>
                  <a:pt x="584" y="335"/>
                </a:lnTo>
                <a:lnTo>
                  <a:pt x="587" y="335"/>
                </a:lnTo>
                <a:lnTo>
                  <a:pt x="589" y="335"/>
                </a:lnTo>
                <a:lnTo>
                  <a:pt x="587" y="337"/>
                </a:lnTo>
                <a:lnTo>
                  <a:pt x="586" y="339"/>
                </a:lnTo>
                <a:lnTo>
                  <a:pt x="584" y="341"/>
                </a:lnTo>
                <a:lnTo>
                  <a:pt x="584" y="343"/>
                </a:lnTo>
                <a:lnTo>
                  <a:pt x="582" y="344"/>
                </a:lnTo>
                <a:lnTo>
                  <a:pt x="581" y="346"/>
                </a:lnTo>
                <a:lnTo>
                  <a:pt x="580" y="348"/>
                </a:lnTo>
                <a:lnTo>
                  <a:pt x="580" y="349"/>
                </a:lnTo>
                <a:lnTo>
                  <a:pt x="577" y="351"/>
                </a:lnTo>
                <a:lnTo>
                  <a:pt x="577" y="353"/>
                </a:lnTo>
                <a:lnTo>
                  <a:pt x="576" y="355"/>
                </a:lnTo>
                <a:lnTo>
                  <a:pt x="574" y="357"/>
                </a:lnTo>
                <a:lnTo>
                  <a:pt x="573" y="359"/>
                </a:lnTo>
                <a:lnTo>
                  <a:pt x="571" y="361"/>
                </a:lnTo>
                <a:lnTo>
                  <a:pt x="571" y="363"/>
                </a:lnTo>
                <a:lnTo>
                  <a:pt x="569" y="365"/>
                </a:lnTo>
                <a:lnTo>
                  <a:pt x="569" y="367"/>
                </a:lnTo>
                <a:lnTo>
                  <a:pt x="568" y="369"/>
                </a:lnTo>
                <a:lnTo>
                  <a:pt x="568" y="371"/>
                </a:lnTo>
                <a:lnTo>
                  <a:pt x="566" y="373"/>
                </a:lnTo>
                <a:lnTo>
                  <a:pt x="566" y="375"/>
                </a:lnTo>
                <a:lnTo>
                  <a:pt x="566" y="377"/>
                </a:lnTo>
                <a:lnTo>
                  <a:pt x="566" y="378"/>
                </a:lnTo>
                <a:lnTo>
                  <a:pt x="566" y="380"/>
                </a:lnTo>
                <a:lnTo>
                  <a:pt x="566" y="381"/>
                </a:lnTo>
                <a:lnTo>
                  <a:pt x="568" y="381"/>
                </a:lnTo>
                <a:lnTo>
                  <a:pt x="568" y="383"/>
                </a:lnTo>
                <a:lnTo>
                  <a:pt x="569" y="383"/>
                </a:lnTo>
                <a:lnTo>
                  <a:pt x="571" y="383"/>
                </a:lnTo>
                <a:lnTo>
                  <a:pt x="571" y="385"/>
                </a:lnTo>
                <a:lnTo>
                  <a:pt x="572" y="385"/>
                </a:lnTo>
                <a:lnTo>
                  <a:pt x="572" y="387"/>
                </a:lnTo>
                <a:lnTo>
                  <a:pt x="574" y="387"/>
                </a:lnTo>
                <a:lnTo>
                  <a:pt x="574" y="388"/>
                </a:lnTo>
                <a:lnTo>
                  <a:pt x="576" y="388"/>
                </a:lnTo>
                <a:lnTo>
                  <a:pt x="577" y="388"/>
                </a:lnTo>
                <a:lnTo>
                  <a:pt x="580" y="388"/>
                </a:lnTo>
                <a:lnTo>
                  <a:pt x="580" y="390"/>
                </a:lnTo>
                <a:lnTo>
                  <a:pt x="581" y="390"/>
                </a:lnTo>
                <a:lnTo>
                  <a:pt x="582" y="392"/>
                </a:lnTo>
                <a:lnTo>
                  <a:pt x="584" y="392"/>
                </a:lnTo>
                <a:lnTo>
                  <a:pt x="584" y="393"/>
                </a:lnTo>
                <a:lnTo>
                  <a:pt x="586" y="393"/>
                </a:lnTo>
                <a:lnTo>
                  <a:pt x="587" y="393"/>
                </a:lnTo>
                <a:lnTo>
                  <a:pt x="589" y="393"/>
                </a:lnTo>
                <a:lnTo>
                  <a:pt x="589" y="394"/>
                </a:lnTo>
                <a:lnTo>
                  <a:pt x="590" y="394"/>
                </a:lnTo>
                <a:lnTo>
                  <a:pt x="590" y="395"/>
                </a:lnTo>
                <a:lnTo>
                  <a:pt x="592" y="395"/>
                </a:lnTo>
                <a:lnTo>
                  <a:pt x="594" y="395"/>
                </a:lnTo>
                <a:lnTo>
                  <a:pt x="594" y="397"/>
                </a:lnTo>
                <a:lnTo>
                  <a:pt x="596" y="397"/>
                </a:lnTo>
                <a:lnTo>
                  <a:pt x="596" y="399"/>
                </a:lnTo>
                <a:lnTo>
                  <a:pt x="598" y="399"/>
                </a:lnTo>
                <a:lnTo>
                  <a:pt x="599" y="401"/>
                </a:lnTo>
                <a:lnTo>
                  <a:pt x="601" y="401"/>
                </a:lnTo>
                <a:lnTo>
                  <a:pt x="603" y="403"/>
                </a:lnTo>
                <a:lnTo>
                  <a:pt x="605" y="403"/>
                </a:lnTo>
                <a:lnTo>
                  <a:pt x="606" y="405"/>
                </a:lnTo>
                <a:lnTo>
                  <a:pt x="609" y="405"/>
                </a:lnTo>
                <a:lnTo>
                  <a:pt x="611" y="407"/>
                </a:lnTo>
                <a:lnTo>
                  <a:pt x="612" y="407"/>
                </a:lnTo>
                <a:lnTo>
                  <a:pt x="613" y="409"/>
                </a:lnTo>
                <a:lnTo>
                  <a:pt x="615" y="409"/>
                </a:lnTo>
                <a:lnTo>
                  <a:pt x="617" y="409"/>
                </a:lnTo>
                <a:lnTo>
                  <a:pt x="619" y="409"/>
                </a:lnTo>
                <a:lnTo>
                  <a:pt x="618" y="409"/>
                </a:lnTo>
                <a:lnTo>
                  <a:pt x="616" y="409"/>
                </a:lnTo>
                <a:lnTo>
                  <a:pt x="616" y="410"/>
                </a:lnTo>
                <a:lnTo>
                  <a:pt x="616" y="412"/>
                </a:lnTo>
                <a:lnTo>
                  <a:pt x="618" y="412"/>
                </a:lnTo>
                <a:lnTo>
                  <a:pt x="618" y="414"/>
                </a:lnTo>
                <a:lnTo>
                  <a:pt x="618" y="415"/>
                </a:lnTo>
                <a:lnTo>
                  <a:pt x="618" y="416"/>
                </a:lnTo>
                <a:lnTo>
                  <a:pt x="619" y="416"/>
                </a:lnTo>
                <a:lnTo>
                  <a:pt x="618" y="418"/>
                </a:lnTo>
                <a:lnTo>
                  <a:pt x="618" y="419"/>
                </a:lnTo>
                <a:lnTo>
                  <a:pt x="616" y="421"/>
                </a:lnTo>
                <a:lnTo>
                  <a:pt x="616" y="422"/>
                </a:lnTo>
                <a:lnTo>
                  <a:pt x="614" y="424"/>
                </a:lnTo>
                <a:lnTo>
                  <a:pt x="614" y="425"/>
                </a:lnTo>
                <a:lnTo>
                  <a:pt x="613" y="426"/>
                </a:lnTo>
                <a:lnTo>
                  <a:pt x="614" y="426"/>
                </a:lnTo>
                <a:lnTo>
                  <a:pt x="614" y="427"/>
                </a:lnTo>
                <a:lnTo>
                  <a:pt x="614" y="429"/>
                </a:lnTo>
                <a:lnTo>
                  <a:pt x="614" y="431"/>
                </a:lnTo>
                <a:lnTo>
                  <a:pt x="614" y="432"/>
                </a:lnTo>
                <a:lnTo>
                  <a:pt x="614" y="434"/>
                </a:lnTo>
                <a:lnTo>
                  <a:pt x="612" y="436"/>
                </a:lnTo>
                <a:lnTo>
                  <a:pt x="612" y="438"/>
                </a:lnTo>
                <a:lnTo>
                  <a:pt x="612" y="440"/>
                </a:lnTo>
                <a:lnTo>
                  <a:pt x="611" y="441"/>
                </a:lnTo>
                <a:lnTo>
                  <a:pt x="611" y="443"/>
                </a:lnTo>
                <a:lnTo>
                  <a:pt x="609" y="446"/>
                </a:lnTo>
                <a:lnTo>
                  <a:pt x="607" y="447"/>
                </a:lnTo>
                <a:lnTo>
                  <a:pt x="607" y="448"/>
                </a:lnTo>
                <a:lnTo>
                  <a:pt x="606" y="449"/>
                </a:lnTo>
                <a:lnTo>
                  <a:pt x="605" y="451"/>
                </a:lnTo>
                <a:lnTo>
                  <a:pt x="604" y="451"/>
                </a:lnTo>
                <a:lnTo>
                  <a:pt x="602" y="451"/>
                </a:lnTo>
                <a:lnTo>
                  <a:pt x="600" y="453"/>
                </a:lnTo>
                <a:lnTo>
                  <a:pt x="598" y="453"/>
                </a:lnTo>
                <a:lnTo>
                  <a:pt x="596" y="453"/>
                </a:lnTo>
                <a:lnTo>
                  <a:pt x="594" y="454"/>
                </a:lnTo>
                <a:lnTo>
                  <a:pt x="592" y="454"/>
                </a:lnTo>
                <a:lnTo>
                  <a:pt x="590" y="454"/>
                </a:lnTo>
                <a:lnTo>
                  <a:pt x="589" y="454"/>
                </a:lnTo>
                <a:lnTo>
                  <a:pt x="588" y="454"/>
                </a:lnTo>
                <a:lnTo>
                  <a:pt x="586" y="454"/>
                </a:lnTo>
                <a:lnTo>
                  <a:pt x="584" y="455"/>
                </a:lnTo>
                <a:lnTo>
                  <a:pt x="583" y="455"/>
                </a:lnTo>
                <a:lnTo>
                  <a:pt x="581" y="455"/>
                </a:lnTo>
                <a:lnTo>
                  <a:pt x="579" y="456"/>
                </a:lnTo>
                <a:lnTo>
                  <a:pt x="577" y="456"/>
                </a:lnTo>
                <a:lnTo>
                  <a:pt x="576" y="456"/>
                </a:lnTo>
                <a:lnTo>
                  <a:pt x="574" y="458"/>
                </a:lnTo>
                <a:lnTo>
                  <a:pt x="573" y="458"/>
                </a:lnTo>
                <a:lnTo>
                  <a:pt x="571" y="460"/>
                </a:lnTo>
                <a:lnTo>
                  <a:pt x="570" y="460"/>
                </a:lnTo>
                <a:lnTo>
                  <a:pt x="568" y="462"/>
                </a:lnTo>
                <a:lnTo>
                  <a:pt x="566" y="462"/>
                </a:lnTo>
                <a:lnTo>
                  <a:pt x="566" y="463"/>
                </a:lnTo>
                <a:lnTo>
                  <a:pt x="566" y="465"/>
                </a:lnTo>
                <a:lnTo>
                  <a:pt x="566" y="466"/>
                </a:lnTo>
                <a:lnTo>
                  <a:pt x="566" y="468"/>
                </a:lnTo>
                <a:lnTo>
                  <a:pt x="566" y="470"/>
                </a:lnTo>
                <a:lnTo>
                  <a:pt x="566" y="472"/>
                </a:lnTo>
                <a:lnTo>
                  <a:pt x="566" y="474"/>
                </a:lnTo>
                <a:lnTo>
                  <a:pt x="566" y="475"/>
                </a:lnTo>
                <a:lnTo>
                  <a:pt x="566" y="477"/>
                </a:lnTo>
                <a:lnTo>
                  <a:pt x="566" y="479"/>
                </a:lnTo>
                <a:lnTo>
                  <a:pt x="566" y="480"/>
                </a:lnTo>
                <a:lnTo>
                  <a:pt x="566" y="482"/>
                </a:lnTo>
                <a:lnTo>
                  <a:pt x="566" y="484"/>
                </a:lnTo>
                <a:lnTo>
                  <a:pt x="566" y="485"/>
                </a:lnTo>
                <a:lnTo>
                  <a:pt x="566" y="487"/>
                </a:lnTo>
                <a:lnTo>
                  <a:pt x="566" y="489"/>
                </a:lnTo>
                <a:lnTo>
                  <a:pt x="566" y="491"/>
                </a:lnTo>
                <a:lnTo>
                  <a:pt x="566" y="492"/>
                </a:lnTo>
                <a:lnTo>
                  <a:pt x="566" y="494"/>
                </a:lnTo>
                <a:lnTo>
                  <a:pt x="566" y="497"/>
                </a:lnTo>
                <a:lnTo>
                  <a:pt x="566" y="498"/>
                </a:lnTo>
                <a:lnTo>
                  <a:pt x="566" y="500"/>
                </a:lnTo>
                <a:lnTo>
                  <a:pt x="564" y="500"/>
                </a:lnTo>
                <a:lnTo>
                  <a:pt x="562" y="500"/>
                </a:lnTo>
                <a:lnTo>
                  <a:pt x="560" y="500"/>
                </a:lnTo>
                <a:lnTo>
                  <a:pt x="558" y="500"/>
                </a:lnTo>
                <a:lnTo>
                  <a:pt x="556" y="500"/>
                </a:lnTo>
                <a:lnTo>
                  <a:pt x="555" y="500"/>
                </a:lnTo>
                <a:lnTo>
                  <a:pt x="553" y="500"/>
                </a:lnTo>
                <a:lnTo>
                  <a:pt x="552" y="500"/>
                </a:lnTo>
                <a:lnTo>
                  <a:pt x="551" y="500"/>
                </a:lnTo>
                <a:lnTo>
                  <a:pt x="549" y="500"/>
                </a:lnTo>
                <a:lnTo>
                  <a:pt x="548" y="500"/>
                </a:lnTo>
                <a:lnTo>
                  <a:pt x="546" y="500"/>
                </a:lnTo>
                <a:lnTo>
                  <a:pt x="544" y="500"/>
                </a:lnTo>
                <a:lnTo>
                  <a:pt x="543" y="500"/>
                </a:lnTo>
                <a:lnTo>
                  <a:pt x="541" y="500"/>
                </a:lnTo>
                <a:lnTo>
                  <a:pt x="538" y="500"/>
                </a:lnTo>
                <a:lnTo>
                  <a:pt x="536" y="500"/>
                </a:lnTo>
                <a:lnTo>
                  <a:pt x="535" y="500"/>
                </a:lnTo>
                <a:lnTo>
                  <a:pt x="533" y="500"/>
                </a:lnTo>
                <a:lnTo>
                  <a:pt x="531" y="500"/>
                </a:lnTo>
                <a:lnTo>
                  <a:pt x="530" y="500"/>
                </a:lnTo>
                <a:lnTo>
                  <a:pt x="528" y="500"/>
                </a:lnTo>
                <a:lnTo>
                  <a:pt x="526" y="500"/>
                </a:lnTo>
                <a:lnTo>
                  <a:pt x="525" y="500"/>
                </a:lnTo>
                <a:lnTo>
                  <a:pt x="524" y="500"/>
                </a:lnTo>
                <a:lnTo>
                  <a:pt x="522" y="500"/>
                </a:lnTo>
                <a:lnTo>
                  <a:pt x="521" y="500"/>
                </a:lnTo>
                <a:lnTo>
                  <a:pt x="519" y="501"/>
                </a:lnTo>
                <a:lnTo>
                  <a:pt x="518" y="501"/>
                </a:lnTo>
                <a:lnTo>
                  <a:pt x="516" y="502"/>
                </a:lnTo>
                <a:lnTo>
                  <a:pt x="515" y="502"/>
                </a:lnTo>
                <a:lnTo>
                  <a:pt x="514" y="504"/>
                </a:lnTo>
                <a:lnTo>
                  <a:pt x="514" y="506"/>
                </a:lnTo>
                <a:lnTo>
                  <a:pt x="514" y="507"/>
                </a:lnTo>
                <a:lnTo>
                  <a:pt x="514" y="510"/>
                </a:lnTo>
                <a:lnTo>
                  <a:pt x="514" y="512"/>
                </a:lnTo>
                <a:lnTo>
                  <a:pt x="514" y="514"/>
                </a:lnTo>
                <a:lnTo>
                  <a:pt x="515" y="516"/>
                </a:lnTo>
                <a:lnTo>
                  <a:pt x="515" y="520"/>
                </a:lnTo>
                <a:lnTo>
                  <a:pt x="515" y="522"/>
                </a:lnTo>
                <a:lnTo>
                  <a:pt x="515" y="525"/>
                </a:lnTo>
                <a:lnTo>
                  <a:pt x="516" y="527"/>
                </a:lnTo>
                <a:lnTo>
                  <a:pt x="515" y="529"/>
                </a:lnTo>
                <a:lnTo>
                  <a:pt x="515" y="531"/>
                </a:lnTo>
                <a:lnTo>
                  <a:pt x="515" y="533"/>
                </a:lnTo>
                <a:lnTo>
                  <a:pt x="515" y="535"/>
                </a:lnTo>
                <a:lnTo>
                  <a:pt x="515" y="536"/>
                </a:lnTo>
                <a:lnTo>
                  <a:pt x="515" y="538"/>
                </a:lnTo>
                <a:lnTo>
                  <a:pt x="517" y="538"/>
                </a:lnTo>
                <a:lnTo>
                  <a:pt x="517" y="542"/>
                </a:lnTo>
                <a:lnTo>
                  <a:pt x="518" y="544"/>
                </a:lnTo>
                <a:lnTo>
                  <a:pt x="518" y="545"/>
                </a:lnTo>
                <a:lnTo>
                  <a:pt x="520" y="547"/>
                </a:lnTo>
                <a:lnTo>
                  <a:pt x="519" y="551"/>
                </a:lnTo>
                <a:lnTo>
                  <a:pt x="519" y="553"/>
                </a:lnTo>
                <a:lnTo>
                  <a:pt x="519" y="555"/>
                </a:lnTo>
                <a:lnTo>
                  <a:pt x="519" y="557"/>
                </a:lnTo>
                <a:lnTo>
                  <a:pt x="518" y="559"/>
                </a:lnTo>
                <a:lnTo>
                  <a:pt x="518" y="560"/>
                </a:lnTo>
                <a:lnTo>
                  <a:pt x="516" y="560"/>
                </a:lnTo>
                <a:lnTo>
                  <a:pt x="514" y="560"/>
                </a:lnTo>
                <a:lnTo>
                  <a:pt x="514" y="559"/>
                </a:lnTo>
                <a:lnTo>
                  <a:pt x="512" y="559"/>
                </a:lnTo>
                <a:lnTo>
                  <a:pt x="512" y="557"/>
                </a:lnTo>
                <a:lnTo>
                  <a:pt x="510" y="557"/>
                </a:lnTo>
                <a:lnTo>
                  <a:pt x="510" y="556"/>
                </a:lnTo>
                <a:lnTo>
                  <a:pt x="508" y="557"/>
                </a:lnTo>
                <a:lnTo>
                  <a:pt x="507" y="559"/>
                </a:lnTo>
                <a:lnTo>
                  <a:pt x="505" y="560"/>
                </a:lnTo>
                <a:lnTo>
                  <a:pt x="504" y="560"/>
                </a:lnTo>
                <a:lnTo>
                  <a:pt x="502" y="560"/>
                </a:lnTo>
                <a:lnTo>
                  <a:pt x="500" y="560"/>
                </a:lnTo>
                <a:lnTo>
                  <a:pt x="499" y="560"/>
                </a:lnTo>
                <a:lnTo>
                  <a:pt x="497" y="560"/>
                </a:lnTo>
                <a:lnTo>
                  <a:pt x="495" y="560"/>
                </a:lnTo>
                <a:lnTo>
                  <a:pt x="493" y="560"/>
                </a:lnTo>
                <a:lnTo>
                  <a:pt x="492" y="560"/>
                </a:lnTo>
                <a:lnTo>
                  <a:pt x="491" y="562"/>
                </a:lnTo>
                <a:lnTo>
                  <a:pt x="490" y="562"/>
                </a:lnTo>
                <a:lnTo>
                  <a:pt x="488" y="562"/>
                </a:lnTo>
                <a:lnTo>
                  <a:pt x="485" y="563"/>
                </a:lnTo>
                <a:lnTo>
                  <a:pt x="484" y="563"/>
                </a:lnTo>
                <a:lnTo>
                  <a:pt x="483" y="563"/>
                </a:lnTo>
                <a:lnTo>
                  <a:pt x="480" y="563"/>
                </a:lnTo>
                <a:lnTo>
                  <a:pt x="480" y="562"/>
                </a:lnTo>
                <a:lnTo>
                  <a:pt x="479" y="562"/>
                </a:lnTo>
                <a:lnTo>
                  <a:pt x="479" y="560"/>
                </a:lnTo>
                <a:lnTo>
                  <a:pt x="477" y="560"/>
                </a:lnTo>
                <a:lnTo>
                  <a:pt x="477" y="559"/>
                </a:lnTo>
                <a:lnTo>
                  <a:pt x="477" y="558"/>
                </a:lnTo>
                <a:lnTo>
                  <a:pt x="475" y="559"/>
                </a:lnTo>
                <a:lnTo>
                  <a:pt x="473" y="560"/>
                </a:lnTo>
                <a:lnTo>
                  <a:pt x="471" y="562"/>
                </a:lnTo>
                <a:lnTo>
                  <a:pt x="470" y="562"/>
                </a:lnTo>
                <a:lnTo>
                  <a:pt x="468" y="564"/>
                </a:lnTo>
                <a:lnTo>
                  <a:pt x="466" y="566"/>
                </a:lnTo>
                <a:lnTo>
                  <a:pt x="464" y="568"/>
                </a:lnTo>
                <a:lnTo>
                  <a:pt x="462" y="570"/>
                </a:lnTo>
                <a:lnTo>
                  <a:pt x="461" y="571"/>
                </a:lnTo>
                <a:lnTo>
                  <a:pt x="459" y="573"/>
                </a:lnTo>
                <a:lnTo>
                  <a:pt x="458" y="573"/>
                </a:lnTo>
                <a:lnTo>
                  <a:pt x="456" y="575"/>
                </a:lnTo>
                <a:lnTo>
                  <a:pt x="454" y="576"/>
                </a:lnTo>
                <a:lnTo>
                  <a:pt x="452" y="578"/>
                </a:lnTo>
                <a:lnTo>
                  <a:pt x="450" y="578"/>
                </a:lnTo>
                <a:lnTo>
                  <a:pt x="448" y="580"/>
                </a:lnTo>
                <a:lnTo>
                  <a:pt x="446" y="581"/>
                </a:lnTo>
                <a:lnTo>
                  <a:pt x="444" y="583"/>
                </a:lnTo>
                <a:lnTo>
                  <a:pt x="442" y="583"/>
                </a:lnTo>
                <a:lnTo>
                  <a:pt x="440" y="585"/>
                </a:lnTo>
                <a:lnTo>
                  <a:pt x="439" y="585"/>
                </a:lnTo>
                <a:lnTo>
                  <a:pt x="437" y="586"/>
                </a:lnTo>
                <a:lnTo>
                  <a:pt x="434" y="588"/>
                </a:lnTo>
                <a:lnTo>
                  <a:pt x="433" y="588"/>
                </a:lnTo>
                <a:lnTo>
                  <a:pt x="431" y="589"/>
                </a:lnTo>
                <a:lnTo>
                  <a:pt x="430" y="590"/>
                </a:lnTo>
                <a:lnTo>
                  <a:pt x="429" y="591"/>
                </a:lnTo>
                <a:lnTo>
                  <a:pt x="427" y="591"/>
                </a:lnTo>
                <a:lnTo>
                  <a:pt x="425" y="591"/>
                </a:lnTo>
                <a:lnTo>
                  <a:pt x="423" y="591"/>
                </a:lnTo>
                <a:lnTo>
                  <a:pt x="422" y="591"/>
                </a:lnTo>
                <a:lnTo>
                  <a:pt x="420" y="591"/>
                </a:lnTo>
                <a:lnTo>
                  <a:pt x="420" y="590"/>
                </a:lnTo>
                <a:lnTo>
                  <a:pt x="418" y="590"/>
                </a:lnTo>
                <a:lnTo>
                  <a:pt x="417" y="590"/>
                </a:lnTo>
                <a:lnTo>
                  <a:pt x="415" y="590"/>
                </a:lnTo>
                <a:lnTo>
                  <a:pt x="414" y="590"/>
                </a:lnTo>
                <a:lnTo>
                  <a:pt x="414" y="589"/>
                </a:lnTo>
                <a:lnTo>
                  <a:pt x="413" y="589"/>
                </a:lnTo>
                <a:lnTo>
                  <a:pt x="412" y="589"/>
                </a:lnTo>
                <a:lnTo>
                  <a:pt x="410" y="589"/>
                </a:lnTo>
                <a:lnTo>
                  <a:pt x="409" y="589"/>
                </a:lnTo>
                <a:lnTo>
                  <a:pt x="408" y="589"/>
                </a:lnTo>
                <a:lnTo>
                  <a:pt x="405" y="589"/>
                </a:lnTo>
                <a:lnTo>
                  <a:pt x="403" y="589"/>
                </a:lnTo>
                <a:lnTo>
                  <a:pt x="402" y="588"/>
                </a:lnTo>
                <a:lnTo>
                  <a:pt x="398" y="588"/>
                </a:lnTo>
                <a:lnTo>
                  <a:pt x="396" y="588"/>
                </a:lnTo>
                <a:lnTo>
                  <a:pt x="395" y="588"/>
                </a:lnTo>
                <a:lnTo>
                  <a:pt x="393" y="588"/>
                </a:lnTo>
                <a:lnTo>
                  <a:pt x="391" y="589"/>
                </a:lnTo>
                <a:lnTo>
                  <a:pt x="389" y="589"/>
                </a:lnTo>
                <a:lnTo>
                  <a:pt x="388" y="589"/>
                </a:lnTo>
                <a:lnTo>
                  <a:pt x="388" y="588"/>
                </a:lnTo>
                <a:lnTo>
                  <a:pt x="386" y="588"/>
                </a:lnTo>
                <a:lnTo>
                  <a:pt x="386" y="586"/>
                </a:lnTo>
                <a:lnTo>
                  <a:pt x="386" y="584"/>
                </a:lnTo>
                <a:lnTo>
                  <a:pt x="384" y="584"/>
                </a:lnTo>
                <a:lnTo>
                  <a:pt x="384" y="583"/>
                </a:lnTo>
                <a:lnTo>
                  <a:pt x="383" y="583"/>
                </a:lnTo>
                <a:lnTo>
                  <a:pt x="383" y="581"/>
                </a:lnTo>
                <a:lnTo>
                  <a:pt x="381" y="581"/>
                </a:lnTo>
                <a:lnTo>
                  <a:pt x="381" y="579"/>
                </a:lnTo>
                <a:lnTo>
                  <a:pt x="379" y="579"/>
                </a:lnTo>
                <a:lnTo>
                  <a:pt x="379" y="578"/>
                </a:lnTo>
                <a:lnTo>
                  <a:pt x="377" y="578"/>
                </a:lnTo>
                <a:lnTo>
                  <a:pt x="377" y="576"/>
                </a:lnTo>
                <a:lnTo>
                  <a:pt x="375" y="576"/>
                </a:lnTo>
                <a:lnTo>
                  <a:pt x="375" y="575"/>
                </a:lnTo>
                <a:lnTo>
                  <a:pt x="373" y="575"/>
                </a:lnTo>
                <a:lnTo>
                  <a:pt x="373" y="573"/>
                </a:lnTo>
                <a:lnTo>
                  <a:pt x="371" y="575"/>
                </a:lnTo>
                <a:lnTo>
                  <a:pt x="370" y="575"/>
                </a:lnTo>
                <a:lnTo>
                  <a:pt x="368" y="577"/>
                </a:lnTo>
                <a:lnTo>
                  <a:pt x="367" y="579"/>
                </a:lnTo>
                <a:lnTo>
                  <a:pt x="365" y="581"/>
                </a:lnTo>
                <a:lnTo>
                  <a:pt x="364" y="582"/>
                </a:lnTo>
                <a:lnTo>
                  <a:pt x="364" y="584"/>
                </a:lnTo>
                <a:lnTo>
                  <a:pt x="362" y="586"/>
                </a:lnTo>
                <a:lnTo>
                  <a:pt x="362" y="587"/>
                </a:lnTo>
                <a:lnTo>
                  <a:pt x="362" y="589"/>
                </a:lnTo>
                <a:lnTo>
                  <a:pt x="362" y="591"/>
                </a:lnTo>
                <a:lnTo>
                  <a:pt x="363" y="591"/>
                </a:lnTo>
                <a:lnTo>
                  <a:pt x="363" y="593"/>
                </a:lnTo>
                <a:lnTo>
                  <a:pt x="363" y="594"/>
                </a:lnTo>
                <a:lnTo>
                  <a:pt x="363" y="596"/>
                </a:lnTo>
                <a:lnTo>
                  <a:pt x="363" y="598"/>
                </a:lnTo>
                <a:lnTo>
                  <a:pt x="364" y="598"/>
                </a:lnTo>
                <a:lnTo>
                  <a:pt x="364" y="601"/>
                </a:lnTo>
                <a:lnTo>
                  <a:pt x="364" y="603"/>
                </a:lnTo>
                <a:lnTo>
                  <a:pt x="364" y="604"/>
                </a:lnTo>
                <a:lnTo>
                  <a:pt x="364" y="606"/>
                </a:lnTo>
                <a:lnTo>
                  <a:pt x="365" y="606"/>
                </a:lnTo>
                <a:lnTo>
                  <a:pt x="365" y="608"/>
                </a:lnTo>
                <a:lnTo>
                  <a:pt x="365" y="609"/>
                </a:lnTo>
                <a:lnTo>
                  <a:pt x="365" y="611"/>
                </a:lnTo>
                <a:lnTo>
                  <a:pt x="365" y="613"/>
                </a:lnTo>
                <a:lnTo>
                  <a:pt x="365" y="614"/>
                </a:lnTo>
                <a:lnTo>
                  <a:pt x="365" y="616"/>
                </a:lnTo>
                <a:lnTo>
                  <a:pt x="365" y="618"/>
                </a:lnTo>
                <a:lnTo>
                  <a:pt x="365" y="619"/>
                </a:lnTo>
                <a:lnTo>
                  <a:pt x="367" y="619"/>
                </a:lnTo>
                <a:lnTo>
                  <a:pt x="367" y="621"/>
                </a:lnTo>
                <a:lnTo>
                  <a:pt x="367" y="623"/>
                </a:lnTo>
                <a:lnTo>
                  <a:pt x="367" y="625"/>
                </a:lnTo>
                <a:lnTo>
                  <a:pt x="368" y="625"/>
                </a:lnTo>
                <a:lnTo>
                  <a:pt x="368" y="626"/>
                </a:lnTo>
                <a:lnTo>
                  <a:pt x="368" y="627"/>
                </a:lnTo>
                <a:lnTo>
                  <a:pt x="368" y="629"/>
                </a:lnTo>
                <a:lnTo>
                  <a:pt x="368" y="630"/>
                </a:lnTo>
                <a:lnTo>
                  <a:pt x="370" y="630"/>
                </a:lnTo>
                <a:lnTo>
                  <a:pt x="370" y="632"/>
                </a:lnTo>
                <a:lnTo>
                  <a:pt x="370" y="633"/>
                </a:lnTo>
                <a:lnTo>
                  <a:pt x="371" y="633"/>
                </a:lnTo>
                <a:lnTo>
                  <a:pt x="371" y="634"/>
                </a:lnTo>
                <a:lnTo>
                  <a:pt x="373" y="634"/>
                </a:lnTo>
                <a:lnTo>
                  <a:pt x="373" y="636"/>
                </a:lnTo>
                <a:lnTo>
                  <a:pt x="374" y="636"/>
                </a:lnTo>
                <a:lnTo>
                  <a:pt x="376" y="636"/>
                </a:lnTo>
                <a:lnTo>
                  <a:pt x="376" y="638"/>
                </a:lnTo>
                <a:lnTo>
                  <a:pt x="378" y="638"/>
                </a:lnTo>
                <a:lnTo>
                  <a:pt x="379" y="638"/>
                </a:lnTo>
                <a:lnTo>
                  <a:pt x="380" y="638"/>
                </a:lnTo>
                <a:lnTo>
                  <a:pt x="380" y="640"/>
                </a:lnTo>
                <a:lnTo>
                  <a:pt x="382" y="640"/>
                </a:lnTo>
                <a:lnTo>
                  <a:pt x="384" y="640"/>
                </a:lnTo>
                <a:lnTo>
                  <a:pt x="384" y="642"/>
                </a:lnTo>
                <a:lnTo>
                  <a:pt x="385" y="642"/>
                </a:lnTo>
                <a:lnTo>
                  <a:pt x="386" y="642"/>
                </a:lnTo>
                <a:lnTo>
                  <a:pt x="385" y="644"/>
                </a:lnTo>
                <a:lnTo>
                  <a:pt x="384" y="646"/>
                </a:lnTo>
                <a:lnTo>
                  <a:pt x="381" y="648"/>
                </a:lnTo>
                <a:lnTo>
                  <a:pt x="381" y="650"/>
                </a:lnTo>
                <a:lnTo>
                  <a:pt x="379" y="652"/>
                </a:lnTo>
                <a:lnTo>
                  <a:pt x="376" y="654"/>
                </a:lnTo>
                <a:lnTo>
                  <a:pt x="374" y="656"/>
                </a:lnTo>
                <a:lnTo>
                  <a:pt x="374" y="657"/>
                </a:lnTo>
                <a:lnTo>
                  <a:pt x="372" y="659"/>
                </a:lnTo>
                <a:lnTo>
                  <a:pt x="371" y="661"/>
                </a:lnTo>
                <a:lnTo>
                  <a:pt x="370" y="662"/>
                </a:lnTo>
                <a:lnTo>
                  <a:pt x="368" y="664"/>
                </a:lnTo>
                <a:lnTo>
                  <a:pt x="366" y="666"/>
                </a:lnTo>
                <a:lnTo>
                  <a:pt x="365" y="667"/>
                </a:lnTo>
                <a:lnTo>
                  <a:pt x="364" y="669"/>
                </a:lnTo>
                <a:lnTo>
                  <a:pt x="364" y="670"/>
                </a:lnTo>
                <a:lnTo>
                  <a:pt x="363" y="672"/>
                </a:lnTo>
                <a:lnTo>
                  <a:pt x="363" y="673"/>
                </a:lnTo>
                <a:lnTo>
                  <a:pt x="361" y="676"/>
                </a:lnTo>
                <a:lnTo>
                  <a:pt x="361" y="678"/>
                </a:lnTo>
                <a:lnTo>
                  <a:pt x="361" y="679"/>
                </a:lnTo>
                <a:lnTo>
                  <a:pt x="361" y="681"/>
                </a:lnTo>
                <a:lnTo>
                  <a:pt x="359" y="685"/>
                </a:lnTo>
                <a:lnTo>
                  <a:pt x="359" y="686"/>
                </a:lnTo>
                <a:lnTo>
                  <a:pt x="358" y="688"/>
                </a:lnTo>
                <a:lnTo>
                  <a:pt x="358" y="690"/>
                </a:lnTo>
                <a:lnTo>
                  <a:pt x="356" y="693"/>
                </a:lnTo>
                <a:lnTo>
                  <a:pt x="356" y="694"/>
                </a:lnTo>
                <a:lnTo>
                  <a:pt x="356" y="695"/>
                </a:lnTo>
                <a:lnTo>
                  <a:pt x="354" y="697"/>
                </a:lnTo>
                <a:lnTo>
                  <a:pt x="352" y="697"/>
                </a:lnTo>
                <a:lnTo>
                  <a:pt x="350" y="698"/>
                </a:lnTo>
                <a:lnTo>
                  <a:pt x="349" y="698"/>
                </a:lnTo>
                <a:lnTo>
                  <a:pt x="347" y="698"/>
                </a:lnTo>
                <a:lnTo>
                  <a:pt x="345" y="698"/>
                </a:lnTo>
                <a:lnTo>
                  <a:pt x="343" y="698"/>
                </a:lnTo>
                <a:lnTo>
                  <a:pt x="342" y="698"/>
                </a:lnTo>
                <a:lnTo>
                  <a:pt x="340" y="698"/>
                </a:lnTo>
                <a:lnTo>
                  <a:pt x="339" y="698"/>
                </a:lnTo>
                <a:lnTo>
                  <a:pt x="338" y="698"/>
                </a:lnTo>
                <a:lnTo>
                  <a:pt x="336" y="698"/>
                </a:lnTo>
                <a:lnTo>
                  <a:pt x="334" y="698"/>
                </a:lnTo>
                <a:lnTo>
                  <a:pt x="332" y="698"/>
                </a:lnTo>
                <a:lnTo>
                  <a:pt x="330" y="698"/>
                </a:lnTo>
                <a:lnTo>
                  <a:pt x="328" y="698"/>
                </a:lnTo>
                <a:lnTo>
                  <a:pt x="326" y="698"/>
                </a:lnTo>
                <a:lnTo>
                  <a:pt x="324" y="698"/>
                </a:lnTo>
                <a:lnTo>
                  <a:pt x="322" y="698"/>
                </a:lnTo>
                <a:lnTo>
                  <a:pt x="320" y="698"/>
                </a:lnTo>
                <a:lnTo>
                  <a:pt x="318" y="698"/>
                </a:lnTo>
                <a:lnTo>
                  <a:pt x="316" y="698"/>
                </a:lnTo>
                <a:lnTo>
                  <a:pt x="315" y="698"/>
                </a:lnTo>
                <a:lnTo>
                  <a:pt x="313" y="698"/>
                </a:lnTo>
                <a:lnTo>
                  <a:pt x="312" y="698"/>
                </a:lnTo>
                <a:lnTo>
                  <a:pt x="310" y="698"/>
                </a:lnTo>
                <a:lnTo>
                  <a:pt x="309" y="698"/>
                </a:lnTo>
                <a:lnTo>
                  <a:pt x="307" y="698"/>
                </a:lnTo>
                <a:lnTo>
                  <a:pt x="305" y="698"/>
                </a:lnTo>
                <a:lnTo>
                  <a:pt x="304" y="698"/>
                </a:lnTo>
                <a:lnTo>
                  <a:pt x="302" y="697"/>
                </a:lnTo>
                <a:lnTo>
                  <a:pt x="300" y="697"/>
                </a:lnTo>
                <a:lnTo>
                  <a:pt x="298" y="697"/>
                </a:lnTo>
                <a:lnTo>
                  <a:pt x="296" y="697"/>
                </a:lnTo>
                <a:lnTo>
                  <a:pt x="295" y="697"/>
                </a:lnTo>
                <a:lnTo>
                  <a:pt x="293" y="698"/>
                </a:lnTo>
                <a:lnTo>
                  <a:pt x="292" y="698"/>
                </a:lnTo>
                <a:lnTo>
                  <a:pt x="291" y="698"/>
                </a:lnTo>
                <a:lnTo>
                  <a:pt x="290" y="698"/>
                </a:lnTo>
                <a:lnTo>
                  <a:pt x="290" y="695"/>
                </a:lnTo>
                <a:lnTo>
                  <a:pt x="288" y="695"/>
                </a:lnTo>
                <a:lnTo>
                  <a:pt x="288" y="694"/>
                </a:lnTo>
                <a:lnTo>
                  <a:pt x="287" y="694"/>
                </a:lnTo>
                <a:lnTo>
                  <a:pt x="287" y="693"/>
                </a:lnTo>
                <a:lnTo>
                  <a:pt x="285" y="693"/>
                </a:lnTo>
                <a:lnTo>
                  <a:pt x="284" y="693"/>
                </a:lnTo>
                <a:lnTo>
                  <a:pt x="284" y="690"/>
                </a:lnTo>
                <a:lnTo>
                  <a:pt x="282" y="690"/>
                </a:lnTo>
                <a:lnTo>
                  <a:pt x="282" y="688"/>
                </a:lnTo>
                <a:lnTo>
                  <a:pt x="282" y="686"/>
                </a:lnTo>
                <a:lnTo>
                  <a:pt x="280" y="686"/>
                </a:lnTo>
                <a:lnTo>
                  <a:pt x="280" y="685"/>
                </a:lnTo>
                <a:lnTo>
                  <a:pt x="279" y="685"/>
                </a:lnTo>
                <a:lnTo>
                  <a:pt x="279" y="683"/>
                </a:lnTo>
                <a:lnTo>
                  <a:pt x="279" y="682"/>
                </a:lnTo>
                <a:lnTo>
                  <a:pt x="279" y="680"/>
                </a:lnTo>
                <a:lnTo>
                  <a:pt x="277" y="681"/>
                </a:lnTo>
                <a:lnTo>
                  <a:pt x="276" y="681"/>
                </a:lnTo>
                <a:lnTo>
                  <a:pt x="274" y="681"/>
                </a:lnTo>
                <a:lnTo>
                  <a:pt x="272" y="681"/>
                </a:lnTo>
                <a:lnTo>
                  <a:pt x="270" y="681"/>
                </a:lnTo>
                <a:lnTo>
                  <a:pt x="268" y="681"/>
                </a:lnTo>
                <a:lnTo>
                  <a:pt x="267" y="681"/>
                </a:lnTo>
                <a:lnTo>
                  <a:pt x="267" y="680"/>
                </a:lnTo>
                <a:lnTo>
                  <a:pt x="266" y="680"/>
                </a:lnTo>
                <a:lnTo>
                  <a:pt x="265" y="680"/>
                </a:lnTo>
                <a:lnTo>
                  <a:pt x="265" y="679"/>
                </a:lnTo>
                <a:lnTo>
                  <a:pt x="263" y="679"/>
                </a:lnTo>
                <a:lnTo>
                  <a:pt x="262" y="679"/>
                </a:lnTo>
                <a:lnTo>
                  <a:pt x="262" y="677"/>
                </a:lnTo>
                <a:lnTo>
                  <a:pt x="260" y="677"/>
                </a:lnTo>
                <a:lnTo>
                  <a:pt x="258" y="677"/>
                </a:lnTo>
                <a:lnTo>
                  <a:pt x="258" y="675"/>
                </a:lnTo>
                <a:lnTo>
                  <a:pt x="257" y="675"/>
                </a:lnTo>
                <a:lnTo>
                  <a:pt x="257" y="674"/>
                </a:lnTo>
                <a:lnTo>
                  <a:pt x="257" y="672"/>
                </a:lnTo>
                <a:lnTo>
                  <a:pt x="255" y="672"/>
                </a:lnTo>
                <a:lnTo>
                  <a:pt x="253" y="672"/>
                </a:lnTo>
                <a:lnTo>
                  <a:pt x="251" y="672"/>
                </a:lnTo>
                <a:lnTo>
                  <a:pt x="250" y="672"/>
                </a:lnTo>
                <a:lnTo>
                  <a:pt x="249" y="672"/>
                </a:lnTo>
                <a:lnTo>
                  <a:pt x="248" y="673"/>
                </a:lnTo>
                <a:lnTo>
                  <a:pt x="246" y="673"/>
                </a:lnTo>
                <a:lnTo>
                  <a:pt x="245" y="675"/>
                </a:lnTo>
                <a:lnTo>
                  <a:pt x="244" y="675"/>
                </a:lnTo>
                <a:lnTo>
                  <a:pt x="242" y="677"/>
                </a:lnTo>
                <a:lnTo>
                  <a:pt x="242" y="678"/>
                </a:lnTo>
                <a:lnTo>
                  <a:pt x="242" y="679"/>
                </a:lnTo>
                <a:lnTo>
                  <a:pt x="240" y="681"/>
                </a:lnTo>
                <a:lnTo>
                  <a:pt x="240" y="683"/>
                </a:lnTo>
                <a:lnTo>
                  <a:pt x="240" y="685"/>
                </a:lnTo>
                <a:lnTo>
                  <a:pt x="238" y="686"/>
                </a:lnTo>
                <a:lnTo>
                  <a:pt x="238" y="688"/>
                </a:lnTo>
                <a:lnTo>
                  <a:pt x="238" y="690"/>
                </a:lnTo>
                <a:lnTo>
                  <a:pt x="237" y="692"/>
                </a:lnTo>
                <a:lnTo>
                  <a:pt x="237" y="693"/>
                </a:lnTo>
                <a:lnTo>
                  <a:pt x="235" y="695"/>
                </a:lnTo>
                <a:lnTo>
                  <a:pt x="234" y="695"/>
                </a:lnTo>
                <a:lnTo>
                  <a:pt x="232" y="695"/>
                </a:lnTo>
                <a:lnTo>
                  <a:pt x="230" y="698"/>
                </a:lnTo>
                <a:lnTo>
                  <a:pt x="229" y="698"/>
                </a:lnTo>
                <a:lnTo>
                  <a:pt x="228" y="700"/>
                </a:lnTo>
                <a:lnTo>
                  <a:pt x="228" y="702"/>
                </a:lnTo>
                <a:lnTo>
                  <a:pt x="226" y="704"/>
                </a:lnTo>
                <a:lnTo>
                  <a:pt x="226" y="705"/>
                </a:lnTo>
                <a:lnTo>
                  <a:pt x="224" y="706"/>
                </a:lnTo>
                <a:lnTo>
                  <a:pt x="223" y="706"/>
                </a:lnTo>
                <a:lnTo>
                  <a:pt x="221" y="706"/>
                </a:lnTo>
                <a:lnTo>
                  <a:pt x="219" y="706"/>
                </a:lnTo>
                <a:lnTo>
                  <a:pt x="219" y="705"/>
                </a:lnTo>
                <a:lnTo>
                  <a:pt x="217" y="705"/>
                </a:lnTo>
                <a:lnTo>
                  <a:pt x="216" y="705"/>
                </a:lnTo>
                <a:lnTo>
                  <a:pt x="214" y="705"/>
                </a:lnTo>
                <a:lnTo>
                  <a:pt x="212" y="705"/>
                </a:lnTo>
                <a:lnTo>
                  <a:pt x="211" y="705"/>
                </a:lnTo>
                <a:lnTo>
                  <a:pt x="211" y="702"/>
                </a:lnTo>
                <a:lnTo>
                  <a:pt x="209" y="702"/>
                </a:lnTo>
                <a:lnTo>
                  <a:pt x="207" y="702"/>
                </a:lnTo>
                <a:lnTo>
                  <a:pt x="207" y="701"/>
                </a:lnTo>
                <a:lnTo>
                  <a:pt x="205" y="701"/>
                </a:lnTo>
                <a:lnTo>
                  <a:pt x="204" y="701"/>
                </a:lnTo>
                <a:lnTo>
                  <a:pt x="204" y="700"/>
                </a:lnTo>
                <a:lnTo>
                  <a:pt x="202" y="700"/>
                </a:lnTo>
                <a:lnTo>
                  <a:pt x="201" y="700"/>
                </a:lnTo>
                <a:lnTo>
                  <a:pt x="201" y="699"/>
                </a:lnTo>
                <a:lnTo>
                  <a:pt x="199" y="699"/>
                </a:lnTo>
                <a:lnTo>
                  <a:pt x="199" y="698"/>
                </a:lnTo>
                <a:lnTo>
                  <a:pt x="197" y="698"/>
                </a:lnTo>
                <a:lnTo>
                  <a:pt x="195" y="698"/>
                </a:lnTo>
                <a:lnTo>
                  <a:pt x="193" y="698"/>
                </a:lnTo>
                <a:lnTo>
                  <a:pt x="192" y="698"/>
                </a:lnTo>
                <a:lnTo>
                  <a:pt x="192" y="696"/>
                </a:lnTo>
                <a:lnTo>
                  <a:pt x="190" y="696"/>
                </a:lnTo>
                <a:lnTo>
                  <a:pt x="188" y="696"/>
                </a:lnTo>
                <a:lnTo>
                  <a:pt x="186" y="696"/>
                </a:lnTo>
                <a:lnTo>
                  <a:pt x="186" y="695"/>
                </a:lnTo>
                <a:lnTo>
                  <a:pt x="184" y="696"/>
                </a:lnTo>
                <a:lnTo>
                  <a:pt x="183" y="696"/>
                </a:lnTo>
                <a:lnTo>
                  <a:pt x="180" y="698"/>
                </a:lnTo>
                <a:lnTo>
                  <a:pt x="179" y="698"/>
                </a:lnTo>
                <a:lnTo>
                  <a:pt x="177" y="700"/>
                </a:lnTo>
                <a:lnTo>
                  <a:pt x="175" y="700"/>
                </a:lnTo>
                <a:lnTo>
                  <a:pt x="173" y="700"/>
                </a:lnTo>
                <a:lnTo>
                  <a:pt x="171" y="700"/>
                </a:lnTo>
                <a:lnTo>
                  <a:pt x="170" y="700"/>
                </a:lnTo>
                <a:lnTo>
                  <a:pt x="168" y="700"/>
                </a:lnTo>
                <a:lnTo>
                  <a:pt x="168" y="698"/>
                </a:lnTo>
                <a:lnTo>
                  <a:pt x="168" y="696"/>
                </a:lnTo>
                <a:lnTo>
                  <a:pt x="166" y="696"/>
                </a:lnTo>
                <a:lnTo>
                  <a:pt x="166" y="695"/>
                </a:lnTo>
                <a:lnTo>
                  <a:pt x="166" y="693"/>
                </a:lnTo>
                <a:lnTo>
                  <a:pt x="166" y="690"/>
                </a:lnTo>
                <a:lnTo>
                  <a:pt x="165" y="690"/>
                </a:lnTo>
                <a:lnTo>
                  <a:pt x="165" y="689"/>
                </a:lnTo>
                <a:lnTo>
                  <a:pt x="165" y="687"/>
                </a:lnTo>
                <a:lnTo>
                  <a:pt x="165" y="685"/>
                </a:lnTo>
                <a:lnTo>
                  <a:pt x="166" y="683"/>
                </a:lnTo>
                <a:lnTo>
                  <a:pt x="168" y="681"/>
                </a:lnTo>
                <a:lnTo>
                  <a:pt x="170" y="679"/>
                </a:lnTo>
                <a:lnTo>
                  <a:pt x="171" y="678"/>
                </a:lnTo>
                <a:lnTo>
                  <a:pt x="171" y="677"/>
                </a:lnTo>
                <a:lnTo>
                  <a:pt x="173" y="675"/>
                </a:lnTo>
                <a:lnTo>
                  <a:pt x="173" y="674"/>
                </a:lnTo>
                <a:lnTo>
                  <a:pt x="173" y="672"/>
                </a:lnTo>
                <a:lnTo>
                  <a:pt x="173" y="670"/>
                </a:lnTo>
                <a:lnTo>
                  <a:pt x="173" y="669"/>
                </a:lnTo>
                <a:lnTo>
                  <a:pt x="173" y="667"/>
                </a:lnTo>
                <a:lnTo>
                  <a:pt x="173" y="665"/>
                </a:lnTo>
                <a:lnTo>
                  <a:pt x="173" y="664"/>
                </a:lnTo>
                <a:lnTo>
                  <a:pt x="173" y="662"/>
                </a:lnTo>
                <a:lnTo>
                  <a:pt x="173" y="661"/>
                </a:lnTo>
                <a:lnTo>
                  <a:pt x="173" y="659"/>
                </a:lnTo>
                <a:lnTo>
                  <a:pt x="173" y="657"/>
                </a:lnTo>
                <a:lnTo>
                  <a:pt x="171" y="657"/>
                </a:lnTo>
                <a:lnTo>
                  <a:pt x="170" y="657"/>
                </a:lnTo>
                <a:lnTo>
                  <a:pt x="168" y="657"/>
                </a:lnTo>
                <a:lnTo>
                  <a:pt x="166" y="657"/>
                </a:lnTo>
                <a:lnTo>
                  <a:pt x="165" y="657"/>
                </a:lnTo>
                <a:lnTo>
                  <a:pt x="163" y="657"/>
                </a:lnTo>
                <a:lnTo>
                  <a:pt x="161" y="657"/>
                </a:lnTo>
                <a:lnTo>
                  <a:pt x="160" y="657"/>
                </a:lnTo>
                <a:lnTo>
                  <a:pt x="158" y="657"/>
                </a:lnTo>
                <a:lnTo>
                  <a:pt x="156" y="657"/>
                </a:lnTo>
                <a:lnTo>
                  <a:pt x="155" y="657"/>
                </a:lnTo>
                <a:lnTo>
                  <a:pt x="153" y="657"/>
                </a:lnTo>
                <a:lnTo>
                  <a:pt x="151" y="657"/>
                </a:lnTo>
                <a:lnTo>
                  <a:pt x="150" y="657"/>
                </a:lnTo>
                <a:lnTo>
                  <a:pt x="148" y="657"/>
                </a:lnTo>
                <a:lnTo>
                  <a:pt x="146" y="657"/>
                </a:lnTo>
                <a:lnTo>
                  <a:pt x="145" y="657"/>
                </a:lnTo>
                <a:lnTo>
                  <a:pt x="143" y="657"/>
                </a:lnTo>
                <a:lnTo>
                  <a:pt x="142" y="657"/>
                </a:lnTo>
                <a:lnTo>
                  <a:pt x="140" y="657"/>
                </a:lnTo>
                <a:lnTo>
                  <a:pt x="139" y="657"/>
                </a:lnTo>
                <a:lnTo>
                  <a:pt x="137" y="657"/>
                </a:lnTo>
                <a:lnTo>
                  <a:pt x="136" y="657"/>
                </a:lnTo>
                <a:lnTo>
                  <a:pt x="135" y="657"/>
                </a:lnTo>
                <a:lnTo>
                  <a:pt x="134" y="657"/>
                </a:lnTo>
                <a:lnTo>
                  <a:pt x="133" y="657"/>
                </a:lnTo>
                <a:lnTo>
                  <a:pt x="133" y="656"/>
                </a:lnTo>
                <a:lnTo>
                  <a:pt x="131" y="656"/>
                </a:lnTo>
                <a:lnTo>
                  <a:pt x="130" y="656"/>
                </a:lnTo>
                <a:lnTo>
                  <a:pt x="130" y="655"/>
                </a:lnTo>
                <a:lnTo>
                  <a:pt x="128" y="655"/>
                </a:lnTo>
                <a:lnTo>
                  <a:pt x="127" y="654"/>
                </a:lnTo>
                <a:lnTo>
                  <a:pt x="126" y="654"/>
                </a:lnTo>
                <a:lnTo>
                  <a:pt x="126" y="652"/>
                </a:lnTo>
                <a:lnTo>
                  <a:pt x="124" y="652"/>
                </a:lnTo>
                <a:lnTo>
                  <a:pt x="123" y="650"/>
                </a:lnTo>
                <a:lnTo>
                  <a:pt x="121" y="650"/>
                </a:lnTo>
                <a:lnTo>
                  <a:pt x="121" y="648"/>
                </a:lnTo>
                <a:lnTo>
                  <a:pt x="119" y="648"/>
                </a:lnTo>
                <a:lnTo>
                  <a:pt x="118" y="647"/>
                </a:lnTo>
                <a:lnTo>
                  <a:pt x="116" y="647"/>
                </a:lnTo>
                <a:lnTo>
                  <a:pt x="116" y="645"/>
                </a:lnTo>
                <a:lnTo>
                  <a:pt x="114" y="645"/>
                </a:lnTo>
                <a:lnTo>
                  <a:pt x="114" y="644"/>
                </a:lnTo>
                <a:lnTo>
                  <a:pt x="112" y="644"/>
                </a:lnTo>
                <a:lnTo>
                  <a:pt x="112" y="642"/>
                </a:lnTo>
                <a:lnTo>
                  <a:pt x="110" y="642"/>
                </a:lnTo>
                <a:lnTo>
                  <a:pt x="109" y="642"/>
                </a:lnTo>
                <a:lnTo>
                  <a:pt x="107" y="642"/>
                </a:lnTo>
                <a:lnTo>
                  <a:pt x="106" y="640"/>
                </a:lnTo>
                <a:lnTo>
                  <a:pt x="104" y="640"/>
                </a:lnTo>
                <a:lnTo>
                  <a:pt x="102" y="639"/>
                </a:lnTo>
                <a:lnTo>
                  <a:pt x="100" y="639"/>
                </a:lnTo>
                <a:lnTo>
                  <a:pt x="99" y="637"/>
                </a:lnTo>
                <a:lnTo>
                  <a:pt x="97" y="637"/>
                </a:lnTo>
                <a:lnTo>
                  <a:pt x="95" y="637"/>
                </a:lnTo>
                <a:lnTo>
                  <a:pt x="93" y="637"/>
                </a:lnTo>
                <a:lnTo>
                  <a:pt x="92" y="635"/>
                </a:lnTo>
                <a:lnTo>
                  <a:pt x="90" y="635"/>
                </a:lnTo>
                <a:lnTo>
                  <a:pt x="89" y="634"/>
                </a:lnTo>
                <a:lnTo>
                  <a:pt x="87" y="634"/>
                </a:lnTo>
                <a:lnTo>
                  <a:pt x="87" y="632"/>
                </a:lnTo>
                <a:lnTo>
                  <a:pt x="85" y="632"/>
                </a:lnTo>
                <a:lnTo>
                  <a:pt x="85" y="631"/>
                </a:lnTo>
                <a:lnTo>
                  <a:pt x="83" y="631"/>
                </a:lnTo>
                <a:lnTo>
                  <a:pt x="83" y="629"/>
                </a:lnTo>
                <a:lnTo>
                  <a:pt x="81" y="629"/>
                </a:lnTo>
                <a:lnTo>
                  <a:pt x="81" y="627"/>
                </a:lnTo>
                <a:lnTo>
                  <a:pt x="80" y="626"/>
                </a:lnTo>
                <a:lnTo>
                  <a:pt x="80" y="625"/>
                </a:lnTo>
                <a:lnTo>
                  <a:pt x="79" y="625"/>
                </a:lnTo>
                <a:lnTo>
                  <a:pt x="79" y="623"/>
                </a:lnTo>
                <a:lnTo>
                  <a:pt x="76" y="623"/>
                </a:lnTo>
                <a:lnTo>
                  <a:pt x="76" y="620"/>
                </a:lnTo>
                <a:lnTo>
                  <a:pt x="74" y="620"/>
                </a:lnTo>
                <a:lnTo>
                  <a:pt x="74" y="619"/>
                </a:lnTo>
                <a:lnTo>
                  <a:pt x="74" y="617"/>
                </a:lnTo>
                <a:lnTo>
                  <a:pt x="73" y="617"/>
                </a:lnTo>
                <a:lnTo>
                  <a:pt x="73" y="616"/>
                </a:lnTo>
                <a:lnTo>
                  <a:pt x="71" y="616"/>
                </a:lnTo>
                <a:lnTo>
                  <a:pt x="71" y="614"/>
                </a:lnTo>
                <a:lnTo>
                  <a:pt x="69" y="614"/>
                </a:lnTo>
                <a:lnTo>
                  <a:pt x="69" y="612"/>
                </a:lnTo>
                <a:lnTo>
                  <a:pt x="69" y="610"/>
                </a:lnTo>
                <a:lnTo>
                  <a:pt x="67" y="610"/>
                </a:lnTo>
                <a:lnTo>
                  <a:pt x="67" y="609"/>
                </a:lnTo>
                <a:lnTo>
                  <a:pt x="66" y="609"/>
                </a:lnTo>
                <a:lnTo>
                  <a:pt x="66" y="607"/>
                </a:lnTo>
                <a:lnTo>
                  <a:pt x="64" y="607"/>
                </a:lnTo>
                <a:lnTo>
                  <a:pt x="64" y="606"/>
                </a:lnTo>
                <a:lnTo>
                  <a:pt x="64" y="604"/>
                </a:lnTo>
                <a:lnTo>
                  <a:pt x="62" y="604"/>
                </a:lnTo>
                <a:lnTo>
                  <a:pt x="61" y="604"/>
                </a:lnTo>
                <a:lnTo>
                  <a:pt x="61" y="602"/>
                </a:lnTo>
                <a:lnTo>
                  <a:pt x="59" y="602"/>
                </a:lnTo>
                <a:lnTo>
                  <a:pt x="59" y="601"/>
                </a:lnTo>
                <a:lnTo>
                  <a:pt x="59" y="598"/>
                </a:lnTo>
                <a:lnTo>
                  <a:pt x="57" y="598"/>
                </a:lnTo>
                <a:lnTo>
                  <a:pt x="56" y="598"/>
                </a:lnTo>
                <a:lnTo>
                  <a:pt x="56" y="597"/>
                </a:lnTo>
                <a:lnTo>
                  <a:pt x="54" y="597"/>
                </a:lnTo>
                <a:lnTo>
                  <a:pt x="54" y="596"/>
                </a:lnTo>
                <a:lnTo>
                  <a:pt x="54" y="595"/>
                </a:lnTo>
                <a:lnTo>
                  <a:pt x="57" y="593"/>
                </a:lnTo>
                <a:lnTo>
                  <a:pt x="58" y="591"/>
                </a:lnTo>
                <a:lnTo>
                  <a:pt x="59" y="589"/>
                </a:lnTo>
                <a:lnTo>
                  <a:pt x="59" y="588"/>
                </a:lnTo>
                <a:lnTo>
                  <a:pt x="59" y="587"/>
                </a:lnTo>
                <a:lnTo>
                  <a:pt x="59" y="585"/>
                </a:lnTo>
                <a:lnTo>
                  <a:pt x="59" y="583"/>
                </a:lnTo>
                <a:lnTo>
                  <a:pt x="59" y="581"/>
                </a:lnTo>
                <a:lnTo>
                  <a:pt x="60" y="579"/>
                </a:lnTo>
                <a:lnTo>
                  <a:pt x="60" y="577"/>
                </a:lnTo>
                <a:lnTo>
                  <a:pt x="60" y="575"/>
                </a:lnTo>
                <a:lnTo>
                  <a:pt x="60" y="573"/>
                </a:lnTo>
                <a:lnTo>
                  <a:pt x="60" y="572"/>
                </a:lnTo>
                <a:lnTo>
                  <a:pt x="60" y="570"/>
                </a:lnTo>
                <a:lnTo>
                  <a:pt x="62" y="568"/>
                </a:lnTo>
                <a:lnTo>
                  <a:pt x="62" y="566"/>
                </a:lnTo>
                <a:lnTo>
                  <a:pt x="62" y="565"/>
                </a:lnTo>
                <a:lnTo>
                  <a:pt x="63" y="563"/>
                </a:lnTo>
                <a:lnTo>
                  <a:pt x="63" y="562"/>
                </a:lnTo>
                <a:lnTo>
                  <a:pt x="63" y="560"/>
                </a:lnTo>
                <a:lnTo>
                  <a:pt x="63" y="558"/>
                </a:lnTo>
                <a:lnTo>
                  <a:pt x="65" y="556"/>
                </a:lnTo>
                <a:lnTo>
                  <a:pt x="65" y="555"/>
                </a:lnTo>
                <a:lnTo>
                  <a:pt x="65" y="553"/>
                </a:lnTo>
                <a:lnTo>
                  <a:pt x="65" y="551"/>
                </a:lnTo>
                <a:lnTo>
                  <a:pt x="66" y="549"/>
                </a:lnTo>
                <a:lnTo>
                  <a:pt x="66" y="548"/>
                </a:lnTo>
                <a:lnTo>
                  <a:pt x="66" y="546"/>
                </a:lnTo>
                <a:lnTo>
                  <a:pt x="66" y="545"/>
                </a:lnTo>
                <a:lnTo>
                  <a:pt x="67" y="543"/>
                </a:lnTo>
                <a:lnTo>
                  <a:pt x="65" y="543"/>
                </a:lnTo>
                <a:lnTo>
                  <a:pt x="65" y="542"/>
                </a:lnTo>
                <a:lnTo>
                  <a:pt x="64" y="542"/>
                </a:lnTo>
                <a:lnTo>
                  <a:pt x="64" y="540"/>
                </a:lnTo>
                <a:lnTo>
                  <a:pt x="62" y="540"/>
                </a:lnTo>
                <a:lnTo>
                  <a:pt x="62" y="539"/>
                </a:lnTo>
                <a:lnTo>
                  <a:pt x="59" y="539"/>
                </a:lnTo>
                <a:lnTo>
                  <a:pt x="59" y="537"/>
                </a:lnTo>
                <a:lnTo>
                  <a:pt x="58" y="537"/>
                </a:lnTo>
                <a:lnTo>
                  <a:pt x="57" y="535"/>
                </a:lnTo>
                <a:lnTo>
                  <a:pt x="55" y="534"/>
                </a:lnTo>
                <a:lnTo>
                  <a:pt x="55" y="532"/>
                </a:lnTo>
                <a:lnTo>
                  <a:pt x="53" y="532"/>
                </a:lnTo>
                <a:lnTo>
                  <a:pt x="52" y="530"/>
                </a:lnTo>
                <a:lnTo>
                  <a:pt x="50" y="529"/>
                </a:lnTo>
                <a:lnTo>
                  <a:pt x="50" y="527"/>
                </a:lnTo>
                <a:lnTo>
                  <a:pt x="48" y="527"/>
                </a:lnTo>
                <a:lnTo>
                  <a:pt x="48" y="525"/>
                </a:lnTo>
                <a:lnTo>
                  <a:pt x="47" y="524"/>
                </a:lnTo>
                <a:lnTo>
                  <a:pt x="47" y="522"/>
                </a:lnTo>
                <a:lnTo>
                  <a:pt x="45" y="522"/>
                </a:lnTo>
                <a:lnTo>
                  <a:pt x="43" y="522"/>
                </a:lnTo>
                <a:lnTo>
                  <a:pt x="43" y="521"/>
                </a:lnTo>
                <a:lnTo>
                  <a:pt x="42" y="521"/>
                </a:lnTo>
                <a:lnTo>
                  <a:pt x="42" y="520"/>
                </a:lnTo>
                <a:lnTo>
                  <a:pt x="41" y="520"/>
                </a:lnTo>
                <a:lnTo>
                  <a:pt x="41" y="518"/>
                </a:lnTo>
                <a:lnTo>
                  <a:pt x="39" y="518"/>
                </a:lnTo>
                <a:lnTo>
                  <a:pt x="37" y="518"/>
                </a:lnTo>
                <a:lnTo>
                  <a:pt x="37" y="516"/>
                </a:lnTo>
                <a:lnTo>
                  <a:pt x="36" y="516"/>
                </a:lnTo>
                <a:lnTo>
                  <a:pt x="36" y="515"/>
                </a:lnTo>
                <a:lnTo>
                  <a:pt x="36" y="513"/>
                </a:lnTo>
                <a:lnTo>
                  <a:pt x="35" y="513"/>
                </a:lnTo>
                <a:lnTo>
                  <a:pt x="35" y="511"/>
                </a:lnTo>
                <a:lnTo>
                  <a:pt x="33" y="511"/>
                </a:lnTo>
                <a:lnTo>
                  <a:pt x="33" y="509"/>
                </a:lnTo>
                <a:lnTo>
                  <a:pt x="33" y="507"/>
                </a:lnTo>
                <a:lnTo>
                  <a:pt x="31" y="507"/>
                </a:lnTo>
                <a:lnTo>
                  <a:pt x="31" y="506"/>
                </a:lnTo>
                <a:lnTo>
                  <a:pt x="31" y="504"/>
                </a:lnTo>
                <a:lnTo>
                  <a:pt x="31" y="502"/>
                </a:lnTo>
                <a:lnTo>
                  <a:pt x="29" y="502"/>
                </a:lnTo>
                <a:lnTo>
                  <a:pt x="29" y="500"/>
                </a:lnTo>
                <a:lnTo>
                  <a:pt x="27" y="500"/>
                </a:lnTo>
                <a:lnTo>
                  <a:pt x="27" y="499"/>
                </a:lnTo>
                <a:lnTo>
                  <a:pt x="27" y="497"/>
                </a:lnTo>
                <a:lnTo>
                  <a:pt x="25" y="497"/>
                </a:lnTo>
                <a:lnTo>
                  <a:pt x="25" y="494"/>
                </a:lnTo>
                <a:lnTo>
                  <a:pt x="23" y="494"/>
                </a:lnTo>
                <a:lnTo>
                  <a:pt x="23" y="492"/>
                </a:lnTo>
                <a:lnTo>
                  <a:pt x="21" y="492"/>
                </a:lnTo>
                <a:lnTo>
                  <a:pt x="20" y="492"/>
                </a:lnTo>
                <a:lnTo>
                  <a:pt x="18" y="492"/>
                </a:lnTo>
                <a:lnTo>
                  <a:pt x="16" y="492"/>
                </a:lnTo>
                <a:lnTo>
                  <a:pt x="16" y="491"/>
                </a:lnTo>
                <a:lnTo>
                  <a:pt x="14" y="491"/>
                </a:lnTo>
                <a:lnTo>
                  <a:pt x="13" y="491"/>
                </a:lnTo>
                <a:lnTo>
                  <a:pt x="11" y="491"/>
                </a:lnTo>
                <a:lnTo>
                  <a:pt x="9" y="491"/>
                </a:lnTo>
                <a:lnTo>
                  <a:pt x="8" y="491"/>
                </a:lnTo>
                <a:lnTo>
                  <a:pt x="8" y="489"/>
                </a:lnTo>
                <a:lnTo>
                  <a:pt x="7" y="489"/>
                </a:lnTo>
                <a:lnTo>
                  <a:pt x="7" y="487"/>
                </a:lnTo>
                <a:lnTo>
                  <a:pt x="7" y="485"/>
                </a:lnTo>
                <a:lnTo>
                  <a:pt x="7" y="484"/>
                </a:lnTo>
                <a:lnTo>
                  <a:pt x="6" y="484"/>
                </a:lnTo>
                <a:lnTo>
                  <a:pt x="6" y="482"/>
                </a:lnTo>
                <a:lnTo>
                  <a:pt x="6" y="480"/>
                </a:lnTo>
                <a:lnTo>
                  <a:pt x="6" y="479"/>
                </a:lnTo>
                <a:lnTo>
                  <a:pt x="6" y="477"/>
                </a:lnTo>
                <a:lnTo>
                  <a:pt x="4" y="477"/>
                </a:lnTo>
                <a:lnTo>
                  <a:pt x="4" y="476"/>
                </a:lnTo>
                <a:lnTo>
                  <a:pt x="4" y="475"/>
                </a:lnTo>
                <a:lnTo>
                  <a:pt x="2" y="475"/>
                </a:lnTo>
                <a:lnTo>
                  <a:pt x="2" y="472"/>
                </a:lnTo>
                <a:lnTo>
                  <a:pt x="2" y="470"/>
                </a:lnTo>
                <a:lnTo>
                  <a:pt x="0" y="470"/>
                </a:lnTo>
                <a:lnTo>
                  <a:pt x="0" y="469"/>
                </a:lnTo>
                <a:lnTo>
                  <a:pt x="0" y="467"/>
                </a:lnTo>
                <a:lnTo>
                  <a:pt x="0" y="466"/>
                </a:lnTo>
                <a:lnTo>
                  <a:pt x="1" y="464"/>
                </a:lnTo>
                <a:lnTo>
                  <a:pt x="1" y="462"/>
                </a:lnTo>
                <a:lnTo>
                  <a:pt x="1" y="461"/>
                </a:lnTo>
                <a:lnTo>
                  <a:pt x="1" y="459"/>
                </a:lnTo>
                <a:lnTo>
                  <a:pt x="1" y="458"/>
                </a:lnTo>
                <a:lnTo>
                  <a:pt x="1" y="456"/>
                </a:lnTo>
                <a:lnTo>
                  <a:pt x="1" y="454"/>
                </a:lnTo>
                <a:lnTo>
                  <a:pt x="4" y="452"/>
                </a:lnTo>
                <a:lnTo>
                  <a:pt x="5" y="450"/>
                </a:lnTo>
                <a:lnTo>
                  <a:pt x="7" y="448"/>
                </a:lnTo>
                <a:lnTo>
                  <a:pt x="8" y="446"/>
                </a:lnTo>
                <a:lnTo>
                  <a:pt x="11" y="445"/>
                </a:lnTo>
                <a:lnTo>
                  <a:pt x="13" y="443"/>
                </a:lnTo>
                <a:lnTo>
                  <a:pt x="14" y="441"/>
                </a:lnTo>
                <a:lnTo>
                  <a:pt x="16" y="441"/>
                </a:lnTo>
                <a:lnTo>
                  <a:pt x="18" y="439"/>
                </a:lnTo>
                <a:lnTo>
                  <a:pt x="20" y="438"/>
                </a:lnTo>
                <a:lnTo>
                  <a:pt x="21" y="438"/>
                </a:lnTo>
                <a:lnTo>
                  <a:pt x="23" y="436"/>
                </a:lnTo>
                <a:lnTo>
                  <a:pt x="23" y="437"/>
                </a:lnTo>
                <a:lnTo>
                  <a:pt x="25" y="437"/>
                </a:lnTo>
                <a:lnTo>
                  <a:pt x="27" y="437"/>
                </a:lnTo>
                <a:lnTo>
                  <a:pt x="29" y="437"/>
                </a:lnTo>
                <a:lnTo>
                  <a:pt x="30" y="437"/>
                </a:lnTo>
                <a:lnTo>
                  <a:pt x="32" y="437"/>
                </a:lnTo>
                <a:lnTo>
                  <a:pt x="34" y="436"/>
                </a:lnTo>
                <a:lnTo>
                  <a:pt x="36" y="434"/>
                </a:lnTo>
                <a:lnTo>
                  <a:pt x="37" y="432"/>
                </a:lnTo>
                <a:lnTo>
                  <a:pt x="40" y="431"/>
                </a:lnTo>
                <a:lnTo>
                  <a:pt x="41" y="429"/>
                </a:lnTo>
                <a:lnTo>
                  <a:pt x="43" y="426"/>
                </a:lnTo>
                <a:lnTo>
                  <a:pt x="45" y="425"/>
                </a:lnTo>
                <a:lnTo>
                  <a:pt x="47" y="424"/>
                </a:lnTo>
                <a:lnTo>
                  <a:pt x="48" y="424"/>
                </a:lnTo>
                <a:lnTo>
                  <a:pt x="49" y="424"/>
                </a:lnTo>
                <a:lnTo>
                  <a:pt x="51" y="424"/>
                </a:lnTo>
                <a:lnTo>
                  <a:pt x="52" y="424"/>
                </a:lnTo>
                <a:lnTo>
                  <a:pt x="54" y="424"/>
                </a:lnTo>
                <a:lnTo>
                  <a:pt x="57" y="424"/>
                </a:lnTo>
                <a:lnTo>
                  <a:pt x="57" y="422"/>
                </a:lnTo>
                <a:lnTo>
                  <a:pt x="57" y="421"/>
                </a:lnTo>
                <a:lnTo>
                  <a:pt x="59" y="419"/>
                </a:lnTo>
                <a:lnTo>
                  <a:pt x="59" y="418"/>
                </a:lnTo>
                <a:lnTo>
                  <a:pt x="60" y="416"/>
                </a:lnTo>
                <a:lnTo>
                  <a:pt x="62" y="414"/>
                </a:lnTo>
                <a:lnTo>
                  <a:pt x="60" y="414"/>
                </a:lnTo>
                <a:lnTo>
                  <a:pt x="60" y="412"/>
                </a:lnTo>
                <a:lnTo>
                  <a:pt x="60" y="410"/>
                </a:lnTo>
                <a:lnTo>
                  <a:pt x="60" y="409"/>
                </a:lnTo>
                <a:lnTo>
                  <a:pt x="60" y="407"/>
                </a:lnTo>
                <a:lnTo>
                  <a:pt x="59" y="407"/>
                </a:lnTo>
                <a:lnTo>
                  <a:pt x="59" y="405"/>
                </a:lnTo>
                <a:lnTo>
                  <a:pt x="59" y="403"/>
                </a:lnTo>
                <a:lnTo>
                  <a:pt x="59" y="401"/>
                </a:lnTo>
                <a:lnTo>
                  <a:pt x="59" y="400"/>
                </a:lnTo>
                <a:lnTo>
                  <a:pt x="59" y="398"/>
                </a:lnTo>
                <a:lnTo>
                  <a:pt x="57" y="398"/>
                </a:lnTo>
                <a:lnTo>
                  <a:pt x="57" y="397"/>
                </a:lnTo>
                <a:lnTo>
                  <a:pt x="57" y="396"/>
                </a:lnTo>
                <a:lnTo>
                  <a:pt x="57" y="394"/>
                </a:lnTo>
                <a:lnTo>
                  <a:pt x="54" y="394"/>
                </a:lnTo>
                <a:lnTo>
                  <a:pt x="54" y="393"/>
                </a:lnTo>
                <a:lnTo>
                  <a:pt x="53" y="390"/>
                </a:lnTo>
                <a:lnTo>
                  <a:pt x="53" y="388"/>
                </a:lnTo>
                <a:lnTo>
                  <a:pt x="51" y="388"/>
                </a:lnTo>
                <a:lnTo>
                  <a:pt x="51" y="387"/>
                </a:lnTo>
                <a:lnTo>
                  <a:pt x="51" y="385"/>
                </a:lnTo>
                <a:lnTo>
                  <a:pt x="51" y="383"/>
                </a:lnTo>
                <a:lnTo>
                  <a:pt x="51" y="381"/>
                </a:lnTo>
                <a:lnTo>
                  <a:pt x="51" y="380"/>
                </a:lnTo>
                <a:lnTo>
                  <a:pt x="51" y="378"/>
                </a:lnTo>
                <a:lnTo>
                  <a:pt x="51" y="376"/>
                </a:lnTo>
                <a:lnTo>
                  <a:pt x="51" y="375"/>
                </a:lnTo>
                <a:lnTo>
                  <a:pt x="51" y="373"/>
                </a:lnTo>
                <a:lnTo>
                  <a:pt x="52" y="373"/>
                </a:lnTo>
                <a:lnTo>
                  <a:pt x="54" y="373"/>
                </a:lnTo>
                <a:lnTo>
                  <a:pt x="56" y="373"/>
                </a:lnTo>
                <a:lnTo>
                  <a:pt x="58" y="372"/>
                </a:lnTo>
                <a:lnTo>
                  <a:pt x="59" y="372"/>
                </a:lnTo>
                <a:lnTo>
                  <a:pt x="61" y="372"/>
                </a:lnTo>
                <a:lnTo>
                  <a:pt x="62" y="372"/>
                </a:lnTo>
                <a:lnTo>
                  <a:pt x="64" y="371"/>
                </a:lnTo>
                <a:lnTo>
                  <a:pt x="65" y="371"/>
                </a:lnTo>
                <a:lnTo>
                  <a:pt x="67" y="369"/>
                </a:lnTo>
                <a:lnTo>
                  <a:pt x="69" y="369"/>
                </a:lnTo>
                <a:lnTo>
                  <a:pt x="71" y="367"/>
                </a:lnTo>
                <a:lnTo>
                  <a:pt x="73" y="367"/>
                </a:lnTo>
                <a:lnTo>
                  <a:pt x="75" y="365"/>
                </a:lnTo>
                <a:lnTo>
                  <a:pt x="77" y="365"/>
                </a:lnTo>
                <a:lnTo>
                  <a:pt x="78" y="365"/>
                </a:lnTo>
                <a:lnTo>
                  <a:pt x="80" y="363"/>
                </a:lnTo>
                <a:lnTo>
                  <a:pt x="81" y="363"/>
                </a:lnTo>
                <a:lnTo>
                  <a:pt x="82" y="363"/>
                </a:lnTo>
                <a:lnTo>
                  <a:pt x="84" y="363"/>
                </a:lnTo>
                <a:lnTo>
                  <a:pt x="85" y="363"/>
                </a:lnTo>
                <a:lnTo>
                  <a:pt x="87" y="363"/>
                </a:lnTo>
                <a:lnTo>
                  <a:pt x="89" y="363"/>
                </a:lnTo>
                <a:lnTo>
                  <a:pt x="91" y="361"/>
                </a:lnTo>
                <a:lnTo>
                  <a:pt x="93" y="361"/>
                </a:lnTo>
                <a:lnTo>
                  <a:pt x="95" y="361"/>
                </a:lnTo>
                <a:lnTo>
                  <a:pt x="96" y="361"/>
                </a:lnTo>
                <a:lnTo>
                  <a:pt x="97" y="361"/>
                </a:lnTo>
                <a:lnTo>
                  <a:pt x="99" y="361"/>
                </a:lnTo>
                <a:lnTo>
                  <a:pt x="100" y="361"/>
                </a:lnTo>
                <a:lnTo>
                  <a:pt x="102" y="360"/>
                </a:lnTo>
                <a:lnTo>
                  <a:pt x="102" y="361"/>
                </a:lnTo>
                <a:lnTo>
                  <a:pt x="104" y="361"/>
                </a:lnTo>
                <a:lnTo>
                  <a:pt x="105" y="361"/>
                </a:lnTo>
                <a:lnTo>
                  <a:pt x="108" y="361"/>
                </a:lnTo>
                <a:lnTo>
                  <a:pt x="109" y="362"/>
                </a:lnTo>
                <a:lnTo>
                  <a:pt x="111" y="362"/>
                </a:lnTo>
                <a:lnTo>
                  <a:pt x="112" y="362"/>
                </a:lnTo>
                <a:lnTo>
                  <a:pt x="115" y="362"/>
                </a:lnTo>
                <a:lnTo>
                  <a:pt x="116" y="363"/>
                </a:lnTo>
                <a:lnTo>
                  <a:pt x="118" y="363"/>
                </a:lnTo>
                <a:lnTo>
                  <a:pt x="120" y="363"/>
                </a:lnTo>
                <a:lnTo>
                  <a:pt x="122" y="363"/>
                </a:lnTo>
                <a:lnTo>
                  <a:pt x="124" y="363"/>
                </a:lnTo>
                <a:lnTo>
                  <a:pt x="126" y="363"/>
                </a:lnTo>
                <a:lnTo>
                  <a:pt x="127" y="363"/>
                </a:lnTo>
                <a:lnTo>
                  <a:pt x="128" y="363"/>
                </a:lnTo>
                <a:lnTo>
                  <a:pt x="130" y="362"/>
                </a:lnTo>
                <a:lnTo>
                  <a:pt x="132" y="362"/>
                </a:lnTo>
                <a:lnTo>
                  <a:pt x="133" y="360"/>
                </a:lnTo>
                <a:lnTo>
                  <a:pt x="133" y="359"/>
                </a:lnTo>
                <a:lnTo>
                  <a:pt x="133" y="358"/>
                </a:lnTo>
                <a:lnTo>
                  <a:pt x="133" y="356"/>
                </a:lnTo>
                <a:lnTo>
                  <a:pt x="133" y="354"/>
                </a:lnTo>
                <a:lnTo>
                  <a:pt x="133" y="351"/>
                </a:lnTo>
                <a:lnTo>
                  <a:pt x="134" y="350"/>
                </a:lnTo>
                <a:lnTo>
                  <a:pt x="134" y="348"/>
                </a:lnTo>
                <a:lnTo>
                  <a:pt x="134" y="346"/>
                </a:lnTo>
                <a:lnTo>
                  <a:pt x="135" y="344"/>
                </a:lnTo>
                <a:lnTo>
                  <a:pt x="136" y="342"/>
                </a:lnTo>
                <a:lnTo>
                  <a:pt x="138" y="340"/>
                </a:lnTo>
                <a:lnTo>
                  <a:pt x="137" y="340"/>
                </a:lnTo>
                <a:lnTo>
                  <a:pt x="137" y="339"/>
                </a:lnTo>
                <a:lnTo>
                  <a:pt x="137" y="337"/>
                </a:lnTo>
                <a:lnTo>
                  <a:pt x="137" y="335"/>
                </a:lnTo>
                <a:lnTo>
                  <a:pt x="137" y="333"/>
                </a:lnTo>
                <a:lnTo>
                  <a:pt x="137" y="331"/>
                </a:lnTo>
                <a:lnTo>
                  <a:pt x="137" y="329"/>
                </a:lnTo>
                <a:lnTo>
                  <a:pt x="137" y="327"/>
                </a:lnTo>
                <a:lnTo>
                  <a:pt x="138" y="325"/>
                </a:lnTo>
                <a:lnTo>
                  <a:pt x="138" y="324"/>
                </a:lnTo>
                <a:lnTo>
                  <a:pt x="138" y="322"/>
                </a:lnTo>
                <a:lnTo>
                  <a:pt x="138" y="320"/>
                </a:lnTo>
                <a:lnTo>
                  <a:pt x="138" y="319"/>
                </a:lnTo>
                <a:lnTo>
                  <a:pt x="138" y="318"/>
                </a:lnTo>
                <a:lnTo>
                  <a:pt x="138" y="315"/>
                </a:lnTo>
                <a:lnTo>
                  <a:pt x="138" y="313"/>
                </a:lnTo>
                <a:lnTo>
                  <a:pt x="138" y="312"/>
                </a:lnTo>
                <a:lnTo>
                  <a:pt x="138" y="310"/>
                </a:lnTo>
                <a:lnTo>
                  <a:pt x="138" y="308"/>
                </a:lnTo>
                <a:lnTo>
                  <a:pt x="138" y="306"/>
                </a:lnTo>
                <a:lnTo>
                  <a:pt x="138" y="305"/>
                </a:lnTo>
                <a:lnTo>
                  <a:pt x="138" y="303"/>
                </a:lnTo>
                <a:lnTo>
                  <a:pt x="138" y="301"/>
                </a:lnTo>
                <a:lnTo>
                  <a:pt x="138" y="298"/>
                </a:lnTo>
                <a:lnTo>
                  <a:pt x="138" y="296"/>
                </a:lnTo>
                <a:lnTo>
                  <a:pt x="138" y="293"/>
                </a:lnTo>
                <a:lnTo>
                  <a:pt x="138" y="291"/>
                </a:lnTo>
                <a:lnTo>
                  <a:pt x="138" y="290"/>
                </a:lnTo>
                <a:lnTo>
                  <a:pt x="138" y="288"/>
                </a:lnTo>
                <a:lnTo>
                  <a:pt x="138" y="286"/>
                </a:lnTo>
                <a:lnTo>
                  <a:pt x="137" y="286"/>
                </a:lnTo>
                <a:lnTo>
                  <a:pt x="136" y="286"/>
                </a:lnTo>
                <a:lnTo>
                  <a:pt x="134" y="286"/>
                </a:lnTo>
                <a:lnTo>
                  <a:pt x="133" y="286"/>
                </a:lnTo>
                <a:lnTo>
                  <a:pt x="133" y="284"/>
                </a:lnTo>
                <a:lnTo>
                  <a:pt x="132" y="284"/>
                </a:lnTo>
                <a:lnTo>
                  <a:pt x="129" y="284"/>
                </a:lnTo>
                <a:lnTo>
                  <a:pt x="129" y="283"/>
                </a:lnTo>
                <a:lnTo>
                  <a:pt x="127" y="283"/>
                </a:lnTo>
                <a:lnTo>
                  <a:pt x="127" y="282"/>
                </a:lnTo>
                <a:lnTo>
                  <a:pt x="126" y="282"/>
                </a:lnTo>
                <a:lnTo>
                  <a:pt x="124" y="282"/>
                </a:lnTo>
                <a:lnTo>
                  <a:pt x="122" y="282"/>
                </a:lnTo>
                <a:lnTo>
                  <a:pt x="122" y="281"/>
                </a:lnTo>
                <a:lnTo>
                  <a:pt x="120" y="281"/>
                </a:lnTo>
                <a:lnTo>
                  <a:pt x="118" y="281"/>
                </a:lnTo>
                <a:lnTo>
                  <a:pt x="117" y="281"/>
                </a:lnTo>
                <a:lnTo>
                  <a:pt x="117" y="279"/>
                </a:lnTo>
                <a:lnTo>
                  <a:pt x="115" y="279"/>
                </a:lnTo>
                <a:lnTo>
                  <a:pt x="115" y="278"/>
                </a:lnTo>
                <a:lnTo>
                  <a:pt x="114" y="278"/>
                </a:lnTo>
                <a:lnTo>
                  <a:pt x="114" y="276"/>
                </a:lnTo>
                <a:lnTo>
                  <a:pt x="112" y="276"/>
                </a:lnTo>
                <a:lnTo>
                  <a:pt x="112" y="274"/>
                </a:lnTo>
                <a:lnTo>
                  <a:pt x="112" y="272"/>
                </a:lnTo>
                <a:lnTo>
                  <a:pt x="114" y="272"/>
                </a:lnTo>
                <a:lnTo>
                  <a:pt x="116" y="272"/>
                </a:lnTo>
                <a:lnTo>
                  <a:pt x="118" y="272"/>
                </a:lnTo>
                <a:lnTo>
                  <a:pt x="120" y="272"/>
                </a:lnTo>
                <a:lnTo>
                  <a:pt x="118" y="272"/>
                </a:lnTo>
                <a:lnTo>
                  <a:pt x="118" y="270"/>
                </a:lnTo>
                <a:lnTo>
                  <a:pt x="117" y="270"/>
                </a:lnTo>
                <a:lnTo>
                  <a:pt x="117" y="269"/>
                </a:lnTo>
                <a:lnTo>
                  <a:pt x="118" y="267"/>
                </a:lnTo>
                <a:lnTo>
                  <a:pt x="119" y="265"/>
                </a:lnTo>
                <a:lnTo>
                  <a:pt x="121" y="263"/>
                </a:lnTo>
                <a:lnTo>
                  <a:pt x="122" y="263"/>
                </a:lnTo>
                <a:lnTo>
                  <a:pt x="124" y="261"/>
                </a:lnTo>
                <a:lnTo>
                  <a:pt x="126" y="260"/>
                </a:lnTo>
                <a:lnTo>
                  <a:pt x="127" y="259"/>
                </a:lnTo>
                <a:lnTo>
                  <a:pt x="127" y="257"/>
                </a:lnTo>
                <a:lnTo>
                  <a:pt x="127" y="255"/>
                </a:lnTo>
                <a:lnTo>
                  <a:pt x="127" y="253"/>
                </a:lnTo>
                <a:lnTo>
                  <a:pt x="127" y="251"/>
                </a:lnTo>
                <a:lnTo>
                  <a:pt x="127" y="250"/>
                </a:lnTo>
                <a:lnTo>
                  <a:pt x="127" y="248"/>
                </a:lnTo>
                <a:lnTo>
                  <a:pt x="127" y="246"/>
                </a:lnTo>
                <a:lnTo>
                  <a:pt x="127" y="244"/>
                </a:lnTo>
                <a:lnTo>
                  <a:pt x="127" y="243"/>
                </a:lnTo>
                <a:lnTo>
                  <a:pt x="127" y="241"/>
                </a:lnTo>
                <a:lnTo>
                  <a:pt x="127" y="240"/>
                </a:lnTo>
                <a:lnTo>
                  <a:pt x="126" y="240"/>
                </a:lnTo>
                <a:lnTo>
                  <a:pt x="126" y="238"/>
                </a:lnTo>
                <a:lnTo>
                  <a:pt x="126" y="237"/>
                </a:lnTo>
                <a:lnTo>
                  <a:pt x="124" y="237"/>
                </a:lnTo>
                <a:lnTo>
                  <a:pt x="124" y="236"/>
                </a:lnTo>
                <a:lnTo>
                  <a:pt x="124" y="234"/>
                </a:lnTo>
                <a:lnTo>
                  <a:pt x="122" y="234"/>
                </a:lnTo>
                <a:lnTo>
                  <a:pt x="122" y="233"/>
                </a:lnTo>
                <a:lnTo>
                  <a:pt x="122" y="231"/>
                </a:lnTo>
                <a:lnTo>
                  <a:pt x="120" y="231"/>
                </a:lnTo>
                <a:lnTo>
                  <a:pt x="120" y="230"/>
                </a:lnTo>
                <a:lnTo>
                  <a:pt x="120" y="229"/>
                </a:lnTo>
                <a:lnTo>
                  <a:pt x="120" y="227"/>
                </a:lnTo>
                <a:lnTo>
                  <a:pt x="118" y="227"/>
                </a:lnTo>
                <a:lnTo>
                  <a:pt x="118" y="225"/>
                </a:lnTo>
                <a:lnTo>
                  <a:pt x="117" y="225"/>
                </a:lnTo>
                <a:lnTo>
                  <a:pt x="117" y="223"/>
                </a:lnTo>
                <a:lnTo>
                  <a:pt x="115" y="223"/>
                </a:lnTo>
                <a:lnTo>
                  <a:pt x="114" y="223"/>
                </a:lnTo>
                <a:lnTo>
                  <a:pt x="114" y="222"/>
                </a:lnTo>
                <a:lnTo>
                  <a:pt x="112" y="222"/>
                </a:lnTo>
                <a:lnTo>
                  <a:pt x="110" y="222"/>
                </a:lnTo>
                <a:lnTo>
                  <a:pt x="110" y="221"/>
                </a:lnTo>
                <a:lnTo>
                  <a:pt x="108" y="221"/>
                </a:lnTo>
                <a:lnTo>
                  <a:pt x="106" y="221"/>
                </a:lnTo>
                <a:lnTo>
                  <a:pt x="106" y="219"/>
                </a:lnTo>
                <a:lnTo>
                  <a:pt x="105" y="219"/>
                </a:lnTo>
                <a:lnTo>
                  <a:pt x="105" y="218"/>
                </a:lnTo>
                <a:lnTo>
                  <a:pt x="105" y="217"/>
                </a:lnTo>
                <a:lnTo>
                  <a:pt x="105" y="215"/>
                </a:lnTo>
                <a:lnTo>
                  <a:pt x="105" y="214"/>
                </a:lnTo>
                <a:lnTo>
                  <a:pt x="105" y="213"/>
                </a:lnTo>
                <a:lnTo>
                  <a:pt x="105" y="211"/>
                </a:lnTo>
                <a:lnTo>
                  <a:pt x="106" y="209"/>
                </a:lnTo>
                <a:lnTo>
                  <a:pt x="108" y="208"/>
                </a:lnTo>
                <a:lnTo>
                  <a:pt x="110" y="208"/>
                </a:lnTo>
                <a:lnTo>
                  <a:pt x="111" y="208"/>
                </a:lnTo>
                <a:lnTo>
                  <a:pt x="112" y="208"/>
                </a:lnTo>
                <a:lnTo>
                  <a:pt x="115" y="207"/>
                </a:lnTo>
                <a:lnTo>
                  <a:pt x="117" y="206"/>
                </a:lnTo>
                <a:lnTo>
                  <a:pt x="118" y="204"/>
                </a:lnTo>
                <a:lnTo>
                  <a:pt x="120" y="202"/>
                </a:lnTo>
                <a:lnTo>
                  <a:pt x="122" y="200"/>
                </a:lnTo>
                <a:lnTo>
                  <a:pt x="123" y="200"/>
                </a:lnTo>
                <a:lnTo>
                  <a:pt x="125" y="198"/>
                </a:lnTo>
                <a:lnTo>
                  <a:pt x="126" y="198"/>
                </a:lnTo>
                <a:lnTo>
                  <a:pt x="127" y="198"/>
                </a:lnTo>
                <a:lnTo>
                  <a:pt x="129" y="196"/>
                </a:lnTo>
                <a:lnTo>
                  <a:pt x="130" y="196"/>
                </a:lnTo>
                <a:lnTo>
                  <a:pt x="132" y="194"/>
                </a:lnTo>
                <a:lnTo>
                  <a:pt x="134" y="194"/>
                </a:lnTo>
                <a:lnTo>
                  <a:pt x="136" y="193"/>
                </a:lnTo>
                <a:lnTo>
                  <a:pt x="138" y="193"/>
                </a:lnTo>
                <a:lnTo>
                  <a:pt x="140" y="193"/>
                </a:lnTo>
                <a:lnTo>
                  <a:pt x="142" y="191"/>
                </a:lnTo>
                <a:lnTo>
                  <a:pt x="144" y="189"/>
                </a:lnTo>
                <a:lnTo>
                  <a:pt x="146" y="189"/>
                </a:lnTo>
                <a:lnTo>
                  <a:pt x="148" y="187"/>
                </a:lnTo>
                <a:lnTo>
                  <a:pt x="149" y="187"/>
                </a:lnTo>
                <a:lnTo>
                  <a:pt x="151" y="185"/>
                </a:lnTo>
                <a:lnTo>
                  <a:pt x="153" y="184"/>
                </a:lnTo>
                <a:lnTo>
                  <a:pt x="155" y="182"/>
                </a:lnTo>
                <a:lnTo>
                  <a:pt x="156" y="181"/>
                </a:lnTo>
                <a:lnTo>
                  <a:pt x="158" y="179"/>
                </a:lnTo>
                <a:lnTo>
                  <a:pt x="161" y="177"/>
                </a:lnTo>
                <a:lnTo>
                  <a:pt x="164" y="175"/>
                </a:lnTo>
                <a:lnTo>
                  <a:pt x="166" y="174"/>
                </a:lnTo>
                <a:lnTo>
                  <a:pt x="168" y="172"/>
                </a:lnTo>
                <a:lnTo>
                  <a:pt x="170" y="170"/>
                </a:lnTo>
                <a:lnTo>
                  <a:pt x="173" y="168"/>
                </a:lnTo>
                <a:lnTo>
                  <a:pt x="175" y="168"/>
                </a:lnTo>
                <a:lnTo>
                  <a:pt x="177" y="165"/>
                </a:lnTo>
                <a:lnTo>
                  <a:pt x="178" y="164"/>
                </a:lnTo>
                <a:lnTo>
                  <a:pt x="180" y="162"/>
                </a:lnTo>
                <a:lnTo>
                  <a:pt x="183" y="162"/>
                </a:lnTo>
                <a:lnTo>
                  <a:pt x="185" y="160"/>
                </a:lnTo>
                <a:lnTo>
                  <a:pt x="187" y="158"/>
                </a:lnTo>
                <a:lnTo>
                  <a:pt x="189" y="158"/>
                </a:lnTo>
                <a:lnTo>
                  <a:pt x="191" y="156"/>
                </a:lnTo>
                <a:lnTo>
                  <a:pt x="193" y="155"/>
                </a:lnTo>
                <a:lnTo>
                  <a:pt x="194" y="155"/>
                </a:lnTo>
                <a:lnTo>
                  <a:pt x="196" y="153"/>
                </a:lnTo>
                <a:lnTo>
                  <a:pt x="198" y="151"/>
                </a:lnTo>
                <a:lnTo>
                  <a:pt x="199" y="151"/>
                </a:lnTo>
                <a:lnTo>
                  <a:pt x="201" y="149"/>
                </a:lnTo>
                <a:lnTo>
                  <a:pt x="202" y="149"/>
                </a:lnTo>
                <a:lnTo>
                  <a:pt x="204" y="149"/>
                </a:lnTo>
                <a:lnTo>
                  <a:pt x="207" y="149"/>
                </a:lnTo>
                <a:lnTo>
                  <a:pt x="208" y="147"/>
                </a:lnTo>
                <a:lnTo>
                  <a:pt x="208" y="146"/>
                </a:lnTo>
                <a:lnTo>
                  <a:pt x="209" y="144"/>
                </a:lnTo>
                <a:lnTo>
                  <a:pt x="209" y="142"/>
                </a:lnTo>
                <a:lnTo>
                  <a:pt x="209" y="141"/>
                </a:lnTo>
                <a:lnTo>
                  <a:pt x="211" y="139"/>
                </a:lnTo>
                <a:lnTo>
                  <a:pt x="211" y="137"/>
                </a:lnTo>
                <a:lnTo>
                  <a:pt x="212" y="135"/>
                </a:lnTo>
                <a:lnTo>
                  <a:pt x="212" y="134"/>
                </a:lnTo>
                <a:lnTo>
                  <a:pt x="214" y="132"/>
                </a:lnTo>
                <a:lnTo>
                  <a:pt x="214" y="133"/>
                </a:lnTo>
                <a:lnTo>
                  <a:pt x="215" y="133"/>
                </a:lnTo>
                <a:lnTo>
                  <a:pt x="217" y="133"/>
                </a:lnTo>
                <a:lnTo>
                  <a:pt x="219" y="133"/>
                </a:lnTo>
                <a:lnTo>
                  <a:pt x="221" y="132"/>
                </a:lnTo>
                <a:lnTo>
                  <a:pt x="221" y="131"/>
                </a:lnTo>
                <a:lnTo>
                  <a:pt x="221" y="129"/>
                </a:lnTo>
                <a:lnTo>
                  <a:pt x="223" y="127"/>
                </a:lnTo>
                <a:lnTo>
                  <a:pt x="223" y="125"/>
                </a:lnTo>
                <a:lnTo>
                  <a:pt x="223" y="124"/>
                </a:lnTo>
                <a:lnTo>
                  <a:pt x="224" y="122"/>
                </a:lnTo>
                <a:lnTo>
                  <a:pt x="225" y="120"/>
                </a:lnTo>
                <a:lnTo>
                  <a:pt x="226" y="119"/>
                </a:lnTo>
                <a:lnTo>
                  <a:pt x="229" y="119"/>
                </a:lnTo>
                <a:lnTo>
                  <a:pt x="230" y="119"/>
                </a:lnTo>
                <a:lnTo>
                  <a:pt x="232" y="119"/>
                </a:lnTo>
                <a:lnTo>
                  <a:pt x="234" y="121"/>
                </a:lnTo>
                <a:lnTo>
                  <a:pt x="236" y="121"/>
                </a:lnTo>
                <a:lnTo>
                  <a:pt x="238" y="121"/>
                </a:lnTo>
                <a:lnTo>
                  <a:pt x="240" y="121"/>
                </a:lnTo>
                <a:lnTo>
                  <a:pt x="242" y="123"/>
                </a:lnTo>
                <a:lnTo>
                  <a:pt x="244" y="123"/>
                </a:lnTo>
                <a:lnTo>
                  <a:pt x="246" y="124"/>
                </a:lnTo>
                <a:lnTo>
                  <a:pt x="248" y="124"/>
                </a:lnTo>
                <a:lnTo>
                  <a:pt x="250" y="124"/>
                </a:lnTo>
                <a:lnTo>
                  <a:pt x="252" y="124"/>
                </a:lnTo>
                <a:lnTo>
                  <a:pt x="254" y="124"/>
                </a:lnTo>
                <a:lnTo>
                  <a:pt x="255" y="124"/>
                </a:lnTo>
                <a:lnTo>
                  <a:pt x="257" y="124"/>
                </a:lnTo>
                <a:lnTo>
                  <a:pt x="259" y="124"/>
                </a:lnTo>
                <a:lnTo>
                  <a:pt x="261" y="124"/>
                </a:lnTo>
                <a:lnTo>
                  <a:pt x="262" y="124"/>
                </a:lnTo>
                <a:lnTo>
                  <a:pt x="264" y="124"/>
                </a:lnTo>
                <a:lnTo>
                  <a:pt x="265" y="124"/>
                </a:lnTo>
                <a:lnTo>
                  <a:pt x="267" y="124"/>
                </a:lnTo>
                <a:lnTo>
                  <a:pt x="269" y="124"/>
                </a:lnTo>
                <a:lnTo>
                  <a:pt x="271" y="124"/>
                </a:lnTo>
                <a:lnTo>
                  <a:pt x="273" y="124"/>
                </a:lnTo>
                <a:lnTo>
                  <a:pt x="275" y="124"/>
                </a:lnTo>
                <a:lnTo>
                  <a:pt x="277" y="124"/>
                </a:lnTo>
                <a:lnTo>
                  <a:pt x="279" y="124"/>
                </a:lnTo>
                <a:lnTo>
                  <a:pt x="281" y="123"/>
                </a:lnTo>
                <a:lnTo>
                  <a:pt x="283" y="123"/>
                </a:lnTo>
                <a:lnTo>
                  <a:pt x="284" y="123"/>
                </a:lnTo>
                <a:lnTo>
                  <a:pt x="287" y="123"/>
                </a:lnTo>
                <a:lnTo>
                  <a:pt x="289" y="123"/>
                </a:lnTo>
                <a:lnTo>
                  <a:pt x="291" y="123"/>
                </a:lnTo>
                <a:lnTo>
                  <a:pt x="293" y="123"/>
                </a:lnTo>
                <a:lnTo>
                  <a:pt x="295" y="122"/>
                </a:lnTo>
                <a:lnTo>
                  <a:pt x="296" y="122"/>
                </a:lnTo>
                <a:lnTo>
                  <a:pt x="298" y="122"/>
                </a:lnTo>
                <a:lnTo>
                  <a:pt x="300" y="122"/>
                </a:lnTo>
                <a:lnTo>
                  <a:pt x="302" y="122"/>
                </a:lnTo>
                <a:lnTo>
                  <a:pt x="302" y="123"/>
                </a:lnTo>
                <a:lnTo>
                  <a:pt x="304" y="123"/>
                </a:lnTo>
                <a:lnTo>
                  <a:pt x="304" y="124"/>
                </a:lnTo>
                <a:lnTo>
                  <a:pt x="305" y="124"/>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2" name="Freeform 4"/>
          <p:cNvSpPr>
            <a:spLocks/>
          </p:cNvSpPr>
          <p:nvPr/>
        </p:nvSpPr>
        <p:spPr bwMode="auto">
          <a:xfrm>
            <a:off x="5865813" y="4473575"/>
            <a:ext cx="665162" cy="954088"/>
          </a:xfrm>
          <a:custGeom>
            <a:avLst/>
            <a:gdLst>
              <a:gd name="T0" fmla="*/ 0 w 368"/>
              <a:gd name="T1" fmla="*/ 2147483647 h 562"/>
              <a:gd name="T2" fmla="*/ 2147483647 w 368"/>
              <a:gd name="T3" fmla="*/ 2147483647 h 562"/>
              <a:gd name="T4" fmla="*/ 2147483647 w 368"/>
              <a:gd name="T5" fmla="*/ 2147483647 h 562"/>
              <a:gd name="T6" fmla="*/ 2147483647 w 368"/>
              <a:gd name="T7" fmla="*/ 2147483647 h 562"/>
              <a:gd name="T8" fmla="*/ 2147483647 w 368"/>
              <a:gd name="T9" fmla="*/ 0 h 562"/>
              <a:gd name="T10" fmla="*/ 2147483647 w 368"/>
              <a:gd name="T11" fmla="*/ 2147483647 h 562"/>
              <a:gd name="T12" fmla="*/ 2147483647 w 368"/>
              <a:gd name="T13" fmla="*/ 2147483647 h 562"/>
              <a:gd name="T14" fmla="*/ 2147483647 w 368"/>
              <a:gd name="T15" fmla="*/ 2147483647 h 562"/>
              <a:gd name="T16" fmla="*/ 2147483647 w 368"/>
              <a:gd name="T17" fmla="*/ 2147483647 h 562"/>
              <a:gd name="T18" fmla="*/ 2147483647 w 368"/>
              <a:gd name="T19" fmla="*/ 2147483647 h 562"/>
              <a:gd name="T20" fmla="*/ 2147483647 w 368"/>
              <a:gd name="T21" fmla="*/ 2147483647 h 562"/>
              <a:gd name="T22" fmla="*/ 2147483647 w 368"/>
              <a:gd name="T23" fmla="*/ 2147483647 h 562"/>
              <a:gd name="T24" fmla="*/ 2147483647 w 368"/>
              <a:gd name="T25" fmla="*/ 2147483647 h 562"/>
              <a:gd name="T26" fmla="*/ 2147483647 w 368"/>
              <a:gd name="T27" fmla="*/ 2147483647 h 562"/>
              <a:gd name="T28" fmla="*/ 2147483647 w 368"/>
              <a:gd name="T29" fmla="*/ 2147483647 h 562"/>
              <a:gd name="T30" fmla="*/ 2147483647 w 368"/>
              <a:gd name="T31" fmla="*/ 2147483647 h 562"/>
              <a:gd name="T32" fmla="*/ 2147483647 w 368"/>
              <a:gd name="T33" fmla="*/ 2147483647 h 562"/>
              <a:gd name="T34" fmla="*/ 2147483647 w 368"/>
              <a:gd name="T35" fmla="*/ 2147483647 h 562"/>
              <a:gd name="T36" fmla="*/ 2147483647 w 368"/>
              <a:gd name="T37" fmla="*/ 2147483647 h 562"/>
              <a:gd name="T38" fmla="*/ 2147483647 w 368"/>
              <a:gd name="T39" fmla="*/ 2147483647 h 562"/>
              <a:gd name="T40" fmla="*/ 2147483647 w 368"/>
              <a:gd name="T41" fmla="*/ 2147483647 h 562"/>
              <a:gd name="T42" fmla="*/ 2147483647 w 368"/>
              <a:gd name="T43" fmla="*/ 2147483647 h 562"/>
              <a:gd name="T44" fmla="*/ 2147483647 w 368"/>
              <a:gd name="T45" fmla="*/ 2147483647 h 562"/>
              <a:gd name="T46" fmla="*/ 2147483647 w 368"/>
              <a:gd name="T47" fmla="*/ 2147483647 h 562"/>
              <a:gd name="T48" fmla="*/ 2147483647 w 368"/>
              <a:gd name="T49" fmla="*/ 2147483647 h 562"/>
              <a:gd name="T50" fmla="*/ 2147483647 w 368"/>
              <a:gd name="T51" fmla="*/ 2147483647 h 562"/>
              <a:gd name="T52" fmla="*/ 2147483647 w 368"/>
              <a:gd name="T53" fmla="*/ 2147483647 h 562"/>
              <a:gd name="T54" fmla="*/ 2147483647 w 368"/>
              <a:gd name="T55" fmla="*/ 2147483647 h 562"/>
              <a:gd name="T56" fmla="*/ 2147483647 w 368"/>
              <a:gd name="T57" fmla="*/ 2147483647 h 562"/>
              <a:gd name="T58" fmla="*/ 0 w 368"/>
              <a:gd name="T59" fmla="*/ 2147483647 h 562"/>
              <a:gd name="T60" fmla="*/ 0 w 368"/>
              <a:gd name="T61" fmla="*/ 2147483647 h 5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8" h="562">
                <a:moveTo>
                  <a:pt x="0" y="471"/>
                </a:moveTo>
                <a:lnTo>
                  <a:pt x="30" y="265"/>
                </a:lnTo>
                <a:lnTo>
                  <a:pt x="68" y="186"/>
                </a:lnTo>
                <a:lnTo>
                  <a:pt x="30" y="22"/>
                </a:lnTo>
                <a:lnTo>
                  <a:pt x="104" y="0"/>
                </a:lnTo>
                <a:lnTo>
                  <a:pt x="126" y="28"/>
                </a:lnTo>
                <a:lnTo>
                  <a:pt x="153" y="16"/>
                </a:lnTo>
                <a:lnTo>
                  <a:pt x="153" y="116"/>
                </a:lnTo>
                <a:lnTo>
                  <a:pt x="257" y="128"/>
                </a:lnTo>
                <a:lnTo>
                  <a:pt x="262" y="248"/>
                </a:lnTo>
                <a:lnTo>
                  <a:pt x="367" y="281"/>
                </a:lnTo>
                <a:lnTo>
                  <a:pt x="356" y="307"/>
                </a:lnTo>
                <a:lnTo>
                  <a:pt x="315" y="317"/>
                </a:lnTo>
                <a:lnTo>
                  <a:pt x="298" y="354"/>
                </a:lnTo>
                <a:lnTo>
                  <a:pt x="315" y="382"/>
                </a:lnTo>
                <a:lnTo>
                  <a:pt x="262" y="382"/>
                </a:lnTo>
                <a:lnTo>
                  <a:pt x="247" y="419"/>
                </a:lnTo>
                <a:lnTo>
                  <a:pt x="262" y="444"/>
                </a:lnTo>
                <a:lnTo>
                  <a:pt x="315" y="456"/>
                </a:lnTo>
                <a:lnTo>
                  <a:pt x="341" y="519"/>
                </a:lnTo>
                <a:lnTo>
                  <a:pt x="336" y="529"/>
                </a:lnTo>
                <a:lnTo>
                  <a:pt x="315" y="512"/>
                </a:lnTo>
                <a:lnTo>
                  <a:pt x="274" y="561"/>
                </a:lnTo>
                <a:lnTo>
                  <a:pt x="230" y="512"/>
                </a:lnTo>
                <a:lnTo>
                  <a:pt x="168" y="512"/>
                </a:lnTo>
                <a:lnTo>
                  <a:pt x="168" y="471"/>
                </a:lnTo>
                <a:lnTo>
                  <a:pt x="126" y="471"/>
                </a:lnTo>
                <a:lnTo>
                  <a:pt x="79" y="502"/>
                </a:lnTo>
                <a:lnTo>
                  <a:pt x="36" y="471"/>
                </a:lnTo>
                <a:lnTo>
                  <a:pt x="0" y="471"/>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3" name="Freeform 5"/>
          <p:cNvSpPr>
            <a:spLocks/>
          </p:cNvSpPr>
          <p:nvPr/>
        </p:nvSpPr>
        <p:spPr bwMode="auto">
          <a:xfrm>
            <a:off x="5410200" y="4437063"/>
            <a:ext cx="609600" cy="874712"/>
          </a:xfrm>
          <a:custGeom>
            <a:avLst/>
            <a:gdLst>
              <a:gd name="T0" fmla="*/ 0 w 322"/>
              <a:gd name="T1" fmla="*/ 2147483647 h 515"/>
              <a:gd name="T2" fmla="*/ 2147483647 w 322"/>
              <a:gd name="T3" fmla="*/ 2147483647 h 515"/>
              <a:gd name="T4" fmla="*/ 2147483647 w 322"/>
              <a:gd name="T5" fmla="*/ 2147483647 h 515"/>
              <a:gd name="T6" fmla="*/ 2147483647 w 322"/>
              <a:gd name="T7" fmla="*/ 2147483647 h 515"/>
              <a:gd name="T8" fmla="*/ 2147483647 w 322"/>
              <a:gd name="T9" fmla="*/ 2147483647 h 515"/>
              <a:gd name="T10" fmla="*/ 2147483647 w 322"/>
              <a:gd name="T11" fmla="*/ 2147483647 h 515"/>
              <a:gd name="T12" fmla="*/ 2147483647 w 322"/>
              <a:gd name="T13" fmla="*/ 2147483647 h 515"/>
              <a:gd name="T14" fmla="*/ 2147483647 w 322"/>
              <a:gd name="T15" fmla="*/ 2147483647 h 515"/>
              <a:gd name="T16" fmla="*/ 2147483647 w 322"/>
              <a:gd name="T17" fmla="*/ 2147483647 h 515"/>
              <a:gd name="T18" fmla="*/ 2147483647 w 322"/>
              <a:gd name="T19" fmla="*/ 2147483647 h 515"/>
              <a:gd name="T20" fmla="*/ 2147483647 w 322"/>
              <a:gd name="T21" fmla="*/ 2147483647 h 515"/>
              <a:gd name="T22" fmla="*/ 2147483647 w 322"/>
              <a:gd name="T23" fmla="*/ 2147483647 h 515"/>
              <a:gd name="T24" fmla="*/ 2147483647 w 322"/>
              <a:gd name="T25" fmla="*/ 2147483647 h 515"/>
              <a:gd name="T26" fmla="*/ 2147483647 w 322"/>
              <a:gd name="T27" fmla="*/ 0 h 515"/>
              <a:gd name="T28" fmla="*/ 2147483647 w 322"/>
              <a:gd name="T29" fmla="*/ 2147483647 h 515"/>
              <a:gd name="T30" fmla="*/ 2147483647 w 322"/>
              <a:gd name="T31" fmla="*/ 2147483647 h 515"/>
              <a:gd name="T32" fmla="*/ 2147483647 w 322"/>
              <a:gd name="T33" fmla="*/ 2147483647 h 515"/>
              <a:gd name="T34" fmla="*/ 2147483647 w 322"/>
              <a:gd name="T35" fmla="*/ 2147483647 h 515"/>
              <a:gd name="T36" fmla="*/ 2147483647 w 322"/>
              <a:gd name="T37" fmla="*/ 2147483647 h 515"/>
              <a:gd name="T38" fmla="*/ 0 w 322"/>
              <a:gd name="T39" fmla="*/ 2147483647 h 515"/>
              <a:gd name="T40" fmla="*/ 0 w 322"/>
              <a:gd name="T41" fmla="*/ 2147483647 h 5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2" h="515">
                <a:moveTo>
                  <a:pt x="0" y="303"/>
                </a:moveTo>
                <a:lnTo>
                  <a:pt x="48" y="434"/>
                </a:lnTo>
                <a:lnTo>
                  <a:pt x="69" y="499"/>
                </a:lnTo>
                <a:lnTo>
                  <a:pt x="96" y="488"/>
                </a:lnTo>
                <a:lnTo>
                  <a:pt x="131" y="508"/>
                </a:lnTo>
                <a:lnTo>
                  <a:pt x="173" y="482"/>
                </a:lnTo>
                <a:lnTo>
                  <a:pt x="190" y="514"/>
                </a:lnTo>
                <a:lnTo>
                  <a:pt x="210" y="482"/>
                </a:lnTo>
                <a:lnTo>
                  <a:pt x="253" y="514"/>
                </a:lnTo>
                <a:lnTo>
                  <a:pt x="253" y="493"/>
                </a:lnTo>
                <a:lnTo>
                  <a:pt x="283" y="287"/>
                </a:lnTo>
                <a:lnTo>
                  <a:pt x="321" y="208"/>
                </a:lnTo>
                <a:lnTo>
                  <a:pt x="283" y="44"/>
                </a:lnTo>
                <a:lnTo>
                  <a:pt x="268" y="0"/>
                </a:lnTo>
                <a:lnTo>
                  <a:pt x="190" y="71"/>
                </a:lnTo>
                <a:lnTo>
                  <a:pt x="179" y="122"/>
                </a:lnTo>
                <a:lnTo>
                  <a:pt x="157" y="106"/>
                </a:lnTo>
                <a:lnTo>
                  <a:pt x="138" y="193"/>
                </a:lnTo>
                <a:lnTo>
                  <a:pt x="48" y="245"/>
                </a:lnTo>
                <a:lnTo>
                  <a:pt x="0" y="303"/>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4" name="Freeform 6"/>
          <p:cNvSpPr>
            <a:spLocks/>
          </p:cNvSpPr>
          <p:nvPr/>
        </p:nvSpPr>
        <p:spPr bwMode="auto">
          <a:xfrm>
            <a:off x="5635625" y="5581650"/>
            <a:ext cx="935038" cy="565150"/>
          </a:xfrm>
          <a:custGeom>
            <a:avLst/>
            <a:gdLst>
              <a:gd name="T0" fmla="*/ 0 w 516"/>
              <a:gd name="T1" fmla="*/ 2147483647 h 334"/>
              <a:gd name="T2" fmla="*/ 2147483647 w 516"/>
              <a:gd name="T3" fmla="*/ 2147483647 h 334"/>
              <a:gd name="T4" fmla="*/ 2147483647 w 516"/>
              <a:gd name="T5" fmla="*/ 2147483647 h 334"/>
              <a:gd name="T6" fmla="*/ 2147483647 w 516"/>
              <a:gd name="T7" fmla="*/ 2147483647 h 334"/>
              <a:gd name="T8" fmla="*/ 2147483647 w 516"/>
              <a:gd name="T9" fmla="*/ 2147483647 h 334"/>
              <a:gd name="T10" fmla="*/ 2147483647 w 516"/>
              <a:gd name="T11" fmla="*/ 0 h 334"/>
              <a:gd name="T12" fmla="*/ 2147483647 w 516"/>
              <a:gd name="T13" fmla="*/ 2147483647 h 334"/>
              <a:gd name="T14" fmla="*/ 2147483647 w 516"/>
              <a:gd name="T15" fmla="*/ 2147483647 h 334"/>
              <a:gd name="T16" fmla="*/ 2147483647 w 516"/>
              <a:gd name="T17" fmla="*/ 2147483647 h 334"/>
              <a:gd name="T18" fmla="*/ 2147483647 w 516"/>
              <a:gd name="T19" fmla="*/ 2147483647 h 334"/>
              <a:gd name="T20" fmla="*/ 2147483647 w 516"/>
              <a:gd name="T21" fmla="*/ 2147483647 h 334"/>
              <a:gd name="T22" fmla="*/ 2147483647 w 516"/>
              <a:gd name="T23" fmla="*/ 2147483647 h 334"/>
              <a:gd name="T24" fmla="*/ 2147483647 w 516"/>
              <a:gd name="T25" fmla="*/ 2147483647 h 334"/>
              <a:gd name="T26" fmla="*/ 2147483647 w 516"/>
              <a:gd name="T27" fmla="*/ 2147483647 h 334"/>
              <a:gd name="T28" fmla="*/ 2147483647 w 516"/>
              <a:gd name="T29" fmla="*/ 2147483647 h 334"/>
              <a:gd name="T30" fmla="*/ 2147483647 w 516"/>
              <a:gd name="T31" fmla="*/ 2147483647 h 334"/>
              <a:gd name="T32" fmla="*/ 2147483647 w 516"/>
              <a:gd name="T33" fmla="*/ 2147483647 h 334"/>
              <a:gd name="T34" fmla="*/ 2147483647 w 516"/>
              <a:gd name="T35" fmla="*/ 2147483647 h 334"/>
              <a:gd name="T36" fmla="*/ 2147483647 w 516"/>
              <a:gd name="T37" fmla="*/ 2147483647 h 334"/>
              <a:gd name="T38" fmla="*/ 2147483647 w 516"/>
              <a:gd name="T39" fmla="*/ 2147483647 h 334"/>
              <a:gd name="T40" fmla="*/ 2147483647 w 516"/>
              <a:gd name="T41" fmla="*/ 2147483647 h 334"/>
              <a:gd name="T42" fmla="*/ 2147483647 w 516"/>
              <a:gd name="T43" fmla="*/ 2147483647 h 334"/>
              <a:gd name="T44" fmla="*/ 2147483647 w 516"/>
              <a:gd name="T45" fmla="*/ 2147483647 h 334"/>
              <a:gd name="T46" fmla="*/ 2147483647 w 516"/>
              <a:gd name="T47" fmla="*/ 2147483647 h 334"/>
              <a:gd name="T48" fmla="*/ 2147483647 w 516"/>
              <a:gd name="T49" fmla="*/ 2147483647 h 334"/>
              <a:gd name="T50" fmla="*/ 2147483647 w 516"/>
              <a:gd name="T51" fmla="*/ 2147483647 h 334"/>
              <a:gd name="T52" fmla="*/ 0 w 516"/>
              <a:gd name="T53" fmla="*/ 2147483647 h 334"/>
              <a:gd name="T54" fmla="*/ 0 w 516"/>
              <a:gd name="T55" fmla="*/ 2147483647 h 3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6" h="334">
                <a:moveTo>
                  <a:pt x="0" y="221"/>
                </a:moveTo>
                <a:lnTo>
                  <a:pt x="80" y="158"/>
                </a:lnTo>
                <a:lnTo>
                  <a:pt x="84" y="111"/>
                </a:lnTo>
                <a:lnTo>
                  <a:pt x="127" y="111"/>
                </a:lnTo>
                <a:lnTo>
                  <a:pt x="132" y="32"/>
                </a:lnTo>
                <a:lnTo>
                  <a:pt x="170" y="0"/>
                </a:lnTo>
                <a:lnTo>
                  <a:pt x="267" y="64"/>
                </a:lnTo>
                <a:lnTo>
                  <a:pt x="432" y="117"/>
                </a:lnTo>
                <a:lnTo>
                  <a:pt x="468" y="105"/>
                </a:lnTo>
                <a:lnTo>
                  <a:pt x="488" y="74"/>
                </a:lnTo>
                <a:lnTo>
                  <a:pt x="499" y="68"/>
                </a:lnTo>
                <a:lnTo>
                  <a:pt x="515" y="111"/>
                </a:lnTo>
                <a:lnTo>
                  <a:pt x="468" y="144"/>
                </a:lnTo>
                <a:lnTo>
                  <a:pt x="505" y="217"/>
                </a:lnTo>
                <a:lnTo>
                  <a:pt x="478" y="238"/>
                </a:lnTo>
                <a:lnTo>
                  <a:pt x="478" y="274"/>
                </a:lnTo>
                <a:lnTo>
                  <a:pt x="505" y="291"/>
                </a:lnTo>
                <a:lnTo>
                  <a:pt x="478" y="333"/>
                </a:lnTo>
                <a:lnTo>
                  <a:pt x="389" y="324"/>
                </a:lnTo>
                <a:lnTo>
                  <a:pt x="374" y="260"/>
                </a:lnTo>
                <a:lnTo>
                  <a:pt x="273" y="274"/>
                </a:lnTo>
                <a:lnTo>
                  <a:pt x="242" y="226"/>
                </a:lnTo>
                <a:lnTo>
                  <a:pt x="221" y="238"/>
                </a:lnTo>
                <a:lnTo>
                  <a:pt x="227" y="265"/>
                </a:lnTo>
                <a:lnTo>
                  <a:pt x="142" y="274"/>
                </a:lnTo>
                <a:lnTo>
                  <a:pt x="95" y="221"/>
                </a:lnTo>
                <a:lnTo>
                  <a:pt x="0" y="221"/>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5" name="Freeform 7"/>
          <p:cNvSpPr>
            <a:spLocks/>
          </p:cNvSpPr>
          <p:nvPr/>
        </p:nvSpPr>
        <p:spPr bwMode="auto">
          <a:xfrm>
            <a:off x="7070725" y="5186363"/>
            <a:ext cx="622300" cy="693737"/>
          </a:xfrm>
          <a:custGeom>
            <a:avLst/>
            <a:gdLst>
              <a:gd name="T0" fmla="*/ 0 w 343"/>
              <a:gd name="T1" fmla="*/ 2147483647 h 408"/>
              <a:gd name="T2" fmla="*/ 0 w 343"/>
              <a:gd name="T3" fmla="*/ 2147483647 h 408"/>
              <a:gd name="T4" fmla="*/ 2147483647 w 343"/>
              <a:gd name="T5" fmla="*/ 2147483647 h 408"/>
              <a:gd name="T6" fmla="*/ 2147483647 w 343"/>
              <a:gd name="T7" fmla="*/ 2147483647 h 408"/>
              <a:gd name="T8" fmla="*/ 2147483647 w 343"/>
              <a:gd name="T9" fmla="*/ 2147483647 h 408"/>
              <a:gd name="T10" fmla="*/ 2147483647 w 343"/>
              <a:gd name="T11" fmla="*/ 0 h 408"/>
              <a:gd name="T12" fmla="*/ 2147483647 w 343"/>
              <a:gd name="T13" fmla="*/ 2147483647 h 408"/>
              <a:gd name="T14" fmla="*/ 2147483647 w 343"/>
              <a:gd name="T15" fmla="*/ 2147483647 h 408"/>
              <a:gd name="T16" fmla="*/ 2147483647 w 343"/>
              <a:gd name="T17" fmla="*/ 2147483647 h 408"/>
              <a:gd name="T18" fmla="*/ 2147483647 w 343"/>
              <a:gd name="T19" fmla="*/ 2147483647 h 408"/>
              <a:gd name="T20" fmla="*/ 2147483647 w 343"/>
              <a:gd name="T21" fmla="*/ 2147483647 h 408"/>
              <a:gd name="T22" fmla="*/ 2147483647 w 343"/>
              <a:gd name="T23" fmla="*/ 2147483647 h 408"/>
              <a:gd name="T24" fmla="*/ 2147483647 w 343"/>
              <a:gd name="T25" fmla="*/ 2147483647 h 408"/>
              <a:gd name="T26" fmla="*/ 2147483647 w 343"/>
              <a:gd name="T27" fmla="*/ 2147483647 h 408"/>
              <a:gd name="T28" fmla="*/ 2147483647 w 343"/>
              <a:gd name="T29" fmla="*/ 2147483647 h 408"/>
              <a:gd name="T30" fmla="*/ 2147483647 w 343"/>
              <a:gd name="T31" fmla="*/ 2147483647 h 408"/>
              <a:gd name="T32" fmla="*/ 2147483647 w 343"/>
              <a:gd name="T33" fmla="*/ 2147483647 h 408"/>
              <a:gd name="T34" fmla="*/ 2147483647 w 343"/>
              <a:gd name="T35" fmla="*/ 2147483647 h 408"/>
              <a:gd name="T36" fmla="*/ 0 w 343"/>
              <a:gd name="T37" fmla="*/ 2147483647 h 408"/>
              <a:gd name="T38" fmla="*/ 0 w 343"/>
              <a:gd name="T39" fmla="*/ 2147483647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3" h="408">
                <a:moveTo>
                  <a:pt x="0" y="264"/>
                </a:moveTo>
                <a:lnTo>
                  <a:pt x="0" y="232"/>
                </a:lnTo>
                <a:lnTo>
                  <a:pt x="79" y="205"/>
                </a:lnTo>
                <a:lnTo>
                  <a:pt x="5" y="110"/>
                </a:lnTo>
                <a:lnTo>
                  <a:pt x="37" y="15"/>
                </a:lnTo>
                <a:lnTo>
                  <a:pt x="64" y="0"/>
                </a:lnTo>
                <a:lnTo>
                  <a:pt x="116" y="63"/>
                </a:lnTo>
                <a:lnTo>
                  <a:pt x="230" y="105"/>
                </a:lnTo>
                <a:lnTo>
                  <a:pt x="309" y="73"/>
                </a:lnTo>
                <a:lnTo>
                  <a:pt x="342" y="100"/>
                </a:lnTo>
                <a:lnTo>
                  <a:pt x="278" y="195"/>
                </a:lnTo>
                <a:lnTo>
                  <a:pt x="288" y="241"/>
                </a:lnTo>
                <a:lnTo>
                  <a:pt x="178" y="316"/>
                </a:lnTo>
                <a:lnTo>
                  <a:pt x="174" y="369"/>
                </a:lnTo>
                <a:lnTo>
                  <a:pt x="116" y="376"/>
                </a:lnTo>
                <a:lnTo>
                  <a:pt x="99" y="407"/>
                </a:lnTo>
                <a:lnTo>
                  <a:pt x="89" y="349"/>
                </a:lnTo>
                <a:lnTo>
                  <a:pt x="28" y="321"/>
                </a:lnTo>
                <a:lnTo>
                  <a:pt x="0" y="264"/>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6" name="Freeform 8"/>
          <p:cNvSpPr>
            <a:spLocks/>
          </p:cNvSpPr>
          <p:nvPr/>
        </p:nvSpPr>
        <p:spPr bwMode="auto">
          <a:xfrm>
            <a:off x="2484438" y="1917700"/>
            <a:ext cx="792162" cy="719138"/>
          </a:xfrm>
          <a:custGeom>
            <a:avLst/>
            <a:gdLst>
              <a:gd name="T0" fmla="*/ 2147483647 w 1099"/>
              <a:gd name="T1" fmla="*/ 2147483647 h 917"/>
              <a:gd name="T2" fmla="*/ 2147483647 w 1099"/>
              <a:gd name="T3" fmla="*/ 2147483647 h 917"/>
              <a:gd name="T4" fmla="*/ 2147483647 w 1099"/>
              <a:gd name="T5" fmla="*/ 2147483647 h 917"/>
              <a:gd name="T6" fmla="*/ 2147483647 w 1099"/>
              <a:gd name="T7" fmla="*/ 2147483647 h 917"/>
              <a:gd name="T8" fmla="*/ 2147483647 w 1099"/>
              <a:gd name="T9" fmla="*/ 2147483647 h 917"/>
              <a:gd name="T10" fmla="*/ 2147483647 w 1099"/>
              <a:gd name="T11" fmla="*/ 2147483647 h 917"/>
              <a:gd name="T12" fmla="*/ 2147483647 w 1099"/>
              <a:gd name="T13" fmla="*/ 2147483647 h 917"/>
              <a:gd name="T14" fmla="*/ 2147483647 w 1099"/>
              <a:gd name="T15" fmla="*/ 2147483647 h 917"/>
              <a:gd name="T16" fmla="*/ 2147483647 w 1099"/>
              <a:gd name="T17" fmla="*/ 2147483647 h 917"/>
              <a:gd name="T18" fmla="*/ 2147483647 w 1099"/>
              <a:gd name="T19" fmla="*/ 2147483647 h 917"/>
              <a:gd name="T20" fmla="*/ 2147483647 w 1099"/>
              <a:gd name="T21" fmla="*/ 2147483647 h 917"/>
              <a:gd name="T22" fmla="*/ 2147483647 w 1099"/>
              <a:gd name="T23" fmla="*/ 2147483647 h 917"/>
              <a:gd name="T24" fmla="*/ 2147483647 w 1099"/>
              <a:gd name="T25" fmla="*/ 2147483647 h 917"/>
              <a:gd name="T26" fmla="*/ 2147483647 w 1099"/>
              <a:gd name="T27" fmla="*/ 2147483647 h 917"/>
              <a:gd name="T28" fmla="*/ 2147483647 w 1099"/>
              <a:gd name="T29" fmla="*/ 2147483647 h 917"/>
              <a:gd name="T30" fmla="*/ 2147483647 w 1099"/>
              <a:gd name="T31" fmla="*/ 2147483647 h 917"/>
              <a:gd name="T32" fmla="*/ 2147483647 w 1099"/>
              <a:gd name="T33" fmla="*/ 2147483647 h 917"/>
              <a:gd name="T34" fmla="*/ 2147483647 w 1099"/>
              <a:gd name="T35" fmla="*/ 2147483647 h 917"/>
              <a:gd name="T36" fmla="*/ 2147483647 w 1099"/>
              <a:gd name="T37" fmla="*/ 2147483647 h 917"/>
              <a:gd name="T38" fmla="*/ 2147483647 w 1099"/>
              <a:gd name="T39" fmla="*/ 2147483647 h 917"/>
              <a:gd name="T40" fmla="*/ 2147483647 w 1099"/>
              <a:gd name="T41" fmla="*/ 2147483647 h 917"/>
              <a:gd name="T42" fmla="*/ 2147483647 w 1099"/>
              <a:gd name="T43" fmla="*/ 2147483647 h 917"/>
              <a:gd name="T44" fmla="*/ 2147483647 w 1099"/>
              <a:gd name="T45" fmla="*/ 2147483647 h 917"/>
              <a:gd name="T46" fmla="*/ 2147483647 w 1099"/>
              <a:gd name="T47" fmla="*/ 2147483647 h 917"/>
              <a:gd name="T48" fmla="*/ 2147483647 w 1099"/>
              <a:gd name="T49" fmla="*/ 2147483647 h 917"/>
              <a:gd name="T50" fmla="*/ 2147483647 w 1099"/>
              <a:gd name="T51" fmla="*/ 2147483647 h 917"/>
              <a:gd name="T52" fmla="*/ 2147483647 w 1099"/>
              <a:gd name="T53" fmla="*/ 2147483647 h 917"/>
              <a:gd name="T54" fmla="*/ 2147483647 w 1099"/>
              <a:gd name="T55" fmla="*/ 2147483647 h 917"/>
              <a:gd name="T56" fmla="*/ 2147483647 w 1099"/>
              <a:gd name="T57" fmla="*/ 2147483647 h 917"/>
              <a:gd name="T58" fmla="*/ 2147483647 w 1099"/>
              <a:gd name="T59" fmla="*/ 2147483647 h 917"/>
              <a:gd name="T60" fmla="*/ 2147483647 w 1099"/>
              <a:gd name="T61" fmla="*/ 2147483647 h 917"/>
              <a:gd name="T62" fmla="*/ 2147483647 w 1099"/>
              <a:gd name="T63" fmla="*/ 2147483647 h 917"/>
              <a:gd name="T64" fmla="*/ 2147483647 w 1099"/>
              <a:gd name="T65" fmla="*/ 2147483647 h 917"/>
              <a:gd name="T66" fmla="*/ 2147483647 w 1099"/>
              <a:gd name="T67" fmla="*/ 2147483647 h 917"/>
              <a:gd name="T68" fmla="*/ 2147483647 w 1099"/>
              <a:gd name="T69" fmla="*/ 2147483647 h 917"/>
              <a:gd name="T70" fmla="*/ 2147483647 w 1099"/>
              <a:gd name="T71" fmla="*/ 2147483647 h 917"/>
              <a:gd name="T72" fmla="*/ 2147483647 w 1099"/>
              <a:gd name="T73" fmla="*/ 2147483647 h 917"/>
              <a:gd name="T74" fmla="*/ 2147483647 w 1099"/>
              <a:gd name="T75" fmla="*/ 2147483647 h 917"/>
              <a:gd name="T76" fmla="*/ 2147483647 w 1099"/>
              <a:gd name="T77" fmla="*/ 2147483647 h 917"/>
              <a:gd name="T78" fmla="*/ 2147483647 w 1099"/>
              <a:gd name="T79" fmla="*/ 2147483647 h 917"/>
              <a:gd name="T80" fmla="*/ 2147483647 w 1099"/>
              <a:gd name="T81" fmla="*/ 2147483647 h 917"/>
              <a:gd name="T82" fmla="*/ 2147483647 w 1099"/>
              <a:gd name="T83" fmla="*/ 2147483647 h 917"/>
              <a:gd name="T84" fmla="*/ 2147483647 w 1099"/>
              <a:gd name="T85" fmla="*/ 2147483647 h 917"/>
              <a:gd name="T86" fmla="*/ 2147483647 w 1099"/>
              <a:gd name="T87" fmla="*/ 2147483647 h 917"/>
              <a:gd name="T88" fmla="*/ 2147483647 w 1099"/>
              <a:gd name="T89" fmla="*/ 2147483647 h 917"/>
              <a:gd name="T90" fmla="*/ 2147483647 w 1099"/>
              <a:gd name="T91" fmla="*/ 2147483647 h 917"/>
              <a:gd name="T92" fmla="*/ 2147483647 w 1099"/>
              <a:gd name="T93" fmla="*/ 2147483647 h 917"/>
              <a:gd name="T94" fmla="*/ 2147483647 w 1099"/>
              <a:gd name="T95" fmla="*/ 2147483647 h 917"/>
              <a:gd name="T96" fmla="*/ 2147483647 w 1099"/>
              <a:gd name="T97" fmla="*/ 2147483647 h 917"/>
              <a:gd name="T98" fmla="*/ 2147483647 w 1099"/>
              <a:gd name="T99" fmla="*/ 2147483647 h 917"/>
              <a:gd name="T100" fmla="*/ 2147483647 w 1099"/>
              <a:gd name="T101" fmla="*/ 2147483647 h 917"/>
              <a:gd name="T102" fmla="*/ 2147483647 w 1099"/>
              <a:gd name="T103" fmla="*/ 2147483647 h 917"/>
              <a:gd name="T104" fmla="*/ 2147483647 w 1099"/>
              <a:gd name="T105" fmla="*/ 2147483647 h 917"/>
              <a:gd name="T106" fmla="*/ 2147483647 w 1099"/>
              <a:gd name="T107" fmla="*/ 2147483647 h 917"/>
              <a:gd name="T108" fmla="*/ 2147483647 w 1099"/>
              <a:gd name="T109" fmla="*/ 2147483647 h 917"/>
              <a:gd name="T110" fmla="*/ 2147483647 w 1099"/>
              <a:gd name="T111" fmla="*/ 2147483647 h 917"/>
              <a:gd name="T112" fmla="*/ 2147483647 w 1099"/>
              <a:gd name="T113" fmla="*/ 2147483647 h 9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99" h="917">
                <a:moveTo>
                  <a:pt x="744" y="846"/>
                </a:moveTo>
                <a:lnTo>
                  <a:pt x="764" y="844"/>
                </a:lnTo>
                <a:lnTo>
                  <a:pt x="771" y="869"/>
                </a:lnTo>
                <a:lnTo>
                  <a:pt x="768" y="887"/>
                </a:lnTo>
                <a:lnTo>
                  <a:pt x="741" y="875"/>
                </a:lnTo>
                <a:lnTo>
                  <a:pt x="743" y="889"/>
                </a:lnTo>
                <a:lnTo>
                  <a:pt x="716" y="889"/>
                </a:lnTo>
                <a:lnTo>
                  <a:pt x="705" y="895"/>
                </a:lnTo>
                <a:lnTo>
                  <a:pt x="661" y="863"/>
                </a:lnTo>
                <a:lnTo>
                  <a:pt x="643" y="866"/>
                </a:lnTo>
                <a:lnTo>
                  <a:pt x="648" y="886"/>
                </a:lnTo>
                <a:lnTo>
                  <a:pt x="633" y="899"/>
                </a:lnTo>
                <a:lnTo>
                  <a:pt x="610" y="894"/>
                </a:lnTo>
                <a:lnTo>
                  <a:pt x="586" y="894"/>
                </a:lnTo>
                <a:lnTo>
                  <a:pt x="562" y="917"/>
                </a:lnTo>
                <a:lnTo>
                  <a:pt x="534" y="912"/>
                </a:lnTo>
                <a:lnTo>
                  <a:pt x="521" y="917"/>
                </a:lnTo>
                <a:lnTo>
                  <a:pt x="487" y="910"/>
                </a:lnTo>
                <a:lnTo>
                  <a:pt x="465" y="908"/>
                </a:lnTo>
                <a:lnTo>
                  <a:pt x="453" y="904"/>
                </a:lnTo>
                <a:lnTo>
                  <a:pt x="437" y="908"/>
                </a:lnTo>
                <a:lnTo>
                  <a:pt x="429" y="892"/>
                </a:lnTo>
                <a:lnTo>
                  <a:pt x="410" y="894"/>
                </a:lnTo>
                <a:lnTo>
                  <a:pt x="379" y="871"/>
                </a:lnTo>
                <a:lnTo>
                  <a:pt x="360" y="871"/>
                </a:lnTo>
                <a:lnTo>
                  <a:pt x="356" y="890"/>
                </a:lnTo>
                <a:lnTo>
                  <a:pt x="337" y="885"/>
                </a:lnTo>
                <a:lnTo>
                  <a:pt x="308" y="874"/>
                </a:lnTo>
                <a:lnTo>
                  <a:pt x="283" y="850"/>
                </a:lnTo>
                <a:lnTo>
                  <a:pt x="249" y="842"/>
                </a:lnTo>
                <a:lnTo>
                  <a:pt x="238" y="853"/>
                </a:lnTo>
                <a:lnTo>
                  <a:pt x="251" y="859"/>
                </a:lnTo>
                <a:lnTo>
                  <a:pt x="253" y="870"/>
                </a:lnTo>
                <a:lnTo>
                  <a:pt x="235" y="870"/>
                </a:lnTo>
                <a:lnTo>
                  <a:pt x="232" y="877"/>
                </a:lnTo>
                <a:lnTo>
                  <a:pt x="223" y="876"/>
                </a:lnTo>
                <a:lnTo>
                  <a:pt x="208" y="870"/>
                </a:lnTo>
                <a:lnTo>
                  <a:pt x="190" y="862"/>
                </a:lnTo>
                <a:lnTo>
                  <a:pt x="170" y="864"/>
                </a:lnTo>
                <a:lnTo>
                  <a:pt x="138" y="859"/>
                </a:lnTo>
                <a:lnTo>
                  <a:pt x="138" y="858"/>
                </a:lnTo>
                <a:lnTo>
                  <a:pt x="90" y="847"/>
                </a:lnTo>
                <a:lnTo>
                  <a:pt x="84" y="858"/>
                </a:lnTo>
                <a:lnTo>
                  <a:pt x="52" y="846"/>
                </a:lnTo>
                <a:lnTo>
                  <a:pt x="0" y="816"/>
                </a:lnTo>
                <a:lnTo>
                  <a:pt x="0" y="811"/>
                </a:lnTo>
                <a:lnTo>
                  <a:pt x="15" y="803"/>
                </a:lnTo>
                <a:lnTo>
                  <a:pt x="19" y="785"/>
                </a:lnTo>
                <a:lnTo>
                  <a:pt x="22" y="764"/>
                </a:lnTo>
                <a:lnTo>
                  <a:pt x="28" y="764"/>
                </a:lnTo>
                <a:lnTo>
                  <a:pt x="34" y="758"/>
                </a:lnTo>
                <a:lnTo>
                  <a:pt x="48" y="750"/>
                </a:lnTo>
                <a:lnTo>
                  <a:pt x="40" y="729"/>
                </a:lnTo>
                <a:lnTo>
                  <a:pt x="61" y="716"/>
                </a:lnTo>
                <a:lnTo>
                  <a:pt x="70" y="677"/>
                </a:lnTo>
                <a:lnTo>
                  <a:pt x="78" y="672"/>
                </a:lnTo>
                <a:lnTo>
                  <a:pt x="76" y="659"/>
                </a:lnTo>
                <a:lnTo>
                  <a:pt x="86" y="642"/>
                </a:lnTo>
                <a:lnTo>
                  <a:pt x="110" y="636"/>
                </a:lnTo>
                <a:lnTo>
                  <a:pt x="114" y="621"/>
                </a:lnTo>
                <a:lnTo>
                  <a:pt x="138" y="621"/>
                </a:lnTo>
                <a:lnTo>
                  <a:pt x="154" y="623"/>
                </a:lnTo>
                <a:lnTo>
                  <a:pt x="166" y="627"/>
                </a:lnTo>
                <a:lnTo>
                  <a:pt x="197" y="616"/>
                </a:lnTo>
                <a:lnTo>
                  <a:pt x="211" y="594"/>
                </a:lnTo>
                <a:lnTo>
                  <a:pt x="197" y="568"/>
                </a:lnTo>
                <a:lnTo>
                  <a:pt x="206" y="536"/>
                </a:lnTo>
                <a:lnTo>
                  <a:pt x="191" y="510"/>
                </a:lnTo>
                <a:lnTo>
                  <a:pt x="179" y="489"/>
                </a:lnTo>
                <a:lnTo>
                  <a:pt x="178" y="468"/>
                </a:lnTo>
                <a:lnTo>
                  <a:pt x="179" y="467"/>
                </a:lnTo>
                <a:lnTo>
                  <a:pt x="171" y="434"/>
                </a:lnTo>
                <a:lnTo>
                  <a:pt x="166" y="405"/>
                </a:lnTo>
                <a:lnTo>
                  <a:pt x="172" y="383"/>
                </a:lnTo>
                <a:lnTo>
                  <a:pt x="161" y="378"/>
                </a:lnTo>
                <a:lnTo>
                  <a:pt x="159" y="371"/>
                </a:lnTo>
                <a:lnTo>
                  <a:pt x="166" y="362"/>
                </a:lnTo>
                <a:lnTo>
                  <a:pt x="158" y="342"/>
                </a:lnTo>
                <a:lnTo>
                  <a:pt x="154" y="312"/>
                </a:lnTo>
                <a:lnTo>
                  <a:pt x="164" y="303"/>
                </a:lnTo>
                <a:lnTo>
                  <a:pt x="165" y="287"/>
                </a:lnTo>
                <a:lnTo>
                  <a:pt x="184" y="265"/>
                </a:lnTo>
                <a:lnTo>
                  <a:pt x="193" y="260"/>
                </a:lnTo>
                <a:lnTo>
                  <a:pt x="205" y="243"/>
                </a:lnTo>
                <a:lnTo>
                  <a:pt x="200" y="229"/>
                </a:lnTo>
                <a:lnTo>
                  <a:pt x="201" y="204"/>
                </a:lnTo>
                <a:lnTo>
                  <a:pt x="193" y="197"/>
                </a:lnTo>
                <a:lnTo>
                  <a:pt x="199" y="185"/>
                </a:lnTo>
                <a:lnTo>
                  <a:pt x="200" y="185"/>
                </a:lnTo>
                <a:lnTo>
                  <a:pt x="194" y="157"/>
                </a:lnTo>
                <a:lnTo>
                  <a:pt x="184" y="141"/>
                </a:lnTo>
                <a:lnTo>
                  <a:pt x="183" y="135"/>
                </a:lnTo>
                <a:lnTo>
                  <a:pt x="183" y="116"/>
                </a:lnTo>
                <a:lnTo>
                  <a:pt x="195" y="106"/>
                </a:lnTo>
                <a:lnTo>
                  <a:pt x="196" y="106"/>
                </a:lnTo>
                <a:lnTo>
                  <a:pt x="196" y="94"/>
                </a:lnTo>
                <a:lnTo>
                  <a:pt x="197" y="77"/>
                </a:lnTo>
                <a:lnTo>
                  <a:pt x="189" y="61"/>
                </a:lnTo>
                <a:lnTo>
                  <a:pt x="194" y="41"/>
                </a:lnTo>
                <a:lnTo>
                  <a:pt x="206" y="34"/>
                </a:lnTo>
                <a:lnTo>
                  <a:pt x="247" y="60"/>
                </a:lnTo>
                <a:lnTo>
                  <a:pt x="254" y="66"/>
                </a:lnTo>
                <a:lnTo>
                  <a:pt x="283" y="59"/>
                </a:lnTo>
                <a:lnTo>
                  <a:pt x="297" y="36"/>
                </a:lnTo>
                <a:lnTo>
                  <a:pt x="308" y="38"/>
                </a:lnTo>
                <a:lnTo>
                  <a:pt x="330" y="44"/>
                </a:lnTo>
                <a:lnTo>
                  <a:pt x="343" y="64"/>
                </a:lnTo>
                <a:lnTo>
                  <a:pt x="385" y="59"/>
                </a:lnTo>
                <a:lnTo>
                  <a:pt x="404" y="72"/>
                </a:lnTo>
                <a:lnTo>
                  <a:pt x="413" y="81"/>
                </a:lnTo>
                <a:lnTo>
                  <a:pt x="416" y="94"/>
                </a:lnTo>
                <a:lnTo>
                  <a:pt x="422" y="107"/>
                </a:lnTo>
                <a:lnTo>
                  <a:pt x="450" y="98"/>
                </a:lnTo>
                <a:lnTo>
                  <a:pt x="449" y="121"/>
                </a:lnTo>
                <a:lnTo>
                  <a:pt x="469" y="129"/>
                </a:lnTo>
                <a:lnTo>
                  <a:pt x="503" y="117"/>
                </a:lnTo>
                <a:lnTo>
                  <a:pt x="503" y="109"/>
                </a:lnTo>
                <a:lnTo>
                  <a:pt x="488" y="104"/>
                </a:lnTo>
                <a:lnTo>
                  <a:pt x="488" y="92"/>
                </a:lnTo>
                <a:lnTo>
                  <a:pt x="499" y="90"/>
                </a:lnTo>
                <a:lnTo>
                  <a:pt x="533" y="95"/>
                </a:lnTo>
                <a:lnTo>
                  <a:pt x="550" y="79"/>
                </a:lnTo>
                <a:lnTo>
                  <a:pt x="554" y="84"/>
                </a:lnTo>
                <a:lnTo>
                  <a:pt x="560" y="116"/>
                </a:lnTo>
                <a:lnTo>
                  <a:pt x="562" y="126"/>
                </a:lnTo>
                <a:lnTo>
                  <a:pt x="563" y="126"/>
                </a:lnTo>
                <a:lnTo>
                  <a:pt x="615" y="96"/>
                </a:lnTo>
                <a:lnTo>
                  <a:pt x="635" y="99"/>
                </a:lnTo>
                <a:lnTo>
                  <a:pt x="641" y="92"/>
                </a:lnTo>
                <a:lnTo>
                  <a:pt x="654" y="94"/>
                </a:lnTo>
                <a:lnTo>
                  <a:pt x="672" y="77"/>
                </a:lnTo>
                <a:lnTo>
                  <a:pt x="673" y="72"/>
                </a:lnTo>
                <a:lnTo>
                  <a:pt x="695" y="61"/>
                </a:lnTo>
                <a:lnTo>
                  <a:pt x="716" y="65"/>
                </a:lnTo>
                <a:lnTo>
                  <a:pt x="746" y="53"/>
                </a:lnTo>
                <a:lnTo>
                  <a:pt x="767" y="60"/>
                </a:lnTo>
                <a:lnTo>
                  <a:pt x="770" y="60"/>
                </a:lnTo>
                <a:lnTo>
                  <a:pt x="792" y="59"/>
                </a:lnTo>
                <a:lnTo>
                  <a:pt x="797" y="70"/>
                </a:lnTo>
                <a:lnTo>
                  <a:pt x="809" y="72"/>
                </a:lnTo>
                <a:lnTo>
                  <a:pt x="829" y="85"/>
                </a:lnTo>
                <a:lnTo>
                  <a:pt x="833" y="78"/>
                </a:lnTo>
                <a:lnTo>
                  <a:pt x="826" y="73"/>
                </a:lnTo>
                <a:lnTo>
                  <a:pt x="831" y="68"/>
                </a:lnTo>
                <a:lnTo>
                  <a:pt x="843" y="68"/>
                </a:lnTo>
                <a:lnTo>
                  <a:pt x="861" y="47"/>
                </a:lnTo>
                <a:lnTo>
                  <a:pt x="872" y="51"/>
                </a:lnTo>
                <a:lnTo>
                  <a:pt x="891" y="54"/>
                </a:lnTo>
                <a:lnTo>
                  <a:pt x="893" y="60"/>
                </a:lnTo>
                <a:lnTo>
                  <a:pt x="906" y="60"/>
                </a:lnTo>
                <a:lnTo>
                  <a:pt x="933" y="31"/>
                </a:lnTo>
                <a:lnTo>
                  <a:pt x="920" y="17"/>
                </a:lnTo>
                <a:lnTo>
                  <a:pt x="933" y="0"/>
                </a:lnTo>
                <a:lnTo>
                  <a:pt x="975" y="12"/>
                </a:lnTo>
                <a:lnTo>
                  <a:pt x="978" y="13"/>
                </a:lnTo>
                <a:lnTo>
                  <a:pt x="1014" y="46"/>
                </a:lnTo>
                <a:lnTo>
                  <a:pt x="993" y="61"/>
                </a:lnTo>
                <a:lnTo>
                  <a:pt x="993" y="71"/>
                </a:lnTo>
                <a:lnTo>
                  <a:pt x="1008" y="87"/>
                </a:lnTo>
                <a:lnTo>
                  <a:pt x="1008" y="101"/>
                </a:lnTo>
                <a:lnTo>
                  <a:pt x="1021" y="129"/>
                </a:lnTo>
                <a:lnTo>
                  <a:pt x="1047" y="133"/>
                </a:lnTo>
                <a:lnTo>
                  <a:pt x="1064" y="134"/>
                </a:lnTo>
                <a:lnTo>
                  <a:pt x="1088" y="126"/>
                </a:lnTo>
                <a:lnTo>
                  <a:pt x="1099" y="128"/>
                </a:lnTo>
                <a:lnTo>
                  <a:pt x="1095" y="156"/>
                </a:lnTo>
                <a:lnTo>
                  <a:pt x="1093" y="158"/>
                </a:lnTo>
                <a:lnTo>
                  <a:pt x="1093" y="195"/>
                </a:lnTo>
                <a:lnTo>
                  <a:pt x="1092" y="214"/>
                </a:lnTo>
                <a:lnTo>
                  <a:pt x="1067" y="225"/>
                </a:lnTo>
                <a:lnTo>
                  <a:pt x="1064" y="220"/>
                </a:lnTo>
                <a:lnTo>
                  <a:pt x="1039" y="218"/>
                </a:lnTo>
                <a:lnTo>
                  <a:pt x="1037" y="225"/>
                </a:lnTo>
                <a:lnTo>
                  <a:pt x="1017" y="227"/>
                </a:lnTo>
                <a:lnTo>
                  <a:pt x="1020" y="244"/>
                </a:lnTo>
                <a:lnTo>
                  <a:pt x="1031" y="248"/>
                </a:lnTo>
                <a:lnTo>
                  <a:pt x="1032" y="257"/>
                </a:lnTo>
                <a:lnTo>
                  <a:pt x="1004" y="249"/>
                </a:lnTo>
                <a:lnTo>
                  <a:pt x="998" y="260"/>
                </a:lnTo>
                <a:lnTo>
                  <a:pt x="999" y="284"/>
                </a:lnTo>
                <a:lnTo>
                  <a:pt x="1003" y="285"/>
                </a:lnTo>
                <a:lnTo>
                  <a:pt x="1014" y="304"/>
                </a:lnTo>
                <a:lnTo>
                  <a:pt x="1001" y="325"/>
                </a:lnTo>
                <a:lnTo>
                  <a:pt x="1001" y="328"/>
                </a:lnTo>
                <a:lnTo>
                  <a:pt x="992" y="338"/>
                </a:lnTo>
                <a:lnTo>
                  <a:pt x="987" y="367"/>
                </a:lnTo>
                <a:lnTo>
                  <a:pt x="1002" y="386"/>
                </a:lnTo>
                <a:lnTo>
                  <a:pt x="993" y="389"/>
                </a:lnTo>
                <a:lnTo>
                  <a:pt x="997" y="406"/>
                </a:lnTo>
                <a:lnTo>
                  <a:pt x="968" y="418"/>
                </a:lnTo>
                <a:lnTo>
                  <a:pt x="966" y="427"/>
                </a:lnTo>
                <a:lnTo>
                  <a:pt x="909" y="451"/>
                </a:lnTo>
                <a:lnTo>
                  <a:pt x="908" y="452"/>
                </a:lnTo>
                <a:lnTo>
                  <a:pt x="903" y="479"/>
                </a:lnTo>
                <a:lnTo>
                  <a:pt x="930" y="497"/>
                </a:lnTo>
                <a:lnTo>
                  <a:pt x="936" y="508"/>
                </a:lnTo>
                <a:lnTo>
                  <a:pt x="913" y="531"/>
                </a:lnTo>
                <a:lnTo>
                  <a:pt x="924" y="551"/>
                </a:lnTo>
                <a:lnTo>
                  <a:pt x="920" y="563"/>
                </a:lnTo>
                <a:lnTo>
                  <a:pt x="872" y="562"/>
                </a:lnTo>
                <a:lnTo>
                  <a:pt x="839" y="578"/>
                </a:lnTo>
                <a:lnTo>
                  <a:pt x="837" y="576"/>
                </a:lnTo>
                <a:lnTo>
                  <a:pt x="829" y="573"/>
                </a:lnTo>
                <a:lnTo>
                  <a:pt x="824" y="576"/>
                </a:lnTo>
                <a:lnTo>
                  <a:pt x="824" y="592"/>
                </a:lnTo>
                <a:lnTo>
                  <a:pt x="819" y="614"/>
                </a:lnTo>
                <a:lnTo>
                  <a:pt x="838" y="623"/>
                </a:lnTo>
                <a:lnTo>
                  <a:pt x="842" y="623"/>
                </a:lnTo>
                <a:lnTo>
                  <a:pt x="841" y="634"/>
                </a:lnTo>
                <a:lnTo>
                  <a:pt x="854" y="669"/>
                </a:lnTo>
                <a:lnTo>
                  <a:pt x="863" y="673"/>
                </a:lnTo>
                <a:lnTo>
                  <a:pt x="866" y="681"/>
                </a:lnTo>
                <a:lnTo>
                  <a:pt x="845" y="694"/>
                </a:lnTo>
                <a:lnTo>
                  <a:pt x="839" y="694"/>
                </a:lnTo>
                <a:lnTo>
                  <a:pt x="833" y="702"/>
                </a:lnTo>
                <a:lnTo>
                  <a:pt x="777" y="705"/>
                </a:lnTo>
                <a:lnTo>
                  <a:pt x="749" y="718"/>
                </a:lnTo>
                <a:lnTo>
                  <a:pt x="752" y="742"/>
                </a:lnTo>
                <a:lnTo>
                  <a:pt x="766" y="750"/>
                </a:lnTo>
                <a:lnTo>
                  <a:pt x="785" y="755"/>
                </a:lnTo>
                <a:lnTo>
                  <a:pt x="785" y="769"/>
                </a:lnTo>
                <a:lnTo>
                  <a:pt x="779" y="786"/>
                </a:lnTo>
                <a:lnTo>
                  <a:pt x="749" y="784"/>
                </a:lnTo>
                <a:lnTo>
                  <a:pt x="747" y="799"/>
                </a:lnTo>
                <a:lnTo>
                  <a:pt x="730" y="795"/>
                </a:lnTo>
                <a:lnTo>
                  <a:pt x="720" y="814"/>
                </a:lnTo>
                <a:lnTo>
                  <a:pt x="723" y="837"/>
                </a:lnTo>
                <a:lnTo>
                  <a:pt x="744" y="846"/>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7" name="Freeform 9"/>
          <p:cNvSpPr>
            <a:spLocks/>
          </p:cNvSpPr>
          <p:nvPr/>
        </p:nvSpPr>
        <p:spPr bwMode="auto">
          <a:xfrm>
            <a:off x="5865813" y="5275263"/>
            <a:ext cx="657225" cy="506412"/>
          </a:xfrm>
          <a:custGeom>
            <a:avLst/>
            <a:gdLst>
              <a:gd name="T0" fmla="*/ 0 w 362"/>
              <a:gd name="T1" fmla="*/ 2147483647 h 298"/>
              <a:gd name="T2" fmla="*/ 0 w 362"/>
              <a:gd name="T3" fmla="*/ 0 h 298"/>
              <a:gd name="T4" fmla="*/ 2147483647 w 362"/>
              <a:gd name="T5" fmla="*/ 0 h 298"/>
              <a:gd name="T6" fmla="*/ 2147483647 w 362"/>
              <a:gd name="T7" fmla="*/ 2147483647 h 298"/>
              <a:gd name="T8" fmla="*/ 2147483647 w 362"/>
              <a:gd name="T9" fmla="*/ 0 h 298"/>
              <a:gd name="T10" fmla="*/ 2147483647 w 362"/>
              <a:gd name="T11" fmla="*/ 0 h 298"/>
              <a:gd name="T12" fmla="*/ 2147483647 w 362"/>
              <a:gd name="T13" fmla="*/ 2147483647 h 298"/>
              <a:gd name="T14" fmla="*/ 2147483647 w 362"/>
              <a:gd name="T15" fmla="*/ 2147483647 h 298"/>
              <a:gd name="T16" fmla="*/ 2147483647 w 362"/>
              <a:gd name="T17" fmla="*/ 2147483647 h 298"/>
              <a:gd name="T18" fmla="*/ 2147483647 w 362"/>
              <a:gd name="T19" fmla="*/ 2147483647 h 298"/>
              <a:gd name="T20" fmla="*/ 2147483647 w 362"/>
              <a:gd name="T21" fmla="*/ 2147483647 h 298"/>
              <a:gd name="T22" fmla="*/ 2147483647 w 362"/>
              <a:gd name="T23" fmla="*/ 2147483647 h 298"/>
              <a:gd name="T24" fmla="*/ 2147483647 w 362"/>
              <a:gd name="T25" fmla="*/ 2147483647 h 298"/>
              <a:gd name="T26" fmla="*/ 2147483647 w 362"/>
              <a:gd name="T27" fmla="*/ 2147483647 h 298"/>
              <a:gd name="T28" fmla="*/ 2147483647 w 362"/>
              <a:gd name="T29" fmla="*/ 2147483647 h 298"/>
              <a:gd name="T30" fmla="*/ 2147483647 w 362"/>
              <a:gd name="T31" fmla="*/ 2147483647 h 298"/>
              <a:gd name="T32" fmla="*/ 2147483647 w 362"/>
              <a:gd name="T33" fmla="*/ 2147483647 h 298"/>
              <a:gd name="T34" fmla="*/ 2147483647 w 362"/>
              <a:gd name="T35" fmla="*/ 2147483647 h 298"/>
              <a:gd name="T36" fmla="*/ 2147483647 w 362"/>
              <a:gd name="T37" fmla="*/ 2147483647 h 298"/>
              <a:gd name="T38" fmla="*/ 0 w 362"/>
              <a:gd name="T39" fmla="*/ 2147483647 h 298"/>
              <a:gd name="T40" fmla="*/ 0 w 362"/>
              <a:gd name="T41" fmla="*/ 2147483647 h 2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2" h="298">
                <a:moveTo>
                  <a:pt x="0" y="21"/>
                </a:moveTo>
                <a:lnTo>
                  <a:pt x="0" y="0"/>
                </a:lnTo>
                <a:lnTo>
                  <a:pt x="36" y="0"/>
                </a:lnTo>
                <a:lnTo>
                  <a:pt x="79" y="31"/>
                </a:lnTo>
                <a:lnTo>
                  <a:pt x="126" y="0"/>
                </a:lnTo>
                <a:lnTo>
                  <a:pt x="168" y="0"/>
                </a:lnTo>
                <a:lnTo>
                  <a:pt x="168" y="41"/>
                </a:lnTo>
                <a:lnTo>
                  <a:pt x="230" y="41"/>
                </a:lnTo>
                <a:lnTo>
                  <a:pt x="274" y="90"/>
                </a:lnTo>
                <a:lnTo>
                  <a:pt x="293" y="105"/>
                </a:lnTo>
                <a:lnTo>
                  <a:pt x="277" y="164"/>
                </a:lnTo>
                <a:lnTo>
                  <a:pt x="310" y="164"/>
                </a:lnTo>
                <a:lnTo>
                  <a:pt x="293" y="217"/>
                </a:lnTo>
                <a:lnTo>
                  <a:pt x="361" y="254"/>
                </a:lnTo>
                <a:lnTo>
                  <a:pt x="341" y="285"/>
                </a:lnTo>
                <a:lnTo>
                  <a:pt x="305" y="297"/>
                </a:lnTo>
                <a:lnTo>
                  <a:pt x="140" y="244"/>
                </a:lnTo>
                <a:lnTo>
                  <a:pt x="43" y="180"/>
                </a:lnTo>
                <a:lnTo>
                  <a:pt x="62" y="143"/>
                </a:lnTo>
                <a:lnTo>
                  <a:pt x="0" y="21"/>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8" name="Freeform 10"/>
          <p:cNvSpPr>
            <a:spLocks/>
          </p:cNvSpPr>
          <p:nvPr/>
        </p:nvSpPr>
        <p:spPr bwMode="auto">
          <a:xfrm>
            <a:off x="4914900" y="4779963"/>
            <a:ext cx="581025" cy="674687"/>
          </a:xfrm>
          <a:custGeom>
            <a:avLst/>
            <a:gdLst>
              <a:gd name="T0" fmla="*/ 0 w 321"/>
              <a:gd name="T1" fmla="*/ 2147483647 h 397"/>
              <a:gd name="T2" fmla="*/ 2147483647 w 321"/>
              <a:gd name="T3" fmla="*/ 2147483647 h 397"/>
              <a:gd name="T4" fmla="*/ 2147483647 w 321"/>
              <a:gd name="T5" fmla="*/ 2147483647 h 397"/>
              <a:gd name="T6" fmla="*/ 2147483647 w 321"/>
              <a:gd name="T7" fmla="*/ 2147483647 h 397"/>
              <a:gd name="T8" fmla="*/ 2147483647 w 321"/>
              <a:gd name="T9" fmla="*/ 2147483647 h 397"/>
              <a:gd name="T10" fmla="*/ 2147483647 w 321"/>
              <a:gd name="T11" fmla="*/ 2147483647 h 397"/>
              <a:gd name="T12" fmla="*/ 2147483647 w 321"/>
              <a:gd name="T13" fmla="*/ 2147483647 h 397"/>
              <a:gd name="T14" fmla="*/ 2147483647 w 321"/>
              <a:gd name="T15" fmla="*/ 2147483647 h 397"/>
              <a:gd name="T16" fmla="*/ 2147483647 w 321"/>
              <a:gd name="T17" fmla="*/ 2147483647 h 397"/>
              <a:gd name="T18" fmla="*/ 2147483647 w 321"/>
              <a:gd name="T19" fmla="*/ 2147483647 h 397"/>
              <a:gd name="T20" fmla="*/ 2147483647 w 321"/>
              <a:gd name="T21" fmla="*/ 2147483647 h 397"/>
              <a:gd name="T22" fmla="*/ 2147483647 w 321"/>
              <a:gd name="T23" fmla="*/ 2147483647 h 397"/>
              <a:gd name="T24" fmla="*/ 2147483647 w 321"/>
              <a:gd name="T25" fmla="*/ 2147483647 h 397"/>
              <a:gd name="T26" fmla="*/ 2147483647 w 321"/>
              <a:gd name="T27" fmla="*/ 2147483647 h 397"/>
              <a:gd name="T28" fmla="*/ 2147483647 w 321"/>
              <a:gd name="T29" fmla="*/ 0 h 397"/>
              <a:gd name="T30" fmla="*/ 2147483647 w 321"/>
              <a:gd name="T31" fmla="*/ 2147483647 h 397"/>
              <a:gd name="T32" fmla="*/ 2147483647 w 321"/>
              <a:gd name="T33" fmla="*/ 2147483647 h 397"/>
              <a:gd name="T34" fmla="*/ 0 w 321"/>
              <a:gd name="T35" fmla="*/ 2147483647 h 397"/>
              <a:gd name="T36" fmla="*/ 0 w 321"/>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1" h="397">
                <a:moveTo>
                  <a:pt x="0" y="153"/>
                </a:moveTo>
                <a:lnTo>
                  <a:pt x="32" y="239"/>
                </a:lnTo>
                <a:lnTo>
                  <a:pt x="37" y="332"/>
                </a:lnTo>
                <a:lnTo>
                  <a:pt x="68" y="371"/>
                </a:lnTo>
                <a:lnTo>
                  <a:pt x="111" y="365"/>
                </a:lnTo>
                <a:lnTo>
                  <a:pt x="193" y="396"/>
                </a:lnTo>
                <a:lnTo>
                  <a:pt x="215" y="365"/>
                </a:lnTo>
                <a:lnTo>
                  <a:pt x="294" y="387"/>
                </a:lnTo>
                <a:lnTo>
                  <a:pt x="315" y="371"/>
                </a:lnTo>
                <a:lnTo>
                  <a:pt x="299" y="254"/>
                </a:lnTo>
                <a:lnTo>
                  <a:pt x="320" y="232"/>
                </a:lnTo>
                <a:lnTo>
                  <a:pt x="272" y="101"/>
                </a:lnTo>
                <a:lnTo>
                  <a:pt x="210" y="43"/>
                </a:lnTo>
                <a:lnTo>
                  <a:pt x="153" y="75"/>
                </a:lnTo>
                <a:lnTo>
                  <a:pt x="111" y="0"/>
                </a:lnTo>
                <a:lnTo>
                  <a:pt x="63" y="47"/>
                </a:lnTo>
                <a:lnTo>
                  <a:pt x="37" y="36"/>
                </a:lnTo>
                <a:lnTo>
                  <a:pt x="0" y="153"/>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69" name="Freeform 11"/>
          <p:cNvSpPr>
            <a:spLocks/>
          </p:cNvSpPr>
          <p:nvPr/>
        </p:nvSpPr>
        <p:spPr bwMode="auto">
          <a:xfrm>
            <a:off x="5057775" y="5175250"/>
            <a:ext cx="923925" cy="781050"/>
          </a:xfrm>
          <a:custGeom>
            <a:avLst/>
            <a:gdLst>
              <a:gd name="T0" fmla="*/ 0 w 509"/>
              <a:gd name="T1" fmla="*/ 2147483647 h 461"/>
              <a:gd name="T2" fmla="*/ 2147483647 w 509"/>
              <a:gd name="T3" fmla="*/ 2147483647 h 461"/>
              <a:gd name="T4" fmla="*/ 2147483647 w 509"/>
              <a:gd name="T5" fmla="*/ 2147483647 h 461"/>
              <a:gd name="T6" fmla="*/ 2147483647 w 509"/>
              <a:gd name="T7" fmla="*/ 2147483647 h 461"/>
              <a:gd name="T8" fmla="*/ 2147483647 w 509"/>
              <a:gd name="T9" fmla="*/ 2147483647 h 461"/>
              <a:gd name="T10" fmla="*/ 2147483647 w 509"/>
              <a:gd name="T11" fmla="*/ 2147483647 h 461"/>
              <a:gd name="T12" fmla="*/ 2147483647 w 509"/>
              <a:gd name="T13" fmla="*/ 2147483647 h 461"/>
              <a:gd name="T14" fmla="*/ 2147483647 w 509"/>
              <a:gd name="T15" fmla="*/ 0 h 461"/>
              <a:gd name="T16" fmla="*/ 2147483647 w 509"/>
              <a:gd name="T17" fmla="*/ 2147483647 h 461"/>
              <a:gd name="T18" fmla="*/ 2147483647 w 509"/>
              <a:gd name="T19" fmla="*/ 2147483647 h 461"/>
              <a:gd name="T20" fmla="*/ 2147483647 w 509"/>
              <a:gd name="T21" fmla="*/ 2147483647 h 461"/>
              <a:gd name="T22" fmla="*/ 2147483647 w 509"/>
              <a:gd name="T23" fmla="*/ 2147483647 h 461"/>
              <a:gd name="T24" fmla="*/ 2147483647 w 509"/>
              <a:gd name="T25" fmla="*/ 2147483647 h 461"/>
              <a:gd name="T26" fmla="*/ 2147483647 w 509"/>
              <a:gd name="T27" fmla="*/ 2147483647 h 461"/>
              <a:gd name="T28" fmla="*/ 2147483647 w 509"/>
              <a:gd name="T29" fmla="*/ 2147483647 h 461"/>
              <a:gd name="T30" fmla="*/ 2147483647 w 509"/>
              <a:gd name="T31" fmla="*/ 2147483647 h 461"/>
              <a:gd name="T32" fmla="*/ 2147483647 w 509"/>
              <a:gd name="T33" fmla="*/ 2147483647 h 461"/>
              <a:gd name="T34" fmla="*/ 2147483647 w 509"/>
              <a:gd name="T35" fmla="*/ 2147483647 h 461"/>
              <a:gd name="T36" fmla="*/ 2147483647 w 509"/>
              <a:gd name="T37" fmla="*/ 2147483647 h 461"/>
              <a:gd name="T38" fmla="*/ 2147483647 w 509"/>
              <a:gd name="T39" fmla="*/ 2147483647 h 461"/>
              <a:gd name="T40" fmla="*/ 2147483647 w 509"/>
              <a:gd name="T41" fmla="*/ 2147483647 h 461"/>
              <a:gd name="T42" fmla="*/ 2147483647 w 509"/>
              <a:gd name="T43" fmla="*/ 2147483647 h 461"/>
              <a:gd name="T44" fmla="*/ 2147483647 w 509"/>
              <a:gd name="T45" fmla="*/ 2147483647 h 461"/>
              <a:gd name="T46" fmla="*/ 2147483647 w 509"/>
              <a:gd name="T47" fmla="*/ 2147483647 h 461"/>
              <a:gd name="T48" fmla="*/ 2147483647 w 509"/>
              <a:gd name="T49" fmla="*/ 2147483647 h 461"/>
              <a:gd name="T50" fmla="*/ 2147483647 w 509"/>
              <a:gd name="T51" fmla="*/ 2147483647 h 461"/>
              <a:gd name="T52" fmla="*/ 2147483647 w 509"/>
              <a:gd name="T53" fmla="*/ 2147483647 h 461"/>
              <a:gd name="T54" fmla="*/ 2147483647 w 509"/>
              <a:gd name="T55" fmla="*/ 2147483647 h 461"/>
              <a:gd name="T56" fmla="*/ 2147483647 w 509"/>
              <a:gd name="T57" fmla="*/ 2147483647 h 461"/>
              <a:gd name="T58" fmla="*/ 2147483647 w 509"/>
              <a:gd name="T59" fmla="*/ 2147483647 h 461"/>
              <a:gd name="T60" fmla="*/ 2147483647 w 509"/>
              <a:gd name="T61" fmla="*/ 2147483647 h 461"/>
              <a:gd name="T62" fmla="*/ 2147483647 w 509"/>
              <a:gd name="T63" fmla="*/ 2147483647 h 461"/>
              <a:gd name="T64" fmla="*/ 2147483647 w 509"/>
              <a:gd name="T65" fmla="*/ 2147483647 h 461"/>
              <a:gd name="T66" fmla="*/ 0 w 509"/>
              <a:gd name="T67" fmla="*/ 2147483647 h 461"/>
              <a:gd name="T68" fmla="*/ 0 w 509"/>
              <a:gd name="T69" fmla="*/ 2147483647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9" h="461">
                <a:moveTo>
                  <a:pt x="0" y="174"/>
                </a:moveTo>
                <a:lnTo>
                  <a:pt x="32" y="133"/>
                </a:lnTo>
                <a:lnTo>
                  <a:pt x="114" y="164"/>
                </a:lnTo>
                <a:lnTo>
                  <a:pt x="136" y="133"/>
                </a:lnTo>
                <a:lnTo>
                  <a:pt x="215" y="155"/>
                </a:lnTo>
                <a:lnTo>
                  <a:pt x="236" y="139"/>
                </a:lnTo>
                <a:lnTo>
                  <a:pt x="220" y="22"/>
                </a:lnTo>
                <a:lnTo>
                  <a:pt x="241" y="0"/>
                </a:lnTo>
                <a:lnTo>
                  <a:pt x="262" y="65"/>
                </a:lnTo>
                <a:lnTo>
                  <a:pt x="289" y="54"/>
                </a:lnTo>
                <a:lnTo>
                  <a:pt x="324" y="74"/>
                </a:lnTo>
                <a:lnTo>
                  <a:pt x="366" y="48"/>
                </a:lnTo>
                <a:lnTo>
                  <a:pt x="383" y="80"/>
                </a:lnTo>
                <a:lnTo>
                  <a:pt x="403" y="48"/>
                </a:lnTo>
                <a:lnTo>
                  <a:pt x="446" y="80"/>
                </a:lnTo>
                <a:lnTo>
                  <a:pt x="508" y="202"/>
                </a:lnTo>
                <a:lnTo>
                  <a:pt x="489" y="239"/>
                </a:lnTo>
                <a:lnTo>
                  <a:pt x="451" y="271"/>
                </a:lnTo>
                <a:lnTo>
                  <a:pt x="446" y="350"/>
                </a:lnTo>
                <a:lnTo>
                  <a:pt x="403" y="350"/>
                </a:lnTo>
                <a:lnTo>
                  <a:pt x="399" y="397"/>
                </a:lnTo>
                <a:lnTo>
                  <a:pt x="319" y="460"/>
                </a:lnTo>
                <a:lnTo>
                  <a:pt x="293" y="456"/>
                </a:lnTo>
                <a:lnTo>
                  <a:pt x="272" y="418"/>
                </a:lnTo>
                <a:lnTo>
                  <a:pt x="309" y="376"/>
                </a:lnTo>
                <a:lnTo>
                  <a:pt x="231" y="271"/>
                </a:lnTo>
                <a:lnTo>
                  <a:pt x="188" y="271"/>
                </a:lnTo>
                <a:lnTo>
                  <a:pt x="168" y="228"/>
                </a:lnTo>
                <a:lnTo>
                  <a:pt x="109" y="287"/>
                </a:lnTo>
                <a:lnTo>
                  <a:pt x="93" y="271"/>
                </a:lnTo>
                <a:lnTo>
                  <a:pt x="67" y="281"/>
                </a:lnTo>
                <a:lnTo>
                  <a:pt x="48" y="248"/>
                </a:lnTo>
                <a:lnTo>
                  <a:pt x="58" y="212"/>
                </a:lnTo>
                <a:lnTo>
                  <a:pt x="0" y="174"/>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70" name="Freeform 12"/>
          <p:cNvSpPr>
            <a:spLocks/>
          </p:cNvSpPr>
          <p:nvPr/>
        </p:nvSpPr>
        <p:spPr bwMode="auto">
          <a:xfrm>
            <a:off x="3260725" y="790575"/>
            <a:ext cx="923925" cy="647700"/>
          </a:xfrm>
          <a:custGeom>
            <a:avLst/>
            <a:gdLst>
              <a:gd name="T0" fmla="*/ 0 w 511"/>
              <a:gd name="T1" fmla="*/ 2147483647 h 381"/>
              <a:gd name="T2" fmla="*/ 2147483647 w 511"/>
              <a:gd name="T3" fmla="*/ 2147483647 h 381"/>
              <a:gd name="T4" fmla="*/ 2147483647 w 511"/>
              <a:gd name="T5" fmla="*/ 2147483647 h 381"/>
              <a:gd name="T6" fmla="*/ 2147483647 w 511"/>
              <a:gd name="T7" fmla="*/ 2147483647 h 381"/>
              <a:gd name="T8" fmla="*/ 2147483647 w 511"/>
              <a:gd name="T9" fmla="*/ 0 h 381"/>
              <a:gd name="T10" fmla="*/ 2147483647 w 511"/>
              <a:gd name="T11" fmla="*/ 2147483647 h 381"/>
              <a:gd name="T12" fmla="*/ 2147483647 w 511"/>
              <a:gd name="T13" fmla="*/ 2147483647 h 381"/>
              <a:gd name="T14" fmla="*/ 2147483647 w 511"/>
              <a:gd name="T15" fmla="*/ 2147483647 h 381"/>
              <a:gd name="T16" fmla="*/ 2147483647 w 511"/>
              <a:gd name="T17" fmla="*/ 2147483647 h 381"/>
              <a:gd name="T18" fmla="*/ 2147483647 w 511"/>
              <a:gd name="T19" fmla="*/ 2147483647 h 381"/>
              <a:gd name="T20" fmla="*/ 2147483647 w 511"/>
              <a:gd name="T21" fmla="*/ 2147483647 h 381"/>
              <a:gd name="T22" fmla="*/ 2147483647 w 511"/>
              <a:gd name="T23" fmla="*/ 2147483647 h 381"/>
              <a:gd name="T24" fmla="*/ 2147483647 w 511"/>
              <a:gd name="T25" fmla="*/ 2147483647 h 381"/>
              <a:gd name="T26" fmla="*/ 2147483647 w 511"/>
              <a:gd name="T27" fmla="*/ 2147483647 h 381"/>
              <a:gd name="T28" fmla="*/ 2147483647 w 511"/>
              <a:gd name="T29" fmla="*/ 2147483647 h 381"/>
              <a:gd name="T30" fmla="*/ 2147483647 w 511"/>
              <a:gd name="T31" fmla="*/ 2147483647 h 381"/>
              <a:gd name="T32" fmla="*/ 2147483647 w 511"/>
              <a:gd name="T33" fmla="*/ 2147483647 h 381"/>
              <a:gd name="T34" fmla="*/ 2147483647 w 511"/>
              <a:gd name="T35" fmla="*/ 2147483647 h 381"/>
              <a:gd name="T36" fmla="*/ 2147483647 w 511"/>
              <a:gd name="T37" fmla="*/ 2147483647 h 381"/>
              <a:gd name="T38" fmla="*/ 0 w 511"/>
              <a:gd name="T39" fmla="*/ 2147483647 h 381"/>
              <a:gd name="T40" fmla="*/ 0 w 511"/>
              <a:gd name="T41" fmla="*/ 2147483647 h 3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1" h="381">
                <a:moveTo>
                  <a:pt x="0" y="252"/>
                </a:moveTo>
                <a:lnTo>
                  <a:pt x="47" y="159"/>
                </a:lnTo>
                <a:lnTo>
                  <a:pt x="162" y="95"/>
                </a:lnTo>
                <a:lnTo>
                  <a:pt x="288" y="63"/>
                </a:lnTo>
                <a:lnTo>
                  <a:pt x="383" y="0"/>
                </a:lnTo>
                <a:lnTo>
                  <a:pt x="416" y="4"/>
                </a:lnTo>
                <a:lnTo>
                  <a:pt x="484" y="73"/>
                </a:lnTo>
                <a:lnTo>
                  <a:pt x="488" y="136"/>
                </a:lnTo>
                <a:lnTo>
                  <a:pt x="477" y="205"/>
                </a:lnTo>
                <a:lnTo>
                  <a:pt x="510" y="268"/>
                </a:lnTo>
                <a:lnTo>
                  <a:pt x="484" y="307"/>
                </a:lnTo>
                <a:lnTo>
                  <a:pt x="377" y="280"/>
                </a:lnTo>
                <a:lnTo>
                  <a:pt x="273" y="380"/>
                </a:lnTo>
                <a:lnTo>
                  <a:pt x="225" y="343"/>
                </a:lnTo>
                <a:lnTo>
                  <a:pt x="252" y="317"/>
                </a:lnTo>
                <a:lnTo>
                  <a:pt x="209" y="291"/>
                </a:lnTo>
                <a:lnTo>
                  <a:pt x="152" y="297"/>
                </a:lnTo>
                <a:lnTo>
                  <a:pt x="131" y="268"/>
                </a:lnTo>
                <a:lnTo>
                  <a:pt x="99" y="280"/>
                </a:lnTo>
                <a:lnTo>
                  <a:pt x="0" y="252"/>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71" name="Freeform 13"/>
          <p:cNvSpPr>
            <a:spLocks/>
          </p:cNvSpPr>
          <p:nvPr/>
        </p:nvSpPr>
        <p:spPr bwMode="auto">
          <a:xfrm>
            <a:off x="3386138" y="1246188"/>
            <a:ext cx="811212" cy="641350"/>
          </a:xfrm>
          <a:custGeom>
            <a:avLst/>
            <a:gdLst>
              <a:gd name="T0" fmla="*/ 0 w 449"/>
              <a:gd name="T1" fmla="*/ 2147483647 h 377"/>
              <a:gd name="T2" fmla="*/ 2147483647 w 449"/>
              <a:gd name="T3" fmla="*/ 2147483647 h 377"/>
              <a:gd name="T4" fmla="*/ 2147483647 w 449"/>
              <a:gd name="T5" fmla="*/ 2147483647 h 377"/>
              <a:gd name="T6" fmla="*/ 2147483647 w 449"/>
              <a:gd name="T7" fmla="*/ 2147483647 h 377"/>
              <a:gd name="T8" fmla="*/ 2147483647 w 449"/>
              <a:gd name="T9" fmla="*/ 2147483647 h 377"/>
              <a:gd name="T10" fmla="*/ 2147483647 w 449"/>
              <a:gd name="T11" fmla="*/ 2147483647 h 377"/>
              <a:gd name="T12" fmla="*/ 2147483647 w 449"/>
              <a:gd name="T13" fmla="*/ 2147483647 h 377"/>
              <a:gd name="T14" fmla="*/ 2147483647 w 449"/>
              <a:gd name="T15" fmla="*/ 2147483647 h 377"/>
              <a:gd name="T16" fmla="*/ 2147483647 w 449"/>
              <a:gd name="T17" fmla="*/ 2147483647 h 377"/>
              <a:gd name="T18" fmla="*/ 2147483647 w 449"/>
              <a:gd name="T19" fmla="*/ 2147483647 h 377"/>
              <a:gd name="T20" fmla="*/ 2147483647 w 449"/>
              <a:gd name="T21" fmla="*/ 2147483647 h 377"/>
              <a:gd name="T22" fmla="*/ 2147483647 w 449"/>
              <a:gd name="T23" fmla="*/ 2147483647 h 377"/>
              <a:gd name="T24" fmla="*/ 2147483647 w 449"/>
              <a:gd name="T25" fmla="*/ 2147483647 h 377"/>
              <a:gd name="T26" fmla="*/ 2147483647 w 449"/>
              <a:gd name="T27" fmla="*/ 2147483647 h 377"/>
              <a:gd name="T28" fmla="*/ 2147483647 w 449"/>
              <a:gd name="T29" fmla="*/ 2147483647 h 377"/>
              <a:gd name="T30" fmla="*/ 2147483647 w 449"/>
              <a:gd name="T31" fmla="*/ 2147483647 h 377"/>
              <a:gd name="T32" fmla="*/ 2147483647 w 449"/>
              <a:gd name="T33" fmla="*/ 2147483647 h 377"/>
              <a:gd name="T34" fmla="*/ 2147483647 w 449"/>
              <a:gd name="T35" fmla="*/ 2147483647 h 377"/>
              <a:gd name="T36" fmla="*/ 2147483647 w 449"/>
              <a:gd name="T37" fmla="*/ 2147483647 h 377"/>
              <a:gd name="T38" fmla="*/ 2147483647 w 449"/>
              <a:gd name="T39" fmla="*/ 2147483647 h 377"/>
              <a:gd name="T40" fmla="*/ 2147483647 w 449"/>
              <a:gd name="T41" fmla="*/ 2147483647 h 377"/>
              <a:gd name="T42" fmla="*/ 2147483647 w 449"/>
              <a:gd name="T43" fmla="*/ 2147483647 h 377"/>
              <a:gd name="T44" fmla="*/ 2147483647 w 449"/>
              <a:gd name="T45" fmla="*/ 2147483647 h 377"/>
              <a:gd name="T46" fmla="*/ 2147483647 w 449"/>
              <a:gd name="T47" fmla="*/ 2147483647 h 377"/>
              <a:gd name="T48" fmla="*/ 2147483647 w 449"/>
              <a:gd name="T49" fmla="*/ 0 h 377"/>
              <a:gd name="T50" fmla="*/ 2147483647 w 449"/>
              <a:gd name="T51" fmla="*/ 2147483647 h 377"/>
              <a:gd name="T52" fmla="*/ 0 w 449"/>
              <a:gd name="T53" fmla="*/ 2147483647 h 377"/>
              <a:gd name="T54" fmla="*/ 0 w 449"/>
              <a:gd name="T55" fmla="*/ 2147483647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9" h="377">
                <a:moveTo>
                  <a:pt x="0" y="33"/>
                </a:moveTo>
                <a:lnTo>
                  <a:pt x="6" y="86"/>
                </a:lnTo>
                <a:lnTo>
                  <a:pt x="37" y="91"/>
                </a:lnTo>
                <a:lnTo>
                  <a:pt x="23" y="103"/>
                </a:lnTo>
                <a:lnTo>
                  <a:pt x="44" y="235"/>
                </a:lnTo>
                <a:lnTo>
                  <a:pt x="28" y="240"/>
                </a:lnTo>
                <a:lnTo>
                  <a:pt x="44" y="275"/>
                </a:lnTo>
                <a:lnTo>
                  <a:pt x="122" y="308"/>
                </a:lnTo>
                <a:lnTo>
                  <a:pt x="155" y="376"/>
                </a:lnTo>
                <a:lnTo>
                  <a:pt x="258" y="324"/>
                </a:lnTo>
                <a:lnTo>
                  <a:pt x="315" y="330"/>
                </a:lnTo>
                <a:lnTo>
                  <a:pt x="363" y="250"/>
                </a:lnTo>
                <a:lnTo>
                  <a:pt x="348" y="208"/>
                </a:lnTo>
                <a:lnTo>
                  <a:pt x="395" y="180"/>
                </a:lnTo>
                <a:lnTo>
                  <a:pt x="415" y="118"/>
                </a:lnTo>
                <a:lnTo>
                  <a:pt x="432" y="118"/>
                </a:lnTo>
                <a:lnTo>
                  <a:pt x="448" y="75"/>
                </a:lnTo>
                <a:lnTo>
                  <a:pt x="422" y="39"/>
                </a:lnTo>
                <a:lnTo>
                  <a:pt x="315" y="12"/>
                </a:lnTo>
                <a:lnTo>
                  <a:pt x="211" y="112"/>
                </a:lnTo>
                <a:lnTo>
                  <a:pt x="163" y="75"/>
                </a:lnTo>
                <a:lnTo>
                  <a:pt x="190" y="49"/>
                </a:lnTo>
                <a:lnTo>
                  <a:pt x="147" y="23"/>
                </a:lnTo>
                <a:lnTo>
                  <a:pt x="90" y="29"/>
                </a:lnTo>
                <a:lnTo>
                  <a:pt x="69" y="0"/>
                </a:lnTo>
                <a:lnTo>
                  <a:pt x="37" y="12"/>
                </a:lnTo>
                <a:lnTo>
                  <a:pt x="0" y="33"/>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72" name="Freeform 14"/>
          <p:cNvSpPr>
            <a:spLocks/>
          </p:cNvSpPr>
          <p:nvPr/>
        </p:nvSpPr>
        <p:spPr bwMode="auto">
          <a:xfrm>
            <a:off x="6354763" y="2663825"/>
            <a:ext cx="793750" cy="801688"/>
          </a:xfrm>
          <a:custGeom>
            <a:avLst/>
            <a:gdLst>
              <a:gd name="T0" fmla="*/ 0 w 437"/>
              <a:gd name="T1" fmla="*/ 2147483647 h 473"/>
              <a:gd name="T2" fmla="*/ 2147483647 w 437"/>
              <a:gd name="T3" fmla="*/ 2147483647 h 473"/>
              <a:gd name="T4" fmla="*/ 2147483647 w 437"/>
              <a:gd name="T5" fmla="*/ 2147483647 h 473"/>
              <a:gd name="T6" fmla="*/ 2147483647 w 437"/>
              <a:gd name="T7" fmla="*/ 2147483647 h 473"/>
              <a:gd name="T8" fmla="*/ 2147483647 w 437"/>
              <a:gd name="T9" fmla="*/ 2147483647 h 473"/>
              <a:gd name="T10" fmla="*/ 2147483647 w 437"/>
              <a:gd name="T11" fmla="*/ 2147483647 h 473"/>
              <a:gd name="T12" fmla="*/ 2147483647 w 437"/>
              <a:gd name="T13" fmla="*/ 2147483647 h 473"/>
              <a:gd name="T14" fmla="*/ 2147483647 w 437"/>
              <a:gd name="T15" fmla="*/ 2147483647 h 473"/>
              <a:gd name="T16" fmla="*/ 2147483647 w 437"/>
              <a:gd name="T17" fmla="*/ 2147483647 h 473"/>
              <a:gd name="T18" fmla="*/ 2147483647 w 437"/>
              <a:gd name="T19" fmla="*/ 2147483647 h 473"/>
              <a:gd name="T20" fmla="*/ 2147483647 w 437"/>
              <a:gd name="T21" fmla="*/ 2147483647 h 473"/>
              <a:gd name="T22" fmla="*/ 2147483647 w 437"/>
              <a:gd name="T23" fmla="*/ 2147483647 h 473"/>
              <a:gd name="T24" fmla="*/ 2147483647 w 437"/>
              <a:gd name="T25" fmla="*/ 2147483647 h 473"/>
              <a:gd name="T26" fmla="*/ 2147483647 w 437"/>
              <a:gd name="T27" fmla="*/ 2147483647 h 473"/>
              <a:gd name="T28" fmla="*/ 2147483647 w 437"/>
              <a:gd name="T29" fmla="*/ 2147483647 h 473"/>
              <a:gd name="T30" fmla="*/ 2147483647 w 437"/>
              <a:gd name="T31" fmla="*/ 2147483647 h 473"/>
              <a:gd name="T32" fmla="*/ 2147483647 w 437"/>
              <a:gd name="T33" fmla="*/ 2147483647 h 473"/>
              <a:gd name="T34" fmla="*/ 2147483647 w 437"/>
              <a:gd name="T35" fmla="*/ 2147483647 h 473"/>
              <a:gd name="T36" fmla="*/ 2147483647 w 437"/>
              <a:gd name="T37" fmla="*/ 0 h 473"/>
              <a:gd name="T38" fmla="*/ 2147483647 w 437"/>
              <a:gd name="T39" fmla="*/ 2147483647 h 473"/>
              <a:gd name="T40" fmla="*/ 2147483647 w 437"/>
              <a:gd name="T41" fmla="*/ 2147483647 h 473"/>
              <a:gd name="T42" fmla="*/ 2147483647 w 437"/>
              <a:gd name="T43" fmla="*/ 2147483647 h 473"/>
              <a:gd name="T44" fmla="*/ 0 w 437"/>
              <a:gd name="T45" fmla="*/ 2147483647 h 473"/>
              <a:gd name="T46" fmla="*/ 0 w 437"/>
              <a:gd name="T47" fmla="*/ 2147483647 h 4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7" h="473">
                <a:moveTo>
                  <a:pt x="0" y="157"/>
                </a:moveTo>
                <a:lnTo>
                  <a:pt x="37" y="218"/>
                </a:lnTo>
                <a:lnTo>
                  <a:pt x="25" y="274"/>
                </a:lnTo>
                <a:lnTo>
                  <a:pt x="84" y="274"/>
                </a:lnTo>
                <a:lnTo>
                  <a:pt x="94" y="312"/>
                </a:lnTo>
                <a:lnTo>
                  <a:pt x="162" y="370"/>
                </a:lnTo>
                <a:lnTo>
                  <a:pt x="131" y="448"/>
                </a:lnTo>
                <a:lnTo>
                  <a:pt x="152" y="472"/>
                </a:lnTo>
                <a:lnTo>
                  <a:pt x="246" y="370"/>
                </a:lnTo>
                <a:lnTo>
                  <a:pt x="246" y="258"/>
                </a:lnTo>
                <a:lnTo>
                  <a:pt x="293" y="243"/>
                </a:lnTo>
                <a:lnTo>
                  <a:pt x="377" y="137"/>
                </a:lnTo>
                <a:lnTo>
                  <a:pt x="436" y="101"/>
                </a:lnTo>
                <a:lnTo>
                  <a:pt x="377" y="96"/>
                </a:lnTo>
                <a:lnTo>
                  <a:pt x="381" y="64"/>
                </a:lnTo>
                <a:lnTo>
                  <a:pt x="362" y="47"/>
                </a:lnTo>
                <a:lnTo>
                  <a:pt x="366" y="10"/>
                </a:lnTo>
                <a:lnTo>
                  <a:pt x="335" y="5"/>
                </a:lnTo>
                <a:lnTo>
                  <a:pt x="293" y="0"/>
                </a:lnTo>
                <a:lnTo>
                  <a:pt x="257" y="36"/>
                </a:lnTo>
                <a:lnTo>
                  <a:pt x="220" y="26"/>
                </a:lnTo>
                <a:lnTo>
                  <a:pt x="116" y="112"/>
                </a:lnTo>
                <a:lnTo>
                  <a:pt x="0" y="157"/>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73" name="Freeform 15"/>
          <p:cNvSpPr>
            <a:spLocks/>
          </p:cNvSpPr>
          <p:nvPr/>
        </p:nvSpPr>
        <p:spPr bwMode="auto">
          <a:xfrm>
            <a:off x="3870325" y="4175125"/>
            <a:ext cx="762000" cy="665163"/>
          </a:xfrm>
          <a:custGeom>
            <a:avLst/>
            <a:gdLst>
              <a:gd name="T0" fmla="*/ 0 w 421"/>
              <a:gd name="T1" fmla="*/ 2147483647 h 391"/>
              <a:gd name="T2" fmla="*/ 2147483647 w 421"/>
              <a:gd name="T3" fmla="*/ 2147483647 h 391"/>
              <a:gd name="T4" fmla="*/ 2147483647 w 421"/>
              <a:gd name="T5" fmla="*/ 2147483647 h 391"/>
              <a:gd name="T6" fmla="*/ 2147483647 w 421"/>
              <a:gd name="T7" fmla="*/ 2147483647 h 391"/>
              <a:gd name="T8" fmla="*/ 2147483647 w 421"/>
              <a:gd name="T9" fmla="*/ 2147483647 h 391"/>
              <a:gd name="T10" fmla="*/ 2147483647 w 421"/>
              <a:gd name="T11" fmla="*/ 2147483647 h 391"/>
              <a:gd name="T12" fmla="*/ 2147483647 w 421"/>
              <a:gd name="T13" fmla="*/ 2147483647 h 391"/>
              <a:gd name="T14" fmla="*/ 2147483647 w 421"/>
              <a:gd name="T15" fmla="*/ 2147483647 h 391"/>
              <a:gd name="T16" fmla="*/ 2147483647 w 421"/>
              <a:gd name="T17" fmla="*/ 2147483647 h 391"/>
              <a:gd name="T18" fmla="*/ 2147483647 w 421"/>
              <a:gd name="T19" fmla="*/ 2147483647 h 391"/>
              <a:gd name="T20" fmla="*/ 2147483647 w 421"/>
              <a:gd name="T21" fmla="*/ 2147483647 h 391"/>
              <a:gd name="T22" fmla="*/ 2147483647 w 421"/>
              <a:gd name="T23" fmla="*/ 2147483647 h 391"/>
              <a:gd name="T24" fmla="*/ 2147483647 w 421"/>
              <a:gd name="T25" fmla="*/ 2147483647 h 391"/>
              <a:gd name="T26" fmla="*/ 2147483647 w 421"/>
              <a:gd name="T27" fmla="*/ 2147483647 h 391"/>
              <a:gd name="T28" fmla="*/ 2147483647 w 421"/>
              <a:gd name="T29" fmla="*/ 2147483647 h 391"/>
              <a:gd name="T30" fmla="*/ 2147483647 w 421"/>
              <a:gd name="T31" fmla="*/ 2147483647 h 391"/>
              <a:gd name="T32" fmla="*/ 2147483647 w 421"/>
              <a:gd name="T33" fmla="*/ 2147483647 h 391"/>
              <a:gd name="T34" fmla="*/ 2147483647 w 421"/>
              <a:gd name="T35" fmla="*/ 2147483647 h 391"/>
              <a:gd name="T36" fmla="*/ 2147483647 w 421"/>
              <a:gd name="T37" fmla="*/ 2147483647 h 391"/>
              <a:gd name="T38" fmla="*/ 2147483647 w 421"/>
              <a:gd name="T39" fmla="*/ 2147483647 h 391"/>
              <a:gd name="T40" fmla="*/ 2147483647 w 421"/>
              <a:gd name="T41" fmla="*/ 0 h 391"/>
              <a:gd name="T42" fmla="*/ 2147483647 w 421"/>
              <a:gd name="T43" fmla="*/ 2147483647 h 391"/>
              <a:gd name="T44" fmla="*/ 2147483647 w 421"/>
              <a:gd name="T45" fmla="*/ 2147483647 h 391"/>
              <a:gd name="T46" fmla="*/ 2147483647 w 421"/>
              <a:gd name="T47" fmla="*/ 0 h 391"/>
              <a:gd name="T48" fmla="*/ 2147483647 w 421"/>
              <a:gd name="T49" fmla="*/ 2147483647 h 391"/>
              <a:gd name="T50" fmla="*/ 0 w 421"/>
              <a:gd name="T51" fmla="*/ 2147483647 h 391"/>
              <a:gd name="T52" fmla="*/ 0 w 421"/>
              <a:gd name="T53" fmla="*/ 2147483647 h 3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 h="391">
                <a:moveTo>
                  <a:pt x="0" y="131"/>
                </a:moveTo>
                <a:lnTo>
                  <a:pt x="27" y="174"/>
                </a:lnTo>
                <a:lnTo>
                  <a:pt x="6" y="249"/>
                </a:lnTo>
                <a:lnTo>
                  <a:pt x="16" y="280"/>
                </a:lnTo>
                <a:lnTo>
                  <a:pt x="53" y="290"/>
                </a:lnTo>
                <a:lnTo>
                  <a:pt x="69" y="345"/>
                </a:lnTo>
                <a:lnTo>
                  <a:pt x="136" y="345"/>
                </a:lnTo>
                <a:lnTo>
                  <a:pt x="164" y="381"/>
                </a:lnTo>
                <a:lnTo>
                  <a:pt x="205" y="390"/>
                </a:lnTo>
                <a:lnTo>
                  <a:pt x="210" y="366"/>
                </a:lnTo>
                <a:lnTo>
                  <a:pt x="263" y="360"/>
                </a:lnTo>
                <a:lnTo>
                  <a:pt x="289" y="354"/>
                </a:lnTo>
                <a:lnTo>
                  <a:pt x="272" y="318"/>
                </a:lnTo>
                <a:lnTo>
                  <a:pt x="310" y="280"/>
                </a:lnTo>
                <a:lnTo>
                  <a:pt x="310" y="238"/>
                </a:lnTo>
                <a:lnTo>
                  <a:pt x="378" y="152"/>
                </a:lnTo>
                <a:lnTo>
                  <a:pt x="420" y="168"/>
                </a:lnTo>
                <a:lnTo>
                  <a:pt x="416" y="121"/>
                </a:lnTo>
                <a:lnTo>
                  <a:pt x="400" y="79"/>
                </a:lnTo>
                <a:lnTo>
                  <a:pt x="416" y="15"/>
                </a:lnTo>
                <a:lnTo>
                  <a:pt x="410" y="0"/>
                </a:lnTo>
                <a:lnTo>
                  <a:pt x="394" y="11"/>
                </a:lnTo>
                <a:lnTo>
                  <a:pt x="325" y="42"/>
                </a:lnTo>
                <a:lnTo>
                  <a:pt x="258" y="0"/>
                </a:lnTo>
                <a:lnTo>
                  <a:pt x="216" y="27"/>
                </a:lnTo>
                <a:lnTo>
                  <a:pt x="0" y="131"/>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grpSp>
        <p:nvGrpSpPr>
          <p:cNvPr id="19474" name="Group 16"/>
          <p:cNvGrpSpPr>
            <a:grpSpLocks/>
          </p:cNvGrpSpPr>
          <p:nvPr/>
        </p:nvGrpSpPr>
        <p:grpSpPr bwMode="auto">
          <a:xfrm>
            <a:off x="4003675" y="2165350"/>
            <a:ext cx="920750" cy="1474788"/>
            <a:chOff x="2552" y="1425"/>
            <a:chExt cx="517" cy="856"/>
          </a:xfrm>
        </p:grpSpPr>
        <p:sp>
          <p:nvSpPr>
            <p:cNvPr id="19660" name="Freeform 17"/>
            <p:cNvSpPr>
              <a:spLocks/>
            </p:cNvSpPr>
            <p:nvPr/>
          </p:nvSpPr>
          <p:spPr bwMode="auto">
            <a:xfrm>
              <a:off x="2552" y="1425"/>
              <a:ext cx="517" cy="373"/>
            </a:xfrm>
            <a:custGeom>
              <a:avLst/>
              <a:gdLst>
                <a:gd name="T0" fmla="*/ 0 w 509"/>
                <a:gd name="T1" fmla="*/ 134 h 378"/>
                <a:gd name="T2" fmla="*/ 0 w 509"/>
                <a:gd name="T3" fmla="*/ 119 h 378"/>
                <a:gd name="T4" fmla="*/ 128 w 509"/>
                <a:gd name="T5" fmla="*/ 94 h 378"/>
                <a:gd name="T6" fmla="*/ 184 w 509"/>
                <a:gd name="T7" fmla="*/ 16 h 378"/>
                <a:gd name="T8" fmla="*/ 328 w 509"/>
                <a:gd name="T9" fmla="*/ 0 h 378"/>
                <a:gd name="T10" fmla="*/ 363 w 509"/>
                <a:gd name="T11" fmla="*/ 46 h 378"/>
                <a:gd name="T12" fmla="*/ 339 w 509"/>
                <a:gd name="T13" fmla="*/ 78 h 378"/>
                <a:gd name="T14" fmla="*/ 503 w 509"/>
                <a:gd name="T15" fmla="*/ 51 h 378"/>
                <a:gd name="T16" fmla="*/ 532 w 509"/>
                <a:gd name="T17" fmla="*/ 63 h 378"/>
                <a:gd name="T18" fmla="*/ 566 w 509"/>
                <a:gd name="T19" fmla="*/ 119 h 378"/>
                <a:gd name="T20" fmla="*/ 528 w 509"/>
                <a:gd name="T21" fmla="*/ 183 h 378"/>
                <a:gd name="T22" fmla="*/ 532 w 509"/>
                <a:gd name="T23" fmla="*/ 218 h 378"/>
                <a:gd name="T24" fmla="*/ 470 w 509"/>
                <a:gd name="T25" fmla="*/ 243 h 378"/>
                <a:gd name="T26" fmla="*/ 521 w 509"/>
                <a:gd name="T27" fmla="*/ 311 h 378"/>
                <a:gd name="T28" fmla="*/ 479 w 509"/>
                <a:gd name="T29" fmla="*/ 328 h 378"/>
                <a:gd name="T30" fmla="*/ 419 w 509"/>
                <a:gd name="T31" fmla="*/ 342 h 378"/>
                <a:gd name="T32" fmla="*/ 345 w 509"/>
                <a:gd name="T33" fmla="*/ 299 h 378"/>
                <a:gd name="T34" fmla="*/ 276 w 509"/>
                <a:gd name="T35" fmla="*/ 290 h 378"/>
                <a:gd name="T36" fmla="*/ 210 w 509"/>
                <a:gd name="T37" fmla="*/ 264 h 378"/>
                <a:gd name="T38" fmla="*/ 98 w 509"/>
                <a:gd name="T39" fmla="*/ 269 h 378"/>
                <a:gd name="T40" fmla="*/ 87 w 509"/>
                <a:gd name="T41" fmla="*/ 239 h 378"/>
                <a:gd name="T42" fmla="*/ 54 w 509"/>
                <a:gd name="T43" fmla="*/ 239 h 378"/>
                <a:gd name="T44" fmla="*/ 39 w 509"/>
                <a:gd name="T45" fmla="*/ 206 h 378"/>
                <a:gd name="T46" fmla="*/ 39 w 509"/>
                <a:gd name="T47" fmla="*/ 134 h 378"/>
                <a:gd name="T48" fmla="*/ 0 w 509"/>
                <a:gd name="T49" fmla="*/ 134 h 378"/>
                <a:gd name="T50" fmla="*/ 0 w 509"/>
                <a:gd name="T51" fmla="*/ 134 h 3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9" h="378">
                  <a:moveTo>
                    <a:pt x="0" y="148"/>
                  </a:moveTo>
                  <a:lnTo>
                    <a:pt x="0" y="133"/>
                  </a:lnTo>
                  <a:lnTo>
                    <a:pt x="114" y="101"/>
                  </a:lnTo>
                  <a:lnTo>
                    <a:pt x="163" y="16"/>
                  </a:lnTo>
                  <a:lnTo>
                    <a:pt x="293" y="0"/>
                  </a:lnTo>
                  <a:lnTo>
                    <a:pt x="326" y="53"/>
                  </a:lnTo>
                  <a:lnTo>
                    <a:pt x="304" y="85"/>
                  </a:lnTo>
                  <a:lnTo>
                    <a:pt x="451" y="58"/>
                  </a:lnTo>
                  <a:lnTo>
                    <a:pt x="477" y="70"/>
                  </a:lnTo>
                  <a:lnTo>
                    <a:pt x="508" y="133"/>
                  </a:lnTo>
                  <a:lnTo>
                    <a:pt x="473" y="202"/>
                  </a:lnTo>
                  <a:lnTo>
                    <a:pt x="477" y="239"/>
                  </a:lnTo>
                  <a:lnTo>
                    <a:pt x="421" y="265"/>
                  </a:lnTo>
                  <a:lnTo>
                    <a:pt x="467" y="339"/>
                  </a:lnTo>
                  <a:lnTo>
                    <a:pt x="430" y="360"/>
                  </a:lnTo>
                  <a:lnTo>
                    <a:pt x="377" y="377"/>
                  </a:lnTo>
                  <a:lnTo>
                    <a:pt x="310" y="327"/>
                  </a:lnTo>
                  <a:lnTo>
                    <a:pt x="248" y="318"/>
                  </a:lnTo>
                  <a:lnTo>
                    <a:pt x="189" y="292"/>
                  </a:lnTo>
                  <a:lnTo>
                    <a:pt x="90" y="297"/>
                  </a:lnTo>
                  <a:lnTo>
                    <a:pt x="80" y="260"/>
                  </a:lnTo>
                  <a:lnTo>
                    <a:pt x="47" y="260"/>
                  </a:lnTo>
                  <a:lnTo>
                    <a:pt x="32" y="227"/>
                  </a:lnTo>
                  <a:lnTo>
                    <a:pt x="32" y="148"/>
                  </a:lnTo>
                  <a:lnTo>
                    <a:pt x="0" y="148"/>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61" name="Freeform 18"/>
            <p:cNvSpPr>
              <a:spLocks/>
            </p:cNvSpPr>
            <p:nvPr/>
          </p:nvSpPr>
          <p:spPr bwMode="auto">
            <a:xfrm>
              <a:off x="2660" y="1739"/>
              <a:ext cx="400" cy="542"/>
            </a:xfrm>
            <a:custGeom>
              <a:avLst/>
              <a:gdLst>
                <a:gd name="T0" fmla="*/ 0 w 394"/>
                <a:gd name="T1" fmla="*/ 206 h 550"/>
                <a:gd name="T2" fmla="*/ 16 w 394"/>
                <a:gd name="T3" fmla="*/ 166 h 550"/>
                <a:gd name="T4" fmla="*/ 55 w 394"/>
                <a:gd name="T5" fmla="*/ 144 h 550"/>
                <a:gd name="T6" fmla="*/ 117 w 394"/>
                <a:gd name="T7" fmla="*/ 140 h 550"/>
                <a:gd name="T8" fmla="*/ 111 w 394"/>
                <a:gd name="T9" fmla="*/ 87 h 550"/>
                <a:gd name="T10" fmla="*/ 149 w 394"/>
                <a:gd name="T11" fmla="*/ 87 h 550"/>
                <a:gd name="T12" fmla="*/ 123 w 394"/>
                <a:gd name="T13" fmla="*/ 21 h 550"/>
                <a:gd name="T14" fmla="*/ 156 w 394"/>
                <a:gd name="T15" fmla="*/ 0 h 550"/>
                <a:gd name="T16" fmla="*/ 225 w 394"/>
                <a:gd name="T17" fmla="*/ 9 h 550"/>
                <a:gd name="T18" fmla="*/ 299 w 394"/>
                <a:gd name="T19" fmla="*/ 52 h 550"/>
                <a:gd name="T20" fmla="*/ 359 w 394"/>
                <a:gd name="T21" fmla="*/ 35 h 550"/>
                <a:gd name="T22" fmla="*/ 376 w 394"/>
                <a:gd name="T23" fmla="*/ 72 h 550"/>
                <a:gd name="T24" fmla="*/ 364 w 394"/>
                <a:gd name="T25" fmla="*/ 113 h 550"/>
                <a:gd name="T26" fmla="*/ 413 w 394"/>
                <a:gd name="T27" fmla="*/ 170 h 550"/>
                <a:gd name="T28" fmla="*/ 436 w 394"/>
                <a:gd name="T29" fmla="*/ 237 h 550"/>
                <a:gd name="T30" fmla="*/ 436 w 394"/>
                <a:gd name="T31" fmla="*/ 315 h 550"/>
                <a:gd name="T32" fmla="*/ 413 w 394"/>
                <a:gd name="T33" fmla="*/ 345 h 550"/>
                <a:gd name="T34" fmla="*/ 354 w 394"/>
                <a:gd name="T35" fmla="*/ 372 h 550"/>
                <a:gd name="T36" fmla="*/ 314 w 394"/>
                <a:gd name="T37" fmla="*/ 366 h 550"/>
                <a:gd name="T38" fmla="*/ 273 w 394"/>
                <a:gd name="T39" fmla="*/ 410 h 550"/>
                <a:gd name="T40" fmla="*/ 268 w 394"/>
                <a:gd name="T41" fmla="*/ 453 h 550"/>
                <a:gd name="T42" fmla="*/ 193 w 394"/>
                <a:gd name="T43" fmla="*/ 464 h 550"/>
                <a:gd name="T44" fmla="*/ 156 w 394"/>
                <a:gd name="T45" fmla="*/ 495 h 550"/>
                <a:gd name="T46" fmla="*/ 128 w 394"/>
                <a:gd name="T47" fmla="*/ 495 h 550"/>
                <a:gd name="T48" fmla="*/ 144 w 394"/>
                <a:gd name="T49" fmla="*/ 420 h 550"/>
                <a:gd name="T50" fmla="*/ 85 w 394"/>
                <a:gd name="T51" fmla="*/ 366 h 550"/>
                <a:gd name="T52" fmla="*/ 117 w 394"/>
                <a:gd name="T53" fmla="*/ 353 h 550"/>
                <a:gd name="T54" fmla="*/ 85 w 394"/>
                <a:gd name="T55" fmla="*/ 334 h 550"/>
                <a:gd name="T56" fmla="*/ 117 w 394"/>
                <a:gd name="T57" fmla="*/ 296 h 550"/>
                <a:gd name="T58" fmla="*/ 94 w 394"/>
                <a:gd name="T59" fmla="*/ 242 h 550"/>
                <a:gd name="T60" fmla="*/ 64 w 394"/>
                <a:gd name="T61" fmla="*/ 206 h 550"/>
                <a:gd name="T62" fmla="*/ 0 w 394"/>
                <a:gd name="T63" fmla="*/ 206 h 550"/>
                <a:gd name="T64" fmla="*/ 0 w 394"/>
                <a:gd name="T65" fmla="*/ 206 h 5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4" h="550">
                  <a:moveTo>
                    <a:pt x="0" y="227"/>
                  </a:moveTo>
                  <a:lnTo>
                    <a:pt x="16" y="185"/>
                  </a:lnTo>
                  <a:lnTo>
                    <a:pt x="48" y="158"/>
                  </a:lnTo>
                  <a:lnTo>
                    <a:pt x="103" y="154"/>
                  </a:lnTo>
                  <a:lnTo>
                    <a:pt x="98" y="94"/>
                  </a:lnTo>
                  <a:lnTo>
                    <a:pt x="135" y="94"/>
                  </a:lnTo>
                  <a:lnTo>
                    <a:pt x="109" y="21"/>
                  </a:lnTo>
                  <a:lnTo>
                    <a:pt x="142" y="0"/>
                  </a:lnTo>
                  <a:lnTo>
                    <a:pt x="204" y="9"/>
                  </a:lnTo>
                  <a:lnTo>
                    <a:pt x="271" y="59"/>
                  </a:lnTo>
                  <a:lnTo>
                    <a:pt x="324" y="42"/>
                  </a:lnTo>
                  <a:lnTo>
                    <a:pt x="339" y="79"/>
                  </a:lnTo>
                  <a:lnTo>
                    <a:pt x="329" y="127"/>
                  </a:lnTo>
                  <a:lnTo>
                    <a:pt x="371" y="191"/>
                  </a:lnTo>
                  <a:lnTo>
                    <a:pt x="393" y="265"/>
                  </a:lnTo>
                  <a:lnTo>
                    <a:pt x="393" y="350"/>
                  </a:lnTo>
                  <a:lnTo>
                    <a:pt x="371" y="381"/>
                  </a:lnTo>
                  <a:lnTo>
                    <a:pt x="319" y="413"/>
                  </a:lnTo>
                  <a:lnTo>
                    <a:pt x="283" y="406"/>
                  </a:lnTo>
                  <a:lnTo>
                    <a:pt x="245" y="454"/>
                  </a:lnTo>
                  <a:lnTo>
                    <a:pt x="240" y="502"/>
                  </a:lnTo>
                  <a:lnTo>
                    <a:pt x="172" y="513"/>
                  </a:lnTo>
                  <a:lnTo>
                    <a:pt x="142" y="549"/>
                  </a:lnTo>
                  <a:lnTo>
                    <a:pt x="114" y="549"/>
                  </a:lnTo>
                  <a:lnTo>
                    <a:pt x="130" y="465"/>
                  </a:lnTo>
                  <a:lnTo>
                    <a:pt x="78" y="406"/>
                  </a:lnTo>
                  <a:lnTo>
                    <a:pt x="103" y="390"/>
                  </a:lnTo>
                  <a:lnTo>
                    <a:pt x="78" y="369"/>
                  </a:lnTo>
                  <a:lnTo>
                    <a:pt x="103" y="328"/>
                  </a:lnTo>
                  <a:lnTo>
                    <a:pt x="87" y="270"/>
                  </a:lnTo>
                  <a:lnTo>
                    <a:pt x="57" y="227"/>
                  </a:lnTo>
                  <a:lnTo>
                    <a:pt x="0" y="227"/>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62" name="Text Box 19"/>
            <p:cNvSpPr txBox="1">
              <a:spLocks noChangeArrowheads="1"/>
            </p:cNvSpPr>
            <p:nvPr/>
          </p:nvSpPr>
          <p:spPr bwMode="auto">
            <a:xfrm>
              <a:off x="2738" y="1577"/>
              <a:ext cx="187" cy="61"/>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LOIRET</a:t>
              </a:r>
              <a:endParaRPr lang="fr-FR" altLang="fr-FR" sz="2300" dirty="0">
                <a:solidFill>
                  <a:schemeClr val="tx1"/>
                </a:solidFill>
                <a:latin typeface="Times New Roman" pitchFamily="18" charset="0"/>
                <a:ea typeface="ＭＳ Ｐゴシック" pitchFamily="1" charset="-128"/>
              </a:endParaRPr>
            </a:p>
          </p:txBody>
        </p:sp>
        <p:sp>
          <p:nvSpPr>
            <p:cNvPr id="19663" name="Text Box 20"/>
            <p:cNvSpPr txBox="1">
              <a:spLocks noChangeArrowheads="1"/>
            </p:cNvSpPr>
            <p:nvPr/>
          </p:nvSpPr>
          <p:spPr bwMode="auto">
            <a:xfrm>
              <a:off x="2804" y="1943"/>
              <a:ext cx="150" cy="62"/>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CHER</a:t>
              </a:r>
              <a:endParaRPr lang="fr-FR" altLang="fr-FR" sz="2300" dirty="0">
                <a:solidFill>
                  <a:schemeClr val="tx1"/>
                </a:solidFill>
                <a:latin typeface="Times New Roman" pitchFamily="18" charset="0"/>
                <a:ea typeface="ＭＳ Ｐゴシック" pitchFamily="1" charset="-128"/>
              </a:endParaRPr>
            </a:p>
          </p:txBody>
        </p:sp>
      </p:grpSp>
      <p:sp>
        <p:nvSpPr>
          <p:cNvPr id="19475" name="Freeform 21"/>
          <p:cNvSpPr>
            <a:spLocks/>
          </p:cNvSpPr>
          <p:nvPr/>
        </p:nvSpPr>
        <p:spPr bwMode="auto">
          <a:xfrm>
            <a:off x="4003675" y="2165350"/>
            <a:ext cx="920750" cy="642938"/>
          </a:xfrm>
          <a:custGeom>
            <a:avLst/>
            <a:gdLst>
              <a:gd name="T0" fmla="*/ 0 w 509"/>
              <a:gd name="T1" fmla="*/ 2147483647 h 378"/>
              <a:gd name="T2" fmla="*/ 0 w 509"/>
              <a:gd name="T3" fmla="*/ 2147483647 h 378"/>
              <a:gd name="T4" fmla="*/ 2147483647 w 509"/>
              <a:gd name="T5" fmla="*/ 2147483647 h 378"/>
              <a:gd name="T6" fmla="*/ 2147483647 w 509"/>
              <a:gd name="T7" fmla="*/ 2147483647 h 378"/>
              <a:gd name="T8" fmla="*/ 2147483647 w 509"/>
              <a:gd name="T9" fmla="*/ 0 h 378"/>
              <a:gd name="T10" fmla="*/ 2147483647 w 509"/>
              <a:gd name="T11" fmla="*/ 2147483647 h 378"/>
              <a:gd name="T12" fmla="*/ 2147483647 w 509"/>
              <a:gd name="T13" fmla="*/ 2147483647 h 378"/>
              <a:gd name="T14" fmla="*/ 2147483647 w 509"/>
              <a:gd name="T15" fmla="*/ 2147483647 h 378"/>
              <a:gd name="T16" fmla="*/ 2147483647 w 509"/>
              <a:gd name="T17" fmla="*/ 2147483647 h 378"/>
              <a:gd name="T18" fmla="*/ 2147483647 w 509"/>
              <a:gd name="T19" fmla="*/ 2147483647 h 378"/>
              <a:gd name="T20" fmla="*/ 2147483647 w 509"/>
              <a:gd name="T21" fmla="*/ 2147483647 h 378"/>
              <a:gd name="T22" fmla="*/ 2147483647 w 509"/>
              <a:gd name="T23" fmla="*/ 2147483647 h 378"/>
              <a:gd name="T24" fmla="*/ 2147483647 w 509"/>
              <a:gd name="T25" fmla="*/ 2147483647 h 378"/>
              <a:gd name="T26" fmla="*/ 2147483647 w 509"/>
              <a:gd name="T27" fmla="*/ 2147483647 h 378"/>
              <a:gd name="T28" fmla="*/ 2147483647 w 509"/>
              <a:gd name="T29" fmla="*/ 2147483647 h 378"/>
              <a:gd name="T30" fmla="*/ 2147483647 w 509"/>
              <a:gd name="T31" fmla="*/ 2147483647 h 378"/>
              <a:gd name="T32" fmla="*/ 2147483647 w 509"/>
              <a:gd name="T33" fmla="*/ 2147483647 h 378"/>
              <a:gd name="T34" fmla="*/ 2147483647 w 509"/>
              <a:gd name="T35" fmla="*/ 2147483647 h 378"/>
              <a:gd name="T36" fmla="*/ 2147483647 w 509"/>
              <a:gd name="T37" fmla="*/ 2147483647 h 378"/>
              <a:gd name="T38" fmla="*/ 2147483647 w 509"/>
              <a:gd name="T39" fmla="*/ 2147483647 h 378"/>
              <a:gd name="T40" fmla="*/ 2147483647 w 509"/>
              <a:gd name="T41" fmla="*/ 2147483647 h 378"/>
              <a:gd name="T42" fmla="*/ 2147483647 w 509"/>
              <a:gd name="T43" fmla="*/ 2147483647 h 378"/>
              <a:gd name="T44" fmla="*/ 2147483647 w 509"/>
              <a:gd name="T45" fmla="*/ 2147483647 h 378"/>
              <a:gd name="T46" fmla="*/ 2147483647 w 509"/>
              <a:gd name="T47" fmla="*/ 2147483647 h 378"/>
              <a:gd name="T48" fmla="*/ 0 w 509"/>
              <a:gd name="T49" fmla="*/ 2147483647 h 378"/>
              <a:gd name="T50" fmla="*/ 0 w 509"/>
              <a:gd name="T51" fmla="*/ 2147483647 h 3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9" h="378">
                <a:moveTo>
                  <a:pt x="0" y="148"/>
                </a:moveTo>
                <a:lnTo>
                  <a:pt x="0" y="133"/>
                </a:lnTo>
                <a:lnTo>
                  <a:pt x="114" y="101"/>
                </a:lnTo>
                <a:lnTo>
                  <a:pt x="163" y="16"/>
                </a:lnTo>
                <a:lnTo>
                  <a:pt x="293" y="0"/>
                </a:lnTo>
                <a:lnTo>
                  <a:pt x="326" y="53"/>
                </a:lnTo>
                <a:lnTo>
                  <a:pt x="304" y="85"/>
                </a:lnTo>
                <a:lnTo>
                  <a:pt x="451" y="58"/>
                </a:lnTo>
                <a:lnTo>
                  <a:pt x="477" y="70"/>
                </a:lnTo>
                <a:lnTo>
                  <a:pt x="508" y="133"/>
                </a:lnTo>
                <a:lnTo>
                  <a:pt x="473" y="202"/>
                </a:lnTo>
                <a:lnTo>
                  <a:pt x="477" y="239"/>
                </a:lnTo>
                <a:lnTo>
                  <a:pt x="421" y="265"/>
                </a:lnTo>
                <a:lnTo>
                  <a:pt x="467" y="339"/>
                </a:lnTo>
                <a:lnTo>
                  <a:pt x="430" y="360"/>
                </a:lnTo>
                <a:lnTo>
                  <a:pt x="377" y="377"/>
                </a:lnTo>
                <a:lnTo>
                  <a:pt x="310" y="327"/>
                </a:lnTo>
                <a:lnTo>
                  <a:pt x="248" y="318"/>
                </a:lnTo>
                <a:lnTo>
                  <a:pt x="189" y="292"/>
                </a:lnTo>
                <a:lnTo>
                  <a:pt x="90" y="297"/>
                </a:lnTo>
                <a:lnTo>
                  <a:pt x="80" y="260"/>
                </a:lnTo>
                <a:lnTo>
                  <a:pt x="47" y="260"/>
                </a:lnTo>
                <a:lnTo>
                  <a:pt x="32" y="227"/>
                </a:lnTo>
                <a:lnTo>
                  <a:pt x="32" y="148"/>
                </a:lnTo>
                <a:lnTo>
                  <a:pt x="0" y="148"/>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76" name="Freeform 22"/>
          <p:cNvSpPr>
            <a:spLocks/>
          </p:cNvSpPr>
          <p:nvPr/>
        </p:nvSpPr>
        <p:spPr bwMode="auto">
          <a:xfrm>
            <a:off x="4195763" y="2706688"/>
            <a:ext cx="712787" cy="933450"/>
          </a:xfrm>
          <a:custGeom>
            <a:avLst/>
            <a:gdLst>
              <a:gd name="T0" fmla="*/ 0 w 394"/>
              <a:gd name="T1" fmla="*/ 2147483647 h 550"/>
              <a:gd name="T2" fmla="*/ 2147483647 w 394"/>
              <a:gd name="T3" fmla="*/ 2147483647 h 550"/>
              <a:gd name="T4" fmla="*/ 2147483647 w 394"/>
              <a:gd name="T5" fmla="*/ 2147483647 h 550"/>
              <a:gd name="T6" fmla="*/ 2147483647 w 394"/>
              <a:gd name="T7" fmla="*/ 2147483647 h 550"/>
              <a:gd name="T8" fmla="*/ 2147483647 w 394"/>
              <a:gd name="T9" fmla="*/ 2147483647 h 550"/>
              <a:gd name="T10" fmla="*/ 2147483647 w 394"/>
              <a:gd name="T11" fmla="*/ 2147483647 h 550"/>
              <a:gd name="T12" fmla="*/ 2147483647 w 394"/>
              <a:gd name="T13" fmla="*/ 2147483647 h 550"/>
              <a:gd name="T14" fmla="*/ 2147483647 w 394"/>
              <a:gd name="T15" fmla="*/ 0 h 550"/>
              <a:gd name="T16" fmla="*/ 2147483647 w 394"/>
              <a:gd name="T17" fmla="*/ 2147483647 h 550"/>
              <a:gd name="T18" fmla="*/ 2147483647 w 394"/>
              <a:gd name="T19" fmla="*/ 2147483647 h 550"/>
              <a:gd name="T20" fmla="*/ 2147483647 w 394"/>
              <a:gd name="T21" fmla="*/ 2147483647 h 550"/>
              <a:gd name="T22" fmla="*/ 2147483647 w 394"/>
              <a:gd name="T23" fmla="*/ 2147483647 h 550"/>
              <a:gd name="T24" fmla="*/ 2147483647 w 394"/>
              <a:gd name="T25" fmla="*/ 2147483647 h 550"/>
              <a:gd name="T26" fmla="*/ 2147483647 w 394"/>
              <a:gd name="T27" fmla="*/ 2147483647 h 550"/>
              <a:gd name="T28" fmla="*/ 2147483647 w 394"/>
              <a:gd name="T29" fmla="*/ 2147483647 h 550"/>
              <a:gd name="T30" fmla="*/ 2147483647 w 394"/>
              <a:gd name="T31" fmla="*/ 2147483647 h 550"/>
              <a:gd name="T32" fmla="*/ 2147483647 w 394"/>
              <a:gd name="T33" fmla="*/ 2147483647 h 550"/>
              <a:gd name="T34" fmla="*/ 2147483647 w 394"/>
              <a:gd name="T35" fmla="*/ 2147483647 h 550"/>
              <a:gd name="T36" fmla="*/ 2147483647 w 394"/>
              <a:gd name="T37" fmla="*/ 2147483647 h 550"/>
              <a:gd name="T38" fmla="*/ 2147483647 w 394"/>
              <a:gd name="T39" fmla="*/ 2147483647 h 550"/>
              <a:gd name="T40" fmla="*/ 2147483647 w 394"/>
              <a:gd name="T41" fmla="*/ 2147483647 h 550"/>
              <a:gd name="T42" fmla="*/ 2147483647 w 394"/>
              <a:gd name="T43" fmla="*/ 2147483647 h 550"/>
              <a:gd name="T44" fmla="*/ 2147483647 w 394"/>
              <a:gd name="T45" fmla="*/ 2147483647 h 550"/>
              <a:gd name="T46" fmla="*/ 2147483647 w 394"/>
              <a:gd name="T47" fmla="*/ 2147483647 h 550"/>
              <a:gd name="T48" fmla="*/ 2147483647 w 394"/>
              <a:gd name="T49" fmla="*/ 2147483647 h 550"/>
              <a:gd name="T50" fmla="*/ 2147483647 w 394"/>
              <a:gd name="T51" fmla="*/ 2147483647 h 550"/>
              <a:gd name="T52" fmla="*/ 2147483647 w 394"/>
              <a:gd name="T53" fmla="*/ 2147483647 h 550"/>
              <a:gd name="T54" fmla="*/ 2147483647 w 394"/>
              <a:gd name="T55" fmla="*/ 2147483647 h 550"/>
              <a:gd name="T56" fmla="*/ 2147483647 w 394"/>
              <a:gd name="T57" fmla="*/ 2147483647 h 550"/>
              <a:gd name="T58" fmla="*/ 2147483647 w 394"/>
              <a:gd name="T59" fmla="*/ 2147483647 h 550"/>
              <a:gd name="T60" fmla="*/ 2147483647 w 394"/>
              <a:gd name="T61" fmla="*/ 2147483647 h 550"/>
              <a:gd name="T62" fmla="*/ 0 w 394"/>
              <a:gd name="T63" fmla="*/ 2147483647 h 550"/>
              <a:gd name="T64" fmla="*/ 0 w 394"/>
              <a:gd name="T65" fmla="*/ 2147483647 h 5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4" h="550">
                <a:moveTo>
                  <a:pt x="0" y="227"/>
                </a:moveTo>
                <a:lnTo>
                  <a:pt x="16" y="185"/>
                </a:lnTo>
                <a:lnTo>
                  <a:pt x="48" y="158"/>
                </a:lnTo>
                <a:lnTo>
                  <a:pt x="103" y="154"/>
                </a:lnTo>
                <a:lnTo>
                  <a:pt x="98" y="94"/>
                </a:lnTo>
                <a:lnTo>
                  <a:pt x="135" y="94"/>
                </a:lnTo>
                <a:lnTo>
                  <a:pt x="109" y="21"/>
                </a:lnTo>
                <a:lnTo>
                  <a:pt x="142" y="0"/>
                </a:lnTo>
                <a:lnTo>
                  <a:pt x="204" y="9"/>
                </a:lnTo>
                <a:lnTo>
                  <a:pt x="271" y="59"/>
                </a:lnTo>
                <a:lnTo>
                  <a:pt x="324" y="42"/>
                </a:lnTo>
                <a:lnTo>
                  <a:pt x="339" y="79"/>
                </a:lnTo>
                <a:lnTo>
                  <a:pt x="329" y="127"/>
                </a:lnTo>
                <a:lnTo>
                  <a:pt x="371" y="191"/>
                </a:lnTo>
                <a:lnTo>
                  <a:pt x="393" y="265"/>
                </a:lnTo>
                <a:lnTo>
                  <a:pt x="393" y="350"/>
                </a:lnTo>
                <a:lnTo>
                  <a:pt x="371" y="381"/>
                </a:lnTo>
                <a:lnTo>
                  <a:pt x="319" y="413"/>
                </a:lnTo>
                <a:lnTo>
                  <a:pt x="283" y="406"/>
                </a:lnTo>
                <a:lnTo>
                  <a:pt x="245" y="454"/>
                </a:lnTo>
                <a:lnTo>
                  <a:pt x="240" y="502"/>
                </a:lnTo>
                <a:lnTo>
                  <a:pt x="172" y="513"/>
                </a:lnTo>
                <a:lnTo>
                  <a:pt x="142" y="549"/>
                </a:lnTo>
                <a:lnTo>
                  <a:pt x="114" y="549"/>
                </a:lnTo>
                <a:lnTo>
                  <a:pt x="130" y="465"/>
                </a:lnTo>
                <a:lnTo>
                  <a:pt x="78" y="406"/>
                </a:lnTo>
                <a:lnTo>
                  <a:pt x="103" y="390"/>
                </a:lnTo>
                <a:lnTo>
                  <a:pt x="78" y="369"/>
                </a:lnTo>
                <a:lnTo>
                  <a:pt x="103" y="328"/>
                </a:lnTo>
                <a:lnTo>
                  <a:pt x="87" y="270"/>
                </a:lnTo>
                <a:lnTo>
                  <a:pt x="57" y="227"/>
                </a:lnTo>
                <a:lnTo>
                  <a:pt x="0" y="227"/>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grpSp>
        <p:nvGrpSpPr>
          <p:cNvPr id="19477" name="Group 23"/>
          <p:cNvGrpSpPr>
            <a:grpSpLocks/>
          </p:cNvGrpSpPr>
          <p:nvPr/>
        </p:nvGrpSpPr>
        <p:grpSpPr bwMode="auto">
          <a:xfrm>
            <a:off x="5065713" y="1825625"/>
            <a:ext cx="1363662" cy="850900"/>
            <a:chOff x="3148" y="1228"/>
            <a:chExt cx="766" cy="494"/>
          </a:xfrm>
        </p:grpSpPr>
        <p:sp>
          <p:nvSpPr>
            <p:cNvPr id="19656" name="Freeform 24"/>
            <p:cNvSpPr>
              <a:spLocks/>
            </p:cNvSpPr>
            <p:nvPr/>
          </p:nvSpPr>
          <p:spPr bwMode="auto">
            <a:xfrm>
              <a:off x="3148" y="1233"/>
              <a:ext cx="450" cy="355"/>
            </a:xfrm>
            <a:custGeom>
              <a:avLst/>
              <a:gdLst>
                <a:gd name="T0" fmla="*/ 0 w 443"/>
                <a:gd name="T1" fmla="*/ 139 h 359"/>
                <a:gd name="T2" fmla="*/ 0 w 443"/>
                <a:gd name="T3" fmla="*/ 81 h 359"/>
                <a:gd name="T4" fmla="*/ 39 w 443"/>
                <a:gd name="T5" fmla="*/ 44 h 359"/>
                <a:gd name="T6" fmla="*/ 93 w 443"/>
                <a:gd name="T7" fmla="*/ 77 h 359"/>
                <a:gd name="T8" fmla="*/ 151 w 443"/>
                <a:gd name="T9" fmla="*/ 77 h 359"/>
                <a:gd name="T10" fmla="*/ 216 w 443"/>
                <a:gd name="T11" fmla="*/ 3 h 359"/>
                <a:gd name="T12" fmla="*/ 298 w 443"/>
                <a:gd name="T13" fmla="*/ 0 h 359"/>
                <a:gd name="T14" fmla="*/ 320 w 443"/>
                <a:gd name="T15" fmla="*/ 44 h 359"/>
                <a:gd name="T16" fmla="*/ 428 w 443"/>
                <a:gd name="T17" fmla="*/ 71 h 359"/>
                <a:gd name="T18" fmla="*/ 422 w 443"/>
                <a:gd name="T19" fmla="*/ 109 h 359"/>
                <a:gd name="T20" fmla="*/ 471 w 443"/>
                <a:gd name="T21" fmla="*/ 133 h 359"/>
                <a:gd name="T22" fmla="*/ 493 w 443"/>
                <a:gd name="T23" fmla="*/ 207 h 359"/>
                <a:gd name="T24" fmla="*/ 488 w 443"/>
                <a:gd name="T25" fmla="*/ 248 h 359"/>
                <a:gd name="T26" fmla="*/ 434 w 443"/>
                <a:gd name="T27" fmla="*/ 262 h 359"/>
                <a:gd name="T28" fmla="*/ 445 w 443"/>
                <a:gd name="T29" fmla="*/ 286 h 359"/>
                <a:gd name="T30" fmla="*/ 313 w 443"/>
                <a:gd name="T31" fmla="*/ 314 h 359"/>
                <a:gd name="T32" fmla="*/ 242 w 443"/>
                <a:gd name="T33" fmla="*/ 330 h 359"/>
                <a:gd name="T34" fmla="*/ 163 w 443"/>
                <a:gd name="T35" fmla="*/ 306 h 359"/>
                <a:gd name="T36" fmla="*/ 119 w 443"/>
                <a:gd name="T37" fmla="*/ 231 h 359"/>
                <a:gd name="T38" fmla="*/ 87 w 443"/>
                <a:gd name="T39" fmla="*/ 237 h 359"/>
                <a:gd name="T40" fmla="*/ 55 w 443"/>
                <a:gd name="T41" fmla="*/ 170 h 359"/>
                <a:gd name="T42" fmla="*/ 0 w 443"/>
                <a:gd name="T43" fmla="*/ 139 h 359"/>
                <a:gd name="T44" fmla="*/ 0 w 443"/>
                <a:gd name="T45" fmla="*/ 139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3" h="359">
                  <a:moveTo>
                    <a:pt x="0" y="153"/>
                  </a:moveTo>
                  <a:lnTo>
                    <a:pt x="0" y="88"/>
                  </a:lnTo>
                  <a:lnTo>
                    <a:pt x="32" y="51"/>
                  </a:lnTo>
                  <a:lnTo>
                    <a:pt x="86" y="84"/>
                  </a:lnTo>
                  <a:lnTo>
                    <a:pt x="137" y="84"/>
                  </a:lnTo>
                  <a:lnTo>
                    <a:pt x="195" y="3"/>
                  </a:lnTo>
                  <a:lnTo>
                    <a:pt x="268" y="0"/>
                  </a:lnTo>
                  <a:lnTo>
                    <a:pt x="285" y="51"/>
                  </a:lnTo>
                  <a:lnTo>
                    <a:pt x="384" y="78"/>
                  </a:lnTo>
                  <a:lnTo>
                    <a:pt x="379" y="116"/>
                  </a:lnTo>
                  <a:lnTo>
                    <a:pt x="422" y="147"/>
                  </a:lnTo>
                  <a:lnTo>
                    <a:pt x="442" y="221"/>
                  </a:lnTo>
                  <a:lnTo>
                    <a:pt x="438" y="269"/>
                  </a:lnTo>
                  <a:lnTo>
                    <a:pt x="389" y="283"/>
                  </a:lnTo>
                  <a:lnTo>
                    <a:pt x="399" y="307"/>
                  </a:lnTo>
                  <a:lnTo>
                    <a:pt x="280" y="342"/>
                  </a:lnTo>
                  <a:lnTo>
                    <a:pt x="216" y="358"/>
                  </a:lnTo>
                  <a:lnTo>
                    <a:pt x="148" y="332"/>
                  </a:lnTo>
                  <a:lnTo>
                    <a:pt x="105" y="252"/>
                  </a:lnTo>
                  <a:lnTo>
                    <a:pt x="80" y="258"/>
                  </a:lnTo>
                  <a:lnTo>
                    <a:pt x="48" y="184"/>
                  </a:lnTo>
                  <a:lnTo>
                    <a:pt x="0" y="153"/>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57" name="Freeform 25"/>
            <p:cNvSpPr>
              <a:spLocks/>
            </p:cNvSpPr>
            <p:nvPr/>
          </p:nvSpPr>
          <p:spPr bwMode="auto">
            <a:xfrm>
              <a:off x="3533" y="1228"/>
              <a:ext cx="381" cy="494"/>
            </a:xfrm>
            <a:custGeom>
              <a:avLst/>
              <a:gdLst>
                <a:gd name="T0" fmla="*/ 0 w 374"/>
                <a:gd name="T1" fmla="*/ 108 h 502"/>
                <a:gd name="T2" fmla="*/ 5 w 374"/>
                <a:gd name="T3" fmla="*/ 77 h 502"/>
                <a:gd name="T4" fmla="*/ 53 w 374"/>
                <a:gd name="T5" fmla="*/ 71 h 502"/>
                <a:gd name="T6" fmla="*/ 50 w 374"/>
                <a:gd name="T7" fmla="*/ 9 h 502"/>
                <a:gd name="T8" fmla="*/ 120 w 374"/>
                <a:gd name="T9" fmla="*/ 0 h 502"/>
                <a:gd name="T10" fmla="*/ 120 w 374"/>
                <a:gd name="T11" fmla="*/ 31 h 502"/>
                <a:gd name="T12" fmla="*/ 227 w 374"/>
                <a:gd name="T13" fmla="*/ 67 h 502"/>
                <a:gd name="T14" fmla="*/ 269 w 374"/>
                <a:gd name="T15" fmla="*/ 108 h 502"/>
                <a:gd name="T16" fmla="*/ 263 w 374"/>
                <a:gd name="T17" fmla="*/ 144 h 502"/>
                <a:gd name="T18" fmla="*/ 297 w 374"/>
                <a:gd name="T19" fmla="*/ 144 h 502"/>
                <a:gd name="T20" fmla="*/ 364 w 374"/>
                <a:gd name="T21" fmla="*/ 191 h 502"/>
                <a:gd name="T22" fmla="*/ 341 w 374"/>
                <a:gd name="T23" fmla="*/ 236 h 502"/>
                <a:gd name="T24" fmla="*/ 384 w 374"/>
                <a:gd name="T25" fmla="*/ 253 h 502"/>
                <a:gd name="T26" fmla="*/ 393 w 374"/>
                <a:gd name="T27" fmla="*/ 298 h 502"/>
                <a:gd name="T28" fmla="*/ 425 w 374"/>
                <a:gd name="T29" fmla="*/ 282 h 502"/>
                <a:gd name="T30" fmla="*/ 364 w 374"/>
                <a:gd name="T31" fmla="*/ 365 h 502"/>
                <a:gd name="T32" fmla="*/ 364 w 374"/>
                <a:gd name="T33" fmla="*/ 401 h 502"/>
                <a:gd name="T34" fmla="*/ 330 w 374"/>
                <a:gd name="T35" fmla="*/ 421 h 502"/>
                <a:gd name="T36" fmla="*/ 282 w 374"/>
                <a:gd name="T37" fmla="*/ 416 h 502"/>
                <a:gd name="T38" fmla="*/ 269 w 374"/>
                <a:gd name="T39" fmla="*/ 435 h 502"/>
                <a:gd name="T40" fmla="*/ 256 w 374"/>
                <a:gd name="T41" fmla="*/ 448 h 502"/>
                <a:gd name="T42" fmla="*/ 227 w 374"/>
                <a:gd name="T43" fmla="*/ 448 h 502"/>
                <a:gd name="T44" fmla="*/ 217 w 374"/>
                <a:gd name="T45" fmla="*/ 426 h 502"/>
                <a:gd name="T46" fmla="*/ 163 w 374"/>
                <a:gd name="T47" fmla="*/ 430 h 502"/>
                <a:gd name="T48" fmla="*/ 128 w 374"/>
                <a:gd name="T49" fmla="*/ 411 h 502"/>
                <a:gd name="T50" fmla="*/ 98 w 374"/>
                <a:gd name="T51" fmla="*/ 322 h 502"/>
                <a:gd name="T52" fmla="*/ 20 w 374"/>
                <a:gd name="T53" fmla="*/ 278 h 502"/>
                <a:gd name="T54" fmla="*/ 10 w 374"/>
                <a:gd name="T55" fmla="*/ 259 h 502"/>
                <a:gd name="T56" fmla="*/ 66 w 374"/>
                <a:gd name="T57" fmla="*/ 247 h 502"/>
                <a:gd name="T58" fmla="*/ 70 w 374"/>
                <a:gd name="T59" fmla="*/ 204 h 502"/>
                <a:gd name="T60" fmla="*/ 50 w 374"/>
                <a:gd name="T61" fmla="*/ 139 h 502"/>
                <a:gd name="T62" fmla="*/ 0 w 374"/>
                <a:gd name="T63" fmla="*/ 108 h 502"/>
                <a:gd name="T64" fmla="*/ 0 w 374"/>
                <a:gd name="T65" fmla="*/ 108 h 5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4" h="502">
                  <a:moveTo>
                    <a:pt x="0" y="122"/>
                  </a:moveTo>
                  <a:lnTo>
                    <a:pt x="5" y="84"/>
                  </a:lnTo>
                  <a:lnTo>
                    <a:pt x="46" y="78"/>
                  </a:lnTo>
                  <a:lnTo>
                    <a:pt x="43" y="9"/>
                  </a:lnTo>
                  <a:lnTo>
                    <a:pt x="106" y="0"/>
                  </a:lnTo>
                  <a:lnTo>
                    <a:pt x="106" y="31"/>
                  </a:lnTo>
                  <a:lnTo>
                    <a:pt x="199" y="74"/>
                  </a:lnTo>
                  <a:lnTo>
                    <a:pt x="236" y="122"/>
                  </a:lnTo>
                  <a:lnTo>
                    <a:pt x="231" y="159"/>
                  </a:lnTo>
                  <a:lnTo>
                    <a:pt x="262" y="159"/>
                  </a:lnTo>
                  <a:lnTo>
                    <a:pt x="320" y="212"/>
                  </a:lnTo>
                  <a:lnTo>
                    <a:pt x="299" y="264"/>
                  </a:lnTo>
                  <a:lnTo>
                    <a:pt x="337" y="281"/>
                  </a:lnTo>
                  <a:lnTo>
                    <a:pt x="345" y="333"/>
                  </a:lnTo>
                  <a:lnTo>
                    <a:pt x="373" y="317"/>
                  </a:lnTo>
                  <a:lnTo>
                    <a:pt x="320" y="407"/>
                  </a:lnTo>
                  <a:lnTo>
                    <a:pt x="320" y="449"/>
                  </a:lnTo>
                  <a:lnTo>
                    <a:pt x="289" y="470"/>
                  </a:lnTo>
                  <a:lnTo>
                    <a:pt x="247" y="465"/>
                  </a:lnTo>
                  <a:lnTo>
                    <a:pt x="236" y="486"/>
                  </a:lnTo>
                  <a:lnTo>
                    <a:pt x="225" y="501"/>
                  </a:lnTo>
                  <a:lnTo>
                    <a:pt x="199" y="501"/>
                  </a:lnTo>
                  <a:lnTo>
                    <a:pt x="189" y="476"/>
                  </a:lnTo>
                  <a:lnTo>
                    <a:pt x="142" y="481"/>
                  </a:lnTo>
                  <a:lnTo>
                    <a:pt x="114" y="460"/>
                  </a:lnTo>
                  <a:lnTo>
                    <a:pt x="84" y="360"/>
                  </a:lnTo>
                  <a:lnTo>
                    <a:pt x="20" y="313"/>
                  </a:lnTo>
                  <a:lnTo>
                    <a:pt x="10" y="289"/>
                  </a:lnTo>
                  <a:lnTo>
                    <a:pt x="59" y="275"/>
                  </a:lnTo>
                  <a:lnTo>
                    <a:pt x="63" y="227"/>
                  </a:lnTo>
                  <a:lnTo>
                    <a:pt x="43" y="153"/>
                  </a:lnTo>
                  <a:lnTo>
                    <a:pt x="0" y="122"/>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58" name="Text Box 26"/>
            <p:cNvSpPr txBox="1">
              <a:spLocks noChangeArrowheads="1"/>
            </p:cNvSpPr>
            <p:nvPr/>
          </p:nvSpPr>
          <p:spPr bwMode="auto">
            <a:xfrm>
              <a:off x="3318" y="1378"/>
              <a:ext cx="144" cy="61"/>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AUBE</a:t>
              </a:r>
              <a:endParaRPr lang="fr-FR" altLang="fr-FR" sz="2300" dirty="0">
                <a:solidFill>
                  <a:schemeClr val="tx1"/>
                </a:solidFill>
                <a:latin typeface="Times New Roman" pitchFamily="18" charset="0"/>
                <a:ea typeface="ＭＳ Ｐゴシック" pitchFamily="1" charset="-128"/>
              </a:endParaRPr>
            </a:p>
          </p:txBody>
        </p:sp>
        <p:sp>
          <p:nvSpPr>
            <p:cNvPr id="19659" name="Text Box 27"/>
            <p:cNvSpPr txBox="1">
              <a:spLocks noChangeArrowheads="1"/>
            </p:cNvSpPr>
            <p:nvPr/>
          </p:nvSpPr>
          <p:spPr bwMode="auto">
            <a:xfrm>
              <a:off x="3627" y="1432"/>
              <a:ext cx="189" cy="126"/>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HAUTE</a:t>
              </a:r>
            </a:p>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MARNE</a:t>
              </a:r>
              <a:endParaRPr lang="fr-FR" altLang="fr-FR" sz="2300" dirty="0">
                <a:solidFill>
                  <a:schemeClr val="tx1"/>
                </a:solidFill>
                <a:latin typeface="Times New Roman" pitchFamily="18" charset="0"/>
                <a:ea typeface="ＭＳ Ｐゴシック" pitchFamily="1" charset="-128"/>
              </a:endParaRPr>
            </a:p>
          </p:txBody>
        </p:sp>
      </p:grpSp>
      <p:sp>
        <p:nvSpPr>
          <p:cNvPr id="19478" name="Freeform 28"/>
          <p:cNvSpPr>
            <a:spLocks/>
          </p:cNvSpPr>
          <p:nvPr/>
        </p:nvSpPr>
        <p:spPr bwMode="auto">
          <a:xfrm>
            <a:off x="5065713" y="1846263"/>
            <a:ext cx="801687" cy="612775"/>
          </a:xfrm>
          <a:custGeom>
            <a:avLst/>
            <a:gdLst>
              <a:gd name="T0" fmla="*/ 0 w 443"/>
              <a:gd name="T1" fmla="*/ 2147483647 h 359"/>
              <a:gd name="T2" fmla="*/ 0 w 443"/>
              <a:gd name="T3" fmla="*/ 2147483647 h 359"/>
              <a:gd name="T4" fmla="*/ 2147483647 w 443"/>
              <a:gd name="T5" fmla="*/ 2147483647 h 359"/>
              <a:gd name="T6" fmla="*/ 2147483647 w 443"/>
              <a:gd name="T7" fmla="*/ 2147483647 h 359"/>
              <a:gd name="T8" fmla="*/ 2147483647 w 443"/>
              <a:gd name="T9" fmla="*/ 2147483647 h 359"/>
              <a:gd name="T10" fmla="*/ 2147483647 w 443"/>
              <a:gd name="T11" fmla="*/ 2147483647 h 359"/>
              <a:gd name="T12" fmla="*/ 2147483647 w 443"/>
              <a:gd name="T13" fmla="*/ 0 h 359"/>
              <a:gd name="T14" fmla="*/ 2147483647 w 443"/>
              <a:gd name="T15" fmla="*/ 2147483647 h 359"/>
              <a:gd name="T16" fmla="*/ 2147483647 w 443"/>
              <a:gd name="T17" fmla="*/ 2147483647 h 359"/>
              <a:gd name="T18" fmla="*/ 2147483647 w 443"/>
              <a:gd name="T19" fmla="*/ 2147483647 h 359"/>
              <a:gd name="T20" fmla="*/ 2147483647 w 443"/>
              <a:gd name="T21" fmla="*/ 2147483647 h 359"/>
              <a:gd name="T22" fmla="*/ 2147483647 w 443"/>
              <a:gd name="T23" fmla="*/ 2147483647 h 359"/>
              <a:gd name="T24" fmla="*/ 2147483647 w 443"/>
              <a:gd name="T25" fmla="*/ 2147483647 h 359"/>
              <a:gd name="T26" fmla="*/ 2147483647 w 443"/>
              <a:gd name="T27" fmla="*/ 2147483647 h 359"/>
              <a:gd name="T28" fmla="*/ 2147483647 w 443"/>
              <a:gd name="T29" fmla="*/ 2147483647 h 359"/>
              <a:gd name="T30" fmla="*/ 2147483647 w 443"/>
              <a:gd name="T31" fmla="*/ 2147483647 h 359"/>
              <a:gd name="T32" fmla="*/ 2147483647 w 443"/>
              <a:gd name="T33" fmla="*/ 2147483647 h 359"/>
              <a:gd name="T34" fmla="*/ 2147483647 w 443"/>
              <a:gd name="T35" fmla="*/ 2147483647 h 359"/>
              <a:gd name="T36" fmla="*/ 2147483647 w 443"/>
              <a:gd name="T37" fmla="*/ 2147483647 h 359"/>
              <a:gd name="T38" fmla="*/ 2147483647 w 443"/>
              <a:gd name="T39" fmla="*/ 2147483647 h 359"/>
              <a:gd name="T40" fmla="*/ 2147483647 w 443"/>
              <a:gd name="T41" fmla="*/ 2147483647 h 359"/>
              <a:gd name="T42" fmla="*/ 0 w 443"/>
              <a:gd name="T43" fmla="*/ 2147483647 h 359"/>
              <a:gd name="T44" fmla="*/ 0 w 443"/>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3" h="359">
                <a:moveTo>
                  <a:pt x="0" y="153"/>
                </a:moveTo>
                <a:lnTo>
                  <a:pt x="0" y="88"/>
                </a:lnTo>
                <a:lnTo>
                  <a:pt x="32" y="51"/>
                </a:lnTo>
                <a:lnTo>
                  <a:pt x="86" y="84"/>
                </a:lnTo>
                <a:lnTo>
                  <a:pt x="137" y="84"/>
                </a:lnTo>
                <a:lnTo>
                  <a:pt x="195" y="3"/>
                </a:lnTo>
                <a:lnTo>
                  <a:pt x="268" y="0"/>
                </a:lnTo>
                <a:lnTo>
                  <a:pt x="285" y="51"/>
                </a:lnTo>
                <a:lnTo>
                  <a:pt x="384" y="78"/>
                </a:lnTo>
                <a:lnTo>
                  <a:pt x="379" y="116"/>
                </a:lnTo>
                <a:lnTo>
                  <a:pt x="422" y="147"/>
                </a:lnTo>
                <a:lnTo>
                  <a:pt x="442" y="221"/>
                </a:lnTo>
                <a:lnTo>
                  <a:pt x="438" y="269"/>
                </a:lnTo>
                <a:lnTo>
                  <a:pt x="389" y="283"/>
                </a:lnTo>
                <a:lnTo>
                  <a:pt x="399" y="307"/>
                </a:lnTo>
                <a:lnTo>
                  <a:pt x="280" y="342"/>
                </a:lnTo>
                <a:lnTo>
                  <a:pt x="216" y="358"/>
                </a:lnTo>
                <a:lnTo>
                  <a:pt x="148" y="332"/>
                </a:lnTo>
                <a:lnTo>
                  <a:pt x="105" y="252"/>
                </a:lnTo>
                <a:lnTo>
                  <a:pt x="80" y="258"/>
                </a:lnTo>
                <a:lnTo>
                  <a:pt x="48" y="184"/>
                </a:lnTo>
                <a:lnTo>
                  <a:pt x="0" y="153"/>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79" name="Freeform 29"/>
          <p:cNvSpPr>
            <a:spLocks/>
          </p:cNvSpPr>
          <p:nvPr/>
        </p:nvSpPr>
        <p:spPr bwMode="auto">
          <a:xfrm>
            <a:off x="5751513" y="1838325"/>
            <a:ext cx="677862" cy="850900"/>
          </a:xfrm>
          <a:custGeom>
            <a:avLst/>
            <a:gdLst>
              <a:gd name="T0" fmla="*/ 0 w 374"/>
              <a:gd name="T1" fmla="*/ 2147483647 h 502"/>
              <a:gd name="T2" fmla="*/ 2147483647 w 374"/>
              <a:gd name="T3" fmla="*/ 2147483647 h 502"/>
              <a:gd name="T4" fmla="*/ 2147483647 w 374"/>
              <a:gd name="T5" fmla="*/ 2147483647 h 502"/>
              <a:gd name="T6" fmla="*/ 2147483647 w 374"/>
              <a:gd name="T7" fmla="*/ 2147483647 h 502"/>
              <a:gd name="T8" fmla="*/ 2147483647 w 374"/>
              <a:gd name="T9" fmla="*/ 0 h 502"/>
              <a:gd name="T10" fmla="*/ 2147483647 w 374"/>
              <a:gd name="T11" fmla="*/ 2147483647 h 502"/>
              <a:gd name="T12" fmla="*/ 2147483647 w 374"/>
              <a:gd name="T13" fmla="*/ 2147483647 h 502"/>
              <a:gd name="T14" fmla="*/ 2147483647 w 374"/>
              <a:gd name="T15" fmla="*/ 2147483647 h 502"/>
              <a:gd name="T16" fmla="*/ 2147483647 w 374"/>
              <a:gd name="T17" fmla="*/ 2147483647 h 502"/>
              <a:gd name="T18" fmla="*/ 2147483647 w 374"/>
              <a:gd name="T19" fmla="*/ 2147483647 h 502"/>
              <a:gd name="T20" fmla="*/ 2147483647 w 374"/>
              <a:gd name="T21" fmla="*/ 2147483647 h 502"/>
              <a:gd name="T22" fmla="*/ 2147483647 w 374"/>
              <a:gd name="T23" fmla="*/ 2147483647 h 502"/>
              <a:gd name="T24" fmla="*/ 2147483647 w 374"/>
              <a:gd name="T25" fmla="*/ 2147483647 h 502"/>
              <a:gd name="T26" fmla="*/ 2147483647 w 374"/>
              <a:gd name="T27" fmla="*/ 2147483647 h 502"/>
              <a:gd name="T28" fmla="*/ 2147483647 w 374"/>
              <a:gd name="T29" fmla="*/ 2147483647 h 502"/>
              <a:gd name="T30" fmla="*/ 2147483647 w 374"/>
              <a:gd name="T31" fmla="*/ 2147483647 h 502"/>
              <a:gd name="T32" fmla="*/ 2147483647 w 374"/>
              <a:gd name="T33" fmla="*/ 2147483647 h 502"/>
              <a:gd name="T34" fmla="*/ 2147483647 w 374"/>
              <a:gd name="T35" fmla="*/ 2147483647 h 502"/>
              <a:gd name="T36" fmla="*/ 2147483647 w 374"/>
              <a:gd name="T37" fmla="*/ 2147483647 h 502"/>
              <a:gd name="T38" fmla="*/ 2147483647 w 374"/>
              <a:gd name="T39" fmla="*/ 2147483647 h 502"/>
              <a:gd name="T40" fmla="*/ 2147483647 w 374"/>
              <a:gd name="T41" fmla="*/ 2147483647 h 502"/>
              <a:gd name="T42" fmla="*/ 2147483647 w 374"/>
              <a:gd name="T43" fmla="*/ 2147483647 h 502"/>
              <a:gd name="T44" fmla="*/ 2147483647 w 374"/>
              <a:gd name="T45" fmla="*/ 2147483647 h 502"/>
              <a:gd name="T46" fmla="*/ 2147483647 w 374"/>
              <a:gd name="T47" fmla="*/ 2147483647 h 502"/>
              <a:gd name="T48" fmla="*/ 2147483647 w 374"/>
              <a:gd name="T49" fmla="*/ 2147483647 h 502"/>
              <a:gd name="T50" fmla="*/ 2147483647 w 374"/>
              <a:gd name="T51" fmla="*/ 2147483647 h 502"/>
              <a:gd name="T52" fmla="*/ 2147483647 w 374"/>
              <a:gd name="T53" fmla="*/ 2147483647 h 502"/>
              <a:gd name="T54" fmla="*/ 2147483647 w 374"/>
              <a:gd name="T55" fmla="*/ 2147483647 h 502"/>
              <a:gd name="T56" fmla="*/ 2147483647 w 374"/>
              <a:gd name="T57" fmla="*/ 2147483647 h 502"/>
              <a:gd name="T58" fmla="*/ 2147483647 w 374"/>
              <a:gd name="T59" fmla="*/ 2147483647 h 502"/>
              <a:gd name="T60" fmla="*/ 2147483647 w 374"/>
              <a:gd name="T61" fmla="*/ 2147483647 h 502"/>
              <a:gd name="T62" fmla="*/ 0 w 374"/>
              <a:gd name="T63" fmla="*/ 2147483647 h 502"/>
              <a:gd name="T64" fmla="*/ 0 w 374"/>
              <a:gd name="T65" fmla="*/ 2147483647 h 5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4" h="502">
                <a:moveTo>
                  <a:pt x="0" y="122"/>
                </a:moveTo>
                <a:lnTo>
                  <a:pt x="5" y="84"/>
                </a:lnTo>
                <a:lnTo>
                  <a:pt x="46" y="78"/>
                </a:lnTo>
                <a:lnTo>
                  <a:pt x="43" y="9"/>
                </a:lnTo>
                <a:lnTo>
                  <a:pt x="106" y="0"/>
                </a:lnTo>
                <a:lnTo>
                  <a:pt x="106" y="31"/>
                </a:lnTo>
                <a:lnTo>
                  <a:pt x="199" y="74"/>
                </a:lnTo>
                <a:lnTo>
                  <a:pt x="236" y="122"/>
                </a:lnTo>
                <a:lnTo>
                  <a:pt x="231" y="159"/>
                </a:lnTo>
                <a:lnTo>
                  <a:pt x="262" y="159"/>
                </a:lnTo>
                <a:lnTo>
                  <a:pt x="320" y="212"/>
                </a:lnTo>
                <a:lnTo>
                  <a:pt x="299" y="264"/>
                </a:lnTo>
                <a:lnTo>
                  <a:pt x="337" y="281"/>
                </a:lnTo>
                <a:lnTo>
                  <a:pt x="345" y="333"/>
                </a:lnTo>
                <a:lnTo>
                  <a:pt x="373" y="317"/>
                </a:lnTo>
                <a:lnTo>
                  <a:pt x="320" y="407"/>
                </a:lnTo>
                <a:lnTo>
                  <a:pt x="320" y="449"/>
                </a:lnTo>
                <a:lnTo>
                  <a:pt x="289" y="470"/>
                </a:lnTo>
                <a:lnTo>
                  <a:pt x="247" y="465"/>
                </a:lnTo>
                <a:lnTo>
                  <a:pt x="236" y="486"/>
                </a:lnTo>
                <a:lnTo>
                  <a:pt x="225" y="501"/>
                </a:lnTo>
                <a:lnTo>
                  <a:pt x="199" y="501"/>
                </a:lnTo>
                <a:lnTo>
                  <a:pt x="189" y="476"/>
                </a:lnTo>
                <a:lnTo>
                  <a:pt x="142" y="481"/>
                </a:lnTo>
                <a:lnTo>
                  <a:pt x="114" y="460"/>
                </a:lnTo>
                <a:lnTo>
                  <a:pt x="84" y="360"/>
                </a:lnTo>
                <a:lnTo>
                  <a:pt x="20" y="313"/>
                </a:lnTo>
                <a:lnTo>
                  <a:pt x="10" y="289"/>
                </a:lnTo>
                <a:lnTo>
                  <a:pt x="59" y="275"/>
                </a:lnTo>
                <a:lnTo>
                  <a:pt x="63" y="227"/>
                </a:lnTo>
                <a:lnTo>
                  <a:pt x="43" y="153"/>
                </a:lnTo>
                <a:lnTo>
                  <a:pt x="0" y="122"/>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0" name="Freeform 30"/>
          <p:cNvSpPr>
            <a:spLocks/>
          </p:cNvSpPr>
          <p:nvPr/>
        </p:nvSpPr>
        <p:spPr bwMode="auto">
          <a:xfrm>
            <a:off x="3386138" y="1246188"/>
            <a:ext cx="811212" cy="641350"/>
          </a:xfrm>
          <a:custGeom>
            <a:avLst/>
            <a:gdLst>
              <a:gd name="T0" fmla="*/ 0 w 449"/>
              <a:gd name="T1" fmla="*/ 2147483647 h 377"/>
              <a:gd name="T2" fmla="*/ 2147483647 w 449"/>
              <a:gd name="T3" fmla="*/ 2147483647 h 377"/>
              <a:gd name="T4" fmla="*/ 2147483647 w 449"/>
              <a:gd name="T5" fmla="*/ 2147483647 h 377"/>
              <a:gd name="T6" fmla="*/ 2147483647 w 449"/>
              <a:gd name="T7" fmla="*/ 2147483647 h 377"/>
              <a:gd name="T8" fmla="*/ 2147483647 w 449"/>
              <a:gd name="T9" fmla="*/ 2147483647 h 377"/>
              <a:gd name="T10" fmla="*/ 2147483647 w 449"/>
              <a:gd name="T11" fmla="*/ 2147483647 h 377"/>
              <a:gd name="T12" fmla="*/ 2147483647 w 449"/>
              <a:gd name="T13" fmla="*/ 2147483647 h 377"/>
              <a:gd name="T14" fmla="*/ 2147483647 w 449"/>
              <a:gd name="T15" fmla="*/ 2147483647 h 377"/>
              <a:gd name="T16" fmla="*/ 2147483647 w 449"/>
              <a:gd name="T17" fmla="*/ 2147483647 h 377"/>
              <a:gd name="T18" fmla="*/ 2147483647 w 449"/>
              <a:gd name="T19" fmla="*/ 2147483647 h 377"/>
              <a:gd name="T20" fmla="*/ 2147483647 w 449"/>
              <a:gd name="T21" fmla="*/ 2147483647 h 377"/>
              <a:gd name="T22" fmla="*/ 2147483647 w 449"/>
              <a:gd name="T23" fmla="*/ 2147483647 h 377"/>
              <a:gd name="T24" fmla="*/ 2147483647 w 449"/>
              <a:gd name="T25" fmla="*/ 2147483647 h 377"/>
              <a:gd name="T26" fmla="*/ 2147483647 w 449"/>
              <a:gd name="T27" fmla="*/ 2147483647 h 377"/>
              <a:gd name="T28" fmla="*/ 2147483647 w 449"/>
              <a:gd name="T29" fmla="*/ 2147483647 h 377"/>
              <a:gd name="T30" fmla="*/ 2147483647 w 449"/>
              <a:gd name="T31" fmla="*/ 2147483647 h 377"/>
              <a:gd name="T32" fmla="*/ 2147483647 w 449"/>
              <a:gd name="T33" fmla="*/ 2147483647 h 377"/>
              <a:gd name="T34" fmla="*/ 2147483647 w 449"/>
              <a:gd name="T35" fmla="*/ 2147483647 h 377"/>
              <a:gd name="T36" fmla="*/ 2147483647 w 449"/>
              <a:gd name="T37" fmla="*/ 2147483647 h 377"/>
              <a:gd name="T38" fmla="*/ 2147483647 w 449"/>
              <a:gd name="T39" fmla="*/ 2147483647 h 377"/>
              <a:gd name="T40" fmla="*/ 2147483647 w 449"/>
              <a:gd name="T41" fmla="*/ 2147483647 h 377"/>
              <a:gd name="T42" fmla="*/ 2147483647 w 449"/>
              <a:gd name="T43" fmla="*/ 2147483647 h 377"/>
              <a:gd name="T44" fmla="*/ 2147483647 w 449"/>
              <a:gd name="T45" fmla="*/ 2147483647 h 377"/>
              <a:gd name="T46" fmla="*/ 2147483647 w 449"/>
              <a:gd name="T47" fmla="*/ 2147483647 h 377"/>
              <a:gd name="T48" fmla="*/ 2147483647 w 449"/>
              <a:gd name="T49" fmla="*/ 0 h 377"/>
              <a:gd name="T50" fmla="*/ 2147483647 w 449"/>
              <a:gd name="T51" fmla="*/ 2147483647 h 377"/>
              <a:gd name="T52" fmla="*/ 0 w 449"/>
              <a:gd name="T53" fmla="*/ 2147483647 h 377"/>
              <a:gd name="T54" fmla="*/ 0 w 449"/>
              <a:gd name="T55" fmla="*/ 2147483647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9" h="377">
                <a:moveTo>
                  <a:pt x="0" y="33"/>
                </a:moveTo>
                <a:lnTo>
                  <a:pt x="6" y="86"/>
                </a:lnTo>
                <a:lnTo>
                  <a:pt x="37" y="91"/>
                </a:lnTo>
                <a:lnTo>
                  <a:pt x="23" y="103"/>
                </a:lnTo>
                <a:lnTo>
                  <a:pt x="44" y="235"/>
                </a:lnTo>
                <a:lnTo>
                  <a:pt x="28" y="240"/>
                </a:lnTo>
                <a:lnTo>
                  <a:pt x="44" y="275"/>
                </a:lnTo>
                <a:lnTo>
                  <a:pt x="122" y="308"/>
                </a:lnTo>
                <a:lnTo>
                  <a:pt x="155" y="376"/>
                </a:lnTo>
                <a:lnTo>
                  <a:pt x="258" y="324"/>
                </a:lnTo>
                <a:lnTo>
                  <a:pt x="315" y="330"/>
                </a:lnTo>
                <a:lnTo>
                  <a:pt x="363" y="250"/>
                </a:lnTo>
                <a:lnTo>
                  <a:pt x="348" y="208"/>
                </a:lnTo>
                <a:lnTo>
                  <a:pt x="395" y="180"/>
                </a:lnTo>
                <a:lnTo>
                  <a:pt x="415" y="118"/>
                </a:lnTo>
                <a:lnTo>
                  <a:pt x="432" y="118"/>
                </a:lnTo>
                <a:lnTo>
                  <a:pt x="448" y="75"/>
                </a:lnTo>
                <a:lnTo>
                  <a:pt x="422" y="39"/>
                </a:lnTo>
                <a:lnTo>
                  <a:pt x="315" y="12"/>
                </a:lnTo>
                <a:lnTo>
                  <a:pt x="211" y="112"/>
                </a:lnTo>
                <a:lnTo>
                  <a:pt x="163" y="75"/>
                </a:lnTo>
                <a:lnTo>
                  <a:pt x="190" y="49"/>
                </a:lnTo>
                <a:lnTo>
                  <a:pt x="147" y="23"/>
                </a:lnTo>
                <a:lnTo>
                  <a:pt x="90" y="29"/>
                </a:lnTo>
                <a:lnTo>
                  <a:pt x="69" y="0"/>
                </a:lnTo>
                <a:lnTo>
                  <a:pt x="37" y="12"/>
                </a:lnTo>
                <a:lnTo>
                  <a:pt x="0" y="33"/>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1" name="Freeform 31"/>
          <p:cNvSpPr>
            <a:spLocks/>
          </p:cNvSpPr>
          <p:nvPr/>
        </p:nvSpPr>
        <p:spPr bwMode="auto">
          <a:xfrm>
            <a:off x="3273425" y="790575"/>
            <a:ext cx="923925" cy="647700"/>
          </a:xfrm>
          <a:custGeom>
            <a:avLst/>
            <a:gdLst>
              <a:gd name="T0" fmla="*/ 0 w 511"/>
              <a:gd name="T1" fmla="*/ 2147483647 h 381"/>
              <a:gd name="T2" fmla="*/ 2147483647 w 511"/>
              <a:gd name="T3" fmla="*/ 2147483647 h 381"/>
              <a:gd name="T4" fmla="*/ 2147483647 w 511"/>
              <a:gd name="T5" fmla="*/ 2147483647 h 381"/>
              <a:gd name="T6" fmla="*/ 2147483647 w 511"/>
              <a:gd name="T7" fmla="*/ 2147483647 h 381"/>
              <a:gd name="T8" fmla="*/ 2147483647 w 511"/>
              <a:gd name="T9" fmla="*/ 0 h 381"/>
              <a:gd name="T10" fmla="*/ 2147483647 w 511"/>
              <a:gd name="T11" fmla="*/ 2147483647 h 381"/>
              <a:gd name="T12" fmla="*/ 2147483647 w 511"/>
              <a:gd name="T13" fmla="*/ 2147483647 h 381"/>
              <a:gd name="T14" fmla="*/ 2147483647 w 511"/>
              <a:gd name="T15" fmla="*/ 2147483647 h 381"/>
              <a:gd name="T16" fmla="*/ 2147483647 w 511"/>
              <a:gd name="T17" fmla="*/ 2147483647 h 381"/>
              <a:gd name="T18" fmla="*/ 2147483647 w 511"/>
              <a:gd name="T19" fmla="*/ 2147483647 h 381"/>
              <a:gd name="T20" fmla="*/ 2147483647 w 511"/>
              <a:gd name="T21" fmla="*/ 2147483647 h 381"/>
              <a:gd name="T22" fmla="*/ 2147483647 w 511"/>
              <a:gd name="T23" fmla="*/ 2147483647 h 381"/>
              <a:gd name="T24" fmla="*/ 2147483647 w 511"/>
              <a:gd name="T25" fmla="*/ 2147483647 h 381"/>
              <a:gd name="T26" fmla="*/ 2147483647 w 511"/>
              <a:gd name="T27" fmla="*/ 2147483647 h 381"/>
              <a:gd name="T28" fmla="*/ 2147483647 w 511"/>
              <a:gd name="T29" fmla="*/ 2147483647 h 381"/>
              <a:gd name="T30" fmla="*/ 2147483647 w 511"/>
              <a:gd name="T31" fmla="*/ 2147483647 h 381"/>
              <a:gd name="T32" fmla="*/ 2147483647 w 511"/>
              <a:gd name="T33" fmla="*/ 2147483647 h 381"/>
              <a:gd name="T34" fmla="*/ 2147483647 w 511"/>
              <a:gd name="T35" fmla="*/ 2147483647 h 381"/>
              <a:gd name="T36" fmla="*/ 2147483647 w 511"/>
              <a:gd name="T37" fmla="*/ 2147483647 h 381"/>
              <a:gd name="T38" fmla="*/ 0 w 511"/>
              <a:gd name="T39" fmla="*/ 2147483647 h 381"/>
              <a:gd name="T40" fmla="*/ 0 w 511"/>
              <a:gd name="T41" fmla="*/ 2147483647 h 3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1" h="381">
                <a:moveTo>
                  <a:pt x="0" y="252"/>
                </a:moveTo>
                <a:lnTo>
                  <a:pt x="47" y="159"/>
                </a:lnTo>
                <a:lnTo>
                  <a:pt x="162" y="95"/>
                </a:lnTo>
                <a:lnTo>
                  <a:pt x="288" y="63"/>
                </a:lnTo>
                <a:lnTo>
                  <a:pt x="383" y="0"/>
                </a:lnTo>
                <a:lnTo>
                  <a:pt x="416" y="4"/>
                </a:lnTo>
                <a:lnTo>
                  <a:pt x="484" y="73"/>
                </a:lnTo>
                <a:lnTo>
                  <a:pt x="488" y="136"/>
                </a:lnTo>
                <a:lnTo>
                  <a:pt x="477" y="205"/>
                </a:lnTo>
                <a:lnTo>
                  <a:pt x="510" y="268"/>
                </a:lnTo>
                <a:lnTo>
                  <a:pt x="484" y="307"/>
                </a:lnTo>
                <a:lnTo>
                  <a:pt x="377" y="280"/>
                </a:lnTo>
                <a:lnTo>
                  <a:pt x="273" y="380"/>
                </a:lnTo>
                <a:lnTo>
                  <a:pt x="225" y="343"/>
                </a:lnTo>
                <a:lnTo>
                  <a:pt x="252" y="317"/>
                </a:lnTo>
                <a:lnTo>
                  <a:pt x="209" y="291"/>
                </a:lnTo>
                <a:lnTo>
                  <a:pt x="152" y="297"/>
                </a:lnTo>
                <a:lnTo>
                  <a:pt x="131" y="268"/>
                </a:lnTo>
                <a:lnTo>
                  <a:pt x="99" y="280"/>
                </a:lnTo>
                <a:lnTo>
                  <a:pt x="0" y="252"/>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2" name="Freeform 32"/>
          <p:cNvSpPr>
            <a:spLocks/>
          </p:cNvSpPr>
          <p:nvPr/>
        </p:nvSpPr>
        <p:spPr bwMode="auto">
          <a:xfrm>
            <a:off x="2193925" y="1033463"/>
            <a:ext cx="612775" cy="982662"/>
          </a:xfrm>
          <a:custGeom>
            <a:avLst/>
            <a:gdLst>
              <a:gd name="T0" fmla="*/ 0 w 337"/>
              <a:gd name="T1" fmla="*/ 0 h 578"/>
              <a:gd name="T2" fmla="*/ 2147483647 w 337"/>
              <a:gd name="T3" fmla="*/ 2147483647 h 578"/>
              <a:gd name="T4" fmla="*/ 2147483647 w 337"/>
              <a:gd name="T5" fmla="*/ 2147483647 h 578"/>
              <a:gd name="T6" fmla="*/ 2147483647 w 337"/>
              <a:gd name="T7" fmla="*/ 2147483647 h 578"/>
              <a:gd name="T8" fmla="*/ 2147483647 w 337"/>
              <a:gd name="T9" fmla="*/ 2147483647 h 578"/>
              <a:gd name="T10" fmla="*/ 2147483647 w 337"/>
              <a:gd name="T11" fmla="*/ 2147483647 h 578"/>
              <a:gd name="T12" fmla="*/ 2147483647 w 337"/>
              <a:gd name="T13" fmla="*/ 2147483647 h 578"/>
              <a:gd name="T14" fmla="*/ 2147483647 w 337"/>
              <a:gd name="T15" fmla="*/ 2147483647 h 578"/>
              <a:gd name="T16" fmla="*/ 2147483647 w 337"/>
              <a:gd name="T17" fmla="*/ 2147483647 h 578"/>
              <a:gd name="T18" fmla="*/ 2147483647 w 337"/>
              <a:gd name="T19" fmla="*/ 2147483647 h 578"/>
              <a:gd name="T20" fmla="*/ 2147483647 w 337"/>
              <a:gd name="T21" fmla="*/ 2147483647 h 578"/>
              <a:gd name="T22" fmla="*/ 2147483647 w 337"/>
              <a:gd name="T23" fmla="*/ 2147483647 h 578"/>
              <a:gd name="T24" fmla="*/ 2147483647 w 337"/>
              <a:gd name="T25" fmla="*/ 2147483647 h 578"/>
              <a:gd name="T26" fmla="*/ 2147483647 w 337"/>
              <a:gd name="T27" fmla="*/ 2147483647 h 578"/>
              <a:gd name="T28" fmla="*/ 2147483647 w 337"/>
              <a:gd name="T29" fmla="*/ 2147483647 h 578"/>
              <a:gd name="T30" fmla="*/ 2147483647 w 337"/>
              <a:gd name="T31" fmla="*/ 2147483647 h 578"/>
              <a:gd name="T32" fmla="*/ 2147483647 w 337"/>
              <a:gd name="T33" fmla="*/ 2147483647 h 578"/>
              <a:gd name="T34" fmla="*/ 2147483647 w 337"/>
              <a:gd name="T35" fmla="*/ 2147483647 h 578"/>
              <a:gd name="T36" fmla="*/ 2147483647 w 337"/>
              <a:gd name="T37" fmla="*/ 2147483647 h 578"/>
              <a:gd name="T38" fmla="*/ 2147483647 w 337"/>
              <a:gd name="T39" fmla="*/ 2147483647 h 578"/>
              <a:gd name="T40" fmla="*/ 2147483647 w 337"/>
              <a:gd name="T41" fmla="*/ 2147483647 h 578"/>
              <a:gd name="T42" fmla="*/ 2147483647 w 337"/>
              <a:gd name="T43" fmla="*/ 2147483647 h 578"/>
              <a:gd name="T44" fmla="*/ 2147483647 w 337"/>
              <a:gd name="T45" fmla="*/ 2147483647 h 578"/>
              <a:gd name="T46" fmla="*/ 2147483647 w 337"/>
              <a:gd name="T47" fmla="*/ 2147483647 h 578"/>
              <a:gd name="T48" fmla="*/ 2147483647 w 337"/>
              <a:gd name="T49" fmla="*/ 2147483647 h 578"/>
              <a:gd name="T50" fmla="*/ 2147483647 w 337"/>
              <a:gd name="T51" fmla="*/ 2147483647 h 578"/>
              <a:gd name="T52" fmla="*/ 2147483647 w 337"/>
              <a:gd name="T53" fmla="*/ 2147483647 h 578"/>
              <a:gd name="T54" fmla="*/ 2147483647 w 337"/>
              <a:gd name="T55" fmla="*/ 2147483647 h 578"/>
              <a:gd name="T56" fmla="*/ 2147483647 w 337"/>
              <a:gd name="T57" fmla="*/ 2147483647 h 578"/>
              <a:gd name="T58" fmla="*/ 0 w 337"/>
              <a:gd name="T59" fmla="*/ 0 h 578"/>
              <a:gd name="T60" fmla="*/ 0 w 337"/>
              <a:gd name="T61" fmla="*/ 0 h 5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37" h="578">
                <a:moveTo>
                  <a:pt x="0" y="0"/>
                </a:moveTo>
                <a:lnTo>
                  <a:pt x="28" y="59"/>
                </a:lnTo>
                <a:lnTo>
                  <a:pt x="31" y="155"/>
                </a:lnTo>
                <a:lnTo>
                  <a:pt x="70" y="239"/>
                </a:lnTo>
                <a:lnTo>
                  <a:pt x="90" y="239"/>
                </a:lnTo>
                <a:lnTo>
                  <a:pt x="99" y="377"/>
                </a:lnTo>
                <a:lnTo>
                  <a:pt x="85" y="446"/>
                </a:lnTo>
                <a:lnTo>
                  <a:pt x="148" y="503"/>
                </a:lnTo>
                <a:lnTo>
                  <a:pt x="96" y="520"/>
                </a:lnTo>
                <a:lnTo>
                  <a:pt x="117" y="577"/>
                </a:lnTo>
                <a:lnTo>
                  <a:pt x="169" y="577"/>
                </a:lnTo>
                <a:lnTo>
                  <a:pt x="189" y="556"/>
                </a:lnTo>
                <a:lnTo>
                  <a:pt x="242" y="572"/>
                </a:lnTo>
                <a:lnTo>
                  <a:pt x="311" y="572"/>
                </a:lnTo>
                <a:lnTo>
                  <a:pt x="336" y="541"/>
                </a:lnTo>
                <a:lnTo>
                  <a:pt x="320" y="456"/>
                </a:lnTo>
                <a:lnTo>
                  <a:pt x="237" y="446"/>
                </a:lnTo>
                <a:lnTo>
                  <a:pt x="220" y="422"/>
                </a:lnTo>
                <a:lnTo>
                  <a:pt x="311" y="334"/>
                </a:lnTo>
                <a:lnTo>
                  <a:pt x="299" y="244"/>
                </a:lnTo>
                <a:lnTo>
                  <a:pt x="267" y="255"/>
                </a:lnTo>
                <a:lnTo>
                  <a:pt x="226" y="202"/>
                </a:lnTo>
                <a:lnTo>
                  <a:pt x="226" y="181"/>
                </a:lnTo>
                <a:lnTo>
                  <a:pt x="205" y="192"/>
                </a:lnTo>
                <a:lnTo>
                  <a:pt x="216" y="155"/>
                </a:lnTo>
                <a:lnTo>
                  <a:pt x="185" y="87"/>
                </a:lnTo>
                <a:lnTo>
                  <a:pt x="189" y="23"/>
                </a:lnTo>
                <a:lnTo>
                  <a:pt x="154" y="6"/>
                </a:lnTo>
                <a:lnTo>
                  <a:pt x="90" y="38"/>
                </a:lnTo>
                <a:lnTo>
                  <a:pt x="0" y="0"/>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3" name="Freeform 33"/>
          <p:cNvSpPr>
            <a:spLocks/>
          </p:cNvSpPr>
          <p:nvPr/>
        </p:nvSpPr>
        <p:spPr bwMode="auto">
          <a:xfrm>
            <a:off x="2593975" y="1306513"/>
            <a:ext cx="858838" cy="503237"/>
          </a:xfrm>
          <a:custGeom>
            <a:avLst/>
            <a:gdLst>
              <a:gd name="T0" fmla="*/ 0 w 475"/>
              <a:gd name="T1" fmla="*/ 2147483647 h 296"/>
              <a:gd name="T2" fmla="*/ 2147483647 w 475"/>
              <a:gd name="T3" fmla="*/ 2147483647 h 296"/>
              <a:gd name="T4" fmla="*/ 2147483647 w 475"/>
              <a:gd name="T5" fmla="*/ 2147483647 h 296"/>
              <a:gd name="T6" fmla="*/ 2147483647 w 475"/>
              <a:gd name="T7" fmla="*/ 2147483647 h 296"/>
              <a:gd name="T8" fmla="*/ 2147483647 w 475"/>
              <a:gd name="T9" fmla="*/ 2147483647 h 296"/>
              <a:gd name="T10" fmla="*/ 2147483647 w 475"/>
              <a:gd name="T11" fmla="*/ 2147483647 h 296"/>
              <a:gd name="T12" fmla="*/ 2147483647 w 475"/>
              <a:gd name="T13" fmla="*/ 2147483647 h 296"/>
              <a:gd name="T14" fmla="*/ 2147483647 w 475"/>
              <a:gd name="T15" fmla="*/ 2147483647 h 296"/>
              <a:gd name="T16" fmla="*/ 2147483647 w 475"/>
              <a:gd name="T17" fmla="*/ 2147483647 h 296"/>
              <a:gd name="T18" fmla="*/ 2147483647 w 475"/>
              <a:gd name="T19" fmla="*/ 2147483647 h 296"/>
              <a:gd name="T20" fmla="*/ 2147483647 w 475"/>
              <a:gd name="T21" fmla="*/ 2147483647 h 296"/>
              <a:gd name="T22" fmla="*/ 2147483647 w 475"/>
              <a:gd name="T23" fmla="*/ 2147483647 h 296"/>
              <a:gd name="T24" fmla="*/ 2147483647 w 475"/>
              <a:gd name="T25" fmla="*/ 2147483647 h 296"/>
              <a:gd name="T26" fmla="*/ 2147483647 w 475"/>
              <a:gd name="T27" fmla="*/ 0 h 296"/>
              <a:gd name="T28" fmla="*/ 2147483647 w 475"/>
              <a:gd name="T29" fmla="*/ 2147483647 h 296"/>
              <a:gd name="T30" fmla="*/ 2147483647 w 475"/>
              <a:gd name="T31" fmla="*/ 0 h 296"/>
              <a:gd name="T32" fmla="*/ 2147483647 w 475"/>
              <a:gd name="T33" fmla="*/ 2147483647 h 296"/>
              <a:gd name="T34" fmla="*/ 2147483647 w 475"/>
              <a:gd name="T35" fmla="*/ 2147483647 h 296"/>
              <a:gd name="T36" fmla="*/ 2147483647 w 475"/>
              <a:gd name="T37" fmla="*/ 2147483647 h 296"/>
              <a:gd name="T38" fmla="*/ 2147483647 w 475"/>
              <a:gd name="T39" fmla="*/ 2147483647 h 296"/>
              <a:gd name="T40" fmla="*/ 2147483647 w 475"/>
              <a:gd name="T41" fmla="*/ 2147483647 h 296"/>
              <a:gd name="T42" fmla="*/ 0 w 475"/>
              <a:gd name="T43" fmla="*/ 2147483647 h 296"/>
              <a:gd name="T44" fmla="*/ 0 w 475"/>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5" h="296">
                <a:moveTo>
                  <a:pt x="0" y="261"/>
                </a:moveTo>
                <a:lnTo>
                  <a:pt x="17" y="285"/>
                </a:lnTo>
                <a:lnTo>
                  <a:pt x="100" y="295"/>
                </a:lnTo>
                <a:lnTo>
                  <a:pt x="143" y="269"/>
                </a:lnTo>
                <a:lnTo>
                  <a:pt x="138" y="246"/>
                </a:lnTo>
                <a:lnTo>
                  <a:pt x="289" y="269"/>
                </a:lnTo>
                <a:lnTo>
                  <a:pt x="394" y="211"/>
                </a:lnTo>
                <a:lnTo>
                  <a:pt x="458" y="211"/>
                </a:lnTo>
                <a:lnTo>
                  <a:pt x="474" y="206"/>
                </a:lnTo>
                <a:lnTo>
                  <a:pt x="453" y="74"/>
                </a:lnTo>
                <a:lnTo>
                  <a:pt x="467" y="62"/>
                </a:lnTo>
                <a:lnTo>
                  <a:pt x="436" y="57"/>
                </a:lnTo>
                <a:lnTo>
                  <a:pt x="430" y="4"/>
                </a:lnTo>
                <a:lnTo>
                  <a:pt x="405" y="0"/>
                </a:lnTo>
                <a:lnTo>
                  <a:pt x="295" y="57"/>
                </a:lnTo>
                <a:lnTo>
                  <a:pt x="60" y="0"/>
                </a:lnTo>
                <a:lnTo>
                  <a:pt x="22" y="10"/>
                </a:lnTo>
                <a:lnTo>
                  <a:pt x="6" y="41"/>
                </a:lnTo>
                <a:lnTo>
                  <a:pt x="47" y="94"/>
                </a:lnTo>
                <a:lnTo>
                  <a:pt x="79" y="83"/>
                </a:lnTo>
                <a:lnTo>
                  <a:pt x="91" y="173"/>
                </a:lnTo>
                <a:lnTo>
                  <a:pt x="0" y="261"/>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4" name="Text Box 34"/>
          <p:cNvSpPr txBox="1">
            <a:spLocks noChangeArrowheads="1"/>
          </p:cNvSpPr>
          <p:nvPr/>
        </p:nvSpPr>
        <p:spPr bwMode="auto">
          <a:xfrm>
            <a:off x="4160838" y="3844925"/>
            <a:ext cx="388937" cy="104775"/>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CREUSE</a:t>
            </a:r>
            <a:endParaRPr lang="fr-FR" altLang="fr-FR" sz="2300" dirty="0">
              <a:solidFill>
                <a:schemeClr val="tx1"/>
              </a:solidFill>
              <a:latin typeface="Times New Roman" pitchFamily="18" charset="0"/>
              <a:ea typeface="ＭＳ Ｐゴシック" pitchFamily="1" charset="-128"/>
            </a:endParaRPr>
          </a:p>
        </p:txBody>
      </p:sp>
      <p:sp>
        <p:nvSpPr>
          <p:cNvPr id="19485" name="Freeform 35"/>
          <p:cNvSpPr>
            <a:spLocks/>
          </p:cNvSpPr>
          <p:nvPr/>
        </p:nvSpPr>
        <p:spPr bwMode="auto">
          <a:xfrm>
            <a:off x="2193925" y="1023938"/>
            <a:ext cx="612775" cy="981075"/>
          </a:xfrm>
          <a:custGeom>
            <a:avLst/>
            <a:gdLst>
              <a:gd name="T0" fmla="*/ 0 w 337"/>
              <a:gd name="T1" fmla="*/ 0 h 578"/>
              <a:gd name="T2" fmla="*/ 2147483647 w 337"/>
              <a:gd name="T3" fmla="*/ 2147483647 h 578"/>
              <a:gd name="T4" fmla="*/ 2147483647 w 337"/>
              <a:gd name="T5" fmla="*/ 2147483647 h 578"/>
              <a:gd name="T6" fmla="*/ 2147483647 w 337"/>
              <a:gd name="T7" fmla="*/ 2147483647 h 578"/>
              <a:gd name="T8" fmla="*/ 2147483647 w 337"/>
              <a:gd name="T9" fmla="*/ 2147483647 h 578"/>
              <a:gd name="T10" fmla="*/ 2147483647 w 337"/>
              <a:gd name="T11" fmla="*/ 2147483647 h 578"/>
              <a:gd name="T12" fmla="*/ 2147483647 w 337"/>
              <a:gd name="T13" fmla="*/ 2147483647 h 578"/>
              <a:gd name="T14" fmla="*/ 2147483647 w 337"/>
              <a:gd name="T15" fmla="*/ 2147483647 h 578"/>
              <a:gd name="T16" fmla="*/ 2147483647 w 337"/>
              <a:gd name="T17" fmla="*/ 2147483647 h 578"/>
              <a:gd name="T18" fmla="*/ 2147483647 w 337"/>
              <a:gd name="T19" fmla="*/ 2147483647 h 578"/>
              <a:gd name="T20" fmla="*/ 2147483647 w 337"/>
              <a:gd name="T21" fmla="*/ 2147483647 h 578"/>
              <a:gd name="T22" fmla="*/ 2147483647 w 337"/>
              <a:gd name="T23" fmla="*/ 2147483647 h 578"/>
              <a:gd name="T24" fmla="*/ 2147483647 w 337"/>
              <a:gd name="T25" fmla="*/ 2147483647 h 578"/>
              <a:gd name="T26" fmla="*/ 2147483647 w 337"/>
              <a:gd name="T27" fmla="*/ 2147483647 h 578"/>
              <a:gd name="T28" fmla="*/ 2147483647 w 337"/>
              <a:gd name="T29" fmla="*/ 2147483647 h 578"/>
              <a:gd name="T30" fmla="*/ 2147483647 w 337"/>
              <a:gd name="T31" fmla="*/ 2147483647 h 578"/>
              <a:gd name="T32" fmla="*/ 2147483647 w 337"/>
              <a:gd name="T33" fmla="*/ 2147483647 h 578"/>
              <a:gd name="T34" fmla="*/ 2147483647 w 337"/>
              <a:gd name="T35" fmla="*/ 2147483647 h 578"/>
              <a:gd name="T36" fmla="*/ 2147483647 w 337"/>
              <a:gd name="T37" fmla="*/ 2147483647 h 578"/>
              <a:gd name="T38" fmla="*/ 2147483647 w 337"/>
              <a:gd name="T39" fmla="*/ 2147483647 h 578"/>
              <a:gd name="T40" fmla="*/ 2147483647 w 337"/>
              <a:gd name="T41" fmla="*/ 2147483647 h 578"/>
              <a:gd name="T42" fmla="*/ 2147483647 w 337"/>
              <a:gd name="T43" fmla="*/ 2147483647 h 578"/>
              <a:gd name="T44" fmla="*/ 2147483647 w 337"/>
              <a:gd name="T45" fmla="*/ 2147483647 h 578"/>
              <a:gd name="T46" fmla="*/ 2147483647 w 337"/>
              <a:gd name="T47" fmla="*/ 2147483647 h 578"/>
              <a:gd name="T48" fmla="*/ 2147483647 w 337"/>
              <a:gd name="T49" fmla="*/ 2147483647 h 578"/>
              <a:gd name="T50" fmla="*/ 2147483647 w 337"/>
              <a:gd name="T51" fmla="*/ 2147483647 h 578"/>
              <a:gd name="T52" fmla="*/ 2147483647 w 337"/>
              <a:gd name="T53" fmla="*/ 2147483647 h 578"/>
              <a:gd name="T54" fmla="*/ 2147483647 w 337"/>
              <a:gd name="T55" fmla="*/ 2147483647 h 578"/>
              <a:gd name="T56" fmla="*/ 2147483647 w 337"/>
              <a:gd name="T57" fmla="*/ 2147483647 h 578"/>
              <a:gd name="T58" fmla="*/ 0 w 337"/>
              <a:gd name="T59" fmla="*/ 0 h 578"/>
              <a:gd name="T60" fmla="*/ 0 w 337"/>
              <a:gd name="T61" fmla="*/ 0 h 5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37" h="578">
                <a:moveTo>
                  <a:pt x="0" y="0"/>
                </a:moveTo>
                <a:lnTo>
                  <a:pt x="28" y="59"/>
                </a:lnTo>
                <a:lnTo>
                  <a:pt x="31" y="155"/>
                </a:lnTo>
                <a:lnTo>
                  <a:pt x="70" y="239"/>
                </a:lnTo>
                <a:lnTo>
                  <a:pt x="90" y="239"/>
                </a:lnTo>
                <a:lnTo>
                  <a:pt x="99" y="377"/>
                </a:lnTo>
                <a:lnTo>
                  <a:pt x="85" y="446"/>
                </a:lnTo>
                <a:lnTo>
                  <a:pt x="148" y="503"/>
                </a:lnTo>
                <a:lnTo>
                  <a:pt x="96" y="520"/>
                </a:lnTo>
                <a:lnTo>
                  <a:pt x="117" y="577"/>
                </a:lnTo>
                <a:lnTo>
                  <a:pt x="169" y="577"/>
                </a:lnTo>
                <a:lnTo>
                  <a:pt x="189" y="556"/>
                </a:lnTo>
                <a:lnTo>
                  <a:pt x="242" y="572"/>
                </a:lnTo>
                <a:lnTo>
                  <a:pt x="311" y="572"/>
                </a:lnTo>
                <a:lnTo>
                  <a:pt x="336" y="541"/>
                </a:lnTo>
                <a:lnTo>
                  <a:pt x="320" y="456"/>
                </a:lnTo>
                <a:lnTo>
                  <a:pt x="237" y="446"/>
                </a:lnTo>
                <a:lnTo>
                  <a:pt x="220" y="422"/>
                </a:lnTo>
                <a:lnTo>
                  <a:pt x="311" y="334"/>
                </a:lnTo>
                <a:lnTo>
                  <a:pt x="299" y="244"/>
                </a:lnTo>
                <a:lnTo>
                  <a:pt x="267" y="255"/>
                </a:lnTo>
                <a:lnTo>
                  <a:pt x="226" y="202"/>
                </a:lnTo>
                <a:lnTo>
                  <a:pt x="226" y="181"/>
                </a:lnTo>
                <a:lnTo>
                  <a:pt x="205" y="192"/>
                </a:lnTo>
                <a:lnTo>
                  <a:pt x="216" y="155"/>
                </a:lnTo>
                <a:lnTo>
                  <a:pt x="185" y="87"/>
                </a:lnTo>
                <a:lnTo>
                  <a:pt x="189" y="23"/>
                </a:lnTo>
                <a:lnTo>
                  <a:pt x="154" y="6"/>
                </a:lnTo>
                <a:lnTo>
                  <a:pt x="90" y="38"/>
                </a:lnTo>
                <a:lnTo>
                  <a:pt x="0" y="0"/>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6" name="Freeform 36"/>
          <p:cNvSpPr>
            <a:spLocks/>
          </p:cNvSpPr>
          <p:nvPr/>
        </p:nvSpPr>
        <p:spPr bwMode="auto">
          <a:xfrm>
            <a:off x="2593975" y="1295400"/>
            <a:ext cx="858838" cy="503238"/>
          </a:xfrm>
          <a:custGeom>
            <a:avLst/>
            <a:gdLst>
              <a:gd name="T0" fmla="*/ 0 w 475"/>
              <a:gd name="T1" fmla="*/ 2147483647 h 296"/>
              <a:gd name="T2" fmla="*/ 2147483647 w 475"/>
              <a:gd name="T3" fmla="*/ 2147483647 h 296"/>
              <a:gd name="T4" fmla="*/ 2147483647 w 475"/>
              <a:gd name="T5" fmla="*/ 2147483647 h 296"/>
              <a:gd name="T6" fmla="*/ 2147483647 w 475"/>
              <a:gd name="T7" fmla="*/ 2147483647 h 296"/>
              <a:gd name="T8" fmla="*/ 2147483647 w 475"/>
              <a:gd name="T9" fmla="*/ 2147483647 h 296"/>
              <a:gd name="T10" fmla="*/ 2147483647 w 475"/>
              <a:gd name="T11" fmla="*/ 2147483647 h 296"/>
              <a:gd name="T12" fmla="*/ 2147483647 w 475"/>
              <a:gd name="T13" fmla="*/ 2147483647 h 296"/>
              <a:gd name="T14" fmla="*/ 2147483647 w 475"/>
              <a:gd name="T15" fmla="*/ 2147483647 h 296"/>
              <a:gd name="T16" fmla="*/ 2147483647 w 475"/>
              <a:gd name="T17" fmla="*/ 2147483647 h 296"/>
              <a:gd name="T18" fmla="*/ 2147483647 w 475"/>
              <a:gd name="T19" fmla="*/ 2147483647 h 296"/>
              <a:gd name="T20" fmla="*/ 2147483647 w 475"/>
              <a:gd name="T21" fmla="*/ 2147483647 h 296"/>
              <a:gd name="T22" fmla="*/ 2147483647 w 475"/>
              <a:gd name="T23" fmla="*/ 2147483647 h 296"/>
              <a:gd name="T24" fmla="*/ 2147483647 w 475"/>
              <a:gd name="T25" fmla="*/ 2147483647 h 296"/>
              <a:gd name="T26" fmla="*/ 2147483647 w 475"/>
              <a:gd name="T27" fmla="*/ 0 h 296"/>
              <a:gd name="T28" fmla="*/ 2147483647 w 475"/>
              <a:gd name="T29" fmla="*/ 2147483647 h 296"/>
              <a:gd name="T30" fmla="*/ 2147483647 w 475"/>
              <a:gd name="T31" fmla="*/ 0 h 296"/>
              <a:gd name="T32" fmla="*/ 2147483647 w 475"/>
              <a:gd name="T33" fmla="*/ 2147483647 h 296"/>
              <a:gd name="T34" fmla="*/ 2147483647 w 475"/>
              <a:gd name="T35" fmla="*/ 2147483647 h 296"/>
              <a:gd name="T36" fmla="*/ 2147483647 w 475"/>
              <a:gd name="T37" fmla="*/ 2147483647 h 296"/>
              <a:gd name="T38" fmla="*/ 2147483647 w 475"/>
              <a:gd name="T39" fmla="*/ 2147483647 h 296"/>
              <a:gd name="T40" fmla="*/ 2147483647 w 475"/>
              <a:gd name="T41" fmla="*/ 2147483647 h 296"/>
              <a:gd name="T42" fmla="*/ 0 w 475"/>
              <a:gd name="T43" fmla="*/ 2147483647 h 296"/>
              <a:gd name="T44" fmla="*/ 0 w 475"/>
              <a:gd name="T45" fmla="*/ 2147483647 h 2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5" h="296">
                <a:moveTo>
                  <a:pt x="0" y="261"/>
                </a:moveTo>
                <a:lnTo>
                  <a:pt x="17" y="285"/>
                </a:lnTo>
                <a:lnTo>
                  <a:pt x="100" y="295"/>
                </a:lnTo>
                <a:lnTo>
                  <a:pt x="143" y="269"/>
                </a:lnTo>
                <a:lnTo>
                  <a:pt x="138" y="246"/>
                </a:lnTo>
                <a:lnTo>
                  <a:pt x="289" y="269"/>
                </a:lnTo>
                <a:lnTo>
                  <a:pt x="394" y="211"/>
                </a:lnTo>
                <a:lnTo>
                  <a:pt x="458" y="211"/>
                </a:lnTo>
                <a:lnTo>
                  <a:pt x="474" y="206"/>
                </a:lnTo>
                <a:lnTo>
                  <a:pt x="453" y="74"/>
                </a:lnTo>
                <a:lnTo>
                  <a:pt x="467" y="62"/>
                </a:lnTo>
                <a:lnTo>
                  <a:pt x="436" y="57"/>
                </a:lnTo>
                <a:lnTo>
                  <a:pt x="430" y="4"/>
                </a:lnTo>
                <a:lnTo>
                  <a:pt x="405" y="0"/>
                </a:lnTo>
                <a:lnTo>
                  <a:pt x="295" y="57"/>
                </a:lnTo>
                <a:lnTo>
                  <a:pt x="60" y="0"/>
                </a:lnTo>
                <a:lnTo>
                  <a:pt x="22" y="10"/>
                </a:lnTo>
                <a:lnTo>
                  <a:pt x="6" y="41"/>
                </a:lnTo>
                <a:lnTo>
                  <a:pt x="47" y="94"/>
                </a:lnTo>
                <a:lnTo>
                  <a:pt x="79" y="83"/>
                </a:lnTo>
                <a:lnTo>
                  <a:pt x="91" y="173"/>
                </a:lnTo>
                <a:lnTo>
                  <a:pt x="0" y="261"/>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7" name="Freeform 37"/>
          <p:cNvSpPr>
            <a:spLocks/>
          </p:cNvSpPr>
          <p:nvPr/>
        </p:nvSpPr>
        <p:spPr bwMode="auto">
          <a:xfrm>
            <a:off x="4211638" y="6381750"/>
            <a:ext cx="865187" cy="441325"/>
          </a:xfrm>
          <a:custGeom>
            <a:avLst/>
            <a:gdLst>
              <a:gd name="T0" fmla="*/ 0 w 478"/>
              <a:gd name="T1" fmla="*/ 2147483647 h 260"/>
              <a:gd name="T2" fmla="*/ 2147483647 w 478"/>
              <a:gd name="T3" fmla="*/ 2147483647 h 260"/>
              <a:gd name="T4" fmla="*/ 2147483647 w 478"/>
              <a:gd name="T5" fmla="*/ 2147483647 h 260"/>
              <a:gd name="T6" fmla="*/ 2147483647 w 478"/>
              <a:gd name="T7" fmla="*/ 2147483647 h 260"/>
              <a:gd name="T8" fmla="*/ 2147483647 w 478"/>
              <a:gd name="T9" fmla="*/ 2147483647 h 260"/>
              <a:gd name="T10" fmla="*/ 2147483647 w 478"/>
              <a:gd name="T11" fmla="*/ 2147483647 h 260"/>
              <a:gd name="T12" fmla="*/ 2147483647 w 478"/>
              <a:gd name="T13" fmla="*/ 2147483647 h 260"/>
              <a:gd name="T14" fmla="*/ 2147483647 w 478"/>
              <a:gd name="T15" fmla="*/ 0 h 260"/>
              <a:gd name="T16" fmla="*/ 2147483647 w 478"/>
              <a:gd name="T17" fmla="*/ 2147483647 h 260"/>
              <a:gd name="T18" fmla="*/ 2147483647 w 478"/>
              <a:gd name="T19" fmla="*/ 2147483647 h 260"/>
              <a:gd name="T20" fmla="*/ 2147483647 w 478"/>
              <a:gd name="T21" fmla="*/ 2147483647 h 260"/>
              <a:gd name="T22" fmla="*/ 2147483647 w 478"/>
              <a:gd name="T23" fmla="*/ 2147483647 h 260"/>
              <a:gd name="T24" fmla="*/ 2147483647 w 478"/>
              <a:gd name="T25" fmla="*/ 2147483647 h 260"/>
              <a:gd name="T26" fmla="*/ 2147483647 w 478"/>
              <a:gd name="T27" fmla="*/ 2147483647 h 260"/>
              <a:gd name="T28" fmla="*/ 2147483647 w 478"/>
              <a:gd name="T29" fmla="*/ 2147483647 h 260"/>
              <a:gd name="T30" fmla="*/ 2147483647 w 478"/>
              <a:gd name="T31" fmla="*/ 2147483647 h 260"/>
              <a:gd name="T32" fmla="*/ 2147483647 w 478"/>
              <a:gd name="T33" fmla="*/ 2147483647 h 260"/>
              <a:gd name="T34" fmla="*/ 2147483647 w 478"/>
              <a:gd name="T35" fmla="*/ 2147483647 h 260"/>
              <a:gd name="T36" fmla="*/ 2147483647 w 478"/>
              <a:gd name="T37" fmla="*/ 2147483647 h 260"/>
              <a:gd name="T38" fmla="*/ 2147483647 w 478"/>
              <a:gd name="T39" fmla="*/ 2147483647 h 260"/>
              <a:gd name="T40" fmla="*/ 0 w 478"/>
              <a:gd name="T41" fmla="*/ 2147483647 h 260"/>
              <a:gd name="T42" fmla="*/ 0 w 478"/>
              <a:gd name="T43" fmla="*/ 2147483647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8" h="260">
                <a:moveTo>
                  <a:pt x="0" y="189"/>
                </a:moveTo>
                <a:lnTo>
                  <a:pt x="12" y="158"/>
                </a:lnTo>
                <a:lnTo>
                  <a:pt x="147" y="110"/>
                </a:lnTo>
                <a:lnTo>
                  <a:pt x="210" y="79"/>
                </a:lnTo>
                <a:lnTo>
                  <a:pt x="194" y="43"/>
                </a:lnTo>
                <a:lnTo>
                  <a:pt x="210" y="32"/>
                </a:lnTo>
                <a:lnTo>
                  <a:pt x="327" y="37"/>
                </a:lnTo>
                <a:lnTo>
                  <a:pt x="363" y="0"/>
                </a:lnTo>
                <a:lnTo>
                  <a:pt x="441" y="26"/>
                </a:lnTo>
                <a:lnTo>
                  <a:pt x="441" y="143"/>
                </a:lnTo>
                <a:lnTo>
                  <a:pt x="477" y="173"/>
                </a:lnTo>
                <a:lnTo>
                  <a:pt x="477" y="218"/>
                </a:lnTo>
                <a:lnTo>
                  <a:pt x="405" y="202"/>
                </a:lnTo>
                <a:lnTo>
                  <a:pt x="331" y="227"/>
                </a:lnTo>
                <a:lnTo>
                  <a:pt x="320" y="259"/>
                </a:lnTo>
                <a:lnTo>
                  <a:pt x="142" y="227"/>
                </a:lnTo>
                <a:lnTo>
                  <a:pt x="99" y="259"/>
                </a:lnTo>
                <a:lnTo>
                  <a:pt x="80" y="222"/>
                </a:lnTo>
                <a:lnTo>
                  <a:pt x="90" y="202"/>
                </a:lnTo>
                <a:lnTo>
                  <a:pt x="53" y="212"/>
                </a:lnTo>
                <a:lnTo>
                  <a:pt x="0" y="189"/>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8" name="Freeform 38"/>
          <p:cNvSpPr>
            <a:spLocks/>
          </p:cNvSpPr>
          <p:nvPr/>
        </p:nvSpPr>
        <p:spPr bwMode="auto">
          <a:xfrm>
            <a:off x="4160838" y="5976938"/>
            <a:ext cx="939800" cy="611187"/>
          </a:xfrm>
          <a:custGeom>
            <a:avLst/>
            <a:gdLst>
              <a:gd name="T0" fmla="*/ 0 w 519"/>
              <a:gd name="T1" fmla="*/ 2147483647 h 360"/>
              <a:gd name="T2" fmla="*/ 2147483647 w 519"/>
              <a:gd name="T3" fmla="*/ 2147483647 h 360"/>
              <a:gd name="T4" fmla="*/ 2147483647 w 519"/>
              <a:gd name="T5" fmla="*/ 2147483647 h 360"/>
              <a:gd name="T6" fmla="*/ 2147483647 w 519"/>
              <a:gd name="T7" fmla="*/ 2147483647 h 360"/>
              <a:gd name="T8" fmla="*/ 2147483647 w 519"/>
              <a:gd name="T9" fmla="*/ 2147483647 h 360"/>
              <a:gd name="T10" fmla="*/ 2147483647 w 519"/>
              <a:gd name="T11" fmla="*/ 2147483647 h 360"/>
              <a:gd name="T12" fmla="*/ 2147483647 w 519"/>
              <a:gd name="T13" fmla="*/ 2147483647 h 360"/>
              <a:gd name="T14" fmla="*/ 2147483647 w 519"/>
              <a:gd name="T15" fmla="*/ 2147483647 h 360"/>
              <a:gd name="T16" fmla="*/ 2147483647 w 519"/>
              <a:gd name="T17" fmla="*/ 2147483647 h 360"/>
              <a:gd name="T18" fmla="*/ 2147483647 w 519"/>
              <a:gd name="T19" fmla="*/ 2147483647 h 360"/>
              <a:gd name="T20" fmla="*/ 2147483647 w 519"/>
              <a:gd name="T21" fmla="*/ 2147483647 h 360"/>
              <a:gd name="T22" fmla="*/ 2147483647 w 519"/>
              <a:gd name="T23" fmla="*/ 2147483647 h 360"/>
              <a:gd name="T24" fmla="*/ 2147483647 w 519"/>
              <a:gd name="T25" fmla="*/ 2147483647 h 360"/>
              <a:gd name="T26" fmla="*/ 2147483647 w 519"/>
              <a:gd name="T27" fmla="*/ 2147483647 h 360"/>
              <a:gd name="T28" fmla="*/ 2147483647 w 519"/>
              <a:gd name="T29" fmla="*/ 2147483647 h 360"/>
              <a:gd name="T30" fmla="*/ 2147483647 w 519"/>
              <a:gd name="T31" fmla="*/ 2147483647 h 360"/>
              <a:gd name="T32" fmla="*/ 2147483647 w 519"/>
              <a:gd name="T33" fmla="*/ 2147483647 h 360"/>
              <a:gd name="T34" fmla="*/ 2147483647 w 519"/>
              <a:gd name="T35" fmla="*/ 2147483647 h 360"/>
              <a:gd name="T36" fmla="*/ 2147483647 w 519"/>
              <a:gd name="T37" fmla="*/ 2147483647 h 360"/>
              <a:gd name="T38" fmla="*/ 2147483647 w 519"/>
              <a:gd name="T39" fmla="*/ 2147483647 h 360"/>
              <a:gd name="T40" fmla="*/ 2147483647 w 519"/>
              <a:gd name="T41" fmla="*/ 2147483647 h 360"/>
              <a:gd name="T42" fmla="*/ 2147483647 w 519"/>
              <a:gd name="T43" fmla="*/ 2147483647 h 360"/>
              <a:gd name="T44" fmla="*/ 2147483647 w 519"/>
              <a:gd name="T45" fmla="*/ 2147483647 h 360"/>
              <a:gd name="T46" fmla="*/ 2147483647 w 519"/>
              <a:gd name="T47" fmla="*/ 2147483647 h 360"/>
              <a:gd name="T48" fmla="*/ 2147483647 w 519"/>
              <a:gd name="T49" fmla="*/ 2147483647 h 360"/>
              <a:gd name="T50" fmla="*/ 2147483647 w 519"/>
              <a:gd name="T51" fmla="*/ 2147483647 h 360"/>
              <a:gd name="T52" fmla="*/ 2147483647 w 519"/>
              <a:gd name="T53" fmla="*/ 2147483647 h 360"/>
              <a:gd name="T54" fmla="*/ 2147483647 w 519"/>
              <a:gd name="T55" fmla="*/ 2147483647 h 360"/>
              <a:gd name="T56" fmla="*/ 2147483647 w 519"/>
              <a:gd name="T57" fmla="*/ 2147483647 h 360"/>
              <a:gd name="T58" fmla="*/ 2147483647 w 519"/>
              <a:gd name="T59" fmla="*/ 2147483647 h 360"/>
              <a:gd name="T60" fmla="*/ 2147483647 w 519"/>
              <a:gd name="T61" fmla="*/ 2147483647 h 360"/>
              <a:gd name="T62" fmla="*/ 2147483647 w 519"/>
              <a:gd name="T63" fmla="*/ 2147483647 h 360"/>
              <a:gd name="T64" fmla="*/ 2147483647 w 519"/>
              <a:gd name="T65" fmla="*/ 0 h 360"/>
              <a:gd name="T66" fmla="*/ 2147483647 w 519"/>
              <a:gd name="T67" fmla="*/ 2147483647 h 360"/>
              <a:gd name="T68" fmla="*/ 2147483647 w 519"/>
              <a:gd name="T69" fmla="*/ 2147483647 h 360"/>
              <a:gd name="T70" fmla="*/ 2147483647 w 519"/>
              <a:gd name="T71" fmla="*/ 2147483647 h 360"/>
              <a:gd name="T72" fmla="*/ 0 w 519"/>
              <a:gd name="T73" fmla="*/ 2147483647 h 360"/>
              <a:gd name="T74" fmla="*/ 0 w 519"/>
              <a:gd name="T75" fmla="*/ 2147483647 h 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9" h="360">
                <a:moveTo>
                  <a:pt x="0" y="85"/>
                </a:moveTo>
                <a:lnTo>
                  <a:pt x="26" y="139"/>
                </a:lnTo>
                <a:lnTo>
                  <a:pt x="77" y="154"/>
                </a:lnTo>
                <a:lnTo>
                  <a:pt x="94" y="196"/>
                </a:lnTo>
                <a:lnTo>
                  <a:pt x="98" y="238"/>
                </a:lnTo>
                <a:lnTo>
                  <a:pt x="74" y="243"/>
                </a:lnTo>
                <a:lnTo>
                  <a:pt x="88" y="275"/>
                </a:lnTo>
                <a:lnTo>
                  <a:pt x="56" y="292"/>
                </a:lnTo>
                <a:lnTo>
                  <a:pt x="77" y="339"/>
                </a:lnTo>
                <a:lnTo>
                  <a:pt x="161" y="359"/>
                </a:lnTo>
                <a:lnTo>
                  <a:pt x="224" y="328"/>
                </a:lnTo>
                <a:lnTo>
                  <a:pt x="208" y="292"/>
                </a:lnTo>
                <a:lnTo>
                  <a:pt x="224" y="281"/>
                </a:lnTo>
                <a:lnTo>
                  <a:pt x="341" y="286"/>
                </a:lnTo>
                <a:lnTo>
                  <a:pt x="377" y="249"/>
                </a:lnTo>
                <a:lnTo>
                  <a:pt x="455" y="275"/>
                </a:lnTo>
                <a:lnTo>
                  <a:pt x="439" y="249"/>
                </a:lnTo>
                <a:lnTo>
                  <a:pt x="455" y="255"/>
                </a:lnTo>
                <a:lnTo>
                  <a:pt x="444" y="223"/>
                </a:lnTo>
                <a:lnTo>
                  <a:pt x="460" y="207"/>
                </a:lnTo>
                <a:lnTo>
                  <a:pt x="428" y="176"/>
                </a:lnTo>
                <a:lnTo>
                  <a:pt x="444" y="142"/>
                </a:lnTo>
                <a:lnTo>
                  <a:pt x="450" y="170"/>
                </a:lnTo>
                <a:lnTo>
                  <a:pt x="471" y="170"/>
                </a:lnTo>
                <a:lnTo>
                  <a:pt x="518" y="112"/>
                </a:lnTo>
                <a:lnTo>
                  <a:pt x="409" y="63"/>
                </a:lnTo>
                <a:lnTo>
                  <a:pt x="397" y="33"/>
                </a:lnTo>
                <a:lnTo>
                  <a:pt x="341" y="96"/>
                </a:lnTo>
                <a:lnTo>
                  <a:pt x="334" y="63"/>
                </a:lnTo>
                <a:lnTo>
                  <a:pt x="287" y="42"/>
                </a:lnTo>
                <a:lnTo>
                  <a:pt x="292" y="18"/>
                </a:lnTo>
                <a:lnTo>
                  <a:pt x="235" y="22"/>
                </a:lnTo>
                <a:lnTo>
                  <a:pt x="187" y="0"/>
                </a:lnTo>
                <a:lnTo>
                  <a:pt x="156" y="37"/>
                </a:lnTo>
                <a:lnTo>
                  <a:pt x="98" y="22"/>
                </a:lnTo>
                <a:lnTo>
                  <a:pt x="46" y="28"/>
                </a:lnTo>
                <a:lnTo>
                  <a:pt x="0" y="85"/>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89" name="Freeform 39"/>
          <p:cNvSpPr>
            <a:spLocks/>
          </p:cNvSpPr>
          <p:nvPr/>
        </p:nvSpPr>
        <p:spPr bwMode="auto">
          <a:xfrm>
            <a:off x="5057775" y="5175250"/>
            <a:ext cx="923925" cy="782638"/>
          </a:xfrm>
          <a:custGeom>
            <a:avLst/>
            <a:gdLst>
              <a:gd name="T0" fmla="*/ 0 w 509"/>
              <a:gd name="T1" fmla="*/ 2147483647 h 461"/>
              <a:gd name="T2" fmla="*/ 2147483647 w 509"/>
              <a:gd name="T3" fmla="*/ 2147483647 h 461"/>
              <a:gd name="T4" fmla="*/ 2147483647 w 509"/>
              <a:gd name="T5" fmla="*/ 2147483647 h 461"/>
              <a:gd name="T6" fmla="*/ 2147483647 w 509"/>
              <a:gd name="T7" fmla="*/ 2147483647 h 461"/>
              <a:gd name="T8" fmla="*/ 2147483647 w 509"/>
              <a:gd name="T9" fmla="*/ 2147483647 h 461"/>
              <a:gd name="T10" fmla="*/ 2147483647 w 509"/>
              <a:gd name="T11" fmla="*/ 2147483647 h 461"/>
              <a:gd name="T12" fmla="*/ 2147483647 w 509"/>
              <a:gd name="T13" fmla="*/ 2147483647 h 461"/>
              <a:gd name="T14" fmla="*/ 2147483647 w 509"/>
              <a:gd name="T15" fmla="*/ 0 h 461"/>
              <a:gd name="T16" fmla="*/ 2147483647 w 509"/>
              <a:gd name="T17" fmla="*/ 2147483647 h 461"/>
              <a:gd name="T18" fmla="*/ 2147483647 w 509"/>
              <a:gd name="T19" fmla="*/ 2147483647 h 461"/>
              <a:gd name="T20" fmla="*/ 2147483647 w 509"/>
              <a:gd name="T21" fmla="*/ 2147483647 h 461"/>
              <a:gd name="T22" fmla="*/ 2147483647 w 509"/>
              <a:gd name="T23" fmla="*/ 2147483647 h 461"/>
              <a:gd name="T24" fmla="*/ 2147483647 w 509"/>
              <a:gd name="T25" fmla="*/ 2147483647 h 461"/>
              <a:gd name="T26" fmla="*/ 2147483647 w 509"/>
              <a:gd name="T27" fmla="*/ 2147483647 h 461"/>
              <a:gd name="T28" fmla="*/ 2147483647 w 509"/>
              <a:gd name="T29" fmla="*/ 2147483647 h 461"/>
              <a:gd name="T30" fmla="*/ 2147483647 w 509"/>
              <a:gd name="T31" fmla="*/ 2147483647 h 461"/>
              <a:gd name="T32" fmla="*/ 2147483647 w 509"/>
              <a:gd name="T33" fmla="*/ 2147483647 h 461"/>
              <a:gd name="T34" fmla="*/ 2147483647 w 509"/>
              <a:gd name="T35" fmla="*/ 2147483647 h 461"/>
              <a:gd name="T36" fmla="*/ 2147483647 w 509"/>
              <a:gd name="T37" fmla="*/ 2147483647 h 461"/>
              <a:gd name="T38" fmla="*/ 2147483647 w 509"/>
              <a:gd name="T39" fmla="*/ 2147483647 h 461"/>
              <a:gd name="T40" fmla="*/ 2147483647 w 509"/>
              <a:gd name="T41" fmla="*/ 2147483647 h 461"/>
              <a:gd name="T42" fmla="*/ 2147483647 w 509"/>
              <a:gd name="T43" fmla="*/ 2147483647 h 461"/>
              <a:gd name="T44" fmla="*/ 2147483647 w 509"/>
              <a:gd name="T45" fmla="*/ 2147483647 h 461"/>
              <a:gd name="T46" fmla="*/ 2147483647 w 509"/>
              <a:gd name="T47" fmla="*/ 2147483647 h 461"/>
              <a:gd name="T48" fmla="*/ 2147483647 w 509"/>
              <a:gd name="T49" fmla="*/ 2147483647 h 461"/>
              <a:gd name="T50" fmla="*/ 2147483647 w 509"/>
              <a:gd name="T51" fmla="*/ 2147483647 h 461"/>
              <a:gd name="T52" fmla="*/ 2147483647 w 509"/>
              <a:gd name="T53" fmla="*/ 2147483647 h 461"/>
              <a:gd name="T54" fmla="*/ 2147483647 w 509"/>
              <a:gd name="T55" fmla="*/ 2147483647 h 461"/>
              <a:gd name="T56" fmla="*/ 2147483647 w 509"/>
              <a:gd name="T57" fmla="*/ 2147483647 h 461"/>
              <a:gd name="T58" fmla="*/ 2147483647 w 509"/>
              <a:gd name="T59" fmla="*/ 2147483647 h 461"/>
              <a:gd name="T60" fmla="*/ 2147483647 w 509"/>
              <a:gd name="T61" fmla="*/ 2147483647 h 461"/>
              <a:gd name="T62" fmla="*/ 2147483647 w 509"/>
              <a:gd name="T63" fmla="*/ 2147483647 h 461"/>
              <a:gd name="T64" fmla="*/ 2147483647 w 509"/>
              <a:gd name="T65" fmla="*/ 2147483647 h 461"/>
              <a:gd name="T66" fmla="*/ 0 w 509"/>
              <a:gd name="T67" fmla="*/ 2147483647 h 461"/>
              <a:gd name="T68" fmla="*/ 0 w 509"/>
              <a:gd name="T69" fmla="*/ 2147483647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9" h="461">
                <a:moveTo>
                  <a:pt x="0" y="174"/>
                </a:moveTo>
                <a:lnTo>
                  <a:pt x="32" y="133"/>
                </a:lnTo>
                <a:lnTo>
                  <a:pt x="114" y="164"/>
                </a:lnTo>
                <a:lnTo>
                  <a:pt x="136" y="133"/>
                </a:lnTo>
                <a:lnTo>
                  <a:pt x="215" y="155"/>
                </a:lnTo>
                <a:lnTo>
                  <a:pt x="236" y="139"/>
                </a:lnTo>
                <a:lnTo>
                  <a:pt x="220" y="22"/>
                </a:lnTo>
                <a:lnTo>
                  <a:pt x="241" y="0"/>
                </a:lnTo>
                <a:lnTo>
                  <a:pt x="262" y="65"/>
                </a:lnTo>
                <a:lnTo>
                  <a:pt x="289" y="54"/>
                </a:lnTo>
                <a:lnTo>
                  <a:pt x="324" y="74"/>
                </a:lnTo>
                <a:lnTo>
                  <a:pt x="366" y="48"/>
                </a:lnTo>
                <a:lnTo>
                  <a:pt x="383" y="80"/>
                </a:lnTo>
                <a:lnTo>
                  <a:pt x="403" y="48"/>
                </a:lnTo>
                <a:lnTo>
                  <a:pt x="446" y="80"/>
                </a:lnTo>
                <a:lnTo>
                  <a:pt x="508" y="202"/>
                </a:lnTo>
                <a:lnTo>
                  <a:pt x="489" y="239"/>
                </a:lnTo>
                <a:lnTo>
                  <a:pt x="451" y="271"/>
                </a:lnTo>
                <a:lnTo>
                  <a:pt x="446" y="350"/>
                </a:lnTo>
                <a:lnTo>
                  <a:pt x="403" y="350"/>
                </a:lnTo>
                <a:lnTo>
                  <a:pt x="399" y="397"/>
                </a:lnTo>
                <a:lnTo>
                  <a:pt x="319" y="460"/>
                </a:lnTo>
                <a:lnTo>
                  <a:pt x="293" y="456"/>
                </a:lnTo>
                <a:lnTo>
                  <a:pt x="272" y="418"/>
                </a:lnTo>
                <a:lnTo>
                  <a:pt x="309" y="376"/>
                </a:lnTo>
                <a:lnTo>
                  <a:pt x="231" y="271"/>
                </a:lnTo>
                <a:lnTo>
                  <a:pt x="188" y="271"/>
                </a:lnTo>
                <a:lnTo>
                  <a:pt x="168" y="228"/>
                </a:lnTo>
                <a:lnTo>
                  <a:pt x="109" y="287"/>
                </a:lnTo>
                <a:lnTo>
                  <a:pt x="93" y="271"/>
                </a:lnTo>
                <a:lnTo>
                  <a:pt x="67" y="281"/>
                </a:lnTo>
                <a:lnTo>
                  <a:pt x="48" y="248"/>
                </a:lnTo>
                <a:lnTo>
                  <a:pt x="58" y="212"/>
                </a:lnTo>
                <a:lnTo>
                  <a:pt x="0" y="174"/>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0" name="Freeform 40"/>
          <p:cNvSpPr>
            <a:spLocks/>
          </p:cNvSpPr>
          <p:nvPr/>
        </p:nvSpPr>
        <p:spPr bwMode="auto">
          <a:xfrm>
            <a:off x="4667250" y="5562600"/>
            <a:ext cx="954088" cy="604838"/>
          </a:xfrm>
          <a:custGeom>
            <a:avLst/>
            <a:gdLst>
              <a:gd name="T0" fmla="*/ 0 w 525"/>
              <a:gd name="T1" fmla="*/ 2147483647 h 356"/>
              <a:gd name="T2" fmla="*/ 2147483647 w 525"/>
              <a:gd name="T3" fmla="*/ 2147483647 h 356"/>
              <a:gd name="T4" fmla="*/ 2147483647 w 525"/>
              <a:gd name="T5" fmla="*/ 2147483647 h 356"/>
              <a:gd name="T6" fmla="*/ 2147483647 w 525"/>
              <a:gd name="T7" fmla="*/ 2147483647 h 356"/>
              <a:gd name="T8" fmla="*/ 2147483647 w 525"/>
              <a:gd name="T9" fmla="*/ 2147483647 h 356"/>
              <a:gd name="T10" fmla="*/ 2147483647 w 525"/>
              <a:gd name="T11" fmla="*/ 2147483647 h 356"/>
              <a:gd name="T12" fmla="*/ 2147483647 w 525"/>
              <a:gd name="T13" fmla="*/ 2147483647 h 356"/>
              <a:gd name="T14" fmla="*/ 2147483647 w 525"/>
              <a:gd name="T15" fmla="*/ 2147483647 h 356"/>
              <a:gd name="T16" fmla="*/ 2147483647 w 525"/>
              <a:gd name="T17" fmla="*/ 2147483647 h 356"/>
              <a:gd name="T18" fmla="*/ 2147483647 w 525"/>
              <a:gd name="T19" fmla="*/ 2147483647 h 356"/>
              <a:gd name="T20" fmla="*/ 2147483647 w 525"/>
              <a:gd name="T21" fmla="*/ 2147483647 h 356"/>
              <a:gd name="T22" fmla="*/ 2147483647 w 525"/>
              <a:gd name="T23" fmla="*/ 2147483647 h 356"/>
              <a:gd name="T24" fmla="*/ 2147483647 w 525"/>
              <a:gd name="T25" fmla="*/ 2147483647 h 356"/>
              <a:gd name="T26" fmla="*/ 2147483647 w 525"/>
              <a:gd name="T27" fmla="*/ 2147483647 h 356"/>
              <a:gd name="T28" fmla="*/ 2147483647 w 525"/>
              <a:gd name="T29" fmla="*/ 2147483647 h 356"/>
              <a:gd name="T30" fmla="*/ 2147483647 w 525"/>
              <a:gd name="T31" fmla="*/ 0 h 356"/>
              <a:gd name="T32" fmla="*/ 2147483647 w 525"/>
              <a:gd name="T33" fmla="*/ 2147483647 h 356"/>
              <a:gd name="T34" fmla="*/ 2147483647 w 525"/>
              <a:gd name="T35" fmla="*/ 2147483647 h 356"/>
              <a:gd name="T36" fmla="*/ 2147483647 w 525"/>
              <a:gd name="T37" fmla="*/ 2147483647 h 356"/>
              <a:gd name="T38" fmla="*/ 2147483647 w 525"/>
              <a:gd name="T39" fmla="*/ 2147483647 h 356"/>
              <a:gd name="T40" fmla="*/ 2147483647 w 525"/>
              <a:gd name="T41" fmla="*/ 2147483647 h 356"/>
              <a:gd name="T42" fmla="*/ 2147483647 w 525"/>
              <a:gd name="T43" fmla="*/ 2147483647 h 356"/>
              <a:gd name="T44" fmla="*/ 2147483647 w 525"/>
              <a:gd name="T45" fmla="*/ 2147483647 h 356"/>
              <a:gd name="T46" fmla="*/ 2147483647 w 525"/>
              <a:gd name="T47" fmla="*/ 2147483647 h 356"/>
              <a:gd name="T48" fmla="*/ 2147483647 w 525"/>
              <a:gd name="T49" fmla="*/ 2147483647 h 356"/>
              <a:gd name="T50" fmla="*/ 2147483647 w 525"/>
              <a:gd name="T51" fmla="*/ 2147483647 h 356"/>
              <a:gd name="T52" fmla="*/ 2147483647 w 525"/>
              <a:gd name="T53" fmla="*/ 2147483647 h 356"/>
              <a:gd name="T54" fmla="*/ 0 w 525"/>
              <a:gd name="T55" fmla="*/ 2147483647 h 356"/>
              <a:gd name="T56" fmla="*/ 0 w 525"/>
              <a:gd name="T57" fmla="*/ 2147483647 h 3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25" h="356">
                <a:moveTo>
                  <a:pt x="0" y="285"/>
                </a:moveTo>
                <a:lnTo>
                  <a:pt x="5" y="261"/>
                </a:lnTo>
                <a:lnTo>
                  <a:pt x="38" y="207"/>
                </a:lnTo>
                <a:lnTo>
                  <a:pt x="16" y="196"/>
                </a:lnTo>
                <a:lnTo>
                  <a:pt x="22" y="148"/>
                </a:lnTo>
                <a:lnTo>
                  <a:pt x="73" y="169"/>
                </a:lnTo>
                <a:lnTo>
                  <a:pt x="117" y="138"/>
                </a:lnTo>
                <a:lnTo>
                  <a:pt x="163" y="128"/>
                </a:lnTo>
                <a:lnTo>
                  <a:pt x="163" y="68"/>
                </a:lnTo>
                <a:lnTo>
                  <a:pt x="219" y="75"/>
                </a:lnTo>
                <a:lnTo>
                  <a:pt x="219" y="43"/>
                </a:lnTo>
                <a:lnTo>
                  <a:pt x="263" y="20"/>
                </a:lnTo>
                <a:lnTo>
                  <a:pt x="282" y="53"/>
                </a:lnTo>
                <a:lnTo>
                  <a:pt x="308" y="43"/>
                </a:lnTo>
                <a:lnTo>
                  <a:pt x="324" y="59"/>
                </a:lnTo>
                <a:lnTo>
                  <a:pt x="383" y="0"/>
                </a:lnTo>
                <a:lnTo>
                  <a:pt x="403" y="43"/>
                </a:lnTo>
                <a:lnTo>
                  <a:pt x="446" y="43"/>
                </a:lnTo>
                <a:lnTo>
                  <a:pt x="524" y="148"/>
                </a:lnTo>
                <a:lnTo>
                  <a:pt x="487" y="190"/>
                </a:lnTo>
                <a:lnTo>
                  <a:pt x="329" y="323"/>
                </a:lnTo>
                <a:lnTo>
                  <a:pt x="282" y="318"/>
                </a:lnTo>
                <a:lnTo>
                  <a:pt x="231" y="355"/>
                </a:lnTo>
                <a:lnTo>
                  <a:pt x="122" y="306"/>
                </a:lnTo>
                <a:lnTo>
                  <a:pt x="110" y="276"/>
                </a:lnTo>
                <a:lnTo>
                  <a:pt x="54" y="339"/>
                </a:lnTo>
                <a:lnTo>
                  <a:pt x="47" y="306"/>
                </a:lnTo>
                <a:lnTo>
                  <a:pt x="0" y="285"/>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1" name="Freeform 41"/>
          <p:cNvSpPr>
            <a:spLocks/>
          </p:cNvSpPr>
          <p:nvPr/>
        </p:nvSpPr>
        <p:spPr bwMode="auto">
          <a:xfrm>
            <a:off x="4914900" y="4779963"/>
            <a:ext cx="581025" cy="674687"/>
          </a:xfrm>
          <a:custGeom>
            <a:avLst/>
            <a:gdLst>
              <a:gd name="T0" fmla="*/ 0 w 321"/>
              <a:gd name="T1" fmla="*/ 2147483647 h 397"/>
              <a:gd name="T2" fmla="*/ 2147483647 w 321"/>
              <a:gd name="T3" fmla="*/ 2147483647 h 397"/>
              <a:gd name="T4" fmla="*/ 2147483647 w 321"/>
              <a:gd name="T5" fmla="*/ 2147483647 h 397"/>
              <a:gd name="T6" fmla="*/ 2147483647 w 321"/>
              <a:gd name="T7" fmla="*/ 2147483647 h 397"/>
              <a:gd name="T8" fmla="*/ 2147483647 w 321"/>
              <a:gd name="T9" fmla="*/ 2147483647 h 397"/>
              <a:gd name="T10" fmla="*/ 2147483647 w 321"/>
              <a:gd name="T11" fmla="*/ 2147483647 h 397"/>
              <a:gd name="T12" fmla="*/ 2147483647 w 321"/>
              <a:gd name="T13" fmla="*/ 2147483647 h 397"/>
              <a:gd name="T14" fmla="*/ 2147483647 w 321"/>
              <a:gd name="T15" fmla="*/ 2147483647 h 397"/>
              <a:gd name="T16" fmla="*/ 2147483647 w 321"/>
              <a:gd name="T17" fmla="*/ 2147483647 h 397"/>
              <a:gd name="T18" fmla="*/ 2147483647 w 321"/>
              <a:gd name="T19" fmla="*/ 2147483647 h 397"/>
              <a:gd name="T20" fmla="*/ 2147483647 w 321"/>
              <a:gd name="T21" fmla="*/ 2147483647 h 397"/>
              <a:gd name="T22" fmla="*/ 2147483647 w 321"/>
              <a:gd name="T23" fmla="*/ 2147483647 h 397"/>
              <a:gd name="T24" fmla="*/ 2147483647 w 321"/>
              <a:gd name="T25" fmla="*/ 2147483647 h 397"/>
              <a:gd name="T26" fmla="*/ 2147483647 w 321"/>
              <a:gd name="T27" fmla="*/ 2147483647 h 397"/>
              <a:gd name="T28" fmla="*/ 2147483647 w 321"/>
              <a:gd name="T29" fmla="*/ 0 h 397"/>
              <a:gd name="T30" fmla="*/ 2147483647 w 321"/>
              <a:gd name="T31" fmla="*/ 2147483647 h 397"/>
              <a:gd name="T32" fmla="*/ 2147483647 w 321"/>
              <a:gd name="T33" fmla="*/ 2147483647 h 397"/>
              <a:gd name="T34" fmla="*/ 0 w 321"/>
              <a:gd name="T35" fmla="*/ 2147483647 h 397"/>
              <a:gd name="T36" fmla="*/ 0 w 321"/>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1" h="397">
                <a:moveTo>
                  <a:pt x="0" y="153"/>
                </a:moveTo>
                <a:lnTo>
                  <a:pt x="32" y="239"/>
                </a:lnTo>
                <a:lnTo>
                  <a:pt x="37" y="332"/>
                </a:lnTo>
                <a:lnTo>
                  <a:pt x="68" y="371"/>
                </a:lnTo>
                <a:lnTo>
                  <a:pt x="111" y="365"/>
                </a:lnTo>
                <a:lnTo>
                  <a:pt x="193" y="396"/>
                </a:lnTo>
                <a:lnTo>
                  <a:pt x="215" y="365"/>
                </a:lnTo>
                <a:lnTo>
                  <a:pt x="294" y="387"/>
                </a:lnTo>
                <a:lnTo>
                  <a:pt x="315" y="371"/>
                </a:lnTo>
                <a:lnTo>
                  <a:pt x="299" y="254"/>
                </a:lnTo>
                <a:lnTo>
                  <a:pt x="320" y="232"/>
                </a:lnTo>
                <a:lnTo>
                  <a:pt x="272" y="101"/>
                </a:lnTo>
                <a:lnTo>
                  <a:pt x="210" y="43"/>
                </a:lnTo>
                <a:lnTo>
                  <a:pt x="153" y="75"/>
                </a:lnTo>
                <a:lnTo>
                  <a:pt x="111" y="0"/>
                </a:lnTo>
                <a:lnTo>
                  <a:pt x="63" y="47"/>
                </a:lnTo>
                <a:lnTo>
                  <a:pt x="37" y="36"/>
                </a:lnTo>
                <a:lnTo>
                  <a:pt x="0" y="153"/>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2" name="Freeform 42"/>
          <p:cNvSpPr>
            <a:spLocks/>
          </p:cNvSpPr>
          <p:nvPr/>
        </p:nvSpPr>
        <p:spPr bwMode="auto">
          <a:xfrm>
            <a:off x="2774950" y="1654175"/>
            <a:ext cx="974725" cy="630238"/>
          </a:xfrm>
          <a:custGeom>
            <a:avLst/>
            <a:gdLst>
              <a:gd name="T0" fmla="*/ 2147483647 w 594"/>
              <a:gd name="T1" fmla="*/ 2147483647 h 366"/>
              <a:gd name="T2" fmla="*/ 2147483647 w 594"/>
              <a:gd name="T3" fmla="*/ 2147483647 h 366"/>
              <a:gd name="T4" fmla="*/ 2147483647 w 594"/>
              <a:gd name="T5" fmla="*/ 2147483647 h 366"/>
              <a:gd name="T6" fmla="*/ 2147483647 w 594"/>
              <a:gd name="T7" fmla="*/ 2147483647 h 366"/>
              <a:gd name="T8" fmla="*/ 2147483647 w 594"/>
              <a:gd name="T9" fmla="*/ 2147483647 h 366"/>
              <a:gd name="T10" fmla="*/ 2147483647 w 594"/>
              <a:gd name="T11" fmla="*/ 2147483647 h 366"/>
              <a:gd name="T12" fmla="*/ 2147483647 w 594"/>
              <a:gd name="T13" fmla="*/ 2147483647 h 366"/>
              <a:gd name="T14" fmla="*/ 0 w 594"/>
              <a:gd name="T15" fmla="*/ 2147483647 h 366"/>
              <a:gd name="T16" fmla="*/ 2147483647 w 594"/>
              <a:gd name="T17" fmla="*/ 2147483647 h 366"/>
              <a:gd name="T18" fmla="*/ 2147483647 w 594"/>
              <a:gd name="T19" fmla="*/ 2147483647 h 366"/>
              <a:gd name="T20" fmla="*/ 2147483647 w 594"/>
              <a:gd name="T21" fmla="*/ 2147483647 h 366"/>
              <a:gd name="T22" fmla="*/ 2147483647 w 594"/>
              <a:gd name="T23" fmla="*/ 2147483647 h 366"/>
              <a:gd name="T24" fmla="*/ 2147483647 w 594"/>
              <a:gd name="T25" fmla="*/ 2147483647 h 366"/>
              <a:gd name="T26" fmla="*/ 2147483647 w 594"/>
              <a:gd name="T27" fmla="*/ 2147483647 h 366"/>
              <a:gd name="T28" fmla="*/ 2147483647 w 594"/>
              <a:gd name="T29" fmla="*/ 0 h 366"/>
              <a:gd name="T30" fmla="*/ 2147483647 w 594"/>
              <a:gd name="T31" fmla="*/ 2147483647 h 366"/>
              <a:gd name="T32" fmla="*/ 2147483647 w 594"/>
              <a:gd name="T33" fmla="*/ 2147483647 h 366"/>
              <a:gd name="T34" fmla="*/ 2147483647 w 594"/>
              <a:gd name="T35" fmla="*/ 2147483647 h 366"/>
              <a:gd name="T36" fmla="*/ 2147483647 w 594"/>
              <a:gd name="T37" fmla="*/ 2147483647 h 366"/>
              <a:gd name="T38" fmla="*/ 2147483647 w 594"/>
              <a:gd name="T39" fmla="*/ 2147483647 h 366"/>
              <a:gd name="T40" fmla="*/ 2147483647 w 594"/>
              <a:gd name="T41" fmla="*/ 2147483647 h 366"/>
              <a:gd name="T42" fmla="*/ 2147483647 w 594"/>
              <a:gd name="T43" fmla="*/ 2147483647 h 366"/>
              <a:gd name="T44" fmla="*/ 2147483647 w 594"/>
              <a:gd name="T45" fmla="*/ 2147483647 h 3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4" h="366">
                <a:moveTo>
                  <a:pt x="269" y="268"/>
                </a:moveTo>
                <a:lnTo>
                  <a:pt x="206" y="170"/>
                </a:lnTo>
                <a:lnTo>
                  <a:pt x="187" y="205"/>
                </a:lnTo>
                <a:lnTo>
                  <a:pt x="68" y="229"/>
                </a:lnTo>
                <a:lnTo>
                  <a:pt x="60" y="231"/>
                </a:lnTo>
                <a:lnTo>
                  <a:pt x="52" y="215"/>
                </a:lnTo>
                <a:lnTo>
                  <a:pt x="20" y="229"/>
                </a:lnTo>
                <a:lnTo>
                  <a:pt x="0" y="199"/>
                </a:lnTo>
                <a:lnTo>
                  <a:pt x="26" y="172"/>
                </a:lnTo>
                <a:lnTo>
                  <a:pt x="8" y="86"/>
                </a:lnTo>
                <a:lnTo>
                  <a:pt x="55" y="59"/>
                </a:lnTo>
                <a:lnTo>
                  <a:pt x="52" y="38"/>
                </a:lnTo>
                <a:lnTo>
                  <a:pt x="217" y="57"/>
                </a:lnTo>
                <a:lnTo>
                  <a:pt x="324" y="2"/>
                </a:lnTo>
                <a:lnTo>
                  <a:pt x="402" y="0"/>
                </a:lnTo>
                <a:lnTo>
                  <a:pt x="415" y="34"/>
                </a:lnTo>
                <a:lnTo>
                  <a:pt x="501" y="65"/>
                </a:lnTo>
                <a:lnTo>
                  <a:pt x="536" y="127"/>
                </a:lnTo>
                <a:lnTo>
                  <a:pt x="544" y="138"/>
                </a:lnTo>
                <a:lnTo>
                  <a:pt x="594" y="203"/>
                </a:lnTo>
                <a:lnTo>
                  <a:pt x="527" y="297"/>
                </a:lnTo>
                <a:lnTo>
                  <a:pt x="544" y="310"/>
                </a:lnTo>
                <a:lnTo>
                  <a:pt x="545" y="366"/>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3" name="Freeform 43"/>
          <p:cNvSpPr>
            <a:spLocks/>
          </p:cNvSpPr>
          <p:nvPr/>
        </p:nvSpPr>
        <p:spPr bwMode="auto">
          <a:xfrm>
            <a:off x="3030538" y="2066925"/>
            <a:ext cx="677862" cy="714375"/>
          </a:xfrm>
          <a:custGeom>
            <a:avLst/>
            <a:gdLst>
              <a:gd name="T0" fmla="*/ 2147483647 w 374"/>
              <a:gd name="T1" fmla="*/ 0 h 377"/>
              <a:gd name="T2" fmla="*/ 2147483647 w 374"/>
              <a:gd name="T3" fmla="*/ 2147483647 h 377"/>
              <a:gd name="T4" fmla="*/ 2147483647 w 374"/>
              <a:gd name="T5" fmla="*/ 2147483647 h 377"/>
              <a:gd name="T6" fmla="*/ 2147483647 w 374"/>
              <a:gd name="T7" fmla="*/ 2147483647 h 377"/>
              <a:gd name="T8" fmla="*/ 2147483647 w 374"/>
              <a:gd name="T9" fmla="*/ 2147483647 h 377"/>
              <a:gd name="T10" fmla="*/ 2147483647 w 374"/>
              <a:gd name="T11" fmla="*/ 2147483647 h 377"/>
              <a:gd name="T12" fmla="*/ 2147483647 w 374"/>
              <a:gd name="T13" fmla="*/ 2147483647 h 377"/>
              <a:gd name="T14" fmla="*/ 0 w 374"/>
              <a:gd name="T15" fmla="*/ 2147483647 h 377"/>
              <a:gd name="T16" fmla="*/ 2147483647 w 374"/>
              <a:gd name="T17" fmla="*/ 2147483647 h 377"/>
              <a:gd name="T18" fmla="*/ 2147483647 w 374"/>
              <a:gd name="T19" fmla="*/ 2147483647 h 377"/>
              <a:gd name="T20" fmla="*/ 2147483647 w 374"/>
              <a:gd name="T21" fmla="*/ 2147483647 h 377"/>
              <a:gd name="T22" fmla="*/ 2147483647 w 374"/>
              <a:gd name="T23" fmla="*/ 2147483647 h 377"/>
              <a:gd name="T24" fmla="*/ 2147483647 w 374"/>
              <a:gd name="T25" fmla="*/ 2147483647 h 377"/>
              <a:gd name="T26" fmla="*/ 2147483647 w 374"/>
              <a:gd name="T27" fmla="*/ 2147483647 h 377"/>
              <a:gd name="T28" fmla="*/ 2147483647 w 374"/>
              <a:gd name="T29" fmla="*/ 2147483647 h 377"/>
              <a:gd name="T30" fmla="*/ 2147483647 w 374"/>
              <a:gd name="T31" fmla="*/ 2147483647 h 377"/>
              <a:gd name="T32" fmla="*/ 2147483647 w 374"/>
              <a:gd name="T33" fmla="*/ 2147483647 h 377"/>
              <a:gd name="T34" fmla="*/ 2147483647 w 374"/>
              <a:gd name="T35" fmla="*/ 2147483647 h 377"/>
              <a:gd name="T36" fmla="*/ 2147483647 w 374"/>
              <a:gd name="T37" fmla="*/ 2147483647 h 377"/>
              <a:gd name="T38" fmla="*/ 2147483647 w 374"/>
              <a:gd name="T39" fmla="*/ 2147483647 h 377"/>
              <a:gd name="T40" fmla="*/ 2147483647 w 374"/>
              <a:gd name="T41" fmla="*/ 2147483647 h 377"/>
              <a:gd name="T42" fmla="*/ 2147483647 w 374"/>
              <a:gd name="T43" fmla="*/ 2147483647 h 377"/>
              <a:gd name="T44" fmla="*/ 2147483647 w 374"/>
              <a:gd name="T45" fmla="*/ 2147483647 h 377"/>
              <a:gd name="T46" fmla="*/ 2147483647 w 374"/>
              <a:gd name="T47" fmla="*/ 2147483647 h 377"/>
              <a:gd name="T48" fmla="*/ 2147483647 w 374"/>
              <a:gd name="T49" fmla="*/ 2147483647 h 377"/>
              <a:gd name="T50" fmla="*/ 2147483647 w 374"/>
              <a:gd name="T51" fmla="*/ 2147483647 h 3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4" h="377">
                <a:moveTo>
                  <a:pt x="111" y="0"/>
                </a:moveTo>
                <a:lnTo>
                  <a:pt x="111" y="2"/>
                </a:lnTo>
                <a:lnTo>
                  <a:pt x="69" y="5"/>
                </a:lnTo>
                <a:lnTo>
                  <a:pt x="70" y="70"/>
                </a:lnTo>
                <a:lnTo>
                  <a:pt x="10" y="144"/>
                </a:lnTo>
                <a:lnTo>
                  <a:pt x="21" y="201"/>
                </a:lnTo>
                <a:lnTo>
                  <a:pt x="5" y="209"/>
                </a:lnTo>
                <a:lnTo>
                  <a:pt x="0" y="302"/>
                </a:lnTo>
                <a:lnTo>
                  <a:pt x="47" y="298"/>
                </a:lnTo>
                <a:lnTo>
                  <a:pt x="61" y="333"/>
                </a:lnTo>
                <a:lnTo>
                  <a:pt x="181" y="353"/>
                </a:lnTo>
                <a:lnTo>
                  <a:pt x="204" y="364"/>
                </a:lnTo>
                <a:lnTo>
                  <a:pt x="223" y="372"/>
                </a:lnTo>
                <a:lnTo>
                  <a:pt x="235" y="376"/>
                </a:lnTo>
                <a:lnTo>
                  <a:pt x="224" y="333"/>
                </a:lnTo>
                <a:lnTo>
                  <a:pt x="229" y="333"/>
                </a:lnTo>
                <a:lnTo>
                  <a:pt x="246" y="348"/>
                </a:lnTo>
                <a:lnTo>
                  <a:pt x="292" y="328"/>
                </a:lnTo>
                <a:lnTo>
                  <a:pt x="296" y="319"/>
                </a:lnTo>
                <a:lnTo>
                  <a:pt x="338" y="227"/>
                </a:lnTo>
                <a:lnTo>
                  <a:pt x="364" y="211"/>
                </a:lnTo>
                <a:lnTo>
                  <a:pt x="353" y="153"/>
                </a:lnTo>
                <a:lnTo>
                  <a:pt x="372" y="130"/>
                </a:lnTo>
                <a:lnTo>
                  <a:pt x="372" y="89"/>
                </a:lnTo>
                <a:lnTo>
                  <a:pt x="368" y="85"/>
                </a:lnTo>
                <a:lnTo>
                  <a:pt x="373" y="88"/>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4" name="Freeform 44"/>
          <p:cNvSpPr>
            <a:spLocks/>
          </p:cNvSpPr>
          <p:nvPr/>
        </p:nvSpPr>
        <p:spPr bwMode="auto">
          <a:xfrm>
            <a:off x="6310313" y="4600575"/>
            <a:ext cx="954087" cy="1144588"/>
          </a:xfrm>
          <a:custGeom>
            <a:avLst/>
            <a:gdLst>
              <a:gd name="T0" fmla="*/ 2147483647 w 526"/>
              <a:gd name="T1" fmla="*/ 2147483647 h 673"/>
              <a:gd name="T2" fmla="*/ 2147483647 w 526"/>
              <a:gd name="T3" fmla="*/ 2147483647 h 673"/>
              <a:gd name="T4" fmla="*/ 2147483647 w 526"/>
              <a:gd name="T5" fmla="*/ 2147483647 h 673"/>
              <a:gd name="T6" fmla="*/ 2147483647 w 526"/>
              <a:gd name="T7" fmla="*/ 2147483647 h 673"/>
              <a:gd name="T8" fmla="*/ 2147483647 w 526"/>
              <a:gd name="T9" fmla="*/ 2147483647 h 673"/>
              <a:gd name="T10" fmla="*/ 2147483647 w 526"/>
              <a:gd name="T11" fmla="*/ 2147483647 h 673"/>
              <a:gd name="T12" fmla="*/ 2147483647 w 526"/>
              <a:gd name="T13" fmla="*/ 2147483647 h 673"/>
              <a:gd name="T14" fmla="*/ 2147483647 w 526"/>
              <a:gd name="T15" fmla="*/ 2147483647 h 673"/>
              <a:gd name="T16" fmla="*/ 2147483647 w 526"/>
              <a:gd name="T17" fmla="*/ 2147483647 h 673"/>
              <a:gd name="T18" fmla="*/ 2147483647 w 526"/>
              <a:gd name="T19" fmla="*/ 2147483647 h 673"/>
              <a:gd name="T20" fmla="*/ 2147483647 w 526"/>
              <a:gd name="T21" fmla="*/ 2147483647 h 673"/>
              <a:gd name="T22" fmla="*/ 2147483647 w 526"/>
              <a:gd name="T23" fmla="*/ 2147483647 h 673"/>
              <a:gd name="T24" fmla="*/ 2147483647 w 526"/>
              <a:gd name="T25" fmla="*/ 2147483647 h 673"/>
              <a:gd name="T26" fmla="*/ 2147483647 w 526"/>
              <a:gd name="T27" fmla="*/ 2147483647 h 673"/>
              <a:gd name="T28" fmla="*/ 2147483647 w 526"/>
              <a:gd name="T29" fmla="*/ 2147483647 h 673"/>
              <a:gd name="T30" fmla="*/ 2147483647 w 526"/>
              <a:gd name="T31" fmla="*/ 2147483647 h 673"/>
              <a:gd name="T32" fmla="*/ 2147483647 w 526"/>
              <a:gd name="T33" fmla="*/ 2147483647 h 673"/>
              <a:gd name="T34" fmla="*/ 2147483647 w 526"/>
              <a:gd name="T35" fmla="*/ 2147483647 h 673"/>
              <a:gd name="T36" fmla="*/ 2147483647 w 526"/>
              <a:gd name="T37" fmla="*/ 2147483647 h 673"/>
              <a:gd name="T38" fmla="*/ 0 w 526"/>
              <a:gd name="T39" fmla="*/ 2147483647 h 673"/>
              <a:gd name="T40" fmla="*/ 2147483647 w 526"/>
              <a:gd name="T41" fmla="*/ 2147483647 h 673"/>
              <a:gd name="T42" fmla="*/ 2147483647 w 526"/>
              <a:gd name="T43" fmla="*/ 2147483647 h 673"/>
              <a:gd name="T44" fmla="*/ 2147483647 w 526"/>
              <a:gd name="T45" fmla="*/ 2147483647 h 673"/>
              <a:gd name="T46" fmla="*/ 2147483647 w 526"/>
              <a:gd name="T47" fmla="*/ 2147483647 h 673"/>
              <a:gd name="T48" fmla="*/ 2147483647 w 526"/>
              <a:gd name="T49" fmla="*/ 2147483647 h 673"/>
              <a:gd name="T50" fmla="*/ 2147483647 w 526"/>
              <a:gd name="T51" fmla="*/ 2147483647 h 673"/>
              <a:gd name="T52" fmla="*/ 2147483647 w 526"/>
              <a:gd name="T53" fmla="*/ 2147483647 h 673"/>
              <a:gd name="T54" fmla="*/ 2147483647 w 526"/>
              <a:gd name="T55" fmla="*/ 2147483647 h 673"/>
              <a:gd name="T56" fmla="*/ 2147483647 w 526"/>
              <a:gd name="T57" fmla="*/ 2147483647 h 673"/>
              <a:gd name="T58" fmla="*/ 2147483647 w 526"/>
              <a:gd name="T59" fmla="*/ 2147483647 h 673"/>
              <a:gd name="T60" fmla="*/ 2147483647 w 526"/>
              <a:gd name="T61" fmla="*/ 2147483647 h 673"/>
              <a:gd name="T62" fmla="*/ 2147483647 w 526"/>
              <a:gd name="T63" fmla="*/ 2147483647 h 673"/>
              <a:gd name="T64" fmla="*/ 2147483647 w 526"/>
              <a:gd name="T65" fmla="*/ 0 h 673"/>
              <a:gd name="T66" fmla="*/ 2147483647 w 526"/>
              <a:gd name="T67" fmla="*/ 2147483647 h 673"/>
              <a:gd name="T68" fmla="*/ 2147483647 w 526"/>
              <a:gd name="T69" fmla="*/ 2147483647 h 673"/>
              <a:gd name="T70" fmla="*/ 2147483647 w 526"/>
              <a:gd name="T71" fmla="*/ 2147483647 h 673"/>
              <a:gd name="T72" fmla="*/ 2147483647 w 526"/>
              <a:gd name="T73" fmla="*/ 2147483647 h 673"/>
              <a:gd name="T74" fmla="*/ 2147483647 w 526"/>
              <a:gd name="T75" fmla="*/ 2147483647 h 673"/>
              <a:gd name="T76" fmla="*/ 2147483647 w 526"/>
              <a:gd name="T77" fmla="*/ 2147483647 h 673"/>
              <a:gd name="T78" fmla="*/ 2147483647 w 526"/>
              <a:gd name="T79" fmla="*/ 2147483647 h 673"/>
              <a:gd name="T80" fmla="*/ 2147483647 w 526"/>
              <a:gd name="T81" fmla="*/ 2147483647 h 673"/>
              <a:gd name="T82" fmla="*/ 2147483647 w 526"/>
              <a:gd name="T83" fmla="*/ 2147483647 h 673"/>
              <a:gd name="T84" fmla="*/ 2147483647 w 526"/>
              <a:gd name="T85" fmla="*/ 2147483647 h 673"/>
              <a:gd name="T86" fmla="*/ 2147483647 w 526"/>
              <a:gd name="T87" fmla="*/ 2147483647 h 673"/>
              <a:gd name="T88" fmla="*/ 2147483647 w 526"/>
              <a:gd name="T89" fmla="*/ 2147483647 h 673"/>
              <a:gd name="T90" fmla="*/ 2147483647 w 526"/>
              <a:gd name="T91" fmla="*/ 2147483647 h 673"/>
              <a:gd name="T92" fmla="*/ 2147483647 w 526"/>
              <a:gd name="T93" fmla="*/ 2147483647 h 673"/>
              <a:gd name="T94" fmla="*/ 2147483647 w 526"/>
              <a:gd name="T95" fmla="*/ 2147483647 h 673"/>
              <a:gd name="T96" fmla="*/ 2147483647 w 526"/>
              <a:gd name="T97" fmla="*/ 2147483647 h 673"/>
              <a:gd name="T98" fmla="*/ 2147483647 w 526"/>
              <a:gd name="T99" fmla="*/ 2147483647 h 6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6" h="673">
                <a:moveTo>
                  <a:pt x="283" y="608"/>
                </a:moveTo>
                <a:lnTo>
                  <a:pt x="221" y="672"/>
                </a:lnTo>
                <a:lnTo>
                  <a:pt x="184" y="644"/>
                </a:lnTo>
                <a:lnTo>
                  <a:pt x="168" y="660"/>
                </a:lnTo>
                <a:lnTo>
                  <a:pt x="146" y="653"/>
                </a:lnTo>
                <a:lnTo>
                  <a:pt x="125" y="645"/>
                </a:lnTo>
                <a:lnTo>
                  <a:pt x="115" y="650"/>
                </a:lnTo>
                <a:lnTo>
                  <a:pt x="47" y="613"/>
                </a:lnTo>
                <a:lnTo>
                  <a:pt x="55" y="585"/>
                </a:lnTo>
                <a:lnTo>
                  <a:pt x="64" y="560"/>
                </a:lnTo>
                <a:lnTo>
                  <a:pt x="31" y="560"/>
                </a:lnTo>
                <a:lnTo>
                  <a:pt x="47" y="501"/>
                </a:lnTo>
                <a:lnTo>
                  <a:pt x="28" y="486"/>
                </a:lnTo>
                <a:lnTo>
                  <a:pt x="69" y="437"/>
                </a:lnTo>
                <a:lnTo>
                  <a:pt x="90" y="454"/>
                </a:lnTo>
                <a:lnTo>
                  <a:pt x="95" y="444"/>
                </a:lnTo>
                <a:lnTo>
                  <a:pt x="69" y="381"/>
                </a:lnTo>
                <a:lnTo>
                  <a:pt x="23" y="370"/>
                </a:lnTo>
                <a:lnTo>
                  <a:pt x="18" y="370"/>
                </a:lnTo>
                <a:lnTo>
                  <a:pt x="0" y="345"/>
                </a:lnTo>
                <a:lnTo>
                  <a:pt x="16" y="307"/>
                </a:lnTo>
                <a:lnTo>
                  <a:pt x="69" y="307"/>
                </a:lnTo>
                <a:lnTo>
                  <a:pt x="52" y="279"/>
                </a:lnTo>
                <a:lnTo>
                  <a:pt x="69" y="241"/>
                </a:lnTo>
                <a:lnTo>
                  <a:pt x="110" y="232"/>
                </a:lnTo>
                <a:lnTo>
                  <a:pt x="121" y="208"/>
                </a:lnTo>
                <a:lnTo>
                  <a:pt x="178" y="137"/>
                </a:lnTo>
                <a:lnTo>
                  <a:pt x="207" y="147"/>
                </a:lnTo>
                <a:lnTo>
                  <a:pt x="248" y="126"/>
                </a:lnTo>
                <a:lnTo>
                  <a:pt x="290" y="105"/>
                </a:lnTo>
                <a:lnTo>
                  <a:pt x="283" y="69"/>
                </a:lnTo>
                <a:lnTo>
                  <a:pt x="252" y="53"/>
                </a:lnTo>
                <a:lnTo>
                  <a:pt x="258" y="0"/>
                </a:lnTo>
                <a:lnTo>
                  <a:pt x="315" y="21"/>
                </a:lnTo>
                <a:lnTo>
                  <a:pt x="367" y="4"/>
                </a:lnTo>
                <a:lnTo>
                  <a:pt x="404" y="25"/>
                </a:lnTo>
                <a:lnTo>
                  <a:pt x="435" y="90"/>
                </a:lnTo>
                <a:lnTo>
                  <a:pt x="509" y="126"/>
                </a:lnTo>
                <a:lnTo>
                  <a:pt x="525" y="173"/>
                </a:lnTo>
                <a:lnTo>
                  <a:pt x="492" y="208"/>
                </a:lnTo>
                <a:lnTo>
                  <a:pt x="473" y="253"/>
                </a:lnTo>
                <a:lnTo>
                  <a:pt x="484" y="343"/>
                </a:lnTo>
                <a:lnTo>
                  <a:pt x="457" y="358"/>
                </a:lnTo>
                <a:lnTo>
                  <a:pt x="425" y="454"/>
                </a:lnTo>
                <a:lnTo>
                  <a:pt x="499" y="550"/>
                </a:lnTo>
                <a:lnTo>
                  <a:pt x="420" y="576"/>
                </a:lnTo>
                <a:lnTo>
                  <a:pt x="420" y="608"/>
                </a:lnTo>
                <a:lnTo>
                  <a:pt x="336" y="633"/>
                </a:lnTo>
                <a:lnTo>
                  <a:pt x="283" y="608"/>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5" name="Freeform 45"/>
          <p:cNvSpPr>
            <a:spLocks/>
          </p:cNvSpPr>
          <p:nvPr/>
        </p:nvSpPr>
        <p:spPr bwMode="auto">
          <a:xfrm>
            <a:off x="4016375" y="1449388"/>
            <a:ext cx="1109663" cy="863600"/>
          </a:xfrm>
          <a:custGeom>
            <a:avLst/>
            <a:gdLst>
              <a:gd name="T0" fmla="*/ 2147483647 w 613"/>
              <a:gd name="T1" fmla="*/ 2147483647 h 509"/>
              <a:gd name="T2" fmla="*/ 2147483647 w 613"/>
              <a:gd name="T3" fmla="*/ 2147483647 h 509"/>
              <a:gd name="T4" fmla="*/ 2147483647 w 613"/>
              <a:gd name="T5" fmla="*/ 2147483647 h 509"/>
              <a:gd name="T6" fmla="*/ 2147483647 w 613"/>
              <a:gd name="T7" fmla="*/ 2147483647 h 509"/>
              <a:gd name="T8" fmla="*/ 2147483647 w 613"/>
              <a:gd name="T9" fmla="*/ 2147483647 h 509"/>
              <a:gd name="T10" fmla="*/ 2147483647 w 613"/>
              <a:gd name="T11" fmla="*/ 2147483647 h 509"/>
              <a:gd name="T12" fmla="*/ 2147483647 w 613"/>
              <a:gd name="T13" fmla="*/ 2147483647 h 509"/>
              <a:gd name="T14" fmla="*/ 2147483647 w 613"/>
              <a:gd name="T15" fmla="*/ 2147483647 h 509"/>
              <a:gd name="T16" fmla="*/ 2147483647 w 613"/>
              <a:gd name="T17" fmla="*/ 2147483647 h 509"/>
              <a:gd name="T18" fmla="*/ 2147483647 w 613"/>
              <a:gd name="T19" fmla="*/ 2147483647 h 509"/>
              <a:gd name="T20" fmla="*/ 2147483647 w 613"/>
              <a:gd name="T21" fmla="*/ 2147483647 h 509"/>
              <a:gd name="T22" fmla="*/ 2147483647 w 613"/>
              <a:gd name="T23" fmla="*/ 2147483647 h 509"/>
              <a:gd name="T24" fmla="*/ 2147483647 w 613"/>
              <a:gd name="T25" fmla="*/ 2147483647 h 509"/>
              <a:gd name="T26" fmla="*/ 2147483647 w 613"/>
              <a:gd name="T27" fmla="*/ 2147483647 h 509"/>
              <a:gd name="T28" fmla="*/ 2147483647 w 613"/>
              <a:gd name="T29" fmla="*/ 2147483647 h 509"/>
              <a:gd name="T30" fmla="*/ 2147483647 w 613"/>
              <a:gd name="T31" fmla="*/ 2147483647 h 509"/>
              <a:gd name="T32" fmla="*/ 2147483647 w 613"/>
              <a:gd name="T33" fmla="*/ 2147483647 h 509"/>
              <a:gd name="T34" fmla="*/ 2147483647 w 613"/>
              <a:gd name="T35" fmla="*/ 2147483647 h 509"/>
              <a:gd name="T36" fmla="*/ 2147483647 w 613"/>
              <a:gd name="T37" fmla="*/ 2147483647 h 509"/>
              <a:gd name="T38" fmla="*/ 2147483647 w 613"/>
              <a:gd name="T39" fmla="*/ 2147483647 h 509"/>
              <a:gd name="T40" fmla="*/ 2147483647 w 613"/>
              <a:gd name="T41" fmla="*/ 2147483647 h 509"/>
              <a:gd name="T42" fmla="*/ 2147483647 w 613"/>
              <a:gd name="T43" fmla="*/ 2147483647 h 509"/>
              <a:gd name="T44" fmla="*/ 2147483647 w 613"/>
              <a:gd name="T45" fmla="*/ 2147483647 h 509"/>
              <a:gd name="T46" fmla="*/ 2147483647 w 613"/>
              <a:gd name="T47" fmla="*/ 2147483647 h 509"/>
              <a:gd name="T48" fmla="*/ 2147483647 w 613"/>
              <a:gd name="T49" fmla="*/ 2147483647 h 509"/>
              <a:gd name="T50" fmla="*/ 2147483647 w 613"/>
              <a:gd name="T51" fmla="*/ 2147483647 h 509"/>
              <a:gd name="T52" fmla="*/ 2147483647 w 613"/>
              <a:gd name="T53" fmla="*/ 2147483647 h 509"/>
              <a:gd name="T54" fmla="*/ 2147483647 w 613"/>
              <a:gd name="T55" fmla="*/ 2147483647 h 509"/>
              <a:gd name="T56" fmla="*/ 0 w 613"/>
              <a:gd name="T57" fmla="*/ 2147483647 h 509"/>
              <a:gd name="T58" fmla="*/ 2147483647 w 613"/>
              <a:gd name="T59" fmla="*/ 2147483647 h 509"/>
              <a:gd name="T60" fmla="*/ 2147483647 w 613"/>
              <a:gd name="T61" fmla="*/ 0 h 509"/>
              <a:gd name="T62" fmla="*/ 2147483647 w 613"/>
              <a:gd name="T63" fmla="*/ 0 h 509"/>
              <a:gd name="T64" fmla="*/ 2147483647 w 613"/>
              <a:gd name="T65" fmla="*/ 2147483647 h 509"/>
              <a:gd name="T66" fmla="*/ 2147483647 w 613"/>
              <a:gd name="T67" fmla="*/ 2147483647 h 5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3" h="509">
                <a:moveTo>
                  <a:pt x="104" y="20"/>
                </a:moveTo>
                <a:lnTo>
                  <a:pt x="220" y="15"/>
                </a:lnTo>
                <a:lnTo>
                  <a:pt x="330" y="62"/>
                </a:lnTo>
                <a:lnTo>
                  <a:pt x="383" y="75"/>
                </a:lnTo>
                <a:lnTo>
                  <a:pt x="483" y="46"/>
                </a:lnTo>
                <a:lnTo>
                  <a:pt x="519" y="110"/>
                </a:lnTo>
                <a:lnTo>
                  <a:pt x="597" y="164"/>
                </a:lnTo>
                <a:lnTo>
                  <a:pt x="599" y="163"/>
                </a:lnTo>
                <a:lnTo>
                  <a:pt x="603" y="181"/>
                </a:lnTo>
                <a:lnTo>
                  <a:pt x="577" y="206"/>
                </a:lnTo>
                <a:lnTo>
                  <a:pt x="576" y="207"/>
                </a:lnTo>
                <a:lnTo>
                  <a:pt x="612" y="280"/>
                </a:lnTo>
                <a:lnTo>
                  <a:pt x="580" y="316"/>
                </a:lnTo>
                <a:lnTo>
                  <a:pt x="580" y="381"/>
                </a:lnTo>
                <a:lnTo>
                  <a:pt x="507" y="381"/>
                </a:lnTo>
                <a:lnTo>
                  <a:pt x="471" y="402"/>
                </a:lnTo>
                <a:lnTo>
                  <a:pt x="446" y="480"/>
                </a:lnTo>
                <a:lnTo>
                  <a:pt x="298" y="508"/>
                </a:lnTo>
                <a:lnTo>
                  <a:pt x="320" y="475"/>
                </a:lnTo>
                <a:lnTo>
                  <a:pt x="287" y="422"/>
                </a:lnTo>
                <a:lnTo>
                  <a:pt x="157" y="439"/>
                </a:lnTo>
                <a:lnTo>
                  <a:pt x="157" y="396"/>
                </a:lnTo>
                <a:lnTo>
                  <a:pt x="130" y="358"/>
                </a:lnTo>
                <a:lnTo>
                  <a:pt x="99" y="344"/>
                </a:lnTo>
                <a:lnTo>
                  <a:pt x="88" y="307"/>
                </a:lnTo>
                <a:lnTo>
                  <a:pt x="36" y="248"/>
                </a:lnTo>
                <a:lnTo>
                  <a:pt x="47" y="222"/>
                </a:lnTo>
                <a:lnTo>
                  <a:pt x="15" y="132"/>
                </a:lnTo>
                <a:lnTo>
                  <a:pt x="0" y="90"/>
                </a:lnTo>
                <a:lnTo>
                  <a:pt x="47" y="62"/>
                </a:lnTo>
                <a:lnTo>
                  <a:pt x="67" y="0"/>
                </a:lnTo>
                <a:lnTo>
                  <a:pt x="83" y="0"/>
                </a:lnTo>
                <a:lnTo>
                  <a:pt x="104" y="20"/>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6" name="Freeform 46"/>
          <p:cNvSpPr>
            <a:spLocks/>
          </p:cNvSpPr>
          <p:nvPr/>
        </p:nvSpPr>
        <p:spPr bwMode="auto">
          <a:xfrm>
            <a:off x="5651500" y="5589588"/>
            <a:ext cx="935038" cy="565150"/>
          </a:xfrm>
          <a:custGeom>
            <a:avLst/>
            <a:gdLst>
              <a:gd name="T0" fmla="*/ 0 w 516"/>
              <a:gd name="T1" fmla="*/ 2147483647 h 334"/>
              <a:gd name="T2" fmla="*/ 2147483647 w 516"/>
              <a:gd name="T3" fmla="*/ 2147483647 h 334"/>
              <a:gd name="T4" fmla="*/ 2147483647 w 516"/>
              <a:gd name="T5" fmla="*/ 2147483647 h 334"/>
              <a:gd name="T6" fmla="*/ 2147483647 w 516"/>
              <a:gd name="T7" fmla="*/ 2147483647 h 334"/>
              <a:gd name="T8" fmla="*/ 2147483647 w 516"/>
              <a:gd name="T9" fmla="*/ 2147483647 h 334"/>
              <a:gd name="T10" fmla="*/ 2147483647 w 516"/>
              <a:gd name="T11" fmla="*/ 0 h 334"/>
              <a:gd name="T12" fmla="*/ 2147483647 w 516"/>
              <a:gd name="T13" fmla="*/ 2147483647 h 334"/>
              <a:gd name="T14" fmla="*/ 2147483647 w 516"/>
              <a:gd name="T15" fmla="*/ 2147483647 h 334"/>
              <a:gd name="T16" fmla="*/ 2147483647 w 516"/>
              <a:gd name="T17" fmla="*/ 2147483647 h 334"/>
              <a:gd name="T18" fmla="*/ 2147483647 w 516"/>
              <a:gd name="T19" fmla="*/ 2147483647 h 334"/>
              <a:gd name="T20" fmla="*/ 2147483647 w 516"/>
              <a:gd name="T21" fmla="*/ 2147483647 h 334"/>
              <a:gd name="T22" fmla="*/ 2147483647 w 516"/>
              <a:gd name="T23" fmla="*/ 2147483647 h 334"/>
              <a:gd name="T24" fmla="*/ 2147483647 w 516"/>
              <a:gd name="T25" fmla="*/ 2147483647 h 334"/>
              <a:gd name="T26" fmla="*/ 2147483647 w 516"/>
              <a:gd name="T27" fmla="*/ 2147483647 h 334"/>
              <a:gd name="T28" fmla="*/ 2147483647 w 516"/>
              <a:gd name="T29" fmla="*/ 2147483647 h 334"/>
              <a:gd name="T30" fmla="*/ 2147483647 w 516"/>
              <a:gd name="T31" fmla="*/ 2147483647 h 334"/>
              <a:gd name="T32" fmla="*/ 2147483647 w 516"/>
              <a:gd name="T33" fmla="*/ 2147483647 h 334"/>
              <a:gd name="T34" fmla="*/ 2147483647 w 516"/>
              <a:gd name="T35" fmla="*/ 2147483647 h 334"/>
              <a:gd name="T36" fmla="*/ 2147483647 w 516"/>
              <a:gd name="T37" fmla="*/ 2147483647 h 334"/>
              <a:gd name="T38" fmla="*/ 2147483647 w 516"/>
              <a:gd name="T39" fmla="*/ 2147483647 h 334"/>
              <a:gd name="T40" fmla="*/ 2147483647 w 516"/>
              <a:gd name="T41" fmla="*/ 2147483647 h 334"/>
              <a:gd name="T42" fmla="*/ 2147483647 w 516"/>
              <a:gd name="T43" fmla="*/ 2147483647 h 334"/>
              <a:gd name="T44" fmla="*/ 2147483647 w 516"/>
              <a:gd name="T45" fmla="*/ 2147483647 h 334"/>
              <a:gd name="T46" fmla="*/ 2147483647 w 516"/>
              <a:gd name="T47" fmla="*/ 2147483647 h 334"/>
              <a:gd name="T48" fmla="*/ 2147483647 w 516"/>
              <a:gd name="T49" fmla="*/ 2147483647 h 334"/>
              <a:gd name="T50" fmla="*/ 2147483647 w 516"/>
              <a:gd name="T51" fmla="*/ 2147483647 h 334"/>
              <a:gd name="T52" fmla="*/ 0 w 516"/>
              <a:gd name="T53" fmla="*/ 2147483647 h 334"/>
              <a:gd name="T54" fmla="*/ 0 w 516"/>
              <a:gd name="T55" fmla="*/ 2147483647 h 3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6" h="334">
                <a:moveTo>
                  <a:pt x="0" y="221"/>
                </a:moveTo>
                <a:lnTo>
                  <a:pt x="80" y="158"/>
                </a:lnTo>
                <a:lnTo>
                  <a:pt x="84" y="111"/>
                </a:lnTo>
                <a:lnTo>
                  <a:pt x="127" y="111"/>
                </a:lnTo>
                <a:lnTo>
                  <a:pt x="132" y="32"/>
                </a:lnTo>
                <a:lnTo>
                  <a:pt x="170" y="0"/>
                </a:lnTo>
                <a:lnTo>
                  <a:pt x="267" y="64"/>
                </a:lnTo>
                <a:lnTo>
                  <a:pt x="432" y="117"/>
                </a:lnTo>
                <a:lnTo>
                  <a:pt x="468" y="105"/>
                </a:lnTo>
                <a:lnTo>
                  <a:pt x="488" y="74"/>
                </a:lnTo>
                <a:lnTo>
                  <a:pt x="499" y="68"/>
                </a:lnTo>
                <a:lnTo>
                  <a:pt x="515" y="111"/>
                </a:lnTo>
                <a:lnTo>
                  <a:pt x="468" y="144"/>
                </a:lnTo>
                <a:lnTo>
                  <a:pt x="505" y="217"/>
                </a:lnTo>
                <a:lnTo>
                  <a:pt x="478" y="238"/>
                </a:lnTo>
                <a:lnTo>
                  <a:pt x="478" y="274"/>
                </a:lnTo>
                <a:lnTo>
                  <a:pt x="505" y="291"/>
                </a:lnTo>
                <a:lnTo>
                  <a:pt x="478" y="333"/>
                </a:lnTo>
                <a:lnTo>
                  <a:pt x="389" y="324"/>
                </a:lnTo>
                <a:lnTo>
                  <a:pt x="374" y="260"/>
                </a:lnTo>
                <a:lnTo>
                  <a:pt x="273" y="274"/>
                </a:lnTo>
                <a:lnTo>
                  <a:pt x="242" y="226"/>
                </a:lnTo>
                <a:lnTo>
                  <a:pt x="221" y="238"/>
                </a:lnTo>
                <a:lnTo>
                  <a:pt x="227" y="265"/>
                </a:lnTo>
                <a:lnTo>
                  <a:pt x="142" y="274"/>
                </a:lnTo>
                <a:lnTo>
                  <a:pt x="95" y="221"/>
                </a:lnTo>
                <a:lnTo>
                  <a:pt x="0" y="221"/>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7" name="Freeform 47"/>
          <p:cNvSpPr>
            <a:spLocks/>
          </p:cNvSpPr>
          <p:nvPr/>
        </p:nvSpPr>
        <p:spPr bwMode="auto">
          <a:xfrm>
            <a:off x="2976563" y="5500688"/>
            <a:ext cx="868362" cy="603250"/>
          </a:xfrm>
          <a:custGeom>
            <a:avLst/>
            <a:gdLst>
              <a:gd name="T0" fmla="*/ 0 w 480"/>
              <a:gd name="T1" fmla="*/ 2147483647 h 355"/>
              <a:gd name="T2" fmla="*/ 2147483647 w 480"/>
              <a:gd name="T3" fmla="*/ 2147483647 h 355"/>
              <a:gd name="T4" fmla="*/ 2147483647 w 480"/>
              <a:gd name="T5" fmla="*/ 2147483647 h 355"/>
              <a:gd name="T6" fmla="*/ 2147483647 w 480"/>
              <a:gd name="T7" fmla="*/ 2147483647 h 355"/>
              <a:gd name="T8" fmla="*/ 2147483647 w 480"/>
              <a:gd name="T9" fmla="*/ 2147483647 h 355"/>
              <a:gd name="T10" fmla="*/ 2147483647 w 480"/>
              <a:gd name="T11" fmla="*/ 2147483647 h 355"/>
              <a:gd name="T12" fmla="*/ 2147483647 w 480"/>
              <a:gd name="T13" fmla="*/ 2147483647 h 355"/>
              <a:gd name="T14" fmla="*/ 2147483647 w 480"/>
              <a:gd name="T15" fmla="*/ 2147483647 h 355"/>
              <a:gd name="T16" fmla="*/ 2147483647 w 480"/>
              <a:gd name="T17" fmla="*/ 2147483647 h 355"/>
              <a:gd name="T18" fmla="*/ 2147483647 w 480"/>
              <a:gd name="T19" fmla="*/ 2147483647 h 355"/>
              <a:gd name="T20" fmla="*/ 2147483647 w 480"/>
              <a:gd name="T21" fmla="*/ 2147483647 h 355"/>
              <a:gd name="T22" fmla="*/ 2147483647 w 480"/>
              <a:gd name="T23" fmla="*/ 2147483647 h 355"/>
              <a:gd name="T24" fmla="*/ 2147483647 w 480"/>
              <a:gd name="T25" fmla="*/ 2147483647 h 355"/>
              <a:gd name="T26" fmla="*/ 2147483647 w 480"/>
              <a:gd name="T27" fmla="*/ 2147483647 h 355"/>
              <a:gd name="T28" fmla="*/ 2147483647 w 480"/>
              <a:gd name="T29" fmla="*/ 2147483647 h 355"/>
              <a:gd name="T30" fmla="*/ 2147483647 w 480"/>
              <a:gd name="T31" fmla="*/ 0 h 355"/>
              <a:gd name="T32" fmla="*/ 2147483647 w 480"/>
              <a:gd name="T33" fmla="*/ 2147483647 h 355"/>
              <a:gd name="T34" fmla="*/ 2147483647 w 480"/>
              <a:gd name="T35" fmla="*/ 2147483647 h 355"/>
              <a:gd name="T36" fmla="*/ 2147483647 w 480"/>
              <a:gd name="T37" fmla="*/ 2147483647 h 355"/>
              <a:gd name="T38" fmla="*/ 2147483647 w 480"/>
              <a:gd name="T39" fmla="*/ 2147483647 h 355"/>
              <a:gd name="T40" fmla="*/ 2147483647 w 480"/>
              <a:gd name="T41" fmla="*/ 2147483647 h 355"/>
              <a:gd name="T42" fmla="*/ 2147483647 w 480"/>
              <a:gd name="T43" fmla="*/ 2147483647 h 355"/>
              <a:gd name="T44" fmla="*/ 2147483647 w 480"/>
              <a:gd name="T45" fmla="*/ 2147483647 h 355"/>
              <a:gd name="T46" fmla="*/ 0 w 480"/>
              <a:gd name="T47" fmla="*/ 2147483647 h 355"/>
              <a:gd name="T48" fmla="*/ 0 w 480"/>
              <a:gd name="T49" fmla="*/ 2147483647 h 3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355">
                <a:moveTo>
                  <a:pt x="0" y="200"/>
                </a:moveTo>
                <a:lnTo>
                  <a:pt x="17" y="222"/>
                </a:lnTo>
                <a:lnTo>
                  <a:pt x="55" y="226"/>
                </a:lnTo>
                <a:lnTo>
                  <a:pt x="85" y="216"/>
                </a:lnTo>
                <a:lnTo>
                  <a:pt x="154" y="321"/>
                </a:lnTo>
                <a:lnTo>
                  <a:pt x="295" y="354"/>
                </a:lnTo>
                <a:lnTo>
                  <a:pt x="337" y="297"/>
                </a:lnTo>
                <a:lnTo>
                  <a:pt x="411" y="321"/>
                </a:lnTo>
                <a:lnTo>
                  <a:pt x="432" y="249"/>
                </a:lnTo>
                <a:lnTo>
                  <a:pt x="479" y="232"/>
                </a:lnTo>
                <a:lnTo>
                  <a:pt x="396" y="131"/>
                </a:lnTo>
                <a:lnTo>
                  <a:pt x="384" y="84"/>
                </a:lnTo>
                <a:lnTo>
                  <a:pt x="342" y="68"/>
                </a:lnTo>
                <a:lnTo>
                  <a:pt x="369" y="4"/>
                </a:lnTo>
                <a:lnTo>
                  <a:pt x="333" y="4"/>
                </a:lnTo>
                <a:lnTo>
                  <a:pt x="258" y="0"/>
                </a:lnTo>
                <a:lnTo>
                  <a:pt x="196" y="36"/>
                </a:lnTo>
                <a:lnTo>
                  <a:pt x="117" y="42"/>
                </a:lnTo>
                <a:lnTo>
                  <a:pt x="122" y="74"/>
                </a:lnTo>
                <a:lnTo>
                  <a:pt x="101" y="79"/>
                </a:lnTo>
                <a:lnTo>
                  <a:pt x="96" y="36"/>
                </a:lnTo>
                <a:lnTo>
                  <a:pt x="80" y="36"/>
                </a:lnTo>
                <a:lnTo>
                  <a:pt x="23" y="79"/>
                </a:lnTo>
                <a:lnTo>
                  <a:pt x="0" y="200"/>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8" name="Freeform 48"/>
          <p:cNvSpPr>
            <a:spLocks/>
          </p:cNvSpPr>
          <p:nvPr/>
        </p:nvSpPr>
        <p:spPr bwMode="auto">
          <a:xfrm>
            <a:off x="2432050" y="4294188"/>
            <a:ext cx="909638" cy="1108075"/>
          </a:xfrm>
          <a:custGeom>
            <a:avLst/>
            <a:gdLst>
              <a:gd name="T0" fmla="*/ 0 w 503"/>
              <a:gd name="T1" fmla="*/ 2147483647 h 651"/>
              <a:gd name="T2" fmla="*/ 2147483647 w 503"/>
              <a:gd name="T3" fmla="*/ 2147483647 h 651"/>
              <a:gd name="T4" fmla="*/ 2147483647 w 503"/>
              <a:gd name="T5" fmla="*/ 2147483647 h 651"/>
              <a:gd name="T6" fmla="*/ 2147483647 w 503"/>
              <a:gd name="T7" fmla="*/ 2147483647 h 651"/>
              <a:gd name="T8" fmla="*/ 2147483647 w 503"/>
              <a:gd name="T9" fmla="*/ 2147483647 h 651"/>
              <a:gd name="T10" fmla="*/ 2147483647 w 503"/>
              <a:gd name="T11" fmla="*/ 2147483647 h 651"/>
              <a:gd name="T12" fmla="*/ 2147483647 w 503"/>
              <a:gd name="T13" fmla="*/ 2147483647 h 651"/>
              <a:gd name="T14" fmla="*/ 2147483647 w 503"/>
              <a:gd name="T15" fmla="*/ 2147483647 h 651"/>
              <a:gd name="T16" fmla="*/ 2147483647 w 503"/>
              <a:gd name="T17" fmla="*/ 2147483647 h 651"/>
              <a:gd name="T18" fmla="*/ 2147483647 w 503"/>
              <a:gd name="T19" fmla="*/ 2147483647 h 651"/>
              <a:gd name="T20" fmla="*/ 2147483647 w 503"/>
              <a:gd name="T21" fmla="*/ 2147483647 h 651"/>
              <a:gd name="T22" fmla="*/ 2147483647 w 503"/>
              <a:gd name="T23" fmla="*/ 2147483647 h 651"/>
              <a:gd name="T24" fmla="*/ 2147483647 w 503"/>
              <a:gd name="T25" fmla="*/ 2147483647 h 651"/>
              <a:gd name="T26" fmla="*/ 2147483647 w 503"/>
              <a:gd name="T27" fmla="*/ 2147483647 h 651"/>
              <a:gd name="T28" fmla="*/ 2147483647 w 503"/>
              <a:gd name="T29" fmla="*/ 2147483647 h 651"/>
              <a:gd name="T30" fmla="*/ 2147483647 w 503"/>
              <a:gd name="T31" fmla="*/ 2147483647 h 651"/>
              <a:gd name="T32" fmla="*/ 2147483647 w 503"/>
              <a:gd name="T33" fmla="*/ 2147483647 h 651"/>
              <a:gd name="T34" fmla="*/ 2147483647 w 503"/>
              <a:gd name="T35" fmla="*/ 2147483647 h 651"/>
              <a:gd name="T36" fmla="*/ 2147483647 w 503"/>
              <a:gd name="T37" fmla="*/ 2147483647 h 651"/>
              <a:gd name="T38" fmla="*/ 2147483647 w 503"/>
              <a:gd name="T39" fmla="*/ 2147483647 h 651"/>
              <a:gd name="T40" fmla="*/ 2147483647 w 503"/>
              <a:gd name="T41" fmla="*/ 2147483647 h 651"/>
              <a:gd name="T42" fmla="*/ 2147483647 w 503"/>
              <a:gd name="T43" fmla="*/ 2147483647 h 651"/>
              <a:gd name="T44" fmla="*/ 2147483647 w 503"/>
              <a:gd name="T45" fmla="*/ 2147483647 h 651"/>
              <a:gd name="T46" fmla="*/ 2147483647 w 503"/>
              <a:gd name="T47" fmla="*/ 2147483647 h 651"/>
              <a:gd name="T48" fmla="*/ 2147483647 w 503"/>
              <a:gd name="T49" fmla="*/ 2147483647 h 651"/>
              <a:gd name="T50" fmla="*/ 2147483647 w 503"/>
              <a:gd name="T51" fmla="*/ 2147483647 h 651"/>
              <a:gd name="T52" fmla="*/ 2147483647 w 503"/>
              <a:gd name="T53" fmla="*/ 2147483647 h 651"/>
              <a:gd name="T54" fmla="*/ 2147483647 w 503"/>
              <a:gd name="T55" fmla="*/ 2147483647 h 651"/>
              <a:gd name="T56" fmla="*/ 2147483647 w 503"/>
              <a:gd name="T57" fmla="*/ 2147483647 h 651"/>
              <a:gd name="T58" fmla="*/ 2147483647 w 503"/>
              <a:gd name="T59" fmla="*/ 2147483647 h 651"/>
              <a:gd name="T60" fmla="*/ 2147483647 w 503"/>
              <a:gd name="T61" fmla="*/ 2147483647 h 651"/>
              <a:gd name="T62" fmla="*/ 2147483647 w 503"/>
              <a:gd name="T63" fmla="*/ 2147483647 h 651"/>
              <a:gd name="T64" fmla="*/ 2147483647 w 503"/>
              <a:gd name="T65" fmla="*/ 2147483647 h 651"/>
              <a:gd name="T66" fmla="*/ 2147483647 w 503"/>
              <a:gd name="T67" fmla="*/ 2147483647 h 651"/>
              <a:gd name="T68" fmla="*/ 2147483647 w 503"/>
              <a:gd name="T69" fmla="*/ 2147483647 h 651"/>
              <a:gd name="T70" fmla="*/ 2147483647 w 503"/>
              <a:gd name="T71" fmla="*/ 2147483647 h 651"/>
              <a:gd name="T72" fmla="*/ 2147483647 w 503"/>
              <a:gd name="T73" fmla="*/ 2147483647 h 651"/>
              <a:gd name="T74" fmla="*/ 2147483647 w 503"/>
              <a:gd name="T75" fmla="*/ 2147483647 h 651"/>
              <a:gd name="T76" fmla="*/ 2147483647 w 503"/>
              <a:gd name="T77" fmla="*/ 0 h 651"/>
              <a:gd name="T78" fmla="*/ 2147483647 w 503"/>
              <a:gd name="T79" fmla="*/ 2147483647 h 651"/>
              <a:gd name="T80" fmla="*/ 0 w 503"/>
              <a:gd name="T81" fmla="*/ 2147483647 h 651"/>
              <a:gd name="T82" fmla="*/ 0 w 503"/>
              <a:gd name="T83" fmla="*/ 2147483647 h 6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03" h="651">
                <a:moveTo>
                  <a:pt x="0" y="422"/>
                </a:moveTo>
                <a:lnTo>
                  <a:pt x="9" y="433"/>
                </a:lnTo>
                <a:lnTo>
                  <a:pt x="31" y="370"/>
                </a:lnTo>
                <a:lnTo>
                  <a:pt x="62" y="386"/>
                </a:lnTo>
                <a:lnTo>
                  <a:pt x="72" y="419"/>
                </a:lnTo>
                <a:lnTo>
                  <a:pt x="18" y="422"/>
                </a:lnTo>
                <a:lnTo>
                  <a:pt x="3" y="502"/>
                </a:lnTo>
                <a:lnTo>
                  <a:pt x="18" y="502"/>
                </a:lnTo>
                <a:lnTo>
                  <a:pt x="25" y="530"/>
                </a:lnTo>
                <a:lnTo>
                  <a:pt x="46" y="491"/>
                </a:lnTo>
                <a:lnTo>
                  <a:pt x="82" y="502"/>
                </a:lnTo>
                <a:lnTo>
                  <a:pt x="78" y="530"/>
                </a:lnTo>
                <a:lnTo>
                  <a:pt x="188" y="524"/>
                </a:lnTo>
                <a:lnTo>
                  <a:pt x="272" y="602"/>
                </a:lnTo>
                <a:lnTo>
                  <a:pt x="276" y="646"/>
                </a:lnTo>
                <a:lnTo>
                  <a:pt x="318" y="650"/>
                </a:lnTo>
                <a:lnTo>
                  <a:pt x="333" y="613"/>
                </a:lnTo>
                <a:lnTo>
                  <a:pt x="361" y="634"/>
                </a:lnTo>
                <a:lnTo>
                  <a:pt x="386" y="617"/>
                </a:lnTo>
                <a:lnTo>
                  <a:pt x="386" y="530"/>
                </a:lnTo>
                <a:lnTo>
                  <a:pt x="455" y="449"/>
                </a:lnTo>
                <a:lnTo>
                  <a:pt x="433" y="419"/>
                </a:lnTo>
                <a:lnTo>
                  <a:pt x="486" y="386"/>
                </a:lnTo>
                <a:lnTo>
                  <a:pt x="502" y="332"/>
                </a:lnTo>
                <a:lnTo>
                  <a:pt x="433" y="349"/>
                </a:lnTo>
                <a:lnTo>
                  <a:pt x="397" y="328"/>
                </a:lnTo>
                <a:lnTo>
                  <a:pt x="423" y="226"/>
                </a:lnTo>
                <a:lnTo>
                  <a:pt x="392" y="217"/>
                </a:lnTo>
                <a:lnTo>
                  <a:pt x="333" y="221"/>
                </a:lnTo>
                <a:lnTo>
                  <a:pt x="276" y="189"/>
                </a:lnTo>
                <a:lnTo>
                  <a:pt x="266" y="143"/>
                </a:lnTo>
                <a:lnTo>
                  <a:pt x="188" y="105"/>
                </a:lnTo>
                <a:lnTo>
                  <a:pt x="203" y="226"/>
                </a:lnTo>
                <a:lnTo>
                  <a:pt x="259" y="276"/>
                </a:lnTo>
                <a:lnTo>
                  <a:pt x="218" y="264"/>
                </a:lnTo>
                <a:lnTo>
                  <a:pt x="173" y="189"/>
                </a:lnTo>
                <a:lnTo>
                  <a:pt x="157" y="105"/>
                </a:lnTo>
                <a:lnTo>
                  <a:pt x="78" y="32"/>
                </a:lnTo>
                <a:lnTo>
                  <a:pt x="78" y="0"/>
                </a:lnTo>
                <a:lnTo>
                  <a:pt x="46" y="48"/>
                </a:lnTo>
                <a:lnTo>
                  <a:pt x="0" y="422"/>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499" name="Freeform 49"/>
          <p:cNvSpPr>
            <a:spLocks/>
          </p:cNvSpPr>
          <p:nvPr/>
        </p:nvSpPr>
        <p:spPr bwMode="auto">
          <a:xfrm>
            <a:off x="2463800" y="3702050"/>
            <a:ext cx="717550" cy="969963"/>
          </a:xfrm>
          <a:custGeom>
            <a:avLst/>
            <a:gdLst>
              <a:gd name="T0" fmla="*/ 0 w 396"/>
              <a:gd name="T1" fmla="*/ 2147483647 h 572"/>
              <a:gd name="T2" fmla="*/ 2147483647 w 396"/>
              <a:gd name="T3" fmla="*/ 2147483647 h 572"/>
              <a:gd name="T4" fmla="*/ 2147483647 w 396"/>
              <a:gd name="T5" fmla="*/ 2147483647 h 572"/>
              <a:gd name="T6" fmla="*/ 2147483647 w 396"/>
              <a:gd name="T7" fmla="*/ 2147483647 h 572"/>
              <a:gd name="T8" fmla="*/ 2147483647 w 396"/>
              <a:gd name="T9" fmla="*/ 2147483647 h 572"/>
              <a:gd name="T10" fmla="*/ 2147483647 w 396"/>
              <a:gd name="T11" fmla="*/ 0 h 572"/>
              <a:gd name="T12" fmla="*/ 2147483647 w 396"/>
              <a:gd name="T13" fmla="*/ 2147483647 h 572"/>
              <a:gd name="T14" fmla="*/ 2147483647 w 396"/>
              <a:gd name="T15" fmla="*/ 2147483647 h 572"/>
              <a:gd name="T16" fmla="*/ 2147483647 w 396"/>
              <a:gd name="T17" fmla="*/ 2147483647 h 572"/>
              <a:gd name="T18" fmla="*/ 2147483647 w 396"/>
              <a:gd name="T19" fmla="*/ 2147483647 h 572"/>
              <a:gd name="T20" fmla="*/ 2147483647 w 396"/>
              <a:gd name="T21" fmla="*/ 2147483647 h 572"/>
              <a:gd name="T22" fmla="*/ 2147483647 w 396"/>
              <a:gd name="T23" fmla="*/ 2147483647 h 572"/>
              <a:gd name="T24" fmla="*/ 2147483647 w 396"/>
              <a:gd name="T25" fmla="*/ 2147483647 h 572"/>
              <a:gd name="T26" fmla="*/ 2147483647 w 396"/>
              <a:gd name="T27" fmla="*/ 2147483647 h 572"/>
              <a:gd name="T28" fmla="*/ 2147483647 w 396"/>
              <a:gd name="T29" fmla="*/ 2147483647 h 572"/>
              <a:gd name="T30" fmla="*/ 2147483647 w 396"/>
              <a:gd name="T31" fmla="*/ 2147483647 h 572"/>
              <a:gd name="T32" fmla="*/ 2147483647 w 396"/>
              <a:gd name="T33" fmla="*/ 2147483647 h 572"/>
              <a:gd name="T34" fmla="*/ 2147483647 w 396"/>
              <a:gd name="T35" fmla="*/ 2147483647 h 572"/>
              <a:gd name="T36" fmla="*/ 2147483647 w 396"/>
              <a:gd name="T37" fmla="*/ 2147483647 h 572"/>
              <a:gd name="T38" fmla="*/ 2147483647 w 396"/>
              <a:gd name="T39" fmla="*/ 2147483647 h 572"/>
              <a:gd name="T40" fmla="*/ 2147483647 w 396"/>
              <a:gd name="T41" fmla="*/ 2147483647 h 572"/>
              <a:gd name="T42" fmla="*/ 2147483647 w 396"/>
              <a:gd name="T43" fmla="*/ 2147483647 h 572"/>
              <a:gd name="T44" fmla="*/ 0 w 396"/>
              <a:gd name="T45" fmla="*/ 2147483647 h 572"/>
              <a:gd name="T46" fmla="*/ 0 w 396"/>
              <a:gd name="T47" fmla="*/ 2147483647 h 5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6" h="572">
                <a:moveTo>
                  <a:pt x="0" y="287"/>
                </a:moveTo>
                <a:lnTo>
                  <a:pt x="48" y="192"/>
                </a:lnTo>
                <a:lnTo>
                  <a:pt x="54" y="124"/>
                </a:lnTo>
                <a:lnTo>
                  <a:pt x="16" y="85"/>
                </a:lnTo>
                <a:lnTo>
                  <a:pt x="44" y="6"/>
                </a:lnTo>
                <a:lnTo>
                  <a:pt x="155" y="0"/>
                </a:lnTo>
                <a:lnTo>
                  <a:pt x="200" y="85"/>
                </a:lnTo>
                <a:lnTo>
                  <a:pt x="315" y="124"/>
                </a:lnTo>
                <a:lnTo>
                  <a:pt x="363" y="171"/>
                </a:lnTo>
                <a:lnTo>
                  <a:pt x="343" y="249"/>
                </a:lnTo>
                <a:lnTo>
                  <a:pt x="300" y="239"/>
                </a:lnTo>
                <a:lnTo>
                  <a:pt x="248" y="266"/>
                </a:lnTo>
                <a:lnTo>
                  <a:pt x="248" y="318"/>
                </a:lnTo>
                <a:lnTo>
                  <a:pt x="300" y="360"/>
                </a:lnTo>
                <a:lnTo>
                  <a:pt x="300" y="477"/>
                </a:lnTo>
                <a:lnTo>
                  <a:pt x="395" y="524"/>
                </a:lnTo>
                <a:lnTo>
                  <a:pt x="374" y="567"/>
                </a:lnTo>
                <a:lnTo>
                  <a:pt x="315" y="571"/>
                </a:lnTo>
                <a:lnTo>
                  <a:pt x="258" y="539"/>
                </a:lnTo>
                <a:lnTo>
                  <a:pt x="248" y="493"/>
                </a:lnTo>
                <a:lnTo>
                  <a:pt x="170" y="455"/>
                </a:lnTo>
                <a:lnTo>
                  <a:pt x="133" y="386"/>
                </a:lnTo>
                <a:lnTo>
                  <a:pt x="0" y="287"/>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0" name="Freeform 50"/>
          <p:cNvSpPr>
            <a:spLocks/>
          </p:cNvSpPr>
          <p:nvPr/>
        </p:nvSpPr>
        <p:spPr bwMode="auto">
          <a:xfrm>
            <a:off x="1981200" y="3117850"/>
            <a:ext cx="896938" cy="595313"/>
          </a:xfrm>
          <a:custGeom>
            <a:avLst/>
            <a:gdLst>
              <a:gd name="T0" fmla="*/ 0 w 496"/>
              <a:gd name="T1" fmla="*/ 2147483647 h 350"/>
              <a:gd name="T2" fmla="*/ 2147483647 w 496"/>
              <a:gd name="T3" fmla="*/ 2147483647 h 350"/>
              <a:gd name="T4" fmla="*/ 2147483647 w 496"/>
              <a:gd name="T5" fmla="*/ 2147483647 h 350"/>
              <a:gd name="T6" fmla="*/ 2147483647 w 496"/>
              <a:gd name="T7" fmla="*/ 2147483647 h 350"/>
              <a:gd name="T8" fmla="*/ 2147483647 w 496"/>
              <a:gd name="T9" fmla="*/ 2147483647 h 350"/>
              <a:gd name="T10" fmla="*/ 2147483647 w 496"/>
              <a:gd name="T11" fmla="*/ 2147483647 h 350"/>
              <a:gd name="T12" fmla="*/ 2147483647 w 496"/>
              <a:gd name="T13" fmla="*/ 0 h 350"/>
              <a:gd name="T14" fmla="*/ 2147483647 w 496"/>
              <a:gd name="T15" fmla="*/ 2147483647 h 350"/>
              <a:gd name="T16" fmla="*/ 2147483647 w 496"/>
              <a:gd name="T17" fmla="*/ 2147483647 h 350"/>
              <a:gd name="T18" fmla="*/ 2147483647 w 496"/>
              <a:gd name="T19" fmla="*/ 2147483647 h 350"/>
              <a:gd name="T20" fmla="*/ 2147483647 w 496"/>
              <a:gd name="T21" fmla="*/ 2147483647 h 350"/>
              <a:gd name="T22" fmla="*/ 2147483647 w 496"/>
              <a:gd name="T23" fmla="*/ 2147483647 h 350"/>
              <a:gd name="T24" fmla="*/ 2147483647 w 496"/>
              <a:gd name="T25" fmla="*/ 2147483647 h 350"/>
              <a:gd name="T26" fmla="*/ 2147483647 w 496"/>
              <a:gd name="T27" fmla="*/ 2147483647 h 350"/>
              <a:gd name="T28" fmla="*/ 2147483647 w 496"/>
              <a:gd name="T29" fmla="*/ 2147483647 h 350"/>
              <a:gd name="T30" fmla="*/ 2147483647 w 496"/>
              <a:gd name="T31" fmla="*/ 2147483647 h 350"/>
              <a:gd name="T32" fmla="*/ 2147483647 w 496"/>
              <a:gd name="T33" fmla="*/ 2147483647 h 350"/>
              <a:gd name="T34" fmla="*/ 2147483647 w 496"/>
              <a:gd name="T35" fmla="*/ 2147483647 h 350"/>
              <a:gd name="T36" fmla="*/ 2147483647 w 496"/>
              <a:gd name="T37" fmla="*/ 2147483647 h 350"/>
              <a:gd name="T38" fmla="*/ 0 w 496"/>
              <a:gd name="T39" fmla="*/ 2147483647 h 350"/>
              <a:gd name="T40" fmla="*/ 0 w 496"/>
              <a:gd name="T41" fmla="*/ 2147483647 h 3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6" h="350">
                <a:moveTo>
                  <a:pt x="0" y="100"/>
                </a:moveTo>
                <a:lnTo>
                  <a:pt x="53" y="22"/>
                </a:lnTo>
                <a:lnTo>
                  <a:pt x="204" y="85"/>
                </a:lnTo>
                <a:lnTo>
                  <a:pt x="196" y="5"/>
                </a:lnTo>
                <a:lnTo>
                  <a:pt x="216" y="16"/>
                </a:lnTo>
                <a:lnTo>
                  <a:pt x="225" y="58"/>
                </a:lnTo>
                <a:lnTo>
                  <a:pt x="283" y="0"/>
                </a:lnTo>
                <a:lnTo>
                  <a:pt x="315" y="5"/>
                </a:lnTo>
                <a:lnTo>
                  <a:pt x="368" y="32"/>
                </a:lnTo>
                <a:lnTo>
                  <a:pt x="440" y="116"/>
                </a:lnTo>
                <a:lnTo>
                  <a:pt x="472" y="233"/>
                </a:lnTo>
                <a:lnTo>
                  <a:pt x="467" y="296"/>
                </a:lnTo>
                <a:lnTo>
                  <a:pt x="495" y="312"/>
                </a:lnTo>
                <a:lnTo>
                  <a:pt x="495" y="328"/>
                </a:lnTo>
                <a:lnTo>
                  <a:pt x="422" y="343"/>
                </a:lnTo>
                <a:lnTo>
                  <a:pt x="311" y="349"/>
                </a:lnTo>
                <a:lnTo>
                  <a:pt x="204" y="328"/>
                </a:lnTo>
                <a:lnTo>
                  <a:pt x="95" y="259"/>
                </a:lnTo>
                <a:lnTo>
                  <a:pt x="63" y="175"/>
                </a:lnTo>
                <a:lnTo>
                  <a:pt x="0" y="100"/>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1" name="Freeform 51"/>
          <p:cNvSpPr>
            <a:spLocks/>
          </p:cNvSpPr>
          <p:nvPr/>
        </p:nvSpPr>
        <p:spPr bwMode="auto">
          <a:xfrm>
            <a:off x="1835150" y="2492375"/>
            <a:ext cx="892175" cy="755650"/>
          </a:xfrm>
          <a:custGeom>
            <a:avLst/>
            <a:gdLst>
              <a:gd name="T0" fmla="*/ 0 w 494"/>
              <a:gd name="T1" fmla="*/ 2147483647 h 445"/>
              <a:gd name="T2" fmla="*/ 2147483647 w 494"/>
              <a:gd name="T3" fmla="*/ 2147483647 h 445"/>
              <a:gd name="T4" fmla="*/ 2147483647 w 494"/>
              <a:gd name="T5" fmla="*/ 2147483647 h 445"/>
              <a:gd name="T6" fmla="*/ 2147483647 w 494"/>
              <a:gd name="T7" fmla="*/ 2147483647 h 445"/>
              <a:gd name="T8" fmla="*/ 2147483647 w 494"/>
              <a:gd name="T9" fmla="*/ 2147483647 h 445"/>
              <a:gd name="T10" fmla="*/ 2147483647 w 494"/>
              <a:gd name="T11" fmla="*/ 2147483647 h 445"/>
              <a:gd name="T12" fmla="*/ 2147483647 w 494"/>
              <a:gd name="T13" fmla="*/ 2147483647 h 445"/>
              <a:gd name="T14" fmla="*/ 2147483647 w 494"/>
              <a:gd name="T15" fmla="*/ 2147483647 h 445"/>
              <a:gd name="T16" fmla="*/ 2147483647 w 494"/>
              <a:gd name="T17" fmla="*/ 2147483647 h 445"/>
              <a:gd name="T18" fmla="*/ 2147483647 w 494"/>
              <a:gd name="T19" fmla="*/ 2147483647 h 445"/>
              <a:gd name="T20" fmla="*/ 2147483647 w 494"/>
              <a:gd name="T21" fmla="*/ 2147483647 h 445"/>
              <a:gd name="T22" fmla="*/ 2147483647 w 494"/>
              <a:gd name="T23" fmla="*/ 2147483647 h 445"/>
              <a:gd name="T24" fmla="*/ 2147483647 w 494"/>
              <a:gd name="T25" fmla="*/ 2147483647 h 445"/>
              <a:gd name="T26" fmla="*/ 2147483647 w 494"/>
              <a:gd name="T27" fmla="*/ 2147483647 h 445"/>
              <a:gd name="T28" fmla="*/ 2147483647 w 494"/>
              <a:gd name="T29" fmla="*/ 2147483647 h 445"/>
              <a:gd name="T30" fmla="*/ 2147483647 w 494"/>
              <a:gd name="T31" fmla="*/ 2147483647 h 445"/>
              <a:gd name="T32" fmla="*/ 2147483647 w 494"/>
              <a:gd name="T33" fmla="*/ 2147483647 h 445"/>
              <a:gd name="T34" fmla="*/ 2147483647 w 494"/>
              <a:gd name="T35" fmla="*/ 2147483647 h 445"/>
              <a:gd name="T36" fmla="*/ 2147483647 w 494"/>
              <a:gd name="T37" fmla="*/ 2147483647 h 445"/>
              <a:gd name="T38" fmla="*/ 2147483647 w 494"/>
              <a:gd name="T39" fmla="*/ 2147483647 h 445"/>
              <a:gd name="T40" fmla="*/ 2147483647 w 494"/>
              <a:gd name="T41" fmla="*/ 2147483647 h 445"/>
              <a:gd name="T42" fmla="*/ 2147483647 w 494"/>
              <a:gd name="T43" fmla="*/ 2147483647 h 445"/>
              <a:gd name="T44" fmla="*/ 2147483647 w 494"/>
              <a:gd name="T45" fmla="*/ 2147483647 h 445"/>
              <a:gd name="T46" fmla="*/ 2147483647 w 494"/>
              <a:gd name="T47" fmla="*/ 2147483647 h 445"/>
              <a:gd name="T48" fmla="*/ 2147483647 w 494"/>
              <a:gd name="T49" fmla="*/ 2147483647 h 445"/>
              <a:gd name="T50" fmla="*/ 2147483647 w 494"/>
              <a:gd name="T51" fmla="*/ 2147483647 h 445"/>
              <a:gd name="T52" fmla="*/ 2147483647 w 494"/>
              <a:gd name="T53" fmla="*/ 2147483647 h 445"/>
              <a:gd name="T54" fmla="*/ 2147483647 w 494"/>
              <a:gd name="T55" fmla="*/ 2147483647 h 445"/>
              <a:gd name="T56" fmla="*/ 2147483647 w 494"/>
              <a:gd name="T57" fmla="*/ 2147483647 h 445"/>
              <a:gd name="T58" fmla="*/ 2147483647 w 494"/>
              <a:gd name="T59" fmla="*/ 2147483647 h 445"/>
              <a:gd name="T60" fmla="*/ 2147483647 w 494"/>
              <a:gd name="T61" fmla="*/ 0 h 445"/>
              <a:gd name="T62" fmla="*/ 2147483647 w 494"/>
              <a:gd name="T63" fmla="*/ 2147483647 h 445"/>
              <a:gd name="T64" fmla="*/ 2147483647 w 494"/>
              <a:gd name="T65" fmla="*/ 2147483647 h 445"/>
              <a:gd name="T66" fmla="*/ 2147483647 w 494"/>
              <a:gd name="T67" fmla="*/ 2147483647 h 445"/>
              <a:gd name="T68" fmla="*/ 2147483647 w 494"/>
              <a:gd name="T69" fmla="*/ 2147483647 h 445"/>
              <a:gd name="T70" fmla="*/ 0 w 494"/>
              <a:gd name="T71" fmla="*/ 2147483647 h 445"/>
              <a:gd name="T72" fmla="*/ 0 w 494"/>
              <a:gd name="T73" fmla="*/ 2147483647 h 4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4" h="445">
                <a:moveTo>
                  <a:pt x="0" y="205"/>
                </a:moveTo>
                <a:lnTo>
                  <a:pt x="5" y="243"/>
                </a:lnTo>
                <a:lnTo>
                  <a:pt x="31" y="259"/>
                </a:lnTo>
                <a:lnTo>
                  <a:pt x="75" y="270"/>
                </a:lnTo>
                <a:lnTo>
                  <a:pt x="183" y="243"/>
                </a:lnTo>
                <a:lnTo>
                  <a:pt x="263" y="289"/>
                </a:lnTo>
                <a:lnTo>
                  <a:pt x="320" y="285"/>
                </a:lnTo>
                <a:lnTo>
                  <a:pt x="263" y="307"/>
                </a:lnTo>
                <a:lnTo>
                  <a:pt x="193" y="270"/>
                </a:lnTo>
                <a:lnTo>
                  <a:pt x="121" y="263"/>
                </a:lnTo>
                <a:lnTo>
                  <a:pt x="126" y="296"/>
                </a:lnTo>
                <a:lnTo>
                  <a:pt x="99" y="328"/>
                </a:lnTo>
                <a:lnTo>
                  <a:pt x="157" y="354"/>
                </a:lnTo>
                <a:lnTo>
                  <a:pt x="162" y="381"/>
                </a:lnTo>
                <a:lnTo>
                  <a:pt x="313" y="444"/>
                </a:lnTo>
                <a:lnTo>
                  <a:pt x="305" y="364"/>
                </a:lnTo>
                <a:lnTo>
                  <a:pt x="325" y="375"/>
                </a:lnTo>
                <a:lnTo>
                  <a:pt x="334" y="417"/>
                </a:lnTo>
                <a:lnTo>
                  <a:pt x="392" y="359"/>
                </a:lnTo>
                <a:lnTo>
                  <a:pt x="424" y="364"/>
                </a:lnTo>
                <a:lnTo>
                  <a:pt x="399" y="343"/>
                </a:lnTo>
                <a:lnTo>
                  <a:pt x="424" y="289"/>
                </a:lnTo>
                <a:lnTo>
                  <a:pt x="383" y="231"/>
                </a:lnTo>
                <a:lnTo>
                  <a:pt x="493" y="205"/>
                </a:lnTo>
                <a:lnTo>
                  <a:pt x="487" y="179"/>
                </a:lnTo>
                <a:lnTo>
                  <a:pt x="424" y="131"/>
                </a:lnTo>
                <a:lnTo>
                  <a:pt x="467" y="116"/>
                </a:lnTo>
                <a:lnTo>
                  <a:pt x="430" y="95"/>
                </a:lnTo>
                <a:lnTo>
                  <a:pt x="414" y="21"/>
                </a:lnTo>
                <a:lnTo>
                  <a:pt x="392" y="31"/>
                </a:lnTo>
                <a:lnTo>
                  <a:pt x="352" y="0"/>
                </a:lnTo>
                <a:lnTo>
                  <a:pt x="283" y="52"/>
                </a:lnTo>
                <a:lnTo>
                  <a:pt x="141" y="79"/>
                </a:lnTo>
                <a:lnTo>
                  <a:pt x="141" y="131"/>
                </a:lnTo>
                <a:lnTo>
                  <a:pt x="26" y="175"/>
                </a:lnTo>
                <a:lnTo>
                  <a:pt x="0" y="205"/>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2" name="Freeform 52"/>
          <p:cNvSpPr>
            <a:spLocks/>
          </p:cNvSpPr>
          <p:nvPr/>
        </p:nvSpPr>
        <p:spPr bwMode="auto">
          <a:xfrm>
            <a:off x="2236788" y="5130800"/>
            <a:ext cx="981075" cy="811213"/>
          </a:xfrm>
          <a:custGeom>
            <a:avLst/>
            <a:gdLst>
              <a:gd name="T0" fmla="*/ 0 w 542"/>
              <a:gd name="T1" fmla="*/ 2147483647 h 477"/>
              <a:gd name="T2" fmla="*/ 2147483647 w 542"/>
              <a:gd name="T3" fmla="*/ 2147483647 h 477"/>
              <a:gd name="T4" fmla="*/ 2147483647 w 542"/>
              <a:gd name="T5" fmla="*/ 2147483647 h 477"/>
              <a:gd name="T6" fmla="*/ 2147483647 w 542"/>
              <a:gd name="T7" fmla="*/ 2147483647 h 477"/>
              <a:gd name="T8" fmla="*/ 2147483647 w 542"/>
              <a:gd name="T9" fmla="*/ 2147483647 h 477"/>
              <a:gd name="T10" fmla="*/ 2147483647 w 542"/>
              <a:gd name="T11" fmla="*/ 0 h 477"/>
              <a:gd name="T12" fmla="*/ 2147483647 w 542"/>
              <a:gd name="T13" fmla="*/ 2147483647 h 477"/>
              <a:gd name="T14" fmla="*/ 2147483647 w 542"/>
              <a:gd name="T15" fmla="*/ 2147483647 h 477"/>
              <a:gd name="T16" fmla="*/ 2147483647 w 542"/>
              <a:gd name="T17" fmla="*/ 2147483647 h 477"/>
              <a:gd name="T18" fmla="*/ 2147483647 w 542"/>
              <a:gd name="T19" fmla="*/ 2147483647 h 477"/>
              <a:gd name="T20" fmla="*/ 2147483647 w 542"/>
              <a:gd name="T21" fmla="*/ 2147483647 h 477"/>
              <a:gd name="T22" fmla="*/ 2147483647 w 542"/>
              <a:gd name="T23" fmla="*/ 2147483647 h 477"/>
              <a:gd name="T24" fmla="*/ 2147483647 w 542"/>
              <a:gd name="T25" fmla="*/ 2147483647 h 477"/>
              <a:gd name="T26" fmla="*/ 2147483647 w 542"/>
              <a:gd name="T27" fmla="*/ 2147483647 h 477"/>
              <a:gd name="T28" fmla="*/ 2147483647 w 542"/>
              <a:gd name="T29" fmla="*/ 2147483647 h 477"/>
              <a:gd name="T30" fmla="*/ 2147483647 w 542"/>
              <a:gd name="T31" fmla="*/ 2147483647 h 477"/>
              <a:gd name="T32" fmla="*/ 2147483647 w 542"/>
              <a:gd name="T33" fmla="*/ 2147483647 h 477"/>
              <a:gd name="T34" fmla="*/ 2147483647 w 542"/>
              <a:gd name="T35" fmla="*/ 2147483647 h 477"/>
              <a:gd name="T36" fmla="*/ 2147483647 w 542"/>
              <a:gd name="T37" fmla="*/ 2147483647 h 477"/>
              <a:gd name="T38" fmla="*/ 2147483647 w 542"/>
              <a:gd name="T39" fmla="*/ 2147483647 h 477"/>
              <a:gd name="T40" fmla="*/ 2147483647 w 542"/>
              <a:gd name="T41" fmla="*/ 2147483647 h 477"/>
              <a:gd name="T42" fmla="*/ 2147483647 w 542"/>
              <a:gd name="T43" fmla="*/ 2147483647 h 477"/>
              <a:gd name="T44" fmla="*/ 2147483647 w 542"/>
              <a:gd name="T45" fmla="*/ 2147483647 h 477"/>
              <a:gd name="T46" fmla="*/ 2147483647 w 542"/>
              <a:gd name="T47" fmla="*/ 2147483647 h 477"/>
              <a:gd name="T48" fmla="*/ 2147483647 w 542"/>
              <a:gd name="T49" fmla="*/ 2147483647 h 477"/>
              <a:gd name="T50" fmla="*/ 2147483647 w 542"/>
              <a:gd name="T51" fmla="*/ 2147483647 h 477"/>
              <a:gd name="T52" fmla="*/ 2147483647 w 542"/>
              <a:gd name="T53" fmla="*/ 2147483647 h 477"/>
              <a:gd name="T54" fmla="*/ 2147483647 w 542"/>
              <a:gd name="T55" fmla="*/ 2147483647 h 477"/>
              <a:gd name="T56" fmla="*/ 2147483647 w 542"/>
              <a:gd name="T57" fmla="*/ 2147483647 h 477"/>
              <a:gd name="T58" fmla="*/ 2147483647 w 542"/>
              <a:gd name="T59" fmla="*/ 2147483647 h 477"/>
              <a:gd name="T60" fmla="*/ 2147483647 w 542"/>
              <a:gd name="T61" fmla="*/ 2147483647 h 477"/>
              <a:gd name="T62" fmla="*/ 0 w 542"/>
              <a:gd name="T63" fmla="*/ 2147483647 h 477"/>
              <a:gd name="T64" fmla="*/ 0 w 542"/>
              <a:gd name="T65" fmla="*/ 2147483647 h 4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2" h="477">
                <a:moveTo>
                  <a:pt x="0" y="450"/>
                </a:moveTo>
                <a:lnTo>
                  <a:pt x="33" y="409"/>
                </a:lnTo>
                <a:lnTo>
                  <a:pt x="111" y="11"/>
                </a:lnTo>
                <a:lnTo>
                  <a:pt x="126" y="11"/>
                </a:lnTo>
                <a:lnTo>
                  <a:pt x="133" y="39"/>
                </a:lnTo>
                <a:lnTo>
                  <a:pt x="154" y="0"/>
                </a:lnTo>
                <a:lnTo>
                  <a:pt x="190" y="11"/>
                </a:lnTo>
                <a:lnTo>
                  <a:pt x="186" y="39"/>
                </a:lnTo>
                <a:lnTo>
                  <a:pt x="296" y="33"/>
                </a:lnTo>
                <a:lnTo>
                  <a:pt x="380" y="111"/>
                </a:lnTo>
                <a:lnTo>
                  <a:pt x="384" y="155"/>
                </a:lnTo>
                <a:lnTo>
                  <a:pt x="426" y="159"/>
                </a:lnTo>
                <a:lnTo>
                  <a:pt x="441" y="122"/>
                </a:lnTo>
                <a:lnTo>
                  <a:pt x="469" y="143"/>
                </a:lnTo>
                <a:lnTo>
                  <a:pt x="469" y="184"/>
                </a:lnTo>
                <a:lnTo>
                  <a:pt x="541" y="196"/>
                </a:lnTo>
                <a:lnTo>
                  <a:pt x="526" y="260"/>
                </a:lnTo>
                <a:lnTo>
                  <a:pt x="531" y="292"/>
                </a:lnTo>
                <a:lnTo>
                  <a:pt x="510" y="297"/>
                </a:lnTo>
                <a:lnTo>
                  <a:pt x="505" y="254"/>
                </a:lnTo>
                <a:lnTo>
                  <a:pt x="489" y="254"/>
                </a:lnTo>
                <a:lnTo>
                  <a:pt x="432" y="297"/>
                </a:lnTo>
                <a:lnTo>
                  <a:pt x="409" y="418"/>
                </a:lnTo>
                <a:lnTo>
                  <a:pt x="426" y="440"/>
                </a:lnTo>
                <a:lnTo>
                  <a:pt x="354" y="450"/>
                </a:lnTo>
                <a:lnTo>
                  <a:pt x="348" y="434"/>
                </a:lnTo>
                <a:lnTo>
                  <a:pt x="321" y="461"/>
                </a:lnTo>
                <a:lnTo>
                  <a:pt x="248" y="444"/>
                </a:lnTo>
                <a:lnTo>
                  <a:pt x="126" y="476"/>
                </a:lnTo>
                <a:lnTo>
                  <a:pt x="117" y="450"/>
                </a:lnTo>
                <a:lnTo>
                  <a:pt x="45" y="470"/>
                </a:lnTo>
                <a:lnTo>
                  <a:pt x="0" y="450"/>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3" name="Freeform 53"/>
          <p:cNvSpPr>
            <a:spLocks/>
          </p:cNvSpPr>
          <p:nvPr/>
        </p:nvSpPr>
        <p:spPr bwMode="auto">
          <a:xfrm>
            <a:off x="2051050" y="5876925"/>
            <a:ext cx="1066800" cy="604838"/>
          </a:xfrm>
          <a:custGeom>
            <a:avLst/>
            <a:gdLst>
              <a:gd name="T0" fmla="*/ 0 w 589"/>
              <a:gd name="T1" fmla="*/ 2147483647 h 356"/>
              <a:gd name="T2" fmla="*/ 2147483647 w 589"/>
              <a:gd name="T3" fmla="*/ 2147483647 h 356"/>
              <a:gd name="T4" fmla="*/ 2147483647 w 589"/>
              <a:gd name="T5" fmla="*/ 2147483647 h 356"/>
              <a:gd name="T6" fmla="*/ 2147483647 w 589"/>
              <a:gd name="T7" fmla="*/ 2147483647 h 356"/>
              <a:gd name="T8" fmla="*/ 2147483647 w 589"/>
              <a:gd name="T9" fmla="*/ 2147483647 h 356"/>
              <a:gd name="T10" fmla="*/ 2147483647 w 589"/>
              <a:gd name="T11" fmla="*/ 2147483647 h 356"/>
              <a:gd name="T12" fmla="*/ 2147483647 w 589"/>
              <a:gd name="T13" fmla="*/ 2147483647 h 356"/>
              <a:gd name="T14" fmla="*/ 2147483647 w 589"/>
              <a:gd name="T15" fmla="*/ 2147483647 h 356"/>
              <a:gd name="T16" fmla="*/ 2147483647 w 589"/>
              <a:gd name="T17" fmla="*/ 2147483647 h 356"/>
              <a:gd name="T18" fmla="*/ 2147483647 w 589"/>
              <a:gd name="T19" fmla="*/ 2147483647 h 356"/>
              <a:gd name="T20" fmla="*/ 2147483647 w 589"/>
              <a:gd name="T21" fmla="*/ 2147483647 h 356"/>
              <a:gd name="T22" fmla="*/ 2147483647 w 589"/>
              <a:gd name="T23" fmla="*/ 2147483647 h 356"/>
              <a:gd name="T24" fmla="*/ 2147483647 w 589"/>
              <a:gd name="T25" fmla="*/ 2147483647 h 356"/>
              <a:gd name="T26" fmla="*/ 2147483647 w 589"/>
              <a:gd name="T27" fmla="*/ 2147483647 h 356"/>
              <a:gd name="T28" fmla="*/ 2147483647 w 589"/>
              <a:gd name="T29" fmla="*/ 2147483647 h 356"/>
              <a:gd name="T30" fmla="*/ 2147483647 w 589"/>
              <a:gd name="T31" fmla="*/ 2147483647 h 356"/>
              <a:gd name="T32" fmla="*/ 2147483647 w 589"/>
              <a:gd name="T33" fmla="*/ 0 h 356"/>
              <a:gd name="T34" fmla="*/ 2147483647 w 589"/>
              <a:gd name="T35" fmla="*/ 2147483647 h 356"/>
              <a:gd name="T36" fmla="*/ 2147483647 w 589"/>
              <a:gd name="T37" fmla="*/ 2147483647 h 356"/>
              <a:gd name="T38" fmla="*/ 2147483647 w 589"/>
              <a:gd name="T39" fmla="*/ 2147483647 h 356"/>
              <a:gd name="T40" fmla="*/ 2147483647 w 589"/>
              <a:gd name="T41" fmla="*/ 2147483647 h 356"/>
              <a:gd name="T42" fmla="*/ 2147483647 w 589"/>
              <a:gd name="T43" fmla="*/ 2147483647 h 356"/>
              <a:gd name="T44" fmla="*/ 2147483647 w 589"/>
              <a:gd name="T45" fmla="*/ 2147483647 h 356"/>
              <a:gd name="T46" fmla="*/ 2147483647 w 589"/>
              <a:gd name="T47" fmla="*/ 2147483647 h 356"/>
              <a:gd name="T48" fmla="*/ 0 w 589"/>
              <a:gd name="T49" fmla="*/ 2147483647 h 356"/>
              <a:gd name="T50" fmla="*/ 0 w 589"/>
              <a:gd name="T51" fmla="*/ 2147483647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9" h="356">
                <a:moveTo>
                  <a:pt x="0" y="91"/>
                </a:moveTo>
                <a:lnTo>
                  <a:pt x="17" y="122"/>
                </a:lnTo>
                <a:lnTo>
                  <a:pt x="121" y="148"/>
                </a:lnTo>
                <a:lnTo>
                  <a:pt x="104" y="239"/>
                </a:lnTo>
                <a:lnTo>
                  <a:pt x="127" y="248"/>
                </a:lnTo>
                <a:lnTo>
                  <a:pt x="151" y="217"/>
                </a:lnTo>
                <a:lnTo>
                  <a:pt x="190" y="264"/>
                </a:lnTo>
                <a:lnTo>
                  <a:pt x="331" y="301"/>
                </a:lnTo>
                <a:lnTo>
                  <a:pt x="387" y="355"/>
                </a:lnTo>
                <a:lnTo>
                  <a:pt x="479" y="349"/>
                </a:lnTo>
                <a:lnTo>
                  <a:pt x="497" y="264"/>
                </a:lnTo>
                <a:lnTo>
                  <a:pt x="577" y="170"/>
                </a:lnTo>
                <a:lnTo>
                  <a:pt x="588" y="126"/>
                </a:lnTo>
                <a:lnTo>
                  <a:pt x="552" y="10"/>
                </a:lnTo>
                <a:lnTo>
                  <a:pt x="514" y="6"/>
                </a:lnTo>
                <a:lnTo>
                  <a:pt x="442" y="16"/>
                </a:lnTo>
                <a:lnTo>
                  <a:pt x="436" y="0"/>
                </a:lnTo>
                <a:lnTo>
                  <a:pt x="409" y="27"/>
                </a:lnTo>
                <a:lnTo>
                  <a:pt x="336" y="10"/>
                </a:lnTo>
                <a:lnTo>
                  <a:pt x="214" y="42"/>
                </a:lnTo>
                <a:lnTo>
                  <a:pt x="205" y="16"/>
                </a:lnTo>
                <a:lnTo>
                  <a:pt x="133" y="36"/>
                </a:lnTo>
                <a:lnTo>
                  <a:pt x="88" y="16"/>
                </a:lnTo>
                <a:lnTo>
                  <a:pt x="69" y="52"/>
                </a:lnTo>
                <a:lnTo>
                  <a:pt x="0" y="91"/>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4" name="Freeform 54"/>
          <p:cNvSpPr>
            <a:spLocks/>
          </p:cNvSpPr>
          <p:nvPr/>
        </p:nvSpPr>
        <p:spPr bwMode="auto">
          <a:xfrm>
            <a:off x="2916238" y="5867400"/>
            <a:ext cx="566737" cy="711200"/>
          </a:xfrm>
          <a:custGeom>
            <a:avLst/>
            <a:gdLst>
              <a:gd name="T0" fmla="*/ 0 w 314"/>
              <a:gd name="T1" fmla="*/ 2147483647 h 419"/>
              <a:gd name="T2" fmla="*/ 2147483647 w 314"/>
              <a:gd name="T3" fmla="*/ 2147483647 h 419"/>
              <a:gd name="T4" fmla="*/ 2147483647 w 314"/>
              <a:gd name="T5" fmla="*/ 2147483647 h 419"/>
              <a:gd name="T6" fmla="*/ 2147483647 w 314"/>
              <a:gd name="T7" fmla="*/ 2147483647 h 419"/>
              <a:gd name="T8" fmla="*/ 2147483647 w 314"/>
              <a:gd name="T9" fmla="*/ 2147483647 h 419"/>
              <a:gd name="T10" fmla="*/ 2147483647 w 314"/>
              <a:gd name="T11" fmla="*/ 0 h 419"/>
              <a:gd name="T12" fmla="*/ 2147483647 w 314"/>
              <a:gd name="T13" fmla="*/ 2147483647 h 419"/>
              <a:gd name="T14" fmla="*/ 2147483647 w 314"/>
              <a:gd name="T15" fmla="*/ 2147483647 h 419"/>
              <a:gd name="T16" fmla="*/ 2147483647 w 314"/>
              <a:gd name="T17" fmla="*/ 2147483647 h 419"/>
              <a:gd name="T18" fmla="*/ 2147483647 w 314"/>
              <a:gd name="T19" fmla="*/ 2147483647 h 419"/>
              <a:gd name="T20" fmla="*/ 2147483647 w 314"/>
              <a:gd name="T21" fmla="*/ 2147483647 h 419"/>
              <a:gd name="T22" fmla="*/ 2147483647 w 314"/>
              <a:gd name="T23" fmla="*/ 2147483647 h 419"/>
              <a:gd name="T24" fmla="*/ 2147483647 w 314"/>
              <a:gd name="T25" fmla="*/ 2147483647 h 419"/>
              <a:gd name="T26" fmla="*/ 2147483647 w 314"/>
              <a:gd name="T27" fmla="*/ 2147483647 h 419"/>
              <a:gd name="T28" fmla="*/ 2147483647 w 314"/>
              <a:gd name="T29" fmla="*/ 2147483647 h 419"/>
              <a:gd name="T30" fmla="*/ 2147483647 w 314"/>
              <a:gd name="T31" fmla="*/ 2147483647 h 419"/>
              <a:gd name="T32" fmla="*/ 2147483647 w 314"/>
              <a:gd name="T33" fmla="*/ 2147483647 h 419"/>
              <a:gd name="T34" fmla="*/ 0 w 314"/>
              <a:gd name="T35" fmla="*/ 2147483647 h 419"/>
              <a:gd name="T36" fmla="*/ 0 w 314"/>
              <a:gd name="T37" fmla="*/ 2147483647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4" h="419">
                <a:moveTo>
                  <a:pt x="0" y="349"/>
                </a:moveTo>
                <a:lnTo>
                  <a:pt x="18" y="264"/>
                </a:lnTo>
                <a:lnTo>
                  <a:pt x="98" y="170"/>
                </a:lnTo>
                <a:lnTo>
                  <a:pt x="109" y="126"/>
                </a:lnTo>
                <a:lnTo>
                  <a:pt x="73" y="10"/>
                </a:lnTo>
                <a:lnTo>
                  <a:pt x="103" y="0"/>
                </a:lnTo>
                <a:lnTo>
                  <a:pt x="172" y="105"/>
                </a:lnTo>
                <a:lnTo>
                  <a:pt x="313" y="138"/>
                </a:lnTo>
                <a:lnTo>
                  <a:pt x="255" y="217"/>
                </a:lnTo>
                <a:lnTo>
                  <a:pt x="281" y="274"/>
                </a:lnTo>
                <a:lnTo>
                  <a:pt x="313" y="290"/>
                </a:lnTo>
                <a:lnTo>
                  <a:pt x="244" y="360"/>
                </a:lnTo>
                <a:lnTo>
                  <a:pt x="260" y="407"/>
                </a:lnTo>
                <a:lnTo>
                  <a:pt x="187" y="418"/>
                </a:lnTo>
                <a:lnTo>
                  <a:pt x="157" y="391"/>
                </a:lnTo>
                <a:lnTo>
                  <a:pt x="94" y="418"/>
                </a:lnTo>
                <a:lnTo>
                  <a:pt x="50" y="364"/>
                </a:lnTo>
                <a:lnTo>
                  <a:pt x="0" y="349"/>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5" name="Freeform 55"/>
          <p:cNvSpPr>
            <a:spLocks/>
          </p:cNvSpPr>
          <p:nvPr/>
        </p:nvSpPr>
        <p:spPr bwMode="auto">
          <a:xfrm>
            <a:off x="1947863" y="1839913"/>
            <a:ext cx="701675" cy="804862"/>
          </a:xfrm>
          <a:custGeom>
            <a:avLst/>
            <a:gdLst>
              <a:gd name="T0" fmla="*/ 0 w 388"/>
              <a:gd name="T1" fmla="*/ 2147483647 h 473"/>
              <a:gd name="T2" fmla="*/ 2147483647 w 388"/>
              <a:gd name="T3" fmla="*/ 2147483647 h 473"/>
              <a:gd name="T4" fmla="*/ 2147483647 w 388"/>
              <a:gd name="T5" fmla="*/ 2147483647 h 473"/>
              <a:gd name="T6" fmla="*/ 2147483647 w 388"/>
              <a:gd name="T7" fmla="*/ 2147483647 h 473"/>
              <a:gd name="T8" fmla="*/ 2147483647 w 388"/>
              <a:gd name="T9" fmla="*/ 2147483647 h 473"/>
              <a:gd name="T10" fmla="*/ 2147483647 w 388"/>
              <a:gd name="T11" fmla="*/ 2147483647 h 473"/>
              <a:gd name="T12" fmla="*/ 2147483647 w 388"/>
              <a:gd name="T13" fmla="*/ 2147483647 h 473"/>
              <a:gd name="T14" fmla="*/ 2147483647 w 388"/>
              <a:gd name="T15" fmla="*/ 2147483647 h 473"/>
              <a:gd name="T16" fmla="*/ 2147483647 w 388"/>
              <a:gd name="T17" fmla="*/ 0 h 473"/>
              <a:gd name="T18" fmla="*/ 2147483647 w 388"/>
              <a:gd name="T19" fmla="*/ 2147483647 h 473"/>
              <a:gd name="T20" fmla="*/ 2147483647 w 388"/>
              <a:gd name="T21" fmla="*/ 2147483647 h 473"/>
              <a:gd name="T22" fmla="*/ 2147483647 w 388"/>
              <a:gd name="T23" fmla="*/ 2147483647 h 473"/>
              <a:gd name="T24" fmla="*/ 2147483647 w 388"/>
              <a:gd name="T25" fmla="*/ 2147483647 h 473"/>
              <a:gd name="T26" fmla="*/ 2147483647 w 388"/>
              <a:gd name="T27" fmla="*/ 2147483647 h 473"/>
              <a:gd name="T28" fmla="*/ 2147483647 w 388"/>
              <a:gd name="T29" fmla="*/ 2147483647 h 473"/>
              <a:gd name="T30" fmla="*/ 2147483647 w 388"/>
              <a:gd name="T31" fmla="*/ 2147483647 h 473"/>
              <a:gd name="T32" fmla="*/ 2147483647 w 388"/>
              <a:gd name="T33" fmla="*/ 2147483647 h 473"/>
              <a:gd name="T34" fmla="*/ 2147483647 w 388"/>
              <a:gd name="T35" fmla="*/ 2147483647 h 473"/>
              <a:gd name="T36" fmla="*/ 2147483647 w 388"/>
              <a:gd name="T37" fmla="*/ 2147483647 h 473"/>
              <a:gd name="T38" fmla="*/ 2147483647 w 388"/>
              <a:gd name="T39" fmla="*/ 2147483647 h 473"/>
              <a:gd name="T40" fmla="*/ 2147483647 w 388"/>
              <a:gd name="T41" fmla="*/ 2147483647 h 473"/>
              <a:gd name="T42" fmla="*/ 2147483647 w 388"/>
              <a:gd name="T43" fmla="*/ 2147483647 h 473"/>
              <a:gd name="T44" fmla="*/ 2147483647 w 388"/>
              <a:gd name="T45" fmla="*/ 2147483647 h 473"/>
              <a:gd name="T46" fmla="*/ 2147483647 w 388"/>
              <a:gd name="T47" fmla="*/ 2147483647 h 473"/>
              <a:gd name="T48" fmla="*/ 2147483647 w 388"/>
              <a:gd name="T49" fmla="*/ 2147483647 h 473"/>
              <a:gd name="T50" fmla="*/ 2147483647 w 388"/>
              <a:gd name="T51" fmla="*/ 2147483647 h 473"/>
              <a:gd name="T52" fmla="*/ 2147483647 w 388"/>
              <a:gd name="T53" fmla="*/ 2147483647 h 473"/>
              <a:gd name="T54" fmla="*/ 0 w 388"/>
              <a:gd name="T55" fmla="*/ 2147483647 h 473"/>
              <a:gd name="T56" fmla="*/ 0 w 388"/>
              <a:gd name="T57" fmla="*/ 2147483647 h 4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8" h="473">
                <a:moveTo>
                  <a:pt x="0" y="308"/>
                </a:moveTo>
                <a:lnTo>
                  <a:pt x="42" y="292"/>
                </a:lnTo>
                <a:lnTo>
                  <a:pt x="3" y="249"/>
                </a:lnTo>
                <a:lnTo>
                  <a:pt x="62" y="181"/>
                </a:lnTo>
                <a:lnTo>
                  <a:pt x="103" y="165"/>
                </a:lnTo>
                <a:lnTo>
                  <a:pt x="125" y="65"/>
                </a:lnTo>
                <a:lnTo>
                  <a:pt x="72" y="75"/>
                </a:lnTo>
                <a:lnTo>
                  <a:pt x="62" y="33"/>
                </a:lnTo>
                <a:lnTo>
                  <a:pt x="141" y="0"/>
                </a:lnTo>
                <a:lnTo>
                  <a:pt x="151" y="39"/>
                </a:lnTo>
                <a:lnTo>
                  <a:pt x="241" y="39"/>
                </a:lnTo>
                <a:lnTo>
                  <a:pt x="262" y="96"/>
                </a:lnTo>
                <a:lnTo>
                  <a:pt x="314" y="96"/>
                </a:lnTo>
                <a:lnTo>
                  <a:pt x="334" y="75"/>
                </a:lnTo>
                <a:lnTo>
                  <a:pt x="387" y="91"/>
                </a:lnTo>
                <a:lnTo>
                  <a:pt x="371" y="203"/>
                </a:lnTo>
                <a:lnTo>
                  <a:pt x="387" y="324"/>
                </a:lnTo>
                <a:lnTo>
                  <a:pt x="350" y="329"/>
                </a:lnTo>
                <a:lnTo>
                  <a:pt x="324" y="414"/>
                </a:lnTo>
                <a:lnTo>
                  <a:pt x="302" y="424"/>
                </a:lnTo>
                <a:lnTo>
                  <a:pt x="262" y="393"/>
                </a:lnTo>
                <a:lnTo>
                  <a:pt x="193" y="445"/>
                </a:lnTo>
                <a:lnTo>
                  <a:pt x="51" y="472"/>
                </a:lnTo>
                <a:lnTo>
                  <a:pt x="47" y="418"/>
                </a:lnTo>
                <a:lnTo>
                  <a:pt x="72" y="387"/>
                </a:lnTo>
                <a:lnTo>
                  <a:pt x="51" y="370"/>
                </a:lnTo>
                <a:lnTo>
                  <a:pt x="62" y="334"/>
                </a:lnTo>
                <a:lnTo>
                  <a:pt x="0" y="308"/>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6" name="Freeform 56"/>
          <p:cNvSpPr>
            <a:spLocks/>
          </p:cNvSpPr>
          <p:nvPr/>
        </p:nvSpPr>
        <p:spPr bwMode="auto">
          <a:xfrm>
            <a:off x="1235075" y="1663700"/>
            <a:ext cx="938213" cy="665163"/>
          </a:xfrm>
          <a:custGeom>
            <a:avLst/>
            <a:gdLst>
              <a:gd name="T0" fmla="*/ 0 w 519"/>
              <a:gd name="T1" fmla="*/ 2147483647 h 391"/>
              <a:gd name="T2" fmla="*/ 2147483647 w 519"/>
              <a:gd name="T3" fmla="*/ 2147483647 h 391"/>
              <a:gd name="T4" fmla="*/ 2147483647 w 519"/>
              <a:gd name="T5" fmla="*/ 2147483647 h 391"/>
              <a:gd name="T6" fmla="*/ 2147483647 w 519"/>
              <a:gd name="T7" fmla="*/ 2147483647 h 391"/>
              <a:gd name="T8" fmla="*/ 2147483647 w 519"/>
              <a:gd name="T9" fmla="*/ 2147483647 h 391"/>
              <a:gd name="T10" fmla="*/ 2147483647 w 519"/>
              <a:gd name="T11" fmla="*/ 2147483647 h 391"/>
              <a:gd name="T12" fmla="*/ 2147483647 w 519"/>
              <a:gd name="T13" fmla="*/ 2147483647 h 391"/>
              <a:gd name="T14" fmla="*/ 2147483647 w 519"/>
              <a:gd name="T15" fmla="*/ 2147483647 h 391"/>
              <a:gd name="T16" fmla="*/ 2147483647 w 519"/>
              <a:gd name="T17" fmla="*/ 2147483647 h 391"/>
              <a:gd name="T18" fmla="*/ 2147483647 w 519"/>
              <a:gd name="T19" fmla="*/ 2147483647 h 391"/>
              <a:gd name="T20" fmla="*/ 2147483647 w 519"/>
              <a:gd name="T21" fmla="*/ 2147483647 h 391"/>
              <a:gd name="T22" fmla="*/ 2147483647 w 519"/>
              <a:gd name="T23" fmla="*/ 2147483647 h 391"/>
              <a:gd name="T24" fmla="*/ 2147483647 w 519"/>
              <a:gd name="T25" fmla="*/ 2147483647 h 391"/>
              <a:gd name="T26" fmla="*/ 2147483647 w 519"/>
              <a:gd name="T27" fmla="*/ 2147483647 h 391"/>
              <a:gd name="T28" fmla="*/ 2147483647 w 519"/>
              <a:gd name="T29" fmla="*/ 2147483647 h 391"/>
              <a:gd name="T30" fmla="*/ 2147483647 w 519"/>
              <a:gd name="T31" fmla="*/ 2147483647 h 391"/>
              <a:gd name="T32" fmla="*/ 2147483647 w 519"/>
              <a:gd name="T33" fmla="*/ 2147483647 h 391"/>
              <a:gd name="T34" fmla="*/ 2147483647 w 519"/>
              <a:gd name="T35" fmla="*/ 2147483647 h 391"/>
              <a:gd name="T36" fmla="*/ 2147483647 w 519"/>
              <a:gd name="T37" fmla="*/ 2147483647 h 391"/>
              <a:gd name="T38" fmla="*/ 2147483647 w 519"/>
              <a:gd name="T39" fmla="*/ 2147483647 h 391"/>
              <a:gd name="T40" fmla="*/ 2147483647 w 519"/>
              <a:gd name="T41" fmla="*/ 2147483647 h 391"/>
              <a:gd name="T42" fmla="*/ 2147483647 w 519"/>
              <a:gd name="T43" fmla="*/ 2147483647 h 391"/>
              <a:gd name="T44" fmla="*/ 2147483647 w 519"/>
              <a:gd name="T45" fmla="*/ 2147483647 h 391"/>
              <a:gd name="T46" fmla="*/ 2147483647 w 519"/>
              <a:gd name="T47" fmla="*/ 2147483647 h 391"/>
              <a:gd name="T48" fmla="*/ 2147483647 w 519"/>
              <a:gd name="T49" fmla="*/ 2147483647 h 391"/>
              <a:gd name="T50" fmla="*/ 2147483647 w 519"/>
              <a:gd name="T51" fmla="*/ 0 h 391"/>
              <a:gd name="T52" fmla="*/ 2147483647 w 519"/>
              <a:gd name="T53" fmla="*/ 2147483647 h 391"/>
              <a:gd name="T54" fmla="*/ 0 w 519"/>
              <a:gd name="T55" fmla="*/ 2147483647 h 391"/>
              <a:gd name="T56" fmla="*/ 0 w 519"/>
              <a:gd name="T57" fmla="*/ 2147483647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9" h="391">
                <a:moveTo>
                  <a:pt x="0" y="85"/>
                </a:moveTo>
                <a:lnTo>
                  <a:pt x="25" y="143"/>
                </a:lnTo>
                <a:lnTo>
                  <a:pt x="25" y="189"/>
                </a:lnTo>
                <a:lnTo>
                  <a:pt x="10" y="195"/>
                </a:lnTo>
                <a:lnTo>
                  <a:pt x="36" y="307"/>
                </a:lnTo>
                <a:lnTo>
                  <a:pt x="63" y="328"/>
                </a:lnTo>
                <a:lnTo>
                  <a:pt x="155" y="311"/>
                </a:lnTo>
                <a:lnTo>
                  <a:pt x="209" y="328"/>
                </a:lnTo>
                <a:lnTo>
                  <a:pt x="245" y="359"/>
                </a:lnTo>
                <a:lnTo>
                  <a:pt x="277" y="353"/>
                </a:lnTo>
                <a:lnTo>
                  <a:pt x="283" y="390"/>
                </a:lnTo>
                <a:lnTo>
                  <a:pt x="324" y="370"/>
                </a:lnTo>
                <a:lnTo>
                  <a:pt x="329" y="332"/>
                </a:lnTo>
                <a:lnTo>
                  <a:pt x="396" y="353"/>
                </a:lnTo>
                <a:lnTo>
                  <a:pt x="455" y="285"/>
                </a:lnTo>
                <a:lnTo>
                  <a:pt x="496" y="269"/>
                </a:lnTo>
                <a:lnTo>
                  <a:pt x="518" y="169"/>
                </a:lnTo>
                <a:lnTo>
                  <a:pt x="465" y="179"/>
                </a:lnTo>
                <a:lnTo>
                  <a:pt x="455" y="137"/>
                </a:lnTo>
                <a:lnTo>
                  <a:pt x="396" y="131"/>
                </a:lnTo>
                <a:lnTo>
                  <a:pt x="396" y="111"/>
                </a:lnTo>
                <a:lnTo>
                  <a:pt x="356" y="114"/>
                </a:lnTo>
                <a:lnTo>
                  <a:pt x="283" y="173"/>
                </a:lnTo>
                <a:lnTo>
                  <a:pt x="199" y="30"/>
                </a:lnTo>
                <a:lnTo>
                  <a:pt x="171" y="26"/>
                </a:lnTo>
                <a:lnTo>
                  <a:pt x="177" y="0"/>
                </a:lnTo>
                <a:lnTo>
                  <a:pt x="36" y="21"/>
                </a:lnTo>
                <a:lnTo>
                  <a:pt x="0" y="85"/>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7" name="Freeform 57"/>
          <p:cNvSpPr>
            <a:spLocks/>
          </p:cNvSpPr>
          <p:nvPr/>
        </p:nvSpPr>
        <p:spPr bwMode="auto">
          <a:xfrm>
            <a:off x="609600" y="1762125"/>
            <a:ext cx="739775" cy="747713"/>
          </a:xfrm>
          <a:custGeom>
            <a:avLst/>
            <a:gdLst>
              <a:gd name="T0" fmla="*/ 0 w 409"/>
              <a:gd name="T1" fmla="*/ 2147483647 h 440"/>
              <a:gd name="T2" fmla="*/ 2147483647 w 409"/>
              <a:gd name="T3" fmla="*/ 2147483647 h 440"/>
              <a:gd name="T4" fmla="*/ 2147483647 w 409"/>
              <a:gd name="T5" fmla="*/ 2147483647 h 440"/>
              <a:gd name="T6" fmla="*/ 2147483647 w 409"/>
              <a:gd name="T7" fmla="*/ 2147483647 h 440"/>
              <a:gd name="T8" fmla="*/ 2147483647 w 409"/>
              <a:gd name="T9" fmla="*/ 2147483647 h 440"/>
              <a:gd name="T10" fmla="*/ 2147483647 w 409"/>
              <a:gd name="T11" fmla="*/ 2147483647 h 440"/>
              <a:gd name="T12" fmla="*/ 2147483647 w 409"/>
              <a:gd name="T13" fmla="*/ 2147483647 h 440"/>
              <a:gd name="T14" fmla="*/ 2147483647 w 409"/>
              <a:gd name="T15" fmla="*/ 2147483647 h 440"/>
              <a:gd name="T16" fmla="*/ 2147483647 w 409"/>
              <a:gd name="T17" fmla="*/ 2147483647 h 440"/>
              <a:gd name="T18" fmla="*/ 2147483647 w 409"/>
              <a:gd name="T19" fmla="*/ 2147483647 h 440"/>
              <a:gd name="T20" fmla="*/ 2147483647 w 409"/>
              <a:gd name="T21" fmla="*/ 2147483647 h 440"/>
              <a:gd name="T22" fmla="*/ 2147483647 w 409"/>
              <a:gd name="T23" fmla="*/ 2147483647 h 440"/>
              <a:gd name="T24" fmla="*/ 2147483647 w 409"/>
              <a:gd name="T25" fmla="*/ 2147483647 h 440"/>
              <a:gd name="T26" fmla="*/ 2147483647 w 409"/>
              <a:gd name="T27" fmla="*/ 2147483647 h 440"/>
              <a:gd name="T28" fmla="*/ 2147483647 w 409"/>
              <a:gd name="T29" fmla="*/ 2147483647 h 440"/>
              <a:gd name="T30" fmla="*/ 2147483647 w 409"/>
              <a:gd name="T31" fmla="*/ 2147483647 h 440"/>
              <a:gd name="T32" fmla="*/ 2147483647 w 409"/>
              <a:gd name="T33" fmla="*/ 2147483647 h 440"/>
              <a:gd name="T34" fmla="*/ 2147483647 w 409"/>
              <a:gd name="T35" fmla="*/ 2147483647 h 440"/>
              <a:gd name="T36" fmla="*/ 2147483647 w 409"/>
              <a:gd name="T37" fmla="*/ 2147483647 h 440"/>
              <a:gd name="T38" fmla="*/ 2147483647 w 409"/>
              <a:gd name="T39" fmla="*/ 2147483647 h 440"/>
              <a:gd name="T40" fmla="*/ 2147483647 w 409"/>
              <a:gd name="T41" fmla="*/ 2147483647 h 440"/>
              <a:gd name="T42" fmla="*/ 2147483647 w 409"/>
              <a:gd name="T43" fmla="*/ 2147483647 h 440"/>
              <a:gd name="T44" fmla="*/ 2147483647 w 409"/>
              <a:gd name="T45" fmla="*/ 2147483647 h 440"/>
              <a:gd name="T46" fmla="*/ 2147483647 w 409"/>
              <a:gd name="T47" fmla="*/ 2147483647 h 440"/>
              <a:gd name="T48" fmla="*/ 2147483647 w 409"/>
              <a:gd name="T49" fmla="*/ 2147483647 h 440"/>
              <a:gd name="T50" fmla="*/ 2147483647 w 409"/>
              <a:gd name="T51" fmla="*/ 2147483647 h 440"/>
              <a:gd name="T52" fmla="*/ 2147483647 w 409"/>
              <a:gd name="T53" fmla="*/ 2147483647 h 440"/>
              <a:gd name="T54" fmla="*/ 2147483647 w 409"/>
              <a:gd name="T55" fmla="*/ 2147483647 h 440"/>
              <a:gd name="T56" fmla="*/ 2147483647 w 409"/>
              <a:gd name="T57" fmla="*/ 2147483647 h 440"/>
              <a:gd name="T58" fmla="*/ 2147483647 w 409"/>
              <a:gd name="T59" fmla="*/ 2147483647 h 440"/>
              <a:gd name="T60" fmla="*/ 2147483647 w 409"/>
              <a:gd name="T61" fmla="*/ 2147483647 h 440"/>
              <a:gd name="T62" fmla="*/ 2147483647 w 409"/>
              <a:gd name="T63" fmla="*/ 2147483647 h 440"/>
              <a:gd name="T64" fmla="*/ 2147483647 w 409"/>
              <a:gd name="T65" fmla="*/ 2147483647 h 440"/>
              <a:gd name="T66" fmla="*/ 2147483647 w 409"/>
              <a:gd name="T67" fmla="*/ 2147483647 h 440"/>
              <a:gd name="T68" fmla="*/ 2147483647 w 409"/>
              <a:gd name="T69" fmla="*/ 2147483647 h 440"/>
              <a:gd name="T70" fmla="*/ 2147483647 w 409"/>
              <a:gd name="T71" fmla="*/ 2147483647 h 440"/>
              <a:gd name="T72" fmla="*/ 2147483647 w 409"/>
              <a:gd name="T73" fmla="*/ 2147483647 h 440"/>
              <a:gd name="T74" fmla="*/ 2147483647 w 409"/>
              <a:gd name="T75" fmla="*/ 2147483647 h 440"/>
              <a:gd name="T76" fmla="*/ 2147483647 w 409"/>
              <a:gd name="T77" fmla="*/ 2147483647 h 440"/>
              <a:gd name="T78" fmla="*/ 2147483647 w 409"/>
              <a:gd name="T79" fmla="*/ 0 h 440"/>
              <a:gd name="T80" fmla="*/ 2147483647 w 409"/>
              <a:gd name="T81" fmla="*/ 2147483647 h 440"/>
              <a:gd name="T82" fmla="*/ 2147483647 w 409"/>
              <a:gd name="T83" fmla="*/ 2147483647 h 440"/>
              <a:gd name="T84" fmla="*/ 2147483647 w 409"/>
              <a:gd name="T85" fmla="*/ 2147483647 h 440"/>
              <a:gd name="T86" fmla="*/ 2147483647 w 409"/>
              <a:gd name="T87" fmla="*/ 2147483647 h 440"/>
              <a:gd name="T88" fmla="*/ 0 w 409"/>
              <a:gd name="T89" fmla="*/ 2147483647 h 440"/>
              <a:gd name="T90" fmla="*/ 0 w 409"/>
              <a:gd name="T91" fmla="*/ 2147483647 h 4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9" h="440">
                <a:moveTo>
                  <a:pt x="0" y="106"/>
                </a:moveTo>
                <a:lnTo>
                  <a:pt x="4" y="154"/>
                </a:lnTo>
                <a:lnTo>
                  <a:pt x="35" y="159"/>
                </a:lnTo>
                <a:lnTo>
                  <a:pt x="135" y="127"/>
                </a:lnTo>
                <a:lnTo>
                  <a:pt x="98" y="164"/>
                </a:lnTo>
                <a:lnTo>
                  <a:pt x="135" y="164"/>
                </a:lnTo>
                <a:lnTo>
                  <a:pt x="146" y="190"/>
                </a:lnTo>
                <a:lnTo>
                  <a:pt x="93" y="196"/>
                </a:lnTo>
                <a:lnTo>
                  <a:pt x="62" y="164"/>
                </a:lnTo>
                <a:lnTo>
                  <a:pt x="50" y="184"/>
                </a:lnTo>
                <a:lnTo>
                  <a:pt x="56" y="233"/>
                </a:lnTo>
                <a:lnTo>
                  <a:pt x="93" y="211"/>
                </a:lnTo>
                <a:lnTo>
                  <a:pt x="129" y="237"/>
                </a:lnTo>
                <a:lnTo>
                  <a:pt x="135" y="274"/>
                </a:lnTo>
                <a:lnTo>
                  <a:pt x="4" y="290"/>
                </a:lnTo>
                <a:lnTo>
                  <a:pt x="77" y="326"/>
                </a:lnTo>
                <a:lnTo>
                  <a:pt x="98" y="407"/>
                </a:lnTo>
                <a:lnTo>
                  <a:pt x="146" y="416"/>
                </a:lnTo>
                <a:lnTo>
                  <a:pt x="156" y="385"/>
                </a:lnTo>
                <a:lnTo>
                  <a:pt x="198" y="397"/>
                </a:lnTo>
                <a:lnTo>
                  <a:pt x="223" y="380"/>
                </a:lnTo>
                <a:lnTo>
                  <a:pt x="261" y="428"/>
                </a:lnTo>
                <a:lnTo>
                  <a:pt x="298" y="416"/>
                </a:lnTo>
                <a:lnTo>
                  <a:pt x="307" y="439"/>
                </a:lnTo>
                <a:lnTo>
                  <a:pt x="355" y="439"/>
                </a:lnTo>
                <a:lnTo>
                  <a:pt x="355" y="407"/>
                </a:lnTo>
                <a:lnTo>
                  <a:pt x="391" y="397"/>
                </a:lnTo>
                <a:lnTo>
                  <a:pt x="408" y="365"/>
                </a:lnTo>
                <a:lnTo>
                  <a:pt x="340" y="338"/>
                </a:lnTo>
                <a:lnTo>
                  <a:pt x="313" y="270"/>
                </a:lnTo>
                <a:lnTo>
                  <a:pt x="381" y="249"/>
                </a:lnTo>
                <a:lnTo>
                  <a:pt x="355" y="137"/>
                </a:lnTo>
                <a:lnTo>
                  <a:pt x="370" y="131"/>
                </a:lnTo>
                <a:lnTo>
                  <a:pt x="370" y="85"/>
                </a:lnTo>
                <a:lnTo>
                  <a:pt x="345" y="27"/>
                </a:lnTo>
                <a:lnTo>
                  <a:pt x="291" y="5"/>
                </a:lnTo>
                <a:lnTo>
                  <a:pt x="276" y="46"/>
                </a:lnTo>
                <a:lnTo>
                  <a:pt x="276" y="31"/>
                </a:lnTo>
                <a:lnTo>
                  <a:pt x="250" y="43"/>
                </a:lnTo>
                <a:lnTo>
                  <a:pt x="234" y="0"/>
                </a:lnTo>
                <a:lnTo>
                  <a:pt x="129" y="11"/>
                </a:lnTo>
                <a:lnTo>
                  <a:pt x="72" y="27"/>
                </a:lnTo>
                <a:lnTo>
                  <a:pt x="66" y="63"/>
                </a:lnTo>
                <a:lnTo>
                  <a:pt x="15" y="56"/>
                </a:lnTo>
                <a:lnTo>
                  <a:pt x="0" y="106"/>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8" name="Freeform 58"/>
          <p:cNvSpPr>
            <a:spLocks/>
          </p:cNvSpPr>
          <p:nvPr/>
        </p:nvSpPr>
        <p:spPr bwMode="auto">
          <a:xfrm>
            <a:off x="1187450" y="2205038"/>
            <a:ext cx="900113" cy="622300"/>
          </a:xfrm>
          <a:custGeom>
            <a:avLst/>
            <a:gdLst>
              <a:gd name="T0" fmla="*/ 0 w 498"/>
              <a:gd name="T1" fmla="*/ 2147483647 h 366"/>
              <a:gd name="T2" fmla="*/ 2147483647 w 498"/>
              <a:gd name="T3" fmla="*/ 2147483647 h 366"/>
              <a:gd name="T4" fmla="*/ 2147483647 w 498"/>
              <a:gd name="T5" fmla="*/ 2147483647 h 366"/>
              <a:gd name="T6" fmla="*/ 2147483647 w 498"/>
              <a:gd name="T7" fmla="*/ 2147483647 h 366"/>
              <a:gd name="T8" fmla="*/ 2147483647 w 498"/>
              <a:gd name="T9" fmla="*/ 2147483647 h 366"/>
              <a:gd name="T10" fmla="*/ 2147483647 w 498"/>
              <a:gd name="T11" fmla="*/ 2147483647 h 366"/>
              <a:gd name="T12" fmla="*/ 2147483647 w 498"/>
              <a:gd name="T13" fmla="*/ 2147483647 h 366"/>
              <a:gd name="T14" fmla="*/ 2147483647 w 498"/>
              <a:gd name="T15" fmla="*/ 2147483647 h 366"/>
              <a:gd name="T16" fmla="*/ 2147483647 w 498"/>
              <a:gd name="T17" fmla="*/ 2147483647 h 366"/>
              <a:gd name="T18" fmla="*/ 2147483647 w 498"/>
              <a:gd name="T19" fmla="*/ 2147483647 h 366"/>
              <a:gd name="T20" fmla="*/ 2147483647 w 498"/>
              <a:gd name="T21" fmla="*/ 2147483647 h 366"/>
              <a:gd name="T22" fmla="*/ 2147483647 w 498"/>
              <a:gd name="T23" fmla="*/ 2147483647 h 366"/>
              <a:gd name="T24" fmla="*/ 2147483647 w 498"/>
              <a:gd name="T25" fmla="*/ 2147483647 h 366"/>
              <a:gd name="T26" fmla="*/ 2147483647 w 498"/>
              <a:gd name="T27" fmla="*/ 2147483647 h 366"/>
              <a:gd name="T28" fmla="*/ 2147483647 w 498"/>
              <a:gd name="T29" fmla="*/ 2147483647 h 366"/>
              <a:gd name="T30" fmla="*/ 2147483647 w 498"/>
              <a:gd name="T31" fmla="*/ 2147483647 h 366"/>
              <a:gd name="T32" fmla="*/ 2147483647 w 498"/>
              <a:gd name="T33" fmla="*/ 2147483647 h 366"/>
              <a:gd name="T34" fmla="*/ 2147483647 w 498"/>
              <a:gd name="T35" fmla="*/ 2147483647 h 366"/>
              <a:gd name="T36" fmla="*/ 2147483647 w 498"/>
              <a:gd name="T37" fmla="*/ 2147483647 h 366"/>
              <a:gd name="T38" fmla="*/ 2147483647 w 498"/>
              <a:gd name="T39" fmla="*/ 2147483647 h 366"/>
              <a:gd name="T40" fmla="*/ 2147483647 w 498"/>
              <a:gd name="T41" fmla="*/ 2147483647 h 366"/>
              <a:gd name="T42" fmla="*/ 2147483647 w 498"/>
              <a:gd name="T43" fmla="*/ 2147483647 h 366"/>
              <a:gd name="T44" fmla="*/ 2147483647 w 498"/>
              <a:gd name="T45" fmla="*/ 2147483647 h 366"/>
              <a:gd name="T46" fmla="*/ 2147483647 w 498"/>
              <a:gd name="T47" fmla="*/ 2147483647 h 366"/>
              <a:gd name="T48" fmla="*/ 2147483647 w 498"/>
              <a:gd name="T49" fmla="*/ 2147483647 h 366"/>
              <a:gd name="T50" fmla="*/ 2147483647 w 498"/>
              <a:gd name="T51" fmla="*/ 2147483647 h 366"/>
              <a:gd name="T52" fmla="*/ 2147483647 w 498"/>
              <a:gd name="T53" fmla="*/ 2147483647 h 366"/>
              <a:gd name="T54" fmla="*/ 2147483647 w 498"/>
              <a:gd name="T55" fmla="*/ 2147483647 h 366"/>
              <a:gd name="T56" fmla="*/ 2147483647 w 498"/>
              <a:gd name="T57" fmla="*/ 2147483647 h 366"/>
              <a:gd name="T58" fmla="*/ 2147483647 w 498"/>
              <a:gd name="T59" fmla="*/ 2147483647 h 366"/>
              <a:gd name="T60" fmla="*/ 2147483647 w 498"/>
              <a:gd name="T61" fmla="*/ 2147483647 h 366"/>
              <a:gd name="T62" fmla="*/ 2147483647 w 498"/>
              <a:gd name="T63" fmla="*/ 2147483647 h 366"/>
              <a:gd name="T64" fmla="*/ 2147483647 w 498"/>
              <a:gd name="T65" fmla="*/ 2147483647 h 366"/>
              <a:gd name="T66" fmla="*/ 2147483647 w 498"/>
              <a:gd name="T67" fmla="*/ 2147483647 h 366"/>
              <a:gd name="T68" fmla="*/ 2147483647 w 498"/>
              <a:gd name="T69" fmla="*/ 2147483647 h 366"/>
              <a:gd name="T70" fmla="*/ 2147483647 w 498"/>
              <a:gd name="T71" fmla="*/ 0 h 366"/>
              <a:gd name="T72" fmla="*/ 0 w 498"/>
              <a:gd name="T73" fmla="*/ 2147483647 h 366"/>
              <a:gd name="T74" fmla="*/ 0 w 498"/>
              <a:gd name="T75" fmla="*/ 2147483647 h 3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366">
                <a:moveTo>
                  <a:pt x="0" y="21"/>
                </a:moveTo>
                <a:lnTo>
                  <a:pt x="27" y="89"/>
                </a:lnTo>
                <a:lnTo>
                  <a:pt x="95" y="116"/>
                </a:lnTo>
                <a:lnTo>
                  <a:pt x="78" y="148"/>
                </a:lnTo>
                <a:lnTo>
                  <a:pt x="42" y="158"/>
                </a:lnTo>
                <a:lnTo>
                  <a:pt x="42" y="190"/>
                </a:lnTo>
                <a:lnTo>
                  <a:pt x="57" y="227"/>
                </a:lnTo>
                <a:lnTo>
                  <a:pt x="100" y="232"/>
                </a:lnTo>
                <a:lnTo>
                  <a:pt x="147" y="280"/>
                </a:lnTo>
                <a:lnTo>
                  <a:pt x="157" y="310"/>
                </a:lnTo>
                <a:lnTo>
                  <a:pt x="161" y="289"/>
                </a:lnTo>
                <a:lnTo>
                  <a:pt x="214" y="306"/>
                </a:lnTo>
                <a:lnTo>
                  <a:pt x="256" y="280"/>
                </a:lnTo>
                <a:lnTo>
                  <a:pt x="287" y="285"/>
                </a:lnTo>
                <a:lnTo>
                  <a:pt x="282" y="332"/>
                </a:lnTo>
                <a:lnTo>
                  <a:pt x="393" y="332"/>
                </a:lnTo>
                <a:lnTo>
                  <a:pt x="340" y="348"/>
                </a:lnTo>
                <a:lnTo>
                  <a:pt x="361" y="365"/>
                </a:lnTo>
                <a:lnTo>
                  <a:pt x="476" y="321"/>
                </a:lnTo>
                <a:lnTo>
                  <a:pt x="476" y="269"/>
                </a:lnTo>
                <a:lnTo>
                  <a:pt x="472" y="215"/>
                </a:lnTo>
                <a:lnTo>
                  <a:pt x="497" y="184"/>
                </a:lnTo>
                <a:lnTo>
                  <a:pt x="476" y="167"/>
                </a:lnTo>
                <a:lnTo>
                  <a:pt x="487" y="131"/>
                </a:lnTo>
                <a:lnTo>
                  <a:pt x="425" y="105"/>
                </a:lnTo>
                <a:lnTo>
                  <a:pt x="467" y="89"/>
                </a:lnTo>
                <a:lnTo>
                  <a:pt x="428" y="46"/>
                </a:lnTo>
                <a:lnTo>
                  <a:pt x="361" y="25"/>
                </a:lnTo>
                <a:lnTo>
                  <a:pt x="356" y="63"/>
                </a:lnTo>
                <a:lnTo>
                  <a:pt x="315" y="83"/>
                </a:lnTo>
                <a:lnTo>
                  <a:pt x="309" y="46"/>
                </a:lnTo>
                <a:lnTo>
                  <a:pt x="277" y="52"/>
                </a:lnTo>
                <a:lnTo>
                  <a:pt x="241" y="21"/>
                </a:lnTo>
                <a:lnTo>
                  <a:pt x="187" y="4"/>
                </a:lnTo>
                <a:lnTo>
                  <a:pt x="95" y="21"/>
                </a:lnTo>
                <a:lnTo>
                  <a:pt x="68" y="0"/>
                </a:lnTo>
                <a:lnTo>
                  <a:pt x="0" y="21"/>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09" name="Freeform 59"/>
          <p:cNvSpPr>
            <a:spLocks/>
          </p:cNvSpPr>
          <p:nvPr/>
        </p:nvSpPr>
        <p:spPr bwMode="auto">
          <a:xfrm>
            <a:off x="6176963" y="2286000"/>
            <a:ext cx="966787" cy="666750"/>
          </a:xfrm>
          <a:custGeom>
            <a:avLst/>
            <a:gdLst>
              <a:gd name="T0" fmla="*/ 2147483647 w 535"/>
              <a:gd name="T1" fmla="*/ 2147483647 h 371"/>
              <a:gd name="T2" fmla="*/ 2147483647 w 535"/>
              <a:gd name="T3" fmla="*/ 2147483647 h 371"/>
              <a:gd name="T4" fmla="*/ 2147483647 w 535"/>
              <a:gd name="T5" fmla="*/ 2147483647 h 371"/>
              <a:gd name="T6" fmla="*/ 2147483647 w 535"/>
              <a:gd name="T7" fmla="*/ 2147483647 h 371"/>
              <a:gd name="T8" fmla="*/ 2147483647 w 535"/>
              <a:gd name="T9" fmla="*/ 2147483647 h 371"/>
              <a:gd name="T10" fmla="*/ 2147483647 w 535"/>
              <a:gd name="T11" fmla="*/ 2147483647 h 371"/>
              <a:gd name="T12" fmla="*/ 2147483647 w 535"/>
              <a:gd name="T13" fmla="*/ 2147483647 h 371"/>
              <a:gd name="T14" fmla="*/ 2147483647 w 535"/>
              <a:gd name="T15" fmla="*/ 2147483647 h 371"/>
              <a:gd name="T16" fmla="*/ 2147483647 w 535"/>
              <a:gd name="T17" fmla="*/ 2147483647 h 371"/>
              <a:gd name="T18" fmla="*/ 2147483647 w 535"/>
              <a:gd name="T19" fmla="*/ 2147483647 h 371"/>
              <a:gd name="T20" fmla="*/ 0 w 535"/>
              <a:gd name="T21" fmla="*/ 2147483647 h 371"/>
              <a:gd name="T22" fmla="*/ 0 w 535"/>
              <a:gd name="T23" fmla="*/ 2147483647 h 371"/>
              <a:gd name="T24" fmla="*/ 2147483647 w 535"/>
              <a:gd name="T25" fmla="*/ 2147483647 h 371"/>
              <a:gd name="T26" fmla="*/ 2147483647 w 535"/>
              <a:gd name="T27" fmla="*/ 2147483647 h 371"/>
              <a:gd name="T28" fmla="*/ 2147483647 w 535"/>
              <a:gd name="T29" fmla="*/ 2147483647 h 371"/>
              <a:gd name="T30" fmla="*/ 2147483647 w 535"/>
              <a:gd name="T31" fmla="*/ 2147483647 h 371"/>
              <a:gd name="T32" fmla="*/ 2147483647 w 535"/>
              <a:gd name="T33" fmla="*/ 2147483647 h 371"/>
              <a:gd name="T34" fmla="*/ 2147483647 w 535"/>
              <a:gd name="T35" fmla="*/ 2147483647 h 371"/>
              <a:gd name="T36" fmla="*/ 2147483647 w 535"/>
              <a:gd name="T37" fmla="*/ 0 h 371"/>
              <a:gd name="T38" fmla="*/ 2147483647 w 535"/>
              <a:gd name="T39" fmla="*/ 2147483647 h 371"/>
              <a:gd name="T40" fmla="*/ 2147483647 w 535"/>
              <a:gd name="T41" fmla="*/ 2147483647 h 371"/>
              <a:gd name="T42" fmla="*/ 2147483647 w 535"/>
              <a:gd name="T43" fmla="*/ 2147483647 h 371"/>
              <a:gd name="T44" fmla="*/ 2147483647 w 535"/>
              <a:gd name="T45" fmla="*/ 2147483647 h 371"/>
              <a:gd name="T46" fmla="*/ 2147483647 w 535"/>
              <a:gd name="T47" fmla="*/ 2147483647 h 371"/>
              <a:gd name="T48" fmla="*/ 2147483647 w 535"/>
              <a:gd name="T49" fmla="*/ 2147483647 h 371"/>
              <a:gd name="T50" fmla="*/ 2147483647 w 535"/>
              <a:gd name="T51" fmla="*/ 2147483647 h 371"/>
              <a:gd name="T52" fmla="*/ 2147483647 w 535"/>
              <a:gd name="T53" fmla="*/ 2147483647 h 371"/>
              <a:gd name="T54" fmla="*/ 2147483647 w 535"/>
              <a:gd name="T55" fmla="*/ 2147483647 h 371"/>
              <a:gd name="T56" fmla="*/ 2147483647 w 535"/>
              <a:gd name="T57" fmla="*/ 2147483647 h 371"/>
              <a:gd name="T58" fmla="*/ 2147483647 w 535"/>
              <a:gd name="T59" fmla="*/ 2147483647 h 371"/>
              <a:gd name="T60" fmla="*/ 2147483647 w 535"/>
              <a:gd name="T61" fmla="*/ 2147483647 h 371"/>
              <a:gd name="T62" fmla="*/ 2147483647 w 535"/>
              <a:gd name="T63" fmla="*/ 2147483647 h 371"/>
              <a:gd name="T64" fmla="*/ 2147483647 w 535"/>
              <a:gd name="T65" fmla="*/ 2147483647 h 3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5" h="371">
                <a:moveTo>
                  <a:pt x="434" y="205"/>
                </a:moveTo>
                <a:lnTo>
                  <a:pt x="392" y="202"/>
                </a:lnTo>
                <a:lnTo>
                  <a:pt x="356" y="238"/>
                </a:lnTo>
                <a:lnTo>
                  <a:pt x="320" y="226"/>
                </a:lnTo>
                <a:lnTo>
                  <a:pt x="214" y="312"/>
                </a:lnTo>
                <a:lnTo>
                  <a:pt x="100" y="359"/>
                </a:lnTo>
                <a:lnTo>
                  <a:pt x="64" y="370"/>
                </a:lnTo>
                <a:lnTo>
                  <a:pt x="42" y="345"/>
                </a:lnTo>
                <a:lnTo>
                  <a:pt x="6" y="281"/>
                </a:lnTo>
                <a:lnTo>
                  <a:pt x="32" y="232"/>
                </a:lnTo>
                <a:lnTo>
                  <a:pt x="0" y="196"/>
                </a:lnTo>
                <a:lnTo>
                  <a:pt x="12" y="173"/>
                </a:lnTo>
                <a:lnTo>
                  <a:pt x="52" y="180"/>
                </a:lnTo>
                <a:lnTo>
                  <a:pt x="84" y="157"/>
                </a:lnTo>
                <a:lnTo>
                  <a:pt x="84" y="116"/>
                </a:lnTo>
                <a:lnTo>
                  <a:pt x="137" y="24"/>
                </a:lnTo>
                <a:lnTo>
                  <a:pt x="167" y="41"/>
                </a:lnTo>
                <a:lnTo>
                  <a:pt x="214" y="0"/>
                </a:lnTo>
                <a:lnTo>
                  <a:pt x="225" y="30"/>
                </a:lnTo>
                <a:lnTo>
                  <a:pt x="309" y="30"/>
                </a:lnTo>
                <a:lnTo>
                  <a:pt x="314" y="51"/>
                </a:lnTo>
                <a:lnTo>
                  <a:pt x="356" y="35"/>
                </a:lnTo>
                <a:lnTo>
                  <a:pt x="430" y="77"/>
                </a:lnTo>
                <a:lnTo>
                  <a:pt x="488" y="116"/>
                </a:lnTo>
                <a:lnTo>
                  <a:pt x="491" y="163"/>
                </a:lnTo>
                <a:lnTo>
                  <a:pt x="534" y="211"/>
                </a:lnTo>
                <a:lnTo>
                  <a:pt x="481" y="265"/>
                </a:lnTo>
                <a:lnTo>
                  <a:pt x="461" y="248"/>
                </a:lnTo>
                <a:lnTo>
                  <a:pt x="464" y="211"/>
                </a:lnTo>
                <a:lnTo>
                  <a:pt x="434" y="205"/>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0" name="Freeform 60"/>
          <p:cNvSpPr>
            <a:spLocks/>
          </p:cNvSpPr>
          <p:nvPr/>
        </p:nvSpPr>
        <p:spPr bwMode="auto">
          <a:xfrm>
            <a:off x="7070725" y="5186363"/>
            <a:ext cx="622300" cy="693737"/>
          </a:xfrm>
          <a:custGeom>
            <a:avLst/>
            <a:gdLst>
              <a:gd name="T0" fmla="*/ 0 w 343"/>
              <a:gd name="T1" fmla="*/ 2147483647 h 408"/>
              <a:gd name="T2" fmla="*/ 0 w 343"/>
              <a:gd name="T3" fmla="*/ 2147483647 h 408"/>
              <a:gd name="T4" fmla="*/ 2147483647 w 343"/>
              <a:gd name="T5" fmla="*/ 2147483647 h 408"/>
              <a:gd name="T6" fmla="*/ 2147483647 w 343"/>
              <a:gd name="T7" fmla="*/ 2147483647 h 408"/>
              <a:gd name="T8" fmla="*/ 2147483647 w 343"/>
              <a:gd name="T9" fmla="*/ 2147483647 h 408"/>
              <a:gd name="T10" fmla="*/ 2147483647 w 343"/>
              <a:gd name="T11" fmla="*/ 0 h 408"/>
              <a:gd name="T12" fmla="*/ 2147483647 w 343"/>
              <a:gd name="T13" fmla="*/ 2147483647 h 408"/>
              <a:gd name="T14" fmla="*/ 2147483647 w 343"/>
              <a:gd name="T15" fmla="*/ 2147483647 h 408"/>
              <a:gd name="T16" fmla="*/ 2147483647 w 343"/>
              <a:gd name="T17" fmla="*/ 2147483647 h 408"/>
              <a:gd name="T18" fmla="*/ 2147483647 w 343"/>
              <a:gd name="T19" fmla="*/ 2147483647 h 408"/>
              <a:gd name="T20" fmla="*/ 2147483647 w 343"/>
              <a:gd name="T21" fmla="*/ 2147483647 h 408"/>
              <a:gd name="T22" fmla="*/ 2147483647 w 343"/>
              <a:gd name="T23" fmla="*/ 2147483647 h 408"/>
              <a:gd name="T24" fmla="*/ 2147483647 w 343"/>
              <a:gd name="T25" fmla="*/ 2147483647 h 408"/>
              <a:gd name="T26" fmla="*/ 2147483647 w 343"/>
              <a:gd name="T27" fmla="*/ 2147483647 h 408"/>
              <a:gd name="T28" fmla="*/ 2147483647 w 343"/>
              <a:gd name="T29" fmla="*/ 2147483647 h 408"/>
              <a:gd name="T30" fmla="*/ 2147483647 w 343"/>
              <a:gd name="T31" fmla="*/ 2147483647 h 408"/>
              <a:gd name="T32" fmla="*/ 2147483647 w 343"/>
              <a:gd name="T33" fmla="*/ 2147483647 h 408"/>
              <a:gd name="T34" fmla="*/ 2147483647 w 343"/>
              <a:gd name="T35" fmla="*/ 2147483647 h 408"/>
              <a:gd name="T36" fmla="*/ 0 w 343"/>
              <a:gd name="T37" fmla="*/ 2147483647 h 408"/>
              <a:gd name="T38" fmla="*/ 0 w 343"/>
              <a:gd name="T39" fmla="*/ 2147483647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3" h="408">
                <a:moveTo>
                  <a:pt x="0" y="264"/>
                </a:moveTo>
                <a:lnTo>
                  <a:pt x="0" y="232"/>
                </a:lnTo>
                <a:lnTo>
                  <a:pt x="79" y="205"/>
                </a:lnTo>
                <a:lnTo>
                  <a:pt x="5" y="110"/>
                </a:lnTo>
                <a:lnTo>
                  <a:pt x="37" y="15"/>
                </a:lnTo>
                <a:lnTo>
                  <a:pt x="64" y="0"/>
                </a:lnTo>
                <a:lnTo>
                  <a:pt x="116" y="63"/>
                </a:lnTo>
                <a:lnTo>
                  <a:pt x="230" y="105"/>
                </a:lnTo>
                <a:lnTo>
                  <a:pt x="309" y="73"/>
                </a:lnTo>
                <a:lnTo>
                  <a:pt x="342" y="100"/>
                </a:lnTo>
                <a:lnTo>
                  <a:pt x="278" y="195"/>
                </a:lnTo>
                <a:lnTo>
                  <a:pt x="288" y="241"/>
                </a:lnTo>
                <a:lnTo>
                  <a:pt x="178" y="316"/>
                </a:lnTo>
                <a:lnTo>
                  <a:pt x="174" y="369"/>
                </a:lnTo>
                <a:lnTo>
                  <a:pt x="116" y="376"/>
                </a:lnTo>
                <a:lnTo>
                  <a:pt x="99" y="407"/>
                </a:lnTo>
                <a:lnTo>
                  <a:pt x="89" y="349"/>
                </a:lnTo>
                <a:lnTo>
                  <a:pt x="28" y="321"/>
                </a:lnTo>
                <a:lnTo>
                  <a:pt x="0" y="264"/>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1" name="Freeform 61"/>
          <p:cNvSpPr>
            <a:spLocks/>
          </p:cNvSpPr>
          <p:nvPr/>
        </p:nvSpPr>
        <p:spPr bwMode="auto">
          <a:xfrm>
            <a:off x="6481763" y="5635625"/>
            <a:ext cx="771525" cy="619125"/>
          </a:xfrm>
          <a:custGeom>
            <a:avLst/>
            <a:gdLst>
              <a:gd name="T0" fmla="*/ 0 w 425"/>
              <a:gd name="T1" fmla="*/ 2147483647 h 365"/>
              <a:gd name="T2" fmla="*/ 2147483647 w 425"/>
              <a:gd name="T3" fmla="*/ 2147483647 h 365"/>
              <a:gd name="T4" fmla="*/ 2147483647 w 425"/>
              <a:gd name="T5" fmla="*/ 2147483647 h 365"/>
              <a:gd name="T6" fmla="*/ 2147483647 w 425"/>
              <a:gd name="T7" fmla="*/ 2147483647 h 365"/>
              <a:gd name="T8" fmla="*/ 2147483647 w 425"/>
              <a:gd name="T9" fmla="*/ 2147483647 h 365"/>
              <a:gd name="T10" fmla="*/ 2147483647 w 425"/>
              <a:gd name="T11" fmla="*/ 2147483647 h 365"/>
              <a:gd name="T12" fmla="*/ 2147483647 w 425"/>
              <a:gd name="T13" fmla="*/ 2147483647 h 365"/>
              <a:gd name="T14" fmla="*/ 2147483647 w 425"/>
              <a:gd name="T15" fmla="*/ 2147483647 h 365"/>
              <a:gd name="T16" fmla="*/ 2147483647 w 425"/>
              <a:gd name="T17" fmla="*/ 2147483647 h 365"/>
              <a:gd name="T18" fmla="*/ 2147483647 w 425"/>
              <a:gd name="T19" fmla="*/ 2147483647 h 365"/>
              <a:gd name="T20" fmla="*/ 2147483647 w 425"/>
              <a:gd name="T21" fmla="*/ 2147483647 h 365"/>
              <a:gd name="T22" fmla="*/ 2147483647 w 425"/>
              <a:gd name="T23" fmla="*/ 2147483647 h 365"/>
              <a:gd name="T24" fmla="*/ 2147483647 w 425"/>
              <a:gd name="T25" fmla="*/ 2147483647 h 365"/>
              <a:gd name="T26" fmla="*/ 2147483647 w 425"/>
              <a:gd name="T27" fmla="*/ 2147483647 h 365"/>
              <a:gd name="T28" fmla="*/ 2147483647 w 425"/>
              <a:gd name="T29" fmla="*/ 2147483647 h 365"/>
              <a:gd name="T30" fmla="*/ 2147483647 w 425"/>
              <a:gd name="T31" fmla="*/ 2147483647 h 365"/>
              <a:gd name="T32" fmla="*/ 2147483647 w 425"/>
              <a:gd name="T33" fmla="*/ 2147483647 h 365"/>
              <a:gd name="T34" fmla="*/ 2147483647 w 425"/>
              <a:gd name="T35" fmla="*/ 2147483647 h 365"/>
              <a:gd name="T36" fmla="*/ 2147483647 w 425"/>
              <a:gd name="T37" fmla="*/ 2147483647 h 365"/>
              <a:gd name="T38" fmla="*/ 2147483647 w 425"/>
              <a:gd name="T39" fmla="*/ 2147483647 h 365"/>
              <a:gd name="T40" fmla="*/ 2147483647 w 425"/>
              <a:gd name="T41" fmla="*/ 2147483647 h 365"/>
              <a:gd name="T42" fmla="*/ 2147483647 w 425"/>
              <a:gd name="T43" fmla="*/ 2147483647 h 365"/>
              <a:gd name="T44" fmla="*/ 2147483647 w 425"/>
              <a:gd name="T45" fmla="*/ 0 h 365"/>
              <a:gd name="T46" fmla="*/ 2147483647 w 425"/>
              <a:gd name="T47" fmla="*/ 2147483647 h 365"/>
              <a:gd name="T48" fmla="*/ 2147483647 w 425"/>
              <a:gd name="T49" fmla="*/ 0 h 365"/>
              <a:gd name="T50" fmla="*/ 2147483647 w 425"/>
              <a:gd name="T51" fmla="*/ 2147483647 h 365"/>
              <a:gd name="T52" fmla="*/ 2147483647 w 425"/>
              <a:gd name="T53" fmla="*/ 2147483647 h 365"/>
              <a:gd name="T54" fmla="*/ 2147483647 w 425"/>
              <a:gd name="T55" fmla="*/ 2147483647 h 365"/>
              <a:gd name="T56" fmla="*/ 2147483647 w 425"/>
              <a:gd name="T57" fmla="*/ 2147483647 h 365"/>
              <a:gd name="T58" fmla="*/ 2147483647 w 425"/>
              <a:gd name="T59" fmla="*/ 2147483647 h 365"/>
              <a:gd name="T60" fmla="*/ 0 w 425"/>
              <a:gd name="T61" fmla="*/ 2147483647 h 365"/>
              <a:gd name="T62" fmla="*/ 0 w 425"/>
              <a:gd name="T63" fmla="*/ 2147483647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5" h="365">
                <a:moveTo>
                  <a:pt x="0" y="112"/>
                </a:moveTo>
                <a:lnTo>
                  <a:pt x="37" y="185"/>
                </a:lnTo>
                <a:lnTo>
                  <a:pt x="10" y="206"/>
                </a:lnTo>
                <a:lnTo>
                  <a:pt x="10" y="242"/>
                </a:lnTo>
                <a:lnTo>
                  <a:pt x="37" y="259"/>
                </a:lnTo>
                <a:lnTo>
                  <a:pt x="10" y="301"/>
                </a:lnTo>
                <a:lnTo>
                  <a:pt x="73" y="354"/>
                </a:lnTo>
                <a:lnTo>
                  <a:pt x="98" y="327"/>
                </a:lnTo>
                <a:lnTo>
                  <a:pt x="157" y="339"/>
                </a:lnTo>
                <a:lnTo>
                  <a:pt x="163" y="364"/>
                </a:lnTo>
                <a:lnTo>
                  <a:pt x="183" y="358"/>
                </a:lnTo>
                <a:lnTo>
                  <a:pt x="183" y="333"/>
                </a:lnTo>
                <a:lnTo>
                  <a:pt x="251" y="339"/>
                </a:lnTo>
                <a:lnTo>
                  <a:pt x="251" y="312"/>
                </a:lnTo>
                <a:lnTo>
                  <a:pt x="345" y="280"/>
                </a:lnTo>
                <a:lnTo>
                  <a:pt x="345" y="242"/>
                </a:lnTo>
                <a:lnTo>
                  <a:pt x="325" y="242"/>
                </a:lnTo>
                <a:lnTo>
                  <a:pt x="367" y="173"/>
                </a:lnTo>
                <a:lnTo>
                  <a:pt x="419" y="173"/>
                </a:lnTo>
                <a:lnTo>
                  <a:pt x="424" y="143"/>
                </a:lnTo>
                <a:lnTo>
                  <a:pt x="414" y="85"/>
                </a:lnTo>
                <a:lnTo>
                  <a:pt x="353" y="57"/>
                </a:lnTo>
                <a:lnTo>
                  <a:pt x="325" y="0"/>
                </a:lnTo>
                <a:lnTo>
                  <a:pt x="241" y="25"/>
                </a:lnTo>
                <a:lnTo>
                  <a:pt x="189" y="0"/>
                </a:lnTo>
                <a:lnTo>
                  <a:pt x="126" y="64"/>
                </a:lnTo>
                <a:lnTo>
                  <a:pt x="89" y="36"/>
                </a:lnTo>
                <a:lnTo>
                  <a:pt x="73" y="52"/>
                </a:lnTo>
                <a:lnTo>
                  <a:pt x="31" y="36"/>
                </a:lnTo>
                <a:lnTo>
                  <a:pt x="47" y="79"/>
                </a:lnTo>
                <a:lnTo>
                  <a:pt x="0" y="112"/>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2" name="Freeform 62"/>
          <p:cNvSpPr>
            <a:spLocks/>
          </p:cNvSpPr>
          <p:nvPr/>
        </p:nvSpPr>
        <p:spPr bwMode="auto">
          <a:xfrm>
            <a:off x="7667625" y="5561013"/>
            <a:ext cx="625475" cy="1296987"/>
          </a:xfrm>
          <a:custGeom>
            <a:avLst/>
            <a:gdLst>
              <a:gd name="T0" fmla="*/ 2147483647 w 345"/>
              <a:gd name="T1" fmla="*/ 2147483647 h 764"/>
              <a:gd name="T2" fmla="*/ 2147483647 w 345"/>
              <a:gd name="T3" fmla="*/ 2147483647 h 764"/>
              <a:gd name="T4" fmla="*/ 2147483647 w 345"/>
              <a:gd name="T5" fmla="*/ 2147483647 h 764"/>
              <a:gd name="T6" fmla="*/ 2147483647 w 345"/>
              <a:gd name="T7" fmla="*/ 2147483647 h 764"/>
              <a:gd name="T8" fmla="*/ 2147483647 w 345"/>
              <a:gd name="T9" fmla="*/ 2147483647 h 764"/>
              <a:gd name="T10" fmla="*/ 2147483647 w 345"/>
              <a:gd name="T11" fmla="*/ 2147483647 h 764"/>
              <a:gd name="T12" fmla="*/ 2147483647 w 345"/>
              <a:gd name="T13" fmla="*/ 2147483647 h 764"/>
              <a:gd name="T14" fmla="*/ 2147483647 w 345"/>
              <a:gd name="T15" fmla="*/ 2147483647 h 764"/>
              <a:gd name="T16" fmla="*/ 2147483647 w 345"/>
              <a:gd name="T17" fmla="*/ 2147483647 h 764"/>
              <a:gd name="T18" fmla="*/ 2147483647 w 345"/>
              <a:gd name="T19" fmla="*/ 2147483647 h 764"/>
              <a:gd name="T20" fmla="*/ 2147483647 w 345"/>
              <a:gd name="T21" fmla="*/ 2147483647 h 764"/>
              <a:gd name="T22" fmla="*/ 2147483647 w 345"/>
              <a:gd name="T23" fmla="*/ 2147483647 h 764"/>
              <a:gd name="T24" fmla="*/ 2147483647 w 345"/>
              <a:gd name="T25" fmla="*/ 2147483647 h 764"/>
              <a:gd name="T26" fmla="*/ 2147483647 w 345"/>
              <a:gd name="T27" fmla="*/ 2147483647 h 764"/>
              <a:gd name="T28" fmla="*/ 2147483647 w 345"/>
              <a:gd name="T29" fmla="*/ 2147483647 h 764"/>
              <a:gd name="T30" fmla="*/ 2147483647 w 345"/>
              <a:gd name="T31" fmla="*/ 2147483647 h 764"/>
              <a:gd name="T32" fmla="*/ 2147483647 w 345"/>
              <a:gd name="T33" fmla="*/ 2147483647 h 764"/>
              <a:gd name="T34" fmla="*/ 2147483647 w 345"/>
              <a:gd name="T35" fmla="*/ 2147483647 h 764"/>
              <a:gd name="T36" fmla="*/ 2147483647 w 345"/>
              <a:gd name="T37" fmla="*/ 2147483647 h 764"/>
              <a:gd name="T38" fmla="*/ 2147483647 w 345"/>
              <a:gd name="T39" fmla="*/ 2147483647 h 764"/>
              <a:gd name="T40" fmla="*/ 2147483647 w 345"/>
              <a:gd name="T41" fmla="*/ 2147483647 h 764"/>
              <a:gd name="T42" fmla="*/ 2147483647 w 345"/>
              <a:gd name="T43" fmla="*/ 2147483647 h 764"/>
              <a:gd name="T44" fmla="*/ 2147483647 w 345"/>
              <a:gd name="T45" fmla="*/ 2147483647 h 764"/>
              <a:gd name="T46" fmla="*/ 2147483647 w 345"/>
              <a:gd name="T47" fmla="*/ 2147483647 h 764"/>
              <a:gd name="T48" fmla="*/ 2147483647 w 345"/>
              <a:gd name="T49" fmla="*/ 2147483647 h 764"/>
              <a:gd name="T50" fmla="*/ 0 w 345"/>
              <a:gd name="T51" fmla="*/ 2147483647 h 764"/>
              <a:gd name="T52" fmla="*/ 2147483647 w 345"/>
              <a:gd name="T53" fmla="*/ 2147483647 h 764"/>
              <a:gd name="T54" fmla="*/ 2147483647 w 345"/>
              <a:gd name="T55" fmla="*/ 2147483647 h 764"/>
              <a:gd name="T56" fmla="*/ 2147483647 w 345"/>
              <a:gd name="T57" fmla="*/ 2147483647 h 764"/>
              <a:gd name="T58" fmla="*/ 2147483647 w 345"/>
              <a:gd name="T59" fmla="*/ 2147483647 h 764"/>
              <a:gd name="T60" fmla="*/ 2147483647 w 345"/>
              <a:gd name="T61" fmla="*/ 2147483647 h 764"/>
              <a:gd name="T62" fmla="*/ 2147483647 w 345"/>
              <a:gd name="T63" fmla="*/ 0 h 764"/>
              <a:gd name="T64" fmla="*/ 2147483647 w 345"/>
              <a:gd name="T65" fmla="*/ 2147483647 h 764"/>
              <a:gd name="T66" fmla="*/ 2147483647 w 345"/>
              <a:gd name="T67" fmla="*/ 2147483647 h 7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764">
                <a:moveTo>
                  <a:pt x="312" y="78"/>
                </a:moveTo>
                <a:lnTo>
                  <a:pt x="301" y="155"/>
                </a:lnTo>
                <a:lnTo>
                  <a:pt x="333" y="235"/>
                </a:lnTo>
                <a:lnTo>
                  <a:pt x="344" y="354"/>
                </a:lnTo>
                <a:lnTo>
                  <a:pt x="296" y="535"/>
                </a:lnTo>
                <a:lnTo>
                  <a:pt x="286" y="631"/>
                </a:lnTo>
                <a:lnTo>
                  <a:pt x="254" y="651"/>
                </a:lnTo>
                <a:lnTo>
                  <a:pt x="275" y="661"/>
                </a:lnTo>
                <a:lnTo>
                  <a:pt x="220" y="763"/>
                </a:lnTo>
                <a:lnTo>
                  <a:pt x="179" y="752"/>
                </a:lnTo>
                <a:lnTo>
                  <a:pt x="192" y="730"/>
                </a:lnTo>
                <a:lnTo>
                  <a:pt x="176" y="720"/>
                </a:lnTo>
                <a:lnTo>
                  <a:pt x="97" y="695"/>
                </a:lnTo>
                <a:lnTo>
                  <a:pt x="82" y="648"/>
                </a:lnTo>
                <a:lnTo>
                  <a:pt x="118" y="616"/>
                </a:lnTo>
                <a:lnTo>
                  <a:pt x="38" y="582"/>
                </a:lnTo>
                <a:lnTo>
                  <a:pt x="82" y="527"/>
                </a:lnTo>
                <a:lnTo>
                  <a:pt x="65" y="502"/>
                </a:lnTo>
                <a:lnTo>
                  <a:pt x="35" y="515"/>
                </a:lnTo>
                <a:lnTo>
                  <a:pt x="18" y="487"/>
                </a:lnTo>
                <a:lnTo>
                  <a:pt x="65" y="455"/>
                </a:lnTo>
                <a:lnTo>
                  <a:pt x="50" y="418"/>
                </a:lnTo>
                <a:lnTo>
                  <a:pt x="8" y="398"/>
                </a:lnTo>
                <a:lnTo>
                  <a:pt x="38" y="336"/>
                </a:lnTo>
                <a:lnTo>
                  <a:pt x="0" y="306"/>
                </a:lnTo>
                <a:lnTo>
                  <a:pt x="62" y="206"/>
                </a:lnTo>
                <a:lnTo>
                  <a:pt x="76" y="217"/>
                </a:lnTo>
                <a:lnTo>
                  <a:pt x="202" y="122"/>
                </a:lnTo>
                <a:lnTo>
                  <a:pt x="244" y="155"/>
                </a:lnTo>
                <a:lnTo>
                  <a:pt x="265" y="5"/>
                </a:lnTo>
                <a:lnTo>
                  <a:pt x="286" y="0"/>
                </a:lnTo>
                <a:lnTo>
                  <a:pt x="312" y="78"/>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3" name="Freeform 63"/>
          <p:cNvSpPr>
            <a:spLocks/>
          </p:cNvSpPr>
          <p:nvPr/>
        </p:nvSpPr>
        <p:spPr bwMode="auto">
          <a:xfrm>
            <a:off x="4344988" y="4383088"/>
            <a:ext cx="773112" cy="685800"/>
          </a:xfrm>
          <a:custGeom>
            <a:avLst/>
            <a:gdLst>
              <a:gd name="T0" fmla="*/ 0 w 426"/>
              <a:gd name="T1" fmla="*/ 2147483647 h 403"/>
              <a:gd name="T2" fmla="*/ 2147483647 w 426"/>
              <a:gd name="T3" fmla="*/ 2147483647 h 403"/>
              <a:gd name="T4" fmla="*/ 2147483647 w 426"/>
              <a:gd name="T5" fmla="*/ 2147483647 h 403"/>
              <a:gd name="T6" fmla="*/ 2147483647 w 426"/>
              <a:gd name="T7" fmla="*/ 2147483647 h 403"/>
              <a:gd name="T8" fmla="*/ 2147483647 w 426"/>
              <a:gd name="T9" fmla="*/ 2147483647 h 403"/>
              <a:gd name="T10" fmla="*/ 2147483647 w 426"/>
              <a:gd name="T11" fmla="*/ 2147483647 h 403"/>
              <a:gd name="T12" fmla="*/ 2147483647 w 426"/>
              <a:gd name="T13" fmla="*/ 2147483647 h 403"/>
              <a:gd name="T14" fmla="*/ 2147483647 w 426"/>
              <a:gd name="T15" fmla="*/ 0 h 403"/>
              <a:gd name="T16" fmla="*/ 2147483647 w 426"/>
              <a:gd name="T17" fmla="*/ 2147483647 h 403"/>
              <a:gd name="T18" fmla="*/ 2147483647 w 426"/>
              <a:gd name="T19" fmla="*/ 2147483647 h 403"/>
              <a:gd name="T20" fmla="*/ 2147483647 w 426"/>
              <a:gd name="T21" fmla="*/ 2147483647 h 403"/>
              <a:gd name="T22" fmla="*/ 2147483647 w 426"/>
              <a:gd name="T23" fmla="*/ 2147483647 h 403"/>
              <a:gd name="T24" fmla="*/ 2147483647 w 426"/>
              <a:gd name="T25" fmla="*/ 2147483647 h 403"/>
              <a:gd name="T26" fmla="*/ 2147483647 w 426"/>
              <a:gd name="T27" fmla="*/ 2147483647 h 403"/>
              <a:gd name="T28" fmla="*/ 2147483647 w 426"/>
              <a:gd name="T29" fmla="*/ 2147483647 h 403"/>
              <a:gd name="T30" fmla="*/ 2147483647 w 426"/>
              <a:gd name="T31" fmla="*/ 2147483647 h 403"/>
              <a:gd name="T32" fmla="*/ 2147483647 w 426"/>
              <a:gd name="T33" fmla="*/ 2147483647 h 403"/>
              <a:gd name="T34" fmla="*/ 2147483647 w 426"/>
              <a:gd name="T35" fmla="*/ 2147483647 h 403"/>
              <a:gd name="T36" fmla="*/ 2147483647 w 426"/>
              <a:gd name="T37" fmla="*/ 2147483647 h 403"/>
              <a:gd name="T38" fmla="*/ 2147483647 w 426"/>
              <a:gd name="T39" fmla="*/ 2147483647 h 403"/>
              <a:gd name="T40" fmla="*/ 2147483647 w 426"/>
              <a:gd name="T41" fmla="*/ 2147483647 h 403"/>
              <a:gd name="T42" fmla="*/ 2147483647 w 426"/>
              <a:gd name="T43" fmla="*/ 2147483647 h 403"/>
              <a:gd name="T44" fmla="*/ 2147483647 w 426"/>
              <a:gd name="T45" fmla="*/ 2147483647 h 403"/>
              <a:gd name="T46" fmla="*/ 2147483647 w 426"/>
              <a:gd name="T47" fmla="*/ 2147483647 h 403"/>
              <a:gd name="T48" fmla="*/ 0 w 426"/>
              <a:gd name="T49" fmla="*/ 2147483647 h 403"/>
              <a:gd name="T50" fmla="*/ 0 w 426"/>
              <a:gd name="T51" fmla="*/ 2147483647 h 4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03">
                <a:moveTo>
                  <a:pt x="0" y="239"/>
                </a:moveTo>
                <a:lnTo>
                  <a:pt x="26" y="233"/>
                </a:lnTo>
                <a:lnTo>
                  <a:pt x="9" y="197"/>
                </a:lnTo>
                <a:lnTo>
                  <a:pt x="47" y="159"/>
                </a:lnTo>
                <a:lnTo>
                  <a:pt x="47" y="117"/>
                </a:lnTo>
                <a:lnTo>
                  <a:pt x="115" y="31"/>
                </a:lnTo>
                <a:lnTo>
                  <a:pt x="157" y="47"/>
                </a:lnTo>
                <a:lnTo>
                  <a:pt x="153" y="0"/>
                </a:lnTo>
                <a:lnTo>
                  <a:pt x="209" y="38"/>
                </a:lnTo>
                <a:lnTo>
                  <a:pt x="262" y="38"/>
                </a:lnTo>
                <a:lnTo>
                  <a:pt x="310" y="81"/>
                </a:lnTo>
                <a:lnTo>
                  <a:pt x="346" y="53"/>
                </a:lnTo>
                <a:lnTo>
                  <a:pt x="330" y="91"/>
                </a:lnTo>
                <a:lnTo>
                  <a:pt x="377" y="102"/>
                </a:lnTo>
                <a:lnTo>
                  <a:pt x="425" y="233"/>
                </a:lnTo>
                <a:lnTo>
                  <a:pt x="377" y="280"/>
                </a:lnTo>
                <a:lnTo>
                  <a:pt x="351" y="269"/>
                </a:lnTo>
                <a:lnTo>
                  <a:pt x="314" y="386"/>
                </a:lnTo>
                <a:lnTo>
                  <a:pt x="262" y="280"/>
                </a:lnTo>
                <a:lnTo>
                  <a:pt x="232" y="260"/>
                </a:lnTo>
                <a:lnTo>
                  <a:pt x="205" y="269"/>
                </a:lnTo>
                <a:lnTo>
                  <a:pt x="137" y="386"/>
                </a:lnTo>
                <a:lnTo>
                  <a:pt x="78" y="381"/>
                </a:lnTo>
                <a:lnTo>
                  <a:pt x="47" y="402"/>
                </a:lnTo>
                <a:lnTo>
                  <a:pt x="0" y="239"/>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4" name="Freeform 64"/>
          <p:cNvSpPr>
            <a:spLocks/>
          </p:cNvSpPr>
          <p:nvPr/>
        </p:nvSpPr>
        <p:spPr bwMode="auto">
          <a:xfrm>
            <a:off x="4546600" y="3775075"/>
            <a:ext cx="903288" cy="749300"/>
          </a:xfrm>
          <a:custGeom>
            <a:avLst/>
            <a:gdLst>
              <a:gd name="T0" fmla="*/ 0 w 498"/>
              <a:gd name="T1" fmla="*/ 2147483647 h 441"/>
              <a:gd name="T2" fmla="*/ 2147483647 w 498"/>
              <a:gd name="T3" fmla="*/ 2147483647 h 441"/>
              <a:gd name="T4" fmla="*/ 2147483647 w 498"/>
              <a:gd name="T5" fmla="*/ 2147483647 h 441"/>
              <a:gd name="T6" fmla="*/ 2147483647 w 498"/>
              <a:gd name="T7" fmla="*/ 2147483647 h 441"/>
              <a:gd name="T8" fmla="*/ 2147483647 w 498"/>
              <a:gd name="T9" fmla="*/ 2147483647 h 441"/>
              <a:gd name="T10" fmla="*/ 2147483647 w 498"/>
              <a:gd name="T11" fmla="*/ 2147483647 h 441"/>
              <a:gd name="T12" fmla="*/ 2147483647 w 498"/>
              <a:gd name="T13" fmla="*/ 2147483647 h 441"/>
              <a:gd name="T14" fmla="*/ 2147483647 w 498"/>
              <a:gd name="T15" fmla="*/ 2147483647 h 441"/>
              <a:gd name="T16" fmla="*/ 2147483647 w 498"/>
              <a:gd name="T17" fmla="*/ 2147483647 h 441"/>
              <a:gd name="T18" fmla="*/ 2147483647 w 498"/>
              <a:gd name="T19" fmla="*/ 2147483647 h 441"/>
              <a:gd name="T20" fmla="*/ 2147483647 w 498"/>
              <a:gd name="T21" fmla="*/ 2147483647 h 441"/>
              <a:gd name="T22" fmla="*/ 2147483647 w 498"/>
              <a:gd name="T23" fmla="*/ 2147483647 h 441"/>
              <a:gd name="T24" fmla="*/ 2147483647 w 498"/>
              <a:gd name="T25" fmla="*/ 2147483647 h 441"/>
              <a:gd name="T26" fmla="*/ 2147483647 w 498"/>
              <a:gd name="T27" fmla="*/ 2147483647 h 441"/>
              <a:gd name="T28" fmla="*/ 2147483647 w 498"/>
              <a:gd name="T29" fmla="*/ 2147483647 h 441"/>
              <a:gd name="T30" fmla="*/ 2147483647 w 498"/>
              <a:gd name="T31" fmla="*/ 2147483647 h 441"/>
              <a:gd name="T32" fmla="*/ 2147483647 w 498"/>
              <a:gd name="T33" fmla="*/ 2147483647 h 441"/>
              <a:gd name="T34" fmla="*/ 2147483647 w 498"/>
              <a:gd name="T35" fmla="*/ 2147483647 h 441"/>
              <a:gd name="T36" fmla="*/ 2147483647 w 498"/>
              <a:gd name="T37" fmla="*/ 2147483647 h 441"/>
              <a:gd name="T38" fmla="*/ 2147483647 w 498"/>
              <a:gd name="T39" fmla="*/ 2147483647 h 441"/>
              <a:gd name="T40" fmla="*/ 2147483647 w 498"/>
              <a:gd name="T41" fmla="*/ 0 h 441"/>
              <a:gd name="T42" fmla="*/ 2147483647 w 498"/>
              <a:gd name="T43" fmla="*/ 2147483647 h 441"/>
              <a:gd name="T44" fmla="*/ 2147483647 w 498"/>
              <a:gd name="T45" fmla="*/ 2147483647 h 441"/>
              <a:gd name="T46" fmla="*/ 0 w 498"/>
              <a:gd name="T47" fmla="*/ 2147483647 h 441"/>
              <a:gd name="T48" fmla="*/ 0 w 498"/>
              <a:gd name="T49" fmla="*/ 2147483647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8" h="441">
                <a:moveTo>
                  <a:pt x="0" y="196"/>
                </a:moveTo>
                <a:lnTo>
                  <a:pt x="20" y="249"/>
                </a:lnTo>
                <a:lnTo>
                  <a:pt x="36" y="238"/>
                </a:lnTo>
                <a:lnTo>
                  <a:pt x="42" y="253"/>
                </a:lnTo>
                <a:lnTo>
                  <a:pt x="26" y="317"/>
                </a:lnTo>
                <a:lnTo>
                  <a:pt x="42" y="359"/>
                </a:lnTo>
                <a:lnTo>
                  <a:pt x="98" y="397"/>
                </a:lnTo>
                <a:lnTo>
                  <a:pt x="151" y="397"/>
                </a:lnTo>
                <a:lnTo>
                  <a:pt x="199" y="440"/>
                </a:lnTo>
                <a:lnTo>
                  <a:pt x="235" y="412"/>
                </a:lnTo>
                <a:lnTo>
                  <a:pt x="286" y="386"/>
                </a:lnTo>
                <a:lnTo>
                  <a:pt x="366" y="386"/>
                </a:lnTo>
                <a:lnTo>
                  <a:pt x="381" y="412"/>
                </a:lnTo>
                <a:lnTo>
                  <a:pt x="470" y="406"/>
                </a:lnTo>
                <a:lnTo>
                  <a:pt x="497" y="343"/>
                </a:lnTo>
                <a:lnTo>
                  <a:pt x="413" y="227"/>
                </a:lnTo>
                <a:lnTo>
                  <a:pt x="418" y="143"/>
                </a:lnTo>
                <a:lnTo>
                  <a:pt x="404" y="138"/>
                </a:lnTo>
                <a:lnTo>
                  <a:pt x="330" y="90"/>
                </a:lnTo>
                <a:lnTo>
                  <a:pt x="199" y="75"/>
                </a:lnTo>
                <a:lnTo>
                  <a:pt x="151" y="0"/>
                </a:lnTo>
                <a:lnTo>
                  <a:pt x="46" y="57"/>
                </a:lnTo>
                <a:lnTo>
                  <a:pt x="67" y="131"/>
                </a:lnTo>
                <a:lnTo>
                  <a:pt x="0" y="196"/>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5" name="Freeform 65"/>
          <p:cNvSpPr>
            <a:spLocks/>
          </p:cNvSpPr>
          <p:nvPr/>
        </p:nvSpPr>
        <p:spPr bwMode="auto">
          <a:xfrm>
            <a:off x="3141663" y="4213225"/>
            <a:ext cx="855662" cy="900113"/>
          </a:xfrm>
          <a:custGeom>
            <a:avLst/>
            <a:gdLst>
              <a:gd name="T0" fmla="*/ 0 w 473"/>
              <a:gd name="T1" fmla="*/ 2147483647 h 529"/>
              <a:gd name="T2" fmla="*/ 2147483647 w 473"/>
              <a:gd name="T3" fmla="*/ 2147483647 h 529"/>
              <a:gd name="T4" fmla="*/ 2147483647 w 473"/>
              <a:gd name="T5" fmla="*/ 2147483647 h 529"/>
              <a:gd name="T6" fmla="*/ 2147483647 w 473"/>
              <a:gd name="T7" fmla="*/ 2147483647 h 529"/>
              <a:gd name="T8" fmla="*/ 2147483647 w 473"/>
              <a:gd name="T9" fmla="*/ 2147483647 h 529"/>
              <a:gd name="T10" fmla="*/ 2147483647 w 473"/>
              <a:gd name="T11" fmla="*/ 2147483647 h 529"/>
              <a:gd name="T12" fmla="*/ 2147483647 w 473"/>
              <a:gd name="T13" fmla="*/ 0 h 529"/>
              <a:gd name="T14" fmla="*/ 2147483647 w 473"/>
              <a:gd name="T15" fmla="*/ 0 h 529"/>
              <a:gd name="T16" fmla="*/ 2147483647 w 473"/>
              <a:gd name="T17" fmla="*/ 2147483647 h 529"/>
              <a:gd name="T18" fmla="*/ 2147483647 w 473"/>
              <a:gd name="T19" fmla="*/ 2147483647 h 529"/>
              <a:gd name="T20" fmla="*/ 2147483647 w 473"/>
              <a:gd name="T21" fmla="*/ 2147483647 h 529"/>
              <a:gd name="T22" fmla="*/ 2147483647 w 473"/>
              <a:gd name="T23" fmla="*/ 2147483647 h 529"/>
              <a:gd name="T24" fmla="*/ 2147483647 w 473"/>
              <a:gd name="T25" fmla="*/ 2147483647 h 529"/>
              <a:gd name="T26" fmla="*/ 2147483647 w 473"/>
              <a:gd name="T27" fmla="*/ 2147483647 h 529"/>
              <a:gd name="T28" fmla="*/ 2147483647 w 473"/>
              <a:gd name="T29" fmla="*/ 2147483647 h 529"/>
              <a:gd name="T30" fmla="*/ 2147483647 w 473"/>
              <a:gd name="T31" fmla="*/ 2147483647 h 529"/>
              <a:gd name="T32" fmla="*/ 2147483647 w 473"/>
              <a:gd name="T33" fmla="*/ 2147483647 h 529"/>
              <a:gd name="T34" fmla="*/ 2147483647 w 473"/>
              <a:gd name="T35" fmla="*/ 2147483647 h 529"/>
              <a:gd name="T36" fmla="*/ 2147483647 w 473"/>
              <a:gd name="T37" fmla="*/ 2147483647 h 529"/>
              <a:gd name="T38" fmla="*/ 2147483647 w 473"/>
              <a:gd name="T39" fmla="*/ 2147483647 h 529"/>
              <a:gd name="T40" fmla="*/ 2147483647 w 473"/>
              <a:gd name="T41" fmla="*/ 2147483647 h 529"/>
              <a:gd name="T42" fmla="*/ 2147483647 w 473"/>
              <a:gd name="T43" fmla="*/ 2147483647 h 529"/>
              <a:gd name="T44" fmla="*/ 2147483647 w 473"/>
              <a:gd name="T45" fmla="*/ 2147483647 h 529"/>
              <a:gd name="T46" fmla="*/ 2147483647 w 473"/>
              <a:gd name="T47" fmla="*/ 2147483647 h 529"/>
              <a:gd name="T48" fmla="*/ 2147483647 w 473"/>
              <a:gd name="T49" fmla="*/ 2147483647 h 529"/>
              <a:gd name="T50" fmla="*/ 2147483647 w 473"/>
              <a:gd name="T51" fmla="*/ 2147483647 h 529"/>
              <a:gd name="T52" fmla="*/ 2147483647 w 473"/>
              <a:gd name="T53" fmla="*/ 2147483647 h 529"/>
              <a:gd name="T54" fmla="*/ 2147483647 w 473"/>
              <a:gd name="T55" fmla="*/ 2147483647 h 529"/>
              <a:gd name="T56" fmla="*/ 2147483647 w 473"/>
              <a:gd name="T57" fmla="*/ 2147483647 h 529"/>
              <a:gd name="T58" fmla="*/ 2147483647 w 473"/>
              <a:gd name="T59" fmla="*/ 2147483647 h 529"/>
              <a:gd name="T60" fmla="*/ 2147483647 w 473"/>
              <a:gd name="T61" fmla="*/ 2147483647 h 529"/>
              <a:gd name="T62" fmla="*/ 2147483647 w 473"/>
              <a:gd name="T63" fmla="*/ 2147483647 h 529"/>
              <a:gd name="T64" fmla="*/ 0 w 473"/>
              <a:gd name="T65" fmla="*/ 2147483647 h 529"/>
              <a:gd name="T66" fmla="*/ 0 w 473"/>
              <a:gd name="T67" fmla="*/ 2147483647 h 5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3" h="529">
                <a:moveTo>
                  <a:pt x="0" y="265"/>
                </a:moveTo>
                <a:lnTo>
                  <a:pt x="21" y="222"/>
                </a:lnTo>
                <a:lnTo>
                  <a:pt x="94" y="186"/>
                </a:lnTo>
                <a:lnTo>
                  <a:pt x="94" y="127"/>
                </a:lnTo>
                <a:lnTo>
                  <a:pt x="172" y="69"/>
                </a:lnTo>
                <a:lnTo>
                  <a:pt x="179" y="21"/>
                </a:lnTo>
                <a:lnTo>
                  <a:pt x="210" y="0"/>
                </a:lnTo>
                <a:lnTo>
                  <a:pt x="242" y="0"/>
                </a:lnTo>
                <a:lnTo>
                  <a:pt x="251" y="43"/>
                </a:lnTo>
                <a:lnTo>
                  <a:pt x="341" y="48"/>
                </a:lnTo>
                <a:lnTo>
                  <a:pt x="375" y="80"/>
                </a:lnTo>
                <a:lnTo>
                  <a:pt x="375" y="106"/>
                </a:lnTo>
                <a:lnTo>
                  <a:pt x="403" y="110"/>
                </a:lnTo>
                <a:lnTo>
                  <a:pt x="430" y="153"/>
                </a:lnTo>
                <a:lnTo>
                  <a:pt x="409" y="228"/>
                </a:lnTo>
                <a:lnTo>
                  <a:pt x="419" y="259"/>
                </a:lnTo>
                <a:lnTo>
                  <a:pt x="456" y="269"/>
                </a:lnTo>
                <a:lnTo>
                  <a:pt x="472" y="324"/>
                </a:lnTo>
                <a:lnTo>
                  <a:pt x="461" y="397"/>
                </a:lnTo>
                <a:lnTo>
                  <a:pt x="419" y="467"/>
                </a:lnTo>
                <a:lnTo>
                  <a:pt x="375" y="481"/>
                </a:lnTo>
                <a:lnTo>
                  <a:pt x="375" y="513"/>
                </a:lnTo>
                <a:lnTo>
                  <a:pt x="346" y="528"/>
                </a:lnTo>
                <a:lnTo>
                  <a:pt x="320" y="497"/>
                </a:lnTo>
                <a:lnTo>
                  <a:pt x="278" y="513"/>
                </a:lnTo>
                <a:lnTo>
                  <a:pt x="273" y="470"/>
                </a:lnTo>
                <a:lnTo>
                  <a:pt x="120" y="486"/>
                </a:lnTo>
                <a:lnTo>
                  <a:pt x="94" y="434"/>
                </a:lnTo>
                <a:lnTo>
                  <a:pt x="110" y="380"/>
                </a:lnTo>
                <a:lnTo>
                  <a:pt x="41" y="397"/>
                </a:lnTo>
                <a:lnTo>
                  <a:pt x="5" y="376"/>
                </a:lnTo>
                <a:lnTo>
                  <a:pt x="31" y="274"/>
                </a:lnTo>
                <a:lnTo>
                  <a:pt x="0" y="265"/>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6" name="Freeform 66"/>
          <p:cNvSpPr>
            <a:spLocks/>
          </p:cNvSpPr>
          <p:nvPr/>
        </p:nvSpPr>
        <p:spPr bwMode="auto">
          <a:xfrm>
            <a:off x="3086100" y="4951413"/>
            <a:ext cx="682625" cy="620712"/>
          </a:xfrm>
          <a:custGeom>
            <a:avLst/>
            <a:gdLst>
              <a:gd name="T0" fmla="*/ 0 w 378"/>
              <a:gd name="T1" fmla="*/ 2147483647 h 366"/>
              <a:gd name="T2" fmla="*/ 0 w 378"/>
              <a:gd name="T3" fmla="*/ 2147483647 h 366"/>
              <a:gd name="T4" fmla="*/ 2147483647 w 378"/>
              <a:gd name="T5" fmla="*/ 2147483647 h 366"/>
              <a:gd name="T6" fmla="*/ 2147483647 w 378"/>
              <a:gd name="T7" fmla="*/ 2147483647 h 366"/>
              <a:gd name="T8" fmla="*/ 2147483647 w 378"/>
              <a:gd name="T9" fmla="*/ 2147483647 h 366"/>
              <a:gd name="T10" fmla="*/ 2147483647 w 378"/>
              <a:gd name="T11" fmla="*/ 2147483647 h 366"/>
              <a:gd name="T12" fmla="*/ 2147483647 w 378"/>
              <a:gd name="T13" fmla="*/ 0 h 366"/>
              <a:gd name="T14" fmla="*/ 2147483647 w 378"/>
              <a:gd name="T15" fmla="*/ 2147483647 h 366"/>
              <a:gd name="T16" fmla="*/ 2147483647 w 378"/>
              <a:gd name="T17" fmla="*/ 2147483647 h 366"/>
              <a:gd name="T18" fmla="*/ 2147483647 w 378"/>
              <a:gd name="T19" fmla="*/ 2147483647 h 366"/>
              <a:gd name="T20" fmla="*/ 2147483647 w 378"/>
              <a:gd name="T21" fmla="*/ 2147483647 h 366"/>
              <a:gd name="T22" fmla="*/ 2147483647 w 378"/>
              <a:gd name="T23" fmla="*/ 2147483647 h 366"/>
              <a:gd name="T24" fmla="*/ 2147483647 w 378"/>
              <a:gd name="T25" fmla="*/ 2147483647 h 366"/>
              <a:gd name="T26" fmla="*/ 2147483647 w 378"/>
              <a:gd name="T27" fmla="*/ 2147483647 h 366"/>
              <a:gd name="T28" fmla="*/ 2147483647 w 378"/>
              <a:gd name="T29" fmla="*/ 2147483647 h 366"/>
              <a:gd name="T30" fmla="*/ 2147483647 w 378"/>
              <a:gd name="T31" fmla="*/ 2147483647 h 366"/>
              <a:gd name="T32" fmla="*/ 2147483647 w 378"/>
              <a:gd name="T33" fmla="*/ 2147483647 h 366"/>
              <a:gd name="T34" fmla="*/ 2147483647 w 378"/>
              <a:gd name="T35" fmla="*/ 2147483647 h 366"/>
              <a:gd name="T36" fmla="*/ 2147483647 w 378"/>
              <a:gd name="T37" fmla="*/ 2147483647 h 366"/>
              <a:gd name="T38" fmla="*/ 2147483647 w 378"/>
              <a:gd name="T39" fmla="*/ 2147483647 h 366"/>
              <a:gd name="T40" fmla="*/ 2147483647 w 378"/>
              <a:gd name="T41" fmla="*/ 2147483647 h 366"/>
              <a:gd name="T42" fmla="*/ 2147483647 w 378"/>
              <a:gd name="T43" fmla="*/ 2147483647 h 366"/>
              <a:gd name="T44" fmla="*/ 2147483647 w 378"/>
              <a:gd name="T45" fmla="*/ 2147483647 h 366"/>
              <a:gd name="T46" fmla="*/ 0 w 378"/>
              <a:gd name="T47" fmla="*/ 2147483647 h 366"/>
              <a:gd name="T48" fmla="*/ 0 w 378"/>
              <a:gd name="T49" fmla="*/ 2147483647 h 3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8" h="366">
                <a:moveTo>
                  <a:pt x="0" y="289"/>
                </a:moveTo>
                <a:lnTo>
                  <a:pt x="0" y="248"/>
                </a:lnTo>
                <a:lnTo>
                  <a:pt x="25" y="231"/>
                </a:lnTo>
                <a:lnTo>
                  <a:pt x="25" y="144"/>
                </a:lnTo>
                <a:lnTo>
                  <a:pt x="94" y="63"/>
                </a:lnTo>
                <a:lnTo>
                  <a:pt x="72" y="33"/>
                </a:lnTo>
                <a:lnTo>
                  <a:pt x="125" y="0"/>
                </a:lnTo>
                <a:lnTo>
                  <a:pt x="151" y="52"/>
                </a:lnTo>
                <a:lnTo>
                  <a:pt x="304" y="36"/>
                </a:lnTo>
                <a:lnTo>
                  <a:pt x="309" y="79"/>
                </a:lnTo>
                <a:lnTo>
                  <a:pt x="351" y="63"/>
                </a:lnTo>
                <a:lnTo>
                  <a:pt x="377" y="94"/>
                </a:lnTo>
                <a:lnTo>
                  <a:pt x="356" y="116"/>
                </a:lnTo>
                <a:lnTo>
                  <a:pt x="377" y="179"/>
                </a:lnTo>
                <a:lnTo>
                  <a:pt x="324" y="185"/>
                </a:lnTo>
                <a:lnTo>
                  <a:pt x="336" y="264"/>
                </a:lnTo>
                <a:lnTo>
                  <a:pt x="304" y="301"/>
                </a:lnTo>
                <a:lnTo>
                  <a:pt x="277" y="301"/>
                </a:lnTo>
                <a:lnTo>
                  <a:pt x="273" y="327"/>
                </a:lnTo>
                <a:lnTo>
                  <a:pt x="198" y="323"/>
                </a:lnTo>
                <a:lnTo>
                  <a:pt x="136" y="359"/>
                </a:lnTo>
                <a:lnTo>
                  <a:pt x="57" y="365"/>
                </a:lnTo>
                <a:lnTo>
                  <a:pt x="72" y="301"/>
                </a:lnTo>
                <a:lnTo>
                  <a:pt x="0" y="289"/>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7" name="Freeform 67"/>
          <p:cNvSpPr>
            <a:spLocks/>
          </p:cNvSpPr>
          <p:nvPr/>
        </p:nvSpPr>
        <p:spPr bwMode="auto">
          <a:xfrm>
            <a:off x="5891213" y="4027488"/>
            <a:ext cx="944562" cy="925512"/>
          </a:xfrm>
          <a:custGeom>
            <a:avLst/>
            <a:gdLst>
              <a:gd name="T0" fmla="*/ 0 w 521"/>
              <a:gd name="T1" fmla="*/ 2147483647 h 545"/>
              <a:gd name="T2" fmla="*/ 2147483647 w 521"/>
              <a:gd name="T3" fmla="*/ 2147483647 h 545"/>
              <a:gd name="T4" fmla="*/ 2147483647 w 521"/>
              <a:gd name="T5" fmla="*/ 2147483647 h 545"/>
              <a:gd name="T6" fmla="*/ 2147483647 w 521"/>
              <a:gd name="T7" fmla="*/ 2147483647 h 545"/>
              <a:gd name="T8" fmla="*/ 2147483647 w 521"/>
              <a:gd name="T9" fmla="*/ 2147483647 h 545"/>
              <a:gd name="T10" fmla="*/ 2147483647 w 521"/>
              <a:gd name="T11" fmla="*/ 2147483647 h 545"/>
              <a:gd name="T12" fmla="*/ 2147483647 w 521"/>
              <a:gd name="T13" fmla="*/ 2147483647 h 545"/>
              <a:gd name="T14" fmla="*/ 2147483647 w 521"/>
              <a:gd name="T15" fmla="*/ 2147483647 h 545"/>
              <a:gd name="T16" fmla="*/ 2147483647 w 521"/>
              <a:gd name="T17" fmla="*/ 0 h 545"/>
              <a:gd name="T18" fmla="*/ 2147483647 w 521"/>
              <a:gd name="T19" fmla="*/ 2147483647 h 545"/>
              <a:gd name="T20" fmla="*/ 2147483647 w 521"/>
              <a:gd name="T21" fmla="*/ 2147483647 h 545"/>
              <a:gd name="T22" fmla="*/ 2147483647 w 521"/>
              <a:gd name="T23" fmla="*/ 2147483647 h 545"/>
              <a:gd name="T24" fmla="*/ 2147483647 w 521"/>
              <a:gd name="T25" fmla="*/ 2147483647 h 545"/>
              <a:gd name="T26" fmla="*/ 2147483647 w 521"/>
              <a:gd name="T27" fmla="*/ 2147483647 h 545"/>
              <a:gd name="T28" fmla="*/ 2147483647 w 521"/>
              <a:gd name="T29" fmla="*/ 2147483647 h 545"/>
              <a:gd name="T30" fmla="*/ 2147483647 w 521"/>
              <a:gd name="T31" fmla="*/ 2147483647 h 545"/>
              <a:gd name="T32" fmla="*/ 2147483647 w 521"/>
              <a:gd name="T33" fmla="*/ 2147483647 h 545"/>
              <a:gd name="T34" fmla="*/ 2147483647 w 521"/>
              <a:gd name="T35" fmla="*/ 2147483647 h 545"/>
              <a:gd name="T36" fmla="*/ 2147483647 w 521"/>
              <a:gd name="T37" fmla="*/ 2147483647 h 545"/>
              <a:gd name="T38" fmla="*/ 2147483647 w 521"/>
              <a:gd name="T39" fmla="*/ 2147483647 h 545"/>
              <a:gd name="T40" fmla="*/ 2147483647 w 521"/>
              <a:gd name="T41" fmla="*/ 2147483647 h 545"/>
              <a:gd name="T42" fmla="*/ 2147483647 w 521"/>
              <a:gd name="T43" fmla="*/ 2147483647 h 545"/>
              <a:gd name="T44" fmla="*/ 2147483647 w 521"/>
              <a:gd name="T45" fmla="*/ 2147483647 h 545"/>
              <a:gd name="T46" fmla="*/ 2147483647 w 521"/>
              <a:gd name="T47" fmla="*/ 2147483647 h 545"/>
              <a:gd name="T48" fmla="*/ 2147483647 w 521"/>
              <a:gd name="T49" fmla="*/ 2147483647 h 545"/>
              <a:gd name="T50" fmla="*/ 2147483647 w 521"/>
              <a:gd name="T51" fmla="*/ 2147483647 h 545"/>
              <a:gd name="T52" fmla="*/ 2147483647 w 521"/>
              <a:gd name="T53" fmla="*/ 2147483647 h 545"/>
              <a:gd name="T54" fmla="*/ 2147483647 w 521"/>
              <a:gd name="T55" fmla="*/ 2147483647 h 545"/>
              <a:gd name="T56" fmla="*/ 2147483647 w 521"/>
              <a:gd name="T57" fmla="*/ 2147483647 h 545"/>
              <a:gd name="T58" fmla="*/ 0 w 521"/>
              <a:gd name="T59" fmla="*/ 2147483647 h 545"/>
              <a:gd name="T60" fmla="*/ 0 w 521"/>
              <a:gd name="T61" fmla="*/ 2147483647 h 5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1" h="545">
                <a:moveTo>
                  <a:pt x="0" y="241"/>
                </a:moveTo>
                <a:lnTo>
                  <a:pt x="6" y="210"/>
                </a:lnTo>
                <a:lnTo>
                  <a:pt x="36" y="179"/>
                </a:lnTo>
                <a:lnTo>
                  <a:pt x="21" y="143"/>
                </a:lnTo>
                <a:lnTo>
                  <a:pt x="53" y="153"/>
                </a:lnTo>
                <a:lnTo>
                  <a:pt x="111" y="120"/>
                </a:lnTo>
                <a:lnTo>
                  <a:pt x="121" y="51"/>
                </a:lnTo>
                <a:lnTo>
                  <a:pt x="164" y="47"/>
                </a:lnTo>
                <a:lnTo>
                  <a:pt x="195" y="0"/>
                </a:lnTo>
                <a:lnTo>
                  <a:pt x="267" y="120"/>
                </a:lnTo>
                <a:lnTo>
                  <a:pt x="346" y="220"/>
                </a:lnTo>
                <a:lnTo>
                  <a:pt x="373" y="168"/>
                </a:lnTo>
                <a:lnTo>
                  <a:pt x="452" y="206"/>
                </a:lnTo>
                <a:lnTo>
                  <a:pt x="447" y="279"/>
                </a:lnTo>
                <a:lnTo>
                  <a:pt x="467" y="332"/>
                </a:lnTo>
                <a:lnTo>
                  <a:pt x="489" y="338"/>
                </a:lnTo>
                <a:lnTo>
                  <a:pt x="483" y="391"/>
                </a:lnTo>
                <a:lnTo>
                  <a:pt x="515" y="407"/>
                </a:lnTo>
                <a:lnTo>
                  <a:pt x="520" y="443"/>
                </a:lnTo>
                <a:lnTo>
                  <a:pt x="436" y="486"/>
                </a:lnTo>
                <a:lnTo>
                  <a:pt x="410" y="475"/>
                </a:lnTo>
                <a:lnTo>
                  <a:pt x="352" y="544"/>
                </a:lnTo>
                <a:lnTo>
                  <a:pt x="247" y="511"/>
                </a:lnTo>
                <a:lnTo>
                  <a:pt x="242" y="391"/>
                </a:lnTo>
                <a:lnTo>
                  <a:pt x="138" y="379"/>
                </a:lnTo>
                <a:lnTo>
                  <a:pt x="138" y="279"/>
                </a:lnTo>
                <a:lnTo>
                  <a:pt x="111" y="291"/>
                </a:lnTo>
                <a:lnTo>
                  <a:pt x="89" y="263"/>
                </a:lnTo>
                <a:lnTo>
                  <a:pt x="15" y="285"/>
                </a:lnTo>
                <a:lnTo>
                  <a:pt x="0" y="241"/>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8" name="Freeform 68"/>
          <p:cNvSpPr>
            <a:spLocks/>
          </p:cNvSpPr>
          <p:nvPr/>
        </p:nvSpPr>
        <p:spPr bwMode="auto">
          <a:xfrm>
            <a:off x="4943475" y="4429125"/>
            <a:ext cx="809625" cy="523875"/>
          </a:xfrm>
          <a:custGeom>
            <a:avLst/>
            <a:gdLst>
              <a:gd name="T0" fmla="*/ 0 w 447"/>
              <a:gd name="T1" fmla="*/ 2147483647 h 308"/>
              <a:gd name="T2" fmla="*/ 2147483647 w 447"/>
              <a:gd name="T3" fmla="*/ 2147483647 h 308"/>
              <a:gd name="T4" fmla="*/ 2147483647 w 447"/>
              <a:gd name="T5" fmla="*/ 0 h 308"/>
              <a:gd name="T6" fmla="*/ 2147483647 w 447"/>
              <a:gd name="T7" fmla="*/ 0 h 308"/>
              <a:gd name="T8" fmla="*/ 2147483647 w 447"/>
              <a:gd name="T9" fmla="*/ 2147483647 h 308"/>
              <a:gd name="T10" fmla="*/ 2147483647 w 447"/>
              <a:gd name="T11" fmla="*/ 2147483647 h 308"/>
              <a:gd name="T12" fmla="*/ 2147483647 w 447"/>
              <a:gd name="T13" fmla="*/ 2147483647 h 308"/>
              <a:gd name="T14" fmla="*/ 2147483647 w 447"/>
              <a:gd name="T15" fmla="*/ 2147483647 h 308"/>
              <a:gd name="T16" fmla="*/ 2147483647 w 447"/>
              <a:gd name="T17" fmla="*/ 2147483647 h 308"/>
              <a:gd name="T18" fmla="*/ 2147483647 w 447"/>
              <a:gd name="T19" fmla="*/ 2147483647 h 308"/>
              <a:gd name="T20" fmla="*/ 2147483647 w 447"/>
              <a:gd name="T21" fmla="*/ 2147483647 h 308"/>
              <a:gd name="T22" fmla="*/ 2147483647 w 447"/>
              <a:gd name="T23" fmla="*/ 2147483647 h 308"/>
              <a:gd name="T24" fmla="*/ 2147483647 w 447"/>
              <a:gd name="T25" fmla="*/ 2147483647 h 308"/>
              <a:gd name="T26" fmla="*/ 2147483647 w 447"/>
              <a:gd name="T27" fmla="*/ 2147483647 h 308"/>
              <a:gd name="T28" fmla="*/ 2147483647 w 447"/>
              <a:gd name="T29" fmla="*/ 2147483647 h 308"/>
              <a:gd name="T30" fmla="*/ 2147483647 w 447"/>
              <a:gd name="T31" fmla="*/ 2147483647 h 308"/>
              <a:gd name="T32" fmla="*/ 2147483647 w 447"/>
              <a:gd name="T33" fmla="*/ 2147483647 h 308"/>
              <a:gd name="T34" fmla="*/ 2147483647 w 447"/>
              <a:gd name="T35" fmla="*/ 2147483647 h 308"/>
              <a:gd name="T36" fmla="*/ 0 w 447"/>
              <a:gd name="T37" fmla="*/ 2147483647 h 308"/>
              <a:gd name="T38" fmla="*/ 0 w 447"/>
              <a:gd name="T39" fmla="*/ 2147483647 h 3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7" h="308">
                <a:moveTo>
                  <a:pt x="0" y="64"/>
                </a:moveTo>
                <a:lnTo>
                  <a:pt x="16" y="26"/>
                </a:lnTo>
                <a:lnTo>
                  <a:pt x="67" y="0"/>
                </a:lnTo>
                <a:lnTo>
                  <a:pt x="147" y="0"/>
                </a:lnTo>
                <a:lnTo>
                  <a:pt x="162" y="26"/>
                </a:lnTo>
                <a:lnTo>
                  <a:pt x="251" y="20"/>
                </a:lnTo>
                <a:lnTo>
                  <a:pt x="387" y="11"/>
                </a:lnTo>
                <a:lnTo>
                  <a:pt x="403" y="59"/>
                </a:lnTo>
                <a:lnTo>
                  <a:pt x="446" y="75"/>
                </a:lnTo>
                <a:lnTo>
                  <a:pt x="435" y="126"/>
                </a:lnTo>
                <a:lnTo>
                  <a:pt x="413" y="110"/>
                </a:lnTo>
                <a:lnTo>
                  <a:pt x="394" y="197"/>
                </a:lnTo>
                <a:lnTo>
                  <a:pt x="304" y="249"/>
                </a:lnTo>
                <a:lnTo>
                  <a:pt x="256" y="307"/>
                </a:lnTo>
                <a:lnTo>
                  <a:pt x="194" y="249"/>
                </a:lnTo>
                <a:lnTo>
                  <a:pt x="137" y="281"/>
                </a:lnTo>
                <a:lnTo>
                  <a:pt x="95" y="206"/>
                </a:lnTo>
                <a:lnTo>
                  <a:pt x="47" y="75"/>
                </a:lnTo>
                <a:lnTo>
                  <a:pt x="0" y="64"/>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19" name="Freeform 69"/>
          <p:cNvSpPr>
            <a:spLocks/>
          </p:cNvSpPr>
          <p:nvPr/>
        </p:nvSpPr>
        <p:spPr bwMode="auto">
          <a:xfrm>
            <a:off x="6375400" y="3981450"/>
            <a:ext cx="909638" cy="657225"/>
          </a:xfrm>
          <a:custGeom>
            <a:avLst/>
            <a:gdLst>
              <a:gd name="T0" fmla="*/ 0 w 501"/>
              <a:gd name="T1" fmla="*/ 2147483647 h 387"/>
              <a:gd name="T2" fmla="*/ 2147483647 w 501"/>
              <a:gd name="T3" fmla="*/ 2147483647 h 387"/>
              <a:gd name="T4" fmla="*/ 2147483647 w 501"/>
              <a:gd name="T5" fmla="*/ 0 h 387"/>
              <a:gd name="T6" fmla="*/ 2147483647 w 501"/>
              <a:gd name="T7" fmla="*/ 2147483647 h 387"/>
              <a:gd name="T8" fmla="*/ 2147483647 w 501"/>
              <a:gd name="T9" fmla="*/ 2147483647 h 387"/>
              <a:gd name="T10" fmla="*/ 2147483647 w 501"/>
              <a:gd name="T11" fmla="*/ 2147483647 h 387"/>
              <a:gd name="T12" fmla="*/ 2147483647 w 501"/>
              <a:gd name="T13" fmla="*/ 2147483647 h 387"/>
              <a:gd name="T14" fmla="*/ 2147483647 w 501"/>
              <a:gd name="T15" fmla="*/ 0 h 387"/>
              <a:gd name="T16" fmla="*/ 2147483647 w 501"/>
              <a:gd name="T17" fmla="*/ 2147483647 h 387"/>
              <a:gd name="T18" fmla="*/ 2147483647 w 501"/>
              <a:gd name="T19" fmla="*/ 2147483647 h 387"/>
              <a:gd name="T20" fmla="*/ 2147483647 w 501"/>
              <a:gd name="T21" fmla="*/ 2147483647 h 387"/>
              <a:gd name="T22" fmla="*/ 2147483647 w 501"/>
              <a:gd name="T23" fmla="*/ 2147483647 h 387"/>
              <a:gd name="T24" fmla="*/ 2147483647 w 501"/>
              <a:gd name="T25" fmla="*/ 2147483647 h 387"/>
              <a:gd name="T26" fmla="*/ 2147483647 w 501"/>
              <a:gd name="T27" fmla="*/ 2147483647 h 387"/>
              <a:gd name="T28" fmla="*/ 2147483647 w 501"/>
              <a:gd name="T29" fmla="*/ 2147483647 h 387"/>
              <a:gd name="T30" fmla="*/ 2147483647 w 501"/>
              <a:gd name="T31" fmla="*/ 2147483647 h 387"/>
              <a:gd name="T32" fmla="*/ 2147483647 w 501"/>
              <a:gd name="T33" fmla="*/ 2147483647 h 387"/>
              <a:gd name="T34" fmla="*/ 2147483647 w 501"/>
              <a:gd name="T35" fmla="*/ 2147483647 h 387"/>
              <a:gd name="T36" fmla="*/ 2147483647 w 501"/>
              <a:gd name="T37" fmla="*/ 2147483647 h 387"/>
              <a:gd name="T38" fmla="*/ 2147483647 w 501"/>
              <a:gd name="T39" fmla="*/ 2147483647 h 387"/>
              <a:gd name="T40" fmla="*/ 2147483647 w 501"/>
              <a:gd name="T41" fmla="*/ 2147483647 h 387"/>
              <a:gd name="T42" fmla="*/ 2147483647 w 501"/>
              <a:gd name="T43" fmla="*/ 2147483647 h 387"/>
              <a:gd name="T44" fmla="*/ 2147483647 w 501"/>
              <a:gd name="T45" fmla="*/ 2147483647 h 387"/>
              <a:gd name="T46" fmla="*/ 2147483647 w 501"/>
              <a:gd name="T47" fmla="*/ 2147483647 h 387"/>
              <a:gd name="T48" fmla="*/ 2147483647 w 501"/>
              <a:gd name="T49" fmla="*/ 2147483647 h 387"/>
              <a:gd name="T50" fmla="*/ 2147483647 w 501"/>
              <a:gd name="T51" fmla="*/ 2147483647 h 387"/>
              <a:gd name="T52" fmla="*/ 0 w 501"/>
              <a:gd name="T53" fmla="*/ 2147483647 h 387"/>
              <a:gd name="T54" fmla="*/ 0 w 501"/>
              <a:gd name="T55" fmla="*/ 2147483647 h 3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1" h="387">
                <a:moveTo>
                  <a:pt x="0" y="147"/>
                </a:moveTo>
                <a:lnTo>
                  <a:pt x="50" y="95"/>
                </a:lnTo>
                <a:lnTo>
                  <a:pt x="59" y="0"/>
                </a:lnTo>
                <a:lnTo>
                  <a:pt x="118" y="78"/>
                </a:lnTo>
                <a:lnTo>
                  <a:pt x="163" y="68"/>
                </a:lnTo>
                <a:lnTo>
                  <a:pt x="195" y="101"/>
                </a:lnTo>
                <a:lnTo>
                  <a:pt x="222" y="101"/>
                </a:lnTo>
                <a:lnTo>
                  <a:pt x="279" y="0"/>
                </a:lnTo>
                <a:lnTo>
                  <a:pt x="337" y="59"/>
                </a:lnTo>
                <a:lnTo>
                  <a:pt x="337" y="84"/>
                </a:lnTo>
                <a:lnTo>
                  <a:pt x="384" y="42"/>
                </a:lnTo>
                <a:lnTo>
                  <a:pt x="384" y="68"/>
                </a:lnTo>
                <a:lnTo>
                  <a:pt x="437" y="105"/>
                </a:lnTo>
                <a:lnTo>
                  <a:pt x="448" y="158"/>
                </a:lnTo>
                <a:lnTo>
                  <a:pt x="500" y="217"/>
                </a:lnTo>
                <a:lnTo>
                  <a:pt x="500" y="280"/>
                </a:lnTo>
                <a:lnTo>
                  <a:pt x="441" y="328"/>
                </a:lnTo>
                <a:lnTo>
                  <a:pt x="357" y="343"/>
                </a:lnTo>
                <a:lnTo>
                  <a:pt x="331" y="369"/>
                </a:lnTo>
                <a:lnTo>
                  <a:pt x="279" y="386"/>
                </a:lnTo>
                <a:lnTo>
                  <a:pt x="222" y="365"/>
                </a:lnTo>
                <a:lnTo>
                  <a:pt x="200" y="359"/>
                </a:lnTo>
                <a:lnTo>
                  <a:pt x="180" y="306"/>
                </a:lnTo>
                <a:lnTo>
                  <a:pt x="185" y="233"/>
                </a:lnTo>
                <a:lnTo>
                  <a:pt x="106" y="195"/>
                </a:lnTo>
                <a:lnTo>
                  <a:pt x="79" y="247"/>
                </a:lnTo>
                <a:lnTo>
                  <a:pt x="0" y="147"/>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0" name="Freeform 70"/>
          <p:cNvSpPr>
            <a:spLocks/>
          </p:cNvSpPr>
          <p:nvPr/>
        </p:nvSpPr>
        <p:spPr bwMode="auto">
          <a:xfrm>
            <a:off x="3636963" y="1671638"/>
            <a:ext cx="665162" cy="774700"/>
          </a:xfrm>
          <a:custGeom>
            <a:avLst/>
            <a:gdLst>
              <a:gd name="T0" fmla="*/ 0 w 368"/>
              <a:gd name="T1" fmla="*/ 2147483647 h 455"/>
              <a:gd name="T2" fmla="*/ 2147483647 w 368"/>
              <a:gd name="T3" fmla="*/ 2147483647 h 455"/>
              <a:gd name="T4" fmla="*/ 2147483647 w 368"/>
              <a:gd name="T5" fmla="*/ 2147483647 h 455"/>
              <a:gd name="T6" fmla="*/ 2147483647 w 368"/>
              <a:gd name="T7" fmla="*/ 2147483647 h 455"/>
              <a:gd name="T8" fmla="*/ 2147483647 w 368"/>
              <a:gd name="T9" fmla="*/ 2147483647 h 455"/>
              <a:gd name="T10" fmla="*/ 2147483647 w 368"/>
              <a:gd name="T11" fmla="*/ 2147483647 h 455"/>
              <a:gd name="T12" fmla="*/ 2147483647 w 368"/>
              <a:gd name="T13" fmla="*/ 2147483647 h 455"/>
              <a:gd name="T14" fmla="*/ 2147483647 w 368"/>
              <a:gd name="T15" fmla="*/ 2147483647 h 455"/>
              <a:gd name="T16" fmla="*/ 2147483647 w 368"/>
              <a:gd name="T17" fmla="*/ 2147483647 h 455"/>
              <a:gd name="T18" fmla="*/ 2147483647 w 368"/>
              <a:gd name="T19" fmla="*/ 2147483647 h 455"/>
              <a:gd name="T20" fmla="*/ 2147483647 w 368"/>
              <a:gd name="T21" fmla="*/ 2147483647 h 455"/>
              <a:gd name="T22" fmla="*/ 2147483647 w 368"/>
              <a:gd name="T23" fmla="*/ 2147483647 h 455"/>
              <a:gd name="T24" fmla="*/ 2147483647 w 368"/>
              <a:gd name="T25" fmla="*/ 2147483647 h 455"/>
              <a:gd name="T26" fmla="*/ 2147483647 w 368"/>
              <a:gd name="T27" fmla="*/ 2147483647 h 455"/>
              <a:gd name="T28" fmla="*/ 2147483647 w 368"/>
              <a:gd name="T29" fmla="*/ 2147483647 h 455"/>
              <a:gd name="T30" fmla="*/ 2147483647 w 368"/>
              <a:gd name="T31" fmla="*/ 2147483647 h 455"/>
              <a:gd name="T32" fmla="*/ 2147483647 w 368"/>
              <a:gd name="T33" fmla="*/ 2147483647 h 455"/>
              <a:gd name="T34" fmla="*/ 2147483647 w 368"/>
              <a:gd name="T35" fmla="*/ 0 h 455"/>
              <a:gd name="T36" fmla="*/ 2147483647 w 368"/>
              <a:gd name="T37" fmla="*/ 2147483647 h 455"/>
              <a:gd name="T38" fmla="*/ 2147483647 w 368"/>
              <a:gd name="T39" fmla="*/ 2147483647 h 455"/>
              <a:gd name="T40" fmla="*/ 2147483647 w 368"/>
              <a:gd name="T41" fmla="*/ 2147483647 h 455"/>
              <a:gd name="T42" fmla="*/ 2147483647 w 368"/>
              <a:gd name="T43" fmla="*/ 2147483647 h 455"/>
              <a:gd name="T44" fmla="*/ 0 w 368"/>
              <a:gd name="T45" fmla="*/ 2147483647 h 455"/>
              <a:gd name="T46" fmla="*/ 0 w 368"/>
              <a:gd name="T47" fmla="*/ 2147483647 h 4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8" h="455">
                <a:moveTo>
                  <a:pt x="0" y="290"/>
                </a:moveTo>
                <a:lnTo>
                  <a:pt x="20" y="302"/>
                </a:lnTo>
                <a:lnTo>
                  <a:pt x="20" y="343"/>
                </a:lnTo>
                <a:lnTo>
                  <a:pt x="25" y="385"/>
                </a:lnTo>
                <a:lnTo>
                  <a:pt x="79" y="379"/>
                </a:lnTo>
                <a:lnTo>
                  <a:pt x="73" y="394"/>
                </a:lnTo>
                <a:lnTo>
                  <a:pt x="136" y="454"/>
                </a:lnTo>
                <a:lnTo>
                  <a:pt x="204" y="438"/>
                </a:lnTo>
                <a:lnTo>
                  <a:pt x="204" y="423"/>
                </a:lnTo>
                <a:lnTo>
                  <a:pt x="318" y="391"/>
                </a:lnTo>
                <a:lnTo>
                  <a:pt x="367" y="306"/>
                </a:lnTo>
                <a:lnTo>
                  <a:pt x="367" y="264"/>
                </a:lnTo>
                <a:lnTo>
                  <a:pt x="340" y="228"/>
                </a:lnTo>
                <a:lnTo>
                  <a:pt x="310" y="212"/>
                </a:lnTo>
                <a:lnTo>
                  <a:pt x="298" y="174"/>
                </a:lnTo>
                <a:lnTo>
                  <a:pt x="246" y="116"/>
                </a:lnTo>
                <a:lnTo>
                  <a:pt x="257" y="90"/>
                </a:lnTo>
                <a:lnTo>
                  <a:pt x="225" y="0"/>
                </a:lnTo>
                <a:lnTo>
                  <a:pt x="177" y="80"/>
                </a:lnTo>
                <a:lnTo>
                  <a:pt x="120" y="74"/>
                </a:lnTo>
                <a:lnTo>
                  <a:pt x="17" y="126"/>
                </a:lnTo>
                <a:lnTo>
                  <a:pt x="63" y="195"/>
                </a:lnTo>
                <a:lnTo>
                  <a:pt x="0" y="290"/>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1" name="Freeform 71"/>
          <p:cNvSpPr>
            <a:spLocks/>
          </p:cNvSpPr>
          <p:nvPr/>
        </p:nvSpPr>
        <p:spPr bwMode="auto">
          <a:xfrm>
            <a:off x="3230563" y="2662238"/>
            <a:ext cx="727075" cy="723900"/>
          </a:xfrm>
          <a:custGeom>
            <a:avLst/>
            <a:gdLst>
              <a:gd name="T0" fmla="*/ 0 w 403"/>
              <a:gd name="T1" fmla="*/ 2147483647 h 428"/>
              <a:gd name="T2" fmla="*/ 2147483647 w 403"/>
              <a:gd name="T3" fmla="*/ 2147483647 h 428"/>
              <a:gd name="T4" fmla="*/ 2147483647 w 403"/>
              <a:gd name="T5" fmla="*/ 2147483647 h 428"/>
              <a:gd name="T6" fmla="*/ 2147483647 w 403"/>
              <a:gd name="T7" fmla="*/ 2147483647 h 428"/>
              <a:gd name="T8" fmla="*/ 2147483647 w 403"/>
              <a:gd name="T9" fmla="*/ 2147483647 h 428"/>
              <a:gd name="T10" fmla="*/ 2147483647 w 403"/>
              <a:gd name="T11" fmla="*/ 2147483647 h 428"/>
              <a:gd name="T12" fmla="*/ 2147483647 w 403"/>
              <a:gd name="T13" fmla="*/ 2147483647 h 428"/>
              <a:gd name="T14" fmla="*/ 2147483647 w 403"/>
              <a:gd name="T15" fmla="*/ 0 h 428"/>
              <a:gd name="T16" fmla="*/ 2147483647 w 403"/>
              <a:gd name="T17" fmla="*/ 0 h 428"/>
              <a:gd name="T18" fmla="*/ 2147483647 w 403"/>
              <a:gd name="T19" fmla="*/ 2147483647 h 428"/>
              <a:gd name="T20" fmla="*/ 2147483647 w 403"/>
              <a:gd name="T21" fmla="*/ 2147483647 h 428"/>
              <a:gd name="T22" fmla="*/ 2147483647 w 403"/>
              <a:gd name="T23" fmla="*/ 2147483647 h 428"/>
              <a:gd name="T24" fmla="*/ 2147483647 w 403"/>
              <a:gd name="T25" fmla="*/ 2147483647 h 428"/>
              <a:gd name="T26" fmla="*/ 2147483647 w 403"/>
              <a:gd name="T27" fmla="*/ 2147483647 h 428"/>
              <a:gd name="T28" fmla="*/ 2147483647 w 403"/>
              <a:gd name="T29" fmla="*/ 2147483647 h 428"/>
              <a:gd name="T30" fmla="*/ 2147483647 w 403"/>
              <a:gd name="T31" fmla="*/ 2147483647 h 428"/>
              <a:gd name="T32" fmla="*/ 2147483647 w 403"/>
              <a:gd name="T33" fmla="*/ 2147483647 h 428"/>
              <a:gd name="T34" fmla="*/ 2147483647 w 403"/>
              <a:gd name="T35" fmla="*/ 2147483647 h 428"/>
              <a:gd name="T36" fmla="*/ 2147483647 w 403"/>
              <a:gd name="T37" fmla="*/ 2147483647 h 428"/>
              <a:gd name="T38" fmla="*/ 2147483647 w 403"/>
              <a:gd name="T39" fmla="*/ 2147483647 h 428"/>
              <a:gd name="T40" fmla="*/ 2147483647 w 403"/>
              <a:gd name="T41" fmla="*/ 2147483647 h 428"/>
              <a:gd name="T42" fmla="*/ 2147483647 w 403"/>
              <a:gd name="T43" fmla="*/ 2147483647 h 428"/>
              <a:gd name="T44" fmla="*/ 2147483647 w 403"/>
              <a:gd name="T45" fmla="*/ 2147483647 h 428"/>
              <a:gd name="T46" fmla="*/ 0 w 403"/>
              <a:gd name="T47" fmla="*/ 2147483647 h 428"/>
              <a:gd name="T48" fmla="*/ 0 w 403"/>
              <a:gd name="T49" fmla="*/ 2147483647 h 4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3" h="428">
                <a:moveTo>
                  <a:pt x="0" y="232"/>
                </a:moveTo>
                <a:lnTo>
                  <a:pt x="57" y="85"/>
                </a:lnTo>
                <a:lnTo>
                  <a:pt x="46" y="63"/>
                </a:lnTo>
                <a:lnTo>
                  <a:pt x="72" y="35"/>
                </a:lnTo>
                <a:lnTo>
                  <a:pt x="110" y="52"/>
                </a:lnTo>
                <a:lnTo>
                  <a:pt x="103" y="9"/>
                </a:lnTo>
                <a:lnTo>
                  <a:pt x="124" y="26"/>
                </a:lnTo>
                <a:lnTo>
                  <a:pt x="171" y="0"/>
                </a:lnTo>
                <a:lnTo>
                  <a:pt x="220" y="0"/>
                </a:lnTo>
                <a:lnTo>
                  <a:pt x="245" y="9"/>
                </a:lnTo>
                <a:lnTo>
                  <a:pt x="245" y="35"/>
                </a:lnTo>
                <a:lnTo>
                  <a:pt x="309" y="41"/>
                </a:lnTo>
                <a:lnTo>
                  <a:pt x="327" y="184"/>
                </a:lnTo>
                <a:lnTo>
                  <a:pt x="402" y="222"/>
                </a:lnTo>
                <a:lnTo>
                  <a:pt x="393" y="274"/>
                </a:lnTo>
                <a:lnTo>
                  <a:pt x="361" y="306"/>
                </a:lnTo>
                <a:lnTo>
                  <a:pt x="319" y="312"/>
                </a:lnTo>
                <a:lnTo>
                  <a:pt x="288" y="427"/>
                </a:lnTo>
                <a:lnTo>
                  <a:pt x="245" y="427"/>
                </a:lnTo>
                <a:lnTo>
                  <a:pt x="182" y="320"/>
                </a:lnTo>
                <a:lnTo>
                  <a:pt x="156" y="312"/>
                </a:lnTo>
                <a:lnTo>
                  <a:pt x="162" y="327"/>
                </a:lnTo>
                <a:lnTo>
                  <a:pt x="93" y="337"/>
                </a:lnTo>
                <a:lnTo>
                  <a:pt x="0" y="232"/>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2" name="Freeform 72"/>
          <p:cNvSpPr>
            <a:spLocks/>
          </p:cNvSpPr>
          <p:nvPr/>
        </p:nvSpPr>
        <p:spPr bwMode="auto">
          <a:xfrm>
            <a:off x="3538538" y="2317750"/>
            <a:ext cx="915987" cy="720725"/>
          </a:xfrm>
          <a:custGeom>
            <a:avLst/>
            <a:gdLst>
              <a:gd name="T0" fmla="*/ 0 w 507"/>
              <a:gd name="T1" fmla="*/ 2147483647 h 426"/>
              <a:gd name="T2" fmla="*/ 2147483647 w 507"/>
              <a:gd name="T3" fmla="*/ 2147483647 h 426"/>
              <a:gd name="T4" fmla="*/ 2147483647 w 507"/>
              <a:gd name="T5" fmla="*/ 2147483647 h 426"/>
              <a:gd name="T6" fmla="*/ 2147483647 w 507"/>
              <a:gd name="T7" fmla="*/ 2147483647 h 426"/>
              <a:gd name="T8" fmla="*/ 2147483647 w 507"/>
              <a:gd name="T9" fmla="*/ 2147483647 h 426"/>
              <a:gd name="T10" fmla="*/ 2147483647 w 507"/>
              <a:gd name="T11" fmla="*/ 0 h 426"/>
              <a:gd name="T12" fmla="*/ 2147483647 w 507"/>
              <a:gd name="T13" fmla="*/ 2147483647 h 426"/>
              <a:gd name="T14" fmla="*/ 2147483647 w 507"/>
              <a:gd name="T15" fmla="*/ 2147483647 h 426"/>
              <a:gd name="T16" fmla="*/ 2147483647 w 507"/>
              <a:gd name="T17" fmla="*/ 2147483647 h 426"/>
              <a:gd name="T18" fmla="*/ 2147483647 w 507"/>
              <a:gd name="T19" fmla="*/ 2147483647 h 426"/>
              <a:gd name="T20" fmla="*/ 2147483647 w 507"/>
              <a:gd name="T21" fmla="*/ 2147483647 h 426"/>
              <a:gd name="T22" fmla="*/ 2147483647 w 507"/>
              <a:gd name="T23" fmla="*/ 2147483647 h 426"/>
              <a:gd name="T24" fmla="*/ 2147483647 w 507"/>
              <a:gd name="T25" fmla="*/ 2147483647 h 426"/>
              <a:gd name="T26" fmla="*/ 2147483647 w 507"/>
              <a:gd name="T27" fmla="*/ 2147483647 h 426"/>
              <a:gd name="T28" fmla="*/ 2147483647 w 507"/>
              <a:gd name="T29" fmla="*/ 2147483647 h 426"/>
              <a:gd name="T30" fmla="*/ 2147483647 w 507"/>
              <a:gd name="T31" fmla="*/ 2147483647 h 426"/>
              <a:gd name="T32" fmla="*/ 2147483647 w 507"/>
              <a:gd name="T33" fmla="*/ 2147483647 h 426"/>
              <a:gd name="T34" fmla="*/ 2147483647 w 507"/>
              <a:gd name="T35" fmla="*/ 2147483647 h 426"/>
              <a:gd name="T36" fmla="*/ 2147483647 w 507"/>
              <a:gd name="T37" fmla="*/ 2147483647 h 426"/>
              <a:gd name="T38" fmla="*/ 2147483647 w 507"/>
              <a:gd name="T39" fmla="*/ 2147483647 h 426"/>
              <a:gd name="T40" fmla="*/ 2147483647 w 507"/>
              <a:gd name="T41" fmla="*/ 2147483647 h 426"/>
              <a:gd name="T42" fmla="*/ 2147483647 w 507"/>
              <a:gd name="T43" fmla="*/ 2147483647 h 426"/>
              <a:gd name="T44" fmla="*/ 2147483647 w 507"/>
              <a:gd name="T45" fmla="*/ 2147483647 h 426"/>
              <a:gd name="T46" fmla="*/ 2147483647 w 507"/>
              <a:gd name="T47" fmla="*/ 2147483647 h 426"/>
              <a:gd name="T48" fmla="*/ 2147483647 w 507"/>
              <a:gd name="T49" fmla="*/ 2147483647 h 426"/>
              <a:gd name="T50" fmla="*/ 2147483647 w 507"/>
              <a:gd name="T51" fmla="*/ 2147483647 h 426"/>
              <a:gd name="T52" fmla="*/ 2147483647 w 507"/>
              <a:gd name="T53" fmla="*/ 2147483647 h 426"/>
              <a:gd name="T54" fmla="*/ 2147483647 w 507"/>
              <a:gd name="T55" fmla="*/ 2147483647 h 426"/>
              <a:gd name="T56" fmla="*/ 2147483647 w 507"/>
              <a:gd name="T57" fmla="*/ 2147483647 h 426"/>
              <a:gd name="T58" fmla="*/ 0 w 507"/>
              <a:gd name="T59" fmla="*/ 2147483647 h 426"/>
              <a:gd name="T60" fmla="*/ 0 w 507"/>
              <a:gd name="T61" fmla="*/ 2147483647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07" h="426">
                <a:moveTo>
                  <a:pt x="0" y="203"/>
                </a:moveTo>
                <a:lnTo>
                  <a:pt x="43" y="107"/>
                </a:lnTo>
                <a:lnTo>
                  <a:pt x="71" y="90"/>
                </a:lnTo>
                <a:lnTo>
                  <a:pt x="59" y="33"/>
                </a:lnTo>
                <a:lnTo>
                  <a:pt x="79" y="6"/>
                </a:lnTo>
                <a:lnTo>
                  <a:pt x="133" y="0"/>
                </a:lnTo>
                <a:lnTo>
                  <a:pt x="127" y="15"/>
                </a:lnTo>
                <a:lnTo>
                  <a:pt x="190" y="75"/>
                </a:lnTo>
                <a:lnTo>
                  <a:pt x="258" y="59"/>
                </a:lnTo>
                <a:lnTo>
                  <a:pt x="290" y="59"/>
                </a:lnTo>
                <a:lnTo>
                  <a:pt x="290" y="138"/>
                </a:lnTo>
                <a:lnTo>
                  <a:pt x="305" y="171"/>
                </a:lnTo>
                <a:lnTo>
                  <a:pt x="338" y="171"/>
                </a:lnTo>
                <a:lnTo>
                  <a:pt x="348" y="208"/>
                </a:lnTo>
                <a:lnTo>
                  <a:pt x="447" y="203"/>
                </a:lnTo>
                <a:lnTo>
                  <a:pt x="506" y="229"/>
                </a:lnTo>
                <a:lnTo>
                  <a:pt x="473" y="250"/>
                </a:lnTo>
                <a:lnTo>
                  <a:pt x="499" y="323"/>
                </a:lnTo>
                <a:lnTo>
                  <a:pt x="462" y="323"/>
                </a:lnTo>
                <a:lnTo>
                  <a:pt x="467" y="383"/>
                </a:lnTo>
                <a:lnTo>
                  <a:pt x="412" y="387"/>
                </a:lnTo>
                <a:lnTo>
                  <a:pt x="380" y="414"/>
                </a:lnTo>
                <a:lnTo>
                  <a:pt x="284" y="392"/>
                </a:lnTo>
                <a:lnTo>
                  <a:pt x="231" y="425"/>
                </a:lnTo>
                <a:lnTo>
                  <a:pt x="156" y="387"/>
                </a:lnTo>
                <a:lnTo>
                  <a:pt x="138" y="244"/>
                </a:lnTo>
                <a:lnTo>
                  <a:pt x="74" y="238"/>
                </a:lnTo>
                <a:lnTo>
                  <a:pt x="74" y="212"/>
                </a:lnTo>
                <a:lnTo>
                  <a:pt x="49" y="203"/>
                </a:lnTo>
                <a:lnTo>
                  <a:pt x="0" y="203"/>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3" name="Freeform 73"/>
          <p:cNvSpPr>
            <a:spLocks/>
          </p:cNvSpPr>
          <p:nvPr/>
        </p:nvSpPr>
        <p:spPr bwMode="auto">
          <a:xfrm>
            <a:off x="2484438" y="2565400"/>
            <a:ext cx="881062" cy="638175"/>
          </a:xfrm>
          <a:custGeom>
            <a:avLst/>
            <a:gdLst>
              <a:gd name="T0" fmla="*/ 0 w 488"/>
              <a:gd name="T1" fmla="*/ 2147483647 h 376"/>
              <a:gd name="T2" fmla="*/ 2147483647 w 488"/>
              <a:gd name="T3" fmla="*/ 2147483647 h 376"/>
              <a:gd name="T4" fmla="*/ 2147483647 w 488"/>
              <a:gd name="T5" fmla="*/ 2147483647 h 376"/>
              <a:gd name="T6" fmla="*/ 2147483647 w 488"/>
              <a:gd name="T7" fmla="*/ 2147483647 h 376"/>
              <a:gd name="T8" fmla="*/ 2147483647 w 488"/>
              <a:gd name="T9" fmla="*/ 2147483647 h 376"/>
              <a:gd name="T10" fmla="*/ 2147483647 w 488"/>
              <a:gd name="T11" fmla="*/ 2147483647 h 376"/>
              <a:gd name="T12" fmla="*/ 2147483647 w 488"/>
              <a:gd name="T13" fmla="*/ 2147483647 h 376"/>
              <a:gd name="T14" fmla="*/ 2147483647 w 488"/>
              <a:gd name="T15" fmla="*/ 2147483647 h 376"/>
              <a:gd name="T16" fmla="*/ 2147483647 w 488"/>
              <a:gd name="T17" fmla="*/ 2147483647 h 376"/>
              <a:gd name="T18" fmla="*/ 2147483647 w 488"/>
              <a:gd name="T19" fmla="*/ 2147483647 h 376"/>
              <a:gd name="T20" fmla="*/ 2147483647 w 488"/>
              <a:gd name="T21" fmla="*/ 2147483647 h 376"/>
              <a:gd name="T22" fmla="*/ 2147483647 w 488"/>
              <a:gd name="T23" fmla="*/ 2147483647 h 376"/>
              <a:gd name="T24" fmla="*/ 2147483647 w 488"/>
              <a:gd name="T25" fmla="*/ 2147483647 h 376"/>
              <a:gd name="T26" fmla="*/ 2147483647 w 488"/>
              <a:gd name="T27" fmla="*/ 2147483647 h 376"/>
              <a:gd name="T28" fmla="*/ 2147483647 w 488"/>
              <a:gd name="T29" fmla="*/ 2147483647 h 376"/>
              <a:gd name="T30" fmla="*/ 2147483647 w 488"/>
              <a:gd name="T31" fmla="*/ 2147483647 h 376"/>
              <a:gd name="T32" fmla="*/ 2147483647 w 488"/>
              <a:gd name="T33" fmla="*/ 2147483647 h 376"/>
              <a:gd name="T34" fmla="*/ 2147483647 w 488"/>
              <a:gd name="T35" fmla="*/ 0 h 376"/>
              <a:gd name="T36" fmla="*/ 2147483647 w 488"/>
              <a:gd name="T37" fmla="*/ 2147483647 h 376"/>
              <a:gd name="T38" fmla="*/ 2147483647 w 488"/>
              <a:gd name="T39" fmla="*/ 2147483647 h 376"/>
              <a:gd name="T40" fmla="*/ 2147483647 w 488"/>
              <a:gd name="T41" fmla="*/ 2147483647 h 376"/>
              <a:gd name="T42" fmla="*/ 2147483647 w 488"/>
              <a:gd name="T43" fmla="*/ 2147483647 h 376"/>
              <a:gd name="T44" fmla="*/ 2147483647 w 488"/>
              <a:gd name="T45" fmla="*/ 2147483647 h 376"/>
              <a:gd name="T46" fmla="*/ 0 w 488"/>
              <a:gd name="T47" fmla="*/ 2147483647 h 376"/>
              <a:gd name="T48" fmla="*/ 0 w 488"/>
              <a:gd name="T49" fmla="*/ 2147483647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8" h="376">
                <a:moveTo>
                  <a:pt x="0" y="210"/>
                </a:moveTo>
                <a:lnTo>
                  <a:pt x="41" y="268"/>
                </a:lnTo>
                <a:lnTo>
                  <a:pt x="16" y="322"/>
                </a:lnTo>
                <a:lnTo>
                  <a:pt x="41" y="343"/>
                </a:lnTo>
                <a:lnTo>
                  <a:pt x="94" y="370"/>
                </a:lnTo>
                <a:lnTo>
                  <a:pt x="193" y="375"/>
                </a:lnTo>
                <a:lnTo>
                  <a:pt x="234" y="338"/>
                </a:lnTo>
                <a:lnTo>
                  <a:pt x="361" y="343"/>
                </a:lnTo>
                <a:lnTo>
                  <a:pt x="415" y="301"/>
                </a:lnTo>
                <a:lnTo>
                  <a:pt x="472" y="154"/>
                </a:lnTo>
                <a:lnTo>
                  <a:pt x="461" y="132"/>
                </a:lnTo>
                <a:lnTo>
                  <a:pt x="487" y="104"/>
                </a:lnTo>
                <a:lnTo>
                  <a:pt x="356" y="78"/>
                </a:lnTo>
                <a:lnTo>
                  <a:pt x="341" y="42"/>
                </a:lnTo>
                <a:lnTo>
                  <a:pt x="293" y="47"/>
                </a:lnTo>
                <a:lnTo>
                  <a:pt x="293" y="26"/>
                </a:lnTo>
                <a:lnTo>
                  <a:pt x="188" y="31"/>
                </a:lnTo>
                <a:lnTo>
                  <a:pt x="31" y="0"/>
                </a:lnTo>
                <a:lnTo>
                  <a:pt x="47" y="74"/>
                </a:lnTo>
                <a:lnTo>
                  <a:pt x="84" y="95"/>
                </a:lnTo>
                <a:lnTo>
                  <a:pt x="41" y="110"/>
                </a:lnTo>
                <a:lnTo>
                  <a:pt x="104" y="158"/>
                </a:lnTo>
                <a:lnTo>
                  <a:pt x="110" y="184"/>
                </a:lnTo>
                <a:lnTo>
                  <a:pt x="0" y="210"/>
                </a:lnTo>
              </a:path>
            </a:pathLst>
          </a:custGeom>
          <a:solidFill>
            <a:srgbClr val="FF6600"/>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4" name="Freeform 74"/>
          <p:cNvSpPr>
            <a:spLocks/>
          </p:cNvSpPr>
          <p:nvPr/>
        </p:nvSpPr>
        <p:spPr bwMode="auto">
          <a:xfrm>
            <a:off x="3522663" y="3659188"/>
            <a:ext cx="741362" cy="744537"/>
          </a:xfrm>
          <a:custGeom>
            <a:avLst/>
            <a:gdLst>
              <a:gd name="T0" fmla="*/ 0 w 410"/>
              <a:gd name="T1" fmla="*/ 2147483647 h 438"/>
              <a:gd name="T2" fmla="*/ 2147483647 w 410"/>
              <a:gd name="T3" fmla="*/ 2147483647 h 438"/>
              <a:gd name="T4" fmla="*/ 2147483647 w 410"/>
              <a:gd name="T5" fmla="*/ 2147483647 h 438"/>
              <a:gd name="T6" fmla="*/ 2147483647 w 410"/>
              <a:gd name="T7" fmla="*/ 2147483647 h 438"/>
              <a:gd name="T8" fmla="*/ 2147483647 w 410"/>
              <a:gd name="T9" fmla="*/ 2147483647 h 438"/>
              <a:gd name="T10" fmla="*/ 2147483647 w 410"/>
              <a:gd name="T11" fmla="*/ 2147483647 h 438"/>
              <a:gd name="T12" fmla="*/ 2147483647 w 410"/>
              <a:gd name="T13" fmla="*/ 2147483647 h 438"/>
              <a:gd name="T14" fmla="*/ 2147483647 w 410"/>
              <a:gd name="T15" fmla="*/ 2147483647 h 438"/>
              <a:gd name="T16" fmla="*/ 2147483647 w 410"/>
              <a:gd name="T17" fmla="*/ 2147483647 h 438"/>
              <a:gd name="T18" fmla="*/ 2147483647 w 410"/>
              <a:gd name="T19" fmla="*/ 2147483647 h 438"/>
              <a:gd name="T20" fmla="*/ 2147483647 w 410"/>
              <a:gd name="T21" fmla="*/ 2147483647 h 438"/>
              <a:gd name="T22" fmla="*/ 2147483647 w 410"/>
              <a:gd name="T23" fmla="*/ 2147483647 h 438"/>
              <a:gd name="T24" fmla="*/ 2147483647 w 410"/>
              <a:gd name="T25" fmla="*/ 2147483647 h 438"/>
              <a:gd name="T26" fmla="*/ 2147483647 w 410"/>
              <a:gd name="T27" fmla="*/ 2147483647 h 438"/>
              <a:gd name="T28" fmla="*/ 2147483647 w 410"/>
              <a:gd name="T29" fmla="*/ 2147483647 h 438"/>
              <a:gd name="T30" fmla="*/ 2147483647 w 410"/>
              <a:gd name="T31" fmla="*/ 0 h 438"/>
              <a:gd name="T32" fmla="*/ 2147483647 w 410"/>
              <a:gd name="T33" fmla="*/ 2147483647 h 438"/>
              <a:gd name="T34" fmla="*/ 2147483647 w 410"/>
              <a:gd name="T35" fmla="*/ 2147483647 h 438"/>
              <a:gd name="T36" fmla="*/ 2147483647 w 410"/>
              <a:gd name="T37" fmla="*/ 2147483647 h 438"/>
              <a:gd name="T38" fmla="*/ 2147483647 w 410"/>
              <a:gd name="T39" fmla="*/ 2147483647 h 438"/>
              <a:gd name="T40" fmla="*/ 2147483647 w 410"/>
              <a:gd name="T41" fmla="*/ 2147483647 h 438"/>
              <a:gd name="T42" fmla="*/ 2147483647 w 410"/>
              <a:gd name="T43" fmla="*/ 2147483647 h 438"/>
              <a:gd name="T44" fmla="*/ 2147483647 w 410"/>
              <a:gd name="T45" fmla="*/ 2147483647 h 438"/>
              <a:gd name="T46" fmla="*/ 2147483647 w 410"/>
              <a:gd name="T47" fmla="*/ 2147483647 h 438"/>
              <a:gd name="T48" fmla="*/ 2147483647 w 410"/>
              <a:gd name="T49" fmla="*/ 2147483647 h 438"/>
              <a:gd name="T50" fmla="*/ 0 w 410"/>
              <a:gd name="T51" fmla="*/ 2147483647 h 438"/>
              <a:gd name="T52" fmla="*/ 0 w 410"/>
              <a:gd name="T53" fmla="*/ 2147483647 h 4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0" h="438">
                <a:moveTo>
                  <a:pt x="0" y="327"/>
                </a:moveTo>
                <a:lnTo>
                  <a:pt x="32" y="327"/>
                </a:lnTo>
                <a:lnTo>
                  <a:pt x="41" y="370"/>
                </a:lnTo>
                <a:lnTo>
                  <a:pt x="131" y="375"/>
                </a:lnTo>
                <a:lnTo>
                  <a:pt x="165" y="407"/>
                </a:lnTo>
                <a:lnTo>
                  <a:pt x="165" y="433"/>
                </a:lnTo>
                <a:lnTo>
                  <a:pt x="193" y="437"/>
                </a:lnTo>
                <a:lnTo>
                  <a:pt x="409" y="333"/>
                </a:lnTo>
                <a:lnTo>
                  <a:pt x="389" y="264"/>
                </a:lnTo>
                <a:lnTo>
                  <a:pt x="309" y="258"/>
                </a:lnTo>
                <a:lnTo>
                  <a:pt x="329" y="226"/>
                </a:lnTo>
                <a:lnTo>
                  <a:pt x="293" y="226"/>
                </a:lnTo>
                <a:lnTo>
                  <a:pt x="288" y="149"/>
                </a:lnTo>
                <a:lnTo>
                  <a:pt x="246" y="104"/>
                </a:lnTo>
                <a:lnTo>
                  <a:pt x="251" y="22"/>
                </a:lnTo>
                <a:lnTo>
                  <a:pt x="225" y="0"/>
                </a:lnTo>
                <a:lnTo>
                  <a:pt x="183" y="4"/>
                </a:lnTo>
                <a:lnTo>
                  <a:pt x="136" y="25"/>
                </a:lnTo>
                <a:lnTo>
                  <a:pt x="131" y="53"/>
                </a:lnTo>
                <a:lnTo>
                  <a:pt x="99" y="47"/>
                </a:lnTo>
                <a:lnTo>
                  <a:pt x="68" y="83"/>
                </a:lnTo>
                <a:lnTo>
                  <a:pt x="68" y="125"/>
                </a:lnTo>
                <a:lnTo>
                  <a:pt x="63" y="164"/>
                </a:lnTo>
                <a:lnTo>
                  <a:pt x="95" y="184"/>
                </a:lnTo>
                <a:lnTo>
                  <a:pt x="95" y="211"/>
                </a:lnTo>
                <a:lnTo>
                  <a:pt x="0" y="327"/>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5" name="Freeform 75"/>
          <p:cNvSpPr>
            <a:spLocks/>
          </p:cNvSpPr>
          <p:nvPr/>
        </p:nvSpPr>
        <p:spPr bwMode="auto">
          <a:xfrm>
            <a:off x="3671888" y="2973388"/>
            <a:ext cx="760412" cy="715962"/>
          </a:xfrm>
          <a:custGeom>
            <a:avLst/>
            <a:gdLst>
              <a:gd name="T0" fmla="*/ 0 w 421"/>
              <a:gd name="T1" fmla="*/ 2147483647 h 422"/>
              <a:gd name="T2" fmla="*/ 2147483647 w 421"/>
              <a:gd name="T3" fmla="*/ 2147483647 h 422"/>
              <a:gd name="T4" fmla="*/ 2147483647 w 421"/>
              <a:gd name="T5" fmla="*/ 2147483647 h 422"/>
              <a:gd name="T6" fmla="*/ 2147483647 w 421"/>
              <a:gd name="T7" fmla="*/ 2147483647 h 422"/>
              <a:gd name="T8" fmla="*/ 2147483647 w 421"/>
              <a:gd name="T9" fmla="*/ 2147483647 h 422"/>
              <a:gd name="T10" fmla="*/ 2147483647 w 421"/>
              <a:gd name="T11" fmla="*/ 2147483647 h 422"/>
              <a:gd name="T12" fmla="*/ 2147483647 w 421"/>
              <a:gd name="T13" fmla="*/ 2147483647 h 422"/>
              <a:gd name="T14" fmla="*/ 2147483647 w 421"/>
              <a:gd name="T15" fmla="*/ 2147483647 h 422"/>
              <a:gd name="T16" fmla="*/ 2147483647 w 421"/>
              <a:gd name="T17" fmla="*/ 2147483647 h 422"/>
              <a:gd name="T18" fmla="*/ 2147483647 w 421"/>
              <a:gd name="T19" fmla="*/ 2147483647 h 422"/>
              <a:gd name="T20" fmla="*/ 2147483647 w 421"/>
              <a:gd name="T21" fmla="*/ 2147483647 h 422"/>
              <a:gd name="T22" fmla="*/ 2147483647 w 421"/>
              <a:gd name="T23" fmla="*/ 2147483647 h 422"/>
              <a:gd name="T24" fmla="*/ 2147483647 w 421"/>
              <a:gd name="T25" fmla="*/ 2147483647 h 422"/>
              <a:gd name="T26" fmla="*/ 2147483647 w 421"/>
              <a:gd name="T27" fmla="*/ 2147483647 h 422"/>
              <a:gd name="T28" fmla="*/ 2147483647 w 421"/>
              <a:gd name="T29" fmla="*/ 2147483647 h 422"/>
              <a:gd name="T30" fmla="*/ 2147483647 w 421"/>
              <a:gd name="T31" fmla="*/ 2147483647 h 422"/>
              <a:gd name="T32" fmla="*/ 2147483647 w 421"/>
              <a:gd name="T33" fmla="*/ 2147483647 h 422"/>
              <a:gd name="T34" fmla="*/ 2147483647 w 421"/>
              <a:gd name="T35" fmla="*/ 0 h 422"/>
              <a:gd name="T36" fmla="*/ 2147483647 w 421"/>
              <a:gd name="T37" fmla="*/ 2147483647 h 422"/>
              <a:gd name="T38" fmla="*/ 2147483647 w 421"/>
              <a:gd name="T39" fmla="*/ 2147483647 h 422"/>
              <a:gd name="T40" fmla="*/ 2147483647 w 421"/>
              <a:gd name="T41" fmla="*/ 2147483647 h 422"/>
              <a:gd name="T42" fmla="*/ 2147483647 w 421"/>
              <a:gd name="T43" fmla="*/ 2147483647 h 422"/>
              <a:gd name="T44" fmla="*/ 2147483647 w 421"/>
              <a:gd name="T45" fmla="*/ 2147483647 h 422"/>
              <a:gd name="T46" fmla="*/ 0 w 421"/>
              <a:gd name="T47" fmla="*/ 2147483647 h 422"/>
              <a:gd name="T48" fmla="*/ 0 w 421"/>
              <a:gd name="T49" fmla="*/ 2147483647 h 4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1" h="422">
                <a:moveTo>
                  <a:pt x="0" y="239"/>
                </a:moveTo>
                <a:lnTo>
                  <a:pt x="27" y="325"/>
                </a:lnTo>
                <a:lnTo>
                  <a:pt x="82" y="360"/>
                </a:lnTo>
                <a:lnTo>
                  <a:pt x="100" y="404"/>
                </a:lnTo>
                <a:lnTo>
                  <a:pt x="142" y="398"/>
                </a:lnTo>
                <a:lnTo>
                  <a:pt x="168" y="421"/>
                </a:lnTo>
                <a:lnTo>
                  <a:pt x="278" y="382"/>
                </a:lnTo>
                <a:lnTo>
                  <a:pt x="404" y="388"/>
                </a:lnTo>
                <a:lnTo>
                  <a:pt x="420" y="303"/>
                </a:lnTo>
                <a:lnTo>
                  <a:pt x="368" y="245"/>
                </a:lnTo>
                <a:lnTo>
                  <a:pt x="393" y="227"/>
                </a:lnTo>
                <a:lnTo>
                  <a:pt x="368" y="207"/>
                </a:lnTo>
                <a:lnTo>
                  <a:pt x="393" y="166"/>
                </a:lnTo>
                <a:lnTo>
                  <a:pt x="377" y="108"/>
                </a:lnTo>
                <a:lnTo>
                  <a:pt x="347" y="64"/>
                </a:lnTo>
                <a:lnTo>
                  <a:pt x="290" y="64"/>
                </a:lnTo>
                <a:lnTo>
                  <a:pt x="306" y="23"/>
                </a:lnTo>
                <a:lnTo>
                  <a:pt x="210" y="0"/>
                </a:lnTo>
                <a:lnTo>
                  <a:pt x="157" y="34"/>
                </a:lnTo>
                <a:lnTo>
                  <a:pt x="148" y="85"/>
                </a:lnTo>
                <a:lnTo>
                  <a:pt x="116" y="117"/>
                </a:lnTo>
                <a:lnTo>
                  <a:pt x="74" y="123"/>
                </a:lnTo>
                <a:lnTo>
                  <a:pt x="43" y="239"/>
                </a:lnTo>
                <a:lnTo>
                  <a:pt x="0" y="239"/>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6" name="Freeform 76"/>
          <p:cNvSpPr>
            <a:spLocks/>
          </p:cNvSpPr>
          <p:nvPr/>
        </p:nvSpPr>
        <p:spPr bwMode="auto">
          <a:xfrm>
            <a:off x="4787900" y="2708275"/>
            <a:ext cx="750888" cy="739775"/>
          </a:xfrm>
          <a:custGeom>
            <a:avLst/>
            <a:gdLst>
              <a:gd name="T0" fmla="*/ 0 w 415"/>
              <a:gd name="T1" fmla="*/ 2147483647 h 437"/>
              <a:gd name="T2" fmla="*/ 2147483647 w 415"/>
              <a:gd name="T3" fmla="*/ 2147483647 h 437"/>
              <a:gd name="T4" fmla="*/ 2147483647 w 415"/>
              <a:gd name="T5" fmla="*/ 2147483647 h 437"/>
              <a:gd name="T6" fmla="*/ 2147483647 w 415"/>
              <a:gd name="T7" fmla="*/ 2147483647 h 437"/>
              <a:gd name="T8" fmla="*/ 2147483647 w 415"/>
              <a:gd name="T9" fmla="*/ 2147483647 h 437"/>
              <a:gd name="T10" fmla="*/ 2147483647 w 415"/>
              <a:gd name="T11" fmla="*/ 2147483647 h 437"/>
              <a:gd name="T12" fmla="*/ 2147483647 w 415"/>
              <a:gd name="T13" fmla="*/ 2147483647 h 437"/>
              <a:gd name="T14" fmla="*/ 2147483647 w 415"/>
              <a:gd name="T15" fmla="*/ 2147483647 h 437"/>
              <a:gd name="T16" fmla="*/ 2147483647 w 415"/>
              <a:gd name="T17" fmla="*/ 2147483647 h 437"/>
              <a:gd name="T18" fmla="*/ 2147483647 w 415"/>
              <a:gd name="T19" fmla="*/ 2147483647 h 437"/>
              <a:gd name="T20" fmla="*/ 2147483647 w 415"/>
              <a:gd name="T21" fmla="*/ 2147483647 h 437"/>
              <a:gd name="T22" fmla="*/ 2147483647 w 415"/>
              <a:gd name="T23" fmla="*/ 2147483647 h 437"/>
              <a:gd name="T24" fmla="*/ 2147483647 w 415"/>
              <a:gd name="T25" fmla="*/ 2147483647 h 437"/>
              <a:gd name="T26" fmla="*/ 2147483647 w 415"/>
              <a:gd name="T27" fmla="*/ 2147483647 h 437"/>
              <a:gd name="T28" fmla="*/ 2147483647 w 415"/>
              <a:gd name="T29" fmla="*/ 2147483647 h 437"/>
              <a:gd name="T30" fmla="*/ 2147483647 w 415"/>
              <a:gd name="T31" fmla="*/ 2147483647 h 437"/>
              <a:gd name="T32" fmla="*/ 2147483647 w 415"/>
              <a:gd name="T33" fmla="*/ 2147483647 h 437"/>
              <a:gd name="T34" fmla="*/ 2147483647 w 415"/>
              <a:gd name="T35" fmla="*/ 2147483647 h 437"/>
              <a:gd name="T36" fmla="*/ 2147483647 w 415"/>
              <a:gd name="T37" fmla="*/ 2147483647 h 437"/>
              <a:gd name="T38" fmla="*/ 2147483647 w 415"/>
              <a:gd name="T39" fmla="*/ 2147483647 h 437"/>
              <a:gd name="T40" fmla="*/ 2147483647 w 415"/>
              <a:gd name="T41" fmla="*/ 2147483647 h 437"/>
              <a:gd name="T42" fmla="*/ 2147483647 w 415"/>
              <a:gd name="T43" fmla="*/ 2147483647 h 437"/>
              <a:gd name="T44" fmla="*/ 2147483647 w 415"/>
              <a:gd name="T45" fmla="*/ 2147483647 h 437"/>
              <a:gd name="T46" fmla="*/ 2147483647 w 415"/>
              <a:gd name="T47" fmla="*/ 2147483647 h 437"/>
              <a:gd name="T48" fmla="*/ 2147483647 w 415"/>
              <a:gd name="T49" fmla="*/ 2147483647 h 437"/>
              <a:gd name="T50" fmla="*/ 2147483647 w 415"/>
              <a:gd name="T51" fmla="*/ 2147483647 h 437"/>
              <a:gd name="T52" fmla="*/ 2147483647 w 415"/>
              <a:gd name="T53" fmla="*/ 2147483647 h 437"/>
              <a:gd name="T54" fmla="*/ 2147483647 w 415"/>
              <a:gd name="T55" fmla="*/ 0 h 437"/>
              <a:gd name="T56" fmla="*/ 2147483647 w 415"/>
              <a:gd name="T57" fmla="*/ 2147483647 h 437"/>
              <a:gd name="T58" fmla="*/ 0 w 415"/>
              <a:gd name="T59" fmla="*/ 2147483647 h 437"/>
              <a:gd name="T60" fmla="*/ 0 w 415"/>
              <a:gd name="T61" fmla="*/ 2147483647 h 4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5" h="437">
                <a:moveTo>
                  <a:pt x="0" y="33"/>
                </a:moveTo>
                <a:lnTo>
                  <a:pt x="15" y="70"/>
                </a:lnTo>
                <a:lnTo>
                  <a:pt x="5" y="118"/>
                </a:lnTo>
                <a:lnTo>
                  <a:pt x="47" y="182"/>
                </a:lnTo>
                <a:lnTo>
                  <a:pt x="69" y="256"/>
                </a:lnTo>
                <a:lnTo>
                  <a:pt x="69" y="341"/>
                </a:lnTo>
                <a:lnTo>
                  <a:pt x="47" y="372"/>
                </a:lnTo>
                <a:lnTo>
                  <a:pt x="116" y="425"/>
                </a:lnTo>
                <a:lnTo>
                  <a:pt x="173" y="413"/>
                </a:lnTo>
                <a:lnTo>
                  <a:pt x="210" y="436"/>
                </a:lnTo>
                <a:lnTo>
                  <a:pt x="245" y="404"/>
                </a:lnTo>
                <a:lnTo>
                  <a:pt x="266" y="387"/>
                </a:lnTo>
                <a:lnTo>
                  <a:pt x="298" y="409"/>
                </a:lnTo>
                <a:lnTo>
                  <a:pt x="372" y="372"/>
                </a:lnTo>
                <a:lnTo>
                  <a:pt x="367" y="239"/>
                </a:lnTo>
                <a:lnTo>
                  <a:pt x="409" y="187"/>
                </a:lnTo>
                <a:lnTo>
                  <a:pt x="414" y="160"/>
                </a:lnTo>
                <a:lnTo>
                  <a:pt x="388" y="138"/>
                </a:lnTo>
                <a:lnTo>
                  <a:pt x="393" y="70"/>
                </a:lnTo>
                <a:lnTo>
                  <a:pt x="372" y="76"/>
                </a:lnTo>
                <a:lnTo>
                  <a:pt x="383" y="106"/>
                </a:lnTo>
                <a:lnTo>
                  <a:pt x="358" y="118"/>
                </a:lnTo>
                <a:lnTo>
                  <a:pt x="315" y="70"/>
                </a:lnTo>
                <a:lnTo>
                  <a:pt x="278" y="85"/>
                </a:lnTo>
                <a:lnTo>
                  <a:pt x="204" y="17"/>
                </a:lnTo>
                <a:lnTo>
                  <a:pt x="136" y="45"/>
                </a:lnTo>
                <a:lnTo>
                  <a:pt x="84" y="21"/>
                </a:lnTo>
                <a:lnTo>
                  <a:pt x="84" y="0"/>
                </a:lnTo>
                <a:lnTo>
                  <a:pt x="37" y="12"/>
                </a:lnTo>
                <a:lnTo>
                  <a:pt x="0" y="33"/>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7" name="Freeform 77"/>
          <p:cNvSpPr>
            <a:spLocks/>
          </p:cNvSpPr>
          <p:nvPr/>
        </p:nvSpPr>
        <p:spPr bwMode="auto">
          <a:xfrm>
            <a:off x="4452938" y="3352800"/>
            <a:ext cx="984250" cy="657225"/>
          </a:xfrm>
          <a:custGeom>
            <a:avLst/>
            <a:gdLst>
              <a:gd name="T0" fmla="*/ 0 w 544"/>
              <a:gd name="T1" fmla="*/ 2147483647 h 387"/>
              <a:gd name="T2" fmla="*/ 2147483647 w 544"/>
              <a:gd name="T3" fmla="*/ 2147483647 h 387"/>
              <a:gd name="T4" fmla="*/ 2147483647 w 544"/>
              <a:gd name="T5" fmla="*/ 2147483647 h 387"/>
              <a:gd name="T6" fmla="*/ 2147483647 w 544"/>
              <a:gd name="T7" fmla="*/ 2147483647 h 387"/>
              <a:gd name="T8" fmla="*/ 2147483647 w 544"/>
              <a:gd name="T9" fmla="*/ 2147483647 h 387"/>
              <a:gd name="T10" fmla="*/ 2147483647 w 544"/>
              <a:gd name="T11" fmla="*/ 2147483647 h 387"/>
              <a:gd name="T12" fmla="*/ 2147483647 w 544"/>
              <a:gd name="T13" fmla="*/ 0 h 387"/>
              <a:gd name="T14" fmla="*/ 2147483647 w 544"/>
              <a:gd name="T15" fmla="*/ 2147483647 h 387"/>
              <a:gd name="T16" fmla="*/ 2147483647 w 544"/>
              <a:gd name="T17" fmla="*/ 2147483647 h 387"/>
              <a:gd name="T18" fmla="*/ 2147483647 w 544"/>
              <a:gd name="T19" fmla="*/ 2147483647 h 387"/>
              <a:gd name="T20" fmla="*/ 2147483647 w 544"/>
              <a:gd name="T21" fmla="*/ 2147483647 h 387"/>
              <a:gd name="T22" fmla="*/ 2147483647 w 544"/>
              <a:gd name="T23" fmla="*/ 2147483647 h 387"/>
              <a:gd name="T24" fmla="*/ 2147483647 w 544"/>
              <a:gd name="T25" fmla="*/ 2147483647 h 387"/>
              <a:gd name="T26" fmla="*/ 2147483647 w 544"/>
              <a:gd name="T27" fmla="*/ 2147483647 h 387"/>
              <a:gd name="T28" fmla="*/ 2147483647 w 544"/>
              <a:gd name="T29" fmla="*/ 2147483647 h 387"/>
              <a:gd name="T30" fmla="*/ 2147483647 w 544"/>
              <a:gd name="T31" fmla="*/ 2147483647 h 387"/>
              <a:gd name="T32" fmla="*/ 2147483647 w 544"/>
              <a:gd name="T33" fmla="*/ 2147483647 h 387"/>
              <a:gd name="T34" fmla="*/ 2147483647 w 544"/>
              <a:gd name="T35" fmla="*/ 2147483647 h 387"/>
              <a:gd name="T36" fmla="*/ 2147483647 w 544"/>
              <a:gd name="T37" fmla="*/ 2147483647 h 387"/>
              <a:gd name="T38" fmla="*/ 2147483647 w 544"/>
              <a:gd name="T39" fmla="*/ 2147483647 h 387"/>
              <a:gd name="T40" fmla="*/ 2147483647 w 544"/>
              <a:gd name="T41" fmla="*/ 2147483647 h 387"/>
              <a:gd name="T42" fmla="*/ 2147483647 w 544"/>
              <a:gd name="T43" fmla="*/ 2147483647 h 387"/>
              <a:gd name="T44" fmla="*/ 0 w 544"/>
              <a:gd name="T45" fmla="*/ 2147483647 h 387"/>
              <a:gd name="T46" fmla="*/ 0 w 544"/>
              <a:gd name="T47" fmla="*/ 2147483647 h 3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44" h="387">
                <a:moveTo>
                  <a:pt x="0" y="168"/>
                </a:moveTo>
                <a:lnTo>
                  <a:pt x="30" y="132"/>
                </a:lnTo>
                <a:lnTo>
                  <a:pt x="98" y="121"/>
                </a:lnTo>
                <a:lnTo>
                  <a:pt x="103" y="73"/>
                </a:lnTo>
                <a:lnTo>
                  <a:pt x="141" y="25"/>
                </a:lnTo>
                <a:lnTo>
                  <a:pt x="177" y="32"/>
                </a:lnTo>
                <a:lnTo>
                  <a:pt x="229" y="0"/>
                </a:lnTo>
                <a:lnTo>
                  <a:pt x="298" y="53"/>
                </a:lnTo>
                <a:lnTo>
                  <a:pt x="355" y="41"/>
                </a:lnTo>
                <a:lnTo>
                  <a:pt x="392" y="64"/>
                </a:lnTo>
                <a:lnTo>
                  <a:pt x="427" y="32"/>
                </a:lnTo>
                <a:lnTo>
                  <a:pt x="502" y="132"/>
                </a:lnTo>
                <a:lnTo>
                  <a:pt x="543" y="142"/>
                </a:lnTo>
                <a:lnTo>
                  <a:pt x="543" y="205"/>
                </a:lnTo>
                <a:lnTo>
                  <a:pt x="512" y="233"/>
                </a:lnTo>
                <a:lnTo>
                  <a:pt x="480" y="260"/>
                </a:lnTo>
                <a:lnTo>
                  <a:pt x="497" y="359"/>
                </a:lnTo>
                <a:lnTo>
                  <a:pt x="456" y="386"/>
                </a:lnTo>
                <a:lnTo>
                  <a:pt x="382" y="338"/>
                </a:lnTo>
                <a:lnTo>
                  <a:pt x="251" y="323"/>
                </a:lnTo>
                <a:lnTo>
                  <a:pt x="203" y="248"/>
                </a:lnTo>
                <a:lnTo>
                  <a:pt x="98" y="305"/>
                </a:lnTo>
                <a:lnTo>
                  <a:pt x="0" y="168"/>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8" name="Freeform 78"/>
          <p:cNvSpPr>
            <a:spLocks/>
          </p:cNvSpPr>
          <p:nvPr/>
        </p:nvSpPr>
        <p:spPr bwMode="auto">
          <a:xfrm>
            <a:off x="6481763" y="3576638"/>
            <a:ext cx="704850" cy="576262"/>
          </a:xfrm>
          <a:custGeom>
            <a:avLst/>
            <a:gdLst>
              <a:gd name="T0" fmla="*/ 0 w 390"/>
              <a:gd name="T1" fmla="*/ 2147483647 h 340"/>
              <a:gd name="T2" fmla="*/ 2147483647 w 390"/>
              <a:gd name="T3" fmla="*/ 2147483647 h 340"/>
              <a:gd name="T4" fmla="*/ 2147483647 w 390"/>
              <a:gd name="T5" fmla="*/ 2147483647 h 340"/>
              <a:gd name="T6" fmla="*/ 2147483647 w 390"/>
              <a:gd name="T7" fmla="*/ 2147483647 h 340"/>
              <a:gd name="T8" fmla="*/ 2147483647 w 390"/>
              <a:gd name="T9" fmla="*/ 2147483647 h 340"/>
              <a:gd name="T10" fmla="*/ 2147483647 w 390"/>
              <a:gd name="T11" fmla="*/ 2147483647 h 340"/>
              <a:gd name="T12" fmla="*/ 2147483647 w 390"/>
              <a:gd name="T13" fmla="*/ 0 h 340"/>
              <a:gd name="T14" fmla="*/ 2147483647 w 390"/>
              <a:gd name="T15" fmla="*/ 2147483647 h 340"/>
              <a:gd name="T16" fmla="*/ 2147483647 w 390"/>
              <a:gd name="T17" fmla="*/ 2147483647 h 340"/>
              <a:gd name="T18" fmla="*/ 2147483647 w 390"/>
              <a:gd name="T19" fmla="*/ 2147483647 h 340"/>
              <a:gd name="T20" fmla="*/ 2147483647 w 390"/>
              <a:gd name="T21" fmla="*/ 2147483647 h 340"/>
              <a:gd name="T22" fmla="*/ 2147483647 w 390"/>
              <a:gd name="T23" fmla="*/ 2147483647 h 340"/>
              <a:gd name="T24" fmla="*/ 2147483647 w 390"/>
              <a:gd name="T25" fmla="*/ 2147483647 h 340"/>
              <a:gd name="T26" fmla="*/ 2147483647 w 390"/>
              <a:gd name="T27" fmla="*/ 2147483647 h 340"/>
              <a:gd name="T28" fmla="*/ 2147483647 w 390"/>
              <a:gd name="T29" fmla="*/ 2147483647 h 340"/>
              <a:gd name="T30" fmla="*/ 2147483647 w 390"/>
              <a:gd name="T31" fmla="*/ 2147483647 h 340"/>
              <a:gd name="T32" fmla="*/ 2147483647 w 390"/>
              <a:gd name="T33" fmla="*/ 2147483647 h 340"/>
              <a:gd name="T34" fmla="*/ 2147483647 w 390"/>
              <a:gd name="T35" fmla="*/ 2147483647 h 340"/>
              <a:gd name="T36" fmla="*/ 2147483647 w 390"/>
              <a:gd name="T37" fmla="*/ 2147483647 h 340"/>
              <a:gd name="T38" fmla="*/ 0 w 390"/>
              <a:gd name="T39" fmla="*/ 2147483647 h 340"/>
              <a:gd name="T40" fmla="*/ 0 w 390"/>
              <a:gd name="T41" fmla="*/ 2147483647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0" h="340">
                <a:moveTo>
                  <a:pt x="0" y="238"/>
                </a:moveTo>
                <a:lnTo>
                  <a:pt x="5" y="164"/>
                </a:lnTo>
                <a:lnTo>
                  <a:pt x="47" y="131"/>
                </a:lnTo>
                <a:lnTo>
                  <a:pt x="136" y="89"/>
                </a:lnTo>
                <a:lnTo>
                  <a:pt x="126" y="48"/>
                </a:lnTo>
                <a:lnTo>
                  <a:pt x="141" y="26"/>
                </a:lnTo>
                <a:lnTo>
                  <a:pt x="294" y="0"/>
                </a:lnTo>
                <a:lnTo>
                  <a:pt x="309" y="112"/>
                </a:lnTo>
                <a:lnTo>
                  <a:pt x="330" y="147"/>
                </a:lnTo>
                <a:lnTo>
                  <a:pt x="367" y="158"/>
                </a:lnTo>
                <a:lnTo>
                  <a:pt x="389" y="212"/>
                </a:lnTo>
                <a:lnTo>
                  <a:pt x="325" y="280"/>
                </a:lnTo>
                <a:lnTo>
                  <a:pt x="278" y="322"/>
                </a:lnTo>
                <a:lnTo>
                  <a:pt x="278" y="297"/>
                </a:lnTo>
                <a:lnTo>
                  <a:pt x="220" y="238"/>
                </a:lnTo>
                <a:lnTo>
                  <a:pt x="163" y="339"/>
                </a:lnTo>
                <a:lnTo>
                  <a:pt x="136" y="339"/>
                </a:lnTo>
                <a:lnTo>
                  <a:pt x="104" y="306"/>
                </a:lnTo>
                <a:lnTo>
                  <a:pt x="59" y="316"/>
                </a:lnTo>
                <a:lnTo>
                  <a:pt x="0" y="238"/>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29" name="Freeform 79"/>
          <p:cNvSpPr>
            <a:spLocks/>
          </p:cNvSpPr>
          <p:nvPr/>
        </p:nvSpPr>
        <p:spPr bwMode="auto">
          <a:xfrm>
            <a:off x="5476875" y="2355850"/>
            <a:ext cx="779463" cy="879475"/>
          </a:xfrm>
          <a:custGeom>
            <a:avLst/>
            <a:gdLst>
              <a:gd name="T0" fmla="*/ 0 w 431"/>
              <a:gd name="T1" fmla="*/ 2147483647 h 517"/>
              <a:gd name="T2" fmla="*/ 2147483647 w 431"/>
              <a:gd name="T3" fmla="*/ 2147483647 h 517"/>
              <a:gd name="T4" fmla="*/ 2147483647 w 431"/>
              <a:gd name="T5" fmla="*/ 2147483647 h 517"/>
              <a:gd name="T6" fmla="*/ 2147483647 w 431"/>
              <a:gd name="T7" fmla="*/ 2147483647 h 517"/>
              <a:gd name="T8" fmla="*/ 2147483647 w 431"/>
              <a:gd name="T9" fmla="*/ 2147483647 h 517"/>
              <a:gd name="T10" fmla="*/ 2147483647 w 431"/>
              <a:gd name="T11" fmla="*/ 2147483647 h 517"/>
              <a:gd name="T12" fmla="*/ 2147483647 w 431"/>
              <a:gd name="T13" fmla="*/ 2147483647 h 517"/>
              <a:gd name="T14" fmla="*/ 2147483647 w 431"/>
              <a:gd name="T15" fmla="*/ 2147483647 h 517"/>
              <a:gd name="T16" fmla="*/ 2147483647 w 431"/>
              <a:gd name="T17" fmla="*/ 2147483647 h 517"/>
              <a:gd name="T18" fmla="*/ 2147483647 w 431"/>
              <a:gd name="T19" fmla="*/ 2147483647 h 517"/>
              <a:gd name="T20" fmla="*/ 2147483647 w 431"/>
              <a:gd name="T21" fmla="*/ 2147483647 h 517"/>
              <a:gd name="T22" fmla="*/ 2147483647 w 431"/>
              <a:gd name="T23" fmla="*/ 2147483647 h 517"/>
              <a:gd name="T24" fmla="*/ 2147483647 w 431"/>
              <a:gd name="T25" fmla="*/ 2147483647 h 517"/>
              <a:gd name="T26" fmla="*/ 2147483647 w 431"/>
              <a:gd name="T27" fmla="*/ 2147483647 h 517"/>
              <a:gd name="T28" fmla="*/ 2147483647 w 431"/>
              <a:gd name="T29" fmla="*/ 2147483647 h 517"/>
              <a:gd name="T30" fmla="*/ 2147483647 w 431"/>
              <a:gd name="T31" fmla="*/ 2147483647 h 517"/>
              <a:gd name="T32" fmla="*/ 2147483647 w 431"/>
              <a:gd name="T33" fmla="*/ 2147483647 h 517"/>
              <a:gd name="T34" fmla="*/ 2147483647 w 431"/>
              <a:gd name="T35" fmla="*/ 2147483647 h 517"/>
              <a:gd name="T36" fmla="*/ 2147483647 w 431"/>
              <a:gd name="T37" fmla="*/ 2147483647 h 517"/>
              <a:gd name="T38" fmla="*/ 2147483647 w 431"/>
              <a:gd name="T39" fmla="*/ 0 h 517"/>
              <a:gd name="T40" fmla="*/ 2147483647 w 431"/>
              <a:gd name="T41" fmla="*/ 2147483647 h 517"/>
              <a:gd name="T42" fmla="*/ 2147483647 w 431"/>
              <a:gd name="T43" fmla="*/ 2147483647 h 517"/>
              <a:gd name="T44" fmla="*/ 2147483647 w 431"/>
              <a:gd name="T45" fmla="*/ 2147483647 h 517"/>
              <a:gd name="T46" fmla="*/ 0 w 431"/>
              <a:gd name="T47" fmla="*/ 2147483647 h 517"/>
              <a:gd name="T48" fmla="*/ 0 w 431"/>
              <a:gd name="T49" fmla="*/ 2147483647 h 5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1" h="517">
                <a:moveTo>
                  <a:pt x="0" y="247"/>
                </a:moveTo>
                <a:lnTo>
                  <a:pt x="10" y="284"/>
                </a:lnTo>
                <a:lnTo>
                  <a:pt x="5" y="352"/>
                </a:lnTo>
                <a:lnTo>
                  <a:pt x="31" y="374"/>
                </a:lnTo>
                <a:lnTo>
                  <a:pt x="26" y="401"/>
                </a:lnTo>
                <a:lnTo>
                  <a:pt x="126" y="453"/>
                </a:lnTo>
                <a:lnTo>
                  <a:pt x="183" y="516"/>
                </a:lnTo>
                <a:lnTo>
                  <a:pt x="361" y="470"/>
                </a:lnTo>
                <a:lnTo>
                  <a:pt x="418" y="396"/>
                </a:lnTo>
                <a:lnTo>
                  <a:pt x="430" y="320"/>
                </a:lnTo>
                <a:lnTo>
                  <a:pt x="394" y="259"/>
                </a:lnTo>
                <a:lnTo>
                  <a:pt x="418" y="209"/>
                </a:lnTo>
                <a:lnTo>
                  <a:pt x="388" y="173"/>
                </a:lnTo>
                <a:lnTo>
                  <a:pt x="377" y="188"/>
                </a:lnTo>
                <a:lnTo>
                  <a:pt x="351" y="188"/>
                </a:lnTo>
                <a:lnTo>
                  <a:pt x="341" y="163"/>
                </a:lnTo>
                <a:lnTo>
                  <a:pt x="294" y="168"/>
                </a:lnTo>
                <a:lnTo>
                  <a:pt x="266" y="147"/>
                </a:lnTo>
                <a:lnTo>
                  <a:pt x="236" y="47"/>
                </a:lnTo>
                <a:lnTo>
                  <a:pt x="172" y="0"/>
                </a:lnTo>
                <a:lnTo>
                  <a:pt x="53" y="35"/>
                </a:lnTo>
                <a:lnTo>
                  <a:pt x="41" y="72"/>
                </a:lnTo>
                <a:lnTo>
                  <a:pt x="62" y="120"/>
                </a:lnTo>
                <a:lnTo>
                  <a:pt x="0" y="247"/>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0" name="Freeform 80"/>
          <p:cNvSpPr>
            <a:spLocks/>
          </p:cNvSpPr>
          <p:nvPr/>
        </p:nvSpPr>
        <p:spPr bwMode="auto">
          <a:xfrm>
            <a:off x="6130925" y="2900363"/>
            <a:ext cx="523875" cy="812800"/>
          </a:xfrm>
          <a:custGeom>
            <a:avLst/>
            <a:gdLst>
              <a:gd name="T0" fmla="*/ 0 w 290"/>
              <a:gd name="T1" fmla="*/ 2147483647 h 478"/>
              <a:gd name="T2" fmla="*/ 0 w 290"/>
              <a:gd name="T3" fmla="*/ 2147483647 h 478"/>
              <a:gd name="T4" fmla="*/ 2147483647 w 290"/>
              <a:gd name="T5" fmla="*/ 2147483647 h 478"/>
              <a:gd name="T6" fmla="*/ 2147483647 w 290"/>
              <a:gd name="T7" fmla="*/ 0 h 478"/>
              <a:gd name="T8" fmla="*/ 2147483647 w 290"/>
              <a:gd name="T9" fmla="*/ 2147483647 h 478"/>
              <a:gd name="T10" fmla="*/ 2147483647 w 290"/>
              <a:gd name="T11" fmla="*/ 2147483647 h 478"/>
              <a:gd name="T12" fmla="*/ 2147483647 w 290"/>
              <a:gd name="T13" fmla="*/ 2147483647 h 478"/>
              <a:gd name="T14" fmla="*/ 2147483647 w 290"/>
              <a:gd name="T15" fmla="*/ 2147483647 h 478"/>
              <a:gd name="T16" fmla="*/ 2147483647 w 290"/>
              <a:gd name="T17" fmla="*/ 2147483647 h 478"/>
              <a:gd name="T18" fmla="*/ 2147483647 w 290"/>
              <a:gd name="T19" fmla="*/ 2147483647 h 478"/>
              <a:gd name="T20" fmla="*/ 2147483647 w 290"/>
              <a:gd name="T21" fmla="*/ 2147483647 h 478"/>
              <a:gd name="T22" fmla="*/ 2147483647 w 290"/>
              <a:gd name="T23" fmla="*/ 2147483647 h 478"/>
              <a:gd name="T24" fmla="*/ 2147483647 w 290"/>
              <a:gd name="T25" fmla="*/ 2147483647 h 478"/>
              <a:gd name="T26" fmla="*/ 2147483647 w 290"/>
              <a:gd name="T27" fmla="*/ 2147483647 h 478"/>
              <a:gd name="T28" fmla="*/ 2147483647 w 290"/>
              <a:gd name="T29" fmla="*/ 2147483647 h 478"/>
              <a:gd name="T30" fmla="*/ 2147483647 w 290"/>
              <a:gd name="T31" fmla="*/ 2147483647 h 478"/>
              <a:gd name="T32" fmla="*/ 2147483647 w 290"/>
              <a:gd name="T33" fmla="*/ 2147483647 h 478"/>
              <a:gd name="T34" fmla="*/ 2147483647 w 290"/>
              <a:gd name="T35" fmla="*/ 2147483647 h 478"/>
              <a:gd name="T36" fmla="*/ 2147483647 w 290"/>
              <a:gd name="T37" fmla="*/ 2147483647 h 478"/>
              <a:gd name="T38" fmla="*/ 2147483647 w 290"/>
              <a:gd name="T39" fmla="*/ 2147483647 h 478"/>
              <a:gd name="T40" fmla="*/ 2147483647 w 290"/>
              <a:gd name="T41" fmla="*/ 2147483647 h 478"/>
              <a:gd name="T42" fmla="*/ 2147483647 w 290"/>
              <a:gd name="T43" fmla="*/ 2147483647 h 478"/>
              <a:gd name="T44" fmla="*/ 2147483647 w 290"/>
              <a:gd name="T45" fmla="*/ 2147483647 h 478"/>
              <a:gd name="T46" fmla="*/ 2147483647 w 290"/>
              <a:gd name="T47" fmla="*/ 2147483647 h 478"/>
              <a:gd name="T48" fmla="*/ 0 w 290"/>
              <a:gd name="T49" fmla="*/ 2147483647 h 478"/>
              <a:gd name="T50" fmla="*/ 0 w 290"/>
              <a:gd name="T51" fmla="*/ 2147483647 h 4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0" h="478">
                <a:moveTo>
                  <a:pt x="0" y="175"/>
                </a:moveTo>
                <a:lnTo>
                  <a:pt x="0" y="150"/>
                </a:lnTo>
                <a:lnTo>
                  <a:pt x="57" y="76"/>
                </a:lnTo>
                <a:lnTo>
                  <a:pt x="69" y="0"/>
                </a:lnTo>
                <a:lnTo>
                  <a:pt x="90" y="28"/>
                </a:lnTo>
                <a:lnTo>
                  <a:pt x="128" y="16"/>
                </a:lnTo>
                <a:lnTo>
                  <a:pt x="164" y="76"/>
                </a:lnTo>
                <a:lnTo>
                  <a:pt x="152" y="133"/>
                </a:lnTo>
                <a:lnTo>
                  <a:pt x="210" y="133"/>
                </a:lnTo>
                <a:lnTo>
                  <a:pt x="221" y="171"/>
                </a:lnTo>
                <a:lnTo>
                  <a:pt x="289" y="228"/>
                </a:lnTo>
                <a:lnTo>
                  <a:pt x="258" y="307"/>
                </a:lnTo>
                <a:lnTo>
                  <a:pt x="279" y="330"/>
                </a:lnTo>
                <a:lnTo>
                  <a:pt x="268" y="392"/>
                </a:lnTo>
                <a:lnTo>
                  <a:pt x="242" y="446"/>
                </a:lnTo>
                <a:lnTo>
                  <a:pt x="186" y="477"/>
                </a:lnTo>
                <a:lnTo>
                  <a:pt x="143" y="456"/>
                </a:lnTo>
                <a:lnTo>
                  <a:pt x="84" y="477"/>
                </a:lnTo>
                <a:lnTo>
                  <a:pt x="27" y="398"/>
                </a:lnTo>
                <a:lnTo>
                  <a:pt x="64" y="382"/>
                </a:lnTo>
                <a:lnTo>
                  <a:pt x="38" y="344"/>
                </a:lnTo>
                <a:lnTo>
                  <a:pt x="57" y="307"/>
                </a:lnTo>
                <a:lnTo>
                  <a:pt x="27" y="235"/>
                </a:lnTo>
                <a:lnTo>
                  <a:pt x="57" y="218"/>
                </a:lnTo>
                <a:lnTo>
                  <a:pt x="0" y="175"/>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1" name="Freeform 81"/>
          <p:cNvSpPr>
            <a:spLocks/>
          </p:cNvSpPr>
          <p:nvPr/>
        </p:nvSpPr>
        <p:spPr bwMode="auto">
          <a:xfrm>
            <a:off x="4767263" y="2095500"/>
            <a:ext cx="823912" cy="828675"/>
          </a:xfrm>
          <a:custGeom>
            <a:avLst/>
            <a:gdLst>
              <a:gd name="T0" fmla="*/ 0 w 455"/>
              <a:gd name="T1" fmla="*/ 2147483647 h 487"/>
              <a:gd name="T2" fmla="*/ 2147483647 w 455"/>
              <a:gd name="T3" fmla="*/ 2147483647 h 487"/>
              <a:gd name="T4" fmla="*/ 2147483647 w 455"/>
              <a:gd name="T5" fmla="*/ 2147483647 h 487"/>
              <a:gd name="T6" fmla="*/ 2147483647 w 455"/>
              <a:gd name="T7" fmla="*/ 2147483647 h 487"/>
              <a:gd name="T8" fmla="*/ 2147483647 w 455"/>
              <a:gd name="T9" fmla="*/ 2147483647 h 487"/>
              <a:gd name="T10" fmla="*/ 2147483647 w 455"/>
              <a:gd name="T11" fmla="*/ 2147483647 h 487"/>
              <a:gd name="T12" fmla="*/ 2147483647 w 455"/>
              <a:gd name="T13" fmla="*/ 2147483647 h 487"/>
              <a:gd name="T14" fmla="*/ 2147483647 w 455"/>
              <a:gd name="T15" fmla="*/ 2147483647 h 487"/>
              <a:gd name="T16" fmla="*/ 2147483647 w 455"/>
              <a:gd name="T17" fmla="*/ 2147483647 h 487"/>
              <a:gd name="T18" fmla="*/ 2147483647 w 455"/>
              <a:gd name="T19" fmla="*/ 2147483647 h 487"/>
              <a:gd name="T20" fmla="*/ 2147483647 w 455"/>
              <a:gd name="T21" fmla="*/ 2147483647 h 487"/>
              <a:gd name="T22" fmla="*/ 2147483647 w 455"/>
              <a:gd name="T23" fmla="*/ 2147483647 h 487"/>
              <a:gd name="T24" fmla="*/ 2147483647 w 455"/>
              <a:gd name="T25" fmla="*/ 2147483647 h 487"/>
              <a:gd name="T26" fmla="*/ 2147483647 w 455"/>
              <a:gd name="T27" fmla="*/ 2147483647 h 487"/>
              <a:gd name="T28" fmla="*/ 2147483647 w 455"/>
              <a:gd name="T29" fmla="*/ 2147483647 h 487"/>
              <a:gd name="T30" fmla="*/ 2147483647 w 455"/>
              <a:gd name="T31" fmla="*/ 2147483647 h 487"/>
              <a:gd name="T32" fmla="*/ 2147483647 w 455"/>
              <a:gd name="T33" fmla="*/ 2147483647 h 487"/>
              <a:gd name="T34" fmla="*/ 2147483647 w 455"/>
              <a:gd name="T35" fmla="*/ 2147483647 h 487"/>
              <a:gd name="T36" fmla="*/ 2147483647 w 455"/>
              <a:gd name="T37" fmla="*/ 2147483647 h 487"/>
              <a:gd name="T38" fmla="*/ 2147483647 w 455"/>
              <a:gd name="T39" fmla="*/ 2147483647 h 487"/>
              <a:gd name="T40" fmla="*/ 2147483647 w 455"/>
              <a:gd name="T41" fmla="*/ 2147483647 h 487"/>
              <a:gd name="T42" fmla="*/ 2147483647 w 455"/>
              <a:gd name="T43" fmla="*/ 0 h 487"/>
              <a:gd name="T44" fmla="*/ 2147483647 w 455"/>
              <a:gd name="T45" fmla="*/ 0 h 487"/>
              <a:gd name="T46" fmla="*/ 2147483647 w 455"/>
              <a:gd name="T47" fmla="*/ 2147483647 h 487"/>
              <a:gd name="T48" fmla="*/ 2147483647 w 455"/>
              <a:gd name="T49" fmla="*/ 2147483647 h 487"/>
              <a:gd name="T50" fmla="*/ 2147483647 w 455"/>
              <a:gd name="T51" fmla="*/ 2147483647 h 487"/>
              <a:gd name="T52" fmla="*/ 2147483647 w 455"/>
              <a:gd name="T53" fmla="*/ 2147483647 h 487"/>
              <a:gd name="T54" fmla="*/ 2147483647 w 455"/>
              <a:gd name="T55" fmla="*/ 2147483647 h 487"/>
              <a:gd name="T56" fmla="*/ 2147483647 w 455"/>
              <a:gd name="T57" fmla="*/ 2147483647 h 487"/>
              <a:gd name="T58" fmla="*/ 0 w 455"/>
              <a:gd name="T59" fmla="*/ 2147483647 h 487"/>
              <a:gd name="T60" fmla="*/ 0 w 455"/>
              <a:gd name="T61" fmla="*/ 2147483647 h 4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55" h="487">
                <a:moveTo>
                  <a:pt x="0" y="306"/>
                </a:moveTo>
                <a:lnTo>
                  <a:pt x="46" y="380"/>
                </a:lnTo>
                <a:lnTo>
                  <a:pt x="93" y="368"/>
                </a:lnTo>
                <a:lnTo>
                  <a:pt x="93" y="389"/>
                </a:lnTo>
                <a:lnTo>
                  <a:pt x="145" y="413"/>
                </a:lnTo>
                <a:lnTo>
                  <a:pt x="213" y="385"/>
                </a:lnTo>
                <a:lnTo>
                  <a:pt x="287" y="453"/>
                </a:lnTo>
                <a:lnTo>
                  <a:pt x="324" y="438"/>
                </a:lnTo>
                <a:lnTo>
                  <a:pt x="367" y="486"/>
                </a:lnTo>
                <a:lnTo>
                  <a:pt x="392" y="474"/>
                </a:lnTo>
                <a:lnTo>
                  <a:pt x="381" y="444"/>
                </a:lnTo>
                <a:lnTo>
                  <a:pt x="402" y="438"/>
                </a:lnTo>
                <a:lnTo>
                  <a:pt x="392" y="401"/>
                </a:lnTo>
                <a:lnTo>
                  <a:pt x="454" y="274"/>
                </a:lnTo>
                <a:lnTo>
                  <a:pt x="433" y="226"/>
                </a:lnTo>
                <a:lnTo>
                  <a:pt x="445" y="189"/>
                </a:lnTo>
                <a:lnTo>
                  <a:pt x="381" y="205"/>
                </a:lnTo>
                <a:lnTo>
                  <a:pt x="313" y="179"/>
                </a:lnTo>
                <a:lnTo>
                  <a:pt x="270" y="99"/>
                </a:lnTo>
                <a:lnTo>
                  <a:pt x="245" y="105"/>
                </a:lnTo>
                <a:lnTo>
                  <a:pt x="213" y="31"/>
                </a:lnTo>
                <a:lnTo>
                  <a:pt x="165" y="0"/>
                </a:lnTo>
                <a:lnTo>
                  <a:pt x="93" y="0"/>
                </a:lnTo>
                <a:lnTo>
                  <a:pt x="56" y="20"/>
                </a:lnTo>
                <a:lnTo>
                  <a:pt x="30" y="99"/>
                </a:lnTo>
                <a:lnTo>
                  <a:pt x="56" y="111"/>
                </a:lnTo>
                <a:lnTo>
                  <a:pt x="87" y="174"/>
                </a:lnTo>
                <a:lnTo>
                  <a:pt x="52" y="243"/>
                </a:lnTo>
                <a:lnTo>
                  <a:pt x="56" y="280"/>
                </a:lnTo>
                <a:lnTo>
                  <a:pt x="0" y="306"/>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2" name="Freeform 82"/>
          <p:cNvSpPr>
            <a:spLocks/>
          </p:cNvSpPr>
          <p:nvPr/>
        </p:nvSpPr>
        <p:spPr bwMode="auto">
          <a:xfrm>
            <a:off x="4356100" y="0"/>
            <a:ext cx="1120775" cy="838200"/>
          </a:xfrm>
          <a:custGeom>
            <a:avLst/>
            <a:gdLst>
              <a:gd name="T0" fmla="*/ 0 w 619"/>
              <a:gd name="T1" fmla="*/ 2147483647 h 494"/>
              <a:gd name="T2" fmla="*/ 2147483647 w 619"/>
              <a:gd name="T3" fmla="*/ 2147483647 h 494"/>
              <a:gd name="T4" fmla="*/ 2147483647 w 619"/>
              <a:gd name="T5" fmla="*/ 2147483647 h 494"/>
              <a:gd name="T6" fmla="*/ 2147483647 w 619"/>
              <a:gd name="T7" fmla="*/ 2147483647 h 494"/>
              <a:gd name="T8" fmla="*/ 2147483647 w 619"/>
              <a:gd name="T9" fmla="*/ 2147483647 h 494"/>
              <a:gd name="T10" fmla="*/ 2147483647 w 619"/>
              <a:gd name="T11" fmla="*/ 2147483647 h 494"/>
              <a:gd name="T12" fmla="*/ 2147483647 w 619"/>
              <a:gd name="T13" fmla="*/ 2147483647 h 494"/>
              <a:gd name="T14" fmla="*/ 2147483647 w 619"/>
              <a:gd name="T15" fmla="*/ 2147483647 h 494"/>
              <a:gd name="T16" fmla="*/ 2147483647 w 619"/>
              <a:gd name="T17" fmla="*/ 2147483647 h 494"/>
              <a:gd name="T18" fmla="*/ 2147483647 w 619"/>
              <a:gd name="T19" fmla="*/ 2147483647 h 494"/>
              <a:gd name="T20" fmla="*/ 2147483647 w 619"/>
              <a:gd name="T21" fmla="*/ 2147483647 h 494"/>
              <a:gd name="T22" fmla="*/ 2147483647 w 619"/>
              <a:gd name="T23" fmla="*/ 2147483647 h 494"/>
              <a:gd name="T24" fmla="*/ 2147483647 w 619"/>
              <a:gd name="T25" fmla="*/ 2147483647 h 494"/>
              <a:gd name="T26" fmla="*/ 2147483647 w 619"/>
              <a:gd name="T27" fmla="*/ 2147483647 h 494"/>
              <a:gd name="T28" fmla="*/ 2147483647 w 619"/>
              <a:gd name="T29" fmla="*/ 2147483647 h 494"/>
              <a:gd name="T30" fmla="*/ 2147483647 w 619"/>
              <a:gd name="T31" fmla="*/ 2147483647 h 494"/>
              <a:gd name="T32" fmla="*/ 2147483647 w 619"/>
              <a:gd name="T33" fmla="*/ 2147483647 h 494"/>
              <a:gd name="T34" fmla="*/ 2147483647 w 619"/>
              <a:gd name="T35" fmla="*/ 2147483647 h 494"/>
              <a:gd name="T36" fmla="*/ 2147483647 w 619"/>
              <a:gd name="T37" fmla="*/ 2147483647 h 494"/>
              <a:gd name="T38" fmla="*/ 2147483647 w 619"/>
              <a:gd name="T39" fmla="*/ 2147483647 h 494"/>
              <a:gd name="T40" fmla="*/ 2147483647 w 619"/>
              <a:gd name="T41" fmla="*/ 2147483647 h 494"/>
              <a:gd name="T42" fmla="*/ 2147483647 w 619"/>
              <a:gd name="T43" fmla="*/ 2147483647 h 494"/>
              <a:gd name="T44" fmla="*/ 2147483647 w 619"/>
              <a:gd name="T45" fmla="*/ 2147483647 h 494"/>
              <a:gd name="T46" fmla="*/ 2147483647 w 619"/>
              <a:gd name="T47" fmla="*/ 2147483647 h 494"/>
              <a:gd name="T48" fmla="*/ 2147483647 w 619"/>
              <a:gd name="T49" fmla="*/ 2147483647 h 494"/>
              <a:gd name="T50" fmla="*/ 2147483647 w 619"/>
              <a:gd name="T51" fmla="*/ 2147483647 h 494"/>
              <a:gd name="T52" fmla="*/ 2147483647 w 619"/>
              <a:gd name="T53" fmla="*/ 0 h 494"/>
              <a:gd name="T54" fmla="*/ 0 w 619"/>
              <a:gd name="T55" fmla="*/ 2147483647 h 494"/>
              <a:gd name="T56" fmla="*/ 0 w 619"/>
              <a:gd name="T57" fmla="*/ 2147483647 h 4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19" h="494">
                <a:moveTo>
                  <a:pt x="0" y="22"/>
                </a:moveTo>
                <a:lnTo>
                  <a:pt x="36" y="102"/>
                </a:lnTo>
                <a:lnTo>
                  <a:pt x="99" y="121"/>
                </a:lnTo>
                <a:lnTo>
                  <a:pt x="79" y="176"/>
                </a:lnTo>
                <a:lnTo>
                  <a:pt x="183" y="201"/>
                </a:lnTo>
                <a:lnTo>
                  <a:pt x="210" y="185"/>
                </a:lnTo>
                <a:lnTo>
                  <a:pt x="230" y="239"/>
                </a:lnTo>
                <a:lnTo>
                  <a:pt x="283" y="270"/>
                </a:lnTo>
                <a:lnTo>
                  <a:pt x="277" y="349"/>
                </a:lnTo>
                <a:lnTo>
                  <a:pt x="319" y="381"/>
                </a:lnTo>
                <a:lnTo>
                  <a:pt x="289" y="466"/>
                </a:lnTo>
                <a:lnTo>
                  <a:pt x="315" y="482"/>
                </a:lnTo>
                <a:lnTo>
                  <a:pt x="450" y="470"/>
                </a:lnTo>
                <a:lnTo>
                  <a:pt x="476" y="450"/>
                </a:lnTo>
                <a:lnTo>
                  <a:pt x="613" y="493"/>
                </a:lnTo>
                <a:lnTo>
                  <a:pt x="618" y="423"/>
                </a:lnTo>
                <a:lnTo>
                  <a:pt x="591" y="411"/>
                </a:lnTo>
                <a:lnTo>
                  <a:pt x="618" y="354"/>
                </a:lnTo>
                <a:lnTo>
                  <a:pt x="556" y="323"/>
                </a:lnTo>
                <a:lnTo>
                  <a:pt x="465" y="333"/>
                </a:lnTo>
                <a:lnTo>
                  <a:pt x="434" y="253"/>
                </a:lnTo>
                <a:lnTo>
                  <a:pt x="346" y="244"/>
                </a:lnTo>
                <a:lnTo>
                  <a:pt x="315" y="137"/>
                </a:lnTo>
                <a:lnTo>
                  <a:pt x="267" y="134"/>
                </a:lnTo>
                <a:lnTo>
                  <a:pt x="214" y="164"/>
                </a:lnTo>
                <a:lnTo>
                  <a:pt x="146" y="85"/>
                </a:lnTo>
                <a:lnTo>
                  <a:pt x="146" y="0"/>
                </a:lnTo>
                <a:lnTo>
                  <a:pt x="0" y="22"/>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3" name="Freeform 83"/>
          <p:cNvSpPr>
            <a:spLocks/>
          </p:cNvSpPr>
          <p:nvPr/>
        </p:nvSpPr>
        <p:spPr bwMode="auto">
          <a:xfrm>
            <a:off x="4064000" y="36513"/>
            <a:ext cx="854075" cy="757237"/>
          </a:xfrm>
          <a:custGeom>
            <a:avLst/>
            <a:gdLst>
              <a:gd name="T0" fmla="*/ 0 w 472"/>
              <a:gd name="T1" fmla="*/ 2147483647 h 445"/>
              <a:gd name="T2" fmla="*/ 2147483647 w 472"/>
              <a:gd name="T3" fmla="*/ 2147483647 h 445"/>
              <a:gd name="T4" fmla="*/ 2147483647 w 472"/>
              <a:gd name="T5" fmla="*/ 2147483647 h 445"/>
              <a:gd name="T6" fmla="*/ 2147483647 w 472"/>
              <a:gd name="T7" fmla="*/ 2147483647 h 445"/>
              <a:gd name="T8" fmla="*/ 2147483647 w 472"/>
              <a:gd name="T9" fmla="*/ 2147483647 h 445"/>
              <a:gd name="T10" fmla="*/ 2147483647 w 472"/>
              <a:gd name="T11" fmla="*/ 2147483647 h 445"/>
              <a:gd name="T12" fmla="*/ 2147483647 w 472"/>
              <a:gd name="T13" fmla="*/ 2147483647 h 445"/>
              <a:gd name="T14" fmla="*/ 2147483647 w 472"/>
              <a:gd name="T15" fmla="*/ 2147483647 h 445"/>
              <a:gd name="T16" fmla="*/ 2147483647 w 472"/>
              <a:gd name="T17" fmla="*/ 2147483647 h 445"/>
              <a:gd name="T18" fmla="*/ 2147483647 w 472"/>
              <a:gd name="T19" fmla="*/ 2147483647 h 445"/>
              <a:gd name="T20" fmla="*/ 2147483647 w 472"/>
              <a:gd name="T21" fmla="*/ 2147483647 h 445"/>
              <a:gd name="T22" fmla="*/ 2147483647 w 472"/>
              <a:gd name="T23" fmla="*/ 2147483647 h 445"/>
              <a:gd name="T24" fmla="*/ 2147483647 w 472"/>
              <a:gd name="T25" fmla="*/ 2147483647 h 445"/>
              <a:gd name="T26" fmla="*/ 2147483647 w 472"/>
              <a:gd name="T27" fmla="*/ 2147483647 h 445"/>
              <a:gd name="T28" fmla="*/ 2147483647 w 472"/>
              <a:gd name="T29" fmla="*/ 2147483647 h 445"/>
              <a:gd name="T30" fmla="*/ 2147483647 w 472"/>
              <a:gd name="T31" fmla="*/ 2147483647 h 445"/>
              <a:gd name="T32" fmla="*/ 2147483647 w 472"/>
              <a:gd name="T33" fmla="*/ 2147483647 h 445"/>
              <a:gd name="T34" fmla="*/ 2147483647 w 472"/>
              <a:gd name="T35" fmla="*/ 2147483647 h 445"/>
              <a:gd name="T36" fmla="*/ 2147483647 w 472"/>
              <a:gd name="T37" fmla="*/ 2147483647 h 445"/>
              <a:gd name="T38" fmla="*/ 2147483647 w 472"/>
              <a:gd name="T39" fmla="*/ 2147483647 h 445"/>
              <a:gd name="T40" fmla="*/ 2147483647 w 472"/>
              <a:gd name="T41" fmla="*/ 0 h 445"/>
              <a:gd name="T42" fmla="*/ 2147483647 w 472"/>
              <a:gd name="T43" fmla="*/ 2147483647 h 445"/>
              <a:gd name="T44" fmla="*/ 2147483647 w 472"/>
              <a:gd name="T45" fmla="*/ 2147483647 h 445"/>
              <a:gd name="T46" fmla="*/ 2147483647 w 472"/>
              <a:gd name="T47" fmla="*/ 2147483647 h 445"/>
              <a:gd name="T48" fmla="*/ 0 w 472"/>
              <a:gd name="T49" fmla="*/ 2147483647 h 445"/>
              <a:gd name="T50" fmla="*/ 0 w 472"/>
              <a:gd name="T51" fmla="*/ 2147483647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2" h="445">
                <a:moveTo>
                  <a:pt x="0" y="269"/>
                </a:moveTo>
                <a:lnTo>
                  <a:pt x="15" y="301"/>
                </a:lnTo>
                <a:lnTo>
                  <a:pt x="115" y="301"/>
                </a:lnTo>
                <a:lnTo>
                  <a:pt x="131" y="342"/>
                </a:lnTo>
                <a:lnTo>
                  <a:pt x="166" y="366"/>
                </a:lnTo>
                <a:lnTo>
                  <a:pt x="268" y="366"/>
                </a:lnTo>
                <a:lnTo>
                  <a:pt x="246" y="422"/>
                </a:lnTo>
                <a:lnTo>
                  <a:pt x="278" y="401"/>
                </a:lnTo>
                <a:lnTo>
                  <a:pt x="345" y="413"/>
                </a:lnTo>
                <a:lnTo>
                  <a:pt x="357" y="444"/>
                </a:lnTo>
                <a:lnTo>
                  <a:pt x="441" y="444"/>
                </a:lnTo>
                <a:lnTo>
                  <a:pt x="471" y="359"/>
                </a:lnTo>
                <a:lnTo>
                  <a:pt x="429" y="327"/>
                </a:lnTo>
                <a:lnTo>
                  <a:pt x="435" y="248"/>
                </a:lnTo>
                <a:lnTo>
                  <a:pt x="382" y="217"/>
                </a:lnTo>
                <a:lnTo>
                  <a:pt x="362" y="163"/>
                </a:lnTo>
                <a:lnTo>
                  <a:pt x="335" y="179"/>
                </a:lnTo>
                <a:lnTo>
                  <a:pt x="231" y="154"/>
                </a:lnTo>
                <a:lnTo>
                  <a:pt x="251" y="99"/>
                </a:lnTo>
                <a:lnTo>
                  <a:pt x="188" y="80"/>
                </a:lnTo>
                <a:lnTo>
                  <a:pt x="152" y="0"/>
                </a:lnTo>
                <a:lnTo>
                  <a:pt x="62" y="20"/>
                </a:lnTo>
                <a:lnTo>
                  <a:pt x="5" y="63"/>
                </a:lnTo>
                <a:lnTo>
                  <a:pt x="15" y="222"/>
                </a:lnTo>
                <a:lnTo>
                  <a:pt x="0" y="269"/>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4" name="Freeform 84"/>
          <p:cNvSpPr>
            <a:spLocks/>
          </p:cNvSpPr>
          <p:nvPr/>
        </p:nvSpPr>
        <p:spPr bwMode="auto">
          <a:xfrm>
            <a:off x="3625850" y="6091238"/>
            <a:ext cx="815975" cy="576262"/>
          </a:xfrm>
          <a:custGeom>
            <a:avLst/>
            <a:gdLst>
              <a:gd name="T0" fmla="*/ 0 w 451"/>
              <a:gd name="T1" fmla="*/ 2147483647 h 339"/>
              <a:gd name="T2" fmla="*/ 2147483647 w 451"/>
              <a:gd name="T3" fmla="*/ 2147483647 h 339"/>
              <a:gd name="T4" fmla="*/ 2147483647 w 451"/>
              <a:gd name="T5" fmla="*/ 2147483647 h 339"/>
              <a:gd name="T6" fmla="*/ 2147483647 w 451"/>
              <a:gd name="T7" fmla="*/ 2147483647 h 339"/>
              <a:gd name="T8" fmla="*/ 2147483647 w 451"/>
              <a:gd name="T9" fmla="*/ 2147483647 h 339"/>
              <a:gd name="T10" fmla="*/ 2147483647 w 451"/>
              <a:gd name="T11" fmla="*/ 2147483647 h 339"/>
              <a:gd name="T12" fmla="*/ 2147483647 w 451"/>
              <a:gd name="T13" fmla="*/ 2147483647 h 339"/>
              <a:gd name="T14" fmla="*/ 2147483647 w 451"/>
              <a:gd name="T15" fmla="*/ 2147483647 h 339"/>
              <a:gd name="T16" fmla="*/ 2147483647 w 451"/>
              <a:gd name="T17" fmla="*/ 2147483647 h 339"/>
              <a:gd name="T18" fmla="*/ 2147483647 w 451"/>
              <a:gd name="T19" fmla="*/ 2147483647 h 339"/>
              <a:gd name="T20" fmla="*/ 2147483647 w 451"/>
              <a:gd name="T21" fmla="*/ 2147483647 h 339"/>
              <a:gd name="T22" fmla="*/ 2147483647 w 451"/>
              <a:gd name="T23" fmla="*/ 2147483647 h 339"/>
              <a:gd name="T24" fmla="*/ 2147483647 w 451"/>
              <a:gd name="T25" fmla="*/ 2147483647 h 339"/>
              <a:gd name="T26" fmla="*/ 2147483647 w 451"/>
              <a:gd name="T27" fmla="*/ 2147483647 h 339"/>
              <a:gd name="T28" fmla="*/ 2147483647 w 451"/>
              <a:gd name="T29" fmla="*/ 2147483647 h 339"/>
              <a:gd name="T30" fmla="*/ 2147483647 w 451"/>
              <a:gd name="T31" fmla="*/ 2147483647 h 339"/>
              <a:gd name="T32" fmla="*/ 2147483647 w 451"/>
              <a:gd name="T33" fmla="*/ 2147483647 h 339"/>
              <a:gd name="T34" fmla="*/ 2147483647 w 451"/>
              <a:gd name="T35" fmla="*/ 2147483647 h 339"/>
              <a:gd name="T36" fmla="*/ 2147483647 w 451"/>
              <a:gd name="T37" fmla="*/ 2147483647 h 339"/>
              <a:gd name="T38" fmla="*/ 2147483647 w 451"/>
              <a:gd name="T39" fmla="*/ 2147483647 h 339"/>
              <a:gd name="T40" fmla="*/ 2147483647 w 451"/>
              <a:gd name="T41" fmla="*/ 0 h 339"/>
              <a:gd name="T42" fmla="*/ 2147483647 w 451"/>
              <a:gd name="T43" fmla="*/ 2147483647 h 339"/>
              <a:gd name="T44" fmla="*/ 2147483647 w 451"/>
              <a:gd name="T45" fmla="*/ 2147483647 h 339"/>
              <a:gd name="T46" fmla="*/ 2147483647 w 451"/>
              <a:gd name="T47" fmla="*/ 2147483647 h 339"/>
              <a:gd name="T48" fmla="*/ 2147483647 w 451"/>
              <a:gd name="T49" fmla="*/ 2147483647 h 339"/>
              <a:gd name="T50" fmla="*/ 2147483647 w 451"/>
              <a:gd name="T51" fmla="*/ 2147483647 h 339"/>
              <a:gd name="T52" fmla="*/ 2147483647 w 451"/>
              <a:gd name="T53" fmla="*/ 2147483647 h 339"/>
              <a:gd name="T54" fmla="*/ 2147483647 w 451"/>
              <a:gd name="T55" fmla="*/ 2147483647 h 339"/>
              <a:gd name="T56" fmla="*/ 0 w 451"/>
              <a:gd name="T57" fmla="*/ 2147483647 h 339"/>
              <a:gd name="T58" fmla="*/ 0 w 451"/>
              <a:gd name="T59" fmla="*/ 2147483647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1" h="339">
                <a:moveTo>
                  <a:pt x="0" y="190"/>
                </a:moveTo>
                <a:lnTo>
                  <a:pt x="5" y="217"/>
                </a:lnTo>
                <a:lnTo>
                  <a:pt x="107" y="270"/>
                </a:lnTo>
                <a:lnTo>
                  <a:pt x="182" y="279"/>
                </a:lnTo>
                <a:lnTo>
                  <a:pt x="215" y="323"/>
                </a:lnTo>
                <a:lnTo>
                  <a:pt x="251" y="305"/>
                </a:lnTo>
                <a:lnTo>
                  <a:pt x="315" y="338"/>
                </a:lnTo>
                <a:lnTo>
                  <a:pt x="450" y="290"/>
                </a:lnTo>
                <a:lnTo>
                  <a:pt x="366" y="270"/>
                </a:lnTo>
                <a:lnTo>
                  <a:pt x="345" y="223"/>
                </a:lnTo>
                <a:lnTo>
                  <a:pt x="377" y="206"/>
                </a:lnTo>
                <a:lnTo>
                  <a:pt x="363" y="174"/>
                </a:lnTo>
                <a:lnTo>
                  <a:pt x="387" y="169"/>
                </a:lnTo>
                <a:lnTo>
                  <a:pt x="383" y="127"/>
                </a:lnTo>
                <a:lnTo>
                  <a:pt x="366" y="85"/>
                </a:lnTo>
                <a:lnTo>
                  <a:pt x="315" y="70"/>
                </a:lnTo>
                <a:lnTo>
                  <a:pt x="289" y="16"/>
                </a:lnTo>
                <a:lnTo>
                  <a:pt x="271" y="32"/>
                </a:lnTo>
                <a:lnTo>
                  <a:pt x="225" y="16"/>
                </a:lnTo>
                <a:lnTo>
                  <a:pt x="209" y="46"/>
                </a:lnTo>
                <a:lnTo>
                  <a:pt x="167" y="0"/>
                </a:lnTo>
                <a:lnTo>
                  <a:pt x="182" y="46"/>
                </a:lnTo>
                <a:lnTo>
                  <a:pt x="125" y="73"/>
                </a:lnTo>
                <a:lnTo>
                  <a:pt x="151" y="89"/>
                </a:lnTo>
                <a:lnTo>
                  <a:pt x="135" y="101"/>
                </a:lnTo>
                <a:lnTo>
                  <a:pt x="99" y="79"/>
                </a:lnTo>
                <a:lnTo>
                  <a:pt x="57" y="101"/>
                </a:lnTo>
                <a:lnTo>
                  <a:pt x="52" y="148"/>
                </a:lnTo>
                <a:lnTo>
                  <a:pt x="0" y="190"/>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5" name="Freeform 85"/>
          <p:cNvSpPr>
            <a:spLocks/>
          </p:cNvSpPr>
          <p:nvPr/>
        </p:nvSpPr>
        <p:spPr bwMode="auto">
          <a:xfrm>
            <a:off x="3384550" y="5635625"/>
            <a:ext cx="971550" cy="942975"/>
          </a:xfrm>
          <a:custGeom>
            <a:avLst/>
            <a:gdLst>
              <a:gd name="T0" fmla="*/ 0 w 536"/>
              <a:gd name="T1" fmla="*/ 2147483647 h 556"/>
              <a:gd name="T2" fmla="*/ 2147483647 w 536"/>
              <a:gd name="T3" fmla="*/ 2147483647 h 556"/>
              <a:gd name="T4" fmla="*/ 2147483647 w 536"/>
              <a:gd name="T5" fmla="*/ 2147483647 h 556"/>
              <a:gd name="T6" fmla="*/ 2147483647 w 536"/>
              <a:gd name="T7" fmla="*/ 2147483647 h 556"/>
              <a:gd name="T8" fmla="*/ 2147483647 w 536"/>
              <a:gd name="T9" fmla="*/ 2147483647 h 556"/>
              <a:gd name="T10" fmla="*/ 2147483647 w 536"/>
              <a:gd name="T11" fmla="*/ 2147483647 h 556"/>
              <a:gd name="T12" fmla="*/ 2147483647 w 536"/>
              <a:gd name="T13" fmla="*/ 2147483647 h 556"/>
              <a:gd name="T14" fmla="*/ 2147483647 w 536"/>
              <a:gd name="T15" fmla="*/ 2147483647 h 556"/>
              <a:gd name="T16" fmla="*/ 2147483647 w 536"/>
              <a:gd name="T17" fmla="*/ 2147483647 h 556"/>
              <a:gd name="T18" fmla="*/ 2147483647 w 536"/>
              <a:gd name="T19" fmla="*/ 2147483647 h 556"/>
              <a:gd name="T20" fmla="*/ 2147483647 w 536"/>
              <a:gd name="T21" fmla="*/ 2147483647 h 556"/>
              <a:gd name="T22" fmla="*/ 2147483647 w 536"/>
              <a:gd name="T23" fmla="*/ 2147483647 h 556"/>
              <a:gd name="T24" fmla="*/ 2147483647 w 536"/>
              <a:gd name="T25" fmla="*/ 2147483647 h 556"/>
              <a:gd name="T26" fmla="*/ 2147483647 w 536"/>
              <a:gd name="T27" fmla="*/ 2147483647 h 556"/>
              <a:gd name="T28" fmla="*/ 2147483647 w 536"/>
              <a:gd name="T29" fmla="*/ 2147483647 h 556"/>
              <a:gd name="T30" fmla="*/ 2147483647 w 536"/>
              <a:gd name="T31" fmla="*/ 2147483647 h 556"/>
              <a:gd name="T32" fmla="*/ 2147483647 w 536"/>
              <a:gd name="T33" fmla="*/ 2147483647 h 556"/>
              <a:gd name="T34" fmla="*/ 2147483647 w 536"/>
              <a:gd name="T35" fmla="*/ 2147483647 h 556"/>
              <a:gd name="T36" fmla="*/ 2147483647 w 536"/>
              <a:gd name="T37" fmla="*/ 2147483647 h 556"/>
              <a:gd name="T38" fmla="*/ 2147483647 w 536"/>
              <a:gd name="T39" fmla="*/ 2147483647 h 556"/>
              <a:gd name="T40" fmla="*/ 2147483647 w 536"/>
              <a:gd name="T41" fmla="*/ 2147483647 h 556"/>
              <a:gd name="T42" fmla="*/ 2147483647 w 536"/>
              <a:gd name="T43" fmla="*/ 2147483647 h 556"/>
              <a:gd name="T44" fmla="*/ 2147483647 w 536"/>
              <a:gd name="T45" fmla="*/ 2147483647 h 556"/>
              <a:gd name="T46" fmla="*/ 2147483647 w 536"/>
              <a:gd name="T47" fmla="*/ 2147483647 h 556"/>
              <a:gd name="T48" fmla="*/ 2147483647 w 536"/>
              <a:gd name="T49" fmla="*/ 0 h 556"/>
              <a:gd name="T50" fmla="*/ 2147483647 w 536"/>
              <a:gd name="T51" fmla="*/ 2147483647 h 556"/>
              <a:gd name="T52" fmla="*/ 2147483647 w 536"/>
              <a:gd name="T53" fmla="*/ 2147483647 h 556"/>
              <a:gd name="T54" fmla="*/ 2147483647 w 536"/>
              <a:gd name="T55" fmla="*/ 2147483647 h 556"/>
              <a:gd name="T56" fmla="*/ 2147483647 w 536"/>
              <a:gd name="T57" fmla="*/ 2147483647 h 556"/>
              <a:gd name="T58" fmla="*/ 2147483647 w 536"/>
              <a:gd name="T59" fmla="*/ 2147483647 h 556"/>
              <a:gd name="T60" fmla="*/ 2147483647 w 536"/>
              <a:gd name="T61" fmla="*/ 2147483647 h 556"/>
              <a:gd name="T62" fmla="*/ 2147483647 w 536"/>
              <a:gd name="T63" fmla="*/ 2147483647 h 556"/>
              <a:gd name="T64" fmla="*/ 2147483647 w 536"/>
              <a:gd name="T65" fmla="*/ 2147483647 h 556"/>
              <a:gd name="T66" fmla="*/ 2147483647 w 536"/>
              <a:gd name="T67" fmla="*/ 2147483647 h 556"/>
              <a:gd name="T68" fmla="*/ 2147483647 w 536"/>
              <a:gd name="T69" fmla="*/ 2147483647 h 556"/>
              <a:gd name="T70" fmla="*/ 2147483647 w 536"/>
              <a:gd name="T71" fmla="*/ 2147483647 h 556"/>
              <a:gd name="T72" fmla="*/ 2147483647 w 536"/>
              <a:gd name="T73" fmla="*/ 2147483647 h 556"/>
              <a:gd name="T74" fmla="*/ 0 w 536"/>
              <a:gd name="T75" fmla="*/ 2147483647 h 556"/>
              <a:gd name="T76" fmla="*/ 0 w 536"/>
              <a:gd name="T77" fmla="*/ 2147483647 h 5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6" h="556">
                <a:moveTo>
                  <a:pt x="0" y="497"/>
                </a:moveTo>
                <a:lnTo>
                  <a:pt x="16" y="544"/>
                </a:lnTo>
                <a:lnTo>
                  <a:pt x="80" y="555"/>
                </a:lnTo>
                <a:lnTo>
                  <a:pt x="80" y="481"/>
                </a:lnTo>
                <a:lnTo>
                  <a:pt x="138" y="486"/>
                </a:lnTo>
                <a:lnTo>
                  <a:pt x="133" y="459"/>
                </a:lnTo>
                <a:lnTo>
                  <a:pt x="185" y="417"/>
                </a:lnTo>
                <a:lnTo>
                  <a:pt x="190" y="370"/>
                </a:lnTo>
                <a:lnTo>
                  <a:pt x="232" y="348"/>
                </a:lnTo>
                <a:lnTo>
                  <a:pt x="268" y="370"/>
                </a:lnTo>
                <a:lnTo>
                  <a:pt x="284" y="358"/>
                </a:lnTo>
                <a:lnTo>
                  <a:pt x="258" y="342"/>
                </a:lnTo>
                <a:lnTo>
                  <a:pt x="315" y="315"/>
                </a:lnTo>
                <a:lnTo>
                  <a:pt x="300" y="269"/>
                </a:lnTo>
                <a:lnTo>
                  <a:pt x="342" y="315"/>
                </a:lnTo>
                <a:lnTo>
                  <a:pt x="358" y="285"/>
                </a:lnTo>
                <a:lnTo>
                  <a:pt x="404" y="301"/>
                </a:lnTo>
                <a:lnTo>
                  <a:pt x="422" y="285"/>
                </a:lnTo>
                <a:lnTo>
                  <a:pt x="468" y="228"/>
                </a:lnTo>
                <a:lnTo>
                  <a:pt x="520" y="222"/>
                </a:lnTo>
                <a:lnTo>
                  <a:pt x="535" y="185"/>
                </a:lnTo>
                <a:lnTo>
                  <a:pt x="484" y="185"/>
                </a:lnTo>
                <a:lnTo>
                  <a:pt x="415" y="126"/>
                </a:lnTo>
                <a:lnTo>
                  <a:pt x="422" y="73"/>
                </a:lnTo>
                <a:lnTo>
                  <a:pt x="363" y="0"/>
                </a:lnTo>
                <a:lnTo>
                  <a:pt x="315" y="10"/>
                </a:lnTo>
                <a:lnTo>
                  <a:pt x="268" y="64"/>
                </a:lnTo>
                <a:lnTo>
                  <a:pt x="240" y="42"/>
                </a:lnTo>
                <a:lnTo>
                  <a:pt x="170" y="52"/>
                </a:lnTo>
                <a:lnTo>
                  <a:pt x="253" y="153"/>
                </a:lnTo>
                <a:lnTo>
                  <a:pt x="206" y="170"/>
                </a:lnTo>
                <a:lnTo>
                  <a:pt x="185" y="242"/>
                </a:lnTo>
                <a:lnTo>
                  <a:pt x="111" y="218"/>
                </a:lnTo>
                <a:lnTo>
                  <a:pt x="69" y="275"/>
                </a:lnTo>
                <a:lnTo>
                  <a:pt x="11" y="354"/>
                </a:lnTo>
                <a:lnTo>
                  <a:pt x="37" y="411"/>
                </a:lnTo>
                <a:lnTo>
                  <a:pt x="69" y="427"/>
                </a:lnTo>
                <a:lnTo>
                  <a:pt x="0" y="497"/>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6" name="Freeform 86"/>
          <p:cNvSpPr>
            <a:spLocks/>
          </p:cNvSpPr>
          <p:nvPr/>
        </p:nvSpPr>
        <p:spPr bwMode="auto">
          <a:xfrm>
            <a:off x="3579813" y="5256213"/>
            <a:ext cx="712787" cy="488950"/>
          </a:xfrm>
          <a:custGeom>
            <a:avLst/>
            <a:gdLst>
              <a:gd name="T0" fmla="*/ 0 w 393"/>
              <a:gd name="T1" fmla="*/ 2147483647 h 288"/>
              <a:gd name="T2" fmla="*/ 2147483647 w 393"/>
              <a:gd name="T3" fmla="*/ 2147483647 h 288"/>
              <a:gd name="T4" fmla="*/ 2147483647 w 393"/>
              <a:gd name="T5" fmla="*/ 2147483647 h 288"/>
              <a:gd name="T6" fmla="*/ 2147483647 w 393"/>
              <a:gd name="T7" fmla="*/ 2147483647 h 288"/>
              <a:gd name="T8" fmla="*/ 2147483647 w 393"/>
              <a:gd name="T9" fmla="*/ 2147483647 h 288"/>
              <a:gd name="T10" fmla="*/ 2147483647 w 393"/>
              <a:gd name="T11" fmla="*/ 0 h 288"/>
              <a:gd name="T12" fmla="*/ 2147483647 w 393"/>
              <a:gd name="T13" fmla="*/ 2147483647 h 288"/>
              <a:gd name="T14" fmla="*/ 2147483647 w 393"/>
              <a:gd name="T15" fmla="*/ 2147483647 h 288"/>
              <a:gd name="T16" fmla="*/ 2147483647 w 393"/>
              <a:gd name="T17" fmla="*/ 2147483647 h 288"/>
              <a:gd name="T18" fmla="*/ 2147483647 w 393"/>
              <a:gd name="T19" fmla="*/ 2147483647 h 288"/>
              <a:gd name="T20" fmla="*/ 2147483647 w 393"/>
              <a:gd name="T21" fmla="*/ 2147483647 h 288"/>
              <a:gd name="T22" fmla="*/ 2147483647 w 393"/>
              <a:gd name="T23" fmla="*/ 2147483647 h 288"/>
              <a:gd name="T24" fmla="*/ 2147483647 w 393"/>
              <a:gd name="T25" fmla="*/ 2147483647 h 288"/>
              <a:gd name="T26" fmla="*/ 2147483647 w 393"/>
              <a:gd name="T27" fmla="*/ 2147483647 h 288"/>
              <a:gd name="T28" fmla="*/ 2147483647 w 393"/>
              <a:gd name="T29" fmla="*/ 2147483647 h 288"/>
              <a:gd name="T30" fmla="*/ 2147483647 w 393"/>
              <a:gd name="T31" fmla="*/ 2147483647 h 288"/>
              <a:gd name="T32" fmla="*/ 2147483647 w 393"/>
              <a:gd name="T33" fmla="*/ 2147483647 h 288"/>
              <a:gd name="T34" fmla="*/ 2147483647 w 393"/>
              <a:gd name="T35" fmla="*/ 2147483647 h 288"/>
              <a:gd name="T36" fmla="*/ 2147483647 w 393"/>
              <a:gd name="T37" fmla="*/ 2147483647 h 288"/>
              <a:gd name="T38" fmla="*/ 2147483647 w 393"/>
              <a:gd name="T39" fmla="*/ 2147483647 h 288"/>
              <a:gd name="T40" fmla="*/ 2147483647 w 393"/>
              <a:gd name="T41" fmla="*/ 2147483647 h 288"/>
              <a:gd name="T42" fmla="*/ 2147483647 w 393"/>
              <a:gd name="T43" fmla="*/ 2147483647 h 288"/>
              <a:gd name="T44" fmla="*/ 2147483647 w 393"/>
              <a:gd name="T45" fmla="*/ 2147483647 h 288"/>
              <a:gd name="T46" fmla="*/ 2147483647 w 393"/>
              <a:gd name="T47" fmla="*/ 2147483647 h 288"/>
              <a:gd name="T48" fmla="*/ 0 w 393"/>
              <a:gd name="T49" fmla="*/ 2147483647 h 288"/>
              <a:gd name="T50" fmla="*/ 0 w 393"/>
              <a:gd name="T51" fmla="*/ 2147483647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3" h="288">
                <a:moveTo>
                  <a:pt x="0" y="148"/>
                </a:moveTo>
                <a:lnTo>
                  <a:pt x="4" y="122"/>
                </a:lnTo>
                <a:lnTo>
                  <a:pt x="31" y="122"/>
                </a:lnTo>
                <a:lnTo>
                  <a:pt x="63" y="85"/>
                </a:lnTo>
                <a:lnTo>
                  <a:pt x="51" y="6"/>
                </a:lnTo>
                <a:lnTo>
                  <a:pt x="104" y="0"/>
                </a:lnTo>
                <a:lnTo>
                  <a:pt x="199" y="81"/>
                </a:lnTo>
                <a:lnTo>
                  <a:pt x="241" y="48"/>
                </a:lnTo>
                <a:lnTo>
                  <a:pt x="272" y="69"/>
                </a:lnTo>
                <a:lnTo>
                  <a:pt x="282" y="42"/>
                </a:lnTo>
                <a:lnTo>
                  <a:pt x="366" y="22"/>
                </a:lnTo>
                <a:lnTo>
                  <a:pt x="392" y="48"/>
                </a:lnTo>
                <a:lnTo>
                  <a:pt x="389" y="107"/>
                </a:lnTo>
                <a:lnTo>
                  <a:pt x="303" y="122"/>
                </a:lnTo>
                <a:lnTo>
                  <a:pt x="315" y="164"/>
                </a:lnTo>
                <a:lnTo>
                  <a:pt x="256" y="200"/>
                </a:lnTo>
                <a:lnTo>
                  <a:pt x="256" y="223"/>
                </a:lnTo>
                <a:lnTo>
                  <a:pt x="208" y="233"/>
                </a:lnTo>
                <a:lnTo>
                  <a:pt x="161" y="287"/>
                </a:lnTo>
                <a:lnTo>
                  <a:pt x="133" y="265"/>
                </a:lnTo>
                <a:lnTo>
                  <a:pt x="63" y="275"/>
                </a:lnTo>
                <a:lnTo>
                  <a:pt x="51" y="228"/>
                </a:lnTo>
                <a:lnTo>
                  <a:pt x="9" y="212"/>
                </a:lnTo>
                <a:lnTo>
                  <a:pt x="36" y="148"/>
                </a:lnTo>
                <a:lnTo>
                  <a:pt x="0" y="148"/>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7" name="Freeform 87"/>
          <p:cNvSpPr>
            <a:spLocks/>
          </p:cNvSpPr>
          <p:nvPr/>
        </p:nvSpPr>
        <p:spPr bwMode="auto">
          <a:xfrm>
            <a:off x="6959600" y="2058988"/>
            <a:ext cx="428625" cy="684212"/>
          </a:xfrm>
          <a:custGeom>
            <a:avLst/>
            <a:gdLst>
              <a:gd name="T0" fmla="*/ 0 w 237"/>
              <a:gd name="T1" fmla="*/ 2147483647 h 402"/>
              <a:gd name="T2" fmla="*/ 2147483647 w 237"/>
              <a:gd name="T3" fmla="*/ 2147483647 h 402"/>
              <a:gd name="T4" fmla="*/ 2147483647 w 237"/>
              <a:gd name="T5" fmla="*/ 2147483647 h 402"/>
              <a:gd name="T6" fmla="*/ 2147483647 w 237"/>
              <a:gd name="T7" fmla="*/ 0 h 402"/>
              <a:gd name="T8" fmla="*/ 2147483647 w 237"/>
              <a:gd name="T9" fmla="*/ 2147483647 h 402"/>
              <a:gd name="T10" fmla="*/ 2147483647 w 237"/>
              <a:gd name="T11" fmla="*/ 2147483647 h 402"/>
              <a:gd name="T12" fmla="*/ 2147483647 w 237"/>
              <a:gd name="T13" fmla="*/ 2147483647 h 402"/>
              <a:gd name="T14" fmla="*/ 2147483647 w 237"/>
              <a:gd name="T15" fmla="*/ 2147483647 h 402"/>
              <a:gd name="T16" fmla="*/ 2147483647 w 237"/>
              <a:gd name="T17" fmla="*/ 2147483647 h 402"/>
              <a:gd name="T18" fmla="*/ 2147483647 w 237"/>
              <a:gd name="T19" fmla="*/ 2147483647 h 402"/>
              <a:gd name="T20" fmla="*/ 2147483647 w 237"/>
              <a:gd name="T21" fmla="*/ 2147483647 h 402"/>
              <a:gd name="T22" fmla="*/ 2147483647 w 237"/>
              <a:gd name="T23" fmla="*/ 2147483647 h 402"/>
              <a:gd name="T24" fmla="*/ 2147483647 w 237"/>
              <a:gd name="T25" fmla="*/ 2147483647 h 402"/>
              <a:gd name="T26" fmla="*/ 2147483647 w 237"/>
              <a:gd name="T27" fmla="*/ 2147483647 h 402"/>
              <a:gd name="T28" fmla="*/ 0 w 237"/>
              <a:gd name="T29" fmla="*/ 2147483647 h 402"/>
              <a:gd name="T30" fmla="*/ 0 w 237"/>
              <a:gd name="T31" fmla="*/ 2147483647 h 4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02">
                <a:moveTo>
                  <a:pt x="0" y="232"/>
                </a:moveTo>
                <a:lnTo>
                  <a:pt x="26" y="217"/>
                </a:lnTo>
                <a:lnTo>
                  <a:pt x="57" y="68"/>
                </a:lnTo>
                <a:lnTo>
                  <a:pt x="93" y="0"/>
                </a:lnTo>
                <a:lnTo>
                  <a:pt x="183" y="41"/>
                </a:lnTo>
                <a:lnTo>
                  <a:pt x="219" y="115"/>
                </a:lnTo>
                <a:lnTo>
                  <a:pt x="214" y="280"/>
                </a:lnTo>
                <a:lnTo>
                  <a:pt x="236" y="332"/>
                </a:lnTo>
                <a:lnTo>
                  <a:pt x="194" y="384"/>
                </a:lnTo>
                <a:lnTo>
                  <a:pt x="146" y="401"/>
                </a:lnTo>
                <a:lnTo>
                  <a:pt x="115" y="395"/>
                </a:lnTo>
                <a:lnTo>
                  <a:pt x="104" y="363"/>
                </a:lnTo>
                <a:lnTo>
                  <a:pt x="62" y="316"/>
                </a:lnTo>
                <a:lnTo>
                  <a:pt x="57" y="269"/>
                </a:lnTo>
                <a:lnTo>
                  <a:pt x="0" y="232"/>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8" name="Freeform 88"/>
          <p:cNvSpPr>
            <a:spLocks/>
          </p:cNvSpPr>
          <p:nvPr/>
        </p:nvSpPr>
        <p:spPr bwMode="auto">
          <a:xfrm>
            <a:off x="6965950" y="1463675"/>
            <a:ext cx="668338" cy="793750"/>
          </a:xfrm>
          <a:custGeom>
            <a:avLst/>
            <a:gdLst>
              <a:gd name="T0" fmla="*/ 0 w 368"/>
              <a:gd name="T1" fmla="*/ 2147483647 h 466"/>
              <a:gd name="T2" fmla="*/ 2147483647 w 368"/>
              <a:gd name="T3" fmla="*/ 2147483647 h 466"/>
              <a:gd name="T4" fmla="*/ 2147483647 w 368"/>
              <a:gd name="T5" fmla="*/ 2147483647 h 466"/>
              <a:gd name="T6" fmla="*/ 2147483647 w 368"/>
              <a:gd name="T7" fmla="*/ 2147483647 h 466"/>
              <a:gd name="T8" fmla="*/ 2147483647 w 368"/>
              <a:gd name="T9" fmla="*/ 0 h 466"/>
              <a:gd name="T10" fmla="*/ 2147483647 w 368"/>
              <a:gd name="T11" fmla="*/ 0 h 466"/>
              <a:gd name="T12" fmla="*/ 2147483647 w 368"/>
              <a:gd name="T13" fmla="*/ 2147483647 h 466"/>
              <a:gd name="T14" fmla="*/ 2147483647 w 368"/>
              <a:gd name="T15" fmla="*/ 2147483647 h 466"/>
              <a:gd name="T16" fmla="*/ 2147483647 w 368"/>
              <a:gd name="T17" fmla="*/ 2147483647 h 466"/>
              <a:gd name="T18" fmla="*/ 2147483647 w 368"/>
              <a:gd name="T19" fmla="*/ 2147483647 h 466"/>
              <a:gd name="T20" fmla="*/ 2147483647 w 368"/>
              <a:gd name="T21" fmla="*/ 2147483647 h 466"/>
              <a:gd name="T22" fmla="*/ 2147483647 w 368"/>
              <a:gd name="T23" fmla="*/ 2147483647 h 466"/>
              <a:gd name="T24" fmla="*/ 2147483647 w 368"/>
              <a:gd name="T25" fmla="*/ 2147483647 h 466"/>
              <a:gd name="T26" fmla="*/ 2147483647 w 368"/>
              <a:gd name="T27" fmla="*/ 2147483647 h 466"/>
              <a:gd name="T28" fmla="*/ 2147483647 w 368"/>
              <a:gd name="T29" fmla="*/ 2147483647 h 466"/>
              <a:gd name="T30" fmla="*/ 2147483647 w 368"/>
              <a:gd name="T31" fmla="*/ 2147483647 h 466"/>
              <a:gd name="T32" fmla="*/ 2147483647 w 368"/>
              <a:gd name="T33" fmla="*/ 2147483647 h 466"/>
              <a:gd name="T34" fmla="*/ 2147483647 w 368"/>
              <a:gd name="T35" fmla="*/ 2147483647 h 466"/>
              <a:gd name="T36" fmla="*/ 2147483647 w 368"/>
              <a:gd name="T37" fmla="*/ 2147483647 h 466"/>
              <a:gd name="T38" fmla="*/ 2147483647 w 368"/>
              <a:gd name="T39" fmla="*/ 2147483647 h 466"/>
              <a:gd name="T40" fmla="*/ 0 w 368"/>
              <a:gd name="T41" fmla="*/ 2147483647 h 466"/>
              <a:gd name="T42" fmla="*/ 0 w 368"/>
              <a:gd name="T43" fmla="*/ 2147483647 h 4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466">
                <a:moveTo>
                  <a:pt x="0" y="90"/>
                </a:moveTo>
                <a:lnTo>
                  <a:pt x="27" y="16"/>
                </a:lnTo>
                <a:lnTo>
                  <a:pt x="115" y="52"/>
                </a:lnTo>
                <a:lnTo>
                  <a:pt x="174" y="49"/>
                </a:lnTo>
                <a:lnTo>
                  <a:pt x="199" y="0"/>
                </a:lnTo>
                <a:lnTo>
                  <a:pt x="305" y="0"/>
                </a:lnTo>
                <a:lnTo>
                  <a:pt x="367" y="26"/>
                </a:lnTo>
                <a:lnTo>
                  <a:pt x="341" y="100"/>
                </a:lnTo>
                <a:lnTo>
                  <a:pt x="263" y="212"/>
                </a:lnTo>
                <a:lnTo>
                  <a:pt x="258" y="329"/>
                </a:lnTo>
                <a:lnTo>
                  <a:pt x="215" y="465"/>
                </a:lnTo>
                <a:lnTo>
                  <a:pt x="179" y="391"/>
                </a:lnTo>
                <a:lnTo>
                  <a:pt x="89" y="350"/>
                </a:lnTo>
                <a:lnTo>
                  <a:pt x="58" y="317"/>
                </a:lnTo>
                <a:lnTo>
                  <a:pt x="53" y="264"/>
                </a:lnTo>
                <a:lnTo>
                  <a:pt x="95" y="231"/>
                </a:lnTo>
                <a:lnTo>
                  <a:pt x="106" y="138"/>
                </a:lnTo>
                <a:lnTo>
                  <a:pt x="63" y="112"/>
                </a:lnTo>
                <a:lnTo>
                  <a:pt x="42" y="122"/>
                </a:lnTo>
                <a:lnTo>
                  <a:pt x="42" y="95"/>
                </a:lnTo>
                <a:lnTo>
                  <a:pt x="0" y="90"/>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39" name="Freeform 89"/>
          <p:cNvSpPr>
            <a:spLocks/>
          </p:cNvSpPr>
          <p:nvPr/>
        </p:nvSpPr>
        <p:spPr bwMode="auto">
          <a:xfrm>
            <a:off x="6396038" y="1139825"/>
            <a:ext cx="931862" cy="774700"/>
          </a:xfrm>
          <a:custGeom>
            <a:avLst/>
            <a:gdLst>
              <a:gd name="T0" fmla="*/ 0 w 515"/>
              <a:gd name="T1" fmla="*/ 2147483647 h 456"/>
              <a:gd name="T2" fmla="*/ 2147483647 w 515"/>
              <a:gd name="T3" fmla="*/ 2147483647 h 456"/>
              <a:gd name="T4" fmla="*/ 2147483647 w 515"/>
              <a:gd name="T5" fmla="*/ 2147483647 h 456"/>
              <a:gd name="T6" fmla="*/ 2147483647 w 515"/>
              <a:gd name="T7" fmla="*/ 2147483647 h 456"/>
              <a:gd name="T8" fmla="*/ 2147483647 w 515"/>
              <a:gd name="T9" fmla="*/ 2147483647 h 456"/>
              <a:gd name="T10" fmla="*/ 2147483647 w 515"/>
              <a:gd name="T11" fmla="*/ 2147483647 h 456"/>
              <a:gd name="T12" fmla="*/ 2147483647 w 515"/>
              <a:gd name="T13" fmla="*/ 2147483647 h 456"/>
              <a:gd name="T14" fmla="*/ 2147483647 w 515"/>
              <a:gd name="T15" fmla="*/ 2147483647 h 456"/>
              <a:gd name="T16" fmla="*/ 2147483647 w 515"/>
              <a:gd name="T17" fmla="*/ 2147483647 h 456"/>
              <a:gd name="T18" fmla="*/ 2147483647 w 515"/>
              <a:gd name="T19" fmla="*/ 2147483647 h 456"/>
              <a:gd name="T20" fmla="*/ 2147483647 w 515"/>
              <a:gd name="T21" fmla="*/ 2147483647 h 456"/>
              <a:gd name="T22" fmla="*/ 2147483647 w 515"/>
              <a:gd name="T23" fmla="*/ 2147483647 h 456"/>
              <a:gd name="T24" fmla="*/ 2147483647 w 515"/>
              <a:gd name="T25" fmla="*/ 2147483647 h 456"/>
              <a:gd name="T26" fmla="*/ 2147483647 w 515"/>
              <a:gd name="T27" fmla="*/ 2147483647 h 456"/>
              <a:gd name="T28" fmla="*/ 2147483647 w 515"/>
              <a:gd name="T29" fmla="*/ 2147483647 h 456"/>
              <a:gd name="T30" fmla="*/ 2147483647 w 515"/>
              <a:gd name="T31" fmla="*/ 2147483647 h 456"/>
              <a:gd name="T32" fmla="*/ 2147483647 w 515"/>
              <a:gd name="T33" fmla="*/ 2147483647 h 456"/>
              <a:gd name="T34" fmla="*/ 2147483647 w 515"/>
              <a:gd name="T35" fmla="*/ 2147483647 h 456"/>
              <a:gd name="T36" fmla="*/ 2147483647 w 515"/>
              <a:gd name="T37" fmla="*/ 2147483647 h 456"/>
              <a:gd name="T38" fmla="*/ 2147483647 w 515"/>
              <a:gd name="T39" fmla="*/ 2147483647 h 456"/>
              <a:gd name="T40" fmla="*/ 2147483647 w 515"/>
              <a:gd name="T41" fmla="*/ 2147483647 h 456"/>
              <a:gd name="T42" fmla="*/ 2147483647 w 515"/>
              <a:gd name="T43" fmla="*/ 2147483647 h 456"/>
              <a:gd name="T44" fmla="*/ 2147483647 w 515"/>
              <a:gd name="T45" fmla="*/ 2147483647 h 456"/>
              <a:gd name="T46" fmla="*/ 2147483647 w 515"/>
              <a:gd name="T47" fmla="*/ 2147483647 h 456"/>
              <a:gd name="T48" fmla="*/ 2147483647 w 515"/>
              <a:gd name="T49" fmla="*/ 0 h 456"/>
              <a:gd name="T50" fmla="*/ 2147483647 w 515"/>
              <a:gd name="T51" fmla="*/ 2147483647 h 456"/>
              <a:gd name="T52" fmla="*/ 0 w 515"/>
              <a:gd name="T53" fmla="*/ 2147483647 h 456"/>
              <a:gd name="T54" fmla="*/ 0 w 515"/>
              <a:gd name="T55" fmla="*/ 2147483647 h 4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5" h="456">
                <a:moveTo>
                  <a:pt x="0" y="18"/>
                </a:moveTo>
                <a:lnTo>
                  <a:pt x="32" y="186"/>
                </a:lnTo>
                <a:lnTo>
                  <a:pt x="5" y="207"/>
                </a:lnTo>
                <a:lnTo>
                  <a:pt x="48" y="259"/>
                </a:lnTo>
                <a:lnTo>
                  <a:pt x="117" y="274"/>
                </a:lnTo>
                <a:lnTo>
                  <a:pt x="137" y="345"/>
                </a:lnTo>
                <a:lnTo>
                  <a:pt x="332" y="409"/>
                </a:lnTo>
                <a:lnTo>
                  <a:pt x="368" y="455"/>
                </a:lnTo>
                <a:lnTo>
                  <a:pt x="410" y="422"/>
                </a:lnTo>
                <a:lnTo>
                  <a:pt x="421" y="329"/>
                </a:lnTo>
                <a:lnTo>
                  <a:pt x="378" y="303"/>
                </a:lnTo>
                <a:lnTo>
                  <a:pt x="357" y="313"/>
                </a:lnTo>
                <a:lnTo>
                  <a:pt x="357" y="286"/>
                </a:lnTo>
                <a:lnTo>
                  <a:pt x="315" y="281"/>
                </a:lnTo>
                <a:lnTo>
                  <a:pt x="342" y="207"/>
                </a:lnTo>
                <a:lnTo>
                  <a:pt x="430" y="243"/>
                </a:lnTo>
                <a:lnTo>
                  <a:pt x="489" y="240"/>
                </a:lnTo>
                <a:lnTo>
                  <a:pt x="514" y="191"/>
                </a:lnTo>
                <a:lnTo>
                  <a:pt x="446" y="149"/>
                </a:lnTo>
                <a:lnTo>
                  <a:pt x="337" y="170"/>
                </a:lnTo>
                <a:lnTo>
                  <a:pt x="311" y="138"/>
                </a:lnTo>
                <a:lnTo>
                  <a:pt x="254" y="166"/>
                </a:lnTo>
                <a:lnTo>
                  <a:pt x="195" y="58"/>
                </a:lnTo>
                <a:lnTo>
                  <a:pt x="121" y="33"/>
                </a:lnTo>
                <a:lnTo>
                  <a:pt x="111" y="0"/>
                </a:lnTo>
                <a:lnTo>
                  <a:pt x="39" y="33"/>
                </a:lnTo>
                <a:lnTo>
                  <a:pt x="0" y="18"/>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40" name="Freeform 90"/>
          <p:cNvSpPr>
            <a:spLocks/>
          </p:cNvSpPr>
          <p:nvPr/>
        </p:nvSpPr>
        <p:spPr bwMode="auto">
          <a:xfrm>
            <a:off x="5868988" y="1139825"/>
            <a:ext cx="254000" cy="682625"/>
          </a:xfrm>
          <a:custGeom>
            <a:avLst/>
            <a:gdLst>
              <a:gd name="T0" fmla="*/ 2147483647 w 142"/>
              <a:gd name="T1" fmla="*/ 2147483647 h 401"/>
              <a:gd name="T2" fmla="*/ 2147483647 w 142"/>
              <a:gd name="T3" fmla="*/ 2147483647 h 401"/>
              <a:gd name="T4" fmla="*/ 2147483647 w 142"/>
              <a:gd name="T5" fmla="*/ 0 h 401"/>
              <a:gd name="T6" fmla="*/ 2147483647 w 142"/>
              <a:gd name="T7" fmla="*/ 2147483647 h 401"/>
              <a:gd name="T8" fmla="*/ 0 w 142"/>
              <a:gd name="T9" fmla="*/ 2147483647 h 401"/>
              <a:gd name="T10" fmla="*/ 2147483647 w 142"/>
              <a:gd name="T11" fmla="*/ 2147483647 h 401"/>
              <a:gd name="T12" fmla="*/ 2147483647 w 142"/>
              <a:gd name="T13" fmla="*/ 2147483647 h 401"/>
              <a:gd name="T14" fmla="*/ 2147483647 w 142"/>
              <a:gd name="T15" fmla="*/ 2147483647 h 401"/>
              <a:gd name="T16" fmla="*/ 2147483647 w 142"/>
              <a:gd name="T17" fmla="*/ 2147483647 h 401"/>
              <a:gd name="T18" fmla="*/ 2147483647 w 142"/>
              <a:gd name="T19" fmla="*/ 2147483647 h 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401">
                <a:moveTo>
                  <a:pt x="141" y="2"/>
                </a:moveTo>
                <a:lnTo>
                  <a:pt x="112" y="17"/>
                </a:lnTo>
                <a:lnTo>
                  <a:pt x="65" y="0"/>
                </a:lnTo>
                <a:lnTo>
                  <a:pt x="41" y="154"/>
                </a:lnTo>
                <a:lnTo>
                  <a:pt x="0" y="154"/>
                </a:lnTo>
                <a:lnTo>
                  <a:pt x="19" y="168"/>
                </a:lnTo>
                <a:lnTo>
                  <a:pt x="21" y="248"/>
                </a:lnTo>
                <a:lnTo>
                  <a:pt x="44" y="248"/>
                </a:lnTo>
                <a:lnTo>
                  <a:pt x="10" y="340"/>
                </a:lnTo>
                <a:lnTo>
                  <a:pt x="53" y="400"/>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41" name="Freeform 91"/>
          <p:cNvSpPr>
            <a:spLocks/>
          </p:cNvSpPr>
          <p:nvPr/>
        </p:nvSpPr>
        <p:spPr bwMode="auto">
          <a:xfrm>
            <a:off x="5076825" y="692150"/>
            <a:ext cx="1312863" cy="1349375"/>
          </a:xfrm>
          <a:custGeom>
            <a:avLst/>
            <a:gdLst>
              <a:gd name="T0" fmla="*/ 2147483647 w 725"/>
              <a:gd name="T1" fmla="*/ 0 h 796"/>
              <a:gd name="T2" fmla="*/ 2147483647 w 725"/>
              <a:gd name="T3" fmla="*/ 2147483647 h 796"/>
              <a:gd name="T4" fmla="*/ 2147483647 w 725"/>
              <a:gd name="T5" fmla="*/ 2147483647 h 796"/>
              <a:gd name="T6" fmla="*/ 2147483647 w 725"/>
              <a:gd name="T7" fmla="*/ 2147483647 h 796"/>
              <a:gd name="T8" fmla="*/ 2147483647 w 725"/>
              <a:gd name="T9" fmla="*/ 2147483647 h 796"/>
              <a:gd name="T10" fmla="*/ 2147483647 w 725"/>
              <a:gd name="T11" fmla="*/ 2147483647 h 796"/>
              <a:gd name="T12" fmla="*/ 2147483647 w 725"/>
              <a:gd name="T13" fmla="*/ 2147483647 h 796"/>
              <a:gd name="T14" fmla="*/ 2147483647 w 725"/>
              <a:gd name="T15" fmla="*/ 2147483647 h 796"/>
              <a:gd name="T16" fmla="*/ 2147483647 w 725"/>
              <a:gd name="T17" fmla="*/ 2147483647 h 796"/>
              <a:gd name="T18" fmla="*/ 2147483647 w 725"/>
              <a:gd name="T19" fmla="*/ 2147483647 h 796"/>
              <a:gd name="T20" fmla="*/ 2147483647 w 725"/>
              <a:gd name="T21" fmla="*/ 2147483647 h 796"/>
              <a:gd name="T22" fmla="*/ 2147483647 w 725"/>
              <a:gd name="T23" fmla="*/ 2147483647 h 796"/>
              <a:gd name="T24" fmla="*/ 2147483647 w 725"/>
              <a:gd name="T25" fmla="*/ 2147483647 h 796"/>
              <a:gd name="T26" fmla="*/ 2147483647 w 725"/>
              <a:gd name="T27" fmla="*/ 2147483647 h 796"/>
              <a:gd name="T28" fmla="*/ 2147483647 w 725"/>
              <a:gd name="T29" fmla="*/ 2147483647 h 796"/>
              <a:gd name="T30" fmla="*/ 2147483647 w 725"/>
              <a:gd name="T31" fmla="*/ 2147483647 h 796"/>
              <a:gd name="T32" fmla="*/ 2147483647 w 725"/>
              <a:gd name="T33" fmla="*/ 2147483647 h 796"/>
              <a:gd name="T34" fmla="*/ 0 w 725"/>
              <a:gd name="T35" fmla="*/ 2147483647 h 796"/>
              <a:gd name="T36" fmla="*/ 2147483647 w 725"/>
              <a:gd name="T37" fmla="*/ 2147483647 h 796"/>
              <a:gd name="T38" fmla="*/ 2147483647 w 725"/>
              <a:gd name="T39" fmla="*/ 2147483647 h 796"/>
              <a:gd name="T40" fmla="*/ 2147483647 w 725"/>
              <a:gd name="T41" fmla="*/ 2147483647 h 796"/>
              <a:gd name="T42" fmla="*/ 2147483647 w 725"/>
              <a:gd name="T43" fmla="*/ 2147483647 h 796"/>
              <a:gd name="T44" fmla="*/ 2147483647 w 725"/>
              <a:gd name="T45" fmla="*/ 2147483647 h 796"/>
              <a:gd name="T46" fmla="*/ 2147483647 w 725"/>
              <a:gd name="T47" fmla="*/ 2147483647 h 796"/>
              <a:gd name="T48" fmla="*/ 2147483647 w 725"/>
              <a:gd name="T49" fmla="*/ 2147483647 h 796"/>
              <a:gd name="T50" fmla="*/ 2147483647 w 725"/>
              <a:gd name="T51" fmla="*/ 2147483647 h 796"/>
              <a:gd name="T52" fmla="*/ 2147483647 w 725"/>
              <a:gd name="T53" fmla="*/ 2147483647 h 796"/>
              <a:gd name="T54" fmla="*/ 2147483647 w 725"/>
              <a:gd name="T55" fmla="*/ 2147483647 h 796"/>
              <a:gd name="T56" fmla="*/ 2147483647 w 725"/>
              <a:gd name="T57" fmla="*/ 2147483647 h 796"/>
              <a:gd name="T58" fmla="*/ 2147483647 w 725"/>
              <a:gd name="T59" fmla="*/ 2147483647 h 796"/>
              <a:gd name="T60" fmla="*/ 2147483647 w 725"/>
              <a:gd name="T61" fmla="*/ 2147483647 h 796"/>
              <a:gd name="T62" fmla="*/ 2147483647 w 725"/>
              <a:gd name="T63" fmla="*/ 2147483647 h 796"/>
              <a:gd name="T64" fmla="*/ 2147483647 w 725"/>
              <a:gd name="T65" fmla="*/ 2147483647 h 796"/>
              <a:gd name="T66" fmla="*/ 2147483647 w 725"/>
              <a:gd name="T67" fmla="*/ 2147483647 h 796"/>
              <a:gd name="T68" fmla="*/ 2147483647 w 725"/>
              <a:gd name="T69" fmla="*/ 2147483647 h 796"/>
              <a:gd name="T70" fmla="*/ 2147483647 w 725"/>
              <a:gd name="T71" fmla="*/ 2147483647 h 796"/>
              <a:gd name="T72" fmla="*/ 2147483647 w 725"/>
              <a:gd name="T73" fmla="*/ 2147483647 h 796"/>
              <a:gd name="T74" fmla="*/ 2147483647 w 725"/>
              <a:gd name="T75" fmla="*/ 2147483647 h 796"/>
              <a:gd name="T76" fmla="*/ 2147483647 w 725"/>
              <a:gd name="T77" fmla="*/ 2147483647 h 796"/>
              <a:gd name="T78" fmla="*/ 2147483647 w 725"/>
              <a:gd name="T79" fmla="*/ 2147483647 h 796"/>
              <a:gd name="T80" fmla="*/ 2147483647 w 725"/>
              <a:gd name="T81" fmla="*/ 2147483647 h 796"/>
              <a:gd name="T82" fmla="*/ 2147483647 w 725"/>
              <a:gd name="T83" fmla="*/ 2147483647 h 796"/>
              <a:gd name="T84" fmla="*/ 2147483647 w 725"/>
              <a:gd name="T85" fmla="*/ 2147483647 h 796"/>
              <a:gd name="T86" fmla="*/ 2147483647 w 725"/>
              <a:gd name="T87" fmla="*/ 2147483647 h 796"/>
              <a:gd name="T88" fmla="*/ 2147483647 w 725"/>
              <a:gd name="T89" fmla="*/ 2147483647 h 796"/>
              <a:gd name="T90" fmla="*/ 2147483647 w 725"/>
              <a:gd name="T91" fmla="*/ 2147483647 h 796"/>
              <a:gd name="T92" fmla="*/ 2147483647 w 725"/>
              <a:gd name="T93" fmla="*/ 2147483647 h 796"/>
              <a:gd name="T94" fmla="*/ 2147483647 w 725"/>
              <a:gd name="T95" fmla="*/ 2147483647 h 796"/>
              <a:gd name="T96" fmla="*/ 2147483647 w 725"/>
              <a:gd name="T97" fmla="*/ 2147483647 h 796"/>
              <a:gd name="T98" fmla="*/ 2147483647 w 725"/>
              <a:gd name="T99" fmla="*/ 2147483647 h 796"/>
              <a:gd name="T100" fmla="*/ 2147483647 w 725"/>
              <a:gd name="T101" fmla="*/ 2147483647 h 796"/>
              <a:gd name="T102" fmla="*/ 2147483647 w 725"/>
              <a:gd name="T103" fmla="*/ 2147483647 h 796"/>
              <a:gd name="T104" fmla="*/ 2147483647 w 725"/>
              <a:gd name="T105" fmla="*/ 0 h 796"/>
              <a:gd name="T106" fmla="*/ 2147483647 w 725"/>
              <a:gd name="T107" fmla="*/ 0 h 7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5" h="796">
                <a:moveTo>
                  <a:pt x="413" y="0"/>
                </a:moveTo>
                <a:lnTo>
                  <a:pt x="328" y="93"/>
                </a:lnTo>
                <a:lnTo>
                  <a:pt x="215" y="93"/>
                </a:lnTo>
                <a:lnTo>
                  <a:pt x="235" y="107"/>
                </a:lnTo>
                <a:lnTo>
                  <a:pt x="240" y="185"/>
                </a:lnTo>
                <a:lnTo>
                  <a:pt x="179" y="255"/>
                </a:lnTo>
                <a:lnTo>
                  <a:pt x="188" y="364"/>
                </a:lnTo>
                <a:lnTo>
                  <a:pt x="177" y="375"/>
                </a:lnTo>
                <a:lnTo>
                  <a:pt x="157" y="373"/>
                </a:lnTo>
                <a:lnTo>
                  <a:pt x="144" y="371"/>
                </a:lnTo>
                <a:lnTo>
                  <a:pt x="65" y="407"/>
                </a:lnTo>
                <a:lnTo>
                  <a:pt x="104" y="482"/>
                </a:lnTo>
                <a:lnTo>
                  <a:pt x="65" y="485"/>
                </a:lnTo>
                <a:lnTo>
                  <a:pt x="47" y="528"/>
                </a:lnTo>
                <a:lnTo>
                  <a:pt x="71" y="540"/>
                </a:lnTo>
                <a:lnTo>
                  <a:pt x="19" y="609"/>
                </a:lnTo>
                <a:lnTo>
                  <a:pt x="31" y="639"/>
                </a:lnTo>
                <a:lnTo>
                  <a:pt x="0" y="655"/>
                </a:lnTo>
                <a:lnTo>
                  <a:pt x="35" y="729"/>
                </a:lnTo>
                <a:lnTo>
                  <a:pt x="87" y="758"/>
                </a:lnTo>
                <a:lnTo>
                  <a:pt x="144" y="763"/>
                </a:lnTo>
                <a:lnTo>
                  <a:pt x="198" y="684"/>
                </a:lnTo>
                <a:lnTo>
                  <a:pt x="264" y="681"/>
                </a:lnTo>
                <a:lnTo>
                  <a:pt x="287" y="731"/>
                </a:lnTo>
                <a:lnTo>
                  <a:pt x="386" y="758"/>
                </a:lnTo>
                <a:lnTo>
                  <a:pt x="427" y="756"/>
                </a:lnTo>
                <a:lnTo>
                  <a:pt x="422" y="686"/>
                </a:lnTo>
                <a:lnTo>
                  <a:pt x="485" y="679"/>
                </a:lnTo>
                <a:lnTo>
                  <a:pt x="488" y="706"/>
                </a:lnTo>
                <a:lnTo>
                  <a:pt x="582" y="747"/>
                </a:lnTo>
                <a:lnTo>
                  <a:pt x="615" y="795"/>
                </a:lnTo>
                <a:lnTo>
                  <a:pt x="707" y="758"/>
                </a:lnTo>
                <a:lnTo>
                  <a:pt x="704" y="729"/>
                </a:lnTo>
                <a:lnTo>
                  <a:pt x="721" y="693"/>
                </a:lnTo>
                <a:lnTo>
                  <a:pt x="702" y="618"/>
                </a:lnTo>
                <a:lnTo>
                  <a:pt x="704" y="609"/>
                </a:lnTo>
                <a:lnTo>
                  <a:pt x="704" y="589"/>
                </a:lnTo>
                <a:lnTo>
                  <a:pt x="724" y="511"/>
                </a:lnTo>
                <a:lnTo>
                  <a:pt x="717" y="501"/>
                </a:lnTo>
                <a:lnTo>
                  <a:pt x="695" y="476"/>
                </a:lnTo>
                <a:lnTo>
                  <a:pt x="676" y="422"/>
                </a:lnTo>
                <a:lnTo>
                  <a:pt x="679" y="407"/>
                </a:lnTo>
                <a:lnTo>
                  <a:pt x="692" y="384"/>
                </a:lnTo>
                <a:lnTo>
                  <a:pt x="670" y="337"/>
                </a:lnTo>
                <a:lnTo>
                  <a:pt x="595" y="339"/>
                </a:lnTo>
                <a:lnTo>
                  <a:pt x="607" y="310"/>
                </a:lnTo>
                <a:lnTo>
                  <a:pt x="605" y="291"/>
                </a:lnTo>
                <a:lnTo>
                  <a:pt x="574" y="247"/>
                </a:lnTo>
                <a:lnTo>
                  <a:pt x="429" y="161"/>
                </a:lnTo>
                <a:lnTo>
                  <a:pt x="425" y="116"/>
                </a:lnTo>
                <a:lnTo>
                  <a:pt x="398" y="91"/>
                </a:lnTo>
                <a:lnTo>
                  <a:pt x="398" y="84"/>
                </a:lnTo>
                <a:lnTo>
                  <a:pt x="413" y="0"/>
                </a:lnTo>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42" name="Text Box 92"/>
          <p:cNvSpPr txBox="1">
            <a:spLocks noChangeArrowheads="1"/>
          </p:cNvSpPr>
          <p:nvPr/>
        </p:nvSpPr>
        <p:spPr bwMode="auto">
          <a:xfrm>
            <a:off x="4356100" y="1665288"/>
            <a:ext cx="454025" cy="32385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ILE</a:t>
            </a: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DE</a:t>
            </a: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FRANCE</a:t>
            </a:r>
            <a:endParaRPr lang="fr-FR" altLang="fr-FR" sz="800" dirty="0">
              <a:solidFill>
                <a:schemeClr val="tx1"/>
              </a:solidFill>
              <a:latin typeface="Times New Roman" pitchFamily="18" charset="0"/>
              <a:ea typeface="ＭＳ Ｐゴシック" pitchFamily="1" charset="-128"/>
            </a:endParaRPr>
          </a:p>
        </p:txBody>
      </p:sp>
      <p:sp>
        <p:nvSpPr>
          <p:cNvPr id="19543" name="Text Box 93"/>
          <p:cNvSpPr txBox="1">
            <a:spLocks noChangeArrowheads="1"/>
          </p:cNvSpPr>
          <p:nvPr/>
        </p:nvSpPr>
        <p:spPr bwMode="auto">
          <a:xfrm>
            <a:off x="5508625" y="1314450"/>
            <a:ext cx="622300" cy="385763"/>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MARNE ARDENNES</a:t>
            </a: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MEUSE</a:t>
            </a:r>
            <a:endParaRPr lang="fr-FR" altLang="fr-FR" sz="800" dirty="0">
              <a:solidFill>
                <a:schemeClr val="tx1"/>
              </a:solidFill>
              <a:latin typeface="Times New Roman" pitchFamily="18" charset="0"/>
              <a:ea typeface="ＭＳ Ｐゴシック" pitchFamily="1" charset="-128"/>
            </a:endParaRPr>
          </a:p>
        </p:txBody>
      </p:sp>
      <p:sp>
        <p:nvSpPr>
          <p:cNvPr id="19544" name="Text Box 94"/>
          <p:cNvSpPr txBox="1">
            <a:spLocks noChangeArrowheads="1"/>
          </p:cNvSpPr>
          <p:nvPr/>
        </p:nvSpPr>
        <p:spPr bwMode="auto">
          <a:xfrm>
            <a:off x="2636838" y="2733675"/>
            <a:ext cx="495300" cy="26352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MAINE</a:t>
            </a: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ET</a:t>
            </a: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LOIRE</a:t>
            </a:r>
            <a:endParaRPr lang="fr-FR" altLang="fr-FR" sz="800" dirty="0">
              <a:solidFill>
                <a:schemeClr val="tx1"/>
              </a:solidFill>
              <a:latin typeface="Times New Roman" pitchFamily="18" charset="0"/>
              <a:ea typeface="ＭＳ Ｐゴシック" pitchFamily="1" charset="-128"/>
            </a:endParaRPr>
          </a:p>
        </p:txBody>
      </p:sp>
      <p:sp>
        <p:nvSpPr>
          <p:cNvPr id="19545" name="Text Box 95"/>
          <p:cNvSpPr txBox="1">
            <a:spLocks noChangeArrowheads="1"/>
          </p:cNvSpPr>
          <p:nvPr/>
        </p:nvSpPr>
        <p:spPr bwMode="auto">
          <a:xfrm>
            <a:off x="6159500" y="3838575"/>
            <a:ext cx="163513" cy="106363"/>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AIN</a:t>
            </a:r>
            <a:endParaRPr lang="fr-FR" altLang="fr-FR" sz="2300" dirty="0">
              <a:solidFill>
                <a:schemeClr val="tx1"/>
              </a:solidFill>
              <a:latin typeface="Times New Roman" pitchFamily="18" charset="0"/>
              <a:ea typeface="ＭＳ Ｐゴシック" pitchFamily="1" charset="-128"/>
            </a:endParaRPr>
          </a:p>
        </p:txBody>
      </p:sp>
      <p:sp>
        <p:nvSpPr>
          <p:cNvPr id="19546" name="Text Box 96"/>
          <p:cNvSpPr txBox="1">
            <a:spLocks noChangeArrowheads="1"/>
          </p:cNvSpPr>
          <p:nvPr/>
        </p:nvSpPr>
        <p:spPr bwMode="auto">
          <a:xfrm>
            <a:off x="2116138" y="3284538"/>
            <a:ext cx="584200" cy="20002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VENDEE</a:t>
            </a:r>
            <a:endParaRPr lang="fr-FR" altLang="fr-FR" sz="800" dirty="0">
              <a:solidFill>
                <a:schemeClr val="tx1"/>
              </a:solidFill>
              <a:latin typeface="Times New Roman" pitchFamily="18" charset="0"/>
              <a:ea typeface="ＭＳ Ｐゴシック" pitchFamily="1" charset="-128"/>
            </a:endParaRPr>
          </a:p>
        </p:txBody>
      </p:sp>
      <p:sp>
        <p:nvSpPr>
          <p:cNvPr id="19547" name="Text Box 97"/>
          <p:cNvSpPr txBox="1">
            <a:spLocks noChangeArrowheads="1"/>
          </p:cNvSpPr>
          <p:nvPr/>
        </p:nvSpPr>
        <p:spPr bwMode="auto">
          <a:xfrm>
            <a:off x="1908175" y="2636838"/>
            <a:ext cx="687388" cy="26352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LOIRE</a:t>
            </a: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ATLANTIQUE</a:t>
            </a:r>
            <a:endParaRPr lang="fr-FR" altLang="fr-FR" sz="800" dirty="0">
              <a:solidFill>
                <a:schemeClr val="tx1"/>
              </a:solidFill>
              <a:latin typeface="Times New Roman" pitchFamily="18" charset="0"/>
              <a:ea typeface="ＭＳ Ｐゴシック" pitchFamily="1" charset="-128"/>
            </a:endParaRPr>
          </a:p>
        </p:txBody>
      </p:sp>
      <p:sp>
        <p:nvSpPr>
          <p:cNvPr id="19548" name="Text Box 98"/>
          <p:cNvSpPr txBox="1">
            <a:spLocks noChangeArrowheads="1"/>
          </p:cNvSpPr>
          <p:nvPr/>
        </p:nvSpPr>
        <p:spPr bwMode="auto">
          <a:xfrm>
            <a:off x="7075488" y="2254250"/>
            <a:ext cx="254000" cy="214313"/>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HAUT</a:t>
            </a:r>
          </a:p>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RHIN</a:t>
            </a:r>
            <a:endParaRPr lang="fr-FR" altLang="fr-FR" sz="2300" dirty="0">
              <a:solidFill>
                <a:schemeClr val="tx1"/>
              </a:solidFill>
              <a:latin typeface="Times New Roman" pitchFamily="18" charset="0"/>
              <a:ea typeface="ＭＳ Ｐゴシック" pitchFamily="1" charset="-128"/>
            </a:endParaRPr>
          </a:p>
        </p:txBody>
      </p:sp>
      <p:sp>
        <p:nvSpPr>
          <p:cNvPr id="19549" name="Text Box 99"/>
          <p:cNvSpPr txBox="1">
            <a:spLocks noChangeArrowheads="1"/>
          </p:cNvSpPr>
          <p:nvPr/>
        </p:nvSpPr>
        <p:spPr bwMode="auto">
          <a:xfrm>
            <a:off x="7215188" y="1662113"/>
            <a:ext cx="231775" cy="215900"/>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BAS</a:t>
            </a:r>
          </a:p>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RHIN</a:t>
            </a:r>
            <a:endParaRPr lang="fr-FR" altLang="fr-FR" sz="2300" dirty="0">
              <a:solidFill>
                <a:schemeClr val="tx1"/>
              </a:solidFill>
              <a:latin typeface="Times New Roman" pitchFamily="18" charset="0"/>
              <a:ea typeface="ＭＳ Ｐゴシック" pitchFamily="1" charset="-128"/>
            </a:endParaRPr>
          </a:p>
        </p:txBody>
      </p:sp>
      <p:sp>
        <p:nvSpPr>
          <p:cNvPr id="19550" name="Text Box 100"/>
          <p:cNvSpPr txBox="1">
            <a:spLocks noChangeArrowheads="1"/>
          </p:cNvSpPr>
          <p:nvPr/>
        </p:nvSpPr>
        <p:spPr bwMode="auto">
          <a:xfrm>
            <a:off x="6692900" y="3751263"/>
            <a:ext cx="347663" cy="214312"/>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HAUTE</a:t>
            </a:r>
          </a:p>
          <a:p>
            <a:pPr algn="ct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SAVOIE</a:t>
            </a:r>
            <a:endParaRPr lang="fr-FR" altLang="fr-FR" sz="2300" dirty="0">
              <a:solidFill>
                <a:schemeClr val="tx1"/>
              </a:solidFill>
              <a:latin typeface="Times New Roman" pitchFamily="18" charset="0"/>
              <a:ea typeface="ＭＳ Ｐゴシック" pitchFamily="1" charset="-128"/>
            </a:endParaRPr>
          </a:p>
        </p:txBody>
      </p:sp>
      <p:sp>
        <p:nvSpPr>
          <p:cNvPr id="19551" name="Text Box 101"/>
          <p:cNvSpPr txBox="1">
            <a:spLocks noChangeArrowheads="1"/>
          </p:cNvSpPr>
          <p:nvPr/>
        </p:nvSpPr>
        <p:spPr bwMode="auto">
          <a:xfrm>
            <a:off x="6773863" y="4265613"/>
            <a:ext cx="347662" cy="104775"/>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SAVOIE</a:t>
            </a:r>
            <a:endParaRPr lang="fr-FR" altLang="fr-FR" sz="2300" dirty="0">
              <a:solidFill>
                <a:schemeClr val="tx1"/>
              </a:solidFill>
              <a:latin typeface="Times New Roman" pitchFamily="18" charset="0"/>
              <a:ea typeface="ＭＳ Ｐゴシック" pitchFamily="1" charset="-128"/>
            </a:endParaRPr>
          </a:p>
        </p:txBody>
      </p:sp>
      <p:sp>
        <p:nvSpPr>
          <p:cNvPr id="19552" name="Text Box 102"/>
          <p:cNvSpPr txBox="1">
            <a:spLocks noChangeArrowheads="1"/>
          </p:cNvSpPr>
          <p:nvPr/>
        </p:nvSpPr>
        <p:spPr bwMode="auto">
          <a:xfrm>
            <a:off x="6270625" y="4478338"/>
            <a:ext cx="285750" cy="106362"/>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ISERE</a:t>
            </a:r>
            <a:endParaRPr lang="fr-FR" altLang="fr-FR" sz="2300" dirty="0">
              <a:solidFill>
                <a:schemeClr val="tx1"/>
              </a:solidFill>
              <a:latin typeface="Times New Roman" pitchFamily="18" charset="0"/>
              <a:ea typeface="ＭＳ Ｐゴシック" pitchFamily="1" charset="-128"/>
            </a:endParaRPr>
          </a:p>
        </p:txBody>
      </p:sp>
      <p:sp>
        <p:nvSpPr>
          <p:cNvPr id="19553" name="Freeform 103"/>
          <p:cNvSpPr>
            <a:spLocks/>
          </p:cNvSpPr>
          <p:nvPr/>
        </p:nvSpPr>
        <p:spPr bwMode="auto">
          <a:xfrm>
            <a:off x="4667250" y="5562600"/>
            <a:ext cx="954088" cy="604838"/>
          </a:xfrm>
          <a:custGeom>
            <a:avLst/>
            <a:gdLst>
              <a:gd name="T0" fmla="*/ 0 w 525"/>
              <a:gd name="T1" fmla="*/ 2147483647 h 356"/>
              <a:gd name="T2" fmla="*/ 2147483647 w 525"/>
              <a:gd name="T3" fmla="*/ 2147483647 h 356"/>
              <a:gd name="T4" fmla="*/ 2147483647 w 525"/>
              <a:gd name="T5" fmla="*/ 2147483647 h 356"/>
              <a:gd name="T6" fmla="*/ 2147483647 w 525"/>
              <a:gd name="T7" fmla="*/ 2147483647 h 356"/>
              <a:gd name="T8" fmla="*/ 2147483647 w 525"/>
              <a:gd name="T9" fmla="*/ 2147483647 h 356"/>
              <a:gd name="T10" fmla="*/ 2147483647 w 525"/>
              <a:gd name="T11" fmla="*/ 2147483647 h 356"/>
              <a:gd name="T12" fmla="*/ 2147483647 w 525"/>
              <a:gd name="T13" fmla="*/ 2147483647 h 356"/>
              <a:gd name="T14" fmla="*/ 2147483647 w 525"/>
              <a:gd name="T15" fmla="*/ 2147483647 h 356"/>
              <a:gd name="T16" fmla="*/ 2147483647 w 525"/>
              <a:gd name="T17" fmla="*/ 2147483647 h 356"/>
              <a:gd name="T18" fmla="*/ 2147483647 w 525"/>
              <a:gd name="T19" fmla="*/ 2147483647 h 356"/>
              <a:gd name="T20" fmla="*/ 2147483647 w 525"/>
              <a:gd name="T21" fmla="*/ 2147483647 h 356"/>
              <a:gd name="T22" fmla="*/ 2147483647 w 525"/>
              <a:gd name="T23" fmla="*/ 2147483647 h 356"/>
              <a:gd name="T24" fmla="*/ 2147483647 w 525"/>
              <a:gd name="T25" fmla="*/ 2147483647 h 356"/>
              <a:gd name="T26" fmla="*/ 2147483647 w 525"/>
              <a:gd name="T27" fmla="*/ 2147483647 h 356"/>
              <a:gd name="T28" fmla="*/ 2147483647 w 525"/>
              <a:gd name="T29" fmla="*/ 2147483647 h 356"/>
              <a:gd name="T30" fmla="*/ 2147483647 w 525"/>
              <a:gd name="T31" fmla="*/ 0 h 356"/>
              <a:gd name="T32" fmla="*/ 2147483647 w 525"/>
              <a:gd name="T33" fmla="*/ 2147483647 h 356"/>
              <a:gd name="T34" fmla="*/ 2147483647 w 525"/>
              <a:gd name="T35" fmla="*/ 2147483647 h 356"/>
              <a:gd name="T36" fmla="*/ 2147483647 w 525"/>
              <a:gd name="T37" fmla="*/ 2147483647 h 356"/>
              <a:gd name="T38" fmla="*/ 2147483647 w 525"/>
              <a:gd name="T39" fmla="*/ 2147483647 h 356"/>
              <a:gd name="T40" fmla="*/ 2147483647 w 525"/>
              <a:gd name="T41" fmla="*/ 2147483647 h 356"/>
              <a:gd name="T42" fmla="*/ 2147483647 w 525"/>
              <a:gd name="T43" fmla="*/ 2147483647 h 356"/>
              <a:gd name="T44" fmla="*/ 2147483647 w 525"/>
              <a:gd name="T45" fmla="*/ 2147483647 h 356"/>
              <a:gd name="T46" fmla="*/ 2147483647 w 525"/>
              <a:gd name="T47" fmla="*/ 2147483647 h 356"/>
              <a:gd name="T48" fmla="*/ 2147483647 w 525"/>
              <a:gd name="T49" fmla="*/ 2147483647 h 356"/>
              <a:gd name="T50" fmla="*/ 2147483647 w 525"/>
              <a:gd name="T51" fmla="*/ 2147483647 h 356"/>
              <a:gd name="T52" fmla="*/ 2147483647 w 525"/>
              <a:gd name="T53" fmla="*/ 2147483647 h 356"/>
              <a:gd name="T54" fmla="*/ 0 w 525"/>
              <a:gd name="T55" fmla="*/ 2147483647 h 356"/>
              <a:gd name="T56" fmla="*/ 0 w 525"/>
              <a:gd name="T57" fmla="*/ 2147483647 h 3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25" h="356">
                <a:moveTo>
                  <a:pt x="0" y="285"/>
                </a:moveTo>
                <a:lnTo>
                  <a:pt x="5" y="261"/>
                </a:lnTo>
                <a:lnTo>
                  <a:pt x="38" y="207"/>
                </a:lnTo>
                <a:lnTo>
                  <a:pt x="16" y="196"/>
                </a:lnTo>
                <a:lnTo>
                  <a:pt x="22" y="148"/>
                </a:lnTo>
                <a:lnTo>
                  <a:pt x="73" y="169"/>
                </a:lnTo>
                <a:lnTo>
                  <a:pt x="117" y="138"/>
                </a:lnTo>
                <a:lnTo>
                  <a:pt x="163" y="128"/>
                </a:lnTo>
                <a:lnTo>
                  <a:pt x="163" y="68"/>
                </a:lnTo>
                <a:lnTo>
                  <a:pt x="219" y="75"/>
                </a:lnTo>
                <a:lnTo>
                  <a:pt x="219" y="43"/>
                </a:lnTo>
                <a:lnTo>
                  <a:pt x="263" y="20"/>
                </a:lnTo>
                <a:lnTo>
                  <a:pt x="282" y="53"/>
                </a:lnTo>
                <a:lnTo>
                  <a:pt x="308" y="43"/>
                </a:lnTo>
                <a:lnTo>
                  <a:pt x="324" y="59"/>
                </a:lnTo>
                <a:lnTo>
                  <a:pt x="383" y="0"/>
                </a:lnTo>
                <a:lnTo>
                  <a:pt x="403" y="43"/>
                </a:lnTo>
                <a:lnTo>
                  <a:pt x="446" y="43"/>
                </a:lnTo>
                <a:lnTo>
                  <a:pt x="524" y="148"/>
                </a:lnTo>
                <a:lnTo>
                  <a:pt x="487" y="190"/>
                </a:lnTo>
                <a:lnTo>
                  <a:pt x="329" y="323"/>
                </a:lnTo>
                <a:lnTo>
                  <a:pt x="282" y="318"/>
                </a:lnTo>
                <a:lnTo>
                  <a:pt x="231" y="355"/>
                </a:lnTo>
                <a:lnTo>
                  <a:pt x="122" y="306"/>
                </a:lnTo>
                <a:lnTo>
                  <a:pt x="110" y="276"/>
                </a:lnTo>
                <a:lnTo>
                  <a:pt x="54" y="339"/>
                </a:lnTo>
                <a:lnTo>
                  <a:pt x="47" y="306"/>
                </a:lnTo>
                <a:lnTo>
                  <a:pt x="0" y="285"/>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54" name="Text Box 104"/>
          <p:cNvSpPr txBox="1">
            <a:spLocks noChangeArrowheads="1"/>
          </p:cNvSpPr>
          <p:nvPr/>
        </p:nvSpPr>
        <p:spPr bwMode="auto">
          <a:xfrm>
            <a:off x="7812088" y="6237288"/>
            <a:ext cx="392112" cy="201612"/>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CORSE</a:t>
            </a:r>
            <a:endParaRPr lang="fr-FR" altLang="fr-FR" sz="800" dirty="0">
              <a:solidFill>
                <a:schemeClr val="tx1"/>
              </a:solidFill>
              <a:latin typeface="Times New Roman" pitchFamily="18" charset="0"/>
              <a:ea typeface="ＭＳ Ｐゴシック" pitchFamily="1" charset="-128"/>
            </a:endParaRPr>
          </a:p>
        </p:txBody>
      </p:sp>
      <p:sp>
        <p:nvSpPr>
          <p:cNvPr id="19555" name="Freeform 105"/>
          <p:cNvSpPr>
            <a:spLocks/>
          </p:cNvSpPr>
          <p:nvPr/>
        </p:nvSpPr>
        <p:spPr bwMode="auto">
          <a:xfrm>
            <a:off x="6965950" y="1454150"/>
            <a:ext cx="668338" cy="1279525"/>
          </a:xfrm>
          <a:custGeom>
            <a:avLst/>
            <a:gdLst>
              <a:gd name="T0" fmla="*/ 2147483647 w 406"/>
              <a:gd name="T1" fmla="*/ 2147483647 h 743"/>
              <a:gd name="T2" fmla="*/ 2147483647 w 406"/>
              <a:gd name="T3" fmla="*/ 2147483647 h 743"/>
              <a:gd name="T4" fmla="*/ 2147483647 w 406"/>
              <a:gd name="T5" fmla="*/ 2147483647 h 743"/>
              <a:gd name="T6" fmla="*/ 2147483647 w 406"/>
              <a:gd name="T7" fmla="*/ 2147483647 h 743"/>
              <a:gd name="T8" fmla="*/ 2147483647 w 406"/>
              <a:gd name="T9" fmla="*/ 2147483647 h 743"/>
              <a:gd name="T10" fmla="*/ 2147483647 w 406"/>
              <a:gd name="T11" fmla="*/ 2147483647 h 743"/>
              <a:gd name="T12" fmla="*/ 2147483647 w 406"/>
              <a:gd name="T13" fmla="*/ 2147483647 h 743"/>
              <a:gd name="T14" fmla="*/ 2147483647 w 406"/>
              <a:gd name="T15" fmla="*/ 2147483647 h 743"/>
              <a:gd name="T16" fmla="*/ 2147483647 w 406"/>
              <a:gd name="T17" fmla="*/ 2147483647 h 743"/>
              <a:gd name="T18" fmla="*/ 2147483647 w 406"/>
              <a:gd name="T19" fmla="*/ 2147483647 h 743"/>
              <a:gd name="T20" fmla="*/ 2147483647 w 406"/>
              <a:gd name="T21" fmla="*/ 2147483647 h 743"/>
              <a:gd name="T22" fmla="*/ 2147483647 w 406"/>
              <a:gd name="T23" fmla="*/ 2147483647 h 743"/>
              <a:gd name="T24" fmla="*/ 2147483647 w 406"/>
              <a:gd name="T25" fmla="*/ 2147483647 h 743"/>
              <a:gd name="T26" fmla="*/ 2147483647 w 406"/>
              <a:gd name="T27" fmla="*/ 2147483647 h 743"/>
              <a:gd name="T28" fmla="*/ 2147483647 w 406"/>
              <a:gd name="T29" fmla="*/ 2147483647 h 743"/>
              <a:gd name="T30" fmla="*/ 2147483647 w 406"/>
              <a:gd name="T31" fmla="*/ 2147483647 h 743"/>
              <a:gd name="T32" fmla="*/ 2147483647 w 406"/>
              <a:gd name="T33" fmla="*/ 2147483647 h 743"/>
              <a:gd name="T34" fmla="*/ 2147483647 w 406"/>
              <a:gd name="T35" fmla="*/ 2147483647 h 743"/>
              <a:gd name="T36" fmla="*/ 2147483647 w 406"/>
              <a:gd name="T37" fmla="*/ 2147483647 h 743"/>
              <a:gd name="T38" fmla="*/ 2147483647 w 406"/>
              <a:gd name="T39" fmla="*/ 2147483647 h 743"/>
              <a:gd name="T40" fmla="*/ 2147483647 w 406"/>
              <a:gd name="T41" fmla="*/ 2147483647 h 743"/>
              <a:gd name="T42" fmla="*/ 2147483647 w 406"/>
              <a:gd name="T43" fmla="*/ 2147483647 h 743"/>
              <a:gd name="T44" fmla="*/ 2147483647 w 406"/>
              <a:gd name="T45" fmla="*/ 2147483647 h 743"/>
              <a:gd name="T46" fmla="*/ 2147483647 w 406"/>
              <a:gd name="T47" fmla="*/ 2147483647 h 743"/>
              <a:gd name="T48" fmla="*/ 2147483647 w 406"/>
              <a:gd name="T49" fmla="*/ 2147483647 h 743"/>
              <a:gd name="T50" fmla="*/ 2147483647 w 406"/>
              <a:gd name="T51" fmla="*/ 2147483647 h 743"/>
              <a:gd name="T52" fmla="*/ 2147483647 w 406"/>
              <a:gd name="T53" fmla="*/ 2147483647 h 743"/>
              <a:gd name="T54" fmla="*/ 2147483647 w 406"/>
              <a:gd name="T55" fmla="*/ 2147483647 h 743"/>
              <a:gd name="T56" fmla="*/ 2147483647 w 406"/>
              <a:gd name="T57" fmla="*/ 2147483647 h 743"/>
              <a:gd name="T58" fmla="*/ 2147483647 w 406"/>
              <a:gd name="T59" fmla="*/ 2147483647 h 743"/>
              <a:gd name="T60" fmla="*/ 2147483647 w 406"/>
              <a:gd name="T61" fmla="*/ 2147483647 h 743"/>
              <a:gd name="T62" fmla="*/ 2147483647 w 406"/>
              <a:gd name="T63" fmla="*/ 2147483647 h 743"/>
              <a:gd name="T64" fmla="*/ 2147483647 w 406"/>
              <a:gd name="T65" fmla="*/ 2147483647 h 743"/>
              <a:gd name="T66" fmla="*/ 2147483647 w 406"/>
              <a:gd name="T67" fmla="*/ 2147483647 h 7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6" h="743">
                <a:moveTo>
                  <a:pt x="224" y="5"/>
                </a:moveTo>
                <a:cubicBezTo>
                  <a:pt x="232" y="4"/>
                  <a:pt x="239" y="2"/>
                  <a:pt x="248" y="1"/>
                </a:cubicBezTo>
                <a:cubicBezTo>
                  <a:pt x="278" y="2"/>
                  <a:pt x="311" y="0"/>
                  <a:pt x="341" y="5"/>
                </a:cubicBezTo>
                <a:cubicBezTo>
                  <a:pt x="346" y="9"/>
                  <a:pt x="353" y="13"/>
                  <a:pt x="359" y="14"/>
                </a:cubicBezTo>
                <a:cubicBezTo>
                  <a:pt x="365" y="17"/>
                  <a:pt x="370" y="22"/>
                  <a:pt x="377" y="23"/>
                </a:cubicBezTo>
                <a:cubicBezTo>
                  <a:pt x="384" y="26"/>
                  <a:pt x="394" y="31"/>
                  <a:pt x="401" y="32"/>
                </a:cubicBezTo>
                <a:cubicBezTo>
                  <a:pt x="403" y="44"/>
                  <a:pt x="406" y="55"/>
                  <a:pt x="395" y="64"/>
                </a:cubicBezTo>
                <a:cubicBezTo>
                  <a:pt x="392" y="70"/>
                  <a:pt x="389" y="76"/>
                  <a:pt x="387" y="82"/>
                </a:cubicBezTo>
                <a:cubicBezTo>
                  <a:pt x="384" y="102"/>
                  <a:pt x="369" y="123"/>
                  <a:pt x="351" y="134"/>
                </a:cubicBezTo>
                <a:cubicBezTo>
                  <a:pt x="349" y="143"/>
                  <a:pt x="337" y="158"/>
                  <a:pt x="329" y="164"/>
                </a:cubicBezTo>
                <a:cubicBezTo>
                  <a:pt x="325" y="171"/>
                  <a:pt x="319" y="177"/>
                  <a:pt x="312" y="181"/>
                </a:cubicBezTo>
                <a:cubicBezTo>
                  <a:pt x="305" y="190"/>
                  <a:pt x="298" y="197"/>
                  <a:pt x="291" y="206"/>
                </a:cubicBezTo>
                <a:cubicBezTo>
                  <a:pt x="289" y="216"/>
                  <a:pt x="285" y="235"/>
                  <a:pt x="285" y="235"/>
                </a:cubicBezTo>
                <a:cubicBezTo>
                  <a:pt x="285" y="263"/>
                  <a:pt x="297" y="338"/>
                  <a:pt x="270" y="374"/>
                </a:cubicBezTo>
                <a:cubicBezTo>
                  <a:pt x="268" y="385"/>
                  <a:pt x="263" y="393"/>
                  <a:pt x="258" y="403"/>
                </a:cubicBezTo>
                <a:cubicBezTo>
                  <a:pt x="257" y="409"/>
                  <a:pt x="255" y="416"/>
                  <a:pt x="252" y="422"/>
                </a:cubicBezTo>
                <a:cubicBezTo>
                  <a:pt x="250" y="434"/>
                  <a:pt x="246" y="447"/>
                  <a:pt x="240" y="457"/>
                </a:cubicBezTo>
                <a:cubicBezTo>
                  <a:pt x="239" y="462"/>
                  <a:pt x="237" y="467"/>
                  <a:pt x="236" y="472"/>
                </a:cubicBezTo>
                <a:cubicBezTo>
                  <a:pt x="233" y="522"/>
                  <a:pt x="236" y="503"/>
                  <a:pt x="231" y="530"/>
                </a:cubicBezTo>
                <a:cubicBezTo>
                  <a:pt x="229" y="581"/>
                  <a:pt x="225" y="629"/>
                  <a:pt x="251" y="673"/>
                </a:cubicBezTo>
                <a:cubicBezTo>
                  <a:pt x="255" y="695"/>
                  <a:pt x="243" y="717"/>
                  <a:pt x="219" y="722"/>
                </a:cubicBezTo>
                <a:cubicBezTo>
                  <a:pt x="214" y="726"/>
                  <a:pt x="210" y="727"/>
                  <a:pt x="204" y="728"/>
                </a:cubicBezTo>
                <a:cubicBezTo>
                  <a:pt x="185" y="737"/>
                  <a:pt x="171" y="742"/>
                  <a:pt x="149" y="743"/>
                </a:cubicBezTo>
                <a:cubicBezTo>
                  <a:pt x="122" y="741"/>
                  <a:pt x="128" y="739"/>
                  <a:pt x="114" y="721"/>
                </a:cubicBezTo>
                <a:cubicBezTo>
                  <a:pt x="113" y="714"/>
                  <a:pt x="100" y="701"/>
                  <a:pt x="93" y="698"/>
                </a:cubicBezTo>
                <a:cubicBezTo>
                  <a:pt x="88" y="691"/>
                  <a:pt x="80" y="685"/>
                  <a:pt x="72" y="680"/>
                </a:cubicBezTo>
                <a:cubicBezTo>
                  <a:pt x="69" y="675"/>
                  <a:pt x="65" y="673"/>
                  <a:pt x="62" y="668"/>
                </a:cubicBezTo>
                <a:cubicBezTo>
                  <a:pt x="60" y="637"/>
                  <a:pt x="66" y="636"/>
                  <a:pt x="54" y="619"/>
                </a:cubicBezTo>
                <a:cubicBezTo>
                  <a:pt x="52" y="610"/>
                  <a:pt x="45" y="606"/>
                  <a:pt x="36" y="604"/>
                </a:cubicBezTo>
                <a:cubicBezTo>
                  <a:pt x="30" y="601"/>
                  <a:pt x="24" y="599"/>
                  <a:pt x="18" y="595"/>
                </a:cubicBezTo>
                <a:cubicBezTo>
                  <a:pt x="14" y="589"/>
                  <a:pt x="7" y="587"/>
                  <a:pt x="0" y="584"/>
                </a:cubicBezTo>
                <a:cubicBezTo>
                  <a:pt x="3" y="576"/>
                  <a:pt x="9" y="576"/>
                  <a:pt x="17" y="574"/>
                </a:cubicBezTo>
                <a:cubicBezTo>
                  <a:pt x="23" y="570"/>
                  <a:pt x="26" y="564"/>
                  <a:pt x="29" y="557"/>
                </a:cubicBezTo>
                <a:cubicBezTo>
                  <a:pt x="30" y="551"/>
                  <a:pt x="32" y="544"/>
                  <a:pt x="35" y="538"/>
                </a:cubicBezTo>
                <a:cubicBezTo>
                  <a:pt x="38" y="525"/>
                  <a:pt x="39" y="515"/>
                  <a:pt x="44" y="503"/>
                </a:cubicBezTo>
                <a:cubicBezTo>
                  <a:pt x="45" y="489"/>
                  <a:pt x="46" y="470"/>
                  <a:pt x="53" y="457"/>
                </a:cubicBezTo>
                <a:cubicBezTo>
                  <a:pt x="55" y="428"/>
                  <a:pt x="69" y="402"/>
                  <a:pt x="86" y="379"/>
                </a:cubicBezTo>
                <a:cubicBezTo>
                  <a:pt x="88" y="371"/>
                  <a:pt x="94" y="363"/>
                  <a:pt x="98" y="356"/>
                </a:cubicBezTo>
                <a:cubicBezTo>
                  <a:pt x="97" y="353"/>
                  <a:pt x="98" y="349"/>
                  <a:pt x="96" y="347"/>
                </a:cubicBezTo>
                <a:cubicBezTo>
                  <a:pt x="95" y="345"/>
                  <a:pt x="92" y="347"/>
                  <a:pt x="90" y="346"/>
                </a:cubicBezTo>
                <a:cubicBezTo>
                  <a:pt x="80" y="339"/>
                  <a:pt x="71" y="321"/>
                  <a:pt x="66" y="310"/>
                </a:cubicBezTo>
                <a:cubicBezTo>
                  <a:pt x="65" y="300"/>
                  <a:pt x="61" y="290"/>
                  <a:pt x="59" y="280"/>
                </a:cubicBezTo>
                <a:cubicBezTo>
                  <a:pt x="59" y="274"/>
                  <a:pt x="57" y="267"/>
                  <a:pt x="60" y="262"/>
                </a:cubicBezTo>
                <a:cubicBezTo>
                  <a:pt x="61" y="259"/>
                  <a:pt x="66" y="261"/>
                  <a:pt x="69" y="260"/>
                </a:cubicBezTo>
                <a:cubicBezTo>
                  <a:pt x="81" y="256"/>
                  <a:pt x="91" y="244"/>
                  <a:pt x="101" y="238"/>
                </a:cubicBezTo>
                <a:cubicBezTo>
                  <a:pt x="102" y="232"/>
                  <a:pt x="105" y="229"/>
                  <a:pt x="107" y="224"/>
                </a:cubicBezTo>
                <a:cubicBezTo>
                  <a:pt x="108" y="219"/>
                  <a:pt x="110" y="214"/>
                  <a:pt x="111" y="209"/>
                </a:cubicBezTo>
                <a:cubicBezTo>
                  <a:pt x="112" y="197"/>
                  <a:pt x="111" y="181"/>
                  <a:pt x="116" y="170"/>
                </a:cubicBezTo>
                <a:cubicBezTo>
                  <a:pt x="114" y="146"/>
                  <a:pt x="122" y="142"/>
                  <a:pt x="105" y="139"/>
                </a:cubicBezTo>
                <a:cubicBezTo>
                  <a:pt x="104" y="132"/>
                  <a:pt x="97" y="131"/>
                  <a:pt x="90" y="130"/>
                </a:cubicBezTo>
                <a:cubicBezTo>
                  <a:pt x="83" y="125"/>
                  <a:pt x="75" y="119"/>
                  <a:pt x="66" y="118"/>
                </a:cubicBezTo>
                <a:cubicBezTo>
                  <a:pt x="59" y="119"/>
                  <a:pt x="56" y="121"/>
                  <a:pt x="50" y="125"/>
                </a:cubicBezTo>
                <a:cubicBezTo>
                  <a:pt x="49" y="124"/>
                  <a:pt x="48" y="122"/>
                  <a:pt x="48" y="121"/>
                </a:cubicBezTo>
                <a:cubicBezTo>
                  <a:pt x="47" y="116"/>
                  <a:pt x="49" y="111"/>
                  <a:pt x="47" y="107"/>
                </a:cubicBezTo>
                <a:cubicBezTo>
                  <a:pt x="41" y="94"/>
                  <a:pt x="13" y="96"/>
                  <a:pt x="3" y="95"/>
                </a:cubicBezTo>
                <a:cubicBezTo>
                  <a:pt x="2" y="86"/>
                  <a:pt x="0" y="79"/>
                  <a:pt x="8" y="74"/>
                </a:cubicBezTo>
                <a:cubicBezTo>
                  <a:pt x="12" y="66"/>
                  <a:pt x="13" y="59"/>
                  <a:pt x="17" y="52"/>
                </a:cubicBezTo>
                <a:cubicBezTo>
                  <a:pt x="19" y="41"/>
                  <a:pt x="21" y="33"/>
                  <a:pt x="32" y="29"/>
                </a:cubicBezTo>
                <a:cubicBezTo>
                  <a:pt x="40" y="19"/>
                  <a:pt x="43" y="27"/>
                  <a:pt x="53" y="29"/>
                </a:cubicBezTo>
                <a:cubicBezTo>
                  <a:pt x="59" y="34"/>
                  <a:pt x="66" y="37"/>
                  <a:pt x="74" y="38"/>
                </a:cubicBezTo>
                <a:cubicBezTo>
                  <a:pt x="91" y="47"/>
                  <a:pt x="110" y="56"/>
                  <a:pt x="129" y="59"/>
                </a:cubicBezTo>
                <a:cubicBezTo>
                  <a:pt x="142" y="59"/>
                  <a:pt x="155" y="59"/>
                  <a:pt x="168" y="58"/>
                </a:cubicBezTo>
                <a:cubicBezTo>
                  <a:pt x="175" y="58"/>
                  <a:pt x="189" y="55"/>
                  <a:pt x="189" y="55"/>
                </a:cubicBezTo>
                <a:cubicBezTo>
                  <a:pt x="198" y="52"/>
                  <a:pt x="198" y="46"/>
                  <a:pt x="206" y="41"/>
                </a:cubicBezTo>
                <a:cubicBezTo>
                  <a:pt x="210" y="36"/>
                  <a:pt x="209" y="31"/>
                  <a:pt x="212" y="25"/>
                </a:cubicBezTo>
                <a:cubicBezTo>
                  <a:pt x="213" y="20"/>
                  <a:pt x="215" y="15"/>
                  <a:pt x="218" y="11"/>
                </a:cubicBezTo>
                <a:cubicBezTo>
                  <a:pt x="220" y="9"/>
                  <a:pt x="225" y="10"/>
                  <a:pt x="227" y="7"/>
                </a:cubicBezTo>
                <a:cubicBezTo>
                  <a:pt x="228" y="6"/>
                  <a:pt x="225" y="6"/>
                  <a:pt x="224" y="5"/>
                </a:cubicBezTo>
                <a:close/>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56" name="Text Box 106"/>
          <p:cNvSpPr txBox="1">
            <a:spLocks noChangeArrowheads="1"/>
          </p:cNvSpPr>
          <p:nvPr/>
        </p:nvSpPr>
        <p:spPr bwMode="auto">
          <a:xfrm>
            <a:off x="6983413" y="1844675"/>
            <a:ext cx="612775" cy="9207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1841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ALSACE</a:t>
            </a:r>
            <a:endParaRPr lang="fr-FR" altLang="fr-FR" sz="800" dirty="0">
              <a:solidFill>
                <a:schemeClr val="tx1"/>
              </a:solidFill>
              <a:latin typeface="Times New Roman" pitchFamily="18" charset="0"/>
              <a:ea typeface="ＭＳ Ｐゴシック" pitchFamily="1" charset="-128"/>
            </a:endParaRPr>
          </a:p>
        </p:txBody>
      </p:sp>
      <p:grpSp>
        <p:nvGrpSpPr>
          <p:cNvPr id="19557" name="Group 107"/>
          <p:cNvGrpSpPr>
            <a:grpSpLocks/>
          </p:cNvGrpSpPr>
          <p:nvPr/>
        </p:nvGrpSpPr>
        <p:grpSpPr bwMode="auto">
          <a:xfrm>
            <a:off x="5891213" y="3571875"/>
            <a:ext cx="1404937" cy="1377950"/>
            <a:chOff x="3913" y="2241"/>
            <a:chExt cx="854" cy="800"/>
          </a:xfrm>
        </p:grpSpPr>
        <p:sp>
          <p:nvSpPr>
            <p:cNvPr id="19654" name="Freeform 108"/>
            <p:cNvSpPr>
              <a:spLocks/>
            </p:cNvSpPr>
            <p:nvPr/>
          </p:nvSpPr>
          <p:spPr bwMode="auto">
            <a:xfrm>
              <a:off x="3913" y="2241"/>
              <a:ext cx="854" cy="800"/>
            </a:xfrm>
            <a:custGeom>
              <a:avLst/>
              <a:gdLst>
                <a:gd name="T0" fmla="*/ 436 w 854"/>
                <a:gd name="T1" fmla="*/ 122 h 800"/>
                <a:gd name="T2" fmla="*/ 482 w 854"/>
                <a:gd name="T3" fmla="*/ 104 h 800"/>
                <a:gd name="T4" fmla="*/ 505 w 854"/>
                <a:gd name="T5" fmla="*/ 72 h 800"/>
                <a:gd name="T6" fmla="*/ 560 w 854"/>
                <a:gd name="T7" fmla="*/ 20 h 800"/>
                <a:gd name="T8" fmla="*/ 649 w 854"/>
                <a:gd name="T9" fmla="*/ 6 h 800"/>
                <a:gd name="T10" fmla="*/ 694 w 854"/>
                <a:gd name="T11" fmla="*/ 69 h 800"/>
                <a:gd name="T12" fmla="*/ 736 w 854"/>
                <a:gd name="T13" fmla="*/ 153 h 800"/>
                <a:gd name="T14" fmla="*/ 769 w 854"/>
                <a:gd name="T15" fmla="*/ 168 h 800"/>
                <a:gd name="T16" fmla="*/ 784 w 854"/>
                <a:gd name="T17" fmla="*/ 204 h 800"/>
                <a:gd name="T18" fmla="*/ 722 w 854"/>
                <a:gd name="T19" fmla="*/ 279 h 800"/>
                <a:gd name="T20" fmla="*/ 742 w 854"/>
                <a:gd name="T21" fmla="*/ 321 h 800"/>
                <a:gd name="T22" fmla="*/ 781 w 854"/>
                <a:gd name="T23" fmla="*/ 356 h 800"/>
                <a:gd name="T24" fmla="*/ 800 w 854"/>
                <a:gd name="T25" fmla="*/ 402 h 800"/>
                <a:gd name="T26" fmla="*/ 841 w 854"/>
                <a:gd name="T27" fmla="*/ 521 h 800"/>
                <a:gd name="T28" fmla="*/ 706 w 854"/>
                <a:gd name="T29" fmla="*/ 569 h 800"/>
                <a:gd name="T30" fmla="*/ 656 w 854"/>
                <a:gd name="T31" fmla="*/ 596 h 800"/>
                <a:gd name="T32" fmla="*/ 598 w 854"/>
                <a:gd name="T33" fmla="*/ 611 h 800"/>
                <a:gd name="T34" fmla="*/ 553 w 854"/>
                <a:gd name="T35" fmla="*/ 599 h 800"/>
                <a:gd name="T36" fmla="*/ 532 w 854"/>
                <a:gd name="T37" fmla="*/ 641 h 800"/>
                <a:gd name="T38" fmla="*/ 568 w 854"/>
                <a:gd name="T39" fmla="*/ 678 h 800"/>
                <a:gd name="T40" fmla="*/ 551 w 854"/>
                <a:gd name="T41" fmla="*/ 708 h 800"/>
                <a:gd name="T42" fmla="*/ 491 w 854"/>
                <a:gd name="T43" fmla="*/ 744 h 800"/>
                <a:gd name="T44" fmla="*/ 452 w 854"/>
                <a:gd name="T45" fmla="*/ 734 h 800"/>
                <a:gd name="T46" fmla="*/ 407 w 854"/>
                <a:gd name="T47" fmla="*/ 776 h 800"/>
                <a:gd name="T48" fmla="*/ 359 w 854"/>
                <a:gd name="T49" fmla="*/ 791 h 800"/>
                <a:gd name="T50" fmla="*/ 326 w 854"/>
                <a:gd name="T51" fmla="*/ 779 h 800"/>
                <a:gd name="T52" fmla="*/ 277 w 854"/>
                <a:gd name="T53" fmla="*/ 765 h 800"/>
                <a:gd name="T54" fmla="*/ 266 w 854"/>
                <a:gd name="T55" fmla="*/ 669 h 800"/>
                <a:gd name="T56" fmla="*/ 223 w 854"/>
                <a:gd name="T57" fmla="*/ 645 h 800"/>
                <a:gd name="T58" fmla="*/ 155 w 854"/>
                <a:gd name="T59" fmla="*/ 636 h 800"/>
                <a:gd name="T60" fmla="*/ 151 w 854"/>
                <a:gd name="T61" fmla="*/ 587 h 800"/>
                <a:gd name="T62" fmla="*/ 125 w 854"/>
                <a:gd name="T63" fmla="*/ 548 h 800"/>
                <a:gd name="T64" fmla="*/ 94 w 854"/>
                <a:gd name="T65" fmla="*/ 525 h 800"/>
                <a:gd name="T66" fmla="*/ 35 w 854"/>
                <a:gd name="T67" fmla="*/ 537 h 800"/>
                <a:gd name="T68" fmla="*/ 8 w 854"/>
                <a:gd name="T69" fmla="*/ 521 h 800"/>
                <a:gd name="T70" fmla="*/ 4 w 854"/>
                <a:gd name="T71" fmla="*/ 485 h 800"/>
                <a:gd name="T72" fmla="*/ 41 w 854"/>
                <a:gd name="T73" fmla="*/ 447 h 800"/>
                <a:gd name="T74" fmla="*/ 46 w 854"/>
                <a:gd name="T75" fmla="*/ 414 h 800"/>
                <a:gd name="T76" fmla="*/ 109 w 854"/>
                <a:gd name="T77" fmla="*/ 396 h 800"/>
                <a:gd name="T78" fmla="*/ 125 w 854"/>
                <a:gd name="T79" fmla="*/ 366 h 800"/>
                <a:gd name="T80" fmla="*/ 145 w 854"/>
                <a:gd name="T81" fmla="*/ 314 h 800"/>
                <a:gd name="T82" fmla="*/ 205 w 854"/>
                <a:gd name="T83" fmla="*/ 284 h 800"/>
                <a:gd name="T84" fmla="*/ 247 w 854"/>
                <a:gd name="T85" fmla="*/ 312 h 800"/>
                <a:gd name="T86" fmla="*/ 280 w 854"/>
                <a:gd name="T87" fmla="*/ 360 h 800"/>
                <a:gd name="T88" fmla="*/ 307 w 854"/>
                <a:gd name="T89" fmla="*/ 369 h 800"/>
                <a:gd name="T90" fmla="*/ 338 w 854"/>
                <a:gd name="T91" fmla="*/ 344 h 800"/>
                <a:gd name="T92" fmla="*/ 355 w 854"/>
                <a:gd name="T93" fmla="*/ 287 h 800"/>
                <a:gd name="T94" fmla="*/ 365 w 854"/>
                <a:gd name="T95" fmla="*/ 210 h 800"/>
                <a:gd name="T96" fmla="*/ 368 w 854"/>
                <a:gd name="T97" fmla="*/ 165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54" h="800">
                  <a:moveTo>
                    <a:pt x="368" y="165"/>
                  </a:moveTo>
                  <a:cubicBezTo>
                    <a:pt x="386" y="161"/>
                    <a:pt x="413" y="127"/>
                    <a:pt x="436" y="122"/>
                  </a:cubicBezTo>
                  <a:cubicBezTo>
                    <a:pt x="441" y="119"/>
                    <a:pt x="445" y="117"/>
                    <a:pt x="451" y="116"/>
                  </a:cubicBezTo>
                  <a:cubicBezTo>
                    <a:pt x="462" y="111"/>
                    <a:pt x="469" y="106"/>
                    <a:pt x="482" y="104"/>
                  </a:cubicBezTo>
                  <a:cubicBezTo>
                    <a:pt x="489" y="101"/>
                    <a:pt x="495" y="96"/>
                    <a:pt x="502" y="95"/>
                  </a:cubicBezTo>
                  <a:cubicBezTo>
                    <a:pt x="512" y="90"/>
                    <a:pt x="510" y="81"/>
                    <a:pt x="505" y="72"/>
                  </a:cubicBezTo>
                  <a:cubicBezTo>
                    <a:pt x="501" y="57"/>
                    <a:pt x="502" y="36"/>
                    <a:pt x="520" y="32"/>
                  </a:cubicBezTo>
                  <a:cubicBezTo>
                    <a:pt x="532" y="23"/>
                    <a:pt x="545" y="21"/>
                    <a:pt x="560" y="20"/>
                  </a:cubicBezTo>
                  <a:cubicBezTo>
                    <a:pt x="578" y="14"/>
                    <a:pt x="598" y="12"/>
                    <a:pt x="617" y="11"/>
                  </a:cubicBezTo>
                  <a:cubicBezTo>
                    <a:pt x="628" y="9"/>
                    <a:pt x="638" y="9"/>
                    <a:pt x="649" y="6"/>
                  </a:cubicBezTo>
                  <a:cubicBezTo>
                    <a:pt x="688" y="8"/>
                    <a:pt x="680" y="0"/>
                    <a:pt x="688" y="23"/>
                  </a:cubicBezTo>
                  <a:cubicBezTo>
                    <a:pt x="689" y="37"/>
                    <a:pt x="687" y="56"/>
                    <a:pt x="694" y="69"/>
                  </a:cubicBezTo>
                  <a:cubicBezTo>
                    <a:pt x="695" y="78"/>
                    <a:pt x="696" y="88"/>
                    <a:pt x="700" y="96"/>
                  </a:cubicBezTo>
                  <a:cubicBezTo>
                    <a:pt x="703" y="111"/>
                    <a:pt x="720" y="150"/>
                    <a:pt x="736" y="153"/>
                  </a:cubicBezTo>
                  <a:cubicBezTo>
                    <a:pt x="742" y="156"/>
                    <a:pt x="750" y="158"/>
                    <a:pt x="757" y="159"/>
                  </a:cubicBezTo>
                  <a:cubicBezTo>
                    <a:pt x="762" y="162"/>
                    <a:pt x="766" y="163"/>
                    <a:pt x="769" y="168"/>
                  </a:cubicBezTo>
                  <a:cubicBezTo>
                    <a:pt x="770" y="174"/>
                    <a:pt x="774" y="181"/>
                    <a:pt x="778" y="186"/>
                  </a:cubicBezTo>
                  <a:cubicBezTo>
                    <a:pt x="779" y="192"/>
                    <a:pt x="781" y="198"/>
                    <a:pt x="784" y="204"/>
                  </a:cubicBezTo>
                  <a:cubicBezTo>
                    <a:pt x="786" y="214"/>
                    <a:pt x="785" y="220"/>
                    <a:pt x="776" y="225"/>
                  </a:cubicBezTo>
                  <a:cubicBezTo>
                    <a:pt x="763" y="247"/>
                    <a:pt x="734" y="255"/>
                    <a:pt x="722" y="279"/>
                  </a:cubicBezTo>
                  <a:cubicBezTo>
                    <a:pt x="721" y="285"/>
                    <a:pt x="719" y="288"/>
                    <a:pt x="716" y="293"/>
                  </a:cubicBezTo>
                  <a:cubicBezTo>
                    <a:pt x="714" y="308"/>
                    <a:pt x="728" y="318"/>
                    <a:pt x="742" y="321"/>
                  </a:cubicBezTo>
                  <a:cubicBezTo>
                    <a:pt x="752" y="328"/>
                    <a:pt x="763" y="335"/>
                    <a:pt x="773" y="342"/>
                  </a:cubicBezTo>
                  <a:cubicBezTo>
                    <a:pt x="776" y="347"/>
                    <a:pt x="779" y="351"/>
                    <a:pt x="781" y="356"/>
                  </a:cubicBezTo>
                  <a:cubicBezTo>
                    <a:pt x="782" y="364"/>
                    <a:pt x="784" y="373"/>
                    <a:pt x="787" y="380"/>
                  </a:cubicBezTo>
                  <a:cubicBezTo>
                    <a:pt x="789" y="389"/>
                    <a:pt x="793" y="396"/>
                    <a:pt x="800" y="402"/>
                  </a:cubicBezTo>
                  <a:cubicBezTo>
                    <a:pt x="812" y="422"/>
                    <a:pt x="832" y="440"/>
                    <a:pt x="845" y="461"/>
                  </a:cubicBezTo>
                  <a:cubicBezTo>
                    <a:pt x="845" y="481"/>
                    <a:pt x="854" y="506"/>
                    <a:pt x="841" y="521"/>
                  </a:cubicBezTo>
                  <a:cubicBezTo>
                    <a:pt x="833" y="531"/>
                    <a:pt x="812" y="547"/>
                    <a:pt x="800" y="549"/>
                  </a:cubicBezTo>
                  <a:cubicBezTo>
                    <a:pt x="751" y="574"/>
                    <a:pt x="799" y="566"/>
                    <a:pt x="706" y="569"/>
                  </a:cubicBezTo>
                  <a:cubicBezTo>
                    <a:pt x="701" y="570"/>
                    <a:pt x="697" y="572"/>
                    <a:pt x="692" y="573"/>
                  </a:cubicBezTo>
                  <a:cubicBezTo>
                    <a:pt x="679" y="579"/>
                    <a:pt x="669" y="588"/>
                    <a:pt x="656" y="596"/>
                  </a:cubicBezTo>
                  <a:cubicBezTo>
                    <a:pt x="645" y="610"/>
                    <a:pt x="632" y="605"/>
                    <a:pt x="613" y="606"/>
                  </a:cubicBezTo>
                  <a:cubicBezTo>
                    <a:pt x="608" y="608"/>
                    <a:pt x="603" y="609"/>
                    <a:pt x="598" y="611"/>
                  </a:cubicBezTo>
                  <a:cubicBezTo>
                    <a:pt x="589" y="610"/>
                    <a:pt x="580" y="611"/>
                    <a:pt x="572" y="608"/>
                  </a:cubicBezTo>
                  <a:cubicBezTo>
                    <a:pt x="565" y="605"/>
                    <a:pt x="561" y="600"/>
                    <a:pt x="553" y="599"/>
                  </a:cubicBezTo>
                  <a:cubicBezTo>
                    <a:pt x="549" y="600"/>
                    <a:pt x="545" y="601"/>
                    <a:pt x="541" y="603"/>
                  </a:cubicBezTo>
                  <a:cubicBezTo>
                    <a:pt x="539" y="604"/>
                    <a:pt x="533" y="637"/>
                    <a:pt x="532" y="641"/>
                  </a:cubicBezTo>
                  <a:cubicBezTo>
                    <a:pt x="533" y="652"/>
                    <a:pt x="534" y="652"/>
                    <a:pt x="544" y="654"/>
                  </a:cubicBezTo>
                  <a:cubicBezTo>
                    <a:pt x="555" y="660"/>
                    <a:pt x="562" y="666"/>
                    <a:pt x="568" y="678"/>
                  </a:cubicBezTo>
                  <a:cubicBezTo>
                    <a:pt x="569" y="683"/>
                    <a:pt x="571" y="687"/>
                    <a:pt x="572" y="692"/>
                  </a:cubicBezTo>
                  <a:cubicBezTo>
                    <a:pt x="571" y="707"/>
                    <a:pt x="565" y="706"/>
                    <a:pt x="551" y="708"/>
                  </a:cubicBezTo>
                  <a:cubicBezTo>
                    <a:pt x="543" y="714"/>
                    <a:pt x="536" y="718"/>
                    <a:pt x="527" y="722"/>
                  </a:cubicBezTo>
                  <a:cubicBezTo>
                    <a:pt x="519" y="732"/>
                    <a:pt x="504" y="742"/>
                    <a:pt x="491" y="744"/>
                  </a:cubicBezTo>
                  <a:cubicBezTo>
                    <a:pt x="484" y="748"/>
                    <a:pt x="477" y="744"/>
                    <a:pt x="470" y="743"/>
                  </a:cubicBezTo>
                  <a:cubicBezTo>
                    <a:pt x="464" y="739"/>
                    <a:pt x="459" y="735"/>
                    <a:pt x="452" y="734"/>
                  </a:cubicBezTo>
                  <a:cubicBezTo>
                    <a:pt x="435" y="736"/>
                    <a:pt x="435" y="751"/>
                    <a:pt x="422" y="759"/>
                  </a:cubicBezTo>
                  <a:cubicBezTo>
                    <a:pt x="418" y="766"/>
                    <a:pt x="414" y="772"/>
                    <a:pt x="407" y="776"/>
                  </a:cubicBezTo>
                  <a:cubicBezTo>
                    <a:pt x="403" y="781"/>
                    <a:pt x="400" y="783"/>
                    <a:pt x="395" y="786"/>
                  </a:cubicBezTo>
                  <a:cubicBezTo>
                    <a:pt x="387" y="800"/>
                    <a:pt x="375" y="794"/>
                    <a:pt x="359" y="791"/>
                  </a:cubicBezTo>
                  <a:cubicBezTo>
                    <a:pt x="354" y="787"/>
                    <a:pt x="350" y="786"/>
                    <a:pt x="344" y="785"/>
                  </a:cubicBezTo>
                  <a:cubicBezTo>
                    <a:pt x="338" y="782"/>
                    <a:pt x="332" y="780"/>
                    <a:pt x="326" y="779"/>
                  </a:cubicBezTo>
                  <a:cubicBezTo>
                    <a:pt x="317" y="774"/>
                    <a:pt x="306" y="772"/>
                    <a:pt x="296" y="770"/>
                  </a:cubicBezTo>
                  <a:cubicBezTo>
                    <a:pt x="290" y="767"/>
                    <a:pt x="284" y="766"/>
                    <a:pt x="277" y="765"/>
                  </a:cubicBezTo>
                  <a:cubicBezTo>
                    <a:pt x="273" y="760"/>
                    <a:pt x="272" y="756"/>
                    <a:pt x="271" y="749"/>
                  </a:cubicBezTo>
                  <a:cubicBezTo>
                    <a:pt x="270" y="722"/>
                    <a:pt x="269" y="695"/>
                    <a:pt x="266" y="669"/>
                  </a:cubicBezTo>
                  <a:cubicBezTo>
                    <a:pt x="265" y="660"/>
                    <a:pt x="267" y="652"/>
                    <a:pt x="259" y="648"/>
                  </a:cubicBezTo>
                  <a:cubicBezTo>
                    <a:pt x="248" y="643"/>
                    <a:pt x="235" y="646"/>
                    <a:pt x="223" y="645"/>
                  </a:cubicBezTo>
                  <a:cubicBezTo>
                    <a:pt x="204" y="641"/>
                    <a:pt x="213" y="642"/>
                    <a:pt x="197" y="641"/>
                  </a:cubicBezTo>
                  <a:cubicBezTo>
                    <a:pt x="183" y="638"/>
                    <a:pt x="169" y="637"/>
                    <a:pt x="155" y="636"/>
                  </a:cubicBezTo>
                  <a:cubicBezTo>
                    <a:pt x="150" y="630"/>
                    <a:pt x="152" y="622"/>
                    <a:pt x="149" y="615"/>
                  </a:cubicBezTo>
                  <a:cubicBezTo>
                    <a:pt x="148" y="605"/>
                    <a:pt x="147" y="596"/>
                    <a:pt x="151" y="587"/>
                  </a:cubicBezTo>
                  <a:cubicBezTo>
                    <a:pt x="153" y="576"/>
                    <a:pt x="151" y="564"/>
                    <a:pt x="146" y="554"/>
                  </a:cubicBezTo>
                  <a:cubicBezTo>
                    <a:pt x="144" y="539"/>
                    <a:pt x="137" y="545"/>
                    <a:pt x="125" y="548"/>
                  </a:cubicBezTo>
                  <a:cubicBezTo>
                    <a:pt x="119" y="546"/>
                    <a:pt x="110" y="539"/>
                    <a:pt x="110" y="539"/>
                  </a:cubicBezTo>
                  <a:cubicBezTo>
                    <a:pt x="106" y="532"/>
                    <a:pt x="100" y="530"/>
                    <a:pt x="94" y="525"/>
                  </a:cubicBezTo>
                  <a:cubicBezTo>
                    <a:pt x="76" y="526"/>
                    <a:pt x="68" y="528"/>
                    <a:pt x="53" y="531"/>
                  </a:cubicBezTo>
                  <a:cubicBezTo>
                    <a:pt x="47" y="534"/>
                    <a:pt x="41" y="536"/>
                    <a:pt x="35" y="537"/>
                  </a:cubicBezTo>
                  <a:cubicBezTo>
                    <a:pt x="28" y="540"/>
                    <a:pt x="25" y="540"/>
                    <a:pt x="17" y="539"/>
                  </a:cubicBezTo>
                  <a:cubicBezTo>
                    <a:pt x="16" y="532"/>
                    <a:pt x="12" y="527"/>
                    <a:pt x="8" y="521"/>
                  </a:cubicBezTo>
                  <a:cubicBezTo>
                    <a:pt x="7" y="515"/>
                    <a:pt x="4" y="512"/>
                    <a:pt x="2" y="507"/>
                  </a:cubicBezTo>
                  <a:cubicBezTo>
                    <a:pt x="1" y="499"/>
                    <a:pt x="0" y="492"/>
                    <a:pt x="4" y="485"/>
                  </a:cubicBezTo>
                  <a:cubicBezTo>
                    <a:pt x="5" y="478"/>
                    <a:pt x="16" y="471"/>
                    <a:pt x="22" y="467"/>
                  </a:cubicBezTo>
                  <a:cubicBezTo>
                    <a:pt x="28" y="459"/>
                    <a:pt x="36" y="456"/>
                    <a:pt x="41" y="447"/>
                  </a:cubicBezTo>
                  <a:cubicBezTo>
                    <a:pt x="39" y="437"/>
                    <a:pt x="32" y="424"/>
                    <a:pt x="23" y="420"/>
                  </a:cubicBezTo>
                  <a:cubicBezTo>
                    <a:pt x="27" y="400"/>
                    <a:pt x="33" y="411"/>
                    <a:pt x="46" y="414"/>
                  </a:cubicBezTo>
                  <a:cubicBezTo>
                    <a:pt x="77" y="413"/>
                    <a:pt x="68" y="408"/>
                    <a:pt x="91" y="404"/>
                  </a:cubicBezTo>
                  <a:cubicBezTo>
                    <a:pt x="97" y="401"/>
                    <a:pt x="103" y="400"/>
                    <a:pt x="109" y="396"/>
                  </a:cubicBezTo>
                  <a:cubicBezTo>
                    <a:pt x="114" y="390"/>
                    <a:pt x="116" y="393"/>
                    <a:pt x="115" y="384"/>
                  </a:cubicBezTo>
                  <a:cubicBezTo>
                    <a:pt x="122" y="379"/>
                    <a:pt x="123" y="374"/>
                    <a:pt x="125" y="366"/>
                  </a:cubicBezTo>
                  <a:cubicBezTo>
                    <a:pt x="127" y="347"/>
                    <a:pt x="124" y="339"/>
                    <a:pt x="136" y="327"/>
                  </a:cubicBezTo>
                  <a:cubicBezTo>
                    <a:pt x="137" y="319"/>
                    <a:pt x="136" y="315"/>
                    <a:pt x="145" y="314"/>
                  </a:cubicBezTo>
                  <a:cubicBezTo>
                    <a:pt x="155" y="309"/>
                    <a:pt x="171" y="310"/>
                    <a:pt x="182" y="308"/>
                  </a:cubicBezTo>
                  <a:cubicBezTo>
                    <a:pt x="190" y="305"/>
                    <a:pt x="200" y="292"/>
                    <a:pt x="205" y="284"/>
                  </a:cubicBezTo>
                  <a:cubicBezTo>
                    <a:pt x="208" y="279"/>
                    <a:pt x="215" y="270"/>
                    <a:pt x="215" y="270"/>
                  </a:cubicBezTo>
                  <a:cubicBezTo>
                    <a:pt x="230" y="276"/>
                    <a:pt x="238" y="300"/>
                    <a:pt x="247" y="312"/>
                  </a:cubicBezTo>
                  <a:cubicBezTo>
                    <a:pt x="249" y="324"/>
                    <a:pt x="258" y="336"/>
                    <a:pt x="268" y="342"/>
                  </a:cubicBezTo>
                  <a:cubicBezTo>
                    <a:pt x="273" y="348"/>
                    <a:pt x="276" y="354"/>
                    <a:pt x="280" y="360"/>
                  </a:cubicBezTo>
                  <a:cubicBezTo>
                    <a:pt x="282" y="368"/>
                    <a:pt x="287" y="377"/>
                    <a:pt x="295" y="380"/>
                  </a:cubicBezTo>
                  <a:cubicBezTo>
                    <a:pt x="301" y="377"/>
                    <a:pt x="302" y="372"/>
                    <a:pt x="307" y="369"/>
                  </a:cubicBezTo>
                  <a:cubicBezTo>
                    <a:pt x="313" y="365"/>
                    <a:pt x="321" y="361"/>
                    <a:pt x="328" y="357"/>
                  </a:cubicBezTo>
                  <a:cubicBezTo>
                    <a:pt x="331" y="352"/>
                    <a:pt x="334" y="348"/>
                    <a:pt x="338" y="344"/>
                  </a:cubicBezTo>
                  <a:cubicBezTo>
                    <a:pt x="341" y="337"/>
                    <a:pt x="345" y="332"/>
                    <a:pt x="349" y="326"/>
                  </a:cubicBezTo>
                  <a:cubicBezTo>
                    <a:pt x="352" y="313"/>
                    <a:pt x="353" y="300"/>
                    <a:pt x="355" y="287"/>
                  </a:cubicBezTo>
                  <a:cubicBezTo>
                    <a:pt x="356" y="271"/>
                    <a:pt x="355" y="243"/>
                    <a:pt x="361" y="230"/>
                  </a:cubicBezTo>
                  <a:cubicBezTo>
                    <a:pt x="362" y="223"/>
                    <a:pt x="364" y="217"/>
                    <a:pt x="365" y="210"/>
                  </a:cubicBezTo>
                  <a:cubicBezTo>
                    <a:pt x="366" y="198"/>
                    <a:pt x="364" y="184"/>
                    <a:pt x="370" y="173"/>
                  </a:cubicBezTo>
                  <a:cubicBezTo>
                    <a:pt x="371" y="167"/>
                    <a:pt x="372" y="169"/>
                    <a:pt x="368" y="165"/>
                  </a:cubicBezTo>
                  <a:close/>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655" name="Text Box 109"/>
            <p:cNvSpPr txBox="1">
              <a:spLocks noChangeArrowheads="1"/>
            </p:cNvSpPr>
            <p:nvPr/>
          </p:nvSpPr>
          <p:spPr bwMode="auto">
            <a:xfrm>
              <a:off x="4106" y="2647"/>
              <a:ext cx="557" cy="54"/>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ALPES DU NORD</a:t>
              </a:r>
              <a:endParaRPr lang="fr-FR" altLang="fr-FR" sz="800" dirty="0">
                <a:solidFill>
                  <a:schemeClr val="tx1"/>
                </a:solidFill>
                <a:latin typeface="Times New Roman" pitchFamily="18" charset="0"/>
                <a:ea typeface="ＭＳ Ｐゴシック" pitchFamily="1" charset="-128"/>
              </a:endParaRPr>
            </a:p>
          </p:txBody>
        </p:sp>
      </p:grpSp>
      <p:sp>
        <p:nvSpPr>
          <p:cNvPr id="19558" name="Freeform 110"/>
          <p:cNvSpPr>
            <a:spLocks/>
          </p:cNvSpPr>
          <p:nvPr/>
        </p:nvSpPr>
        <p:spPr bwMode="auto">
          <a:xfrm>
            <a:off x="3875088" y="4171950"/>
            <a:ext cx="762000" cy="665163"/>
          </a:xfrm>
          <a:custGeom>
            <a:avLst/>
            <a:gdLst>
              <a:gd name="T0" fmla="*/ 0 w 421"/>
              <a:gd name="T1" fmla="*/ 2147483647 h 391"/>
              <a:gd name="T2" fmla="*/ 2147483647 w 421"/>
              <a:gd name="T3" fmla="*/ 2147483647 h 391"/>
              <a:gd name="T4" fmla="*/ 2147483647 w 421"/>
              <a:gd name="T5" fmla="*/ 2147483647 h 391"/>
              <a:gd name="T6" fmla="*/ 2147483647 w 421"/>
              <a:gd name="T7" fmla="*/ 2147483647 h 391"/>
              <a:gd name="T8" fmla="*/ 2147483647 w 421"/>
              <a:gd name="T9" fmla="*/ 2147483647 h 391"/>
              <a:gd name="T10" fmla="*/ 2147483647 w 421"/>
              <a:gd name="T11" fmla="*/ 2147483647 h 391"/>
              <a:gd name="T12" fmla="*/ 2147483647 w 421"/>
              <a:gd name="T13" fmla="*/ 2147483647 h 391"/>
              <a:gd name="T14" fmla="*/ 2147483647 w 421"/>
              <a:gd name="T15" fmla="*/ 2147483647 h 391"/>
              <a:gd name="T16" fmla="*/ 2147483647 w 421"/>
              <a:gd name="T17" fmla="*/ 2147483647 h 391"/>
              <a:gd name="T18" fmla="*/ 2147483647 w 421"/>
              <a:gd name="T19" fmla="*/ 2147483647 h 391"/>
              <a:gd name="T20" fmla="*/ 2147483647 w 421"/>
              <a:gd name="T21" fmla="*/ 2147483647 h 391"/>
              <a:gd name="T22" fmla="*/ 2147483647 w 421"/>
              <a:gd name="T23" fmla="*/ 2147483647 h 391"/>
              <a:gd name="T24" fmla="*/ 2147483647 w 421"/>
              <a:gd name="T25" fmla="*/ 2147483647 h 391"/>
              <a:gd name="T26" fmla="*/ 2147483647 w 421"/>
              <a:gd name="T27" fmla="*/ 2147483647 h 391"/>
              <a:gd name="T28" fmla="*/ 2147483647 w 421"/>
              <a:gd name="T29" fmla="*/ 2147483647 h 391"/>
              <a:gd name="T30" fmla="*/ 2147483647 w 421"/>
              <a:gd name="T31" fmla="*/ 2147483647 h 391"/>
              <a:gd name="T32" fmla="*/ 2147483647 w 421"/>
              <a:gd name="T33" fmla="*/ 2147483647 h 391"/>
              <a:gd name="T34" fmla="*/ 2147483647 w 421"/>
              <a:gd name="T35" fmla="*/ 2147483647 h 391"/>
              <a:gd name="T36" fmla="*/ 2147483647 w 421"/>
              <a:gd name="T37" fmla="*/ 2147483647 h 391"/>
              <a:gd name="T38" fmla="*/ 2147483647 w 421"/>
              <a:gd name="T39" fmla="*/ 2147483647 h 391"/>
              <a:gd name="T40" fmla="*/ 2147483647 w 421"/>
              <a:gd name="T41" fmla="*/ 0 h 391"/>
              <a:gd name="T42" fmla="*/ 2147483647 w 421"/>
              <a:gd name="T43" fmla="*/ 2147483647 h 391"/>
              <a:gd name="T44" fmla="*/ 2147483647 w 421"/>
              <a:gd name="T45" fmla="*/ 2147483647 h 391"/>
              <a:gd name="T46" fmla="*/ 2147483647 w 421"/>
              <a:gd name="T47" fmla="*/ 0 h 391"/>
              <a:gd name="T48" fmla="*/ 2147483647 w 421"/>
              <a:gd name="T49" fmla="*/ 2147483647 h 391"/>
              <a:gd name="T50" fmla="*/ 0 w 421"/>
              <a:gd name="T51" fmla="*/ 2147483647 h 391"/>
              <a:gd name="T52" fmla="*/ 0 w 421"/>
              <a:gd name="T53" fmla="*/ 2147483647 h 3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 h="391">
                <a:moveTo>
                  <a:pt x="0" y="131"/>
                </a:moveTo>
                <a:lnTo>
                  <a:pt x="27" y="174"/>
                </a:lnTo>
                <a:lnTo>
                  <a:pt x="6" y="249"/>
                </a:lnTo>
                <a:lnTo>
                  <a:pt x="16" y="280"/>
                </a:lnTo>
                <a:lnTo>
                  <a:pt x="53" y="290"/>
                </a:lnTo>
                <a:lnTo>
                  <a:pt x="69" y="345"/>
                </a:lnTo>
                <a:lnTo>
                  <a:pt x="136" y="345"/>
                </a:lnTo>
                <a:lnTo>
                  <a:pt x="164" y="381"/>
                </a:lnTo>
                <a:lnTo>
                  <a:pt x="205" y="390"/>
                </a:lnTo>
                <a:lnTo>
                  <a:pt x="210" y="366"/>
                </a:lnTo>
                <a:lnTo>
                  <a:pt x="263" y="360"/>
                </a:lnTo>
                <a:lnTo>
                  <a:pt x="289" y="354"/>
                </a:lnTo>
                <a:lnTo>
                  <a:pt x="272" y="318"/>
                </a:lnTo>
                <a:lnTo>
                  <a:pt x="310" y="280"/>
                </a:lnTo>
                <a:lnTo>
                  <a:pt x="310" y="238"/>
                </a:lnTo>
                <a:lnTo>
                  <a:pt x="378" y="152"/>
                </a:lnTo>
                <a:lnTo>
                  <a:pt x="420" y="168"/>
                </a:lnTo>
                <a:lnTo>
                  <a:pt x="416" y="121"/>
                </a:lnTo>
                <a:lnTo>
                  <a:pt x="400" y="79"/>
                </a:lnTo>
                <a:lnTo>
                  <a:pt x="416" y="15"/>
                </a:lnTo>
                <a:lnTo>
                  <a:pt x="410" y="0"/>
                </a:lnTo>
                <a:lnTo>
                  <a:pt x="394" y="11"/>
                </a:lnTo>
                <a:lnTo>
                  <a:pt x="325" y="42"/>
                </a:lnTo>
                <a:lnTo>
                  <a:pt x="258" y="0"/>
                </a:lnTo>
                <a:lnTo>
                  <a:pt x="216" y="27"/>
                </a:lnTo>
                <a:lnTo>
                  <a:pt x="0" y="131"/>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59" name="Text Box 111"/>
          <p:cNvSpPr txBox="1">
            <a:spLocks noChangeArrowheads="1"/>
          </p:cNvSpPr>
          <p:nvPr/>
        </p:nvSpPr>
        <p:spPr bwMode="auto">
          <a:xfrm>
            <a:off x="4160838" y="3844925"/>
            <a:ext cx="538162" cy="104775"/>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600" dirty="0">
                <a:solidFill>
                  <a:srgbClr val="000000"/>
                </a:solidFill>
                <a:latin typeface="Arial" charset="0"/>
                <a:ea typeface="ＭＳ Ｐゴシック" pitchFamily="1" charset="-128"/>
              </a:rPr>
              <a:t>CREUSE</a:t>
            </a:r>
            <a:endParaRPr lang="fr-FR" altLang="fr-FR" sz="2300" dirty="0">
              <a:solidFill>
                <a:schemeClr val="tx1"/>
              </a:solidFill>
              <a:latin typeface="Times New Roman" pitchFamily="18" charset="0"/>
              <a:ea typeface="ＭＳ Ｐゴシック" pitchFamily="1" charset="-128"/>
            </a:endParaRPr>
          </a:p>
        </p:txBody>
      </p:sp>
      <p:sp>
        <p:nvSpPr>
          <p:cNvPr id="19560" name="Freeform 112"/>
          <p:cNvSpPr>
            <a:spLocks/>
          </p:cNvSpPr>
          <p:nvPr/>
        </p:nvSpPr>
        <p:spPr bwMode="auto">
          <a:xfrm>
            <a:off x="3962400" y="3635375"/>
            <a:ext cx="700088" cy="611188"/>
          </a:xfrm>
          <a:custGeom>
            <a:avLst/>
            <a:gdLst>
              <a:gd name="T0" fmla="*/ 2147483647 w 384"/>
              <a:gd name="T1" fmla="*/ 2147483647 h 355"/>
              <a:gd name="T2" fmla="*/ 2147483647 w 384"/>
              <a:gd name="T3" fmla="*/ 2147483647 h 355"/>
              <a:gd name="T4" fmla="*/ 2147483647 w 384"/>
              <a:gd name="T5" fmla="*/ 0 h 355"/>
              <a:gd name="T6" fmla="*/ 2147483647 w 384"/>
              <a:gd name="T7" fmla="*/ 2147483647 h 355"/>
              <a:gd name="T8" fmla="*/ 2147483647 w 384"/>
              <a:gd name="T9" fmla="*/ 2147483647 h 355"/>
              <a:gd name="T10" fmla="*/ 2147483647 w 384"/>
              <a:gd name="T11" fmla="*/ 2147483647 h 355"/>
              <a:gd name="T12" fmla="*/ 2147483647 w 384"/>
              <a:gd name="T13" fmla="*/ 2147483647 h 355"/>
              <a:gd name="T14" fmla="*/ 2147483647 w 384"/>
              <a:gd name="T15" fmla="*/ 2147483647 h 355"/>
              <a:gd name="T16" fmla="*/ 2147483647 w 384"/>
              <a:gd name="T17" fmla="*/ 2147483647 h 355"/>
              <a:gd name="T18" fmla="*/ 2147483647 w 384"/>
              <a:gd name="T19" fmla="*/ 2147483647 h 355"/>
              <a:gd name="T20" fmla="*/ 2147483647 w 384"/>
              <a:gd name="T21" fmla="*/ 2147483647 h 355"/>
              <a:gd name="T22" fmla="*/ 2147483647 w 384"/>
              <a:gd name="T23" fmla="*/ 2147483647 h 355"/>
              <a:gd name="T24" fmla="*/ 2147483647 w 384"/>
              <a:gd name="T25" fmla="*/ 2147483647 h 355"/>
              <a:gd name="T26" fmla="*/ 2147483647 w 384"/>
              <a:gd name="T27" fmla="*/ 2147483647 h 355"/>
              <a:gd name="T28" fmla="*/ 2147483647 w 384"/>
              <a:gd name="T29" fmla="*/ 2147483647 h 355"/>
              <a:gd name="T30" fmla="*/ 2147483647 w 384"/>
              <a:gd name="T31" fmla="*/ 2147483647 h 355"/>
              <a:gd name="T32" fmla="*/ 2147483647 w 384"/>
              <a:gd name="T33" fmla="*/ 2147483647 h 355"/>
              <a:gd name="T34" fmla="*/ 2147483647 w 384"/>
              <a:gd name="T35" fmla="*/ 2147483647 h 355"/>
              <a:gd name="T36" fmla="*/ 2147483647 w 384"/>
              <a:gd name="T37" fmla="*/ 2147483647 h 355"/>
              <a:gd name="T38" fmla="*/ 0 w 384"/>
              <a:gd name="T39" fmla="*/ 2147483647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4" h="355">
                <a:moveTo>
                  <a:pt x="2" y="96"/>
                </a:moveTo>
                <a:lnTo>
                  <a:pt x="2" y="40"/>
                </a:lnTo>
                <a:lnTo>
                  <a:pt x="104" y="0"/>
                </a:lnTo>
                <a:lnTo>
                  <a:pt x="196" y="2"/>
                </a:lnTo>
                <a:lnTo>
                  <a:pt x="268" y="8"/>
                </a:lnTo>
                <a:lnTo>
                  <a:pt x="364" y="140"/>
                </a:lnTo>
                <a:lnTo>
                  <a:pt x="384" y="208"/>
                </a:lnTo>
                <a:lnTo>
                  <a:pt x="318" y="272"/>
                </a:lnTo>
                <a:lnTo>
                  <a:pt x="338" y="324"/>
                </a:lnTo>
                <a:lnTo>
                  <a:pt x="268" y="355"/>
                </a:lnTo>
                <a:lnTo>
                  <a:pt x="202" y="310"/>
                </a:lnTo>
                <a:lnTo>
                  <a:pt x="160" y="326"/>
                </a:lnTo>
                <a:lnTo>
                  <a:pt x="144" y="270"/>
                </a:lnTo>
                <a:lnTo>
                  <a:pt x="74" y="262"/>
                </a:lnTo>
                <a:lnTo>
                  <a:pt x="56" y="266"/>
                </a:lnTo>
                <a:lnTo>
                  <a:pt x="76" y="235"/>
                </a:lnTo>
                <a:lnTo>
                  <a:pt x="46" y="228"/>
                </a:lnTo>
                <a:lnTo>
                  <a:pt x="42" y="160"/>
                </a:lnTo>
                <a:lnTo>
                  <a:pt x="22" y="138"/>
                </a:lnTo>
                <a:lnTo>
                  <a:pt x="0" y="106"/>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61" name="Freeform 113"/>
          <p:cNvSpPr>
            <a:spLocks/>
          </p:cNvSpPr>
          <p:nvPr/>
        </p:nvSpPr>
        <p:spPr bwMode="auto">
          <a:xfrm>
            <a:off x="6138863" y="1104900"/>
            <a:ext cx="987425" cy="1339850"/>
          </a:xfrm>
          <a:custGeom>
            <a:avLst/>
            <a:gdLst>
              <a:gd name="T0" fmla="*/ 2147483647 w 601"/>
              <a:gd name="T1" fmla="*/ 2147483647 h 778"/>
              <a:gd name="T2" fmla="*/ 2147483647 w 601"/>
              <a:gd name="T3" fmla="*/ 2147483647 h 778"/>
              <a:gd name="T4" fmla="*/ 2147483647 w 601"/>
              <a:gd name="T5" fmla="*/ 0 h 778"/>
              <a:gd name="T6" fmla="*/ 2147483647 w 601"/>
              <a:gd name="T7" fmla="*/ 2147483647 h 778"/>
              <a:gd name="T8" fmla="*/ 2147483647 w 601"/>
              <a:gd name="T9" fmla="*/ 2147483647 h 778"/>
              <a:gd name="T10" fmla="*/ 2147483647 w 601"/>
              <a:gd name="T11" fmla="*/ 2147483647 h 778"/>
              <a:gd name="T12" fmla="*/ 2147483647 w 601"/>
              <a:gd name="T13" fmla="*/ 2147483647 h 778"/>
              <a:gd name="T14" fmla="*/ 2147483647 w 601"/>
              <a:gd name="T15" fmla="*/ 2147483647 h 778"/>
              <a:gd name="T16" fmla="*/ 2147483647 w 601"/>
              <a:gd name="T17" fmla="*/ 2147483647 h 778"/>
              <a:gd name="T18" fmla="*/ 2147483647 w 601"/>
              <a:gd name="T19" fmla="*/ 2147483647 h 778"/>
              <a:gd name="T20" fmla="*/ 2147483647 w 601"/>
              <a:gd name="T21" fmla="*/ 2147483647 h 778"/>
              <a:gd name="T22" fmla="*/ 2147483647 w 601"/>
              <a:gd name="T23" fmla="*/ 2147483647 h 778"/>
              <a:gd name="T24" fmla="*/ 2147483647 w 601"/>
              <a:gd name="T25" fmla="*/ 2147483647 h 778"/>
              <a:gd name="T26" fmla="*/ 2147483647 w 601"/>
              <a:gd name="T27" fmla="*/ 2147483647 h 778"/>
              <a:gd name="T28" fmla="*/ 2147483647 w 601"/>
              <a:gd name="T29" fmla="*/ 2147483647 h 778"/>
              <a:gd name="T30" fmla="*/ 2147483647 w 601"/>
              <a:gd name="T31" fmla="*/ 2147483647 h 778"/>
              <a:gd name="T32" fmla="*/ 2147483647 w 601"/>
              <a:gd name="T33" fmla="*/ 2147483647 h 778"/>
              <a:gd name="T34" fmla="*/ 2147483647 w 601"/>
              <a:gd name="T35" fmla="*/ 2147483647 h 778"/>
              <a:gd name="T36" fmla="*/ 2147483647 w 601"/>
              <a:gd name="T37" fmla="*/ 2147483647 h 778"/>
              <a:gd name="T38" fmla="*/ 2147483647 w 601"/>
              <a:gd name="T39" fmla="*/ 2147483647 h 778"/>
              <a:gd name="T40" fmla="*/ 2147483647 w 601"/>
              <a:gd name="T41" fmla="*/ 2147483647 h 778"/>
              <a:gd name="T42" fmla="*/ 2147483647 w 601"/>
              <a:gd name="T43" fmla="*/ 2147483647 h 778"/>
              <a:gd name="T44" fmla="*/ 2147483647 w 601"/>
              <a:gd name="T45" fmla="*/ 2147483647 h 778"/>
              <a:gd name="T46" fmla="*/ 2147483647 w 601"/>
              <a:gd name="T47" fmla="*/ 2147483647 h 778"/>
              <a:gd name="T48" fmla="*/ 2147483647 w 601"/>
              <a:gd name="T49" fmla="*/ 2147483647 h 778"/>
              <a:gd name="T50" fmla="*/ 2147483647 w 601"/>
              <a:gd name="T51" fmla="*/ 2147483647 h 778"/>
              <a:gd name="T52" fmla="*/ 2147483647 w 601"/>
              <a:gd name="T53" fmla="*/ 2147483647 h 778"/>
              <a:gd name="T54" fmla="*/ 2147483647 w 601"/>
              <a:gd name="T55" fmla="*/ 2147483647 h 778"/>
              <a:gd name="T56" fmla="*/ 2147483647 w 601"/>
              <a:gd name="T57" fmla="*/ 2147483647 h 778"/>
              <a:gd name="T58" fmla="*/ 2147483647 w 601"/>
              <a:gd name="T59" fmla="*/ 2147483647 h 778"/>
              <a:gd name="T60" fmla="*/ 2147483647 w 601"/>
              <a:gd name="T61" fmla="*/ 2147483647 h 778"/>
              <a:gd name="T62" fmla="*/ 2147483647 w 601"/>
              <a:gd name="T63" fmla="*/ 2147483647 h 778"/>
              <a:gd name="T64" fmla="*/ 2147483647 w 601"/>
              <a:gd name="T65" fmla="*/ 2147483647 h 778"/>
              <a:gd name="T66" fmla="*/ 2147483647 w 601"/>
              <a:gd name="T67" fmla="*/ 2147483647 h 778"/>
              <a:gd name="T68" fmla="*/ 2147483647 w 601"/>
              <a:gd name="T69" fmla="*/ 2147483647 h 778"/>
              <a:gd name="T70" fmla="*/ 2147483647 w 601"/>
              <a:gd name="T71" fmla="*/ 2147483647 h 778"/>
              <a:gd name="T72" fmla="*/ 2147483647 w 601"/>
              <a:gd name="T73" fmla="*/ 2147483647 h 778"/>
              <a:gd name="T74" fmla="*/ 2147483647 w 601"/>
              <a:gd name="T75" fmla="*/ 2147483647 h 778"/>
              <a:gd name="T76" fmla="*/ 2147483647 w 601"/>
              <a:gd name="T77" fmla="*/ 2147483647 h 778"/>
              <a:gd name="T78" fmla="*/ 2147483647 w 601"/>
              <a:gd name="T79" fmla="*/ 2147483647 h 778"/>
              <a:gd name="T80" fmla="*/ 2147483647 w 601"/>
              <a:gd name="T81" fmla="*/ 2147483647 h 778"/>
              <a:gd name="T82" fmla="*/ 0 w 601"/>
              <a:gd name="T83" fmla="*/ 2147483647 h 778"/>
              <a:gd name="T84" fmla="*/ 2147483647 w 601"/>
              <a:gd name="T85" fmla="*/ 2147483647 h 778"/>
              <a:gd name="T86" fmla="*/ 2147483647 w 601"/>
              <a:gd name="T87" fmla="*/ 2147483647 h 7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1" h="778">
                <a:moveTo>
                  <a:pt x="17" y="32"/>
                </a:moveTo>
                <a:cubicBezTo>
                  <a:pt x="26" y="31"/>
                  <a:pt x="32" y="27"/>
                  <a:pt x="41" y="26"/>
                </a:cubicBezTo>
                <a:cubicBezTo>
                  <a:pt x="48" y="23"/>
                  <a:pt x="56" y="21"/>
                  <a:pt x="63" y="20"/>
                </a:cubicBezTo>
                <a:cubicBezTo>
                  <a:pt x="69" y="17"/>
                  <a:pt x="76" y="15"/>
                  <a:pt x="83" y="14"/>
                </a:cubicBezTo>
                <a:cubicBezTo>
                  <a:pt x="89" y="11"/>
                  <a:pt x="96" y="9"/>
                  <a:pt x="102" y="8"/>
                </a:cubicBezTo>
                <a:cubicBezTo>
                  <a:pt x="109" y="5"/>
                  <a:pt x="115" y="4"/>
                  <a:pt x="122" y="0"/>
                </a:cubicBezTo>
                <a:cubicBezTo>
                  <a:pt x="139" y="4"/>
                  <a:pt x="152" y="25"/>
                  <a:pt x="158" y="41"/>
                </a:cubicBezTo>
                <a:cubicBezTo>
                  <a:pt x="159" y="47"/>
                  <a:pt x="161" y="54"/>
                  <a:pt x="164" y="60"/>
                </a:cubicBezTo>
                <a:cubicBezTo>
                  <a:pt x="166" y="69"/>
                  <a:pt x="169" y="81"/>
                  <a:pt x="173" y="90"/>
                </a:cubicBezTo>
                <a:cubicBezTo>
                  <a:pt x="176" y="108"/>
                  <a:pt x="173" y="141"/>
                  <a:pt x="182" y="153"/>
                </a:cubicBezTo>
                <a:cubicBezTo>
                  <a:pt x="184" y="162"/>
                  <a:pt x="188" y="168"/>
                  <a:pt x="191" y="176"/>
                </a:cubicBezTo>
                <a:cubicBezTo>
                  <a:pt x="193" y="190"/>
                  <a:pt x="197" y="201"/>
                  <a:pt x="183" y="209"/>
                </a:cubicBezTo>
                <a:cubicBezTo>
                  <a:pt x="179" y="215"/>
                  <a:pt x="173" y="217"/>
                  <a:pt x="167" y="221"/>
                </a:cubicBezTo>
                <a:cubicBezTo>
                  <a:pt x="168" y="229"/>
                  <a:pt x="175" y="232"/>
                  <a:pt x="179" y="239"/>
                </a:cubicBezTo>
                <a:cubicBezTo>
                  <a:pt x="183" y="263"/>
                  <a:pt x="203" y="272"/>
                  <a:pt x="225" y="276"/>
                </a:cubicBezTo>
                <a:cubicBezTo>
                  <a:pt x="237" y="281"/>
                  <a:pt x="252" y="283"/>
                  <a:pt x="264" y="285"/>
                </a:cubicBezTo>
                <a:cubicBezTo>
                  <a:pt x="271" y="287"/>
                  <a:pt x="278" y="288"/>
                  <a:pt x="285" y="290"/>
                </a:cubicBezTo>
                <a:cubicBezTo>
                  <a:pt x="292" y="294"/>
                  <a:pt x="290" y="297"/>
                  <a:pt x="293" y="303"/>
                </a:cubicBezTo>
                <a:cubicBezTo>
                  <a:pt x="294" y="311"/>
                  <a:pt x="298" y="310"/>
                  <a:pt x="302" y="317"/>
                </a:cubicBezTo>
                <a:cubicBezTo>
                  <a:pt x="304" y="327"/>
                  <a:pt x="307" y="339"/>
                  <a:pt x="311" y="348"/>
                </a:cubicBezTo>
                <a:cubicBezTo>
                  <a:pt x="313" y="358"/>
                  <a:pt x="320" y="361"/>
                  <a:pt x="329" y="363"/>
                </a:cubicBezTo>
                <a:cubicBezTo>
                  <a:pt x="335" y="366"/>
                  <a:pt x="341" y="368"/>
                  <a:pt x="347" y="369"/>
                </a:cubicBezTo>
                <a:cubicBezTo>
                  <a:pt x="352" y="373"/>
                  <a:pt x="356" y="374"/>
                  <a:pt x="362" y="375"/>
                </a:cubicBezTo>
                <a:cubicBezTo>
                  <a:pt x="369" y="378"/>
                  <a:pt x="376" y="380"/>
                  <a:pt x="384" y="381"/>
                </a:cubicBezTo>
                <a:cubicBezTo>
                  <a:pt x="391" y="383"/>
                  <a:pt x="397" y="386"/>
                  <a:pt x="404" y="387"/>
                </a:cubicBezTo>
                <a:cubicBezTo>
                  <a:pt x="410" y="390"/>
                  <a:pt x="416" y="392"/>
                  <a:pt x="422" y="393"/>
                </a:cubicBezTo>
                <a:cubicBezTo>
                  <a:pt x="427" y="397"/>
                  <a:pt x="431" y="398"/>
                  <a:pt x="437" y="399"/>
                </a:cubicBezTo>
                <a:cubicBezTo>
                  <a:pt x="443" y="402"/>
                  <a:pt x="449" y="404"/>
                  <a:pt x="455" y="405"/>
                </a:cubicBezTo>
                <a:cubicBezTo>
                  <a:pt x="464" y="410"/>
                  <a:pt x="474" y="410"/>
                  <a:pt x="485" y="411"/>
                </a:cubicBezTo>
                <a:cubicBezTo>
                  <a:pt x="495" y="413"/>
                  <a:pt x="505" y="415"/>
                  <a:pt x="515" y="417"/>
                </a:cubicBezTo>
                <a:cubicBezTo>
                  <a:pt x="524" y="424"/>
                  <a:pt x="530" y="434"/>
                  <a:pt x="539" y="440"/>
                </a:cubicBezTo>
                <a:cubicBezTo>
                  <a:pt x="546" y="449"/>
                  <a:pt x="556" y="460"/>
                  <a:pt x="566" y="464"/>
                </a:cubicBezTo>
                <a:cubicBezTo>
                  <a:pt x="580" y="482"/>
                  <a:pt x="562" y="518"/>
                  <a:pt x="584" y="531"/>
                </a:cubicBezTo>
                <a:cubicBezTo>
                  <a:pt x="587" y="536"/>
                  <a:pt x="589" y="539"/>
                  <a:pt x="594" y="543"/>
                </a:cubicBezTo>
                <a:cubicBezTo>
                  <a:pt x="601" y="555"/>
                  <a:pt x="597" y="563"/>
                  <a:pt x="587" y="573"/>
                </a:cubicBezTo>
                <a:cubicBezTo>
                  <a:pt x="584" y="581"/>
                  <a:pt x="576" y="587"/>
                  <a:pt x="573" y="596"/>
                </a:cubicBezTo>
                <a:cubicBezTo>
                  <a:pt x="572" y="603"/>
                  <a:pt x="568" y="609"/>
                  <a:pt x="564" y="615"/>
                </a:cubicBezTo>
                <a:cubicBezTo>
                  <a:pt x="563" y="621"/>
                  <a:pt x="561" y="627"/>
                  <a:pt x="558" y="633"/>
                </a:cubicBezTo>
                <a:cubicBezTo>
                  <a:pt x="557" y="641"/>
                  <a:pt x="556" y="650"/>
                  <a:pt x="552" y="657"/>
                </a:cubicBezTo>
                <a:cubicBezTo>
                  <a:pt x="550" y="665"/>
                  <a:pt x="548" y="673"/>
                  <a:pt x="546" y="680"/>
                </a:cubicBezTo>
                <a:cubicBezTo>
                  <a:pt x="544" y="695"/>
                  <a:pt x="540" y="729"/>
                  <a:pt x="534" y="741"/>
                </a:cubicBezTo>
                <a:cubicBezTo>
                  <a:pt x="533" y="759"/>
                  <a:pt x="529" y="770"/>
                  <a:pt x="510" y="774"/>
                </a:cubicBezTo>
                <a:cubicBezTo>
                  <a:pt x="502" y="778"/>
                  <a:pt x="498" y="777"/>
                  <a:pt x="489" y="776"/>
                </a:cubicBezTo>
                <a:cubicBezTo>
                  <a:pt x="483" y="769"/>
                  <a:pt x="477" y="763"/>
                  <a:pt x="468" y="761"/>
                </a:cubicBezTo>
                <a:cubicBezTo>
                  <a:pt x="463" y="758"/>
                  <a:pt x="459" y="756"/>
                  <a:pt x="453" y="755"/>
                </a:cubicBezTo>
                <a:cubicBezTo>
                  <a:pt x="445" y="749"/>
                  <a:pt x="436" y="742"/>
                  <a:pt x="426" y="740"/>
                </a:cubicBezTo>
                <a:cubicBezTo>
                  <a:pt x="418" y="736"/>
                  <a:pt x="414" y="737"/>
                  <a:pt x="404" y="738"/>
                </a:cubicBezTo>
                <a:cubicBezTo>
                  <a:pt x="395" y="742"/>
                  <a:pt x="390" y="748"/>
                  <a:pt x="381" y="750"/>
                </a:cubicBezTo>
                <a:cubicBezTo>
                  <a:pt x="380" y="750"/>
                  <a:pt x="373" y="754"/>
                  <a:pt x="372" y="753"/>
                </a:cubicBezTo>
                <a:cubicBezTo>
                  <a:pt x="369" y="750"/>
                  <a:pt x="366" y="741"/>
                  <a:pt x="366" y="741"/>
                </a:cubicBezTo>
                <a:cubicBezTo>
                  <a:pt x="362" y="719"/>
                  <a:pt x="274" y="725"/>
                  <a:pt x="273" y="725"/>
                </a:cubicBezTo>
                <a:cubicBezTo>
                  <a:pt x="271" y="717"/>
                  <a:pt x="268" y="709"/>
                  <a:pt x="264" y="702"/>
                </a:cubicBezTo>
                <a:cubicBezTo>
                  <a:pt x="248" y="705"/>
                  <a:pt x="252" y="709"/>
                  <a:pt x="240" y="716"/>
                </a:cubicBezTo>
                <a:cubicBezTo>
                  <a:pt x="232" y="727"/>
                  <a:pt x="217" y="732"/>
                  <a:pt x="206" y="740"/>
                </a:cubicBezTo>
                <a:cubicBezTo>
                  <a:pt x="196" y="738"/>
                  <a:pt x="190" y="730"/>
                  <a:pt x="180" y="728"/>
                </a:cubicBezTo>
                <a:cubicBezTo>
                  <a:pt x="164" y="729"/>
                  <a:pt x="157" y="725"/>
                  <a:pt x="150" y="737"/>
                </a:cubicBezTo>
                <a:cubicBezTo>
                  <a:pt x="141" y="732"/>
                  <a:pt x="145" y="719"/>
                  <a:pt x="141" y="710"/>
                </a:cubicBezTo>
                <a:cubicBezTo>
                  <a:pt x="139" y="698"/>
                  <a:pt x="136" y="692"/>
                  <a:pt x="123" y="689"/>
                </a:cubicBezTo>
                <a:cubicBezTo>
                  <a:pt x="116" y="684"/>
                  <a:pt x="109" y="679"/>
                  <a:pt x="101" y="675"/>
                </a:cubicBezTo>
                <a:cubicBezTo>
                  <a:pt x="96" y="665"/>
                  <a:pt x="102" y="660"/>
                  <a:pt x="107" y="651"/>
                </a:cubicBezTo>
                <a:cubicBezTo>
                  <a:pt x="108" y="644"/>
                  <a:pt x="113" y="639"/>
                  <a:pt x="116" y="632"/>
                </a:cubicBezTo>
                <a:cubicBezTo>
                  <a:pt x="118" y="620"/>
                  <a:pt x="111" y="618"/>
                  <a:pt x="102" y="612"/>
                </a:cubicBezTo>
                <a:cubicBezTo>
                  <a:pt x="87" y="591"/>
                  <a:pt x="59" y="573"/>
                  <a:pt x="33" y="572"/>
                </a:cubicBezTo>
                <a:cubicBezTo>
                  <a:pt x="21" y="569"/>
                  <a:pt x="24" y="567"/>
                  <a:pt x="21" y="555"/>
                </a:cubicBezTo>
                <a:cubicBezTo>
                  <a:pt x="23" y="538"/>
                  <a:pt x="18" y="533"/>
                  <a:pt x="32" y="530"/>
                </a:cubicBezTo>
                <a:cubicBezTo>
                  <a:pt x="37" y="526"/>
                  <a:pt x="44" y="522"/>
                  <a:pt x="50" y="521"/>
                </a:cubicBezTo>
                <a:cubicBezTo>
                  <a:pt x="58" y="517"/>
                  <a:pt x="68" y="516"/>
                  <a:pt x="77" y="515"/>
                </a:cubicBezTo>
                <a:cubicBezTo>
                  <a:pt x="85" y="513"/>
                  <a:pt x="93" y="510"/>
                  <a:pt x="101" y="509"/>
                </a:cubicBezTo>
                <a:cubicBezTo>
                  <a:pt x="108" y="506"/>
                  <a:pt x="114" y="502"/>
                  <a:pt x="120" y="498"/>
                </a:cubicBezTo>
                <a:cubicBezTo>
                  <a:pt x="122" y="494"/>
                  <a:pt x="123" y="489"/>
                  <a:pt x="125" y="485"/>
                </a:cubicBezTo>
                <a:cubicBezTo>
                  <a:pt x="126" y="464"/>
                  <a:pt x="123" y="457"/>
                  <a:pt x="134" y="443"/>
                </a:cubicBezTo>
                <a:cubicBezTo>
                  <a:pt x="137" y="430"/>
                  <a:pt x="138" y="419"/>
                  <a:pt x="129" y="407"/>
                </a:cubicBezTo>
                <a:cubicBezTo>
                  <a:pt x="128" y="402"/>
                  <a:pt x="126" y="398"/>
                  <a:pt x="125" y="393"/>
                </a:cubicBezTo>
                <a:cubicBezTo>
                  <a:pt x="123" y="366"/>
                  <a:pt x="113" y="329"/>
                  <a:pt x="131" y="305"/>
                </a:cubicBezTo>
                <a:cubicBezTo>
                  <a:pt x="133" y="297"/>
                  <a:pt x="137" y="282"/>
                  <a:pt x="137" y="282"/>
                </a:cubicBezTo>
                <a:cubicBezTo>
                  <a:pt x="139" y="259"/>
                  <a:pt x="143" y="250"/>
                  <a:pt x="125" y="236"/>
                </a:cubicBezTo>
                <a:cubicBezTo>
                  <a:pt x="122" y="230"/>
                  <a:pt x="120" y="227"/>
                  <a:pt x="114" y="224"/>
                </a:cubicBezTo>
                <a:cubicBezTo>
                  <a:pt x="109" y="216"/>
                  <a:pt x="102" y="210"/>
                  <a:pt x="99" y="201"/>
                </a:cubicBezTo>
                <a:cubicBezTo>
                  <a:pt x="97" y="190"/>
                  <a:pt x="95" y="179"/>
                  <a:pt x="93" y="168"/>
                </a:cubicBezTo>
                <a:cubicBezTo>
                  <a:pt x="96" y="137"/>
                  <a:pt x="91" y="151"/>
                  <a:pt x="102" y="137"/>
                </a:cubicBezTo>
                <a:cubicBezTo>
                  <a:pt x="101" y="123"/>
                  <a:pt x="104" y="118"/>
                  <a:pt x="93" y="111"/>
                </a:cubicBezTo>
                <a:cubicBezTo>
                  <a:pt x="84" y="99"/>
                  <a:pt x="91" y="84"/>
                  <a:pt x="72" y="83"/>
                </a:cubicBezTo>
                <a:cubicBezTo>
                  <a:pt x="55" y="82"/>
                  <a:pt x="37" y="82"/>
                  <a:pt x="20" y="81"/>
                </a:cubicBezTo>
                <a:cubicBezTo>
                  <a:pt x="13" y="81"/>
                  <a:pt x="7" y="80"/>
                  <a:pt x="0" y="80"/>
                </a:cubicBezTo>
                <a:cubicBezTo>
                  <a:pt x="3" y="74"/>
                  <a:pt x="5" y="72"/>
                  <a:pt x="11" y="69"/>
                </a:cubicBezTo>
                <a:cubicBezTo>
                  <a:pt x="12" y="64"/>
                  <a:pt x="14" y="59"/>
                  <a:pt x="14" y="54"/>
                </a:cubicBezTo>
                <a:cubicBezTo>
                  <a:pt x="14" y="49"/>
                  <a:pt x="11" y="39"/>
                  <a:pt x="11" y="39"/>
                </a:cubicBezTo>
                <a:cubicBezTo>
                  <a:pt x="12" y="31"/>
                  <a:pt x="10" y="33"/>
                  <a:pt x="17" y="32"/>
                </a:cubicBezTo>
                <a:close/>
              </a:path>
            </a:pathLst>
          </a:custGeom>
          <a:solidFill>
            <a:srgbClr val="9933FF"/>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62" name="Text Box 114"/>
          <p:cNvSpPr txBox="1">
            <a:spLocks noChangeArrowheads="1"/>
          </p:cNvSpPr>
          <p:nvPr/>
        </p:nvSpPr>
        <p:spPr bwMode="auto">
          <a:xfrm>
            <a:off x="-468313" y="-320675"/>
            <a:ext cx="5156201"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63500" dir="2212194" algn="ctr" rotWithShape="0">
                    <a:schemeClr val="tx2"/>
                  </a:outerShdw>
                </a:effectLst>
              </a14:hiddenEffects>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r>
              <a:rPr lang="fr-FR" altLang="fr-FR" sz="1800" b="1" dirty="0">
                <a:solidFill>
                  <a:srgbClr val="000000"/>
                </a:solidFill>
                <a:latin typeface="Times New Roman" pitchFamily="18" charset="0"/>
                <a:ea typeface="ＭＳ Ｐゴシック" pitchFamily="1" charset="-128"/>
              </a:rPr>
              <a:t> </a:t>
            </a:r>
          </a:p>
          <a:p>
            <a:pPr>
              <a:spcBef>
                <a:spcPct val="0"/>
              </a:spcBef>
              <a:buClrTx/>
              <a:buSzTx/>
              <a:buFontTx/>
              <a:buNone/>
            </a:pPr>
            <a:endParaRPr lang="fr-FR" altLang="fr-FR" sz="1800" dirty="0">
              <a:solidFill>
                <a:srgbClr val="000000"/>
              </a:solidFill>
              <a:latin typeface="Times New Roman" pitchFamily="18" charset="0"/>
              <a:ea typeface="ＭＳ Ｐゴシック" pitchFamily="1" charset="-128"/>
            </a:endParaRPr>
          </a:p>
        </p:txBody>
      </p:sp>
      <p:sp>
        <p:nvSpPr>
          <p:cNvPr id="19563" name="Freeform 115"/>
          <p:cNvSpPr>
            <a:spLocks/>
          </p:cNvSpPr>
          <p:nvPr/>
        </p:nvSpPr>
        <p:spPr bwMode="auto">
          <a:xfrm>
            <a:off x="3413125" y="1168400"/>
            <a:ext cx="739775" cy="342900"/>
          </a:xfrm>
          <a:custGeom>
            <a:avLst/>
            <a:gdLst>
              <a:gd name="T0" fmla="*/ 2147483647 w 466"/>
              <a:gd name="T1" fmla="*/ 0 h 216"/>
              <a:gd name="T2" fmla="*/ 2147483647 w 466"/>
              <a:gd name="T3" fmla="*/ 2147483647 h 216"/>
              <a:gd name="T4" fmla="*/ 2147483647 w 466"/>
              <a:gd name="T5" fmla="*/ 2147483647 h 216"/>
              <a:gd name="T6" fmla="*/ 2147483647 w 466"/>
              <a:gd name="T7" fmla="*/ 2147483647 h 216"/>
              <a:gd name="T8" fmla="*/ 2147483647 w 466"/>
              <a:gd name="T9" fmla="*/ 2147483647 h 216"/>
              <a:gd name="T10" fmla="*/ 2147483647 w 466"/>
              <a:gd name="T11" fmla="*/ 2147483647 h 216"/>
              <a:gd name="T12" fmla="*/ 2147483647 w 466"/>
              <a:gd name="T13" fmla="*/ 2147483647 h 216"/>
              <a:gd name="T14" fmla="*/ 2147483647 w 466"/>
              <a:gd name="T15" fmla="*/ 2147483647 h 216"/>
              <a:gd name="T16" fmla="*/ 2147483647 w 466"/>
              <a:gd name="T17" fmla="*/ 2147483647 h 216"/>
              <a:gd name="T18" fmla="*/ 2147483647 w 466"/>
              <a:gd name="T19" fmla="*/ 2147483647 h 216"/>
              <a:gd name="T20" fmla="*/ 2147483647 w 466"/>
              <a:gd name="T21" fmla="*/ 2147483647 h 216"/>
              <a:gd name="T22" fmla="*/ 2147483647 w 466"/>
              <a:gd name="T23" fmla="*/ 2147483647 h 216"/>
              <a:gd name="T24" fmla="*/ 2147483647 w 466"/>
              <a:gd name="T25" fmla="*/ 2147483647 h 216"/>
              <a:gd name="T26" fmla="*/ 2147483647 w 466"/>
              <a:gd name="T27" fmla="*/ 2147483647 h 216"/>
              <a:gd name="T28" fmla="*/ 2147483647 w 466"/>
              <a:gd name="T29" fmla="*/ 2147483647 h 216"/>
              <a:gd name="T30" fmla="*/ 2147483647 w 466"/>
              <a:gd name="T31" fmla="*/ 2147483647 h 216"/>
              <a:gd name="T32" fmla="*/ 2147483647 w 466"/>
              <a:gd name="T33" fmla="*/ 2147483647 h 216"/>
              <a:gd name="T34" fmla="*/ 2147483647 w 466"/>
              <a:gd name="T35" fmla="*/ 2147483647 h 216"/>
              <a:gd name="T36" fmla="*/ 2147483647 w 466"/>
              <a:gd name="T37" fmla="*/ 2147483647 h 216"/>
              <a:gd name="T38" fmla="*/ 2147483647 w 466"/>
              <a:gd name="T39" fmla="*/ 0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6" h="216">
                <a:moveTo>
                  <a:pt x="42" y="0"/>
                </a:moveTo>
                <a:cubicBezTo>
                  <a:pt x="37" y="8"/>
                  <a:pt x="33" y="17"/>
                  <a:pt x="26" y="24"/>
                </a:cubicBezTo>
                <a:cubicBezTo>
                  <a:pt x="19" y="31"/>
                  <a:pt x="3" y="30"/>
                  <a:pt x="2" y="40"/>
                </a:cubicBezTo>
                <a:cubicBezTo>
                  <a:pt x="0" y="57"/>
                  <a:pt x="13" y="72"/>
                  <a:pt x="18" y="88"/>
                </a:cubicBezTo>
                <a:cubicBezTo>
                  <a:pt x="18" y="88"/>
                  <a:pt x="78" y="108"/>
                  <a:pt x="90" y="112"/>
                </a:cubicBezTo>
                <a:cubicBezTo>
                  <a:pt x="98" y="115"/>
                  <a:pt x="114" y="120"/>
                  <a:pt x="114" y="120"/>
                </a:cubicBezTo>
                <a:cubicBezTo>
                  <a:pt x="119" y="128"/>
                  <a:pt x="123" y="137"/>
                  <a:pt x="130" y="144"/>
                </a:cubicBezTo>
                <a:cubicBezTo>
                  <a:pt x="137" y="151"/>
                  <a:pt x="148" y="152"/>
                  <a:pt x="154" y="160"/>
                </a:cubicBezTo>
                <a:cubicBezTo>
                  <a:pt x="177" y="189"/>
                  <a:pt x="155" y="200"/>
                  <a:pt x="202" y="216"/>
                </a:cubicBezTo>
                <a:cubicBezTo>
                  <a:pt x="215" y="213"/>
                  <a:pt x="230" y="214"/>
                  <a:pt x="242" y="208"/>
                </a:cubicBezTo>
                <a:cubicBezTo>
                  <a:pt x="260" y="200"/>
                  <a:pt x="290" y="176"/>
                  <a:pt x="290" y="176"/>
                </a:cubicBezTo>
                <a:cubicBezTo>
                  <a:pt x="295" y="168"/>
                  <a:pt x="298" y="158"/>
                  <a:pt x="306" y="152"/>
                </a:cubicBezTo>
                <a:cubicBezTo>
                  <a:pt x="311" y="148"/>
                  <a:pt x="360" y="137"/>
                  <a:pt x="362" y="136"/>
                </a:cubicBezTo>
                <a:cubicBezTo>
                  <a:pt x="443" y="112"/>
                  <a:pt x="377" y="127"/>
                  <a:pt x="450" y="112"/>
                </a:cubicBezTo>
                <a:cubicBezTo>
                  <a:pt x="466" y="63"/>
                  <a:pt x="442" y="45"/>
                  <a:pt x="402" y="32"/>
                </a:cubicBezTo>
                <a:cubicBezTo>
                  <a:pt x="359" y="35"/>
                  <a:pt x="308" y="21"/>
                  <a:pt x="274" y="48"/>
                </a:cubicBezTo>
                <a:cubicBezTo>
                  <a:pt x="222" y="89"/>
                  <a:pt x="294" y="60"/>
                  <a:pt x="234" y="80"/>
                </a:cubicBezTo>
                <a:cubicBezTo>
                  <a:pt x="208" y="71"/>
                  <a:pt x="189" y="43"/>
                  <a:pt x="162" y="40"/>
                </a:cubicBezTo>
                <a:cubicBezTo>
                  <a:pt x="138" y="37"/>
                  <a:pt x="114" y="35"/>
                  <a:pt x="90" y="32"/>
                </a:cubicBezTo>
                <a:cubicBezTo>
                  <a:pt x="74" y="21"/>
                  <a:pt x="58" y="11"/>
                  <a:pt x="42" y="0"/>
                </a:cubicBezTo>
                <a:close/>
              </a:path>
            </a:pathLst>
          </a:custGeom>
          <a:solidFill>
            <a:srgbClr val="33CC33"/>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64" name="Text Box 116"/>
          <p:cNvSpPr txBox="1">
            <a:spLocks noChangeArrowheads="1"/>
          </p:cNvSpPr>
          <p:nvPr/>
        </p:nvSpPr>
        <p:spPr bwMode="auto">
          <a:xfrm>
            <a:off x="3429000" y="1152525"/>
            <a:ext cx="655638" cy="21907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HAUTE NORMANDIE</a:t>
            </a:r>
            <a:endParaRPr lang="fr-FR" altLang="fr-FR" sz="800" dirty="0">
              <a:solidFill>
                <a:schemeClr val="tx1"/>
              </a:solidFill>
              <a:latin typeface="Times New Roman" pitchFamily="18" charset="0"/>
              <a:ea typeface="ＭＳ Ｐゴシック" pitchFamily="1" charset="-128"/>
            </a:endParaRPr>
          </a:p>
        </p:txBody>
      </p:sp>
      <p:sp>
        <p:nvSpPr>
          <p:cNvPr id="19565" name="Freeform 117"/>
          <p:cNvSpPr>
            <a:spLocks/>
          </p:cNvSpPr>
          <p:nvPr/>
        </p:nvSpPr>
        <p:spPr bwMode="auto">
          <a:xfrm>
            <a:off x="2555875" y="1341438"/>
            <a:ext cx="254000" cy="525462"/>
          </a:xfrm>
          <a:custGeom>
            <a:avLst/>
            <a:gdLst>
              <a:gd name="T0" fmla="*/ 2147483647 w 160"/>
              <a:gd name="T1" fmla="*/ 2147483647 h 331"/>
              <a:gd name="T2" fmla="*/ 2147483647 w 160"/>
              <a:gd name="T3" fmla="*/ 2147483647 h 331"/>
              <a:gd name="T4" fmla="*/ 2147483647 w 160"/>
              <a:gd name="T5" fmla="*/ 2147483647 h 331"/>
              <a:gd name="T6" fmla="*/ 2147483647 w 160"/>
              <a:gd name="T7" fmla="*/ 2147483647 h 331"/>
              <a:gd name="T8" fmla="*/ 2147483647 w 160"/>
              <a:gd name="T9" fmla="*/ 2147483647 h 331"/>
              <a:gd name="T10" fmla="*/ 2147483647 w 160"/>
              <a:gd name="T11" fmla="*/ 2147483647 h 331"/>
              <a:gd name="T12" fmla="*/ 0 w 160"/>
              <a:gd name="T13" fmla="*/ 2147483647 h 331"/>
              <a:gd name="T14" fmla="*/ 2147483647 w 160"/>
              <a:gd name="T15" fmla="*/ 2147483647 h 331"/>
              <a:gd name="T16" fmla="*/ 2147483647 w 160"/>
              <a:gd name="T17" fmla="*/ 2147483647 h 331"/>
              <a:gd name="T18" fmla="*/ 2147483647 w 160"/>
              <a:gd name="T19" fmla="*/ 2147483647 h 331"/>
              <a:gd name="T20" fmla="*/ 2147483647 w 160"/>
              <a:gd name="T21" fmla="*/ 2147483647 h 331"/>
              <a:gd name="T22" fmla="*/ 2147483647 w 160"/>
              <a:gd name="T23" fmla="*/ 2147483647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 h="331">
                <a:moveTo>
                  <a:pt x="16" y="51"/>
                </a:moveTo>
                <a:cubicBezTo>
                  <a:pt x="33" y="0"/>
                  <a:pt x="69" y="21"/>
                  <a:pt x="120" y="27"/>
                </a:cubicBezTo>
                <a:cubicBezTo>
                  <a:pt x="158" y="84"/>
                  <a:pt x="147" y="56"/>
                  <a:pt x="160" y="107"/>
                </a:cubicBezTo>
                <a:cubicBezTo>
                  <a:pt x="159" y="126"/>
                  <a:pt x="137" y="247"/>
                  <a:pt x="152" y="291"/>
                </a:cubicBezTo>
                <a:cubicBezTo>
                  <a:pt x="147" y="299"/>
                  <a:pt x="144" y="310"/>
                  <a:pt x="136" y="315"/>
                </a:cubicBezTo>
                <a:cubicBezTo>
                  <a:pt x="122" y="324"/>
                  <a:pt x="88" y="331"/>
                  <a:pt x="88" y="331"/>
                </a:cubicBezTo>
                <a:cubicBezTo>
                  <a:pt x="23" y="323"/>
                  <a:pt x="18" y="330"/>
                  <a:pt x="0" y="275"/>
                </a:cubicBezTo>
                <a:cubicBezTo>
                  <a:pt x="3" y="267"/>
                  <a:pt x="4" y="259"/>
                  <a:pt x="8" y="251"/>
                </a:cubicBezTo>
                <a:cubicBezTo>
                  <a:pt x="12" y="242"/>
                  <a:pt x="20" y="236"/>
                  <a:pt x="24" y="227"/>
                </a:cubicBezTo>
                <a:cubicBezTo>
                  <a:pt x="31" y="212"/>
                  <a:pt x="40" y="179"/>
                  <a:pt x="40" y="179"/>
                </a:cubicBezTo>
                <a:cubicBezTo>
                  <a:pt x="37" y="155"/>
                  <a:pt x="36" y="131"/>
                  <a:pt x="32" y="107"/>
                </a:cubicBezTo>
                <a:cubicBezTo>
                  <a:pt x="28" y="85"/>
                  <a:pt x="0" y="67"/>
                  <a:pt x="16" y="51"/>
                </a:cubicBezTo>
                <a:close/>
              </a:path>
            </a:pathLst>
          </a:custGeom>
          <a:solidFill>
            <a:srgbClr val="FF66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66" name="Freeform 118"/>
          <p:cNvSpPr>
            <a:spLocks/>
          </p:cNvSpPr>
          <p:nvPr/>
        </p:nvSpPr>
        <p:spPr bwMode="auto">
          <a:xfrm>
            <a:off x="2738438" y="1905000"/>
            <a:ext cx="538162" cy="569913"/>
          </a:xfrm>
          <a:custGeom>
            <a:avLst/>
            <a:gdLst>
              <a:gd name="T0" fmla="*/ 2147483647 w 339"/>
              <a:gd name="T1" fmla="*/ 2147483647 h 359"/>
              <a:gd name="T2" fmla="*/ 2147483647 w 339"/>
              <a:gd name="T3" fmla="*/ 2147483647 h 359"/>
              <a:gd name="T4" fmla="*/ 2147483647 w 339"/>
              <a:gd name="T5" fmla="*/ 2147483647 h 359"/>
              <a:gd name="T6" fmla="*/ 2147483647 w 339"/>
              <a:gd name="T7" fmla="*/ 2147483647 h 359"/>
              <a:gd name="T8" fmla="*/ 2147483647 w 339"/>
              <a:gd name="T9" fmla="*/ 2147483647 h 359"/>
              <a:gd name="T10" fmla="*/ 2147483647 w 339"/>
              <a:gd name="T11" fmla="*/ 2147483647 h 359"/>
              <a:gd name="T12" fmla="*/ 2147483647 w 339"/>
              <a:gd name="T13" fmla="*/ 2147483647 h 359"/>
              <a:gd name="T14" fmla="*/ 2147483647 w 339"/>
              <a:gd name="T15" fmla="*/ 2147483647 h 359"/>
              <a:gd name="T16" fmla="*/ 2147483647 w 339"/>
              <a:gd name="T17" fmla="*/ 2147483647 h 359"/>
              <a:gd name="T18" fmla="*/ 2147483647 w 339"/>
              <a:gd name="T19" fmla="*/ 2147483647 h 359"/>
              <a:gd name="T20" fmla="*/ 2147483647 w 339"/>
              <a:gd name="T21" fmla="*/ 2147483647 h 359"/>
              <a:gd name="T22" fmla="*/ 2147483647 w 339"/>
              <a:gd name="T23" fmla="*/ 2147483647 h 359"/>
              <a:gd name="T24" fmla="*/ 2147483647 w 339"/>
              <a:gd name="T25" fmla="*/ 0 h 359"/>
              <a:gd name="T26" fmla="*/ 2147483647 w 339"/>
              <a:gd name="T27" fmla="*/ 2147483647 h 359"/>
              <a:gd name="T28" fmla="*/ 2147483647 w 339"/>
              <a:gd name="T29" fmla="*/ 2147483647 h 359"/>
              <a:gd name="T30" fmla="*/ 2147483647 w 339"/>
              <a:gd name="T31" fmla="*/ 2147483647 h 3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9" h="359">
                <a:moveTo>
                  <a:pt x="107" y="40"/>
                </a:moveTo>
                <a:cubicBezTo>
                  <a:pt x="54" y="47"/>
                  <a:pt x="31" y="39"/>
                  <a:pt x="3" y="80"/>
                </a:cubicBezTo>
                <a:cubicBezTo>
                  <a:pt x="6" y="96"/>
                  <a:pt x="0" y="116"/>
                  <a:pt x="11" y="128"/>
                </a:cubicBezTo>
                <a:cubicBezTo>
                  <a:pt x="22" y="141"/>
                  <a:pt x="59" y="144"/>
                  <a:pt x="59" y="144"/>
                </a:cubicBezTo>
                <a:cubicBezTo>
                  <a:pt x="165" y="134"/>
                  <a:pt x="125" y="135"/>
                  <a:pt x="195" y="112"/>
                </a:cubicBezTo>
                <a:cubicBezTo>
                  <a:pt x="208" y="115"/>
                  <a:pt x="224" y="112"/>
                  <a:pt x="235" y="120"/>
                </a:cubicBezTo>
                <a:cubicBezTo>
                  <a:pt x="242" y="125"/>
                  <a:pt x="244" y="136"/>
                  <a:pt x="243" y="144"/>
                </a:cubicBezTo>
                <a:cubicBezTo>
                  <a:pt x="236" y="208"/>
                  <a:pt x="230" y="174"/>
                  <a:pt x="211" y="216"/>
                </a:cubicBezTo>
                <a:cubicBezTo>
                  <a:pt x="173" y="302"/>
                  <a:pt x="215" y="234"/>
                  <a:pt x="179" y="288"/>
                </a:cubicBezTo>
                <a:cubicBezTo>
                  <a:pt x="188" y="350"/>
                  <a:pt x="185" y="359"/>
                  <a:pt x="243" y="344"/>
                </a:cubicBezTo>
                <a:cubicBezTo>
                  <a:pt x="260" y="319"/>
                  <a:pt x="287" y="308"/>
                  <a:pt x="299" y="280"/>
                </a:cubicBezTo>
                <a:cubicBezTo>
                  <a:pt x="315" y="243"/>
                  <a:pt x="317" y="210"/>
                  <a:pt x="339" y="176"/>
                </a:cubicBezTo>
                <a:cubicBezTo>
                  <a:pt x="324" y="118"/>
                  <a:pt x="309" y="51"/>
                  <a:pt x="275" y="0"/>
                </a:cubicBezTo>
                <a:cubicBezTo>
                  <a:pt x="248" y="3"/>
                  <a:pt x="220" y="0"/>
                  <a:pt x="195" y="8"/>
                </a:cubicBezTo>
                <a:cubicBezTo>
                  <a:pt x="186" y="11"/>
                  <a:pt x="188" y="28"/>
                  <a:pt x="179" y="32"/>
                </a:cubicBezTo>
                <a:cubicBezTo>
                  <a:pt x="123" y="60"/>
                  <a:pt x="129" y="62"/>
                  <a:pt x="107" y="40"/>
                </a:cubicBezTo>
                <a:close/>
              </a:path>
            </a:pathLst>
          </a:custGeom>
          <a:solidFill>
            <a:srgbClr val="FF6600"/>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67" name="Freeform 119"/>
          <p:cNvSpPr>
            <a:spLocks/>
          </p:cNvSpPr>
          <p:nvPr/>
        </p:nvSpPr>
        <p:spPr bwMode="auto">
          <a:xfrm>
            <a:off x="4432300" y="2552700"/>
            <a:ext cx="357188" cy="304800"/>
          </a:xfrm>
          <a:custGeom>
            <a:avLst/>
            <a:gdLst>
              <a:gd name="T0" fmla="*/ 2147483647 w 225"/>
              <a:gd name="T1" fmla="*/ 2147483647 h 192"/>
              <a:gd name="T2" fmla="*/ 0 w 225"/>
              <a:gd name="T3" fmla="*/ 2147483647 h 192"/>
              <a:gd name="T4" fmla="*/ 2147483647 w 225"/>
              <a:gd name="T5" fmla="*/ 2147483647 h 192"/>
              <a:gd name="T6" fmla="*/ 2147483647 w 225"/>
              <a:gd name="T7" fmla="*/ 2147483647 h 192"/>
              <a:gd name="T8" fmla="*/ 2147483647 w 225"/>
              <a:gd name="T9" fmla="*/ 2147483647 h 192"/>
              <a:gd name="T10" fmla="*/ 2147483647 w 225"/>
              <a:gd name="T11" fmla="*/ 2147483647 h 192"/>
              <a:gd name="T12" fmla="*/ 2147483647 w 225"/>
              <a:gd name="T13" fmla="*/ 2147483647 h 192"/>
              <a:gd name="T14" fmla="*/ 2147483647 w 225"/>
              <a:gd name="T15" fmla="*/ 2147483647 h 192"/>
              <a:gd name="T16" fmla="*/ 2147483647 w 225"/>
              <a:gd name="T17" fmla="*/ 2147483647 h 192"/>
              <a:gd name="T18" fmla="*/ 2147483647 w 225"/>
              <a:gd name="T19" fmla="*/ 2147483647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 h="192">
                <a:moveTo>
                  <a:pt x="48" y="56"/>
                </a:moveTo>
                <a:cubicBezTo>
                  <a:pt x="19" y="75"/>
                  <a:pt x="19" y="92"/>
                  <a:pt x="0" y="120"/>
                </a:cubicBezTo>
                <a:cubicBezTo>
                  <a:pt x="16" y="123"/>
                  <a:pt x="33" y="121"/>
                  <a:pt x="48" y="128"/>
                </a:cubicBezTo>
                <a:cubicBezTo>
                  <a:pt x="57" y="132"/>
                  <a:pt x="56" y="147"/>
                  <a:pt x="64" y="152"/>
                </a:cubicBezTo>
                <a:cubicBezTo>
                  <a:pt x="69" y="155"/>
                  <a:pt x="150" y="189"/>
                  <a:pt x="160" y="192"/>
                </a:cubicBezTo>
                <a:cubicBezTo>
                  <a:pt x="173" y="189"/>
                  <a:pt x="188" y="191"/>
                  <a:pt x="200" y="184"/>
                </a:cubicBezTo>
                <a:cubicBezTo>
                  <a:pt x="217" y="175"/>
                  <a:pt x="225" y="142"/>
                  <a:pt x="208" y="128"/>
                </a:cubicBezTo>
                <a:cubicBezTo>
                  <a:pt x="208" y="128"/>
                  <a:pt x="148" y="108"/>
                  <a:pt x="136" y="104"/>
                </a:cubicBezTo>
                <a:cubicBezTo>
                  <a:pt x="128" y="101"/>
                  <a:pt x="112" y="96"/>
                  <a:pt x="112" y="96"/>
                </a:cubicBezTo>
                <a:cubicBezTo>
                  <a:pt x="103" y="87"/>
                  <a:pt x="20" y="0"/>
                  <a:pt x="48" y="56"/>
                </a:cubicBezTo>
                <a:close/>
              </a:path>
            </a:pathLst>
          </a:custGeom>
          <a:solidFill>
            <a:srgbClr val="33CC33"/>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68" name="Freeform 120"/>
          <p:cNvSpPr>
            <a:spLocks/>
          </p:cNvSpPr>
          <p:nvPr/>
        </p:nvSpPr>
        <p:spPr bwMode="auto">
          <a:xfrm>
            <a:off x="5689600" y="1968500"/>
            <a:ext cx="225425" cy="404813"/>
          </a:xfrm>
          <a:custGeom>
            <a:avLst/>
            <a:gdLst>
              <a:gd name="T0" fmla="*/ 0 w 142"/>
              <a:gd name="T1" fmla="*/ 2147483647 h 255"/>
              <a:gd name="T2" fmla="*/ 2147483647 w 142"/>
              <a:gd name="T3" fmla="*/ 2147483647 h 255"/>
              <a:gd name="T4" fmla="*/ 2147483647 w 142"/>
              <a:gd name="T5" fmla="*/ 0 h 255"/>
              <a:gd name="T6" fmla="*/ 2147483647 w 142"/>
              <a:gd name="T7" fmla="*/ 2147483647 h 255"/>
              <a:gd name="T8" fmla="*/ 2147483647 w 142"/>
              <a:gd name="T9" fmla="*/ 2147483647 h 255"/>
              <a:gd name="T10" fmla="*/ 2147483647 w 142"/>
              <a:gd name="T11" fmla="*/ 2147483647 h 255"/>
              <a:gd name="T12" fmla="*/ 2147483647 w 142"/>
              <a:gd name="T13" fmla="*/ 2147483647 h 255"/>
              <a:gd name="T14" fmla="*/ 2147483647 w 142"/>
              <a:gd name="T15" fmla="*/ 2147483647 h 255"/>
              <a:gd name="T16" fmla="*/ 2147483647 w 142"/>
              <a:gd name="T17" fmla="*/ 2147483647 h 255"/>
              <a:gd name="T18" fmla="*/ 0 w 142"/>
              <a:gd name="T19" fmla="*/ 2147483647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55">
                <a:moveTo>
                  <a:pt x="0" y="32"/>
                </a:moveTo>
                <a:cubicBezTo>
                  <a:pt x="8" y="27"/>
                  <a:pt x="15" y="20"/>
                  <a:pt x="24" y="16"/>
                </a:cubicBezTo>
                <a:cubicBezTo>
                  <a:pt x="39" y="9"/>
                  <a:pt x="72" y="0"/>
                  <a:pt x="72" y="0"/>
                </a:cubicBezTo>
                <a:cubicBezTo>
                  <a:pt x="87" y="45"/>
                  <a:pt x="84" y="64"/>
                  <a:pt x="120" y="88"/>
                </a:cubicBezTo>
                <a:cubicBezTo>
                  <a:pt x="139" y="144"/>
                  <a:pt x="142" y="131"/>
                  <a:pt x="128" y="192"/>
                </a:cubicBezTo>
                <a:cubicBezTo>
                  <a:pt x="116" y="246"/>
                  <a:pt x="125" y="236"/>
                  <a:pt x="88" y="248"/>
                </a:cubicBezTo>
                <a:cubicBezTo>
                  <a:pt x="72" y="245"/>
                  <a:pt x="47" y="255"/>
                  <a:pt x="40" y="240"/>
                </a:cubicBezTo>
                <a:cubicBezTo>
                  <a:pt x="29" y="218"/>
                  <a:pt x="48" y="192"/>
                  <a:pt x="48" y="168"/>
                </a:cubicBezTo>
                <a:cubicBezTo>
                  <a:pt x="48" y="147"/>
                  <a:pt x="45" y="125"/>
                  <a:pt x="40" y="104"/>
                </a:cubicBezTo>
                <a:cubicBezTo>
                  <a:pt x="37" y="92"/>
                  <a:pt x="24" y="32"/>
                  <a:pt x="0" y="32"/>
                </a:cubicBezTo>
                <a:close/>
              </a:path>
            </a:pathLst>
          </a:custGeom>
          <a:solidFill>
            <a:srgbClr val="9933FF"/>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69" name="Text Box 121"/>
          <p:cNvSpPr txBox="1">
            <a:spLocks noChangeArrowheads="1"/>
          </p:cNvSpPr>
          <p:nvPr/>
        </p:nvSpPr>
        <p:spPr bwMode="auto">
          <a:xfrm>
            <a:off x="5334000" y="2057400"/>
            <a:ext cx="838200" cy="261938"/>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SUD CHAMPAGNE</a:t>
            </a:r>
            <a:endParaRPr lang="fr-FR" altLang="fr-FR" sz="800" dirty="0">
              <a:solidFill>
                <a:schemeClr val="tx1"/>
              </a:solidFill>
              <a:latin typeface="Times New Roman" pitchFamily="18" charset="0"/>
              <a:ea typeface="ＭＳ Ｐゴシック" pitchFamily="1" charset="-128"/>
            </a:endParaRPr>
          </a:p>
        </p:txBody>
      </p:sp>
      <p:sp>
        <p:nvSpPr>
          <p:cNvPr id="19570" name="Freeform 122"/>
          <p:cNvSpPr>
            <a:spLocks/>
          </p:cNvSpPr>
          <p:nvPr/>
        </p:nvSpPr>
        <p:spPr bwMode="auto">
          <a:xfrm>
            <a:off x="6248400" y="2611438"/>
            <a:ext cx="844550" cy="893762"/>
          </a:xfrm>
          <a:custGeom>
            <a:avLst/>
            <a:gdLst>
              <a:gd name="T0" fmla="*/ 2147483647 w 532"/>
              <a:gd name="T1" fmla="*/ 2147483647 h 563"/>
              <a:gd name="T2" fmla="*/ 2147483647 w 532"/>
              <a:gd name="T3" fmla="*/ 2147483647 h 563"/>
              <a:gd name="T4" fmla="*/ 2147483647 w 532"/>
              <a:gd name="T5" fmla="*/ 2147483647 h 563"/>
              <a:gd name="T6" fmla="*/ 2147483647 w 532"/>
              <a:gd name="T7" fmla="*/ 2147483647 h 563"/>
              <a:gd name="T8" fmla="*/ 2147483647 w 532"/>
              <a:gd name="T9" fmla="*/ 2147483647 h 563"/>
              <a:gd name="T10" fmla="*/ 2147483647 w 532"/>
              <a:gd name="T11" fmla="*/ 2147483647 h 563"/>
              <a:gd name="T12" fmla="*/ 2147483647 w 532"/>
              <a:gd name="T13" fmla="*/ 2147483647 h 563"/>
              <a:gd name="T14" fmla="*/ 2147483647 w 532"/>
              <a:gd name="T15" fmla="*/ 2147483647 h 563"/>
              <a:gd name="T16" fmla="*/ 2147483647 w 532"/>
              <a:gd name="T17" fmla="*/ 2147483647 h 563"/>
              <a:gd name="T18" fmla="*/ 2147483647 w 532"/>
              <a:gd name="T19" fmla="*/ 2147483647 h 563"/>
              <a:gd name="T20" fmla="*/ 2147483647 w 532"/>
              <a:gd name="T21" fmla="*/ 2147483647 h 563"/>
              <a:gd name="T22" fmla="*/ 2147483647 w 532"/>
              <a:gd name="T23" fmla="*/ 2147483647 h 563"/>
              <a:gd name="T24" fmla="*/ 2147483647 w 532"/>
              <a:gd name="T25" fmla="*/ 2147483647 h 563"/>
              <a:gd name="T26" fmla="*/ 2147483647 w 532"/>
              <a:gd name="T27" fmla="*/ 2147483647 h 563"/>
              <a:gd name="T28" fmla="*/ 2147483647 w 532"/>
              <a:gd name="T29" fmla="*/ 2147483647 h 563"/>
              <a:gd name="T30" fmla="*/ 2147483647 w 532"/>
              <a:gd name="T31" fmla="*/ 2147483647 h 563"/>
              <a:gd name="T32" fmla="*/ 2147483647 w 532"/>
              <a:gd name="T33" fmla="*/ 2147483647 h 563"/>
              <a:gd name="T34" fmla="*/ 2147483647 w 532"/>
              <a:gd name="T35" fmla="*/ 2147483647 h 563"/>
              <a:gd name="T36" fmla="*/ 2147483647 w 532"/>
              <a:gd name="T37" fmla="*/ 2147483647 h 563"/>
              <a:gd name="T38" fmla="*/ 2147483647 w 532"/>
              <a:gd name="T39" fmla="*/ 2147483647 h 563"/>
              <a:gd name="T40" fmla="*/ 2147483647 w 532"/>
              <a:gd name="T41" fmla="*/ 2147483647 h 563"/>
              <a:gd name="T42" fmla="*/ 2147483647 w 532"/>
              <a:gd name="T43" fmla="*/ 2147483647 h 563"/>
              <a:gd name="T44" fmla="*/ 2147483647 w 532"/>
              <a:gd name="T45" fmla="*/ 2147483647 h 563"/>
              <a:gd name="T46" fmla="*/ 2147483647 w 532"/>
              <a:gd name="T47" fmla="*/ 2147483647 h 563"/>
              <a:gd name="T48" fmla="*/ 2147483647 w 532"/>
              <a:gd name="T49" fmla="*/ 2147483647 h 563"/>
              <a:gd name="T50" fmla="*/ 2147483647 w 532"/>
              <a:gd name="T51" fmla="*/ 2147483647 h 563"/>
              <a:gd name="T52" fmla="*/ 2147483647 w 532"/>
              <a:gd name="T53" fmla="*/ 2147483647 h 563"/>
              <a:gd name="T54" fmla="*/ 2147483647 w 532"/>
              <a:gd name="T55" fmla="*/ 2147483647 h 563"/>
              <a:gd name="T56" fmla="*/ 2147483647 w 532"/>
              <a:gd name="T57" fmla="*/ 2147483647 h 563"/>
              <a:gd name="T58" fmla="*/ 2147483647 w 532"/>
              <a:gd name="T59" fmla="*/ 2147483647 h 563"/>
              <a:gd name="T60" fmla="*/ 2147483647 w 532"/>
              <a:gd name="T61" fmla="*/ 2147483647 h 563"/>
              <a:gd name="T62" fmla="*/ 2147483647 w 532"/>
              <a:gd name="T63" fmla="*/ 2147483647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2" h="563">
                <a:moveTo>
                  <a:pt x="44" y="155"/>
                </a:moveTo>
                <a:cubicBezTo>
                  <a:pt x="8" y="167"/>
                  <a:pt x="0" y="200"/>
                  <a:pt x="20" y="235"/>
                </a:cubicBezTo>
                <a:cubicBezTo>
                  <a:pt x="27" y="248"/>
                  <a:pt x="56" y="255"/>
                  <a:pt x="68" y="259"/>
                </a:cubicBezTo>
                <a:cubicBezTo>
                  <a:pt x="90" y="325"/>
                  <a:pt x="85" y="321"/>
                  <a:pt x="148" y="363"/>
                </a:cubicBezTo>
                <a:cubicBezTo>
                  <a:pt x="156" y="368"/>
                  <a:pt x="164" y="374"/>
                  <a:pt x="172" y="379"/>
                </a:cubicBezTo>
                <a:cubicBezTo>
                  <a:pt x="180" y="384"/>
                  <a:pt x="196" y="395"/>
                  <a:pt x="196" y="395"/>
                </a:cubicBezTo>
                <a:cubicBezTo>
                  <a:pt x="201" y="411"/>
                  <a:pt x="211" y="426"/>
                  <a:pt x="212" y="443"/>
                </a:cubicBezTo>
                <a:cubicBezTo>
                  <a:pt x="215" y="480"/>
                  <a:pt x="210" y="519"/>
                  <a:pt x="220" y="555"/>
                </a:cubicBezTo>
                <a:cubicBezTo>
                  <a:pt x="222" y="563"/>
                  <a:pt x="236" y="560"/>
                  <a:pt x="244" y="563"/>
                </a:cubicBezTo>
                <a:cubicBezTo>
                  <a:pt x="263" y="506"/>
                  <a:pt x="246" y="524"/>
                  <a:pt x="284" y="499"/>
                </a:cubicBezTo>
                <a:cubicBezTo>
                  <a:pt x="289" y="483"/>
                  <a:pt x="295" y="467"/>
                  <a:pt x="300" y="451"/>
                </a:cubicBezTo>
                <a:cubicBezTo>
                  <a:pt x="303" y="442"/>
                  <a:pt x="288" y="436"/>
                  <a:pt x="284" y="427"/>
                </a:cubicBezTo>
                <a:cubicBezTo>
                  <a:pt x="256" y="364"/>
                  <a:pt x="287" y="392"/>
                  <a:pt x="244" y="363"/>
                </a:cubicBezTo>
                <a:cubicBezTo>
                  <a:pt x="239" y="347"/>
                  <a:pt x="244" y="320"/>
                  <a:pt x="228" y="315"/>
                </a:cubicBezTo>
                <a:cubicBezTo>
                  <a:pt x="212" y="310"/>
                  <a:pt x="196" y="304"/>
                  <a:pt x="180" y="299"/>
                </a:cubicBezTo>
                <a:cubicBezTo>
                  <a:pt x="172" y="296"/>
                  <a:pt x="156" y="291"/>
                  <a:pt x="156" y="291"/>
                </a:cubicBezTo>
                <a:cubicBezTo>
                  <a:pt x="154" y="284"/>
                  <a:pt x="126" y="234"/>
                  <a:pt x="148" y="219"/>
                </a:cubicBezTo>
                <a:cubicBezTo>
                  <a:pt x="169" y="204"/>
                  <a:pt x="196" y="203"/>
                  <a:pt x="220" y="195"/>
                </a:cubicBezTo>
                <a:cubicBezTo>
                  <a:pt x="229" y="192"/>
                  <a:pt x="235" y="183"/>
                  <a:pt x="244" y="179"/>
                </a:cubicBezTo>
                <a:cubicBezTo>
                  <a:pt x="330" y="141"/>
                  <a:pt x="262" y="183"/>
                  <a:pt x="316" y="147"/>
                </a:cubicBezTo>
                <a:cubicBezTo>
                  <a:pt x="330" y="104"/>
                  <a:pt x="346" y="119"/>
                  <a:pt x="388" y="107"/>
                </a:cubicBezTo>
                <a:cubicBezTo>
                  <a:pt x="404" y="103"/>
                  <a:pt x="420" y="96"/>
                  <a:pt x="436" y="91"/>
                </a:cubicBezTo>
                <a:cubicBezTo>
                  <a:pt x="444" y="88"/>
                  <a:pt x="460" y="83"/>
                  <a:pt x="460" y="83"/>
                </a:cubicBezTo>
                <a:cubicBezTo>
                  <a:pt x="468" y="86"/>
                  <a:pt x="476" y="87"/>
                  <a:pt x="484" y="91"/>
                </a:cubicBezTo>
                <a:cubicBezTo>
                  <a:pt x="493" y="95"/>
                  <a:pt x="499" y="109"/>
                  <a:pt x="508" y="107"/>
                </a:cubicBezTo>
                <a:cubicBezTo>
                  <a:pt x="519" y="105"/>
                  <a:pt x="529" y="67"/>
                  <a:pt x="532" y="59"/>
                </a:cubicBezTo>
                <a:cubicBezTo>
                  <a:pt x="511" y="27"/>
                  <a:pt x="521" y="15"/>
                  <a:pt x="484" y="3"/>
                </a:cubicBezTo>
                <a:cubicBezTo>
                  <a:pt x="469" y="4"/>
                  <a:pt x="378" y="0"/>
                  <a:pt x="340" y="19"/>
                </a:cubicBezTo>
                <a:cubicBezTo>
                  <a:pt x="317" y="31"/>
                  <a:pt x="268" y="51"/>
                  <a:pt x="268" y="51"/>
                </a:cubicBezTo>
                <a:cubicBezTo>
                  <a:pt x="240" y="93"/>
                  <a:pt x="178" y="116"/>
                  <a:pt x="132" y="139"/>
                </a:cubicBezTo>
                <a:cubicBezTo>
                  <a:pt x="105" y="153"/>
                  <a:pt x="44" y="163"/>
                  <a:pt x="44" y="163"/>
                </a:cubicBezTo>
                <a:cubicBezTo>
                  <a:pt x="11" y="185"/>
                  <a:pt x="13" y="186"/>
                  <a:pt x="44" y="155"/>
                </a:cubicBezTo>
                <a:close/>
              </a:path>
            </a:pathLst>
          </a:custGeom>
          <a:solidFill>
            <a:srgbClr val="9933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71" name="Text Box 123"/>
          <p:cNvSpPr txBox="1">
            <a:spLocks noChangeArrowheads="1"/>
          </p:cNvSpPr>
          <p:nvPr/>
        </p:nvSpPr>
        <p:spPr bwMode="auto">
          <a:xfrm>
            <a:off x="6324600" y="2743200"/>
            <a:ext cx="500063" cy="2159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lnSpc>
                <a:spcPct val="220000"/>
              </a:lnSpc>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FRANCHE COMTE</a:t>
            </a:r>
            <a:endParaRPr lang="fr-FR" altLang="fr-FR" sz="800" dirty="0">
              <a:solidFill>
                <a:schemeClr val="tx1"/>
              </a:solidFill>
              <a:latin typeface="Times New Roman" pitchFamily="18" charset="0"/>
              <a:ea typeface="ＭＳ Ｐゴシック" pitchFamily="1" charset="-128"/>
            </a:endParaRPr>
          </a:p>
        </p:txBody>
      </p:sp>
      <p:sp>
        <p:nvSpPr>
          <p:cNvPr id="19572" name="Freeform 124"/>
          <p:cNvSpPr>
            <a:spLocks/>
          </p:cNvSpPr>
          <p:nvPr/>
        </p:nvSpPr>
        <p:spPr bwMode="auto">
          <a:xfrm>
            <a:off x="3527425" y="2616200"/>
            <a:ext cx="458788" cy="469900"/>
          </a:xfrm>
          <a:custGeom>
            <a:avLst/>
            <a:gdLst>
              <a:gd name="T0" fmla="*/ 2147483647 w 289"/>
              <a:gd name="T1" fmla="*/ 0 h 296"/>
              <a:gd name="T2" fmla="*/ 2147483647 w 289"/>
              <a:gd name="T3" fmla="*/ 2147483647 h 296"/>
              <a:gd name="T4" fmla="*/ 2147483647 w 289"/>
              <a:gd name="T5" fmla="*/ 2147483647 h 296"/>
              <a:gd name="T6" fmla="*/ 2147483647 w 289"/>
              <a:gd name="T7" fmla="*/ 2147483647 h 296"/>
              <a:gd name="T8" fmla="*/ 2147483647 w 289"/>
              <a:gd name="T9" fmla="*/ 2147483647 h 296"/>
              <a:gd name="T10" fmla="*/ 2147483647 w 289"/>
              <a:gd name="T11" fmla="*/ 2147483647 h 296"/>
              <a:gd name="T12" fmla="*/ 2147483647 w 289"/>
              <a:gd name="T13" fmla="*/ 2147483647 h 296"/>
              <a:gd name="T14" fmla="*/ 2147483647 w 289"/>
              <a:gd name="T15" fmla="*/ 2147483647 h 296"/>
              <a:gd name="T16" fmla="*/ 2147483647 w 289"/>
              <a:gd name="T17" fmla="*/ 2147483647 h 296"/>
              <a:gd name="T18" fmla="*/ 2147483647 w 289"/>
              <a:gd name="T19" fmla="*/ 2147483647 h 296"/>
              <a:gd name="T20" fmla="*/ 2147483647 w 289"/>
              <a:gd name="T21" fmla="*/ 2147483647 h 296"/>
              <a:gd name="T22" fmla="*/ 2147483647 w 289"/>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9" h="296">
                <a:moveTo>
                  <a:pt x="82" y="0"/>
                </a:moveTo>
                <a:cubicBezTo>
                  <a:pt x="66" y="5"/>
                  <a:pt x="50" y="11"/>
                  <a:pt x="34" y="16"/>
                </a:cubicBezTo>
                <a:cubicBezTo>
                  <a:pt x="26" y="19"/>
                  <a:pt x="10" y="24"/>
                  <a:pt x="10" y="24"/>
                </a:cubicBezTo>
                <a:cubicBezTo>
                  <a:pt x="23" y="102"/>
                  <a:pt x="0" y="55"/>
                  <a:pt x="50" y="80"/>
                </a:cubicBezTo>
                <a:cubicBezTo>
                  <a:pt x="67" y="89"/>
                  <a:pt x="98" y="112"/>
                  <a:pt x="98" y="112"/>
                </a:cubicBezTo>
                <a:cubicBezTo>
                  <a:pt x="111" y="151"/>
                  <a:pt x="151" y="162"/>
                  <a:pt x="170" y="200"/>
                </a:cubicBezTo>
                <a:cubicBezTo>
                  <a:pt x="181" y="222"/>
                  <a:pt x="175" y="250"/>
                  <a:pt x="186" y="272"/>
                </a:cubicBezTo>
                <a:cubicBezTo>
                  <a:pt x="192" y="284"/>
                  <a:pt x="223" y="292"/>
                  <a:pt x="234" y="296"/>
                </a:cubicBezTo>
                <a:cubicBezTo>
                  <a:pt x="289" y="278"/>
                  <a:pt x="259" y="246"/>
                  <a:pt x="226" y="224"/>
                </a:cubicBezTo>
                <a:cubicBezTo>
                  <a:pt x="210" y="176"/>
                  <a:pt x="198" y="128"/>
                  <a:pt x="186" y="80"/>
                </a:cubicBezTo>
                <a:cubicBezTo>
                  <a:pt x="183" y="69"/>
                  <a:pt x="173" y="38"/>
                  <a:pt x="162" y="32"/>
                </a:cubicBezTo>
                <a:cubicBezTo>
                  <a:pt x="128" y="15"/>
                  <a:pt x="100" y="36"/>
                  <a:pt x="82" y="0"/>
                </a:cubicBezTo>
                <a:close/>
              </a:path>
            </a:pathLst>
          </a:cu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73" name="Freeform 125"/>
          <p:cNvSpPr>
            <a:spLocks/>
          </p:cNvSpPr>
          <p:nvPr/>
        </p:nvSpPr>
        <p:spPr bwMode="auto">
          <a:xfrm>
            <a:off x="3865563" y="3683000"/>
            <a:ext cx="752475" cy="738188"/>
          </a:xfrm>
          <a:custGeom>
            <a:avLst/>
            <a:gdLst>
              <a:gd name="T0" fmla="*/ 2147483647 w 474"/>
              <a:gd name="T1" fmla="*/ 2147483647 h 465"/>
              <a:gd name="T2" fmla="*/ 2147483647 w 474"/>
              <a:gd name="T3" fmla="*/ 0 h 465"/>
              <a:gd name="T4" fmla="*/ 2147483647 w 474"/>
              <a:gd name="T5" fmla="*/ 2147483647 h 465"/>
              <a:gd name="T6" fmla="*/ 2147483647 w 474"/>
              <a:gd name="T7" fmla="*/ 2147483647 h 465"/>
              <a:gd name="T8" fmla="*/ 2147483647 w 474"/>
              <a:gd name="T9" fmla="*/ 2147483647 h 465"/>
              <a:gd name="T10" fmla="*/ 2147483647 w 474"/>
              <a:gd name="T11" fmla="*/ 2147483647 h 465"/>
              <a:gd name="T12" fmla="*/ 2147483647 w 474"/>
              <a:gd name="T13" fmla="*/ 2147483647 h 465"/>
              <a:gd name="T14" fmla="*/ 2147483647 w 474"/>
              <a:gd name="T15" fmla="*/ 2147483647 h 465"/>
              <a:gd name="T16" fmla="*/ 2147483647 w 474"/>
              <a:gd name="T17" fmla="*/ 2147483647 h 465"/>
              <a:gd name="T18" fmla="*/ 2147483647 w 474"/>
              <a:gd name="T19" fmla="*/ 2147483647 h 465"/>
              <a:gd name="T20" fmla="*/ 2147483647 w 474"/>
              <a:gd name="T21" fmla="*/ 2147483647 h 465"/>
              <a:gd name="T22" fmla="*/ 2147483647 w 474"/>
              <a:gd name="T23" fmla="*/ 2147483647 h 465"/>
              <a:gd name="T24" fmla="*/ 2147483647 w 474"/>
              <a:gd name="T25" fmla="*/ 2147483647 h 465"/>
              <a:gd name="T26" fmla="*/ 2147483647 w 474"/>
              <a:gd name="T27" fmla="*/ 2147483647 h 465"/>
              <a:gd name="T28" fmla="*/ 2147483647 w 474"/>
              <a:gd name="T29" fmla="*/ 2147483647 h 465"/>
              <a:gd name="T30" fmla="*/ 2147483647 w 474"/>
              <a:gd name="T31" fmla="*/ 2147483647 h 465"/>
              <a:gd name="T32" fmla="*/ 2147483647 w 474"/>
              <a:gd name="T33" fmla="*/ 2147483647 h 465"/>
              <a:gd name="T34" fmla="*/ 2147483647 w 474"/>
              <a:gd name="T35" fmla="*/ 2147483647 h 465"/>
              <a:gd name="T36" fmla="*/ 2147483647 w 474"/>
              <a:gd name="T37" fmla="*/ 2147483647 h 465"/>
              <a:gd name="T38" fmla="*/ 2147483647 w 474"/>
              <a:gd name="T39" fmla="*/ 2147483647 h 465"/>
              <a:gd name="T40" fmla="*/ 2147483647 w 474"/>
              <a:gd name="T41" fmla="*/ 2147483647 h 465"/>
              <a:gd name="T42" fmla="*/ 2147483647 w 474"/>
              <a:gd name="T43" fmla="*/ 2147483647 h 465"/>
              <a:gd name="T44" fmla="*/ 2147483647 w 474"/>
              <a:gd name="T45" fmla="*/ 2147483647 h 465"/>
              <a:gd name="T46" fmla="*/ 2147483647 w 474"/>
              <a:gd name="T47" fmla="*/ 2147483647 h 465"/>
              <a:gd name="T48" fmla="*/ 2147483647 w 474"/>
              <a:gd name="T49" fmla="*/ 2147483647 h 465"/>
              <a:gd name="T50" fmla="*/ 2147483647 w 474"/>
              <a:gd name="T51" fmla="*/ 2147483647 h 465"/>
              <a:gd name="T52" fmla="*/ 2147483647 w 474"/>
              <a:gd name="T53" fmla="*/ 2147483647 h 4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74" h="465">
                <a:moveTo>
                  <a:pt x="5" y="40"/>
                </a:moveTo>
                <a:cubicBezTo>
                  <a:pt x="31" y="31"/>
                  <a:pt x="77" y="0"/>
                  <a:pt x="77" y="0"/>
                </a:cubicBezTo>
                <a:cubicBezTo>
                  <a:pt x="92" y="22"/>
                  <a:pt x="132" y="68"/>
                  <a:pt x="141" y="96"/>
                </a:cubicBezTo>
                <a:cubicBezTo>
                  <a:pt x="156" y="140"/>
                  <a:pt x="158" y="158"/>
                  <a:pt x="197" y="184"/>
                </a:cubicBezTo>
                <a:cubicBezTo>
                  <a:pt x="213" y="231"/>
                  <a:pt x="193" y="188"/>
                  <a:pt x="229" y="224"/>
                </a:cubicBezTo>
                <a:cubicBezTo>
                  <a:pt x="236" y="231"/>
                  <a:pt x="238" y="241"/>
                  <a:pt x="245" y="248"/>
                </a:cubicBezTo>
                <a:cubicBezTo>
                  <a:pt x="282" y="285"/>
                  <a:pt x="402" y="302"/>
                  <a:pt x="453" y="312"/>
                </a:cubicBezTo>
                <a:cubicBezTo>
                  <a:pt x="458" y="328"/>
                  <a:pt x="464" y="344"/>
                  <a:pt x="469" y="360"/>
                </a:cubicBezTo>
                <a:cubicBezTo>
                  <a:pt x="474" y="376"/>
                  <a:pt x="437" y="371"/>
                  <a:pt x="421" y="376"/>
                </a:cubicBezTo>
                <a:cubicBezTo>
                  <a:pt x="405" y="381"/>
                  <a:pt x="373" y="392"/>
                  <a:pt x="373" y="392"/>
                </a:cubicBezTo>
                <a:cubicBezTo>
                  <a:pt x="341" y="384"/>
                  <a:pt x="320" y="378"/>
                  <a:pt x="293" y="360"/>
                </a:cubicBezTo>
                <a:cubicBezTo>
                  <a:pt x="277" y="365"/>
                  <a:pt x="261" y="371"/>
                  <a:pt x="245" y="376"/>
                </a:cubicBezTo>
                <a:cubicBezTo>
                  <a:pt x="234" y="380"/>
                  <a:pt x="230" y="393"/>
                  <a:pt x="221" y="400"/>
                </a:cubicBezTo>
                <a:cubicBezTo>
                  <a:pt x="204" y="414"/>
                  <a:pt x="169" y="432"/>
                  <a:pt x="149" y="440"/>
                </a:cubicBezTo>
                <a:cubicBezTo>
                  <a:pt x="113" y="453"/>
                  <a:pt x="73" y="452"/>
                  <a:pt x="37" y="464"/>
                </a:cubicBezTo>
                <a:cubicBezTo>
                  <a:pt x="26" y="461"/>
                  <a:pt x="12" y="465"/>
                  <a:pt x="5" y="456"/>
                </a:cubicBezTo>
                <a:cubicBezTo>
                  <a:pt x="0" y="449"/>
                  <a:pt x="8" y="439"/>
                  <a:pt x="13" y="432"/>
                </a:cubicBezTo>
                <a:cubicBezTo>
                  <a:pt x="19" y="424"/>
                  <a:pt x="107" y="378"/>
                  <a:pt x="109" y="376"/>
                </a:cubicBezTo>
                <a:cubicBezTo>
                  <a:pt x="123" y="367"/>
                  <a:pt x="157" y="360"/>
                  <a:pt x="157" y="360"/>
                </a:cubicBezTo>
                <a:cubicBezTo>
                  <a:pt x="185" y="318"/>
                  <a:pt x="164" y="325"/>
                  <a:pt x="125" y="312"/>
                </a:cubicBezTo>
                <a:cubicBezTo>
                  <a:pt x="92" y="263"/>
                  <a:pt x="117" y="255"/>
                  <a:pt x="93" y="200"/>
                </a:cubicBezTo>
                <a:cubicBezTo>
                  <a:pt x="90" y="192"/>
                  <a:pt x="77" y="195"/>
                  <a:pt x="69" y="192"/>
                </a:cubicBezTo>
                <a:cubicBezTo>
                  <a:pt x="53" y="168"/>
                  <a:pt x="45" y="144"/>
                  <a:pt x="29" y="120"/>
                </a:cubicBezTo>
                <a:cubicBezTo>
                  <a:pt x="24" y="101"/>
                  <a:pt x="13" y="83"/>
                  <a:pt x="13" y="64"/>
                </a:cubicBezTo>
                <a:cubicBezTo>
                  <a:pt x="13" y="56"/>
                  <a:pt x="15" y="46"/>
                  <a:pt x="21" y="40"/>
                </a:cubicBezTo>
                <a:cubicBezTo>
                  <a:pt x="27" y="34"/>
                  <a:pt x="53" y="32"/>
                  <a:pt x="45" y="32"/>
                </a:cubicBezTo>
                <a:cubicBezTo>
                  <a:pt x="31" y="32"/>
                  <a:pt x="18" y="37"/>
                  <a:pt x="5" y="40"/>
                </a:cubicBezTo>
                <a:close/>
              </a:path>
            </a:pathLst>
          </a:cu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74" name="Freeform 126"/>
          <p:cNvSpPr>
            <a:spLocks/>
          </p:cNvSpPr>
          <p:nvPr/>
        </p:nvSpPr>
        <p:spPr bwMode="auto">
          <a:xfrm>
            <a:off x="4616450" y="3733800"/>
            <a:ext cx="715963" cy="306388"/>
          </a:xfrm>
          <a:custGeom>
            <a:avLst/>
            <a:gdLst>
              <a:gd name="T0" fmla="*/ 2147483647 w 451"/>
              <a:gd name="T1" fmla="*/ 2147483647 h 193"/>
              <a:gd name="T2" fmla="*/ 2147483647 w 451"/>
              <a:gd name="T3" fmla="*/ 2147483647 h 193"/>
              <a:gd name="T4" fmla="*/ 2147483647 w 451"/>
              <a:gd name="T5" fmla="*/ 2147483647 h 193"/>
              <a:gd name="T6" fmla="*/ 2147483647 w 451"/>
              <a:gd name="T7" fmla="*/ 2147483647 h 193"/>
              <a:gd name="T8" fmla="*/ 2147483647 w 451"/>
              <a:gd name="T9" fmla="*/ 2147483647 h 193"/>
              <a:gd name="T10" fmla="*/ 2147483647 w 451"/>
              <a:gd name="T11" fmla="*/ 2147483647 h 193"/>
              <a:gd name="T12" fmla="*/ 2147483647 w 451"/>
              <a:gd name="T13" fmla="*/ 2147483647 h 193"/>
              <a:gd name="T14" fmla="*/ 2147483647 w 451"/>
              <a:gd name="T15" fmla="*/ 2147483647 h 193"/>
              <a:gd name="T16" fmla="*/ 2147483647 w 451"/>
              <a:gd name="T17" fmla="*/ 2147483647 h 193"/>
              <a:gd name="T18" fmla="*/ 2147483647 w 451"/>
              <a:gd name="T19" fmla="*/ 2147483647 h 193"/>
              <a:gd name="T20" fmla="*/ 2147483647 w 451"/>
              <a:gd name="T21" fmla="*/ 2147483647 h 193"/>
              <a:gd name="T22" fmla="*/ 2147483647 w 451"/>
              <a:gd name="T23" fmla="*/ 0 h 193"/>
              <a:gd name="T24" fmla="*/ 2147483647 w 451"/>
              <a:gd name="T25" fmla="*/ 2147483647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1" h="193">
                <a:moveTo>
                  <a:pt x="44" y="24"/>
                </a:moveTo>
                <a:cubicBezTo>
                  <a:pt x="41" y="32"/>
                  <a:pt x="41" y="41"/>
                  <a:pt x="36" y="48"/>
                </a:cubicBezTo>
                <a:cubicBezTo>
                  <a:pt x="30" y="56"/>
                  <a:pt x="14" y="55"/>
                  <a:pt x="12" y="64"/>
                </a:cubicBezTo>
                <a:cubicBezTo>
                  <a:pt x="0" y="113"/>
                  <a:pt x="16" y="111"/>
                  <a:pt x="44" y="120"/>
                </a:cubicBezTo>
                <a:cubicBezTo>
                  <a:pt x="63" y="115"/>
                  <a:pt x="81" y="102"/>
                  <a:pt x="100" y="104"/>
                </a:cubicBezTo>
                <a:cubicBezTo>
                  <a:pt x="117" y="106"/>
                  <a:pt x="134" y="111"/>
                  <a:pt x="148" y="120"/>
                </a:cubicBezTo>
                <a:cubicBezTo>
                  <a:pt x="164" y="131"/>
                  <a:pt x="177" y="149"/>
                  <a:pt x="196" y="152"/>
                </a:cubicBezTo>
                <a:cubicBezTo>
                  <a:pt x="251" y="161"/>
                  <a:pt x="296" y="167"/>
                  <a:pt x="348" y="184"/>
                </a:cubicBezTo>
                <a:cubicBezTo>
                  <a:pt x="372" y="181"/>
                  <a:pt x="403" y="193"/>
                  <a:pt x="420" y="176"/>
                </a:cubicBezTo>
                <a:cubicBezTo>
                  <a:pt x="451" y="145"/>
                  <a:pt x="358" y="97"/>
                  <a:pt x="356" y="96"/>
                </a:cubicBezTo>
                <a:cubicBezTo>
                  <a:pt x="303" y="61"/>
                  <a:pt x="234" y="56"/>
                  <a:pt x="172" y="48"/>
                </a:cubicBezTo>
                <a:cubicBezTo>
                  <a:pt x="161" y="16"/>
                  <a:pt x="147" y="10"/>
                  <a:pt x="116" y="0"/>
                </a:cubicBezTo>
                <a:cubicBezTo>
                  <a:pt x="116" y="0"/>
                  <a:pt x="1" y="24"/>
                  <a:pt x="44" y="24"/>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75" name="Freeform 127"/>
          <p:cNvSpPr>
            <a:spLocks/>
          </p:cNvSpPr>
          <p:nvPr/>
        </p:nvSpPr>
        <p:spPr bwMode="auto">
          <a:xfrm>
            <a:off x="4610100" y="4357688"/>
            <a:ext cx="336550" cy="223837"/>
          </a:xfrm>
          <a:custGeom>
            <a:avLst/>
            <a:gdLst>
              <a:gd name="T0" fmla="*/ 2147483647 w 212"/>
              <a:gd name="T1" fmla="*/ 2147483647 h 141"/>
              <a:gd name="T2" fmla="*/ 2147483647 w 212"/>
              <a:gd name="T3" fmla="*/ 2147483647 h 141"/>
              <a:gd name="T4" fmla="*/ 2147483647 w 212"/>
              <a:gd name="T5" fmla="*/ 2147483647 h 141"/>
              <a:gd name="T6" fmla="*/ 2147483647 w 212"/>
              <a:gd name="T7" fmla="*/ 2147483647 h 141"/>
              <a:gd name="T8" fmla="*/ 2147483647 w 212"/>
              <a:gd name="T9" fmla="*/ 2147483647 h 141"/>
              <a:gd name="T10" fmla="*/ 2147483647 w 212"/>
              <a:gd name="T11" fmla="*/ 2147483647 h 141"/>
              <a:gd name="T12" fmla="*/ 2147483647 w 212"/>
              <a:gd name="T13" fmla="*/ 2147483647 h 141"/>
              <a:gd name="T14" fmla="*/ 2147483647 w 212"/>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 h="141">
                <a:moveTo>
                  <a:pt x="88" y="7"/>
                </a:moveTo>
                <a:cubicBezTo>
                  <a:pt x="62" y="16"/>
                  <a:pt x="29" y="6"/>
                  <a:pt x="8" y="23"/>
                </a:cubicBezTo>
                <a:cubicBezTo>
                  <a:pt x="0" y="30"/>
                  <a:pt x="11" y="45"/>
                  <a:pt x="16" y="55"/>
                </a:cubicBezTo>
                <a:cubicBezTo>
                  <a:pt x="35" y="88"/>
                  <a:pt x="68" y="115"/>
                  <a:pt x="104" y="127"/>
                </a:cubicBezTo>
                <a:cubicBezTo>
                  <a:pt x="123" y="125"/>
                  <a:pt x="201" y="141"/>
                  <a:pt x="208" y="95"/>
                </a:cubicBezTo>
                <a:cubicBezTo>
                  <a:pt x="212" y="68"/>
                  <a:pt x="197" y="56"/>
                  <a:pt x="176" y="47"/>
                </a:cubicBezTo>
                <a:cubicBezTo>
                  <a:pt x="161" y="40"/>
                  <a:pt x="128" y="31"/>
                  <a:pt x="128" y="31"/>
                </a:cubicBezTo>
                <a:cubicBezTo>
                  <a:pt x="108" y="0"/>
                  <a:pt x="122" y="7"/>
                  <a:pt x="88" y="7"/>
                </a:cubicBezTo>
                <a:close/>
              </a:path>
            </a:pathLst>
          </a:custGeom>
          <a:solidFill>
            <a:srgbClr val="2557F5"/>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76" name="Freeform 128"/>
          <p:cNvSpPr>
            <a:spLocks/>
          </p:cNvSpPr>
          <p:nvPr/>
        </p:nvSpPr>
        <p:spPr bwMode="auto">
          <a:xfrm>
            <a:off x="5537200" y="3790950"/>
            <a:ext cx="412750" cy="615950"/>
          </a:xfrm>
          <a:custGeom>
            <a:avLst/>
            <a:gdLst>
              <a:gd name="T0" fmla="*/ 0 w 260"/>
              <a:gd name="T1" fmla="*/ 2147483647 h 388"/>
              <a:gd name="T2" fmla="*/ 2147483647 w 260"/>
              <a:gd name="T3" fmla="*/ 2147483647 h 388"/>
              <a:gd name="T4" fmla="*/ 2147483647 w 260"/>
              <a:gd name="T5" fmla="*/ 2147483647 h 388"/>
              <a:gd name="T6" fmla="*/ 2147483647 w 260"/>
              <a:gd name="T7" fmla="*/ 2147483647 h 388"/>
              <a:gd name="T8" fmla="*/ 2147483647 w 260"/>
              <a:gd name="T9" fmla="*/ 2147483647 h 388"/>
              <a:gd name="T10" fmla="*/ 2147483647 w 260"/>
              <a:gd name="T11" fmla="*/ 2147483647 h 388"/>
              <a:gd name="T12" fmla="*/ 2147483647 w 260"/>
              <a:gd name="T13" fmla="*/ 2147483647 h 388"/>
              <a:gd name="T14" fmla="*/ 2147483647 w 260"/>
              <a:gd name="T15" fmla="*/ 2147483647 h 388"/>
              <a:gd name="T16" fmla="*/ 2147483647 w 260"/>
              <a:gd name="T17" fmla="*/ 2147483647 h 388"/>
              <a:gd name="T18" fmla="*/ 0 w 260"/>
              <a:gd name="T19" fmla="*/ 2147483647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388">
                <a:moveTo>
                  <a:pt x="0" y="52"/>
                </a:moveTo>
                <a:cubicBezTo>
                  <a:pt x="30" y="42"/>
                  <a:pt x="37" y="22"/>
                  <a:pt x="64" y="4"/>
                </a:cubicBezTo>
                <a:cubicBezTo>
                  <a:pt x="77" y="7"/>
                  <a:pt x="98" y="0"/>
                  <a:pt x="104" y="12"/>
                </a:cubicBezTo>
                <a:cubicBezTo>
                  <a:pt x="112" y="29"/>
                  <a:pt x="96" y="49"/>
                  <a:pt x="96" y="68"/>
                </a:cubicBezTo>
                <a:cubicBezTo>
                  <a:pt x="96" y="121"/>
                  <a:pt x="97" y="175"/>
                  <a:pt x="104" y="228"/>
                </a:cubicBezTo>
                <a:cubicBezTo>
                  <a:pt x="109" y="267"/>
                  <a:pt x="193" y="274"/>
                  <a:pt x="224" y="284"/>
                </a:cubicBezTo>
                <a:cubicBezTo>
                  <a:pt x="260" y="338"/>
                  <a:pt x="258" y="366"/>
                  <a:pt x="192" y="388"/>
                </a:cubicBezTo>
                <a:cubicBezTo>
                  <a:pt x="160" y="380"/>
                  <a:pt x="139" y="374"/>
                  <a:pt x="112" y="356"/>
                </a:cubicBezTo>
                <a:cubicBezTo>
                  <a:pt x="73" y="297"/>
                  <a:pt x="91" y="218"/>
                  <a:pt x="56" y="156"/>
                </a:cubicBezTo>
                <a:cubicBezTo>
                  <a:pt x="46" y="138"/>
                  <a:pt x="0" y="76"/>
                  <a:pt x="0" y="52"/>
                </a:cubicBezTo>
                <a:close/>
              </a:path>
            </a:pathLst>
          </a:custGeom>
          <a:solidFill>
            <a:srgbClr val="2557F5"/>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77" name="Freeform 129"/>
          <p:cNvSpPr>
            <a:spLocks/>
          </p:cNvSpPr>
          <p:nvPr/>
        </p:nvSpPr>
        <p:spPr bwMode="auto">
          <a:xfrm>
            <a:off x="4191000" y="5032375"/>
            <a:ext cx="284163" cy="276225"/>
          </a:xfrm>
          <a:custGeom>
            <a:avLst/>
            <a:gdLst>
              <a:gd name="T0" fmla="*/ 2147483647 w 179"/>
              <a:gd name="T1" fmla="*/ 2147483647 h 174"/>
              <a:gd name="T2" fmla="*/ 2147483647 w 179"/>
              <a:gd name="T3" fmla="*/ 2147483647 h 174"/>
              <a:gd name="T4" fmla="*/ 2147483647 w 179"/>
              <a:gd name="T5" fmla="*/ 2147483647 h 174"/>
              <a:gd name="T6" fmla="*/ 2147483647 w 179"/>
              <a:gd name="T7" fmla="*/ 2147483647 h 174"/>
              <a:gd name="T8" fmla="*/ 2147483647 w 179"/>
              <a:gd name="T9" fmla="*/ 2147483647 h 174"/>
              <a:gd name="T10" fmla="*/ 2147483647 w 179"/>
              <a:gd name="T11" fmla="*/ 2147483647 h 174"/>
              <a:gd name="T12" fmla="*/ 0 w 179"/>
              <a:gd name="T13" fmla="*/ 2147483647 h 174"/>
              <a:gd name="T14" fmla="*/ 2147483647 w 179"/>
              <a:gd name="T15" fmla="*/ 2147483647 h 174"/>
              <a:gd name="T16" fmla="*/ 2147483647 w 179"/>
              <a:gd name="T17" fmla="*/ 2147483647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9" h="174">
                <a:moveTo>
                  <a:pt x="72" y="14"/>
                </a:moveTo>
                <a:cubicBezTo>
                  <a:pt x="114" y="4"/>
                  <a:pt x="142" y="0"/>
                  <a:pt x="168" y="38"/>
                </a:cubicBezTo>
                <a:cubicBezTo>
                  <a:pt x="147" y="102"/>
                  <a:pt x="179" y="27"/>
                  <a:pt x="136" y="70"/>
                </a:cubicBezTo>
                <a:cubicBezTo>
                  <a:pt x="93" y="113"/>
                  <a:pt x="168" y="81"/>
                  <a:pt x="104" y="102"/>
                </a:cubicBezTo>
                <a:cubicBezTo>
                  <a:pt x="93" y="118"/>
                  <a:pt x="83" y="134"/>
                  <a:pt x="72" y="150"/>
                </a:cubicBezTo>
                <a:cubicBezTo>
                  <a:pt x="67" y="158"/>
                  <a:pt x="56" y="174"/>
                  <a:pt x="56" y="174"/>
                </a:cubicBezTo>
                <a:cubicBezTo>
                  <a:pt x="13" y="160"/>
                  <a:pt x="10" y="126"/>
                  <a:pt x="0" y="86"/>
                </a:cubicBezTo>
                <a:cubicBezTo>
                  <a:pt x="3" y="78"/>
                  <a:pt x="1" y="67"/>
                  <a:pt x="8" y="62"/>
                </a:cubicBezTo>
                <a:cubicBezTo>
                  <a:pt x="54" y="29"/>
                  <a:pt x="91" y="70"/>
                  <a:pt x="72" y="14"/>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78" name="Freeform 130"/>
          <p:cNvSpPr>
            <a:spLocks/>
          </p:cNvSpPr>
          <p:nvPr/>
        </p:nvSpPr>
        <p:spPr bwMode="auto">
          <a:xfrm>
            <a:off x="6299200" y="5422900"/>
            <a:ext cx="260350" cy="279400"/>
          </a:xfrm>
          <a:custGeom>
            <a:avLst/>
            <a:gdLst>
              <a:gd name="T0" fmla="*/ 0 w 164"/>
              <a:gd name="T1" fmla="*/ 2147483647 h 176"/>
              <a:gd name="T2" fmla="*/ 2147483647 w 164"/>
              <a:gd name="T3" fmla="*/ 0 h 176"/>
              <a:gd name="T4" fmla="*/ 2147483647 w 164"/>
              <a:gd name="T5" fmla="*/ 2147483647 h 176"/>
              <a:gd name="T6" fmla="*/ 2147483647 w 164"/>
              <a:gd name="T7" fmla="*/ 2147483647 h 176"/>
              <a:gd name="T8" fmla="*/ 2147483647 w 164"/>
              <a:gd name="T9" fmla="*/ 2147483647 h 176"/>
              <a:gd name="T10" fmla="*/ 2147483647 w 164"/>
              <a:gd name="T11" fmla="*/ 2147483647 h 176"/>
              <a:gd name="T12" fmla="*/ 2147483647 w 164"/>
              <a:gd name="T13" fmla="*/ 2147483647 h 176"/>
              <a:gd name="T14" fmla="*/ 2147483647 w 164"/>
              <a:gd name="T15" fmla="*/ 2147483647 h 176"/>
              <a:gd name="T16" fmla="*/ 2147483647 w 164"/>
              <a:gd name="T17" fmla="*/ 2147483647 h 176"/>
              <a:gd name="T18" fmla="*/ 0 w 164"/>
              <a:gd name="T19" fmla="*/ 214748364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76">
                <a:moveTo>
                  <a:pt x="0" y="72"/>
                </a:moveTo>
                <a:cubicBezTo>
                  <a:pt x="9" y="46"/>
                  <a:pt x="40" y="0"/>
                  <a:pt x="40" y="0"/>
                </a:cubicBezTo>
                <a:cubicBezTo>
                  <a:pt x="90" y="8"/>
                  <a:pt x="104" y="8"/>
                  <a:pt x="88" y="56"/>
                </a:cubicBezTo>
                <a:cubicBezTo>
                  <a:pt x="111" y="90"/>
                  <a:pt x="116" y="120"/>
                  <a:pt x="152" y="144"/>
                </a:cubicBezTo>
                <a:cubicBezTo>
                  <a:pt x="155" y="152"/>
                  <a:pt x="164" y="160"/>
                  <a:pt x="160" y="168"/>
                </a:cubicBezTo>
                <a:cubicBezTo>
                  <a:pt x="156" y="176"/>
                  <a:pt x="144" y="176"/>
                  <a:pt x="136" y="176"/>
                </a:cubicBezTo>
                <a:cubicBezTo>
                  <a:pt x="112" y="176"/>
                  <a:pt x="88" y="171"/>
                  <a:pt x="64" y="168"/>
                </a:cubicBezTo>
                <a:cubicBezTo>
                  <a:pt x="56" y="165"/>
                  <a:pt x="46" y="166"/>
                  <a:pt x="40" y="160"/>
                </a:cubicBezTo>
                <a:cubicBezTo>
                  <a:pt x="36" y="156"/>
                  <a:pt x="24" y="104"/>
                  <a:pt x="24" y="104"/>
                </a:cubicBezTo>
                <a:cubicBezTo>
                  <a:pt x="17" y="88"/>
                  <a:pt x="10" y="82"/>
                  <a:pt x="0" y="72"/>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79" name="Text Box 131"/>
          <p:cNvSpPr txBox="1">
            <a:spLocks noChangeArrowheads="1"/>
          </p:cNvSpPr>
          <p:nvPr/>
        </p:nvSpPr>
        <p:spPr bwMode="auto">
          <a:xfrm>
            <a:off x="6402388" y="5157788"/>
            <a:ext cx="762000" cy="762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ALPES VAUCLUSE</a:t>
            </a:r>
            <a:endParaRPr lang="fr-FR" altLang="fr-FR" sz="800" dirty="0">
              <a:solidFill>
                <a:schemeClr val="tx1"/>
              </a:solidFill>
              <a:latin typeface="Times New Roman" pitchFamily="18" charset="0"/>
              <a:ea typeface="ＭＳ Ｐゴシック" pitchFamily="1" charset="-128"/>
            </a:endParaRPr>
          </a:p>
        </p:txBody>
      </p:sp>
      <p:sp>
        <p:nvSpPr>
          <p:cNvPr id="19580" name="Freeform 132"/>
          <p:cNvSpPr>
            <a:spLocks/>
          </p:cNvSpPr>
          <p:nvPr/>
        </p:nvSpPr>
        <p:spPr bwMode="auto">
          <a:xfrm>
            <a:off x="5073650" y="5175250"/>
            <a:ext cx="455613" cy="336550"/>
          </a:xfrm>
          <a:custGeom>
            <a:avLst/>
            <a:gdLst>
              <a:gd name="T0" fmla="*/ 2147483647 w 287"/>
              <a:gd name="T1" fmla="*/ 2147483647 h 212"/>
              <a:gd name="T2" fmla="*/ 2147483647 w 287"/>
              <a:gd name="T3" fmla="*/ 2147483647 h 212"/>
              <a:gd name="T4" fmla="*/ 2147483647 w 287"/>
              <a:gd name="T5" fmla="*/ 2147483647 h 212"/>
              <a:gd name="T6" fmla="*/ 2147483647 w 287"/>
              <a:gd name="T7" fmla="*/ 2147483647 h 212"/>
              <a:gd name="T8" fmla="*/ 2147483647 w 287"/>
              <a:gd name="T9" fmla="*/ 2147483647 h 212"/>
              <a:gd name="T10" fmla="*/ 2147483647 w 287"/>
              <a:gd name="T11" fmla="*/ 2147483647 h 212"/>
              <a:gd name="T12" fmla="*/ 2147483647 w 287"/>
              <a:gd name="T13" fmla="*/ 2147483647 h 212"/>
              <a:gd name="T14" fmla="*/ 2147483647 w 287"/>
              <a:gd name="T15" fmla="*/ 2147483647 h 212"/>
              <a:gd name="T16" fmla="*/ 2147483647 w 287"/>
              <a:gd name="T17" fmla="*/ 2147483647 h 212"/>
              <a:gd name="T18" fmla="*/ 2147483647 w 287"/>
              <a:gd name="T19" fmla="*/ 2147483647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 h="212">
                <a:moveTo>
                  <a:pt x="76" y="100"/>
                </a:moveTo>
                <a:cubicBezTo>
                  <a:pt x="29" y="112"/>
                  <a:pt x="0" y="117"/>
                  <a:pt x="28" y="180"/>
                </a:cubicBezTo>
                <a:cubicBezTo>
                  <a:pt x="39" y="205"/>
                  <a:pt x="94" y="205"/>
                  <a:pt x="116" y="212"/>
                </a:cubicBezTo>
                <a:cubicBezTo>
                  <a:pt x="162" y="197"/>
                  <a:pt x="205" y="189"/>
                  <a:pt x="252" y="180"/>
                </a:cubicBezTo>
                <a:cubicBezTo>
                  <a:pt x="267" y="170"/>
                  <a:pt x="287" y="164"/>
                  <a:pt x="284" y="140"/>
                </a:cubicBezTo>
                <a:cubicBezTo>
                  <a:pt x="282" y="123"/>
                  <a:pt x="268" y="92"/>
                  <a:pt x="268" y="92"/>
                </a:cubicBezTo>
                <a:cubicBezTo>
                  <a:pt x="261" y="30"/>
                  <a:pt x="272" y="0"/>
                  <a:pt x="212" y="20"/>
                </a:cubicBezTo>
                <a:cubicBezTo>
                  <a:pt x="207" y="36"/>
                  <a:pt x="196" y="102"/>
                  <a:pt x="188" y="108"/>
                </a:cubicBezTo>
                <a:cubicBezTo>
                  <a:pt x="174" y="118"/>
                  <a:pt x="140" y="124"/>
                  <a:pt x="140" y="124"/>
                </a:cubicBezTo>
                <a:cubicBezTo>
                  <a:pt x="85" y="115"/>
                  <a:pt x="103" y="127"/>
                  <a:pt x="76" y="100"/>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81" name="Freeform 133"/>
          <p:cNvSpPr>
            <a:spLocks/>
          </p:cNvSpPr>
          <p:nvPr/>
        </p:nvSpPr>
        <p:spPr bwMode="auto">
          <a:xfrm>
            <a:off x="5127625" y="5524500"/>
            <a:ext cx="523875" cy="381000"/>
          </a:xfrm>
          <a:custGeom>
            <a:avLst/>
            <a:gdLst>
              <a:gd name="T0" fmla="*/ 2147483647 w 330"/>
              <a:gd name="T1" fmla="*/ 2147483647 h 240"/>
              <a:gd name="T2" fmla="*/ 2147483647 w 330"/>
              <a:gd name="T3" fmla="*/ 2147483647 h 240"/>
              <a:gd name="T4" fmla="*/ 2147483647 w 330"/>
              <a:gd name="T5" fmla="*/ 2147483647 h 240"/>
              <a:gd name="T6" fmla="*/ 2147483647 w 330"/>
              <a:gd name="T7" fmla="*/ 2147483647 h 240"/>
              <a:gd name="T8" fmla="*/ 2147483647 w 330"/>
              <a:gd name="T9" fmla="*/ 0 h 240"/>
              <a:gd name="T10" fmla="*/ 2147483647 w 330"/>
              <a:gd name="T11" fmla="*/ 2147483647 h 240"/>
              <a:gd name="T12" fmla="*/ 2147483647 w 330"/>
              <a:gd name="T13" fmla="*/ 2147483647 h 240"/>
              <a:gd name="T14" fmla="*/ 2147483647 w 330"/>
              <a:gd name="T15" fmla="*/ 2147483647 h 240"/>
              <a:gd name="T16" fmla="*/ 2147483647 w 330"/>
              <a:gd name="T17" fmla="*/ 2147483647 h 240"/>
              <a:gd name="T18" fmla="*/ 2147483647 w 330"/>
              <a:gd name="T19" fmla="*/ 2147483647 h 240"/>
              <a:gd name="T20" fmla="*/ 2147483647 w 330"/>
              <a:gd name="T21" fmla="*/ 2147483647 h 240"/>
              <a:gd name="T22" fmla="*/ 2147483647 w 330"/>
              <a:gd name="T23" fmla="*/ 2147483647 h 240"/>
              <a:gd name="T24" fmla="*/ 2147483647 w 330"/>
              <a:gd name="T25" fmla="*/ 2147483647 h 240"/>
              <a:gd name="T26" fmla="*/ 2147483647 w 330"/>
              <a:gd name="T27" fmla="*/ 2147483647 h 240"/>
              <a:gd name="T28" fmla="*/ 2147483647 w 330"/>
              <a:gd name="T29" fmla="*/ 2147483647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0" h="240">
                <a:moveTo>
                  <a:pt x="42" y="128"/>
                </a:moveTo>
                <a:cubicBezTo>
                  <a:pt x="39" y="120"/>
                  <a:pt x="40" y="110"/>
                  <a:pt x="34" y="104"/>
                </a:cubicBezTo>
                <a:cubicBezTo>
                  <a:pt x="28" y="98"/>
                  <a:pt x="11" y="104"/>
                  <a:pt x="10" y="96"/>
                </a:cubicBezTo>
                <a:cubicBezTo>
                  <a:pt x="0" y="29"/>
                  <a:pt x="57" y="45"/>
                  <a:pt x="98" y="40"/>
                </a:cubicBezTo>
                <a:cubicBezTo>
                  <a:pt x="141" y="26"/>
                  <a:pt x="111" y="14"/>
                  <a:pt x="154" y="0"/>
                </a:cubicBezTo>
                <a:cubicBezTo>
                  <a:pt x="162" y="3"/>
                  <a:pt x="172" y="2"/>
                  <a:pt x="178" y="8"/>
                </a:cubicBezTo>
                <a:cubicBezTo>
                  <a:pt x="206" y="36"/>
                  <a:pt x="162" y="31"/>
                  <a:pt x="202" y="56"/>
                </a:cubicBezTo>
                <a:cubicBezTo>
                  <a:pt x="216" y="65"/>
                  <a:pt x="234" y="67"/>
                  <a:pt x="250" y="72"/>
                </a:cubicBezTo>
                <a:cubicBezTo>
                  <a:pt x="258" y="75"/>
                  <a:pt x="274" y="80"/>
                  <a:pt x="274" y="80"/>
                </a:cubicBezTo>
                <a:cubicBezTo>
                  <a:pt x="296" y="113"/>
                  <a:pt x="309" y="144"/>
                  <a:pt x="330" y="176"/>
                </a:cubicBezTo>
                <a:cubicBezTo>
                  <a:pt x="322" y="226"/>
                  <a:pt x="322" y="240"/>
                  <a:pt x="274" y="224"/>
                </a:cubicBezTo>
                <a:cubicBezTo>
                  <a:pt x="252" y="159"/>
                  <a:pt x="203" y="110"/>
                  <a:pt x="138" y="88"/>
                </a:cubicBezTo>
                <a:cubicBezTo>
                  <a:pt x="130" y="91"/>
                  <a:pt x="122" y="92"/>
                  <a:pt x="114" y="96"/>
                </a:cubicBezTo>
                <a:cubicBezTo>
                  <a:pt x="105" y="100"/>
                  <a:pt x="99" y="108"/>
                  <a:pt x="90" y="112"/>
                </a:cubicBezTo>
                <a:cubicBezTo>
                  <a:pt x="75" y="119"/>
                  <a:pt x="42" y="128"/>
                  <a:pt x="42" y="128"/>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82" name="Freeform 134"/>
          <p:cNvSpPr>
            <a:spLocks/>
          </p:cNvSpPr>
          <p:nvPr/>
        </p:nvSpPr>
        <p:spPr bwMode="auto">
          <a:xfrm>
            <a:off x="4424363" y="6350000"/>
            <a:ext cx="568325" cy="292100"/>
          </a:xfrm>
          <a:custGeom>
            <a:avLst/>
            <a:gdLst>
              <a:gd name="T0" fmla="*/ 2147483647 w 358"/>
              <a:gd name="T1" fmla="*/ 0 h 184"/>
              <a:gd name="T2" fmla="*/ 2147483647 w 358"/>
              <a:gd name="T3" fmla="*/ 2147483647 h 184"/>
              <a:gd name="T4" fmla="*/ 2147483647 w 358"/>
              <a:gd name="T5" fmla="*/ 2147483647 h 184"/>
              <a:gd name="T6" fmla="*/ 2147483647 w 358"/>
              <a:gd name="T7" fmla="*/ 2147483647 h 184"/>
              <a:gd name="T8" fmla="*/ 2147483647 w 358"/>
              <a:gd name="T9" fmla="*/ 2147483647 h 184"/>
              <a:gd name="T10" fmla="*/ 2147483647 w 358"/>
              <a:gd name="T11" fmla="*/ 2147483647 h 184"/>
              <a:gd name="T12" fmla="*/ 2147483647 w 358"/>
              <a:gd name="T13" fmla="*/ 2147483647 h 184"/>
              <a:gd name="T14" fmla="*/ 2147483647 w 358"/>
              <a:gd name="T15" fmla="*/ 2147483647 h 184"/>
              <a:gd name="T16" fmla="*/ 2147483647 w 358"/>
              <a:gd name="T17" fmla="*/ 2147483647 h 184"/>
              <a:gd name="T18" fmla="*/ 2147483647 w 358"/>
              <a:gd name="T19" fmla="*/ 2147483647 h 184"/>
              <a:gd name="T20" fmla="*/ 2147483647 w 358"/>
              <a:gd name="T21" fmla="*/ 2147483647 h 184"/>
              <a:gd name="T22" fmla="*/ 2147483647 w 358"/>
              <a:gd name="T23" fmla="*/ 2147483647 h 184"/>
              <a:gd name="T24" fmla="*/ 2147483647 w 358"/>
              <a:gd name="T25" fmla="*/ 2147483647 h 184"/>
              <a:gd name="T26" fmla="*/ 2147483647 w 358"/>
              <a:gd name="T27" fmla="*/ 2147483647 h 184"/>
              <a:gd name="T28" fmla="*/ 2147483647 w 358"/>
              <a:gd name="T29" fmla="*/ 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8" h="184">
                <a:moveTo>
                  <a:pt x="293" y="0"/>
                </a:moveTo>
                <a:cubicBezTo>
                  <a:pt x="323" y="10"/>
                  <a:pt x="358" y="41"/>
                  <a:pt x="325" y="80"/>
                </a:cubicBezTo>
                <a:cubicBezTo>
                  <a:pt x="316" y="90"/>
                  <a:pt x="298" y="84"/>
                  <a:pt x="285" y="88"/>
                </a:cubicBezTo>
                <a:cubicBezTo>
                  <a:pt x="269" y="92"/>
                  <a:pt x="237" y="104"/>
                  <a:pt x="237" y="104"/>
                </a:cubicBezTo>
                <a:cubicBezTo>
                  <a:pt x="203" y="101"/>
                  <a:pt x="158" y="79"/>
                  <a:pt x="133" y="104"/>
                </a:cubicBezTo>
                <a:cubicBezTo>
                  <a:pt x="119" y="118"/>
                  <a:pt x="117" y="141"/>
                  <a:pt x="101" y="152"/>
                </a:cubicBezTo>
                <a:cubicBezTo>
                  <a:pt x="85" y="163"/>
                  <a:pt x="53" y="184"/>
                  <a:pt x="53" y="184"/>
                </a:cubicBezTo>
                <a:cubicBezTo>
                  <a:pt x="42" y="181"/>
                  <a:pt x="30" y="183"/>
                  <a:pt x="21" y="176"/>
                </a:cubicBezTo>
                <a:cubicBezTo>
                  <a:pt x="0" y="159"/>
                  <a:pt x="15" y="97"/>
                  <a:pt x="29" y="80"/>
                </a:cubicBezTo>
                <a:cubicBezTo>
                  <a:pt x="35" y="72"/>
                  <a:pt x="45" y="69"/>
                  <a:pt x="53" y="64"/>
                </a:cubicBezTo>
                <a:cubicBezTo>
                  <a:pt x="58" y="56"/>
                  <a:pt x="61" y="45"/>
                  <a:pt x="69" y="40"/>
                </a:cubicBezTo>
                <a:cubicBezTo>
                  <a:pt x="83" y="31"/>
                  <a:pt x="117" y="24"/>
                  <a:pt x="117" y="24"/>
                </a:cubicBezTo>
                <a:cubicBezTo>
                  <a:pt x="168" y="33"/>
                  <a:pt x="162" y="37"/>
                  <a:pt x="213" y="24"/>
                </a:cubicBezTo>
                <a:cubicBezTo>
                  <a:pt x="229" y="20"/>
                  <a:pt x="261" y="8"/>
                  <a:pt x="261" y="8"/>
                </a:cubicBezTo>
                <a:cubicBezTo>
                  <a:pt x="300" y="28"/>
                  <a:pt x="293" y="36"/>
                  <a:pt x="293" y="0"/>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83" name="Freeform 135"/>
          <p:cNvSpPr>
            <a:spLocks/>
          </p:cNvSpPr>
          <p:nvPr/>
        </p:nvSpPr>
        <p:spPr bwMode="auto">
          <a:xfrm>
            <a:off x="3541713" y="6057900"/>
            <a:ext cx="623887" cy="406400"/>
          </a:xfrm>
          <a:custGeom>
            <a:avLst/>
            <a:gdLst>
              <a:gd name="T0" fmla="*/ 2147483647 w 393"/>
              <a:gd name="T1" fmla="*/ 0 h 256"/>
              <a:gd name="T2" fmla="*/ 2147483647 w 393"/>
              <a:gd name="T3" fmla="*/ 2147483647 h 256"/>
              <a:gd name="T4" fmla="*/ 2147483647 w 393"/>
              <a:gd name="T5" fmla="*/ 2147483647 h 256"/>
              <a:gd name="T6" fmla="*/ 2147483647 w 393"/>
              <a:gd name="T7" fmla="*/ 2147483647 h 256"/>
              <a:gd name="T8" fmla="*/ 2147483647 w 393"/>
              <a:gd name="T9" fmla="*/ 2147483647 h 256"/>
              <a:gd name="T10" fmla="*/ 2147483647 w 393"/>
              <a:gd name="T11" fmla="*/ 2147483647 h 256"/>
              <a:gd name="T12" fmla="*/ 2147483647 w 393"/>
              <a:gd name="T13" fmla="*/ 2147483647 h 256"/>
              <a:gd name="T14" fmla="*/ 2147483647 w 393"/>
              <a:gd name="T15" fmla="*/ 2147483647 h 256"/>
              <a:gd name="T16" fmla="*/ 2147483647 w 393"/>
              <a:gd name="T17" fmla="*/ 2147483647 h 256"/>
              <a:gd name="T18" fmla="*/ 2147483647 w 393"/>
              <a:gd name="T19" fmla="*/ 2147483647 h 256"/>
              <a:gd name="T20" fmla="*/ 2147483647 w 393"/>
              <a:gd name="T21" fmla="*/ 2147483647 h 256"/>
              <a:gd name="T22" fmla="*/ 2147483647 w 393"/>
              <a:gd name="T23" fmla="*/ 2147483647 h 256"/>
              <a:gd name="T24" fmla="*/ 2147483647 w 393"/>
              <a:gd name="T25" fmla="*/ 2147483647 h 256"/>
              <a:gd name="T26" fmla="*/ 2147483647 w 393"/>
              <a:gd name="T27" fmla="*/ 2147483647 h 256"/>
              <a:gd name="T28" fmla="*/ 2147483647 w 393"/>
              <a:gd name="T29" fmla="*/ 2147483647 h 256"/>
              <a:gd name="T30" fmla="*/ 2147483647 w 393"/>
              <a:gd name="T31" fmla="*/ 2147483647 h 256"/>
              <a:gd name="T32" fmla="*/ 2147483647 w 393"/>
              <a:gd name="T33" fmla="*/ 0 h 256"/>
              <a:gd name="T34" fmla="*/ 2147483647 w 393"/>
              <a:gd name="T35" fmla="*/ 0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3" h="256">
                <a:moveTo>
                  <a:pt x="329" y="0"/>
                </a:moveTo>
                <a:cubicBezTo>
                  <a:pt x="386" y="19"/>
                  <a:pt x="368" y="2"/>
                  <a:pt x="393" y="40"/>
                </a:cubicBezTo>
                <a:cubicBezTo>
                  <a:pt x="390" y="53"/>
                  <a:pt x="393" y="69"/>
                  <a:pt x="385" y="80"/>
                </a:cubicBezTo>
                <a:cubicBezTo>
                  <a:pt x="379" y="89"/>
                  <a:pt x="287" y="103"/>
                  <a:pt x="281" y="104"/>
                </a:cubicBezTo>
                <a:cubicBezTo>
                  <a:pt x="265" y="129"/>
                  <a:pt x="244" y="140"/>
                  <a:pt x="217" y="152"/>
                </a:cubicBezTo>
                <a:cubicBezTo>
                  <a:pt x="202" y="159"/>
                  <a:pt x="169" y="168"/>
                  <a:pt x="169" y="168"/>
                </a:cubicBezTo>
                <a:cubicBezTo>
                  <a:pt x="158" y="184"/>
                  <a:pt x="143" y="198"/>
                  <a:pt x="137" y="216"/>
                </a:cubicBezTo>
                <a:cubicBezTo>
                  <a:pt x="134" y="224"/>
                  <a:pt x="136" y="235"/>
                  <a:pt x="129" y="240"/>
                </a:cubicBezTo>
                <a:cubicBezTo>
                  <a:pt x="115" y="250"/>
                  <a:pt x="81" y="256"/>
                  <a:pt x="81" y="256"/>
                </a:cubicBezTo>
                <a:cubicBezTo>
                  <a:pt x="68" y="253"/>
                  <a:pt x="53" y="255"/>
                  <a:pt x="41" y="248"/>
                </a:cubicBezTo>
                <a:cubicBezTo>
                  <a:pt x="0" y="224"/>
                  <a:pt x="41" y="187"/>
                  <a:pt x="57" y="168"/>
                </a:cubicBezTo>
                <a:cubicBezTo>
                  <a:pt x="63" y="161"/>
                  <a:pt x="69" y="153"/>
                  <a:pt x="73" y="144"/>
                </a:cubicBezTo>
                <a:cubicBezTo>
                  <a:pt x="77" y="136"/>
                  <a:pt x="74" y="125"/>
                  <a:pt x="81" y="120"/>
                </a:cubicBezTo>
                <a:cubicBezTo>
                  <a:pt x="95" y="110"/>
                  <a:pt x="115" y="113"/>
                  <a:pt x="129" y="104"/>
                </a:cubicBezTo>
                <a:cubicBezTo>
                  <a:pt x="145" y="93"/>
                  <a:pt x="177" y="72"/>
                  <a:pt x="177" y="72"/>
                </a:cubicBezTo>
                <a:cubicBezTo>
                  <a:pt x="188" y="39"/>
                  <a:pt x="185" y="32"/>
                  <a:pt x="233" y="16"/>
                </a:cubicBezTo>
                <a:cubicBezTo>
                  <a:pt x="249" y="11"/>
                  <a:pt x="281" y="0"/>
                  <a:pt x="281" y="0"/>
                </a:cubicBezTo>
                <a:cubicBezTo>
                  <a:pt x="332" y="8"/>
                  <a:pt x="329" y="24"/>
                  <a:pt x="329" y="0"/>
                </a:cubicBezTo>
                <a:close/>
              </a:path>
            </a:pathLst>
          </a:cu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84" name="Freeform 136"/>
          <p:cNvSpPr>
            <a:spLocks/>
          </p:cNvSpPr>
          <p:nvPr/>
        </p:nvSpPr>
        <p:spPr bwMode="auto">
          <a:xfrm>
            <a:off x="3059113" y="5710238"/>
            <a:ext cx="865187" cy="830262"/>
          </a:xfrm>
          <a:custGeom>
            <a:avLst/>
            <a:gdLst>
              <a:gd name="T0" fmla="*/ 2147483647 w 515"/>
              <a:gd name="T1" fmla="*/ 2147483647 h 523"/>
              <a:gd name="T2" fmla="*/ 2147483647 w 515"/>
              <a:gd name="T3" fmla="*/ 2147483647 h 523"/>
              <a:gd name="T4" fmla="*/ 2147483647 w 515"/>
              <a:gd name="T5" fmla="*/ 2147483647 h 523"/>
              <a:gd name="T6" fmla="*/ 2147483647 w 515"/>
              <a:gd name="T7" fmla="*/ 2147483647 h 523"/>
              <a:gd name="T8" fmla="*/ 2147483647 w 515"/>
              <a:gd name="T9" fmla="*/ 2147483647 h 523"/>
              <a:gd name="T10" fmla="*/ 2147483647 w 515"/>
              <a:gd name="T11" fmla="*/ 2147483647 h 523"/>
              <a:gd name="T12" fmla="*/ 2147483647 w 515"/>
              <a:gd name="T13" fmla="*/ 2147483647 h 523"/>
              <a:gd name="T14" fmla="*/ 2147483647 w 515"/>
              <a:gd name="T15" fmla="*/ 2147483647 h 523"/>
              <a:gd name="T16" fmla="*/ 2147483647 w 515"/>
              <a:gd name="T17" fmla="*/ 2147483647 h 523"/>
              <a:gd name="T18" fmla="*/ 0 w 515"/>
              <a:gd name="T19" fmla="*/ 2147483647 h 523"/>
              <a:gd name="T20" fmla="*/ 2147483647 w 515"/>
              <a:gd name="T21" fmla="*/ 2147483647 h 523"/>
              <a:gd name="T22" fmla="*/ 2147483647 w 515"/>
              <a:gd name="T23" fmla="*/ 2147483647 h 523"/>
              <a:gd name="T24" fmla="*/ 2147483647 w 515"/>
              <a:gd name="T25" fmla="*/ 2147483647 h 523"/>
              <a:gd name="T26" fmla="*/ 2147483647 w 515"/>
              <a:gd name="T27" fmla="*/ 2147483647 h 523"/>
              <a:gd name="T28" fmla="*/ 2147483647 w 515"/>
              <a:gd name="T29" fmla="*/ 2147483647 h 523"/>
              <a:gd name="T30" fmla="*/ 2147483647 w 515"/>
              <a:gd name="T31" fmla="*/ 2147483647 h 523"/>
              <a:gd name="T32" fmla="*/ 2147483647 w 515"/>
              <a:gd name="T33" fmla="*/ 2147483647 h 523"/>
              <a:gd name="T34" fmla="*/ 2147483647 w 515"/>
              <a:gd name="T35" fmla="*/ 2147483647 h 523"/>
              <a:gd name="T36" fmla="*/ 2147483647 w 515"/>
              <a:gd name="T37" fmla="*/ 2147483647 h 523"/>
              <a:gd name="T38" fmla="*/ 2147483647 w 515"/>
              <a:gd name="T39" fmla="*/ 2147483647 h 523"/>
              <a:gd name="T40" fmla="*/ 2147483647 w 515"/>
              <a:gd name="T41" fmla="*/ 2147483647 h 523"/>
              <a:gd name="T42" fmla="*/ 2147483647 w 515"/>
              <a:gd name="T43" fmla="*/ 2147483647 h 523"/>
              <a:gd name="T44" fmla="*/ 2147483647 w 515"/>
              <a:gd name="T45" fmla="*/ 2147483647 h 523"/>
              <a:gd name="T46" fmla="*/ 2147483647 w 515"/>
              <a:gd name="T47" fmla="*/ 2147483647 h 523"/>
              <a:gd name="T48" fmla="*/ 2147483647 w 515"/>
              <a:gd name="T49" fmla="*/ 2147483647 h 523"/>
              <a:gd name="T50" fmla="*/ 2147483647 w 515"/>
              <a:gd name="T51" fmla="*/ 2147483647 h 523"/>
              <a:gd name="T52" fmla="*/ 2147483647 w 515"/>
              <a:gd name="T53" fmla="*/ 2147483647 h 523"/>
              <a:gd name="T54" fmla="*/ 2147483647 w 515"/>
              <a:gd name="T55" fmla="*/ 2147483647 h 523"/>
              <a:gd name="T56" fmla="*/ 2147483647 w 515"/>
              <a:gd name="T57" fmla="*/ 2147483647 h 523"/>
              <a:gd name="T58" fmla="*/ 2147483647 w 515"/>
              <a:gd name="T59" fmla="*/ 2147483647 h 523"/>
              <a:gd name="T60" fmla="*/ 2147483647 w 515"/>
              <a:gd name="T61" fmla="*/ 2147483647 h 5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5" h="523">
                <a:moveTo>
                  <a:pt x="280" y="411"/>
                </a:moveTo>
                <a:cubicBezTo>
                  <a:pt x="255" y="449"/>
                  <a:pt x="267" y="426"/>
                  <a:pt x="248" y="483"/>
                </a:cubicBezTo>
                <a:cubicBezTo>
                  <a:pt x="245" y="491"/>
                  <a:pt x="248" y="504"/>
                  <a:pt x="240" y="507"/>
                </a:cubicBezTo>
                <a:cubicBezTo>
                  <a:pt x="224" y="512"/>
                  <a:pt x="192" y="523"/>
                  <a:pt x="192" y="523"/>
                </a:cubicBezTo>
                <a:cubicBezTo>
                  <a:pt x="168" y="486"/>
                  <a:pt x="177" y="486"/>
                  <a:pt x="200" y="451"/>
                </a:cubicBezTo>
                <a:cubicBezTo>
                  <a:pt x="190" y="378"/>
                  <a:pt x="198" y="413"/>
                  <a:pt x="176" y="347"/>
                </a:cubicBezTo>
                <a:cubicBezTo>
                  <a:pt x="171" y="332"/>
                  <a:pt x="176" y="313"/>
                  <a:pt x="168" y="299"/>
                </a:cubicBezTo>
                <a:cubicBezTo>
                  <a:pt x="164" y="292"/>
                  <a:pt x="152" y="294"/>
                  <a:pt x="144" y="291"/>
                </a:cubicBezTo>
                <a:cubicBezTo>
                  <a:pt x="108" y="255"/>
                  <a:pt x="98" y="207"/>
                  <a:pt x="56" y="179"/>
                </a:cubicBezTo>
                <a:cubicBezTo>
                  <a:pt x="39" y="153"/>
                  <a:pt x="17" y="133"/>
                  <a:pt x="0" y="107"/>
                </a:cubicBezTo>
                <a:cubicBezTo>
                  <a:pt x="29" y="88"/>
                  <a:pt x="39" y="80"/>
                  <a:pt x="72" y="91"/>
                </a:cubicBezTo>
                <a:cubicBezTo>
                  <a:pt x="88" y="138"/>
                  <a:pt x="68" y="95"/>
                  <a:pt x="104" y="131"/>
                </a:cubicBezTo>
                <a:cubicBezTo>
                  <a:pt x="111" y="138"/>
                  <a:pt x="112" y="150"/>
                  <a:pt x="120" y="155"/>
                </a:cubicBezTo>
                <a:cubicBezTo>
                  <a:pt x="134" y="164"/>
                  <a:pt x="168" y="171"/>
                  <a:pt x="168" y="171"/>
                </a:cubicBezTo>
                <a:cubicBezTo>
                  <a:pt x="210" y="234"/>
                  <a:pt x="245" y="189"/>
                  <a:pt x="296" y="171"/>
                </a:cubicBezTo>
                <a:cubicBezTo>
                  <a:pt x="317" y="163"/>
                  <a:pt x="360" y="155"/>
                  <a:pt x="360" y="155"/>
                </a:cubicBezTo>
                <a:cubicBezTo>
                  <a:pt x="368" y="150"/>
                  <a:pt x="379" y="147"/>
                  <a:pt x="384" y="139"/>
                </a:cubicBezTo>
                <a:cubicBezTo>
                  <a:pt x="393" y="125"/>
                  <a:pt x="400" y="91"/>
                  <a:pt x="400" y="91"/>
                </a:cubicBezTo>
                <a:cubicBezTo>
                  <a:pt x="394" y="59"/>
                  <a:pt x="367" y="0"/>
                  <a:pt x="424" y="19"/>
                </a:cubicBezTo>
                <a:cubicBezTo>
                  <a:pt x="442" y="73"/>
                  <a:pt x="417" y="14"/>
                  <a:pt x="456" y="59"/>
                </a:cubicBezTo>
                <a:cubicBezTo>
                  <a:pt x="469" y="73"/>
                  <a:pt x="477" y="91"/>
                  <a:pt x="488" y="107"/>
                </a:cubicBezTo>
                <a:cubicBezTo>
                  <a:pt x="493" y="115"/>
                  <a:pt x="504" y="131"/>
                  <a:pt x="504" y="131"/>
                </a:cubicBezTo>
                <a:cubicBezTo>
                  <a:pt x="483" y="195"/>
                  <a:pt x="515" y="120"/>
                  <a:pt x="472" y="163"/>
                </a:cubicBezTo>
                <a:cubicBezTo>
                  <a:pt x="434" y="201"/>
                  <a:pt x="449" y="224"/>
                  <a:pt x="408" y="251"/>
                </a:cubicBezTo>
                <a:cubicBezTo>
                  <a:pt x="363" y="240"/>
                  <a:pt x="353" y="235"/>
                  <a:pt x="304" y="243"/>
                </a:cubicBezTo>
                <a:cubicBezTo>
                  <a:pt x="292" y="260"/>
                  <a:pt x="274" y="273"/>
                  <a:pt x="264" y="291"/>
                </a:cubicBezTo>
                <a:cubicBezTo>
                  <a:pt x="256" y="306"/>
                  <a:pt x="253" y="323"/>
                  <a:pt x="248" y="339"/>
                </a:cubicBezTo>
                <a:cubicBezTo>
                  <a:pt x="245" y="347"/>
                  <a:pt x="240" y="363"/>
                  <a:pt x="240" y="363"/>
                </a:cubicBezTo>
                <a:cubicBezTo>
                  <a:pt x="243" y="374"/>
                  <a:pt x="241" y="386"/>
                  <a:pt x="248" y="395"/>
                </a:cubicBezTo>
                <a:cubicBezTo>
                  <a:pt x="253" y="402"/>
                  <a:pt x="269" y="395"/>
                  <a:pt x="272" y="403"/>
                </a:cubicBezTo>
                <a:cubicBezTo>
                  <a:pt x="278" y="419"/>
                  <a:pt x="243" y="466"/>
                  <a:pt x="280" y="411"/>
                </a:cubicBezTo>
                <a:close/>
              </a:path>
            </a:pathLst>
          </a:custGeom>
          <a:solidFill>
            <a:schemeClr val="folHlink"/>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585" name="Freeform 137"/>
          <p:cNvSpPr>
            <a:spLocks/>
          </p:cNvSpPr>
          <p:nvPr/>
        </p:nvSpPr>
        <p:spPr bwMode="auto">
          <a:xfrm>
            <a:off x="6337300" y="1158875"/>
            <a:ext cx="787400" cy="758825"/>
          </a:xfrm>
          <a:custGeom>
            <a:avLst/>
            <a:gdLst>
              <a:gd name="T0" fmla="*/ 2147483647 w 496"/>
              <a:gd name="T1" fmla="*/ 2147483647 h 478"/>
              <a:gd name="T2" fmla="*/ 2147483647 w 496"/>
              <a:gd name="T3" fmla="*/ 2147483647 h 478"/>
              <a:gd name="T4" fmla="*/ 2147483647 w 496"/>
              <a:gd name="T5" fmla="*/ 2147483647 h 478"/>
              <a:gd name="T6" fmla="*/ 2147483647 w 496"/>
              <a:gd name="T7" fmla="*/ 2147483647 h 478"/>
              <a:gd name="T8" fmla="*/ 2147483647 w 496"/>
              <a:gd name="T9" fmla="*/ 2147483647 h 478"/>
              <a:gd name="T10" fmla="*/ 2147483647 w 496"/>
              <a:gd name="T11" fmla="*/ 2147483647 h 478"/>
              <a:gd name="T12" fmla="*/ 2147483647 w 496"/>
              <a:gd name="T13" fmla="*/ 2147483647 h 478"/>
              <a:gd name="T14" fmla="*/ 2147483647 w 496"/>
              <a:gd name="T15" fmla="*/ 2147483647 h 478"/>
              <a:gd name="T16" fmla="*/ 2147483647 w 496"/>
              <a:gd name="T17" fmla="*/ 2147483647 h 478"/>
              <a:gd name="T18" fmla="*/ 2147483647 w 496"/>
              <a:gd name="T19" fmla="*/ 2147483647 h 478"/>
              <a:gd name="T20" fmla="*/ 2147483647 w 496"/>
              <a:gd name="T21" fmla="*/ 2147483647 h 478"/>
              <a:gd name="T22" fmla="*/ 2147483647 w 496"/>
              <a:gd name="T23" fmla="*/ 2147483647 h 478"/>
              <a:gd name="T24" fmla="*/ 2147483647 w 496"/>
              <a:gd name="T25" fmla="*/ 2147483647 h 478"/>
              <a:gd name="T26" fmla="*/ 2147483647 w 496"/>
              <a:gd name="T27" fmla="*/ 2147483647 h 478"/>
              <a:gd name="T28" fmla="*/ 2147483647 w 496"/>
              <a:gd name="T29" fmla="*/ 2147483647 h 478"/>
              <a:gd name="T30" fmla="*/ 2147483647 w 496"/>
              <a:gd name="T31" fmla="*/ 2147483647 h 478"/>
              <a:gd name="T32" fmla="*/ 2147483647 w 496"/>
              <a:gd name="T33" fmla="*/ 2147483647 h 478"/>
              <a:gd name="T34" fmla="*/ 2147483647 w 496"/>
              <a:gd name="T35" fmla="*/ 2147483647 h 478"/>
              <a:gd name="T36" fmla="*/ 2147483647 w 496"/>
              <a:gd name="T37" fmla="*/ 2147483647 h 478"/>
              <a:gd name="T38" fmla="*/ 2147483647 w 496"/>
              <a:gd name="T39" fmla="*/ 2147483647 h 478"/>
              <a:gd name="T40" fmla="*/ 0 w 496"/>
              <a:gd name="T41" fmla="*/ 2147483647 h 478"/>
              <a:gd name="T42" fmla="*/ 2147483647 w 496"/>
              <a:gd name="T43" fmla="*/ 2147483647 h 4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6" h="478">
                <a:moveTo>
                  <a:pt x="24" y="54"/>
                </a:moveTo>
                <a:cubicBezTo>
                  <a:pt x="26" y="47"/>
                  <a:pt x="28" y="0"/>
                  <a:pt x="56" y="14"/>
                </a:cubicBezTo>
                <a:cubicBezTo>
                  <a:pt x="64" y="18"/>
                  <a:pt x="59" y="31"/>
                  <a:pt x="64" y="38"/>
                </a:cubicBezTo>
                <a:cubicBezTo>
                  <a:pt x="70" y="46"/>
                  <a:pt x="80" y="49"/>
                  <a:pt x="88" y="54"/>
                </a:cubicBezTo>
                <a:cubicBezTo>
                  <a:pt x="105" y="106"/>
                  <a:pt x="66" y="162"/>
                  <a:pt x="96" y="214"/>
                </a:cubicBezTo>
                <a:cubicBezTo>
                  <a:pt x="104" y="229"/>
                  <a:pt x="128" y="225"/>
                  <a:pt x="144" y="230"/>
                </a:cubicBezTo>
                <a:cubicBezTo>
                  <a:pt x="162" y="236"/>
                  <a:pt x="176" y="251"/>
                  <a:pt x="192" y="262"/>
                </a:cubicBezTo>
                <a:cubicBezTo>
                  <a:pt x="200" y="267"/>
                  <a:pt x="216" y="278"/>
                  <a:pt x="216" y="278"/>
                </a:cubicBezTo>
                <a:cubicBezTo>
                  <a:pt x="221" y="294"/>
                  <a:pt x="216" y="321"/>
                  <a:pt x="232" y="326"/>
                </a:cubicBezTo>
                <a:cubicBezTo>
                  <a:pt x="320" y="355"/>
                  <a:pt x="187" y="309"/>
                  <a:pt x="280" y="350"/>
                </a:cubicBezTo>
                <a:cubicBezTo>
                  <a:pt x="334" y="374"/>
                  <a:pt x="372" y="376"/>
                  <a:pt x="432" y="382"/>
                </a:cubicBezTo>
                <a:cubicBezTo>
                  <a:pt x="447" y="397"/>
                  <a:pt x="496" y="435"/>
                  <a:pt x="464" y="462"/>
                </a:cubicBezTo>
                <a:cubicBezTo>
                  <a:pt x="451" y="473"/>
                  <a:pt x="416" y="478"/>
                  <a:pt x="416" y="478"/>
                </a:cubicBezTo>
                <a:cubicBezTo>
                  <a:pt x="399" y="472"/>
                  <a:pt x="385" y="460"/>
                  <a:pt x="368" y="454"/>
                </a:cubicBezTo>
                <a:cubicBezTo>
                  <a:pt x="326" y="440"/>
                  <a:pt x="271" y="448"/>
                  <a:pt x="232" y="422"/>
                </a:cubicBezTo>
                <a:cubicBezTo>
                  <a:pt x="216" y="411"/>
                  <a:pt x="200" y="401"/>
                  <a:pt x="184" y="390"/>
                </a:cubicBezTo>
                <a:cubicBezTo>
                  <a:pt x="154" y="370"/>
                  <a:pt x="155" y="346"/>
                  <a:pt x="120" y="334"/>
                </a:cubicBezTo>
                <a:cubicBezTo>
                  <a:pt x="112" y="326"/>
                  <a:pt x="105" y="317"/>
                  <a:pt x="96" y="310"/>
                </a:cubicBezTo>
                <a:cubicBezTo>
                  <a:pt x="89" y="304"/>
                  <a:pt x="79" y="300"/>
                  <a:pt x="72" y="294"/>
                </a:cubicBezTo>
                <a:cubicBezTo>
                  <a:pt x="55" y="279"/>
                  <a:pt x="24" y="246"/>
                  <a:pt x="24" y="246"/>
                </a:cubicBezTo>
                <a:cubicBezTo>
                  <a:pt x="7" y="194"/>
                  <a:pt x="17" y="138"/>
                  <a:pt x="0" y="86"/>
                </a:cubicBezTo>
                <a:cubicBezTo>
                  <a:pt x="18" y="32"/>
                  <a:pt x="8" y="23"/>
                  <a:pt x="24" y="54"/>
                </a:cubicBezTo>
                <a:close/>
              </a:path>
            </a:pathLst>
          </a:custGeom>
          <a:solidFill>
            <a:srgbClr val="9933FF"/>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86" name="Text Box 138"/>
          <p:cNvSpPr txBox="1">
            <a:spLocks noChangeArrowheads="1"/>
          </p:cNvSpPr>
          <p:nvPr/>
        </p:nvSpPr>
        <p:spPr bwMode="auto">
          <a:xfrm>
            <a:off x="6372225" y="1676400"/>
            <a:ext cx="790575" cy="13335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1841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LORRAINE</a:t>
            </a:r>
            <a:endParaRPr lang="fr-FR" altLang="fr-FR" sz="800" dirty="0">
              <a:solidFill>
                <a:schemeClr val="tx1"/>
              </a:solidFill>
              <a:latin typeface="Times New Roman" pitchFamily="18" charset="0"/>
              <a:ea typeface="ＭＳ Ｐゴシック" pitchFamily="1" charset="-128"/>
            </a:endParaRPr>
          </a:p>
        </p:txBody>
      </p:sp>
      <p:sp>
        <p:nvSpPr>
          <p:cNvPr id="19587" name="Freeform 139"/>
          <p:cNvSpPr>
            <a:spLocks/>
          </p:cNvSpPr>
          <p:nvPr/>
        </p:nvSpPr>
        <p:spPr bwMode="auto">
          <a:xfrm>
            <a:off x="3238500" y="3860800"/>
            <a:ext cx="423863" cy="249238"/>
          </a:xfrm>
          <a:custGeom>
            <a:avLst/>
            <a:gdLst>
              <a:gd name="T0" fmla="*/ 2147483647 w 267"/>
              <a:gd name="T1" fmla="*/ 0 h 157"/>
              <a:gd name="T2" fmla="*/ 0 w 267"/>
              <a:gd name="T3" fmla="*/ 2147483647 h 157"/>
              <a:gd name="T4" fmla="*/ 2147483647 w 267"/>
              <a:gd name="T5" fmla="*/ 2147483647 h 157"/>
              <a:gd name="T6" fmla="*/ 2147483647 w 267"/>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7" h="157">
                <a:moveTo>
                  <a:pt x="232" y="0"/>
                </a:moveTo>
                <a:cubicBezTo>
                  <a:pt x="150" y="6"/>
                  <a:pt x="77" y="14"/>
                  <a:pt x="0" y="40"/>
                </a:cubicBezTo>
                <a:cubicBezTo>
                  <a:pt x="20" y="157"/>
                  <a:pt x="110" y="93"/>
                  <a:pt x="248" y="88"/>
                </a:cubicBezTo>
                <a:cubicBezTo>
                  <a:pt x="259" y="56"/>
                  <a:pt x="267" y="18"/>
                  <a:pt x="232" y="0"/>
                </a:cubicBezTo>
                <a:close/>
              </a:path>
            </a:pathLst>
          </a:custGeom>
          <a:solidFill>
            <a:srgbClr val="2557F5"/>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88" name="Freeform 140"/>
          <p:cNvSpPr>
            <a:spLocks/>
          </p:cNvSpPr>
          <p:nvPr/>
        </p:nvSpPr>
        <p:spPr bwMode="auto">
          <a:xfrm>
            <a:off x="3065463" y="3119438"/>
            <a:ext cx="282575" cy="820737"/>
          </a:xfrm>
          <a:custGeom>
            <a:avLst/>
            <a:gdLst>
              <a:gd name="T0" fmla="*/ 2147483647 w 178"/>
              <a:gd name="T1" fmla="*/ 2147483647 h 517"/>
              <a:gd name="T2" fmla="*/ 2147483647 w 178"/>
              <a:gd name="T3" fmla="*/ 2147483647 h 517"/>
              <a:gd name="T4" fmla="*/ 2147483647 w 178"/>
              <a:gd name="T5" fmla="*/ 2147483647 h 517"/>
              <a:gd name="T6" fmla="*/ 2147483647 w 178"/>
              <a:gd name="T7" fmla="*/ 2147483647 h 517"/>
              <a:gd name="T8" fmla="*/ 2147483647 w 178"/>
              <a:gd name="T9" fmla="*/ 2147483647 h 517"/>
              <a:gd name="T10" fmla="*/ 2147483647 w 178"/>
              <a:gd name="T11" fmla="*/ 2147483647 h 517"/>
              <a:gd name="T12" fmla="*/ 2147483647 w 178"/>
              <a:gd name="T13" fmla="*/ 2147483647 h 517"/>
              <a:gd name="T14" fmla="*/ 2147483647 w 178"/>
              <a:gd name="T15" fmla="*/ 2147483647 h 517"/>
              <a:gd name="T16" fmla="*/ 2147483647 w 178"/>
              <a:gd name="T17" fmla="*/ 2147483647 h 517"/>
              <a:gd name="T18" fmla="*/ 2147483647 w 178"/>
              <a:gd name="T19" fmla="*/ 2147483647 h 517"/>
              <a:gd name="T20" fmla="*/ 2147483647 w 178"/>
              <a:gd name="T21" fmla="*/ 2147483647 h 517"/>
              <a:gd name="T22" fmla="*/ 2147483647 w 178"/>
              <a:gd name="T23" fmla="*/ 2147483647 h 517"/>
              <a:gd name="T24" fmla="*/ 2147483647 w 178"/>
              <a:gd name="T25" fmla="*/ 2147483647 h 517"/>
              <a:gd name="T26" fmla="*/ 2147483647 w 178"/>
              <a:gd name="T27" fmla="*/ 2147483647 h 5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8" h="517">
                <a:moveTo>
                  <a:pt x="61" y="19"/>
                </a:moveTo>
                <a:cubicBezTo>
                  <a:pt x="45" y="22"/>
                  <a:pt x="18" y="12"/>
                  <a:pt x="13" y="27"/>
                </a:cubicBezTo>
                <a:cubicBezTo>
                  <a:pt x="0" y="62"/>
                  <a:pt x="23" y="160"/>
                  <a:pt x="37" y="203"/>
                </a:cubicBezTo>
                <a:cubicBezTo>
                  <a:pt x="40" y="195"/>
                  <a:pt x="37" y="179"/>
                  <a:pt x="45" y="179"/>
                </a:cubicBezTo>
                <a:cubicBezTo>
                  <a:pt x="55" y="179"/>
                  <a:pt x="60" y="193"/>
                  <a:pt x="61" y="203"/>
                </a:cubicBezTo>
                <a:cubicBezTo>
                  <a:pt x="64" y="231"/>
                  <a:pt x="54" y="257"/>
                  <a:pt x="45" y="283"/>
                </a:cubicBezTo>
                <a:cubicBezTo>
                  <a:pt x="49" y="332"/>
                  <a:pt x="31" y="430"/>
                  <a:pt x="93" y="451"/>
                </a:cubicBezTo>
                <a:cubicBezTo>
                  <a:pt x="103" y="481"/>
                  <a:pt x="123" y="488"/>
                  <a:pt x="141" y="515"/>
                </a:cubicBezTo>
                <a:cubicBezTo>
                  <a:pt x="152" y="512"/>
                  <a:pt x="169" y="517"/>
                  <a:pt x="173" y="507"/>
                </a:cubicBezTo>
                <a:cubicBezTo>
                  <a:pt x="178" y="495"/>
                  <a:pt x="163" y="452"/>
                  <a:pt x="157" y="435"/>
                </a:cubicBezTo>
                <a:cubicBezTo>
                  <a:pt x="164" y="400"/>
                  <a:pt x="172" y="384"/>
                  <a:pt x="157" y="347"/>
                </a:cubicBezTo>
                <a:cubicBezTo>
                  <a:pt x="150" y="329"/>
                  <a:pt x="125" y="299"/>
                  <a:pt x="125" y="299"/>
                </a:cubicBezTo>
                <a:cubicBezTo>
                  <a:pt x="109" y="219"/>
                  <a:pt x="108" y="139"/>
                  <a:pt x="93" y="59"/>
                </a:cubicBezTo>
                <a:cubicBezTo>
                  <a:pt x="86" y="18"/>
                  <a:pt x="3" y="0"/>
                  <a:pt x="61" y="19"/>
                </a:cubicBezTo>
                <a:close/>
              </a:path>
            </a:pathLst>
          </a:custGeom>
          <a:solidFill>
            <a:srgbClr val="2557F5"/>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89" name="Freeform 141"/>
          <p:cNvSpPr>
            <a:spLocks/>
          </p:cNvSpPr>
          <p:nvPr/>
        </p:nvSpPr>
        <p:spPr bwMode="auto">
          <a:xfrm>
            <a:off x="3111500" y="3867150"/>
            <a:ext cx="179388" cy="165100"/>
          </a:xfrm>
          <a:custGeom>
            <a:avLst/>
            <a:gdLst>
              <a:gd name="T0" fmla="*/ 2147483647 w 113"/>
              <a:gd name="T1" fmla="*/ 2147483647 h 104"/>
              <a:gd name="T2" fmla="*/ 2147483647 w 113"/>
              <a:gd name="T3" fmla="*/ 2147483647 h 104"/>
              <a:gd name="T4" fmla="*/ 0 w 113"/>
              <a:gd name="T5" fmla="*/ 2147483647 h 104"/>
              <a:gd name="T6" fmla="*/ 2147483647 w 113"/>
              <a:gd name="T7" fmla="*/ 2147483647 h 104"/>
              <a:gd name="T8" fmla="*/ 2147483647 w 113"/>
              <a:gd name="T9" fmla="*/ 2147483647 h 104"/>
              <a:gd name="T10" fmla="*/ 2147483647 w 113"/>
              <a:gd name="T11" fmla="*/ 2147483647 h 104"/>
              <a:gd name="T12" fmla="*/ 2147483647 w 113"/>
              <a:gd name="T13" fmla="*/ 2147483647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04">
                <a:moveTo>
                  <a:pt x="80" y="4"/>
                </a:moveTo>
                <a:cubicBezTo>
                  <a:pt x="69" y="7"/>
                  <a:pt x="59" y="9"/>
                  <a:pt x="48" y="12"/>
                </a:cubicBezTo>
                <a:cubicBezTo>
                  <a:pt x="32" y="17"/>
                  <a:pt x="0" y="28"/>
                  <a:pt x="0" y="28"/>
                </a:cubicBezTo>
                <a:cubicBezTo>
                  <a:pt x="15" y="104"/>
                  <a:pt x="6" y="94"/>
                  <a:pt x="88" y="84"/>
                </a:cubicBezTo>
                <a:cubicBezTo>
                  <a:pt x="113" y="46"/>
                  <a:pt x="107" y="69"/>
                  <a:pt x="88" y="12"/>
                </a:cubicBezTo>
                <a:cubicBezTo>
                  <a:pt x="85" y="4"/>
                  <a:pt x="70" y="10"/>
                  <a:pt x="64" y="4"/>
                </a:cubicBezTo>
                <a:cubicBezTo>
                  <a:pt x="60" y="0"/>
                  <a:pt x="75" y="4"/>
                  <a:pt x="80" y="4"/>
                </a:cubicBezTo>
                <a:close/>
              </a:path>
            </a:pathLst>
          </a:custGeom>
          <a:solidFill>
            <a:srgbClr val="2557F5"/>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0" name="Freeform 142"/>
          <p:cNvSpPr>
            <a:spLocks/>
          </p:cNvSpPr>
          <p:nvPr/>
        </p:nvSpPr>
        <p:spPr bwMode="auto">
          <a:xfrm>
            <a:off x="5789613" y="3784600"/>
            <a:ext cx="319087" cy="384175"/>
          </a:xfrm>
          <a:custGeom>
            <a:avLst/>
            <a:gdLst>
              <a:gd name="T0" fmla="*/ 2147483647 w 201"/>
              <a:gd name="T1" fmla="*/ 2147483647 h 242"/>
              <a:gd name="T2" fmla="*/ 2147483647 w 201"/>
              <a:gd name="T3" fmla="*/ 2147483647 h 242"/>
              <a:gd name="T4" fmla="*/ 2147483647 w 201"/>
              <a:gd name="T5" fmla="*/ 2147483647 h 242"/>
              <a:gd name="T6" fmla="*/ 2147483647 w 201"/>
              <a:gd name="T7" fmla="*/ 2147483647 h 242"/>
              <a:gd name="T8" fmla="*/ 2147483647 w 201"/>
              <a:gd name="T9" fmla="*/ 0 h 242"/>
              <a:gd name="T10" fmla="*/ 2147483647 w 201"/>
              <a:gd name="T11" fmla="*/ 2147483647 h 242"/>
              <a:gd name="T12" fmla="*/ 2147483647 w 201"/>
              <a:gd name="T13" fmla="*/ 2147483647 h 242"/>
              <a:gd name="T14" fmla="*/ 2147483647 w 201"/>
              <a:gd name="T15" fmla="*/ 2147483647 h 242"/>
              <a:gd name="T16" fmla="*/ 2147483647 w 201"/>
              <a:gd name="T17" fmla="*/ 2147483647 h 242"/>
              <a:gd name="T18" fmla="*/ 2147483647 w 201"/>
              <a:gd name="T19" fmla="*/ 2147483647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242">
                <a:moveTo>
                  <a:pt x="201" y="208"/>
                </a:moveTo>
                <a:cubicBezTo>
                  <a:pt x="186" y="198"/>
                  <a:pt x="167" y="195"/>
                  <a:pt x="153" y="184"/>
                </a:cubicBezTo>
                <a:cubicBezTo>
                  <a:pt x="132" y="167"/>
                  <a:pt x="141" y="157"/>
                  <a:pt x="129" y="136"/>
                </a:cubicBezTo>
                <a:cubicBezTo>
                  <a:pt x="102" y="87"/>
                  <a:pt x="108" y="95"/>
                  <a:pt x="73" y="72"/>
                </a:cubicBezTo>
                <a:cubicBezTo>
                  <a:pt x="60" y="34"/>
                  <a:pt x="68" y="23"/>
                  <a:pt x="33" y="0"/>
                </a:cubicBezTo>
                <a:cubicBezTo>
                  <a:pt x="0" y="49"/>
                  <a:pt x="9" y="28"/>
                  <a:pt x="9" y="128"/>
                </a:cubicBezTo>
                <a:cubicBezTo>
                  <a:pt x="9" y="132"/>
                  <a:pt x="18" y="195"/>
                  <a:pt x="25" y="200"/>
                </a:cubicBezTo>
                <a:cubicBezTo>
                  <a:pt x="25" y="200"/>
                  <a:pt x="85" y="220"/>
                  <a:pt x="97" y="224"/>
                </a:cubicBezTo>
                <a:cubicBezTo>
                  <a:pt x="118" y="231"/>
                  <a:pt x="161" y="240"/>
                  <a:pt x="161" y="240"/>
                </a:cubicBezTo>
                <a:cubicBezTo>
                  <a:pt x="201" y="230"/>
                  <a:pt x="190" y="242"/>
                  <a:pt x="201" y="208"/>
                </a:cubicBezTo>
                <a:close/>
              </a:path>
            </a:pathLst>
          </a:custGeom>
          <a:solidFill>
            <a:srgbClr val="2557F5"/>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1" name="Freeform 143"/>
          <p:cNvSpPr>
            <a:spLocks/>
          </p:cNvSpPr>
          <p:nvPr/>
        </p:nvSpPr>
        <p:spPr bwMode="auto">
          <a:xfrm>
            <a:off x="3729038" y="4765675"/>
            <a:ext cx="703262" cy="628650"/>
          </a:xfrm>
          <a:custGeom>
            <a:avLst/>
            <a:gdLst>
              <a:gd name="T0" fmla="*/ 0 w 389"/>
              <a:gd name="T1" fmla="*/ 2147483647 h 371"/>
              <a:gd name="T2" fmla="*/ 2147483647 w 389"/>
              <a:gd name="T3" fmla="*/ 2147483647 h 371"/>
              <a:gd name="T4" fmla="*/ 2147483647 w 389"/>
              <a:gd name="T5" fmla="*/ 2147483647 h 371"/>
              <a:gd name="T6" fmla="*/ 2147483647 w 389"/>
              <a:gd name="T7" fmla="*/ 2147483647 h 371"/>
              <a:gd name="T8" fmla="*/ 2147483647 w 389"/>
              <a:gd name="T9" fmla="*/ 2147483647 h 371"/>
              <a:gd name="T10" fmla="*/ 2147483647 w 389"/>
              <a:gd name="T11" fmla="*/ 2147483647 h 371"/>
              <a:gd name="T12" fmla="*/ 2147483647 w 389"/>
              <a:gd name="T13" fmla="*/ 2147483647 h 371"/>
              <a:gd name="T14" fmla="*/ 2147483647 w 389"/>
              <a:gd name="T15" fmla="*/ 2147483647 h 371"/>
              <a:gd name="T16" fmla="*/ 2147483647 w 389"/>
              <a:gd name="T17" fmla="*/ 2147483647 h 371"/>
              <a:gd name="T18" fmla="*/ 2147483647 w 389"/>
              <a:gd name="T19" fmla="*/ 2147483647 h 371"/>
              <a:gd name="T20" fmla="*/ 2147483647 w 389"/>
              <a:gd name="T21" fmla="*/ 2147483647 h 371"/>
              <a:gd name="T22" fmla="*/ 2147483647 w 389"/>
              <a:gd name="T23" fmla="*/ 2147483647 h 371"/>
              <a:gd name="T24" fmla="*/ 2147483647 w 389"/>
              <a:gd name="T25" fmla="*/ 2147483647 h 371"/>
              <a:gd name="T26" fmla="*/ 2147483647 w 389"/>
              <a:gd name="T27" fmla="*/ 2147483647 h 371"/>
              <a:gd name="T28" fmla="*/ 2147483647 w 389"/>
              <a:gd name="T29" fmla="*/ 0 h 371"/>
              <a:gd name="T30" fmla="*/ 2147483647 w 389"/>
              <a:gd name="T31" fmla="*/ 0 h 371"/>
              <a:gd name="T32" fmla="*/ 2147483647 w 389"/>
              <a:gd name="T33" fmla="*/ 2147483647 h 371"/>
              <a:gd name="T34" fmla="*/ 2147483647 w 389"/>
              <a:gd name="T35" fmla="*/ 2147483647 h 371"/>
              <a:gd name="T36" fmla="*/ 2147483647 w 389"/>
              <a:gd name="T37" fmla="*/ 2147483647 h 371"/>
              <a:gd name="T38" fmla="*/ 2147483647 w 389"/>
              <a:gd name="T39" fmla="*/ 2147483647 h 371"/>
              <a:gd name="T40" fmla="*/ 2147483647 w 389"/>
              <a:gd name="T41" fmla="*/ 2147483647 h 371"/>
              <a:gd name="T42" fmla="*/ 0 w 389"/>
              <a:gd name="T43" fmla="*/ 2147483647 h 371"/>
              <a:gd name="T44" fmla="*/ 0 w 389"/>
              <a:gd name="T45" fmla="*/ 2147483647 h 3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9" h="371">
                <a:moveTo>
                  <a:pt x="0" y="226"/>
                </a:moveTo>
                <a:lnTo>
                  <a:pt x="21" y="289"/>
                </a:lnTo>
                <a:lnTo>
                  <a:pt x="116" y="370"/>
                </a:lnTo>
                <a:lnTo>
                  <a:pt x="158" y="337"/>
                </a:lnTo>
                <a:lnTo>
                  <a:pt x="189" y="358"/>
                </a:lnTo>
                <a:lnTo>
                  <a:pt x="199" y="331"/>
                </a:lnTo>
                <a:lnTo>
                  <a:pt x="283" y="311"/>
                </a:lnTo>
                <a:lnTo>
                  <a:pt x="299" y="289"/>
                </a:lnTo>
                <a:lnTo>
                  <a:pt x="278" y="248"/>
                </a:lnTo>
                <a:lnTo>
                  <a:pt x="388" y="178"/>
                </a:lnTo>
                <a:lnTo>
                  <a:pt x="341" y="15"/>
                </a:lnTo>
                <a:lnTo>
                  <a:pt x="288" y="21"/>
                </a:lnTo>
                <a:lnTo>
                  <a:pt x="283" y="45"/>
                </a:lnTo>
                <a:lnTo>
                  <a:pt x="242" y="36"/>
                </a:lnTo>
                <a:lnTo>
                  <a:pt x="214" y="0"/>
                </a:lnTo>
                <a:lnTo>
                  <a:pt x="147" y="0"/>
                </a:lnTo>
                <a:lnTo>
                  <a:pt x="136" y="73"/>
                </a:lnTo>
                <a:lnTo>
                  <a:pt x="94" y="143"/>
                </a:lnTo>
                <a:lnTo>
                  <a:pt x="50" y="157"/>
                </a:lnTo>
                <a:lnTo>
                  <a:pt x="50" y="189"/>
                </a:lnTo>
                <a:lnTo>
                  <a:pt x="21" y="204"/>
                </a:lnTo>
                <a:lnTo>
                  <a:pt x="0" y="226"/>
                </a:lnTo>
              </a:path>
            </a:pathLst>
          </a:custGeom>
          <a:solidFill>
            <a:schemeClr val="folHlink"/>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2" name="Freeform 144"/>
          <p:cNvSpPr>
            <a:spLocks/>
          </p:cNvSpPr>
          <p:nvPr/>
        </p:nvSpPr>
        <p:spPr bwMode="auto">
          <a:xfrm>
            <a:off x="5278438" y="3748088"/>
            <a:ext cx="625475" cy="809625"/>
          </a:xfrm>
          <a:custGeom>
            <a:avLst/>
            <a:gdLst>
              <a:gd name="T0" fmla="*/ 0 w 346"/>
              <a:gd name="T1" fmla="*/ 2147483647 h 477"/>
              <a:gd name="T2" fmla="*/ 2147483647 w 346"/>
              <a:gd name="T3" fmla="*/ 2147483647 h 477"/>
              <a:gd name="T4" fmla="*/ 2147483647 w 346"/>
              <a:gd name="T5" fmla="*/ 2147483647 h 477"/>
              <a:gd name="T6" fmla="*/ 2147483647 w 346"/>
              <a:gd name="T7" fmla="*/ 2147483647 h 477"/>
              <a:gd name="T8" fmla="*/ 2147483647 w 346"/>
              <a:gd name="T9" fmla="*/ 2147483647 h 477"/>
              <a:gd name="T10" fmla="*/ 2147483647 w 346"/>
              <a:gd name="T11" fmla="*/ 2147483647 h 477"/>
              <a:gd name="T12" fmla="*/ 2147483647 w 346"/>
              <a:gd name="T13" fmla="*/ 2147483647 h 477"/>
              <a:gd name="T14" fmla="*/ 2147483647 w 346"/>
              <a:gd name="T15" fmla="*/ 2147483647 h 477"/>
              <a:gd name="T16" fmla="*/ 2147483647 w 346"/>
              <a:gd name="T17" fmla="*/ 2147483647 h 477"/>
              <a:gd name="T18" fmla="*/ 2147483647 w 346"/>
              <a:gd name="T19" fmla="*/ 2147483647 h 477"/>
              <a:gd name="T20" fmla="*/ 2147483647 w 346"/>
              <a:gd name="T21" fmla="*/ 2147483647 h 477"/>
              <a:gd name="T22" fmla="*/ 2147483647 w 346"/>
              <a:gd name="T23" fmla="*/ 2147483647 h 477"/>
              <a:gd name="T24" fmla="*/ 2147483647 w 346"/>
              <a:gd name="T25" fmla="*/ 2147483647 h 477"/>
              <a:gd name="T26" fmla="*/ 2147483647 w 346"/>
              <a:gd name="T27" fmla="*/ 2147483647 h 477"/>
              <a:gd name="T28" fmla="*/ 2147483647 w 346"/>
              <a:gd name="T29" fmla="*/ 2147483647 h 477"/>
              <a:gd name="T30" fmla="*/ 2147483647 w 346"/>
              <a:gd name="T31" fmla="*/ 2147483647 h 477"/>
              <a:gd name="T32" fmla="*/ 2147483647 w 346"/>
              <a:gd name="T33" fmla="*/ 2147483647 h 477"/>
              <a:gd name="T34" fmla="*/ 2147483647 w 346"/>
              <a:gd name="T35" fmla="*/ 2147483647 h 477"/>
              <a:gd name="T36" fmla="*/ 2147483647 w 346"/>
              <a:gd name="T37" fmla="*/ 2147483647 h 477"/>
              <a:gd name="T38" fmla="*/ 2147483647 w 346"/>
              <a:gd name="T39" fmla="*/ 2147483647 h 477"/>
              <a:gd name="T40" fmla="*/ 2147483647 w 346"/>
              <a:gd name="T41" fmla="*/ 2147483647 h 477"/>
              <a:gd name="T42" fmla="*/ 2147483647 w 346"/>
              <a:gd name="T43" fmla="*/ 0 h 477"/>
              <a:gd name="T44" fmla="*/ 2147483647 w 346"/>
              <a:gd name="T45" fmla="*/ 2147483647 h 477"/>
              <a:gd name="T46" fmla="*/ 2147483647 w 346"/>
              <a:gd name="T47" fmla="*/ 2147483647 h 477"/>
              <a:gd name="T48" fmla="*/ 0 w 346"/>
              <a:gd name="T49" fmla="*/ 2147483647 h 477"/>
              <a:gd name="T50" fmla="*/ 0 w 346"/>
              <a:gd name="T51" fmla="*/ 2147483647 h 4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6" h="477">
                <a:moveTo>
                  <a:pt x="0" y="153"/>
                </a:moveTo>
                <a:lnTo>
                  <a:pt x="14" y="158"/>
                </a:lnTo>
                <a:lnTo>
                  <a:pt x="9" y="242"/>
                </a:lnTo>
                <a:lnTo>
                  <a:pt x="93" y="358"/>
                </a:lnTo>
                <a:lnTo>
                  <a:pt x="66" y="421"/>
                </a:lnTo>
                <a:lnTo>
                  <a:pt x="202" y="412"/>
                </a:lnTo>
                <a:lnTo>
                  <a:pt x="218" y="460"/>
                </a:lnTo>
                <a:lnTo>
                  <a:pt x="261" y="476"/>
                </a:lnTo>
                <a:lnTo>
                  <a:pt x="339" y="405"/>
                </a:lnTo>
                <a:lnTo>
                  <a:pt x="345" y="374"/>
                </a:lnTo>
                <a:lnTo>
                  <a:pt x="304" y="348"/>
                </a:lnTo>
                <a:lnTo>
                  <a:pt x="320" y="313"/>
                </a:lnTo>
                <a:lnTo>
                  <a:pt x="256" y="313"/>
                </a:lnTo>
                <a:lnTo>
                  <a:pt x="218" y="264"/>
                </a:lnTo>
                <a:lnTo>
                  <a:pt x="218" y="184"/>
                </a:lnTo>
                <a:lnTo>
                  <a:pt x="171" y="98"/>
                </a:lnTo>
                <a:lnTo>
                  <a:pt x="197" y="57"/>
                </a:lnTo>
                <a:lnTo>
                  <a:pt x="228" y="46"/>
                </a:lnTo>
                <a:lnTo>
                  <a:pt x="218" y="20"/>
                </a:lnTo>
                <a:lnTo>
                  <a:pt x="187" y="46"/>
                </a:lnTo>
                <a:lnTo>
                  <a:pt x="104" y="46"/>
                </a:lnTo>
                <a:lnTo>
                  <a:pt x="56" y="0"/>
                </a:lnTo>
                <a:lnTo>
                  <a:pt x="24" y="27"/>
                </a:lnTo>
                <a:lnTo>
                  <a:pt x="41" y="126"/>
                </a:lnTo>
                <a:lnTo>
                  <a:pt x="0" y="153"/>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3" name="Freeform 145"/>
          <p:cNvSpPr>
            <a:spLocks/>
          </p:cNvSpPr>
          <p:nvPr/>
        </p:nvSpPr>
        <p:spPr bwMode="auto">
          <a:xfrm>
            <a:off x="5865813" y="3541713"/>
            <a:ext cx="788987" cy="690562"/>
          </a:xfrm>
          <a:custGeom>
            <a:avLst/>
            <a:gdLst>
              <a:gd name="T0" fmla="*/ 0 w 436"/>
              <a:gd name="T1" fmla="*/ 2147483647 h 407"/>
              <a:gd name="T2" fmla="*/ 2147483647 w 436"/>
              <a:gd name="T3" fmla="*/ 2147483647 h 407"/>
              <a:gd name="T4" fmla="*/ 2147483647 w 436"/>
              <a:gd name="T5" fmla="*/ 2147483647 h 407"/>
              <a:gd name="T6" fmla="*/ 2147483647 w 436"/>
              <a:gd name="T7" fmla="*/ 0 h 407"/>
              <a:gd name="T8" fmla="*/ 2147483647 w 436"/>
              <a:gd name="T9" fmla="*/ 2147483647 h 407"/>
              <a:gd name="T10" fmla="*/ 2147483647 w 436"/>
              <a:gd name="T11" fmla="*/ 2147483647 h 407"/>
              <a:gd name="T12" fmla="*/ 2147483647 w 436"/>
              <a:gd name="T13" fmla="*/ 2147483647 h 407"/>
              <a:gd name="T14" fmla="*/ 2147483647 w 436"/>
              <a:gd name="T15" fmla="*/ 2147483647 h 407"/>
              <a:gd name="T16" fmla="*/ 2147483647 w 436"/>
              <a:gd name="T17" fmla="*/ 2147483647 h 407"/>
              <a:gd name="T18" fmla="*/ 2147483647 w 436"/>
              <a:gd name="T19" fmla="*/ 2147483647 h 407"/>
              <a:gd name="T20" fmla="*/ 2147483647 w 436"/>
              <a:gd name="T21" fmla="*/ 2147483647 h 407"/>
              <a:gd name="T22" fmla="*/ 2147483647 w 436"/>
              <a:gd name="T23" fmla="*/ 2147483647 h 407"/>
              <a:gd name="T24" fmla="*/ 2147483647 w 436"/>
              <a:gd name="T25" fmla="*/ 2147483647 h 407"/>
              <a:gd name="T26" fmla="*/ 2147483647 w 436"/>
              <a:gd name="T27" fmla="*/ 2147483647 h 407"/>
              <a:gd name="T28" fmla="*/ 2147483647 w 436"/>
              <a:gd name="T29" fmla="*/ 2147483647 h 407"/>
              <a:gd name="T30" fmla="*/ 2147483647 w 436"/>
              <a:gd name="T31" fmla="*/ 2147483647 h 407"/>
              <a:gd name="T32" fmla="*/ 2147483647 w 436"/>
              <a:gd name="T33" fmla="*/ 2147483647 h 407"/>
              <a:gd name="T34" fmla="*/ 2147483647 w 436"/>
              <a:gd name="T35" fmla="*/ 2147483647 h 407"/>
              <a:gd name="T36" fmla="*/ 2147483647 w 436"/>
              <a:gd name="T37" fmla="*/ 2147483647 h 407"/>
              <a:gd name="T38" fmla="*/ 0 w 436"/>
              <a:gd name="T39" fmla="*/ 2147483647 h 407"/>
              <a:gd name="T40" fmla="*/ 0 w 436"/>
              <a:gd name="T41" fmla="*/ 2147483647 h 4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6" h="407">
                <a:moveTo>
                  <a:pt x="0" y="268"/>
                </a:moveTo>
                <a:lnTo>
                  <a:pt x="10" y="152"/>
                </a:lnTo>
                <a:lnTo>
                  <a:pt x="57" y="5"/>
                </a:lnTo>
                <a:lnTo>
                  <a:pt x="140" y="0"/>
                </a:lnTo>
                <a:lnTo>
                  <a:pt x="173" y="21"/>
                </a:lnTo>
                <a:lnTo>
                  <a:pt x="230" y="100"/>
                </a:lnTo>
                <a:lnTo>
                  <a:pt x="289" y="79"/>
                </a:lnTo>
                <a:lnTo>
                  <a:pt x="332" y="100"/>
                </a:lnTo>
                <a:lnTo>
                  <a:pt x="388" y="69"/>
                </a:lnTo>
                <a:lnTo>
                  <a:pt x="414" y="15"/>
                </a:lnTo>
                <a:lnTo>
                  <a:pt x="435" y="47"/>
                </a:lnTo>
                <a:lnTo>
                  <a:pt x="388" y="152"/>
                </a:lnTo>
                <a:lnTo>
                  <a:pt x="346" y="185"/>
                </a:lnTo>
                <a:lnTo>
                  <a:pt x="341" y="259"/>
                </a:lnTo>
                <a:lnTo>
                  <a:pt x="332" y="354"/>
                </a:lnTo>
                <a:lnTo>
                  <a:pt x="282" y="406"/>
                </a:lnTo>
                <a:lnTo>
                  <a:pt x="210" y="286"/>
                </a:lnTo>
                <a:lnTo>
                  <a:pt x="179" y="333"/>
                </a:lnTo>
                <a:lnTo>
                  <a:pt x="136" y="337"/>
                </a:lnTo>
                <a:lnTo>
                  <a:pt x="0" y="268"/>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4" name="Freeform 146"/>
          <p:cNvSpPr>
            <a:spLocks/>
          </p:cNvSpPr>
          <p:nvPr/>
        </p:nvSpPr>
        <p:spPr bwMode="auto">
          <a:xfrm>
            <a:off x="5589588" y="3702050"/>
            <a:ext cx="525462" cy="684213"/>
          </a:xfrm>
          <a:custGeom>
            <a:avLst/>
            <a:gdLst>
              <a:gd name="T0" fmla="*/ 0 w 290"/>
              <a:gd name="T1" fmla="*/ 2147483647 h 403"/>
              <a:gd name="T2" fmla="*/ 2147483647 w 290"/>
              <a:gd name="T3" fmla="*/ 2147483647 h 403"/>
              <a:gd name="T4" fmla="*/ 2147483647 w 290"/>
              <a:gd name="T5" fmla="*/ 2147483647 h 403"/>
              <a:gd name="T6" fmla="*/ 2147483647 w 290"/>
              <a:gd name="T7" fmla="*/ 2147483647 h 403"/>
              <a:gd name="T8" fmla="*/ 2147483647 w 290"/>
              <a:gd name="T9" fmla="*/ 2147483647 h 403"/>
              <a:gd name="T10" fmla="*/ 2147483647 w 290"/>
              <a:gd name="T11" fmla="*/ 2147483647 h 403"/>
              <a:gd name="T12" fmla="*/ 2147483647 w 290"/>
              <a:gd name="T13" fmla="*/ 0 h 403"/>
              <a:gd name="T14" fmla="*/ 2147483647 w 290"/>
              <a:gd name="T15" fmla="*/ 2147483647 h 403"/>
              <a:gd name="T16" fmla="*/ 2147483647 w 290"/>
              <a:gd name="T17" fmla="*/ 2147483647 h 403"/>
              <a:gd name="T18" fmla="*/ 2147483647 w 290"/>
              <a:gd name="T19" fmla="*/ 2147483647 h 403"/>
              <a:gd name="T20" fmla="*/ 2147483647 w 290"/>
              <a:gd name="T21" fmla="*/ 2147483647 h 403"/>
              <a:gd name="T22" fmla="*/ 2147483647 w 290"/>
              <a:gd name="T23" fmla="*/ 2147483647 h 403"/>
              <a:gd name="T24" fmla="*/ 2147483647 w 290"/>
              <a:gd name="T25" fmla="*/ 2147483647 h 403"/>
              <a:gd name="T26" fmla="*/ 2147483647 w 290"/>
              <a:gd name="T27" fmla="*/ 2147483647 h 403"/>
              <a:gd name="T28" fmla="*/ 2147483647 w 290"/>
              <a:gd name="T29" fmla="*/ 2147483647 h 403"/>
              <a:gd name="T30" fmla="*/ 2147483647 w 290"/>
              <a:gd name="T31" fmla="*/ 2147483647 h 403"/>
              <a:gd name="T32" fmla="*/ 2147483647 w 290"/>
              <a:gd name="T33" fmla="*/ 2147483647 h 403"/>
              <a:gd name="T34" fmla="*/ 2147483647 w 290"/>
              <a:gd name="T35" fmla="*/ 2147483647 h 403"/>
              <a:gd name="T36" fmla="*/ 2147483647 w 290"/>
              <a:gd name="T37" fmla="*/ 2147483647 h 403"/>
              <a:gd name="T38" fmla="*/ 2147483647 w 290"/>
              <a:gd name="T39" fmla="*/ 2147483647 h 403"/>
              <a:gd name="T40" fmla="*/ 0 w 290"/>
              <a:gd name="T41" fmla="*/ 2147483647 h 403"/>
              <a:gd name="T42" fmla="*/ 0 w 290"/>
              <a:gd name="T43" fmla="*/ 2147483647 h 4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0" h="403">
                <a:moveTo>
                  <a:pt x="0" y="126"/>
                </a:moveTo>
                <a:lnTo>
                  <a:pt x="26" y="85"/>
                </a:lnTo>
                <a:lnTo>
                  <a:pt x="57" y="74"/>
                </a:lnTo>
                <a:lnTo>
                  <a:pt x="47" y="48"/>
                </a:lnTo>
                <a:lnTo>
                  <a:pt x="47" y="12"/>
                </a:lnTo>
                <a:lnTo>
                  <a:pt x="117" y="16"/>
                </a:lnTo>
                <a:lnTo>
                  <a:pt x="133" y="0"/>
                </a:lnTo>
                <a:lnTo>
                  <a:pt x="163" y="58"/>
                </a:lnTo>
                <a:lnTo>
                  <a:pt x="153" y="174"/>
                </a:lnTo>
                <a:lnTo>
                  <a:pt x="289" y="243"/>
                </a:lnTo>
                <a:lnTo>
                  <a:pt x="279" y="312"/>
                </a:lnTo>
                <a:lnTo>
                  <a:pt x="221" y="345"/>
                </a:lnTo>
                <a:lnTo>
                  <a:pt x="189" y="335"/>
                </a:lnTo>
                <a:lnTo>
                  <a:pt x="204" y="371"/>
                </a:lnTo>
                <a:lnTo>
                  <a:pt x="174" y="402"/>
                </a:lnTo>
                <a:lnTo>
                  <a:pt x="133" y="376"/>
                </a:lnTo>
                <a:lnTo>
                  <a:pt x="149" y="341"/>
                </a:lnTo>
                <a:lnTo>
                  <a:pt x="85" y="341"/>
                </a:lnTo>
                <a:lnTo>
                  <a:pt x="47" y="292"/>
                </a:lnTo>
                <a:lnTo>
                  <a:pt x="47" y="212"/>
                </a:lnTo>
                <a:lnTo>
                  <a:pt x="0" y="126"/>
                </a:lnTo>
              </a:path>
            </a:pathLst>
          </a:custGeom>
          <a:solidFill>
            <a:srgbClr val="2557F5"/>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5" name="Freeform 147"/>
          <p:cNvSpPr>
            <a:spLocks/>
          </p:cNvSpPr>
          <p:nvPr/>
        </p:nvSpPr>
        <p:spPr bwMode="auto">
          <a:xfrm>
            <a:off x="2646363" y="3117850"/>
            <a:ext cx="636587" cy="873125"/>
          </a:xfrm>
          <a:custGeom>
            <a:avLst/>
            <a:gdLst>
              <a:gd name="T0" fmla="*/ 0 w 352"/>
              <a:gd name="T1" fmla="*/ 2147483647 h 515"/>
              <a:gd name="T2" fmla="*/ 2147483647 w 352"/>
              <a:gd name="T3" fmla="*/ 2147483647 h 515"/>
              <a:gd name="T4" fmla="*/ 2147483647 w 352"/>
              <a:gd name="T5" fmla="*/ 2147483647 h 515"/>
              <a:gd name="T6" fmla="*/ 2147483647 w 352"/>
              <a:gd name="T7" fmla="*/ 2147483647 h 515"/>
              <a:gd name="T8" fmla="*/ 2147483647 w 352"/>
              <a:gd name="T9" fmla="*/ 2147483647 h 515"/>
              <a:gd name="T10" fmla="*/ 2147483647 w 352"/>
              <a:gd name="T11" fmla="*/ 2147483647 h 515"/>
              <a:gd name="T12" fmla="*/ 2147483647 w 352"/>
              <a:gd name="T13" fmla="*/ 2147483647 h 515"/>
              <a:gd name="T14" fmla="*/ 2147483647 w 352"/>
              <a:gd name="T15" fmla="*/ 2147483647 h 515"/>
              <a:gd name="T16" fmla="*/ 2147483647 w 352"/>
              <a:gd name="T17" fmla="*/ 2147483647 h 515"/>
              <a:gd name="T18" fmla="*/ 2147483647 w 352"/>
              <a:gd name="T19" fmla="*/ 2147483647 h 515"/>
              <a:gd name="T20" fmla="*/ 2147483647 w 352"/>
              <a:gd name="T21" fmla="*/ 2147483647 h 515"/>
              <a:gd name="T22" fmla="*/ 2147483647 w 352"/>
              <a:gd name="T23" fmla="*/ 2147483647 h 515"/>
              <a:gd name="T24" fmla="*/ 2147483647 w 352"/>
              <a:gd name="T25" fmla="*/ 2147483647 h 515"/>
              <a:gd name="T26" fmla="*/ 2147483647 w 352"/>
              <a:gd name="T27" fmla="*/ 2147483647 h 515"/>
              <a:gd name="T28" fmla="*/ 2147483647 w 352"/>
              <a:gd name="T29" fmla="*/ 2147483647 h 515"/>
              <a:gd name="T30" fmla="*/ 2147483647 w 352"/>
              <a:gd name="T31" fmla="*/ 2147483647 h 515"/>
              <a:gd name="T32" fmla="*/ 2147483647 w 352"/>
              <a:gd name="T33" fmla="*/ 2147483647 h 515"/>
              <a:gd name="T34" fmla="*/ 2147483647 w 352"/>
              <a:gd name="T35" fmla="*/ 2147483647 h 515"/>
              <a:gd name="T36" fmla="*/ 2147483647 w 352"/>
              <a:gd name="T37" fmla="*/ 0 h 515"/>
              <a:gd name="T38" fmla="*/ 2147483647 w 352"/>
              <a:gd name="T39" fmla="*/ 2147483647 h 515"/>
              <a:gd name="T40" fmla="*/ 0 w 352"/>
              <a:gd name="T41" fmla="*/ 2147483647 h 515"/>
              <a:gd name="T42" fmla="*/ 0 w 352"/>
              <a:gd name="T43" fmla="*/ 2147483647 h 5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2" h="515">
                <a:moveTo>
                  <a:pt x="0" y="32"/>
                </a:moveTo>
                <a:lnTo>
                  <a:pt x="72" y="116"/>
                </a:lnTo>
                <a:lnTo>
                  <a:pt x="104" y="233"/>
                </a:lnTo>
                <a:lnTo>
                  <a:pt x="99" y="296"/>
                </a:lnTo>
                <a:lnTo>
                  <a:pt x="127" y="312"/>
                </a:lnTo>
                <a:lnTo>
                  <a:pt x="127" y="328"/>
                </a:lnTo>
                <a:lnTo>
                  <a:pt x="54" y="343"/>
                </a:lnTo>
                <a:lnTo>
                  <a:pt x="99" y="428"/>
                </a:lnTo>
                <a:lnTo>
                  <a:pt x="214" y="467"/>
                </a:lnTo>
                <a:lnTo>
                  <a:pt x="262" y="514"/>
                </a:lnTo>
                <a:lnTo>
                  <a:pt x="288" y="467"/>
                </a:lnTo>
                <a:lnTo>
                  <a:pt x="351" y="455"/>
                </a:lnTo>
                <a:lnTo>
                  <a:pt x="330" y="417"/>
                </a:lnTo>
                <a:lnTo>
                  <a:pt x="346" y="349"/>
                </a:lnTo>
                <a:lnTo>
                  <a:pt x="314" y="343"/>
                </a:lnTo>
                <a:lnTo>
                  <a:pt x="283" y="270"/>
                </a:lnTo>
                <a:lnTo>
                  <a:pt x="309" y="158"/>
                </a:lnTo>
                <a:lnTo>
                  <a:pt x="267" y="5"/>
                </a:lnTo>
                <a:lnTo>
                  <a:pt x="140" y="0"/>
                </a:lnTo>
                <a:lnTo>
                  <a:pt x="99" y="37"/>
                </a:lnTo>
                <a:lnTo>
                  <a:pt x="0" y="32"/>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6" name="Freeform 148"/>
          <p:cNvSpPr>
            <a:spLocks/>
          </p:cNvSpPr>
          <p:nvPr/>
        </p:nvSpPr>
        <p:spPr bwMode="auto">
          <a:xfrm>
            <a:off x="3128963" y="3054350"/>
            <a:ext cx="725487" cy="890588"/>
          </a:xfrm>
          <a:custGeom>
            <a:avLst/>
            <a:gdLst>
              <a:gd name="T0" fmla="*/ 0 w 400"/>
              <a:gd name="T1" fmla="*/ 2147483647 h 523"/>
              <a:gd name="T2" fmla="*/ 2147483647 w 400"/>
              <a:gd name="T3" fmla="*/ 2147483647 h 523"/>
              <a:gd name="T4" fmla="*/ 2147483647 w 400"/>
              <a:gd name="T5" fmla="*/ 2147483647 h 523"/>
              <a:gd name="T6" fmla="*/ 2147483647 w 400"/>
              <a:gd name="T7" fmla="*/ 2147483647 h 523"/>
              <a:gd name="T8" fmla="*/ 2147483647 w 400"/>
              <a:gd name="T9" fmla="*/ 2147483647 h 523"/>
              <a:gd name="T10" fmla="*/ 2147483647 w 400"/>
              <a:gd name="T11" fmla="*/ 2147483647 h 523"/>
              <a:gd name="T12" fmla="*/ 2147483647 w 400"/>
              <a:gd name="T13" fmla="*/ 2147483647 h 523"/>
              <a:gd name="T14" fmla="*/ 2147483647 w 400"/>
              <a:gd name="T15" fmla="*/ 2147483647 h 523"/>
              <a:gd name="T16" fmla="*/ 2147483647 w 400"/>
              <a:gd name="T17" fmla="*/ 2147483647 h 523"/>
              <a:gd name="T18" fmla="*/ 2147483647 w 400"/>
              <a:gd name="T19" fmla="*/ 2147483647 h 523"/>
              <a:gd name="T20" fmla="*/ 2147483647 w 400"/>
              <a:gd name="T21" fmla="*/ 2147483647 h 523"/>
              <a:gd name="T22" fmla="*/ 2147483647 w 400"/>
              <a:gd name="T23" fmla="*/ 2147483647 h 523"/>
              <a:gd name="T24" fmla="*/ 2147483647 w 400"/>
              <a:gd name="T25" fmla="*/ 2147483647 h 523"/>
              <a:gd name="T26" fmla="*/ 2147483647 w 400"/>
              <a:gd name="T27" fmla="*/ 2147483647 h 523"/>
              <a:gd name="T28" fmla="*/ 2147483647 w 400"/>
              <a:gd name="T29" fmla="*/ 2147483647 h 523"/>
              <a:gd name="T30" fmla="*/ 2147483647 w 400"/>
              <a:gd name="T31" fmla="*/ 2147483647 h 523"/>
              <a:gd name="T32" fmla="*/ 2147483647 w 400"/>
              <a:gd name="T33" fmla="*/ 2147483647 h 523"/>
              <a:gd name="T34" fmla="*/ 2147483647 w 400"/>
              <a:gd name="T35" fmla="*/ 2147483647 h 523"/>
              <a:gd name="T36" fmla="*/ 2147483647 w 400"/>
              <a:gd name="T37" fmla="*/ 2147483647 h 523"/>
              <a:gd name="T38" fmla="*/ 2147483647 w 400"/>
              <a:gd name="T39" fmla="*/ 2147483647 h 523"/>
              <a:gd name="T40" fmla="*/ 2147483647 w 400"/>
              <a:gd name="T41" fmla="*/ 2147483647 h 523"/>
              <a:gd name="T42" fmla="*/ 2147483647 w 400"/>
              <a:gd name="T43" fmla="*/ 2147483647 h 523"/>
              <a:gd name="T44" fmla="*/ 2147483647 w 400"/>
              <a:gd name="T45" fmla="*/ 0 h 523"/>
              <a:gd name="T46" fmla="*/ 0 w 400"/>
              <a:gd name="T47" fmla="*/ 2147483647 h 523"/>
              <a:gd name="T48" fmla="*/ 0 w 400"/>
              <a:gd name="T49" fmla="*/ 2147483647 h 5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0" h="523">
                <a:moveTo>
                  <a:pt x="0" y="42"/>
                </a:moveTo>
                <a:lnTo>
                  <a:pt x="42" y="195"/>
                </a:lnTo>
                <a:lnTo>
                  <a:pt x="16" y="307"/>
                </a:lnTo>
                <a:lnTo>
                  <a:pt x="47" y="380"/>
                </a:lnTo>
                <a:lnTo>
                  <a:pt x="79" y="386"/>
                </a:lnTo>
                <a:lnTo>
                  <a:pt x="63" y="454"/>
                </a:lnTo>
                <a:lnTo>
                  <a:pt x="84" y="492"/>
                </a:lnTo>
                <a:lnTo>
                  <a:pt x="164" y="522"/>
                </a:lnTo>
                <a:lnTo>
                  <a:pt x="178" y="487"/>
                </a:lnTo>
                <a:lnTo>
                  <a:pt x="284" y="480"/>
                </a:lnTo>
                <a:lnTo>
                  <a:pt x="284" y="438"/>
                </a:lnTo>
                <a:lnTo>
                  <a:pt x="315" y="402"/>
                </a:lnTo>
                <a:lnTo>
                  <a:pt x="347" y="408"/>
                </a:lnTo>
                <a:lnTo>
                  <a:pt x="352" y="380"/>
                </a:lnTo>
                <a:lnTo>
                  <a:pt x="399" y="359"/>
                </a:lnTo>
                <a:lnTo>
                  <a:pt x="381" y="317"/>
                </a:lnTo>
                <a:lnTo>
                  <a:pt x="326" y="280"/>
                </a:lnTo>
                <a:lnTo>
                  <a:pt x="299" y="195"/>
                </a:lnTo>
                <a:lnTo>
                  <a:pt x="236" y="88"/>
                </a:lnTo>
                <a:lnTo>
                  <a:pt x="210" y="80"/>
                </a:lnTo>
                <a:lnTo>
                  <a:pt x="216" y="95"/>
                </a:lnTo>
                <a:lnTo>
                  <a:pt x="147" y="105"/>
                </a:lnTo>
                <a:lnTo>
                  <a:pt x="54" y="0"/>
                </a:lnTo>
                <a:lnTo>
                  <a:pt x="0" y="42"/>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7" name="Freeform 149"/>
          <p:cNvSpPr>
            <a:spLocks/>
          </p:cNvSpPr>
          <p:nvPr/>
        </p:nvSpPr>
        <p:spPr bwMode="auto">
          <a:xfrm>
            <a:off x="2913063" y="3870325"/>
            <a:ext cx="784225" cy="722313"/>
          </a:xfrm>
          <a:custGeom>
            <a:avLst/>
            <a:gdLst>
              <a:gd name="T0" fmla="*/ 0 w 432"/>
              <a:gd name="T1" fmla="*/ 2147483647 h 425"/>
              <a:gd name="T2" fmla="*/ 0 w 432"/>
              <a:gd name="T3" fmla="*/ 2147483647 h 425"/>
              <a:gd name="T4" fmla="*/ 2147483647 w 432"/>
              <a:gd name="T5" fmla="*/ 2147483647 h 425"/>
              <a:gd name="T6" fmla="*/ 2147483647 w 432"/>
              <a:gd name="T7" fmla="*/ 2147483647 h 425"/>
              <a:gd name="T8" fmla="*/ 2147483647 w 432"/>
              <a:gd name="T9" fmla="*/ 2147483647 h 425"/>
              <a:gd name="T10" fmla="*/ 2147483647 w 432"/>
              <a:gd name="T11" fmla="*/ 2147483647 h 425"/>
              <a:gd name="T12" fmla="*/ 2147483647 w 432"/>
              <a:gd name="T13" fmla="*/ 2147483647 h 425"/>
              <a:gd name="T14" fmla="*/ 2147483647 w 432"/>
              <a:gd name="T15" fmla="*/ 2147483647 h 425"/>
              <a:gd name="T16" fmla="*/ 2147483647 w 432"/>
              <a:gd name="T17" fmla="*/ 2147483647 h 425"/>
              <a:gd name="T18" fmla="*/ 2147483647 w 432"/>
              <a:gd name="T19" fmla="*/ 0 h 425"/>
              <a:gd name="T20" fmla="*/ 2147483647 w 432"/>
              <a:gd name="T21" fmla="*/ 2147483647 h 425"/>
              <a:gd name="T22" fmla="*/ 2147483647 w 432"/>
              <a:gd name="T23" fmla="*/ 2147483647 h 425"/>
              <a:gd name="T24" fmla="*/ 2147483647 w 432"/>
              <a:gd name="T25" fmla="*/ 2147483647 h 425"/>
              <a:gd name="T26" fmla="*/ 2147483647 w 432"/>
              <a:gd name="T27" fmla="*/ 2147483647 h 425"/>
              <a:gd name="T28" fmla="*/ 2147483647 w 432"/>
              <a:gd name="T29" fmla="*/ 2147483647 h 425"/>
              <a:gd name="T30" fmla="*/ 2147483647 w 432"/>
              <a:gd name="T31" fmla="*/ 2147483647 h 425"/>
              <a:gd name="T32" fmla="*/ 2147483647 w 432"/>
              <a:gd name="T33" fmla="*/ 2147483647 h 425"/>
              <a:gd name="T34" fmla="*/ 2147483647 w 432"/>
              <a:gd name="T35" fmla="*/ 2147483647 h 425"/>
              <a:gd name="T36" fmla="*/ 2147483647 w 432"/>
              <a:gd name="T37" fmla="*/ 2147483647 h 425"/>
              <a:gd name="T38" fmla="*/ 2147483647 w 432"/>
              <a:gd name="T39" fmla="*/ 2147483647 h 425"/>
              <a:gd name="T40" fmla="*/ 2147483647 w 432"/>
              <a:gd name="T41" fmla="*/ 2147483647 h 425"/>
              <a:gd name="T42" fmla="*/ 0 w 432"/>
              <a:gd name="T43" fmla="*/ 2147483647 h 425"/>
              <a:gd name="T44" fmla="*/ 0 w 432"/>
              <a:gd name="T45" fmla="*/ 2147483647 h 4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2" h="425">
                <a:moveTo>
                  <a:pt x="0" y="218"/>
                </a:moveTo>
                <a:lnTo>
                  <a:pt x="0" y="166"/>
                </a:lnTo>
                <a:lnTo>
                  <a:pt x="52" y="139"/>
                </a:lnTo>
                <a:lnTo>
                  <a:pt x="95" y="149"/>
                </a:lnTo>
                <a:lnTo>
                  <a:pt x="115" y="71"/>
                </a:lnTo>
                <a:lnTo>
                  <a:pt x="141" y="24"/>
                </a:lnTo>
                <a:lnTo>
                  <a:pt x="204" y="12"/>
                </a:lnTo>
                <a:lnTo>
                  <a:pt x="284" y="42"/>
                </a:lnTo>
                <a:lnTo>
                  <a:pt x="298" y="7"/>
                </a:lnTo>
                <a:lnTo>
                  <a:pt x="404" y="0"/>
                </a:lnTo>
                <a:lnTo>
                  <a:pt x="399" y="39"/>
                </a:lnTo>
                <a:lnTo>
                  <a:pt x="431" y="59"/>
                </a:lnTo>
                <a:lnTo>
                  <a:pt x="431" y="86"/>
                </a:lnTo>
                <a:lnTo>
                  <a:pt x="336" y="202"/>
                </a:lnTo>
                <a:lnTo>
                  <a:pt x="305" y="223"/>
                </a:lnTo>
                <a:lnTo>
                  <a:pt x="298" y="271"/>
                </a:lnTo>
                <a:lnTo>
                  <a:pt x="220" y="329"/>
                </a:lnTo>
                <a:lnTo>
                  <a:pt x="220" y="388"/>
                </a:lnTo>
                <a:lnTo>
                  <a:pt x="147" y="424"/>
                </a:lnTo>
                <a:lnTo>
                  <a:pt x="52" y="377"/>
                </a:lnTo>
                <a:lnTo>
                  <a:pt x="52" y="260"/>
                </a:lnTo>
                <a:lnTo>
                  <a:pt x="0" y="218"/>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598" name="Text Box 150"/>
          <p:cNvSpPr txBox="1">
            <a:spLocks noChangeArrowheads="1"/>
          </p:cNvSpPr>
          <p:nvPr/>
        </p:nvSpPr>
        <p:spPr bwMode="auto">
          <a:xfrm>
            <a:off x="3203575" y="3500438"/>
            <a:ext cx="504825" cy="18097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rtl="1">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VIENNE</a:t>
            </a:r>
            <a:endParaRPr lang="fr-FR" altLang="fr-FR" sz="800" dirty="0">
              <a:solidFill>
                <a:schemeClr val="tx1"/>
              </a:solidFill>
              <a:latin typeface="Times New Roman" pitchFamily="18" charset="0"/>
              <a:ea typeface="ＭＳ Ｐゴシック" pitchFamily="1" charset="-128"/>
            </a:endParaRPr>
          </a:p>
        </p:txBody>
      </p:sp>
      <p:sp>
        <p:nvSpPr>
          <p:cNvPr id="19599" name="Freeform 151"/>
          <p:cNvSpPr>
            <a:spLocks/>
          </p:cNvSpPr>
          <p:nvPr/>
        </p:nvSpPr>
        <p:spPr bwMode="auto">
          <a:xfrm>
            <a:off x="4135438" y="698500"/>
            <a:ext cx="950912" cy="812800"/>
          </a:xfrm>
          <a:custGeom>
            <a:avLst/>
            <a:gdLst>
              <a:gd name="T0" fmla="*/ 2147483647 w 599"/>
              <a:gd name="T1" fmla="*/ 2147483647 h 512"/>
              <a:gd name="T2" fmla="*/ 2147483647 w 599"/>
              <a:gd name="T3" fmla="*/ 2147483647 h 512"/>
              <a:gd name="T4" fmla="*/ 2147483647 w 599"/>
              <a:gd name="T5" fmla="*/ 2147483647 h 512"/>
              <a:gd name="T6" fmla="*/ 2147483647 w 599"/>
              <a:gd name="T7" fmla="*/ 2147483647 h 512"/>
              <a:gd name="T8" fmla="*/ 2147483647 w 599"/>
              <a:gd name="T9" fmla="*/ 2147483647 h 512"/>
              <a:gd name="T10" fmla="*/ 2147483647 w 599"/>
              <a:gd name="T11" fmla="*/ 2147483647 h 512"/>
              <a:gd name="T12" fmla="*/ 2147483647 w 599"/>
              <a:gd name="T13" fmla="*/ 2147483647 h 512"/>
              <a:gd name="T14" fmla="*/ 2147483647 w 599"/>
              <a:gd name="T15" fmla="*/ 2147483647 h 512"/>
              <a:gd name="T16" fmla="*/ 2147483647 w 599"/>
              <a:gd name="T17" fmla="*/ 2147483647 h 512"/>
              <a:gd name="T18" fmla="*/ 2147483647 w 599"/>
              <a:gd name="T19" fmla="*/ 2147483647 h 512"/>
              <a:gd name="T20" fmla="*/ 2147483647 w 599"/>
              <a:gd name="T21" fmla="*/ 2147483647 h 512"/>
              <a:gd name="T22" fmla="*/ 2147483647 w 599"/>
              <a:gd name="T23" fmla="*/ 2147483647 h 512"/>
              <a:gd name="T24" fmla="*/ 2147483647 w 599"/>
              <a:gd name="T25" fmla="*/ 2147483647 h 512"/>
              <a:gd name="T26" fmla="*/ 2147483647 w 599"/>
              <a:gd name="T27" fmla="*/ 2147483647 h 512"/>
              <a:gd name="T28" fmla="*/ 2147483647 w 599"/>
              <a:gd name="T29" fmla="*/ 2147483647 h 512"/>
              <a:gd name="T30" fmla="*/ 2147483647 w 599"/>
              <a:gd name="T31" fmla="*/ 2147483647 h 512"/>
              <a:gd name="T32" fmla="*/ 2147483647 w 599"/>
              <a:gd name="T33" fmla="*/ 2147483647 h 512"/>
              <a:gd name="T34" fmla="*/ 2147483647 w 599"/>
              <a:gd name="T35" fmla="*/ 2147483647 h 512"/>
              <a:gd name="T36" fmla="*/ 2147483647 w 599"/>
              <a:gd name="T37" fmla="*/ 2147483647 h 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9" h="512">
                <a:moveTo>
                  <a:pt x="443" y="104"/>
                </a:moveTo>
                <a:cubicBezTo>
                  <a:pt x="599" y="0"/>
                  <a:pt x="575" y="440"/>
                  <a:pt x="467" y="512"/>
                </a:cubicBezTo>
                <a:cubicBezTo>
                  <a:pt x="431" y="500"/>
                  <a:pt x="416" y="512"/>
                  <a:pt x="403" y="472"/>
                </a:cubicBezTo>
                <a:cubicBezTo>
                  <a:pt x="411" y="433"/>
                  <a:pt x="423" y="397"/>
                  <a:pt x="435" y="360"/>
                </a:cubicBezTo>
                <a:cubicBezTo>
                  <a:pt x="441" y="343"/>
                  <a:pt x="453" y="329"/>
                  <a:pt x="459" y="312"/>
                </a:cubicBezTo>
                <a:cubicBezTo>
                  <a:pt x="414" y="282"/>
                  <a:pt x="407" y="289"/>
                  <a:pt x="347" y="296"/>
                </a:cubicBezTo>
                <a:cubicBezTo>
                  <a:pt x="297" y="313"/>
                  <a:pt x="332" y="336"/>
                  <a:pt x="283" y="320"/>
                </a:cubicBezTo>
                <a:cubicBezTo>
                  <a:pt x="220" y="257"/>
                  <a:pt x="96" y="268"/>
                  <a:pt x="19" y="264"/>
                </a:cubicBezTo>
                <a:cubicBezTo>
                  <a:pt x="13" y="245"/>
                  <a:pt x="0" y="219"/>
                  <a:pt x="19" y="200"/>
                </a:cubicBezTo>
                <a:cubicBezTo>
                  <a:pt x="31" y="188"/>
                  <a:pt x="67" y="184"/>
                  <a:pt x="67" y="184"/>
                </a:cubicBezTo>
                <a:cubicBezTo>
                  <a:pt x="125" y="189"/>
                  <a:pt x="159" y="193"/>
                  <a:pt x="211" y="208"/>
                </a:cubicBezTo>
                <a:cubicBezTo>
                  <a:pt x="238" y="216"/>
                  <a:pt x="291" y="232"/>
                  <a:pt x="291" y="232"/>
                </a:cubicBezTo>
                <a:cubicBezTo>
                  <a:pt x="307" y="227"/>
                  <a:pt x="323" y="221"/>
                  <a:pt x="339" y="216"/>
                </a:cubicBezTo>
                <a:cubicBezTo>
                  <a:pt x="347" y="213"/>
                  <a:pt x="355" y="211"/>
                  <a:pt x="363" y="208"/>
                </a:cubicBezTo>
                <a:cubicBezTo>
                  <a:pt x="379" y="203"/>
                  <a:pt x="411" y="192"/>
                  <a:pt x="411" y="192"/>
                </a:cubicBezTo>
                <a:cubicBezTo>
                  <a:pt x="449" y="136"/>
                  <a:pt x="405" y="207"/>
                  <a:pt x="435" y="128"/>
                </a:cubicBezTo>
                <a:cubicBezTo>
                  <a:pt x="438" y="119"/>
                  <a:pt x="447" y="113"/>
                  <a:pt x="451" y="104"/>
                </a:cubicBezTo>
                <a:cubicBezTo>
                  <a:pt x="455" y="96"/>
                  <a:pt x="467" y="80"/>
                  <a:pt x="459" y="80"/>
                </a:cubicBezTo>
                <a:cubicBezTo>
                  <a:pt x="449" y="80"/>
                  <a:pt x="448" y="96"/>
                  <a:pt x="443" y="104"/>
                </a:cubicBezTo>
                <a:close/>
              </a:path>
            </a:pathLst>
          </a:custGeom>
          <a:solidFill>
            <a:srgbClr val="2557F5"/>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0" name="Freeform 152"/>
          <p:cNvSpPr>
            <a:spLocks/>
          </p:cNvSpPr>
          <p:nvPr/>
        </p:nvSpPr>
        <p:spPr bwMode="auto">
          <a:xfrm>
            <a:off x="4833938" y="765175"/>
            <a:ext cx="674687" cy="962025"/>
          </a:xfrm>
          <a:custGeom>
            <a:avLst/>
            <a:gdLst>
              <a:gd name="T0" fmla="*/ 0 w 373"/>
              <a:gd name="T1" fmla="*/ 2147483647 h 567"/>
              <a:gd name="T2" fmla="*/ 2147483647 w 373"/>
              <a:gd name="T3" fmla="*/ 2147483647 h 567"/>
              <a:gd name="T4" fmla="*/ 2147483647 w 373"/>
              <a:gd name="T5" fmla="*/ 2147483647 h 567"/>
              <a:gd name="T6" fmla="*/ 2147483647 w 373"/>
              <a:gd name="T7" fmla="*/ 2147483647 h 567"/>
              <a:gd name="T8" fmla="*/ 2147483647 w 373"/>
              <a:gd name="T9" fmla="*/ 2147483647 h 567"/>
              <a:gd name="T10" fmla="*/ 2147483647 w 373"/>
              <a:gd name="T11" fmla="*/ 2147483647 h 567"/>
              <a:gd name="T12" fmla="*/ 2147483647 w 373"/>
              <a:gd name="T13" fmla="*/ 2147483647 h 567"/>
              <a:gd name="T14" fmla="*/ 2147483647 w 373"/>
              <a:gd name="T15" fmla="*/ 2147483647 h 567"/>
              <a:gd name="T16" fmla="*/ 2147483647 w 373"/>
              <a:gd name="T17" fmla="*/ 0 h 567"/>
              <a:gd name="T18" fmla="*/ 2147483647 w 373"/>
              <a:gd name="T19" fmla="*/ 2147483647 h 567"/>
              <a:gd name="T20" fmla="*/ 2147483647 w 373"/>
              <a:gd name="T21" fmla="*/ 2147483647 h 567"/>
              <a:gd name="T22" fmla="*/ 2147483647 w 373"/>
              <a:gd name="T23" fmla="*/ 2147483647 h 567"/>
              <a:gd name="T24" fmla="*/ 2147483647 w 373"/>
              <a:gd name="T25" fmla="*/ 2147483647 h 567"/>
              <a:gd name="T26" fmla="*/ 2147483647 w 373"/>
              <a:gd name="T27" fmla="*/ 2147483647 h 567"/>
              <a:gd name="T28" fmla="*/ 2147483647 w 373"/>
              <a:gd name="T29" fmla="*/ 2147483647 h 567"/>
              <a:gd name="T30" fmla="*/ 2147483647 w 373"/>
              <a:gd name="T31" fmla="*/ 2147483647 h 567"/>
              <a:gd name="T32" fmla="*/ 2147483647 w 373"/>
              <a:gd name="T33" fmla="*/ 2147483647 h 567"/>
              <a:gd name="T34" fmla="*/ 2147483647 w 373"/>
              <a:gd name="T35" fmla="*/ 2147483647 h 567"/>
              <a:gd name="T36" fmla="*/ 2147483647 w 373"/>
              <a:gd name="T37" fmla="*/ 2147483647 h 567"/>
              <a:gd name="T38" fmla="*/ 2147483647 w 373"/>
              <a:gd name="T39" fmla="*/ 2147483647 h 567"/>
              <a:gd name="T40" fmla="*/ 2147483647 w 373"/>
              <a:gd name="T41" fmla="*/ 2147483647 h 567"/>
              <a:gd name="T42" fmla="*/ 2147483647 w 373"/>
              <a:gd name="T43" fmla="*/ 2147483647 h 567"/>
              <a:gd name="T44" fmla="*/ 2147483647 w 373"/>
              <a:gd name="T45" fmla="*/ 2147483647 h 567"/>
              <a:gd name="T46" fmla="*/ 2147483647 w 373"/>
              <a:gd name="T47" fmla="*/ 2147483647 h 567"/>
              <a:gd name="T48" fmla="*/ 2147483647 w 373"/>
              <a:gd name="T49" fmla="*/ 2147483647 h 567"/>
              <a:gd name="T50" fmla="*/ 0 w 373"/>
              <a:gd name="T51" fmla="*/ 2147483647 h 567"/>
              <a:gd name="T52" fmla="*/ 0 w 373"/>
              <a:gd name="T53" fmla="*/ 2147483647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3" h="567">
                <a:moveTo>
                  <a:pt x="0" y="407"/>
                </a:moveTo>
                <a:lnTo>
                  <a:pt x="22" y="380"/>
                </a:lnTo>
                <a:lnTo>
                  <a:pt x="6" y="348"/>
                </a:lnTo>
                <a:lnTo>
                  <a:pt x="48" y="290"/>
                </a:lnTo>
                <a:lnTo>
                  <a:pt x="38" y="186"/>
                </a:lnTo>
                <a:lnTo>
                  <a:pt x="26" y="105"/>
                </a:lnTo>
                <a:lnTo>
                  <a:pt x="48" y="32"/>
                </a:lnTo>
                <a:lnTo>
                  <a:pt x="183" y="20"/>
                </a:lnTo>
                <a:lnTo>
                  <a:pt x="209" y="0"/>
                </a:lnTo>
                <a:lnTo>
                  <a:pt x="346" y="43"/>
                </a:lnTo>
                <a:lnTo>
                  <a:pt x="372" y="63"/>
                </a:lnTo>
                <a:lnTo>
                  <a:pt x="372" y="132"/>
                </a:lnTo>
                <a:lnTo>
                  <a:pt x="314" y="201"/>
                </a:lnTo>
                <a:lnTo>
                  <a:pt x="319" y="301"/>
                </a:lnTo>
                <a:lnTo>
                  <a:pt x="314" y="323"/>
                </a:lnTo>
                <a:lnTo>
                  <a:pt x="272" y="317"/>
                </a:lnTo>
                <a:lnTo>
                  <a:pt x="198" y="359"/>
                </a:lnTo>
                <a:lnTo>
                  <a:pt x="236" y="428"/>
                </a:lnTo>
                <a:lnTo>
                  <a:pt x="194" y="433"/>
                </a:lnTo>
                <a:lnTo>
                  <a:pt x="179" y="477"/>
                </a:lnTo>
                <a:lnTo>
                  <a:pt x="205" y="492"/>
                </a:lnTo>
                <a:lnTo>
                  <a:pt x="152" y="566"/>
                </a:lnTo>
                <a:lnTo>
                  <a:pt x="73" y="512"/>
                </a:lnTo>
                <a:lnTo>
                  <a:pt x="38" y="448"/>
                </a:lnTo>
                <a:lnTo>
                  <a:pt x="33" y="407"/>
                </a:lnTo>
                <a:lnTo>
                  <a:pt x="0" y="407"/>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1" name="Freeform 153"/>
          <p:cNvSpPr>
            <a:spLocks/>
          </p:cNvSpPr>
          <p:nvPr/>
        </p:nvSpPr>
        <p:spPr bwMode="auto">
          <a:xfrm>
            <a:off x="3989388" y="549275"/>
            <a:ext cx="942975" cy="604838"/>
          </a:xfrm>
          <a:custGeom>
            <a:avLst/>
            <a:gdLst>
              <a:gd name="T0" fmla="*/ 0 w 521"/>
              <a:gd name="T1" fmla="*/ 2147483647 h 356"/>
              <a:gd name="T2" fmla="*/ 2147483647 w 521"/>
              <a:gd name="T3" fmla="*/ 2147483647 h 356"/>
              <a:gd name="T4" fmla="*/ 2147483647 w 521"/>
              <a:gd name="T5" fmla="*/ 2147483647 h 356"/>
              <a:gd name="T6" fmla="*/ 2147483647 w 521"/>
              <a:gd name="T7" fmla="*/ 2147483647 h 356"/>
              <a:gd name="T8" fmla="*/ 2147483647 w 521"/>
              <a:gd name="T9" fmla="*/ 2147483647 h 356"/>
              <a:gd name="T10" fmla="*/ 2147483647 w 521"/>
              <a:gd name="T11" fmla="*/ 2147483647 h 356"/>
              <a:gd name="T12" fmla="*/ 2147483647 w 521"/>
              <a:gd name="T13" fmla="*/ 2147483647 h 356"/>
              <a:gd name="T14" fmla="*/ 2147483647 w 521"/>
              <a:gd name="T15" fmla="*/ 2147483647 h 356"/>
              <a:gd name="T16" fmla="*/ 2147483647 w 521"/>
              <a:gd name="T17" fmla="*/ 2147483647 h 356"/>
              <a:gd name="T18" fmla="*/ 2147483647 w 521"/>
              <a:gd name="T19" fmla="*/ 2147483647 h 356"/>
              <a:gd name="T20" fmla="*/ 2147483647 w 521"/>
              <a:gd name="T21" fmla="*/ 2147483647 h 356"/>
              <a:gd name="T22" fmla="*/ 2147483647 w 521"/>
              <a:gd name="T23" fmla="*/ 2147483647 h 356"/>
              <a:gd name="T24" fmla="*/ 2147483647 w 521"/>
              <a:gd name="T25" fmla="*/ 2147483647 h 356"/>
              <a:gd name="T26" fmla="*/ 2147483647 w 521"/>
              <a:gd name="T27" fmla="*/ 2147483647 h 356"/>
              <a:gd name="T28" fmla="*/ 2147483647 w 521"/>
              <a:gd name="T29" fmla="*/ 2147483647 h 356"/>
              <a:gd name="T30" fmla="*/ 2147483647 w 521"/>
              <a:gd name="T31" fmla="*/ 2147483647 h 356"/>
              <a:gd name="T32" fmla="*/ 2147483647 w 521"/>
              <a:gd name="T33" fmla="*/ 2147483647 h 356"/>
              <a:gd name="T34" fmla="*/ 2147483647 w 521"/>
              <a:gd name="T35" fmla="*/ 2147483647 h 356"/>
              <a:gd name="T36" fmla="*/ 2147483647 w 521"/>
              <a:gd name="T37" fmla="*/ 2147483647 h 356"/>
              <a:gd name="T38" fmla="*/ 2147483647 w 521"/>
              <a:gd name="T39" fmla="*/ 0 h 356"/>
              <a:gd name="T40" fmla="*/ 2147483647 w 521"/>
              <a:gd name="T41" fmla="*/ 0 h 356"/>
              <a:gd name="T42" fmla="*/ 2147483647 w 521"/>
              <a:gd name="T43" fmla="*/ 2147483647 h 356"/>
              <a:gd name="T44" fmla="*/ 2147483647 w 521"/>
              <a:gd name="T45" fmla="*/ 2147483647 h 356"/>
              <a:gd name="T46" fmla="*/ 2147483647 w 521"/>
              <a:gd name="T47" fmla="*/ 2147483647 h 356"/>
              <a:gd name="T48" fmla="*/ 0 w 521"/>
              <a:gd name="T49" fmla="*/ 2147483647 h 356"/>
              <a:gd name="T50" fmla="*/ 0 w 521"/>
              <a:gd name="T51" fmla="*/ 2147483647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1" h="356">
                <a:moveTo>
                  <a:pt x="0" y="143"/>
                </a:moveTo>
                <a:lnTo>
                  <a:pt x="33" y="147"/>
                </a:lnTo>
                <a:lnTo>
                  <a:pt x="101" y="216"/>
                </a:lnTo>
                <a:lnTo>
                  <a:pt x="105" y="279"/>
                </a:lnTo>
                <a:lnTo>
                  <a:pt x="143" y="306"/>
                </a:lnTo>
                <a:lnTo>
                  <a:pt x="262" y="306"/>
                </a:lnTo>
                <a:lnTo>
                  <a:pt x="367" y="355"/>
                </a:lnTo>
                <a:lnTo>
                  <a:pt x="442" y="302"/>
                </a:lnTo>
                <a:lnTo>
                  <a:pt x="510" y="313"/>
                </a:lnTo>
                <a:lnTo>
                  <a:pt x="498" y="232"/>
                </a:lnTo>
                <a:lnTo>
                  <a:pt x="520" y="159"/>
                </a:lnTo>
                <a:lnTo>
                  <a:pt x="494" y="143"/>
                </a:lnTo>
                <a:lnTo>
                  <a:pt x="410" y="143"/>
                </a:lnTo>
                <a:lnTo>
                  <a:pt x="398" y="112"/>
                </a:lnTo>
                <a:lnTo>
                  <a:pt x="331" y="100"/>
                </a:lnTo>
                <a:lnTo>
                  <a:pt x="299" y="121"/>
                </a:lnTo>
                <a:lnTo>
                  <a:pt x="321" y="65"/>
                </a:lnTo>
                <a:lnTo>
                  <a:pt x="219" y="65"/>
                </a:lnTo>
                <a:lnTo>
                  <a:pt x="184" y="41"/>
                </a:lnTo>
                <a:lnTo>
                  <a:pt x="168" y="0"/>
                </a:lnTo>
                <a:lnTo>
                  <a:pt x="68" y="0"/>
                </a:lnTo>
                <a:lnTo>
                  <a:pt x="47" y="31"/>
                </a:lnTo>
                <a:lnTo>
                  <a:pt x="83" y="88"/>
                </a:lnTo>
                <a:lnTo>
                  <a:pt x="47" y="65"/>
                </a:lnTo>
                <a:lnTo>
                  <a:pt x="0" y="143"/>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2" name="Freeform 154"/>
          <p:cNvSpPr>
            <a:spLocks/>
          </p:cNvSpPr>
          <p:nvPr/>
        </p:nvSpPr>
        <p:spPr bwMode="auto">
          <a:xfrm>
            <a:off x="4137025" y="1023938"/>
            <a:ext cx="771525" cy="554037"/>
          </a:xfrm>
          <a:custGeom>
            <a:avLst/>
            <a:gdLst>
              <a:gd name="T0" fmla="*/ 0 w 427"/>
              <a:gd name="T1" fmla="*/ 2147483647 h 326"/>
              <a:gd name="T2" fmla="*/ 2147483647 w 427"/>
              <a:gd name="T3" fmla="*/ 0 h 326"/>
              <a:gd name="T4" fmla="*/ 2147483647 w 427"/>
              <a:gd name="T5" fmla="*/ 2147483647 h 326"/>
              <a:gd name="T6" fmla="*/ 2147483647 w 427"/>
              <a:gd name="T7" fmla="*/ 2147483647 h 326"/>
              <a:gd name="T8" fmla="*/ 2147483647 w 427"/>
              <a:gd name="T9" fmla="*/ 2147483647 h 326"/>
              <a:gd name="T10" fmla="*/ 2147483647 w 427"/>
              <a:gd name="T11" fmla="*/ 2147483647 h 326"/>
              <a:gd name="T12" fmla="*/ 2147483647 w 427"/>
              <a:gd name="T13" fmla="*/ 2147483647 h 326"/>
              <a:gd name="T14" fmla="*/ 2147483647 w 427"/>
              <a:gd name="T15" fmla="*/ 2147483647 h 326"/>
              <a:gd name="T16" fmla="*/ 2147483647 w 427"/>
              <a:gd name="T17" fmla="*/ 2147483647 h 326"/>
              <a:gd name="T18" fmla="*/ 2147483647 w 427"/>
              <a:gd name="T19" fmla="*/ 2147483647 h 326"/>
              <a:gd name="T20" fmla="*/ 2147483647 w 427"/>
              <a:gd name="T21" fmla="*/ 2147483647 h 326"/>
              <a:gd name="T22" fmla="*/ 2147483647 w 427"/>
              <a:gd name="T23" fmla="*/ 2147483647 h 326"/>
              <a:gd name="T24" fmla="*/ 2147483647 w 427"/>
              <a:gd name="T25" fmla="*/ 2147483647 h 326"/>
              <a:gd name="T26" fmla="*/ 2147483647 w 427"/>
              <a:gd name="T27" fmla="*/ 2147483647 h 326"/>
              <a:gd name="T28" fmla="*/ 2147483647 w 427"/>
              <a:gd name="T29" fmla="*/ 2147483647 h 326"/>
              <a:gd name="T30" fmla="*/ 2147483647 w 427"/>
              <a:gd name="T31" fmla="*/ 2147483647 h 326"/>
              <a:gd name="T32" fmla="*/ 2147483647 w 427"/>
              <a:gd name="T33" fmla="*/ 2147483647 h 326"/>
              <a:gd name="T34" fmla="*/ 2147483647 w 427"/>
              <a:gd name="T35" fmla="*/ 2147483647 h 326"/>
              <a:gd name="T36" fmla="*/ 2147483647 w 427"/>
              <a:gd name="T37" fmla="*/ 2147483647 h 326"/>
              <a:gd name="T38" fmla="*/ 2147483647 w 427"/>
              <a:gd name="T39" fmla="*/ 2147483647 h 326"/>
              <a:gd name="T40" fmla="*/ 2147483647 w 427"/>
              <a:gd name="T41" fmla="*/ 2147483647 h 326"/>
              <a:gd name="T42" fmla="*/ 0 w 427"/>
              <a:gd name="T43" fmla="*/ 2147483647 h 326"/>
              <a:gd name="T44" fmla="*/ 0 w 427"/>
              <a:gd name="T45" fmla="*/ 2147483647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7" h="326">
                <a:moveTo>
                  <a:pt x="0" y="69"/>
                </a:moveTo>
                <a:lnTo>
                  <a:pt x="11" y="0"/>
                </a:lnTo>
                <a:lnTo>
                  <a:pt x="49" y="27"/>
                </a:lnTo>
                <a:lnTo>
                  <a:pt x="168" y="27"/>
                </a:lnTo>
                <a:lnTo>
                  <a:pt x="273" y="76"/>
                </a:lnTo>
                <a:lnTo>
                  <a:pt x="348" y="23"/>
                </a:lnTo>
                <a:lnTo>
                  <a:pt x="416" y="34"/>
                </a:lnTo>
                <a:lnTo>
                  <a:pt x="426" y="138"/>
                </a:lnTo>
                <a:lnTo>
                  <a:pt x="384" y="196"/>
                </a:lnTo>
                <a:lnTo>
                  <a:pt x="400" y="228"/>
                </a:lnTo>
                <a:lnTo>
                  <a:pt x="378" y="255"/>
                </a:lnTo>
                <a:lnTo>
                  <a:pt x="411" y="255"/>
                </a:lnTo>
                <a:lnTo>
                  <a:pt x="416" y="296"/>
                </a:lnTo>
                <a:lnTo>
                  <a:pt x="316" y="325"/>
                </a:lnTo>
                <a:lnTo>
                  <a:pt x="263" y="312"/>
                </a:lnTo>
                <a:lnTo>
                  <a:pt x="153" y="265"/>
                </a:lnTo>
                <a:lnTo>
                  <a:pt x="37" y="270"/>
                </a:lnTo>
                <a:lnTo>
                  <a:pt x="17" y="250"/>
                </a:lnTo>
                <a:lnTo>
                  <a:pt x="33" y="207"/>
                </a:lnTo>
                <a:lnTo>
                  <a:pt x="7" y="171"/>
                </a:lnTo>
                <a:lnTo>
                  <a:pt x="33" y="132"/>
                </a:lnTo>
                <a:lnTo>
                  <a:pt x="0" y="69"/>
                </a:lnTo>
              </a:path>
            </a:pathLst>
          </a:custGeom>
          <a:solidFill>
            <a:srgbClr val="33CC33"/>
          </a:solidFill>
          <a:ln w="18415" cap="flat"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3" name="Freeform 155"/>
          <p:cNvSpPr>
            <a:spLocks/>
          </p:cNvSpPr>
          <p:nvPr/>
        </p:nvSpPr>
        <p:spPr bwMode="auto">
          <a:xfrm>
            <a:off x="4851400" y="2349500"/>
            <a:ext cx="800100" cy="719138"/>
          </a:xfrm>
          <a:custGeom>
            <a:avLst/>
            <a:gdLst>
              <a:gd name="T0" fmla="*/ 2147483647 w 501"/>
              <a:gd name="T1" fmla="*/ 2147483647 h 392"/>
              <a:gd name="T2" fmla="*/ 2147483647 w 501"/>
              <a:gd name="T3" fmla="*/ 2147483647 h 392"/>
              <a:gd name="T4" fmla="*/ 2147483647 w 501"/>
              <a:gd name="T5" fmla="*/ 2147483647 h 392"/>
              <a:gd name="T6" fmla="*/ 2147483647 w 501"/>
              <a:gd name="T7" fmla="*/ 2147483647 h 392"/>
              <a:gd name="T8" fmla="*/ 2147483647 w 501"/>
              <a:gd name="T9" fmla="*/ 2147483647 h 392"/>
              <a:gd name="T10" fmla="*/ 2147483647 w 501"/>
              <a:gd name="T11" fmla="*/ 2147483647 h 392"/>
              <a:gd name="T12" fmla="*/ 2147483647 w 501"/>
              <a:gd name="T13" fmla="*/ 2147483647 h 392"/>
              <a:gd name="T14" fmla="*/ 2147483647 w 501"/>
              <a:gd name="T15" fmla="*/ 2147483647 h 392"/>
              <a:gd name="T16" fmla="*/ 0 w 501"/>
              <a:gd name="T17" fmla="*/ 2147483647 h 392"/>
              <a:gd name="T18" fmla="*/ 2147483647 w 501"/>
              <a:gd name="T19" fmla="*/ 2147483647 h 392"/>
              <a:gd name="T20" fmla="*/ 2147483647 w 501"/>
              <a:gd name="T21" fmla="*/ 2147483647 h 392"/>
              <a:gd name="T22" fmla="*/ 2147483647 w 501"/>
              <a:gd name="T23" fmla="*/ 2147483647 h 392"/>
              <a:gd name="T24" fmla="*/ 2147483647 w 501"/>
              <a:gd name="T25" fmla="*/ 2147483647 h 392"/>
              <a:gd name="T26" fmla="*/ 2147483647 w 501"/>
              <a:gd name="T27" fmla="*/ 2147483647 h 392"/>
              <a:gd name="T28" fmla="*/ 2147483647 w 501"/>
              <a:gd name="T29" fmla="*/ 0 h 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1" h="392">
                <a:moveTo>
                  <a:pt x="416" y="40"/>
                </a:moveTo>
                <a:cubicBezTo>
                  <a:pt x="426" y="38"/>
                  <a:pt x="481" y="19"/>
                  <a:pt x="488" y="40"/>
                </a:cubicBezTo>
                <a:cubicBezTo>
                  <a:pt x="501" y="78"/>
                  <a:pt x="477" y="138"/>
                  <a:pt x="464" y="176"/>
                </a:cubicBezTo>
                <a:cubicBezTo>
                  <a:pt x="459" y="192"/>
                  <a:pt x="448" y="224"/>
                  <a:pt x="448" y="224"/>
                </a:cubicBezTo>
                <a:cubicBezTo>
                  <a:pt x="431" y="392"/>
                  <a:pt x="483" y="367"/>
                  <a:pt x="408" y="392"/>
                </a:cubicBezTo>
                <a:cubicBezTo>
                  <a:pt x="397" y="376"/>
                  <a:pt x="394" y="350"/>
                  <a:pt x="376" y="344"/>
                </a:cubicBezTo>
                <a:cubicBezTo>
                  <a:pt x="335" y="330"/>
                  <a:pt x="291" y="323"/>
                  <a:pt x="248" y="312"/>
                </a:cubicBezTo>
                <a:cubicBezTo>
                  <a:pt x="228" y="252"/>
                  <a:pt x="113" y="274"/>
                  <a:pt x="72" y="272"/>
                </a:cubicBezTo>
                <a:cubicBezTo>
                  <a:pt x="31" y="258"/>
                  <a:pt x="14" y="241"/>
                  <a:pt x="0" y="200"/>
                </a:cubicBezTo>
                <a:cubicBezTo>
                  <a:pt x="33" y="151"/>
                  <a:pt x="57" y="170"/>
                  <a:pt x="120" y="176"/>
                </a:cubicBezTo>
                <a:cubicBezTo>
                  <a:pt x="156" y="200"/>
                  <a:pt x="199" y="202"/>
                  <a:pt x="240" y="216"/>
                </a:cubicBezTo>
                <a:cubicBezTo>
                  <a:pt x="256" y="221"/>
                  <a:pt x="272" y="227"/>
                  <a:pt x="288" y="232"/>
                </a:cubicBezTo>
                <a:cubicBezTo>
                  <a:pt x="296" y="235"/>
                  <a:pt x="312" y="240"/>
                  <a:pt x="312" y="240"/>
                </a:cubicBezTo>
                <a:cubicBezTo>
                  <a:pt x="370" y="221"/>
                  <a:pt x="318" y="195"/>
                  <a:pt x="376" y="176"/>
                </a:cubicBezTo>
                <a:cubicBezTo>
                  <a:pt x="396" y="115"/>
                  <a:pt x="409" y="47"/>
                  <a:pt x="456" y="0"/>
                </a:cubicBezTo>
              </a:path>
            </a:pathLst>
          </a:custGeom>
          <a:solidFill>
            <a:srgbClr val="9933FF"/>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4" name="Freeform 156"/>
          <p:cNvSpPr>
            <a:spLocks/>
          </p:cNvSpPr>
          <p:nvPr/>
        </p:nvSpPr>
        <p:spPr bwMode="auto">
          <a:xfrm>
            <a:off x="5719763" y="4408488"/>
            <a:ext cx="179387" cy="166687"/>
          </a:xfrm>
          <a:custGeom>
            <a:avLst/>
            <a:gdLst>
              <a:gd name="T0" fmla="*/ 2147483647 w 113"/>
              <a:gd name="T1" fmla="*/ 2147483647 h 105"/>
              <a:gd name="T2" fmla="*/ 2147483647 w 113"/>
              <a:gd name="T3" fmla="*/ 2147483647 h 105"/>
              <a:gd name="T4" fmla="*/ 2147483647 w 113"/>
              <a:gd name="T5" fmla="*/ 2147483647 h 105"/>
              <a:gd name="T6" fmla="*/ 2147483647 w 113"/>
              <a:gd name="T7" fmla="*/ 2147483647 h 105"/>
              <a:gd name="T8" fmla="*/ 2147483647 w 113"/>
              <a:gd name="T9" fmla="*/ 2147483647 h 105"/>
              <a:gd name="T10" fmla="*/ 2147483647 w 113"/>
              <a:gd name="T11" fmla="*/ 2147483647 h 105"/>
              <a:gd name="T12" fmla="*/ 2147483647 w 113"/>
              <a:gd name="T13" fmla="*/ 2147483647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05">
                <a:moveTo>
                  <a:pt x="69" y="31"/>
                </a:moveTo>
                <a:cubicBezTo>
                  <a:pt x="89" y="24"/>
                  <a:pt x="103" y="11"/>
                  <a:pt x="109" y="47"/>
                </a:cubicBezTo>
                <a:cubicBezTo>
                  <a:pt x="113" y="73"/>
                  <a:pt x="53" y="103"/>
                  <a:pt x="53" y="103"/>
                </a:cubicBezTo>
                <a:cubicBezTo>
                  <a:pt x="42" y="100"/>
                  <a:pt x="25" y="105"/>
                  <a:pt x="21" y="95"/>
                </a:cubicBezTo>
                <a:cubicBezTo>
                  <a:pt x="0" y="39"/>
                  <a:pt x="32" y="40"/>
                  <a:pt x="61" y="23"/>
                </a:cubicBezTo>
                <a:cubicBezTo>
                  <a:pt x="69" y="18"/>
                  <a:pt x="78" y="0"/>
                  <a:pt x="85" y="7"/>
                </a:cubicBezTo>
                <a:cubicBezTo>
                  <a:pt x="92" y="14"/>
                  <a:pt x="74" y="23"/>
                  <a:pt x="69" y="31"/>
                </a:cubicBezTo>
                <a:close/>
              </a:path>
            </a:pathLst>
          </a:custGeom>
          <a:solidFill>
            <a:srgbClr val="2557F5"/>
          </a:soli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63500" dir="2212194" algn="ctr" rotWithShape="0">
                    <a:schemeClr val="tx2"/>
                  </a:outerShdw>
                </a:effectLst>
              </a14:hiddenEffects>
            </a:ext>
          </a:extLst>
        </p:spPr>
        <p:txBody>
          <a:bodyPr wrap="none">
            <a:spAutoFit/>
          </a:bodyPr>
          <a:lstStyle/>
          <a:p>
            <a:endParaRPr lang="fr-FR" dirty="0"/>
          </a:p>
        </p:txBody>
      </p:sp>
      <p:sp>
        <p:nvSpPr>
          <p:cNvPr id="19605" name="Freeform 157"/>
          <p:cNvSpPr>
            <a:spLocks/>
          </p:cNvSpPr>
          <p:nvPr/>
        </p:nvSpPr>
        <p:spPr bwMode="auto">
          <a:xfrm>
            <a:off x="1908175" y="2205038"/>
            <a:ext cx="239713" cy="407987"/>
          </a:xfrm>
          <a:custGeom>
            <a:avLst/>
            <a:gdLst>
              <a:gd name="T0" fmla="*/ 2147483647 w 151"/>
              <a:gd name="T1" fmla="*/ 2147483647 h 257"/>
              <a:gd name="T2" fmla="*/ 2147483647 w 151"/>
              <a:gd name="T3" fmla="*/ 2147483647 h 257"/>
              <a:gd name="T4" fmla="*/ 2147483647 w 151"/>
              <a:gd name="T5" fmla="*/ 2147483647 h 257"/>
              <a:gd name="T6" fmla="*/ 2147483647 w 151"/>
              <a:gd name="T7" fmla="*/ 2147483647 h 257"/>
              <a:gd name="T8" fmla="*/ 0 w 151"/>
              <a:gd name="T9" fmla="*/ 2147483647 h 257"/>
              <a:gd name="T10" fmla="*/ 2147483647 w 151"/>
              <a:gd name="T11" fmla="*/ 2147483647 h 257"/>
              <a:gd name="T12" fmla="*/ 2147483647 w 151"/>
              <a:gd name="T13" fmla="*/ 2147483647 h 257"/>
              <a:gd name="T14" fmla="*/ 2147483647 w 151"/>
              <a:gd name="T15" fmla="*/ 2147483647 h 257"/>
              <a:gd name="T16" fmla="*/ 2147483647 w 151"/>
              <a:gd name="T17" fmla="*/ 2147483647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257">
                <a:moveTo>
                  <a:pt x="144" y="209"/>
                </a:moveTo>
                <a:cubicBezTo>
                  <a:pt x="102" y="223"/>
                  <a:pt x="151" y="202"/>
                  <a:pt x="114" y="239"/>
                </a:cubicBezTo>
                <a:cubicBezTo>
                  <a:pt x="105" y="248"/>
                  <a:pt x="89" y="250"/>
                  <a:pt x="78" y="257"/>
                </a:cubicBezTo>
                <a:cubicBezTo>
                  <a:pt x="61" y="232"/>
                  <a:pt x="72" y="219"/>
                  <a:pt x="42" y="209"/>
                </a:cubicBezTo>
                <a:cubicBezTo>
                  <a:pt x="30" y="172"/>
                  <a:pt x="22" y="140"/>
                  <a:pt x="0" y="107"/>
                </a:cubicBezTo>
                <a:cubicBezTo>
                  <a:pt x="8" y="62"/>
                  <a:pt x="3" y="59"/>
                  <a:pt x="42" y="35"/>
                </a:cubicBezTo>
                <a:cubicBezTo>
                  <a:pt x="30" y="0"/>
                  <a:pt x="47" y="0"/>
                  <a:pt x="72" y="17"/>
                </a:cubicBezTo>
                <a:cubicBezTo>
                  <a:pt x="83" y="50"/>
                  <a:pt x="109" y="43"/>
                  <a:pt x="144" y="47"/>
                </a:cubicBezTo>
                <a:cubicBezTo>
                  <a:pt x="150" y="102"/>
                  <a:pt x="144" y="154"/>
                  <a:pt x="144" y="209"/>
                </a:cubicBezTo>
                <a:close/>
              </a:path>
            </a:pathLst>
          </a:custGeom>
          <a:solidFill>
            <a:srgbClr val="FF6600"/>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6" name="Text Box 158"/>
          <p:cNvSpPr txBox="1">
            <a:spLocks noChangeArrowheads="1"/>
          </p:cNvSpPr>
          <p:nvPr/>
        </p:nvSpPr>
        <p:spPr bwMode="auto">
          <a:xfrm>
            <a:off x="1619250" y="2349500"/>
            <a:ext cx="720725" cy="2540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PORTES DE BRETAGNE</a:t>
            </a:r>
          </a:p>
        </p:txBody>
      </p:sp>
      <p:sp>
        <p:nvSpPr>
          <p:cNvPr id="19607" name="Freeform 159"/>
          <p:cNvSpPr>
            <a:spLocks/>
          </p:cNvSpPr>
          <p:nvPr/>
        </p:nvSpPr>
        <p:spPr bwMode="auto">
          <a:xfrm>
            <a:off x="2228850" y="5765800"/>
            <a:ext cx="762000" cy="234950"/>
          </a:xfrm>
          <a:custGeom>
            <a:avLst/>
            <a:gdLst>
              <a:gd name="T0" fmla="*/ 2147483647 w 480"/>
              <a:gd name="T1" fmla="*/ 2147483647 h 148"/>
              <a:gd name="T2" fmla="*/ 2147483647 w 480"/>
              <a:gd name="T3" fmla="*/ 2147483647 h 148"/>
              <a:gd name="T4" fmla="*/ 2147483647 w 480"/>
              <a:gd name="T5" fmla="*/ 2147483647 h 148"/>
              <a:gd name="T6" fmla="*/ 2147483647 w 480"/>
              <a:gd name="T7" fmla="*/ 2147483647 h 148"/>
              <a:gd name="T8" fmla="*/ 2147483647 w 480"/>
              <a:gd name="T9" fmla="*/ 2147483647 h 148"/>
              <a:gd name="T10" fmla="*/ 2147483647 w 480"/>
              <a:gd name="T11" fmla="*/ 2147483647 h 148"/>
              <a:gd name="T12" fmla="*/ 0 w 480"/>
              <a:gd name="T13" fmla="*/ 2147483647 h 148"/>
              <a:gd name="T14" fmla="*/ 2147483647 w 480"/>
              <a:gd name="T15" fmla="*/ 2147483647 h 148"/>
              <a:gd name="T16" fmla="*/ 2147483647 w 480"/>
              <a:gd name="T17" fmla="*/ 2147483647 h 148"/>
              <a:gd name="T18" fmla="*/ 2147483647 w 480"/>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0" h="148">
                <a:moveTo>
                  <a:pt x="426" y="22"/>
                </a:moveTo>
                <a:cubicBezTo>
                  <a:pt x="454" y="28"/>
                  <a:pt x="457" y="21"/>
                  <a:pt x="468" y="46"/>
                </a:cubicBezTo>
                <a:cubicBezTo>
                  <a:pt x="473" y="58"/>
                  <a:pt x="480" y="82"/>
                  <a:pt x="480" y="82"/>
                </a:cubicBezTo>
                <a:cubicBezTo>
                  <a:pt x="458" y="148"/>
                  <a:pt x="263" y="124"/>
                  <a:pt x="252" y="124"/>
                </a:cubicBezTo>
                <a:cubicBezTo>
                  <a:pt x="168" y="136"/>
                  <a:pt x="159" y="140"/>
                  <a:pt x="36" y="124"/>
                </a:cubicBezTo>
                <a:cubicBezTo>
                  <a:pt x="29" y="123"/>
                  <a:pt x="30" y="111"/>
                  <a:pt x="24" y="106"/>
                </a:cubicBezTo>
                <a:cubicBezTo>
                  <a:pt x="17" y="100"/>
                  <a:pt x="8" y="98"/>
                  <a:pt x="0" y="94"/>
                </a:cubicBezTo>
                <a:cubicBezTo>
                  <a:pt x="24" y="23"/>
                  <a:pt x="123" y="45"/>
                  <a:pt x="180" y="40"/>
                </a:cubicBezTo>
                <a:cubicBezTo>
                  <a:pt x="270" y="17"/>
                  <a:pt x="127" y="52"/>
                  <a:pt x="378" y="28"/>
                </a:cubicBezTo>
                <a:cubicBezTo>
                  <a:pt x="456" y="21"/>
                  <a:pt x="316" y="0"/>
                  <a:pt x="426" y="22"/>
                </a:cubicBezTo>
                <a:close/>
              </a:path>
            </a:pathLst>
          </a:cu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8" name="Freeform 160"/>
          <p:cNvSpPr>
            <a:spLocks/>
          </p:cNvSpPr>
          <p:nvPr/>
        </p:nvSpPr>
        <p:spPr bwMode="auto">
          <a:xfrm>
            <a:off x="4787900" y="981075"/>
            <a:ext cx="176213" cy="533400"/>
          </a:xfrm>
          <a:custGeom>
            <a:avLst/>
            <a:gdLst>
              <a:gd name="T0" fmla="*/ 2147483647 w 128"/>
              <a:gd name="T1" fmla="*/ 2147483647 h 337"/>
              <a:gd name="T2" fmla="*/ 2147483647 w 128"/>
              <a:gd name="T3" fmla="*/ 2147483647 h 337"/>
              <a:gd name="T4" fmla="*/ 2147483647 w 128"/>
              <a:gd name="T5" fmla="*/ 2147483647 h 337"/>
              <a:gd name="T6" fmla="*/ 2147483647 w 128"/>
              <a:gd name="T7" fmla="*/ 2147483647 h 337"/>
              <a:gd name="T8" fmla="*/ 2147483647 w 128"/>
              <a:gd name="T9" fmla="*/ 2147483647 h 337"/>
              <a:gd name="T10" fmla="*/ 2147483647 w 128"/>
              <a:gd name="T11" fmla="*/ 2147483647 h 337"/>
              <a:gd name="T12" fmla="*/ 2147483647 w 128"/>
              <a:gd name="T13" fmla="*/ 2147483647 h 337"/>
              <a:gd name="T14" fmla="*/ 2147483647 w 128"/>
              <a:gd name="T15" fmla="*/ 2147483647 h 337"/>
              <a:gd name="T16" fmla="*/ 2147483647 w 128"/>
              <a:gd name="T17" fmla="*/ 2147483647 h 337"/>
              <a:gd name="T18" fmla="*/ 2147483647 w 128"/>
              <a:gd name="T19" fmla="*/ 2147483647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337">
                <a:moveTo>
                  <a:pt x="61" y="97"/>
                </a:moveTo>
                <a:cubicBezTo>
                  <a:pt x="63" y="87"/>
                  <a:pt x="65" y="0"/>
                  <a:pt x="115" y="73"/>
                </a:cubicBezTo>
                <a:cubicBezTo>
                  <a:pt x="128" y="91"/>
                  <a:pt x="119" y="117"/>
                  <a:pt x="121" y="139"/>
                </a:cubicBezTo>
                <a:cubicBezTo>
                  <a:pt x="119" y="165"/>
                  <a:pt x="122" y="192"/>
                  <a:pt x="115" y="217"/>
                </a:cubicBezTo>
                <a:cubicBezTo>
                  <a:pt x="113" y="223"/>
                  <a:pt x="99" y="217"/>
                  <a:pt x="97" y="223"/>
                </a:cubicBezTo>
                <a:cubicBezTo>
                  <a:pt x="88" y="260"/>
                  <a:pt x="89" y="299"/>
                  <a:pt x="85" y="337"/>
                </a:cubicBezTo>
                <a:cubicBezTo>
                  <a:pt x="43" y="320"/>
                  <a:pt x="65" y="328"/>
                  <a:pt x="19" y="313"/>
                </a:cubicBezTo>
                <a:cubicBezTo>
                  <a:pt x="13" y="311"/>
                  <a:pt x="1" y="307"/>
                  <a:pt x="1" y="307"/>
                </a:cubicBezTo>
                <a:cubicBezTo>
                  <a:pt x="3" y="273"/>
                  <a:pt x="0" y="238"/>
                  <a:pt x="7" y="205"/>
                </a:cubicBezTo>
                <a:cubicBezTo>
                  <a:pt x="17" y="160"/>
                  <a:pt x="73" y="146"/>
                  <a:pt x="61" y="97"/>
                </a:cubicBezTo>
                <a:close/>
              </a:path>
            </a:pathLst>
          </a:custGeom>
          <a:solidFill>
            <a:srgbClr val="33CC33"/>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09" name="Freeform 161"/>
          <p:cNvSpPr>
            <a:spLocks/>
          </p:cNvSpPr>
          <p:nvPr/>
        </p:nvSpPr>
        <p:spPr bwMode="auto">
          <a:xfrm>
            <a:off x="4143375" y="822325"/>
            <a:ext cx="831850" cy="368300"/>
          </a:xfrm>
          <a:custGeom>
            <a:avLst/>
            <a:gdLst>
              <a:gd name="T0" fmla="*/ 2147483647 w 524"/>
              <a:gd name="T1" fmla="*/ 2147483647 h 232"/>
              <a:gd name="T2" fmla="*/ 2147483647 w 524"/>
              <a:gd name="T3" fmla="*/ 2147483647 h 232"/>
              <a:gd name="T4" fmla="*/ 2147483647 w 524"/>
              <a:gd name="T5" fmla="*/ 2147483647 h 232"/>
              <a:gd name="T6" fmla="*/ 2147483647 w 524"/>
              <a:gd name="T7" fmla="*/ 2147483647 h 232"/>
              <a:gd name="T8" fmla="*/ 2147483647 w 524"/>
              <a:gd name="T9" fmla="*/ 2147483647 h 232"/>
              <a:gd name="T10" fmla="*/ 2147483647 w 524"/>
              <a:gd name="T11" fmla="*/ 2147483647 h 232"/>
              <a:gd name="T12" fmla="*/ 2147483647 w 524"/>
              <a:gd name="T13" fmla="*/ 2147483647 h 232"/>
              <a:gd name="T14" fmla="*/ 2147483647 w 524"/>
              <a:gd name="T15" fmla="*/ 2147483647 h 232"/>
              <a:gd name="T16" fmla="*/ 0 w 524"/>
              <a:gd name="T17" fmla="*/ 2147483647 h 232"/>
              <a:gd name="T18" fmla="*/ 2147483647 w 524"/>
              <a:gd name="T19" fmla="*/ 2147483647 h 232"/>
              <a:gd name="T20" fmla="*/ 2147483647 w 524"/>
              <a:gd name="T21" fmla="*/ 2147483647 h 232"/>
              <a:gd name="T22" fmla="*/ 2147483647 w 524"/>
              <a:gd name="T23" fmla="*/ 2147483647 h 232"/>
              <a:gd name="T24" fmla="*/ 2147483647 w 524"/>
              <a:gd name="T25" fmla="*/ 2147483647 h 232"/>
              <a:gd name="T26" fmla="*/ 2147483647 w 524"/>
              <a:gd name="T27" fmla="*/ 2147483647 h 232"/>
              <a:gd name="T28" fmla="*/ 2147483647 w 524"/>
              <a:gd name="T29" fmla="*/ 2147483647 h 232"/>
              <a:gd name="T30" fmla="*/ 2147483647 w 524"/>
              <a:gd name="T31" fmla="*/ 2147483647 h 232"/>
              <a:gd name="T32" fmla="*/ 2147483647 w 524"/>
              <a:gd name="T33" fmla="*/ 2147483647 h 232"/>
              <a:gd name="T34" fmla="*/ 2147483647 w 524"/>
              <a:gd name="T35" fmla="*/ 2147483647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4" h="232">
                <a:moveTo>
                  <a:pt x="432" y="22"/>
                </a:moveTo>
                <a:cubicBezTo>
                  <a:pt x="458" y="16"/>
                  <a:pt x="472" y="1"/>
                  <a:pt x="498" y="10"/>
                </a:cubicBezTo>
                <a:cubicBezTo>
                  <a:pt x="500" y="50"/>
                  <a:pt x="524" y="143"/>
                  <a:pt x="480" y="172"/>
                </a:cubicBezTo>
                <a:cubicBezTo>
                  <a:pt x="460" y="202"/>
                  <a:pt x="419" y="209"/>
                  <a:pt x="384" y="214"/>
                </a:cubicBezTo>
                <a:cubicBezTo>
                  <a:pt x="344" y="227"/>
                  <a:pt x="300" y="226"/>
                  <a:pt x="258" y="232"/>
                </a:cubicBezTo>
                <a:cubicBezTo>
                  <a:pt x="241" y="230"/>
                  <a:pt x="207" y="229"/>
                  <a:pt x="192" y="214"/>
                </a:cubicBezTo>
                <a:cubicBezTo>
                  <a:pt x="188" y="210"/>
                  <a:pt x="192" y="197"/>
                  <a:pt x="186" y="196"/>
                </a:cubicBezTo>
                <a:cubicBezTo>
                  <a:pt x="143" y="187"/>
                  <a:pt x="54" y="184"/>
                  <a:pt x="54" y="184"/>
                </a:cubicBezTo>
                <a:cubicBezTo>
                  <a:pt x="35" y="165"/>
                  <a:pt x="19" y="161"/>
                  <a:pt x="0" y="142"/>
                </a:cubicBezTo>
                <a:cubicBezTo>
                  <a:pt x="6" y="134"/>
                  <a:pt x="11" y="125"/>
                  <a:pt x="18" y="118"/>
                </a:cubicBezTo>
                <a:cubicBezTo>
                  <a:pt x="23" y="113"/>
                  <a:pt x="31" y="112"/>
                  <a:pt x="36" y="106"/>
                </a:cubicBezTo>
                <a:cubicBezTo>
                  <a:pt x="59" y="77"/>
                  <a:pt x="21" y="95"/>
                  <a:pt x="60" y="82"/>
                </a:cubicBezTo>
                <a:cubicBezTo>
                  <a:pt x="117" y="96"/>
                  <a:pt x="176" y="108"/>
                  <a:pt x="234" y="118"/>
                </a:cubicBezTo>
                <a:cubicBezTo>
                  <a:pt x="278" y="135"/>
                  <a:pt x="279" y="136"/>
                  <a:pt x="330" y="130"/>
                </a:cubicBezTo>
                <a:cubicBezTo>
                  <a:pt x="351" y="116"/>
                  <a:pt x="367" y="98"/>
                  <a:pt x="378" y="76"/>
                </a:cubicBezTo>
                <a:cubicBezTo>
                  <a:pt x="381" y="70"/>
                  <a:pt x="380" y="63"/>
                  <a:pt x="384" y="58"/>
                </a:cubicBezTo>
                <a:cubicBezTo>
                  <a:pt x="384" y="58"/>
                  <a:pt x="429" y="13"/>
                  <a:pt x="438" y="4"/>
                </a:cubicBezTo>
                <a:cubicBezTo>
                  <a:pt x="442" y="0"/>
                  <a:pt x="434" y="16"/>
                  <a:pt x="432" y="22"/>
                </a:cubicBezTo>
                <a:close/>
              </a:path>
            </a:pathLst>
          </a:custGeom>
          <a:solidFill>
            <a:srgbClr val="33CC33"/>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10" name="Text Box 162"/>
          <p:cNvSpPr txBox="1">
            <a:spLocks noChangeArrowheads="1"/>
          </p:cNvSpPr>
          <p:nvPr/>
        </p:nvSpPr>
        <p:spPr bwMode="auto">
          <a:xfrm>
            <a:off x="4427538" y="1049338"/>
            <a:ext cx="655637" cy="21907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PICARDIE</a:t>
            </a:r>
            <a:endParaRPr lang="fr-FR" altLang="fr-FR" sz="800" dirty="0">
              <a:solidFill>
                <a:schemeClr val="tx1"/>
              </a:solidFill>
              <a:latin typeface="Times New Roman" pitchFamily="18" charset="0"/>
              <a:ea typeface="ＭＳ Ｐゴシック" pitchFamily="1" charset="-128"/>
            </a:endParaRPr>
          </a:p>
        </p:txBody>
      </p:sp>
      <p:sp>
        <p:nvSpPr>
          <p:cNvPr id="19611" name="Freeform 163"/>
          <p:cNvSpPr>
            <a:spLocks/>
          </p:cNvSpPr>
          <p:nvPr/>
        </p:nvSpPr>
        <p:spPr bwMode="auto">
          <a:xfrm>
            <a:off x="4284663" y="44450"/>
            <a:ext cx="677862" cy="727075"/>
          </a:xfrm>
          <a:custGeom>
            <a:avLst/>
            <a:gdLst>
              <a:gd name="T0" fmla="*/ 2147483647 w 426"/>
              <a:gd name="T1" fmla="*/ 2147483647 h 447"/>
              <a:gd name="T2" fmla="*/ 2147483647 w 426"/>
              <a:gd name="T3" fmla="*/ 2147483647 h 447"/>
              <a:gd name="T4" fmla="*/ 2147483647 w 426"/>
              <a:gd name="T5" fmla="*/ 2147483647 h 447"/>
              <a:gd name="T6" fmla="*/ 2147483647 w 426"/>
              <a:gd name="T7" fmla="*/ 2147483647 h 447"/>
              <a:gd name="T8" fmla="*/ 2147483647 w 426"/>
              <a:gd name="T9" fmla="*/ 2147483647 h 447"/>
              <a:gd name="T10" fmla="*/ 2147483647 w 426"/>
              <a:gd name="T11" fmla="*/ 2147483647 h 447"/>
              <a:gd name="T12" fmla="*/ 2147483647 w 426"/>
              <a:gd name="T13" fmla="*/ 2147483647 h 447"/>
              <a:gd name="T14" fmla="*/ 2147483647 w 426"/>
              <a:gd name="T15" fmla="*/ 2147483647 h 447"/>
              <a:gd name="T16" fmla="*/ 2147483647 w 426"/>
              <a:gd name="T17" fmla="*/ 2147483647 h 447"/>
              <a:gd name="T18" fmla="*/ 2147483647 w 426"/>
              <a:gd name="T19" fmla="*/ 2147483647 h 447"/>
              <a:gd name="T20" fmla="*/ 2147483647 w 426"/>
              <a:gd name="T21" fmla="*/ 2147483647 h 447"/>
              <a:gd name="T22" fmla="*/ 2147483647 w 426"/>
              <a:gd name="T23" fmla="*/ 2147483647 h 447"/>
              <a:gd name="T24" fmla="*/ 2147483647 w 426"/>
              <a:gd name="T25" fmla="*/ 2147483647 h 447"/>
              <a:gd name="T26" fmla="*/ 2147483647 w 426"/>
              <a:gd name="T27" fmla="*/ 2147483647 h 447"/>
              <a:gd name="T28" fmla="*/ 2147483647 w 426"/>
              <a:gd name="T29" fmla="*/ 2147483647 h 447"/>
              <a:gd name="T30" fmla="*/ 2147483647 w 426"/>
              <a:gd name="T31" fmla="*/ 2147483647 h 447"/>
              <a:gd name="T32" fmla="*/ 2147483647 w 426"/>
              <a:gd name="T33" fmla="*/ 2147483647 h 447"/>
              <a:gd name="T34" fmla="*/ 2147483647 w 426"/>
              <a:gd name="T35" fmla="*/ 2147483647 h 447"/>
              <a:gd name="T36" fmla="*/ 2147483647 w 426"/>
              <a:gd name="T37" fmla="*/ 2147483647 h 447"/>
              <a:gd name="T38" fmla="*/ 2147483647 w 426"/>
              <a:gd name="T39" fmla="*/ 2147483647 h 447"/>
              <a:gd name="T40" fmla="*/ 2147483647 w 426"/>
              <a:gd name="T41" fmla="*/ 2147483647 h 447"/>
              <a:gd name="T42" fmla="*/ 2147483647 w 426"/>
              <a:gd name="T43" fmla="*/ 2147483647 h 447"/>
              <a:gd name="T44" fmla="*/ 2147483647 w 426"/>
              <a:gd name="T45" fmla="*/ 2147483647 h 447"/>
              <a:gd name="T46" fmla="*/ 2147483647 w 426"/>
              <a:gd name="T47" fmla="*/ 2147483647 h 447"/>
              <a:gd name="T48" fmla="*/ 2147483647 w 426"/>
              <a:gd name="T49" fmla="*/ 2147483647 h 4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6" h="447">
                <a:moveTo>
                  <a:pt x="36" y="33"/>
                </a:moveTo>
                <a:cubicBezTo>
                  <a:pt x="0" y="21"/>
                  <a:pt x="18" y="11"/>
                  <a:pt x="42" y="3"/>
                </a:cubicBezTo>
                <a:cubicBezTo>
                  <a:pt x="60" y="5"/>
                  <a:pt x="80" y="0"/>
                  <a:pt x="96" y="9"/>
                </a:cubicBezTo>
                <a:cubicBezTo>
                  <a:pt x="109" y="16"/>
                  <a:pt x="108" y="37"/>
                  <a:pt x="120" y="45"/>
                </a:cubicBezTo>
                <a:cubicBezTo>
                  <a:pt x="136" y="56"/>
                  <a:pt x="174" y="69"/>
                  <a:pt x="174" y="69"/>
                </a:cubicBezTo>
                <a:cubicBezTo>
                  <a:pt x="178" y="81"/>
                  <a:pt x="174" y="101"/>
                  <a:pt x="186" y="105"/>
                </a:cubicBezTo>
                <a:cubicBezTo>
                  <a:pt x="198" y="109"/>
                  <a:pt x="222" y="117"/>
                  <a:pt x="222" y="117"/>
                </a:cubicBezTo>
                <a:cubicBezTo>
                  <a:pt x="180" y="145"/>
                  <a:pt x="243" y="138"/>
                  <a:pt x="270" y="141"/>
                </a:cubicBezTo>
                <a:cubicBezTo>
                  <a:pt x="283" y="180"/>
                  <a:pt x="265" y="142"/>
                  <a:pt x="294" y="165"/>
                </a:cubicBezTo>
                <a:cubicBezTo>
                  <a:pt x="332" y="195"/>
                  <a:pt x="275" y="175"/>
                  <a:pt x="330" y="189"/>
                </a:cubicBezTo>
                <a:cubicBezTo>
                  <a:pt x="347" y="214"/>
                  <a:pt x="347" y="239"/>
                  <a:pt x="378" y="249"/>
                </a:cubicBezTo>
                <a:cubicBezTo>
                  <a:pt x="386" y="281"/>
                  <a:pt x="397" y="282"/>
                  <a:pt x="426" y="297"/>
                </a:cubicBezTo>
                <a:cubicBezTo>
                  <a:pt x="410" y="346"/>
                  <a:pt x="421" y="309"/>
                  <a:pt x="408" y="411"/>
                </a:cubicBezTo>
                <a:cubicBezTo>
                  <a:pt x="407" y="419"/>
                  <a:pt x="408" y="429"/>
                  <a:pt x="402" y="435"/>
                </a:cubicBezTo>
                <a:cubicBezTo>
                  <a:pt x="392" y="445"/>
                  <a:pt x="374" y="442"/>
                  <a:pt x="360" y="447"/>
                </a:cubicBezTo>
                <a:cubicBezTo>
                  <a:pt x="358" y="441"/>
                  <a:pt x="358" y="433"/>
                  <a:pt x="354" y="429"/>
                </a:cubicBezTo>
                <a:cubicBezTo>
                  <a:pt x="344" y="419"/>
                  <a:pt x="318" y="405"/>
                  <a:pt x="318" y="405"/>
                </a:cubicBezTo>
                <a:cubicBezTo>
                  <a:pt x="301" y="355"/>
                  <a:pt x="294" y="311"/>
                  <a:pt x="264" y="267"/>
                </a:cubicBezTo>
                <a:cubicBezTo>
                  <a:pt x="251" y="248"/>
                  <a:pt x="251" y="233"/>
                  <a:pt x="228" y="225"/>
                </a:cubicBezTo>
                <a:cubicBezTo>
                  <a:pt x="195" y="192"/>
                  <a:pt x="179" y="200"/>
                  <a:pt x="126" y="195"/>
                </a:cubicBezTo>
                <a:cubicBezTo>
                  <a:pt x="106" y="188"/>
                  <a:pt x="72" y="165"/>
                  <a:pt x="72" y="165"/>
                </a:cubicBezTo>
                <a:cubicBezTo>
                  <a:pt x="58" y="122"/>
                  <a:pt x="67" y="140"/>
                  <a:pt x="48" y="111"/>
                </a:cubicBezTo>
                <a:cubicBezTo>
                  <a:pt x="44" y="95"/>
                  <a:pt x="40" y="79"/>
                  <a:pt x="36" y="63"/>
                </a:cubicBezTo>
                <a:cubicBezTo>
                  <a:pt x="34" y="56"/>
                  <a:pt x="24" y="52"/>
                  <a:pt x="24" y="45"/>
                </a:cubicBezTo>
                <a:cubicBezTo>
                  <a:pt x="24" y="39"/>
                  <a:pt x="32" y="37"/>
                  <a:pt x="36" y="33"/>
                </a:cubicBezTo>
                <a:close/>
              </a:path>
            </a:pathLst>
          </a:cu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12" name="Text Box 164"/>
          <p:cNvSpPr txBox="1">
            <a:spLocks noChangeArrowheads="1"/>
          </p:cNvSpPr>
          <p:nvPr/>
        </p:nvSpPr>
        <p:spPr bwMode="auto">
          <a:xfrm>
            <a:off x="4500563" y="476250"/>
            <a:ext cx="771525" cy="290513"/>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PAS</a:t>
            </a: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DE CALAIS</a:t>
            </a:r>
            <a:endParaRPr lang="fr-FR" altLang="fr-FR" sz="800" dirty="0">
              <a:solidFill>
                <a:schemeClr val="tx1"/>
              </a:solidFill>
              <a:latin typeface="Times New Roman" pitchFamily="18" charset="0"/>
              <a:ea typeface="ＭＳ Ｐゴシック" pitchFamily="1" charset="-128"/>
            </a:endParaRPr>
          </a:p>
        </p:txBody>
      </p:sp>
      <p:sp>
        <p:nvSpPr>
          <p:cNvPr id="19613" name="Freeform 165"/>
          <p:cNvSpPr>
            <a:spLocks/>
          </p:cNvSpPr>
          <p:nvPr/>
        </p:nvSpPr>
        <p:spPr bwMode="auto">
          <a:xfrm>
            <a:off x="1163638" y="1770063"/>
            <a:ext cx="239712" cy="434975"/>
          </a:xfrm>
          <a:custGeom>
            <a:avLst/>
            <a:gdLst>
              <a:gd name="T0" fmla="*/ 2147483647 w 107"/>
              <a:gd name="T1" fmla="*/ 2147483647 h 265"/>
              <a:gd name="T2" fmla="*/ 2147483647 w 107"/>
              <a:gd name="T3" fmla="*/ 2147483647 h 265"/>
              <a:gd name="T4" fmla="*/ 2147483647 w 107"/>
              <a:gd name="T5" fmla="*/ 2147483647 h 265"/>
              <a:gd name="T6" fmla="*/ 2147483647 w 107"/>
              <a:gd name="T7" fmla="*/ 2147483647 h 265"/>
              <a:gd name="T8" fmla="*/ 2147483647 w 107"/>
              <a:gd name="T9" fmla="*/ 2147483647 h 265"/>
              <a:gd name="T10" fmla="*/ 2147483647 w 107"/>
              <a:gd name="T11" fmla="*/ 2147483647 h 265"/>
              <a:gd name="T12" fmla="*/ 2147483647 w 107"/>
              <a:gd name="T13" fmla="*/ 2147483647 h 265"/>
              <a:gd name="T14" fmla="*/ 2147483647 w 107"/>
              <a:gd name="T15" fmla="*/ 2147483647 h 265"/>
              <a:gd name="T16" fmla="*/ 2147483647 w 107"/>
              <a:gd name="T17" fmla="*/ 2147483647 h 265"/>
              <a:gd name="T18" fmla="*/ 2147483647 w 107"/>
              <a:gd name="T19" fmla="*/ 2147483647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65">
                <a:moveTo>
                  <a:pt x="29" y="43"/>
                </a:moveTo>
                <a:cubicBezTo>
                  <a:pt x="33" y="37"/>
                  <a:pt x="35" y="30"/>
                  <a:pt x="41" y="25"/>
                </a:cubicBezTo>
                <a:cubicBezTo>
                  <a:pt x="72" y="0"/>
                  <a:pt x="75" y="61"/>
                  <a:pt x="83" y="73"/>
                </a:cubicBezTo>
                <a:cubicBezTo>
                  <a:pt x="87" y="79"/>
                  <a:pt x="91" y="85"/>
                  <a:pt x="95" y="91"/>
                </a:cubicBezTo>
                <a:cubicBezTo>
                  <a:pt x="90" y="135"/>
                  <a:pt x="81" y="178"/>
                  <a:pt x="107" y="217"/>
                </a:cubicBezTo>
                <a:cubicBezTo>
                  <a:pt x="81" y="243"/>
                  <a:pt x="74" y="229"/>
                  <a:pt x="65" y="265"/>
                </a:cubicBezTo>
                <a:cubicBezTo>
                  <a:pt x="43" y="251"/>
                  <a:pt x="43" y="238"/>
                  <a:pt x="29" y="217"/>
                </a:cubicBezTo>
                <a:cubicBezTo>
                  <a:pt x="23" y="173"/>
                  <a:pt x="10" y="164"/>
                  <a:pt x="17" y="121"/>
                </a:cubicBezTo>
                <a:cubicBezTo>
                  <a:pt x="0" y="96"/>
                  <a:pt x="7" y="91"/>
                  <a:pt x="23" y="67"/>
                </a:cubicBezTo>
                <a:cubicBezTo>
                  <a:pt x="30" y="27"/>
                  <a:pt x="29" y="19"/>
                  <a:pt x="29" y="43"/>
                </a:cubicBezTo>
                <a:close/>
              </a:path>
            </a:pathLst>
          </a:custGeom>
          <a:solidFill>
            <a:srgbClr val="FF66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14" name="Freeform 166"/>
          <p:cNvSpPr>
            <a:spLocks/>
          </p:cNvSpPr>
          <p:nvPr/>
        </p:nvSpPr>
        <p:spPr bwMode="auto">
          <a:xfrm>
            <a:off x="2058988" y="3086100"/>
            <a:ext cx="452437" cy="219075"/>
          </a:xfrm>
          <a:custGeom>
            <a:avLst/>
            <a:gdLst>
              <a:gd name="T0" fmla="*/ 2147483647 w 285"/>
              <a:gd name="T1" fmla="*/ 2147483647 h 138"/>
              <a:gd name="T2" fmla="*/ 2147483647 w 285"/>
              <a:gd name="T3" fmla="*/ 2147483647 h 138"/>
              <a:gd name="T4" fmla="*/ 2147483647 w 285"/>
              <a:gd name="T5" fmla="*/ 2147483647 h 138"/>
              <a:gd name="T6" fmla="*/ 2147483647 w 285"/>
              <a:gd name="T7" fmla="*/ 2147483647 h 138"/>
              <a:gd name="T8" fmla="*/ 2147483647 w 285"/>
              <a:gd name="T9" fmla="*/ 2147483647 h 138"/>
              <a:gd name="T10" fmla="*/ 2147483647 w 285"/>
              <a:gd name="T11" fmla="*/ 2147483647 h 138"/>
              <a:gd name="T12" fmla="*/ 2147483647 w 285"/>
              <a:gd name="T13" fmla="*/ 2147483647 h 138"/>
              <a:gd name="T14" fmla="*/ 2147483647 w 285"/>
              <a:gd name="T15" fmla="*/ 2147483647 h 138"/>
              <a:gd name="T16" fmla="*/ 2147483647 w 285"/>
              <a:gd name="T17" fmla="*/ 2147483647 h 138"/>
              <a:gd name="T18" fmla="*/ 2147483647 w 285"/>
              <a:gd name="T19" fmla="*/ 2147483647 h 138"/>
              <a:gd name="T20" fmla="*/ 2147483647 w 285"/>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5" h="138">
                <a:moveTo>
                  <a:pt x="239" y="6"/>
                </a:moveTo>
                <a:cubicBezTo>
                  <a:pt x="285" y="15"/>
                  <a:pt x="268" y="14"/>
                  <a:pt x="281" y="54"/>
                </a:cubicBezTo>
                <a:cubicBezTo>
                  <a:pt x="263" y="81"/>
                  <a:pt x="278" y="101"/>
                  <a:pt x="245" y="90"/>
                </a:cubicBezTo>
                <a:cubicBezTo>
                  <a:pt x="241" y="96"/>
                  <a:pt x="236" y="102"/>
                  <a:pt x="233" y="108"/>
                </a:cubicBezTo>
                <a:cubicBezTo>
                  <a:pt x="230" y="114"/>
                  <a:pt x="232" y="123"/>
                  <a:pt x="227" y="126"/>
                </a:cubicBezTo>
                <a:cubicBezTo>
                  <a:pt x="211" y="135"/>
                  <a:pt x="190" y="132"/>
                  <a:pt x="173" y="138"/>
                </a:cubicBezTo>
                <a:cubicBezTo>
                  <a:pt x="143" y="132"/>
                  <a:pt x="96" y="129"/>
                  <a:pt x="65" y="114"/>
                </a:cubicBezTo>
                <a:cubicBezTo>
                  <a:pt x="18" y="91"/>
                  <a:pt x="74" y="111"/>
                  <a:pt x="29" y="96"/>
                </a:cubicBezTo>
                <a:cubicBezTo>
                  <a:pt x="21" y="84"/>
                  <a:pt x="0" y="74"/>
                  <a:pt x="5" y="60"/>
                </a:cubicBezTo>
                <a:cubicBezTo>
                  <a:pt x="16" y="26"/>
                  <a:pt x="58" y="28"/>
                  <a:pt x="89" y="24"/>
                </a:cubicBezTo>
                <a:cubicBezTo>
                  <a:pt x="142" y="6"/>
                  <a:pt x="184" y="0"/>
                  <a:pt x="239" y="6"/>
                </a:cubicBezTo>
                <a:close/>
              </a:path>
            </a:pathLst>
          </a:custGeom>
          <a:solidFill>
            <a:srgbClr val="FF66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15" name="Freeform 167"/>
          <p:cNvSpPr>
            <a:spLocks/>
          </p:cNvSpPr>
          <p:nvPr/>
        </p:nvSpPr>
        <p:spPr bwMode="auto">
          <a:xfrm>
            <a:off x="3038475" y="3141663"/>
            <a:ext cx="309563" cy="776287"/>
          </a:xfrm>
          <a:custGeom>
            <a:avLst/>
            <a:gdLst>
              <a:gd name="T0" fmla="*/ 2147483647 w 195"/>
              <a:gd name="T1" fmla="*/ 2147483647 h 490"/>
              <a:gd name="T2" fmla="*/ 2147483647 w 195"/>
              <a:gd name="T3" fmla="*/ 2147483647 h 490"/>
              <a:gd name="T4" fmla="*/ 2147483647 w 195"/>
              <a:gd name="T5" fmla="*/ 2147483647 h 490"/>
              <a:gd name="T6" fmla="*/ 2147483647 w 195"/>
              <a:gd name="T7" fmla="*/ 2147483647 h 490"/>
              <a:gd name="T8" fmla="*/ 2147483647 w 195"/>
              <a:gd name="T9" fmla="*/ 2147483647 h 490"/>
              <a:gd name="T10" fmla="*/ 2147483647 w 195"/>
              <a:gd name="T11" fmla="*/ 2147483647 h 490"/>
              <a:gd name="T12" fmla="*/ 2147483647 w 195"/>
              <a:gd name="T13" fmla="*/ 2147483647 h 490"/>
              <a:gd name="T14" fmla="*/ 2147483647 w 195"/>
              <a:gd name="T15" fmla="*/ 2147483647 h 490"/>
              <a:gd name="T16" fmla="*/ 2147483647 w 195"/>
              <a:gd name="T17" fmla="*/ 2147483647 h 490"/>
              <a:gd name="T18" fmla="*/ 2147483647 w 195"/>
              <a:gd name="T19" fmla="*/ 2147483647 h 490"/>
              <a:gd name="T20" fmla="*/ 2147483647 w 195"/>
              <a:gd name="T21" fmla="*/ 2147483647 h 490"/>
              <a:gd name="T22" fmla="*/ 2147483647 w 195"/>
              <a:gd name="T23" fmla="*/ 2147483647 h 490"/>
              <a:gd name="T24" fmla="*/ 2147483647 w 195"/>
              <a:gd name="T25" fmla="*/ 2147483647 h 490"/>
              <a:gd name="T26" fmla="*/ 2147483647 w 195"/>
              <a:gd name="T27" fmla="*/ 2147483647 h 490"/>
              <a:gd name="T28" fmla="*/ 0 w 195"/>
              <a:gd name="T29" fmla="*/ 2147483647 h 490"/>
              <a:gd name="T30" fmla="*/ 2147483647 w 195"/>
              <a:gd name="T31" fmla="*/ 2147483647 h 4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490">
                <a:moveTo>
                  <a:pt x="24" y="32"/>
                </a:moveTo>
                <a:cubicBezTo>
                  <a:pt x="41" y="6"/>
                  <a:pt x="47" y="0"/>
                  <a:pt x="78" y="8"/>
                </a:cubicBezTo>
                <a:cubicBezTo>
                  <a:pt x="123" y="38"/>
                  <a:pt x="116" y="7"/>
                  <a:pt x="108" y="86"/>
                </a:cubicBezTo>
                <a:cubicBezTo>
                  <a:pt x="118" y="128"/>
                  <a:pt x="126" y="98"/>
                  <a:pt x="138" y="134"/>
                </a:cubicBezTo>
                <a:cubicBezTo>
                  <a:pt x="142" y="198"/>
                  <a:pt x="118" y="311"/>
                  <a:pt x="186" y="356"/>
                </a:cubicBezTo>
                <a:cubicBezTo>
                  <a:pt x="195" y="391"/>
                  <a:pt x="194" y="414"/>
                  <a:pt x="168" y="440"/>
                </a:cubicBezTo>
                <a:cubicBezTo>
                  <a:pt x="151" y="490"/>
                  <a:pt x="138" y="450"/>
                  <a:pt x="108" y="440"/>
                </a:cubicBezTo>
                <a:cubicBezTo>
                  <a:pt x="104" y="434"/>
                  <a:pt x="101" y="427"/>
                  <a:pt x="96" y="422"/>
                </a:cubicBezTo>
                <a:cubicBezTo>
                  <a:pt x="91" y="417"/>
                  <a:pt x="83" y="416"/>
                  <a:pt x="78" y="410"/>
                </a:cubicBezTo>
                <a:cubicBezTo>
                  <a:pt x="74" y="405"/>
                  <a:pt x="75" y="398"/>
                  <a:pt x="72" y="392"/>
                </a:cubicBezTo>
                <a:cubicBezTo>
                  <a:pt x="60" y="368"/>
                  <a:pt x="45" y="346"/>
                  <a:pt x="36" y="320"/>
                </a:cubicBezTo>
                <a:cubicBezTo>
                  <a:pt x="34" y="264"/>
                  <a:pt x="34" y="208"/>
                  <a:pt x="30" y="152"/>
                </a:cubicBezTo>
                <a:cubicBezTo>
                  <a:pt x="30" y="146"/>
                  <a:pt x="26" y="140"/>
                  <a:pt x="24" y="134"/>
                </a:cubicBezTo>
                <a:cubicBezTo>
                  <a:pt x="15" y="100"/>
                  <a:pt x="21" y="111"/>
                  <a:pt x="12" y="80"/>
                </a:cubicBezTo>
                <a:cubicBezTo>
                  <a:pt x="8" y="68"/>
                  <a:pt x="0" y="44"/>
                  <a:pt x="0" y="44"/>
                </a:cubicBezTo>
                <a:cubicBezTo>
                  <a:pt x="20" y="31"/>
                  <a:pt x="11" y="32"/>
                  <a:pt x="24" y="32"/>
                </a:cubicBezTo>
                <a:close/>
              </a:path>
            </a:pathLst>
          </a:cu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16" name="Text Box 168"/>
          <p:cNvSpPr txBox="1">
            <a:spLocks noChangeArrowheads="1"/>
          </p:cNvSpPr>
          <p:nvPr/>
        </p:nvSpPr>
        <p:spPr bwMode="auto">
          <a:xfrm>
            <a:off x="2771775" y="3284538"/>
            <a:ext cx="612775" cy="271462"/>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rtl="1">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DEUX SEVRES</a:t>
            </a:r>
            <a:endParaRPr lang="fr-FR" altLang="fr-FR" sz="800" dirty="0">
              <a:solidFill>
                <a:schemeClr val="tx1"/>
              </a:solidFill>
              <a:latin typeface="Times New Roman" pitchFamily="18" charset="0"/>
              <a:ea typeface="ＭＳ Ｐゴシック" pitchFamily="1" charset="-128"/>
            </a:endParaRPr>
          </a:p>
        </p:txBody>
      </p:sp>
      <p:sp>
        <p:nvSpPr>
          <p:cNvPr id="19617" name="Freeform 169"/>
          <p:cNvSpPr>
            <a:spLocks/>
          </p:cNvSpPr>
          <p:nvPr/>
        </p:nvSpPr>
        <p:spPr bwMode="auto">
          <a:xfrm>
            <a:off x="2828925" y="3960813"/>
            <a:ext cx="360363" cy="644525"/>
          </a:xfrm>
          <a:custGeom>
            <a:avLst/>
            <a:gdLst>
              <a:gd name="T0" fmla="*/ 2147483647 w 227"/>
              <a:gd name="T1" fmla="*/ 2147483647 h 406"/>
              <a:gd name="T2" fmla="*/ 2147483647 w 227"/>
              <a:gd name="T3" fmla="*/ 2147483647 h 406"/>
              <a:gd name="T4" fmla="*/ 2147483647 w 227"/>
              <a:gd name="T5" fmla="*/ 2147483647 h 406"/>
              <a:gd name="T6" fmla="*/ 2147483647 w 227"/>
              <a:gd name="T7" fmla="*/ 2147483647 h 406"/>
              <a:gd name="T8" fmla="*/ 2147483647 w 227"/>
              <a:gd name="T9" fmla="*/ 2147483647 h 406"/>
              <a:gd name="T10" fmla="*/ 2147483647 w 227"/>
              <a:gd name="T11" fmla="*/ 2147483647 h 406"/>
              <a:gd name="T12" fmla="*/ 2147483647 w 227"/>
              <a:gd name="T13" fmla="*/ 2147483647 h 406"/>
              <a:gd name="T14" fmla="*/ 2147483647 w 227"/>
              <a:gd name="T15" fmla="*/ 2147483647 h 406"/>
              <a:gd name="T16" fmla="*/ 2147483647 w 227"/>
              <a:gd name="T17" fmla="*/ 2147483647 h 406"/>
              <a:gd name="T18" fmla="*/ 2147483647 w 227"/>
              <a:gd name="T19" fmla="*/ 2147483647 h 406"/>
              <a:gd name="T20" fmla="*/ 2147483647 w 227"/>
              <a:gd name="T21" fmla="*/ 2147483647 h 406"/>
              <a:gd name="T22" fmla="*/ 2147483647 w 227"/>
              <a:gd name="T23" fmla="*/ 2147483647 h 406"/>
              <a:gd name="T24" fmla="*/ 2147483647 w 227"/>
              <a:gd name="T25" fmla="*/ 2147483647 h 406"/>
              <a:gd name="T26" fmla="*/ 2147483647 w 227"/>
              <a:gd name="T27" fmla="*/ 2147483647 h 406"/>
              <a:gd name="T28" fmla="*/ 0 w 227"/>
              <a:gd name="T29" fmla="*/ 2147483647 h 406"/>
              <a:gd name="T30" fmla="*/ 2147483647 w 227"/>
              <a:gd name="T31" fmla="*/ 2147483647 h 406"/>
              <a:gd name="T32" fmla="*/ 2147483647 w 227"/>
              <a:gd name="T33" fmla="*/ 2147483647 h 406"/>
              <a:gd name="T34" fmla="*/ 2147483647 w 227"/>
              <a:gd name="T35" fmla="*/ 2147483647 h 4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 h="406">
                <a:moveTo>
                  <a:pt x="150" y="31"/>
                </a:moveTo>
                <a:cubicBezTo>
                  <a:pt x="153" y="29"/>
                  <a:pt x="186" y="0"/>
                  <a:pt x="192" y="25"/>
                </a:cubicBezTo>
                <a:cubicBezTo>
                  <a:pt x="197" y="48"/>
                  <a:pt x="190" y="73"/>
                  <a:pt x="186" y="97"/>
                </a:cubicBezTo>
                <a:cubicBezTo>
                  <a:pt x="184" y="109"/>
                  <a:pt x="174" y="133"/>
                  <a:pt x="174" y="133"/>
                </a:cubicBezTo>
                <a:cubicBezTo>
                  <a:pt x="176" y="167"/>
                  <a:pt x="173" y="202"/>
                  <a:pt x="180" y="235"/>
                </a:cubicBezTo>
                <a:cubicBezTo>
                  <a:pt x="183" y="249"/>
                  <a:pt x="204" y="271"/>
                  <a:pt x="204" y="271"/>
                </a:cubicBezTo>
                <a:cubicBezTo>
                  <a:pt x="207" y="296"/>
                  <a:pt x="227" y="365"/>
                  <a:pt x="210" y="391"/>
                </a:cubicBezTo>
                <a:cubicBezTo>
                  <a:pt x="200" y="406"/>
                  <a:pt x="174" y="400"/>
                  <a:pt x="156" y="403"/>
                </a:cubicBezTo>
                <a:cubicBezTo>
                  <a:pt x="150" y="399"/>
                  <a:pt x="144" y="394"/>
                  <a:pt x="138" y="391"/>
                </a:cubicBezTo>
                <a:cubicBezTo>
                  <a:pt x="132" y="388"/>
                  <a:pt x="126" y="388"/>
                  <a:pt x="120" y="385"/>
                </a:cubicBezTo>
                <a:cubicBezTo>
                  <a:pt x="107" y="378"/>
                  <a:pt x="84" y="361"/>
                  <a:pt x="84" y="361"/>
                </a:cubicBezTo>
                <a:cubicBezTo>
                  <a:pt x="82" y="355"/>
                  <a:pt x="81" y="349"/>
                  <a:pt x="78" y="343"/>
                </a:cubicBezTo>
                <a:cubicBezTo>
                  <a:pt x="75" y="337"/>
                  <a:pt x="69" y="332"/>
                  <a:pt x="66" y="325"/>
                </a:cubicBezTo>
                <a:cubicBezTo>
                  <a:pt x="61" y="313"/>
                  <a:pt x="54" y="289"/>
                  <a:pt x="54" y="289"/>
                </a:cubicBezTo>
                <a:cubicBezTo>
                  <a:pt x="49" y="223"/>
                  <a:pt x="61" y="189"/>
                  <a:pt x="0" y="169"/>
                </a:cubicBezTo>
                <a:cubicBezTo>
                  <a:pt x="6" y="135"/>
                  <a:pt x="2" y="121"/>
                  <a:pt x="30" y="103"/>
                </a:cubicBezTo>
                <a:cubicBezTo>
                  <a:pt x="49" y="74"/>
                  <a:pt x="76" y="78"/>
                  <a:pt x="108" y="67"/>
                </a:cubicBezTo>
                <a:cubicBezTo>
                  <a:pt x="120" y="49"/>
                  <a:pt x="130" y="41"/>
                  <a:pt x="150" y="31"/>
                </a:cubicBezTo>
                <a:close/>
              </a:path>
            </a:pathLst>
          </a:custGeom>
          <a:solidFill>
            <a:srgbClr val="33CC33"/>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18" name="Freeform 170"/>
          <p:cNvSpPr>
            <a:spLocks/>
          </p:cNvSpPr>
          <p:nvPr/>
        </p:nvSpPr>
        <p:spPr bwMode="auto">
          <a:xfrm>
            <a:off x="3662363" y="2914650"/>
            <a:ext cx="566737" cy="517525"/>
          </a:xfrm>
          <a:custGeom>
            <a:avLst/>
            <a:gdLst>
              <a:gd name="T0" fmla="*/ 2147483647 w 357"/>
              <a:gd name="T1" fmla="*/ 0 h 326"/>
              <a:gd name="T2" fmla="*/ 2147483647 w 357"/>
              <a:gd name="T3" fmla="*/ 2147483647 h 326"/>
              <a:gd name="T4" fmla="*/ 2147483647 w 357"/>
              <a:gd name="T5" fmla="*/ 2147483647 h 326"/>
              <a:gd name="T6" fmla="*/ 2147483647 w 357"/>
              <a:gd name="T7" fmla="*/ 2147483647 h 326"/>
              <a:gd name="T8" fmla="*/ 2147483647 w 357"/>
              <a:gd name="T9" fmla="*/ 2147483647 h 326"/>
              <a:gd name="T10" fmla="*/ 2147483647 w 357"/>
              <a:gd name="T11" fmla="*/ 2147483647 h 326"/>
              <a:gd name="T12" fmla="*/ 2147483647 w 357"/>
              <a:gd name="T13" fmla="*/ 2147483647 h 326"/>
              <a:gd name="T14" fmla="*/ 2147483647 w 357"/>
              <a:gd name="T15" fmla="*/ 2147483647 h 326"/>
              <a:gd name="T16" fmla="*/ 2147483647 w 357"/>
              <a:gd name="T17" fmla="*/ 2147483647 h 326"/>
              <a:gd name="T18" fmla="*/ 2147483647 w 357"/>
              <a:gd name="T19" fmla="*/ 2147483647 h 326"/>
              <a:gd name="T20" fmla="*/ 2147483647 w 357"/>
              <a:gd name="T21" fmla="*/ 2147483647 h 326"/>
              <a:gd name="T22" fmla="*/ 2147483647 w 357"/>
              <a:gd name="T23" fmla="*/ 2147483647 h 326"/>
              <a:gd name="T24" fmla="*/ 2147483647 w 357"/>
              <a:gd name="T25" fmla="*/ 2147483647 h 326"/>
              <a:gd name="T26" fmla="*/ 2147483647 w 357"/>
              <a:gd name="T27" fmla="*/ 2147483647 h 326"/>
              <a:gd name="T28" fmla="*/ 2147483647 w 357"/>
              <a:gd name="T29" fmla="*/ 2147483647 h 326"/>
              <a:gd name="T30" fmla="*/ 2147483647 w 357"/>
              <a:gd name="T31" fmla="*/ 0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7" h="326">
                <a:moveTo>
                  <a:pt x="309" y="0"/>
                </a:moveTo>
                <a:cubicBezTo>
                  <a:pt x="329" y="13"/>
                  <a:pt x="337" y="29"/>
                  <a:pt x="357" y="42"/>
                </a:cubicBezTo>
                <a:cubicBezTo>
                  <a:pt x="357" y="44"/>
                  <a:pt x="352" y="88"/>
                  <a:pt x="339" y="90"/>
                </a:cubicBezTo>
                <a:cubicBezTo>
                  <a:pt x="321" y="92"/>
                  <a:pt x="299" y="76"/>
                  <a:pt x="285" y="66"/>
                </a:cubicBezTo>
                <a:cubicBezTo>
                  <a:pt x="273" y="68"/>
                  <a:pt x="246" y="70"/>
                  <a:pt x="237" y="84"/>
                </a:cubicBezTo>
                <a:cubicBezTo>
                  <a:pt x="225" y="103"/>
                  <a:pt x="233" y="132"/>
                  <a:pt x="219" y="150"/>
                </a:cubicBezTo>
                <a:cubicBezTo>
                  <a:pt x="210" y="161"/>
                  <a:pt x="183" y="174"/>
                  <a:pt x="183" y="174"/>
                </a:cubicBezTo>
                <a:cubicBezTo>
                  <a:pt x="163" y="203"/>
                  <a:pt x="155" y="234"/>
                  <a:pt x="135" y="264"/>
                </a:cubicBezTo>
                <a:cubicBezTo>
                  <a:pt x="126" y="277"/>
                  <a:pt x="94" y="285"/>
                  <a:pt x="81" y="294"/>
                </a:cubicBezTo>
                <a:cubicBezTo>
                  <a:pt x="70" y="326"/>
                  <a:pt x="59" y="324"/>
                  <a:pt x="27" y="318"/>
                </a:cubicBezTo>
                <a:cubicBezTo>
                  <a:pt x="25" y="312"/>
                  <a:pt x="25" y="304"/>
                  <a:pt x="21" y="300"/>
                </a:cubicBezTo>
                <a:cubicBezTo>
                  <a:pt x="17" y="296"/>
                  <a:pt x="5" y="300"/>
                  <a:pt x="3" y="294"/>
                </a:cubicBezTo>
                <a:cubicBezTo>
                  <a:pt x="0" y="284"/>
                  <a:pt x="7" y="274"/>
                  <a:pt x="9" y="264"/>
                </a:cubicBezTo>
                <a:cubicBezTo>
                  <a:pt x="19" y="224"/>
                  <a:pt x="50" y="195"/>
                  <a:pt x="63" y="156"/>
                </a:cubicBezTo>
                <a:cubicBezTo>
                  <a:pt x="72" y="81"/>
                  <a:pt x="87" y="30"/>
                  <a:pt x="171" y="24"/>
                </a:cubicBezTo>
                <a:cubicBezTo>
                  <a:pt x="320" y="14"/>
                  <a:pt x="330" y="64"/>
                  <a:pt x="309" y="0"/>
                </a:cubicBezTo>
                <a:close/>
              </a:path>
            </a:pathLst>
          </a:cu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19" name="Freeform 171"/>
          <p:cNvSpPr>
            <a:spLocks/>
          </p:cNvSpPr>
          <p:nvPr/>
        </p:nvSpPr>
        <p:spPr bwMode="auto">
          <a:xfrm>
            <a:off x="6419850" y="5724525"/>
            <a:ext cx="193675" cy="425450"/>
          </a:xfrm>
          <a:custGeom>
            <a:avLst/>
            <a:gdLst>
              <a:gd name="T0" fmla="*/ 2147483647 w 122"/>
              <a:gd name="T1" fmla="*/ 2147483647 h 268"/>
              <a:gd name="T2" fmla="*/ 2147483647 w 122"/>
              <a:gd name="T3" fmla="*/ 2147483647 h 268"/>
              <a:gd name="T4" fmla="*/ 2147483647 w 122"/>
              <a:gd name="T5" fmla="*/ 2147483647 h 268"/>
              <a:gd name="T6" fmla="*/ 2147483647 w 122"/>
              <a:gd name="T7" fmla="*/ 2147483647 h 268"/>
              <a:gd name="T8" fmla="*/ 2147483647 w 122"/>
              <a:gd name="T9" fmla="*/ 0 h 268"/>
              <a:gd name="T10" fmla="*/ 2147483647 w 122"/>
              <a:gd name="T11" fmla="*/ 2147483647 h 268"/>
              <a:gd name="T12" fmla="*/ 0 w 122"/>
              <a:gd name="T13" fmla="*/ 2147483647 h 268"/>
              <a:gd name="T14" fmla="*/ 2147483647 w 122"/>
              <a:gd name="T15" fmla="*/ 2147483647 h 2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268">
                <a:moveTo>
                  <a:pt x="12" y="210"/>
                </a:moveTo>
                <a:cubicBezTo>
                  <a:pt x="40" y="219"/>
                  <a:pt x="47" y="247"/>
                  <a:pt x="72" y="264"/>
                </a:cubicBezTo>
                <a:cubicBezTo>
                  <a:pt x="122" y="252"/>
                  <a:pt x="90" y="268"/>
                  <a:pt x="90" y="186"/>
                </a:cubicBezTo>
                <a:cubicBezTo>
                  <a:pt x="90" y="172"/>
                  <a:pt x="97" y="152"/>
                  <a:pt x="102" y="138"/>
                </a:cubicBezTo>
                <a:cubicBezTo>
                  <a:pt x="106" y="96"/>
                  <a:pt x="120" y="28"/>
                  <a:pt x="78" y="0"/>
                </a:cubicBezTo>
                <a:cubicBezTo>
                  <a:pt x="21" y="19"/>
                  <a:pt x="54" y="3"/>
                  <a:pt x="24" y="48"/>
                </a:cubicBezTo>
                <a:cubicBezTo>
                  <a:pt x="19" y="102"/>
                  <a:pt x="6" y="127"/>
                  <a:pt x="0" y="180"/>
                </a:cubicBezTo>
                <a:cubicBezTo>
                  <a:pt x="18" y="186"/>
                  <a:pt x="37" y="198"/>
                  <a:pt x="12" y="210"/>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0" name="Freeform 172"/>
          <p:cNvSpPr>
            <a:spLocks/>
          </p:cNvSpPr>
          <p:nvPr/>
        </p:nvSpPr>
        <p:spPr bwMode="auto">
          <a:xfrm>
            <a:off x="7038975" y="5638800"/>
            <a:ext cx="292100" cy="219075"/>
          </a:xfrm>
          <a:custGeom>
            <a:avLst/>
            <a:gdLst>
              <a:gd name="T0" fmla="*/ 2147483647 w 184"/>
              <a:gd name="T1" fmla="*/ 2147483647 h 138"/>
              <a:gd name="T2" fmla="*/ 2147483647 w 184"/>
              <a:gd name="T3" fmla="*/ 2147483647 h 138"/>
              <a:gd name="T4" fmla="*/ 2147483647 w 184"/>
              <a:gd name="T5" fmla="*/ 2147483647 h 138"/>
              <a:gd name="T6" fmla="*/ 0 w 184"/>
              <a:gd name="T7" fmla="*/ 2147483647 h 138"/>
              <a:gd name="T8" fmla="*/ 2147483647 w 184"/>
              <a:gd name="T9" fmla="*/ 2147483647 h 138"/>
              <a:gd name="T10" fmla="*/ 2147483647 w 184"/>
              <a:gd name="T11" fmla="*/ 2147483647 h 138"/>
              <a:gd name="T12" fmla="*/ 2147483647 w 184"/>
              <a:gd name="T13" fmla="*/ 0 h 138"/>
              <a:gd name="T14" fmla="*/ 2147483647 w 184"/>
              <a:gd name="T15" fmla="*/ 2147483647 h 138"/>
              <a:gd name="T16" fmla="*/ 2147483647 w 184"/>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138">
                <a:moveTo>
                  <a:pt x="162" y="60"/>
                </a:moveTo>
                <a:cubicBezTo>
                  <a:pt x="153" y="98"/>
                  <a:pt x="140" y="125"/>
                  <a:pt x="102" y="138"/>
                </a:cubicBezTo>
                <a:cubicBezTo>
                  <a:pt x="80" y="133"/>
                  <a:pt x="56" y="135"/>
                  <a:pt x="36" y="126"/>
                </a:cubicBezTo>
                <a:cubicBezTo>
                  <a:pt x="29" y="123"/>
                  <a:pt x="3" y="63"/>
                  <a:pt x="0" y="54"/>
                </a:cubicBezTo>
                <a:cubicBezTo>
                  <a:pt x="2" y="44"/>
                  <a:pt x="0" y="32"/>
                  <a:pt x="6" y="24"/>
                </a:cubicBezTo>
                <a:cubicBezTo>
                  <a:pt x="10" y="19"/>
                  <a:pt x="20" y="22"/>
                  <a:pt x="24" y="18"/>
                </a:cubicBezTo>
                <a:cubicBezTo>
                  <a:pt x="28" y="14"/>
                  <a:pt x="28" y="6"/>
                  <a:pt x="30" y="0"/>
                </a:cubicBezTo>
                <a:cubicBezTo>
                  <a:pt x="67" y="6"/>
                  <a:pt x="101" y="18"/>
                  <a:pt x="138" y="24"/>
                </a:cubicBezTo>
                <a:cubicBezTo>
                  <a:pt x="179" y="51"/>
                  <a:pt x="184" y="38"/>
                  <a:pt x="162" y="60"/>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1" name="Freeform 173"/>
          <p:cNvSpPr>
            <a:spLocks/>
          </p:cNvSpPr>
          <p:nvPr/>
        </p:nvSpPr>
        <p:spPr bwMode="auto">
          <a:xfrm>
            <a:off x="4848225" y="4365625"/>
            <a:ext cx="552450" cy="455613"/>
          </a:xfrm>
          <a:custGeom>
            <a:avLst/>
            <a:gdLst>
              <a:gd name="T0" fmla="*/ 2147483647 w 348"/>
              <a:gd name="T1" fmla="*/ 2147483647 h 287"/>
              <a:gd name="T2" fmla="*/ 2147483647 w 348"/>
              <a:gd name="T3" fmla="*/ 2147483647 h 287"/>
              <a:gd name="T4" fmla="*/ 2147483647 w 348"/>
              <a:gd name="T5" fmla="*/ 2147483647 h 287"/>
              <a:gd name="T6" fmla="*/ 2147483647 w 348"/>
              <a:gd name="T7" fmla="*/ 2147483647 h 287"/>
              <a:gd name="T8" fmla="*/ 2147483647 w 348"/>
              <a:gd name="T9" fmla="*/ 2147483647 h 287"/>
              <a:gd name="T10" fmla="*/ 2147483647 w 348"/>
              <a:gd name="T11" fmla="*/ 2147483647 h 287"/>
              <a:gd name="T12" fmla="*/ 2147483647 w 348"/>
              <a:gd name="T13" fmla="*/ 2147483647 h 287"/>
              <a:gd name="T14" fmla="*/ 2147483647 w 348"/>
              <a:gd name="T15" fmla="*/ 2147483647 h 287"/>
              <a:gd name="T16" fmla="*/ 2147483647 w 348"/>
              <a:gd name="T17" fmla="*/ 2147483647 h 287"/>
              <a:gd name="T18" fmla="*/ 0 w 348"/>
              <a:gd name="T19" fmla="*/ 2147483647 h 287"/>
              <a:gd name="T20" fmla="*/ 2147483647 w 348"/>
              <a:gd name="T21" fmla="*/ 2147483647 h 287"/>
              <a:gd name="T22" fmla="*/ 2147483647 w 348"/>
              <a:gd name="T23" fmla="*/ 2147483647 h 287"/>
              <a:gd name="T24" fmla="*/ 2147483647 w 348"/>
              <a:gd name="T25" fmla="*/ 2147483647 h 287"/>
              <a:gd name="T26" fmla="*/ 2147483647 w 348"/>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8" h="287">
                <a:moveTo>
                  <a:pt x="282" y="22"/>
                </a:moveTo>
                <a:cubicBezTo>
                  <a:pt x="318" y="27"/>
                  <a:pt x="336" y="23"/>
                  <a:pt x="348" y="58"/>
                </a:cubicBezTo>
                <a:cubicBezTo>
                  <a:pt x="338" y="108"/>
                  <a:pt x="333" y="85"/>
                  <a:pt x="288" y="76"/>
                </a:cubicBezTo>
                <a:cubicBezTo>
                  <a:pt x="254" y="82"/>
                  <a:pt x="240" y="78"/>
                  <a:pt x="222" y="106"/>
                </a:cubicBezTo>
                <a:cubicBezTo>
                  <a:pt x="129" y="91"/>
                  <a:pt x="166" y="37"/>
                  <a:pt x="174" y="232"/>
                </a:cubicBezTo>
                <a:cubicBezTo>
                  <a:pt x="168" y="263"/>
                  <a:pt x="173" y="287"/>
                  <a:pt x="120" y="256"/>
                </a:cubicBezTo>
                <a:cubicBezTo>
                  <a:pt x="89" y="238"/>
                  <a:pt x="102" y="223"/>
                  <a:pt x="90" y="202"/>
                </a:cubicBezTo>
                <a:cubicBezTo>
                  <a:pt x="74" y="174"/>
                  <a:pt x="61" y="153"/>
                  <a:pt x="36" y="136"/>
                </a:cubicBezTo>
                <a:cubicBezTo>
                  <a:pt x="28" y="124"/>
                  <a:pt x="20" y="112"/>
                  <a:pt x="12" y="100"/>
                </a:cubicBezTo>
                <a:cubicBezTo>
                  <a:pt x="8" y="94"/>
                  <a:pt x="0" y="82"/>
                  <a:pt x="0" y="82"/>
                </a:cubicBezTo>
                <a:cubicBezTo>
                  <a:pt x="7" y="71"/>
                  <a:pt x="9" y="55"/>
                  <a:pt x="18" y="46"/>
                </a:cubicBezTo>
                <a:cubicBezTo>
                  <a:pt x="64" y="0"/>
                  <a:pt x="141" y="8"/>
                  <a:pt x="198" y="4"/>
                </a:cubicBezTo>
                <a:cubicBezTo>
                  <a:pt x="228" y="6"/>
                  <a:pt x="259" y="2"/>
                  <a:pt x="288" y="10"/>
                </a:cubicBezTo>
                <a:cubicBezTo>
                  <a:pt x="292" y="11"/>
                  <a:pt x="282" y="26"/>
                  <a:pt x="282" y="22"/>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2" name="Freeform 174"/>
          <p:cNvSpPr>
            <a:spLocks/>
          </p:cNvSpPr>
          <p:nvPr/>
        </p:nvSpPr>
        <p:spPr bwMode="auto">
          <a:xfrm>
            <a:off x="5800725" y="4525963"/>
            <a:ext cx="266700" cy="736600"/>
          </a:xfrm>
          <a:custGeom>
            <a:avLst/>
            <a:gdLst>
              <a:gd name="T0" fmla="*/ 2147483647 w 168"/>
              <a:gd name="T1" fmla="*/ 2147483647 h 464"/>
              <a:gd name="T2" fmla="*/ 2147483647 w 168"/>
              <a:gd name="T3" fmla="*/ 2147483647 h 464"/>
              <a:gd name="T4" fmla="*/ 2147483647 w 168"/>
              <a:gd name="T5" fmla="*/ 2147483647 h 464"/>
              <a:gd name="T6" fmla="*/ 2147483647 w 168"/>
              <a:gd name="T7" fmla="*/ 2147483647 h 464"/>
              <a:gd name="T8" fmla="*/ 2147483647 w 168"/>
              <a:gd name="T9" fmla="*/ 2147483647 h 464"/>
              <a:gd name="T10" fmla="*/ 2147483647 w 168"/>
              <a:gd name="T11" fmla="*/ 2147483647 h 464"/>
              <a:gd name="T12" fmla="*/ 2147483647 w 168"/>
              <a:gd name="T13" fmla="*/ 2147483647 h 464"/>
              <a:gd name="T14" fmla="*/ 2147483647 w 168"/>
              <a:gd name="T15" fmla="*/ 2147483647 h 464"/>
              <a:gd name="T16" fmla="*/ 2147483647 w 168"/>
              <a:gd name="T17" fmla="*/ 2147483647 h 464"/>
              <a:gd name="T18" fmla="*/ 2147483647 w 168"/>
              <a:gd name="T19" fmla="*/ 2147483647 h 464"/>
              <a:gd name="T20" fmla="*/ 2147483647 w 168"/>
              <a:gd name="T21" fmla="*/ 2147483647 h 464"/>
              <a:gd name="T22" fmla="*/ 2147483647 w 168"/>
              <a:gd name="T23" fmla="*/ 2147483647 h 464"/>
              <a:gd name="T24" fmla="*/ 2147483647 w 168"/>
              <a:gd name="T25" fmla="*/ 2147483647 h 464"/>
              <a:gd name="T26" fmla="*/ 2147483647 w 168"/>
              <a:gd name="T27" fmla="*/ 2147483647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464">
                <a:moveTo>
                  <a:pt x="48" y="71"/>
                </a:moveTo>
                <a:cubicBezTo>
                  <a:pt x="56" y="47"/>
                  <a:pt x="58" y="26"/>
                  <a:pt x="72" y="5"/>
                </a:cubicBezTo>
                <a:cubicBezTo>
                  <a:pt x="88" y="7"/>
                  <a:pt x="108" y="0"/>
                  <a:pt x="120" y="11"/>
                </a:cubicBezTo>
                <a:cubicBezTo>
                  <a:pt x="135" y="25"/>
                  <a:pt x="115" y="59"/>
                  <a:pt x="132" y="71"/>
                </a:cubicBezTo>
                <a:cubicBezTo>
                  <a:pt x="142" y="78"/>
                  <a:pt x="168" y="83"/>
                  <a:pt x="168" y="83"/>
                </a:cubicBezTo>
                <a:cubicBezTo>
                  <a:pt x="145" y="153"/>
                  <a:pt x="168" y="76"/>
                  <a:pt x="156" y="257"/>
                </a:cubicBezTo>
                <a:cubicBezTo>
                  <a:pt x="155" y="274"/>
                  <a:pt x="114" y="287"/>
                  <a:pt x="114" y="287"/>
                </a:cubicBezTo>
                <a:cubicBezTo>
                  <a:pt x="109" y="385"/>
                  <a:pt x="132" y="391"/>
                  <a:pt x="72" y="431"/>
                </a:cubicBezTo>
                <a:cubicBezTo>
                  <a:pt x="57" y="453"/>
                  <a:pt x="51" y="464"/>
                  <a:pt x="24" y="455"/>
                </a:cubicBezTo>
                <a:cubicBezTo>
                  <a:pt x="1" y="421"/>
                  <a:pt x="18" y="455"/>
                  <a:pt x="18" y="407"/>
                </a:cubicBezTo>
                <a:cubicBezTo>
                  <a:pt x="18" y="357"/>
                  <a:pt x="12" y="307"/>
                  <a:pt x="6" y="257"/>
                </a:cubicBezTo>
                <a:cubicBezTo>
                  <a:pt x="8" y="211"/>
                  <a:pt x="0" y="163"/>
                  <a:pt x="12" y="119"/>
                </a:cubicBezTo>
                <a:cubicBezTo>
                  <a:pt x="15" y="107"/>
                  <a:pt x="48" y="120"/>
                  <a:pt x="48" y="107"/>
                </a:cubicBezTo>
                <a:cubicBezTo>
                  <a:pt x="48" y="95"/>
                  <a:pt x="48" y="83"/>
                  <a:pt x="48" y="71"/>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3" name="Freeform 175"/>
          <p:cNvSpPr>
            <a:spLocks/>
          </p:cNvSpPr>
          <p:nvPr/>
        </p:nvSpPr>
        <p:spPr bwMode="auto">
          <a:xfrm>
            <a:off x="5216525" y="2924175"/>
            <a:ext cx="906463" cy="523875"/>
          </a:xfrm>
          <a:custGeom>
            <a:avLst/>
            <a:gdLst>
              <a:gd name="T0" fmla="*/ 2147483647 w 571"/>
              <a:gd name="T1" fmla="*/ 2147483647 h 330"/>
              <a:gd name="T2" fmla="*/ 2147483647 w 571"/>
              <a:gd name="T3" fmla="*/ 2147483647 h 330"/>
              <a:gd name="T4" fmla="*/ 2147483647 w 571"/>
              <a:gd name="T5" fmla="*/ 2147483647 h 330"/>
              <a:gd name="T6" fmla="*/ 2147483647 w 571"/>
              <a:gd name="T7" fmla="*/ 2147483647 h 330"/>
              <a:gd name="T8" fmla="*/ 2147483647 w 571"/>
              <a:gd name="T9" fmla="*/ 2147483647 h 330"/>
              <a:gd name="T10" fmla="*/ 2147483647 w 571"/>
              <a:gd name="T11" fmla="*/ 2147483647 h 330"/>
              <a:gd name="T12" fmla="*/ 2147483647 w 571"/>
              <a:gd name="T13" fmla="*/ 2147483647 h 330"/>
              <a:gd name="T14" fmla="*/ 2147483647 w 571"/>
              <a:gd name="T15" fmla="*/ 2147483647 h 330"/>
              <a:gd name="T16" fmla="*/ 2147483647 w 571"/>
              <a:gd name="T17" fmla="*/ 2147483647 h 330"/>
              <a:gd name="T18" fmla="*/ 2147483647 w 571"/>
              <a:gd name="T19" fmla="*/ 2147483647 h 330"/>
              <a:gd name="T20" fmla="*/ 2147483647 w 571"/>
              <a:gd name="T21" fmla="*/ 2147483647 h 330"/>
              <a:gd name="T22" fmla="*/ 2147483647 w 571"/>
              <a:gd name="T23" fmla="*/ 2147483647 h 330"/>
              <a:gd name="T24" fmla="*/ 2147483647 w 571"/>
              <a:gd name="T25" fmla="*/ 2147483647 h 330"/>
              <a:gd name="T26" fmla="*/ 2147483647 w 571"/>
              <a:gd name="T27" fmla="*/ 2147483647 h 330"/>
              <a:gd name="T28" fmla="*/ 2147483647 w 571"/>
              <a:gd name="T29" fmla="*/ 2147483647 h 330"/>
              <a:gd name="T30" fmla="*/ 2147483647 w 571"/>
              <a:gd name="T31" fmla="*/ 2147483647 h 330"/>
              <a:gd name="T32" fmla="*/ 2147483647 w 571"/>
              <a:gd name="T33" fmla="*/ 2147483647 h 330"/>
              <a:gd name="T34" fmla="*/ 2147483647 w 571"/>
              <a:gd name="T35" fmla="*/ 2147483647 h 330"/>
              <a:gd name="T36" fmla="*/ 2147483647 w 571"/>
              <a:gd name="T37" fmla="*/ 2147483647 h 330"/>
              <a:gd name="T38" fmla="*/ 2147483647 w 571"/>
              <a:gd name="T39" fmla="*/ 2147483647 h 330"/>
              <a:gd name="T40" fmla="*/ 2147483647 w 571"/>
              <a:gd name="T41" fmla="*/ 2147483647 h 330"/>
              <a:gd name="T42" fmla="*/ 2147483647 w 571"/>
              <a:gd name="T43" fmla="*/ 2147483647 h 330"/>
              <a:gd name="T44" fmla="*/ 2147483647 w 571"/>
              <a:gd name="T45" fmla="*/ 2147483647 h 3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71" h="330">
                <a:moveTo>
                  <a:pt x="524" y="102"/>
                </a:moveTo>
                <a:cubicBezTo>
                  <a:pt x="571" y="118"/>
                  <a:pt x="567" y="209"/>
                  <a:pt x="518" y="216"/>
                </a:cubicBezTo>
                <a:cubicBezTo>
                  <a:pt x="482" y="221"/>
                  <a:pt x="446" y="220"/>
                  <a:pt x="410" y="222"/>
                </a:cubicBezTo>
                <a:cubicBezTo>
                  <a:pt x="371" y="218"/>
                  <a:pt x="333" y="216"/>
                  <a:pt x="296" y="204"/>
                </a:cubicBezTo>
                <a:cubicBezTo>
                  <a:pt x="288" y="192"/>
                  <a:pt x="280" y="180"/>
                  <a:pt x="272" y="168"/>
                </a:cubicBezTo>
                <a:cubicBezTo>
                  <a:pt x="268" y="162"/>
                  <a:pt x="260" y="150"/>
                  <a:pt x="260" y="150"/>
                </a:cubicBezTo>
                <a:cubicBezTo>
                  <a:pt x="246" y="152"/>
                  <a:pt x="231" y="151"/>
                  <a:pt x="218" y="156"/>
                </a:cubicBezTo>
                <a:cubicBezTo>
                  <a:pt x="179" y="172"/>
                  <a:pt x="204" y="231"/>
                  <a:pt x="164" y="258"/>
                </a:cubicBezTo>
                <a:cubicBezTo>
                  <a:pt x="144" y="288"/>
                  <a:pt x="157" y="318"/>
                  <a:pt x="122" y="330"/>
                </a:cubicBezTo>
                <a:cubicBezTo>
                  <a:pt x="98" y="328"/>
                  <a:pt x="73" y="330"/>
                  <a:pt x="50" y="324"/>
                </a:cubicBezTo>
                <a:cubicBezTo>
                  <a:pt x="36" y="320"/>
                  <a:pt x="28" y="305"/>
                  <a:pt x="14" y="300"/>
                </a:cubicBezTo>
                <a:cubicBezTo>
                  <a:pt x="9" y="286"/>
                  <a:pt x="0" y="266"/>
                  <a:pt x="14" y="252"/>
                </a:cubicBezTo>
                <a:cubicBezTo>
                  <a:pt x="23" y="243"/>
                  <a:pt x="50" y="240"/>
                  <a:pt x="50" y="240"/>
                </a:cubicBezTo>
                <a:cubicBezTo>
                  <a:pt x="84" y="189"/>
                  <a:pt x="39" y="119"/>
                  <a:pt x="92" y="84"/>
                </a:cubicBezTo>
                <a:cubicBezTo>
                  <a:pt x="94" y="78"/>
                  <a:pt x="94" y="70"/>
                  <a:pt x="98" y="66"/>
                </a:cubicBezTo>
                <a:cubicBezTo>
                  <a:pt x="108" y="56"/>
                  <a:pt x="134" y="42"/>
                  <a:pt x="134" y="42"/>
                </a:cubicBezTo>
                <a:cubicBezTo>
                  <a:pt x="162" y="0"/>
                  <a:pt x="192" y="20"/>
                  <a:pt x="248" y="24"/>
                </a:cubicBezTo>
                <a:cubicBezTo>
                  <a:pt x="280" y="35"/>
                  <a:pt x="289" y="73"/>
                  <a:pt x="314" y="78"/>
                </a:cubicBezTo>
                <a:cubicBezTo>
                  <a:pt x="336" y="83"/>
                  <a:pt x="358" y="82"/>
                  <a:pt x="380" y="84"/>
                </a:cubicBezTo>
                <a:cubicBezTo>
                  <a:pt x="422" y="95"/>
                  <a:pt x="425" y="96"/>
                  <a:pt x="476" y="90"/>
                </a:cubicBezTo>
                <a:cubicBezTo>
                  <a:pt x="490" y="92"/>
                  <a:pt x="504" y="92"/>
                  <a:pt x="518" y="96"/>
                </a:cubicBezTo>
                <a:cubicBezTo>
                  <a:pt x="525" y="98"/>
                  <a:pt x="531" y="103"/>
                  <a:pt x="536" y="108"/>
                </a:cubicBezTo>
                <a:cubicBezTo>
                  <a:pt x="539" y="111"/>
                  <a:pt x="528" y="104"/>
                  <a:pt x="524" y="102"/>
                </a:cubicBezTo>
                <a:close/>
              </a:path>
            </a:pathLst>
          </a:custGeom>
          <a:solidFill>
            <a:srgbClr val="9933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4" name="Freeform 176"/>
          <p:cNvSpPr>
            <a:spLocks/>
          </p:cNvSpPr>
          <p:nvPr/>
        </p:nvSpPr>
        <p:spPr bwMode="auto">
          <a:xfrm>
            <a:off x="3978275" y="2162175"/>
            <a:ext cx="346075" cy="266700"/>
          </a:xfrm>
          <a:custGeom>
            <a:avLst/>
            <a:gdLst>
              <a:gd name="T0" fmla="*/ 2147483647 w 218"/>
              <a:gd name="T1" fmla="*/ 0 h 168"/>
              <a:gd name="T2" fmla="*/ 2147483647 w 218"/>
              <a:gd name="T3" fmla="*/ 2147483647 h 168"/>
              <a:gd name="T4" fmla="*/ 2147483647 w 218"/>
              <a:gd name="T5" fmla="*/ 2147483647 h 168"/>
              <a:gd name="T6" fmla="*/ 2147483647 w 218"/>
              <a:gd name="T7" fmla="*/ 2147483647 h 168"/>
              <a:gd name="T8" fmla="*/ 2147483647 w 218"/>
              <a:gd name="T9" fmla="*/ 2147483647 h 168"/>
              <a:gd name="T10" fmla="*/ 2147483647 w 218"/>
              <a:gd name="T11" fmla="*/ 2147483647 h 168"/>
              <a:gd name="T12" fmla="*/ 2147483647 w 218"/>
              <a:gd name="T13" fmla="*/ 2147483647 h 168"/>
              <a:gd name="T14" fmla="*/ 2147483647 w 218"/>
              <a:gd name="T15" fmla="*/ 2147483647 h 168"/>
              <a:gd name="T16" fmla="*/ 2147483647 w 218"/>
              <a:gd name="T17" fmla="*/ 2147483647 h 168"/>
              <a:gd name="T18" fmla="*/ 2147483647 w 218"/>
              <a:gd name="T19" fmla="*/ 2147483647 h 168"/>
              <a:gd name="T20" fmla="*/ 2147483647 w 218"/>
              <a:gd name="T21" fmla="*/ 0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8" h="168">
                <a:moveTo>
                  <a:pt x="140" y="0"/>
                </a:moveTo>
                <a:cubicBezTo>
                  <a:pt x="168" y="6"/>
                  <a:pt x="185" y="17"/>
                  <a:pt x="212" y="24"/>
                </a:cubicBezTo>
                <a:cubicBezTo>
                  <a:pt x="214" y="30"/>
                  <a:pt x="218" y="36"/>
                  <a:pt x="218" y="42"/>
                </a:cubicBezTo>
                <a:cubicBezTo>
                  <a:pt x="218" y="155"/>
                  <a:pt x="211" y="142"/>
                  <a:pt x="110" y="150"/>
                </a:cubicBezTo>
                <a:cubicBezTo>
                  <a:pt x="57" y="168"/>
                  <a:pt x="55" y="153"/>
                  <a:pt x="2" y="144"/>
                </a:cubicBezTo>
                <a:cubicBezTo>
                  <a:pt x="4" y="130"/>
                  <a:pt x="0" y="114"/>
                  <a:pt x="8" y="102"/>
                </a:cubicBezTo>
                <a:cubicBezTo>
                  <a:pt x="16" y="90"/>
                  <a:pt x="32" y="86"/>
                  <a:pt x="44" y="78"/>
                </a:cubicBezTo>
                <a:cubicBezTo>
                  <a:pt x="50" y="74"/>
                  <a:pt x="62" y="66"/>
                  <a:pt x="62" y="66"/>
                </a:cubicBezTo>
                <a:cubicBezTo>
                  <a:pt x="72" y="36"/>
                  <a:pt x="62" y="50"/>
                  <a:pt x="104" y="36"/>
                </a:cubicBezTo>
                <a:cubicBezTo>
                  <a:pt x="117" y="32"/>
                  <a:pt x="140" y="24"/>
                  <a:pt x="140" y="24"/>
                </a:cubicBezTo>
                <a:cubicBezTo>
                  <a:pt x="140" y="16"/>
                  <a:pt x="140" y="8"/>
                  <a:pt x="140" y="0"/>
                </a:cubicBezTo>
                <a:close/>
              </a:path>
            </a:pathLst>
          </a:cu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5" name="Freeform 177"/>
          <p:cNvSpPr>
            <a:spLocks/>
          </p:cNvSpPr>
          <p:nvPr/>
        </p:nvSpPr>
        <p:spPr bwMode="auto">
          <a:xfrm>
            <a:off x="5829300" y="3741738"/>
            <a:ext cx="327025" cy="382587"/>
          </a:xfrm>
          <a:custGeom>
            <a:avLst/>
            <a:gdLst>
              <a:gd name="T0" fmla="*/ 0 w 186"/>
              <a:gd name="T1" fmla="*/ 2147483647 h 241"/>
              <a:gd name="T2" fmla="*/ 2147483647 w 186"/>
              <a:gd name="T3" fmla="*/ 2147483647 h 241"/>
              <a:gd name="T4" fmla="*/ 2147483647 w 186"/>
              <a:gd name="T5" fmla="*/ 2147483647 h 241"/>
              <a:gd name="T6" fmla="*/ 2147483647 w 186"/>
              <a:gd name="T7" fmla="*/ 2147483647 h 241"/>
              <a:gd name="T8" fmla="*/ 2147483647 w 186"/>
              <a:gd name="T9" fmla="*/ 2147483647 h 241"/>
              <a:gd name="T10" fmla="*/ 2147483647 w 186"/>
              <a:gd name="T11" fmla="*/ 2147483647 h 241"/>
              <a:gd name="T12" fmla="*/ 2147483647 w 186"/>
              <a:gd name="T13" fmla="*/ 2147483647 h 241"/>
              <a:gd name="T14" fmla="*/ 2147483647 w 186"/>
              <a:gd name="T15" fmla="*/ 2147483647 h 241"/>
              <a:gd name="T16" fmla="*/ 2147483647 w 186"/>
              <a:gd name="T17" fmla="*/ 2147483647 h 241"/>
              <a:gd name="T18" fmla="*/ 2147483647 w 186"/>
              <a:gd name="T19" fmla="*/ 2147483647 h 241"/>
              <a:gd name="T20" fmla="*/ 2147483647 w 186"/>
              <a:gd name="T21" fmla="*/ 2147483647 h 241"/>
              <a:gd name="T22" fmla="*/ 0 w 186"/>
              <a:gd name="T23" fmla="*/ 2147483647 h 241"/>
              <a:gd name="T24" fmla="*/ 0 w 186"/>
              <a:gd name="T25" fmla="*/ 2147483647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241">
                <a:moveTo>
                  <a:pt x="0" y="43"/>
                </a:moveTo>
                <a:cubicBezTo>
                  <a:pt x="14" y="22"/>
                  <a:pt x="21" y="0"/>
                  <a:pt x="60" y="31"/>
                </a:cubicBezTo>
                <a:cubicBezTo>
                  <a:pt x="70" y="38"/>
                  <a:pt x="63" y="55"/>
                  <a:pt x="66" y="67"/>
                </a:cubicBezTo>
                <a:cubicBezTo>
                  <a:pt x="74" y="99"/>
                  <a:pt x="81" y="115"/>
                  <a:pt x="108" y="133"/>
                </a:cubicBezTo>
                <a:cubicBezTo>
                  <a:pt x="119" y="149"/>
                  <a:pt x="122" y="150"/>
                  <a:pt x="126" y="169"/>
                </a:cubicBezTo>
                <a:cubicBezTo>
                  <a:pt x="129" y="181"/>
                  <a:pt x="122" y="198"/>
                  <a:pt x="132" y="205"/>
                </a:cubicBezTo>
                <a:cubicBezTo>
                  <a:pt x="147" y="215"/>
                  <a:pt x="168" y="209"/>
                  <a:pt x="186" y="211"/>
                </a:cubicBezTo>
                <a:cubicBezTo>
                  <a:pt x="182" y="217"/>
                  <a:pt x="180" y="225"/>
                  <a:pt x="174" y="229"/>
                </a:cubicBezTo>
                <a:cubicBezTo>
                  <a:pt x="163" y="236"/>
                  <a:pt x="138" y="241"/>
                  <a:pt x="138" y="241"/>
                </a:cubicBezTo>
                <a:cubicBezTo>
                  <a:pt x="92" y="235"/>
                  <a:pt x="90" y="233"/>
                  <a:pt x="54" y="217"/>
                </a:cubicBezTo>
                <a:cubicBezTo>
                  <a:pt x="42" y="212"/>
                  <a:pt x="18" y="205"/>
                  <a:pt x="18" y="205"/>
                </a:cubicBezTo>
                <a:cubicBezTo>
                  <a:pt x="11" y="183"/>
                  <a:pt x="7" y="161"/>
                  <a:pt x="0" y="139"/>
                </a:cubicBezTo>
                <a:cubicBezTo>
                  <a:pt x="6" y="41"/>
                  <a:pt x="38" y="43"/>
                  <a:pt x="0" y="43"/>
                </a:cubicBezTo>
                <a:close/>
              </a:path>
            </a:pathLst>
          </a:custGeom>
          <a:solidFill>
            <a:srgbClr val="2557F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6" name="Text Box 178"/>
          <p:cNvSpPr txBox="1">
            <a:spLocks noChangeArrowheads="1"/>
          </p:cNvSpPr>
          <p:nvPr/>
        </p:nvSpPr>
        <p:spPr bwMode="auto">
          <a:xfrm>
            <a:off x="5795963" y="3860800"/>
            <a:ext cx="576262" cy="104775"/>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RHONE / AIN</a:t>
            </a:r>
            <a:endParaRPr lang="fr-FR" altLang="fr-FR" sz="800" dirty="0">
              <a:solidFill>
                <a:schemeClr val="tx1"/>
              </a:solidFill>
              <a:latin typeface="Times New Roman" pitchFamily="18" charset="0"/>
              <a:ea typeface="ＭＳ Ｐゴシック" pitchFamily="1" charset="-128"/>
            </a:endParaRPr>
          </a:p>
        </p:txBody>
      </p:sp>
      <p:sp>
        <p:nvSpPr>
          <p:cNvPr id="19627" name="Freeform 179"/>
          <p:cNvSpPr>
            <a:spLocks/>
          </p:cNvSpPr>
          <p:nvPr/>
        </p:nvSpPr>
        <p:spPr bwMode="auto">
          <a:xfrm>
            <a:off x="3752850" y="5051425"/>
            <a:ext cx="704850" cy="576263"/>
          </a:xfrm>
          <a:custGeom>
            <a:avLst/>
            <a:gdLst>
              <a:gd name="T0" fmla="*/ 2147483647 w 444"/>
              <a:gd name="T1" fmla="*/ 2147483647 h 363"/>
              <a:gd name="T2" fmla="*/ 2147483647 w 444"/>
              <a:gd name="T3" fmla="*/ 2147483647 h 363"/>
              <a:gd name="T4" fmla="*/ 2147483647 w 444"/>
              <a:gd name="T5" fmla="*/ 2147483647 h 363"/>
              <a:gd name="T6" fmla="*/ 2147483647 w 444"/>
              <a:gd name="T7" fmla="*/ 2147483647 h 363"/>
              <a:gd name="T8" fmla="*/ 2147483647 w 444"/>
              <a:gd name="T9" fmla="*/ 2147483647 h 363"/>
              <a:gd name="T10" fmla="*/ 2147483647 w 444"/>
              <a:gd name="T11" fmla="*/ 2147483647 h 363"/>
              <a:gd name="T12" fmla="*/ 2147483647 w 444"/>
              <a:gd name="T13" fmla="*/ 2147483647 h 363"/>
              <a:gd name="T14" fmla="*/ 2147483647 w 444"/>
              <a:gd name="T15" fmla="*/ 2147483647 h 363"/>
              <a:gd name="T16" fmla="*/ 2147483647 w 444"/>
              <a:gd name="T17" fmla="*/ 2147483647 h 363"/>
              <a:gd name="T18" fmla="*/ 2147483647 w 444"/>
              <a:gd name="T19" fmla="*/ 2147483647 h 363"/>
              <a:gd name="T20" fmla="*/ 2147483647 w 444"/>
              <a:gd name="T21" fmla="*/ 2147483647 h 363"/>
              <a:gd name="T22" fmla="*/ 2147483647 w 444"/>
              <a:gd name="T23" fmla="*/ 2147483647 h 363"/>
              <a:gd name="T24" fmla="*/ 2147483647 w 444"/>
              <a:gd name="T25" fmla="*/ 2147483647 h 363"/>
              <a:gd name="T26" fmla="*/ 2147483647 w 444"/>
              <a:gd name="T27" fmla="*/ 2147483647 h 363"/>
              <a:gd name="T28" fmla="*/ 2147483647 w 444"/>
              <a:gd name="T29" fmla="*/ 2147483647 h 363"/>
              <a:gd name="T30" fmla="*/ 2147483647 w 444"/>
              <a:gd name="T31" fmla="*/ 2147483647 h 363"/>
              <a:gd name="T32" fmla="*/ 0 w 444"/>
              <a:gd name="T33" fmla="*/ 2147483647 h 363"/>
              <a:gd name="T34" fmla="*/ 2147483647 w 444"/>
              <a:gd name="T35" fmla="*/ 2147483647 h 363"/>
              <a:gd name="T36" fmla="*/ 2147483647 w 444"/>
              <a:gd name="T37" fmla="*/ 2147483647 h 363"/>
              <a:gd name="T38" fmla="*/ 2147483647 w 444"/>
              <a:gd name="T39" fmla="*/ 2147483647 h 363"/>
              <a:gd name="T40" fmla="*/ 2147483647 w 444"/>
              <a:gd name="T41" fmla="*/ 2147483647 h 363"/>
              <a:gd name="T42" fmla="*/ 2147483647 w 444"/>
              <a:gd name="T43" fmla="*/ 2147483647 h 363"/>
              <a:gd name="T44" fmla="*/ 2147483647 w 444"/>
              <a:gd name="T45" fmla="*/ 2147483647 h 3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4" h="363">
                <a:moveTo>
                  <a:pt x="372" y="10"/>
                </a:moveTo>
                <a:cubicBezTo>
                  <a:pt x="394" y="12"/>
                  <a:pt x="417" y="8"/>
                  <a:pt x="438" y="16"/>
                </a:cubicBezTo>
                <a:cubicBezTo>
                  <a:pt x="444" y="18"/>
                  <a:pt x="434" y="28"/>
                  <a:pt x="432" y="34"/>
                </a:cubicBezTo>
                <a:cubicBezTo>
                  <a:pt x="430" y="42"/>
                  <a:pt x="431" y="52"/>
                  <a:pt x="426" y="58"/>
                </a:cubicBezTo>
                <a:cubicBezTo>
                  <a:pt x="417" y="69"/>
                  <a:pt x="390" y="82"/>
                  <a:pt x="390" y="82"/>
                </a:cubicBezTo>
                <a:cubicBezTo>
                  <a:pt x="359" y="129"/>
                  <a:pt x="379" y="186"/>
                  <a:pt x="348" y="232"/>
                </a:cubicBezTo>
                <a:cubicBezTo>
                  <a:pt x="346" y="260"/>
                  <a:pt x="359" y="293"/>
                  <a:pt x="342" y="316"/>
                </a:cubicBezTo>
                <a:cubicBezTo>
                  <a:pt x="330" y="332"/>
                  <a:pt x="301" y="316"/>
                  <a:pt x="282" y="322"/>
                </a:cubicBezTo>
                <a:cubicBezTo>
                  <a:pt x="273" y="325"/>
                  <a:pt x="266" y="351"/>
                  <a:pt x="264" y="358"/>
                </a:cubicBezTo>
                <a:cubicBezTo>
                  <a:pt x="208" y="353"/>
                  <a:pt x="180" y="363"/>
                  <a:pt x="162" y="310"/>
                </a:cubicBezTo>
                <a:cubicBezTo>
                  <a:pt x="160" y="294"/>
                  <a:pt x="166" y="275"/>
                  <a:pt x="156" y="262"/>
                </a:cubicBezTo>
                <a:cubicBezTo>
                  <a:pt x="149" y="252"/>
                  <a:pt x="132" y="259"/>
                  <a:pt x="120" y="256"/>
                </a:cubicBezTo>
                <a:cubicBezTo>
                  <a:pt x="108" y="253"/>
                  <a:pt x="96" y="248"/>
                  <a:pt x="84" y="244"/>
                </a:cubicBezTo>
                <a:cubicBezTo>
                  <a:pt x="78" y="242"/>
                  <a:pt x="66" y="238"/>
                  <a:pt x="66" y="238"/>
                </a:cubicBezTo>
                <a:cubicBezTo>
                  <a:pt x="38" y="197"/>
                  <a:pt x="56" y="207"/>
                  <a:pt x="24" y="196"/>
                </a:cubicBezTo>
                <a:cubicBezTo>
                  <a:pt x="20" y="188"/>
                  <a:pt x="16" y="180"/>
                  <a:pt x="12" y="172"/>
                </a:cubicBezTo>
                <a:cubicBezTo>
                  <a:pt x="8" y="166"/>
                  <a:pt x="0" y="161"/>
                  <a:pt x="0" y="154"/>
                </a:cubicBezTo>
                <a:cubicBezTo>
                  <a:pt x="0" y="141"/>
                  <a:pt x="12" y="118"/>
                  <a:pt x="12" y="118"/>
                </a:cubicBezTo>
                <a:cubicBezTo>
                  <a:pt x="81" y="129"/>
                  <a:pt x="76" y="129"/>
                  <a:pt x="168" y="124"/>
                </a:cubicBezTo>
                <a:cubicBezTo>
                  <a:pt x="178" y="121"/>
                  <a:pt x="198" y="116"/>
                  <a:pt x="204" y="106"/>
                </a:cubicBezTo>
                <a:cubicBezTo>
                  <a:pt x="211" y="95"/>
                  <a:pt x="205" y="77"/>
                  <a:pt x="216" y="70"/>
                </a:cubicBezTo>
                <a:cubicBezTo>
                  <a:pt x="260" y="41"/>
                  <a:pt x="320" y="29"/>
                  <a:pt x="372" y="22"/>
                </a:cubicBezTo>
                <a:cubicBezTo>
                  <a:pt x="386" y="0"/>
                  <a:pt x="390" y="1"/>
                  <a:pt x="372" y="10"/>
                </a:cubicBezTo>
                <a:close/>
              </a:path>
            </a:pathLst>
          </a:cu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8" name="Freeform 180"/>
          <p:cNvSpPr>
            <a:spLocks/>
          </p:cNvSpPr>
          <p:nvPr/>
        </p:nvSpPr>
        <p:spPr bwMode="auto">
          <a:xfrm>
            <a:off x="3263900" y="4926013"/>
            <a:ext cx="517525" cy="209550"/>
          </a:xfrm>
          <a:custGeom>
            <a:avLst/>
            <a:gdLst>
              <a:gd name="T0" fmla="*/ 2147483647 w 326"/>
              <a:gd name="T1" fmla="*/ 2147483647 h 132"/>
              <a:gd name="T2" fmla="*/ 2147483647 w 326"/>
              <a:gd name="T3" fmla="*/ 2147483647 h 132"/>
              <a:gd name="T4" fmla="*/ 2147483647 w 326"/>
              <a:gd name="T5" fmla="*/ 2147483647 h 132"/>
              <a:gd name="T6" fmla="*/ 2147483647 w 326"/>
              <a:gd name="T7" fmla="*/ 2147483647 h 132"/>
              <a:gd name="T8" fmla="*/ 2147483647 w 326"/>
              <a:gd name="T9" fmla="*/ 2147483647 h 132"/>
              <a:gd name="T10" fmla="*/ 2147483647 w 326"/>
              <a:gd name="T11" fmla="*/ 2147483647 h 132"/>
              <a:gd name="T12" fmla="*/ 2147483647 w 326"/>
              <a:gd name="T13" fmla="*/ 2147483647 h 132"/>
              <a:gd name="T14" fmla="*/ 2147483647 w 326"/>
              <a:gd name="T15" fmla="*/ 2147483647 h 132"/>
              <a:gd name="T16" fmla="*/ 2147483647 w 326"/>
              <a:gd name="T17" fmla="*/ 2147483647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 h="132">
                <a:moveTo>
                  <a:pt x="326" y="29"/>
                </a:moveTo>
                <a:cubicBezTo>
                  <a:pt x="326" y="33"/>
                  <a:pt x="317" y="115"/>
                  <a:pt x="314" y="119"/>
                </a:cubicBezTo>
                <a:cubicBezTo>
                  <a:pt x="303" y="132"/>
                  <a:pt x="282" y="126"/>
                  <a:pt x="266" y="131"/>
                </a:cubicBezTo>
                <a:cubicBezTo>
                  <a:pt x="241" y="125"/>
                  <a:pt x="225" y="113"/>
                  <a:pt x="200" y="107"/>
                </a:cubicBezTo>
                <a:cubicBezTo>
                  <a:pt x="140" y="127"/>
                  <a:pt x="61" y="113"/>
                  <a:pt x="8" y="77"/>
                </a:cubicBezTo>
                <a:cubicBezTo>
                  <a:pt x="0" y="52"/>
                  <a:pt x="0" y="44"/>
                  <a:pt x="26" y="35"/>
                </a:cubicBezTo>
                <a:cubicBezTo>
                  <a:pt x="30" y="23"/>
                  <a:pt x="31" y="6"/>
                  <a:pt x="50" y="5"/>
                </a:cubicBezTo>
                <a:cubicBezTo>
                  <a:pt x="124" y="0"/>
                  <a:pt x="198" y="14"/>
                  <a:pt x="272" y="17"/>
                </a:cubicBezTo>
                <a:cubicBezTo>
                  <a:pt x="289" y="23"/>
                  <a:pt x="326" y="29"/>
                  <a:pt x="326" y="29"/>
                </a:cubicBezTo>
                <a:close/>
              </a:path>
            </a:pathLst>
          </a:cu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29" name="Text Box 181"/>
          <p:cNvSpPr txBox="1">
            <a:spLocks noChangeArrowheads="1"/>
          </p:cNvSpPr>
          <p:nvPr/>
        </p:nvSpPr>
        <p:spPr bwMode="auto">
          <a:xfrm>
            <a:off x="6156325" y="5805488"/>
            <a:ext cx="906463" cy="762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PROVENCE AZUR/VAR</a:t>
            </a:r>
            <a:endParaRPr lang="fr-FR" altLang="fr-FR" sz="800" dirty="0">
              <a:solidFill>
                <a:srgbClr val="000000"/>
              </a:solidFill>
              <a:latin typeface="Times New Roman" pitchFamily="18" charset="0"/>
              <a:ea typeface="ＭＳ Ｐゴシック" pitchFamily="1" charset="-128"/>
            </a:endParaRPr>
          </a:p>
        </p:txBody>
      </p:sp>
      <p:sp>
        <p:nvSpPr>
          <p:cNvPr id="19630" name="Text Box 182"/>
          <p:cNvSpPr txBox="1">
            <a:spLocks noChangeArrowheads="1"/>
          </p:cNvSpPr>
          <p:nvPr/>
        </p:nvSpPr>
        <p:spPr bwMode="auto">
          <a:xfrm>
            <a:off x="971550" y="1989138"/>
            <a:ext cx="792163" cy="144462"/>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ARMORIQUE</a:t>
            </a:r>
            <a:endParaRPr lang="fr-FR" altLang="fr-FR" sz="800" dirty="0">
              <a:solidFill>
                <a:schemeClr val="tx1"/>
              </a:solidFill>
              <a:latin typeface="Times New Roman" pitchFamily="18" charset="0"/>
              <a:ea typeface="ＭＳ Ｐゴシック" pitchFamily="1" charset="-128"/>
            </a:endParaRPr>
          </a:p>
        </p:txBody>
      </p:sp>
      <p:sp>
        <p:nvSpPr>
          <p:cNvPr id="19631" name="Text Box 183"/>
          <p:cNvSpPr txBox="1">
            <a:spLocks noChangeArrowheads="1"/>
          </p:cNvSpPr>
          <p:nvPr/>
        </p:nvSpPr>
        <p:spPr bwMode="auto">
          <a:xfrm>
            <a:off x="3708400" y="2133600"/>
            <a:ext cx="604838" cy="179388"/>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BEAUCE</a:t>
            </a:r>
            <a:endParaRPr lang="fr-FR" altLang="fr-FR" sz="800" dirty="0">
              <a:solidFill>
                <a:schemeClr val="tx1"/>
              </a:solidFill>
              <a:latin typeface="Times New Roman" pitchFamily="18" charset="0"/>
              <a:ea typeface="ＭＳ Ｐゴシック" pitchFamily="1" charset="-128"/>
            </a:endParaRPr>
          </a:p>
        </p:txBody>
      </p:sp>
      <p:sp>
        <p:nvSpPr>
          <p:cNvPr id="19632" name="Freeform 184"/>
          <p:cNvSpPr>
            <a:spLocks/>
          </p:cNvSpPr>
          <p:nvPr/>
        </p:nvSpPr>
        <p:spPr bwMode="auto">
          <a:xfrm>
            <a:off x="2943225" y="1989138"/>
            <a:ext cx="214313" cy="619125"/>
          </a:xfrm>
          <a:custGeom>
            <a:avLst/>
            <a:gdLst>
              <a:gd name="T0" fmla="*/ 2147483647 w 135"/>
              <a:gd name="T1" fmla="*/ 2147483647 h 335"/>
              <a:gd name="T2" fmla="*/ 0 w 135"/>
              <a:gd name="T3" fmla="*/ 2147483647 h 335"/>
              <a:gd name="T4" fmla="*/ 2147483647 w 135"/>
              <a:gd name="T5" fmla="*/ 2147483647 h 335"/>
              <a:gd name="T6" fmla="*/ 2147483647 w 135"/>
              <a:gd name="T7" fmla="*/ 2147483647 h 335"/>
              <a:gd name="T8" fmla="*/ 2147483647 w 135"/>
              <a:gd name="T9" fmla="*/ 2147483647 h 335"/>
              <a:gd name="T10" fmla="*/ 2147483647 w 135"/>
              <a:gd name="T11" fmla="*/ 2147483647 h 335"/>
              <a:gd name="T12" fmla="*/ 2147483647 w 135"/>
              <a:gd name="T13" fmla="*/ 2147483647 h 335"/>
              <a:gd name="T14" fmla="*/ 2147483647 w 135"/>
              <a:gd name="T15" fmla="*/ 2147483647 h 335"/>
              <a:gd name="T16" fmla="*/ 2147483647 w 135"/>
              <a:gd name="T17" fmla="*/ 2147483647 h 335"/>
              <a:gd name="T18" fmla="*/ 2147483647 w 135"/>
              <a:gd name="T19" fmla="*/ 2147483647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335">
                <a:moveTo>
                  <a:pt x="72" y="306"/>
                </a:moveTo>
                <a:cubicBezTo>
                  <a:pt x="28" y="335"/>
                  <a:pt x="35" y="300"/>
                  <a:pt x="0" y="288"/>
                </a:cubicBezTo>
                <a:cubicBezTo>
                  <a:pt x="2" y="224"/>
                  <a:pt x="1" y="160"/>
                  <a:pt x="6" y="96"/>
                </a:cubicBezTo>
                <a:cubicBezTo>
                  <a:pt x="8" y="75"/>
                  <a:pt x="54" y="54"/>
                  <a:pt x="54" y="54"/>
                </a:cubicBezTo>
                <a:cubicBezTo>
                  <a:pt x="72" y="0"/>
                  <a:pt x="50" y="11"/>
                  <a:pt x="132" y="18"/>
                </a:cubicBezTo>
                <a:cubicBezTo>
                  <a:pt x="130" y="78"/>
                  <a:pt x="129" y="138"/>
                  <a:pt x="126" y="198"/>
                </a:cubicBezTo>
                <a:cubicBezTo>
                  <a:pt x="125" y="224"/>
                  <a:pt x="135" y="260"/>
                  <a:pt x="114" y="276"/>
                </a:cubicBezTo>
                <a:cubicBezTo>
                  <a:pt x="108" y="281"/>
                  <a:pt x="98" y="280"/>
                  <a:pt x="90" y="282"/>
                </a:cubicBezTo>
                <a:cubicBezTo>
                  <a:pt x="80" y="311"/>
                  <a:pt x="92" y="293"/>
                  <a:pt x="66" y="306"/>
                </a:cubicBezTo>
                <a:cubicBezTo>
                  <a:pt x="64" y="307"/>
                  <a:pt x="70" y="306"/>
                  <a:pt x="72" y="306"/>
                </a:cubicBezTo>
                <a:close/>
              </a:path>
            </a:pathLst>
          </a:custGeom>
          <a:solidFill>
            <a:srgbClr val="FF6600"/>
          </a:solidFill>
          <a:ln>
            <a:noFill/>
          </a:ln>
          <a:effectLst/>
          <a:extLst>
            <a:ext uri="{91240B29-F687-4F45-9708-019B960494DF}">
              <a14:hiddenLine xmlns:a14="http://schemas.microsoft.com/office/drawing/2010/main" xmlns="" w="1841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dirty="0"/>
          </a:p>
        </p:txBody>
      </p:sp>
      <p:sp>
        <p:nvSpPr>
          <p:cNvPr id="19633" name="Text Box 185"/>
          <p:cNvSpPr txBox="1">
            <a:spLocks noChangeArrowheads="1"/>
          </p:cNvSpPr>
          <p:nvPr/>
        </p:nvSpPr>
        <p:spPr bwMode="auto">
          <a:xfrm>
            <a:off x="2700338" y="2133600"/>
            <a:ext cx="1008062" cy="2159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MAYENNE </a:t>
            </a:r>
            <a:br>
              <a:rPr lang="fr-FR" altLang="fr-FR" sz="800" dirty="0">
                <a:solidFill>
                  <a:srgbClr val="000000"/>
                </a:solidFill>
                <a:latin typeface="Arial" charset="0"/>
                <a:ea typeface="ＭＳ Ｐゴシック" pitchFamily="1" charset="-128"/>
              </a:rPr>
            </a:br>
            <a:r>
              <a:rPr lang="fr-FR" altLang="fr-FR" sz="800" dirty="0">
                <a:solidFill>
                  <a:srgbClr val="000000"/>
                </a:solidFill>
                <a:latin typeface="Arial" charset="0"/>
                <a:ea typeface="ＭＳ Ｐゴシック" pitchFamily="1" charset="-128"/>
              </a:rPr>
              <a:t>ORNE SARTHE</a:t>
            </a:r>
            <a:endParaRPr lang="fr-FR" altLang="fr-FR" sz="800" dirty="0">
              <a:solidFill>
                <a:schemeClr val="tx1"/>
              </a:solidFill>
              <a:latin typeface="Times New Roman" pitchFamily="18" charset="0"/>
              <a:ea typeface="ＭＳ Ｐゴシック" pitchFamily="1" charset="-128"/>
            </a:endParaRPr>
          </a:p>
        </p:txBody>
      </p:sp>
      <p:sp>
        <p:nvSpPr>
          <p:cNvPr id="19634" name="Freeform 186"/>
          <p:cNvSpPr>
            <a:spLocks/>
          </p:cNvSpPr>
          <p:nvPr/>
        </p:nvSpPr>
        <p:spPr bwMode="auto">
          <a:xfrm>
            <a:off x="3271838" y="6237288"/>
            <a:ext cx="363537" cy="293687"/>
          </a:xfrm>
          <a:custGeom>
            <a:avLst/>
            <a:gdLst>
              <a:gd name="T0" fmla="*/ 2147483647 w 181"/>
              <a:gd name="T1" fmla="*/ 2147483647 h 162"/>
              <a:gd name="T2" fmla="*/ 2147483647 w 181"/>
              <a:gd name="T3" fmla="*/ 2147483647 h 162"/>
              <a:gd name="T4" fmla="*/ 2147483647 w 181"/>
              <a:gd name="T5" fmla="*/ 2147483647 h 162"/>
              <a:gd name="T6" fmla="*/ 2147483647 w 181"/>
              <a:gd name="T7" fmla="*/ 2147483647 h 162"/>
              <a:gd name="T8" fmla="*/ 2147483647 w 181"/>
              <a:gd name="T9" fmla="*/ 2147483647 h 162"/>
              <a:gd name="T10" fmla="*/ 2147483647 w 181"/>
              <a:gd name="T11" fmla="*/ 2147483647 h 162"/>
              <a:gd name="T12" fmla="*/ 2147483647 w 181"/>
              <a:gd name="T13" fmla="*/ 2147483647 h 162"/>
              <a:gd name="T14" fmla="*/ 2147483647 w 181"/>
              <a:gd name="T15" fmla="*/ 2147483647 h 162"/>
              <a:gd name="T16" fmla="*/ 2147483647 w 181"/>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1" h="162">
                <a:moveTo>
                  <a:pt x="39" y="26"/>
                </a:moveTo>
                <a:cubicBezTo>
                  <a:pt x="78" y="0"/>
                  <a:pt x="85" y="9"/>
                  <a:pt x="141" y="14"/>
                </a:cubicBezTo>
                <a:cubicBezTo>
                  <a:pt x="147" y="16"/>
                  <a:pt x="153" y="20"/>
                  <a:pt x="159" y="20"/>
                </a:cubicBezTo>
                <a:cubicBezTo>
                  <a:pt x="165" y="20"/>
                  <a:pt x="181" y="10"/>
                  <a:pt x="177" y="14"/>
                </a:cubicBezTo>
                <a:cubicBezTo>
                  <a:pt x="167" y="24"/>
                  <a:pt x="141" y="38"/>
                  <a:pt x="141" y="38"/>
                </a:cubicBezTo>
                <a:cubicBezTo>
                  <a:pt x="124" y="64"/>
                  <a:pt x="125" y="92"/>
                  <a:pt x="99" y="110"/>
                </a:cubicBezTo>
                <a:cubicBezTo>
                  <a:pt x="65" y="162"/>
                  <a:pt x="111" y="155"/>
                  <a:pt x="27" y="146"/>
                </a:cubicBezTo>
                <a:cubicBezTo>
                  <a:pt x="16" y="130"/>
                  <a:pt x="3" y="92"/>
                  <a:pt x="3" y="92"/>
                </a:cubicBezTo>
                <a:cubicBezTo>
                  <a:pt x="10" y="59"/>
                  <a:pt x="0" y="26"/>
                  <a:pt x="39" y="26"/>
                </a:cubicBezTo>
                <a:close/>
              </a:path>
            </a:pathLst>
          </a:custGeom>
          <a:solidFill>
            <a:schemeClr val="folHlink"/>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dirty="0"/>
          </a:p>
        </p:txBody>
      </p:sp>
      <p:sp>
        <p:nvSpPr>
          <p:cNvPr id="19635" name="Text Box 187"/>
          <p:cNvSpPr txBox="1">
            <a:spLocks noChangeArrowheads="1"/>
          </p:cNvSpPr>
          <p:nvPr/>
        </p:nvSpPr>
        <p:spPr bwMode="auto">
          <a:xfrm>
            <a:off x="4283075" y="188913"/>
            <a:ext cx="720725" cy="2159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NORD</a:t>
            </a:r>
            <a:endParaRPr lang="fr-FR" altLang="fr-FR" sz="800" dirty="0">
              <a:solidFill>
                <a:schemeClr val="tx1"/>
              </a:solidFill>
              <a:latin typeface="Times New Roman" pitchFamily="18" charset="0"/>
              <a:ea typeface="ＭＳ Ｐゴシック" pitchFamily="1" charset="-128"/>
            </a:endParaRPr>
          </a:p>
        </p:txBody>
      </p:sp>
      <p:sp>
        <p:nvSpPr>
          <p:cNvPr id="19636" name="Text Box 188"/>
          <p:cNvSpPr txBox="1">
            <a:spLocks noChangeArrowheads="1"/>
          </p:cNvSpPr>
          <p:nvPr/>
        </p:nvSpPr>
        <p:spPr bwMode="auto">
          <a:xfrm>
            <a:off x="4411663" y="2205038"/>
            <a:ext cx="808037" cy="23812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nSpc>
                <a:spcPct val="410000"/>
              </a:lnSpc>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CŒUR</a:t>
            </a:r>
            <a:endParaRPr lang="fr-FR" altLang="fr-FR" sz="800" dirty="0">
              <a:solidFill>
                <a:schemeClr val="tx1"/>
              </a:solidFill>
              <a:latin typeface="Times New Roman" pitchFamily="18" charset="0"/>
              <a:ea typeface="ＭＳ Ｐゴシック" pitchFamily="1" charset="-128"/>
            </a:endParaRPr>
          </a:p>
        </p:txBody>
      </p:sp>
      <p:sp>
        <p:nvSpPr>
          <p:cNvPr id="19637" name="Text Box 189"/>
          <p:cNvSpPr txBox="1">
            <a:spLocks noChangeArrowheads="1"/>
          </p:cNvSpPr>
          <p:nvPr/>
        </p:nvSpPr>
        <p:spPr bwMode="auto">
          <a:xfrm>
            <a:off x="4284663" y="2852738"/>
            <a:ext cx="604837" cy="179387"/>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DE </a:t>
            </a:r>
          </a:p>
          <a:p>
            <a:pPr algn="ctr">
              <a:spcBef>
                <a:spcPct val="0"/>
              </a:spcBef>
              <a:buClr>
                <a:srgbClr val="000000"/>
              </a:buClr>
              <a:buSzPct val="90000"/>
              <a:buFont typeface="Monotype Sorts" pitchFamily="2" charset="2"/>
              <a:buNone/>
            </a:pPr>
            <a:endParaRPr lang="fr-FR" altLang="fr-FR" sz="800" dirty="0">
              <a:solidFill>
                <a:srgbClr val="000000"/>
              </a:solidFill>
              <a:latin typeface="Arial" charset="0"/>
              <a:ea typeface="ＭＳ Ｐゴシック" pitchFamily="1" charset="-128"/>
            </a:endParaRPr>
          </a:p>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LOIRE</a:t>
            </a:r>
            <a:endParaRPr lang="fr-FR" altLang="fr-FR" sz="800" dirty="0">
              <a:solidFill>
                <a:schemeClr val="tx1"/>
              </a:solidFill>
              <a:latin typeface="Times New Roman" pitchFamily="18" charset="0"/>
              <a:ea typeface="ＭＳ Ｐゴシック" pitchFamily="1" charset="-128"/>
            </a:endParaRPr>
          </a:p>
        </p:txBody>
      </p:sp>
      <p:sp>
        <p:nvSpPr>
          <p:cNvPr id="19638" name="Text Box 190"/>
          <p:cNvSpPr txBox="1">
            <a:spLocks noChangeArrowheads="1"/>
          </p:cNvSpPr>
          <p:nvPr/>
        </p:nvSpPr>
        <p:spPr bwMode="auto">
          <a:xfrm>
            <a:off x="5118100" y="2932113"/>
            <a:ext cx="822325" cy="136525"/>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BOURGOGNE</a:t>
            </a:r>
            <a:endParaRPr lang="fr-FR" altLang="fr-FR" sz="800" dirty="0">
              <a:solidFill>
                <a:schemeClr val="tx1"/>
              </a:solidFill>
              <a:latin typeface="Times New Roman" pitchFamily="18" charset="0"/>
              <a:ea typeface="ＭＳ Ｐゴシック" pitchFamily="1" charset="-128"/>
            </a:endParaRPr>
          </a:p>
        </p:txBody>
      </p:sp>
      <p:sp>
        <p:nvSpPr>
          <p:cNvPr id="19639" name="Text Box 191"/>
          <p:cNvSpPr txBox="1">
            <a:spLocks noChangeArrowheads="1"/>
          </p:cNvSpPr>
          <p:nvPr/>
        </p:nvSpPr>
        <p:spPr bwMode="auto">
          <a:xfrm>
            <a:off x="2555875" y="4149725"/>
            <a:ext cx="936625" cy="2159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CHARENTES</a:t>
            </a:r>
            <a:endParaRPr lang="fr-FR" altLang="fr-FR" sz="800" dirty="0">
              <a:solidFill>
                <a:schemeClr val="tx1"/>
              </a:solidFill>
              <a:latin typeface="Times New Roman" pitchFamily="18" charset="0"/>
              <a:ea typeface="ＭＳ Ｐゴシック" pitchFamily="1" charset="-128"/>
            </a:endParaRPr>
          </a:p>
        </p:txBody>
      </p:sp>
      <p:sp>
        <p:nvSpPr>
          <p:cNvPr id="19640" name="Text Box 192"/>
          <p:cNvSpPr txBox="1">
            <a:spLocks noChangeArrowheads="1"/>
          </p:cNvSpPr>
          <p:nvPr/>
        </p:nvSpPr>
        <p:spPr bwMode="auto">
          <a:xfrm>
            <a:off x="3200400" y="5868988"/>
            <a:ext cx="788988" cy="227012"/>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MIDI PYRENEES SUD</a:t>
            </a:r>
            <a:endParaRPr lang="fr-FR" altLang="fr-FR" sz="800" dirty="0">
              <a:solidFill>
                <a:schemeClr val="tx1"/>
              </a:solidFill>
              <a:latin typeface="Times New Roman" pitchFamily="18" charset="0"/>
              <a:ea typeface="ＭＳ Ｐゴシック" pitchFamily="1" charset="-128"/>
            </a:endParaRPr>
          </a:p>
        </p:txBody>
      </p:sp>
      <p:sp>
        <p:nvSpPr>
          <p:cNvPr id="19641" name="Text Box 193"/>
          <p:cNvSpPr txBox="1">
            <a:spLocks noChangeArrowheads="1"/>
          </p:cNvSpPr>
          <p:nvPr/>
        </p:nvSpPr>
        <p:spPr bwMode="auto">
          <a:xfrm>
            <a:off x="4465638" y="6319838"/>
            <a:ext cx="411162" cy="80962"/>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GRAND SUD</a:t>
            </a:r>
            <a:endParaRPr lang="fr-FR" altLang="fr-FR" sz="800" dirty="0">
              <a:solidFill>
                <a:schemeClr val="tx1"/>
              </a:solidFill>
              <a:latin typeface="Times New Roman" pitchFamily="18" charset="0"/>
              <a:ea typeface="ＭＳ Ｐゴシック" pitchFamily="1" charset="-128"/>
            </a:endParaRPr>
          </a:p>
        </p:txBody>
      </p:sp>
      <p:sp>
        <p:nvSpPr>
          <p:cNvPr id="19642" name="Text Box 194"/>
          <p:cNvSpPr txBox="1">
            <a:spLocks noChangeArrowheads="1"/>
          </p:cNvSpPr>
          <p:nvPr/>
        </p:nvSpPr>
        <p:spPr bwMode="auto">
          <a:xfrm>
            <a:off x="2270125" y="5722938"/>
            <a:ext cx="788988" cy="227012"/>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SUD AQUITAINE</a:t>
            </a:r>
            <a:endParaRPr lang="fr-FR" altLang="fr-FR" sz="800" dirty="0">
              <a:solidFill>
                <a:schemeClr val="tx1"/>
              </a:solidFill>
              <a:latin typeface="Times New Roman" pitchFamily="18" charset="0"/>
              <a:ea typeface="ＭＳ Ｐゴシック" pitchFamily="1" charset="-128"/>
            </a:endParaRPr>
          </a:p>
        </p:txBody>
      </p:sp>
      <p:sp>
        <p:nvSpPr>
          <p:cNvPr id="19643" name="Text Box 195"/>
          <p:cNvSpPr txBox="1">
            <a:spLocks noChangeArrowheads="1"/>
          </p:cNvSpPr>
          <p:nvPr/>
        </p:nvSpPr>
        <p:spPr bwMode="auto">
          <a:xfrm>
            <a:off x="3132138" y="5013325"/>
            <a:ext cx="647700" cy="32385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LOT ET GARONNE</a:t>
            </a:r>
            <a:endParaRPr lang="fr-FR" altLang="fr-FR" sz="800" dirty="0">
              <a:solidFill>
                <a:schemeClr val="tx1"/>
              </a:solidFill>
              <a:latin typeface="Times New Roman" pitchFamily="18" charset="0"/>
              <a:ea typeface="ＭＳ Ｐゴシック" pitchFamily="1" charset="-128"/>
            </a:endParaRPr>
          </a:p>
        </p:txBody>
      </p:sp>
      <p:sp>
        <p:nvSpPr>
          <p:cNvPr id="19644" name="Text Box 196"/>
          <p:cNvSpPr txBox="1">
            <a:spLocks noChangeArrowheads="1"/>
          </p:cNvSpPr>
          <p:nvPr/>
        </p:nvSpPr>
        <p:spPr bwMode="auto">
          <a:xfrm>
            <a:off x="2484438" y="4910138"/>
            <a:ext cx="720725" cy="24765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GIRONDE</a:t>
            </a:r>
            <a:endParaRPr lang="fr-FR" altLang="fr-FR" sz="800" dirty="0">
              <a:solidFill>
                <a:schemeClr val="tx1"/>
              </a:solidFill>
              <a:latin typeface="Times New Roman" pitchFamily="18" charset="0"/>
              <a:ea typeface="ＭＳ Ｐゴシック" pitchFamily="1" charset="-128"/>
            </a:endParaRPr>
          </a:p>
        </p:txBody>
      </p:sp>
      <p:sp>
        <p:nvSpPr>
          <p:cNvPr id="19645" name="Text Box 197"/>
          <p:cNvSpPr txBox="1">
            <a:spLocks noChangeArrowheads="1"/>
          </p:cNvSpPr>
          <p:nvPr/>
        </p:nvSpPr>
        <p:spPr bwMode="auto">
          <a:xfrm>
            <a:off x="4067175" y="5211763"/>
            <a:ext cx="644525" cy="233362"/>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MIDI PYRENEES NORD</a:t>
            </a:r>
          </a:p>
        </p:txBody>
      </p:sp>
      <p:sp>
        <p:nvSpPr>
          <p:cNvPr id="19646" name="Text Box 198"/>
          <p:cNvSpPr txBox="1">
            <a:spLocks noChangeArrowheads="1"/>
          </p:cNvSpPr>
          <p:nvPr/>
        </p:nvSpPr>
        <p:spPr bwMode="auto">
          <a:xfrm>
            <a:off x="5254625" y="5529263"/>
            <a:ext cx="685800" cy="185737"/>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LANGUEDOC</a:t>
            </a:r>
            <a:endParaRPr lang="fr-FR" altLang="fr-FR" sz="800" dirty="0">
              <a:solidFill>
                <a:schemeClr val="tx1"/>
              </a:solidFill>
              <a:latin typeface="Times New Roman" pitchFamily="18" charset="0"/>
              <a:ea typeface="ＭＳ Ｐゴシック" pitchFamily="1" charset="-128"/>
            </a:endParaRPr>
          </a:p>
        </p:txBody>
      </p:sp>
      <p:sp>
        <p:nvSpPr>
          <p:cNvPr id="19647" name="Text Box 199"/>
          <p:cNvSpPr txBox="1">
            <a:spLocks noChangeArrowheads="1"/>
          </p:cNvSpPr>
          <p:nvPr/>
        </p:nvSpPr>
        <p:spPr bwMode="auto">
          <a:xfrm>
            <a:off x="5722938" y="4581525"/>
            <a:ext cx="504825" cy="4318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lnSpc>
                <a:spcPct val="160000"/>
              </a:lnSpc>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ARDECHE</a:t>
            </a:r>
          </a:p>
          <a:p>
            <a:pPr algn="ctr">
              <a:lnSpc>
                <a:spcPct val="160000"/>
              </a:lnSpc>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DROME</a:t>
            </a:r>
            <a:endParaRPr lang="fr-FR" altLang="fr-FR" sz="800" dirty="0">
              <a:solidFill>
                <a:schemeClr val="tx1"/>
              </a:solidFill>
              <a:latin typeface="Times New Roman" pitchFamily="18" charset="0"/>
              <a:ea typeface="ＭＳ Ｐゴシック" pitchFamily="1" charset="-128"/>
            </a:endParaRPr>
          </a:p>
        </p:txBody>
      </p:sp>
      <p:sp>
        <p:nvSpPr>
          <p:cNvPr id="19648" name="Text Box 200"/>
          <p:cNvSpPr txBox="1">
            <a:spLocks noChangeArrowheads="1"/>
          </p:cNvSpPr>
          <p:nvPr/>
        </p:nvSpPr>
        <p:spPr bwMode="auto">
          <a:xfrm>
            <a:off x="5330825" y="4329113"/>
            <a:ext cx="609600" cy="32385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LOIRE</a:t>
            </a:r>
            <a:endParaRPr lang="fr-FR" altLang="fr-FR" sz="800" dirty="0">
              <a:solidFill>
                <a:schemeClr val="tx1"/>
              </a:solidFill>
              <a:latin typeface="Times New Roman" pitchFamily="18" charset="0"/>
              <a:ea typeface="ＭＳ Ｐゴシック" pitchFamily="1" charset="-128"/>
            </a:endParaRPr>
          </a:p>
        </p:txBody>
      </p:sp>
      <p:sp>
        <p:nvSpPr>
          <p:cNvPr id="19649" name="Text Box 201"/>
          <p:cNvSpPr txBox="1">
            <a:spLocks noChangeArrowheads="1"/>
          </p:cNvSpPr>
          <p:nvPr/>
        </p:nvSpPr>
        <p:spPr bwMode="auto">
          <a:xfrm>
            <a:off x="4648200" y="4095750"/>
            <a:ext cx="609600" cy="323850"/>
          </a:xfrm>
          <a:prstGeom prst="rect">
            <a:avLst/>
          </a:prstGeom>
          <a:solidFill>
            <a:srgbClr val="2557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AUVERGNE</a:t>
            </a:r>
            <a:endParaRPr lang="fr-FR" altLang="fr-FR" sz="800" dirty="0">
              <a:solidFill>
                <a:schemeClr val="tx1"/>
              </a:solidFill>
              <a:latin typeface="Times New Roman" pitchFamily="18" charset="0"/>
              <a:ea typeface="ＭＳ Ｐゴシック" pitchFamily="1" charset="-128"/>
            </a:endParaRPr>
          </a:p>
        </p:txBody>
      </p:sp>
      <p:sp>
        <p:nvSpPr>
          <p:cNvPr id="19650" name="Text Box 202"/>
          <p:cNvSpPr txBox="1">
            <a:spLocks noChangeArrowheads="1"/>
          </p:cNvSpPr>
          <p:nvPr/>
        </p:nvSpPr>
        <p:spPr bwMode="auto">
          <a:xfrm>
            <a:off x="3810000" y="4038600"/>
            <a:ext cx="731838" cy="1524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LIMOUSIN</a:t>
            </a:r>
            <a:endParaRPr lang="fr-FR" altLang="fr-FR" sz="800" dirty="0">
              <a:solidFill>
                <a:schemeClr val="tx1"/>
              </a:solidFill>
              <a:latin typeface="Times New Roman" pitchFamily="18" charset="0"/>
              <a:ea typeface="ＭＳ Ｐゴシック" pitchFamily="1" charset="-128"/>
            </a:endParaRPr>
          </a:p>
        </p:txBody>
      </p:sp>
      <p:sp>
        <p:nvSpPr>
          <p:cNvPr id="19651" name="Text Box 203"/>
          <p:cNvSpPr txBox="1">
            <a:spLocks noChangeArrowheads="1"/>
          </p:cNvSpPr>
          <p:nvPr/>
        </p:nvSpPr>
        <p:spPr bwMode="auto">
          <a:xfrm>
            <a:off x="3276600" y="4581525"/>
            <a:ext cx="647700" cy="2159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DORDOGNE</a:t>
            </a:r>
            <a:endParaRPr lang="fr-FR" altLang="fr-FR" sz="800" dirty="0">
              <a:solidFill>
                <a:schemeClr val="tx1"/>
              </a:solidFill>
              <a:latin typeface="Times New Roman" pitchFamily="18" charset="0"/>
              <a:ea typeface="ＭＳ Ｐゴシック" pitchFamily="1" charset="-128"/>
            </a:endParaRPr>
          </a:p>
        </p:txBody>
      </p:sp>
      <p:sp>
        <p:nvSpPr>
          <p:cNvPr id="19652" name="Text Box 204"/>
          <p:cNvSpPr txBox="1">
            <a:spLocks noChangeArrowheads="1"/>
          </p:cNvSpPr>
          <p:nvPr/>
        </p:nvSpPr>
        <p:spPr bwMode="auto">
          <a:xfrm>
            <a:off x="3535363" y="2889250"/>
            <a:ext cx="604837" cy="179388"/>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BERRY TOURAINE</a:t>
            </a:r>
            <a:endParaRPr lang="fr-FR" altLang="fr-FR" sz="800" dirty="0">
              <a:solidFill>
                <a:schemeClr val="tx1"/>
              </a:solidFill>
              <a:latin typeface="Times New Roman" pitchFamily="18" charset="0"/>
              <a:ea typeface="ＭＳ Ｐゴシック" pitchFamily="1" charset="-128"/>
            </a:endParaRPr>
          </a:p>
        </p:txBody>
      </p:sp>
      <p:sp>
        <p:nvSpPr>
          <p:cNvPr id="19653" name="Text Box 205"/>
          <p:cNvSpPr txBox="1">
            <a:spLocks noChangeArrowheads="1"/>
          </p:cNvSpPr>
          <p:nvPr/>
        </p:nvSpPr>
        <p:spPr bwMode="auto">
          <a:xfrm>
            <a:off x="2425700" y="1447800"/>
            <a:ext cx="774700" cy="228600"/>
          </a:xfrm>
          <a:prstGeom prst="rect">
            <a:avLst/>
          </a:prstGeom>
          <a:noFill/>
          <a:ln>
            <a:noFill/>
          </a:ln>
          <a:effectLst/>
          <a:extLst>
            <a:ext uri="{909E8E84-426E-40DD-AFC4-6F175D3DCCD1}">
              <a14:hiddenFill xmlns:a14="http://schemas.microsoft.com/office/drawing/2010/main" xmlns="">
                <a:solidFill>
                  <a:srgbClr val="2557F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defTabSz="4445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1311275" indent="-881063" defTabSz="44450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2112963" indent="-693738" defTabSz="4445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4445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4445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4445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0000"/>
              </a:buClr>
              <a:buSzPct val="90000"/>
              <a:buFont typeface="Monotype Sorts" pitchFamily="2" charset="2"/>
              <a:buNone/>
            </a:pPr>
            <a:r>
              <a:rPr lang="fr-FR" altLang="fr-FR" sz="800" dirty="0">
                <a:solidFill>
                  <a:srgbClr val="000000"/>
                </a:solidFill>
                <a:latin typeface="Arial" charset="0"/>
                <a:ea typeface="ＭＳ Ｐゴシック" pitchFamily="1" charset="-128"/>
              </a:rPr>
              <a:t>COTES NORMANDES</a:t>
            </a:r>
            <a:endParaRPr lang="fr-FR" altLang="fr-FR" sz="800" dirty="0">
              <a:solidFill>
                <a:schemeClr val="tx1"/>
              </a:solidFill>
              <a:latin typeface="Times New Roman" pitchFamily="18" charset="0"/>
              <a:ea typeface="ＭＳ Ｐゴシック" pitchFamily="1" charset="-128"/>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2" name="Espace réservé de la date 1"/>
          <p:cNvSpPr>
            <a:spLocks noGrp="1"/>
          </p:cNvSpPr>
          <p:nvPr>
            <p:ph type="dt" sz="half" idx="10"/>
          </p:nvPr>
        </p:nvSpPr>
        <p:spPr>
          <a:xfrm>
            <a:off x="5163672" y="6319838"/>
            <a:ext cx="3129428" cy="347662"/>
          </a:xfrm>
        </p:spPr>
        <p:txBody>
          <a:bodyPr/>
          <a:lstStyle/>
          <a:p>
            <a:r>
              <a:rPr lang="fr-FR" smtClean="0"/>
              <a:t>25/06/2015</a:t>
            </a:r>
            <a:endParaRPr lang="en-US" dirty="0"/>
          </a:p>
        </p:txBody>
      </p:sp>
    </p:spTree>
    <p:extLst>
      <p:ext uri="{BB962C8B-B14F-4D97-AF65-F5344CB8AC3E}">
        <p14:creationId xmlns:p14="http://schemas.microsoft.com/office/powerpoint/2010/main" xmlns="" val="1934316786"/>
      </p:ext>
    </p:extLst>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u contenu 1"/>
          <p:cNvSpPr>
            <a:spLocks noGrp="1"/>
          </p:cNvSpPr>
          <p:nvPr>
            <p:ph idx="1"/>
          </p:nvPr>
        </p:nvSpPr>
        <p:spPr>
          <a:xfrm>
            <a:off x="323850" y="2060847"/>
            <a:ext cx="8640763" cy="4065315"/>
          </a:xfrm>
        </p:spPr>
        <p:txBody>
          <a:bodyPr>
            <a:normAutofit lnSpcReduction="10000"/>
          </a:bodyPr>
          <a:lstStyle/>
          <a:p>
            <a:pPr lvl="1" eaLnBrk="1" hangingPunct="1">
              <a:lnSpc>
                <a:spcPct val="80000"/>
              </a:lnSpc>
              <a:spcBef>
                <a:spcPts val="2400"/>
              </a:spcBef>
            </a:pPr>
            <a:r>
              <a:rPr lang="fr-FR" altLang="fr-FR" sz="2000" dirty="0" smtClean="0">
                <a:latin typeface="Arial" charset="0"/>
                <a:cs typeface="Arial" charset="0"/>
              </a:rPr>
              <a:t>Obtenir une autorisation de poursuite d’activité, accordée par le préfet, en cas d’impossibilité de cession des terres dans les conditions normales du marché, ou pour des motifs indépendants de sa volonté ainsi que pour des motifs juridiques  </a:t>
            </a:r>
          </a:p>
          <a:p>
            <a:pPr lvl="1" eaLnBrk="1" hangingPunct="1">
              <a:spcBef>
                <a:spcPts val="1200"/>
              </a:spcBef>
            </a:pPr>
            <a:r>
              <a:rPr lang="fr-FR" altLang="fr-FR" sz="2000" dirty="0" smtClean="0">
                <a:latin typeface="Arial" charset="0"/>
                <a:cs typeface="Arial" charset="0"/>
              </a:rPr>
              <a:t>Bénéficier d’un délai de 2 mois au-delà de la date d'effet de la retraite pour cesser son activité non salariée agricole </a:t>
            </a:r>
          </a:p>
          <a:p>
            <a:pPr lvl="1" eaLnBrk="1" hangingPunct="1">
              <a:spcBef>
                <a:spcPts val="1200"/>
              </a:spcBef>
            </a:pPr>
            <a:r>
              <a:rPr lang="fr-FR" altLang="fr-FR" sz="2000" dirty="0" smtClean="0">
                <a:latin typeface="Arial" charset="0"/>
                <a:cs typeface="Arial" charset="0"/>
              </a:rPr>
              <a:t>Avoir une activité commerciale : </a:t>
            </a:r>
          </a:p>
          <a:p>
            <a:pPr lvl="3" eaLnBrk="1" hangingPunct="1">
              <a:spcBef>
                <a:spcPts val="1200"/>
              </a:spcBef>
            </a:pPr>
            <a:r>
              <a:rPr lang="fr-FR" altLang="fr-FR" sz="2000" dirty="0" smtClean="0">
                <a:latin typeface="Arial" charset="0"/>
                <a:cs typeface="Arial" charset="0"/>
              </a:rPr>
              <a:t>D’hébergement en milieu rural réalisée avec des biens patrimoniaux  </a:t>
            </a:r>
          </a:p>
          <a:p>
            <a:pPr lvl="3" eaLnBrk="1" hangingPunct="1">
              <a:spcBef>
                <a:spcPts val="1200"/>
              </a:spcBef>
            </a:pPr>
            <a:r>
              <a:rPr lang="fr-FR" altLang="fr-FR" sz="2000" dirty="0" smtClean="0">
                <a:latin typeface="Arial" charset="0"/>
                <a:cs typeface="Arial" charset="0"/>
              </a:rPr>
              <a:t>De tourisme rural </a:t>
            </a:r>
          </a:p>
          <a:p>
            <a:pPr lvl="1" eaLnBrk="1" hangingPunct="1">
              <a:spcBef>
                <a:spcPts val="1200"/>
              </a:spcBef>
            </a:pPr>
            <a:r>
              <a:rPr lang="fr-FR" altLang="fr-FR" sz="2000" dirty="0" smtClean="0">
                <a:latin typeface="Arial" charset="0"/>
                <a:cs typeface="Arial" charset="0"/>
              </a:rPr>
              <a:t>Exercer une activité salariée ou non salariée non agricole sans limite de revenus</a:t>
            </a:r>
          </a:p>
          <a:p>
            <a:endParaRPr lang="fr-FR" altLang="fr-FR" dirty="0" smtClean="0"/>
          </a:p>
        </p:txBody>
      </p:sp>
      <p:sp>
        <p:nvSpPr>
          <p:cNvPr id="98307" name="Titre 2"/>
          <p:cNvSpPr>
            <a:spLocks noGrp="1"/>
          </p:cNvSpPr>
          <p:nvPr>
            <p:ph type="title"/>
          </p:nvPr>
        </p:nvSpPr>
        <p:spPr/>
        <p:txBody>
          <a:bodyPr/>
          <a:lstStyle/>
          <a:p>
            <a:r>
              <a:rPr lang="fr-FR" altLang="fr-FR" sz="2800" b="1" dirty="0" smtClean="0">
                <a:latin typeface="Arial" charset="0"/>
                <a:cs typeface="Arial" charset="0"/>
              </a:rPr>
              <a:t>Cumul emploi retraite</a:t>
            </a:r>
            <a:endParaRPr lang="fr-FR" altLang="fr-FR" sz="2800" dirty="0" smtClean="0"/>
          </a:p>
        </p:txBody>
      </p:sp>
      <p:sp>
        <p:nvSpPr>
          <p:cNvPr id="98308" name="Espace réservé du numéro de diapositive 4"/>
          <p:cNvSpPr>
            <a:spLocks noGrp="1"/>
          </p:cNvSpPr>
          <p:nvPr>
            <p:ph type="sldNum" sz="quarter" idx="12"/>
          </p:nvPr>
        </p:nvSpPr>
        <p:spPr bwMode="auto">
          <a:xfrm>
            <a:off x="8316913" y="6249988"/>
            <a:ext cx="358775"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   </a:t>
            </a:r>
            <a:fld id="{68A2A8E7-1DBF-489C-A047-7C4812DB8B58}" type="slidenum">
              <a:rPr lang="fr-FR" altLang="fr-FR" sz="1000" smtClean="0">
                <a:latin typeface="Arial" charset="0"/>
              </a:rPr>
              <a:pPr eaLnBrk="1" hangingPunct="1">
                <a:spcBef>
                  <a:spcPct val="0"/>
                </a:spcBef>
                <a:buClrTx/>
                <a:buSzTx/>
                <a:buFontTx/>
                <a:buNone/>
              </a:pPr>
              <a:t>70</a:t>
            </a:fld>
            <a:endParaRPr lang="fr-FR" altLang="fr-FR" sz="1000" dirty="0" smtClean="0">
              <a:latin typeface="Arial" charset="0"/>
            </a:endParaRPr>
          </a:p>
        </p:txBody>
      </p:sp>
      <p:sp>
        <p:nvSpPr>
          <p:cNvPr id="98309"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355976" y="6309320"/>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1508635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395536" y="1628800"/>
          <a:ext cx="8568952" cy="4550689"/>
        </p:xfrm>
        <a:graphic>
          <a:graphicData uri="http://schemas.openxmlformats.org/drawingml/2006/table">
            <a:tbl>
              <a:tblPr firstRow="1" firstCol="1" bandRow="1">
                <a:tableStyleId>{5C22544A-7EE6-4342-B048-85BDC9FD1C3A}</a:tableStyleId>
              </a:tblPr>
              <a:tblGrid>
                <a:gridCol w="571609"/>
                <a:gridCol w="571609"/>
                <a:gridCol w="907471"/>
                <a:gridCol w="2929556"/>
                <a:gridCol w="276339"/>
                <a:gridCol w="3312368"/>
              </a:tblGrid>
              <a:tr h="232792">
                <a:tc gridSpan="3">
                  <a:txBody>
                    <a:bodyPr/>
                    <a:lstStyle/>
                    <a:p>
                      <a:pPr algn="just">
                        <a:spcAft>
                          <a:spcPts val="0"/>
                        </a:spcAft>
                      </a:pPr>
                      <a:r>
                        <a:rPr lang="fr-FR" sz="900" dirty="0">
                          <a:effectLst/>
                        </a:rPr>
                        <a:t> </a:t>
                      </a:r>
                      <a:endParaRPr lang="fr-FR" sz="900" dirty="0">
                        <a:effectLst/>
                        <a:latin typeface="Arial"/>
                        <a:ea typeface="Times New Roman"/>
                      </a:endParaRPr>
                    </a:p>
                  </a:txBody>
                  <a:tcPr marL="61629" marR="61629" marT="0" marB="0"/>
                </a:tc>
                <a:tc hMerge="1">
                  <a:txBody>
                    <a:bodyPr/>
                    <a:lstStyle/>
                    <a:p>
                      <a:endParaRPr lang="fr-FR"/>
                    </a:p>
                  </a:txBody>
                  <a:tcPr/>
                </a:tc>
                <a:tc hMerge="1">
                  <a:txBody>
                    <a:bodyPr/>
                    <a:lstStyle/>
                    <a:p>
                      <a:endParaRPr lang="fr-FR"/>
                    </a:p>
                  </a:txBody>
                  <a:tcPr/>
                </a:tc>
                <a:tc gridSpan="2">
                  <a:txBody>
                    <a:bodyPr/>
                    <a:lstStyle/>
                    <a:p>
                      <a:pPr algn="ctr">
                        <a:spcAft>
                          <a:spcPts val="0"/>
                        </a:spcAft>
                      </a:pPr>
                      <a:r>
                        <a:rPr lang="fr-FR" sz="1400" dirty="0">
                          <a:effectLst/>
                          <a:latin typeface="Arial" panose="020B0604020202020204" pitchFamily="34" charset="0"/>
                          <a:cs typeface="Arial" panose="020B0604020202020204" pitchFamily="34" charset="0"/>
                        </a:rPr>
                        <a:t>Pensions &lt; </a:t>
                      </a:r>
                      <a:r>
                        <a:rPr lang="fr-FR" sz="1400" dirty="0" smtClean="0">
                          <a:effectLst/>
                          <a:latin typeface="Arial" panose="020B0604020202020204" pitchFamily="34" charset="0"/>
                          <a:cs typeface="Arial" panose="020B0604020202020204" pitchFamily="34" charset="0"/>
                        </a:rPr>
                        <a:t>01/01/15</a:t>
                      </a:r>
                    </a:p>
                    <a:p>
                      <a:pPr algn="ctr">
                        <a:spcAft>
                          <a:spcPts val="0"/>
                        </a:spcAft>
                      </a:pPr>
                      <a:endParaRPr lang="fr-FR" sz="900" dirty="0">
                        <a:effectLst/>
                        <a:latin typeface="Arial"/>
                        <a:ea typeface="Times New Roman"/>
                      </a:endParaRPr>
                    </a:p>
                  </a:txBody>
                  <a:tcPr marL="61629" marR="61629" marT="0" marB="0"/>
                </a:tc>
                <a:tc hMerge="1">
                  <a:txBody>
                    <a:bodyPr/>
                    <a:lstStyle/>
                    <a:p>
                      <a:pPr algn="ctr">
                        <a:spcAft>
                          <a:spcPts val="0"/>
                        </a:spcAft>
                      </a:pP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c>
                  <a:txBody>
                    <a:bodyPr/>
                    <a:lstStyle/>
                    <a:p>
                      <a:pPr algn="ctr">
                        <a:spcAft>
                          <a:spcPts val="0"/>
                        </a:spcAft>
                      </a:pPr>
                      <a:r>
                        <a:rPr lang="fr-FR" sz="1400" dirty="0">
                          <a:effectLst/>
                          <a:latin typeface="Arial" panose="020B0604020202020204" pitchFamily="34" charset="0"/>
                          <a:cs typeface="Arial" panose="020B0604020202020204" pitchFamily="34" charset="0"/>
                        </a:rPr>
                        <a:t>Pensions ≥ 01/01/15</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r>
              <a:tr h="475496">
                <a:tc gridSpan="3">
                  <a:txBody>
                    <a:bodyPr/>
                    <a:lstStyle/>
                    <a:p>
                      <a:pPr algn="ctr">
                        <a:spcAft>
                          <a:spcPts val="0"/>
                        </a:spcAft>
                      </a:pPr>
                      <a:r>
                        <a:rPr lang="fr-FR" sz="900" dirty="0">
                          <a:effectLst/>
                        </a:rPr>
                        <a:t> </a:t>
                      </a:r>
                    </a:p>
                    <a:p>
                      <a:pPr algn="ctr">
                        <a:spcAft>
                          <a:spcPts val="0"/>
                        </a:spcAft>
                      </a:pPr>
                      <a:r>
                        <a:rPr lang="fr-FR" sz="1400" dirty="0">
                          <a:effectLst/>
                          <a:latin typeface="Arial" panose="020B0604020202020204" pitchFamily="34" charset="0"/>
                          <a:cs typeface="Arial" panose="020B0604020202020204" pitchFamily="34" charset="0"/>
                        </a:rPr>
                        <a:t>Cessation</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c hMerge="1">
                  <a:txBody>
                    <a:bodyPr/>
                    <a:lstStyle/>
                    <a:p>
                      <a:endParaRPr lang="fr-FR"/>
                    </a:p>
                  </a:txBody>
                  <a:tcPr/>
                </a:tc>
                <a:tc hMerge="1">
                  <a:txBody>
                    <a:bodyPr/>
                    <a:lstStyle/>
                    <a:p>
                      <a:endParaRPr lang="fr-FR"/>
                    </a:p>
                  </a:txBody>
                  <a:tcPr/>
                </a:tc>
                <a:tc gridSpan="2">
                  <a:txBody>
                    <a:bodyPr/>
                    <a:lstStyle/>
                    <a:p>
                      <a:pPr algn="just">
                        <a:spcAft>
                          <a:spcPts val="0"/>
                        </a:spcAft>
                      </a:pPr>
                      <a:r>
                        <a:rPr lang="fr-FR" sz="1400" dirty="0">
                          <a:effectLst/>
                          <a:latin typeface="Arial" panose="020B0604020202020204" pitchFamily="34" charset="0"/>
                          <a:cs typeface="Arial" panose="020B0604020202020204" pitchFamily="34" charset="0"/>
                        </a:rPr>
                        <a:t>Cessation activité issue du même groupe de régimes que celui qui sert la retraite</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solidFill>
                      <a:schemeClr val="tx2">
                        <a:lumMod val="20000"/>
                        <a:lumOff val="80000"/>
                      </a:schemeClr>
                    </a:solidFill>
                  </a:tcPr>
                </a:tc>
                <a:tc hMerge="1">
                  <a:txBody>
                    <a:bodyPr/>
                    <a:lstStyle/>
                    <a:p>
                      <a:pPr algn="just">
                        <a:spcAft>
                          <a:spcPts val="0"/>
                        </a:spcAft>
                      </a:pP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c>
                  <a:txBody>
                    <a:bodyPr/>
                    <a:lstStyle/>
                    <a:p>
                      <a:pPr algn="l">
                        <a:spcAft>
                          <a:spcPts val="0"/>
                        </a:spcAft>
                      </a:pPr>
                      <a:r>
                        <a:rPr lang="fr-FR" sz="1400" dirty="0">
                          <a:effectLst/>
                          <a:latin typeface="Arial" panose="020B0604020202020204" pitchFamily="34" charset="0"/>
                          <a:cs typeface="Arial" panose="020B0604020202020204" pitchFamily="34" charset="0"/>
                        </a:rPr>
                        <a:t>Cessation de toute activité pour percevoir une retraite</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r>
              <a:tr h="1266080">
                <a:tc rowSpan="3">
                  <a:txBody>
                    <a:bodyPr/>
                    <a:lstStyle/>
                    <a:p>
                      <a:pPr marL="71755" marR="71755" algn="ctr">
                        <a:spcAft>
                          <a:spcPts val="0"/>
                        </a:spcAft>
                      </a:pPr>
                      <a:r>
                        <a:rPr lang="fr-FR" sz="1400" dirty="0">
                          <a:effectLst/>
                          <a:latin typeface="Arial" panose="020B0604020202020204" pitchFamily="34" charset="0"/>
                          <a:cs typeface="Arial" panose="020B0604020202020204" pitchFamily="34" charset="0"/>
                        </a:rPr>
                        <a:t>Cumul emploi retraite</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vert="vert270"/>
                </a:tc>
                <a:tc gridSpan="2">
                  <a:txBody>
                    <a:bodyPr/>
                    <a:lstStyle/>
                    <a:p>
                      <a:pPr algn="ctr">
                        <a:spcAft>
                          <a:spcPts val="0"/>
                        </a:spcAft>
                      </a:pPr>
                      <a:r>
                        <a:rPr lang="fr-FR" sz="900" dirty="0">
                          <a:effectLst/>
                        </a:rPr>
                        <a:t> </a:t>
                      </a:r>
                    </a:p>
                    <a:p>
                      <a:pPr algn="ctr">
                        <a:spcAft>
                          <a:spcPts val="0"/>
                        </a:spcAft>
                      </a:pPr>
                      <a:r>
                        <a:rPr lang="fr-FR" sz="900" dirty="0">
                          <a:effectLst/>
                        </a:rPr>
                        <a:t> </a:t>
                      </a:r>
                    </a:p>
                    <a:p>
                      <a:pPr algn="ctr">
                        <a:spcAft>
                          <a:spcPts val="0"/>
                        </a:spcAft>
                      </a:pPr>
                      <a:r>
                        <a:rPr lang="fr-FR" sz="900" dirty="0">
                          <a:effectLst/>
                        </a:rPr>
                        <a:t> </a:t>
                      </a:r>
                    </a:p>
                    <a:p>
                      <a:pPr algn="ctr">
                        <a:spcAft>
                          <a:spcPts val="0"/>
                        </a:spcAft>
                      </a:pPr>
                      <a:r>
                        <a:rPr lang="fr-FR" sz="1400" dirty="0">
                          <a:effectLst/>
                          <a:latin typeface="Arial" panose="020B0604020202020204" pitchFamily="34" charset="0"/>
                          <a:cs typeface="Arial" panose="020B0604020202020204" pitchFamily="34" charset="0"/>
                        </a:rPr>
                        <a:t>Cotisations</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c hMerge="1">
                  <a:txBody>
                    <a:bodyPr/>
                    <a:lstStyle/>
                    <a:p>
                      <a:endParaRPr lang="fr-FR"/>
                    </a:p>
                  </a:txBody>
                  <a:tcPr/>
                </a:tc>
                <a:tc gridSpan="2">
                  <a:txBody>
                    <a:bodyPr/>
                    <a:lstStyle/>
                    <a:p>
                      <a:pPr marL="342900" lvl="0" indent="-342900" algn="just">
                        <a:spcAft>
                          <a:spcPts val="0"/>
                        </a:spcAft>
                        <a:buFont typeface="Symbol"/>
                        <a:buChar char=""/>
                      </a:pPr>
                      <a:r>
                        <a:rPr lang="fr-FR" sz="1400" dirty="0">
                          <a:effectLst/>
                          <a:latin typeface="Arial" panose="020B0604020202020204" pitchFamily="34" charset="0"/>
                          <a:cs typeface="Arial" panose="020B0604020202020204" pitchFamily="34" charset="0"/>
                        </a:rPr>
                        <a:t>CER intra régime :</a:t>
                      </a:r>
                    </a:p>
                    <a:p>
                      <a:pPr algn="just">
                        <a:spcAft>
                          <a:spcPts val="0"/>
                        </a:spcAft>
                      </a:pPr>
                      <a:r>
                        <a:rPr lang="fr-FR" sz="1400" dirty="0">
                          <a:effectLst/>
                          <a:latin typeface="Arial" panose="020B0604020202020204" pitchFamily="34" charset="0"/>
                          <a:cs typeface="Arial" panose="020B0604020202020204" pitchFamily="34" charset="0"/>
                        </a:rPr>
                        <a:t>Cotisations non génératrices de droits nouveaux à retraite </a:t>
                      </a:r>
                    </a:p>
                    <a:p>
                      <a:pPr marL="342900" lvl="0" indent="-342900" algn="just">
                        <a:spcAft>
                          <a:spcPts val="0"/>
                        </a:spcAft>
                        <a:buFont typeface="Symbol"/>
                        <a:buChar char=""/>
                      </a:pPr>
                      <a:r>
                        <a:rPr lang="fr-FR" sz="1400" dirty="0">
                          <a:effectLst/>
                          <a:latin typeface="Arial" panose="020B0604020202020204" pitchFamily="34" charset="0"/>
                          <a:cs typeface="Arial" panose="020B0604020202020204" pitchFamily="34" charset="0"/>
                        </a:rPr>
                        <a:t>CER inter régime :</a:t>
                      </a:r>
                    </a:p>
                    <a:p>
                      <a:pPr algn="just">
                        <a:spcAft>
                          <a:spcPts val="0"/>
                        </a:spcAft>
                      </a:pPr>
                      <a:r>
                        <a:rPr lang="fr-FR" sz="1400" dirty="0">
                          <a:effectLst/>
                          <a:latin typeface="Arial" panose="020B0604020202020204" pitchFamily="34" charset="0"/>
                          <a:cs typeface="Arial" panose="020B0604020202020204" pitchFamily="34" charset="0"/>
                        </a:rPr>
                        <a:t>Cotisations génératrices de droits nouveaux à retraite dans le régime qui ne sert pas de retraite </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solidFill>
                      <a:schemeClr val="tx2">
                        <a:lumMod val="20000"/>
                        <a:lumOff val="80000"/>
                      </a:schemeClr>
                    </a:solidFill>
                  </a:tcPr>
                </a:tc>
                <a:tc hMerge="1">
                  <a:txBody>
                    <a:bodyPr/>
                    <a:lstStyle/>
                    <a:p>
                      <a:pPr algn="just">
                        <a:spcAft>
                          <a:spcPts val="0"/>
                        </a:spcAft>
                      </a:pPr>
                      <a:endParaRPr lang="fr-FR" sz="900" dirty="0">
                        <a:effectLst/>
                        <a:latin typeface="Arial"/>
                        <a:ea typeface="Times New Roman"/>
                      </a:endParaRPr>
                    </a:p>
                  </a:txBody>
                  <a:tcPr marL="61629" marR="61629" marT="0" marB="0"/>
                </a:tc>
                <a:tc>
                  <a:txBody>
                    <a:bodyPr/>
                    <a:lstStyle/>
                    <a:p>
                      <a:pPr algn="just">
                        <a:spcAft>
                          <a:spcPts val="0"/>
                        </a:spcAft>
                      </a:pPr>
                      <a:r>
                        <a:rPr lang="fr-FR" sz="1400" dirty="0">
                          <a:effectLst/>
                          <a:latin typeface="Arial" panose="020B0604020202020204" pitchFamily="34" charset="0"/>
                          <a:cs typeface="Arial" panose="020B0604020202020204" pitchFamily="34" charset="0"/>
                        </a:rPr>
                        <a:t>Cotisations non génératrices de droits nouveaux à retraite dans tous les cas  </a:t>
                      </a:r>
                    </a:p>
                    <a:p>
                      <a:pPr algn="just">
                        <a:spcAft>
                          <a:spcPts val="0"/>
                        </a:spcAft>
                      </a:pPr>
                      <a:r>
                        <a:rPr lang="fr-FR" sz="1400" dirty="0">
                          <a:effectLst/>
                          <a:latin typeface="Arial" panose="020B0604020202020204" pitchFamily="34" charset="0"/>
                          <a:cs typeface="Arial" panose="020B0604020202020204" pitchFamily="34" charset="0"/>
                        </a:rPr>
                        <a:t> </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r>
              <a:tr h="633995">
                <a:tc vMerge="1">
                  <a:txBody>
                    <a:bodyPr/>
                    <a:lstStyle/>
                    <a:p>
                      <a:endParaRPr lang="fr-FR"/>
                    </a:p>
                  </a:txBody>
                  <a:tcPr/>
                </a:tc>
                <a:tc rowSpan="2">
                  <a:txBody>
                    <a:bodyPr/>
                    <a:lstStyle/>
                    <a:p>
                      <a:pPr marL="71755" marR="71755" algn="ctr">
                        <a:spcAft>
                          <a:spcPts val="0"/>
                        </a:spcAft>
                      </a:pPr>
                      <a:r>
                        <a:rPr lang="fr-FR" sz="1400" dirty="0">
                          <a:effectLst/>
                          <a:latin typeface="Arial" panose="020B0604020202020204" pitchFamily="34" charset="0"/>
                          <a:cs typeface="Arial" panose="020B0604020202020204" pitchFamily="34" charset="0"/>
                        </a:rPr>
                        <a:t>Conditions cumul</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vert="vert270"/>
                </a:tc>
                <a:tc>
                  <a:txBody>
                    <a:bodyPr/>
                    <a:lstStyle/>
                    <a:p>
                      <a:pPr algn="ctr">
                        <a:spcAft>
                          <a:spcPts val="0"/>
                        </a:spcAft>
                      </a:pPr>
                      <a:r>
                        <a:rPr lang="fr-FR" sz="1400" dirty="0">
                          <a:effectLst/>
                          <a:latin typeface="Arial" panose="020B0604020202020204" pitchFamily="34" charset="0"/>
                          <a:cs typeface="Arial" panose="020B0604020202020204" pitchFamily="34" charset="0"/>
                        </a:rPr>
                        <a:t>Cumul total</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c gridSpan="3">
                  <a:txBody>
                    <a:bodyPr/>
                    <a:lstStyle/>
                    <a:p>
                      <a:pPr marL="342900" lvl="0" indent="-342900" algn="just">
                        <a:spcAft>
                          <a:spcPts val="0"/>
                        </a:spcAft>
                        <a:buFont typeface="Symbol"/>
                        <a:buChar char=""/>
                      </a:pPr>
                      <a:r>
                        <a:rPr lang="fr-FR" sz="1400" dirty="0">
                          <a:effectLst/>
                          <a:latin typeface="Arial" panose="020B0604020202020204" pitchFamily="34" charset="0"/>
                          <a:cs typeface="Arial" panose="020B0604020202020204" pitchFamily="34" charset="0"/>
                        </a:rPr>
                        <a:t>faire valoir tous ses droits +</a:t>
                      </a:r>
                    </a:p>
                    <a:p>
                      <a:pPr marL="342900" lvl="0" indent="-342900" algn="just">
                        <a:spcAft>
                          <a:spcPts val="0"/>
                        </a:spcAft>
                        <a:buFont typeface="Symbol"/>
                        <a:buChar char=""/>
                      </a:pPr>
                      <a:r>
                        <a:rPr lang="fr-FR" sz="1400" dirty="0">
                          <a:effectLst/>
                          <a:latin typeface="Arial" panose="020B0604020202020204" pitchFamily="34" charset="0"/>
                          <a:cs typeface="Arial" panose="020B0604020202020204" pitchFamily="34" charset="0"/>
                        </a:rPr>
                        <a:t>(âge taux plein) ou (âge légal + durée assurance taux plein)</a:t>
                      </a:r>
                    </a:p>
                    <a:p>
                      <a:pPr marL="342900" lvl="0" indent="-342900" algn="just">
                        <a:spcAft>
                          <a:spcPts val="0"/>
                        </a:spcAft>
                        <a:buFont typeface="Symbol"/>
                        <a:buChar char=""/>
                      </a:pPr>
                      <a:r>
                        <a:rPr lang="fr-FR" sz="1400" dirty="0">
                          <a:effectLst/>
                          <a:latin typeface="Arial" panose="020B0604020202020204" pitchFamily="34" charset="0"/>
                          <a:cs typeface="Arial" panose="020B0604020202020204" pitchFamily="34" charset="0"/>
                        </a:rPr>
                        <a:t>conditions assujettissement NSA  </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solidFill>
                      <a:schemeClr val="tx2">
                        <a:lumMod val="20000"/>
                        <a:lumOff val="80000"/>
                      </a:schemeClr>
                    </a:solidFill>
                  </a:tcPr>
                </a:tc>
                <a:tc hMerge="1">
                  <a:txBody>
                    <a:bodyPr/>
                    <a:lstStyle/>
                    <a:p>
                      <a:endParaRPr lang="fr-FR"/>
                    </a:p>
                  </a:txBody>
                  <a:tcPr/>
                </a:tc>
                <a:tc hMerge="1">
                  <a:txBody>
                    <a:bodyPr/>
                    <a:lstStyle/>
                    <a:p>
                      <a:endParaRPr lang="fr-FR"/>
                    </a:p>
                  </a:txBody>
                  <a:tcPr/>
                </a:tc>
              </a:tr>
              <a:tr h="1426489">
                <a:tc vMerge="1">
                  <a:txBody>
                    <a:bodyPr/>
                    <a:lstStyle/>
                    <a:p>
                      <a:endParaRPr lang="fr-FR"/>
                    </a:p>
                  </a:txBody>
                  <a:tcPr/>
                </a:tc>
                <a:tc vMerge="1">
                  <a:txBody>
                    <a:bodyPr/>
                    <a:lstStyle/>
                    <a:p>
                      <a:endParaRPr lang="fr-FR"/>
                    </a:p>
                  </a:txBody>
                  <a:tcPr/>
                </a:tc>
                <a:tc>
                  <a:txBody>
                    <a:bodyPr/>
                    <a:lstStyle/>
                    <a:p>
                      <a:pPr algn="ctr">
                        <a:spcAft>
                          <a:spcPts val="0"/>
                        </a:spcAft>
                      </a:pPr>
                      <a:r>
                        <a:rPr lang="fr-FR" sz="1400" dirty="0">
                          <a:effectLst/>
                          <a:latin typeface="Arial" panose="020B0604020202020204" pitchFamily="34" charset="0"/>
                          <a:cs typeface="Arial" panose="020B0604020202020204" pitchFamily="34" charset="0"/>
                        </a:rPr>
                        <a:t>Cumul partiel</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c>
                  <a:txBody>
                    <a:bodyPr/>
                    <a:lstStyle/>
                    <a:p>
                      <a:pPr algn="just">
                        <a:spcAft>
                          <a:spcPts val="0"/>
                        </a:spcAft>
                      </a:pPr>
                      <a:r>
                        <a:rPr lang="fr-FR" sz="1400" dirty="0">
                          <a:effectLst/>
                          <a:latin typeface="Arial" panose="020B0604020202020204" pitchFamily="34" charset="0"/>
                          <a:cs typeface="Arial" panose="020B0604020202020204" pitchFamily="34" charset="0"/>
                        </a:rPr>
                        <a:t>Pensions salariées suspendues si revenus nouvelle activité salariée + DP base et complémentaires du groupe salarié &gt; revenu de référence (dernier salaire)</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solidFill>
                      <a:schemeClr val="tx2">
                        <a:lumMod val="20000"/>
                        <a:lumOff val="80000"/>
                      </a:schemeClr>
                    </a:solidFill>
                  </a:tcPr>
                </a:tc>
                <a:tc gridSpan="2">
                  <a:txBody>
                    <a:bodyPr/>
                    <a:lstStyle/>
                    <a:p>
                      <a:pPr algn="just">
                        <a:spcAft>
                          <a:spcPts val="0"/>
                        </a:spcAft>
                      </a:pPr>
                      <a:r>
                        <a:rPr lang="fr-FR" sz="1400" dirty="0">
                          <a:effectLst/>
                          <a:latin typeface="Arial" panose="020B0604020202020204" pitchFamily="34" charset="0"/>
                          <a:cs typeface="Arial" panose="020B0604020202020204" pitchFamily="34" charset="0"/>
                        </a:rPr>
                        <a:t>Pensions salariées suspendues ou réduites à due concurrence du dépassement  si revenus nouvelle activité salariée + DP base et complémentaires salariés &gt; revenu de référence (dernier salaire)</a:t>
                      </a:r>
                      <a:endParaRPr lang="fr-FR" sz="1400" dirty="0">
                        <a:effectLst/>
                        <a:latin typeface="Arial" panose="020B0604020202020204" pitchFamily="34" charset="0"/>
                        <a:ea typeface="Times New Roman"/>
                        <a:cs typeface="Arial" panose="020B0604020202020204" pitchFamily="34" charset="0"/>
                      </a:endParaRPr>
                    </a:p>
                  </a:txBody>
                  <a:tcPr marL="61629" marR="61629" marT="0" marB="0"/>
                </a:tc>
                <a:tc hMerge="1">
                  <a:txBody>
                    <a:bodyPr/>
                    <a:lstStyle/>
                    <a:p>
                      <a:endParaRPr lang="fr-FR"/>
                    </a:p>
                  </a:txBody>
                  <a:tcPr/>
                </a:tc>
              </a:tr>
            </a:tbl>
          </a:graphicData>
        </a:graphic>
      </p:graphicFrame>
      <p:sp>
        <p:nvSpPr>
          <p:cNvPr id="100355" name="Titre 2"/>
          <p:cNvSpPr>
            <a:spLocks noGrp="1"/>
          </p:cNvSpPr>
          <p:nvPr>
            <p:ph type="title"/>
          </p:nvPr>
        </p:nvSpPr>
        <p:spPr>
          <a:xfrm>
            <a:off x="457200" y="338138"/>
            <a:ext cx="8229600" cy="1003300"/>
          </a:xfrm>
        </p:spPr>
        <p:txBody>
          <a:bodyPr/>
          <a:lstStyle/>
          <a:p>
            <a:r>
              <a:rPr lang="fr-FR" altLang="fr-FR" sz="2800" b="1" dirty="0" smtClean="0">
                <a:latin typeface="Arial" charset="0"/>
                <a:cs typeface="Arial" charset="0"/>
              </a:rPr>
              <a:t>Cumul emploi retraite NSA/SA</a:t>
            </a:r>
            <a:endParaRPr lang="fr-FR" altLang="fr-FR" sz="2800" dirty="0" smtClean="0"/>
          </a:p>
        </p:txBody>
      </p:sp>
      <p:sp>
        <p:nvSpPr>
          <p:cNvPr id="100356"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00357" name="Espace réservé du numéro de diapositive 4"/>
          <p:cNvSpPr>
            <a:spLocks noGrp="1"/>
          </p:cNvSpPr>
          <p:nvPr>
            <p:ph type="sldNum" sz="quarter" idx="12"/>
          </p:nvPr>
        </p:nvSpPr>
        <p:spPr bwMode="auto">
          <a:xfrm>
            <a:off x="8316913" y="6308725"/>
            <a:ext cx="512762" cy="360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71</a:t>
            </a:r>
          </a:p>
        </p:txBody>
      </p:sp>
      <p:sp>
        <p:nvSpPr>
          <p:cNvPr id="2" name="Espace réservé de la date 1"/>
          <p:cNvSpPr>
            <a:spLocks noGrp="1"/>
          </p:cNvSpPr>
          <p:nvPr>
            <p:ph type="dt" sz="half" idx="10"/>
          </p:nvPr>
        </p:nvSpPr>
        <p:spPr>
          <a:xfrm>
            <a:off x="4572000" y="6309320"/>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8526661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379786"/>
          </a:xfrm>
        </p:spPr>
        <p:txBody>
          <a:bodyPr>
            <a:normAutofit/>
          </a:bodyPr>
          <a:lstStyle/>
          <a:p>
            <a:r>
              <a:rPr lang="fr-FR" altLang="fr-FR" sz="3200" b="1" dirty="0">
                <a:latin typeface="Arial" charset="0"/>
                <a:cs typeface="Arial" charset="0"/>
              </a:rPr>
              <a:t>Retraite complémentaire </a:t>
            </a:r>
            <a:br>
              <a:rPr lang="fr-FR" altLang="fr-FR" sz="3200" b="1" dirty="0">
                <a:latin typeface="Arial" charset="0"/>
                <a:cs typeface="Arial" charset="0"/>
              </a:rPr>
            </a:br>
            <a:r>
              <a:rPr lang="fr-FR" altLang="fr-FR" sz="3200" b="1" dirty="0">
                <a:latin typeface="Arial" charset="0"/>
                <a:cs typeface="Arial" charset="0"/>
              </a:rPr>
              <a:t>obligatoire (RCO)</a:t>
            </a:r>
            <a:endParaRPr lang="fr-FR" altLang="fr-FR" sz="3200" dirty="0"/>
          </a:p>
        </p:txBody>
      </p:sp>
    </p:spTree>
    <p:extLst>
      <p:ext uri="{BB962C8B-B14F-4D97-AF65-F5344CB8AC3E}">
        <p14:creationId xmlns:p14="http://schemas.microsoft.com/office/powerpoint/2010/main" xmlns="" val="589868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467544" y="1772816"/>
            <a:ext cx="8064500" cy="4536504"/>
          </a:xfrm>
        </p:spPr>
        <p:txBody>
          <a:bodyPr>
            <a:normAutofit lnSpcReduction="10000"/>
          </a:bodyPr>
          <a:lstStyle/>
          <a:p>
            <a:r>
              <a:rPr lang="fr-FR" altLang="fr-FR" sz="2000" b="1" dirty="0">
                <a:solidFill>
                  <a:srgbClr val="0E3180"/>
                </a:solidFill>
                <a:latin typeface="Arial" charset="0"/>
                <a:cs typeface="Arial" charset="0"/>
              </a:rPr>
              <a:t>Le régime de RCO a été construit en deux temps</a:t>
            </a:r>
            <a:r>
              <a:rPr lang="fr-FR" altLang="fr-FR" sz="2000" dirty="0">
                <a:solidFill>
                  <a:srgbClr val="0E3180"/>
                </a:solidFill>
                <a:latin typeface="Arial" charset="0"/>
                <a:cs typeface="Arial" charset="0"/>
              </a:rPr>
              <a:t> :</a:t>
            </a:r>
          </a:p>
          <a:p>
            <a:pPr lvl="1"/>
            <a:r>
              <a:rPr lang="fr-FR" altLang="fr-FR" sz="1800" b="1" dirty="0">
                <a:solidFill>
                  <a:srgbClr val="0E3180"/>
                </a:solidFill>
                <a:latin typeface="Arial" panose="020B0604020202020204" pitchFamily="34" charset="0"/>
                <a:cs typeface="Arial" panose="020B0604020202020204" pitchFamily="34" charset="0"/>
              </a:rPr>
              <a:t>En 2002</a:t>
            </a:r>
            <a:r>
              <a:rPr lang="fr-FR" altLang="fr-FR" sz="1800" dirty="0">
                <a:solidFill>
                  <a:srgbClr val="0E3180"/>
                </a:solidFill>
                <a:latin typeface="Arial" panose="020B0604020202020204" pitchFamily="34" charset="0"/>
                <a:cs typeface="Arial" panose="020B0604020202020204" pitchFamily="34" charset="0"/>
              </a:rPr>
              <a:t>, création d’un régime de retraite complémentaire obligatoire en faveur des chefs d’exploitation ou d’entreprise agricole</a:t>
            </a:r>
          </a:p>
          <a:p>
            <a:pPr lvl="1"/>
            <a:r>
              <a:rPr lang="fr-FR" altLang="fr-FR" sz="1800" b="1" dirty="0">
                <a:solidFill>
                  <a:srgbClr val="0E3180"/>
                </a:solidFill>
                <a:latin typeface="Arial" panose="020B0604020202020204" pitchFamily="34" charset="0"/>
                <a:cs typeface="Arial" panose="020B0604020202020204" pitchFamily="34" charset="0"/>
              </a:rPr>
              <a:t>En 2011</a:t>
            </a:r>
            <a:r>
              <a:rPr lang="fr-FR" altLang="fr-FR" sz="1800" dirty="0">
                <a:solidFill>
                  <a:srgbClr val="0E3180"/>
                </a:solidFill>
                <a:latin typeface="Arial" panose="020B0604020202020204" pitchFamily="34" charset="0"/>
                <a:cs typeface="Arial" panose="020B0604020202020204" pitchFamily="34" charset="0"/>
              </a:rPr>
              <a:t>, extension de ce régime aux collaborateurs d’exploitation ou d’entreprise agricole et aux aides familiaux</a:t>
            </a:r>
          </a:p>
          <a:p>
            <a:r>
              <a:rPr lang="fr-FR" altLang="fr-FR" sz="1800" b="1" dirty="0">
                <a:solidFill>
                  <a:srgbClr val="0E3180"/>
                </a:solidFill>
                <a:latin typeface="Arial" panose="020B0604020202020204" pitchFamily="34" charset="0"/>
                <a:cs typeface="Arial" panose="020B0604020202020204" pitchFamily="34" charset="0"/>
              </a:rPr>
              <a:t>En 2014, la réforme </a:t>
            </a:r>
            <a:r>
              <a:rPr lang="fr-FR" sz="1800" dirty="0">
                <a:solidFill>
                  <a:srgbClr val="0E3180"/>
                </a:solidFill>
                <a:latin typeface="Arial" panose="020B0604020202020204" pitchFamily="34" charset="0"/>
                <a:cs typeface="Arial" panose="020B0604020202020204" pitchFamily="34" charset="0"/>
              </a:rPr>
              <a:t>prévoit :</a:t>
            </a:r>
          </a:p>
          <a:p>
            <a:pPr lvl="1"/>
            <a:r>
              <a:rPr lang="fr-FR" sz="1800" dirty="0">
                <a:solidFill>
                  <a:srgbClr val="0E3180"/>
                </a:solidFill>
                <a:latin typeface="Arial" panose="020B0604020202020204" pitchFamily="34" charset="0"/>
                <a:cs typeface="Arial" panose="020B0604020202020204" pitchFamily="34" charset="0"/>
              </a:rPr>
              <a:t> L’attribution de droits gratuits de RCO aux collaborateurs d’exploitation ou d’entreprise agricole, aux aides familiaux, ainsi qu’aux chefs ayant moins de 17,5 années d’activité en cette qualité  </a:t>
            </a:r>
          </a:p>
          <a:p>
            <a:pPr lvl="1"/>
            <a:r>
              <a:rPr lang="fr-FR" sz="1800" dirty="0">
                <a:solidFill>
                  <a:srgbClr val="0E3180"/>
                </a:solidFill>
                <a:latin typeface="Arial" panose="020B0604020202020204" pitchFamily="34" charset="0"/>
                <a:cs typeface="Arial" panose="020B0604020202020204" pitchFamily="34" charset="0"/>
              </a:rPr>
              <a:t>L’intégration des points gratuits de RCO dans tous les cas de réversion de la RCO </a:t>
            </a:r>
          </a:p>
          <a:p>
            <a:pPr>
              <a:spcBef>
                <a:spcPts val="1800"/>
              </a:spcBef>
            </a:pPr>
            <a:r>
              <a:rPr lang="fr-FR" altLang="fr-FR" sz="1800" b="1" dirty="0">
                <a:solidFill>
                  <a:srgbClr val="0E3180"/>
                </a:solidFill>
                <a:latin typeface="Arial" panose="020B0604020202020204" pitchFamily="34" charset="0"/>
                <a:cs typeface="Arial" panose="020B0604020202020204" pitchFamily="34" charset="0"/>
              </a:rPr>
              <a:t>Et crée un complément différentiel (RCO)</a:t>
            </a:r>
            <a:r>
              <a:rPr lang="fr-FR" altLang="fr-FR" sz="1800" dirty="0">
                <a:solidFill>
                  <a:srgbClr val="0E3180"/>
                </a:solidFill>
                <a:latin typeface="Arial" panose="020B0604020202020204" pitchFamily="34" charset="0"/>
                <a:cs typeface="Arial" panose="020B0604020202020204" pitchFamily="34" charset="0"/>
              </a:rPr>
              <a:t> qui permettra de porter, à terme, le montant de la retraite </a:t>
            </a:r>
            <a:r>
              <a:rPr lang="fr-FR" altLang="fr-FR" sz="1800" b="1" dirty="0">
                <a:solidFill>
                  <a:srgbClr val="0E3180"/>
                </a:solidFill>
                <a:latin typeface="Arial" panose="020B0604020202020204" pitchFamily="34" charset="0"/>
                <a:cs typeface="Arial" panose="020B0604020202020204" pitchFamily="34" charset="0"/>
              </a:rPr>
              <a:t>des chefs d’exploitation ayant effectué une carrière complète au niveau de 73% du SMIC au 1</a:t>
            </a:r>
            <a:r>
              <a:rPr lang="fr-FR" altLang="fr-FR" sz="1800" b="1" baseline="30000" dirty="0">
                <a:solidFill>
                  <a:srgbClr val="0E3180"/>
                </a:solidFill>
                <a:latin typeface="Arial" panose="020B0604020202020204" pitchFamily="34" charset="0"/>
                <a:cs typeface="Arial" panose="020B0604020202020204" pitchFamily="34" charset="0"/>
              </a:rPr>
              <a:t>er</a:t>
            </a:r>
            <a:r>
              <a:rPr lang="fr-FR" altLang="fr-FR" sz="1800" b="1" dirty="0">
                <a:solidFill>
                  <a:srgbClr val="0E3180"/>
                </a:solidFill>
                <a:latin typeface="Arial" panose="020B0604020202020204" pitchFamily="34" charset="0"/>
                <a:cs typeface="Arial" panose="020B0604020202020204" pitchFamily="34" charset="0"/>
              </a:rPr>
              <a:t> janvier 2015, 74% au 1</a:t>
            </a:r>
            <a:r>
              <a:rPr lang="fr-FR" altLang="fr-FR" sz="1800" b="1" baseline="30000" dirty="0">
                <a:solidFill>
                  <a:srgbClr val="0E3180"/>
                </a:solidFill>
                <a:latin typeface="Arial" panose="020B0604020202020204" pitchFamily="34" charset="0"/>
                <a:cs typeface="Arial" panose="020B0604020202020204" pitchFamily="34" charset="0"/>
              </a:rPr>
              <a:t>er</a:t>
            </a:r>
            <a:r>
              <a:rPr lang="fr-FR" altLang="fr-FR" sz="1800" b="1" dirty="0">
                <a:solidFill>
                  <a:srgbClr val="0E3180"/>
                </a:solidFill>
                <a:latin typeface="Arial" panose="020B0604020202020204" pitchFamily="34" charset="0"/>
                <a:cs typeface="Arial" panose="020B0604020202020204" pitchFamily="34" charset="0"/>
              </a:rPr>
              <a:t> janvier 2016 et 75% au 1</a:t>
            </a:r>
            <a:r>
              <a:rPr lang="fr-FR" altLang="fr-FR" sz="1800" b="1" baseline="30000" dirty="0">
                <a:solidFill>
                  <a:srgbClr val="0E3180"/>
                </a:solidFill>
                <a:latin typeface="Arial" panose="020B0604020202020204" pitchFamily="34" charset="0"/>
                <a:cs typeface="Arial" panose="020B0604020202020204" pitchFamily="34" charset="0"/>
              </a:rPr>
              <a:t>er</a:t>
            </a:r>
            <a:r>
              <a:rPr lang="fr-FR" altLang="fr-FR" sz="1800" b="1" dirty="0">
                <a:solidFill>
                  <a:srgbClr val="0E3180"/>
                </a:solidFill>
                <a:latin typeface="Arial" panose="020B0604020202020204" pitchFamily="34" charset="0"/>
                <a:cs typeface="Arial" panose="020B0604020202020204" pitchFamily="34" charset="0"/>
              </a:rPr>
              <a:t> janvier 2017</a:t>
            </a:r>
          </a:p>
        </p:txBody>
      </p:sp>
      <p:sp>
        <p:nvSpPr>
          <p:cNvPr id="109571" name="Rectangle 2"/>
          <p:cNvSpPr>
            <a:spLocks noGrp="1" noChangeArrowheads="1"/>
          </p:cNvSpPr>
          <p:nvPr>
            <p:ph type="title"/>
          </p:nvPr>
        </p:nvSpPr>
        <p:spPr>
          <a:xfrm>
            <a:off x="468313" y="242888"/>
            <a:ext cx="8135937" cy="1314450"/>
          </a:xfrm>
        </p:spPr>
        <p:txBody>
          <a:bodyPr/>
          <a:lstStyle/>
          <a:p>
            <a:pPr eaLnBrk="1" hangingPunct="1"/>
            <a:r>
              <a:rPr lang="fr-FR" altLang="fr-FR" sz="2800" b="1" dirty="0" smtClean="0">
                <a:latin typeface="Arial" charset="0"/>
                <a:cs typeface="Arial" charset="0"/>
              </a:rPr>
              <a:t>RCO</a:t>
            </a:r>
          </a:p>
        </p:txBody>
      </p:sp>
      <p:sp>
        <p:nvSpPr>
          <p:cNvPr id="109572" name="Espace réservé du numéro de diapositive 3"/>
          <p:cNvSpPr>
            <a:spLocks noGrp="1"/>
          </p:cNvSpPr>
          <p:nvPr>
            <p:ph type="sldNum" sz="quarter" idx="12"/>
          </p:nvPr>
        </p:nvSpPr>
        <p:spPr bwMode="auto">
          <a:xfrm>
            <a:off x="8243888" y="6249988"/>
            <a:ext cx="504825" cy="492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55F5AF62-38CA-4A4B-819A-7CE299561FDD}" type="slidenum">
              <a:rPr lang="fr-FR" altLang="fr-FR" sz="1000" smtClean="0">
                <a:latin typeface="Arial" charset="0"/>
              </a:rPr>
              <a:pPr eaLnBrk="1" hangingPunct="1">
                <a:spcBef>
                  <a:spcPct val="0"/>
                </a:spcBef>
                <a:buClrTx/>
                <a:buSzTx/>
                <a:buFontTx/>
                <a:buNone/>
              </a:pPr>
              <a:t>73</a:t>
            </a:fld>
            <a:endParaRPr lang="fr-FR" altLang="fr-FR" sz="1000" dirty="0" smtClean="0">
              <a:latin typeface="Arial" charset="0"/>
            </a:endParaRPr>
          </a:p>
        </p:txBody>
      </p:sp>
      <p:sp>
        <p:nvSpPr>
          <p:cNvPr id="109573"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99992" y="6381328"/>
            <a:ext cx="3816424" cy="221109"/>
          </a:xfrm>
        </p:spPr>
        <p:txBody>
          <a:bodyPr/>
          <a:lstStyle/>
          <a:p>
            <a:r>
              <a:rPr lang="fr-FR" smtClean="0"/>
              <a:t>25/06/2015</a:t>
            </a:r>
            <a:endParaRPr lang="en-US" dirty="0"/>
          </a:p>
        </p:txBody>
      </p:sp>
    </p:spTree>
    <p:extLst>
      <p:ext uri="{BB962C8B-B14F-4D97-AF65-F5344CB8AC3E}">
        <p14:creationId xmlns:p14="http://schemas.microsoft.com/office/powerpoint/2010/main" xmlns="" val="14139959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323850" y="1916113"/>
            <a:ext cx="8424863" cy="4392612"/>
          </a:xfrm>
        </p:spPr>
        <p:txBody>
          <a:bodyPr/>
          <a:lstStyle/>
          <a:p>
            <a:pPr eaLnBrk="1" hangingPunct="1">
              <a:lnSpc>
                <a:spcPct val="90000"/>
              </a:lnSpc>
            </a:pPr>
            <a:r>
              <a:rPr lang="fr-FR" altLang="fr-FR" sz="2200" b="1" dirty="0" smtClean="0">
                <a:latin typeface="Arial" charset="0"/>
                <a:cs typeface="Arial" charset="0"/>
              </a:rPr>
              <a:t>Le régime de RCO en faveur des chefs d’exploitation ou d’entreprise agricole</a:t>
            </a:r>
          </a:p>
          <a:p>
            <a:pPr lvl="1" eaLnBrk="1" hangingPunct="1">
              <a:lnSpc>
                <a:spcPct val="90000"/>
              </a:lnSpc>
            </a:pPr>
            <a:r>
              <a:rPr lang="fr-FR" altLang="fr-FR" sz="2000" dirty="0" smtClean="0">
                <a:latin typeface="Arial" charset="0"/>
                <a:cs typeface="Arial" charset="0"/>
              </a:rPr>
              <a:t>Sont affiliés au régime de RCO depuis 2003:</a:t>
            </a:r>
          </a:p>
          <a:p>
            <a:pPr lvl="3" eaLnBrk="1" hangingPunct="1">
              <a:lnSpc>
                <a:spcPct val="90000"/>
              </a:lnSpc>
            </a:pPr>
            <a:r>
              <a:rPr lang="fr-FR" altLang="fr-FR" sz="2000" dirty="0" smtClean="0">
                <a:latin typeface="Arial" charset="0"/>
                <a:cs typeface="Arial" charset="0"/>
              </a:rPr>
              <a:t> Les chefs à titre exclusif, principal ou secondaire, en activité au 1er janvier 2003 ou postérieurement</a:t>
            </a:r>
          </a:p>
          <a:p>
            <a:pPr lvl="3" eaLnBrk="1" hangingPunct="1">
              <a:lnSpc>
                <a:spcPct val="90000"/>
              </a:lnSpc>
            </a:pPr>
            <a:r>
              <a:rPr lang="fr-FR" altLang="fr-FR" sz="2000" dirty="0" smtClean="0">
                <a:latin typeface="Arial" charset="0"/>
                <a:cs typeface="Arial" charset="0"/>
              </a:rPr>
              <a:t> Les anciens chefs préretraités</a:t>
            </a:r>
          </a:p>
          <a:p>
            <a:pPr lvl="3" eaLnBrk="1" hangingPunct="1">
              <a:lnSpc>
                <a:spcPct val="90000"/>
              </a:lnSpc>
            </a:pPr>
            <a:r>
              <a:rPr lang="fr-FR" altLang="fr-FR" sz="2000" dirty="0" smtClean="0">
                <a:latin typeface="Arial" charset="0"/>
                <a:cs typeface="Arial" charset="0"/>
              </a:rPr>
              <a:t> Les titulaires d’une pension d’invalidité AAEXA ou d’une rente d’invalidité ATEXA</a:t>
            </a:r>
          </a:p>
          <a:p>
            <a:pPr lvl="3" eaLnBrk="1" hangingPunct="1">
              <a:lnSpc>
                <a:spcPct val="90000"/>
              </a:lnSpc>
            </a:pPr>
            <a:r>
              <a:rPr lang="fr-FR" altLang="fr-FR" sz="2000" dirty="0" smtClean="0">
                <a:latin typeface="Arial" charset="0"/>
                <a:cs typeface="Arial" charset="0"/>
              </a:rPr>
              <a:t>Les personnes relevant du régime de l’assurance volontaire vieillesse</a:t>
            </a:r>
          </a:p>
          <a:p>
            <a:pPr lvl="1" eaLnBrk="1" hangingPunct="1">
              <a:lnSpc>
                <a:spcPct val="90000"/>
              </a:lnSpc>
            </a:pPr>
            <a:r>
              <a:rPr lang="fr-FR" altLang="fr-FR" sz="2000" dirty="0" smtClean="0">
                <a:latin typeface="Arial" charset="0"/>
                <a:cs typeface="Arial" charset="0"/>
              </a:rPr>
              <a:t>La cotisation de RCO est assise sur une assiette :</a:t>
            </a:r>
          </a:p>
          <a:p>
            <a:pPr lvl="3" eaLnBrk="1" hangingPunct="1">
              <a:lnSpc>
                <a:spcPct val="90000"/>
              </a:lnSpc>
            </a:pPr>
            <a:r>
              <a:rPr lang="fr-FR" altLang="fr-FR" sz="2000" dirty="0" smtClean="0">
                <a:latin typeface="Arial" charset="0"/>
                <a:cs typeface="Arial" charset="0"/>
              </a:rPr>
              <a:t> Constituée de l’ensemble des revenus professionnels</a:t>
            </a:r>
          </a:p>
          <a:p>
            <a:pPr lvl="3" eaLnBrk="1" hangingPunct="1">
              <a:lnSpc>
                <a:spcPct val="90000"/>
              </a:lnSpc>
            </a:pPr>
            <a:r>
              <a:rPr lang="fr-FR" altLang="fr-FR" sz="2000" dirty="0" smtClean="0">
                <a:latin typeface="Arial" charset="0"/>
                <a:cs typeface="Arial" charset="0"/>
              </a:rPr>
              <a:t> Sans pouvoir être inférieure à une assiette minimum</a:t>
            </a:r>
          </a:p>
        </p:txBody>
      </p:sp>
      <p:sp>
        <p:nvSpPr>
          <p:cNvPr id="110595" name="Rectangle 2"/>
          <p:cNvSpPr>
            <a:spLocks noGrp="1" noChangeArrowheads="1"/>
          </p:cNvSpPr>
          <p:nvPr>
            <p:ph type="title"/>
          </p:nvPr>
        </p:nvSpPr>
        <p:spPr/>
        <p:txBody>
          <a:bodyPr/>
          <a:lstStyle/>
          <a:p>
            <a:pPr eaLnBrk="1" hangingPunct="1"/>
            <a:r>
              <a:rPr lang="fr-FR" altLang="fr-FR" sz="2800" b="1" dirty="0" smtClean="0">
                <a:latin typeface="Arial" charset="0"/>
                <a:cs typeface="Arial" charset="0"/>
              </a:rPr>
              <a:t> RCO</a:t>
            </a:r>
          </a:p>
        </p:txBody>
      </p:sp>
      <p:sp>
        <p:nvSpPr>
          <p:cNvPr id="110596" name="Espace réservé du numéro de diapositive 3"/>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B1E3025D-AEB2-4E4F-A8CD-047CC7B3A417}" type="slidenum">
              <a:rPr lang="fr-FR" altLang="fr-FR" sz="1000" smtClean="0">
                <a:latin typeface="Arial" charset="0"/>
              </a:rPr>
              <a:pPr eaLnBrk="1" hangingPunct="1">
                <a:spcBef>
                  <a:spcPct val="0"/>
                </a:spcBef>
                <a:buClrTx/>
                <a:buSzTx/>
                <a:buFontTx/>
                <a:buNone/>
              </a:pPr>
              <a:t>74</a:t>
            </a:fld>
            <a:endParaRPr lang="fr-FR" altLang="fr-FR" sz="1000" dirty="0" smtClean="0">
              <a:latin typeface="Arial" charset="0"/>
            </a:endParaRPr>
          </a:p>
        </p:txBody>
      </p:sp>
      <p:sp>
        <p:nvSpPr>
          <p:cNvPr id="110597"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34073375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9750" y="242888"/>
            <a:ext cx="8064500" cy="954087"/>
          </a:xfrm>
        </p:spPr>
        <p:txBody>
          <a:bodyPr/>
          <a:lstStyle/>
          <a:p>
            <a:pPr eaLnBrk="1" hangingPunct="1"/>
            <a:r>
              <a:rPr lang="fr-FR" altLang="fr-FR" sz="2800" b="1" dirty="0" smtClean="0">
                <a:latin typeface="Arial" charset="0"/>
                <a:cs typeface="Arial" charset="0"/>
              </a:rPr>
              <a:t> RCO</a:t>
            </a:r>
          </a:p>
        </p:txBody>
      </p:sp>
      <p:sp>
        <p:nvSpPr>
          <p:cNvPr id="111619" name="Rectangle 3"/>
          <p:cNvSpPr>
            <a:spLocks noGrp="1" noChangeArrowheads="1"/>
          </p:cNvSpPr>
          <p:nvPr>
            <p:ph type="body" sz="half" idx="1"/>
          </p:nvPr>
        </p:nvSpPr>
        <p:spPr>
          <a:xfrm>
            <a:off x="323850" y="1916831"/>
            <a:ext cx="8424863" cy="3167931"/>
          </a:xfrm>
        </p:spPr>
        <p:txBody>
          <a:bodyPr/>
          <a:lstStyle/>
          <a:p>
            <a:pPr eaLnBrk="1" hangingPunct="1"/>
            <a:r>
              <a:rPr lang="fr-FR" altLang="fr-FR" sz="2200" b="1" dirty="0" smtClean="0">
                <a:latin typeface="Arial" charset="0"/>
                <a:cs typeface="Arial" charset="0"/>
              </a:rPr>
              <a:t>Le régime de RCO en faveur des chefs d’exploitation ou d’entreprise agricole</a:t>
            </a:r>
          </a:p>
          <a:p>
            <a:pPr lvl="1" eaLnBrk="1" hangingPunct="1">
              <a:lnSpc>
                <a:spcPct val="105000"/>
              </a:lnSpc>
            </a:pPr>
            <a:r>
              <a:rPr lang="fr-FR" altLang="fr-FR" sz="2000" dirty="0" smtClean="0">
                <a:latin typeface="Arial" charset="0"/>
                <a:cs typeface="Arial" charset="0"/>
              </a:rPr>
              <a:t>Le nombre de points de RCO est proportionnel au montant de la cotisation versée</a:t>
            </a:r>
          </a:p>
          <a:p>
            <a:pPr lvl="1" eaLnBrk="1" hangingPunct="1">
              <a:lnSpc>
                <a:spcPct val="105000"/>
              </a:lnSpc>
            </a:pPr>
            <a:r>
              <a:rPr lang="fr-FR" altLang="fr-FR" sz="2000" dirty="0" smtClean="0">
                <a:latin typeface="Arial" charset="0"/>
                <a:cs typeface="Arial" charset="0"/>
              </a:rPr>
              <a:t>Le paiement d’une cotisation assise sur l’assiette minimum permet d’acquérir 100 points de retraite complémentaire</a:t>
            </a:r>
          </a:p>
          <a:p>
            <a:pPr lvl="1" eaLnBrk="1" hangingPunct="1">
              <a:lnSpc>
                <a:spcPct val="105000"/>
              </a:lnSpc>
            </a:pPr>
            <a:r>
              <a:rPr lang="fr-FR" altLang="fr-FR" sz="2000" dirty="0" smtClean="0">
                <a:latin typeface="Arial" charset="0"/>
                <a:cs typeface="Arial" charset="0"/>
              </a:rPr>
              <a:t>Le paiement d’une cotisation assise sur une assiette supérieure permet d’acquérir un nombre de points calculés comme suit : </a:t>
            </a:r>
          </a:p>
          <a:p>
            <a:pPr lvl="1" eaLnBrk="1" hangingPunct="1">
              <a:lnSpc>
                <a:spcPct val="105000"/>
              </a:lnSpc>
            </a:pPr>
            <a:endParaRPr lang="fr-FR" altLang="fr-FR" sz="2000" dirty="0" smtClean="0"/>
          </a:p>
          <a:p>
            <a:pPr lvl="3" eaLnBrk="1" hangingPunct="1">
              <a:lnSpc>
                <a:spcPct val="105000"/>
              </a:lnSpc>
            </a:pPr>
            <a:endParaRPr lang="fr-FR" altLang="fr-FR" dirty="0" smtClean="0"/>
          </a:p>
        </p:txBody>
      </p:sp>
      <p:graphicFrame>
        <p:nvGraphicFramePr>
          <p:cNvPr id="111620" name="Object 4"/>
          <p:cNvGraphicFramePr>
            <a:graphicFrameLocks noGrp="1" noChangeAspect="1"/>
          </p:cNvGraphicFramePr>
          <p:nvPr>
            <p:ph sz="half" idx="2"/>
          </p:nvPr>
        </p:nvGraphicFramePr>
        <p:xfrm>
          <a:off x="2065338" y="4941888"/>
          <a:ext cx="4433887" cy="666750"/>
        </p:xfrm>
        <a:graphic>
          <a:graphicData uri="http://schemas.openxmlformats.org/presentationml/2006/ole">
            <p:oleObj spid="_x0000_s18460" name="Equation" r:id="rId3" imgW="1688367" imgH="253890" progId="Equation.3">
              <p:embed/>
            </p:oleObj>
          </a:graphicData>
        </a:graphic>
      </p:graphicFrame>
      <p:sp>
        <p:nvSpPr>
          <p:cNvPr id="111621" name="Espace réservé du numéro de diapositive 4"/>
          <p:cNvSpPr>
            <a:spLocks noGrp="1"/>
          </p:cNvSpPr>
          <p:nvPr>
            <p:ph type="sldNum" sz="quarter" idx="10"/>
          </p:nvPr>
        </p:nvSpPr>
        <p:spPr bwMode="auto">
          <a:xfrm>
            <a:off x="250825" y="6267450"/>
            <a:ext cx="8713788" cy="330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1ers repères retraite - L.A                                                                                                                                                            25/06/2015         </a:t>
            </a:r>
            <a:fld id="{8F628DC0-D5F8-4B46-8FF1-959EBD373571}" type="slidenum">
              <a:rPr lang="fr-FR" altLang="fr-FR" sz="1000" smtClean="0">
                <a:latin typeface="Arial" charset="0"/>
              </a:rPr>
              <a:pPr eaLnBrk="1" hangingPunct="1">
                <a:spcBef>
                  <a:spcPct val="0"/>
                </a:spcBef>
                <a:buClrTx/>
                <a:buSzTx/>
                <a:buFontTx/>
                <a:buNone/>
              </a:pPr>
              <a:t>75</a:t>
            </a:fld>
            <a:endParaRPr lang="fr-FR" altLang="fr-FR" sz="1000" dirty="0" smtClean="0">
              <a:latin typeface="Arial" charset="0"/>
            </a:endParaRPr>
          </a:p>
        </p:txBody>
      </p:sp>
    </p:spTree>
    <p:extLst>
      <p:ext uri="{BB962C8B-B14F-4D97-AF65-F5344CB8AC3E}">
        <p14:creationId xmlns:p14="http://schemas.microsoft.com/office/powerpoint/2010/main" xmlns="" val="25556319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idx="1"/>
          </p:nvPr>
        </p:nvSpPr>
        <p:spPr>
          <a:xfrm>
            <a:off x="539750" y="2276872"/>
            <a:ext cx="8064500" cy="3960416"/>
          </a:xfrm>
        </p:spPr>
        <p:txBody>
          <a:bodyPr/>
          <a:lstStyle/>
          <a:p>
            <a:pPr eaLnBrk="1" hangingPunct="1"/>
            <a:r>
              <a:rPr lang="fr-FR" altLang="fr-FR" sz="2200" b="1" dirty="0" smtClean="0">
                <a:latin typeface="Arial" charset="0"/>
                <a:cs typeface="Arial" charset="0"/>
              </a:rPr>
              <a:t>Les prestations attribuées au titre de la RCO au chef d’exploitation ou d’entreprise agricole sont de deux ordres :</a:t>
            </a:r>
          </a:p>
          <a:p>
            <a:pPr lvl="1" eaLnBrk="1" hangingPunct="1">
              <a:lnSpc>
                <a:spcPct val="110000"/>
              </a:lnSpc>
            </a:pPr>
            <a:r>
              <a:rPr lang="fr-FR" altLang="fr-FR" dirty="0" smtClean="0">
                <a:latin typeface="Arial" charset="0"/>
                <a:cs typeface="Arial" charset="0"/>
              </a:rPr>
              <a:t>Des </a:t>
            </a:r>
            <a:r>
              <a:rPr lang="fr-FR" altLang="fr-FR" b="1" u="sng" dirty="0" smtClean="0">
                <a:latin typeface="Arial" charset="0"/>
                <a:cs typeface="Arial" charset="0"/>
              </a:rPr>
              <a:t>droits gratuits</a:t>
            </a:r>
            <a:r>
              <a:rPr lang="fr-FR" altLang="fr-FR" dirty="0" smtClean="0">
                <a:latin typeface="Arial" charset="0"/>
                <a:cs typeface="Arial" charset="0"/>
              </a:rPr>
              <a:t>, attribués sous condition de durée et de nature d’activité, aux chefs dont tout ou partie de la carrière est antérieure au 1</a:t>
            </a:r>
            <a:r>
              <a:rPr lang="fr-FR" altLang="fr-FR" baseline="30000" dirty="0" smtClean="0">
                <a:latin typeface="Arial" charset="0"/>
                <a:cs typeface="Arial" charset="0"/>
              </a:rPr>
              <a:t>er </a:t>
            </a:r>
            <a:r>
              <a:rPr lang="fr-FR" altLang="fr-FR" dirty="0" smtClean="0">
                <a:latin typeface="Arial" charset="0"/>
                <a:cs typeface="Arial" charset="0"/>
              </a:rPr>
              <a:t>janvier 2003</a:t>
            </a:r>
          </a:p>
          <a:p>
            <a:pPr lvl="1" eaLnBrk="1" hangingPunct="1">
              <a:lnSpc>
                <a:spcPct val="110000"/>
              </a:lnSpc>
            </a:pPr>
            <a:r>
              <a:rPr lang="fr-FR" altLang="fr-FR" dirty="0" smtClean="0">
                <a:latin typeface="Arial" charset="0"/>
                <a:cs typeface="Arial" charset="0"/>
              </a:rPr>
              <a:t>Des </a:t>
            </a:r>
            <a:r>
              <a:rPr lang="fr-FR" altLang="fr-FR" b="1" u="sng" dirty="0" smtClean="0">
                <a:latin typeface="Arial" charset="0"/>
                <a:cs typeface="Arial" charset="0"/>
              </a:rPr>
              <a:t>droits acquis en contrepartie de cotisations</a:t>
            </a:r>
            <a:r>
              <a:rPr lang="fr-FR" altLang="fr-FR" dirty="0" smtClean="0">
                <a:latin typeface="Arial" charset="0"/>
                <a:cs typeface="Arial" charset="0"/>
              </a:rPr>
              <a:t> à compter du 1</a:t>
            </a:r>
            <a:r>
              <a:rPr lang="fr-FR" altLang="fr-FR" baseline="30000" dirty="0" smtClean="0">
                <a:latin typeface="Arial" charset="0"/>
                <a:cs typeface="Arial" charset="0"/>
              </a:rPr>
              <a:t>er</a:t>
            </a:r>
            <a:r>
              <a:rPr lang="fr-FR" altLang="fr-FR" dirty="0" smtClean="0">
                <a:latin typeface="Arial" charset="0"/>
                <a:cs typeface="Arial" charset="0"/>
              </a:rPr>
              <a:t> janvier 2003</a:t>
            </a:r>
          </a:p>
          <a:p>
            <a:pPr lvl="1" eaLnBrk="1" hangingPunct="1">
              <a:buFontTx/>
              <a:buNone/>
            </a:pPr>
            <a:endParaRPr lang="fr-FR" altLang="fr-FR" sz="2000" dirty="0" smtClean="0"/>
          </a:p>
        </p:txBody>
      </p:sp>
      <p:sp>
        <p:nvSpPr>
          <p:cNvPr id="112643" name="Rectangle 2"/>
          <p:cNvSpPr>
            <a:spLocks noGrp="1" noChangeArrowheads="1"/>
          </p:cNvSpPr>
          <p:nvPr>
            <p:ph type="title"/>
          </p:nvPr>
        </p:nvSpPr>
        <p:spPr>
          <a:xfrm>
            <a:off x="684213" y="242888"/>
            <a:ext cx="7920037" cy="1241425"/>
          </a:xfrm>
        </p:spPr>
        <p:txBody>
          <a:bodyPr/>
          <a:lstStyle/>
          <a:p>
            <a:pPr eaLnBrk="1" hangingPunct="1"/>
            <a:r>
              <a:rPr lang="fr-FR" altLang="fr-FR" sz="2800" b="1" dirty="0" smtClean="0">
                <a:latin typeface="Arial" charset="0"/>
                <a:cs typeface="Arial" charset="0"/>
              </a:rPr>
              <a:t>RCO</a:t>
            </a:r>
          </a:p>
        </p:txBody>
      </p:sp>
      <p:sp>
        <p:nvSpPr>
          <p:cNvPr id="112644" name="Espace réservé du numéro de diapositive 3"/>
          <p:cNvSpPr>
            <a:spLocks noGrp="1"/>
          </p:cNvSpPr>
          <p:nvPr>
            <p:ph type="sldNum" sz="quarter" idx="12"/>
          </p:nvPr>
        </p:nvSpPr>
        <p:spPr bwMode="auto">
          <a:xfrm>
            <a:off x="8243888" y="6308725"/>
            <a:ext cx="431800" cy="288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F5E878D4-CB6D-407E-B7EE-05EF1A74C2F8}" type="slidenum">
              <a:rPr lang="fr-FR" altLang="fr-FR" sz="1000" smtClean="0">
                <a:latin typeface="Arial" charset="0"/>
              </a:rPr>
              <a:pPr eaLnBrk="1" hangingPunct="1">
                <a:spcBef>
                  <a:spcPct val="0"/>
                </a:spcBef>
                <a:buClrTx/>
                <a:buSzTx/>
                <a:buFontTx/>
                <a:buNone/>
              </a:pPr>
              <a:t>76</a:t>
            </a:fld>
            <a:endParaRPr lang="fr-FR" altLang="fr-FR" sz="1000" dirty="0" smtClean="0">
              <a:latin typeface="Arial" charset="0"/>
            </a:endParaRPr>
          </a:p>
        </p:txBody>
      </p:sp>
      <p:sp>
        <p:nvSpPr>
          <p:cNvPr id="112645"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27984" y="6309320"/>
            <a:ext cx="3744416" cy="293117"/>
          </a:xfrm>
        </p:spPr>
        <p:txBody>
          <a:bodyPr/>
          <a:lstStyle/>
          <a:p>
            <a:r>
              <a:rPr lang="fr-FR" smtClean="0"/>
              <a:t>25/06/2015</a:t>
            </a:r>
            <a:endParaRPr lang="en-US" dirty="0"/>
          </a:p>
        </p:txBody>
      </p:sp>
    </p:spTree>
    <p:extLst>
      <p:ext uri="{BB962C8B-B14F-4D97-AF65-F5344CB8AC3E}">
        <p14:creationId xmlns:p14="http://schemas.microsoft.com/office/powerpoint/2010/main" xmlns="" val="7492502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539552" y="2204864"/>
            <a:ext cx="8064500" cy="3960812"/>
          </a:xfrm>
        </p:spPr>
        <p:txBody>
          <a:bodyPr>
            <a:normAutofit lnSpcReduction="10000"/>
          </a:bodyPr>
          <a:lstStyle/>
          <a:p>
            <a:pPr eaLnBrk="1" hangingPunct="1">
              <a:lnSpc>
                <a:spcPct val="80000"/>
              </a:lnSpc>
            </a:pPr>
            <a:r>
              <a:rPr lang="fr-FR" altLang="fr-FR" sz="2200" b="1" dirty="0" smtClean="0">
                <a:latin typeface="Arial" charset="0"/>
                <a:cs typeface="Arial" charset="0"/>
              </a:rPr>
              <a:t>Les droits gratuits</a:t>
            </a:r>
          </a:p>
          <a:p>
            <a:pPr lvl="1" eaLnBrk="1" hangingPunct="1">
              <a:lnSpc>
                <a:spcPct val="80000"/>
              </a:lnSpc>
              <a:spcBef>
                <a:spcPts val="1800"/>
              </a:spcBef>
            </a:pPr>
            <a:r>
              <a:rPr lang="fr-FR" altLang="fr-FR" sz="2000" dirty="0" smtClean="0">
                <a:latin typeface="Arial" charset="0"/>
                <a:cs typeface="Arial" charset="0"/>
              </a:rPr>
              <a:t>Le chef doit justifier à la date d’effet de sa retraite de base de :</a:t>
            </a:r>
          </a:p>
          <a:p>
            <a:pPr lvl="3" eaLnBrk="1" hangingPunct="1">
              <a:lnSpc>
                <a:spcPct val="80000"/>
              </a:lnSpc>
              <a:spcBef>
                <a:spcPts val="1800"/>
              </a:spcBef>
            </a:pPr>
            <a:r>
              <a:rPr lang="fr-FR" altLang="fr-FR" sz="2000" dirty="0" smtClean="0">
                <a:latin typeface="Arial" charset="0"/>
                <a:cs typeface="Arial" charset="0"/>
              </a:rPr>
              <a:t>La durée nécessaire, tous régimes confondus, pour bénéficier d’une retraite de base de non salarié agricole à taux plein</a:t>
            </a:r>
          </a:p>
          <a:p>
            <a:pPr lvl="3" eaLnBrk="1" hangingPunct="1">
              <a:lnSpc>
                <a:spcPct val="80000"/>
              </a:lnSpc>
              <a:spcBef>
                <a:spcPts val="1800"/>
              </a:spcBef>
            </a:pPr>
            <a:r>
              <a:rPr lang="fr-FR" altLang="fr-FR" sz="2000" b="1" dirty="0" smtClean="0">
                <a:latin typeface="Arial" charset="0"/>
                <a:cs typeface="Arial" charset="0"/>
              </a:rPr>
              <a:t>Dont 17,5 années de chef à titre exclusif ou principal</a:t>
            </a:r>
          </a:p>
          <a:p>
            <a:pPr eaLnBrk="1" hangingPunct="1">
              <a:lnSpc>
                <a:spcPct val="85000"/>
              </a:lnSpc>
              <a:spcBef>
                <a:spcPts val="1800"/>
              </a:spcBef>
            </a:pPr>
            <a:r>
              <a:rPr lang="fr-FR" altLang="fr-FR" sz="2000" dirty="0" smtClean="0">
                <a:latin typeface="Arial" charset="0"/>
                <a:cs typeface="Arial" charset="0"/>
              </a:rPr>
              <a:t>Une retraite de base liquidée à taux plein mais en l’absence d’une durée d’activité suffisante (inaptitude, âge du taux plein) ne permet pas l’obtention de ces droits gratuits à RCO</a:t>
            </a:r>
          </a:p>
          <a:p>
            <a:pPr eaLnBrk="1" hangingPunct="1">
              <a:lnSpc>
                <a:spcPct val="85000"/>
              </a:lnSpc>
              <a:spcBef>
                <a:spcPts val="1800"/>
              </a:spcBef>
            </a:pPr>
            <a:r>
              <a:rPr lang="fr-FR" altLang="fr-FR" sz="2000" dirty="0" smtClean="0">
                <a:latin typeface="Arial" charset="0"/>
                <a:cs typeface="Arial" charset="0"/>
              </a:rPr>
              <a:t>Le nombre annuel de points gratuits obtenu pour les périodes antérieures au 1</a:t>
            </a:r>
            <a:r>
              <a:rPr lang="fr-FR" altLang="fr-FR" sz="2000" baseline="30000" dirty="0" smtClean="0">
                <a:latin typeface="Arial" charset="0"/>
                <a:cs typeface="Arial" charset="0"/>
              </a:rPr>
              <a:t>er </a:t>
            </a:r>
            <a:r>
              <a:rPr lang="fr-FR" altLang="fr-FR" sz="2000" dirty="0" smtClean="0">
                <a:latin typeface="Arial" charset="0"/>
                <a:cs typeface="Arial" charset="0"/>
              </a:rPr>
              <a:t>janvier 2003 est de 100</a:t>
            </a:r>
          </a:p>
        </p:txBody>
      </p:sp>
      <p:sp>
        <p:nvSpPr>
          <p:cNvPr id="113667" name="Rectangle 2"/>
          <p:cNvSpPr>
            <a:spLocks noGrp="1" noChangeArrowheads="1"/>
          </p:cNvSpPr>
          <p:nvPr>
            <p:ph type="title"/>
          </p:nvPr>
        </p:nvSpPr>
        <p:spPr/>
        <p:txBody>
          <a:bodyPr/>
          <a:lstStyle/>
          <a:p>
            <a:pPr eaLnBrk="1" hangingPunct="1"/>
            <a:r>
              <a:rPr lang="fr-FR" altLang="fr-FR" sz="2800" b="1" dirty="0" smtClean="0">
                <a:latin typeface="Arial" charset="0"/>
                <a:cs typeface="Arial" charset="0"/>
              </a:rPr>
              <a:t> RCO</a:t>
            </a:r>
          </a:p>
        </p:txBody>
      </p:sp>
      <p:sp>
        <p:nvSpPr>
          <p:cNvPr id="113668" name="Espace réservé du numéro de diapositive 3"/>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1B2FAF5A-FC04-4CE1-880E-07BFBFFAA791}" type="slidenum">
              <a:rPr lang="fr-FR" altLang="fr-FR" sz="1000" smtClean="0">
                <a:latin typeface="Arial" charset="0"/>
              </a:rPr>
              <a:pPr eaLnBrk="1" hangingPunct="1">
                <a:spcBef>
                  <a:spcPct val="0"/>
                </a:spcBef>
                <a:buClrTx/>
                <a:buSzTx/>
                <a:buFontTx/>
                <a:buNone/>
              </a:pPr>
              <a:t>77</a:t>
            </a:fld>
            <a:endParaRPr lang="fr-FR" altLang="fr-FR" sz="1000" dirty="0" smtClean="0">
              <a:latin typeface="Arial" charset="0"/>
            </a:endParaRPr>
          </a:p>
        </p:txBody>
      </p:sp>
      <p:sp>
        <p:nvSpPr>
          <p:cNvPr id="113669"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355976"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42839439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u contenu 1"/>
          <p:cNvSpPr>
            <a:spLocks noGrp="1"/>
          </p:cNvSpPr>
          <p:nvPr>
            <p:ph idx="1"/>
          </p:nvPr>
        </p:nvSpPr>
        <p:spPr>
          <a:xfrm>
            <a:off x="250825" y="1989138"/>
            <a:ext cx="8569325" cy="4392612"/>
          </a:xfrm>
        </p:spPr>
        <p:txBody>
          <a:bodyPr/>
          <a:lstStyle/>
          <a:p>
            <a:pPr eaLnBrk="1" hangingPunct="1">
              <a:lnSpc>
                <a:spcPct val="90000"/>
              </a:lnSpc>
            </a:pPr>
            <a:r>
              <a:rPr lang="fr-FR" altLang="fr-FR" sz="2200" b="1" dirty="0" smtClean="0">
                <a:latin typeface="Arial" charset="0"/>
                <a:cs typeface="Arial" charset="0"/>
              </a:rPr>
              <a:t>Le régime de RCO en faveur des collaborateurs d’exploitation ou d’entreprise agricole ou des aides familiaux</a:t>
            </a:r>
          </a:p>
          <a:p>
            <a:pPr lvl="1" eaLnBrk="1" hangingPunct="1">
              <a:lnSpc>
                <a:spcPct val="90000"/>
              </a:lnSpc>
            </a:pPr>
            <a:r>
              <a:rPr lang="fr-FR" altLang="fr-FR" sz="2000" dirty="0" smtClean="0">
                <a:latin typeface="Arial" charset="0"/>
                <a:cs typeface="Arial" charset="0"/>
              </a:rPr>
              <a:t>Sont affiliés au régime de RCO depuis le 1</a:t>
            </a:r>
            <a:r>
              <a:rPr lang="fr-FR" altLang="fr-FR" sz="2000" baseline="30000" dirty="0" smtClean="0">
                <a:latin typeface="Arial" charset="0"/>
                <a:cs typeface="Arial" charset="0"/>
              </a:rPr>
              <a:t>er</a:t>
            </a:r>
            <a:r>
              <a:rPr lang="fr-FR" altLang="fr-FR" sz="2000" dirty="0" smtClean="0">
                <a:latin typeface="Arial" charset="0"/>
                <a:cs typeface="Arial" charset="0"/>
              </a:rPr>
              <a:t> janvier 2011 : </a:t>
            </a:r>
          </a:p>
          <a:p>
            <a:pPr lvl="3" eaLnBrk="1" hangingPunct="1">
              <a:lnSpc>
                <a:spcPct val="90000"/>
              </a:lnSpc>
            </a:pPr>
            <a:r>
              <a:rPr lang="fr-FR" altLang="fr-FR" sz="2000" dirty="0" smtClean="0">
                <a:latin typeface="Arial" charset="0"/>
                <a:cs typeface="Arial" charset="0"/>
              </a:rPr>
              <a:t>Les collaborateurs d’exploitation ou d’entreprise agricole (conjoints, concubins, partenaires de PACS du chef d’exploitation ou d’entreprise agricole)</a:t>
            </a:r>
          </a:p>
          <a:p>
            <a:pPr lvl="3" eaLnBrk="1" hangingPunct="1">
              <a:lnSpc>
                <a:spcPct val="90000"/>
              </a:lnSpc>
            </a:pPr>
            <a:r>
              <a:rPr lang="fr-FR" altLang="fr-FR" sz="2000" dirty="0" smtClean="0">
                <a:latin typeface="Arial" charset="0"/>
                <a:cs typeface="Arial" charset="0"/>
              </a:rPr>
              <a:t>Les aides familiaux</a:t>
            </a:r>
          </a:p>
          <a:p>
            <a:pPr lvl="1" eaLnBrk="1" hangingPunct="1">
              <a:lnSpc>
                <a:spcPct val="90000"/>
              </a:lnSpc>
            </a:pPr>
            <a:r>
              <a:rPr lang="fr-FR" altLang="fr-FR" sz="2000" dirty="0" smtClean="0">
                <a:latin typeface="Arial" charset="0"/>
                <a:cs typeface="Arial" charset="0"/>
              </a:rPr>
              <a:t>La cotisation de RCO est assise sur une assiette minimum (1200 SMIC)</a:t>
            </a:r>
          </a:p>
          <a:p>
            <a:pPr lvl="1" eaLnBrk="1" hangingPunct="1">
              <a:lnSpc>
                <a:spcPct val="90000"/>
              </a:lnSpc>
            </a:pPr>
            <a:r>
              <a:rPr lang="fr-FR" altLang="fr-FR" sz="2000" dirty="0" smtClean="0">
                <a:latin typeface="Arial" charset="0"/>
                <a:cs typeface="Arial" charset="0"/>
              </a:rPr>
              <a:t>En contrepartie, attribution de 66 points par année d’activité en ces qualités</a:t>
            </a:r>
          </a:p>
          <a:p>
            <a:pPr lvl="1" eaLnBrk="1" hangingPunct="1">
              <a:lnSpc>
                <a:spcPct val="90000"/>
              </a:lnSpc>
            </a:pPr>
            <a:r>
              <a:rPr lang="fr-FR" altLang="fr-FR" sz="2000" dirty="0" smtClean="0">
                <a:latin typeface="Arial" charset="0"/>
                <a:cs typeface="Arial" charset="0"/>
              </a:rPr>
              <a:t>Les collaborateurs et les aides familiaux peuvent obtenir </a:t>
            </a:r>
            <a:r>
              <a:rPr lang="fr-FR" altLang="fr-FR" sz="2000" b="1" dirty="0" smtClean="0">
                <a:latin typeface="Arial" charset="0"/>
                <a:cs typeface="Arial" charset="0"/>
              </a:rPr>
              <a:t>des points gratuits de RCO depuis le 1</a:t>
            </a:r>
            <a:r>
              <a:rPr lang="fr-FR" altLang="fr-FR" sz="2000" b="1" baseline="30000" dirty="0" smtClean="0">
                <a:latin typeface="Arial" charset="0"/>
                <a:cs typeface="Arial" charset="0"/>
              </a:rPr>
              <a:t>er</a:t>
            </a:r>
            <a:r>
              <a:rPr lang="fr-FR" altLang="fr-FR" sz="2000" b="1" dirty="0" smtClean="0">
                <a:latin typeface="Arial" charset="0"/>
                <a:cs typeface="Arial" charset="0"/>
              </a:rPr>
              <a:t> février 2014</a:t>
            </a:r>
          </a:p>
        </p:txBody>
      </p:sp>
      <p:sp>
        <p:nvSpPr>
          <p:cNvPr id="114691" name="Titre 2"/>
          <p:cNvSpPr>
            <a:spLocks noGrp="1"/>
          </p:cNvSpPr>
          <p:nvPr>
            <p:ph type="title"/>
          </p:nvPr>
        </p:nvSpPr>
        <p:spPr/>
        <p:txBody>
          <a:bodyPr/>
          <a:lstStyle/>
          <a:p>
            <a:r>
              <a:rPr lang="fr-FR" altLang="fr-FR" sz="2800" b="1" dirty="0" smtClean="0">
                <a:latin typeface="Arial" charset="0"/>
                <a:cs typeface="Arial" charset="0"/>
              </a:rPr>
              <a:t>RCO</a:t>
            </a:r>
            <a:endParaRPr lang="fr-FR" altLang="fr-FR" sz="2800" dirty="0" smtClean="0"/>
          </a:p>
        </p:txBody>
      </p:sp>
      <p:sp>
        <p:nvSpPr>
          <p:cNvPr id="114692"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14693" name="Espace réservé du numéro de diapositive 5"/>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78</a:t>
            </a:r>
          </a:p>
        </p:txBody>
      </p:sp>
      <p:sp>
        <p:nvSpPr>
          <p:cNvPr id="2" name="Espace réservé de la date 1"/>
          <p:cNvSpPr>
            <a:spLocks noGrp="1"/>
          </p:cNvSpPr>
          <p:nvPr>
            <p:ph type="dt" sz="half" idx="10"/>
          </p:nvPr>
        </p:nvSpPr>
        <p:spPr>
          <a:xfrm>
            <a:off x="4572000"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25442868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4213" y="2276475"/>
            <a:ext cx="8208962" cy="3887788"/>
          </a:xfrm>
        </p:spPr>
        <p:txBody>
          <a:bodyPr/>
          <a:lstStyle/>
          <a:p>
            <a:pPr eaLnBrk="1" hangingPunct="1">
              <a:lnSpc>
                <a:spcPct val="80000"/>
              </a:lnSpc>
              <a:defRPr/>
            </a:pPr>
            <a:r>
              <a:rPr lang="fr-FR" altLang="fr-FR" sz="2200" b="1" dirty="0">
                <a:latin typeface="Arial" panose="020B0604020202020204" pitchFamily="34" charset="0"/>
                <a:cs typeface="Arial" panose="020B0604020202020204" pitchFamily="34" charset="0"/>
              </a:rPr>
              <a:t>Les droits gratuits</a:t>
            </a:r>
          </a:p>
          <a:p>
            <a:pPr marL="0" indent="0" eaLnBrk="1" hangingPunct="1">
              <a:lnSpc>
                <a:spcPct val="80000"/>
              </a:lnSpc>
              <a:buFont typeface="Wingdings 3" pitchFamily="18" charset="2"/>
              <a:buNone/>
              <a:defRPr/>
            </a:pPr>
            <a:r>
              <a:rPr lang="fr-FR" altLang="fr-FR" sz="2000" dirty="0">
                <a:latin typeface="Arial" panose="020B0604020202020204" pitchFamily="34" charset="0"/>
                <a:cs typeface="Arial" panose="020B0604020202020204" pitchFamily="34" charset="0"/>
              </a:rPr>
              <a:t>Le collaborateur ou l’aide familial doit justifier à la date d’effet de sa retraite de base de </a:t>
            </a:r>
            <a:r>
              <a:rPr lang="fr-FR" altLang="fr-FR" sz="2000" dirty="0" smtClean="0">
                <a:latin typeface="Arial" panose="020B0604020202020204" pitchFamily="34" charset="0"/>
                <a:cs typeface="Arial" panose="020B0604020202020204" pitchFamily="34" charset="0"/>
              </a:rPr>
              <a:t>:</a:t>
            </a:r>
            <a:endParaRPr lang="fr-FR" altLang="fr-FR" sz="2000" dirty="0">
              <a:latin typeface="Arial" panose="020B0604020202020204" pitchFamily="34" charset="0"/>
              <a:cs typeface="Arial" panose="020B0604020202020204" pitchFamily="34" charset="0"/>
            </a:endParaRPr>
          </a:p>
          <a:p>
            <a:pPr lvl="3" eaLnBrk="1" hangingPunct="1">
              <a:lnSpc>
                <a:spcPct val="80000"/>
              </a:lnSpc>
              <a:spcBef>
                <a:spcPts val="1800"/>
              </a:spcBef>
              <a:defRPr/>
            </a:pPr>
            <a:r>
              <a:rPr lang="fr-FR" altLang="fr-FR" sz="2000" dirty="0">
                <a:latin typeface="Arial" panose="020B0604020202020204" pitchFamily="34" charset="0"/>
                <a:cs typeface="Arial" panose="020B0604020202020204" pitchFamily="34" charset="0"/>
              </a:rPr>
              <a:t>La durée nécessaire, tous régimes confondus, pour bénéficier d’une retraite de base de </a:t>
            </a:r>
            <a:r>
              <a:rPr lang="fr-FR" altLang="fr-FR" sz="2000" dirty="0" smtClean="0">
                <a:latin typeface="Arial" panose="020B0604020202020204" pitchFamily="34" charset="0"/>
                <a:cs typeface="Arial" panose="020B0604020202020204" pitchFamily="34" charset="0"/>
              </a:rPr>
              <a:t>NSA </a:t>
            </a:r>
            <a:r>
              <a:rPr lang="fr-FR" altLang="fr-FR" sz="2000" dirty="0">
                <a:latin typeface="Arial" panose="020B0604020202020204" pitchFamily="34" charset="0"/>
                <a:cs typeface="Arial" panose="020B0604020202020204" pitchFamily="34" charset="0"/>
              </a:rPr>
              <a:t>à taux </a:t>
            </a:r>
            <a:r>
              <a:rPr lang="fr-FR" altLang="fr-FR" sz="2000" dirty="0" smtClean="0">
                <a:latin typeface="Arial" panose="020B0604020202020204" pitchFamily="34" charset="0"/>
                <a:cs typeface="Arial" panose="020B0604020202020204" pitchFamily="34" charset="0"/>
              </a:rPr>
              <a:t>plein</a:t>
            </a:r>
            <a:endParaRPr lang="fr-FR" altLang="fr-FR" sz="2000" dirty="0">
              <a:latin typeface="Arial" panose="020B0604020202020204" pitchFamily="34" charset="0"/>
              <a:cs typeface="Arial" panose="020B0604020202020204" pitchFamily="34" charset="0"/>
            </a:endParaRPr>
          </a:p>
          <a:p>
            <a:pPr lvl="3" eaLnBrk="1" hangingPunct="1">
              <a:lnSpc>
                <a:spcPct val="80000"/>
              </a:lnSpc>
              <a:spcBef>
                <a:spcPts val="1800"/>
              </a:spcBef>
              <a:defRPr/>
            </a:pPr>
            <a:r>
              <a:rPr lang="fr-FR" altLang="fr-FR" sz="2000" dirty="0">
                <a:latin typeface="Arial" panose="020B0604020202020204" pitchFamily="34" charset="0"/>
                <a:cs typeface="Arial" panose="020B0604020202020204" pitchFamily="34" charset="0"/>
              </a:rPr>
              <a:t>Dont 17,5 années accomplies en qualité de </a:t>
            </a:r>
            <a:r>
              <a:rPr lang="fr-FR" altLang="fr-FR" sz="2000" dirty="0" smtClean="0">
                <a:latin typeface="Arial" panose="020B0604020202020204" pitchFamily="34" charset="0"/>
                <a:cs typeface="Arial" panose="020B0604020202020204" pitchFamily="34" charset="0"/>
              </a:rPr>
              <a:t>NSA </a:t>
            </a:r>
            <a:r>
              <a:rPr lang="fr-FR" altLang="fr-FR" sz="2000" dirty="0">
                <a:latin typeface="Arial" panose="020B0604020202020204" pitchFamily="34" charset="0"/>
                <a:cs typeface="Arial" panose="020B0604020202020204" pitchFamily="34" charset="0"/>
              </a:rPr>
              <a:t>(toutes qualités confondues)</a:t>
            </a:r>
          </a:p>
          <a:p>
            <a:pPr eaLnBrk="1" hangingPunct="1">
              <a:lnSpc>
                <a:spcPct val="85000"/>
              </a:lnSpc>
              <a:spcBef>
                <a:spcPts val="1800"/>
              </a:spcBef>
              <a:defRPr/>
            </a:pPr>
            <a:r>
              <a:rPr lang="fr-FR" altLang="fr-FR" sz="2000" dirty="0">
                <a:latin typeface="Arial" panose="020B0604020202020204" pitchFamily="34" charset="0"/>
                <a:cs typeface="Arial" panose="020B0604020202020204" pitchFamily="34" charset="0"/>
              </a:rPr>
              <a:t>Attribution de points gratuits dans la limite de 17 années</a:t>
            </a:r>
          </a:p>
          <a:p>
            <a:pPr eaLnBrk="1" hangingPunct="1">
              <a:lnSpc>
                <a:spcPct val="85000"/>
              </a:lnSpc>
              <a:spcBef>
                <a:spcPts val="1800"/>
              </a:spcBef>
              <a:defRPr/>
            </a:pPr>
            <a:r>
              <a:rPr lang="fr-FR" altLang="fr-FR" sz="2000" dirty="0">
                <a:latin typeface="Arial" panose="020B0604020202020204" pitchFamily="34" charset="0"/>
                <a:cs typeface="Arial" panose="020B0604020202020204" pitchFamily="34" charset="0"/>
              </a:rPr>
              <a:t>Le nombre annuel de points gratuits obtenu est de 66</a:t>
            </a:r>
          </a:p>
          <a:p>
            <a:pPr>
              <a:spcBef>
                <a:spcPts val="1800"/>
              </a:spcBef>
              <a:defRPr/>
            </a:pPr>
            <a:endParaRPr lang="fr-FR" sz="2000" dirty="0"/>
          </a:p>
        </p:txBody>
      </p:sp>
      <p:sp>
        <p:nvSpPr>
          <p:cNvPr id="115715" name="Titre 2"/>
          <p:cNvSpPr>
            <a:spLocks noGrp="1"/>
          </p:cNvSpPr>
          <p:nvPr>
            <p:ph type="title"/>
          </p:nvPr>
        </p:nvSpPr>
        <p:spPr/>
        <p:txBody>
          <a:bodyPr/>
          <a:lstStyle/>
          <a:p>
            <a:r>
              <a:rPr lang="fr-FR" altLang="fr-FR" sz="2800" b="1" dirty="0" smtClean="0">
                <a:latin typeface="Arial" charset="0"/>
                <a:cs typeface="Arial" charset="0"/>
              </a:rPr>
              <a:t>RCO</a:t>
            </a:r>
            <a:endParaRPr lang="fr-FR" altLang="fr-FR" sz="2800" dirty="0" smtClean="0"/>
          </a:p>
        </p:txBody>
      </p:sp>
      <p:sp>
        <p:nvSpPr>
          <p:cNvPr id="115716"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15717" name="Espace réservé du numéro de diapositive 5"/>
          <p:cNvSpPr>
            <a:spLocks noGrp="1"/>
          </p:cNvSpPr>
          <p:nvPr>
            <p:ph type="sldNum" sz="quarter" idx="12"/>
          </p:nvPr>
        </p:nvSpPr>
        <p:spPr bwMode="auto">
          <a:xfrm>
            <a:off x="8172450" y="6249988"/>
            <a:ext cx="503238"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79</a:t>
            </a:r>
          </a:p>
        </p:txBody>
      </p:sp>
      <p:sp>
        <p:nvSpPr>
          <p:cNvPr id="3" name="Espace réservé de la date 2"/>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00870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379786"/>
          </a:xfrm>
        </p:spPr>
        <p:txBody>
          <a:bodyPr>
            <a:normAutofit/>
          </a:bodyPr>
          <a:lstStyle/>
          <a:p>
            <a:r>
              <a:rPr lang="fr-FR" altLang="fr-FR" sz="3200" dirty="0">
                <a:latin typeface="Arial" panose="020B0604020202020204" pitchFamily="34" charset="0"/>
                <a:cs typeface="Arial" panose="020B0604020202020204" pitchFamily="34" charset="0"/>
              </a:rPr>
              <a:t>Données démographiques et sociales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250825" y="1989138"/>
            <a:ext cx="8569325" cy="4608512"/>
          </a:xfrm>
        </p:spPr>
        <p:txBody>
          <a:bodyPr/>
          <a:lstStyle/>
          <a:p>
            <a:pPr eaLnBrk="1" hangingPunct="1">
              <a:lnSpc>
                <a:spcPct val="90000"/>
              </a:lnSpc>
            </a:pPr>
            <a:r>
              <a:rPr lang="fr-FR" altLang="fr-FR" sz="2200" b="1" dirty="0" smtClean="0">
                <a:latin typeface="Arial" charset="0"/>
                <a:cs typeface="Arial" charset="0"/>
              </a:rPr>
              <a:t>La RCO du chef, du collaborateur ou de l’aide familial est réversible</a:t>
            </a:r>
            <a:endParaRPr lang="fr-FR" altLang="fr-FR" sz="2000" dirty="0" smtClean="0">
              <a:latin typeface="Arial" charset="0"/>
              <a:cs typeface="Arial" charset="0"/>
            </a:endParaRPr>
          </a:p>
          <a:p>
            <a:pPr lvl="1" eaLnBrk="1" hangingPunct="1">
              <a:lnSpc>
                <a:spcPct val="90000"/>
              </a:lnSpc>
            </a:pPr>
            <a:r>
              <a:rPr lang="fr-FR" altLang="fr-FR" sz="2000" dirty="0" smtClean="0">
                <a:latin typeface="Arial" charset="0"/>
                <a:cs typeface="Arial" charset="0"/>
              </a:rPr>
              <a:t>La RCO est réversible à hauteur de </a:t>
            </a:r>
            <a:r>
              <a:rPr lang="fr-FR" altLang="fr-FR" sz="2000" b="1" dirty="0" smtClean="0">
                <a:latin typeface="Arial" charset="0"/>
                <a:cs typeface="Arial" charset="0"/>
              </a:rPr>
              <a:t>54% du nombre de points gratuits et cotisés</a:t>
            </a:r>
            <a:r>
              <a:rPr lang="fr-FR" altLang="fr-FR" sz="2000" dirty="0" smtClean="0">
                <a:latin typeface="Arial" charset="0"/>
                <a:cs typeface="Arial" charset="0"/>
              </a:rPr>
              <a:t> acquis au jour du décès par le NSA</a:t>
            </a:r>
          </a:p>
          <a:p>
            <a:pPr lvl="1" eaLnBrk="1" hangingPunct="1">
              <a:lnSpc>
                <a:spcPct val="90000"/>
              </a:lnSpc>
            </a:pPr>
            <a:r>
              <a:rPr lang="fr-FR" altLang="fr-FR" sz="2000" dirty="0" smtClean="0">
                <a:latin typeface="Arial" charset="0"/>
                <a:cs typeface="Arial" charset="0"/>
              </a:rPr>
              <a:t>Les conditions permettant de bénéficier d’une telle réversion :</a:t>
            </a:r>
          </a:p>
          <a:p>
            <a:pPr lvl="3" eaLnBrk="1" hangingPunct="1">
              <a:lnSpc>
                <a:spcPct val="90000"/>
              </a:lnSpc>
            </a:pPr>
            <a:r>
              <a:rPr lang="fr-FR" altLang="fr-FR" sz="2000" dirty="0" smtClean="0">
                <a:latin typeface="Arial" charset="0"/>
                <a:cs typeface="Arial" charset="0"/>
              </a:rPr>
              <a:t>Justifier d’une </a:t>
            </a:r>
            <a:r>
              <a:rPr lang="fr-FR" altLang="fr-FR" sz="2000" b="1" dirty="0" smtClean="0">
                <a:latin typeface="Arial" charset="0"/>
                <a:cs typeface="Arial" charset="0"/>
              </a:rPr>
              <a:t>durée de mariage de 2 ans </a:t>
            </a:r>
            <a:r>
              <a:rPr lang="fr-FR" altLang="fr-FR" sz="2000" dirty="0" smtClean="0">
                <a:latin typeface="Arial" charset="0"/>
                <a:cs typeface="Arial" charset="0"/>
              </a:rPr>
              <a:t>sauf si un enfant est issu de ce mariage</a:t>
            </a:r>
          </a:p>
          <a:p>
            <a:pPr lvl="3" eaLnBrk="1" hangingPunct="1">
              <a:lnSpc>
                <a:spcPct val="90000"/>
              </a:lnSpc>
            </a:pPr>
            <a:r>
              <a:rPr lang="fr-FR" altLang="fr-FR" sz="2000" dirty="0" smtClean="0">
                <a:latin typeface="Arial" charset="0"/>
                <a:cs typeface="Arial" charset="0"/>
              </a:rPr>
              <a:t>Le conjoint survivant doit avoir atteint l’âge de </a:t>
            </a:r>
            <a:r>
              <a:rPr lang="fr-FR" altLang="fr-FR" sz="2000" b="1" dirty="0" smtClean="0">
                <a:latin typeface="Arial" charset="0"/>
                <a:cs typeface="Arial" charset="0"/>
              </a:rPr>
              <a:t>55 ans </a:t>
            </a:r>
            <a:r>
              <a:rPr lang="fr-FR" altLang="fr-FR" sz="2000" dirty="0" smtClean="0">
                <a:latin typeface="Arial" charset="0"/>
                <a:cs typeface="Arial" charset="0"/>
              </a:rPr>
              <a:t>sauf si la pension du décédé n’a pas été liquidée à la date du décès</a:t>
            </a:r>
          </a:p>
          <a:p>
            <a:pPr lvl="3" eaLnBrk="1" hangingPunct="1">
              <a:lnSpc>
                <a:spcPct val="90000"/>
              </a:lnSpc>
            </a:pPr>
            <a:r>
              <a:rPr lang="fr-FR" altLang="fr-FR" sz="2000" dirty="0" smtClean="0">
                <a:latin typeface="Arial" charset="0"/>
                <a:cs typeface="Arial" charset="0"/>
              </a:rPr>
              <a:t> Dans ce cas, si le conjoint survivant est invalide au moment du décès ou postérieurement, ou s’il a au moins deux enfants à charge au moment du décès, le bénéfice d’une réversion peut être accordé sans condition d’âge</a:t>
            </a:r>
          </a:p>
        </p:txBody>
      </p:sp>
      <p:sp>
        <p:nvSpPr>
          <p:cNvPr id="116739" name="Rectangle 2"/>
          <p:cNvSpPr>
            <a:spLocks noGrp="1" noChangeArrowheads="1"/>
          </p:cNvSpPr>
          <p:nvPr>
            <p:ph type="title"/>
          </p:nvPr>
        </p:nvSpPr>
        <p:spPr>
          <a:xfrm>
            <a:off x="468313" y="242888"/>
            <a:ext cx="8424862" cy="1098550"/>
          </a:xfrm>
        </p:spPr>
        <p:txBody>
          <a:bodyPr/>
          <a:lstStyle/>
          <a:p>
            <a:pPr eaLnBrk="1" hangingPunct="1"/>
            <a:r>
              <a:rPr lang="fr-FR" altLang="fr-FR" sz="2800" b="1" dirty="0" smtClean="0">
                <a:latin typeface="Arial" charset="0"/>
                <a:cs typeface="Arial" charset="0"/>
              </a:rPr>
              <a:t> RCO</a:t>
            </a:r>
          </a:p>
        </p:txBody>
      </p:sp>
      <p:sp>
        <p:nvSpPr>
          <p:cNvPr id="116740" name="Espace réservé du numéro de diapositive 3"/>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80</a:t>
            </a:r>
          </a:p>
        </p:txBody>
      </p:sp>
      <p:sp>
        <p:nvSpPr>
          <p:cNvPr id="116741"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499992"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8802487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850" y="2133600"/>
            <a:ext cx="8424863" cy="4032250"/>
          </a:xfrm>
        </p:spPr>
        <p:txBody>
          <a:bodyPr>
            <a:normAutofit lnSpcReduction="10000"/>
          </a:bodyPr>
          <a:lstStyle/>
          <a:p>
            <a:pPr eaLnBrk="1" hangingPunct="1">
              <a:lnSpc>
                <a:spcPct val="90000"/>
              </a:lnSpc>
              <a:defRPr/>
            </a:pPr>
            <a:r>
              <a:rPr lang="fr-FR" altLang="fr-FR" sz="2200" b="1" dirty="0">
                <a:latin typeface="Arial" panose="020B0604020202020204" pitchFamily="34" charset="0"/>
                <a:cs typeface="Arial" panose="020B0604020202020204" pitchFamily="34" charset="0"/>
              </a:rPr>
              <a:t>La loi garantissant l’avenir et la justice du système de retraites a crée un complément différentiel (CD) de RCO à compter du 1</a:t>
            </a:r>
            <a:r>
              <a:rPr lang="fr-FR" altLang="fr-FR" sz="2200" b="1" baseline="30000" dirty="0">
                <a:latin typeface="Arial" panose="020B0604020202020204" pitchFamily="34" charset="0"/>
                <a:cs typeface="Arial" panose="020B0604020202020204" pitchFamily="34" charset="0"/>
              </a:rPr>
              <a:t>er</a:t>
            </a:r>
            <a:r>
              <a:rPr lang="fr-FR" altLang="fr-FR" sz="2200" b="1" dirty="0">
                <a:latin typeface="Arial" panose="020B0604020202020204" pitchFamily="34" charset="0"/>
                <a:cs typeface="Arial" panose="020B0604020202020204" pitchFamily="34" charset="0"/>
              </a:rPr>
              <a:t> janvier 2015</a:t>
            </a:r>
          </a:p>
          <a:p>
            <a:pPr eaLnBrk="1" hangingPunct="1">
              <a:lnSpc>
                <a:spcPct val="90000"/>
              </a:lnSpc>
              <a:spcBef>
                <a:spcPts val="1200"/>
              </a:spcBef>
              <a:defRPr/>
            </a:pPr>
            <a:r>
              <a:rPr lang="fr-FR" altLang="fr-FR" sz="2000" dirty="0">
                <a:latin typeface="Arial" panose="020B0604020202020204" pitchFamily="34" charset="0"/>
                <a:cs typeface="Arial" panose="020B0604020202020204" pitchFamily="34" charset="0"/>
              </a:rPr>
              <a:t>Le but de ce complément de pension est que la pension de retraite d’un chef d’exploitation ou d’entreprise agricole ayant une carrière complète en cette qualité atteignent </a:t>
            </a:r>
            <a:r>
              <a:rPr lang="fr-FR" altLang="fr-FR" sz="2000" b="1" dirty="0">
                <a:latin typeface="Arial" panose="020B0604020202020204" pitchFamily="34" charset="0"/>
                <a:cs typeface="Arial" panose="020B0604020202020204" pitchFamily="34" charset="0"/>
              </a:rPr>
              <a:t>75% du SMIC net agricole </a:t>
            </a:r>
            <a:r>
              <a:rPr lang="fr-FR" altLang="fr-FR" sz="2000" dirty="0">
                <a:latin typeface="Arial" panose="020B0604020202020204" pitchFamily="34" charset="0"/>
                <a:cs typeface="Arial" panose="020B0604020202020204" pitchFamily="34" charset="0"/>
              </a:rPr>
              <a:t>(soit environ 830 € au 1</a:t>
            </a:r>
            <a:r>
              <a:rPr lang="fr-FR" altLang="fr-FR" sz="2000" baseline="30000" dirty="0">
                <a:latin typeface="Arial" panose="020B0604020202020204" pitchFamily="34" charset="0"/>
                <a:cs typeface="Arial" panose="020B0604020202020204" pitchFamily="34" charset="0"/>
              </a:rPr>
              <a:t>er</a:t>
            </a:r>
            <a:r>
              <a:rPr lang="fr-FR" altLang="fr-FR" sz="2000" dirty="0">
                <a:latin typeface="Arial" panose="020B0604020202020204" pitchFamily="34" charset="0"/>
                <a:cs typeface="Arial" panose="020B0604020202020204" pitchFamily="34" charset="0"/>
              </a:rPr>
              <a:t> janvier 2014) au moment de la liquidation de sa pension de retraite</a:t>
            </a:r>
          </a:p>
          <a:p>
            <a:pPr eaLnBrk="1" hangingPunct="1">
              <a:lnSpc>
                <a:spcPct val="90000"/>
              </a:lnSpc>
              <a:spcBef>
                <a:spcPts val="1200"/>
              </a:spcBef>
              <a:defRPr/>
            </a:pPr>
            <a:r>
              <a:rPr lang="fr-FR" altLang="fr-FR" sz="2000" dirty="0">
                <a:latin typeface="Arial" panose="020B0604020202020204" pitchFamily="34" charset="0"/>
                <a:cs typeface="Arial" panose="020B0604020202020204" pitchFamily="34" charset="0"/>
              </a:rPr>
              <a:t>Le service de ce CD se fera progressivement : 73% du SMIC en 2015, 74% en 2016, 75% en 2017</a:t>
            </a:r>
          </a:p>
          <a:p>
            <a:pPr eaLnBrk="1" hangingPunct="1">
              <a:lnSpc>
                <a:spcPct val="90000"/>
              </a:lnSpc>
              <a:spcBef>
                <a:spcPts val="1200"/>
              </a:spcBef>
              <a:defRPr/>
            </a:pPr>
            <a:r>
              <a:rPr lang="fr-FR" altLang="fr-FR" sz="2000" dirty="0">
                <a:latin typeface="Arial" panose="020B0604020202020204" pitchFamily="34" charset="0"/>
                <a:cs typeface="Arial" panose="020B0604020202020204" pitchFamily="34" charset="0"/>
              </a:rPr>
              <a:t>Les modalités de calcul </a:t>
            </a:r>
            <a:r>
              <a:rPr lang="fr-FR" altLang="fr-FR" sz="2000" dirty="0" smtClean="0">
                <a:latin typeface="Arial" panose="020B0604020202020204" pitchFamily="34" charset="0"/>
                <a:cs typeface="Arial" panose="020B0604020202020204" pitchFamily="34" charset="0"/>
              </a:rPr>
              <a:t>sont définies </a:t>
            </a:r>
            <a:r>
              <a:rPr lang="fr-FR" altLang="fr-FR" sz="2000" dirty="0">
                <a:latin typeface="Arial" panose="020B0604020202020204" pitchFamily="34" charset="0"/>
                <a:cs typeface="Arial" panose="020B0604020202020204" pitchFamily="34" charset="0"/>
              </a:rPr>
              <a:t>par décret </a:t>
            </a:r>
            <a:endParaRPr lang="fr-FR" altLang="fr-FR" sz="2000" dirty="0" smtClean="0">
              <a:latin typeface="Arial" panose="020B0604020202020204" pitchFamily="34" charset="0"/>
              <a:cs typeface="Arial" panose="020B0604020202020204" pitchFamily="34" charset="0"/>
            </a:endParaRPr>
          </a:p>
          <a:p>
            <a:pPr eaLnBrk="1" hangingPunct="1">
              <a:lnSpc>
                <a:spcPct val="90000"/>
              </a:lnSpc>
              <a:spcBef>
                <a:spcPts val="1200"/>
              </a:spcBef>
              <a:defRPr/>
            </a:pPr>
            <a:r>
              <a:rPr lang="fr-FR" altLang="fr-FR" sz="2000" dirty="0" smtClean="0">
                <a:latin typeface="Arial" panose="020B0604020202020204" pitchFamily="34" charset="0"/>
                <a:cs typeface="Arial" panose="020B0604020202020204" pitchFamily="34" charset="0"/>
              </a:rPr>
              <a:t>Ce </a:t>
            </a:r>
            <a:r>
              <a:rPr lang="fr-FR" altLang="fr-FR" sz="2000" dirty="0">
                <a:latin typeface="Arial" panose="020B0604020202020204" pitchFamily="34" charset="0"/>
                <a:cs typeface="Arial" panose="020B0604020202020204" pitchFamily="34" charset="0"/>
              </a:rPr>
              <a:t>complément s’exprimera en points de RCO et il sera réversible</a:t>
            </a:r>
          </a:p>
          <a:p>
            <a:pPr marL="0" indent="0" eaLnBrk="1" hangingPunct="1">
              <a:lnSpc>
                <a:spcPct val="90000"/>
              </a:lnSpc>
              <a:spcBef>
                <a:spcPts val="1200"/>
              </a:spcBef>
              <a:buFont typeface="Wingdings 3" pitchFamily="18" charset="2"/>
              <a:buNone/>
              <a:defRPr/>
            </a:pPr>
            <a:endParaRPr lang="fr-FR" altLang="fr-FR" sz="2000" dirty="0"/>
          </a:p>
          <a:p>
            <a:pPr>
              <a:defRPr/>
            </a:pPr>
            <a:endParaRPr lang="fr-FR" dirty="0"/>
          </a:p>
        </p:txBody>
      </p:sp>
      <p:sp>
        <p:nvSpPr>
          <p:cNvPr id="117763" name="Titre 2"/>
          <p:cNvSpPr>
            <a:spLocks noGrp="1"/>
          </p:cNvSpPr>
          <p:nvPr>
            <p:ph type="title"/>
          </p:nvPr>
        </p:nvSpPr>
        <p:spPr/>
        <p:txBody>
          <a:bodyPr/>
          <a:lstStyle/>
          <a:p>
            <a:r>
              <a:rPr lang="fr-FR" altLang="fr-FR" sz="2800" b="1" dirty="0" smtClean="0">
                <a:latin typeface="Arial" charset="0"/>
                <a:cs typeface="Arial" charset="0"/>
              </a:rPr>
              <a:t> RCO</a:t>
            </a:r>
            <a:endParaRPr lang="fr-FR" altLang="fr-FR" sz="2800" dirty="0" smtClean="0"/>
          </a:p>
        </p:txBody>
      </p:sp>
      <p:sp>
        <p:nvSpPr>
          <p:cNvPr id="117764"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17765" name="Espace réservé du numéro de diapositive 5"/>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81</a:t>
            </a:r>
          </a:p>
        </p:txBody>
      </p:sp>
      <p:sp>
        <p:nvSpPr>
          <p:cNvPr id="3" name="Espace réservé de la date 2"/>
          <p:cNvSpPr>
            <a:spLocks noGrp="1"/>
          </p:cNvSpPr>
          <p:nvPr>
            <p:ph type="dt" sz="half" idx="10"/>
          </p:nvPr>
        </p:nvSpPr>
        <p:spPr>
          <a:xfrm>
            <a:off x="4572000"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0991038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379786"/>
          </a:xfrm>
        </p:spPr>
        <p:txBody>
          <a:bodyPr>
            <a:normAutofit/>
          </a:bodyPr>
          <a:lstStyle/>
          <a:p>
            <a:r>
              <a:rPr lang="fr-FR" altLang="fr-FR" sz="3200" b="1" dirty="0">
                <a:latin typeface="Arial" charset="0"/>
                <a:cs typeface="Arial" charset="0"/>
              </a:rPr>
              <a:t>Réversion et Allocation veuvage </a:t>
            </a:r>
            <a:endParaRPr lang="fr-FR" altLang="fr-FR" sz="3200" dirty="0"/>
          </a:p>
        </p:txBody>
      </p:sp>
    </p:spTree>
    <p:extLst>
      <p:ext uri="{BB962C8B-B14F-4D97-AF65-F5344CB8AC3E}">
        <p14:creationId xmlns:p14="http://schemas.microsoft.com/office/powerpoint/2010/main" xmlns="" val="3925170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u contenu 1"/>
          <p:cNvSpPr>
            <a:spLocks noGrp="1"/>
          </p:cNvSpPr>
          <p:nvPr>
            <p:ph idx="1"/>
          </p:nvPr>
        </p:nvSpPr>
        <p:spPr>
          <a:xfrm>
            <a:off x="250825" y="1628775"/>
            <a:ext cx="8785225" cy="4968875"/>
          </a:xfrm>
        </p:spPr>
        <p:txBody>
          <a:bodyPr/>
          <a:lstStyle/>
          <a:p>
            <a:pPr eaLnBrk="1" hangingPunct="1"/>
            <a:r>
              <a:rPr lang="fr-FR" altLang="fr-FR" sz="2000" b="1" dirty="0" smtClean="0">
                <a:latin typeface="Arial" charset="0"/>
                <a:cs typeface="Arial" charset="0"/>
              </a:rPr>
              <a:t>Le demandeur doit remplir les conditions:</a:t>
            </a:r>
          </a:p>
          <a:p>
            <a:pPr lvl="1" eaLnBrk="1" hangingPunct="1"/>
            <a:r>
              <a:rPr lang="fr-FR" altLang="fr-FR" sz="2000" dirty="0" smtClean="0">
                <a:latin typeface="Arial" charset="0"/>
                <a:cs typeface="Arial" charset="0"/>
              </a:rPr>
              <a:t>Avoir au moins 55  ans</a:t>
            </a:r>
          </a:p>
          <a:p>
            <a:pPr lvl="1" eaLnBrk="1" hangingPunct="1"/>
            <a:r>
              <a:rPr lang="fr-FR" altLang="fr-FR" sz="2000" dirty="0" smtClean="0">
                <a:latin typeface="Arial" charset="0"/>
                <a:cs typeface="Arial" charset="0"/>
              </a:rPr>
              <a:t>Etre marié</a:t>
            </a:r>
          </a:p>
          <a:p>
            <a:pPr lvl="1" eaLnBrk="1" hangingPunct="1"/>
            <a:r>
              <a:rPr lang="fr-FR" altLang="fr-FR" sz="2000" dirty="0" smtClean="0">
                <a:latin typeface="Arial" charset="0"/>
                <a:cs typeface="Arial" charset="0"/>
              </a:rPr>
              <a:t>Avoir des ressources &lt; au plafond</a:t>
            </a:r>
          </a:p>
          <a:p>
            <a:pPr eaLnBrk="1" hangingPunct="1"/>
            <a:r>
              <a:rPr lang="fr-FR" altLang="fr-FR" sz="2000" b="1" dirty="0" smtClean="0">
                <a:latin typeface="Arial" charset="0"/>
                <a:cs typeface="Arial" charset="0"/>
              </a:rPr>
              <a:t>Le concubinage ou le PACS ne sont pas reconnus pour le droit à la retraite de réversion</a:t>
            </a:r>
            <a:endParaRPr lang="fr-FR" altLang="fr-FR" sz="2000" dirty="0" smtClean="0">
              <a:latin typeface="Arial" charset="0"/>
              <a:cs typeface="Arial" charset="0"/>
            </a:endParaRPr>
          </a:p>
          <a:p>
            <a:pPr eaLnBrk="1" hangingPunct="1"/>
            <a:r>
              <a:rPr lang="fr-FR" altLang="fr-FR" sz="2000" b="1" dirty="0" smtClean="0">
                <a:latin typeface="Arial" charset="0"/>
                <a:cs typeface="Arial" charset="0"/>
              </a:rPr>
              <a:t>La retraite de réversion est attribuée sans condition de nationalité ou de résidence </a:t>
            </a:r>
          </a:p>
          <a:p>
            <a:pPr algn="just" eaLnBrk="1" hangingPunct="1">
              <a:buClr>
                <a:srgbClr val="2497D3"/>
              </a:buClr>
            </a:pPr>
            <a:r>
              <a:rPr lang="fr-FR" altLang="fr-FR" sz="2200" dirty="0" smtClean="0"/>
              <a:t>Le montant:</a:t>
            </a:r>
          </a:p>
          <a:p>
            <a:pPr lvl="1" algn="just" eaLnBrk="1" hangingPunct="1">
              <a:buClr>
                <a:srgbClr val="2497D3"/>
              </a:buClr>
            </a:pPr>
            <a:r>
              <a:rPr lang="fr-FR" altLang="fr-FR" dirty="0" smtClean="0"/>
              <a:t>   </a:t>
            </a:r>
            <a:r>
              <a:rPr lang="fr-FR" altLang="fr-FR" sz="2000" dirty="0" smtClean="0">
                <a:latin typeface="Arial" charset="0"/>
                <a:cs typeface="Arial" charset="0"/>
              </a:rPr>
              <a:t>54% du montant du droit personnel du conjoint décédé si le conjoint survivant remplit la condition de ressources</a:t>
            </a:r>
          </a:p>
          <a:p>
            <a:pPr lvl="1" algn="just" eaLnBrk="1" hangingPunct="1">
              <a:buClr>
                <a:srgbClr val="2497D3"/>
              </a:buClr>
            </a:pPr>
            <a:r>
              <a:rPr lang="fr-FR" altLang="fr-FR" sz="2000" dirty="0" smtClean="0">
                <a:latin typeface="Arial" charset="0"/>
                <a:cs typeface="Arial" charset="0"/>
              </a:rPr>
              <a:t>   Sinon, le montant du DR est écrêté à due concurrence du         dépassement</a:t>
            </a:r>
          </a:p>
          <a:p>
            <a:pPr eaLnBrk="1" hangingPunct="1"/>
            <a:endParaRPr lang="fr-FR" altLang="fr-FR" sz="2000" b="1" dirty="0" smtClean="0">
              <a:latin typeface="Arial" charset="0"/>
              <a:cs typeface="Arial" charset="0"/>
            </a:endParaRPr>
          </a:p>
          <a:p>
            <a:endParaRPr lang="fr-FR" altLang="fr-FR" dirty="0" smtClean="0"/>
          </a:p>
        </p:txBody>
      </p:sp>
      <p:sp>
        <p:nvSpPr>
          <p:cNvPr id="119811" name="Titre 2"/>
          <p:cNvSpPr>
            <a:spLocks noGrp="1"/>
          </p:cNvSpPr>
          <p:nvPr>
            <p:ph type="title"/>
          </p:nvPr>
        </p:nvSpPr>
        <p:spPr/>
        <p:txBody>
          <a:bodyPr/>
          <a:lstStyle/>
          <a:p>
            <a:r>
              <a:rPr lang="fr-FR" altLang="fr-FR" sz="2800" b="1" dirty="0" smtClean="0">
                <a:latin typeface="Arial" charset="0"/>
                <a:cs typeface="Arial" charset="0"/>
              </a:rPr>
              <a:t>Réversion</a:t>
            </a:r>
            <a:endParaRPr lang="fr-FR" altLang="fr-FR" sz="2800" dirty="0" smtClean="0"/>
          </a:p>
        </p:txBody>
      </p:sp>
      <p:sp>
        <p:nvSpPr>
          <p:cNvPr id="119812" name="Espace réservé du numéro de diapositive 4"/>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83</a:t>
            </a:r>
          </a:p>
        </p:txBody>
      </p:sp>
      <p:sp>
        <p:nvSpPr>
          <p:cNvPr id="119813"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572000"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7215307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2276475"/>
            <a:ext cx="8280400" cy="4032250"/>
          </a:xfrm>
        </p:spPr>
        <p:txBody>
          <a:bodyPr/>
          <a:lstStyle/>
          <a:p>
            <a:pPr algn="just">
              <a:defRPr/>
            </a:pPr>
            <a:r>
              <a:rPr lang="fr-FR" altLang="fr-FR" sz="2200" b="1" dirty="0">
                <a:latin typeface="Arial" panose="020B0604020202020204" pitchFamily="34" charset="0"/>
                <a:cs typeface="Arial" panose="020B0604020202020204" pitchFamily="34" charset="0"/>
              </a:rPr>
              <a:t>La majoration de pension de </a:t>
            </a:r>
            <a:r>
              <a:rPr lang="fr-FR" altLang="fr-FR" sz="2200" b="1" dirty="0" smtClean="0">
                <a:latin typeface="Arial" panose="020B0604020202020204" pitchFamily="34" charset="0"/>
                <a:cs typeface="Arial" panose="020B0604020202020204" pitchFamily="34" charset="0"/>
              </a:rPr>
              <a:t>réversion</a:t>
            </a:r>
          </a:p>
          <a:p>
            <a:pPr algn="just">
              <a:defRPr/>
            </a:pPr>
            <a:r>
              <a:rPr lang="fr-FR" sz="2000" b="1" dirty="0" smtClean="0">
                <a:latin typeface="Arial" panose="020B0604020202020204" pitchFamily="34" charset="0"/>
                <a:cs typeface="Arial" panose="020B0604020202020204" pitchFamily="34" charset="0"/>
              </a:rPr>
              <a:t>Les </a:t>
            </a:r>
            <a:r>
              <a:rPr lang="fr-FR" sz="2000" b="1" dirty="0">
                <a:latin typeface="Arial" panose="020B0604020202020204" pitchFamily="34" charset="0"/>
                <a:cs typeface="Arial" panose="020B0604020202020204" pitchFamily="34" charset="0"/>
              </a:rPr>
              <a:t>conditions:</a:t>
            </a:r>
          </a:p>
          <a:p>
            <a:pPr lvl="1" algn="just">
              <a:defRPr/>
            </a:pPr>
            <a:r>
              <a:rPr lang="fr-FR" sz="2000" dirty="0">
                <a:latin typeface="Arial" panose="020B0604020202020204" pitchFamily="34" charset="0"/>
                <a:cs typeface="Arial" panose="020B0604020202020204" pitchFamily="34" charset="0"/>
              </a:rPr>
              <a:t>Avoir l’âge du taux plein selon sa </a:t>
            </a:r>
            <a:r>
              <a:rPr lang="fr-FR" sz="2000" dirty="0" smtClean="0">
                <a:latin typeface="Arial" panose="020B0604020202020204" pitchFamily="34" charset="0"/>
                <a:cs typeface="Arial" panose="020B0604020202020204" pitchFamily="34" charset="0"/>
              </a:rPr>
              <a:t>génération</a:t>
            </a:r>
            <a:endParaRPr lang="fr-FR" sz="2000" dirty="0">
              <a:latin typeface="Arial" panose="020B0604020202020204" pitchFamily="34" charset="0"/>
              <a:cs typeface="Arial" panose="020B0604020202020204" pitchFamily="34" charset="0"/>
            </a:endParaRPr>
          </a:p>
          <a:p>
            <a:pPr lvl="1" algn="just">
              <a:defRPr/>
            </a:pPr>
            <a:r>
              <a:rPr lang="fr-FR" sz="2000" dirty="0">
                <a:latin typeface="Arial" panose="020B0604020202020204" pitchFamily="34" charset="0"/>
                <a:cs typeface="Arial" panose="020B0604020202020204" pitchFamily="34" charset="0"/>
              </a:rPr>
              <a:t>Avoir fait valoir tous ses droits personnels et de </a:t>
            </a:r>
            <a:r>
              <a:rPr lang="fr-FR" sz="2000" dirty="0" smtClean="0">
                <a:latin typeface="Arial" panose="020B0604020202020204" pitchFamily="34" charset="0"/>
                <a:cs typeface="Arial" panose="020B0604020202020204" pitchFamily="34" charset="0"/>
              </a:rPr>
              <a:t>réversion</a:t>
            </a:r>
          </a:p>
          <a:p>
            <a:pPr lvl="1" algn="just">
              <a:defRPr/>
            </a:pPr>
            <a:r>
              <a:rPr lang="fr-FR" sz="2000" dirty="0" smtClean="0">
                <a:latin typeface="Arial" panose="020B0604020202020204" pitchFamily="34" charset="0"/>
                <a:cs typeface="Arial" panose="020B0604020202020204" pitchFamily="34" charset="0"/>
              </a:rPr>
              <a:t>Remplir </a:t>
            </a:r>
            <a:r>
              <a:rPr lang="fr-FR" sz="2000" dirty="0">
                <a:latin typeface="Arial" panose="020B0604020202020204" pitchFamily="34" charset="0"/>
                <a:cs typeface="Arial" panose="020B0604020202020204" pitchFamily="34" charset="0"/>
              </a:rPr>
              <a:t>la condition de ressources (plafond à 2 557,18 € par trimestre au 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avril </a:t>
            </a:r>
            <a:r>
              <a:rPr lang="fr-FR" sz="2000" dirty="0" smtClean="0">
                <a:latin typeface="Arial" panose="020B0604020202020204" pitchFamily="34" charset="0"/>
                <a:cs typeface="Arial" panose="020B0604020202020204" pitchFamily="34" charset="0"/>
              </a:rPr>
              <a:t>2013)</a:t>
            </a:r>
            <a:endParaRPr lang="fr-FR" dirty="0" smtClean="0">
              <a:latin typeface="Arial" panose="020B0604020202020204" pitchFamily="34" charset="0"/>
              <a:cs typeface="Arial" panose="020B0604020202020204" pitchFamily="34" charset="0"/>
            </a:endParaRPr>
          </a:p>
          <a:p>
            <a:pPr algn="just">
              <a:defRPr/>
            </a:pPr>
            <a:r>
              <a:rPr lang="fr-FR" sz="2000" b="1" dirty="0" smtClean="0">
                <a:latin typeface="Arial" panose="020B0604020202020204" pitchFamily="34" charset="0"/>
                <a:cs typeface="Arial" panose="020B0604020202020204" pitchFamily="34" charset="0"/>
              </a:rPr>
              <a:t>Le </a:t>
            </a:r>
            <a:r>
              <a:rPr lang="fr-FR" sz="2000" b="1" dirty="0">
                <a:latin typeface="Arial" panose="020B0604020202020204" pitchFamily="34" charset="0"/>
                <a:cs typeface="Arial" panose="020B0604020202020204" pitchFamily="34" charset="0"/>
              </a:rPr>
              <a:t>montant:</a:t>
            </a:r>
          </a:p>
          <a:p>
            <a:pPr marL="439737" lvl="1" indent="0" algn="just">
              <a:buClr>
                <a:schemeClr val="accent2"/>
              </a:buClr>
              <a:buSzPct val="80000"/>
              <a:buFontTx/>
              <a:buNone/>
              <a:defRPr/>
            </a:pPr>
            <a:r>
              <a:rPr lang="fr-FR" sz="2000" dirty="0">
                <a:latin typeface="Arial" panose="020B0604020202020204" pitchFamily="34" charset="0"/>
                <a:cs typeface="Arial" panose="020B0604020202020204" pitchFamily="34" charset="0"/>
              </a:rPr>
              <a:t>11,1% du montant brut de la pension de réversion </a:t>
            </a:r>
            <a:r>
              <a:rPr lang="fr-FR" sz="2000" dirty="0" smtClean="0">
                <a:latin typeface="Arial" panose="020B0604020202020204" pitchFamily="34" charset="0"/>
                <a:cs typeface="Arial" panose="020B0604020202020204" pitchFamily="34" charset="0"/>
              </a:rPr>
              <a:t>servie</a:t>
            </a:r>
            <a:endParaRPr lang="fr-FR" sz="2000" dirty="0">
              <a:latin typeface="Arial" panose="020B0604020202020204" pitchFamily="34" charset="0"/>
              <a:cs typeface="Arial" panose="020B0604020202020204" pitchFamily="34" charset="0"/>
            </a:endParaRPr>
          </a:p>
          <a:p>
            <a:pPr marL="439737" lvl="1" indent="0" algn="just">
              <a:buClr>
                <a:schemeClr val="accent2"/>
              </a:buClr>
              <a:buSzPct val="80000"/>
              <a:buFontTx/>
              <a:buNone/>
              <a:defRPr/>
            </a:pPr>
            <a:r>
              <a:rPr lang="fr-FR" sz="2000" dirty="0">
                <a:latin typeface="Arial" panose="020B0604020202020204" pitchFamily="34" charset="0"/>
                <a:cs typeface="Arial" panose="020B0604020202020204" pitchFamily="34" charset="0"/>
              </a:rPr>
              <a:t>Si dépassement plafond ressources, montant </a:t>
            </a:r>
            <a:r>
              <a:rPr lang="fr-FR" sz="2000" dirty="0" smtClean="0">
                <a:latin typeface="Arial" panose="020B0604020202020204" pitchFamily="34" charset="0"/>
                <a:cs typeface="Arial" panose="020B0604020202020204" pitchFamily="34" charset="0"/>
              </a:rPr>
              <a:t>écrêté</a:t>
            </a:r>
            <a:endParaRPr lang="fr-FR" sz="2000" dirty="0">
              <a:latin typeface="Arial" panose="020B0604020202020204" pitchFamily="34" charset="0"/>
              <a:cs typeface="Arial" panose="020B0604020202020204" pitchFamily="34" charset="0"/>
            </a:endParaRPr>
          </a:p>
          <a:p>
            <a:pPr>
              <a:defRPr/>
            </a:pPr>
            <a:endParaRPr lang="fr-FR" sz="2000" dirty="0">
              <a:latin typeface="Arial" panose="020B0604020202020204" pitchFamily="34" charset="0"/>
              <a:cs typeface="Arial" panose="020B0604020202020204" pitchFamily="34" charset="0"/>
            </a:endParaRPr>
          </a:p>
        </p:txBody>
      </p:sp>
      <p:sp>
        <p:nvSpPr>
          <p:cNvPr id="120835" name="Titre 2"/>
          <p:cNvSpPr>
            <a:spLocks noGrp="1"/>
          </p:cNvSpPr>
          <p:nvPr>
            <p:ph type="title"/>
          </p:nvPr>
        </p:nvSpPr>
        <p:spPr/>
        <p:txBody>
          <a:bodyPr/>
          <a:lstStyle/>
          <a:p>
            <a:r>
              <a:rPr lang="fr-FR" altLang="fr-FR" sz="2800" b="1" dirty="0" smtClean="0">
                <a:latin typeface="Arial" charset="0"/>
                <a:cs typeface="Arial" charset="0"/>
              </a:rPr>
              <a:t>Réversion</a:t>
            </a:r>
            <a:endParaRPr lang="fr-FR" altLang="fr-FR" sz="2800" dirty="0" smtClean="0"/>
          </a:p>
        </p:txBody>
      </p:sp>
      <p:sp>
        <p:nvSpPr>
          <p:cNvPr id="120836"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20837" name="Espace réservé du numéro de diapositive 5"/>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84</a:t>
            </a:r>
          </a:p>
        </p:txBody>
      </p:sp>
      <p:sp>
        <p:nvSpPr>
          <p:cNvPr id="3" name="Espace réservé de la date 2"/>
          <p:cNvSpPr>
            <a:spLocks noGrp="1"/>
          </p:cNvSpPr>
          <p:nvPr>
            <p:ph type="dt" sz="half" idx="10"/>
          </p:nvPr>
        </p:nvSpPr>
        <p:spPr>
          <a:xfrm>
            <a:off x="5163672" y="6250165"/>
            <a:ext cx="3080736" cy="347188"/>
          </a:xfrm>
        </p:spPr>
        <p:txBody>
          <a:bodyPr/>
          <a:lstStyle/>
          <a:p>
            <a:r>
              <a:rPr lang="fr-FR" dirty="0" smtClean="0"/>
              <a:t>25/06/2015</a:t>
            </a:r>
            <a:endParaRPr lang="en-US" dirty="0"/>
          </a:p>
        </p:txBody>
      </p:sp>
    </p:spTree>
    <p:extLst>
      <p:ext uri="{BB962C8B-B14F-4D97-AF65-F5344CB8AC3E}">
        <p14:creationId xmlns:p14="http://schemas.microsoft.com/office/powerpoint/2010/main" xmlns="" val="40686163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323850" y="2349500"/>
            <a:ext cx="8569325" cy="3743325"/>
          </a:xfrm>
        </p:spPr>
        <p:txBody>
          <a:bodyPr/>
          <a:lstStyle/>
          <a:p>
            <a:pPr eaLnBrk="1" hangingPunct="1"/>
            <a:r>
              <a:rPr lang="fr-FR" altLang="fr-FR" sz="2200" b="1" dirty="0" smtClean="0">
                <a:latin typeface="Arial" charset="0"/>
                <a:cs typeface="Arial" charset="0"/>
              </a:rPr>
              <a:t>Ressources à retenir:</a:t>
            </a:r>
          </a:p>
          <a:p>
            <a:pPr lvl="1" eaLnBrk="1" hangingPunct="1">
              <a:lnSpc>
                <a:spcPct val="110000"/>
              </a:lnSpc>
              <a:spcBef>
                <a:spcPts val="1200"/>
              </a:spcBef>
            </a:pPr>
            <a:r>
              <a:rPr lang="fr-FR" altLang="fr-FR" sz="2000" dirty="0" smtClean="0">
                <a:latin typeface="Arial" charset="0"/>
                <a:cs typeface="Arial" charset="0"/>
              </a:rPr>
              <a:t>Il s’agit des ressources personnelles, ou des ressources du nouveau ménage (en cas de remariage, PACS, ou vie maritale)</a:t>
            </a:r>
          </a:p>
          <a:p>
            <a:pPr lvl="1" eaLnBrk="1" hangingPunct="1">
              <a:lnSpc>
                <a:spcPct val="110000"/>
              </a:lnSpc>
              <a:spcBef>
                <a:spcPts val="1200"/>
              </a:spcBef>
            </a:pPr>
            <a:r>
              <a:rPr lang="fr-FR" altLang="fr-FR" sz="2000" dirty="0" smtClean="0">
                <a:latin typeface="Arial" charset="0"/>
                <a:cs typeface="Arial" charset="0"/>
              </a:rPr>
              <a:t>Elles sont examinées sur une période de 3 mois avant le point de départ de la retraite de réversion</a:t>
            </a:r>
          </a:p>
          <a:p>
            <a:pPr lvl="1" eaLnBrk="1" hangingPunct="1">
              <a:lnSpc>
                <a:spcPct val="110000"/>
              </a:lnSpc>
              <a:spcBef>
                <a:spcPts val="1200"/>
              </a:spcBef>
            </a:pPr>
            <a:r>
              <a:rPr lang="fr-FR" altLang="fr-FR" sz="2000" dirty="0" smtClean="0">
                <a:latin typeface="Arial" charset="0"/>
                <a:cs typeface="Arial" charset="0"/>
              </a:rPr>
              <a:t>Si le conjoint survivant ne remplit pas la condition de ressources au cours de cette période, ses ressources sont examinées sur une période de 12 mois avant le point de départ de la retraite</a:t>
            </a:r>
          </a:p>
        </p:txBody>
      </p:sp>
      <p:sp>
        <p:nvSpPr>
          <p:cNvPr id="121859" name="Rectangle 2"/>
          <p:cNvSpPr>
            <a:spLocks noGrp="1" noChangeArrowheads="1"/>
          </p:cNvSpPr>
          <p:nvPr>
            <p:ph type="title"/>
          </p:nvPr>
        </p:nvSpPr>
        <p:spPr>
          <a:xfrm>
            <a:off x="539750" y="242888"/>
            <a:ext cx="8064500" cy="1098550"/>
          </a:xfrm>
        </p:spPr>
        <p:txBody>
          <a:bodyPr/>
          <a:lstStyle/>
          <a:p>
            <a:pPr eaLnBrk="1" hangingPunct="1"/>
            <a:r>
              <a:rPr lang="fr-FR" altLang="fr-FR" sz="2800" b="1" dirty="0" smtClean="0">
                <a:latin typeface="Arial" charset="0"/>
                <a:cs typeface="Arial" charset="0"/>
              </a:rPr>
              <a:t>Réversion</a:t>
            </a:r>
          </a:p>
        </p:txBody>
      </p:sp>
      <p:sp>
        <p:nvSpPr>
          <p:cNvPr id="121860" name="Espace réservé du numéro de diapositive 3"/>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85</a:t>
            </a:r>
          </a:p>
        </p:txBody>
      </p:sp>
      <p:sp>
        <p:nvSpPr>
          <p:cNvPr id="121861"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237312"/>
            <a:ext cx="3152744" cy="377977"/>
          </a:xfrm>
        </p:spPr>
        <p:txBody>
          <a:bodyPr/>
          <a:lstStyle/>
          <a:p>
            <a:r>
              <a:rPr lang="fr-FR" smtClean="0"/>
              <a:t>25/06/2015</a:t>
            </a:r>
            <a:endParaRPr lang="en-US" dirty="0"/>
          </a:p>
        </p:txBody>
      </p:sp>
    </p:spTree>
    <p:extLst>
      <p:ext uri="{BB962C8B-B14F-4D97-AF65-F5344CB8AC3E}">
        <p14:creationId xmlns:p14="http://schemas.microsoft.com/office/powerpoint/2010/main" xmlns="" val="7970648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288" y="2060575"/>
            <a:ext cx="8497887" cy="4464050"/>
          </a:xfrm>
        </p:spPr>
        <p:txBody>
          <a:bodyPr/>
          <a:lstStyle/>
          <a:p>
            <a:pPr eaLnBrk="1" hangingPunct="1">
              <a:lnSpc>
                <a:spcPct val="85000"/>
              </a:lnSpc>
              <a:buClr>
                <a:schemeClr val="tx1"/>
              </a:buClr>
              <a:defRPr/>
            </a:pPr>
            <a:r>
              <a:rPr lang="fr-FR" altLang="fr-FR" b="1" dirty="0">
                <a:latin typeface="Arial" panose="020B0604020202020204" pitchFamily="34" charset="0"/>
                <a:cs typeface="Arial" panose="020B0604020202020204" pitchFamily="34" charset="0"/>
              </a:rPr>
              <a:t>Condition de ressources pour l‘attribution et le service </a:t>
            </a:r>
          </a:p>
          <a:p>
            <a:pPr lvl="1" eaLnBrk="1" hangingPunct="1">
              <a:lnSpc>
                <a:spcPct val="110000"/>
              </a:lnSpc>
              <a:defRPr/>
            </a:pPr>
            <a:r>
              <a:rPr lang="fr-FR" altLang="fr-FR" sz="2000" dirty="0">
                <a:latin typeface="Arial" panose="020B0604020202020204" pitchFamily="34" charset="0"/>
                <a:cs typeface="Arial" panose="020B0604020202020204" pitchFamily="34" charset="0"/>
              </a:rPr>
              <a:t>Si l’assuré vit seul, il s'agit de </a:t>
            </a:r>
            <a:r>
              <a:rPr lang="fr-FR" altLang="fr-FR" sz="2000" b="1" dirty="0">
                <a:latin typeface="Arial" panose="020B0604020202020204" pitchFamily="34" charset="0"/>
                <a:cs typeface="Arial" panose="020B0604020202020204" pitchFamily="34" charset="0"/>
              </a:rPr>
              <a:t>ses ressources personnelles</a:t>
            </a:r>
          </a:p>
          <a:p>
            <a:pPr lvl="1" eaLnBrk="1" hangingPunct="1">
              <a:lnSpc>
                <a:spcPct val="110000"/>
              </a:lnSpc>
              <a:defRPr/>
            </a:pPr>
            <a:r>
              <a:rPr lang="fr-FR" altLang="fr-FR" sz="2000" dirty="0">
                <a:latin typeface="Arial" panose="020B0604020202020204" pitchFamily="34" charset="0"/>
                <a:cs typeface="Arial" panose="020B0604020202020204" pitchFamily="34" charset="0"/>
              </a:rPr>
              <a:t>S’il est remarié(e), vit en concubinage ou a souscrit un PACS, il s'agit des </a:t>
            </a:r>
            <a:r>
              <a:rPr lang="fr-FR" altLang="fr-FR" sz="2000" b="1" dirty="0">
                <a:latin typeface="Arial" panose="020B0604020202020204" pitchFamily="34" charset="0"/>
                <a:cs typeface="Arial" panose="020B0604020202020204" pitchFamily="34" charset="0"/>
              </a:rPr>
              <a:t>ressources du </a:t>
            </a:r>
            <a:r>
              <a:rPr lang="fr-FR" altLang="fr-FR" sz="2000" b="1" dirty="0" smtClean="0">
                <a:latin typeface="Arial" panose="020B0604020202020204" pitchFamily="34" charset="0"/>
                <a:cs typeface="Arial" panose="020B0604020202020204" pitchFamily="34" charset="0"/>
              </a:rPr>
              <a:t>ménage</a:t>
            </a:r>
          </a:p>
          <a:p>
            <a:pPr lvl="1" eaLnBrk="1" hangingPunct="1">
              <a:lnSpc>
                <a:spcPct val="110000"/>
              </a:lnSpc>
              <a:defRPr/>
            </a:pPr>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revenus d’activité </a:t>
            </a:r>
            <a:r>
              <a:rPr lang="fr-FR" sz="2000" dirty="0" smtClean="0">
                <a:latin typeface="Arial" panose="020B0604020202020204" pitchFamily="34" charset="0"/>
                <a:cs typeface="Arial" panose="020B0604020202020204" pitchFamily="34" charset="0"/>
              </a:rPr>
              <a:t>font </a:t>
            </a:r>
            <a:r>
              <a:rPr lang="fr-FR" sz="2000" dirty="0">
                <a:latin typeface="Arial" panose="020B0604020202020204" pitchFamily="34" charset="0"/>
                <a:cs typeface="Arial" panose="020B0604020202020204" pitchFamily="34" charset="0"/>
              </a:rPr>
              <a:t>l’objet d’un abattement de 30%</a:t>
            </a:r>
            <a:endParaRPr lang="fr-FR" altLang="fr-FR" sz="2000" b="1" dirty="0">
              <a:latin typeface="Arial" panose="020B0604020202020204" pitchFamily="34" charset="0"/>
              <a:cs typeface="Arial" panose="020B0604020202020204" pitchFamily="34" charset="0"/>
            </a:endParaRPr>
          </a:p>
          <a:p>
            <a:pPr eaLnBrk="1" hangingPunct="1">
              <a:lnSpc>
                <a:spcPct val="110000"/>
              </a:lnSpc>
              <a:defRPr/>
            </a:pPr>
            <a:r>
              <a:rPr lang="fr-FR" altLang="fr-FR" sz="2200" b="1" dirty="0">
                <a:latin typeface="Arial" panose="020B0604020202020204" pitchFamily="34" charset="0"/>
                <a:cs typeface="Arial" panose="020B0604020202020204" pitchFamily="34" charset="0"/>
              </a:rPr>
              <a:t>Plafonds de ressources </a:t>
            </a:r>
          </a:p>
          <a:p>
            <a:pPr eaLnBrk="1" hangingPunct="1">
              <a:lnSpc>
                <a:spcPct val="110000"/>
              </a:lnSpc>
              <a:defRPr/>
            </a:pPr>
            <a:r>
              <a:rPr lang="fr-FR" altLang="fr-FR" sz="2000" dirty="0">
                <a:latin typeface="Arial" panose="020B0604020202020204" pitchFamily="34" charset="0"/>
                <a:cs typeface="Arial" panose="020B0604020202020204" pitchFamily="34" charset="0"/>
              </a:rPr>
              <a:t>Au 1er janvier </a:t>
            </a:r>
            <a:r>
              <a:rPr lang="fr-FR" altLang="fr-FR" sz="2000" dirty="0" smtClean="0">
                <a:latin typeface="Arial" panose="020B0604020202020204" pitchFamily="34" charset="0"/>
                <a:cs typeface="Arial" panose="020B0604020202020204" pitchFamily="34" charset="0"/>
              </a:rPr>
              <a:t>2015</a:t>
            </a:r>
            <a:r>
              <a:rPr lang="fr-FR" altLang="fr-FR" sz="2000" dirty="0" smtClean="0">
                <a:effectLst>
                  <a:outerShdw blurRad="38100" dist="38100" dir="2700000" algn="tl">
                    <a:srgbClr val="C0C0C0"/>
                  </a:outerShdw>
                </a:effectLst>
                <a:latin typeface="Arial" panose="020B0604020202020204" pitchFamily="34" charset="0"/>
                <a:cs typeface="Arial" panose="020B0604020202020204" pitchFamily="34" charset="0"/>
              </a:rPr>
              <a:t>:</a:t>
            </a:r>
            <a:endParaRPr lang="fr-FR" altLang="fr-FR" sz="2000" dirty="0">
              <a:effectLst>
                <a:outerShdw blurRad="38100" dist="38100" dir="2700000" algn="tl">
                  <a:srgbClr val="C0C0C0"/>
                </a:outerShdw>
              </a:effectLst>
              <a:latin typeface="Arial" panose="020B0604020202020204" pitchFamily="34" charset="0"/>
              <a:cs typeface="Arial" panose="020B0604020202020204" pitchFamily="34" charset="0"/>
            </a:endParaRPr>
          </a:p>
          <a:p>
            <a:pPr lvl="1" eaLnBrk="1" hangingPunct="1">
              <a:lnSpc>
                <a:spcPct val="110000"/>
              </a:lnSpc>
              <a:defRPr/>
            </a:pPr>
            <a:r>
              <a:rPr lang="fr-FR" altLang="fr-FR" sz="2000" dirty="0">
                <a:latin typeface="Arial" panose="020B0604020202020204" pitchFamily="34" charset="0"/>
                <a:cs typeface="Arial" panose="020B0604020202020204" pitchFamily="34" charset="0"/>
              </a:rPr>
              <a:t>Personne seule : </a:t>
            </a:r>
            <a:r>
              <a:rPr lang="fr-FR" altLang="fr-FR" sz="2000" u="sng" dirty="0">
                <a:latin typeface="Arial" panose="020B0604020202020204" pitchFamily="34" charset="0"/>
                <a:cs typeface="Arial" panose="020B0604020202020204" pitchFamily="34" charset="0"/>
              </a:rPr>
              <a:t>4 </a:t>
            </a:r>
            <a:r>
              <a:rPr lang="fr-FR" altLang="fr-FR" sz="2000" u="sng" dirty="0" smtClean="0">
                <a:latin typeface="Arial" panose="020B0604020202020204" pitchFamily="34" charset="0"/>
                <a:cs typeface="Arial" panose="020B0604020202020204" pitchFamily="34" charset="0"/>
              </a:rPr>
              <a:t>997,20 </a:t>
            </a:r>
            <a:r>
              <a:rPr lang="fr-FR" altLang="fr-FR" sz="2000" u="sng" dirty="0">
                <a:latin typeface="Arial" panose="020B0604020202020204" pitchFamily="34" charset="0"/>
                <a:cs typeface="Arial" panose="020B0604020202020204" pitchFamily="34" charset="0"/>
              </a:rPr>
              <a:t>€ (mt trimestriel)</a:t>
            </a:r>
          </a:p>
          <a:p>
            <a:pPr lvl="1" eaLnBrk="1" hangingPunct="1">
              <a:lnSpc>
                <a:spcPct val="110000"/>
              </a:lnSpc>
              <a:defRPr/>
            </a:pPr>
            <a:r>
              <a:rPr lang="fr-FR" altLang="fr-FR" sz="2000" dirty="0">
                <a:latin typeface="Arial" panose="020B0604020202020204" pitchFamily="34" charset="0"/>
                <a:cs typeface="Arial" panose="020B0604020202020204" pitchFamily="34" charset="0"/>
              </a:rPr>
              <a:t>Personne remariée ou ayant une vie maritale (partenaires liés par un PACS ou concubins) : </a:t>
            </a:r>
            <a:r>
              <a:rPr lang="fr-FR" altLang="fr-FR" sz="2000" u="sng" dirty="0">
                <a:latin typeface="Arial" panose="020B0604020202020204" pitchFamily="34" charset="0"/>
                <a:cs typeface="Arial" panose="020B0604020202020204" pitchFamily="34" charset="0"/>
              </a:rPr>
              <a:t>7 </a:t>
            </a:r>
            <a:r>
              <a:rPr lang="fr-FR" altLang="fr-FR" sz="2000" u="sng" dirty="0" smtClean="0">
                <a:latin typeface="Arial" panose="020B0604020202020204" pitchFamily="34" charset="0"/>
                <a:cs typeface="Arial" panose="020B0604020202020204" pitchFamily="34" charset="0"/>
              </a:rPr>
              <a:t>995,52 </a:t>
            </a:r>
            <a:r>
              <a:rPr lang="fr-FR" altLang="fr-FR" sz="2000" u="sng" dirty="0">
                <a:latin typeface="Arial" panose="020B0604020202020204" pitchFamily="34" charset="0"/>
                <a:cs typeface="Arial" panose="020B0604020202020204" pitchFamily="34" charset="0"/>
              </a:rPr>
              <a:t>€ (mt trimestriel</a:t>
            </a:r>
            <a:r>
              <a:rPr lang="fr-FR" altLang="fr-FR" sz="2000" u="sng" dirty="0" smtClean="0">
                <a:latin typeface="Arial" panose="020B0604020202020204" pitchFamily="34" charset="0"/>
                <a:cs typeface="Arial" panose="020B0604020202020204" pitchFamily="34" charset="0"/>
              </a:rPr>
              <a:t>)</a:t>
            </a:r>
            <a:endParaRPr lang="fr-FR" altLang="fr-FR" sz="2000" u="sng" dirty="0">
              <a:latin typeface="Arial" panose="020B0604020202020204" pitchFamily="34" charset="0"/>
              <a:cs typeface="Arial" panose="020B0604020202020204" pitchFamily="34" charset="0"/>
            </a:endParaRPr>
          </a:p>
        </p:txBody>
      </p:sp>
      <p:sp>
        <p:nvSpPr>
          <p:cNvPr id="122883" name="Titre 2"/>
          <p:cNvSpPr>
            <a:spLocks noGrp="1"/>
          </p:cNvSpPr>
          <p:nvPr>
            <p:ph type="title"/>
          </p:nvPr>
        </p:nvSpPr>
        <p:spPr/>
        <p:txBody>
          <a:bodyPr/>
          <a:lstStyle/>
          <a:p>
            <a:r>
              <a:rPr lang="fr-FR" altLang="fr-FR" sz="2800" b="1" dirty="0" smtClean="0">
                <a:latin typeface="Arial" charset="0"/>
                <a:cs typeface="Arial" charset="0"/>
              </a:rPr>
              <a:t>Réversion</a:t>
            </a:r>
            <a:endParaRPr lang="fr-FR" altLang="fr-FR" sz="2800" dirty="0" smtClean="0"/>
          </a:p>
        </p:txBody>
      </p:sp>
      <p:sp>
        <p:nvSpPr>
          <p:cNvPr id="122884" name="Espace réservé du numéro de diapositive 4"/>
          <p:cNvSpPr>
            <a:spLocks noGrp="1"/>
          </p:cNvSpPr>
          <p:nvPr>
            <p:ph type="sldNum" sz="quarter" idx="12"/>
          </p:nvPr>
        </p:nvSpPr>
        <p:spPr bwMode="auto">
          <a:xfrm>
            <a:off x="8243888" y="6309320"/>
            <a:ext cx="431800" cy="2883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86</a:t>
            </a:r>
          </a:p>
        </p:txBody>
      </p:sp>
      <p:sp>
        <p:nvSpPr>
          <p:cNvPr id="122885"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3" name="Espace réservé de la date 2"/>
          <p:cNvSpPr>
            <a:spLocks noGrp="1"/>
          </p:cNvSpPr>
          <p:nvPr>
            <p:ph type="dt" sz="half" idx="10"/>
          </p:nvPr>
        </p:nvSpPr>
        <p:spPr>
          <a:xfrm>
            <a:off x="5004048" y="6309320"/>
            <a:ext cx="3224752" cy="288033"/>
          </a:xfrm>
        </p:spPr>
        <p:txBody>
          <a:bodyPr/>
          <a:lstStyle/>
          <a:p>
            <a:r>
              <a:rPr lang="fr-FR" smtClean="0"/>
              <a:t>25/06/2015</a:t>
            </a:r>
            <a:endParaRPr lang="en-US" dirty="0"/>
          </a:p>
        </p:txBody>
      </p:sp>
    </p:spTree>
    <p:extLst>
      <p:ext uri="{BB962C8B-B14F-4D97-AF65-F5344CB8AC3E}">
        <p14:creationId xmlns:p14="http://schemas.microsoft.com/office/powerpoint/2010/main" xmlns="" val="21461523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u contenu 1"/>
          <p:cNvSpPr>
            <a:spLocks noGrp="1"/>
          </p:cNvSpPr>
          <p:nvPr>
            <p:ph idx="1"/>
          </p:nvPr>
        </p:nvSpPr>
        <p:spPr>
          <a:xfrm>
            <a:off x="323850" y="2133600"/>
            <a:ext cx="8424863" cy="4175125"/>
          </a:xfrm>
        </p:spPr>
        <p:txBody>
          <a:bodyPr/>
          <a:lstStyle/>
          <a:p>
            <a:pPr marL="273050" lvl="1">
              <a:spcBef>
                <a:spcPts val="2400"/>
              </a:spcBef>
            </a:pPr>
            <a:r>
              <a:rPr lang="fr-FR" altLang="fr-FR" b="1" dirty="0" smtClean="0">
                <a:latin typeface="Arial" charset="0"/>
                <a:cs typeface="Arial" charset="0"/>
              </a:rPr>
              <a:t>Sont exclus : </a:t>
            </a:r>
          </a:p>
          <a:p>
            <a:pPr marL="552450" lvl="2">
              <a:spcBef>
                <a:spcPts val="2400"/>
              </a:spcBef>
            </a:pPr>
            <a:r>
              <a:rPr lang="fr-FR" altLang="fr-FR" dirty="0" smtClean="0">
                <a:latin typeface="Arial" charset="0"/>
                <a:cs typeface="Arial" charset="0"/>
              </a:rPr>
              <a:t>Les revenus d’activité, de remplacement et les avantages viagers du conjoint décédé</a:t>
            </a:r>
          </a:p>
          <a:p>
            <a:pPr marL="552450" lvl="2">
              <a:spcBef>
                <a:spcPts val="2400"/>
              </a:spcBef>
            </a:pPr>
            <a:r>
              <a:rPr lang="fr-FR" altLang="fr-FR" dirty="0" smtClean="0">
                <a:latin typeface="Arial" charset="0"/>
                <a:cs typeface="Arial" charset="0"/>
              </a:rPr>
              <a:t>Les revenus des biens mobiliers et immobiliers acquis du conjoint décédé</a:t>
            </a:r>
          </a:p>
          <a:p>
            <a:pPr marL="552450" lvl="2">
              <a:spcBef>
                <a:spcPts val="2400"/>
              </a:spcBef>
            </a:pPr>
            <a:r>
              <a:rPr lang="fr-FR" altLang="fr-FR" dirty="0" smtClean="0">
                <a:latin typeface="Arial" charset="0"/>
                <a:cs typeface="Arial" charset="0"/>
              </a:rPr>
              <a:t>Les avantages de réversion servis par les régimes de base (régimes agricoles des salariés et des non salariés, régime général, régime des artisans et des commerçants, régimes des professions libérales, sauf celui des avocats) et par les régimes complémentaires à ces régimes</a:t>
            </a:r>
          </a:p>
          <a:p>
            <a:pPr>
              <a:spcBef>
                <a:spcPts val="2400"/>
              </a:spcBef>
            </a:pPr>
            <a:endParaRPr lang="fr-FR" altLang="fr-FR" sz="2000" dirty="0" smtClean="0"/>
          </a:p>
        </p:txBody>
      </p:sp>
      <p:sp>
        <p:nvSpPr>
          <p:cNvPr id="123907" name="Titre 2"/>
          <p:cNvSpPr>
            <a:spLocks noGrp="1"/>
          </p:cNvSpPr>
          <p:nvPr>
            <p:ph type="title"/>
          </p:nvPr>
        </p:nvSpPr>
        <p:spPr/>
        <p:txBody>
          <a:bodyPr/>
          <a:lstStyle/>
          <a:p>
            <a:r>
              <a:rPr lang="fr-FR" altLang="fr-FR" sz="2800" b="1" dirty="0" smtClean="0">
                <a:latin typeface="Arial" charset="0"/>
                <a:cs typeface="Arial" charset="0"/>
              </a:rPr>
              <a:t>Réversion </a:t>
            </a:r>
            <a:endParaRPr lang="fr-FR" altLang="fr-FR" sz="2800" dirty="0" smtClean="0"/>
          </a:p>
        </p:txBody>
      </p:sp>
      <p:sp>
        <p:nvSpPr>
          <p:cNvPr id="123908" name="Espace réservé du numéro de diapositive 4"/>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 </a:t>
            </a:r>
            <a:r>
              <a:rPr lang="fr-FR" altLang="fr-FR" sz="1000" dirty="0">
                <a:latin typeface="Arial" charset="0"/>
              </a:rPr>
              <a:t>8</a:t>
            </a:r>
            <a:r>
              <a:rPr lang="fr-FR" altLang="fr-FR" sz="1000" dirty="0" smtClean="0">
                <a:latin typeface="Arial" charset="0"/>
              </a:rPr>
              <a:t>7</a:t>
            </a:r>
          </a:p>
        </p:txBody>
      </p:sp>
      <p:sp>
        <p:nvSpPr>
          <p:cNvPr id="123909"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237312"/>
            <a:ext cx="3224752" cy="377977"/>
          </a:xfrm>
        </p:spPr>
        <p:txBody>
          <a:bodyPr/>
          <a:lstStyle/>
          <a:p>
            <a:r>
              <a:rPr lang="fr-FR" dirty="0" smtClean="0"/>
              <a:t>25/06/2015</a:t>
            </a:r>
            <a:endParaRPr lang="en-US" dirty="0"/>
          </a:p>
        </p:txBody>
      </p:sp>
    </p:spTree>
    <p:extLst>
      <p:ext uri="{BB962C8B-B14F-4D97-AF65-F5344CB8AC3E}">
        <p14:creationId xmlns:p14="http://schemas.microsoft.com/office/powerpoint/2010/main" xmlns="" val="20053411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u contenu 1"/>
          <p:cNvSpPr>
            <a:spLocks noGrp="1"/>
          </p:cNvSpPr>
          <p:nvPr>
            <p:ph idx="1"/>
          </p:nvPr>
        </p:nvSpPr>
        <p:spPr>
          <a:xfrm>
            <a:off x="250825" y="1773238"/>
            <a:ext cx="8642350" cy="4352925"/>
          </a:xfrm>
        </p:spPr>
        <p:txBody>
          <a:bodyPr/>
          <a:lstStyle/>
          <a:p>
            <a:pPr>
              <a:spcBef>
                <a:spcPts val="1800"/>
              </a:spcBef>
            </a:pPr>
            <a:r>
              <a:rPr lang="fr-FR" altLang="fr-FR" sz="2200" b="1" dirty="0" smtClean="0">
                <a:latin typeface="Arial" charset="0"/>
                <a:cs typeface="Arial" charset="0"/>
              </a:rPr>
              <a:t>La pension de réversion peut être révisée </a:t>
            </a:r>
            <a:r>
              <a:rPr lang="fr-FR" altLang="fr-FR" sz="2200" dirty="0" smtClean="0">
                <a:latin typeface="Arial" charset="0"/>
                <a:cs typeface="Arial" charset="0"/>
              </a:rPr>
              <a:t>et, le cas échéant, </a:t>
            </a:r>
            <a:r>
              <a:rPr lang="fr-FR" altLang="fr-FR" sz="2000" dirty="0" smtClean="0">
                <a:latin typeface="Arial" charset="0"/>
                <a:cs typeface="Arial" charset="0"/>
              </a:rPr>
              <a:t>réduite ou suspendue à tout moment</a:t>
            </a:r>
          </a:p>
          <a:p>
            <a:pPr>
              <a:spcBef>
                <a:spcPts val="1800"/>
              </a:spcBef>
            </a:pPr>
            <a:r>
              <a:rPr lang="fr-FR" altLang="fr-FR" sz="2000" dirty="0" smtClean="0">
                <a:latin typeface="Arial" charset="0"/>
                <a:cs typeface="Arial" charset="0"/>
              </a:rPr>
              <a:t>Si le droit est ouvert, la condition de service est vérifiée </a:t>
            </a:r>
          </a:p>
          <a:p>
            <a:pPr lvl="1">
              <a:spcBef>
                <a:spcPts val="1800"/>
              </a:spcBef>
            </a:pPr>
            <a:r>
              <a:rPr lang="fr-FR" altLang="fr-FR" sz="2000" dirty="0" smtClean="0">
                <a:latin typeface="Arial" charset="0"/>
                <a:cs typeface="Arial" charset="0"/>
              </a:rPr>
              <a:t> </a:t>
            </a:r>
            <a:r>
              <a:rPr lang="fr-FR" altLang="fr-FR" sz="2000" i="1" dirty="0" smtClean="0">
                <a:latin typeface="Arial" charset="0"/>
                <a:cs typeface="Arial" charset="0"/>
              </a:rPr>
              <a:t>A l'occasion de contrôles effectués par la Caisse </a:t>
            </a:r>
          </a:p>
          <a:p>
            <a:pPr lvl="1">
              <a:spcBef>
                <a:spcPts val="1800"/>
              </a:spcBef>
            </a:pPr>
            <a:r>
              <a:rPr lang="fr-FR" altLang="fr-FR" sz="2000" i="1" dirty="0" smtClean="0">
                <a:latin typeface="Arial" charset="0"/>
                <a:cs typeface="Arial" charset="0"/>
              </a:rPr>
              <a:t>Ou de modifications signalées par le bénéficiaire (ressources ou situation familiale)</a:t>
            </a:r>
          </a:p>
          <a:p>
            <a:pPr>
              <a:spcBef>
                <a:spcPts val="1800"/>
              </a:spcBef>
            </a:pPr>
            <a:r>
              <a:rPr lang="fr-FR" altLang="fr-FR" sz="2000" b="1" dirty="0" smtClean="0">
                <a:latin typeface="Arial" charset="0"/>
                <a:cs typeface="Arial" charset="0"/>
              </a:rPr>
              <a:t>Le bénéficiaire de la pension de réversion est tenu de signaler à la Caisse  tout changement intervenu dans ses ressources </a:t>
            </a:r>
          </a:p>
          <a:p>
            <a:pPr>
              <a:spcBef>
                <a:spcPts val="1800"/>
              </a:spcBef>
            </a:pPr>
            <a:r>
              <a:rPr lang="fr-FR" altLang="fr-FR" sz="2000" b="1" dirty="0" smtClean="0">
                <a:latin typeface="Arial" charset="0"/>
                <a:cs typeface="Arial" charset="0"/>
              </a:rPr>
              <a:t>Rien n'interdit toutefois à l'organisme de déclencher des contrôles aléatoires ou ciblés </a:t>
            </a:r>
          </a:p>
          <a:p>
            <a:endParaRPr lang="fr-FR" altLang="fr-FR" dirty="0" smtClean="0"/>
          </a:p>
        </p:txBody>
      </p:sp>
      <p:sp>
        <p:nvSpPr>
          <p:cNvPr id="124931" name="Titre 2"/>
          <p:cNvSpPr>
            <a:spLocks noGrp="1"/>
          </p:cNvSpPr>
          <p:nvPr>
            <p:ph type="title"/>
          </p:nvPr>
        </p:nvSpPr>
        <p:spPr/>
        <p:txBody>
          <a:bodyPr/>
          <a:lstStyle/>
          <a:p>
            <a:r>
              <a:rPr lang="fr-FR" altLang="fr-FR" sz="2800" b="1" dirty="0" smtClean="0">
                <a:latin typeface="Arial" charset="0"/>
                <a:cs typeface="Arial" charset="0"/>
              </a:rPr>
              <a:t>Réversion</a:t>
            </a:r>
            <a:endParaRPr lang="fr-FR" altLang="fr-FR" sz="2800" dirty="0" smtClean="0"/>
          </a:p>
        </p:txBody>
      </p:sp>
      <p:sp>
        <p:nvSpPr>
          <p:cNvPr id="124932" name="Espace réservé du numéro de diapositive 4"/>
          <p:cNvSpPr>
            <a:spLocks noGrp="1"/>
          </p:cNvSpPr>
          <p:nvPr>
            <p:ph type="sldNum" sz="quarter" idx="12"/>
          </p:nvPr>
        </p:nvSpPr>
        <p:spPr bwMode="auto">
          <a:xfrm>
            <a:off x="8172450" y="6309320"/>
            <a:ext cx="503238" cy="3962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88</a:t>
            </a:r>
          </a:p>
        </p:txBody>
      </p:sp>
      <p:sp>
        <p:nvSpPr>
          <p:cNvPr id="124933"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381328"/>
            <a:ext cx="3152744" cy="233961"/>
          </a:xfrm>
        </p:spPr>
        <p:txBody>
          <a:bodyPr/>
          <a:lstStyle/>
          <a:p>
            <a:r>
              <a:rPr lang="fr-FR" smtClean="0"/>
              <a:t>25/06/2015</a:t>
            </a:r>
            <a:endParaRPr lang="en-US" dirty="0"/>
          </a:p>
        </p:txBody>
      </p:sp>
    </p:spTree>
    <p:extLst>
      <p:ext uri="{BB962C8B-B14F-4D97-AF65-F5344CB8AC3E}">
        <p14:creationId xmlns:p14="http://schemas.microsoft.com/office/powerpoint/2010/main" xmlns="" val="30006877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
          <p:cNvSpPr>
            <a:spLocks noGrp="1" noChangeArrowheads="1"/>
          </p:cNvSpPr>
          <p:nvPr>
            <p:ph idx="1"/>
          </p:nvPr>
        </p:nvSpPr>
        <p:spPr>
          <a:xfrm>
            <a:off x="539750" y="1628775"/>
            <a:ext cx="8064500" cy="4679950"/>
          </a:xfrm>
        </p:spPr>
        <p:txBody>
          <a:bodyPr/>
          <a:lstStyle/>
          <a:p>
            <a:pPr eaLnBrk="1" hangingPunct="1"/>
            <a:r>
              <a:rPr lang="fr-FR" altLang="fr-FR" sz="2200" b="1" dirty="0" smtClean="0">
                <a:latin typeface="Arial" charset="0"/>
                <a:cs typeface="Arial" charset="0"/>
              </a:rPr>
              <a:t>La date d’effet: </a:t>
            </a:r>
          </a:p>
        </p:txBody>
      </p:sp>
      <p:sp>
        <p:nvSpPr>
          <p:cNvPr id="125955" name="Rectangle 2"/>
          <p:cNvSpPr>
            <a:spLocks noGrp="1" noChangeArrowheads="1"/>
          </p:cNvSpPr>
          <p:nvPr>
            <p:ph type="title"/>
          </p:nvPr>
        </p:nvSpPr>
        <p:spPr/>
        <p:txBody>
          <a:bodyPr/>
          <a:lstStyle/>
          <a:p>
            <a:pPr eaLnBrk="1" hangingPunct="1"/>
            <a:r>
              <a:rPr lang="fr-FR" altLang="fr-FR" sz="2800" b="1" dirty="0" smtClean="0">
                <a:latin typeface="Arial" charset="0"/>
                <a:cs typeface="Arial" charset="0"/>
              </a:rPr>
              <a:t>Réversion</a:t>
            </a:r>
          </a:p>
        </p:txBody>
      </p:sp>
      <p:sp>
        <p:nvSpPr>
          <p:cNvPr id="125956" name="Espace réservé du numéro de diapositive 3"/>
          <p:cNvSpPr>
            <a:spLocks noGrp="1"/>
          </p:cNvSpPr>
          <p:nvPr>
            <p:ph type="sldNum" sz="quarter" idx="12"/>
          </p:nvPr>
        </p:nvSpPr>
        <p:spPr bwMode="auto">
          <a:xfrm>
            <a:off x="8316913" y="6308725"/>
            <a:ext cx="503237" cy="360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89</a:t>
            </a:r>
          </a:p>
        </p:txBody>
      </p:sp>
      <p:sp>
        <p:nvSpPr>
          <p:cNvPr id="125957" name="Rectangle 22"/>
          <p:cNvSpPr>
            <a:spLocks noChangeArrowheads="1"/>
          </p:cNvSpPr>
          <p:nvPr/>
        </p:nvSpPr>
        <p:spPr bwMode="auto">
          <a:xfrm>
            <a:off x="755650" y="1989138"/>
            <a:ext cx="7777163" cy="396875"/>
          </a:xfrm>
          <a:prstGeom prst="rect">
            <a:avLst/>
          </a:prstGeom>
          <a:solidFill>
            <a:schemeClr val="bg2"/>
          </a:solidFill>
          <a:ln>
            <a:noFill/>
          </a:ln>
          <a:effectLst>
            <a:prstShdw prst="shdw17" dist="17961" dir="2700000">
              <a:srgbClr val="99997A"/>
            </a:prst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CC66"/>
              </a:buClr>
              <a:buSzPct val="60000"/>
              <a:buFont typeface="Monotype Sorts" pitchFamily="2" charset="2"/>
              <a:buNone/>
            </a:pPr>
            <a:r>
              <a:rPr lang="fr-FR" altLang="fr-FR" sz="2000" b="1" i="1" dirty="0">
                <a:solidFill>
                  <a:schemeClr val="accent2"/>
                </a:solidFill>
                <a:latin typeface="Arial" charset="0"/>
              </a:rPr>
              <a:t>Si la demande est déposée dans l’année suivant le décès</a:t>
            </a:r>
          </a:p>
        </p:txBody>
      </p:sp>
      <p:sp>
        <p:nvSpPr>
          <p:cNvPr id="125958" name="Rectangle 25"/>
          <p:cNvSpPr>
            <a:spLocks noChangeArrowheads="1"/>
          </p:cNvSpPr>
          <p:nvPr/>
        </p:nvSpPr>
        <p:spPr bwMode="auto">
          <a:xfrm>
            <a:off x="2987675" y="2708275"/>
            <a:ext cx="5545138" cy="1006475"/>
          </a:xfrm>
          <a:prstGeom prst="rect">
            <a:avLst/>
          </a:prstGeom>
          <a:noFill/>
          <a:ln>
            <a:noFill/>
          </a:ln>
          <a:effectLst>
            <a:prstShdw prst="shdw17" dist="17961" dir="2700000">
              <a:srgbClr val="7A997A"/>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CC66"/>
              </a:buClr>
              <a:buSzPct val="60000"/>
              <a:buFont typeface="Monotype Sorts" pitchFamily="2" charset="2"/>
              <a:buNone/>
            </a:pPr>
            <a:r>
              <a:rPr lang="fr-FR" altLang="fr-FR" sz="2000" b="1" i="1" dirty="0">
                <a:latin typeface="Arial" charset="0"/>
              </a:rPr>
              <a:t>Date d’effet = date indiquée par le demandeur avec la possibilité de la fixer au 1</a:t>
            </a:r>
            <a:r>
              <a:rPr lang="fr-FR" altLang="fr-FR" sz="2000" b="1" i="1" baseline="30000" dirty="0">
                <a:latin typeface="Arial" charset="0"/>
              </a:rPr>
              <a:t>er</a:t>
            </a:r>
            <a:r>
              <a:rPr lang="fr-FR" altLang="fr-FR" sz="2000" b="1" i="1" dirty="0">
                <a:latin typeface="Arial" charset="0"/>
              </a:rPr>
              <a:t> jour du mois suivant le décès</a:t>
            </a:r>
          </a:p>
        </p:txBody>
      </p:sp>
      <p:sp>
        <p:nvSpPr>
          <p:cNvPr id="1408028" name="AutoShape 28"/>
          <p:cNvSpPr>
            <a:spLocks noChangeArrowheads="1"/>
          </p:cNvSpPr>
          <p:nvPr/>
        </p:nvSpPr>
        <p:spPr bwMode="auto">
          <a:xfrm rot="5400000">
            <a:off x="1805781" y="2953544"/>
            <a:ext cx="525463" cy="4667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eaLnBrk="0" hangingPunct="0">
              <a:defRPr/>
            </a:pPr>
            <a:endParaRPr lang="fr-FR" sz="2000" b="1" dirty="0"/>
          </a:p>
        </p:txBody>
      </p:sp>
      <p:sp>
        <p:nvSpPr>
          <p:cNvPr id="125960" name="Rectangle 24"/>
          <p:cNvSpPr>
            <a:spLocks noChangeArrowheads="1"/>
          </p:cNvSpPr>
          <p:nvPr/>
        </p:nvSpPr>
        <p:spPr bwMode="auto">
          <a:xfrm>
            <a:off x="755650" y="4076700"/>
            <a:ext cx="7920038" cy="396875"/>
          </a:xfrm>
          <a:prstGeom prst="rect">
            <a:avLst/>
          </a:prstGeom>
          <a:solidFill>
            <a:schemeClr val="bg2"/>
          </a:solidFill>
          <a:ln>
            <a:noFill/>
          </a:ln>
          <a:effectLst>
            <a:prstShdw prst="shdw17" dist="17961" dir="2700000">
              <a:srgbClr val="99997A"/>
            </a:prst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
                <a:srgbClr val="00CC66"/>
              </a:buClr>
              <a:buSzPct val="60000"/>
              <a:buFont typeface="Monotype Sorts" pitchFamily="2" charset="2"/>
              <a:buNone/>
            </a:pPr>
            <a:r>
              <a:rPr lang="fr-FR" altLang="fr-FR" sz="2000" b="1" i="1" dirty="0">
                <a:solidFill>
                  <a:schemeClr val="accent2"/>
                </a:solidFill>
                <a:latin typeface="Arial" charset="0"/>
              </a:rPr>
              <a:t>Si la demande est déposée plus d’un an après le décès</a:t>
            </a:r>
          </a:p>
        </p:txBody>
      </p:sp>
      <p:sp>
        <p:nvSpPr>
          <p:cNvPr id="2" name="AutoShape 28"/>
          <p:cNvSpPr>
            <a:spLocks noChangeArrowheads="1"/>
          </p:cNvSpPr>
          <p:nvPr/>
        </p:nvSpPr>
        <p:spPr bwMode="auto">
          <a:xfrm rot="5400000">
            <a:off x="1878806" y="5042694"/>
            <a:ext cx="525463" cy="4667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eaLnBrk="0" hangingPunct="0">
              <a:defRPr/>
            </a:pPr>
            <a:endParaRPr lang="fr-FR" sz="2000" b="1" dirty="0"/>
          </a:p>
        </p:txBody>
      </p:sp>
      <p:sp>
        <p:nvSpPr>
          <p:cNvPr id="125962" name="Rectangle 27"/>
          <p:cNvSpPr>
            <a:spLocks noChangeArrowheads="1"/>
          </p:cNvSpPr>
          <p:nvPr/>
        </p:nvSpPr>
        <p:spPr bwMode="auto">
          <a:xfrm>
            <a:off x="3348038" y="4724400"/>
            <a:ext cx="5256212" cy="1006475"/>
          </a:xfrm>
          <a:prstGeom prst="rect">
            <a:avLst/>
          </a:prstGeom>
          <a:noFill/>
          <a:ln>
            <a:noFill/>
          </a:ln>
          <a:effectLst>
            <a:prstShdw prst="shdw17" dist="17961" dir="2700000">
              <a:srgbClr val="7A997A"/>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
                <a:srgbClr val="00CC66"/>
              </a:buClr>
              <a:buSzPct val="60000"/>
              <a:buFont typeface="Monotype Sorts" pitchFamily="2" charset="2"/>
              <a:buNone/>
            </a:pPr>
            <a:r>
              <a:rPr lang="fr-FR" altLang="fr-FR" sz="2000" b="1" i="1" dirty="0">
                <a:latin typeface="Arial" charset="0"/>
              </a:rPr>
              <a:t>Date d’effet = date indiquée par le demandeur</a:t>
            </a:r>
            <a:r>
              <a:rPr lang="fr-FR" altLang="fr-FR" sz="2000" b="1" dirty="0">
                <a:latin typeface="Arial" charset="0"/>
              </a:rPr>
              <a:t> </a:t>
            </a:r>
            <a:r>
              <a:rPr lang="fr-FR" altLang="fr-FR" sz="2000" b="1" i="1" dirty="0">
                <a:latin typeface="Arial" charset="0"/>
              </a:rPr>
              <a:t>sans pouvoir être antérieure au</a:t>
            </a:r>
            <a:r>
              <a:rPr lang="fr-FR" altLang="fr-FR" sz="2000" b="1" dirty="0">
                <a:latin typeface="Arial" charset="0"/>
              </a:rPr>
              <a:t> </a:t>
            </a:r>
            <a:r>
              <a:rPr lang="fr-FR" altLang="fr-FR" sz="2000" b="1" i="1" dirty="0">
                <a:latin typeface="Arial" charset="0"/>
              </a:rPr>
              <a:t>1</a:t>
            </a:r>
            <a:r>
              <a:rPr lang="fr-FR" altLang="fr-FR" sz="2000" b="1" i="1" baseline="30000" dirty="0">
                <a:latin typeface="Arial" charset="0"/>
              </a:rPr>
              <a:t>er</a:t>
            </a:r>
            <a:r>
              <a:rPr lang="fr-FR" altLang="fr-FR" sz="2000" b="1" i="1" dirty="0">
                <a:latin typeface="Arial" charset="0"/>
              </a:rPr>
              <a:t> jour du mois suivant la demande</a:t>
            </a:r>
          </a:p>
        </p:txBody>
      </p:sp>
      <p:sp>
        <p:nvSpPr>
          <p:cNvPr id="125963"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3" name="Espace réservé de la date 2"/>
          <p:cNvSpPr>
            <a:spLocks noGrp="1"/>
          </p:cNvSpPr>
          <p:nvPr>
            <p:ph type="dt" sz="half" idx="10"/>
          </p:nvPr>
        </p:nvSpPr>
        <p:spPr>
          <a:xfrm>
            <a:off x="5163672" y="6381328"/>
            <a:ext cx="3224752" cy="233961"/>
          </a:xfrm>
        </p:spPr>
        <p:txBody>
          <a:bodyPr/>
          <a:lstStyle/>
          <a:p>
            <a:r>
              <a:rPr lang="fr-FR" smtClean="0"/>
              <a:t>25/06/2015</a:t>
            </a:r>
            <a:endParaRPr lang="en-US" dirty="0"/>
          </a:p>
        </p:txBody>
      </p:sp>
    </p:spTree>
    <p:extLst>
      <p:ext uri="{BB962C8B-B14F-4D97-AF65-F5344CB8AC3E}">
        <p14:creationId xmlns:p14="http://schemas.microsoft.com/office/powerpoint/2010/main" xmlns="" val="2392848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68313" y="1628800"/>
            <a:ext cx="8424862" cy="4968850"/>
          </a:xfrm>
        </p:spPr>
        <p:txBody>
          <a:bodyPr rtlCol="0">
            <a:normAutofit/>
          </a:bodyPr>
          <a:lstStyle/>
          <a:p>
            <a:pPr marL="274320" indent="-274320" eaLnBrk="1" fontAlgn="auto" hangingPunct="1">
              <a:lnSpc>
                <a:spcPct val="80000"/>
              </a:lnSpc>
              <a:spcAft>
                <a:spcPts val="0"/>
              </a:spcAft>
              <a:defRPr/>
            </a:pPr>
            <a:r>
              <a:rPr lang="fr-FR" altLang="fr-FR" sz="2200" b="1" dirty="0">
                <a:latin typeface="Arial" panose="020B0604020202020204" pitchFamily="34" charset="0"/>
                <a:cs typeface="Arial" panose="020B0604020202020204" pitchFamily="34" charset="0"/>
              </a:rPr>
              <a:t>La MSA : </a:t>
            </a:r>
            <a:r>
              <a:rPr lang="fr-FR" altLang="fr-FR" sz="2200" b="1" dirty="0" smtClean="0">
                <a:latin typeface="Arial" panose="020B0604020202020204" pitchFamily="34" charset="0"/>
                <a:cs typeface="Arial" panose="020B0604020202020204" pitchFamily="34" charset="0"/>
              </a:rPr>
              <a:t>5.984.908 </a:t>
            </a:r>
            <a:r>
              <a:rPr lang="fr-FR" altLang="fr-FR" sz="2200" b="1" dirty="0">
                <a:latin typeface="Arial" panose="020B0604020202020204" pitchFamily="34" charset="0"/>
                <a:cs typeface="Arial" panose="020B0604020202020204" pitchFamily="34" charset="0"/>
              </a:rPr>
              <a:t>ressortissants </a:t>
            </a:r>
            <a:r>
              <a:rPr lang="fr-FR" altLang="fr-FR" sz="2200" b="1" dirty="0" smtClean="0">
                <a:latin typeface="Arial" panose="020B0604020202020204" pitchFamily="34" charset="0"/>
                <a:cs typeface="Arial" panose="020B0604020202020204" pitchFamily="34" charset="0"/>
              </a:rPr>
              <a:t>à mi-2014 </a:t>
            </a:r>
          </a:p>
          <a:p>
            <a:pPr marL="274320" indent="-274320" eaLnBrk="1" fontAlgn="auto" hangingPunct="1">
              <a:lnSpc>
                <a:spcPct val="80000"/>
              </a:lnSpc>
              <a:spcAft>
                <a:spcPts val="0"/>
              </a:spcAft>
              <a:defRPr/>
            </a:pPr>
            <a:r>
              <a:rPr lang="fr-FR" altLang="fr-FR" sz="2200" b="1" dirty="0" smtClean="0">
                <a:latin typeface="Arial" charset="0"/>
              </a:rPr>
              <a:t>1.203.232 </a:t>
            </a:r>
            <a:r>
              <a:rPr lang="fr-FR" altLang="fr-FR" sz="2200" b="1" u="sng" dirty="0" smtClean="0">
                <a:latin typeface="Arial" panose="020B0604020202020204" pitchFamily="34" charset="0"/>
                <a:cs typeface="Arial" panose="020B0604020202020204" pitchFamily="34" charset="0"/>
              </a:rPr>
              <a:t>actifs</a:t>
            </a:r>
            <a:r>
              <a:rPr lang="fr-FR" altLang="fr-FR" sz="2200" dirty="0" smtClean="0">
                <a:latin typeface="Arial" panose="020B0604020202020204" pitchFamily="34" charset="0"/>
                <a:cs typeface="Arial" panose="020B0604020202020204" pitchFamily="34" charset="0"/>
              </a:rPr>
              <a:t> au 01/01/2014 dont</a:t>
            </a:r>
            <a:r>
              <a:rPr lang="fr-FR" altLang="fr-FR" sz="2200" dirty="0">
                <a:latin typeface="Arial" panose="020B0604020202020204" pitchFamily="34" charset="0"/>
                <a:cs typeface="Arial" panose="020B0604020202020204" pitchFamily="34" charset="0"/>
              </a:rPr>
              <a:t>: </a:t>
            </a:r>
          </a:p>
          <a:p>
            <a:pPr lvl="3">
              <a:lnSpc>
                <a:spcPct val="80000"/>
              </a:lnSpc>
              <a:spcBef>
                <a:spcPts val="1800"/>
              </a:spcBef>
              <a:defRPr/>
            </a:pPr>
            <a:r>
              <a:rPr lang="fr-FR" altLang="fr-FR" sz="2200" b="1" dirty="0" smtClean="0">
                <a:latin typeface="Arial" charset="0"/>
              </a:rPr>
              <a:t>513.940 </a:t>
            </a:r>
            <a:r>
              <a:rPr lang="fr-FR" altLang="fr-FR" sz="2200" dirty="0" smtClean="0">
                <a:latin typeface="Arial" panose="020B0604020202020204" pitchFamily="34" charset="0"/>
                <a:cs typeface="Arial" panose="020B0604020202020204" pitchFamily="34" charset="0"/>
              </a:rPr>
              <a:t>actifs NSA </a:t>
            </a:r>
            <a:endParaRPr lang="fr-FR" altLang="fr-FR" sz="2200" dirty="0">
              <a:latin typeface="Arial" panose="020B0604020202020204" pitchFamily="34" charset="0"/>
              <a:cs typeface="Arial" panose="020B0604020202020204" pitchFamily="34" charset="0"/>
            </a:endParaRPr>
          </a:p>
          <a:p>
            <a:pPr lvl="3">
              <a:lnSpc>
                <a:spcPct val="80000"/>
              </a:lnSpc>
              <a:spcBef>
                <a:spcPts val="1800"/>
              </a:spcBef>
              <a:defRPr/>
            </a:pPr>
            <a:r>
              <a:rPr lang="fr-FR" altLang="fr-FR" sz="2200" b="1" dirty="0" smtClean="0">
                <a:latin typeface="Arial" charset="0"/>
              </a:rPr>
              <a:t>689.292 </a:t>
            </a:r>
            <a:r>
              <a:rPr lang="fr-FR" altLang="fr-FR" sz="2200" dirty="0" smtClean="0">
                <a:latin typeface="Arial" panose="020B0604020202020204" pitchFamily="34" charset="0"/>
                <a:cs typeface="Arial" panose="020B0604020202020204" pitchFamily="34" charset="0"/>
              </a:rPr>
              <a:t>actifs SA</a:t>
            </a:r>
            <a:endParaRPr lang="fr-FR" altLang="fr-FR" sz="2200" dirty="0">
              <a:latin typeface="Arial" panose="020B0604020202020204" pitchFamily="34" charset="0"/>
              <a:cs typeface="Arial" panose="020B0604020202020204" pitchFamily="34" charset="0"/>
            </a:endParaRPr>
          </a:p>
          <a:p>
            <a:pPr>
              <a:lnSpc>
                <a:spcPct val="80000"/>
              </a:lnSpc>
              <a:defRPr/>
            </a:pPr>
            <a:r>
              <a:rPr lang="fr-FR" altLang="fr-FR" sz="2200" b="1" dirty="0" smtClean="0">
                <a:latin typeface="Arial" panose="020B0604020202020204" pitchFamily="34" charset="0"/>
                <a:cs typeface="Arial" panose="020B0604020202020204" pitchFamily="34" charset="0"/>
              </a:rPr>
              <a:t>4.020.868 </a:t>
            </a:r>
            <a:r>
              <a:rPr lang="fr-FR" altLang="fr-FR" sz="2200" b="1" u="sng" dirty="0">
                <a:latin typeface="Arial" panose="020B0604020202020204" pitchFamily="34" charset="0"/>
                <a:cs typeface="Arial" panose="020B0604020202020204" pitchFamily="34" charset="0"/>
              </a:rPr>
              <a:t>retraités</a:t>
            </a:r>
            <a:r>
              <a:rPr lang="fr-FR" alt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altLang="fr-FR" sz="2200" dirty="0" smtClean="0">
                <a:latin typeface="Arial" panose="020B0604020202020204" pitchFamily="34" charset="0"/>
                <a:cs typeface="Arial" panose="020B0604020202020204" pitchFamily="34" charset="0"/>
              </a:rPr>
              <a:t>au 31/12/2014 dont</a:t>
            </a:r>
            <a:r>
              <a:rPr lang="fr-FR" altLang="fr-FR" sz="2200" dirty="0">
                <a:latin typeface="Arial" panose="020B0604020202020204" pitchFamily="34" charset="0"/>
                <a:cs typeface="Arial" panose="020B0604020202020204" pitchFamily="34" charset="0"/>
              </a:rPr>
              <a:t>: </a:t>
            </a:r>
          </a:p>
          <a:p>
            <a:pPr lvl="3" eaLnBrk="1" fontAlgn="auto" hangingPunct="1">
              <a:lnSpc>
                <a:spcPct val="80000"/>
              </a:lnSpc>
              <a:spcBef>
                <a:spcPts val="1800"/>
              </a:spcBef>
              <a:spcAft>
                <a:spcPts val="0"/>
              </a:spcAft>
              <a:defRPr/>
            </a:pPr>
            <a:r>
              <a:rPr lang="fr-FR" altLang="fr-FR" sz="2200" b="1" dirty="0" smtClean="0">
                <a:latin typeface="Arial" panose="020B0604020202020204" pitchFamily="34" charset="0"/>
                <a:cs typeface="Arial" panose="020B0604020202020204" pitchFamily="34" charset="0"/>
              </a:rPr>
              <a:t>1.517.398 retraités NSA </a:t>
            </a:r>
            <a:endParaRPr lang="fr-FR" altLang="fr-FR" sz="2200" b="1" dirty="0">
              <a:latin typeface="Arial" panose="020B0604020202020204" pitchFamily="34" charset="0"/>
              <a:cs typeface="Arial" panose="020B0604020202020204" pitchFamily="34" charset="0"/>
            </a:endParaRPr>
          </a:p>
          <a:p>
            <a:pPr lvl="3" eaLnBrk="1" fontAlgn="auto" hangingPunct="1">
              <a:lnSpc>
                <a:spcPct val="80000"/>
              </a:lnSpc>
              <a:spcBef>
                <a:spcPts val="1800"/>
              </a:spcBef>
              <a:spcAft>
                <a:spcPts val="0"/>
              </a:spcAft>
              <a:defRPr/>
            </a:pPr>
            <a:r>
              <a:rPr lang="fr-FR" altLang="fr-FR" sz="2200" b="1" dirty="0" smtClean="0">
                <a:latin typeface="Arial" panose="020B0604020202020204" pitchFamily="34" charset="0"/>
                <a:cs typeface="Arial" panose="020B0604020202020204" pitchFamily="34" charset="0"/>
              </a:rPr>
              <a:t>2.503.470 retraités SA</a:t>
            </a:r>
          </a:p>
          <a:p>
            <a:pPr>
              <a:lnSpc>
                <a:spcPct val="80000"/>
              </a:lnSpc>
              <a:defRPr/>
            </a:pPr>
            <a:r>
              <a:rPr lang="fr-FR" altLang="fr-FR" sz="2200" dirty="0" smtClean="0">
                <a:latin typeface="Arial" panose="020B0604020202020204" pitchFamily="34" charset="0"/>
                <a:cs typeface="Arial" panose="020B0604020202020204" pitchFamily="34" charset="0"/>
              </a:rPr>
              <a:t>729.967 bénéficiaires de la RCO au 31/12/2014</a:t>
            </a:r>
            <a:endParaRPr lang="fr-FR" altLang="fr-FR" sz="2200" dirty="0">
              <a:latin typeface="Arial" panose="020B0604020202020204" pitchFamily="34" charset="0"/>
              <a:cs typeface="Arial" panose="020B0604020202020204" pitchFamily="34" charset="0"/>
            </a:endParaRPr>
          </a:p>
          <a:p>
            <a:pPr>
              <a:lnSpc>
                <a:spcPct val="120000"/>
              </a:lnSpc>
              <a:defRPr/>
            </a:pPr>
            <a:r>
              <a:rPr lang="fr-FR" altLang="fr-FR" sz="2200" dirty="0" smtClean="0">
                <a:latin typeface="Arial" panose="020B0604020202020204" pitchFamily="34" charset="0"/>
                <a:cs typeface="Arial" panose="020B0604020202020204" pitchFamily="34" charset="0"/>
              </a:rPr>
              <a:t>3.273.297 personnes protégées en maladie à mi-2014</a:t>
            </a:r>
          </a:p>
          <a:p>
            <a:pPr lvl="1">
              <a:lnSpc>
                <a:spcPct val="120000"/>
              </a:lnSpc>
              <a:defRPr/>
            </a:pPr>
            <a:r>
              <a:rPr lang="fr-FR" altLang="fr-FR" sz="2000" dirty="0" smtClean="0">
                <a:latin typeface="Arial" panose="020B0604020202020204" pitchFamily="34" charset="0"/>
                <a:cs typeface="Arial" panose="020B0604020202020204" pitchFamily="34" charset="0"/>
              </a:rPr>
              <a:t>1.485.166 non salariés</a:t>
            </a:r>
          </a:p>
          <a:p>
            <a:pPr lvl="1">
              <a:lnSpc>
                <a:spcPct val="120000"/>
              </a:lnSpc>
              <a:defRPr/>
            </a:pPr>
            <a:r>
              <a:rPr lang="fr-FR" altLang="fr-FR" sz="2000" dirty="0" smtClean="0">
                <a:latin typeface="Arial" panose="020B0604020202020204" pitchFamily="34" charset="0"/>
                <a:cs typeface="Arial" panose="020B0604020202020204" pitchFamily="34" charset="0"/>
              </a:rPr>
              <a:t>1.788.131 salariés</a:t>
            </a:r>
          </a:p>
          <a:p>
            <a:pPr>
              <a:lnSpc>
                <a:spcPct val="120000"/>
              </a:lnSpc>
              <a:defRPr/>
            </a:pPr>
            <a:endParaRPr lang="fr-FR" altLang="fr-FR" sz="2600" dirty="0" smtClean="0">
              <a:solidFill>
                <a:schemeClr val="bg2">
                  <a:lumMod val="50000"/>
                </a:schemeClr>
              </a:solidFill>
              <a:latin typeface="Arial" panose="020B0604020202020204" pitchFamily="34" charset="0"/>
              <a:cs typeface="Arial" panose="020B0604020202020204" pitchFamily="34" charset="0"/>
            </a:endParaRPr>
          </a:p>
          <a:p>
            <a:pPr marL="0" indent="0">
              <a:lnSpc>
                <a:spcPct val="120000"/>
              </a:lnSpc>
              <a:buNone/>
              <a:defRPr/>
            </a:pPr>
            <a:endParaRPr lang="fr-FR" altLang="fr-FR" sz="2600" dirty="0" smtClean="0">
              <a:solidFill>
                <a:schemeClr val="bg2">
                  <a:lumMod val="50000"/>
                </a:schemeClr>
              </a:solidFill>
              <a:latin typeface="Arial" panose="020B0604020202020204" pitchFamily="34" charset="0"/>
              <a:cs typeface="Arial" panose="020B0604020202020204" pitchFamily="34" charset="0"/>
            </a:endParaRPr>
          </a:p>
          <a:p>
            <a:pPr lvl="1" indent="-274320" eaLnBrk="1" fontAlgn="auto" hangingPunct="1">
              <a:lnSpc>
                <a:spcPct val="80000"/>
              </a:lnSpc>
              <a:spcAft>
                <a:spcPts val="0"/>
              </a:spcAft>
              <a:defRPr/>
            </a:pPr>
            <a:endParaRPr lang="fr-FR" altLang="fr-FR" sz="2900" b="1" u="sng" dirty="0">
              <a:solidFill>
                <a:schemeClr val="bg2">
                  <a:lumMod val="50000"/>
                </a:schemeClr>
              </a:solidFill>
              <a:latin typeface="Arial" panose="020B0604020202020204" pitchFamily="34" charset="0"/>
              <a:cs typeface="Arial" panose="020B0604020202020204" pitchFamily="34" charset="0"/>
            </a:endParaRPr>
          </a:p>
          <a:p>
            <a:pPr lvl="1" indent="-274320" eaLnBrk="1" fontAlgn="auto" hangingPunct="1">
              <a:lnSpc>
                <a:spcPct val="80000"/>
              </a:lnSpc>
              <a:spcAft>
                <a:spcPts val="0"/>
              </a:spcAft>
              <a:defRPr/>
            </a:pPr>
            <a:endParaRPr lang="fr-FR" altLang="fr-FR" b="1" u="sng" dirty="0">
              <a:solidFill>
                <a:schemeClr val="bg2">
                  <a:lumMod val="50000"/>
                </a:schemeClr>
              </a:solidFill>
              <a:latin typeface="Arial" panose="020B0604020202020204" pitchFamily="34" charset="0"/>
              <a:cs typeface="Arial" panose="020B0604020202020204" pitchFamily="34" charset="0"/>
            </a:endParaRPr>
          </a:p>
          <a:p>
            <a:pPr lvl="1" indent="-274320" eaLnBrk="1" fontAlgn="auto" hangingPunct="1">
              <a:lnSpc>
                <a:spcPct val="80000"/>
              </a:lnSpc>
              <a:spcAft>
                <a:spcPts val="0"/>
              </a:spcAft>
              <a:buFontTx/>
              <a:buNone/>
              <a:defRPr/>
            </a:pPr>
            <a:endParaRPr lang="fr-FR" altLang="fr-FR" sz="1600" b="1" u="sng" dirty="0">
              <a:solidFill>
                <a:schemeClr val="bg2">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8435" name="Rectangle 2"/>
          <p:cNvSpPr>
            <a:spLocks noGrp="1" noChangeArrowheads="1"/>
          </p:cNvSpPr>
          <p:nvPr>
            <p:ph type="title"/>
          </p:nvPr>
        </p:nvSpPr>
        <p:spPr>
          <a:xfrm>
            <a:off x="457200" y="338328"/>
            <a:ext cx="8229600" cy="1074448"/>
          </a:xfrm>
        </p:spPr>
        <p:txBody>
          <a:bodyPr/>
          <a:lstStyle/>
          <a:p>
            <a:r>
              <a:rPr lang="fr-FR" altLang="fr-FR" sz="2800" b="1" dirty="0" smtClean="0">
                <a:latin typeface="Arial" panose="020B0604020202020204" pitchFamily="34" charset="0"/>
                <a:cs typeface="Arial" panose="020B0604020202020204" pitchFamily="34" charset="0"/>
              </a:rPr>
              <a:t>Actifs et retraités non-salariés </a:t>
            </a:r>
            <a:r>
              <a:rPr lang="fr-FR" altLang="fr-FR" sz="2800" b="1" dirty="0">
                <a:latin typeface="Arial" panose="020B0604020202020204" pitchFamily="34" charset="0"/>
                <a:cs typeface="Arial" panose="020B0604020202020204" pitchFamily="34" charset="0"/>
              </a:rPr>
              <a:t>et salariés</a:t>
            </a:r>
            <a:endParaRPr lang="fr-FR" altLang="fr-FR" sz="2800" b="1" dirty="0" smtClean="0">
              <a:latin typeface="Arial" panose="020B0604020202020204" pitchFamily="34" charset="0"/>
              <a:cs typeface="Arial" panose="020B0604020202020204" pitchFamily="34" charset="0"/>
            </a:endParaRPr>
          </a:p>
        </p:txBody>
      </p:sp>
      <p:sp>
        <p:nvSpPr>
          <p:cNvPr id="18437" name="Espace réservé du numéro de diapositive 3"/>
          <p:cNvSpPr>
            <a:spLocks noGrp="1"/>
          </p:cNvSpPr>
          <p:nvPr>
            <p:ph type="sldNum" sz="quarter" idx="12"/>
          </p:nvPr>
        </p:nvSpPr>
        <p:spPr bwMode="auto">
          <a:xfrm>
            <a:off x="8245102" y="6279113"/>
            <a:ext cx="574675"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0A47EE46-E10B-4775-ABEE-770C368BB618}" type="slidenum">
              <a:rPr lang="fr-FR" altLang="fr-FR" sz="1000" smtClean="0">
                <a:latin typeface="Arial" charset="0"/>
              </a:rPr>
              <a:pPr eaLnBrk="1" hangingPunct="1">
                <a:spcBef>
                  <a:spcPct val="0"/>
                </a:spcBef>
                <a:buClrTx/>
                <a:buSzTx/>
                <a:buFontTx/>
                <a:buNone/>
              </a:pPr>
              <a:t>9</a:t>
            </a:fld>
            <a:endParaRPr lang="fr-FR" altLang="fr-FR" sz="1000" dirty="0" smtClean="0">
              <a:latin typeface="Arial" charset="0"/>
            </a:endParaRPr>
          </a:p>
        </p:txBody>
      </p:sp>
      <p:sp>
        <p:nvSpPr>
          <p:cNvPr id="4" name="Espace réservé du pied de page 3"/>
          <p:cNvSpPr>
            <a:spLocks noGrp="1"/>
          </p:cNvSpPr>
          <p:nvPr>
            <p:ph type="ftr" sz="quarter" idx="11"/>
          </p:nvPr>
        </p:nvSpPr>
        <p:spPr>
          <a:xfrm>
            <a:off x="193638" y="6250164"/>
            <a:ext cx="3786691" cy="365125"/>
          </a:xfrm>
        </p:spPr>
        <p:txBody>
          <a:bodyPr/>
          <a:lstStyle/>
          <a:p>
            <a:r>
              <a:rPr lang="en-US" dirty="0" smtClean="0"/>
              <a:t>1ers repères retraite - L.A</a:t>
            </a:r>
            <a:endParaRPr lang="en-US" dirty="0"/>
          </a:p>
        </p:txBody>
      </p:sp>
      <p:sp>
        <p:nvSpPr>
          <p:cNvPr id="9" name="Espace réservé de la date 2"/>
          <p:cNvSpPr txBox="1">
            <a:spLocks/>
          </p:cNvSpPr>
          <p:nvPr/>
        </p:nvSpPr>
        <p:spPr>
          <a:xfrm>
            <a:off x="8388424" y="6270425"/>
            <a:ext cx="288032" cy="326927"/>
          </a:xfrm>
          <a:prstGeom prst="rect">
            <a:avLst/>
          </a:prstGeom>
        </p:spPr>
        <p:txBody>
          <a:bodyPr vert="horz" lIns="91440" tIns="45720" rIns="91440" bIns="45720" rtlCol="0" anchor="ctr"/>
          <a:lstStyle>
            <a:defPPr>
              <a:defRPr lang="fr-FR"/>
            </a:defPPr>
            <a:lvl1pPr algn="ctr"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dirty="0" smtClean="0"/>
              <a:t>          </a:t>
            </a:r>
            <a:endParaRPr lang="en-US" dirty="0"/>
          </a:p>
        </p:txBody>
      </p:sp>
      <p:sp>
        <p:nvSpPr>
          <p:cNvPr id="2" name="Espace réservé de la date 1"/>
          <p:cNvSpPr>
            <a:spLocks noGrp="1"/>
          </p:cNvSpPr>
          <p:nvPr>
            <p:ph type="dt" sz="half" idx="10"/>
          </p:nvPr>
        </p:nvSpPr>
        <p:spPr>
          <a:xfrm>
            <a:off x="4824360" y="6270425"/>
            <a:ext cx="3564064" cy="326927"/>
          </a:xfrm>
        </p:spPr>
        <p:txBody>
          <a:bodyPr/>
          <a:lstStyle/>
          <a:p>
            <a:r>
              <a:rPr lang="fr-FR" smtClean="0"/>
              <a:t>25/06/2015</a:t>
            </a:r>
            <a:endParaRPr lang="en-US" dirty="0"/>
          </a:p>
        </p:txBody>
      </p:sp>
    </p:spTree>
    <p:extLst>
      <p:ext uri="{BB962C8B-B14F-4D97-AF65-F5344CB8AC3E}">
        <p14:creationId xmlns:p14="http://schemas.microsoft.com/office/powerpoint/2010/main" xmlns="" val="40699160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u contenu 1"/>
          <p:cNvSpPr>
            <a:spLocks noGrp="1"/>
          </p:cNvSpPr>
          <p:nvPr>
            <p:ph idx="1"/>
          </p:nvPr>
        </p:nvSpPr>
        <p:spPr>
          <a:xfrm>
            <a:off x="539750" y="2133600"/>
            <a:ext cx="8280400" cy="3992563"/>
          </a:xfrm>
        </p:spPr>
        <p:txBody>
          <a:bodyPr/>
          <a:lstStyle/>
          <a:p>
            <a:r>
              <a:rPr lang="fr-FR" altLang="fr-FR" sz="2200" b="1" dirty="0" smtClean="0">
                <a:latin typeface="Arial" charset="0"/>
                <a:cs typeface="Arial" charset="0"/>
              </a:rPr>
              <a:t>Conditions relatives au demandeur</a:t>
            </a:r>
          </a:p>
          <a:p>
            <a:pPr lvl="1"/>
            <a:r>
              <a:rPr lang="fr-FR" altLang="fr-FR" sz="2000" dirty="0" smtClean="0">
                <a:latin typeface="Arial" charset="0"/>
                <a:cs typeface="Arial" charset="0"/>
              </a:rPr>
              <a:t>L’âge </a:t>
            </a:r>
          </a:p>
          <a:p>
            <a:pPr lvl="1"/>
            <a:r>
              <a:rPr lang="fr-FR" altLang="fr-FR" sz="2000" dirty="0" smtClean="0">
                <a:latin typeface="Arial" charset="0"/>
                <a:cs typeface="Arial" charset="0"/>
              </a:rPr>
              <a:t>Lieu de résidence,</a:t>
            </a:r>
          </a:p>
          <a:p>
            <a:pPr lvl="1"/>
            <a:r>
              <a:rPr lang="fr-FR" altLang="fr-FR" sz="2000" dirty="0" smtClean="0">
                <a:latin typeface="Arial" charset="0"/>
                <a:cs typeface="Arial" charset="0"/>
              </a:rPr>
              <a:t>Sa situation matrimoniale </a:t>
            </a:r>
          </a:p>
          <a:p>
            <a:pPr lvl="1"/>
            <a:r>
              <a:rPr lang="fr-FR" altLang="fr-FR" sz="2000" dirty="0" smtClean="0">
                <a:latin typeface="Arial" charset="0"/>
                <a:cs typeface="Arial" charset="0"/>
              </a:rPr>
              <a:t>Les ressources </a:t>
            </a:r>
          </a:p>
          <a:p>
            <a:r>
              <a:rPr lang="fr-FR" altLang="fr-FR" b="1" dirty="0" smtClean="0">
                <a:latin typeface="Arial" charset="0"/>
                <a:cs typeface="Arial" charset="0"/>
              </a:rPr>
              <a:t>Le droit à l'allocation veuvage n'est pas ouvert pour : </a:t>
            </a:r>
          </a:p>
          <a:p>
            <a:pPr lvl="1" eaLnBrk="1" hangingPunct="1">
              <a:buFontTx/>
              <a:buNone/>
            </a:pPr>
            <a:r>
              <a:rPr lang="fr-FR" altLang="fr-FR" dirty="0" smtClean="0">
                <a:latin typeface="Arial" charset="0"/>
                <a:cs typeface="Arial" charset="0"/>
              </a:rPr>
              <a:t>- </a:t>
            </a:r>
            <a:r>
              <a:rPr lang="fr-FR" altLang="fr-FR" sz="2000" dirty="0" smtClean="0">
                <a:latin typeface="Arial" charset="0"/>
                <a:cs typeface="Arial" charset="0"/>
              </a:rPr>
              <a:t>L'ex-conjoint divorcé  </a:t>
            </a:r>
          </a:p>
          <a:p>
            <a:pPr lvl="1" eaLnBrk="1" hangingPunct="1">
              <a:buFontTx/>
              <a:buNone/>
            </a:pPr>
            <a:r>
              <a:rPr lang="fr-FR" altLang="fr-FR" sz="2000" dirty="0" smtClean="0">
                <a:latin typeface="Arial" charset="0"/>
                <a:cs typeface="Arial" charset="0"/>
              </a:rPr>
              <a:t>- Le conjoint remarié ou vivant maritalement  </a:t>
            </a:r>
          </a:p>
          <a:p>
            <a:pPr lvl="1" eaLnBrk="1" hangingPunct="1">
              <a:buFontTx/>
              <a:buNone/>
            </a:pPr>
            <a:r>
              <a:rPr lang="fr-FR" altLang="fr-FR" sz="2000" dirty="0" smtClean="0">
                <a:latin typeface="Arial" charset="0"/>
                <a:cs typeface="Arial" charset="0"/>
              </a:rPr>
              <a:t>- Le conjoint qui a conclu un pacte civil de solidarité </a:t>
            </a:r>
          </a:p>
          <a:p>
            <a:pPr eaLnBrk="1" hangingPunct="1">
              <a:buFont typeface="Wingdings 3" pitchFamily="18" charset="2"/>
              <a:buNone/>
            </a:pPr>
            <a:r>
              <a:rPr lang="fr-FR" altLang="fr-FR" sz="2000" dirty="0" smtClean="0">
                <a:latin typeface="Arial" charset="0"/>
                <a:cs typeface="Arial" charset="0"/>
              </a:rPr>
              <a:t> </a:t>
            </a:r>
          </a:p>
        </p:txBody>
      </p:sp>
      <p:sp>
        <p:nvSpPr>
          <p:cNvPr id="126979" name="Titre 2"/>
          <p:cNvSpPr>
            <a:spLocks noGrp="1"/>
          </p:cNvSpPr>
          <p:nvPr>
            <p:ph type="title"/>
          </p:nvPr>
        </p:nvSpPr>
        <p:spPr/>
        <p:txBody>
          <a:bodyPr/>
          <a:lstStyle/>
          <a:p>
            <a:r>
              <a:rPr lang="fr-FR" altLang="fr-FR" sz="2800" b="1" dirty="0" smtClean="0">
                <a:latin typeface="Arial" charset="0"/>
                <a:cs typeface="Arial" charset="0"/>
              </a:rPr>
              <a:t>Allocation veuvage</a:t>
            </a:r>
          </a:p>
        </p:txBody>
      </p:sp>
      <p:sp>
        <p:nvSpPr>
          <p:cNvPr id="126980" name="Espace réservé du numéro de diapositive 4"/>
          <p:cNvSpPr>
            <a:spLocks noGrp="1"/>
          </p:cNvSpPr>
          <p:nvPr>
            <p:ph type="sldNum" sz="quarter" idx="12"/>
          </p:nvPr>
        </p:nvSpPr>
        <p:spPr bwMode="auto">
          <a:xfrm>
            <a:off x="8316913" y="6237312"/>
            <a:ext cx="647700" cy="3603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90</a:t>
            </a:r>
          </a:p>
        </p:txBody>
      </p:sp>
      <p:sp>
        <p:nvSpPr>
          <p:cNvPr id="126981"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4644008"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2956690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288" y="1628775"/>
            <a:ext cx="8497887" cy="4497388"/>
          </a:xfrm>
        </p:spPr>
        <p:txBody>
          <a:bodyPr/>
          <a:lstStyle/>
          <a:p>
            <a:pPr marL="0" indent="0">
              <a:buFont typeface="Wingdings 3" pitchFamily="18" charset="2"/>
              <a:buNone/>
              <a:defRPr/>
            </a:pPr>
            <a:endParaRPr lang="fr-FR" b="1" i="1" dirty="0" smtClean="0">
              <a:solidFill>
                <a:srgbClr val="0070C0"/>
              </a:solidFill>
            </a:endParaRPr>
          </a:p>
          <a:p>
            <a:pPr>
              <a:spcBef>
                <a:spcPts val="1800"/>
              </a:spcBef>
              <a:defRPr/>
            </a:pPr>
            <a:r>
              <a:rPr lang="fr-FR" sz="2200" b="1" dirty="0" smtClean="0">
                <a:latin typeface="Arial" panose="020B0604020202020204" pitchFamily="34" charset="0"/>
                <a:cs typeface="Arial" panose="020B0604020202020204" pitchFamily="34" charset="0"/>
              </a:rPr>
              <a:t>Condition d’âge</a:t>
            </a:r>
          </a:p>
          <a:p>
            <a:pPr lvl="1">
              <a:spcBef>
                <a:spcPts val="1800"/>
              </a:spcBef>
              <a:defRPr/>
            </a:pP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conjoint survivant doit être âgé </a:t>
            </a:r>
            <a:r>
              <a:rPr lang="fr-FR" sz="2000" b="1" dirty="0">
                <a:latin typeface="Arial" panose="020B0604020202020204" pitchFamily="34" charset="0"/>
                <a:cs typeface="Arial" panose="020B0604020202020204" pitchFamily="34" charset="0"/>
              </a:rPr>
              <a:t>de moins de 55 </a:t>
            </a:r>
            <a:r>
              <a:rPr lang="fr-FR" sz="2000" b="1" dirty="0" smtClean="0">
                <a:latin typeface="Arial" panose="020B0604020202020204" pitchFamily="34" charset="0"/>
                <a:cs typeface="Arial" panose="020B0604020202020204" pitchFamily="34" charset="0"/>
              </a:rPr>
              <a:t>ans</a:t>
            </a:r>
          </a:p>
          <a:p>
            <a:pPr>
              <a:spcBef>
                <a:spcPts val="1800"/>
              </a:spcBef>
              <a:defRPr/>
            </a:pPr>
            <a:r>
              <a:rPr lang="fr-FR" sz="2200" b="1" dirty="0" smtClean="0">
                <a:latin typeface="Arial" panose="020B0604020202020204" pitchFamily="34" charset="0"/>
                <a:cs typeface="Arial" panose="020B0604020202020204" pitchFamily="34" charset="0"/>
              </a:rPr>
              <a:t>Condition </a:t>
            </a:r>
            <a:r>
              <a:rPr lang="fr-FR" sz="2200" b="1" dirty="0">
                <a:latin typeface="Arial" panose="020B0604020202020204" pitchFamily="34" charset="0"/>
                <a:cs typeface="Arial" panose="020B0604020202020204" pitchFamily="34" charset="0"/>
              </a:rPr>
              <a:t>de </a:t>
            </a:r>
            <a:r>
              <a:rPr lang="fr-FR" sz="2200" b="1" dirty="0" smtClean="0">
                <a:latin typeface="Arial" panose="020B0604020202020204" pitchFamily="34" charset="0"/>
                <a:cs typeface="Arial" panose="020B0604020202020204" pitchFamily="34" charset="0"/>
              </a:rPr>
              <a:t>résidence</a:t>
            </a:r>
          </a:p>
          <a:p>
            <a:pPr lvl="1">
              <a:spcBef>
                <a:spcPts val="1800"/>
              </a:spcBef>
              <a:defRPr/>
            </a:pP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conjoint survivant </a:t>
            </a:r>
            <a:r>
              <a:rPr lang="fr-FR" sz="2000" b="1" dirty="0">
                <a:latin typeface="Arial" panose="020B0604020202020204" pitchFamily="34" charset="0"/>
                <a:cs typeface="Arial" panose="020B0604020202020204" pitchFamily="34" charset="0"/>
              </a:rPr>
              <a:t>doit résider en France </a:t>
            </a:r>
            <a:r>
              <a:rPr lang="fr-FR" sz="2000" dirty="0">
                <a:latin typeface="Arial" panose="020B0604020202020204" pitchFamily="34" charset="0"/>
                <a:cs typeface="Arial" panose="020B0604020202020204" pitchFamily="34" charset="0"/>
              </a:rPr>
              <a:t>(métropolitaine ou dans un département </a:t>
            </a:r>
            <a:r>
              <a:rPr lang="fr-FR" sz="2000" dirty="0" smtClean="0">
                <a:latin typeface="Arial" panose="020B0604020202020204" pitchFamily="34" charset="0"/>
                <a:cs typeface="Arial" panose="020B0604020202020204" pitchFamily="34" charset="0"/>
              </a:rPr>
              <a:t>d’Outre-Mer)</a:t>
            </a:r>
          </a:p>
          <a:p>
            <a:pPr>
              <a:spcBef>
                <a:spcPts val="1800"/>
              </a:spcBef>
              <a:defRPr/>
            </a:pPr>
            <a:r>
              <a:rPr lang="fr-FR" sz="2200" b="1" dirty="0" smtClean="0">
                <a:latin typeface="Arial" panose="020B0604020202020204" pitchFamily="34" charset="0"/>
                <a:cs typeface="Arial" panose="020B0604020202020204" pitchFamily="34" charset="0"/>
              </a:rPr>
              <a:t>Situation matrimoniale</a:t>
            </a:r>
          </a:p>
          <a:p>
            <a:pPr lvl="1">
              <a:spcBef>
                <a:spcPts val="1800"/>
              </a:spcBef>
              <a:defRPr/>
            </a:pPr>
            <a:r>
              <a:rPr lang="fr-FR" sz="2000" b="1" dirty="0" smtClean="0">
                <a:latin typeface="Arial" panose="020B0604020202020204" pitchFamily="34" charset="0"/>
                <a:cs typeface="Arial" panose="020B0604020202020204" pitchFamily="34" charset="0"/>
              </a:rPr>
              <a:t>Il </a:t>
            </a:r>
            <a:r>
              <a:rPr lang="fr-FR" sz="2000" b="1" dirty="0">
                <a:latin typeface="Arial" panose="020B0604020202020204" pitchFamily="34" charset="0"/>
                <a:cs typeface="Arial" panose="020B0604020202020204" pitchFamily="34" charset="0"/>
              </a:rPr>
              <a:t>doit exister un lien matrimonial au moment du décès </a:t>
            </a:r>
            <a:r>
              <a:rPr lang="fr-FR" sz="2000" dirty="0">
                <a:latin typeface="Arial" panose="020B0604020202020204" pitchFamily="34" charset="0"/>
                <a:cs typeface="Arial" panose="020B0604020202020204" pitchFamily="34" charset="0"/>
              </a:rPr>
              <a:t>entre le requérant à l’allocation veuvage et l’assuré décédé</a:t>
            </a:r>
          </a:p>
          <a:p>
            <a:pPr>
              <a:spcBef>
                <a:spcPts val="1800"/>
              </a:spcBef>
              <a:defRPr/>
            </a:pPr>
            <a:endParaRPr lang="fr-FR" sz="2000" dirty="0">
              <a:latin typeface="Arial" panose="020B0604020202020204" pitchFamily="34" charset="0"/>
              <a:cs typeface="Arial" panose="020B0604020202020204" pitchFamily="34" charset="0"/>
            </a:endParaRPr>
          </a:p>
        </p:txBody>
      </p:sp>
      <p:sp>
        <p:nvSpPr>
          <p:cNvPr id="128003" name="Titre 2"/>
          <p:cNvSpPr>
            <a:spLocks noGrp="1"/>
          </p:cNvSpPr>
          <p:nvPr>
            <p:ph type="title"/>
          </p:nvPr>
        </p:nvSpPr>
        <p:spPr>
          <a:xfrm>
            <a:off x="395288" y="620713"/>
            <a:ext cx="8229600" cy="936625"/>
          </a:xfrm>
        </p:spPr>
        <p:txBody>
          <a:bodyPr>
            <a:normAutofit/>
          </a:bodyPr>
          <a:lstStyle/>
          <a:p>
            <a:r>
              <a:rPr lang="fr-FR" altLang="fr-FR" sz="2800" b="1" dirty="0" smtClean="0">
                <a:latin typeface="Arial" charset="0"/>
                <a:cs typeface="Arial" charset="0"/>
              </a:rPr>
              <a:t>Allocation veuvage</a:t>
            </a:r>
            <a:endParaRPr lang="fr-FR" altLang="fr-FR" dirty="0" smtClean="0"/>
          </a:p>
        </p:txBody>
      </p:sp>
      <p:sp>
        <p:nvSpPr>
          <p:cNvPr id="128004" name="Espace réservé du numéro de diapositive 4"/>
          <p:cNvSpPr>
            <a:spLocks noGrp="1"/>
          </p:cNvSpPr>
          <p:nvPr>
            <p:ph type="sldNum" sz="quarter" idx="12"/>
          </p:nvPr>
        </p:nvSpPr>
        <p:spPr bwMode="auto">
          <a:xfrm>
            <a:off x="8172450" y="6249988"/>
            <a:ext cx="503238" cy="492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91</a:t>
            </a:r>
          </a:p>
        </p:txBody>
      </p:sp>
      <p:sp>
        <p:nvSpPr>
          <p:cNvPr id="128005"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3" name="Espace réservé de la date 2"/>
          <p:cNvSpPr>
            <a:spLocks noGrp="1"/>
          </p:cNvSpPr>
          <p:nvPr>
            <p:ph type="dt" sz="half" idx="10"/>
          </p:nvPr>
        </p:nvSpPr>
        <p:spPr>
          <a:xfrm>
            <a:off x="5163672" y="6381328"/>
            <a:ext cx="3152744" cy="233961"/>
          </a:xfrm>
        </p:spPr>
        <p:txBody>
          <a:bodyPr/>
          <a:lstStyle/>
          <a:p>
            <a:r>
              <a:rPr lang="fr-FR" smtClean="0"/>
              <a:t>25/06/2015</a:t>
            </a:r>
            <a:endParaRPr lang="en-US" dirty="0"/>
          </a:p>
        </p:txBody>
      </p:sp>
    </p:spTree>
    <p:extLst>
      <p:ext uri="{BB962C8B-B14F-4D97-AF65-F5344CB8AC3E}">
        <p14:creationId xmlns:p14="http://schemas.microsoft.com/office/powerpoint/2010/main" xmlns="" val="27386158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288" y="1628775"/>
            <a:ext cx="8497887" cy="4497388"/>
          </a:xfrm>
        </p:spPr>
        <p:txBody>
          <a:bodyPr/>
          <a:lstStyle/>
          <a:p>
            <a:pPr marL="0" indent="0">
              <a:buFont typeface="Wingdings 3" pitchFamily="18" charset="2"/>
              <a:buNone/>
              <a:defRPr/>
            </a:pPr>
            <a:endParaRPr lang="fr-FR" b="1" i="1" dirty="0" smtClean="0">
              <a:solidFill>
                <a:srgbClr val="0070C0"/>
              </a:solidFill>
            </a:endParaRPr>
          </a:p>
          <a:p>
            <a:pPr>
              <a:spcBef>
                <a:spcPts val="1800"/>
              </a:spcBef>
              <a:defRPr/>
            </a:pPr>
            <a:r>
              <a:rPr lang="fr-FR" sz="2200" b="1" dirty="0" smtClean="0">
                <a:latin typeface="Arial" panose="020B0604020202020204" pitchFamily="34" charset="0"/>
                <a:cs typeface="Arial" panose="020B0604020202020204" pitchFamily="34" charset="0"/>
              </a:rPr>
              <a:t>Condition d’âge</a:t>
            </a:r>
          </a:p>
          <a:p>
            <a:pPr lvl="1">
              <a:spcBef>
                <a:spcPts val="1800"/>
              </a:spcBef>
              <a:defRPr/>
            </a:pP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conjoint survivant doit être âgé </a:t>
            </a:r>
            <a:r>
              <a:rPr lang="fr-FR" sz="2000" b="1" dirty="0">
                <a:latin typeface="Arial" panose="020B0604020202020204" pitchFamily="34" charset="0"/>
                <a:cs typeface="Arial" panose="020B0604020202020204" pitchFamily="34" charset="0"/>
              </a:rPr>
              <a:t>de moins de 55 </a:t>
            </a:r>
            <a:r>
              <a:rPr lang="fr-FR" sz="2000" b="1" dirty="0" smtClean="0">
                <a:latin typeface="Arial" panose="020B0604020202020204" pitchFamily="34" charset="0"/>
                <a:cs typeface="Arial" panose="020B0604020202020204" pitchFamily="34" charset="0"/>
              </a:rPr>
              <a:t>ans</a:t>
            </a:r>
          </a:p>
          <a:p>
            <a:pPr>
              <a:spcBef>
                <a:spcPts val="1800"/>
              </a:spcBef>
              <a:defRPr/>
            </a:pPr>
            <a:r>
              <a:rPr lang="fr-FR" sz="2200" b="1" dirty="0" smtClean="0">
                <a:latin typeface="Arial" panose="020B0604020202020204" pitchFamily="34" charset="0"/>
                <a:cs typeface="Arial" panose="020B0604020202020204" pitchFamily="34" charset="0"/>
              </a:rPr>
              <a:t>Condition </a:t>
            </a:r>
            <a:r>
              <a:rPr lang="fr-FR" sz="2200" b="1" dirty="0">
                <a:latin typeface="Arial" panose="020B0604020202020204" pitchFamily="34" charset="0"/>
                <a:cs typeface="Arial" panose="020B0604020202020204" pitchFamily="34" charset="0"/>
              </a:rPr>
              <a:t>de </a:t>
            </a:r>
            <a:r>
              <a:rPr lang="fr-FR" sz="2200" b="1" dirty="0" smtClean="0">
                <a:latin typeface="Arial" panose="020B0604020202020204" pitchFamily="34" charset="0"/>
                <a:cs typeface="Arial" panose="020B0604020202020204" pitchFamily="34" charset="0"/>
              </a:rPr>
              <a:t>résidence</a:t>
            </a:r>
          </a:p>
          <a:p>
            <a:pPr lvl="1">
              <a:spcBef>
                <a:spcPts val="1800"/>
              </a:spcBef>
              <a:defRPr/>
            </a:pP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conjoint survivant </a:t>
            </a:r>
            <a:r>
              <a:rPr lang="fr-FR" sz="2000" b="1" dirty="0">
                <a:latin typeface="Arial" panose="020B0604020202020204" pitchFamily="34" charset="0"/>
                <a:cs typeface="Arial" panose="020B0604020202020204" pitchFamily="34" charset="0"/>
              </a:rPr>
              <a:t>doit résider en France </a:t>
            </a:r>
            <a:r>
              <a:rPr lang="fr-FR" sz="2000" dirty="0">
                <a:latin typeface="Arial" panose="020B0604020202020204" pitchFamily="34" charset="0"/>
                <a:cs typeface="Arial" panose="020B0604020202020204" pitchFamily="34" charset="0"/>
              </a:rPr>
              <a:t>(métropolitaine ou dans un département </a:t>
            </a:r>
            <a:r>
              <a:rPr lang="fr-FR" sz="2000" dirty="0" smtClean="0">
                <a:latin typeface="Arial" panose="020B0604020202020204" pitchFamily="34" charset="0"/>
                <a:cs typeface="Arial" panose="020B0604020202020204" pitchFamily="34" charset="0"/>
              </a:rPr>
              <a:t>d’Outre-Mer)</a:t>
            </a:r>
          </a:p>
          <a:p>
            <a:pPr>
              <a:spcBef>
                <a:spcPts val="1800"/>
              </a:spcBef>
              <a:defRPr/>
            </a:pPr>
            <a:r>
              <a:rPr lang="fr-FR" sz="2200" b="1" dirty="0" smtClean="0">
                <a:latin typeface="Arial" panose="020B0604020202020204" pitchFamily="34" charset="0"/>
                <a:cs typeface="Arial" panose="020B0604020202020204" pitchFamily="34" charset="0"/>
              </a:rPr>
              <a:t>Situation matrimoniale</a:t>
            </a:r>
          </a:p>
          <a:p>
            <a:pPr lvl="1">
              <a:spcBef>
                <a:spcPts val="1800"/>
              </a:spcBef>
              <a:defRPr/>
            </a:pPr>
            <a:r>
              <a:rPr lang="fr-FR" sz="2000" b="1" dirty="0" smtClean="0">
                <a:latin typeface="Arial" panose="020B0604020202020204" pitchFamily="34" charset="0"/>
                <a:cs typeface="Arial" panose="020B0604020202020204" pitchFamily="34" charset="0"/>
              </a:rPr>
              <a:t>Il </a:t>
            </a:r>
            <a:r>
              <a:rPr lang="fr-FR" sz="2000" b="1" dirty="0">
                <a:latin typeface="Arial" panose="020B0604020202020204" pitchFamily="34" charset="0"/>
                <a:cs typeface="Arial" panose="020B0604020202020204" pitchFamily="34" charset="0"/>
              </a:rPr>
              <a:t>doit exister un lien matrimonial au moment du décès </a:t>
            </a:r>
            <a:r>
              <a:rPr lang="fr-FR" sz="2000" dirty="0">
                <a:latin typeface="Arial" panose="020B0604020202020204" pitchFamily="34" charset="0"/>
                <a:cs typeface="Arial" panose="020B0604020202020204" pitchFamily="34" charset="0"/>
              </a:rPr>
              <a:t>entre le requérant à l’allocation veuvage et l’assuré décédé</a:t>
            </a:r>
          </a:p>
          <a:p>
            <a:pPr>
              <a:spcBef>
                <a:spcPts val="1800"/>
              </a:spcBef>
              <a:defRPr/>
            </a:pPr>
            <a:endParaRPr lang="fr-FR" sz="2000" dirty="0">
              <a:latin typeface="Arial" panose="020B0604020202020204" pitchFamily="34" charset="0"/>
              <a:cs typeface="Arial" panose="020B0604020202020204" pitchFamily="34" charset="0"/>
            </a:endParaRPr>
          </a:p>
        </p:txBody>
      </p:sp>
      <p:sp>
        <p:nvSpPr>
          <p:cNvPr id="128003" name="Titre 2"/>
          <p:cNvSpPr>
            <a:spLocks noGrp="1"/>
          </p:cNvSpPr>
          <p:nvPr>
            <p:ph type="title"/>
          </p:nvPr>
        </p:nvSpPr>
        <p:spPr>
          <a:xfrm>
            <a:off x="395288" y="620713"/>
            <a:ext cx="8229600" cy="936625"/>
          </a:xfrm>
        </p:spPr>
        <p:txBody>
          <a:bodyPr>
            <a:normAutofit/>
          </a:bodyPr>
          <a:lstStyle/>
          <a:p>
            <a:r>
              <a:rPr lang="fr-FR" altLang="fr-FR" sz="2800" b="1" dirty="0" smtClean="0">
                <a:latin typeface="Arial" charset="0"/>
                <a:cs typeface="Arial" charset="0"/>
              </a:rPr>
              <a:t>Allocation veuvage</a:t>
            </a:r>
            <a:endParaRPr lang="fr-FR" altLang="fr-FR" dirty="0" smtClean="0"/>
          </a:p>
        </p:txBody>
      </p:sp>
      <p:sp>
        <p:nvSpPr>
          <p:cNvPr id="128004" name="Espace réservé du numéro de diapositive 4"/>
          <p:cNvSpPr>
            <a:spLocks noGrp="1"/>
          </p:cNvSpPr>
          <p:nvPr>
            <p:ph type="sldNum" sz="quarter" idx="12"/>
          </p:nvPr>
        </p:nvSpPr>
        <p:spPr bwMode="auto">
          <a:xfrm>
            <a:off x="8244408" y="6237312"/>
            <a:ext cx="503238" cy="492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92</a:t>
            </a:r>
          </a:p>
        </p:txBody>
      </p:sp>
      <p:sp>
        <p:nvSpPr>
          <p:cNvPr id="128005"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3" name="Espace réservé de la date 2"/>
          <p:cNvSpPr>
            <a:spLocks noGrp="1"/>
          </p:cNvSpPr>
          <p:nvPr>
            <p:ph type="dt" sz="half" idx="10"/>
          </p:nvPr>
        </p:nvSpPr>
        <p:spPr>
          <a:xfrm>
            <a:off x="5163672" y="6250164"/>
            <a:ext cx="3224752" cy="491204"/>
          </a:xfrm>
        </p:spPr>
        <p:txBody>
          <a:bodyPr/>
          <a:lstStyle/>
          <a:p>
            <a:r>
              <a:rPr lang="fr-FR" smtClean="0"/>
              <a:t>25/06/2015</a:t>
            </a:r>
            <a:endParaRPr lang="en-US" dirty="0"/>
          </a:p>
        </p:txBody>
      </p:sp>
    </p:spTree>
    <p:extLst>
      <p:ext uri="{BB962C8B-B14F-4D97-AF65-F5344CB8AC3E}">
        <p14:creationId xmlns:p14="http://schemas.microsoft.com/office/powerpoint/2010/main" xmlns="" val="27386158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850" y="1557338"/>
            <a:ext cx="8496300" cy="4751387"/>
          </a:xfrm>
        </p:spPr>
        <p:txBody>
          <a:bodyPr>
            <a:normAutofit lnSpcReduction="10000"/>
          </a:bodyPr>
          <a:lstStyle/>
          <a:p>
            <a:pPr marL="0" indent="0">
              <a:buFont typeface="Wingdings 3" pitchFamily="18" charset="2"/>
              <a:buNone/>
              <a:defRPr/>
            </a:pPr>
            <a:endParaRPr lang="fr-FR" sz="2000" b="1" i="1" dirty="0" smtClean="0">
              <a:solidFill>
                <a:srgbClr val="0070C0"/>
              </a:solidFill>
              <a:latin typeface="Arial" panose="020B0604020202020204" pitchFamily="34" charset="0"/>
              <a:cs typeface="Arial" panose="020B0604020202020204" pitchFamily="34" charset="0"/>
            </a:endParaRPr>
          </a:p>
          <a:p>
            <a:pPr>
              <a:defRPr/>
            </a:pPr>
            <a:r>
              <a:rPr lang="fr-FR" sz="2200" b="1" dirty="0" smtClean="0">
                <a:latin typeface="Arial" panose="020B0604020202020204" pitchFamily="34" charset="0"/>
                <a:cs typeface="Arial" panose="020B0604020202020204" pitchFamily="34" charset="0"/>
              </a:rPr>
              <a:t>Conditions de ressources</a:t>
            </a:r>
          </a:p>
          <a:p>
            <a:pPr lvl="1">
              <a:defRPr/>
            </a:pPr>
            <a:r>
              <a:rPr lang="fr-FR" sz="2000" dirty="0" smtClean="0">
                <a:latin typeface="Arial" panose="020B0604020202020204" pitchFamily="34" charset="0"/>
                <a:cs typeface="Arial" panose="020B0604020202020204" pitchFamily="34" charset="0"/>
              </a:rPr>
              <a:t>Pour </a:t>
            </a:r>
            <a:r>
              <a:rPr lang="fr-FR" sz="2000" dirty="0">
                <a:latin typeface="Arial" panose="020B0604020202020204" pitchFamily="34" charset="0"/>
                <a:cs typeface="Arial" panose="020B0604020202020204" pitchFamily="34" charset="0"/>
              </a:rPr>
              <a:t>bénéficier de l’allocation veuvage, le conjoint survivant ne doit pas disposer de ressources personnelles supérieures au plafond trimestriel autorisé de : 2 257,95 </a:t>
            </a:r>
            <a:r>
              <a:rPr lang="fr-FR" sz="2000" dirty="0" smtClean="0">
                <a:latin typeface="Arial" panose="020B0604020202020204" pitchFamily="34" charset="0"/>
                <a:cs typeface="Arial" panose="020B0604020202020204" pitchFamily="34" charset="0"/>
              </a:rPr>
              <a:t>€ (valeur 04/2013)</a:t>
            </a:r>
            <a:endParaRPr lang="fr-FR" sz="2000" dirty="0">
              <a:latin typeface="Arial" panose="020B0604020202020204" pitchFamily="34" charset="0"/>
              <a:cs typeface="Arial" panose="020B0604020202020204" pitchFamily="34" charset="0"/>
            </a:endParaRPr>
          </a:p>
          <a:p>
            <a:pPr marL="273050" lvl="1">
              <a:defRPr/>
            </a:pPr>
            <a:r>
              <a:rPr lang="fr-FR" sz="2000" dirty="0">
                <a:latin typeface="Arial" panose="020B0604020202020204" pitchFamily="34" charset="0"/>
                <a:cs typeface="Arial" panose="020B0604020202020204" pitchFamily="34" charset="0"/>
              </a:rPr>
              <a:t>Le montant mensuel de l’allocation veuvage </a:t>
            </a:r>
            <a:r>
              <a:rPr lang="fr-FR" sz="2000" dirty="0">
                <a:solidFill>
                  <a:srgbClr val="0070C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602,12 </a:t>
            </a: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valeur 04/2013</a:t>
            </a:r>
            <a:r>
              <a:rPr lang="fr-FR"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defRPr/>
            </a:pPr>
            <a:r>
              <a:rPr lang="fr-FR" altLang="fr-FR" sz="2000" dirty="0">
                <a:latin typeface="Arial" panose="020B0604020202020204" pitchFamily="34" charset="0"/>
                <a:cs typeface="Arial" panose="020B0604020202020204" pitchFamily="34" charset="0"/>
              </a:rPr>
              <a:t>Si les ressources personnelles de l'intéressé dépassent ce plafond, la demande est rejetée</a:t>
            </a:r>
          </a:p>
          <a:p>
            <a:pPr eaLnBrk="1" hangingPunct="1">
              <a:defRPr/>
            </a:pPr>
            <a:r>
              <a:rPr lang="fr-FR" altLang="fr-FR" sz="2000" dirty="0">
                <a:latin typeface="Arial" panose="020B0604020202020204" pitchFamily="34" charset="0"/>
                <a:cs typeface="Arial" panose="020B0604020202020204" pitchFamily="34" charset="0"/>
              </a:rPr>
              <a:t>A l'exception des ressources expressément exclues, toutes les ressources personnelles du demandeur sont retenues. Ses ressources personnelles sont celles qui proviennent de ses biens propres ou du produit de son travail</a:t>
            </a:r>
          </a:p>
          <a:p>
            <a:pPr eaLnBrk="1" hangingPunct="1">
              <a:defRPr/>
            </a:pPr>
            <a:r>
              <a:rPr lang="fr-FR" altLang="fr-FR" sz="2000" b="1" dirty="0">
                <a:latin typeface="Arial" panose="020B0604020202020204" pitchFamily="34" charset="0"/>
                <a:cs typeface="Arial" panose="020B0604020202020204" pitchFamily="34" charset="0"/>
              </a:rPr>
              <a:t>Les ressources sont évaluées comme en matière d‘ASPA</a:t>
            </a:r>
          </a:p>
          <a:p>
            <a:pPr>
              <a:defRPr/>
            </a:pPr>
            <a:endParaRPr lang="fr-FR" dirty="0"/>
          </a:p>
        </p:txBody>
      </p:sp>
      <p:sp>
        <p:nvSpPr>
          <p:cNvPr id="129027" name="Titre 2"/>
          <p:cNvSpPr>
            <a:spLocks noGrp="1"/>
          </p:cNvSpPr>
          <p:nvPr>
            <p:ph type="title"/>
          </p:nvPr>
        </p:nvSpPr>
        <p:spPr/>
        <p:txBody>
          <a:bodyPr/>
          <a:lstStyle/>
          <a:p>
            <a:r>
              <a:rPr lang="fr-FR" altLang="fr-FR" sz="2800" b="1" dirty="0" smtClean="0">
                <a:latin typeface="Arial" charset="0"/>
                <a:cs typeface="Arial" charset="0"/>
              </a:rPr>
              <a:t>Allocation veuvage</a:t>
            </a:r>
            <a:endParaRPr lang="fr-FR" altLang="fr-FR" sz="2800" dirty="0" smtClean="0"/>
          </a:p>
        </p:txBody>
      </p:sp>
      <p:sp>
        <p:nvSpPr>
          <p:cNvPr id="129028" name="Espace réservé du numéro de diapositive 4"/>
          <p:cNvSpPr>
            <a:spLocks noGrp="1"/>
          </p:cNvSpPr>
          <p:nvPr>
            <p:ph type="sldNum" sz="quarter" idx="12"/>
          </p:nvPr>
        </p:nvSpPr>
        <p:spPr bwMode="auto">
          <a:xfrm>
            <a:off x="8172450" y="6165304"/>
            <a:ext cx="503238" cy="5037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93</a:t>
            </a:r>
          </a:p>
        </p:txBody>
      </p:sp>
      <p:sp>
        <p:nvSpPr>
          <p:cNvPr id="129029"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3" name="Espace réservé de la date 2"/>
          <p:cNvSpPr>
            <a:spLocks noGrp="1"/>
          </p:cNvSpPr>
          <p:nvPr>
            <p:ph type="dt" sz="half" idx="10"/>
          </p:nvPr>
        </p:nvSpPr>
        <p:spPr>
          <a:xfrm>
            <a:off x="4427984"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16820285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u contenu 1"/>
          <p:cNvSpPr>
            <a:spLocks noGrp="1"/>
          </p:cNvSpPr>
          <p:nvPr>
            <p:ph idx="1"/>
          </p:nvPr>
        </p:nvSpPr>
        <p:spPr>
          <a:xfrm>
            <a:off x="539750" y="2133600"/>
            <a:ext cx="7696200" cy="3887788"/>
          </a:xfrm>
        </p:spPr>
        <p:txBody>
          <a:bodyPr/>
          <a:lstStyle/>
          <a:p>
            <a:r>
              <a:rPr lang="fr-FR" altLang="fr-FR" sz="2200" dirty="0" smtClean="0">
                <a:latin typeface="Arial" charset="0"/>
                <a:cs typeface="Arial" charset="0"/>
              </a:rPr>
              <a:t>A retenir</a:t>
            </a:r>
          </a:p>
          <a:p>
            <a:pPr>
              <a:spcBef>
                <a:spcPts val="1200"/>
              </a:spcBef>
            </a:pPr>
            <a:r>
              <a:rPr lang="fr-FR" altLang="fr-FR" sz="2000" dirty="0" smtClean="0">
                <a:latin typeface="Arial" charset="0"/>
                <a:cs typeface="Arial" charset="0"/>
              </a:rPr>
              <a:t>Les capitaux décès versés par le RA ou le RG </a:t>
            </a:r>
          </a:p>
          <a:p>
            <a:pPr lvl="1">
              <a:spcBef>
                <a:spcPts val="1200"/>
              </a:spcBef>
            </a:pPr>
            <a:r>
              <a:rPr lang="fr-FR" altLang="fr-FR" sz="2000" dirty="0" smtClean="0">
                <a:latin typeface="Arial" charset="0"/>
                <a:cs typeface="Arial" charset="0"/>
              </a:rPr>
              <a:t> Sont censés procurer, pendant de trois ou cinq ans, à compter du décès, un revenu annuel calculé sur la base du taux d’intérêt servi aux titulaires du Livret A  des caisses d’épargne en vigueur au 1</a:t>
            </a:r>
            <a:r>
              <a:rPr lang="fr-FR" altLang="fr-FR" sz="2000" baseline="30000" dirty="0" smtClean="0">
                <a:latin typeface="Arial" charset="0"/>
                <a:cs typeface="Arial" charset="0"/>
              </a:rPr>
              <a:t>er</a:t>
            </a:r>
            <a:r>
              <a:rPr lang="fr-FR" altLang="fr-FR" sz="2000" dirty="0" smtClean="0">
                <a:latin typeface="Arial" charset="0"/>
                <a:cs typeface="Arial" charset="0"/>
              </a:rPr>
              <a:t> janvier de chaque année</a:t>
            </a:r>
          </a:p>
          <a:p>
            <a:pPr lvl="1">
              <a:spcBef>
                <a:spcPts val="1200"/>
              </a:spcBef>
            </a:pPr>
            <a:r>
              <a:rPr lang="fr-FR" altLang="fr-FR" sz="2000" dirty="0" smtClean="0">
                <a:latin typeface="Arial" charset="0"/>
                <a:cs typeface="Arial" charset="0"/>
              </a:rPr>
              <a:t>Au 1</a:t>
            </a:r>
            <a:r>
              <a:rPr lang="fr-FR" altLang="fr-FR" sz="2000" baseline="30000" dirty="0" smtClean="0">
                <a:latin typeface="Arial" charset="0"/>
                <a:cs typeface="Arial" charset="0"/>
              </a:rPr>
              <a:t>er</a:t>
            </a:r>
            <a:r>
              <a:rPr lang="fr-FR" altLang="fr-FR" sz="2000" dirty="0" smtClean="0">
                <a:latin typeface="Arial" charset="0"/>
                <a:cs typeface="Arial" charset="0"/>
              </a:rPr>
              <a:t> janvier 2015, ce taux est de 1,00%</a:t>
            </a:r>
          </a:p>
          <a:p>
            <a:pPr lvl="1">
              <a:spcBef>
                <a:spcPts val="1200"/>
              </a:spcBef>
            </a:pPr>
            <a:r>
              <a:rPr lang="fr-FR" altLang="fr-FR" sz="2000" dirty="0" smtClean="0">
                <a:latin typeface="Arial" charset="0"/>
                <a:cs typeface="Arial" charset="0"/>
              </a:rPr>
              <a:t>Ce taux s’applique au montant des capitaux décès, pour le calcul de l’allocations veuvage attribuée ou révisée </a:t>
            </a:r>
            <a:r>
              <a:rPr lang="fr-FR" altLang="fr-FR" sz="2000" b="1" dirty="0" smtClean="0">
                <a:latin typeface="Arial" charset="0"/>
                <a:cs typeface="Arial" charset="0"/>
              </a:rPr>
              <a:t>à compter du 1</a:t>
            </a:r>
            <a:r>
              <a:rPr lang="fr-FR" altLang="fr-FR" sz="2000" b="1" baseline="30000" dirty="0" smtClean="0">
                <a:latin typeface="Arial" charset="0"/>
                <a:cs typeface="Arial" charset="0"/>
              </a:rPr>
              <a:t>er</a:t>
            </a:r>
            <a:r>
              <a:rPr lang="fr-FR" altLang="fr-FR" sz="2000" b="1" dirty="0" smtClean="0">
                <a:latin typeface="Arial" charset="0"/>
                <a:cs typeface="Arial" charset="0"/>
              </a:rPr>
              <a:t> janvier 2015</a:t>
            </a:r>
          </a:p>
        </p:txBody>
      </p:sp>
      <p:sp>
        <p:nvSpPr>
          <p:cNvPr id="130051" name="Titre 2"/>
          <p:cNvSpPr>
            <a:spLocks noGrp="1"/>
          </p:cNvSpPr>
          <p:nvPr>
            <p:ph type="title"/>
          </p:nvPr>
        </p:nvSpPr>
        <p:spPr/>
        <p:txBody>
          <a:bodyPr/>
          <a:lstStyle/>
          <a:p>
            <a:r>
              <a:rPr lang="fr-FR" altLang="fr-FR" sz="2800" b="1" dirty="0" smtClean="0">
                <a:latin typeface="Arial" charset="0"/>
                <a:cs typeface="Arial" charset="0"/>
              </a:rPr>
              <a:t>Allocation veuvage</a:t>
            </a:r>
            <a:endParaRPr lang="fr-FR" altLang="fr-FR" sz="2800" dirty="0" smtClean="0"/>
          </a:p>
        </p:txBody>
      </p:sp>
      <p:sp>
        <p:nvSpPr>
          <p:cNvPr id="130052"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30053" name="Espace réservé du numéro de diapositive 4"/>
          <p:cNvSpPr>
            <a:spLocks noGrp="1"/>
          </p:cNvSpPr>
          <p:nvPr>
            <p:ph type="sldNum" sz="quarter" idx="12"/>
          </p:nvPr>
        </p:nvSpPr>
        <p:spPr bwMode="auto">
          <a:xfrm>
            <a:off x="8172400" y="6237312"/>
            <a:ext cx="729778" cy="3600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94</a:t>
            </a:r>
          </a:p>
        </p:txBody>
      </p:sp>
      <p:sp>
        <p:nvSpPr>
          <p:cNvPr id="2" name="Espace réservé de la date 1"/>
          <p:cNvSpPr>
            <a:spLocks noGrp="1"/>
          </p:cNvSpPr>
          <p:nvPr>
            <p:ph type="dt" sz="half" idx="10"/>
          </p:nvPr>
        </p:nvSpPr>
        <p:spPr>
          <a:xfrm>
            <a:off x="4427984" y="6237312"/>
            <a:ext cx="3786690" cy="365125"/>
          </a:xfrm>
        </p:spPr>
        <p:txBody>
          <a:bodyPr/>
          <a:lstStyle/>
          <a:p>
            <a:r>
              <a:rPr lang="fr-FR" smtClean="0"/>
              <a:t>25/06/2015</a:t>
            </a:r>
            <a:endParaRPr lang="en-US" dirty="0"/>
          </a:p>
        </p:txBody>
      </p:sp>
    </p:spTree>
    <p:extLst>
      <p:ext uri="{BB962C8B-B14F-4D97-AF65-F5344CB8AC3E}">
        <p14:creationId xmlns:p14="http://schemas.microsoft.com/office/powerpoint/2010/main" xmlns="" val="6658438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u contenu 1"/>
          <p:cNvSpPr>
            <a:spLocks noGrp="1"/>
          </p:cNvSpPr>
          <p:nvPr>
            <p:ph idx="1"/>
          </p:nvPr>
        </p:nvSpPr>
        <p:spPr>
          <a:xfrm>
            <a:off x="539750" y="2133600"/>
            <a:ext cx="7696200" cy="3887788"/>
          </a:xfrm>
        </p:spPr>
        <p:txBody>
          <a:bodyPr/>
          <a:lstStyle/>
          <a:p>
            <a:r>
              <a:rPr lang="fr-FR" altLang="fr-FR" sz="2200" dirty="0" smtClean="0">
                <a:latin typeface="Arial" charset="0"/>
                <a:cs typeface="Arial" charset="0"/>
              </a:rPr>
              <a:t>A retenir</a:t>
            </a:r>
          </a:p>
          <a:p>
            <a:pPr>
              <a:spcBef>
                <a:spcPts val="1200"/>
              </a:spcBef>
            </a:pPr>
            <a:r>
              <a:rPr lang="fr-FR" altLang="fr-FR" sz="2000" dirty="0" smtClean="0">
                <a:latin typeface="Arial" charset="0"/>
                <a:cs typeface="Arial" charset="0"/>
              </a:rPr>
              <a:t>Les capitaux décès versés par le RA ou le RG </a:t>
            </a:r>
          </a:p>
          <a:p>
            <a:pPr lvl="1">
              <a:spcBef>
                <a:spcPts val="1200"/>
              </a:spcBef>
            </a:pPr>
            <a:r>
              <a:rPr lang="fr-FR" altLang="fr-FR" sz="2000" dirty="0" smtClean="0">
                <a:latin typeface="Arial" charset="0"/>
                <a:cs typeface="Arial" charset="0"/>
              </a:rPr>
              <a:t> Sont censés procurer, pendant de trois ou cinq ans, à compter du décès, un revenu annuel calculé sur la base du taux d’intérêt servi aux titulaires du Livret A  des caisses d’épargne en vigueur au 1</a:t>
            </a:r>
            <a:r>
              <a:rPr lang="fr-FR" altLang="fr-FR" sz="2000" baseline="30000" dirty="0" smtClean="0">
                <a:latin typeface="Arial" charset="0"/>
                <a:cs typeface="Arial" charset="0"/>
              </a:rPr>
              <a:t>er</a:t>
            </a:r>
            <a:r>
              <a:rPr lang="fr-FR" altLang="fr-FR" sz="2000" dirty="0" smtClean="0">
                <a:latin typeface="Arial" charset="0"/>
                <a:cs typeface="Arial" charset="0"/>
              </a:rPr>
              <a:t> janvier de chaque année</a:t>
            </a:r>
          </a:p>
          <a:p>
            <a:pPr lvl="1">
              <a:spcBef>
                <a:spcPts val="1200"/>
              </a:spcBef>
            </a:pPr>
            <a:r>
              <a:rPr lang="fr-FR" altLang="fr-FR" sz="2000" dirty="0" smtClean="0">
                <a:latin typeface="Arial" charset="0"/>
                <a:cs typeface="Arial" charset="0"/>
              </a:rPr>
              <a:t>Au 1</a:t>
            </a:r>
            <a:r>
              <a:rPr lang="fr-FR" altLang="fr-FR" sz="2000" baseline="30000" dirty="0" smtClean="0">
                <a:latin typeface="Arial" charset="0"/>
                <a:cs typeface="Arial" charset="0"/>
              </a:rPr>
              <a:t>er</a:t>
            </a:r>
            <a:r>
              <a:rPr lang="fr-FR" altLang="fr-FR" sz="2000" dirty="0" smtClean="0">
                <a:latin typeface="Arial" charset="0"/>
                <a:cs typeface="Arial" charset="0"/>
              </a:rPr>
              <a:t> janvier 2015, ce taux est de 1,00%</a:t>
            </a:r>
          </a:p>
          <a:p>
            <a:pPr lvl="1">
              <a:spcBef>
                <a:spcPts val="1200"/>
              </a:spcBef>
            </a:pPr>
            <a:r>
              <a:rPr lang="fr-FR" altLang="fr-FR" sz="2000" dirty="0" smtClean="0">
                <a:latin typeface="Arial" charset="0"/>
                <a:cs typeface="Arial" charset="0"/>
              </a:rPr>
              <a:t>Ce taux s’applique au montant des capitaux décès, pour le calcul de l’allocations veuvage attribuée ou révisée </a:t>
            </a:r>
            <a:r>
              <a:rPr lang="fr-FR" altLang="fr-FR" sz="2000" b="1" dirty="0" smtClean="0">
                <a:latin typeface="Arial" charset="0"/>
                <a:cs typeface="Arial" charset="0"/>
              </a:rPr>
              <a:t>à compter du 1</a:t>
            </a:r>
            <a:r>
              <a:rPr lang="fr-FR" altLang="fr-FR" sz="2000" b="1" baseline="30000" dirty="0" smtClean="0">
                <a:latin typeface="Arial" charset="0"/>
                <a:cs typeface="Arial" charset="0"/>
              </a:rPr>
              <a:t>er</a:t>
            </a:r>
            <a:r>
              <a:rPr lang="fr-FR" altLang="fr-FR" sz="2000" b="1" dirty="0" smtClean="0">
                <a:latin typeface="Arial" charset="0"/>
                <a:cs typeface="Arial" charset="0"/>
              </a:rPr>
              <a:t> janvier 2015</a:t>
            </a:r>
          </a:p>
        </p:txBody>
      </p:sp>
      <p:sp>
        <p:nvSpPr>
          <p:cNvPr id="130051" name="Titre 2"/>
          <p:cNvSpPr>
            <a:spLocks noGrp="1"/>
          </p:cNvSpPr>
          <p:nvPr>
            <p:ph type="title"/>
          </p:nvPr>
        </p:nvSpPr>
        <p:spPr/>
        <p:txBody>
          <a:bodyPr/>
          <a:lstStyle/>
          <a:p>
            <a:r>
              <a:rPr lang="fr-FR" altLang="fr-FR" sz="2800" b="1" dirty="0" smtClean="0">
                <a:latin typeface="Arial" charset="0"/>
                <a:cs typeface="Arial" charset="0"/>
              </a:rPr>
              <a:t>Allocation veuvage</a:t>
            </a:r>
            <a:endParaRPr lang="fr-FR" altLang="fr-FR" sz="2800" dirty="0" smtClean="0"/>
          </a:p>
        </p:txBody>
      </p:sp>
      <p:sp>
        <p:nvSpPr>
          <p:cNvPr id="130052"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30053" name="Espace réservé du numéro de diapositive 4"/>
          <p:cNvSpPr>
            <a:spLocks noGrp="1"/>
          </p:cNvSpPr>
          <p:nvPr>
            <p:ph type="sldNum" sz="quarter" idx="12"/>
          </p:nvPr>
        </p:nvSpPr>
        <p:spPr bwMode="auto">
          <a:xfrm>
            <a:off x="8244408" y="6309321"/>
            <a:ext cx="792088" cy="2880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95</a:t>
            </a:r>
          </a:p>
        </p:txBody>
      </p:sp>
      <p:sp>
        <p:nvSpPr>
          <p:cNvPr id="2" name="Espace réservé de la date 1"/>
          <p:cNvSpPr>
            <a:spLocks noGrp="1"/>
          </p:cNvSpPr>
          <p:nvPr>
            <p:ph type="dt" sz="half" idx="10"/>
          </p:nvPr>
        </p:nvSpPr>
        <p:spPr>
          <a:xfrm>
            <a:off x="5163672" y="6250164"/>
            <a:ext cx="3296760" cy="419196"/>
          </a:xfrm>
        </p:spPr>
        <p:txBody>
          <a:bodyPr/>
          <a:lstStyle/>
          <a:p>
            <a:r>
              <a:rPr lang="fr-FR" smtClean="0"/>
              <a:t>25/06/2015</a:t>
            </a:r>
            <a:endParaRPr lang="en-US" dirty="0"/>
          </a:p>
        </p:txBody>
      </p:sp>
    </p:spTree>
    <p:extLst>
      <p:ext uri="{BB962C8B-B14F-4D97-AF65-F5344CB8AC3E}">
        <p14:creationId xmlns:p14="http://schemas.microsoft.com/office/powerpoint/2010/main" xmlns="" val="6658438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u contenu 1"/>
          <p:cNvSpPr>
            <a:spLocks noGrp="1"/>
          </p:cNvSpPr>
          <p:nvPr>
            <p:ph idx="1"/>
          </p:nvPr>
        </p:nvSpPr>
        <p:spPr>
          <a:xfrm>
            <a:off x="395288" y="1773238"/>
            <a:ext cx="8497887" cy="4352925"/>
          </a:xfrm>
        </p:spPr>
        <p:txBody>
          <a:bodyPr/>
          <a:lstStyle/>
          <a:p>
            <a:pPr eaLnBrk="1" hangingPunct="1">
              <a:lnSpc>
                <a:spcPct val="90000"/>
              </a:lnSpc>
              <a:buFont typeface="Wingdings 3" pitchFamily="18" charset="2"/>
              <a:buNone/>
            </a:pPr>
            <a:endParaRPr lang="fr-FR" altLang="fr-FR" b="1" i="1" dirty="0" smtClean="0">
              <a:solidFill>
                <a:srgbClr val="0070C0"/>
              </a:solidFill>
            </a:endParaRPr>
          </a:p>
          <a:p>
            <a:pPr eaLnBrk="1" hangingPunct="1">
              <a:lnSpc>
                <a:spcPct val="90000"/>
              </a:lnSpc>
            </a:pPr>
            <a:r>
              <a:rPr lang="fr-FR" altLang="fr-FR" sz="2200" b="1" dirty="0" smtClean="0">
                <a:latin typeface="Arial" charset="0"/>
                <a:cs typeface="Arial" charset="0"/>
              </a:rPr>
              <a:t>Durée de service</a:t>
            </a:r>
          </a:p>
          <a:p>
            <a:pPr eaLnBrk="1" hangingPunct="1">
              <a:lnSpc>
                <a:spcPct val="90000"/>
              </a:lnSpc>
              <a:spcBef>
                <a:spcPts val="1800"/>
              </a:spcBef>
            </a:pPr>
            <a:r>
              <a:rPr lang="fr-FR" altLang="fr-FR" sz="2000" dirty="0" smtClean="0">
                <a:latin typeface="Arial" charset="0"/>
                <a:cs typeface="Arial" charset="0"/>
              </a:rPr>
              <a:t>L'allocation veuvage </a:t>
            </a:r>
            <a:r>
              <a:rPr lang="fr-FR" altLang="fr-FR" sz="2000" b="1" dirty="0" smtClean="0">
                <a:latin typeface="Arial" charset="0"/>
                <a:cs typeface="Arial" charset="0"/>
              </a:rPr>
              <a:t>est versée pendant 2 ans </a:t>
            </a:r>
            <a:r>
              <a:rPr lang="fr-FR" altLang="fr-FR" sz="2000" dirty="0" smtClean="0">
                <a:latin typeface="Arial" charset="0"/>
                <a:cs typeface="Arial" charset="0"/>
              </a:rPr>
              <a:t>à partir du 1er jour du mois qui comprend le décès </a:t>
            </a:r>
          </a:p>
          <a:p>
            <a:pPr eaLnBrk="1" hangingPunct="1">
              <a:lnSpc>
                <a:spcPct val="90000"/>
              </a:lnSpc>
              <a:spcBef>
                <a:spcPts val="1800"/>
              </a:spcBef>
            </a:pPr>
            <a:r>
              <a:rPr lang="fr-FR" altLang="fr-FR" sz="2000" dirty="0" smtClean="0">
                <a:latin typeface="Arial" charset="0"/>
                <a:cs typeface="Arial" charset="0"/>
              </a:rPr>
              <a:t>Pendant toute la durée du service, l'allocataire doit informer la Caisse des changements intervenus dans sa situation (familiale, résidence, ressources)</a:t>
            </a:r>
          </a:p>
          <a:p>
            <a:pPr eaLnBrk="1" hangingPunct="1">
              <a:lnSpc>
                <a:spcPct val="90000"/>
              </a:lnSpc>
              <a:spcBef>
                <a:spcPts val="1800"/>
              </a:spcBef>
            </a:pPr>
            <a:r>
              <a:rPr lang="fr-FR" altLang="fr-FR" sz="2000" b="1" dirty="0" smtClean="0">
                <a:latin typeface="Arial" charset="0"/>
                <a:cs typeface="Arial" charset="0"/>
              </a:rPr>
              <a:t>Les contrôles des ressources doivent avoir lieu au terme de chaque semestre de versement</a:t>
            </a:r>
          </a:p>
          <a:p>
            <a:pPr eaLnBrk="1" hangingPunct="1">
              <a:lnSpc>
                <a:spcPct val="90000"/>
              </a:lnSpc>
              <a:spcBef>
                <a:spcPts val="1800"/>
              </a:spcBef>
            </a:pPr>
            <a:r>
              <a:rPr lang="fr-FR" altLang="fr-FR" sz="2000" dirty="0" smtClean="0">
                <a:latin typeface="Arial" charset="0"/>
                <a:cs typeface="Arial" charset="0"/>
              </a:rPr>
              <a:t>Ces contrôles concernent les ressources des 3 mois civils précédent</a:t>
            </a:r>
            <a:r>
              <a:rPr lang="fr-FR" altLang="fr-FR" dirty="0" smtClean="0"/>
              <a:t>s </a:t>
            </a:r>
          </a:p>
          <a:p>
            <a:endParaRPr lang="fr-FR" altLang="fr-FR" dirty="0" smtClean="0"/>
          </a:p>
        </p:txBody>
      </p:sp>
      <p:sp>
        <p:nvSpPr>
          <p:cNvPr id="131075" name="Titre 2"/>
          <p:cNvSpPr>
            <a:spLocks noGrp="1"/>
          </p:cNvSpPr>
          <p:nvPr>
            <p:ph type="title"/>
          </p:nvPr>
        </p:nvSpPr>
        <p:spPr/>
        <p:txBody>
          <a:bodyPr/>
          <a:lstStyle/>
          <a:p>
            <a:r>
              <a:rPr lang="fr-FR" altLang="fr-FR" sz="2800" b="1" dirty="0" smtClean="0">
                <a:latin typeface="Arial" charset="0"/>
                <a:cs typeface="Arial" charset="0"/>
              </a:rPr>
              <a:t>Allocation veuvage</a:t>
            </a:r>
            <a:endParaRPr lang="fr-FR" altLang="fr-FR" sz="2800" dirty="0" smtClean="0"/>
          </a:p>
        </p:txBody>
      </p:sp>
      <p:sp>
        <p:nvSpPr>
          <p:cNvPr id="131076" name="Espace réservé du numéro de diapositive 4"/>
          <p:cNvSpPr>
            <a:spLocks noGrp="1"/>
          </p:cNvSpPr>
          <p:nvPr>
            <p:ph type="sldNum" sz="quarter" idx="12"/>
          </p:nvPr>
        </p:nvSpPr>
        <p:spPr bwMode="auto">
          <a:xfrm>
            <a:off x="8172450" y="6249988"/>
            <a:ext cx="503238"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96</a:t>
            </a:r>
          </a:p>
        </p:txBody>
      </p:sp>
      <p:sp>
        <p:nvSpPr>
          <p:cNvPr id="131077" name="Espace réservé du pied de page 3"/>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2" name="Espace réservé de la date 1"/>
          <p:cNvSpPr>
            <a:spLocks noGrp="1"/>
          </p:cNvSpPr>
          <p:nvPr>
            <p:ph type="dt" sz="half" idx="10"/>
          </p:nvPr>
        </p:nvSpPr>
        <p:spPr>
          <a:xfrm>
            <a:off x="5163672" y="6250164"/>
            <a:ext cx="3152744" cy="365125"/>
          </a:xfrm>
        </p:spPr>
        <p:txBody>
          <a:bodyPr/>
          <a:lstStyle/>
          <a:p>
            <a:r>
              <a:rPr lang="fr-FR" dirty="0" smtClean="0"/>
              <a:t>25/06/2015</a:t>
            </a:r>
            <a:endParaRPr lang="en-US" dirty="0"/>
          </a:p>
        </p:txBody>
      </p:sp>
    </p:spTree>
    <p:extLst>
      <p:ext uri="{BB962C8B-B14F-4D97-AF65-F5344CB8AC3E}">
        <p14:creationId xmlns:p14="http://schemas.microsoft.com/office/powerpoint/2010/main" xmlns="" val="28815073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84163" y="2481262"/>
            <a:ext cx="8572500" cy="1379786"/>
          </a:xfrm>
        </p:spPr>
        <p:txBody>
          <a:bodyPr>
            <a:normAutofit/>
          </a:bodyPr>
          <a:lstStyle/>
          <a:p>
            <a:r>
              <a:rPr lang="fr-FR" altLang="fr-FR" sz="3200" b="1" dirty="0">
                <a:latin typeface="Arial" charset="0"/>
                <a:cs typeface="Arial" charset="0"/>
              </a:rPr>
              <a:t>ASPA </a:t>
            </a:r>
            <a:endParaRPr lang="fr-FR" altLang="fr-FR" sz="3200" dirty="0"/>
          </a:p>
        </p:txBody>
      </p:sp>
    </p:spTree>
    <p:extLst>
      <p:ext uri="{BB962C8B-B14F-4D97-AF65-F5344CB8AC3E}">
        <p14:creationId xmlns:p14="http://schemas.microsoft.com/office/powerpoint/2010/main" xmlns="" val="4014561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idx="1"/>
          </p:nvPr>
        </p:nvSpPr>
        <p:spPr>
          <a:xfrm>
            <a:off x="250825" y="2060575"/>
            <a:ext cx="8642350" cy="4321175"/>
          </a:xfrm>
        </p:spPr>
        <p:txBody>
          <a:bodyPr/>
          <a:lstStyle/>
          <a:p>
            <a:pPr marL="303213" lvl="1" indent="0">
              <a:buClr>
                <a:schemeClr val="tx1"/>
              </a:buClr>
              <a:buFont typeface="Symbol" pitchFamily="18" charset="2"/>
              <a:buNone/>
              <a:defRPr/>
            </a:pPr>
            <a:r>
              <a:rPr lang="fr-FR" altLang="fr-FR" b="1" dirty="0">
                <a:latin typeface="Arial" panose="020B0604020202020204" pitchFamily="34" charset="0"/>
                <a:cs typeface="Arial" panose="020B0604020202020204" pitchFamily="34" charset="0"/>
              </a:rPr>
              <a:t>Percevoir une retraite personnelle ou de réversion et remplir les conditions suivantes :</a:t>
            </a:r>
            <a:endParaRPr lang="fr-FR" altLang="fr-FR" dirty="0">
              <a:latin typeface="Arial" panose="020B0604020202020204" pitchFamily="34" charset="0"/>
              <a:cs typeface="Arial" panose="020B0604020202020204" pitchFamily="34" charset="0"/>
            </a:endParaRPr>
          </a:p>
          <a:p>
            <a:pPr lvl="1">
              <a:buFontTx/>
              <a:buNone/>
              <a:defRPr/>
            </a:pPr>
            <a:r>
              <a:rPr lang="fr-FR" altLang="fr-FR" dirty="0">
                <a:latin typeface="Arial" panose="020B0604020202020204" pitchFamily="34" charset="0"/>
                <a:cs typeface="Arial" panose="020B0604020202020204" pitchFamily="34" charset="0"/>
              </a:rPr>
              <a:t>  </a:t>
            </a:r>
            <a:endParaRPr lang="fr-FR" altLang="fr-FR" dirty="0" smtClean="0">
              <a:latin typeface="Arial" panose="020B0604020202020204" pitchFamily="34" charset="0"/>
              <a:cs typeface="Arial" panose="020B0604020202020204" pitchFamily="34" charset="0"/>
            </a:endParaRPr>
          </a:p>
          <a:p>
            <a:pPr lvl="1">
              <a:defRPr/>
            </a:pPr>
            <a:r>
              <a:rPr lang="fr-FR" altLang="fr-FR" sz="2000" dirty="0" smtClean="0">
                <a:latin typeface="Arial" panose="020B0604020202020204" pitchFamily="34" charset="0"/>
                <a:cs typeface="Arial" panose="020B0604020202020204" pitchFamily="34" charset="0"/>
              </a:rPr>
              <a:t>Avoir </a:t>
            </a:r>
            <a:r>
              <a:rPr lang="fr-FR" altLang="fr-FR" sz="2000" dirty="0">
                <a:latin typeface="Arial" panose="020B0604020202020204" pitchFamily="34" charset="0"/>
                <a:cs typeface="Arial" panose="020B0604020202020204" pitchFamily="34" charset="0"/>
              </a:rPr>
              <a:t>atteint l’âge de 65 ans </a:t>
            </a:r>
          </a:p>
          <a:p>
            <a:pPr lvl="1">
              <a:defRPr/>
            </a:pPr>
            <a:r>
              <a:rPr lang="fr-FR" altLang="fr-FR" sz="2000" dirty="0" smtClean="0">
                <a:latin typeface="Arial" panose="020B0604020202020204" pitchFamily="34" charset="0"/>
                <a:cs typeface="Arial" panose="020B0604020202020204" pitchFamily="34" charset="0"/>
              </a:rPr>
              <a:t>Exception </a:t>
            </a:r>
            <a:r>
              <a:rPr lang="fr-FR" altLang="fr-FR" sz="2000" dirty="0">
                <a:latin typeface="Arial" panose="020B0604020202020204" pitchFamily="34" charset="0"/>
                <a:cs typeface="Arial" panose="020B0604020202020204" pitchFamily="34" charset="0"/>
              </a:rPr>
              <a:t>: cet âge est abaissé à l'âge légal de départ en retraite pour les personnes inaptes au travail ou les assurés justifiant d’un taux d’IPP d’au moins 50</a:t>
            </a:r>
            <a:r>
              <a:rPr lang="fr-FR" altLang="fr-FR" sz="2000" dirty="0" smtClean="0">
                <a:latin typeface="Arial" panose="020B0604020202020204" pitchFamily="34" charset="0"/>
                <a:cs typeface="Arial" panose="020B0604020202020204" pitchFamily="34" charset="0"/>
              </a:rPr>
              <a:t>%</a:t>
            </a:r>
            <a:endParaRPr lang="fr-FR" altLang="fr-FR" sz="2000" dirty="0">
              <a:latin typeface="Arial" panose="020B0604020202020204" pitchFamily="34" charset="0"/>
              <a:cs typeface="Arial" panose="020B0604020202020204" pitchFamily="34" charset="0"/>
            </a:endParaRPr>
          </a:p>
        </p:txBody>
      </p:sp>
      <p:sp>
        <p:nvSpPr>
          <p:cNvPr id="133123" name="Rectangle 2"/>
          <p:cNvSpPr>
            <a:spLocks noGrp="1" noChangeArrowheads="1"/>
          </p:cNvSpPr>
          <p:nvPr>
            <p:ph type="title"/>
          </p:nvPr>
        </p:nvSpPr>
        <p:spPr>
          <a:xfrm>
            <a:off x="539750" y="242888"/>
            <a:ext cx="8064500" cy="1025525"/>
          </a:xfrm>
        </p:spPr>
        <p:txBody>
          <a:bodyPr/>
          <a:lstStyle/>
          <a:p>
            <a:r>
              <a:rPr lang="fr-FR" altLang="fr-FR" sz="2800" b="1" dirty="0" smtClean="0">
                <a:latin typeface="Arial" charset="0"/>
                <a:cs typeface="Arial" charset="0"/>
              </a:rPr>
              <a:t>ASPA</a:t>
            </a:r>
          </a:p>
        </p:txBody>
      </p:sp>
      <p:sp>
        <p:nvSpPr>
          <p:cNvPr id="133124" name="Espace réservé du numéro de diapositive 3"/>
          <p:cNvSpPr>
            <a:spLocks noGrp="1"/>
          </p:cNvSpPr>
          <p:nvPr>
            <p:ph type="sldNum" sz="quarter" idx="12"/>
          </p:nvPr>
        </p:nvSpPr>
        <p:spPr bwMode="auto">
          <a:xfrm>
            <a:off x="5164138" y="6249988"/>
            <a:ext cx="378618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eaLnBrk="1" hangingPunct="1">
              <a:spcBef>
                <a:spcPct val="0"/>
              </a:spcBef>
              <a:buClrTx/>
              <a:buSzTx/>
              <a:buFontTx/>
              <a:buNone/>
            </a:pPr>
            <a:r>
              <a:rPr lang="fr-FR" altLang="fr-FR" sz="1000" dirty="0" smtClean="0">
                <a:latin typeface="Arial" charset="0"/>
              </a:rPr>
              <a:t>99</a:t>
            </a:r>
          </a:p>
        </p:txBody>
      </p:sp>
      <p:sp>
        <p:nvSpPr>
          <p:cNvPr id="120837" name="Text Box 4"/>
          <p:cNvSpPr txBox="1">
            <a:spLocks noChangeArrowheads="1"/>
          </p:cNvSpPr>
          <p:nvPr/>
        </p:nvSpPr>
        <p:spPr bwMode="auto">
          <a:xfrm>
            <a:off x="455613" y="2781300"/>
            <a:ext cx="792162" cy="323850"/>
          </a:xfrm>
          <a:prstGeom prst="rect">
            <a:avLst/>
          </a:prstGeom>
          <a:solidFill>
            <a:schemeClr val="accent1">
              <a:lumMod val="20000"/>
              <a:lumOff val="80000"/>
            </a:schemeClr>
          </a:solidFill>
          <a:ln>
            <a:noFill/>
          </a:ln>
          <a:effectLst/>
        </p:spPr>
        <p:txBody>
          <a:bodyPr lIns="0" tIns="0" rIns="0" bIns="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defRPr/>
            </a:pPr>
            <a:r>
              <a:rPr lang="fr-FR" altLang="fr-FR" sz="2200" b="1" dirty="0" smtClean="0">
                <a:solidFill>
                  <a:schemeClr val="tx2"/>
                </a:solidFill>
              </a:rPr>
              <a:t>Age</a:t>
            </a:r>
          </a:p>
        </p:txBody>
      </p:sp>
      <p:sp>
        <p:nvSpPr>
          <p:cNvPr id="133126"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4" name="Text Box 10"/>
          <p:cNvSpPr txBox="1">
            <a:spLocks noChangeArrowheads="1"/>
          </p:cNvSpPr>
          <p:nvPr/>
        </p:nvSpPr>
        <p:spPr bwMode="auto">
          <a:xfrm>
            <a:off x="301625" y="4622800"/>
            <a:ext cx="2095500" cy="319088"/>
          </a:xfrm>
          <a:prstGeom prst="rect">
            <a:avLst/>
          </a:prstGeom>
          <a:solidFill>
            <a:schemeClr val="accent1">
              <a:lumMod val="20000"/>
              <a:lumOff val="8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accent1"/>
              </a:buClr>
              <a:buSzPct val="100000"/>
              <a:buFont typeface="Symbol" pitchFamily="18" charset="2"/>
              <a:buChar char=""/>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100000"/>
              <a:buFont typeface="Symbol" pitchFamily="18" charset="2"/>
              <a:buChar char=""/>
              <a:defRPr sz="22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buClr>
                <a:schemeClr val="accent1"/>
              </a:buClr>
              <a:buFont typeface="Symbol" pitchFamily="18" charset="2"/>
              <a:buChar char="*"/>
              <a:defRPr sz="1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buClr>
                <a:schemeClr val="accent1"/>
              </a:buClr>
              <a:buFont typeface="Symbol" pitchFamily="18" charset="2"/>
              <a:buChar char="*"/>
              <a:defRPr sz="1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buClr>
                <a:schemeClr val="accent1"/>
              </a:buClr>
              <a:buFont typeface="Symbol" pitchFamily="18" charset="2"/>
              <a:buChar char="*"/>
              <a:defRPr sz="1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buClr>
                <a:schemeClr val="accent1"/>
              </a:buClr>
              <a:buFont typeface="Symbol" pitchFamily="18" charset="2"/>
              <a:buChar char="*"/>
              <a:defRPr sz="1400" kern="1200">
                <a:solidFill>
                  <a:schemeClr val="tx1"/>
                </a:solidFill>
                <a:latin typeface="Arial" charset="0"/>
                <a:ea typeface="+mn-ea"/>
                <a:cs typeface="+mn-cs"/>
              </a:defRPr>
            </a:lvl9pPr>
          </a:lstStyle>
          <a:p>
            <a:pPr marL="0" indent="0">
              <a:lnSpc>
                <a:spcPct val="90000"/>
              </a:lnSpc>
              <a:buFont typeface="Symbol" pitchFamily="18" charset="2"/>
              <a:buNone/>
              <a:defRPr/>
            </a:pPr>
            <a:r>
              <a:rPr lang="fr-FR" altLang="fr-FR" sz="2200" b="1" dirty="0" smtClean="0">
                <a:solidFill>
                  <a:schemeClr val="tx2"/>
                </a:solidFill>
              </a:rPr>
              <a:t>Subsidiarité</a:t>
            </a:r>
          </a:p>
        </p:txBody>
      </p:sp>
      <p:sp>
        <p:nvSpPr>
          <p:cNvPr id="133128" name="Rectangle 11"/>
          <p:cNvSpPr>
            <a:spLocks noChangeArrowheads="1"/>
          </p:cNvSpPr>
          <p:nvPr/>
        </p:nvSpPr>
        <p:spPr bwMode="auto">
          <a:xfrm>
            <a:off x="379413" y="4941888"/>
            <a:ext cx="864235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buClrTx/>
              <a:buSzTx/>
            </a:pPr>
            <a:r>
              <a:rPr lang="fr-FR" altLang="fr-FR" sz="2000" dirty="0">
                <a:latin typeface="Arial" charset="0"/>
              </a:rPr>
              <a:t>Avoir demandé, l’attribution de toutes les retraites personnelles et de réversion à tous les régimes français, étrangers et des organisations internationales</a:t>
            </a:r>
          </a:p>
        </p:txBody>
      </p:sp>
      <p:sp>
        <p:nvSpPr>
          <p:cNvPr id="2" name="Espace réservé de la date 1"/>
          <p:cNvSpPr>
            <a:spLocks noGrp="1"/>
          </p:cNvSpPr>
          <p:nvPr>
            <p:ph type="dt" sz="half" idx="10"/>
          </p:nvPr>
        </p:nvSpPr>
        <p:spPr>
          <a:xfrm>
            <a:off x="5163672" y="6250165"/>
            <a:ext cx="3440776" cy="347188"/>
          </a:xfrm>
        </p:spPr>
        <p:txBody>
          <a:bodyPr/>
          <a:lstStyle/>
          <a:p>
            <a:r>
              <a:rPr lang="fr-FR" smtClean="0"/>
              <a:t>25/06/2015</a:t>
            </a:r>
            <a:endParaRPr lang="en-US" dirty="0"/>
          </a:p>
        </p:txBody>
      </p:sp>
    </p:spTree>
    <p:extLst>
      <p:ext uri="{BB962C8B-B14F-4D97-AF65-F5344CB8AC3E}">
        <p14:creationId xmlns:p14="http://schemas.microsoft.com/office/powerpoint/2010/main" xmlns="" val="6932564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re 2"/>
          <p:cNvSpPr>
            <a:spLocks noGrp="1"/>
          </p:cNvSpPr>
          <p:nvPr>
            <p:ph type="title"/>
          </p:nvPr>
        </p:nvSpPr>
        <p:spPr>
          <a:xfrm>
            <a:off x="432693" y="260648"/>
            <a:ext cx="8229600" cy="1252728"/>
          </a:xfrm>
        </p:spPr>
        <p:txBody>
          <a:bodyPr/>
          <a:lstStyle/>
          <a:p>
            <a:r>
              <a:rPr lang="fr-FR" altLang="fr-FR" sz="2800" b="1" dirty="0" smtClean="0">
                <a:latin typeface="Arial" charset="0"/>
                <a:cs typeface="Arial" charset="0"/>
              </a:rPr>
              <a:t>ASPA </a:t>
            </a:r>
            <a:endParaRPr lang="fr-FR" altLang="fr-FR" sz="2800" dirty="0" smtClean="0"/>
          </a:p>
        </p:txBody>
      </p:sp>
      <p:sp>
        <p:nvSpPr>
          <p:cNvPr id="134147" name="Espace réservé du pied de page 4"/>
          <p:cNvSpPr>
            <a:spLocks noGrp="1"/>
          </p:cNvSpPr>
          <p:nvPr>
            <p:ph type="ftr" sz="quarter" idx="11"/>
          </p:nvPr>
        </p:nvSpPr>
        <p:spPr bwMode="auto">
          <a:xfrm>
            <a:off x="193638" y="6250164"/>
            <a:ext cx="378669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fr-FR" sz="1000" dirty="0" smtClean="0">
                <a:latin typeface="Arial" charset="0"/>
              </a:rPr>
              <a:t>1ers repères retraite - L.A</a:t>
            </a:r>
          </a:p>
        </p:txBody>
      </p:sp>
      <p:sp>
        <p:nvSpPr>
          <p:cNvPr id="134148" name="Espace réservé du numéro de diapositive 5"/>
          <p:cNvSpPr>
            <a:spLocks noGrp="1"/>
          </p:cNvSpPr>
          <p:nvPr>
            <p:ph type="sldNum" sz="quarter" idx="12"/>
          </p:nvPr>
        </p:nvSpPr>
        <p:spPr bwMode="auto">
          <a:xfrm>
            <a:off x="8243888" y="6249988"/>
            <a:ext cx="431800" cy="347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fr-FR" altLang="fr-FR" sz="1000" dirty="0" smtClean="0">
                <a:latin typeface="Arial" charset="0"/>
              </a:rPr>
              <a:t>100</a:t>
            </a:r>
          </a:p>
        </p:txBody>
      </p:sp>
      <p:sp>
        <p:nvSpPr>
          <p:cNvPr id="12" name="Text Box 5"/>
          <p:cNvSpPr txBox="1">
            <a:spLocks noGrp="1" noChangeArrowheads="1"/>
          </p:cNvSpPr>
          <p:nvPr>
            <p:ph idx="1"/>
          </p:nvPr>
        </p:nvSpPr>
        <p:spPr>
          <a:xfrm>
            <a:off x="467544" y="1409752"/>
            <a:ext cx="1655762" cy="360040"/>
          </a:xfrm>
          <a:solidFill>
            <a:schemeClr val="accent1">
              <a:lumMod val="20000"/>
              <a:lumOff val="80000"/>
            </a:schemeClr>
          </a:solidFill>
        </p:spPr>
        <p:txBody>
          <a:bodyPr lIns="0" tIns="0" rIns="0" bIns="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90000"/>
              </a:lnSpc>
              <a:buFont typeface="Symbol" pitchFamily="18" charset="2"/>
              <a:buNone/>
              <a:defRPr/>
            </a:pPr>
            <a:r>
              <a:rPr lang="fr-FR" altLang="fr-FR" sz="2200" b="1" dirty="0" smtClean="0">
                <a:solidFill>
                  <a:schemeClr val="tx2"/>
                </a:solidFill>
              </a:rPr>
              <a:t>Résidence</a:t>
            </a:r>
          </a:p>
        </p:txBody>
      </p:sp>
      <p:sp>
        <p:nvSpPr>
          <p:cNvPr id="128008" name="Rectangle 6"/>
          <p:cNvSpPr>
            <a:spLocks noChangeArrowheads="1"/>
          </p:cNvSpPr>
          <p:nvPr/>
        </p:nvSpPr>
        <p:spPr bwMode="auto">
          <a:xfrm>
            <a:off x="249032" y="1767579"/>
            <a:ext cx="8734425"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342900" indent="-342900">
              <a:lnSpc>
                <a:spcPct val="90000"/>
              </a:lnSpc>
              <a:spcBef>
                <a:spcPts val="1200"/>
              </a:spcBef>
              <a:defRPr/>
            </a:pPr>
            <a:r>
              <a:rPr lang="fr-FR" altLang="fr-FR" sz="2000" dirty="0" smtClean="0">
                <a:latin typeface="Arial" charset="0"/>
                <a:cs typeface="Arial" charset="0"/>
              </a:rPr>
              <a:t>Sont considérées comme résidant en France les personnes qui ont sur le territoire métropolitain ou dans un DOM :</a:t>
            </a:r>
          </a:p>
          <a:p>
            <a:pPr lvl="3">
              <a:lnSpc>
                <a:spcPct val="90000"/>
              </a:lnSpc>
              <a:spcBef>
                <a:spcPts val="1200"/>
              </a:spcBef>
              <a:defRPr/>
            </a:pPr>
            <a:r>
              <a:rPr lang="fr-FR" altLang="fr-FR" sz="2000" dirty="0" smtClean="0">
                <a:latin typeface="Arial" charset="0"/>
                <a:cs typeface="Arial" charset="0"/>
              </a:rPr>
              <a:t>Leur foyer permanent</a:t>
            </a:r>
          </a:p>
          <a:p>
            <a:pPr lvl="3">
              <a:lnSpc>
                <a:spcPct val="90000"/>
              </a:lnSpc>
              <a:spcBef>
                <a:spcPts val="1200"/>
              </a:spcBef>
              <a:defRPr/>
            </a:pPr>
            <a:r>
              <a:rPr lang="fr-FR" altLang="fr-FR" sz="2000" dirty="0" smtClean="0">
                <a:latin typeface="Arial" charset="0"/>
                <a:cs typeface="Arial" charset="0"/>
              </a:rPr>
              <a:t>Ou le lieu de leur séjour principal</a:t>
            </a:r>
          </a:p>
          <a:p>
            <a:pPr>
              <a:lnSpc>
                <a:spcPct val="90000"/>
              </a:lnSpc>
              <a:spcBef>
                <a:spcPts val="1200"/>
              </a:spcBef>
              <a:defRPr/>
            </a:pPr>
            <a:r>
              <a:rPr lang="fr-FR" altLang="fr-FR" sz="2000" dirty="0" smtClean="0">
                <a:latin typeface="Arial" charset="0"/>
                <a:cs typeface="Arial" charset="0"/>
              </a:rPr>
              <a:t> Le foyer s’entend du lieu ou les personnes habitent normalement, c’est-à-dire du lieu de leur résidence habituelle</a:t>
            </a:r>
          </a:p>
          <a:p>
            <a:pPr eaLnBrk="1" hangingPunct="1">
              <a:spcBef>
                <a:spcPts val="1200"/>
              </a:spcBef>
              <a:defRPr/>
            </a:pPr>
            <a:r>
              <a:rPr lang="fr-FR" altLang="fr-FR" sz="2000" dirty="0" smtClean="0">
                <a:latin typeface="Arial" charset="0"/>
                <a:cs typeface="Arial" charset="0"/>
              </a:rPr>
              <a:t> Cette condition est remplie si l'intéressé séjourne pendant </a:t>
            </a:r>
            <a:r>
              <a:rPr lang="fr-FR" altLang="fr-FR" sz="2000" b="1" dirty="0" smtClean="0">
                <a:latin typeface="Arial" charset="0"/>
                <a:cs typeface="Arial" charset="0"/>
              </a:rPr>
              <a:t>plus de 6 mois </a:t>
            </a:r>
            <a:r>
              <a:rPr lang="fr-FR" altLang="fr-FR" sz="2000" dirty="0" smtClean="0">
                <a:latin typeface="Arial" charset="0"/>
                <a:cs typeface="Arial" charset="0"/>
              </a:rPr>
              <a:t>(ou 180 jours), au cours </a:t>
            </a:r>
            <a:r>
              <a:rPr lang="fr-FR" altLang="fr-FR" sz="2000" b="1" dirty="0" smtClean="0">
                <a:latin typeface="Arial" charset="0"/>
                <a:cs typeface="Arial" charset="0"/>
              </a:rPr>
              <a:t>de l'année civile de versement de l'allocation</a:t>
            </a:r>
          </a:p>
          <a:p>
            <a:pPr eaLnBrk="1" hangingPunct="1">
              <a:spcBef>
                <a:spcPts val="1200"/>
              </a:spcBef>
              <a:defRPr/>
            </a:pPr>
            <a:r>
              <a:rPr lang="fr-FR" altLang="fr-FR" sz="2000" dirty="0" smtClean="0">
                <a:latin typeface="Arial" charset="0"/>
                <a:cs typeface="Arial" charset="0"/>
              </a:rPr>
              <a:t> Le ressortissant d'un pays étranger (hors règlements européens) doit être titulaire depuis au moins 10 ans d'un titre de séjour </a:t>
            </a:r>
          </a:p>
          <a:p>
            <a:pPr marL="0" lvl="1" indent="0" eaLnBrk="1" hangingPunct="1">
              <a:spcBef>
                <a:spcPts val="1200"/>
              </a:spcBef>
              <a:defRPr/>
            </a:pPr>
            <a:r>
              <a:rPr lang="fr-FR" altLang="fr-FR" sz="2000" dirty="0" smtClean="0">
                <a:latin typeface="Arial" charset="0"/>
                <a:cs typeface="Arial" charset="0"/>
              </a:rPr>
              <a:t> La MSA doit contrôler, lors de l’examen de l’ASPA que l’intéressé réside  en France</a:t>
            </a:r>
          </a:p>
        </p:txBody>
      </p:sp>
      <p:sp>
        <p:nvSpPr>
          <p:cNvPr id="2" name="Espace réservé de la date 1"/>
          <p:cNvSpPr>
            <a:spLocks noGrp="1"/>
          </p:cNvSpPr>
          <p:nvPr>
            <p:ph type="dt" sz="half" idx="10"/>
          </p:nvPr>
        </p:nvSpPr>
        <p:spPr>
          <a:xfrm>
            <a:off x="3419871" y="6242500"/>
            <a:ext cx="4824536" cy="360039"/>
          </a:xfrm>
        </p:spPr>
        <p:txBody>
          <a:bodyPr/>
          <a:lstStyle/>
          <a:p>
            <a:r>
              <a:rPr lang="fr-FR" dirty="0" smtClean="0"/>
              <a:t>25/06/2015</a:t>
            </a:r>
            <a:endParaRPr lang="en-US" dirty="0"/>
          </a:p>
        </p:txBody>
      </p:sp>
      <p:sp>
        <p:nvSpPr>
          <p:cNvPr id="8" name="Espace réservé du numéro de diapositive 3"/>
          <p:cNvSpPr txBox="1">
            <a:spLocks/>
          </p:cNvSpPr>
          <p:nvPr/>
        </p:nvSpPr>
        <p:spPr bwMode="auto">
          <a:xfrm>
            <a:off x="5436096" y="6118212"/>
            <a:ext cx="1526445" cy="34736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Candara" pitchFamily="34" charset="0"/>
                <a:ea typeface="+mn-ea"/>
                <a:cs typeface="+mn-cs"/>
              </a:defRPr>
            </a:lvl1pPr>
            <a:lvl2pPr marL="742950" indent="-2857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Candara" pitchFamily="34" charset="0"/>
                <a:ea typeface="+mn-ea"/>
                <a:cs typeface="+mn-cs"/>
              </a:defRPr>
            </a:lvl2pPr>
            <a:lvl3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Candara" pitchFamily="34" charset="0"/>
                <a:ea typeface="+mn-ea"/>
                <a:cs typeface="+mn-cs"/>
              </a:defRPr>
            </a:lvl3pPr>
            <a:lvl4pPr marL="16002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Candara" pitchFamily="34" charset="0"/>
                <a:ea typeface="+mn-ea"/>
                <a:cs typeface="+mn-cs"/>
              </a:defRPr>
            </a:lvl4pPr>
            <a:lvl5pPr marL="2057400"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100000"/>
              <a:buFont typeface="Symbol" pitchFamily="18" charset="2"/>
              <a:buChar char=""/>
              <a:defRPr sz="1600" kern="1200">
                <a:solidFill>
                  <a:schemeClr val="tx2"/>
                </a:solidFill>
                <a:latin typeface="Candara" pitchFamily="34" charset="0"/>
                <a:ea typeface="+mn-ea"/>
                <a:cs typeface="+mn-cs"/>
              </a:defRPr>
            </a:lvl9pPr>
          </a:lstStyle>
          <a:p>
            <a:pPr algn="r" eaLnBrk="1" hangingPunct="1">
              <a:spcBef>
                <a:spcPct val="0"/>
              </a:spcBef>
              <a:buClrTx/>
              <a:buSzTx/>
              <a:buFontTx/>
              <a:buNone/>
            </a:pPr>
            <a:endParaRPr lang="fr-FR" altLang="fr-FR" sz="1000" dirty="0" smtClean="0">
              <a:latin typeface="Arial" charset="0"/>
            </a:endParaRPr>
          </a:p>
        </p:txBody>
      </p:sp>
    </p:spTree>
    <p:extLst>
      <p:ext uri="{BB962C8B-B14F-4D97-AF65-F5344CB8AC3E}">
        <p14:creationId xmlns:p14="http://schemas.microsoft.com/office/powerpoint/2010/main" xmlns="" val="2624904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4044</TotalTime>
  <Words>7950</Words>
  <Application>Microsoft Office PowerPoint</Application>
  <PresentationFormat>Affichage à l'écran (4:3)</PresentationFormat>
  <Paragraphs>1205</Paragraphs>
  <Slides>112</Slides>
  <Notes>10</Notes>
  <HiddenSlides>0</HiddenSlides>
  <MMClips>0</MMClips>
  <ScaleCrop>false</ScaleCrop>
  <HeadingPairs>
    <vt:vector size="6" baseType="variant">
      <vt:variant>
        <vt:lpstr>Thème</vt:lpstr>
      </vt:variant>
      <vt:variant>
        <vt:i4>3</vt:i4>
      </vt:variant>
      <vt:variant>
        <vt:lpstr>Serveurs OLE incorporés</vt:lpstr>
      </vt:variant>
      <vt:variant>
        <vt:i4>2</vt:i4>
      </vt:variant>
      <vt:variant>
        <vt:lpstr>Titres des diapositives</vt:lpstr>
      </vt:variant>
      <vt:variant>
        <vt:i4>112</vt:i4>
      </vt:variant>
    </vt:vector>
  </HeadingPairs>
  <TitlesOfParts>
    <vt:vector size="117" baseType="lpstr">
      <vt:lpstr>Vagues</vt:lpstr>
      <vt:lpstr>Conception personnalisée</vt:lpstr>
      <vt:lpstr>1_Conception personnalisée</vt:lpstr>
      <vt:lpstr>Feuille Microsoft Office Excel 97-2003</vt:lpstr>
      <vt:lpstr>Equation</vt:lpstr>
      <vt:lpstr>1ers Repères Retraite:  La retraite des non salariés agricoles (NSA)</vt:lpstr>
      <vt:lpstr>Sommaire</vt:lpstr>
      <vt:lpstr>Sommaire</vt:lpstr>
      <vt:lpstr>Sommaire</vt:lpstr>
      <vt:lpstr>Régimes agricoles</vt:lpstr>
      <vt:lpstr>Régimes agricoles</vt:lpstr>
      <vt:lpstr>Diapositive 7</vt:lpstr>
      <vt:lpstr>Données démographiques et sociales </vt:lpstr>
      <vt:lpstr>Actifs et retraités non-salariés et salariés</vt:lpstr>
      <vt:lpstr>Bénéficiaires d’un avantage de retraite :  le nombre de bénéficiaires par cotisant</vt:lpstr>
      <vt:lpstr>Répartition des chefs d’exploitation agricole selon le sexe par tranche d’âge</vt:lpstr>
      <vt:lpstr>Superficie moyenne par exploitant de 2006 à 2013</vt:lpstr>
      <vt:lpstr>Bénéficiaires d‘un avantage de retraite : la retraite complémentaire obligatoire</vt:lpstr>
      <vt:lpstr>Attributions d’avantage de retraite de 2007 à 2013</vt:lpstr>
      <vt:lpstr>Eléments démographiques et financiers de l'ensemble des retraités au 31 décembre 2014</vt:lpstr>
      <vt:lpstr>Projections démographiques : combien de liquidations de retraites (droits propres et réversion) aux régimes agricoles demain ?</vt:lpstr>
      <vt:lpstr>Qu’est ce qu’un non salarié agricole?</vt:lpstr>
      <vt:lpstr>Qu’est ce qu’un non salarié agricole?</vt:lpstr>
      <vt:lpstr>Qu’est ce qu’un non salarié agricole?</vt:lpstr>
      <vt:lpstr>Qu’est ce qu’un non salarié agricole?</vt:lpstr>
      <vt:lpstr>Qu’est ce qu’un non salarié agricole?</vt:lpstr>
      <vt:lpstr>Qu’est ce qu’un non salarié agricole?</vt:lpstr>
      <vt:lpstr>Qu’est qu’un non salarié agricole?</vt:lpstr>
      <vt:lpstr>Qu’est ce qu’un non salarié agricole?</vt:lpstr>
      <vt:lpstr>Qu’est ce qu’un non salarié agricole?</vt:lpstr>
      <vt:lpstr>Qu’est ce qu’un non salarié agricole?</vt:lpstr>
      <vt:lpstr>Périodes prises en compte pour le calcul de la retraite non salariée agricole</vt:lpstr>
      <vt:lpstr>Périodes cotisées</vt:lpstr>
      <vt:lpstr>Périodes cotisées</vt:lpstr>
      <vt:lpstr>Versements pour la retraite</vt:lpstr>
      <vt:lpstr>Versements pour la retraite</vt:lpstr>
      <vt:lpstr>Versements pour la retraite</vt:lpstr>
      <vt:lpstr>Versements pour la retraite</vt:lpstr>
      <vt:lpstr>Périodes assimilées </vt:lpstr>
      <vt:lpstr>Périodes reconnues équivalentes</vt:lpstr>
      <vt:lpstr>Retraite NSA : âge, durée d’assurance, taux, calcul</vt:lpstr>
      <vt:lpstr>Âge, durée d’assurance, taux, calcul, formalités</vt:lpstr>
      <vt:lpstr>Age, durée d’assurance</vt:lpstr>
      <vt:lpstr>Age légal et âge du taux plein</vt:lpstr>
      <vt:lpstr>Age légal et âge du taux plein</vt:lpstr>
      <vt:lpstr>Age légal et âge du taux plein</vt:lpstr>
      <vt:lpstr>Calcul de la retraite</vt:lpstr>
      <vt:lpstr>Calcul de la retraite</vt:lpstr>
      <vt:lpstr>Calcul de la retraite</vt:lpstr>
      <vt:lpstr>Calcul de la retraite</vt:lpstr>
      <vt:lpstr>Calcul de la retraite NSA</vt:lpstr>
      <vt:lpstr>Calcul de la retraite</vt:lpstr>
      <vt:lpstr>Calcul de la retraite</vt:lpstr>
      <vt:lpstr>Formalités</vt:lpstr>
      <vt:lpstr>Départs anticipés</vt:lpstr>
      <vt:lpstr>Retraite anticipée au titre des longues carrières</vt:lpstr>
      <vt:lpstr>Retraite anticipée au titre des longues carrières</vt:lpstr>
      <vt:lpstr>Retraite anticipée au titre des longues carrières</vt:lpstr>
      <vt:lpstr>Retraite anticipée au titre des longues carrières</vt:lpstr>
      <vt:lpstr>La retraite anticipée au titre du handicap</vt:lpstr>
      <vt:lpstr>Retraite au titre de la pénibilité</vt:lpstr>
      <vt:lpstr>Retraite au titre de la pénibilité</vt:lpstr>
      <vt:lpstr>Retraite à taux plein d’office</vt:lpstr>
      <vt:lpstr>Avantages liés aux enfants </vt:lpstr>
      <vt:lpstr>Avantages liés aux enfants </vt:lpstr>
      <vt:lpstr>Majoration de durée d’assurance pour enfants </vt:lpstr>
      <vt:lpstr>Majoration de durée d’assurance pour enfants </vt:lpstr>
      <vt:lpstr>Majoration de durée d’assurance pour enfants </vt:lpstr>
      <vt:lpstr>La majoration enfant </vt:lpstr>
      <vt:lpstr>Cessation d’activité et Cumul emploi retraite </vt:lpstr>
      <vt:lpstr>Cessation d’activité</vt:lpstr>
      <vt:lpstr>Cumul emploi retraite </vt:lpstr>
      <vt:lpstr>Cumul emploi retraite</vt:lpstr>
      <vt:lpstr>Cumul emploi retraite </vt:lpstr>
      <vt:lpstr>Cumul emploi retraite</vt:lpstr>
      <vt:lpstr>Cumul emploi retraite NSA/SA</vt:lpstr>
      <vt:lpstr>Retraite complémentaire  obligatoire (RCO)</vt:lpstr>
      <vt:lpstr>RCO</vt:lpstr>
      <vt:lpstr> RCO</vt:lpstr>
      <vt:lpstr> RCO</vt:lpstr>
      <vt:lpstr>RCO</vt:lpstr>
      <vt:lpstr> RCO</vt:lpstr>
      <vt:lpstr>RCO</vt:lpstr>
      <vt:lpstr>RCO</vt:lpstr>
      <vt:lpstr> RCO</vt:lpstr>
      <vt:lpstr> RCO</vt:lpstr>
      <vt:lpstr>Réversion et Allocation veuvage </vt:lpstr>
      <vt:lpstr>Réversion</vt:lpstr>
      <vt:lpstr>Réversion</vt:lpstr>
      <vt:lpstr>Réversion</vt:lpstr>
      <vt:lpstr>Réversion</vt:lpstr>
      <vt:lpstr>Réversion </vt:lpstr>
      <vt:lpstr>Réversion</vt:lpstr>
      <vt:lpstr>Réversion</vt:lpstr>
      <vt:lpstr>Allocation veuvage</vt:lpstr>
      <vt:lpstr>Allocation veuvage</vt:lpstr>
      <vt:lpstr>Allocation veuvage</vt:lpstr>
      <vt:lpstr>Allocation veuvage</vt:lpstr>
      <vt:lpstr>Allocation veuvage</vt:lpstr>
      <vt:lpstr>Allocation veuvage</vt:lpstr>
      <vt:lpstr>Allocation veuvage</vt:lpstr>
      <vt:lpstr>ASPA </vt:lpstr>
      <vt:lpstr>ASPA</vt:lpstr>
      <vt:lpstr>ASPA </vt:lpstr>
      <vt:lpstr>ASPA </vt:lpstr>
      <vt:lpstr>ASPA</vt:lpstr>
      <vt:lpstr>ASPA</vt:lpstr>
      <vt:lpstr>ASPA</vt:lpstr>
      <vt:lpstr>ASPA </vt:lpstr>
      <vt:lpstr>ASPA</vt:lpstr>
      <vt:lpstr>ASPA </vt:lpstr>
      <vt:lpstr>ASPA </vt:lpstr>
      <vt:lpstr>ASPA  </vt:lpstr>
      <vt:lpstr>ASPA </vt:lpstr>
      <vt:lpstr>ASPA </vt:lpstr>
      <vt:lpstr>1ers Repères Retraite:  La retraite des Non Salariés Agricoles</vt:lpstr>
      <vt:lpstr>Merci de votre attention</vt:lpstr>
    </vt:vector>
  </TitlesOfParts>
  <Company>CCMSA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Lydie Anandappane</dc:creator>
  <cp:lastModifiedBy>Olivia</cp:lastModifiedBy>
  <cp:revision>132</cp:revision>
  <cp:lastPrinted>2015-06-16T14:36:27Z</cp:lastPrinted>
  <dcterms:created xsi:type="dcterms:W3CDTF">2014-05-27T07:55:40Z</dcterms:created>
  <dcterms:modified xsi:type="dcterms:W3CDTF">2015-07-09T10:01:13Z</dcterms:modified>
</cp:coreProperties>
</file>