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1346" r:id="rId2"/>
    <p:sldId id="1395" r:id="rId3"/>
    <p:sldId id="1396" r:id="rId4"/>
    <p:sldId id="1397" r:id="rId5"/>
    <p:sldId id="1398" r:id="rId6"/>
    <p:sldId id="1399" r:id="rId7"/>
    <p:sldId id="1400" r:id="rId8"/>
    <p:sldId id="1401" r:id="rId9"/>
    <p:sldId id="1402" r:id="rId10"/>
    <p:sldId id="1403" r:id="rId11"/>
    <p:sldId id="1404" r:id="rId12"/>
    <p:sldId id="1405" r:id="rId13"/>
    <p:sldId id="1406" r:id="rId14"/>
    <p:sldId id="1407" r:id="rId15"/>
    <p:sldId id="1408" r:id="rId16"/>
    <p:sldId id="1409" r:id="rId17"/>
    <p:sldId id="1410" r:id="rId18"/>
    <p:sldId id="1411" r:id="rId19"/>
    <p:sldId id="1412" r:id="rId20"/>
    <p:sldId id="1413" r:id="rId21"/>
    <p:sldId id="1414" r:id="rId22"/>
    <p:sldId id="1415" r:id="rId23"/>
    <p:sldId id="1416" r:id="rId24"/>
    <p:sldId id="1417" r:id="rId25"/>
    <p:sldId id="1418" r:id="rId26"/>
    <p:sldId id="1419" r:id="rId27"/>
    <p:sldId id="1420" r:id="rId28"/>
    <p:sldId id="1421" r:id="rId29"/>
    <p:sldId id="1422" r:id="rId30"/>
    <p:sldId id="1423" r:id="rId31"/>
    <p:sldId id="1424" r:id="rId32"/>
    <p:sldId id="1425" r:id="rId33"/>
    <p:sldId id="1426" r:id="rId34"/>
    <p:sldId id="1427" r:id="rId35"/>
    <p:sldId id="1428" r:id="rId36"/>
    <p:sldId id="1429" r:id="rId37"/>
    <p:sldId id="1430" r:id="rId38"/>
    <p:sldId id="1431" r:id="rId39"/>
    <p:sldId id="1432" r:id="rId40"/>
    <p:sldId id="1433" r:id="rId41"/>
    <p:sldId id="1434" r:id="rId42"/>
    <p:sldId id="1435" r:id="rId43"/>
    <p:sldId id="1436" r:id="rId44"/>
    <p:sldId id="1437" r:id="rId45"/>
    <p:sldId id="1438" r:id="rId46"/>
    <p:sldId id="1439" r:id="rId47"/>
    <p:sldId id="1440" r:id="rId48"/>
  </p:sldIdLst>
  <p:sldSz cx="9906000" cy="6858000" type="A4"/>
  <p:notesSz cx="9928225" cy="6797675"/>
  <p:defaultTextStyle>
    <a:defPPr>
      <a:defRPr lang="en-US"/>
    </a:defPPr>
    <a:lvl1pPr marL="0" lvl="0"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1pPr>
    <a:lvl2pPr marL="457200" lvl="1"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2pPr>
    <a:lvl3pPr marL="914400" lvl="2"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3pPr>
    <a:lvl4pPr marL="1371600" lvl="3"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4pPr>
    <a:lvl5pPr marL="1828800" lvl="4"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5pPr>
    <a:lvl6pPr marL="2286000" lvl="5"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6pPr>
    <a:lvl7pPr marL="2743200" lvl="6"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7pPr>
    <a:lvl8pPr marL="3200400" lvl="7"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8pPr>
    <a:lvl9pPr marL="3657600" lvl="8" indent="0" algn="l" defTabSz="914400" eaLnBrk="1" fontAlgn="base" latinLnBrk="0" hangingPunct="1">
      <a:spcBef>
        <a:spcPct val="0"/>
      </a:spcBef>
      <a:spcAft>
        <a:spcPct val="0"/>
      </a:spcAft>
      <a:buNone/>
      <a:defRPr sz="1800" kern="1200">
        <a:solidFill>
          <a:schemeClr val="tx1"/>
        </a:solidFill>
        <a:latin typeface="Arial" pitchFamily="34" charset="0"/>
        <a:ea typeface="宋体" charset="-122"/>
      </a:defRPr>
    </a:lvl9pPr>
  </p:defaultTextStyle>
  <p:extLst>
    <p:ext uri="{EFAFB233-063F-42B5-8137-9DF3F51BA10A}">
      <p15:sldGuideLst xmlns:p15="http://schemas.microsoft.com/office/powerpoint/2012/main">
        <p15:guide id="1" orient="horz" pos="573">
          <p15:clr>
            <a:srgbClr val="A4A3A4"/>
          </p15:clr>
        </p15:guide>
        <p15:guide id="2" orient="horz" pos="3838">
          <p15:clr>
            <a:srgbClr val="A4A3A4"/>
          </p15:clr>
        </p15:guide>
        <p15:guide id="3" orient="horz">
          <p15:clr>
            <a:srgbClr val="A4A3A4"/>
          </p15:clr>
        </p15:guide>
        <p15:guide id="4" orient="horz" pos="912">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D7F"/>
    <a:srgbClr val="CC0000"/>
    <a:srgbClr val="0000FF"/>
    <a:srgbClr val="000000"/>
    <a:srgbClr val="FFDA65"/>
    <a:srgbClr val="FFFFFF"/>
    <a:srgbClr val="FFCC00"/>
    <a:srgbClr val="E39913"/>
    <a:srgbClr val="F2F2F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02"/>
    <p:restoredTop sz="93272"/>
  </p:normalViewPr>
  <p:slideViewPr>
    <p:cSldViewPr showGuides="1">
      <p:cViewPr varScale="1">
        <p:scale>
          <a:sx n="105" d="100"/>
          <a:sy n="105" d="100"/>
        </p:scale>
        <p:origin x="2136" y="192"/>
      </p:cViewPr>
      <p:guideLst>
        <p:guide orient="horz" pos="573"/>
        <p:guide orient="horz" pos="3838"/>
        <p:guide orient="horz"/>
        <p:guide orient="horz" pos="912"/>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'BE '!$A$4</c:f>
              <c:strCache>
                <c:ptCount val="1"/>
                <c:pt idx="0">
                  <c:v>EU28</c:v>
                </c:pt>
              </c:strCache>
            </c:strRef>
          </c:tx>
          <c:spPr>
            <a:ln w="28575">
              <a:solidFill>
                <a:schemeClr val="accent1"/>
              </a:solidFill>
            </a:ln>
            <a:effectLst/>
          </c:spPr>
          <c:marker>
            <c:symbol val="diamond"/>
            <c:size val="7"/>
            <c:spPr>
              <a:solidFill>
                <a:schemeClr val="accent1"/>
              </a:solidFill>
              <a:ln>
                <a:solidFill>
                  <a:schemeClr val="accent1"/>
                </a:solidFill>
              </a:ln>
              <a:effectLst/>
            </c:spPr>
          </c:marker>
          <c:cat>
            <c:numRef>
              <c:f>'BE '!$B$3:$K$3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'BE '!$B$4:$K$4</c:f>
              <c:numCache>
                <c:formatCode>General</c:formatCode>
                <c:ptCount val="10"/>
                <c:pt idx="5" formatCode="#,##0.0">
                  <c:v>25.6</c:v>
                </c:pt>
                <c:pt idx="6" formatCode="#,##0.0">
                  <c:v>28.3</c:v>
                </c:pt>
                <c:pt idx="7" formatCode="#,##0.0">
                  <c:v>28.2</c:v>
                </c:pt>
                <c:pt idx="8" formatCode="#,##0.0">
                  <c:v>27.9</c:v>
                </c:pt>
                <c:pt idx="9" formatCode="#,##0.0">
                  <c:v>28.3</c:v>
                </c:pt>
              </c:numCache>
            </c:numRef>
          </c:val>
          <c:smooth val="0"/>
          <c:extLst>
            <c:ext xmlns:c16="http://schemas.microsoft.com/office/drawing/2014/chart" uri="{C3380CC4-5D6E-409C-BE32-E72D297353CC}">
              <c16:uniqueId val="{00000000-DFFA-FD41-922C-CD43BD7C035D}"/>
            </c:ext>
          </c:extLst>
        </c:ser>
        <c:ser>
          <c:idx val="1"/>
          <c:order val="1"/>
          <c:tx>
            <c:strRef>
              <c:f>'BE '!$A$5</c:f>
              <c:strCache>
                <c:ptCount val="1"/>
                <c:pt idx="0">
                  <c:v>Euro area</c:v>
                </c:pt>
              </c:strCache>
            </c:strRef>
          </c:tx>
          <c:spPr>
            <a:ln w="28575">
              <a:solidFill>
                <a:schemeClr val="accent2"/>
              </a:solidFill>
            </a:ln>
            <a:effectLst/>
          </c:spPr>
          <c:marker>
            <c:symbol val="square"/>
            <c:size val="7"/>
            <c:spPr>
              <a:solidFill>
                <a:schemeClr val="accent2"/>
              </a:solidFill>
              <a:ln>
                <a:solidFill>
                  <a:schemeClr val="accent2"/>
                </a:solidFill>
              </a:ln>
              <a:effectLst/>
            </c:spPr>
          </c:marker>
          <c:cat>
            <c:numRef>
              <c:f>'BE '!$B$3:$K$3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'BE '!$B$5:$K$5</c:f>
              <c:numCache>
                <c:formatCode>#,##0.0</c:formatCode>
                <c:ptCount val="10"/>
                <c:pt idx="0">
                  <c:v>26.5</c:v>
                </c:pt>
                <c:pt idx="1">
                  <c:v>26.4</c:v>
                </c:pt>
                <c:pt idx="2">
                  <c:v>26.4</c:v>
                </c:pt>
                <c:pt idx="3">
                  <c:v>26.1</c:v>
                </c:pt>
                <c:pt idx="4">
                  <c:v>25.6</c:v>
                </c:pt>
                <c:pt idx="5">
                  <c:v>26.3</c:v>
                </c:pt>
                <c:pt idx="6">
                  <c:v>29</c:v>
                </c:pt>
                <c:pt idx="7">
                  <c:v>29</c:v>
                </c:pt>
                <c:pt idx="8">
                  <c:v>28.7</c:v>
                </c:pt>
                <c:pt idx="9">
                  <c:v>29.1</c:v>
                </c:pt>
              </c:numCache>
            </c:numRef>
          </c:val>
          <c:smooth val="0"/>
          <c:extLst>
            <c:ext xmlns:c16="http://schemas.microsoft.com/office/drawing/2014/chart" uri="{C3380CC4-5D6E-409C-BE32-E72D297353CC}">
              <c16:uniqueId val="{00000001-DFFA-FD41-922C-CD43BD7C035D}"/>
            </c:ext>
          </c:extLst>
        </c:ser>
        <c:ser>
          <c:idx val="2"/>
          <c:order val="2"/>
          <c:tx>
            <c:strRef>
              <c:f>'BE '!$A$6</c:f>
              <c:strCache>
                <c:ptCount val="1"/>
                <c:pt idx="0">
                  <c:v>Belgium</c:v>
                </c:pt>
              </c:strCache>
            </c:strRef>
          </c:tx>
          <c:spPr>
            <a:ln w="28575">
              <a:solidFill>
                <a:schemeClr val="accent3"/>
              </a:solidFill>
            </a:ln>
            <a:effectLst/>
          </c:spPr>
          <c:marker>
            <c:symbol val="triangle"/>
            <c:size val="7"/>
            <c:spPr>
              <a:solidFill>
                <a:schemeClr val="accent3"/>
              </a:solidFill>
              <a:ln>
                <a:solidFill>
                  <a:schemeClr val="accent3"/>
                </a:solidFill>
              </a:ln>
              <a:effectLst/>
            </c:spPr>
          </c:marker>
          <c:cat>
            <c:numRef>
              <c:f>'BE '!$B$3:$K$3</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'BE '!$B$6:$K$6</c:f>
              <c:numCache>
                <c:formatCode>#,##0.0</c:formatCode>
                <c:ptCount val="10"/>
                <c:pt idx="0">
                  <c:v>26.3</c:v>
                </c:pt>
                <c:pt idx="1">
                  <c:v>26.3</c:v>
                </c:pt>
                <c:pt idx="2">
                  <c:v>26.2</c:v>
                </c:pt>
                <c:pt idx="3">
                  <c:v>25.9</c:v>
                </c:pt>
                <c:pt idx="4">
                  <c:v>25.5</c:v>
                </c:pt>
                <c:pt idx="5">
                  <c:v>26.7</c:v>
                </c:pt>
                <c:pt idx="6">
                  <c:v>29.1</c:v>
                </c:pt>
                <c:pt idx="7">
                  <c:v>28.6</c:v>
                </c:pt>
                <c:pt idx="8">
                  <c:v>29</c:v>
                </c:pt>
                <c:pt idx="9">
                  <c:v>29.4</c:v>
                </c:pt>
              </c:numCache>
            </c:numRef>
          </c:val>
          <c:smooth val="0"/>
          <c:extLst>
            <c:ext xmlns:c16="http://schemas.microsoft.com/office/drawing/2014/chart" uri="{C3380CC4-5D6E-409C-BE32-E72D297353CC}">
              <c16:uniqueId val="{00000002-DFFA-FD41-922C-CD43BD7C035D}"/>
            </c:ext>
          </c:extLst>
        </c:ser>
        <c:dLbls>
          <c:showLegendKey val="0"/>
          <c:showVal val="0"/>
          <c:showCatName val="0"/>
          <c:showSerName val="0"/>
          <c:showPercent val="0"/>
          <c:showBubbleSize val="0"/>
        </c:dLbls>
        <c:marker val="1"/>
        <c:smooth val="0"/>
        <c:axId val="22642048"/>
        <c:axId val="22643840"/>
      </c:lineChart>
      <c:catAx>
        <c:axId val="22642048"/>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fr-FR"/>
          </a:p>
        </c:txPr>
        <c:crossAx val="22643840"/>
        <c:crosses val="autoZero"/>
        <c:auto val="1"/>
        <c:lblAlgn val="ctr"/>
        <c:lblOffset val="100"/>
        <c:tickMarkSkip val="1"/>
        <c:noMultiLvlLbl val="0"/>
      </c:catAx>
      <c:valAx>
        <c:axId val="22643840"/>
        <c:scaling>
          <c:orientation val="minMax"/>
        </c:scaling>
        <c:delete val="0"/>
        <c:axPos val="l"/>
        <c:majorGridlines>
          <c:spPr>
            <a:ln>
              <a:solidFill>
                <a:schemeClr val="tx1">
                  <a:lumMod val="50000"/>
                  <a:lumOff val="50000"/>
                </a:schemeClr>
              </a:solidFill>
            </a:ln>
            <a:effectLst/>
          </c:spPr>
        </c:majorGridlines>
        <c:numFmt formatCode="General" sourceLinked="1"/>
        <c:majorTickMark val="out"/>
        <c:minorTickMark val="none"/>
        <c:tickLblPos val="nextTo"/>
        <c:spPr>
          <a:noFill/>
          <a:ln>
            <a:solidFill>
              <a:schemeClr val="tx1">
                <a:lumMod val="50000"/>
                <a:lumOff val="50000"/>
              </a:schemeClr>
            </a:solidFill>
          </a:ln>
          <a:effectLst/>
        </c:spPr>
        <c:txPr>
          <a:bodyPr rot="-60000000" spcFirstLastPara="0" vertOverflow="ellipsis" horzOverflow="overflow" vert="horz" wrap="square" anchor="ctr" anchorCtr="1"/>
          <a:lstStyle/>
          <a:p>
            <a:pPr>
              <a:defRPr sz="1000" b="0">
                <a:solidFill>
                  <a:schemeClr val="tx1"/>
                </a:solidFill>
                <a:latin typeface="+mn-lt"/>
                <a:ea typeface="+mn-ea"/>
                <a:cs typeface="+mn-cs"/>
              </a:defRPr>
            </a:pPr>
            <a:endParaRPr lang="fr-FR"/>
          </a:p>
        </c:txPr>
        <c:crossAx val="22642048"/>
        <c:crosses val="autoZero"/>
        <c:crossBetween val="between"/>
      </c:valAx>
      <c:dTable>
        <c:showHorzBorder val="1"/>
        <c:showVertBorder val="1"/>
        <c:showOutline val="1"/>
        <c:showKeys val="1"/>
        <c:spPr>
          <a:noFill/>
          <a:ln w="9525" cap="flat" cmpd="sng" algn="ctr">
            <a:solidFill>
              <a:schemeClr val="tx1">
                <a:tint val="75000"/>
              </a:schemeClr>
            </a:solidFill>
            <a:prstDash val="solid"/>
          </a:ln>
          <a:effectLst/>
        </c:spPr>
        <c:txPr>
          <a:bodyPr rot="0" spcFirstLastPara="0" vertOverflow="ellipsis" horzOverflow="overflow" vert="horz" wrap="square" anchor="ctr" anchorCtr="1"/>
          <a:lstStyle/>
          <a:p>
            <a:pPr>
              <a:defRPr sz="1000" b="0">
                <a:solidFill>
                  <a:schemeClr val="tx1"/>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fr-FR"/>
    </a:p>
  </c:txPr>
  <c:externalData r:id="rId1">
    <c:autoUpdate val="0"/>
  </c:externalData>
</c:chartSpace>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303713" cy="341313"/>
          </a:xfrm>
          <a:prstGeom prst="rect">
            <a:avLst/>
          </a:prstGeom>
          <a:noFill/>
          <a:ln w="9525">
            <a:noFill/>
            <a:miter lim="800000"/>
          </a:ln>
        </p:spPr>
        <p:txBody>
          <a:bodyPr vert="horz" wrap="square" lIns="96370" tIns="48186" rIns="96370" bIns="48186" numCol="1" anchor="t" anchorCtr="0" compatLnSpc="1"/>
          <a:lstStyle>
            <a:lvl1pPr defTabSz="897255">
              <a:defRPr sz="1300">
                <a:latin typeface="Calibri" pitchFamily="34" charset="0"/>
                <a:cs typeface="+mn-cs"/>
              </a:defRPr>
            </a:lvl1pPr>
          </a:lstStyle>
          <a:p>
            <a:pPr fontAlgn="base">
              <a:defRPr/>
            </a:pPr>
            <a:endParaRPr lang="it-IT" strike="noStrike" noProof="1"/>
          </a:p>
        </p:txBody>
      </p:sp>
      <p:sp>
        <p:nvSpPr>
          <p:cNvPr id="3" name="Date Placeholder 2"/>
          <p:cNvSpPr>
            <a:spLocks noGrp="1"/>
          </p:cNvSpPr>
          <p:nvPr>
            <p:ph type="dt" sz="quarter" idx="1"/>
          </p:nvPr>
        </p:nvSpPr>
        <p:spPr bwMode="auto">
          <a:xfrm>
            <a:off x="5622925" y="0"/>
            <a:ext cx="4303713" cy="341313"/>
          </a:xfrm>
          <a:prstGeom prst="rect">
            <a:avLst/>
          </a:prstGeom>
          <a:noFill/>
          <a:ln w="9525">
            <a:noFill/>
            <a:miter lim="800000"/>
          </a:ln>
        </p:spPr>
        <p:txBody>
          <a:bodyPr vert="horz" wrap="square" lIns="96370" tIns="48186" rIns="96370" bIns="48186" numCol="1" anchor="t" anchorCtr="0" compatLnSpc="1"/>
          <a:lstStyle>
            <a:lvl1pPr algn="r" defTabSz="897255">
              <a:defRPr sz="1300">
                <a:latin typeface="Calibri" pitchFamily="34" charset="0"/>
                <a:cs typeface="+mn-cs"/>
              </a:defRPr>
            </a:lvl1pPr>
          </a:lstStyle>
          <a:p>
            <a:pPr fontAlgn="base">
              <a:defRPr/>
            </a:pPr>
            <a:fld id="{36345901-0F0B-42B6-9BBB-F273305E749F}" type="datetimeFigureOut">
              <a:rPr lang="en-US" altLang="en-US" strike="noStrike" noProof="1">
                <a:latin typeface="Calibri" pitchFamily="34" charset="0"/>
                <a:ea typeface="+mn-ea"/>
                <a:cs typeface="+mn-cs"/>
              </a:rPr>
              <a:t>9/1/18</a:t>
            </a:fld>
            <a:endParaRPr lang="en-US" altLang="en-US" strike="noStrike" noProof="1">
              <a:latin typeface="Calibri" pitchFamily="34" charset="0"/>
              <a:ea typeface="+mn-ea"/>
              <a:cs typeface="+mn-cs"/>
            </a:endParaRPr>
          </a:p>
        </p:txBody>
      </p:sp>
      <p:sp>
        <p:nvSpPr>
          <p:cNvPr id="4" name="Footer Placeholder 3"/>
          <p:cNvSpPr>
            <a:spLocks noGrp="1"/>
          </p:cNvSpPr>
          <p:nvPr>
            <p:ph type="ftr" sz="quarter" idx="2"/>
          </p:nvPr>
        </p:nvSpPr>
        <p:spPr bwMode="auto">
          <a:xfrm>
            <a:off x="0" y="6454775"/>
            <a:ext cx="4303713" cy="341313"/>
          </a:xfrm>
          <a:prstGeom prst="rect">
            <a:avLst/>
          </a:prstGeom>
          <a:noFill/>
          <a:ln w="9525">
            <a:noFill/>
            <a:miter lim="800000"/>
          </a:ln>
        </p:spPr>
        <p:txBody>
          <a:bodyPr vert="horz" wrap="square" lIns="96370" tIns="48186" rIns="96370" bIns="48186" numCol="1" anchor="b" anchorCtr="0" compatLnSpc="1"/>
          <a:lstStyle>
            <a:lvl1pPr defTabSz="897255">
              <a:defRPr sz="1300">
                <a:latin typeface="Calibri" pitchFamily="34" charset="0"/>
                <a:cs typeface="+mn-cs"/>
              </a:defRPr>
            </a:lvl1pPr>
          </a:lstStyle>
          <a:p>
            <a:pPr fontAlgn="base">
              <a:defRPr/>
            </a:pPr>
            <a:endParaRPr lang="it-IT" strike="noStrike" noProof="1"/>
          </a:p>
        </p:txBody>
      </p:sp>
      <p:sp>
        <p:nvSpPr>
          <p:cNvPr id="5" name="Slide Number Placeholder 4"/>
          <p:cNvSpPr>
            <a:spLocks noGrp="1"/>
          </p:cNvSpPr>
          <p:nvPr>
            <p:ph type="sldNum" sz="quarter" idx="3"/>
          </p:nvPr>
        </p:nvSpPr>
        <p:spPr bwMode="auto">
          <a:xfrm>
            <a:off x="5622925" y="6454775"/>
            <a:ext cx="4303713" cy="341313"/>
          </a:xfrm>
          <a:prstGeom prst="rect">
            <a:avLst/>
          </a:prstGeom>
          <a:noFill/>
          <a:ln w="9525">
            <a:noFill/>
            <a:miter lim="800000"/>
          </a:ln>
        </p:spPr>
        <p:txBody>
          <a:bodyPr vert="horz" wrap="square" lIns="96370" tIns="48186" rIns="96370" bIns="48186" numCol="1" anchor="b" anchorCtr="0" compatLnSpc="1"/>
          <a:lstStyle>
            <a:lvl1pPr algn="r" defTabSz="897255">
              <a:defRPr sz="1300">
                <a:latin typeface="Calibri" pitchFamily="34" charset="0"/>
                <a:cs typeface="+mn-cs"/>
              </a:defRPr>
            </a:lvl1pPr>
          </a:lstStyle>
          <a:p>
            <a:pPr fontAlgn="base">
              <a:defRPr/>
            </a:pPr>
            <a:fld id="{552B2F0D-78BB-4ABC-AB62-4354B0745E1A}" type="slidenum">
              <a:rPr lang="en-US" strike="noStrike" noProof="1">
                <a:latin typeface="Calibri" pitchFamily="34" charset="0"/>
                <a:ea typeface="+mn-ea"/>
                <a:cs typeface="+mn-cs"/>
              </a:rPr>
              <a:t>‹N°›</a:t>
            </a:fld>
            <a:endParaRPr 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4303713" cy="341313"/>
          </a:xfrm>
          <a:prstGeom prst="rect">
            <a:avLst/>
          </a:prstGeom>
          <a:noFill/>
          <a:ln w="9525">
            <a:noFill/>
            <a:miter lim="800000"/>
          </a:ln>
        </p:spPr>
        <p:txBody>
          <a:bodyPr vert="horz" wrap="square" lIns="96370" tIns="48186" rIns="96370" bIns="48186" numCol="1" anchor="t" anchorCtr="0" compatLnSpc="1"/>
          <a:lstStyle>
            <a:lvl1pPr defTabSz="897255">
              <a:defRPr sz="1300">
                <a:latin typeface="Calibri" pitchFamily="34" charset="0"/>
                <a:cs typeface="+mn-cs"/>
              </a:defRPr>
            </a:lvl1pPr>
          </a:lstStyle>
          <a:p>
            <a:pPr fontAlgn="base">
              <a:defRPr/>
            </a:pPr>
            <a:endParaRPr lang="it-IT" strike="noStrike" noProof="1"/>
          </a:p>
        </p:txBody>
      </p:sp>
      <p:sp>
        <p:nvSpPr>
          <p:cNvPr id="3" name="Date Placeholder 2"/>
          <p:cNvSpPr>
            <a:spLocks noGrp="1"/>
          </p:cNvSpPr>
          <p:nvPr>
            <p:ph type="dt" idx="1"/>
          </p:nvPr>
        </p:nvSpPr>
        <p:spPr bwMode="auto">
          <a:xfrm>
            <a:off x="5622925" y="0"/>
            <a:ext cx="4303713" cy="341313"/>
          </a:xfrm>
          <a:prstGeom prst="rect">
            <a:avLst/>
          </a:prstGeom>
          <a:noFill/>
          <a:ln w="9525">
            <a:noFill/>
            <a:miter lim="800000"/>
          </a:ln>
        </p:spPr>
        <p:txBody>
          <a:bodyPr vert="horz" wrap="square" lIns="96370" tIns="48186" rIns="96370" bIns="48186" numCol="1" anchor="t" anchorCtr="0" compatLnSpc="1"/>
          <a:lstStyle>
            <a:lvl1pPr algn="r" defTabSz="897255">
              <a:defRPr sz="1300">
                <a:latin typeface="Calibri" pitchFamily="34" charset="0"/>
                <a:cs typeface="+mn-cs"/>
              </a:defRPr>
            </a:lvl1pPr>
          </a:lstStyle>
          <a:p>
            <a:pPr fontAlgn="base">
              <a:defRPr/>
            </a:pPr>
            <a:fld id="{1F3F068A-3517-41CC-B133-4BAD192E8B70}" type="datetimeFigureOut">
              <a:rPr lang="en-US" altLang="en-US" strike="noStrike" noProof="1">
                <a:latin typeface="Calibri" pitchFamily="34" charset="0"/>
                <a:ea typeface="+mn-ea"/>
                <a:cs typeface="+mn-cs"/>
              </a:rPr>
              <a:t>9/1/18</a:t>
            </a:fld>
            <a:endParaRPr lang="en-US" altLang="en-US" strike="noStrike" noProof="1">
              <a:latin typeface="Calibri" pitchFamily="34" charset="0"/>
              <a:ea typeface="+mn-ea"/>
              <a:cs typeface="+mn-cs"/>
            </a:endParaRPr>
          </a:p>
        </p:txBody>
      </p:sp>
      <p:sp>
        <p:nvSpPr>
          <p:cNvPr id="14340" name="Slide Image Placeholder 3"/>
          <p:cNvSpPr>
            <a:spLocks noGrp="1" noRot="1" noChangeAspect="1"/>
          </p:cNvSpPr>
          <p:nvPr>
            <p:ph type="sldImg"/>
          </p:nvPr>
        </p:nvSpPr>
        <p:spPr>
          <a:xfrm>
            <a:off x="3125788" y="511175"/>
            <a:ext cx="3679825" cy="2547938"/>
          </a:xfrm>
          <a:prstGeom prst="rect">
            <a:avLst/>
          </a:prstGeom>
          <a:noFill/>
          <a:ln w="12700" cap="flat" cmpd="sng">
            <a:solidFill>
              <a:srgbClr val="000000"/>
            </a:solidFill>
            <a:prstDash val="solid"/>
            <a:round/>
            <a:headEnd type="none" w="med" len="med"/>
            <a:tailEnd type="none" w="med" len="med"/>
          </a:ln>
        </p:spPr>
        <p:txBody>
          <a:bodyPr/>
          <a:lstStyle/>
          <a:p>
            <a:endParaRPr lang="zh-CN" altLang="en-US"/>
          </a:p>
        </p:txBody>
      </p:sp>
      <p:sp>
        <p:nvSpPr>
          <p:cNvPr id="14341" name="Notes Placeholder 4"/>
          <p:cNvSpPr>
            <a:spLocks noGrp="1"/>
          </p:cNvSpPr>
          <p:nvPr>
            <p:ph type="body" sz="quarter"/>
          </p:nvPr>
        </p:nvSpPr>
        <p:spPr>
          <a:xfrm>
            <a:off x="992188" y="3230563"/>
            <a:ext cx="7943850" cy="3057525"/>
          </a:xfrm>
          <a:prstGeom prst="rect">
            <a:avLst/>
          </a:prstGeom>
          <a:noFill/>
          <a:ln w="9525">
            <a:noFill/>
            <a:miter/>
          </a:ln>
        </p:spPr>
        <p:txBody>
          <a:bodyPr wrap="square" lIns="96370" tIns="48186" rIns="96370" bIns="48186" anchor="t"/>
          <a:lstStyle/>
          <a:p>
            <a:pPr lvl="0"/>
            <a:r>
              <a:rPr lang="en-US" altLang="en-US"/>
              <a:t>Click to edit Master text styles</a:t>
            </a:r>
          </a:p>
          <a:p>
            <a:pPr lvl="1" indent="0"/>
            <a:r>
              <a:rPr lang="en-US" altLang="en-US"/>
              <a:t>Second level</a:t>
            </a:r>
          </a:p>
          <a:p>
            <a:pPr lvl="2" indent="0"/>
            <a:r>
              <a:rPr lang="en-US" altLang="en-US"/>
              <a:t>Third level</a:t>
            </a:r>
          </a:p>
          <a:p>
            <a:pPr lvl="3" indent="0"/>
            <a:r>
              <a:rPr lang="en-US" altLang="en-US"/>
              <a:t>Fourth level</a:t>
            </a:r>
          </a:p>
          <a:p>
            <a:pPr lvl="4" indent="0"/>
            <a:r>
              <a:rPr lang="en-US" altLang="en-US"/>
              <a:t>Fifth level</a:t>
            </a:r>
          </a:p>
        </p:txBody>
      </p:sp>
      <p:sp>
        <p:nvSpPr>
          <p:cNvPr id="6" name="Footer Placeholder 5"/>
          <p:cNvSpPr>
            <a:spLocks noGrp="1"/>
          </p:cNvSpPr>
          <p:nvPr>
            <p:ph type="ftr" sz="quarter" idx="4"/>
          </p:nvPr>
        </p:nvSpPr>
        <p:spPr bwMode="auto">
          <a:xfrm>
            <a:off x="0" y="6454775"/>
            <a:ext cx="4303713" cy="341313"/>
          </a:xfrm>
          <a:prstGeom prst="rect">
            <a:avLst/>
          </a:prstGeom>
          <a:noFill/>
          <a:ln w="9525">
            <a:noFill/>
            <a:miter lim="800000"/>
          </a:ln>
        </p:spPr>
        <p:txBody>
          <a:bodyPr vert="horz" wrap="square" lIns="96370" tIns="48186" rIns="96370" bIns="48186" numCol="1" anchor="b" anchorCtr="0" compatLnSpc="1"/>
          <a:lstStyle>
            <a:lvl1pPr defTabSz="897255">
              <a:defRPr sz="1300">
                <a:latin typeface="Calibri" pitchFamily="34" charset="0"/>
                <a:cs typeface="+mn-cs"/>
              </a:defRPr>
            </a:lvl1pPr>
          </a:lstStyle>
          <a:p>
            <a:pPr fontAlgn="base">
              <a:defRPr/>
            </a:pPr>
            <a:endParaRPr lang="it-IT" strike="noStrike" noProof="1"/>
          </a:p>
        </p:txBody>
      </p:sp>
      <p:sp>
        <p:nvSpPr>
          <p:cNvPr id="7" name="Slide Number Placeholder 6"/>
          <p:cNvSpPr>
            <a:spLocks noGrp="1"/>
          </p:cNvSpPr>
          <p:nvPr>
            <p:ph type="sldNum" sz="quarter" idx="5"/>
          </p:nvPr>
        </p:nvSpPr>
        <p:spPr bwMode="auto">
          <a:xfrm>
            <a:off x="5622925" y="6454775"/>
            <a:ext cx="4303713" cy="341313"/>
          </a:xfrm>
          <a:prstGeom prst="rect">
            <a:avLst/>
          </a:prstGeom>
          <a:noFill/>
          <a:ln w="9525">
            <a:noFill/>
            <a:miter lim="800000"/>
          </a:ln>
        </p:spPr>
        <p:txBody>
          <a:bodyPr vert="horz" wrap="square" lIns="96370" tIns="48186" rIns="96370" bIns="48186" numCol="1" anchor="b" anchorCtr="0" compatLnSpc="1"/>
          <a:lstStyle>
            <a:lvl1pPr algn="r" defTabSz="897255">
              <a:defRPr sz="1300">
                <a:latin typeface="Calibri" pitchFamily="34" charset="0"/>
                <a:cs typeface="+mn-cs"/>
              </a:defRPr>
            </a:lvl1pPr>
          </a:lstStyle>
          <a:p>
            <a:pPr fontAlgn="base">
              <a:defRPr/>
            </a:pPr>
            <a:fld id="{CDEEC55D-C5C8-41E2-93CD-B5D6A98709EF}" type="slidenum">
              <a:rPr lang="en-US" strike="noStrike" noProof="1">
                <a:latin typeface="Calibri" pitchFamily="34" charset="0"/>
                <a:ea typeface="+mn-ea"/>
                <a:cs typeface="+mn-cs"/>
              </a:rPr>
              <a:t>‹N°›</a:t>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a:ln>
            <a:miter/>
          </a:ln>
        </p:spPr>
        <p:txBody>
          <a:bodyPr/>
          <a:lstStyle/>
          <a:p>
            <a:endParaRPr lang="zh-CN" altLang="en-US"/>
          </a:p>
        </p:txBody>
      </p:sp>
      <p:sp>
        <p:nvSpPr>
          <p:cNvPr id="16386" name="Rectangle 3"/>
          <p:cNvSpPr>
            <a:spLocks noGrp="1"/>
          </p:cNvSpPr>
          <p:nvPr>
            <p:ph type="body"/>
          </p:nvPr>
        </p:nvSpPr>
        <p:spPr/>
        <p:txBody>
          <a:bodyPr wrap="square" lIns="96370" tIns="48186" rIns="96370" bIns="48186" anchor="t"/>
          <a:lstStyle/>
          <a:p>
            <a:pPr lvl="0" eaLnBrk="1" hangingPunct="1">
              <a:lnSpc>
                <a:spcPct val="90000"/>
              </a:lnSpc>
            </a:pPr>
            <a:endParaRPr lang="it-IT"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2054" name="Object 10" hidden="1"/>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7" r:id="rId4" imgW="188047440" imgH="188051568" progId="">
                  <p:embed/>
                </p:oleObj>
              </mc:Choice>
              <mc:Fallback>
                <p:oleObj r:id="rId4" imgW="188047440" imgH="188051568" progId="">
                  <p:embed/>
                  <p:pic>
                    <p:nvPicPr>
                      <p:cNvPr id="0" name="图片 3075"/>
                      <p:cNvPicPr/>
                      <p:nvPr/>
                    </p:nvPicPr>
                    <p:blipFill>
                      <a:stretch>
                        <a:fillRect/>
                      </a:stretch>
                    </p:blipFill>
                    <p:spPr>
                      <a:xfrm>
                        <a:off x="0" y="0"/>
                        <a:ext cx="158750" cy="158750"/>
                      </a:xfrm>
                      <a:prstGeom prst="rect">
                        <a:avLst/>
                      </a:prstGeom>
                      <a:noFill/>
                      <a:ln w="38100">
                        <a:noFill/>
                        <a:miter/>
                      </a:ln>
                    </p:spPr>
                  </p:pic>
                </p:oleObj>
              </mc:Fallback>
            </mc:AlternateContent>
          </a:graphicData>
        </a:graphic>
      </p:graphicFrame>
      <p:sp>
        <p:nvSpPr>
          <p:cNvPr id="5" name="Rectangle 6"/>
          <p:cNvSpPr/>
          <p:nvPr userDrawn="1">
            <p:custDataLst>
              <p:tags r:id="rId2"/>
            </p:custDataLst>
          </p:nvPr>
        </p:nvSpPr>
        <p:spPr>
          <a:xfrm>
            <a:off x="200025" y="115888"/>
            <a:ext cx="9432925" cy="671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it-IT" strike="noStrike" noProof="1">
              <a:latin typeface="Optane" pitchFamily="2" charset="0"/>
            </a:endParaRPr>
          </a:p>
        </p:txBody>
      </p:sp>
      <p:sp>
        <p:nvSpPr>
          <p:cNvPr id="2056" name="Rectangle 9"/>
          <p:cNvSpPr/>
          <p:nvPr userDrawn="1"/>
        </p:nvSpPr>
        <p:spPr>
          <a:xfrm>
            <a:off x="3048000" y="476250"/>
            <a:ext cx="3767138" cy="322263"/>
          </a:xfrm>
          <a:prstGeom prst="rect">
            <a:avLst/>
          </a:prstGeom>
          <a:noFill/>
          <a:ln w="9525">
            <a:noFill/>
            <a:miter/>
          </a:ln>
        </p:spPr>
        <p:txBody>
          <a:bodyPr lIns="0" tIns="0" rIns="0" bIns="0" anchor="t"/>
          <a:lstStyle/>
          <a:p>
            <a:pPr lvl="0" algn="ctr" eaLnBrk="1" hangingPunct="1"/>
            <a:r>
              <a:rPr lang="en-US" altLang="zh-CN" b="1" i="1" u="sng">
                <a:solidFill>
                  <a:srgbClr val="404040"/>
                </a:solidFill>
                <a:latin typeface="Optane"/>
              </a:rPr>
              <a:t>BOZZA PER DISCUSSIONE</a:t>
            </a:r>
            <a:endParaRPr lang="en-US" altLang="zh-CN" sz="1400" b="1" i="1" u="sng">
              <a:solidFill>
                <a:srgbClr val="404040"/>
              </a:solidFill>
              <a:latin typeface="Optane"/>
            </a:endParaRPr>
          </a:p>
        </p:txBody>
      </p:sp>
      <p:sp>
        <p:nvSpPr>
          <p:cNvPr id="2" name="Title 1"/>
          <p:cNvSpPr>
            <a:spLocks noGrp="1"/>
          </p:cNvSpPr>
          <p:nvPr>
            <p:ph type="ctrTitle" hasCustomPrompt="1"/>
          </p:nvPr>
        </p:nvSpPr>
        <p:spPr>
          <a:xfrm>
            <a:off x="742950" y="2130440"/>
            <a:ext cx="8420100" cy="1470025"/>
          </a:xfrm>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Subtitle 2"/>
          <p:cNvSpPr>
            <a:spLocks noGrp="1"/>
          </p:cNvSpPr>
          <p:nvPr>
            <p:ph type="subTitle" idx="1" hasCustomPrompt="1"/>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it-IT" strike="noStrike" noProof="1"/>
          </a:p>
        </p:txBody>
      </p:sp>
      <p:sp>
        <p:nvSpPr>
          <p:cNvPr id="4" name="日期占位符 3"/>
          <p:cNvSpPr>
            <a:spLocks noGrp="1"/>
          </p:cNvSpPr>
          <p:nvPr>
            <p:ph type="dt" sz="half" idx="10"/>
          </p:nvPr>
        </p:nvSpPr>
        <p:spPr/>
        <p:txBody>
          <a:bodyPr/>
          <a:lstStyle/>
          <a:p>
            <a:pPr fontAlgn="base">
              <a:defRPr/>
            </a:pPr>
            <a:fld id="{BCC665E5-D849-4286-80CD-5E72FFFC96BE}" type="datetimeFigureOut">
              <a:rPr lang="it-IT" altLang="en-US" strike="noStrike" noProof="1">
                <a:latin typeface="Optane" pitchFamily="2" charset="0"/>
                <a:ea typeface="+mn-ea"/>
                <a:cs typeface="+mn-cs"/>
              </a:rPr>
              <a:t>01/09/18</a:t>
            </a:fld>
            <a:endParaRPr lang="it-IT" altLang="en-US" strike="noStrike" noProof="1">
              <a:latin typeface="Optane" pitchFamily="2" charset="0"/>
              <a:ea typeface="+mn-ea"/>
              <a:cs typeface="+mn-cs"/>
            </a:endParaRPr>
          </a:p>
        </p:txBody>
      </p:sp>
      <p:sp>
        <p:nvSpPr>
          <p:cNvPr id="6" name="灯片编号占位符 5"/>
          <p:cNvSpPr>
            <a:spLocks noGrp="1"/>
          </p:cNvSpPr>
          <p:nvPr>
            <p:ph type="sldNum" sz="quarter" idx="11"/>
          </p:nvPr>
        </p:nvSpPr>
        <p:spPr/>
        <p:txBody>
          <a:bodyPr/>
          <a:lstStyle/>
          <a:p>
            <a:pPr fontAlgn="base">
              <a:defRPr/>
            </a:pPr>
            <a:fld id="{6A53A335-AE32-44CB-A004-A77A147C84F3}" type="slidenum">
              <a:rPr lang="it-IT" strike="noStrike" noProof="1">
                <a:latin typeface="Optane" pitchFamily="2" charset="0"/>
                <a:ea typeface="+mn-ea"/>
                <a:cs typeface="+mn-cs"/>
              </a:rPr>
              <a:t>‹N°›</a:t>
            </a:fld>
            <a:endParaRPr lang="it-IT"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Vertical Text Placeholder 2"/>
          <p:cNvSpPr>
            <a:spLocks noGrp="1"/>
          </p:cNvSpPr>
          <p:nvPr>
            <p:ph type="body" orient="vert" idx="1" hasCustomPrompt="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4" name="Date Placeholder 3"/>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5C63DA12-2394-4739-AFFB-FD441670CEBA}"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001910A6-14A4-455C-8D40-DBA6630B9A3E}"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780337" y="274647"/>
            <a:ext cx="2414588" cy="5851525"/>
          </a:xfrm>
        </p:spPr>
        <p:txBody>
          <a:bodyPr vert="eaVert"/>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Vertical Text Placeholder 2"/>
          <p:cNvSpPr>
            <a:spLocks noGrp="1"/>
          </p:cNvSpPr>
          <p:nvPr>
            <p:ph type="body" orient="vert" idx="1" hasCustomPrompt="1"/>
          </p:nvPr>
        </p:nvSpPr>
        <p:spPr>
          <a:xfrm>
            <a:off x="536578" y="274647"/>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4" name="Date Placeholder 3"/>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2474390E-4C92-4130-BAB8-7B466309A702}"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6A9B8466-30C9-4460-9622-22CF886C41E6}"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2290" name="Picture 8"/>
          <p:cNvPicPr>
            <a:picLocks noChangeAspect="1"/>
          </p:cNvPicPr>
          <p:nvPr userDrawn="1"/>
        </p:nvPicPr>
        <p:blipFill>
          <a:blip r:embed="rId2"/>
          <a:srcRect r="68201"/>
          <a:stretch>
            <a:fillRect/>
          </a:stretch>
        </p:blipFill>
        <p:spPr>
          <a:xfrm>
            <a:off x="3297238" y="173038"/>
            <a:ext cx="2930525" cy="2271712"/>
          </a:xfrm>
          <a:prstGeom prst="rect">
            <a:avLst/>
          </a:prstGeom>
          <a:noFill/>
          <a:ln w="9525">
            <a:noFill/>
            <a:miter/>
          </a:ln>
        </p:spPr>
      </p:pic>
      <p:pic>
        <p:nvPicPr>
          <p:cNvPr id="12291" name="Picture 8"/>
          <p:cNvPicPr>
            <a:picLocks noChangeAspect="1"/>
          </p:cNvPicPr>
          <p:nvPr userDrawn="1"/>
        </p:nvPicPr>
        <p:blipFill>
          <a:blip r:embed="rId2"/>
          <a:srcRect l="31602"/>
          <a:stretch>
            <a:fillRect/>
          </a:stretch>
        </p:blipFill>
        <p:spPr>
          <a:xfrm>
            <a:off x="2505075" y="2001838"/>
            <a:ext cx="4983163" cy="1795462"/>
          </a:xfrm>
          <a:prstGeom prst="rect">
            <a:avLst/>
          </a:prstGeom>
          <a:noFill/>
          <a:ln w="9525">
            <a:noFill/>
            <a:miter/>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kumimoji="0" lang="nl-NL" strike="noStrike" noProof="1"/>
              <a:t>Klik om de stijl te bewerken</a:t>
            </a:r>
            <a:endParaRPr kumimoji="0" lang="en-US" strike="noStrike" noProof="1"/>
          </a:p>
        </p:txBody>
      </p:sp>
      <p:sp>
        <p:nvSpPr>
          <p:cNvPr id="8" name="Tijdelijke aanduiding voor inhoud 7"/>
          <p:cNvSpPr>
            <a:spLocks noGrp="1"/>
          </p:cNvSpPr>
          <p:nvPr>
            <p:ph sz="quarter" idx="1" hasCustomPrompt="1"/>
          </p:nvPr>
        </p:nvSpPr>
        <p:spPr>
          <a:xfrm>
            <a:off x="990600" y="1447800"/>
            <a:ext cx="8420100" cy="4572000"/>
          </a:xfrm>
        </p:spPr>
        <p:txBody>
          <a:bodyPr vert="horz"/>
          <a:lstStyle/>
          <a:p>
            <a:pPr lvl="0" eaLnBrk="1" latinLnBrk="0" hangingPunct="1"/>
            <a:r>
              <a:rPr lang="nl-NL" strike="noStrike" noProof="1"/>
              <a:t>Klik om de modelstijlen te bewerken</a:t>
            </a:r>
          </a:p>
          <a:p>
            <a:pPr lvl="1" eaLnBrk="1" latinLnBrk="0" hangingPunct="1"/>
            <a:r>
              <a:rPr lang="nl-NL" strike="noStrike" noProof="1"/>
              <a:t>Tweede niveau</a:t>
            </a:r>
          </a:p>
          <a:p>
            <a:pPr lvl="2" eaLnBrk="1" latinLnBrk="0" hangingPunct="1"/>
            <a:r>
              <a:rPr lang="nl-NL" strike="noStrike" noProof="1"/>
              <a:t>Derde niveau</a:t>
            </a:r>
          </a:p>
          <a:p>
            <a:pPr lvl="3" eaLnBrk="1" latinLnBrk="0" hangingPunct="1"/>
            <a:r>
              <a:rPr lang="nl-NL" strike="noStrike" noProof="1"/>
              <a:t>Vierde niveau</a:t>
            </a:r>
          </a:p>
          <a:p>
            <a:pPr lvl="4" eaLnBrk="1" latinLnBrk="0" hangingPunct="1"/>
            <a:r>
              <a:rPr lang="nl-NL" strike="noStrike" noProof="1"/>
              <a:t>Vijfde niveau</a:t>
            </a:r>
            <a:endParaRPr kumimoji="0" lang="en-US" strike="noStrike" noProof="1"/>
          </a:p>
        </p:txBody>
      </p:sp>
      <p:sp>
        <p:nvSpPr>
          <p:cNvPr id="3" name="日期占位符 2"/>
          <p:cNvSpPr>
            <a:spLocks noGrp="1"/>
          </p:cNvSpPr>
          <p:nvPr>
            <p:ph type="dt" sz="half" idx="10"/>
          </p:nvPr>
        </p:nvSpPr>
        <p:spPr/>
        <p:txBody>
          <a:bodyPr/>
          <a:lstStyle/>
          <a:p>
            <a:pPr algn="r" eaLnBrk="1" latinLnBrk="0" hangingPunct="1"/>
            <a:fld id="{564CF2E0-CCC4-4E1E-9902-C3C36AB3FDA4}" type="datetimeFigureOut">
              <a:rPr lang="en-US" altLang="en-US" strike="noStrike" noProof="1" smtClean="0">
                <a:latin typeface="+mn-lt"/>
                <a:ea typeface="+mn-ea"/>
                <a:cs typeface="+mn-cs"/>
              </a:rPr>
              <a:t>9/1/18</a:t>
            </a:fld>
            <a:endParaRPr lang="en-US" altLang="en-US" sz="1400" strike="noStrike" noProof="1">
              <a:solidFill>
                <a:schemeClr val="tx2"/>
              </a:solidFill>
              <a:latin typeface="+mn-lt"/>
              <a:ea typeface="+mn-ea"/>
              <a:cs typeface="+mn-cs"/>
            </a:endParaRPr>
          </a:p>
        </p:txBody>
      </p:sp>
      <p:sp>
        <p:nvSpPr>
          <p:cNvPr id="4" name="页脚占位符 3"/>
          <p:cNvSpPr>
            <a:spLocks noGrp="1"/>
          </p:cNvSpPr>
          <p:nvPr>
            <p:ph type="ftr" sz="quarter" idx="11"/>
          </p:nvPr>
        </p:nvSpPr>
        <p:spPr>
          <a:xfrm>
            <a:off x="990600" y="6172200"/>
            <a:ext cx="4292600" cy="457200"/>
          </a:xfrm>
        </p:spPr>
        <p:txBody>
          <a:bodyPr/>
          <a:lstStyle/>
          <a:p>
            <a:endParaRPr kumimoji="0" lang="en-US" sz="1400" strike="noStrike" noProof="1">
              <a:solidFill>
                <a:schemeClr val="tx2"/>
              </a:solidFill>
            </a:endParaRPr>
          </a:p>
        </p:txBody>
      </p:sp>
      <p:sp>
        <p:nvSpPr>
          <p:cNvPr id="5" name="灯片编号占位符 4"/>
          <p:cNvSpPr>
            <a:spLocks noGrp="1"/>
          </p:cNvSpPr>
          <p:nvPr>
            <p:ph type="sldNum" sz="quarter" idx="12"/>
          </p:nvPr>
        </p:nvSpPr>
        <p:spPr/>
        <p:txBody>
          <a:bodyPr/>
          <a:lstStyle/>
          <a:p>
            <a:pPr algn="ctr" eaLnBrk="1" latinLnBrk="0" hangingPunct="1"/>
            <a:fld id="{6F42FDE4-A7DD-41A7-A0A6-9B649FB43336}" type="slidenum">
              <a:rPr kumimoji="0" lang="en-US" strike="noStrike" noProof="1" smtClean="0">
                <a:latin typeface="+mj-lt"/>
                <a:ea typeface="+mj-ea"/>
                <a:cs typeface="+mj-cs"/>
              </a:rPr>
              <a:t>‹N°›</a:t>
            </a:fld>
            <a:endParaRPr kumimoji="0" lang="en-US" sz="1400" strike="noStrike" noProof="1">
              <a:solidFill>
                <a:srgbClr val="FFFFFF"/>
              </a:solidFill>
              <a:latin typeface="+mj-lt"/>
              <a:ea typeface="+mj-ea"/>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kumimoji="0" lang="nl-NL" strike="noStrike" noProof="1"/>
              <a:t>Klik om de stijl te bewerken</a:t>
            </a:r>
            <a:endParaRPr kumimoji="0" lang="en-US" strike="noStrike" noProof="1"/>
          </a:p>
        </p:txBody>
      </p:sp>
      <p:sp>
        <p:nvSpPr>
          <p:cNvPr id="9" name="Tijdelijke aanduiding voor inhoud 8"/>
          <p:cNvSpPr>
            <a:spLocks noGrp="1"/>
          </p:cNvSpPr>
          <p:nvPr>
            <p:ph sz="quarter" idx="1" hasCustomPrompt="1"/>
          </p:nvPr>
        </p:nvSpPr>
        <p:spPr>
          <a:xfrm>
            <a:off x="990600" y="1447800"/>
            <a:ext cx="4061460" cy="4572000"/>
          </a:xfrm>
        </p:spPr>
        <p:txBody>
          <a:bodyPr vert="horz"/>
          <a:lstStyle/>
          <a:p>
            <a:pPr lvl="0" eaLnBrk="1" latinLnBrk="0" hangingPunct="1"/>
            <a:r>
              <a:rPr lang="nl-NL" strike="noStrike" noProof="1"/>
              <a:t>Klik om de modelstijlen te bewerken</a:t>
            </a:r>
          </a:p>
          <a:p>
            <a:pPr lvl="1" eaLnBrk="1" latinLnBrk="0" hangingPunct="1"/>
            <a:r>
              <a:rPr lang="nl-NL" strike="noStrike" noProof="1"/>
              <a:t>Tweede niveau</a:t>
            </a:r>
          </a:p>
          <a:p>
            <a:pPr lvl="2" eaLnBrk="1" latinLnBrk="0" hangingPunct="1"/>
            <a:r>
              <a:rPr lang="nl-NL" strike="noStrike" noProof="1"/>
              <a:t>Derde niveau</a:t>
            </a:r>
          </a:p>
          <a:p>
            <a:pPr lvl="3" eaLnBrk="1" latinLnBrk="0" hangingPunct="1"/>
            <a:r>
              <a:rPr lang="nl-NL" strike="noStrike" noProof="1"/>
              <a:t>Vierde niveau</a:t>
            </a:r>
          </a:p>
          <a:p>
            <a:pPr lvl="4" eaLnBrk="1" latinLnBrk="0" hangingPunct="1"/>
            <a:r>
              <a:rPr lang="nl-NL" strike="noStrike" noProof="1"/>
              <a:t>Vijfde niveau</a:t>
            </a:r>
            <a:endParaRPr kumimoji="0" lang="en-US" strike="noStrike" noProof="1"/>
          </a:p>
        </p:txBody>
      </p:sp>
      <p:sp>
        <p:nvSpPr>
          <p:cNvPr id="11" name="Tijdelijke aanduiding voor inhoud 10"/>
          <p:cNvSpPr>
            <a:spLocks noGrp="1"/>
          </p:cNvSpPr>
          <p:nvPr>
            <p:ph sz="quarter" idx="2" hasCustomPrompt="1"/>
          </p:nvPr>
        </p:nvSpPr>
        <p:spPr>
          <a:xfrm>
            <a:off x="5345113" y="1447800"/>
            <a:ext cx="4061460" cy="4572000"/>
          </a:xfrm>
        </p:spPr>
        <p:txBody>
          <a:bodyPr vert="horz"/>
          <a:lstStyle/>
          <a:p>
            <a:pPr lvl="0" eaLnBrk="1" latinLnBrk="0" hangingPunct="1"/>
            <a:r>
              <a:rPr lang="nl-NL" strike="noStrike" noProof="1"/>
              <a:t>Klik om de modelstijlen te bewerken</a:t>
            </a:r>
          </a:p>
          <a:p>
            <a:pPr lvl="1" eaLnBrk="1" latinLnBrk="0" hangingPunct="1"/>
            <a:r>
              <a:rPr lang="nl-NL" strike="noStrike" noProof="1"/>
              <a:t>Tweede niveau</a:t>
            </a:r>
          </a:p>
          <a:p>
            <a:pPr lvl="2" eaLnBrk="1" latinLnBrk="0" hangingPunct="1"/>
            <a:r>
              <a:rPr lang="nl-NL" strike="noStrike" noProof="1"/>
              <a:t>Derde niveau</a:t>
            </a:r>
          </a:p>
          <a:p>
            <a:pPr lvl="3" eaLnBrk="1" latinLnBrk="0" hangingPunct="1"/>
            <a:r>
              <a:rPr lang="nl-NL" strike="noStrike" noProof="1"/>
              <a:t>Vierde niveau</a:t>
            </a:r>
          </a:p>
          <a:p>
            <a:pPr lvl="4" eaLnBrk="1" latinLnBrk="0" hangingPunct="1"/>
            <a:r>
              <a:rPr lang="nl-NL" strike="noStrike" noProof="1"/>
              <a:t>Vijfde niveau</a:t>
            </a:r>
            <a:endParaRPr kumimoji="0" lang="en-US" strike="noStrike" noProof="1"/>
          </a:p>
        </p:txBody>
      </p:sp>
      <p:sp>
        <p:nvSpPr>
          <p:cNvPr id="3" name="日期占位符 2"/>
          <p:cNvSpPr>
            <a:spLocks noGrp="1"/>
          </p:cNvSpPr>
          <p:nvPr>
            <p:ph type="dt" sz="half" idx="10"/>
          </p:nvPr>
        </p:nvSpPr>
        <p:spPr/>
        <p:txBody>
          <a:bodyPr/>
          <a:lstStyle/>
          <a:p>
            <a:pPr algn="r" eaLnBrk="1" latinLnBrk="0" hangingPunct="1"/>
            <a:fld id="{564CF2E0-CCC4-4E1E-9902-C3C36AB3FDA4}" type="datetimeFigureOut">
              <a:rPr lang="en-US" altLang="en-US" strike="noStrike" noProof="1" smtClean="0">
                <a:latin typeface="+mn-lt"/>
                <a:ea typeface="+mn-ea"/>
                <a:cs typeface="+mn-cs"/>
              </a:rPr>
              <a:t>9/1/18</a:t>
            </a:fld>
            <a:endParaRPr lang="en-US" altLang="en-US" sz="1400" strike="noStrike" noProof="1">
              <a:solidFill>
                <a:schemeClr val="tx2"/>
              </a:solidFill>
              <a:latin typeface="+mn-lt"/>
              <a:ea typeface="+mn-ea"/>
              <a:cs typeface="+mn-cs"/>
            </a:endParaRPr>
          </a:p>
        </p:txBody>
      </p:sp>
      <p:sp>
        <p:nvSpPr>
          <p:cNvPr id="4" name="页脚占位符 3"/>
          <p:cNvSpPr>
            <a:spLocks noGrp="1"/>
          </p:cNvSpPr>
          <p:nvPr>
            <p:ph type="ftr" sz="quarter" idx="11"/>
          </p:nvPr>
        </p:nvSpPr>
        <p:spPr>
          <a:xfrm>
            <a:off x="990600" y="6172200"/>
            <a:ext cx="4292600" cy="457200"/>
          </a:xfrm>
        </p:spPr>
        <p:txBody>
          <a:bodyPr/>
          <a:lstStyle/>
          <a:p>
            <a:endParaRPr kumimoji="0" lang="en-US" sz="1400" strike="noStrike" noProof="1">
              <a:solidFill>
                <a:schemeClr val="tx2"/>
              </a:solidFill>
            </a:endParaRPr>
          </a:p>
        </p:txBody>
      </p:sp>
      <p:sp>
        <p:nvSpPr>
          <p:cNvPr id="5" name="灯片编号占位符 4"/>
          <p:cNvSpPr>
            <a:spLocks noGrp="1"/>
          </p:cNvSpPr>
          <p:nvPr>
            <p:ph type="sldNum" sz="quarter" idx="12"/>
          </p:nvPr>
        </p:nvSpPr>
        <p:spPr/>
        <p:txBody>
          <a:bodyPr/>
          <a:lstStyle/>
          <a:p>
            <a:pPr algn="ctr" eaLnBrk="1" latinLnBrk="0" hangingPunct="1"/>
            <a:fld id="{6F42FDE4-A7DD-41A7-A0A6-9B649FB43336}" type="slidenum">
              <a:rPr kumimoji="0" lang="en-US" strike="noStrike" noProof="1" smtClean="0">
                <a:latin typeface="+mj-lt"/>
                <a:ea typeface="+mj-ea"/>
                <a:cs typeface="+mj-cs"/>
              </a:rPr>
              <a:t>‹N°›</a:t>
            </a:fld>
            <a:endParaRPr kumimoji="0" lang="en-US" sz="1400" strike="noStrike" noProof="1">
              <a:solidFill>
                <a:srgbClr val="FFFFFF"/>
              </a:solidFill>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Content Placeholder 2"/>
          <p:cNvSpPr>
            <a:spLocks noGrp="1"/>
          </p:cNvSpPr>
          <p:nvPr>
            <p:ph idx="1" hasCustomPrompt="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4" name="日期占位符 3"/>
          <p:cNvSpPr>
            <a:spLocks noGrp="1"/>
          </p:cNvSpPr>
          <p:nvPr>
            <p:ph type="dt" sz="half" idx="10"/>
          </p:nvPr>
        </p:nvSpPr>
        <p:spPr/>
        <p:txBody>
          <a:bodyPr/>
          <a:lstStyle/>
          <a:p>
            <a:pPr fontAlgn="base">
              <a:defRPr/>
            </a:pPr>
            <a:fld id="{BCC665E5-D849-4286-80CD-5E72FFFC96BE}" type="datetimeFigureOut">
              <a:rPr lang="it-IT" altLang="en-US" strike="noStrike" noProof="1">
                <a:latin typeface="Optane" pitchFamily="2" charset="0"/>
                <a:ea typeface="+mn-ea"/>
                <a:cs typeface="+mn-cs"/>
              </a:rPr>
              <a:t>01/09/18</a:t>
            </a:fld>
            <a:endParaRPr lang="it-IT" altLang="en-US" strike="noStrike" noProof="1">
              <a:latin typeface="Optane" pitchFamily="2" charset="0"/>
              <a:ea typeface="+mn-ea"/>
              <a:cs typeface="+mn-cs"/>
            </a:endParaRPr>
          </a:p>
        </p:txBody>
      </p:sp>
      <p:sp>
        <p:nvSpPr>
          <p:cNvPr id="5" name="灯片编号占位符 4"/>
          <p:cNvSpPr>
            <a:spLocks noGrp="1"/>
          </p:cNvSpPr>
          <p:nvPr>
            <p:ph type="sldNum" sz="quarter" idx="11"/>
          </p:nvPr>
        </p:nvSpPr>
        <p:spPr/>
        <p:txBody>
          <a:bodyPr/>
          <a:lstStyle/>
          <a:p>
            <a:pPr fontAlgn="base">
              <a:defRPr/>
            </a:pPr>
            <a:fld id="{6A53A335-AE32-44CB-A004-A77A147C84F3}" type="slidenum">
              <a:rPr lang="it-IT" strike="noStrike" noProof="1">
                <a:latin typeface="Optane" pitchFamily="2" charset="0"/>
                <a:ea typeface="+mn-ea"/>
                <a:cs typeface="+mn-cs"/>
              </a:rPr>
              <a:t>‹N°›</a:t>
            </a:fld>
            <a:endParaRPr lang="it-IT"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2506" y="4406915"/>
            <a:ext cx="8420100" cy="1362075"/>
          </a:xfrm>
        </p:spPr>
        <p:txBody>
          <a:bodyPr anchor="t"/>
          <a:lstStyle>
            <a:lvl1pPr algn="l">
              <a:defRPr sz="4000" b="1" cap="all">
                <a:latin typeface="Optane" pitchFamily="2" charset="0"/>
              </a:defRPr>
            </a:lvl1pPr>
          </a:lstStyle>
          <a:p>
            <a:pPr fontAlgn="base"/>
            <a:r>
              <a:rPr lang="en-US" strike="noStrike" noProof="1"/>
              <a:t>Click to edit Master title style</a:t>
            </a:r>
            <a:endParaRPr lang="it-IT" strike="noStrike" noProof="1"/>
          </a:p>
        </p:txBody>
      </p:sp>
      <p:sp>
        <p:nvSpPr>
          <p:cNvPr id="3" name="Text Placeholder 2"/>
          <p:cNvSpPr>
            <a:spLocks noGrp="1"/>
          </p:cNvSpPr>
          <p:nvPr>
            <p:ph type="body" idx="1" hasCustomPrompt="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6CE71084-1CE9-49D7-9083-041DBED242B0}"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6" name="Slide Number Placeholder 5"/>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B37F79A8-06E5-4CD6-B837-8DB25FA10885}"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Content Placeholder 2"/>
          <p:cNvSpPr>
            <a:spLocks noGrp="1"/>
          </p:cNvSpPr>
          <p:nvPr>
            <p:ph sz="half" idx="1" hasCustomPrompt="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4" name="Content Placeholder 3"/>
          <p:cNvSpPr>
            <a:spLocks noGrp="1"/>
          </p:cNvSpPr>
          <p:nvPr>
            <p:ph sz="half" idx="2" hasCustomPrompt="1"/>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5" name="Date Placeholder 4"/>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210B7BDB-20AA-44DB-B161-0ED714E97A15}"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F2A15148-03C2-4D1A-97F2-178E692A629A}"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4638"/>
            <a:ext cx="8915400" cy="1143000"/>
          </a:xfrm>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Text Placeholder 2"/>
          <p:cNvSpPr>
            <a:spLocks noGrp="1"/>
          </p:cNvSpPr>
          <p:nvPr>
            <p:ph type="body" idx="1" hasCustomPrompt="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hasCustomPrompt="1"/>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5" name="Text Placeholder 4"/>
          <p:cNvSpPr>
            <a:spLocks noGrp="1"/>
          </p:cNvSpPr>
          <p:nvPr>
            <p:ph type="body" sz="quarter" idx="3" hasCustomPrompt="1"/>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hasCustomPrompt="1"/>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7" name="Date Placeholder 6"/>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6BB83BB9-E266-40BE-9162-8732A9A85F5A}"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9" name="Slide Number Placeholder 8"/>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E17F1BE8-654F-49E8-B1DE-64465D0A1D21}"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Optane" pitchFamily="2" charset="0"/>
              </a:defRPr>
            </a:lvl1pPr>
          </a:lstStyle>
          <a:p>
            <a:pPr fontAlgn="base"/>
            <a:r>
              <a:rPr lang="en-US" strike="noStrike" noProof="1"/>
              <a:t>Click to edit Master title style</a:t>
            </a:r>
            <a:endParaRPr lang="it-IT" strike="noStrike" noProof="1"/>
          </a:p>
        </p:txBody>
      </p:sp>
      <p:sp>
        <p:nvSpPr>
          <p:cNvPr id="3" name="Date Placeholder 2"/>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4DCAAFE6-645A-48E0-9E26-125C0931AFBB}"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5" name="Slide Number Placeholder 4"/>
          <p:cNvSpPr>
            <a:spLocks noGrp="1"/>
          </p:cNvSpPr>
          <p:nvPr>
            <p:ph type="sldNum" sz="quarter" idx="12"/>
          </p:nvPr>
        </p:nvSpPr>
        <p:spPr>
          <a:xfrm>
            <a:off x="7142163"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830DCB79-E9A5-43B9-92E0-0A8F56C37BFF}"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BA75686D-C649-4C68-820A-408A07FD5026}"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4" name="Slide Number Placeholder 3"/>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71F58A0A-58E3-4200-96F3-1D0E61E2F32B}"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73050"/>
            <a:ext cx="3259006" cy="1162050"/>
          </a:xfrm>
        </p:spPr>
        <p:txBody>
          <a:bodyPr anchor="b"/>
          <a:lstStyle>
            <a:lvl1pPr algn="l">
              <a:defRPr sz="2000" b="1">
                <a:latin typeface="Optane" pitchFamily="2" charset="0"/>
              </a:defRPr>
            </a:lvl1pPr>
          </a:lstStyle>
          <a:p>
            <a:pPr fontAlgn="base"/>
            <a:r>
              <a:rPr lang="en-US" strike="noStrike" noProof="1"/>
              <a:t>Click to edit Master title style</a:t>
            </a:r>
            <a:endParaRPr lang="it-IT" strike="noStrike" noProof="1"/>
          </a:p>
        </p:txBody>
      </p:sp>
      <p:sp>
        <p:nvSpPr>
          <p:cNvPr id="3" name="Content Placeholder 2"/>
          <p:cNvSpPr>
            <a:spLocks noGrp="1"/>
          </p:cNvSpPr>
          <p:nvPr>
            <p:ph idx="1" hasCustomPrompt="1"/>
          </p:nvPr>
        </p:nvSpPr>
        <p:spPr>
          <a:xfrm>
            <a:off x="3872972" y="273060"/>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it-IT" strike="noStrike" noProof="1"/>
          </a:p>
        </p:txBody>
      </p:sp>
      <p:sp>
        <p:nvSpPr>
          <p:cNvPr id="4" name="Text Placeholder 3"/>
          <p:cNvSpPr>
            <a:spLocks noGrp="1"/>
          </p:cNvSpPr>
          <p:nvPr>
            <p:ph type="body" sz="half" idx="2" hasCustomPrompt="1"/>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F3BA36B2-9F61-46C3-85A8-D50C39CA1436}"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6547FD84-D695-4E8B-9CDA-243A6665ECFB}" type="slidenum">
              <a:rPr lang="it-IT" noProof="1">
                <a:latin typeface="Optane" pitchFamily="2" charset="0"/>
                <a:ea typeface="+mn-ea"/>
                <a:cs typeface="+mn-cs"/>
              </a:rPr>
              <a:t>‹N°›</a:t>
            </a:fld>
            <a:endParaRPr lang="it-IT"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645" y="4800600"/>
            <a:ext cx="5943600" cy="566738"/>
          </a:xfrm>
        </p:spPr>
        <p:txBody>
          <a:bodyPr anchor="b"/>
          <a:lstStyle>
            <a:lvl1pPr algn="l">
              <a:defRPr sz="2000" b="1">
                <a:latin typeface="Optane" pitchFamily="2" charset="0"/>
              </a:defRPr>
            </a:lvl1pPr>
          </a:lstStyle>
          <a:p>
            <a:pPr fontAlgn="base"/>
            <a:r>
              <a:rPr lang="en-US" strike="noStrike" noProof="1"/>
              <a:t>Click to edit Master title style</a:t>
            </a:r>
            <a:endParaRPr lang="it-IT" strike="noStrike" noProof="1"/>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fontAlgn="base"/>
            <a:endParaRPr lang="it-IT" strike="noStrike" noProof="0" dirty="0"/>
          </a:p>
        </p:txBody>
      </p:sp>
      <p:sp>
        <p:nvSpPr>
          <p:cNvPr id="4" name="Text Placeholder 3"/>
          <p:cNvSpPr>
            <a:spLocks noGrp="1"/>
          </p:cNvSpPr>
          <p:nvPr>
            <p:ph type="body" sz="half" idx="2" hasCustomPrompt="1"/>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B2B045F5-474B-4FA0-B1D4-D6845E27D5C9}" type="datetimeFigureOut">
              <a:rPr lang="it-IT" altLang="en-US" noProof="1">
                <a:latin typeface="Optane" pitchFamily="2" charset="0"/>
                <a:ea typeface="+mn-ea"/>
                <a:cs typeface="+mn-cs"/>
              </a:rPr>
              <a:t>01/09/18</a:t>
            </a:fld>
            <a:endParaRPr lang="it-IT" altLang="en-US" noProof="1">
              <a:latin typeface="Optane" pitchFamily="2" charset="0"/>
              <a:ea typeface="+mn-ea"/>
              <a:cs typeface="+mn-cs"/>
            </a:endParaRPr>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fontAlgn="base">
              <a:defRPr/>
            </a:pPr>
            <a:r>
              <a:rPr lang="it-IT" strike="noStrike" noProof="1">
                <a:latin typeface="Optane" pitchFamily="2" charset="0"/>
                <a:ea typeface="+mn-ea"/>
                <a:cs typeface="+mn-cs"/>
              </a:rPr>
              <a:t>EY_IDEA MANAGEMENT_V0.5.PPTX</a:t>
            </a:r>
            <a:endParaRPr lang="it-IT" strike="noStrike" noProof="1"/>
          </a:p>
        </p:txBody>
      </p:sp>
      <p:sp>
        <p:nvSpPr>
          <p:cNvPr id="7" name="Slide Number Placeholder 6"/>
          <p:cNvSpPr>
            <a:spLocks noGrp="1"/>
          </p:cNvSpPr>
          <p:nvPr>
            <p:ph type="sldNum" sz="quarter" idx="12"/>
          </p:nvPr>
        </p:nvSpPr>
        <p:spPr>
          <a:xfrm>
            <a:off x="7099300" y="6356350"/>
            <a:ext cx="2311400" cy="365125"/>
          </a:xfrm>
          <a:prstGeom prst="rect">
            <a:avLst/>
          </a:prstGeom>
        </p:spPr>
        <p:txBody>
          <a:bodyPr vert="horz" lIns="91440" tIns="45720" rIns="91440" bIns="45720" rtlCol="0" anchor="ctr"/>
          <a:lstStyle>
            <a:lvl1pPr>
              <a:defRPr>
                <a:latin typeface="Optane" pitchFamily="2" charset="0"/>
              </a:defRPr>
            </a:lvl1pPr>
          </a:lstStyle>
          <a:p>
            <a:pPr fontAlgn="base">
              <a:defRPr/>
            </a:pPr>
            <a:fld id="{B46B2D54-004B-46F1-8844-09D30201A702}" type="slidenum">
              <a:rPr lang="it-IT" noProof="1">
                <a:latin typeface="Optane" pitchFamily="2" charset="0"/>
                <a:ea typeface="+mn-ea"/>
                <a:cs typeface="+mn-cs"/>
              </a:rPr>
              <a:t>‹N°›</a:t>
            </a:fld>
            <a:endParaRPr lang="it-IT"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344488" y="80963"/>
            <a:ext cx="9066212" cy="647700"/>
          </a:xfrm>
          <a:prstGeom prst="rect">
            <a:avLst/>
          </a:prstGeom>
          <a:noFill/>
          <a:ln w="9525">
            <a:noFill/>
            <a:miter/>
          </a:ln>
        </p:spPr>
        <p:txBody>
          <a:bodyPr wrap="square" lIns="91440" tIns="45720" rIns="91440" bIns="45720" anchor="ctr"/>
          <a:lstStyle/>
          <a:p>
            <a:pPr lvl="0"/>
            <a:r>
              <a:rPr lang="en-US" altLang="zh-CN"/>
              <a:t>Click to edit Master title style</a:t>
            </a:r>
            <a:endParaRPr lang="it-IT" altLang="en-US"/>
          </a:p>
        </p:txBody>
      </p:sp>
      <p:sp>
        <p:nvSpPr>
          <p:cNvPr id="1027" name="Text Placeholder 2"/>
          <p:cNvSpPr>
            <a:spLocks noGrp="1"/>
          </p:cNvSpPr>
          <p:nvPr>
            <p:ph type="body"/>
          </p:nvPr>
        </p:nvSpPr>
        <p:spPr>
          <a:xfrm>
            <a:off x="415925" y="981075"/>
            <a:ext cx="8994775" cy="5145088"/>
          </a:xfrm>
          <a:prstGeom prst="rect">
            <a:avLst/>
          </a:prstGeom>
          <a:noFill/>
          <a:ln w="9525">
            <a:noFill/>
            <a:miter/>
          </a:ln>
        </p:spPr>
        <p:txBody>
          <a:bodyPr wrap="square" lIns="91440" tIns="45720" rIns="91440" bIns="45720" anchor="t"/>
          <a:lstStyle/>
          <a:p>
            <a:pPr lvl="0"/>
            <a:r>
              <a:rPr lang="en-US" altLang="zh-CN"/>
              <a:t>Click to edit Master text styles</a:t>
            </a:r>
          </a:p>
          <a:p>
            <a:pPr lvl="1" indent="-285750"/>
            <a:r>
              <a:rPr lang="en-US" altLang="zh-CN"/>
              <a:t>Second level</a:t>
            </a:r>
          </a:p>
          <a:p>
            <a:pPr lvl="2" indent="-228600"/>
            <a:r>
              <a:rPr lang="en-US" altLang="zh-CN"/>
              <a:t>Third level</a:t>
            </a:r>
          </a:p>
          <a:p>
            <a:pPr lvl="3" indent="-228600"/>
            <a:r>
              <a:rPr lang="en-US" altLang="zh-CN"/>
              <a:t>Fourth level</a:t>
            </a:r>
          </a:p>
          <a:p>
            <a:pPr lvl="4" indent="-228600"/>
            <a:r>
              <a:rPr lang="en-US" altLang="zh-CN"/>
              <a:t>Fifth level</a:t>
            </a:r>
            <a:endParaRPr lang="it-IT" altLang="en-US"/>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cs typeface="+mn-cs"/>
              </a:defRPr>
            </a:lvl1pPr>
          </a:lstStyle>
          <a:p>
            <a:pPr fontAlgn="base">
              <a:defRPr/>
            </a:pPr>
            <a:fld id="{BCC665E5-D849-4286-80CD-5E72FFFC96BE}" type="datetimeFigureOut">
              <a:rPr lang="it-IT" altLang="en-US" strike="noStrike" noProof="1">
                <a:latin typeface="Optane" pitchFamily="2" charset="0"/>
                <a:ea typeface="+mn-ea"/>
                <a:cs typeface="+mn-cs"/>
              </a:rPr>
              <a:t>01/09/18</a:t>
            </a:fld>
            <a:endParaRPr lang="it-IT" altLang="en-US" strike="noStrike" noProof="1">
              <a:latin typeface="Optane" pitchFamily="2" charset="0"/>
              <a:ea typeface="+mn-ea"/>
              <a:cs typeface="+mn-cs"/>
            </a:endParaRPr>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cs typeface="+mn-cs"/>
              </a:defRPr>
            </a:lvl1pPr>
          </a:lstStyle>
          <a:p>
            <a:pPr fontAlgn="base">
              <a:defRPr/>
            </a:pPr>
            <a:fld id="{6A53A335-AE32-44CB-A004-A77A147C84F3}" type="slidenum">
              <a:rPr lang="it-IT" strike="noStrike" noProof="1">
                <a:latin typeface="Optane" pitchFamily="2" charset="0"/>
                <a:ea typeface="+mn-ea"/>
                <a:cs typeface="+mn-cs"/>
              </a:rPr>
              <a:t>‹N°›</a:t>
            </a:fld>
            <a:endParaRPr lang="it-IT" strike="noStrike" noProof="1"/>
          </a:p>
        </p:txBody>
      </p:sp>
      <p:cxnSp>
        <p:nvCxnSpPr>
          <p:cNvPr id="7" name="Straight Connector 6"/>
          <p:cNvCxnSpPr/>
          <p:nvPr/>
        </p:nvCxnSpPr>
        <p:spPr>
          <a:xfrm>
            <a:off x="344488" y="6381750"/>
            <a:ext cx="9217025"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1031" name="Line 10"/>
          <p:cNvSpPr/>
          <p:nvPr/>
        </p:nvSpPr>
        <p:spPr>
          <a:xfrm>
            <a:off x="344488" y="811213"/>
            <a:ext cx="9201150" cy="0"/>
          </a:xfrm>
          <a:prstGeom prst="line">
            <a:avLst/>
          </a:prstGeom>
          <a:ln w="19050" cap="flat" cmpd="sng">
            <a:solidFill>
              <a:srgbClr val="8EB4E3"/>
            </a:solidFill>
            <a:prstDash val="solid"/>
            <a:round/>
            <a:headEnd type="none" w="med" len="med"/>
            <a:tailEnd type="none" w="med" len="med"/>
          </a:ln>
        </p:spPr>
        <p:txBody>
          <a:bodyPr wrap="none" anchor="ctr"/>
          <a:lstStyle/>
          <a:p>
            <a:pPr lvl="0"/>
            <a:endParaRPr lang="en-US" altLang="en-US" dirty="0">
              <a:solidFill>
                <a:srgbClr val="646464"/>
              </a:solidFill>
              <a:latin typeface="Optane" pitchFamily="2" charset="0"/>
              <a:ea typeface="宋体" charset="-122"/>
            </a:endParaRPr>
          </a:p>
        </p:txBody>
      </p:sp>
      <p:sp>
        <p:nvSpPr>
          <p:cNvPr id="1032" name="Rectangle 9"/>
          <p:cNvSpPr/>
          <p:nvPr/>
        </p:nvSpPr>
        <p:spPr>
          <a:xfrm>
            <a:off x="339725" y="6530975"/>
            <a:ext cx="663575" cy="196850"/>
          </a:xfrm>
          <a:prstGeom prst="rect">
            <a:avLst/>
          </a:prstGeom>
          <a:noFill/>
          <a:ln w="9525">
            <a:noFill/>
            <a:miter/>
          </a:ln>
        </p:spPr>
        <p:txBody>
          <a:bodyPr lIns="0" tIns="0" rIns="0" bIns="0" anchor="t"/>
          <a:lstStyle/>
          <a:p>
            <a:pPr lvl="0" eaLnBrk="1" hangingPunct="1"/>
            <a:r>
              <a:rPr lang="en-US" altLang="zh-CN" sz="1100">
                <a:solidFill>
                  <a:srgbClr val="000000"/>
                </a:solidFill>
                <a:latin typeface="Optane"/>
                <a:ea typeface="宋体" charset="-122"/>
              </a:rPr>
              <a:t>Page </a:t>
            </a:r>
            <a:fld id="{9A0DB2DC-4C9A-4742-B13C-FB6460FD3503}" type="slidenum">
              <a:rPr lang="en-US" altLang="zh-CN" sz="1100">
                <a:solidFill>
                  <a:srgbClr val="000000"/>
                </a:solidFill>
                <a:latin typeface="Optane"/>
                <a:ea typeface="宋体" charset="-122"/>
              </a:rPr>
              <a:t>‹N°›</a:t>
            </a:fld>
            <a:endParaRPr lang="en-US" altLang="zh-CN" sz="1100">
              <a:solidFill>
                <a:srgbClr val="000000"/>
              </a:solidFill>
              <a:latin typeface="Optane"/>
              <a:ea typeface="宋体" charset="-122"/>
            </a:endParaRPr>
          </a:p>
        </p:txBody>
      </p:sp>
      <p:pic>
        <p:nvPicPr>
          <p:cNvPr id="1033" name="Picture 8"/>
          <p:cNvPicPr>
            <a:picLocks noChangeAspect="1"/>
          </p:cNvPicPr>
          <p:nvPr/>
        </p:nvPicPr>
        <p:blipFill>
          <a:blip r:embed="rId16"/>
          <a:stretch>
            <a:fillRect/>
          </a:stretch>
        </p:blipFill>
        <p:spPr>
          <a:xfrm>
            <a:off x="7356475" y="63500"/>
            <a:ext cx="2190750" cy="539750"/>
          </a:xfrm>
          <a:prstGeom prst="rect">
            <a:avLst/>
          </a:prstGeom>
          <a:noFill/>
          <a:ln w="9525">
            <a:noFill/>
            <a:miter/>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2000" b="1" kern="1200">
          <a:solidFill>
            <a:schemeClr val="tx1"/>
          </a:solidFill>
          <a:latin typeface="Optane" pitchFamily="2" charset="0"/>
          <a:ea typeface="+mj-ea"/>
          <a:cs typeface="+mj-cs"/>
        </a:defRPr>
      </a:lvl1pPr>
      <a:lvl2pPr algn="l" rtl="0" eaLnBrk="0" fontAlgn="base" hangingPunct="0">
        <a:spcBef>
          <a:spcPct val="0"/>
        </a:spcBef>
        <a:spcAft>
          <a:spcPct val="0"/>
        </a:spcAft>
        <a:defRPr sz="2000" b="1">
          <a:solidFill>
            <a:schemeClr val="tx1"/>
          </a:solidFill>
          <a:latin typeface="Optane"/>
        </a:defRPr>
      </a:lvl2pPr>
      <a:lvl3pPr algn="l" rtl="0" eaLnBrk="0" fontAlgn="base" hangingPunct="0">
        <a:spcBef>
          <a:spcPct val="0"/>
        </a:spcBef>
        <a:spcAft>
          <a:spcPct val="0"/>
        </a:spcAft>
        <a:defRPr sz="2000" b="1">
          <a:solidFill>
            <a:schemeClr val="tx1"/>
          </a:solidFill>
          <a:latin typeface="Optane"/>
        </a:defRPr>
      </a:lvl3pPr>
      <a:lvl4pPr algn="l" rtl="0" eaLnBrk="0" fontAlgn="base" hangingPunct="0">
        <a:spcBef>
          <a:spcPct val="0"/>
        </a:spcBef>
        <a:spcAft>
          <a:spcPct val="0"/>
        </a:spcAft>
        <a:defRPr sz="2000" b="1">
          <a:solidFill>
            <a:schemeClr val="tx1"/>
          </a:solidFill>
          <a:latin typeface="Optane"/>
        </a:defRPr>
      </a:lvl4pPr>
      <a:lvl5pPr algn="l" rtl="0" eaLnBrk="0" fontAlgn="base" hangingPunct="0">
        <a:spcBef>
          <a:spcPct val="0"/>
        </a:spcBef>
        <a:spcAft>
          <a:spcPct val="0"/>
        </a:spcAft>
        <a:defRPr sz="2000" b="1">
          <a:solidFill>
            <a:schemeClr val="tx1"/>
          </a:solidFill>
          <a:latin typeface="Optane"/>
        </a:defRPr>
      </a:lvl5pPr>
      <a:lvl6pPr marL="457200" algn="l" rtl="0" fontAlgn="base">
        <a:spcBef>
          <a:spcPct val="0"/>
        </a:spcBef>
        <a:spcAft>
          <a:spcPct val="0"/>
        </a:spcAft>
        <a:defRPr sz="2000" b="1">
          <a:solidFill>
            <a:schemeClr val="tx1"/>
          </a:solidFill>
          <a:latin typeface="Optane"/>
        </a:defRPr>
      </a:lvl6pPr>
      <a:lvl7pPr marL="914400" algn="l" rtl="0" fontAlgn="base">
        <a:spcBef>
          <a:spcPct val="0"/>
        </a:spcBef>
        <a:spcAft>
          <a:spcPct val="0"/>
        </a:spcAft>
        <a:defRPr sz="2000" b="1">
          <a:solidFill>
            <a:schemeClr val="tx1"/>
          </a:solidFill>
          <a:latin typeface="Optane"/>
        </a:defRPr>
      </a:lvl7pPr>
      <a:lvl8pPr marL="1371600" algn="l" rtl="0" fontAlgn="base">
        <a:spcBef>
          <a:spcPct val="0"/>
        </a:spcBef>
        <a:spcAft>
          <a:spcPct val="0"/>
        </a:spcAft>
        <a:defRPr sz="2000" b="1">
          <a:solidFill>
            <a:schemeClr val="tx1"/>
          </a:solidFill>
          <a:latin typeface="Optane"/>
        </a:defRPr>
      </a:lvl8pPr>
      <a:lvl9pPr marL="1828800" algn="l" rtl="0" fontAlgn="base">
        <a:spcBef>
          <a:spcPct val="0"/>
        </a:spcBef>
        <a:spcAft>
          <a:spcPct val="0"/>
        </a:spcAft>
        <a:defRPr sz="2000" b="1">
          <a:solidFill>
            <a:schemeClr val="tx1"/>
          </a:solidFill>
          <a:latin typeface="Optane"/>
        </a:defRPr>
      </a:lvl9pPr>
    </p:titleStyle>
    <p:bodyStyle>
      <a:lvl1pPr marL="342900" indent="-342900" algn="l" rtl="0" eaLnBrk="0" fontAlgn="base" hangingPunct="0">
        <a:spcBef>
          <a:spcPct val="20000"/>
        </a:spcBef>
        <a:spcAft>
          <a:spcPct val="0"/>
        </a:spcAft>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txBox="1"/>
          <p:nvPr/>
        </p:nvSpPr>
        <p:spPr>
          <a:xfrm>
            <a:off x="489585" y="3588385"/>
            <a:ext cx="9015095" cy="2346960"/>
          </a:xfrm>
          <a:prstGeom prst="rect">
            <a:avLst/>
          </a:prstGeom>
          <a:noFill/>
          <a:ln w="9525">
            <a:noFill/>
            <a:miter/>
          </a:ln>
        </p:spPr>
        <p:txBody>
          <a:bodyPr wrap="square" lIns="36000" tIns="0" rIns="36000" bIns="0" anchor="t">
            <a:spAutoFit/>
          </a:bodyPr>
          <a:lstStyle/>
          <a:p>
            <a:pPr lvl="0" algn="ctr" defTabSz="457200" eaLnBrk="0" fontAlgn="base" hangingPunct="0">
              <a:spcBef>
                <a:spcPct val="0"/>
              </a:spcBef>
              <a:spcAft>
                <a:spcPts val="1200"/>
              </a:spcAft>
              <a:buClr>
                <a:srgbClr val="FFC000"/>
              </a:buClr>
              <a:buSzPct val="85000"/>
            </a:pPr>
            <a:r>
              <a:rPr lang="zh-CN" altLang="en-US" sz="2400" b="1">
                <a:solidFill>
                  <a:srgbClr val="254061"/>
                </a:solidFill>
                <a:latin typeface="Times New Roman" pitchFamily="18" charset="0"/>
                <a:ea typeface="宋体" pitchFamily="2" charset="-122"/>
                <a:cs typeface="+mn-ea"/>
                <a:sym typeface="+mn-ea"/>
              </a:rPr>
              <a:t>EU Social Security Financial Administration </a:t>
            </a:r>
            <a:br>
              <a:rPr lang="zh-CN" altLang="en-US" sz="2400" b="1">
                <a:solidFill>
                  <a:srgbClr val="254061"/>
                </a:solidFill>
                <a:latin typeface="Times New Roman" pitchFamily="18" charset="0"/>
                <a:ea typeface="宋体" pitchFamily="2" charset="-122"/>
                <a:cs typeface="+mn-ea"/>
                <a:sym typeface="+mn-ea"/>
              </a:rPr>
            </a:br>
            <a:r>
              <a:rPr lang="zh-CN" altLang="en-US" sz="2400" b="1">
                <a:solidFill>
                  <a:srgbClr val="254061"/>
                </a:solidFill>
                <a:latin typeface="Times New Roman" pitchFamily="18" charset="0"/>
                <a:ea typeface="宋体" pitchFamily="2" charset="-122"/>
                <a:cs typeface="+mn-ea"/>
                <a:sym typeface="+mn-ea"/>
              </a:rPr>
              <a:t>and Information Construction </a:t>
            </a:r>
            <a:br>
              <a:rPr lang="zh-CN" altLang="en-US" sz="2400" b="1">
                <a:solidFill>
                  <a:srgbClr val="254061"/>
                </a:solidFill>
                <a:latin typeface="Times New Roman" pitchFamily="18" charset="0"/>
                <a:ea typeface="宋体" pitchFamily="2" charset="-122"/>
                <a:cs typeface="+mn-ea"/>
                <a:sym typeface="+mn-ea"/>
              </a:rPr>
            </a:br>
            <a:r>
              <a:rPr lang="zh-CN" altLang="en-US" sz="2400" b="1">
                <a:solidFill>
                  <a:srgbClr val="254061"/>
                </a:solidFill>
                <a:latin typeface="Times New Roman" pitchFamily="18" charset="0"/>
                <a:ea typeface="宋体" pitchFamily="2" charset="-122"/>
                <a:cs typeface="+mn-ea"/>
                <a:sym typeface="+mn-ea"/>
              </a:rPr>
              <a:t>欧盟社会保障财政管理及信息建设</a:t>
            </a:r>
            <a:endParaRPr lang="zh-CN" altLang="nl-BE" sz="2400" strike="noStrike" noProof="1"/>
          </a:p>
          <a:p>
            <a:pPr algn="ctr">
              <a:buSzPct val="85000"/>
              <a:buFont typeface="Wingdings 2"/>
              <a:buNone/>
            </a:pPr>
            <a:r>
              <a:rPr lang="zh-CN" altLang="en-US" sz="2400" b="1">
                <a:solidFill>
                  <a:srgbClr val="254061"/>
                </a:solidFill>
                <a:latin typeface="Times New Roman" pitchFamily="18" charset="0"/>
                <a:ea typeface="宋体" pitchFamily="2" charset="-122"/>
                <a:cs typeface="+mn-ea"/>
                <a:sym typeface="+mn-ea"/>
              </a:rPr>
              <a:t>Dr. Koen Vleminckx</a:t>
            </a:r>
            <a:endParaRPr kumimoji="0" lang="zh-CN" altLang="en-US" sz="2400" b="1" kern="1200">
              <a:solidFill>
                <a:srgbClr val="254061"/>
              </a:solidFill>
              <a:latin typeface="Times New Roman" pitchFamily="18" charset="0"/>
              <a:ea typeface="宋体" pitchFamily="2" charset="-122"/>
              <a:cs typeface="+mn-ea"/>
            </a:endParaRPr>
          </a:p>
          <a:p>
            <a:pPr algn="ctr">
              <a:buSzPct val="85000"/>
              <a:buFont typeface="Wingdings 2"/>
              <a:buNone/>
            </a:pPr>
            <a:r>
              <a:rPr lang="zh-CN" altLang="en-US" sz="2400" b="1">
                <a:solidFill>
                  <a:srgbClr val="254061"/>
                </a:solidFill>
                <a:latin typeface="Times New Roman" pitchFamily="18" charset="0"/>
                <a:ea typeface="宋体" pitchFamily="2" charset="-122"/>
                <a:cs typeface="+mn-ea"/>
                <a:sym typeface="+mn-ea"/>
              </a:rPr>
              <a:t>科恩 弗莱明克斯   博士</a:t>
            </a:r>
          </a:p>
          <a:p>
            <a:pPr algn="ctr">
              <a:buSzPct val="85000"/>
              <a:buFont typeface="Wingdings 2"/>
              <a:buNone/>
            </a:pPr>
            <a:r>
              <a:rPr lang="en-US" altLang="zh-CN" sz="2400" b="1">
                <a:solidFill>
                  <a:srgbClr val="254061"/>
                </a:solidFill>
                <a:latin typeface="Times New Roman" pitchFamily="18" charset="0"/>
                <a:ea typeface="宋体" pitchFamily="2" charset="-122"/>
                <a:cs typeface="+mn-ea"/>
              </a:rPr>
              <a:t>2016. 04. 27 Guangdong</a:t>
            </a:r>
          </a:p>
        </p:txBody>
      </p:sp>
      <p:pic>
        <p:nvPicPr>
          <p:cNvPr id="7171" name="Picture 2"/>
          <p:cNvPicPr>
            <a:picLocks noChangeAspect="1"/>
          </p:cNvPicPr>
          <p:nvPr/>
        </p:nvPicPr>
        <p:blipFill>
          <a:blip r:embed="rId3"/>
          <a:stretch>
            <a:fillRect/>
          </a:stretch>
        </p:blipFill>
        <p:spPr>
          <a:xfrm>
            <a:off x="0" y="6165215"/>
            <a:ext cx="5080635" cy="662305"/>
          </a:xfrm>
          <a:prstGeom prst="rect">
            <a:avLst/>
          </a:prstGeom>
          <a:noFill/>
          <a:ln w="9525">
            <a:noFill/>
            <a:miter/>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fontScale="90000"/>
          </a:bodyPr>
          <a:lstStyle/>
          <a:p>
            <a:r>
              <a:rPr lang="nl-BE" strike="noStrike" noProof="1">
                <a:solidFill>
                  <a:schemeClr val="tx2"/>
                </a:solidFill>
                <a:latin typeface="Times New Roman" pitchFamily="18" charset="0"/>
              </a:rPr>
              <a:t>Main options to finance Social Security </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社会保障经费筹集的主要方式</a:t>
            </a:r>
          </a:p>
        </p:txBody>
      </p:sp>
      <p:sp>
        <p:nvSpPr>
          <p:cNvPr id="3" name="Tijdelijke aanduiding voor inhoud 2"/>
          <p:cNvSpPr>
            <a:spLocks noGrp="1"/>
          </p:cNvSpPr>
          <p:nvPr>
            <p:ph sz="quarter" idx="1" hasCustomPrompt="1"/>
          </p:nvPr>
        </p:nvSpPr>
        <p:spPr>
          <a:xfrm>
            <a:off x="704215" y="1052830"/>
            <a:ext cx="9032240" cy="4968240"/>
          </a:xfrm>
        </p:spPr>
        <p:txBody>
          <a:bodyPr>
            <a:normAutofit fontScale="60000"/>
          </a:bodyPr>
          <a:lstStyle/>
          <a:p>
            <a:endParaRPr lang="nl-BE" strike="noStrike" noProof="1">
              <a:latin typeface="Times New Roman" pitchFamily="18" charset="0"/>
            </a:endParaRPr>
          </a:p>
          <a:p>
            <a:r>
              <a:rPr lang="en-US" b="1" strike="noStrike" noProof="1">
                <a:solidFill>
                  <a:srgbClr val="C00000"/>
                </a:solidFill>
                <a:latin typeface="Times New Roman" pitchFamily="18" charset="0"/>
              </a:rPr>
              <a:t>Contribution-based systems</a:t>
            </a:r>
            <a:r>
              <a:rPr lang="en-US" strike="noStrike" noProof="1">
                <a:latin typeface="Times New Roman" pitchFamily="18" charset="0"/>
              </a:rPr>
              <a:t>: </a:t>
            </a:r>
            <a:r>
              <a:rPr lang="nl-BE" strike="noStrike" noProof="1">
                <a:solidFill>
                  <a:schemeClr val="tx2"/>
                </a:solidFill>
                <a:latin typeface="Times New Roman" pitchFamily="18" charset="0"/>
              </a:rPr>
              <a:t>Belgium, France, Germany, ...</a:t>
            </a:r>
            <a:br>
              <a:rPr lang="nl-BE" strike="noStrike" noProof="1">
                <a:solidFill>
                  <a:schemeClr val="tx2"/>
                </a:solidFill>
                <a:latin typeface="Times New Roman" pitchFamily="18" charset="0"/>
              </a:rPr>
            </a:br>
            <a:r>
              <a:rPr lang="en-US" b="1" strike="noStrike" noProof="1">
                <a:solidFill>
                  <a:srgbClr val="C00000"/>
                </a:solidFill>
                <a:latin typeface="Times New Roman" pitchFamily="18" charset="0"/>
              </a:rPr>
              <a:t>缴费型系统：</a:t>
            </a:r>
            <a:r>
              <a:rPr lang="zh-CN" altLang="nl-BE" strike="noStrike" noProof="1">
                <a:solidFill>
                  <a:schemeClr val="tx2"/>
                </a:solidFill>
                <a:latin typeface="Times New Roman" pitchFamily="18" charset="0"/>
              </a:rPr>
              <a:t>比利时、法国、德国</a:t>
            </a:r>
          </a:p>
          <a:p>
            <a:pPr marL="594360" lvl="2" indent="0" algn="l">
              <a:buNone/>
            </a:pPr>
            <a:r>
              <a:rPr lang="en-US" strike="noStrike" noProof="1">
                <a:solidFill>
                  <a:schemeClr val="tx2"/>
                </a:solidFill>
                <a:latin typeface="Times New Roman" pitchFamily="18" charset="0"/>
              </a:rPr>
              <a:t>Close connection between contributions and benefits received</a:t>
            </a:r>
            <a:br>
              <a:rPr lang="en-US" strike="noStrike" noProof="1">
                <a:solidFill>
                  <a:schemeClr val="tx2"/>
                </a:solidFill>
                <a:latin typeface="Times New Roman" pitchFamily="18" charset="0"/>
              </a:rPr>
            </a:br>
            <a:r>
              <a:rPr lang="zh-CN" altLang="en-US" strike="noStrike" noProof="1">
                <a:solidFill>
                  <a:schemeClr val="tx2"/>
                </a:solidFill>
                <a:latin typeface="Times New Roman" pitchFamily="18" charset="0"/>
              </a:rPr>
              <a:t>缴费水平与待遇水平高度相关</a:t>
            </a:r>
          </a:p>
          <a:p>
            <a:pPr marL="594360" lvl="2" indent="0" algn="l">
              <a:buNone/>
            </a:pPr>
            <a:r>
              <a:rPr lang="nl-BE" strike="noStrike" noProof="1">
                <a:solidFill>
                  <a:schemeClr val="tx2"/>
                </a:solidFill>
                <a:latin typeface="Times New Roman" pitchFamily="18" charset="0"/>
              </a:rPr>
              <a:t>Advantage: accumulation of rights promotes stable professional careers</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优势：权利的累积促进职业稳定性</a:t>
            </a:r>
          </a:p>
          <a:p>
            <a:pPr marL="594360" lvl="2" indent="0" algn="l">
              <a:buNone/>
            </a:pPr>
            <a:r>
              <a:rPr lang="nl-BE" strike="noStrike" noProof="1">
                <a:solidFill>
                  <a:schemeClr val="tx2"/>
                </a:solidFill>
                <a:latin typeface="Times New Roman" pitchFamily="18" charset="0"/>
              </a:rPr>
              <a:t>Disadvantage: increases cost of labour</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劣势：提高劳动力成本</a:t>
            </a:r>
          </a:p>
          <a:p>
            <a:pPr marL="880110" lvl="2" indent="-285750">
              <a:buNone/>
            </a:pPr>
            <a:r>
              <a:rPr lang="nl-BE" strike="noStrike" noProof="1">
                <a:latin typeface="Times New Roman" pitchFamily="18" charset="0"/>
              </a:rPr>
              <a:t>								</a:t>
            </a:r>
          </a:p>
          <a:p>
            <a:r>
              <a:rPr lang="nl-BE" b="1" strike="noStrike" noProof="1">
                <a:solidFill>
                  <a:srgbClr val="C00000"/>
                </a:solidFill>
                <a:latin typeface="Times New Roman" pitchFamily="18" charset="0"/>
              </a:rPr>
              <a:t>Tax-based systems: </a:t>
            </a:r>
            <a:r>
              <a:rPr lang="nl-BE" strike="noStrike" noProof="1">
                <a:solidFill>
                  <a:schemeClr val="tx2"/>
                </a:solidFill>
                <a:latin typeface="Times New Roman" pitchFamily="18" charset="0"/>
              </a:rPr>
              <a:t>Denmark, Ireland, Netherlands, U.K.</a:t>
            </a:r>
            <a:br>
              <a:rPr lang="nl-BE" strike="noStrike" noProof="1">
                <a:solidFill>
                  <a:schemeClr val="tx2"/>
                </a:solidFill>
                <a:latin typeface="Times New Roman" pitchFamily="18" charset="0"/>
              </a:rPr>
            </a:br>
            <a:r>
              <a:rPr lang="nl-BE" b="1" strike="noStrike" noProof="1">
                <a:solidFill>
                  <a:srgbClr val="C00000"/>
                </a:solidFill>
                <a:latin typeface="Times New Roman" pitchFamily="18" charset="0"/>
              </a:rPr>
              <a:t>税收型体系：</a:t>
            </a:r>
            <a:r>
              <a:rPr lang="zh-CN" altLang="nl-BE" strike="noStrike" noProof="1">
                <a:solidFill>
                  <a:schemeClr val="tx2"/>
                </a:solidFill>
                <a:latin typeface="Times New Roman" pitchFamily="18" charset="0"/>
              </a:rPr>
              <a:t>丹麦、爱尔兰、荷兰、英国</a:t>
            </a:r>
          </a:p>
          <a:p>
            <a:pPr marL="594360" lvl="2" indent="0" algn="l">
              <a:buNone/>
            </a:pPr>
            <a:r>
              <a:rPr lang="en-US" strike="noStrike" noProof="1">
                <a:solidFill>
                  <a:schemeClr val="tx2"/>
                </a:solidFill>
                <a:latin typeface="Times New Roman" pitchFamily="18" charset="0"/>
              </a:rPr>
              <a:t>Direct taxes (progressive)</a:t>
            </a:r>
          </a:p>
          <a:p>
            <a:pPr marL="594360" lvl="2" indent="0" algn="l">
              <a:buNone/>
            </a:pPr>
            <a:r>
              <a:rPr lang="zh-CN" altLang="en-US" strike="noStrike" noProof="1">
                <a:solidFill>
                  <a:schemeClr val="tx2"/>
                </a:solidFill>
                <a:latin typeface="Times New Roman" pitchFamily="18" charset="0"/>
              </a:rPr>
              <a:t>直接税收 （累进式）</a:t>
            </a:r>
          </a:p>
          <a:p>
            <a:pPr marL="594360" lvl="2" indent="0" algn="l">
              <a:buNone/>
            </a:pPr>
            <a:r>
              <a:rPr lang="en-US" strike="noStrike" noProof="1">
                <a:solidFill>
                  <a:schemeClr val="tx2"/>
                </a:solidFill>
                <a:latin typeface="Times New Roman" pitchFamily="18" charset="0"/>
              </a:rPr>
              <a:t>Indirect taxes , such as VAT (regressive)</a:t>
            </a:r>
          </a:p>
          <a:p>
            <a:pPr marL="594360" lvl="2" indent="0" algn="l">
              <a:buNone/>
            </a:pPr>
            <a:r>
              <a:rPr lang="zh-CN" altLang="en-US" strike="noStrike" noProof="1">
                <a:solidFill>
                  <a:schemeClr val="tx2"/>
                </a:solidFill>
                <a:latin typeface="Times New Roman" pitchFamily="18" charset="0"/>
              </a:rPr>
              <a:t>间接税收，譬如增值税 （递减式）</a:t>
            </a:r>
          </a:p>
          <a:p>
            <a:pPr marL="0" indent="0">
              <a:buNone/>
            </a:pPr>
            <a:endParaRPr lang="nl-BE" strike="noStrike" noProof="1">
              <a:latin typeface="Times New Roman" pitchFamily="18" charset="0"/>
            </a:endParaRPr>
          </a:p>
          <a:p>
            <a:endParaRPr lang="en-US" strike="noStrike" noProof="1">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fontScale="90000"/>
          </a:bodyPr>
          <a:lstStyle/>
          <a:p>
            <a:r>
              <a:rPr lang="nl-BE" strike="noStrike" noProof="1">
                <a:solidFill>
                  <a:schemeClr val="tx2"/>
                </a:solidFill>
                <a:latin typeface="Times New Roman" pitchFamily="18" charset="0"/>
              </a:rPr>
              <a:t>Distribution of government revenues</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政府收入分配</a:t>
            </a:r>
          </a:p>
        </p:txBody>
      </p:sp>
      <p:pic>
        <p:nvPicPr>
          <p:cNvPr id="17410" name="Picture 2"/>
          <p:cNvPicPr>
            <a:picLocks noGrp="1" noChangeAspect="1"/>
          </p:cNvPicPr>
          <p:nvPr>
            <p:ph sz="quarter" idx="1" hasCustomPrompt="1"/>
          </p:nvPr>
        </p:nvPicPr>
        <p:blipFill>
          <a:blip r:embed="rId2"/>
          <a:stretch>
            <a:fillRect/>
          </a:stretch>
        </p:blipFill>
        <p:spPr>
          <a:xfrm>
            <a:off x="631825" y="1628775"/>
            <a:ext cx="8767763" cy="438308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2415" y="65405"/>
            <a:ext cx="7937500" cy="818515"/>
          </a:xfrm>
        </p:spPr>
        <p:txBody>
          <a:bodyPr bIns="91440" anchor="b" anchorCtr="0">
            <a:normAutofit/>
          </a:bodyPr>
          <a:lstStyle/>
          <a:p>
            <a:r>
              <a:rPr lang="nl-BE" strike="noStrike" noProof="1">
                <a:solidFill>
                  <a:schemeClr val="tx2"/>
                </a:solidFill>
                <a:latin typeface="Times New Roman" pitchFamily="18" charset="0"/>
              </a:rPr>
              <a:t>Impact of crisis on revenue by contribution</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欧债危机对收入的影响</a:t>
            </a:r>
          </a:p>
        </p:txBody>
      </p:sp>
      <p:pic>
        <p:nvPicPr>
          <p:cNvPr id="18434" name="Picture 2"/>
          <p:cNvPicPr>
            <a:picLocks noGrp="1" noChangeAspect="1"/>
          </p:cNvPicPr>
          <p:nvPr>
            <p:ph sz="quarter" idx="1" hasCustomPrompt="1"/>
          </p:nvPr>
        </p:nvPicPr>
        <p:blipFill>
          <a:blip r:embed="rId2"/>
          <a:stretch>
            <a:fillRect/>
          </a:stretch>
        </p:blipFill>
        <p:spPr>
          <a:xfrm>
            <a:off x="1060450" y="1447800"/>
            <a:ext cx="7680325" cy="49339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hasCustomPrompt="1"/>
          </p:nvPr>
        </p:nvSpPr>
        <p:spPr/>
        <p:txBody>
          <a:bodyPr bIns="91440" anchor="b"/>
          <a:lstStyle/>
          <a:p>
            <a:r>
              <a:rPr lang="nl-BE" altLang="en-US" dirty="0" err="1">
                <a:solidFill>
                  <a:schemeClr val="tx2"/>
                </a:solidFill>
                <a:latin typeface="Times New Roman" pitchFamily="18" charset="0"/>
              </a:rPr>
              <a:t>Receipts</a:t>
            </a:r>
            <a:r>
              <a:rPr lang="nl-BE" altLang="en-US" dirty="0">
                <a:solidFill>
                  <a:schemeClr val="tx2"/>
                </a:solidFill>
                <a:latin typeface="Times New Roman" pitchFamily="18" charset="0"/>
              </a:rPr>
              <a:t> of </a:t>
            </a:r>
            <a:r>
              <a:rPr lang="nl-BE" altLang="en-US" dirty="0" err="1">
                <a:solidFill>
                  <a:schemeClr val="tx2"/>
                </a:solidFill>
                <a:latin typeface="Times New Roman" pitchFamily="18" charset="0"/>
              </a:rPr>
              <a:t>social</a:t>
            </a:r>
            <a:r>
              <a:rPr lang="nl-BE" altLang="en-US" dirty="0">
                <a:solidFill>
                  <a:schemeClr val="tx2"/>
                </a:solidFill>
                <a:latin typeface="Times New Roman" pitchFamily="18" charset="0"/>
              </a:rPr>
              <a:t> security</a:t>
            </a:r>
            <a:br>
              <a:rPr lang="nl-BE" altLang="en-US" dirty="0">
                <a:solidFill>
                  <a:schemeClr val="tx2"/>
                </a:solidFill>
                <a:latin typeface="Times New Roman" pitchFamily="18" charset="0"/>
              </a:rPr>
            </a:br>
            <a:r>
              <a:rPr lang="zh-CN" altLang="nl-BE" dirty="0">
                <a:solidFill>
                  <a:schemeClr val="tx2"/>
                </a:solidFill>
                <a:latin typeface="Times New Roman" pitchFamily="18" charset="0"/>
              </a:rPr>
              <a:t>社会保障收入来源</a:t>
            </a:r>
          </a:p>
        </p:txBody>
      </p:sp>
      <p:sp>
        <p:nvSpPr>
          <p:cNvPr id="19458" name="Tijdelijke aanduiding voor inhoud 2"/>
          <p:cNvSpPr>
            <a:spLocks noGrp="1"/>
          </p:cNvSpPr>
          <p:nvPr>
            <p:ph sz="quarter" idx="1" hasCustomPrompt="1"/>
          </p:nvPr>
        </p:nvSpPr>
        <p:spPr>
          <a:xfrm>
            <a:off x="489585" y="1195705"/>
            <a:ext cx="9133205" cy="4908550"/>
          </a:xfrm>
        </p:spPr>
        <p:txBody>
          <a:bodyPr anchor="t"/>
          <a:lstStyle/>
          <a:p>
            <a:r>
              <a:rPr lang="nl-BE" altLang="en-US" sz="2400" kern="1200" dirty="0">
                <a:solidFill>
                  <a:srgbClr val="C00000"/>
                </a:solidFill>
                <a:latin typeface="Times New Roman" pitchFamily="18" charset="0"/>
              </a:rPr>
              <a:t>Social Security </a:t>
            </a:r>
            <a:r>
              <a:rPr lang="nl-BE" altLang="en-US" sz="2400" kern="1200" dirty="0" err="1">
                <a:solidFill>
                  <a:srgbClr val="C00000"/>
                </a:solidFill>
                <a:latin typeface="Times New Roman" pitchFamily="18" charset="0"/>
              </a:rPr>
              <a:t>Contributions  </a:t>
            </a:r>
            <a:r>
              <a:rPr lang="zh-CN" altLang="nl-BE" sz="2400" kern="1200" dirty="0" err="1">
                <a:solidFill>
                  <a:srgbClr val="C00000"/>
                </a:solidFill>
                <a:latin typeface="Times New Roman" pitchFamily="18" charset="0"/>
              </a:rPr>
              <a:t>社会保障缴费</a:t>
            </a:r>
          </a:p>
          <a:p>
            <a:pPr lvl="1" indent="-227965"/>
            <a:r>
              <a:rPr lang="nl-BE" altLang="en-US" sz="2400" kern="1200" dirty="0" err="1">
                <a:solidFill>
                  <a:schemeClr val="tx2"/>
                </a:solidFill>
                <a:latin typeface="Times New Roman" pitchFamily="18" charset="0"/>
              </a:rPr>
              <a:t>Employers</a:t>
            </a:r>
            <a:r>
              <a:rPr lang="nl-BE" altLang="en-US" sz="2400" kern="1200" dirty="0">
                <a:solidFill>
                  <a:schemeClr val="tx2"/>
                </a:solidFill>
                <a:latin typeface="Times New Roman" pitchFamily="18" charset="0"/>
              </a:rPr>
              <a:t> </a:t>
            </a:r>
            <a:r>
              <a:rPr lang="nl-BE" altLang="en-US" sz="2400" kern="1200" dirty="0" err="1">
                <a:solidFill>
                  <a:schemeClr val="tx2"/>
                </a:solidFill>
                <a:latin typeface="Times New Roman" pitchFamily="18" charset="0"/>
              </a:rPr>
              <a:t>social</a:t>
            </a:r>
            <a:r>
              <a:rPr lang="nl-BE" altLang="en-US" sz="2400" kern="1200" dirty="0">
                <a:solidFill>
                  <a:schemeClr val="tx2"/>
                </a:solidFill>
                <a:latin typeface="Times New Roman" pitchFamily="18" charset="0"/>
              </a:rPr>
              <a:t> </a:t>
            </a:r>
            <a:r>
              <a:rPr lang="nl-BE" altLang="en-US" sz="2400" kern="1200" dirty="0" err="1">
                <a:solidFill>
                  <a:schemeClr val="tx2"/>
                </a:solidFill>
                <a:latin typeface="Times New Roman" pitchFamily="18" charset="0"/>
              </a:rPr>
              <a:t>contributions   </a:t>
            </a:r>
            <a:r>
              <a:rPr lang="zh-CN" altLang="nl-BE" sz="2400" kern="1200" dirty="0" err="1">
                <a:solidFill>
                  <a:schemeClr val="tx2"/>
                </a:solidFill>
                <a:latin typeface="Times New Roman" pitchFamily="18" charset="0"/>
              </a:rPr>
              <a:t>雇佣方的社会缴纳</a:t>
            </a:r>
          </a:p>
          <a:p>
            <a:pPr lvl="1" indent="-227965"/>
            <a:r>
              <a:rPr lang="nl-BE" altLang="en-US" sz="2400" kern="1200" dirty="0">
                <a:solidFill>
                  <a:schemeClr val="tx2"/>
                </a:solidFill>
                <a:latin typeface="Times New Roman" pitchFamily="18" charset="0"/>
              </a:rPr>
              <a:t>Social </a:t>
            </a:r>
            <a:r>
              <a:rPr lang="nl-BE" altLang="en-US" sz="2400" kern="1200" dirty="0" err="1">
                <a:solidFill>
                  <a:schemeClr val="tx2"/>
                </a:solidFill>
                <a:latin typeface="Times New Roman" pitchFamily="18" charset="0"/>
              </a:rPr>
              <a:t>contributions</a:t>
            </a:r>
            <a:r>
              <a:rPr lang="nl-BE" altLang="en-US" sz="2400" kern="1200" dirty="0">
                <a:solidFill>
                  <a:schemeClr val="tx2"/>
                </a:solidFill>
                <a:latin typeface="Times New Roman" pitchFamily="18" charset="0"/>
              </a:rPr>
              <a:t> </a:t>
            </a:r>
            <a:r>
              <a:rPr lang="nl-BE" altLang="en-US" sz="2400" kern="1200" dirty="0" err="1">
                <a:solidFill>
                  <a:schemeClr val="tx2"/>
                </a:solidFill>
                <a:latin typeface="Times New Roman" pitchFamily="18" charset="0"/>
              </a:rPr>
              <a:t>by</a:t>
            </a:r>
            <a:r>
              <a:rPr lang="nl-BE" altLang="en-US" sz="2400" kern="1200" dirty="0">
                <a:solidFill>
                  <a:schemeClr val="tx2"/>
                </a:solidFill>
                <a:latin typeface="Times New Roman" pitchFamily="18" charset="0"/>
              </a:rPr>
              <a:t> </a:t>
            </a:r>
            <a:r>
              <a:rPr lang="nl-BE" altLang="en-US" sz="2400" kern="1200" dirty="0" err="1">
                <a:solidFill>
                  <a:schemeClr val="tx2"/>
                </a:solidFill>
                <a:latin typeface="Times New Roman" pitchFamily="18" charset="0"/>
              </a:rPr>
              <a:t>protected</a:t>
            </a:r>
            <a:r>
              <a:rPr lang="nl-BE" altLang="en-US" sz="2400" kern="1200" dirty="0">
                <a:solidFill>
                  <a:schemeClr val="tx2"/>
                </a:solidFill>
                <a:latin typeface="Times New Roman" pitchFamily="18" charset="0"/>
              </a:rPr>
              <a:t> persons   </a:t>
            </a:r>
            <a:r>
              <a:rPr lang="zh-CN" altLang="en-US" sz="2400" kern="1200" dirty="0">
                <a:solidFill>
                  <a:schemeClr val="tx2"/>
                </a:solidFill>
                <a:latin typeface="Times New Roman" pitchFamily="18" charset="0"/>
              </a:rPr>
              <a:t>受保障方的社会缴纳</a:t>
            </a:r>
          </a:p>
          <a:p>
            <a:pPr marL="514985" lvl="1" indent="0">
              <a:buNone/>
            </a:pPr>
            <a:endParaRPr lang="zh-CN" altLang="en-US" sz="2400" kern="1200" dirty="0">
              <a:solidFill>
                <a:schemeClr val="tx2"/>
              </a:solidFill>
              <a:latin typeface="Times New Roman" pitchFamily="18" charset="0"/>
            </a:endParaRPr>
          </a:p>
          <a:p>
            <a:r>
              <a:rPr lang="nl-BE" altLang="en-US" sz="2400" kern="1200" dirty="0">
                <a:solidFill>
                  <a:srgbClr val="C00000"/>
                </a:solidFill>
                <a:latin typeface="Times New Roman" pitchFamily="18" charset="0"/>
              </a:rPr>
              <a:t>General </a:t>
            </a:r>
            <a:r>
              <a:rPr lang="nl-BE" altLang="en-US" sz="2400" kern="1200" dirty="0" err="1">
                <a:solidFill>
                  <a:srgbClr val="C00000"/>
                </a:solidFill>
                <a:latin typeface="Times New Roman" pitchFamily="18" charset="0"/>
              </a:rPr>
              <a:t>Government</a:t>
            </a:r>
            <a:r>
              <a:rPr lang="nl-BE" altLang="en-US" sz="2400" kern="1200" dirty="0">
                <a:solidFill>
                  <a:srgbClr val="C00000"/>
                </a:solidFill>
                <a:latin typeface="Times New Roman" pitchFamily="18" charset="0"/>
              </a:rPr>
              <a:t> </a:t>
            </a:r>
            <a:r>
              <a:rPr lang="nl-BE" altLang="en-US" sz="2400" kern="1200" dirty="0" err="1">
                <a:solidFill>
                  <a:srgbClr val="C00000"/>
                </a:solidFill>
                <a:latin typeface="Times New Roman" pitchFamily="18" charset="0"/>
              </a:rPr>
              <a:t>Financing     </a:t>
            </a:r>
            <a:r>
              <a:rPr lang="zh-CN" altLang="nl-BE" sz="2400" kern="1200" dirty="0">
                <a:solidFill>
                  <a:srgbClr val="C00000"/>
                </a:solidFill>
                <a:latin typeface="Times New Roman" pitchFamily="18" charset="0"/>
              </a:rPr>
              <a:t>一般性政府财政拨款</a:t>
            </a:r>
          </a:p>
          <a:p>
            <a:pPr lvl="1" indent="-227965"/>
            <a:r>
              <a:rPr lang="nl-BE" altLang="en-US" sz="2400" kern="1200" dirty="0" err="1">
                <a:solidFill>
                  <a:schemeClr val="tx2"/>
                </a:solidFill>
                <a:latin typeface="Times New Roman" pitchFamily="18" charset="0"/>
              </a:rPr>
              <a:t>Earmarked</a:t>
            </a:r>
            <a:r>
              <a:rPr lang="nl-BE" altLang="en-US" sz="2400" kern="1200" dirty="0">
                <a:solidFill>
                  <a:schemeClr val="tx2"/>
                </a:solidFill>
                <a:latin typeface="Times New Roman" pitchFamily="18" charset="0"/>
              </a:rPr>
              <a:t> </a:t>
            </a:r>
            <a:r>
              <a:rPr lang="nl-BE" altLang="en-US" sz="2400" kern="1200" dirty="0" err="1">
                <a:solidFill>
                  <a:schemeClr val="tx2"/>
                </a:solidFill>
                <a:latin typeface="Times New Roman" pitchFamily="18" charset="0"/>
              </a:rPr>
              <a:t>taxes    </a:t>
            </a:r>
            <a:r>
              <a:rPr lang="zh-CN" altLang="nl-BE" sz="2400" kern="1200" dirty="0" err="1">
                <a:solidFill>
                  <a:schemeClr val="tx2"/>
                </a:solidFill>
                <a:latin typeface="Times New Roman" pitchFamily="18" charset="0"/>
              </a:rPr>
              <a:t>指定用途税</a:t>
            </a:r>
          </a:p>
          <a:p>
            <a:pPr lvl="1" indent="-227965"/>
            <a:r>
              <a:rPr lang="nl-BE" altLang="en-US" sz="2400" kern="1200" dirty="0">
                <a:solidFill>
                  <a:schemeClr val="tx2"/>
                </a:solidFill>
                <a:latin typeface="Times New Roman" pitchFamily="18" charset="0"/>
              </a:rPr>
              <a:t>General revenu</a:t>
            </a:r>
            <a:r>
              <a:rPr lang="en-US" altLang="nl-BE" sz="2400" kern="1200" dirty="0">
                <a:solidFill>
                  <a:schemeClr val="tx2"/>
                </a:solidFill>
                <a:latin typeface="Times New Roman" pitchFamily="18" charset="0"/>
              </a:rPr>
              <a:t>e    </a:t>
            </a:r>
            <a:r>
              <a:rPr lang="zh-CN" altLang="en-US" sz="2400" kern="1200" dirty="0">
                <a:solidFill>
                  <a:schemeClr val="tx2"/>
                </a:solidFill>
                <a:latin typeface="Times New Roman" pitchFamily="18" charset="0"/>
              </a:rPr>
              <a:t>一般性收入</a:t>
            </a:r>
          </a:p>
          <a:p>
            <a:pPr marL="514985" lvl="1" indent="0">
              <a:buNone/>
            </a:pPr>
            <a:endParaRPr lang="nl-BE" altLang="en-US" sz="2400" kern="1200" dirty="0"/>
          </a:p>
          <a:p>
            <a:r>
              <a:rPr lang="nl-BE" altLang="en-US" sz="2400" kern="1200" dirty="0" err="1">
                <a:solidFill>
                  <a:srgbClr val="C00000"/>
                </a:solidFill>
                <a:latin typeface="Times New Roman" pitchFamily="18" charset="0"/>
              </a:rPr>
              <a:t>Other</a:t>
            </a:r>
            <a:r>
              <a:rPr lang="nl-BE" altLang="en-US" sz="2400" kern="1200" dirty="0">
                <a:solidFill>
                  <a:srgbClr val="C00000"/>
                </a:solidFill>
                <a:latin typeface="Times New Roman" pitchFamily="18" charset="0"/>
              </a:rPr>
              <a:t> </a:t>
            </a:r>
            <a:r>
              <a:rPr lang="nl-BE" altLang="en-US" sz="2400" kern="1200" dirty="0" err="1">
                <a:solidFill>
                  <a:srgbClr val="C00000"/>
                </a:solidFill>
                <a:latin typeface="Times New Roman" pitchFamily="18" charset="0"/>
              </a:rPr>
              <a:t>receipts </a:t>
            </a:r>
            <a:r>
              <a:rPr lang="en-US" altLang="nl-BE" sz="2400" kern="1200" dirty="0" err="1">
                <a:solidFill>
                  <a:srgbClr val="C00000"/>
                </a:solidFill>
                <a:latin typeface="Times New Roman" pitchFamily="18" charset="0"/>
              </a:rPr>
              <a:t>v  </a:t>
            </a:r>
            <a:r>
              <a:rPr lang="zh-CN" altLang="nl-BE" sz="2400" kern="1200" dirty="0" err="1">
                <a:solidFill>
                  <a:srgbClr val="C00000"/>
                </a:solidFill>
                <a:latin typeface="Times New Roman" pitchFamily="18" charset="0"/>
              </a:rPr>
              <a:t>其他收入来源</a:t>
            </a:r>
          </a:p>
          <a:p>
            <a:pPr marL="0" indent="0">
              <a:buNone/>
            </a:pPr>
            <a:endParaRPr lang="nl-BE" altLang="en-US" sz="2400" kern="1200" dirty="0"/>
          </a:p>
          <a:p>
            <a:endParaRPr lang="nl-BE" altLang="en-US" sz="2400" kern="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hasCustomPrompt="1"/>
          </p:nvPr>
        </p:nvSpPr>
        <p:spPr>
          <a:xfrm>
            <a:off x="416560" y="-243522"/>
            <a:ext cx="7772400" cy="1143000"/>
          </a:xfrm>
        </p:spPr>
        <p:txBody>
          <a:bodyPr bIns="91440" anchor="b"/>
          <a:lstStyle/>
          <a:p>
            <a:r>
              <a:rPr lang="nl-BE" altLang="en-US" sz="2800" b="1" dirty="0">
                <a:solidFill>
                  <a:schemeClr val="tx2"/>
                </a:solidFill>
                <a:latin typeface="Times New Roman" pitchFamily="18" charset="0"/>
              </a:rPr>
              <a:t>Social security </a:t>
            </a:r>
            <a:r>
              <a:rPr lang="nl-BE" altLang="en-US" sz="2800" b="1" dirty="0" err="1">
                <a:solidFill>
                  <a:schemeClr val="tx2"/>
                </a:solidFill>
                <a:latin typeface="Times New Roman" pitchFamily="18" charset="0"/>
              </a:rPr>
              <a:t>funding </a:t>
            </a:r>
            <a:br>
              <a:rPr lang="nl-BE" altLang="en-US" sz="2800" b="1" dirty="0" err="1">
                <a:solidFill>
                  <a:schemeClr val="tx2"/>
                </a:solidFill>
                <a:latin typeface="Times New Roman" pitchFamily="18" charset="0"/>
              </a:rPr>
            </a:br>
            <a:r>
              <a:rPr lang="zh-CN" altLang="nl-BE" sz="2800" b="1" dirty="0" err="1">
                <a:solidFill>
                  <a:schemeClr val="tx2"/>
                </a:solidFill>
                <a:latin typeface="Times New Roman" pitchFamily="18" charset="0"/>
              </a:rPr>
              <a:t>社会保障经费来源 </a:t>
            </a:r>
            <a:r>
              <a:rPr lang="en-US" altLang="zh-CN" sz="2800" b="1" dirty="0" err="1">
                <a:solidFill>
                  <a:schemeClr val="tx2"/>
                </a:solidFill>
                <a:latin typeface="Times New Roman" pitchFamily="18" charset="0"/>
              </a:rPr>
              <a:t>2014</a:t>
            </a:r>
            <a:r>
              <a:rPr lang="zh-CN" altLang="nl-BE" sz="2800" b="1" dirty="0" err="1">
                <a:solidFill>
                  <a:schemeClr val="tx2"/>
                </a:solidFill>
                <a:latin typeface="Times New Roman" pitchFamily="18" charset="0"/>
              </a:rPr>
              <a:t> </a:t>
            </a:r>
            <a:r>
              <a:rPr lang="en-US" altLang="zh-CN" sz="2800" dirty="0" err="1">
                <a:solidFill>
                  <a:schemeClr val="tx2"/>
                </a:solidFill>
                <a:latin typeface="Times New Roman" pitchFamily="18" charset="0"/>
              </a:rPr>
              <a:t>(1,000 €)</a:t>
            </a:r>
          </a:p>
        </p:txBody>
      </p:sp>
      <p:graphicFrame>
        <p:nvGraphicFramePr>
          <p:cNvPr id="4" name="Tabel 3"/>
          <p:cNvGraphicFramePr>
            <a:graphicFrameLocks noGrp="1"/>
          </p:cNvGraphicFramePr>
          <p:nvPr/>
        </p:nvGraphicFramePr>
        <p:xfrm>
          <a:off x="272415" y="980440"/>
          <a:ext cx="9249410" cy="4107180"/>
        </p:xfrm>
        <a:graphic>
          <a:graphicData uri="http://schemas.openxmlformats.org/drawingml/2006/table">
            <a:tbl>
              <a:tblPr firstRow="1" bandRow="1">
                <a:tableStyleId>{5C22544A-7EE6-4342-B048-85BDC9FD1C3A}</a:tableStyleId>
              </a:tblPr>
              <a:tblGrid>
                <a:gridCol w="2260600">
                  <a:extLst>
                    <a:ext uri="{9D8B030D-6E8A-4147-A177-3AD203B41FA5}">
                      <a16:colId xmlns:a16="http://schemas.microsoft.com/office/drawing/2014/main" val="20000"/>
                    </a:ext>
                  </a:extLst>
                </a:gridCol>
                <a:gridCol w="1395730">
                  <a:extLst>
                    <a:ext uri="{9D8B030D-6E8A-4147-A177-3AD203B41FA5}">
                      <a16:colId xmlns:a16="http://schemas.microsoft.com/office/drawing/2014/main" val="20001"/>
                    </a:ext>
                  </a:extLst>
                </a:gridCol>
                <a:gridCol w="1316990">
                  <a:extLst>
                    <a:ext uri="{9D8B030D-6E8A-4147-A177-3AD203B41FA5}">
                      <a16:colId xmlns:a16="http://schemas.microsoft.com/office/drawing/2014/main" val="20002"/>
                    </a:ext>
                  </a:extLst>
                </a:gridCol>
                <a:gridCol w="1276985">
                  <a:extLst>
                    <a:ext uri="{9D8B030D-6E8A-4147-A177-3AD203B41FA5}">
                      <a16:colId xmlns:a16="http://schemas.microsoft.com/office/drawing/2014/main" val="20003"/>
                    </a:ext>
                  </a:extLst>
                </a:gridCol>
                <a:gridCol w="1454785">
                  <a:extLst>
                    <a:ext uri="{9D8B030D-6E8A-4147-A177-3AD203B41FA5}">
                      <a16:colId xmlns:a16="http://schemas.microsoft.com/office/drawing/2014/main" val="20004"/>
                    </a:ext>
                  </a:extLst>
                </a:gridCol>
                <a:gridCol w="1544320">
                  <a:extLst>
                    <a:ext uri="{9D8B030D-6E8A-4147-A177-3AD203B41FA5}">
                      <a16:colId xmlns:a16="http://schemas.microsoft.com/office/drawing/2014/main" val="20005"/>
                    </a:ext>
                  </a:extLst>
                </a:gridCol>
              </a:tblGrid>
              <a:tr h="605917">
                <a:tc>
                  <a:txBody>
                    <a:bodyPr/>
                    <a:lstStyle/>
                    <a:p>
                      <a:r>
                        <a:rPr lang="nl-BE" dirty="0"/>
                        <a:t>Source</a:t>
                      </a:r>
                    </a:p>
                    <a:p>
                      <a:r>
                        <a:rPr lang="zh-CN" altLang="en-GB" dirty="0"/>
                        <a:t>来源</a:t>
                      </a:r>
                    </a:p>
                  </a:txBody>
                  <a:tcPr/>
                </a:tc>
                <a:tc>
                  <a:txBody>
                    <a:bodyPr/>
                    <a:lstStyle/>
                    <a:p>
                      <a:r>
                        <a:rPr lang="nl-BE" dirty="0"/>
                        <a:t>Employees</a:t>
                      </a:r>
                    </a:p>
                    <a:p>
                      <a:r>
                        <a:rPr lang="zh-CN" altLang="en-GB" dirty="0"/>
                        <a:t>职工</a:t>
                      </a:r>
                    </a:p>
                  </a:txBody>
                  <a:tcPr/>
                </a:tc>
                <a:tc>
                  <a:txBody>
                    <a:bodyPr/>
                    <a:lstStyle/>
                    <a:p>
                      <a:r>
                        <a:rPr lang="nl-BE" dirty="0" err="1"/>
                        <a:t>Self-employed</a:t>
                      </a:r>
                    </a:p>
                    <a:p>
                      <a:r>
                        <a:rPr lang="zh-CN" altLang="en-GB" dirty="0"/>
                        <a:t>自雇</a:t>
                      </a:r>
                    </a:p>
                  </a:txBody>
                  <a:tcPr/>
                </a:tc>
                <a:tc>
                  <a:txBody>
                    <a:bodyPr/>
                    <a:lstStyle/>
                    <a:p>
                      <a:r>
                        <a:rPr lang="nl-BE" dirty="0" err="1"/>
                        <a:t>Health-care</a:t>
                      </a:r>
                    </a:p>
                    <a:p>
                      <a:r>
                        <a:rPr lang="zh-CN" altLang="en-GB" dirty="0"/>
                        <a:t>健康</a:t>
                      </a:r>
                    </a:p>
                  </a:txBody>
                  <a:tcPr/>
                </a:tc>
                <a:tc>
                  <a:txBody>
                    <a:bodyPr/>
                    <a:lstStyle/>
                    <a:p>
                      <a:r>
                        <a:rPr lang="nl-BE" dirty="0" err="1"/>
                        <a:t>Outside</a:t>
                      </a:r>
                      <a:r>
                        <a:rPr lang="nl-BE" dirty="0"/>
                        <a:t> GFM</a:t>
                      </a:r>
                    </a:p>
                    <a:p>
                      <a:endParaRPr lang="en-GB" dirty="0"/>
                    </a:p>
                  </a:txBody>
                  <a:tcPr/>
                </a:tc>
                <a:tc>
                  <a:txBody>
                    <a:bodyPr/>
                    <a:lstStyle/>
                    <a:p>
                      <a:r>
                        <a:rPr lang="nl-BE" dirty="0" err="1"/>
                        <a:t>Overseas</a:t>
                      </a:r>
                      <a:r>
                        <a:rPr lang="nl-BE" dirty="0"/>
                        <a:t> (OSSOM)</a:t>
                      </a:r>
                    </a:p>
                    <a:p>
                      <a:r>
                        <a:rPr lang="zh-CN" altLang="en-GB" dirty="0"/>
                        <a:t>海外</a:t>
                      </a:r>
                    </a:p>
                  </a:txBody>
                  <a:tcPr/>
                </a:tc>
                <a:extLst>
                  <a:ext uri="{0D108BD9-81ED-4DB2-BD59-A6C34878D82A}">
                    <a16:rowId xmlns:a16="http://schemas.microsoft.com/office/drawing/2014/main" val="10000"/>
                  </a:ext>
                </a:extLst>
              </a:tr>
              <a:tr h="351790">
                <a:tc>
                  <a:txBody>
                    <a:bodyPr/>
                    <a:lstStyle/>
                    <a:p>
                      <a:r>
                        <a:rPr lang="nl-BE" dirty="0" err="1"/>
                        <a:t>Contributions </a:t>
                      </a:r>
                      <a:r>
                        <a:rPr lang="zh-CN" altLang="nl-BE" dirty="0" err="1"/>
                        <a:t>缴费</a:t>
                      </a:r>
                    </a:p>
                  </a:txBody>
                  <a:tcPr/>
                </a:tc>
                <a:tc>
                  <a:txBody>
                    <a:bodyPr/>
                    <a:lstStyle/>
                    <a:p>
                      <a:r>
                        <a:rPr lang="nl-BE" dirty="0"/>
                        <a:t>43,647,262</a:t>
                      </a:r>
                      <a:endParaRPr lang="en-GB" dirty="0"/>
                    </a:p>
                  </a:txBody>
                  <a:tcPr/>
                </a:tc>
                <a:tc>
                  <a:txBody>
                    <a:bodyPr/>
                    <a:lstStyle/>
                    <a:p>
                      <a:r>
                        <a:rPr lang="nl-BE" dirty="0"/>
                        <a:t>3,801,502</a:t>
                      </a:r>
                      <a:endParaRPr lang="en-GB" dirty="0"/>
                    </a:p>
                  </a:txBody>
                  <a:tcPr/>
                </a:tc>
                <a:tc>
                  <a:txBody>
                    <a:bodyPr/>
                    <a:lstStyle/>
                    <a:p>
                      <a:r>
                        <a:rPr lang="nl-BE" dirty="0"/>
                        <a:t>1,017,965</a:t>
                      </a:r>
                      <a:endParaRPr lang="en-GB" dirty="0"/>
                    </a:p>
                  </a:txBody>
                  <a:tcPr/>
                </a:tc>
                <a:tc>
                  <a:txBody>
                    <a:bodyPr/>
                    <a:lstStyle/>
                    <a:p>
                      <a:r>
                        <a:rPr lang="nl-BE" dirty="0"/>
                        <a:t>4,611,941</a:t>
                      </a:r>
                      <a:endParaRPr lang="en-GB" dirty="0"/>
                    </a:p>
                  </a:txBody>
                  <a:tcPr/>
                </a:tc>
                <a:tc>
                  <a:txBody>
                    <a:bodyPr/>
                    <a:lstStyle/>
                    <a:p>
                      <a:r>
                        <a:rPr lang="nl-BE" dirty="0"/>
                        <a:t>71,371</a:t>
                      </a:r>
                      <a:endParaRPr lang="en-GB" dirty="0"/>
                    </a:p>
                  </a:txBody>
                  <a:tcPr/>
                </a:tc>
                <a:extLst>
                  <a:ext uri="{0D108BD9-81ED-4DB2-BD59-A6C34878D82A}">
                    <a16:rowId xmlns:a16="http://schemas.microsoft.com/office/drawing/2014/main" val="10001"/>
                  </a:ext>
                </a:extLst>
              </a:tr>
              <a:tr h="339725">
                <a:tc>
                  <a:txBody>
                    <a:bodyPr/>
                    <a:lstStyle/>
                    <a:p>
                      <a:r>
                        <a:rPr lang="nl-BE" dirty="0"/>
                        <a:t>State subsidies </a:t>
                      </a:r>
                      <a:r>
                        <a:rPr lang="zh-CN" altLang="nl-BE" dirty="0"/>
                        <a:t>补贴</a:t>
                      </a:r>
                    </a:p>
                  </a:txBody>
                  <a:tcPr/>
                </a:tc>
                <a:tc>
                  <a:txBody>
                    <a:bodyPr/>
                    <a:lstStyle/>
                    <a:p>
                      <a:r>
                        <a:rPr lang="nl-BE" dirty="0"/>
                        <a:t>11,939,554</a:t>
                      </a:r>
                      <a:endParaRPr lang="en-GB" dirty="0"/>
                    </a:p>
                  </a:txBody>
                  <a:tcPr/>
                </a:tc>
                <a:tc>
                  <a:txBody>
                    <a:bodyPr/>
                    <a:lstStyle/>
                    <a:p>
                      <a:r>
                        <a:rPr lang="nl-BE" dirty="0"/>
                        <a:t>2,005,621</a:t>
                      </a:r>
                      <a:endParaRPr lang="en-GB" dirty="0"/>
                    </a:p>
                  </a:txBody>
                  <a:tcPr/>
                </a:tc>
                <a:tc>
                  <a:txBody>
                    <a:bodyPr/>
                    <a:lstStyle/>
                    <a:p>
                      <a:endParaRPr lang="en-GB" dirty="0"/>
                    </a:p>
                  </a:txBody>
                  <a:tcPr/>
                </a:tc>
                <a:tc>
                  <a:txBody>
                    <a:bodyPr/>
                    <a:lstStyle/>
                    <a:p>
                      <a:endParaRPr lang="en-GB" dirty="0"/>
                    </a:p>
                  </a:txBody>
                  <a:tcPr/>
                </a:tc>
                <a:tc>
                  <a:txBody>
                    <a:bodyPr/>
                    <a:lstStyle/>
                    <a:p>
                      <a:r>
                        <a:rPr lang="nl-BE" dirty="0"/>
                        <a:t>311,774</a:t>
                      </a:r>
                      <a:endParaRPr lang="en-GB" dirty="0"/>
                    </a:p>
                  </a:txBody>
                  <a:tcPr/>
                </a:tc>
                <a:extLst>
                  <a:ext uri="{0D108BD9-81ED-4DB2-BD59-A6C34878D82A}">
                    <a16:rowId xmlns:a16="http://schemas.microsoft.com/office/drawing/2014/main" val="10002"/>
                  </a:ext>
                </a:extLst>
              </a:tr>
              <a:tr h="407035">
                <a:tc>
                  <a:txBody>
                    <a:bodyPr/>
                    <a:lstStyle/>
                    <a:p>
                      <a:r>
                        <a:rPr lang="nl-BE" dirty="0" err="1"/>
                        <a:t>Alternative</a:t>
                      </a:r>
                      <a:r>
                        <a:rPr lang="nl-BE" dirty="0"/>
                        <a:t> </a:t>
                      </a:r>
                      <a:r>
                        <a:rPr lang="nl-BE" dirty="0" err="1"/>
                        <a:t>funding </a:t>
                      </a:r>
                    </a:p>
                    <a:p>
                      <a:r>
                        <a:rPr lang="zh-CN" altLang="nl-BE" dirty="0" err="1"/>
                        <a:t>其他资金来源</a:t>
                      </a:r>
                    </a:p>
                  </a:txBody>
                  <a:tcPr/>
                </a:tc>
                <a:tc>
                  <a:txBody>
                    <a:bodyPr/>
                    <a:lstStyle/>
                    <a:p>
                      <a:r>
                        <a:rPr lang="nl-BE" dirty="0"/>
                        <a:t>13,167,036</a:t>
                      </a:r>
                      <a:endParaRPr lang="en-GB" dirty="0"/>
                    </a:p>
                  </a:txBody>
                  <a:tcPr/>
                </a:tc>
                <a:tc>
                  <a:txBody>
                    <a:bodyPr/>
                    <a:lstStyle/>
                    <a:p>
                      <a:r>
                        <a:rPr lang="nl-BE" dirty="0"/>
                        <a:t>1,010,811</a:t>
                      </a:r>
                      <a:endParaRPr lang="en-GB" dirty="0"/>
                    </a:p>
                  </a:txBody>
                  <a:tcPr/>
                </a:tc>
                <a:tc>
                  <a:txBody>
                    <a:bodyPr/>
                    <a:lstStyle/>
                    <a:p>
                      <a:r>
                        <a:rPr lang="nl-BE" dirty="0"/>
                        <a:t>2,839,074</a:t>
                      </a:r>
                      <a:endParaRPr lang="en-GB" dirty="0"/>
                    </a:p>
                  </a:txBody>
                  <a:tcPr/>
                </a:tc>
                <a:tc>
                  <a:txBody>
                    <a:bodyPr/>
                    <a:lstStyle/>
                    <a:p>
                      <a:r>
                        <a:rPr lang="nl-BE" dirty="0"/>
                        <a:t>128,759</a:t>
                      </a:r>
                      <a:endParaRPr lang="en-GB" dirty="0"/>
                    </a:p>
                  </a:txBody>
                  <a:tcPr/>
                </a:tc>
                <a:tc>
                  <a:txBody>
                    <a:bodyPr/>
                    <a:lstStyle/>
                    <a:p>
                      <a:endParaRPr lang="en-GB" dirty="0"/>
                    </a:p>
                  </a:txBody>
                  <a:tcPr/>
                </a:tc>
                <a:extLst>
                  <a:ext uri="{0D108BD9-81ED-4DB2-BD59-A6C34878D82A}">
                    <a16:rowId xmlns:a16="http://schemas.microsoft.com/office/drawing/2014/main" val="10003"/>
                  </a:ext>
                </a:extLst>
              </a:tr>
              <a:tr h="339725">
                <a:tc>
                  <a:txBody>
                    <a:bodyPr/>
                    <a:lstStyle/>
                    <a:p>
                      <a:r>
                        <a:rPr lang="nl-BE" dirty="0" err="1"/>
                        <a:t>Earmarked</a:t>
                      </a:r>
                      <a:r>
                        <a:rPr lang="nl-BE" baseline="0" dirty="0"/>
                        <a:t> </a:t>
                      </a:r>
                      <a:r>
                        <a:rPr lang="nl-BE" baseline="0" dirty="0" err="1"/>
                        <a:t>receipts</a:t>
                      </a:r>
                    </a:p>
                    <a:p>
                      <a:r>
                        <a:rPr lang="zh-CN" altLang="en-GB" dirty="0"/>
                        <a:t>指定用途谁</a:t>
                      </a:r>
                    </a:p>
                  </a:txBody>
                  <a:tcPr/>
                </a:tc>
                <a:tc>
                  <a:txBody>
                    <a:bodyPr/>
                    <a:lstStyle/>
                    <a:p>
                      <a:r>
                        <a:rPr lang="nl-BE" dirty="0"/>
                        <a:t>1,444,781</a:t>
                      </a:r>
                      <a:endParaRPr lang="en-GB" dirty="0"/>
                    </a:p>
                  </a:txBody>
                  <a:tcPr/>
                </a:tc>
                <a:tc>
                  <a:txBody>
                    <a:bodyPr/>
                    <a:lstStyle/>
                    <a:p>
                      <a:r>
                        <a:rPr lang="nl-BE" dirty="0"/>
                        <a:t>18,993</a:t>
                      </a:r>
                      <a:endParaRPr lang="en-GB" dirty="0"/>
                    </a:p>
                  </a:txBody>
                  <a:tcPr/>
                </a:tc>
                <a:tc>
                  <a:txBody>
                    <a:bodyPr/>
                    <a:lstStyle/>
                    <a:p>
                      <a:r>
                        <a:rPr lang="nl-BE" dirty="0"/>
                        <a:t>1,157,378</a:t>
                      </a:r>
                      <a:endParaRPr lang="en-GB" dirty="0"/>
                    </a:p>
                  </a:txBody>
                  <a:tcPr/>
                </a:tc>
                <a:tc>
                  <a:txBody>
                    <a:bodyPr/>
                    <a:lstStyle/>
                    <a:p>
                      <a:r>
                        <a:rPr lang="nl-BE" dirty="0"/>
                        <a:t>245,000</a:t>
                      </a:r>
                      <a:endParaRPr lang="en-GB" dirty="0"/>
                    </a:p>
                  </a:txBody>
                  <a:tcPr/>
                </a:tc>
                <a:tc>
                  <a:txBody>
                    <a:bodyPr/>
                    <a:lstStyle/>
                    <a:p>
                      <a:r>
                        <a:rPr lang="nl-BE" dirty="0"/>
                        <a:t>1,600</a:t>
                      </a:r>
                      <a:endParaRPr lang="en-GB" dirty="0"/>
                    </a:p>
                  </a:txBody>
                  <a:tcPr/>
                </a:tc>
                <a:extLst>
                  <a:ext uri="{0D108BD9-81ED-4DB2-BD59-A6C34878D82A}">
                    <a16:rowId xmlns:a16="http://schemas.microsoft.com/office/drawing/2014/main" val="10004"/>
                  </a:ext>
                </a:extLst>
              </a:tr>
              <a:tr h="373380">
                <a:tc>
                  <a:txBody>
                    <a:bodyPr/>
                    <a:lstStyle/>
                    <a:p>
                      <a:r>
                        <a:rPr lang="nl-BE" dirty="0" err="1"/>
                        <a:t>External</a:t>
                      </a:r>
                      <a:r>
                        <a:rPr lang="nl-BE" baseline="0" dirty="0"/>
                        <a:t> transfers</a:t>
                      </a:r>
                    </a:p>
                    <a:p>
                      <a:r>
                        <a:rPr lang="zh-CN" altLang="en-GB" dirty="0"/>
                        <a:t>外部转移</a:t>
                      </a:r>
                    </a:p>
                  </a:txBody>
                  <a:tcPr/>
                </a:tc>
                <a:tc>
                  <a:txBody>
                    <a:bodyPr/>
                    <a:lstStyle/>
                    <a:p>
                      <a:r>
                        <a:rPr lang="nl-BE" dirty="0"/>
                        <a:t>592,440</a:t>
                      </a:r>
                      <a:endParaRPr lang="en-GB" dirty="0"/>
                    </a:p>
                  </a:txBody>
                  <a:tcPr/>
                </a:tc>
                <a:tc>
                  <a:txBody>
                    <a:bodyPr/>
                    <a:lstStyle/>
                    <a:p>
                      <a:r>
                        <a:rPr lang="nl-BE" dirty="0"/>
                        <a:t>400</a:t>
                      </a:r>
                      <a:endParaRPr lang="en-GB" dirty="0"/>
                    </a:p>
                  </a:txBody>
                  <a:tcPr/>
                </a:tc>
                <a:tc>
                  <a:txBody>
                    <a:bodyPr/>
                    <a:lstStyle/>
                    <a:p>
                      <a:r>
                        <a:rPr lang="nl-BE" dirty="0"/>
                        <a:t>1,212</a:t>
                      </a:r>
                      <a:endParaRPr lang="en-GB" dirty="0"/>
                    </a:p>
                  </a:txBody>
                  <a:tcPr/>
                </a:tc>
                <a:tc>
                  <a:txBody>
                    <a:bodyPr/>
                    <a:lstStyle/>
                    <a:p>
                      <a:r>
                        <a:rPr lang="nl-BE" dirty="0"/>
                        <a:t>150,530</a:t>
                      </a:r>
                      <a:endParaRPr lang="en-GB" dirty="0"/>
                    </a:p>
                  </a:txBody>
                  <a:tcPr/>
                </a:tc>
                <a:tc>
                  <a:txBody>
                    <a:bodyPr/>
                    <a:lstStyle/>
                    <a:p>
                      <a:r>
                        <a:rPr lang="nl-BE" dirty="0"/>
                        <a:t>1,500</a:t>
                      </a:r>
                      <a:endParaRPr lang="en-GB" dirty="0"/>
                    </a:p>
                  </a:txBody>
                  <a:tcPr/>
                </a:tc>
                <a:extLst>
                  <a:ext uri="{0D108BD9-81ED-4DB2-BD59-A6C34878D82A}">
                    <a16:rowId xmlns:a16="http://schemas.microsoft.com/office/drawing/2014/main" val="10005"/>
                  </a:ext>
                </a:extLst>
              </a:tr>
              <a:tr h="407035">
                <a:tc>
                  <a:txBody>
                    <a:bodyPr/>
                    <a:lstStyle/>
                    <a:p>
                      <a:r>
                        <a:rPr lang="nl-BE" dirty="0"/>
                        <a:t>Return</a:t>
                      </a:r>
                      <a:r>
                        <a:rPr lang="nl-BE" baseline="0" dirty="0"/>
                        <a:t> investment</a:t>
                      </a:r>
                    </a:p>
                    <a:p>
                      <a:r>
                        <a:rPr lang="zh-CN" altLang="en-GB" dirty="0"/>
                        <a:t>投资回报</a:t>
                      </a:r>
                    </a:p>
                  </a:txBody>
                  <a:tcPr/>
                </a:tc>
                <a:tc>
                  <a:txBody>
                    <a:bodyPr/>
                    <a:lstStyle/>
                    <a:p>
                      <a:pPr marL="0" marR="0" lvl="0" indent="0" algn="l" defTabSz="914400" rtl="0" eaLnBrk="1" latinLnBrk="0" hangingPunct="1">
                        <a:spcBef>
                          <a:spcPts val="0"/>
                        </a:spcBef>
                        <a:spcAft>
                          <a:spcPts val="0"/>
                        </a:spcAft>
                        <a:buClrTx/>
                        <a:buSzTx/>
                        <a:buFontTx/>
                        <a:buNone/>
                        <a:defRPr/>
                      </a:pPr>
                      <a:r>
                        <a:rPr kumimoji="0" lang="nl-BE" sz="1800" b="0" i="0" u="none" strike="noStrike" kern="1200" cap="none" spc="0" normalizeH="0" baseline="0" noProof="0" dirty="0">
                          <a:ln>
                            <a:noFill/>
                          </a:ln>
                          <a:solidFill>
                            <a:prstClr val="black"/>
                          </a:solidFill>
                          <a:effectLst/>
                          <a:uLnTx/>
                          <a:uFillTx/>
                          <a:latin typeface="+mn-lt"/>
                        </a:rPr>
                        <a:t>222,978</a:t>
                      </a:r>
                      <a:endParaRPr kumimoji="0" lang="en-GB" sz="1800" b="0" i="0" u="none" strike="noStrike" kern="1200" cap="none" spc="0" normalizeH="0" baseline="0" noProof="0" dirty="0">
                        <a:ln>
                          <a:noFill/>
                        </a:ln>
                        <a:solidFill>
                          <a:prstClr val="black"/>
                        </a:solidFill>
                        <a:effectLst/>
                        <a:uLnTx/>
                        <a:uFillTx/>
                        <a:latin typeface="+mn-lt"/>
                      </a:endParaRPr>
                    </a:p>
                  </a:txBody>
                  <a:tcPr/>
                </a:tc>
                <a:tc>
                  <a:txBody>
                    <a:bodyPr/>
                    <a:lstStyle/>
                    <a:p>
                      <a:r>
                        <a:rPr lang="nl-BE" dirty="0"/>
                        <a:t>14,689</a:t>
                      </a:r>
                      <a:endParaRPr lang="en-GB" dirty="0"/>
                    </a:p>
                  </a:txBody>
                  <a:tcPr/>
                </a:tc>
                <a:tc>
                  <a:txBody>
                    <a:bodyPr/>
                    <a:lstStyle/>
                    <a:p>
                      <a:r>
                        <a:rPr lang="nl-BE" dirty="0"/>
                        <a:t>3,018</a:t>
                      </a:r>
                      <a:endParaRPr lang="en-GB" dirty="0"/>
                    </a:p>
                  </a:txBody>
                  <a:tcPr/>
                </a:tc>
                <a:tc>
                  <a:txBody>
                    <a:bodyPr/>
                    <a:lstStyle/>
                    <a:p>
                      <a:r>
                        <a:rPr lang="nl-BE" dirty="0"/>
                        <a:t>50,399</a:t>
                      </a:r>
                      <a:endParaRPr lang="en-GB" dirty="0"/>
                    </a:p>
                  </a:txBody>
                  <a:tcPr/>
                </a:tc>
                <a:tc>
                  <a:txBody>
                    <a:bodyPr/>
                    <a:lstStyle/>
                    <a:p>
                      <a:r>
                        <a:rPr lang="nl-BE" dirty="0"/>
                        <a:t>1,921</a:t>
                      </a:r>
                      <a:endParaRPr lang="en-GB" dirty="0"/>
                    </a:p>
                  </a:txBody>
                  <a:tcPr/>
                </a:tc>
                <a:extLst>
                  <a:ext uri="{0D108BD9-81ED-4DB2-BD59-A6C34878D82A}">
                    <a16:rowId xmlns:a16="http://schemas.microsoft.com/office/drawing/2014/main" val="10006"/>
                  </a:ext>
                </a:extLst>
              </a:tr>
              <a:tr h="362585">
                <a:tc>
                  <a:txBody>
                    <a:bodyPr/>
                    <a:lstStyle/>
                    <a:p>
                      <a:r>
                        <a:rPr lang="nl-BE" dirty="0"/>
                        <a:t>Diverse</a:t>
                      </a:r>
                    </a:p>
                    <a:p>
                      <a:r>
                        <a:rPr lang="zh-CN" altLang="en-GB" dirty="0"/>
                        <a:t>其他</a:t>
                      </a:r>
                    </a:p>
                  </a:txBody>
                  <a:tcPr/>
                </a:tc>
                <a:tc>
                  <a:txBody>
                    <a:bodyPr/>
                    <a:lstStyle/>
                    <a:p>
                      <a:r>
                        <a:rPr lang="nl-BE" dirty="0"/>
                        <a:t>823,630</a:t>
                      </a:r>
                      <a:endParaRPr lang="en-GB" dirty="0"/>
                    </a:p>
                  </a:txBody>
                  <a:tcPr/>
                </a:tc>
                <a:tc>
                  <a:txBody>
                    <a:bodyPr/>
                    <a:lstStyle/>
                    <a:p>
                      <a:r>
                        <a:rPr lang="nl-BE" dirty="0"/>
                        <a:t>1,191</a:t>
                      </a:r>
                      <a:endParaRPr lang="en-GB" dirty="0"/>
                    </a:p>
                  </a:txBody>
                  <a:tcPr/>
                </a:tc>
                <a:tc>
                  <a:txBody>
                    <a:bodyPr/>
                    <a:lstStyle/>
                    <a:p>
                      <a:r>
                        <a:rPr lang="nl-BE" dirty="0"/>
                        <a:t>448,599</a:t>
                      </a:r>
                      <a:endParaRPr lang="en-GB" dirty="0"/>
                    </a:p>
                  </a:txBody>
                  <a:tcPr/>
                </a:tc>
                <a:tc>
                  <a:txBody>
                    <a:bodyPr/>
                    <a:lstStyle/>
                    <a:p>
                      <a:r>
                        <a:rPr lang="nl-BE" dirty="0"/>
                        <a:t>10,911</a:t>
                      </a:r>
                      <a:endParaRPr lang="en-GB" dirty="0"/>
                    </a:p>
                  </a:txBody>
                  <a:tcPr/>
                </a:tc>
                <a:tc>
                  <a:txBody>
                    <a:bodyPr/>
                    <a:lstStyle/>
                    <a:p>
                      <a:r>
                        <a:rPr lang="nl-BE" dirty="0"/>
                        <a:t>3,373</a:t>
                      </a:r>
                      <a:endParaRPr lang="en-GB" dirty="0"/>
                    </a:p>
                  </a:txBody>
                  <a:tcPr/>
                </a:tc>
                <a:extLst>
                  <a:ext uri="{0D108BD9-81ED-4DB2-BD59-A6C34878D82A}">
                    <a16:rowId xmlns:a16="http://schemas.microsoft.com/office/drawing/2014/main" val="10007"/>
                  </a:ext>
                </a:extLst>
              </a:tr>
              <a:tr h="407670">
                <a:tc>
                  <a:txBody>
                    <a:bodyPr/>
                    <a:lstStyle/>
                    <a:p>
                      <a:r>
                        <a:rPr lang="nl-BE" sz="2000" b="1" dirty="0"/>
                        <a:t>Total  </a:t>
                      </a:r>
                      <a:r>
                        <a:rPr lang="zh-CN" altLang="nl-BE" sz="2000" b="1" dirty="0"/>
                        <a:t>总计</a:t>
                      </a:r>
                    </a:p>
                  </a:txBody>
                  <a:tcPr/>
                </a:tc>
                <a:tc>
                  <a:txBody>
                    <a:bodyPr/>
                    <a:lstStyle/>
                    <a:p>
                      <a:r>
                        <a:rPr lang="nl-BE" sz="2000" b="1" dirty="0"/>
                        <a:t>71,837,681</a:t>
                      </a:r>
                      <a:endParaRPr lang="en-GB" sz="2000" b="1" dirty="0"/>
                    </a:p>
                  </a:txBody>
                  <a:tcPr/>
                </a:tc>
                <a:tc>
                  <a:txBody>
                    <a:bodyPr/>
                    <a:lstStyle/>
                    <a:p>
                      <a:r>
                        <a:rPr lang="nl-BE" sz="2000" b="1" dirty="0"/>
                        <a:t>6,852,807</a:t>
                      </a:r>
                      <a:endParaRPr lang="en-GB" sz="2000" b="1" dirty="0"/>
                    </a:p>
                  </a:txBody>
                  <a:tcPr/>
                </a:tc>
                <a:tc>
                  <a:txBody>
                    <a:bodyPr/>
                    <a:lstStyle/>
                    <a:p>
                      <a:r>
                        <a:rPr lang="nl-BE" sz="2000" b="1" dirty="0"/>
                        <a:t>5,467,246</a:t>
                      </a:r>
                      <a:endParaRPr lang="en-GB" sz="2000" b="1" dirty="0"/>
                    </a:p>
                  </a:txBody>
                  <a:tcPr/>
                </a:tc>
                <a:tc>
                  <a:txBody>
                    <a:bodyPr/>
                    <a:lstStyle/>
                    <a:p>
                      <a:r>
                        <a:rPr lang="nl-BE" sz="2000" b="1" dirty="0"/>
                        <a:t>5,197,540</a:t>
                      </a:r>
                      <a:endParaRPr lang="en-GB" sz="2000" b="1" dirty="0"/>
                    </a:p>
                  </a:txBody>
                  <a:tcPr/>
                </a:tc>
                <a:tc>
                  <a:txBody>
                    <a:bodyPr/>
                    <a:lstStyle/>
                    <a:p>
                      <a:r>
                        <a:rPr lang="nl-BE" sz="2000" b="1" dirty="0"/>
                        <a:t>391,539</a:t>
                      </a:r>
                      <a:endParaRPr lang="en-GB" sz="2000" b="1" dirty="0"/>
                    </a:p>
                  </a:txBody>
                  <a:tcPr/>
                </a:tc>
                <a:extLst>
                  <a:ext uri="{0D108BD9-81ED-4DB2-BD59-A6C34878D82A}">
                    <a16:rowId xmlns:a16="http://schemas.microsoft.com/office/drawing/2014/main" val="10008"/>
                  </a:ext>
                </a:extLst>
              </a:tr>
              <a:tr h="396240">
                <a:tc>
                  <a:txBody>
                    <a:bodyPr/>
                    <a:lstStyle/>
                    <a:p>
                      <a:r>
                        <a:rPr lang="nl-BE" b="1" dirty="0"/>
                        <a:t>Transfer GFM</a:t>
                      </a:r>
                      <a:endParaRPr lang="en-GB" b="1" dirty="0"/>
                    </a:p>
                  </a:txBody>
                  <a:tcPr/>
                </a:tc>
                <a:tc>
                  <a:txBody>
                    <a:bodyPr/>
                    <a:lstStyle/>
                    <a:p>
                      <a:endParaRPr lang="en-GB" b="1" dirty="0"/>
                    </a:p>
                  </a:txBody>
                  <a:tcPr/>
                </a:tc>
                <a:tc>
                  <a:txBody>
                    <a:bodyPr/>
                    <a:lstStyle/>
                    <a:p>
                      <a:endParaRPr lang="en-GB" b="1" dirty="0"/>
                    </a:p>
                  </a:txBody>
                  <a:tcPr/>
                </a:tc>
                <a:tc>
                  <a:txBody>
                    <a:bodyPr/>
                    <a:lstStyle/>
                    <a:p>
                      <a:r>
                        <a:rPr lang="nl-BE" b="1" dirty="0"/>
                        <a:t>25,492,176</a:t>
                      </a:r>
                      <a:endParaRPr lang="en-GB" b="1" dirty="0"/>
                    </a:p>
                  </a:txBody>
                  <a:tcPr/>
                </a:tc>
                <a:tc>
                  <a:txBody>
                    <a:bodyPr/>
                    <a:lstStyle/>
                    <a:p>
                      <a:endParaRPr lang="en-GB" b="1" dirty="0"/>
                    </a:p>
                  </a:txBody>
                  <a:tcPr/>
                </a:tc>
                <a:tc>
                  <a:txBody>
                    <a:bodyPr/>
                    <a:lstStyle/>
                    <a:p>
                      <a:endParaRPr lang="en-GB" b="1"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4170" y="116840"/>
            <a:ext cx="8574405" cy="716280"/>
          </a:xfrm>
        </p:spPr>
        <p:txBody>
          <a:bodyPr bIns="91440" anchor="b" anchorCtr="0">
            <a:normAutofit fontScale="90000"/>
          </a:bodyPr>
          <a:lstStyle/>
          <a:p>
            <a:r>
              <a:rPr lang="nl-BE" strike="noStrike" noProof="1">
                <a:solidFill>
                  <a:schemeClr val="tx2"/>
                </a:solidFill>
                <a:latin typeface="Times New Roman" pitchFamily="18" charset="0"/>
              </a:rPr>
              <a:t>Trends in funding Employees 1999-2010</a:t>
            </a:r>
            <a:br>
              <a:rPr lang="nl-BE" strike="noStrike" noProof="1">
                <a:solidFill>
                  <a:schemeClr val="tx2"/>
                </a:solidFill>
                <a:latin typeface="Times New Roman" pitchFamily="18" charset="0"/>
              </a:rPr>
            </a:br>
            <a:r>
              <a:rPr lang="en-US" altLang="nl-BE" strike="noStrike" noProof="1">
                <a:solidFill>
                  <a:schemeClr val="tx2"/>
                </a:solidFill>
                <a:latin typeface="Times New Roman" pitchFamily="18" charset="0"/>
              </a:rPr>
              <a:t>1999-2010 </a:t>
            </a:r>
            <a:r>
              <a:rPr lang="zh-CN" altLang="en-US" strike="noStrike" noProof="1">
                <a:solidFill>
                  <a:schemeClr val="tx2"/>
                </a:solidFill>
                <a:latin typeface="Times New Roman" pitchFamily="18" charset="0"/>
              </a:rPr>
              <a:t>职工待遇资金来源变化趋势</a:t>
            </a:r>
          </a:p>
        </p:txBody>
      </p:sp>
      <p:graphicFrame>
        <p:nvGraphicFramePr>
          <p:cNvPr id="21506" name="内容占位符 2"/>
          <p:cNvGraphicFramePr>
            <a:graphicFrameLocks noGrp="1"/>
          </p:cNvGraphicFramePr>
          <p:nvPr>
            <p:ph sz="quarter" idx="1" hasCustomPrompt="1"/>
          </p:nvPr>
        </p:nvGraphicFramePr>
        <p:xfrm>
          <a:off x="990600" y="1447800"/>
          <a:ext cx="8513445" cy="4410075"/>
        </p:xfrm>
        <a:graphic>
          <a:graphicData uri="http://schemas.openxmlformats.org/presentationml/2006/ole">
            <mc:AlternateContent xmlns:mc="http://schemas.openxmlformats.org/markup-compatibility/2006">
              <mc:Choice xmlns:v="urn:schemas-microsoft-com:vml" Requires="v">
                <p:oleObj spid="_x0000_s4098" r:id="rId3" imgW="7858125" imgH="4410075" progId="excel.sheet.8">
                  <p:embed/>
                </p:oleObj>
              </mc:Choice>
              <mc:Fallback>
                <p:oleObj r:id="rId3" imgW="7858125" imgH="4410075" progId="excel.sheet.8">
                  <p:embed/>
                  <p:pic>
                    <p:nvPicPr>
                      <p:cNvPr id="0" name="图片 3075"/>
                      <p:cNvPicPr/>
                      <p:nvPr/>
                    </p:nvPicPr>
                    <p:blipFill>
                      <a:blip r:embed="rId4"/>
                      <a:stretch>
                        <a:fillRect/>
                      </a:stretch>
                    </p:blipFill>
                    <p:spPr>
                      <a:xfrm>
                        <a:off x="990600" y="1447800"/>
                        <a:ext cx="8513445" cy="4410075"/>
                      </a:xfrm>
                      <a:prstGeom prst="rect">
                        <a:avLst/>
                      </a:prstGeom>
                      <a:noFill/>
                      <a:ln w="38100"/>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hasCustomPrompt="1"/>
          </p:nvPr>
        </p:nvSpPr>
        <p:spPr>
          <a:xfrm>
            <a:off x="343853" y="116523"/>
            <a:ext cx="9066212" cy="647700"/>
          </a:xfrm>
        </p:spPr>
        <p:txBody>
          <a:bodyPr bIns="91440" anchor="b"/>
          <a:lstStyle/>
          <a:p>
            <a:r>
              <a:rPr lang="nl-BE" altLang="en-US" dirty="0" err="1">
                <a:solidFill>
                  <a:schemeClr val="tx2"/>
                </a:solidFill>
                <a:latin typeface="Times New Roman" pitchFamily="18" charset="0"/>
              </a:rPr>
              <a:t>Manageing</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Funding</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Flows</a:t>
            </a:r>
            <a:br>
              <a:rPr lang="nl-BE" altLang="en-US" dirty="0" err="1">
                <a:solidFill>
                  <a:schemeClr val="tx2"/>
                </a:solidFill>
                <a:latin typeface="Times New Roman" pitchFamily="18" charset="0"/>
              </a:rPr>
            </a:br>
            <a:r>
              <a:rPr lang="zh-CN" altLang="nl-BE" dirty="0" err="1">
                <a:solidFill>
                  <a:schemeClr val="tx2"/>
                </a:solidFill>
                <a:latin typeface="Times New Roman" pitchFamily="18" charset="0"/>
              </a:rPr>
              <a:t>资金流管理</a:t>
            </a:r>
          </a:p>
        </p:txBody>
      </p:sp>
      <p:pic>
        <p:nvPicPr>
          <p:cNvPr id="22530" name="Picture 2"/>
          <p:cNvPicPr>
            <a:picLocks noChangeAspect="1"/>
          </p:cNvPicPr>
          <p:nvPr/>
        </p:nvPicPr>
        <p:blipFill>
          <a:blip r:embed="rId2"/>
          <a:stretch>
            <a:fillRect/>
          </a:stretch>
        </p:blipFill>
        <p:spPr>
          <a:xfrm>
            <a:off x="976313" y="1989138"/>
            <a:ext cx="8516937" cy="3198812"/>
          </a:xfrm>
          <a:prstGeom prst="rect">
            <a:avLst/>
          </a:prstGeom>
          <a:noFill/>
          <a:ln w="9525">
            <a:noFill/>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hasCustomPrompt="1"/>
          </p:nvPr>
        </p:nvSpPr>
        <p:spPr>
          <a:xfrm>
            <a:off x="343853" y="188913"/>
            <a:ext cx="9066212" cy="647700"/>
          </a:xfrm>
        </p:spPr>
        <p:txBody>
          <a:bodyPr bIns="91440" anchor="b"/>
          <a:lstStyle/>
          <a:p>
            <a:r>
              <a:rPr lang="nl-BE" altLang="en-US" dirty="0" err="1">
                <a:solidFill>
                  <a:schemeClr val="tx2"/>
                </a:solidFill>
                <a:latin typeface="Times New Roman" pitchFamily="18" charset="0"/>
              </a:rPr>
              <a:t>Funding</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principles</a:t>
            </a:r>
            <a:br>
              <a:rPr lang="nl-BE" altLang="en-US" dirty="0" err="1">
                <a:solidFill>
                  <a:schemeClr val="tx2"/>
                </a:solidFill>
                <a:latin typeface="Times New Roman" pitchFamily="18" charset="0"/>
              </a:rPr>
            </a:br>
            <a:r>
              <a:rPr lang="zh-CN" altLang="nl-BE" dirty="0" err="1">
                <a:solidFill>
                  <a:schemeClr val="tx2"/>
                </a:solidFill>
                <a:latin typeface="Times New Roman" pitchFamily="18" charset="0"/>
              </a:rPr>
              <a:t>资金给付原则</a:t>
            </a:r>
          </a:p>
        </p:txBody>
      </p:sp>
      <p:sp>
        <p:nvSpPr>
          <p:cNvPr id="3" name="Tijdelijke aanduiding voor inhoud 2"/>
          <p:cNvSpPr>
            <a:spLocks noGrp="1"/>
          </p:cNvSpPr>
          <p:nvPr>
            <p:ph sz="quarter" idx="1" hasCustomPrompt="1"/>
          </p:nvPr>
        </p:nvSpPr>
        <p:spPr>
          <a:xfrm>
            <a:off x="848360" y="909320"/>
            <a:ext cx="8420100" cy="4572000"/>
          </a:xfrm>
        </p:spPr>
        <p:txBody>
          <a:bodyPr>
            <a:normAutofit/>
          </a:bodyPr>
          <a:lstStyle/>
          <a:p>
            <a:endParaRPr lang="nl-BE" strike="noStrike" noProof="1">
              <a:latin typeface="Times New Roman" pitchFamily="18" charset="0"/>
            </a:endParaRPr>
          </a:p>
          <a:p>
            <a:pPr marL="0" indent="0">
              <a:buNone/>
            </a:pPr>
            <a:r>
              <a:rPr lang="nl-BE" sz="2800" b="1" strike="noStrike" noProof="1">
                <a:solidFill>
                  <a:srgbClr val="C00000"/>
                </a:solidFill>
                <a:latin typeface="Times New Roman" pitchFamily="18" charset="0"/>
              </a:rPr>
              <a:t>Pay-as-you-go systems</a:t>
            </a:r>
            <a:br>
              <a:rPr lang="nl-BE" sz="2800" b="1" strike="noStrike" noProof="1">
                <a:solidFill>
                  <a:srgbClr val="C00000"/>
                </a:solidFill>
                <a:latin typeface="Times New Roman" pitchFamily="18" charset="0"/>
              </a:rPr>
            </a:br>
            <a:r>
              <a:rPr lang="zh-CN" altLang="nl-BE" sz="2800" b="1" strike="noStrike" noProof="1">
                <a:solidFill>
                  <a:srgbClr val="C00000"/>
                </a:solidFill>
                <a:latin typeface="Times New Roman" pitchFamily="18" charset="0"/>
              </a:rPr>
              <a:t>现收现付型</a:t>
            </a:r>
            <a:endParaRPr lang="nl-BE" strike="noStrike" noProof="1">
              <a:latin typeface="Times New Roman" pitchFamily="18" charset="0"/>
            </a:endParaRPr>
          </a:p>
          <a:p>
            <a:pPr lvl="1"/>
            <a:r>
              <a:rPr lang="nl-BE" strike="noStrike" noProof="1">
                <a:solidFill>
                  <a:schemeClr val="tx2"/>
                </a:solidFill>
                <a:latin typeface="Times New Roman" pitchFamily="18" charset="0"/>
              </a:rPr>
              <a:t>Currently active pay for current beneficiaries</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当前在职职工给付当前待遇领取人</a:t>
            </a:r>
            <a:endParaRPr lang="nl-BE" strike="noStrike" noProof="1">
              <a:latin typeface="Times New Roman" pitchFamily="18" charset="0"/>
            </a:endParaRPr>
          </a:p>
          <a:p>
            <a:pPr marL="0" indent="0">
              <a:buNone/>
            </a:pPr>
            <a:r>
              <a:rPr lang="nl-BE" sz="2800" b="1" strike="noStrike" noProof="1">
                <a:solidFill>
                  <a:srgbClr val="C00000"/>
                </a:solidFill>
                <a:latin typeface="Times New Roman" pitchFamily="18" charset="0"/>
              </a:rPr>
              <a:t>Capitalization systems</a:t>
            </a:r>
          </a:p>
          <a:p>
            <a:pPr marL="0" indent="0">
              <a:buNone/>
            </a:pPr>
            <a:r>
              <a:rPr lang="zh-CN" altLang="nl-BE" sz="2800" b="1" strike="noStrike" noProof="1">
                <a:solidFill>
                  <a:srgbClr val="C00000"/>
                </a:solidFill>
                <a:latin typeface="Times New Roman" pitchFamily="18" charset="0"/>
              </a:rPr>
              <a:t>资本化型</a:t>
            </a:r>
            <a:endParaRPr lang="en-US" altLang="zh-CN" sz="2800" b="1" strike="noStrike" noProof="1">
              <a:solidFill>
                <a:srgbClr val="C00000"/>
              </a:solidFill>
              <a:latin typeface="Times New Roman" pitchFamily="18" charset="0"/>
            </a:endParaRPr>
          </a:p>
          <a:p>
            <a:pPr lvl="1"/>
            <a:r>
              <a:rPr lang="nl-BE" strike="noStrike" noProof="1">
                <a:solidFill>
                  <a:schemeClr val="tx2"/>
                </a:solidFill>
                <a:latin typeface="Times New Roman" pitchFamily="18" charset="0"/>
              </a:rPr>
              <a:t>Accumulation of contributory savings account</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缴费型储蓄账户的积累</a:t>
            </a:r>
          </a:p>
          <a:p>
            <a:pPr lvl="1"/>
            <a:endParaRPr lang="zh-CN" altLang="nl-BE" strike="noStrike" noProof="1">
              <a:solidFill>
                <a:schemeClr val="tx2"/>
              </a:solidFill>
              <a:latin typeface="Times New Roman" pitchFamily="18" charset="0"/>
            </a:endParaRPr>
          </a:p>
        </p:txBody>
      </p:sp>
      <p:sp>
        <p:nvSpPr>
          <p:cNvPr id="23555" name="Tekstvak 3"/>
          <p:cNvSpPr txBox="1"/>
          <p:nvPr/>
        </p:nvSpPr>
        <p:spPr>
          <a:xfrm>
            <a:off x="1712278" y="5301298"/>
            <a:ext cx="3950335" cy="701040"/>
          </a:xfrm>
          <a:prstGeom prst="rect">
            <a:avLst/>
          </a:prstGeom>
          <a:noFill/>
          <a:ln w="9525">
            <a:noFill/>
            <a:miter/>
          </a:ln>
        </p:spPr>
        <p:txBody>
          <a:bodyPr wrap="none" anchor="t">
            <a:spAutoFit/>
          </a:bodyPr>
          <a:lstStyle/>
          <a:p>
            <a:pPr lvl="0"/>
            <a:r>
              <a:rPr lang="nl-BE" altLang="en-US" sz="2000" dirty="0" err="1">
                <a:solidFill>
                  <a:srgbClr val="C00000"/>
                </a:solidFill>
                <a:latin typeface="Times New Roman" pitchFamily="18" charset="0"/>
                <a:ea typeface="宋体" charset="-122"/>
              </a:rPr>
              <a:t>Defined</a:t>
            </a:r>
            <a:r>
              <a:rPr lang="nl-BE" altLang="en-US" sz="2000" dirty="0">
                <a:solidFill>
                  <a:srgbClr val="C00000"/>
                </a:solidFill>
                <a:latin typeface="Times New Roman" pitchFamily="18" charset="0"/>
                <a:ea typeface="宋体" charset="-122"/>
              </a:rPr>
              <a:t> Benefit    </a:t>
            </a:r>
            <a:r>
              <a:rPr lang="zh-CN" altLang="nl-BE" sz="2000" dirty="0">
                <a:solidFill>
                  <a:srgbClr val="C00000"/>
                </a:solidFill>
                <a:latin typeface="Times New Roman" pitchFamily="18" charset="0"/>
                <a:ea typeface="宋体" charset="-122"/>
              </a:rPr>
              <a:t>待遇确定型</a:t>
            </a:r>
          </a:p>
          <a:p>
            <a:pPr lvl="0"/>
            <a:r>
              <a:rPr lang="nl-BE" altLang="en-US" sz="2000" dirty="0" err="1">
                <a:solidFill>
                  <a:srgbClr val="C00000"/>
                </a:solidFill>
                <a:latin typeface="Times New Roman" pitchFamily="18" charset="0"/>
                <a:ea typeface="宋体" charset="-122"/>
              </a:rPr>
              <a:t>Defined</a:t>
            </a:r>
            <a:r>
              <a:rPr lang="nl-BE" altLang="en-US" sz="2000" dirty="0">
                <a:solidFill>
                  <a:srgbClr val="C00000"/>
                </a:solidFill>
                <a:latin typeface="Times New Roman" pitchFamily="18" charset="0"/>
                <a:ea typeface="宋体" charset="-122"/>
              </a:rPr>
              <a:t> </a:t>
            </a:r>
            <a:r>
              <a:rPr lang="nl-BE" altLang="en-US" sz="2000" dirty="0" err="1">
                <a:solidFill>
                  <a:srgbClr val="C00000"/>
                </a:solidFill>
                <a:latin typeface="Times New Roman" pitchFamily="18" charset="0"/>
                <a:ea typeface="宋体" charset="-122"/>
              </a:rPr>
              <a:t>Contribution     </a:t>
            </a:r>
            <a:r>
              <a:rPr lang="zh-CN" altLang="nl-BE" sz="2000" dirty="0" err="1">
                <a:solidFill>
                  <a:srgbClr val="C00000"/>
                </a:solidFill>
                <a:latin typeface="Times New Roman" pitchFamily="18" charset="0"/>
                <a:ea typeface="宋体" charset="-122"/>
              </a:rPr>
              <a:t>缴费确定型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1"/>
          <p:cNvSpPr>
            <a:spLocks noGrp="1"/>
          </p:cNvSpPr>
          <p:nvPr>
            <p:ph type="title" hasCustomPrompt="1"/>
          </p:nvPr>
        </p:nvSpPr>
        <p:spPr/>
        <p:txBody>
          <a:bodyPr bIns="91440" anchor="b"/>
          <a:lstStyle/>
          <a:p>
            <a:r>
              <a:rPr lang="nl-BE" altLang="en-US" dirty="0">
                <a:solidFill>
                  <a:schemeClr val="tx2"/>
                </a:solidFill>
                <a:latin typeface="Times New Roman" pitchFamily="18" charset="0"/>
              </a:rPr>
              <a:t>Social </a:t>
            </a:r>
            <a:r>
              <a:rPr lang="nl-BE" altLang="en-US" dirty="0" err="1">
                <a:solidFill>
                  <a:schemeClr val="tx2"/>
                </a:solidFill>
                <a:latin typeface="Times New Roman" pitchFamily="18" charset="0"/>
              </a:rPr>
              <a:t>protection</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expenditures </a:t>
            </a:r>
            <a:r>
              <a:rPr lang="zh-CN" altLang="nl-BE" dirty="0" err="1">
                <a:solidFill>
                  <a:schemeClr val="tx2"/>
                </a:solidFill>
                <a:latin typeface="Times New Roman" pitchFamily="18" charset="0"/>
              </a:rPr>
              <a:t>社会保障支出</a:t>
            </a:r>
          </a:p>
        </p:txBody>
      </p:sp>
      <p:pic>
        <p:nvPicPr>
          <p:cNvPr id="24578" name="Picture 2"/>
          <p:cNvPicPr>
            <a:picLocks noChangeAspect="1"/>
          </p:cNvPicPr>
          <p:nvPr/>
        </p:nvPicPr>
        <p:blipFill>
          <a:blip r:embed="rId2"/>
          <a:srcRect l="20050" r="9827" b="79358"/>
          <a:stretch>
            <a:fillRect/>
          </a:stretch>
        </p:blipFill>
        <p:spPr>
          <a:xfrm>
            <a:off x="692785" y="1844675"/>
            <a:ext cx="8405495" cy="985520"/>
          </a:xfrm>
          <a:prstGeom prst="rect">
            <a:avLst/>
          </a:prstGeom>
          <a:noFill/>
          <a:ln w="9525">
            <a:noFill/>
            <a:miter/>
          </a:ln>
        </p:spPr>
      </p:pic>
      <p:sp>
        <p:nvSpPr>
          <p:cNvPr id="24579" name="Tekstvak 3"/>
          <p:cNvSpPr txBox="1"/>
          <p:nvPr/>
        </p:nvSpPr>
        <p:spPr>
          <a:xfrm>
            <a:off x="488950" y="908685"/>
            <a:ext cx="8913495" cy="944880"/>
          </a:xfrm>
          <a:prstGeom prst="rect">
            <a:avLst/>
          </a:prstGeom>
          <a:noFill/>
          <a:ln w="9525">
            <a:noFill/>
            <a:miter/>
          </a:ln>
        </p:spPr>
        <p:txBody>
          <a:bodyPr wrap="none" anchor="t">
            <a:spAutoFit/>
          </a:bodyPr>
          <a:lstStyle/>
          <a:p>
            <a:pPr lvl="0" algn="ctr"/>
            <a:r>
              <a:rPr lang="nl-BE" altLang="en-US" sz="2800" dirty="0">
                <a:solidFill>
                  <a:schemeClr val="tx2"/>
                </a:solidFill>
                <a:latin typeface="Times New Roman" pitchFamily="18" charset="0"/>
                <a:ea typeface="宋体" charset="-122"/>
              </a:rPr>
              <a:t>TOTAL EXPECTED SOCIAL SECURITY EXPENDITURE</a:t>
            </a:r>
          </a:p>
          <a:p>
            <a:pPr lvl="0" algn="ctr"/>
            <a:r>
              <a:rPr lang="zh-CN" altLang="en-US" sz="2800" dirty="0">
                <a:solidFill>
                  <a:schemeClr val="tx2"/>
                </a:solidFill>
                <a:latin typeface="Times New Roman" pitchFamily="18" charset="0"/>
                <a:ea typeface="宋体" charset="-122"/>
              </a:rPr>
              <a:t>社会保障预估总支出</a:t>
            </a:r>
          </a:p>
        </p:txBody>
      </p:sp>
      <p:sp>
        <p:nvSpPr>
          <p:cNvPr id="24580" name="Tekstvak 4"/>
          <p:cNvSpPr txBox="1"/>
          <p:nvPr/>
        </p:nvSpPr>
        <p:spPr>
          <a:xfrm>
            <a:off x="3521075" y="6265863"/>
            <a:ext cx="3484880" cy="427990"/>
          </a:xfrm>
          <a:prstGeom prst="rect">
            <a:avLst/>
          </a:prstGeom>
          <a:noFill/>
          <a:ln w="9525">
            <a:noFill/>
            <a:miter/>
          </a:ln>
        </p:spPr>
        <p:txBody>
          <a:bodyPr wrap="none" anchor="t">
            <a:spAutoFit/>
          </a:bodyPr>
          <a:lstStyle/>
          <a:p>
            <a:pPr lvl="0"/>
            <a:r>
              <a:rPr lang="nl-BE" altLang="en-US" b="1" dirty="0" err="1">
                <a:solidFill>
                  <a:srgbClr val="C00000"/>
                </a:solidFill>
                <a:latin typeface="Perpetua" charset="0"/>
                <a:ea typeface="宋体" charset="-122"/>
              </a:rPr>
              <a:t>Excludes</a:t>
            </a:r>
            <a:r>
              <a:rPr lang="nl-BE" altLang="en-US" b="1" dirty="0">
                <a:solidFill>
                  <a:srgbClr val="C00000"/>
                </a:solidFill>
                <a:latin typeface="Perpetua" charset="0"/>
                <a:ea typeface="宋体" charset="-122"/>
              </a:rPr>
              <a:t> </a:t>
            </a:r>
            <a:r>
              <a:rPr lang="nl-BE" altLang="en-US" b="1" dirty="0" err="1">
                <a:solidFill>
                  <a:srgbClr val="C00000"/>
                </a:solidFill>
                <a:latin typeface="Perpetua" charset="0"/>
                <a:ea typeface="宋体" charset="-122"/>
              </a:rPr>
              <a:t>administrative</a:t>
            </a:r>
            <a:r>
              <a:rPr lang="nl-BE" altLang="en-US" b="1" dirty="0">
                <a:solidFill>
                  <a:srgbClr val="C00000"/>
                </a:solidFill>
                <a:latin typeface="Perpetua" charset="0"/>
                <a:ea typeface="宋体" charset="-122"/>
              </a:rPr>
              <a:t> </a:t>
            </a:r>
            <a:r>
              <a:rPr lang="nl-BE" altLang="en-US" b="1" dirty="0" err="1">
                <a:solidFill>
                  <a:srgbClr val="C00000"/>
                </a:solidFill>
                <a:latin typeface="Perpetua" charset="0"/>
                <a:ea typeface="宋体" charset="-122"/>
              </a:rPr>
              <a:t>Cost</a:t>
            </a:r>
            <a:endParaRPr lang="en-US" altLang="en-US" b="1" dirty="0">
              <a:solidFill>
                <a:srgbClr val="C00000"/>
              </a:solidFill>
              <a:latin typeface="Perpetua" charset="0"/>
              <a:ea typeface="宋体" charset="-122"/>
            </a:endParaRPr>
          </a:p>
        </p:txBody>
      </p:sp>
      <p:pic>
        <p:nvPicPr>
          <p:cNvPr id="2" name="Picture 2"/>
          <p:cNvPicPr>
            <a:picLocks noChangeAspect="1"/>
          </p:cNvPicPr>
          <p:nvPr/>
        </p:nvPicPr>
        <p:blipFill>
          <a:blip r:embed="rId2"/>
          <a:srcRect l="3171" t="33021" b="-679"/>
          <a:stretch>
            <a:fillRect/>
          </a:stretch>
        </p:blipFill>
        <p:spPr>
          <a:xfrm>
            <a:off x="704850" y="3644900"/>
            <a:ext cx="6591935" cy="1834515"/>
          </a:xfrm>
          <a:prstGeom prst="rect">
            <a:avLst/>
          </a:prstGeom>
          <a:noFill/>
          <a:ln w="9525">
            <a:noFill/>
            <a:miter/>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hasCustomPrompt="1"/>
          </p:nvPr>
        </p:nvSpPr>
        <p:spPr/>
        <p:txBody>
          <a:bodyPr bIns="91440" anchor="b"/>
          <a:lstStyle/>
          <a:p>
            <a:r>
              <a:rPr lang="nl-BE" altLang="en-US" dirty="0" err="1">
                <a:solidFill>
                  <a:schemeClr val="tx2"/>
                </a:solidFill>
                <a:latin typeface="Times New Roman" pitchFamily="18" charset="0"/>
              </a:rPr>
              <a:t>Fluctuating</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expenditures  </a:t>
            </a:r>
            <a:r>
              <a:rPr lang="zh-CN" altLang="nl-BE" dirty="0" err="1">
                <a:solidFill>
                  <a:schemeClr val="tx2"/>
                </a:solidFill>
                <a:latin typeface="Times New Roman" pitchFamily="18" charset="0"/>
              </a:rPr>
              <a:t>波动性支出</a:t>
            </a:r>
          </a:p>
        </p:txBody>
      </p:sp>
      <p:sp>
        <p:nvSpPr>
          <p:cNvPr id="25602" name="Tijdelijke aanduiding voor inhoud 2"/>
          <p:cNvSpPr>
            <a:spLocks noGrp="1"/>
          </p:cNvSpPr>
          <p:nvPr>
            <p:ph sz="quarter" idx="1" hasCustomPrompt="1"/>
          </p:nvPr>
        </p:nvSpPr>
        <p:spPr>
          <a:xfrm>
            <a:off x="560070" y="981075"/>
            <a:ext cx="8420100" cy="4572000"/>
          </a:xfrm>
        </p:spPr>
        <p:txBody>
          <a:bodyPr anchor="t"/>
          <a:lstStyle/>
          <a:p>
            <a:pPr marL="0" indent="0">
              <a:buNone/>
            </a:pPr>
            <a:endParaRPr lang="nl-BE" altLang="en-US" kern="1200" dirty="0">
              <a:solidFill>
                <a:schemeClr val="tx2"/>
              </a:solidFill>
              <a:latin typeface="Times New Roman" pitchFamily="18" charset="0"/>
            </a:endParaRPr>
          </a:p>
          <a:p>
            <a:r>
              <a:rPr lang="nl-BE" altLang="en-US" kern="1200" dirty="0" err="1">
                <a:solidFill>
                  <a:schemeClr val="tx2"/>
                </a:solidFill>
                <a:latin typeface="Times New Roman" pitchFamily="18" charset="0"/>
              </a:rPr>
              <a:t>Some</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expenditure</a:t>
            </a:r>
            <a:r>
              <a:rPr lang="nl-BE" altLang="en-US" kern="1200" dirty="0">
                <a:solidFill>
                  <a:schemeClr val="tx2"/>
                </a:solidFill>
                <a:latin typeface="Times New Roman" pitchFamily="18" charset="0"/>
              </a:rPr>
              <a:t> trends </a:t>
            </a:r>
            <a:r>
              <a:rPr lang="nl-BE" altLang="en-US" kern="1200" dirty="0" err="1">
                <a:solidFill>
                  <a:schemeClr val="tx2"/>
                </a:solidFill>
                <a:latin typeface="Times New Roman" pitchFamily="18" charset="0"/>
              </a:rPr>
              <a:t>evolve</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with</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economy</a:t>
            </a:r>
            <a:r>
              <a:rPr lang="nl-BE" altLang="en-US" kern="1200" dirty="0">
                <a:solidFill>
                  <a:schemeClr val="tx2"/>
                </a:solidFill>
                <a:latin typeface="Times New Roman" pitchFamily="18" charset="0"/>
              </a:rPr>
              <a:t>: e.g. </a:t>
            </a:r>
            <a:r>
              <a:rPr lang="nl-BE" altLang="en-US" kern="1200" dirty="0" err="1">
                <a:solidFill>
                  <a:schemeClr val="tx2"/>
                </a:solidFill>
                <a:latin typeface="Times New Roman" pitchFamily="18" charset="0"/>
              </a:rPr>
              <a:t>unemployement</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due</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to</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economic</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restructuring</a:t>
            </a:r>
            <a:r>
              <a:rPr lang="nl-BE" altLang="en-US" kern="1200" dirty="0">
                <a:solidFill>
                  <a:schemeClr val="tx2"/>
                </a:solidFill>
                <a:latin typeface="Times New Roman" pitchFamily="18" charset="0"/>
              </a:rPr>
              <a:t> etc.)</a:t>
            </a:r>
            <a:br>
              <a:rPr lang="nl-BE" altLang="en-US" kern="1200" dirty="0">
                <a:solidFill>
                  <a:schemeClr val="tx2"/>
                </a:solidFill>
                <a:latin typeface="Times New Roman" pitchFamily="18" charset="0"/>
              </a:rPr>
            </a:br>
            <a:r>
              <a:rPr lang="zh-CN" altLang="nl-BE" kern="1200" dirty="0">
                <a:solidFill>
                  <a:schemeClr val="tx2"/>
                </a:solidFill>
                <a:latin typeface="Times New Roman" pitchFamily="18" charset="0"/>
              </a:rPr>
              <a:t>部分支出随经济形势变化：如失业（由于经济结构性调整）</a:t>
            </a:r>
            <a:endParaRPr lang="nl-BE" altLang="en-US" kern="1200" dirty="0">
              <a:solidFill>
                <a:schemeClr val="tx2"/>
              </a:solidFill>
              <a:latin typeface="Times New Roman" pitchFamily="18" charset="0"/>
            </a:endParaRPr>
          </a:p>
          <a:p>
            <a:r>
              <a:rPr lang="nl-BE" altLang="en-US" kern="1200" dirty="0" err="1">
                <a:solidFill>
                  <a:schemeClr val="tx2"/>
                </a:solidFill>
                <a:latin typeface="Times New Roman" pitchFamily="18" charset="0"/>
              </a:rPr>
              <a:t>Some</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expenditure</a:t>
            </a:r>
            <a:r>
              <a:rPr lang="nl-BE" altLang="en-US" kern="1200" dirty="0">
                <a:solidFill>
                  <a:schemeClr val="tx2"/>
                </a:solidFill>
                <a:latin typeface="Times New Roman" pitchFamily="18" charset="0"/>
              </a:rPr>
              <a:t> are </a:t>
            </a:r>
            <a:r>
              <a:rPr lang="nl-BE" altLang="en-US" kern="1200" dirty="0" err="1">
                <a:solidFill>
                  <a:schemeClr val="tx2"/>
                </a:solidFill>
                <a:latin typeface="Times New Roman" pitchFamily="18" charset="0"/>
              </a:rPr>
              <a:t>highly</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predictable</a:t>
            </a:r>
            <a:r>
              <a:rPr lang="nl-BE" altLang="en-US" kern="1200" dirty="0">
                <a:solidFill>
                  <a:schemeClr val="tx2"/>
                </a:solidFill>
                <a:latin typeface="Times New Roman" pitchFamily="18" charset="0"/>
              </a:rPr>
              <a:t>, e.g. </a:t>
            </a:r>
            <a:r>
              <a:rPr lang="nl-BE" altLang="en-US" kern="1200" dirty="0" err="1">
                <a:solidFill>
                  <a:schemeClr val="tx2"/>
                </a:solidFill>
                <a:latin typeface="Times New Roman" pitchFamily="18" charset="0"/>
              </a:rPr>
              <a:t>population</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ageing</a:t>
            </a:r>
            <a:br>
              <a:rPr lang="nl-BE" altLang="en-US" kern="1200" dirty="0" err="1">
                <a:solidFill>
                  <a:schemeClr val="tx2"/>
                </a:solidFill>
                <a:latin typeface="Times New Roman" pitchFamily="18" charset="0"/>
              </a:rPr>
            </a:br>
            <a:r>
              <a:rPr lang="zh-CN" altLang="nl-BE" kern="1200" dirty="0" err="1">
                <a:solidFill>
                  <a:schemeClr val="tx2"/>
                </a:solidFill>
                <a:latin typeface="Times New Roman" pitchFamily="18" charset="0"/>
              </a:rPr>
              <a:t>部分支出具有高度预见性：如人口老龄化</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hasCustomPrompt="1"/>
          </p:nvPr>
        </p:nvSpPr>
        <p:spPr/>
        <p:txBody>
          <a:bodyPr bIns="91440" anchor="b"/>
          <a:lstStyle/>
          <a:p>
            <a:r>
              <a:rPr lang="nl-BE" altLang="en-US" dirty="0"/>
              <a:t>Social Security </a:t>
            </a:r>
            <a:r>
              <a:rPr lang="zh-CN" altLang="nl-BE" dirty="0"/>
              <a:t>社会保障</a:t>
            </a:r>
          </a:p>
        </p:txBody>
      </p:sp>
      <p:sp>
        <p:nvSpPr>
          <p:cNvPr id="3" name="Tijdelijke aanduiding voor inhoud 2"/>
          <p:cNvSpPr>
            <a:spLocks noGrp="1"/>
          </p:cNvSpPr>
          <p:nvPr>
            <p:ph sz="quarter" idx="1" hasCustomPrompt="1"/>
          </p:nvPr>
        </p:nvSpPr>
        <p:spPr>
          <a:xfrm>
            <a:off x="632460" y="1341120"/>
            <a:ext cx="8834120" cy="4991100"/>
          </a:xfrm>
        </p:spPr>
        <p:txBody>
          <a:bodyPr>
            <a:normAutofit fontScale="60000"/>
          </a:bodyPr>
          <a:lstStyle/>
          <a:p>
            <a:r>
              <a:rPr lang="nl-BE" strike="noStrike" noProof="1">
                <a:solidFill>
                  <a:schemeClr val="tx2"/>
                </a:solidFill>
                <a:latin typeface="Times New Roman" pitchFamily="18" charset="0"/>
              </a:rPr>
              <a:t>Is a set of publicly organised contributions, benefits and institutions that guarantee an adequate income to citizens when they are confronted with the negative consequences of the occurence of a “social risk”.</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是公共组织的缴费、待遇系统，为了保障公民在经受社会风险带来的负面影响时依然能够享有足够水平的收入</a:t>
            </a:r>
          </a:p>
          <a:p>
            <a:endParaRPr lang="nl-BE" strike="noStrike" noProof="1"/>
          </a:p>
          <a:p>
            <a:r>
              <a:rPr lang="nl-BE" strike="noStrike" noProof="1">
                <a:solidFill>
                  <a:schemeClr val="tx2"/>
                </a:solidFill>
                <a:latin typeface="Times New Roman" pitchFamily="18" charset="0"/>
              </a:rPr>
              <a:t>Insures against  </a:t>
            </a:r>
            <a:r>
              <a:rPr lang="zh-CN" altLang="nl-BE" strike="noStrike" noProof="1">
                <a:solidFill>
                  <a:schemeClr val="tx2"/>
                </a:solidFill>
                <a:latin typeface="Times New Roman" pitchFamily="18" charset="0"/>
              </a:rPr>
              <a:t>保障应对</a:t>
            </a:r>
            <a:r>
              <a:rPr lang="nl-BE" strike="noStrike" noProof="1">
                <a:solidFill>
                  <a:schemeClr val="tx2"/>
                </a:solidFill>
                <a:latin typeface="Times New Roman" pitchFamily="18" charset="0"/>
              </a:rPr>
              <a:t>: </a:t>
            </a:r>
          </a:p>
          <a:p>
            <a:pPr marL="731520" lvl="1" indent="-457200">
              <a:buAutoNum type="arabicParenR"/>
            </a:pPr>
            <a:r>
              <a:rPr lang="nl-BE" sz="3200" strike="noStrike" noProof="1">
                <a:solidFill>
                  <a:schemeClr val="tx2"/>
                </a:solidFill>
                <a:latin typeface="Times New Roman" pitchFamily="18" charset="0"/>
              </a:rPr>
              <a:t>the loss of income because of sickness, invalidity, professional accidents or diseases, unemployment, old age</a:t>
            </a:r>
            <a:r>
              <a:rPr lang="en-US" altLang="nl-BE" sz="3200" strike="noStrike" noProof="1">
                <a:solidFill>
                  <a:schemeClr val="tx2"/>
                </a:solidFill>
                <a:latin typeface="Times New Roman" pitchFamily="18" charset="0"/>
              </a:rPr>
              <a:t>.</a:t>
            </a:r>
            <a:br>
              <a:rPr lang="en-US" altLang="nl-BE" sz="3200" strike="noStrike" noProof="1">
                <a:solidFill>
                  <a:schemeClr val="tx2"/>
                </a:solidFill>
                <a:latin typeface="Times New Roman" pitchFamily="18" charset="0"/>
              </a:rPr>
            </a:br>
            <a:r>
              <a:rPr lang="zh-CN" altLang="en-US" sz="3200" strike="noStrike" noProof="1">
                <a:solidFill>
                  <a:schemeClr val="tx2"/>
                </a:solidFill>
                <a:latin typeface="Times New Roman" pitchFamily="18" charset="0"/>
              </a:rPr>
              <a:t>因疾病、伤残、职业意外伤害或疾病、失业、老年等而失去收入来源</a:t>
            </a:r>
          </a:p>
          <a:p>
            <a:pPr marL="731520" lvl="1" indent="-457200">
              <a:buAutoNum type="arabicParenR"/>
            </a:pPr>
            <a:r>
              <a:rPr lang="nl-BE" sz="3200" strike="noStrike" noProof="1">
                <a:solidFill>
                  <a:schemeClr val="tx2"/>
                </a:solidFill>
                <a:latin typeface="Times New Roman" pitchFamily="18" charset="0"/>
              </a:rPr>
              <a:t>higher expenses because of sickness, the cost of raising children, …</a:t>
            </a:r>
          </a:p>
          <a:p>
            <a:pPr marL="731520" lvl="2" indent="0">
              <a:buNone/>
            </a:pPr>
            <a:r>
              <a:rPr lang="zh-CN" altLang="nl-BE" sz="2740" strike="noStrike" noProof="1">
                <a:solidFill>
                  <a:schemeClr val="tx2"/>
                </a:solidFill>
                <a:latin typeface="Times New Roman" pitchFamily="18" charset="0"/>
              </a:rPr>
              <a:t>疾病、育儿等方面的庞大开销</a:t>
            </a:r>
          </a:p>
          <a:p>
            <a:pPr marL="274320" lvl="1" indent="0">
              <a:buNone/>
            </a:pPr>
            <a:endParaRPr lang="nl-BE" sz="3200" strike="noStrike" noProof="1">
              <a:solidFill>
                <a:schemeClr val="tx2"/>
              </a:solidFill>
              <a:latin typeface="Times New Roman" pitchFamily="18" charset="0"/>
            </a:endParaRPr>
          </a:p>
          <a:p>
            <a:r>
              <a:rPr lang="nl-BE" strike="noStrike" noProof="1">
                <a:solidFill>
                  <a:schemeClr val="tx2"/>
                </a:solidFill>
                <a:latin typeface="Times New Roman" pitchFamily="18" charset="0"/>
              </a:rPr>
              <a:t>Redistribution throughout the life-cycle  </a:t>
            </a:r>
            <a:r>
              <a:rPr lang="zh-CN" altLang="nl-BE" strike="noStrike" noProof="1">
                <a:solidFill>
                  <a:schemeClr val="tx2"/>
                </a:solidFill>
                <a:latin typeface="Times New Roman" pitchFamily="18" charset="0"/>
              </a:rPr>
              <a:t>生命周期内的再分配</a:t>
            </a:r>
            <a:endParaRPr lang="en-GB" strike="noStrike" noProof="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2415" y="-314325"/>
            <a:ext cx="8353425" cy="1175385"/>
          </a:xfrm>
        </p:spPr>
        <p:txBody>
          <a:bodyPr bIns="91440" anchor="b" anchorCtr="0">
            <a:normAutofit/>
          </a:bodyPr>
          <a:lstStyle/>
          <a:p>
            <a:pPr algn="l"/>
            <a:r>
              <a:rPr lang="nl-BE" strike="noStrike" noProof="1">
                <a:solidFill>
                  <a:schemeClr val="tx2"/>
                </a:solidFill>
                <a:latin typeface="Times New Roman" pitchFamily="18" charset="0"/>
              </a:rPr>
              <a:t>Determinants of social security expenditure</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社会保障支出的决定性因素</a:t>
            </a:r>
          </a:p>
        </p:txBody>
      </p:sp>
      <p:pic>
        <p:nvPicPr>
          <p:cNvPr id="26626" name="Picture 2"/>
          <p:cNvPicPr>
            <a:picLocks noChangeAspect="1"/>
          </p:cNvPicPr>
          <p:nvPr/>
        </p:nvPicPr>
        <p:blipFill>
          <a:blip r:embed="rId2"/>
          <a:stretch>
            <a:fillRect/>
          </a:stretch>
        </p:blipFill>
        <p:spPr>
          <a:xfrm>
            <a:off x="1423988" y="1773238"/>
            <a:ext cx="6610350" cy="4019550"/>
          </a:xfrm>
          <a:prstGeom prst="rect">
            <a:avLst/>
          </a:prstGeom>
          <a:noFill/>
          <a:ln w="9525">
            <a:noFill/>
            <a:miter/>
          </a:ln>
        </p:spPr>
      </p:pic>
      <p:sp>
        <p:nvSpPr>
          <p:cNvPr id="3" name="文本框 2"/>
          <p:cNvSpPr txBox="1"/>
          <p:nvPr/>
        </p:nvSpPr>
        <p:spPr>
          <a:xfrm>
            <a:off x="4881245" y="1485265"/>
            <a:ext cx="1207770" cy="365760"/>
          </a:xfrm>
          <a:prstGeom prst="rect">
            <a:avLst/>
          </a:prstGeom>
          <a:noFill/>
        </p:spPr>
        <p:txBody>
          <a:bodyPr wrap="square" rtlCol="0">
            <a:spAutoFit/>
          </a:bodyPr>
          <a:lstStyle/>
          <a:p>
            <a:r>
              <a:rPr lang="zh-CN" altLang="en-US"/>
              <a:t>人口形势</a:t>
            </a:r>
          </a:p>
        </p:txBody>
      </p:sp>
      <p:sp>
        <p:nvSpPr>
          <p:cNvPr id="4" name="文本框 3"/>
          <p:cNvSpPr txBox="1"/>
          <p:nvPr/>
        </p:nvSpPr>
        <p:spPr>
          <a:xfrm>
            <a:off x="6680835" y="1484630"/>
            <a:ext cx="1207770" cy="365760"/>
          </a:xfrm>
          <a:prstGeom prst="rect">
            <a:avLst/>
          </a:prstGeom>
          <a:noFill/>
        </p:spPr>
        <p:txBody>
          <a:bodyPr wrap="square" rtlCol="0">
            <a:spAutoFit/>
          </a:bodyPr>
          <a:lstStyle/>
          <a:p>
            <a:r>
              <a:rPr lang="zh-CN" altLang="en-US"/>
              <a:t>经济形势</a:t>
            </a:r>
          </a:p>
        </p:txBody>
      </p:sp>
      <p:sp>
        <p:nvSpPr>
          <p:cNvPr id="5" name="文本框 4"/>
          <p:cNvSpPr txBox="1"/>
          <p:nvPr/>
        </p:nvSpPr>
        <p:spPr>
          <a:xfrm>
            <a:off x="1856740" y="4004945"/>
            <a:ext cx="1378585" cy="335280"/>
          </a:xfrm>
          <a:prstGeom prst="rect">
            <a:avLst/>
          </a:prstGeom>
          <a:noFill/>
        </p:spPr>
        <p:txBody>
          <a:bodyPr wrap="square" rtlCol="0">
            <a:spAutoFit/>
          </a:bodyPr>
          <a:lstStyle/>
          <a:p>
            <a:r>
              <a:rPr lang="zh-CN" altLang="en-US" sz="1600"/>
              <a:t>总支出比率</a:t>
            </a:r>
          </a:p>
        </p:txBody>
      </p:sp>
      <p:sp>
        <p:nvSpPr>
          <p:cNvPr id="6" name="文本框 5"/>
          <p:cNvSpPr txBox="1"/>
          <p:nvPr/>
        </p:nvSpPr>
        <p:spPr>
          <a:xfrm>
            <a:off x="3513455" y="3500755"/>
            <a:ext cx="1463675" cy="304800"/>
          </a:xfrm>
          <a:prstGeom prst="rect">
            <a:avLst/>
          </a:prstGeom>
          <a:noFill/>
        </p:spPr>
        <p:txBody>
          <a:bodyPr wrap="square" rtlCol="0">
            <a:spAutoFit/>
          </a:bodyPr>
          <a:lstStyle/>
          <a:p>
            <a:r>
              <a:rPr lang="zh-CN" altLang="en-US" sz="1400"/>
              <a:t>当年领取人人数</a:t>
            </a:r>
          </a:p>
        </p:txBody>
      </p:sp>
      <p:sp>
        <p:nvSpPr>
          <p:cNvPr id="7" name="文本框 6"/>
          <p:cNvSpPr txBox="1"/>
          <p:nvPr/>
        </p:nvSpPr>
        <p:spPr>
          <a:xfrm>
            <a:off x="3872865" y="3933190"/>
            <a:ext cx="1378585" cy="304800"/>
          </a:xfrm>
          <a:prstGeom prst="rect">
            <a:avLst/>
          </a:prstGeom>
          <a:noFill/>
        </p:spPr>
        <p:txBody>
          <a:bodyPr wrap="square" rtlCol="0">
            <a:spAutoFit/>
          </a:bodyPr>
          <a:lstStyle/>
          <a:p>
            <a:r>
              <a:rPr lang="zh-CN" altLang="en-US" sz="1400"/>
              <a:t>职工人数</a:t>
            </a:r>
          </a:p>
        </p:txBody>
      </p:sp>
      <p:sp>
        <p:nvSpPr>
          <p:cNvPr id="8" name="文本框 7"/>
          <p:cNvSpPr txBox="1"/>
          <p:nvPr/>
        </p:nvSpPr>
        <p:spPr>
          <a:xfrm>
            <a:off x="7833360" y="3573145"/>
            <a:ext cx="1378585" cy="304800"/>
          </a:xfrm>
          <a:prstGeom prst="rect">
            <a:avLst/>
          </a:prstGeom>
          <a:noFill/>
        </p:spPr>
        <p:txBody>
          <a:bodyPr wrap="square" rtlCol="0">
            <a:spAutoFit/>
          </a:bodyPr>
          <a:lstStyle/>
          <a:p>
            <a:r>
              <a:rPr lang="zh-CN" altLang="en-US" sz="1400"/>
              <a:t>当年待遇总值</a:t>
            </a:r>
          </a:p>
        </p:txBody>
      </p:sp>
      <p:sp>
        <p:nvSpPr>
          <p:cNvPr id="9" name="文本框 8"/>
          <p:cNvSpPr txBox="1"/>
          <p:nvPr/>
        </p:nvSpPr>
        <p:spPr>
          <a:xfrm>
            <a:off x="7833360" y="3933190"/>
            <a:ext cx="1378585" cy="304800"/>
          </a:xfrm>
          <a:prstGeom prst="rect">
            <a:avLst/>
          </a:prstGeom>
          <a:noFill/>
        </p:spPr>
        <p:txBody>
          <a:bodyPr wrap="square" rtlCol="0">
            <a:spAutoFit/>
          </a:bodyPr>
          <a:lstStyle/>
          <a:p>
            <a:r>
              <a:rPr lang="zh-CN" altLang="en-US" sz="1400"/>
              <a:t>职工平均产值</a:t>
            </a:r>
          </a:p>
        </p:txBody>
      </p:sp>
      <p:sp>
        <p:nvSpPr>
          <p:cNvPr id="10" name="文本框 9"/>
          <p:cNvSpPr txBox="1"/>
          <p:nvPr/>
        </p:nvSpPr>
        <p:spPr>
          <a:xfrm>
            <a:off x="5744845" y="5733415"/>
            <a:ext cx="1378585" cy="365760"/>
          </a:xfrm>
          <a:prstGeom prst="rect">
            <a:avLst/>
          </a:prstGeom>
          <a:noFill/>
        </p:spPr>
        <p:txBody>
          <a:bodyPr wrap="square" rtlCol="0">
            <a:spAutoFit/>
          </a:bodyPr>
          <a:lstStyle/>
          <a:p>
            <a:r>
              <a:rPr lang="zh-CN" altLang="en-US"/>
              <a:t>政府治理</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a:bodyPr>
          <a:lstStyle/>
          <a:p>
            <a:r>
              <a:rPr lang="nl-BE" strike="noStrike" noProof="1">
                <a:solidFill>
                  <a:schemeClr val="tx2"/>
                </a:solidFill>
                <a:latin typeface="Times New Roman" pitchFamily="18" charset="0"/>
              </a:rPr>
              <a:t>Social benefits expenditure  </a:t>
            </a:r>
            <a:r>
              <a:rPr lang="zh-CN" altLang="nl-BE" strike="noStrike" noProof="1">
                <a:solidFill>
                  <a:schemeClr val="tx2"/>
                </a:solidFill>
                <a:latin typeface="Times New Roman" pitchFamily="18" charset="0"/>
              </a:rPr>
              <a:t>社会保障待遇支出 </a:t>
            </a:r>
            <a:r>
              <a:rPr lang="nl-BE" strike="noStrike" noProof="1">
                <a:solidFill>
                  <a:schemeClr val="tx2"/>
                </a:solidFill>
                <a:latin typeface="Times New Roman" pitchFamily="18" charset="0"/>
              </a:rPr>
              <a:t>(% GDP)</a:t>
            </a:r>
          </a:p>
        </p:txBody>
      </p:sp>
      <p:graphicFrame>
        <p:nvGraphicFramePr>
          <p:cNvPr id="4" name="Chart 18"/>
          <p:cNvGraphicFramePr>
            <a:graphicFrameLocks noGrp="1"/>
          </p:cNvGraphicFramePr>
          <p:nvPr>
            <p:ph sz="quarter" idx="1" hasCustomPrompt="1"/>
          </p:nvPr>
        </p:nvGraphicFramePr>
        <p:xfrm>
          <a:off x="848544" y="1447800"/>
          <a:ext cx="8219256" cy="5149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tretch>
            <a:fillRect/>
          </a:stretch>
        </p:blipFill>
        <p:spPr>
          <a:xfrm>
            <a:off x="777240" y="980440"/>
            <a:ext cx="8229600" cy="4738688"/>
          </a:xfrm>
          <a:prstGeom prst="rect">
            <a:avLst/>
          </a:prstGeom>
          <a:noFill/>
          <a:ln w="9525">
            <a:noFill/>
            <a:miter/>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4805" y="260350"/>
            <a:ext cx="7534275" cy="518160"/>
          </a:xfrm>
        </p:spPr>
        <p:txBody>
          <a:bodyPr bIns="91440" anchor="b" anchorCtr="0">
            <a:normAutofit fontScale="90000"/>
          </a:bodyPr>
          <a:lstStyle/>
          <a:p>
            <a:pPr algn="l"/>
            <a:r>
              <a:rPr lang="nl-BE" strike="noStrike" noProof="1">
                <a:solidFill>
                  <a:schemeClr val="tx2"/>
                </a:solidFill>
                <a:latin typeface="Times New Roman" pitchFamily="18" charset="0"/>
              </a:rPr>
              <a:t>Estimated trends of social protection expenditures</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社会保障支出变化趋势预估</a:t>
            </a:r>
          </a:p>
        </p:txBody>
      </p:sp>
      <p:pic>
        <p:nvPicPr>
          <p:cNvPr id="29698" name="Picture 2"/>
          <p:cNvPicPr>
            <a:picLocks noChangeAspect="1"/>
          </p:cNvPicPr>
          <p:nvPr/>
        </p:nvPicPr>
        <p:blipFill>
          <a:blip r:embed="rId2"/>
          <a:stretch>
            <a:fillRect/>
          </a:stretch>
        </p:blipFill>
        <p:spPr>
          <a:xfrm>
            <a:off x="344805" y="1556385"/>
            <a:ext cx="9237980" cy="4085590"/>
          </a:xfrm>
          <a:prstGeom prst="rect">
            <a:avLst/>
          </a:prstGeom>
          <a:noFill/>
          <a:ln w="9525">
            <a:noFill/>
            <a:miter/>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hasCustomPrompt="1"/>
          </p:nvPr>
        </p:nvSpPr>
        <p:spPr/>
        <p:txBody>
          <a:bodyPr bIns="91440" anchor="b"/>
          <a:lstStyle/>
          <a:p>
            <a:pPr algn="l"/>
            <a:r>
              <a:rPr lang="nl-BE" altLang="en-US" sz="3200" b="1" dirty="0" err="1">
                <a:solidFill>
                  <a:schemeClr val="tx2"/>
                </a:solidFill>
                <a:latin typeface="Times New Roman" pitchFamily="18" charset="0"/>
              </a:rPr>
              <a:t>Organisation </a:t>
            </a:r>
            <a:r>
              <a:rPr lang="zh-CN" altLang="nl-BE" sz="3200" b="1" dirty="0" err="1">
                <a:solidFill>
                  <a:schemeClr val="tx2"/>
                </a:solidFill>
                <a:latin typeface="Times New Roman" pitchFamily="18" charset="0"/>
              </a:rPr>
              <a:t>组织系统</a:t>
            </a:r>
          </a:p>
        </p:txBody>
      </p:sp>
      <p:pic>
        <p:nvPicPr>
          <p:cNvPr id="30722" name="Tijdelijke aanduiding voor inhoud 4"/>
          <p:cNvPicPr>
            <a:picLocks noGrp="1" noChangeAspect="1"/>
          </p:cNvPicPr>
          <p:nvPr>
            <p:ph sz="quarter" idx="1" hasCustomPrompt="1"/>
          </p:nvPr>
        </p:nvPicPr>
        <p:blipFill>
          <a:blip r:embed="rId2"/>
          <a:stretch>
            <a:fillRect/>
          </a:stretch>
        </p:blipFill>
        <p:spPr>
          <a:xfrm>
            <a:off x="1857375" y="1484313"/>
            <a:ext cx="6537325" cy="46418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fontScale="90000"/>
          </a:bodyPr>
          <a:lstStyle/>
          <a:p>
            <a:r>
              <a:rPr lang="nl-BE" b="1" strike="noStrike" noProof="1">
                <a:solidFill>
                  <a:schemeClr val="tx2"/>
                </a:solidFill>
                <a:latin typeface="Times New Roman" pitchFamily="18" charset="0"/>
              </a:rPr>
              <a:t>Organisation of Social Security Budget</a:t>
            </a:r>
            <a:br>
              <a:rPr lang="nl-BE" b="1" strike="noStrike" noProof="1">
                <a:solidFill>
                  <a:schemeClr val="tx2"/>
                </a:solidFill>
                <a:latin typeface="Times New Roman" pitchFamily="18" charset="0"/>
              </a:rPr>
            </a:br>
            <a:r>
              <a:rPr lang="zh-CN" altLang="nl-BE" b="1" strike="noStrike" noProof="1">
                <a:solidFill>
                  <a:schemeClr val="tx2"/>
                </a:solidFill>
                <a:latin typeface="Times New Roman" pitchFamily="18" charset="0"/>
              </a:rPr>
              <a:t>社会保障预算组织</a:t>
            </a:r>
          </a:p>
        </p:txBody>
      </p:sp>
      <p:sp>
        <p:nvSpPr>
          <p:cNvPr id="31746" name="Tijdelijke aanduiding voor inhoud 2"/>
          <p:cNvSpPr>
            <a:spLocks noGrp="1"/>
          </p:cNvSpPr>
          <p:nvPr>
            <p:ph sz="quarter" idx="1" hasCustomPrompt="1"/>
          </p:nvPr>
        </p:nvSpPr>
        <p:spPr/>
        <p:txBody>
          <a:bodyPr anchor="t"/>
          <a:lstStyle/>
          <a:p>
            <a:endParaRPr lang="nl-BE" altLang="en-US" kern="1200" dirty="0">
              <a:solidFill>
                <a:schemeClr val="tx2"/>
              </a:solidFill>
              <a:latin typeface="Times New Roman" pitchFamily="18" charset="0"/>
            </a:endParaRPr>
          </a:p>
          <a:p>
            <a:r>
              <a:rPr lang="nl-BE" altLang="en-US" kern="1200" dirty="0">
                <a:solidFill>
                  <a:schemeClr val="tx2"/>
                </a:solidFill>
                <a:latin typeface="Times New Roman" pitchFamily="18" charset="0"/>
              </a:rPr>
              <a:t>Global Financial </a:t>
            </a:r>
            <a:r>
              <a:rPr lang="nl-BE" altLang="en-US" kern="1200" dirty="0" err="1">
                <a:solidFill>
                  <a:schemeClr val="tx2"/>
                </a:solidFill>
                <a:latin typeface="Times New Roman" pitchFamily="18" charset="0"/>
              </a:rPr>
              <a:t>Managment</a:t>
            </a:r>
            <a:r>
              <a:rPr lang="nl-BE" altLang="en-US" kern="1200" dirty="0">
                <a:solidFill>
                  <a:schemeClr val="tx2"/>
                </a:solidFill>
                <a:latin typeface="Times New Roman" pitchFamily="18" charset="0"/>
              </a:rPr>
              <a:t> </a:t>
            </a:r>
            <a:br>
              <a:rPr lang="nl-BE" altLang="en-US" kern="1200" dirty="0">
                <a:solidFill>
                  <a:schemeClr val="tx2"/>
                </a:solidFill>
                <a:latin typeface="Times New Roman" pitchFamily="18" charset="0"/>
              </a:rPr>
            </a:br>
            <a:r>
              <a:rPr lang="zh-CN" altLang="nl-BE" kern="1200" dirty="0">
                <a:solidFill>
                  <a:schemeClr val="tx2"/>
                </a:solidFill>
                <a:latin typeface="Times New Roman" pitchFamily="18" charset="0"/>
              </a:rPr>
              <a:t>统筹式财政管理</a:t>
            </a:r>
          </a:p>
          <a:p>
            <a:endParaRPr lang="nl-BE" altLang="en-US" kern="1200" dirty="0">
              <a:solidFill>
                <a:schemeClr val="tx2"/>
              </a:solidFill>
              <a:latin typeface="Times New Roman" pitchFamily="18" charset="0"/>
            </a:endParaRPr>
          </a:p>
          <a:p>
            <a:r>
              <a:rPr lang="nl-BE" altLang="en-US" kern="1200" dirty="0">
                <a:solidFill>
                  <a:schemeClr val="tx2"/>
                </a:solidFill>
                <a:latin typeface="Times New Roman" pitchFamily="18" charset="0"/>
              </a:rPr>
              <a:t>Financial </a:t>
            </a:r>
            <a:r>
              <a:rPr lang="nl-BE" altLang="en-US" kern="1200" dirty="0" err="1">
                <a:solidFill>
                  <a:schemeClr val="tx2"/>
                </a:solidFill>
                <a:latin typeface="Times New Roman" pitchFamily="18" charset="0"/>
              </a:rPr>
              <a:t>Managment</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by</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scheme</a:t>
            </a:r>
            <a:br>
              <a:rPr lang="nl-BE" altLang="en-US" kern="1200" dirty="0" err="1">
                <a:solidFill>
                  <a:schemeClr val="tx2"/>
                </a:solidFill>
                <a:latin typeface="Times New Roman" pitchFamily="18" charset="0"/>
              </a:rPr>
            </a:br>
            <a:r>
              <a:rPr lang="zh-CN" altLang="nl-BE" kern="1200" dirty="0" err="1">
                <a:solidFill>
                  <a:schemeClr val="tx2"/>
                </a:solidFill>
                <a:latin typeface="Times New Roman" pitchFamily="18" charset="0"/>
              </a:rPr>
              <a:t>特定计划的财政管理</a:t>
            </a:r>
          </a:p>
          <a:p>
            <a:endParaRPr lang="nl-BE" altLang="en-US" kern="1200" dirty="0" err="1">
              <a:solidFill>
                <a:schemeClr val="tx2"/>
              </a:solidFill>
              <a:latin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hasCustomPrompt="1"/>
          </p:nvPr>
        </p:nvSpPr>
        <p:spPr>
          <a:xfrm>
            <a:off x="272415" y="188595"/>
            <a:ext cx="8378825" cy="588010"/>
          </a:xfrm>
        </p:spPr>
        <p:txBody>
          <a:bodyPr bIns="91440" anchor="b"/>
          <a:lstStyle/>
          <a:p>
            <a:r>
              <a:rPr lang="nl-BE" altLang="en-US" dirty="0">
                <a:solidFill>
                  <a:schemeClr val="tx2"/>
                </a:solidFill>
                <a:latin typeface="Times New Roman" pitchFamily="18" charset="0"/>
              </a:rPr>
              <a:t>1. </a:t>
            </a:r>
            <a:r>
              <a:rPr lang="nl-BE" altLang="en-US" dirty="0" err="1">
                <a:solidFill>
                  <a:schemeClr val="tx2"/>
                </a:solidFill>
                <a:latin typeface="Times New Roman" pitchFamily="18" charset="0"/>
              </a:rPr>
              <a:t>Mandatory</a:t>
            </a:r>
            <a:r>
              <a:rPr lang="nl-BE" altLang="en-US" dirty="0">
                <a:solidFill>
                  <a:schemeClr val="tx2"/>
                </a:solidFill>
                <a:latin typeface="Times New Roman" pitchFamily="18" charset="0"/>
              </a:rPr>
              <a:t> payroll </a:t>
            </a:r>
            <a:r>
              <a:rPr lang="nl-BE" altLang="en-US" dirty="0" err="1">
                <a:solidFill>
                  <a:schemeClr val="tx2"/>
                </a:solidFill>
                <a:latin typeface="Times New Roman" pitchFamily="18" charset="0"/>
              </a:rPr>
              <a:t>contributions</a:t>
            </a:r>
            <a:r>
              <a:rPr lang="nl-BE" altLang="en-US" dirty="0">
                <a:solidFill>
                  <a:schemeClr val="tx2"/>
                </a:solidFill>
                <a:latin typeface="Times New Roman" pitchFamily="18" charset="0"/>
              </a:rPr>
              <a:t> </a:t>
            </a:r>
            <a:r>
              <a:rPr lang="zh-CN" altLang="nl-BE" dirty="0">
                <a:solidFill>
                  <a:schemeClr val="tx2"/>
                </a:solidFill>
                <a:latin typeface="Times New Roman" pitchFamily="18" charset="0"/>
              </a:rPr>
              <a:t>强制性收入缴费 </a:t>
            </a:r>
            <a:r>
              <a:rPr lang="nl-BE" altLang="en-US" sz="2000" dirty="0">
                <a:solidFill>
                  <a:schemeClr val="tx2"/>
                </a:solidFill>
                <a:latin typeface="Times New Roman" pitchFamily="18" charset="0"/>
              </a:rPr>
              <a:t>(1/01/2014)</a:t>
            </a:r>
          </a:p>
        </p:txBody>
      </p:sp>
      <p:graphicFrame>
        <p:nvGraphicFramePr>
          <p:cNvPr id="4" name="Tijdelijke aanduiding voor inhoud 3"/>
          <p:cNvGraphicFramePr>
            <a:graphicFrameLocks noGrp="1"/>
          </p:cNvGraphicFramePr>
          <p:nvPr>
            <p:ph sz="quarter" idx="1"/>
          </p:nvPr>
        </p:nvGraphicFramePr>
        <p:xfrm>
          <a:off x="560388" y="1484313"/>
          <a:ext cx="8764270" cy="4283710"/>
        </p:xfrm>
        <a:graphic>
          <a:graphicData uri="http://schemas.openxmlformats.org/drawingml/2006/table">
            <a:tbl>
              <a:tblPr firstRow="1" bandRow="1">
                <a:tableStyleId>{5C22544A-7EE6-4342-B048-85BDC9FD1C3A}</a:tableStyleId>
              </a:tblPr>
              <a:tblGrid>
                <a:gridCol w="5560695">
                  <a:extLst>
                    <a:ext uri="{9D8B030D-6E8A-4147-A177-3AD203B41FA5}">
                      <a16:colId xmlns:a16="http://schemas.microsoft.com/office/drawing/2014/main" val="20000"/>
                    </a:ext>
                  </a:extLst>
                </a:gridCol>
                <a:gridCol w="1183640">
                  <a:extLst>
                    <a:ext uri="{9D8B030D-6E8A-4147-A177-3AD203B41FA5}">
                      <a16:colId xmlns:a16="http://schemas.microsoft.com/office/drawing/2014/main" val="20001"/>
                    </a:ext>
                  </a:extLst>
                </a:gridCol>
                <a:gridCol w="1116965">
                  <a:extLst>
                    <a:ext uri="{9D8B030D-6E8A-4147-A177-3AD203B41FA5}">
                      <a16:colId xmlns:a16="http://schemas.microsoft.com/office/drawing/2014/main" val="20002"/>
                    </a:ext>
                  </a:extLst>
                </a:gridCol>
                <a:gridCol w="902970">
                  <a:extLst>
                    <a:ext uri="{9D8B030D-6E8A-4147-A177-3AD203B41FA5}">
                      <a16:colId xmlns:a16="http://schemas.microsoft.com/office/drawing/2014/main" val="20003"/>
                    </a:ext>
                  </a:extLst>
                </a:gridCol>
              </a:tblGrid>
              <a:tr h="510540">
                <a:tc>
                  <a:txBody>
                    <a:bodyPr/>
                    <a:lstStyle/>
                    <a:p>
                      <a:r>
                        <a:rPr lang="nl-BE" dirty="0"/>
                        <a:t>Sector   </a:t>
                      </a:r>
                      <a:r>
                        <a:rPr lang="zh-CN" altLang="nl-BE" dirty="0"/>
                        <a:t>项目</a:t>
                      </a:r>
                    </a:p>
                  </a:txBody>
                  <a:tcPr/>
                </a:tc>
                <a:tc>
                  <a:txBody>
                    <a:bodyPr/>
                    <a:lstStyle/>
                    <a:p>
                      <a:r>
                        <a:rPr lang="nl-BE" dirty="0"/>
                        <a:t>Employee </a:t>
                      </a:r>
                      <a:r>
                        <a:rPr lang="zh-CN" altLang="nl-BE" dirty="0"/>
                        <a:t>职工</a:t>
                      </a:r>
                      <a:r>
                        <a:rPr lang="nl-BE" dirty="0"/>
                        <a:t> %</a:t>
                      </a:r>
                      <a:endParaRPr lang="en-GB" dirty="0"/>
                    </a:p>
                  </a:txBody>
                  <a:tcPr/>
                </a:tc>
                <a:tc>
                  <a:txBody>
                    <a:bodyPr/>
                    <a:lstStyle/>
                    <a:p>
                      <a:r>
                        <a:rPr lang="nl-BE" dirty="0" err="1"/>
                        <a:t>Employer</a:t>
                      </a:r>
                      <a:r>
                        <a:rPr lang="nl-BE" dirty="0"/>
                        <a:t> </a:t>
                      </a:r>
                      <a:r>
                        <a:rPr lang="zh-CN" altLang="nl-BE" dirty="0"/>
                        <a:t>雇佣方</a:t>
                      </a:r>
                      <a:r>
                        <a:rPr lang="nl-BE" dirty="0"/>
                        <a:t> %</a:t>
                      </a:r>
                      <a:endParaRPr lang="en-GB" dirty="0"/>
                    </a:p>
                  </a:txBody>
                  <a:tcPr/>
                </a:tc>
                <a:tc>
                  <a:txBody>
                    <a:bodyPr/>
                    <a:lstStyle/>
                    <a:p>
                      <a:r>
                        <a:rPr lang="nl-BE" dirty="0"/>
                        <a:t>Total </a:t>
                      </a:r>
                      <a:r>
                        <a:rPr lang="zh-CN" altLang="nl-BE" dirty="0"/>
                        <a:t>总计 </a:t>
                      </a:r>
                      <a:r>
                        <a:rPr lang="nl-BE" dirty="0"/>
                        <a:t>%</a:t>
                      </a:r>
                      <a:endParaRPr lang="en-GB" dirty="0"/>
                    </a:p>
                  </a:txBody>
                  <a:tcPr/>
                </a:tc>
                <a:extLst>
                  <a:ext uri="{0D108BD9-81ED-4DB2-BD59-A6C34878D82A}">
                    <a16:rowId xmlns:a16="http://schemas.microsoft.com/office/drawing/2014/main" val="10000"/>
                  </a:ext>
                </a:extLst>
              </a:tr>
              <a:tr h="386080">
                <a:tc>
                  <a:txBody>
                    <a:bodyPr/>
                    <a:lstStyle/>
                    <a:p>
                      <a:r>
                        <a:rPr lang="nl-BE" b="1" dirty="0"/>
                        <a:t>1. Sickness &amp; </a:t>
                      </a:r>
                      <a:r>
                        <a:rPr lang="nl-BE" b="1" dirty="0" err="1"/>
                        <a:t>invalidity   </a:t>
                      </a:r>
                      <a:r>
                        <a:rPr lang="zh-CN" altLang="en-GB" b="1" dirty="0"/>
                        <a:t>疾病及残疾</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375920">
                <a:tc>
                  <a:txBody>
                    <a:bodyPr/>
                    <a:lstStyle/>
                    <a:p>
                      <a:r>
                        <a:rPr lang="nl-BE" dirty="0"/>
                        <a:t>-</a:t>
                      </a:r>
                      <a:r>
                        <a:rPr lang="nl-BE" baseline="0" dirty="0"/>
                        <a:t> health-care   </a:t>
                      </a:r>
                      <a:r>
                        <a:rPr lang="zh-CN" altLang="en-GB" dirty="0"/>
                        <a:t>健康</a:t>
                      </a:r>
                    </a:p>
                  </a:txBody>
                  <a:tcPr/>
                </a:tc>
                <a:tc>
                  <a:txBody>
                    <a:bodyPr/>
                    <a:lstStyle/>
                    <a:p>
                      <a:r>
                        <a:rPr lang="nl-BE" dirty="0"/>
                        <a:t>3.55</a:t>
                      </a:r>
                      <a:endParaRPr lang="en-GB" dirty="0"/>
                    </a:p>
                  </a:txBody>
                  <a:tcPr/>
                </a:tc>
                <a:tc>
                  <a:txBody>
                    <a:bodyPr/>
                    <a:lstStyle/>
                    <a:p>
                      <a:r>
                        <a:rPr lang="nl-BE" dirty="0"/>
                        <a:t>3.80</a:t>
                      </a:r>
                      <a:endParaRPr lang="en-GB" dirty="0"/>
                    </a:p>
                  </a:txBody>
                  <a:tcPr/>
                </a:tc>
                <a:tc>
                  <a:txBody>
                    <a:bodyPr/>
                    <a:lstStyle/>
                    <a:p>
                      <a:r>
                        <a:rPr lang="nl-BE" dirty="0"/>
                        <a:t>7.35</a:t>
                      </a:r>
                      <a:endParaRPr lang="en-GB" dirty="0"/>
                    </a:p>
                  </a:txBody>
                  <a:tcPr/>
                </a:tc>
                <a:extLst>
                  <a:ext uri="{0D108BD9-81ED-4DB2-BD59-A6C34878D82A}">
                    <a16:rowId xmlns:a16="http://schemas.microsoft.com/office/drawing/2014/main" val="10002"/>
                  </a:ext>
                </a:extLst>
              </a:tr>
              <a:tr h="436245">
                <a:tc>
                  <a:txBody>
                    <a:bodyPr/>
                    <a:lstStyle/>
                    <a:p>
                      <a:r>
                        <a:rPr lang="nl-BE" dirty="0"/>
                        <a:t>- </a:t>
                      </a:r>
                      <a:r>
                        <a:rPr lang="nl-BE" dirty="0" err="1"/>
                        <a:t>Invalidity</a:t>
                      </a:r>
                      <a:r>
                        <a:rPr lang="nl-BE" dirty="0"/>
                        <a:t> benefits   </a:t>
                      </a:r>
                      <a:r>
                        <a:rPr lang="zh-CN" altLang="en-GB" dirty="0"/>
                        <a:t>残疾补助</a:t>
                      </a:r>
                    </a:p>
                  </a:txBody>
                  <a:tcPr/>
                </a:tc>
                <a:tc>
                  <a:txBody>
                    <a:bodyPr/>
                    <a:lstStyle/>
                    <a:p>
                      <a:r>
                        <a:rPr lang="nl-BE" dirty="0"/>
                        <a:t>1.15</a:t>
                      </a:r>
                      <a:endParaRPr lang="en-GB" dirty="0"/>
                    </a:p>
                  </a:txBody>
                  <a:tcPr/>
                </a:tc>
                <a:tc>
                  <a:txBody>
                    <a:bodyPr/>
                    <a:lstStyle/>
                    <a:p>
                      <a:r>
                        <a:rPr lang="nl-BE" dirty="0"/>
                        <a:t>2.35</a:t>
                      </a:r>
                      <a:endParaRPr lang="en-GB" dirty="0"/>
                    </a:p>
                  </a:txBody>
                  <a:tcPr/>
                </a:tc>
                <a:tc>
                  <a:txBody>
                    <a:bodyPr/>
                    <a:lstStyle/>
                    <a:p>
                      <a:r>
                        <a:rPr lang="nl-BE" dirty="0"/>
                        <a:t>3.50</a:t>
                      </a:r>
                      <a:endParaRPr lang="en-GB" dirty="0"/>
                    </a:p>
                  </a:txBody>
                  <a:tcPr/>
                </a:tc>
                <a:extLst>
                  <a:ext uri="{0D108BD9-81ED-4DB2-BD59-A6C34878D82A}">
                    <a16:rowId xmlns:a16="http://schemas.microsoft.com/office/drawing/2014/main" val="10003"/>
                  </a:ext>
                </a:extLst>
              </a:tr>
              <a:tr h="375285">
                <a:tc>
                  <a:txBody>
                    <a:bodyPr/>
                    <a:lstStyle/>
                    <a:p>
                      <a:r>
                        <a:rPr lang="nl-BE" b="1" dirty="0"/>
                        <a:t>2. </a:t>
                      </a:r>
                      <a:r>
                        <a:rPr lang="nl-BE" b="1" dirty="0" err="1"/>
                        <a:t>Unemployment   </a:t>
                      </a:r>
                      <a:r>
                        <a:rPr lang="zh-CN" altLang="nl-BE" b="1" dirty="0" err="1"/>
                        <a:t>失业</a:t>
                      </a:r>
                    </a:p>
                  </a:txBody>
                  <a:tcPr/>
                </a:tc>
                <a:tc>
                  <a:txBody>
                    <a:bodyPr/>
                    <a:lstStyle/>
                    <a:p>
                      <a:r>
                        <a:rPr lang="nl-BE" dirty="0"/>
                        <a:t>0.87</a:t>
                      </a:r>
                      <a:endParaRPr lang="en-GB" dirty="0"/>
                    </a:p>
                  </a:txBody>
                  <a:tcPr/>
                </a:tc>
                <a:tc>
                  <a:txBody>
                    <a:bodyPr/>
                    <a:lstStyle/>
                    <a:p>
                      <a:r>
                        <a:rPr lang="nl-BE" dirty="0"/>
                        <a:t>1.46</a:t>
                      </a:r>
                      <a:endParaRPr lang="en-GB" dirty="0"/>
                    </a:p>
                  </a:txBody>
                  <a:tcPr/>
                </a:tc>
                <a:tc>
                  <a:txBody>
                    <a:bodyPr/>
                    <a:lstStyle/>
                    <a:p>
                      <a:r>
                        <a:rPr lang="nl-BE" dirty="0"/>
                        <a:t>2.35</a:t>
                      </a:r>
                      <a:endParaRPr lang="en-GB" dirty="0"/>
                    </a:p>
                  </a:txBody>
                  <a:tcPr/>
                </a:tc>
                <a:extLst>
                  <a:ext uri="{0D108BD9-81ED-4DB2-BD59-A6C34878D82A}">
                    <a16:rowId xmlns:a16="http://schemas.microsoft.com/office/drawing/2014/main" val="10004"/>
                  </a:ext>
                </a:extLst>
              </a:tr>
              <a:tr h="408940">
                <a:tc>
                  <a:txBody>
                    <a:bodyPr/>
                    <a:lstStyle/>
                    <a:p>
                      <a:r>
                        <a:rPr lang="nl-BE" b="1" dirty="0"/>
                        <a:t>3. Pensions   </a:t>
                      </a:r>
                      <a:r>
                        <a:rPr lang="zh-CN" altLang="nl-BE" b="1" dirty="0"/>
                        <a:t>养老金</a:t>
                      </a:r>
                    </a:p>
                  </a:txBody>
                  <a:tcPr/>
                </a:tc>
                <a:tc>
                  <a:txBody>
                    <a:bodyPr/>
                    <a:lstStyle/>
                    <a:p>
                      <a:r>
                        <a:rPr lang="nl-BE" dirty="0"/>
                        <a:t>7.50</a:t>
                      </a:r>
                      <a:endParaRPr lang="en-GB" dirty="0"/>
                    </a:p>
                  </a:txBody>
                  <a:tcPr/>
                </a:tc>
                <a:tc>
                  <a:txBody>
                    <a:bodyPr/>
                    <a:lstStyle/>
                    <a:p>
                      <a:r>
                        <a:rPr lang="nl-BE" dirty="0"/>
                        <a:t>8.86</a:t>
                      </a:r>
                      <a:endParaRPr lang="en-GB" dirty="0"/>
                    </a:p>
                  </a:txBody>
                  <a:tcPr/>
                </a:tc>
                <a:tc>
                  <a:txBody>
                    <a:bodyPr/>
                    <a:lstStyle/>
                    <a:p>
                      <a:r>
                        <a:rPr lang="nl-BE" dirty="0"/>
                        <a:t>16.36</a:t>
                      </a:r>
                      <a:endParaRPr lang="en-GB" dirty="0"/>
                    </a:p>
                  </a:txBody>
                  <a:tcPr/>
                </a:tc>
                <a:extLst>
                  <a:ext uri="{0D108BD9-81ED-4DB2-BD59-A6C34878D82A}">
                    <a16:rowId xmlns:a16="http://schemas.microsoft.com/office/drawing/2014/main" val="10005"/>
                  </a:ext>
                </a:extLst>
              </a:tr>
              <a:tr h="409575">
                <a:tc>
                  <a:txBody>
                    <a:bodyPr/>
                    <a:lstStyle/>
                    <a:p>
                      <a:r>
                        <a:rPr lang="nl-BE" b="1" dirty="0"/>
                        <a:t>4. Family benefits    </a:t>
                      </a:r>
                      <a:r>
                        <a:rPr lang="zh-CN" altLang="nl-BE" b="1" dirty="0"/>
                        <a:t>家庭福利</a:t>
                      </a:r>
                    </a:p>
                  </a:txBody>
                  <a:tcPr/>
                </a:tc>
                <a:tc>
                  <a:txBody>
                    <a:bodyPr/>
                    <a:lstStyle/>
                    <a:p>
                      <a:r>
                        <a:rPr lang="nl-BE" dirty="0"/>
                        <a:t>0.00</a:t>
                      </a:r>
                      <a:endParaRPr lang="en-GB" dirty="0"/>
                    </a:p>
                  </a:txBody>
                  <a:tcPr/>
                </a:tc>
                <a:tc>
                  <a:txBody>
                    <a:bodyPr/>
                    <a:lstStyle/>
                    <a:p>
                      <a:r>
                        <a:rPr lang="nl-BE" dirty="0"/>
                        <a:t>0.30</a:t>
                      </a:r>
                      <a:endParaRPr lang="en-GB" dirty="0"/>
                    </a:p>
                  </a:txBody>
                  <a:tcPr/>
                </a:tc>
                <a:tc>
                  <a:txBody>
                    <a:bodyPr/>
                    <a:lstStyle/>
                    <a:p>
                      <a:r>
                        <a:rPr lang="nl-BE" dirty="0"/>
                        <a:t>0.30</a:t>
                      </a:r>
                      <a:endParaRPr lang="en-GB" dirty="0"/>
                    </a:p>
                  </a:txBody>
                  <a:tcPr/>
                </a:tc>
                <a:extLst>
                  <a:ext uri="{0D108BD9-81ED-4DB2-BD59-A6C34878D82A}">
                    <a16:rowId xmlns:a16="http://schemas.microsoft.com/office/drawing/2014/main" val="10006"/>
                  </a:ext>
                </a:extLst>
              </a:tr>
              <a:tr h="442595">
                <a:tc>
                  <a:txBody>
                    <a:bodyPr/>
                    <a:lstStyle/>
                    <a:p>
                      <a:r>
                        <a:rPr lang="nl-BE" b="1" dirty="0"/>
                        <a:t>5. Industrial </a:t>
                      </a:r>
                      <a:r>
                        <a:rPr lang="nl-BE" b="1" dirty="0" err="1"/>
                        <a:t>accidents    </a:t>
                      </a:r>
                      <a:r>
                        <a:rPr lang="zh-CN" altLang="nl-BE" b="1" dirty="0" err="1"/>
                        <a:t>工伤意外保险</a:t>
                      </a:r>
                    </a:p>
                  </a:txBody>
                  <a:tcPr/>
                </a:tc>
                <a:tc>
                  <a:txBody>
                    <a:bodyPr/>
                    <a:lstStyle/>
                    <a:p>
                      <a:r>
                        <a:rPr lang="nl-BE" dirty="0"/>
                        <a:t>0.00</a:t>
                      </a:r>
                      <a:endParaRPr lang="en-GB" dirty="0"/>
                    </a:p>
                  </a:txBody>
                  <a:tcPr/>
                </a:tc>
                <a:tc>
                  <a:txBody>
                    <a:bodyPr/>
                    <a:lstStyle/>
                    <a:p>
                      <a:r>
                        <a:rPr lang="nl-BE" dirty="0"/>
                        <a:t>1.00</a:t>
                      </a:r>
                      <a:endParaRPr lang="en-GB" dirty="0"/>
                    </a:p>
                  </a:txBody>
                  <a:tcPr/>
                </a:tc>
                <a:tc>
                  <a:txBody>
                    <a:bodyPr/>
                    <a:lstStyle/>
                    <a:p>
                      <a:r>
                        <a:rPr lang="nl-BE" dirty="0"/>
                        <a:t>1.00</a:t>
                      </a:r>
                      <a:endParaRPr lang="en-GB" dirty="0"/>
                    </a:p>
                  </a:txBody>
                  <a:tcPr/>
                </a:tc>
                <a:extLst>
                  <a:ext uri="{0D108BD9-81ED-4DB2-BD59-A6C34878D82A}">
                    <a16:rowId xmlns:a16="http://schemas.microsoft.com/office/drawing/2014/main" val="10007"/>
                  </a:ext>
                </a:extLst>
              </a:tr>
              <a:tr h="386715">
                <a:tc>
                  <a:txBody>
                    <a:bodyPr/>
                    <a:lstStyle/>
                    <a:p>
                      <a:r>
                        <a:rPr lang="nl-BE" b="1" dirty="0"/>
                        <a:t>6. Professional</a:t>
                      </a:r>
                      <a:r>
                        <a:rPr lang="nl-BE" b="1" baseline="0" dirty="0"/>
                        <a:t> </a:t>
                      </a:r>
                      <a:r>
                        <a:rPr lang="nl-BE" b="1" dirty="0" err="1"/>
                        <a:t>diseases    </a:t>
                      </a:r>
                      <a:r>
                        <a:rPr lang="zh-CN" altLang="nl-BE" b="1" dirty="0" err="1"/>
                        <a:t>职业病</a:t>
                      </a:r>
                    </a:p>
                  </a:txBody>
                  <a:tcPr/>
                </a:tc>
                <a:tc>
                  <a:txBody>
                    <a:bodyPr/>
                    <a:lstStyle/>
                    <a:p>
                      <a:r>
                        <a:rPr lang="nl-BE" dirty="0"/>
                        <a:t>0.00</a:t>
                      </a:r>
                      <a:endParaRPr lang="en-GB" dirty="0"/>
                    </a:p>
                  </a:txBody>
                  <a:tcPr/>
                </a:tc>
                <a:tc>
                  <a:txBody>
                    <a:bodyPr/>
                    <a:lstStyle/>
                    <a:p>
                      <a:r>
                        <a:rPr lang="nl-BE" dirty="0"/>
                        <a:t>1.00</a:t>
                      </a:r>
                      <a:endParaRPr lang="en-GB" dirty="0"/>
                    </a:p>
                  </a:txBody>
                  <a:tcPr/>
                </a:tc>
                <a:tc>
                  <a:txBody>
                    <a:bodyPr/>
                    <a:lstStyle/>
                    <a:p>
                      <a:r>
                        <a:rPr lang="nl-BE" dirty="0"/>
                        <a:t>1.00</a:t>
                      </a:r>
                      <a:endParaRPr lang="en-GB" dirty="0"/>
                    </a:p>
                  </a:txBody>
                  <a:tcPr/>
                </a:tc>
                <a:extLst>
                  <a:ext uri="{0D108BD9-81ED-4DB2-BD59-A6C34878D82A}">
                    <a16:rowId xmlns:a16="http://schemas.microsoft.com/office/drawing/2014/main" val="10008"/>
                  </a:ext>
                </a:extLst>
              </a:tr>
              <a:tr h="419735">
                <a:tc>
                  <a:txBody>
                    <a:bodyPr/>
                    <a:lstStyle/>
                    <a:p>
                      <a:r>
                        <a:rPr lang="nl-BE" b="1" dirty="0">
                          <a:solidFill>
                            <a:schemeClr val="accent2"/>
                          </a:solidFill>
                        </a:rPr>
                        <a:t>Total   </a:t>
                      </a:r>
                      <a:r>
                        <a:rPr lang="zh-CN" altLang="nl-BE" b="1" dirty="0">
                          <a:solidFill>
                            <a:schemeClr val="accent2"/>
                          </a:solidFill>
                        </a:rPr>
                        <a:t>总计</a:t>
                      </a:r>
                    </a:p>
                  </a:txBody>
                  <a:tcPr/>
                </a:tc>
                <a:tc>
                  <a:txBody>
                    <a:bodyPr/>
                    <a:lstStyle/>
                    <a:p>
                      <a:r>
                        <a:rPr lang="nl-BE" b="1" dirty="0">
                          <a:solidFill>
                            <a:schemeClr val="accent2"/>
                          </a:solidFill>
                        </a:rPr>
                        <a:t>13.07</a:t>
                      </a:r>
                      <a:endParaRPr lang="en-GB" b="1" dirty="0">
                        <a:solidFill>
                          <a:schemeClr val="accent2"/>
                        </a:solidFill>
                      </a:endParaRPr>
                    </a:p>
                  </a:txBody>
                  <a:tcPr/>
                </a:tc>
                <a:tc>
                  <a:txBody>
                    <a:bodyPr/>
                    <a:lstStyle/>
                    <a:p>
                      <a:r>
                        <a:rPr lang="nl-BE" b="1" dirty="0">
                          <a:solidFill>
                            <a:schemeClr val="accent2"/>
                          </a:solidFill>
                        </a:rPr>
                        <a:t>24.77</a:t>
                      </a:r>
                      <a:endParaRPr lang="en-GB" b="1" dirty="0">
                        <a:solidFill>
                          <a:schemeClr val="accent2"/>
                        </a:solidFill>
                      </a:endParaRPr>
                    </a:p>
                  </a:txBody>
                  <a:tcPr/>
                </a:tc>
                <a:tc>
                  <a:txBody>
                    <a:bodyPr/>
                    <a:lstStyle/>
                    <a:p>
                      <a:r>
                        <a:rPr lang="nl-BE" b="1" dirty="0">
                          <a:solidFill>
                            <a:schemeClr val="accent2"/>
                          </a:solidFill>
                        </a:rPr>
                        <a:t>37.84</a:t>
                      </a:r>
                      <a:endParaRPr lang="en-GB" b="1" dirty="0">
                        <a:solidFill>
                          <a:schemeClr val="accent2"/>
                        </a:solidFill>
                      </a:endParaRPr>
                    </a:p>
                  </a:txBody>
                  <a:tcPr/>
                </a:tc>
                <a:extLst>
                  <a:ext uri="{0D108BD9-81ED-4DB2-BD59-A6C34878D82A}">
                    <a16:rowId xmlns:a16="http://schemas.microsoft.com/office/drawing/2014/main" val="10009"/>
                  </a:ext>
                </a:extLst>
              </a:tr>
            </a:tbl>
          </a:graphicData>
        </a:graphic>
      </p:graphicFrame>
      <p:sp>
        <p:nvSpPr>
          <p:cNvPr id="32827" name="Tekstvak 4"/>
          <p:cNvSpPr txBox="1"/>
          <p:nvPr/>
        </p:nvSpPr>
        <p:spPr>
          <a:xfrm>
            <a:off x="3800793" y="908368"/>
            <a:ext cx="2564130" cy="518160"/>
          </a:xfrm>
          <a:prstGeom prst="rect">
            <a:avLst/>
          </a:prstGeom>
          <a:noFill/>
          <a:ln w="9525">
            <a:noFill/>
            <a:miter/>
          </a:ln>
        </p:spPr>
        <p:txBody>
          <a:bodyPr wrap="none" anchor="t">
            <a:spAutoFit/>
          </a:bodyPr>
          <a:lstStyle/>
          <a:p>
            <a:pPr lvl="0"/>
            <a:r>
              <a:rPr lang="nl-BE" altLang="en-US" sz="2800" dirty="0">
                <a:solidFill>
                  <a:schemeClr val="tx2"/>
                </a:solidFill>
                <a:latin typeface="Times New Roman" pitchFamily="18" charset="0"/>
                <a:ea typeface="宋体" charset="-122"/>
              </a:rPr>
              <a:t>Employees </a:t>
            </a:r>
            <a:r>
              <a:rPr lang="zh-CN" altLang="nl-BE" sz="2800" dirty="0">
                <a:solidFill>
                  <a:schemeClr val="tx2"/>
                </a:solidFill>
                <a:latin typeface="Times New Roman" pitchFamily="18" charset="0"/>
                <a:ea typeface="宋体" charset="-122"/>
              </a:rPr>
              <a:t>职工</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2733" y="188913"/>
            <a:ext cx="9066212" cy="647700"/>
          </a:xfrm>
        </p:spPr>
        <p:txBody>
          <a:bodyPr bIns="91440" anchor="b" anchorCtr="0">
            <a:normAutofit fontScale="90000"/>
          </a:bodyPr>
          <a:lstStyle/>
          <a:p>
            <a:pPr algn="l"/>
            <a:r>
              <a:rPr lang="nl-BE" strike="noStrike" noProof="1">
                <a:solidFill>
                  <a:schemeClr val="tx2"/>
                </a:solidFill>
                <a:latin typeface="Times New Roman" pitchFamily="18" charset="0"/>
              </a:rPr>
              <a:t>Three-monthly contributions self-employed (main occupation)  </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自雇人员主要职业收入季度性缴费</a:t>
            </a:r>
          </a:p>
        </p:txBody>
      </p:sp>
      <p:graphicFrame>
        <p:nvGraphicFramePr>
          <p:cNvPr id="4" name="Tijdelijke aanduiding voor inhoud 3"/>
          <p:cNvGraphicFramePr>
            <a:graphicFrameLocks noGrp="1"/>
          </p:cNvGraphicFramePr>
          <p:nvPr>
            <p:ph sz="quarter" idx="1"/>
          </p:nvPr>
        </p:nvGraphicFramePr>
        <p:xfrm>
          <a:off x="992188" y="3140710"/>
          <a:ext cx="7772400" cy="2963545"/>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92455">
                <a:tc>
                  <a:txBody>
                    <a:bodyPr/>
                    <a:lstStyle/>
                    <a:p>
                      <a:r>
                        <a:rPr lang="nl-BE" dirty="0"/>
                        <a:t>Net </a:t>
                      </a:r>
                      <a:r>
                        <a:rPr lang="nl-BE" dirty="0" err="1"/>
                        <a:t>Profession</a:t>
                      </a:r>
                      <a:r>
                        <a:rPr lang="nl-BE" dirty="0"/>
                        <a:t> </a:t>
                      </a:r>
                      <a:r>
                        <a:rPr lang="nl-BE" dirty="0" err="1"/>
                        <a:t>Income</a:t>
                      </a:r>
                      <a:r>
                        <a:rPr lang="nl-BE" dirty="0"/>
                        <a:t> </a:t>
                      </a:r>
                      <a:r>
                        <a:rPr lang="nl-BE" dirty="0" err="1"/>
                        <a:t>by</a:t>
                      </a:r>
                      <a:r>
                        <a:rPr lang="nl-BE" dirty="0"/>
                        <a:t> bracket</a:t>
                      </a:r>
                    </a:p>
                    <a:p>
                      <a:r>
                        <a:rPr lang="zh-CN" altLang="en-GB" dirty="0"/>
                        <a:t>净职业收入分段</a:t>
                      </a:r>
                    </a:p>
                  </a:txBody>
                  <a:tcPr/>
                </a:tc>
                <a:tc>
                  <a:txBody>
                    <a:bodyPr/>
                    <a:lstStyle/>
                    <a:p>
                      <a:r>
                        <a:rPr lang="nl-BE" dirty="0" err="1"/>
                        <a:t>Contribution</a:t>
                      </a:r>
                    </a:p>
                    <a:p>
                      <a:r>
                        <a:rPr lang="zh-CN" altLang="nl-BE" dirty="0" err="1"/>
                        <a:t>缴费水平</a:t>
                      </a:r>
                    </a:p>
                  </a:txBody>
                  <a:tcPr/>
                </a:tc>
                <a:extLst>
                  <a:ext uri="{0D108BD9-81ED-4DB2-BD59-A6C34878D82A}">
                    <a16:rowId xmlns:a16="http://schemas.microsoft.com/office/drawing/2014/main" val="10000"/>
                  </a:ext>
                </a:extLst>
              </a:tr>
              <a:tr h="593090">
                <a:tc>
                  <a:txBody>
                    <a:bodyPr/>
                    <a:lstStyle/>
                    <a:p>
                      <a:r>
                        <a:rPr lang="nl-BE" dirty="0"/>
                        <a:t>Up </a:t>
                      </a:r>
                      <a:r>
                        <a:rPr lang="nl-BE" dirty="0" err="1"/>
                        <a:t>to</a:t>
                      </a:r>
                      <a:r>
                        <a:rPr lang="nl-BE" dirty="0"/>
                        <a:t> 12,870.43€</a:t>
                      </a:r>
                      <a:endParaRPr lang="en-GB" dirty="0"/>
                    </a:p>
                  </a:txBody>
                  <a:tcPr/>
                </a:tc>
                <a:tc>
                  <a:txBody>
                    <a:bodyPr/>
                    <a:lstStyle/>
                    <a:p>
                      <a:r>
                        <a:rPr lang="nl-BE" dirty="0"/>
                        <a:t>707.87 € per </a:t>
                      </a:r>
                      <a:r>
                        <a:rPr lang="nl-BE" dirty="0" err="1"/>
                        <a:t>quarter</a:t>
                      </a:r>
                      <a:endParaRPr lang="en-GB" dirty="0"/>
                    </a:p>
                  </a:txBody>
                  <a:tcPr/>
                </a:tc>
                <a:extLst>
                  <a:ext uri="{0D108BD9-81ED-4DB2-BD59-A6C34878D82A}">
                    <a16:rowId xmlns:a16="http://schemas.microsoft.com/office/drawing/2014/main" val="10001"/>
                  </a:ext>
                </a:extLst>
              </a:tr>
              <a:tr h="592455">
                <a:tc>
                  <a:txBody>
                    <a:bodyPr/>
                    <a:lstStyle/>
                    <a:p>
                      <a:r>
                        <a:rPr lang="nl-BE" dirty="0" err="1"/>
                        <a:t>Between</a:t>
                      </a:r>
                      <a:r>
                        <a:rPr lang="nl-BE" dirty="0"/>
                        <a:t> 12,870.43 </a:t>
                      </a:r>
                      <a:r>
                        <a:rPr lang="nl-BE" dirty="0" err="1"/>
                        <a:t>and</a:t>
                      </a:r>
                      <a:r>
                        <a:rPr lang="nl-BE" dirty="0"/>
                        <a:t> 55,576.94</a:t>
                      </a:r>
                      <a:r>
                        <a:rPr lang="nl-BE" baseline="0" dirty="0"/>
                        <a:t> €</a:t>
                      </a:r>
                      <a:endParaRPr lang="en-GB" dirty="0"/>
                    </a:p>
                  </a:txBody>
                  <a:tcPr/>
                </a:tc>
                <a:tc>
                  <a:txBody>
                    <a:bodyPr/>
                    <a:lstStyle/>
                    <a:p>
                      <a:r>
                        <a:rPr lang="nl-BE" dirty="0"/>
                        <a:t>22.00 % of net professional </a:t>
                      </a:r>
                      <a:r>
                        <a:rPr lang="nl-BE" dirty="0" err="1"/>
                        <a:t>income</a:t>
                      </a:r>
                      <a:endParaRPr lang="en-GB" dirty="0"/>
                    </a:p>
                  </a:txBody>
                  <a:tcPr/>
                </a:tc>
                <a:extLst>
                  <a:ext uri="{0D108BD9-81ED-4DB2-BD59-A6C34878D82A}">
                    <a16:rowId xmlns:a16="http://schemas.microsoft.com/office/drawing/2014/main" val="10002"/>
                  </a:ext>
                </a:extLst>
              </a:tr>
              <a:tr h="593090">
                <a:tc>
                  <a:txBody>
                    <a:bodyPr/>
                    <a:lstStyle/>
                    <a:p>
                      <a:r>
                        <a:rPr lang="nl-BE" dirty="0" err="1"/>
                        <a:t>Between</a:t>
                      </a:r>
                      <a:r>
                        <a:rPr lang="nl-BE" baseline="0" dirty="0"/>
                        <a:t> 55,576.94 </a:t>
                      </a:r>
                      <a:r>
                        <a:rPr lang="nl-BE" baseline="0" dirty="0" err="1"/>
                        <a:t>and</a:t>
                      </a:r>
                      <a:r>
                        <a:rPr lang="nl-BE" baseline="0" dirty="0"/>
                        <a:t> 81.902,81 €</a:t>
                      </a:r>
                      <a:endParaRPr lang="en-GB" dirty="0"/>
                    </a:p>
                  </a:txBody>
                  <a:tcPr/>
                </a:tc>
                <a:tc>
                  <a:txBody>
                    <a:bodyPr/>
                    <a:lstStyle/>
                    <a:p>
                      <a:r>
                        <a:rPr lang="nl-BE" dirty="0"/>
                        <a:t>14.16 %</a:t>
                      </a:r>
                      <a:r>
                        <a:rPr lang="nl-BE" baseline="0" dirty="0"/>
                        <a:t> of net professional </a:t>
                      </a:r>
                      <a:r>
                        <a:rPr lang="nl-BE" baseline="0" dirty="0" err="1"/>
                        <a:t>income</a:t>
                      </a:r>
                      <a:endParaRPr lang="en-GB" dirty="0"/>
                    </a:p>
                  </a:txBody>
                  <a:tcPr/>
                </a:tc>
                <a:extLst>
                  <a:ext uri="{0D108BD9-81ED-4DB2-BD59-A6C34878D82A}">
                    <a16:rowId xmlns:a16="http://schemas.microsoft.com/office/drawing/2014/main" val="10003"/>
                  </a:ext>
                </a:extLst>
              </a:tr>
              <a:tr h="592455">
                <a:tc>
                  <a:txBody>
                    <a:bodyPr/>
                    <a:lstStyle/>
                    <a:p>
                      <a:r>
                        <a:rPr lang="nl-BE" dirty="0" err="1"/>
                        <a:t>Higher</a:t>
                      </a:r>
                      <a:r>
                        <a:rPr lang="nl-BE" dirty="0"/>
                        <a:t> </a:t>
                      </a:r>
                      <a:r>
                        <a:rPr lang="nl-BE" dirty="0" err="1"/>
                        <a:t>than</a:t>
                      </a:r>
                      <a:r>
                        <a:rPr lang="nl-BE" dirty="0"/>
                        <a:t> 81.902,81 €</a:t>
                      </a:r>
                      <a:endParaRPr lang="en-GB" dirty="0"/>
                    </a:p>
                  </a:txBody>
                  <a:tcPr/>
                </a:tc>
                <a:tc>
                  <a:txBody>
                    <a:bodyPr/>
                    <a:lstStyle/>
                    <a:p>
                      <a:r>
                        <a:rPr lang="nl-BE" dirty="0"/>
                        <a:t>0 €</a:t>
                      </a:r>
                      <a:endParaRPr lang="en-GB" dirty="0"/>
                    </a:p>
                  </a:txBody>
                  <a:tcPr/>
                </a:tc>
                <a:extLst>
                  <a:ext uri="{0D108BD9-81ED-4DB2-BD59-A6C34878D82A}">
                    <a16:rowId xmlns:a16="http://schemas.microsoft.com/office/drawing/2014/main" val="10004"/>
                  </a:ext>
                </a:extLst>
              </a:tr>
            </a:tbl>
          </a:graphicData>
        </a:graphic>
      </p:graphicFrame>
      <p:sp>
        <p:nvSpPr>
          <p:cNvPr id="33814" name="Rechthoek 4"/>
          <p:cNvSpPr/>
          <p:nvPr/>
        </p:nvSpPr>
        <p:spPr>
          <a:xfrm>
            <a:off x="487998" y="909003"/>
            <a:ext cx="8351837" cy="1993265"/>
          </a:xfrm>
          <a:prstGeom prst="rect">
            <a:avLst/>
          </a:prstGeom>
          <a:noFill/>
          <a:ln w="9525">
            <a:noFill/>
            <a:miter/>
          </a:ln>
        </p:spPr>
        <p:txBody>
          <a:bodyPr wrap="square" anchor="t">
            <a:spAutoFit/>
          </a:bodyPr>
          <a:lstStyle/>
          <a:p>
            <a:pPr marL="274955" lvl="0" indent="-274955">
              <a:spcBef>
                <a:spcPts val="575"/>
              </a:spcBef>
              <a:buClr>
                <a:srgbClr val="D34817"/>
              </a:buClr>
              <a:buSzPct val="85000"/>
              <a:buFont typeface="Wingdings 2"/>
              <a:buChar char=""/>
            </a:pPr>
            <a:r>
              <a:rPr lang="nl-BE" altLang="en-US" sz="2400" dirty="0" err="1">
                <a:solidFill>
                  <a:schemeClr val="tx2"/>
                </a:solidFill>
                <a:latin typeface="Times New Roman" pitchFamily="18" charset="0"/>
                <a:ea typeface="宋体" charset="-122"/>
              </a:rPr>
              <a:t>Based</a:t>
            </a:r>
            <a:r>
              <a:rPr lang="nl-BE" altLang="en-US" sz="2400" dirty="0">
                <a:solidFill>
                  <a:schemeClr val="tx2"/>
                </a:solidFill>
                <a:latin typeface="Times New Roman" pitchFamily="18" charset="0"/>
                <a:ea typeface="宋体" charset="-122"/>
              </a:rPr>
              <a:t> on net professional </a:t>
            </a:r>
            <a:r>
              <a:rPr lang="nl-BE" altLang="en-US" sz="2400" dirty="0" err="1">
                <a:solidFill>
                  <a:schemeClr val="tx2"/>
                </a:solidFill>
                <a:latin typeface="Times New Roman" pitchFamily="18" charset="0"/>
                <a:ea typeface="宋体" charset="-122"/>
              </a:rPr>
              <a:t>income</a:t>
            </a:r>
            <a:r>
              <a:rPr lang="nl-BE" altLang="en-US" sz="2400" dirty="0">
                <a:solidFill>
                  <a:schemeClr val="tx2"/>
                </a:solidFill>
                <a:latin typeface="Times New Roman" pitchFamily="18" charset="0"/>
                <a:ea typeface="宋体" charset="-122"/>
              </a:rPr>
              <a:t> 3rd </a:t>
            </a:r>
            <a:r>
              <a:rPr lang="nl-BE" altLang="en-US" sz="2400" dirty="0" err="1">
                <a:solidFill>
                  <a:schemeClr val="tx2"/>
                </a:solidFill>
                <a:latin typeface="Times New Roman" pitchFamily="18" charset="0"/>
                <a:ea typeface="宋体" charset="-122"/>
              </a:rPr>
              <a:t>calender</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year</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reference</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year</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preceeding</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contribution</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year</a:t>
            </a:r>
            <a:br>
              <a:rPr lang="nl-BE" altLang="en-US" sz="2400" dirty="0" err="1">
                <a:solidFill>
                  <a:schemeClr val="tx2"/>
                </a:solidFill>
                <a:latin typeface="Times New Roman" pitchFamily="18" charset="0"/>
                <a:ea typeface="宋体" charset="-122"/>
              </a:rPr>
            </a:br>
            <a:r>
              <a:rPr lang="zh-CN" altLang="nl-BE" sz="2400" dirty="0" err="1">
                <a:solidFill>
                  <a:schemeClr val="tx2"/>
                </a:solidFill>
                <a:latin typeface="Times New Roman" pitchFamily="18" charset="0"/>
                <a:ea typeface="宋体" charset="-122"/>
              </a:rPr>
              <a:t>基于缴费年前第三个自然年（基准年）的职业净收入</a:t>
            </a:r>
            <a:endParaRPr lang="nl-BE" altLang="en-US" sz="2400" dirty="0" err="1">
              <a:solidFill>
                <a:schemeClr val="tx2"/>
              </a:solidFill>
              <a:latin typeface="Times New Roman" pitchFamily="18" charset="0"/>
              <a:ea typeface="宋体" charset="-122"/>
            </a:endParaRPr>
          </a:p>
          <a:p>
            <a:pPr marL="274955" lvl="0" indent="-274955">
              <a:spcBef>
                <a:spcPts val="575"/>
              </a:spcBef>
              <a:buClr>
                <a:srgbClr val="D34817"/>
              </a:buClr>
              <a:buSzPct val="85000"/>
              <a:buFont typeface="Wingdings 2"/>
              <a:buChar char=""/>
            </a:pPr>
            <a:r>
              <a:rPr lang="nl-BE" altLang="en-US" sz="2400" dirty="0">
                <a:solidFill>
                  <a:schemeClr val="tx2"/>
                </a:solidFill>
                <a:latin typeface="Times New Roman" pitchFamily="18" charset="0"/>
                <a:ea typeface="宋体" charset="-122"/>
              </a:rPr>
              <a:t>Start-ups </a:t>
            </a:r>
            <a:r>
              <a:rPr lang="nl-BE" altLang="en-US" sz="2400" dirty="0" err="1">
                <a:solidFill>
                  <a:schemeClr val="tx2"/>
                </a:solidFill>
                <a:latin typeface="Times New Roman" pitchFamily="18" charset="0"/>
                <a:ea typeface="宋体" charset="-122"/>
              </a:rPr>
              <a:t>pay</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contribution</a:t>
            </a:r>
            <a:r>
              <a:rPr lang="nl-BE" altLang="en-US" sz="2400" dirty="0">
                <a:solidFill>
                  <a:schemeClr val="tx2"/>
                </a:solidFill>
                <a:latin typeface="Times New Roman" pitchFamily="18" charset="0"/>
                <a:ea typeface="宋体" charset="-122"/>
              </a:rPr>
              <a:t> </a:t>
            </a:r>
            <a:r>
              <a:rPr lang="nl-BE" altLang="en-US" sz="2400" dirty="0" err="1">
                <a:solidFill>
                  <a:schemeClr val="tx2"/>
                </a:solidFill>
                <a:latin typeface="Times New Roman" pitchFamily="18" charset="0"/>
                <a:ea typeface="宋体" charset="-122"/>
              </a:rPr>
              <a:t>calculated</a:t>
            </a:r>
            <a:r>
              <a:rPr lang="nl-BE" altLang="en-US" sz="2400" dirty="0">
                <a:solidFill>
                  <a:schemeClr val="tx2"/>
                </a:solidFill>
                <a:latin typeface="Times New Roman" pitchFamily="18" charset="0"/>
                <a:ea typeface="宋体" charset="-122"/>
              </a:rPr>
              <a:t> on </a:t>
            </a:r>
            <a:r>
              <a:rPr lang="nl-BE" altLang="en-US" sz="2400" dirty="0" err="1">
                <a:solidFill>
                  <a:schemeClr val="tx2"/>
                </a:solidFill>
                <a:latin typeface="Times New Roman" pitchFamily="18" charset="0"/>
                <a:ea typeface="宋体" charset="-122"/>
              </a:rPr>
              <a:t>temporary</a:t>
            </a:r>
            <a:r>
              <a:rPr lang="nl-BE" altLang="en-US" sz="2400" dirty="0">
                <a:solidFill>
                  <a:schemeClr val="tx2"/>
                </a:solidFill>
                <a:latin typeface="Times New Roman" pitchFamily="18" charset="0"/>
                <a:ea typeface="宋体" charset="-122"/>
              </a:rPr>
              <a:t> basis</a:t>
            </a:r>
            <a:br>
              <a:rPr lang="nl-BE" altLang="en-US" sz="2400" dirty="0">
                <a:solidFill>
                  <a:schemeClr val="tx2"/>
                </a:solidFill>
                <a:latin typeface="Times New Roman" pitchFamily="18" charset="0"/>
                <a:ea typeface="宋体" charset="-122"/>
              </a:rPr>
            </a:br>
            <a:r>
              <a:rPr lang="zh-CN" altLang="nl-BE" sz="2400" dirty="0">
                <a:solidFill>
                  <a:schemeClr val="tx2"/>
                </a:solidFill>
                <a:latin typeface="Times New Roman" pitchFamily="18" charset="0"/>
                <a:ea typeface="宋体" charset="-122"/>
              </a:rPr>
              <a:t>处在创业初期的自雇人员缴费以临时性就业标准计算</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a:spLocks noGrp="1"/>
          </p:cNvSpPr>
          <p:nvPr>
            <p:ph type="title" hasCustomPrompt="1"/>
          </p:nvPr>
        </p:nvSpPr>
        <p:spPr>
          <a:xfrm>
            <a:off x="375920" y="2540"/>
            <a:ext cx="8691880" cy="781685"/>
          </a:xfrm>
        </p:spPr>
        <p:txBody>
          <a:bodyPr bIns="91440" anchor="b"/>
          <a:lstStyle/>
          <a:p>
            <a:r>
              <a:rPr lang="nl-BE" altLang="en-US" b="1" dirty="0" err="1">
                <a:solidFill>
                  <a:schemeClr val="tx2"/>
                </a:solidFill>
                <a:latin typeface="Times New Roman" pitchFamily="18" charset="0"/>
              </a:rPr>
              <a:t>Seperate</a:t>
            </a:r>
            <a:r>
              <a:rPr lang="nl-BE" altLang="en-US" b="1" dirty="0">
                <a:solidFill>
                  <a:schemeClr val="tx2"/>
                </a:solidFill>
                <a:latin typeface="Times New Roman" pitchFamily="18" charset="0"/>
              </a:rPr>
              <a:t> versus Global </a:t>
            </a:r>
            <a:r>
              <a:rPr lang="nl-BE" altLang="en-US" b="1" dirty="0" err="1">
                <a:solidFill>
                  <a:schemeClr val="tx2"/>
                </a:solidFill>
                <a:latin typeface="Times New Roman" pitchFamily="18" charset="0"/>
              </a:rPr>
              <a:t>managment</a:t>
            </a:r>
            <a:br>
              <a:rPr lang="nl-BE" altLang="en-US" b="1" dirty="0" err="1">
                <a:solidFill>
                  <a:schemeClr val="tx2"/>
                </a:solidFill>
                <a:latin typeface="Times New Roman" pitchFamily="18" charset="0"/>
              </a:rPr>
            </a:br>
            <a:r>
              <a:rPr lang="zh-CN" altLang="nl-BE" b="1" dirty="0" err="1">
                <a:solidFill>
                  <a:schemeClr val="tx2"/>
                </a:solidFill>
                <a:latin typeface="Times New Roman" pitchFamily="18" charset="0"/>
              </a:rPr>
              <a:t>分离式管理</a:t>
            </a:r>
            <a:r>
              <a:rPr lang="en-US" altLang="zh-CN" b="1" dirty="0" err="1">
                <a:solidFill>
                  <a:schemeClr val="tx2"/>
                </a:solidFill>
                <a:latin typeface="Times New Roman" pitchFamily="18" charset="0"/>
              </a:rPr>
              <a:t>VS</a:t>
            </a:r>
            <a:r>
              <a:rPr lang="zh-CN" altLang="en-US" b="1" dirty="0" err="1">
                <a:solidFill>
                  <a:schemeClr val="tx2"/>
                </a:solidFill>
                <a:latin typeface="Times New Roman" pitchFamily="18" charset="0"/>
              </a:rPr>
              <a:t>统筹式管理</a:t>
            </a:r>
          </a:p>
        </p:txBody>
      </p:sp>
      <p:sp>
        <p:nvSpPr>
          <p:cNvPr id="3" name="Tijdelijke aanduiding voor inhoud 2"/>
          <p:cNvSpPr>
            <a:spLocks noGrp="1"/>
          </p:cNvSpPr>
          <p:nvPr>
            <p:ph sz="quarter" idx="1" hasCustomPrompt="1"/>
          </p:nvPr>
        </p:nvSpPr>
        <p:spPr>
          <a:xfrm>
            <a:off x="705485" y="908685"/>
            <a:ext cx="8714105" cy="5347970"/>
          </a:xfrm>
        </p:spPr>
        <p:txBody>
          <a:bodyPr>
            <a:normAutofit fontScale="70000"/>
          </a:bodyPr>
          <a:lstStyle/>
          <a:p>
            <a:r>
              <a:rPr lang="nl-BE" strike="noStrike" noProof="1">
                <a:solidFill>
                  <a:srgbClr val="C00000"/>
                </a:solidFill>
                <a:latin typeface="Times New Roman" pitchFamily="18" charset="0"/>
              </a:rPr>
              <a:t>Seperate funding of social security branches</a:t>
            </a:r>
            <a:br>
              <a:rPr lang="nl-BE" strike="noStrike" noProof="1">
                <a:solidFill>
                  <a:srgbClr val="C00000"/>
                </a:solidFill>
                <a:latin typeface="Times New Roman" pitchFamily="18" charset="0"/>
              </a:rPr>
            </a:br>
            <a:r>
              <a:rPr lang="zh-CN" altLang="nl-BE" strike="noStrike" noProof="1">
                <a:solidFill>
                  <a:srgbClr val="C00000"/>
                </a:solidFill>
                <a:latin typeface="Times New Roman" pitchFamily="18" charset="0"/>
              </a:rPr>
              <a:t>社会保障不同分支的独立筹资</a:t>
            </a:r>
            <a:endParaRPr lang="nl-BE" strike="noStrike" noProof="1">
              <a:latin typeface="Times New Roman" pitchFamily="18" charset="0"/>
            </a:endParaRPr>
          </a:p>
          <a:p>
            <a:pPr lvl="2"/>
            <a:r>
              <a:rPr lang="nl-BE" strike="noStrike" noProof="1">
                <a:solidFill>
                  <a:schemeClr val="tx2"/>
                </a:solidFill>
                <a:latin typeface="Times New Roman" pitchFamily="18" charset="0"/>
              </a:rPr>
              <a:t>Result: some branches had shortages, other had suprluses</a:t>
            </a:r>
            <a:r>
              <a:rPr lang="zh-CN" altLang="nl-BE" strike="noStrike" noProof="1">
                <a:solidFill>
                  <a:schemeClr val="tx2"/>
                </a:solidFill>
                <a:latin typeface="Times New Roman" pitchFamily="18" charset="0"/>
              </a:rPr>
              <a:t>？</a:t>
            </a:r>
            <a:br>
              <a:rPr lang="zh-CN" alt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结果：部分分支筹资不足，另一些分支筹资过量</a:t>
            </a:r>
          </a:p>
          <a:p>
            <a:pPr marL="0" indent="0">
              <a:buNone/>
            </a:pPr>
            <a:endParaRPr lang="nl-BE" strike="noStrike" noProof="1">
              <a:latin typeface="Times New Roman" pitchFamily="18" charset="0"/>
            </a:endParaRPr>
          </a:p>
          <a:p>
            <a:r>
              <a:rPr lang="nl-BE" strike="noStrike" noProof="1">
                <a:solidFill>
                  <a:srgbClr val="C00000"/>
                </a:solidFill>
                <a:latin typeface="Times New Roman" pitchFamily="18" charset="0"/>
              </a:rPr>
              <a:t>Global funding: all funding collected by Social Security Fund</a:t>
            </a:r>
            <a:br>
              <a:rPr lang="nl-BE" strike="noStrike" noProof="1">
                <a:solidFill>
                  <a:srgbClr val="C00000"/>
                </a:solidFill>
                <a:latin typeface="Times New Roman" pitchFamily="18" charset="0"/>
              </a:rPr>
            </a:br>
            <a:r>
              <a:rPr lang="zh-CN" altLang="nl-BE" strike="noStrike" noProof="1">
                <a:solidFill>
                  <a:srgbClr val="C00000"/>
                </a:solidFill>
                <a:latin typeface="Times New Roman" pitchFamily="18" charset="0"/>
              </a:rPr>
              <a:t>统筹资金：社会保障金筹得的所有资金</a:t>
            </a:r>
          </a:p>
          <a:p>
            <a:pPr marL="0" indent="0">
              <a:buNone/>
            </a:pPr>
            <a:endParaRPr lang="nl-BE" strike="noStrike" noProof="1">
              <a:latin typeface="Times New Roman" pitchFamily="18" charset="0"/>
            </a:endParaRPr>
          </a:p>
          <a:p>
            <a:r>
              <a:rPr lang="nl-BE" strike="noStrike" noProof="1">
                <a:latin typeface="Times New Roman" pitchFamily="18" charset="0"/>
              </a:rPr>
              <a:t>Within each scheme:  branches financed on the basis of their needs</a:t>
            </a:r>
            <a:br>
              <a:rPr lang="nl-BE" strike="noStrike" noProof="1">
                <a:latin typeface="Times New Roman" pitchFamily="18" charset="0"/>
              </a:rPr>
            </a:br>
            <a:r>
              <a:rPr lang="zh-CN" altLang="nl-BE" strike="noStrike" noProof="1">
                <a:latin typeface="Times New Roman" pitchFamily="18" charset="0"/>
              </a:rPr>
              <a:t>各个社保计划内部：资金实行按需分配</a:t>
            </a:r>
          </a:p>
          <a:p>
            <a:endParaRPr lang="nl-BE" strike="noStrike" noProof="1">
              <a:latin typeface="Times New Roman" pitchFamily="18" charset="0"/>
            </a:endParaRPr>
          </a:p>
          <a:p>
            <a:r>
              <a:rPr lang="nl-BE" strike="noStrike" noProof="1">
                <a:latin typeface="Times New Roman" pitchFamily="18" charset="0"/>
              </a:rPr>
              <a:t>Need = expenditures – own receipts</a:t>
            </a:r>
            <a:br>
              <a:rPr lang="nl-BE" strike="noStrike" noProof="1">
                <a:latin typeface="Times New Roman" pitchFamily="18" charset="0"/>
              </a:rPr>
            </a:br>
            <a:r>
              <a:rPr lang="zh-CN" altLang="nl-BE" strike="noStrike" noProof="1">
                <a:latin typeface="Times New Roman" pitchFamily="18" charset="0"/>
              </a:rPr>
              <a:t>资金需求</a:t>
            </a:r>
            <a:r>
              <a:rPr lang="en-US" altLang="zh-CN" strike="noStrike" noProof="1">
                <a:latin typeface="Times New Roman" pitchFamily="18" charset="0"/>
              </a:rPr>
              <a:t>=</a:t>
            </a:r>
            <a:r>
              <a:rPr lang="zh-CN" altLang="en-US" strike="noStrike" noProof="1">
                <a:latin typeface="Times New Roman" pitchFamily="18" charset="0"/>
              </a:rPr>
              <a:t>支出 </a:t>
            </a:r>
            <a:r>
              <a:rPr lang="nl-BE" dirty="0">
                <a:latin typeface="Times New Roman" pitchFamily="18" charset="0"/>
                <a:sym typeface="+mn-ea"/>
              </a:rPr>
              <a:t>– </a:t>
            </a:r>
            <a:r>
              <a:rPr lang="zh-CN" altLang="en-US" strike="noStrike" noProof="1">
                <a:latin typeface="Times New Roman" pitchFamily="18" charset="0"/>
              </a:rPr>
              <a:t>自筹收入</a:t>
            </a:r>
          </a:p>
        </p:txBody>
      </p:sp>
      <p:sp>
        <p:nvSpPr>
          <p:cNvPr id="4" name="PIJL-RECHTS 3"/>
          <p:cNvSpPr/>
          <p:nvPr/>
        </p:nvSpPr>
        <p:spPr>
          <a:xfrm>
            <a:off x="1280795" y="1916113"/>
            <a:ext cx="34448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trike="noStrike" noProof="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p:cNvPicPr>
          <p:nvPr/>
        </p:nvPicPr>
        <p:blipFill>
          <a:blip r:embed="rId2"/>
          <a:stretch>
            <a:fillRect/>
          </a:stretch>
        </p:blipFill>
        <p:spPr>
          <a:xfrm>
            <a:off x="1065530" y="621030"/>
            <a:ext cx="7719695" cy="5789295"/>
          </a:xfrm>
          <a:prstGeom prst="rect">
            <a:avLst/>
          </a:prstGeom>
          <a:noFill/>
          <a:ln w="9525">
            <a:noFill/>
            <a:miter/>
          </a:ln>
        </p:spPr>
      </p:pic>
      <p:sp>
        <p:nvSpPr>
          <p:cNvPr id="2" name="文本框 1"/>
          <p:cNvSpPr txBox="1"/>
          <p:nvPr/>
        </p:nvSpPr>
        <p:spPr>
          <a:xfrm>
            <a:off x="2216785" y="620395"/>
            <a:ext cx="670560" cy="365760"/>
          </a:xfrm>
          <a:prstGeom prst="rect">
            <a:avLst/>
          </a:prstGeom>
          <a:noFill/>
        </p:spPr>
        <p:txBody>
          <a:bodyPr wrap="square" rtlCol="0">
            <a:spAutoFit/>
          </a:bodyPr>
          <a:lstStyle/>
          <a:p>
            <a:r>
              <a:rPr lang="zh-CN" altLang="en-US"/>
              <a:t>缴费</a:t>
            </a:r>
          </a:p>
        </p:txBody>
      </p:sp>
      <p:sp>
        <p:nvSpPr>
          <p:cNvPr id="3" name="文本框 2"/>
          <p:cNvSpPr txBox="1"/>
          <p:nvPr/>
        </p:nvSpPr>
        <p:spPr>
          <a:xfrm>
            <a:off x="4232910" y="620395"/>
            <a:ext cx="1729105" cy="365760"/>
          </a:xfrm>
          <a:prstGeom prst="rect">
            <a:avLst/>
          </a:prstGeom>
          <a:noFill/>
        </p:spPr>
        <p:txBody>
          <a:bodyPr wrap="square" rtlCol="0">
            <a:spAutoFit/>
          </a:bodyPr>
          <a:lstStyle/>
          <a:p>
            <a:r>
              <a:rPr lang="zh-CN" altLang="en-US"/>
              <a:t>其他融资渠道</a:t>
            </a:r>
          </a:p>
        </p:txBody>
      </p:sp>
      <p:sp>
        <p:nvSpPr>
          <p:cNvPr id="4" name="文本框 3"/>
          <p:cNvSpPr txBox="1"/>
          <p:nvPr/>
        </p:nvSpPr>
        <p:spPr>
          <a:xfrm>
            <a:off x="6825615" y="620395"/>
            <a:ext cx="1194435" cy="365760"/>
          </a:xfrm>
          <a:prstGeom prst="rect">
            <a:avLst/>
          </a:prstGeom>
          <a:noFill/>
        </p:spPr>
        <p:txBody>
          <a:bodyPr wrap="square" rtlCol="0">
            <a:spAutoFit/>
          </a:bodyPr>
          <a:lstStyle/>
          <a:p>
            <a:r>
              <a:rPr lang="zh-CN" altLang="en-US"/>
              <a:t>政府补贴</a:t>
            </a:r>
          </a:p>
        </p:txBody>
      </p:sp>
      <p:sp>
        <p:nvSpPr>
          <p:cNvPr id="5" name="文本框 4"/>
          <p:cNvSpPr txBox="1"/>
          <p:nvPr/>
        </p:nvSpPr>
        <p:spPr>
          <a:xfrm>
            <a:off x="1928495" y="2276475"/>
            <a:ext cx="670560" cy="365760"/>
          </a:xfrm>
          <a:prstGeom prst="rect">
            <a:avLst/>
          </a:prstGeom>
          <a:noFill/>
        </p:spPr>
        <p:txBody>
          <a:bodyPr wrap="square" rtlCol="0">
            <a:spAutoFit/>
          </a:bodyPr>
          <a:lstStyle/>
          <a:p>
            <a:r>
              <a:rPr lang="zh-CN" altLang="en-US" b="1">
                <a:solidFill>
                  <a:schemeClr val="accent6">
                    <a:lumMod val="75000"/>
                  </a:schemeClr>
                </a:solidFill>
              </a:rPr>
              <a:t>收入</a:t>
            </a:r>
          </a:p>
        </p:txBody>
      </p:sp>
      <p:sp>
        <p:nvSpPr>
          <p:cNvPr id="6" name="文本框 5"/>
          <p:cNvSpPr txBox="1"/>
          <p:nvPr/>
        </p:nvSpPr>
        <p:spPr>
          <a:xfrm>
            <a:off x="7185025" y="3213100"/>
            <a:ext cx="1117600" cy="365760"/>
          </a:xfrm>
          <a:prstGeom prst="rect">
            <a:avLst/>
          </a:prstGeom>
          <a:noFill/>
        </p:spPr>
        <p:txBody>
          <a:bodyPr wrap="square" rtlCol="0">
            <a:spAutoFit/>
          </a:bodyPr>
          <a:lstStyle/>
          <a:p>
            <a:r>
              <a:rPr lang="zh-CN" altLang="en-US" b="1">
                <a:solidFill>
                  <a:schemeClr val="accent6">
                    <a:lumMod val="75000"/>
                  </a:schemeClr>
                </a:solidFill>
              </a:rPr>
              <a:t>再分配</a:t>
            </a:r>
          </a:p>
        </p:txBody>
      </p:sp>
      <p:sp>
        <p:nvSpPr>
          <p:cNvPr id="7" name="文本框 6"/>
          <p:cNvSpPr txBox="1"/>
          <p:nvPr/>
        </p:nvSpPr>
        <p:spPr>
          <a:xfrm>
            <a:off x="7545705" y="5353050"/>
            <a:ext cx="1920875" cy="365760"/>
          </a:xfrm>
          <a:prstGeom prst="rect">
            <a:avLst/>
          </a:prstGeom>
          <a:solidFill>
            <a:srgbClr val="BDED7F"/>
          </a:solidFill>
        </p:spPr>
        <p:txBody>
          <a:bodyPr wrap="square" rtlCol="0">
            <a:spAutoFit/>
          </a:bodyPr>
          <a:lstStyle/>
          <a:p>
            <a:r>
              <a:rPr lang="zh-CN" altLang="en-US" b="1">
                <a:solidFill>
                  <a:schemeClr val="accent6">
                    <a:lumMod val="75000"/>
                  </a:schemeClr>
                </a:solidFill>
              </a:rPr>
              <a:t>待遇给付组织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hasCustomPrompt="1"/>
          </p:nvPr>
        </p:nvSpPr>
        <p:spPr/>
        <p:txBody>
          <a:bodyPr bIns="91440" anchor="b"/>
          <a:lstStyle/>
          <a:p>
            <a:r>
              <a:rPr lang="nl-BE" altLang="en-US" dirty="0"/>
              <a:t>Social Security </a:t>
            </a:r>
            <a:r>
              <a:rPr lang="nl-BE" altLang="en-US" dirty="0" err="1"/>
              <a:t>Insures</a:t>
            </a:r>
            <a:r>
              <a:rPr lang="nl-BE" altLang="en-US" dirty="0"/>
              <a:t> </a:t>
            </a:r>
            <a:r>
              <a:rPr lang="nl-BE" altLang="en-US" dirty="0" err="1"/>
              <a:t>Risks </a:t>
            </a:r>
            <a:r>
              <a:rPr lang="zh-CN" altLang="nl-BE" dirty="0" err="1"/>
              <a:t>社会保障预防风险</a:t>
            </a:r>
          </a:p>
        </p:txBody>
      </p:sp>
      <p:sp>
        <p:nvSpPr>
          <p:cNvPr id="9218" name="Tijdelijke aanduiding voor inhoud 2"/>
          <p:cNvSpPr>
            <a:spLocks noGrp="1"/>
          </p:cNvSpPr>
          <p:nvPr>
            <p:ph sz="quarter" idx="1" hasCustomPrompt="1"/>
          </p:nvPr>
        </p:nvSpPr>
        <p:spPr>
          <a:xfrm>
            <a:off x="632460" y="1341120"/>
            <a:ext cx="9090660" cy="4636770"/>
          </a:xfrm>
        </p:spPr>
        <p:txBody>
          <a:bodyPr anchor="t"/>
          <a:lstStyle/>
          <a:p>
            <a:pPr marL="0" indent="0">
              <a:buNone/>
            </a:pPr>
            <a:endParaRPr lang="nl-BE" altLang="en-US" kern="1200" dirty="0"/>
          </a:p>
          <a:p>
            <a:pPr marL="0" indent="0">
              <a:buNone/>
            </a:pPr>
            <a:endParaRPr lang="nl-BE" altLang="en-US" kern="1200" dirty="0"/>
          </a:p>
          <a:p>
            <a:pPr marL="0" indent="0">
              <a:buNone/>
            </a:pPr>
            <a:endParaRPr lang="nl-BE" altLang="en-US" kern="1200" dirty="0"/>
          </a:p>
          <a:p>
            <a:pPr marL="0" indent="0" algn="ctr">
              <a:buNone/>
            </a:pPr>
            <a:r>
              <a:rPr lang="it-IT" altLang="en-US" sz="3600" kern="1200" dirty="0">
                <a:solidFill>
                  <a:srgbClr val="FF0000"/>
                </a:solidFill>
              </a:rPr>
              <a:t>Premiumi</a:t>
            </a:r>
            <a:r>
              <a:rPr lang="it-IT" altLang="en-US" sz="3600" kern="1200" dirty="0"/>
              <a:t> = Chancei X Benefiti ( + Adm)</a:t>
            </a:r>
          </a:p>
          <a:p>
            <a:pPr marL="0" indent="0">
              <a:buNone/>
            </a:pPr>
            <a:endParaRPr lang="en-US" altLang="en-US" kern="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hasCustomPrompt="1"/>
          </p:nvPr>
        </p:nvSpPr>
        <p:spPr/>
        <p:txBody>
          <a:bodyPr bIns="91440" anchor="b"/>
          <a:lstStyle/>
          <a:p>
            <a:pPr algn="l"/>
            <a:r>
              <a:rPr lang="nl-BE" altLang="en-US" dirty="0" err="1">
                <a:solidFill>
                  <a:schemeClr val="tx2"/>
                </a:solidFill>
                <a:latin typeface="Times New Roman" pitchFamily="18" charset="0"/>
              </a:rPr>
              <a:t>Informatisation </a:t>
            </a:r>
            <a:r>
              <a:rPr lang="zh-CN" altLang="nl-BE" dirty="0" err="1">
                <a:solidFill>
                  <a:schemeClr val="tx2"/>
                </a:solidFill>
                <a:latin typeface="Times New Roman" pitchFamily="18" charset="0"/>
              </a:rPr>
              <a:t>信息化</a:t>
            </a:r>
          </a:p>
        </p:txBody>
      </p:sp>
      <p:pic>
        <p:nvPicPr>
          <p:cNvPr id="36866" name="Picture 2"/>
          <p:cNvPicPr>
            <a:picLocks noChangeAspect="1"/>
          </p:cNvPicPr>
          <p:nvPr/>
        </p:nvPicPr>
        <p:blipFill>
          <a:blip r:embed="rId2"/>
          <a:stretch>
            <a:fillRect/>
          </a:stretch>
        </p:blipFill>
        <p:spPr>
          <a:xfrm>
            <a:off x="1639888" y="1412875"/>
            <a:ext cx="6732587" cy="5049838"/>
          </a:xfrm>
          <a:prstGeom prst="rect">
            <a:avLst/>
          </a:prstGeom>
          <a:noFill/>
          <a:ln w="9525">
            <a:noFill/>
            <a:miter/>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p:cNvPicPr>
          <p:nvPr/>
        </p:nvPicPr>
        <p:blipFill>
          <a:blip r:embed="rId2"/>
          <a:srcRect/>
          <a:stretch>
            <a:fillRect/>
          </a:stretch>
        </p:blipFill>
        <p:spPr>
          <a:xfrm>
            <a:off x="128270" y="1124585"/>
            <a:ext cx="7557770" cy="4773295"/>
          </a:xfrm>
          <a:prstGeom prst="rect">
            <a:avLst/>
          </a:prstGeom>
          <a:noFill/>
          <a:ln w="9525">
            <a:noFill/>
            <a:miter/>
          </a:ln>
        </p:spPr>
      </p:pic>
      <p:sp>
        <p:nvSpPr>
          <p:cNvPr id="2" name="文本框 1"/>
          <p:cNvSpPr txBox="1"/>
          <p:nvPr/>
        </p:nvSpPr>
        <p:spPr>
          <a:xfrm>
            <a:off x="5961380" y="1629410"/>
            <a:ext cx="3435350" cy="396240"/>
          </a:xfrm>
          <a:prstGeom prst="rect">
            <a:avLst/>
          </a:prstGeom>
          <a:noFill/>
        </p:spPr>
        <p:txBody>
          <a:bodyPr wrap="square" rtlCol="0">
            <a:spAutoFit/>
          </a:bodyPr>
          <a:lstStyle/>
          <a:p>
            <a:r>
              <a:rPr lang="zh-CN" altLang="en-US" sz="2000" b="1"/>
              <a:t>独一无二的身份标记</a:t>
            </a:r>
          </a:p>
        </p:txBody>
      </p:sp>
      <p:sp>
        <p:nvSpPr>
          <p:cNvPr id="3" name="文本框 2"/>
          <p:cNvSpPr txBox="1"/>
          <p:nvPr/>
        </p:nvSpPr>
        <p:spPr>
          <a:xfrm>
            <a:off x="3152775" y="2348865"/>
            <a:ext cx="5355590" cy="365760"/>
          </a:xfrm>
          <a:prstGeom prst="rect">
            <a:avLst/>
          </a:prstGeom>
          <a:noFill/>
        </p:spPr>
        <p:txBody>
          <a:bodyPr wrap="square" rtlCol="0">
            <a:spAutoFit/>
          </a:bodyPr>
          <a:lstStyle/>
          <a:p>
            <a:r>
              <a:rPr lang="zh-CN" altLang="en-US"/>
              <a:t>对于每一个</a:t>
            </a:r>
            <a:r>
              <a:rPr lang="zh-CN" altLang="en-US" b="1"/>
              <a:t>公民，</a:t>
            </a:r>
            <a:r>
              <a:rPr lang="zh-CN" altLang="en-US"/>
              <a:t>电子身份号码及证件</a:t>
            </a:r>
          </a:p>
        </p:txBody>
      </p:sp>
      <p:sp>
        <p:nvSpPr>
          <p:cNvPr id="4" name="文本框 3"/>
          <p:cNvSpPr txBox="1"/>
          <p:nvPr/>
        </p:nvSpPr>
        <p:spPr>
          <a:xfrm>
            <a:off x="5664200" y="3286125"/>
            <a:ext cx="3435350" cy="365760"/>
          </a:xfrm>
          <a:prstGeom prst="rect">
            <a:avLst/>
          </a:prstGeom>
          <a:noFill/>
        </p:spPr>
        <p:txBody>
          <a:bodyPr wrap="square" rtlCol="0">
            <a:spAutoFit/>
          </a:bodyPr>
          <a:lstStyle/>
          <a:p>
            <a:r>
              <a:rPr lang="zh-CN" altLang="en-US"/>
              <a:t>对于每一个</a:t>
            </a:r>
            <a:r>
              <a:rPr lang="zh-CN" altLang="en-US" b="1"/>
              <a:t>企业</a:t>
            </a:r>
          </a:p>
        </p:txBody>
      </p:sp>
      <p:sp>
        <p:nvSpPr>
          <p:cNvPr id="5" name="文本框 4"/>
          <p:cNvSpPr txBox="1"/>
          <p:nvPr/>
        </p:nvSpPr>
        <p:spPr>
          <a:xfrm>
            <a:off x="4448810" y="4293235"/>
            <a:ext cx="3435350" cy="365760"/>
          </a:xfrm>
          <a:prstGeom prst="rect">
            <a:avLst/>
          </a:prstGeom>
          <a:noFill/>
        </p:spPr>
        <p:txBody>
          <a:bodyPr wrap="square" rtlCol="0">
            <a:spAutoFit/>
          </a:bodyPr>
          <a:lstStyle/>
          <a:p>
            <a:r>
              <a:rPr lang="zh-CN" altLang="en-US"/>
              <a:t>对于每一个</a:t>
            </a:r>
            <a:r>
              <a:rPr lang="zh-CN" altLang="en-US" b="1"/>
              <a:t>企业下设机构</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p:cNvPicPr>
          <p:nvPr/>
        </p:nvPicPr>
        <p:blipFill>
          <a:blip r:embed="rId2"/>
          <a:stretch>
            <a:fillRect/>
          </a:stretch>
        </p:blipFill>
        <p:spPr>
          <a:xfrm>
            <a:off x="915988" y="404813"/>
            <a:ext cx="8140700" cy="6105525"/>
          </a:xfrm>
          <a:prstGeom prst="rect">
            <a:avLst/>
          </a:prstGeom>
          <a:noFill/>
          <a:ln w="9525">
            <a:noFill/>
            <a:miter/>
          </a:ln>
        </p:spPr>
      </p:pic>
      <p:sp>
        <p:nvSpPr>
          <p:cNvPr id="2" name="文本框 1"/>
          <p:cNvSpPr txBox="1"/>
          <p:nvPr/>
        </p:nvSpPr>
        <p:spPr>
          <a:xfrm>
            <a:off x="2164715" y="3434080"/>
            <a:ext cx="6604635" cy="914400"/>
          </a:xfrm>
          <a:prstGeom prst="rect">
            <a:avLst/>
          </a:prstGeom>
          <a:noFill/>
        </p:spPr>
        <p:txBody>
          <a:bodyPr wrap="square" rtlCol="0">
            <a:spAutoFit/>
          </a:bodyPr>
          <a:lstStyle/>
          <a:p>
            <a:r>
              <a:rPr lang="en-US" altLang="zh-CN"/>
              <a:t>- </a:t>
            </a:r>
            <a:r>
              <a:rPr lang="zh-CN" altLang="en-US"/>
              <a:t>促进雇佣方、职工及公务机构间电子数据的交换</a:t>
            </a:r>
          </a:p>
          <a:p>
            <a:r>
              <a:rPr lang="en-US" altLang="zh-CN"/>
              <a:t>- </a:t>
            </a:r>
            <a:r>
              <a:rPr lang="zh-CN" altLang="en-US"/>
              <a:t>雇佣方仅需向</a:t>
            </a:r>
            <a:r>
              <a:rPr lang="en-US" altLang="zh-CN"/>
              <a:t>NSSO</a:t>
            </a:r>
            <a:r>
              <a:rPr lang="zh-CN" altLang="en-US"/>
              <a:t>一次性传输数据（如薪酬、工时等等）</a:t>
            </a:r>
          </a:p>
          <a:p>
            <a:r>
              <a:rPr lang="en-US" altLang="zh-CN"/>
              <a:t>- NSSO </a:t>
            </a:r>
            <a:r>
              <a:rPr lang="zh-CN" altLang="en-US"/>
              <a:t>向其他相关机构传输数据</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p:cNvPicPr>
          <p:nvPr/>
        </p:nvPicPr>
        <p:blipFill>
          <a:blip r:embed="rId2"/>
          <a:stretch>
            <a:fillRect/>
          </a:stretch>
        </p:blipFill>
        <p:spPr>
          <a:xfrm>
            <a:off x="128905" y="1196340"/>
            <a:ext cx="6369050" cy="4777105"/>
          </a:xfrm>
          <a:prstGeom prst="rect">
            <a:avLst/>
          </a:prstGeom>
          <a:noFill/>
          <a:ln w="9525">
            <a:noFill/>
            <a:miter/>
          </a:ln>
        </p:spPr>
      </p:pic>
      <p:sp>
        <p:nvSpPr>
          <p:cNvPr id="2" name="文本框 1"/>
          <p:cNvSpPr txBox="1"/>
          <p:nvPr/>
        </p:nvSpPr>
        <p:spPr>
          <a:xfrm>
            <a:off x="6345555" y="1294765"/>
            <a:ext cx="3288665" cy="4114800"/>
          </a:xfrm>
          <a:prstGeom prst="rect">
            <a:avLst/>
          </a:prstGeom>
          <a:noFill/>
        </p:spPr>
        <p:txBody>
          <a:bodyPr wrap="square" rtlCol="0">
            <a:spAutoFit/>
          </a:bodyPr>
          <a:lstStyle/>
          <a:p>
            <a:r>
              <a:rPr lang="zh-CN" altLang="en-US" sz="2400"/>
              <a:t>电子声明</a:t>
            </a:r>
          </a:p>
          <a:p>
            <a:endParaRPr lang="en-US" altLang="zh-CN" sz="2400"/>
          </a:p>
          <a:p>
            <a:r>
              <a:rPr lang="zh-CN" altLang="en-US" sz="2400"/>
              <a:t>仅需在</a:t>
            </a:r>
            <a:r>
              <a:rPr lang="en-US" altLang="zh-CN" sz="2400"/>
              <a:t>4</a:t>
            </a:r>
            <a:r>
              <a:rPr lang="zh-CN" altLang="en-US" sz="2400"/>
              <a:t>种情形下提供</a:t>
            </a:r>
          </a:p>
          <a:p>
            <a:r>
              <a:rPr lang="en-US" altLang="zh-CN" sz="2400"/>
              <a:t>- </a:t>
            </a:r>
            <a:r>
              <a:rPr lang="zh-CN" altLang="en-US" sz="2400"/>
              <a:t>雇佣员工时</a:t>
            </a:r>
          </a:p>
          <a:p>
            <a:r>
              <a:rPr lang="en-US" altLang="zh-CN" sz="2400"/>
              <a:t>- </a:t>
            </a:r>
            <a:r>
              <a:rPr lang="zh-CN" altLang="en-US" sz="2400"/>
              <a:t>雇佣关系接触时</a:t>
            </a:r>
          </a:p>
          <a:p>
            <a:r>
              <a:rPr lang="en-US" altLang="zh-CN" sz="2400"/>
              <a:t>- </a:t>
            </a:r>
            <a:r>
              <a:rPr lang="zh-CN" altLang="en-US" sz="2400"/>
              <a:t>每</a:t>
            </a:r>
            <a:r>
              <a:rPr lang="en-US" altLang="zh-CN" sz="2400"/>
              <a:t>4</a:t>
            </a:r>
            <a:r>
              <a:rPr lang="zh-CN" altLang="en-US" sz="2400"/>
              <a:t>个月申报薪酬、工时信息时</a:t>
            </a:r>
          </a:p>
          <a:p>
            <a:r>
              <a:rPr lang="en-US" altLang="zh-CN" sz="2400"/>
              <a:t>- </a:t>
            </a:r>
            <a:r>
              <a:rPr lang="zh-CN" altLang="en-US" sz="2400"/>
              <a:t>社会风险声明 （通常以书面方式呈现）</a:t>
            </a:r>
          </a:p>
          <a:p>
            <a:endParaRPr lang="zh-CN" altLang="en-US" sz="2400"/>
          </a:p>
          <a:p>
            <a:endParaRPr lang="zh-CN"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p:cNvPicPr>
          <p:nvPr/>
        </p:nvPicPr>
        <p:blipFill>
          <a:blip r:embed="rId2"/>
          <a:stretch>
            <a:fillRect/>
          </a:stretch>
        </p:blipFill>
        <p:spPr>
          <a:xfrm>
            <a:off x="345440" y="260350"/>
            <a:ext cx="9013190" cy="6196330"/>
          </a:xfrm>
          <a:prstGeom prst="rect">
            <a:avLst/>
          </a:prstGeom>
          <a:noFill/>
          <a:ln w="9525">
            <a:noFill/>
            <a:miter/>
          </a:ln>
        </p:spPr>
      </p:pic>
      <p:sp>
        <p:nvSpPr>
          <p:cNvPr id="2" name="文本框 1"/>
          <p:cNvSpPr txBox="1"/>
          <p:nvPr/>
        </p:nvSpPr>
        <p:spPr>
          <a:xfrm>
            <a:off x="6177280" y="476885"/>
            <a:ext cx="3207385" cy="518160"/>
          </a:xfrm>
          <a:prstGeom prst="rect">
            <a:avLst/>
          </a:prstGeom>
          <a:noFill/>
        </p:spPr>
        <p:txBody>
          <a:bodyPr wrap="square" rtlCol="0">
            <a:spAutoFit/>
          </a:bodyPr>
          <a:lstStyle/>
          <a:p>
            <a:r>
              <a:rPr lang="en-US" altLang="zh-CN" sz="2800" b="1"/>
              <a:t>4 </a:t>
            </a:r>
            <a:r>
              <a:rPr lang="zh-CN" altLang="en-US" sz="2800" b="1"/>
              <a:t>大声明类型</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p:cNvPicPr>
          <p:nvPr/>
        </p:nvPicPr>
        <p:blipFill>
          <a:blip r:embed="rId2"/>
          <a:stretch>
            <a:fillRect/>
          </a:stretch>
        </p:blipFill>
        <p:spPr>
          <a:xfrm>
            <a:off x="1065213" y="620713"/>
            <a:ext cx="7872412" cy="5903912"/>
          </a:xfrm>
          <a:prstGeom prst="rect">
            <a:avLst/>
          </a:prstGeom>
          <a:noFill/>
          <a:ln w="9525">
            <a:noFill/>
            <a:miter/>
          </a:ln>
        </p:spPr>
      </p:pic>
      <p:sp>
        <p:nvSpPr>
          <p:cNvPr id="2" name="文本框 1"/>
          <p:cNvSpPr txBox="1"/>
          <p:nvPr/>
        </p:nvSpPr>
        <p:spPr>
          <a:xfrm>
            <a:off x="3106420" y="1395730"/>
            <a:ext cx="5086985" cy="457200"/>
          </a:xfrm>
          <a:prstGeom prst="rect">
            <a:avLst/>
          </a:prstGeom>
          <a:noFill/>
        </p:spPr>
        <p:txBody>
          <a:bodyPr wrap="square" rtlCol="0">
            <a:spAutoFit/>
          </a:bodyPr>
          <a:lstStyle/>
          <a:p>
            <a:r>
              <a:rPr lang="zh-CN" altLang="en-US" sz="2400" b="1"/>
              <a:t>员工雇佣声明</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p:cNvPicPr>
          <p:nvPr/>
        </p:nvPicPr>
        <p:blipFill>
          <a:blip r:embed="rId2"/>
          <a:stretch>
            <a:fillRect/>
          </a:stretch>
        </p:blipFill>
        <p:spPr>
          <a:xfrm>
            <a:off x="820738" y="333375"/>
            <a:ext cx="8524875" cy="6392863"/>
          </a:xfrm>
          <a:prstGeom prst="rect">
            <a:avLst/>
          </a:prstGeom>
          <a:noFill/>
          <a:ln w="9525">
            <a:noFill/>
            <a:miter/>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p:cNvPicPr>
          <p:nvPr/>
        </p:nvPicPr>
        <p:blipFill>
          <a:blip r:embed="rId2"/>
          <a:stretch>
            <a:fillRect/>
          </a:stretch>
        </p:blipFill>
        <p:spPr>
          <a:xfrm>
            <a:off x="504825" y="338138"/>
            <a:ext cx="8894763" cy="6188075"/>
          </a:xfrm>
          <a:prstGeom prst="rect">
            <a:avLst/>
          </a:prstGeom>
          <a:noFill/>
          <a:ln w="9525">
            <a:noFill/>
            <a:miter/>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p:cNvPicPr>
          <p:nvPr/>
        </p:nvPicPr>
        <p:blipFill>
          <a:blip r:embed="rId2"/>
          <a:stretch>
            <a:fillRect/>
          </a:stretch>
        </p:blipFill>
        <p:spPr>
          <a:xfrm>
            <a:off x="531813" y="115888"/>
            <a:ext cx="8640762" cy="6481762"/>
          </a:xfrm>
          <a:prstGeom prst="rect">
            <a:avLst/>
          </a:prstGeom>
          <a:noFill/>
          <a:ln w="9525">
            <a:noFill/>
            <a:miter/>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p:cNvPicPr>
          <p:nvPr/>
        </p:nvPicPr>
        <p:blipFill>
          <a:blip r:embed="rId2"/>
          <a:srcRect/>
          <a:stretch>
            <a:fillRect/>
          </a:stretch>
        </p:blipFill>
        <p:spPr>
          <a:xfrm>
            <a:off x="128270" y="764540"/>
            <a:ext cx="6510655" cy="5482590"/>
          </a:xfrm>
          <a:prstGeom prst="rect">
            <a:avLst/>
          </a:prstGeom>
          <a:noFill/>
          <a:ln w="9525">
            <a:noFill/>
            <a:miter/>
          </a:ln>
        </p:spPr>
      </p:pic>
      <p:sp>
        <p:nvSpPr>
          <p:cNvPr id="2" name="文本框 1"/>
          <p:cNvSpPr txBox="1"/>
          <p:nvPr/>
        </p:nvSpPr>
        <p:spPr>
          <a:xfrm>
            <a:off x="5743575" y="1988820"/>
            <a:ext cx="3990975" cy="3855720"/>
          </a:xfrm>
          <a:prstGeom prst="rect">
            <a:avLst/>
          </a:prstGeom>
          <a:noFill/>
        </p:spPr>
        <p:txBody>
          <a:bodyPr wrap="square" rtlCol="0">
            <a:spAutoFit/>
          </a:bodyPr>
          <a:lstStyle/>
          <a:p>
            <a:r>
              <a:rPr lang="en-US" altLang="zh-CN" sz="1900"/>
              <a:t>- </a:t>
            </a:r>
            <a:r>
              <a:rPr lang="zh-CN" altLang="en-US" sz="1900"/>
              <a:t>数据交换平台，主要服务于监察工作</a:t>
            </a:r>
          </a:p>
          <a:p>
            <a:endParaRPr lang="zh-CN" altLang="en-US" sz="1900"/>
          </a:p>
          <a:p>
            <a:r>
              <a:rPr lang="en-US" altLang="zh-CN" sz="1900"/>
              <a:t>- </a:t>
            </a:r>
            <a:r>
              <a:rPr lang="zh-CN" altLang="en-US" sz="1900"/>
              <a:t>查询地籍图</a:t>
            </a:r>
          </a:p>
          <a:p>
            <a:endParaRPr lang="zh-CN" altLang="en-US" sz="1900"/>
          </a:p>
          <a:p>
            <a:r>
              <a:rPr lang="en-US" altLang="zh-CN" sz="1900"/>
              <a:t>- </a:t>
            </a:r>
            <a:r>
              <a:rPr lang="zh-CN" altLang="en-US" sz="1900"/>
              <a:t>整合多类电子数据库信息存取路径</a:t>
            </a:r>
          </a:p>
          <a:p>
            <a:endParaRPr lang="zh-CN" altLang="en-US" sz="1900"/>
          </a:p>
          <a:p>
            <a:r>
              <a:rPr lang="en-US" altLang="zh-CN" sz="1900"/>
              <a:t>* </a:t>
            </a:r>
            <a:r>
              <a:rPr lang="zh-CN" altLang="en-US" sz="1900"/>
              <a:t>雇佣方注册信息</a:t>
            </a:r>
          </a:p>
          <a:p>
            <a:r>
              <a:rPr lang="en-US" altLang="zh-CN" sz="1900"/>
              <a:t>* </a:t>
            </a:r>
            <a:r>
              <a:rPr lang="zh-CN" altLang="en-US" sz="1900"/>
              <a:t>国民身份注册信息</a:t>
            </a:r>
          </a:p>
          <a:p>
            <a:r>
              <a:rPr lang="en-US" altLang="zh-CN" sz="1900"/>
              <a:t>* Dimona</a:t>
            </a:r>
          </a:p>
          <a:p>
            <a:r>
              <a:rPr lang="en-US" altLang="zh-CN" sz="1900"/>
              <a:t>* DmfA</a:t>
            </a:r>
            <a:endParaRPr lang="zh-CN" altLang="en-US" sz="1900"/>
          </a:p>
          <a:p>
            <a:r>
              <a:rPr lang="en-US" altLang="zh-CN" sz="1900"/>
              <a:t>*</a:t>
            </a:r>
            <a:r>
              <a:rPr lang="zh-CN" altLang="en-US" sz="1900"/>
              <a:t>比利时经济部企业资料库</a:t>
            </a:r>
          </a:p>
          <a:p>
            <a:r>
              <a:rPr lang="en-US" altLang="zh-CN" sz="1900"/>
              <a:t>* DUC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fontScale="90000"/>
          </a:bodyPr>
          <a:lstStyle/>
          <a:p>
            <a:r>
              <a:rPr lang="nl-BE" strike="noStrike" noProof="1">
                <a:latin typeface="Times New Roman" pitchFamily="18" charset="0"/>
              </a:rPr>
              <a:t>Why social and not private insurance?</a:t>
            </a:r>
            <a:br>
              <a:rPr lang="nl-BE" strike="noStrike" noProof="1">
                <a:latin typeface="Times New Roman" pitchFamily="18" charset="0"/>
              </a:rPr>
            </a:br>
            <a:r>
              <a:rPr lang="zh-CN" altLang="nl-BE" strike="noStrike" noProof="1">
                <a:latin typeface="Times New Roman" pitchFamily="18" charset="0"/>
              </a:rPr>
              <a:t>为何选择社会保险而非私人（商业）保险？</a:t>
            </a:r>
          </a:p>
        </p:txBody>
      </p:sp>
      <p:sp>
        <p:nvSpPr>
          <p:cNvPr id="3" name="Tijdelijke aanduiding voor inhoud 2"/>
          <p:cNvSpPr>
            <a:spLocks noGrp="1"/>
          </p:cNvSpPr>
          <p:nvPr>
            <p:ph sz="quarter" idx="1" hasCustomPrompt="1"/>
          </p:nvPr>
        </p:nvSpPr>
        <p:spPr>
          <a:xfrm>
            <a:off x="488950" y="979805"/>
            <a:ext cx="9112250" cy="5421630"/>
          </a:xfrm>
        </p:spPr>
        <p:txBody>
          <a:bodyPr>
            <a:normAutofit fontScale="90000" lnSpcReduction="10000"/>
          </a:bodyPr>
          <a:lstStyle/>
          <a:p>
            <a:r>
              <a:rPr lang="nl-BE" sz="2400" strike="noStrike" noProof="1">
                <a:solidFill>
                  <a:schemeClr val="tx2"/>
                </a:solidFill>
                <a:latin typeface="Times New Roman" pitchFamily="18" charset="0"/>
              </a:rPr>
              <a:t>Adverse selection, e.g. unemployment, sickness</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反向选择，如失业、疾病</a:t>
            </a:r>
            <a:br>
              <a:rPr lang="nl-BE" sz="2400" strike="noStrike" noProof="1">
                <a:solidFill>
                  <a:schemeClr val="tx2"/>
                </a:solidFill>
                <a:latin typeface="Times New Roman" pitchFamily="18" charset="0"/>
              </a:rPr>
            </a:br>
            <a:r>
              <a:rPr lang="nl-BE" sz="2400" strike="noStrike" noProof="1">
                <a:solidFill>
                  <a:schemeClr val="tx2"/>
                </a:solidFill>
                <a:latin typeface="Times New Roman" pitchFamily="18" charset="0"/>
              </a:rPr>
              <a:t>collective mandatory insurance</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集体强制性保险</a:t>
            </a:r>
            <a:br>
              <a:rPr lang="nl-BE" sz="2400" strike="noStrike" noProof="1">
                <a:solidFill>
                  <a:schemeClr val="tx2"/>
                </a:solidFill>
                <a:latin typeface="Times New Roman" pitchFamily="18" charset="0"/>
              </a:rPr>
            </a:br>
            <a:r>
              <a:rPr lang="nl-BE" sz="2400" strike="noStrike" noProof="1">
                <a:solidFill>
                  <a:schemeClr val="tx2"/>
                </a:solidFill>
                <a:latin typeface="Times New Roman" pitchFamily="18" charset="0"/>
              </a:rPr>
              <a:t>ex-ante solidarity </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事前整合</a:t>
            </a:r>
          </a:p>
          <a:p>
            <a:pPr marL="0" indent="0">
              <a:buNone/>
            </a:pPr>
            <a:endParaRPr lang="nl-BE" sz="2400" strike="noStrike" noProof="1">
              <a:solidFill>
                <a:schemeClr val="tx2"/>
              </a:solidFill>
              <a:latin typeface="Times New Roman" pitchFamily="18" charset="0"/>
            </a:endParaRPr>
          </a:p>
          <a:p>
            <a:r>
              <a:rPr lang="nl-BE" sz="2400" strike="noStrike" noProof="1">
                <a:solidFill>
                  <a:schemeClr val="tx2"/>
                </a:solidFill>
                <a:latin typeface="Times New Roman" pitchFamily="18" charset="0"/>
              </a:rPr>
              <a:t>Moral hazard, e.g. unemployment, sickness, …</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道德危害，如失业、疾病</a:t>
            </a:r>
            <a:br>
              <a:rPr lang="zh-CN" altLang="nl-BE" sz="2400" strike="noStrike" noProof="1">
                <a:solidFill>
                  <a:schemeClr val="tx2"/>
                </a:solidFill>
                <a:latin typeface="Times New Roman" pitchFamily="18" charset="0"/>
              </a:rPr>
            </a:br>
            <a:r>
              <a:rPr lang="en-US" altLang="zh-CN" sz="2400" strike="noStrike" noProof="1">
                <a:solidFill>
                  <a:schemeClr val="tx2"/>
                </a:solidFill>
                <a:latin typeface="Times New Roman" pitchFamily="18" charset="0"/>
              </a:rPr>
              <a:t>f</a:t>
            </a:r>
            <a:r>
              <a:rPr lang="nl-BE" sz="2400" strike="noStrike" noProof="1">
                <a:solidFill>
                  <a:schemeClr val="tx2"/>
                </a:solidFill>
                <a:latin typeface="Times New Roman" pitchFamily="18" charset="0"/>
              </a:rPr>
              <a:t>ranchise not always acceptabl</a:t>
            </a:r>
            <a:r>
              <a:rPr lang="en-US" altLang="nl-BE" sz="2400" strike="noStrike" noProof="1">
                <a:solidFill>
                  <a:schemeClr val="tx2"/>
                </a:solidFill>
                <a:latin typeface="Times New Roman" pitchFamily="18" charset="0"/>
              </a:rPr>
              <a:t>e</a:t>
            </a:r>
            <a:br>
              <a:rPr lang="en-US" altLang="nl-BE" sz="2400" strike="noStrike" noProof="1">
                <a:solidFill>
                  <a:schemeClr val="tx2"/>
                </a:solidFill>
                <a:latin typeface="Times New Roman" pitchFamily="18" charset="0"/>
              </a:rPr>
            </a:br>
            <a:r>
              <a:rPr lang="zh-CN" altLang="en-US" sz="2400" strike="noStrike" noProof="1">
                <a:solidFill>
                  <a:schemeClr val="tx2"/>
                </a:solidFill>
                <a:latin typeface="Times New Roman" pitchFamily="18" charset="0"/>
              </a:rPr>
              <a:t>特许经营权并不总能被接受</a:t>
            </a:r>
            <a:br>
              <a:rPr lang="en-US" altLang="nl-BE" sz="2400" strike="noStrike" noProof="1">
                <a:solidFill>
                  <a:schemeClr val="tx2"/>
                </a:solidFill>
                <a:latin typeface="Times New Roman" pitchFamily="18" charset="0"/>
              </a:rPr>
            </a:br>
            <a:r>
              <a:rPr lang="en-US" altLang="nl-BE" sz="2400" strike="noStrike" noProof="1">
                <a:solidFill>
                  <a:schemeClr val="tx2"/>
                </a:solidFill>
                <a:latin typeface="Times New Roman" pitchFamily="18" charset="0"/>
              </a:rPr>
              <a:t>g</a:t>
            </a:r>
            <a:r>
              <a:rPr lang="nl-BE" sz="2400" strike="noStrike" noProof="1">
                <a:solidFill>
                  <a:schemeClr val="tx2"/>
                </a:solidFill>
                <a:latin typeface="Times New Roman" pitchFamily="18" charset="0"/>
              </a:rPr>
              <a:t>overnment regulation &amp; control</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政府监管和控制</a:t>
            </a:r>
          </a:p>
          <a:p>
            <a:pPr marL="0" indent="0">
              <a:buNone/>
            </a:pPr>
            <a:endParaRPr lang="nl-BE" sz="2400" strike="noStrike" noProof="1">
              <a:solidFill>
                <a:schemeClr val="tx2"/>
              </a:solidFill>
              <a:latin typeface="Times New Roman" pitchFamily="18" charset="0"/>
            </a:endParaRPr>
          </a:p>
          <a:p>
            <a:pPr lvl="0">
              <a:buClr>
                <a:srgbClr val="D34817"/>
              </a:buClr>
            </a:pPr>
            <a:r>
              <a:rPr lang="nl-BE" sz="2400" strike="noStrike" noProof="1">
                <a:solidFill>
                  <a:schemeClr val="tx2"/>
                </a:solidFill>
                <a:latin typeface="Times New Roman" pitchFamily="18" charset="0"/>
              </a:rPr>
              <a:t>Collective component (e.g. unemployment)</a:t>
            </a:r>
            <a:br>
              <a:rPr lang="nl-BE" sz="2400" strike="noStrike" noProof="1">
                <a:solidFill>
                  <a:schemeClr val="tx2"/>
                </a:solidFill>
                <a:latin typeface="Times New Roman" pitchFamily="18" charset="0"/>
              </a:rPr>
            </a:br>
            <a:r>
              <a:rPr lang="zh-CN" altLang="nl-BE" sz="2400" strike="noStrike" noProof="1">
                <a:solidFill>
                  <a:schemeClr val="tx2"/>
                </a:solidFill>
                <a:latin typeface="Times New Roman" pitchFamily="18" charset="0"/>
              </a:rPr>
              <a:t>集体组成 （如失业）</a:t>
            </a:r>
            <a:endParaRPr lang="nl-BE" sz="2400" strike="noStrike" noProof="1"/>
          </a:p>
          <a:p>
            <a:pPr marL="0" indent="0">
              <a:buNone/>
            </a:pPr>
            <a:endParaRPr lang="nl-BE" sz="2400" strike="noStrike" noProof="1"/>
          </a:p>
          <a:p>
            <a:pPr marL="788670" lvl="1" indent="-514350">
              <a:buAutoNum type="arabicParenR"/>
            </a:pPr>
            <a:endParaRPr lang="nl-BE" sz="2400" strike="noStrike" noProof="1"/>
          </a:p>
          <a:p>
            <a:pPr marL="788670" lvl="1" indent="-514350">
              <a:buAutoNum type="arabicParenR"/>
            </a:pPr>
            <a:endParaRPr lang="nl-BE" sz="2400" strike="noStrike" noProof="1"/>
          </a:p>
          <a:p>
            <a:pPr marL="788670" lvl="1" indent="-514350">
              <a:buAutoNum type="arabicParenR"/>
            </a:pPr>
            <a:endParaRPr lang="nl-BE" sz="2400" strike="noStrike" noProof="1"/>
          </a:p>
          <a:p>
            <a:pPr marL="788670" lvl="1" indent="-514350">
              <a:buAutoNum type="arabicParenR"/>
            </a:pPr>
            <a:endParaRPr lang="nl-BE" sz="2400" strike="noStrike" noProof="1"/>
          </a:p>
          <a:p>
            <a:pPr marL="514350" indent="-514350">
              <a:buAutoNum type="arabicParenR"/>
            </a:pPr>
            <a:endParaRPr lang="nl-BE" sz="2400" strike="noStrike" noProof="1"/>
          </a:p>
        </p:txBody>
      </p:sp>
      <p:sp>
        <p:nvSpPr>
          <p:cNvPr id="4" name="PIJL-RECHTS 3"/>
          <p:cNvSpPr/>
          <p:nvPr/>
        </p:nvSpPr>
        <p:spPr>
          <a:xfrm>
            <a:off x="416560" y="1844358"/>
            <a:ext cx="34607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trike="noStrike" noProof="1"/>
          </a:p>
        </p:txBody>
      </p:sp>
      <p:pic>
        <p:nvPicPr>
          <p:cNvPr id="10244" name="Picture 2"/>
          <p:cNvPicPr>
            <a:picLocks noChangeAspect="1"/>
          </p:cNvPicPr>
          <p:nvPr/>
        </p:nvPicPr>
        <p:blipFill>
          <a:blip r:embed="rId2"/>
          <a:stretch>
            <a:fillRect/>
          </a:stretch>
        </p:blipFill>
        <p:spPr>
          <a:xfrm>
            <a:off x="344488" y="2420620"/>
            <a:ext cx="360362" cy="249238"/>
          </a:xfrm>
          <a:prstGeom prst="rect">
            <a:avLst/>
          </a:prstGeom>
          <a:noFill/>
          <a:ln w="9525">
            <a:noFill/>
            <a:miter/>
          </a:ln>
        </p:spPr>
      </p:pic>
      <p:pic>
        <p:nvPicPr>
          <p:cNvPr id="10245" name="Picture 3"/>
          <p:cNvPicPr>
            <a:picLocks noChangeAspect="1"/>
          </p:cNvPicPr>
          <p:nvPr/>
        </p:nvPicPr>
        <p:blipFill>
          <a:blip r:embed="rId3"/>
          <a:stretch>
            <a:fillRect/>
          </a:stretch>
        </p:blipFill>
        <p:spPr>
          <a:xfrm>
            <a:off x="416243" y="3933190"/>
            <a:ext cx="360362" cy="249238"/>
          </a:xfrm>
          <a:prstGeom prst="rect">
            <a:avLst/>
          </a:prstGeom>
          <a:noFill/>
          <a:ln w="9525">
            <a:noFill/>
            <a:miter/>
          </a:ln>
        </p:spPr>
      </p:pic>
      <p:pic>
        <p:nvPicPr>
          <p:cNvPr id="10246" name="Picture 4"/>
          <p:cNvPicPr>
            <a:picLocks noChangeAspect="1"/>
          </p:cNvPicPr>
          <p:nvPr/>
        </p:nvPicPr>
        <p:blipFill>
          <a:blip r:embed="rId4"/>
          <a:stretch>
            <a:fillRect/>
          </a:stretch>
        </p:blipFill>
        <p:spPr>
          <a:xfrm>
            <a:off x="416243" y="4580890"/>
            <a:ext cx="360362" cy="249238"/>
          </a:xfrm>
          <a:prstGeom prst="rect">
            <a:avLst/>
          </a:prstGeom>
          <a:noFill/>
          <a:ln w="9525">
            <a:noFill/>
            <a:miter/>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p:cNvPicPr>
          <p:nvPr/>
        </p:nvPicPr>
        <p:blipFill>
          <a:blip r:embed="rId2"/>
          <a:stretch>
            <a:fillRect/>
          </a:stretch>
        </p:blipFill>
        <p:spPr>
          <a:xfrm>
            <a:off x="723900" y="260350"/>
            <a:ext cx="8545513" cy="6408738"/>
          </a:xfrm>
          <a:prstGeom prst="rect">
            <a:avLst/>
          </a:prstGeom>
          <a:noFill/>
          <a:ln w="9525">
            <a:noFill/>
            <a:miter/>
          </a:ln>
        </p:spPr>
      </p:pic>
      <p:sp>
        <p:nvSpPr>
          <p:cNvPr id="2" name="文本框 1"/>
          <p:cNvSpPr txBox="1"/>
          <p:nvPr/>
        </p:nvSpPr>
        <p:spPr>
          <a:xfrm>
            <a:off x="1344930" y="4178300"/>
            <a:ext cx="7208520" cy="1920240"/>
          </a:xfrm>
          <a:prstGeom prst="rect">
            <a:avLst/>
          </a:prstGeom>
          <a:noFill/>
        </p:spPr>
        <p:txBody>
          <a:bodyPr wrap="square" rtlCol="0">
            <a:spAutoFit/>
          </a:bodyPr>
          <a:lstStyle/>
          <a:p>
            <a:pPr marL="285750" indent="-285750">
              <a:buFont typeface="Arial" charset="0"/>
              <a:buChar char="•"/>
            </a:pPr>
            <a:r>
              <a:rPr lang="zh-CN" altLang="en-US" sz="2400" b="1"/>
              <a:t>数据库建的链接</a:t>
            </a:r>
          </a:p>
          <a:p>
            <a:pPr marL="285750" indent="-285750">
              <a:buFont typeface="Arial" charset="0"/>
              <a:buChar char="•"/>
            </a:pPr>
            <a:r>
              <a:rPr lang="zh-CN" altLang="en-US" sz="2400" b="1"/>
              <a:t>商业行为</a:t>
            </a:r>
          </a:p>
          <a:p>
            <a:pPr marL="742950" lvl="1" indent="-285750">
              <a:buFont typeface="Arial" charset="0"/>
              <a:buChar char="•"/>
            </a:pPr>
            <a:r>
              <a:rPr lang="zh-CN" altLang="en-US" sz="2400" b="1"/>
              <a:t>个人</a:t>
            </a:r>
          </a:p>
          <a:p>
            <a:pPr marL="742950" lvl="1" indent="-285750">
              <a:buFont typeface="Arial" charset="0"/>
              <a:buChar char="•"/>
            </a:pPr>
            <a:r>
              <a:rPr lang="zh-CN" altLang="en-US" sz="2400" b="1"/>
              <a:t>地方</a:t>
            </a:r>
          </a:p>
          <a:p>
            <a:pPr marL="742950" lvl="1" indent="-285750">
              <a:buFont typeface="Arial" charset="0"/>
              <a:buChar char="•"/>
            </a:pPr>
            <a:r>
              <a:rPr lang="zh-CN" altLang="en-US" sz="2400" b="1"/>
              <a:t>区域</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bIns="91440" anchor="b" anchorCtr="0">
            <a:normAutofit/>
          </a:bodyPr>
          <a:lstStyle/>
          <a:p>
            <a:r>
              <a:rPr lang="nl-BE" b="1" strike="noStrike" noProof="1">
                <a:solidFill>
                  <a:schemeClr val="tx2"/>
                </a:solidFill>
                <a:latin typeface="Times New Roman" pitchFamily="18" charset="0"/>
              </a:rPr>
              <a:t>Challenges of Social Security Funding </a:t>
            </a:r>
            <a:r>
              <a:rPr lang="zh-CN" altLang="nl-BE" b="1" strike="noStrike" noProof="1">
                <a:solidFill>
                  <a:schemeClr val="tx2"/>
                </a:solidFill>
                <a:latin typeface="Times New Roman" pitchFamily="18" charset="0"/>
              </a:rPr>
              <a:t>社会保障筹资面临的挑战</a:t>
            </a:r>
          </a:p>
        </p:txBody>
      </p:sp>
      <p:pic>
        <p:nvPicPr>
          <p:cNvPr id="48130" name="Afbeelding 3"/>
          <p:cNvPicPr>
            <a:picLocks noChangeAspect="1"/>
          </p:cNvPicPr>
          <p:nvPr/>
        </p:nvPicPr>
        <p:blipFill>
          <a:blip r:embed="rId2"/>
          <a:stretch>
            <a:fillRect/>
          </a:stretch>
        </p:blipFill>
        <p:spPr>
          <a:xfrm>
            <a:off x="1281113" y="1484313"/>
            <a:ext cx="7275512" cy="4843462"/>
          </a:xfrm>
          <a:prstGeom prst="rect">
            <a:avLst/>
          </a:prstGeom>
          <a:noFill/>
          <a:ln w="9525">
            <a:noFill/>
            <a:miter/>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inhoud 2"/>
          <p:cNvSpPr>
            <a:spLocks noGrp="1"/>
          </p:cNvSpPr>
          <p:nvPr>
            <p:ph sz="quarter" idx="1" hasCustomPrompt="1"/>
          </p:nvPr>
        </p:nvSpPr>
        <p:spPr>
          <a:xfrm>
            <a:off x="461010" y="1448435"/>
            <a:ext cx="8949690" cy="4756785"/>
          </a:xfrm>
        </p:spPr>
        <p:txBody>
          <a:bodyPr anchor="t"/>
          <a:lstStyle/>
          <a:p>
            <a:pPr marL="457200" indent="-457200"/>
            <a:r>
              <a:rPr lang="nl-BE" altLang="en-US" b="1" kern="1200" dirty="0" err="1">
                <a:solidFill>
                  <a:schemeClr val="tx2"/>
                </a:solidFill>
                <a:latin typeface="Times New Roman" pitchFamily="18" charset="0"/>
              </a:rPr>
              <a:t>Balancing</a:t>
            </a:r>
            <a:r>
              <a:rPr lang="nl-BE" altLang="en-US" b="1" kern="1200" dirty="0">
                <a:solidFill>
                  <a:schemeClr val="tx2"/>
                </a:solidFill>
                <a:latin typeface="Times New Roman" pitchFamily="18" charset="0"/>
              </a:rPr>
              <a:t> the social security budge</a:t>
            </a:r>
            <a:r>
              <a:rPr lang="en-US" altLang="nl-BE" b="1" kern="1200" dirty="0">
                <a:solidFill>
                  <a:schemeClr val="tx2"/>
                </a:solidFill>
                <a:latin typeface="Times New Roman" pitchFamily="18" charset="0"/>
              </a:rPr>
              <a:t>t</a:t>
            </a:r>
            <a:br>
              <a:rPr lang="en-US" altLang="nl-BE" b="1" kern="1200" dirty="0">
                <a:solidFill>
                  <a:schemeClr val="tx2"/>
                </a:solidFill>
                <a:latin typeface="Times New Roman" pitchFamily="18" charset="0"/>
              </a:rPr>
            </a:br>
            <a:r>
              <a:rPr lang="zh-CN" altLang="en-US" b="1" kern="1200" dirty="0">
                <a:solidFill>
                  <a:schemeClr val="tx2"/>
                </a:solidFill>
                <a:latin typeface="Times New Roman" pitchFamily="18" charset="0"/>
              </a:rPr>
              <a:t>均衡社会保障预算</a:t>
            </a:r>
          </a:p>
          <a:p>
            <a:pPr marL="914400" lvl="1" indent="-457200"/>
            <a:r>
              <a:rPr lang="nl-BE" altLang="en-US" kern="1200" dirty="0" err="1">
                <a:solidFill>
                  <a:schemeClr val="tx2"/>
                </a:solidFill>
                <a:latin typeface="Times New Roman" pitchFamily="18" charset="0"/>
              </a:rPr>
              <a:t>Inactivity</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rate </a:t>
            </a:r>
            <a:r>
              <a:rPr lang="zh-CN" altLang="nl-BE" kern="1200" dirty="0" err="1">
                <a:solidFill>
                  <a:schemeClr val="tx2"/>
                </a:solidFill>
                <a:latin typeface="Times New Roman" pitchFamily="18" charset="0"/>
              </a:rPr>
              <a:t>非在职率</a:t>
            </a:r>
          </a:p>
          <a:p>
            <a:pPr marL="914400" lvl="1" indent="-457200"/>
            <a:r>
              <a:rPr lang="nl-BE" altLang="en-US" kern="1200" dirty="0" err="1">
                <a:solidFill>
                  <a:schemeClr val="tx2"/>
                </a:solidFill>
                <a:latin typeface="Times New Roman" pitchFamily="18" charset="0"/>
              </a:rPr>
              <a:t>Population</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Ageing</a:t>
            </a:r>
            <a:r>
              <a:rPr lang="nl-BE" altLang="en-US" kern="1200" dirty="0">
                <a:solidFill>
                  <a:schemeClr val="tx2"/>
                </a:solidFill>
                <a:latin typeface="Times New Roman" pitchFamily="18" charset="0"/>
              </a:rPr>
              <a:t> (</a:t>
            </a:r>
            <a:r>
              <a:rPr lang="nl-BE" altLang="en-US" kern="1200" dirty="0" err="1">
                <a:solidFill>
                  <a:schemeClr val="tx2"/>
                </a:solidFill>
                <a:latin typeface="Times New Roman" pitchFamily="18" charset="0"/>
              </a:rPr>
              <a:t>inactivity</a:t>
            </a:r>
            <a:r>
              <a:rPr lang="nl-BE" altLang="en-US" kern="1200" dirty="0">
                <a:solidFill>
                  <a:schemeClr val="tx2"/>
                </a:solidFill>
                <a:latin typeface="Times New Roman" pitchFamily="18" charset="0"/>
              </a:rPr>
              <a:t> &amp; pension </a:t>
            </a:r>
            <a:r>
              <a:rPr lang="nl-BE" altLang="en-US" kern="1200" dirty="0" err="1">
                <a:solidFill>
                  <a:schemeClr val="tx2"/>
                </a:solidFill>
                <a:latin typeface="Times New Roman" pitchFamily="18" charset="0"/>
              </a:rPr>
              <a:t>expenditures</a:t>
            </a:r>
            <a:r>
              <a:rPr lang="nl-BE" altLang="en-US" kern="1200" dirty="0">
                <a:solidFill>
                  <a:schemeClr val="tx2"/>
                </a:solidFill>
                <a:latin typeface="Times New Roman" pitchFamily="18" charset="0"/>
              </a:rPr>
              <a:t>)  </a:t>
            </a:r>
            <a:br>
              <a:rPr lang="nl-BE" altLang="en-US" kern="1200" dirty="0">
                <a:solidFill>
                  <a:schemeClr val="tx2"/>
                </a:solidFill>
                <a:latin typeface="Times New Roman" pitchFamily="18" charset="0"/>
              </a:rPr>
            </a:br>
            <a:r>
              <a:rPr lang="zh-CN" altLang="nl-BE" kern="1200" dirty="0">
                <a:solidFill>
                  <a:schemeClr val="tx2"/>
                </a:solidFill>
                <a:latin typeface="Times New Roman" pitchFamily="18" charset="0"/>
              </a:rPr>
              <a:t>人口老龄化 （非在职及养老金支出）</a:t>
            </a:r>
          </a:p>
          <a:p>
            <a:pPr marL="914400" lvl="1" indent="-457200"/>
            <a:r>
              <a:rPr lang="nl-BE" altLang="en-US" kern="1200" dirty="0">
                <a:solidFill>
                  <a:schemeClr val="tx2"/>
                </a:solidFill>
                <a:latin typeface="Times New Roman" pitchFamily="18" charset="0"/>
              </a:rPr>
              <a:t>Health </a:t>
            </a:r>
            <a:r>
              <a:rPr lang="nl-BE" altLang="en-US" kern="1200" dirty="0" err="1">
                <a:solidFill>
                  <a:schemeClr val="tx2"/>
                </a:solidFill>
                <a:latin typeface="Times New Roman" pitchFamily="18" charset="0"/>
              </a:rPr>
              <a:t>expenditures </a:t>
            </a:r>
            <a:r>
              <a:rPr lang="zh-CN" altLang="nl-BE" kern="1200" dirty="0" err="1">
                <a:solidFill>
                  <a:schemeClr val="tx2"/>
                </a:solidFill>
                <a:latin typeface="Times New Roman" pitchFamily="18" charset="0"/>
              </a:rPr>
              <a:t>健康支出</a:t>
            </a:r>
            <a:endParaRPr lang="nl-BE" altLang="en-US" kern="1200" dirty="0" err="1">
              <a:solidFill>
                <a:schemeClr val="tx2"/>
              </a:solidFill>
              <a:latin typeface="Times New Roman" pitchFamily="18" charset="0"/>
            </a:endParaRPr>
          </a:p>
          <a:p>
            <a:pPr marL="457200" indent="-457200"/>
            <a:r>
              <a:rPr lang="nl-BE" altLang="en-US" kern="1200" dirty="0">
                <a:solidFill>
                  <a:schemeClr val="tx2"/>
                </a:solidFill>
                <a:latin typeface="Times New Roman" pitchFamily="18" charset="0"/>
              </a:rPr>
              <a:t>2. </a:t>
            </a:r>
            <a:r>
              <a:rPr lang="nl-BE" altLang="en-US" b="1" kern="1200" dirty="0" err="1">
                <a:solidFill>
                  <a:schemeClr val="tx2"/>
                </a:solidFill>
                <a:latin typeface="Times New Roman" pitchFamily="18" charset="0"/>
              </a:rPr>
              <a:t>Competitivity</a:t>
            </a:r>
            <a:r>
              <a:rPr lang="nl-BE" altLang="en-US" b="1" kern="1200" dirty="0">
                <a:solidFill>
                  <a:schemeClr val="tx2"/>
                </a:solidFill>
                <a:latin typeface="Times New Roman" pitchFamily="18" charset="0"/>
              </a:rPr>
              <a:t> </a:t>
            </a:r>
            <a:r>
              <a:rPr lang="nl-BE" altLang="en-US" b="1" kern="1200" dirty="0" err="1">
                <a:solidFill>
                  <a:schemeClr val="tx2"/>
                </a:solidFill>
                <a:latin typeface="Times New Roman" pitchFamily="18" charset="0"/>
              </a:rPr>
              <a:t>and</a:t>
            </a:r>
            <a:r>
              <a:rPr lang="nl-BE" altLang="en-US" b="1" kern="1200" dirty="0">
                <a:solidFill>
                  <a:schemeClr val="tx2"/>
                </a:solidFill>
                <a:latin typeface="Times New Roman" pitchFamily="18" charset="0"/>
              </a:rPr>
              <a:t> </a:t>
            </a:r>
            <a:r>
              <a:rPr lang="nl-BE" altLang="en-US" b="1" kern="1200" dirty="0" err="1">
                <a:solidFill>
                  <a:schemeClr val="tx2"/>
                </a:solidFill>
                <a:latin typeface="Times New Roman" pitchFamily="18" charset="0"/>
              </a:rPr>
              <a:t>taxation</a:t>
            </a:r>
            <a:r>
              <a:rPr lang="nl-BE" altLang="en-US" b="1" kern="1200" dirty="0">
                <a:solidFill>
                  <a:schemeClr val="tx2"/>
                </a:solidFill>
                <a:latin typeface="Times New Roman" pitchFamily="18" charset="0"/>
              </a:rPr>
              <a:t> on </a:t>
            </a:r>
            <a:r>
              <a:rPr lang="nl-BE" altLang="en-US" b="1" kern="1200" dirty="0" err="1">
                <a:solidFill>
                  <a:schemeClr val="tx2"/>
                </a:solidFill>
                <a:latin typeface="Times New Roman" pitchFamily="18" charset="0"/>
              </a:rPr>
              <a:t>labour</a:t>
            </a:r>
            <a:r>
              <a:rPr lang="nl-BE" altLang="en-US" b="1" kern="1200" dirty="0">
                <a:solidFill>
                  <a:schemeClr val="tx2"/>
                </a:solidFill>
                <a:latin typeface="Times New Roman" pitchFamily="18" charset="0"/>
              </a:rPr>
              <a:t> </a:t>
            </a:r>
            <a:r>
              <a:rPr lang="nl-BE" altLang="en-US" b="1" kern="1200" dirty="0" err="1">
                <a:solidFill>
                  <a:schemeClr val="tx2"/>
                </a:solidFill>
                <a:latin typeface="Times New Roman" pitchFamily="18" charset="0"/>
              </a:rPr>
              <a:t>income</a:t>
            </a:r>
            <a:br>
              <a:rPr lang="nl-BE" altLang="en-US" b="1" kern="1200" dirty="0" err="1">
                <a:solidFill>
                  <a:schemeClr val="tx2"/>
                </a:solidFill>
                <a:latin typeface="Times New Roman" pitchFamily="18" charset="0"/>
              </a:rPr>
            </a:br>
            <a:r>
              <a:rPr lang="zh-CN" altLang="nl-BE" b="1" kern="1200" dirty="0" err="1">
                <a:solidFill>
                  <a:schemeClr val="tx2"/>
                </a:solidFill>
                <a:latin typeface="Times New Roman" pitchFamily="18" charset="0"/>
              </a:rPr>
              <a:t>竞争力及劳动收入税收</a:t>
            </a:r>
            <a:br>
              <a:rPr lang="nl-BE" altLang="en-US" b="1" kern="1200" dirty="0" err="1">
                <a:solidFill>
                  <a:schemeClr val="tx2"/>
                </a:solidFill>
                <a:latin typeface="Times New Roman" pitchFamily="18" charset="0"/>
              </a:rPr>
            </a:br>
            <a:endParaRPr lang="nl-BE" altLang="en-US" b="1" kern="1200" dirty="0" err="1">
              <a:solidFill>
                <a:schemeClr val="tx2"/>
              </a:solidFill>
              <a:latin typeface="Times New Roman" pitchFamily="18" charset="0"/>
            </a:endParaRPr>
          </a:p>
        </p:txBody>
      </p:sp>
      <p:sp>
        <p:nvSpPr>
          <p:cNvPr id="4" name="Titel 1"/>
          <p:cNvSpPr>
            <a:spLocks noGrp="1"/>
          </p:cNvSpPr>
          <p:nvPr/>
        </p:nvSpPr>
        <p:spPr>
          <a:xfrm>
            <a:off x="256223" y="136208"/>
            <a:ext cx="9066212" cy="647700"/>
          </a:xfrm>
          <a:prstGeom prst="rect">
            <a:avLst/>
          </a:prstGeom>
          <a:noFill/>
          <a:ln w="9525">
            <a:noFill/>
            <a:miter/>
          </a:ln>
        </p:spPr>
        <p:txBody>
          <a:bodyPr wrap="square" lIns="91440" tIns="45720" rIns="91440" bIns="91440" anchor="b" anchorCtr="0">
            <a:normAutofit/>
          </a:bodyPr>
          <a:lstStyle>
            <a:lvl1pPr algn="l" rtl="0" eaLnBrk="0" fontAlgn="base" hangingPunct="0">
              <a:spcBef>
                <a:spcPct val="0"/>
              </a:spcBef>
              <a:spcAft>
                <a:spcPct val="0"/>
              </a:spcAft>
              <a:defRPr sz="2000" b="1" kern="1200">
                <a:solidFill>
                  <a:schemeClr val="tx1"/>
                </a:solidFill>
                <a:latin typeface="Optane" pitchFamily="2" charset="0"/>
                <a:ea typeface="+mj-ea"/>
                <a:cs typeface="+mj-cs"/>
              </a:defRPr>
            </a:lvl1pPr>
            <a:lvl2pPr algn="l" rtl="0" eaLnBrk="0" fontAlgn="base" hangingPunct="0">
              <a:spcBef>
                <a:spcPct val="0"/>
              </a:spcBef>
              <a:spcAft>
                <a:spcPct val="0"/>
              </a:spcAft>
              <a:defRPr sz="2000" b="1">
                <a:solidFill>
                  <a:schemeClr val="tx1"/>
                </a:solidFill>
                <a:latin typeface="Optane"/>
              </a:defRPr>
            </a:lvl2pPr>
            <a:lvl3pPr algn="l" rtl="0" eaLnBrk="0" fontAlgn="base" hangingPunct="0">
              <a:spcBef>
                <a:spcPct val="0"/>
              </a:spcBef>
              <a:spcAft>
                <a:spcPct val="0"/>
              </a:spcAft>
              <a:defRPr sz="2000" b="1">
                <a:solidFill>
                  <a:schemeClr val="tx1"/>
                </a:solidFill>
                <a:latin typeface="Optane"/>
              </a:defRPr>
            </a:lvl3pPr>
            <a:lvl4pPr algn="l" rtl="0" eaLnBrk="0" fontAlgn="base" hangingPunct="0">
              <a:spcBef>
                <a:spcPct val="0"/>
              </a:spcBef>
              <a:spcAft>
                <a:spcPct val="0"/>
              </a:spcAft>
              <a:defRPr sz="2000" b="1">
                <a:solidFill>
                  <a:schemeClr val="tx1"/>
                </a:solidFill>
                <a:latin typeface="Optane"/>
              </a:defRPr>
            </a:lvl4pPr>
            <a:lvl5pPr algn="l" rtl="0" eaLnBrk="0" fontAlgn="base" hangingPunct="0">
              <a:spcBef>
                <a:spcPct val="0"/>
              </a:spcBef>
              <a:spcAft>
                <a:spcPct val="0"/>
              </a:spcAft>
              <a:defRPr sz="2000" b="1">
                <a:solidFill>
                  <a:schemeClr val="tx1"/>
                </a:solidFill>
                <a:latin typeface="Optane"/>
              </a:defRPr>
            </a:lvl5pPr>
            <a:lvl6pPr marL="457200" algn="l" rtl="0" fontAlgn="base">
              <a:spcBef>
                <a:spcPct val="0"/>
              </a:spcBef>
              <a:spcAft>
                <a:spcPct val="0"/>
              </a:spcAft>
              <a:defRPr sz="2000" b="1">
                <a:solidFill>
                  <a:schemeClr val="tx1"/>
                </a:solidFill>
                <a:latin typeface="Optane"/>
              </a:defRPr>
            </a:lvl6pPr>
            <a:lvl7pPr marL="914400" algn="l" rtl="0" fontAlgn="base">
              <a:spcBef>
                <a:spcPct val="0"/>
              </a:spcBef>
              <a:spcAft>
                <a:spcPct val="0"/>
              </a:spcAft>
              <a:defRPr sz="2000" b="1">
                <a:solidFill>
                  <a:schemeClr val="tx1"/>
                </a:solidFill>
                <a:latin typeface="Optane"/>
              </a:defRPr>
            </a:lvl7pPr>
            <a:lvl8pPr marL="1371600" algn="l" rtl="0" fontAlgn="base">
              <a:spcBef>
                <a:spcPct val="0"/>
              </a:spcBef>
              <a:spcAft>
                <a:spcPct val="0"/>
              </a:spcAft>
              <a:defRPr sz="2000" b="1">
                <a:solidFill>
                  <a:schemeClr val="tx1"/>
                </a:solidFill>
                <a:latin typeface="Optane"/>
              </a:defRPr>
            </a:lvl8pPr>
            <a:lvl9pPr marL="1828800" algn="l" rtl="0" fontAlgn="base">
              <a:spcBef>
                <a:spcPct val="0"/>
              </a:spcBef>
              <a:spcAft>
                <a:spcPct val="0"/>
              </a:spcAft>
              <a:defRPr sz="2000" b="1">
                <a:solidFill>
                  <a:schemeClr val="tx1"/>
                </a:solidFill>
                <a:latin typeface="Optane"/>
              </a:defRPr>
            </a:lvl9pPr>
          </a:lstStyle>
          <a:p>
            <a:r>
              <a:rPr lang="nl-BE" b="1" strike="noStrike" noProof="1">
                <a:solidFill>
                  <a:schemeClr val="tx2"/>
                </a:solidFill>
                <a:latin typeface="Times New Roman" pitchFamily="18" charset="0"/>
              </a:rPr>
              <a:t>Challenges of Social Security Funding </a:t>
            </a:r>
            <a:r>
              <a:rPr lang="zh-CN" altLang="nl-BE" b="1" strike="noStrike" noProof="1">
                <a:solidFill>
                  <a:schemeClr val="tx2"/>
                </a:solidFill>
                <a:latin typeface="Times New Roman" pitchFamily="18" charset="0"/>
              </a:rPr>
              <a:t>社会保障筹资面临的挑战</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2415" y="116840"/>
            <a:ext cx="8299450" cy="651510"/>
          </a:xfrm>
        </p:spPr>
        <p:txBody>
          <a:bodyPr bIns="91440" anchor="b" anchorCtr="0">
            <a:normAutofit fontScale="90000"/>
          </a:bodyPr>
          <a:lstStyle/>
          <a:p>
            <a:r>
              <a:rPr lang="nl-BE" strike="noStrike" noProof="1">
                <a:solidFill>
                  <a:schemeClr val="tx2"/>
                </a:solidFill>
                <a:latin typeface="Times New Roman" pitchFamily="18" charset="0"/>
              </a:rPr>
              <a:t>Impact of population ageing on pension spending</a:t>
            </a:r>
            <a:br>
              <a:rPr lang="nl-BE" strike="noStrike" noProof="1">
                <a:solidFill>
                  <a:schemeClr val="tx2"/>
                </a:solidFill>
                <a:latin typeface="Times New Roman" pitchFamily="18" charset="0"/>
              </a:rPr>
            </a:br>
            <a:r>
              <a:rPr lang="zh-CN" altLang="nl-BE" strike="noStrike" noProof="1">
                <a:solidFill>
                  <a:schemeClr val="tx2"/>
                </a:solidFill>
                <a:latin typeface="Times New Roman" pitchFamily="18" charset="0"/>
              </a:rPr>
              <a:t>人口老龄化对养老金支出的影响</a:t>
            </a:r>
          </a:p>
        </p:txBody>
      </p:sp>
      <p:pic>
        <p:nvPicPr>
          <p:cNvPr id="50178" name="Picture 3"/>
          <p:cNvPicPr>
            <a:picLocks noGrp="1" noChangeAspect="1"/>
          </p:cNvPicPr>
          <p:nvPr>
            <p:ph sz="quarter" idx="1" hasCustomPrompt="1"/>
          </p:nvPr>
        </p:nvPicPr>
        <p:blipFill>
          <a:blip r:embed="rId2"/>
          <a:stretch>
            <a:fillRect/>
          </a:stretch>
        </p:blipFill>
        <p:spPr>
          <a:xfrm>
            <a:off x="849313" y="1628775"/>
            <a:ext cx="7775575" cy="475297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hasCustomPrompt="1"/>
          </p:nvPr>
        </p:nvSpPr>
        <p:spPr>
          <a:xfrm>
            <a:off x="128905" y="117475"/>
            <a:ext cx="7590790" cy="762635"/>
          </a:xfrm>
        </p:spPr>
        <p:txBody>
          <a:bodyPr bIns="91440" anchor="b"/>
          <a:lstStyle/>
          <a:p>
            <a:pPr algn="l"/>
            <a:r>
              <a:rPr lang="nl-BE" altLang="en-US" dirty="0" err="1">
                <a:solidFill>
                  <a:schemeClr val="tx2"/>
                </a:solidFill>
                <a:latin typeface="Times New Roman" pitchFamily="18" charset="0"/>
              </a:rPr>
              <a:t>Velocity</a:t>
            </a:r>
            <a:r>
              <a:rPr lang="nl-BE" altLang="en-US" dirty="0">
                <a:solidFill>
                  <a:schemeClr val="tx2"/>
                </a:solidFill>
                <a:latin typeface="Times New Roman" pitchFamily="18" charset="0"/>
              </a:rPr>
              <a:t> of </a:t>
            </a:r>
            <a:r>
              <a:rPr lang="nl-BE" altLang="en-US" dirty="0" err="1">
                <a:solidFill>
                  <a:schemeClr val="tx2"/>
                </a:solidFill>
                <a:latin typeface="Times New Roman" pitchFamily="18" charset="0"/>
              </a:rPr>
              <a:t>demographic</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ageing</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population</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aged</a:t>
            </a:r>
            <a:r>
              <a:rPr lang="nl-BE" altLang="en-US" dirty="0">
                <a:solidFill>
                  <a:schemeClr val="tx2"/>
                </a:solidFill>
                <a:latin typeface="Times New Roman" pitchFamily="18" charset="0"/>
              </a:rPr>
              <a:t> 60 </a:t>
            </a:r>
            <a:r>
              <a:rPr lang="nl-BE" altLang="en-US" dirty="0" err="1">
                <a:solidFill>
                  <a:schemeClr val="tx2"/>
                </a:solidFill>
                <a:latin typeface="Times New Roman" pitchFamily="18" charset="0"/>
              </a:rPr>
              <a:t>and</a:t>
            </a:r>
            <a:r>
              <a:rPr lang="nl-BE" altLang="en-US" dirty="0">
                <a:solidFill>
                  <a:schemeClr val="tx2"/>
                </a:solidFill>
                <a:latin typeface="Times New Roman" pitchFamily="18" charset="0"/>
              </a:rPr>
              <a:t> over as a % of </a:t>
            </a:r>
            <a:r>
              <a:rPr lang="nl-BE" altLang="en-US" dirty="0" err="1">
                <a:solidFill>
                  <a:schemeClr val="tx2"/>
                </a:solidFill>
                <a:latin typeface="Times New Roman" pitchFamily="18" charset="0"/>
              </a:rPr>
              <a:t>population  </a:t>
            </a:r>
            <a:r>
              <a:rPr lang="zh-CN" altLang="nl-BE" dirty="0" err="1">
                <a:solidFill>
                  <a:schemeClr val="tx2"/>
                </a:solidFill>
                <a:latin typeface="Times New Roman" pitchFamily="18" charset="0"/>
              </a:rPr>
              <a:t>人口老龄化速率，及</a:t>
            </a:r>
            <a:r>
              <a:rPr lang="en-US" altLang="zh-CN" dirty="0" err="1">
                <a:solidFill>
                  <a:schemeClr val="tx2"/>
                </a:solidFill>
                <a:latin typeface="Times New Roman" pitchFamily="18" charset="0"/>
              </a:rPr>
              <a:t>60</a:t>
            </a:r>
            <a:r>
              <a:rPr lang="zh-CN" altLang="en-US" dirty="0" err="1">
                <a:solidFill>
                  <a:schemeClr val="tx2"/>
                </a:solidFill>
                <a:latin typeface="Times New Roman" pitchFamily="18" charset="0"/>
              </a:rPr>
              <a:t>岁以上人口占总人口比例</a:t>
            </a:r>
          </a:p>
        </p:txBody>
      </p:sp>
      <p:pic>
        <p:nvPicPr>
          <p:cNvPr id="51202" name="Picture 2"/>
          <p:cNvPicPr>
            <a:picLocks noChangeAspect="1"/>
          </p:cNvPicPr>
          <p:nvPr/>
        </p:nvPicPr>
        <p:blipFill>
          <a:blip r:embed="rId2"/>
          <a:stretch>
            <a:fillRect/>
          </a:stretch>
        </p:blipFill>
        <p:spPr>
          <a:xfrm>
            <a:off x="921385" y="914083"/>
            <a:ext cx="8174038" cy="5334000"/>
          </a:xfrm>
          <a:prstGeom prst="rect">
            <a:avLst/>
          </a:prstGeom>
          <a:noFill/>
          <a:ln w="9525">
            <a:noFill/>
            <a:miter/>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45440" y="81915"/>
            <a:ext cx="9255125" cy="991235"/>
          </a:xfrm>
        </p:spPr>
        <p:txBody>
          <a:bodyPr bIns="91440" anchor="b" anchorCtr="0">
            <a:normAutofit fontScale="90000"/>
          </a:bodyPr>
          <a:lstStyle/>
          <a:p>
            <a:pPr algn="l"/>
            <a:r>
              <a:rPr lang="nl-BE" strike="noStrike" noProof="1">
                <a:solidFill>
                  <a:schemeClr val="tx2"/>
                </a:solidFill>
                <a:latin typeface="Times New Roman" pitchFamily="18" charset="0"/>
              </a:rPr>
              <a:t>Consolidated potential pension deficit, </a:t>
            </a:r>
            <a:r>
              <a:rPr lang="zh-CN" altLang="nl-BE" dirty="0">
                <a:solidFill>
                  <a:schemeClr val="tx2"/>
                </a:solidFill>
                <a:latin typeface="Times New Roman" pitchFamily="18" charset="0"/>
                <a:sym typeface="+mn-ea"/>
              </a:rPr>
              <a:t>养老金潜在赤字总量</a:t>
            </a:r>
            <a:endParaRPr lang="nl-BE" strike="noStrike" noProof="1">
              <a:solidFill>
                <a:schemeClr val="tx2"/>
              </a:solidFill>
              <a:latin typeface="Times New Roman" pitchFamily="18" charset="0"/>
            </a:endParaRPr>
          </a:p>
          <a:p>
            <a:pPr algn="l"/>
            <a:r>
              <a:rPr lang="nl-BE" strike="noStrike" noProof="1">
                <a:solidFill>
                  <a:schemeClr val="tx2"/>
                </a:solidFill>
                <a:latin typeface="Times New Roman" pitchFamily="18" charset="0"/>
              </a:rPr>
              <a:t>OECD 1990-2050</a:t>
            </a:r>
            <a:br>
              <a:rPr lang="nl-BE" strike="noStrike" noProof="1">
                <a:solidFill>
                  <a:schemeClr val="tx2"/>
                </a:solidFill>
                <a:latin typeface="Times New Roman" pitchFamily="18" charset="0"/>
                <a:ea typeface="微软雅黑" charset="0"/>
              </a:rPr>
            </a:br>
            <a:endParaRPr lang="nl-BE" strike="noStrike" noProof="1">
              <a:solidFill>
                <a:schemeClr val="tx2"/>
              </a:solidFill>
              <a:latin typeface="Times New Roman" pitchFamily="18" charset="0"/>
              <a:ea typeface="微软雅黑" charset="0"/>
            </a:endParaRPr>
          </a:p>
        </p:txBody>
      </p:sp>
      <p:pic>
        <p:nvPicPr>
          <p:cNvPr id="52226" name="Picture 2"/>
          <p:cNvPicPr>
            <a:picLocks noChangeAspect="1"/>
          </p:cNvPicPr>
          <p:nvPr/>
        </p:nvPicPr>
        <p:blipFill>
          <a:blip r:embed="rId2"/>
          <a:stretch>
            <a:fillRect/>
          </a:stretch>
        </p:blipFill>
        <p:spPr>
          <a:xfrm>
            <a:off x="849313" y="1557338"/>
            <a:ext cx="8439150" cy="4584700"/>
          </a:xfrm>
          <a:prstGeom prst="rect">
            <a:avLst/>
          </a:prstGeom>
          <a:noFill/>
          <a:ln w="9525">
            <a:noFill/>
            <a:miter/>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hasCustomPrompt="1"/>
          </p:nvPr>
        </p:nvSpPr>
        <p:spPr/>
        <p:txBody>
          <a:bodyPr bIns="91440" anchor="b"/>
          <a:lstStyle/>
          <a:p>
            <a:r>
              <a:rPr lang="nl-BE" altLang="en-US" dirty="0" err="1">
                <a:solidFill>
                  <a:schemeClr val="tx2"/>
                </a:solidFill>
                <a:latin typeface="Times New Roman" pitchFamily="18" charset="0"/>
              </a:rPr>
              <a:t>Evolution</a:t>
            </a:r>
            <a:r>
              <a:rPr lang="nl-BE" altLang="en-US" dirty="0">
                <a:solidFill>
                  <a:schemeClr val="tx2"/>
                </a:solidFill>
                <a:latin typeface="Times New Roman" pitchFamily="18" charset="0"/>
              </a:rPr>
              <a:t> of health </a:t>
            </a:r>
            <a:r>
              <a:rPr lang="nl-BE" altLang="en-US" dirty="0" err="1">
                <a:solidFill>
                  <a:schemeClr val="tx2"/>
                </a:solidFill>
                <a:latin typeface="Times New Roman" pitchFamily="18" charset="0"/>
              </a:rPr>
              <a:t>expenditure</a:t>
            </a:r>
            <a:br>
              <a:rPr lang="nl-BE" altLang="en-US" dirty="0" err="1">
                <a:solidFill>
                  <a:schemeClr val="tx2"/>
                </a:solidFill>
                <a:latin typeface="Times New Roman" pitchFamily="18" charset="0"/>
              </a:rPr>
            </a:br>
            <a:r>
              <a:rPr lang="zh-CN" altLang="nl-BE" dirty="0" err="1">
                <a:solidFill>
                  <a:schemeClr val="tx2"/>
                </a:solidFill>
                <a:latin typeface="Times New Roman" pitchFamily="18" charset="0"/>
              </a:rPr>
              <a:t>健康支出变化</a:t>
            </a:r>
          </a:p>
        </p:txBody>
      </p:sp>
      <p:pic>
        <p:nvPicPr>
          <p:cNvPr id="53250" name="Tijdelijke aanduiding voor inhoud 3"/>
          <p:cNvPicPr>
            <a:picLocks noGrp="1" noChangeAspect="1"/>
          </p:cNvPicPr>
          <p:nvPr>
            <p:ph sz="quarter" idx="1" hasCustomPrompt="1"/>
          </p:nvPr>
        </p:nvPicPr>
        <p:blipFill>
          <a:blip r:embed="rId2"/>
          <a:stretch>
            <a:fillRect/>
          </a:stretch>
        </p:blipFill>
        <p:spPr>
          <a:xfrm>
            <a:off x="920750" y="1557338"/>
            <a:ext cx="8102600" cy="4824412"/>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p:cNvPicPr>
          <p:nvPr/>
        </p:nvPicPr>
        <p:blipFill>
          <a:blip r:embed="rId2"/>
          <a:srcRect/>
          <a:stretch>
            <a:fillRect/>
          </a:stretch>
        </p:blipFill>
        <p:spPr>
          <a:xfrm>
            <a:off x="1424940" y="908685"/>
            <a:ext cx="7123430" cy="5275580"/>
          </a:xfrm>
          <a:prstGeom prst="rect">
            <a:avLst/>
          </a:prstGeom>
          <a:noFill/>
          <a:ln w="9525">
            <a:noFill/>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title" hasCustomPrompt="1"/>
          </p:nvPr>
        </p:nvSpPr>
        <p:spPr>
          <a:xfrm>
            <a:off x="992188" y="692785"/>
            <a:ext cx="7772400" cy="1143000"/>
          </a:xfrm>
        </p:spPr>
        <p:txBody>
          <a:bodyPr bIns="91440" anchor="b"/>
          <a:lstStyle/>
          <a:p>
            <a:pPr algn="ctr"/>
            <a:r>
              <a:rPr lang="en-US" altLang="zh-CN" sz="2800" dirty="0">
                <a:solidFill>
                  <a:schemeClr val="tx2"/>
                </a:solidFill>
                <a:latin typeface="Times New Roman" pitchFamily="18" charset="0"/>
              </a:rPr>
              <a:t>Public-Private Mix</a:t>
            </a:r>
            <a:br>
              <a:rPr lang="en-US" altLang="zh-CN" sz="2800" dirty="0">
                <a:solidFill>
                  <a:schemeClr val="tx2"/>
                </a:solidFill>
                <a:latin typeface="Times New Roman" pitchFamily="18" charset="0"/>
              </a:rPr>
            </a:br>
            <a:r>
              <a:rPr lang="zh-CN" altLang="nl-BE" sz="2800" dirty="0">
                <a:solidFill>
                  <a:schemeClr val="tx2"/>
                </a:solidFill>
                <a:latin typeface="Times New Roman" pitchFamily="18" charset="0"/>
              </a:rPr>
              <a:t>公私混合</a:t>
            </a:r>
          </a:p>
        </p:txBody>
      </p:sp>
      <p:pic>
        <p:nvPicPr>
          <p:cNvPr id="11266" name="Picture 2"/>
          <p:cNvPicPr>
            <a:picLocks noChangeAspect="1"/>
          </p:cNvPicPr>
          <p:nvPr/>
        </p:nvPicPr>
        <p:blipFill>
          <a:blip r:embed="rId2"/>
          <a:stretch>
            <a:fillRect/>
          </a:stretch>
        </p:blipFill>
        <p:spPr>
          <a:xfrm>
            <a:off x="673100" y="1989138"/>
            <a:ext cx="8529638" cy="4213225"/>
          </a:xfrm>
          <a:prstGeom prst="rect">
            <a:avLst/>
          </a:prstGeom>
          <a:noFill/>
          <a:ln w="9525">
            <a:noFill/>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Grp="1" noChangeAspect="1"/>
          </p:cNvPicPr>
          <p:nvPr>
            <p:ph sz="quarter" idx="1" hasCustomPrompt="1"/>
          </p:nvPr>
        </p:nvPicPr>
        <p:blipFill>
          <a:blip r:embed="rId2"/>
          <a:srcRect/>
          <a:stretch>
            <a:fillRect/>
          </a:stretch>
        </p:blipFill>
        <p:spPr>
          <a:xfrm>
            <a:off x="1162050" y="1687830"/>
            <a:ext cx="7583170" cy="4537710"/>
          </a:xfrm>
        </p:spPr>
      </p:pic>
      <p:sp>
        <p:nvSpPr>
          <p:cNvPr id="2" name="文本框 1"/>
          <p:cNvSpPr txBox="1"/>
          <p:nvPr/>
        </p:nvSpPr>
        <p:spPr>
          <a:xfrm>
            <a:off x="777240" y="836930"/>
            <a:ext cx="8317865" cy="822960"/>
          </a:xfrm>
          <a:prstGeom prst="rect">
            <a:avLst/>
          </a:prstGeom>
          <a:noFill/>
        </p:spPr>
        <p:txBody>
          <a:bodyPr wrap="square" rtlCol="0">
            <a:spAutoFit/>
          </a:bodyPr>
          <a:lstStyle/>
          <a:p>
            <a:pPr algn="ctr"/>
            <a:r>
              <a:rPr lang="en-US" altLang="zh-CN" sz="2400" b="1">
                <a:solidFill>
                  <a:schemeClr val="tx2"/>
                </a:solidFill>
                <a:latin typeface="Times New Roman" pitchFamily="18" charset="0"/>
              </a:rPr>
              <a:t>Social Protection as a % of GDP</a:t>
            </a:r>
          </a:p>
          <a:p>
            <a:pPr algn="ctr"/>
            <a:r>
              <a:rPr lang="zh-CN" altLang="en-US" sz="2400" b="1">
                <a:solidFill>
                  <a:schemeClr val="tx2"/>
                </a:solidFill>
                <a:latin typeface="Times New Roman" pitchFamily="18" charset="0"/>
              </a:rPr>
              <a:t>社会保障占</a:t>
            </a:r>
            <a:r>
              <a:rPr lang="en-US" altLang="zh-CN" sz="2400" b="1">
                <a:solidFill>
                  <a:schemeClr val="tx2"/>
                </a:solidFill>
                <a:latin typeface="Times New Roman" pitchFamily="18" charset="0"/>
              </a:rPr>
              <a:t>GDP</a:t>
            </a:r>
            <a:r>
              <a:rPr lang="zh-CN" altLang="en-US" sz="2400" b="1">
                <a:solidFill>
                  <a:schemeClr val="tx2"/>
                </a:solidFill>
                <a:latin typeface="Times New Roman" pitchFamily="18" charset="0"/>
              </a:rPr>
              <a:t>百分比</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hasCustomPrompt="1"/>
          </p:nvPr>
        </p:nvSpPr>
        <p:spPr>
          <a:xfrm>
            <a:off x="344488" y="152718"/>
            <a:ext cx="9066212" cy="647700"/>
          </a:xfrm>
        </p:spPr>
        <p:txBody>
          <a:bodyPr bIns="91440" anchor="b"/>
          <a:lstStyle/>
          <a:p>
            <a:r>
              <a:rPr lang="nl-BE" altLang="en-US" dirty="0">
                <a:solidFill>
                  <a:schemeClr val="tx2"/>
                </a:solidFill>
                <a:latin typeface="Times New Roman" pitchFamily="18" charset="0"/>
              </a:rPr>
              <a:t>Social Benefits </a:t>
            </a:r>
            <a:r>
              <a:rPr lang="nl-BE" altLang="en-US" dirty="0" err="1">
                <a:solidFill>
                  <a:schemeClr val="tx2"/>
                </a:solidFill>
                <a:latin typeface="Times New Roman" pitchFamily="18" charset="0"/>
              </a:rPr>
              <a:t>by</a:t>
            </a:r>
            <a:r>
              <a:rPr lang="nl-BE" altLang="en-US" dirty="0">
                <a:solidFill>
                  <a:schemeClr val="tx2"/>
                </a:solidFill>
                <a:latin typeface="Times New Roman" pitchFamily="18" charset="0"/>
              </a:rPr>
              <a:t> </a:t>
            </a:r>
            <a:r>
              <a:rPr lang="nl-BE" altLang="en-US" dirty="0" err="1">
                <a:solidFill>
                  <a:schemeClr val="tx2"/>
                </a:solidFill>
                <a:latin typeface="Times New Roman" pitchFamily="18" charset="0"/>
              </a:rPr>
              <a:t>Function</a:t>
            </a:r>
            <a:r>
              <a:rPr lang="nl-BE" altLang="en-US" dirty="0">
                <a:solidFill>
                  <a:schemeClr val="tx2"/>
                </a:solidFill>
                <a:latin typeface="Times New Roman" pitchFamily="18" charset="0"/>
              </a:rPr>
              <a:t>, EU</a:t>
            </a:r>
            <a:br>
              <a:rPr lang="nl-BE" altLang="en-US" dirty="0">
                <a:solidFill>
                  <a:schemeClr val="tx2"/>
                </a:solidFill>
                <a:latin typeface="Times New Roman" pitchFamily="18" charset="0"/>
              </a:rPr>
            </a:br>
            <a:r>
              <a:rPr lang="zh-CN" altLang="nl-BE" dirty="0">
                <a:solidFill>
                  <a:schemeClr val="tx2"/>
                </a:solidFill>
                <a:latin typeface="Times New Roman" pitchFamily="18" charset="0"/>
              </a:rPr>
              <a:t>欧洲不同功能的社会待遇</a:t>
            </a:r>
          </a:p>
        </p:txBody>
      </p:sp>
      <p:pic>
        <p:nvPicPr>
          <p:cNvPr id="13314" name="Picture 2"/>
          <p:cNvPicPr>
            <a:picLocks noChangeAspect="1"/>
          </p:cNvPicPr>
          <p:nvPr/>
        </p:nvPicPr>
        <p:blipFill>
          <a:blip r:embed="rId2"/>
          <a:stretch>
            <a:fillRect/>
          </a:stretch>
        </p:blipFill>
        <p:spPr>
          <a:xfrm>
            <a:off x="992505" y="1557020"/>
            <a:ext cx="8208010" cy="4451350"/>
          </a:xfrm>
          <a:prstGeom prst="rect">
            <a:avLst/>
          </a:prstGeom>
          <a:noFill/>
          <a:ln w="9525">
            <a:noFill/>
            <a:miter/>
          </a:ln>
        </p:spPr>
      </p:pic>
      <p:sp>
        <p:nvSpPr>
          <p:cNvPr id="2" name="文本框 1"/>
          <p:cNvSpPr txBox="1"/>
          <p:nvPr/>
        </p:nvSpPr>
        <p:spPr>
          <a:xfrm>
            <a:off x="3081020" y="1628775"/>
            <a:ext cx="1374775" cy="365760"/>
          </a:xfrm>
          <a:prstGeom prst="rect">
            <a:avLst/>
          </a:prstGeom>
          <a:noFill/>
        </p:spPr>
        <p:txBody>
          <a:bodyPr wrap="square" rtlCol="0">
            <a:spAutoFit/>
          </a:bodyPr>
          <a:lstStyle/>
          <a:p>
            <a:r>
              <a:rPr lang="zh-CN" altLang="en-US"/>
              <a:t>失业</a:t>
            </a:r>
          </a:p>
        </p:txBody>
      </p:sp>
      <p:sp>
        <p:nvSpPr>
          <p:cNvPr id="3" name="文本框 2"/>
          <p:cNvSpPr txBox="1"/>
          <p:nvPr/>
        </p:nvSpPr>
        <p:spPr>
          <a:xfrm>
            <a:off x="4664710" y="1269365"/>
            <a:ext cx="1374775" cy="365760"/>
          </a:xfrm>
          <a:prstGeom prst="rect">
            <a:avLst/>
          </a:prstGeom>
          <a:noFill/>
        </p:spPr>
        <p:txBody>
          <a:bodyPr wrap="square" rtlCol="0">
            <a:spAutoFit/>
          </a:bodyPr>
          <a:lstStyle/>
          <a:p>
            <a:r>
              <a:rPr lang="zh-CN" altLang="en-US"/>
              <a:t>住房</a:t>
            </a:r>
          </a:p>
        </p:txBody>
      </p:sp>
      <p:sp>
        <p:nvSpPr>
          <p:cNvPr id="4" name="文本框 3"/>
          <p:cNvSpPr txBox="1"/>
          <p:nvPr/>
        </p:nvSpPr>
        <p:spPr>
          <a:xfrm>
            <a:off x="7040880" y="2277110"/>
            <a:ext cx="1374775" cy="365760"/>
          </a:xfrm>
          <a:prstGeom prst="rect">
            <a:avLst/>
          </a:prstGeom>
          <a:noFill/>
        </p:spPr>
        <p:txBody>
          <a:bodyPr wrap="square" rtlCol="0">
            <a:spAutoFit/>
          </a:bodyPr>
          <a:lstStyle/>
          <a:p>
            <a:r>
              <a:rPr lang="zh-CN" altLang="en-US"/>
              <a:t>疾病</a:t>
            </a:r>
            <a:r>
              <a:rPr lang="en-US" altLang="zh-CN"/>
              <a:t>/</a:t>
            </a:r>
            <a:r>
              <a:rPr lang="zh-CN" altLang="en-US"/>
              <a:t>健康</a:t>
            </a:r>
          </a:p>
        </p:txBody>
      </p:sp>
      <p:sp>
        <p:nvSpPr>
          <p:cNvPr id="5" name="文本框 4"/>
          <p:cNvSpPr txBox="1"/>
          <p:nvPr/>
        </p:nvSpPr>
        <p:spPr>
          <a:xfrm>
            <a:off x="1856740" y="2204720"/>
            <a:ext cx="1374775" cy="365760"/>
          </a:xfrm>
          <a:prstGeom prst="rect">
            <a:avLst/>
          </a:prstGeom>
          <a:noFill/>
        </p:spPr>
        <p:txBody>
          <a:bodyPr wrap="square" rtlCol="0">
            <a:spAutoFit/>
          </a:bodyPr>
          <a:lstStyle/>
          <a:p>
            <a:r>
              <a:rPr lang="zh-CN" altLang="en-US"/>
              <a:t>家庭</a:t>
            </a:r>
            <a:r>
              <a:rPr lang="en-US" altLang="zh-CN"/>
              <a:t>/</a:t>
            </a:r>
            <a:r>
              <a:rPr lang="zh-CN" altLang="en-US"/>
              <a:t>儿童</a:t>
            </a:r>
          </a:p>
        </p:txBody>
      </p:sp>
      <p:sp>
        <p:nvSpPr>
          <p:cNvPr id="6" name="文本框 5"/>
          <p:cNvSpPr txBox="1"/>
          <p:nvPr/>
        </p:nvSpPr>
        <p:spPr>
          <a:xfrm>
            <a:off x="847725" y="3140710"/>
            <a:ext cx="1374775" cy="365760"/>
          </a:xfrm>
          <a:prstGeom prst="rect">
            <a:avLst/>
          </a:prstGeom>
          <a:noFill/>
        </p:spPr>
        <p:txBody>
          <a:bodyPr wrap="square" rtlCol="0">
            <a:spAutoFit/>
          </a:bodyPr>
          <a:lstStyle/>
          <a:p>
            <a:r>
              <a:rPr lang="zh-CN" altLang="en-US"/>
              <a:t>遗属</a:t>
            </a:r>
          </a:p>
        </p:txBody>
      </p:sp>
      <p:sp>
        <p:nvSpPr>
          <p:cNvPr id="7" name="文本框 6"/>
          <p:cNvSpPr txBox="1"/>
          <p:nvPr/>
        </p:nvSpPr>
        <p:spPr>
          <a:xfrm>
            <a:off x="1568450" y="5300980"/>
            <a:ext cx="1374775" cy="365760"/>
          </a:xfrm>
          <a:prstGeom prst="rect">
            <a:avLst/>
          </a:prstGeom>
          <a:noFill/>
        </p:spPr>
        <p:txBody>
          <a:bodyPr wrap="square" rtlCol="0">
            <a:spAutoFit/>
          </a:bodyPr>
          <a:lstStyle/>
          <a:p>
            <a:r>
              <a:rPr lang="zh-CN" altLang="en-US"/>
              <a:t>养老</a:t>
            </a:r>
          </a:p>
        </p:txBody>
      </p:sp>
      <p:sp>
        <p:nvSpPr>
          <p:cNvPr id="8" name="文本框 7"/>
          <p:cNvSpPr txBox="1"/>
          <p:nvPr/>
        </p:nvSpPr>
        <p:spPr>
          <a:xfrm>
            <a:off x="7617460" y="4653280"/>
            <a:ext cx="1374775" cy="365760"/>
          </a:xfrm>
          <a:prstGeom prst="rect">
            <a:avLst/>
          </a:prstGeom>
          <a:noFill/>
        </p:spPr>
        <p:txBody>
          <a:bodyPr wrap="square" rtlCol="0">
            <a:spAutoFit/>
          </a:bodyPr>
          <a:lstStyle/>
          <a:p>
            <a:r>
              <a:rPr lang="zh-CN" altLang="en-US"/>
              <a:t>残疾</a:t>
            </a:r>
          </a:p>
        </p:txBody>
      </p:sp>
      <p:sp>
        <p:nvSpPr>
          <p:cNvPr id="10" name="文本框 9"/>
          <p:cNvSpPr txBox="1"/>
          <p:nvPr/>
        </p:nvSpPr>
        <p:spPr>
          <a:xfrm>
            <a:off x="7257415" y="3573145"/>
            <a:ext cx="1374775" cy="365760"/>
          </a:xfrm>
          <a:prstGeom prst="rect">
            <a:avLst/>
          </a:prstGeom>
          <a:noFill/>
        </p:spPr>
        <p:txBody>
          <a:bodyPr wrap="square" rtlCol="0">
            <a:spAutoFit/>
          </a:bodyPr>
          <a:lstStyle/>
          <a:p>
            <a:r>
              <a:rPr lang="zh-CN" altLang="en-US"/>
              <a:t>社会剥离</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Grp="1" noChangeAspect="1"/>
          </p:cNvPicPr>
          <p:nvPr>
            <p:ph sz="quarter" idx="1" hasCustomPrompt="1"/>
          </p:nvPr>
        </p:nvPicPr>
        <p:blipFill>
          <a:blip r:embed="rId2"/>
          <a:stretch>
            <a:fillRect/>
          </a:stretch>
        </p:blipFill>
        <p:spPr>
          <a:xfrm>
            <a:off x="920750" y="1557338"/>
            <a:ext cx="8318500" cy="4354512"/>
          </a:xfrm>
        </p:spPr>
      </p:pic>
      <p:sp>
        <p:nvSpPr>
          <p:cNvPr id="14338" name="Tekstvak 4"/>
          <p:cNvSpPr txBox="1"/>
          <p:nvPr/>
        </p:nvSpPr>
        <p:spPr>
          <a:xfrm>
            <a:off x="416243" y="188595"/>
            <a:ext cx="7020560" cy="579120"/>
          </a:xfrm>
          <a:prstGeom prst="rect">
            <a:avLst/>
          </a:prstGeom>
          <a:noFill/>
          <a:ln w="9525">
            <a:noFill/>
            <a:miter/>
          </a:ln>
        </p:spPr>
        <p:txBody>
          <a:bodyPr wrap="none" anchor="t">
            <a:spAutoFit/>
          </a:bodyPr>
          <a:lstStyle/>
          <a:p>
            <a:pPr lvl="0"/>
            <a:r>
              <a:rPr lang="nl-BE" altLang="en-US" sz="3200" dirty="0">
                <a:solidFill>
                  <a:schemeClr val="tx2"/>
                </a:solidFill>
                <a:latin typeface="Times New Roman" pitchFamily="18" charset="0"/>
                <a:ea typeface="宋体" charset="-122"/>
              </a:rPr>
              <a:t>FISCAL CLAW-BACK </a:t>
            </a:r>
            <a:r>
              <a:rPr lang="zh-CN" altLang="nl-BE" sz="3200" dirty="0">
                <a:solidFill>
                  <a:schemeClr val="tx2"/>
                </a:solidFill>
                <a:latin typeface="Times New Roman" pitchFamily="18" charset="0"/>
                <a:ea typeface="宋体" charset="-122"/>
              </a:rPr>
              <a:t>财政弥补性收入</a:t>
            </a:r>
          </a:p>
        </p:txBody>
      </p:sp>
      <p:sp>
        <p:nvSpPr>
          <p:cNvPr id="2" name="文本框 1"/>
          <p:cNvSpPr txBox="1"/>
          <p:nvPr/>
        </p:nvSpPr>
        <p:spPr>
          <a:xfrm>
            <a:off x="920750" y="1196975"/>
            <a:ext cx="5877560" cy="365760"/>
          </a:xfrm>
          <a:prstGeom prst="rect">
            <a:avLst/>
          </a:prstGeom>
          <a:noFill/>
        </p:spPr>
        <p:txBody>
          <a:bodyPr wrap="square" rtlCol="0">
            <a:spAutoFit/>
          </a:bodyPr>
          <a:lstStyle/>
          <a:p>
            <a:r>
              <a:rPr lang="zh-CN" altLang="en-US"/>
              <a:t>社会保障待遇净支出占</a:t>
            </a:r>
            <a:r>
              <a:rPr lang="en-US" altLang="zh-CN"/>
              <a:t>GDP</a:t>
            </a:r>
            <a:r>
              <a:rPr lang="zh-CN" altLang="en-US"/>
              <a:t>百分比</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Afbeelding 3"/>
          <p:cNvPicPr>
            <a:picLocks noChangeAspect="1"/>
          </p:cNvPicPr>
          <p:nvPr/>
        </p:nvPicPr>
        <p:blipFill>
          <a:blip r:embed="rId2"/>
          <a:stretch>
            <a:fillRect/>
          </a:stretch>
        </p:blipFill>
        <p:spPr>
          <a:xfrm>
            <a:off x="1064895" y="908685"/>
            <a:ext cx="7470775" cy="5005705"/>
          </a:xfrm>
          <a:prstGeom prst="rect">
            <a:avLst/>
          </a:prstGeom>
          <a:noFill/>
          <a:ln w="9525">
            <a:noFill/>
            <a:miter/>
          </a:ln>
        </p:spPr>
      </p:pic>
      <p:sp>
        <p:nvSpPr>
          <p:cNvPr id="2" name="文本框 1"/>
          <p:cNvSpPr txBox="1"/>
          <p:nvPr/>
        </p:nvSpPr>
        <p:spPr>
          <a:xfrm>
            <a:off x="399415" y="260985"/>
            <a:ext cx="4913630" cy="518160"/>
          </a:xfrm>
          <a:prstGeom prst="rect">
            <a:avLst/>
          </a:prstGeom>
          <a:noFill/>
        </p:spPr>
        <p:txBody>
          <a:bodyPr wrap="square" rtlCol="0">
            <a:spAutoFit/>
          </a:bodyPr>
          <a:lstStyle/>
          <a:p>
            <a:r>
              <a:rPr lang="zh-CN" altLang="en-US" sz="2800" b="1">
                <a:solidFill>
                  <a:schemeClr val="tx2"/>
                </a:solidFill>
              </a:rPr>
              <a:t>资金来源</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854</Words>
  <Application>Microsoft Macintosh PowerPoint</Application>
  <PresentationFormat>Format A4 (210 x 297 mm)</PresentationFormat>
  <Paragraphs>282</Paragraphs>
  <Slides>47</Slides>
  <Notes>1</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47</vt:i4>
      </vt:variant>
    </vt:vector>
  </HeadingPairs>
  <TitlesOfParts>
    <vt:vector size="57" baseType="lpstr">
      <vt:lpstr>微软雅黑</vt:lpstr>
      <vt:lpstr>宋体</vt:lpstr>
      <vt:lpstr>Arial</vt:lpstr>
      <vt:lpstr>Calibri</vt:lpstr>
      <vt:lpstr>Optane</vt:lpstr>
      <vt:lpstr>Perpetua</vt:lpstr>
      <vt:lpstr>Times New Roman</vt:lpstr>
      <vt:lpstr>Wingdings 2</vt:lpstr>
      <vt:lpstr>Office Theme</vt:lpstr>
      <vt:lpstr>excel.sheet.8</vt:lpstr>
      <vt:lpstr>Présentation PowerPoint</vt:lpstr>
      <vt:lpstr>Social Security 社会保障</vt:lpstr>
      <vt:lpstr>Social Security Insures Risks 社会保障预防风险</vt:lpstr>
      <vt:lpstr>Why social and not private insurance? 为何选择社会保险而非私人（商业）保险？</vt:lpstr>
      <vt:lpstr>Public-Private Mix 公私混合</vt:lpstr>
      <vt:lpstr>Présentation PowerPoint</vt:lpstr>
      <vt:lpstr>Social Benefits by Function, EU 欧洲不同功能的社会待遇</vt:lpstr>
      <vt:lpstr>Présentation PowerPoint</vt:lpstr>
      <vt:lpstr>Présentation PowerPoint</vt:lpstr>
      <vt:lpstr>Main options to finance Social Security  社会保障经费筹集的主要方式</vt:lpstr>
      <vt:lpstr>Distribution of government revenues 政府收入分配</vt:lpstr>
      <vt:lpstr>Impact of crisis on revenue by contribution 欧债危机对收入的影响</vt:lpstr>
      <vt:lpstr>Receipts of social security 社会保障收入来源</vt:lpstr>
      <vt:lpstr>Social security funding  社会保障经费来源 2014 (1,000 €)</vt:lpstr>
      <vt:lpstr>Trends in funding Employees 1999-2010 1999-2010 职工待遇资金来源变化趋势</vt:lpstr>
      <vt:lpstr>Manageing Funding Flows 资金流管理</vt:lpstr>
      <vt:lpstr>Funding principles 资金给付原则</vt:lpstr>
      <vt:lpstr>Social protection expenditures 社会保障支出</vt:lpstr>
      <vt:lpstr>Fluctuating expenditures  波动性支出</vt:lpstr>
      <vt:lpstr>Determinants of social security expenditure 社会保障支出的决定性因素</vt:lpstr>
      <vt:lpstr>Social benefits expenditure  社会保障待遇支出 (% GDP)</vt:lpstr>
      <vt:lpstr>Présentation PowerPoint</vt:lpstr>
      <vt:lpstr>Estimated trends of social protection expenditures 社会保障支出变化趋势预估</vt:lpstr>
      <vt:lpstr>Organisation 组织系统</vt:lpstr>
      <vt:lpstr>Organisation of Social Security Budget 社会保障预算组织</vt:lpstr>
      <vt:lpstr>1. Mandatory payroll contributions 强制性收入缴费 (1/01/2014)</vt:lpstr>
      <vt:lpstr>Three-monthly contributions self-employed (main occupation)   自雇人员主要职业收入季度性缴费</vt:lpstr>
      <vt:lpstr>Seperate versus Global managment 分离式管理VS统筹式管理</vt:lpstr>
      <vt:lpstr>Présentation PowerPoint</vt:lpstr>
      <vt:lpstr>Informatisation 信息化</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Challenges of Social Security Funding 社会保障筹资面临的挑战</vt:lpstr>
      <vt:lpstr>Présentation PowerPoint</vt:lpstr>
      <vt:lpstr>Impact of population ageing on pension spending 人口老龄化对养老金支出的影响</vt:lpstr>
      <vt:lpstr>Velocity of demographic ageing, population aged 60 and over as a % of population  人口老龄化速率，及60岁以上人口占总人口比例</vt:lpstr>
      <vt:lpstr>Consolidated potential pension deficit, 养老金潜在赤字总量 OECD 1990-2050 </vt:lpstr>
      <vt:lpstr>Evolution of health expenditure 健康支出变化</vt:lpstr>
      <vt:lpstr>Présentation PowerPoint</vt:lpstr>
    </vt:vector>
  </TitlesOfParts>
  <Company>Capgemini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Jean-Victor Gruat</cp:lastModifiedBy>
  <cp:revision>4505</cp:revision>
  <cp:lastPrinted>2015-07-27T07:48:00Z</cp:lastPrinted>
  <dcterms:created xsi:type="dcterms:W3CDTF">2009-02-10T04:14:00Z</dcterms:created>
  <dcterms:modified xsi:type="dcterms:W3CDTF">2018-09-01T09:19:22Z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2052-10.1.0.5457</vt:lpwstr>
  </property>
</Properties>
</file>