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4"/>
  </p:notesMasterIdLst>
  <p:handoutMasterIdLst>
    <p:handoutMasterId r:id="rId25"/>
  </p:handoutMasterIdLst>
  <p:sldIdLst>
    <p:sldId id="1346" r:id="rId2"/>
    <p:sldId id="1324" r:id="rId3"/>
    <p:sldId id="1347" r:id="rId4"/>
    <p:sldId id="1327" r:id="rId5"/>
    <p:sldId id="1377" r:id="rId6"/>
    <p:sldId id="1369" r:id="rId7"/>
    <p:sldId id="1379" r:id="rId8"/>
    <p:sldId id="1370" r:id="rId9"/>
    <p:sldId id="1348" r:id="rId10"/>
    <p:sldId id="1371" r:id="rId11"/>
    <p:sldId id="1372" r:id="rId12"/>
    <p:sldId id="1380" r:id="rId13"/>
    <p:sldId id="1381" r:id="rId14"/>
    <p:sldId id="1373" r:id="rId15"/>
    <p:sldId id="1374" r:id="rId16"/>
    <p:sldId id="1382" r:id="rId17"/>
    <p:sldId id="1383" r:id="rId18"/>
    <p:sldId id="1384" r:id="rId19"/>
    <p:sldId id="1375" r:id="rId20"/>
    <p:sldId id="1376" r:id="rId21"/>
    <p:sldId id="1385" r:id="rId22"/>
    <p:sldId id="1368" r:id="rId23"/>
  </p:sldIdLst>
  <p:sldSz cx="9906000" cy="6858000" type="A4"/>
  <p:notesSz cx="9928225" cy="6797675"/>
  <p:custShowLst>
    <p:custShow name="Custom Show 1" id="0">
      <p:sldLst/>
    </p:custShow>
  </p:custShowLst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FF"/>
    <a:srgbClr val="000000"/>
    <a:srgbClr val="FFDA65"/>
    <a:srgbClr val="FFFFFF"/>
    <a:srgbClr val="FFCC00"/>
    <a:srgbClr val="E39913"/>
    <a:srgbClr val="F2F2F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93250" autoAdjust="0"/>
  </p:normalViewPr>
  <p:slideViewPr>
    <p:cSldViewPr>
      <p:cViewPr>
        <p:scale>
          <a:sx n="66" d="100"/>
          <a:sy n="66" d="100"/>
        </p:scale>
        <p:origin x="-2016" y="-288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>
        <p:scale>
          <a:sx n="100" d="100"/>
          <a:sy n="100" d="100"/>
        </p:scale>
        <p:origin x="-667" y="-62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tags" Target="tags/tag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622903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6345901-0F0B-42B6-9BBB-F273305E749F}" type="datetimeFigureOut">
              <a:rPr lang="en-US"/>
              <a:pPr>
                <a:defRPr/>
              </a:pPr>
              <a:t>17/04/16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622903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552B2F0D-78BB-4ABC-AB62-4354B0745E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58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5622903" y="0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1F3F068A-3517-41CC-B133-4BAD192E8B70}" type="datetimeFigureOut">
              <a:rPr lang="en-US"/>
              <a:pPr>
                <a:defRPr/>
              </a:pPr>
              <a:t>17/04/16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5788" y="511175"/>
            <a:ext cx="3679825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992823" y="3230418"/>
            <a:ext cx="7942580" cy="3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2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5622903" y="6455401"/>
            <a:ext cx="4303005" cy="34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CDEEC55D-C5C8-41E2-93CD-B5D6A98709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41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25788" y="511175"/>
            <a:ext cx="3679825" cy="25479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altLang="en-US" sz="10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5788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EEC55D-C5C8-41E2-93CD-B5D6A98709E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6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0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68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/>
          <p:nvPr userDrawn="1">
            <p:custDataLst>
              <p:tags r:id="rId3"/>
            </p:custDataLst>
          </p:nvPr>
        </p:nvSpPr>
        <p:spPr>
          <a:xfrm>
            <a:off x="200027" y="115892"/>
            <a:ext cx="9432925" cy="6719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latin typeface="Optane" pitchFamily="2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001" y="476254"/>
            <a:ext cx="3767138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b="1" i="1" u="sng" smtClean="0">
                <a:solidFill>
                  <a:srgbClr val="404040"/>
                </a:solidFill>
                <a:latin typeface="Optane"/>
              </a:rPr>
              <a:t>BOZZA PER DISCUSSIONE</a:t>
            </a:r>
            <a:endParaRPr lang="en-US" altLang="zh-CN" sz="1400" b="1" i="1" u="sng" smtClean="0">
              <a:solidFill>
                <a:srgbClr val="404040"/>
              </a:solidFill>
              <a:latin typeface="Optan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90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5C63DA12-2394-4739-AFFB-FD441670CEBA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001910A6-14A4-455C-8D40-DBA6630B9A3E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428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7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7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2474390E-4C92-4130-BAB8-7B466309A702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A9B8466-30C9-4460-9622-22CF886C41E6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3667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01"/>
          <a:stretch>
            <a:fillRect/>
          </a:stretch>
        </p:blipFill>
        <p:spPr bwMode="auto">
          <a:xfrm>
            <a:off x="3297240" y="173038"/>
            <a:ext cx="2930525" cy="227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2"/>
          <a:stretch>
            <a:fillRect/>
          </a:stretch>
        </p:blipFill>
        <p:spPr bwMode="auto">
          <a:xfrm>
            <a:off x="2505077" y="2001838"/>
            <a:ext cx="4983163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79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7099E-0567-4A58-99CF-C54AEB424BE1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8664-E19B-446A-973B-7E882E41747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448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5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CE71084-1CE9-49D7-9083-041DBED242B0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37F79A8-06E5-4CD6-B837-8DB25FA10885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036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210B7BDB-20AA-44DB-B161-0ED714E97A15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F2A15148-03C2-4D1A-97F2-178E692A629A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330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BB83BB9-E266-40BE-9162-8732A9A85F5A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E17F1BE8-654F-49E8-B1DE-64465D0A1D21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831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4DCAAFE6-645A-48E0-9E26-125C0931AFBB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163" y="6356354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830DCB79-E9A5-43B9-92E0-0A8F56C37BF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647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A75686D-C649-4C68-820A-408A07FD5026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71F58A0A-58E3-4200-96F3-1D0E61E2F32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37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60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F3BA36B2-9F61-46C3-85A8-D50C39CA1436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547FD84-D695-4E8B-9CDA-243A6665ECF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964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2B045F5-474B-4FA0-B1D4-D6845E27D5C9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46B2D54-004B-46F1-8844-09D30201A702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232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4490" y="80963"/>
            <a:ext cx="90662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  <a:endParaRPr lang="it-IT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7" y="981075"/>
            <a:ext cx="8994775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it-IT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BCC665E5-D849-4286-80CD-5E72FFFC96BE}" type="datetimeFigureOut">
              <a:rPr lang="it-IT"/>
              <a:pPr>
                <a:defRPr/>
              </a:pPr>
              <a:t>17/04/16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6A53A335-AE32-44CB-A004-A77A147C84F3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490" y="6381750"/>
            <a:ext cx="921702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490" y="811213"/>
            <a:ext cx="920115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646464"/>
              </a:solidFill>
              <a:latin typeface="Optane" pitchFamily="2" charset="0"/>
              <a:cs typeface="+mn-cs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339728" y="6530975"/>
            <a:ext cx="6635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sz="1100" smtClean="0">
                <a:solidFill>
                  <a:srgbClr val="000000"/>
                </a:solidFill>
                <a:latin typeface="Optane"/>
              </a:rPr>
              <a:t>Page </a:t>
            </a:r>
            <a:fld id="{B5EA0A5A-0ED1-4F1C-B30E-A6A3A78A12C0}" type="slidenum">
              <a:rPr lang="en-US" altLang="zh-CN" sz="1100" smtClean="0">
                <a:solidFill>
                  <a:srgbClr val="000000"/>
                </a:solidFill>
                <a:latin typeface="Optane"/>
              </a:rPr>
              <a:pPr eaLnBrk="1" hangingPunct="1">
                <a:defRPr/>
              </a:pPr>
              <a:t>‹#›</a:t>
            </a:fld>
            <a:endParaRPr lang="en-US" altLang="zh-CN" sz="1100" smtClean="0">
              <a:solidFill>
                <a:srgbClr val="000000"/>
              </a:solidFill>
              <a:latin typeface="Optane"/>
            </a:endParaRPr>
          </a:p>
        </p:txBody>
      </p:sp>
      <p:pic>
        <p:nvPicPr>
          <p:cNvPr id="1033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475" y="63500"/>
            <a:ext cx="21907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0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504" y="3933056"/>
            <a:ext cx="9001125" cy="2462213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4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城乡养老保险制度整合</a:t>
            </a:r>
            <a:endParaRPr lang="en-US" altLang="zh-CN" sz="2400" b="1" noProof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altLang="zh-CN" sz="24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(Integration of Urban and Rural Pension Systems)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en-US" altLang="zh-CN" sz="2400" b="1" noProof="1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4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房连泉</a:t>
            </a:r>
            <a:r>
              <a:rPr lang="ja-JP" altLang="en-US" sz="24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4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博士</a:t>
            </a:r>
            <a:r>
              <a:rPr lang="en-US" altLang="zh-CN" sz="2400" b="1" noProof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(by DR.Fang Lianquan)</a:t>
            </a:r>
            <a:endParaRPr lang="ja-JP" altLang="en-US" sz="2400" b="1" noProof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400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400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zh-CN" altLang="en-US" sz="2400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CN" sz="2400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400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sz="2400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zh-CN" altLang="en-US" sz="2400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日</a:t>
            </a:r>
            <a:endParaRPr lang="it-IT" sz="2400" kern="0" noProof="1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 txBox="1">
            <a:spLocks/>
          </p:cNvSpPr>
          <p:nvPr/>
        </p:nvSpPr>
        <p:spPr bwMode="auto">
          <a:xfrm>
            <a:off x="272480" y="764704"/>
            <a:ext cx="963352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altLang="zh-CN" sz="28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（二）现行的整合政策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(CURRENT POLICIES)</a:t>
            </a:r>
            <a:r>
              <a:rPr lang="en-US" altLang="zh-CN" sz="24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</a:t>
            </a:r>
          </a:p>
          <a:p>
            <a:pPr lvl="0" eaLnBrk="0" hangingPunct="0">
              <a:defRPr/>
            </a:pPr>
            <a:endParaRPr lang="en-US" altLang="zh-CN" sz="24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eaLnBrk="0" hangingPunct="0">
              <a:defRPr/>
            </a:pP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城镇制度内部：转移部分统筹基金和个人账户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eaLnBrk="0" hangingPunct="0">
              <a:defRPr/>
            </a:pP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2009,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《城镇企业职工基本养老保险关系转移接续暂行办法》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</a:t>
            </a:r>
          </a:p>
          <a:p>
            <a:pPr lvl="0" eaLnBrk="0" hangingPunct="0">
              <a:defRPr/>
            </a:pP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农村制度内部：转移个人账户（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 《国务院关于建立统一的城乡居民基本养老保险制度的意见》 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城乡制度之间：转移个人账户，缴费年限折算（城市     农村）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eaLnBrk="0" hangingPunct="0">
              <a:defRPr/>
            </a:pP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《城乡养老保险制度衔接暂行办法》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lvl="0" eaLnBrk="0" hangingPunct="0"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城镇企业职工和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机关事业单位之间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eaLnBrk="0" hangingPunct="0">
              <a:defRPr/>
            </a:pP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2015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《国务院关于机关事业单位基本养老保险制度改革的决定》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   </a:t>
            </a:r>
            <a:endParaRPr kumimoji="0" lang="zh-CN" altLang="en-US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7473280" y="443711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 txBox="1">
            <a:spLocks/>
          </p:cNvSpPr>
          <p:nvPr/>
        </p:nvSpPr>
        <p:spPr bwMode="auto">
          <a:xfrm>
            <a:off x="782638" y="1124744"/>
            <a:ext cx="8420100" cy="46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altLang="zh-CN" sz="28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</a:t>
            </a: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（三）面临的问题 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(PROBLEMS)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碎片化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fragmentation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手续复杂，</a:t>
            </a: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便携性差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(portability)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参保激励性差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(incentives)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交易成本高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(COST)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</a:t>
            </a: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       </a:t>
            </a:r>
            <a:endParaRPr kumimoji="0" lang="zh-CN" altLang="en-US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506" y="1772817"/>
            <a:ext cx="8420100" cy="3996174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dirty="0" smtClean="0">
                <a:latin typeface="Times New Roman" pitchFamily="18" charset="0"/>
                <a:cs typeface="Times New Roman" pitchFamily="18" charset="0"/>
              </a:rPr>
            </a:b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4488" y="1484784"/>
            <a:ext cx="93610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72480" y="1916832"/>
          <a:ext cx="9001002" cy="4458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67"/>
                <a:gridCol w="1500167"/>
                <a:gridCol w="1500167"/>
                <a:gridCol w="1500167"/>
                <a:gridCol w="1500167"/>
                <a:gridCol w="1500167"/>
              </a:tblGrid>
              <a:tr h="478955">
                <a:tc>
                  <a:txBody>
                    <a:bodyPr/>
                    <a:lstStyle/>
                    <a:p>
                      <a:endParaRPr lang="zh-CN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572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转移接续次数（万人次）</a:t>
                      </a:r>
                      <a:r>
                        <a:rPr lang="zh-CN" alt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28.7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79.4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114.7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1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转移基金量（亿元）</a:t>
                      </a:r>
                    </a:p>
                    <a:p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33.3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104.9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178.6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268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346</a:t>
                      </a:r>
                      <a:endParaRPr lang="zh-CN" alt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572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其中：农民工跨省转移人数（万人次）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9.67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24.4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30.5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572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农民工参保总量（万人）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3284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4140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4543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4895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5742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1101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 占比 </a:t>
                      </a:r>
                      <a:r>
                        <a:rPr lang="en-US" altLang="zh-CN" b="1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0.3%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0.6%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0.7%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0.8%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0.8%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776536" y="1052736"/>
            <a:ext cx="89289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400" b="1" cap="all" dirty="0" smtClean="0">
                <a:latin typeface="Times New Roman" pitchFamily="18" charset="0"/>
                <a:cs typeface="Times New Roman" pitchFamily="18" charset="0"/>
              </a:rPr>
              <a:t>城镇职工基本养老保险跨省转移接续情况</a:t>
            </a:r>
            <a:endParaRPr lang="en-US" altLang="zh-CN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cap="all" dirty="0" smtClean="0">
                <a:latin typeface="Times New Roman" pitchFamily="18" charset="0"/>
                <a:cs typeface="Times New Roman" pitchFamily="18" charset="0"/>
              </a:rPr>
              <a:t>(URBAN WORKER SYSEM: TRANSFERs BETWEEN provinces)</a:t>
            </a:r>
            <a:r>
              <a:rPr lang="zh-CN" altLang="en-US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8504" y="908720"/>
            <a:ext cx="8928992" cy="4824536"/>
          </a:xfrm>
        </p:spPr>
        <p:txBody>
          <a:bodyPr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转移接续的区域性特征明显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(REGIONAL CONCENTRATION)</a:t>
            </a:r>
          </a:p>
          <a:p>
            <a:pPr algn="ctr"/>
            <a:r>
              <a:rPr lang="zh-CN" altLang="en-US" sz="18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 </a:t>
            </a:r>
            <a:endParaRPr lang="en-US" altLang="zh-CN" sz="1800" dirty="0" smtClean="0">
              <a:solidFill>
                <a:schemeClr val="tx1"/>
              </a:solidFill>
              <a:latin typeface="+mn-ea"/>
              <a:cs typeface="Times New Roman" pitchFamily="18" charset="0"/>
            </a:endParaRPr>
          </a:p>
          <a:p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农民工跨省转移接续主要集中在</a:t>
            </a:r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广东、江苏、河南、浙江、四川、北京、湖北、安徽、江西、福建、上海、湖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南等省份。</a:t>
            </a:r>
            <a:endParaRPr lang="en-US" altLang="zh-C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以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2010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年为例，</a:t>
            </a:r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办理参保农民工跨省转续人次最多的为广东省（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5.23</a:t>
            </a:r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万人次），占全国办理参保农民工跨省转续人次的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54%</a:t>
            </a:r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。该省转出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5.08</a:t>
            </a:r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万人次，占全国办理参保农民工跨省转出人次的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70%</a:t>
            </a:r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办理参保农民工跨省转入最多的为四川省（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4460</a:t>
            </a:r>
            <a:r>
              <a:rPr lang="zh-CN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人次），占全国办理参保农民工跨省转入人次的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18.6%</a:t>
            </a:r>
            <a:r>
              <a:rPr lang="zh-CN" altLang="zh-CN" sz="24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 txBox="1">
            <a:spLocks/>
          </p:cNvSpPr>
          <p:nvPr/>
        </p:nvSpPr>
        <p:spPr bwMode="auto">
          <a:xfrm>
            <a:off x="782638" y="1124744"/>
            <a:ext cx="8420100" cy="46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altLang="zh-CN" sz="28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eaLnBrk="0" hangingPunct="0"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</a:t>
            </a: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（四）背后原因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(reasons)</a:t>
            </a:r>
            <a:r>
              <a:rPr lang="en-US" altLang="zh-CN" sz="2400" cap="all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制度差别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(Different systems)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</a:t>
            </a:r>
            <a:r>
              <a:rPr kumimoji="0" lang="en-US" altLang="zh-CN" sz="280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参保激励差</a:t>
            </a:r>
            <a:r>
              <a:rPr kumimoji="0" lang="en-US" altLang="zh-CN" sz="280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altLang="zh-CN" sz="240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(weak incentives)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经办问题</a:t>
            </a:r>
            <a:r>
              <a:rPr kumimoji="0" lang="en-US" altLang="zh-CN" sz="280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altLang="zh-CN" sz="240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(Administration issues)     </a:t>
            </a:r>
            <a:endParaRPr kumimoji="0" lang="zh-CN" altLang="en-US" sz="240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 txBox="1">
            <a:spLocks/>
          </p:cNvSpPr>
          <p:nvPr/>
        </p:nvSpPr>
        <p:spPr bwMode="auto">
          <a:xfrm>
            <a:off x="782638" y="1124744"/>
            <a:ext cx="8420100" cy="46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altLang="zh-CN" sz="28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</a:t>
            </a: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（五）带来的问题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(PROBLEMS)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重复参保</a:t>
            </a: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(overlap)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流动性损失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Migrant loss 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地区性不平衡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(region imbalance)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财政负担加重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(Fiscal burden)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  <a:endParaRPr kumimoji="0" lang="zh-CN" altLang="en-US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6536" y="1412776"/>
            <a:ext cx="8640960" cy="462245"/>
          </a:xfrm>
        </p:spPr>
        <p:txBody>
          <a:bodyPr/>
          <a:lstStyle/>
          <a:p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HOW Migrant workers  influences pension fund in provinces</a:t>
            </a:r>
            <a:endParaRPr lang="zh-CN" altLang="en-US" sz="18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414059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2640" y="1124744"/>
            <a:ext cx="7128792" cy="80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6616" y="1988840"/>
            <a:ext cx="754696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2640" y="1124744"/>
            <a:ext cx="7128792" cy="80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648" y="1988840"/>
            <a:ext cx="7128792" cy="317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2"/>
          <p:cNvSpPr txBox="1">
            <a:spLocks/>
          </p:cNvSpPr>
          <p:nvPr/>
        </p:nvSpPr>
        <p:spPr bwMode="auto">
          <a:xfrm>
            <a:off x="0" y="1124744"/>
            <a:ext cx="9633520" cy="46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altLang="zh-CN" sz="2800" b="1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三、城乡养老保障制度整合趋势及思路建议</a:t>
            </a: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zh-CN" sz="24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suggestions)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（一）长期趋势，统一制度</a:t>
            </a: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en-US" altLang="zh-CN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(Introduce universal system)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制度结构改革：社会养老金</a:t>
            </a: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个人账户？</a:t>
            </a:r>
            <a:endParaRPr lang="en-US" altLang="zh-CN" sz="28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(structure reform)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统筹养老金</a:t>
            </a: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个人账户</a:t>
            </a: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参量式改革：计发办法 与个人历史缴费挂钓</a:t>
            </a:r>
            <a:endParaRPr lang="en-US" altLang="zh-CN" sz="28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eaLnBrk="0" hangingPunct="0">
              <a:defRPr/>
            </a:pPr>
            <a:r>
              <a:rPr lang="en-US" altLang="zh-CN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lang="en-US" altLang="zh-CN" cap="all" dirty="0" smtClean="0">
                <a:latin typeface="Times New Roman" pitchFamily="18" charset="0"/>
                <a:cs typeface="Times New Roman" pitchFamily="18" charset="0"/>
              </a:rPr>
              <a:t> (Parametric  reform)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消除社会工资（</a:t>
            </a:r>
            <a:r>
              <a:rPr lang="zh-CN" altLang="en-US" sz="2800" cap="all" dirty="0" smtClean="0">
                <a:latin typeface="Times New Roman" pitchFamily="18" charset="0"/>
                <a:cs typeface="Times New Roman" pitchFamily="18" charset="0"/>
              </a:rPr>
              <a:t>地区性差异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）影响因素</a:t>
            </a:r>
            <a:endParaRPr lang="en-US" altLang="zh-CN" sz="28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altLang="zh-CN" sz="28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  <a:endParaRPr kumimoji="0" lang="zh-CN" altLang="en-US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6289" y="1052737"/>
            <a:ext cx="8420100" cy="474640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一、城乡养老保障制度发展状况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(Pension systems in Urban and rural)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二、整合面临的问题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             (Issues for Integration)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三、整合 的趋势及几点政策建议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(suggestions  for Integration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0472" y="1196753"/>
            <a:ext cx="9289032" cy="4572238"/>
          </a:xfrm>
        </p:spPr>
        <p:txBody>
          <a:bodyPr/>
          <a:lstStyle/>
          <a:p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（二）近期改革，完善转移接续办法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(Transfer Policies)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>        1. </a:t>
            </a:r>
            <a:r>
              <a:rPr lang="zh-CN" altLang="en-US" sz="2800" b="0" dirty="0" smtClean="0">
                <a:latin typeface="Times New Roman" pitchFamily="18" charset="0"/>
                <a:cs typeface="Times New Roman" pitchFamily="18" charset="0"/>
              </a:rPr>
              <a:t>提高统筹层次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(Pooling levels)</a:t>
            </a: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>         2. </a:t>
            </a:r>
            <a:r>
              <a:rPr lang="zh-CN" altLang="en-US" sz="2800" b="0" dirty="0" smtClean="0">
                <a:latin typeface="Times New Roman" pitchFamily="18" charset="0"/>
                <a:cs typeface="Times New Roman" pitchFamily="18" charset="0"/>
              </a:rPr>
              <a:t>完善接续办法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(Tantalization)</a:t>
            </a: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zh-CN" altLang="en-US" sz="2800" b="0" dirty="0" smtClean="0">
                <a:latin typeface="Times New Roman" pitchFamily="18" charset="0"/>
                <a:cs typeface="Times New Roman" pitchFamily="18" charset="0"/>
              </a:rPr>
              <a:t>借鉴欧盟的社会保障（协调）经验</a:t>
            </a: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>        3. </a:t>
            </a:r>
            <a:r>
              <a:rPr lang="zh-CN" altLang="en-US" sz="2800" b="0" dirty="0" smtClean="0">
                <a:latin typeface="Times New Roman" pitchFamily="18" charset="0"/>
                <a:cs typeface="Times New Roman" pitchFamily="18" charset="0"/>
              </a:rPr>
              <a:t>经办体系整合和信息化建设统一</a:t>
            </a:r>
            <a:r>
              <a:rPr lang="en-US" altLang="zh-CN" sz="28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Administration)</a:t>
            </a:r>
            <a:endParaRPr lang="zh-CN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506" y="1196753"/>
            <a:ext cx="8779006" cy="4572238"/>
          </a:xfrm>
        </p:spPr>
        <p:txBody>
          <a:bodyPr/>
          <a:lstStyle/>
          <a:p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欧盟社会保障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开放性协调办法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The Open Method of Coordination ,OMC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单一国原则</a:t>
            </a: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(principle of single applicable law)</a:t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非歧视原则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(principle of equal treatment or non-discrimination </a:t>
            </a:r>
            <a:r>
              <a:rPr lang="zh-CN" altLang="en-US" sz="1800" b="0" dirty="0" smtClean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累积原则</a:t>
            </a: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(principle of aggregation of periods) </a:t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可输出原则</a:t>
            </a: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(principle of the exportability of benefits ) </a:t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按比例分配原则</a:t>
            </a: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(principle of proportionality)</a:t>
            </a:r>
            <a:endParaRPr lang="zh-CN" altLang="en-US" sz="1800" b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0552" y="2420888"/>
            <a:ext cx="8420100" cy="1362075"/>
          </a:xfrm>
        </p:spPr>
        <p:txBody>
          <a:bodyPr/>
          <a:lstStyle/>
          <a:p>
            <a:r>
              <a:rPr lang="zh-CN" altLang="en-US" dirty="0" smtClean="0"/>
              <a:t>谢谢！</a:t>
            </a:r>
            <a:r>
              <a:rPr lang="en-US" altLang="zh-CN" dirty="0" smtClean="0"/>
              <a:t>fanglq@cass.org.cn</a:t>
            </a:r>
            <a:br>
              <a:rPr lang="en-US" altLang="zh-CN" dirty="0" smtClean="0"/>
            </a:br>
            <a:r>
              <a:rPr lang="en-US" altLang="zh-CN" dirty="0" smtClean="0"/>
              <a:t>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36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76289" y="1124745"/>
            <a:ext cx="8420100" cy="467439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一、城乡养老保障制度发展状况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（一）制度结构 差别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(Pension system Design)</a:t>
            </a:r>
            <a:b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城镇职工： 社会统筹 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个人账户（空账）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       ( Urban workers: social+ individual account)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城乡居民：基础养老金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个人账户（自愿性，实账）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  ( Urban and rural residents: Basic pension+ individual account)</a:t>
            </a:r>
            <a:endParaRPr lang="en-GB" sz="1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00472" y="1124744"/>
            <a:ext cx="948950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（二）缴费水平差别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(CONTRIBUTIONS)</a:t>
            </a:r>
          </a:p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城镇职工：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20%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（单位）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+8%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（个人）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城乡居民：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个档次（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100-1000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1500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元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每年）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72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76536" y="1844824"/>
          <a:ext cx="8496939" cy="4133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733"/>
                <a:gridCol w="1172701"/>
                <a:gridCol w="1172701"/>
                <a:gridCol w="1172701"/>
                <a:gridCol w="1069836"/>
                <a:gridCol w="1275566"/>
                <a:gridCol w="1172701"/>
              </a:tblGrid>
              <a:tr h="676875">
                <a:tc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3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城乡居民：参保人数 （万人）</a:t>
                      </a:r>
                    </a:p>
                    <a:p>
                      <a:pPr algn="l"/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10276</a:t>
                      </a:r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33182</a:t>
                      </a:r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48369</a:t>
                      </a:r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49750</a:t>
                      </a:r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50107</a:t>
                      </a:r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50472</a:t>
                      </a:r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年人均缴费 （元）</a:t>
                      </a:r>
                      <a:r>
                        <a:rPr lang="zh-CN" alt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zh-CN" alt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172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168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177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algn="l"/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城镇职工：参保人数（万人）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zh-CN" sz="24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25707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zh-CN" sz="24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28391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zh-CN" sz="24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30337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zh-CN" sz="24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32218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zh-CN" sz="24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34124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35361</a:t>
                      </a:r>
                      <a:endParaRPr lang="zh-CN" alt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zh-CN" alt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6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年人均缴费 （元）</a:t>
                      </a:r>
                      <a:r>
                        <a:rPr lang="zh-CN" alt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zh-CN" alt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5726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6472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7194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7707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8004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560512" y="908720"/>
            <a:ext cx="9345488" cy="1152127"/>
          </a:xfrm>
        </p:spPr>
        <p:txBody>
          <a:bodyPr/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2010-2015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年城镇职工和城乡居民养老保险 参保和缴费情况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(CONTRIBUTORS AND AVERAGE CONTRIBUTION)</a:t>
            </a:r>
            <a:endParaRPr lang="zh-CN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>
            <a:spLocks noGrp="1"/>
          </p:cNvSpPr>
          <p:nvPr>
            <p:ph type="title"/>
          </p:nvPr>
        </p:nvSpPr>
        <p:spPr>
          <a:xfrm>
            <a:off x="782638" y="1124744"/>
            <a:ext cx="8420100" cy="4644231"/>
          </a:xfrm>
        </p:spPr>
        <p:txBody>
          <a:bodyPr/>
          <a:lstStyle/>
          <a:p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（三）待遇差别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(benefits)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城镇职工 ： 统筹养老金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个人账户养老金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计发公式：社会平均工资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个人指数化工资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/2*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缴费年限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城乡居民养老金：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基础养老金（财政：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元）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400" b="0" dirty="0" smtClean="0">
                <a:latin typeface="Times New Roman" pitchFamily="18" charset="0"/>
                <a:cs typeface="Times New Roman" pitchFamily="18" charset="0"/>
              </a:rPr>
              <a:t>个人账户养老金</a:t>
            </a: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zh-CN" altLang="en-US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48544" y="1772816"/>
          <a:ext cx="7848871" cy="4758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287"/>
                <a:gridCol w="1258781"/>
                <a:gridCol w="1110689"/>
                <a:gridCol w="962598"/>
                <a:gridCol w="1258781"/>
                <a:gridCol w="1184735"/>
              </a:tblGrid>
              <a:tr h="676875">
                <a:tc>
                  <a:txBody>
                    <a:bodyPr/>
                    <a:lstStyle/>
                    <a:p>
                      <a:pPr algn="just"/>
                      <a:endParaRPr lang="zh-CN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zh-CN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城乡居民：养老金领取人数 （万人）</a:t>
                      </a:r>
                    </a:p>
                    <a:p>
                      <a:pPr algn="just"/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endParaRPr lang="en-US" altLang="zh-CN" sz="2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fontAlgn="t"/>
                      <a:r>
                        <a:rPr lang="en-US" altLang="zh-CN" sz="2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2863 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t"/>
                      <a:endParaRPr lang="en-US" altLang="zh-CN" sz="2400" b="0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 fontAlgn="t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8760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13075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13768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t"/>
                      <a:endParaRPr lang="en-US" altLang="zh-CN" sz="2400" b="0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 fontAlgn="t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14313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  <a:tr h="49695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月养老金 （元）</a:t>
                      </a:r>
                      <a:r>
                        <a:rPr lang="zh-CN" alt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zh-CN" alt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CN" sz="24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CN" sz="24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 </a:t>
                      </a:r>
                    </a:p>
                  </a:txBody>
                  <a:tcPr marL="7620" marR="7620" marT="7620" marB="0"/>
                </a:tc>
              </a:tr>
              <a:tr h="49695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替代率（相对上年农村人均纯收入）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13.55%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11.55%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12.60%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12.36%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12.33%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676875">
                <a:tc>
                  <a:txBody>
                    <a:bodyPr/>
                    <a:lstStyle/>
                    <a:p>
                      <a:pPr algn="just"/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城镇职工：养老金领取人数 （万人）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en-US" altLang="zh-CN" sz="24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25707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28391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30337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32218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34124 </a:t>
                      </a:r>
                    </a:p>
                  </a:txBody>
                  <a:tcPr marL="7620" marR="7620" marT="7620" marB="0"/>
                </a:tc>
              </a:tr>
              <a:tr h="67687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月养老金 （元）</a:t>
                      </a:r>
                      <a:r>
                        <a:rPr lang="zh-CN" alt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zh-CN" alt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1395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1742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1914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2110 </a:t>
                      </a:r>
                    </a:p>
                  </a:txBody>
                  <a:tcPr marL="7620" marR="7620" marT="7620" marB="0" anchor="ctr"/>
                </a:tc>
              </a:tr>
              <a:tr h="67687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替代率（相对上年城镇单位就业人员）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51.92%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51.18%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50.00%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49.11%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2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49.18% </a:t>
                      </a:r>
                      <a:endParaRPr lang="en-US" altLang="zh-CN" sz="2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560512" y="908721"/>
            <a:ext cx="9345488" cy="720080"/>
          </a:xfrm>
        </p:spPr>
        <p:txBody>
          <a:bodyPr/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2010-2015 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年城镇职工和城乡居民养老保险 待遇情况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1800" b="0" dirty="0" smtClean="0">
                <a:latin typeface="Times New Roman" pitchFamily="18" charset="0"/>
                <a:cs typeface="Times New Roman" pitchFamily="18" charset="0"/>
              </a:rPr>
              <a:t>pensioners AND benefit Replacement)</a:t>
            </a:r>
            <a:endParaRPr lang="zh-CN" altLang="en-US" sz="18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 txBox="1">
            <a:spLocks/>
          </p:cNvSpPr>
          <p:nvPr/>
        </p:nvSpPr>
        <p:spPr bwMode="auto">
          <a:xfrm>
            <a:off x="782638" y="1124744"/>
            <a:ext cx="8420100" cy="46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（四）制度管理 </a:t>
            </a:r>
            <a:r>
              <a:rPr kumimoji="0" lang="en-US" altLang="zh-CN" sz="240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(Administration)</a:t>
            </a:r>
            <a:r>
              <a:rPr kumimoji="0" lang="en-US" altLang="zh-CN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altLang="zh-CN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altLang="zh-CN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0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</a:t>
            </a:r>
            <a:r>
              <a:rPr kumimoji="0" lang="zh-CN" altLang="en-US" sz="240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统筹水平：省级</a:t>
            </a:r>
            <a:r>
              <a:rPr kumimoji="0" lang="en-US" altLang="zh-CN" sz="240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vs.</a:t>
            </a:r>
            <a:r>
              <a:rPr lang="zh-CN" altLang="en-US" sz="2400" cap="all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县（市）级</a:t>
            </a:r>
            <a:endParaRPr lang="en-US" altLang="zh-CN" sz="2400" cap="all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i="0" u="none" strike="noStrike" kern="1200" cap="all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基金</a:t>
            </a:r>
            <a:r>
              <a:rPr kumimoji="0" lang="zh-CN" altLang="en-US" sz="2400" i="0" u="none" strike="noStrike" kern="1200" cap="all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投资：累计结余投资政策</a:t>
            </a:r>
            <a:endParaRPr kumimoji="0" lang="en-US" altLang="zh-CN" sz="2400" i="0" u="none" strike="noStrike" kern="1200" cap="all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cap="all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</a:t>
            </a:r>
            <a:r>
              <a:rPr lang="en-US" altLang="zh-CN" sz="2400" cap="all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zh-CN" altLang="en-US" sz="2400" cap="all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经办机构：</a:t>
            </a:r>
            <a:r>
              <a:rPr kumimoji="0" lang="en-US" altLang="zh-CN" sz="240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zh-CN" altLang="en-US" sz="240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散乱化</a:t>
            </a:r>
            <a:r>
              <a:rPr lang="en-US" altLang="zh-CN" sz="24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</a:t>
            </a:r>
            <a:r>
              <a:rPr kumimoji="0" lang="en-US" altLang="zh-CN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</a:t>
            </a:r>
            <a:endParaRPr kumimoji="0" lang="zh-CN" altLang="en-US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2"/>
          <p:cNvSpPr txBox="1">
            <a:spLocks/>
          </p:cNvSpPr>
          <p:nvPr/>
        </p:nvSpPr>
        <p:spPr bwMode="auto">
          <a:xfrm>
            <a:off x="782638" y="1124744"/>
            <a:ext cx="8420100" cy="464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二、制度整合面临的</a:t>
            </a:r>
            <a:r>
              <a:rPr lang="zh-CN" altLang="en-US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问题 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Issues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</a:t>
            </a:r>
            <a:r>
              <a:rPr lang="zh-CN" altLang="en-US" sz="2400" b="1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（一）整合的概念区分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DEFINATION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统一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Universal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融合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Integration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</a:t>
            </a:r>
            <a:r>
              <a:rPr lang="en-US" altLang="zh-CN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协调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Coordination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）</a:t>
            </a:r>
            <a:endParaRPr lang="en-US" altLang="zh-CN" sz="2400" cap="all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eaLnBrk="0" hangingPunct="0">
              <a:defRPr/>
            </a:pP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 </a:t>
            </a:r>
            <a:r>
              <a:rPr lang="zh-CN" altLang="en-US" sz="28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转移接续</a:t>
            </a:r>
            <a:r>
              <a:rPr lang="zh-CN" altLang="en-US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（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Transfer  and </a:t>
            </a:r>
            <a:r>
              <a:rPr lang="en-US" altLang="zh-CN" sz="2400" cap="all" dirty="0" smtClean="0">
                <a:latin typeface="Times New Roman" pitchFamily="18" charset="0"/>
                <a:cs typeface="Times New Roman" pitchFamily="18" charset="0"/>
              </a:rPr>
              <a:t>TOTALIZATION</a:t>
            </a:r>
            <a:r>
              <a:rPr lang="zh-CN" altLang="en-US" sz="2400" cap="all" dirty="0" smtClean="0">
                <a:latin typeface="Times New Roman" pitchFamily="18" charset="0"/>
                <a:cs typeface="Times New Roman" pitchFamily="18" charset="0"/>
              </a:rPr>
              <a:t>） </a:t>
            </a:r>
            <a:r>
              <a:rPr lang="en-US" altLang="zh-CN" sz="2400" cap="all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kumimoji="0" lang="en-US" altLang="zh-CN" sz="240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endParaRPr kumimoji="0" lang="zh-CN" altLang="en-US" sz="240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72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56381</TotalTime>
  <Words>728</Words>
  <Application>Microsoft Macintosh PowerPoint</Application>
  <PresentationFormat>A4 Paper (210x297 mm)</PresentationFormat>
  <Paragraphs>243</Paragraphs>
  <Slides>22</Slides>
  <Notes>5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think-cell Slide</vt:lpstr>
      <vt:lpstr>PowerPoint Presentation</vt:lpstr>
      <vt:lpstr> 一、城乡养老保障制度发展状况     (Pension systems in Urban and rural)   二、整合面临的问题               (Issues for Integration)  三、整合 的趋势及几点政策建议           (suggestions  for Integration）</vt:lpstr>
      <vt:lpstr> 一、城乡养老保障制度发展状况  （一）制度结构 差别(Pension system Design)                         城镇职工： 社会统筹 + 个人账户（空账）        ( Urban workers: social+ individual account)     城乡居民：基础养老金+个人账户（自愿性，实账）   ( Urban and rural residents: Basic pension+ individual account)</vt:lpstr>
      <vt:lpstr>PowerPoint Presentation</vt:lpstr>
      <vt:lpstr>2010-2015 年城镇职工和城乡居民养老保险 参保和缴费情况 (CONTRIBUTORS AND AVERAGE CONTRIBUTION)</vt:lpstr>
      <vt:lpstr>（三）待遇差别(benefits)        城镇职工 ： 统筹养老金+个人账户养老金           计发公式：社会平均工资+个人指数化工资/2*缴费年限              城乡居民养老金：          基础养老金（财政：70元）+个人账户养老金         </vt:lpstr>
      <vt:lpstr>2010-2015 年城镇职工和城乡居民养老保险 待遇情况 (pensioners AND benefit Replacement)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HOW Migrant workers  influences pension fund in provinces</vt:lpstr>
      <vt:lpstr>PowerPoint Presentation</vt:lpstr>
      <vt:lpstr>PowerPoint Presentation</vt:lpstr>
      <vt:lpstr>PowerPoint Presentation</vt:lpstr>
      <vt:lpstr>（二）近期改革，完善转移接续办法(Transfer Policies)          1. 提高统筹层次(Pooling levels)           2. 完善接续办法(Tantalization)             借鉴欧盟的社会保障（协调）经验           3. 经办体系整合和信息化建设统一(Administration)</vt:lpstr>
      <vt:lpstr>欧盟社会保障开放性协调办法 （ The Open Method of Coordination ,OMC）  单一国原则(principle of single applicable law)  非歧视原则 (principle of equal treatment or non-discrimination ）  累积原则(principle of aggregation of periods)   可输出原则(principle of the exportability of benefits )   按比例分配原则(principle of proportionality)</vt:lpstr>
      <vt:lpstr>谢谢！fanglq@cass.org.cn                          </vt:lpstr>
      <vt:lpstr>Custom Show 1</vt:lpstr>
    </vt:vector>
  </TitlesOfParts>
  <Company>Capgemini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JVG</cp:lastModifiedBy>
  <cp:revision>4454</cp:revision>
  <cp:lastPrinted>2015-07-27T07:48:47Z</cp:lastPrinted>
  <dcterms:created xsi:type="dcterms:W3CDTF">2009-02-10T04:14:03Z</dcterms:created>
  <dcterms:modified xsi:type="dcterms:W3CDTF">2016-04-17T12:00:05Z</dcterms:modified>
</cp:coreProperties>
</file>