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42.xml" ContentType="application/vnd.openxmlformats-officedocument.presentationml.tags+xml"/>
  <Override PartName="/ppt/notesSlides/notesSlide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charts/chart3.xml" ContentType="application/vnd.openxmlformats-officedocument.drawingml.chart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4.xml" ContentType="application/vnd.openxmlformats-officedocument.presentationml.notesSlide+xml"/>
  <Override PartName="/ppt/tags/tag12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1007" r:id="rId2"/>
    <p:sldId id="3454" r:id="rId3"/>
    <p:sldId id="3456" r:id="rId4"/>
    <p:sldId id="1582" r:id="rId5"/>
    <p:sldId id="260" r:id="rId6"/>
    <p:sldId id="3098" r:id="rId7"/>
    <p:sldId id="3458" r:id="rId8"/>
    <p:sldId id="669" r:id="rId9"/>
    <p:sldId id="671" r:id="rId10"/>
    <p:sldId id="3455" r:id="rId11"/>
    <p:sldId id="1604" r:id="rId12"/>
    <p:sldId id="1605" r:id="rId13"/>
    <p:sldId id="291" r:id="rId14"/>
    <p:sldId id="1711" r:id="rId15"/>
    <p:sldId id="1702" r:id="rId16"/>
    <p:sldId id="3459" r:id="rId17"/>
    <p:sldId id="1596" r:id="rId18"/>
    <p:sldId id="3457" r:id="rId19"/>
    <p:sldId id="259" r:id="rId20"/>
    <p:sldId id="1710" r:id="rId21"/>
    <p:sldId id="1366" r:id="rId22"/>
  </p:sldIdLst>
  <p:sldSz cx="9906000" cy="6858000" type="A4"/>
  <p:notesSz cx="6735763" cy="9866313"/>
  <p:custDataLst>
    <p:tags r:id="rId25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de Microsoft Office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B061"/>
    <a:srgbClr val="FF9933"/>
    <a:srgbClr val="E9EFFD"/>
    <a:srgbClr val="CCD4EC"/>
    <a:srgbClr val="00677A"/>
    <a:srgbClr val="FFFFFF"/>
    <a:srgbClr val="0099A2"/>
    <a:srgbClr val="D9D9D9"/>
    <a:srgbClr val="B3B3B3"/>
    <a:srgbClr val="051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802" autoAdjust="0"/>
    <p:restoredTop sz="93886" autoAdjust="0"/>
  </p:normalViewPr>
  <p:slideViewPr>
    <p:cSldViewPr snapToGrid="0" snapToObjects="1">
      <p:cViewPr varScale="1">
        <p:scale>
          <a:sx n="76" d="100"/>
          <a:sy n="76" d="100"/>
        </p:scale>
        <p:origin x="870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11895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11111111111111"/>
          <c:y val="6.961178045515394E-2"/>
          <c:w val="0.7937777777777778"/>
          <c:h val="0.73360107095046856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</a:ln>
            </c:spPr>
          </c:marker>
          <c:xVal>
            <c:numRef>
              <c:f>Sheet1!$A$1:$A$2</c:f>
              <c:numCache>
                <c:formatCode>General</c:formatCode>
                <c:ptCount val="2"/>
                <c:pt idx="0">
                  <c:v>1</c:v>
                </c:pt>
                <c:pt idx="1">
                  <c:v>1.2</c:v>
                </c:pt>
              </c:numCache>
            </c:numRef>
          </c:xVal>
          <c:yVal>
            <c:numRef>
              <c:f>Sheet1!$B$1:$B$2</c:f>
              <c:numCache>
                <c:formatCode>General</c:formatCode>
                <c:ptCount val="2"/>
                <c:pt idx="0">
                  <c:v>1500</c:v>
                </c:pt>
                <c:pt idx="1">
                  <c:v>4370.900788709012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B6-4A54-BBFB-315296784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8093512"/>
        <c:axId val="1"/>
      </c:scatterChart>
      <c:valAx>
        <c:axId val="568093512"/>
        <c:scaling>
          <c:orientation val="minMax"/>
          <c:max val="1.6"/>
          <c:min val="0.60000000000000009"/>
        </c:scaling>
        <c:delete val="0"/>
        <c:axPos val="b"/>
        <c:majorGridlines>
          <c:spPr>
            <a:ln>
              <a:noFill/>
            </a:ln>
          </c:spPr>
        </c:majorGridlines>
        <c:numFmt formatCode="#,##0.0;&quot;-&quot;#,##0.0" sourceLinked="0"/>
        <c:majorTickMark val="out"/>
        <c:minorTickMark val="none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/>
          </a:p>
        </c:txPr>
        <c:crossAx val="1"/>
        <c:crosses val="min"/>
        <c:crossBetween val="midCat"/>
        <c:majorUnit val="0.2"/>
      </c:valAx>
      <c:valAx>
        <c:axId val="1"/>
        <c:scaling>
          <c:orientation val="minMax"/>
          <c:max val="6370.90078870901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568093512"/>
        <c:crosses val="min"/>
        <c:crossBetween val="midCat"/>
        <c:majorUnit val="2000"/>
      </c:valAx>
      <c:spPr>
        <a:noFill/>
        <a:ln w="9525">
          <a:solidFill>
            <a:schemeClr val="bg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853920515574647E-2"/>
          <c:y val="7.7727952167414058E-2"/>
          <c:w val="0.88829215896885072"/>
          <c:h val="0.84454409566517197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Sheet1!$A$1:$C$1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xVal>
          <c:yVal>
            <c:numRef>
              <c:f>Sheet1!$A$2:$C$2</c:f>
              <c:numCache>
                <c:formatCode>General</c:formatCode>
                <c:ptCount val="3"/>
                <c:pt idx="0">
                  <c:v>51.870000000000005</c:v>
                </c:pt>
                <c:pt idx="1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0B-4C41-965B-17419308E15F}"/>
            </c:ext>
          </c:extLst>
        </c:ser>
        <c:ser>
          <c:idx val="1"/>
          <c:order val="1"/>
          <c:spPr>
            <a:ln w="19050">
              <a:solidFill>
                <a:srgbClr val="FFC000"/>
              </a:solidFill>
              <a:prstDash val="dash"/>
            </a:ln>
          </c:spPr>
          <c:marker>
            <c:symbol val="none"/>
          </c:marker>
          <c:xVal>
            <c:numRef>
              <c:f>Sheet1!$A$1:$C$1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xVal>
          <c:yVal>
            <c:numRef>
              <c:f>Sheet1!$A$3:$C$3</c:f>
              <c:numCache>
                <c:formatCode>General</c:formatCode>
                <c:ptCount val="3"/>
                <c:pt idx="1">
                  <c:v>40</c:v>
                </c:pt>
                <c:pt idx="2">
                  <c:v>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00B-4C41-965B-17419308E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6418816"/>
        <c:axId val="286420352"/>
      </c:scatterChart>
      <c:valAx>
        <c:axId val="286418816"/>
        <c:scaling>
          <c:orientation val="minMax"/>
          <c:max val="2018"/>
          <c:min val="2016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/>
          </a:p>
        </c:txPr>
        <c:crossAx val="286420352"/>
        <c:crosses val="min"/>
        <c:crossBetween val="midCat"/>
        <c:majorUnit val="1"/>
      </c:valAx>
      <c:valAx>
        <c:axId val="286420352"/>
        <c:scaling>
          <c:orientation val="minMax"/>
          <c:max val="60"/>
          <c:min val="2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/>
          </a:p>
        </c:txPr>
        <c:crossAx val="286418816"/>
        <c:crosses val="min"/>
        <c:crossBetween val="midCat"/>
        <c:majorUnit val="1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87793427230047"/>
          <c:y val="2.2308022308022309E-2"/>
          <c:w val="0.59624413145539901"/>
          <c:h val="0.955383955383955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1"/>
            </a:solidFill>
            <a:ln w="9525">
              <a:solidFill>
                <a:srgbClr val="66666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 wrap="none"/>
                  <a:lstStyle/>
                  <a:p>
                    <a:pPr>
                      <a:defRPr sz="9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/>
                      <a:t>1100</a:t>
                    </a:r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78A-49AE-9BA0-772DAC3DBE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8A-49AE-9BA0-772DAC3DBE47}"/>
            </c:ext>
          </c:extLst>
        </c:ser>
        <c:ser>
          <c:idx val="1"/>
          <c:order val="1"/>
          <c:spPr>
            <a:solidFill>
              <a:srgbClr val="D5D6D9"/>
            </a:solidFill>
            <a:ln w="9525">
              <a:solidFill>
                <a:schemeClr val="accent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 wrap="none"/>
                  <a:lstStyle/>
                  <a:p>
                    <a:pPr>
                      <a:defRPr sz="900" b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/>
                      <a:t>400</a:t>
                    </a:r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78A-49AE-9BA0-772DAC3DBE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8A-49AE-9BA0-772DAC3DBE47}"/>
            </c:ext>
          </c:extLst>
        </c:ser>
        <c:ser>
          <c:idx val="2"/>
          <c:order val="2"/>
          <c:spPr>
            <a:solidFill>
              <a:srgbClr val="FFB279"/>
            </a:solidFill>
            <a:ln w="9525">
              <a:solidFill>
                <a:schemeClr val="accent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 wrap="none"/>
                  <a:lstStyle/>
                  <a:p>
                    <a:pPr>
                      <a:defRPr sz="900" b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/>
                      <a:t>200</a:t>
                    </a:r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878A-49AE-9BA0-772DAC3DBE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</c:f>
              <c:numCache>
                <c:formatCode>General</c:formatCode>
                <c:ptCount val="1"/>
                <c:pt idx="0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8A-49AE-9BA0-772DAC3DBE47}"/>
            </c:ext>
          </c:extLst>
        </c:ser>
        <c:ser>
          <c:idx val="3"/>
          <c:order val="3"/>
          <c:spPr>
            <a:solidFill>
              <a:srgbClr val="FFDFC9"/>
            </a:solidFill>
            <a:ln>
              <a:noFill/>
            </a:ln>
          </c:spPr>
          <c:invertIfNegative val="0"/>
          <c:val>
            <c:numRef>
              <c:f>Sheet1!$A$4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8A-49AE-9BA0-772DAC3DBE47}"/>
            </c:ext>
          </c:extLst>
        </c:ser>
        <c:ser>
          <c:idx val="4"/>
          <c:order val="4"/>
          <c:spPr>
            <a:solidFill>
              <a:srgbClr val="FFFFF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878A-49AE-9BA0-772DAC3DBE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</c:f>
              <c:numCache>
                <c:formatCode>General</c:formatCode>
                <c:ptCount val="1"/>
                <c:pt idx="0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8A-49AE-9BA0-772DAC3DBE47}"/>
            </c:ext>
          </c:extLst>
        </c:ser>
        <c:ser>
          <c:idx val="5"/>
          <c:order val="5"/>
          <c:spPr>
            <a:solidFill>
              <a:srgbClr val="FFE8C8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 wrap="none"/>
                  <a:lstStyle/>
                  <a:p>
                    <a:pPr>
                      <a:defRPr sz="900" b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/>
                      <a:t>500</a:t>
                    </a:r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878A-49AE-9BA0-772DAC3DBE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</c:f>
              <c:numCache>
                <c:formatCode>General</c:formatCode>
                <c:ptCount val="1"/>
                <c:pt idx="0">
                  <c:v>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8A-49AE-9BA0-772DAC3DBE47}"/>
            </c:ext>
          </c:extLst>
        </c:ser>
        <c:ser>
          <c:idx val="6"/>
          <c:order val="6"/>
          <c:spPr>
            <a:solidFill>
              <a:srgbClr val="FFE8C8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 wrap="none"/>
                  <a:lstStyle/>
                  <a:p>
                    <a:pPr>
                      <a:defRPr sz="900" b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/>
                      <a:t>100</a:t>
                    </a:r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878A-49AE-9BA0-772DAC3DBE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</c:f>
              <c:numCache>
                <c:formatCode>General</c:formatCode>
                <c:ptCount val="1"/>
                <c:pt idx="0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78A-49AE-9BA0-772DAC3DBE47}"/>
            </c:ext>
          </c:extLst>
        </c:ser>
        <c:ser>
          <c:idx val="7"/>
          <c:order val="7"/>
          <c:spPr>
            <a:solidFill>
              <a:srgbClr val="FFE8C8"/>
            </a:solidFill>
            <a:ln>
              <a:noFill/>
            </a:ln>
          </c:spPr>
          <c:invertIfNegative val="0"/>
          <c:val>
            <c:numRef>
              <c:f>Sheet1!$A$8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78A-49AE-9BA0-772DAC3DBE47}"/>
            </c:ext>
          </c:extLst>
        </c:ser>
        <c:ser>
          <c:idx val="8"/>
          <c:order val="8"/>
          <c:spPr>
            <a:solidFill>
              <a:srgbClr val="FFE8C8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 wrap="none"/>
                  <a:lstStyle/>
                  <a:p>
                    <a:pPr>
                      <a:defRPr sz="900" b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/>
                      <a:t>300</a:t>
                    </a:r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878A-49AE-9BA0-772DAC3DBE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Sheet1!$A$9</c:f>
              <c:numCache>
                <c:formatCode>General</c:formatCode>
                <c:ptCount val="1"/>
                <c:pt idx="0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78A-49AE-9BA0-772DAC3DB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72235048"/>
        <c:axId val="1"/>
      </c:barChart>
      <c:catAx>
        <c:axId val="6722350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>
            <a:solidFill>
              <a:schemeClr val="accent6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59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722350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61019490254871E-2"/>
          <c:y val="2.1294021294021293E-2"/>
          <c:w val="0.84407796101949029"/>
          <c:h val="0.9574119574119573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2F2F2"/>
            </a:solidFill>
            <a:ln w="9525">
              <a:solidFill>
                <a:schemeClr val="accent6"/>
              </a:solidFill>
              <a:prstDash val="solid"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E7-4873-9684-6B5832207472}"/>
            </c:ext>
          </c:extLst>
        </c:ser>
        <c:ser>
          <c:idx val="1"/>
          <c:order val="1"/>
          <c:spPr>
            <a:solidFill>
              <a:schemeClr val="tx2"/>
            </a:solidFill>
            <a:ln w="9525">
              <a:solidFill>
                <a:schemeClr val="accent6"/>
              </a:solidFill>
              <a:prstDash val="solid"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2450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E7-4873-9684-6B5832207472}"/>
            </c:ext>
          </c:extLst>
        </c:ser>
        <c:ser>
          <c:idx val="2"/>
          <c:order val="2"/>
          <c:spPr>
            <a:solidFill>
              <a:schemeClr val="accent4"/>
            </a:solidFill>
            <a:ln w="9525">
              <a:solidFill>
                <a:schemeClr val="accent6"/>
              </a:solidFill>
              <a:prstDash val="solid"/>
            </a:ln>
          </c:spPr>
          <c:invertIfNegative val="0"/>
          <c:val>
            <c:numRef>
              <c:f>Sheet1!$A$3</c:f>
              <c:numCache>
                <c:formatCode>General</c:formatCode>
                <c:ptCount val="1"/>
                <c:pt idx="0">
                  <c:v>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E7-4873-9684-6B5832207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81425704"/>
        <c:axId val="1"/>
      </c:barChart>
      <c:catAx>
        <c:axId val="8814257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>
            <a:solidFill>
              <a:schemeClr val="accent6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814257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900035" y="9401080"/>
            <a:ext cx="935695" cy="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069" tIns="43816" rIns="86069" bIns="43816">
            <a:spAutoFit/>
          </a:bodyPr>
          <a:lstStyle>
            <a:lvl1pPr defTabSz="893763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3763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3763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3763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3763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altLang="fr-FR" sz="1300" b="0"/>
              <a:t>Page </a:t>
            </a:r>
            <a:fld id="{B8D3778B-0D1B-4F55-9FB4-4F26BA1351C6}" type="slidenum">
              <a:rPr lang="en-GB" altLang="fr-FR" sz="1300" b="0"/>
              <a:pPr algn="ctr">
                <a:lnSpc>
                  <a:spcPct val="90000"/>
                </a:lnSpc>
              </a:pPr>
              <a:t>‹N›</a:t>
            </a:fld>
            <a:endParaRPr lang="en-GB" altLang="fr-FR" sz="1300" b="0"/>
          </a:p>
        </p:txBody>
      </p:sp>
    </p:spTree>
    <p:extLst>
      <p:ext uri="{BB962C8B-B14F-4D97-AF65-F5344CB8AC3E}">
        <p14:creationId xmlns:p14="http://schemas.microsoft.com/office/powerpoint/2010/main" val="1521670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903646" y="9401080"/>
            <a:ext cx="928474" cy="26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069" tIns="43816" rIns="86069" bIns="43816">
            <a:spAutoFit/>
          </a:bodyPr>
          <a:lstStyle>
            <a:lvl1pPr defTabSz="893763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3763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3763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3763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3763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fr-FR" sz="1300" b="0"/>
              <a:t>Page </a:t>
            </a:r>
            <a:fld id="{C592B547-C771-4353-BEF8-2972B43ECD3C}" type="slidenum">
              <a:rPr lang="en-US" altLang="fr-FR" sz="1300" b="0" smtClean="0"/>
              <a:pPr algn="ctr">
                <a:lnSpc>
                  <a:spcPct val="90000"/>
                </a:lnSpc>
              </a:pPr>
              <a:t>‹N›</a:t>
            </a:fld>
            <a:endParaRPr lang="en-US" altLang="fr-FR" sz="1300" b="0" dirty="0"/>
          </a:p>
        </p:txBody>
      </p:sp>
      <p:sp>
        <p:nvSpPr>
          <p:cNvPr id="6349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858838"/>
            <a:ext cx="4983162" cy="3451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9207" y="4687532"/>
            <a:ext cx="4937350" cy="415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98" tIns="43816" rIns="89198" bIns="43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1773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4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7748" y="4385898"/>
            <a:ext cx="6739704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8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01B4-4FA2-420E-B3B7-D03159DA25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9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1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87748" y="4385898"/>
            <a:ext cx="6739704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2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0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09725" y="1808163"/>
            <a:ext cx="3238500" cy="3238500"/>
          </a:xfrm>
          <a:solidFill>
            <a:schemeClr val="tx1"/>
          </a:solidFill>
        </p:spPr>
        <p:txBody>
          <a:bodyPr lIns="90488"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</a:t>
            </a:r>
            <a:endParaRPr lang="en-US" noProof="0" dirty="0"/>
          </a:p>
        </p:txBody>
      </p:sp>
      <p:sp>
        <p:nvSpPr>
          <p:cNvPr id="200909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49838" y="1808163"/>
            <a:ext cx="3238500" cy="3238500"/>
          </a:xfrm>
          <a:solidFill>
            <a:schemeClr val="accent2"/>
          </a:solidFill>
        </p:spPr>
        <p:txBody>
          <a:bodyPr lIns="90488" tIns="44450" rIns="90488" bIns="44450" anchor="t"/>
          <a:lstStyle>
            <a:lvl1pPr marL="0" indent="0">
              <a:spcBef>
                <a:spcPct val="0"/>
              </a:spcBef>
              <a:buClrTx/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425" y="5997575"/>
            <a:ext cx="15652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1110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54" y="1646541"/>
            <a:ext cx="9239669" cy="4426128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11B1-3B98-49AC-98B5-F54C81FDEE03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7353" y="322667"/>
            <a:ext cx="9239670" cy="413461"/>
          </a:xfrm>
          <a:prstGeom prst="rect">
            <a:avLst/>
          </a:prstGeom>
        </p:spPr>
        <p:txBody>
          <a:bodyPr vert="horz" lIns="0" tIns="0" rIns="98947" bIns="49474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57353" y="792467"/>
            <a:ext cx="9240107" cy="330769"/>
          </a:xfrm>
        </p:spPr>
        <p:txBody>
          <a:bodyPr lIns="0" rIns="0">
            <a:normAutofit/>
          </a:bodyPr>
          <a:lstStyle>
            <a:lvl1pPr>
              <a:defRPr sz="1447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044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8">
          <p15:clr>
            <a:srgbClr val="FBAE40"/>
          </p15:clr>
        </p15:guide>
        <p15:guide id="2" orient="horz" pos="90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12" name="Diapositive think-cell" r:id="rId4" imgW="395" imgH="394" progId="TCLayout.ActiveDocument.1">
                  <p:embed/>
                </p:oleObj>
              </mc:Choice>
              <mc:Fallback>
                <p:oleObj name="Diapositive think-cell" r:id="rId4" imgW="395" imgH="39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Modifiez</a:t>
            </a:r>
            <a:r>
              <a:rPr lang="en-US" dirty="0"/>
              <a:t> le style du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/>
              <a:t>Modifiez</a:t>
            </a:r>
            <a:r>
              <a:rPr lang="en-US" dirty="0"/>
              <a:t>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96321" y="19267"/>
            <a:ext cx="1179810" cy="16664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lang="en-US" sz="1083" kern="1200" cap="all" dirty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70378" y="6474226"/>
            <a:ext cx="4489753" cy="319317"/>
          </a:xfrm>
        </p:spPr>
        <p:txBody>
          <a:bodyPr wrap="square" anchor="t">
            <a:noAutofit/>
          </a:bodyPr>
          <a:lstStyle>
            <a:lvl1pPr>
              <a:defRPr lang="en-US" sz="650" kern="1200" dirty="0" smtClean="0">
                <a:solidFill>
                  <a:schemeClr val="bg1">
                    <a:lumMod val="65000"/>
                  </a:schemeClr>
                </a:solidFill>
                <a:latin typeface="Arial" pitchFamily="-111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6466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76497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403" name="think-cell Folie" r:id="rId4" imgW="526" imgH="526" progId="TCLayout.ActiveDocument.1">
                  <p:embed/>
                </p:oleObj>
              </mc:Choice>
              <mc:Fallback>
                <p:oleObj name="think-cell Folie" r:id="rId4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Modifiez</a:t>
            </a:r>
            <a:r>
              <a:rPr lang="en-US" dirty="0"/>
              <a:t> le style du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Modifiez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697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64387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817" name="think-cell Folie" r:id="rId4" imgW="526" imgH="526" progId="TCLayout.ActiveDocument.1">
                  <p:embed/>
                </p:oleObj>
              </mc:Choice>
              <mc:Fallback>
                <p:oleObj name="think-cell Folie" r:id="rId4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075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635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577850" y="228601"/>
            <a:ext cx="89154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AU" dirty="0"/>
              <a:t>Click to edit Master title style</a:t>
            </a:r>
            <a:br>
              <a:rPr lang="en-AU" dirty="0"/>
            </a:b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4106" y="6367464"/>
            <a:ext cx="12795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9117-FAFE-4DC5-A901-0087BE2027F6}" type="datetime1">
              <a:rPr lang="en-AU" smtClean="0"/>
              <a:pPr>
                <a:defRPr/>
              </a:pPr>
              <a:t>22/10/2018</a:t>
            </a:fld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86450" y="6367464"/>
            <a:ext cx="51765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26AC9-5DDC-4A28-98A5-F8654954CFD4}" type="slidenum">
              <a:rPr lang="en-AU" smtClean="0"/>
              <a:pPr>
                <a:defRPr/>
              </a:pPr>
              <a:t>‹N›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839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22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887" name="Diapositive think-cell" r:id="rId4" imgW="353" imgH="353" progId="TCLayout.ActiveDocument.1">
                  <p:embed/>
                </p:oleObj>
              </mc:Choice>
              <mc:Fallback>
                <p:oleObj name="Diapositive think-cell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2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oc id"/>
          <p:cNvSpPr>
            <a:spLocks noChangeArrowheads="1"/>
          </p:cNvSpPr>
          <p:nvPr userDrawn="1"/>
        </p:nvSpPr>
        <p:spPr bwMode="auto">
          <a:xfrm>
            <a:off x="7742563" y="391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87965" eaLnBrk="1" fontAlgn="auto">
              <a:spcBef>
                <a:spcPts val="0"/>
              </a:spcBef>
              <a:spcAft>
                <a:spcPts val="0"/>
              </a:spcAft>
            </a:pPr>
            <a:endParaRPr lang="en-US" sz="867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51573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92E7DDE6-C6EA-44E2-BE53-B3CCD262ED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911" name="Diapositive think-cell" r:id="rId4" imgW="395" imgH="394" progId="TCLayout.ActiveDocument.1">
                  <p:embed/>
                </p:oleObj>
              </mc:Choice>
              <mc:Fallback>
                <p:oleObj name="Diapositive think-cell" r:id="rId4" imgW="395" imgH="394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92E7DDE6-C6EA-44E2-BE53-B3CCD262ED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95301" y="305973"/>
            <a:ext cx="8911960" cy="590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98740" y="1143001"/>
            <a:ext cx="8917119" cy="51165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27000" algn="l" rtl="0"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7388" marR="0" lvl="1" indent="-141287" algn="l" rtl="0">
              <a:spcBef>
                <a:spcPts val="28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52400" algn="l" rtl="0">
              <a:spcBef>
                <a:spcPts val="24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5100" algn="l" rtl="0">
              <a:spcBef>
                <a:spcPts val="2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−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spcBef>
                <a:spcPts val="2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cxnSp>
        <p:nvCxnSpPr>
          <p:cNvPr id="27" name="Shape 27"/>
          <p:cNvCxnSpPr/>
          <p:nvPr/>
        </p:nvCxnSpPr>
        <p:spPr>
          <a:xfrm>
            <a:off x="495300" y="911225"/>
            <a:ext cx="891196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98740" y="6533389"/>
            <a:ext cx="3907366" cy="146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989A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3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35" name="Diapositive think-cell" r:id="rId4" imgW="395" imgH="394" progId="TCLayout.ActiveDocument.1">
                  <p:embed/>
                </p:oleObj>
              </mc:Choice>
              <mc:Fallback>
                <p:oleObj name="Diapositive think-cell" r:id="rId4" imgW="395" imgH="39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Modifiez</a:t>
            </a:r>
            <a:r>
              <a:rPr lang="en-US" dirty="0"/>
              <a:t> le style du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/>
              <a:t>Modifiez</a:t>
            </a:r>
            <a:r>
              <a:rPr lang="en-US" dirty="0"/>
              <a:t>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96320" y="0"/>
            <a:ext cx="1197764" cy="1538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lang="en-US" sz="1000" kern="1200" cap="all" dirty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70379" y="6474227"/>
            <a:ext cx="4489753" cy="319317"/>
          </a:xfrm>
        </p:spPr>
        <p:txBody>
          <a:bodyPr wrap="square" anchor="t">
            <a:noAutofit/>
          </a:bodyPr>
          <a:lstStyle>
            <a:lvl1pPr>
              <a:defRPr lang="en-US" sz="600" kern="1200" dirty="0" smtClean="0">
                <a:solidFill>
                  <a:schemeClr val="bg1">
                    <a:lumMod val="65000"/>
                  </a:schemeClr>
                </a:solidFill>
                <a:latin typeface="Arial" pitchFamily="-111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3410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005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Modifiez</a:t>
            </a:r>
            <a:r>
              <a:rPr lang="en-US" dirty="0"/>
              <a:t> le style du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/>
              <a:t>Modifiez</a:t>
            </a:r>
            <a:r>
              <a:rPr lang="en-US" dirty="0"/>
              <a:t>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195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t 1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0095761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11" name="think-cell Folie" r:id="rId15" imgW="526" imgH="536" progId="TCLayout.ActiveDocument.1">
                  <p:embed/>
                </p:oleObj>
              </mc:Choice>
              <mc:Fallback>
                <p:oleObj name="think-cell Folie" r:id="rId15" imgW="526" imgH="536" progId="TCLayout.ActiveDocument.1">
                  <p:embed/>
                  <p:pic>
                    <p:nvPicPr>
                      <p:cNvPr id="0" name="Obje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itleBox"/>
          <p:cNvSpPr>
            <a:spLocks noGrp="1" noChangeArrowheads="1"/>
          </p:cNvSpPr>
          <p:nvPr>
            <p:ph type="title"/>
          </p:nvPr>
        </p:nvSpPr>
        <p:spPr bwMode="auto">
          <a:xfrm>
            <a:off x="649288" y="0"/>
            <a:ext cx="72453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en-US" altLang="fr-FR" dirty="0"/>
          </a:p>
        </p:txBody>
      </p:sp>
      <p:sp>
        <p:nvSpPr>
          <p:cNvPr id="1030" name="Body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141413"/>
            <a:ext cx="8532812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Title</a:t>
            </a:r>
          </a:p>
          <a:p>
            <a:pPr lvl="1"/>
            <a:r>
              <a:rPr lang="en-US" altLang="fr-FR"/>
              <a:t>Sub-title</a:t>
            </a:r>
          </a:p>
          <a:p>
            <a:pPr lvl="3"/>
            <a:r>
              <a:rPr lang="en-US" altLang="fr-FR"/>
              <a:t>Sub-title</a:t>
            </a:r>
          </a:p>
          <a:p>
            <a:pPr lvl="4"/>
            <a:r>
              <a:rPr lang="en-US" altLang="fr-FR"/>
              <a:t>Sub-title</a:t>
            </a:r>
            <a:endParaRPr lang="en-US" altLang="fr-FR" dirty="0"/>
          </a:p>
        </p:txBody>
      </p:sp>
      <p:sp>
        <p:nvSpPr>
          <p:cNvPr id="1031" name="SlideNumber"/>
          <p:cNvSpPr>
            <a:spLocks noChangeArrowheads="1"/>
          </p:cNvSpPr>
          <p:nvPr/>
        </p:nvSpPr>
        <p:spPr bwMode="auto">
          <a:xfrm>
            <a:off x="9296400" y="6375400"/>
            <a:ext cx="5699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AF2F6E83-D2C5-4623-9FAC-15E26D2ABC5B}" type="slidenum">
              <a:rPr lang="en-US" altLang="fr-FR" smtClean="0"/>
              <a:pPr algn="ctr"/>
              <a:t>‹N›</a:t>
            </a:fld>
            <a:endParaRPr lang="en-US" altLang="fr-FR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373063" y="-1588"/>
            <a:ext cx="0" cy="9652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/>
            <a:endParaRPr lang="en-US" dirty="0"/>
          </a:p>
        </p:txBody>
      </p:sp>
      <p:pic>
        <p:nvPicPr>
          <p:cNvPr id="8" name="CVA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631063" y="6478588"/>
            <a:ext cx="7048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isclaimer"/>
          <p:cNvSpPr>
            <a:spLocks noChangeArrowheads="1"/>
          </p:cNvSpPr>
          <p:nvPr userDrawn="1"/>
        </p:nvSpPr>
        <p:spPr bwMode="auto">
          <a:xfrm>
            <a:off x="5668788" y="6527800"/>
            <a:ext cx="2879725" cy="211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0488" tIns="0" rIns="0" bIns="44450"/>
          <a:lstStyle/>
          <a:p>
            <a:pPr algn="r" defTabSz="762000" eaLnBrk="0" hangingPunct="0">
              <a:defRPr/>
            </a:pPr>
            <a:r>
              <a:rPr lang="en-US" sz="800" b="0" dirty="0">
                <a:solidFill>
                  <a:srgbClr val="969696"/>
                </a:solidFill>
              </a:rPr>
              <a:t>© Corporate Value Associates 2018. All rights reserved</a:t>
            </a:r>
          </a:p>
        </p:txBody>
      </p:sp>
      <p:sp>
        <p:nvSpPr>
          <p:cNvPr id="2" name="ConfidentialBox"/>
          <p:cNvSpPr txBox="1"/>
          <p:nvPr userDrawn="1"/>
        </p:nvSpPr>
        <p:spPr>
          <a:xfrm rot="16200000">
            <a:off x="-590550" y="5930900"/>
            <a:ext cx="1524000" cy="276999"/>
          </a:xfrm>
          <a:prstGeom prst="rect">
            <a:avLst/>
          </a:prstGeom>
          <a:solidFill>
            <a:srgbClr val="051640"/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kumimoji="0" lang="en-GB" sz="1200" b="1" i="1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40" r:id="rId2"/>
    <p:sldLayoutId id="2147484244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ransition/>
  <p:txStyles>
    <p:titleStyle>
      <a:lvl1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</a:defRPr>
      </a:lvl2pPr>
      <a:lvl3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</a:defRPr>
      </a:lvl3pPr>
      <a:lvl4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</a:defRPr>
      </a:lvl4pPr>
      <a:lvl5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</a:defRPr>
      </a:lvl5pPr>
      <a:lvl6pPr marL="4572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</a:defRPr>
      </a:lvl6pPr>
      <a:lvl7pPr marL="9144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</a:defRPr>
      </a:lvl7pPr>
      <a:lvl8pPr marL="13716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</a:defRPr>
      </a:lvl8pPr>
      <a:lvl9pPr marL="18288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</a:defRPr>
      </a:lvl9pPr>
    </p:titleStyle>
    <p:bodyStyle>
      <a:lvl1pPr marL="261938" indent="-261938" algn="l" defTabSz="762000" rtl="0" eaLnBrk="0" fontAlgn="base" hangingPunct="0">
        <a:spcBef>
          <a:spcPct val="130000"/>
        </a:spcBef>
        <a:spcAft>
          <a:spcPct val="0"/>
        </a:spcAft>
        <a:buClr>
          <a:schemeClr val="hlink"/>
        </a:buClr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636588" indent="-195263" algn="l" defTabSz="762000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Font typeface="Arial" pitchFamily="34" charset="0"/>
        <a:buChar char="–"/>
        <a:defRPr sz="1400">
          <a:solidFill>
            <a:schemeClr val="tx2"/>
          </a:solidFill>
          <a:latin typeface="+mn-lt"/>
        </a:defRPr>
      </a:lvl2pPr>
      <a:lvl3pPr marL="1006475" indent="-1905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2"/>
          </a:solidFill>
          <a:latin typeface="+mn-lt"/>
        </a:defRPr>
      </a:lvl3pPr>
      <a:lvl4pPr marL="1352550" indent="-166688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 sz="1400">
          <a:solidFill>
            <a:schemeClr val="tx2"/>
          </a:solidFill>
          <a:latin typeface="+mn-lt"/>
        </a:defRPr>
      </a:lvl4pPr>
      <a:lvl5pPr marL="1722438" indent="-1905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 sz="1400">
          <a:solidFill>
            <a:schemeClr val="tx2"/>
          </a:solidFill>
          <a:latin typeface="+mn-lt"/>
        </a:defRPr>
      </a:lvl5pPr>
      <a:lvl6pPr marL="2179638" indent="-1905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 sz="1400">
          <a:solidFill>
            <a:schemeClr val="tx2"/>
          </a:solidFill>
          <a:latin typeface="+mn-lt"/>
        </a:defRPr>
      </a:lvl6pPr>
      <a:lvl7pPr marL="2636838" indent="-1905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 sz="1400">
          <a:solidFill>
            <a:schemeClr val="tx2"/>
          </a:solidFill>
          <a:latin typeface="+mn-lt"/>
        </a:defRPr>
      </a:lvl7pPr>
      <a:lvl8pPr marL="3094038" indent="-1905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 sz="1400">
          <a:solidFill>
            <a:schemeClr val="tx2"/>
          </a:solidFill>
          <a:latin typeface="+mn-lt"/>
        </a:defRPr>
      </a:lvl8pPr>
      <a:lvl9pPr marL="3551238" indent="-1905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 sz="14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44.xml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tags" Target="../tags/tag4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e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oleObject" Target="../embeddings/oleObject12.bin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slideLayout" Target="../slideLayouts/slideLayout6.xml"/><Relationship Id="rId33" Type="http://schemas.openxmlformats.org/officeDocument/2006/relationships/image" Target="../media/image47.png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image" Target="../media/image46.png"/><Relationship Id="rId1" Type="http://schemas.openxmlformats.org/officeDocument/2006/relationships/vmlDrawing" Target="../drawings/vmlDrawing12.v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32" Type="http://schemas.openxmlformats.org/officeDocument/2006/relationships/chart" Target="../charts/chart3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image" Target="../media/image45.png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image" Target="../media/image9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image" Target="../media/image6.emf"/><Relationship Id="rId30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slideLayout" Target="../slideLayouts/slideLayout9.xml"/><Relationship Id="rId2" Type="http://schemas.openxmlformats.org/officeDocument/2006/relationships/tags" Target="../tags/tag68.xml"/><Relationship Id="rId16" Type="http://schemas.openxmlformats.org/officeDocument/2006/relationships/chart" Target="../charts/chart4.xml"/><Relationship Id="rId1" Type="http://schemas.openxmlformats.org/officeDocument/2006/relationships/vmlDrawing" Target="../drawings/vmlDrawing13.v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image" Target="../media/image48.emf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tags" Target="../tags/tag102.xml"/><Relationship Id="rId39" Type="http://schemas.openxmlformats.org/officeDocument/2006/relationships/tags" Target="../tags/tag115.xml"/><Relationship Id="rId21" Type="http://schemas.openxmlformats.org/officeDocument/2006/relationships/tags" Target="../tags/tag97.xml"/><Relationship Id="rId34" Type="http://schemas.openxmlformats.org/officeDocument/2006/relationships/tags" Target="../tags/tag110.xml"/><Relationship Id="rId42" Type="http://schemas.openxmlformats.org/officeDocument/2006/relationships/tags" Target="../tags/tag118.xml"/><Relationship Id="rId47" Type="http://schemas.openxmlformats.org/officeDocument/2006/relationships/tags" Target="../tags/tag123.xml"/><Relationship Id="rId50" Type="http://schemas.openxmlformats.org/officeDocument/2006/relationships/tags" Target="../tags/tag126.xml"/><Relationship Id="rId55" Type="http://schemas.openxmlformats.org/officeDocument/2006/relationships/oleObject" Target="../embeddings/oleObject15.bin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33" Type="http://schemas.openxmlformats.org/officeDocument/2006/relationships/tags" Target="../tags/tag109.xml"/><Relationship Id="rId38" Type="http://schemas.openxmlformats.org/officeDocument/2006/relationships/tags" Target="../tags/tag114.xml"/><Relationship Id="rId46" Type="http://schemas.openxmlformats.org/officeDocument/2006/relationships/tags" Target="../tags/tag122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29" Type="http://schemas.openxmlformats.org/officeDocument/2006/relationships/tags" Target="../tags/tag105.xml"/><Relationship Id="rId41" Type="http://schemas.openxmlformats.org/officeDocument/2006/relationships/tags" Target="../tags/tag117.xml"/><Relationship Id="rId54" Type="http://schemas.openxmlformats.org/officeDocument/2006/relationships/image" Target="../media/image6.emf"/><Relationship Id="rId1" Type="http://schemas.openxmlformats.org/officeDocument/2006/relationships/vmlDrawing" Target="../drawings/vmlDrawing14.v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tags" Target="../tags/tag100.xml"/><Relationship Id="rId32" Type="http://schemas.openxmlformats.org/officeDocument/2006/relationships/tags" Target="../tags/tag108.xml"/><Relationship Id="rId37" Type="http://schemas.openxmlformats.org/officeDocument/2006/relationships/tags" Target="../tags/tag113.xml"/><Relationship Id="rId40" Type="http://schemas.openxmlformats.org/officeDocument/2006/relationships/tags" Target="../tags/tag116.xml"/><Relationship Id="rId45" Type="http://schemas.openxmlformats.org/officeDocument/2006/relationships/tags" Target="../tags/tag121.xml"/><Relationship Id="rId53" Type="http://schemas.openxmlformats.org/officeDocument/2006/relationships/oleObject" Target="../embeddings/oleObject14.bin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tags" Target="../tags/tag104.xml"/><Relationship Id="rId36" Type="http://schemas.openxmlformats.org/officeDocument/2006/relationships/tags" Target="../tags/tag112.xml"/><Relationship Id="rId49" Type="http://schemas.openxmlformats.org/officeDocument/2006/relationships/tags" Target="../tags/tag125.xml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31" Type="http://schemas.openxmlformats.org/officeDocument/2006/relationships/tags" Target="../tags/tag107.xml"/><Relationship Id="rId44" Type="http://schemas.openxmlformats.org/officeDocument/2006/relationships/tags" Target="../tags/tag120.xml"/><Relationship Id="rId52" Type="http://schemas.openxmlformats.org/officeDocument/2006/relationships/slideLayout" Target="../slideLayouts/slideLayout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tags" Target="../tags/tag103.xml"/><Relationship Id="rId30" Type="http://schemas.openxmlformats.org/officeDocument/2006/relationships/tags" Target="../tags/tag106.xml"/><Relationship Id="rId35" Type="http://schemas.openxmlformats.org/officeDocument/2006/relationships/tags" Target="../tags/tag111.xml"/><Relationship Id="rId43" Type="http://schemas.openxmlformats.org/officeDocument/2006/relationships/tags" Target="../tags/tag119.xml"/><Relationship Id="rId48" Type="http://schemas.openxmlformats.org/officeDocument/2006/relationships/tags" Target="../tags/tag124.xml"/><Relationship Id="rId56" Type="http://schemas.openxmlformats.org/officeDocument/2006/relationships/image" Target="../media/image49.emf"/><Relationship Id="rId8" Type="http://schemas.openxmlformats.org/officeDocument/2006/relationships/tags" Target="../tags/tag84.xml"/><Relationship Id="rId51" Type="http://schemas.openxmlformats.org/officeDocument/2006/relationships/tags" Target="../tags/tag127.xml"/><Relationship Id="rId3" Type="http://schemas.openxmlformats.org/officeDocument/2006/relationships/tags" Target="../tags/tag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34" Type="http://schemas.openxmlformats.org/officeDocument/2006/relationships/image" Target="../media/image82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38" Type="http://schemas.openxmlformats.org/officeDocument/2006/relationships/image" Target="../media/image86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32" Type="http://schemas.openxmlformats.org/officeDocument/2006/relationships/image" Target="../media/image80.png"/><Relationship Id="rId37" Type="http://schemas.openxmlformats.org/officeDocument/2006/relationships/image" Target="../media/image85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31" Type="http://schemas.openxmlformats.org/officeDocument/2006/relationships/image" Target="../media/image79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tags" Target="../tags/tag12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7.emf"/><Relationship Id="rId11" Type="http://schemas.openxmlformats.org/officeDocument/2006/relationships/image" Target="../media/image92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9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7" Type="http://schemas.openxmlformats.org/officeDocument/2006/relationships/image" Target="../media/image99.png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emf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tags" Target="../tags/tag1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tags" Target="../tags/tag37.xml"/><Relationship Id="rId3" Type="http://schemas.openxmlformats.org/officeDocument/2006/relationships/tags" Target="../tags/tag14.xml"/><Relationship Id="rId21" Type="http://schemas.openxmlformats.org/officeDocument/2006/relationships/tags" Target="../tags/tag32.xml"/><Relationship Id="rId34" Type="http://schemas.openxmlformats.org/officeDocument/2006/relationships/image" Target="../media/image21.pn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tags" Target="../tags/tag36.xml"/><Relationship Id="rId33" Type="http://schemas.openxmlformats.org/officeDocument/2006/relationships/image" Target="../media/image20.png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29" Type="http://schemas.openxmlformats.org/officeDocument/2006/relationships/tags" Target="../tags/tag40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tags" Target="../tags/tag35.xml"/><Relationship Id="rId32" Type="http://schemas.openxmlformats.org/officeDocument/2006/relationships/chart" Target="../charts/chart1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28" Type="http://schemas.openxmlformats.org/officeDocument/2006/relationships/tags" Target="../tags/tag39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Relationship Id="rId27" Type="http://schemas.openxmlformats.org/officeDocument/2006/relationships/tags" Target="../tags/tag38.xml"/><Relationship Id="rId30" Type="http://schemas.openxmlformats.org/officeDocument/2006/relationships/tags" Target="../tags/tag41.xml"/><Relationship Id="rId35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jp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tags" Target="../tags/tag42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jp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emf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jpg"/><Relationship Id="rId19" Type="http://schemas.openxmlformats.org/officeDocument/2006/relationships/image" Target="../media/image36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/>
        </p:nvSpPr>
        <p:spPr bwMode="auto">
          <a:xfrm>
            <a:off x="1613693" y="1809750"/>
            <a:ext cx="3238500" cy="3238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algn="l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algn="l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algn="l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 dirty="0"/>
              <a:t>EU-China Social Protection Reform Project – Component 1 Training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Dr. Markus Collet</a:t>
            </a:r>
          </a:p>
          <a:p>
            <a:r>
              <a:rPr lang="en-US" sz="1800" dirty="0"/>
              <a:t>Partner Paris-Berlin</a:t>
            </a:r>
          </a:p>
          <a:p>
            <a:r>
              <a:rPr lang="en-US" sz="1800" dirty="0"/>
              <a:t>Corporate Value Associates</a:t>
            </a:r>
          </a:p>
        </p:txBody>
      </p:sp>
      <p:sp>
        <p:nvSpPr>
          <p:cNvPr id="8" name="Untertitel 2"/>
          <p:cNvSpPr>
            <a:spLocks noGrp="1"/>
          </p:cNvSpPr>
          <p:nvPr/>
        </p:nvSpPr>
        <p:spPr bwMode="auto">
          <a:xfrm>
            <a:off x="5053806" y="1809750"/>
            <a:ext cx="3238500" cy="3238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l" defTabSz="762000" rt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1338" indent="-195263" algn="l" defTabSz="762000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2pPr>
            <a:lvl3pPr marL="889000" indent="-1905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-"/>
              <a:defRPr sz="1400">
                <a:solidFill>
                  <a:schemeClr val="tx2"/>
                </a:solidFill>
                <a:latin typeface="+mn-lt"/>
              </a:defRPr>
            </a:lvl3pPr>
            <a:lvl4pPr marL="1252538" indent="-180975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400">
                <a:solidFill>
                  <a:schemeClr val="tx2"/>
                </a:solidFill>
                <a:latin typeface="+mn-lt"/>
              </a:defRPr>
            </a:lvl4pPr>
            <a:lvl5pPr marL="1622425" indent="-1905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400">
                <a:solidFill>
                  <a:schemeClr val="tx2"/>
                </a:solidFill>
                <a:latin typeface="+mn-lt"/>
              </a:defRPr>
            </a:lvl5pPr>
            <a:lvl6pPr marL="2079625" indent="-1905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400">
                <a:solidFill>
                  <a:schemeClr val="tx2"/>
                </a:solidFill>
                <a:latin typeface="+mn-lt"/>
              </a:defRPr>
            </a:lvl6pPr>
            <a:lvl7pPr marL="2536825" indent="-1905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400">
                <a:solidFill>
                  <a:schemeClr val="tx2"/>
                </a:solidFill>
                <a:latin typeface="+mn-lt"/>
              </a:defRPr>
            </a:lvl7pPr>
            <a:lvl8pPr marL="2994025" indent="-1905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400">
                <a:solidFill>
                  <a:schemeClr val="tx2"/>
                </a:solidFill>
                <a:latin typeface="+mn-lt"/>
              </a:defRPr>
            </a:lvl8pPr>
            <a:lvl9pPr marL="3451225" indent="-1905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THE IMPACT OF TECHNOLOGICAL INNOVATION ON PRIVATE COMPANIES:  CONCRETE EXAMPLES FROM EUROPEAN COMPANIES </a:t>
            </a:r>
          </a:p>
          <a:p>
            <a:endParaRPr lang="fr-FR" dirty="0"/>
          </a:p>
          <a:p>
            <a:endParaRPr lang="fr-FR" dirty="0"/>
          </a:p>
          <a:p>
            <a:endParaRPr lang="en-US" dirty="0"/>
          </a:p>
          <a:p>
            <a:r>
              <a:rPr lang="en-US" dirty="0"/>
              <a:t>Rome,</a:t>
            </a:r>
            <a:br>
              <a:rPr lang="en-US" dirty="0"/>
            </a:br>
            <a:r>
              <a:rPr lang="en-US" dirty="0"/>
              <a:t>October 22, 2018</a:t>
            </a:r>
          </a:p>
        </p:txBody>
      </p:sp>
    </p:spTree>
    <p:extLst>
      <p:ext uri="{BB962C8B-B14F-4D97-AF65-F5344CB8AC3E}">
        <p14:creationId xmlns:p14="http://schemas.microsoft.com/office/powerpoint/2010/main" val="329067460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DA20B-3882-4289-8005-E93F7E31C43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Introduction to Case Study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C3E4EF-42A0-4227-9B40-D0CD1873F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292775"/>
            <a:ext cx="8532812" cy="4849474"/>
          </a:xfrm>
        </p:spPr>
        <p:txBody>
          <a:bodyPr/>
          <a:lstStyle/>
          <a:p>
            <a:r>
              <a:rPr lang="en-US" dirty="0"/>
              <a:t>Player in Specialized Finance, a sector mostly traditional (managing contracts for customers, transacting with 3</a:t>
            </a:r>
            <a:r>
              <a:rPr lang="en-US" baseline="30000" dirty="0"/>
              <a:t>rd</a:t>
            </a:r>
            <a:r>
              <a:rPr lang="en-US" dirty="0"/>
              <a:t> parties such as retailers, managing services…)</a:t>
            </a:r>
          </a:p>
          <a:p>
            <a:r>
              <a:rPr lang="en-US" dirty="0"/>
              <a:t>Several factors became apparent to CEO</a:t>
            </a:r>
          </a:p>
          <a:p>
            <a:pPr lvl="1"/>
            <a:r>
              <a:rPr lang="en-US" dirty="0"/>
              <a:t>Opportunity of value creation (vs financial markets) through disruption of how the company operates, how it interacts with other players (application, blockchain-based funding…)</a:t>
            </a:r>
          </a:p>
          <a:p>
            <a:pPr lvl="1"/>
            <a:r>
              <a:rPr lang="en-US" dirty="0"/>
              <a:t>Opportunity of entering into other areas, which are not (yet) core for the company, but which are dominated by traditional players far away from digital excellence (service platform…)</a:t>
            </a:r>
          </a:p>
          <a:p>
            <a:pPr lvl="1"/>
            <a:r>
              <a:rPr lang="en-US" dirty="0"/>
              <a:t>Threat of new players entering the sector, first taking away the best customers, best contracts, best business segments… and finally eliminating the Company</a:t>
            </a:r>
          </a:p>
          <a:p>
            <a:r>
              <a:rPr lang="en-US" dirty="0"/>
              <a:t>This is why shareholders, CEO and management board asked CVA to</a:t>
            </a:r>
          </a:p>
          <a:p>
            <a:pPr lvl="1"/>
            <a:r>
              <a:rPr lang="en-US" dirty="0"/>
              <a:t>Develop the Digital Vision of the End Game (“where will all of this go to”)?</a:t>
            </a:r>
          </a:p>
          <a:p>
            <a:pPr lvl="1"/>
            <a:r>
              <a:rPr lang="en-US" dirty="0"/>
              <a:t>Sketch out a Trajectory of how to get there as a Winner</a:t>
            </a:r>
          </a:p>
          <a:p>
            <a:pPr lvl="1"/>
            <a:r>
              <a:rPr lang="en-US" dirty="0"/>
              <a:t>Concretely design the Transformation Program Set-Up</a:t>
            </a:r>
          </a:p>
          <a:p>
            <a:pPr lvl="1"/>
            <a:r>
              <a:rPr lang="en-US" dirty="0"/>
              <a:t>Help implement the Program</a:t>
            </a:r>
          </a:p>
          <a:p>
            <a:r>
              <a:rPr lang="en-US" dirty="0"/>
              <a:t>This kind of request represents an increasing part of CVA’s activity</a:t>
            </a:r>
          </a:p>
        </p:txBody>
      </p:sp>
    </p:spTree>
    <p:extLst>
      <p:ext uri="{BB962C8B-B14F-4D97-AF65-F5344CB8AC3E}">
        <p14:creationId xmlns:p14="http://schemas.microsoft.com/office/powerpoint/2010/main" val="16329814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1F1A828-8168-481E-8E49-356D1C1BAD51}"/>
              </a:ext>
            </a:extLst>
          </p:cNvPr>
          <p:cNvSpPr/>
          <p:nvPr/>
        </p:nvSpPr>
        <p:spPr>
          <a:xfrm>
            <a:off x="4641467" y="5236598"/>
            <a:ext cx="3551399" cy="561673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2" indent="-185732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GB" sz="1137" b="0" dirty="0">
                <a:solidFill>
                  <a:schemeClr val="tx1"/>
                </a:solidFill>
              </a:rPr>
              <a:t>Standardized best practices </a:t>
            </a:r>
          </a:p>
          <a:p>
            <a:pPr marL="185732" indent="-185732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sz="1137" b="0" dirty="0">
                <a:solidFill>
                  <a:schemeClr val="tx1"/>
                </a:solidFill>
              </a:rPr>
              <a:t>Quick replication of innovation</a:t>
            </a:r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447993F-E298-4070-8A99-8D8E5E11D2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644658"/>
          <a:ext cx="1720" cy="1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31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447993F-E298-4070-8A99-8D8E5E11D2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644658"/>
                        <a:ext cx="1720" cy="1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92637E3A-00BC-431C-8355-50AD47F396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642938"/>
            <a:ext cx="171979" cy="1719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3E841A-0FA0-417C-A7D3-103FBAD93D1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GB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Digital Trajectory for Company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E26255C-DEEE-4A5A-8F72-349921CF9B04}"/>
              </a:ext>
            </a:extLst>
          </p:cNvPr>
          <p:cNvSpPr/>
          <p:nvPr/>
        </p:nvSpPr>
        <p:spPr>
          <a:xfrm>
            <a:off x="821089" y="1892469"/>
            <a:ext cx="5255433" cy="4003533"/>
          </a:xfrm>
          <a:custGeom>
            <a:avLst/>
            <a:gdLst>
              <a:gd name="connsiteX0" fmla="*/ 0 w 7015941"/>
              <a:gd name="connsiteY0" fmla="*/ 2931622 h 3176396"/>
              <a:gd name="connsiteX1" fmla="*/ 2172392 w 7015941"/>
              <a:gd name="connsiteY1" fmla="*/ 2937164 h 3176396"/>
              <a:gd name="connsiteX2" fmla="*/ 4455621 w 7015941"/>
              <a:gd name="connsiteY2" fmla="*/ 432262 h 3176396"/>
              <a:gd name="connsiteX3" fmla="*/ 7015941 w 7015941"/>
              <a:gd name="connsiteY3" fmla="*/ 0 h 3176396"/>
              <a:gd name="connsiteX0" fmla="*/ 0 w 6988232"/>
              <a:gd name="connsiteY0" fmla="*/ 3147753 h 3295978"/>
              <a:gd name="connsiteX1" fmla="*/ 2144683 w 6988232"/>
              <a:gd name="connsiteY1" fmla="*/ 2937164 h 3295978"/>
              <a:gd name="connsiteX2" fmla="*/ 4427912 w 6988232"/>
              <a:gd name="connsiteY2" fmla="*/ 432262 h 3295978"/>
              <a:gd name="connsiteX3" fmla="*/ 6988232 w 6988232"/>
              <a:gd name="connsiteY3" fmla="*/ 0 h 3295978"/>
              <a:gd name="connsiteX0" fmla="*/ 0 w 6988232"/>
              <a:gd name="connsiteY0" fmla="*/ 3147753 h 3212543"/>
              <a:gd name="connsiteX1" fmla="*/ 2144683 w 6988232"/>
              <a:gd name="connsiteY1" fmla="*/ 2937164 h 3212543"/>
              <a:gd name="connsiteX2" fmla="*/ 4427912 w 6988232"/>
              <a:gd name="connsiteY2" fmla="*/ 432262 h 3212543"/>
              <a:gd name="connsiteX3" fmla="*/ 6988232 w 6988232"/>
              <a:gd name="connsiteY3" fmla="*/ 0 h 3212543"/>
              <a:gd name="connsiteX0" fmla="*/ 0 w 6988232"/>
              <a:gd name="connsiteY0" fmla="*/ 3291840 h 3306012"/>
              <a:gd name="connsiteX1" fmla="*/ 2144683 w 6988232"/>
              <a:gd name="connsiteY1" fmla="*/ 2937164 h 3306012"/>
              <a:gd name="connsiteX2" fmla="*/ 4427912 w 6988232"/>
              <a:gd name="connsiteY2" fmla="*/ 432262 h 3306012"/>
              <a:gd name="connsiteX3" fmla="*/ 6988232 w 6988232"/>
              <a:gd name="connsiteY3" fmla="*/ 0 h 3306012"/>
              <a:gd name="connsiteX0" fmla="*/ 0 w 6587824"/>
              <a:gd name="connsiteY0" fmla="*/ 3264131 h 3278303"/>
              <a:gd name="connsiteX1" fmla="*/ 2144683 w 6587824"/>
              <a:gd name="connsiteY1" fmla="*/ 2909455 h 3278303"/>
              <a:gd name="connsiteX2" fmla="*/ 4427912 w 6587824"/>
              <a:gd name="connsiteY2" fmla="*/ 404553 h 3278303"/>
              <a:gd name="connsiteX3" fmla="*/ 6587824 w 6587824"/>
              <a:gd name="connsiteY3" fmla="*/ 0 h 3278303"/>
              <a:gd name="connsiteX0" fmla="*/ 0 w 6587824"/>
              <a:gd name="connsiteY0" fmla="*/ 3264131 h 3278303"/>
              <a:gd name="connsiteX1" fmla="*/ 2144683 w 6587824"/>
              <a:gd name="connsiteY1" fmla="*/ 2909455 h 3278303"/>
              <a:gd name="connsiteX2" fmla="*/ 4427912 w 6587824"/>
              <a:gd name="connsiteY2" fmla="*/ 404553 h 3278303"/>
              <a:gd name="connsiteX3" fmla="*/ 6587824 w 6587824"/>
              <a:gd name="connsiteY3" fmla="*/ 0 h 3278303"/>
              <a:gd name="connsiteX0" fmla="*/ 0 w 6315849"/>
              <a:gd name="connsiteY0" fmla="*/ 3258589 h 3272761"/>
              <a:gd name="connsiteX1" fmla="*/ 2144683 w 6315849"/>
              <a:gd name="connsiteY1" fmla="*/ 2903913 h 3272761"/>
              <a:gd name="connsiteX2" fmla="*/ 4427912 w 6315849"/>
              <a:gd name="connsiteY2" fmla="*/ 399011 h 3272761"/>
              <a:gd name="connsiteX3" fmla="*/ 6315849 w 6315849"/>
              <a:gd name="connsiteY3" fmla="*/ 0 h 3272761"/>
              <a:gd name="connsiteX0" fmla="*/ 0 w 6315849"/>
              <a:gd name="connsiteY0" fmla="*/ 3286298 h 3300470"/>
              <a:gd name="connsiteX1" fmla="*/ 2144683 w 6315849"/>
              <a:gd name="connsiteY1" fmla="*/ 2931622 h 3300470"/>
              <a:gd name="connsiteX2" fmla="*/ 4427912 w 6315849"/>
              <a:gd name="connsiteY2" fmla="*/ 426720 h 3300470"/>
              <a:gd name="connsiteX3" fmla="*/ 6315849 w 6315849"/>
              <a:gd name="connsiteY3" fmla="*/ 0 h 3300470"/>
              <a:gd name="connsiteX0" fmla="*/ 0 w 6452633"/>
              <a:gd name="connsiteY0" fmla="*/ 3450653 h 3464825"/>
              <a:gd name="connsiteX1" fmla="*/ 2144683 w 6452633"/>
              <a:gd name="connsiteY1" fmla="*/ 3095977 h 3464825"/>
              <a:gd name="connsiteX2" fmla="*/ 4427912 w 6452633"/>
              <a:gd name="connsiteY2" fmla="*/ 591075 h 3464825"/>
              <a:gd name="connsiteX3" fmla="*/ 6452633 w 6452633"/>
              <a:gd name="connsiteY3" fmla="*/ 0 h 3464825"/>
              <a:gd name="connsiteX0" fmla="*/ 0 w 5911444"/>
              <a:gd name="connsiteY0" fmla="*/ 3487766 h 3494785"/>
              <a:gd name="connsiteX1" fmla="*/ 1603494 w 5911444"/>
              <a:gd name="connsiteY1" fmla="*/ 3095977 h 3494785"/>
              <a:gd name="connsiteX2" fmla="*/ 3886723 w 5911444"/>
              <a:gd name="connsiteY2" fmla="*/ 591075 h 3494785"/>
              <a:gd name="connsiteX3" fmla="*/ 5911444 w 5911444"/>
              <a:gd name="connsiteY3" fmla="*/ 0 h 3494785"/>
              <a:gd name="connsiteX0" fmla="*/ 0 w 5911444"/>
              <a:gd name="connsiteY0" fmla="*/ 3487766 h 3487766"/>
              <a:gd name="connsiteX1" fmla="*/ 1603494 w 5911444"/>
              <a:gd name="connsiteY1" fmla="*/ 3095977 h 3487766"/>
              <a:gd name="connsiteX2" fmla="*/ 3886723 w 5911444"/>
              <a:gd name="connsiteY2" fmla="*/ 591075 h 3487766"/>
              <a:gd name="connsiteX3" fmla="*/ 5911444 w 5911444"/>
              <a:gd name="connsiteY3" fmla="*/ 0 h 3487766"/>
              <a:gd name="connsiteX0" fmla="*/ 0 w 5911444"/>
              <a:gd name="connsiteY0" fmla="*/ 3487766 h 3487766"/>
              <a:gd name="connsiteX1" fmla="*/ 1603494 w 5911444"/>
              <a:gd name="connsiteY1" fmla="*/ 3095977 h 3487766"/>
              <a:gd name="connsiteX2" fmla="*/ 3886723 w 5911444"/>
              <a:gd name="connsiteY2" fmla="*/ 591075 h 3487766"/>
              <a:gd name="connsiteX3" fmla="*/ 5911444 w 5911444"/>
              <a:gd name="connsiteY3" fmla="*/ 0 h 3487766"/>
              <a:gd name="connsiteX0" fmla="*/ 0 w 5911444"/>
              <a:gd name="connsiteY0" fmla="*/ 3487766 h 3487939"/>
              <a:gd name="connsiteX1" fmla="*/ 1603494 w 5911444"/>
              <a:gd name="connsiteY1" fmla="*/ 3095977 h 3487939"/>
              <a:gd name="connsiteX2" fmla="*/ 3886723 w 5911444"/>
              <a:gd name="connsiteY2" fmla="*/ 591075 h 3487939"/>
              <a:gd name="connsiteX3" fmla="*/ 5911444 w 5911444"/>
              <a:gd name="connsiteY3" fmla="*/ 0 h 3487939"/>
              <a:gd name="connsiteX0" fmla="*/ 0 w 5750872"/>
              <a:gd name="connsiteY0" fmla="*/ 3487766 h 3487939"/>
              <a:gd name="connsiteX1" fmla="*/ 1442922 w 5750872"/>
              <a:gd name="connsiteY1" fmla="*/ 3095977 h 3487939"/>
              <a:gd name="connsiteX2" fmla="*/ 3726151 w 5750872"/>
              <a:gd name="connsiteY2" fmla="*/ 591075 h 3487939"/>
              <a:gd name="connsiteX3" fmla="*/ 5750872 w 5750872"/>
              <a:gd name="connsiteY3" fmla="*/ 0 h 3487939"/>
              <a:gd name="connsiteX0" fmla="*/ 0 w 5750872"/>
              <a:gd name="connsiteY0" fmla="*/ 3487766 h 3487939"/>
              <a:gd name="connsiteX1" fmla="*/ 1442922 w 5750872"/>
              <a:gd name="connsiteY1" fmla="*/ 3095977 h 3487939"/>
              <a:gd name="connsiteX2" fmla="*/ 3726151 w 5750872"/>
              <a:gd name="connsiteY2" fmla="*/ 591075 h 3487939"/>
              <a:gd name="connsiteX3" fmla="*/ 5750872 w 5750872"/>
              <a:gd name="connsiteY3" fmla="*/ 0 h 3487939"/>
              <a:gd name="connsiteX0" fmla="*/ 0 w 5358362"/>
              <a:gd name="connsiteY0" fmla="*/ 3477163 h 3478981"/>
              <a:gd name="connsiteX1" fmla="*/ 1050412 w 5358362"/>
              <a:gd name="connsiteY1" fmla="*/ 3095977 h 3478981"/>
              <a:gd name="connsiteX2" fmla="*/ 3333641 w 5358362"/>
              <a:gd name="connsiteY2" fmla="*/ 591075 h 3478981"/>
              <a:gd name="connsiteX3" fmla="*/ 5358362 w 5358362"/>
              <a:gd name="connsiteY3" fmla="*/ 0 h 3478981"/>
              <a:gd name="connsiteX0" fmla="*/ 0 w 5358362"/>
              <a:gd name="connsiteY0" fmla="*/ 3477163 h 3477163"/>
              <a:gd name="connsiteX1" fmla="*/ 1050412 w 5358362"/>
              <a:gd name="connsiteY1" fmla="*/ 3095977 h 3477163"/>
              <a:gd name="connsiteX2" fmla="*/ 3333641 w 5358362"/>
              <a:gd name="connsiteY2" fmla="*/ 591075 h 3477163"/>
              <a:gd name="connsiteX3" fmla="*/ 5358362 w 5358362"/>
              <a:gd name="connsiteY3" fmla="*/ 0 h 3477163"/>
              <a:gd name="connsiteX0" fmla="*/ 0 w 5358362"/>
              <a:gd name="connsiteY0" fmla="*/ 3477163 h 3477163"/>
              <a:gd name="connsiteX1" fmla="*/ 1050412 w 5358362"/>
              <a:gd name="connsiteY1" fmla="*/ 3095977 h 3477163"/>
              <a:gd name="connsiteX2" fmla="*/ 3333641 w 5358362"/>
              <a:gd name="connsiteY2" fmla="*/ 591075 h 3477163"/>
              <a:gd name="connsiteX3" fmla="*/ 5358362 w 5358362"/>
              <a:gd name="connsiteY3" fmla="*/ 0 h 3477163"/>
              <a:gd name="connsiteX0" fmla="*/ 0 w 5358362"/>
              <a:gd name="connsiteY0" fmla="*/ 3477163 h 3477163"/>
              <a:gd name="connsiteX1" fmla="*/ 1050412 w 5358362"/>
              <a:gd name="connsiteY1" fmla="*/ 3095977 h 3477163"/>
              <a:gd name="connsiteX2" fmla="*/ 3333641 w 5358362"/>
              <a:gd name="connsiteY2" fmla="*/ 591075 h 3477163"/>
              <a:gd name="connsiteX3" fmla="*/ 5358362 w 5358362"/>
              <a:gd name="connsiteY3" fmla="*/ 0 h 3477163"/>
              <a:gd name="connsiteX0" fmla="*/ 0 w 5358362"/>
              <a:gd name="connsiteY0" fmla="*/ 3477163 h 3477163"/>
              <a:gd name="connsiteX1" fmla="*/ 1050412 w 5358362"/>
              <a:gd name="connsiteY1" fmla="*/ 3095977 h 3477163"/>
              <a:gd name="connsiteX2" fmla="*/ 3333641 w 5358362"/>
              <a:gd name="connsiteY2" fmla="*/ 591075 h 3477163"/>
              <a:gd name="connsiteX3" fmla="*/ 5358362 w 5358362"/>
              <a:gd name="connsiteY3" fmla="*/ 0 h 3477163"/>
              <a:gd name="connsiteX0" fmla="*/ 0 w 4307950"/>
              <a:gd name="connsiteY0" fmla="*/ 3095977 h 3095977"/>
              <a:gd name="connsiteX1" fmla="*/ 2283229 w 4307950"/>
              <a:gd name="connsiteY1" fmla="*/ 591075 h 3095977"/>
              <a:gd name="connsiteX2" fmla="*/ 4307950 w 4307950"/>
              <a:gd name="connsiteY2" fmla="*/ 0 h 3095977"/>
              <a:gd name="connsiteX0" fmla="*/ 0 w 4920504"/>
              <a:gd name="connsiteY0" fmla="*/ 3435292 h 3435292"/>
              <a:gd name="connsiteX1" fmla="*/ 2895783 w 4920504"/>
              <a:gd name="connsiteY1" fmla="*/ 591075 h 3435292"/>
              <a:gd name="connsiteX2" fmla="*/ 4920504 w 4920504"/>
              <a:gd name="connsiteY2" fmla="*/ 0 h 3435292"/>
              <a:gd name="connsiteX0" fmla="*/ 0 w 4920504"/>
              <a:gd name="connsiteY0" fmla="*/ 3435292 h 3435292"/>
              <a:gd name="connsiteX1" fmla="*/ 331890 w 4920504"/>
              <a:gd name="connsiteY1" fmla="*/ 3107515 h 3435292"/>
              <a:gd name="connsiteX2" fmla="*/ 2895783 w 4920504"/>
              <a:gd name="connsiteY2" fmla="*/ 591075 h 3435292"/>
              <a:gd name="connsiteX3" fmla="*/ 4920504 w 4920504"/>
              <a:gd name="connsiteY3" fmla="*/ 0 h 3435292"/>
              <a:gd name="connsiteX0" fmla="*/ 0 w 4920504"/>
              <a:gd name="connsiteY0" fmla="*/ 3435292 h 3465895"/>
              <a:gd name="connsiteX1" fmla="*/ 700612 w 4920504"/>
              <a:gd name="connsiteY1" fmla="*/ 3181741 h 3465895"/>
              <a:gd name="connsiteX2" fmla="*/ 2895783 w 4920504"/>
              <a:gd name="connsiteY2" fmla="*/ 591075 h 3465895"/>
              <a:gd name="connsiteX3" fmla="*/ 4920504 w 4920504"/>
              <a:gd name="connsiteY3" fmla="*/ 0 h 3465895"/>
              <a:gd name="connsiteX0" fmla="*/ 0 w 5205967"/>
              <a:gd name="connsiteY0" fmla="*/ 3530724 h 3530724"/>
              <a:gd name="connsiteX1" fmla="*/ 986075 w 5205967"/>
              <a:gd name="connsiteY1" fmla="*/ 3181741 h 3530724"/>
              <a:gd name="connsiteX2" fmla="*/ 3181246 w 5205967"/>
              <a:gd name="connsiteY2" fmla="*/ 591075 h 3530724"/>
              <a:gd name="connsiteX3" fmla="*/ 5205967 w 5205967"/>
              <a:gd name="connsiteY3" fmla="*/ 0 h 3530724"/>
              <a:gd name="connsiteX0" fmla="*/ 0 w 5205967"/>
              <a:gd name="connsiteY0" fmla="*/ 3530724 h 3535512"/>
              <a:gd name="connsiteX1" fmla="*/ 986075 w 5205967"/>
              <a:gd name="connsiteY1" fmla="*/ 3181741 h 3535512"/>
              <a:gd name="connsiteX2" fmla="*/ 3181246 w 5205967"/>
              <a:gd name="connsiteY2" fmla="*/ 591075 h 3535512"/>
              <a:gd name="connsiteX3" fmla="*/ 5205967 w 5205967"/>
              <a:gd name="connsiteY3" fmla="*/ 0 h 353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5967" h="3535512">
                <a:moveTo>
                  <a:pt x="0" y="3530724"/>
                </a:moveTo>
                <a:cubicBezTo>
                  <a:pt x="138574" y="3507906"/>
                  <a:pt x="503444" y="3655777"/>
                  <a:pt x="986075" y="3181741"/>
                </a:cubicBezTo>
                <a:cubicBezTo>
                  <a:pt x="1468706" y="2707705"/>
                  <a:pt x="2477931" y="1121365"/>
                  <a:pt x="3181246" y="591075"/>
                </a:cubicBezTo>
                <a:cubicBezTo>
                  <a:pt x="3884561" y="60785"/>
                  <a:pt x="4432718" y="13855"/>
                  <a:pt x="5205967" y="0"/>
                </a:cubicBezTo>
              </a:path>
            </a:pathLst>
          </a:cu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F4708C-8277-49E8-87B8-5AD5625B141D}"/>
              </a:ext>
            </a:extLst>
          </p:cNvPr>
          <p:cNvSpPr/>
          <p:nvPr/>
        </p:nvSpPr>
        <p:spPr>
          <a:xfrm>
            <a:off x="2334521" y="5224117"/>
            <a:ext cx="1560000" cy="493855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92" dirty="0">
                <a:solidFill>
                  <a:schemeClr val="bg1"/>
                </a:solidFill>
              </a:rPr>
              <a:t>Horizon 0 - Traditional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33DA15-852F-4971-B0B8-21E4EA6EE909}"/>
              </a:ext>
            </a:extLst>
          </p:cNvPr>
          <p:cNvSpPr/>
          <p:nvPr/>
        </p:nvSpPr>
        <p:spPr>
          <a:xfrm>
            <a:off x="3017742" y="4432918"/>
            <a:ext cx="1560000" cy="493855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92" dirty="0">
                <a:solidFill>
                  <a:schemeClr val="bg1"/>
                </a:solidFill>
              </a:rPr>
              <a:t>Horizon 1 – Digital Cost &amp; Service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819BF9-F632-45DD-93DD-A9C71B546FD1}"/>
              </a:ext>
            </a:extLst>
          </p:cNvPr>
          <p:cNvSpPr/>
          <p:nvPr/>
        </p:nvSpPr>
        <p:spPr>
          <a:xfrm>
            <a:off x="3719808" y="3614250"/>
            <a:ext cx="1560000" cy="493855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92" dirty="0">
                <a:solidFill>
                  <a:schemeClr val="bg1"/>
                </a:solidFill>
              </a:rPr>
              <a:t>Horizon 2 – Digital Intelligence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1821EC-8AFA-4C8B-8B6F-89AF1DCA6245}"/>
              </a:ext>
            </a:extLst>
          </p:cNvPr>
          <p:cNvSpPr/>
          <p:nvPr/>
        </p:nvSpPr>
        <p:spPr>
          <a:xfrm>
            <a:off x="5221041" y="2154078"/>
            <a:ext cx="1560000" cy="493855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92" dirty="0">
                <a:solidFill>
                  <a:schemeClr val="bg1"/>
                </a:solidFill>
              </a:rPr>
              <a:t>Horizon 3 – New digital models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189E74-C8F8-4315-93E0-05A66E17CB78}"/>
              </a:ext>
            </a:extLst>
          </p:cNvPr>
          <p:cNvSpPr/>
          <p:nvPr/>
        </p:nvSpPr>
        <p:spPr>
          <a:xfrm flipH="1">
            <a:off x="6907007" y="2154095"/>
            <a:ext cx="2746840" cy="561673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305" indent="-96305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sz="1137" b="0" dirty="0">
                <a:solidFill>
                  <a:schemeClr val="tx1"/>
                </a:solidFill>
              </a:rPr>
              <a:t>Intermediating clients &amp; non clients</a:t>
            </a:r>
          </a:p>
          <a:p>
            <a:pPr marL="96305" indent="-96305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sz="1137" b="0" dirty="0">
                <a:solidFill>
                  <a:schemeClr val="tx1"/>
                </a:solidFill>
              </a:rPr>
              <a:t>Structuring the Ecosystem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824C312-6F53-41CC-B459-D26A70EFE2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228" y="5236599"/>
            <a:ext cx="461968" cy="44810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9B1A5F6-02BD-48A1-B8D4-1ED57C42998C}"/>
              </a:ext>
            </a:extLst>
          </p:cNvPr>
          <p:cNvSpPr/>
          <p:nvPr/>
        </p:nvSpPr>
        <p:spPr>
          <a:xfrm>
            <a:off x="4311046" y="2823860"/>
            <a:ext cx="1560000" cy="493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92" dirty="0">
                <a:solidFill>
                  <a:schemeClr val="tx1"/>
                </a:solidFill>
              </a:rPr>
              <a:t>Wildcard – External Growth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8003F4-C226-4391-AC72-0CA273D5AAB5}"/>
              </a:ext>
            </a:extLst>
          </p:cNvPr>
          <p:cNvSpPr/>
          <p:nvPr/>
        </p:nvSpPr>
        <p:spPr>
          <a:xfrm>
            <a:off x="6069178" y="2799118"/>
            <a:ext cx="3610296" cy="561673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305" indent="-96305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sz="1137" b="0" dirty="0">
                <a:solidFill>
                  <a:schemeClr val="tx1"/>
                </a:solidFill>
              </a:rPr>
              <a:t>“Digital Synergies”: Applying cost / margin benefits to additional volume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F56BA4-2DE2-41D7-A338-6854EDEB1C4C}"/>
              </a:ext>
            </a:extLst>
          </p:cNvPr>
          <p:cNvSpPr/>
          <p:nvPr/>
        </p:nvSpPr>
        <p:spPr>
          <a:xfrm>
            <a:off x="1759876" y="5300945"/>
            <a:ext cx="234000" cy="234000"/>
          </a:xfrm>
          <a:prstGeom prst="ellipse">
            <a:avLst/>
          </a:prstGeom>
          <a:solidFill>
            <a:srgbClr val="FFC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 err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1CD91EE-78E7-40F5-9891-1692AF22B7D0}"/>
              </a:ext>
            </a:extLst>
          </p:cNvPr>
          <p:cNvSpPr/>
          <p:nvPr/>
        </p:nvSpPr>
        <p:spPr>
          <a:xfrm>
            <a:off x="2300066" y="4545619"/>
            <a:ext cx="234000" cy="234000"/>
          </a:xfrm>
          <a:prstGeom prst="ellipse">
            <a:avLst/>
          </a:prstGeom>
          <a:solidFill>
            <a:srgbClr val="FFC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5D8183D-4F16-4794-AC0B-7AEA1CF490EF}"/>
              </a:ext>
            </a:extLst>
          </p:cNvPr>
          <p:cNvSpPr/>
          <p:nvPr/>
        </p:nvSpPr>
        <p:spPr>
          <a:xfrm>
            <a:off x="3556908" y="2852336"/>
            <a:ext cx="234000" cy="234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 err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7C8B3D7-3BDB-4043-B8A1-53582451BF51}"/>
              </a:ext>
            </a:extLst>
          </p:cNvPr>
          <p:cNvSpPr/>
          <p:nvPr/>
        </p:nvSpPr>
        <p:spPr>
          <a:xfrm>
            <a:off x="2965507" y="3640643"/>
            <a:ext cx="234000" cy="234000"/>
          </a:xfrm>
          <a:prstGeom prst="ellipse">
            <a:avLst/>
          </a:prstGeom>
          <a:solidFill>
            <a:srgbClr val="FFC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 err="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8F35235-2CEA-47E0-AF43-4C07E6502FF7}"/>
              </a:ext>
            </a:extLst>
          </p:cNvPr>
          <p:cNvSpPr/>
          <p:nvPr/>
        </p:nvSpPr>
        <p:spPr>
          <a:xfrm>
            <a:off x="4499808" y="2035124"/>
            <a:ext cx="234000" cy="234000"/>
          </a:xfrm>
          <a:prstGeom prst="ellipse">
            <a:avLst/>
          </a:prstGeom>
          <a:solidFill>
            <a:srgbClr val="FFC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EE3EF10-535C-47A6-983E-EB6FD7013C8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52" y="4864156"/>
            <a:ext cx="585000" cy="585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CE39A1-E2C3-49DF-9BB2-C750AC583C5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41" y="1552445"/>
            <a:ext cx="585000" cy="585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A487BF4-5990-4EB6-91D3-85A7632E2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71" y="3113019"/>
            <a:ext cx="507000" cy="507000"/>
          </a:xfrm>
          <a:prstGeom prst="rect">
            <a:avLst/>
          </a:prstGeom>
        </p:spPr>
      </p:pic>
      <p:pic>
        <p:nvPicPr>
          <p:cNvPr id="299041" name="Picture 299040">
            <a:extLst>
              <a:ext uri="{FF2B5EF4-FFF2-40B4-BE49-F238E27FC236}">
                <a16:creationId xmlns:a16="http://schemas.microsoft.com/office/drawing/2014/main" id="{72D2CBDD-B25C-433F-B84C-392ADA02E19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48" y="4062858"/>
            <a:ext cx="585000" cy="585000"/>
          </a:xfrm>
          <a:prstGeom prst="rect">
            <a:avLst/>
          </a:prstGeom>
        </p:spPr>
      </p:pic>
      <p:pic>
        <p:nvPicPr>
          <p:cNvPr id="299045" name="Picture 299044">
            <a:extLst>
              <a:ext uri="{FF2B5EF4-FFF2-40B4-BE49-F238E27FC236}">
                <a16:creationId xmlns:a16="http://schemas.microsoft.com/office/drawing/2014/main" id="{99C9312B-AC4E-4327-8834-61C07D60ACAD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30" y="2230734"/>
            <a:ext cx="585000" cy="585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186BA69-2B65-4BF1-A494-18E5C7017895}"/>
              </a:ext>
            </a:extLst>
          </p:cNvPr>
          <p:cNvSpPr/>
          <p:nvPr/>
        </p:nvSpPr>
        <p:spPr>
          <a:xfrm>
            <a:off x="4754733" y="4432918"/>
            <a:ext cx="3782438" cy="493855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185732" indent="-185732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GB" sz="1137" b="0" dirty="0">
                <a:solidFill>
                  <a:schemeClr val="tx1"/>
                </a:solidFill>
              </a:rPr>
              <a:t>Automation &amp; robotization of core customer journeys</a:t>
            </a:r>
            <a:endParaRPr lang="en-US" sz="1137" b="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AED2F8-4042-4907-85EE-8C3BBA8CD154}"/>
              </a:ext>
            </a:extLst>
          </p:cNvPr>
          <p:cNvSpPr/>
          <p:nvPr/>
        </p:nvSpPr>
        <p:spPr>
          <a:xfrm>
            <a:off x="5390451" y="3619974"/>
            <a:ext cx="2896349" cy="585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305" indent="-96305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sz="1137" b="0" dirty="0">
                <a:solidFill>
                  <a:schemeClr val="tx1"/>
                </a:solidFill>
              </a:rPr>
              <a:t>Intelligent Pricing &amp; Sourcing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E93A7929-393D-451B-9D46-94E4C86EC4B8}"/>
              </a:ext>
            </a:extLst>
          </p:cNvPr>
          <p:cNvSpPr txBox="1">
            <a:spLocks/>
          </p:cNvSpPr>
          <p:nvPr/>
        </p:nvSpPr>
        <p:spPr>
          <a:xfrm>
            <a:off x="560512" y="804193"/>
            <a:ext cx="9009000" cy="7525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13000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lang="en-US" sz="1600" b="1" kern="0" dirty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rPr>
              <a:t>The Company sketched out a long-term development trajectory with distinct but overlapping phases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802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447993F-E298-4070-8A99-8D8E5E11D2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644658"/>
          <a:ext cx="1720" cy="1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56" name="think-cell Slide" r:id="rId26" imgW="395" imgH="394" progId="TCLayout.ActiveDocument.1">
                  <p:embed/>
                </p:oleObj>
              </mc:Choice>
              <mc:Fallback>
                <p:oleObj name="think-cell Slide" r:id="rId2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447993F-E298-4070-8A99-8D8E5E11D2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721" y="644658"/>
                        <a:ext cx="1720" cy="1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92637E3A-00BC-431C-8355-50AD47F396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642938"/>
            <a:ext cx="171979" cy="1719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975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F647ADC-B68A-4F46-B6F2-FA0EFF4D09C6}"/>
              </a:ext>
            </a:extLst>
          </p:cNvPr>
          <p:cNvSpPr/>
          <p:nvPr/>
        </p:nvSpPr>
        <p:spPr>
          <a:xfrm>
            <a:off x="611114" y="1781452"/>
            <a:ext cx="4615481" cy="4105973"/>
          </a:xfrm>
          <a:custGeom>
            <a:avLst/>
            <a:gdLst>
              <a:gd name="connsiteX0" fmla="*/ 0 w 7015941"/>
              <a:gd name="connsiteY0" fmla="*/ 2931622 h 3176396"/>
              <a:gd name="connsiteX1" fmla="*/ 2172392 w 7015941"/>
              <a:gd name="connsiteY1" fmla="*/ 2937164 h 3176396"/>
              <a:gd name="connsiteX2" fmla="*/ 4455621 w 7015941"/>
              <a:gd name="connsiteY2" fmla="*/ 432262 h 3176396"/>
              <a:gd name="connsiteX3" fmla="*/ 7015941 w 7015941"/>
              <a:gd name="connsiteY3" fmla="*/ 0 h 3176396"/>
              <a:gd name="connsiteX0" fmla="*/ 0 w 6988232"/>
              <a:gd name="connsiteY0" fmla="*/ 3147753 h 3295978"/>
              <a:gd name="connsiteX1" fmla="*/ 2144683 w 6988232"/>
              <a:gd name="connsiteY1" fmla="*/ 2937164 h 3295978"/>
              <a:gd name="connsiteX2" fmla="*/ 4427912 w 6988232"/>
              <a:gd name="connsiteY2" fmla="*/ 432262 h 3295978"/>
              <a:gd name="connsiteX3" fmla="*/ 6988232 w 6988232"/>
              <a:gd name="connsiteY3" fmla="*/ 0 h 3295978"/>
              <a:gd name="connsiteX0" fmla="*/ 0 w 6988232"/>
              <a:gd name="connsiteY0" fmla="*/ 3147753 h 3212543"/>
              <a:gd name="connsiteX1" fmla="*/ 2144683 w 6988232"/>
              <a:gd name="connsiteY1" fmla="*/ 2937164 h 3212543"/>
              <a:gd name="connsiteX2" fmla="*/ 4427912 w 6988232"/>
              <a:gd name="connsiteY2" fmla="*/ 432262 h 3212543"/>
              <a:gd name="connsiteX3" fmla="*/ 6988232 w 6988232"/>
              <a:gd name="connsiteY3" fmla="*/ 0 h 3212543"/>
              <a:gd name="connsiteX0" fmla="*/ 0 w 6988232"/>
              <a:gd name="connsiteY0" fmla="*/ 3291840 h 3306012"/>
              <a:gd name="connsiteX1" fmla="*/ 2144683 w 6988232"/>
              <a:gd name="connsiteY1" fmla="*/ 2937164 h 3306012"/>
              <a:gd name="connsiteX2" fmla="*/ 4427912 w 6988232"/>
              <a:gd name="connsiteY2" fmla="*/ 432262 h 3306012"/>
              <a:gd name="connsiteX3" fmla="*/ 6988232 w 6988232"/>
              <a:gd name="connsiteY3" fmla="*/ 0 h 3306012"/>
              <a:gd name="connsiteX0" fmla="*/ 0 w 6587824"/>
              <a:gd name="connsiteY0" fmla="*/ 3264131 h 3278303"/>
              <a:gd name="connsiteX1" fmla="*/ 2144683 w 6587824"/>
              <a:gd name="connsiteY1" fmla="*/ 2909455 h 3278303"/>
              <a:gd name="connsiteX2" fmla="*/ 4427912 w 6587824"/>
              <a:gd name="connsiteY2" fmla="*/ 404553 h 3278303"/>
              <a:gd name="connsiteX3" fmla="*/ 6587824 w 6587824"/>
              <a:gd name="connsiteY3" fmla="*/ 0 h 3278303"/>
              <a:gd name="connsiteX0" fmla="*/ 0 w 6587824"/>
              <a:gd name="connsiteY0" fmla="*/ 3264131 h 3278303"/>
              <a:gd name="connsiteX1" fmla="*/ 2144683 w 6587824"/>
              <a:gd name="connsiteY1" fmla="*/ 2909455 h 3278303"/>
              <a:gd name="connsiteX2" fmla="*/ 4427912 w 6587824"/>
              <a:gd name="connsiteY2" fmla="*/ 404553 h 3278303"/>
              <a:gd name="connsiteX3" fmla="*/ 6587824 w 6587824"/>
              <a:gd name="connsiteY3" fmla="*/ 0 h 3278303"/>
              <a:gd name="connsiteX0" fmla="*/ 0 w 6315849"/>
              <a:gd name="connsiteY0" fmla="*/ 3258589 h 3272761"/>
              <a:gd name="connsiteX1" fmla="*/ 2144683 w 6315849"/>
              <a:gd name="connsiteY1" fmla="*/ 2903913 h 3272761"/>
              <a:gd name="connsiteX2" fmla="*/ 4427912 w 6315849"/>
              <a:gd name="connsiteY2" fmla="*/ 399011 h 3272761"/>
              <a:gd name="connsiteX3" fmla="*/ 6315849 w 6315849"/>
              <a:gd name="connsiteY3" fmla="*/ 0 h 3272761"/>
              <a:gd name="connsiteX0" fmla="*/ 0 w 6315849"/>
              <a:gd name="connsiteY0" fmla="*/ 3286298 h 3300470"/>
              <a:gd name="connsiteX1" fmla="*/ 2144683 w 6315849"/>
              <a:gd name="connsiteY1" fmla="*/ 2931622 h 3300470"/>
              <a:gd name="connsiteX2" fmla="*/ 4427912 w 6315849"/>
              <a:gd name="connsiteY2" fmla="*/ 426720 h 3300470"/>
              <a:gd name="connsiteX3" fmla="*/ 6315849 w 6315849"/>
              <a:gd name="connsiteY3" fmla="*/ 0 h 3300470"/>
              <a:gd name="connsiteX0" fmla="*/ 0 w 6452633"/>
              <a:gd name="connsiteY0" fmla="*/ 3450653 h 3464825"/>
              <a:gd name="connsiteX1" fmla="*/ 2144683 w 6452633"/>
              <a:gd name="connsiteY1" fmla="*/ 3095977 h 3464825"/>
              <a:gd name="connsiteX2" fmla="*/ 4427912 w 6452633"/>
              <a:gd name="connsiteY2" fmla="*/ 591075 h 3464825"/>
              <a:gd name="connsiteX3" fmla="*/ 6452633 w 6452633"/>
              <a:gd name="connsiteY3" fmla="*/ 0 h 3464825"/>
              <a:gd name="connsiteX0" fmla="*/ 0 w 5911444"/>
              <a:gd name="connsiteY0" fmla="*/ 3487766 h 3494785"/>
              <a:gd name="connsiteX1" fmla="*/ 1603494 w 5911444"/>
              <a:gd name="connsiteY1" fmla="*/ 3095977 h 3494785"/>
              <a:gd name="connsiteX2" fmla="*/ 3886723 w 5911444"/>
              <a:gd name="connsiteY2" fmla="*/ 591075 h 3494785"/>
              <a:gd name="connsiteX3" fmla="*/ 5911444 w 5911444"/>
              <a:gd name="connsiteY3" fmla="*/ 0 h 3494785"/>
              <a:gd name="connsiteX0" fmla="*/ 0 w 5911444"/>
              <a:gd name="connsiteY0" fmla="*/ 3487766 h 3487766"/>
              <a:gd name="connsiteX1" fmla="*/ 1603494 w 5911444"/>
              <a:gd name="connsiteY1" fmla="*/ 3095977 h 3487766"/>
              <a:gd name="connsiteX2" fmla="*/ 3886723 w 5911444"/>
              <a:gd name="connsiteY2" fmla="*/ 591075 h 3487766"/>
              <a:gd name="connsiteX3" fmla="*/ 5911444 w 5911444"/>
              <a:gd name="connsiteY3" fmla="*/ 0 h 3487766"/>
              <a:gd name="connsiteX0" fmla="*/ 0 w 5911444"/>
              <a:gd name="connsiteY0" fmla="*/ 3487766 h 3487766"/>
              <a:gd name="connsiteX1" fmla="*/ 1603494 w 5911444"/>
              <a:gd name="connsiteY1" fmla="*/ 3095977 h 3487766"/>
              <a:gd name="connsiteX2" fmla="*/ 3886723 w 5911444"/>
              <a:gd name="connsiteY2" fmla="*/ 591075 h 3487766"/>
              <a:gd name="connsiteX3" fmla="*/ 5911444 w 5911444"/>
              <a:gd name="connsiteY3" fmla="*/ 0 h 3487766"/>
              <a:gd name="connsiteX0" fmla="*/ 0 w 5911444"/>
              <a:gd name="connsiteY0" fmla="*/ 3487766 h 3487939"/>
              <a:gd name="connsiteX1" fmla="*/ 1603494 w 5911444"/>
              <a:gd name="connsiteY1" fmla="*/ 3095977 h 3487939"/>
              <a:gd name="connsiteX2" fmla="*/ 3886723 w 5911444"/>
              <a:gd name="connsiteY2" fmla="*/ 591075 h 3487939"/>
              <a:gd name="connsiteX3" fmla="*/ 5911444 w 5911444"/>
              <a:gd name="connsiteY3" fmla="*/ 0 h 3487939"/>
              <a:gd name="connsiteX0" fmla="*/ 0 w 5750872"/>
              <a:gd name="connsiteY0" fmla="*/ 3487766 h 3487939"/>
              <a:gd name="connsiteX1" fmla="*/ 1442922 w 5750872"/>
              <a:gd name="connsiteY1" fmla="*/ 3095977 h 3487939"/>
              <a:gd name="connsiteX2" fmla="*/ 3726151 w 5750872"/>
              <a:gd name="connsiteY2" fmla="*/ 591075 h 3487939"/>
              <a:gd name="connsiteX3" fmla="*/ 5750872 w 5750872"/>
              <a:gd name="connsiteY3" fmla="*/ 0 h 3487939"/>
              <a:gd name="connsiteX0" fmla="*/ 0 w 5750872"/>
              <a:gd name="connsiteY0" fmla="*/ 3487766 h 3487939"/>
              <a:gd name="connsiteX1" fmla="*/ 1442922 w 5750872"/>
              <a:gd name="connsiteY1" fmla="*/ 3095977 h 3487939"/>
              <a:gd name="connsiteX2" fmla="*/ 3726151 w 5750872"/>
              <a:gd name="connsiteY2" fmla="*/ 591075 h 3487939"/>
              <a:gd name="connsiteX3" fmla="*/ 5750872 w 5750872"/>
              <a:gd name="connsiteY3" fmla="*/ 0 h 3487939"/>
              <a:gd name="connsiteX0" fmla="*/ 0 w 5358362"/>
              <a:gd name="connsiteY0" fmla="*/ 3477163 h 3478981"/>
              <a:gd name="connsiteX1" fmla="*/ 1050412 w 5358362"/>
              <a:gd name="connsiteY1" fmla="*/ 3095977 h 3478981"/>
              <a:gd name="connsiteX2" fmla="*/ 3333641 w 5358362"/>
              <a:gd name="connsiteY2" fmla="*/ 591075 h 3478981"/>
              <a:gd name="connsiteX3" fmla="*/ 5358362 w 5358362"/>
              <a:gd name="connsiteY3" fmla="*/ 0 h 3478981"/>
              <a:gd name="connsiteX0" fmla="*/ 0 w 5358362"/>
              <a:gd name="connsiteY0" fmla="*/ 3477163 h 3477163"/>
              <a:gd name="connsiteX1" fmla="*/ 1050412 w 5358362"/>
              <a:gd name="connsiteY1" fmla="*/ 3095977 h 3477163"/>
              <a:gd name="connsiteX2" fmla="*/ 3333641 w 5358362"/>
              <a:gd name="connsiteY2" fmla="*/ 591075 h 3477163"/>
              <a:gd name="connsiteX3" fmla="*/ 5358362 w 5358362"/>
              <a:gd name="connsiteY3" fmla="*/ 0 h 3477163"/>
              <a:gd name="connsiteX0" fmla="*/ 0 w 5358362"/>
              <a:gd name="connsiteY0" fmla="*/ 3477163 h 3477163"/>
              <a:gd name="connsiteX1" fmla="*/ 1050412 w 5358362"/>
              <a:gd name="connsiteY1" fmla="*/ 3095977 h 3477163"/>
              <a:gd name="connsiteX2" fmla="*/ 3333641 w 5358362"/>
              <a:gd name="connsiteY2" fmla="*/ 591075 h 3477163"/>
              <a:gd name="connsiteX3" fmla="*/ 5358362 w 5358362"/>
              <a:gd name="connsiteY3" fmla="*/ 0 h 3477163"/>
              <a:gd name="connsiteX0" fmla="*/ 0 w 5358362"/>
              <a:gd name="connsiteY0" fmla="*/ 3477163 h 3477163"/>
              <a:gd name="connsiteX1" fmla="*/ 1050412 w 5358362"/>
              <a:gd name="connsiteY1" fmla="*/ 3095977 h 3477163"/>
              <a:gd name="connsiteX2" fmla="*/ 3333641 w 5358362"/>
              <a:gd name="connsiteY2" fmla="*/ 591075 h 3477163"/>
              <a:gd name="connsiteX3" fmla="*/ 5358362 w 5358362"/>
              <a:gd name="connsiteY3" fmla="*/ 0 h 3477163"/>
              <a:gd name="connsiteX0" fmla="*/ 0 w 5358362"/>
              <a:gd name="connsiteY0" fmla="*/ 3477163 h 3477163"/>
              <a:gd name="connsiteX1" fmla="*/ 1050412 w 5358362"/>
              <a:gd name="connsiteY1" fmla="*/ 3095977 h 3477163"/>
              <a:gd name="connsiteX2" fmla="*/ 3333641 w 5358362"/>
              <a:gd name="connsiteY2" fmla="*/ 591075 h 3477163"/>
              <a:gd name="connsiteX3" fmla="*/ 5358362 w 5358362"/>
              <a:gd name="connsiteY3" fmla="*/ 0 h 3477163"/>
              <a:gd name="connsiteX0" fmla="*/ 0 w 4307950"/>
              <a:gd name="connsiteY0" fmla="*/ 3095977 h 3095977"/>
              <a:gd name="connsiteX1" fmla="*/ 2283229 w 4307950"/>
              <a:gd name="connsiteY1" fmla="*/ 591075 h 3095977"/>
              <a:gd name="connsiteX2" fmla="*/ 4307950 w 4307950"/>
              <a:gd name="connsiteY2" fmla="*/ 0 h 3095977"/>
              <a:gd name="connsiteX0" fmla="*/ 0 w 4920504"/>
              <a:gd name="connsiteY0" fmla="*/ 3435292 h 3435292"/>
              <a:gd name="connsiteX1" fmla="*/ 2895783 w 4920504"/>
              <a:gd name="connsiteY1" fmla="*/ 591075 h 3435292"/>
              <a:gd name="connsiteX2" fmla="*/ 4920504 w 4920504"/>
              <a:gd name="connsiteY2" fmla="*/ 0 h 3435292"/>
              <a:gd name="connsiteX0" fmla="*/ 0 w 4920504"/>
              <a:gd name="connsiteY0" fmla="*/ 3435292 h 3435292"/>
              <a:gd name="connsiteX1" fmla="*/ 331890 w 4920504"/>
              <a:gd name="connsiteY1" fmla="*/ 3107515 h 3435292"/>
              <a:gd name="connsiteX2" fmla="*/ 2895783 w 4920504"/>
              <a:gd name="connsiteY2" fmla="*/ 591075 h 3435292"/>
              <a:gd name="connsiteX3" fmla="*/ 4920504 w 4920504"/>
              <a:gd name="connsiteY3" fmla="*/ 0 h 3435292"/>
              <a:gd name="connsiteX0" fmla="*/ 0 w 4920504"/>
              <a:gd name="connsiteY0" fmla="*/ 3435292 h 3465895"/>
              <a:gd name="connsiteX1" fmla="*/ 700612 w 4920504"/>
              <a:gd name="connsiteY1" fmla="*/ 3181741 h 3465895"/>
              <a:gd name="connsiteX2" fmla="*/ 2895783 w 4920504"/>
              <a:gd name="connsiteY2" fmla="*/ 591075 h 3465895"/>
              <a:gd name="connsiteX3" fmla="*/ 4920504 w 4920504"/>
              <a:gd name="connsiteY3" fmla="*/ 0 h 3465895"/>
              <a:gd name="connsiteX0" fmla="*/ 0 w 5205967"/>
              <a:gd name="connsiteY0" fmla="*/ 3530724 h 3530724"/>
              <a:gd name="connsiteX1" fmla="*/ 986075 w 5205967"/>
              <a:gd name="connsiteY1" fmla="*/ 3181741 h 3530724"/>
              <a:gd name="connsiteX2" fmla="*/ 3181246 w 5205967"/>
              <a:gd name="connsiteY2" fmla="*/ 591075 h 3530724"/>
              <a:gd name="connsiteX3" fmla="*/ 5205967 w 5205967"/>
              <a:gd name="connsiteY3" fmla="*/ 0 h 3530724"/>
              <a:gd name="connsiteX0" fmla="*/ 0 w 5205967"/>
              <a:gd name="connsiteY0" fmla="*/ 3530724 h 3535512"/>
              <a:gd name="connsiteX1" fmla="*/ 986075 w 5205967"/>
              <a:gd name="connsiteY1" fmla="*/ 3181741 h 3535512"/>
              <a:gd name="connsiteX2" fmla="*/ 3181246 w 5205967"/>
              <a:gd name="connsiteY2" fmla="*/ 591075 h 3535512"/>
              <a:gd name="connsiteX3" fmla="*/ 5205967 w 5205967"/>
              <a:gd name="connsiteY3" fmla="*/ 0 h 353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5967" h="3535512">
                <a:moveTo>
                  <a:pt x="0" y="3530724"/>
                </a:moveTo>
                <a:cubicBezTo>
                  <a:pt x="138574" y="3507906"/>
                  <a:pt x="503444" y="3655777"/>
                  <a:pt x="986075" y="3181741"/>
                </a:cubicBezTo>
                <a:cubicBezTo>
                  <a:pt x="1468706" y="2707705"/>
                  <a:pt x="2477931" y="1121365"/>
                  <a:pt x="3181246" y="591075"/>
                </a:cubicBezTo>
                <a:cubicBezTo>
                  <a:pt x="3884561" y="60785"/>
                  <a:pt x="4432718" y="13855"/>
                  <a:pt x="5205967" y="0"/>
                </a:cubicBezTo>
              </a:path>
            </a:pathLst>
          </a:cu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6F8C0E-03E4-400B-88DD-D0B5AF88A808}"/>
              </a:ext>
            </a:extLst>
          </p:cNvPr>
          <p:cNvSpPr/>
          <p:nvPr/>
        </p:nvSpPr>
        <p:spPr>
          <a:xfrm>
            <a:off x="1940514" y="5198678"/>
            <a:ext cx="1370040" cy="5064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83" b="0" dirty="0">
                <a:solidFill>
                  <a:schemeClr val="tx1"/>
                </a:solidFill>
              </a:rPr>
              <a:t>Horizon 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FC84EC-0FAB-4D51-A4B2-80082D1FD085}"/>
              </a:ext>
            </a:extLst>
          </p:cNvPr>
          <p:cNvSpPr/>
          <p:nvPr/>
        </p:nvSpPr>
        <p:spPr>
          <a:xfrm>
            <a:off x="2540720" y="4386937"/>
            <a:ext cx="1370040" cy="506491"/>
          </a:xfrm>
          <a:prstGeom prst="rect">
            <a:avLst/>
          </a:prstGeom>
          <a:solidFill>
            <a:srgbClr val="FFB27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83" b="0" dirty="0">
                <a:solidFill>
                  <a:schemeClr val="tx1"/>
                </a:solidFill>
              </a:rPr>
              <a:t>Horizon 1 – Digital Cost &amp; Service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249773-6601-4080-AF52-4692657C4EC0}"/>
              </a:ext>
            </a:extLst>
          </p:cNvPr>
          <p:cNvSpPr/>
          <p:nvPr/>
        </p:nvSpPr>
        <p:spPr>
          <a:xfrm>
            <a:off x="3183923" y="3606151"/>
            <a:ext cx="1370040" cy="506491"/>
          </a:xfrm>
          <a:prstGeom prst="rect">
            <a:avLst/>
          </a:prstGeom>
          <a:solidFill>
            <a:srgbClr val="FF9933">
              <a:alpha val="48000"/>
            </a:srgb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83" b="0" dirty="0">
                <a:solidFill>
                  <a:schemeClr val="tx1"/>
                </a:solidFill>
              </a:rPr>
              <a:t>Horizon 2 – Digital Intelligence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4F5CA3-2491-4426-AD09-7878CD4A2407}"/>
              </a:ext>
            </a:extLst>
          </p:cNvPr>
          <p:cNvSpPr/>
          <p:nvPr/>
        </p:nvSpPr>
        <p:spPr>
          <a:xfrm>
            <a:off x="4475487" y="2049739"/>
            <a:ext cx="1370040" cy="506491"/>
          </a:xfrm>
          <a:prstGeom prst="rect">
            <a:avLst/>
          </a:prstGeom>
          <a:solidFill>
            <a:srgbClr val="FF9933">
              <a:alpha val="25000"/>
            </a:srgb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83" b="0" dirty="0">
                <a:solidFill>
                  <a:schemeClr val="tx1"/>
                </a:solidFill>
              </a:rPr>
              <a:t>Horizon 3 – New digital models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950B363-2E2F-4344-8FBF-DB5E4BECD668}"/>
              </a:ext>
            </a:extLst>
          </p:cNvPr>
          <p:cNvSpPr/>
          <p:nvPr/>
        </p:nvSpPr>
        <p:spPr>
          <a:xfrm>
            <a:off x="1434895" y="5277789"/>
            <a:ext cx="205506" cy="206700"/>
          </a:xfrm>
          <a:prstGeom prst="ellipse">
            <a:avLst/>
          </a:prstGeom>
          <a:solidFill>
            <a:srgbClr val="FFC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 err="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877F0CA-0FEB-4B31-B128-934DCEEDC842}"/>
              </a:ext>
            </a:extLst>
          </p:cNvPr>
          <p:cNvSpPr/>
          <p:nvPr/>
        </p:nvSpPr>
        <p:spPr>
          <a:xfrm>
            <a:off x="1909558" y="4502162"/>
            <a:ext cx="205506" cy="206700"/>
          </a:xfrm>
          <a:prstGeom prst="ellipse">
            <a:avLst/>
          </a:prstGeom>
          <a:solidFill>
            <a:srgbClr val="FFC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 err="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E81D1B2-8726-49AF-A1D8-610796E67A7F}"/>
              </a:ext>
            </a:extLst>
          </p:cNvPr>
          <p:cNvSpPr/>
          <p:nvPr/>
        </p:nvSpPr>
        <p:spPr>
          <a:xfrm>
            <a:off x="2411737" y="3686981"/>
            <a:ext cx="205506" cy="206700"/>
          </a:xfrm>
          <a:prstGeom prst="ellipse">
            <a:avLst/>
          </a:prstGeom>
          <a:solidFill>
            <a:srgbClr val="FFC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 err="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E5D7DD1-C68D-49A0-A7F5-A928F6FA5A6E}"/>
              </a:ext>
            </a:extLst>
          </p:cNvPr>
          <p:cNvSpPr/>
          <p:nvPr/>
        </p:nvSpPr>
        <p:spPr>
          <a:xfrm>
            <a:off x="3840883" y="1927635"/>
            <a:ext cx="205506" cy="206700"/>
          </a:xfrm>
          <a:prstGeom prst="ellipse">
            <a:avLst/>
          </a:prstGeom>
          <a:solidFill>
            <a:srgbClr val="FFC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 err="1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BA49D29-579E-4848-B5B6-2EB30A4C75C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7" y="5035298"/>
            <a:ext cx="427854" cy="3942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DAD3D4-0C2A-4C93-A317-5E94EC099899}"/>
              </a:ext>
            </a:extLst>
          </p:cNvPr>
          <p:cNvPicPr>
            <a:picLocks noChangeAspect="1"/>
          </p:cNvPicPr>
          <p:nvPr/>
        </p:nvPicPr>
        <p:blipFill>
          <a:blip r:embed="rId2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99" y="1688583"/>
            <a:ext cx="390602" cy="3766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5DA1316-E3AC-43FA-A062-6DF4CA2F9987}"/>
              </a:ext>
            </a:extLst>
          </p:cNvPr>
          <p:cNvPicPr>
            <a:picLocks noChangeAspect="1"/>
          </p:cNvPicPr>
          <p:nvPr/>
        </p:nvPicPr>
        <p:blipFill>
          <a:blip r:embed="rId3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2" y="3289710"/>
            <a:ext cx="316822" cy="3207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6FEF432-A0A1-44DC-A6AE-E2670829DBF4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37" y="4206359"/>
            <a:ext cx="402575" cy="390369"/>
          </a:xfrm>
          <a:prstGeom prst="rect">
            <a:avLst/>
          </a:prstGeom>
        </p:spPr>
      </p:pic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34A8CDEE-A339-4CC6-A9BF-4875E935CB6A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57373300"/>
              </p:ext>
            </p:extLst>
          </p:nvPr>
        </p:nvGraphicFramePr>
        <p:xfrm>
          <a:off x="7336631" y="1788332"/>
          <a:ext cx="1831579" cy="400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B353C00-84D1-414F-95E9-15D405386448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7948877" y="3582074"/>
            <a:ext cx="607087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1BADB4-CDC3-42FB-BEE9-E872138EB85C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7948877" y="3472007"/>
            <a:ext cx="0" cy="11006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D6AFD6-9FB9-41F9-AF80-6273622D99BA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8555964" y="3472007"/>
            <a:ext cx="0" cy="11006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F93221B-6F14-4F5A-BD9C-5F983A256469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7948877" y="3472008"/>
            <a:ext cx="607087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FD1AE5-8237-48E2-BDAD-A46D91ADBFD5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7948877" y="3176204"/>
            <a:ext cx="0" cy="29580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1F76B7E-0CF2-4992-86FF-F3E9B5FD26F4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8555964" y="3176204"/>
            <a:ext cx="0" cy="29580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0A4CA3D-952B-4FE4-BE5F-BCEE26428495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8555964" y="2631030"/>
            <a:ext cx="0" cy="54517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20DCE86-0169-433D-B592-E2A28B8D3F9B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7948877" y="2631030"/>
            <a:ext cx="0" cy="54517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297A2EA-6AA0-4D3A-AEAD-7A472B5876C2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>
            <a:off x="7948877" y="3176203"/>
            <a:ext cx="607087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50BF502-2BA8-4FDD-B639-D572EEE8928A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7948877" y="2409176"/>
            <a:ext cx="0" cy="22185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CE9D1B9-07BA-4611-8040-E97F22CE3F3C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8555964" y="2409176"/>
            <a:ext cx="0" cy="22185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4D03E3D-107B-45AE-A820-E3F30685411B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>
            <a:off x="7948877" y="2631029"/>
            <a:ext cx="607087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0A71578-F04D-423A-B57F-9B4A74974625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7948877" y="2409176"/>
            <a:ext cx="607087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CE84368-F13E-4835-B45E-2B397ECF95A8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>
            <a:off x="7948877" y="2299110"/>
            <a:ext cx="0" cy="11006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DDE4356-0F2F-409C-BC68-DFBA6841B771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>
            <a:off x="8555964" y="2299110"/>
            <a:ext cx="0" cy="11006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AC11923-05AA-4480-8EA8-2EA830517945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7948877" y="1877761"/>
            <a:ext cx="607087" cy="42134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dirty="0" err="1">
              <a:solidFill>
                <a:schemeClr val="tx1"/>
              </a:solidFill>
            </a:endParaRPr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0DD34C93-4A9C-4D2E-A365-79139F406BCF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8165571" y="2280192"/>
            <a:ext cx="171979" cy="147902"/>
          </a:xfrm>
          <a:prstGeom prst="rect">
            <a:avLst/>
          </a:prstGeom>
          <a:solidFill>
            <a:srgbClr val="FFE8C8"/>
          </a:solidFill>
          <a:ln>
            <a:noFill/>
          </a:ln>
        </p:spPr>
        <p:txBody>
          <a:bodyPr vert="horz" wrap="none" lIns="17198" tIns="0" rIns="17198" bIns="0" numCol="1" spcCol="0" rtlCol="0" anchor="ctr" anchorCtr="0">
            <a:noAutofit/>
          </a:bodyPr>
          <a:lstStyle>
            <a:lvl1pPr marL="0" indent="0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1682" indent="-195662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6389" indent="-266804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1563" indent="-158472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8477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751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751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751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751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sz="975" dirty="0">
                <a:sym typeface="+mn-lt"/>
              </a:rPr>
              <a:t>100</a:t>
            </a: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0418F3B5-F238-41C1-A72E-B3AC3F658132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8165571" y="3453090"/>
            <a:ext cx="171979" cy="147902"/>
          </a:xfrm>
          <a:prstGeom prst="rect">
            <a:avLst/>
          </a:prstGeom>
          <a:solidFill>
            <a:srgbClr val="FFDFC9"/>
          </a:solidFill>
          <a:ln>
            <a:noFill/>
          </a:ln>
        </p:spPr>
        <p:txBody>
          <a:bodyPr vert="horz" wrap="none" lIns="17198" tIns="0" rIns="17198" bIns="0" numCol="1" spcCol="0" rtlCol="0" anchor="ctr" anchorCtr="0">
            <a:noAutofit/>
          </a:bodyPr>
          <a:lstStyle>
            <a:lvl1pPr marL="0" indent="0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1682" indent="-195662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6389" indent="-266804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1563" indent="-158472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8477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751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751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751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751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altLang="en-US" sz="900" dirty="0">
                <a:sym typeface="+mn-lt"/>
              </a:rPr>
              <a:t>100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5D849D5-B105-4FD3-B154-344220B9C314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708106" y="5757611"/>
            <a:ext cx="1086908" cy="18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1682" indent="-195662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6389" indent="-266804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1563" indent="-158472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8477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751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751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751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751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sz="1192" dirty="0">
                <a:sym typeface="+mn-lt"/>
              </a:rPr>
              <a:t>Total Value (M)</a:t>
            </a:r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808F3154-CD6B-41DD-BEB8-D344454A7473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8022829" y="1652468"/>
            <a:ext cx="459185" cy="19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4077" tIns="0" rIns="24077" bIns="0" numCol="1" spcCol="0" rtlCol="0" anchor="b" anchorCtr="0">
            <a:noAutofit/>
          </a:bodyPr>
          <a:lstStyle>
            <a:lvl1pPr marL="0" indent="0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1682" indent="-195662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6389" indent="-266804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1563" indent="-158472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8477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751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751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751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751" indent="-132593" algn="l" defTabSz="91199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sz="1300" dirty="0">
                <a:sym typeface="+mn-lt"/>
              </a:rPr>
              <a:t>3,200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D54BF3E-7EA0-4C16-9A47-2BDE1519ECD5}"/>
              </a:ext>
            </a:extLst>
          </p:cNvPr>
          <p:cNvSpPr/>
          <p:nvPr/>
        </p:nvSpPr>
        <p:spPr>
          <a:xfrm>
            <a:off x="3913114" y="4392096"/>
            <a:ext cx="1868960" cy="50649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0" dirty="0">
                <a:solidFill>
                  <a:schemeClr val="tx1"/>
                </a:solidFill>
              </a:rPr>
              <a:t>Operating increased volume at less than 50% of its cost base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1E42FDC-881F-4345-B588-452B3ADE9D05}"/>
              </a:ext>
            </a:extLst>
          </p:cNvPr>
          <p:cNvSpPr/>
          <p:nvPr/>
        </p:nvSpPr>
        <p:spPr>
          <a:xfrm>
            <a:off x="4552877" y="3607871"/>
            <a:ext cx="1868960" cy="50649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0" dirty="0">
                <a:solidFill>
                  <a:schemeClr val="tx1"/>
                </a:solidFill>
              </a:rPr>
              <a:t>Accessing at least €150 extra per customer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1285AB9-78B5-4008-A35A-033BB0059DE4}"/>
              </a:ext>
            </a:extLst>
          </p:cNvPr>
          <p:cNvSpPr/>
          <p:nvPr/>
        </p:nvSpPr>
        <p:spPr>
          <a:xfrm>
            <a:off x="5844441" y="2049739"/>
            <a:ext cx="1808109" cy="50649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0" dirty="0">
                <a:solidFill>
                  <a:schemeClr val="tx1"/>
                </a:solidFill>
              </a:rPr>
              <a:t>Company getting &gt;1% of shared use market + delivering new platforms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12813D8-CE73-40C3-8994-4FCC81E27102}"/>
              </a:ext>
            </a:extLst>
          </p:cNvPr>
          <p:cNvSpPr/>
          <p:nvPr/>
        </p:nvSpPr>
        <p:spPr>
          <a:xfrm>
            <a:off x="3309468" y="5200398"/>
            <a:ext cx="1868960" cy="50649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0" dirty="0">
                <a:solidFill>
                  <a:schemeClr val="tx1"/>
                </a:solidFill>
              </a:rPr>
              <a:t>Accessing €400M of OPEX &amp; gross margin value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DCFECE-B736-4A56-8704-E4BA324326CC}"/>
              </a:ext>
            </a:extLst>
          </p:cNvPr>
          <p:cNvSpPr/>
          <p:nvPr/>
        </p:nvSpPr>
        <p:spPr>
          <a:xfrm>
            <a:off x="3608283" y="2783948"/>
            <a:ext cx="1370040" cy="50649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83" b="0" dirty="0">
                <a:solidFill>
                  <a:schemeClr val="tx1"/>
                </a:solidFill>
              </a:rPr>
              <a:t>Wildcard – External Growth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FB042AC-F840-498A-B15A-F399571779BC}"/>
              </a:ext>
            </a:extLst>
          </p:cNvPr>
          <p:cNvSpPr/>
          <p:nvPr/>
        </p:nvSpPr>
        <p:spPr>
          <a:xfrm>
            <a:off x="2915242" y="2856685"/>
            <a:ext cx="205506" cy="2067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0" dirty="0" err="1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3BC2FEB-1D26-447E-A98E-4AAFFD964BF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11" y="2508924"/>
            <a:ext cx="507772" cy="506491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2CC0EE4-BE2E-429C-81AE-BF7E6FFB6A71}"/>
              </a:ext>
            </a:extLst>
          </p:cNvPr>
          <p:cNvSpPr/>
          <p:nvPr/>
        </p:nvSpPr>
        <p:spPr>
          <a:xfrm>
            <a:off x="4978323" y="2783948"/>
            <a:ext cx="1868960" cy="50649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0" dirty="0">
                <a:solidFill>
                  <a:schemeClr val="tx1"/>
                </a:solidFill>
              </a:rPr>
              <a:t>Growing volumes by 25% or more through mergers</a:t>
            </a: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CA5BD9E4-F44D-4825-8DDD-FF99163AD6FA}"/>
              </a:ext>
            </a:extLst>
          </p:cNvPr>
          <p:cNvSpPr/>
          <p:nvPr/>
        </p:nvSpPr>
        <p:spPr>
          <a:xfrm>
            <a:off x="8795015" y="4421333"/>
            <a:ext cx="251926" cy="1228088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4413092-8250-425D-9C33-903C3201650C}"/>
              </a:ext>
            </a:extLst>
          </p:cNvPr>
          <p:cNvSpPr/>
          <p:nvPr/>
        </p:nvSpPr>
        <p:spPr>
          <a:xfrm>
            <a:off x="9046104" y="4770450"/>
            <a:ext cx="839592" cy="506491"/>
          </a:xfrm>
          <a:prstGeom prst="rect">
            <a:avLst/>
          </a:prstGeom>
          <a:solidFill>
            <a:schemeClr val="bg1"/>
          </a:solidFill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75" dirty="0">
                <a:solidFill>
                  <a:schemeClr val="tx1"/>
                </a:solidFill>
              </a:rPr>
              <a:t>Base Business Value</a:t>
            </a:r>
          </a:p>
        </p:txBody>
      </p:sp>
      <p:sp>
        <p:nvSpPr>
          <p:cNvPr id="117" name="Right Brace 116">
            <a:extLst>
              <a:ext uri="{FF2B5EF4-FFF2-40B4-BE49-F238E27FC236}">
                <a16:creationId xmlns:a16="http://schemas.microsoft.com/office/drawing/2014/main" id="{A8089882-AB6E-49CC-BE85-35A3EAD5605A}"/>
              </a:ext>
            </a:extLst>
          </p:cNvPr>
          <p:cNvSpPr/>
          <p:nvPr/>
        </p:nvSpPr>
        <p:spPr>
          <a:xfrm>
            <a:off x="8774377" y="3189962"/>
            <a:ext cx="316288" cy="1175779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6F594B9-7305-4FAF-AB48-AD20F8F6CF6E}"/>
              </a:ext>
            </a:extLst>
          </p:cNvPr>
          <p:cNvSpPr/>
          <p:nvPr/>
        </p:nvSpPr>
        <p:spPr>
          <a:xfrm>
            <a:off x="9003934" y="3482327"/>
            <a:ext cx="881762" cy="631348"/>
          </a:xfrm>
          <a:prstGeom prst="rect">
            <a:avLst/>
          </a:prstGeom>
          <a:solidFill>
            <a:schemeClr val="bg1"/>
          </a:solidFill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75" dirty="0">
                <a:solidFill>
                  <a:schemeClr val="tx1"/>
                </a:solidFill>
              </a:rPr>
              <a:t>“Doubling” PBT on Core Business</a:t>
            </a:r>
          </a:p>
        </p:txBody>
      </p:sp>
      <p:sp>
        <p:nvSpPr>
          <p:cNvPr id="120" name="Right Brace 119">
            <a:extLst>
              <a:ext uri="{FF2B5EF4-FFF2-40B4-BE49-F238E27FC236}">
                <a16:creationId xmlns:a16="http://schemas.microsoft.com/office/drawing/2014/main" id="{927B9DBA-8156-4701-AB52-92B67B741C1C}"/>
              </a:ext>
            </a:extLst>
          </p:cNvPr>
          <p:cNvSpPr/>
          <p:nvPr/>
        </p:nvSpPr>
        <p:spPr>
          <a:xfrm>
            <a:off x="8764058" y="1896679"/>
            <a:ext cx="316288" cy="1263667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02D9C3B-0D0F-4994-A834-49546D4362CD}"/>
              </a:ext>
            </a:extLst>
          </p:cNvPr>
          <p:cNvSpPr/>
          <p:nvPr/>
        </p:nvSpPr>
        <p:spPr>
          <a:xfrm>
            <a:off x="9046104" y="2237198"/>
            <a:ext cx="839592" cy="575076"/>
          </a:xfrm>
          <a:prstGeom prst="rect">
            <a:avLst/>
          </a:prstGeom>
          <a:solidFill>
            <a:schemeClr val="bg1"/>
          </a:solidFill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75" dirty="0">
                <a:solidFill>
                  <a:schemeClr val="tx1"/>
                </a:solidFill>
              </a:rPr>
              <a:t>“Tripling” PBT with New Business Models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8BB5C50-CB17-4962-884F-E17E86F2694D}"/>
              </a:ext>
            </a:extLst>
          </p:cNvPr>
          <p:cNvSpPr/>
          <p:nvPr/>
        </p:nvSpPr>
        <p:spPr>
          <a:xfrm>
            <a:off x="8267709" y="732293"/>
            <a:ext cx="1558392" cy="23399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17" dirty="0">
                <a:solidFill>
                  <a:schemeClr val="bg1"/>
                </a:solidFill>
              </a:rPr>
              <a:t>PRELIMINARY</a:t>
            </a:r>
          </a:p>
        </p:txBody>
      </p:sp>
      <p:sp>
        <p:nvSpPr>
          <p:cNvPr id="60" name="Title 3">
            <a:extLst>
              <a:ext uri="{FF2B5EF4-FFF2-40B4-BE49-F238E27FC236}">
                <a16:creationId xmlns:a16="http://schemas.microsoft.com/office/drawing/2014/main" id="{4E505B46-3580-450B-BAC3-10082DEB2315}"/>
              </a:ext>
            </a:extLst>
          </p:cNvPr>
          <p:cNvSpPr txBox="1">
            <a:spLocks/>
          </p:cNvSpPr>
          <p:nvPr/>
        </p:nvSpPr>
        <p:spPr bwMode="auto">
          <a:xfrm>
            <a:off x="649288" y="0"/>
            <a:ext cx="72453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>
            <a:lvl1pPr defTabSz="762000" eaLnBrk="0" hangingPunct="0">
              <a:lnSpc>
                <a:spcPct val="90000"/>
              </a:lnSpc>
              <a:defRPr sz="2200"/>
            </a:lvl1pPr>
            <a:lvl2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2pPr>
            <a:lvl3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3pPr>
            <a:lvl4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4pPr>
            <a:lvl5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5pPr>
            <a:lvl6pPr marL="4572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6pPr>
            <a:lvl7pPr marL="9144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7pPr>
            <a:lvl8pPr marL="1371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8pPr>
            <a:lvl9pPr marL="18288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GB" b="0" dirty="0"/>
              <a:t>“Size of the Prize”</a:t>
            </a:r>
          </a:p>
        </p:txBody>
      </p:sp>
      <p:sp>
        <p:nvSpPr>
          <p:cNvPr id="62" name="Espace réservé du texte 3">
            <a:extLst>
              <a:ext uri="{FF2B5EF4-FFF2-40B4-BE49-F238E27FC236}">
                <a16:creationId xmlns:a16="http://schemas.microsoft.com/office/drawing/2014/main" id="{7F225997-4EF1-42EB-9F4C-857D3AFD21DA}"/>
              </a:ext>
            </a:extLst>
          </p:cNvPr>
          <p:cNvSpPr txBox="1">
            <a:spLocks/>
          </p:cNvSpPr>
          <p:nvPr/>
        </p:nvSpPr>
        <p:spPr>
          <a:xfrm>
            <a:off x="560512" y="804194"/>
            <a:ext cx="9009000" cy="709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13000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lang="en-US" sz="1600" b="1" kern="0" dirty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rPr>
              <a:t>This is supposed to nearly triple the Profit Befor</a:t>
            </a:r>
            <a:r>
              <a:rPr lang="en-US" sz="1600" kern="0" dirty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rPr>
              <a:t>e Tax!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2DB0C4-62C1-4B36-96CA-CD0C39D2E0EF}"/>
              </a:ext>
            </a:extLst>
          </p:cNvPr>
          <p:cNvSpPr/>
          <p:nvPr/>
        </p:nvSpPr>
        <p:spPr bwMode="auto">
          <a:xfrm>
            <a:off x="7948877" y="3582074"/>
            <a:ext cx="607083" cy="378224"/>
          </a:xfrm>
          <a:prstGeom prst="rect">
            <a:avLst/>
          </a:prstGeom>
          <a:solidFill>
            <a:srgbClr val="FFB06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3600" tIns="64008" rIns="93600" bIns="6400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65446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Object 128" hidden="1">
            <a:extLst>
              <a:ext uri="{FF2B5EF4-FFF2-40B4-BE49-F238E27FC236}">
                <a16:creationId xmlns:a16="http://schemas.microsoft.com/office/drawing/2014/main" id="{622C24CF-D7C1-4109-9513-6515F5493F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291" y="644228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080"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129" name="Object 128" hidden="1">
                        <a:extLst>
                          <a:ext uri="{FF2B5EF4-FFF2-40B4-BE49-F238E27FC236}">
                            <a16:creationId xmlns:a16="http://schemas.microsoft.com/office/drawing/2014/main" id="{622C24CF-D7C1-4109-9513-6515F5493F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91" y="644228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Rectangle 127" hidden="1">
            <a:extLst>
              <a:ext uri="{FF2B5EF4-FFF2-40B4-BE49-F238E27FC236}">
                <a16:creationId xmlns:a16="http://schemas.microsoft.com/office/drawing/2014/main" id="{DF76C2E3-DF4F-4A00-8965-4162228702D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642938"/>
            <a:ext cx="128985" cy="1289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95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5" name="Rectangle 5">
            <a:extLst>
              <a:ext uri="{FF2B5EF4-FFF2-40B4-BE49-F238E27FC236}">
                <a16:creationId xmlns:a16="http://schemas.microsoft.com/office/drawing/2014/main" id="{4082EEC0-0815-4A2E-9791-D324607D9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2591" y="5928250"/>
            <a:ext cx="246920" cy="1924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/>
          <a:p>
            <a:pPr algn="ctr" defTabSz="742705"/>
            <a:endParaRPr lang="en-US" altLang="de-DE" sz="650" dirty="0">
              <a:solidFill>
                <a:srgbClr val="FFFFFF"/>
              </a:solidFill>
              <a:latin typeface="CorpoS" pitchFamily="2" charset="0"/>
            </a:endParaRPr>
          </a:p>
        </p:txBody>
      </p:sp>
      <p:sp>
        <p:nvSpPr>
          <p:cNvPr id="116" name="Rectangle 5">
            <a:extLst>
              <a:ext uri="{FF2B5EF4-FFF2-40B4-BE49-F238E27FC236}">
                <a16:creationId xmlns:a16="http://schemas.microsoft.com/office/drawing/2014/main" id="{619764E4-C10B-4008-B08F-8ED9E2E42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274" y="5928250"/>
            <a:ext cx="246920" cy="1924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117" name="Rectangle 5">
            <a:extLst>
              <a:ext uri="{FF2B5EF4-FFF2-40B4-BE49-F238E27FC236}">
                <a16:creationId xmlns:a16="http://schemas.microsoft.com/office/drawing/2014/main" id="{569D034C-9D72-49C0-B0E8-14818B0BD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064" y="5928755"/>
            <a:ext cx="246920" cy="192487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118" name="Textfeld 123">
            <a:extLst>
              <a:ext uri="{FF2B5EF4-FFF2-40B4-BE49-F238E27FC236}">
                <a16:creationId xmlns:a16="http://schemas.microsoft.com/office/drawing/2014/main" id="{DE06DCD6-5790-4B92-AC4F-FF27901EF0F5}"/>
              </a:ext>
            </a:extLst>
          </p:cNvPr>
          <p:cNvSpPr txBox="1"/>
          <p:nvPr/>
        </p:nvSpPr>
        <p:spPr bwMode="auto">
          <a:xfrm>
            <a:off x="5578509" y="5976700"/>
            <a:ext cx="567098" cy="11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algn="r" defTabSz="884310"/>
            <a:r>
              <a:rPr lang="en-US" sz="731">
                <a:solidFill>
                  <a:prstClr val="black"/>
                </a:solidFill>
                <a:cs typeface="Daimler CS"/>
              </a:rPr>
              <a:t>High impact</a:t>
            </a:r>
            <a:endParaRPr lang="en-US" sz="731" dirty="0">
              <a:solidFill>
                <a:prstClr val="black"/>
              </a:solidFill>
              <a:cs typeface="Daimler CS"/>
            </a:endParaRPr>
          </a:p>
        </p:txBody>
      </p:sp>
      <p:sp>
        <p:nvSpPr>
          <p:cNvPr id="119" name="Textfeld 124">
            <a:extLst>
              <a:ext uri="{FF2B5EF4-FFF2-40B4-BE49-F238E27FC236}">
                <a16:creationId xmlns:a16="http://schemas.microsoft.com/office/drawing/2014/main" id="{5824D27E-3488-44A4-929B-56B712E81A98}"/>
              </a:ext>
            </a:extLst>
          </p:cNvPr>
          <p:cNvSpPr txBox="1"/>
          <p:nvPr/>
        </p:nvSpPr>
        <p:spPr bwMode="auto">
          <a:xfrm>
            <a:off x="7630801" y="5970773"/>
            <a:ext cx="567098" cy="22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algn="r" defTabSz="884310"/>
            <a:r>
              <a:rPr lang="en-US" sz="731">
                <a:solidFill>
                  <a:prstClr val="black"/>
                </a:solidFill>
                <a:cs typeface="Daimler CS"/>
              </a:rPr>
              <a:t>Not impacted</a:t>
            </a:r>
            <a:endParaRPr lang="en-US" sz="731" dirty="0">
              <a:solidFill>
                <a:prstClr val="black"/>
              </a:solidFill>
              <a:cs typeface="Daimler CS"/>
            </a:endParaRPr>
          </a:p>
        </p:txBody>
      </p:sp>
      <p:sp>
        <p:nvSpPr>
          <p:cNvPr id="120" name="Textfeld 125">
            <a:extLst>
              <a:ext uri="{FF2B5EF4-FFF2-40B4-BE49-F238E27FC236}">
                <a16:creationId xmlns:a16="http://schemas.microsoft.com/office/drawing/2014/main" id="{21EBD5B6-1707-408B-931C-1502B64710F8}"/>
              </a:ext>
            </a:extLst>
          </p:cNvPr>
          <p:cNvSpPr txBox="1"/>
          <p:nvPr/>
        </p:nvSpPr>
        <p:spPr bwMode="auto">
          <a:xfrm>
            <a:off x="6561865" y="5968228"/>
            <a:ext cx="693950" cy="2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algn="r" defTabSz="884310"/>
            <a:r>
              <a:rPr lang="en-US" sz="731">
                <a:solidFill>
                  <a:prstClr val="black"/>
                </a:solidFill>
                <a:cs typeface="Daimler CS"/>
              </a:rPr>
              <a:t>Moderate impact</a:t>
            </a:r>
            <a:endParaRPr lang="en-US" sz="731" dirty="0">
              <a:solidFill>
                <a:prstClr val="black"/>
              </a:solidFill>
              <a:cs typeface="Daimler CS"/>
            </a:endParaRPr>
          </a:p>
        </p:txBody>
      </p:sp>
      <p:sp>
        <p:nvSpPr>
          <p:cNvPr id="465" name="Arrow: Pentagon 464">
            <a:extLst>
              <a:ext uri="{FF2B5EF4-FFF2-40B4-BE49-F238E27FC236}">
                <a16:creationId xmlns:a16="http://schemas.microsoft.com/office/drawing/2014/main" id="{C2AFB58A-EAC5-414B-AF4C-56BCCBB658F4}"/>
              </a:ext>
            </a:extLst>
          </p:cNvPr>
          <p:cNvSpPr/>
          <p:nvPr/>
        </p:nvSpPr>
        <p:spPr>
          <a:xfrm>
            <a:off x="2448997" y="1908389"/>
            <a:ext cx="939275" cy="500015"/>
          </a:xfrm>
          <a:prstGeom prst="homePlate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94" i="1" dirty="0">
                <a:solidFill>
                  <a:schemeClr val="tx1"/>
                </a:solidFill>
                <a:latin typeface="Arial" charset="0"/>
              </a:rPr>
              <a:t>Digitization Levers</a:t>
            </a:r>
          </a:p>
        </p:txBody>
      </p:sp>
      <p:graphicFrame>
        <p:nvGraphicFramePr>
          <p:cNvPr id="375" name="Chart 374">
            <a:extLst>
              <a:ext uri="{FF2B5EF4-FFF2-40B4-BE49-F238E27FC236}">
                <a16:creationId xmlns:a16="http://schemas.microsoft.com/office/drawing/2014/main" id="{B259C012-0D26-4D52-B8B4-358AF04D91AD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26929554"/>
              </p:ext>
            </p:extLst>
          </p:nvPr>
        </p:nvGraphicFramePr>
        <p:xfrm>
          <a:off x="1212471" y="1686852"/>
          <a:ext cx="1147102" cy="4199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339" name="Text Placeholder 2">
            <a:extLst>
              <a:ext uri="{FF2B5EF4-FFF2-40B4-BE49-F238E27FC236}">
                <a16:creationId xmlns:a16="http://schemas.microsoft.com/office/drawing/2014/main" id="{395EC9CA-B784-4B08-95BE-8A608DCBF3E1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515154" y="4906302"/>
            <a:ext cx="541735" cy="1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0" indent="0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2133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5570" indent="-26087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2133" baseline="0">
                <a:solidFill>
                  <a:schemeClr val="tx1"/>
                </a:solidFill>
                <a:latin typeface="+mn-lt"/>
              </a:defRPr>
            </a:lvl2pPr>
            <a:lvl3pPr marL="608503" indent="-355730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2133" baseline="0">
                <a:solidFill>
                  <a:schemeClr val="tx1"/>
                </a:solidFill>
                <a:latin typeface="+mn-lt"/>
              </a:defRPr>
            </a:lvl3pPr>
            <a:lvl4pPr marL="815397" indent="-211291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2133" baseline="0">
                <a:solidFill>
                  <a:schemeClr val="tx1"/>
                </a:solidFill>
                <a:latin typeface="+mn-lt"/>
              </a:defRPr>
            </a:lvl4pPr>
            <a:lvl5pPr marL="997944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5pPr>
            <a:lvl6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sz="1137" dirty="0">
                <a:sym typeface="+mn-lt"/>
              </a:rPr>
              <a:t>35-55%</a:t>
            </a:r>
          </a:p>
        </p:txBody>
      </p:sp>
      <p:sp>
        <p:nvSpPr>
          <p:cNvPr id="333" name="Text Placeholder 2">
            <a:extLst>
              <a:ext uri="{FF2B5EF4-FFF2-40B4-BE49-F238E27FC236}">
                <a16:creationId xmlns:a16="http://schemas.microsoft.com/office/drawing/2014/main" id="{06FFA1CB-EDFD-4B05-AD93-A08100619E3A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20219" y="4868466"/>
            <a:ext cx="741873" cy="2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2133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5570" indent="-26087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2133" baseline="0">
                <a:solidFill>
                  <a:schemeClr val="tx1"/>
                </a:solidFill>
                <a:latin typeface="+mn-lt"/>
              </a:defRPr>
            </a:lvl2pPr>
            <a:lvl3pPr marL="608503" indent="-355730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2133" baseline="0">
                <a:solidFill>
                  <a:schemeClr val="tx1"/>
                </a:solidFill>
                <a:latin typeface="+mn-lt"/>
              </a:defRPr>
            </a:lvl3pPr>
            <a:lvl4pPr marL="815397" indent="-211291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2133" baseline="0">
                <a:solidFill>
                  <a:schemeClr val="tx1"/>
                </a:solidFill>
                <a:latin typeface="+mn-lt"/>
              </a:defRPr>
            </a:lvl4pPr>
            <a:lvl5pPr marL="997944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5pPr>
            <a:lvl6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GB" altLang="en-US" sz="1050" b="0" dirty="0">
                <a:sym typeface="+mn-lt"/>
              </a:rPr>
              <a:t>Tasks with lower</a:t>
            </a:r>
            <a:br>
              <a:rPr lang="en-GB" altLang="en-US" sz="1050" b="0" dirty="0">
                <a:sym typeface="+mn-lt"/>
              </a:rPr>
            </a:br>
            <a:r>
              <a:rPr lang="en-GB" altLang="en-US" sz="1050" b="0" dirty="0">
                <a:sym typeface="+mn-lt"/>
              </a:rPr>
              <a:t>digitization potential</a:t>
            </a:r>
            <a:endParaRPr lang="en-GB" sz="1050" b="0" dirty="0">
              <a:sym typeface="+mn-lt"/>
            </a:endParaRPr>
          </a:p>
        </p:txBody>
      </p:sp>
      <p:sp>
        <p:nvSpPr>
          <p:cNvPr id="342" name="Text Placeholder 2">
            <a:extLst>
              <a:ext uri="{FF2B5EF4-FFF2-40B4-BE49-F238E27FC236}">
                <a16:creationId xmlns:a16="http://schemas.microsoft.com/office/drawing/2014/main" id="{404D6DAD-4A5E-4E99-8409-FCB5653CAB77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515154" y="2192471"/>
            <a:ext cx="541735" cy="1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0" indent="0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2133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5570" indent="-26087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2133" baseline="0">
                <a:solidFill>
                  <a:schemeClr val="tx1"/>
                </a:solidFill>
                <a:latin typeface="+mn-lt"/>
              </a:defRPr>
            </a:lvl2pPr>
            <a:lvl3pPr marL="608503" indent="-355730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2133" baseline="0">
                <a:solidFill>
                  <a:schemeClr val="tx1"/>
                </a:solidFill>
                <a:latin typeface="+mn-lt"/>
              </a:defRPr>
            </a:lvl3pPr>
            <a:lvl4pPr marL="815397" indent="-211291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2133" baseline="0">
                <a:solidFill>
                  <a:schemeClr val="tx1"/>
                </a:solidFill>
                <a:latin typeface="+mn-lt"/>
              </a:defRPr>
            </a:lvl4pPr>
            <a:lvl5pPr marL="997944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5pPr>
            <a:lvl6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altLang="en-US" sz="1137" dirty="0">
                <a:solidFill>
                  <a:schemeClr val="bg1"/>
                </a:solidFill>
                <a:sym typeface="+mn-lt"/>
              </a:rPr>
              <a:t>20-30%</a:t>
            </a:r>
            <a:endParaRPr lang="en-GB" sz="1137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40" name="Text Placeholder 2">
            <a:extLst>
              <a:ext uri="{FF2B5EF4-FFF2-40B4-BE49-F238E27FC236}">
                <a16:creationId xmlns:a16="http://schemas.microsoft.com/office/drawing/2014/main" id="{EDD4A781-D2E9-4EE7-B419-128F813FD790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515154" y="3399764"/>
            <a:ext cx="541735" cy="1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0" indent="0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2133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5570" indent="-26087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2133" baseline="0">
                <a:solidFill>
                  <a:schemeClr val="tx1"/>
                </a:solidFill>
                <a:latin typeface="+mn-lt"/>
              </a:defRPr>
            </a:lvl2pPr>
            <a:lvl3pPr marL="608503" indent="-355730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2133" baseline="0">
                <a:solidFill>
                  <a:schemeClr val="tx1"/>
                </a:solidFill>
                <a:latin typeface="+mn-lt"/>
              </a:defRPr>
            </a:lvl3pPr>
            <a:lvl4pPr marL="815397" indent="-211291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2133" baseline="0">
                <a:solidFill>
                  <a:schemeClr val="tx1"/>
                </a:solidFill>
                <a:latin typeface="+mn-lt"/>
              </a:defRPr>
            </a:lvl4pPr>
            <a:lvl5pPr marL="997944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5pPr>
            <a:lvl6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altLang="en-US" sz="1137" dirty="0">
                <a:solidFill>
                  <a:schemeClr val="bg1"/>
                </a:solidFill>
              </a:rPr>
              <a:t>25-35%</a:t>
            </a:r>
            <a:endParaRPr lang="en-GB" sz="1137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32" name="Text Placeholder 2">
            <a:extLst>
              <a:ext uri="{FF2B5EF4-FFF2-40B4-BE49-F238E27FC236}">
                <a16:creationId xmlns:a16="http://schemas.microsoft.com/office/drawing/2014/main" id="{711425CB-C513-40FB-83FF-3AE835F6FC47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20219" y="3361929"/>
            <a:ext cx="741873" cy="2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2133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5570" indent="-26087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2133" baseline="0">
                <a:solidFill>
                  <a:schemeClr val="tx1"/>
                </a:solidFill>
                <a:latin typeface="+mn-lt"/>
              </a:defRPr>
            </a:lvl2pPr>
            <a:lvl3pPr marL="608503" indent="-355730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2133" baseline="0">
                <a:solidFill>
                  <a:schemeClr val="tx1"/>
                </a:solidFill>
                <a:latin typeface="+mn-lt"/>
              </a:defRPr>
            </a:lvl3pPr>
            <a:lvl4pPr marL="815397" indent="-211291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2133" baseline="0">
                <a:solidFill>
                  <a:schemeClr val="tx1"/>
                </a:solidFill>
                <a:latin typeface="+mn-lt"/>
              </a:defRPr>
            </a:lvl4pPr>
            <a:lvl5pPr marL="997944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5pPr>
            <a:lvl6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GB" altLang="en-US" sz="1050" b="0" dirty="0">
                <a:sym typeface="+mn-lt"/>
              </a:rPr>
              <a:t>Tasks with some</a:t>
            </a:r>
            <a:br>
              <a:rPr lang="en-GB" altLang="en-US" sz="1050" b="0" dirty="0">
                <a:sym typeface="+mn-lt"/>
              </a:rPr>
            </a:br>
            <a:r>
              <a:rPr lang="en-GB" altLang="en-US" sz="1050" b="0" dirty="0">
                <a:sym typeface="+mn-lt"/>
              </a:rPr>
              <a:t>digitization potential</a:t>
            </a:r>
            <a:endParaRPr lang="en-GB" sz="1050" b="0" dirty="0">
              <a:sym typeface="+mn-lt"/>
            </a:endParaRPr>
          </a:p>
        </p:txBody>
      </p:sp>
      <p:sp>
        <p:nvSpPr>
          <p:cNvPr id="330" name="Text Placeholder 2">
            <a:extLst>
              <a:ext uri="{FF2B5EF4-FFF2-40B4-BE49-F238E27FC236}">
                <a16:creationId xmlns:a16="http://schemas.microsoft.com/office/drawing/2014/main" id="{71D6E39D-3AAA-4760-8AA3-12C5F5F3FC4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20219" y="2154635"/>
            <a:ext cx="741873" cy="2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2133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5570" indent="-26087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2133" baseline="0">
                <a:solidFill>
                  <a:schemeClr val="tx1"/>
                </a:solidFill>
                <a:latin typeface="+mn-lt"/>
              </a:defRPr>
            </a:lvl2pPr>
            <a:lvl3pPr marL="608503" indent="-355730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2133" baseline="0">
                <a:solidFill>
                  <a:schemeClr val="tx1"/>
                </a:solidFill>
                <a:latin typeface="+mn-lt"/>
              </a:defRPr>
            </a:lvl3pPr>
            <a:lvl4pPr marL="815397" indent="-211291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2133" baseline="0">
                <a:solidFill>
                  <a:schemeClr val="tx1"/>
                </a:solidFill>
                <a:latin typeface="+mn-lt"/>
              </a:defRPr>
            </a:lvl4pPr>
            <a:lvl5pPr marL="997944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5pPr>
            <a:lvl6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GB" altLang="en-US" sz="1050" b="0" dirty="0">
                <a:sym typeface="+mn-lt"/>
              </a:rPr>
              <a:t>Tasks with high </a:t>
            </a:r>
          </a:p>
          <a:p>
            <a:pPr algn="r"/>
            <a:r>
              <a:rPr lang="en-GB" altLang="en-US" sz="1050" b="0" dirty="0">
                <a:sym typeface="+mn-lt"/>
              </a:rPr>
              <a:t>digitization potential</a:t>
            </a:r>
            <a:endParaRPr lang="en-GB" sz="1050" b="0" dirty="0">
              <a:sym typeface="+mn-lt"/>
            </a:endParaRPr>
          </a:p>
        </p:txBody>
      </p:sp>
      <p:sp>
        <p:nvSpPr>
          <p:cNvPr id="334" name="Text Placeholder 2">
            <a:extLst>
              <a:ext uri="{FF2B5EF4-FFF2-40B4-BE49-F238E27FC236}">
                <a16:creationId xmlns:a16="http://schemas.microsoft.com/office/drawing/2014/main" id="{293C9C8C-3C28-4A2A-BF3E-F632E3D7D250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454962" y="1575065"/>
            <a:ext cx="661690" cy="1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0" indent="0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2133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5570" indent="-26087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2133" baseline="0">
                <a:solidFill>
                  <a:schemeClr val="tx1"/>
                </a:solidFill>
                <a:latin typeface="+mn-lt"/>
              </a:defRPr>
            </a:lvl2pPr>
            <a:lvl3pPr marL="608503" indent="-355730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2133" baseline="0">
                <a:solidFill>
                  <a:schemeClr val="tx1"/>
                </a:solidFill>
                <a:latin typeface="+mn-lt"/>
              </a:defRPr>
            </a:lvl3pPr>
            <a:lvl4pPr marL="815397" indent="-211291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2133" baseline="0">
                <a:solidFill>
                  <a:schemeClr val="tx1"/>
                </a:solidFill>
                <a:latin typeface="+mn-lt"/>
              </a:defRPr>
            </a:lvl4pPr>
            <a:lvl5pPr marL="997944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5pPr>
            <a:lvl6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1018309" indent="-176786" algn="l" defTabSz="121596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altLang="en-US" sz="1137" dirty="0"/>
              <a:t>~11k FTEs</a:t>
            </a:r>
            <a:endParaRPr lang="en-GB" sz="1137" dirty="0">
              <a:sym typeface="+mn-lt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9D403EA-42AA-46D1-A263-93922FE07E2D}"/>
              </a:ext>
            </a:extLst>
          </p:cNvPr>
          <p:cNvCxnSpPr>
            <a:cxnSpLocks/>
          </p:cNvCxnSpPr>
          <p:nvPr/>
        </p:nvCxnSpPr>
        <p:spPr>
          <a:xfrm>
            <a:off x="2072376" y="1775874"/>
            <a:ext cx="361820" cy="56352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9B9E4037-9CBF-4146-9574-6ED5FD08F53B}"/>
              </a:ext>
            </a:extLst>
          </p:cNvPr>
          <p:cNvCxnSpPr>
            <a:cxnSpLocks/>
          </p:cNvCxnSpPr>
          <p:nvPr/>
        </p:nvCxnSpPr>
        <p:spPr>
          <a:xfrm flipV="1">
            <a:off x="2072376" y="3838334"/>
            <a:ext cx="376621" cy="34074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C1235613-4862-48BA-8AD6-650DF1BBC2A8}"/>
              </a:ext>
            </a:extLst>
          </p:cNvPr>
          <p:cNvSpPr/>
          <p:nvPr/>
        </p:nvSpPr>
        <p:spPr>
          <a:xfrm>
            <a:off x="2429201" y="4538298"/>
            <a:ext cx="966042" cy="104041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83" dirty="0">
                <a:solidFill>
                  <a:schemeClr val="bg1"/>
                </a:solidFill>
              </a:rPr>
              <a:t>Additional Estimated FTE saving (%)*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B8D379-B51E-4BE5-B07C-70FA19AFF871}"/>
              </a:ext>
            </a:extLst>
          </p:cNvPr>
          <p:cNvSpPr/>
          <p:nvPr/>
        </p:nvSpPr>
        <p:spPr>
          <a:xfrm>
            <a:off x="3473538" y="1765522"/>
            <a:ext cx="692305" cy="487723"/>
          </a:xfrm>
          <a:prstGeom prst="rect">
            <a:avLst/>
          </a:prstGeom>
          <a:solidFill>
            <a:srgbClr val="BFBFBF"/>
          </a:solidFill>
          <a:ln w="12700" cap="flat" cmpd="sng" algn="ctr">
            <a:solidFill>
              <a:srgbClr val="BFBFB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1687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03553"/>
            <a:r>
              <a:rPr lang="en-US" sz="867" kern="0" dirty="0">
                <a:solidFill>
                  <a:schemeClr val="bg1"/>
                </a:solidFill>
              </a:rPr>
              <a:t>Procurement</a:t>
            </a:r>
            <a:endParaRPr lang="en-GB" sz="867" kern="0" dirty="0">
              <a:solidFill>
                <a:schemeClr val="bg1"/>
              </a:solidFill>
            </a:endParaRPr>
          </a:p>
        </p:txBody>
      </p:sp>
      <p:sp>
        <p:nvSpPr>
          <p:cNvPr id="49" name="Freeform 12">
            <a:extLst>
              <a:ext uri="{FF2B5EF4-FFF2-40B4-BE49-F238E27FC236}">
                <a16:creationId xmlns:a16="http://schemas.microsoft.com/office/drawing/2014/main" id="{222DC476-805D-48D0-83BA-453E275A926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26153" y="2009374"/>
            <a:ext cx="148628" cy="203554"/>
          </a:xfrm>
          <a:custGeom>
            <a:avLst/>
            <a:gdLst>
              <a:gd name="T0" fmla="*/ 642 w 3274"/>
              <a:gd name="T1" fmla="*/ 776 h 3377"/>
              <a:gd name="T2" fmla="*/ 0 w 3274"/>
              <a:gd name="T3" fmla="*/ 1008 h 3377"/>
              <a:gd name="T4" fmla="*/ 903 w 3274"/>
              <a:gd name="T5" fmla="*/ 2788 h 3377"/>
              <a:gd name="T6" fmla="*/ 2718 w 3274"/>
              <a:gd name="T7" fmla="*/ 2556 h 3377"/>
              <a:gd name="T8" fmla="*/ 1035 w 3274"/>
              <a:gd name="T9" fmla="*/ 2353 h 3377"/>
              <a:gd name="T10" fmla="*/ 2891 w 3274"/>
              <a:gd name="T11" fmla="*/ 2255 h 3377"/>
              <a:gd name="T12" fmla="*/ 3274 w 3274"/>
              <a:gd name="T13" fmla="*/ 1243 h 3377"/>
              <a:gd name="T14" fmla="*/ 871 w 3274"/>
              <a:gd name="T15" fmla="*/ 1682 h 3377"/>
              <a:gd name="T16" fmla="*/ 1177 w 3274"/>
              <a:gd name="T17" fmla="*/ 1476 h 3377"/>
              <a:gd name="T18" fmla="*/ 871 w 3274"/>
              <a:gd name="T19" fmla="*/ 1682 h 3377"/>
              <a:gd name="T20" fmla="*/ 928 w 3274"/>
              <a:gd name="T21" fmla="*/ 1914 h 3377"/>
              <a:gd name="T22" fmla="*/ 1234 w 3274"/>
              <a:gd name="T23" fmla="*/ 2120 h 3377"/>
              <a:gd name="T24" fmla="*/ 1725 w 3274"/>
              <a:gd name="T25" fmla="*/ 2120 h 3377"/>
              <a:gd name="T26" fmla="*/ 1450 w 3274"/>
              <a:gd name="T27" fmla="*/ 1914 h 3377"/>
              <a:gd name="T28" fmla="*/ 1725 w 3274"/>
              <a:gd name="T29" fmla="*/ 2120 h 3377"/>
              <a:gd name="T30" fmla="*/ 1429 w 3274"/>
              <a:gd name="T31" fmla="*/ 1682 h 3377"/>
              <a:gd name="T32" fmla="*/ 1768 w 3274"/>
              <a:gd name="T33" fmla="*/ 1476 h 3377"/>
              <a:gd name="T34" fmla="*/ 2211 w 3274"/>
              <a:gd name="T35" fmla="*/ 2120 h 3377"/>
              <a:gd name="T36" fmla="*/ 1972 w 3274"/>
              <a:gd name="T37" fmla="*/ 1914 h 3377"/>
              <a:gd name="T38" fmla="*/ 2211 w 3274"/>
              <a:gd name="T39" fmla="*/ 2120 h 3377"/>
              <a:gd name="T40" fmla="*/ 1988 w 3274"/>
              <a:gd name="T41" fmla="*/ 1682 h 3377"/>
              <a:gd name="T42" fmla="*/ 2355 w 3274"/>
              <a:gd name="T43" fmla="*/ 1476 h 3377"/>
              <a:gd name="T44" fmla="*/ 2693 w 3274"/>
              <a:gd name="T45" fmla="*/ 2120 h 3377"/>
              <a:gd name="T46" fmla="*/ 2495 w 3274"/>
              <a:gd name="T47" fmla="*/ 1914 h 3377"/>
              <a:gd name="T48" fmla="*/ 2693 w 3274"/>
              <a:gd name="T49" fmla="*/ 2120 h 3377"/>
              <a:gd name="T50" fmla="*/ 2547 w 3274"/>
              <a:gd name="T51" fmla="*/ 1682 h 3377"/>
              <a:gd name="T52" fmla="*/ 2937 w 3274"/>
              <a:gd name="T53" fmla="*/ 1476 h 3377"/>
              <a:gd name="T54" fmla="*/ 1377 w 3274"/>
              <a:gd name="T55" fmla="*/ 2934 h 3377"/>
              <a:gd name="T56" fmla="*/ 1377 w 3274"/>
              <a:gd name="T57" fmla="*/ 3377 h 3377"/>
              <a:gd name="T58" fmla="*/ 1377 w 3274"/>
              <a:gd name="T59" fmla="*/ 2934 h 3377"/>
              <a:gd name="T60" fmla="*/ 1750 w 3274"/>
              <a:gd name="T61" fmla="*/ 618 h 3377"/>
              <a:gd name="T62" fmla="*/ 1886 w 3274"/>
              <a:gd name="T63" fmla="*/ 964 h 3377"/>
              <a:gd name="T64" fmla="*/ 2022 w 3274"/>
              <a:gd name="T65" fmla="*/ 618 h 3377"/>
              <a:gd name="T66" fmla="*/ 2368 w 3274"/>
              <a:gd name="T67" fmla="*/ 482 h 3377"/>
              <a:gd name="T68" fmla="*/ 2022 w 3274"/>
              <a:gd name="T69" fmla="*/ 346 h 3377"/>
              <a:gd name="T70" fmla="*/ 1886 w 3274"/>
              <a:gd name="T71" fmla="*/ 0 h 3377"/>
              <a:gd name="T72" fmla="*/ 1750 w 3274"/>
              <a:gd name="T73" fmla="*/ 346 h 3377"/>
              <a:gd name="T74" fmla="*/ 1404 w 3274"/>
              <a:gd name="T75" fmla="*/ 482 h 3377"/>
              <a:gd name="T76" fmla="*/ 2288 w 3274"/>
              <a:gd name="T77" fmla="*/ 2934 h 3377"/>
              <a:gd name="T78" fmla="*/ 2288 w 3274"/>
              <a:gd name="T79" fmla="*/ 3377 h 3377"/>
              <a:gd name="T80" fmla="*/ 2288 w 3274"/>
              <a:gd name="T81" fmla="*/ 2934 h 3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274" h="3377">
                <a:moveTo>
                  <a:pt x="759" y="1243"/>
                </a:moveTo>
                <a:cubicBezTo>
                  <a:pt x="642" y="776"/>
                  <a:pt x="642" y="776"/>
                  <a:pt x="642" y="776"/>
                </a:cubicBezTo>
                <a:cubicBezTo>
                  <a:pt x="0" y="776"/>
                  <a:pt x="0" y="776"/>
                  <a:pt x="0" y="776"/>
                </a:cubicBezTo>
                <a:cubicBezTo>
                  <a:pt x="0" y="1008"/>
                  <a:pt x="0" y="1008"/>
                  <a:pt x="0" y="1008"/>
                </a:cubicBezTo>
                <a:cubicBezTo>
                  <a:pt x="460" y="1008"/>
                  <a:pt x="460" y="1008"/>
                  <a:pt x="460" y="1008"/>
                </a:cubicBezTo>
                <a:cubicBezTo>
                  <a:pt x="903" y="2788"/>
                  <a:pt x="903" y="2788"/>
                  <a:pt x="903" y="2788"/>
                </a:cubicBezTo>
                <a:cubicBezTo>
                  <a:pt x="2718" y="2788"/>
                  <a:pt x="2718" y="2788"/>
                  <a:pt x="2718" y="2788"/>
                </a:cubicBezTo>
                <a:cubicBezTo>
                  <a:pt x="2718" y="2556"/>
                  <a:pt x="2718" y="2556"/>
                  <a:pt x="2718" y="2556"/>
                </a:cubicBezTo>
                <a:cubicBezTo>
                  <a:pt x="1085" y="2556"/>
                  <a:pt x="1085" y="2556"/>
                  <a:pt x="1085" y="2556"/>
                </a:cubicBezTo>
                <a:cubicBezTo>
                  <a:pt x="1035" y="2353"/>
                  <a:pt x="1035" y="2353"/>
                  <a:pt x="1035" y="2353"/>
                </a:cubicBezTo>
                <a:cubicBezTo>
                  <a:pt x="2854" y="2353"/>
                  <a:pt x="2854" y="2353"/>
                  <a:pt x="2854" y="2353"/>
                </a:cubicBezTo>
                <a:cubicBezTo>
                  <a:pt x="2891" y="2255"/>
                  <a:pt x="2891" y="2255"/>
                  <a:pt x="2891" y="2255"/>
                </a:cubicBezTo>
                <a:cubicBezTo>
                  <a:pt x="3199" y="1440"/>
                  <a:pt x="3199" y="1440"/>
                  <a:pt x="3199" y="1440"/>
                </a:cubicBezTo>
                <a:cubicBezTo>
                  <a:pt x="3274" y="1243"/>
                  <a:pt x="3274" y="1243"/>
                  <a:pt x="3274" y="1243"/>
                </a:cubicBezTo>
                <a:lnTo>
                  <a:pt x="759" y="1243"/>
                </a:lnTo>
                <a:close/>
                <a:moveTo>
                  <a:pt x="871" y="1682"/>
                </a:moveTo>
                <a:cubicBezTo>
                  <a:pt x="820" y="1476"/>
                  <a:pt x="820" y="1476"/>
                  <a:pt x="820" y="1476"/>
                </a:cubicBezTo>
                <a:cubicBezTo>
                  <a:pt x="1177" y="1476"/>
                  <a:pt x="1177" y="1476"/>
                  <a:pt x="1177" y="1476"/>
                </a:cubicBezTo>
                <a:cubicBezTo>
                  <a:pt x="1195" y="1682"/>
                  <a:pt x="1195" y="1682"/>
                  <a:pt x="1195" y="1682"/>
                </a:cubicBezTo>
                <a:lnTo>
                  <a:pt x="871" y="1682"/>
                </a:lnTo>
                <a:close/>
                <a:moveTo>
                  <a:pt x="979" y="2120"/>
                </a:moveTo>
                <a:cubicBezTo>
                  <a:pt x="928" y="1914"/>
                  <a:pt x="928" y="1914"/>
                  <a:pt x="928" y="1914"/>
                </a:cubicBezTo>
                <a:cubicBezTo>
                  <a:pt x="1216" y="1914"/>
                  <a:pt x="1216" y="1914"/>
                  <a:pt x="1216" y="1914"/>
                </a:cubicBezTo>
                <a:cubicBezTo>
                  <a:pt x="1234" y="2120"/>
                  <a:pt x="1234" y="2120"/>
                  <a:pt x="1234" y="2120"/>
                </a:cubicBezTo>
                <a:lnTo>
                  <a:pt x="979" y="2120"/>
                </a:lnTo>
                <a:close/>
                <a:moveTo>
                  <a:pt x="1725" y="2120"/>
                </a:moveTo>
                <a:cubicBezTo>
                  <a:pt x="1468" y="2120"/>
                  <a:pt x="1468" y="2120"/>
                  <a:pt x="1468" y="2120"/>
                </a:cubicBezTo>
                <a:cubicBezTo>
                  <a:pt x="1450" y="1914"/>
                  <a:pt x="1450" y="1914"/>
                  <a:pt x="1450" y="1914"/>
                </a:cubicBezTo>
                <a:cubicBezTo>
                  <a:pt x="1739" y="1914"/>
                  <a:pt x="1739" y="1914"/>
                  <a:pt x="1739" y="1914"/>
                </a:cubicBezTo>
                <a:lnTo>
                  <a:pt x="1725" y="2120"/>
                </a:lnTo>
                <a:close/>
                <a:moveTo>
                  <a:pt x="1754" y="1682"/>
                </a:moveTo>
                <a:cubicBezTo>
                  <a:pt x="1429" y="1682"/>
                  <a:pt x="1429" y="1682"/>
                  <a:pt x="1429" y="1682"/>
                </a:cubicBezTo>
                <a:cubicBezTo>
                  <a:pt x="1410" y="1476"/>
                  <a:pt x="1410" y="1476"/>
                  <a:pt x="1410" y="1476"/>
                </a:cubicBezTo>
                <a:cubicBezTo>
                  <a:pt x="1768" y="1476"/>
                  <a:pt x="1768" y="1476"/>
                  <a:pt x="1768" y="1476"/>
                </a:cubicBezTo>
                <a:lnTo>
                  <a:pt x="1754" y="1682"/>
                </a:lnTo>
                <a:close/>
                <a:moveTo>
                  <a:pt x="2211" y="2120"/>
                </a:moveTo>
                <a:cubicBezTo>
                  <a:pt x="1958" y="2120"/>
                  <a:pt x="1958" y="2120"/>
                  <a:pt x="1958" y="2120"/>
                </a:cubicBezTo>
                <a:cubicBezTo>
                  <a:pt x="1972" y="1914"/>
                  <a:pt x="1972" y="1914"/>
                  <a:pt x="1972" y="1914"/>
                </a:cubicBezTo>
                <a:cubicBezTo>
                  <a:pt x="2257" y="1914"/>
                  <a:pt x="2257" y="1914"/>
                  <a:pt x="2257" y="1914"/>
                </a:cubicBezTo>
                <a:lnTo>
                  <a:pt x="2211" y="2120"/>
                </a:lnTo>
                <a:close/>
                <a:moveTo>
                  <a:pt x="2309" y="1682"/>
                </a:moveTo>
                <a:cubicBezTo>
                  <a:pt x="1988" y="1682"/>
                  <a:pt x="1988" y="1682"/>
                  <a:pt x="1988" y="1682"/>
                </a:cubicBezTo>
                <a:cubicBezTo>
                  <a:pt x="2002" y="1476"/>
                  <a:pt x="2002" y="1476"/>
                  <a:pt x="2002" y="1476"/>
                </a:cubicBezTo>
                <a:cubicBezTo>
                  <a:pt x="2355" y="1476"/>
                  <a:pt x="2355" y="1476"/>
                  <a:pt x="2355" y="1476"/>
                </a:cubicBezTo>
                <a:lnTo>
                  <a:pt x="2309" y="1682"/>
                </a:lnTo>
                <a:close/>
                <a:moveTo>
                  <a:pt x="2693" y="2120"/>
                </a:moveTo>
                <a:cubicBezTo>
                  <a:pt x="2449" y="2120"/>
                  <a:pt x="2449" y="2120"/>
                  <a:pt x="2449" y="2120"/>
                </a:cubicBezTo>
                <a:cubicBezTo>
                  <a:pt x="2495" y="1914"/>
                  <a:pt x="2495" y="1914"/>
                  <a:pt x="2495" y="1914"/>
                </a:cubicBezTo>
                <a:cubicBezTo>
                  <a:pt x="2771" y="1914"/>
                  <a:pt x="2771" y="1914"/>
                  <a:pt x="2771" y="1914"/>
                </a:cubicBezTo>
                <a:lnTo>
                  <a:pt x="2693" y="2120"/>
                </a:lnTo>
                <a:close/>
                <a:moveTo>
                  <a:pt x="2859" y="1682"/>
                </a:moveTo>
                <a:cubicBezTo>
                  <a:pt x="2547" y="1682"/>
                  <a:pt x="2547" y="1682"/>
                  <a:pt x="2547" y="1682"/>
                </a:cubicBezTo>
                <a:cubicBezTo>
                  <a:pt x="2593" y="1476"/>
                  <a:pt x="2593" y="1476"/>
                  <a:pt x="2593" y="1476"/>
                </a:cubicBezTo>
                <a:cubicBezTo>
                  <a:pt x="2937" y="1476"/>
                  <a:pt x="2937" y="1476"/>
                  <a:pt x="2937" y="1476"/>
                </a:cubicBezTo>
                <a:lnTo>
                  <a:pt x="2859" y="1682"/>
                </a:lnTo>
                <a:close/>
                <a:moveTo>
                  <a:pt x="1377" y="2934"/>
                </a:moveTo>
                <a:cubicBezTo>
                  <a:pt x="1255" y="2934"/>
                  <a:pt x="1156" y="3034"/>
                  <a:pt x="1156" y="3156"/>
                </a:cubicBezTo>
                <a:cubicBezTo>
                  <a:pt x="1156" y="3278"/>
                  <a:pt x="1255" y="3377"/>
                  <a:pt x="1377" y="3377"/>
                </a:cubicBezTo>
                <a:cubicBezTo>
                  <a:pt x="1499" y="3377"/>
                  <a:pt x="1598" y="3278"/>
                  <a:pt x="1598" y="3156"/>
                </a:cubicBezTo>
                <a:cubicBezTo>
                  <a:pt x="1598" y="3034"/>
                  <a:pt x="1499" y="2934"/>
                  <a:pt x="1377" y="2934"/>
                </a:cubicBezTo>
                <a:close/>
                <a:moveTo>
                  <a:pt x="1543" y="618"/>
                </a:moveTo>
                <a:cubicBezTo>
                  <a:pt x="1750" y="618"/>
                  <a:pt x="1750" y="618"/>
                  <a:pt x="1750" y="618"/>
                </a:cubicBezTo>
                <a:cubicBezTo>
                  <a:pt x="1750" y="825"/>
                  <a:pt x="1750" y="825"/>
                  <a:pt x="1750" y="825"/>
                </a:cubicBezTo>
                <a:cubicBezTo>
                  <a:pt x="1750" y="902"/>
                  <a:pt x="1811" y="964"/>
                  <a:pt x="1886" y="964"/>
                </a:cubicBezTo>
                <a:cubicBezTo>
                  <a:pt x="1961" y="964"/>
                  <a:pt x="2022" y="902"/>
                  <a:pt x="2022" y="825"/>
                </a:cubicBezTo>
                <a:cubicBezTo>
                  <a:pt x="2022" y="618"/>
                  <a:pt x="2022" y="618"/>
                  <a:pt x="2022" y="618"/>
                </a:cubicBezTo>
                <a:cubicBezTo>
                  <a:pt x="2229" y="618"/>
                  <a:pt x="2229" y="618"/>
                  <a:pt x="2229" y="618"/>
                </a:cubicBezTo>
                <a:cubicBezTo>
                  <a:pt x="2306" y="618"/>
                  <a:pt x="2368" y="557"/>
                  <a:pt x="2368" y="482"/>
                </a:cubicBezTo>
                <a:cubicBezTo>
                  <a:pt x="2368" y="407"/>
                  <a:pt x="2306" y="346"/>
                  <a:pt x="2229" y="346"/>
                </a:cubicBezTo>
                <a:cubicBezTo>
                  <a:pt x="2022" y="346"/>
                  <a:pt x="2022" y="346"/>
                  <a:pt x="2022" y="346"/>
                </a:cubicBezTo>
                <a:cubicBezTo>
                  <a:pt x="2022" y="139"/>
                  <a:pt x="2022" y="139"/>
                  <a:pt x="2022" y="139"/>
                </a:cubicBezTo>
                <a:cubicBezTo>
                  <a:pt x="2022" y="62"/>
                  <a:pt x="1961" y="0"/>
                  <a:pt x="1886" y="0"/>
                </a:cubicBezTo>
                <a:cubicBezTo>
                  <a:pt x="1811" y="0"/>
                  <a:pt x="1750" y="62"/>
                  <a:pt x="1750" y="139"/>
                </a:cubicBezTo>
                <a:cubicBezTo>
                  <a:pt x="1750" y="346"/>
                  <a:pt x="1750" y="346"/>
                  <a:pt x="1750" y="346"/>
                </a:cubicBezTo>
                <a:cubicBezTo>
                  <a:pt x="1543" y="346"/>
                  <a:pt x="1543" y="346"/>
                  <a:pt x="1543" y="346"/>
                </a:cubicBezTo>
                <a:cubicBezTo>
                  <a:pt x="1466" y="346"/>
                  <a:pt x="1404" y="407"/>
                  <a:pt x="1404" y="482"/>
                </a:cubicBezTo>
                <a:cubicBezTo>
                  <a:pt x="1404" y="557"/>
                  <a:pt x="1466" y="618"/>
                  <a:pt x="1543" y="618"/>
                </a:cubicBezTo>
                <a:close/>
                <a:moveTo>
                  <a:pt x="2288" y="2934"/>
                </a:moveTo>
                <a:cubicBezTo>
                  <a:pt x="2166" y="2934"/>
                  <a:pt x="2067" y="3034"/>
                  <a:pt x="2067" y="3156"/>
                </a:cubicBezTo>
                <a:cubicBezTo>
                  <a:pt x="2067" y="3278"/>
                  <a:pt x="2166" y="3377"/>
                  <a:pt x="2288" y="3377"/>
                </a:cubicBezTo>
                <a:cubicBezTo>
                  <a:pt x="2410" y="3377"/>
                  <a:pt x="2509" y="3278"/>
                  <a:pt x="2509" y="3156"/>
                </a:cubicBezTo>
                <a:cubicBezTo>
                  <a:pt x="2509" y="3034"/>
                  <a:pt x="2410" y="2934"/>
                  <a:pt x="2288" y="29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80486" tIns="40244" rIns="80486" bIns="40244" numCol="1" anchor="t" anchorCtr="0" compatLnSpc="1">
            <a:prstTxWarp prst="textNoShape">
              <a:avLst/>
            </a:prstTxWarp>
          </a:bodyPr>
          <a:lstStyle/>
          <a:p>
            <a:pPr defTabSz="603561">
              <a:defRPr/>
            </a:pPr>
            <a:endParaRPr lang="en-US" sz="1625" dirty="0">
              <a:solidFill>
                <a:srgbClr val="ED4C1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F95025-6407-4A68-95C6-FE483B00E943}"/>
              </a:ext>
            </a:extLst>
          </p:cNvPr>
          <p:cNvSpPr/>
          <p:nvPr/>
        </p:nvSpPr>
        <p:spPr>
          <a:xfrm>
            <a:off x="5603500" y="1765522"/>
            <a:ext cx="623230" cy="487723"/>
          </a:xfrm>
          <a:prstGeom prst="rect">
            <a:avLst/>
          </a:prstGeom>
          <a:solidFill>
            <a:srgbClr val="BBCF59"/>
          </a:solidFill>
          <a:ln w="12700" cap="flat" cmpd="sng" algn="ctr">
            <a:solidFill>
              <a:srgbClr val="BBCF5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1687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03553"/>
            <a:r>
              <a:rPr lang="en-US" sz="867" kern="0" dirty="0">
                <a:solidFill>
                  <a:schemeClr val="accent5"/>
                </a:solidFill>
              </a:rPr>
              <a:t>Insurance</a:t>
            </a:r>
            <a:endParaRPr lang="en-GB" sz="867" kern="0" dirty="0">
              <a:solidFill>
                <a:schemeClr val="accent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3568DA-D982-4C73-A7C3-AA2360BD32F9}"/>
              </a:ext>
            </a:extLst>
          </p:cNvPr>
          <p:cNvSpPr/>
          <p:nvPr/>
        </p:nvSpPr>
        <p:spPr>
          <a:xfrm>
            <a:off x="4234012" y="1765522"/>
            <a:ext cx="623230" cy="487723"/>
          </a:xfrm>
          <a:prstGeom prst="rect">
            <a:avLst/>
          </a:prstGeom>
          <a:solidFill>
            <a:srgbClr val="F3912D"/>
          </a:solidFill>
          <a:ln w="12700" cap="flat" cmpd="sng" algn="ctr">
            <a:solidFill>
              <a:srgbClr val="F3912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1687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03553"/>
            <a:r>
              <a:rPr lang="en-US" sz="867" kern="0" dirty="0">
                <a:solidFill>
                  <a:srgbClr val="FFFFFF"/>
                </a:solidFill>
              </a:rPr>
              <a:t>Commerce</a:t>
            </a:r>
            <a:endParaRPr lang="en-GB" sz="867" kern="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209F22-CCF8-4712-944F-E92A2A2AEA7F}"/>
              </a:ext>
            </a:extLst>
          </p:cNvPr>
          <p:cNvSpPr/>
          <p:nvPr/>
        </p:nvSpPr>
        <p:spPr>
          <a:xfrm>
            <a:off x="4918756" y="1765522"/>
            <a:ext cx="623230" cy="487723"/>
          </a:xfrm>
          <a:prstGeom prst="rect">
            <a:avLst/>
          </a:prstGeom>
          <a:solidFill>
            <a:srgbClr val="5E9C35"/>
          </a:solidFill>
          <a:ln w="12700" cap="flat" cmpd="sng" algn="ctr">
            <a:solidFill>
              <a:srgbClr val="5E9C3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1687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03553"/>
            <a:r>
              <a:rPr lang="en-US" sz="867" kern="0" dirty="0">
                <a:solidFill>
                  <a:srgbClr val="FFFFFF"/>
                </a:solidFill>
              </a:rPr>
              <a:t>3</a:t>
            </a:r>
            <a:r>
              <a:rPr lang="en-US" sz="867" kern="0" baseline="30000" dirty="0">
                <a:solidFill>
                  <a:srgbClr val="FFFFFF"/>
                </a:solidFill>
              </a:rPr>
              <a:t>rd</a:t>
            </a:r>
            <a:r>
              <a:rPr lang="en-US" sz="867" kern="0" dirty="0">
                <a:solidFill>
                  <a:srgbClr val="FFFFFF"/>
                </a:solidFill>
              </a:rPr>
              <a:t> party Service</a:t>
            </a:r>
            <a:endParaRPr lang="en-GB" sz="867" kern="0" dirty="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E88E23-4B9E-4DF0-B4E1-30F2B4BAA826}"/>
              </a:ext>
            </a:extLst>
          </p:cNvPr>
          <p:cNvGrpSpPr/>
          <p:nvPr/>
        </p:nvGrpSpPr>
        <p:grpSpPr>
          <a:xfrm>
            <a:off x="4948099" y="2029491"/>
            <a:ext cx="190609" cy="188172"/>
            <a:chOff x="6442176" y="712164"/>
            <a:chExt cx="850900" cy="919126"/>
          </a:xfrm>
          <a:solidFill>
            <a:schemeClr val="bg1"/>
          </a:solidFill>
        </p:grpSpPr>
        <p:sp>
          <p:nvSpPr>
            <p:cNvPr id="94" name="Freeform 132">
              <a:extLst>
                <a:ext uri="{FF2B5EF4-FFF2-40B4-BE49-F238E27FC236}">
                  <a16:creationId xmlns:a16="http://schemas.microsoft.com/office/drawing/2014/main" id="{66495FF8-AD27-4842-B76E-0AB1D15AB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9154" y="1362452"/>
              <a:ext cx="269108" cy="268838"/>
            </a:xfrm>
            <a:custGeom>
              <a:avLst/>
              <a:gdLst>
                <a:gd name="T0" fmla="*/ 371 w 5334"/>
                <a:gd name="T1" fmla="*/ 3742 h 5324"/>
                <a:gd name="T2" fmla="*/ 500 w 5334"/>
                <a:gd name="T3" fmla="*/ 2927 h 5324"/>
                <a:gd name="T4" fmla="*/ 629 w 5334"/>
                <a:gd name="T5" fmla="*/ 1706 h 5324"/>
                <a:gd name="T6" fmla="*/ 1093 w 5334"/>
                <a:gd name="T7" fmla="*/ 1670 h 5324"/>
                <a:gd name="T8" fmla="*/ 1225 w 5334"/>
                <a:gd name="T9" fmla="*/ 2170 h 5324"/>
                <a:gd name="T10" fmla="*/ 942 w 5334"/>
                <a:gd name="T11" fmla="*/ 2554 h 5324"/>
                <a:gd name="T12" fmla="*/ 1153 w 5334"/>
                <a:gd name="T13" fmla="*/ 2916 h 5324"/>
                <a:gd name="T14" fmla="*/ 1467 w 5334"/>
                <a:gd name="T15" fmla="*/ 1982 h 5324"/>
                <a:gd name="T16" fmla="*/ 1742 w 5334"/>
                <a:gd name="T17" fmla="*/ 1929 h 5324"/>
                <a:gd name="T18" fmla="*/ 1948 w 5334"/>
                <a:gd name="T19" fmla="*/ 1270 h 5324"/>
                <a:gd name="T20" fmla="*/ 2141 w 5334"/>
                <a:gd name="T21" fmla="*/ 630 h 5324"/>
                <a:gd name="T22" fmla="*/ 2421 w 5334"/>
                <a:gd name="T23" fmla="*/ 30 h 5324"/>
                <a:gd name="T24" fmla="*/ 2126 w 5334"/>
                <a:gd name="T25" fmla="*/ 1278 h 5324"/>
                <a:gd name="T26" fmla="*/ 2129 w 5334"/>
                <a:gd name="T27" fmla="*/ 2073 h 5324"/>
                <a:gd name="T28" fmla="*/ 1927 w 5334"/>
                <a:gd name="T29" fmla="*/ 2891 h 5324"/>
                <a:gd name="T30" fmla="*/ 2196 w 5334"/>
                <a:gd name="T31" fmla="*/ 2816 h 5324"/>
                <a:gd name="T32" fmla="*/ 2184 w 5334"/>
                <a:gd name="T33" fmla="*/ 2326 h 5324"/>
                <a:gd name="T34" fmla="*/ 2106 w 5334"/>
                <a:gd name="T35" fmla="*/ 1976 h 5324"/>
                <a:gd name="T36" fmla="*/ 3120 w 5334"/>
                <a:gd name="T37" fmla="*/ 2929 h 5324"/>
                <a:gd name="T38" fmla="*/ 3283 w 5334"/>
                <a:gd name="T39" fmla="*/ 2154 h 5324"/>
                <a:gd name="T40" fmla="*/ 3779 w 5334"/>
                <a:gd name="T41" fmla="*/ 792 h 5324"/>
                <a:gd name="T42" fmla="*/ 4246 w 5334"/>
                <a:gd name="T43" fmla="*/ 847 h 5324"/>
                <a:gd name="T44" fmla="*/ 4683 w 5334"/>
                <a:gd name="T45" fmla="*/ 1595 h 5324"/>
                <a:gd name="T46" fmla="*/ 5189 w 5334"/>
                <a:gd name="T47" fmla="*/ 1370 h 5324"/>
                <a:gd name="T48" fmla="*/ 3892 w 5334"/>
                <a:gd name="T49" fmla="*/ 2530 h 5324"/>
                <a:gd name="T50" fmla="*/ 4759 w 5334"/>
                <a:gd name="T51" fmla="*/ 2920 h 5324"/>
                <a:gd name="T52" fmla="*/ 4878 w 5334"/>
                <a:gd name="T53" fmla="*/ 2097 h 5324"/>
                <a:gd name="T54" fmla="*/ 5200 w 5334"/>
                <a:gd name="T55" fmla="*/ 2386 h 5324"/>
                <a:gd name="T56" fmla="*/ 5325 w 5334"/>
                <a:gd name="T57" fmla="*/ 2937 h 5324"/>
                <a:gd name="T58" fmla="*/ 4908 w 5334"/>
                <a:gd name="T59" fmla="*/ 5202 h 5324"/>
                <a:gd name="T60" fmla="*/ 1117 w 5334"/>
                <a:gd name="T61" fmla="*/ 5313 h 5324"/>
                <a:gd name="T62" fmla="*/ 1582 w 5334"/>
                <a:gd name="T63" fmla="*/ 2224 h 5324"/>
                <a:gd name="T64" fmla="*/ 1362 w 5334"/>
                <a:gd name="T65" fmla="*/ 2925 h 5324"/>
                <a:gd name="T66" fmla="*/ 1884 w 5334"/>
                <a:gd name="T67" fmla="*/ 2829 h 5324"/>
                <a:gd name="T68" fmla="*/ 1717 w 5334"/>
                <a:gd name="T69" fmla="*/ 2629 h 5324"/>
                <a:gd name="T70" fmla="*/ 1744 w 5334"/>
                <a:gd name="T71" fmla="*/ 2925 h 5324"/>
                <a:gd name="T72" fmla="*/ 2453 w 5334"/>
                <a:gd name="T73" fmla="*/ 1906 h 5324"/>
                <a:gd name="T74" fmla="*/ 2312 w 5334"/>
                <a:gd name="T75" fmla="*/ 1195 h 5324"/>
                <a:gd name="T76" fmla="*/ 3438 w 5334"/>
                <a:gd name="T77" fmla="*/ 1070 h 5324"/>
                <a:gd name="T78" fmla="*/ 3499 w 5334"/>
                <a:gd name="T79" fmla="*/ 1598 h 5324"/>
                <a:gd name="T80" fmla="*/ 2869 w 5334"/>
                <a:gd name="T81" fmla="*/ 2179 h 5324"/>
                <a:gd name="T82" fmla="*/ 1117 w 5334"/>
                <a:gd name="T83" fmla="*/ 1587 h 5324"/>
                <a:gd name="T84" fmla="*/ 458 w 5334"/>
                <a:gd name="T85" fmla="*/ 1729 h 5324"/>
                <a:gd name="T86" fmla="*/ 129 w 5334"/>
                <a:gd name="T87" fmla="*/ 1160 h 5324"/>
                <a:gd name="T88" fmla="*/ 676 w 5334"/>
                <a:gd name="T89" fmla="*/ 712 h 5324"/>
                <a:gd name="T90" fmla="*/ 1616 w 5334"/>
                <a:gd name="T91" fmla="*/ 527 h 5324"/>
                <a:gd name="T92" fmla="*/ 1067 w 5334"/>
                <a:gd name="T93" fmla="*/ 1008 h 5324"/>
                <a:gd name="T94" fmla="*/ 1714 w 5334"/>
                <a:gd name="T95" fmla="*/ 1758 h 5324"/>
                <a:gd name="T96" fmla="*/ 1455 w 5334"/>
                <a:gd name="T97" fmla="*/ 1850 h 5324"/>
                <a:gd name="T98" fmla="*/ 1612 w 5334"/>
                <a:gd name="T99" fmla="*/ 1216 h 5324"/>
                <a:gd name="T100" fmla="*/ 1758 w 5334"/>
                <a:gd name="T101" fmla="*/ 1345 h 5324"/>
                <a:gd name="T102" fmla="*/ 4335 w 5334"/>
                <a:gd name="T103" fmla="*/ 1157 h 5324"/>
                <a:gd name="T104" fmla="*/ 4759 w 5334"/>
                <a:gd name="T105" fmla="*/ 1054 h 5324"/>
                <a:gd name="T106" fmla="*/ 4984 w 5334"/>
                <a:gd name="T107" fmla="*/ 720 h 5324"/>
                <a:gd name="T108" fmla="*/ 5192 w 5334"/>
                <a:gd name="T109" fmla="*/ 869 h 5324"/>
                <a:gd name="T110" fmla="*/ 4660 w 5334"/>
                <a:gd name="T111" fmla="*/ 1327 h 5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4" h="5324">
                  <a:moveTo>
                    <a:pt x="1117" y="5313"/>
                  </a:moveTo>
                  <a:cubicBezTo>
                    <a:pt x="764" y="5265"/>
                    <a:pt x="472" y="5000"/>
                    <a:pt x="392" y="4657"/>
                  </a:cubicBezTo>
                  <a:cubicBezTo>
                    <a:pt x="371" y="4565"/>
                    <a:pt x="367" y="4417"/>
                    <a:pt x="371" y="3742"/>
                  </a:cubicBezTo>
                  <a:lnTo>
                    <a:pt x="375" y="2937"/>
                  </a:lnTo>
                  <a:lnTo>
                    <a:pt x="438" y="2932"/>
                  </a:lnTo>
                  <a:lnTo>
                    <a:pt x="500" y="2927"/>
                  </a:lnTo>
                  <a:lnTo>
                    <a:pt x="500" y="2385"/>
                  </a:lnTo>
                  <a:lnTo>
                    <a:pt x="500" y="1843"/>
                  </a:lnTo>
                  <a:lnTo>
                    <a:pt x="629" y="1706"/>
                  </a:lnTo>
                  <a:cubicBezTo>
                    <a:pt x="700" y="1631"/>
                    <a:pt x="783" y="1540"/>
                    <a:pt x="813" y="1503"/>
                  </a:cubicBezTo>
                  <a:lnTo>
                    <a:pt x="867" y="1437"/>
                  </a:lnTo>
                  <a:lnTo>
                    <a:pt x="1093" y="1670"/>
                  </a:lnTo>
                  <a:cubicBezTo>
                    <a:pt x="1235" y="1817"/>
                    <a:pt x="1316" y="1913"/>
                    <a:pt x="1310" y="1929"/>
                  </a:cubicBezTo>
                  <a:cubicBezTo>
                    <a:pt x="1306" y="1942"/>
                    <a:pt x="1285" y="2002"/>
                    <a:pt x="1264" y="2062"/>
                  </a:cubicBezTo>
                  <a:lnTo>
                    <a:pt x="1225" y="2170"/>
                  </a:lnTo>
                  <a:lnTo>
                    <a:pt x="1084" y="2179"/>
                  </a:lnTo>
                  <a:lnTo>
                    <a:pt x="942" y="2187"/>
                  </a:lnTo>
                  <a:lnTo>
                    <a:pt x="942" y="2554"/>
                  </a:lnTo>
                  <a:lnTo>
                    <a:pt x="942" y="2920"/>
                  </a:lnTo>
                  <a:lnTo>
                    <a:pt x="1040" y="2925"/>
                  </a:lnTo>
                  <a:cubicBezTo>
                    <a:pt x="1094" y="2928"/>
                    <a:pt x="1145" y="2924"/>
                    <a:pt x="1153" y="2916"/>
                  </a:cubicBezTo>
                  <a:cubicBezTo>
                    <a:pt x="1161" y="2908"/>
                    <a:pt x="1219" y="2727"/>
                    <a:pt x="1283" y="2512"/>
                  </a:cubicBezTo>
                  <a:cubicBezTo>
                    <a:pt x="1346" y="2298"/>
                    <a:pt x="1414" y="2102"/>
                    <a:pt x="1433" y="2076"/>
                  </a:cubicBezTo>
                  <a:cubicBezTo>
                    <a:pt x="1451" y="2051"/>
                    <a:pt x="1467" y="2008"/>
                    <a:pt x="1467" y="1982"/>
                  </a:cubicBezTo>
                  <a:cubicBezTo>
                    <a:pt x="1467" y="1927"/>
                    <a:pt x="1512" y="1879"/>
                    <a:pt x="1562" y="1879"/>
                  </a:cubicBezTo>
                  <a:cubicBezTo>
                    <a:pt x="1581" y="1879"/>
                    <a:pt x="1628" y="1890"/>
                    <a:pt x="1667" y="1904"/>
                  </a:cubicBezTo>
                  <a:cubicBezTo>
                    <a:pt x="1706" y="1917"/>
                    <a:pt x="1740" y="1929"/>
                    <a:pt x="1742" y="1929"/>
                  </a:cubicBezTo>
                  <a:cubicBezTo>
                    <a:pt x="1750" y="1929"/>
                    <a:pt x="1782" y="1834"/>
                    <a:pt x="1834" y="1654"/>
                  </a:cubicBezTo>
                  <a:cubicBezTo>
                    <a:pt x="1862" y="1553"/>
                    <a:pt x="1892" y="1452"/>
                    <a:pt x="1900" y="1429"/>
                  </a:cubicBezTo>
                  <a:cubicBezTo>
                    <a:pt x="1908" y="1406"/>
                    <a:pt x="1930" y="1335"/>
                    <a:pt x="1948" y="1270"/>
                  </a:cubicBezTo>
                  <a:cubicBezTo>
                    <a:pt x="1967" y="1206"/>
                    <a:pt x="2006" y="1075"/>
                    <a:pt x="2034" y="979"/>
                  </a:cubicBezTo>
                  <a:cubicBezTo>
                    <a:pt x="2063" y="882"/>
                    <a:pt x="2096" y="769"/>
                    <a:pt x="2108" y="726"/>
                  </a:cubicBezTo>
                  <a:cubicBezTo>
                    <a:pt x="2120" y="683"/>
                    <a:pt x="2135" y="640"/>
                    <a:pt x="2141" y="630"/>
                  </a:cubicBezTo>
                  <a:cubicBezTo>
                    <a:pt x="2147" y="620"/>
                    <a:pt x="2156" y="546"/>
                    <a:pt x="2160" y="466"/>
                  </a:cubicBezTo>
                  <a:cubicBezTo>
                    <a:pt x="2167" y="341"/>
                    <a:pt x="2178" y="298"/>
                    <a:pt x="2237" y="166"/>
                  </a:cubicBezTo>
                  <a:cubicBezTo>
                    <a:pt x="2311" y="2"/>
                    <a:pt x="2314" y="0"/>
                    <a:pt x="2421" y="30"/>
                  </a:cubicBezTo>
                  <a:cubicBezTo>
                    <a:pt x="2479" y="46"/>
                    <a:pt x="2483" y="52"/>
                    <a:pt x="2483" y="109"/>
                  </a:cubicBezTo>
                  <a:cubicBezTo>
                    <a:pt x="2483" y="246"/>
                    <a:pt x="2447" y="389"/>
                    <a:pt x="2384" y="507"/>
                  </a:cubicBezTo>
                  <a:cubicBezTo>
                    <a:pt x="2337" y="594"/>
                    <a:pt x="2266" y="805"/>
                    <a:pt x="2126" y="1278"/>
                  </a:cubicBezTo>
                  <a:cubicBezTo>
                    <a:pt x="2020" y="1636"/>
                    <a:pt x="1928" y="1940"/>
                    <a:pt x="1923" y="1953"/>
                  </a:cubicBezTo>
                  <a:cubicBezTo>
                    <a:pt x="1916" y="1971"/>
                    <a:pt x="1939" y="1984"/>
                    <a:pt x="2008" y="2004"/>
                  </a:cubicBezTo>
                  <a:cubicBezTo>
                    <a:pt x="2070" y="2022"/>
                    <a:pt x="2110" y="2045"/>
                    <a:pt x="2129" y="2073"/>
                  </a:cubicBezTo>
                  <a:cubicBezTo>
                    <a:pt x="2154" y="2112"/>
                    <a:pt x="2154" y="2120"/>
                    <a:pt x="2130" y="2168"/>
                  </a:cubicBezTo>
                  <a:cubicBezTo>
                    <a:pt x="2115" y="2197"/>
                    <a:pt x="2099" y="2254"/>
                    <a:pt x="2094" y="2295"/>
                  </a:cubicBezTo>
                  <a:cubicBezTo>
                    <a:pt x="2087" y="2355"/>
                    <a:pt x="1999" y="2669"/>
                    <a:pt x="1927" y="2891"/>
                  </a:cubicBezTo>
                  <a:cubicBezTo>
                    <a:pt x="1915" y="2929"/>
                    <a:pt x="1915" y="2929"/>
                    <a:pt x="2111" y="2929"/>
                  </a:cubicBezTo>
                  <a:lnTo>
                    <a:pt x="2308" y="2929"/>
                  </a:lnTo>
                  <a:lnTo>
                    <a:pt x="2196" y="2816"/>
                  </a:lnTo>
                  <a:lnTo>
                    <a:pt x="2084" y="2703"/>
                  </a:lnTo>
                  <a:lnTo>
                    <a:pt x="2134" y="2531"/>
                  </a:lnTo>
                  <a:cubicBezTo>
                    <a:pt x="2161" y="2436"/>
                    <a:pt x="2184" y="2343"/>
                    <a:pt x="2184" y="2326"/>
                  </a:cubicBezTo>
                  <a:cubicBezTo>
                    <a:pt x="2184" y="2308"/>
                    <a:pt x="2195" y="2257"/>
                    <a:pt x="2210" y="2212"/>
                  </a:cubicBezTo>
                  <a:cubicBezTo>
                    <a:pt x="2235" y="2137"/>
                    <a:pt x="2234" y="2127"/>
                    <a:pt x="2207" y="2070"/>
                  </a:cubicBezTo>
                  <a:cubicBezTo>
                    <a:pt x="2186" y="2025"/>
                    <a:pt x="2157" y="1999"/>
                    <a:pt x="2106" y="1976"/>
                  </a:cubicBezTo>
                  <a:cubicBezTo>
                    <a:pt x="2035" y="1945"/>
                    <a:pt x="2014" y="1909"/>
                    <a:pt x="2052" y="1886"/>
                  </a:cubicBezTo>
                  <a:cubicBezTo>
                    <a:pt x="2072" y="1874"/>
                    <a:pt x="3015" y="2804"/>
                    <a:pt x="3063" y="2883"/>
                  </a:cubicBezTo>
                  <a:cubicBezTo>
                    <a:pt x="3078" y="2908"/>
                    <a:pt x="3104" y="2929"/>
                    <a:pt x="3120" y="2929"/>
                  </a:cubicBezTo>
                  <a:cubicBezTo>
                    <a:pt x="3185" y="2929"/>
                    <a:pt x="3146" y="2856"/>
                    <a:pt x="3004" y="2709"/>
                  </a:cubicBezTo>
                  <a:cubicBezTo>
                    <a:pt x="2950" y="2654"/>
                    <a:pt x="2916" y="2606"/>
                    <a:pt x="2922" y="2593"/>
                  </a:cubicBezTo>
                  <a:cubicBezTo>
                    <a:pt x="2927" y="2580"/>
                    <a:pt x="3090" y="2383"/>
                    <a:pt x="3283" y="2154"/>
                  </a:cubicBezTo>
                  <a:cubicBezTo>
                    <a:pt x="3502" y="1894"/>
                    <a:pt x="3632" y="1728"/>
                    <a:pt x="3627" y="1712"/>
                  </a:cubicBezTo>
                  <a:cubicBezTo>
                    <a:pt x="3545" y="1467"/>
                    <a:pt x="3532" y="1328"/>
                    <a:pt x="3576" y="1157"/>
                  </a:cubicBezTo>
                  <a:cubicBezTo>
                    <a:pt x="3614" y="1011"/>
                    <a:pt x="3675" y="902"/>
                    <a:pt x="3779" y="792"/>
                  </a:cubicBezTo>
                  <a:cubicBezTo>
                    <a:pt x="3917" y="648"/>
                    <a:pt x="4087" y="561"/>
                    <a:pt x="4280" y="537"/>
                  </a:cubicBezTo>
                  <a:cubicBezTo>
                    <a:pt x="4376" y="524"/>
                    <a:pt x="4417" y="543"/>
                    <a:pt x="4417" y="599"/>
                  </a:cubicBezTo>
                  <a:cubicBezTo>
                    <a:pt x="4417" y="616"/>
                    <a:pt x="4340" y="728"/>
                    <a:pt x="4246" y="847"/>
                  </a:cubicBezTo>
                  <a:cubicBezTo>
                    <a:pt x="4152" y="966"/>
                    <a:pt x="4073" y="1073"/>
                    <a:pt x="4070" y="1086"/>
                  </a:cubicBezTo>
                  <a:cubicBezTo>
                    <a:pt x="4065" y="1108"/>
                    <a:pt x="4223" y="1474"/>
                    <a:pt x="4248" y="1500"/>
                  </a:cubicBezTo>
                  <a:cubicBezTo>
                    <a:pt x="4261" y="1513"/>
                    <a:pt x="4636" y="1595"/>
                    <a:pt x="4683" y="1595"/>
                  </a:cubicBezTo>
                  <a:cubicBezTo>
                    <a:pt x="4697" y="1595"/>
                    <a:pt x="4781" y="1503"/>
                    <a:pt x="4870" y="1391"/>
                  </a:cubicBezTo>
                  <a:cubicBezTo>
                    <a:pt x="5064" y="1144"/>
                    <a:pt x="5087" y="1122"/>
                    <a:pt x="5132" y="1137"/>
                  </a:cubicBezTo>
                  <a:cubicBezTo>
                    <a:pt x="5177" y="1151"/>
                    <a:pt x="5191" y="1208"/>
                    <a:pt x="5189" y="1370"/>
                  </a:cubicBezTo>
                  <a:cubicBezTo>
                    <a:pt x="5183" y="1852"/>
                    <a:pt x="4772" y="2212"/>
                    <a:pt x="4275" y="2171"/>
                  </a:cubicBezTo>
                  <a:lnTo>
                    <a:pt x="4159" y="2162"/>
                  </a:lnTo>
                  <a:lnTo>
                    <a:pt x="3892" y="2530"/>
                  </a:lnTo>
                  <a:cubicBezTo>
                    <a:pt x="3745" y="2732"/>
                    <a:pt x="3623" y="2905"/>
                    <a:pt x="3620" y="2914"/>
                  </a:cubicBezTo>
                  <a:cubicBezTo>
                    <a:pt x="3616" y="2923"/>
                    <a:pt x="3837" y="2927"/>
                    <a:pt x="4186" y="2925"/>
                  </a:cubicBezTo>
                  <a:lnTo>
                    <a:pt x="4759" y="2920"/>
                  </a:lnTo>
                  <a:lnTo>
                    <a:pt x="4761" y="2539"/>
                  </a:lnTo>
                  <a:lnTo>
                    <a:pt x="4764" y="2157"/>
                  </a:lnTo>
                  <a:lnTo>
                    <a:pt x="4878" y="2097"/>
                  </a:lnTo>
                  <a:cubicBezTo>
                    <a:pt x="4940" y="2064"/>
                    <a:pt x="5035" y="1994"/>
                    <a:pt x="5089" y="1941"/>
                  </a:cubicBezTo>
                  <a:cubicBezTo>
                    <a:pt x="5143" y="1889"/>
                    <a:pt x="5190" y="1845"/>
                    <a:pt x="5194" y="1845"/>
                  </a:cubicBezTo>
                  <a:cubicBezTo>
                    <a:pt x="5197" y="1845"/>
                    <a:pt x="5200" y="2089"/>
                    <a:pt x="5200" y="2386"/>
                  </a:cubicBezTo>
                  <a:lnTo>
                    <a:pt x="5200" y="2927"/>
                  </a:lnTo>
                  <a:lnTo>
                    <a:pt x="5263" y="2932"/>
                  </a:lnTo>
                  <a:lnTo>
                    <a:pt x="5325" y="2937"/>
                  </a:lnTo>
                  <a:lnTo>
                    <a:pt x="5329" y="3742"/>
                  </a:lnTo>
                  <a:cubicBezTo>
                    <a:pt x="5334" y="4627"/>
                    <a:pt x="5331" y="4670"/>
                    <a:pt x="5235" y="4860"/>
                  </a:cubicBezTo>
                  <a:cubicBezTo>
                    <a:pt x="5176" y="4976"/>
                    <a:pt x="5022" y="5138"/>
                    <a:pt x="4908" y="5202"/>
                  </a:cubicBezTo>
                  <a:cubicBezTo>
                    <a:pt x="4862" y="5228"/>
                    <a:pt x="4780" y="5265"/>
                    <a:pt x="4725" y="5284"/>
                  </a:cubicBezTo>
                  <a:cubicBezTo>
                    <a:pt x="4626" y="5320"/>
                    <a:pt x="4617" y="5320"/>
                    <a:pt x="2917" y="5323"/>
                  </a:cubicBezTo>
                  <a:cubicBezTo>
                    <a:pt x="1977" y="5324"/>
                    <a:pt x="1167" y="5319"/>
                    <a:pt x="1117" y="5313"/>
                  </a:cubicBezTo>
                  <a:close/>
                  <a:moveTo>
                    <a:pt x="1564" y="2620"/>
                  </a:moveTo>
                  <a:cubicBezTo>
                    <a:pt x="1644" y="2352"/>
                    <a:pt x="1651" y="2316"/>
                    <a:pt x="1631" y="2280"/>
                  </a:cubicBezTo>
                  <a:cubicBezTo>
                    <a:pt x="1619" y="2258"/>
                    <a:pt x="1597" y="2233"/>
                    <a:pt x="1582" y="2224"/>
                  </a:cubicBezTo>
                  <a:cubicBezTo>
                    <a:pt x="1545" y="2200"/>
                    <a:pt x="1471" y="2223"/>
                    <a:pt x="1449" y="2264"/>
                  </a:cubicBezTo>
                  <a:cubicBezTo>
                    <a:pt x="1431" y="2297"/>
                    <a:pt x="1251" y="2890"/>
                    <a:pt x="1250" y="2917"/>
                  </a:cubicBezTo>
                  <a:cubicBezTo>
                    <a:pt x="1250" y="2924"/>
                    <a:pt x="1301" y="2928"/>
                    <a:pt x="1362" y="2925"/>
                  </a:cubicBezTo>
                  <a:lnTo>
                    <a:pt x="1474" y="2920"/>
                  </a:lnTo>
                  <a:lnTo>
                    <a:pt x="1564" y="2620"/>
                  </a:lnTo>
                  <a:close/>
                  <a:moveTo>
                    <a:pt x="1884" y="2829"/>
                  </a:moveTo>
                  <a:cubicBezTo>
                    <a:pt x="1942" y="2644"/>
                    <a:pt x="1983" y="2503"/>
                    <a:pt x="1993" y="2453"/>
                  </a:cubicBezTo>
                  <a:cubicBezTo>
                    <a:pt x="2013" y="2350"/>
                    <a:pt x="1887" y="2280"/>
                    <a:pt x="1818" y="2356"/>
                  </a:cubicBezTo>
                  <a:cubicBezTo>
                    <a:pt x="1789" y="2388"/>
                    <a:pt x="1780" y="2413"/>
                    <a:pt x="1717" y="2629"/>
                  </a:cubicBezTo>
                  <a:cubicBezTo>
                    <a:pt x="1697" y="2697"/>
                    <a:pt x="1670" y="2786"/>
                    <a:pt x="1657" y="2825"/>
                  </a:cubicBezTo>
                  <a:cubicBezTo>
                    <a:pt x="1644" y="2864"/>
                    <a:pt x="1634" y="2904"/>
                    <a:pt x="1634" y="2913"/>
                  </a:cubicBezTo>
                  <a:cubicBezTo>
                    <a:pt x="1634" y="2924"/>
                    <a:pt x="1678" y="2928"/>
                    <a:pt x="1744" y="2925"/>
                  </a:cubicBezTo>
                  <a:lnTo>
                    <a:pt x="1855" y="2920"/>
                  </a:lnTo>
                  <a:lnTo>
                    <a:pt x="1884" y="2829"/>
                  </a:lnTo>
                  <a:close/>
                  <a:moveTo>
                    <a:pt x="2453" y="1906"/>
                  </a:moveTo>
                  <a:lnTo>
                    <a:pt x="2179" y="1634"/>
                  </a:lnTo>
                  <a:lnTo>
                    <a:pt x="2232" y="1460"/>
                  </a:lnTo>
                  <a:cubicBezTo>
                    <a:pt x="2261" y="1365"/>
                    <a:pt x="2297" y="1246"/>
                    <a:pt x="2312" y="1195"/>
                  </a:cubicBezTo>
                  <a:cubicBezTo>
                    <a:pt x="2327" y="1145"/>
                    <a:pt x="2346" y="1094"/>
                    <a:pt x="2355" y="1083"/>
                  </a:cubicBezTo>
                  <a:cubicBezTo>
                    <a:pt x="2368" y="1066"/>
                    <a:pt x="2490" y="1063"/>
                    <a:pt x="2905" y="1066"/>
                  </a:cubicBezTo>
                  <a:lnTo>
                    <a:pt x="3438" y="1070"/>
                  </a:lnTo>
                  <a:lnTo>
                    <a:pt x="3442" y="1262"/>
                  </a:lnTo>
                  <a:cubicBezTo>
                    <a:pt x="3445" y="1389"/>
                    <a:pt x="3455" y="1478"/>
                    <a:pt x="3473" y="1526"/>
                  </a:cubicBezTo>
                  <a:lnTo>
                    <a:pt x="3499" y="1598"/>
                  </a:lnTo>
                  <a:lnTo>
                    <a:pt x="3255" y="1888"/>
                  </a:lnTo>
                  <a:lnTo>
                    <a:pt x="3011" y="2179"/>
                  </a:lnTo>
                  <a:lnTo>
                    <a:pt x="2869" y="2179"/>
                  </a:lnTo>
                  <a:lnTo>
                    <a:pt x="2727" y="2179"/>
                  </a:lnTo>
                  <a:lnTo>
                    <a:pt x="2453" y="1906"/>
                  </a:lnTo>
                  <a:close/>
                  <a:moveTo>
                    <a:pt x="1117" y="1587"/>
                  </a:moveTo>
                  <a:cubicBezTo>
                    <a:pt x="957" y="1427"/>
                    <a:pt x="818" y="1298"/>
                    <a:pt x="810" y="1301"/>
                  </a:cubicBezTo>
                  <a:cubicBezTo>
                    <a:pt x="801" y="1303"/>
                    <a:pt x="786" y="1331"/>
                    <a:pt x="776" y="1361"/>
                  </a:cubicBezTo>
                  <a:cubicBezTo>
                    <a:pt x="756" y="1418"/>
                    <a:pt x="488" y="1729"/>
                    <a:pt x="458" y="1729"/>
                  </a:cubicBezTo>
                  <a:cubicBezTo>
                    <a:pt x="449" y="1729"/>
                    <a:pt x="342" y="1629"/>
                    <a:pt x="221" y="1508"/>
                  </a:cubicBezTo>
                  <a:lnTo>
                    <a:pt x="0" y="1286"/>
                  </a:lnTo>
                  <a:lnTo>
                    <a:pt x="129" y="1160"/>
                  </a:lnTo>
                  <a:cubicBezTo>
                    <a:pt x="274" y="1019"/>
                    <a:pt x="339" y="970"/>
                    <a:pt x="405" y="953"/>
                  </a:cubicBezTo>
                  <a:cubicBezTo>
                    <a:pt x="430" y="947"/>
                    <a:pt x="465" y="917"/>
                    <a:pt x="484" y="886"/>
                  </a:cubicBezTo>
                  <a:cubicBezTo>
                    <a:pt x="523" y="822"/>
                    <a:pt x="645" y="712"/>
                    <a:pt x="676" y="712"/>
                  </a:cubicBezTo>
                  <a:cubicBezTo>
                    <a:pt x="687" y="712"/>
                    <a:pt x="746" y="678"/>
                    <a:pt x="807" y="636"/>
                  </a:cubicBezTo>
                  <a:cubicBezTo>
                    <a:pt x="988" y="512"/>
                    <a:pt x="1131" y="463"/>
                    <a:pt x="1316" y="460"/>
                  </a:cubicBezTo>
                  <a:cubicBezTo>
                    <a:pt x="1448" y="458"/>
                    <a:pt x="1597" y="491"/>
                    <a:pt x="1616" y="527"/>
                  </a:cubicBezTo>
                  <a:cubicBezTo>
                    <a:pt x="1640" y="573"/>
                    <a:pt x="1613" y="595"/>
                    <a:pt x="1499" y="622"/>
                  </a:cubicBezTo>
                  <a:cubicBezTo>
                    <a:pt x="1369" y="652"/>
                    <a:pt x="1275" y="705"/>
                    <a:pt x="1195" y="794"/>
                  </a:cubicBezTo>
                  <a:cubicBezTo>
                    <a:pt x="1139" y="856"/>
                    <a:pt x="1067" y="976"/>
                    <a:pt x="1067" y="1008"/>
                  </a:cubicBezTo>
                  <a:cubicBezTo>
                    <a:pt x="1067" y="1016"/>
                    <a:pt x="1217" y="1172"/>
                    <a:pt x="1401" y="1355"/>
                  </a:cubicBezTo>
                  <a:lnTo>
                    <a:pt x="1736" y="1689"/>
                  </a:lnTo>
                  <a:lnTo>
                    <a:pt x="1714" y="1758"/>
                  </a:lnTo>
                  <a:lnTo>
                    <a:pt x="1693" y="1826"/>
                  </a:lnTo>
                  <a:lnTo>
                    <a:pt x="1590" y="1824"/>
                  </a:lnTo>
                  <a:cubicBezTo>
                    <a:pt x="1512" y="1821"/>
                    <a:pt x="1479" y="1828"/>
                    <a:pt x="1455" y="1850"/>
                  </a:cubicBezTo>
                  <a:cubicBezTo>
                    <a:pt x="1437" y="1866"/>
                    <a:pt x="1419" y="1879"/>
                    <a:pt x="1415" y="1879"/>
                  </a:cubicBezTo>
                  <a:cubicBezTo>
                    <a:pt x="1411" y="1879"/>
                    <a:pt x="1277" y="1747"/>
                    <a:pt x="1117" y="1587"/>
                  </a:cubicBezTo>
                  <a:close/>
                  <a:moveTo>
                    <a:pt x="1612" y="1216"/>
                  </a:moveTo>
                  <a:cubicBezTo>
                    <a:pt x="1541" y="1145"/>
                    <a:pt x="1484" y="1081"/>
                    <a:pt x="1484" y="1074"/>
                  </a:cubicBezTo>
                  <a:cubicBezTo>
                    <a:pt x="1484" y="1058"/>
                    <a:pt x="1829" y="1058"/>
                    <a:pt x="1839" y="1075"/>
                  </a:cubicBezTo>
                  <a:cubicBezTo>
                    <a:pt x="1852" y="1095"/>
                    <a:pt x="1777" y="1345"/>
                    <a:pt x="1758" y="1345"/>
                  </a:cubicBezTo>
                  <a:cubicBezTo>
                    <a:pt x="1749" y="1345"/>
                    <a:pt x="1683" y="1287"/>
                    <a:pt x="1612" y="1216"/>
                  </a:cubicBezTo>
                  <a:close/>
                  <a:moveTo>
                    <a:pt x="4525" y="1301"/>
                  </a:moveTo>
                  <a:cubicBezTo>
                    <a:pt x="4391" y="1273"/>
                    <a:pt x="4381" y="1265"/>
                    <a:pt x="4335" y="1157"/>
                  </a:cubicBezTo>
                  <a:cubicBezTo>
                    <a:pt x="4310" y="1098"/>
                    <a:pt x="4306" y="1076"/>
                    <a:pt x="4321" y="1070"/>
                  </a:cubicBezTo>
                  <a:cubicBezTo>
                    <a:pt x="4333" y="1066"/>
                    <a:pt x="4436" y="1061"/>
                    <a:pt x="4550" y="1058"/>
                  </a:cubicBezTo>
                  <a:lnTo>
                    <a:pt x="4759" y="1054"/>
                  </a:lnTo>
                  <a:lnTo>
                    <a:pt x="4767" y="887"/>
                  </a:lnTo>
                  <a:lnTo>
                    <a:pt x="4775" y="720"/>
                  </a:lnTo>
                  <a:lnTo>
                    <a:pt x="4984" y="720"/>
                  </a:lnTo>
                  <a:lnTo>
                    <a:pt x="5192" y="720"/>
                  </a:lnTo>
                  <a:lnTo>
                    <a:pt x="5192" y="795"/>
                  </a:lnTo>
                  <a:lnTo>
                    <a:pt x="5192" y="869"/>
                  </a:lnTo>
                  <a:lnTo>
                    <a:pt x="5118" y="882"/>
                  </a:lnTo>
                  <a:cubicBezTo>
                    <a:pt x="5029" y="897"/>
                    <a:pt x="4990" y="932"/>
                    <a:pt x="4813" y="1158"/>
                  </a:cubicBezTo>
                  <a:cubicBezTo>
                    <a:pt x="4739" y="1252"/>
                    <a:pt x="4671" y="1328"/>
                    <a:pt x="4660" y="1327"/>
                  </a:cubicBezTo>
                  <a:cubicBezTo>
                    <a:pt x="4650" y="1327"/>
                    <a:pt x="4589" y="1315"/>
                    <a:pt x="4525" y="13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1591" tIns="30796" rIns="61591" bIns="30796" numCol="1" anchor="t" anchorCtr="0" compatLnSpc="1">
              <a:prstTxWarp prst="textNoShape">
                <a:avLst/>
              </a:prstTxWarp>
            </a:bodyPr>
            <a:lstStyle/>
            <a:p>
              <a:pPr defTabSz="615847">
                <a:defRPr/>
              </a:pPr>
              <a:endParaRPr lang="en-US" sz="1137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A6817F46-5651-42CF-859F-9A49E92A8D2E}"/>
                </a:ext>
              </a:extLst>
            </p:cNvPr>
            <p:cNvGrpSpPr/>
            <p:nvPr/>
          </p:nvGrpSpPr>
          <p:grpSpPr>
            <a:xfrm>
              <a:off x="6442176" y="712164"/>
              <a:ext cx="850900" cy="696913"/>
              <a:chOff x="3457575" y="3448050"/>
              <a:chExt cx="850900" cy="696913"/>
            </a:xfrm>
            <a:grpFill/>
          </p:grpSpPr>
          <p:sp>
            <p:nvSpPr>
              <p:cNvPr id="96" name="Freeform 103">
                <a:extLst>
                  <a:ext uri="{FF2B5EF4-FFF2-40B4-BE49-F238E27FC236}">
                    <a16:creationId xmlns:a16="http://schemas.microsoft.com/office/drawing/2014/main" id="{D161CDC2-5108-4B00-9CEE-8C3ECA0055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87788" y="3906838"/>
                <a:ext cx="238125" cy="238125"/>
              </a:xfrm>
              <a:custGeom>
                <a:avLst/>
                <a:gdLst>
                  <a:gd name="T0" fmla="*/ 47 w 93"/>
                  <a:gd name="T1" fmla="*/ 0 h 93"/>
                  <a:gd name="T2" fmla="*/ 0 w 93"/>
                  <a:gd name="T3" fmla="*/ 47 h 93"/>
                  <a:gd name="T4" fmla="*/ 47 w 93"/>
                  <a:gd name="T5" fmla="*/ 93 h 93"/>
                  <a:gd name="T6" fmla="*/ 93 w 93"/>
                  <a:gd name="T7" fmla="*/ 47 h 93"/>
                  <a:gd name="T8" fmla="*/ 47 w 93"/>
                  <a:gd name="T9" fmla="*/ 0 h 93"/>
                  <a:gd name="T10" fmla="*/ 47 w 93"/>
                  <a:gd name="T11" fmla="*/ 66 h 93"/>
                  <a:gd name="T12" fmla="*/ 27 w 93"/>
                  <a:gd name="T13" fmla="*/ 47 h 93"/>
                  <a:gd name="T14" fmla="*/ 47 w 93"/>
                  <a:gd name="T15" fmla="*/ 27 h 93"/>
                  <a:gd name="T16" fmla="*/ 66 w 93"/>
                  <a:gd name="T17" fmla="*/ 47 h 93"/>
                  <a:gd name="T18" fmla="*/ 47 w 93"/>
                  <a:gd name="T19" fmla="*/ 6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93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72"/>
                      <a:pt x="21" y="93"/>
                      <a:pt x="47" y="93"/>
                    </a:cubicBezTo>
                    <a:cubicBezTo>
                      <a:pt x="72" y="93"/>
                      <a:pt x="93" y="72"/>
                      <a:pt x="93" y="47"/>
                    </a:cubicBezTo>
                    <a:cubicBezTo>
                      <a:pt x="93" y="21"/>
                      <a:pt x="72" y="0"/>
                      <a:pt x="47" y="0"/>
                    </a:cubicBezTo>
                    <a:close/>
                    <a:moveTo>
                      <a:pt x="47" y="66"/>
                    </a:moveTo>
                    <a:cubicBezTo>
                      <a:pt x="36" y="66"/>
                      <a:pt x="27" y="58"/>
                      <a:pt x="27" y="47"/>
                    </a:cubicBezTo>
                    <a:cubicBezTo>
                      <a:pt x="27" y="36"/>
                      <a:pt x="36" y="27"/>
                      <a:pt x="47" y="27"/>
                    </a:cubicBezTo>
                    <a:cubicBezTo>
                      <a:pt x="58" y="27"/>
                      <a:pt x="66" y="36"/>
                      <a:pt x="66" y="47"/>
                    </a:cubicBezTo>
                    <a:cubicBezTo>
                      <a:pt x="66" y="58"/>
                      <a:pt x="58" y="66"/>
                      <a:pt x="47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1591" tIns="30796" rIns="61591" bIns="30796" numCol="1" anchor="t" anchorCtr="0" compatLnSpc="1">
                <a:prstTxWarp prst="textNoShape">
                  <a:avLst/>
                </a:prstTxWarp>
              </a:bodyPr>
              <a:lstStyle/>
              <a:p>
                <a:pPr defTabSz="615847">
                  <a:defRPr/>
                </a:pPr>
                <a:endParaRPr lang="en-US" sz="113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7" name="Freeform 104">
                <a:extLst>
                  <a:ext uri="{FF2B5EF4-FFF2-40B4-BE49-F238E27FC236}">
                    <a16:creationId xmlns:a16="http://schemas.microsoft.com/office/drawing/2014/main" id="{67419966-ECAE-40CB-82AB-0FAFFC1AC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588" y="3448050"/>
                <a:ext cx="163512" cy="163513"/>
              </a:xfrm>
              <a:custGeom>
                <a:avLst/>
                <a:gdLst>
                  <a:gd name="T0" fmla="*/ 30 w 64"/>
                  <a:gd name="T1" fmla="*/ 63 h 64"/>
                  <a:gd name="T2" fmla="*/ 63 w 64"/>
                  <a:gd name="T3" fmla="*/ 35 h 64"/>
                  <a:gd name="T4" fmla="*/ 35 w 64"/>
                  <a:gd name="T5" fmla="*/ 2 h 64"/>
                  <a:gd name="T6" fmla="*/ 2 w 64"/>
                  <a:gd name="T7" fmla="*/ 30 h 64"/>
                  <a:gd name="T8" fmla="*/ 30 w 64"/>
                  <a:gd name="T9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4">
                    <a:moveTo>
                      <a:pt x="30" y="63"/>
                    </a:moveTo>
                    <a:cubicBezTo>
                      <a:pt x="47" y="64"/>
                      <a:pt x="62" y="52"/>
                      <a:pt x="63" y="35"/>
                    </a:cubicBezTo>
                    <a:cubicBezTo>
                      <a:pt x="64" y="18"/>
                      <a:pt x="52" y="3"/>
                      <a:pt x="35" y="2"/>
                    </a:cubicBezTo>
                    <a:cubicBezTo>
                      <a:pt x="18" y="0"/>
                      <a:pt x="3" y="13"/>
                      <a:pt x="2" y="30"/>
                    </a:cubicBezTo>
                    <a:cubicBezTo>
                      <a:pt x="0" y="47"/>
                      <a:pt x="13" y="61"/>
                      <a:pt x="3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1591" tIns="30796" rIns="61591" bIns="30796" numCol="1" anchor="t" anchorCtr="0" compatLnSpc="1">
                <a:prstTxWarp prst="textNoShape">
                  <a:avLst/>
                </a:prstTxWarp>
              </a:bodyPr>
              <a:lstStyle/>
              <a:p>
                <a:pPr defTabSz="615847">
                  <a:defRPr/>
                </a:pPr>
                <a:endParaRPr lang="en-US" sz="113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8" name="Freeform 105">
                <a:extLst>
                  <a:ext uri="{FF2B5EF4-FFF2-40B4-BE49-F238E27FC236}">
                    <a16:creationId xmlns:a16="http://schemas.microsoft.com/office/drawing/2014/main" id="{FC883D47-CD0D-47F9-B889-01D1E76D6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7575" y="3606800"/>
                <a:ext cx="360362" cy="528638"/>
              </a:xfrm>
              <a:custGeom>
                <a:avLst/>
                <a:gdLst>
                  <a:gd name="T0" fmla="*/ 138 w 141"/>
                  <a:gd name="T1" fmla="*/ 41 h 206"/>
                  <a:gd name="T2" fmla="*/ 121 w 141"/>
                  <a:gd name="T3" fmla="*/ 35 h 206"/>
                  <a:gd name="T4" fmla="*/ 96 w 141"/>
                  <a:gd name="T5" fmla="*/ 42 h 206"/>
                  <a:gd name="T6" fmla="*/ 66 w 141"/>
                  <a:gd name="T7" fmla="*/ 14 h 206"/>
                  <a:gd name="T8" fmla="*/ 39 w 141"/>
                  <a:gd name="T9" fmla="*/ 4 h 206"/>
                  <a:gd name="T10" fmla="*/ 17 w 141"/>
                  <a:gd name="T11" fmla="*/ 48 h 206"/>
                  <a:gd name="T12" fmla="*/ 9 w 141"/>
                  <a:gd name="T13" fmla="*/ 104 h 206"/>
                  <a:gd name="T14" fmla="*/ 16 w 141"/>
                  <a:gd name="T15" fmla="*/ 113 h 206"/>
                  <a:gd name="T16" fmla="*/ 17 w 141"/>
                  <a:gd name="T17" fmla="*/ 125 h 206"/>
                  <a:gd name="T18" fmla="*/ 17 w 141"/>
                  <a:gd name="T19" fmla="*/ 192 h 206"/>
                  <a:gd name="T20" fmla="*/ 31 w 141"/>
                  <a:gd name="T21" fmla="*/ 206 h 206"/>
                  <a:gd name="T22" fmla="*/ 45 w 141"/>
                  <a:gd name="T23" fmla="*/ 192 h 206"/>
                  <a:gd name="T24" fmla="*/ 48 w 141"/>
                  <a:gd name="T25" fmla="*/ 113 h 206"/>
                  <a:gd name="T26" fmla="*/ 65 w 141"/>
                  <a:gd name="T27" fmla="*/ 49 h 206"/>
                  <a:gd name="T28" fmla="*/ 85 w 141"/>
                  <a:gd name="T29" fmla="*/ 65 h 206"/>
                  <a:gd name="T30" fmla="*/ 100 w 141"/>
                  <a:gd name="T31" fmla="*/ 67 h 206"/>
                  <a:gd name="T32" fmla="*/ 132 w 141"/>
                  <a:gd name="T33" fmla="*/ 58 h 206"/>
                  <a:gd name="T34" fmla="*/ 138 w 141"/>
                  <a:gd name="T35" fmla="*/ 4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1" h="206">
                    <a:moveTo>
                      <a:pt x="138" y="41"/>
                    </a:moveTo>
                    <a:cubicBezTo>
                      <a:pt x="135" y="34"/>
                      <a:pt x="127" y="32"/>
                      <a:pt x="121" y="35"/>
                    </a:cubicBezTo>
                    <a:cubicBezTo>
                      <a:pt x="121" y="35"/>
                      <a:pt x="96" y="42"/>
                      <a:pt x="96" y="42"/>
                    </a:cubicBezTo>
                    <a:cubicBezTo>
                      <a:pt x="92" y="39"/>
                      <a:pt x="67" y="15"/>
                      <a:pt x="66" y="14"/>
                    </a:cubicBezTo>
                    <a:cubicBezTo>
                      <a:pt x="60" y="9"/>
                      <a:pt x="52" y="0"/>
                      <a:pt x="39" y="4"/>
                    </a:cubicBezTo>
                    <a:cubicBezTo>
                      <a:pt x="27" y="9"/>
                      <a:pt x="21" y="28"/>
                      <a:pt x="17" y="48"/>
                    </a:cubicBezTo>
                    <a:cubicBezTo>
                      <a:pt x="11" y="70"/>
                      <a:pt x="0" y="85"/>
                      <a:pt x="9" y="104"/>
                    </a:cubicBezTo>
                    <a:cubicBezTo>
                      <a:pt x="11" y="108"/>
                      <a:pt x="13" y="111"/>
                      <a:pt x="16" y="113"/>
                    </a:cubicBezTo>
                    <a:cubicBezTo>
                      <a:pt x="17" y="116"/>
                      <a:pt x="17" y="120"/>
                      <a:pt x="17" y="125"/>
                    </a:cubicBezTo>
                    <a:cubicBezTo>
                      <a:pt x="17" y="136"/>
                      <a:pt x="17" y="192"/>
                      <a:pt x="17" y="192"/>
                    </a:cubicBezTo>
                    <a:cubicBezTo>
                      <a:pt x="17" y="199"/>
                      <a:pt x="23" y="206"/>
                      <a:pt x="31" y="206"/>
                    </a:cubicBezTo>
                    <a:cubicBezTo>
                      <a:pt x="38" y="206"/>
                      <a:pt x="44" y="200"/>
                      <a:pt x="45" y="192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53" y="84"/>
                      <a:pt x="59" y="68"/>
                      <a:pt x="65" y="49"/>
                    </a:cubicBezTo>
                    <a:cubicBezTo>
                      <a:pt x="67" y="51"/>
                      <a:pt x="79" y="61"/>
                      <a:pt x="85" y="65"/>
                    </a:cubicBezTo>
                    <a:cubicBezTo>
                      <a:pt x="86" y="66"/>
                      <a:pt x="91" y="69"/>
                      <a:pt x="100" y="67"/>
                    </a:cubicBezTo>
                    <a:cubicBezTo>
                      <a:pt x="105" y="66"/>
                      <a:pt x="132" y="58"/>
                      <a:pt x="132" y="58"/>
                    </a:cubicBezTo>
                    <a:cubicBezTo>
                      <a:pt x="138" y="55"/>
                      <a:pt x="141" y="47"/>
                      <a:pt x="138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1591" tIns="30796" rIns="61591" bIns="30796" numCol="1" anchor="t" anchorCtr="0" compatLnSpc="1">
                <a:prstTxWarp prst="textNoShape">
                  <a:avLst/>
                </a:prstTxWarp>
              </a:bodyPr>
              <a:lstStyle/>
              <a:p>
                <a:pPr defTabSz="615847">
                  <a:defRPr/>
                </a:pPr>
                <a:endParaRPr lang="en-US" sz="113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Freeform 106">
                <a:extLst>
                  <a:ext uri="{FF2B5EF4-FFF2-40B4-BE49-F238E27FC236}">
                    <a16:creationId xmlns:a16="http://schemas.microsoft.com/office/drawing/2014/main" id="{5A8C6FD3-F59A-4823-909B-D3D3EDDABD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2688" y="3557588"/>
                <a:ext cx="585787" cy="479425"/>
              </a:xfrm>
              <a:custGeom>
                <a:avLst/>
                <a:gdLst>
                  <a:gd name="T0" fmla="*/ 120 w 228"/>
                  <a:gd name="T1" fmla="*/ 64 h 187"/>
                  <a:gd name="T2" fmla="*/ 110 w 228"/>
                  <a:gd name="T3" fmla="*/ 67 h 187"/>
                  <a:gd name="T4" fmla="*/ 104 w 228"/>
                  <a:gd name="T5" fmla="*/ 60 h 187"/>
                  <a:gd name="T6" fmla="*/ 74 w 228"/>
                  <a:gd name="T7" fmla="*/ 28 h 187"/>
                  <a:gd name="T8" fmla="*/ 57 w 228"/>
                  <a:gd name="T9" fmla="*/ 13 h 187"/>
                  <a:gd name="T10" fmla="*/ 40 w 228"/>
                  <a:gd name="T11" fmla="*/ 3 h 187"/>
                  <a:gd name="T12" fmla="*/ 39 w 228"/>
                  <a:gd name="T13" fmla="*/ 2 h 187"/>
                  <a:gd name="T14" fmla="*/ 31 w 228"/>
                  <a:gd name="T15" fmla="*/ 0 h 187"/>
                  <a:gd name="T16" fmla="*/ 21 w 228"/>
                  <a:gd name="T17" fmla="*/ 8 h 187"/>
                  <a:gd name="T18" fmla="*/ 28 w 228"/>
                  <a:gd name="T19" fmla="*/ 17 h 187"/>
                  <a:gd name="T20" fmla="*/ 34 w 228"/>
                  <a:gd name="T21" fmla="*/ 19 h 187"/>
                  <a:gd name="T22" fmla="*/ 52 w 228"/>
                  <a:gd name="T23" fmla="*/ 30 h 187"/>
                  <a:gd name="T24" fmla="*/ 82 w 228"/>
                  <a:gd name="T25" fmla="*/ 61 h 187"/>
                  <a:gd name="T26" fmla="*/ 92 w 228"/>
                  <a:gd name="T27" fmla="*/ 73 h 187"/>
                  <a:gd name="T28" fmla="*/ 10 w 228"/>
                  <a:gd name="T29" fmla="*/ 104 h 187"/>
                  <a:gd name="T30" fmla="*/ 3 w 228"/>
                  <a:gd name="T31" fmla="*/ 160 h 187"/>
                  <a:gd name="T32" fmla="*/ 3 w 228"/>
                  <a:gd name="T33" fmla="*/ 160 h 187"/>
                  <a:gd name="T34" fmla="*/ 14 w 228"/>
                  <a:gd name="T35" fmla="*/ 182 h 187"/>
                  <a:gd name="T36" fmla="*/ 52 w 228"/>
                  <a:gd name="T37" fmla="*/ 187 h 187"/>
                  <a:gd name="T38" fmla="*/ 52 w 228"/>
                  <a:gd name="T39" fmla="*/ 183 h 187"/>
                  <a:gd name="T40" fmla="*/ 111 w 228"/>
                  <a:gd name="T41" fmla="*/ 124 h 187"/>
                  <a:gd name="T42" fmla="*/ 169 w 228"/>
                  <a:gd name="T43" fmla="*/ 183 h 187"/>
                  <a:gd name="T44" fmla="*/ 169 w 228"/>
                  <a:gd name="T45" fmla="*/ 187 h 187"/>
                  <a:gd name="T46" fmla="*/ 228 w 228"/>
                  <a:gd name="T47" fmla="*/ 187 h 187"/>
                  <a:gd name="T48" fmla="*/ 228 w 228"/>
                  <a:gd name="T49" fmla="*/ 16 h 187"/>
                  <a:gd name="T50" fmla="*/ 120 w 228"/>
                  <a:gd name="T51" fmla="*/ 64 h 187"/>
                  <a:gd name="T52" fmla="*/ 43 w 228"/>
                  <a:gd name="T53" fmla="*/ 111 h 187"/>
                  <a:gd name="T54" fmla="*/ 14 w 228"/>
                  <a:gd name="T55" fmla="*/ 127 h 187"/>
                  <a:gd name="T56" fmla="*/ 20 w 228"/>
                  <a:gd name="T57" fmla="*/ 108 h 187"/>
                  <a:gd name="T58" fmla="*/ 51 w 228"/>
                  <a:gd name="T59" fmla="*/ 101 h 187"/>
                  <a:gd name="T60" fmla="*/ 43 w 228"/>
                  <a:gd name="T61" fmla="*/ 11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8" h="187">
                    <a:moveTo>
                      <a:pt x="120" y="64"/>
                    </a:moveTo>
                    <a:cubicBezTo>
                      <a:pt x="117" y="65"/>
                      <a:pt x="114" y="66"/>
                      <a:pt x="110" y="67"/>
                    </a:cubicBezTo>
                    <a:cubicBezTo>
                      <a:pt x="108" y="65"/>
                      <a:pt x="106" y="63"/>
                      <a:pt x="104" y="60"/>
                    </a:cubicBezTo>
                    <a:cubicBezTo>
                      <a:pt x="95" y="51"/>
                      <a:pt x="85" y="39"/>
                      <a:pt x="74" y="28"/>
                    </a:cubicBezTo>
                    <a:cubicBezTo>
                      <a:pt x="68" y="22"/>
                      <a:pt x="63" y="17"/>
                      <a:pt x="57" y="13"/>
                    </a:cubicBezTo>
                    <a:cubicBezTo>
                      <a:pt x="51" y="8"/>
                      <a:pt x="46" y="5"/>
                      <a:pt x="40" y="3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6" y="1"/>
                      <a:pt x="33" y="1"/>
                      <a:pt x="31" y="0"/>
                    </a:cubicBezTo>
                    <a:cubicBezTo>
                      <a:pt x="26" y="0"/>
                      <a:pt x="22" y="3"/>
                      <a:pt x="21" y="8"/>
                    </a:cubicBezTo>
                    <a:cubicBezTo>
                      <a:pt x="20" y="12"/>
                      <a:pt x="24" y="17"/>
                      <a:pt x="28" y="17"/>
                    </a:cubicBezTo>
                    <a:cubicBezTo>
                      <a:pt x="30" y="18"/>
                      <a:pt x="32" y="18"/>
                      <a:pt x="34" y="19"/>
                    </a:cubicBezTo>
                    <a:cubicBezTo>
                      <a:pt x="39" y="21"/>
                      <a:pt x="45" y="25"/>
                      <a:pt x="52" y="30"/>
                    </a:cubicBezTo>
                    <a:cubicBezTo>
                      <a:pt x="62" y="39"/>
                      <a:pt x="72" y="51"/>
                      <a:pt x="82" y="61"/>
                    </a:cubicBezTo>
                    <a:cubicBezTo>
                      <a:pt x="85" y="65"/>
                      <a:pt x="88" y="69"/>
                      <a:pt x="92" y="73"/>
                    </a:cubicBezTo>
                    <a:cubicBezTo>
                      <a:pt x="59" y="81"/>
                      <a:pt x="15" y="91"/>
                      <a:pt x="10" y="104"/>
                    </a:cubicBezTo>
                    <a:cubicBezTo>
                      <a:pt x="10" y="104"/>
                      <a:pt x="0" y="125"/>
                      <a:pt x="3" y="160"/>
                    </a:cubicBezTo>
                    <a:cubicBezTo>
                      <a:pt x="3" y="160"/>
                      <a:pt x="3" y="160"/>
                      <a:pt x="3" y="160"/>
                    </a:cubicBezTo>
                    <a:cubicBezTo>
                      <a:pt x="4" y="168"/>
                      <a:pt x="7" y="180"/>
                      <a:pt x="14" y="182"/>
                    </a:cubicBezTo>
                    <a:cubicBezTo>
                      <a:pt x="18" y="183"/>
                      <a:pt x="29" y="184"/>
                      <a:pt x="52" y="187"/>
                    </a:cubicBezTo>
                    <a:cubicBezTo>
                      <a:pt x="52" y="185"/>
                      <a:pt x="52" y="184"/>
                      <a:pt x="52" y="183"/>
                    </a:cubicBezTo>
                    <a:cubicBezTo>
                      <a:pt x="52" y="150"/>
                      <a:pt x="78" y="124"/>
                      <a:pt x="111" y="124"/>
                    </a:cubicBezTo>
                    <a:cubicBezTo>
                      <a:pt x="143" y="124"/>
                      <a:pt x="169" y="150"/>
                      <a:pt x="169" y="183"/>
                    </a:cubicBezTo>
                    <a:cubicBezTo>
                      <a:pt x="169" y="184"/>
                      <a:pt x="169" y="185"/>
                      <a:pt x="169" y="187"/>
                    </a:cubicBezTo>
                    <a:cubicBezTo>
                      <a:pt x="228" y="187"/>
                      <a:pt x="228" y="187"/>
                      <a:pt x="228" y="187"/>
                    </a:cubicBezTo>
                    <a:cubicBezTo>
                      <a:pt x="228" y="16"/>
                      <a:pt x="228" y="16"/>
                      <a:pt x="228" y="16"/>
                    </a:cubicBezTo>
                    <a:cubicBezTo>
                      <a:pt x="193" y="24"/>
                      <a:pt x="144" y="53"/>
                      <a:pt x="120" y="64"/>
                    </a:cubicBezTo>
                    <a:close/>
                    <a:moveTo>
                      <a:pt x="43" y="111"/>
                    </a:moveTo>
                    <a:cubicBezTo>
                      <a:pt x="37" y="115"/>
                      <a:pt x="14" y="127"/>
                      <a:pt x="14" y="127"/>
                    </a:cubicBezTo>
                    <a:cubicBezTo>
                      <a:pt x="14" y="127"/>
                      <a:pt x="16" y="113"/>
                      <a:pt x="20" y="108"/>
                    </a:cubicBezTo>
                    <a:cubicBezTo>
                      <a:pt x="21" y="105"/>
                      <a:pt x="36" y="103"/>
                      <a:pt x="51" y="101"/>
                    </a:cubicBezTo>
                    <a:cubicBezTo>
                      <a:pt x="63" y="100"/>
                      <a:pt x="50" y="107"/>
                      <a:pt x="43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1591" tIns="30796" rIns="61591" bIns="30796" numCol="1" anchor="t" anchorCtr="0" compatLnSpc="1">
                <a:prstTxWarp prst="textNoShape">
                  <a:avLst/>
                </a:prstTxWarp>
              </a:bodyPr>
              <a:lstStyle/>
              <a:p>
                <a:pPr defTabSz="615847">
                  <a:defRPr/>
                </a:pPr>
                <a:endParaRPr lang="en-US" sz="1137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ECDC2E-77FD-4AFE-AADE-DC81288D4181}"/>
              </a:ext>
            </a:extLst>
          </p:cNvPr>
          <p:cNvGrpSpPr/>
          <p:nvPr/>
        </p:nvGrpSpPr>
        <p:grpSpPr>
          <a:xfrm>
            <a:off x="4343411" y="2117434"/>
            <a:ext cx="55103" cy="31065"/>
            <a:chOff x="536575" y="11934825"/>
            <a:chExt cx="2220913" cy="831850"/>
          </a:xfrm>
          <a:solidFill>
            <a:schemeClr val="bg1"/>
          </a:solidFill>
        </p:grpSpPr>
        <p:sp>
          <p:nvSpPr>
            <p:cNvPr id="82" name="Oval 43">
              <a:extLst>
                <a:ext uri="{FF2B5EF4-FFF2-40B4-BE49-F238E27FC236}">
                  <a16:creationId xmlns:a16="http://schemas.microsoft.com/office/drawing/2014/main" id="{408AC2DA-AB97-4DDA-BFAB-4BB1FA10F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046" y="12455533"/>
              <a:ext cx="312745" cy="31114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361" tIns="30181" rIns="60361" bIns="30181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03583">
                <a:defRPr/>
              </a:pPr>
              <a:endParaRPr lang="en-GB" sz="812" kern="0" dirty="0">
                <a:solidFill>
                  <a:srgbClr val="000000"/>
                </a:solidFill>
              </a:endParaRPr>
            </a:p>
          </p:txBody>
        </p:sp>
        <p:sp>
          <p:nvSpPr>
            <p:cNvPr id="83" name="Oval 44">
              <a:extLst>
                <a:ext uri="{FF2B5EF4-FFF2-40B4-BE49-F238E27FC236}">
                  <a16:creationId xmlns:a16="http://schemas.microsoft.com/office/drawing/2014/main" id="{AD3D278F-797D-4DDB-9C50-763AF8FAC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599" y="12455533"/>
              <a:ext cx="315915" cy="31114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361" tIns="30181" rIns="60361" bIns="30181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03583">
                <a:defRPr/>
              </a:pPr>
              <a:endParaRPr lang="en-GB" sz="812" kern="0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45">
              <a:extLst>
                <a:ext uri="{FF2B5EF4-FFF2-40B4-BE49-F238E27FC236}">
                  <a16:creationId xmlns:a16="http://schemas.microsoft.com/office/drawing/2014/main" id="{E5250E0E-981A-4DE2-B9A4-B57E8957D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575" y="11934825"/>
              <a:ext cx="2220913" cy="677866"/>
            </a:xfrm>
            <a:custGeom>
              <a:avLst/>
              <a:gdLst>
                <a:gd name="T0" fmla="*/ 583 w 590"/>
                <a:gd name="T1" fmla="*/ 119 h 180"/>
                <a:gd name="T2" fmla="*/ 581 w 590"/>
                <a:gd name="T3" fmla="*/ 113 h 180"/>
                <a:gd name="T4" fmla="*/ 449 w 590"/>
                <a:gd name="T5" fmla="*/ 64 h 180"/>
                <a:gd name="T6" fmla="*/ 313 w 590"/>
                <a:gd name="T7" fmla="*/ 1 h 180"/>
                <a:gd name="T8" fmla="*/ 152 w 590"/>
                <a:gd name="T9" fmla="*/ 1 h 180"/>
                <a:gd name="T10" fmla="*/ 11 w 590"/>
                <a:gd name="T11" fmla="*/ 76 h 180"/>
                <a:gd name="T12" fmla="*/ 2 w 590"/>
                <a:gd name="T13" fmla="*/ 133 h 180"/>
                <a:gd name="T14" fmla="*/ 2 w 590"/>
                <a:gd name="T15" fmla="*/ 180 h 180"/>
                <a:gd name="T16" fmla="*/ 30 w 590"/>
                <a:gd name="T17" fmla="*/ 180 h 180"/>
                <a:gd name="T18" fmla="*/ 30 w 590"/>
                <a:gd name="T19" fmla="*/ 177 h 180"/>
                <a:gd name="T20" fmla="*/ 88 w 590"/>
                <a:gd name="T21" fmla="*/ 118 h 180"/>
                <a:gd name="T22" fmla="*/ 147 w 590"/>
                <a:gd name="T23" fmla="*/ 177 h 180"/>
                <a:gd name="T24" fmla="*/ 147 w 590"/>
                <a:gd name="T25" fmla="*/ 180 h 180"/>
                <a:gd name="T26" fmla="*/ 426 w 590"/>
                <a:gd name="T27" fmla="*/ 180 h 180"/>
                <a:gd name="T28" fmla="*/ 426 w 590"/>
                <a:gd name="T29" fmla="*/ 177 h 180"/>
                <a:gd name="T30" fmla="*/ 485 w 590"/>
                <a:gd name="T31" fmla="*/ 118 h 180"/>
                <a:gd name="T32" fmla="*/ 543 w 590"/>
                <a:gd name="T33" fmla="*/ 177 h 180"/>
                <a:gd name="T34" fmla="*/ 543 w 590"/>
                <a:gd name="T35" fmla="*/ 180 h 180"/>
                <a:gd name="T36" fmla="*/ 588 w 590"/>
                <a:gd name="T37" fmla="*/ 180 h 180"/>
                <a:gd name="T38" fmla="*/ 583 w 590"/>
                <a:gd name="T39" fmla="*/ 119 h 180"/>
                <a:gd name="T40" fmla="*/ 255 w 590"/>
                <a:gd name="T41" fmla="*/ 70 h 180"/>
                <a:gd name="T42" fmla="*/ 154 w 590"/>
                <a:gd name="T43" fmla="*/ 70 h 180"/>
                <a:gd name="T44" fmla="*/ 201 w 590"/>
                <a:gd name="T45" fmla="*/ 25 h 180"/>
                <a:gd name="T46" fmla="*/ 255 w 590"/>
                <a:gd name="T47" fmla="*/ 25 h 180"/>
                <a:gd name="T48" fmla="*/ 255 w 590"/>
                <a:gd name="T49" fmla="*/ 70 h 180"/>
                <a:gd name="T50" fmla="*/ 278 w 590"/>
                <a:gd name="T51" fmla="*/ 70 h 180"/>
                <a:gd name="T52" fmla="*/ 278 w 590"/>
                <a:gd name="T53" fmla="*/ 25 h 180"/>
                <a:gd name="T54" fmla="*/ 324 w 590"/>
                <a:gd name="T55" fmla="*/ 25 h 180"/>
                <a:gd name="T56" fmla="*/ 406 w 590"/>
                <a:gd name="T57" fmla="*/ 70 h 180"/>
                <a:gd name="T58" fmla="*/ 278 w 590"/>
                <a:gd name="T59" fmla="*/ 7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0" h="180">
                  <a:moveTo>
                    <a:pt x="583" y="119"/>
                  </a:moveTo>
                  <a:cubicBezTo>
                    <a:pt x="583" y="117"/>
                    <a:pt x="582" y="115"/>
                    <a:pt x="581" y="113"/>
                  </a:cubicBezTo>
                  <a:cubicBezTo>
                    <a:pt x="568" y="86"/>
                    <a:pt x="449" y="64"/>
                    <a:pt x="449" y="64"/>
                  </a:cubicBezTo>
                  <a:cubicBezTo>
                    <a:pt x="449" y="64"/>
                    <a:pt x="349" y="1"/>
                    <a:pt x="313" y="1"/>
                  </a:cubicBezTo>
                  <a:cubicBezTo>
                    <a:pt x="278" y="1"/>
                    <a:pt x="159" y="0"/>
                    <a:pt x="152" y="1"/>
                  </a:cubicBezTo>
                  <a:cubicBezTo>
                    <a:pt x="138" y="4"/>
                    <a:pt x="13" y="72"/>
                    <a:pt x="11" y="76"/>
                  </a:cubicBezTo>
                  <a:cubicBezTo>
                    <a:pt x="8" y="80"/>
                    <a:pt x="3" y="102"/>
                    <a:pt x="2" y="133"/>
                  </a:cubicBezTo>
                  <a:cubicBezTo>
                    <a:pt x="0" y="163"/>
                    <a:pt x="2" y="180"/>
                    <a:pt x="2" y="18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44"/>
                    <a:pt x="56" y="118"/>
                    <a:pt x="88" y="118"/>
                  </a:cubicBezTo>
                  <a:cubicBezTo>
                    <a:pt x="121" y="118"/>
                    <a:pt x="147" y="144"/>
                    <a:pt x="147" y="177"/>
                  </a:cubicBezTo>
                  <a:cubicBezTo>
                    <a:pt x="147" y="180"/>
                    <a:pt x="147" y="180"/>
                    <a:pt x="147" y="180"/>
                  </a:cubicBezTo>
                  <a:cubicBezTo>
                    <a:pt x="426" y="180"/>
                    <a:pt x="426" y="180"/>
                    <a:pt x="426" y="180"/>
                  </a:cubicBezTo>
                  <a:cubicBezTo>
                    <a:pt x="426" y="177"/>
                    <a:pt x="426" y="177"/>
                    <a:pt x="426" y="177"/>
                  </a:cubicBezTo>
                  <a:cubicBezTo>
                    <a:pt x="426" y="144"/>
                    <a:pt x="452" y="118"/>
                    <a:pt x="485" y="118"/>
                  </a:cubicBezTo>
                  <a:cubicBezTo>
                    <a:pt x="517" y="118"/>
                    <a:pt x="543" y="144"/>
                    <a:pt x="543" y="177"/>
                  </a:cubicBezTo>
                  <a:cubicBezTo>
                    <a:pt x="543" y="178"/>
                    <a:pt x="543" y="179"/>
                    <a:pt x="543" y="180"/>
                  </a:cubicBezTo>
                  <a:cubicBezTo>
                    <a:pt x="588" y="180"/>
                    <a:pt x="588" y="180"/>
                    <a:pt x="588" y="180"/>
                  </a:cubicBezTo>
                  <a:cubicBezTo>
                    <a:pt x="588" y="180"/>
                    <a:pt x="590" y="148"/>
                    <a:pt x="583" y="119"/>
                  </a:cubicBezTo>
                  <a:moveTo>
                    <a:pt x="255" y="70"/>
                  </a:moveTo>
                  <a:cubicBezTo>
                    <a:pt x="154" y="70"/>
                    <a:pt x="154" y="70"/>
                    <a:pt x="154" y="70"/>
                  </a:cubicBezTo>
                  <a:cubicBezTo>
                    <a:pt x="154" y="70"/>
                    <a:pt x="171" y="26"/>
                    <a:pt x="201" y="25"/>
                  </a:cubicBezTo>
                  <a:cubicBezTo>
                    <a:pt x="232" y="24"/>
                    <a:pt x="255" y="25"/>
                    <a:pt x="255" y="25"/>
                  </a:cubicBezTo>
                  <a:lnTo>
                    <a:pt x="255" y="70"/>
                  </a:lnTo>
                  <a:close/>
                  <a:moveTo>
                    <a:pt x="278" y="70"/>
                  </a:moveTo>
                  <a:cubicBezTo>
                    <a:pt x="278" y="25"/>
                    <a:pt x="278" y="25"/>
                    <a:pt x="278" y="25"/>
                  </a:cubicBezTo>
                  <a:cubicBezTo>
                    <a:pt x="278" y="25"/>
                    <a:pt x="294" y="25"/>
                    <a:pt x="324" y="25"/>
                  </a:cubicBezTo>
                  <a:cubicBezTo>
                    <a:pt x="358" y="25"/>
                    <a:pt x="406" y="70"/>
                    <a:pt x="406" y="70"/>
                  </a:cubicBezTo>
                  <a:lnTo>
                    <a:pt x="278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361" tIns="30181" rIns="60361" bIns="30181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03583">
                <a:defRPr/>
              </a:pPr>
              <a:endParaRPr lang="en-GB" sz="812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554F3E-C4CB-42B0-BC35-F5E361D512A8}"/>
              </a:ext>
            </a:extLst>
          </p:cNvPr>
          <p:cNvGrpSpPr/>
          <p:nvPr/>
        </p:nvGrpSpPr>
        <p:grpSpPr>
          <a:xfrm>
            <a:off x="4281774" y="2054834"/>
            <a:ext cx="78887" cy="143961"/>
            <a:chOff x="1925638" y="15109825"/>
            <a:chExt cx="669925" cy="1830375"/>
          </a:xfrm>
          <a:solidFill>
            <a:schemeClr val="bg1"/>
          </a:solidFill>
        </p:grpSpPr>
        <p:sp>
          <p:nvSpPr>
            <p:cNvPr id="80" name="Rectangle 63">
              <a:extLst>
                <a:ext uri="{FF2B5EF4-FFF2-40B4-BE49-F238E27FC236}">
                  <a16:creationId xmlns:a16="http://schemas.microsoft.com/office/drawing/2014/main" id="{F883C1F6-4068-403A-8FE0-5F5E9EEF4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272" y="15430488"/>
              <a:ext cx="376239" cy="15097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361" tIns="30181" rIns="60361" bIns="30181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03583">
                <a:defRPr/>
              </a:pPr>
              <a:endParaRPr lang="en-GB" sz="812" kern="0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018A1969-20B0-48E8-80EE-25AFFCBB3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15109825"/>
              <a:ext cx="669925" cy="579437"/>
            </a:xfrm>
            <a:custGeom>
              <a:avLst/>
              <a:gdLst>
                <a:gd name="T0" fmla="*/ 211 w 422"/>
                <a:gd name="T1" fmla="*/ 0 h 365"/>
                <a:gd name="T2" fmla="*/ 316 w 422"/>
                <a:gd name="T3" fmla="*/ 183 h 365"/>
                <a:gd name="T4" fmla="*/ 422 w 422"/>
                <a:gd name="T5" fmla="*/ 365 h 365"/>
                <a:gd name="T6" fmla="*/ 211 w 422"/>
                <a:gd name="T7" fmla="*/ 365 h 365"/>
                <a:gd name="T8" fmla="*/ 0 w 422"/>
                <a:gd name="T9" fmla="*/ 365 h 365"/>
                <a:gd name="T10" fmla="*/ 105 w 422"/>
                <a:gd name="T11" fmla="*/ 183 h 365"/>
                <a:gd name="T12" fmla="*/ 211 w 422"/>
                <a:gd name="T13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365">
                  <a:moveTo>
                    <a:pt x="211" y="0"/>
                  </a:moveTo>
                  <a:lnTo>
                    <a:pt x="316" y="183"/>
                  </a:lnTo>
                  <a:lnTo>
                    <a:pt x="422" y="365"/>
                  </a:lnTo>
                  <a:lnTo>
                    <a:pt x="211" y="365"/>
                  </a:lnTo>
                  <a:lnTo>
                    <a:pt x="0" y="365"/>
                  </a:lnTo>
                  <a:lnTo>
                    <a:pt x="105" y="183"/>
                  </a:lnTo>
                  <a:lnTo>
                    <a:pt x="2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361" tIns="30181" rIns="60361" bIns="30181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03583">
                <a:defRPr/>
              </a:pPr>
              <a:endParaRPr lang="en-GB" sz="812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44" name="Rounded Rectangle 285">
            <a:extLst>
              <a:ext uri="{FF2B5EF4-FFF2-40B4-BE49-F238E27FC236}">
                <a16:creationId xmlns:a16="http://schemas.microsoft.com/office/drawing/2014/main" id="{AD36CD66-D58A-48AB-BE17-14236AE6A6FA}"/>
              </a:ext>
            </a:extLst>
          </p:cNvPr>
          <p:cNvSpPr/>
          <p:nvPr/>
        </p:nvSpPr>
        <p:spPr>
          <a:xfrm>
            <a:off x="5690709" y="2124734"/>
            <a:ext cx="6365" cy="7671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03583">
              <a:defRPr/>
            </a:pPr>
            <a:endParaRPr lang="en-GB" sz="812" kern="0" dirty="0">
              <a:solidFill>
                <a:srgbClr val="FFFFFF"/>
              </a:solidFill>
            </a:endParaRPr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59AD821B-BAA5-4F26-8C1C-048B43EA9342}"/>
              </a:ext>
            </a:extLst>
          </p:cNvPr>
          <p:cNvSpPr>
            <a:spLocks noEditPoints="1"/>
          </p:cNvSpPr>
          <p:nvPr/>
        </p:nvSpPr>
        <p:spPr bwMode="auto">
          <a:xfrm>
            <a:off x="5617909" y="2064532"/>
            <a:ext cx="150753" cy="81738"/>
          </a:xfrm>
          <a:custGeom>
            <a:avLst/>
            <a:gdLst>
              <a:gd name="T0" fmla="*/ 434 w 434"/>
              <a:gd name="T1" fmla="*/ 154 h 191"/>
              <a:gd name="T2" fmla="*/ 404 w 434"/>
              <a:gd name="T3" fmla="*/ 89 h 191"/>
              <a:gd name="T4" fmla="*/ 353 w 434"/>
              <a:gd name="T5" fmla="*/ 40 h 191"/>
              <a:gd name="T6" fmla="*/ 289 w 434"/>
              <a:gd name="T7" fmla="*/ 10 h 191"/>
              <a:gd name="T8" fmla="*/ 217 w 434"/>
              <a:gd name="T9" fmla="*/ 0 h 191"/>
              <a:gd name="T10" fmla="*/ 123 w 434"/>
              <a:gd name="T11" fmla="*/ 18 h 191"/>
              <a:gd name="T12" fmla="*/ 46 w 434"/>
              <a:gd name="T13" fmla="*/ 71 h 191"/>
              <a:gd name="T14" fmla="*/ 1 w 434"/>
              <a:gd name="T15" fmla="*/ 154 h 191"/>
              <a:gd name="T16" fmla="*/ 0 w 434"/>
              <a:gd name="T17" fmla="*/ 156 h 191"/>
              <a:gd name="T18" fmla="*/ 3 w 434"/>
              <a:gd name="T19" fmla="*/ 162 h 191"/>
              <a:gd name="T20" fmla="*/ 9 w 434"/>
              <a:gd name="T21" fmla="*/ 165 h 191"/>
              <a:gd name="T22" fmla="*/ 15 w 434"/>
              <a:gd name="T23" fmla="*/ 162 h 191"/>
              <a:gd name="T24" fmla="*/ 39 w 434"/>
              <a:gd name="T25" fmla="*/ 144 h 191"/>
              <a:gd name="T26" fmla="*/ 66 w 434"/>
              <a:gd name="T27" fmla="*/ 138 h 191"/>
              <a:gd name="T28" fmla="*/ 99 w 434"/>
              <a:gd name="T29" fmla="*/ 148 h 191"/>
              <a:gd name="T30" fmla="*/ 126 w 434"/>
              <a:gd name="T31" fmla="*/ 173 h 191"/>
              <a:gd name="T32" fmla="*/ 130 w 434"/>
              <a:gd name="T33" fmla="*/ 180 h 191"/>
              <a:gd name="T34" fmla="*/ 134 w 434"/>
              <a:gd name="T35" fmla="*/ 186 h 191"/>
              <a:gd name="T36" fmla="*/ 141 w 434"/>
              <a:gd name="T37" fmla="*/ 191 h 191"/>
              <a:gd name="T38" fmla="*/ 149 w 434"/>
              <a:gd name="T39" fmla="*/ 186 h 191"/>
              <a:gd name="T40" fmla="*/ 153 w 434"/>
              <a:gd name="T41" fmla="*/ 180 h 191"/>
              <a:gd name="T42" fmla="*/ 157 w 434"/>
              <a:gd name="T43" fmla="*/ 173 h 191"/>
              <a:gd name="T44" fmla="*/ 184 w 434"/>
              <a:gd name="T45" fmla="*/ 148 h 191"/>
              <a:gd name="T46" fmla="*/ 217 w 434"/>
              <a:gd name="T47" fmla="*/ 138 h 191"/>
              <a:gd name="T48" fmla="*/ 251 w 434"/>
              <a:gd name="T49" fmla="*/ 148 h 191"/>
              <a:gd name="T50" fmla="*/ 277 w 434"/>
              <a:gd name="T51" fmla="*/ 173 h 191"/>
              <a:gd name="T52" fmla="*/ 282 w 434"/>
              <a:gd name="T53" fmla="*/ 180 h 191"/>
              <a:gd name="T54" fmla="*/ 286 w 434"/>
              <a:gd name="T55" fmla="*/ 186 h 191"/>
              <a:gd name="T56" fmla="*/ 293 w 434"/>
              <a:gd name="T57" fmla="*/ 191 h 191"/>
              <a:gd name="T58" fmla="*/ 301 w 434"/>
              <a:gd name="T59" fmla="*/ 186 h 191"/>
              <a:gd name="T60" fmla="*/ 304 w 434"/>
              <a:gd name="T61" fmla="*/ 180 h 191"/>
              <a:gd name="T62" fmla="*/ 309 w 434"/>
              <a:gd name="T63" fmla="*/ 173 h 191"/>
              <a:gd name="T64" fmla="*/ 336 w 434"/>
              <a:gd name="T65" fmla="*/ 148 h 191"/>
              <a:gd name="T66" fmla="*/ 369 w 434"/>
              <a:gd name="T67" fmla="*/ 138 h 191"/>
              <a:gd name="T68" fmla="*/ 396 w 434"/>
              <a:gd name="T69" fmla="*/ 144 h 191"/>
              <a:gd name="T70" fmla="*/ 420 w 434"/>
              <a:gd name="T71" fmla="*/ 162 h 191"/>
              <a:gd name="T72" fmla="*/ 426 w 434"/>
              <a:gd name="T73" fmla="*/ 165 h 191"/>
              <a:gd name="T74" fmla="*/ 432 w 434"/>
              <a:gd name="T75" fmla="*/ 162 h 191"/>
              <a:gd name="T76" fmla="*/ 434 w 434"/>
              <a:gd name="T77" fmla="*/ 156 h 191"/>
              <a:gd name="T78" fmla="*/ 434 w 434"/>
              <a:gd name="T79" fmla="*/ 154 h 191"/>
              <a:gd name="T80" fmla="*/ 434 w 434"/>
              <a:gd name="T81" fmla="*/ 154 h 191"/>
              <a:gd name="T82" fmla="*/ 434 w 434"/>
              <a:gd name="T83" fmla="*/ 154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4" h="191">
                <a:moveTo>
                  <a:pt x="434" y="154"/>
                </a:moveTo>
                <a:cubicBezTo>
                  <a:pt x="428" y="130"/>
                  <a:pt x="418" y="109"/>
                  <a:pt x="404" y="89"/>
                </a:cubicBezTo>
                <a:cubicBezTo>
                  <a:pt x="390" y="69"/>
                  <a:pt x="373" y="53"/>
                  <a:pt x="353" y="40"/>
                </a:cubicBezTo>
                <a:cubicBezTo>
                  <a:pt x="334" y="27"/>
                  <a:pt x="312" y="17"/>
                  <a:pt x="289" y="10"/>
                </a:cubicBezTo>
                <a:cubicBezTo>
                  <a:pt x="266" y="3"/>
                  <a:pt x="242" y="0"/>
                  <a:pt x="217" y="0"/>
                </a:cubicBezTo>
                <a:cubicBezTo>
                  <a:pt x="184" y="0"/>
                  <a:pt x="153" y="6"/>
                  <a:pt x="123" y="18"/>
                </a:cubicBezTo>
                <a:cubicBezTo>
                  <a:pt x="94" y="30"/>
                  <a:pt x="68" y="47"/>
                  <a:pt x="46" y="71"/>
                </a:cubicBezTo>
                <a:cubicBezTo>
                  <a:pt x="24" y="95"/>
                  <a:pt x="9" y="123"/>
                  <a:pt x="1" y="154"/>
                </a:cubicBezTo>
                <a:cubicBezTo>
                  <a:pt x="1" y="155"/>
                  <a:pt x="0" y="155"/>
                  <a:pt x="0" y="156"/>
                </a:cubicBezTo>
                <a:cubicBezTo>
                  <a:pt x="0" y="158"/>
                  <a:pt x="1" y="160"/>
                  <a:pt x="3" y="162"/>
                </a:cubicBezTo>
                <a:cubicBezTo>
                  <a:pt x="5" y="164"/>
                  <a:pt x="7" y="165"/>
                  <a:pt x="9" y="165"/>
                </a:cubicBezTo>
                <a:cubicBezTo>
                  <a:pt x="11" y="165"/>
                  <a:pt x="13" y="164"/>
                  <a:pt x="15" y="162"/>
                </a:cubicBezTo>
                <a:cubicBezTo>
                  <a:pt x="23" y="154"/>
                  <a:pt x="31" y="148"/>
                  <a:pt x="39" y="144"/>
                </a:cubicBezTo>
                <a:cubicBezTo>
                  <a:pt x="47" y="140"/>
                  <a:pt x="56" y="138"/>
                  <a:pt x="66" y="138"/>
                </a:cubicBezTo>
                <a:cubicBezTo>
                  <a:pt x="77" y="138"/>
                  <a:pt x="89" y="141"/>
                  <a:pt x="99" y="148"/>
                </a:cubicBezTo>
                <a:cubicBezTo>
                  <a:pt x="109" y="154"/>
                  <a:pt x="118" y="162"/>
                  <a:pt x="126" y="173"/>
                </a:cubicBezTo>
                <a:cubicBezTo>
                  <a:pt x="127" y="175"/>
                  <a:pt x="129" y="177"/>
                  <a:pt x="130" y="180"/>
                </a:cubicBezTo>
                <a:cubicBezTo>
                  <a:pt x="132" y="183"/>
                  <a:pt x="134" y="185"/>
                  <a:pt x="134" y="186"/>
                </a:cubicBezTo>
                <a:cubicBezTo>
                  <a:pt x="136" y="189"/>
                  <a:pt x="139" y="191"/>
                  <a:pt x="141" y="191"/>
                </a:cubicBezTo>
                <a:cubicBezTo>
                  <a:pt x="145" y="191"/>
                  <a:pt x="147" y="189"/>
                  <a:pt x="149" y="186"/>
                </a:cubicBezTo>
                <a:cubicBezTo>
                  <a:pt x="150" y="185"/>
                  <a:pt x="151" y="183"/>
                  <a:pt x="153" y="180"/>
                </a:cubicBezTo>
                <a:cubicBezTo>
                  <a:pt x="155" y="177"/>
                  <a:pt x="156" y="175"/>
                  <a:pt x="157" y="173"/>
                </a:cubicBezTo>
                <a:cubicBezTo>
                  <a:pt x="165" y="162"/>
                  <a:pt x="174" y="154"/>
                  <a:pt x="184" y="148"/>
                </a:cubicBezTo>
                <a:cubicBezTo>
                  <a:pt x="194" y="141"/>
                  <a:pt x="206" y="138"/>
                  <a:pt x="217" y="138"/>
                </a:cubicBezTo>
                <a:cubicBezTo>
                  <a:pt x="229" y="138"/>
                  <a:pt x="240" y="141"/>
                  <a:pt x="251" y="148"/>
                </a:cubicBezTo>
                <a:cubicBezTo>
                  <a:pt x="261" y="154"/>
                  <a:pt x="270" y="162"/>
                  <a:pt x="277" y="173"/>
                </a:cubicBezTo>
                <a:cubicBezTo>
                  <a:pt x="279" y="175"/>
                  <a:pt x="280" y="177"/>
                  <a:pt x="282" y="180"/>
                </a:cubicBezTo>
                <a:cubicBezTo>
                  <a:pt x="284" y="183"/>
                  <a:pt x="285" y="185"/>
                  <a:pt x="286" y="186"/>
                </a:cubicBezTo>
                <a:cubicBezTo>
                  <a:pt x="288" y="189"/>
                  <a:pt x="290" y="191"/>
                  <a:pt x="293" y="191"/>
                </a:cubicBezTo>
                <a:cubicBezTo>
                  <a:pt x="296" y="191"/>
                  <a:pt x="299" y="189"/>
                  <a:pt x="301" y="186"/>
                </a:cubicBezTo>
                <a:cubicBezTo>
                  <a:pt x="301" y="185"/>
                  <a:pt x="302" y="183"/>
                  <a:pt x="304" y="180"/>
                </a:cubicBezTo>
                <a:cubicBezTo>
                  <a:pt x="306" y="177"/>
                  <a:pt x="308" y="175"/>
                  <a:pt x="309" y="173"/>
                </a:cubicBezTo>
                <a:cubicBezTo>
                  <a:pt x="316" y="162"/>
                  <a:pt x="325" y="154"/>
                  <a:pt x="336" y="148"/>
                </a:cubicBezTo>
                <a:cubicBezTo>
                  <a:pt x="346" y="141"/>
                  <a:pt x="357" y="138"/>
                  <a:pt x="369" y="138"/>
                </a:cubicBezTo>
                <a:cubicBezTo>
                  <a:pt x="379" y="138"/>
                  <a:pt x="388" y="140"/>
                  <a:pt x="396" y="144"/>
                </a:cubicBezTo>
                <a:cubicBezTo>
                  <a:pt x="403" y="148"/>
                  <a:pt x="411" y="154"/>
                  <a:pt x="420" y="162"/>
                </a:cubicBezTo>
                <a:cubicBezTo>
                  <a:pt x="422" y="164"/>
                  <a:pt x="424" y="165"/>
                  <a:pt x="426" y="165"/>
                </a:cubicBezTo>
                <a:cubicBezTo>
                  <a:pt x="428" y="165"/>
                  <a:pt x="430" y="164"/>
                  <a:pt x="432" y="162"/>
                </a:cubicBezTo>
                <a:cubicBezTo>
                  <a:pt x="433" y="160"/>
                  <a:pt x="434" y="158"/>
                  <a:pt x="434" y="156"/>
                </a:cubicBezTo>
                <a:cubicBezTo>
                  <a:pt x="434" y="155"/>
                  <a:pt x="434" y="155"/>
                  <a:pt x="434" y="154"/>
                </a:cubicBezTo>
                <a:close/>
                <a:moveTo>
                  <a:pt x="434" y="154"/>
                </a:moveTo>
                <a:cubicBezTo>
                  <a:pt x="434" y="154"/>
                  <a:pt x="434" y="154"/>
                  <a:pt x="434" y="15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361" tIns="30181" rIns="60361" bIns="30181" numCol="1" anchor="ctr" anchorCtr="0" compatLnSpc="1">
            <a:prstTxWarp prst="textNoShape">
              <a:avLst/>
            </a:prstTxWarp>
          </a:bodyPr>
          <a:lstStyle/>
          <a:p>
            <a:pPr defTabSz="603583">
              <a:defRPr/>
            </a:pPr>
            <a:endParaRPr lang="en-GB" sz="812" kern="0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9D442-6017-4572-A30D-36E424A27012}"/>
              </a:ext>
            </a:extLst>
          </p:cNvPr>
          <p:cNvSpPr/>
          <p:nvPr/>
        </p:nvSpPr>
        <p:spPr>
          <a:xfrm>
            <a:off x="8342358" y="1775874"/>
            <a:ext cx="623230" cy="487723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1687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03553"/>
            <a:r>
              <a:rPr lang="en-US" sz="867" kern="0" dirty="0">
                <a:solidFill>
                  <a:schemeClr val="bg1"/>
                </a:solidFill>
              </a:rPr>
              <a:t>IT</a:t>
            </a:r>
            <a:endParaRPr lang="en-GB" sz="867" kern="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102AA6-B538-4D63-AFC2-A68B3D567B89}"/>
              </a:ext>
            </a:extLst>
          </p:cNvPr>
          <p:cNvSpPr/>
          <p:nvPr/>
        </p:nvSpPr>
        <p:spPr>
          <a:xfrm>
            <a:off x="9027102" y="1775874"/>
            <a:ext cx="623230" cy="487723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1687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03553">
              <a:defRPr/>
            </a:pPr>
            <a:r>
              <a:rPr lang="en-US" sz="867" kern="0" dirty="0">
                <a:solidFill>
                  <a:srgbClr val="FFFFFF"/>
                </a:solidFill>
              </a:rPr>
              <a:t>HR </a:t>
            </a:r>
            <a:endParaRPr lang="en-GB" sz="867" kern="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5DF8F1-935E-40FE-B8D6-8082EAD9507B}"/>
              </a:ext>
            </a:extLst>
          </p:cNvPr>
          <p:cNvSpPr/>
          <p:nvPr/>
        </p:nvSpPr>
        <p:spPr>
          <a:xfrm>
            <a:off x="6972871" y="1775874"/>
            <a:ext cx="623230" cy="487723"/>
          </a:xfrm>
          <a:prstGeom prst="rect">
            <a:avLst/>
          </a:prstGeom>
          <a:solidFill>
            <a:srgbClr val="BFE4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39000" tIns="32175" rIns="39000" bIns="23014" anchor="t" anchorCtr="0">
            <a:noAutofit/>
          </a:bodyPr>
          <a:lstStyle/>
          <a:p>
            <a:pPr algn="ctr" defTabSz="990546"/>
            <a:r>
              <a:rPr lang="en-US" sz="867" ker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/>
              </a:rPr>
              <a:t>Finance</a:t>
            </a:r>
            <a:endParaRPr lang="en-GB" sz="867" kern="0" dirty="0">
              <a:solidFill>
                <a:schemeClr val="accent5">
                  <a:lumMod val="75000"/>
                </a:schemeClr>
              </a:solidFill>
              <a:latin typeface="+mn-lt"/>
              <a:ea typeface="ＭＳ Ｐゴシック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29CC98B-6F4C-4C0E-B0F4-47EC641CC01B}"/>
              </a:ext>
            </a:extLst>
          </p:cNvPr>
          <p:cNvGrpSpPr/>
          <p:nvPr/>
        </p:nvGrpSpPr>
        <p:grpSpPr>
          <a:xfrm>
            <a:off x="7030821" y="2052033"/>
            <a:ext cx="234179" cy="166149"/>
            <a:chOff x="5417853" y="1807117"/>
            <a:chExt cx="274110" cy="204491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1D51DBF-685F-4A27-9138-39FFCAB5F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533" y="1863121"/>
              <a:ext cx="55624" cy="109154"/>
            </a:xfrm>
            <a:custGeom>
              <a:avLst/>
              <a:gdLst>
                <a:gd name="T0" fmla="*/ 429 w 429"/>
                <a:gd name="T1" fmla="*/ 0 h 632"/>
                <a:gd name="T2" fmla="*/ 10 w 429"/>
                <a:gd name="T3" fmla="*/ 0 h 632"/>
                <a:gd name="T4" fmla="*/ 0 w 429"/>
                <a:gd name="T5" fmla="*/ 10 h 632"/>
                <a:gd name="T6" fmla="*/ 0 w 429"/>
                <a:gd name="T7" fmla="*/ 622 h 632"/>
                <a:gd name="T8" fmla="*/ 10 w 429"/>
                <a:gd name="T9" fmla="*/ 632 h 632"/>
                <a:gd name="T10" fmla="*/ 429 w 429"/>
                <a:gd name="T11" fmla="*/ 632 h 632"/>
                <a:gd name="T12" fmla="*/ 429 w 429"/>
                <a:gd name="T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" h="632">
                  <a:moveTo>
                    <a:pt x="42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0" y="627"/>
                    <a:pt x="4" y="632"/>
                    <a:pt x="10" y="632"/>
                  </a:cubicBezTo>
                  <a:cubicBezTo>
                    <a:pt x="429" y="632"/>
                    <a:pt x="429" y="632"/>
                    <a:pt x="429" y="632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0486" tIns="40244" rIns="80486" bIns="40244" numCol="1" anchor="t" anchorCtr="0" compatLnSpc="1">
              <a:prstTxWarp prst="textNoShape">
                <a:avLst/>
              </a:prstTxWarp>
            </a:bodyPr>
            <a:lstStyle/>
            <a:p>
              <a:pPr defTabSz="804818">
                <a:defRPr/>
              </a:pPr>
              <a:endParaRPr lang="en-US" sz="19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BB3D1D67-56CA-42F5-B8E5-3D5523EE1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831" y="1808130"/>
              <a:ext cx="94852" cy="189846"/>
            </a:xfrm>
            <a:custGeom>
              <a:avLst/>
              <a:gdLst>
                <a:gd name="T0" fmla="*/ 1027 w 1371"/>
                <a:gd name="T1" fmla="*/ 2061 h 2061"/>
                <a:gd name="T2" fmla="*/ 0 w 1371"/>
                <a:gd name="T3" fmla="*/ 2061 h 2061"/>
                <a:gd name="T4" fmla="*/ 0 w 1371"/>
                <a:gd name="T5" fmla="*/ 359 h 2061"/>
                <a:gd name="T6" fmla="*/ 345 w 1371"/>
                <a:gd name="T7" fmla="*/ 0 h 2061"/>
                <a:gd name="T8" fmla="*/ 1371 w 1371"/>
                <a:gd name="T9" fmla="*/ 0 h 2061"/>
                <a:gd name="T10" fmla="*/ 1027 w 1371"/>
                <a:gd name="T11" fmla="*/ 359 h 2061"/>
                <a:gd name="T12" fmla="*/ 1027 w 1371"/>
                <a:gd name="T13" fmla="*/ 2061 h 2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1" h="2061">
                  <a:moveTo>
                    <a:pt x="1027" y="2061"/>
                  </a:moveTo>
                  <a:lnTo>
                    <a:pt x="0" y="2061"/>
                  </a:lnTo>
                  <a:lnTo>
                    <a:pt x="0" y="359"/>
                  </a:lnTo>
                  <a:lnTo>
                    <a:pt x="345" y="0"/>
                  </a:lnTo>
                  <a:lnTo>
                    <a:pt x="1371" y="0"/>
                  </a:lnTo>
                  <a:lnTo>
                    <a:pt x="1027" y="359"/>
                  </a:lnTo>
                  <a:lnTo>
                    <a:pt x="1027" y="206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xtLst/>
          </p:spPr>
          <p:txBody>
            <a:bodyPr vert="horz" wrap="square" lIns="80486" tIns="40244" rIns="80486" bIns="40244" numCol="1" anchor="t" anchorCtr="0" compatLnSpc="1">
              <a:prstTxWarp prst="textNoShape">
                <a:avLst/>
              </a:prstTxWarp>
            </a:bodyPr>
            <a:lstStyle/>
            <a:p>
              <a:pPr defTabSz="804818">
                <a:defRPr/>
              </a:pPr>
              <a:endParaRPr lang="en-US" sz="19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8267F50B-0A95-4E9C-9E49-745AFABE5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853" y="1837514"/>
              <a:ext cx="74651" cy="160093"/>
            </a:xfrm>
            <a:custGeom>
              <a:avLst/>
              <a:gdLst>
                <a:gd name="T0" fmla="*/ 573 w 576"/>
                <a:gd name="T1" fmla="*/ 883 h 927"/>
                <a:gd name="T2" fmla="*/ 44 w 576"/>
                <a:gd name="T3" fmla="*/ 883 h 927"/>
                <a:gd name="T4" fmla="*/ 44 w 576"/>
                <a:gd name="T5" fmla="*/ 44 h 927"/>
                <a:gd name="T6" fmla="*/ 573 w 576"/>
                <a:gd name="T7" fmla="*/ 44 h 927"/>
                <a:gd name="T8" fmla="*/ 573 w 576"/>
                <a:gd name="T9" fmla="*/ 4 h 927"/>
                <a:gd name="T10" fmla="*/ 576 w 576"/>
                <a:gd name="T11" fmla="*/ 0 h 927"/>
                <a:gd name="T12" fmla="*/ 22 w 576"/>
                <a:gd name="T13" fmla="*/ 0 h 927"/>
                <a:gd name="T14" fmla="*/ 0 w 576"/>
                <a:gd name="T15" fmla="*/ 22 h 927"/>
                <a:gd name="T16" fmla="*/ 0 w 576"/>
                <a:gd name="T17" fmla="*/ 905 h 927"/>
                <a:gd name="T18" fmla="*/ 22 w 576"/>
                <a:gd name="T19" fmla="*/ 927 h 927"/>
                <a:gd name="T20" fmla="*/ 573 w 576"/>
                <a:gd name="T21" fmla="*/ 927 h 927"/>
                <a:gd name="T22" fmla="*/ 573 w 576"/>
                <a:gd name="T23" fmla="*/ 883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6" h="927">
                  <a:moveTo>
                    <a:pt x="573" y="883"/>
                  </a:moveTo>
                  <a:cubicBezTo>
                    <a:pt x="44" y="883"/>
                    <a:pt x="44" y="883"/>
                    <a:pt x="44" y="883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73" y="44"/>
                    <a:pt x="573" y="44"/>
                    <a:pt x="573" y="44"/>
                  </a:cubicBezTo>
                  <a:cubicBezTo>
                    <a:pt x="573" y="4"/>
                    <a:pt x="573" y="4"/>
                    <a:pt x="573" y="4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905"/>
                    <a:pt x="0" y="905"/>
                    <a:pt x="0" y="905"/>
                  </a:cubicBezTo>
                  <a:cubicBezTo>
                    <a:pt x="0" y="917"/>
                    <a:pt x="10" y="927"/>
                    <a:pt x="22" y="927"/>
                  </a:cubicBezTo>
                  <a:cubicBezTo>
                    <a:pt x="573" y="927"/>
                    <a:pt x="573" y="927"/>
                    <a:pt x="573" y="927"/>
                  </a:cubicBezTo>
                  <a:lnTo>
                    <a:pt x="573" y="8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0486" tIns="40244" rIns="80486" bIns="40244" numCol="1" anchor="t" anchorCtr="0" compatLnSpc="1">
              <a:prstTxWarp prst="textNoShape">
                <a:avLst/>
              </a:prstTxWarp>
            </a:bodyPr>
            <a:lstStyle/>
            <a:p>
              <a:pPr defTabSz="804818">
                <a:defRPr/>
              </a:pPr>
              <a:endParaRPr lang="en-US" sz="19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41FB28A-4374-4CED-AE58-B86B8AC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030" y="1822500"/>
              <a:ext cx="73406" cy="7646"/>
            </a:xfrm>
            <a:custGeom>
              <a:avLst/>
              <a:gdLst>
                <a:gd name="T0" fmla="*/ 566 w 566"/>
                <a:gd name="T1" fmla="*/ 0 h 44"/>
                <a:gd name="T2" fmla="*/ 22 w 566"/>
                <a:gd name="T3" fmla="*/ 0 h 44"/>
                <a:gd name="T4" fmla="*/ 0 w 566"/>
                <a:gd name="T5" fmla="*/ 22 h 44"/>
                <a:gd name="T6" fmla="*/ 22 w 566"/>
                <a:gd name="T7" fmla="*/ 44 h 44"/>
                <a:gd name="T8" fmla="*/ 524 w 566"/>
                <a:gd name="T9" fmla="*/ 44 h 44"/>
                <a:gd name="T10" fmla="*/ 566 w 566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6" h="44">
                  <a:moveTo>
                    <a:pt x="566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524" y="44"/>
                    <a:pt x="524" y="44"/>
                    <a:pt x="524" y="44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0486" tIns="40244" rIns="80486" bIns="40244" numCol="1" anchor="t" anchorCtr="0" compatLnSpc="1">
              <a:prstTxWarp prst="textNoShape">
                <a:avLst/>
              </a:prstTxWarp>
            </a:bodyPr>
            <a:lstStyle/>
            <a:p>
              <a:pPr defTabSz="804818">
                <a:defRPr/>
              </a:pPr>
              <a:endParaRPr lang="en-US" sz="19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FA3BF171-A1CB-4B91-8E9D-14E041836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099" y="1807117"/>
              <a:ext cx="73335" cy="7646"/>
            </a:xfrm>
            <a:custGeom>
              <a:avLst/>
              <a:gdLst>
                <a:gd name="T0" fmla="*/ 566 w 566"/>
                <a:gd name="T1" fmla="*/ 0 h 44"/>
                <a:gd name="T2" fmla="*/ 22 w 566"/>
                <a:gd name="T3" fmla="*/ 0 h 44"/>
                <a:gd name="T4" fmla="*/ 0 w 566"/>
                <a:gd name="T5" fmla="*/ 22 h 44"/>
                <a:gd name="T6" fmla="*/ 22 w 566"/>
                <a:gd name="T7" fmla="*/ 44 h 44"/>
                <a:gd name="T8" fmla="*/ 524 w 566"/>
                <a:gd name="T9" fmla="*/ 44 h 44"/>
                <a:gd name="T10" fmla="*/ 566 w 566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6" h="44">
                  <a:moveTo>
                    <a:pt x="566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4"/>
                    <a:pt x="22" y="44"/>
                  </a:cubicBezTo>
                  <a:cubicBezTo>
                    <a:pt x="524" y="44"/>
                    <a:pt x="524" y="44"/>
                    <a:pt x="524" y="44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0486" tIns="40244" rIns="80486" bIns="40244" numCol="1" anchor="t" anchorCtr="0" compatLnSpc="1">
              <a:prstTxWarp prst="textNoShape">
                <a:avLst/>
              </a:prstTxWarp>
            </a:bodyPr>
            <a:lstStyle/>
            <a:p>
              <a:pPr defTabSz="804818">
                <a:defRPr/>
              </a:pPr>
              <a:endParaRPr lang="en-US" sz="19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859FFB9F-9CA2-4BB8-A5EF-8962CD5E6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1703" y="1884860"/>
              <a:ext cx="48914" cy="15843"/>
            </a:xfrm>
            <a:custGeom>
              <a:avLst/>
              <a:gdLst>
                <a:gd name="T0" fmla="*/ 0 w 377"/>
                <a:gd name="T1" fmla="*/ 44 h 92"/>
                <a:gd name="T2" fmla="*/ 0 w 377"/>
                <a:gd name="T3" fmla="*/ 46 h 92"/>
                <a:gd name="T4" fmla="*/ 0 w 377"/>
                <a:gd name="T5" fmla="*/ 46 h 92"/>
                <a:gd name="T6" fmla="*/ 188 w 377"/>
                <a:gd name="T7" fmla="*/ 92 h 92"/>
                <a:gd name="T8" fmla="*/ 377 w 377"/>
                <a:gd name="T9" fmla="*/ 46 h 92"/>
                <a:gd name="T10" fmla="*/ 377 w 377"/>
                <a:gd name="T11" fmla="*/ 46 h 92"/>
                <a:gd name="T12" fmla="*/ 377 w 377"/>
                <a:gd name="T13" fmla="*/ 44 h 92"/>
                <a:gd name="T14" fmla="*/ 376 w 377"/>
                <a:gd name="T15" fmla="*/ 43 h 92"/>
                <a:gd name="T16" fmla="*/ 188 w 377"/>
                <a:gd name="T17" fmla="*/ 0 h 92"/>
                <a:gd name="T18" fmla="*/ 0 w 377"/>
                <a:gd name="T19" fmla="*/ 43 h 92"/>
                <a:gd name="T20" fmla="*/ 0 w 377"/>
                <a:gd name="T21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92">
                  <a:moveTo>
                    <a:pt x="0" y="44"/>
                  </a:move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72"/>
                    <a:pt x="84" y="92"/>
                    <a:pt x="188" y="92"/>
                  </a:cubicBezTo>
                  <a:cubicBezTo>
                    <a:pt x="292" y="92"/>
                    <a:pt x="377" y="72"/>
                    <a:pt x="377" y="46"/>
                  </a:cubicBezTo>
                  <a:cubicBezTo>
                    <a:pt x="377" y="46"/>
                    <a:pt x="377" y="46"/>
                    <a:pt x="377" y="46"/>
                  </a:cubicBezTo>
                  <a:cubicBezTo>
                    <a:pt x="377" y="46"/>
                    <a:pt x="377" y="45"/>
                    <a:pt x="377" y="44"/>
                  </a:cubicBezTo>
                  <a:cubicBezTo>
                    <a:pt x="377" y="44"/>
                    <a:pt x="377" y="44"/>
                    <a:pt x="376" y="43"/>
                  </a:cubicBezTo>
                  <a:cubicBezTo>
                    <a:pt x="370" y="19"/>
                    <a:pt x="288" y="0"/>
                    <a:pt x="188" y="0"/>
                  </a:cubicBezTo>
                  <a:cubicBezTo>
                    <a:pt x="88" y="0"/>
                    <a:pt x="6" y="19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0486" tIns="40244" rIns="80486" bIns="40244" numCol="1" anchor="t" anchorCtr="0" compatLnSpc="1">
              <a:prstTxWarp prst="textNoShape">
                <a:avLst/>
              </a:prstTxWarp>
            </a:bodyPr>
            <a:lstStyle/>
            <a:p>
              <a:pPr defTabSz="804818">
                <a:defRPr/>
              </a:pPr>
              <a:endParaRPr lang="en-US" sz="19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B7C3A03A-61CD-4C11-B872-74D584DFB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556" y="1837514"/>
              <a:ext cx="72989" cy="25792"/>
            </a:xfrm>
            <a:custGeom>
              <a:avLst/>
              <a:gdLst>
                <a:gd name="T0" fmla="*/ 519 w 563"/>
                <a:gd name="T1" fmla="*/ 149 h 149"/>
                <a:gd name="T2" fmla="*/ 563 w 563"/>
                <a:gd name="T3" fmla="*/ 145 h 149"/>
                <a:gd name="T4" fmla="*/ 563 w 563"/>
                <a:gd name="T5" fmla="*/ 22 h 149"/>
                <a:gd name="T6" fmla="*/ 541 w 563"/>
                <a:gd name="T7" fmla="*/ 0 h 149"/>
                <a:gd name="T8" fmla="*/ 37 w 563"/>
                <a:gd name="T9" fmla="*/ 0 h 149"/>
                <a:gd name="T10" fmla="*/ 0 w 563"/>
                <a:gd name="T11" fmla="*/ 39 h 149"/>
                <a:gd name="T12" fmla="*/ 0 w 563"/>
                <a:gd name="T13" fmla="*/ 44 h 149"/>
                <a:gd name="T14" fmla="*/ 519 w 563"/>
                <a:gd name="T15" fmla="*/ 44 h 149"/>
                <a:gd name="T16" fmla="*/ 519 w 563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3" h="149">
                  <a:moveTo>
                    <a:pt x="519" y="149"/>
                  </a:moveTo>
                  <a:cubicBezTo>
                    <a:pt x="534" y="148"/>
                    <a:pt x="548" y="146"/>
                    <a:pt x="563" y="145"/>
                  </a:cubicBezTo>
                  <a:cubicBezTo>
                    <a:pt x="563" y="22"/>
                    <a:pt x="563" y="22"/>
                    <a:pt x="563" y="22"/>
                  </a:cubicBezTo>
                  <a:cubicBezTo>
                    <a:pt x="563" y="10"/>
                    <a:pt x="554" y="0"/>
                    <a:pt x="5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19" y="44"/>
                    <a:pt x="519" y="44"/>
                    <a:pt x="519" y="44"/>
                  </a:cubicBezTo>
                  <a:lnTo>
                    <a:pt x="51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0486" tIns="40244" rIns="80486" bIns="40244" numCol="1" anchor="t" anchorCtr="0" compatLnSpc="1">
              <a:prstTxWarp prst="textNoShape">
                <a:avLst/>
              </a:prstTxWarp>
            </a:bodyPr>
            <a:lstStyle/>
            <a:p>
              <a:pPr defTabSz="804818">
                <a:defRPr/>
              </a:pPr>
              <a:endParaRPr lang="en-US" sz="19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13E83803-E431-4DC3-8892-360CF4A4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796" y="1822500"/>
              <a:ext cx="74927" cy="39701"/>
            </a:xfrm>
            <a:custGeom>
              <a:avLst/>
              <a:gdLst>
                <a:gd name="T0" fmla="*/ 534 w 578"/>
                <a:gd name="T1" fmla="*/ 230 h 230"/>
                <a:gd name="T2" fmla="*/ 550 w 578"/>
                <a:gd name="T3" fmla="*/ 229 h 230"/>
                <a:gd name="T4" fmla="*/ 578 w 578"/>
                <a:gd name="T5" fmla="*/ 230 h 230"/>
                <a:gd name="T6" fmla="*/ 578 w 578"/>
                <a:gd name="T7" fmla="*/ 22 h 230"/>
                <a:gd name="T8" fmla="*/ 556 w 578"/>
                <a:gd name="T9" fmla="*/ 0 h 230"/>
                <a:gd name="T10" fmla="*/ 42 w 578"/>
                <a:gd name="T11" fmla="*/ 0 h 230"/>
                <a:gd name="T12" fmla="*/ 0 w 578"/>
                <a:gd name="T13" fmla="*/ 44 h 230"/>
                <a:gd name="T14" fmla="*/ 534 w 578"/>
                <a:gd name="T15" fmla="*/ 44 h 230"/>
                <a:gd name="T16" fmla="*/ 534 w 578"/>
                <a:gd name="T17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230">
                  <a:moveTo>
                    <a:pt x="534" y="230"/>
                  </a:moveTo>
                  <a:cubicBezTo>
                    <a:pt x="539" y="229"/>
                    <a:pt x="545" y="229"/>
                    <a:pt x="550" y="229"/>
                  </a:cubicBezTo>
                  <a:cubicBezTo>
                    <a:pt x="560" y="229"/>
                    <a:pt x="569" y="230"/>
                    <a:pt x="578" y="230"/>
                  </a:cubicBezTo>
                  <a:cubicBezTo>
                    <a:pt x="578" y="22"/>
                    <a:pt x="578" y="22"/>
                    <a:pt x="578" y="22"/>
                  </a:cubicBezTo>
                  <a:cubicBezTo>
                    <a:pt x="578" y="10"/>
                    <a:pt x="568" y="0"/>
                    <a:pt x="55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34" y="44"/>
                    <a:pt x="534" y="44"/>
                    <a:pt x="534" y="44"/>
                  </a:cubicBezTo>
                  <a:lnTo>
                    <a:pt x="534" y="2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0486" tIns="40244" rIns="80486" bIns="40244" numCol="1" anchor="t" anchorCtr="0" compatLnSpc="1">
              <a:prstTxWarp prst="textNoShape">
                <a:avLst/>
              </a:prstTxWarp>
            </a:bodyPr>
            <a:lstStyle/>
            <a:p>
              <a:pPr defTabSz="804818">
                <a:defRPr/>
              </a:pPr>
              <a:endParaRPr lang="en-US" sz="19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C200BAC3-4D25-4B6C-A004-AC104F395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796" y="1807117"/>
              <a:ext cx="74927" cy="56281"/>
            </a:xfrm>
            <a:custGeom>
              <a:avLst/>
              <a:gdLst>
                <a:gd name="T0" fmla="*/ 534 w 578"/>
                <a:gd name="T1" fmla="*/ 321 h 326"/>
                <a:gd name="T2" fmla="*/ 578 w 578"/>
                <a:gd name="T3" fmla="*/ 326 h 326"/>
                <a:gd name="T4" fmla="*/ 578 w 578"/>
                <a:gd name="T5" fmla="*/ 22 h 326"/>
                <a:gd name="T6" fmla="*/ 556 w 578"/>
                <a:gd name="T7" fmla="*/ 0 h 326"/>
                <a:gd name="T8" fmla="*/ 42 w 578"/>
                <a:gd name="T9" fmla="*/ 0 h 326"/>
                <a:gd name="T10" fmla="*/ 0 w 578"/>
                <a:gd name="T11" fmla="*/ 44 h 326"/>
                <a:gd name="T12" fmla="*/ 534 w 578"/>
                <a:gd name="T13" fmla="*/ 44 h 326"/>
                <a:gd name="T14" fmla="*/ 534 w 578"/>
                <a:gd name="T15" fmla="*/ 32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8" h="326">
                  <a:moveTo>
                    <a:pt x="534" y="321"/>
                  </a:moveTo>
                  <a:cubicBezTo>
                    <a:pt x="549" y="322"/>
                    <a:pt x="564" y="324"/>
                    <a:pt x="578" y="326"/>
                  </a:cubicBezTo>
                  <a:cubicBezTo>
                    <a:pt x="578" y="22"/>
                    <a:pt x="578" y="22"/>
                    <a:pt x="578" y="22"/>
                  </a:cubicBezTo>
                  <a:cubicBezTo>
                    <a:pt x="578" y="10"/>
                    <a:pt x="568" y="0"/>
                    <a:pt x="55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34" y="44"/>
                    <a:pt x="534" y="44"/>
                    <a:pt x="534" y="44"/>
                  </a:cubicBezTo>
                  <a:lnTo>
                    <a:pt x="534" y="3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0486" tIns="40244" rIns="80486" bIns="40244" numCol="1" anchor="t" anchorCtr="0" compatLnSpc="1">
              <a:prstTxWarp prst="textNoShape">
                <a:avLst/>
              </a:prstTxWarp>
            </a:bodyPr>
            <a:lstStyle/>
            <a:p>
              <a:pPr defTabSz="804818">
                <a:defRPr/>
              </a:pPr>
              <a:endParaRPr lang="en-US" sz="19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A923ECED-4010-47EC-847D-63C47D854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556" y="1863121"/>
              <a:ext cx="54449" cy="109154"/>
            </a:xfrm>
            <a:custGeom>
              <a:avLst/>
              <a:gdLst>
                <a:gd name="T0" fmla="*/ 76 w 420"/>
                <a:gd name="T1" fmla="*/ 624 h 632"/>
                <a:gd name="T2" fmla="*/ 232 w 420"/>
                <a:gd name="T3" fmla="*/ 463 h 632"/>
                <a:gd name="T4" fmla="*/ 309 w 420"/>
                <a:gd name="T5" fmla="*/ 451 h 632"/>
                <a:gd name="T6" fmla="*/ 309 w 420"/>
                <a:gd name="T7" fmla="*/ 172 h 632"/>
                <a:gd name="T8" fmla="*/ 420 w 420"/>
                <a:gd name="T9" fmla="*/ 26 h 632"/>
                <a:gd name="T10" fmla="*/ 420 w 420"/>
                <a:gd name="T11" fmla="*/ 10 h 632"/>
                <a:gd name="T12" fmla="*/ 410 w 420"/>
                <a:gd name="T13" fmla="*/ 0 h 632"/>
                <a:gd name="T14" fmla="*/ 0 w 420"/>
                <a:gd name="T15" fmla="*/ 0 h 632"/>
                <a:gd name="T16" fmla="*/ 0 w 420"/>
                <a:gd name="T17" fmla="*/ 632 h 632"/>
                <a:gd name="T18" fmla="*/ 76 w 420"/>
                <a:gd name="T19" fmla="*/ 632 h 632"/>
                <a:gd name="T20" fmla="*/ 76 w 420"/>
                <a:gd name="T21" fmla="*/ 624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632">
                  <a:moveTo>
                    <a:pt x="76" y="624"/>
                  </a:moveTo>
                  <a:cubicBezTo>
                    <a:pt x="76" y="578"/>
                    <a:pt x="96" y="496"/>
                    <a:pt x="232" y="463"/>
                  </a:cubicBezTo>
                  <a:cubicBezTo>
                    <a:pt x="255" y="458"/>
                    <a:pt x="281" y="453"/>
                    <a:pt x="309" y="451"/>
                  </a:cubicBezTo>
                  <a:cubicBezTo>
                    <a:pt x="309" y="172"/>
                    <a:pt x="309" y="172"/>
                    <a:pt x="309" y="172"/>
                  </a:cubicBezTo>
                  <a:cubicBezTo>
                    <a:pt x="309" y="132"/>
                    <a:pt x="324" y="64"/>
                    <a:pt x="420" y="26"/>
                  </a:cubicBezTo>
                  <a:cubicBezTo>
                    <a:pt x="420" y="10"/>
                    <a:pt x="420" y="10"/>
                    <a:pt x="420" y="10"/>
                  </a:cubicBezTo>
                  <a:cubicBezTo>
                    <a:pt x="420" y="4"/>
                    <a:pt x="416" y="0"/>
                    <a:pt x="4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76" y="632"/>
                    <a:pt x="76" y="632"/>
                    <a:pt x="76" y="632"/>
                  </a:cubicBezTo>
                  <a:lnTo>
                    <a:pt x="76" y="6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0486" tIns="40244" rIns="80486" bIns="40244" numCol="1" anchor="t" anchorCtr="0" compatLnSpc="1">
              <a:prstTxWarp prst="textNoShape">
                <a:avLst/>
              </a:prstTxWarp>
            </a:bodyPr>
            <a:lstStyle/>
            <a:p>
              <a:pPr defTabSz="804818">
                <a:defRPr/>
              </a:pPr>
              <a:endParaRPr lang="en-US" sz="19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097B5B9C-1EC7-4DD1-9D10-46E57AB6F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287" y="1869662"/>
              <a:ext cx="71676" cy="141946"/>
            </a:xfrm>
            <a:custGeom>
              <a:avLst/>
              <a:gdLst>
                <a:gd name="T0" fmla="*/ 495 w 553"/>
                <a:gd name="T1" fmla="*/ 41 h 822"/>
                <a:gd name="T2" fmla="*/ 430 w 553"/>
                <a:gd name="T3" fmla="*/ 16 h 822"/>
                <a:gd name="T4" fmla="*/ 276 w 553"/>
                <a:gd name="T5" fmla="*/ 0 h 822"/>
                <a:gd name="T6" fmla="*/ 122 w 553"/>
                <a:gd name="T7" fmla="*/ 16 h 822"/>
                <a:gd name="T8" fmla="*/ 0 w 553"/>
                <a:gd name="T9" fmla="*/ 134 h 822"/>
                <a:gd name="T10" fmla="*/ 0 w 553"/>
                <a:gd name="T11" fmla="*/ 409 h 822"/>
                <a:gd name="T12" fmla="*/ 44 w 553"/>
                <a:gd name="T13" fmla="*/ 408 h 822"/>
                <a:gd name="T14" fmla="*/ 44 w 553"/>
                <a:gd name="T15" fmla="*/ 408 h 822"/>
                <a:gd name="T16" fmla="*/ 44 w 553"/>
                <a:gd name="T17" fmla="*/ 134 h 822"/>
                <a:gd name="T18" fmla="*/ 133 w 553"/>
                <a:gd name="T19" fmla="*/ 59 h 822"/>
                <a:gd name="T20" fmla="*/ 276 w 553"/>
                <a:gd name="T21" fmla="*/ 44 h 822"/>
                <a:gd name="T22" fmla="*/ 420 w 553"/>
                <a:gd name="T23" fmla="*/ 59 h 822"/>
                <a:gd name="T24" fmla="*/ 509 w 553"/>
                <a:gd name="T25" fmla="*/ 134 h 822"/>
                <a:gd name="T26" fmla="*/ 509 w 553"/>
                <a:gd name="T27" fmla="*/ 693 h 822"/>
                <a:gd name="T28" fmla="*/ 420 w 553"/>
                <a:gd name="T29" fmla="*/ 768 h 822"/>
                <a:gd name="T30" fmla="*/ 364 w 553"/>
                <a:gd name="T31" fmla="*/ 778 h 822"/>
                <a:gd name="T32" fmla="*/ 364 w 553"/>
                <a:gd name="T33" fmla="*/ 806 h 822"/>
                <a:gd name="T34" fmla="*/ 363 w 553"/>
                <a:gd name="T35" fmla="*/ 822 h 822"/>
                <a:gd name="T36" fmla="*/ 430 w 553"/>
                <a:gd name="T37" fmla="*/ 811 h 822"/>
                <a:gd name="T38" fmla="*/ 553 w 553"/>
                <a:gd name="T39" fmla="*/ 693 h 822"/>
                <a:gd name="T40" fmla="*/ 553 w 553"/>
                <a:gd name="T41" fmla="*/ 134 h 822"/>
                <a:gd name="T42" fmla="*/ 495 w 553"/>
                <a:gd name="T43" fmla="*/ 41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3" h="822">
                  <a:moveTo>
                    <a:pt x="495" y="41"/>
                  </a:moveTo>
                  <a:cubicBezTo>
                    <a:pt x="470" y="26"/>
                    <a:pt x="443" y="19"/>
                    <a:pt x="430" y="16"/>
                  </a:cubicBezTo>
                  <a:cubicBezTo>
                    <a:pt x="388" y="6"/>
                    <a:pt x="334" y="0"/>
                    <a:pt x="276" y="0"/>
                  </a:cubicBezTo>
                  <a:cubicBezTo>
                    <a:pt x="219" y="0"/>
                    <a:pt x="164" y="6"/>
                    <a:pt x="122" y="16"/>
                  </a:cubicBezTo>
                  <a:cubicBezTo>
                    <a:pt x="21" y="41"/>
                    <a:pt x="0" y="94"/>
                    <a:pt x="0" y="134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14" y="408"/>
                    <a:pt x="29" y="408"/>
                    <a:pt x="44" y="408"/>
                  </a:cubicBezTo>
                  <a:cubicBezTo>
                    <a:pt x="44" y="408"/>
                    <a:pt x="44" y="408"/>
                    <a:pt x="44" y="408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81"/>
                    <a:pt x="111" y="64"/>
                    <a:pt x="133" y="59"/>
                  </a:cubicBezTo>
                  <a:cubicBezTo>
                    <a:pt x="172" y="50"/>
                    <a:pt x="223" y="44"/>
                    <a:pt x="276" y="44"/>
                  </a:cubicBezTo>
                  <a:cubicBezTo>
                    <a:pt x="330" y="44"/>
                    <a:pt x="381" y="50"/>
                    <a:pt x="420" y="59"/>
                  </a:cubicBezTo>
                  <a:cubicBezTo>
                    <a:pt x="442" y="64"/>
                    <a:pt x="509" y="81"/>
                    <a:pt x="509" y="134"/>
                  </a:cubicBezTo>
                  <a:cubicBezTo>
                    <a:pt x="509" y="693"/>
                    <a:pt x="509" y="693"/>
                    <a:pt x="509" y="693"/>
                  </a:cubicBezTo>
                  <a:cubicBezTo>
                    <a:pt x="509" y="746"/>
                    <a:pt x="442" y="763"/>
                    <a:pt x="420" y="768"/>
                  </a:cubicBezTo>
                  <a:cubicBezTo>
                    <a:pt x="403" y="772"/>
                    <a:pt x="385" y="775"/>
                    <a:pt x="364" y="778"/>
                  </a:cubicBezTo>
                  <a:cubicBezTo>
                    <a:pt x="364" y="806"/>
                    <a:pt x="364" y="806"/>
                    <a:pt x="364" y="806"/>
                  </a:cubicBezTo>
                  <a:cubicBezTo>
                    <a:pt x="364" y="811"/>
                    <a:pt x="364" y="816"/>
                    <a:pt x="363" y="822"/>
                  </a:cubicBezTo>
                  <a:cubicBezTo>
                    <a:pt x="388" y="819"/>
                    <a:pt x="411" y="816"/>
                    <a:pt x="430" y="811"/>
                  </a:cubicBezTo>
                  <a:cubicBezTo>
                    <a:pt x="532" y="786"/>
                    <a:pt x="553" y="733"/>
                    <a:pt x="553" y="693"/>
                  </a:cubicBezTo>
                  <a:cubicBezTo>
                    <a:pt x="553" y="134"/>
                    <a:pt x="553" y="134"/>
                    <a:pt x="553" y="134"/>
                  </a:cubicBezTo>
                  <a:cubicBezTo>
                    <a:pt x="553" y="96"/>
                    <a:pt x="532" y="63"/>
                    <a:pt x="495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xtLst/>
          </p:spPr>
          <p:txBody>
            <a:bodyPr vert="horz" wrap="square" lIns="80486" tIns="40244" rIns="80486" bIns="40244" numCol="1" anchor="t" anchorCtr="0" compatLnSpc="1">
              <a:prstTxWarp prst="textNoShape">
                <a:avLst/>
              </a:prstTxWarp>
            </a:bodyPr>
            <a:lstStyle/>
            <a:p>
              <a:pPr defTabSz="804818">
                <a:defRPr/>
              </a:pPr>
              <a:endParaRPr lang="en-US" sz="195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5E1E568-8733-4357-A779-88DB5FF06F4F}"/>
              </a:ext>
            </a:extLst>
          </p:cNvPr>
          <p:cNvGrpSpPr/>
          <p:nvPr/>
        </p:nvGrpSpPr>
        <p:grpSpPr>
          <a:xfrm>
            <a:off x="9106093" y="2035220"/>
            <a:ext cx="156216" cy="181986"/>
            <a:chOff x="8075208" y="1579889"/>
            <a:chExt cx="222923" cy="195000"/>
          </a:xfrm>
        </p:grpSpPr>
        <p:sp>
          <p:nvSpPr>
            <p:cNvPr id="60" name="Freeform 297">
              <a:extLst>
                <a:ext uri="{FF2B5EF4-FFF2-40B4-BE49-F238E27FC236}">
                  <a16:creationId xmlns:a16="http://schemas.microsoft.com/office/drawing/2014/main" id="{BAB68F34-D66F-450F-B138-BD919E88AEF5}"/>
                </a:ext>
              </a:extLst>
            </p:cNvPr>
            <p:cNvSpPr/>
            <p:nvPr/>
          </p:nvSpPr>
          <p:spPr>
            <a:xfrm>
              <a:off x="8075208" y="1595229"/>
              <a:ext cx="139747" cy="179660"/>
            </a:xfrm>
            <a:custGeom>
              <a:avLst/>
              <a:gdLst/>
              <a:ahLst/>
              <a:cxnLst/>
              <a:rect l="l" t="t" r="r" b="b"/>
              <a:pathLst>
                <a:path w="1962309" h="2238535">
                  <a:moveTo>
                    <a:pt x="1174597" y="424767"/>
                  </a:moveTo>
                  <a:cubicBezTo>
                    <a:pt x="1152157" y="423494"/>
                    <a:pt x="1127882" y="425346"/>
                    <a:pt x="1102217" y="431960"/>
                  </a:cubicBezTo>
                  <a:cubicBezTo>
                    <a:pt x="1111742" y="466885"/>
                    <a:pt x="1153017" y="524035"/>
                    <a:pt x="1273667" y="565310"/>
                  </a:cubicBezTo>
                  <a:cubicBezTo>
                    <a:pt x="1113859" y="603410"/>
                    <a:pt x="877850" y="631985"/>
                    <a:pt x="641842" y="508160"/>
                  </a:cubicBezTo>
                  <a:cubicBezTo>
                    <a:pt x="578342" y="661618"/>
                    <a:pt x="591042" y="942077"/>
                    <a:pt x="746617" y="1101885"/>
                  </a:cubicBezTo>
                  <a:cubicBezTo>
                    <a:pt x="747675" y="1165385"/>
                    <a:pt x="748734" y="1228885"/>
                    <a:pt x="749792" y="1292385"/>
                  </a:cubicBezTo>
                  <a:lnTo>
                    <a:pt x="600567" y="1336835"/>
                  </a:lnTo>
                  <a:cubicBezTo>
                    <a:pt x="655600" y="1482885"/>
                    <a:pt x="672534" y="1578135"/>
                    <a:pt x="698992" y="1755935"/>
                  </a:cubicBezTo>
                  <a:cubicBezTo>
                    <a:pt x="856684" y="1858593"/>
                    <a:pt x="1115975" y="1872352"/>
                    <a:pt x="1276842" y="1740060"/>
                  </a:cubicBezTo>
                  <a:cubicBezTo>
                    <a:pt x="1290600" y="1628935"/>
                    <a:pt x="1320234" y="1473360"/>
                    <a:pt x="1365742" y="1340010"/>
                  </a:cubicBezTo>
                  <a:lnTo>
                    <a:pt x="1216517" y="1295560"/>
                  </a:lnTo>
                  <a:lnTo>
                    <a:pt x="1222867" y="1101885"/>
                  </a:lnTo>
                  <a:cubicBezTo>
                    <a:pt x="1326584" y="979118"/>
                    <a:pt x="1408075" y="751577"/>
                    <a:pt x="1314942" y="476410"/>
                  </a:cubicBezTo>
                  <a:cubicBezTo>
                    <a:pt x="1292717" y="460535"/>
                    <a:pt x="1241917" y="428587"/>
                    <a:pt x="1174597" y="424767"/>
                  </a:cubicBezTo>
                  <a:close/>
                  <a:moveTo>
                    <a:pt x="987917" y="160"/>
                  </a:moveTo>
                  <a:cubicBezTo>
                    <a:pt x="1455700" y="1218"/>
                    <a:pt x="1621859" y="453127"/>
                    <a:pt x="1591167" y="651035"/>
                  </a:cubicBezTo>
                  <a:cubicBezTo>
                    <a:pt x="1580584" y="865877"/>
                    <a:pt x="1474750" y="1185493"/>
                    <a:pt x="1521317" y="1276510"/>
                  </a:cubicBezTo>
                  <a:cubicBezTo>
                    <a:pt x="1599634" y="1414093"/>
                    <a:pt x="1747800" y="1345302"/>
                    <a:pt x="1889617" y="1527335"/>
                  </a:cubicBezTo>
                  <a:cubicBezTo>
                    <a:pt x="2007092" y="1703018"/>
                    <a:pt x="1949942" y="1888227"/>
                    <a:pt x="1937242" y="2235360"/>
                  </a:cubicBezTo>
                  <a:lnTo>
                    <a:pt x="1226042" y="2235360"/>
                  </a:lnTo>
                  <a:cubicBezTo>
                    <a:pt x="1217575" y="2121060"/>
                    <a:pt x="1231334" y="2006760"/>
                    <a:pt x="1248267" y="1892460"/>
                  </a:cubicBezTo>
                  <a:cubicBezTo>
                    <a:pt x="1084225" y="1957018"/>
                    <a:pt x="936059" y="1986652"/>
                    <a:pt x="718042" y="1905160"/>
                  </a:cubicBezTo>
                  <a:cubicBezTo>
                    <a:pt x="728625" y="1984535"/>
                    <a:pt x="755084" y="2111535"/>
                    <a:pt x="730742" y="2238535"/>
                  </a:cubicBezTo>
                  <a:lnTo>
                    <a:pt x="19542" y="2238535"/>
                  </a:lnTo>
                  <a:cubicBezTo>
                    <a:pt x="30125" y="2010993"/>
                    <a:pt x="-48623" y="1760615"/>
                    <a:pt x="51292" y="1555910"/>
                  </a:cubicBezTo>
                  <a:cubicBezTo>
                    <a:pt x="138075" y="1378110"/>
                    <a:pt x="332809" y="1413035"/>
                    <a:pt x="406892" y="1317785"/>
                  </a:cubicBezTo>
                  <a:cubicBezTo>
                    <a:pt x="486267" y="1236293"/>
                    <a:pt x="359267" y="859527"/>
                    <a:pt x="368792" y="597060"/>
                  </a:cubicBezTo>
                  <a:cubicBezTo>
                    <a:pt x="387842" y="242518"/>
                    <a:pt x="629142" y="-7248"/>
                    <a:pt x="987917" y="1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818">
                <a:defRPr/>
              </a:pPr>
              <a:endParaRPr lang="en-US" sz="1950" kern="0" dirty="0">
                <a:solidFill>
                  <a:schemeClr val="accent2"/>
                </a:solidFill>
              </a:endParaRPr>
            </a:p>
          </p:txBody>
        </p:sp>
        <p:sp>
          <p:nvSpPr>
            <p:cNvPr id="61" name="Freeform 301">
              <a:extLst>
                <a:ext uri="{FF2B5EF4-FFF2-40B4-BE49-F238E27FC236}">
                  <a16:creationId xmlns:a16="http://schemas.microsoft.com/office/drawing/2014/main" id="{C65B7E6D-56E3-4520-A738-A097CAE77E56}"/>
                </a:ext>
              </a:extLst>
            </p:cNvPr>
            <p:cNvSpPr/>
            <p:nvPr/>
          </p:nvSpPr>
          <p:spPr>
            <a:xfrm flipH="1">
              <a:off x="8196886" y="1579889"/>
              <a:ext cx="64717" cy="59054"/>
            </a:xfrm>
            <a:custGeom>
              <a:avLst/>
              <a:gdLst>
                <a:gd name="connsiteX0" fmla="*/ 0 w 707231"/>
                <a:gd name="connsiteY0" fmla="*/ 735807 h 735807"/>
                <a:gd name="connsiteX1" fmla="*/ 214312 w 707231"/>
                <a:gd name="connsiteY1" fmla="*/ 419100 h 735807"/>
                <a:gd name="connsiteX2" fmla="*/ 657225 w 707231"/>
                <a:gd name="connsiteY2" fmla="*/ 431007 h 735807"/>
                <a:gd name="connsiteX3" fmla="*/ 707231 w 707231"/>
                <a:gd name="connsiteY3" fmla="*/ 723900 h 735807"/>
                <a:gd name="connsiteX4" fmla="*/ 364331 w 707231"/>
                <a:gd name="connsiteY4" fmla="*/ 0 h 735807"/>
                <a:gd name="connsiteX5" fmla="*/ 0 w 707231"/>
                <a:gd name="connsiteY5" fmla="*/ 735807 h 735807"/>
                <a:gd name="connsiteX0" fmla="*/ 0 w 707231"/>
                <a:gd name="connsiteY0" fmla="*/ 735807 h 735807"/>
                <a:gd name="connsiteX1" fmla="*/ 214312 w 707231"/>
                <a:gd name="connsiteY1" fmla="*/ 419100 h 735807"/>
                <a:gd name="connsiteX2" fmla="*/ 657225 w 707231"/>
                <a:gd name="connsiteY2" fmla="*/ 431007 h 735807"/>
                <a:gd name="connsiteX3" fmla="*/ 707231 w 707231"/>
                <a:gd name="connsiteY3" fmla="*/ 723900 h 735807"/>
                <a:gd name="connsiteX4" fmla="*/ 364331 w 707231"/>
                <a:gd name="connsiteY4" fmla="*/ 0 h 735807"/>
                <a:gd name="connsiteX5" fmla="*/ 0 w 707231"/>
                <a:gd name="connsiteY5" fmla="*/ 735807 h 735807"/>
                <a:gd name="connsiteX0" fmla="*/ 0 w 707231"/>
                <a:gd name="connsiteY0" fmla="*/ 738452 h 738452"/>
                <a:gd name="connsiteX1" fmla="*/ 214312 w 707231"/>
                <a:gd name="connsiteY1" fmla="*/ 421745 h 738452"/>
                <a:gd name="connsiteX2" fmla="*/ 657225 w 707231"/>
                <a:gd name="connsiteY2" fmla="*/ 433652 h 738452"/>
                <a:gd name="connsiteX3" fmla="*/ 707231 w 707231"/>
                <a:gd name="connsiteY3" fmla="*/ 726545 h 738452"/>
                <a:gd name="connsiteX4" fmla="*/ 364331 w 707231"/>
                <a:gd name="connsiteY4" fmla="*/ 2645 h 738452"/>
                <a:gd name="connsiteX5" fmla="*/ 0 w 707231"/>
                <a:gd name="connsiteY5" fmla="*/ 738452 h 738452"/>
                <a:gd name="connsiteX0" fmla="*/ 102731 w 809962"/>
                <a:gd name="connsiteY0" fmla="*/ 738452 h 738452"/>
                <a:gd name="connsiteX1" fmla="*/ 317043 w 809962"/>
                <a:gd name="connsiteY1" fmla="*/ 421745 h 738452"/>
                <a:gd name="connsiteX2" fmla="*/ 759956 w 809962"/>
                <a:gd name="connsiteY2" fmla="*/ 433652 h 738452"/>
                <a:gd name="connsiteX3" fmla="*/ 809962 w 809962"/>
                <a:gd name="connsiteY3" fmla="*/ 726545 h 738452"/>
                <a:gd name="connsiteX4" fmla="*/ 467062 w 809962"/>
                <a:gd name="connsiteY4" fmla="*/ 2645 h 738452"/>
                <a:gd name="connsiteX5" fmla="*/ 102731 w 809962"/>
                <a:gd name="connsiteY5" fmla="*/ 738452 h 738452"/>
                <a:gd name="connsiteX0" fmla="*/ 102731 w 809962"/>
                <a:gd name="connsiteY0" fmla="*/ 735807 h 735807"/>
                <a:gd name="connsiteX1" fmla="*/ 317043 w 809962"/>
                <a:gd name="connsiteY1" fmla="*/ 419100 h 735807"/>
                <a:gd name="connsiteX2" fmla="*/ 759956 w 809962"/>
                <a:gd name="connsiteY2" fmla="*/ 431007 h 735807"/>
                <a:gd name="connsiteX3" fmla="*/ 809962 w 809962"/>
                <a:gd name="connsiteY3" fmla="*/ 723900 h 735807"/>
                <a:gd name="connsiteX4" fmla="*/ 467062 w 809962"/>
                <a:gd name="connsiteY4" fmla="*/ 0 h 735807"/>
                <a:gd name="connsiteX5" fmla="*/ 102731 w 809962"/>
                <a:gd name="connsiteY5" fmla="*/ 735807 h 735807"/>
                <a:gd name="connsiteX0" fmla="*/ 102731 w 908488"/>
                <a:gd name="connsiteY0" fmla="*/ 735807 h 735807"/>
                <a:gd name="connsiteX1" fmla="*/ 317043 w 908488"/>
                <a:gd name="connsiteY1" fmla="*/ 419100 h 735807"/>
                <a:gd name="connsiteX2" fmla="*/ 759956 w 908488"/>
                <a:gd name="connsiteY2" fmla="*/ 431007 h 735807"/>
                <a:gd name="connsiteX3" fmla="*/ 809962 w 908488"/>
                <a:gd name="connsiteY3" fmla="*/ 723900 h 735807"/>
                <a:gd name="connsiteX4" fmla="*/ 467062 w 908488"/>
                <a:gd name="connsiteY4" fmla="*/ 0 h 735807"/>
                <a:gd name="connsiteX5" fmla="*/ 102731 w 908488"/>
                <a:gd name="connsiteY5" fmla="*/ 735807 h 735807"/>
                <a:gd name="connsiteX0" fmla="*/ 102731 w 896093"/>
                <a:gd name="connsiteY0" fmla="*/ 735807 h 735807"/>
                <a:gd name="connsiteX1" fmla="*/ 317043 w 896093"/>
                <a:gd name="connsiteY1" fmla="*/ 419100 h 735807"/>
                <a:gd name="connsiteX2" fmla="*/ 759956 w 896093"/>
                <a:gd name="connsiteY2" fmla="*/ 431007 h 735807"/>
                <a:gd name="connsiteX3" fmla="*/ 809962 w 896093"/>
                <a:gd name="connsiteY3" fmla="*/ 723900 h 735807"/>
                <a:gd name="connsiteX4" fmla="*/ 467062 w 896093"/>
                <a:gd name="connsiteY4" fmla="*/ 0 h 735807"/>
                <a:gd name="connsiteX5" fmla="*/ 102731 w 896093"/>
                <a:gd name="connsiteY5" fmla="*/ 735807 h 735807"/>
                <a:gd name="connsiteX0" fmla="*/ 102731 w 908757"/>
                <a:gd name="connsiteY0" fmla="*/ 735807 h 735807"/>
                <a:gd name="connsiteX1" fmla="*/ 317043 w 908757"/>
                <a:gd name="connsiteY1" fmla="*/ 419100 h 735807"/>
                <a:gd name="connsiteX2" fmla="*/ 759956 w 908757"/>
                <a:gd name="connsiteY2" fmla="*/ 431007 h 735807"/>
                <a:gd name="connsiteX3" fmla="*/ 809962 w 908757"/>
                <a:gd name="connsiteY3" fmla="*/ 723900 h 735807"/>
                <a:gd name="connsiteX4" fmla="*/ 467062 w 908757"/>
                <a:gd name="connsiteY4" fmla="*/ 0 h 735807"/>
                <a:gd name="connsiteX5" fmla="*/ 102731 w 908757"/>
                <a:gd name="connsiteY5" fmla="*/ 735807 h 735807"/>
                <a:gd name="connsiteX0" fmla="*/ 102731 w 908757"/>
                <a:gd name="connsiteY0" fmla="*/ 735807 h 735807"/>
                <a:gd name="connsiteX1" fmla="*/ 317043 w 908757"/>
                <a:gd name="connsiteY1" fmla="*/ 419100 h 735807"/>
                <a:gd name="connsiteX2" fmla="*/ 759956 w 908757"/>
                <a:gd name="connsiteY2" fmla="*/ 431007 h 735807"/>
                <a:gd name="connsiteX3" fmla="*/ 809962 w 908757"/>
                <a:gd name="connsiteY3" fmla="*/ 723900 h 735807"/>
                <a:gd name="connsiteX4" fmla="*/ 467062 w 908757"/>
                <a:gd name="connsiteY4" fmla="*/ 0 h 735807"/>
                <a:gd name="connsiteX5" fmla="*/ 102731 w 908757"/>
                <a:gd name="connsiteY5" fmla="*/ 735807 h 735807"/>
                <a:gd name="connsiteX0" fmla="*/ 102731 w 908757"/>
                <a:gd name="connsiteY0" fmla="*/ 735807 h 735807"/>
                <a:gd name="connsiteX1" fmla="*/ 317043 w 908757"/>
                <a:gd name="connsiteY1" fmla="*/ 419100 h 735807"/>
                <a:gd name="connsiteX2" fmla="*/ 759956 w 908757"/>
                <a:gd name="connsiteY2" fmla="*/ 431007 h 735807"/>
                <a:gd name="connsiteX3" fmla="*/ 809962 w 908757"/>
                <a:gd name="connsiteY3" fmla="*/ 723900 h 735807"/>
                <a:gd name="connsiteX4" fmla="*/ 467062 w 908757"/>
                <a:gd name="connsiteY4" fmla="*/ 0 h 735807"/>
                <a:gd name="connsiteX5" fmla="*/ 102731 w 908757"/>
                <a:gd name="connsiteY5" fmla="*/ 735807 h 735807"/>
                <a:gd name="connsiteX0" fmla="*/ 102731 w 908757"/>
                <a:gd name="connsiteY0" fmla="*/ 735807 h 735807"/>
                <a:gd name="connsiteX1" fmla="*/ 317043 w 908757"/>
                <a:gd name="connsiteY1" fmla="*/ 419100 h 735807"/>
                <a:gd name="connsiteX2" fmla="*/ 759956 w 908757"/>
                <a:gd name="connsiteY2" fmla="*/ 431007 h 735807"/>
                <a:gd name="connsiteX3" fmla="*/ 809962 w 908757"/>
                <a:gd name="connsiteY3" fmla="*/ 723900 h 735807"/>
                <a:gd name="connsiteX4" fmla="*/ 467062 w 908757"/>
                <a:gd name="connsiteY4" fmla="*/ 0 h 735807"/>
                <a:gd name="connsiteX5" fmla="*/ 102731 w 908757"/>
                <a:gd name="connsiteY5" fmla="*/ 735807 h 735807"/>
                <a:gd name="connsiteX0" fmla="*/ 102731 w 908757"/>
                <a:gd name="connsiteY0" fmla="*/ 735807 h 735807"/>
                <a:gd name="connsiteX1" fmla="*/ 317043 w 908757"/>
                <a:gd name="connsiteY1" fmla="*/ 419100 h 735807"/>
                <a:gd name="connsiteX2" fmla="*/ 759956 w 908757"/>
                <a:gd name="connsiteY2" fmla="*/ 431007 h 735807"/>
                <a:gd name="connsiteX3" fmla="*/ 809962 w 908757"/>
                <a:gd name="connsiteY3" fmla="*/ 723900 h 735807"/>
                <a:gd name="connsiteX4" fmla="*/ 467062 w 908757"/>
                <a:gd name="connsiteY4" fmla="*/ 0 h 735807"/>
                <a:gd name="connsiteX5" fmla="*/ 102731 w 908757"/>
                <a:gd name="connsiteY5" fmla="*/ 735807 h 735807"/>
                <a:gd name="connsiteX0" fmla="*/ 102731 w 908757"/>
                <a:gd name="connsiteY0" fmla="*/ 735807 h 735807"/>
                <a:gd name="connsiteX1" fmla="*/ 317043 w 908757"/>
                <a:gd name="connsiteY1" fmla="*/ 419100 h 735807"/>
                <a:gd name="connsiteX2" fmla="*/ 759956 w 908757"/>
                <a:gd name="connsiteY2" fmla="*/ 431007 h 735807"/>
                <a:gd name="connsiteX3" fmla="*/ 809962 w 908757"/>
                <a:gd name="connsiteY3" fmla="*/ 723900 h 735807"/>
                <a:gd name="connsiteX4" fmla="*/ 467062 w 908757"/>
                <a:gd name="connsiteY4" fmla="*/ 0 h 735807"/>
                <a:gd name="connsiteX5" fmla="*/ 102731 w 908757"/>
                <a:gd name="connsiteY5" fmla="*/ 735807 h 735807"/>
                <a:gd name="connsiteX0" fmla="*/ 102731 w 908757"/>
                <a:gd name="connsiteY0" fmla="*/ 735807 h 735807"/>
                <a:gd name="connsiteX1" fmla="*/ 317043 w 908757"/>
                <a:gd name="connsiteY1" fmla="*/ 419100 h 735807"/>
                <a:gd name="connsiteX2" fmla="*/ 759956 w 908757"/>
                <a:gd name="connsiteY2" fmla="*/ 431007 h 735807"/>
                <a:gd name="connsiteX3" fmla="*/ 809962 w 908757"/>
                <a:gd name="connsiteY3" fmla="*/ 723900 h 735807"/>
                <a:gd name="connsiteX4" fmla="*/ 467062 w 908757"/>
                <a:gd name="connsiteY4" fmla="*/ 0 h 735807"/>
                <a:gd name="connsiteX5" fmla="*/ 102731 w 908757"/>
                <a:gd name="connsiteY5" fmla="*/ 735807 h 73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757" h="735807">
                  <a:moveTo>
                    <a:pt x="102731" y="735807"/>
                  </a:moveTo>
                  <a:cubicBezTo>
                    <a:pt x="64631" y="468313"/>
                    <a:pt x="171787" y="372269"/>
                    <a:pt x="317043" y="419100"/>
                  </a:cubicBezTo>
                  <a:cubicBezTo>
                    <a:pt x="486112" y="475456"/>
                    <a:pt x="614699" y="524670"/>
                    <a:pt x="759956" y="431007"/>
                  </a:cubicBezTo>
                  <a:cubicBezTo>
                    <a:pt x="821868" y="519113"/>
                    <a:pt x="821868" y="611982"/>
                    <a:pt x="809962" y="723900"/>
                  </a:cubicBezTo>
                  <a:cubicBezTo>
                    <a:pt x="1021894" y="515937"/>
                    <a:pt x="886161" y="10319"/>
                    <a:pt x="467062" y="0"/>
                  </a:cubicBezTo>
                  <a:cubicBezTo>
                    <a:pt x="97968" y="4763"/>
                    <a:pt x="-149682" y="421482"/>
                    <a:pt x="102731" y="73580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818">
                <a:defRPr/>
              </a:pPr>
              <a:endParaRPr lang="en-US" sz="1950" kern="0" dirty="0">
                <a:solidFill>
                  <a:schemeClr val="accent2"/>
                </a:solidFill>
              </a:endParaRPr>
            </a:p>
          </p:txBody>
        </p:sp>
        <p:sp>
          <p:nvSpPr>
            <p:cNvPr id="62" name="Freeform 302">
              <a:extLst>
                <a:ext uri="{FF2B5EF4-FFF2-40B4-BE49-F238E27FC236}">
                  <a16:creationId xmlns:a16="http://schemas.microsoft.com/office/drawing/2014/main" id="{B4BE7BD2-5DD0-4366-8AF3-6DC01C0734A5}"/>
                </a:ext>
              </a:extLst>
            </p:cNvPr>
            <p:cNvSpPr/>
            <p:nvPr/>
          </p:nvSpPr>
          <p:spPr>
            <a:xfrm>
              <a:off x="8247596" y="1659201"/>
              <a:ext cx="50535" cy="80459"/>
            </a:xfrm>
            <a:custGeom>
              <a:avLst/>
              <a:gdLst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9612" h="1002506">
                  <a:moveTo>
                    <a:pt x="569119" y="1002506"/>
                  </a:moveTo>
                  <a:lnTo>
                    <a:pt x="709612" y="1002506"/>
                  </a:lnTo>
                  <a:cubicBezTo>
                    <a:pt x="670719" y="616743"/>
                    <a:pt x="638969" y="438150"/>
                    <a:pt x="557212" y="252413"/>
                  </a:cubicBezTo>
                  <a:cubicBezTo>
                    <a:pt x="481012" y="176213"/>
                    <a:pt x="292893" y="142875"/>
                    <a:pt x="135731" y="95250"/>
                  </a:cubicBezTo>
                  <a:cubicBezTo>
                    <a:pt x="88106" y="46832"/>
                    <a:pt x="45244" y="19844"/>
                    <a:pt x="0" y="0"/>
                  </a:cubicBezTo>
                  <a:lnTo>
                    <a:pt x="0" y="157163"/>
                  </a:lnTo>
                  <a:lnTo>
                    <a:pt x="66675" y="211931"/>
                  </a:lnTo>
                  <a:cubicBezTo>
                    <a:pt x="193675" y="254000"/>
                    <a:pt x="313531" y="281781"/>
                    <a:pt x="447675" y="338138"/>
                  </a:cubicBezTo>
                  <a:cubicBezTo>
                    <a:pt x="535781" y="576263"/>
                    <a:pt x="557213" y="795338"/>
                    <a:pt x="569119" y="100250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818">
                <a:defRPr/>
              </a:pPr>
              <a:endParaRPr lang="en-US" sz="1950" kern="0" dirty="0">
                <a:solidFill>
                  <a:schemeClr val="accent2"/>
                </a:solidFill>
              </a:endParaRPr>
            </a:p>
          </p:txBody>
        </p:sp>
        <p:sp>
          <p:nvSpPr>
            <p:cNvPr id="63" name="Freeform 303">
              <a:extLst>
                <a:ext uri="{FF2B5EF4-FFF2-40B4-BE49-F238E27FC236}">
                  <a16:creationId xmlns:a16="http://schemas.microsoft.com/office/drawing/2014/main" id="{598916C6-84FD-4D0E-992D-37F9F21F82C7}"/>
                </a:ext>
              </a:extLst>
            </p:cNvPr>
            <p:cNvSpPr/>
            <p:nvPr/>
          </p:nvSpPr>
          <p:spPr>
            <a:xfrm>
              <a:off x="8194516" y="1658628"/>
              <a:ext cx="14754" cy="20831"/>
            </a:xfrm>
            <a:custGeom>
              <a:avLst/>
              <a:gdLst>
                <a:gd name="connsiteX0" fmla="*/ 26193 w 207168"/>
                <a:gd name="connsiteY0" fmla="*/ 107157 h 259557"/>
                <a:gd name="connsiteX1" fmla="*/ 0 w 207168"/>
                <a:gd name="connsiteY1" fmla="*/ 259557 h 259557"/>
                <a:gd name="connsiteX2" fmla="*/ 145256 w 207168"/>
                <a:gd name="connsiteY2" fmla="*/ 223838 h 259557"/>
                <a:gd name="connsiteX3" fmla="*/ 207168 w 207168"/>
                <a:gd name="connsiteY3" fmla="*/ 157163 h 259557"/>
                <a:gd name="connsiteX4" fmla="*/ 207168 w 207168"/>
                <a:gd name="connsiteY4" fmla="*/ 0 h 259557"/>
                <a:gd name="connsiteX5" fmla="*/ 26193 w 207168"/>
                <a:gd name="connsiteY5" fmla="*/ 107157 h 259557"/>
                <a:gd name="connsiteX0" fmla="*/ 26193 w 207168"/>
                <a:gd name="connsiteY0" fmla="*/ 107157 h 259557"/>
                <a:gd name="connsiteX1" fmla="*/ 0 w 207168"/>
                <a:gd name="connsiteY1" fmla="*/ 259557 h 259557"/>
                <a:gd name="connsiteX2" fmla="*/ 145256 w 207168"/>
                <a:gd name="connsiteY2" fmla="*/ 223838 h 259557"/>
                <a:gd name="connsiteX3" fmla="*/ 207168 w 207168"/>
                <a:gd name="connsiteY3" fmla="*/ 157163 h 259557"/>
                <a:gd name="connsiteX4" fmla="*/ 207168 w 207168"/>
                <a:gd name="connsiteY4" fmla="*/ 0 h 259557"/>
                <a:gd name="connsiteX5" fmla="*/ 73818 w 207168"/>
                <a:gd name="connsiteY5" fmla="*/ 100013 h 259557"/>
                <a:gd name="connsiteX6" fmla="*/ 26193 w 207168"/>
                <a:gd name="connsiteY6" fmla="*/ 107157 h 259557"/>
                <a:gd name="connsiteX0" fmla="*/ 26193 w 207168"/>
                <a:gd name="connsiteY0" fmla="*/ 107157 h 259557"/>
                <a:gd name="connsiteX1" fmla="*/ 0 w 207168"/>
                <a:gd name="connsiteY1" fmla="*/ 259557 h 259557"/>
                <a:gd name="connsiteX2" fmla="*/ 145256 w 207168"/>
                <a:gd name="connsiteY2" fmla="*/ 223838 h 259557"/>
                <a:gd name="connsiteX3" fmla="*/ 207168 w 207168"/>
                <a:gd name="connsiteY3" fmla="*/ 157163 h 259557"/>
                <a:gd name="connsiteX4" fmla="*/ 207168 w 207168"/>
                <a:gd name="connsiteY4" fmla="*/ 0 h 259557"/>
                <a:gd name="connsiteX5" fmla="*/ 73818 w 207168"/>
                <a:gd name="connsiteY5" fmla="*/ 100013 h 259557"/>
                <a:gd name="connsiteX6" fmla="*/ 26193 w 207168"/>
                <a:gd name="connsiteY6" fmla="*/ 107157 h 259557"/>
                <a:gd name="connsiteX0" fmla="*/ 26193 w 207168"/>
                <a:gd name="connsiteY0" fmla="*/ 107157 h 259557"/>
                <a:gd name="connsiteX1" fmla="*/ 0 w 207168"/>
                <a:gd name="connsiteY1" fmla="*/ 259557 h 259557"/>
                <a:gd name="connsiteX2" fmla="*/ 145256 w 207168"/>
                <a:gd name="connsiteY2" fmla="*/ 223838 h 259557"/>
                <a:gd name="connsiteX3" fmla="*/ 207168 w 207168"/>
                <a:gd name="connsiteY3" fmla="*/ 157163 h 259557"/>
                <a:gd name="connsiteX4" fmla="*/ 207168 w 207168"/>
                <a:gd name="connsiteY4" fmla="*/ 0 h 259557"/>
                <a:gd name="connsiteX5" fmla="*/ 73818 w 207168"/>
                <a:gd name="connsiteY5" fmla="*/ 100013 h 259557"/>
                <a:gd name="connsiteX6" fmla="*/ 26193 w 207168"/>
                <a:gd name="connsiteY6" fmla="*/ 107157 h 259557"/>
                <a:gd name="connsiteX0" fmla="*/ 26193 w 207168"/>
                <a:gd name="connsiteY0" fmla="*/ 107157 h 259557"/>
                <a:gd name="connsiteX1" fmla="*/ 0 w 207168"/>
                <a:gd name="connsiteY1" fmla="*/ 259557 h 259557"/>
                <a:gd name="connsiteX2" fmla="*/ 145256 w 207168"/>
                <a:gd name="connsiteY2" fmla="*/ 223838 h 259557"/>
                <a:gd name="connsiteX3" fmla="*/ 207168 w 207168"/>
                <a:gd name="connsiteY3" fmla="*/ 157163 h 259557"/>
                <a:gd name="connsiteX4" fmla="*/ 207168 w 207168"/>
                <a:gd name="connsiteY4" fmla="*/ 0 h 259557"/>
                <a:gd name="connsiteX5" fmla="*/ 73818 w 207168"/>
                <a:gd name="connsiteY5" fmla="*/ 100013 h 259557"/>
                <a:gd name="connsiteX6" fmla="*/ 26193 w 207168"/>
                <a:gd name="connsiteY6" fmla="*/ 107157 h 259557"/>
                <a:gd name="connsiteX0" fmla="*/ 26193 w 207168"/>
                <a:gd name="connsiteY0" fmla="*/ 107157 h 259557"/>
                <a:gd name="connsiteX1" fmla="*/ 0 w 207168"/>
                <a:gd name="connsiteY1" fmla="*/ 259557 h 259557"/>
                <a:gd name="connsiteX2" fmla="*/ 145256 w 207168"/>
                <a:gd name="connsiteY2" fmla="*/ 223838 h 259557"/>
                <a:gd name="connsiteX3" fmla="*/ 207168 w 207168"/>
                <a:gd name="connsiteY3" fmla="*/ 157163 h 259557"/>
                <a:gd name="connsiteX4" fmla="*/ 207168 w 207168"/>
                <a:gd name="connsiteY4" fmla="*/ 0 h 259557"/>
                <a:gd name="connsiteX5" fmla="*/ 73818 w 207168"/>
                <a:gd name="connsiteY5" fmla="*/ 100013 h 259557"/>
                <a:gd name="connsiteX6" fmla="*/ 26193 w 207168"/>
                <a:gd name="connsiteY6" fmla="*/ 107157 h 25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168" h="259557">
                  <a:moveTo>
                    <a:pt x="26193" y="107157"/>
                  </a:moveTo>
                  <a:lnTo>
                    <a:pt x="0" y="259557"/>
                  </a:lnTo>
                  <a:cubicBezTo>
                    <a:pt x="36512" y="247651"/>
                    <a:pt x="80168" y="233363"/>
                    <a:pt x="145256" y="223838"/>
                  </a:cubicBezTo>
                  <a:lnTo>
                    <a:pt x="207168" y="157163"/>
                  </a:lnTo>
                  <a:lnTo>
                    <a:pt x="207168" y="0"/>
                  </a:lnTo>
                  <a:cubicBezTo>
                    <a:pt x="166687" y="24607"/>
                    <a:pt x="116681" y="53975"/>
                    <a:pt x="73818" y="100013"/>
                  </a:cubicBezTo>
                  <a:lnTo>
                    <a:pt x="26193" y="10715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818">
                <a:defRPr/>
              </a:pPr>
              <a:endParaRPr lang="en-US" sz="1950" kern="0" dirty="0">
                <a:solidFill>
                  <a:schemeClr val="accent2"/>
                </a:solidFill>
              </a:endParaRPr>
            </a:p>
          </p:txBody>
        </p:sp>
        <p:sp>
          <p:nvSpPr>
            <p:cNvPr id="64" name="Freeform 304">
              <a:extLst>
                <a:ext uri="{FF2B5EF4-FFF2-40B4-BE49-F238E27FC236}">
                  <a16:creationId xmlns:a16="http://schemas.microsoft.com/office/drawing/2014/main" id="{D636367F-1D33-44B1-83F8-D4B5E56960FD}"/>
                </a:ext>
              </a:extLst>
            </p:cNvPr>
            <p:cNvSpPr/>
            <p:nvPr/>
          </p:nvSpPr>
          <p:spPr>
            <a:xfrm>
              <a:off x="8218594" y="1671815"/>
              <a:ext cx="20183" cy="68037"/>
            </a:xfrm>
            <a:custGeom>
              <a:avLst/>
              <a:gdLst>
                <a:gd name="connsiteX0" fmla="*/ 90488 w 283369"/>
                <a:gd name="connsiteY0" fmla="*/ 847725 h 847725"/>
                <a:gd name="connsiteX1" fmla="*/ 271463 w 283369"/>
                <a:gd name="connsiteY1" fmla="*/ 847725 h 847725"/>
                <a:gd name="connsiteX2" fmla="*/ 204788 w 283369"/>
                <a:gd name="connsiteY2" fmla="*/ 219075 h 847725"/>
                <a:gd name="connsiteX3" fmla="*/ 283369 w 283369"/>
                <a:gd name="connsiteY3" fmla="*/ 147637 h 847725"/>
                <a:gd name="connsiteX4" fmla="*/ 135731 w 283369"/>
                <a:gd name="connsiteY4" fmla="*/ 0 h 847725"/>
                <a:gd name="connsiteX5" fmla="*/ 0 w 283369"/>
                <a:gd name="connsiteY5" fmla="*/ 150018 h 847725"/>
                <a:gd name="connsiteX6" fmla="*/ 66675 w 283369"/>
                <a:gd name="connsiteY6" fmla="*/ 219075 h 847725"/>
                <a:gd name="connsiteX7" fmla="*/ 26194 w 283369"/>
                <a:gd name="connsiteY7" fmla="*/ 566737 h 847725"/>
                <a:gd name="connsiteX8" fmla="*/ 90488 w 283369"/>
                <a:gd name="connsiteY8" fmla="*/ 847725 h 847725"/>
                <a:gd name="connsiteX0" fmla="*/ 90488 w 283369"/>
                <a:gd name="connsiteY0" fmla="*/ 847725 h 847725"/>
                <a:gd name="connsiteX1" fmla="*/ 271463 w 283369"/>
                <a:gd name="connsiteY1" fmla="*/ 847725 h 847725"/>
                <a:gd name="connsiteX2" fmla="*/ 204788 w 283369"/>
                <a:gd name="connsiteY2" fmla="*/ 219075 h 847725"/>
                <a:gd name="connsiteX3" fmla="*/ 283369 w 283369"/>
                <a:gd name="connsiteY3" fmla="*/ 147637 h 847725"/>
                <a:gd name="connsiteX4" fmla="*/ 135731 w 283369"/>
                <a:gd name="connsiteY4" fmla="*/ 0 h 847725"/>
                <a:gd name="connsiteX5" fmla="*/ 0 w 283369"/>
                <a:gd name="connsiteY5" fmla="*/ 150018 h 847725"/>
                <a:gd name="connsiteX6" fmla="*/ 66675 w 283369"/>
                <a:gd name="connsiteY6" fmla="*/ 219075 h 847725"/>
                <a:gd name="connsiteX7" fmla="*/ 26194 w 283369"/>
                <a:gd name="connsiteY7" fmla="*/ 566737 h 847725"/>
                <a:gd name="connsiteX8" fmla="*/ 90488 w 283369"/>
                <a:gd name="connsiteY8" fmla="*/ 847725 h 847725"/>
                <a:gd name="connsiteX0" fmla="*/ 90488 w 283369"/>
                <a:gd name="connsiteY0" fmla="*/ 847725 h 847725"/>
                <a:gd name="connsiteX1" fmla="*/ 271463 w 283369"/>
                <a:gd name="connsiteY1" fmla="*/ 847725 h 847725"/>
                <a:gd name="connsiteX2" fmla="*/ 204788 w 283369"/>
                <a:gd name="connsiteY2" fmla="*/ 219075 h 847725"/>
                <a:gd name="connsiteX3" fmla="*/ 283369 w 283369"/>
                <a:gd name="connsiteY3" fmla="*/ 147637 h 847725"/>
                <a:gd name="connsiteX4" fmla="*/ 135731 w 283369"/>
                <a:gd name="connsiteY4" fmla="*/ 0 h 847725"/>
                <a:gd name="connsiteX5" fmla="*/ 0 w 283369"/>
                <a:gd name="connsiteY5" fmla="*/ 150018 h 847725"/>
                <a:gd name="connsiteX6" fmla="*/ 66675 w 283369"/>
                <a:gd name="connsiteY6" fmla="*/ 219075 h 847725"/>
                <a:gd name="connsiteX7" fmla="*/ 26194 w 283369"/>
                <a:gd name="connsiteY7" fmla="*/ 566737 h 847725"/>
                <a:gd name="connsiteX8" fmla="*/ 90488 w 283369"/>
                <a:gd name="connsiteY8" fmla="*/ 847725 h 847725"/>
                <a:gd name="connsiteX0" fmla="*/ 90528 w 283409"/>
                <a:gd name="connsiteY0" fmla="*/ 847725 h 847725"/>
                <a:gd name="connsiteX1" fmla="*/ 271503 w 283409"/>
                <a:gd name="connsiteY1" fmla="*/ 847725 h 847725"/>
                <a:gd name="connsiteX2" fmla="*/ 204828 w 283409"/>
                <a:gd name="connsiteY2" fmla="*/ 219075 h 847725"/>
                <a:gd name="connsiteX3" fmla="*/ 283409 w 283409"/>
                <a:gd name="connsiteY3" fmla="*/ 147637 h 847725"/>
                <a:gd name="connsiteX4" fmla="*/ 135771 w 283409"/>
                <a:gd name="connsiteY4" fmla="*/ 0 h 847725"/>
                <a:gd name="connsiteX5" fmla="*/ 40 w 283409"/>
                <a:gd name="connsiteY5" fmla="*/ 150018 h 847725"/>
                <a:gd name="connsiteX6" fmla="*/ 66715 w 283409"/>
                <a:gd name="connsiteY6" fmla="*/ 219075 h 847725"/>
                <a:gd name="connsiteX7" fmla="*/ 26234 w 283409"/>
                <a:gd name="connsiteY7" fmla="*/ 566737 h 847725"/>
                <a:gd name="connsiteX8" fmla="*/ 90528 w 283409"/>
                <a:gd name="connsiteY8" fmla="*/ 847725 h 847725"/>
                <a:gd name="connsiteX0" fmla="*/ 90532 w 283413"/>
                <a:gd name="connsiteY0" fmla="*/ 847725 h 847725"/>
                <a:gd name="connsiteX1" fmla="*/ 271507 w 283413"/>
                <a:gd name="connsiteY1" fmla="*/ 847725 h 847725"/>
                <a:gd name="connsiteX2" fmla="*/ 204832 w 283413"/>
                <a:gd name="connsiteY2" fmla="*/ 219075 h 847725"/>
                <a:gd name="connsiteX3" fmla="*/ 283413 w 283413"/>
                <a:gd name="connsiteY3" fmla="*/ 147637 h 847725"/>
                <a:gd name="connsiteX4" fmla="*/ 135775 w 283413"/>
                <a:gd name="connsiteY4" fmla="*/ 0 h 847725"/>
                <a:gd name="connsiteX5" fmla="*/ 44 w 283413"/>
                <a:gd name="connsiteY5" fmla="*/ 150018 h 847725"/>
                <a:gd name="connsiteX6" fmla="*/ 66719 w 283413"/>
                <a:gd name="connsiteY6" fmla="*/ 219075 h 847725"/>
                <a:gd name="connsiteX7" fmla="*/ 26238 w 283413"/>
                <a:gd name="connsiteY7" fmla="*/ 566737 h 847725"/>
                <a:gd name="connsiteX8" fmla="*/ 90532 w 283413"/>
                <a:gd name="connsiteY8" fmla="*/ 847725 h 847725"/>
                <a:gd name="connsiteX0" fmla="*/ 90529 w 283410"/>
                <a:gd name="connsiteY0" fmla="*/ 847725 h 847725"/>
                <a:gd name="connsiteX1" fmla="*/ 271504 w 283410"/>
                <a:gd name="connsiteY1" fmla="*/ 847725 h 847725"/>
                <a:gd name="connsiteX2" fmla="*/ 204829 w 283410"/>
                <a:gd name="connsiteY2" fmla="*/ 219075 h 847725"/>
                <a:gd name="connsiteX3" fmla="*/ 283410 w 283410"/>
                <a:gd name="connsiteY3" fmla="*/ 147637 h 847725"/>
                <a:gd name="connsiteX4" fmla="*/ 135772 w 283410"/>
                <a:gd name="connsiteY4" fmla="*/ 0 h 847725"/>
                <a:gd name="connsiteX5" fmla="*/ 41 w 283410"/>
                <a:gd name="connsiteY5" fmla="*/ 150018 h 847725"/>
                <a:gd name="connsiteX6" fmla="*/ 66716 w 283410"/>
                <a:gd name="connsiteY6" fmla="*/ 219075 h 847725"/>
                <a:gd name="connsiteX7" fmla="*/ 26235 w 283410"/>
                <a:gd name="connsiteY7" fmla="*/ 566737 h 847725"/>
                <a:gd name="connsiteX8" fmla="*/ 90529 w 283410"/>
                <a:gd name="connsiteY8" fmla="*/ 847725 h 847725"/>
                <a:gd name="connsiteX0" fmla="*/ 90529 w 283410"/>
                <a:gd name="connsiteY0" fmla="*/ 847725 h 847725"/>
                <a:gd name="connsiteX1" fmla="*/ 271504 w 283410"/>
                <a:gd name="connsiteY1" fmla="*/ 847725 h 847725"/>
                <a:gd name="connsiteX2" fmla="*/ 204829 w 283410"/>
                <a:gd name="connsiteY2" fmla="*/ 219075 h 847725"/>
                <a:gd name="connsiteX3" fmla="*/ 283410 w 283410"/>
                <a:gd name="connsiteY3" fmla="*/ 147637 h 847725"/>
                <a:gd name="connsiteX4" fmla="*/ 135772 w 283410"/>
                <a:gd name="connsiteY4" fmla="*/ 0 h 847725"/>
                <a:gd name="connsiteX5" fmla="*/ 41 w 283410"/>
                <a:gd name="connsiteY5" fmla="*/ 150018 h 847725"/>
                <a:gd name="connsiteX6" fmla="*/ 66716 w 283410"/>
                <a:gd name="connsiteY6" fmla="*/ 219075 h 847725"/>
                <a:gd name="connsiteX7" fmla="*/ 26235 w 283410"/>
                <a:gd name="connsiteY7" fmla="*/ 566737 h 847725"/>
                <a:gd name="connsiteX8" fmla="*/ 90529 w 283410"/>
                <a:gd name="connsiteY8" fmla="*/ 847725 h 847725"/>
                <a:gd name="connsiteX0" fmla="*/ 90529 w 283410"/>
                <a:gd name="connsiteY0" fmla="*/ 847725 h 847725"/>
                <a:gd name="connsiteX1" fmla="*/ 271504 w 283410"/>
                <a:gd name="connsiteY1" fmla="*/ 847725 h 847725"/>
                <a:gd name="connsiteX2" fmla="*/ 204829 w 283410"/>
                <a:gd name="connsiteY2" fmla="*/ 219075 h 847725"/>
                <a:gd name="connsiteX3" fmla="*/ 283410 w 283410"/>
                <a:gd name="connsiteY3" fmla="*/ 147637 h 847725"/>
                <a:gd name="connsiteX4" fmla="*/ 135772 w 283410"/>
                <a:gd name="connsiteY4" fmla="*/ 0 h 847725"/>
                <a:gd name="connsiteX5" fmla="*/ 41 w 283410"/>
                <a:gd name="connsiteY5" fmla="*/ 150018 h 847725"/>
                <a:gd name="connsiteX6" fmla="*/ 66716 w 283410"/>
                <a:gd name="connsiteY6" fmla="*/ 219075 h 847725"/>
                <a:gd name="connsiteX7" fmla="*/ 26235 w 283410"/>
                <a:gd name="connsiteY7" fmla="*/ 566737 h 847725"/>
                <a:gd name="connsiteX8" fmla="*/ 90529 w 283410"/>
                <a:gd name="connsiteY8" fmla="*/ 847725 h 847725"/>
                <a:gd name="connsiteX0" fmla="*/ 90529 w 283410"/>
                <a:gd name="connsiteY0" fmla="*/ 847725 h 847725"/>
                <a:gd name="connsiteX1" fmla="*/ 271504 w 283410"/>
                <a:gd name="connsiteY1" fmla="*/ 847725 h 847725"/>
                <a:gd name="connsiteX2" fmla="*/ 204829 w 283410"/>
                <a:gd name="connsiteY2" fmla="*/ 219075 h 847725"/>
                <a:gd name="connsiteX3" fmla="*/ 283410 w 283410"/>
                <a:gd name="connsiteY3" fmla="*/ 147637 h 847725"/>
                <a:gd name="connsiteX4" fmla="*/ 135772 w 283410"/>
                <a:gd name="connsiteY4" fmla="*/ 0 h 847725"/>
                <a:gd name="connsiteX5" fmla="*/ 41 w 283410"/>
                <a:gd name="connsiteY5" fmla="*/ 150018 h 847725"/>
                <a:gd name="connsiteX6" fmla="*/ 66716 w 283410"/>
                <a:gd name="connsiteY6" fmla="*/ 219075 h 847725"/>
                <a:gd name="connsiteX7" fmla="*/ 26235 w 283410"/>
                <a:gd name="connsiteY7" fmla="*/ 566737 h 847725"/>
                <a:gd name="connsiteX8" fmla="*/ 90529 w 283410"/>
                <a:gd name="connsiteY8" fmla="*/ 847725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410" h="847725">
                  <a:moveTo>
                    <a:pt x="90529" y="847725"/>
                  </a:moveTo>
                  <a:lnTo>
                    <a:pt x="271504" y="847725"/>
                  </a:lnTo>
                  <a:lnTo>
                    <a:pt x="204829" y="219075"/>
                  </a:lnTo>
                  <a:cubicBezTo>
                    <a:pt x="231023" y="195262"/>
                    <a:pt x="281029" y="173831"/>
                    <a:pt x="283410" y="147637"/>
                  </a:cubicBezTo>
                  <a:cubicBezTo>
                    <a:pt x="279441" y="124619"/>
                    <a:pt x="154029" y="1587"/>
                    <a:pt x="135772" y="0"/>
                  </a:cubicBezTo>
                  <a:cubicBezTo>
                    <a:pt x="111959" y="2381"/>
                    <a:pt x="-2340" y="133350"/>
                    <a:pt x="41" y="150018"/>
                  </a:cubicBezTo>
                  <a:cubicBezTo>
                    <a:pt x="-1547" y="175418"/>
                    <a:pt x="44491" y="196056"/>
                    <a:pt x="66716" y="219075"/>
                  </a:cubicBezTo>
                  <a:lnTo>
                    <a:pt x="26235" y="566737"/>
                  </a:lnTo>
                  <a:cubicBezTo>
                    <a:pt x="73860" y="643731"/>
                    <a:pt x="90529" y="696912"/>
                    <a:pt x="90529" y="84772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818">
                <a:defRPr/>
              </a:pPr>
              <a:endParaRPr lang="en-US" sz="1950" kern="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2FE8250-93CC-4ECE-AD5A-9307CD4CD14E}"/>
              </a:ext>
            </a:extLst>
          </p:cNvPr>
          <p:cNvGrpSpPr/>
          <p:nvPr/>
        </p:nvGrpSpPr>
        <p:grpSpPr>
          <a:xfrm>
            <a:off x="7650979" y="1775873"/>
            <a:ext cx="629868" cy="505693"/>
            <a:chOff x="5988024" y="1263801"/>
            <a:chExt cx="898836" cy="54185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6C8E0B9-357C-4A21-94B8-68B8CD0487AD}"/>
                </a:ext>
              </a:extLst>
            </p:cNvPr>
            <p:cNvSpPr/>
            <p:nvPr/>
          </p:nvSpPr>
          <p:spPr>
            <a:xfrm>
              <a:off x="5997498" y="1263801"/>
              <a:ext cx="889362" cy="5205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31687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3553">
                <a:defRPr/>
              </a:pPr>
              <a:r>
                <a:rPr lang="en-US" sz="867" kern="0" dirty="0">
                  <a:solidFill>
                    <a:schemeClr val="bg1"/>
                  </a:solidFill>
                </a:rPr>
                <a:t>Legal</a:t>
              </a:r>
              <a:endParaRPr lang="en-GB" sz="867" kern="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E51F86B-CD57-4A24-B8B3-B8C90B1C5502}"/>
                </a:ext>
              </a:extLst>
            </p:cNvPr>
            <p:cNvSpPr txBox="1"/>
            <p:nvPr/>
          </p:nvSpPr>
          <p:spPr>
            <a:xfrm>
              <a:off x="5988024" y="1519224"/>
              <a:ext cx="330330" cy="286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37" dirty="0">
                  <a:solidFill>
                    <a:schemeClr val="bg1"/>
                  </a:solidFill>
                </a:rPr>
                <a:t>§</a:t>
              </a:r>
            </a:p>
          </p:txBody>
        </p:sp>
      </p:grpSp>
      <p:sp>
        <p:nvSpPr>
          <p:cNvPr id="52" name="Freeform 7">
            <a:extLst>
              <a:ext uri="{FF2B5EF4-FFF2-40B4-BE49-F238E27FC236}">
                <a16:creationId xmlns:a16="http://schemas.microsoft.com/office/drawing/2014/main" id="{97ACA444-E945-4DBA-93B6-F3C786A25B0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92454" y="2054093"/>
            <a:ext cx="154518" cy="158836"/>
          </a:xfrm>
          <a:custGeom>
            <a:avLst/>
            <a:gdLst>
              <a:gd name="T0" fmla="*/ 3296 w 3364"/>
              <a:gd name="T1" fmla="*/ 1820 h 2240"/>
              <a:gd name="T2" fmla="*/ 3224 w 3364"/>
              <a:gd name="T3" fmla="*/ 1820 h 2240"/>
              <a:gd name="T4" fmla="*/ 3224 w 3364"/>
              <a:gd name="T5" fmla="*/ 217 h 2240"/>
              <a:gd name="T6" fmla="*/ 3007 w 3364"/>
              <a:gd name="T7" fmla="*/ 0 h 2240"/>
              <a:gd name="T8" fmla="*/ 361 w 3364"/>
              <a:gd name="T9" fmla="*/ 0 h 2240"/>
              <a:gd name="T10" fmla="*/ 144 w 3364"/>
              <a:gd name="T11" fmla="*/ 217 h 2240"/>
              <a:gd name="T12" fmla="*/ 144 w 3364"/>
              <a:gd name="T13" fmla="*/ 1820 h 2240"/>
              <a:gd name="T14" fmla="*/ 72 w 3364"/>
              <a:gd name="T15" fmla="*/ 1820 h 2240"/>
              <a:gd name="T16" fmla="*/ 0 w 3364"/>
              <a:gd name="T17" fmla="*/ 1890 h 2240"/>
              <a:gd name="T18" fmla="*/ 0 w 3364"/>
              <a:gd name="T19" fmla="*/ 2030 h 2240"/>
              <a:gd name="T20" fmla="*/ 212 w 3364"/>
              <a:gd name="T21" fmla="*/ 2240 h 2240"/>
              <a:gd name="T22" fmla="*/ 3156 w 3364"/>
              <a:gd name="T23" fmla="*/ 2240 h 2240"/>
              <a:gd name="T24" fmla="*/ 3364 w 3364"/>
              <a:gd name="T25" fmla="*/ 2030 h 2240"/>
              <a:gd name="T26" fmla="*/ 3364 w 3364"/>
              <a:gd name="T27" fmla="*/ 1890 h 2240"/>
              <a:gd name="T28" fmla="*/ 3296 w 3364"/>
              <a:gd name="T29" fmla="*/ 1820 h 2240"/>
              <a:gd name="T30" fmla="*/ 284 w 3364"/>
              <a:gd name="T31" fmla="*/ 217 h 2240"/>
              <a:gd name="T32" fmla="*/ 361 w 3364"/>
              <a:gd name="T33" fmla="*/ 140 h 2240"/>
              <a:gd name="T34" fmla="*/ 3007 w 3364"/>
              <a:gd name="T35" fmla="*/ 140 h 2240"/>
              <a:gd name="T36" fmla="*/ 3084 w 3364"/>
              <a:gd name="T37" fmla="*/ 217 h 2240"/>
              <a:gd name="T38" fmla="*/ 3084 w 3364"/>
              <a:gd name="T39" fmla="*/ 1820 h 2240"/>
              <a:gd name="T40" fmla="*/ 284 w 3364"/>
              <a:gd name="T41" fmla="*/ 1820 h 2240"/>
              <a:gd name="T42" fmla="*/ 284 w 3364"/>
              <a:gd name="T43" fmla="*/ 217 h 2240"/>
              <a:gd name="T44" fmla="*/ 3224 w 3364"/>
              <a:gd name="T45" fmla="*/ 2030 h 2240"/>
              <a:gd name="T46" fmla="*/ 3156 w 3364"/>
              <a:gd name="T47" fmla="*/ 2100 h 2240"/>
              <a:gd name="T48" fmla="*/ 212 w 3364"/>
              <a:gd name="T49" fmla="*/ 2100 h 2240"/>
              <a:gd name="T50" fmla="*/ 140 w 3364"/>
              <a:gd name="T51" fmla="*/ 2030 h 2240"/>
              <a:gd name="T52" fmla="*/ 140 w 3364"/>
              <a:gd name="T53" fmla="*/ 1960 h 2240"/>
              <a:gd name="T54" fmla="*/ 214 w 3364"/>
              <a:gd name="T55" fmla="*/ 1960 h 2240"/>
              <a:gd name="T56" fmla="*/ 3154 w 3364"/>
              <a:gd name="T57" fmla="*/ 1960 h 2240"/>
              <a:gd name="T58" fmla="*/ 3224 w 3364"/>
              <a:gd name="T59" fmla="*/ 1960 h 2240"/>
              <a:gd name="T60" fmla="*/ 3224 w 3364"/>
              <a:gd name="T61" fmla="*/ 2030 h 2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364" h="2240">
                <a:moveTo>
                  <a:pt x="3296" y="1820"/>
                </a:moveTo>
                <a:cubicBezTo>
                  <a:pt x="3224" y="1820"/>
                  <a:pt x="3224" y="1820"/>
                  <a:pt x="3224" y="1820"/>
                </a:cubicBezTo>
                <a:cubicBezTo>
                  <a:pt x="3224" y="217"/>
                  <a:pt x="3224" y="217"/>
                  <a:pt x="3224" y="217"/>
                </a:cubicBezTo>
                <a:cubicBezTo>
                  <a:pt x="3224" y="97"/>
                  <a:pt x="3127" y="0"/>
                  <a:pt x="3007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241" y="0"/>
                  <a:pt x="144" y="97"/>
                  <a:pt x="144" y="217"/>
                </a:cubicBezTo>
                <a:cubicBezTo>
                  <a:pt x="144" y="1820"/>
                  <a:pt x="144" y="1820"/>
                  <a:pt x="144" y="1820"/>
                </a:cubicBezTo>
                <a:cubicBezTo>
                  <a:pt x="72" y="1820"/>
                  <a:pt x="72" y="1820"/>
                  <a:pt x="72" y="1820"/>
                </a:cubicBezTo>
                <a:cubicBezTo>
                  <a:pt x="33" y="1820"/>
                  <a:pt x="0" y="1851"/>
                  <a:pt x="0" y="1890"/>
                </a:cubicBezTo>
                <a:cubicBezTo>
                  <a:pt x="0" y="2030"/>
                  <a:pt x="0" y="2030"/>
                  <a:pt x="0" y="2030"/>
                </a:cubicBezTo>
                <a:cubicBezTo>
                  <a:pt x="0" y="2146"/>
                  <a:pt x="96" y="2240"/>
                  <a:pt x="212" y="2240"/>
                </a:cubicBezTo>
                <a:cubicBezTo>
                  <a:pt x="3156" y="2240"/>
                  <a:pt x="3156" y="2240"/>
                  <a:pt x="3156" y="2240"/>
                </a:cubicBezTo>
                <a:cubicBezTo>
                  <a:pt x="3272" y="2240"/>
                  <a:pt x="3364" y="2146"/>
                  <a:pt x="3364" y="2030"/>
                </a:cubicBezTo>
                <a:cubicBezTo>
                  <a:pt x="3364" y="1890"/>
                  <a:pt x="3364" y="1890"/>
                  <a:pt x="3364" y="1890"/>
                </a:cubicBezTo>
                <a:cubicBezTo>
                  <a:pt x="3364" y="1851"/>
                  <a:pt x="3335" y="1820"/>
                  <a:pt x="3296" y="1820"/>
                </a:cubicBezTo>
                <a:close/>
                <a:moveTo>
                  <a:pt x="284" y="217"/>
                </a:moveTo>
                <a:cubicBezTo>
                  <a:pt x="284" y="175"/>
                  <a:pt x="319" y="140"/>
                  <a:pt x="361" y="140"/>
                </a:cubicBezTo>
                <a:cubicBezTo>
                  <a:pt x="3007" y="140"/>
                  <a:pt x="3007" y="140"/>
                  <a:pt x="3007" y="140"/>
                </a:cubicBezTo>
                <a:cubicBezTo>
                  <a:pt x="3049" y="140"/>
                  <a:pt x="3084" y="175"/>
                  <a:pt x="3084" y="217"/>
                </a:cubicBezTo>
                <a:cubicBezTo>
                  <a:pt x="3084" y="1820"/>
                  <a:pt x="3084" y="1820"/>
                  <a:pt x="3084" y="1820"/>
                </a:cubicBezTo>
                <a:cubicBezTo>
                  <a:pt x="284" y="1820"/>
                  <a:pt x="284" y="1820"/>
                  <a:pt x="284" y="1820"/>
                </a:cubicBezTo>
                <a:lnTo>
                  <a:pt x="284" y="217"/>
                </a:lnTo>
                <a:close/>
                <a:moveTo>
                  <a:pt x="3224" y="2030"/>
                </a:moveTo>
                <a:cubicBezTo>
                  <a:pt x="3224" y="2069"/>
                  <a:pt x="3195" y="2100"/>
                  <a:pt x="3156" y="2100"/>
                </a:cubicBezTo>
                <a:cubicBezTo>
                  <a:pt x="212" y="2100"/>
                  <a:pt x="212" y="2100"/>
                  <a:pt x="212" y="2100"/>
                </a:cubicBezTo>
                <a:cubicBezTo>
                  <a:pt x="173" y="2100"/>
                  <a:pt x="140" y="2069"/>
                  <a:pt x="140" y="2030"/>
                </a:cubicBezTo>
                <a:cubicBezTo>
                  <a:pt x="140" y="1960"/>
                  <a:pt x="140" y="1960"/>
                  <a:pt x="140" y="1960"/>
                </a:cubicBezTo>
                <a:cubicBezTo>
                  <a:pt x="214" y="1960"/>
                  <a:pt x="214" y="1960"/>
                  <a:pt x="214" y="1960"/>
                </a:cubicBezTo>
                <a:cubicBezTo>
                  <a:pt x="3154" y="1960"/>
                  <a:pt x="3154" y="1960"/>
                  <a:pt x="3154" y="1960"/>
                </a:cubicBezTo>
                <a:cubicBezTo>
                  <a:pt x="3224" y="1960"/>
                  <a:pt x="3224" y="1960"/>
                  <a:pt x="3224" y="1960"/>
                </a:cubicBezTo>
                <a:lnTo>
                  <a:pt x="3224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80486" tIns="40244" rIns="80486" bIns="40244" numCol="1" anchor="t" anchorCtr="0" compatLnSpc="1">
            <a:prstTxWarp prst="textNoShape">
              <a:avLst/>
            </a:prstTxWarp>
          </a:bodyPr>
          <a:lstStyle/>
          <a:p>
            <a:pPr defTabSz="603561">
              <a:defRPr/>
            </a:pPr>
            <a:endParaRPr lang="de-DE" sz="1625" dirty="0">
              <a:solidFill>
                <a:srgbClr val="ED4C14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F7C7D88-558E-4A6B-A122-4BA7E543A178}"/>
              </a:ext>
            </a:extLst>
          </p:cNvPr>
          <p:cNvSpPr/>
          <p:nvPr/>
        </p:nvSpPr>
        <p:spPr>
          <a:xfrm>
            <a:off x="6288243" y="1775874"/>
            <a:ext cx="623117" cy="475340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rgbClr val="7F7F7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1687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03553"/>
            <a:r>
              <a:rPr lang="en-US" sz="867" kern="0" dirty="0">
                <a:solidFill>
                  <a:srgbClr val="FFFFFF"/>
                </a:solidFill>
              </a:rPr>
              <a:t>Customer Service</a:t>
            </a:r>
            <a:endParaRPr lang="en-GB" sz="867" kern="0" dirty="0">
              <a:solidFill>
                <a:srgbClr val="FFFFFF"/>
              </a:solidFill>
            </a:endParaRPr>
          </a:p>
        </p:txBody>
      </p:sp>
      <p:sp>
        <p:nvSpPr>
          <p:cNvPr id="111" name="Arrow: Pentagon 110">
            <a:extLst>
              <a:ext uri="{FF2B5EF4-FFF2-40B4-BE49-F238E27FC236}">
                <a16:creationId xmlns:a16="http://schemas.microsoft.com/office/drawing/2014/main" id="{A9061866-6F23-4AD0-8AAF-266EFB11042A}"/>
              </a:ext>
            </a:extLst>
          </p:cNvPr>
          <p:cNvSpPr/>
          <p:nvPr/>
        </p:nvSpPr>
        <p:spPr>
          <a:xfrm>
            <a:off x="2439354" y="2339400"/>
            <a:ext cx="955889" cy="466317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75" dirty="0">
                <a:solidFill>
                  <a:schemeClr val="tx1"/>
                </a:solidFill>
                <a:latin typeface="Arial" charset="0"/>
              </a:rPr>
              <a:t>Automation</a:t>
            </a:r>
          </a:p>
        </p:txBody>
      </p:sp>
      <p:sp>
        <p:nvSpPr>
          <p:cNvPr id="112" name="Arrow: Pentagon 111">
            <a:extLst>
              <a:ext uri="{FF2B5EF4-FFF2-40B4-BE49-F238E27FC236}">
                <a16:creationId xmlns:a16="http://schemas.microsoft.com/office/drawing/2014/main" id="{4174F1E9-5BB8-451B-8A1C-CCC3A9BEBBEF}"/>
              </a:ext>
            </a:extLst>
          </p:cNvPr>
          <p:cNvSpPr/>
          <p:nvPr/>
        </p:nvSpPr>
        <p:spPr>
          <a:xfrm>
            <a:off x="2434196" y="2866353"/>
            <a:ext cx="955889" cy="466317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75" dirty="0">
                <a:solidFill>
                  <a:schemeClr val="tx1"/>
                </a:solidFill>
                <a:latin typeface="Arial" charset="0"/>
              </a:rPr>
              <a:t>Man-Machine Interaction</a:t>
            </a:r>
          </a:p>
        </p:txBody>
      </p:sp>
      <p:sp>
        <p:nvSpPr>
          <p:cNvPr id="113" name="Arrow: Pentagon 112">
            <a:extLst>
              <a:ext uri="{FF2B5EF4-FFF2-40B4-BE49-F238E27FC236}">
                <a16:creationId xmlns:a16="http://schemas.microsoft.com/office/drawing/2014/main" id="{3EA5406D-B606-4CC9-874B-3223B550254A}"/>
              </a:ext>
            </a:extLst>
          </p:cNvPr>
          <p:cNvSpPr/>
          <p:nvPr/>
        </p:nvSpPr>
        <p:spPr>
          <a:xfrm>
            <a:off x="2434196" y="3385348"/>
            <a:ext cx="955889" cy="466317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75" dirty="0" err="1">
                <a:solidFill>
                  <a:schemeClr val="tx1"/>
                </a:solidFill>
                <a:latin typeface="Arial" charset="0"/>
              </a:rPr>
              <a:t>Centrali-zation</a:t>
            </a:r>
            <a:endParaRPr lang="en-GB" sz="9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8" name="Rectangle 5">
            <a:extLst>
              <a:ext uri="{FF2B5EF4-FFF2-40B4-BE49-F238E27FC236}">
                <a16:creationId xmlns:a16="http://schemas.microsoft.com/office/drawing/2014/main" id="{F1629140-908D-4E7D-AEFB-3718F888F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413" y="2344027"/>
            <a:ext cx="692304" cy="46176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215" name="Rectangle 5">
            <a:extLst>
              <a:ext uri="{FF2B5EF4-FFF2-40B4-BE49-F238E27FC236}">
                <a16:creationId xmlns:a16="http://schemas.microsoft.com/office/drawing/2014/main" id="{ADBF461B-20BE-4A31-B01B-70EB9193F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413" y="2857580"/>
            <a:ext cx="692304" cy="46176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spcAft>
                <a:spcPct val="0"/>
              </a:spcAft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262" name="Rectangle 5">
            <a:extLst>
              <a:ext uri="{FF2B5EF4-FFF2-40B4-BE49-F238E27FC236}">
                <a16:creationId xmlns:a16="http://schemas.microsoft.com/office/drawing/2014/main" id="{47A092E9-BD9C-4447-9119-9C1E046DD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287" y="3376574"/>
            <a:ext cx="692304" cy="46176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166" name="Rectangle 5">
            <a:extLst>
              <a:ext uri="{FF2B5EF4-FFF2-40B4-BE49-F238E27FC236}">
                <a16:creationId xmlns:a16="http://schemas.microsoft.com/office/drawing/2014/main" id="{B561921B-8D99-4DD9-B862-719984E8A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643" y="2344027"/>
            <a:ext cx="623230" cy="46176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spcAft>
                <a:spcPct val="0"/>
              </a:spcAft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167" name="Rectangle 5">
            <a:extLst>
              <a:ext uri="{FF2B5EF4-FFF2-40B4-BE49-F238E27FC236}">
                <a16:creationId xmlns:a16="http://schemas.microsoft.com/office/drawing/2014/main" id="{0919E5EE-578D-498D-8E50-6B40F2513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521" y="2344027"/>
            <a:ext cx="623987" cy="46176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169" name="Rectangle 5">
            <a:extLst>
              <a:ext uri="{FF2B5EF4-FFF2-40B4-BE49-F238E27FC236}">
                <a16:creationId xmlns:a16="http://schemas.microsoft.com/office/drawing/2014/main" id="{2607BBAD-4FA2-4A74-9679-D753EC99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386" y="2344027"/>
            <a:ext cx="623230" cy="46176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170" name="Rectangle 5">
            <a:extLst>
              <a:ext uri="{FF2B5EF4-FFF2-40B4-BE49-F238E27FC236}">
                <a16:creationId xmlns:a16="http://schemas.microsoft.com/office/drawing/2014/main" id="{7857C72A-E484-4E61-A106-174EE28B4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128" y="2344027"/>
            <a:ext cx="623230" cy="46176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171" name="Rectangle 5">
            <a:extLst>
              <a:ext uri="{FF2B5EF4-FFF2-40B4-BE49-F238E27FC236}">
                <a16:creationId xmlns:a16="http://schemas.microsoft.com/office/drawing/2014/main" id="{AA851D84-DE92-47AE-A895-A260094A7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871" y="2344027"/>
            <a:ext cx="623230" cy="46176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172" name="Rectangle 5">
            <a:extLst>
              <a:ext uri="{FF2B5EF4-FFF2-40B4-BE49-F238E27FC236}">
                <a16:creationId xmlns:a16="http://schemas.microsoft.com/office/drawing/2014/main" id="{FEAEE653-6421-4A62-89B2-5FE2106D1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7614" y="2344027"/>
            <a:ext cx="623230" cy="46176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173" name="Rectangle 5">
            <a:extLst>
              <a:ext uri="{FF2B5EF4-FFF2-40B4-BE49-F238E27FC236}">
                <a16:creationId xmlns:a16="http://schemas.microsoft.com/office/drawing/2014/main" id="{5287BBE1-B066-4DBA-BB8C-F9CC53DE4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2358" y="2344027"/>
            <a:ext cx="623230" cy="46176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174" name="Rectangle 5">
            <a:extLst>
              <a:ext uri="{FF2B5EF4-FFF2-40B4-BE49-F238E27FC236}">
                <a16:creationId xmlns:a16="http://schemas.microsoft.com/office/drawing/2014/main" id="{D6468D94-F33C-4779-B547-C339E9872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7102" y="2344027"/>
            <a:ext cx="623230" cy="46176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213" name="Rectangle 5">
            <a:extLst>
              <a:ext uri="{FF2B5EF4-FFF2-40B4-BE49-F238E27FC236}">
                <a16:creationId xmlns:a16="http://schemas.microsoft.com/office/drawing/2014/main" id="{457EDBFA-D1B5-4415-9229-EADFC8F55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653" y="2857580"/>
            <a:ext cx="623230" cy="46176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spcAft>
                <a:spcPct val="0"/>
              </a:spcAft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214" name="Rectangle 5">
            <a:extLst>
              <a:ext uri="{FF2B5EF4-FFF2-40B4-BE49-F238E27FC236}">
                <a16:creationId xmlns:a16="http://schemas.microsoft.com/office/drawing/2014/main" id="{E1A43210-00F7-4D87-A5AA-0C3E77C66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531" y="2857580"/>
            <a:ext cx="623987" cy="46176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spcAft>
                <a:spcPct val="0"/>
              </a:spcAft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216" name="Rectangle 5">
            <a:extLst>
              <a:ext uri="{FF2B5EF4-FFF2-40B4-BE49-F238E27FC236}">
                <a16:creationId xmlns:a16="http://schemas.microsoft.com/office/drawing/2014/main" id="{97F2CBAB-FD91-4A35-AC04-6A1240C53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397" y="2857580"/>
            <a:ext cx="623230" cy="46176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217" name="Rectangle 5">
            <a:extLst>
              <a:ext uri="{FF2B5EF4-FFF2-40B4-BE49-F238E27FC236}">
                <a16:creationId xmlns:a16="http://schemas.microsoft.com/office/drawing/2014/main" id="{1294CAA9-23C4-462C-BA8D-8562B6926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140" y="2857580"/>
            <a:ext cx="623230" cy="46176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218" name="Rectangle 5">
            <a:extLst>
              <a:ext uri="{FF2B5EF4-FFF2-40B4-BE49-F238E27FC236}">
                <a16:creationId xmlns:a16="http://schemas.microsoft.com/office/drawing/2014/main" id="{0B31B9C2-053F-4750-833C-1B6AC0BAB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882" y="2857580"/>
            <a:ext cx="623230" cy="46176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219" name="Rectangle 5">
            <a:extLst>
              <a:ext uri="{FF2B5EF4-FFF2-40B4-BE49-F238E27FC236}">
                <a16:creationId xmlns:a16="http://schemas.microsoft.com/office/drawing/2014/main" id="{C29EF752-88AD-4866-BC10-3D01C200D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7625" y="2857580"/>
            <a:ext cx="623230" cy="461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spcAft>
                <a:spcPct val="0"/>
              </a:spcAft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220" name="Rectangle 5">
            <a:extLst>
              <a:ext uri="{FF2B5EF4-FFF2-40B4-BE49-F238E27FC236}">
                <a16:creationId xmlns:a16="http://schemas.microsoft.com/office/drawing/2014/main" id="{53916D75-5291-456C-A3E8-83B9F7AE3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2367" y="2857580"/>
            <a:ext cx="623230" cy="46176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221" name="Rectangle 5">
            <a:extLst>
              <a:ext uri="{FF2B5EF4-FFF2-40B4-BE49-F238E27FC236}">
                <a16:creationId xmlns:a16="http://schemas.microsoft.com/office/drawing/2014/main" id="{48CFDF65-2BD5-4993-9B68-24D460FB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7110" y="2857580"/>
            <a:ext cx="623230" cy="46176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260" name="Rectangle 5">
            <a:extLst>
              <a:ext uri="{FF2B5EF4-FFF2-40B4-BE49-F238E27FC236}">
                <a16:creationId xmlns:a16="http://schemas.microsoft.com/office/drawing/2014/main" id="{6D9839FD-421E-4110-B445-A253D0A25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539" y="3376574"/>
            <a:ext cx="623230" cy="46176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261" name="Rectangle 5">
            <a:extLst>
              <a:ext uri="{FF2B5EF4-FFF2-40B4-BE49-F238E27FC236}">
                <a16:creationId xmlns:a16="http://schemas.microsoft.com/office/drawing/2014/main" id="{61C1C02C-4D19-452E-8CC3-268347DF7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420" y="3376574"/>
            <a:ext cx="623987" cy="461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spcAft>
                <a:spcPct val="0"/>
              </a:spcAft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263" name="Rectangle 5">
            <a:extLst>
              <a:ext uri="{FF2B5EF4-FFF2-40B4-BE49-F238E27FC236}">
                <a16:creationId xmlns:a16="http://schemas.microsoft.com/office/drawing/2014/main" id="{78A90526-9038-44EC-BF54-7EEE6AB4D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283" y="3376574"/>
            <a:ext cx="623230" cy="461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spcAft>
                <a:spcPct val="0"/>
              </a:spcAft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264" name="Rectangle 5">
            <a:extLst>
              <a:ext uri="{FF2B5EF4-FFF2-40B4-BE49-F238E27FC236}">
                <a16:creationId xmlns:a16="http://schemas.microsoft.com/office/drawing/2014/main" id="{23565994-5C99-4DC5-BA95-5FB15202E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26" y="3376574"/>
            <a:ext cx="623230" cy="46176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265" name="Rectangle 5">
            <a:extLst>
              <a:ext uri="{FF2B5EF4-FFF2-40B4-BE49-F238E27FC236}">
                <a16:creationId xmlns:a16="http://schemas.microsoft.com/office/drawing/2014/main" id="{04C79BE4-BBA6-4B73-B3EC-9003421F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770" y="3376574"/>
            <a:ext cx="623230" cy="46176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266" name="Rectangle 5">
            <a:extLst>
              <a:ext uri="{FF2B5EF4-FFF2-40B4-BE49-F238E27FC236}">
                <a16:creationId xmlns:a16="http://schemas.microsoft.com/office/drawing/2014/main" id="{327D4530-6141-4B86-B6FF-50E3366CB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7513" y="3376574"/>
            <a:ext cx="623230" cy="46176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267" name="Rectangle 5">
            <a:extLst>
              <a:ext uri="{FF2B5EF4-FFF2-40B4-BE49-F238E27FC236}">
                <a16:creationId xmlns:a16="http://schemas.microsoft.com/office/drawing/2014/main" id="{8B3C1DEE-1F7A-4F54-9869-CCD14A804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2255" y="3376574"/>
            <a:ext cx="623230" cy="46176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268" name="Rectangle 5">
            <a:extLst>
              <a:ext uri="{FF2B5EF4-FFF2-40B4-BE49-F238E27FC236}">
                <a16:creationId xmlns:a16="http://schemas.microsoft.com/office/drawing/2014/main" id="{4AC39D2A-2760-4D81-BB21-F10F4D12C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6999" y="3376574"/>
            <a:ext cx="623230" cy="46176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29235" rIns="58470" bIns="29235" anchor="t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buSzTx/>
            </a:pPr>
            <a:endParaRPr lang="en-US" altLang="de-DE" sz="650" dirty="0">
              <a:solidFill>
                <a:srgbClr val="FFFFFF"/>
              </a:solidFill>
            </a:endParaRPr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20883287-1AAC-4423-8A94-2EF5CAC9CCAD}"/>
              </a:ext>
            </a:extLst>
          </p:cNvPr>
          <p:cNvSpPr/>
          <p:nvPr/>
        </p:nvSpPr>
        <p:spPr>
          <a:xfrm rot="10800000">
            <a:off x="4343412" y="4102513"/>
            <a:ext cx="4727096" cy="192488"/>
          </a:xfrm>
          <a:prstGeom prst="triangle">
            <a:avLst/>
          </a:prstGeom>
          <a:solidFill>
            <a:srgbClr val="808080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dirty="0" err="1">
              <a:solidFill>
                <a:schemeClr val="tx1"/>
              </a:solidFill>
            </a:endParaRPr>
          </a:p>
        </p:txBody>
      </p: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C14763EB-B370-4692-BDC1-4AB5F815064D}"/>
              </a:ext>
            </a:extLst>
          </p:cNvPr>
          <p:cNvGrpSpPr/>
          <p:nvPr/>
        </p:nvGrpSpPr>
        <p:grpSpPr>
          <a:xfrm>
            <a:off x="6319336" y="2118653"/>
            <a:ext cx="116702" cy="76496"/>
            <a:chOff x="8075208" y="1579889"/>
            <a:chExt cx="222923" cy="195000"/>
          </a:xfrm>
        </p:grpSpPr>
        <p:sp>
          <p:nvSpPr>
            <p:cNvPr id="362" name="Freeform 297">
              <a:extLst>
                <a:ext uri="{FF2B5EF4-FFF2-40B4-BE49-F238E27FC236}">
                  <a16:creationId xmlns:a16="http://schemas.microsoft.com/office/drawing/2014/main" id="{21DEDC4B-73EA-4577-B9C3-B03DC54E0770}"/>
                </a:ext>
              </a:extLst>
            </p:cNvPr>
            <p:cNvSpPr/>
            <p:nvPr/>
          </p:nvSpPr>
          <p:spPr>
            <a:xfrm>
              <a:off x="8075208" y="1595229"/>
              <a:ext cx="139747" cy="179660"/>
            </a:xfrm>
            <a:custGeom>
              <a:avLst/>
              <a:gdLst/>
              <a:ahLst/>
              <a:cxnLst/>
              <a:rect l="l" t="t" r="r" b="b"/>
              <a:pathLst>
                <a:path w="1962309" h="2238535">
                  <a:moveTo>
                    <a:pt x="1174597" y="424767"/>
                  </a:moveTo>
                  <a:cubicBezTo>
                    <a:pt x="1152157" y="423494"/>
                    <a:pt x="1127882" y="425346"/>
                    <a:pt x="1102217" y="431960"/>
                  </a:cubicBezTo>
                  <a:cubicBezTo>
                    <a:pt x="1111742" y="466885"/>
                    <a:pt x="1153017" y="524035"/>
                    <a:pt x="1273667" y="565310"/>
                  </a:cubicBezTo>
                  <a:cubicBezTo>
                    <a:pt x="1113859" y="603410"/>
                    <a:pt x="877850" y="631985"/>
                    <a:pt x="641842" y="508160"/>
                  </a:cubicBezTo>
                  <a:cubicBezTo>
                    <a:pt x="578342" y="661618"/>
                    <a:pt x="591042" y="942077"/>
                    <a:pt x="746617" y="1101885"/>
                  </a:cubicBezTo>
                  <a:cubicBezTo>
                    <a:pt x="747675" y="1165385"/>
                    <a:pt x="748734" y="1228885"/>
                    <a:pt x="749792" y="1292385"/>
                  </a:cubicBezTo>
                  <a:lnTo>
                    <a:pt x="600567" y="1336835"/>
                  </a:lnTo>
                  <a:cubicBezTo>
                    <a:pt x="655600" y="1482885"/>
                    <a:pt x="672534" y="1578135"/>
                    <a:pt x="698992" y="1755935"/>
                  </a:cubicBezTo>
                  <a:cubicBezTo>
                    <a:pt x="856684" y="1858593"/>
                    <a:pt x="1115975" y="1872352"/>
                    <a:pt x="1276842" y="1740060"/>
                  </a:cubicBezTo>
                  <a:cubicBezTo>
                    <a:pt x="1290600" y="1628935"/>
                    <a:pt x="1320234" y="1473360"/>
                    <a:pt x="1365742" y="1340010"/>
                  </a:cubicBezTo>
                  <a:lnTo>
                    <a:pt x="1216517" y="1295560"/>
                  </a:lnTo>
                  <a:lnTo>
                    <a:pt x="1222867" y="1101885"/>
                  </a:lnTo>
                  <a:cubicBezTo>
                    <a:pt x="1326584" y="979118"/>
                    <a:pt x="1408075" y="751577"/>
                    <a:pt x="1314942" y="476410"/>
                  </a:cubicBezTo>
                  <a:cubicBezTo>
                    <a:pt x="1292717" y="460535"/>
                    <a:pt x="1241917" y="428587"/>
                    <a:pt x="1174597" y="424767"/>
                  </a:cubicBezTo>
                  <a:close/>
                  <a:moveTo>
                    <a:pt x="987917" y="160"/>
                  </a:moveTo>
                  <a:cubicBezTo>
                    <a:pt x="1455700" y="1218"/>
                    <a:pt x="1621859" y="453127"/>
                    <a:pt x="1591167" y="651035"/>
                  </a:cubicBezTo>
                  <a:cubicBezTo>
                    <a:pt x="1580584" y="865877"/>
                    <a:pt x="1474750" y="1185493"/>
                    <a:pt x="1521317" y="1276510"/>
                  </a:cubicBezTo>
                  <a:cubicBezTo>
                    <a:pt x="1599634" y="1414093"/>
                    <a:pt x="1747800" y="1345302"/>
                    <a:pt x="1889617" y="1527335"/>
                  </a:cubicBezTo>
                  <a:cubicBezTo>
                    <a:pt x="2007092" y="1703018"/>
                    <a:pt x="1949942" y="1888227"/>
                    <a:pt x="1937242" y="2235360"/>
                  </a:cubicBezTo>
                  <a:lnTo>
                    <a:pt x="1226042" y="2235360"/>
                  </a:lnTo>
                  <a:cubicBezTo>
                    <a:pt x="1217575" y="2121060"/>
                    <a:pt x="1231334" y="2006760"/>
                    <a:pt x="1248267" y="1892460"/>
                  </a:cubicBezTo>
                  <a:cubicBezTo>
                    <a:pt x="1084225" y="1957018"/>
                    <a:pt x="936059" y="1986652"/>
                    <a:pt x="718042" y="1905160"/>
                  </a:cubicBezTo>
                  <a:cubicBezTo>
                    <a:pt x="728625" y="1984535"/>
                    <a:pt x="755084" y="2111535"/>
                    <a:pt x="730742" y="2238535"/>
                  </a:cubicBezTo>
                  <a:lnTo>
                    <a:pt x="19542" y="2238535"/>
                  </a:lnTo>
                  <a:cubicBezTo>
                    <a:pt x="30125" y="2010993"/>
                    <a:pt x="-48623" y="1760615"/>
                    <a:pt x="51292" y="1555910"/>
                  </a:cubicBezTo>
                  <a:cubicBezTo>
                    <a:pt x="138075" y="1378110"/>
                    <a:pt x="332809" y="1413035"/>
                    <a:pt x="406892" y="1317785"/>
                  </a:cubicBezTo>
                  <a:cubicBezTo>
                    <a:pt x="486267" y="1236293"/>
                    <a:pt x="359267" y="859527"/>
                    <a:pt x="368792" y="597060"/>
                  </a:cubicBezTo>
                  <a:cubicBezTo>
                    <a:pt x="387842" y="242518"/>
                    <a:pt x="629142" y="-7248"/>
                    <a:pt x="987917" y="1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3091">
                <a:defRPr/>
              </a:pPr>
              <a:endParaRPr lang="en-US" sz="2167" kern="0" dirty="0">
                <a:solidFill>
                  <a:schemeClr val="accent2"/>
                </a:solidFill>
              </a:endParaRPr>
            </a:p>
          </p:txBody>
        </p:sp>
        <p:sp>
          <p:nvSpPr>
            <p:cNvPr id="363" name="Freeform 301">
              <a:extLst>
                <a:ext uri="{FF2B5EF4-FFF2-40B4-BE49-F238E27FC236}">
                  <a16:creationId xmlns:a16="http://schemas.microsoft.com/office/drawing/2014/main" id="{0DB7CE04-6B95-45D8-99B5-584D8D5FB0FA}"/>
                </a:ext>
              </a:extLst>
            </p:cNvPr>
            <p:cNvSpPr/>
            <p:nvPr/>
          </p:nvSpPr>
          <p:spPr>
            <a:xfrm flipH="1">
              <a:off x="8196886" y="1579889"/>
              <a:ext cx="64717" cy="59054"/>
            </a:xfrm>
            <a:custGeom>
              <a:avLst/>
              <a:gdLst>
                <a:gd name="connsiteX0" fmla="*/ 0 w 707231"/>
                <a:gd name="connsiteY0" fmla="*/ 735807 h 735807"/>
                <a:gd name="connsiteX1" fmla="*/ 214312 w 707231"/>
                <a:gd name="connsiteY1" fmla="*/ 419100 h 735807"/>
                <a:gd name="connsiteX2" fmla="*/ 657225 w 707231"/>
                <a:gd name="connsiteY2" fmla="*/ 431007 h 735807"/>
                <a:gd name="connsiteX3" fmla="*/ 707231 w 707231"/>
                <a:gd name="connsiteY3" fmla="*/ 723900 h 735807"/>
                <a:gd name="connsiteX4" fmla="*/ 364331 w 707231"/>
                <a:gd name="connsiteY4" fmla="*/ 0 h 735807"/>
                <a:gd name="connsiteX5" fmla="*/ 0 w 707231"/>
                <a:gd name="connsiteY5" fmla="*/ 735807 h 735807"/>
                <a:gd name="connsiteX0" fmla="*/ 0 w 707231"/>
                <a:gd name="connsiteY0" fmla="*/ 735807 h 735807"/>
                <a:gd name="connsiteX1" fmla="*/ 214312 w 707231"/>
                <a:gd name="connsiteY1" fmla="*/ 419100 h 735807"/>
                <a:gd name="connsiteX2" fmla="*/ 657225 w 707231"/>
                <a:gd name="connsiteY2" fmla="*/ 431007 h 735807"/>
                <a:gd name="connsiteX3" fmla="*/ 707231 w 707231"/>
                <a:gd name="connsiteY3" fmla="*/ 723900 h 735807"/>
                <a:gd name="connsiteX4" fmla="*/ 364331 w 707231"/>
                <a:gd name="connsiteY4" fmla="*/ 0 h 735807"/>
                <a:gd name="connsiteX5" fmla="*/ 0 w 707231"/>
                <a:gd name="connsiteY5" fmla="*/ 735807 h 735807"/>
                <a:gd name="connsiteX0" fmla="*/ 0 w 707231"/>
                <a:gd name="connsiteY0" fmla="*/ 738452 h 738452"/>
                <a:gd name="connsiteX1" fmla="*/ 214312 w 707231"/>
                <a:gd name="connsiteY1" fmla="*/ 421745 h 738452"/>
                <a:gd name="connsiteX2" fmla="*/ 657225 w 707231"/>
                <a:gd name="connsiteY2" fmla="*/ 433652 h 738452"/>
                <a:gd name="connsiteX3" fmla="*/ 707231 w 707231"/>
                <a:gd name="connsiteY3" fmla="*/ 726545 h 738452"/>
                <a:gd name="connsiteX4" fmla="*/ 364331 w 707231"/>
                <a:gd name="connsiteY4" fmla="*/ 2645 h 738452"/>
                <a:gd name="connsiteX5" fmla="*/ 0 w 707231"/>
                <a:gd name="connsiteY5" fmla="*/ 738452 h 738452"/>
                <a:gd name="connsiteX0" fmla="*/ 102731 w 809962"/>
                <a:gd name="connsiteY0" fmla="*/ 738452 h 738452"/>
                <a:gd name="connsiteX1" fmla="*/ 317043 w 809962"/>
                <a:gd name="connsiteY1" fmla="*/ 421745 h 738452"/>
                <a:gd name="connsiteX2" fmla="*/ 759956 w 809962"/>
                <a:gd name="connsiteY2" fmla="*/ 433652 h 738452"/>
                <a:gd name="connsiteX3" fmla="*/ 809962 w 809962"/>
                <a:gd name="connsiteY3" fmla="*/ 726545 h 738452"/>
                <a:gd name="connsiteX4" fmla="*/ 467062 w 809962"/>
                <a:gd name="connsiteY4" fmla="*/ 2645 h 738452"/>
                <a:gd name="connsiteX5" fmla="*/ 102731 w 809962"/>
                <a:gd name="connsiteY5" fmla="*/ 738452 h 738452"/>
                <a:gd name="connsiteX0" fmla="*/ 102731 w 809962"/>
                <a:gd name="connsiteY0" fmla="*/ 735807 h 735807"/>
                <a:gd name="connsiteX1" fmla="*/ 317043 w 809962"/>
                <a:gd name="connsiteY1" fmla="*/ 419100 h 735807"/>
                <a:gd name="connsiteX2" fmla="*/ 759956 w 809962"/>
                <a:gd name="connsiteY2" fmla="*/ 431007 h 735807"/>
                <a:gd name="connsiteX3" fmla="*/ 809962 w 809962"/>
                <a:gd name="connsiteY3" fmla="*/ 723900 h 735807"/>
                <a:gd name="connsiteX4" fmla="*/ 467062 w 809962"/>
                <a:gd name="connsiteY4" fmla="*/ 0 h 735807"/>
                <a:gd name="connsiteX5" fmla="*/ 102731 w 809962"/>
                <a:gd name="connsiteY5" fmla="*/ 735807 h 735807"/>
                <a:gd name="connsiteX0" fmla="*/ 102731 w 908488"/>
                <a:gd name="connsiteY0" fmla="*/ 735807 h 735807"/>
                <a:gd name="connsiteX1" fmla="*/ 317043 w 908488"/>
                <a:gd name="connsiteY1" fmla="*/ 419100 h 735807"/>
                <a:gd name="connsiteX2" fmla="*/ 759956 w 908488"/>
                <a:gd name="connsiteY2" fmla="*/ 431007 h 735807"/>
                <a:gd name="connsiteX3" fmla="*/ 809962 w 908488"/>
                <a:gd name="connsiteY3" fmla="*/ 723900 h 735807"/>
                <a:gd name="connsiteX4" fmla="*/ 467062 w 908488"/>
                <a:gd name="connsiteY4" fmla="*/ 0 h 735807"/>
                <a:gd name="connsiteX5" fmla="*/ 102731 w 908488"/>
                <a:gd name="connsiteY5" fmla="*/ 735807 h 735807"/>
                <a:gd name="connsiteX0" fmla="*/ 102731 w 896093"/>
                <a:gd name="connsiteY0" fmla="*/ 735807 h 735807"/>
                <a:gd name="connsiteX1" fmla="*/ 317043 w 896093"/>
                <a:gd name="connsiteY1" fmla="*/ 419100 h 735807"/>
                <a:gd name="connsiteX2" fmla="*/ 759956 w 896093"/>
                <a:gd name="connsiteY2" fmla="*/ 431007 h 735807"/>
                <a:gd name="connsiteX3" fmla="*/ 809962 w 896093"/>
                <a:gd name="connsiteY3" fmla="*/ 723900 h 735807"/>
                <a:gd name="connsiteX4" fmla="*/ 467062 w 896093"/>
                <a:gd name="connsiteY4" fmla="*/ 0 h 735807"/>
                <a:gd name="connsiteX5" fmla="*/ 102731 w 896093"/>
                <a:gd name="connsiteY5" fmla="*/ 735807 h 735807"/>
                <a:gd name="connsiteX0" fmla="*/ 102731 w 908757"/>
                <a:gd name="connsiteY0" fmla="*/ 735807 h 735807"/>
                <a:gd name="connsiteX1" fmla="*/ 317043 w 908757"/>
                <a:gd name="connsiteY1" fmla="*/ 419100 h 735807"/>
                <a:gd name="connsiteX2" fmla="*/ 759956 w 908757"/>
                <a:gd name="connsiteY2" fmla="*/ 431007 h 735807"/>
                <a:gd name="connsiteX3" fmla="*/ 809962 w 908757"/>
                <a:gd name="connsiteY3" fmla="*/ 723900 h 735807"/>
                <a:gd name="connsiteX4" fmla="*/ 467062 w 908757"/>
                <a:gd name="connsiteY4" fmla="*/ 0 h 735807"/>
                <a:gd name="connsiteX5" fmla="*/ 102731 w 908757"/>
                <a:gd name="connsiteY5" fmla="*/ 735807 h 735807"/>
                <a:gd name="connsiteX0" fmla="*/ 102731 w 908757"/>
                <a:gd name="connsiteY0" fmla="*/ 735807 h 735807"/>
                <a:gd name="connsiteX1" fmla="*/ 317043 w 908757"/>
                <a:gd name="connsiteY1" fmla="*/ 419100 h 735807"/>
                <a:gd name="connsiteX2" fmla="*/ 759956 w 908757"/>
                <a:gd name="connsiteY2" fmla="*/ 431007 h 735807"/>
                <a:gd name="connsiteX3" fmla="*/ 809962 w 908757"/>
                <a:gd name="connsiteY3" fmla="*/ 723900 h 735807"/>
                <a:gd name="connsiteX4" fmla="*/ 467062 w 908757"/>
                <a:gd name="connsiteY4" fmla="*/ 0 h 735807"/>
                <a:gd name="connsiteX5" fmla="*/ 102731 w 908757"/>
                <a:gd name="connsiteY5" fmla="*/ 735807 h 735807"/>
                <a:gd name="connsiteX0" fmla="*/ 102731 w 908757"/>
                <a:gd name="connsiteY0" fmla="*/ 735807 h 735807"/>
                <a:gd name="connsiteX1" fmla="*/ 317043 w 908757"/>
                <a:gd name="connsiteY1" fmla="*/ 419100 h 735807"/>
                <a:gd name="connsiteX2" fmla="*/ 759956 w 908757"/>
                <a:gd name="connsiteY2" fmla="*/ 431007 h 735807"/>
                <a:gd name="connsiteX3" fmla="*/ 809962 w 908757"/>
                <a:gd name="connsiteY3" fmla="*/ 723900 h 735807"/>
                <a:gd name="connsiteX4" fmla="*/ 467062 w 908757"/>
                <a:gd name="connsiteY4" fmla="*/ 0 h 735807"/>
                <a:gd name="connsiteX5" fmla="*/ 102731 w 908757"/>
                <a:gd name="connsiteY5" fmla="*/ 735807 h 735807"/>
                <a:gd name="connsiteX0" fmla="*/ 102731 w 908757"/>
                <a:gd name="connsiteY0" fmla="*/ 735807 h 735807"/>
                <a:gd name="connsiteX1" fmla="*/ 317043 w 908757"/>
                <a:gd name="connsiteY1" fmla="*/ 419100 h 735807"/>
                <a:gd name="connsiteX2" fmla="*/ 759956 w 908757"/>
                <a:gd name="connsiteY2" fmla="*/ 431007 h 735807"/>
                <a:gd name="connsiteX3" fmla="*/ 809962 w 908757"/>
                <a:gd name="connsiteY3" fmla="*/ 723900 h 735807"/>
                <a:gd name="connsiteX4" fmla="*/ 467062 w 908757"/>
                <a:gd name="connsiteY4" fmla="*/ 0 h 735807"/>
                <a:gd name="connsiteX5" fmla="*/ 102731 w 908757"/>
                <a:gd name="connsiteY5" fmla="*/ 735807 h 735807"/>
                <a:gd name="connsiteX0" fmla="*/ 102731 w 908757"/>
                <a:gd name="connsiteY0" fmla="*/ 735807 h 735807"/>
                <a:gd name="connsiteX1" fmla="*/ 317043 w 908757"/>
                <a:gd name="connsiteY1" fmla="*/ 419100 h 735807"/>
                <a:gd name="connsiteX2" fmla="*/ 759956 w 908757"/>
                <a:gd name="connsiteY2" fmla="*/ 431007 h 735807"/>
                <a:gd name="connsiteX3" fmla="*/ 809962 w 908757"/>
                <a:gd name="connsiteY3" fmla="*/ 723900 h 735807"/>
                <a:gd name="connsiteX4" fmla="*/ 467062 w 908757"/>
                <a:gd name="connsiteY4" fmla="*/ 0 h 735807"/>
                <a:gd name="connsiteX5" fmla="*/ 102731 w 908757"/>
                <a:gd name="connsiteY5" fmla="*/ 735807 h 735807"/>
                <a:gd name="connsiteX0" fmla="*/ 102731 w 908757"/>
                <a:gd name="connsiteY0" fmla="*/ 735807 h 735807"/>
                <a:gd name="connsiteX1" fmla="*/ 317043 w 908757"/>
                <a:gd name="connsiteY1" fmla="*/ 419100 h 735807"/>
                <a:gd name="connsiteX2" fmla="*/ 759956 w 908757"/>
                <a:gd name="connsiteY2" fmla="*/ 431007 h 735807"/>
                <a:gd name="connsiteX3" fmla="*/ 809962 w 908757"/>
                <a:gd name="connsiteY3" fmla="*/ 723900 h 735807"/>
                <a:gd name="connsiteX4" fmla="*/ 467062 w 908757"/>
                <a:gd name="connsiteY4" fmla="*/ 0 h 735807"/>
                <a:gd name="connsiteX5" fmla="*/ 102731 w 908757"/>
                <a:gd name="connsiteY5" fmla="*/ 735807 h 735807"/>
                <a:gd name="connsiteX0" fmla="*/ 102731 w 908757"/>
                <a:gd name="connsiteY0" fmla="*/ 735807 h 735807"/>
                <a:gd name="connsiteX1" fmla="*/ 317043 w 908757"/>
                <a:gd name="connsiteY1" fmla="*/ 419100 h 735807"/>
                <a:gd name="connsiteX2" fmla="*/ 759956 w 908757"/>
                <a:gd name="connsiteY2" fmla="*/ 431007 h 735807"/>
                <a:gd name="connsiteX3" fmla="*/ 809962 w 908757"/>
                <a:gd name="connsiteY3" fmla="*/ 723900 h 735807"/>
                <a:gd name="connsiteX4" fmla="*/ 467062 w 908757"/>
                <a:gd name="connsiteY4" fmla="*/ 0 h 735807"/>
                <a:gd name="connsiteX5" fmla="*/ 102731 w 908757"/>
                <a:gd name="connsiteY5" fmla="*/ 735807 h 73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757" h="735807">
                  <a:moveTo>
                    <a:pt x="102731" y="735807"/>
                  </a:moveTo>
                  <a:cubicBezTo>
                    <a:pt x="64631" y="468313"/>
                    <a:pt x="171787" y="372269"/>
                    <a:pt x="317043" y="419100"/>
                  </a:cubicBezTo>
                  <a:cubicBezTo>
                    <a:pt x="486112" y="475456"/>
                    <a:pt x="614699" y="524670"/>
                    <a:pt x="759956" y="431007"/>
                  </a:cubicBezTo>
                  <a:cubicBezTo>
                    <a:pt x="821868" y="519113"/>
                    <a:pt x="821868" y="611982"/>
                    <a:pt x="809962" y="723900"/>
                  </a:cubicBezTo>
                  <a:cubicBezTo>
                    <a:pt x="1021894" y="515937"/>
                    <a:pt x="886161" y="10319"/>
                    <a:pt x="467062" y="0"/>
                  </a:cubicBezTo>
                  <a:cubicBezTo>
                    <a:pt x="97968" y="4763"/>
                    <a:pt x="-149682" y="421482"/>
                    <a:pt x="102731" y="73580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3091">
                <a:defRPr/>
              </a:pPr>
              <a:endParaRPr lang="en-US" sz="2167" kern="0" dirty="0">
                <a:solidFill>
                  <a:schemeClr val="accent2"/>
                </a:solidFill>
              </a:endParaRPr>
            </a:p>
          </p:txBody>
        </p:sp>
        <p:sp>
          <p:nvSpPr>
            <p:cNvPr id="364" name="Freeform 302">
              <a:extLst>
                <a:ext uri="{FF2B5EF4-FFF2-40B4-BE49-F238E27FC236}">
                  <a16:creationId xmlns:a16="http://schemas.microsoft.com/office/drawing/2014/main" id="{BAE084A2-3D08-4943-9900-055F7BF21210}"/>
                </a:ext>
              </a:extLst>
            </p:cNvPr>
            <p:cNvSpPr/>
            <p:nvPr/>
          </p:nvSpPr>
          <p:spPr>
            <a:xfrm>
              <a:off x="8247596" y="1659201"/>
              <a:ext cx="50535" cy="80459"/>
            </a:xfrm>
            <a:custGeom>
              <a:avLst/>
              <a:gdLst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  <a:gd name="connsiteX0" fmla="*/ 569119 w 709612"/>
                <a:gd name="connsiteY0" fmla="*/ 1002506 h 1002506"/>
                <a:gd name="connsiteX1" fmla="*/ 709612 w 709612"/>
                <a:gd name="connsiteY1" fmla="*/ 1002506 h 1002506"/>
                <a:gd name="connsiteX2" fmla="*/ 557212 w 709612"/>
                <a:gd name="connsiteY2" fmla="*/ 252413 h 1002506"/>
                <a:gd name="connsiteX3" fmla="*/ 135731 w 709612"/>
                <a:gd name="connsiteY3" fmla="*/ 95250 h 1002506"/>
                <a:gd name="connsiteX4" fmla="*/ 0 w 709612"/>
                <a:gd name="connsiteY4" fmla="*/ 0 h 1002506"/>
                <a:gd name="connsiteX5" fmla="*/ 0 w 709612"/>
                <a:gd name="connsiteY5" fmla="*/ 157163 h 1002506"/>
                <a:gd name="connsiteX6" fmla="*/ 66675 w 709612"/>
                <a:gd name="connsiteY6" fmla="*/ 211931 h 1002506"/>
                <a:gd name="connsiteX7" fmla="*/ 447675 w 709612"/>
                <a:gd name="connsiteY7" fmla="*/ 338138 h 1002506"/>
                <a:gd name="connsiteX8" fmla="*/ 569119 w 709612"/>
                <a:gd name="connsiteY8" fmla="*/ 1002506 h 100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9612" h="1002506">
                  <a:moveTo>
                    <a:pt x="569119" y="1002506"/>
                  </a:moveTo>
                  <a:lnTo>
                    <a:pt x="709612" y="1002506"/>
                  </a:lnTo>
                  <a:cubicBezTo>
                    <a:pt x="670719" y="616743"/>
                    <a:pt x="638969" y="438150"/>
                    <a:pt x="557212" y="252413"/>
                  </a:cubicBezTo>
                  <a:cubicBezTo>
                    <a:pt x="481012" y="176213"/>
                    <a:pt x="292893" y="142875"/>
                    <a:pt x="135731" y="95250"/>
                  </a:cubicBezTo>
                  <a:cubicBezTo>
                    <a:pt x="88106" y="46832"/>
                    <a:pt x="45244" y="19844"/>
                    <a:pt x="0" y="0"/>
                  </a:cubicBezTo>
                  <a:lnTo>
                    <a:pt x="0" y="157163"/>
                  </a:lnTo>
                  <a:lnTo>
                    <a:pt x="66675" y="211931"/>
                  </a:lnTo>
                  <a:cubicBezTo>
                    <a:pt x="193675" y="254000"/>
                    <a:pt x="313531" y="281781"/>
                    <a:pt x="447675" y="338138"/>
                  </a:cubicBezTo>
                  <a:cubicBezTo>
                    <a:pt x="535781" y="576263"/>
                    <a:pt x="557213" y="795338"/>
                    <a:pt x="569119" y="100250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3091">
                <a:defRPr/>
              </a:pPr>
              <a:endParaRPr lang="en-US" sz="2167" kern="0" dirty="0">
                <a:solidFill>
                  <a:schemeClr val="accent2"/>
                </a:solidFill>
              </a:endParaRPr>
            </a:p>
          </p:txBody>
        </p:sp>
        <p:sp>
          <p:nvSpPr>
            <p:cNvPr id="365" name="Freeform 303">
              <a:extLst>
                <a:ext uri="{FF2B5EF4-FFF2-40B4-BE49-F238E27FC236}">
                  <a16:creationId xmlns:a16="http://schemas.microsoft.com/office/drawing/2014/main" id="{77CFEAED-1BB5-4F0C-8E67-B1D4630BBA74}"/>
                </a:ext>
              </a:extLst>
            </p:cNvPr>
            <p:cNvSpPr/>
            <p:nvPr/>
          </p:nvSpPr>
          <p:spPr>
            <a:xfrm>
              <a:off x="8194516" y="1658628"/>
              <a:ext cx="14754" cy="20831"/>
            </a:xfrm>
            <a:custGeom>
              <a:avLst/>
              <a:gdLst>
                <a:gd name="connsiteX0" fmla="*/ 26193 w 207168"/>
                <a:gd name="connsiteY0" fmla="*/ 107157 h 259557"/>
                <a:gd name="connsiteX1" fmla="*/ 0 w 207168"/>
                <a:gd name="connsiteY1" fmla="*/ 259557 h 259557"/>
                <a:gd name="connsiteX2" fmla="*/ 145256 w 207168"/>
                <a:gd name="connsiteY2" fmla="*/ 223838 h 259557"/>
                <a:gd name="connsiteX3" fmla="*/ 207168 w 207168"/>
                <a:gd name="connsiteY3" fmla="*/ 157163 h 259557"/>
                <a:gd name="connsiteX4" fmla="*/ 207168 w 207168"/>
                <a:gd name="connsiteY4" fmla="*/ 0 h 259557"/>
                <a:gd name="connsiteX5" fmla="*/ 26193 w 207168"/>
                <a:gd name="connsiteY5" fmla="*/ 107157 h 259557"/>
                <a:gd name="connsiteX0" fmla="*/ 26193 w 207168"/>
                <a:gd name="connsiteY0" fmla="*/ 107157 h 259557"/>
                <a:gd name="connsiteX1" fmla="*/ 0 w 207168"/>
                <a:gd name="connsiteY1" fmla="*/ 259557 h 259557"/>
                <a:gd name="connsiteX2" fmla="*/ 145256 w 207168"/>
                <a:gd name="connsiteY2" fmla="*/ 223838 h 259557"/>
                <a:gd name="connsiteX3" fmla="*/ 207168 w 207168"/>
                <a:gd name="connsiteY3" fmla="*/ 157163 h 259557"/>
                <a:gd name="connsiteX4" fmla="*/ 207168 w 207168"/>
                <a:gd name="connsiteY4" fmla="*/ 0 h 259557"/>
                <a:gd name="connsiteX5" fmla="*/ 73818 w 207168"/>
                <a:gd name="connsiteY5" fmla="*/ 100013 h 259557"/>
                <a:gd name="connsiteX6" fmla="*/ 26193 w 207168"/>
                <a:gd name="connsiteY6" fmla="*/ 107157 h 259557"/>
                <a:gd name="connsiteX0" fmla="*/ 26193 w 207168"/>
                <a:gd name="connsiteY0" fmla="*/ 107157 h 259557"/>
                <a:gd name="connsiteX1" fmla="*/ 0 w 207168"/>
                <a:gd name="connsiteY1" fmla="*/ 259557 h 259557"/>
                <a:gd name="connsiteX2" fmla="*/ 145256 w 207168"/>
                <a:gd name="connsiteY2" fmla="*/ 223838 h 259557"/>
                <a:gd name="connsiteX3" fmla="*/ 207168 w 207168"/>
                <a:gd name="connsiteY3" fmla="*/ 157163 h 259557"/>
                <a:gd name="connsiteX4" fmla="*/ 207168 w 207168"/>
                <a:gd name="connsiteY4" fmla="*/ 0 h 259557"/>
                <a:gd name="connsiteX5" fmla="*/ 73818 w 207168"/>
                <a:gd name="connsiteY5" fmla="*/ 100013 h 259557"/>
                <a:gd name="connsiteX6" fmla="*/ 26193 w 207168"/>
                <a:gd name="connsiteY6" fmla="*/ 107157 h 259557"/>
                <a:gd name="connsiteX0" fmla="*/ 26193 w 207168"/>
                <a:gd name="connsiteY0" fmla="*/ 107157 h 259557"/>
                <a:gd name="connsiteX1" fmla="*/ 0 w 207168"/>
                <a:gd name="connsiteY1" fmla="*/ 259557 h 259557"/>
                <a:gd name="connsiteX2" fmla="*/ 145256 w 207168"/>
                <a:gd name="connsiteY2" fmla="*/ 223838 h 259557"/>
                <a:gd name="connsiteX3" fmla="*/ 207168 w 207168"/>
                <a:gd name="connsiteY3" fmla="*/ 157163 h 259557"/>
                <a:gd name="connsiteX4" fmla="*/ 207168 w 207168"/>
                <a:gd name="connsiteY4" fmla="*/ 0 h 259557"/>
                <a:gd name="connsiteX5" fmla="*/ 73818 w 207168"/>
                <a:gd name="connsiteY5" fmla="*/ 100013 h 259557"/>
                <a:gd name="connsiteX6" fmla="*/ 26193 w 207168"/>
                <a:gd name="connsiteY6" fmla="*/ 107157 h 259557"/>
                <a:gd name="connsiteX0" fmla="*/ 26193 w 207168"/>
                <a:gd name="connsiteY0" fmla="*/ 107157 h 259557"/>
                <a:gd name="connsiteX1" fmla="*/ 0 w 207168"/>
                <a:gd name="connsiteY1" fmla="*/ 259557 h 259557"/>
                <a:gd name="connsiteX2" fmla="*/ 145256 w 207168"/>
                <a:gd name="connsiteY2" fmla="*/ 223838 h 259557"/>
                <a:gd name="connsiteX3" fmla="*/ 207168 w 207168"/>
                <a:gd name="connsiteY3" fmla="*/ 157163 h 259557"/>
                <a:gd name="connsiteX4" fmla="*/ 207168 w 207168"/>
                <a:gd name="connsiteY4" fmla="*/ 0 h 259557"/>
                <a:gd name="connsiteX5" fmla="*/ 73818 w 207168"/>
                <a:gd name="connsiteY5" fmla="*/ 100013 h 259557"/>
                <a:gd name="connsiteX6" fmla="*/ 26193 w 207168"/>
                <a:gd name="connsiteY6" fmla="*/ 107157 h 259557"/>
                <a:gd name="connsiteX0" fmla="*/ 26193 w 207168"/>
                <a:gd name="connsiteY0" fmla="*/ 107157 h 259557"/>
                <a:gd name="connsiteX1" fmla="*/ 0 w 207168"/>
                <a:gd name="connsiteY1" fmla="*/ 259557 h 259557"/>
                <a:gd name="connsiteX2" fmla="*/ 145256 w 207168"/>
                <a:gd name="connsiteY2" fmla="*/ 223838 h 259557"/>
                <a:gd name="connsiteX3" fmla="*/ 207168 w 207168"/>
                <a:gd name="connsiteY3" fmla="*/ 157163 h 259557"/>
                <a:gd name="connsiteX4" fmla="*/ 207168 w 207168"/>
                <a:gd name="connsiteY4" fmla="*/ 0 h 259557"/>
                <a:gd name="connsiteX5" fmla="*/ 73818 w 207168"/>
                <a:gd name="connsiteY5" fmla="*/ 100013 h 259557"/>
                <a:gd name="connsiteX6" fmla="*/ 26193 w 207168"/>
                <a:gd name="connsiteY6" fmla="*/ 107157 h 25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168" h="259557">
                  <a:moveTo>
                    <a:pt x="26193" y="107157"/>
                  </a:moveTo>
                  <a:lnTo>
                    <a:pt x="0" y="259557"/>
                  </a:lnTo>
                  <a:cubicBezTo>
                    <a:pt x="36512" y="247651"/>
                    <a:pt x="80168" y="233363"/>
                    <a:pt x="145256" y="223838"/>
                  </a:cubicBezTo>
                  <a:lnTo>
                    <a:pt x="207168" y="157163"/>
                  </a:lnTo>
                  <a:lnTo>
                    <a:pt x="207168" y="0"/>
                  </a:lnTo>
                  <a:cubicBezTo>
                    <a:pt x="166687" y="24607"/>
                    <a:pt x="116681" y="53975"/>
                    <a:pt x="73818" y="100013"/>
                  </a:cubicBezTo>
                  <a:lnTo>
                    <a:pt x="26193" y="10715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3091">
                <a:defRPr/>
              </a:pPr>
              <a:endParaRPr lang="en-US" sz="2167" kern="0" dirty="0">
                <a:solidFill>
                  <a:schemeClr val="accent2"/>
                </a:solidFill>
              </a:endParaRPr>
            </a:p>
          </p:txBody>
        </p:sp>
        <p:sp>
          <p:nvSpPr>
            <p:cNvPr id="366" name="Freeform 304">
              <a:extLst>
                <a:ext uri="{FF2B5EF4-FFF2-40B4-BE49-F238E27FC236}">
                  <a16:creationId xmlns:a16="http://schemas.microsoft.com/office/drawing/2014/main" id="{BC2F1521-0DA6-4D2F-B474-16CF5360CE10}"/>
                </a:ext>
              </a:extLst>
            </p:cNvPr>
            <p:cNvSpPr/>
            <p:nvPr/>
          </p:nvSpPr>
          <p:spPr>
            <a:xfrm>
              <a:off x="8218594" y="1671815"/>
              <a:ext cx="20183" cy="68037"/>
            </a:xfrm>
            <a:custGeom>
              <a:avLst/>
              <a:gdLst>
                <a:gd name="connsiteX0" fmla="*/ 90488 w 283369"/>
                <a:gd name="connsiteY0" fmla="*/ 847725 h 847725"/>
                <a:gd name="connsiteX1" fmla="*/ 271463 w 283369"/>
                <a:gd name="connsiteY1" fmla="*/ 847725 h 847725"/>
                <a:gd name="connsiteX2" fmla="*/ 204788 w 283369"/>
                <a:gd name="connsiteY2" fmla="*/ 219075 h 847725"/>
                <a:gd name="connsiteX3" fmla="*/ 283369 w 283369"/>
                <a:gd name="connsiteY3" fmla="*/ 147637 h 847725"/>
                <a:gd name="connsiteX4" fmla="*/ 135731 w 283369"/>
                <a:gd name="connsiteY4" fmla="*/ 0 h 847725"/>
                <a:gd name="connsiteX5" fmla="*/ 0 w 283369"/>
                <a:gd name="connsiteY5" fmla="*/ 150018 h 847725"/>
                <a:gd name="connsiteX6" fmla="*/ 66675 w 283369"/>
                <a:gd name="connsiteY6" fmla="*/ 219075 h 847725"/>
                <a:gd name="connsiteX7" fmla="*/ 26194 w 283369"/>
                <a:gd name="connsiteY7" fmla="*/ 566737 h 847725"/>
                <a:gd name="connsiteX8" fmla="*/ 90488 w 283369"/>
                <a:gd name="connsiteY8" fmla="*/ 847725 h 847725"/>
                <a:gd name="connsiteX0" fmla="*/ 90488 w 283369"/>
                <a:gd name="connsiteY0" fmla="*/ 847725 h 847725"/>
                <a:gd name="connsiteX1" fmla="*/ 271463 w 283369"/>
                <a:gd name="connsiteY1" fmla="*/ 847725 h 847725"/>
                <a:gd name="connsiteX2" fmla="*/ 204788 w 283369"/>
                <a:gd name="connsiteY2" fmla="*/ 219075 h 847725"/>
                <a:gd name="connsiteX3" fmla="*/ 283369 w 283369"/>
                <a:gd name="connsiteY3" fmla="*/ 147637 h 847725"/>
                <a:gd name="connsiteX4" fmla="*/ 135731 w 283369"/>
                <a:gd name="connsiteY4" fmla="*/ 0 h 847725"/>
                <a:gd name="connsiteX5" fmla="*/ 0 w 283369"/>
                <a:gd name="connsiteY5" fmla="*/ 150018 h 847725"/>
                <a:gd name="connsiteX6" fmla="*/ 66675 w 283369"/>
                <a:gd name="connsiteY6" fmla="*/ 219075 h 847725"/>
                <a:gd name="connsiteX7" fmla="*/ 26194 w 283369"/>
                <a:gd name="connsiteY7" fmla="*/ 566737 h 847725"/>
                <a:gd name="connsiteX8" fmla="*/ 90488 w 283369"/>
                <a:gd name="connsiteY8" fmla="*/ 847725 h 847725"/>
                <a:gd name="connsiteX0" fmla="*/ 90488 w 283369"/>
                <a:gd name="connsiteY0" fmla="*/ 847725 h 847725"/>
                <a:gd name="connsiteX1" fmla="*/ 271463 w 283369"/>
                <a:gd name="connsiteY1" fmla="*/ 847725 h 847725"/>
                <a:gd name="connsiteX2" fmla="*/ 204788 w 283369"/>
                <a:gd name="connsiteY2" fmla="*/ 219075 h 847725"/>
                <a:gd name="connsiteX3" fmla="*/ 283369 w 283369"/>
                <a:gd name="connsiteY3" fmla="*/ 147637 h 847725"/>
                <a:gd name="connsiteX4" fmla="*/ 135731 w 283369"/>
                <a:gd name="connsiteY4" fmla="*/ 0 h 847725"/>
                <a:gd name="connsiteX5" fmla="*/ 0 w 283369"/>
                <a:gd name="connsiteY5" fmla="*/ 150018 h 847725"/>
                <a:gd name="connsiteX6" fmla="*/ 66675 w 283369"/>
                <a:gd name="connsiteY6" fmla="*/ 219075 h 847725"/>
                <a:gd name="connsiteX7" fmla="*/ 26194 w 283369"/>
                <a:gd name="connsiteY7" fmla="*/ 566737 h 847725"/>
                <a:gd name="connsiteX8" fmla="*/ 90488 w 283369"/>
                <a:gd name="connsiteY8" fmla="*/ 847725 h 847725"/>
                <a:gd name="connsiteX0" fmla="*/ 90528 w 283409"/>
                <a:gd name="connsiteY0" fmla="*/ 847725 h 847725"/>
                <a:gd name="connsiteX1" fmla="*/ 271503 w 283409"/>
                <a:gd name="connsiteY1" fmla="*/ 847725 h 847725"/>
                <a:gd name="connsiteX2" fmla="*/ 204828 w 283409"/>
                <a:gd name="connsiteY2" fmla="*/ 219075 h 847725"/>
                <a:gd name="connsiteX3" fmla="*/ 283409 w 283409"/>
                <a:gd name="connsiteY3" fmla="*/ 147637 h 847725"/>
                <a:gd name="connsiteX4" fmla="*/ 135771 w 283409"/>
                <a:gd name="connsiteY4" fmla="*/ 0 h 847725"/>
                <a:gd name="connsiteX5" fmla="*/ 40 w 283409"/>
                <a:gd name="connsiteY5" fmla="*/ 150018 h 847725"/>
                <a:gd name="connsiteX6" fmla="*/ 66715 w 283409"/>
                <a:gd name="connsiteY6" fmla="*/ 219075 h 847725"/>
                <a:gd name="connsiteX7" fmla="*/ 26234 w 283409"/>
                <a:gd name="connsiteY7" fmla="*/ 566737 h 847725"/>
                <a:gd name="connsiteX8" fmla="*/ 90528 w 283409"/>
                <a:gd name="connsiteY8" fmla="*/ 847725 h 847725"/>
                <a:gd name="connsiteX0" fmla="*/ 90532 w 283413"/>
                <a:gd name="connsiteY0" fmla="*/ 847725 h 847725"/>
                <a:gd name="connsiteX1" fmla="*/ 271507 w 283413"/>
                <a:gd name="connsiteY1" fmla="*/ 847725 h 847725"/>
                <a:gd name="connsiteX2" fmla="*/ 204832 w 283413"/>
                <a:gd name="connsiteY2" fmla="*/ 219075 h 847725"/>
                <a:gd name="connsiteX3" fmla="*/ 283413 w 283413"/>
                <a:gd name="connsiteY3" fmla="*/ 147637 h 847725"/>
                <a:gd name="connsiteX4" fmla="*/ 135775 w 283413"/>
                <a:gd name="connsiteY4" fmla="*/ 0 h 847725"/>
                <a:gd name="connsiteX5" fmla="*/ 44 w 283413"/>
                <a:gd name="connsiteY5" fmla="*/ 150018 h 847725"/>
                <a:gd name="connsiteX6" fmla="*/ 66719 w 283413"/>
                <a:gd name="connsiteY6" fmla="*/ 219075 h 847725"/>
                <a:gd name="connsiteX7" fmla="*/ 26238 w 283413"/>
                <a:gd name="connsiteY7" fmla="*/ 566737 h 847725"/>
                <a:gd name="connsiteX8" fmla="*/ 90532 w 283413"/>
                <a:gd name="connsiteY8" fmla="*/ 847725 h 847725"/>
                <a:gd name="connsiteX0" fmla="*/ 90529 w 283410"/>
                <a:gd name="connsiteY0" fmla="*/ 847725 h 847725"/>
                <a:gd name="connsiteX1" fmla="*/ 271504 w 283410"/>
                <a:gd name="connsiteY1" fmla="*/ 847725 h 847725"/>
                <a:gd name="connsiteX2" fmla="*/ 204829 w 283410"/>
                <a:gd name="connsiteY2" fmla="*/ 219075 h 847725"/>
                <a:gd name="connsiteX3" fmla="*/ 283410 w 283410"/>
                <a:gd name="connsiteY3" fmla="*/ 147637 h 847725"/>
                <a:gd name="connsiteX4" fmla="*/ 135772 w 283410"/>
                <a:gd name="connsiteY4" fmla="*/ 0 h 847725"/>
                <a:gd name="connsiteX5" fmla="*/ 41 w 283410"/>
                <a:gd name="connsiteY5" fmla="*/ 150018 h 847725"/>
                <a:gd name="connsiteX6" fmla="*/ 66716 w 283410"/>
                <a:gd name="connsiteY6" fmla="*/ 219075 h 847725"/>
                <a:gd name="connsiteX7" fmla="*/ 26235 w 283410"/>
                <a:gd name="connsiteY7" fmla="*/ 566737 h 847725"/>
                <a:gd name="connsiteX8" fmla="*/ 90529 w 283410"/>
                <a:gd name="connsiteY8" fmla="*/ 847725 h 847725"/>
                <a:gd name="connsiteX0" fmla="*/ 90529 w 283410"/>
                <a:gd name="connsiteY0" fmla="*/ 847725 h 847725"/>
                <a:gd name="connsiteX1" fmla="*/ 271504 w 283410"/>
                <a:gd name="connsiteY1" fmla="*/ 847725 h 847725"/>
                <a:gd name="connsiteX2" fmla="*/ 204829 w 283410"/>
                <a:gd name="connsiteY2" fmla="*/ 219075 h 847725"/>
                <a:gd name="connsiteX3" fmla="*/ 283410 w 283410"/>
                <a:gd name="connsiteY3" fmla="*/ 147637 h 847725"/>
                <a:gd name="connsiteX4" fmla="*/ 135772 w 283410"/>
                <a:gd name="connsiteY4" fmla="*/ 0 h 847725"/>
                <a:gd name="connsiteX5" fmla="*/ 41 w 283410"/>
                <a:gd name="connsiteY5" fmla="*/ 150018 h 847725"/>
                <a:gd name="connsiteX6" fmla="*/ 66716 w 283410"/>
                <a:gd name="connsiteY6" fmla="*/ 219075 h 847725"/>
                <a:gd name="connsiteX7" fmla="*/ 26235 w 283410"/>
                <a:gd name="connsiteY7" fmla="*/ 566737 h 847725"/>
                <a:gd name="connsiteX8" fmla="*/ 90529 w 283410"/>
                <a:gd name="connsiteY8" fmla="*/ 847725 h 847725"/>
                <a:gd name="connsiteX0" fmla="*/ 90529 w 283410"/>
                <a:gd name="connsiteY0" fmla="*/ 847725 h 847725"/>
                <a:gd name="connsiteX1" fmla="*/ 271504 w 283410"/>
                <a:gd name="connsiteY1" fmla="*/ 847725 h 847725"/>
                <a:gd name="connsiteX2" fmla="*/ 204829 w 283410"/>
                <a:gd name="connsiteY2" fmla="*/ 219075 h 847725"/>
                <a:gd name="connsiteX3" fmla="*/ 283410 w 283410"/>
                <a:gd name="connsiteY3" fmla="*/ 147637 h 847725"/>
                <a:gd name="connsiteX4" fmla="*/ 135772 w 283410"/>
                <a:gd name="connsiteY4" fmla="*/ 0 h 847725"/>
                <a:gd name="connsiteX5" fmla="*/ 41 w 283410"/>
                <a:gd name="connsiteY5" fmla="*/ 150018 h 847725"/>
                <a:gd name="connsiteX6" fmla="*/ 66716 w 283410"/>
                <a:gd name="connsiteY6" fmla="*/ 219075 h 847725"/>
                <a:gd name="connsiteX7" fmla="*/ 26235 w 283410"/>
                <a:gd name="connsiteY7" fmla="*/ 566737 h 847725"/>
                <a:gd name="connsiteX8" fmla="*/ 90529 w 283410"/>
                <a:gd name="connsiteY8" fmla="*/ 847725 h 847725"/>
                <a:gd name="connsiteX0" fmla="*/ 90529 w 283410"/>
                <a:gd name="connsiteY0" fmla="*/ 847725 h 847725"/>
                <a:gd name="connsiteX1" fmla="*/ 271504 w 283410"/>
                <a:gd name="connsiteY1" fmla="*/ 847725 h 847725"/>
                <a:gd name="connsiteX2" fmla="*/ 204829 w 283410"/>
                <a:gd name="connsiteY2" fmla="*/ 219075 h 847725"/>
                <a:gd name="connsiteX3" fmla="*/ 283410 w 283410"/>
                <a:gd name="connsiteY3" fmla="*/ 147637 h 847725"/>
                <a:gd name="connsiteX4" fmla="*/ 135772 w 283410"/>
                <a:gd name="connsiteY4" fmla="*/ 0 h 847725"/>
                <a:gd name="connsiteX5" fmla="*/ 41 w 283410"/>
                <a:gd name="connsiteY5" fmla="*/ 150018 h 847725"/>
                <a:gd name="connsiteX6" fmla="*/ 66716 w 283410"/>
                <a:gd name="connsiteY6" fmla="*/ 219075 h 847725"/>
                <a:gd name="connsiteX7" fmla="*/ 26235 w 283410"/>
                <a:gd name="connsiteY7" fmla="*/ 566737 h 847725"/>
                <a:gd name="connsiteX8" fmla="*/ 90529 w 283410"/>
                <a:gd name="connsiteY8" fmla="*/ 847725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410" h="847725">
                  <a:moveTo>
                    <a:pt x="90529" y="847725"/>
                  </a:moveTo>
                  <a:lnTo>
                    <a:pt x="271504" y="847725"/>
                  </a:lnTo>
                  <a:lnTo>
                    <a:pt x="204829" y="219075"/>
                  </a:lnTo>
                  <a:cubicBezTo>
                    <a:pt x="231023" y="195262"/>
                    <a:pt x="281029" y="173831"/>
                    <a:pt x="283410" y="147637"/>
                  </a:cubicBezTo>
                  <a:cubicBezTo>
                    <a:pt x="279441" y="124619"/>
                    <a:pt x="154029" y="1587"/>
                    <a:pt x="135772" y="0"/>
                  </a:cubicBezTo>
                  <a:cubicBezTo>
                    <a:pt x="111959" y="2381"/>
                    <a:pt x="-2340" y="133350"/>
                    <a:pt x="41" y="150018"/>
                  </a:cubicBezTo>
                  <a:cubicBezTo>
                    <a:pt x="-1547" y="175418"/>
                    <a:pt x="44491" y="196056"/>
                    <a:pt x="66716" y="219075"/>
                  </a:cubicBezTo>
                  <a:lnTo>
                    <a:pt x="26235" y="566737"/>
                  </a:lnTo>
                  <a:cubicBezTo>
                    <a:pt x="73860" y="643731"/>
                    <a:pt x="90529" y="696912"/>
                    <a:pt x="90529" y="84772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3091">
                <a:defRPr/>
              </a:pPr>
              <a:endParaRPr lang="en-US" sz="2167" kern="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0A59B0-2351-4B1F-91DA-2DED817396A4}"/>
              </a:ext>
            </a:extLst>
          </p:cNvPr>
          <p:cNvGrpSpPr/>
          <p:nvPr/>
        </p:nvGrpSpPr>
        <p:grpSpPr>
          <a:xfrm>
            <a:off x="3700748" y="4797694"/>
            <a:ext cx="262589" cy="642225"/>
            <a:chOff x="3421430" y="3322355"/>
            <a:chExt cx="236378" cy="8611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CF8BC93-197C-4241-99C8-3A18068D41CE}"/>
                </a:ext>
              </a:extLst>
            </p:cNvPr>
            <p:cNvSpPr/>
            <p:nvPr/>
          </p:nvSpPr>
          <p:spPr>
            <a:xfrm>
              <a:off x="3421433" y="3322355"/>
              <a:ext cx="236375" cy="861138"/>
            </a:xfrm>
            <a:prstGeom prst="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 err="1">
                <a:solidFill>
                  <a:schemeClr val="tx1"/>
                </a:solidFill>
              </a:endParaRPr>
            </a:p>
          </p:txBody>
        </p:sp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BEC54E12-6765-49C6-929C-7411CADAD5B7}"/>
                </a:ext>
              </a:extLst>
            </p:cNvPr>
            <p:cNvSpPr/>
            <p:nvPr/>
          </p:nvSpPr>
          <p:spPr>
            <a:xfrm rot="5400000">
              <a:off x="3422294" y="3321492"/>
              <a:ext cx="234648" cy="236375"/>
            </a:xfrm>
            <a:prstGeom prst="homePlat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49" name="Rectangle 5">
            <a:extLst>
              <a:ext uri="{FF2B5EF4-FFF2-40B4-BE49-F238E27FC236}">
                <a16:creationId xmlns:a16="http://schemas.microsoft.com/office/drawing/2014/main" id="{440485BE-35B9-4018-8DA6-46CA01D16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665" y="4471157"/>
            <a:ext cx="526241" cy="311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29235" rIns="58470" bIns="29235" anchor="ctr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de-DE" sz="975" dirty="0">
                <a:latin typeface="+mj-lt"/>
              </a:rPr>
              <a:t>-15%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846235C-0256-4B82-87CE-0EE78D94B8FD}"/>
              </a:ext>
            </a:extLst>
          </p:cNvPr>
          <p:cNvGrpSpPr/>
          <p:nvPr/>
        </p:nvGrpSpPr>
        <p:grpSpPr>
          <a:xfrm>
            <a:off x="4405686" y="4797694"/>
            <a:ext cx="262589" cy="642225"/>
            <a:chOff x="3421430" y="3322355"/>
            <a:chExt cx="236378" cy="861138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BF903C1-FBB0-4C75-8734-6A4D2C5344D3}"/>
                </a:ext>
              </a:extLst>
            </p:cNvPr>
            <p:cNvSpPr/>
            <p:nvPr/>
          </p:nvSpPr>
          <p:spPr>
            <a:xfrm>
              <a:off x="3421433" y="3322355"/>
              <a:ext cx="236375" cy="861138"/>
            </a:xfrm>
            <a:prstGeom prst="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 err="1">
                <a:solidFill>
                  <a:schemeClr val="tx1"/>
                </a:solidFill>
              </a:endParaRPr>
            </a:p>
          </p:txBody>
        </p:sp>
        <p:sp>
          <p:nvSpPr>
            <p:cNvPr id="152" name="Flèche : pentagone 2">
              <a:extLst>
                <a:ext uri="{FF2B5EF4-FFF2-40B4-BE49-F238E27FC236}">
                  <a16:creationId xmlns:a16="http://schemas.microsoft.com/office/drawing/2014/main" id="{5138F57D-4BF7-462E-902A-17A47BE25E8A}"/>
                </a:ext>
              </a:extLst>
            </p:cNvPr>
            <p:cNvSpPr/>
            <p:nvPr/>
          </p:nvSpPr>
          <p:spPr>
            <a:xfrm rot="5400000">
              <a:off x="3314477" y="3429310"/>
              <a:ext cx="450280" cy="236374"/>
            </a:xfrm>
            <a:prstGeom prst="homePlat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53" name="Rectangle 5">
            <a:extLst>
              <a:ext uri="{FF2B5EF4-FFF2-40B4-BE49-F238E27FC236}">
                <a16:creationId xmlns:a16="http://schemas.microsoft.com/office/drawing/2014/main" id="{D76B0802-E2B6-4613-87D2-87F7FE5D3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038" y="4471157"/>
            <a:ext cx="526241" cy="311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29235" rIns="58470" bIns="29235" anchor="ctr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de-DE" sz="975" dirty="0">
                <a:latin typeface="+mj-lt"/>
              </a:rPr>
              <a:t>-35%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3E2ADB9-3D09-4ADF-848A-481CBC5E019E}"/>
              </a:ext>
            </a:extLst>
          </p:cNvPr>
          <p:cNvGrpSpPr/>
          <p:nvPr/>
        </p:nvGrpSpPr>
        <p:grpSpPr>
          <a:xfrm>
            <a:off x="5062223" y="4797694"/>
            <a:ext cx="262589" cy="642225"/>
            <a:chOff x="3421430" y="3322355"/>
            <a:chExt cx="236378" cy="861138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FE9A346-C79E-480F-A6F2-468C2C279A76}"/>
                </a:ext>
              </a:extLst>
            </p:cNvPr>
            <p:cNvSpPr/>
            <p:nvPr/>
          </p:nvSpPr>
          <p:spPr>
            <a:xfrm>
              <a:off x="3421433" y="3322355"/>
              <a:ext cx="236375" cy="861138"/>
            </a:xfrm>
            <a:prstGeom prst="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 err="1">
                <a:solidFill>
                  <a:schemeClr val="tx1"/>
                </a:solidFill>
              </a:endParaRPr>
            </a:p>
          </p:txBody>
        </p:sp>
        <p:sp>
          <p:nvSpPr>
            <p:cNvPr id="156" name="Flèche : pentagone 2">
              <a:extLst>
                <a:ext uri="{FF2B5EF4-FFF2-40B4-BE49-F238E27FC236}">
                  <a16:creationId xmlns:a16="http://schemas.microsoft.com/office/drawing/2014/main" id="{38199CFB-DDBE-40C2-8038-0A62503AD309}"/>
                </a:ext>
              </a:extLst>
            </p:cNvPr>
            <p:cNvSpPr/>
            <p:nvPr/>
          </p:nvSpPr>
          <p:spPr>
            <a:xfrm rot="5400000">
              <a:off x="3314477" y="3429310"/>
              <a:ext cx="450280" cy="236374"/>
            </a:xfrm>
            <a:prstGeom prst="homePlat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57" name="Rectangle 5">
            <a:extLst>
              <a:ext uri="{FF2B5EF4-FFF2-40B4-BE49-F238E27FC236}">
                <a16:creationId xmlns:a16="http://schemas.microsoft.com/office/drawing/2014/main" id="{3DF82CA6-E846-40CD-AF5E-6F21B8817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574" y="4471157"/>
            <a:ext cx="526241" cy="311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29235" rIns="58470" bIns="29235" anchor="ctr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de-DE" sz="975" dirty="0">
                <a:latin typeface="+mj-lt"/>
              </a:rPr>
              <a:t>-35%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EC6495F-7398-42BD-80B9-2571412ED698}"/>
              </a:ext>
            </a:extLst>
          </p:cNvPr>
          <p:cNvGrpSpPr/>
          <p:nvPr/>
        </p:nvGrpSpPr>
        <p:grpSpPr>
          <a:xfrm>
            <a:off x="5761712" y="4797694"/>
            <a:ext cx="262590" cy="642225"/>
            <a:chOff x="3421429" y="3322355"/>
            <a:chExt cx="236379" cy="861138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6DA3B29-4CCF-4BA5-AF32-9064212D1AF7}"/>
                </a:ext>
              </a:extLst>
            </p:cNvPr>
            <p:cNvSpPr/>
            <p:nvPr/>
          </p:nvSpPr>
          <p:spPr>
            <a:xfrm>
              <a:off x="3421433" y="3322355"/>
              <a:ext cx="236375" cy="861138"/>
            </a:xfrm>
            <a:prstGeom prst="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 err="1">
                <a:solidFill>
                  <a:schemeClr val="tx1"/>
                </a:solidFill>
              </a:endParaRPr>
            </a:p>
          </p:txBody>
        </p:sp>
        <p:sp>
          <p:nvSpPr>
            <p:cNvPr id="160" name="Flèche : pentagone 2">
              <a:extLst>
                <a:ext uri="{FF2B5EF4-FFF2-40B4-BE49-F238E27FC236}">
                  <a16:creationId xmlns:a16="http://schemas.microsoft.com/office/drawing/2014/main" id="{D6A9658A-7DB2-49F0-A542-A836CFE83290}"/>
                </a:ext>
              </a:extLst>
            </p:cNvPr>
            <p:cNvSpPr/>
            <p:nvPr/>
          </p:nvSpPr>
          <p:spPr>
            <a:xfrm rot="5400000">
              <a:off x="3377703" y="3366084"/>
              <a:ext cx="323828" cy="236375"/>
            </a:xfrm>
            <a:prstGeom prst="homePlat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61" name="Rectangle 5">
            <a:extLst>
              <a:ext uri="{FF2B5EF4-FFF2-40B4-BE49-F238E27FC236}">
                <a16:creationId xmlns:a16="http://schemas.microsoft.com/office/drawing/2014/main" id="{ACEDA084-7360-4F02-938A-07E62391B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064" y="4471157"/>
            <a:ext cx="526241" cy="311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29235" rIns="58470" bIns="29235" anchor="ctr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de-DE" sz="975" dirty="0">
                <a:latin typeface="+mj-lt"/>
              </a:rPr>
              <a:t>-25%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4B528BC-0B64-46C8-A90A-F3E286370842}"/>
              </a:ext>
            </a:extLst>
          </p:cNvPr>
          <p:cNvGrpSpPr/>
          <p:nvPr/>
        </p:nvGrpSpPr>
        <p:grpSpPr>
          <a:xfrm>
            <a:off x="6461197" y="4797694"/>
            <a:ext cx="262589" cy="642225"/>
            <a:chOff x="3421430" y="3322355"/>
            <a:chExt cx="236378" cy="861138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16FDB10-D734-408D-A837-D205337C7493}"/>
                </a:ext>
              </a:extLst>
            </p:cNvPr>
            <p:cNvSpPr/>
            <p:nvPr/>
          </p:nvSpPr>
          <p:spPr>
            <a:xfrm>
              <a:off x="3421433" y="3322355"/>
              <a:ext cx="236375" cy="861138"/>
            </a:xfrm>
            <a:prstGeom prst="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 err="1">
                <a:solidFill>
                  <a:schemeClr val="tx1"/>
                </a:solidFill>
              </a:endParaRPr>
            </a:p>
          </p:txBody>
        </p:sp>
        <p:sp>
          <p:nvSpPr>
            <p:cNvPr id="164" name="Flèche : pentagone 2">
              <a:extLst>
                <a:ext uri="{FF2B5EF4-FFF2-40B4-BE49-F238E27FC236}">
                  <a16:creationId xmlns:a16="http://schemas.microsoft.com/office/drawing/2014/main" id="{28DBFFC1-1069-4032-AF25-28DB73544DD0}"/>
                </a:ext>
              </a:extLst>
            </p:cNvPr>
            <p:cNvSpPr/>
            <p:nvPr/>
          </p:nvSpPr>
          <p:spPr>
            <a:xfrm rot="5400000">
              <a:off x="3270730" y="3473058"/>
              <a:ext cx="537773" cy="236374"/>
            </a:xfrm>
            <a:prstGeom prst="homePlat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65" name="Rectangle 5">
            <a:extLst>
              <a:ext uri="{FF2B5EF4-FFF2-40B4-BE49-F238E27FC236}">
                <a16:creationId xmlns:a16="http://schemas.microsoft.com/office/drawing/2014/main" id="{AB04F6B2-A80C-4BB8-A6A3-DDDFFCE1A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2549" y="4471157"/>
            <a:ext cx="526241" cy="311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29235" rIns="58470" bIns="29235" anchor="ctr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de-DE" sz="975" dirty="0">
                <a:latin typeface="+mj-lt"/>
              </a:rPr>
              <a:t>-45%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E182D96-B417-490D-944E-7D9F74110A63}"/>
              </a:ext>
            </a:extLst>
          </p:cNvPr>
          <p:cNvGrpSpPr/>
          <p:nvPr/>
        </p:nvGrpSpPr>
        <p:grpSpPr>
          <a:xfrm>
            <a:off x="7143934" y="4797694"/>
            <a:ext cx="262590" cy="642225"/>
            <a:chOff x="3421429" y="3322355"/>
            <a:chExt cx="236379" cy="861138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B823A81-475C-4F91-85EC-49533F3013D4}"/>
                </a:ext>
              </a:extLst>
            </p:cNvPr>
            <p:cNvSpPr/>
            <p:nvPr/>
          </p:nvSpPr>
          <p:spPr>
            <a:xfrm>
              <a:off x="3421433" y="3322355"/>
              <a:ext cx="236375" cy="861138"/>
            </a:xfrm>
            <a:prstGeom prst="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 err="1">
                <a:solidFill>
                  <a:schemeClr val="tx1"/>
                </a:solidFill>
              </a:endParaRPr>
            </a:p>
          </p:txBody>
        </p:sp>
        <p:sp>
          <p:nvSpPr>
            <p:cNvPr id="177" name="Flèche : pentagone 2">
              <a:extLst>
                <a:ext uri="{FF2B5EF4-FFF2-40B4-BE49-F238E27FC236}">
                  <a16:creationId xmlns:a16="http://schemas.microsoft.com/office/drawing/2014/main" id="{5C8DBF47-F670-41EC-9834-BD4D1A27E441}"/>
                </a:ext>
              </a:extLst>
            </p:cNvPr>
            <p:cNvSpPr/>
            <p:nvPr/>
          </p:nvSpPr>
          <p:spPr>
            <a:xfrm rot="5400000">
              <a:off x="3377703" y="3366084"/>
              <a:ext cx="323828" cy="236375"/>
            </a:xfrm>
            <a:prstGeom prst="homePlat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78" name="Rectangle 5">
            <a:extLst>
              <a:ext uri="{FF2B5EF4-FFF2-40B4-BE49-F238E27FC236}">
                <a16:creationId xmlns:a16="http://schemas.microsoft.com/office/drawing/2014/main" id="{9EB61E69-0FD8-4B2F-8CF8-6FE3B6E56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286" y="4471157"/>
            <a:ext cx="526241" cy="311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29235" rIns="58470" bIns="29235" anchor="ctr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de-DE" sz="975" dirty="0">
                <a:latin typeface="+mj-lt"/>
              </a:rPr>
              <a:t>-25%</a:t>
            </a: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D21BCA1-34B0-41CA-AC0A-6DB17FE7CACC}"/>
              </a:ext>
            </a:extLst>
          </p:cNvPr>
          <p:cNvGrpSpPr/>
          <p:nvPr/>
        </p:nvGrpSpPr>
        <p:grpSpPr>
          <a:xfrm>
            <a:off x="7832031" y="4797694"/>
            <a:ext cx="262590" cy="642225"/>
            <a:chOff x="3421429" y="3322355"/>
            <a:chExt cx="236379" cy="861138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6175007-98C1-4A10-9642-62CAA37B4425}"/>
                </a:ext>
              </a:extLst>
            </p:cNvPr>
            <p:cNvSpPr/>
            <p:nvPr/>
          </p:nvSpPr>
          <p:spPr>
            <a:xfrm>
              <a:off x="3421433" y="3322355"/>
              <a:ext cx="236375" cy="861138"/>
            </a:xfrm>
            <a:prstGeom prst="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 err="1">
                <a:solidFill>
                  <a:schemeClr val="tx1"/>
                </a:solidFill>
              </a:endParaRPr>
            </a:p>
          </p:txBody>
        </p:sp>
        <p:sp>
          <p:nvSpPr>
            <p:cNvPr id="181" name="Flèche : pentagone 2">
              <a:extLst>
                <a:ext uri="{FF2B5EF4-FFF2-40B4-BE49-F238E27FC236}">
                  <a16:creationId xmlns:a16="http://schemas.microsoft.com/office/drawing/2014/main" id="{1F73D05D-B4B7-4583-96AC-BA15DF08B8F8}"/>
                </a:ext>
              </a:extLst>
            </p:cNvPr>
            <p:cNvSpPr/>
            <p:nvPr/>
          </p:nvSpPr>
          <p:spPr>
            <a:xfrm rot="5400000">
              <a:off x="3286480" y="3457311"/>
              <a:ext cx="506274" cy="236375"/>
            </a:xfrm>
            <a:prstGeom prst="homePlat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82" name="Rectangle 5">
            <a:extLst>
              <a:ext uri="{FF2B5EF4-FFF2-40B4-BE49-F238E27FC236}">
                <a16:creationId xmlns:a16="http://schemas.microsoft.com/office/drawing/2014/main" id="{BDF5FA70-B296-460A-94CF-1938C3830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023" y="4471157"/>
            <a:ext cx="526241" cy="311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29235" rIns="58470" bIns="29235" anchor="ctr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de-DE" sz="975" dirty="0">
                <a:latin typeface="+mj-lt"/>
              </a:rPr>
              <a:t>-40%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23A49C23-E775-45FF-A563-305F5783B704}"/>
              </a:ext>
            </a:extLst>
          </p:cNvPr>
          <p:cNvGrpSpPr/>
          <p:nvPr/>
        </p:nvGrpSpPr>
        <p:grpSpPr>
          <a:xfrm>
            <a:off x="9207995" y="4797694"/>
            <a:ext cx="262590" cy="642225"/>
            <a:chOff x="3421429" y="3322355"/>
            <a:chExt cx="236379" cy="861138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8334FCBE-68AC-487C-B568-2CD41B735621}"/>
                </a:ext>
              </a:extLst>
            </p:cNvPr>
            <p:cNvSpPr/>
            <p:nvPr/>
          </p:nvSpPr>
          <p:spPr>
            <a:xfrm>
              <a:off x="3421433" y="3322355"/>
              <a:ext cx="236375" cy="861138"/>
            </a:xfrm>
            <a:prstGeom prst="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 err="1">
                <a:solidFill>
                  <a:schemeClr val="tx1"/>
                </a:solidFill>
              </a:endParaRPr>
            </a:p>
          </p:txBody>
        </p:sp>
        <p:sp>
          <p:nvSpPr>
            <p:cNvPr id="185" name="Flèche : pentagone 2">
              <a:extLst>
                <a:ext uri="{FF2B5EF4-FFF2-40B4-BE49-F238E27FC236}">
                  <a16:creationId xmlns:a16="http://schemas.microsoft.com/office/drawing/2014/main" id="{4B5B3AAC-112E-45BE-A8E4-0A9E87638404}"/>
                </a:ext>
              </a:extLst>
            </p:cNvPr>
            <p:cNvSpPr/>
            <p:nvPr/>
          </p:nvSpPr>
          <p:spPr>
            <a:xfrm rot="5400000">
              <a:off x="3286480" y="3457311"/>
              <a:ext cx="506274" cy="236375"/>
            </a:xfrm>
            <a:prstGeom prst="homePlat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86" name="Rectangle 5">
            <a:extLst>
              <a:ext uri="{FF2B5EF4-FFF2-40B4-BE49-F238E27FC236}">
                <a16:creationId xmlns:a16="http://schemas.microsoft.com/office/drawing/2014/main" id="{131A31BC-4D77-411B-83DD-8EC58582C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4099" y="4471157"/>
            <a:ext cx="526241" cy="311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29235" rIns="58470" bIns="29235" anchor="ctr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de-DE" sz="975" dirty="0">
                <a:latin typeface="+mj-lt"/>
              </a:rPr>
              <a:t>-40%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F6E3D5C-0ED7-40D4-BCE5-4C116C8C860C}"/>
              </a:ext>
            </a:extLst>
          </p:cNvPr>
          <p:cNvGrpSpPr/>
          <p:nvPr/>
        </p:nvGrpSpPr>
        <p:grpSpPr>
          <a:xfrm>
            <a:off x="8540191" y="4797694"/>
            <a:ext cx="262589" cy="642225"/>
            <a:chOff x="3421430" y="3322355"/>
            <a:chExt cx="236378" cy="861138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23185E8-56FF-421C-8E98-A771C1681DA6}"/>
                </a:ext>
              </a:extLst>
            </p:cNvPr>
            <p:cNvSpPr/>
            <p:nvPr/>
          </p:nvSpPr>
          <p:spPr>
            <a:xfrm>
              <a:off x="3421433" y="3322355"/>
              <a:ext cx="236375" cy="861138"/>
            </a:xfrm>
            <a:prstGeom prst="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 err="1">
                <a:solidFill>
                  <a:schemeClr val="tx1"/>
                </a:solidFill>
              </a:endParaRPr>
            </a:p>
          </p:txBody>
        </p:sp>
        <p:sp>
          <p:nvSpPr>
            <p:cNvPr id="189" name="Flèche : pentagone 2">
              <a:extLst>
                <a:ext uri="{FF2B5EF4-FFF2-40B4-BE49-F238E27FC236}">
                  <a16:creationId xmlns:a16="http://schemas.microsoft.com/office/drawing/2014/main" id="{ADD22D9A-95D2-48F1-9C1D-13A2C23C9801}"/>
                </a:ext>
              </a:extLst>
            </p:cNvPr>
            <p:cNvSpPr/>
            <p:nvPr/>
          </p:nvSpPr>
          <p:spPr>
            <a:xfrm rot="5400000">
              <a:off x="3422294" y="3321492"/>
              <a:ext cx="234648" cy="236375"/>
            </a:xfrm>
            <a:prstGeom prst="homePlat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90" name="Rectangle 5">
            <a:extLst>
              <a:ext uri="{FF2B5EF4-FFF2-40B4-BE49-F238E27FC236}">
                <a16:creationId xmlns:a16="http://schemas.microsoft.com/office/drawing/2014/main" id="{F0005D4D-39D8-457F-AF93-5D035B9F7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108" y="4471157"/>
            <a:ext cx="526241" cy="311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29235" rIns="58470" bIns="29235" anchor="ctr"/>
          <a:lstStyle>
            <a:lvl1pPr>
              <a:lnSpc>
                <a:spcPct val="108000"/>
              </a:lnSpc>
              <a:spcAft>
                <a:spcPct val="42000"/>
              </a:spcAft>
              <a:buSzPct val="75000"/>
              <a:defRPr sz="20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>
              <a:lnSpc>
                <a:spcPct val="108000"/>
              </a:lnSpc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ctr" defTabSz="742705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de-DE" sz="975" dirty="0">
                <a:latin typeface="+mj-lt"/>
              </a:rPr>
              <a:t>-15%</a:t>
            </a:r>
          </a:p>
        </p:txBody>
      </p:sp>
      <p:sp>
        <p:nvSpPr>
          <p:cNvPr id="192" name="Title 3">
            <a:extLst>
              <a:ext uri="{FF2B5EF4-FFF2-40B4-BE49-F238E27FC236}">
                <a16:creationId xmlns:a16="http://schemas.microsoft.com/office/drawing/2014/main" id="{392C5304-C0EF-4A4D-8FB5-13C94F703B6D}"/>
              </a:ext>
            </a:extLst>
          </p:cNvPr>
          <p:cNvSpPr txBox="1">
            <a:spLocks/>
          </p:cNvSpPr>
          <p:nvPr/>
        </p:nvSpPr>
        <p:spPr bwMode="auto">
          <a:xfrm>
            <a:off x="649288" y="0"/>
            <a:ext cx="72453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>
            <a:lvl1pPr defTabSz="762000" eaLnBrk="0" hangingPunct="0">
              <a:lnSpc>
                <a:spcPct val="90000"/>
              </a:lnSpc>
              <a:defRPr sz="2200"/>
            </a:lvl1pPr>
            <a:lvl2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2pPr>
            <a:lvl3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3pPr>
            <a:lvl4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4pPr>
            <a:lvl5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5pPr>
            <a:lvl6pPr marL="4572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6pPr>
            <a:lvl7pPr marL="9144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7pPr>
            <a:lvl8pPr marL="1371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8pPr>
            <a:lvl9pPr marL="18288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GB" b="0" dirty="0"/>
              <a:t>Levers of Improvement</a:t>
            </a:r>
          </a:p>
        </p:txBody>
      </p:sp>
      <p:sp>
        <p:nvSpPr>
          <p:cNvPr id="193" name="Espace réservé du texte 3">
            <a:extLst>
              <a:ext uri="{FF2B5EF4-FFF2-40B4-BE49-F238E27FC236}">
                <a16:creationId xmlns:a16="http://schemas.microsoft.com/office/drawing/2014/main" id="{AA1955AB-062D-4699-A5E8-DCAD94F533DE}"/>
              </a:ext>
            </a:extLst>
          </p:cNvPr>
          <p:cNvSpPr txBox="1">
            <a:spLocks/>
          </p:cNvSpPr>
          <p:nvPr/>
        </p:nvSpPr>
        <p:spPr>
          <a:xfrm>
            <a:off x="560512" y="804194"/>
            <a:ext cx="9009000" cy="709844"/>
          </a:xfrm>
          <a:prstGeom prst="rect">
            <a:avLst/>
          </a:prstGeom>
        </p:spPr>
        <p:txBody>
          <a:bodyPr/>
          <a:lstStyle/>
          <a:p>
            <a:pPr lvl="0" defTabSz="762000" eaLnBrk="0" hangingPunct="0">
              <a:spcBef>
                <a:spcPct val="130000"/>
              </a:spcBef>
              <a:buClr>
                <a:schemeClr val="bg1"/>
              </a:buClr>
              <a:defRPr/>
            </a:pPr>
            <a:r>
              <a:rPr lang="en-US" sz="1600" kern="0" dirty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rPr>
              <a:t>Horizon 1 - Most immediate value potential through “radical” digitization of core business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12283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644659"/>
          <a:ext cx="1719" cy="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38" name="Diapositive think-cell" r:id="rId53" imgW="395" imgH="394" progId="TCLayout.ActiveDocument.1">
                  <p:embed/>
                </p:oleObj>
              </mc:Choice>
              <mc:Fallback>
                <p:oleObj name="Diapositive think-cell" r:id="rId53" imgW="395" imgH="394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721" y="644659"/>
                        <a:ext cx="1719" cy="1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642938"/>
            <a:ext cx="171979" cy="1719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300" dirty="0" err="1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3. Unit of measure"/>
          <p:cNvSpPr txBox="1">
            <a:spLocks noChangeArrowheads="1"/>
          </p:cNvSpPr>
          <p:nvPr/>
        </p:nvSpPr>
        <p:spPr bwMode="auto">
          <a:xfrm>
            <a:off x="620100" y="1717815"/>
            <a:ext cx="587670" cy="26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sz="1733" dirty="0">
                <a:latin typeface="+mn-lt"/>
              </a:rPr>
              <a:t>FTEs</a:t>
            </a:r>
          </a:p>
        </p:txBody>
      </p:sp>
      <p:cxnSp>
        <p:nvCxnSpPr>
          <p:cNvPr id="12" name="Straight Connector 11"/>
          <p:cNvCxnSpPr/>
          <p:nvPr>
            <p:custDataLst>
              <p:tags r:id="rId4"/>
            </p:custDataLst>
          </p:nvPr>
        </p:nvCxnSpPr>
        <p:spPr bwMode="gray">
          <a:xfrm>
            <a:off x="2786062" y="2852890"/>
            <a:ext cx="309563" cy="0"/>
          </a:xfrm>
          <a:prstGeom prst="line">
            <a:avLst/>
          </a:prstGeom>
          <a:ln w="3175">
            <a:solidFill>
              <a:schemeClr val="accent6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>
            <p:custDataLst>
              <p:tags r:id="rId5"/>
            </p:custDataLst>
          </p:nvPr>
        </p:nvCxnSpPr>
        <p:spPr bwMode="gray">
          <a:xfrm>
            <a:off x="8203406" y="4070502"/>
            <a:ext cx="309563" cy="0"/>
          </a:xfrm>
          <a:prstGeom prst="line">
            <a:avLst/>
          </a:prstGeom>
          <a:ln w="3175">
            <a:solidFill>
              <a:schemeClr val="accent6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6"/>
            </p:custDataLst>
          </p:nvPr>
        </p:nvCxnSpPr>
        <p:spPr bwMode="gray">
          <a:xfrm>
            <a:off x="4953000" y="3575202"/>
            <a:ext cx="309563" cy="0"/>
          </a:xfrm>
          <a:prstGeom prst="line">
            <a:avLst/>
          </a:prstGeom>
          <a:ln w="3175">
            <a:solidFill>
              <a:schemeClr val="accent6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7"/>
            </p:custDataLst>
          </p:nvPr>
        </p:nvCxnSpPr>
        <p:spPr bwMode="gray">
          <a:xfrm>
            <a:off x="7119937" y="3518449"/>
            <a:ext cx="309563" cy="0"/>
          </a:xfrm>
          <a:prstGeom prst="line">
            <a:avLst/>
          </a:prstGeom>
          <a:ln w="3175">
            <a:solidFill>
              <a:schemeClr val="accent6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8"/>
            </p:custDataLst>
          </p:nvPr>
        </p:nvCxnSpPr>
        <p:spPr bwMode="gray">
          <a:xfrm>
            <a:off x="6036469" y="3941518"/>
            <a:ext cx="309563" cy="0"/>
          </a:xfrm>
          <a:prstGeom prst="line">
            <a:avLst/>
          </a:prstGeom>
          <a:ln w="3175">
            <a:solidFill>
              <a:schemeClr val="accent6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9"/>
            </p:custDataLst>
          </p:nvPr>
        </p:nvCxnSpPr>
        <p:spPr bwMode="gray">
          <a:xfrm>
            <a:off x="3869531" y="3110858"/>
            <a:ext cx="309563" cy="0"/>
          </a:xfrm>
          <a:prstGeom prst="line">
            <a:avLst/>
          </a:prstGeom>
          <a:ln w="3175">
            <a:solidFill>
              <a:schemeClr val="accent6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10"/>
            </p:custDataLst>
          </p:nvPr>
        </p:nvCxnSpPr>
        <p:spPr bwMode="gray">
          <a:xfrm>
            <a:off x="1702594" y="2594921"/>
            <a:ext cx="309563" cy="0"/>
          </a:xfrm>
          <a:prstGeom prst="line">
            <a:avLst/>
          </a:prstGeom>
          <a:ln w="3175">
            <a:solidFill>
              <a:schemeClr val="accent6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/>
          </p:cNvGraphicFramePr>
          <p:nvPr>
            <p:custDataLst>
              <p:tags r:id="rId11"/>
            </p:custDataLst>
            <p:extLst/>
          </p:nvPr>
        </p:nvGraphicFramePr>
        <p:xfrm>
          <a:off x="660400" y="2481415"/>
          <a:ext cx="8889540" cy="288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39" name="Chart" r:id="rId55" imgW="8205729" imgH="2667131" progId="MSGraph.Chart.8">
                  <p:embed followColorScheme="full"/>
                </p:oleObj>
              </mc:Choice>
              <mc:Fallback>
                <p:oleObj name="Chart" r:id="rId55" imgW="8205729" imgH="2667131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660400" y="2481415"/>
                        <a:ext cx="8889540" cy="2889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Connector 49"/>
          <p:cNvCxnSpPr/>
          <p:nvPr>
            <p:custDataLst>
              <p:tags r:id="rId12"/>
            </p:custDataLst>
          </p:nvPr>
        </p:nvCxnSpPr>
        <p:spPr bwMode="white">
          <a:xfrm>
            <a:off x="7429501" y="3704187"/>
            <a:ext cx="773906" cy="0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3"/>
            </p:custDataLst>
          </p:nvPr>
        </p:nvCxnSpPr>
        <p:spPr bwMode="gray">
          <a:xfrm>
            <a:off x="7429501" y="3518449"/>
            <a:ext cx="773906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4"/>
            </p:custDataLst>
          </p:nvPr>
        </p:nvCxnSpPr>
        <p:spPr bwMode="gray">
          <a:xfrm>
            <a:off x="7429500" y="3518449"/>
            <a:ext cx="0" cy="185738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15"/>
            </p:custDataLst>
          </p:nvPr>
        </p:nvCxnSpPr>
        <p:spPr bwMode="gray">
          <a:xfrm>
            <a:off x="8203406" y="3518449"/>
            <a:ext cx="0" cy="185738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16"/>
            </p:custDataLst>
          </p:nvPr>
        </p:nvCxnSpPr>
        <p:spPr bwMode="white">
          <a:xfrm>
            <a:off x="6346032" y="3941518"/>
            <a:ext cx="773906" cy="0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>
            <p:custDataLst>
              <p:tags r:id="rId17"/>
            </p:custDataLst>
          </p:nvPr>
        </p:nvCxnSpPr>
        <p:spPr bwMode="gray">
          <a:xfrm>
            <a:off x="6346032" y="3518449"/>
            <a:ext cx="773906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18"/>
            </p:custDataLst>
          </p:nvPr>
        </p:nvCxnSpPr>
        <p:spPr bwMode="gray">
          <a:xfrm>
            <a:off x="7119938" y="3518450"/>
            <a:ext cx="0" cy="423069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19"/>
            </p:custDataLst>
          </p:nvPr>
        </p:nvCxnSpPr>
        <p:spPr bwMode="gray">
          <a:xfrm>
            <a:off x="6346031" y="3518450"/>
            <a:ext cx="0" cy="423069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20"/>
            </p:custDataLst>
          </p:nvPr>
        </p:nvCxnSpPr>
        <p:spPr bwMode="white">
          <a:xfrm>
            <a:off x="5262563" y="3755781"/>
            <a:ext cx="773906" cy="0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21"/>
            </p:custDataLst>
          </p:nvPr>
        </p:nvCxnSpPr>
        <p:spPr bwMode="gray">
          <a:xfrm>
            <a:off x="5262563" y="3575201"/>
            <a:ext cx="0" cy="180579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22"/>
            </p:custDataLst>
          </p:nvPr>
        </p:nvCxnSpPr>
        <p:spPr bwMode="gray">
          <a:xfrm>
            <a:off x="6036469" y="3575201"/>
            <a:ext cx="0" cy="180579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23"/>
            </p:custDataLst>
          </p:nvPr>
        </p:nvCxnSpPr>
        <p:spPr bwMode="gray">
          <a:xfrm>
            <a:off x="5262563" y="3575202"/>
            <a:ext cx="773906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24"/>
            </p:custDataLst>
          </p:nvPr>
        </p:nvCxnSpPr>
        <p:spPr bwMode="white">
          <a:xfrm>
            <a:off x="4179094" y="3203727"/>
            <a:ext cx="773906" cy="0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25"/>
            </p:custDataLst>
          </p:nvPr>
        </p:nvCxnSpPr>
        <p:spPr bwMode="gray">
          <a:xfrm>
            <a:off x="4179094" y="3110859"/>
            <a:ext cx="0" cy="92869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26"/>
            </p:custDataLst>
          </p:nvPr>
        </p:nvCxnSpPr>
        <p:spPr bwMode="gray">
          <a:xfrm>
            <a:off x="4953000" y="3110859"/>
            <a:ext cx="0" cy="92869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27"/>
            </p:custDataLst>
          </p:nvPr>
        </p:nvCxnSpPr>
        <p:spPr bwMode="gray">
          <a:xfrm>
            <a:off x="4179094" y="3110858"/>
            <a:ext cx="773906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28"/>
            </p:custDataLst>
          </p:nvPr>
        </p:nvCxnSpPr>
        <p:spPr bwMode="white">
          <a:xfrm>
            <a:off x="3095626" y="2925121"/>
            <a:ext cx="773906" cy="0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29"/>
            </p:custDataLst>
          </p:nvPr>
        </p:nvCxnSpPr>
        <p:spPr bwMode="gray">
          <a:xfrm>
            <a:off x="3869531" y="2852890"/>
            <a:ext cx="0" cy="72231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30"/>
            </p:custDataLst>
          </p:nvPr>
        </p:nvCxnSpPr>
        <p:spPr bwMode="gray">
          <a:xfrm>
            <a:off x="3095626" y="2852890"/>
            <a:ext cx="773906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31"/>
            </p:custDataLst>
          </p:nvPr>
        </p:nvCxnSpPr>
        <p:spPr bwMode="gray">
          <a:xfrm>
            <a:off x="3095625" y="2852890"/>
            <a:ext cx="0" cy="72231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>
            <p:custDataLst>
              <p:tags r:id="rId32"/>
            </p:custDataLst>
          </p:nvPr>
        </p:nvCxnSpPr>
        <p:spPr bwMode="white">
          <a:xfrm>
            <a:off x="2012157" y="2667152"/>
            <a:ext cx="773906" cy="0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33"/>
            </p:custDataLst>
          </p:nvPr>
        </p:nvCxnSpPr>
        <p:spPr bwMode="gray">
          <a:xfrm>
            <a:off x="2012157" y="2594921"/>
            <a:ext cx="773906" cy="0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34"/>
            </p:custDataLst>
          </p:nvPr>
        </p:nvCxnSpPr>
        <p:spPr bwMode="gray">
          <a:xfrm>
            <a:off x="2012156" y="2594921"/>
            <a:ext cx="0" cy="72231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35"/>
            </p:custDataLst>
          </p:nvPr>
        </p:nvCxnSpPr>
        <p:spPr bwMode="gray">
          <a:xfrm>
            <a:off x="2786063" y="2594921"/>
            <a:ext cx="0" cy="72231"/>
          </a:xfrm>
          <a:prstGeom prst="line">
            <a:avLst/>
          </a:prstGeom>
          <a:ln w="9525">
            <a:solidFill>
              <a:schemeClr val="hlink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6320235" y="3293157"/>
            <a:ext cx="825500" cy="1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0" indent="0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" indent="-196007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7282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648" indent="-158749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6pPr>
            <a:lvl7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7pPr>
            <a:lvl8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8pPr>
            <a:lvl9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300" dirty="0">
                <a:sym typeface="+mn-lt"/>
              </a:rPr>
              <a:t>50%-67%</a:t>
            </a:r>
          </a:p>
        </p:txBody>
      </p:sp>
      <p:sp>
        <p:nvSpPr>
          <p:cNvPr id="22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5257471" y="5358626"/>
            <a:ext cx="1028298" cy="59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" indent="-196007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7282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648" indent="-158749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6pPr>
            <a:lvl7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7pPr>
            <a:lvl8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8pPr>
            <a:lvl9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1200" dirty="0">
                <a:sym typeface="+mn-lt"/>
              </a:rPr>
              <a:t>Centralization and outsourcing</a:t>
            </a:r>
            <a:endParaRPr lang="en-US" sz="1200" dirty="0">
              <a:sym typeface="+mn-lt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6418618" y="5358627"/>
            <a:ext cx="623580" cy="1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" indent="-196007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7282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648" indent="-158749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6pPr>
            <a:lvl7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7pPr>
            <a:lvl8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8pPr>
            <a:lvl9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C6AEF45-F249-4C06-85F4-9589901D784C}" type="datetime'''''S''u''''''''b''tot''a''''''''''l'">
              <a:rPr lang="en-US" altLang="en-US" sz="1200">
                <a:sym typeface="+mn-lt"/>
              </a:rPr>
              <a:pPr algn="ctr"/>
              <a:t>Subtotal</a:t>
            </a:fld>
            <a:endParaRPr lang="en-US" sz="1200" dirty="0">
              <a:sym typeface="+mn-lt"/>
            </a:endParaRPr>
          </a:p>
        </p:txBody>
      </p:sp>
      <p:sp>
        <p:nvSpPr>
          <p:cNvPr id="74" name="Text Placeholder 2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7450138" y="3788457"/>
            <a:ext cx="734352" cy="1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0" indent="0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" indent="-196007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7282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648" indent="-158749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6pPr>
            <a:lvl7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7pPr>
            <a:lvl8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8pPr>
            <a:lvl9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300" dirty="0">
                <a:solidFill>
                  <a:schemeClr val="bg1"/>
                </a:solidFill>
                <a:sym typeface="+mn-lt"/>
              </a:rPr>
              <a:t>7%-23%</a:t>
            </a:r>
          </a:p>
        </p:txBody>
      </p:sp>
      <p:sp>
        <p:nvSpPr>
          <p:cNvPr id="28" name="Text Placeholder 2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7373881" y="5358627"/>
            <a:ext cx="988333" cy="1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" indent="-196007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7282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648" indent="-158749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6pPr>
            <a:lvl7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7pPr>
            <a:lvl8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8pPr>
            <a:lvl9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1200" dirty="0">
                <a:sym typeface="+mn-lt"/>
              </a:rPr>
              <a:t>Digital Model</a:t>
            </a:r>
            <a:endParaRPr lang="en-US" sz="1200" dirty="0">
              <a:sym typeface="+mn-lt"/>
            </a:endParaRPr>
          </a:p>
        </p:txBody>
      </p:sp>
      <p:sp>
        <p:nvSpPr>
          <p:cNvPr id="93" name="Text Placeholder 2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8696987" y="3845210"/>
            <a:ext cx="405871" cy="1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0" indent="0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" indent="-196007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7282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648" indent="-158749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6pPr>
            <a:lvl7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7pPr>
            <a:lvl8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8pPr>
            <a:lvl9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1300" dirty="0"/>
              <a:t>43%</a:t>
            </a:r>
            <a:endParaRPr lang="en-US" sz="1300" dirty="0">
              <a:sym typeface="+mn-lt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8469902" y="5358627"/>
            <a:ext cx="830805" cy="1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" indent="-196007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7282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648" indent="-158749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6pPr>
            <a:lvl7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7pPr>
            <a:lvl8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8pPr>
            <a:lvl9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122F679-84F9-45BA-95ED-55D8EFF47602}" type="datetime'''As''''pi''''r''''a''t''''''''''''i''''''''on'''''''''''''''">
              <a:rPr lang="en-US" altLang="en-US" sz="1200">
                <a:sym typeface="+mn-lt"/>
              </a:rPr>
              <a:pPr algn="ctr"/>
              <a:t>Aspiration</a:t>
            </a:fld>
            <a:endParaRPr lang="en-US" sz="1200" dirty="0">
              <a:sym typeface="+mn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4109815" y="5358626"/>
            <a:ext cx="1065527" cy="59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" indent="-196007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7282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648" indent="-158749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6pPr>
            <a:lvl7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7pPr>
            <a:lvl8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8pPr>
            <a:lvl9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1200" dirty="0" err="1">
                <a:sym typeface="+mn-lt"/>
              </a:rPr>
              <a:t>Robotization</a:t>
            </a:r>
            <a:r>
              <a:rPr lang="en-US" altLang="en-US" sz="1200" dirty="0">
                <a:sym typeface="+mn-lt"/>
              </a:rPr>
              <a:t> and automation</a:t>
            </a:r>
            <a:endParaRPr lang="en-US" sz="1200" dirty="0">
              <a:sym typeface="+mn-lt"/>
            </a:endParaRPr>
          </a:p>
        </p:txBody>
      </p:sp>
      <p:sp>
        <p:nvSpPr>
          <p:cNvPr id="83" name="Text Placeholder 2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3160978" y="2919962"/>
            <a:ext cx="643202" cy="1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0" indent="0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" indent="-196007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7282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648" indent="-158749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6pPr>
            <a:lvl7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7pPr>
            <a:lvl8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8pPr>
            <a:lvl9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1300" dirty="0">
                <a:sym typeface="+mn-lt"/>
              </a:rPr>
              <a:t>8%-11%</a:t>
            </a:r>
            <a:endParaRPr lang="en-US" sz="1300" dirty="0">
              <a:sym typeface="+mn-lt"/>
            </a:endParaRPr>
          </a:p>
        </p:txBody>
      </p:sp>
      <p:sp>
        <p:nvSpPr>
          <p:cNvPr id="89" name="Text Placeholder 2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5283200" y="3750621"/>
            <a:ext cx="734352" cy="1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0" indent="0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" indent="-196007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7282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648" indent="-158749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6pPr>
            <a:lvl7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7pPr>
            <a:lvl8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8pPr>
            <a:lvl9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1300" dirty="0">
                <a:solidFill>
                  <a:schemeClr val="bg1"/>
                </a:solidFill>
              </a:rPr>
              <a:t>7%-10%</a:t>
            </a:r>
            <a:endParaRPr lang="en-US" sz="13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2" name="Text Placeholder 2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2077509" y="2661994"/>
            <a:ext cx="643202" cy="1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0" indent="0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" indent="-196007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7282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648" indent="-158749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6pPr>
            <a:lvl7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7pPr>
            <a:lvl8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8pPr>
            <a:lvl9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1300" dirty="0"/>
              <a:t>7%-10%</a:t>
            </a:r>
            <a:endParaRPr lang="en-US" sz="1300" dirty="0">
              <a:sym typeface="+mn-lt"/>
            </a:endParaRPr>
          </a:p>
        </p:txBody>
      </p:sp>
      <p:sp>
        <p:nvSpPr>
          <p:cNvPr id="87" name="Text Placeholder 2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4153297" y="3291437"/>
            <a:ext cx="825500" cy="197777"/>
          </a:xfrm>
          <a:prstGeom prst="rect">
            <a:avLst/>
          </a:prstGeom>
          <a:solidFill>
            <a:srgbClr val="FFC093"/>
          </a:solidFill>
          <a:extLst/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0" indent="0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" indent="-196007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7282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648" indent="-158749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6pPr>
            <a:lvl7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7pPr>
            <a:lvl8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8pPr>
            <a:lvl9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1300" dirty="0"/>
              <a:t>14%-18%</a:t>
            </a:r>
            <a:endParaRPr lang="en-US" sz="1300" dirty="0">
              <a:sym typeface="+mn-lt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3090904" y="5358627"/>
            <a:ext cx="953608" cy="1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" indent="-196007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7282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648" indent="-158749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6pPr>
            <a:lvl7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7pPr>
            <a:lvl8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8pPr>
            <a:lvl9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1200" dirty="0">
                <a:sym typeface="+mn-lt"/>
              </a:rPr>
              <a:t>Digitization</a:t>
            </a:r>
            <a:endParaRPr lang="en-US" sz="1200" dirty="0">
              <a:sym typeface="+mn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2008604" y="5358627"/>
            <a:ext cx="717378" cy="1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" indent="-196007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7282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648" indent="-158749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6pPr>
            <a:lvl7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7pPr>
            <a:lvl8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8pPr>
            <a:lvl9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1200" dirty="0">
                <a:sym typeface="+mn-lt"/>
              </a:rPr>
              <a:t>Classic IT</a:t>
            </a:r>
            <a:endParaRPr lang="en-US" sz="1200" dirty="0">
              <a:sym typeface="+mn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943688" y="5358627"/>
            <a:ext cx="699994" cy="1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" indent="-196007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7282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648" indent="-158749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6pPr>
            <a:lvl7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7pPr>
            <a:lvl8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8pPr>
            <a:lvl9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D55E758-C7A3-4B15-BE56-55C3511FCC27}" type="datetime'C''''''''''u''''''''''''''r''''''''''''''r''e''''n''t'''''''''">
              <a:rPr lang="en-US" altLang="en-US" sz="1200">
                <a:sym typeface="+mn-lt"/>
              </a:rPr>
              <a:pPr algn="ctr"/>
              <a:t>Current</a:t>
            </a:fld>
            <a:endParaRPr lang="en-US" sz="1200" dirty="0">
              <a:sym typeface="+mn-lt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1090348" y="2369629"/>
            <a:ext cx="452306" cy="1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0" indent="0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" indent="-196007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7282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2648" indent="-158749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6pPr>
            <a:lvl7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7pPr>
            <a:lvl8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8pPr>
            <a:lvl9pPr marL="765104" indent="-132831" algn="l" defTabSz="91361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1300" dirty="0">
                <a:sym typeface="+mn-lt"/>
              </a:rPr>
              <a:t>100%</a:t>
            </a:r>
            <a:endParaRPr lang="en-US" sz="1300" dirty="0">
              <a:sym typeface="+mn-lt"/>
            </a:endParaRPr>
          </a:p>
        </p:txBody>
      </p:sp>
      <p:sp>
        <p:nvSpPr>
          <p:cNvPr id="61" name="TextBox 3">
            <a:extLst>
              <a:ext uri="{FF2B5EF4-FFF2-40B4-BE49-F238E27FC236}">
                <a16:creationId xmlns:a16="http://schemas.microsoft.com/office/drawing/2014/main" id="{8389A930-041E-4E0B-BC2A-95A80BAEA939}"/>
              </a:ext>
            </a:extLst>
          </p:cNvPr>
          <p:cNvSpPr txBox="1"/>
          <p:nvPr/>
        </p:nvSpPr>
        <p:spPr>
          <a:xfrm>
            <a:off x="649288" y="876300"/>
            <a:ext cx="8085138" cy="584775"/>
          </a:xfrm>
          <a:prstGeom prst="rect">
            <a:avLst/>
          </a:prstGeom>
          <a:noFill/>
        </p:spPr>
        <p:txBody>
          <a:bodyPr vert="horz" wrap="square" lIns="0" rtlCol="0" anchor="t">
            <a:spAutoFit/>
          </a:bodyPr>
          <a:lstStyle/>
          <a:p>
            <a:r>
              <a:rPr lang="en-GB" sz="1600" dirty="0">
                <a:solidFill>
                  <a:srgbClr val="00677A"/>
                </a:solidFill>
              </a:rPr>
              <a:t>Application of the timeline of efficiency improvements on the Company’s cost base </a:t>
            </a:r>
            <a:r>
              <a:rPr lang="en-GB" sz="1600" b="1" dirty="0">
                <a:solidFill>
                  <a:srgbClr val="00677A"/>
                </a:solidFill>
              </a:rPr>
              <a:t>yields an FTE Base reduced by 57%, at strongly growing volumes</a:t>
            </a:r>
          </a:p>
        </p:txBody>
      </p:sp>
      <p:sp>
        <p:nvSpPr>
          <p:cNvPr id="54" name="Titre 53">
            <a:extLst>
              <a:ext uri="{FF2B5EF4-FFF2-40B4-BE49-F238E27FC236}">
                <a16:creationId xmlns:a16="http://schemas.microsoft.com/office/drawing/2014/main" id="{4108C4BA-DAB9-4D25-BDC3-8897E8D9DEE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Next-Gen Operating Model</a:t>
            </a:r>
          </a:p>
        </p:txBody>
      </p:sp>
    </p:spTree>
    <p:extLst>
      <p:ext uri="{BB962C8B-B14F-4D97-AF65-F5344CB8AC3E}">
        <p14:creationId xmlns:p14="http://schemas.microsoft.com/office/powerpoint/2010/main" val="348352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7ECF18-6176-488D-A819-2C13A13D6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0"/>
            <a:ext cx="8341776" cy="9509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“Spending Less to Do More” – Principle for Banking Sector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E1587DA9-15DE-4209-AAF0-7EE986797986}"/>
              </a:ext>
            </a:extLst>
          </p:cNvPr>
          <p:cNvSpPr txBox="1"/>
          <p:nvPr/>
        </p:nvSpPr>
        <p:spPr>
          <a:xfrm>
            <a:off x="649288" y="876300"/>
            <a:ext cx="8085138" cy="584775"/>
          </a:xfrm>
          <a:prstGeom prst="rect">
            <a:avLst/>
          </a:prstGeom>
          <a:noFill/>
        </p:spPr>
        <p:txBody>
          <a:bodyPr vert="horz" wrap="square" lIns="0" rtlCol="0" anchor="t">
            <a:spAutoFit/>
          </a:bodyPr>
          <a:lstStyle/>
          <a:p>
            <a:r>
              <a:rPr lang="en-GB" sz="1600" b="1" dirty="0">
                <a:solidFill>
                  <a:srgbClr val="00677A"/>
                </a:solidFill>
              </a:rPr>
              <a:t>This reflects the typical trajectory, where transformations require new capabilities, before building back existing legacy and associated FTE positions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DB9855-4AE0-4465-95AB-DFCF641F0095}"/>
              </a:ext>
            </a:extLst>
          </p:cNvPr>
          <p:cNvSpPr/>
          <p:nvPr/>
        </p:nvSpPr>
        <p:spPr bwMode="auto">
          <a:xfrm>
            <a:off x="443111" y="2194560"/>
            <a:ext cx="1478613" cy="34931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Today’s Legacy</a:t>
            </a:r>
          </a:p>
          <a:p>
            <a:pPr marL="125413" indent="-12541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b="0" dirty="0"/>
              <a:t>Many branches</a:t>
            </a:r>
          </a:p>
          <a:p>
            <a:pPr marL="125413" indent="-12541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Few clients visiting branch several times per month</a:t>
            </a:r>
          </a:p>
          <a:p>
            <a:pPr marL="125413" indent="-12541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b="0" dirty="0"/>
              <a:t>Costly legacy MO and BO processes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8196D6-1371-4ECA-A7E5-B896BC756A14}"/>
              </a:ext>
            </a:extLst>
          </p:cNvPr>
          <p:cNvSpPr/>
          <p:nvPr/>
        </p:nvSpPr>
        <p:spPr bwMode="auto">
          <a:xfrm>
            <a:off x="8017946" y="2194560"/>
            <a:ext cx="1815871" cy="34931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lang="en-US" sz="1200" dirty="0"/>
              <a:t>Future landscape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125413" indent="-12541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b="0" dirty="0"/>
              <a:t>Integration of financing in application </a:t>
            </a:r>
            <a:r>
              <a:rPr lang="en-US" sz="1200" b="0" dirty="0" err="1"/>
              <a:t>application</a:t>
            </a:r>
            <a:r>
              <a:rPr lang="en-US" sz="1200" b="0" dirty="0"/>
              <a:t> domains (“verticals” in housing, auto, retail…)</a:t>
            </a:r>
          </a:p>
          <a:p>
            <a:pPr marL="125413" indent="-12541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Banalization of Mass Retail (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Revolut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Orange Bank…)</a:t>
            </a:r>
          </a:p>
          <a:p>
            <a:pPr marL="125413" indent="-12541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Lea</a:t>
            </a:r>
            <a:r>
              <a:rPr lang="en-US" sz="1200" b="0" dirty="0"/>
              <a:t>n, digital models like N26 (500k+ clients with 300 employees, o/w 75% IT/Digital)</a:t>
            </a:r>
          </a:p>
          <a:p>
            <a:pPr marL="125413" indent="-12541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b="0" dirty="0"/>
              <a:t>37 Boutiques Nespresso in France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82B37B-DC6B-4755-BF57-1A711A2979BF}"/>
              </a:ext>
            </a:extLst>
          </p:cNvPr>
          <p:cNvSpPr/>
          <p:nvPr/>
        </p:nvSpPr>
        <p:spPr bwMode="auto">
          <a:xfrm>
            <a:off x="3644983" y="2537226"/>
            <a:ext cx="1146328" cy="31504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Legacy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AB0359-D581-4606-9947-5664B4F4F064}"/>
              </a:ext>
            </a:extLst>
          </p:cNvPr>
          <p:cNvSpPr/>
          <p:nvPr/>
        </p:nvSpPr>
        <p:spPr bwMode="auto">
          <a:xfrm>
            <a:off x="5148359" y="2913744"/>
            <a:ext cx="1146328" cy="27739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Decreased Legacy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F60BAB-DB7C-4702-90A3-70B141697229}"/>
              </a:ext>
            </a:extLst>
          </p:cNvPr>
          <p:cNvSpPr/>
          <p:nvPr/>
        </p:nvSpPr>
        <p:spPr bwMode="auto">
          <a:xfrm>
            <a:off x="6646263" y="5347662"/>
            <a:ext cx="1146328" cy="3400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Decreased Legacy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4B04DF-651F-47F2-A7FE-BFFDDA352F58}"/>
              </a:ext>
            </a:extLst>
          </p:cNvPr>
          <p:cNvSpPr/>
          <p:nvPr/>
        </p:nvSpPr>
        <p:spPr bwMode="auto">
          <a:xfrm>
            <a:off x="5148359" y="2053133"/>
            <a:ext cx="1146328" cy="860611"/>
          </a:xfrm>
          <a:prstGeom prst="rect">
            <a:avLst/>
          </a:prstGeom>
          <a:solidFill>
            <a:srgbClr val="CCE1E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-111" charset="0"/>
              </a:rPr>
              <a:t>Digital Capabilities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BCF545-E967-4F6B-921F-CF0BF13DB1AE}"/>
              </a:ext>
            </a:extLst>
          </p:cNvPr>
          <p:cNvSpPr/>
          <p:nvPr/>
        </p:nvSpPr>
        <p:spPr bwMode="auto">
          <a:xfrm>
            <a:off x="6646263" y="3632517"/>
            <a:ext cx="1146328" cy="1021977"/>
          </a:xfrm>
          <a:prstGeom prst="rect">
            <a:avLst/>
          </a:prstGeom>
          <a:solidFill>
            <a:srgbClr val="CCE1E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  <a:latin typeface="Arial" pitchFamily="-111" charset="0"/>
              </a:rPr>
              <a:t>Native Digital Capabilities</a:t>
            </a:r>
          </a:p>
        </p:txBody>
      </p:sp>
      <p:sp>
        <p:nvSpPr>
          <p:cNvPr id="9" name="TextBox 44">
            <a:extLst>
              <a:ext uri="{FF2B5EF4-FFF2-40B4-BE49-F238E27FC236}">
                <a16:creationId xmlns:a16="http://schemas.microsoft.com/office/drawing/2014/main" id="{545E5896-9C29-4F69-BAEB-3AD5D60C71F5}"/>
              </a:ext>
            </a:extLst>
          </p:cNvPr>
          <p:cNvSpPr txBox="1"/>
          <p:nvPr/>
        </p:nvSpPr>
        <p:spPr>
          <a:xfrm>
            <a:off x="3932515" y="5779886"/>
            <a:ext cx="571261" cy="399864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Today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516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45">
            <a:extLst>
              <a:ext uri="{FF2B5EF4-FFF2-40B4-BE49-F238E27FC236}">
                <a16:creationId xmlns:a16="http://schemas.microsoft.com/office/drawing/2014/main" id="{718F8FF9-1EBB-444D-BA47-F83ED45B263A}"/>
              </a:ext>
            </a:extLst>
          </p:cNvPr>
          <p:cNvSpPr txBox="1"/>
          <p:nvPr/>
        </p:nvSpPr>
        <p:spPr>
          <a:xfrm>
            <a:off x="5435891" y="5776189"/>
            <a:ext cx="571261" cy="399864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Tomorrow</a:t>
            </a:r>
          </a:p>
        </p:txBody>
      </p:sp>
      <p:sp>
        <p:nvSpPr>
          <p:cNvPr id="11" name="TextBox 46">
            <a:extLst>
              <a:ext uri="{FF2B5EF4-FFF2-40B4-BE49-F238E27FC236}">
                <a16:creationId xmlns:a16="http://schemas.microsoft.com/office/drawing/2014/main" id="{89BB29DD-8AEE-4156-81E5-96E025DD94E9}"/>
              </a:ext>
            </a:extLst>
          </p:cNvPr>
          <p:cNvSpPr txBox="1"/>
          <p:nvPr/>
        </p:nvSpPr>
        <p:spPr>
          <a:xfrm>
            <a:off x="6933796" y="5776189"/>
            <a:ext cx="571261" cy="399864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 after tomorrow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516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79A8B3-E44D-47B7-8134-AEC79481D614}"/>
              </a:ext>
            </a:extLst>
          </p:cNvPr>
          <p:cNvSpPr/>
          <p:nvPr/>
        </p:nvSpPr>
        <p:spPr bwMode="auto">
          <a:xfrm>
            <a:off x="6646263" y="4660804"/>
            <a:ext cx="1146328" cy="68685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Replaced Legacy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189001-6B88-44B2-8667-C049FD7E6559}"/>
              </a:ext>
            </a:extLst>
          </p:cNvPr>
          <p:cNvSpPr/>
          <p:nvPr/>
        </p:nvSpPr>
        <p:spPr bwMode="auto">
          <a:xfrm>
            <a:off x="3644983" y="2194560"/>
            <a:ext cx="1146328" cy="342666"/>
          </a:xfrm>
          <a:prstGeom prst="rect">
            <a:avLst/>
          </a:prstGeom>
          <a:solidFill>
            <a:srgbClr val="CCE1E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-111" charset="0"/>
              </a:rPr>
              <a:t>Multichannel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F9BEDE-9EF1-4F45-A185-66B54D7E923D}"/>
              </a:ext>
            </a:extLst>
          </p:cNvPr>
          <p:cNvSpPr/>
          <p:nvPr/>
        </p:nvSpPr>
        <p:spPr bwMode="auto">
          <a:xfrm>
            <a:off x="2128161" y="2537226"/>
            <a:ext cx="1146328" cy="31504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Legacy</a:t>
            </a:r>
          </a:p>
        </p:txBody>
      </p:sp>
      <p:sp>
        <p:nvSpPr>
          <p:cNvPr id="21" name="TextBox 44">
            <a:extLst>
              <a:ext uri="{FF2B5EF4-FFF2-40B4-BE49-F238E27FC236}">
                <a16:creationId xmlns:a16="http://schemas.microsoft.com/office/drawing/2014/main" id="{F2BE16A5-68C7-4050-8687-FC7289923E0E}"/>
              </a:ext>
            </a:extLst>
          </p:cNvPr>
          <p:cNvSpPr txBox="1"/>
          <p:nvPr/>
        </p:nvSpPr>
        <p:spPr>
          <a:xfrm>
            <a:off x="2415693" y="5779886"/>
            <a:ext cx="571261" cy="399864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Yesterday</a:t>
            </a:r>
          </a:p>
        </p:txBody>
      </p:sp>
    </p:spTree>
    <p:extLst>
      <p:ext uri="{BB962C8B-B14F-4D97-AF65-F5344CB8AC3E}">
        <p14:creationId xmlns:p14="http://schemas.microsoft.com/office/powerpoint/2010/main" val="2422392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160C3AB-0F23-457E-B055-6DCD2C9FFC7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Outlook – Business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749462-07AD-48A9-9F99-39ED66B7C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Disruptive Digital Models are going to impose themselves in probably all Industry Sectors</a:t>
            </a:r>
          </a:p>
          <a:p>
            <a:r>
              <a:rPr lang="en-US" dirty="0"/>
              <a:t>Incumbents have some time to adjust, due to:</a:t>
            </a:r>
          </a:p>
          <a:p>
            <a:pPr lvl="1"/>
            <a:r>
              <a:rPr lang="en-US" dirty="0"/>
              <a:t>Lack of assets, credibility… of natively digital players (“too small”)</a:t>
            </a:r>
          </a:p>
          <a:p>
            <a:pPr lvl="1"/>
            <a:r>
              <a:rPr lang="en-US" dirty="0"/>
              <a:t>Slowness of large Incumbents to play the natively digital game (“too inertial”)</a:t>
            </a:r>
          </a:p>
          <a:p>
            <a:pPr lvl="1"/>
            <a:r>
              <a:rPr lang="en-US" dirty="0"/>
              <a:t>Structural limits (regulation, law…) slowing down some disruptive models (Uber…)</a:t>
            </a:r>
          </a:p>
          <a:p>
            <a:r>
              <a:rPr lang="en-US" dirty="0"/>
              <a:t>However, we advise Incumbents to move strongly now, as:</a:t>
            </a:r>
          </a:p>
          <a:p>
            <a:pPr lvl="1"/>
            <a:r>
              <a:rPr lang="en-US" dirty="0"/>
              <a:t>Build-up of competencies takes time</a:t>
            </a:r>
          </a:p>
          <a:p>
            <a:pPr lvl="1"/>
            <a:r>
              <a:rPr lang="en-US" dirty="0"/>
              <a:t>Roll-over of employees requires time…</a:t>
            </a:r>
          </a:p>
          <a:p>
            <a:pPr lvl="1"/>
            <a:r>
              <a:rPr lang="en-US" dirty="0"/>
              <a:t>In many sectors, network / scale economies generate strong “first-mover advantages”</a:t>
            </a:r>
          </a:p>
          <a:p>
            <a:r>
              <a:rPr lang="en-US" dirty="0"/>
              <a:t>It is likely that a number of Incumbents will simply not make it and suffer the fate of the Dinosaurs who did not manage to adapt</a:t>
            </a:r>
          </a:p>
        </p:txBody>
      </p:sp>
    </p:spTree>
    <p:extLst>
      <p:ext uri="{BB962C8B-B14F-4D97-AF65-F5344CB8AC3E}">
        <p14:creationId xmlns:p14="http://schemas.microsoft.com/office/powerpoint/2010/main" val="134894325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32F25317-CD51-4247-871B-DC9E7474ADBC}"/>
              </a:ext>
            </a:extLst>
          </p:cNvPr>
          <p:cNvGrpSpPr/>
          <p:nvPr/>
        </p:nvGrpSpPr>
        <p:grpSpPr>
          <a:xfrm>
            <a:off x="1917087" y="1658532"/>
            <a:ext cx="6539536" cy="4458488"/>
            <a:chOff x="1163503" y="1145578"/>
            <a:chExt cx="5104335" cy="3644758"/>
          </a:xfrm>
        </p:grpSpPr>
        <p:sp>
          <p:nvSpPr>
            <p:cNvPr id="7" name="Freeform 7"/>
            <p:cNvSpPr>
              <a:spLocks noChangeAspect="1"/>
            </p:cNvSpPr>
            <p:nvPr/>
          </p:nvSpPr>
          <p:spPr bwMode="auto">
            <a:xfrm>
              <a:off x="1163503" y="1145578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Researcher</a:t>
              </a:r>
            </a:p>
          </p:txBody>
        </p:sp>
        <p:sp>
          <p:nvSpPr>
            <p:cNvPr id="20" name="Freeform 7"/>
            <p:cNvSpPr>
              <a:spLocks noChangeAspect="1"/>
            </p:cNvSpPr>
            <p:nvPr/>
          </p:nvSpPr>
          <p:spPr bwMode="auto">
            <a:xfrm>
              <a:off x="1163503" y="1894560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Scrum 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en-GB" sz="900" dirty="0">
                  <a:solidFill>
                    <a:schemeClr val="bg1"/>
                  </a:solidFill>
                </a:rPr>
                <a:t>Master</a:t>
              </a:r>
            </a:p>
          </p:txBody>
        </p:sp>
        <p:sp>
          <p:nvSpPr>
            <p:cNvPr id="27" name="Freeform 7"/>
            <p:cNvSpPr>
              <a:spLocks noChangeAspect="1"/>
            </p:cNvSpPr>
            <p:nvPr/>
          </p:nvSpPr>
          <p:spPr bwMode="auto">
            <a:xfrm>
              <a:off x="1163503" y="2643542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CRO 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en-GB" sz="900" dirty="0">
                  <a:solidFill>
                    <a:schemeClr val="bg1"/>
                  </a:solidFill>
                </a:rPr>
                <a:t>Specialist</a:t>
              </a:r>
            </a:p>
          </p:txBody>
        </p:sp>
        <p:sp>
          <p:nvSpPr>
            <p:cNvPr id="35" name="Freeform 7"/>
            <p:cNvSpPr>
              <a:spLocks noChangeAspect="1"/>
            </p:cNvSpPr>
            <p:nvPr/>
          </p:nvSpPr>
          <p:spPr bwMode="auto">
            <a:xfrm>
              <a:off x="1163503" y="3392525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Full stack Developer</a:t>
              </a:r>
            </a:p>
          </p:txBody>
        </p:sp>
        <p:sp>
          <p:nvSpPr>
            <p:cNvPr id="42" name="Freeform 7"/>
            <p:cNvSpPr>
              <a:spLocks noChangeAspect="1"/>
            </p:cNvSpPr>
            <p:nvPr/>
          </p:nvSpPr>
          <p:spPr bwMode="auto">
            <a:xfrm>
              <a:off x="1163503" y="4141506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Solutions Architect</a:t>
              </a:r>
            </a:p>
          </p:txBody>
        </p:sp>
        <p:sp>
          <p:nvSpPr>
            <p:cNvPr id="13" name="Freeform 7"/>
            <p:cNvSpPr>
              <a:spLocks noChangeAspect="1"/>
            </p:cNvSpPr>
            <p:nvPr/>
          </p:nvSpPr>
          <p:spPr bwMode="auto">
            <a:xfrm>
              <a:off x="1905715" y="1145578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Communication Specialist</a:t>
              </a:r>
            </a:p>
          </p:txBody>
        </p:sp>
        <p:sp>
          <p:nvSpPr>
            <p:cNvPr id="21" name="Freeform 7"/>
            <p:cNvSpPr>
              <a:spLocks noChangeAspect="1"/>
            </p:cNvSpPr>
            <p:nvPr/>
          </p:nvSpPr>
          <p:spPr bwMode="auto">
            <a:xfrm>
              <a:off x="1905715" y="1894560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Digital Marketing</a:t>
              </a:r>
            </a:p>
          </p:txBody>
        </p:sp>
        <p:sp>
          <p:nvSpPr>
            <p:cNvPr id="28" name="Freeform 7"/>
            <p:cNvSpPr>
              <a:spLocks noChangeAspect="1"/>
            </p:cNvSpPr>
            <p:nvPr/>
          </p:nvSpPr>
          <p:spPr bwMode="auto">
            <a:xfrm>
              <a:off x="1905715" y="2643542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Data Analyst</a:t>
              </a:r>
            </a:p>
          </p:txBody>
        </p:sp>
        <p:sp>
          <p:nvSpPr>
            <p:cNvPr id="36" name="Freeform 7"/>
            <p:cNvSpPr>
              <a:spLocks noChangeAspect="1"/>
            </p:cNvSpPr>
            <p:nvPr/>
          </p:nvSpPr>
          <p:spPr bwMode="auto">
            <a:xfrm>
              <a:off x="1905715" y="3392525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Scrum 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en-GB" sz="900" dirty="0">
                  <a:solidFill>
                    <a:schemeClr val="bg1"/>
                  </a:solidFill>
                </a:rPr>
                <a:t>Master</a:t>
              </a:r>
            </a:p>
          </p:txBody>
        </p:sp>
        <p:sp>
          <p:nvSpPr>
            <p:cNvPr id="43" name="Freeform 7"/>
            <p:cNvSpPr>
              <a:spLocks noChangeAspect="1"/>
            </p:cNvSpPr>
            <p:nvPr/>
          </p:nvSpPr>
          <p:spPr bwMode="auto">
            <a:xfrm>
              <a:off x="1905715" y="4141506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Tech lead </a:t>
              </a:r>
              <a:r>
                <a:rPr lang="en-GB" sz="900" dirty="0" err="1">
                  <a:solidFill>
                    <a:schemeClr val="bg1"/>
                  </a:solidFill>
                </a:rPr>
                <a:t>Webservices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7"/>
            <p:cNvSpPr>
              <a:spLocks noChangeAspect="1"/>
            </p:cNvSpPr>
            <p:nvPr/>
          </p:nvSpPr>
          <p:spPr bwMode="auto">
            <a:xfrm>
              <a:off x="2647926" y="1145578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Digital 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en-GB" sz="900" dirty="0">
                  <a:solidFill>
                    <a:schemeClr val="bg1"/>
                  </a:solidFill>
                </a:rPr>
                <a:t>Recruiter</a:t>
              </a:r>
            </a:p>
          </p:txBody>
        </p:sp>
        <p:sp>
          <p:nvSpPr>
            <p:cNvPr id="22" name="Freeform 7"/>
            <p:cNvSpPr>
              <a:spLocks noChangeAspect="1"/>
            </p:cNvSpPr>
            <p:nvPr/>
          </p:nvSpPr>
          <p:spPr bwMode="auto">
            <a:xfrm>
              <a:off x="2647926" y="1894560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Data 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en-GB" sz="900" dirty="0">
                  <a:solidFill>
                    <a:schemeClr val="bg1"/>
                  </a:solidFill>
                </a:rPr>
                <a:t>Scientist</a:t>
              </a:r>
            </a:p>
          </p:txBody>
        </p:sp>
        <p:sp>
          <p:nvSpPr>
            <p:cNvPr id="29" name="Freeform 7"/>
            <p:cNvSpPr>
              <a:spLocks noChangeAspect="1"/>
            </p:cNvSpPr>
            <p:nvPr/>
          </p:nvSpPr>
          <p:spPr bwMode="auto">
            <a:xfrm>
              <a:off x="2647926" y="2643542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Product 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en-GB" sz="900" dirty="0">
                  <a:solidFill>
                    <a:schemeClr val="bg1"/>
                  </a:solidFill>
                </a:rPr>
                <a:t>Owner</a:t>
              </a:r>
            </a:p>
          </p:txBody>
        </p:sp>
        <p:sp>
          <p:nvSpPr>
            <p:cNvPr id="37" name="Freeform 7"/>
            <p:cNvSpPr>
              <a:spLocks noChangeAspect="1"/>
            </p:cNvSpPr>
            <p:nvPr/>
          </p:nvSpPr>
          <p:spPr bwMode="auto">
            <a:xfrm>
              <a:off x="2647926" y="3392525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Rollout Coordinator</a:t>
              </a:r>
            </a:p>
          </p:txBody>
        </p:sp>
        <p:sp>
          <p:nvSpPr>
            <p:cNvPr id="44" name="Freeform 7"/>
            <p:cNvSpPr>
              <a:spLocks noChangeAspect="1"/>
            </p:cNvSpPr>
            <p:nvPr/>
          </p:nvSpPr>
          <p:spPr bwMode="auto">
            <a:xfrm>
              <a:off x="2647926" y="4141506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UX Designer</a:t>
              </a:r>
            </a:p>
          </p:txBody>
        </p:sp>
        <p:sp>
          <p:nvSpPr>
            <p:cNvPr id="15" name="Freeform 7"/>
            <p:cNvSpPr>
              <a:spLocks noChangeAspect="1"/>
            </p:cNvSpPr>
            <p:nvPr/>
          </p:nvSpPr>
          <p:spPr bwMode="auto">
            <a:xfrm>
              <a:off x="3390139" y="1145578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PMO</a:t>
              </a:r>
            </a:p>
          </p:txBody>
        </p:sp>
        <p:sp>
          <p:nvSpPr>
            <p:cNvPr id="23" name="Freeform 7"/>
            <p:cNvSpPr>
              <a:spLocks noChangeAspect="1"/>
            </p:cNvSpPr>
            <p:nvPr/>
          </p:nvSpPr>
          <p:spPr bwMode="auto">
            <a:xfrm>
              <a:off x="3390139" y="1894560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SEA 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en-GB" sz="900" dirty="0">
                  <a:solidFill>
                    <a:schemeClr val="bg1"/>
                  </a:solidFill>
                </a:rPr>
                <a:t>Specialist</a:t>
              </a:r>
            </a:p>
          </p:txBody>
        </p:sp>
        <p:sp>
          <p:nvSpPr>
            <p:cNvPr id="30" name="Freeform 7"/>
            <p:cNvSpPr>
              <a:spLocks noChangeAspect="1"/>
            </p:cNvSpPr>
            <p:nvPr/>
          </p:nvSpPr>
          <p:spPr bwMode="auto">
            <a:xfrm>
              <a:off x="3390139" y="2643542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Visual 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en-GB" sz="900" dirty="0">
                  <a:solidFill>
                    <a:schemeClr val="bg1"/>
                  </a:solidFill>
                </a:rPr>
                <a:t>Designer</a:t>
              </a:r>
            </a:p>
          </p:txBody>
        </p:sp>
        <p:sp>
          <p:nvSpPr>
            <p:cNvPr id="38" name="Freeform 7"/>
            <p:cNvSpPr>
              <a:spLocks noChangeAspect="1"/>
            </p:cNvSpPr>
            <p:nvPr/>
          </p:nvSpPr>
          <p:spPr bwMode="auto">
            <a:xfrm>
              <a:off x="3390139" y="3392525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Business Analyst</a:t>
              </a:r>
            </a:p>
          </p:txBody>
        </p:sp>
        <p:sp>
          <p:nvSpPr>
            <p:cNvPr id="45" name="Freeform 7"/>
            <p:cNvSpPr>
              <a:spLocks noChangeAspect="1"/>
            </p:cNvSpPr>
            <p:nvPr/>
          </p:nvSpPr>
          <p:spPr bwMode="auto">
            <a:xfrm>
              <a:off x="3390139" y="4141506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Business Analyst</a:t>
              </a:r>
            </a:p>
          </p:txBody>
        </p:sp>
        <p:sp>
          <p:nvSpPr>
            <p:cNvPr id="16" name="Freeform 7"/>
            <p:cNvSpPr>
              <a:spLocks noChangeAspect="1"/>
            </p:cNvSpPr>
            <p:nvPr/>
          </p:nvSpPr>
          <p:spPr bwMode="auto">
            <a:xfrm>
              <a:off x="4132351" y="1145578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Copywriter</a:t>
              </a:r>
            </a:p>
          </p:txBody>
        </p:sp>
        <p:sp>
          <p:nvSpPr>
            <p:cNvPr id="24" name="Freeform 7"/>
            <p:cNvSpPr>
              <a:spLocks noChangeAspect="1"/>
            </p:cNvSpPr>
            <p:nvPr/>
          </p:nvSpPr>
          <p:spPr bwMode="auto">
            <a:xfrm>
              <a:off x="4132351" y="1894560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SEO 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en-GB" sz="900" dirty="0">
                  <a:solidFill>
                    <a:schemeClr val="bg1"/>
                  </a:solidFill>
                </a:rPr>
                <a:t>Specialist</a:t>
              </a:r>
            </a:p>
          </p:txBody>
        </p:sp>
        <p:sp>
          <p:nvSpPr>
            <p:cNvPr id="31" name="Freeform 7"/>
            <p:cNvSpPr>
              <a:spLocks noChangeAspect="1"/>
            </p:cNvSpPr>
            <p:nvPr/>
          </p:nvSpPr>
          <p:spPr bwMode="auto">
            <a:xfrm>
              <a:off x="4132351" y="2643542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Interaction Designer</a:t>
              </a:r>
            </a:p>
          </p:txBody>
        </p:sp>
        <p:sp>
          <p:nvSpPr>
            <p:cNvPr id="39" name="Freeform 7"/>
            <p:cNvSpPr>
              <a:spLocks noChangeAspect="1"/>
            </p:cNvSpPr>
            <p:nvPr/>
          </p:nvSpPr>
          <p:spPr bwMode="auto">
            <a:xfrm>
              <a:off x="4132351" y="3392525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 err="1">
                  <a:solidFill>
                    <a:schemeClr val="bg1"/>
                  </a:solidFill>
                </a:rPr>
                <a:t>Sitecore</a:t>
              </a:r>
              <a:r>
                <a:rPr lang="en-GB" sz="900" dirty="0">
                  <a:solidFill>
                    <a:schemeClr val="bg1"/>
                  </a:solidFill>
                </a:rPr>
                <a:t> Developer</a:t>
              </a:r>
            </a:p>
          </p:txBody>
        </p:sp>
        <p:sp>
          <p:nvSpPr>
            <p:cNvPr id="46" name="Freeform 7"/>
            <p:cNvSpPr>
              <a:spLocks noChangeAspect="1"/>
            </p:cNvSpPr>
            <p:nvPr/>
          </p:nvSpPr>
          <p:spPr bwMode="auto">
            <a:xfrm>
              <a:off x="4132351" y="4141506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Digital 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en-GB" sz="900" dirty="0">
                  <a:solidFill>
                    <a:schemeClr val="bg1"/>
                  </a:solidFill>
                </a:rPr>
                <a:t>Architect</a:t>
              </a:r>
            </a:p>
          </p:txBody>
        </p:sp>
        <p:sp>
          <p:nvSpPr>
            <p:cNvPr id="18" name="Freeform 7"/>
            <p:cNvSpPr>
              <a:spLocks noChangeAspect="1"/>
            </p:cNvSpPr>
            <p:nvPr/>
          </p:nvSpPr>
          <p:spPr bwMode="auto">
            <a:xfrm>
              <a:off x="4874564" y="1145578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Digital Ambassador</a:t>
              </a:r>
            </a:p>
          </p:txBody>
        </p:sp>
        <p:sp>
          <p:nvSpPr>
            <p:cNvPr id="25" name="Freeform 7"/>
            <p:cNvSpPr>
              <a:spLocks noChangeAspect="1"/>
            </p:cNvSpPr>
            <p:nvPr/>
          </p:nvSpPr>
          <p:spPr bwMode="auto">
            <a:xfrm>
              <a:off x="4874564" y="1894560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Programmatic Marketer</a:t>
              </a:r>
            </a:p>
          </p:txBody>
        </p:sp>
        <p:sp>
          <p:nvSpPr>
            <p:cNvPr id="32" name="Freeform 7"/>
            <p:cNvSpPr>
              <a:spLocks noChangeAspect="1"/>
            </p:cNvSpPr>
            <p:nvPr/>
          </p:nvSpPr>
          <p:spPr bwMode="auto">
            <a:xfrm>
              <a:off x="4874564" y="2643542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Front end Developer</a:t>
              </a:r>
            </a:p>
          </p:txBody>
        </p:sp>
        <p:sp>
          <p:nvSpPr>
            <p:cNvPr id="40" name="Freeform 7"/>
            <p:cNvSpPr>
              <a:spLocks noChangeAspect="1"/>
            </p:cNvSpPr>
            <p:nvPr/>
          </p:nvSpPr>
          <p:spPr bwMode="auto">
            <a:xfrm>
              <a:off x="4874564" y="3392525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Matrix Developer</a:t>
              </a:r>
            </a:p>
          </p:txBody>
        </p:sp>
        <p:sp>
          <p:nvSpPr>
            <p:cNvPr id="47" name="Freeform 7"/>
            <p:cNvSpPr>
              <a:spLocks noChangeAspect="1"/>
            </p:cNvSpPr>
            <p:nvPr/>
          </p:nvSpPr>
          <p:spPr bwMode="auto">
            <a:xfrm>
              <a:off x="4874564" y="4141506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Display</a:t>
              </a:r>
            </a:p>
          </p:txBody>
        </p:sp>
        <p:sp>
          <p:nvSpPr>
            <p:cNvPr id="19" name="Freeform 7"/>
            <p:cNvSpPr>
              <a:spLocks noChangeAspect="1"/>
            </p:cNvSpPr>
            <p:nvPr/>
          </p:nvSpPr>
          <p:spPr bwMode="auto">
            <a:xfrm>
              <a:off x="5616775" y="1145578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Back end Developer</a:t>
              </a:r>
            </a:p>
          </p:txBody>
        </p:sp>
        <p:sp>
          <p:nvSpPr>
            <p:cNvPr id="26" name="Freeform 7"/>
            <p:cNvSpPr>
              <a:spLocks noChangeAspect="1"/>
            </p:cNvSpPr>
            <p:nvPr/>
          </p:nvSpPr>
          <p:spPr bwMode="auto">
            <a:xfrm>
              <a:off x="5616775" y="1894560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Data 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en-GB" sz="900" dirty="0">
                  <a:solidFill>
                    <a:schemeClr val="bg1"/>
                  </a:solidFill>
                </a:rPr>
                <a:t>Engineer</a:t>
              </a:r>
            </a:p>
          </p:txBody>
        </p:sp>
        <p:sp>
          <p:nvSpPr>
            <p:cNvPr id="33" name="Freeform 7"/>
            <p:cNvSpPr>
              <a:spLocks noChangeAspect="1"/>
            </p:cNvSpPr>
            <p:nvPr/>
          </p:nvSpPr>
          <p:spPr bwMode="auto">
            <a:xfrm>
              <a:off x="5616775" y="2643542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Content Strategist</a:t>
              </a:r>
            </a:p>
          </p:txBody>
        </p:sp>
        <p:sp>
          <p:nvSpPr>
            <p:cNvPr id="41" name="Freeform 7"/>
            <p:cNvSpPr>
              <a:spLocks noChangeAspect="1"/>
            </p:cNvSpPr>
            <p:nvPr/>
          </p:nvSpPr>
          <p:spPr bwMode="auto">
            <a:xfrm>
              <a:off x="5616775" y="3392525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 err="1">
                  <a:solidFill>
                    <a:schemeClr val="bg1"/>
                  </a:solidFill>
                </a:rPr>
                <a:t>DevOps</a:t>
              </a:r>
              <a:r>
                <a:rPr lang="en-GB" sz="900" dirty="0">
                  <a:solidFill>
                    <a:schemeClr val="bg1"/>
                  </a:solidFill>
                </a:rPr>
                <a:t> Engineer</a:t>
              </a:r>
            </a:p>
          </p:txBody>
        </p:sp>
        <p:sp>
          <p:nvSpPr>
            <p:cNvPr id="48" name="Freeform 7"/>
            <p:cNvSpPr>
              <a:spLocks noChangeAspect="1"/>
            </p:cNvSpPr>
            <p:nvPr/>
          </p:nvSpPr>
          <p:spPr bwMode="auto">
            <a:xfrm>
              <a:off x="5616775" y="4141506"/>
              <a:ext cx="651063" cy="648830"/>
            </a:xfrm>
            <a:custGeom>
              <a:avLst/>
              <a:gdLst>
                <a:gd name="T0" fmla="*/ 255 w 875"/>
                <a:gd name="T1" fmla="*/ 872 h 872"/>
                <a:gd name="T2" fmla="*/ 0 w 875"/>
                <a:gd name="T3" fmla="*/ 616 h 872"/>
                <a:gd name="T4" fmla="*/ 0 w 875"/>
                <a:gd name="T5" fmla="*/ 255 h 872"/>
                <a:gd name="T6" fmla="*/ 255 w 875"/>
                <a:gd name="T7" fmla="*/ 0 h 872"/>
                <a:gd name="T8" fmla="*/ 617 w 875"/>
                <a:gd name="T9" fmla="*/ 0 h 872"/>
                <a:gd name="T10" fmla="*/ 875 w 875"/>
                <a:gd name="T11" fmla="*/ 255 h 872"/>
                <a:gd name="T12" fmla="*/ 875 w 875"/>
                <a:gd name="T13" fmla="*/ 616 h 872"/>
                <a:gd name="T14" fmla="*/ 617 w 875"/>
                <a:gd name="T15" fmla="*/ 872 h 872"/>
                <a:gd name="T16" fmla="*/ 255 w 875"/>
                <a:gd name="T1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2">
                  <a:moveTo>
                    <a:pt x="255" y="872"/>
                  </a:moveTo>
                  <a:lnTo>
                    <a:pt x="0" y="616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617" y="0"/>
                  </a:lnTo>
                  <a:lnTo>
                    <a:pt x="875" y="255"/>
                  </a:lnTo>
                  <a:lnTo>
                    <a:pt x="875" y="616"/>
                  </a:lnTo>
                  <a:lnTo>
                    <a:pt x="617" y="872"/>
                  </a:lnTo>
                  <a:lnTo>
                    <a:pt x="255" y="872"/>
                  </a:ln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AWS </a:t>
              </a:r>
            </a:p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Engineer</a:t>
              </a:r>
            </a:p>
          </p:txBody>
        </p:sp>
      </p:grpSp>
      <p:sp>
        <p:nvSpPr>
          <p:cNvPr id="73" name="Title 3">
            <a:extLst>
              <a:ext uri="{FF2B5EF4-FFF2-40B4-BE49-F238E27FC236}">
                <a16:creationId xmlns:a16="http://schemas.microsoft.com/office/drawing/2014/main" id="{2D0EF99A-DE91-41B8-ABF7-CBBDBE0D5573}"/>
              </a:ext>
            </a:extLst>
          </p:cNvPr>
          <p:cNvSpPr txBox="1">
            <a:spLocks/>
          </p:cNvSpPr>
          <p:nvPr/>
        </p:nvSpPr>
        <p:spPr bwMode="auto">
          <a:xfrm>
            <a:off x="649288" y="0"/>
            <a:ext cx="72453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>
            <a:lvl1pPr defTabSz="762000" eaLnBrk="0" hangingPunct="0">
              <a:lnSpc>
                <a:spcPct val="90000"/>
              </a:lnSpc>
              <a:defRPr sz="2200"/>
            </a:lvl1pPr>
            <a:lvl2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2pPr>
            <a:lvl3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3pPr>
            <a:lvl4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4pPr>
            <a:lvl5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5pPr>
            <a:lvl6pPr marL="4572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6pPr>
            <a:lvl7pPr marL="9144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7pPr>
            <a:lvl8pPr marL="1371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8pPr>
            <a:lvl9pPr marL="18288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GB" b="0" dirty="0"/>
              <a:t>Requirements – Digital Capabilities</a:t>
            </a:r>
          </a:p>
        </p:txBody>
      </p:sp>
      <p:sp>
        <p:nvSpPr>
          <p:cNvPr id="75" name="Espace réservé du texte 3">
            <a:extLst>
              <a:ext uri="{FF2B5EF4-FFF2-40B4-BE49-F238E27FC236}">
                <a16:creationId xmlns:a16="http://schemas.microsoft.com/office/drawing/2014/main" id="{A921855E-CBB5-4D25-8373-6E8E52DF4339}"/>
              </a:ext>
            </a:extLst>
          </p:cNvPr>
          <p:cNvSpPr txBox="1">
            <a:spLocks/>
          </p:cNvSpPr>
          <p:nvPr/>
        </p:nvSpPr>
        <p:spPr>
          <a:xfrm>
            <a:off x="560512" y="804194"/>
            <a:ext cx="9009000" cy="709844"/>
          </a:xfrm>
          <a:prstGeom prst="rect">
            <a:avLst/>
          </a:prstGeom>
        </p:spPr>
        <p:txBody>
          <a:bodyPr/>
          <a:lstStyle/>
          <a:p>
            <a:pPr lvl="0" defTabSz="762000" eaLnBrk="0" hangingPunct="0">
              <a:spcBef>
                <a:spcPct val="130000"/>
              </a:spcBef>
              <a:buClr>
                <a:schemeClr val="bg1"/>
              </a:buClr>
              <a:defRPr/>
            </a:pPr>
            <a:r>
              <a:rPr lang="en-US" sz="1600" kern="0" dirty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rPr>
              <a:t>Digital has created a number of skills and positions not known still 10 years ago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4191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90488" bIns="44450" anchor="ctr"/>
          <a:lstStyle/>
          <a:p>
            <a:r>
              <a:rPr lang="en-US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Backups</a:t>
            </a:r>
          </a:p>
        </p:txBody>
      </p:sp>
    </p:spTree>
    <p:extLst>
      <p:ext uri="{BB962C8B-B14F-4D97-AF65-F5344CB8AC3E}">
        <p14:creationId xmlns:p14="http://schemas.microsoft.com/office/powerpoint/2010/main" val="24506825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51AC-D85D-4010-AD1B-8ADC9FCC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4" y="0"/>
            <a:ext cx="8736013" cy="95091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GB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External perspective: landscape mapping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37BCF1-42FD-4739-AB40-C3D7EA0CEC90}"/>
              </a:ext>
            </a:extLst>
          </p:cNvPr>
          <p:cNvGrpSpPr/>
          <p:nvPr/>
        </p:nvGrpSpPr>
        <p:grpSpPr>
          <a:xfrm>
            <a:off x="501196" y="1582346"/>
            <a:ext cx="7140006" cy="4278793"/>
            <a:chOff x="238803" y="550018"/>
            <a:chExt cx="9459493" cy="56687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92D1F7-DB8A-4B6B-ADAB-7CF991081B9F}"/>
                </a:ext>
              </a:extLst>
            </p:cNvPr>
            <p:cNvSpPr txBox="1"/>
            <p:nvPr/>
          </p:nvSpPr>
          <p:spPr>
            <a:xfrm>
              <a:off x="8173783" y="2958220"/>
              <a:ext cx="1524513" cy="570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Intelligent agents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36FA7A-C9B9-4018-8614-C3AC7FF61DE5}"/>
                </a:ext>
              </a:extLst>
            </p:cNvPr>
            <p:cNvSpPr txBox="1"/>
            <p:nvPr/>
          </p:nvSpPr>
          <p:spPr>
            <a:xfrm>
              <a:off x="5336281" y="3020353"/>
              <a:ext cx="1284028" cy="570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Deep learning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0CCBE9-8C32-4C04-A52B-BEDAB80A32D3}"/>
                </a:ext>
              </a:extLst>
            </p:cNvPr>
            <p:cNvSpPr txBox="1"/>
            <p:nvPr/>
          </p:nvSpPr>
          <p:spPr>
            <a:xfrm>
              <a:off x="684599" y="2958220"/>
              <a:ext cx="1524513" cy="570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Rules-based automation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0D4A84-2E79-41F1-BE09-C95D34CBC2FC}"/>
                </a:ext>
              </a:extLst>
            </p:cNvPr>
            <p:cNvSpPr txBox="1"/>
            <p:nvPr/>
          </p:nvSpPr>
          <p:spPr>
            <a:xfrm>
              <a:off x="2798752" y="2958220"/>
              <a:ext cx="1524513" cy="570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Descriptive analytics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2BBE71-D113-485E-AE4A-534227887F65}"/>
                </a:ext>
              </a:extLst>
            </p:cNvPr>
            <p:cNvSpPr txBox="1"/>
            <p:nvPr/>
          </p:nvSpPr>
          <p:spPr>
            <a:xfrm>
              <a:off x="4361582" y="1845105"/>
              <a:ext cx="1524513" cy="34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Big data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A04D12-C6DA-4437-B32D-0A4A21AA8AE2}"/>
                </a:ext>
              </a:extLst>
            </p:cNvPr>
            <p:cNvSpPr txBox="1"/>
            <p:nvPr/>
          </p:nvSpPr>
          <p:spPr>
            <a:xfrm>
              <a:off x="6735410" y="550018"/>
              <a:ext cx="1582620" cy="346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Generically, “AI”</a:t>
              </a:r>
            </a:p>
          </p:txBody>
        </p:sp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D23726DC-43F6-41D9-BE44-BC47D480FFE5}"/>
                </a:ext>
              </a:extLst>
            </p:cNvPr>
            <p:cNvSpPr/>
            <p:nvPr/>
          </p:nvSpPr>
          <p:spPr bwMode="auto">
            <a:xfrm rot="5400000">
              <a:off x="7324455" y="-975598"/>
              <a:ext cx="287890" cy="3952121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None/>
                <a:tabLst/>
              </a:pPr>
              <a:endPara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E00C2E9-2063-4908-A5BF-48BA2E652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708" y="2244267"/>
              <a:ext cx="651531" cy="34257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E79491-0D99-4304-B148-08C2172FE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1080" y="2084369"/>
              <a:ext cx="847941" cy="45150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FF2837-BABC-46BD-8385-6E87CC4748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623" t="12376" r="12229" b="16576"/>
            <a:stretch/>
          </p:blipFill>
          <p:spPr>
            <a:xfrm>
              <a:off x="7334713" y="2404822"/>
              <a:ext cx="479376" cy="3984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0AA5C7-701A-4CD0-820B-53C8ADA86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1419" y="2543013"/>
              <a:ext cx="1117799" cy="28384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3A57AC-0C80-4B5A-9B52-D9CAF193C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9294" y="2807303"/>
              <a:ext cx="818004" cy="42609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177D12-A5C2-468B-A9D9-D93510D87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64256" y="4080614"/>
              <a:ext cx="362954" cy="3549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B6D6A5-BF18-4F06-BFE4-0A8224589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70461" y="3895690"/>
              <a:ext cx="389522" cy="3025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664FD8-3300-4470-B3CA-95B362FC4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45733" y="3493905"/>
              <a:ext cx="358997" cy="3589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71FB2F-9621-426E-AB8B-723D0D399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42483" y="2784677"/>
              <a:ext cx="479376" cy="3576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E46984-831C-45EF-AF67-D9808D821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22859" y="3736565"/>
              <a:ext cx="647066" cy="2453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B33142D-68EE-485C-8996-79F5A6C4A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02091" y="1965756"/>
              <a:ext cx="432637" cy="25958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C01A0D1-FFF4-4EE8-9FF0-738A79F3A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55127" y="2785561"/>
              <a:ext cx="908101" cy="1766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10AFAFD-1952-4C84-A778-625960B7DE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5640" t="25049" r="15104" b="15526"/>
            <a:stretch/>
          </p:blipFill>
          <p:spPr>
            <a:xfrm>
              <a:off x="6466291" y="2070234"/>
              <a:ext cx="730705" cy="35111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8DDD70E-36E9-4527-B6C5-F2045CB87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25599" t="40047" r="24594" b="37544"/>
            <a:stretch/>
          </p:blipFill>
          <p:spPr>
            <a:xfrm>
              <a:off x="6522971" y="4033696"/>
              <a:ext cx="756601" cy="23790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DB28E2F-DA32-42E2-9B71-16C4BEFA3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734707" y="3383502"/>
              <a:ext cx="363968" cy="36396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563C107-A27A-4243-BBD8-42B0341EB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10088" t="7624" b="12167"/>
            <a:stretch/>
          </p:blipFill>
          <p:spPr>
            <a:xfrm>
              <a:off x="6882752" y="3329523"/>
              <a:ext cx="783189" cy="39125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9D2F959-B36E-4828-B668-962229A82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997717" y="4030239"/>
              <a:ext cx="507974" cy="24767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5A6DB77-7BDA-4637-90C3-45CCC680A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712128" y="4524491"/>
              <a:ext cx="810991" cy="52322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45FD1E3-8E47-471F-A294-4C895FAF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615589" y="2472189"/>
              <a:ext cx="693667" cy="23602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2E5B79E-2FDE-4053-B022-783CA3092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t="26369" b="26329"/>
            <a:stretch/>
          </p:blipFill>
          <p:spPr>
            <a:xfrm>
              <a:off x="5845528" y="3536371"/>
              <a:ext cx="638374" cy="30196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D0164AB-0E19-4B80-AD4A-EAADE895B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36000" r="36528" b="35221"/>
            <a:stretch/>
          </p:blipFill>
          <p:spPr>
            <a:xfrm>
              <a:off x="6383279" y="2978803"/>
              <a:ext cx="462084" cy="610173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6C8C2A-58F6-4FA0-8197-E2C0B28A5836}"/>
                </a:ext>
              </a:extLst>
            </p:cNvPr>
            <p:cNvSpPr txBox="1"/>
            <p:nvPr/>
          </p:nvSpPr>
          <p:spPr>
            <a:xfrm>
              <a:off x="4361582" y="4370603"/>
              <a:ext cx="1524513" cy="34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‘Small data’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2A46909-D664-49C1-86A3-B46E7BAD4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l="28510" t="34565" r="30477" b="11421"/>
            <a:stretch/>
          </p:blipFill>
          <p:spPr>
            <a:xfrm>
              <a:off x="5781868" y="2793678"/>
              <a:ext cx="840279" cy="246962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1AEEF34-116F-4FEB-9B55-8F41A7250359}"/>
                </a:ext>
              </a:extLst>
            </p:cNvPr>
            <p:cNvSpPr/>
            <p:nvPr/>
          </p:nvSpPr>
          <p:spPr bwMode="auto">
            <a:xfrm>
              <a:off x="5560990" y="2653524"/>
              <a:ext cx="1284028" cy="128402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None/>
                <a:tabLst/>
              </a:pPr>
              <a:endPara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7492094-89C0-4499-9D18-5D54D445AA50}"/>
                </a:ext>
              </a:extLst>
            </p:cNvPr>
            <p:cNvGrpSpPr/>
            <p:nvPr/>
          </p:nvGrpSpPr>
          <p:grpSpPr>
            <a:xfrm>
              <a:off x="7155107" y="3819436"/>
              <a:ext cx="696140" cy="314316"/>
              <a:chOff x="6242047" y="5658786"/>
              <a:chExt cx="1020135" cy="460605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050681C1-0115-4695-8EF6-FE5BDE5B59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42047" y="5658786"/>
                <a:ext cx="1020135" cy="341798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0013FB4-E205-4AAB-AC76-48364951D60C}"/>
                  </a:ext>
                </a:extLst>
              </p:cNvPr>
              <p:cNvSpPr txBox="1"/>
              <p:nvPr/>
            </p:nvSpPr>
            <p:spPr>
              <a:xfrm>
                <a:off x="6283445" y="5820621"/>
                <a:ext cx="677922" cy="298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" b="1" dirty="0">
                    <a:solidFill>
                      <a:schemeClr val="bg1"/>
                    </a:solidFill>
                  </a:rPr>
                  <a:t>Veles</a:t>
                </a: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F70704B-DB63-4695-B532-9511732D5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503393" y="2322505"/>
              <a:ext cx="542535" cy="46026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7DCB162-3B56-43E5-8282-A0E1CE065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/>
            <a:srcRect t="40285" b="29380"/>
            <a:stretch/>
          </p:blipFill>
          <p:spPr>
            <a:xfrm>
              <a:off x="6924950" y="3134598"/>
              <a:ext cx="1220828" cy="17662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0B21266-8CE2-49C7-A435-638F89D6E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/>
            <a:srcRect l="34339" t="34582" r="28499" b="39914"/>
            <a:stretch/>
          </p:blipFill>
          <p:spPr>
            <a:xfrm>
              <a:off x="8153681" y="3849975"/>
              <a:ext cx="1061884" cy="408119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C68AFD5-2882-4671-9C8B-0F94C30F014D}"/>
                </a:ext>
              </a:extLst>
            </p:cNvPr>
            <p:cNvSpPr txBox="1"/>
            <p:nvPr/>
          </p:nvSpPr>
          <p:spPr>
            <a:xfrm>
              <a:off x="6653724" y="2961300"/>
              <a:ext cx="1524513" cy="570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Machine learning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378785C-83F4-4971-A2D7-056A33061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503177" y="1724590"/>
              <a:ext cx="1028261" cy="41130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601DE57-AFC6-453E-A046-58B6498DC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/>
            <a:srcRect l="18437" t="30837" r="15970" b="28943"/>
            <a:stretch/>
          </p:blipFill>
          <p:spPr>
            <a:xfrm>
              <a:off x="7130052" y="4346846"/>
              <a:ext cx="1024862" cy="628423"/>
            </a:xfrm>
            <a:prstGeom prst="rect">
              <a:avLst/>
            </a:prstGeom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BF48DAD-AF97-4398-A548-EA03A54098CA}"/>
                </a:ext>
              </a:extLst>
            </p:cNvPr>
            <p:cNvSpPr/>
            <p:nvPr/>
          </p:nvSpPr>
          <p:spPr bwMode="auto">
            <a:xfrm>
              <a:off x="5384005" y="1265311"/>
              <a:ext cx="4060456" cy="406045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None/>
                <a:tabLst/>
              </a:pPr>
              <a:endPara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7BD7C96-F67F-4352-9864-16829E21A596}"/>
                </a:ext>
              </a:extLst>
            </p:cNvPr>
            <p:cNvSpPr/>
            <p:nvPr/>
          </p:nvSpPr>
          <p:spPr bwMode="auto">
            <a:xfrm>
              <a:off x="2045365" y="1850426"/>
              <a:ext cx="6242973" cy="277464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None/>
                <a:tabLst/>
              </a:pPr>
              <a:endPara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73A1A0D-6FEF-46B4-9F9A-F281AAA2B8BE}"/>
                </a:ext>
              </a:extLst>
            </p:cNvPr>
            <p:cNvSpPr/>
            <p:nvPr/>
          </p:nvSpPr>
          <p:spPr bwMode="auto">
            <a:xfrm>
              <a:off x="768524" y="1265311"/>
              <a:ext cx="4060456" cy="406045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None/>
                <a:tabLst/>
              </a:pPr>
              <a:endPara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A29D2C6-FEA3-4C75-82A9-C292046A9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994855" y="1611218"/>
              <a:ext cx="1038699" cy="226743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8EDE3D1-7B4B-4F48-95E5-822009E79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372367" y="2056874"/>
              <a:ext cx="1244976" cy="187393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1C46C4C-0815-41C3-9457-C0AF2A9A3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180732" y="2404822"/>
              <a:ext cx="770941" cy="44127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897FD9D-27FD-4866-9947-7A14E247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243366" y="3560861"/>
              <a:ext cx="596723" cy="596723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274846AB-DDF5-4258-8E31-DD70656F7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430856" y="4175578"/>
              <a:ext cx="1116021" cy="558011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F49DD3D-D6FE-4E38-A68D-DB6C4EE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2908428" y="3444356"/>
              <a:ext cx="1125044" cy="63002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579B11F5-08DF-4C57-95CA-046D14821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2186837" y="3206599"/>
              <a:ext cx="743073" cy="400677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BF7C843-01D8-49F7-8754-3C21E6DB6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2835595" y="2492720"/>
              <a:ext cx="943235" cy="386968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6F08FA1-EBA0-458C-9ABB-DF93C6C43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4782446" y="3834627"/>
              <a:ext cx="665531" cy="546612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347103C-E66B-472E-800B-F4FA2FF2A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26394" y="2715392"/>
              <a:ext cx="389522" cy="302542"/>
            </a:xfrm>
            <a:prstGeom prst="rect">
              <a:avLst/>
            </a:prstGeom>
          </p:spPr>
        </p:pic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9B4392F-D28E-4D97-ADDD-4196B22A320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59482" y="2152882"/>
              <a:ext cx="0" cy="221057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F341B8-91D7-4F6E-8768-9B2185243D59}"/>
                </a:ext>
              </a:extLst>
            </p:cNvPr>
            <p:cNvSpPr/>
            <p:nvPr/>
          </p:nvSpPr>
          <p:spPr bwMode="auto">
            <a:xfrm>
              <a:off x="1372367" y="5486400"/>
              <a:ext cx="7405873" cy="32550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None/>
                <a:tabLst/>
              </a:pPr>
              <a:r>
                <a:rPr lang="en-GB" sz="1100" b="1" dirty="0">
                  <a:latin typeface="Arial" pitchFamily="-111" charset="0"/>
                </a:rPr>
                <a:t>Distributed ledger technologies (blockchain)</a:t>
              </a:r>
              <a:endParaRPr kumimoji="0" lang="en-GB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8496697-2644-4604-A167-71B8D4457D27}"/>
                </a:ext>
              </a:extLst>
            </p:cNvPr>
            <p:cNvSpPr/>
            <p:nvPr/>
          </p:nvSpPr>
          <p:spPr bwMode="auto">
            <a:xfrm>
              <a:off x="1372367" y="5893307"/>
              <a:ext cx="7405873" cy="32550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None/>
                <a:tabLst/>
              </a:pPr>
              <a:r>
                <a:rPr lang="en-GB" sz="1100" b="1" dirty="0">
                  <a:latin typeface="Arial" pitchFamily="-111" charset="0"/>
                </a:rPr>
                <a:t>Augmented / virtual reality</a:t>
              </a:r>
              <a:endParaRPr kumimoji="0" lang="en-GB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9D43BC-0EE4-479D-9AB2-D593E8B9AD89}"/>
                </a:ext>
              </a:extLst>
            </p:cNvPr>
            <p:cNvSpPr txBox="1"/>
            <p:nvPr/>
          </p:nvSpPr>
          <p:spPr>
            <a:xfrm>
              <a:off x="238803" y="5701964"/>
              <a:ext cx="983722" cy="346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Enablers</a:t>
              </a:r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9C13F09B-E20E-40B6-A87B-CE6E5BF18EB6}"/>
                </a:ext>
              </a:extLst>
            </p:cNvPr>
            <p:cNvSpPr/>
            <p:nvPr/>
          </p:nvSpPr>
          <p:spPr bwMode="auto">
            <a:xfrm>
              <a:off x="1127760" y="5486400"/>
              <a:ext cx="115606" cy="73241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None/>
                <a:tabLst/>
              </a:pPr>
              <a:endPara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0FDCCB9-523B-4988-BD6F-1DC2F973F1A6}"/>
              </a:ext>
            </a:extLst>
          </p:cNvPr>
          <p:cNvSpPr txBox="1"/>
          <p:nvPr/>
        </p:nvSpPr>
        <p:spPr>
          <a:xfrm>
            <a:off x="650873" y="911384"/>
            <a:ext cx="891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2"/>
                </a:solidFill>
              </a:rPr>
              <a:t>The landscape of what is possible is complicated, spanning data management, automation, various AI technologies, as well as enablers such as blockchain and others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62DC0D-F706-4496-8522-03A43AD0FFE0}"/>
              </a:ext>
            </a:extLst>
          </p:cNvPr>
          <p:cNvSpPr txBox="1"/>
          <p:nvPr/>
        </p:nvSpPr>
        <p:spPr>
          <a:xfrm>
            <a:off x="7632857" y="1614560"/>
            <a:ext cx="2155191" cy="348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A field of active and rapid R&amp;D</a:t>
            </a:r>
          </a:p>
          <a:p>
            <a:pPr marL="114300" indent="-1143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Lots of different technologies</a:t>
            </a:r>
          </a:p>
          <a:p>
            <a:pPr marL="114300" indent="-1143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Lots of different but overlapping solutions…</a:t>
            </a:r>
          </a:p>
          <a:p>
            <a:pPr marL="114300" indent="-1143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… from lots of vendors, both established and emerging…</a:t>
            </a:r>
          </a:p>
          <a:p>
            <a:pPr marL="114300" indent="-1143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… catering both for ‘build in house’ and ‘outsource’ strategies</a:t>
            </a:r>
          </a:p>
          <a:p>
            <a:pPr marL="114300" indent="-1143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Although there are lots of vendors, both established and merging, the usual tech giants are likely to dominate solution provision</a:t>
            </a:r>
          </a:p>
        </p:txBody>
      </p:sp>
      <p:sp>
        <p:nvSpPr>
          <p:cNvPr id="72" name="Flowchart: Extract 71">
            <a:extLst>
              <a:ext uri="{FF2B5EF4-FFF2-40B4-BE49-F238E27FC236}">
                <a16:creationId xmlns:a16="http://schemas.microsoft.com/office/drawing/2014/main" id="{D7EA3796-CAA6-4D0F-9D63-FC1762F7318B}"/>
              </a:ext>
            </a:extLst>
          </p:cNvPr>
          <p:cNvSpPr/>
          <p:nvPr/>
        </p:nvSpPr>
        <p:spPr bwMode="auto">
          <a:xfrm rot="5400000">
            <a:off x="649288" y="6250598"/>
            <a:ext cx="152400" cy="120650"/>
          </a:xfrm>
          <a:prstGeom prst="flowChartExtract">
            <a:avLst/>
          </a:prstGeom>
          <a:solidFill>
            <a:srgbClr val="0516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1EAA6B5-434B-4191-BA89-F458D209E6C7}"/>
              </a:ext>
            </a:extLst>
          </p:cNvPr>
          <p:cNvSpPr txBox="1"/>
          <p:nvPr/>
        </p:nvSpPr>
        <p:spPr>
          <a:xfrm>
            <a:off x="817563" y="6123448"/>
            <a:ext cx="8207167" cy="584775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r>
              <a:rPr lang="en-GB" sz="1600" b="1" dirty="0">
                <a:solidFill>
                  <a:srgbClr val="00677A"/>
                </a:solidFill>
                <a:latin typeface="Arial" panose="020B0604020202020204" pitchFamily="34" charset="0"/>
              </a:rPr>
              <a:t>Need a structured understanding of what is out there (and what is coming), what it can do, and what others are doing with it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8D373C-831D-4241-870B-BB532FBC425B}"/>
              </a:ext>
            </a:extLst>
          </p:cNvPr>
          <p:cNvSpPr/>
          <p:nvPr/>
        </p:nvSpPr>
        <p:spPr bwMode="auto">
          <a:xfrm>
            <a:off x="267039" y="347241"/>
            <a:ext cx="233471" cy="2564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Arial" pitchFamily="34" charset="0"/>
              </a:rPr>
              <a:t>4a</a:t>
            </a: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2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E6770-E8EB-4268-BC0E-EC0FA340A44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90488" bIns="44450" anchor="ctr"/>
          <a:lstStyle/>
          <a:p>
            <a:r>
              <a:rPr lang="en-US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Introduction (1/2)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B6F9CF-5444-4A67-8A93-114081156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800"/>
              </a:spcBef>
            </a:pPr>
            <a:r>
              <a:rPr lang="en-US" sz="1300" dirty="0"/>
              <a:t>Digital Technologies have a profound impact on how work is done and how it is organized</a:t>
            </a:r>
          </a:p>
          <a:p>
            <a:pPr lvl="0">
              <a:spcBef>
                <a:spcPts val="1800"/>
              </a:spcBef>
            </a:pPr>
            <a:r>
              <a:rPr lang="en-US" sz="1300" dirty="0"/>
              <a:t>Different fundamental Drivers:</a:t>
            </a:r>
          </a:p>
          <a:p>
            <a:pPr lvl="1">
              <a:spcBef>
                <a:spcPts val="600"/>
              </a:spcBef>
            </a:pPr>
            <a:r>
              <a:rPr lang="en-US" sz="1300" dirty="0"/>
              <a:t>Digital (“0” and “1”) reduces need for human intervention on processes (automation, emulation…) and the interaction of stakeholders (transaction costs)</a:t>
            </a:r>
          </a:p>
          <a:p>
            <a:pPr lvl="1">
              <a:spcBef>
                <a:spcPts val="600"/>
              </a:spcBef>
            </a:pPr>
            <a:r>
              <a:rPr lang="en-US" sz="1300" dirty="0"/>
              <a:t>The cost of operating Digital systems has fallen drastically, due to lower stockage (“Cloud”) and processing costs. Scalability of Digital is often considered as “free”</a:t>
            </a:r>
          </a:p>
          <a:p>
            <a:pPr lvl="1">
              <a:spcBef>
                <a:spcPts val="600"/>
              </a:spcBef>
            </a:pPr>
            <a:r>
              <a:rPr lang="en-US" sz="1300" dirty="0"/>
              <a:t>Elimination of “technical” limits of computing power lead to what is commonly called “Big Data”, which lavishly uses computing resources to fully exploit data power with innovative approaches</a:t>
            </a:r>
          </a:p>
          <a:p>
            <a:pPr lvl="1">
              <a:spcBef>
                <a:spcPts val="600"/>
              </a:spcBef>
            </a:pPr>
            <a:r>
              <a:rPr lang="en-US" sz="1300" dirty="0"/>
              <a:t>Customers are not driving this process, but their fundamental wish to consume what, how and when they like, and this at the lowest cost, is an infinitely deep value pool</a:t>
            </a:r>
          </a:p>
          <a:p>
            <a:pPr>
              <a:spcBef>
                <a:spcPts val="1800"/>
              </a:spcBef>
            </a:pPr>
            <a:r>
              <a:rPr lang="en-US" sz="1300" dirty="0"/>
              <a:t>This leads to completely new uses of IT / Digital: Much more cost efficient, with vastly more significant functional capabilities, targeting not only “low added value” activities, but making </a:t>
            </a:r>
            <a:r>
              <a:rPr lang="en-US" sz="1300" dirty="0" err="1"/>
              <a:t>Man+Machine</a:t>
            </a:r>
            <a:r>
              <a:rPr lang="en-US" sz="1300" dirty="0"/>
              <a:t> Systems globally more intelligent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5EDE2F93-825E-4391-8660-737CD1EB5E2C}"/>
              </a:ext>
            </a:extLst>
          </p:cNvPr>
          <p:cNvSpPr txBox="1"/>
          <p:nvPr/>
        </p:nvSpPr>
        <p:spPr>
          <a:xfrm>
            <a:off x="580171" y="834888"/>
            <a:ext cx="860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/>
                </a:solidFill>
              </a:rPr>
              <a:t>Digital Technologies have made a Step Change since the 2000’</a:t>
            </a:r>
          </a:p>
        </p:txBody>
      </p:sp>
    </p:spTree>
    <p:extLst>
      <p:ext uri="{BB962C8B-B14F-4D97-AF65-F5344CB8AC3E}">
        <p14:creationId xmlns:p14="http://schemas.microsoft.com/office/powerpoint/2010/main" val="393558346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kt 4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644659"/>
          <a:ext cx="1719" cy="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37" name="Diapositive think-cell" r:id="rId5" imgW="395" imgH="394" progId="TCLayout.ActiveDocument.1">
                  <p:embed/>
                </p:oleObj>
              </mc:Choice>
              <mc:Fallback>
                <p:oleObj name="Diapositive think-cell" r:id="rId5" imgW="395" imgH="394" progId="TCLayout.ActiveDocument.1">
                  <p:embed/>
                  <p:pic>
                    <p:nvPicPr>
                      <p:cNvPr id="43" name="Objekt 4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644659"/>
                        <a:ext cx="1719" cy="1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itel 34"/>
          <p:cNvSpPr>
            <a:spLocks noGrp="1"/>
          </p:cNvSpPr>
          <p:nvPr>
            <p:ph type="title"/>
          </p:nvPr>
        </p:nvSpPr>
        <p:spPr>
          <a:xfrm>
            <a:off x="649288" y="0"/>
            <a:ext cx="7788275" cy="95091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Approach to reflection about the digital vision</a:t>
            </a:r>
          </a:p>
        </p:txBody>
      </p:sp>
      <p:sp>
        <p:nvSpPr>
          <p:cNvPr id="36" name="Rechteck 35"/>
          <p:cNvSpPr/>
          <p:nvPr/>
        </p:nvSpPr>
        <p:spPr>
          <a:xfrm>
            <a:off x="4493552" y="2408581"/>
            <a:ext cx="2233248" cy="684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20727" fontAlgn="auto">
              <a:spcBef>
                <a:spcPts val="217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300" b="1" kern="0" dirty="0">
                <a:solidFill>
                  <a:schemeClr val="tx2"/>
                </a:solidFill>
              </a:rPr>
              <a:t>Concrete evidence</a:t>
            </a:r>
          </a:p>
          <a:p>
            <a:pPr defTabSz="1320727" fontAlgn="auto">
              <a:spcBef>
                <a:spcPts val="217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192" kern="0" dirty="0"/>
              <a:t>Who has successfully disrupted?</a:t>
            </a:r>
          </a:p>
        </p:txBody>
      </p:sp>
      <p:sp>
        <p:nvSpPr>
          <p:cNvPr id="37" name="Ellipse 36"/>
          <p:cNvSpPr/>
          <p:nvPr/>
        </p:nvSpPr>
        <p:spPr>
          <a:xfrm>
            <a:off x="3818397" y="2427018"/>
            <a:ext cx="657759" cy="65775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8" i="1" dirty="0">
              <a:solidFill>
                <a:schemeClr val="tx1"/>
              </a:solidFill>
            </a:endParaRPr>
          </a:p>
        </p:txBody>
      </p:sp>
      <p:pic>
        <p:nvPicPr>
          <p:cNvPr id="38" name="Picture 21" descr="Résultat de recherche d'images pour &quot;Palantir&quot;">
            <a:extLst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178" y="2550720"/>
            <a:ext cx="420197" cy="1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5" descr="Résultat de recherche d'images pour &quot;airbnb&quot;">
            <a:extLst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73" y="2794832"/>
            <a:ext cx="149400" cy="1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9" descr="Résultat de recherche d'images pour &quot;spotify&quot;">
            <a:extLst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25287" r="8988" b="26467"/>
          <a:stretch/>
        </p:blipFill>
        <p:spPr bwMode="auto">
          <a:xfrm>
            <a:off x="4093122" y="2672852"/>
            <a:ext cx="344307" cy="1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Image result for salesforce icon">
            <a:extLst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54" y="2639038"/>
            <a:ext cx="328023" cy="32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Résultat de recherche d'images">
            <a:extLst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15" y="2846845"/>
            <a:ext cx="154523" cy="19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hteck 43"/>
          <p:cNvSpPr/>
          <p:nvPr/>
        </p:nvSpPr>
        <p:spPr>
          <a:xfrm>
            <a:off x="6565152" y="5516236"/>
            <a:ext cx="2461893" cy="684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20727" fontAlgn="auto">
              <a:spcBef>
                <a:spcPts val="217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300" b="1" kern="0" dirty="0">
                <a:solidFill>
                  <a:schemeClr val="tx2"/>
                </a:solidFill>
              </a:rPr>
              <a:t>“Dimensions of disruption”</a:t>
            </a:r>
          </a:p>
          <a:p>
            <a:pPr defTabSz="1320727" fontAlgn="auto">
              <a:spcBef>
                <a:spcPts val="217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192" kern="0" dirty="0"/>
              <a:t>What are the general physics of successful disruption?</a:t>
            </a:r>
          </a:p>
        </p:txBody>
      </p:sp>
      <p:sp>
        <p:nvSpPr>
          <p:cNvPr id="51" name="Ellipse 50"/>
          <p:cNvSpPr/>
          <p:nvPr/>
        </p:nvSpPr>
        <p:spPr>
          <a:xfrm>
            <a:off x="5907393" y="5534673"/>
            <a:ext cx="657759" cy="65775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8" i="1" dirty="0">
              <a:solidFill>
                <a:schemeClr val="tx1"/>
              </a:solidFill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7342545" y="4237011"/>
            <a:ext cx="2033736" cy="459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20727" fontAlgn="auto">
              <a:spcBef>
                <a:spcPts val="217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192" kern="0" dirty="0"/>
              <a:t>How to apply to Company XXX &amp; its customers?</a:t>
            </a:r>
          </a:p>
        </p:txBody>
      </p:sp>
      <p:sp>
        <p:nvSpPr>
          <p:cNvPr id="53" name="Rechteck 52"/>
          <p:cNvSpPr/>
          <p:nvPr/>
        </p:nvSpPr>
        <p:spPr>
          <a:xfrm>
            <a:off x="8232678" y="2381028"/>
            <a:ext cx="1801493" cy="106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20727" fontAlgn="auto">
              <a:spcBef>
                <a:spcPts val="217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300" b="1" kern="0" dirty="0">
                <a:solidFill>
                  <a:schemeClr val="tx2"/>
                </a:solidFill>
              </a:rPr>
              <a:t>Company XXX vision</a:t>
            </a:r>
          </a:p>
          <a:p>
            <a:pPr defTabSz="1320727" fontAlgn="auto">
              <a:spcBef>
                <a:spcPts val="217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192" kern="0" dirty="0"/>
              <a:t>Who &amp; what could the future Company XXX be?</a:t>
            </a:r>
          </a:p>
        </p:txBody>
      </p:sp>
      <p:sp>
        <p:nvSpPr>
          <p:cNvPr id="54" name="Ellipse 53"/>
          <p:cNvSpPr/>
          <p:nvPr/>
        </p:nvSpPr>
        <p:spPr>
          <a:xfrm>
            <a:off x="7604359" y="2427018"/>
            <a:ext cx="657759" cy="65775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8" i="1" dirty="0">
              <a:solidFill>
                <a:schemeClr val="tx1"/>
              </a:solidFill>
            </a:endParaRPr>
          </a:p>
        </p:txBody>
      </p:sp>
      <p:sp>
        <p:nvSpPr>
          <p:cNvPr id="57" name="Pfeil: nach unten 56"/>
          <p:cNvSpPr/>
          <p:nvPr/>
        </p:nvSpPr>
        <p:spPr>
          <a:xfrm rot="19474086">
            <a:off x="4965692" y="2831893"/>
            <a:ext cx="489865" cy="29447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1320727" fontAlgn="auto">
              <a:spcBef>
                <a:spcPts val="217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300" b="1" kern="0" dirty="0">
                <a:solidFill>
                  <a:schemeClr val="tx2"/>
                </a:solidFill>
              </a:rPr>
              <a:t>Induction</a:t>
            </a:r>
          </a:p>
        </p:txBody>
      </p:sp>
      <p:sp>
        <p:nvSpPr>
          <p:cNvPr id="58" name="Pfeil: nach unten 57"/>
          <p:cNvSpPr/>
          <p:nvPr/>
        </p:nvSpPr>
        <p:spPr>
          <a:xfrm rot="12673571">
            <a:off x="6910734" y="2949353"/>
            <a:ext cx="489865" cy="2684642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1320727" fontAlgn="auto">
              <a:spcBef>
                <a:spcPts val="217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300" b="1" kern="0" dirty="0">
                <a:solidFill>
                  <a:schemeClr val="tx2"/>
                </a:solidFill>
              </a:rPr>
              <a:t>Deduction</a:t>
            </a:r>
          </a:p>
        </p:txBody>
      </p:sp>
      <p:sp>
        <p:nvSpPr>
          <p:cNvPr id="60" name="Rechteck 59"/>
          <p:cNvSpPr/>
          <p:nvPr/>
        </p:nvSpPr>
        <p:spPr>
          <a:xfrm>
            <a:off x="3927589" y="4237011"/>
            <a:ext cx="1181926" cy="459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320727" fontAlgn="auto">
              <a:spcBef>
                <a:spcPts val="217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192" kern="0" dirty="0"/>
              <a:t>How did they disrupt?</a:t>
            </a:r>
          </a:p>
        </p:txBody>
      </p:sp>
      <p:pic>
        <p:nvPicPr>
          <p:cNvPr id="65" name="Grafik 6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25877" r="13820" b="34933"/>
          <a:stretch/>
        </p:blipFill>
        <p:spPr>
          <a:xfrm>
            <a:off x="5950093" y="5735605"/>
            <a:ext cx="580213" cy="293095"/>
          </a:xfrm>
          <a:prstGeom prst="rect">
            <a:avLst/>
          </a:prstGeom>
        </p:spPr>
      </p:pic>
      <p:sp>
        <p:nvSpPr>
          <p:cNvPr id="30" name="Rectangle 657"/>
          <p:cNvSpPr/>
          <p:nvPr/>
        </p:nvSpPr>
        <p:spPr>
          <a:xfrm>
            <a:off x="412325" y="2239150"/>
            <a:ext cx="2846802" cy="416164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742" indent="-126742" defTabSz="1430744" fontAlgn="auto">
              <a:spcBef>
                <a:spcPts val="1173"/>
              </a:spcBef>
              <a:spcAft>
                <a:spcPts val="0"/>
              </a:spcAft>
              <a:buClr>
                <a:srgbClr val="F064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Disruptive Vision needs to be thought from the future backwards rather than forward from today</a:t>
            </a:r>
          </a:p>
          <a:p>
            <a:pPr marL="126742" indent="-126742" defTabSz="1430744" fontAlgn="auto">
              <a:spcBef>
                <a:spcPts val="1173"/>
              </a:spcBef>
              <a:spcAft>
                <a:spcPts val="0"/>
              </a:spcAft>
              <a:buClr>
                <a:srgbClr val="F064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No industry role model – the digital vision of Company requires genuine invention</a:t>
            </a:r>
          </a:p>
          <a:p>
            <a:pPr marL="126742" indent="-126742" defTabSz="1430744" fontAlgn="auto">
              <a:spcBef>
                <a:spcPts val="1173"/>
              </a:spcBef>
              <a:spcAft>
                <a:spcPts val="0"/>
              </a:spcAft>
              <a:buClr>
                <a:srgbClr val="F064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Customers and general “dimensions of digital disruption” as only reference points</a:t>
            </a:r>
          </a:p>
          <a:p>
            <a:pPr marL="126742" indent="-126742" defTabSz="1430744" fontAlgn="auto">
              <a:spcBef>
                <a:spcPts val="1173"/>
              </a:spcBef>
              <a:spcAft>
                <a:spcPts val="0"/>
              </a:spcAft>
              <a:buClr>
                <a:srgbClr val="F064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Two-step ideation approach</a:t>
            </a:r>
          </a:p>
          <a:p>
            <a:pPr marL="421036" lvl="1" indent="-201203" defTabSz="1430744" fontAlgn="auto">
              <a:spcBef>
                <a:spcPts val="600"/>
              </a:spcBef>
              <a:spcAft>
                <a:spcPts val="0"/>
              </a:spcAft>
              <a:buClr>
                <a:srgbClr val="F06400"/>
              </a:buClr>
              <a:buFont typeface="Symbol" panose="05050102010706020507" pitchFamily="18" charset="2"/>
              <a:buChar char="-"/>
              <a:defRPr/>
            </a:pP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Induction: From concrete evidence to general “dimensions of disruption”</a:t>
            </a:r>
          </a:p>
          <a:p>
            <a:pPr marL="421036" lvl="1" indent="-201203" defTabSz="1430744" fontAlgn="auto">
              <a:spcBef>
                <a:spcPts val="600"/>
              </a:spcBef>
              <a:spcAft>
                <a:spcPts val="0"/>
              </a:spcAft>
              <a:buClr>
                <a:srgbClr val="F06400"/>
              </a:buClr>
              <a:buFont typeface="Symbol" panose="05050102010706020507" pitchFamily="18" charset="2"/>
              <a:buChar char="-"/>
              <a:defRPr/>
            </a:pP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Deduction: Applying “dimensions of disruption” to Company</a:t>
            </a:r>
          </a:p>
          <a:p>
            <a:pPr marL="126742" indent="-126742" defTabSz="1430744" fontAlgn="auto">
              <a:spcBef>
                <a:spcPts val="1173"/>
              </a:spcBef>
              <a:spcAft>
                <a:spcPts val="0"/>
              </a:spcAft>
              <a:buClr>
                <a:srgbClr val="F06400"/>
              </a:buClr>
              <a:buFont typeface="Arial" panose="020B0604020202020204" pitchFamily="34" charset="0"/>
              <a:buChar char="•"/>
              <a:defRPr/>
            </a:pPr>
            <a:r>
              <a:rPr lang="en-US" b="0" kern="0" dirty="0">
                <a:solidFill>
                  <a:srgbClr val="000000"/>
                </a:solidFill>
                <a:latin typeface="Arial"/>
              </a:rPr>
              <a:t>Results then applied to customer sectors</a:t>
            </a:r>
          </a:p>
        </p:txBody>
      </p:sp>
      <p:grpSp>
        <p:nvGrpSpPr>
          <p:cNvPr id="31" name="RightFollow276"/>
          <p:cNvGrpSpPr/>
          <p:nvPr/>
        </p:nvGrpSpPr>
        <p:grpSpPr>
          <a:xfrm>
            <a:off x="3110451" y="2239151"/>
            <a:ext cx="207573" cy="3995720"/>
            <a:chOff x="726406" y="-293073"/>
            <a:chExt cx="86011" cy="3411463"/>
          </a:xfrm>
        </p:grpSpPr>
        <p:cxnSp>
          <p:nvCxnSpPr>
            <p:cNvPr id="32" name="VLine74"/>
            <p:cNvCxnSpPr/>
            <p:nvPr/>
          </p:nvCxnSpPr>
          <p:spPr>
            <a:xfrm>
              <a:off x="756180" y="-293073"/>
              <a:ext cx="0" cy="3411463"/>
            </a:xfrm>
            <a:prstGeom prst="line">
              <a:avLst/>
            </a:prstGeom>
            <a:ln w="222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IsoscelesTriangle75"/>
            <p:cNvSpPr/>
            <p:nvPr/>
          </p:nvSpPr>
          <p:spPr>
            <a:xfrm rot="5400000">
              <a:off x="588437" y="1341912"/>
              <a:ext cx="361950" cy="86011"/>
            </a:xfrm>
            <a:prstGeom prst="triangle">
              <a:avLst/>
            </a:prstGeom>
            <a:solidFill>
              <a:schemeClr val="accent3"/>
            </a:solidFill>
            <a:ln w="22225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307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8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26" name="Picture 7" descr="Image result for salesforce icon">
            <a:extLst>
              <a:ext uri="{FF2B5EF4-FFF2-40B4-BE49-F238E27FC236}">
                <a16:creationId xmlns:a16="http://schemas.microsoft.com/office/drawing/2014/main" id="{C65E2FE8-F2B2-4DAF-B1CF-42F3B1641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876" y="1462891"/>
            <a:ext cx="626318" cy="62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1" descr="Résultat de recherche d'images pour &quot;Palantir&quot;">
            <a:extLst>
              <a:ext uri="{FF2B5EF4-FFF2-40B4-BE49-F238E27FC236}">
                <a16:creationId xmlns:a16="http://schemas.microsoft.com/office/drawing/2014/main" id="{06DB4A13-8EC0-4C10-80E3-79D73BCA3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65" y="2070018"/>
            <a:ext cx="802308" cy="1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9" descr="Résultat de recherche d'images pour &quot;spotify&quot;">
            <a:extLst>
              <a:ext uri="{FF2B5EF4-FFF2-40B4-BE49-F238E27FC236}">
                <a16:creationId xmlns:a16="http://schemas.microsoft.com/office/drawing/2014/main" id="{3B303889-BED5-494B-AA3E-0BCE38DD3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25287" r="8988" b="26467"/>
          <a:stretch/>
        </p:blipFill>
        <p:spPr bwMode="auto">
          <a:xfrm>
            <a:off x="4287142" y="1617969"/>
            <a:ext cx="657411" cy="19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5" descr="Résultat de recherche d'images pour &quot;airbnb&quot;">
            <a:extLst>
              <a:ext uri="{FF2B5EF4-FFF2-40B4-BE49-F238E27FC236}">
                <a16:creationId xmlns:a16="http://schemas.microsoft.com/office/drawing/2014/main" id="{E7780C4D-2C25-4A44-A1ED-66F29A41A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57" y="1600973"/>
            <a:ext cx="285258" cy="2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ésultat de recherche d'images">
            <a:extLst>
              <a:ext uri="{FF2B5EF4-FFF2-40B4-BE49-F238E27FC236}">
                <a16:creationId xmlns:a16="http://schemas.microsoft.com/office/drawing/2014/main" id="{7BD602A4-5BF3-46AA-8537-A095F3A07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52" y="1945184"/>
            <a:ext cx="295040" cy="27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3">
            <a:extLst>
              <a:ext uri="{FF2B5EF4-FFF2-40B4-BE49-F238E27FC236}">
                <a16:creationId xmlns:a16="http://schemas.microsoft.com/office/drawing/2014/main" id="{DA66B6E5-43E9-455C-8202-4D85B824D109}"/>
              </a:ext>
            </a:extLst>
          </p:cNvPr>
          <p:cNvSpPr txBox="1"/>
          <p:nvPr/>
        </p:nvSpPr>
        <p:spPr>
          <a:xfrm>
            <a:off x="649288" y="775402"/>
            <a:ext cx="8085138" cy="584775"/>
          </a:xfrm>
          <a:prstGeom prst="rect">
            <a:avLst/>
          </a:prstGeom>
          <a:noFill/>
        </p:spPr>
        <p:txBody>
          <a:bodyPr vert="horz" wrap="square" lIns="0" rtlCol="0" anchor="t">
            <a:spAutoFit/>
          </a:bodyPr>
          <a:lstStyle/>
          <a:p>
            <a:r>
              <a:rPr lang="en-US" sz="1600" b="1" dirty="0">
                <a:solidFill>
                  <a:srgbClr val="00677A"/>
                </a:solidFill>
              </a:rPr>
              <a:t>Proven Disruptors have been analyzed in depth, in order to transpose their successes into Target and Initiatives of our client</a:t>
            </a:r>
            <a:endParaRPr lang="en-GB" sz="1600" b="1" dirty="0">
              <a:solidFill>
                <a:srgbClr val="006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40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2"/>
          <p:cNvSpPr>
            <a:spLocks noGrp="1"/>
          </p:cNvSpPr>
          <p:nvPr>
            <p:ph type="title"/>
          </p:nvPr>
        </p:nvSpPr>
        <p:spPr>
          <a:xfrm>
            <a:off x="577850" y="228601"/>
            <a:ext cx="8915400" cy="4111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fr-FR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As a Reference: Traditional Transformation Program</a:t>
            </a:r>
          </a:p>
        </p:txBody>
      </p:sp>
      <p:sp>
        <p:nvSpPr>
          <p:cNvPr id="15" name="Espace réservé du texte 3"/>
          <p:cNvSpPr txBox="1">
            <a:spLocks/>
          </p:cNvSpPr>
          <p:nvPr/>
        </p:nvSpPr>
        <p:spPr>
          <a:xfrm>
            <a:off x="560512" y="804193"/>
            <a:ext cx="9009000" cy="7525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13000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lang="en-US" sz="1600" b="1" kern="0" dirty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rPr>
              <a:t>Traditionally, Transformation Programs take a philosophy of progressive, coherent and cumulative change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-128"/>
            </a:endParaRPr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62" y="1696541"/>
            <a:ext cx="2860407" cy="19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9921" y="1714500"/>
            <a:ext cx="2860407" cy="19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1207" y="3858315"/>
            <a:ext cx="2860407" cy="19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140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162" y="3858315"/>
            <a:ext cx="2860407" cy="19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140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9921" y="3858315"/>
            <a:ext cx="2860407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59" y="1713133"/>
            <a:ext cx="2836540" cy="196375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765688-29CA-4911-83EA-AF4174C8F706}"/>
              </a:ext>
            </a:extLst>
          </p:cNvPr>
          <p:cNvSpPr/>
          <p:nvPr/>
        </p:nvSpPr>
        <p:spPr bwMode="auto">
          <a:xfrm>
            <a:off x="6863881" y="4600747"/>
            <a:ext cx="288032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sz="3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Bank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9EBF29-5916-4AF9-B56E-1B6AE7D3736B}"/>
              </a:ext>
            </a:extLst>
          </p:cNvPr>
          <p:cNvSpPr/>
          <p:nvPr/>
        </p:nvSpPr>
        <p:spPr bwMode="auto">
          <a:xfrm>
            <a:off x="6863881" y="4707905"/>
            <a:ext cx="288032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sz="3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Services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25A0F2-D177-43FF-8B4D-AC3B0A182919}"/>
              </a:ext>
            </a:extLst>
          </p:cNvPr>
          <p:cNvSpPr/>
          <p:nvPr/>
        </p:nvSpPr>
        <p:spPr bwMode="auto">
          <a:xfrm>
            <a:off x="6825208" y="4907724"/>
            <a:ext cx="326705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sz="3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Commissions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FD9FBD-17CE-4729-BA86-E19C536D0967}"/>
              </a:ext>
            </a:extLst>
          </p:cNvPr>
          <p:cNvSpPr/>
          <p:nvPr/>
        </p:nvSpPr>
        <p:spPr bwMode="auto">
          <a:xfrm>
            <a:off x="6760343" y="5119093"/>
            <a:ext cx="398713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sz="3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Bank Marketing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6EE6C6-11E4-414F-B1F7-1F117A5E7708}"/>
              </a:ext>
            </a:extLst>
          </p:cNvPr>
          <p:cNvSpPr/>
          <p:nvPr/>
        </p:nvSpPr>
        <p:spPr bwMode="auto">
          <a:xfrm>
            <a:off x="6760343" y="5318912"/>
            <a:ext cx="398713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US" sz="3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Trade Platform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933796-A2A0-4446-9D42-986720C49673}"/>
              </a:ext>
            </a:extLst>
          </p:cNvPr>
          <p:cNvSpPr/>
          <p:nvPr/>
        </p:nvSpPr>
        <p:spPr bwMode="auto">
          <a:xfrm>
            <a:off x="4472538" y="3372821"/>
            <a:ext cx="63905" cy="45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2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E6770-E8EB-4268-BC0E-EC0FA340A44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90488" bIns="44450" anchor="ctr"/>
          <a:lstStyle/>
          <a:p>
            <a:r>
              <a:rPr lang="en-US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Introduction (2/2)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B6F9CF-5444-4A67-8A93-114081156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1300" dirty="0"/>
              <a:t>Compared to Internet, which somehow “added onto legacy”, Digital Transformation replaces legacy. Consequently it is infinitely more disruptive as to how companies operate and how they interact with each other</a:t>
            </a:r>
          </a:p>
          <a:p>
            <a:pPr lvl="1">
              <a:spcBef>
                <a:spcPts val="600"/>
              </a:spcBef>
            </a:pPr>
            <a:r>
              <a:rPr lang="en-US" sz="1300" dirty="0"/>
              <a:t>Operations: The endgame for operations is full automation, where only selected residual activities are taken over by humans (e.g. banks: customer advice on wealth management across generations)</a:t>
            </a:r>
          </a:p>
          <a:p>
            <a:pPr lvl="1">
              <a:spcBef>
                <a:spcPts val="600"/>
              </a:spcBef>
            </a:pPr>
            <a:r>
              <a:rPr lang="en-US" sz="1300" dirty="0"/>
              <a:t>Transactions: The endgame for transaction is equally full automation, through distributed systems, which “program” conditions, closure and execution of contracts, making set-up, analysis, decision taking, audit and enforcement superfluous (Blockchain…)</a:t>
            </a:r>
          </a:p>
          <a:p>
            <a:pPr>
              <a:spcBef>
                <a:spcPts val="1800"/>
              </a:spcBef>
            </a:pPr>
            <a:r>
              <a:rPr lang="en-US" sz="1300" dirty="0"/>
              <a:t>This opens the door to fundamentally new ways of doing business and serving the customer, with decrease of cost, improvement of service (real-time, STP…) and opening new business systems (Blockchain…) deeply intertwined</a:t>
            </a:r>
          </a:p>
          <a:p>
            <a:pPr>
              <a:spcBef>
                <a:spcPts val="1800"/>
              </a:spcBef>
            </a:pPr>
            <a:r>
              <a:rPr lang="en-US" sz="1300" dirty="0"/>
              <a:t>It’s in this environment that General Management needs to position the evolution of their company, both in the short-term and the medium- / long-term</a:t>
            </a:r>
          </a:p>
          <a:p>
            <a:pPr>
              <a:spcBef>
                <a:spcPts val="1800"/>
              </a:spcBef>
            </a:pPr>
            <a:r>
              <a:rPr lang="en-US" sz="1300" dirty="0"/>
              <a:t>One of the critical inputs in their decision-taking is the will / capability of political decision-takers to “digest” and even accompany such development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993D1E6F-2282-47AE-9F06-431B00B5B562}"/>
              </a:ext>
            </a:extLst>
          </p:cNvPr>
          <p:cNvSpPr txBox="1"/>
          <p:nvPr/>
        </p:nvSpPr>
        <p:spPr>
          <a:xfrm>
            <a:off x="649287" y="834888"/>
            <a:ext cx="8362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/>
                </a:solidFill>
              </a:rPr>
              <a:t>Disruptiveness of Changes will be way beyond what has been experienced before</a:t>
            </a:r>
          </a:p>
        </p:txBody>
      </p:sp>
    </p:spTree>
    <p:extLst>
      <p:ext uri="{BB962C8B-B14F-4D97-AF65-F5344CB8AC3E}">
        <p14:creationId xmlns:p14="http://schemas.microsoft.com/office/powerpoint/2010/main" val="31317462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A5CD69E-AC5D-46A3-9124-BC2EC1D5DD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644658"/>
          <a:ext cx="1720" cy="1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62" name="Diapositive think-cell" r:id="rId5" imgW="395" imgH="394" progId="TCLayout.ActiveDocument.1">
                  <p:embed/>
                </p:oleObj>
              </mc:Choice>
              <mc:Fallback>
                <p:oleObj name="Diapositive think-cell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A5CD69E-AC5D-46A3-9124-BC2EC1D5DD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644658"/>
                        <a:ext cx="1720" cy="1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B65411A-883B-4B90-88BD-451B8E27A0D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642938"/>
            <a:ext cx="171979" cy="1719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975" dirty="0" err="1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2" name="Title 1">
            <a:extLst>
              <a:ext uri="{FF2B5EF4-FFF2-40B4-BE49-F238E27FC236}">
                <a16:creationId xmlns:a16="http://schemas.microsoft.com/office/drawing/2014/main" id="{AD6EFED8-AECF-4564-A5DB-D16D037A15F9}"/>
              </a:ext>
            </a:extLst>
          </p:cNvPr>
          <p:cNvSpPr txBox="1">
            <a:spLocks/>
          </p:cNvSpPr>
          <p:nvPr/>
        </p:nvSpPr>
        <p:spPr bwMode="auto">
          <a:xfrm>
            <a:off x="688785" y="0"/>
            <a:ext cx="8587645" cy="80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defTabSz="762000" eaLnBrk="0" hangingPunct="0">
              <a:lnSpc>
                <a:spcPct val="90000"/>
              </a:lnSpc>
              <a:defRPr sz="2200"/>
            </a:lvl1pPr>
            <a:lvl2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2pPr>
            <a:lvl3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3pPr>
            <a:lvl4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4pPr>
            <a:lvl5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5pPr>
            <a:lvl6pPr marL="4572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6pPr>
            <a:lvl7pPr marL="9144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7pPr>
            <a:lvl8pPr marL="1371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8pPr>
            <a:lvl9pPr marL="18288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GB" b="0" dirty="0"/>
              <a:t>Digital Enablers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118F6C-5661-4EB4-AF49-B6A46679FA6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28" y="1844972"/>
            <a:ext cx="585001" cy="555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D18A3F-0843-4517-A536-FF8D854CB78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37" y="1844972"/>
            <a:ext cx="585000" cy="5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D717AD-B981-4BC4-9170-1A2CB62F34C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81" y="1844972"/>
            <a:ext cx="585000" cy="55580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A7F0A98-C61D-4739-B404-38DF4676CFA3}"/>
              </a:ext>
            </a:extLst>
          </p:cNvPr>
          <p:cNvSpPr/>
          <p:nvPr/>
        </p:nvSpPr>
        <p:spPr>
          <a:xfrm>
            <a:off x="728311" y="5172724"/>
            <a:ext cx="8853476" cy="691916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24000">
                <a:schemeClr val="accent2"/>
              </a:gs>
              <a:gs pos="100000">
                <a:schemeClr val="accent3">
                  <a:lumMod val="60000"/>
                  <a:lumOff val="40000"/>
                  <a:alpha val="13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92" dirty="0">
                <a:solidFill>
                  <a:schemeClr val="tx1"/>
                </a:solidFill>
              </a:rPr>
              <a:t>Technological Readiness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C71788-EF56-4620-B42D-25D04CC930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7192" y="1830372"/>
            <a:ext cx="585000" cy="585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874D584-36FA-4FE7-8B5C-C23BCF83012E}"/>
              </a:ext>
            </a:extLst>
          </p:cNvPr>
          <p:cNvGrpSpPr/>
          <p:nvPr/>
        </p:nvGrpSpPr>
        <p:grpSpPr>
          <a:xfrm>
            <a:off x="4209062" y="2490301"/>
            <a:ext cx="1137796" cy="2771393"/>
            <a:chOff x="323850" y="2154190"/>
            <a:chExt cx="2160000" cy="179110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0342EDE-8D32-4544-888D-D5213D61C12E}"/>
                </a:ext>
              </a:extLst>
            </p:cNvPr>
            <p:cNvSpPr/>
            <p:nvPr/>
          </p:nvSpPr>
          <p:spPr>
            <a:xfrm>
              <a:off x="323850" y="2154190"/>
              <a:ext cx="2160000" cy="360000"/>
            </a:xfrm>
            <a:prstGeom prst="rect">
              <a:avLst/>
            </a:prstGeom>
            <a:solidFill>
              <a:srgbClr val="FFD29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083" dirty="0">
                  <a:solidFill>
                    <a:schemeClr val="tx1"/>
                  </a:solidFill>
                </a:rPr>
                <a:t>Robotic Process Automation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C9F63A-8E38-4630-806E-570DCF5B0D4F}"/>
                </a:ext>
              </a:extLst>
            </p:cNvPr>
            <p:cNvSpPr/>
            <p:nvPr/>
          </p:nvSpPr>
          <p:spPr>
            <a:xfrm>
              <a:off x="323850" y="2509585"/>
              <a:ext cx="2160000" cy="1435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7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534C67-8C2B-4AA2-B3EF-A59830DCA9F7}"/>
              </a:ext>
            </a:extLst>
          </p:cNvPr>
          <p:cNvGrpSpPr/>
          <p:nvPr/>
        </p:nvGrpSpPr>
        <p:grpSpPr>
          <a:xfrm>
            <a:off x="5451538" y="2490301"/>
            <a:ext cx="1137796" cy="2771393"/>
            <a:chOff x="323850" y="2154190"/>
            <a:chExt cx="2160000" cy="179110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FCD6D9-9F92-44D9-B802-1D3E8C9F7093}"/>
                </a:ext>
              </a:extLst>
            </p:cNvPr>
            <p:cNvSpPr/>
            <p:nvPr/>
          </p:nvSpPr>
          <p:spPr>
            <a:xfrm>
              <a:off x="323850" y="2154190"/>
              <a:ext cx="2160000" cy="360000"/>
            </a:xfrm>
            <a:prstGeom prst="rect">
              <a:avLst/>
            </a:prstGeom>
            <a:solidFill>
              <a:srgbClr val="FFD29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083" dirty="0">
                  <a:solidFill>
                    <a:schemeClr val="tx1"/>
                  </a:solidFill>
                </a:rPr>
                <a:t>Natural Language Processing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22B70B-04AD-434A-BA7D-E87B3BDEF1B8}"/>
                </a:ext>
              </a:extLst>
            </p:cNvPr>
            <p:cNvSpPr/>
            <p:nvPr/>
          </p:nvSpPr>
          <p:spPr>
            <a:xfrm>
              <a:off x="323850" y="2509585"/>
              <a:ext cx="2160000" cy="1435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7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B5E32D-CB17-48AE-BE2D-69580F797F75}"/>
              </a:ext>
            </a:extLst>
          </p:cNvPr>
          <p:cNvGrpSpPr/>
          <p:nvPr/>
        </p:nvGrpSpPr>
        <p:grpSpPr>
          <a:xfrm>
            <a:off x="6718317" y="2490301"/>
            <a:ext cx="1137796" cy="2771393"/>
            <a:chOff x="323850" y="2154190"/>
            <a:chExt cx="2160000" cy="179110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1A1CEF-6F42-453B-AE91-40FB652F5921}"/>
                </a:ext>
              </a:extLst>
            </p:cNvPr>
            <p:cNvSpPr/>
            <p:nvPr/>
          </p:nvSpPr>
          <p:spPr>
            <a:xfrm>
              <a:off x="323850" y="2154190"/>
              <a:ext cx="2160000" cy="360000"/>
            </a:xfrm>
            <a:prstGeom prst="rect">
              <a:avLst/>
            </a:prstGeom>
            <a:solidFill>
              <a:srgbClr val="FFD29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083" dirty="0">
                  <a:solidFill>
                    <a:schemeClr val="tx1"/>
                  </a:solidFill>
                </a:rPr>
                <a:t>Artificial Intelligence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952739-323A-478A-92FD-0C7C0E315556}"/>
                </a:ext>
              </a:extLst>
            </p:cNvPr>
            <p:cNvSpPr/>
            <p:nvPr/>
          </p:nvSpPr>
          <p:spPr>
            <a:xfrm>
              <a:off x="323850" y="2509585"/>
              <a:ext cx="2160000" cy="1435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7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C29A8B-ABC9-4617-A6CA-17A778FA3ED8}"/>
              </a:ext>
            </a:extLst>
          </p:cNvPr>
          <p:cNvGrpSpPr/>
          <p:nvPr/>
        </p:nvGrpSpPr>
        <p:grpSpPr>
          <a:xfrm>
            <a:off x="7960793" y="2490301"/>
            <a:ext cx="1137796" cy="2771393"/>
            <a:chOff x="323850" y="2154190"/>
            <a:chExt cx="2160000" cy="17911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ECC12D-C190-4DD0-A1F8-F072A9C200CC}"/>
                </a:ext>
              </a:extLst>
            </p:cNvPr>
            <p:cNvSpPr/>
            <p:nvPr/>
          </p:nvSpPr>
          <p:spPr>
            <a:xfrm>
              <a:off x="323850" y="2154190"/>
              <a:ext cx="2160000" cy="360000"/>
            </a:xfrm>
            <a:prstGeom prst="rect">
              <a:avLst/>
            </a:prstGeom>
            <a:solidFill>
              <a:srgbClr val="FFD29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083" dirty="0">
                  <a:solidFill>
                    <a:schemeClr val="tx1"/>
                  </a:solidFill>
                </a:rPr>
                <a:t>Advanced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B48D45B-0C34-421F-8B82-599AE2F73C33}"/>
                </a:ext>
              </a:extLst>
            </p:cNvPr>
            <p:cNvSpPr/>
            <p:nvPr/>
          </p:nvSpPr>
          <p:spPr>
            <a:xfrm>
              <a:off x="323850" y="2509585"/>
              <a:ext cx="2160000" cy="1435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7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Oval 56">
            <a:extLst>
              <a:ext uri="{FF2B5EF4-FFF2-40B4-BE49-F238E27FC236}">
                <a16:creationId xmlns:a16="http://schemas.microsoft.com/office/drawing/2014/main" id="{8788B983-9604-4F6E-966D-2070E7622AB1}"/>
              </a:ext>
            </a:extLst>
          </p:cNvPr>
          <p:cNvSpPr/>
          <p:nvPr/>
        </p:nvSpPr>
        <p:spPr>
          <a:xfrm>
            <a:off x="8083722" y="3239891"/>
            <a:ext cx="702000" cy="702000"/>
          </a:xfrm>
          <a:prstGeom prst="ellipse">
            <a:avLst/>
          </a:prstGeom>
          <a:solidFill>
            <a:srgbClr val="FFE8C8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12" spc="-32" dirty="0">
                <a:solidFill>
                  <a:schemeClr val="tx1"/>
                </a:solidFill>
              </a:rPr>
              <a:t>Virtual Reality</a:t>
            </a:r>
          </a:p>
        </p:txBody>
      </p:sp>
      <p:sp>
        <p:nvSpPr>
          <p:cNvPr id="25" name="Oval 56">
            <a:extLst>
              <a:ext uri="{FF2B5EF4-FFF2-40B4-BE49-F238E27FC236}">
                <a16:creationId xmlns:a16="http://schemas.microsoft.com/office/drawing/2014/main" id="{1FE26ED7-AE99-4405-B5BF-42772AD71B89}"/>
              </a:ext>
            </a:extLst>
          </p:cNvPr>
          <p:cNvSpPr/>
          <p:nvPr/>
        </p:nvSpPr>
        <p:spPr>
          <a:xfrm>
            <a:off x="8340867" y="4243679"/>
            <a:ext cx="741000" cy="741000"/>
          </a:xfrm>
          <a:prstGeom prst="ellipse">
            <a:avLst/>
          </a:prstGeom>
          <a:solidFill>
            <a:srgbClr val="FFE8C8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12" spc="-32" dirty="0">
                <a:solidFill>
                  <a:schemeClr val="tx1"/>
                </a:solidFill>
              </a:rPr>
              <a:t>Blockchain</a:t>
            </a:r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id="{0A66093E-1169-4F06-9874-AFD2EAEF7BE0}"/>
              </a:ext>
            </a:extLst>
          </p:cNvPr>
          <p:cNvSpPr/>
          <p:nvPr/>
        </p:nvSpPr>
        <p:spPr>
          <a:xfrm>
            <a:off x="6701482" y="3071998"/>
            <a:ext cx="702000" cy="702000"/>
          </a:xfrm>
          <a:prstGeom prst="ellipse">
            <a:avLst/>
          </a:prstGeom>
          <a:solidFill>
            <a:srgbClr val="FFE8C8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12" spc="-9" dirty="0">
                <a:solidFill>
                  <a:schemeClr val="tx1"/>
                </a:solidFill>
              </a:rPr>
              <a:t>Outcome prediction</a:t>
            </a:r>
          </a:p>
        </p:txBody>
      </p:sp>
      <p:sp>
        <p:nvSpPr>
          <p:cNvPr id="27" name="Oval 56">
            <a:extLst>
              <a:ext uri="{FF2B5EF4-FFF2-40B4-BE49-F238E27FC236}">
                <a16:creationId xmlns:a16="http://schemas.microsoft.com/office/drawing/2014/main" id="{0D8C6AE8-4ED3-48E5-A23C-3D0C6D1B44C8}"/>
              </a:ext>
            </a:extLst>
          </p:cNvPr>
          <p:cNvSpPr/>
          <p:nvPr/>
        </p:nvSpPr>
        <p:spPr>
          <a:xfrm>
            <a:off x="6760269" y="4302411"/>
            <a:ext cx="936000" cy="897000"/>
          </a:xfrm>
          <a:prstGeom prst="ellipse">
            <a:avLst/>
          </a:prstGeom>
          <a:solidFill>
            <a:srgbClr val="FFE8C8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12" spc="-9" dirty="0">
                <a:solidFill>
                  <a:schemeClr val="tx1"/>
                </a:solidFill>
              </a:rPr>
              <a:t>Classification / pattern matching for risk models</a:t>
            </a:r>
          </a:p>
        </p:txBody>
      </p:sp>
      <p:sp>
        <p:nvSpPr>
          <p:cNvPr id="28" name="Oval 56">
            <a:extLst>
              <a:ext uri="{FF2B5EF4-FFF2-40B4-BE49-F238E27FC236}">
                <a16:creationId xmlns:a16="http://schemas.microsoft.com/office/drawing/2014/main" id="{394BEC87-8795-441A-9ED9-7D6CF52B6667}"/>
              </a:ext>
            </a:extLst>
          </p:cNvPr>
          <p:cNvSpPr/>
          <p:nvPr/>
        </p:nvSpPr>
        <p:spPr>
          <a:xfrm>
            <a:off x="4621838" y="3769017"/>
            <a:ext cx="702000" cy="702000"/>
          </a:xfrm>
          <a:prstGeom prst="ellipse">
            <a:avLst/>
          </a:prstGeom>
          <a:solidFill>
            <a:srgbClr val="FFE8C8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12" spc="-32" dirty="0">
                <a:solidFill>
                  <a:schemeClr val="tx1"/>
                </a:solidFill>
              </a:rPr>
              <a:t>Invoice matching</a:t>
            </a:r>
          </a:p>
        </p:txBody>
      </p:sp>
      <p:sp>
        <p:nvSpPr>
          <p:cNvPr id="29" name="Oval 56">
            <a:extLst>
              <a:ext uri="{FF2B5EF4-FFF2-40B4-BE49-F238E27FC236}">
                <a16:creationId xmlns:a16="http://schemas.microsoft.com/office/drawing/2014/main" id="{5B6ADDD4-FD93-4A69-B9D1-38E9FED79440}"/>
              </a:ext>
            </a:extLst>
          </p:cNvPr>
          <p:cNvSpPr/>
          <p:nvPr/>
        </p:nvSpPr>
        <p:spPr>
          <a:xfrm>
            <a:off x="4310490" y="3089143"/>
            <a:ext cx="702000" cy="702000"/>
          </a:xfrm>
          <a:prstGeom prst="ellipse">
            <a:avLst/>
          </a:prstGeom>
          <a:solidFill>
            <a:srgbClr val="FFE8C8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12" spc="-32" dirty="0">
                <a:solidFill>
                  <a:schemeClr val="tx1"/>
                </a:solidFill>
              </a:rPr>
              <a:t>Internal &amp; client reporting processes</a:t>
            </a:r>
          </a:p>
        </p:txBody>
      </p:sp>
      <p:sp>
        <p:nvSpPr>
          <p:cNvPr id="30" name="Oval 56">
            <a:extLst>
              <a:ext uri="{FF2B5EF4-FFF2-40B4-BE49-F238E27FC236}">
                <a16:creationId xmlns:a16="http://schemas.microsoft.com/office/drawing/2014/main" id="{D634D161-6A80-45E6-A197-FFEF1BF627EF}"/>
              </a:ext>
            </a:extLst>
          </p:cNvPr>
          <p:cNvSpPr/>
          <p:nvPr/>
        </p:nvSpPr>
        <p:spPr>
          <a:xfrm>
            <a:off x="4272643" y="4462950"/>
            <a:ext cx="702000" cy="702000"/>
          </a:xfrm>
          <a:prstGeom prst="ellipse">
            <a:avLst/>
          </a:prstGeom>
          <a:solidFill>
            <a:srgbClr val="FFE8C8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12" spc="-32" dirty="0">
                <a:solidFill>
                  <a:schemeClr val="tx1"/>
                </a:solidFill>
              </a:rPr>
              <a:t>Sales &amp; on-sell calculation processes</a:t>
            </a:r>
          </a:p>
        </p:txBody>
      </p:sp>
      <p:sp>
        <p:nvSpPr>
          <p:cNvPr id="31" name="Oval 56">
            <a:extLst>
              <a:ext uri="{FF2B5EF4-FFF2-40B4-BE49-F238E27FC236}">
                <a16:creationId xmlns:a16="http://schemas.microsoft.com/office/drawing/2014/main" id="{C82F0D5C-5182-4EB9-B125-5234381F3E74}"/>
              </a:ext>
            </a:extLst>
          </p:cNvPr>
          <p:cNvSpPr/>
          <p:nvPr/>
        </p:nvSpPr>
        <p:spPr>
          <a:xfrm>
            <a:off x="5893256" y="4440814"/>
            <a:ext cx="702000" cy="702000"/>
          </a:xfrm>
          <a:prstGeom prst="ellipse">
            <a:avLst/>
          </a:prstGeom>
          <a:solidFill>
            <a:srgbClr val="FFE8C8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12" spc="-9" dirty="0">
                <a:solidFill>
                  <a:schemeClr val="tx1"/>
                </a:solidFill>
              </a:rPr>
              <a:t>Text analysis for contracts</a:t>
            </a:r>
          </a:p>
        </p:txBody>
      </p:sp>
      <p:sp>
        <p:nvSpPr>
          <p:cNvPr id="32" name="Oval 56">
            <a:extLst>
              <a:ext uri="{FF2B5EF4-FFF2-40B4-BE49-F238E27FC236}">
                <a16:creationId xmlns:a16="http://schemas.microsoft.com/office/drawing/2014/main" id="{CC1D9DF9-AAC2-452D-B7FA-5D8B2B15B79F}"/>
              </a:ext>
            </a:extLst>
          </p:cNvPr>
          <p:cNvSpPr/>
          <p:nvPr/>
        </p:nvSpPr>
        <p:spPr>
          <a:xfrm>
            <a:off x="5953439" y="3151628"/>
            <a:ext cx="702000" cy="702000"/>
          </a:xfrm>
          <a:prstGeom prst="ellipse">
            <a:avLst/>
          </a:prstGeom>
          <a:solidFill>
            <a:srgbClr val="FFE8C8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12" spc="-9" dirty="0">
                <a:solidFill>
                  <a:schemeClr val="tx1"/>
                </a:solidFill>
              </a:rPr>
              <a:t>Customer Service chatbots</a:t>
            </a:r>
          </a:p>
        </p:txBody>
      </p:sp>
      <p:sp>
        <p:nvSpPr>
          <p:cNvPr id="33" name="Oval 56">
            <a:extLst>
              <a:ext uri="{FF2B5EF4-FFF2-40B4-BE49-F238E27FC236}">
                <a16:creationId xmlns:a16="http://schemas.microsoft.com/office/drawing/2014/main" id="{AB2B4CAB-F97A-4806-ABDD-39A58B102291}"/>
              </a:ext>
            </a:extLst>
          </p:cNvPr>
          <p:cNvSpPr/>
          <p:nvPr/>
        </p:nvSpPr>
        <p:spPr>
          <a:xfrm>
            <a:off x="5437001" y="3773630"/>
            <a:ext cx="702000" cy="702000"/>
          </a:xfrm>
          <a:prstGeom prst="ellipse">
            <a:avLst/>
          </a:prstGeom>
          <a:solidFill>
            <a:srgbClr val="FFE8C8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12" spc="-9" dirty="0">
                <a:solidFill>
                  <a:schemeClr val="tx1"/>
                </a:solidFill>
              </a:rPr>
              <a:t>Sales virtual agents</a:t>
            </a:r>
          </a:p>
        </p:txBody>
      </p:sp>
      <p:sp>
        <p:nvSpPr>
          <p:cNvPr id="34" name="Oval 56">
            <a:extLst>
              <a:ext uri="{FF2B5EF4-FFF2-40B4-BE49-F238E27FC236}">
                <a16:creationId xmlns:a16="http://schemas.microsoft.com/office/drawing/2014/main" id="{66D88BA7-1534-41ED-9D67-049E1DB4C2C5}"/>
              </a:ext>
            </a:extLst>
          </p:cNvPr>
          <p:cNvSpPr/>
          <p:nvPr/>
        </p:nvSpPr>
        <p:spPr>
          <a:xfrm>
            <a:off x="7143906" y="3629971"/>
            <a:ext cx="702000" cy="702000"/>
          </a:xfrm>
          <a:prstGeom prst="ellipse">
            <a:avLst/>
          </a:prstGeom>
          <a:solidFill>
            <a:srgbClr val="FFE8C8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12" spc="-9" dirty="0">
                <a:solidFill>
                  <a:schemeClr val="tx1"/>
                </a:solidFill>
              </a:rPr>
              <a:t>Self-learning RMT cost control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A46FA81-A718-451C-9B73-53C58DF83721}"/>
              </a:ext>
            </a:extLst>
          </p:cNvPr>
          <p:cNvSpPr/>
          <p:nvPr/>
        </p:nvSpPr>
        <p:spPr>
          <a:xfrm>
            <a:off x="1785335" y="2875799"/>
            <a:ext cx="1124122" cy="23858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8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099F87-CC77-40D8-A9C6-043E3E4CE044}"/>
              </a:ext>
            </a:extLst>
          </p:cNvPr>
          <p:cNvSpPr/>
          <p:nvPr/>
        </p:nvSpPr>
        <p:spPr>
          <a:xfrm>
            <a:off x="1785335" y="2492390"/>
            <a:ext cx="1124122" cy="546611"/>
          </a:xfrm>
          <a:prstGeom prst="rect">
            <a:avLst/>
          </a:prstGeom>
          <a:solidFill>
            <a:srgbClr val="FFD29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83" dirty="0">
                <a:solidFill>
                  <a:schemeClr val="tx1"/>
                </a:solidFill>
              </a:rPr>
              <a:t>Data collection &amp; analytics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8B274BB-1DC8-48DA-A906-FEE78A421D21}"/>
              </a:ext>
            </a:extLst>
          </p:cNvPr>
          <p:cNvSpPr/>
          <p:nvPr/>
        </p:nvSpPr>
        <p:spPr>
          <a:xfrm>
            <a:off x="2989574" y="2875799"/>
            <a:ext cx="1124122" cy="23858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8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809EAB-0A6F-41C5-BF54-55A98807EB67}"/>
              </a:ext>
            </a:extLst>
          </p:cNvPr>
          <p:cNvSpPr/>
          <p:nvPr/>
        </p:nvSpPr>
        <p:spPr>
          <a:xfrm>
            <a:off x="2989574" y="2492389"/>
            <a:ext cx="1124122" cy="546611"/>
          </a:xfrm>
          <a:prstGeom prst="rect">
            <a:avLst/>
          </a:prstGeom>
          <a:solidFill>
            <a:srgbClr val="FFD29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83" dirty="0">
                <a:solidFill>
                  <a:schemeClr val="tx1"/>
                </a:solidFill>
              </a:rPr>
              <a:t>Data Mgmt. / infrastructure</a:t>
            </a:r>
          </a:p>
        </p:txBody>
      </p:sp>
      <p:sp>
        <p:nvSpPr>
          <p:cNvPr id="40" name="Oval 56">
            <a:extLst>
              <a:ext uri="{FF2B5EF4-FFF2-40B4-BE49-F238E27FC236}">
                <a16:creationId xmlns:a16="http://schemas.microsoft.com/office/drawing/2014/main" id="{906B67DF-9660-4402-913F-B4406E07CCB0}"/>
              </a:ext>
            </a:extLst>
          </p:cNvPr>
          <p:cNvSpPr/>
          <p:nvPr/>
        </p:nvSpPr>
        <p:spPr>
          <a:xfrm>
            <a:off x="1976931" y="3257387"/>
            <a:ext cx="741000" cy="741000"/>
          </a:xfrm>
          <a:prstGeom prst="ellipse">
            <a:avLst/>
          </a:prstGeom>
          <a:solidFill>
            <a:srgbClr val="FFE8C8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12" spc="-9" dirty="0">
                <a:solidFill>
                  <a:schemeClr val="tx1"/>
                </a:solidFill>
              </a:rPr>
              <a:t>Telematics &amp; connected car data</a:t>
            </a:r>
          </a:p>
        </p:txBody>
      </p:sp>
      <p:sp>
        <p:nvSpPr>
          <p:cNvPr id="42" name="Oval 56">
            <a:extLst>
              <a:ext uri="{FF2B5EF4-FFF2-40B4-BE49-F238E27FC236}">
                <a16:creationId xmlns:a16="http://schemas.microsoft.com/office/drawing/2014/main" id="{32DC5ADD-E0E2-427C-91F0-22EEEBF10EEF}"/>
              </a:ext>
            </a:extLst>
          </p:cNvPr>
          <p:cNvSpPr/>
          <p:nvPr/>
        </p:nvSpPr>
        <p:spPr>
          <a:xfrm>
            <a:off x="1800738" y="4324748"/>
            <a:ext cx="702000" cy="702000"/>
          </a:xfrm>
          <a:prstGeom prst="ellipse">
            <a:avLst/>
          </a:prstGeom>
          <a:solidFill>
            <a:srgbClr val="FFE8C8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12" spc="-32" dirty="0">
                <a:solidFill>
                  <a:schemeClr val="tx1"/>
                </a:solidFill>
              </a:rPr>
              <a:t>Data-lab-as-a-service</a:t>
            </a:r>
          </a:p>
        </p:txBody>
      </p:sp>
      <p:sp>
        <p:nvSpPr>
          <p:cNvPr id="43" name="Oval 56">
            <a:extLst>
              <a:ext uri="{FF2B5EF4-FFF2-40B4-BE49-F238E27FC236}">
                <a16:creationId xmlns:a16="http://schemas.microsoft.com/office/drawing/2014/main" id="{6234532A-6AE3-49A2-8B8E-799E1FF83CA8}"/>
              </a:ext>
            </a:extLst>
          </p:cNvPr>
          <p:cNvSpPr/>
          <p:nvPr/>
        </p:nvSpPr>
        <p:spPr>
          <a:xfrm>
            <a:off x="3111335" y="3877042"/>
            <a:ext cx="677526" cy="684301"/>
          </a:xfrm>
          <a:prstGeom prst="ellipse">
            <a:avLst/>
          </a:prstGeom>
          <a:solidFill>
            <a:srgbClr val="FFE8C8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12" spc="-9" dirty="0">
                <a:solidFill>
                  <a:schemeClr val="tx1"/>
                </a:solidFill>
              </a:rPr>
              <a:t>IoT</a:t>
            </a:r>
          </a:p>
        </p:txBody>
      </p:sp>
      <p:sp>
        <p:nvSpPr>
          <p:cNvPr id="44" name="Oval 56">
            <a:extLst>
              <a:ext uri="{FF2B5EF4-FFF2-40B4-BE49-F238E27FC236}">
                <a16:creationId xmlns:a16="http://schemas.microsoft.com/office/drawing/2014/main" id="{EC2E8AC6-A2BA-48FE-BE62-B0543CBC06A4}"/>
              </a:ext>
            </a:extLst>
          </p:cNvPr>
          <p:cNvSpPr/>
          <p:nvPr/>
        </p:nvSpPr>
        <p:spPr>
          <a:xfrm>
            <a:off x="3442366" y="4580577"/>
            <a:ext cx="641866" cy="648285"/>
          </a:xfrm>
          <a:prstGeom prst="ellipse">
            <a:avLst/>
          </a:prstGeom>
          <a:solidFill>
            <a:srgbClr val="FFE8C8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12" spc="-9" dirty="0">
                <a:solidFill>
                  <a:schemeClr val="tx1"/>
                </a:solidFill>
              </a:rPr>
              <a:t>Cloud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FF582DE-9C4A-44A9-8092-63D26248042A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17" y="1870173"/>
            <a:ext cx="505397" cy="50539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D1CF3D1-FD8C-4A0C-A598-924605A6CD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96" y="1849872"/>
            <a:ext cx="546000" cy="546000"/>
          </a:xfrm>
          <a:prstGeom prst="rect">
            <a:avLst/>
          </a:prstGeom>
        </p:spPr>
      </p:pic>
      <p:sp>
        <p:nvSpPr>
          <p:cNvPr id="47" name="Oval 56">
            <a:extLst>
              <a:ext uri="{FF2B5EF4-FFF2-40B4-BE49-F238E27FC236}">
                <a16:creationId xmlns:a16="http://schemas.microsoft.com/office/drawing/2014/main" id="{1D66F857-275A-4521-8250-2C6874D5C91D}"/>
              </a:ext>
            </a:extLst>
          </p:cNvPr>
          <p:cNvSpPr/>
          <p:nvPr/>
        </p:nvSpPr>
        <p:spPr>
          <a:xfrm>
            <a:off x="3394948" y="3146268"/>
            <a:ext cx="641866" cy="648285"/>
          </a:xfrm>
          <a:prstGeom prst="ellipse">
            <a:avLst/>
          </a:prstGeom>
          <a:solidFill>
            <a:srgbClr val="FFE8C8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12" spc="-32" dirty="0">
                <a:solidFill>
                  <a:schemeClr val="tx1"/>
                </a:solidFill>
              </a:rPr>
              <a:t>Un-structured </a:t>
            </a:r>
            <a:r>
              <a:rPr lang="en-US" sz="812" spc="-9" dirty="0">
                <a:solidFill>
                  <a:srgbClr val="000000"/>
                </a:solidFill>
              </a:rPr>
              <a:t>data lakes</a:t>
            </a:r>
            <a:endParaRPr lang="en-US" sz="812" spc="-32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496513-2AF3-4E1B-B47C-46E433DF0AEA}"/>
              </a:ext>
            </a:extLst>
          </p:cNvPr>
          <p:cNvSpPr/>
          <p:nvPr/>
        </p:nvSpPr>
        <p:spPr>
          <a:xfrm>
            <a:off x="830316" y="2492390"/>
            <a:ext cx="874624" cy="2769304"/>
          </a:xfrm>
          <a:prstGeom prst="rect">
            <a:avLst/>
          </a:prstGeom>
          <a:solidFill>
            <a:srgbClr val="FFD29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83" dirty="0">
                <a:solidFill>
                  <a:schemeClr val="tx1"/>
                </a:solidFill>
              </a:rPr>
              <a:t>“Simple” Auto-</a:t>
            </a:r>
            <a:r>
              <a:rPr lang="en-US" sz="1083" dirty="0" err="1">
                <a:solidFill>
                  <a:schemeClr val="tx1"/>
                </a:solidFill>
              </a:rPr>
              <a:t>mation</a:t>
            </a:r>
            <a:endParaRPr lang="en-US" sz="1083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50AE96-B9DC-4A0E-8C3D-AEE8DAAEEF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392" y="1956968"/>
            <a:ext cx="523810" cy="533333"/>
          </a:xfrm>
          <a:prstGeom prst="rect">
            <a:avLst/>
          </a:prstGeom>
        </p:spPr>
      </p:pic>
      <p:sp>
        <p:nvSpPr>
          <p:cNvPr id="49" name="TextBox 2">
            <a:extLst>
              <a:ext uri="{FF2B5EF4-FFF2-40B4-BE49-F238E27FC236}">
                <a16:creationId xmlns:a16="http://schemas.microsoft.com/office/drawing/2014/main" id="{24621A79-D21C-4069-A707-572E5B9B9218}"/>
              </a:ext>
            </a:extLst>
          </p:cNvPr>
          <p:cNvSpPr txBox="1"/>
          <p:nvPr/>
        </p:nvSpPr>
        <p:spPr>
          <a:xfrm>
            <a:off x="599672" y="834888"/>
            <a:ext cx="8800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Digital allows new fundamental layers of technology enablers e.g. Blockchain, AI, &amp; RPA</a:t>
            </a:r>
          </a:p>
        </p:txBody>
      </p:sp>
    </p:spTree>
    <p:extLst>
      <p:ext uri="{BB962C8B-B14F-4D97-AF65-F5344CB8AC3E}">
        <p14:creationId xmlns:p14="http://schemas.microsoft.com/office/powerpoint/2010/main" val="263223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8C4-4BF6-4165-B50E-58FD57AC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4" y="0"/>
            <a:ext cx="8671719" cy="95091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GB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Illustration: Gap Between most businesses and the state of the 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1FD02-638E-4568-95DA-F8DA4D312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70" y="2047387"/>
            <a:ext cx="903424" cy="903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3150AB-AEF1-4177-8A8C-D122B29E6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108" y="3607558"/>
            <a:ext cx="1449969" cy="738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15D26F-8ADF-422F-9AA0-317BF684D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897" y="4881588"/>
            <a:ext cx="1492723" cy="784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F39147-A7CD-42FD-9560-D1C181D25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473" y="1904574"/>
            <a:ext cx="1223125" cy="1250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55571B-C63D-48D2-9650-7622AECDB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3997" y="2052721"/>
            <a:ext cx="1438654" cy="80834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C2DEDF-577B-4A4E-9289-4D64176491B0}"/>
              </a:ext>
            </a:extLst>
          </p:cNvPr>
          <p:cNvCxnSpPr/>
          <p:nvPr/>
        </p:nvCxnSpPr>
        <p:spPr bwMode="auto">
          <a:xfrm>
            <a:off x="2568159" y="2456891"/>
            <a:ext cx="96449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B4F23B-2C85-4524-BC16-53D21ADFA176}"/>
              </a:ext>
            </a:extLst>
          </p:cNvPr>
          <p:cNvCxnSpPr/>
          <p:nvPr/>
        </p:nvCxnSpPr>
        <p:spPr bwMode="auto">
          <a:xfrm>
            <a:off x="4903052" y="2458687"/>
            <a:ext cx="96449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5FD1A6-2945-4382-A962-2DD13D33982D}"/>
              </a:ext>
            </a:extLst>
          </p:cNvPr>
          <p:cNvCxnSpPr>
            <a:endCxn id="5" idx="0"/>
          </p:cNvCxnSpPr>
          <p:nvPr/>
        </p:nvCxnSpPr>
        <p:spPr bwMode="auto">
          <a:xfrm flipH="1">
            <a:off x="2123093" y="3105884"/>
            <a:ext cx="16" cy="50167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1261DE-DF94-46F9-B211-94FAB336E650}"/>
              </a:ext>
            </a:extLst>
          </p:cNvPr>
          <p:cNvCxnSpPr/>
          <p:nvPr/>
        </p:nvCxnSpPr>
        <p:spPr bwMode="auto">
          <a:xfrm>
            <a:off x="2100283" y="4391260"/>
            <a:ext cx="0" cy="3681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9BAB3D7-1C4F-4AC5-B2EC-7679E9D1BBCC}"/>
              </a:ext>
            </a:extLst>
          </p:cNvPr>
          <p:cNvSpPr txBox="1"/>
          <p:nvPr/>
        </p:nvSpPr>
        <p:spPr>
          <a:xfrm>
            <a:off x="3467395" y="1693256"/>
            <a:ext cx="1661207" cy="44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Dedicated hardware (e.g. GPUs)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B06CC5-EF0E-4CFA-8E03-FA8617DCE808}"/>
              </a:ext>
            </a:extLst>
          </p:cNvPr>
          <p:cNvSpPr txBox="1"/>
          <p:nvPr/>
        </p:nvSpPr>
        <p:spPr>
          <a:xfrm>
            <a:off x="1323654" y="1858124"/>
            <a:ext cx="1661207" cy="2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High end PC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D933FE-B414-404A-A1F9-4B09FCAD111C}"/>
              </a:ext>
            </a:extLst>
          </p:cNvPr>
          <p:cNvSpPr txBox="1"/>
          <p:nvPr/>
        </p:nvSpPr>
        <p:spPr>
          <a:xfrm>
            <a:off x="5679099" y="1597146"/>
            <a:ext cx="1925385" cy="44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Massively parallel processing architecture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AC8A42-0F3C-4EEA-9098-2FF5D1AD51DC}"/>
              </a:ext>
            </a:extLst>
          </p:cNvPr>
          <p:cNvSpPr txBox="1"/>
          <p:nvPr/>
        </p:nvSpPr>
        <p:spPr>
          <a:xfrm>
            <a:off x="230818" y="2223362"/>
            <a:ext cx="1661207" cy="2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Single HD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AF3E33-5708-4443-9A8C-EBE077AC87D6}"/>
              </a:ext>
            </a:extLst>
          </p:cNvPr>
          <p:cNvSpPr txBox="1"/>
          <p:nvPr/>
        </p:nvSpPr>
        <p:spPr>
          <a:xfrm>
            <a:off x="230817" y="3642188"/>
            <a:ext cx="1661207" cy="2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Server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170AC8-69F3-4DD3-88B7-A78299EFFF9D}"/>
              </a:ext>
            </a:extLst>
          </p:cNvPr>
          <p:cNvSpPr txBox="1"/>
          <p:nvPr/>
        </p:nvSpPr>
        <p:spPr>
          <a:xfrm>
            <a:off x="230816" y="5131177"/>
            <a:ext cx="1661207" cy="2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Cloud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28EB727-F6CE-48C2-B75E-7D9EC864733D}"/>
              </a:ext>
            </a:extLst>
          </p:cNvPr>
          <p:cNvCxnSpPr>
            <a:cxnSpLocks/>
          </p:cNvCxnSpPr>
          <p:nvPr/>
        </p:nvCxnSpPr>
        <p:spPr bwMode="auto">
          <a:xfrm>
            <a:off x="2653324" y="2788790"/>
            <a:ext cx="3412759" cy="2205569"/>
          </a:xfrm>
          <a:prstGeom prst="straightConnector1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5995EE44-A8D5-4420-A042-A03CC24E8B7D}"/>
              </a:ext>
            </a:extLst>
          </p:cNvPr>
          <p:cNvSpPr/>
          <p:nvPr/>
        </p:nvSpPr>
        <p:spPr bwMode="auto">
          <a:xfrm>
            <a:off x="6019077" y="4752436"/>
            <a:ext cx="1245427" cy="109625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Current state of the art big data &amp; ML**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5444CC-B23D-4514-AF07-16F9F387BB73}"/>
              </a:ext>
            </a:extLst>
          </p:cNvPr>
          <p:cNvSpPr/>
          <p:nvPr/>
        </p:nvSpPr>
        <p:spPr bwMode="auto">
          <a:xfrm>
            <a:off x="530409" y="1597146"/>
            <a:ext cx="7074075" cy="436493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40634EB-0D48-4B6B-A4C1-EB90001CAE4A}"/>
              </a:ext>
            </a:extLst>
          </p:cNvPr>
          <p:cNvCxnSpPr/>
          <p:nvPr/>
        </p:nvCxnSpPr>
        <p:spPr bwMode="auto">
          <a:xfrm>
            <a:off x="7220962" y="5686309"/>
            <a:ext cx="602239" cy="420914"/>
          </a:xfrm>
          <a:prstGeom prst="straightConnector1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006B3AA-69D6-44EE-8ECA-7FD27F08005D}"/>
              </a:ext>
            </a:extLst>
          </p:cNvPr>
          <p:cNvSpPr/>
          <p:nvPr/>
        </p:nvSpPr>
        <p:spPr bwMode="auto">
          <a:xfrm>
            <a:off x="7903030" y="4506066"/>
            <a:ext cx="1861172" cy="191827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“Square km Array”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157TB per second of raw data produced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GB" sz="1200" b="0" dirty="0">
                <a:latin typeface="Arial" pitchFamily="-111" charset="0"/>
              </a:rPr>
              <a:t>Requires c</a:t>
            </a: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omputers capable of 300 petaflops*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GB" sz="1200" b="0" dirty="0">
                <a:latin typeface="Arial" pitchFamily="-111" charset="0"/>
              </a:rPr>
              <a:t>Storage need equal to 5x today’s total global Internet traffic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94B37E-5AE7-4EA5-B81D-2BD64A05E066}"/>
              </a:ext>
            </a:extLst>
          </p:cNvPr>
          <p:cNvSpPr txBox="1"/>
          <p:nvPr/>
        </p:nvSpPr>
        <p:spPr>
          <a:xfrm>
            <a:off x="466657" y="6286702"/>
            <a:ext cx="52033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/>
              <a:t>* The fastest computer in the world today is the Sunway </a:t>
            </a:r>
            <a:r>
              <a:rPr lang="en-GB" sz="1000" b="0" dirty="0" err="1"/>
              <a:t>Taihulight</a:t>
            </a:r>
            <a:r>
              <a:rPr lang="en-GB" sz="1000" b="0" dirty="0"/>
              <a:t>, rated at 93 petaflops.  It consists of over 10 million processing cores and consumes 15MW of electricity</a:t>
            </a:r>
          </a:p>
          <a:p>
            <a:r>
              <a:rPr lang="en-GB" sz="1000" b="0" dirty="0"/>
              <a:t>** ML = machine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8B090A-09BC-42A5-A0D2-792B04ED168E}"/>
              </a:ext>
            </a:extLst>
          </p:cNvPr>
          <p:cNvSpPr txBox="1"/>
          <p:nvPr/>
        </p:nvSpPr>
        <p:spPr>
          <a:xfrm>
            <a:off x="583407" y="834888"/>
            <a:ext cx="8535442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600" dirty="0">
                <a:solidFill>
                  <a:schemeClr val="accent2"/>
                </a:solidFill>
              </a:rPr>
              <a:t>If enablers such as data management, analytics, and AI capability have become readily available, companies are far from fully embracing them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3983A-1246-41DC-BCF9-4C5D0845E56D}"/>
              </a:ext>
            </a:extLst>
          </p:cNvPr>
          <p:cNvSpPr txBox="1"/>
          <p:nvPr/>
        </p:nvSpPr>
        <p:spPr>
          <a:xfrm>
            <a:off x="654267" y="2862818"/>
            <a:ext cx="2581949" cy="5539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0" dirty="0"/>
              <a:t>Typical corporate customer x product database, containing a few million lines of structured data, totalling a few tens of GB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84094F-10A9-44C8-8AF9-ABA7C06F0369}"/>
              </a:ext>
            </a:extLst>
          </p:cNvPr>
          <p:cNvSpPr txBox="1"/>
          <p:nvPr/>
        </p:nvSpPr>
        <p:spPr>
          <a:xfrm>
            <a:off x="3248120" y="3517810"/>
            <a:ext cx="2042113" cy="70788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0" dirty="0"/>
              <a:t>Google Open Images dataset of URLs for roughly 9 million images, categorised and labelled (6.2TB total download)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BCF498-2CD3-4A0D-BC4C-93B3DFDF9E37}"/>
              </a:ext>
            </a:extLst>
          </p:cNvPr>
          <p:cNvSpPr txBox="1"/>
          <p:nvPr/>
        </p:nvSpPr>
        <p:spPr>
          <a:xfrm>
            <a:off x="7983111" y="4198289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By the mid-2020s</a:t>
            </a:r>
          </a:p>
        </p:txBody>
      </p:sp>
    </p:spTree>
    <p:extLst>
      <p:ext uri="{BB962C8B-B14F-4D97-AF65-F5344CB8AC3E}">
        <p14:creationId xmlns:p14="http://schemas.microsoft.com/office/powerpoint/2010/main" val="161827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2" y="1407654"/>
            <a:ext cx="5045104" cy="422219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A29DB1-C996-494C-8117-63C5B19B1BCC}"/>
              </a:ext>
            </a:extLst>
          </p:cNvPr>
          <p:cNvSpPr txBox="1"/>
          <p:nvPr/>
        </p:nvSpPr>
        <p:spPr>
          <a:xfrm>
            <a:off x="5973575" y="1493894"/>
            <a:ext cx="3347919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7A"/>
              </a:buClr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Tech firms have demonstrated that exceptionally valuable businesses can be created with relatively few employees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B00F0-9726-408A-9FCE-C91F85983156}"/>
              </a:ext>
            </a:extLst>
          </p:cNvPr>
          <p:cNvSpPr txBox="1"/>
          <p:nvPr/>
        </p:nvSpPr>
        <p:spPr>
          <a:xfrm>
            <a:off x="6078043" y="2604122"/>
            <a:ext cx="313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7A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Ratio of market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capitalisation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to employee numbers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EC03EE-6F82-4B77-A864-06168C202044}"/>
              </a:ext>
            </a:extLst>
          </p:cNvPr>
          <p:cNvCxnSpPr/>
          <p:nvPr/>
        </p:nvCxnSpPr>
        <p:spPr bwMode="auto">
          <a:xfrm>
            <a:off x="6269111" y="3127342"/>
            <a:ext cx="26787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4E2A881-2D07-440D-A2E1-D18B1111A05B}"/>
              </a:ext>
            </a:extLst>
          </p:cNvPr>
          <p:cNvSpPr txBox="1"/>
          <p:nvPr/>
        </p:nvSpPr>
        <p:spPr>
          <a:xfrm>
            <a:off x="6269111" y="3368396"/>
            <a:ext cx="2947917" cy="57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677A"/>
              </a:buClr>
              <a:buSzTx/>
              <a:buFontTx/>
              <a:buNone/>
              <a:tabLst>
                <a:tab pos="21209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Barclays Bank	$0.4m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677A"/>
              </a:buClr>
              <a:buSzTx/>
              <a:buFontTx/>
              <a:buNone/>
              <a:tabLst>
                <a:tab pos="21209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Deutsche Bank	$0.3m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BD0867-AB46-4A83-B3BD-D78A50AAE220}"/>
              </a:ext>
            </a:extLst>
          </p:cNvPr>
          <p:cNvSpPr txBox="1"/>
          <p:nvPr/>
        </p:nvSpPr>
        <p:spPr>
          <a:xfrm>
            <a:off x="6269111" y="4585319"/>
            <a:ext cx="2947917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677A"/>
              </a:buClr>
              <a:buSzTx/>
              <a:buFontTx/>
              <a:buNone/>
              <a:tabLst>
                <a:tab pos="21209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PayPal	$5.4m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677A"/>
              </a:buClr>
              <a:buSzTx/>
              <a:buFontTx/>
              <a:buNone/>
              <a:tabLst>
                <a:tab pos="21209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Stripe	$9.0m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677A"/>
              </a:buClr>
              <a:buSzTx/>
              <a:buFontTx/>
              <a:buNone/>
              <a:tabLst>
                <a:tab pos="21209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Facebook	$21.6m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EC6B7C-4839-4784-818F-3AC2C8EE0686}"/>
              </a:ext>
            </a:extLst>
          </p:cNvPr>
          <p:cNvSpPr/>
          <p:nvPr/>
        </p:nvSpPr>
        <p:spPr>
          <a:xfrm>
            <a:off x="5973575" y="2508587"/>
            <a:ext cx="3347919" cy="3084395"/>
          </a:xfrm>
          <a:prstGeom prst="rect">
            <a:avLst/>
          </a:prstGeom>
          <a:ln>
            <a:solidFill>
              <a:srgbClr val="051640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7A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51640"/>
              </a:solidFill>
              <a:effectLst/>
              <a:uLnTx/>
              <a:uFillTx/>
              <a:latin typeface="Arial" pitchFamily="-112" charset="0"/>
              <a:ea typeface="MS PGothic" pitchFamily="34" charset="-128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258577-6C89-49ED-AAE6-97788899C5BF}"/>
              </a:ext>
            </a:extLst>
          </p:cNvPr>
          <p:cNvSpPr txBox="1"/>
          <p:nvPr/>
        </p:nvSpPr>
        <p:spPr>
          <a:xfrm>
            <a:off x="7440709" y="4154885"/>
            <a:ext cx="477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7A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vs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5164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F5619946-DC62-4F1D-A830-09D1ED4E46E5}"/>
              </a:ext>
            </a:extLst>
          </p:cNvPr>
          <p:cNvSpPr/>
          <p:nvPr/>
        </p:nvSpPr>
        <p:spPr>
          <a:xfrm>
            <a:off x="726947" y="5782871"/>
            <a:ext cx="8478838" cy="56883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7A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51640"/>
              </a:solidFill>
              <a:effectLst/>
              <a:uLnTx/>
              <a:uFillTx/>
              <a:latin typeface="Arial" pitchFamily="-112" charset="0"/>
              <a:ea typeface="MS PGothic" pitchFamily="34" charset="-128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A7C19C-FF5A-49EC-8476-2CA2BA5A2E46}"/>
              </a:ext>
            </a:extLst>
          </p:cNvPr>
          <p:cNvSpPr txBox="1"/>
          <p:nvPr/>
        </p:nvSpPr>
        <p:spPr>
          <a:xfrm>
            <a:off x="6020615" y="5804763"/>
            <a:ext cx="268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7A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John Sculley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, CEO of Apple, 1983-93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E34AC-E3E4-468D-B892-44635FC34C2E}"/>
              </a:ext>
            </a:extLst>
          </p:cNvPr>
          <p:cNvSpPr txBox="1"/>
          <p:nvPr/>
        </p:nvSpPr>
        <p:spPr>
          <a:xfrm>
            <a:off x="988994" y="5782398"/>
            <a:ext cx="461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7A"/>
              </a:buClr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“There will be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Kodaks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in the next several years, who missed the pivot”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7BA576B-57EE-4510-A8FC-D65CBB0AFCF7}"/>
              </a:ext>
            </a:extLst>
          </p:cNvPr>
          <p:cNvSpPr txBox="1">
            <a:spLocks/>
          </p:cNvSpPr>
          <p:nvPr/>
        </p:nvSpPr>
        <p:spPr bwMode="auto">
          <a:xfrm>
            <a:off x="655846" y="0"/>
            <a:ext cx="9122698" cy="80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defTabSz="762000" eaLnBrk="0" hangingPunct="0">
              <a:lnSpc>
                <a:spcPct val="90000"/>
              </a:lnSpc>
              <a:defRPr sz="2200"/>
            </a:lvl1pPr>
            <a:lvl2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2pPr>
            <a:lvl3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3pPr>
            <a:lvl4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4pPr>
            <a:lvl5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5pPr>
            <a:lvl6pPr marL="4572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6pPr>
            <a:lvl7pPr marL="9144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7pPr>
            <a:lvl8pPr marL="1371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8pPr>
            <a:lvl9pPr marL="18288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GB" b="0" dirty="0"/>
              <a:t>Operations Efficiency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75FC3A4D-86D6-42FB-BB83-070386FC30E4}"/>
              </a:ext>
            </a:extLst>
          </p:cNvPr>
          <p:cNvSpPr txBox="1"/>
          <p:nvPr/>
        </p:nvSpPr>
        <p:spPr>
          <a:xfrm>
            <a:off x="592783" y="677231"/>
            <a:ext cx="8525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The asymptotic end point – in some sectors – is a business model with zero employees, and everything run by software</a:t>
            </a:r>
          </a:p>
        </p:txBody>
      </p:sp>
    </p:spTree>
    <p:extLst>
      <p:ext uri="{BB962C8B-B14F-4D97-AF65-F5344CB8AC3E}">
        <p14:creationId xmlns:p14="http://schemas.microsoft.com/office/powerpoint/2010/main" val="239903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2F2E2-C841-4602-969E-A8002F225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0"/>
            <a:ext cx="7245350" cy="95091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Competition Becoming Painful – Illustration China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0416B-8485-496B-8A97-F223975F6905}"/>
              </a:ext>
            </a:extLst>
          </p:cNvPr>
          <p:cNvSpPr txBox="1"/>
          <p:nvPr/>
        </p:nvSpPr>
        <p:spPr>
          <a:xfrm>
            <a:off x="586477" y="834887"/>
            <a:ext cx="847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Natively Digital players achieve unprecedented levels of automated customer features and cost efficiency – Example of </a:t>
            </a:r>
            <a:r>
              <a:rPr lang="en-US" sz="1600" dirty="0" err="1">
                <a:solidFill>
                  <a:schemeClr val="accent2"/>
                </a:solidFill>
              </a:rPr>
              <a:t>WeBank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5D00995D-26EB-4C23-AE4D-2BC391584135}"/>
              </a:ext>
            </a:extLst>
          </p:cNvPr>
          <p:cNvSpPr/>
          <p:nvPr/>
        </p:nvSpPr>
        <p:spPr>
          <a:xfrm>
            <a:off x="5120900" y="1612900"/>
            <a:ext cx="4296596" cy="4579938"/>
          </a:xfrm>
          <a:prstGeom prst="rect">
            <a:avLst/>
          </a:prstGeom>
          <a:solidFill>
            <a:srgbClr val="EAEAEA">
              <a:alpha val="20000"/>
            </a:srgbClr>
          </a:solidFill>
          <a:ln w="9525">
            <a:solidFill>
              <a:srgbClr val="00539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pPr algn="ctr"/>
            <a:r>
              <a:rPr lang="en-US" altLang="zh-CN" sz="1300" b="1" dirty="0">
                <a:solidFill>
                  <a:srgbClr val="0053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en-AU" altLang="zh-CN" sz="1300" b="1" dirty="0">
                <a:solidFill>
                  <a:srgbClr val="0053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Efficiency</a:t>
            </a:r>
            <a:endParaRPr lang="en-US" altLang="zh-CN" sz="1300" b="1" dirty="0">
              <a:solidFill>
                <a:srgbClr val="0053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9">
            <a:extLst>
              <a:ext uri="{FF2B5EF4-FFF2-40B4-BE49-F238E27FC236}">
                <a16:creationId xmlns:a16="http://schemas.microsoft.com/office/drawing/2014/main" id="{56CAFC0C-A163-4340-8BD0-40688B985195}"/>
              </a:ext>
            </a:extLst>
          </p:cNvPr>
          <p:cNvSpPr/>
          <p:nvPr/>
        </p:nvSpPr>
        <p:spPr>
          <a:xfrm>
            <a:off x="649288" y="1973264"/>
            <a:ext cx="4032250" cy="421957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72000" rtlCol="0" anchor="t"/>
          <a:lstStyle/>
          <a:p>
            <a:pPr>
              <a:spcAft>
                <a:spcPts val="900"/>
              </a:spcAft>
            </a:pPr>
            <a:r>
              <a:rPr lang="en-US" altLang="zh-CN" sz="13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WeBank</a:t>
            </a:r>
            <a:r>
              <a:rPr lang="en-US" altLang="zh-CN" sz="13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first private-owned internet bank established in China, sponsored by internet technology giant </a:t>
            </a:r>
            <a:r>
              <a:rPr lang="en-US" altLang="zh-CN" sz="13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Tencent</a:t>
            </a:r>
            <a:endParaRPr lang="en-US" altLang="zh-CN" sz="1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</a:t>
            </a:r>
            <a:r>
              <a:rPr lang="en-AU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2014.12</a:t>
            </a:r>
            <a:endParaRPr lang="en-AU" altLang="zh-CN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shareholders</a:t>
            </a:r>
          </a:p>
          <a:p>
            <a:pPr marL="252000" indent="-144000">
              <a:spcAft>
                <a:spcPts val="300"/>
              </a:spcAft>
              <a:buFont typeface="Courier New" panose="02070309020205020404" pitchFamily="49" charset="0"/>
              <a:buChar char="­"/>
            </a:pPr>
            <a:r>
              <a:rPr lang="en-US" altLang="zh-CN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Tencent</a:t>
            </a: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(30%), </a:t>
            </a:r>
            <a:r>
              <a:rPr lang="en-US" altLang="zh-CN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Liye</a:t>
            </a: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 </a:t>
            </a:r>
            <a:r>
              <a:rPr lang="en-US" altLang="zh-CN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(20%), </a:t>
            </a:r>
            <a:r>
              <a:rPr lang="en-US" altLang="zh-CN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Baiyeyuan</a:t>
            </a: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Investment </a:t>
            </a:r>
            <a:r>
              <a:rPr lang="en-US" altLang="zh-CN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(20%), </a:t>
            </a: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7 Companies </a:t>
            </a:r>
            <a:r>
              <a:rPr lang="en-US" altLang="zh-CN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(30%)</a:t>
            </a:r>
          </a:p>
          <a:p>
            <a:pPr marL="144000" indent="-144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Revenue: RMB 6.75 </a:t>
            </a:r>
            <a:r>
              <a:rPr lang="en-US" altLang="zh-CN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</a:p>
          <a:p>
            <a:pPr marL="144000" indent="-144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profit: RMB 1.45 </a:t>
            </a:r>
            <a:r>
              <a:rPr lang="en-US" altLang="zh-CN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</a:p>
          <a:p>
            <a:pPr marL="144000" indent="-144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 employees: 1,200</a:t>
            </a:r>
          </a:p>
          <a:p>
            <a:pPr marL="144000" indent="-1440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overview</a:t>
            </a:r>
          </a:p>
          <a:p>
            <a:pPr marL="252000" lvl="0" indent="-14400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 from individuals and SMEs </a:t>
            </a:r>
          </a:p>
          <a:p>
            <a:pPr marL="252000" lvl="0" indent="-14400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 for individuals and SMEs</a:t>
            </a:r>
          </a:p>
          <a:p>
            <a:pPr marL="473075" lvl="1" indent="-1714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Weili</a:t>
            </a: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Loan – small loan between RMB 500~300k</a:t>
            </a:r>
          </a:p>
          <a:p>
            <a:pPr marL="473075" lvl="1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 Car Loan – easy accessible auto finance</a:t>
            </a:r>
          </a:p>
          <a:p>
            <a:pPr marL="252000" lvl="0" indent="-144000">
              <a:spcAft>
                <a:spcPts val="300"/>
              </a:spcAft>
              <a:buFont typeface="Courier New" panose="02070309020205020404" pitchFamily="49" charset="0"/>
              <a:buChar char="­"/>
            </a:pP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Wealth management</a:t>
            </a:r>
          </a:p>
          <a:p>
            <a:pPr marL="252000" lvl="0" indent="-144000">
              <a:spcAft>
                <a:spcPts val="300"/>
              </a:spcAft>
              <a:buFont typeface="Courier New" panose="02070309020205020404" pitchFamily="49" charset="0"/>
              <a:buChar char="­"/>
            </a:pPr>
            <a:endParaRPr lang="en-US" altLang="zh-CN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10">
            <a:extLst>
              <a:ext uri="{FF2B5EF4-FFF2-40B4-BE49-F238E27FC236}">
                <a16:creationId xmlns:a16="http://schemas.microsoft.com/office/drawing/2014/main" id="{5919F6E2-2D1D-4AEE-A4A5-3CB4418FCBD3}"/>
              </a:ext>
            </a:extLst>
          </p:cNvPr>
          <p:cNvSpPr/>
          <p:nvPr/>
        </p:nvSpPr>
        <p:spPr>
          <a:xfrm>
            <a:off x="649288" y="1612900"/>
            <a:ext cx="4032250" cy="360363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Key Information</a:t>
            </a:r>
            <a:endParaRPr lang="en-AU" dirty="0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7" name="组合 6172">
            <a:extLst>
              <a:ext uri="{FF2B5EF4-FFF2-40B4-BE49-F238E27FC236}">
                <a16:creationId xmlns:a16="http://schemas.microsoft.com/office/drawing/2014/main" id="{EB726804-6D28-4B97-851F-D8DA66943FAE}"/>
              </a:ext>
            </a:extLst>
          </p:cNvPr>
          <p:cNvGrpSpPr/>
          <p:nvPr/>
        </p:nvGrpSpPr>
        <p:grpSpPr>
          <a:xfrm>
            <a:off x="2720752" y="1935989"/>
            <a:ext cx="2304256" cy="2501123"/>
            <a:chOff x="2977962" y="1872440"/>
            <a:chExt cx="2080168" cy="1937148"/>
          </a:xfrm>
        </p:grpSpPr>
        <p:cxnSp>
          <p:nvCxnSpPr>
            <p:cNvPr id="8" name="直接连接符 59">
              <a:extLst>
                <a:ext uri="{FF2B5EF4-FFF2-40B4-BE49-F238E27FC236}">
                  <a16:creationId xmlns:a16="http://schemas.microsoft.com/office/drawing/2014/main" id="{846FACF7-64B5-4EAA-B4B9-59877CF23467}"/>
                </a:ext>
              </a:extLst>
            </p:cNvPr>
            <p:cNvCxnSpPr/>
            <p:nvPr/>
          </p:nvCxnSpPr>
          <p:spPr>
            <a:xfrm>
              <a:off x="2977962" y="3809588"/>
              <a:ext cx="1197230" cy="0"/>
            </a:xfrm>
            <a:prstGeom prst="line">
              <a:avLst/>
            </a:prstGeom>
            <a:ln>
              <a:solidFill>
                <a:srgbClr val="00539B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60">
              <a:extLst>
                <a:ext uri="{FF2B5EF4-FFF2-40B4-BE49-F238E27FC236}">
                  <a16:creationId xmlns:a16="http://schemas.microsoft.com/office/drawing/2014/main" id="{A610CE0B-9FDE-4015-AF41-C7E916A0CDE9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V="1">
              <a:off x="4175192" y="1872440"/>
              <a:ext cx="882938" cy="1937148"/>
            </a:xfrm>
            <a:prstGeom prst="line">
              <a:avLst/>
            </a:prstGeom>
            <a:ln>
              <a:solidFill>
                <a:srgbClr val="00539B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椭圆 61">
            <a:extLst>
              <a:ext uri="{FF2B5EF4-FFF2-40B4-BE49-F238E27FC236}">
                <a16:creationId xmlns:a16="http://schemas.microsoft.com/office/drawing/2014/main" id="{43F4C5D6-C481-4DF2-89D8-B1334CF591C5}"/>
              </a:ext>
            </a:extLst>
          </p:cNvPr>
          <p:cNvSpPr/>
          <p:nvPr/>
        </p:nvSpPr>
        <p:spPr>
          <a:xfrm>
            <a:off x="5025008" y="1718800"/>
            <a:ext cx="180000" cy="180000"/>
          </a:xfrm>
          <a:prstGeom prst="ellipse">
            <a:avLst/>
          </a:prstGeom>
          <a:solidFill>
            <a:srgbClr val="0053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直接连接符 6162">
            <a:extLst>
              <a:ext uri="{FF2B5EF4-FFF2-40B4-BE49-F238E27FC236}">
                <a16:creationId xmlns:a16="http://schemas.microsoft.com/office/drawing/2014/main" id="{FCD910F9-C584-4F60-B45E-B8F2629AF187}"/>
              </a:ext>
            </a:extLst>
          </p:cNvPr>
          <p:cNvCxnSpPr/>
          <p:nvPr>
            <p:custDataLst>
              <p:tags r:id="rId1"/>
            </p:custDataLst>
          </p:nvPr>
        </p:nvCxnSpPr>
        <p:spPr bwMode="auto">
          <a:xfrm>
            <a:off x="5734050" y="3321050"/>
            <a:ext cx="333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6149">
            <a:extLst>
              <a:ext uri="{FF2B5EF4-FFF2-40B4-BE49-F238E27FC236}">
                <a16:creationId xmlns:a16="http://schemas.microsoft.com/office/drawing/2014/main" id="{77EA9A04-C07D-458A-8190-B70F899C7995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5734050" y="3594100"/>
            <a:ext cx="333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6152">
            <a:extLst>
              <a:ext uri="{FF2B5EF4-FFF2-40B4-BE49-F238E27FC236}">
                <a16:creationId xmlns:a16="http://schemas.microsoft.com/office/drawing/2014/main" id="{9CBA9832-C0DE-464D-8216-C68B05E62952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5734050" y="2997200"/>
            <a:ext cx="333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6165">
            <a:extLst>
              <a:ext uri="{FF2B5EF4-FFF2-40B4-BE49-F238E27FC236}">
                <a16:creationId xmlns:a16="http://schemas.microsoft.com/office/drawing/2014/main" id="{5019DF55-8E13-423A-8D77-57BC8FFCF1DC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5734050" y="2724150"/>
            <a:ext cx="333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58">
            <a:extLst>
              <a:ext uri="{FF2B5EF4-FFF2-40B4-BE49-F238E27FC236}">
                <a16:creationId xmlns:a16="http://schemas.microsoft.com/office/drawing/2014/main" id="{36EEAE84-A193-4F37-BCB5-8DA4E892A8B9}"/>
              </a:ext>
            </a:extLst>
          </p:cNvPr>
          <p:cNvGraphicFramePr/>
          <p:nvPr>
            <p:custDataLst>
              <p:tags r:id="rId5"/>
            </p:custDataLst>
            <p:extLst/>
          </p:nvPr>
        </p:nvGraphicFramePr>
        <p:xfrm>
          <a:off x="5583238" y="2641600"/>
          <a:ext cx="1785937" cy="118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16" name="矩形 6159">
            <a:extLst>
              <a:ext uri="{FF2B5EF4-FFF2-40B4-BE49-F238E27FC236}">
                <a16:creationId xmlns:a16="http://schemas.microsoft.com/office/drawing/2014/main" id="{C905D199-4538-4AF2-B939-E91BEA4962C0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5410200" y="3260725"/>
            <a:ext cx="257175" cy="1222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B22D429-3A68-4A30-9B7A-28068DFD8BAD}" type="datetime'''''2'''''''''''''''''''''''',0''''''''''''''''''0''''0'">
              <a:rPr lang="en-AU" alt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2,000</a:t>
            </a:fld>
            <a:endParaRPr lang="en-AU" sz="8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矩形 44">
            <a:extLst>
              <a:ext uri="{FF2B5EF4-FFF2-40B4-BE49-F238E27FC236}">
                <a16:creationId xmlns:a16="http://schemas.microsoft.com/office/drawing/2014/main" id="{729AEA05-84BF-44BC-B3D1-A6CF17223D9E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5610225" y="3533775"/>
            <a:ext cx="57150" cy="1222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44B2FD7-6AFA-4EF9-B8C0-A9616C64932E}" type="datetime'''''''''''''0'''''''''''''''''''''">
              <a:rPr lang="en-AU" alt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AU" sz="8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矩形 6145">
            <a:extLst>
              <a:ext uri="{FF2B5EF4-FFF2-40B4-BE49-F238E27FC236}">
                <a16:creationId xmlns:a16="http://schemas.microsoft.com/office/drawing/2014/main" id="{3F398265-5AAF-4E15-A429-C3FF76CD1B2C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5353050" y="2936875"/>
            <a:ext cx="314325" cy="1222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DE3C6F8-3989-45A2-991A-9ED216F5CC5C}" type="datetime'''''''''''''3''''8'''''',''0''''00'''''''''''''''''''''''''">
              <a:rPr lang="en-AU" alt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38,000</a:t>
            </a:fld>
            <a:endParaRPr lang="en-AU" sz="8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矩形 6164">
            <a:extLst>
              <a:ext uri="{FF2B5EF4-FFF2-40B4-BE49-F238E27FC236}">
                <a16:creationId xmlns:a16="http://schemas.microsoft.com/office/drawing/2014/main" id="{860931AF-653A-400C-932C-6DEB7A1948E4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5353050" y="2663825"/>
            <a:ext cx="314325" cy="1222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8F53B61B-B947-48E0-B4EF-25CB8B8369A2}" type="datetime'''''''''4''''''''''''0'''''',''''''''''0''00'''''''''''''''''">
              <a:rPr lang="en-AU" alt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40,000</a:t>
            </a:fld>
            <a:endParaRPr lang="en-AU" sz="8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 useBgFill="1">
        <p:nvSpPr>
          <p:cNvPr id="20" name="Freeform: Shape 6">
            <a:extLst>
              <a:ext uri="{FF2B5EF4-FFF2-40B4-BE49-F238E27FC236}">
                <a16:creationId xmlns:a16="http://schemas.microsoft.com/office/drawing/2014/main" id="{D47CC6FA-6E1A-4FC7-9C70-10D97EE4CFCC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5694363" y="3146425"/>
            <a:ext cx="146050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: Shape 3">
            <a:extLst>
              <a:ext uri="{FF2B5EF4-FFF2-40B4-BE49-F238E27FC236}">
                <a16:creationId xmlns:a16="http://schemas.microsoft.com/office/drawing/2014/main" id="{947610B4-5B26-4370-9583-C5BC49FB919E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5694363" y="3203575"/>
            <a:ext cx="146050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: Shape 2">
            <a:extLst>
              <a:ext uri="{FF2B5EF4-FFF2-40B4-BE49-F238E27FC236}">
                <a16:creationId xmlns:a16="http://schemas.microsoft.com/office/drawing/2014/main" id="{1CBCDEDF-6DA8-4E82-956E-F12DF82957EC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5694363" y="3146425"/>
            <a:ext cx="146050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12">
            <a:extLst>
              <a:ext uri="{FF2B5EF4-FFF2-40B4-BE49-F238E27FC236}">
                <a16:creationId xmlns:a16="http://schemas.microsoft.com/office/drawing/2014/main" id="{E4D6C6F7-3446-48FF-B22E-B9999255FF8F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6664325" y="2936875"/>
            <a:ext cx="414338" cy="1222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E8BA9F9-888B-4D94-BFF5-D83252CFD8C8}" type="datetime'W''''''''''''eBan''''''k'''''''">
              <a:rPr lang="en-AU" alt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spcBef>
                  <a:spcPct val="0"/>
                </a:spcBef>
                <a:spcAft>
                  <a:spcPct val="0"/>
                </a:spcAft>
              </a:pPr>
              <a:t>WeBank</a:t>
            </a:fld>
            <a:endParaRPr lang="en-AU" sz="8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矩形 4">
            <a:extLst>
              <a:ext uri="{FF2B5EF4-FFF2-40B4-BE49-F238E27FC236}">
                <a16:creationId xmlns:a16="http://schemas.microsoft.com/office/drawing/2014/main" id="{9B377C6C-E7CB-4474-B77A-52DFE127005C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6862763" y="3863975"/>
            <a:ext cx="393700" cy="1222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DE097C5-9048-4D82-B9B0-CE8C3176390B}" type="datetime'''#'''''''''''''' ''''''''o''''''f'''' ''''s''t''a''''''''ff'">
              <a:rPr lang="en-AU" altLang="en-US" sz="800" i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# of staff</a:t>
            </a:fld>
            <a:endParaRPr lang="en-AU" sz="800" i="1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矩形 5">
            <a:extLst>
              <a:ext uri="{FF2B5EF4-FFF2-40B4-BE49-F238E27FC236}">
                <a16:creationId xmlns:a16="http://schemas.microsoft.com/office/drawing/2014/main" id="{EE66FCA1-FBAB-477B-8AC8-2CC070F6F8CF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5245100" y="2460625"/>
            <a:ext cx="1044575" cy="1222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AB63657-9B55-41A5-A7FD-F73145E7BD8B}" type="datetime'''# ''of'''''''' e''''''xi''s''''''ting'' ''c''us''tom''ers'">
              <a:rPr lang="en-AU" altLang="en-US" sz="800" i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# of existing customers</a:t>
            </a:fld>
            <a:endParaRPr lang="en-AU" sz="800" i="1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矩形 39">
            <a:extLst>
              <a:ext uri="{FF2B5EF4-FFF2-40B4-BE49-F238E27FC236}">
                <a16:creationId xmlns:a16="http://schemas.microsoft.com/office/drawing/2014/main" id="{76E45710-FB6F-4D22-9BB8-DB207D00A11F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6380163" y="3328988"/>
            <a:ext cx="604838" cy="1222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AU" altLang="en-US" sz="8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Incumbent</a:t>
            </a:r>
            <a:endParaRPr lang="en-AU" sz="8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TextBox 66">
            <a:extLst>
              <a:ext uri="{FF2B5EF4-FFF2-40B4-BE49-F238E27FC236}">
                <a16:creationId xmlns:a16="http://schemas.microsoft.com/office/drawing/2014/main" id="{F578022E-26A4-4AC5-BC90-9745B5C94541}"/>
              </a:ext>
            </a:extLst>
          </p:cNvPr>
          <p:cNvSpPr txBox="1"/>
          <p:nvPr/>
        </p:nvSpPr>
        <p:spPr>
          <a:xfrm>
            <a:off x="5274540" y="2003425"/>
            <a:ext cx="3092450" cy="430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53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 efficiency</a:t>
            </a:r>
          </a:p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</a:t>
            </a:r>
            <a:endParaRPr lang="en-AU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3">
            <a:extLst>
              <a:ext uri="{FF2B5EF4-FFF2-40B4-BE49-F238E27FC236}">
                <a16:creationId xmlns:a16="http://schemas.microsoft.com/office/drawing/2014/main" id="{E93D7E11-F1D6-4E76-9134-18248BF401F3}"/>
              </a:ext>
            </a:extLst>
          </p:cNvPr>
          <p:cNvSpPr/>
          <p:nvPr/>
        </p:nvSpPr>
        <p:spPr>
          <a:xfrm>
            <a:off x="7460107" y="2363788"/>
            <a:ext cx="1957389" cy="15700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44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05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similar # of employees (~1,200), WeBank is serving almost 25 times as the # of customers as incumbent bank</a:t>
            </a:r>
          </a:p>
          <a:p>
            <a:pPr marL="144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05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WeBank’s</a:t>
            </a:r>
            <a:r>
              <a:rPr lang="en-US" altLang="zh-CN" sz="105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efficiency relies on its highly-digitalized operation process</a:t>
            </a:r>
          </a:p>
        </p:txBody>
      </p:sp>
      <p:pic>
        <p:nvPicPr>
          <p:cNvPr id="29" name="Picture 35">
            <a:extLst>
              <a:ext uri="{FF2B5EF4-FFF2-40B4-BE49-F238E27FC236}">
                <a16:creationId xmlns:a16="http://schemas.microsoft.com/office/drawing/2014/main" id="{8F3C874A-D28F-4F4A-9798-FCB43611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8" y="4725200"/>
            <a:ext cx="500546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6">
            <a:extLst>
              <a:ext uri="{FF2B5EF4-FFF2-40B4-BE49-F238E27FC236}">
                <a16:creationId xmlns:a16="http://schemas.microsoft.com/office/drawing/2014/main" id="{4667F09B-8E60-4601-BB16-D1D583DEA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60" y="4725200"/>
            <a:ext cx="512614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Chart 3">
            <a:extLst>
              <a:ext uri="{FF2B5EF4-FFF2-40B4-BE49-F238E27FC236}">
                <a16:creationId xmlns:a16="http://schemas.microsoft.com/office/drawing/2014/main" id="{C03BEC9E-A240-41F8-AAD7-1B83DD89E87B}"/>
              </a:ext>
            </a:extLst>
          </p:cNvPr>
          <p:cNvGraphicFramePr/>
          <p:nvPr>
            <p:custDataLst>
              <p:tags r:id="rId17"/>
            </p:custDataLst>
            <p:extLst/>
          </p:nvPr>
        </p:nvGraphicFramePr>
        <p:xfrm>
          <a:off x="5684838" y="4572000"/>
          <a:ext cx="1477962" cy="106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32" name="矩形 102">
            <a:extLst>
              <a:ext uri="{FF2B5EF4-FFF2-40B4-BE49-F238E27FC236}">
                <a16:creationId xmlns:a16="http://schemas.microsoft.com/office/drawing/2014/main" id="{8FDD85AF-CF70-466F-87E0-18AD8A5C482A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5653088" y="5618163"/>
            <a:ext cx="228600" cy="1222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336FEBF-21C8-42BB-99B9-C3D1F47F465D}" type="datetime'''2''''''01''''''''''''''''''''''''''''''''''''''6'">
              <a:rPr lang="en-AU" alt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en-AU" sz="8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矩形 6150">
            <a:extLst>
              <a:ext uri="{FF2B5EF4-FFF2-40B4-BE49-F238E27FC236}">
                <a16:creationId xmlns:a16="http://schemas.microsoft.com/office/drawing/2014/main" id="{117700BD-DD15-4AF3-AD38-31F00E7D8FE4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5462588" y="4818063"/>
            <a:ext cx="204788" cy="1222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EF59FCF5-24D7-4E52-8BBE-6D3E72D21204}" type="datetime'''''5''''''''''''''''''''''''''''''''''''0'''''''">
              <a:rPr lang="en-AU" alt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50</a:t>
            </a:fld>
            <a:r>
              <a:rPr lang="en-AU" altLang="en-US" sz="8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AU" sz="8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矩形 6146">
            <a:extLst>
              <a:ext uri="{FF2B5EF4-FFF2-40B4-BE49-F238E27FC236}">
                <a16:creationId xmlns:a16="http://schemas.microsoft.com/office/drawing/2014/main" id="{E48D6C8F-7A5A-43CF-9235-207FC51D40D5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5462588" y="5491163"/>
            <a:ext cx="204788" cy="1222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C9572D3-A4E2-46D3-A8EA-FA50C29DABAF}" type="datetime'''2''''''''''''0'''''''''''''''''''">
              <a:rPr lang="en-AU" alt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20</a:t>
            </a:fld>
            <a:r>
              <a:rPr lang="en-AU" altLang="en-US" sz="8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AU" sz="8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矩形 104">
            <a:extLst>
              <a:ext uri="{FF2B5EF4-FFF2-40B4-BE49-F238E27FC236}">
                <a16:creationId xmlns:a16="http://schemas.microsoft.com/office/drawing/2014/main" id="{CF3D7C46-C249-4001-99C6-CF6F4EA389DB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6932613" y="5618163"/>
            <a:ext cx="296863" cy="1222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1613ACE-BA3D-4FE5-A51C-3D937A99B03A}" type="datetime'''''''''''''''''2''''''''''''''''''''01''''''''8'''">
              <a:rPr lang="en-AU" alt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r>
              <a:rPr lang="en-US" altLang="zh-CN" sz="8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E</a:t>
            </a:r>
            <a:endParaRPr lang="en-AU" sz="8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矩形 103">
            <a:extLst>
              <a:ext uri="{FF2B5EF4-FFF2-40B4-BE49-F238E27FC236}">
                <a16:creationId xmlns:a16="http://schemas.microsoft.com/office/drawing/2014/main" id="{743FFEA9-CF8C-4906-8E9C-CA1B99E7C947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6310313" y="5618163"/>
            <a:ext cx="228600" cy="1222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A8B05E6-9843-4FDD-8D13-0623AD660CF9}" type="datetime'''''''''''''2''''''''''''''''''''''''''''0''''''''''1''7'''''">
              <a:rPr lang="en-AU" alt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en-AU" sz="8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矩形 6148">
            <a:extLst>
              <a:ext uri="{FF2B5EF4-FFF2-40B4-BE49-F238E27FC236}">
                <a16:creationId xmlns:a16="http://schemas.microsoft.com/office/drawing/2014/main" id="{DFA3488C-C837-46F7-A4B9-6D2CA5A7E895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5462588" y="5043488"/>
            <a:ext cx="204788" cy="1222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EEBF25F5-B24B-44DE-87A3-1620740637F3}" type="datetime'''''''4''''''''''''''''''''''''''''''''''''''''''''''''''0'">
              <a:rPr lang="en-AU" alt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40</a:t>
            </a:fld>
            <a:r>
              <a:rPr lang="en-AU" altLang="en-US" sz="8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AU" sz="8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矩形 6147">
            <a:extLst>
              <a:ext uri="{FF2B5EF4-FFF2-40B4-BE49-F238E27FC236}">
                <a16:creationId xmlns:a16="http://schemas.microsoft.com/office/drawing/2014/main" id="{76FC265C-93AD-4E09-BD7E-DB90A3A4A1BB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5462588" y="5267325"/>
            <a:ext cx="204788" cy="1222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B6B44D5-5242-4689-9DBA-3D848797B4B6}" type="datetime'3''''''''''''''''''''''''''''''''''''''''''''''''0'''''''''''">
              <a:rPr lang="en-AU" alt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30</a:t>
            </a:fld>
            <a:r>
              <a:rPr lang="en-AU" altLang="en-US" sz="8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AU" sz="8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矩形 6171">
            <a:extLst>
              <a:ext uri="{FF2B5EF4-FFF2-40B4-BE49-F238E27FC236}">
                <a16:creationId xmlns:a16="http://schemas.microsoft.com/office/drawing/2014/main" id="{21BDE47C-688A-44DB-A2BC-8F9CD919D363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5462588" y="4594225"/>
            <a:ext cx="204788" cy="1222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1F258BE-3420-4549-A68C-825FD28DE515}" type="datetime'''''''''''''''''''''''''''''''''60'''''''''''''">
              <a:rPr lang="en-AU" alt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60</a:t>
            </a:fld>
            <a:r>
              <a:rPr lang="en-US" altLang="zh-CN" sz="8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AU" sz="8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0" name="直接连接符 6144">
            <a:extLst>
              <a:ext uri="{FF2B5EF4-FFF2-40B4-BE49-F238E27FC236}">
                <a16:creationId xmlns:a16="http://schemas.microsoft.com/office/drawing/2014/main" id="{785CE0D6-8E45-45AE-BC8B-9FF596A0BBB8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5767389" y="5327650"/>
            <a:ext cx="131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右箭头 6143">
            <a:extLst>
              <a:ext uri="{FF2B5EF4-FFF2-40B4-BE49-F238E27FC236}">
                <a16:creationId xmlns:a16="http://schemas.microsoft.com/office/drawing/2014/main" id="{77092876-86B1-4B4C-97D3-48C156C82ADF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 rot="10800000">
            <a:off x="7131050" y="5251450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矩形 94">
            <a:extLst>
              <a:ext uri="{FF2B5EF4-FFF2-40B4-BE49-F238E27FC236}">
                <a16:creationId xmlns:a16="http://schemas.microsoft.com/office/drawing/2014/main" id="{D006D6F8-BBCC-4296-B519-BB3446864C25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7310438" y="5265738"/>
            <a:ext cx="204788" cy="1222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30%</a:t>
            </a:r>
          </a:p>
        </p:txBody>
      </p:sp>
      <p:sp>
        <p:nvSpPr>
          <p:cNvPr id="43" name="矩形 6156">
            <a:extLst>
              <a:ext uri="{FF2B5EF4-FFF2-40B4-BE49-F238E27FC236}">
                <a16:creationId xmlns:a16="http://schemas.microsoft.com/office/drawing/2014/main" id="{CC863E8C-7604-484B-8E2F-5B6528630B91}"/>
              </a:ext>
            </a:extLst>
          </p:cNvPr>
          <p:cNvSpPr/>
          <p:nvPr>
            <p:custDataLst>
              <p:tags r:id="rId29"/>
            </p:custDataLst>
          </p:nvPr>
        </p:nvSpPr>
        <p:spPr bwMode="gray">
          <a:xfrm>
            <a:off x="5792788" y="4665663"/>
            <a:ext cx="233363" cy="1222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9205FBC-2050-438B-9DA0-847E651679A1}" type="datetime'''''''''''5''2'''''''''''''''''''''''''''''''''''''''''''''">
              <a:rPr lang="en-AU" alt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52</a:t>
            </a:fld>
            <a:r>
              <a:rPr lang="en-AU" altLang="en-US" sz="8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AU" sz="8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矩形 6157">
            <a:extLst>
              <a:ext uri="{FF2B5EF4-FFF2-40B4-BE49-F238E27FC236}">
                <a16:creationId xmlns:a16="http://schemas.microsoft.com/office/drawing/2014/main" id="{F6CC94CF-EAB2-4646-8134-3268C9A29463}"/>
              </a:ext>
            </a:extLst>
          </p:cNvPr>
          <p:cNvSpPr/>
          <p:nvPr>
            <p:custDataLst>
              <p:tags r:id="rId30"/>
            </p:custDataLst>
          </p:nvPr>
        </p:nvSpPr>
        <p:spPr bwMode="gray">
          <a:xfrm>
            <a:off x="6308725" y="4932363"/>
            <a:ext cx="233363" cy="1222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4C943EE-B7A6-4040-86E6-731FADA0FC3D}" type="datetime'''4''''''0'''''''''''''''''''''''''''''''">
              <a:rPr lang="en-AU" alt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40</a:t>
            </a:fld>
            <a:r>
              <a:rPr lang="en-AU" altLang="en-US" sz="8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AU" sz="8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" name="TextBox 182">
            <a:extLst>
              <a:ext uri="{FF2B5EF4-FFF2-40B4-BE49-F238E27FC236}">
                <a16:creationId xmlns:a16="http://schemas.microsoft.com/office/drawing/2014/main" id="{D09294DD-FB38-47DB-9D68-1B2ED539D362}"/>
              </a:ext>
            </a:extLst>
          </p:cNvPr>
          <p:cNvSpPr txBox="1"/>
          <p:nvPr/>
        </p:nvSpPr>
        <p:spPr>
          <a:xfrm>
            <a:off x="5274540" y="4038600"/>
            <a:ext cx="3092450" cy="430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53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Cost-income ratio</a:t>
            </a:r>
          </a:p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2016-2018E,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AU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23">
            <a:extLst>
              <a:ext uri="{FF2B5EF4-FFF2-40B4-BE49-F238E27FC236}">
                <a16:creationId xmlns:a16="http://schemas.microsoft.com/office/drawing/2014/main" id="{B6946782-EFE1-4D15-BB66-A21BDF5E7E82}"/>
              </a:ext>
            </a:extLst>
          </p:cNvPr>
          <p:cNvSpPr/>
          <p:nvPr/>
        </p:nvSpPr>
        <p:spPr>
          <a:xfrm>
            <a:off x="7460107" y="3321050"/>
            <a:ext cx="1957386" cy="33508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44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05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WeBank presents higher cost-income ratio than bank industry avg. due to high investment in technology R&amp;D …</a:t>
            </a:r>
          </a:p>
          <a:p>
            <a:pPr marL="144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05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…but the enhancement of tech capabilities will significantly decrease staff and operating cost, cost increase with customer number is negligible (“scalability”) and revenues per customer will increase with product width</a:t>
            </a:r>
          </a:p>
        </p:txBody>
      </p:sp>
      <p:sp>
        <p:nvSpPr>
          <p:cNvPr id="47" name="矩形标注 100">
            <a:extLst>
              <a:ext uri="{FF2B5EF4-FFF2-40B4-BE49-F238E27FC236}">
                <a16:creationId xmlns:a16="http://schemas.microsoft.com/office/drawing/2014/main" id="{8D6BA351-3FE1-4E42-BCF5-98E513F5D3C1}"/>
              </a:ext>
            </a:extLst>
          </p:cNvPr>
          <p:cNvSpPr/>
          <p:nvPr/>
        </p:nvSpPr>
        <p:spPr>
          <a:xfrm>
            <a:off x="5589587" y="5805488"/>
            <a:ext cx="1825626" cy="287338"/>
          </a:xfrm>
          <a:prstGeom prst="wedgeRectCallout">
            <a:avLst>
              <a:gd name="adj1" fmla="val -16113"/>
              <a:gd name="adj2" fmla="val -19306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900" b="0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Banking industry avg. level of 2017 </a:t>
            </a:r>
            <a:endParaRPr lang="en-AU" sz="900" b="0" i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2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4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82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86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42" name="Object 4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444CB3B-D3BC-4A17-9817-5813EA476E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770" b="30404"/>
          <a:stretch/>
        </p:blipFill>
        <p:spPr>
          <a:xfrm>
            <a:off x="4021083" y="3515024"/>
            <a:ext cx="583447" cy="317603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C8BF8F-E46B-4B7B-9461-814EE8E5A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2399" y="3508977"/>
            <a:ext cx="627688" cy="329694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D6E1BD-E54D-4FC3-9D52-0EEE250160E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273" r="51748" b="37290"/>
          <a:stretch/>
        </p:blipFill>
        <p:spPr>
          <a:xfrm>
            <a:off x="6780479" y="3377781"/>
            <a:ext cx="786720" cy="251522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88603-D7AD-4C5C-89E6-D59330FACC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3927" y="3356302"/>
            <a:ext cx="1214794" cy="362624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A46D70-4BEA-4B09-B08F-C34481C4FF8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6843" b="27581"/>
          <a:stretch/>
        </p:blipFill>
        <p:spPr>
          <a:xfrm>
            <a:off x="7649847" y="3371586"/>
            <a:ext cx="663155" cy="302238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F018DC-FA40-402B-918B-A53A2DAD555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0472" r="19848"/>
          <a:stretch/>
        </p:blipFill>
        <p:spPr>
          <a:xfrm>
            <a:off x="7528597" y="4436893"/>
            <a:ext cx="619448" cy="307652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CF98916-9F9D-42F4-8F2A-8BB02DEB6D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3088" y="4493756"/>
            <a:ext cx="374346" cy="561516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64402FC-7D25-46C8-B238-62F4BD9DD59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0981" r="19765"/>
          <a:stretch/>
        </p:blipFill>
        <p:spPr>
          <a:xfrm>
            <a:off x="4914677" y="4447152"/>
            <a:ext cx="588481" cy="645550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1618" y="1337939"/>
            <a:ext cx="656376" cy="438793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89795" y="1368531"/>
            <a:ext cx="1029884" cy="362366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53082" y="1302918"/>
            <a:ext cx="929076" cy="488515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975822-7E48-44BC-846B-9A27C3FDEE5B}"/>
              </a:ext>
            </a:extLst>
          </p:cNvPr>
          <p:cNvSpPr txBox="1"/>
          <p:nvPr/>
        </p:nvSpPr>
        <p:spPr>
          <a:xfrm>
            <a:off x="2560472" y="3815647"/>
            <a:ext cx="25238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b="0" i="1" dirty="0">
                <a:latin typeface="Arial" charset="0"/>
                <a:ea typeface="MS PGothic" pitchFamily="34" charset="-128"/>
                <a:cs typeface="+mn-cs"/>
              </a:rPr>
              <a:t>Format updates but based on tangible product ownership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D5FAE60-ED33-4B9E-8FBB-9B50F2469272}"/>
              </a:ext>
            </a:extLst>
          </p:cNvPr>
          <p:cNvSpPr/>
          <p:nvPr/>
        </p:nvSpPr>
        <p:spPr bwMode="auto">
          <a:xfrm rot="5400000">
            <a:off x="4734617" y="3764910"/>
            <a:ext cx="874998" cy="235231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defRPr/>
            </a:pPr>
            <a:endParaRPr lang="en-GB" sz="1600" b="0" dirty="0"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D60FC-B348-4AEC-A9AD-6B5002E9AA6A}"/>
              </a:ext>
            </a:extLst>
          </p:cNvPr>
          <p:cNvSpPr txBox="1"/>
          <p:nvPr/>
        </p:nvSpPr>
        <p:spPr>
          <a:xfrm>
            <a:off x="1632894" y="3368118"/>
            <a:ext cx="850416" cy="995945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rtlCol="0" anchor="ctr">
            <a:no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MS PGothic" pitchFamily="34" charset="-128"/>
              </a:rPr>
              <a:t>Movie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27248A-9981-4F8D-B086-FADABE7E41D2}"/>
              </a:ext>
            </a:extLst>
          </p:cNvPr>
          <p:cNvSpPr/>
          <p:nvPr/>
        </p:nvSpPr>
        <p:spPr bwMode="auto">
          <a:xfrm>
            <a:off x="2602383" y="3369919"/>
            <a:ext cx="2294393" cy="99594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defRPr/>
            </a:pPr>
            <a:endParaRPr lang="en-GB" sz="1600" b="0" dirty="0"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DC2C82-629A-4189-B307-070DFB0B94B9}"/>
              </a:ext>
            </a:extLst>
          </p:cNvPr>
          <p:cNvSpPr/>
          <p:nvPr/>
        </p:nvSpPr>
        <p:spPr bwMode="auto">
          <a:xfrm>
            <a:off x="5327820" y="3369919"/>
            <a:ext cx="3032946" cy="99594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defRPr/>
            </a:pPr>
            <a:endParaRPr lang="en-GB" sz="1600" b="0" dirty="0"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FA2078-1639-4381-A296-6C474E29B975}"/>
              </a:ext>
            </a:extLst>
          </p:cNvPr>
          <p:cNvSpPr txBox="1"/>
          <p:nvPr/>
        </p:nvSpPr>
        <p:spPr>
          <a:xfrm>
            <a:off x="5331504" y="3878880"/>
            <a:ext cx="30240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b="0" i="1" dirty="0">
                <a:latin typeface="Arial" charset="0"/>
                <a:ea typeface="MS PGothic" pitchFamily="34" charset="-128"/>
                <a:cs typeface="+mn-cs"/>
              </a:rPr>
              <a:t>Shift to monthly subscription service; on-demand and huge range of choice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6F6EE20-AFEA-4493-BB43-0897FA257003}"/>
              </a:ext>
            </a:extLst>
          </p:cNvPr>
          <p:cNvSpPr/>
          <p:nvPr/>
        </p:nvSpPr>
        <p:spPr bwMode="auto">
          <a:xfrm rot="5400000">
            <a:off x="3845024" y="4840010"/>
            <a:ext cx="874998" cy="212270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defRPr/>
            </a:pPr>
            <a:endParaRPr lang="en-GB" sz="1600" b="0" dirty="0"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4DAD62-10D2-46C8-8791-0825CB861030}"/>
              </a:ext>
            </a:extLst>
          </p:cNvPr>
          <p:cNvSpPr txBox="1"/>
          <p:nvPr/>
        </p:nvSpPr>
        <p:spPr>
          <a:xfrm>
            <a:off x="1632894" y="4433539"/>
            <a:ext cx="850416" cy="995945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rtlCol="0" anchor="ctr">
            <a:no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MS PGothic" pitchFamily="34" charset="-128"/>
              </a:rPr>
              <a:t>Music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E36DC9-C579-4D58-8427-777C85594D63}"/>
              </a:ext>
            </a:extLst>
          </p:cNvPr>
          <p:cNvSpPr txBox="1"/>
          <p:nvPr/>
        </p:nvSpPr>
        <p:spPr>
          <a:xfrm>
            <a:off x="2560473" y="5031593"/>
            <a:ext cx="14564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b="0" i="1" dirty="0">
                <a:latin typeface="Arial" charset="0"/>
                <a:ea typeface="MS PGothic" pitchFamily="34" charset="-128"/>
                <a:cs typeface="+mn-cs"/>
              </a:rPr>
              <a:t>“Fixed location” music product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735CC8-8DA5-4554-8219-3EA1311FAFC6}"/>
              </a:ext>
            </a:extLst>
          </p:cNvPr>
          <p:cNvSpPr/>
          <p:nvPr/>
        </p:nvSpPr>
        <p:spPr bwMode="auto">
          <a:xfrm>
            <a:off x="2602383" y="4433539"/>
            <a:ext cx="1456437" cy="99594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defRPr/>
            </a:pPr>
            <a:endParaRPr lang="en-GB" sz="1600" b="0" dirty="0"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545137-BFEA-45E7-ABC1-1BDF685E5B0F}"/>
              </a:ext>
            </a:extLst>
          </p:cNvPr>
          <p:cNvSpPr/>
          <p:nvPr/>
        </p:nvSpPr>
        <p:spPr bwMode="auto">
          <a:xfrm>
            <a:off x="6364754" y="4433539"/>
            <a:ext cx="1980955" cy="99594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defRPr/>
            </a:pPr>
            <a:endParaRPr lang="en-GB" sz="1600" b="0" dirty="0"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528074-C719-4BE1-8B8B-615ECBE66000}"/>
              </a:ext>
            </a:extLst>
          </p:cNvPr>
          <p:cNvSpPr txBox="1"/>
          <p:nvPr/>
        </p:nvSpPr>
        <p:spPr>
          <a:xfrm>
            <a:off x="6363082" y="4864842"/>
            <a:ext cx="1982626" cy="646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b="0" i="1" dirty="0">
                <a:latin typeface="Arial" charset="0"/>
                <a:ea typeface="MS PGothic" pitchFamily="34" charset="-128"/>
                <a:cs typeface="+mn-cs"/>
              </a:rPr>
              <a:t>Computer / phone based subscription; no additional assets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E935AD5-E393-4410-9358-BE66DBDEDD90}"/>
              </a:ext>
            </a:extLst>
          </p:cNvPr>
          <p:cNvSpPr/>
          <p:nvPr/>
        </p:nvSpPr>
        <p:spPr bwMode="auto">
          <a:xfrm rot="5400000">
            <a:off x="5675803" y="4840010"/>
            <a:ext cx="874998" cy="212270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defRPr/>
            </a:pPr>
            <a:endParaRPr lang="en-GB" sz="1600" b="0" dirty="0"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53071F-34AC-45D2-82A5-A7B9973094CF}"/>
              </a:ext>
            </a:extLst>
          </p:cNvPr>
          <p:cNvSpPr/>
          <p:nvPr/>
        </p:nvSpPr>
        <p:spPr bwMode="auto">
          <a:xfrm>
            <a:off x="4453329" y="4433539"/>
            <a:ext cx="1456437" cy="99594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defRPr/>
            </a:pPr>
            <a:endParaRPr lang="en-GB" sz="1600" b="0" dirty="0"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25E2A9-8103-4FEC-B262-0B16B8BAA92D}"/>
              </a:ext>
            </a:extLst>
          </p:cNvPr>
          <p:cNvSpPr txBox="1"/>
          <p:nvPr/>
        </p:nvSpPr>
        <p:spPr>
          <a:xfrm>
            <a:off x="4491938" y="5038377"/>
            <a:ext cx="1419415" cy="304215"/>
          </a:xfrm>
          <a:prstGeom prst="rect">
            <a:avLst/>
          </a:prstGeom>
          <a:noFill/>
          <a:ln>
            <a:noFill/>
          </a:ln>
        </p:spPr>
        <p:txBody>
          <a:bodyPr wrap="square" lIns="72000" rtlCol="0">
            <a:no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b="0" i="1" dirty="0">
                <a:latin typeface="Arial" charset="0"/>
                <a:ea typeface="MS PGothic" pitchFamily="34" charset="-128"/>
                <a:cs typeface="+mn-cs"/>
              </a:rPr>
              <a:t>“On-the-move” music solution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27248A-9981-4F8D-B086-FADABE7E41D2}"/>
              </a:ext>
            </a:extLst>
          </p:cNvPr>
          <p:cNvSpPr/>
          <p:nvPr/>
        </p:nvSpPr>
        <p:spPr bwMode="auto">
          <a:xfrm>
            <a:off x="1565679" y="1345016"/>
            <a:ext cx="6873249" cy="52285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677A"/>
              </a:buClr>
              <a:defRPr/>
            </a:pPr>
            <a:endParaRPr lang="en-GB" sz="1600" b="0" dirty="0">
              <a:solidFill>
                <a:srgbClr val="051640"/>
              </a:solidFill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AD60FC-B348-4AEC-A9AD-6B5002E9AA6A}"/>
              </a:ext>
            </a:extLst>
          </p:cNvPr>
          <p:cNvSpPr txBox="1"/>
          <p:nvPr/>
        </p:nvSpPr>
        <p:spPr>
          <a:xfrm>
            <a:off x="1632894" y="1285491"/>
            <a:ext cx="850416" cy="985052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rtlCol="0" anchor="ctr">
            <a:no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MS PGothic" pitchFamily="34" charset="-128"/>
              </a:rPr>
              <a:t>Housing</a:t>
            </a:r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0D5FAE60-ED33-4B9E-8FBB-9B50F2469272}"/>
              </a:ext>
            </a:extLst>
          </p:cNvPr>
          <p:cNvSpPr/>
          <p:nvPr/>
        </p:nvSpPr>
        <p:spPr bwMode="auto">
          <a:xfrm rot="5400000">
            <a:off x="4734617" y="1673718"/>
            <a:ext cx="874998" cy="235231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677A"/>
              </a:buClr>
              <a:defRPr/>
            </a:pPr>
            <a:endParaRPr lang="en-GB" sz="1600" b="0" dirty="0">
              <a:solidFill>
                <a:srgbClr val="051640"/>
              </a:solidFill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5975822-7E48-44BC-846B-9A27C3FDEE5B}"/>
              </a:ext>
            </a:extLst>
          </p:cNvPr>
          <p:cNvSpPr txBox="1"/>
          <p:nvPr/>
        </p:nvSpPr>
        <p:spPr>
          <a:xfrm>
            <a:off x="2560473" y="1780211"/>
            <a:ext cx="229439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b="0" i="1" dirty="0">
                <a:latin typeface="Arial" charset="0"/>
                <a:ea typeface="MS PGothic" pitchFamily="34" charset="-128"/>
                <a:cs typeface="+mn-cs"/>
              </a:rPr>
              <a:t>Asset-heavy business model of hotels and hostels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B27248A-9981-4F8D-B086-FADABE7E41D2}"/>
              </a:ext>
            </a:extLst>
          </p:cNvPr>
          <p:cNvSpPr/>
          <p:nvPr/>
        </p:nvSpPr>
        <p:spPr bwMode="auto">
          <a:xfrm>
            <a:off x="2602383" y="1278728"/>
            <a:ext cx="2294393" cy="99594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677A"/>
              </a:buClr>
              <a:defRPr/>
            </a:pPr>
            <a:endParaRPr lang="en-GB" sz="1600" b="0" dirty="0">
              <a:solidFill>
                <a:srgbClr val="051640"/>
              </a:solidFill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CDC2C82-629A-4189-B307-070DFB0B94B9}"/>
              </a:ext>
            </a:extLst>
          </p:cNvPr>
          <p:cNvSpPr/>
          <p:nvPr/>
        </p:nvSpPr>
        <p:spPr bwMode="auto">
          <a:xfrm>
            <a:off x="5327820" y="1278728"/>
            <a:ext cx="3032946" cy="1000457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0677A"/>
              </a:buClr>
              <a:defRPr/>
            </a:pPr>
            <a:endParaRPr lang="en-GB" sz="1600" b="0" dirty="0">
              <a:solidFill>
                <a:srgbClr val="051640"/>
              </a:solidFill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6FA2078-1639-4381-A296-6C474E29B975}"/>
              </a:ext>
            </a:extLst>
          </p:cNvPr>
          <p:cNvSpPr txBox="1"/>
          <p:nvPr/>
        </p:nvSpPr>
        <p:spPr>
          <a:xfrm>
            <a:off x="5331505" y="1780211"/>
            <a:ext cx="274911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b="0" i="1" dirty="0">
                <a:latin typeface="Arial" charset="0"/>
                <a:ea typeface="MS PGothic" pitchFamily="34" charset="-128"/>
                <a:cs typeface="+mn-cs"/>
              </a:rPr>
              <a:t>Usage based subscription service; on-demand house sharing </a:t>
            </a:r>
            <a:r>
              <a:rPr lang="en-GB" i="1" dirty="0">
                <a:latin typeface="Arial" charset="0"/>
                <a:ea typeface="MS PGothic" pitchFamily="34" charset="-128"/>
                <a:cs typeface="+mn-cs"/>
              </a:rPr>
              <a:t>via app</a:t>
            </a:r>
            <a:endParaRPr lang="en-GB" b="0" i="1" dirty="0"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5975822-7E48-44BC-846B-9A27C3FDEE5B}"/>
              </a:ext>
            </a:extLst>
          </p:cNvPr>
          <p:cNvSpPr txBox="1"/>
          <p:nvPr/>
        </p:nvSpPr>
        <p:spPr>
          <a:xfrm>
            <a:off x="2560473" y="2908093"/>
            <a:ext cx="229439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b="0" i="1" dirty="0">
                <a:latin typeface="Arial" charset="0"/>
                <a:ea typeface="MS PGothic" pitchFamily="34" charset="-128"/>
                <a:cs typeface="+mn-cs"/>
              </a:rPr>
              <a:t>Ownership based usage of power tools </a:t>
            </a: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0D5FAE60-ED33-4B9E-8FBB-9B50F2469272}"/>
              </a:ext>
            </a:extLst>
          </p:cNvPr>
          <p:cNvSpPr/>
          <p:nvPr/>
        </p:nvSpPr>
        <p:spPr bwMode="auto">
          <a:xfrm rot="5400000">
            <a:off x="4734617" y="2707633"/>
            <a:ext cx="874998" cy="235231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defRPr/>
            </a:pPr>
            <a:endParaRPr lang="en-GB" sz="1600" b="0" dirty="0"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0AD60FC-B348-4AEC-A9AD-6B5002E9AA6A}"/>
              </a:ext>
            </a:extLst>
          </p:cNvPr>
          <p:cNvSpPr txBox="1"/>
          <p:nvPr/>
        </p:nvSpPr>
        <p:spPr>
          <a:xfrm>
            <a:off x="1632894" y="2322654"/>
            <a:ext cx="850416" cy="995945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rtlCol="0" anchor="ctr">
            <a:no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MS PGothic" pitchFamily="34" charset="-128"/>
              </a:rPr>
              <a:t>Power-tools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B27248A-9981-4F8D-B086-FADABE7E41D2}"/>
              </a:ext>
            </a:extLst>
          </p:cNvPr>
          <p:cNvSpPr/>
          <p:nvPr/>
        </p:nvSpPr>
        <p:spPr bwMode="auto">
          <a:xfrm>
            <a:off x="2602383" y="2312642"/>
            <a:ext cx="2294393" cy="99594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defRPr/>
            </a:pPr>
            <a:endParaRPr lang="en-GB" sz="1600" b="0" dirty="0"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CDC2C82-629A-4189-B307-070DFB0B94B9}"/>
              </a:ext>
            </a:extLst>
          </p:cNvPr>
          <p:cNvSpPr/>
          <p:nvPr/>
        </p:nvSpPr>
        <p:spPr bwMode="auto">
          <a:xfrm>
            <a:off x="5327820" y="2312642"/>
            <a:ext cx="3032946" cy="99594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defRPr/>
            </a:pPr>
            <a:endParaRPr lang="en-GB" sz="1600" b="0" dirty="0"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6FA2078-1639-4381-A296-6C474E29B975}"/>
              </a:ext>
            </a:extLst>
          </p:cNvPr>
          <p:cNvSpPr txBox="1"/>
          <p:nvPr/>
        </p:nvSpPr>
        <p:spPr>
          <a:xfrm>
            <a:off x="5331504" y="2908093"/>
            <a:ext cx="30240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b="0" i="1" dirty="0">
                <a:latin typeface="Arial" charset="0"/>
                <a:ea typeface="MS PGothic" pitchFamily="34" charset="-128"/>
                <a:cs typeface="+mn-cs"/>
              </a:rPr>
              <a:t>Renting tools from your neighbor's garage via an app and website</a:t>
            </a:r>
            <a:endParaRPr lang="en-GB" b="0" i="1" dirty="0"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13366" r="56111" b="58251"/>
          <a:stretch/>
        </p:blipFill>
        <p:spPr>
          <a:xfrm>
            <a:off x="5719093" y="2497955"/>
            <a:ext cx="960187" cy="325103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17453" y="2448142"/>
            <a:ext cx="592812" cy="466286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71310" y="2338428"/>
            <a:ext cx="494401" cy="560010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76636" y="2484575"/>
            <a:ext cx="639037" cy="357860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52324" y="4548446"/>
            <a:ext cx="907391" cy="272219"/>
          </a:xfrm>
          <a:prstGeom prst="rect">
            <a:avLst/>
          </a:prstGeom>
          <a:noFill/>
          <a:ln w="6350">
            <a:noFill/>
          </a:ln>
        </p:spPr>
      </p:pic>
      <p:sp>
        <p:nvSpPr>
          <p:cNvPr id="53" name="TextBox 19">
            <a:extLst>
              <a:ext uri="{FF2B5EF4-FFF2-40B4-BE49-F238E27FC236}">
                <a16:creationId xmlns:a16="http://schemas.microsoft.com/office/drawing/2014/main" id="{60A6565F-3BA7-4EB6-9406-C0202F8A2A90}"/>
              </a:ext>
            </a:extLst>
          </p:cNvPr>
          <p:cNvSpPr txBox="1"/>
          <p:nvPr/>
        </p:nvSpPr>
        <p:spPr>
          <a:xfrm>
            <a:off x="1632894" y="5475654"/>
            <a:ext cx="850416" cy="995945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rtlCol="0" anchor="ctr">
            <a:no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MS PGothic" pitchFamily="34" charset="-128"/>
              </a:rPr>
              <a:t>Books / Press</a:t>
            </a:r>
          </a:p>
        </p:txBody>
      </p:sp>
      <p:sp>
        <p:nvSpPr>
          <p:cNvPr id="62" name="TextBox 11">
            <a:extLst>
              <a:ext uri="{FF2B5EF4-FFF2-40B4-BE49-F238E27FC236}">
                <a16:creationId xmlns:a16="http://schemas.microsoft.com/office/drawing/2014/main" id="{5C8F73A6-D6F5-460A-A86A-25B8999B9F32}"/>
              </a:ext>
            </a:extLst>
          </p:cNvPr>
          <p:cNvSpPr txBox="1"/>
          <p:nvPr/>
        </p:nvSpPr>
        <p:spPr>
          <a:xfrm>
            <a:off x="2560472" y="5947056"/>
            <a:ext cx="23542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b="0" i="1" dirty="0">
                <a:latin typeface="Arial" charset="0"/>
                <a:ea typeface="MS PGothic" pitchFamily="34" charset="-128"/>
                <a:cs typeface="+mn-cs"/>
              </a:rPr>
              <a:t>Purchase of Paper copies every morning - delivery</a:t>
            </a:r>
          </a:p>
        </p:txBody>
      </p:sp>
      <p:sp>
        <p:nvSpPr>
          <p:cNvPr id="63" name="Isosceles Triangle 7">
            <a:extLst>
              <a:ext uri="{FF2B5EF4-FFF2-40B4-BE49-F238E27FC236}">
                <a16:creationId xmlns:a16="http://schemas.microsoft.com/office/drawing/2014/main" id="{AC94D402-9A3B-4527-B160-8DB0DCB0C93C}"/>
              </a:ext>
            </a:extLst>
          </p:cNvPr>
          <p:cNvSpPr/>
          <p:nvPr/>
        </p:nvSpPr>
        <p:spPr bwMode="auto">
          <a:xfrm rot="5400000">
            <a:off x="4734617" y="5896319"/>
            <a:ext cx="874998" cy="235231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defRPr/>
            </a:pPr>
            <a:endParaRPr lang="en-GB" sz="1600" b="0" dirty="0"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E0379C-78BB-4666-9A46-C67646FD6B4D}"/>
              </a:ext>
            </a:extLst>
          </p:cNvPr>
          <p:cNvSpPr/>
          <p:nvPr/>
        </p:nvSpPr>
        <p:spPr bwMode="auto">
          <a:xfrm>
            <a:off x="2602383" y="5501328"/>
            <a:ext cx="2294393" cy="99594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defRPr/>
            </a:pPr>
            <a:endParaRPr lang="en-GB" sz="1600" b="0" dirty="0"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1EA9B31-2E2C-43C8-8FF5-24B55AB51142}"/>
              </a:ext>
            </a:extLst>
          </p:cNvPr>
          <p:cNvSpPr/>
          <p:nvPr/>
        </p:nvSpPr>
        <p:spPr bwMode="auto">
          <a:xfrm>
            <a:off x="5327820" y="5501328"/>
            <a:ext cx="3032946" cy="99594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defRPr/>
            </a:pPr>
            <a:endParaRPr lang="en-GB" sz="1600" b="0" dirty="0">
              <a:latin typeface="Arial" pitchFamily="-111" charset="0"/>
              <a:ea typeface="MS PGothic" pitchFamily="34" charset="-128"/>
              <a:cs typeface="+mn-cs"/>
            </a:endParaRPr>
          </a:p>
        </p:txBody>
      </p:sp>
      <p:sp>
        <p:nvSpPr>
          <p:cNvPr id="71" name="TextBox 17">
            <a:extLst>
              <a:ext uri="{FF2B5EF4-FFF2-40B4-BE49-F238E27FC236}">
                <a16:creationId xmlns:a16="http://schemas.microsoft.com/office/drawing/2014/main" id="{F4962000-1BC5-4B39-83F2-4F7E300233C6}"/>
              </a:ext>
            </a:extLst>
          </p:cNvPr>
          <p:cNvSpPr txBox="1"/>
          <p:nvPr/>
        </p:nvSpPr>
        <p:spPr>
          <a:xfrm>
            <a:off x="5331504" y="6010289"/>
            <a:ext cx="30240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b="0" i="1" dirty="0">
                <a:latin typeface="Arial" charset="0"/>
                <a:ea typeface="MS PGothic" pitchFamily="34" charset="-128"/>
                <a:cs typeface="+mn-cs"/>
              </a:rPr>
              <a:t>Information-on-demand and digital platforms for business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74D552-0527-4ECB-84F8-EBA066AA5ACD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35274" b="36198"/>
          <a:stretch/>
        </p:blipFill>
        <p:spPr>
          <a:xfrm>
            <a:off x="2674030" y="5568130"/>
            <a:ext cx="1101959" cy="31436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05301AE7-CD04-4280-8ED3-5B3EDDC17FB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90711" y="5564422"/>
            <a:ext cx="920731" cy="23870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87662937-0451-42F0-ADA7-629684A6A40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30184" y="5660561"/>
            <a:ext cx="850902" cy="35957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625C73B-1A04-4CEC-BA66-2BC1E6FCECC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771398" y="5610640"/>
            <a:ext cx="1118130" cy="271859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51354D1-1259-4879-AEC9-F87B13B15738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7809" b="20626"/>
          <a:stretch/>
        </p:blipFill>
        <p:spPr>
          <a:xfrm>
            <a:off x="7258116" y="5605586"/>
            <a:ext cx="976733" cy="225496"/>
          </a:xfrm>
          <a:prstGeom prst="rect">
            <a:avLst/>
          </a:prstGeom>
        </p:spPr>
      </p:pic>
      <p:sp>
        <p:nvSpPr>
          <p:cNvPr id="59" name="Title 1">
            <a:extLst>
              <a:ext uri="{FF2B5EF4-FFF2-40B4-BE49-F238E27FC236}">
                <a16:creationId xmlns:a16="http://schemas.microsoft.com/office/drawing/2014/main" id="{CF8E513D-F501-4F6D-A711-97B02D4ABA88}"/>
              </a:ext>
            </a:extLst>
          </p:cNvPr>
          <p:cNvSpPr txBox="1">
            <a:spLocks/>
          </p:cNvSpPr>
          <p:nvPr/>
        </p:nvSpPr>
        <p:spPr bwMode="auto">
          <a:xfrm>
            <a:off x="563864" y="0"/>
            <a:ext cx="9214680" cy="80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defTabSz="762000" eaLnBrk="0" hangingPunct="0">
              <a:lnSpc>
                <a:spcPct val="90000"/>
              </a:lnSpc>
              <a:defRPr sz="2200"/>
            </a:lvl1pPr>
            <a:lvl2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2pPr>
            <a:lvl3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3pPr>
            <a:lvl4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4pPr>
            <a:lvl5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5pPr>
            <a:lvl6pPr marL="4572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6pPr>
            <a:lvl7pPr marL="9144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7pPr>
            <a:lvl8pPr marL="1371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8pPr>
            <a:lvl9pPr marL="18288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GB" b="0" dirty="0"/>
              <a:t>Impact on Transactions</a:t>
            </a:r>
          </a:p>
        </p:txBody>
      </p:sp>
      <p:sp>
        <p:nvSpPr>
          <p:cNvPr id="60" name="TextBox 2">
            <a:extLst>
              <a:ext uri="{FF2B5EF4-FFF2-40B4-BE49-F238E27FC236}">
                <a16:creationId xmlns:a16="http://schemas.microsoft.com/office/drawing/2014/main" id="{2485FDCB-7B66-4CCE-9DD6-F74F16A2E17B}"/>
              </a:ext>
            </a:extLst>
          </p:cNvPr>
          <p:cNvSpPr txBox="1"/>
          <p:nvPr/>
        </p:nvSpPr>
        <p:spPr>
          <a:xfrm>
            <a:off x="474751" y="680346"/>
            <a:ext cx="8585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Digital Transaction management has created a host of new players, but also wiped out or seriously diminished the business of traditional players</a:t>
            </a:r>
          </a:p>
        </p:txBody>
      </p:sp>
    </p:spTree>
    <p:extLst>
      <p:ext uri="{BB962C8B-B14F-4D97-AF65-F5344CB8AC3E}">
        <p14:creationId xmlns:p14="http://schemas.microsoft.com/office/powerpoint/2010/main" val="382209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4">
            <a:extLst>
              <a:ext uri="{FF2B5EF4-FFF2-40B4-BE49-F238E27FC236}">
                <a16:creationId xmlns:a16="http://schemas.microsoft.com/office/drawing/2014/main" id="{4AF2445A-7EAA-4111-8A5A-EDF1404E1EC7}"/>
              </a:ext>
            </a:extLst>
          </p:cNvPr>
          <p:cNvSpPr/>
          <p:nvPr/>
        </p:nvSpPr>
        <p:spPr>
          <a:xfrm>
            <a:off x="1253774" y="1540248"/>
            <a:ext cx="792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FROM…</a:t>
            </a:r>
          </a:p>
        </p:txBody>
      </p:sp>
      <p:sp>
        <p:nvSpPr>
          <p:cNvPr id="19" name="Rechteck 52">
            <a:extLst>
              <a:ext uri="{FF2B5EF4-FFF2-40B4-BE49-F238E27FC236}">
                <a16:creationId xmlns:a16="http://schemas.microsoft.com/office/drawing/2014/main" id="{0F5B0C11-F86D-42EE-9208-7B0C62435AB0}"/>
              </a:ext>
            </a:extLst>
          </p:cNvPr>
          <p:cNvSpPr/>
          <p:nvPr/>
        </p:nvSpPr>
        <p:spPr>
          <a:xfrm>
            <a:off x="3076593" y="1540248"/>
            <a:ext cx="5938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… TO</a:t>
            </a:r>
          </a:p>
        </p:txBody>
      </p:sp>
      <p:sp>
        <p:nvSpPr>
          <p:cNvPr id="24" name="Rechteck 52">
            <a:extLst>
              <a:ext uri="{FF2B5EF4-FFF2-40B4-BE49-F238E27FC236}">
                <a16:creationId xmlns:a16="http://schemas.microsoft.com/office/drawing/2014/main" id="{4E3922C5-C7D5-4E49-8E0F-E191FC92860F}"/>
              </a:ext>
            </a:extLst>
          </p:cNvPr>
          <p:cNvSpPr/>
          <p:nvPr/>
        </p:nvSpPr>
        <p:spPr>
          <a:xfrm>
            <a:off x="6314697" y="1540248"/>
            <a:ext cx="1031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677A"/>
              </a:buClr>
            </a:pPr>
            <a:r>
              <a:rPr lang="en-GB" dirty="0">
                <a:solidFill>
                  <a:schemeClr val="accent6"/>
                </a:solidFill>
              </a:rPr>
              <a:t>Description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91CBC-E6F2-4435-82DB-2D6B8E1888D2}"/>
              </a:ext>
            </a:extLst>
          </p:cNvPr>
          <p:cNvSpPr/>
          <p:nvPr/>
        </p:nvSpPr>
        <p:spPr bwMode="auto">
          <a:xfrm>
            <a:off x="823912" y="1863298"/>
            <a:ext cx="1651928" cy="4772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000" tIns="27000" rIns="27000" bIns="27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/>
              <a:t>Balance sheet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BDDE01-5141-40B2-9333-9471B1D1E317}"/>
              </a:ext>
            </a:extLst>
          </p:cNvPr>
          <p:cNvSpPr/>
          <p:nvPr/>
        </p:nvSpPr>
        <p:spPr bwMode="auto">
          <a:xfrm>
            <a:off x="823912" y="2406553"/>
            <a:ext cx="1651928" cy="4772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000" tIns="27000" rIns="27000" bIns="27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/>
              <a:t>Dedicated asset use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7491FE-6521-461B-83CC-7D7395FFC0CC}"/>
              </a:ext>
            </a:extLst>
          </p:cNvPr>
          <p:cNvSpPr/>
          <p:nvPr/>
        </p:nvSpPr>
        <p:spPr bwMode="auto">
          <a:xfrm>
            <a:off x="823912" y="2949808"/>
            <a:ext cx="1651928" cy="4772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000" tIns="27000" rIns="27000" bIns="27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Scale via standardization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14E87-204C-4B93-ADD5-1DA3C8D5E7F1}"/>
              </a:ext>
            </a:extLst>
          </p:cNvPr>
          <p:cNvSpPr/>
          <p:nvPr/>
        </p:nvSpPr>
        <p:spPr bwMode="auto">
          <a:xfrm>
            <a:off x="823912" y="5122826"/>
            <a:ext cx="1651928" cy="4772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000" tIns="27000" rIns="27000" bIns="27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Data around processes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98A626-0723-4959-9092-FCD481B5CF78}"/>
              </a:ext>
            </a:extLst>
          </p:cNvPr>
          <p:cNvSpPr/>
          <p:nvPr/>
        </p:nvSpPr>
        <p:spPr bwMode="auto">
          <a:xfrm>
            <a:off x="823912" y="3493062"/>
            <a:ext cx="1651928" cy="4772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000" tIns="27000" rIns="27000" bIns="27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Optimization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9B5FE8-C5AA-4BCF-9095-7364095B08DA}"/>
              </a:ext>
            </a:extLst>
          </p:cNvPr>
          <p:cNvSpPr/>
          <p:nvPr/>
        </p:nvSpPr>
        <p:spPr bwMode="auto">
          <a:xfrm>
            <a:off x="823912" y="4036317"/>
            <a:ext cx="1651928" cy="4772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000" tIns="27000" rIns="27000" bIns="27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/>
              <a:t>Reactive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09451B-D897-4D44-A53A-30A3B57467D5}"/>
              </a:ext>
            </a:extLst>
          </p:cNvPr>
          <p:cNvSpPr/>
          <p:nvPr/>
        </p:nvSpPr>
        <p:spPr bwMode="auto">
          <a:xfrm>
            <a:off x="823912" y="4579572"/>
            <a:ext cx="1651928" cy="4772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000" tIns="27000" rIns="27000" bIns="27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Value chain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DF58E6-5C6E-4939-B17D-9C57F2EA56AA}"/>
              </a:ext>
            </a:extLst>
          </p:cNvPr>
          <p:cNvSpPr/>
          <p:nvPr/>
        </p:nvSpPr>
        <p:spPr bwMode="auto">
          <a:xfrm>
            <a:off x="2524113" y="1863298"/>
            <a:ext cx="1698843" cy="477251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“Pure” service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B7B994-852B-45C4-828A-405012C0A389}"/>
              </a:ext>
            </a:extLst>
          </p:cNvPr>
          <p:cNvSpPr/>
          <p:nvPr/>
        </p:nvSpPr>
        <p:spPr bwMode="auto">
          <a:xfrm>
            <a:off x="2524113" y="2406552"/>
            <a:ext cx="1698843" cy="477251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Fractional asset use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A080B3-6C3E-41D9-A152-584138649F95}"/>
              </a:ext>
            </a:extLst>
          </p:cNvPr>
          <p:cNvSpPr/>
          <p:nvPr/>
        </p:nvSpPr>
        <p:spPr bwMode="auto">
          <a:xfrm>
            <a:off x="2524113" y="2949806"/>
            <a:ext cx="1698843" cy="477251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buClr>
                <a:schemeClr val="accent2"/>
              </a:buClr>
            </a:pPr>
            <a:r>
              <a:rPr lang="en-US" dirty="0">
                <a:solidFill>
                  <a:schemeClr val="bg1"/>
                </a:solidFill>
              </a:rPr>
              <a:t>Scalable personalization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48CE5A-1921-4122-BFF3-EAB2F6811A12}"/>
              </a:ext>
            </a:extLst>
          </p:cNvPr>
          <p:cNvSpPr/>
          <p:nvPr/>
        </p:nvSpPr>
        <p:spPr bwMode="auto">
          <a:xfrm>
            <a:off x="2524113" y="5122820"/>
            <a:ext cx="1698843" cy="477252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buClr>
                <a:schemeClr val="accent2"/>
              </a:buClr>
            </a:pPr>
            <a:r>
              <a:rPr lang="en-US" dirty="0">
                <a:solidFill>
                  <a:schemeClr val="bg1"/>
                </a:solidFill>
              </a:rPr>
              <a:t>Processes around data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BE49C7-66B3-4D7C-B619-079931CF2CB6}"/>
              </a:ext>
            </a:extLst>
          </p:cNvPr>
          <p:cNvSpPr/>
          <p:nvPr/>
        </p:nvSpPr>
        <p:spPr bwMode="auto">
          <a:xfrm>
            <a:off x="2524113" y="3493059"/>
            <a:ext cx="1698843" cy="47725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Elimination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0B2EE7-6935-4DE8-B960-F64169B43A73}"/>
              </a:ext>
            </a:extLst>
          </p:cNvPr>
          <p:cNvSpPr/>
          <p:nvPr/>
        </p:nvSpPr>
        <p:spPr bwMode="auto">
          <a:xfrm>
            <a:off x="2524113" y="4036313"/>
            <a:ext cx="1698843" cy="477251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Predictive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2139D6-17CA-4596-AFD8-9F50DC071F94}"/>
              </a:ext>
            </a:extLst>
          </p:cNvPr>
          <p:cNvSpPr/>
          <p:nvPr/>
        </p:nvSpPr>
        <p:spPr bwMode="auto">
          <a:xfrm>
            <a:off x="2524113" y="4579567"/>
            <a:ext cx="1698843" cy="477251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buClr>
                <a:schemeClr val="accent2"/>
              </a:buClr>
            </a:pPr>
            <a:r>
              <a:rPr lang="en-US" dirty="0">
                <a:solidFill>
                  <a:schemeClr val="bg1"/>
                </a:solidFill>
              </a:rPr>
              <a:t>Value sources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DCB299-A50C-4BF2-9ADF-CB0FA82FCCF3}"/>
              </a:ext>
            </a:extLst>
          </p:cNvPr>
          <p:cNvSpPr/>
          <p:nvPr/>
        </p:nvSpPr>
        <p:spPr bwMode="auto">
          <a:xfrm>
            <a:off x="4495815" y="5122826"/>
            <a:ext cx="4668817" cy="47725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100" b="0" dirty="0"/>
              <a:t>Deterministic, linear use of data in processes is replaced by cultivation of data richness and granular, versatile analyses, prompting action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BC299E-3136-4447-BF5C-1104011C2EE4}"/>
              </a:ext>
            </a:extLst>
          </p:cNvPr>
          <p:cNvSpPr/>
          <p:nvPr/>
        </p:nvSpPr>
        <p:spPr bwMode="auto">
          <a:xfrm>
            <a:off x="4495815" y="2406553"/>
            <a:ext cx="4668817" cy="477251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100" b="0" dirty="0"/>
              <a:t>Maximizing utilization of assets by matching supply and demand in real time, enabling rationales of marginal revenues, etc.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3A14473-7E4A-4BFF-BACC-B7379F87B9A1}"/>
              </a:ext>
            </a:extLst>
          </p:cNvPr>
          <p:cNvSpPr/>
          <p:nvPr/>
        </p:nvSpPr>
        <p:spPr bwMode="auto">
          <a:xfrm>
            <a:off x="4495815" y="3493062"/>
            <a:ext cx="4668817" cy="47725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100" b="0" dirty="0"/>
              <a:t>Adoption of AI and bots, eliminating low-value, but also high-value rule-based tasks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FD06C2-7DC3-4AA8-9FD6-0DCE73A58424}"/>
              </a:ext>
            </a:extLst>
          </p:cNvPr>
          <p:cNvSpPr/>
          <p:nvPr/>
        </p:nvSpPr>
        <p:spPr bwMode="auto">
          <a:xfrm>
            <a:off x="4495815" y="4036317"/>
            <a:ext cx="4668817" cy="477251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100" b="0" dirty="0"/>
              <a:t>Accurately predict events leveraging data (incl. telematics) and data science capabilities, increasing customer and operational benefits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63E046-2009-4884-BFD9-40933953B092}"/>
              </a:ext>
            </a:extLst>
          </p:cNvPr>
          <p:cNvSpPr/>
          <p:nvPr/>
        </p:nvSpPr>
        <p:spPr bwMode="auto">
          <a:xfrm>
            <a:off x="4495815" y="2949808"/>
            <a:ext cx="4668817" cy="477251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100" b="0" dirty="0"/>
              <a:t>Situationally customized experience anticipating customer spot needs at little or no additional cost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8CFFF22-6B17-4C8C-B6F8-44CCC5A7673C}"/>
              </a:ext>
            </a:extLst>
          </p:cNvPr>
          <p:cNvSpPr/>
          <p:nvPr/>
        </p:nvSpPr>
        <p:spPr bwMode="auto">
          <a:xfrm>
            <a:off x="4495815" y="1863298"/>
            <a:ext cx="4668817" cy="477251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100" b="0" dirty="0"/>
              <a:t>Unbundling of balance sheet and asset / transaction management, increasing “margin bang for asset-buck”, eliminating complexity…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BA9B0B2-5816-419D-94D6-678778C67E4F}"/>
              </a:ext>
            </a:extLst>
          </p:cNvPr>
          <p:cNvSpPr/>
          <p:nvPr/>
        </p:nvSpPr>
        <p:spPr bwMode="auto">
          <a:xfrm>
            <a:off x="4495815" y="4579572"/>
            <a:ext cx="4668817" cy="477251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100" b="0" dirty="0"/>
              <a:t>Optimizing activity not (only) to serve a single set of customers, but enabling activity of multiple stakeholders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046BFF7-C291-46B6-BBEA-F99ACED762B1}"/>
              </a:ext>
            </a:extLst>
          </p:cNvPr>
          <p:cNvSpPr/>
          <p:nvPr/>
        </p:nvSpPr>
        <p:spPr bwMode="auto">
          <a:xfrm>
            <a:off x="823912" y="5678533"/>
            <a:ext cx="1651928" cy="4772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000" tIns="27000" rIns="27000" bIns="27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Run</a:t>
            </a:r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5D0C9D5-E347-431F-AC8F-E43498831F74}"/>
              </a:ext>
            </a:extLst>
          </p:cNvPr>
          <p:cNvSpPr/>
          <p:nvPr/>
        </p:nvSpPr>
        <p:spPr bwMode="auto">
          <a:xfrm>
            <a:off x="2524113" y="5678531"/>
            <a:ext cx="1698843" cy="477252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buClr>
                <a:schemeClr val="accent2"/>
              </a:buClr>
            </a:pPr>
            <a:r>
              <a:rPr lang="en-US" dirty="0">
                <a:solidFill>
                  <a:schemeClr val="bg1"/>
                </a:solidFill>
              </a:rPr>
              <a:t>Build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D7A8AF3-0DA9-4ACF-800B-DA324FE3F3DA}"/>
              </a:ext>
            </a:extLst>
          </p:cNvPr>
          <p:cNvSpPr/>
          <p:nvPr/>
        </p:nvSpPr>
        <p:spPr bwMode="auto">
          <a:xfrm>
            <a:off x="4495815" y="5678533"/>
            <a:ext cx="4668813" cy="47725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100" b="0" dirty="0"/>
              <a:t>Rationale to shift attention from current operations – often “pushed to the cloud” to continue building / changing the company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627AF46-B358-46BD-9886-7699FA2A5D94}"/>
              </a:ext>
            </a:extLst>
          </p:cNvPr>
          <p:cNvSpPr txBox="1">
            <a:spLocks/>
          </p:cNvSpPr>
          <p:nvPr/>
        </p:nvSpPr>
        <p:spPr bwMode="auto">
          <a:xfrm>
            <a:off x="563864" y="0"/>
            <a:ext cx="9214680" cy="80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defTabSz="762000" eaLnBrk="0" hangingPunct="0">
              <a:lnSpc>
                <a:spcPct val="90000"/>
              </a:lnSpc>
              <a:defRPr sz="2200"/>
            </a:lvl1pPr>
            <a:lvl2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2pPr>
            <a:lvl3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3pPr>
            <a:lvl4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4pPr>
            <a:lvl5pPr defTabSz="762000" eaLnBrk="0" hangingPunct="0">
              <a:lnSpc>
                <a:spcPct val="90000"/>
              </a:lnSpc>
              <a:defRPr sz="2200">
                <a:solidFill>
                  <a:schemeClr val="hlink"/>
                </a:solidFill>
                <a:latin typeface="Arial" charset="0"/>
              </a:defRPr>
            </a:lvl5pPr>
            <a:lvl6pPr marL="4572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6pPr>
            <a:lvl7pPr marL="9144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7pPr>
            <a:lvl8pPr marL="1371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8pPr>
            <a:lvl9pPr marL="18288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GB" b="0" dirty="0"/>
              <a:t>“Physics” of Digital Disruption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C2025795-C5CB-4047-98AC-A07F53598E37}"/>
              </a:ext>
            </a:extLst>
          </p:cNvPr>
          <p:cNvSpPr txBox="1">
            <a:spLocks/>
          </p:cNvSpPr>
          <p:nvPr/>
        </p:nvSpPr>
        <p:spPr>
          <a:xfrm>
            <a:off x="448500" y="674103"/>
            <a:ext cx="9009000" cy="7525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13000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lang="en-US" sz="1600" b="1" kern="0" dirty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rPr>
              <a:t>There is a coherent pattern how Digital Players disrupt, showing the challenge that traditional players need to face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2115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1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8.49905364703000998361E+00&quot;&gt;&lt;m_msothmcolidx val=&quot;0&quot;/&gt;&lt;m_rgb r=&quot;EF&quot; g=&quot;AE&quot; b=&quot;18&quot;/&gt;&lt;m_nBrightness val=&quot;0&quot;/&gt;&lt;/elem&gt;&lt;elem m_fUsage=&quot;1.50094635296999207030E-01&quot;&gt;&lt;m_msothmcolidx val=&quot;0&quot;/&gt;&lt;m_rgb r=&quot;F7&quot; g=&quot;A8&quot; b=&quot;51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UF2iRSQl.Rn8dlwo3wJ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.TnUAESBm9Tg4lhKQGA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rANXLOQ4K6R7IhcJ3Ax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A0gwvdQW.JnbwENkTBV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0v0sF1QSSI1Ll4mmIoe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Jp41K2ThC9rYyQs4dPs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xiHCS_QDucsick6Hmv3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GdwpfET0CjKnIhs_EF1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jbEjkmTzSzZexs_Jdu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bTljqfQP25LDSnSorPA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Zka7aXR7W_l2dtAQbp1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6mmLp7Ro.56ViiQ8eUW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pfmft.RoKm6SAqTSOqp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L8He46SuWETIh002Ay0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kHzXYMRFio9kBKYGddt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vo470yR7m10jODto.uz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eBarpiQ9eiJ0T4Vua_0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djaLyYRku3nZ.wLhseQ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txa4FcQaO3TPRFcenOW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1gEvgVRqConNYt9KNUr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KqnJf.SwWOZpRcSPdd0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iCnYRjT5uUAo1Yxab0O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z5AmTwRtWBEtOmhTcv8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B9mxw8Tp.4AMnRGB8So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RMWj_lRMCU511_qfWnb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5Jy.2iqQ.eNnJDowR98y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9fPBWbYQ6qagTQcLf0uL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aUe8pTRYiG6v140.5d1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rsIA8XRrWyqfvXsHlT.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xJsqYFR_y9e5eg4Mrak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unMX93QqOusJtazJhy6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K5NT1iSFmpa40uh_knu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.R4yCvRTSSNR6QYQk5.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d2O.wlSG6Fo9ThnVMum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ZK10dAQhSPVYLMawNDS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Y22ASxTv2ewMGgzWuoy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gRug6kS5.mPqIwJT1wZ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_f5oHUSkm_7zTwbRwyh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r3sz64SyKX1kcdNjt5G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CtlRXKRs2QGHySn6.is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oOmkLkTOyRlEkUyeZGn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xpyZ46SSSMckIZKcNhF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0HpbYOTl.vIJPDCjRzv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_LEby_KTFeSIgz7JEm68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FdVF2pRGyhx0K2NLA7V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jcT1LRWKyBnQUqsalB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f31U6sSa.aQpkSgt9DZ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0Bmzw3TAqTlY3DbqdQm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_oI0pcTGWBEcPT1agu2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K8.6NmRaOEonxXDFAe4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_mNeGbRACA4POybAqCO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uFrJoUQF20NFlcXrJzq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L_W_W.R6GRAQO8p.b0v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HsYs53T.iyE0iylenxm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mACxH_RB.FR_L97Olc1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lVPCVEXSxqaWS7ikVNP6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0iEgSETPae3ZdQ1.4q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ZaW6oRSjSt5hrFRw05H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mWs44iSNO6hgJveHF7f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qqS9KYRfmwAK7W82cCs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qqS9KYRfmwAK7W82cCs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DZqDXxTtyljydiMYI0i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0Sfgv_SN6rSdtf59myc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.g1eJVSHKXocRZUpD.Y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obt0FqTRObz5ICbBqX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yjpFJNTFutc3IprHWXs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Kq34dkT_.nw86aLohZZ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7ASUGs1SUq2bqX3QwRIW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adP1pFST6SqnxeVruNU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Zvf3hYTEia476PVEdnE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4jPoWeRO.T47L8OjgDm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75F3f.Qwuh_zweKm04z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mLhArQTbOq8ZqApnuur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coQtogSgyV3xbHCvUIo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5CZWnlRp.ExkBw6pyol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RDGOWETLGpfb7_PqKre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WR8t4FRBaPc2dNF4pC0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cZIuxKQeehSdzqm__ih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_Xcoa6RtKW_CUuuR4l2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WpsuSQTEmjCSNGoiTHd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T1AFJASjaWibXol0vn5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KvJEyQReeUO0Q8LgX7N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ju7f_pTMKWVDu9tH15e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bZr7V5Qd.iZMKDrecvP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dEmjTKT72S1l..xcha0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Q4cLi.RTulIGIwU2tl6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CdNRSGS6aPf3Jj4lnE4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SMMONRQUG5AtnRcr1RH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iF37RSRZeOHiRPG_rLW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ogjwNrQtq.ZMu79RHfL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kQQW6qTxyl.bWwSwt.5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pQz9jwQqS2txyV_OQxw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owS.WbQQuV4oMopA_GI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LZ9FjfTp.hSq2Jy5Yjl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j_s8jHTv6Jui39pkYXY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0g1KtISTSv5oB98RVwb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..po11Tpue2SG3gPQOt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v.QwxrQ..eeUexAkSEH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p_C.ldRyO38eRxXZDJi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K625bwR1KxiOXb8e5.I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TVzKnjREmpNCVbuvbPE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iSBGP4RH23_DAMB.Two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B00pzvRhSqEqcok8XPS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08Cy_iQ625G2UpQIf6C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rbRCfOS5qPTiVA5LTWb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YntOLOR4mNWK.ZkL_xz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_1kK.l7SKKFRjSWnClwh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z8W_oKQymIDTUKn_PUe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WIJ7S0TS.H.EnPqzS0Z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cH_PnITDO8MzHLXkVAD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KYQvrZQ2qLTGmduzI6s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LByZqQQs.ka52c5SxqHg"/>
</p:tagLst>
</file>

<file path=ppt/theme/theme1.xml><?xml version="1.0" encoding="utf-8"?>
<a:theme xmlns:a="http://schemas.openxmlformats.org/drawingml/2006/main" name="AST17A">
  <a:themeElements>
    <a:clrScheme name="AST17A 1">
      <a:dk1>
        <a:srgbClr val="051640"/>
      </a:dk1>
      <a:lt1>
        <a:srgbClr val="FFFFFF"/>
      </a:lt1>
      <a:dk2>
        <a:srgbClr val="051640"/>
      </a:dk2>
      <a:lt2>
        <a:srgbClr val="808080"/>
      </a:lt2>
      <a:accent1>
        <a:srgbClr val="051640"/>
      </a:accent1>
      <a:accent2>
        <a:srgbClr val="00677A"/>
      </a:accent2>
      <a:accent3>
        <a:srgbClr val="FFFFFF"/>
      </a:accent3>
      <a:accent4>
        <a:srgbClr val="031135"/>
      </a:accent4>
      <a:accent5>
        <a:srgbClr val="AAABAF"/>
      </a:accent5>
      <a:accent6>
        <a:srgbClr val="005D6E"/>
      </a:accent6>
      <a:hlink>
        <a:srgbClr val="671462"/>
      </a:hlink>
      <a:folHlink>
        <a:srgbClr val="0E329C"/>
      </a:folHlink>
    </a:clrScheme>
    <a:fontScheme name="AST17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3600" tIns="64008" rIns="93600" bIns="64008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AST17A 1">
        <a:dk1>
          <a:srgbClr val="051640"/>
        </a:dk1>
        <a:lt1>
          <a:srgbClr val="FFFFFF"/>
        </a:lt1>
        <a:dk2>
          <a:srgbClr val="051640"/>
        </a:dk2>
        <a:lt2>
          <a:srgbClr val="808080"/>
        </a:lt2>
        <a:accent1>
          <a:srgbClr val="051640"/>
        </a:accent1>
        <a:accent2>
          <a:srgbClr val="00677A"/>
        </a:accent2>
        <a:accent3>
          <a:srgbClr val="FFFFFF"/>
        </a:accent3>
        <a:accent4>
          <a:srgbClr val="031135"/>
        </a:accent4>
        <a:accent5>
          <a:srgbClr val="AAABAF"/>
        </a:accent5>
        <a:accent6>
          <a:srgbClr val="005D6E"/>
        </a:accent6>
        <a:hlink>
          <a:srgbClr val="671462"/>
        </a:hlink>
        <a:folHlink>
          <a:srgbClr val="0E32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13638</TotalTime>
  <Pages>44</Pages>
  <Words>2601</Words>
  <Application>Microsoft Office PowerPoint</Application>
  <PresentationFormat>A4 (21x29,7 cm)</PresentationFormat>
  <Paragraphs>408</Paragraphs>
  <Slides>21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21</vt:i4>
      </vt:variant>
    </vt:vector>
  </HeadingPairs>
  <TitlesOfParts>
    <vt:vector size="35" baseType="lpstr">
      <vt:lpstr>MS PGothic</vt:lpstr>
      <vt:lpstr>MS PGothic</vt:lpstr>
      <vt:lpstr>Arial</vt:lpstr>
      <vt:lpstr>CorpoS</vt:lpstr>
      <vt:lpstr>Courier New</vt:lpstr>
      <vt:lpstr>Daimler CS</vt:lpstr>
      <vt:lpstr>Noto Sans Symbols</vt:lpstr>
      <vt:lpstr>Symbol</vt:lpstr>
      <vt:lpstr>Wingdings</vt:lpstr>
      <vt:lpstr>AST17A</vt:lpstr>
      <vt:lpstr>think-cell Folie</vt:lpstr>
      <vt:lpstr>Diapositive think-cell</vt:lpstr>
      <vt:lpstr>think-cell Slide</vt:lpstr>
      <vt:lpstr>Chart</vt:lpstr>
      <vt:lpstr>Presentazione standard di PowerPoint</vt:lpstr>
      <vt:lpstr>Introduction (1/2)</vt:lpstr>
      <vt:lpstr>Introduction (2/2)</vt:lpstr>
      <vt:lpstr>Presentazione standard di PowerPoint</vt:lpstr>
      <vt:lpstr>Illustration: Gap Between most businesses and the state of the art</vt:lpstr>
      <vt:lpstr>Presentazione standard di PowerPoint</vt:lpstr>
      <vt:lpstr>Competition Becoming Painful – Illustration China</vt:lpstr>
      <vt:lpstr>Presentazione standard di PowerPoint</vt:lpstr>
      <vt:lpstr>Presentazione standard di PowerPoint</vt:lpstr>
      <vt:lpstr>Introduction to Case Study</vt:lpstr>
      <vt:lpstr>Digital Trajectory for Company</vt:lpstr>
      <vt:lpstr>Presentazione standard di PowerPoint</vt:lpstr>
      <vt:lpstr>Presentazione standard di PowerPoint</vt:lpstr>
      <vt:lpstr>Next-Gen Operating Model</vt:lpstr>
      <vt:lpstr>“Spending Less to Do More” – Principle for Banking Sector</vt:lpstr>
      <vt:lpstr>Outlook – Business</vt:lpstr>
      <vt:lpstr>Presentazione standard di PowerPoint</vt:lpstr>
      <vt:lpstr>Backups</vt:lpstr>
      <vt:lpstr>External perspective: landscape mapping</vt:lpstr>
      <vt:lpstr>Approach to reflection about the digital vision</vt:lpstr>
      <vt:lpstr>As a Reference: Traditional Transformation Program</vt:lpstr>
    </vt:vector>
  </TitlesOfParts>
  <Company>CVA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0</dc:title>
  <dc:creator>MEJ</dc:creator>
  <cp:lastModifiedBy>Wedekind</cp:lastModifiedBy>
  <cp:revision>4984</cp:revision>
  <cp:lastPrinted>2017-04-03T10:15:17Z</cp:lastPrinted>
  <dcterms:created xsi:type="dcterms:W3CDTF">2008-05-15T11:48:51Z</dcterms:created>
  <dcterms:modified xsi:type="dcterms:W3CDTF">2018-10-22T09:35:29Z</dcterms:modified>
</cp:coreProperties>
</file>