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17"/>
  </p:notesMasterIdLst>
  <p:handoutMasterIdLst>
    <p:handoutMasterId r:id="rId18"/>
  </p:handoutMasterIdLst>
  <p:sldIdLst>
    <p:sldId id="1390" r:id="rId2"/>
    <p:sldId id="1391" r:id="rId3"/>
    <p:sldId id="1372" r:id="rId4"/>
    <p:sldId id="1424" r:id="rId5"/>
    <p:sldId id="1425" r:id="rId6"/>
    <p:sldId id="1426" r:id="rId7"/>
    <p:sldId id="1423" r:id="rId8"/>
    <p:sldId id="1427" r:id="rId9"/>
    <p:sldId id="1428" r:id="rId10"/>
    <p:sldId id="1429" r:id="rId11"/>
    <p:sldId id="1430" r:id="rId12"/>
    <p:sldId id="1431" r:id="rId13"/>
    <p:sldId id="1432" r:id="rId14"/>
    <p:sldId id="1433" r:id="rId15"/>
    <p:sldId id="1434" r:id="rId16"/>
  </p:sldIdLst>
  <p:sldSz cx="9906000" cy="6858000" type="A4"/>
  <p:notesSz cx="6797675" cy="9926638"/>
  <p:custShowLst>
    <p:custShow name="Custom Show 1" id="0">
      <p:sldLst/>
    </p:custShow>
  </p:custShowLst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F45E8E2-312A-4C6E-8C4C-F8F2B0C8F079}">
          <p14:sldIdLst>
            <p14:sldId id="1390"/>
            <p14:sldId id="1391"/>
            <p14:sldId id="1372"/>
            <p14:sldId id="1424"/>
            <p14:sldId id="1425"/>
            <p14:sldId id="1426"/>
            <p14:sldId id="1423"/>
            <p14:sldId id="1427"/>
            <p14:sldId id="1428"/>
            <p14:sldId id="1429"/>
            <p14:sldId id="1430"/>
            <p14:sldId id="1431"/>
            <p14:sldId id="1432"/>
            <p14:sldId id="1433"/>
            <p14:sldId id="143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63" userDrawn="1">
          <p15:clr>
            <a:srgbClr val="F26B43"/>
          </p15:clr>
        </p15:guide>
        <p15:guide id="2" orient="horz" pos="3974" userDrawn="1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1434" userDrawn="1">
          <p15:clr>
            <a:srgbClr val="A4A3A4"/>
          </p15:clr>
        </p15:guide>
        <p15:guide id="6" pos="217" userDrawn="1">
          <p15:clr>
            <a:srgbClr val="A4A3A4"/>
          </p15:clr>
        </p15:guide>
        <p15:guide id="7" pos="6023" userDrawn="1">
          <p15:clr>
            <a:srgbClr val="A4A3A4"/>
          </p15:clr>
        </p15:guide>
        <p15:guide id="8" orient="horz" pos="392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  <p:cmAuthor id="2" name="Silvia Cianchi" initials="SC" lastIdx="3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B4E3"/>
    <a:srgbClr val="4F81BD"/>
    <a:srgbClr val="0000FF"/>
    <a:srgbClr val="000000"/>
    <a:srgbClr val="FFDA65"/>
    <a:srgbClr val="FFFFFF"/>
    <a:srgbClr val="FFCC00"/>
    <a:srgbClr val="E39913"/>
    <a:srgbClr val="F2F2F2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11" autoAdjust="0"/>
    <p:restoredTop sz="94524" autoAdjust="0"/>
  </p:normalViewPr>
  <p:slideViewPr>
    <p:cSldViewPr>
      <p:cViewPr varScale="1">
        <p:scale>
          <a:sx n="75" d="100"/>
          <a:sy n="75" d="100"/>
        </p:scale>
        <p:origin x="1440" y="66"/>
      </p:cViewPr>
      <p:guideLst>
        <p:guide orient="horz" pos="663"/>
        <p:guide orient="horz" pos="3974"/>
        <p:guide orient="horz"/>
        <p:guide orient="horz" pos="1434"/>
        <p:guide pos="217"/>
        <p:guide pos="6023"/>
        <p:guide orient="horz" pos="39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6134" cy="497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51" tIns="48176" rIns="96351" bIns="48176" numCol="1" anchor="t" anchorCtr="0" compatLnSpc="1">
            <a:prstTxWarp prst="textNoShape">
              <a:avLst/>
            </a:prstTxWarp>
          </a:bodyPr>
          <a:lstStyle>
            <a:lvl1pPr defTabSz="89730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9956" y="3"/>
            <a:ext cx="2946134" cy="497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51" tIns="48176" rIns="96351" bIns="48176" numCol="1" anchor="t" anchorCtr="0" compatLnSpc="1">
            <a:prstTxWarp prst="textNoShape">
              <a:avLst/>
            </a:prstTxWarp>
          </a:bodyPr>
          <a:lstStyle>
            <a:lvl1pPr algn="r" defTabSz="89730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7218"/>
            <a:ext cx="2946134" cy="497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51" tIns="48176" rIns="96351" bIns="48176" numCol="1" anchor="b" anchorCtr="0" compatLnSpc="1">
            <a:prstTxWarp prst="textNoShape">
              <a:avLst/>
            </a:prstTxWarp>
          </a:bodyPr>
          <a:lstStyle>
            <a:lvl1pPr defTabSz="89730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9956" y="9427218"/>
            <a:ext cx="2946134" cy="497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51" tIns="48176" rIns="96351" bIns="48176" numCol="1" anchor="b" anchorCtr="0" compatLnSpc="1">
            <a:prstTxWarp prst="textNoShape">
              <a:avLst/>
            </a:prstTxWarp>
          </a:bodyPr>
          <a:lstStyle>
            <a:lvl1pPr algn="r" defTabSz="89730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6134" cy="497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51" tIns="48176" rIns="96351" bIns="48176" numCol="1" anchor="t" anchorCtr="0" compatLnSpc="1">
            <a:prstTxWarp prst="textNoShape">
              <a:avLst/>
            </a:prstTxWarp>
          </a:bodyPr>
          <a:lstStyle>
            <a:lvl1pPr defTabSz="89730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9956" y="3"/>
            <a:ext cx="2946134" cy="497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51" tIns="48176" rIns="96351" bIns="48176" numCol="1" anchor="t" anchorCtr="0" compatLnSpc="1">
            <a:prstTxWarp prst="textNoShape">
              <a:avLst/>
            </a:prstTxWarp>
          </a:bodyPr>
          <a:lstStyle>
            <a:lvl1pPr algn="r" defTabSz="89730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10/22/2018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747713"/>
            <a:ext cx="5370513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45" tIns="49871" rIns="99745" bIns="4987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0246" y="4716782"/>
            <a:ext cx="5437188" cy="4466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51" tIns="48176" rIns="96351" bIns="481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27218"/>
            <a:ext cx="2946134" cy="497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51" tIns="48176" rIns="96351" bIns="48176" numCol="1" anchor="b" anchorCtr="0" compatLnSpc="1">
            <a:prstTxWarp prst="textNoShape">
              <a:avLst/>
            </a:prstTxWarp>
          </a:bodyPr>
          <a:lstStyle>
            <a:lvl1pPr defTabSz="89730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9956" y="9427218"/>
            <a:ext cx="2946134" cy="497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51" tIns="48176" rIns="96351" bIns="48176" numCol="1" anchor="b" anchorCtr="0" compatLnSpc="1">
            <a:prstTxWarp prst="textNoShape">
              <a:avLst/>
            </a:prstTxWarp>
          </a:bodyPr>
          <a:lstStyle>
            <a:lvl1pPr algn="r" defTabSz="89730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4249249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7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77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7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7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7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7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7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7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7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7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7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4249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0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22/10/2018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22/10/2018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0" y="0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20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22/10/2018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22/10/2018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22/10/2018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22/10/2018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22/10/2018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22/10/2018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22/10/2018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22/10/2018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5" y="0"/>
            <a:ext cx="908650" cy="9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22/10/2018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908650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560512" y="3717032"/>
            <a:ext cx="9001249" cy="2062103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lvl="0" algn="ctr"/>
            <a:r>
              <a:rPr lang="it-IT" sz="3600" dirty="0" smtClean="0"/>
              <a:t>The GIG economy</a:t>
            </a:r>
            <a:endParaRPr lang="it-IT" sz="3600" dirty="0"/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2000" b="1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Ferdinando</a:t>
            </a:r>
            <a:r>
              <a:rPr lang="en-GB" sz="2000" b="1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 Montaldi</a:t>
            </a:r>
            <a:endParaRPr lang="en-GB" sz="2000" b="1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 smtClean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eaLnBrk="0" hangingPunct="0"/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Component Two- 2018 Training Course </a:t>
            </a:r>
            <a:r>
              <a:rPr lang="en-US" altLang="zh-CN" sz="1400" i="1" dirty="0" smtClean="0">
                <a:latin typeface="Arial" panose="020B0604020202020204" pitchFamily="34" charset="0"/>
                <a:ea typeface="宋体" panose="02010600030101010101" pitchFamily="2" charset="-122"/>
              </a:rPr>
              <a:t>“Effects and tendency on income redistribution policy”</a:t>
            </a:r>
            <a:endParaRPr lang="en-US" altLang="zh-CN" sz="4400" i="1" dirty="0">
              <a:cs typeface="Arial" panose="020B0604020202020204" pitchFamily="34" charset="0"/>
            </a:endParaRPr>
          </a:p>
          <a:p>
            <a:pPr algn="ctr"/>
            <a:endParaRPr lang="en-US" altLang="zh-CN" sz="1400" b="1" dirty="0" smtClean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/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</a:t>
            </a:r>
            <a:r>
              <a:rPr lang="en-US" altLang="zh-CN" sz="1400" b="1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taly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en-US" altLang="zh-CN" sz="1400" b="1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October</a:t>
            </a:r>
            <a:r>
              <a:rPr lang="pl-PL" altLang="zh-CN" sz="1400" b="1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400" b="1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14</a:t>
            </a:r>
            <a:r>
              <a:rPr lang="en-US" altLang="zh-CN" sz="1400" b="1" baseline="3000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</a:t>
            </a:r>
            <a:r>
              <a:rPr lang="en-US" altLang="zh-CN" sz="1400" b="1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-28</a:t>
            </a:r>
            <a:r>
              <a:rPr lang="en-US" altLang="zh-CN" sz="1400" b="1" baseline="3000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201</a:t>
            </a:r>
            <a:r>
              <a:rPr lang="it-IT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8</a:t>
            </a:r>
            <a:endParaRPr lang="pl-PL" altLang="zh-CN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661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4488" y="1061614"/>
            <a:ext cx="9217147" cy="51847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types of work relationships for CIG economy</a:t>
            </a:r>
          </a:p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spcAft>
                <a:spcPts val="600"/>
              </a:spcAft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ndependent casual work (independent)</a:t>
            </a:r>
          </a:p>
          <a:p>
            <a:pPr marL="457200" indent="-457200">
              <a:spcAft>
                <a:spcPts val="600"/>
              </a:spcAft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Continual and coordinated work (independent)</a:t>
            </a:r>
          </a:p>
          <a:p>
            <a:pPr marL="457200" indent="-457200">
              <a:spcAft>
                <a:spcPts val="600"/>
              </a:spcAft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Continual work organized by the company (become employee)</a:t>
            </a:r>
          </a:p>
          <a:p>
            <a:pPr marL="457200" indent="-457200">
              <a:spcAft>
                <a:spcPts val="600"/>
              </a:spcAft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Casual work as an employee (employee)</a:t>
            </a:r>
          </a:p>
          <a:p>
            <a:pPr marL="457200" indent="-457200">
              <a:spcAft>
                <a:spcPts val="600"/>
              </a:spcAft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Intermittent work (employee)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44364" y="175566"/>
            <a:ext cx="7632972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GIG economy</a:t>
            </a:r>
          </a:p>
          <a:p>
            <a:r>
              <a:rPr lang="en-GB" altLang="it-IT" dirty="0" smtClean="0"/>
              <a:t>Types of contracts and compulsory insurance</a:t>
            </a:r>
            <a:endParaRPr lang="en-GB" altLang="it-IT" dirty="0"/>
          </a:p>
        </p:txBody>
      </p:sp>
    </p:spTree>
    <p:extLst>
      <p:ext uri="{BB962C8B-B14F-4D97-AF65-F5344CB8AC3E}">
        <p14:creationId xmlns:p14="http://schemas.microsoft.com/office/powerpoint/2010/main" val="213395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4488" y="1061614"/>
            <a:ext cx="9217147" cy="51847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  -  Independent casual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(independent)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Rules: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Not continuous job (casual)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No connection to the company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ompulsory insurance: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Pension insurance: YES (but only for remuneration over € 5.000 a year)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Disease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and maternity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insurance: N/A*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 the job injury and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disease: N/A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Unemployment insurance: N/A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*: not applicable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7632972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GIG economy</a:t>
            </a:r>
          </a:p>
          <a:p>
            <a:r>
              <a:rPr lang="en-GB" altLang="it-IT" dirty="0" smtClean="0"/>
              <a:t>Types of contracts and compulsory insurance</a:t>
            </a:r>
            <a:endParaRPr lang="en-GB" altLang="it-IT" dirty="0"/>
          </a:p>
        </p:txBody>
      </p:sp>
    </p:spTree>
    <p:extLst>
      <p:ext uri="{BB962C8B-B14F-4D97-AF65-F5344CB8AC3E}">
        <p14:creationId xmlns:p14="http://schemas.microsoft.com/office/powerpoint/2010/main" val="405527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4488" y="1061614"/>
            <a:ext cx="9217147" cy="51847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  -  Continual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and coordinated work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(independent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Rules: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Personal job (not organized as activity of enterprise)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ontinuous job (not casual)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oordination by the company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No organization of work by the company (time and type of work)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0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ompulsory insurance: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Pension insurance: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YES (from 1995)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Disease and maternity insurance: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YES (maternity from 1995; disease from 2007, maximum 61 days a year)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 the job injury and disease: YES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Unemployment insurance: YES (recently introduced, maximum 6 months)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44364" y="175566"/>
            <a:ext cx="7632972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GIG economy</a:t>
            </a:r>
          </a:p>
          <a:p>
            <a:r>
              <a:rPr lang="en-GB" altLang="it-IT" dirty="0" smtClean="0"/>
              <a:t>Types of contracts and compulsory insurance</a:t>
            </a:r>
            <a:endParaRPr lang="en-GB" altLang="it-IT" dirty="0"/>
          </a:p>
        </p:txBody>
      </p:sp>
    </p:spTree>
    <p:extLst>
      <p:ext uri="{BB962C8B-B14F-4D97-AF65-F5344CB8AC3E}">
        <p14:creationId xmlns:p14="http://schemas.microsoft.com/office/powerpoint/2010/main" val="168506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4488" y="1061614"/>
            <a:ext cx="9217147" cy="51847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  -  Continual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 organized by the company 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  <a:sym typeface="Wingdings"/>
              </a:rPr>
              <a:t> the same rights of an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Rules: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Personal job (not organized as activity of enterprise)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ontinuous job (not casual)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oordination by the company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Organization of work by the company (time and type of work)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0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ompulsory insurance: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Pension insurance: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YES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Disease and maternity insurance: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YES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 the job injury and disease: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YES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Unemployment insurance: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YES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44364" y="175566"/>
            <a:ext cx="7632972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GIG economy</a:t>
            </a:r>
          </a:p>
          <a:p>
            <a:r>
              <a:rPr lang="en-GB" altLang="it-IT" dirty="0" smtClean="0"/>
              <a:t>Types of contracts and compulsory insurance</a:t>
            </a:r>
            <a:endParaRPr lang="en-GB" altLang="it-IT" dirty="0"/>
          </a:p>
        </p:txBody>
      </p:sp>
    </p:spTree>
    <p:extLst>
      <p:ext uri="{BB962C8B-B14F-4D97-AF65-F5344CB8AC3E}">
        <p14:creationId xmlns:p14="http://schemas.microsoft.com/office/powerpoint/2010/main" val="326523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4488" y="1061614"/>
            <a:ext cx="9217147" cy="51847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4  -  Casual work as an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emplyee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(employee)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Rules: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asual job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Management of work by the company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Minimum wage: € 36 a day (4 hours)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Only for small company: maximum 5 permanent contract workers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Only for short jobs: maximum € 2.500 a year for the same worker and € 5.000 a year for all casual workers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0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ompulsory insurance: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Pension insurance: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YES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Disease and maternity insurance: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N/A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 the job injury and disease: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YES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Unemployment insurance: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N/A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44364" y="175566"/>
            <a:ext cx="7632972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GIG economy</a:t>
            </a:r>
          </a:p>
          <a:p>
            <a:r>
              <a:rPr lang="en-GB" altLang="it-IT" dirty="0" smtClean="0"/>
              <a:t>Types of contracts and compulsory insurance</a:t>
            </a:r>
            <a:endParaRPr lang="en-GB" altLang="it-IT" dirty="0"/>
          </a:p>
        </p:txBody>
      </p:sp>
    </p:spTree>
    <p:extLst>
      <p:ext uri="{BB962C8B-B14F-4D97-AF65-F5344CB8AC3E}">
        <p14:creationId xmlns:p14="http://schemas.microsoft.com/office/powerpoint/2010/main" val="426879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4488" y="908720"/>
            <a:ext cx="9217147" cy="547260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5  -  Intermittent work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(employee)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Rules: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Management of work by the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company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Job on demand according to the need of the company (production peaks)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Only for discontinuous jobs provided by the law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Only for people under 25 e over 55 years old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Collective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labour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agreement can modify the law conditions regarding the types of discontinuous jobs and the age of the worker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0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ompulsory insurance: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Pension insurance: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YES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Disease and maternity insurance: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YES (disease protection maximum for the same working day during the previous year)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 the job injury and disease: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YES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Unemployment insurance: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YES (13 working </a:t>
            </a:r>
            <a:r>
              <a:rPr lang="en-US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weeks during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previous year)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44364" y="175566"/>
            <a:ext cx="7632972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GIG economy</a:t>
            </a:r>
          </a:p>
          <a:p>
            <a:r>
              <a:rPr lang="en-GB" altLang="it-IT" dirty="0" smtClean="0"/>
              <a:t>Types of contracts and compulsory insurance</a:t>
            </a:r>
            <a:endParaRPr lang="en-GB" altLang="it-IT" dirty="0"/>
          </a:p>
        </p:txBody>
      </p:sp>
    </p:spTree>
    <p:extLst>
      <p:ext uri="{BB962C8B-B14F-4D97-AF65-F5344CB8AC3E}">
        <p14:creationId xmlns:p14="http://schemas.microsoft.com/office/powerpoint/2010/main" val="300132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4364" y="980728"/>
            <a:ext cx="9200197" cy="525658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>
              <a:lnSpc>
                <a:spcPct val="250000"/>
              </a:lnSpc>
              <a:buClr>
                <a:schemeClr val="tx2"/>
              </a:buClr>
              <a:buSzPct val="103000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GIG economy:</a:t>
            </a:r>
          </a:p>
          <a:p>
            <a:pPr marL="514350" indent="-514350" algn="just">
              <a:lnSpc>
                <a:spcPct val="250000"/>
              </a:lnSpc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definition</a:t>
            </a:r>
          </a:p>
          <a:p>
            <a:pPr marL="514350" indent="-514350" algn="just">
              <a:lnSpc>
                <a:spcPct val="250000"/>
              </a:lnSpc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operation of the digital platform</a:t>
            </a:r>
          </a:p>
          <a:p>
            <a:pPr marL="514350" indent="-514350" algn="just">
              <a:lnSpc>
                <a:spcPct val="250000"/>
              </a:lnSpc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Coworking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and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crowdworking</a:t>
            </a: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514350" indent="-514350" algn="just">
              <a:lnSpc>
                <a:spcPct val="250000"/>
              </a:lnSpc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Types of contracts and compulsory insurance</a:t>
            </a:r>
          </a:p>
          <a:p>
            <a:pPr marL="457200" indent="-457200" algn="just">
              <a:lnSpc>
                <a:spcPct val="250000"/>
              </a:lnSpc>
              <a:buFont typeface="+mj-lt"/>
              <a:buAutoNum type="arabicPeriod"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lnSpc>
                <a:spcPct val="250000"/>
              </a:lnSpc>
              <a:buFont typeface="+mj-lt"/>
              <a:buAutoNum type="arabicPeriod"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lnSpc>
                <a:spcPct val="250000"/>
              </a:lnSpc>
              <a:buFont typeface="+mj-lt"/>
              <a:buAutoNum type="arabicPeriod"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lnSpc>
                <a:spcPct val="250000"/>
              </a:lnSpc>
              <a:buFont typeface="+mj-lt"/>
              <a:buAutoNum type="arabicPeriod"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lnSpc>
                <a:spcPct val="250000"/>
              </a:lnSpc>
              <a:buFont typeface="+mj-lt"/>
              <a:buAutoNum type="arabicPeriod"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Index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06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GIG economy</a:t>
            </a:r>
          </a:p>
          <a:p>
            <a:r>
              <a:rPr lang="en-GB" altLang="it-IT" dirty="0" smtClean="0"/>
              <a:t>The definition</a:t>
            </a:r>
            <a:endParaRPr lang="en-GB" altLang="it-IT" dirty="0"/>
          </a:p>
        </p:txBody>
      </p:sp>
      <p:sp>
        <p:nvSpPr>
          <p:cNvPr id="5" name="Rectangle 4"/>
          <p:cNvSpPr/>
          <p:nvPr/>
        </p:nvSpPr>
        <p:spPr>
          <a:xfrm>
            <a:off x="344488" y="1061615"/>
            <a:ext cx="9217147" cy="287144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What’s the GIG economy  ?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GB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casual/intermittent jobs based on a digital platform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GB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ü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Gig (slang) = a little job, a very short term job, a job performed during free time, …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ü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According to recent research, by the De 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enedetti foundation, in Italy there are </a:t>
            </a:r>
            <a:r>
              <a:rPr lang="en-GB" sz="20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600.000-750.000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people operating in the GIG economy (1,5%-2,00% of the population within 18-64 year old age group)</a:t>
            </a:r>
          </a:p>
          <a:p>
            <a:pPr marL="814388" lvl="3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14388" lvl="3" indent="-342900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Ø"/>
            </a:pPr>
            <a:endParaRPr lang="en-GB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3925048"/>
            <a:ext cx="4392488" cy="2345804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836" y="3925048"/>
            <a:ext cx="4664968" cy="234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52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GIG economy</a:t>
            </a:r>
          </a:p>
          <a:p>
            <a:r>
              <a:rPr lang="en-GB" altLang="it-IT" dirty="0" smtClean="0"/>
              <a:t>The operation of the digital platform</a:t>
            </a:r>
            <a:endParaRPr lang="en-GB" altLang="it-IT" dirty="0"/>
          </a:p>
        </p:txBody>
      </p:sp>
      <p:sp>
        <p:nvSpPr>
          <p:cNvPr id="5" name="Rectangle 4"/>
          <p:cNvSpPr/>
          <p:nvPr/>
        </p:nvSpPr>
        <p:spPr>
          <a:xfrm>
            <a:off x="344488" y="1061614"/>
            <a:ext cx="9217147" cy="51847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What’s the link between the worker and the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igital platform ?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Types of models: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spcAft>
                <a:spcPts val="600"/>
              </a:spcAft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Operation limited to match supply with demand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1257300" lvl="2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spcAft>
                <a:spcPts val="600"/>
              </a:spcAft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Global operation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41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GIG economy</a:t>
            </a:r>
          </a:p>
          <a:p>
            <a:r>
              <a:rPr lang="en-GB" altLang="it-IT" dirty="0" smtClean="0"/>
              <a:t>The operation of the digital platform</a:t>
            </a:r>
            <a:endParaRPr lang="en-GB" altLang="it-IT" dirty="0"/>
          </a:p>
        </p:txBody>
      </p:sp>
      <p:sp>
        <p:nvSpPr>
          <p:cNvPr id="5" name="Rectangle 4"/>
          <p:cNvSpPr/>
          <p:nvPr/>
        </p:nvSpPr>
        <p:spPr>
          <a:xfrm>
            <a:off x="344488" y="1061614"/>
            <a:ext cx="9217147" cy="51847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Operation limited to match supply with demand</a:t>
            </a:r>
          </a:p>
          <a:p>
            <a:pPr marL="14288" lvl="2">
              <a:spcAft>
                <a:spcPts val="600"/>
              </a:spcAft>
              <a:buClr>
                <a:schemeClr val="tx2"/>
              </a:buClr>
              <a:buSzPct val="103000"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14288" lvl="2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Features:</a:t>
            </a:r>
          </a:p>
          <a:p>
            <a:pPr marL="357188" lvl="2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platform facilitates the matching of workers and customers</a:t>
            </a:r>
          </a:p>
          <a:p>
            <a:pPr marL="357188" lvl="2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job relationship is established between customer and worker</a:t>
            </a:r>
          </a:p>
          <a:p>
            <a:pPr marL="357188" lvl="2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platform provides a lot of services (tracking skill of workers, administrative service, standard work documents, …)</a:t>
            </a:r>
          </a:p>
          <a:p>
            <a:pPr marL="357188" lvl="2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0" lvl="2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As an example:</a:t>
            </a:r>
          </a:p>
          <a:p>
            <a:pPr marL="357188" lvl="2" indent="-342900">
              <a:spcAft>
                <a:spcPts val="600"/>
              </a:spcAft>
              <a:buClr>
                <a:schemeClr val="tx2"/>
              </a:buClr>
              <a:buSzPct val="103000"/>
              <a:buFont typeface="Albertus Extra Bold" panose="020E0802040304020204" pitchFamily="34" charset="0"/>
              <a:buChar char="-"/>
            </a:pP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Taskhunters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(link between students and companies)</a:t>
            </a:r>
          </a:p>
          <a:p>
            <a:pPr marL="357188" lvl="2" indent="-342900">
              <a:spcAft>
                <a:spcPts val="600"/>
              </a:spcAft>
              <a:buClr>
                <a:schemeClr val="tx2"/>
              </a:buClr>
              <a:buSzPct val="103000"/>
              <a:buFont typeface="Albertus Extra Bold" panose="020E0802040304020204" pitchFamily="34" charset="0"/>
              <a:buChar char="-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Le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cicogne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(nursery services)</a:t>
            </a:r>
          </a:p>
          <a:p>
            <a:pPr marL="357188" lvl="2" indent="-342900">
              <a:spcAft>
                <a:spcPts val="600"/>
              </a:spcAft>
              <a:buClr>
                <a:schemeClr val="tx2"/>
              </a:buClr>
              <a:buSzPct val="103000"/>
              <a:buFont typeface="Albertus Extra Bold" panose="020E0802040304020204" pitchFamily="34" charset="0"/>
              <a:buChar char="-"/>
            </a:pP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PetMe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dogsitter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and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catsitter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services, Italian provider working in more 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than 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30 cities, 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about 10.000 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workers)</a:t>
            </a:r>
          </a:p>
        </p:txBody>
      </p:sp>
    </p:spTree>
    <p:extLst>
      <p:ext uri="{BB962C8B-B14F-4D97-AF65-F5344CB8AC3E}">
        <p14:creationId xmlns:p14="http://schemas.microsoft.com/office/powerpoint/2010/main" val="18539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GB" altLang="it-IT" dirty="0" smtClean="0"/>
              <a:t>GIG economy</a:t>
            </a:r>
          </a:p>
          <a:p>
            <a:r>
              <a:rPr lang="en-GB" altLang="it-IT" dirty="0" smtClean="0"/>
              <a:t>The operation of the digital platform</a:t>
            </a:r>
            <a:endParaRPr lang="en-GB" altLang="it-IT" dirty="0"/>
          </a:p>
        </p:txBody>
      </p:sp>
      <p:sp>
        <p:nvSpPr>
          <p:cNvPr id="5" name="Rectangle 4"/>
          <p:cNvSpPr/>
          <p:nvPr/>
        </p:nvSpPr>
        <p:spPr>
          <a:xfrm>
            <a:off x="344488" y="1061614"/>
            <a:ext cx="9217147" cy="51847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Global Operation</a:t>
            </a: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14288" lvl="2">
              <a:spcAft>
                <a:spcPts val="600"/>
              </a:spcAft>
              <a:buClr>
                <a:schemeClr val="tx2"/>
              </a:buClr>
              <a:buSzPct val="103000"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14288" lvl="2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Features:</a:t>
            </a:r>
          </a:p>
          <a:p>
            <a:pPr marL="357188" lvl="2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job relationship is established between platform manager and worker</a:t>
            </a:r>
          </a:p>
          <a:p>
            <a:pPr marL="357188" lvl="2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customer is always provided by the platform manager</a:t>
            </a:r>
          </a:p>
          <a:p>
            <a:pPr marL="357188" lvl="2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worker can decide if and when to give his availability</a:t>
            </a:r>
          </a:p>
          <a:p>
            <a:pPr marL="357188" lvl="2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When the worker gives his availability, the digital platform manages all aspects of the job performance of the worker (relation with the customer, time, deadline, …)</a:t>
            </a:r>
          </a:p>
          <a:p>
            <a:pPr marL="357188" lvl="2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worker generally uses own their instruments (car, bicycle, </a:t>
            </a:r>
            <a:r>
              <a:rPr lang="mr-I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…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357188" lvl="2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0" lvl="2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As an example:</a:t>
            </a:r>
          </a:p>
          <a:p>
            <a:pPr marL="357188" lvl="2" indent="-342900">
              <a:spcAft>
                <a:spcPts val="600"/>
              </a:spcAft>
              <a:buClr>
                <a:schemeClr val="tx2"/>
              </a:buClr>
              <a:buSzPct val="103000"/>
              <a:buFont typeface="Albertus Extra Bold" panose="020E0802040304020204" pitchFamily="34" charset="0"/>
              <a:buChar char="-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Food delivery company: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Deliveroo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(GB),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Foodora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(D),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Moovenda</a:t>
            </a: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57188" lvl="2" indent="-342900">
              <a:spcAft>
                <a:spcPts val="600"/>
              </a:spcAft>
              <a:buClr>
                <a:schemeClr val="tx2"/>
              </a:buClr>
              <a:buSzPct val="103000"/>
              <a:buFont typeface="Albertus Extra Bold" panose="020E0802040304020204" pitchFamily="34" charset="0"/>
              <a:buChar char="-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Facility management company: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Yougenio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Prontopro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en-GB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Helpling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Ernesto</a:t>
            </a:r>
          </a:p>
        </p:txBody>
      </p:sp>
    </p:spTree>
    <p:extLst>
      <p:ext uri="{BB962C8B-B14F-4D97-AF65-F5344CB8AC3E}">
        <p14:creationId xmlns:p14="http://schemas.microsoft.com/office/powerpoint/2010/main" val="150905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altLang="it-IT" dirty="0" smtClean="0"/>
              <a:t>GIG economy</a:t>
            </a:r>
          </a:p>
          <a:p>
            <a:r>
              <a:rPr lang="it-IT" altLang="it-IT" dirty="0" smtClean="0"/>
              <a:t>Coworking and </a:t>
            </a:r>
            <a:r>
              <a:rPr lang="it-IT" altLang="it-IT" dirty="0" err="1" smtClean="0"/>
              <a:t>crowdworking</a:t>
            </a:r>
            <a:endParaRPr lang="en-US" altLang="it-IT" dirty="0"/>
          </a:p>
        </p:txBody>
      </p:sp>
      <p:sp>
        <p:nvSpPr>
          <p:cNvPr id="5" name="Rectangle 4"/>
          <p:cNvSpPr/>
          <p:nvPr/>
        </p:nvSpPr>
        <p:spPr>
          <a:xfrm>
            <a:off x="344488" y="1061614"/>
            <a:ext cx="9217147" cy="51847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Other types of jobs based on a digital platform 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Coworking: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people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 </a:t>
            </a:r>
            <a:r>
              <a:rPr lang="en-US" sz="20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together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as independent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workers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103000"/>
              <a:buFont typeface="Arial"/>
              <a:buChar char="•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“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working together as equals” (Bernard De Coven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Crowdworking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people work as independent workers in a </a:t>
            </a:r>
            <a:r>
              <a:rPr lang="en-US" sz="20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competitive system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managed by a digital platform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spcAft>
                <a:spcPts val="600"/>
              </a:spcAft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digital platform provides customers and offers the task to all interested workers all over the world</a:t>
            </a:r>
          </a:p>
          <a:p>
            <a:pPr marL="285750" indent="-285750">
              <a:spcAft>
                <a:spcPts val="600"/>
              </a:spcAft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interested workers propose the guidelines of the development of the task (or: the completed task)</a:t>
            </a:r>
          </a:p>
          <a:p>
            <a:pPr marL="285750" indent="-285750">
              <a:spcAft>
                <a:spcPts val="600"/>
              </a:spcAft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platform or the customer chooses the best or the more adequate proposal (or: task)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spcAft>
                <a:spcPts val="600"/>
              </a:spcAft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identified worker develops the task, delivers the job and is paid by the digital platform or directly by the customer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As an example: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UpWork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Freelancer, Amazon Mechanical Turk,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Crowdflower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Vicker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3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dirty="0" smtClean="0"/>
              <a:t>GIG economy</a:t>
            </a:r>
          </a:p>
          <a:p>
            <a:r>
              <a:rPr lang="it-IT" altLang="it-IT" dirty="0"/>
              <a:t>Coworking and </a:t>
            </a:r>
            <a:r>
              <a:rPr lang="it-IT" altLang="it-IT" dirty="0" err="1"/>
              <a:t>crowdworking</a:t>
            </a:r>
            <a:endParaRPr lang="en-US" altLang="it-IT" dirty="0"/>
          </a:p>
        </p:txBody>
      </p:sp>
      <p:sp>
        <p:nvSpPr>
          <p:cNvPr id="5" name="Rectangle 4"/>
          <p:cNvSpPr/>
          <p:nvPr/>
        </p:nvSpPr>
        <p:spPr>
          <a:xfrm>
            <a:off x="344488" y="1061614"/>
            <a:ext cx="9217147" cy="51847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perspectives</a:t>
            </a:r>
          </a:p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Coworking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       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Crowdworking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key issues:</a:t>
            </a:r>
          </a:p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ctr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q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What types of job relationships are there ?</a:t>
            </a:r>
          </a:p>
          <a:p>
            <a:pPr marL="342900" indent="-342900" algn="ctr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q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ctr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q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What social insurance is available for workers ?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38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7632972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GIG economy</a:t>
            </a:r>
          </a:p>
          <a:p>
            <a:r>
              <a:rPr lang="en-GB" altLang="it-IT" dirty="0" smtClean="0"/>
              <a:t>Types of contracts and compulsory insurance</a:t>
            </a:r>
            <a:endParaRPr lang="en-GB" altLang="it-IT" dirty="0"/>
          </a:p>
        </p:txBody>
      </p:sp>
      <p:sp>
        <p:nvSpPr>
          <p:cNvPr id="5" name="Rectangle 4"/>
          <p:cNvSpPr/>
          <p:nvPr/>
        </p:nvSpPr>
        <p:spPr>
          <a:xfrm>
            <a:off x="344488" y="1061614"/>
            <a:ext cx="9217147" cy="51847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G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IG economy workers</a:t>
            </a:r>
          </a:p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We focus on Gig economy based on global operation platform (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eg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 food delivery)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Two questions: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ctr"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ctr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q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What is the adequate job relationship 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?</a:t>
            </a:r>
          </a:p>
          <a:p>
            <a:pPr marL="342900" indent="-342900" algn="ctr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q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ctr">
              <a:spcAft>
                <a:spcPts val="600"/>
              </a:spcAft>
              <a:buClr>
                <a:schemeClr val="tx2"/>
              </a:buClr>
              <a:buSzPct val="103000"/>
              <a:buFont typeface="Wingdings" charset="2"/>
              <a:buChar char="q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What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compulsory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insurance are available 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9704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SPRP_Correct Power Point Templat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3813</TotalTime>
  <Words>1121</Words>
  <Application>Microsoft Office PowerPoint</Application>
  <PresentationFormat>A4 (21x29,7 cm)</PresentationFormat>
  <Paragraphs>196</Paragraphs>
  <Slides>15</Slides>
  <Notes>14</Notes>
  <HiddenSlides>0</HiddenSlides>
  <MMClips>0</MMClips>
  <ScaleCrop>false</ScaleCrop>
  <HeadingPairs>
    <vt:vector size="10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15</vt:i4>
      </vt:variant>
      <vt:variant>
        <vt:lpstr>Presentazioni personalizzate</vt:lpstr>
      </vt:variant>
      <vt:variant>
        <vt:i4>1</vt:i4>
      </vt:variant>
    </vt:vector>
  </HeadingPairs>
  <TitlesOfParts>
    <vt:vector size="26" baseType="lpstr">
      <vt:lpstr>Arial Unicode MS</vt:lpstr>
      <vt:lpstr>宋体</vt:lpstr>
      <vt:lpstr>Albertus Extra Bold</vt:lpstr>
      <vt:lpstr>Arial</vt:lpstr>
      <vt:lpstr>Calibri</vt:lpstr>
      <vt:lpstr>Optane</vt:lpstr>
      <vt:lpstr>Verdana</vt:lpstr>
      <vt:lpstr>Wingdings</vt:lpstr>
      <vt:lpstr>SPRP_Correct Power Point Template v1</vt:lpstr>
      <vt:lpstr>think-cell Slide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SPRP-BJ User</dc:creator>
  <cp:lastModifiedBy>Wedekind</cp:lastModifiedBy>
  <cp:revision>365</cp:revision>
  <cp:lastPrinted>2018-10-22T10:21:29Z</cp:lastPrinted>
  <dcterms:created xsi:type="dcterms:W3CDTF">2015-09-07T02:11:56Z</dcterms:created>
  <dcterms:modified xsi:type="dcterms:W3CDTF">2018-10-22T12:04:51Z</dcterms:modified>
</cp:coreProperties>
</file>