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68" r:id="rId2"/>
    <p:sldId id="286" r:id="rId3"/>
    <p:sldId id="293" r:id="rId4"/>
    <p:sldId id="287" r:id="rId5"/>
    <p:sldId id="288" r:id="rId6"/>
    <p:sldId id="289" r:id="rId7"/>
    <p:sldId id="294" r:id="rId8"/>
    <p:sldId id="295" r:id="rId9"/>
    <p:sldId id="296" r:id="rId10"/>
    <p:sldId id="257" r:id="rId11"/>
    <p:sldId id="297" r:id="rId12"/>
    <p:sldId id="315" r:id="rId13"/>
    <p:sldId id="306" r:id="rId14"/>
    <p:sldId id="298" r:id="rId15"/>
    <p:sldId id="311" r:id="rId16"/>
    <p:sldId id="299" r:id="rId17"/>
    <p:sldId id="300" r:id="rId18"/>
    <p:sldId id="301" r:id="rId19"/>
    <p:sldId id="302" r:id="rId20"/>
    <p:sldId id="303" r:id="rId21"/>
    <p:sldId id="310" r:id="rId22"/>
    <p:sldId id="304" r:id="rId23"/>
    <p:sldId id="305" r:id="rId24"/>
    <p:sldId id="307" r:id="rId25"/>
    <p:sldId id="308" r:id="rId26"/>
    <p:sldId id="309" r:id="rId27"/>
    <p:sldId id="312" r:id="rId28"/>
    <p:sldId id="313" r:id="rId29"/>
    <p:sldId id="314" r:id="rId30"/>
    <p:sldId id="260" r:id="rId31"/>
    <p:sldId id="261" r:id="rId32"/>
    <p:sldId id="262" r:id="rId33"/>
    <p:sldId id="263" r:id="rId34"/>
    <p:sldId id="279" r:id="rId35"/>
    <p:sldId id="280" r:id="rId36"/>
    <p:sldId id="281" r:id="rId37"/>
    <p:sldId id="284" r:id="rId38"/>
    <p:sldId id="267" r:id="rId39"/>
    <p:sldId id="269" r:id="rId40"/>
    <p:sldId id="282" r:id="rId41"/>
    <p:sldId id="283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7C881-D903-497B-BEFB-1AF5FDD23A6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69893-7E11-426B-95C9-1F49D633C6D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9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FA594571-4BC3-4DC5-A161-15B7DFD61226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AEC1DD23-BD4B-483D-825D-526FBC1F9D18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F1791EB0-5159-4D48-8D0D-7FAA0485FC90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346EE1F-A0B6-408A-AF33-A57E037ED0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462B5D0A-7792-4F23-830E-1EF54C69955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04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11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91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675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18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820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5276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16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975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17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284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18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55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19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19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7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6439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20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071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22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22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4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23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567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24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900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25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4470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26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3024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27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457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28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789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29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29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428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30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30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7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571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38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38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4318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41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41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50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4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99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5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42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6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75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7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39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8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03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3974DCC6-BE18-421D-9D70-383ED1D1ACC1}" type="slidenum">
              <a:rPr lang="it-IT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it-IT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0396259F-80AD-4141-9CFF-CE4282CD2CC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68299C22-49DD-46F0-962D-A81EDB03D3E7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2BEA54A-9339-4177-9FAC-66B3EC42FF42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SzPct val="100000"/>
            </a:pPr>
            <a:fld id="{D8C3054B-F3FD-4A16-9217-36D47EE5940E}" type="slidenum">
              <a:rPr lang="it-IT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SzPct val="100000"/>
              </a:pPr>
              <a:t>9</a:t>
            </a:fld>
            <a:endParaRPr lang="it-IT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5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6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5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4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2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7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5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32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12C2A-7C6F-49C6-A843-14FEA277A63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CCD17-3850-4F61-98EE-53BE08DE7A8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1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240133" y="2797968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en-US" sz="6000" b="1" i="1" dirty="0">
                <a:solidFill>
                  <a:schemeClr val="accent6"/>
                </a:solidFill>
              </a:rPr>
              <a:t>GIG economy in </a:t>
            </a:r>
            <a:r>
              <a:rPr lang="it-IT" altLang="en-US" sz="6000" b="1" i="1" dirty="0" err="1" smtClean="0">
                <a:solidFill>
                  <a:schemeClr val="accent6"/>
                </a:solidFill>
              </a:rPr>
              <a:t>Italy</a:t>
            </a:r>
            <a:r>
              <a:rPr lang="it-IT" altLang="en-US" sz="6000" b="1" i="1" dirty="0" smtClean="0">
                <a:solidFill>
                  <a:schemeClr val="accent6"/>
                </a:solidFill>
              </a:rPr>
              <a:t>:</a:t>
            </a:r>
          </a:p>
          <a:p>
            <a:pPr algn="ctr">
              <a:lnSpc>
                <a:spcPct val="93000"/>
              </a:lnSpc>
              <a:buSzPct val="100000"/>
            </a:pPr>
            <a:r>
              <a:rPr lang="it-IT" altLang="en-US" sz="6000" b="1" i="1" dirty="0" smtClean="0">
                <a:solidFill>
                  <a:schemeClr val="accent6"/>
                </a:solidFill>
              </a:rPr>
              <a:t>A </a:t>
            </a:r>
            <a:r>
              <a:rPr lang="it-IT" altLang="en-US" sz="6000" b="1" i="1" dirty="0" err="1" smtClean="0">
                <a:solidFill>
                  <a:schemeClr val="accent6"/>
                </a:solidFill>
              </a:rPr>
              <a:t>survey</a:t>
            </a:r>
            <a:r>
              <a:rPr lang="it-IT" altLang="en-US" sz="6000" b="1" i="1" dirty="0" smtClean="0">
                <a:solidFill>
                  <a:schemeClr val="accent6"/>
                </a:solidFill>
              </a:rPr>
              <a:t> by </a:t>
            </a:r>
          </a:p>
          <a:p>
            <a:pPr algn="ctr">
              <a:lnSpc>
                <a:spcPct val="93000"/>
              </a:lnSpc>
              <a:buSzPct val="100000"/>
            </a:pPr>
            <a:r>
              <a:rPr lang="it-IT" altLang="en-US" sz="6000" b="1" i="1" dirty="0" smtClean="0">
                <a:solidFill>
                  <a:schemeClr val="accent6"/>
                </a:solidFill>
              </a:rPr>
              <a:t>Fondazione De Benedetti and INPS</a:t>
            </a:r>
          </a:p>
          <a:p>
            <a:pPr algn="ctr">
              <a:lnSpc>
                <a:spcPct val="93000"/>
              </a:lnSpc>
              <a:buSzPct val="100000"/>
            </a:pPr>
            <a:endParaRPr lang="it-IT" altLang="en-US" sz="5000" b="1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56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21309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>
                <a:solidFill>
                  <a:srgbClr val="000000"/>
                </a:solidFill>
              </a:rPr>
              <a:t>Survey</a:t>
            </a:r>
            <a:r>
              <a:rPr lang="it-IT" altLang="en-US" sz="3175" b="1" dirty="0">
                <a:solidFill>
                  <a:srgbClr val="000000"/>
                </a:solidFill>
              </a:rPr>
              <a:t> 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on the GIG economy for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Italy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2024" y="898561"/>
            <a:ext cx="11786616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rgbClr val="000000"/>
                </a:solidFill>
              </a:rPr>
              <a:t>Survey implemented and funded by Fondazione De Benedetti, elaborated also with the interactions with INPS.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b="1" dirty="0" err="1" smtClean="0">
                <a:solidFill>
                  <a:srgbClr val="000000"/>
                </a:solidFill>
              </a:rPr>
              <a:t>Websurvey</a:t>
            </a:r>
            <a:r>
              <a:rPr lang="en-US" altLang="en-US" sz="2646" dirty="0" smtClean="0">
                <a:solidFill>
                  <a:srgbClr val="000000"/>
                </a:solidFill>
              </a:rPr>
              <a:t>, casual sample of 15,011 individuals, reduced to 14,773 after a data cleaning (outliers, errors..). Implemented: May 8 to May 15 2018.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rgbClr val="000000"/>
                </a:solidFill>
              </a:rPr>
              <a:t>Sample representative of the Italian population, thanks to weights computed using some population characteristics: gender and classes of age (and their interactions), education levels, income classes, </a:t>
            </a:r>
            <a:r>
              <a:rPr lang="en-US" altLang="en-US" sz="2646" dirty="0" err="1" smtClean="0">
                <a:solidFill>
                  <a:srgbClr val="000000"/>
                </a:solidFill>
              </a:rPr>
              <a:t>macroregions</a:t>
            </a:r>
            <a:r>
              <a:rPr lang="en-US" altLang="en-US" sz="2646" dirty="0" smtClean="0">
                <a:solidFill>
                  <a:srgbClr val="000000"/>
                </a:solidFill>
              </a:rPr>
              <a:t>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rgbClr val="000000"/>
                </a:solidFill>
              </a:rPr>
              <a:t>Further, since the survey is carried out by to internet’s users, we weight the estimates by using the share of Italian individuals that have access regularly to internet (at least once a week) on the Italian population, which is 80% (</a:t>
            </a:r>
            <a:r>
              <a:rPr lang="en-US" altLang="en-US" sz="2646" dirty="0" err="1" smtClean="0">
                <a:solidFill>
                  <a:srgbClr val="000000"/>
                </a:solidFill>
              </a:rPr>
              <a:t>souce</a:t>
            </a:r>
            <a:r>
              <a:rPr lang="en-US" altLang="en-US" sz="2646" dirty="0" smtClean="0">
                <a:solidFill>
                  <a:srgbClr val="000000"/>
                </a:solidFill>
              </a:rPr>
              <a:t>: ISTAT).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30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0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Incidence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the GIG economy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r="30581"/>
          <a:stretch/>
        </p:blipFill>
        <p:spPr>
          <a:xfrm>
            <a:off x="232625" y="685464"/>
            <a:ext cx="8216431" cy="526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049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0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Incidence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the GIG economy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625" y="685464"/>
            <a:ext cx="11835913" cy="526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723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General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characteristics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Male 58%, female 42%.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800" dirty="0" err="1" smtClean="0">
                <a:solidFill>
                  <a:srgbClr val="000000"/>
                </a:solidFill>
              </a:rPr>
              <a:t>Immigrants</a:t>
            </a:r>
            <a:r>
              <a:rPr lang="it-IT" altLang="en-US" sz="2800" dirty="0" smtClean="0">
                <a:solidFill>
                  <a:srgbClr val="000000"/>
                </a:solidFill>
              </a:rPr>
              <a:t>, 3%.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8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800" dirty="0" err="1" smtClean="0">
                <a:solidFill>
                  <a:srgbClr val="000000"/>
                </a:solidFill>
              </a:rPr>
              <a:t>Education</a:t>
            </a:r>
            <a:r>
              <a:rPr lang="it-IT" altLang="en-US" sz="2800" dirty="0" smtClean="0">
                <a:solidFill>
                  <a:srgbClr val="000000"/>
                </a:solidFill>
              </a:rPr>
              <a:t> </a:t>
            </a:r>
            <a:r>
              <a:rPr lang="it-IT" altLang="en-US" sz="2800" dirty="0" err="1" smtClean="0">
                <a:solidFill>
                  <a:srgbClr val="000000"/>
                </a:solidFill>
              </a:rPr>
              <a:t>levels</a:t>
            </a:r>
            <a:r>
              <a:rPr lang="it-IT" altLang="en-US" sz="2800" dirty="0" smtClean="0">
                <a:solidFill>
                  <a:srgbClr val="000000"/>
                </a:solidFill>
              </a:rPr>
              <a:t> </a:t>
            </a:r>
            <a:r>
              <a:rPr lang="it-IT" altLang="en-US" sz="2800" dirty="0" err="1" smtClean="0">
                <a:solidFill>
                  <a:srgbClr val="000000"/>
                </a:solidFill>
              </a:rPr>
              <a:t>similar</a:t>
            </a:r>
            <a:r>
              <a:rPr lang="it-IT" altLang="en-US" sz="2800" dirty="0" smtClean="0">
                <a:solidFill>
                  <a:srgbClr val="000000"/>
                </a:solidFill>
              </a:rPr>
              <a:t> to the </a:t>
            </a:r>
            <a:r>
              <a:rPr lang="it-IT" altLang="en-US" sz="2800" dirty="0" err="1" smtClean="0">
                <a:solidFill>
                  <a:srgbClr val="000000"/>
                </a:solidFill>
              </a:rPr>
              <a:t>one</a:t>
            </a:r>
            <a:r>
              <a:rPr lang="it-IT" altLang="en-US" sz="2800" dirty="0" smtClean="0">
                <a:solidFill>
                  <a:srgbClr val="000000"/>
                </a:solidFill>
              </a:rPr>
              <a:t> of the </a:t>
            </a:r>
            <a:r>
              <a:rPr lang="it-IT" altLang="en-US" sz="2800" dirty="0" err="1" smtClean="0">
                <a:solidFill>
                  <a:srgbClr val="000000"/>
                </a:solidFill>
              </a:rPr>
              <a:t>Italian</a:t>
            </a:r>
            <a:r>
              <a:rPr lang="it-IT" altLang="en-US" sz="2800" dirty="0" smtClean="0">
                <a:solidFill>
                  <a:srgbClr val="000000"/>
                </a:solidFill>
              </a:rPr>
              <a:t> </a:t>
            </a:r>
            <a:r>
              <a:rPr lang="it-IT" altLang="en-US" sz="2800" dirty="0" err="1" smtClean="0">
                <a:solidFill>
                  <a:srgbClr val="000000"/>
                </a:solidFill>
              </a:rPr>
              <a:t>population</a:t>
            </a:r>
            <a:r>
              <a:rPr lang="it-IT" altLang="en-US" sz="2800" dirty="0" smtClean="0">
                <a:solidFill>
                  <a:srgbClr val="000000"/>
                </a:solidFill>
              </a:rPr>
              <a:t>: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it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is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not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true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that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the GIG economy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involves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only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unskilled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 </a:t>
            </a:r>
            <a:r>
              <a:rPr lang="it-IT" altLang="en-US" sz="2800" b="1" dirty="0" err="1" smtClean="0">
                <a:solidFill>
                  <a:srgbClr val="000000"/>
                </a:solidFill>
              </a:rPr>
              <a:t>labour</a:t>
            </a:r>
            <a:r>
              <a:rPr lang="it-IT" altLang="en-US" sz="2800" b="1" dirty="0" smtClean="0">
                <a:solidFill>
                  <a:srgbClr val="000000"/>
                </a:solidFill>
              </a:rPr>
              <a:t>. </a:t>
            </a:r>
            <a:endParaRPr lang="en-US" altLang="en-US" sz="2800" b="1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445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23884" y="66793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Distribution by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age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/>
          <a:srcRect t="8359"/>
          <a:stretch/>
        </p:blipFill>
        <p:spPr>
          <a:xfrm>
            <a:off x="701332" y="752257"/>
            <a:ext cx="10475043" cy="575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50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Would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you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like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working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more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as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449" y="1086015"/>
            <a:ext cx="8891087" cy="533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312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Which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kind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: </a:t>
            </a:r>
          </a:p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what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do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they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need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in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their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job?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909" y="1138472"/>
            <a:ext cx="9037287" cy="541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722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Do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like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thier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GIG job?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19% of GIG workers would like working in another type of job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32% of GIG workers appreciate their GIG job, but they would like having a more stable GIG job, with higher participation and sharing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48% of GIG workers appreciate their job and would like keeping on in the same conditions. 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447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0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Are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satisfied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/>
          <a:srcRect t="11002"/>
          <a:stretch/>
        </p:blipFill>
        <p:spPr>
          <a:xfrm>
            <a:off x="458015" y="630600"/>
            <a:ext cx="11047237" cy="53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394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0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Distribution of hours by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/>
          <a:srcRect t="2911"/>
          <a:stretch/>
        </p:blipFill>
        <p:spPr>
          <a:xfrm>
            <a:off x="1191268" y="621456"/>
            <a:ext cx="10225123" cy="59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661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La </a:t>
            </a:r>
            <a:r>
              <a:rPr lang="it-IT" altLang="en-US" sz="3175" b="1" dirty="0">
                <a:solidFill>
                  <a:srgbClr val="000000"/>
                </a:solidFill>
              </a:rPr>
              <a:t>GIG economy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err="1" smtClean="0">
                <a:solidFill>
                  <a:srgbClr val="000000"/>
                </a:solidFill>
              </a:rPr>
              <a:t>Recently</a:t>
            </a:r>
            <a:r>
              <a:rPr lang="it-IT" altLang="en-US" sz="2646" dirty="0" smtClean="0">
                <a:solidFill>
                  <a:srgbClr val="000000"/>
                </a:solidFill>
              </a:rPr>
              <a:t>, the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issue</a:t>
            </a:r>
            <a:r>
              <a:rPr lang="it-IT" altLang="en-US" sz="2646" dirty="0" smtClean="0">
                <a:solidFill>
                  <a:srgbClr val="000000"/>
                </a:solidFill>
              </a:rPr>
              <a:t> of the GIG economy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has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been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at</a:t>
            </a:r>
            <a:r>
              <a:rPr lang="it-IT" altLang="en-US" sz="2646" dirty="0" smtClean="0">
                <a:solidFill>
                  <a:srgbClr val="000000"/>
                </a:solidFill>
              </a:rPr>
              <a:t> the core of the social and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political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debate</a:t>
            </a:r>
            <a:r>
              <a:rPr lang="it-IT" altLang="en-US" sz="2646" dirty="0" smtClean="0">
                <a:solidFill>
                  <a:srgbClr val="000000"/>
                </a:solidFill>
              </a:rPr>
              <a:t>, in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Italy</a:t>
            </a:r>
            <a:r>
              <a:rPr lang="it-IT" altLang="en-US" sz="2646" dirty="0" smtClean="0">
                <a:solidFill>
                  <a:srgbClr val="000000"/>
                </a:solidFill>
              </a:rPr>
              <a:t>, Europe, and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worldwide</a:t>
            </a:r>
            <a:r>
              <a:rPr lang="it-IT" altLang="en-US" sz="2646" dirty="0" smtClean="0">
                <a:solidFill>
                  <a:srgbClr val="000000"/>
                </a:solidFill>
              </a:rPr>
              <a:t>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smtClean="0">
                <a:solidFill>
                  <a:srgbClr val="000000"/>
                </a:solidFill>
              </a:rPr>
              <a:t>In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Italy</a:t>
            </a:r>
            <a:r>
              <a:rPr lang="it-IT" altLang="en-US" sz="2646" dirty="0" smtClean="0">
                <a:solidFill>
                  <a:srgbClr val="000000"/>
                </a:solidFill>
              </a:rPr>
              <a:t> and Europe, the media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have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mainly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focused</a:t>
            </a:r>
            <a:r>
              <a:rPr lang="it-IT" altLang="en-US" sz="2646" dirty="0" smtClean="0">
                <a:solidFill>
                  <a:srgbClr val="000000"/>
                </a:solidFill>
              </a:rPr>
              <a:t> on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riders</a:t>
            </a:r>
            <a:r>
              <a:rPr lang="it-IT" altLang="en-US" sz="2646" dirty="0" smtClean="0">
                <a:solidFill>
                  <a:srgbClr val="000000"/>
                </a:solidFill>
              </a:rPr>
              <a:t>, i.e. in the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food</a:t>
            </a:r>
            <a:r>
              <a:rPr lang="it-IT" altLang="en-US" sz="2646" dirty="0" smtClean="0">
                <a:solidFill>
                  <a:srgbClr val="000000"/>
                </a:solidFill>
              </a:rPr>
              <a:t> delivery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industry</a:t>
            </a:r>
            <a:r>
              <a:rPr lang="it-IT" altLang="en-US" sz="2646" dirty="0" smtClean="0">
                <a:solidFill>
                  <a:srgbClr val="000000"/>
                </a:solidFill>
              </a:rPr>
              <a:t>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err="1" smtClean="0">
                <a:solidFill>
                  <a:srgbClr val="000000"/>
                </a:solidFill>
              </a:rPr>
              <a:t>Actually</a:t>
            </a:r>
            <a:r>
              <a:rPr lang="it-IT" altLang="en-US" sz="2646" dirty="0" smtClean="0">
                <a:solidFill>
                  <a:srgbClr val="000000"/>
                </a:solidFill>
              </a:rPr>
              <a:t>, the world of the GIG economy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is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much</a:t>
            </a:r>
            <a:r>
              <a:rPr lang="it-IT" altLang="en-US" sz="2646" dirty="0" smtClean="0">
                <a:solidFill>
                  <a:srgbClr val="000000"/>
                </a:solidFill>
              </a:rPr>
              <a:t> more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mixed</a:t>
            </a:r>
            <a:r>
              <a:rPr lang="it-IT" altLang="en-US" sz="2646" dirty="0" smtClean="0">
                <a:solidFill>
                  <a:srgbClr val="000000"/>
                </a:solidFill>
              </a:rPr>
              <a:t>,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including</a:t>
            </a:r>
            <a:r>
              <a:rPr lang="it-IT" altLang="en-US" sz="2646" dirty="0" smtClean="0">
                <a:solidFill>
                  <a:srgbClr val="000000"/>
                </a:solidFill>
              </a:rPr>
              <a:t> the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sharing</a:t>
            </a:r>
            <a:r>
              <a:rPr lang="it-IT" altLang="en-US" sz="2646" dirty="0" smtClean="0">
                <a:solidFill>
                  <a:srgbClr val="000000"/>
                </a:solidFill>
              </a:rPr>
              <a:t> economy, the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crowdeconomy</a:t>
            </a:r>
            <a:r>
              <a:rPr lang="it-IT" altLang="en-US" sz="2646" dirty="0" smtClean="0">
                <a:solidFill>
                  <a:srgbClr val="000000"/>
                </a:solidFill>
              </a:rPr>
              <a:t> etc.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smtClean="0">
                <a:solidFill>
                  <a:srgbClr val="000000"/>
                </a:solidFill>
              </a:rPr>
              <a:t>In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this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presentation</a:t>
            </a:r>
            <a:r>
              <a:rPr lang="it-IT" altLang="en-US" sz="2646" dirty="0" smtClean="0">
                <a:solidFill>
                  <a:srgbClr val="000000"/>
                </a:solidFill>
              </a:rPr>
              <a:t> I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will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try</a:t>
            </a:r>
            <a:r>
              <a:rPr lang="it-IT" altLang="en-US" sz="2646" dirty="0" smtClean="0">
                <a:solidFill>
                  <a:srgbClr val="000000"/>
                </a:solidFill>
              </a:rPr>
              <a:t> to introduce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broadly</a:t>
            </a:r>
            <a:r>
              <a:rPr lang="it-IT" altLang="en-US" sz="2646" dirty="0" smtClean="0">
                <a:solidFill>
                  <a:srgbClr val="000000"/>
                </a:solidFill>
              </a:rPr>
              <a:t> the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phenomenon</a:t>
            </a:r>
            <a:r>
              <a:rPr lang="it-IT" altLang="en-US" sz="2646" dirty="0" smtClean="0">
                <a:solidFill>
                  <a:srgbClr val="000000"/>
                </a:solidFill>
              </a:rPr>
              <a:t>, and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then</a:t>
            </a:r>
            <a:r>
              <a:rPr lang="it-IT" altLang="en-US" sz="2646" dirty="0" smtClean="0">
                <a:solidFill>
                  <a:srgbClr val="000000"/>
                </a:solidFill>
              </a:rPr>
              <a:t> to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present</a:t>
            </a:r>
            <a:r>
              <a:rPr lang="it-IT" altLang="en-US" sz="2646" dirty="0" smtClean="0">
                <a:solidFill>
                  <a:srgbClr val="000000"/>
                </a:solidFill>
              </a:rPr>
              <a:t> the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Italian</a:t>
            </a:r>
            <a:r>
              <a:rPr lang="it-IT" altLang="en-US" sz="2646" dirty="0" smtClean="0">
                <a:solidFill>
                  <a:srgbClr val="000000"/>
                </a:solidFill>
              </a:rPr>
              <a:t> case by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means</a:t>
            </a:r>
            <a:r>
              <a:rPr lang="it-IT" altLang="en-US" sz="2646" dirty="0" smtClean="0">
                <a:solidFill>
                  <a:srgbClr val="000000"/>
                </a:solidFill>
              </a:rPr>
              <a:t> of a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survey</a:t>
            </a:r>
            <a:r>
              <a:rPr lang="it-IT" altLang="en-US" sz="2646" dirty="0" smtClean="0">
                <a:solidFill>
                  <a:srgbClr val="000000"/>
                </a:solidFill>
              </a:rPr>
              <a:t>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conducted</a:t>
            </a:r>
            <a:r>
              <a:rPr lang="it-IT" altLang="en-US" sz="2646" dirty="0" smtClean="0">
                <a:solidFill>
                  <a:srgbClr val="000000"/>
                </a:solidFill>
              </a:rPr>
              <a:t> by the Fondazione De Benedetti, with the INPS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collaboration</a:t>
            </a:r>
            <a:r>
              <a:rPr lang="it-IT" altLang="en-US" sz="2646" dirty="0" smtClean="0">
                <a:solidFill>
                  <a:srgbClr val="000000"/>
                </a:solidFill>
              </a:rPr>
              <a:t>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56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224589" y="190031"/>
            <a:ext cx="1153427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Distribution of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hourly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and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monthly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wages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by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369" y="875494"/>
            <a:ext cx="9323074" cy="527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07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382274" y="128072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How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are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paid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? Task? Hour?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Day</a:t>
            </a:r>
            <a:r>
              <a:rPr lang="it-IT" altLang="en-US" sz="3175" b="1" dirty="0">
                <a:solidFill>
                  <a:srgbClr val="000000"/>
                </a:solidFill>
              </a:rPr>
              <a:t>?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t="12587"/>
          <a:stretch/>
        </p:blipFill>
        <p:spPr>
          <a:xfrm>
            <a:off x="1469123" y="804672"/>
            <a:ext cx="9265933" cy="542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5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Comparison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total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personal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income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employees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, self-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employed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and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316" y="1289702"/>
            <a:ext cx="11371923" cy="421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26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en-US" sz="3175" b="1" dirty="0" err="1">
                <a:solidFill>
                  <a:srgbClr val="000000"/>
                </a:solidFill>
              </a:rPr>
              <a:t>Comparison</a:t>
            </a:r>
            <a:r>
              <a:rPr lang="it-IT" altLang="en-US" sz="3175" b="1" dirty="0">
                <a:solidFill>
                  <a:srgbClr val="000000"/>
                </a:solidFill>
              </a:rPr>
              <a:t> of </a:t>
            </a:r>
            <a:r>
              <a:rPr lang="it-IT" altLang="en-US" sz="3175" b="1" dirty="0" err="1">
                <a:solidFill>
                  <a:srgbClr val="000000"/>
                </a:solidFill>
              </a:rPr>
              <a:t>total</a:t>
            </a:r>
            <a:r>
              <a:rPr lang="it-IT" altLang="en-US" sz="3175" b="1" dirty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household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income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>
                <a:solidFill>
                  <a:srgbClr val="000000"/>
                </a:solidFill>
              </a:rPr>
              <a:t>of </a:t>
            </a:r>
            <a:r>
              <a:rPr lang="it-IT" altLang="en-US" sz="3175" b="1" dirty="0" err="1">
                <a:solidFill>
                  <a:srgbClr val="000000"/>
                </a:solidFill>
              </a:rPr>
              <a:t>employees</a:t>
            </a:r>
            <a:r>
              <a:rPr lang="it-IT" altLang="en-US" sz="3175" b="1" dirty="0">
                <a:solidFill>
                  <a:srgbClr val="000000"/>
                </a:solidFill>
              </a:rPr>
              <a:t>, self-</a:t>
            </a:r>
            <a:r>
              <a:rPr lang="it-IT" altLang="en-US" sz="3175" b="1" dirty="0" err="1">
                <a:solidFill>
                  <a:srgbClr val="000000"/>
                </a:solidFill>
              </a:rPr>
              <a:t>employed</a:t>
            </a:r>
            <a:r>
              <a:rPr lang="it-IT" altLang="en-US" sz="3175" b="1" dirty="0">
                <a:solidFill>
                  <a:srgbClr val="000000"/>
                </a:solidFill>
              </a:rPr>
              <a:t> and GIG </a:t>
            </a:r>
            <a:r>
              <a:rPr lang="it-IT" altLang="en-US" sz="3175" b="1" dirty="0" err="1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5" y="1326568"/>
            <a:ext cx="11295150" cy="456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1813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75556" y="210851"/>
            <a:ext cx="10550170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Can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decide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when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and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where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working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3736" y="108185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When to work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- Only 15% of GIG workers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declate</a:t>
            </a:r>
            <a:r>
              <a:rPr lang="en-US" altLang="en-US" sz="2800" dirty="0" smtClean="0">
                <a:solidFill>
                  <a:srgbClr val="000000"/>
                </a:solidFill>
              </a:rPr>
              <a:t> to have a very limited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indipendence</a:t>
            </a:r>
            <a:endParaRPr lang="en-US" altLang="en-US" sz="2800" dirty="0" smtClean="0">
              <a:solidFill>
                <a:srgbClr val="000000"/>
              </a:solidFill>
            </a:endParaRP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23% that theoretically they are free to decide, but the demand constraints eventually limit their freedom. 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62% decide when to work with no constraints. 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endParaRPr lang="en-US" altLang="en-US" sz="28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Where to work: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75% decide where to work with no constraints. 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25% limited autonomy. 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5965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75556" y="320579"/>
            <a:ext cx="10550170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Is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there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an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algorithm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to control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In the debate it is often argued that an algorithm is at work to control and rating workers, with some penalties in case of misbehavior.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In our survey 50% of GIG workers declare being aware of such an algorithm in the digital platform they work for. 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01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75556" y="320579"/>
            <a:ext cx="10550170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Social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protections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for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0" y="1006043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The debate also focuses on the level of social protection for the GIG workers, in particular with respect to unemployment benefits, sickness, injuries, pension, child benefits.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15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At first we investigate whether GIG workers are aware of the social protection associated to their job.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15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Second, we investigate the preference of GIG workers, asking them to provide an order of such social protection (1 for the preferred, 6 for the less important). 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306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75556" y="320579"/>
            <a:ext cx="10550170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Awareness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Social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protections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for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Only 33% of GIG workers is aware of the type of contract they have.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The remaining 67% can be composed by two groups: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- Those who have a contract that they do not know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- Those who do not have a formal contract (and can be paid by gift card, telephone credit etc.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 smtClean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This means that 67% of GIG workers is not aware of the associated social protection, and probably most of them do not have social protections. </a:t>
            </a:r>
            <a:endParaRPr lang="en-US" altLang="en-US" sz="2646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783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75556" y="320579"/>
            <a:ext cx="10550170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Type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contract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2800" dirty="0" err="1" smtClean="0">
                <a:solidFill>
                  <a:schemeClr val="tx1"/>
                </a:solidFill>
              </a:rPr>
              <a:t>Among</a:t>
            </a:r>
            <a:r>
              <a:rPr lang="it-IT" sz="2800" dirty="0" smtClean="0">
                <a:solidFill>
                  <a:schemeClr val="tx1"/>
                </a:solidFill>
              </a:rPr>
              <a:t> the 33</a:t>
            </a:r>
            <a:r>
              <a:rPr lang="it-IT" sz="2800" dirty="0">
                <a:solidFill>
                  <a:schemeClr val="tx1"/>
                </a:solidFill>
              </a:rPr>
              <a:t>% </a:t>
            </a:r>
            <a:r>
              <a:rPr lang="it-IT" sz="2800" dirty="0" err="1" smtClean="0">
                <a:solidFill>
                  <a:schemeClr val="tx1"/>
                </a:solidFill>
              </a:rPr>
              <a:t>that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is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aware</a:t>
            </a:r>
            <a:r>
              <a:rPr lang="it-IT" sz="2800" dirty="0" smtClean="0">
                <a:solidFill>
                  <a:schemeClr val="tx1"/>
                </a:solidFill>
              </a:rPr>
              <a:t> of the </a:t>
            </a:r>
            <a:r>
              <a:rPr lang="it-IT" sz="2800" dirty="0" err="1" smtClean="0">
                <a:solidFill>
                  <a:schemeClr val="tx1"/>
                </a:solidFill>
              </a:rPr>
              <a:t>contract</a:t>
            </a:r>
            <a:r>
              <a:rPr lang="it-IT" sz="2800" dirty="0" smtClean="0">
                <a:solidFill>
                  <a:schemeClr val="tx1"/>
                </a:solidFill>
              </a:rPr>
              <a:t>, </a:t>
            </a:r>
            <a:r>
              <a:rPr lang="it-IT" sz="2800" dirty="0" err="1" smtClean="0">
                <a:solidFill>
                  <a:schemeClr val="tx1"/>
                </a:solidFill>
              </a:rPr>
              <a:t>which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contract</a:t>
            </a:r>
            <a:r>
              <a:rPr lang="it-IT" sz="2800" dirty="0" smtClean="0">
                <a:solidFill>
                  <a:schemeClr val="tx1"/>
                </a:solidFill>
              </a:rPr>
              <a:t> do </a:t>
            </a:r>
            <a:r>
              <a:rPr lang="it-IT" sz="2800" dirty="0" err="1" smtClean="0">
                <a:solidFill>
                  <a:schemeClr val="tx1"/>
                </a:solidFill>
              </a:rPr>
              <a:t>they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have</a:t>
            </a:r>
            <a:r>
              <a:rPr lang="it-IT" sz="2800" dirty="0" smtClean="0">
                <a:solidFill>
                  <a:schemeClr val="tx1"/>
                </a:solidFill>
              </a:rPr>
              <a:t>?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chemeClr val="tx1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919" y="3327365"/>
            <a:ext cx="640161" cy="20327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758" y="2192492"/>
            <a:ext cx="9729403" cy="369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600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201169" y="320579"/>
            <a:ext cx="11707296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Awareness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social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portection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of GIG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by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contract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2800" dirty="0" smtClean="0">
                <a:solidFill>
                  <a:schemeClr val="tx1"/>
                </a:solidFill>
              </a:rPr>
              <a:t>Share of </a:t>
            </a:r>
            <a:r>
              <a:rPr lang="it-IT" sz="2800" dirty="0" err="1" smtClean="0">
                <a:solidFill>
                  <a:schemeClr val="tx1"/>
                </a:solidFill>
              </a:rPr>
              <a:t>workers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aware</a:t>
            </a:r>
            <a:r>
              <a:rPr lang="it-IT" sz="2800" dirty="0" smtClean="0">
                <a:solidFill>
                  <a:schemeClr val="tx1"/>
                </a:solidFill>
              </a:rPr>
              <a:t> of </a:t>
            </a:r>
            <a:r>
              <a:rPr lang="it-IT" sz="2800" dirty="0" err="1" smtClean="0">
                <a:solidFill>
                  <a:schemeClr val="tx1"/>
                </a:solidFill>
              </a:rPr>
              <a:t>having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that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specific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protection</a:t>
            </a:r>
            <a:r>
              <a:rPr lang="it-IT" sz="2800" dirty="0" smtClean="0">
                <a:solidFill>
                  <a:schemeClr val="tx1"/>
                </a:solidFill>
              </a:rPr>
              <a:t>: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chemeClr val="tx1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919" y="3327365"/>
            <a:ext cx="640161" cy="20327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359" y="1889214"/>
            <a:ext cx="10908975" cy="305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899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149089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GIG economy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definition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2918" y="898561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rgbClr val="000000"/>
                </a:solidFill>
              </a:rPr>
              <a:t>Even the simple definition of the GIG economy is not an easy task, and many different definitions are provided by different institutions.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rgbClr val="000000"/>
                </a:solidFill>
              </a:rPr>
              <a:t>Even the international institutions have not converged on a shared </a:t>
            </a:r>
            <a:r>
              <a:rPr lang="en-US" altLang="en-US" sz="2646" dirty="0" err="1" smtClean="0">
                <a:solidFill>
                  <a:srgbClr val="000000"/>
                </a:solidFill>
              </a:rPr>
              <a:t>defintion</a:t>
            </a:r>
            <a:r>
              <a:rPr lang="en-US" altLang="en-US" sz="2646" dirty="0" smtClean="0">
                <a:solidFill>
                  <a:srgbClr val="000000"/>
                </a:solidFill>
              </a:rPr>
              <a:t>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chemeClr val="tx1"/>
                </a:solidFill>
              </a:rPr>
              <a:t>A very broad definition: the GIG economy can be a work model on request, where the intermediation between demand and supply takes place through digital platforms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Three main subgroups: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1) On-demand services by means of </a:t>
            </a:r>
            <a:r>
              <a:rPr lang="en-US" sz="2800" dirty="0" err="1" smtClean="0">
                <a:solidFill>
                  <a:schemeClr val="tx1"/>
                </a:solidFill>
              </a:rPr>
              <a:t>of</a:t>
            </a:r>
            <a:r>
              <a:rPr lang="en-US" sz="2800" dirty="0" smtClean="0">
                <a:solidFill>
                  <a:schemeClr val="tx1"/>
                </a:solidFill>
              </a:rPr>
              <a:t> applications 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2)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Crowdwork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3) Asset rental</a:t>
            </a: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 smtClean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88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208547" y="1075811"/>
            <a:ext cx="2258205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2600" b="1" dirty="0" err="1" smtClean="0">
                <a:solidFill>
                  <a:srgbClr val="000000"/>
                </a:solidFill>
              </a:rPr>
              <a:t>Preference</a:t>
            </a:r>
            <a:r>
              <a:rPr lang="it-IT" altLang="en-US" sz="2600" b="1" dirty="0" smtClean="0">
                <a:solidFill>
                  <a:srgbClr val="000000"/>
                </a:solidFill>
              </a:rPr>
              <a:t> by GIG </a:t>
            </a:r>
            <a:r>
              <a:rPr lang="it-IT" altLang="en-US" sz="2600" b="1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2600" b="1" dirty="0" smtClean="0">
                <a:solidFill>
                  <a:srgbClr val="000000"/>
                </a:solidFill>
              </a:rPr>
              <a:t> (the 33% </a:t>
            </a:r>
            <a:r>
              <a:rPr lang="it-IT" altLang="en-US" sz="2600" b="1" dirty="0" err="1" smtClean="0">
                <a:solidFill>
                  <a:srgbClr val="000000"/>
                </a:solidFill>
              </a:rPr>
              <a:t>aware</a:t>
            </a:r>
            <a:r>
              <a:rPr lang="it-IT" altLang="en-US" sz="2600" b="1" dirty="0" smtClean="0">
                <a:solidFill>
                  <a:srgbClr val="000000"/>
                </a:solidFill>
              </a:rPr>
              <a:t> of the </a:t>
            </a:r>
            <a:r>
              <a:rPr lang="it-IT" altLang="en-US" sz="2600" b="1" dirty="0" err="1" smtClean="0">
                <a:solidFill>
                  <a:srgbClr val="000000"/>
                </a:solidFill>
              </a:rPr>
              <a:t>contract</a:t>
            </a:r>
            <a:endParaRPr lang="it-IT" altLang="en-US" sz="2600" b="1" dirty="0">
              <a:solidFill>
                <a:srgbClr val="00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/>
          <a:srcRect t="5613"/>
          <a:stretch/>
        </p:blipFill>
        <p:spPr>
          <a:xfrm>
            <a:off x="2558753" y="7219"/>
            <a:ext cx="9453162" cy="671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321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353072" y="128073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How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paid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?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Current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vs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preferred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situation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747" y="813536"/>
            <a:ext cx="8242179" cy="552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0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218790" y="380744"/>
            <a:ext cx="9772551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Preferenze pagamento </a:t>
            </a:r>
            <a:r>
              <a:rPr lang="it-IT" altLang="en-US" sz="3175" b="1" dirty="0">
                <a:solidFill>
                  <a:srgbClr val="000000"/>
                </a:solidFill>
              </a:rPr>
              <a:t>tra lavoro principale e secondo lavoro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936" y="1219015"/>
            <a:ext cx="8230292" cy="537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77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218790" y="380744"/>
            <a:ext cx="9772551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Lavorano poche ore?</a:t>
            </a:r>
            <a:endParaRPr lang="it-IT" altLang="en-US" sz="3175" b="1" dirty="0">
              <a:solidFill>
                <a:srgbClr val="000000"/>
              </a:solidFill>
            </a:endParaRPr>
          </a:p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Lavoro </a:t>
            </a:r>
            <a:r>
              <a:rPr lang="it-IT" altLang="en-US" sz="3175" b="1" dirty="0">
                <a:solidFill>
                  <a:srgbClr val="000000"/>
                </a:solidFill>
              </a:rPr>
              <a:t>principale e secondo lavoro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854" y="1378142"/>
            <a:ext cx="7854233" cy="470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79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218790" y="380744"/>
            <a:ext cx="9772551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Vorrebbero lavorare più o meno ore?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19" y="1195262"/>
            <a:ext cx="8940034" cy="536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9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209646" y="97280"/>
            <a:ext cx="9772551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Cosa c’è dietro la loro scelta delle ore lavorate 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748" y="782744"/>
            <a:ext cx="9683300" cy="57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9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218790" y="380744"/>
            <a:ext cx="9772551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>
                <a:solidFill>
                  <a:srgbClr val="000000"/>
                </a:solidFill>
              </a:rPr>
              <a:t>Salari orari e mensili (lordi in euro)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b="48038"/>
          <a:stretch/>
        </p:blipFill>
        <p:spPr>
          <a:xfrm>
            <a:off x="1644785" y="1478251"/>
            <a:ext cx="8605639" cy="210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3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218790" y="380744"/>
            <a:ext cx="9772551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>
                <a:solidFill>
                  <a:srgbClr val="000000"/>
                </a:solidFill>
              </a:rPr>
              <a:t>Salari orari e mensili (lordi in euro)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785" y="1478250"/>
            <a:ext cx="8605639" cy="405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>
                <a:solidFill>
                  <a:srgbClr val="000000"/>
                </a:solidFill>
              </a:rPr>
              <a:t>Tutele, importanti per INPS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48640" y="1219014"/>
            <a:ext cx="10348359" cy="5029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>
                <a:solidFill>
                  <a:srgbClr val="000000"/>
                </a:solidFill>
              </a:rPr>
              <a:t>Consapevolezza delle tutele: solo il </a:t>
            </a:r>
            <a:r>
              <a:rPr lang="it-IT" altLang="en-US" sz="2646" dirty="0" smtClean="0">
                <a:solidFill>
                  <a:srgbClr val="000000"/>
                </a:solidFill>
              </a:rPr>
              <a:t>34% </a:t>
            </a:r>
            <a:r>
              <a:rPr lang="it-IT" altLang="en-US" sz="2646" dirty="0">
                <a:solidFill>
                  <a:srgbClr val="000000"/>
                </a:solidFill>
              </a:rPr>
              <a:t>dei GIG </a:t>
            </a:r>
            <a:r>
              <a:rPr lang="it-IT" altLang="en-US" sz="2646" dirty="0" err="1">
                <a:solidFill>
                  <a:srgbClr val="000000"/>
                </a:solidFill>
              </a:rPr>
              <a:t>workers</a:t>
            </a:r>
            <a:r>
              <a:rPr lang="it-IT" altLang="en-US" sz="2646" dirty="0">
                <a:solidFill>
                  <a:srgbClr val="000000"/>
                </a:solidFill>
              </a:rPr>
              <a:t> è consapevole del contratto loro applicato.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635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>
                <a:solidFill>
                  <a:srgbClr val="000000"/>
                </a:solidFill>
              </a:rPr>
              <a:t>Questa è la distribuzione dei contratti di quel </a:t>
            </a:r>
            <a:r>
              <a:rPr lang="it-IT" altLang="en-US" sz="2646" dirty="0" smtClean="0">
                <a:solidFill>
                  <a:srgbClr val="000000"/>
                </a:solidFill>
              </a:rPr>
              <a:t>34%: </a:t>
            </a: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7550" y="2986254"/>
            <a:ext cx="7892960" cy="323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48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319986" y="183458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Preferenze per le tutele, ordinate da 1 a 6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/>
          <a:srcRect t="8509" b="-1576"/>
          <a:stretch/>
        </p:blipFill>
        <p:spPr>
          <a:xfrm>
            <a:off x="1327500" y="941832"/>
            <a:ext cx="9078371" cy="572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3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58368" y="139945"/>
            <a:ext cx="994268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en-US" sz="3200" b="1" dirty="0">
                <a:solidFill>
                  <a:schemeClr val="tx1"/>
                </a:solidFill>
              </a:rPr>
              <a:t>1. </a:t>
            </a:r>
            <a:r>
              <a:rPr lang="it-IT" sz="3200" b="1" dirty="0">
                <a:solidFill>
                  <a:schemeClr val="tx1"/>
                </a:solidFill>
              </a:rPr>
              <a:t>On-demand </a:t>
            </a:r>
            <a:r>
              <a:rPr lang="it-IT" sz="3200" b="1" dirty="0" err="1">
                <a:solidFill>
                  <a:schemeClr val="tx1"/>
                </a:solidFill>
              </a:rPr>
              <a:t>services</a:t>
            </a:r>
            <a:r>
              <a:rPr lang="it-IT" sz="3200" b="1" dirty="0">
                <a:solidFill>
                  <a:schemeClr val="tx1"/>
                </a:solidFill>
              </a:rPr>
              <a:t> by </a:t>
            </a:r>
            <a:r>
              <a:rPr lang="it-IT" sz="3200" b="1" dirty="0" err="1">
                <a:solidFill>
                  <a:schemeClr val="tx1"/>
                </a:solidFill>
              </a:rPr>
              <a:t>means</a:t>
            </a:r>
            <a:r>
              <a:rPr lang="it-IT" sz="3200" b="1" dirty="0">
                <a:solidFill>
                  <a:schemeClr val="tx1"/>
                </a:solidFill>
              </a:rPr>
              <a:t> of </a:t>
            </a:r>
            <a:r>
              <a:rPr lang="it-IT" sz="3200" b="1" dirty="0" err="1">
                <a:solidFill>
                  <a:schemeClr val="tx1"/>
                </a:solidFill>
              </a:rPr>
              <a:t>of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applications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5448" y="990001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119062" indent="0"/>
            <a:r>
              <a:rPr lang="en-US" sz="2800" dirty="0" smtClean="0">
                <a:solidFill>
                  <a:schemeClr val="tx1"/>
                </a:solidFill>
              </a:rPr>
              <a:t>1. On-demand services by means of </a:t>
            </a:r>
            <a:r>
              <a:rPr lang="en-US" sz="2800" dirty="0" err="1" smtClean="0">
                <a:solidFill>
                  <a:schemeClr val="tx1"/>
                </a:solidFill>
              </a:rPr>
              <a:t>of</a:t>
            </a:r>
            <a:r>
              <a:rPr lang="en-US" sz="2800" dirty="0" smtClean="0">
                <a:solidFill>
                  <a:schemeClr val="tx1"/>
                </a:solidFill>
              </a:rPr>
              <a:t> applications . Platforms such as </a:t>
            </a:r>
            <a:r>
              <a:rPr lang="en-US" sz="2800" dirty="0" err="1" smtClean="0">
                <a:solidFill>
                  <a:schemeClr val="tx1"/>
                </a:solidFill>
              </a:rPr>
              <a:t>Deliveroo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TaskRabbit</a:t>
            </a:r>
            <a:r>
              <a:rPr lang="en-US" sz="2800" dirty="0" smtClean="0">
                <a:solidFill>
                  <a:schemeClr val="tx1"/>
                </a:solidFill>
              </a:rPr>
              <a:t>, Handy, </a:t>
            </a:r>
            <a:r>
              <a:rPr lang="en-US" sz="2800" dirty="0" err="1" smtClean="0">
                <a:solidFill>
                  <a:schemeClr val="tx1"/>
                </a:solidFill>
              </a:rPr>
              <a:t>Wonolo</a:t>
            </a:r>
            <a:r>
              <a:rPr lang="en-US" sz="2800" dirty="0" smtClean="0">
                <a:solidFill>
                  <a:schemeClr val="tx1"/>
                </a:solidFill>
              </a:rPr>
              <a:t>, Uber, </a:t>
            </a:r>
            <a:r>
              <a:rPr lang="en-US" sz="2800" dirty="0" err="1" smtClean="0">
                <a:solidFill>
                  <a:schemeClr val="tx1"/>
                </a:solidFill>
              </a:rPr>
              <a:t>BeMyEye</a:t>
            </a:r>
            <a:r>
              <a:rPr lang="en-US" sz="2800" dirty="0" smtClean="0">
                <a:solidFill>
                  <a:schemeClr val="tx1"/>
                </a:solidFill>
              </a:rPr>
              <a:t>, Lyft, Care, </a:t>
            </a:r>
            <a:r>
              <a:rPr lang="en-US" sz="2800" dirty="0" err="1" smtClean="0">
                <a:solidFill>
                  <a:schemeClr val="tx1"/>
                </a:solidFill>
              </a:rPr>
              <a:t>Foodora</a:t>
            </a:r>
            <a:r>
              <a:rPr lang="en-US" sz="2800" dirty="0" smtClean="0">
                <a:solidFill>
                  <a:schemeClr val="tx1"/>
                </a:solidFill>
              </a:rPr>
              <a:t>.. </a:t>
            </a:r>
          </a:p>
          <a:p>
            <a:pPr marL="119062" indent="0"/>
            <a:endParaRPr lang="en-US" sz="2800" dirty="0" smtClean="0">
              <a:solidFill>
                <a:schemeClr val="tx1"/>
              </a:solidFill>
            </a:endParaRPr>
          </a:p>
          <a:p>
            <a:pPr marL="119062" indent="0"/>
            <a:r>
              <a:rPr lang="en-US" sz="2800" dirty="0" smtClean="0">
                <a:solidFill>
                  <a:schemeClr val="tx1"/>
                </a:solidFill>
              </a:rPr>
              <a:t>Services provided are for instance food delivery, home repairs and other maintenance home/firm services, transport of individuals and goods, fitness and other personal services, such as baby-sitter etc. </a:t>
            </a:r>
          </a:p>
          <a:p>
            <a:pPr marL="119062" indent="0"/>
            <a:endParaRPr lang="en-US" altLang="en-US" sz="2600" dirty="0" smtClean="0">
              <a:solidFill>
                <a:schemeClr val="tx1"/>
              </a:solidFill>
            </a:endParaRPr>
          </a:p>
          <a:p>
            <a:pPr marL="119062" indent="0"/>
            <a:r>
              <a:rPr lang="en-US" altLang="en-US" sz="2800" dirty="0" smtClean="0">
                <a:solidFill>
                  <a:schemeClr val="tx1"/>
                </a:solidFill>
              </a:rPr>
              <a:t>Please note:</a:t>
            </a:r>
          </a:p>
          <a:p>
            <a:pPr marL="633412" indent="-514350">
              <a:buAutoNum type="alphaLcParenR"/>
            </a:pPr>
            <a:r>
              <a:rPr lang="en-US" altLang="en-US" sz="2800" dirty="0" smtClean="0">
                <a:solidFill>
                  <a:schemeClr val="tx1"/>
                </a:solidFill>
              </a:rPr>
              <a:t>They are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«old» jobs</a:t>
            </a:r>
            <a:r>
              <a:rPr lang="en-US" altLang="en-US" sz="2800" dirty="0" smtClean="0">
                <a:solidFill>
                  <a:schemeClr val="tx1"/>
                </a:solidFill>
              </a:rPr>
              <a:t>, intermediated by means of digital platforms. </a:t>
            </a:r>
          </a:p>
          <a:p>
            <a:pPr marL="633412" indent="-514350">
              <a:buAutoNum type="alphaLcParenR"/>
            </a:pPr>
            <a:r>
              <a:rPr lang="en-US" altLang="en-US" sz="2800" dirty="0" smtClean="0">
                <a:solidFill>
                  <a:schemeClr val="tx1"/>
                </a:solidFill>
              </a:rPr>
              <a:t>They have a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«local» </a:t>
            </a:r>
            <a:r>
              <a:rPr lang="en-US" altLang="en-US" sz="2800" dirty="0" smtClean="0">
                <a:solidFill>
                  <a:schemeClr val="tx1"/>
                </a:solidFill>
              </a:rPr>
              <a:t>dimension, provided to people in a given place.</a:t>
            </a:r>
          </a:p>
          <a:p>
            <a:pPr marL="119062" indent="0"/>
            <a:endParaRPr lang="en-US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266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685800" y="183458"/>
            <a:ext cx="10543032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smtClean="0">
                <a:solidFill>
                  <a:srgbClr val="000000"/>
                </a:solidFill>
              </a:rPr>
              <a:t>Come Lavoratore GIG, pensi che nel tuo contratto la tutela per la malattia sia sufficiente?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64031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400" dirty="0" smtClean="0">
                <a:solidFill>
                  <a:srgbClr val="000000"/>
                </a:solidFill>
              </a:rPr>
              <a:t>Solo il 36% dei GIG </a:t>
            </a:r>
            <a:r>
              <a:rPr lang="it-IT" altLang="en-US" sz="2400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2400" dirty="0" smtClean="0">
                <a:solidFill>
                  <a:srgbClr val="000000"/>
                </a:solidFill>
              </a:rPr>
              <a:t> pensa sia sufficiente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400" dirty="0" smtClean="0">
                <a:solidFill>
                  <a:srgbClr val="000000"/>
                </a:solidFill>
              </a:rPr>
              <a:t>Circa </a:t>
            </a:r>
            <a:r>
              <a:rPr lang="it-IT" altLang="en-US" sz="2400" dirty="0">
                <a:solidFill>
                  <a:srgbClr val="000000"/>
                </a:solidFill>
              </a:rPr>
              <a:t>l’80% dei lavoratori sarebbe disposto </a:t>
            </a:r>
            <a:r>
              <a:rPr lang="it-IT" altLang="en-US" sz="2400" dirty="0" smtClean="0">
                <a:solidFill>
                  <a:srgbClr val="000000"/>
                </a:solidFill>
              </a:rPr>
              <a:t>a pagare per avere una migliore tutela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400" dirty="0" smtClean="0">
                <a:solidFill>
                  <a:srgbClr val="000000"/>
                </a:solidFill>
              </a:rPr>
              <a:t>Variabilità per contratto, che rivela ancora scarsa conoscenza contrattuale e delle tutele: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400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387" y="2886902"/>
            <a:ext cx="6241874" cy="374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8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>
                <a:solidFill>
                  <a:srgbClr val="000000"/>
                </a:solidFill>
              </a:rPr>
              <a:t>Survey</a:t>
            </a:r>
            <a:r>
              <a:rPr lang="it-IT" altLang="en-US" sz="3175" b="1" dirty="0">
                <a:solidFill>
                  <a:srgbClr val="000000"/>
                </a:solidFill>
              </a:rPr>
              <a:t> su GIG economy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612880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smtClean="0">
                <a:solidFill>
                  <a:srgbClr val="000000"/>
                </a:solidFill>
              </a:rPr>
              <a:t>L’indagine fornisce prime evidenze sulla realtà dei GIG </a:t>
            </a:r>
            <a:r>
              <a:rPr lang="it-IT" altLang="en-US" sz="2646" dirty="0" err="1" smtClean="0">
                <a:solidFill>
                  <a:srgbClr val="000000"/>
                </a:solidFill>
              </a:rPr>
              <a:t>workers</a:t>
            </a:r>
            <a:r>
              <a:rPr lang="it-IT" altLang="en-US" sz="2646" dirty="0" smtClean="0">
                <a:solidFill>
                  <a:srgbClr val="000000"/>
                </a:solidFill>
              </a:rPr>
              <a:t> in Italia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smtClean="0">
                <a:solidFill>
                  <a:srgbClr val="000000"/>
                </a:solidFill>
              </a:rPr>
              <a:t>Tali elementi potranno essere di aiuto al legislatore nell’inquadrare questi nuovi lavori all’interno delle tipologie lavorative esistenti, o per crearne di nuove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en-US" sz="2646" dirty="0" smtClean="0">
                <a:solidFill>
                  <a:srgbClr val="000000"/>
                </a:solidFill>
              </a:rPr>
              <a:t>Evidenza di scarsa conoscenza delle tutele, di scarsa soddisfazione delle tutele, e di una disponibilità a pagare per averne di migliori</a:t>
            </a: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301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43928" y="139945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it-IT" sz="3200" b="1" dirty="0">
                <a:solidFill>
                  <a:schemeClr val="tx1"/>
                </a:solidFill>
              </a:rPr>
              <a:t>2. </a:t>
            </a:r>
            <a:r>
              <a:rPr lang="it-IT" sz="3200" b="1" dirty="0" err="1">
                <a:solidFill>
                  <a:schemeClr val="tx1"/>
                </a:solidFill>
              </a:rPr>
              <a:t>Crowdwork</a:t>
            </a:r>
            <a:r>
              <a:rPr lang="it-IT" sz="3200" b="1" dirty="0">
                <a:solidFill>
                  <a:schemeClr val="tx1"/>
                </a:solidFill>
              </a:rPr>
              <a:t>, il cosiddetto lavoro della </a:t>
            </a:r>
            <a:r>
              <a:rPr lang="it-IT" sz="3200" b="1" dirty="0" smtClean="0">
                <a:solidFill>
                  <a:schemeClr val="tx1"/>
                </a:solidFill>
              </a:rPr>
              <a:t>folla</a:t>
            </a:r>
            <a:endParaRPr lang="it-IT" sz="3200" b="1" dirty="0">
              <a:solidFill>
                <a:schemeClr val="tx1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5448" y="898561"/>
            <a:ext cx="11896344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US" sz="2600" dirty="0" smtClean="0">
                <a:solidFill>
                  <a:schemeClr val="tx1"/>
                </a:solidFill>
              </a:rPr>
              <a:t>Freelance, programmers, designers, that from their place provided services by means of PC and platforms, such as </a:t>
            </a:r>
            <a:r>
              <a:rPr lang="en-US" sz="2600" dirty="0" err="1" smtClean="0">
                <a:solidFill>
                  <a:schemeClr val="tx1"/>
                </a:solidFill>
              </a:rPr>
              <a:t>UpWork</a:t>
            </a:r>
            <a:r>
              <a:rPr lang="en-US" sz="2600" dirty="0" smtClean="0">
                <a:solidFill>
                  <a:schemeClr val="tx1"/>
                </a:solidFill>
              </a:rPr>
              <a:t>, Freelancer, Amazon Mechanical Turk, </a:t>
            </a:r>
            <a:r>
              <a:rPr lang="en-US" sz="2600" dirty="0" err="1" smtClean="0">
                <a:solidFill>
                  <a:schemeClr val="tx1"/>
                </a:solidFill>
              </a:rPr>
              <a:t>Twago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GreenPanthera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CrowdFlower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Vicker</a:t>
            </a:r>
            <a:r>
              <a:rPr lang="en-US" sz="2600" dirty="0" smtClean="0">
                <a:solidFill>
                  <a:schemeClr val="tx1"/>
                </a:solidFill>
              </a:rPr>
              <a:t>, etc. </a:t>
            </a:r>
          </a:p>
          <a:p>
            <a:r>
              <a:rPr lang="en-US" sz="2600" b="1" dirty="0" smtClean="0">
                <a:solidFill>
                  <a:schemeClr val="tx1"/>
                </a:solidFill>
              </a:rPr>
              <a:t>Global dimension: </a:t>
            </a:r>
            <a:r>
              <a:rPr lang="en-US" sz="2600" dirty="0" smtClean="0">
                <a:solidFill>
                  <a:schemeClr val="tx1"/>
                </a:solidFill>
              </a:rPr>
              <a:t>The demand can be located for instance in the US, while the provider might be wherever in the world.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Some platforms refer to high skilled workers (designers, </a:t>
            </a:r>
            <a:r>
              <a:rPr lang="en-US" sz="2600" dirty="0" err="1" smtClean="0">
                <a:solidFill>
                  <a:schemeClr val="tx1"/>
                </a:solidFill>
              </a:rPr>
              <a:t>engeneers</a:t>
            </a:r>
            <a:r>
              <a:rPr lang="en-US" sz="2600" dirty="0" smtClean="0">
                <a:solidFill>
                  <a:schemeClr val="tx1"/>
                </a:solidFill>
              </a:rPr>
              <a:t>, architects).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Other </a:t>
            </a:r>
            <a:r>
              <a:rPr lang="en-US" sz="2600" dirty="0" err="1" smtClean="0">
                <a:solidFill>
                  <a:schemeClr val="tx1"/>
                </a:solidFill>
              </a:rPr>
              <a:t>pplatforms</a:t>
            </a:r>
            <a:r>
              <a:rPr lang="en-US" sz="2600" dirty="0" smtClean="0">
                <a:solidFill>
                  <a:schemeClr val="tx1"/>
                </a:solidFill>
              </a:rPr>
              <a:t> to medium or low skilled jobs, i.e. answering to surveys on line, audio editing, transcriptions, moderation social network contents, translations)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In most of the case, </a:t>
            </a:r>
            <a:r>
              <a:rPr lang="en-US" sz="2600" b="1" dirty="0" smtClean="0">
                <a:solidFill>
                  <a:schemeClr val="tx1"/>
                </a:solidFill>
              </a:rPr>
              <a:t>«old» jobs mediated by digital platforms</a:t>
            </a:r>
            <a:r>
              <a:rPr lang="en-US" sz="2600" dirty="0" smtClean="0">
                <a:solidFill>
                  <a:schemeClr val="tx1"/>
                </a:solidFill>
              </a:rPr>
              <a:t>. In some cases, «new» jobs, i.e. social networks moderation, put in order digital material (pics) </a:t>
            </a:r>
            <a:r>
              <a:rPr lang="en-US" sz="2600" dirty="0" err="1" smtClean="0">
                <a:solidFill>
                  <a:schemeClr val="tx1"/>
                </a:solidFill>
              </a:rPr>
              <a:t>etc</a:t>
            </a:r>
            <a:endParaRPr lang="en-US" sz="2600" dirty="0" smtClean="0">
              <a:solidFill>
                <a:schemeClr val="tx1"/>
              </a:solidFill>
            </a:endParaRPr>
          </a:p>
          <a:p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115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71360" y="176521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sz="3200" b="1" dirty="0">
                <a:solidFill>
                  <a:schemeClr val="tx1"/>
                </a:solidFill>
              </a:rPr>
              <a:t>3. </a:t>
            </a:r>
            <a:r>
              <a:rPr lang="it-IT" sz="3200" b="1" dirty="0" err="1">
                <a:solidFill>
                  <a:schemeClr val="tx1"/>
                </a:solidFill>
              </a:rPr>
              <a:t>Asset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rental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28016" y="809570"/>
            <a:ext cx="11905488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US" sz="2600" dirty="0" smtClean="0">
                <a:solidFill>
                  <a:schemeClr val="tx1"/>
                </a:solidFill>
              </a:rPr>
              <a:t>3. Asset rental: renting of some property of the individual, the </a:t>
            </a:r>
            <a:r>
              <a:rPr lang="en-US" sz="2600" i="1" dirty="0" smtClean="0">
                <a:solidFill>
                  <a:schemeClr val="tx1"/>
                </a:solidFill>
              </a:rPr>
              <a:t>sharing economy. </a:t>
            </a:r>
          </a:p>
          <a:p>
            <a:endParaRPr lang="en-US" sz="2600" i="1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In these cases, the working activity is not the core business. For instance, the owner of an AIRBNB house that deals with reservations  cleans. 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The core business is the use of a property paying a fee, such as </a:t>
            </a:r>
            <a:r>
              <a:rPr lang="en-US" sz="2600" dirty="0" err="1" smtClean="0">
                <a:solidFill>
                  <a:schemeClr val="tx1"/>
                </a:solidFill>
              </a:rPr>
              <a:t>BlaBlaCar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ShareWood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AirBnb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MioGarage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eccetera</a:t>
            </a:r>
            <a:endParaRPr lang="en-US" sz="2600" dirty="0" smtClean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Also in this case, old case mediated by digital platforms. Local dimension.</a:t>
            </a:r>
          </a:p>
          <a:p>
            <a:endParaRPr lang="en-US" sz="2600" b="1" dirty="0" smtClean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All three cases concerns mainly old jobs. </a:t>
            </a:r>
          </a:p>
          <a:p>
            <a:r>
              <a:rPr lang="en-US" sz="2600" b="1" dirty="0" smtClean="0">
                <a:solidFill>
                  <a:schemeClr val="tx1"/>
                </a:solidFill>
              </a:rPr>
              <a:t>Is the Big Data processing that allows changing the production process for these services. </a:t>
            </a:r>
          </a:p>
          <a:p>
            <a:endParaRPr lang="it-IT" sz="2400" dirty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90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265176" y="304537"/>
            <a:ext cx="11676888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Between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self-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employment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and subordinate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employment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646" dirty="0" smtClean="0">
                <a:solidFill>
                  <a:srgbClr val="000000"/>
                </a:solidFill>
              </a:rPr>
              <a:t>The debate on the GIG economy focused on a discussion on new forms of contracts between self-employment and subordinate workers.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646" dirty="0" smtClean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UK case: </a:t>
            </a:r>
            <a:r>
              <a:rPr lang="en-US" sz="2800" i="1" dirty="0" smtClean="0">
                <a:solidFill>
                  <a:schemeClr val="tx1"/>
                </a:solidFill>
              </a:rPr>
              <a:t>zero hours contracts</a:t>
            </a:r>
            <a:r>
              <a:rPr lang="en-US" sz="2800" dirty="0" smtClean="0">
                <a:solidFill>
                  <a:schemeClr val="tx1"/>
                </a:solidFill>
              </a:rPr>
              <a:t>, contracts for which the employer is not obliged to offer on a regular base a given number of hours to the worker. And the worker can refuse the proposal by the employer.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This contract is in between subordinate worker and self-employed.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Estimate for the UK 2017: 2,7% </a:t>
            </a:r>
            <a:endParaRPr lang="en-US" altLang="en-US" sz="2646" dirty="0" smtClean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72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201168" y="304537"/>
            <a:ext cx="11457432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3000"/>
              </a:lnSpc>
              <a:buSzPct val="100000"/>
            </a:pPr>
            <a:r>
              <a:rPr lang="it-IT" altLang="en-US" sz="3175" b="1" dirty="0" err="1">
                <a:solidFill>
                  <a:srgbClr val="000000"/>
                </a:solidFill>
              </a:rPr>
              <a:t>Between</a:t>
            </a:r>
            <a:r>
              <a:rPr lang="it-IT" altLang="en-US" sz="3175" b="1" dirty="0">
                <a:solidFill>
                  <a:srgbClr val="000000"/>
                </a:solidFill>
              </a:rPr>
              <a:t> self-</a:t>
            </a:r>
            <a:r>
              <a:rPr lang="it-IT" altLang="en-US" sz="3175" b="1" dirty="0" err="1">
                <a:solidFill>
                  <a:srgbClr val="000000"/>
                </a:solidFill>
              </a:rPr>
              <a:t>employment</a:t>
            </a:r>
            <a:r>
              <a:rPr lang="it-IT" altLang="en-US" sz="3175" b="1" dirty="0">
                <a:solidFill>
                  <a:srgbClr val="000000"/>
                </a:solidFill>
              </a:rPr>
              <a:t> and subordinate </a:t>
            </a:r>
            <a:r>
              <a:rPr lang="it-IT" altLang="en-US" sz="3175" b="1" dirty="0" err="1">
                <a:solidFill>
                  <a:srgbClr val="000000"/>
                </a:solidFill>
              </a:rPr>
              <a:t>employment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1168" y="990001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700" dirty="0" smtClean="0">
                <a:solidFill>
                  <a:schemeClr val="tx1"/>
                </a:solidFill>
              </a:rPr>
              <a:t>US debate.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solidFill>
                  <a:schemeClr val="tx1"/>
                </a:solidFill>
              </a:rPr>
              <a:t>Katz e Krueger (2016) show that from 2005 to 2015 the share of self-employed that can be included in the GIG economy increased by 50%.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700" dirty="0" smtClean="0">
                <a:solidFill>
                  <a:schemeClr val="tx1"/>
                </a:solidFill>
              </a:rPr>
              <a:t>Further, Katz e Krueger (2017) point out that having experienced unemployment spells increases substantially the probability to end up in a GIG job, probably due to a falling bargaining power from the worker side.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700" dirty="0" smtClean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700" dirty="0" smtClean="0">
                <a:solidFill>
                  <a:schemeClr val="tx1"/>
                </a:solidFill>
              </a:rPr>
              <a:t>Also in the US the debate is focusing on </a:t>
            </a:r>
            <a:r>
              <a:rPr lang="en-US" altLang="en-US" sz="2700" dirty="0" err="1" smtClean="0">
                <a:solidFill>
                  <a:schemeClr val="tx1"/>
                </a:solidFill>
              </a:rPr>
              <a:t>etablishing</a:t>
            </a:r>
            <a:r>
              <a:rPr lang="en-US" altLang="en-US" sz="2700" dirty="0" smtClean="0">
                <a:solidFill>
                  <a:schemeClr val="tx1"/>
                </a:solidFill>
              </a:rPr>
              <a:t> a type of contracts in between self-employment and subordinate employment. </a:t>
            </a: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85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353072" y="304537"/>
            <a:ext cx="9257124" cy="68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432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</a:pPr>
            <a:r>
              <a:rPr lang="it-IT" altLang="en-US" sz="3175" b="1" dirty="0" err="1" smtClean="0">
                <a:solidFill>
                  <a:srgbClr val="000000"/>
                </a:solidFill>
              </a:rPr>
              <a:t>Available</a:t>
            </a:r>
            <a:r>
              <a:rPr lang="it-IT" altLang="en-US" sz="3175" b="1" dirty="0" smtClean="0">
                <a:solidFill>
                  <a:srgbClr val="000000"/>
                </a:solidFill>
              </a:rPr>
              <a:t> </a:t>
            </a:r>
            <a:r>
              <a:rPr lang="it-IT" altLang="en-US" sz="3175" b="1" dirty="0" err="1" smtClean="0">
                <a:solidFill>
                  <a:srgbClr val="000000"/>
                </a:solidFill>
              </a:rPr>
              <a:t>estimates</a:t>
            </a:r>
            <a:endParaRPr lang="it-IT" altLang="en-US" sz="3175" b="1" dirty="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1168" y="1219014"/>
            <a:ext cx="11457432" cy="403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145" rIns="0" bIns="0"/>
          <a:lstStyle>
            <a:lvl1pPr marL="428625" indent="-309563"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So far, few estimates are available: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McKinsey: around 15-20% of independent workers is involved in GIG jobs with digital platforms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In the UK, the </a:t>
            </a:r>
            <a:r>
              <a:rPr lang="en-US" sz="2800" dirty="0" smtClean="0">
                <a:solidFill>
                  <a:schemeClr val="tx1"/>
                </a:solidFill>
              </a:rPr>
              <a:t>Chartered Institute of Personnel and Development estimate around 1,3 </a:t>
            </a:r>
            <a:r>
              <a:rPr lang="en-US" sz="2800" dirty="0" err="1" smtClean="0">
                <a:solidFill>
                  <a:schemeClr val="tx1"/>
                </a:solidFill>
              </a:rPr>
              <a:t>mln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gig worker, </a:t>
            </a:r>
            <a:r>
              <a:rPr lang="en-US" sz="2800" dirty="0" smtClean="0">
                <a:solidFill>
                  <a:schemeClr val="tx1"/>
                </a:solidFill>
              </a:rPr>
              <a:t>equal to  4% of the employed individuals. 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Machin and Giupponi (2018), using a survey for the UK estimate an incidence of 3% on the population. </a:t>
            </a:r>
          </a:p>
          <a:p>
            <a:pPr marL="576484" indent="-45720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endParaRPr lang="it-IT" altLang="en-US" sz="2600" dirty="0">
              <a:solidFill>
                <a:schemeClr val="tx1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603139" indent="-483855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en-US" sz="2646" dirty="0">
              <a:solidFill>
                <a:srgbClr val="000000"/>
              </a:solidFill>
            </a:endParaRPr>
          </a:p>
          <a:p>
            <a:pPr marL="119284" indent="0">
              <a:lnSpc>
                <a:spcPct val="93000"/>
              </a:lnSpc>
              <a:spcAft>
                <a:spcPts val="1284"/>
              </a:spcAft>
              <a:buClr>
                <a:srgbClr val="000000"/>
              </a:buClr>
              <a:buSzPct val="100000"/>
              <a:defRPr/>
            </a:pPr>
            <a:endParaRPr lang="it-IT" altLang="en-US" sz="26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48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1910</Words>
  <Application>Microsoft Office PowerPoint</Application>
  <PresentationFormat>Widescreen</PresentationFormat>
  <Paragraphs>322</Paragraphs>
  <Slides>41</Slides>
  <Notes>31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7" baseType="lpstr">
      <vt:lpstr>Microsoft YaHei</vt:lpstr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Paolio Naticchioni</dc:creator>
  <cp:lastModifiedBy>Wedekind</cp:lastModifiedBy>
  <cp:revision>74</cp:revision>
  <dcterms:created xsi:type="dcterms:W3CDTF">2018-06-01T13:14:14Z</dcterms:created>
  <dcterms:modified xsi:type="dcterms:W3CDTF">2018-10-22T13:13:01Z</dcterms:modified>
</cp:coreProperties>
</file>