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0" r:id="rId1"/>
  </p:sldMasterIdLst>
  <p:notesMasterIdLst>
    <p:notesMasterId r:id="rId27"/>
  </p:notesMasterIdLst>
  <p:handoutMasterIdLst>
    <p:handoutMasterId r:id="rId28"/>
  </p:handoutMasterIdLst>
  <p:sldIdLst>
    <p:sldId id="1229" r:id="rId2"/>
    <p:sldId id="1329" r:id="rId3"/>
    <p:sldId id="1330" r:id="rId4"/>
    <p:sldId id="1331" r:id="rId5"/>
    <p:sldId id="1349" r:id="rId6"/>
    <p:sldId id="1332" r:id="rId7"/>
    <p:sldId id="1353" r:id="rId8"/>
    <p:sldId id="1354" r:id="rId9"/>
    <p:sldId id="1355" r:id="rId10"/>
    <p:sldId id="1351" r:id="rId11"/>
    <p:sldId id="1350" r:id="rId12"/>
    <p:sldId id="1333" r:id="rId13"/>
    <p:sldId id="1352" r:id="rId14"/>
    <p:sldId id="1348" r:id="rId15"/>
    <p:sldId id="1347" r:id="rId16"/>
    <p:sldId id="1334" r:id="rId17"/>
    <p:sldId id="1335" r:id="rId18"/>
    <p:sldId id="1336" r:id="rId19"/>
    <p:sldId id="1339" r:id="rId20"/>
    <p:sldId id="1340" r:id="rId21"/>
    <p:sldId id="1342" r:id="rId22"/>
    <p:sldId id="1343" r:id="rId23"/>
    <p:sldId id="1344" r:id="rId24"/>
    <p:sldId id="1345" r:id="rId25"/>
    <p:sldId id="1346" r:id="rId26"/>
  </p:sldIdLst>
  <p:sldSz cx="9906000" cy="6858000" type="A4"/>
  <p:notesSz cx="6794500" cy="9931400"/>
  <p:custShowLst>
    <p:custShow name="Custom Show 1" id="0">
      <p:sldLst/>
    </p:custShow>
  </p:custShowLst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72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pos="6023">
          <p15:clr>
            <a:srgbClr val="A4A3A4"/>
          </p15:clr>
        </p15:guide>
        <p15:guide id="6" pos="308">
          <p15:clr>
            <a:srgbClr val="A4A3A4"/>
          </p15:clr>
        </p15:guide>
        <p15:guide id="7" pos="5796">
          <p15:clr>
            <a:srgbClr val="A4A3A4"/>
          </p15:clr>
        </p15:guide>
        <p15:guide id="8" pos="2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tina Zanetti" initials="CZ" lastIdx="1" clrIdx="0"/>
  <p:cmAuthor id="1" name="af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DA65"/>
    <a:srgbClr val="FFFFFF"/>
    <a:srgbClr val="FFCC00"/>
    <a:srgbClr val="E39913"/>
    <a:srgbClr val="F2F2F2"/>
    <a:srgbClr val="FFFF99"/>
    <a:srgbClr val="FFFFCC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11" autoAdjust="0"/>
    <p:restoredTop sz="95252" autoAdjust="0"/>
  </p:normalViewPr>
  <p:slideViewPr>
    <p:cSldViewPr>
      <p:cViewPr varScale="1">
        <p:scale>
          <a:sx n="82" d="100"/>
          <a:sy n="82" d="100"/>
        </p:scale>
        <p:origin x="-1248" y="-120"/>
      </p:cViewPr>
      <p:guideLst>
        <p:guide orient="horz" pos="572"/>
        <p:guide orient="horz" pos="3838"/>
        <p:guide orient="horz"/>
        <p:guide orient="horz" pos="890"/>
        <p:guide pos="6023"/>
        <p:guide pos="308"/>
        <p:guide pos="5796"/>
        <p:guide pos="2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7" d="100"/>
        <a:sy n="67" d="100"/>
      </p:scale>
      <p:origin x="0" y="2736"/>
    </p:cViewPr>
  </p:sorterViewPr>
  <p:notesViewPr>
    <p:cSldViewPr>
      <p:cViewPr varScale="1">
        <p:scale>
          <a:sx n="51" d="100"/>
          <a:sy n="51" d="100"/>
        </p:scale>
        <p:origin x="-3006" y="-108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tags" Target="tags/tag1.xml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CH-1.main.oecd.org\Users1\Broecke_S\000001%20FUTURE%20OF%20WORK\G20%20Note\Figure%204%20G20%20Risk%20of%20Automation%20G20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package" Target="../embeddings/Foglio_di_Microsoft_Excel1.xlsx"/><Relationship Id="rId1" Type="http://schemas.openxmlformats.org/officeDocument/2006/relationships/themeOverride" Target="../theme/themeOverride1.xml"/><Relationship Id="rId2" Type="http://schemas.openxmlformats.org/officeDocument/2006/relationships/image" Target="../media/image7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19106402253135"/>
          <c:y val="0.0593871294358099"/>
          <c:w val="0.951642162488801"/>
          <c:h val="0.7898457235761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'G20'!$B$1</c:f>
              <c:strCache>
                <c:ptCount val="1"/>
                <c:pt idx="0">
                  <c:v>Jobs at high risk of automation</c:v>
                </c:pt>
              </c:strCache>
            </c:strRef>
          </c:tx>
          <c:spPr>
            <a:solidFill>
              <a:schemeClr val="tx1"/>
            </a:solidFill>
            <a:ln w="6350" cmpd="sng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Pt>
            <c:idx val="3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cat>
            <c:strRef>
              <c:f>'G20'!$A$2:$A$11</c:f>
              <c:strCache>
                <c:ptCount val="10"/>
                <c:pt idx="0">
                  <c:v>Korea</c:v>
                </c:pt>
                <c:pt idx="1">
                  <c:v>Japan</c:v>
                </c:pt>
                <c:pt idx="2">
                  <c:v>France</c:v>
                </c:pt>
                <c:pt idx="3">
                  <c:v>Turkey</c:v>
                </c:pt>
                <c:pt idx="4">
                  <c:v>Australia</c:v>
                </c:pt>
                <c:pt idx="5">
                  <c:v>Canada</c:v>
                </c:pt>
                <c:pt idx="6">
                  <c:v>United States</c:v>
                </c:pt>
                <c:pt idx="7">
                  <c:v>United Kingdom</c:v>
                </c:pt>
                <c:pt idx="8">
                  <c:v>Germany</c:v>
                </c:pt>
                <c:pt idx="9">
                  <c:v>Italy</c:v>
                </c:pt>
              </c:strCache>
            </c:strRef>
          </c:cat>
          <c:val>
            <c:numRef>
              <c:f>'G20'!$B$2:$B$11</c:f>
              <c:numCache>
                <c:formatCode>0.000</c:formatCode>
                <c:ptCount val="10"/>
                <c:pt idx="0">
                  <c:v>0.0586991010047594</c:v>
                </c:pt>
                <c:pt idx="1">
                  <c:v>0.0723019670388092</c:v>
                </c:pt>
                <c:pt idx="2">
                  <c:v>0.0878407615750757</c:v>
                </c:pt>
                <c:pt idx="3">
                  <c:v>0.0950764006791171</c:v>
                </c:pt>
                <c:pt idx="4">
                  <c:v>0.0716417910447761</c:v>
                </c:pt>
                <c:pt idx="5">
                  <c:v>0.0933030216917685</c:v>
                </c:pt>
                <c:pt idx="6">
                  <c:v>0.0894865525672372</c:v>
                </c:pt>
                <c:pt idx="7">
                  <c:v>0.102334966849236</c:v>
                </c:pt>
                <c:pt idx="8">
                  <c:v>0.121566861773976</c:v>
                </c:pt>
                <c:pt idx="9">
                  <c:v>0.0965456155890168</c:v>
                </c:pt>
              </c:numCache>
            </c:numRef>
          </c:val>
        </c:ser>
        <c:ser>
          <c:idx val="1"/>
          <c:order val="1"/>
          <c:tx>
            <c:strRef>
              <c:f>'G20'!$C$1</c:f>
              <c:strCache>
                <c:ptCount val="1"/>
                <c:pt idx="0">
                  <c:v>Jobs at risk of significant change</c:v>
                </c:pt>
              </c:strCache>
            </c:strRef>
          </c:tx>
          <c:spPr>
            <a:solidFill>
              <a:schemeClr val="accent3"/>
            </a:solidFill>
            <a:ln w="6350" cmpd="sng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Pt>
            <c:idx val="16"/>
            <c:invertIfNegative val="0"/>
            <c:bubble3D val="0"/>
          </c:dPt>
          <c:cat>
            <c:strRef>
              <c:f>'G20'!$A$2:$A$11</c:f>
              <c:strCache>
                <c:ptCount val="10"/>
                <c:pt idx="0">
                  <c:v>Korea</c:v>
                </c:pt>
                <c:pt idx="1">
                  <c:v>Japan</c:v>
                </c:pt>
                <c:pt idx="2">
                  <c:v>France</c:v>
                </c:pt>
                <c:pt idx="3">
                  <c:v>Turkey</c:v>
                </c:pt>
                <c:pt idx="4">
                  <c:v>Australia</c:v>
                </c:pt>
                <c:pt idx="5">
                  <c:v>Canada</c:v>
                </c:pt>
                <c:pt idx="6">
                  <c:v>United States</c:v>
                </c:pt>
                <c:pt idx="7">
                  <c:v>United Kingdom</c:v>
                </c:pt>
                <c:pt idx="8">
                  <c:v>Germany</c:v>
                </c:pt>
                <c:pt idx="9">
                  <c:v>Italy</c:v>
                </c:pt>
              </c:strCache>
            </c:strRef>
          </c:cat>
          <c:val>
            <c:numRef>
              <c:f>'G20'!$C$2:$C$11</c:f>
              <c:numCache>
                <c:formatCode>0.000</c:formatCode>
                <c:ptCount val="10"/>
                <c:pt idx="0">
                  <c:v>0.185616076150185</c:v>
                </c:pt>
                <c:pt idx="1">
                  <c:v>0.22434875066454</c:v>
                </c:pt>
                <c:pt idx="2">
                  <c:v>0.210298572046733</c:v>
                </c:pt>
                <c:pt idx="3">
                  <c:v>0.222410865874363</c:v>
                </c:pt>
                <c:pt idx="4">
                  <c:v>0.256053067993367</c:v>
                </c:pt>
                <c:pt idx="5">
                  <c:v>0.235388841526949</c:v>
                </c:pt>
                <c:pt idx="6">
                  <c:v>0.249388753056235</c:v>
                </c:pt>
                <c:pt idx="7">
                  <c:v>0.247045257999424</c:v>
                </c:pt>
                <c:pt idx="8">
                  <c:v>0.309770373705538</c:v>
                </c:pt>
                <c:pt idx="9">
                  <c:v>0.340124003542958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4859768"/>
        <c:axId val="2114863272"/>
      </c:barChart>
      <c:catAx>
        <c:axId val="2114859768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2700000" vert="horz"/>
          <a:lstStyle/>
          <a:p>
            <a:pPr>
              <a:defRPr/>
            </a:pPr>
            <a:endParaRPr lang="it-IT"/>
          </a:p>
        </c:txPr>
        <c:crossAx val="2114863272"/>
        <c:crosses val="autoZero"/>
        <c:auto val="1"/>
        <c:lblAlgn val="ctr"/>
        <c:lblOffset val="0"/>
        <c:tickLblSkip val="1"/>
        <c:noMultiLvlLbl val="0"/>
      </c:catAx>
      <c:valAx>
        <c:axId val="2114863272"/>
        <c:scaling>
          <c:orientation val="minMax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0%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14859768"/>
        <c:crosses val="autoZero"/>
        <c:crossBetween val="between"/>
      </c:valAx>
      <c:spPr>
        <a:noFill/>
        <a:ln w="9525">
          <a:noFill/>
        </a:ln>
      </c:spPr>
    </c:plotArea>
    <c:legend>
      <c:legendPos val="t"/>
      <c:layout>
        <c:manualLayout>
          <c:xMode val="edge"/>
          <c:yMode val="edge"/>
          <c:x val="0.0441893249671916"/>
          <c:y val="0.0169635284139101"/>
          <c:w val="0.946995468339895"/>
          <c:h val="0.0636132315521629"/>
        </c:manualLayout>
      </c:layout>
      <c:overlay val="1"/>
      <c:spPr>
        <a:noFill/>
        <a:ln w="25400">
          <a:noFill/>
        </a:ln>
      </c:spPr>
    </c:legend>
    <c:plotVisOnly val="1"/>
    <c:dispBlanksAs val="gap"/>
    <c:showDLblsOverMax val="1"/>
  </c:chart>
  <c:spPr>
    <a:noFill/>
    <a:ln w="9525">
      <a:noFill/>
    </a:ln>
  </c:spPr>
  <c:txPr>
    <a:bodyPr/>
    <a:lstStyle/>
    <a:p>
      <a:pPr>
        <a:defRPr sz="1400">
          <a:latin typeface="+mj-lt"/>
        </a:defRPr>
      </a:pPr>
      <a:endParaRPr lang="it-IT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Areas of robots usage index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</c:dPt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</c:spPr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</c:spPr>
          </c:dPt>
          <c:dPt>
            <c:idx val="9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</c:spPr>
          </c:dPt>
          <c:dPt>
            <c:idx val="10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</c:spPr>
          </c:dPt>
          <c:cat>
            <c:strRef>
              <c:f>Sheet1!$A$2:$A$12</c:f>
              <c:strCache>
                <c:ptCount val="11"/>
                <c:pt idx="0">
                  <c:v>Space exploration</c:v>
                </c:pt>
                <c:pt idx="1">
                  <c:v>Manufacturing</c:v>
                </c:pt>
                <c:pt idx="2">
                  <c:v>Search and rescue</c:v>
                </c:pt>
                <c:pt idx="3">
                  <c:v>Military and security</c:v>
                </c:pt>
                <c:pt idx="4">
                  <c:v>Domestic use</c:v>
                </c:pt>
                <c:pt idx="5">
                  <c:v>Agriculture</c:v>
                </c:pt>
                <c:pt idx="6">
                  <c:v>Transport/logistics</c:v>
                </c:pt>
                <c:pt idx="7">
                  <c:v>Healthcare</c:v>
                </c:pt>
                <c:pt idx="8">
                  <c:v>Leisure</c:v>
                </c:pt>
                <c:pt idx="9">
                  <c:v>Education</c:v>
                </c:pt>
                <c:pt idx="10">
                  <c:v>Care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51.0</c:v>
                </c:pt>
                <c:pt idx="1">
                  <c:v>46.0</c:v>
                </c:pt>
                <c:pt idx="2">
                  <c:v>38.0</c:v>
                </c:pt>
                <c:pt idx="3">
                  <c:v>34.0</c:v>
                </c:pt>
                <c:pt idx="4">
                  <c:v>5.0</c:v>
                </c:pt>
                <c:pt idx="5">
                  <c:v>5.0</c:v>
                </c:pt>
                <c:pt idx="6">
                  <c:v>5.0</c:v>
                </c:pt>
                <c:pt idx="7">
                  <c:v>-5.0</c:v>
                </c:pt>
                <c:pt idx="8">
                  <c:v>-17.0</c:v>
                </c:pt>
                <c:pt idx="9">
                  <c:v>-31.0</c:v>
                </c:pt>
                <c:pt idx="10">
                  <c:v>-56.0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14910472"/>
        <c:axId val="2114913448"/>
      </c:barChart>
      <c:catAx>
        <c:axId val="2114910472"/>
        <c:scaling>
          <c:orientation val="minMax"/>
        </c:scaling>
        <c:delete val="0"/>
        <c:axPos val="b"/>
        <c:majorTickMark val="out"/>
        <c:minorTickMark val="none"/>
        <c:tickLblPos val="low"/>
        <c:crossAx val="2114913448"/>
        <c:crosses val="autoZero"/>
        <c:auto val="1"/>
        <c:lblAlgn val="ctr"/>
        <c:lblOffset val="100"/>
        <c:noMultiLvlLbl val="0"/>
      </c:catAx>
      <c:valAx>
        <c:axId val="21149134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Areas of robots usage index</a:t>
                </a:r>
              </a:p>
            </c:rich>
          </c:tx>
          <c:layout>
            <c:manualLayout>
              <c:xMode val="edge"/>
              <c:yMode val="edge"/>
              <c:x val="0.0115497076023392"/>
              <c:y val="0.07443312233029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1491047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it-IT"/>
    </a:p>
  </c:txPr>
  <c:externalData r:id="rId4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0.05455</cdr:x>
      <cdr:y>0.92266</cdr:y>
    </cdr:from>
    <cdr:to>
      <cdr:x>0.42808</cdr:x>
      <cdr:y>1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457200" y="3304401"/>
          <a:ext cx="31309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i="1" dirty="0" smtClean="0">
              <a:latin typeface="+mj-lt"/>
            </a:rPr>
            <a:t>Source: </a:t>
          </a:r>
          <a:r>
            <a:rPr lang="en-US" sz="1200" dirty="0" err="1">
              <a:latin typeface="+mj-lt"/>
            </a:rPr>
            <a:t>Arntz</a:t>
          </a:r>
          <a:r>
            <a:rPr lang="en-US" sz="1200" dirty="0">
              <a:latin typeface="+mj-lt"/>
            </a:rPr>
            <a:t>, Gregory and </a:t>
          </a:r>
          <a:r>
            <a:rPr lang="en-US" sz="1200" dirty="0" err="1">
              <a:latin typeface="+mj-lt"/>
            </a:rPr>
            <a:t>Zierahn</a:t>
          </a:r>
          <a:r>
            <a:rPr lang="en-US" sz="1200" dirty="0">
              <a:latin typeface="+mj-lt"/>
            </a:rPr>
            <a:t>, 2016</a:t>
          </a:r>
          <a:r>
            <a:rPr lang="en-GB" sz="1200" dirty="0" smtClean="0">
              <a:latin typeface="+mj-lt"/>
            </a:rPr>
            <a:t>. </a:t>
          </a:r>
          <a:endParaRPr lang="en-GB" sz="1200" dirty="0"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48158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65DB725-3F53-423B-B263-9F51CF8FAAF6}" type="datetimeFigureOut">
              <a:rPr lang="en-US"/>
              <a:pPr>
                <a:defRPr/>
              </a:pPr>
              <a:t>18/10/18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48158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54AC8908-A1FB-4505-B212-4B2A7EC61AD6}" type="slidenum">
              <a:rPr lang="en-US"/>
              <a:pPr>
                <a:defRPr/>
              </a:pPr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496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8158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2848AB1-372C-417D-B58B-3446A2DC6E62}" type="datetimeFigureOut">
              <a:rPr lang="en-US"/>
              <a:pPr>
                <a:defRPr/>
              </a:pPr>
              <a:t>18/10/18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7713"/>
            <a:ext cx="537368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765" tIns="49881" rIns="99765" bIns="4988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928" y="4719044"/>
            <a:ext cx="5434648" cy="446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8158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B9DF5CB4-1F12-4B4C-891B-F676007582BC}" type="slidenum">
              <a:rPr lang="en-US"/>
              <a:pPr>
                <a:defRPr/>
              </a:pPr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22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1984408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/>
              <a:pPr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7597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/>
              <a:pPr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146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/>
              <a:pPr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8716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/>
              <a:pPr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3664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/>
              <a:pPr/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3664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/>
              <a:pPr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3664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/>
              <a:pPr/>
              <a:t>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816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/>
              <a:pPr/>
              <a:t>25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816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/>
              <a:pPr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/>
              <a:pPr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/>
              <a:pPr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/>
              <a:pPr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138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slideMaster" Target="../slideMasters/slideMaster1.xml"/><Relationship Id="rId7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982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10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>
            <p:custDataLst>
              <p:tags r:id="rId3"/>
            </p:custDataLst>
          </p:nvPr>
        </p:nvSpPr>
        <p:spPr>
          <a:xfrm>
            <a:off x="200340" y="116540"/>
            <a:ext cx="9433310" cy="6718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Optane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742950" y="2130436"/>
            <a:ext cx="8420100" cy="14700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it-IT"/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3048468" y="476590"/>
            <a:ext cx="3766036" cy="32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cs typeface="Arial" charset="0"/>
              </a:rPr>
              <a:t>BOZZA</a:t>
            </a:r>
            <a:r>
              <a:rPr lang="en-US" sz="1800" b="1" i="1" u="sng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cs typeface="Arial" charset="0"/>
              </a:rPr>
              <a:t> PER DISCUSSIONE</a:t>
            </a:r>
            <a:endParaRPr lang="en-US" sz="1400" b="1" i="1" u="sng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3"/>
            <a:ext cx="2414588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3"/>
            <a:ext cx="7078663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60" y="0"/>
            <a:ext cx="3599688" cy="35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49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28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42332" y="6356361"/>
            <a:ext cx="2311400" cy="3651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6"/>
            <a:ext cx="5537729" cy="5853113"/>
          </a:xfrm>
        </p:spPr>
        <p:txBody>
          <a:bodyPr/>
          <a:lstStyle>
            <a:lvl1pPr>
              <a:defRPr sz="3200">
                <a:latin typeface="Optane" pitchFamily="2" charset="0"/>
              </a:defRPr>
            </a:lvl1pPr>
            <a:lvl2pPr>
              <a:defRPr sz="2800">
                <a:latin typeface="Optane" pitchFamily="2" charset="0"/>
              </a:defRPr>
            </a:lvl2pPr>
            <a:lvl3pPr>
              <a:defRPr sz="2400">
                <a:latin typeface="Optane" pitchFamily="2" charset="0"/>
              </a:defRPr>
            </a:lvl3pPr>
            <a:lvl4pPr>
              <a:defRPr sz="2000">
                <a:latin typeface="Optane" pitchFamily="2" charset="0"/>
              </a:defRPr>
            </a:lvl4pPr>
            <a:lvl5pPr>
              <a:defRPr sz="2000">
                <a:latin typeface="Optane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Optane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4178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525" y="0"/>
            <a:ext cx="908650" cy="9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364" y="8097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370" y="980661"/>
            <a:ext cx="8994330" cy="5145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‹n.›</a:t>
            </a:fld>
            <a:endParaRPr lang="it-IT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44360" y="6381410"/>
            <a:ext cx="921728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44364" y="908650"/>
            <a:ext cx="9201590" cy="0"/>
          </a:xfrm>
          <a:prstGeom prst="lin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46464"/>
              </a:solidFill>
              <a:latin typeface="Optane" pitchFamily="2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339635" y="6530579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Optane" pitchFamily="2" charset="0"/>
                <a:cs typeface="Arial" charset="0"/>
              </a:rPr>
              <a:t>Page </a:t>
            </a:r>
            <a:fld id="{176C9665-13A1-4E4A-84AC-67452C24411B}" type="slidenum">
              <a:rPr lang="en-US" sz="1100" smtClean="0">
                <a:solidFill>
                  <a:srgbClr val="000000"/>
                </a:solidFill>
                <a:latin typeface="Optane" pitchFamily="2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‹n.›</a:t>
            </a:fld>
            <a:endParaRPr lang="en-US" sz="1100" dirty="0">
              <a:solidFill>
                <a:srgbClr val="000000"/>
              </a:solidFill>
              <a:latin typeface="Optane" pitchFamily="2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Optane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SzPct val="75000"/>
        <a:buFont typeface="Arial" pitchFamily="34" charset="0"/>
        <a:buChar char="►"/>
        <a:defRPr sz="3200" kern="1200">
          <a:solidFill>
            <a:schemeClr val="tx1"/>
          </a:solidFill>
          <a:latin typeface="Optane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800" kern="1200">
          <a:solidFill>
            <a:schemeClr val="tx1"/>
          </a:solidFill>
          <a:latin typeface="Optan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400" kern="1200">
          <a:solidFill>
            <a:schemeClr val="tx1"/>
          </a:solidFill>
          <a:latin typeface="Optan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000" kern="1200">
          <a:solidFill>
            <a:schemeClr val="tx1"/>
          </a:solidFill>
          <a:latin typeface="Optan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»"/>
        <a:defRPr sz="2000" kern="1200">
          <a:solidFill>
            <a:schemeClr val="tx1"/>
          </a:solidFill>
          <a:latin typeface="Optan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560512" y="3717032"/>
            <a:ext cx="9001249" cy="2492990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 defTabSz="457200" eaLnBrk="0" hangingPunct="0">
              <a:buClr>
                <a:srgbClr val="FFC000"/>
              </a:buClr>
              <a:buSzPct val="85000"/>
              <a:defRPr/>
            </a:pPr>
            <a:r>
              <a:rPr lang="en-GB" sz="32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Technological change, employment and welfare </a:t>
            </a:r>
          </a:p>
          <a:p>
            <a:pPr algn="ctr" defTabSz="457200" eaLnBrk="0" hangingPunct="0">
              <a:buClr>
                <a:srgbClr val="FFC000"/>
              </a:buClr>
              <a:buSzPct val="85000"/>
              <a:defRPr/>
            </a:pPr>
            <a:r>
              <a:rPr lang="en-GB" sz="2000" b="1" dirty="0" err="1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Prof.</a:t>
            </a:r>
            <a:r>
              <a:rPr lang="en-GB" sz="2000" b="1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Stefano </a:t>
            </a:r>
            <a:r>
              <a:rPr lang="en-GB" sz="2000" b="1" dirty="0" err="1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Sacchi</a:t>
            </a:r>
            <a:endParaRPr lang="en-GB" sz="2000" b="1" dirty="0" smtClean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algn="ctr" defTabSz="457200" eaLnBrk="0" hangingPunct="0">
              <a:buClr>
                <a:srgbClr val="FFC000"/>
              </a:buClr>
              <a:buSzPct val="85000"/>
              <a:defRPr/>
            </a:pPr>
            <a:r>
              <a:rPr lang="en-GB" sz="2000" b="1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President, National Institute for Public Policy Analysis (INAPP)</a:t>
            </a:r>
            <a:endParaRPr lang="en-GB" sz="2000" b="1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endParaRPr lang="it-IT" sz="800" b="1" noProof="1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  <a:p>
            <a:pPr algn="ctr" eaLnBrk="0" hangingPunct="0"/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</a:rPr>
              <a:t>Component </a:t>
            </a:r>
            <a:r>
              <a:rPr lang="en-US" altLang="zh-CN" sz="1400" dirty="0" smtClean="0">
                <a:latin typeface="Arial" panose="020B0604020202020204" pitchFamily="34" charset="0"/>
                <a:ea typeface="宋体" panose="02010600030101010101" pitchFamily="2" charset="-122"/>
              </a:rPr>
              <a:t>Two - </a:t>
            </a:r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</a:rPr>
              <a:t>2018 Training </a:t>
            </a:r>
            <a:r>
              <a:rPr lang="en-US" altLang="zh-CN" sz="1400" dirty="0" err="1" smtClean="0">
                <a:latin typeface="Arial" panose="020B0604020202020204" pitchFamily="34" charset="0"/>
                <a:ea typeface="宋体" panose="02010600030101010101" pitchFamily="2" charset="-122"/>
              </a:rPr>
              <a:t>Programme</a:t>
            </a:r>
            <a:r>
              <a:rPr lang="en-US" altLang="zh-CN" sz="1400" dirty="0" smtClean="0">
                <a:latin typeface="Arial" panose="020B0604020202020204" pitchFamily="34" charset="0"/>
                <a:ea typeface="宋体" panose="02010600030101010101" pitchFamily="2" charset="-122"/>
              </a:rPr>
              <a:t> “</a:t>
            </a:r>
            <a:r>
              <a:rPr lang="en-US" sz="1400" b="1" dirty="0"/>
              <a:t>Effects and Tendency of Income Redistribution </a:t>
            </a:r>
            <a:r>
              <a:rPr lang="en-US" sz="1400" b="1" dirty="0" smtClean="0"/>
              <a:t>Policy</a:t>
            </a:r>
            <a:r>
              <a:rPr lang="en-US" altLang="zh-CN" sz="1400" dirty="0" smtClean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endParaRPr lang="zh-CN" altLang="zh-CN" sz="1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endParaRPr lang="en-US" altLang="zh-CN" sz="4400" dirty="0">
              <a:cs typeface="Arial" panose="020B0604020202020204" pitchFamily="34" charset="0"/>
            </a:endParaRPr>
          </a:p>
          <a:p>
            <a:pPr algn="ctr"/>
            <a:r>
              <a:rPr lang="en-US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Italy</a:t>
            </a:r>
            <a:r>
              <a:rPr lang="en-US" altLang="zh-CN" sz="1400" b="1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October 14th </a:t>
            </a:r>
            <a:r>
              <a:rPr lang="en-US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- </a:t>
            </a:r>
            <a:r>
              <a:rPr lang="en-US" altLang="zh-CN" sz="1400" b="1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28</a:t>
            </a:r>
            <a:r>
              <a:rPr lang="en-US" altLang="zh-CN" sz="1400" b="1" baseline="300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</a:t>
            </a:r>
            <a:r>
              <a:rPr lang="en-US" altLang="zh-CN" sz="1400" b="1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2018</a:t>
            </a:r>
            <a:endParaRPr lang="pl-PL" altLang="zh-CN" sz="14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2484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825495"/>
              </p:ext>
            </p:extLst>
          </p:nvPr>
        </p:nvGraphicFramePr>
        <p:xfrm>
          <a:off x="848544" y="1916832"/>
          <a:ext cx="8382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568478" y="480045"/>
            <a:ext cx="7045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Cambria"/>
                <a:cs typeface="Cambria"/>
              </a:rPr>
              <a:t>Impact of technological change</a:t>
            </a:r>
            <a:endParaRPr lang="it-IT" sz="2000" b="1" i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80081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68478" y="480045"/>
            <a:ext cx="7045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err="1" smtClean="0">
                <a:solidFill>
                  <a:srgbClr val="FF0000"/>
                </a:solidFill>
                <a:latin typeface="Cambria"/>
                <a:cs typeface="Cambria"/>
              </a:rPr>
              <a:t>Mediating</a:t>
            </a:r>
            <a:r>
              <a:rPr lang="it-IT" sz="2000" b="1" i="1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it-IT" sz="2000" b="1" i="1" dirty="0" err="1" smtClean="0">
                <a:solidFill>
                  <a:srgbClr val="FF0000"/>
                </a:solidFill>
                <a:latin typeface="Cambria"/>
                <a:cs typeface="Cambria"/>
              </a:rPr>
              <a:t>factors</a:t>
            </a:r>
            <a:endParaRPr lang="it-IT" sz="2000" b="1" i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7099300" y="6445253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4B3C7-180D-8646-B72B-9CC0E4C37EED}" type="slidenum">
              <a:rPr kumimoji="0" lang="it-IT" sz="1200" i="0" u="none" strike="noStrike" kern="1200" cap="none" spc="0" normalizeH="0" baseline="0" noProof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i="0" u="none" strike="noStrike" kern="1200" cap="none" spc="0" normalizeH="0" baseline="0" noProof="0" dirty="0">
              <a:ln>
                <a:noFill/>
              </a:ln>
              <a:solidFill>
                <a:srgbClr val="003374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68478" y="1030511"/>
            <a:ext cx="8708079" cy="4204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Cambria" panose="02040503050406030204" pitchFamily="18" charset="0"/>
                <a:cs typeface="Helvetica"/>
              </a:rPr>
              <a:t>Politics (law and ethics) of technological change impacts upon </a:t>
            </a:r>
            <a:r>
              <a:rPr lang="en-GB" sz="2400" b="1" dirty="0" smtClean="0">
                <a:latin typeface="Cambria" panose="02040503050406030204" pitchFamily="18" charset="0"/>
                <a:cs typeface="Helvetica"/>
              </a:rPr>
              <a:t>pace of adoption of innovations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GB" sz="2400" b="1" dirty="0">
              <a:latin typeface="Cambria" panose="02040503050406030204" pitchFamily="18" charset="0"/>
              <a:cs typeface="Helvetica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Cambria" panose="02040503050406030204" pitchFamily="18" charset="0"/>
                <a:cs typeface="Helvetica"/>
              </a:rPr>
              <a:t>Relevance of skills (soft skills) and skills-formation </a:t>
            </a:r>
            <a:r>
              <a:rPr lang="en-GB" sz="2400" b="1" dirty="0" smtClean="0">
                <a:latin typeface="Cambria" panose="02040503050406030204" pitchFamily="18" charset="0"/>
                <a:cs typeface="Helvetica"/>
              </a:rPr>
              <a:t>institutions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GB" sz="2400" b="1" dirty="0">
              <a:latin typeface="Cambria" panose="02040503050406030204" pitchFamily="18" charset="0"/>
              <a:cs typeface="Helvetica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Cambria" panose="02040503050406030204" pitchFamily="18" charset="0"/>
                <a:cs typeface="Helvetica"/>
              </a:rPr>
              <a:t>In any case: transitional period </a:t>
            </a:r>
            <a:r>
              <a:rPr lang="mr-IN" sz="2400" b="1" dirty="0">
                <a:latin typeface="Cambria" panose="02040503050406030204" pitchFamily="18" charset="0"/>
                <a:cs typeface="Helvetica"/>
              </a:rPr>
              <a:t>–</a:t>
            </a:r>
            <a:r>
              <a:rPr lang="en-GB" sz="2400" b="1" dirty="0">
                <a:latin typeface="Cambria" panose="02040503050406030204" pitchFamily="18" charset="0"/>
                <a:cs typeface="Helvetica"/>
              </a:rPr>
              <a:t> management of (new?) social risks and demand for </a:t>
            </a:r>
            <a:r>
              <a:rPr lang="en-GB" sz="2400" b="1" dirty="0" smtClean="0">
                <a:latin typeface="Cambria" panose="02040503050406030204" pitchFamily="18" charset="0"/>
                <a:cs typeface="Helvetica"/>
              </a:rPr>
              <a:t>compensation</a:t>
            </a:r>
            <a:endParaRPr lang="en-GB" sz="2400" b="1" dirty="0">
              <a:latin typeface="Cambria" panose="02040503050406030204" pitchFamily="18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41974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68478" y="480045"/>
            <a:ext cx="7045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Cambria"/>
                <a:cs typeface="Cambria"/>
              </a:rPr>
              <a:t>W</a:t>
            </a:r>
            <a:r>
              <a:rPr lang="en-US" sz="2000" b="1" i="1" dirty="0" smtClean="0">
                <a:solidFill>
                  <a:srgbClr val="FF0000"/>
                </a:solidFill>
                <a:latin typeface="Cambria"/>
                <a:cs typeface="Cambria"/>
              </a:rPr>
              <a:t>elfare state</a:t>
            </a:r>
            <a:endParaRPr lang="it-IT" sz="2000" b="1" i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7099300" y="6445253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4B3C7-180D-8646-B72B-9CC0E4C37EED}" type="slidenum">
              <a:rPr kumimoji="0" lang="it-IT" sz="1200" i="0" u="none" strike="noStrike" kern="1200" cap="none" spc="0" normalizeH="0" baseline="0" noProof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i="0" u="none" strike="noStrike" kern="1200" cap="none" spc="0" normalizeH="0" baseline="0" noProof="0" dirty="0">
              <a:ln>
                <a:noFill/>
              </a:ln>
              <a:solidFill>
                <a:srgbClr val="003374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68478" y="1030513"/>
            <a:ext cx="8708079" cy="8402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ambria" panose="02040503050406030204" pitchFamily="18" charset="0"/>
                <a:cs typeface="Helvetica"/>
              </a:rPr>
              <a:t>Three strands of research (</a:t>
            </a:r>
            <a:r>
              <a:rPr lang="en-GB" sz="2000" b="1" dirty="0" err="1" smtClean="0">
                <a:latin typeface="Cambria" panose="02040503050406030204" pitchFamily="18" charset="0"/>
                <a:cs typeface="Helvetica"/>
              </a:rPr>
              <a:t>Busemeyer</a:t>
            </a:r>
            <a:r>
              <a:rPr lang="en-GB" sz="2000" b="1" dirty="0" smtClean="0">
                <a:latin typeface="Cambria" panose="02040503050406030204" pitchFamily="18" charset="0"/>
                <a:cs typeface="Helvetica"/>
              </a:rPr>
              <a:t> et al):</a:t>
            </a:r>
          </a:p>
          <a:p>
            <a:pPr marL="342900" indent="-342900">
              <a:buFont typeface="Wingdings" charset="2"/>
              <a:buChar char="Ø"/>
            </a:pPr>
            <a:endParaRPr lang="en-GB" sz="2000" b="1" dirty="0" smtClean="0">
              <a:latin typeface="Cambria" panose="02040503050406030204" pitchFamily="18" charset="0"/>
              <a:cs typeface="Helvetica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GB" sz="2000" b="1" dirty="0" smtClean="0">
                <a:latin typeface="Cambria" panose="02040503050406030204" pitchFamily="18" charset="0"/>
                <a:cs typeface="Helvetica"/>
              </a:rPr>
              <a:t>Impact of tech change on preferences for redistribution</a:t>
            </a:r>
          </a:p>
          <a:p>
            <a:pPr marL="342900" indent="-342900">
              <a:buFont typeface="Wingdings" charset="2"/>
              <a:buChar char="Ø"/>
            </a:pPr>
            <a:endParaRPr lang="en-GB" sz="2000" b="1" dirty="0" smtClean="0">
              <a:latin typeface="Cambria" panose="02040503050406030204" pitchFamily="18" charset="0"/>
              <a:cs typeface="Helvetica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GB" sz="2000" b="1" dirty="0" smtClean="0">
                <a:latin typeface="Cambria" panose="02040503050406030204" pitchFamily="18" charset="0"/>
                <a:cs typeface="Helvetica"/>
              </a:rPr>
              <a:t>Collective representation, industrial action and workers’ power resources in the digital era: mediated by institutions or market power will have its way?</a:t>
            </a:r>
          </a:p>
          <a:p>
            <a:pPr marL="342900" indent="-342900">
              <a:buFont typeface="Wingdings" charset="2"/>
              <a:buChar char="Ø"/>
            </a:pPr>
            <a:endParaRPr lang="en-GB" sz="2000" b="1" dirty="0">
              <a:latin typeface="Cambria" panose="02040503050406030204" pitchFamily="18" charset="0"/>
              <a:cs typeface="Helvetica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GB" sz="2000" b="1" dirty="0" smtClean="0">
                <a:latin typeface="Cambria" panose="02040503050406030204" pitchFamily="18" charset="0"/>
                <a:cs typeface="Helvetica"/>
              </a:rPr>
              <a:t>Social policy responses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 smtClean="0">
              <a:latin typeface="Cambria" panose="02040503050406030204" pitchFamily="18" charset="0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err="1" smtClean="0">
                <a:latin typeface="Cambria" panose="02040503050406030204" pitchFamily="18" charset="0"/>
                <a:cs typeface="Helvetica"/>
              </a:rPr>
              <a:t>Iversen</a:t>
            </a:r>
            <a:r>
              <a:rPr lang="en-GB" sz="2000" b="1" dirty="0" smtClean="0">
                <a:latin typeface="Cambria" panose="02040503050406030204" pitchFamily="18" charset="0"/>
                <a:cs typeface="Helvetica"/>
              </a:rPr>
              <a:t> and </a:t>
            </a:r>
            <a:r>
              <a:rPr lang="en-GB" sz="2000" b="1" dirty="0" err="1" smtClean="0">
                <a:latin typeface="Cambria" panose="02040503050406030204" pitchFamily="18" charset="0"/>
                <a:cs typeface="Helvetica"/>
              </a:rPr>
              <a:t>Rehm</a:t>
            </a:r>
            <a:r>
              <a:rPr lang="en-GB" sz="2000" b="1" dirty="0" smtClean="0">
                <a:latin typeface="Cambria" panose="02040503050406030204" pitchFamily="18" charset="0"/>
                <a:cs typeface="Helvetica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ambria" panose="02040503050406030204" pitchFamily="18" charset="0"/>
                <a:cs typeface="Helvetica"/>
              </a:rPr>
              <a:t>External modernization effect (tech change inducing new demands, both compensation and social investment </a:t>
            </a:r>
            <a:r>
              <a:rPr lang="mr-IN" sz="2000" b="1" dirty="0" smtClean="0">
                <a:latin typeface="Cambria" panose="02040503050406030204" pitchFamily="18" charset="0"/>
                <a:cs typeface="Helvetica"/>
              </a:rPr>
              <a:t>–</a:t>
            </a:r>
            <a:r>
              <a:rPr lang="en-GB" sz="2000" b="1" dirty="0" smtClean="0">
                <a:latin typeface="Cambria" panose="02040503050406030204" pitchFamily="18" charset="0"/>
                <a:cs typeface="Helvetica"/>
              </a:rPr>
              <a:t> skills!)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ambria" panose="02040503050406030204" pitchFamily="18" charset="0"/>
                <a:cs typeface="Helvetica"/>
              </a:rPr>
              <a:t>Internal modernization effect (use of new tech in welfare state provision)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accent5"/>
              </a:solidFill>
              <a:latin typeface="Cambria" panose="02040503050406030204" pitchFamily="18" charset="0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 smtClean="0">
              <a:solidFill>
                <a:schemeClr val="accent5"/>
              </a:solidFill>
              <a:latin typeface="Cambria" panose="02040503050406030204" pitchFamily="18" charset="0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 smtClean="0">
              <a:solidFill>
                <a:schemeClr val="accent5"/>
              </a:solidFill>
              <a:latin typeface="Cambria" panose="02040503050406030204" pitchFamily="18" charset="0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 smtClean="0">
              <a:solidFill>
                <a:schemeClr val="accent5"/>
              </a:solidFill>
              <a:latin typeface="Cambria" panose="02040503050406030204" pitchFamily="18" charset="0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accent5"/>
              </a:solidFill>
              <a:latin typeface="Cambria" panose="02040503050406030204" pitchFamily="18" charset="0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accent5"/>
              </a:solidFill>
              <a:latin typeface="Cambria" panose="02040503050406030204" pitchFamily="18" charset="0"/>
              <a:cs typeface="Helvetica"/>
            </a:endParaRPr>
          </a:p>
          <a:p>
            <a:endParaRPr lang="en-GB" sz="2000" b="1" dirty="0" smtClean="0">
              <a:solidFill>
                <a:srgbClr val="FF0000"/>
              </a:solidFill>
              <a:latin typeface="Cambria" panose="02040503050406030204" pitchFamily="18" charset="0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 smtClean="0">
              <a:solidFill>
                <a:schemeClr val="accent5"/>
              </a:solidFill>
              <a:latin typeface="Cambria" panose="02040503050406030204" pitchFamily="18" charset="0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b="1" dirty="0">
              <a:solidFill>
                <a:schemeClr val="accent5"/>
              </a:solidFill>
              <a:latin typeface="Cambria" panose="02040503050406030204" pitchFamily="18" charset="0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Cambria" panose="02040503050406030204" pitchFamily="18" charset="0"/>
              <a:cs typeface="Helvetica"/>
            </a:endParaRPr>
          </a:p>
          <a:p>
            <a:endParaRPr lang="it-IT" b="1" dirty="0" smtClean="0">
              <a:latin typeface="Cambria" panose="02040503050406030204" pitchFamily="18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84124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757280"/>
              </p:ext>
            </p:extLst>
          </p:nvPr>
        </p:nvGraphicFramePr>
        <p:xfrm>
          <a:off x="560512" y="1844824"/>
          <a:ext cx="88392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568478" y="480045"/>
            <a:ext cx="7045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Cambria"/>
                <a:cs typeface="Cambria"/>
              </a:rPr>
              <a:t>Acceptability of robots</a:t>
            </a:r>
            <a:endParaRPr lang="it-IT" sz="2000" b="1" i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32520" y="5949280"/>
            <a:ext cx="2039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i="1" dirty="0" smtClean="0">
                <a:latin typeface="+mj-lt"/>
              </a:rPr>
              <a:t>Source: </a:t>
            </a:r>
            <a:r>
              <a:rPr lang="en-US" sz="1200" dirty="0" err="1" smtClean="0">
                <a:latin typeface="+mj-lt"/>
              </a:rPr>
              <a:t>Eurobarometer</a:t>
            </a:r>
            <a:r>
              <a:rPr lang="en-US" sz="1200" dirty="0" smtClean="0">
                <a:latin typeface="+mj-lt"/>
              </a:rPr>
              <a:t> 2012</a:t>
            </a:r>
            <a:r>
              <a:rPr lang="en-GB" sz="1200" dirty="0" smtClean="0">
                <a:latin typeface="+mj-lt"/>
              </a:rPr>
              <a:t>. 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814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El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6" y="1340768"/>
            <a:ext cx="3657600" cy="21336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56" y="1340768"/>
            <a:ext cx="3797300" cy="21336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752" y="3573016"/>
            <a:ext cx="44704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56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89000"/>
            <a:ext cx="7620000" cy="5080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161540" y="402728"/>
            <a:ext cx="6702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Xiao-Yi</a:t>
            </a:r>
            <a:r>
              <a:rPr lang="it-IT" dirty="0" smtClean="0"/>
              <a:t> </a:t>
            </a:r>
            <a:r>
              <a:rPr lang="it-IT" dirty="0" err="1" smtClean="0"/>
              <a:t>passed</a:t>
            </a:r>
            <a:r>
              <a:rPr lang="it-IT" dirty="0" smtClean="0"/>
              <a:t> </a:t>
            </a:r>
            <a:r>
              <a:rPr lang="it-IT" dirty="0" err="1" smtClean="0"/>
              <a:t>China’s</a:t>
            </a:r>
            <a:r>
              <a:rPr lang="it-IT" dirty="0" smtClean="0"/>
              <a:t> National </a:t>
            </a:r>
            <a:r>
              <a:rPr lang="it-IT" dirty="0" err="1" smtClean="0"/>
              <a:t>Medical</a:t>
            </a:r>
            <a:r>
              <a:rPr lang="it-IT" dirty="0" smtClean="0"/>
              <a:t> </a:t>
            </a:r>
            <a:r>
              <a:rPr lang="it-IT" dirty="0" err="1" smtClean="0"/>
              <a:t>Licencing</a:t>
            </a:r>
            <a:r>
              <a:rPr lang="it-IT" dirty="0" smtClean="0"/>
              <a:t> </a:t>
            </a:r>
            <a:r>
              <a:rPr lang="it-IT" dirty="0" err="1" smtClean="0"/>
              <a:t>Examination</a:t>
            </a:r>
            <a:r>
              <a:rPr lang="it-IT" dirty="0" smtClean="0"/>
              <a:t>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4562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68478" y="480045"/>
            <a:ext cx="7045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Cambria"/>
                <a:cs typeface="Cambria"/>
              </a:rPr>
              <a:t>Support for redistribution</a:t>
            </a:r>
            <a:endParaRPr lang="it-IT" sz="2000" b="1" i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7099300" y="6445253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4B3C7-180D-8646-B72B-9CC0E4C37EED}" type="slidenum">
              <a:rPr kumimoji="0" lang="it-IT" sz="1200" i="0" u="none" strike="noStrike" kern="1200" cap="none" spc="0" normalizeH="0" baseline="0" noProof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i="0" u="none" strike="noStrike" kern="1200" cap="none" spc="0" normalizeH="0" baseline="0" noProof="0" dirty="0">
              <a:ln>
                <a:noFill/>
              </a:ln>
              <a:solidFill>
                <a:srgbClr val="003374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68478" y="1030512"/>
            <a:ext cx="870807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ambria" panose="02040503050406030204" pitchFamily="18" charset="0"/>
                <a:cs typeface="Helvetica"/>
              </a:rPr>
              <a:t>Expectation: tech change related to support for redistribution and insurance (Meltzer and Richard 1981, </a:t>
            </a:r>
            <a:r>
              <a:rPr lang="en-GB" sz="2000" b="1" dirty="0" err="1" smtClean="0">
                <a:latin typeface="Cambria" panose="02040503050406030204" pitchFamily="18" charset="0"/>
                <a:cs typeface="Helvetica"/>
              </a:rPr>
              <a:t>Rehm</a:t>
            </a:r>
            <a:r>
              <a:rPr lang="en-GB" sz="2000" b="1" dirty="0" smtClean="0">
                <a:latin typeface="Cambria" panose="02040503050406030204" pitchFamily="18" charset="0"/>
                <a:cs typeface="Helvetica"/>
              </a:rPr>
              <a:t> 2016); similarly to globalization (Walter 2010). Link btw being a globalization loser and voting for populist right (</a:t>
            </a:r>
            <a:r>
              <a:rPr lang="en-GB" sz="2000" b="1" dirty="0" err="1" smtClean="0">
                <a:latin typeface="Cambria" panose="02040503050406030204" pitchFamily="18" charset="0"/>
                <a:cs typeface="Helvetica"/>
              </a:rPr>
              <a:t>Colantone</a:t>
            </a:r>
            <a:r>
              <a:rPr lang="en-GB" sz="2000" b="1" dirty="0" smtClean="0">
                <a:latin typeface="Cambria" panose="02040503050406030204" pitchFamily="18" charset="0"/>
                <a:cs typeface="Helvetica"/>
              </a:rPr>
              <a:t> and </a:t>
            </a:r>
            <a:r>
              <a:rPr lang="en-GB" sz="2000" b="1" dirty="0" err="1" smtClean="0">
                <a:latin typeface="Cambria" panose="02040503050406030204" pitchFamily="18" charset="0"/>
                <a:cs typeface="Helvetica"/>
              </a:rPr>
              <a:t>Stanig</a:t>
            </a:r>
            <a:r>
              <a:rPr lang="en-GB" sz="2000" b="1" dirty="0" smtClean="0">
                <a:latin typeface="Cambria" panose="02040503050406030204" pitchFamily="18" charset="0"/>
                <a:cs typeface="Helvetica"/>
              </a:rPr>
              <a:t>)</a:t>
            </a:r>
          </a:p>
          <a:p>
            <a:endParaRPr lang="en-GB" sz="2000" b="1" dirty="0" smtClean="0">
              <a:latin typeface="Cambria" panose="02040503050406030204" pitchFamily="18" charset="0"/>
              <a:cs typeface="Helvetica"/>
            </a:endParaRPr>
          </a:p>
          <a:p>
            <a:r>
              <a:rPr lang="en-GB" sz="2000" b="1" dirty="0" smtClean="0">
                <a:latin typeface="Cambria" panose="02040503050406030204" pitchFamily="18" charset="0"/>
                <a:cs typeface="Helvetica"/>
              </a:rPr>
              <a:t>Very little research</a:t>
            </a:r>
          </a:p>
          <a:p>
            <a:pPr marL="342900" indent="-342900">
              <a:buFont typeface="Wingdings" charset="2"/>
              <a:buChar char="Ø"/>
            </a:pPr>
            <a:r>
              <a:rPr lang="en-GB" sz="2000" b="1" dirty="0" err="1" smtClean="0">
                <a:latin typeface="Cambria" panose="02040503050406030204" pitchFamily="18" charset="0"/>
                <a:cs typeface="Helvetica"/>
              </a:rPr>
              <a:t>Kitschelt</a:t>
            </a:r>
            <a:r>
              <a:rPr lang="en-GB" sz="2000" b="1" dirty="0" smtClean="0">
                <a:latin typeface="Cambria" panose="02040503050406030204" pitchFamily="18" charset="0"/>
                <a:cs typeface="Helvetica"/>
              </a:rPr>
              <a:t> and </a:t>
            </a:r>
            <a:r>
              <a:rPr lang="en-GB" sz="2000" b="1" dirty="0" err="1" smtClean="0">
                <a:latin typeface="Cambria" panose="02040503050406030204" pitchFamily="18" charset="0"/>
                <a:cs typeface="Helvetica"/>
              </a:rPr>
              <a:t>Rehm</a:t>
            </a:r>
            <a:r>
              <a:rPr lang="en-GB" sz="2000" b="1" dirty="0" smtClean="0">
                <a:latin typeface="Cambria" panose="02040503050406030204" pitchFamily="18" charset="0"/>
                <a:cs typeface="Helvetica"/>
              </a:rPr>
              <a:t> (2014): occupations play an important role in shaping attitudes towards the welfare state</a:t>
            </a:r>
          </a:p>
          <a:p>
            <a:pPr marL="342900" indent="-342900">
              <a:buFont typeface="Wingdings" charset="2"/>
              <a:buChar char="Ø"/>
            </a:pPr>
            <a:r>
              <a:rPr lang="en-GB" sz="2000" b="1" dirty="0" smtClean="0">
                <a:latin typeface="Cambria" panose="02040503050406030204" pitchFamily="18" charset="0"/>
                <a:cs typeface="Helvetica"/>
              </a:rPr>
              <a:t>Dekker et al (2017): fear or robots at work related to </a:t>
            </a:r>
            <a:r>
              <a:rPr lang="en-GB" sz="2000" b="1" dirty="0" err="1" smtClean="0">
                <a:latin typeface="Cambria" panose="02040503050406030204" pitchFamily="18" charset="0"/>
                <a:cs typeface="Helvetica"/>
              </a:rPr>
              <a:t>labor</a:t>
            </a:r>
            <a:r>
              <a:rPr lang="en-GB" sz="2000" b="1" dirty="0" smtClean="0">
                <a:latin typeface="Cambria" panose="02040503050406030204" pitchFamily="18" charset="0"/>
                <a:cs typeface="Helvetica"/>
              </a:rPr>
              <a:t> market vulnerabilities (low education, female, unemployed, manual)</a:t>
            </a:r>
          </a:p>
          <a:p>
            <a:pPr marL="342900" indent="-342900">
              <a:buFont typeface="Wingdings" charset="2"/>
              <a:buChar char="Ø"/>
            </a:pPr>
            <a:r>
              <a:rPr lang="en-GB" sz="2000" b="1" dirty="0" err="1" smtClean="0">
                <a:latin typeface="Cambria" panose="02040503050406030204" pitchFamily="18" charset="0"/>
                <a:cs typeface="Helvetica"/>
              </a:rPr>
              <a:t>Thewissen</a:t>
            </a:r>
            <a:r>
              <a:rPr lang="en-GB" sz="2000" b="1" dirty="0" smtClean="0">
                <a:latin typeface="Cambria" panose="02040503050406030204" pitchFamily="18" charset="0"/>
                <a:cs typeface="Helvetica"/>
              </a:rPr>
              <a:t> and Rueda (2017): exposure to tech-change related employment risks (RTI) correlated to support for redistribution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latin typeface="Cambria" panose="02040503050406030204" pitchFamily="18" charset="0"/>
              <a:cs typeface="Helvetica"/>
            </a:endParaRPr>
          </a:p>
          <a:p>
            <a:r>
              <a:rPr lang="en-GB" sz="2000" b="1" dirty="0" smtClean="0">
                <a:latin typeface="Cambria" panose="02040503050406030204" pitchFamily="18" charset="0"/>
                <a:cs typeface="Helvetica"/>
              </a:rPr>
              <a:t>Politics of social status (</a:t>
            </a:r>
            <a:r>
              <a:rPr lang="en-GB" sz="2000" b="1" dirty="0" err="1" smtClean="0">
                <a:latin typeface="Cambria" panose="02040503050406030204" pitchFamily="18" charset="0"/>
                <a:cs typeface="Helvetica"/>
              </a:rPr>
              <a:t>Gidron</a:t>
            </a:r>
            <a:r>
              <a:rPr lang="en-GB" sz="2000" b="1" dirty="0" smtClean="0">
                <a:latin typeface="Cambria" panose="02040503050406030204" pitchFamily="18" charset="0"/>
                <a:cs typeface="Helvetica"/>
              </a:rPr>
              <a:t> and Hall 2017 on </a:t>
            </a:r>
            <a:r>
              <a:rPr lang="en-GB" sz="2000" b="1" dirty="0" err="1" smtClean="0">
                <a:latin typeface="Cambria" panose="02040503050406030204" pitchFamily="18" charset="0"/>
                <a:cs typeface="Helvetica"/>
              </a:rPr>
              <a:t>Brexit</a:t>
            </a:r>
            <a:r>
              <a:rPr lang="en-GB" sz="2000" b="1" dirty="0" smtClean="0">
                <a:latin typeface="Cambria" panose="02040503050406030204" pitchFamily="18" charset="0"/>
                <a:cs typeface="Helvetica"/>
              </a:rPr>
              <a:t>, </a:t>
            </a:r>
            <a:r>
              <a:rPr lang="en-GB" sz="2000" b="1" dirty="0" err="1" smtClean="0">
                <a:latin typeface="Cambria" panose="02040503050406030204" pitchFamily="18" charset="0"/>
                <a:cs typeface="Helvetica"/>
              </a:rPr>
              <a:t>Hochschild</a:t>
            </a:r>
            <a:r>
              <a:rPr lang="en-GB" sz="2000" b="1" dirty="0" smtClean="0">
                <a:latin typeface="Cambria" panose="02040503050406030204" pitchFamily="18" charset="0"/>
                <a:cs typeface="Helvetica"/>
              </a:rPr>
              <a:t> 2016 on US right): importance of subjective perceptions of tech change alongside objective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 smtClean="0">
              <a:solidFill>
                <a:schemeClr val="accent5"/>
              </a:solidFill>
              <a:latin typeface="Cambria" panose="02040503050406030204" pitchFamily="18" charset="0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b="1" dirty="0">
              <a:solidFill>
                <a:schemeClr val="accent5"/>
              </a:solidFill>
              <a:latin typeface="Cambria" panose="02040503050406030204" pitchFamily="18" charset="0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Cambria" panose="02040503050406030204" pitchFamily="18" charset="0"/>
              <a:cs typeface="Helvetica"/>
            </a:endParaRPr>
          </a:p>
          <a:p>
            <a:endParaRPr lang="it-IT" b="1" dirty="0" smtClean="0">
              <a:latin typeface="Cambria" panose="02040503050406030204" pitchFamily="18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38278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68478" y="480045"/>
            <a:ext cx="7045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rgbClr val="FF0000"/>
                </a:solidFill>
                <a:latin typeface="Cambria"/>
                <a:cs typeface="Cambria"/>
              </a:rPr>
              <a:t>To </a:t>
            </a:r>
            <a:r>
              <a:rPr lang="it-IT" sz="2000" b="1" i="1" dirty="0" err="1" smtClean="0">
                <a:solidFill>
                  <a:srgbClr val="FF0000"/>
                </a:solidFill>
                <a:latin typeface="Cambria"/>
                <a:cs typeface="Cambria"/>
              </a:rPr>
              <a:t>recap</a:t>
            </a:r>
            <a:endParaRPr lang="it-IT" sz="2000" b="1" i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7099300" y="6445253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4B3C7-180D-8646-B72B-9CC0E4C37EED}" type="slidenum">
              <a:rPr kumimoji="0" lang="it-IT" sz="1200" i="0" u="none" strike="noStrike" kern="1200" cap="none" spc="0" normalizeH="0" baseline="0" noProof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i="0" u="none" strike="noStrike" kern="1200" cap="none" spc="0" normalizeH="0" baseline="0" noProof="0" dirty="0">
              <a:ln>
                <a:noFill/>
              </a:ln>
              <a:solidFill>
                <a:srgbClr val="003374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68478" y="1030510"/>
            <a:ext cx="870807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>
              <a:latin typeface="Cambria" panose="02040503050406030204" pitchFamily="18" charset="0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mbria" panose="02040503050406030204" pitchFamily="18" charset="0"/>
                <a:cs typeface="Helvetica"/>
              </a:rPr>
              <a:t>F</a:t>
            </a:r>
            <a:r>
              <a:rPr lang="en-GB" sz="2400" b="1" dirty="0" smtClean="0">
                <a:latin typeface="Cambria" panose="02040503050406030204" pitchFamily="18" charset="0"/>
                <a:cs typeface="Helvetica"/>
              </a:rPr>
              <a:t>ear of massive tech-unemployment</a:t>
            </a:r>
            <a:r>
              <a:rPr lang="en-GB" sz="2400" b="1" dirty="0">
                <a:latin typeface="Cambria" panose="02040503050406030204" pitchFamily="18" charset="0"/>
                <a:cs typeface="Helvetica"/>
              </a:rPr>
              <a:t> </a:t>
            </a:r>
            <a:r>
              <a:rPr lang="en-GB" sz="2400" b="1" dirty="0" smtClean="0">
                <a:latin typeface="Cambria" panose="02040503050406030204" pitchFamily="18" charset="0"/>
                <a:cs typeface="Helvetica"/>
              </a:rPr>
              <a:t>and economic studies aimed at quantifying such </a:t>
            </a:r>
            <a:r>
              <a:rPr lang="en-GB" sz="2400" b="1" dirty="0" smtClean="0">
                <a:latin typeface="Cambria" panose="02040503050406030204" pitchFamily="18" charset="0"/>
                <a:cs typeface="Helvetica"/>
              </a:rPr>
              <a:t>risks</a:t>
            </a:r>
            <a:endParaRPr lang="en-GB" sz="2400" i="1" dirty="0" smtClean="0">
              <a:latin typeface="Cambria" panose="02040503050406030204" pitchFamily="18" charset="0"/>
              <a:cs typeface="Helvetica"/>
            </a:endParaRPr>
          </a:p>
          <a:p>
            <a:endParaRPr lang="en-GB" sz="2400" dirty="0" smtClean="0">
              <a:latin typeface="Cambria" panose="02040503050406030204" pitchFamily="18" charset="0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ambria" panose="02040503050406030204" pitchFamily="18" charset="0"/>
                <a:cs typeface="Helvetica"/>
              </a:rPr>
              <a:t>These fears may be among the causes of the rapidly changing political sentiment and attitudes in many advanced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b="1" i="1" dirty="0">
              <a:latin typeface="Cambria" panose="02040503050406030204" pitchFamily="18" charset="0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 err="1" smtClean="0">
                <a:latin typeface="Cambria" panose="02040503050406030204" pitchFamily="18" charset="0"/>
                <a:cs typeface="Helvetica"/>
              </a:rPr>
              <a:t>Nevertheless</a:t>
            </a:r>
            <a:r>
              <a:rPr lang="it-IT" sz="2400" b="1" dirty="0" smtClean="0">
                <a:latin typeface="Cambria" panose="02040503050406030204" pitchFamily="18" charset="0"/>
                <a:cs typeface="Helvetica"/>
              </a:rPr>
              <a:t>, no </a:t>
            </a:r>
            <a:r>
              <a:rPr lang="it-IT" sz="2400" b="1" dirty="0" err="1" smtClean="0">
                <a:latin typeface="Cambria" panose="02040503050406030204" pitchFamily="18" charset="0"/>
                <a:cs typeface="Helvetica"/>
              </a:rPr>
              <a:t>specific</a:t>
            </a:r>
            <a:r>
              <a:rPr lang="it-IT" sz="2400" b="1" dirty="0" smtClean="0">
                <a:latin typeface="Cambria" panose="02040503050406030204" pitchFamily="18" charset="0"/>
                <a:cs typeface="Helvetica"/>
              </a:rPr>
              <a:t> </a:t>
            </a:r>
            <a:r>
              <a:rPr lang="it-IT" sz="2400" b="1" dirty="0" err="1" smtClean="0">
                <a:latin typeface="Cambria" panose="02040503050406030204" pitchFamily="18" charset="0"/>
                <a:cs typeface="Helvetica"/>
              </a:rPr>
              <a:t>attention</a:t>
            </a:r>
            <a:r>
              <a:rPr lang="it-IT" sz="2400" b="1" dirty="0" smtClean="0">
                <a:latin typeface="Cambria" panose="02040503050406030204" pitchFamily="18" charset="0"/>
                <a:cs typeface="Helvetica"/>
              </a:rPr>
              <a:t> (with the </a:t>
            </a:r>
            <a:r>
              <a:rPr lang="it-IT" sz="2400" b="1" dirty="0" err="1" smtClean="0">
                <a:latin typeface="Cambria" panose="02040503050406030204" pitchFamily="18" charset="0"/>
                <a:cs typeface="Helvetica"/>
              </a:rPr>
              <a:t>exception</a:t>
            </a:r>
            <a:r>
              <a:rPr lang="it-IT" sz="2400" b="1" dirty="0" smtClean="0">
                <a:latin typeface="Cambria" panose="02040503050406030204" pitchFamily="18" charset="0"/>
                <a:cs typeface="Helvetica"/>
              </a:rPr>
              <a:t> </a:t>
            </a:r>
            <a:r>
              <a:rPr lang="it-IT" sz="2400" b="1" dirty="0">
                <a:latin typeface="Cambria" panose="02040503050406030204" pitchFamily="18" charset="0"/>
                <a:cs typeface="Helvetica"/>
              </a:rPr>
              <a:t>of </a:t>
            </a:r>
            <a:r>
              <a:rPr lang="it-IT" sz="2400" b="1" dirty="0" err="1" smtClean="0">
                <a:latin typeface="Cambria" panose="02040503050406030204" pitchFamily="18" charset="0"/>
                <a:cs typeface="Helvetica"/>
              </a:rPr>
              <a:t>Thewissen</a:t>
            </a:r>
            <a:r>
              <a:rPr lang="it-IT" sz="2400" b="1" dirty="0" smtClean="0">
                <a:latin typeface="Cambria" panose="02040503050406030204" pitchFamily="18" charset="0"/>
                <a:cs typeface="Helvetica"/>
              </a:rPr>
              <a:t> and </a:t>
            </a:r>
            <a:r>
              <a:rPr lang="it-IT" sz="2400" b="1" dirty="0" err="1" smtClean="0">
                <a:latin typeface="Cambria" panose="02040503050406030204" pitchFamily="18" charset="0"/>
                <a:cs typeface="Helvetica"/>
              </a:rPr>
              <a:t>Rueda</a:t>
            </a:r>
            <a:r>
              <a:rPr lang="it-IT" sz="2400" b="1" dirty="0" smtClean="0">
                <a:latin typeface="Cambria" panose="02040503050406030204" pitchFamily="18" charset="0"/>
                <a:cs typeface="Helvetica"/>
              </a:rPr>
              <a:t>,  2017) in the </a:t>
            </a:r>
            <a:r>
              <a:rPr lang="it-IT" sz="2400" b="1" dirty="0" err="1" smtClean="0">
                <a:latin typeface="Cambria" panose="02040503050406030204" pitchFamily="18" charset="0"/>
                <a:cs typeface="Helvetica"/>
              </a:rPr>
              <a:t>literature</a:t>
            </a:r>
            <a:r>
              <a:rPr lang="it-IT" sz="2400" b="1" dirty="0" smtClean="0">
                <a:latin typeface="Cambria" panose="02040503050406030204" pitchFamily="18" charset="0"/>
                <a:cs typeface="Helvetica"/>
              </a:rPr>
              <a:t> so far </a:t>
            </a:r>
            <a:r>
              <a:rPr lang="it-IT" sz="2400" b="1" dirty="0" err="1" smtClean="0">
                <a:latin typeface="Cambria" panose="02040503050406030204" pitchFamily="18" charset="0"/>
                <a:cs typeface="Helvetica"/>
              </a:rPr>
              <a:t>devoted</a:t>
            </a:r>
            <a:r>
              <a:rPr lang="it-IT" sz="2400" b="1" dirty="0" smtClean="0">
                <a:latin typeface="Cambria" panose="02040503050406030204" pitchFamily="18" charset="0"/>
                <a:cs typeface="Helvetica"/>
              </a:rPr>
              <a:t> to </a:t>
            </a:r>
            <a:r>
              <a:rPr lang="it-IT" sz="2400" b="1" dirty="0" err="1" smtClean="0">
                <a:latin typeface="Cambria" panose="02040503050406030204" pitchFamily="18" charset="0"/>
                <a:cs typeface="Helvetica"/>
              </a:rPr>
              <a:t>identify</a:t>
            </a:r>
            <a:r>
              <a:rPr lang="it-IT" sz="2400" b="1" dirty="0" smtClean="0">
                <a:latin typeface="Cambria" panose="02040503050406030204" pitchFamily="18" charset="0"/>
                <a:cs typeface="Helvetica"/>
              </a:rPr>
              <a:t> the </a:t>
            </a:r>
            <a:r>
              <a:rPr lang="it-IT" sz="2400" b="1" dirty="0" err="1" smtClean="0">
                <a:latin typeface="Cambria" panose="02040503050406030204" pitchFamily="18" charset="0"/>
                <a:cs typeface="Helvetica"/>
              </a:rPr>
              <a:t>role</a:t>
            </a:r>
            <a:r>
              <a:rPr lang="it-IT" sz="2400" b="1" dirty="0" smtClean="0">
                <a:latin typeface="Cambria" panose="02040503050406030204" pitchFamily="18" charset="0"/>
                <a:cs typeface="Helvetica"/>
              </a:rPr>
              <a:t> of </a:t>
            </a:r>
            <a:r>
              <a:rPr lang="it-IT" sz="2400" b="1" dirty="0" err="1" smtClean="0">
                <a:latin typeface="Cambria" panose="02040503050406030204" pitchFamily="18" charset="0"/>
                <a:cs typeface="Helvetica"/>
              </a:rPr>
              <a:t>exposure</a:t>
            </a:r>
            <a:r>
              <a:rPr lang="it-IT" sz="2400" b="1" dirty="0" smtClean="0">
                <a:latin typeface="Cambria" panose="02040503050406030204" pitchFamily="18" charset="0"/>
                <a:cs typeface="Helvetica"/>
              </a:rPr>
              <a:t> to </a:t>
            </a:r>
            <a:r>
              <a:rPr lang="it-IT" sz="2400" b="1" dirty="0" err="1" smtClean="0">
                <a:latin typeface="Cambria" panose="02040503050406030204" pitchFamily="18" charset="0"/>
                <a:cs typeface="Helvetica"/>
              </a:rPr>
              <a:t>tech-unemployment</a:t>
            </a:r>
            <a:r>
              <a:rPr lang="it-IT" sz="2400" b="1" dirty="0" smtClean="0">
                <a:latin typeface="Cambria" panose="02040503050406030204" pitchFamily="18" charset="0"/>
                <a:cs typeface="Helvetica"/>
              </a:rPr>
              <a:t> </a:t>
            </a:r>
            <a:r>
              <a:rPr lang="it-IT" sz="2400" b="1" dirty="0" err="1" smtClean="0">
                <a:latin typeface="Cambria" panose="02040503050406030204" pitchFamily="18" charset="0"/>
                <a:cs typeface="Helvetica"/>
              </a:rPr>
              <a:t>risks</a:t>
            </a:r>
            <a:r>
              <a:rPr lang="it-IT" sz="2400" b="1" dirty="0" smtClean="0">
                <a:latin typeface="Cambria" panose="02040503050406030204" pitchFamily="18" charset="0"/>
                <a:cs typeface="Helvetica"/>
              </a:rPr>
              <a:t> in </a:t>
            </a:r>
            <a:r>
              <a:rPr lang="it-IT" sz="2400" b="1" dirty="0" err="1" smtClean="0">
                <a:latin typeface="Cambria" panose="02040503050406030204" pitchFamily="18" charset="0"/>
                <a:cs typeface="Helvetica"/>
              </a:rPr>
              <a:t>accounting</a:t>
            </a:r>
            <a:r>
              <a:rPr lang="it-IT" sz="2400" b="1" dirty="0" smtClean="0">
                <a:latin typeface="Cambria" panose="02040503050406030204" pitchFamily="18" charset="0"/>
                <a:cs typeface="Helvetica"/>
              </a:rPr>
              <a:t> for </a:t>
            </a:r>
            <a:r>
              <a:rPr lang="it-IT" sz="2400" b="1" dirty="0" err="1" smtClean="0">
                <a:latin typeface="Cambria" panose="02040503050406030204" pitchFamily="18" charset="0"/>
                <a:cs typeface="Helvetica"/>
              </a:rPr>
              <a:t>political</a:t>
            </a:r>
            <a:r>
              <a:rPr lang="it-IT" sz="2400" b="1" dirty="0" smtClean="0">
                <a:latin typeface="Cambria" panose="02040503050406030204" pitchFamily="18" charset="0"/>
                <a:cs typeface="Helvetica"/>
              </a:rPr>
              <a:t> </a:t>
            </a:r>
            <a:r>
              <a:rPr lang="it-IT" sz="2400" b="1" dirty="0" err="1" smtClean="0">
                <a:latin typeface="Cambria" panose="02040503050406030204" pitchFamily="18" charset="0"/>
                <a:cs typeface="Helvetica"/>
              </a:rPr>
              <a:t>preferences</a:t>
            </a:r>
            <a:r>
              <a:rPr lang="it-IT" sz="2400" b="1" dirty="0" smtClean="0">
                <a:latin typeface="Cambria" panose="02040503050406030204" pitchFamily="18" charset="0"/>
                <a:cs typeface="Helvetica"/>
              </a:rPr>
              <a:t> and </a:t>
            </a:r>
            <a:r>
              <a:rPr lang="it-IT" sz="2400" b="1" dirty="0" err="1" smtClean="0">
                <a:latin typeface="Cambria" panose="02040503050406030204" pitchFamily="18" charset="0"/>
                <a:cs typeface="Helvetica"/>
              </a:rPr>
              <a:t>behavior</a:t>
            </a:r>
            <a:endParaRPr lang="it-IT" sz="2400" b="1" dirty="0" smtClean="0">
              <a:latin typeface="Cambria" panose="02040503050406030204" pitchFamily="18" charset="0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accent5"/>
              </a:solidFill>
              <a:latin typeface="Cambria" panose="02040503050406030204" pitchFamily="18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64027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68478" y="480045"/>
            <a:ext cx="7288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err="1" smtClean="0">
                <a:solidFill>
                  <a:srgbClr val="FF0000"/>
                </a:solidFill>
                <a:latin typeface="Cambria"/>
                <a:cs typeface="Cambria"/>
              </a:rPr>
              <a:t>Contribution</a:t>
            </a:r>
            <a:r>
              <a:rPr lang="it-IT" sz="2000" b="1" i="1" dirty="0" smtClean="0">
                <a:solidFill>
                  <a:srgbClr val="FF0000"/>
                </a:solidFill>
                <a:latin typeface="Cambria"/>
                <a:cs typeface="Cambria"/>
              </a:rPr>
              <a:t> by Sacchi, </a:t>
            </a:r>
            <a:r>
              <a:rPr lang="it-IT" sz="2000" b="1" i="1" dirty="0" err="1" smtClean="0">
                <a:solidFill>
                  <a:srgbClr val="FF0000"/>
                </a:solidFill>
                <a:latin typeface="Cambria"/>
                <a:cs typeface="Cambria"/>
              </a:rPr>
              <a:t>Guarascio</a:t>
            </a:r>
            <a:r>
              <a:rPr lang="it-IT" sz="2000" b="1" i="1" dirty="0" smtClean="0">
                <a:solidFill>
                  <a:srgbClr val="FF0000"/>
                </a:solidFill>
                <a:latin typeface="Cambria"/>
                <a:cs typeface="Cambria"/>
              </a:rPr>
              <a:t> and Vannutelli (2018)</a:t>
            </a:r>
            <a:endParaRPr lang="it-IT" sz="2000" b="1" i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7099300" y="6445253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4B3C7-180D-8646-B72B-9CC0E4C37EED}" type="slidenum">
              <a:rPr kumimoji="0" lang="it-IT" sz="1200" i="0" u="none" strike="noStrike" kern="1200" cap="none" spc="0" normalizeH="0" baseline="0" noProof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i="0" u="none" strike="noStrike" kern="1200" cap="none" spc="0" normalizeH="0" baseline="0" noProof="0" dirty="0">
              <a:ln>
                <a:noFill/>
              </a:ln>
              <a:solidFill>
                <a:srgbClr val="003374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68478" y="880155"/>
            <a:ext cx="8708079" cy="5570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 smtClean="0">
              <a:latin typeface="Cambria" panose="02040503050406030204" pitchFamily="18" charset="0"/>
              <a:cs typeface="Helvetica"/>
            </a:endParaRPr>
          </a:p>
          <a:p>
            <a:r>
              <a:rPr lang="en-GB" sz="2400" b="1" dirty="0" smtClean="0">
                <a:latin typeface="Cambria" panose="02040503050406030204" pitchFamily="18" charset="0"/>
                <a:cs typeface="Helvetica"/>
              </a:rPr>
              <a:t>This paper:</a:t>
            </a:r>
          </a:p>
          <a:p>
            <a:pPr marL="342900" indent="-342900">
              <a:buFont typeface="Wingdings" charset="2"/>
              <a:buChar char="Ø"/>
            </a:pPr>
            <a:r>
              <a:rPr lang="en-GB" sz="2400" b="1" dirty="0" smtClean="0">
                <a:latin typeface="Cambria" panose="02040503050406030204" pitchFamily="18" charset="0"/>
                <a:cs typeface="Helvetica"/>
              </a:rPr>
              <a:t>a) provides evidence of routine-biased technological change in Italy, relying on INAPP </a:t>
            </a:r>
            <a:r>
              <a:rPr lang="en-GB" sz="2400" b="1" dirty="0" err="1" smtClean="0">
                <a:latin typeface="Cambria" panose="02040503050406030204" pitchFamily="18" charset="0"/>
                <a:cs typeface="Helvetica"/>
              </a:rPr>
              <a:t>ongoing</a:t>
            </a:r>
            <a:r>
              <a:rPr lang="en-GB" sz="2400" b="1" dirty="0" smtClean="0">
                <a:latin typeface="Cambria" panose="02040503050406030204" pitchFamily="18" charset="0"/>
                <a:cs typeface="Helvetica"/>
              </a:rPr>
              <a:t> research program and findings;</a:t>
            </a:r>
          </a:p>
          <a:p>
            <a:pPr marL="342900" indent="-342900">
              <a:buFont typeface="Wingdings" charset="2"/>
              <a:buChar char="Ø"/>
            </a:pPr>
            <a:r>
              <a:rPr lang="en-GB" sz="2400" b="1" dirty="0" smtClean="0">
                <a:latin typeface="Cambria" panose="02040503050406030204" pitchFamily="18" charset="0"/>
                <a:cs typeface="Helvetica"/>
              </a:rPr>
              <a:t>b) links together an economics approach to the technology-employment relationship with a comparative political economy approaches investigating the relationship between </a:t>
            </a:r>
            <a:r>
              <a:rPr lang="en-GB" sz="2400" b="1" dirty="0" err="1" smtClean="0">
                <a:latin typeface="Cambria" panose="02040503050406030204" pitchFamily="18" charset="0"/>
                <a:cs typeface="Helvetica"/>
              </a:rPr>
              <a:t>labor</a:t>
            </a:r>
            <a:r>
              <a:rPr lang="en-GB" sz="2400" b="1" dirty="0" smtClean="0">
                <a:latin typeface="Cambria" panose="02040503050406030204" pitchFamily="18" charset="0"/>
                <a:cs typeface="Helvetica"/>
              </a:rPr>
              <a:t> market insecurity and socio-political preferences</a:t>
            </a:r>
            <a:endParaRPr lang="en-GB" sz="2400" b="1" i="1" dirty="0" smtClean="0">
              <a:latin typeface="Cambria" panose="02040503050406030204" pitchFamily="18" charset="0"/>
              <a:cs typeface="Helvetica"/>
            </a:endParaRPr>
          </a:p>
          <a:p>
            <a:endParaRPr lang="en-GB" sz="2400" dirty="0" smtClean="0">
              <a:latin typeface="Cambria" panose="02040503050406030204" pitchFamily="18" charset="0"/>
              <a:cs typeface="Helvetica"/>
            </a:endParaRPr>
          </a:p>
          <a:p>
            <a:r>
              <a:rPr lang="en-GB" sz="2400" b="1" dirty="0">
                <a:solidFill>
                  <a:srgbClr val="FF0000"/>
                </a:solidFill>
                <a:latin typeface="Cambria" panose="02040503050406030204" pitchFamily="18" charset="0"/>
                <a:cs typeface="Helvetica"/>
              </a:rPr>
              <a:t>RQ</a:t>
            </a:r>
            <a:r>
              <a:rPr lang="en-GB" sz="2400" b="1" dirty="0">
                <a:solidFill>
                  <a:schemeClr val="accent5"/>
                </a:solidFill>
                <a:latin typeface="Cambria" panose="02040503050406030204" pitchFamily="18" charset="0"/>
                <a:cs typeface="Helvetica"/>
              </a:rPr>
              <a:t> </a:t>
            </a:r>
            <a:r>
              <a:rPr lang="en-GB" sz="2400" b="1" dirty="0">
                <a:latin typeface="Cambria" panose="02040503050406030204" pitchFamily="18" charset="0"/>
                <a:cs typeface="Helvetica"/>
              </a:rPr>
              <a:t>– Is there a relationship between the exposition to tech-unemployment risks and policy preferences with respect to redistributive policies?</a:t>
            </a:r>
          </a:p>
          <a:p>
            <a:endParaRPr lang="en-GB" sz="2000" dirty="0" smtClean="0">
              <a:latin typeface="Cambria" panose="02040503050406030204" pitchFamily="18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50304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68478" y="480045"/>
            <a:ext cx="7045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Cambria"/>
                <a:cs typeface="Cambria"/>
              </a:rPr>
              <a:t>Data and descriptive evidence</a:t>
            </a:r>
            <a:endParaRPr lang="it-IT" sz="2000" b="1" i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7099300" y="6445253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4B3C7-180D-8646-B72B-9CC0E4C37EED}" type="slidenum">
              <a:rPr kumimoji="0" lang="it-IT" sz="1200" i="0" u="none" strike="noStrike" kern="1200" cap="none" spc="0" normalizeH="0" baseline="0" noProof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i="0" u="none" strike="noStrike" kern="1200" cap="none" spc="0" normalizeH="0" baseline="0" noProof="0" dirty="0">
              <a:ln>
                <a:noFill/>
              </a:ln>
              <a:solidFill>
                <a:srgbClr val="003374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02623" y="985247"/>
            <a:ext cx="87080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i="1" dirty="0" smtClean="0">
              <a:solidFill>
                <a:schemeClr val="accent5"/>
              </a:solidFill>
              <a:latin typeface="Cambria" panose="02040503050406030204" pitchFamily="18" charset="0"/>
              <a:cs typeface="Helvetica"/>
            </a:endParaRPr>
          </a:p>
          <a:p>
            <a:pPr algn="ctr"/>
            <a:r>
              <a:rPr lang="en-GB" sz="1400" b="1" dirty="0" smtClean="0">
                <a:solidFill>
                  <a:srgbClr val="000000"/>
                </a:solidFill>
                <a:latin typeface="Cambria" panose="02040503050406030204" pitchFamily="18" charset="0"/>
                <a:cs typeface="Helvetica"/>
              </a:rPr>
              <a:t>Employment </a:t>
            </a:r>
            <a:r>
              <a:rPr lang="en-GB" sz="1400" b="1" dirty="0">
                <a:solidFill>
                  <a:srgbClr val="000000"/>
                </a:solidFill>
                <a:latin typeface="Cambria" panose="02040503050406030204" pitchFamily="18" charset="0"/>
                <a:cs typeface="Helvetica"/>
              </a:rPr>
              <a:t>dynamics vs degree of task routinarity (</a:t>
            </a:r>
            <a:r>
              <a:rPr lang="en-GB" sz="1400" b="1" dirty="0" smtClean="0">
                <a:solidFill>
                  <a:srgbClr val="000000"/>
                </a:solidFill>
                <a:latin typeface="Cambria" panose="02040503050406030204" pitchFamily="18" charset="0"/>
                <a:cs typeface="Helvetica"/>
              </a:rPr>
              <a:t>RTI (2012) quintiles, % </a:t>
            </a:r>
            <a:r>
              <a:rPr lang="en-GB" sz="1400" b="1" dirty="0">
                <a:solidFill>
                  <a:srgbClr val="000000"/>
                </a:solidFill>
                <a:latin typeface="Cambria" panose="02040503050406030204" pitchFamily="18" charset="0"/>
                <a:cs typeface="Helvetica"/>
              </a:rPr>
              <a:t>2011-2016)</a:t>
            </a:r>
          </a:p>
          <a:p>
            <a:pPr algn="just"/>
            <a:r>
              <a:rPr lang="en-GB" b="1" dirty="0" smtClean="0">
                <a:solidFill>
                  <a:schemeClr val="accent5"/>
                </a:solidFill>
                <a:latin typeface="Cambria" panose="02040503050406030204" pitchFamily="18" charset="0"/>
                <a:cs typeface="Helvetica"/>
              </a:rPr>
              <a:t> </a:t>
            </a:r>
            <a:endParaRPr lang="it-IT" b="1" dirty="0" smtClean="0">
              <a:latin typeface="Cambria" panose="02040503050406030204" pitchFamily="18" charset="0"/>
              <a:cs typeface="Helvetic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45" y="1654632"/>
            <a:ext cx="7528559" cy="472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9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68478" y="480048"/>
            <a:ext cx="7045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err="1" smtClean="0">
                <a:solidFill>
                  <a:srgbClr val="FF0000"/>
                </a:solidFill>
                <a:latin typeface="Cambria"/>
                <a:cs typeface="Cambria"/>
              </a:rPr>
              <a:t>Outline</a:t>
            </a:r>
            <a:endParaRPr lang="it-IT" sz="2400" b="1" i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7099300" y="6445253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4B3C7-180D-8646-B72B-9CC0E4C37EED}" type="slidenum">
              <a:rPr kumimoji="0" lang="it-IT" sz="1200" i="0" u="none" strike="noStrike" kern="1200" cap="none" spc="0" normalizeH="0" baseline="0" noProof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i="0" u="none" strike="noStrike" kern="1200" cap="none" spc="0" normalizeH="0" baseline="0" noProof="0" dirty="0">
              <a:ln>
                <a:noFill/>
              </a:ln>
              <a:solidFill>
                <a:srgbClr val="003374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68478" y="1386726"/>
            <a:ext cx="8708079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ambria" panose="02040503050406030204" pitchFamily="18" charset="0"/>
                <a:cs typeface="Helvetica"/>
              </a:rPr>
              <a:t>Context and literature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latin typeface="Cambria" panose="02040503050406030204" pitchFamily="18" charset="0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ambria" panose="02040503050406030204" pitchFamily="18" charset="0"/>
                <a:cs typeface="Helvetica"/>
              </a:rPr>
              <a:t>Evidence for Italy</a:t>
            </a:r>
            <a:endParaRPr lang="en-GB" sz="2400" dirty="0" smtClean="0">
              <a:latin typeface="Cambria" panose="02040503050406030204" pitchFamily="18" charset="0"/>
              <a:cs typeface="Helvetica"/>
            </a:endParaRPr>
          </a:p>
          <a:p>
            <a:endParaRPr lang="en-GB" sz="2400" dirty="0" smtClean="0">
              <a:latin typeface="Cambria" panose="02040503050406030204" pitchFamily="18" charset="0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ambria" panose="02040503050406030204" pitchFamily="18" charset="0"/>
                <a:cs typeface="Helvetica"/>
              </a:rPr>
              <a:t>Key research questions  </a:t>
            </a:r>
          </a:p>
          <a:p>
            <a:endParaRPr lang="en-GB" sz="2400" b="1" dirty="0" smtClean="0">
              <a:latin typeface="Cambria" panose="02040503050406030204" pitchFamily="18" charset="0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ambria" panose="02040503050406030204" pitchFamily="18" charset="0"/>
                <a:cs typeface="Helvetica"/>
              </a:rPr>
              <a:t>Data and descriptive evidence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 smtClean="0">
              <a:latin typeface="Cambria" panose="02040503050406030204" pitchFamily="18" charset="0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ambria" panose="02040503050406030204" pitchFamily="18" charset="0"/>
                <a:cs typeface="Helvetica"/>
              </a:rPr>
              <a:t>Econometric </a:t>
            </a:r>
            <a:r>
              <a:rPr lang="en-GB" sz="2400" b="1" dirty="0" smtClean="0">
                <a:latin typeface="Cambria" panose="02040503050406030204" pitchFamily="18" charset="0"/>
                <a:cs typeface="Helvetica"/>
              </a:rPr>
              <a:t>results  </a:t>
            </a:r>
            <a:endParaRPr lang="en-GB" sz="2400" dirty="0" smtClean="0">
              <a:latin typeface="Cambria" panose="02040503050406030204" pitchFamily="18" charset="0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>
              <a:latin typeface="Cambria" panose="02040503050406030204" pitchFamily="18" charset="0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ambria" panose="02040503050406030204" pitchFamily="18" charset="0"/>
                <a:cs typeface="Helvetica"/>
              </a:rPr>
              <a:t>Conclusions and policy challenges</a:t>
            </a:r>
          </a:p>
        </p:txBody>
      </p:sp>
    </p:spTree>
    <p:extLst>
      <p:ext uri="{BB962C8B-B14F-4D97-AF65-F5344CB8AC3E}">
        <p14:creationId xmlns:p14="http://schemas.microsoft.com/office/powerpoint/2010/main" val="23463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68478" y="480045"/>
            <a:ext cx="7045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Cambria"/>
                <a:cs typeface="Cambria"/>
              </a:rPr>
              <a:t>Data and descriptive evidence</a:t>
            </a:r>
            <a:endParaRPr lang="it-IT" sz="2000" b="1" i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7099300" y="6445253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4B3C7-180D-8646-B72B-9CC0E4C37EED}" type="slidenum">
              <a:rPr kumimoji="0" lang="it-IT" sz="1200" i="0" u="none" strike="noStrike" kern="1200" cap="none" spc="0" normalizeH="0" baseline="0" noProof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200" i="0" u="none" strike="noStrike" kern="1200" cap="none" spc="0" normalizeH="0" baseline="0" noProof="0" dirty="0">
              <a:ln>
                <a:noFill/>
              </a:ln>
              <a:solidFill>
                <a:srgbClr val="003374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82460" y="1019331"/>
            <a:ext cx="9128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Cambria" panose="02040503050406030204" pitchFamily="18" charset="0"/>
                <a:cs typeface="Helvetica"/>
              </a:rPr>
              <a:t>Support </a:t>
            </a:r>
            <a:r>
              <a:rPr lang="en-GB" sz="1400" b="1" dirty="0">
                <a:latin typeface="Cambria" panose="02040503050406030204" pitchFamily="18" charset="0"/>
                <a:cs typeface="Helvetica"/>
              </a:rPr>
              <a:t>for basic income and minimum income vs degree of task routinarity (RTI quintiles)</a:t>
            </a:r>
            <a:r>
              <a:rPr lang="en-GB" b="1" dirty="0" smtClean="0">
                <a:latin typeface="Cambria" panose="02040503050406030204" pitchFamily="18" charset="0"/>
                <a:cs typeface="Helvetica"/>
              </a:rPr>
              <a:t> </a:t>
            </a:r>
            <a:endParaRPr lang="it-IT" b="1" dirty="0" smtClean="0">
              <a:latin typeface="Cambria" panose="02040503050406030204" pitchFamily="18" charset="0"/>
              <a:cs typeface="Helvetica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82" y="1388663"/>
            <a:ext cx="8082681" cy="487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8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68478" y="480045"/>
            <a:ext cx="7045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Cambria"/>
                <a:cs typeface="Cambria"/>
              </a:rPr>
              <a:t>Econometric strategy and results</a:t>
            </a:r>
            <a:endParaRPr lang="it-IT" sz="2000" b="1" i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7099300" y="6445253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4B3C7-180D-8646-B72B-9CC0E4C37EED}" type="slidenum">
              <a:rPr kumimoji="0" lang="it-IT" sz="1200" i="0" u="none" strike="noStrike" kern="1200" cap="none" spc="0" normalizeH="0" baseline="0" noProof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i="0" u="none" strike="noStrike" kern="1200" cap="none" spc="0" normalizeH="0" baseline="0" noProof="0" dirty="0">
              <a:ln>
                <a:noFill/>
              </a:ln>
              <a:solidFill>
                <a:srgbClr val="003374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02623" y="1008955"/>
            <a:ext cx="870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Support </a:t>
            </a:r>
            <a:r>
              <a:rPr lang="en-US" b="1" dirty="0"/>
              <a:t>for basic income vs RTI and controls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14663" y="5362105"/>
            <a:ext cx="9648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Helvetica"/>
                <a:cs typeface="Helvetica"/>
              </a:rPr>
              <a:t>Controls:</a:t>
            </a:r>
            <a:endParaRPr lang="en-GB" sz="1400" dirty="0">
              <a:latin typeface="Helvetica"/>
              <a:cs typeface="Helvetica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  <a:latin typeface="Helvetica"/>
                <a:cs typeface="Helvetica"/>
              </a:rPr>
              <a:t>P</a:t>
            </a:r>
            <a:r>
              <a:rPr lang="en-GB" sz="1400" dirty="0" smtClean="0">
                <a:solidFill>
                  <a:srgbClr val="FF0000"/>
                </a:solidFill>
                <a:latin typeface="Helvetica"/>
                <a:cs typeface="Helvetica"/>
              </a:rPr>
              <a:t>ositive</a:t>
            </a:r>
            <a:r>
              <a:rPr lang="en-GB" sz="1400" dirty="0" smtClean="0">
                <a:latin typeface="Helvetica"/>
                <a:cs typeface="Helvetica"/>
              </a:rPr>
              <a:t> correlation with vars. capturing estimated (non-tech) unemployment as well as with variable re.</a:t>
            </a:r>
            <a:r>
              <a:rPr lang="en-GB" sz="1400" b="1" dirty="0" smtClean="0">
                <a:latin typeface="Helvetica"/>
                <a:cs typeface="Helvetica"/>
              </a:rPr>
              <a:t> income support to migrants working since at least one year</a:t>
            </a:r>
            <a:r>
              <a:rPr lang="en-GB" sz="1400" dirty="0" smtClean="0">
                <a:latin typeface="Helvetica"/>
                <a:cs typeface="Helvetica"/>
              </a:rPr>
              <a:t> 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0000"/>
                </a:solidFill>
                <a:latin typeface="Helvetica"/>
                <a:cs typeface="Helvetica"/>
              </a:rPr>
              <a:t>Negative</a:t>
            </a:r>
            <a:r>
              <a:rPr lang="en-GB" sz="1400" dirty="0" smtClean="0">
                <a:latin typeface="Helvetica"/>
                <a:cs typeface="Helvetica"/>
              </a:rPr>
              <a:t> correlation with ‘female’ dummy as well as with vars. capturing regional unemployment (puzzling)   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083099"/>
              </p:ext>
            </p:extLst>
          </p:nvPr>
        </p:nvGraphicFramePr>
        <p:xfrm>
          <a:off x="1845165" y="1378284"/>
          <a:ext cx="6349510" cy="401325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642538"/>
                <a:gridCol w="1176743"/>
                <a:gridCol w="1176743"/>
                <a:gridCol w="1176743"/>
                <a:gridCol w="1176743"/>
              </a:tblGrid>
              <a:tr h="4218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Supports UBI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Supports UBI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Supports UBI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Supports UBI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</a:tr>
              <a:tr h="2605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smtClean="0">
                          <a:effectLst/>
                        </a:rPr>
                        <a:t>High-RTI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0.012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0.121</a:t>
                      </a:r>
                      <a:r>
                        <a:rPr lang="en-US" sz="1400" u="none" strike="noStrike" baseline="30000">
                          <a:effectLst/>
                        </a:rPr>
                        <a:t>**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</a:tr>
              <a:tr h="248135">
                <a:tc>
                  <a:txBody>
                    <a:bodyPr/>
                    <a:lstStyle/>
                    <a:p>
                      <a:pPr algn="l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[0.036]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[0.041]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[0.057]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</a:tr>
              <a:tr h="6758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Perceived </a:t>
                      </a:r>
                      <a:r>
                        <a:rPr lang="en-US" sz="1400" b="1" u="none" strike="noStrike" dirty="0" smtClean="0">
                          <a:effectLst/>
                        </a:rPr>
                        <a:t>tech </a:t>
                      </a:r>
                      <a:r>
                        <a:rPr lang="en-US" sz="1400" b="1" u="none" strike="noStrike" dirty="0" err="1" smtClean="0">
                          <a:effectLst/>
                        </a:rPr>
                        <a:t>unempl</a:t>
                      </a:r>
                      <a:r>
                        <a:rPr lang="en-US" sz="1400" b="1" u="none" strike="noStrike" dirty="0" smtClean="0">
                          <a:effectLst/>
                        </a:rPr>
                        <a:t>. </a:t>
                      </a:r>
                      <a:r>
                        <a:rPr lang="en-US" sz="1400" b="1" u="none" strike="noStrike" dirty="0">
                          <a:effectLst/>
                        </a:rPr>
                        <a:t>up to 15-34%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-0.004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-0.011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</a:tr>
              <a:tr h="248135">
                <a:tc>
                  <a:txBody>
                    <a:bodyPr/>
                    <a:lstStyle/>
                    <a:p>
                      <a:pPr algn="l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[0.067]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[0.067]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</a:tr>
              <a:tr h="6327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Perceived </a:t>
                      </a:r>
                      <a:r>
                        <a:rPr lang="en-US" sz="1400" b="1" u="none" strike="noStrike" dirty="0" smtClean="0">
                          <a:effectLst/>
                        </a:rPr>
                        <a:t>tech </a:t>
                      </a:r>
                      <a:r>
                        <a:rPr lang="en-US" sz="1400" b="1" u="none" strike="noStrike" dirty="0" err="1" smtClean="0">
                          <a:effectLst/>
                        </a:rPr>
                        <a:t>unempl</a:t>
                      </a:r>
                      <a:r>
                        <a:rPr lang="en-US" sz="1400" b="1" u="none" strike="noStrike" dirty="0" smtClean="0">
                          <a:effectLst/>
                        </a:rPr>
                        <a:t>. </a:t>
                      </a:r>
                      <a:r>
                        <a:rPr lang="en-US" sz="1400" b="1" u="none" strike="noStrike" dirty="0">
                          <a:effectLst/>
                        </a:rPr>
                        <a:t>over 35%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0.087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</a:tr>
              <a:tr h="248135">
                <a:tc>
                  <a:txBody>
                    <a:bodyPr/>
                    <a:lstStyle/>
                    <a:p>
                      <a:pPr algn="l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[0.064]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[0.064]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</a:tr>
              <a:tr h="248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ESS controls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Yes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Yes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</a:tr>
              <a:tr h="2605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Constant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1.033</a:t>
                      </a:r>
                      <a:r>
                        <a:rPr lang="en-US" sz="1400" u="none" strike="noStrike" baseline="30000">
                          <a:effectLst/>
                        </a:rPr>
                        <a:t>***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1.060</a:t>
                      </a:r>
                      <a:r>
                        <a:rPr lang="en-US" sz="1400" u="none" strike="noStrike" baseline="30000">
                          <a:effectLst/>
                        </a:rPr>
                        <a:t>***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1.511</a:t>
                      </a:r>
                      <a:r>
                        <a:rPr lang="en-US" sz="1400" u="none" strike="noStrike" baseline="30000">
                          <a:effectLst/>
                        </a:rPr>
                        <a:t>***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1.318</a:t>
                      </a:r>
                      <a:r>
                        <a:rPr lang="en-US" sz="1400" u="none" strike="noStrike" baseline="30000" dirty="0">
                          <a:effectLst/>
                        </a:rPr>
                        <a:t>***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</a:tr>
              <a:tr h="2605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[0.231]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[0.271]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[0.357]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[0.362]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</a:tr>
              <a:tr h="248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i="1" u="none" strike="noStrike" dirty="0">
                          <a:effectLst/>
                        </a:rPr>
                        <a:t>Observations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</a:tr>
              <a:tr h="2605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i="1" u="none" strike="noStrike" dirty="0">
                          <a:effectLst/>
                        </a:rPr>
                        <a:t>R2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0.031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0.047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0.108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0.120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6" marR="8406" marT="775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02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68478" y="480045"/>
            <a:ext cx="7045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Cambria"/>
                <a:cs typeface="Cambria"/>
              </a:rPr>
              <a:t>Econometric strategy and results</a:t>
            </a:r>
            <a:endParaRPr lang="it-IT" sz="2000" b="1" i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7099300" y="6445253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4B3C7-180D-8646-B72B-9CC0E4C37EED}" type="slidenum">
              <a:rPr kumimoji="0" lang="it-IT" sz="1200" i="0" u="none" strike="noStrike" kern="1200" cap="none" spc="0" normalizeH="0" baseline="0" noProof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200" i="0" u="none" strike="noStrike" kern="1200" cap="none" spc="0" normalizeH="0" baseline="0" noProof="0" dirty="0">
              <a:ln>
                <a:noFill/>
              </a:ln>
              <a:solidFill>
                <a:srgbClr val="003374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68478" y="927471"/>
            <a:ext cx="870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Support </a:t>
            </a:r>
            <a:r>
              <a:rPr lang="en-US" b="1" dirty="0"/>
              <a:t>for </a:t>
            </a:r>
            <a:r>
              <a:rPr lang="en-US" b="1" dirty="0" smtClean="0"/>
              <a:t>minimum </a:t>
            </a:r>
            <a:r>
              <a:rPr lang="en-US" b="1" dirty="0"/>
              <a:t>income vs RTI and </a:t>
            </a:r>
            <a:r>
              <a:rPr lang="en-US" b="1" dirty="0" smtClean="0"/>
              <a:t>controls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88578" y="5517209"/>
            <a:ext cx="9222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Helvetica"/>
                <a:cs typeface="Helvetica"/>
              </a:rPr>
              <a:t>Controls:</a:t>
            </a:r>
            <a:endParaRPr lang="en-GB" sz="1400" dirty="0">
              <a:latin typeface="Helvetica"/>
              <a:cs typeface="Helvetica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  <a:latin typeface="Helvetica"/>
                <a:cs typeface="Helvetica"/>
              </a:rPr>
              <a:t>P</a:t>
            </a:r>
            <a:r>
              <a:rPr lang="en-GB" sz="1400" dirty="0" smtClean="0">
                <a:solidFill>
                  <a:srgbClr val="FF0000"/>
                </a:solidFill>
                <a:latin typeface="Helvetica"/>
                <a:cs typeface="Helvetica"/>
              </a:rPr>
              <a:t>ositive</a:t>
            </a:r>
            <a:r>
              <a:rPr lang="en-GB" sz="1400" dirty="0" smtClean="0">
                <a:latin typeface="Helvetica"/>
                <a:cs typeface="Helvetica"/>
              </a:rPr>
              <a:t> correlation with ESS vars. capturing support for generic redistributive policies, </a:t>
            </a:r>
            <a:r>
              <a:rPr lang="en-US" sz="1400" dirty="0" smtClean="0">
                <a:latin typeface="Helvetica"/>
                <a:cs typeface="Helvetica"/>
              </a:rPr>
              <a:t>estimated </a:t>
            </a:r>
            <a:r>
              <a:rPr lang="en-US" sz="1400" dirty="0">
                <a:latin typeface="Helvetica"/>
                <a:cs typeface="Helvetica"/>
              </a:rPr>
              <a:t>(non-tech) </a:t>
            </a:r>
            <a:r>
              <a:rPr lang="en-US" sz="1400" dirty="0" smtClean="0">
                <a:latin typeface="Helvetica"/>
                <a:cs typeface="Helvetica"/>
              </a:rPr>
              <a:t>unemployment, as </a:t>
            </a:r>
            <a:r>
              <a:rPr lang="en-US" sz="1400" dirty="0">
                <a:latin typeface="Helvetica"/>
                <a:cs typeface="Helvetica"/>
              </a:rPr>
              <a:t>well as </a:t>
            </a:r>
            <a:r>
              <a:rPr lang="en-US" sz="1400" dirty="0" smtClean="0">
                <a:latin typeface="Helvetica"/>
                <a:cs typeface="Helvetica"/>
              </a:rPr>
              <a:t>(strong) with variable re. income support to </a:t>
            </a:r>
            <a:r>
              <a:rPr lang="en-US" sz="1400" dirty="0">
                <a:latin typeface="Helvetica"/>
                <a:cs typeface="Helvetica"/>
              </a:rPr>
              <a:t>migrants working </a:t>
            </a:r>
            <a:r>
              <a:rPr lang="en-US" sz="1400" dirty="0" smtClean="0">
                <a:latin typeface="Helvetica"/>
                <a:cs typeface="Helvetica"/>
              </a:rPr>
              <a:t>since </a:t>
            </a:r>
            <a:r>
              <a:rPr lang="en-US" sz="1400" dirty="0">
                <a:latin typeface="Helvetica"/>
                <a:cs typeface="Helvetica"/>
              </a:rPr>
              <a:t>at least one year </a:t>
            </a:r>
            <a:endParaRPr lang="en-US" sz="1400" dirty="0" smtClean="0">
              <a:latin typeface="Helvetica"/>
              <a:cs typeface="Helvetica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0000"/>
                </a:solidFill>
                <a:latin typeface="Helvetica"/>
                <a:cs typeface="Helvetica"/>
              </a:rPr>
              <a:t>Negative</a:t>
            </a:r>
            <a:r>
              <a:rPr lang="en-GB" sz="1400" dirty="0" smtClean="0">
                <a:latin typeface="Helvetica"/>
                <a:cs typeface="Helvetica"/>
              </a:rPr>
              <a:t> correlation with interaction btw regional trade openness and regional </a:t>
            </a:r>
            <a:r>
              <a:rPr lang="en-GB" sz="1400" dirty="0" err="1" smtClean="0">
                <a:latin typeface="Helvetica"/>
                <a:cs typeface="Helvetica"/>
              </a:rPr>
              <a:t>unemp</a:t>
            </a:r>
            <a:r>
              <a:rPr lang="en-GB" sz="1400" dirty="0" smtClean="0">
                <a:latin typeface="Helvetica"/>
                <a:cs typeface="Helvetica"/>
              </a:rPr>
              <a:t>. rate   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900568"/>
              </p:ext>
            </p:extLst>
          </p:nvPr>
        </p:nvGraphicFramePr>
        <p:xfrm>
          <a:off x="1572516" y="1416132"/>
          <a:ext cx="6781451" cy="413458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614631"/>
                <a:gridCol w="1291705"/>
                <a:gridCol w="1291705"/>
                <a:gridCol w="1291705"/>
                <a:gridCol w="1291705"/>
              </a:tblGrid>
              <a:tr h="3669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Supports GMI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Supports GMI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Supports GMI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Supports GMI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</a:tr>
              <a:tr h="2266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smtClean="0">
                          <a:effectLst/>
                        </a:rPr>
                        <a:t>High-RTI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0.066</a:t>
                      </a:r>
                      <a:r>
                        <a:rPr lang="en-US" sz="1400" u="none" strike="noStrike" baseline="30000">
                          <a:effectLst/>
                        </a:rPr>
                        <a:t>**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0.090</a:t>
                      </a:r>
                      <a:r>
                        <a:rPr lang="en-US" sz="1400" u="none" strike="noStrike" baseline="30000">
                          <a:effectLst/>
                        </a:rPr>
                        <a:t>***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0.142</a:t>
                      </a:r>
                      <a:r>
                        <a:rPr lang="en-US" sz="1400" u="none" strike="noStrike" baseline="30000" dirty="0">
                          <a:effectLst/>
                        </a:rPr>
                        <a:t>***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</a:tr>
              <a:tr h="215839">
                <a:tc>
                  <a:txBody>
                    <a:bodyPr/>
                    <a:lstStyle/>
                    <a:p>
                      <a:pPr algn="ctr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[0.030]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[0.034]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[0.050]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</a:tr>
              <a:tr h="73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Perceived Tech </a:t>
                      </a:r>
                      <a:r>
                        <a:rPr lang="en-US" sz="1400" b="1" u="none" strike="noStrike" dirty="0" err="1">
                          <a:effectLst/>
                        </a:rPr>
                        <a:t>Unempl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endParaRPr lang="en-US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</a:rPr>
                        <a:t> </a:t>
                      </a:r>
                      <a:r>
                        <a:rPr lang="en-US" sz="1400" b="1" u="none" strike="noStrike" dirty="0">
                          <a:effectLst/>
                        </a:rPr>
                        <a:t>15-34%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-0.046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-0.050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</a:tr>
              <a:tr h="215839">
                <a:tc>
                  <a:txBody>
                    <a:bodyPr/>
                    <a:lstStyle/>
                    <a:p>
                      <a:pPr algn="ctr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[0.057]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[0.056]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</a:tr>
              <a:tr h="73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Perceived Tech </a:t>
                      </a:r>
                      <a:r>
                        <a:rPr lang="en-US" sz="1400" b="1" u="none" strike="noStrike" dirty="0" err="1">
                          <a:effectLst/>
                        </a:rPr>
                        <a:t>Unempl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endParaRPr lang="en-US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</a:rPr>
                        <a:t> </a:t>
                      </a:r>
                      <a:r>
                        <a:rPr lang="en-US" sz="1400" b="1" u="none" strike="noStrike" dirty="0">
                          <a:effectLst/>
                        </a:rPr>
                        <a:t>over 35%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-0.001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</a:tr>
              <a:tr h="215839">
                <a:tc>
                  <a:txBody>
                    <a:bodyPr/>
                    <a:lstStyle/>
                    <a:p>
                      <a:pPr algn="ctr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[0.055]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[0.056]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</a:tr>
              <a:tr h="3669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ESS controls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</a:tr>
              <a:tr h="2266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Constant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0.461</a:t>
                      </a:r>
                      <a:r>
                        <a:rPr lang="en-US" sz="1400" u="none" strike="noStrike" baseline="30000">
                          <a:effectLst/>
                        </a:rPr>
                        <a:t>**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0.675</a:t>
                      </a:r>
                      <a:r>
                        <a:rPr lang="en-US" sz="1400" u="none" strike="noStrike" baseline="30000">
                          <a:effectLst/>
                        </a:rPr>
                        <a:t>***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0.656</a:t>
                      </a:r>
                      <a:r>
                        <a:rPr lang="en-US" sz="1400" u="none" strike="noStrike" baseline="30000" dirty="0">
                          <a:effectLst/>
                        </a:rPr>
                        <a:t>**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0.466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</a:tr>
              <a:tr h="2266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[0.188]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[0.220]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[0.294]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[0.288]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</a:tr>
              <a:tr h="3669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Observations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</a:tr>
              <a:tr h="2266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0.058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0.093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0.118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42" marR="7042" marT="65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067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68478" y="480045"/>
            <a:ext cx="7045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Cambria"/>
                <a:cs typeface="Cambria"/>
              </a:rPr>
              <a:t>Econometric strategy and results</a:t>
            </a:r>
            <a:endParaRPr lang="it-IT" sz="2000" b="1" i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7099300" y="6445253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4B3C7-180D-8646-B72B-9CC0E4C37EED}" type="slidenum">
              <a:rPr kumimoji="0" lang="it-IT" sz="1200" i="0" u="none" strike="noStrike" kern="1200" cap="none" spc="0" normalizeH="0" baseline="0" noProof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200" i="0" u="none" strike="noStrike" kern="1200" cap="none" spc="0" normalizeH="0" baseline="0" noProof="0" dirty="0">
              <a:ln>
                <a:noFill/>
              </a:ln>
              <a:solidFill>
                <a:srgbClr val="003374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68478" y="889370"/>
            <a:ext cx="870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Opposition to both UBI &amp; GMI </a:t>
            </a:r>
            <a:r>
              <a:rPr lang="en-US" b="1" dirty="0"/>
              <a:t>vs RTI and </a:t>
            </a:r>
            <a:r>
              <a:rPr lang="en-US" b="1" dirty="0" smtClean="0"/>
              <a:t>controls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078029"/>
              </p:ext>
            </p:extLst>
          </p:nvPr>
        </p:nvGraphicFramePr>
        <p:xfrm>
          <a:off x="1301930" y="1258696"/>
          <a:ext cx="7620607" cy="469041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604337"/>
                <a:gridCol w="1203254"/>
                <a:gridCol w="1203254"/>
                <a:gridCol w="1203254"/>
                <a:gridCol w="1203254"/>
                <a:gridCol w="1203254"/>
              </a:tblGrid>
              <a:tr h="199499"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None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None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None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None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None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</a:tr>
              <a:tr h="1994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</a:rPr>
                        <a:t>highRTI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-0.062</a:t>
                      </a:r>
                      <a:r>
                        <a:rPr lang="en-US" sz="1400" u="none" strike="noStrike" baseline="30000">
                          <a:effectLst/>
                        </a:rPr>
                        <a:t>**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-0.069</a:t>
                      </a:r>
                      <a:r>
                        <a:rPr lang="en-US" sz="1400" u="none" strike="noStrike" baseline="30000">
                          <a:effectLst/>
                        </a:rPr>
                        <a:t>**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-0.109</a:t>
                      </a:r>
                      <a:r>
                        <a:rPr lang="en-US" sz="1400" u="none" strike="noStrike" baseline="30000">
                          <a:effectLst/>
                        </a:rPr>
                        <a:t>**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-0.024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-0.106</a:t>
                      </a:r>
                      <a:r>
                        <a:rPr lang="en-US" sz="1400" u="none" strike="noStrike" baseline="30000" dirty="0">
                          <a:effectLst/>
                        </a:rPr>
                        <a:t>**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</a:tr>
              <a:tr h="199499">
                <a:tc>
                  <a:txBody>
                    <a:bodyPr/>
                    <a:lstStyle/>
                    <a:p>
                      <a:pPr algn="ctr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[0.026]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[0.031]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[0.044]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[0.047]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[0.043]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</a:tr>
              <a:tr h="1994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Female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0.025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0.036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0.052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0.034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</a:tr>
              <a:tr h="199499">
                <a:tc>
                  <a:txBody>
                    <a:bodyPr/>
                    <a:lstStyle/>
                    <a:p>
                      <a:pPr algn="ctr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[0.023]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[0.027]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[0.040]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[0.040]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[0.040]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</a:tr>
              <a:tr h="1994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age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0.003</a:t>
                      </a:r>
                      <a:r>
                        <a:rPr lang="en-US" sz="1400" u="none" strike="noStrike" baseline="30000">
                          <a:effectLst/>
                        </a:rPr>
                        <a:t>***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0.001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0.002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0.001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</a:tr>
              <a:tr h="199499">
                <a:tc>
                  <a:txBody>
                    <a:bodyPr/>
                    <a:lstStyle/>
                    <a:p>
                      <a:pPr algn="ctr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[0.001]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[0.001]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[0.002]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[0.002]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[0.002]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</a:tr>
              <a:tr h="6432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Years of full-time education completed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-0.005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-0.006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-0.012</a:t>
                      </a:r>
                      <a:r>
                        <a:rPr lang="en-US" sz="1400" u="none" strike="noStrike" baseline="30000" dirty="0">
                          <a:effectLst/>
                        </a:rPr>
                        <a:t>**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-0.004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-0.011</a:t>
                      </a:r>
                      <a:r>
                        <a:rPr lang="en-US" sz="1400" u="none" strike="noStrike" baseline="30000">
                          <a:effectLst/>
                        </a:rPr>
                        <a:t>**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</a:tr>
              <a:tr h="199499">
                <a:tc>
                  <a:txBody>
                    <a:bodyPr/>
                    <a:lstStyle/>
                    <a:p>
                      <a:pPr algn="ctr" fontAlgn="ctr"/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[0.003]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[0.005]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[0.005]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[0.008]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[0.005]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</a:tr>
              <a:tr h="7834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Supports </a:t>
                      </a:r>
                      <a:r>
                        <a:rPr lang="en-US" sz="1400" b="1" u="none" strike="noStrike" dirty="0" err="1">
                          <a:effectLst/>
                        </a:rPr>
                        <a:t>Govmt</a:t>
                      </a:r>
                      <a:r>
                        <a:rPr lang="en-US" sz="1400" b="1" u="none" strike="noStrike" dirty="0">
                          <a:effectLst/>
                        </a:rPr>
                        <a:t> Redistribution (dummy)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-0.081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-0.090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-0.029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-0.126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-0.028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</a:tr>
              <a:tr h="199499">
                <a:tc>
                  <a:txBody>
                    <a:bodyPr/>
                    <a:lstStyle/>
                    <a:p>
                      <a:pPr algn="ctr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[0.053]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[0.060]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[0.077]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[0.092]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[0.076]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</a:tr>
              <a:tr h="32624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 err="1">
                          <a:effectLst/>
                        </a:rPr>
                        <a:t>Other</a:t>
                      </a:r>
                      <a:r>
                        <a:rPr lang="it-IT" sz="1400" b="1" u="none" strike="noStrike" dirty="0">
                          <a:effectLst/>
                        </a:rPr>
                        <a:t> ESS </a:t>
                      </a:r>
                      <a:r>
                        <a:rPr lang="it-IT" sz="1400" b="1" u="none" strike="noStrike" dirty="0" err="1">
                          <a:effectLst/>
                        </a:rPr>
                        <a:t>controls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Yes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Yes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Yes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Yes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Yes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</a:tr>
              <a:tr h="1994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Constant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0.324</a:t>
                      </a:r>
                      <a:r>
                        <a:rPr lang="en-US" sz="1400" u="none" strike="noStrike" baseline="30000">
                          <a:effectLst/>
                        </a:rPr>
                        <a:t>**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0.176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0.292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0.507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0.323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</a:tr>
              <a:tr h="1994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[0.160]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[0.202]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[0.263]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[0.315]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[0.261]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</a:tr>
              <a:tr h="3133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Observations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1143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359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</a:tr>
              <a:tr h="1994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R-</a:t>
                      </a:r>
                      <a:r>
                        <a:rPr lang="en-US" sz="1400" b="1" u="none" strike="noStrike" dirty="0" err="1">
                          <a:effectLst/>
                        </a:rPr>
                        <a:t>sq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0.04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0.17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0" marR="5760" marT="5317" marB="0" anchor="ctr"/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568478" y="5719230"/>
            <a:ext cx="87080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400" b="1" dirty="0" smtClean="0">
              <a:latin typeface="Helvetica"/>
              <a:cs typeface="Helvetica"/>
            </a:endParaRPr>
          </a:p>
          <a:p>
            <a:pPr algn="ctr"/>
            <a:r>
              <a:rPr lang="en-GB" sz="1400" b="1" dirty="0" smtClean="0">
                <a:latin typeface="Helvetica"/>
                <a:cs typeface="Helvetica"/>
              </a:rPr>
              <a:t>Controls</a:t>
            </a:r>
            <a:r>
              <a:rPr lang="en-GB" sz="1400" b="1" dirty="0">
                <a:latin typeface="Helvetica"/>
                <a:cs typeface="Helvetica"/>
              </a:rPr>
              <a:t>:</a:t>
            </a:r>
            <a:endParaRPr lang="en-GB" sz="1400" dirty="0">
              <a:latin typeface="Helvetica"/>
              <a:cs typeface="Helvetica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  <a:latin typeface="Helvetica"/>
                <a:cs typeface="Helvetica"/>
              </a:rPr>
              <a:t>N</a:t>
            </a:r>
            <a:r>
              <a:rPr lang="en-GB" sz="1400" dirty="0" smtClean="0">
                <a:solidFill>
                  <a:srgbClr val="FF0000"/>
                </a:solidFill>
                <a:latin typeface="Helvetica"/>
                <a:cs typeface="Helvetica"/>
              </a:rPr>
              <a:t>egative</a:t>
            </a:r>
            <a:r>
              <a:rPr lang="en-GB" sz="1400" dirty="0" smtClean="0">
                <a:latin typeface="Helvetica"/>
                <a:cs typeface="Helvetica"/>
              </a:rPr>
              <a:t> </a:t>
            </a:r>
            <a:r>
              <a:rPr lang="en-GB" sz="1400" dirty="0">
                <a:latin typeface="Helvetica"/>
                <a:cs typeface="Helvetica"/>
              </a:rPr>
              <a:t>correlation with ESS vars. capturing support </a:t>
            </a:r>
            <a:r>
              <a:rPr lang="en-GB" sz="1400" dirty="0" smtClean="0">
                <a:latin typeface="Helvetica"/>
                <a:cs typeface="Helvetica"/>
              </a:rPr>
              <a:t>for </a:t>
            </a:r>
            <a:r>
              <a:rPr lang="en-US" sz="1400" dirty="0" smtClean="0">
                <a:latin typeface="Helvetica"/>
                <a:cs typeface="Helvetica"/>
              </a:rPr>
              <a:t>estimated </a:t>
            </a:r>
            <a:r>
              <a:rPr lang="en-US" sz="1400" dirty="0">
                <a:latin typeface="Helvetica"/>
                <a:cs typeface="Helvetica"/>
              </a:rPr>
              <a:t>(non-tech) unemployment, as well as (strong) with </a:t>
            </a:r>
            <a:r>
              <a:rPr lang="en-US" sz="1400" dirty="0" smtClean="0">
                <a:latin typeface="Helvetica"/>
                <a:cs typeface="Helvetica"/>
              </a:rPr>
              <a:t>variable </a:t>
            </a:r>
            <a:r>
              <a:rPr lang="en-US" sz="1400" dirty="0" err="1" smtClean="0">
                <a:latin typeface="Helvetica"/>
                <a:cs typeface="Helvetica"/>
              </a:rPr>
              <a:t>re.income</a:t>
            </a:r>
            <a:r>
              <a:rPr lang="en-US" sz="1400" dirty="0" smtClean="0">
                <a:latin typeface="Helvetica"/>
                <a:cs typeface="Helvetica"/>
              </a:rPr>
              <a:t> </a:t>
            </a:r>
            <a:r>
              <a:rPr lang="en-US" sz="1400" dirty="0">
                <a:latin typeface="Helvetica"/>
                <a:cs typeface="Helvetica"/>
              </a:rPr>
              <a:t>support to migrants working from at least one </a:t>
            </a:r>
            <a:r>
              <a:rPr lang="en-US" sz="1400" dirty="0" smtClean="0">
                <a:latin typeface="Helvetica"/>
                <a:cs typeface="Helvetica"/>
              </a:rPr>
              <a:t>year</a:t>
            </a:r>
            <a:endParaRPr lang="en-GB" sz="1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24012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68478" y="480045"/>
            <a:ext cx="7045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err="1" smtClean="0">
                <a:solidFill>
                  <a:srgbClr val="FF0000"/>
                </a:solidFill>
                <a:latin typeface="Cambria"/>
                <a:cs typeface="Cambria"/>
              </a:rPr>
              <a:t>Summary</a:t>
            </a:r>
            <a:r>
              <a:rPr lang="it-IT" sz="2000" b="1" i="1" dirty="0" smtClean="0">
                <a:solidFill>
                  <a:srgbClr val="FF0000"/>
                </a:solidFill>
                <a:latin typeface="Cambria"/>
                <a:cs typeface="Cambria"/>
              </a:rPr>
              <a:t> of </a:t>
            </a:r>
            <a:r>
              <a:rPr lang="it-IT" sz="2000" b="1" i="1" dirty="0" err="1" smtClean="0">
                <a:solidFill>
                  <a:srgbClr val="FF0000"/>
                </a:solidFill>
                <a:latin typeface="Cambria"/>
                <a:cs typeface="Cambria"/>
              </a:rPr>
              <a:t>findings</a:t>
            </a:r>
            <a:r>
              <a:rPr lang="it-IT" sz="2000" b="1" i="1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endParaRPr lang="it-IT" sz="2000" b="1" i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7099300" y="6445253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4B3C7-180D-8646-B72B-9CC0E4C37EED}" type="slidenum">
              <a:rPr kumimoji="0" lang="it-IT" sz="1200" i="0" u="none" strike="noStrike" kern="1200" cap="none" spc="0" normalizeH="0" baseline="0" noProof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sz="1200" i="0" u="none" strike="noStrike" kern="1200" cap="none" spc="0" normalizeH="0" baseline="0" noProof="0" dirty="0">
              <a:ln>
                <a:noFill/>
              </a:ln>
              <a:solidFill>
                <a:srgbClr val="003374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74131" y="940411"/>
            <a:ext cx="870807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>
              <a:latin typeface="Cambria" panose="02040503050406030204" pitchFamily="18" charset="0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ambria" panose="02040503050406030204" pitchFamily="18" charset="0"/>
                <a:cs typeface="Helvetica"/>
              </a:rPr>
              <a:t>Key results:</a:t>
            </a:r>
          </a:p>
          <a:p>
            <a:endParaRPr lang="en-GB" sz="2000" b="1" dirty="0">
              <a:latin typeface="Cambria" panose="02040503050406030204" pitchFamily="18" charset="0"/>
              <a:cs typeface="Helvetica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Cambria" panose="02040503050406030204" pitchFamily="18" charset="0"/>
                <a:cs typeface="Helvetica"/>
              </a:rPr>
              <a:t>Perceived tech-unemployment (based </a:t>
            </a:r>
            <a:r>
              <a:rPr lang="en-US" sz="2000" b="1" dirty="0">
                <a:latin typeface="Cambria" panose="02040503050406030204" pitchFamily="18" charset="0"/>
                <a:cs typeface="Helvetica"/>
              </a:rPr>
              <a:t>on individuals' assessment of their occupational </a:t>
            </a:r>
            <a:r>
              <a:rPr lang="en-US" sz="2000" b="1" dirty="0" smtClean="0">
                <a:latin typeface="Cambria" panose="02040503050406030204" pitchFamily="18" charset="0"/>
                <a:cs typeface="Helvetica"/>
              </a:rPr>
              <a:t>risk) </a:t>
            </a:r>
            <a:r>
              <a:rPr lang="en-US" sz="2000" b="1" dirty="0">
                <a:latin typeface="Cambria" panose="02040503050406030204" pitchFamily="18" charset="0"/>
                <a:cs typeface="Helvetica"/>
              </a:rPr>
              <a:t>is somewhat – but only lightly – correlated with an objective measure based on task </a:t>
            </a:r>
            <a:r>
              <a:rPr lang="en-US" sz="2000" b="1" dirty="0" smtClean="0">
                <a:latin typeface="Cambria" panose="02040503050406030204" pitchFamily="18" charset="0"/>
                <a:cs typeface="Helvetica"/>
              </a:rPr>
              <a:t>substitutability (RTI)</a:t>
            </a:r>
          </a:p>
          <a:p>
            <a:endParaRPr lang="en-GB" sz="2000" b="1" dirty="0">
              <a:latin typeface="Cambria" panose="02040503050406030204" pitchFamily="18" charset="0"/>
              <a:cs typeface="Helvetica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Cambria" panose="02040503050406030204" pitchFamily="18" charset="0"/>
                <a:cs typeface="Helvetica"/>
              </a:rPr>
              <a:t>The </a:t>
            </a:r>
            <a:r>
              <a:rPr lang="en-US" sz="2000" b="1" dirty="0">
                <a:latin typeface="Cambria" panose="02040503050406030204" pitchFamily="18" charset="0"/>
                <a:cs typeface="Helvetica"/>
              </a:rPr>
              <a:t>Italian case displays high levels of support for both UBI and GMI, but with the highest support for GMI, thus for a means-tested, conditional </a:t>
            </a:r>
            <a:r>
              <a:rPr lang="en-US" sz="2000" b="1" dirty="0" smtClean="0">
                <a:latin typeface="Cambria" panose="02040503050406030204" pitchFamily="18" charset="0"/>
                <a:cs typeface="Helvetica"/>
              </a:rPr>
              <a:t>measure</a:t>
            </a:r>
            <a:r>
              <a:rPr lang="en-GB" sz="2000" b="1" dirty="0" smtClean="0">
                <a:latin typeface="Cambria" panose="02040503050406030204" pitchFamily="18" charset="0"/>
                <a:cs typeface="Helvetica"/>
              </a:rPr>
              <a:t> - support confirmed by both descriptive evidence and econometrics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000" b="1" dirty="0">
              <a:latin typeface="Cambria" panose="02040503050406030204" pitchFamily="18" charset="0"/>
              <a:cs typeface="Helvetica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Cambria" panose="02040503050406030204" pitchFamily="18" charset="0"/>
                <a:cs typeface="Helvetica"/>
              </a:rPr>
              <a:t>Despite </a:t>
            </a:r>
            <a:r>
              <a:rPr lang="en-US" sz="2000" b="1" dirty="0">
                <a:latin typeface="Cambria" panose="02040503050406030204" pitchFamily="18" charset="0"/>
                <a:cs typeface="Helvetica"/>
              </a:rPr>
              <a:t>mixed evidence as regards </a:t>
            </a:r>
            <a:r>
              <a:rPr lang="en-US" sz="2000" b="1" dirty="0" smtClean="0">
                <a:latin typeface="Cambria" panose="02040503050406030204" pitchFamily="18" charset="0"/>
                <a:cs typeface="Helvetica"/>
              </a:rPr>
              <a:t>UBI</a:t>
            </a:r>
            <a:r>
              <a:rPr lang="en-US" sz="2000" b="1" dirty="0">
                <a:latin typeface="Cambria" panose="02040503050406030204" pitchFamily="18" charset="0"/>
                <a:cs typeface="Helvetica"/>
              </a:rPr>
              <a:t>, </a:t>
            </a:r>
            <a:r>
              <a:rPr lang="en-US" sz="2000" b="1" dirty="0" smtClean="0">
                <a:latin typeface="Cambria" panose="02040503050406030204" pitchFamily="18" charset="0"/>
                <a:cs typeface="Helvetica"/>
              </a:rPr>
              <a:t>the RTI </a:t>
            </a:r>
            <a:r>
              <a:rPr lang="en-US" sz="2000" b="1" dirty="0">
                <a:latin typeface="Cambria" panose="02040503050406030204" pitchFamily="18" charset="0"/>
                <a:cs typeface="Helvetica"/>
              </a:rPr>
              <a:t>is strongly correlated with support for GMI and significantly reduces opposition to the introduction of some sort of income protection </a:t>
            </a:r>
            <a:r>
              <a:rPr lang="en-US" sz="2000" b="1" dirty="0" smtClean="0">
                <a:latin typeface="Cambria" panose="02040503050406030204" pitchFamily="18" charset="0"/>
                <a:cs typeface="Helvetica"/>
              </a:rPr>
              <a:t>measure</a:t>
            </a:r>
            <a:endParaRPr lang="en-GB" sz="2000" b="1" dirty="0" smtClean="0">
              <a:latin typeface="Cambria" panose="02040503050406030204" pitchFamily="18" charset="0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 smtClean="0">
              <a:latin typeface="Cambria" panose="02040503050406030204" pitchFamily="18" charset="0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Cambria" panose="02040503050406030204" pitchFamily="18" charset="0"/>
              <a:cs typeface="Helvetica"/>
            </a:endParaRPr>
          </a:p>
          <a:p>
            <a:endParaRPr lang="it-IT" b="1" dirty="0" smtClean="0">
              <a:latin typeface="Cambria" panose="02040503050406030204" pitchFamily="18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94219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68478" y="480045"/>
            <a:ext cx="7045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err="1" smtClean="0">
                <a:solidFill>
                  <a:srgbClr val="FF0000"/>
                </a:solidFill>
                <a:latin typeface="Cambria"/>
                <a:cs typeface="Cambria"/>
              </a:rPr>
              <a:t>Conclusions</a:t>
            </a:r>
            <a:endParaRPr lang="it-IT" sz="2000" b="1" i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7099300" y="6445253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4B3C7-180D-8646-B72B-9CC0E4C37EED}" type="slidenum">
              <a:rPr kumimoji="0" lang="it-IT" sz="1200" i="0" u="none" strike="noStrike" kern="1200" cap="none" spc="0" normalizeH="0" baseline="0" noProof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sz="1200" i="0" u="none" strike="noStrike" kern="1200" cap="none" spc="0" normalizeH="0" baseline="0" noProof="0" dirty="0">
              <a:ln>
                <a:noFill/>
              </a:ln>
              <a:solidFill>
                <a:srgbClr val="003374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74131" y="940408"/>
            <a:ext cx="870807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>
              <a:latin typeface="Cambria" panose="02040503050406030204" pitchFamily="18" charset="0"/>
              <a:cs typeface="Helvetica"/>
            </a:endParaRPr>
          </a:p>
          <a:p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cs typeface="Helvetica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0000"/>
                </a:solidFill>
                <a:latin typeface="Cambria" panose="02040503050406030204" pitchFamily="18" charset="0"/>
                <a:cs typeface="Helvetica"/>
              </a:rPr>
              <a:t>The risk of technological unemployment is </a:t>
            </a:r>
            <a:r>
              <a:rPr lang="en-US" sz="2000" b="1" dirty="0" smtClean="0">
                <a:solidFill>
                  <a:srgbClr val="000000"/>
                </a:solidFill>
                <a:latin typeface="Cambria" panose="02040503050406030204" pitchFamily="18" charset="0"/>
                <a:cs typeface="Helvetica"/>
              </a:rPr>
              <a:t>an </a:t>
            </a:r>
            <a:r>
              <a:rPr lang="en-US" sz="2000" b="1" dirty="0">
                <a:solidFill>
                  <a:srgbClr val="000000"/>
                </a:solidFill>
                <a:latin typeface="Cambria" panose="02040503050406030204" pitchFamily="18" charset="0"/>
                <a:cs typeface="Helvetica"/>
              </a:rPr>
              <a:t>urgent issue not </a:t>
            </a:r>
            <a:r>
              <a:rPr lang="en-US" sz="2000" b="1" dirty="0" smtClean="0">
                <a:solidFill>
                  <a:srgbClr val="000000"/>
                </a:solidFill>
                <a:latin typeface="Cambria" panose="02040503050406030204" pitchFamily="18" charset="0"/>
                <a:cs typeface="Helvetica"/>
              </a:rPr>
              <a:t>only per se </a:t>
            </a:r>
            <a:r>
              <a:rPr lang="en-US" sz="2000" b="1" dirty="0">
                <a:solidFill>
                  <a:srgbClr val="000000"/>
                </a:solidFill>
                <a:latin typeface="Cambria" panose="02040503050406030204" pitchFamily="18" charset="0"/>
                <a:cs typeface="Helvetica"/>
              </a:rPr>
              <a:t>but also due to its impact on socio-political </a:t>
            </a:r>
            <a:r>
              <a:rPr lang="en-US" sz="2000" b="1" dirty="0" smtClean="0">
                <a:solidFill>
                  <a:srgbClr val="000000"/>
                </a:solidFill>
                <a:latin typeface="Cambria" panose="02040503050406030204" pitchFamily="18" charset="0"/>
                <a:cs typeface="Helvetica"/>
              </a:rPr>
              <a:t>preferences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000000"/>
              </a:solidFill>
              <a:latin typeface="Cambria" panose="02040503050406030204" pitchFamily="18" charset="0"/>
              <a:cs typeface="Helvetica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0000"/>
                </a:solidFill>
                <a:latin typeface="Cambria" panose="02040503050406030204" pitchFamily="18" charset="0"/>
                <a:cs typeface="Helvetica"/>
              </a:rPr>
              <a:t>A</a:t>
            </a:r>
            <a:r>
              <a:rPr lang="en-US" sz="2000" b="1" dirty="0" smtClean="0">
                <a:solidFill>
                  <a:srgbClr val="000000"/>
                </a:solidFill>
                <a:latin typeface="Cambria" panose="02040503050406030204" pitchFamily="18" charset="0"/>
                <a:cs typeface="Helvetica"/>
              </a:rPr>
              <a:t>dditional </a:t>
            </a:r>
            <a:r>
              <a:rPr lang="en-US" sz="2000" b="1" dirty="0">
                <a:solidFill>
                  <a:srgbClr val="000000"/>
                </a:solidFill>
                <a:latin typeface="Cambria" panose="02040503050406030204" pitchFamily="18" charset="0"/>
                <a:cs typeface="Helvetica"/>
              </a:rPr>
              <a:t>research (both quantitative and qualitative) is </a:t>
            </a:r>
            <a:r>
              <a:rPr lang="en-US" sz="2000" b="1" dirty="0" smtClean="0">
                <a:solidFill>
                  <a:srgbClr val="000000"/>
                </a:solidFill>
                <a:latin typeface="Cambria" panose="02040503050406030204" pitchFamily="18" charset="0"/>
                <a:cs typeface="Helvetica"/>
              </a:rPr>
              <a:t>needed on preferences for redistribution and effects of tech-change-related risks on social status and perceptions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000000"/>
              </a:solidFill>
              <a:latin typeface="Cambria" panose="02040503050406030204" pitchFamily="18" charset="0"/>
              <a:cs typeface="Helvetica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0000"/>
                </a:solidFill>
                <a:latin typeface="Cambria" panose="02040503050406030204" pitchFamily="18" charset="0"/>
                <a:cs typeface="Helvetica"/>
              </a:rPr>
              <a:t>Research needed to devise how to craft social and labor policies that address such issues. Well-crafted redistributive </a:t>
            </a:r>
            <a:r>
              <a:rPr lang="en-US" sz="2000" b="1" dirty="0">
                <a:solidFill>
                  <a:srgbClr val="000000"/>
                </a:solidFill>
                <a:latin typeface="Cambria" panose="02040503050406030204" pitchFamily="18" charset="0"/>
                <a:cs typeface="Helvetica"/>
              </a:rPr>
              <a:t>policies </a:t>
            </a:r>
            <a:r>
              <a:rPr lang="en-US" sz="2000" b="1" dirty="0" smtClean="0">
                <a:solidFill>
                  <a:srgbClr val="000000"/>
                </a:solidFill>
                <a:latin typeface="Cambria" panose="02040503050406030204" pitchFamily="18" charset="0"/>
                <a:cs typeface="Helvetica"/>
              </a:rPr>
              <a:t>may </a:t>
            </a:r>
            <a:r>
              <a:rPr lang="en-US" sz="2000" b="1" dirty="0">
                <a:solidFill>
                  <a:srgbClr val="000000"/>
                </a:solidFill>
                <a:latin typeface="Cambria" panose="02040503050406030204" pitchFamily="18" charset="0"/>
                <a:cs typeface="Helvetica"/>
              </a:rPr>
              <a:t>contribute to reduce fears and reconcile objective and perceived social </a:t>
            </a:r>
            <a:r>
              <a:rPr lang="en-US" sz="2000" b="1" dirty="0" smtClean="0">
                <a:solidFill>
                  <a:srgbClr val="000000"/>
                </a:solidFill>
                <a:latin typeface="Cambria" panose="02040503050406030204" pitchFamily="18" charset="0"/>
                <a:cs typeface="Helvetica"/>
              </a:rPr>
              <a:t>conditions</a:t>
            </a:r>
            <a:endParaRPr lang="it-IT" sz="2000" dirty="0">
              <a:solidFill>
                <a:srgbClr val="000000"/>
              </a:solidFill>
              <a:latin typeface="Cambria" panose="02040503050406030204" pitchFamily="18" charset="0"/>
              <a:cs typeface="Helvetica"/>
            </a:endParaRPr>
          </a:p>
          <a:p>
            <a:endParaRPr lang="it-IT" b="1" dirty="0" smtClean="0">
              <a:latin typeface="Cambria" panose="02040503050406030204" pitchFamily="18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06881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68478" y="480045"/>
            <a:ext cx="7045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Cambria"/>
                <a:cs typeface="Cambria"/>
              </a:rPr>
              <a:t>Context</a:t>
            </a:r>
            <a:endParaRPr lang="it-IT" sz="2000" b="1" i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7099300" y="6445253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4B3C7-180D-8646-B72B-9CC0E4C37EED}" type="slidenum">
              <a:rPr kumimoji="0" lang="it-IT" sz="1200" i="0" u="none" strike="noStrike" kern="1200" cap="none" spc="0" normalizeH="0" baseline="0" noProof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i="0" u="none" strike="noStrike" kern="1200" cap="none" spc="0" normalizeH="0" baseline="0" noProof="0" dirty="0">
              <a:ln>
                <a:noFill/>
              </a:ln>
              <a:solidFill>
                <a:srgbClr val="003374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68478" y="1030512"/>
            <a:ext cx="8708079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>
              <a:latin typeface="Cambria" panose="02040503050406030204" pitchFamily="18" charset="0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Cambria" panose="02040503050406030204" pitchFamily="18" charset="0"/>
                <a:cs typeface="Helvetica"/>
              </a:rPr>
              <a:t>All across the world economy, workers are increasingly exposed to sources of uncertainty affecting (and potentially reshaping) their behaviour and preferences </a:t>
            </a:r>
            <a:r>
              <a:rPr lang="en-GB" sz="2200" b="1" i="1" dirty="0" smtClean="0">
                <a:latin typeface="Cambria" panose="02040503050406030204" pitchFamily="18" charset="0"/>
                <a:cs typeface="Helvetica"/>
              </a:rPr>
              <a:t> </a:t>
            </a:r>
            <a:endParaRPr lang="en-GB" sz="2200" i="1" dirty="0" smtClean="0">
              <a:latin typeface="Cambria" panose="02040503050406030204" pitchFamily="18" charset="0"/>
              <a:cs typeface="Helvetica"/>
            </a:endParaRPr>
          </a:p>
          <a:p>
            <a:endParaRPr lang="en-GB" sz="2200" dirty="0" smtClean="0">
              <a:latin typeface="Cambria" panose="02040503050406030204" pitchFamily="18" charset="0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Cambria" panose="02040503050406030204" pitchFamily="18" charset="0"/>
                <a:cs typeface="Helvetica"/>
              </a:rPr>
              <a:t>Among these sources a privileged place is held by </a:t>
            </a:r>
            <a:r>
              <a:rPr lang="en-GB" sz="2200" b="1" dirty="0" err="1" smtClean="0">
                <a:latin typeface="Cambria" panose="02040503050406030204" pitchFamily="18" charset="0"/>
                <a:cs typeface="Helvetica"/>
              </a:rPr>
              <a:t>labor</a:t>
            </a:r>
            <a:r>
              <a:rPr lang="en-GB" sz="2200" b="1" dirty="0" smtClean="0">
                <a:latin typeface="Cambria" panose="02040503050406030204" pitchFamily="18" charset="0"/>
                <a:cs typeface="Helvetica"/>
              </a:rPr>
              <a:t>-disruptive technological change that is recognized as a key driver of polarization and inequality in terms of employment and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200" b="1" i="1" dirty="0">
              <a:latin typeface="Cambria" panose="02040503050406030204" pitchFamily="18" charset="0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 err="1" smtClean="0">
                <a:latin typeface="Cambria" panose="02040503050406030204" pitchFamily="18" charset="0"/>
                <a:cs typeface="Helvetica"/>
              </a:rPr>
              <a:t>Tech-related</a:t>
            </a:r>
            <a:r>
              <a:rPr lang="it-IT" sz="2200" b="1" dirty="0" smtClean="0">
                <a:latin typeface="Cambria" panose="02040503050406030204" pitchFamily="18" charset="0"/>
                <a:cs typeface="Helvetica"/>
              </a:rPr>
              <a:t> </a:t>
            </a:r>
            <a:r>
              <a:rPr lang="it-IT" sz="2200" b="1" dirty="0" err="1" smtClean="0">
                <a:latin typeface="Cambria" panose="02040503050406030204" pitchFamily="18" charset="0"/>
                <a:cs typeface="Helvetica"/>
              </a:rPr>
              <a:t>uncertainty</a:t>
            </a:r>
            <a:r>
              <a:rPr lang="it-IT" sz="2200" b="1" dirty="0" smtClean="0">
                <a:latin typeface="Cambria" panose="02040503050406030204" pitchFamily="18" charset="0"/>
                <a:cs typeface="Helvetica"/>
              </a:rPr>
              <a:t> </a:t>
            </a:r>
            <a:r>
              <a:rPr lang="it-IT" sz="2200" b="1" dirty="0" err="1" smtClean="0">
                <a:latin typeface="Cambria" panose="02040503050406030204" pitchFamily="18" charset="0"/>
                <a:cs typeface="Helvetica"/>
              </a:rPr>
              <a:t>may</a:t>
            </a:r>
            <a:endParaRPr lang="it-IT" sz="2200" b="1" dirty="0" smtClean="0">
              <a:latin typeface="Cambria" panose="02040503050406030204" pitchFamily="18" charset="0"/>
              <a:cs typeface="Helvetic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200" b="1" dirty="0">
                <a:latin typeface="Cambria" panose="02040503050406030204" pitchFamily="18" charset="0"/>
                <a:cs typeface="Helvetica"/>
              </a:rPr>
              <a:t>i</a:t>
            </a:r>
            <a:r>
              <a:rPr lang="it-IT" sz="2200" b="1" dirty="0" smtClean="0">
                <a:latin typeface="Cambria" panose="02040503050406030204" pitchFamily="18" charset="0"/>
                <a:cs typeface="Helvetica"/>
              </a:rPr>
              <a:t>nduce </a:t>
            </a:r>
            <a:r>
              <a:rPr lang="it-IT" sz="2200" b="1" dirty="0" err="1" smtClean="0">
                <a:latin typeface="Cambria" panose="02040503050406030204" pitchFamily="18" charset="0"/>
                <a:cs typeface="Helvetica"/>
              </a:rPr>
              <a:t>precautionary</a:t>
            </a:r>
            <a:r>
              <a:rPr lang="it-IT" sz="2200" b="1" dirty="0" smtClean="0">
                <a:latin typeface="Cambria" panose="02040503050406030204" pitchFamily="18" charset="0"/>
                <a:cs typeface="Helvetica"/>
              </a:rPr>
              <a:t> </a:t>
            </a:r>
            <a:r>
              <a:rPr lang="it-IT" sz="2200" b="1" dirty="0" err="1" smtClean="0">
                <a:latin typeface="Cambria" panose="02040503050406030204" pitchFamily="18" charset="0"/>
                <a:cs typeface="Helvetica"/>
              </a:rPr>
              <a:t>behavior</a:t>
            </a:r>
            <a:r>
              <a:rPr lang="it-IT" sz="2200" b="1" dirty="0" smtClean="0">
                <a:latin typeface="Cambria" panose="02040503050406030204" pitchFamily="18" charset="0"/>
                <a:cs typeface="Helvetica"/>
              </a:rPr>
              <a:t> (</a:t>
            </a:r>
            <a:r>
              <a:rPr lang="it-IT" sz="2200" b="1" dirty="0" err="1" smtClean="0">
                <a:latin typeface="Cambria" panose="02040503050406030204" pitchFamily="18" charset="0"/>
                <a:cs typeface="Helvetica"/>
              </a:rPr>
              <a:t>consumption</a:t>
            </a:r>
            <a:r>
              <a:rPr lang="it-IT" sz="2200" b="1" dirty="0" smtClean="0">
                <a:latin typeface="Cambria" panose="02040503050406030204" pitchFamily="18" charset="0"/>
                <a:cs typeface="Helvetica"/>
              </a:rPr>
              <a:t> and </a:t>
            </a:r>
            <a:r>
              <a:rPr lang="it-IT" sz="2200" b="1" dirty="0" err="1" smtClean="0">
                <a:latin typeface="Cambria" panose="02040503050406030204" pitchFamily="18" charset="0"/>
                <a:cs typeface="Helvetica"/>
              </a:rPr>
              <a:t>savings</a:t>
            </a:r>
            <a:r>
              <a:rPr lang="it-IT" sz="2200" b="1" dirty="0" smtClean="0">
                <a:latin typeface="Cambria" panose="02040503050406030204" pitchFamily="18" charset="0"/>
                <a:cs typeface="Helvetica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200" b="1" dirty="0" err="1">
                <a:latin typeface="Cambria" panose="02040503050406030204" pitchFamily="18" charset="0"/>
                <a:cs typeface="Helvetica"/>
              </a:rPr>
              <a:t>a</a:t>
            </a:r>
            <a:r>
              <a:rPr lang="it-IT" sz="2200" b="1" dirty="0" err="1" smtClean="0">
                <a:latin typeface="Cambria" panose="02040503050406030204" pitchFamily="18" charset="0"/>
                <a:cs typeface="Helvetica"/>
              </a:rPr>
              <a:t>ffect</a:t>
            </a:r>
            <a:r>
              <a:rPr lang="it-IT" sz="2200" b="1" dirty="0" smtClean="0">
                <a:latin typeface="Cambria" panose="02040503050406030204" pitchFamily="18" charset="0"/>
                <a:cs typeface="Helvetica"/>
              </a:rPr>
              <a:t> </a:t>
            </a:r>
            <a:r>
              <a:rPr lang="it-IT" sz="2200" b="1" dirty="0" err="1" smtClean="0">
                <a:latin typeface="Cambria" panose="02040503050406030204" pitchFamily="18" charset="0"/>
                <a:cs typeface="Helvetica"/>
              </a:rPr>
              <a:t>workers</a:t>
            </a:r>
            <a:r>
              <a:rPr lang="it-IT" sz="2200" b="1" dirty="0" smtClean="0">
                <a:latin typeface="Cambria" panose="02040503050406030204" pitchFamily="18" charset="0"/>
                <a:cs typeface="Helvetica"/>
              </a:rPr>
              <a:t>’ </a:t>
            </a:r>
            <a:r>
              <a:rPr lang="it-IT" sz="2200" b="1" dirty="0" err="1" smtClean="0">
                <a:latin typeface="Cambria" panose="02040503050406030204" pitchFamily="18" charset="0"/>
                <a:cs typeface="Helvetica"/>
              </a:rPr>
              <a:t>preferences</a:t>
            </a:r>
            <a:r>
              <a:rPr lang="it-IT" sz="2200" b="1" dirty="0" smtClean="0">
                <a:latin typeface="Cambria" panose="02040503050406030204" pitchFamily="18" charset="0"/>
                <a:cs typeface="Helvetica"/>
              </a:rPr>
              <a:t> for redistributive </a:t>
            </a:r>
            <a:r>
              <a:rPr lang="it-IT" sz="2200" b="1" dirty="0" err="1" smtClean="0">
                <a:latin typeface="Cambria" panose="02040503050406030204" pitchFamily="18" charset="0"/>
                <a:cs typeface="Helvetica"/>
              </a:rPr>
              <a:t>policies</a:t>
            </a:r>
            <a:endParaRPr lang="en-GB" sz="2200" b="1" dirty="0" smtClean="0">
              <a:latin typeface="Cambria" panose="02040503050406030204" pitchFamily="18" charset="0"/>
              <a:cs typeface="Helvetica"/>
            </a:endParaRPr>
          </a:p>
          <a:p>
            <a:endParaRPr lang="en-GB" sz="2000" b="1" dirty="0" smtClean="0">
              <a:latin typeface="Cambria" panose="02040503050406030204" pitchFamily="18" charset="0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 smtClean="0">
              <a:latin typeface="Cambria" panose="02040503050406030204" pitchFamily="18" charset="0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b="1" dirty="0">
              <a:solidFill>
                <a:schemeClr val="accent5"/>
              </a:solidFill>
              <a:latin typeface="Cambria" panose="02040503050406030204" pitchFamily="18" charset="0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Cambria" panose="02040503050406030204" pitchFamily="18" charset="0"/>
              <a:cs typeface="Helvetica"/>
            </a:endParaRPr>
          </a:p>
          <a:p>
            <a:endParaRPr lang="it-IT" b="1" dirty="0" smtClean="0">
              <a:latin typeface="Cambria" panose="02040503050406030204" pitchFamily="18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7123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68478" y="480045"/>
            <a:ext cx="7045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Cambria"/>
                <a:cs typeface="Cambria"/>
              </a:rPr>
              <a:t>I</a:t>
            </a:r>
            <a:r>
              <a:rPr lang="en-US" sz="2000" b="1" i="1" dirty="0" smtClean="0">
                <a:solidFill>
                  <a:srgbClr val="FF0000"/>
                </a:solidFill>
                <a:latin typeface="Cambria"/>
                <a:cs typeface="Cambria"/>
              </a:rPr>
              <a:t>mpact of tech change on economy and society</a:t>
            </a:r>
            <a:endParaRPr lang="it-IT" sz="2000" b="1" i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7099300" y="6445253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4B3C7-180D-8646-B72B-9CC0E4C37EED}" type="slidenum">
              <a:rPr kumimoji="0" lang="it-IT" sz="1200" i="0" u="none" strike="noStrike" kern="1200" cap="none" spc="0" normalizeH="0" baseline="0" noProof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i="0" u="none" strike="noStrike" kern="1200" cap="none" spc="0" normalizeH="0" baseline="0" noProof="0" dirty="0">
              <a:ln>
                <a:noFill/>
              </a:ln>
              <a:solidFill>
                <a:srgbClr val="003374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68478" y="1054472"/>
            <a:ext cx="870807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t-IT" sz="2400" b="1" dirty="0" smtClean="0">
                <a:latin typeface="Cambria" panose="02040503050406030204" pitchFamily="18" charset="0"/>
                <a:cs typeface="Helvetica"/>
              </a:rPr>
              <a:t>I</a:t>
            </a:r>
            <a:r>
              <a:rPr lang="en-GB" sz="2400" b="1" dirty="0" err="1" smtClean="0">
                <a:latin typeface="Cambria" panose="02040503050406030204" pitchFamily="18" charset="0"/>
                <a:cs typeface="Helvetica"/>
              </a:rPr>
              <a:t>mpact</a:t>
            </a:r>
            <a:r>
              <a:rPr lang="en-GB" sz="2400" b="1" dirty="0" smtClean="0">
                <a:latin typeface="Cambria" panose="02040503050406030204" pitchFamily="18" charset="0"/>
                <a:cs typeface="Helvetica"/>
              </a:rPr>
              <a:t> of technological change on:</a:t>
            </a:r>
          </a:p>
          <a:p>
            <a:pPr marL="342900" indent="-342900">
              <a:lnSpc>
                <a:spcPct val="200000"/>
              </a:lnSpc>
              <a:buFont typeface="Wingdings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ambria" panose="02040503050406030204" pitchFamily="18" charset="0"/>
                <a:cs typeface="Helvetica"/>
              </a:rPr>
              <a:t>Employment and wages</a:t>
            </a:r>
          </a:p>
          <a:p>
            <a:pPr marL="342900" indent="-342900">
              <a:lnSpc>
                <a:spcPct val="200000"/>
              </a:lnSpc>
              <a:buFont typeface="Wingdings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ambria" panose="02040503050406030204" pitchFamily="18" charset="0"/>
                <a:cs typeface="Helvetica"/>
              </a:rPr>
              <a:t>Welfare state</a:t>
            </a:r>
          </a:p>
          <a:p>
            <a:pPr marL="342900" indent="-342900">
              <a:lnSpc>
                <a:spcPct val="200000"/>
              </a:lnSpc>
              <a:buFont typeface="Wingdings" charset="2"/>
              <a:buChar char="Ø"/>
            </a:pPr>
            <a:r>
              <a:rPr lang="en-GB" sz="2400" b="1" dirty="0" smtClean="0">
                <a:latin typeface="Cambria" panose="02040503050406030204" pitchFamily="18" charset="0"/>
                <a:cs typeface="Helvetica"/>
              </a:rPr>
              <a:t>State capacity to fund the welfare state</a:t>
            </a:r>
          </a:p>
          <a:p>
            <a:pPr marL="342900" indent="-342900">
              <a:lnSpc>
                <a:spcPct val="200000"/>
              </a:lnSpc>
              <a:buFont typeface="Wingdings" charset="2"/>
              <a:buChar char="Ø"/>
            </a:pPr>
            <a:r>
              <a:rPr lang="en-GB" sz="2400" b="1" dirty="0" smtClean="0">
                <a:latin typeface="Cambria" panose="02040503050406030204" pitchFamily="18" charset="0"/>
                <a:cs typeface="Helvetica"/>
              </a:rPr>
              <a:t>The politics of the welfare state</a:t>
            </a:r>
          </a:p>
          <a:p>
            <a:pPr marL="342900" indent="-342900">
              <a:lnSpc>
                <a:spcPct val="200000"/>
              </a:lnSpc>
              <a:buFont typeface="Wingdings" charset="2"/>
              <a:buChar char="Ø"/>
            </a:pPr>
            <a:r>
              <a:rPr lang="en-GB" sz="2400" b="1" dirty="0" smtClean="0">
                <a:latin typeface="Cambria" panose="02040503050406030204" pitchFamily="18" charset="0"/>
                <a:cs typeface="Helvetica"/>
              </a:rPr>
              <a:t>Political participation</a:t>
            </a:r>
          </a:p>
        </p:txBody>
      </p:sp>
    </p:spTree>
    <p:extLst>
      <p:ext uri="{BB962C8B-B14F-4D97-AF65-F5344CB8AC3E}">
        <p14:creationId xmlns:p14="http://schemas.microsoft.com/office/powerpoint/2010/main" val="865558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34" y="764704"/>
            <a:ext cx="9906000" cy="556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34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68478" y="480045"/>
            <a:ext cx="7045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Cambria"/>
                <a:cs typeface="Cambria"/>
              </a:rPr>
              <a:t>L</a:t>
            </a:r>
            <a:r>
              <a:rPr lang="en-US" sz="2000" b="1" i="1" dirty="0" smtClean="0">
                <a:solidFill>
                  <a:srgbClr val="FF0000"/>
                </a:solidFill>
                <a:latin typeface="Cambria"/>
                <a:cs typeface="Cambria"/>
              </a:rPr>
              <a:t>abor markets</a:t>
            </a:r>
            <a:endParaRPr lang="it-IT" sz="2000" b="1" i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7099300" y="6445253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4B3C7-180D-8646-B72B-9CC0E4C37EED}" type="slidenum">
              <a:rPr kumimoji="0" lang="it-IT" sz="1200" i="0" u="none" strike="noStrike" kern="1200" cap="none" spc="0" normalizeH="0" baseline="0" noProof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i="0" u="none" strike="noStrike" kern="1200" cap="none" spc="0" normalizeH="0" baseline="0" noProof="0" dirty="0">
              <a:ln>
                <a:noFill/>
              </a:ln>
              <a:solidFill>
                <a:srgbClr val="003374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68478" y="1030511"/>
            <a:ext cx="8708079" cy="539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ambria" panose="02040503050406030204" pitchFamily="18" charset="0"/>
                <a:cs typeface="Helvetica"/>
              </a:rPr>
              <a:t>Routine Biased Technological Change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ambria" panose="02040503050406030204" pitchFamily="18" charset="0"/>
                <a:cs typeface="Helvetica"/>
              </a:rPr>
              <a:t>Employment and Wages: occupations and tasks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ambria" panose="02040503050406030204" pitchFamily="18" charset="0"/>
                <a:cs typeface="Helvetica"/>
              </a:rPr>
              <a:t>Polarization of employment opportunities and wages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ambria" panose="02040503050406030204" pitchFamily="18" charset="0"/>
                <a:cs typeface="Helvetica"/>
              </a:rPr>
              <a:t>Previous “revolutions” have brought about more employment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ambria" panose="02040503050406030204" pitchFamily="18" charset="0"/>
                <a:cs typeface="Helvetica"/>
              </a:rPr>
              <a:t>AI and ML: Is this time different?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b="1" dirty="0" err="1" smtClean="0">
                <a:latin typeface="Cambria" panose="02040503050406030204" pitchFamily="18" charset="0"/>
                <a:cs typeface="Helvetica"/>
              </a:rPr>
              <a:t>Labor</a:t>
            </a:r>
            <a:r>
              <a:rPr lang="en-GB" sz="2400" b="1" dirty="0" smtClean="0">
                <a:latin typeface="Cambria" panose="02040503050406030204" pitchFamily="18" charset="0"/>
                <a:cs typeface="Helvetica"/>
              </a:rPr>
              <a:t>-saving tech change and role of redistribution of productivity growth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2400" b="1" dirty="0" smtClean="0">
              <a:latin typeface="Cambria" panose="02040503050406030204" pitchFamily="18" charset="0"/>
              <a:cs typeface="Helvetica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ambria" panose="02040503050406030204" pitchFamily="18" charset="0"/>
                <a:cs typeface="Helvetica"/>
              </a:rPr>
              <a:t>Platform work</a:t>
            </a:r>
            <a:r>
              <a:rPr lang="en-GB" sz="2400" b="1" dirty="0">
                <a:latin typeface="Cambria" panose="02040503050406030204" pitchFamily="18" charset="0"/>
                <a:cs typeface="Helvetica"/>
              </a:rPr>
              <a:t>: quality of work, industrial relations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mbria" panose="02040503050406030204" pitchFamily="18" charset="0"/>
                <a:cs typeface="Helvetica"/>
              </a:rPr>
              <a:t>Taxation in the digital economy and funding the welfare </a:t>
            </a:r>
            <a:r>
              <a:rPr lang="en-GB" sz="2400" b="1" dirty="0" smtClean="0">
                <a:latin typeface="Cambria" panose="02040503050406030204" pitchFamily="18" charset="0"/>
                <a:cs typeface="Helvetica"/>
              </a:rPr>
              <a:t>state</a:t>
            </a:r>
            <a:endParaRPr lang="it-IT" sz="2400" b="1" dirty="0">
              <a:latin typeface="Cambria" panose="02040503050406030204" pitchFamily="18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26034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76" y="1052736"/>
            <a:ext cx="8029575" cy="5095875"/>
          </a:xfrm>
          <a:prstGeom prst="rect">
            <a:avLst/>
          </a:prstGeom>
        </p:spPr>
      </p:pic>
      <p:sp>
        <p:nvSpPr>
          <p:cNvPr id="3" name="TextBox 5"/>
          <p:cNvSpPr txBox="1"/>
          <p:nvPr/>
        </p:nvSpPr>
        <p:spPr>
          <a:xfrm>
            <a:off x="416496" y="6093296"/>
            <a:ext cx="20430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i="1" dirty="0" smtClean="0">
                <a:latin typeface="+mj-lt"/>
              </a:rPr>
              <a:t>Source: </a:t>
            </a:r>
            <a:r>
              <a:rPr lang="en-US" sz="1200" dirty="0" err="1" smtClean="0">
                <a:latin typeface="+mj-lt"/>
              </a:rPr>
              <a:t>Autor</a:t>
            </a:r>
            <a:r>
              <a:rPr lang="en-US" sz="1200" dirty="0" smtClean="0">
                <a:latin typeface="+mj-lt"/>
              </a:rPr>
              <a:t> and Dorn, 2013</a:t>
            </a:r>
            <a:r>
              <a:rPr lang="en-GB" sz="1200" dirty="0" smtClean="0">
                <a:latin typeface="+mj-lt"/>
              </a:rPr>
              <a:t> 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8672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60" y="908720"/>
            <a:ext cx="8039100" cy="5067300"/>
          </a:xfrm>
          <a:prstGeom prst="rect">
            <a:avLst/>
          </a:prstGeom>
        </p:spPr>
      </p:pic>
      <p:sp>
        <p:nvSpPr>
          <p:cNvPr id="3" name="TextBox 5"/>
          <p:cNvSpPr txBox="1"/>
          <p:nvPr/>
        </p:nvSpPr>
        <p:spPr>
          <a:xfrm>
            <a:off x="416496" y="6093296"/>
            <a:ext cx="20430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i="1" dirty="0" smtClean="0">
                <a:latin typeface="+mj-lt"/>
              </a:rPr>
              <a:t>Source: </a:t>
            </a:r>
            <a:r>
              <a:rPr lang="en-US" sz="1200" dirty="0" err="1" smtClean="0">
                <a:latin typeface="+mj-lt"/>
              </a:rPr>
              <a:t>Autor</a:t>
            </a:r>
            <a:r>
              <a:rPr lang="en-US" sz="1200" dirty="0" smtClean="0">
                <a:latin typeface="+mj-lt"/>
              </a:rPr>
              <a:t> and Dorn, 2013</a:t>
            </a:r>
            <a:r>
              <a:rPr lang="en-GB" sz="1200" dirty="0" smtClean="0">
                <a:latin typeface="+mj-lt"/>
              </a:rPr>
              <a:t> 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6442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906000" cy="5493408"/>
          </a:xfrm>
          <a:prstGeom prst="rect">
            <a:avLst/>
          </a:prstGeom>
        </p:spPr>
      </p:pic>
      <p:sp>
        <p:nvSpPr>
          <p:cNvPr id="3" name="TextBox 5"/>
          <p:cNvSpPr txBox="1"/>
          <p:nvPr/>
        </p:nvSpPr>
        <p:spPr>
          <a:xfrm>
            <a:off x="7617296" y="6093296"/>
            <a:ext cx="20430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i="1" dirty="0" smtClean="0">
                <a:latin typeface="+mj-lt"/>
              </a:rPr>
              <a:t>Source: </a:t>
            </a:r>
            <a:r>
              <a:rPr lang="en-US" sz="1200" dirty="0" err="1" smtClean="0">
                <a:latin typeface="+mj-lt"/>
              </a:rPr>
              <a:t>Autor</a:t>
            </a:r>
            <a:r>
              <a:rPr lang="en-US" sz="1200" dirty="0" smtClean="0">
                <a:latin typeface="+mj-lt"/>
              </a:rPr>
              <a:t> and Dorn, 2013</a:t>
            </a:r>
            <a:r>
              <a:rPr lang="en-GB" sz="1200" dirty="0" smtClean="0">
                <a:latin typeface="+mj-lt"/>
              </a:rPr>
              <a:t> 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86096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6160&quot;&gt;&lt;version val=&quot;1797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7&quot;&gt;&lt;elem m_fUsage=&quot;1.55610000000000000000E+000&quot;&gt;&lt;m_ppcolschidx val=&quot;0&quot;/&gt;&lt;m_rgb r=&quot;5a&quot; g=&quot;be&quot; b=&quot;a3&quot;/&gt;&lt;/elem&gt;&lt;elem m_fUsage=&quot;1.00000000000000000000E+000&quot;&gt;&lt;m_ppcolschidx val=&quot;0&quot;/&gt;&lt;m_rgb r=&quot;cf&quot; g=&quot;f2&quot; b=&quot;fe&quot;/&gt;&lt;/elem&gt;&lt;elem m_fUsage=&quot;9.08764110000000010000E-001&quot;&gt;&lt;m_ppcolschidx val=&quot;0&quot;/&gt;&lt;m_rgb r=&quot;e7&quot; g=&quot;1e&quot; b=&quot;1&quot;/&gt;&lt;/elem&gt;&lt;elem m_fUsage=&quot;8.10000000000000050000E-001&quot;&gt;&lt;m_ppcolschidx val=&quot;0&quot;/&gt;&lt;m_rgb r=&quot;e3&quot; g=&quot;97&quot; b=&quot;4a&quot;/&gt;&lt;/elem&gt;&lt;elem m_fUsage=&quot;7.29000000000000090000E-001&quot;&gt;&lt;m_ppcolschidx val=&quot;0&quot;/&gt;&lt;m_rgb r=&quot;cd&quot; g=&quot;dd&quot; b=&quot;f8&quot;/&gt;&lt;/elem&gt;&lt;elem m_fUsage=&quot;5.90490000000000180000E-001&quot;&gt;&lt;m_ppcolschidx val=&quot;0&quot;/&gt;&lt;m_rgb r=&quot;0&quot; g=&quot;70&quot; b=&quot;c0&quot;/&gt;&lt;/elem&gt;&lt;elem m_fUsage=&quot;5.31441000000000160000E-001&quot;&gt;&lt;m_ppcolschidx val=&quot;0&quot;/&gt;&lt;m_rgb r=&quot;2d&quot; g=&quot;d2&quot; b=&quot;28&quot;/&gt;&lt;/elem&gt;&lt;/m_vecMRU&gt;&lt;/m_mruColor&gt;&lt;m_agendatheme&gt;&lt;m_aagendaitemprops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/m_aagendaitemprops&gt;&lt;m_linestyleTopBottomLine&gt;&lt;m_bVisible val=&quot;0&quot;/&gt;&lt;/m_linestyleTopBottomLine&gt;&lt;/m_agendatheme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MinusSymbol&gt;-&lt;/m_chMinus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5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_ib8Pk6k6Ufdjr8CiE.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j1_z0EmEi1ZermGN_6s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HNUFTl0Uu77cVj3gD6Vw"/>
</p:tagLst>
</file>

<file path=ppt/theme/theme1.xml><?xml version="1.0" encoding="utf-8"?>
<a:theme xmlns:a="http://schemas.openxmlformats.org/drawingml/2006/main" name="SPRP_Correct Power Point Template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SPRP_Correct Power Point Template v1</Template>
  <TotalTime>294</TotalTime>
  <Words>1606</Words>
  <Application>Microsoft Macintosh PowerPoint</Application>
  <PresentationFormat>A4 (21x29,7 cm)</PresentationFormat>
  <Paragraphs>366</Paragraphs>
  <Slides>25</Slides>
  <Notes>17</Notes>
  <HiddenSlides>0</HiddenSlides>
  <MMClips>0</MMClips>
  <ScaleCrop>false</ScaleCrop>
  <HeadingPairs>
    <vt:vector size="8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25</vt:i4>
      </vt:variant>
      <vt:variant>
        <vt:lpstr>Presentazioni personalizzate</vt:lpstr>
      </vt:variant>
      <vt:variant>
        <vt:i4>1</vt:i4>
      </vt:variant>
    </vt:vector>
  </HeadingPairs>
  <TitlesOfParts>
    <vt:vector size="28" baseType="lpstr">
      <vt:lpstr>SPRP_Correct Power Point Template v1</vt:lpstr>
      <vt:lpstr>think-cell Slide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SPRP-BJ User</dc:creator>
  <cp:lastModifiedBy>stefano sacchi</cp:lastModifiedBy>
  <cp:revision>91</cp:revision>
  <cp:lastPrinted>2015-01-26T19:32:44Z</cp:lastPrinted>
  <dcterms:created xsi:type="dcterms:W3CDTF">2015-09-07T02:11:56Z</dcterms:created>
  <dcterms:modified xsi:type="dcterms:W3CDTF">2018-10-18T07:49:44Z</dcterms:modified>
</cp:coreProperties>
</file>