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0" r:id="rId1"/>
  </p:sldMasterIdLst>
  <p:notesMasterIdLst>
    <p:notesMasterId r:id="rId52"/>
  </p:notesMasterIdLst>
  <p:handoutMasterIdLst>
    <p:handoutMasterId r:id="rId53"/>
  </p:handoutMasterIdLst>
  <p:sldIdLst>
    <p:sldId id="1229" r:id="rId2"/>
    <p:sldId id="1388" r:id="rId3"/>
    <p:sldId id="1389" r:id="rId4"/>
    <p:sldId id="1390" r:id="rId5"/>
    <p:sldId id="1403" r:id="rId6"/>
    <p:sldId id="326" r:id="rId7"/>
    <p:sldId id="1404" r:id="rId8"/>
    <p:sldId id="478" r:id="rId9"/>
    <p:sldId id="1392" r:id="rId10"/>
    <p:sldId id="479" r:id="rId11"/>
    <p:sldId id="599" r:id="rId12"/>
    <p:sldId id="480" r:id="rId13"/>
    <p:sldId id="481" r:id="rId14"/>
    <p:sldId id="1394" r:id="rId15"/>
    <p:sldId id="482" r:id="rId16"/>
    <p:sldId id="1398" r:id="rId17"/>
    <p:sldId id="1405" r:id="rId18"/>
    <p:sldId id="1406" r:id="rId19"/>
    <p:sldId id="1396" r:id="rId20"/>
    <p:sldId id="1407" r:id="rId21"/>
    <p:sldId id="1408" r:id="rId22"/>
    <p:sldId id="1399" r:id="rId23"/>
    <p:sldId id="483" r:id="rId24"/>
    <p:sldId id="600" r:id="rId25"/>
    <p:sldId id="601" r:id="rId26"/>
    <p:sldId id="485" r:id="rId27"/>
    <p:sldId id="486" r:id="rId28"/>
    <p:sldId id="602" r:id="rId29"/>
    <p:sldId id="1409" r:id="rId30"/>
    <p:sldId id="389" r:id="rId31"/>
    <p:sldId id="357" r:id="rId32"/>
    <p:sldId id="359" r:id="rId33"/>
    <p:sldId id="360" r:id="rId34"/>
    <p:sldId id="352" r:id="rId35"/>
    <p:sldId id="358" r:id="rId36"/>
    <p:sldId id="329" r:id="rId37"/>
    <p:sldId id="330" r:id="rId38"/>
    <p:sldId id="331" r:id="rId39"/>
    <p:sldId id="332" r:id="rId40"/>
    <p:sldId id="361" r:id="rId41"/>
    <p:sldId id="338" r:id="rId42"/>
    <p:sldId id="339" r:id="rId43"/>
    <p:sldId id="340" r:id="rId44"/>
    <p:sldId id="341" r:id="rId45"/>
    <p:sldId id="342" r:id="rId46"/>
    <p:sldId id="344" r:id="rId47"/>
    <p:sldId id="345" r:id="rId48"/>
    <p:sldId id="346" r:id="rId49"/>
    <p:sldId id="351" r:id="rId50"/>
    <p:sldId id="362" r:id="rId51"/>
  </p:sldIdLst>
  <p:sldSz cx="9906000" cy="6858000" type="A4"/>
  <p:notesSz cx="6794500" cy="9931400"/>
  <p:custShowLst>
    <p:custShow name="Custom Show 1" id="0">
      <p:sldLst/>
    </p:custShow>
  </p:custShowLst>
  <p:custDataLst>
    <p:tags r:id="rId5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2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>
          <p15:clr>
            <a:srgbClr val="A4A3A4"/>
          </p15:clr>
        </p15:guide>
        <p15:guide id="4" orient="horz" pos="890">
          <p15:clr>
            <a:srgbClr val="A4A3A4"/>
          </p15:clr>
        </p15:guide>
        <p15:guide id="5" pos="6023">
          <p15:clr>
            <a:srgbClr val="A4A3A4"/>
          </p15:clr>
        </p15:guide>
        <p15:guide id="6" pos="308">
          <p15:clr>
            <a:srgbClr val="A4A3A4"/>
          </p15:clr>
        </p15:guide>
        <p15:guide id="7" pos="5796">
          <p15:clr>
            <a:srgbClr val="A4A3A4"/>
          </p15:clr>
        </p15:guide>
        <p15:guide id="8" pos="2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istina Zanetti" initials="CZ" lastIdx="1" clrIdx="0"/>
  <p:cmAuthor id="1" name="af" initials="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DA65"/>
    <a:srgbClr val="FFFFFF"/>
    <a:srgbClr val="FFCC00"/>
    <a:srgbClr val="E39913"/>
    <a:srgbClr val="F2F2F2"/>
    <a:srgbClr val="FFFF99"/>
    <a:srgbClr val="FFFFCC"/>
    <a:srgbClr val="D8D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6" autoAdjust="0"/>
    <p:restoredTop sz="95252" autoAdjust="0"/>
  </p:normalViewPr>
  <p:slideViewPr>
    <p:cSldViewPr>
      <p:cViewPr varScale="1">
        <p:scale>
          <a:sx n="109" d="100"/>
          <a:sy n="109" d="100"/>
        </p:scale>
        <p:origin x="1728" y="102"/>
      </p:cViewPr>
      <p:guideLst>
        <p:guide orient="horz" pos="572"/>
        <p:guide orient="horz" pos="3838"/>
        <p:guide orient="horz"/>
        <p:guide orient="horz" pos="890"/>
        <p:guide pos="6023"/>
        <p:guide pos="308"/>
        <p:guide pos="5796"/>
        <p:guide pos="2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3006" y="-108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48158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C65DB725-3F53-423B-B263-9F51CF8FAAF6}" type="datetimeFigureOut">
              <a:rPr lang="en-US"/>
              <a:pPr>
                <a:defRPr/>
              </a:pPr>
              <a:t>10/8/2018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48158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54AC8908-A1FB-4505-B212-4B2A7EC61AD6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249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8158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72848AB1-372C-417D-B58B-3446A2DC6E62}" type="datetimeFigureOut">
              <a:rPr lang="en-US"/>
              <a:pPr>
                <a:defRPr/>
              </a:pPr>
              <a:t>10/8/2018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7713"/>
            <a:ext cx="537368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765" tIns="49881" rIns="99765" bIns="4988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928" y="4719044"/>
            <a:ext cx="5434648" cy="4468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8158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B9DF5CB4-1F12-4B4C-891B-F676007582BC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22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19844084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D30697-AE9F-4DCD-9CA1-66F39EFD9172}" type="slidenum">
              <a:rPr lang="it-IT" smtClean="0"/>
              <a:pPr/>
              <a:t>46</a:t>
            </a:fld>
            <a:endParaRPr lang="it-IT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6C18B5-9707-4E29-A874-C84AD51C99FC}" type="slidenum">
              <a:rPr lang="it-IT" smtClean="0"/>
              <a:pPr/>
              <a:t>47</a:t>
            </a:fld>
            <a:endParaRPr lang="it-IT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0097BE-AE84-4790-BD03-975A044D419C}" type="slidenum">
              <a:rPr lang="it-IT" smtClean="0"/>
              <a:pPr/>
              <a:t>48</a:t>
            </a:fld>
            <a:endParaRPr lang="it-IT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F394D5-880C-4145-A3FD-0C1521778DE1}" type="slidenum">
              <a:rPr lang="it-IT" smtClean="0"/>
              <a:pPr/>
              <a:t>49</a:t>
            </a:fld>
            <a:endParaRPr lang="it-IT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F394D5-880C-4145-A3FD-0C1521778DE1}" type="slidenum">
              <a:rPr lang="it-IT" smtClean="0"/>
              <a:pPr/>
              <a:t>50</a:t>
            </a:fld>
            <a:endParaRPr lang="it-IT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633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2087627-9091-4A31-B518-BB95EE62523D}" type="slidenum">
              <a:rPr lang="it-IT" sz="1200" b="0">
                <a:latin typeface="Arial" charset="0"/>
              </a:rPr>
              <a:pPr algn="r"/>
              <a:t>8</a:t>
            </a:fld>
            <a:endParaRPr lang="it-IT" sz="1200" b="0">
              <a:latin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5493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AD33D9-CD92-4F4F-BC4A-A8B9CEFC7CA7}" type="slidenum">
              <a:rPr lang="it-IT" smtClean="0"/>
              <a:pPr/>
              <a:t>35</a:t>
            </a:fld>
            <a:endParaRPr lang="it-IT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6901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4B25A3-C9A0-4121-B035-FBAD74AC12F6}" type="slidenum">
              <a:rPr lang="it-IT" smtClean="0"/>
              <a:pPr/>
              <a:t>37</a:t>
            </a:fld>
            <a:endParaRPr lang="it-IT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2609AB-C410-4488-B566-35A6F11A817D}" type="slidenum">
              <a:rPr lang="it-IT" smtClean="0"/>
              <a:pPr/>
              <a:t>41</a:t>
            </a:fld>
            <a:endParaRPr lang="it-IT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46E9A6-A5F6-4378-83A6-1393CFC84EC9}" type="slidenum">
              <a:rPr lang="it-IT" smtClean="0"/>
              <a:pPr/>
              <a:t>42</a:t>
            </a:fld>
            <a:endParaRPr lang="it-IT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805F59-75ED-4DB9-AC64-82AC90629DD3}" type="slidenum">
              <a:rPr lang="it-IT" smtClean="0"/>
              <a:pPr/>
              <a:t>43</a:t>
            </a:fld>
            <a:endParaRPr lang="it-IT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F099B0-82FB-484F-A326-142A7AC4EC98}" type="slidenum">
              <a:rPr lang="it-IT" smtClean="0"/>
              <a:pPr/>
              <a:t>44</a:t>
            </a:fld>
            <a:endParaRPr lang="it-IT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1EFAB6-77E3-4154-BBE5-A8EEBF1E3178}" type="slidenum">
              <a:rPr lang="it-IT" smtClean="0"/>
              <a:pPr/>
              <a:t>45</a:t>
            </a:fld>
            <a:endParaRPr lang="it-IT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3973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AutoShape 723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>
            <p:custDataLst>
              <p:tags r:id="rId3"/>
            </p:custDataLst>
          </p:nvPr>
        </p:nvSpPr>
        <p:spPr>
          <a:xfrm>
            <a:off x="200340" y="116540"/>
            <a:ext cx="9433310" cy="67184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atin typeface="Optane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742950" y="2130436"/>
            <a:ext cx="8420100" cy="14700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it-IT"/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3048468" y="476590"/>
            <a:ext cx="3766036" cy="32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800" b="1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BOZZA</a:t>
            </a:r>
            <a:r>
              <a:rPr lang="en-US" sz="1800" b="1" i="1" u="sng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 PER DISCUSSIONE</a:t>
            </a:r>
            <a:endParaRPr lang="en-US" sz="1400" b="1" i="1" u="sng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08/10/2018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3"/>
            <a:ext cx="2414588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8" y="274643"/>
            <a:ext cx="7078663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08/10/2018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860" y="0"/>
            <a:ext cx="3599688" cy="359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349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08/10/2018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11"/>
            <a:ext cx="8420100" cy="1362075"/>
          </a:xfrm>
        </p:spPr>
        <p:txBody>
          <a:bodyPr anchor="t"/>
          <a:lstStyle>
            <a:lvl1pPr algn="l">
              <a:defRPr sz="4000" b="1" cap="all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08/10/2018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08/10/2018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08/10/2018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08/10/2018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42332" y="6356361"/>
            <a:ext cx="2311400" cy="3651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08/10/2018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6"/>
            <a:ext cx="5537729" cy="5853113"/>
          </a:xfrm>
        </p:spPr>
        <p:txBody>
          <a:bodyPr/>
          <a:lstStyle>
            <a:lvl1pPr>
              <a:defRPr sz="3200">
                <a:latin typeface="Optane" pitchFamily="2" charset="0"/>
              </a:defRPr>
            </a:lvl1pPr>
            <a:lvl2pPr>
              <a:defRPr sz="2800">
                <a:latin typeface="Optane" pitchFamily="2" charset="0"/>
              </a:defRPr>
            </a:lvl2pPr>
            <a:lvl3pPr>
              <a:defRPr sz="2400">
                <a:latin typeface="Optane" pitchFamily="2" charset="0"/>
              </a:defRPr>
            </a:lvl3pPr>
            <a:lvl4pPr>
              <a:defRPr sz="2000">
                <a:latin typeface="Optane" pitchFamily="2" charset="0"/>
              </a:defRPr>
            </a:lvl4pPr>
            <a:lvl5pPr>
              <a:defRPr sz="2000">
                <a:latin typeface="Optane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08/10/2018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>
                <a:latin typeface="Optane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08/10/2018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4178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525" y="0"/>
            <a:ext cx="908650" cy="90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648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370" y="980661"/>
            <a:ext cx="8994330" cy="5145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08/10/2018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44360" y="6381410"/>
            <a:ext cx="921728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344364" y="908650"/>
            <a:ext cx="9201590" cy="0"/>
          </a:xfrm>
          <a:prstGeom prst="line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646464"/>
              </a:solidFill>
              <a:latin typeface="Optane" pitchFamily="2" charset="0"/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339635" y="6530579"/>
            <a:ext cx="6635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srgbClr val="000000"/>
                </a:solidFill>
                <a:latin typeface="Optane" pitchFamily="2" charset="0"/>
                <a:cs typeface="Arial" charset="0"/>
              </a:rPr>
              <a:t>Page </a:t>
            </a:r>
            <a:fld id="{176C9665-13A1-4E4A-84AC-67452C24411B}" type="slidenum">
              <a:rPr lang="en-US" sz="1100" smtClean="0">
                <a:solidFill>
                  <a:srgbClr val="000000"/>
                </a:solidFill>
                <a:latin typeface="Optane" pitchFamily="2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en-US" sz="1100" dirty="0">
              <a:solidFill>
                <a:srgbClr val="000000"/>
              </a:solidFill>
              <a:latin typeface="Optane" pitchFamily="2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Optane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C000"/>
        </a:buClr>
        <a:buSzPct val="75000"/>
        <a:buFont typeface="Arial" pitchFamily="34" charset="0"/>
        <a:buChar char="►"/>
        <a:defRPr sz="3200" kern="1200">
          <a:solidFill>
            <a:schemeClr val="tx1"/>
          </a:solidFill>
          <a:latin typeface="Optane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800" kern="1200">
          <a:solidFill>
            <a:schemeClr val="tx1"/>
          </a:solidFill>
          <a:latin typeface="Optan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•"/>
        <a:defRPr sz="2400" kern="1200">
          <a:solidFill>
            <a:schemeClr val="tx1"/>
          </a:solidFill>
          <a:latin typeface="Optan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»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488504" y="3717032"/>
            <a:ext cx="9073009" cy="2154436"/>
          </a:xfrm>
          <a:prstGeom prst="rect">
            <a:avLst/>
          </a:prstGeom>
        </p:spPr>
        <p:txBody>
          <a:bodyPr wrap="square" lIns="36000" tIns="0" rIns="36000" bIns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Introduction to Income Redistribution Policies</a:t>
            </a:r>
          </a:p>
          <a:p>
            <a:pPr algn="ctr"/>
            <a:endParaRPr lang="en-GB" sz="2000" b="1" dirty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Michele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Raitano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 (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Sapienza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 University of Rome)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endParaRPr lang="it-IT" sz="800" b="1" noProof="1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eaLnBrk="0" hangingPunct="0"/>
            <a:r>
              <a:rPr lang="en-US" altLang="zh-CN" sz="1400" dirty="0">
                <a:latin typeface="Arial" panose="020B0604020202020204" pitchFamily="34" charset="0"/>
              </a:rPr>
              <a:t>Training </a:t>
            </a:r>
            <a:r>
              <a:rPr lang="en-US" altLang="zh-CN" sz="1400" dirty="0" err="1">
                <a:latin typeface="Arial" panose="020B0604020202020204" pitchFamily="34" charset="0"/>
              </a:rPr>
              <a:t>Programme</a:t>
            </a:r>
            <a:r>
              <a:rPr lang="en-US" altLang="zh-CN" sz="1400" dirty="0">
                <a:latin typeface="Arial" panose="020B0604020202020204" pitchFamily="34" charset="0"/>
              </a:rPr>
              <a:t> “Effects and Tendency of Income Redistribution Policy”</a:t>
            </a:r>
            <a:endParaRPr lang="en-US" altLang="zh-CN" sz="14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 eaLnBrk="0" hangingPunct="0"/>
            <a:endParaRPr lang="zh-CN" altLang="it-IT" sz="14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/>
            <a:r>
              <a:rPr lang="en-US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Italy, October 14</a:t>
            </a:r>
            <a:r>
              <a:rPr lang="en-US" altLang="zh-CN" sz="1400" b="1" baseline="300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th</a:t>
            </a:r>
            <a:r>
              <a:rPr lang="en-US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-28</a:t>
            </a:r>
            <a:r>
              <a:rPr lang="en-US" altLang="zh-CN" sz="1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pl-PL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, 201</a:t>
            </a:r>
            <a:r>
              <a:rPr lang="it-IT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8</a:t>
            </a:r>
            <a:endParaRPr lang="pl-PL" altLang="zh-CN" sz="14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24847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074EE0-9AE3-4119-B565-192A587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488" y="136514"/>
            <a:ext cx="8723312" cy="844214"/>
          </a:xfrm>
        </p:spPr>
        <p:txBody>
          <a:bodyPr>
            <a:normAutofit/>
          </a:bodyPr>
          <a:lstStyle/>
          <a:p>
            <a:pPr eaLnBrk="1" hangingPunct="1"/>
            <a:r>
              <a:rPr lang="it-IT" sz="3200" dirty="0">
                <a:solidFill>
                  <a:srgbClr val="FF0000"/>
                </a:solidFill>
              </a:rPr>
              <a:t>Gini in the EU </a:t>
            </a:r>
            <a:r>
              <a:rPr lang="it-IT" sz="3200" dirty="0" err="1">
                <a:solidFill>
                  <a:srgbClr val="FF0000"/>
                </a:solidFill>
              </a:rPr>
              <a:t>before</a:t>
            </a:r>
            <a:r>
              <a:rPr lang="it-IT" sz="3200" dirty="0">
                <a:solidFill>
                  <a:srgbClr val="FF0000"/>
                </a:solidFill>
              </a:rPr>
              <a:t> and </a:t>
            </a:r>
            <a:r>
              <a:rPr lang="it-IT" sz="3200" dirty="0" err="1">
                <a:solidFill>
                  <a:srgbClr val="FF0000"/>
                </a:solidFill>
              </a:rPr>
              <a:t>after</a:t>
            </a:r>
            <a:r>
              <a:rPr lang="it-IT" sz="3200" dirty="0">
                <a:solidFill>
                  <a:srgbClr val="FF0000"/>
                </a:solidFill>
              </a:rPr>
              <a:t> the </a:t>
            </a:r>
            <a:r>
              <a:rPr lang="it-IT" sz="3200" dirty="0" err="1">
                <a:solidFill>
                  <a:srgbClr val="FF0000"/>
                </a:solidFill>
              </a:rPr>
              <a:t>crisis</a:t>
            </a:r>
            <a:endParaRPr lang="it-IT" sz="3200" dirty="0">
              <a:solidFill>
                <a:srgbClr val="FF0000"/>
              </a:solidFill>
            </a:endParaRP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14CB1EB9-863F-4968-9164-676B54D128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0754" y="1226486"/>
            <a:ext cx="7432566" cy="4866810"/>
          </a:xfrm>
          <a:prstGeom prst="rect">
            <a:avLst/>
          </a:prstGeom>
        </p:spPr>
      </p:pic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2A71DAD-8FD3-457A-9C93-6687E1E88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3607FD-2CE1-4807-A442-1F4B7B7F557C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5163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2AE738-886C-4983-8E3F-5E09156C2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496" y="274639"/>
            <a:ext cx="7776864" cy="346049"/>
          </a:xfrm>
        </p:spPr>
        <p:txBody>
          <a:bodyPr>
            <a:normAutofit fontScale="90000"/>
          </a:bodyPr>
          <a:lstStyle/>
          <a:p>
            <a:r>
              <a:rPr lang="it-IT" sz="3600" dirty="0">
                <a:solidFill>
                  <a:srgbClr val="FF0000"/>
                </a:solidFill>
              </a:rPr>
              <a:t>The </a:t>
            </a:r>
            <a:r>
              <a:rPr lang="it-IT" sz="3600" dirty="0" err="1">
                <a:solidFill>
                  <a:srgbClr val="FF0000"/>
                </a:solidFill>
              </a:rPr>
              <a:t>recent</a:t>
            </a:r>
            <a:r>
              <a:rPr lang="it-IT" sz="3600" dirty="0">
                <a:solidFill>
                  <a:srgbClr val="FF0000"/>
                </a:solidFill>
              </a:rPr>
              <a:t> </a:t>
            </a:r>
            <a:r>
              <a:rPr lang="it-IT" sz="3600" dirty="0" err="1">
                <a:solidFill>
                  <a:srgbClr val="FF0000"/>
                </a:solidFill>
              </a:rPr>
              <a:t>stability</a:t>
            </a:r>
            <a:r>
              <a:rPr lang="it-IT" sz="3600" dirty="0">
                <a:solidFill>
                  <a:srgbClr val="FF0000"/>
                </a:solidFill>
              </a:rPr>
              <a:t> of </a:t>
            </a:r>
            <a:r>
              <a:rPr lang="it-IT" sz="3600" dirty="0" err="1">
                <a:solidFill>
                  <a:srgbClr val="FF0000"/>
                </a:solidFill>
              </a:rPr>
              <a:t>disposable</a:t>
            </a:r>
            <a:r>
              <a:rPr lang="it-IT" sz="3600" dirty="0">
                <a:solidFill>
                  <a:srgbClr val="FF0000"/>
                </a:solidFill>
              </a:rPr>
              <a:t> </a:t>
            </a:r>
            <a:r>
              <a:rPr lang="it-IT" sz="3600" dirty="0" err="1">
                <a:solidFill>
                  <a:srgbClr val="FF0000"/>
                </a:solidFill>
              </a:rPr>
              <a:t>income</a:t>
            </a:r>
            <a:r>
              <a:rPr lang="it-IT" sz="3600" dirty="0">
                <a:solidFill>
                  <a:srgbClr val="FF0000"/>
                </a:solidFill>
              </a:rPr>
              <a:t> </a:t>
            </a:r>
            <a:r>
              <a:rPr lang="it-IT" sz="3600" dirty="0" err="1">
                <a:solidFill>
                  <a:srgbClr val="FF0000"/>
                </a:solidFill>
              </a:rPr>
              <a:t>ineq</a:t>
            </a:r>
            <a:r>
              <a:rPr lang="it-IT" sz="3600" dirty="0">
                <a:solidFill>
                  <a:srgbClr val="FF0000"/>
                </a:solidFill>
              </a:rPr>
              <a:t>. in </a:t>
            </a:r>
            <a:r>
              <a:rPr lang="it-IT" sz="3600" dirty="0" err="1">
                <a:solidFill>
                  <a:srgbClr val="FF0000"/>
                </a:solidFill>
              </a:rPr>
              <a:t>Italy</a:t>
            </a:r>
            <a:r>
              <a:rPr lang="it-IT" sz="3600" dirty="0">
                <a:solidFill>
                  <a:srgbClr val="FF0000"/>
                </a:solidFill>
              </a:rPr>
              <a:t>: a puzzle?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44DE2B-97CB-4C75-9916-96495BECD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520" y="1124745"/>
            <a:ext cx="8778180" cy="5001419"/>
          </a:xfrm>
        </p:spPr>
        <p:txBody>
          <a:bodyPr>
            <a:normAutofit lnSpcReduction="10000"/>
          </a:bodyPr>
          <a:lstStyle/>
          <a:p>
            <a:r>
              <a:rPr lang="en-GB" altLang="it-IT" sz="2600" dirty="0"/>
              <a:t>Is really inequality rather constant in Italy?</a:t>
            </a:r>
          </a:p>
          <a:p>
            <a:r>
              <a:rPr lang="en-GB" altLang="it-IT" sz="2600" dirty="0"/>
              <a:t>Was the stability in past years a positive outcome?</a:t>
            </a:r>
          </a:p>
          <a:p>
            <a:r>
              <a:rPr lang="en-GB" altLang="it-IT" sz="2600" dirty="0"/>
              <a:t>Are survey data proper to capture recent trends? What happens in the tails?</a:t>
            </a:r>
          </a:p>
          <a:p>
            <a:r>
              <a:rPr lang="en-GB" altLang="it-IT" sz="2600" dirty="0"/>
              <a:t>Are there large internal movements? </a:t>
            </a:r>
          </a:p>
          <a:p>
            <a:r>
              <a:rPr lang="en-GB" altLang="it-IT" sz="2600" dirty="0"/>
              <a:t>What is happening to market incomes? Are market income inequality related to pensioners only?</a:t>
            </a:r>
          </a:p>
          <a:p>
            <a:r>
              <a:rPr lang="en-GB" altLang="it-IT" sz="2600" dirty="0"/>
              <a:t>Is redistribution effectively reducing inequality trends? The role of pensions.</a:t>
            </a:r>
          </a:p>
          <a:p>
            <a:r>
              <a:rPr lang="en-GB" altLang="it-IT" sz="2600" dirty="0"/>
              <a:t>Can increase in top incomes be faced by redistribution only?</a:t>
            </a:r>
          </a:p>
          <a:p>
            <a:r>
              <a:rPr lang="en-GB" altLang="it-IT" sz="2600" dirty="0"/>
              <a:t>Was inequality reduced by the increase in employment rates?</a:t>
            </a: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32C0A88-E90E-4D5B-95A9-6B823F5E3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3607FD-2CE1-4807-A442-1F4B7B7F557C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7293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8FF899-7C7A-4C77-8130-EB1C265AF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72" y="274638"/>
            <a:ext cx="8867328" cy="490066"/>
          </a:xfrm>
        </p:spPr>
        <p:txBody>
          <a:bodyPr>
            <a:normAutofit fontScale="90000"/>
          </a:bodyPr>
          <a:lstStyle/>
          <a:p>
            <a:r>
              <a:rPr lang="it-IT" sz="3600" dirty="0">
                <a:solidFill>
                  <a:srgbClr val="FF0000"/>
                </a:solidFill>
              </a:rPr>
              <a:t>Factor </a:t>
            </a:r>
            <a:r>
              <a:rPr lang="it-IT" sz="3600" dirty="0" err="1">
                <a:solidFill>
                  <a:srgbClr val="FF0000"/>
                </a:solidFill>
              </a:rPr>
              <a:t>decomposition</a:t>
            </a:r>
            <a:r>
              <a:rPr lang="it-IT" sz="3600" dirty="0">
                <a:solidFill>
                  <a:srgbClr val="FF0000"/>
                </a:solidFill>
              </a:rPr>
              <a:t> of </a:t>
            </a:r>
            <a:r>
              <a:rPr lang="it-IT" sz="3600" dirty="0" err="1">
                <a:solidFill>
                  <a:srgbClr val="FF0000"/>
                </a:solidFill>
              </a:rPr>
              <a:t>inequality</a:t>
            </a:r>
            <a:endParaRPr lang="it-IT" sz="3600" dirty="0"/>
          </a:p>
        </p:txBody>
      </p:sp>
      <p:pic>
        <p:nvPicPr>
          <p:cNvPr id="7" name="Segnaposto contenuto 6">
            <a:extLst>
              <a:ext uri="{FF2B5EF4-FFF2-40B4-BE49-F238E27FC236}">
                <a16:creationId xmlns:a16="http://schemas.microsoft.com/office/drawing/2014/main" id="{ED8D9236-5237-47C3-A49C-946277127E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3624" y="1278197"/>
            <a:ext cx="7989816" cy="4858890"/>
          </a:xfrm>
          <a:prstGeom prst="rect">
            <a:avLst/>
          </a:prstGeom>
        </p:spPr>
      </p:pic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4BFE57E-E262-434C-9F10-F9B7E0D66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3607FD-2CE1-4807-A442-1F4B7B7F557C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8951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7B655E-EC1B-4D43-A03E-3F5021B63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512" y="274638"/>
            <a:ext cx="8507288" cy="530473"/>
          </a:xfrm>
        </p:spPr>
        <p:txBody>
          <a:bodyPr>
            <a:normAutofit fontScale="90000"/>
          </a:bodyPr>
          <a:lstStyle/>
          <a:p>
            <a:r>
              <a:rPr lang="it-IT" sz="3600" dirty="0">
                <a:solidFill>
                  <a:srgbClr val="FF0000"/>
                </a:solidFill>
              </a:rPr>
              <a:t>Gini of market </a:t>
            </a:r>
            <a:r>
              <a:rPr lang="it-IT" sz="3600" dirty="0" err="1">
                <a:solidFill>
                  <a:srgbClr val="FF0000"/>
                </a:solidFill>
              </a:rPr>
              <a:t>income</a:t>
            </a:r>
            <a:endParaRPr lang="it-IT" sz="3600" dirty="0"/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111CD664-C144-4456-83BA-E936D8A1DB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2601" y="1284199"/>
            <a:ext cx="7226049" cy="4593074"/>
          </a:xfrm>
          <a:prstGeom prst="rect">
            <a:avLst/>
          </a:prstGeom>
        </p:spPr>
      </p:pic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A0B4AA2-193A-49C9-A98B-5AD42FC5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3607FD-2CE1-4807-A442-1F4B7B7F557C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5528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A55776-28A7-4804-A4A4-7ED13BB10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364" y="116632"/>
            <a:ext cx="9066340" cy="612428"/>
          </a:xfrm>
        </p:spPr>
        <p:txBody>
          <a:bodyPr>
            <a:noAutofit/>
          </a:bodyPr>
          <a:lstStyle/>
          <a:p>
            <a:r>
              <a:rPr lang="it-IT" sz="3200" dirty="0">
                <a:solidFill>
                  <a:srgbClr val="FF0000"/>
                </a:solidFill>
              </a:rPr>
              <a:t>Gini of market </a:t>
            </a:r>
            <a:r>
              <a:rPr lang="it-IT" sz="3200" dirty="0" err="1">
                <a:solidFill>
                  <a:srgbClr val="FF0000"/>
                </a:solidFill>
              </a:rPr>
              <a:t>income</a:t>
            </a:r>
            <a:r>
              <a:rPr lang="it-IT" sz="3200" dirty="0">
                <a:solidFill>
                  <a:srgbClr val="FF0000"/>
                </a:solidFill>
              </a:rPr>
              <a:t> of </a:t>
            </a:r>
            <a:r>
              <a:rPr lang="it-IT" sz="3200" dirty="0" err="1">
                <a:solidFill>
                  <a:srgbClr val="FF0000"/>
                </a:solidFill>
              </a:rPr>
              <a:t>households</a:t>
            </a:r>
            <a:r>
              <a:rPr lang="it-IT" sz="3200" dirty="0">
                <a:solidFill>
                  <a:srgbClr val="FF0000"/>
                </a:solidFill>
              </a:rPr>
              <a:t> </a:t>
            </a:r>
            <a:r>
              <a:rPr lang="it-IT" sz="3200" dirty="0" err="1">
                <a:solidFill>
                  <a:srgbClr val="FF0000"/>
                </a:solidFill>
              </a:rPr>
              <a:t>headed</a:t>
            </a:r>
            <a:r>
              <a:rPr lang="it-IT" sz="3200" dirty="0">
                <a:solidFill>
                  <a:srgbClr val="FF0000"/>
                </a:solidFill>
              </a:rPr>
              <a:t> by </a:t>
            </a:r>
            <a:r>
              <a:rPr lang="it-IT" sz="3200" dirty="0" err="1">
                <a:solidFill>
                  <a:srgbClr val="FF0000"/>
                </a:solidFill>
              </a:rPr>
              <a:t>those</a:t>
            </a:r>
            <a:r>
              <a:rPr lang="it-IT" sz="3200" dirty="0">
                <a:solidFill>
                  <a:srgbClr val="FF0000"/>
                </a:solidFill>
              </a:rPr>
              <a:t> </a:t>
            </a:r>
            <a:r>
              <a:rPr lang="it-IT" sz="3200" dirty="0" err="1">
                <a:solidFill>
                  <a:srgbClr val="FF0000"/>
                </a:solidFill>
              </a:rPr>
              <a:t>aged</a:t>
            </a:r>
            <a:r>
              <a:rPr lang="it-IT" sz="3200" dirty="0">
                <a:solidFill>
                  <a:srgbClr val="FF0000"/>
                </a:solidFill>
              </a:rPr>
              <a:t> 18-65</a:t>
            </a:r>
            <a:endParaRPr lang="it-IT" sz="3200" dirty="0"/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B07743C9-9D2A-4A8E-95C7-8155FF08B3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5455" y="1196752"/>
            <a:ext cx="7774262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182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0C9226-08A8-4A2D-8114-5805F84C3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480" y="274638"/>
            <a:ext cx="8795320" cy="706090"/>
          </a:xfrm>
        </p:spPr>
        <p:txBody>
          <a:bodyPr>
            <a:normAutofit/>
          </a:bodyPr>
          <a:lstStyle/>
          <a:p>
            <a:r>
              <a:rPr lang="it-IT" sz="3200" dirty="0">
                <a:solidFill>
                  <a:srgbClr val="FF0000"/>
                </a:solidFill>
              </a:rPr>
              <a:t>T</a:t>
            </a:r>
            <a:r>
              <a:rPr lang="it-IT" sz="3200" b="1" dirty="0">
                <a:solidFill>
                  <a:srgbClr val="FF0000"/>
                </a:solidFill>
              </a:rPr>
              <a:t>op 1% </a:t>
            </a:r>
            <a:r>
              <a:rPr lang="it-IT" sz="3200" b="1" dirty="0" err="1">
                <a:solidFill>
                  <a:srgbClr val="FF0000"/>
                </a:solidFill>
              </a:rPr>
              <a:t>income</a:t>
            </a:r>
            <a:r>
              <a:rPr lang="it-IT" sz="3200" b="1" dirty="0">
                <a:solidFill>
                  <a:srgbClr val="FF0000"/>
                </a:solidFill>
              </a:rPr>
              <a:t> shares</a:t>
            </a:r>
            <a:endParaRPr lang="it-IT" sz="3200" dirty="0"/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0AAA2638-407D-4596-9660-604C62E691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8585" y="1268760"/>
            <a:ext cx="7416823" cy="4925715"/>
          </a:xfrm>
          <a:prstGeom prst="rect">
            <a:avLst/>
          </a:prstGeom>
        </p:spPr>
      </p:pic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478A354-22B6-4AF4-BCBE-98F9E32D1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3607FD-2CE1-4807-A442-1F4B7B7F557C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18733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32EB8E-BEEA-4D98-849A-A22C6DB14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err="1">
                <a:solidFill>
                  <a:srgbClr val="FF0000"/>
                </a:solidFill>
              </a:rPr>
              <a:t>Intensity</a:t>
            </a:r>
            <a:r>
              <a:rPr lang="it-IT" sz="3200" dirty="0">
                <a:solidFill>
                  <a:srgbClr val="FF0000"/>
                </a:solidFill>
              </a:rPr>
              <a:t> of </a:t>
            </a:r>
            <a:r>
              <a:rPr lang="it-IT" sz="3200" dirty="0" err="1">
                <a:solidFill>
                  <a:srgbClr val="FF0000"/>
                </a:solidFill>
              </a:rPr>
              <a:t>redistribution</a:t>
            </a:r>
            <a:endParaRPr lang="it-IT" sz="3200" dirty="0"/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A094ECD7-C330-4645-8A47-EA6A583E2B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4569" y="1069395"/>
            <a:ext cx="7783402" cy="5023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626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32EB8E-BEEA-4D98-849A-A22C6DB14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364" y="80970"/>
            <a:ext cx="7848996" cy="648090"/>
          </a:xfrm>
        </p:spPr>
        <p:txBody>
          <a:bodyPr>
            <a:normAutofit fontScale="90000"/>
          </a:bodyPr>
          <a:lstStyle/>
          <a:p>
            <a:r>
              <a:rPr lang="it-IT" sz="3200" dirty="0" err="1">
                <a:solidFill>
                  <a:srgbClr val="FF0000"/>
                </a:solidFill>
              </a:rPr>
              <a:t>Intensity</a:t>
            </a:r>
            <a:r>
              <a:rPr lang="it-IT" sz="3200" dirty="0">
                <a:solidFill>
                  <a:srgbClr val="FF0000"/>
                </a:solidFill>
              </a:rPr>
              <a:t> of </a:t>
            </a:r>
            <a:r>
              <a:rPr lang="it-IT" sz="3200" dirty="0" err="1">
                <a:solidFill>
                  <a:srgbClr val="FF0000"/>
                </a:solidFill>
              </a:rPr>
              <a:t>redistribution</a:t>
            </a:r>
            <a:r>
              <a:rPr lang="it-IT" sz="3200" dirty="0">
                <a:solidFill>
                  <a:srgbClr val="FF0000"/>
                </a:solidFill>
              </a:rPr>
              <a:t> (</a:t>
            </a:r>
            <a:r>
              <a:rPr lang="it-IT" sz="3200" dirty="0" err="1">
                <a:solidFill>
                  <a:srgbClr val="FF0000"/>
                </a:solidFill>
              </a:rPr>
              <a:t>households</a:t>
            </a:r>
            <a:r>
              <a:rPr lang="it-IT" sz="3200" dirty="0">
                <a:solidFill>
                  <a:srgbClr val="FF0000"/>
                </a:solidFill>
              </a:rPr>
              <a:t> </a:t>
            </a:r>
            <a:r>
              <a:rPr lang="it-IT" sz="3200" dirty="0" err="1">
                <a:solidFill>
                  <a:srgbClr val="FF0000"/>
                </a:solidFill>
              </a:rPr>
              <a:t>headed</a:t>
            </a:r>
            <a:r>
              <a:rPr lang="it-IT" sz="3200" dirty="0">
                <a:solidFill>
                  <a:srgbClr val="FF0000"/>
                </a:solidFill>
              </a:rPr>
              <a:t> by </a:t>
            </a:r>
            <a:r>
              <a:rPr lang="it-IT" sz="3200" dirty="0" err="1">
                <a:solidFill>
                  <a:srgbClr val="FF0000"/>
                </a:solidFill>
              </a:rPr>
              <a:t>individuals</a:t>
            </a:r>
            <a:r>
              <a:rPr lang="it-IT" sz="3200" dirty="0">
                <a:solidFill>
                  <a:srgbClr val="FF0000"/>
                </a:solidFill>
              </a:rPr>
              <a:t> </a:t>
            </a:r>
            <a:r>
              <a:rPr lang="it-IT" sz="3200" dirty="0" err="1">
                <a:solidFill>
                  <a:srgbClr val="FF0000"/>
                </a:solidFill>
              </a:rPr>
              <a:t>aged</a:t>
            </a:r>
            <a:r>
              <a:rPr lang="it-IT" sz="3200" dirty="0">
                <a:solidFill>
                  <a:srgbClr val="FF0000"/>
                </a:solidFill>
              </a:rPr>
              <a:t> 18-65)</a:t>
            </a:r>
            <a:endParaRPr lang="it-IT" sz="3200" dirty="0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FB2344CB-AF05-46D9-A0E6-91974CA7DB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8809" y="1124745"/>
            <a:ext cx="7974112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8213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FE02AA-3011-4571-BC50-711C82838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480" y="80970"/>
            <a:ext cx="8208912" cy="648090"/>
          </a:xfrm>
        </p:spPr>
        <p:txBody>
          <a:bodyPr>
            <a:noAutofit/>
          </a:bodyPr>
          <a:lstStyle/>
          <a:p>
            <a:r>
              <a:rPr lang="it-IT" sz="3200" dirty="0">
                <a:solidFill>
                  <a:srgbClr val="FF0000"/>
                </a:solidFill>
              </a:rPr>
              <a:t>Limits in the </a:t>
            </a:r>
            <a:r>
              <a:rPr lang="it-IT" sz="3200" dirty="0" err="1">
                <a:solidFill>
                  <a:srgbClr val="FF0000"/>
                </a:solidFill>
              </a:rPr>
              <a:t>intensity</a:t>
            </a:r>
            <a:r>
              <a:rPr lang="it-IT" sz="3200" dirty="0">
                <a:solidFill>
                  <a:srgbClr val="FF0000"/>
                </a:solidFill>
              </a:rPr>
              <a:t> of </a:t>
            </a:r>
            <a:r>
              <a:rPr lang="it-IT" sz="3200" dirty="0" err="1">
                <a:solidFill>
                  <a:srgbClr val="FF0000"/>
                </a:solidFill>
              </a:rPr>
              <a:t>redistribution</a:t>
            </a:r>
            <a:r>
              <a:rPr lang="it-IT" sz="3200" dirty="0">
                <a:solidFill>
                  <a:srgbClr val="FF0000"/>
                </a:solidFill>
              </a:rPr>
              <a:t> </a:t>
            </a:r>
            <a:r>
              <a:rPr lang="it-IT" sz="3200" dirty="0" err="1">
                <a:solidFill>
                  <a:srgbClr val="FF0000"/>
                </a:solidFill>
              </a:rPr>
              <a:t>index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B5C23C-EF41-4CB5-AD71-027FBD7FF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700" dirty="0"/>
              <a:t>Mix between vertical redistribution and redistribution across individuals life phases.</a:t>
            </a:r>
          </a:p>
          <a:p>
            <a:r>
              <a:rPr lang="en-GB" sz="2700" dirty="0"/>
              <a:t>How much of the difference between Gini of market and disposable income is really due to vertical redistribution?</a:t>
            </a:r>
          </a:p>
          <a:p>
            <a:r>
              <a:rPr lang="en-GB" sz="2700" dirty="0"/>
              <a:t>What is the role of pensions?</a:t>
            </a:r>
          </a:p>
          <a:p>
            <a:r>
              <a:rPr lang="en-GB" sz="2700" dirty="0"/>
              <a:t>Are pensions a mere transfer between individuals instead than between life phases?</a:t>
            </a:r>
          </a:p>
          <a:p>
            <a:r>
              <a:rPr lang="en-GB" sz="2700" dirty="0"/>
              <a:t>Have there been changes across countries and years in the role played by pensions?</a:t>
            </a:r>
          </a:p>
          <a:p>
            <a:r>
              <a:rPr lang="en-GB" sz="2700" dirty="0"/>
              <a:t>How to compute redistribution? Do we take into account both payment and benefit sides?</a:t>
            </a:r>
          </a:p>
        </p:txBody>
      </p:sp>
    </p:spTree>
    <p:extLst>
      <p:ext uri="{BB962C8B-B14F-4D97-AF65-F5344CB8AC3E}">
        <p14:creationId xmlns:p14="http://schemas.microsoft.com/office/powerpoint/2010/main" val="1986899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AE3AFC-7887-4C02-916D-8F3CFF4FB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480" y="80970"/>
            <a:ext cx="9138224" cy="648090"/>
          </a:xfrm>
        </p:spPr>
        <p:txBody>
          <a:bodyPr>
            <a:noAutofit/>
          </a:bodyPr>
          <a:lstStyle/>
          <a:p>
            <a:r>
              <a:rPr lang="it-IT" sz="3200" dirty="0">
                <a:solidFill>
                  <a:srgbClr val="FF0000"/>
                </a:solidFill>
              </a:rPr>
              <a:t>Change in the Gini </a:t>
            </a:r>
            <a:r>
              <a:rPr lang="it-IT" sz="3200" dirty="0" err="1">
                <a:solidFill>
                  <a:srgbClr val="FF0000"/>
                </a:solidFill>
              </a:rPr>
              <a:t>when</a:t>
            </a:r>
            <a:r>
              <a:rPr lang="it-IT" sz="3200" dirty="0">
                <a:solidFill>
                  <a:srgbClr val="FF0000"/>
                </a:solidFill>
              </a:rPr>
              <a:t> cash </a:t>
            </a:r>
            <a:r>
              <a:rPr lang="it-IT" sz="3200" dirty="0" err="1">
                <a:solidFill>
                  <a:srgbClr val="FF0000"/>
                </a:solidFill>
              </a:rPr>
              <a:t>transfers</a:t>
            </a:r>
            <a:r>
              <a:rPr lang="it-IT" sz="3200" dirty="0">
                <a:solidFill>
                  <a:srgbClr val="FF0000"/>
                </a:solidFill>
              </a:rPr>
              <a:t> are </a:t>
            </a:r>
            <a:r>
              <a:rPr lang="it-IT" sz="3200" dirty="0" err="1">
                <a:solidFill>
                  <a:srgbClr val="FF0000"/>
                </a:solidFill>
              </a:rPr>
              <a:t>not</a:t>
            </a:r>
            <a:r>
              <a:rPr lang="it-IT" sz="3200" dirty="0">
                <a:solidFill>
                  <a:srgbClr val="FF0000"/>
                </a:solidFill>
              </a:rPr>
              <a:t> </a:t>
            </a:r>
            <a:r>
              <a:rPr lang="it-IT" sz="3200" dirty="0" err="1">
                <a:solidFill>
                  <a:srgbClr val="FF0000"/>
                </a:solidFill>
              </a:rPr>
              <a:t>considered</a:t>
            </a:r>
            <a:r>
              <a:rPr lang="it-IT" sz="3200" dirty="0">
                <a:solidFill>
                  <a:srgbClr val="FF0000"/>
                </a:solidFill>
              </a:rPr>
              <a:t> (a)</a:t>
            </a:r>
            <a:endParaRPr lang="it-IT" sz="3200" dirty="0"/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A5AF6E54-3D5D-444B-A073-DC5E21B961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7785" y="1196752"/>
            <a:ext cx="7875340" cy="4752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791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44489" y="152400"/>
            <a:ext cx="8723311" cy="61230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dirty="0">
                <a:solidFill>
                  <a:srgbClr val="FF0000"/>
                </a:solidFill>
              </a:rPr>
              <a:t>Outline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>
          <a:xfrm>
            <a:off x="344489" y="908720"/>
            <a:ext cx="9073008" cy="5796880"/>
          </a:xfrm>
        </p:spPr>
        <p:txBody>
          <a:bodyPr rtlCol="0">
            <a:normAutofit/>
          </a:bodyPr>
          <a:lstStyle/>
          <a:p>
            <a:pPr>
              <a:buFont typeface="Wingdings" panose="05000000000000000000" pitchFamily="2" charset="2"/>
              <a:buChar char="ü"/>
              <a:defRPr/>
            </a:pPr>
            <a:r>
              <a:rPr lang="en-GB" sz="2800" dirty="0">
                <a:solidFill>
                  <a:srgbClr val="000000"/>
                </a:solidFill>
              </a:rPr>
              <a:t>Why focusing on distribution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GB" sz="2800" dirty="0">
                <a:solidFill>
                  <a:srgbClr val="000000"/>
                </a:solidFill>
              </a:rPr>
              <a:t>The concept of wellbeing to be considered and pros and cons of the income concept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GB" sz="2800" dirty="0">
                <a:solidFill>
                  <a:srgbClr val="000000"/>
                </a:solidFill>
              </a:rPr>
              <a:t>The steps of the process of income distribution and the role of pre-distributive and redistributive policies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GB" sz="2800" dirty="0">
                <a:solidFill>
                  <a:srgbClr val="000000"/>
                </a:solidFill>
              </a:rPr>
              <a:t>Trend of income inequality and redistribution in OECD countries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GB" sz="2800" dirty="0">
                <a:solidFill>
                  <a:srgbClr val="000000"/>
                </a:solidFill>
              </a:rPr>
              <a:t>How to measure income redistribution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GB" sz="2800" dirty="0">
                <a:solidFill>
                  <a:srgbClr val="000000"/>
                </a:solidFill>
              </a:rPr>
              <a:t>Main drivers of income inequality trends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GB" sz="2800" dirty="0">
                <a:solidFill>
                  <a:srgbClr val="000000"/>
                </a:solidFill>
              </a:rPr>
              <a:t>Main policies to deal with income inequality: predistribution and redistribution</a:t>
            </a:r>
          </a:p>
          <a:p>
            <a:pPr marL="400050" indent="-400050">
              <a:lnSpc>
                <a:spcPct val="80000"/>
              </a:lnSpc>
              <a:buFont typeface="Wingdings" pitchFamily="2" charset="2"/>
              <a:buChar char="ü"/>
              <a:defRPr/>
            </a:pPr>
            <a:endParaRPr lang="it-IT" sz="2500" dirty="0"/>
          </a:p>
          <a:p>
            <a:pPr marL="400050" indent="-400050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it-IT" sz="1500" dirty="0"/>
          </a:p>
        </p:txBody>
      </p:sp>
      <p:sp>
        <p:nvSpPr>
          <p:cNvPr id="1741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51B5D-10B6-4756-A268-026941A67BB6}" type="slidenum">
              <a:rPr lang="it-IT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73060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AE3AFC-7887-4C02-916D-8F3CFF4FB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480" y="80970"/>
            <a:ext cx="9138224" cy="648090"/>
          </a:xfrm>
        </p:spPr>
        <p:txBody>
          <a:bodyPr>
            <a:noAutofit/>
          </a:bodyPr>
          <a:lstStyle/>
          <a:p>
            <a:r>
              <a:rPr lang="it-IT" sz="3200" dirty="0">
                <a:solidFill>
                  <a:srgbClr val="FF0000"/>
                </a:solidFill>
              </a:rPr>
              <a:t>Change in the Gini </a:t>
            </a:r>
            <a:r>
              <a:rPr lang="it-IT" sz="3200" dirty="0" err="1">
                <a:solidFill>
                  <a:srgbClr val="FF0000"/>
                </a:solidFill>
              </a:rPr>
              <a:t>when</a:t>
            </a:r>
            <a:r>
              <a:rPr lang="it-IT" sz="3200" dirty="0">
                <a:solidFill>
                  <a:srgbClr val="FF0000"/>
                </a:solidFill>
              </a:rPr>
              <a:t> cash </a:t>
            </a:r>
            <a:r>
              <a:rPr lang="it-IT" sz="3200" dirty="0" err="1">
                <a:solidFill>
                  <a:srgbClr val="FF0000"/>
                </a:solidFill>
              </a:rPr>
              <a:t>transfers</a:t>
            </a:r>
            <a:r>
              <a:rPr lang="it-IT" sz="3200" dirty="0">
                <a:solidFill>
                  <a:srgbClr val="FF0000"/>
                </a:solidFill>
              </a:rPr>
              <a:t> are </a:t>
            </a:r>
            <a:r>
              <a:rPr lang="it-IT" sz="3200" dirty="0" err="1">
                <a:solidFill>
                  <a:srgbClr val="FF0000"/>
                </a:solidFill>
              </a:rPr>
              <a:t>not</a:t>
            </a:r>
            <a:r>
              <a:rPr lang="it-IT" sz="3200" dirty="0">
                <a:solidFill>
                  <a:srgbClr val="FF0000"/>
                </a:solidFill>
              </a:rPr>
              <a:t> </a:t>
            </a:r>
            <a:r>
              <a:rPr lang="it-IT" sz="3200" dirty="0" err="1">
                <a:solidFill>
                  <a:srgbClr val="FF0000"/>
                </a:solidFill>
              </a:rPr>
              <a:t>considered</a:t>
            </a:r>
            <a:r>
              <a:rPr lang="it-IT" sz="3200" dirty="0">
                <a:solidFill>
                  <a:srgbClr val="FF0000"/>
                </a:solidFill>
              </a:rPr>
              <a:t> (b)</a:t>
            </a:r>
            <a:endParaRPr lang="it-IT" sz="3200" dirty="0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D92E6554-A022-4B91-8509-066F7B9182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0009" y="1124744"/>
            <a:ext cx="8496075" cy="4968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9358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AE3AFC-7887-4C02-916D-8F3CFF4FB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480" y="80970"/>
            <a:ext cx="9138224" cy="648090"/>
          </a:xfrm>
        </p:spPr>
        <p:txBody>
          <a:bodyPr>
            <a:noAutofit/>
          </a:bodyPr>
          <a:lstStyle/>
          <a:p>
            <a:r>
              <a:rPr lang="it-IT" sz="3200" dirty="0">
                <a:solidFill>
                  <a:srgbClr val="FF0000"/>
                </a:solidFill>
              </a:rPr>
              <a:t>Change in the Gini </a:t>
            </a:r>
            <a:r>
              <a:rPr lang="it-IT" sz="3200" dirty="0" err="1">
                <a:solidFill>
                  <a:srgbClr val="FF0000"/>
                </a:solidFill>
              </a:rPr>
              <a:t>when</a:t>
            </a:r>
            <a:r>
              <a:rPr lang="it-IT" sz="3200" dirty="0">
                <a:solidFill>
                  <a:srgbClr val="FF0000"/>
                </a:solidFill>
              </a:rPr>
              <a:t> cash </a:t>
            </a:r>
            <a:r>
              <a:rPr lang="it-IT" sz="3200" dirty="0" err="1">
                <a:solidFill>
                  <a:srgbClr val="FF0000"/>
                </a:solidFill>
              </a:rPr>
              <a:t>transfers</a:t>
            </a:r>
            <a:r>
              <a:rPr lang="it-IT" sz="3200" dirty="0">
                <a:solidFill>
                  <a:srgbClr val="FF0000"/>
                </a:solidFill>
              </a:rPr>
              <a:t> are </a:t>
            </a:r>
            <a:r>
              <a:rPr lang="it-IT" sz="3200" dirty="0" err="1">
                <a:solidFill>
                  <a:srgbClr val="FF0000"/>
                </a:solidFill>
              </a:rPr>
              <a:t>not</a:t>
            </a:r>
            <a:r>
              <a:rPr lang="it-IT" sz="3200" dirty="0">
                <a:solidFill>
                  <a:srgbClr val="FF0000"/>
                </a:solidFill>
              </a:rPr>
              <a:t> </a:t>
            </a:r>
            <a:r>
              <a:rPr lang="it-IT" sz="3200" dirty="0" err="1">
                <a:solidFill>
                  <a:srgbClr val="FF0000"/>
                </a:solidFill>
              </a:rPr>
              <a:t>considered</a:t>
            </a:r>
            <a:r>
              <a:rPr lang="it-IT" sz="3200" dirty="0">
                <a:solidFill>
                  <a:srgbClr val="FF0000"/>
                </a:solidFill>
              </a:rPr>
              <a:t> (c)</a:t>
            </a:r>
            <a:endParaRPr lang="it-IT" sz="3200" dirty="0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C20CEBBE-615C-4BD9-9CB3-4EF804B89E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4528" y="981075"/>
            <a:ext cx="8154067" cy="5316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3076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EED462-D358-473D-A2AC-E82004C56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>
                <a:solidFill>
                  <a:srgbClr val="FF0000"/>
                </a:solidFill>
              </a:rPr>
              <a:t>Earnings </a:t>
            </a:r>
            <a:r>
              <a:rPr lang="it-IT" sz="3200" dirty="0" err="1">
                <a:solidFill>
                  <a:srgbClr val="FF0000"/>
                </a:solidFill>
              </a:rPr>
              <a:t>inequality</a:t>
            </a:r>
            <a:r>
              <a:rPr lang="it-IT" sz="3200" dirty="0">
                <a:solidFill>
                  <a:srgbClr val="FF0000"/>
                </a:solidFill>
              </a:rPr>
              <a:t>: P90/P50</a:t>
            </a:r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C11AF137-F937-4F5F-8A44-623AE90CE2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8584" y="1179638"/>
            <a:ext cx="7668035" cy="4913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997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AE2373-18FC-43C0-B6D0-429AC7EB6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496" y="136514"/>
            <a:ext cx="8651304" cy="916222"/>
          </a:xfrm>
        </p:spPr>
        <p:txBody>
          <a:bodyPr>
            <a:normAutofit/>
          </a:bodyPr>
          <a:lstStyle/>
          <a:p>
            <a:r>
              <a:rPr lang="it-IT" sz="3200" b="1" dirty="0">
                <a:solidFill>
                  <a:srgbClr val="FF0000"/>
                </a:solidFill>
              </a:rPr>
              <a:t>Gini of </a:t>
            </a:r>
            <a:r>
              <a:rPr lang="it-IT" sz="3200" b="1" dirty="0" err="1">
                <a:solidFill>
                  <a:srgbClr val="FF0000"/>
                </a:solidFill>
              </a:rPr>
              <a:t>annual</a:t>
            </a:r>
            <a:r>
              <a:rPr lang="it-IT" sz="3200" b="1" dirty="0">
                <a:solidFill>
                  <a:srgbClr val="FF0000"/>
                </a:solidFill>
              </a:rPr>
              <a:t> </a:t>
            </a:r>
            <a:r>
              <a:rPr lang="it-IT" sz="3200" b="1" dirty="0" err="1">
                <a:solidFill>
                  <a:srgbClr val="FF0000"/>
                </a:solidFill>
              </a:rPr>
              <a:t>gross</a:t>
            </a:r>
            <a:r>
              <a:rPr lang="it-IT" sz="3200" b="1" dirty="0">
                <a:solidFill>
                  <a:srgbClr val="FF0000"/>
                </a:solidFill>
              </a:rPr>
              <a:t> earnings</a:t>
            </a:r>
            <a:endParaRPr lang="it-IT" sz="3200" dirty="0"/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0C58091D-9C63-406E-B137-CB3C20CEDA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5598" y="1199873"/>
            <a:ext cx="7611819" cy="4964611"/>
          </a:xfrm>
          <a:prstGeom prst="rect">
            <a:avLst/>
          </a:prstGeom>
        </p:spPr>
      </p:pic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18B137A-6AA5-40C9-9395-24194572D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3607FD-2CE1-4807-A442-1F4B7B7F557C}" type="slidenum">
              <a:rPr lang="it-IT" smtClean="0"/>
              <a:pPr>
                <a:defRPr/>
              </a:pPr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8420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3EF100-A76F-4612-A3C1-81528F820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it-IT" sz="3600" dirty="0" err="1">
                <a:solidFill>
                  <a:srgbClr val="FF0000"/>
                </a:solidFill>
              </a:rPr>
              <a:t>Summarizing</a:t>
            </a:r>
            <a:r>
              <a:rPr lang="it-IT" sz="3600" dirty="0">
                <a:solidFill>
                  <a:srgbClr val="FF0000"/>
                </a:solidFill>
              </a:rPr>
              <a:t> the </a:t>
            </a:r>
            <a:r>
              <a:rPr lang="it-IT" sz="3600" dirty="0" err="1">
                <a:solidFill>
                  <a:srgbClr val="FF0000"/>
                </a:solidFill>
              </a:rPr>
              <a:t>evidence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B61F79-83E3-4908-82EF-B49C9683F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6753"/>
            <a:ext cx="8229600" cy="4929411"/>
          </a:xfrm>
        </p:spPr>
        <p:txBody>
          <a:bodyPr/>
          <a:lstStyle/>
          <a:p>
            <a:r>
              <a:rPr lang="en-GB" sz="2600" dirty="0"/>
              <a:t>Generalised rise in inequality, but no common trends =&gt; is it possible that inequality strictly depend on «common exogenous natural» factors acting worldwide?</a:t>
            </a:r>
          </a:p>
          <a:p>
            <a:r>
              <a:rPr lang="en-GB" sz="2600" dirty="0"/>
              <a:t>Different indicators and focus on different parts of the income ladder provide some heterogenous findings</a:t>
            </a:r>
          </a:p>
          <a:p>
            <a:r>
              <a:rPr lang="en-GB" sz="2600" dirty="0"/>
              <a:t>Are our data able to precisely capture all features of the recent rise in inequality? The case of top incomes and tax havens…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CFF40B6-8B2E-4793-A883-2FE42E0DD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3607FD-2CE1-4807-A442-1F4B7B7F557C}" type="slidenum">
              <a:rPr lang="it-IT" smtClean="0"/>
              <a:pPr>
                <a:defRPr/>
              </a:pPr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8557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885174-0F7B-47E5-A7CF-BAA26BEC7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480" y="274638"/>
            <a:ext cx="8795320" cy="457198"/>
          </a:xfrm>
        </p:spPr>
        <p:txBody>
          <a:bodyPr>
            <a:noAutofit/>
          </a:bodyPr>
          <a:lstStyle/>
          <a:p>
            <a:r>
              <a:rPr lang="it-IT" sz="3200" b="1" dirty="0" err="1">
                <a:solidFill>
                  <a:srgbClr val="FF0000"/>
                </a:solidFill>
              </a:rPr>
              <a:t>Usual</a:t>
            </a:r>
            <a:r>
              <a:rPr lang="it-IT" sz="3200" b="1" dirty="0">
                <a:solidFill>
                  <a:srgbClr val="FF0000"/>
                </a:solidFill>
              </a:rPr>
              <a:t> drivers of </a:t>
            </a:r>
            <a:r>
              <a:rPr lang="it-IT" sz="3200" b="1" dirty="0" err="1">
                <a:solidFill>
                  <a:srgbClr val="FF0000"/>
                </a:solidFill>
              </a:rPr>
              <a:t>inequality</a:t>
            </a:r>
            <a:r>
              <a:rPr lang="it-IT" sz="3200" b="1" dirty="0">
                <a:solidFill>
                  <a:srgbClr val="FF0000"/>
                </a:solidFill>
              </a:rPr>
              <a:t> trends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0F8992-0889-4770-A771-E3C0A86FA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6753"/>
            <a:ext cx="8229600" cy="4929412"/>
          </a:xfrm>
        </p:spPr>
        <p:txBody>
          <a:bodyPr>
            <a:normAutofit/>
          </a:bodyPr>
          <a:lstStyle/>
          <a:p>
            <a:r>
              <a:rPr lang="en-GB" sz="2600" dirty="0"/>
              <a:t>Changes in skill premia (between inequality) due to technological progress and globalization affecting demand and supply of differently skilled workers.</a:t>
            </a:r>
          </a:p>
          <a:p>
            <a:r>
              <a:rPr lang="en-GB" sz="2600" dirty="0"/>
              <a:t>From SBTC to routinization =&gt; polarization (of employment and wages) instead than mere inequality?</a:t>
            </a:r>
          </a:p>
          <a:p>
            <a:r>
              <a:rPr lang="en-GB" sz="2600" dirty="0"/>
              <a:t>Are these trends strengthened by globalization (offshoring and increasing competition from abroad)? Are these trends natural and unavoidable?</a:t>
            </a:r>
          </a:p>
          <a:p>
            <a:r>
              <a:rPr lang="en-GB" sz="2600" dirty="0"/>
              <a:t>Is a single explanation sound due to the multiple country experiences?</a:t>
            </a:r>
          </a:p>
          <a:p>
            <a:r>
              <a:rPr lang="en-GB" sz="2600" dirty="0"/>
              <a:t>Are skill premia responsible of the rise in top incomes?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50B7727-1C91-4F49-97D6-9C2FB651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3607FD-2CE1-4807-A442-1F4B7B7F557C}" type="slidenum">
              <a:rPr lang="it-IT" smtClean="0"/>
              <a:pPr>
                <a:defRPr/>
              </a:pPr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55347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B9F98D-7495-46ED-A8AE-20917679E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72" y="274638"/>
            <a:ext cx="8867328" cy="490066"/>
          </a:xfrm>
        </p:spPr>
        <p:txBody>
          <a:bodyPr>
            <a:normAutofit fontScale="90000"/>
          </a:bodyPr>
          <a:lstStyle/>
          <a:p>
            <a:r>
              <a:rPr lang="it-IT" sz="3600" dirty="0">
                <a:solidFill>
                  <a:srgbClr val="FF0000"/>
                </a:solidFill>
              </a:rPr>
              <a:t>How </a:t>
            </a:r>
            <a:r>
              <a:rPr lang="it-IT" sz="3600" dirty="0" err="1">
                <a:solidFill>
                  <a:srgbClr val="FF0000"/>
                </a:solidFill>
              </a:rPr>
              <a:t>much</a:t>
            </a:r>
            <a:r>
              <a:rPr lang="it-IT" sz="3600" dirty="0">
                <a:solidFill>
                  <a:srgbClr val="FF0000"/>
                </a:solidFill>
              </a:rPr>
              <a:t> </a:t>
            </a:r>
            <a:r>
              <a:rPr lang="it-IT" sz="3600" dirty="0" err="1">
                <a:solidFill>
                  <a:srgbClr val="FF0000"/>
                </a:solidFill>
              </a:rPr>
              <a:t>inequality</a:t>
            </a:r>
            <a:r>
              <a:rPr lang="it-IT" sz="3600" dirty="0">
                <a:solidFill>
                  <a:srgbClr val="FF0000"/>
                </a:solidFill>
              </a:rPr>
              <a:t> </a:t>
            </a:r>
            <a:r>
              <a:rPr lang="it-IT" sz="3600" dirty="0" err="1">
                <a:solidFill>
                  <a:srgbClr val="FF0000"/>
                </a:solidFill>
              </a:rPr>
              <a:t>is</a:t>
            </a:r>
            <a:r>
              <a:rPr lang="it-IT" sz="3600" dirty="0">
                <a:solidFill>
                  <a:srgbClr val="FF0000"/>
                </a:solidFill>
              </a:rPr>
              <a:t> </a:t>
            </a:r>
            <a:r>
              <a:rPr lang="it-IT" sz="3600" dirty="0" err="1">
                <a:solidFill>
                  <a:srgbClr val="FF0000"/>
                </a:solidFill>
              </a:rPr>
              <a:t>explained</a:t>
            </a:r>
            <a:r>
              <a:rPr lang="it-IT" sz="3600" dirty="0">
                <a:solidFill>
                  <a:srgbClr val="FF0000"/>
                </a:solidFill>
              </a:rPr>
              <a:t> by </a:t>
            </a:r>
            <a:r>
              <a:rPr lang="it-IT" sz="3600" dirty="0" err="1">
                <a:solidFill>
                  <a:srgbClr val="FF0000"/>
                </a:solidFill>
              </a:rPr>
              <a:t>education</a:t>
            </a:r>
            <a:r>
              <a:rPr lang="it-IT" sz="3600" dirty="0">
                <a:solidFill>
                  <a:srgbClr val="FF0000"/>
                </a:solidFill>
              </a:rPr>
              <a:t>?</a:t>
            </a:r>
            <a:endParaRPr lang="it-IT" sz="3600" dirty="0"/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8321324A-8C64-41DC-9DEA-0B34F857E4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7045" y="1196752"/>
            <a:ext cx="8072379" cy="4896544"/>
          </a:xfrm>
          <a:prstGeom prst="rect">
            <a:avLst/>
          </a:prstGeom>
        </p:spPr>
      </p:pic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AEBBCF8-7ACA-4985-BFC2-E64FBA339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3607FD-2CE1-4807-A442-1F4B7B7F557C}" type="slidenum">
              <a:rPr lang="it-IT" smtClean="0"/>
              <a:pPr>
                <a:defRPr/>
              </a:pPr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03862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217C7B-7252-4FF1-8819-CF6A8F227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496" y="274638"/>
            <a:ext cx="9108504" cy="418058"/>
          </a:xfrm>
        </p:spPr>
        <p:txBody>
          <a:bodyPr>
            <a:normAutofit fontScale="90000"/>
          </a:bodyPr>
          <a:lstStyle/>
          <a:p>
            <a:r>
              <a:rPr lang="it-IT" sz="3600" dirty="0" err="1">
                <a:solidFill>
                  <a:srgbClr val="FF0000"/>
                </a:solidFill>
              </a:rPr>
              <a:t>Is</a:t>
            </a:r>
            <a:r>
              <a:rPr lang="it-IT" sz="3600" dirty="0">
                <a:solidFill>
                  <a:srgbClr val="FF0000"/>
                </a:solidFill>
              </a:rPr>
              <a:t> the trend of </a:t>
            </a:r>
            <a:r>
              <a:rPr lang="it-IT" sz="3600" dirty="0" err="1">
                <a:solidFill>
                  <a:srgbClr val="FF0000"/>
                </a:solidFill>
              </a:rPr>
              <a:t>inequality</a:t>
            </a:r>
            <a:r>
              <a:rPr lang="it-IT" sz="3600" dirty="0">
                <a:solidFill>
                  <a:srgbClr val="FF0000"/>
                </a:solidFill>
              </a:rPr>
              <a:t> in </a:t>
            </a:r>
            <a:r>
              <a:rPr lang="it-IT" sz="3600" dirty="0" err="1">
                <a:solidFill>
                  <a:srgbClr val="FF0000"/>
                </a:solidFill>
              </a:rPr>
              <a:t>Italy</a:t>
            </a:r>
            <a:r>
              <a:rPr lang="it-IT" sz="3600" dirty="0">
                <a:solidFill>
                  <a:srgbClr val="FF0000"/>
                </a:solidFill>
              </a:rPr>
              <a:t> </a:t>
            </a:r>
            <a:r>
              <a:rPr lang="it-IT" sz="3600" dirty="0" err="1">
                <a:solidFill>
                  <a:srgbClr val="FF0000"/>
                </a:solidFill>
              </a:rPr>
              <a:t>explained</a:t>
            </a:r>
            <a:r>
              <a:rPr lang="it-IT" sz="3600" dirty="0">
                <a:solidFill>
                  <a:srgbClr val="FF0000"/>
                </a:solidFill>
              </a:rPr>
              <a:t> by </a:t>
            </a:r>
            <a:r>
              <a:rPr lang="it-IT" sz="3600" dirty="0" err="1">
                <a:solidFill>
                  <a:srgbClr val="FF0000"/>
                </a:solidFill>
              </a:rPr>
              <a:t>education</a:t>
            </a:r>
            <a:r>
              <a:rPr lang="it-IT" sz="3600" dirty="0">
                <a:solidFill>
                  <a:srgbClr val="FF0000"/>
                </a:solidFill>
              </a:rPr>
              <a:t>?</a:t>
            </a:r>
            <a:endParaRPr lang="it-IT" sz="3600" dirty="0"/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F622CF0B-E3CF-4D81-90D1-94BE3565D8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1492" y="1221976"/>
            <a:ext cx="8233956" cy="4943328"/>
          </a:xfrm>
          <a:prstGeom prst="rect">
            <a:avLst/>
          </a:prstGeom>
        </p:spPr>
      </p:pic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18D07AD-8ECF-4617-8349-1D673CB48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3607FD-2CE1-4807-A442-1F4B7B7F557C}" type="slidenum">
              <a:rPr lang="it-IT" smtClean="0"/>
              <a:pPr>
                <a:defRPr/>
              </a:pPr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24587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885174-0F7B-47E5-A7CF-BAA26BEC7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512" y="274638"/>
            <a:ext cx="7344816" cy="562074"/>
          </a:xfrm>
        </p:spPr>
        <p:txBody>
          <a:bodyPr>
            <a:normAutofit fontScale="90000"/>
          </a:bodyPr>
          <a:lstStyle/>
          <a:p>
            <a:r>
              <a:rPr lang="it-IT" sz="3600" dirty="0" err="1">
                <a:solidFill>
                  <a:srgbClr val="FF0000"/>
                </a:solidFill>
              </a:rPr>
              <a:t>Further</a:t>
            </a:r>
            <a:r>
              <a:rPr lang="it-IT" sz="3600" dirty="0">
                <a:solidFill>
                  <a:srgbClr val="FF0000"/>
                </a:solidFill>
              </a:rPr>
              <a:t> </a:t>
            </a:r>
            <a:r>
              <a:rPr lang="it-IT" sz="3600" dirty="0" err="1">
                <a:solidFill>
                  <a:srgbClr val="FF0000"/>
                </a:solidFill>
              </a:rPr>
              <a:t>possible</a:t>
            </a:r>
            <a:r>
              <a:rPr lang="it-IT" sz="3600" dirty="0">
                <a:solidFill>
                  <a:srgbClr val="FF0000"/>
                </a:solidFill>
              </a:rPr>
              <a:t> (</a:t>
            </a:r>
            <a:r>
              <a:rPr lang="it-IT" sz="3600" dirty="0" err="1">
                <a:solidFill>
                  <a:srgbClr val="FF0000"/>
                </a:solidFill>
              </a:rPr>
              <a:t>maybe</a:t>
            </a:r>
            <a:r>
              <a:rPr lang="it-IT" sz="3600" dirty="0">
                <a:solidFill>
                  <a:srgbClr val="FF0000"/>
                </a:solidFill>
              </a:rPr>
              <a:t> </a:t>
            </a:r>
            <a:r>
              <a:rPr lang="it-IT" sz="3600" dirty="0" err="1">
                <a:solidFill>
                  <a:srgbClr val="FF0000"/>
                </a:solidFill>
              </a:rPr>
              <a:t>main</a:t>
            </a:r>
            <a:r>
              <a:rPr lang="it-IT" sz="3600" dirty="0">
                <a:solidFill>
                  <a:srgbClr val="FF0000"/>
                </a:solidFill>
              </a:rPr>
              <a:t>) drivers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0F8992-0889-4770-A771-E3C0A86FA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512" y="1124745"/>
            <a:ext cx="8640960" cy="5001419"/>
          </a:xfrm>
        </p:spPr>
        <p:txBody>
          <a:bodyPr>
            <a:normAutofit lnSpcReduction="10000"/>
          </a:bodyPr>
          <a:lstStyle/>
          <a:p>
            <a:r>
              <a:rPr lang="en-GB" sz="2600" dirty="0"/>
              <a:t>What are the determinants of super-earnings? Talent and popularity in “winner takes all markets” or power producing rents? How competitive are the markets?</a:t>
            </a:r>
          </a:p>
          <a:p>
            <a:r>
              <a:rPr lang="en-GB" sz="2600" dirty="0"/>
              <a:t>Is there an oligarch capitalism?</a:t>
            </a:r>
          </a:p>
          <a:p>
            <a:r>
              <a:rPr lang="en-GB" sz="2600" dirty="0"/>
              <a:t>What is the role played by finance?</a:t>
            </a:r>
          </a:p>
          <a:p>
            <a:r>
              <a:rPr lang="en-GB" sz="2600" dirty="0"/>
              <a:t>What is the role played by “structural” reforms?</a:t>
            </a:r>
          </a:p>
          <a:p>
            <a:r>
              <a:rPr lang="en-GB" sz="2600" dirty="0"/>
              <a:t>How has the bargaining power between labour and capital changed?</a:t>
            </a:r>
          </a:p>
          <a:p>
            <a:r>
              <a:rPr lang="en-GB" sz="2600" dirty="0"/>
              <a:t>Has there been an individualization of economic conditions?</a:t>
            </a:r>
          </a:p>
          <a:p>
            <a:r>
              <a:rPr lang="en-GB" sz="2600" dirty="0"/>
              <a:t>Country specific policies towards different levels of market inequality.</a:t>
            </a:r>
          </a:p>
          <a:p>
            <a:r>
              <a:rPr lang="en-GB" sz="2600" dirty="0"/>
              <a:t>Trends in tax &amp; benefit systems.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50B7727-1C91-4F49-97D6-9C2FB651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3607FD-2CE1-4807-A442-1F4B7B7F557C}" type="slidenum">
              <a:rPr lang="it-IT" smtClean="0"/>
              <a:pPr>
                <a:defRPr/>
              </a:pPr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88899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FA7E00-86E7-4AFD-94A3-0E589BE15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364" y="260648"/>
            <a:ext cx="9066340" cy="468412"/>
          </a:xfrm>
        </p:spPr>
        <p:txBody>
          <a:bodyPr>
            <a:noAutofit/>
          </a:bodyPr>
          <a:lstStyle/>
          <a:p>
            <a:r>
              <a:rPr lang="it-IT" sz="3200" dirty="0">
                <a:solidFill>
                  <a:srgbClr val="FF0000"/>
                </a:solidFill>
              </a:rPr>
              <a:t>Policies to deal with </a:t>
            </a:r>
            <a:r>
              <a:rPr lang="it-IT" sz="3200" dirty="0" err="1">
                <a:solidFill>
                  <a:srgbClr val="FF0000"/>
                </a:solidFill>
              </a:rPr>
              <a:t>inequality</a:t>
            </a:r>
            <a:r>
              <a:rPr lang="it-IT" sz="3200" dirty="0">
                <a:solidFill>
                  <a:srgbClr val="FF0000"/>
                </a:solidFill>
              </a:rPr>
              <a:t>: an </a:t>
            </a:r>
            <a:r>
              <a:rPr lang="it-IT" sz="3200" dirty="0" err="1">
                <a:solidFill>
                  <a:srgbClr val="FF0000"/>
                </a:solidFill>
              </a:rPr>
              <a:t>outline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DDE605-1739-4AFA-AC14-EAFDFF4DF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370" y="1196752"/>
            <a:ext cx="8994330" cy="4929414"/>
          </a:xfrm>
        </p:spPr>
        <p:txBody>
          <a:bodyPr>
            <a:normAutofit/>
          </a:bodyPr>
          <a:lstStyle/>
          <a:p>
            <a:r>
              <a:rPr lang="en-GB" sz="2800" dirty="0"/>
              <a:t>Predistributive strategies</a:t>
            </a:r>
          </a:p>
          <a:p>
            <a:r>
              <a:rPr lang="en-GB" sz="2800" dirty="0"/>
              <a:t>Taxes and redistribution</a:t>
            </a:r>
          </a:p>
          <a:p>
            <a:r>
              <a:rPr lang="en-GB" sz="2800" dirty="0"/>
              <a:t>The welfare state: objectives, characteristics, type of transfers, benefits entitlement and computation rules</a:t>
            </a:r>
          </a:p>
          <a:p>
            <a:r>
              <a:rPr lang="en-GB" sz="2800" dirty="0"/>
              <a:t>Welfare transfers and redistribution</a:t>
            </a:r>
          </a:p>
          <a:p>
            <a:r>
              <a:rPr lang="en-GB" sz="2800" dirty="0"/>
              <a:t>Pros and cons of targeted welfare transfers</a:t>
            </a:r>
          </a:p>
        </p:txBody>
      </p:sp>
    </p:spTree>
    <p:extLst>
      <p:ext uri="{BB962C8B-B14F-4D97-AF65-F5344CB8AC3E}">
        <p14:creationId xmlns:p14="http://schemas.microsoft.com/office/powerpoint/2010/main" val="1620710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52CD74-78DF-4F9D-A104-D95007D36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364" y="260648"/>
            <a:ext cx="9066340" cy="468412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The focus on income distribution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B20C35-8C55-4408-A202-6DB13CD3A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500" dirty="0" err="1">
                <a:latin typeface="Optane"/>
              </a:rPr>
              <a:t>Analyzing</a:t>
            </a:r>
            <a:r>
              <a:rPr lang="it-IT" sz="2500" dirty="0">
                <a:latin typeface="Optane"/>
              </a:rPr>
              <a:t> </a:t>
            </a:r>
            <a:r>
              <a:rPr lang="it-IT" sz="2500" dirty="0" err="1">
                <a:latin typeface="Optane"/>
              </a:rPr>
              <a:t>distribution</a:t>
            </a:r>
            <a:r>
              <a:rPr lang="it-IT" sz="2500" dirty="0">
                <a:latin typeface="Optane"/>
              </a:rPr>
              <a:t> of living </a:t>
            </a:r>
            <a:r>
              <a:rPr lang="it-IT" sz="2500" dirty="0" err="1">
                <a:latin typeface="Optane"/>
              </a:rPr>
              <a:t>standards</a:t>
            </a:r>
            <a:r>
              <a:rPr lang="it-IT" sz="2500" dirty="0">
                <a:latin typeface="Optane"/>
              </a:rPr>
              <a:t> </a:t>
            </a:r>
            <a:r>
              <a:rPr lang="it-IT" sz="2500" dirty="0" err="1">
                <a:latin typeface="Optane"/>
              </a:rPr>
              <a:t>is</a:t>
            </a:r>
            <a:r>
              <a:rPr lang="it-IT" sz="2500" dirty="0">
                <a:latin typeface="Optane"/>
              </a:rPr>
              <a:t> </a:t>
            </a:r>
            <a:r>
              <a:rPr lang="it-IT" sz="2500" dirty="0" err="1">
                <a:latin typeface="Optane"/>
              </a:rPr>
              <a:t>crucial</a:t>
            </a:r>
            <a:r>
              <a:rPr lang="it-IT" sz="2500" dirty="0">
                <a:latin typeface="Optane"/>
              </a:rPr>
              <a:t> in </a:t>
            </a:r>
            <a:r>
              <a:rPr lang="it-IT" sz="2500" dirty="0" err="1">
                <a:latin typeface="Optane"/>
              </a:rPr>
              <a:t>terms</a:t>
            </a:r>
            <a:r>
              <a:rPr lang="it-IT" sz="2500" dirty="0">
                <a:latin typeface="Optane"/>
              </a:rPr>
              <a:t> of </a:t>
            </a:r>
            <a:r>
              <a:rPr lang="it-IT" sz="2500" dirty="0" err="1">
                <a:latin typeface="Optane"/>
              </a:rPr>
              <a:t>both</a:t>
            </a:r>
            <a:r>
              <a:rPr lang="it-IT" sz="2500" dirty="0">
                <a:latin typeface="Optane"/>
              </a:rPr>
              <a:t> </a:t>
            </a:r>
            <a:r>
              <a:rPr lang="it-IT" sz="2500" dirty="0" err="1">
                <a:latin typeface="Optane"/>
              </a:rPr>
              <a:t>processes</a:t>
            </a:r>
            <a:r>
              <a:rPr lang="it-IT" sz="2500" dirty="0">
                <a:latin typeface="Optane"/>
              </a:rPr>
              <a:t> </a:t>
            </a:r>
            <a:r>
              <a:rPr lang="it-IT" sz="2500" dirty="0" err="1">
                <a:latin typeface="Optane"/>
              </a:rPr>
              <a:t>determining</a:t>
            </a:r>
            <a:r>
              <a:rPr lang="it-IT" sz="2500" dirty="0">
                <a:latin typeface="Optane"/>
              </a:rPr>
              <a:t> </a:t>
            </a:r>
            <a:r>
              <a:rPr lang="it-IT" sz="2500" dirty="0" err="1">
                <a:latin typeface="Optane"/>
              </a:rPr>
              <a:t>it</a:t>
            </a:r>
            <a:r>
              <a:rPr lang="it-IT" sz="2500" dirty="0">
                <a:latin typeface="Optane"/>
              </a:rPr>
              <a:t> (e.g., </a:t>
            </a:r>
            <a:r>
              <a:rPr lang="it-IT" sz="2500" dirty="0" err="1">
                <a:latin typeface="Optane"/>
              </a:rPr>
              <a:t>why</a:t>
            </a:r>
            <a:r>
              <a:rPr lang="it-IT" sz="2500" dirty="0">
                <a:latin typeface="Optane"/>
              </a:rPr>
              <a:t> are </a:t>
            </a:r>
            <a:r>
              <a:rPr lang="it-IT" sz="2500" dirty="0" err="1">
                <a:latin typeface="Optane"/>
              </a:rPr>
              <a:t>individuals</a:t>
            </a:r>
            <a:r>
              <a:rPr lang="it-IT" sz="2500" dirty="0">
                <a:latin typeface="Optane"/>
              </a:rPr>
              <a:t> </a:t>
            </a:r>
            <a:r>
              <a:rPr lang="it-IT" sz="2500" dirty="0" err="1">
                <a:latin typeface="Optane"/>
              </a:rPr>
              <a:t>differently</a:t>
            </a:r>
            <a:r>
              <a:rPr lang="it-IT" sz="2500" dirty="0">
                <a:latin typeface="Optane"/>
              </a:rPr>
              <a:t> </a:t>
            </a:r>
            <a:r>
              <a:rPr lang="it-IT" sz="2500" dirty="0" err="1">
                <a:latin typeface="Optane"/>
              </a:rPr>
              <a:t>paid</a:t>
            </a:r>
            <a:r>
              <a:rPr lang="it-IT" sz="2500" dirty="0">
                <a:latin typeface="Optane"/>
              </a:rPr>
              <a:t>?) and </a:t>
            </a:r>
            <a:r>
              <a:rPr lang="it-IT" sz="2500" dirty="0" err="1">
                <a:latin typeface="Optane"/>
              </a:rPr>
              <a:t>its</a:t>
            </a:r>
            <a:r>
              <a:rPr lang="it-IT" sz="2500" dirty="0">
                <a:latin typeface="Optane"/>
              </a:rPr>
              <a:t> </a:t>
            </a:r>
            <a:r>
              <a:rPr lang="it-IT" sz="2500" dirty="0" err="1">
                <a:latin typeface="Optane"/>
              </a:rPr>
              <a:t>consequences</a:t>
            </a:r>
            <a:r>
              <a:rPr lang="it-IT" sz="2500" dirty="0">
                <a:latin typeface="Optane"/>
              </a:rPr>
              <a:t> on some aggregate </a:t>
            </a:r>
            <a:r>
              <a:rPr lang="it-IT" sz="2500" dirty="0" err="1">
                <a:latin typeface="Optane"/>
              </a:rPr>
              <a:t>outcomes</a:t>
            </a:r>
            <a:r>
              <a:rPr lang="it-IT" sz="2500" dirty="0">
                <a:latin typeface="Optane"/>
              </a:rPr>
              <a:t> (e.g., growth, health, social </a:t>
            </a:r>
            <a:r>
              <a:rPr lang="it-IT" sz="2500" dirty="0" err="1">
                <a:latin typeface="Optane"/>
              </a:rPr>
              <a:t>cohesion</a:t>
            </a:r>
            <a:r>
              <a:rPr lang="it-IT" sz="2500" dirty="0">
                <a:latin typeface="Optane"/>
              </a:rPr>
              <a:t>).</a:t>
            </a:r>
          </a:p>
          <a:p>
            <a:r>
              <a:rPr lang="en-US" altLang="it-IT" sz="2500" dirty="0">
                <a:latin typeface="Optane"/>
              </a:rPr>
              <a:t>Which is the best variable for identifying individual welfare? </a:t>
            </a:r>
          </a:p>
          <a:p>
            <a:r>
              <a:rPr lang="en-US" altLang="it-IT" sz="2500" dirty="0">
                <a:latin typeface="Optane"/>
              </a:rPr>
              <a:t>Monetary or non monetary indexes? Mono or multidimensional indexes?</a:t>
            </a:r>
          </a:p>
          <a:p>
            <a:pPr marL="552450" indent="-552450">
              <a:buFont typeface="Wingdings" panose="05000000000000000000" pitchFamily="2" charset="2"/>
              <a:buAutoNum type="alphaLcParenR"/>
            </a:pPr>
            <a:r>
              <a:rPr lang="en-US" altLang="it-IT" sz="2500" dirty="0">
                <a:latin typeface="Optane"/>
              </a:rPr>
              <a:t>Income.</a:t>
            </a:r>
          </a:p>
          <a:p>
            <a:pPr marL="552450" indent="-552450">
              <a:buFont typeface="Wingdings" panose="05000000000000000000" pitchFamily="2" charset="2"/>
              <a:buAutoNum type="alphaLcParenR"/>
            </a:pPr>
            <a:r>
              <a:rPr lang="en-US" altLang="it-IT" sz="2500" dirty="0">
                <a:latin typeface="Optane"/>
              </a:rPr>
              <a:t>Consumption.</a:t>
            </a:r>
          </a:p>
          <a:p>
            <a:pPr marL="552450" indent="-552450">
              <a:buFont typeface="Wingdings" panose="05000000000000000000" pitchFamily="2" charset="2"/>
              <a:buAutoNum type="alphaLcParenR"/>
            </a:pPr>
            <a:r>
              <a:rPr lang="en-US" altLang="it-IT" sz="2500" dirty="0">
                <a:latin typeface="Optane"/>
              </a:rPr>
              <a:t>Wealth.</a:t>
            </a:r>
          </a:p>
          <a:p>
            <a:pPr marL="552450" indent="-552450">
              <a:buFont typeface="Wingdings" panose="05000000000000000000" pitchFamily="2" charset="2"/>
              <a:buAutoNum type="alphaLcParenR"/>
            </a:pPr>
            <a:r>
              <a:rPr lang="en-US" altLang="it-IT" sz="2500" dirty="0" err="1">
                <a:latin typeface="Optane"/>
              </a:rPr>
              <a:t>Functionings</a:t>
            </a:r>
            <a:r>
              <a:rPr lang="en-US" altLang="it-IT" sz="2500" dirty="0">
                <a:latin typeface="Optane"/>
              </a:rPr>
              <a:t> and capabilities (Sen).</a:t>
            </a:r>
          </a:p>
          <a:p>
            <a:pPr marL="552450" indent="-552450">
              <a:buFont typeface="Wingdings" panose="05000000000000000000" pitchFamily="2" charset="2"/>
              <a:buAutoNum type="alphaLcParenR"/>
            </a:pPr>
            <a:r>
              <a:rPr lang="en-US" altLang="it-IT" sz="2500" dirty="0">
                <a:latin typeface="Optane"/>
              </a:rPr>
              <a:t>Happiness. </a:t>
            </a:r>
          </a:p>
        </p:txBody>
      </p:sp>
    </p:spTree>
    <p:extLst>
      <p:ext uri="{BB962C8B-B14F-4D97-AF65-F5344CB8AC3E}">
        <p14:creationId xmlns:p14="http://schemas.microsoft.com/office/powerpoint/2010/main" val="995587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B021E1-5F9F-4008-84BB-ECCE843BD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496" y="274639"/>
            <a:ext cx="8651304" cy="562074"/>
          </a:xfrm>
        </p:spPr>
        <p:txBody>
          <a:bodyPr>
            <a:normAutofit fontScale="90000"/>
          </a:bodyPr>
          <a:lstStyle/>
          <a:p>
            <a:r>
              <a:rPr lang="it-IT" sz="3600" dirty="0">
                <a:solidFill>
                  <a:srgbClr val="FF0000"/>
                </a:solidFill>
              </a:rPr>
              <a:t>Predistributive </a:t>
            </a:r>
            <a:r>
              <a:rPr lang="it-IT" sz="3600" dirty="0" err="1">
                <a:solidFill>
                  <a:srgbClr val="FF0000"/>
                </a:solidFill>
              </a:rPr>
              <a:t>strategies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75C41D-1A4B-4BC8-A667-3FEE00E80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496" y="1052736"/>
            <a:ext cx="9217024" cy="530361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sz="4200" u="sng" dirty="0"/>
              <a:t>Levelling endowments</a:t>
            </a:r>
          </a:p>
          <a:p>
            <a:r>
              <a:rPr lang="en-GB" sz="4200" dirty="0"/>
              <a:t>Human capital (quantity, quality and its heterogeneity)</a:t>
            </a:r>
          </a:p>
          <a:p>
            <a:r>
              <a:rPr lang="en-GB" sz="4200" dirty="0"/>
              <a:t>Wealth (mostly due to inheritances)</a:t>
            </a:r>
          </a:p>
          <a:p>
            <a:pPr marL="0" indent="0">
              <a:buNone/>
            </a:pPr>
            <a:r>
              <a:rPr lang="en-GB" sz="4200" u="sng" dirty="0"/>
              <a:t>Change the rules of the game</a:t>
            </a:r>
          </a:p>
          <a:p>
            <a:r>
              <a:rPr lang="en-GB" sz="4200" dirty="0"/>
              <a:t>Antitrust not only interested at reducing prices</a:t>
            </a:r>
          </a:p>
          <a:p>
            <a:r>
              <a:rPr lang="en-GB" sz="4200" dirty="0"/>
              <a:t>Weakening power related to asymmetric information, property rights, joint consumption =&gt; act on firms’ governance</a:t>
            </a:r>
          </a:p>
          <a:p>
            <a:pPr marL="0" indent="0">
              <a:buNone/>
            </a:pPr>
            <a:r>
              <a:rPr lang="it-IT" sz="4200" u="sng" dirty="0"/>
              <a:t>Predistributive effects of </a:t>
            </a:r>
            <a:r>
              <a:rPr lang="en-GB" sz="4200" u="sng" dirty="0"/>
              <a:t>redistribution</a:t>
            </a:r>
          </a:p>
          <a:p>
            <a:r>
              <a:rPr lang="en-GB" sz="4200" dirty="0"/>
              <a:t>Link between top gross income shares and marginal tax rates.</a:t>
            </a:r>
          </a:p>
          <a:p>
            <a:r>
              <a:rPr lang="en-GB" sz="4200" dirty="0"/>
              <a:t>Incentives to accumulate due to the lack of inheritance taxes</a:t>
            </a:r>
          </a:p>
          <a:p>
            <a:r>
              <a:rPr lang="en-GB" sz="4200" dirty="0"/>
              <a:t>Basic/minimum incomes might change workers’ option value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/>
          </a:p>
          <a:p>
            <a:endParaRPr lang="en-GB" sz="28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DF92A03-9B04-40DD-84F5-DCF6EF2A7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D14EA-5576-4C5C-84A7-5FE9BCAC2FA7}" type="slidenum">
              <a:rPr lang="it-IT" altLang="it-IT" smtClean="0"/>
              <a:pPr/>
              <a:t>30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794410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4066C3-FD21-431A-88C9-B6D5FF298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200" dirty="0">
                <a:solidFill>
                  <a:srgbClr val="FF0000"/>
                </a:solidFill>
              </a:rPr>
              <a:t>Taxes and effects on redistribution (a)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CE1BDE-EBA2-4503-951E-146AFB238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370" y="1124743"/>
            <a:ext cx="8994330" cy="5001423"/>
          </a:xfrm>
        </p:spPr>
        <p:txBody>
          <a:bodyPr/>
          <a:lstStyle/>
          <a:p>
            <a:r>
              <a:rPr lang="en-GB" sz="2600" dirty="0"/>
              <a:t>Taxes have to be assessed according to the tax base:</a:t>
            </a:r>
          </a:p>
          <a:p>
            <a:pPr lvl="1"/>
            <a:r>
              <a:rPr lang="en-GB" sz="2600" dirty="0"/>
              <a:t>Persons’ incomes (labour and capital incomes)</a:t>
            </a:r>
          </a:p>
          <a:p>
            <a:pPr lvl="1"/>
            <a:r>
              <a:rPr lang="en-GB" sz="2600" dirty="0"/>
              <a:t>Firms’ incomes</a:t>
            </a:r>
          </a:p>
          <a:p>
            <a:pPr lvl="1"/>
            <a:r>
              <a:rPr lang="en-GB" sz="2600" dirty="0"/>
              <a:t>Properties</a:t>
            </a:r>
          </a:p>
          <a:p>
            <a:pPr lvl="1"/>
            <a:r>
              <a:rPr lang="en-GB" sz="2600" dirty="0"/>
              <a:t>Consumption</a:t>
            </a:r>
          </a:p>
          <a:p>
            <a:pPr lvl="1"/>
            <a:r>
              <a:rPr lang="en-GB" sz="2600" dirty="0"/>
              <a:t>Tax expenditures</a:t>
            </a:r>
          </a:p>
          <a:p>
            <a:r>
              <a:rPr lang="en-GB" sz="2600" dirty="0"/>
              <a:t>The effects of taxes on income distribution has to be assessed according to the type of income concept that is affects: </a:t>
            </a:r>
            <a:r>
              <a:rPr lang="en-GB" sz="2600" dirty="0" err="1"/>
              <a:t>i</a:t>
            </a:r>
            <a:r>
              <a:rPr lang="en-GB" sz="2600" dirty="0"/>
              <a:t>) individuals’ labour incomes; ii) market incomes; iii) disposable incomes; iv) full (extended) incomes</a:t>
            </a:r>
          </a:p>
          <a:p>
            <a:endParaRPr lang="en-GB" sz="2600" dirty="0"/>
          </a:p>
          <a:p>
            <a:pPr lvl="1"/>
            <a:endParaRPr lang="en-GB" sz="22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2ADAE3A-A57D-44CF-8E22-C163C0922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F07E5-B76D-41E8-8688-095726836DC2}" type="slidenum">
              <a:rPr lang="it-IT" smtClean="0"/>
              <a:pPr>
                <a:defRPr/>
              </a:pPr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01467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4066C3-FD21-431A-88C9-B6D5FF298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Taxes and effects on redistribution (b)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CE1BDE-EBA2-4503-951E-146AFB238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6401"/>
            <a:ext cx="8229600" cy="4449763"/>
          </a:xfrm>
        </p:spPr>
        <p:txBody>
          <a:bodyPr/>
          <a:lstStyle/>
          <a:p>
            <a:r>
              <a:rPr lang="en-GB" sz="2600" dirty="0"/>
              <a:t>Different taxes affect different income concepts; e.g., consumption taxes act on full income, personal income taxes on individual income.</a:t>
            </a:r>
          </a:p>
          <a:p>
            <a:r>
              <a:rPr lang="en-GB" sz="2600" dirty="0"/>
              <a:t>Progressivity may be assessed within a certain income source or – in general – looking at the effects of disposable/full incomes, thus moving from the individual to the household.</a:t>
            </a:r>
          </a:p>
          <a:p>
            <a:pPr lvl="1"/>
            <a:endParaRPr lang="en-GB" sz="22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2ADAE3A-A57D-44CF-8E22-C163C0922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F07E5-B76D-41E8-8688-095726836DC2}" type="slidenum">
              <a:rPr lang="it-IT" smtClean="0"/>
              <a:pPr>
                <a:defRPr/>
              </a:pPr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84378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4066C3-FD21-431A-88C9-B6D5FF298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Taxes and effects on redistribution (c)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CE1BDE-EBA2-4503-951E-146AFB238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6401"/>
            <a:ext cx="8229600" cy="4449763"/>
          </a:xfrm>
        </p:spPr>
        <p:txBody>
          <a:bodyPr/>
          <a:lstStyle/>
          <a:p>
            <a:r>
              <a:rPr lang="en-GB" sz="2600" dirty="0"/>
              <a:t>When assessing the effects on distribution 2 effects to be distinguished to assess the progressivity of a tax programme: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sz="2600" dirty="0"/>
              <a:t>Composition effects, between those burdened or not by a certain tax (e.g., taxes on capital incomes between those with or not capital incomes)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sz="2600" dirty="0"/>
              <a:t>Price effects, different relative effects on those who are burdened by a certain tax (e.g., taxes on capital incomes within those holding these incomes).</a:t>
            </a:r>
          </a:p>
          <a:p>
            <a:pPr lvl="1"/>
            <a:endParaRPr lang="en-GB" sz="22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2ADAE3A-A57D-44CF-8E22-C163C0922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F07E5-B76D-41E8-8688-095726836DC2}" type="slidenum">
              <a:rPr lang="it-IT" smtClean="0"/>
              <a:pPr>
                <a:defRPr/>
              </a:pPr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28617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5A9492-5E4A-408C-A3DF-B57501C7708E}" type="slidenum">
              <a:rPr lang="it-IT" smtClean="0"/>
              <a:pPr>
                <a:defRPr/>
              </a:pPr>
              <a:t>34</a:t>
            </a:fld>
            <a:endParaRPr lang="it-IT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344488" y="274638"/>
            <a:ext cx="8723312" cy="490066"/>
          </a:xfrm>
        </p:spPr>
        <p:txBody>
          <a:bodyPr>
            <a:noAutofit/>
          </a:bodyPr>
          <a:lstStyle/>
          <a:p>
            <a:r>
              <a:rPr lang="it-IT" sz="3200" dirty="0" err="1">
                <a:solidFill>
                  <a:srgbClr val="FF0000"/>
                </a:solidFill>
              </a:rPr>
              <a:t>What</a:t>
            </a:r>
            <a:r>
              <a:rPr lang="it-IT" sz="3200" dirty="0">
                <a:solidFill>
                  <a:srgbClr val="FF0000"/>
                </a:solidFill>
              </a:rPr>
              <a:t> </a:t>
            </a:r>
            <a:r>
              <a:rPr lang="it-IT" sz="3200" dirty="0" err="1">
                <a:solidFill>
                  <a:srgbClr val="FF0000"/>
                </a:solidFill>
              </a:rPr>
              <a:t>is</a:t>
            </a:r>
            <a:r>
              <a:rPr lang="it-IT" sz="3200" dirty="0">
                <a:solidFill>
                  <a:srgbClr val="FF0000"/>
                </a:solidFill>
              </a:rPr>
              <a:t> the welfare state?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1" y="1268760"/>
            <a:ext cx="8569326" cy="532889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700" dirty="0"/>
              <a:t>How to define it?</a:t>
            </a:r>
          </a:p>
          <a:p>
            <a:pPr eaLnBrk="1" hangingPunct="1"/>
            <a:r>
              <a:rPr lang="en-GB" sz="2700" dirty="0"/>
              <a:t>Social assistance or social insurance tool?</a:t>
            </a:r>
          </a:p>
          <a:p>
            <a:pPr eaLnBrk="1" hangingPunct="1"/>
            <a:r>
              <a:rPr lang="en-GB" sz="2700" dirty="0"/>
              <a:t>Public or private instruments?</a:t>
            </a:r>
          </a:p>
          <a:p>
            <a:pPr eaLnBrk="1" hangingPunct="1"/>
            <a:r>
              <a:rPr lang="en-GB" sz="2700" dirty="0"/>
              <a:t>Public financing and/or public supply?</a:t>
            </a:r>
          </a:p>
          <a:p>
            <a:pPr eaLnBrk="1" hangingPunct="1"/>
            <a:r>
              <a:rPr lang="en-GB" sz="2700" dirty="0"/>
              <a:t>What components should be included? </a:t>
            </a:r>
          </a:p>
          <a:p>
            <a:pPr eaLnBrk="1" hangingPunct="1"/>
            <a:r>
              <a:rPr lang="en-GB" sz="2700" dirty="0"/>
              <a:t>How to finance it? Social contribution vs general taxation?</a:t>
            </a:r>
          </a:p>
          <a:p>
            <a:pPr eaLnBrk="1" hangingPunct="1"/>
            <a:r>
              <a:rPr lang="en-GB" sz="2700" dirty="0" err="1"/>
              <a:t>Espros</a:t>
            </a:r>
            <a:r>
              <a:rPr lang="en-GB" sz="2700" dirty="0"/>
              <a:t> classification by risks sources in EU.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6B4A1F-1C0F-4741-A36D-DE6265814A3C}" type="slidenum">
              <a:rPr lang="it-IT" smtClean="0"/>
              <a:pPr>
                <a:defRPr/>
              </a:pPr>
              <a:t>35</a:t>
            </a:fld>
            <a:endParaRPr lang="it-IT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344489" y="228600"/>
            <a:ext cx="8720138" cy="762000"/>
          </a:xfrm>
        </p:spPr>
        <p:txBody>
          <a:bodyPr>
            <a:normAutofit/>
          </a:bodyPr>
          <a:lstStyle/>
          <a:p>
            <a:pPr eaLnBrk="1" hangingPunct="1"/>
            <a:r>
              <a:rPr lang="it-IT" sz="3200" dirty="0">
                <a:solidFill>
                  <a:srgbClr val="FF0000"/>
                </a:solidFill>
              </a:rPr>
              <a:t>Welfare State </a:t>
            </a:r>
            <a:r>
              <a:rPr lang="it-IT" sz="3200" dirty="0" err="1">
                <a:solidFill>
                  <a:srgbClr val="FF0000"/>
                </a:solidFill>
              </a:rPr>
              <a:t>objectives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4489" y="1219200"/>
            <a:ext cx="8929688" cy="537845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40000"/>
              </a:spcBef>
              <a:buFont typeface="Wingdings" pitchFamily="2" charset="2"/>
              <a:buAutoNum type="arabicPeriod"/>
            </a:pPr>
            <a:r>
              <a:rPr lang="en-GB" sz="2400" b="1" dirty="0"/>
              <a:t>Efficiency</a:t>
            </a:r>
            <a:r>
              <a:rPr lang="en-GB" sz="2400" dirty="0"/>
              <a:t>: macro (total social spending), micro (spending composition), incentives (on individual behaviours).</a:t>
            </a:r>
          </a:p>
          <a:p>
            <a:pPr marL="609600" indent="-609600">
              <a:lnSpc>
                <a:spcPct val="80000"/>
              </a:lnSpc>
              <a:spcBef>
                <a:spcPct val="40000"/>
              </a:spcBef>
              <a:buFont typeface="Wingdings" pitchFamily="2" charset="2"/>
              <a:buAutoNum type="arabicPeriod"/>
            </a:pPr>
            <a:r>
              <a:rPr lang="en-GB" sz="2400" b="1" dirty="0"/>
              <a:t>Living standards </a:t>
            </a:r>
            <a:r>
              <a:rPr lang="en-GB" sz="2400" b="1" dirty="0" err="1"/>
              <a:t>protecion</a:t>
            </a:r>
            <a:r>
              <a:rPr lang="en-GB" sz="2400" dirty="0"/>
              <a:t>: anti-poverty, insurance and income smoothing (life cycle).</a:t>
            </a:r>
          </a:p>
          <a:p>
            <a:pPr marL="609600" indent="-609600">
              <a:lnSpc>
                <a:spcPct val="80000"/>
              </a:lnSpc>
              <a:spcBef>
                <a:spcPct val="40000"/>
              </a:spcBef>
              <a:buFont typeface="Wingdings" pitchFamily="2" charset="2"/>
              <a:buAutoNum type="arabicPeriod"/>
            </a:pPr>
            <a:r>
              <a:rPr lang="en-GB" sz="2400" b="1" dirty="0"/>
              <a:t>Inequality decrease</a:t>
            </a:r>
            <a:r>
              <a:rPr lang="en-GB" sz="2400" dirty="0"/>
              <a:t>: vertical and horizontal equity =&gt; entitlements and computation formulas.</a:t>
            </a:r>
          </a:p>
          <a:p>
            <a:pPr marL="609600" indent="-609600">
              <a:lnSpc>
                <a:spcPct val="80000"/>
              </a:lnSpc>
              <a:spcBef>
                <a:spcPct val="40000"/>
              </a:spcBef>
              <a:buFont typeface="Wingdings" pitchFamily="2" charset="2"/>
              <a:buAutoNum type="arabicPeriod"/>
            </a:pPr>
            <a:r>
              <a:rPr lang="en-GB" sz="2400" b="1" dirty="0"/>
              <a:t>Social cohesion</a:t>
            </a:r>
            <a:r>
              <a:rPr lang="en-GB" sz="2400" dirty="0"/>
              <a:t>: dignity without stigma and social solidarities (positive freedom as capabilities).</a:t>
            </a:r>
          </a:p>
          <a:p>
            <a:pPr marL="609600" indent="-609600">
              <a:lnSpc>
                <a:spcPct val="80000"/>
              </a:lnSpc>
              <a:spcBef>
                <a:spcPct val="40000"/>
              </a:spcBef>
              <a:buFont typeface="Wingdings" pitchFamily="2" charset="2"/>
              <a:buAutoNum type="arabicPeriod"/>
            </a:pPr>
            <a:r>
              <a:rPr lang="en-GB" sz="2400" b="1" dirty="0"/>
              <a:t>Administrative management</a:t>
            </a:r>
            <a:r>
              <a:rPr lang="en-GB" sz="2400" dirty="0"/>
              <a:t>: information for citizens, no abuses (no I and II order errors in case of means tested benefits).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GB" sz="2400" dirty="0"/>
              <a:t>Normative roles given to the various objectives =&gt; different WS models (e.g. universal vs residual)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GB" sz="2400" dirty="0"/>
              <a:t>Often trade off between the objectives.</a:t>
            </a:r>
          </a:p>
          <a:p>
            <a:pPr marL="609600" indent="-609600">
              <a:lnSpc>
                <a:spcPct val="80000"/>
              </a:lnSpc>
              <a:buNone/>
            </a:pPr>
            <a:endParaRPr lang="it-IT" sz="1700" dirty="0"/>
          </a:p>
          <a:p>
            <a:pPr marL="609600" indent="-609600">
              <a:lnSpc>
                <a:spcPct val="80000"/>
              </a:lnSpc>
              <a:buNone/>
            </a:pPr>
            <a:endParaRPr lang="it-IT" sz="1700" dirty="0"/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n"/>
            </a:pPr>
            <a:endParaRPr lang="it-IT" sz="800" dirty="0"/>
          </a:p>
          <a:p>
            <a:pPr marL="609600" indent="-609600">
              <a:lnSpc>
                <a:spcPct val="80000"/>
              </a:lnSpc>
              <a:buNone/>
            </a:pPr>
            <a:endParaRPr lang="it-IT" sz="900" dirty="0"/>
          </a:p>
        </p:txBody>
      </p:sp>
    </p:spTree>
    <p:extLst>
      <p:ext uri="{BB962C8B-B14F-4D97-AF65-F5344CB8AC3E}">
        <p14:creationId xmlns:p14="http://schemas.microsoft.com/office/powerpoint/2010/main" val="31882727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518ADC-AB5D-4A3A-8636-3BC314C28DCB}" type="slidenum">
              <a:rPr lang="it-IT" smtClean="0"/>
              <a:pPr>
                <a:defRPr/>
              </a:pPr>
              <a:t>36</a:t>
            </a:fld>
            <a:endParaRPr lang="it-IT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344488" y="274638"/>
            <a:ext cx="8723312" cy="6397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sz="3600" dirty="0" err="1">
                <a:solidFill>
                  <a:srgbClr val="FF0000"/>
                </a:solidFill>
              </a:rPr>
              <a:t>Types</a:t>
            </a:r>
            <a:r>
              <a:rPr lang="it-IT" sz="3600" dirty="0">
                <a:solidFill>
                  <a:srgbClr val="FF0000"/>
                </a:solidFill>
              </a:rPr>
              <a:t> of welfare state </a:t>
            </a:r>
            <a:r>
              <a:rPr lang="it-IT" sz="3600" dirty="0" err="1">
                <a:solidFill>
                  <a:srgbClr val="FF0000"/>
                </a:solidFill>
              </a:rPr>
              <a:t>transfers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1"/>
            <a:ext cx="8839200" cy="5381625"/>
          </a:xfrm>
        </p:spPr>
        <p:txBody>
          <a:bodyPr/>
          <a:lstStyle/>
          <a:p>
            <a:pPr marL="552450" indent="-552450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en-US" sz="2400" u="sng" dirty="0"/>
              <a:t>Their nature</a:t>
            </a:r>
            <a:r>
              <a:rPr lang="en-US" sz="2400" dirty="0"/>
              <a:t>: cash or in kind or specific cash transfers (vouchers).</a:t>
            </a:r>
          </a:p>
          <a:p>
            <a:pPr marL="552450" indent="-552450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en-US" sz="2400" u="sng" dirty="0"/>
              <a:t>The transfer entitlement</a:t>
            </a:r>
            <a:r>
              <a:rPr lang="en-US" sz="2400" dirty="0"/>
              <a:t>:</a:t>
            </a:r>
          </a:p>
          <a:p>
            <a:pPr marL="952500" lvl="1" indent="-552450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400" dirty="0"/>
              <a:t>Social insurance: specific event and seniority record.</a:t>
            </a:r>
          </a:p>
          <a:p>
            <a:pPr marL="952500" lvl="1" indent="-552450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400" dirty="0"/>
              <a:t>Pure universal transfer: only contingency.</a:t>
            </a:r>
          </a:p>
          <a:p>
            <a:pPr marL="952500" lvl="1" indent="-552450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400" dirty="0"/>
              <a:t>Means tested benefit: based on income threshold and, in cases, on events occurrence.</a:t>
            </a:r>
          </a:p>
          <a:p>
            <a:pPr marL="952500" lvl="1" indent="-552450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400" dirty="0"/>
              <a:t>Transfer sectorial: only to employees? The degree of corporativism.</a:t>
            </a:r>
          </a:p>
          <a:p>
            <a:pPr marL="952500" lvl="1" indent="-552450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400" dirty="0"/>
              <a:t>Rights linked to citizenship or to employment (with some duties)? Welfare or </a:t>
            </a:r>
            <a:r>
              <a:rPr lang="en-US" sz="2400" i="1" dirty="0"/>
              <a:t>workfare</a:t>
            </a:r>
            <a:r>
              <a:rPr lang="en-US" sz="2400" dirty="0"/>
              <a:t>?</a:t>
            </a:r>
          </a:p>
          <a:p>
            <a:pPr marL="552450" indent="-552450">
              <a:lnSpc>
                <a:spcPct val="80000"/>
              </a:lnSpc>
              <a:buFont typeface="Arial" charset="0"/>
              <a:buAutoNum type="alphaLcParenR" startAt="3"/>
            </a:pPr>
            <a:r>
              <a:rPr lang="en-US" sz="2400" u="sng" dirty="0"/>
              <a:t>The benefit computation formula and the distributive effects</a:t>
            </a:r>
            <a:endParaRPr lang="en-US" sz="2400" dirty="0"/>
          </a:p>
          <a:p>
            <a:pPr marL="952500" lvl="1" indent="-552450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400" dirty="0"/>
              <a:t>Is there a link between the entitlement and the formula?</a:t>
            </a:r>
          </a:p>
          <a:p>
            <a:pPr marL="952500" lvl="1" indent="-552450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400" dirty="0"/>
              <a:t>Are also insurance benefit redistributive?</a:t>
            </a:r>
          </a:p>
          <a:p>
            <a:pPr marL="952500" lvl="1" indent="-552450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400" dirty="0"/>
              <a:t>Crucial factors: risk exposition, entitlement conditions, links between contributions and benefits.</a:t>
            </a:r>
          </a:p>
          <a:p>
            <a:pPr marL="0" indent="0">
              <a:lnSpc>
                <a:spcPct val="80000"/>
              </a:lnSpc>
              <a:buNone/>
            </a:pPr>
            <a:endParaRPr lang="it-IT" sz="21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2C40CD-98CB-4674-8F87-48D3E809DDC9}" type="slidenum">
              <a:rPr lang="it-IT" smtClean="0"/>
              <a:pPr>
                <a:defRPr/>
              </a:pPr>
              <a:t>37</a:t>
            </a:fld>
            <a:endParaRPr lang="it-IT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344487" y="228600"/>
            <a:ext cx="8720139" cy="685800"/>
          </a:xfrm>
        </p:spPr>
        <p:txBody>
          <a:bodyPr>
            <a:normAutofit/>
          </a:bodyPr>
          <a:lstStyle/>
          <a:p>
            <a:pPr eaLnBrk="1" hangingPunct="1"/>
            <a:r>
              <a:rPr lang="it-IT" sz="3200" dirty="0">
                <a:solidFill>
                  <a:srgbClr val="FF0000"/>
                </a:solidFill>
              </a:rPr>
              <a:t>Welfare </a:t>
            </a:r>
            <a:r>
              <a:rPr lang="it-IT" sz="3200" dirty="0" err="1">
                <a:solidFill>
                  <a:srgbClr val="FF0000"/>
                </a:solidFill>
              </a:rPr>
              <a:t>regimes</a:t>
            </a:r>
            <a:r>
              <a:rPr lang="it-IT" sz="3200" dirty="0">
                <a:solidFill>
                  <a:srgbClr val="FF0000"/>
                </a:solidFill>
              </a:rPr>
              <a:t> in the EU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4487" y="1066801"/>
            <a:ext cx="8785227" cy="5241925"/>
          </a:xfrm>
        </p:spPr>
        <p:txBody>
          <a:bodyPr/>
          <a:lstStyle/>
          <a:p>
            <a:pPr marL="609600" indent="-609600">
              <a:lnSpc>
                <a:spcPct val="110000"/>
              </a:lnSpc>
              <a:buNone/>
            </a:pPr>
            <a:r>
              <a:rPr lang="en-US" sz="2500" dirty="0" err="1"/>
              <a:t>Beveridgian</a:t>
            </a:r>
            <a:r>
              <a:rPr lang="en-US" sz="2500" dirty="0"/>
              <a:t> and </a:t>
            </a:r>
            <a:r>
              <a:rPr lang="en-US" sz="2500" dirty="0" err="1"/>
              <a:t>Bismarckian</a:t>
            </a:r>
            <a:r>
              <a:rPr lang="en-US" sz="2500" dirty="0"/>
              <a:t> models.</a:t>
            </a:r>
          </a:p>
          <a:p>
            <a:pPr marL="609600" indent="-609600">
              <a:lnSpc>
                <a:spcPct val="110000"/>
              </a:lnSpc>
              <a:buNone/>
            </a:pPr>
            <a:r>
              <a:rPr lang="en-US" sz="2500" dirty="0"/>
              <a:t>The literature on welfare regimes:</a:t>
            </a:r>
          </a:p>
          <a:p>
            <a:pPr marL="609600" indent="-609600">
              <a:lnSpc>
                <a:spcPct val="110000"/>
              </a:lnSpc>
            </a:pPr>
            <a:r>
              <a:rPr lang="en-US" sz="2500" dirty="0" err="1"/>
              <a:t>Esping</a:t>
            </a:r>
            <a:r>
              <a:rPr lang="en-US" sz="2500" dirty="0"/>
              <a:t> Andersen (1990) classification (extended by </a:t>
            </a:r>
            <a:r>
              <a:rPr lang="en-US" sz="2500" dirty="0" err="1"/>
              <a:t>Ferrera</a:t>
            </a:r>
            <a:r>
              <a:rPr lang="en-US" sz="2500" dirty="0"/>
              <a:t> 1996).</a:t>
            </a:r>
          </a:p>
          <a:p>
            <a:pPr marL="609600" indent="-609600">
              <a:lnSpc>
                <a:spcPct val="110000"/>
              </a:lnSpc>
            </a:pPr>
            <a:r>
              <a:rPr lang="en-US" sz="2500" dirty="0"/>
              <a:t>Usually 4 models: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500" dirty="0"/>
              <a:t>Social-democratic (Scandinavian);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500" dirty="0"/>
              <a:t>Liberal (</a:t>
            </a:r>
            <a:r>
              <a:rPr lang="en-US" sz="2500" dirty="0" err="1"/>
              <a:t>Anglo-saxon</a:t>
            </a:r>
            <a:r>
              <a:rPr lang="en-US" sz="2500" dirty="0"/>
              <a:t>);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500" dirty="0"/>
              <a:t>Corporative (Continental);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500" dirty="0"/>
              <a:t>Southern.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sz="2500" dirty="0"/>
              <a:t>Regimes identified interacting the roles of families, state, markets; the degree of targeting and universalism (i.e., stratification); the corporativisms; the decommodification; the financing method.</a:t>
            </a:r>
          </a:p>
          <a:p>
            <a:pPr marL="609600" indent="-609600">
              <a:lnSpc>
                <a:spcPct val="80000"/>
              </a:lnSpc>
            </a:pPr>
            <a:endParaRPr lang="it-IT" sz="21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olo 1"/>
          <p:cNvSpPr>
            <a:spLocks noGrp="1"/>
          </p:cNvSpPr>
          <p:nvPr>
            <p:ph type="title"/>
          </p:nvPr>
        </p:nvSpPr>
        <p:spPr>
          <a:xfrm>
            <a:off x="344488" y="274638"/>
            <a:ext cx="8723312" cy="706090"/>
          </a:xfrm>
        </p:spPr>
        <p:txBody>
          <a:bodyPr>
            <a:normAutofit/>
          </a:bodyPr>
          <a:lstStyle/>
          <a:p>
            <a:r>
              <a:rPr lang="it-IT" sz="3200" dirty="0">
                <a:solidFill>
                  <a:srgbClr val="FF0000"/>
                </a:solidFill>
              </a:rPr>
              <a:t>Welfare state and </a:t>
            </a:r>
            <a:r>
              <a:rPr lang="it-IT" sz="3200" dirty="0" err="1">
                <a:solidFill>
                  <a:srgbClr val="FF0000"/>
                </a:solidFill>
              </a:rPr>
              <a:t>redistribution</a:t>
            </a:r>
            <a:r>
              <a:rPr lang="it-IT" sz="3200" dirty="0">
                <a:solidFill>
                  <a:srgbClr val="FF0000"/>
                </a:solidFill>
              </a:rPr>
              <a:t> (1)</a:t>
            </a:r>
          </a:p>
        </p:txBody>
      </p:sp>
      <p:sp>
        <p:nvSpPr>
          <p:cNvPr id="15363" name="Segnaposto contenuto 2"/>
          <p:cNvSpPr>
            <a:spLocks noGrp="1"/>
          </p:cNvSpPr>
          <p:nvPr>
            <p:ph idx="1"/>
          </p:nvPr>
        </p:nvSpPr>
        <p:spPr>
          <a:xfrm>
            <a:off x="344488" y="1219200"/>
            <a:ext cx="8966200" cy="4953000"/>
          </a:xfrm>
        </p:spPr>
        <p:txBody>
          <a:bodyPr/>
          <a:lstStyle/>
          <a:p>
            <a:r>
              <a:rPr lang="en-US" sz="2500" dirty="0"/>
              <a:t>Is redistribution a main WS aim?</a:t>
            </a:r>
          </a:p>
          <a:p>
            <a:r>
              <a:rPr lang="en-US" sz="2500" dirty="0"/>
              <a:t>Effects through taxes and transfers.</a:t>
            </a:r>
          </a:p>
          <a:p>
            <a:r>
              <a:rPr lang="en-US" sz="2500" dirty="0"/>
              <a:t>Combination between “piggy bank” and “Robin Hood” =&gt; what is the combined impact?</a:t>
            </a:r>
          </a:p>
          <a:p>
            <a:r>
              <a:rPr lang="en-US" sz="2500" dirty="0"/>
              <a:t>No redistribution by means of insurances? Or differentiated effects due to premium, benefit and the risk probability?</a:t>
            </a:r>
          </a:p>
          <a:p>
            <a:r>
              <a:rPr lang="en-US" sz="2500" dirty="0"/>
              <a:t>Horizontal (through life phases) and vertical redistribution.</a:t>
            </a:r>
          </a:p>
          <a:p>
            <a:r>
              <a:rPr lang="en-US" sz="2500" dirty="0"/>
              <a:t>Is there an effect on inequality also in horizontal redistribution?</a:t>
            </a:r>
          </a:p>
          <a:p>
            <a:r>
              <a:rPr lang="en-US" sz="2500" dirty="0"/>
              <a:t>What is the target efficiency of these benefits? Is there a paradox of redistribution of targeting?</a:t>
            </a:r>
          </a:p>
          <a:p>
            <a:pPr lvl="1"/>
            <a:endParaRPr lang="it-IT" sz="2200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E10C68-AEF8-46E4-BCA2-79D6F556323F}" type="slidenum">
              <a:rPr lang="it-IT" smtClean="0"/>
              <a:pPr>
                <a:defRPr/>
              </a:pPr>
              <a:t>38</a:t>
            </a:fld>
            <a:endParaRPr lang="it-IT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olo 1"/>
          <p:cNvSpPr>
            <a:spLocks noGrp="1"/>
          </p:cNvSpPr>
          <p:nvPr>
            <p:ph type="title"/>
          </p:nvPr>
        </p:nvSpPr>
        <p:spPr>
          <a:xfrm>
            <a:off x="344488" y="274638"/>
            <a:ext cx="8723312" cy="562074"/>
          </a:xfrm>
        </p:spPr>
        <p:txBody>
          <a:bodyPr>
            <a:normAutofit fontScale="90000"/>
          </a:bodyPr>
          <a:lstStyle/>
          <a:p>
            <a:r>
              <a:rPr lang="it-IT" sz="3200" dirty="0">
                <a:solidFill>
                  <a:srgbClr val="FF0000"/>
                </a:solidFill>
              </a:rPr>
              <a:t>Welfare state and </a:t>
            </a:r>
            <a:r>
              <a:rPr lang="it-IT" sz="3200" dirty="0" err="1">
                <a:solidFill>
                  <a:srgbClr val="FF0000"/>
                </a:solidFill>
              </a:rPr>
              <a:t>redistribution</a:t>
            </a:r>
            <a:r>
              <a:rPr lang="it-IT" sz="3200" dirty="0">
                <a:solidFill>
                  <a:srgbClr val="FF0000"/>
                </a:solidFill>
              </a:rPr>
              <a:t> (2)</a:t>
            </a:r>
            <a:endParaRPr lang="it-IT" sz="3200" dirty="0"/>
          </a:p>
        </p:txBody>
      </p:sp>
      <p:sp>
        <p:nvSpPr>
          <p:cNvPr id="16387" name="Segnaposto contenuto 2"/>
          <p:cNvSpPr>
            <a:spLocks noGrp="1"/>
          </p:cNvSpPr>
          <p:nvPr>
            <p:ph idx="1"/>
          </p:nvPr>
        </p:nvSpPr>
        <p:spPr>
          <a:xfrm>
            <a:off x="344488" y="1295400"/>
            <a:ext cx="8966200" cy="5029200"/>
          </a:xfrm>
        </p:spPr>
        <p:txBody>
          <a:bodyPr/>
          <a:lstStyle/>
          <a:p>
            <a:r>
              <a:rPr lang="en-US" sz="2600" dirty="0"/>
              <a:t>Biased pre-post comparisons: WS affects pretax distribution:</a:t>
            </a:r>
          </a:p>
          <a:p>
            <a:pPr lvl="1"/>
            <a:r>
              <a:rPr lang="en-US" sz="2600" dirty="0"/>
              <a:t>WS increases market inequalities affecting zero earners (retired, lone mothers, unemployed) and providing lower incentives to work.</a:t>
            </a:r>
          </a:p>
          <a:p>
            <a:pPr lvl="1"/>
            <a:r>
              <a:rPr lang="en-US" sz="2600" dirty="0"/>
              <a:t>Different effects if combined to ALMPs and workfare.</a:t>
            </a:r>
          </a:p>
          <a:p>
            <a:pPr lvl="1"/>
            <a:r>
              <a:rPr lang="en-US" sz="2600" dirty="0"/>
              <a:t>WS as provider of resources changing individual income potential =&gt; WS as “social investment state” in education and health. But what is the impact on inequality?</a:t>
            </a:r>
          </a:p>
          <a:p>
            <a:r>
              <a:rPr lang="en-US" sz="2600" dirty="0"/>
              <a:t>Welfare state also affects net wealth distribution across countries, changing individuals’ incentives to save</a:t>
            </a:r>
          </a:p>
          <a:p>
            <a:endParaRPr lang="it-IT" sz="2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FA151-D4B7-4551-B1B0-5E9617265A6D}" type="slidenum">
              <a:rPr lang="it-IT" smtClean="0"/>
              <a:pPr>
                <a:defRPr/>
              </a:pPr>
              <a:t>39</a:t>
            </a:fld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F70118-65D8-4C94-8C25-7548B90F8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827750"/>
          </a:xfrm>
        </p:spPr>
        <p:txBody>
          <a:bodyPr/>
          <a:lstStyle/>
          <a:p>
            <a:r>
              <a:rPr lang="it-IT" sz="3200" dirty="0" err="1">
                <a:solidFill>
                  <a:srgbClr val="FF0000"/>
                </a:solidFill>
              </a:rPr>
              <a:t>Income</a:t>
            </a:r>
            <a:r>
              <a:rPr lang="it-IT" sz="3200" dirty="0">
                <a:solidFill>
                  <a:srgbClr val="FF0000"/>
                </a:solidFill>
              </a:rPr>
              <a:t> </a:t>
            </a:r>
            <a:r>
              <a:rPr lang="it-IT" sz="3200" dirty="0" err="1">
                <a:solidFill>
                  <a:srgbClr val="FF0000"/>
                </a:solidFill>
              </a:rPr>
              <a:t>as</a:t>
            </a:r>
            <a:r>
              <a:rPr lang="it-IT" sz="3200" dirty="0">
                <a:solidFill>
                  <a:srgbClr val="FF0000"/>
                </a:solidFill>
              </a:rPr>
              <a:t> the proxy of </a:t>
            </a:r>
            <a:r>
              <a:rPr lang="it-IT" sz="3200" dirty="0" err="1">
                <a:solidFill>
                  <a:srgbClr val="FF0000"/>
                </a:solidFill>
              </a:rPr>
              <a:t>economic</a:t>
            </a:r>
            <a:r>
              <a:rPr lang="it-IT" sz="3200" dirty="0">
                <a:solidFill>
                  <a:srgbClr val="FF0000"/>
                </a:solidFill>
              </a:rPr>
              <a:t> </a:t>
            </a:r>
            <a:r>
              <a:rPr lang="it-IT" sz="3200" dirty="0" err="1">
                <a:solidFill>
                  <a:srgbClr val="FF0000"/>
                </a:solidFill>
              </a:rPr>
              <a:t>wellbeing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6602DC-3505-49EB-ADE8-4ED78E5BE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854" y="1052736"/>
            <a:ext cx="9304666" cy="514550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it-IT" sz="3300" dirty="0"/>
              <a:t>Income is the flow of a stock of wealth (physical, financial and human capital).  </a:t>
            </a:r>
          </a:p>
          <a:p>
            <a:pPr>
              <a:lnSpc>
                <a:spcPct val="120000"/>
              </a:lnSpc>
            </a:pPr>
            <a:r>
              <a:rPr lang="en-US" altLang="it-IT" sz="3300" dirty="0"/>
              <a:t>Monetary and non monetary flows have to be considered.</a:t>
            </a:r>
          </a:p>
          <a:p>
            <a:pPr>
              <a:lnSpc>
                <a:spcPct val="120000"/>
              </a:lnSpc>
            </a:pPr>
            <a:r>
              <a:rPr lang="en-US" altLang="it-IT" sz="3300" dirty="0"/>
              <a:t>The “Full income” concept (Simons 1938): consumption plus change in wealth =&gt; potential consumption.</a:t>
            </a:r>
          </a:p>
          <a:p>
            <a:pPr>
              <a:lnSpc>
                <a:spcPct val="120000"/>
              </a:lnSpc>
            </a:pPr>
            <a:r>
              <a:rPr lang="en-US" altLang="it-IT" sz="3300" dirty="0"/>
              <a:t>Is it possible to exactly compute all income components?</a:t>
            </a:r>
          </a:p>
          <a:p>
            <a:pPr>
              <a:lnSpc>
                <a:spcPct val="120000"/>
              </a:lnSpc>
            </a:pPr>
            <a:r>
              <a:rPr lang="en-US" altLang="it-IT" sz="3300" dirty="0"/>
              <a:t>Usually, from “full” to disposable income (only considering personal income taxes and cash welfare benefits).</a:t>
            </a:r>
          </a:p>
          <a:p>
            <a:pPr>
              <a:lnSpc>
                <a:spcPct val="120000"/>
              </a:lnSpc>
            </a:pPr>
            <a:r>
              <a:rPr lang="en-US" altLang="it-IT" sz="3300" dirty="0"/>
              <a:t>What does this imply in comparisons across countries and across times?</a:t>
            </a:r>
          </a:p>
          <a:p>
            <a:pPr>
              <a:lnSpc>
                <a:spcPct val="90000"/>
              </a:lnSpc>
            </a:pPr>
            <a:endParaRPr lang="en-US" altLang="it-IT" sz="2700" dirty="0"/>
          </a:p>
        </p:txBody>
      </p:sp>
    </p:spTree>
    <p:extLst>
      <p:ext uri="{BB962C8B-B14F-4D97-AF65-F5344CB8AC3E}">
        <p14:creationId xmlns:p14="http://schemas.microsoft.com/office/powerpoint/2010/main" val="2885030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olo 1"/>
          <p:cNvSpPr>
            <a:spLocks noGrp="1"/>
          </p:cNvSpPr>
          <p:nvPr>
            <p:ph type="title"/>
          </p:nvPr>
        </p:nvSpPr>
        <p:spPr>
          <a:xfrm>
            <a:off x="344488" y="274638"/>
            <a:ext cx="8723312" cy="490066"/>
          </a:xfrm>
        </p:spPr>
        <p:txBody>
          <a:bodyPr>
            <a:normAutofit fontScale="90000"/>
          </a:bodyPr>
          <a:lstStyle/>
          <a:p>
            <a:r>
              <a:rPr lang="it-IT" sz="3200" dirty="0">
                <a:solidFill>
                  <a:srgbClr val="FF0000"/>
                </a:solidFill>
              </a:rPr>
              <a:t>Welfare and </a:t>
            </a:r>
            <a:r>
              <a:rPr lang="it-IT" sz="3200" dirty="0" err="1">
                <a:solidFill>
                  <a:srgbClr val="FF0000"/>
                </a:solidFill>
              </a:rPr>
              <a:t>redistribution</a:t>
            </a:r>
            <a:r>
              <a:rPr lang="it-IT" sz="3200" dirty="0">
                <a:solidFill>
                  <a:srgbClr val="FF0000"/>
                </a:solidFill>
              </a:rPr>
              <a:t> (3)</a:t>
            </a:r>
            <a:endParaRPr lang="it-IT" sz="3200" dirty="0"/>
          </a:p>
        </p:txBody>
      </p:sp>
      <p:sp>
        <p:nvSpPr>
          <p:cNvPr id="16387" name="Segnaposto contenuto 2"/>
          <p:cNvSpPr>
            <a:spLocks noGrp="1"/>
          </p:cNvSpPr>
          <p:nvPr>
            <p:ph idx="1"/>
          </p:nvPr>
        </p:nvSpPr>
        <p:spPr>
          <a:xfrm>
            <a:off x="344488" y="1295400"/>
            <a:ext cx="8966200" cy="5029200"/>
          </a:xfrm>
        </p:spPr>
        <p:txBody>
          <a:bodyPr/>
          <a:lstStyle/>
          <a:p>
            <a:r>
              <a:rPr lang="en-US" sz="2700" dirty="0"/>
              <a:t>Is there a pure counterfactual?</a:t>
            </a:r>
          </a:p>
          <a:p>
            <a:r>
              <a:rPr lang="en-US" sz="2700" dirty="0"/>
              <a:t>Redistribution assessed on the life-cycle or deleting some groups of individuals?</a:t>
            </a:r>
          </a:p>
          <a:p>
            <a:r>
              <a:rPr lang="en-US" sz="2700" dirty="0"/>
              <a:t>How to measure the role of in kind transfers? And the role of tax expenditures?</a:t>
            </a:r>
          </a:p>
          <a:p>
            <a:r>
              <a:rPr lang="en-US" sz="2700" dirty="0"/>
              <a:t>How to assess the interplay of public and private schemes?</a:t>
            </a:r>
          </a:p>
          <a:p>
            <a:endParaRPr lang="it-IT" sz="2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FA151-D4B7-4551-B1B0-5E9617265A6D}" type="slidenum">
              <a:rPr lang="it-IT" smtClean="0"/>
              <a:pPr>
                <a:defRPr/>
              </a:pPr>
              <a:t>40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65111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44488" y="152400"/>
            <a:ext cx="8723312" cy="9144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WS and redistribution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458200" cy="508635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500" dirty="0"/>
              <a:t>Analyzing how different WS features impact on income distribution =&gt;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500" dirty="0"/>
              <a:t>Distribution = f (WS, </a:t>
            </a:r>
            <a:r>
              <a:rPr lang="en-US" sz="2500" u="sng" dirty="0"/>
              <a:t>X</a:t>
            </a:r>
            <a:r>
              <a:rPr lang="en-US" sz="2500" dirty="0"/>
              <a:t>, </a:t>
            </a:r>
            <a:r>
              <a:rPr lang="en-US" sz="2500" u="sng" dirty="0"/>
              <a:t>Y</a:t>
            </a:r>
            <a:r>
              <a:rPr lang="en-US" sz="2500" dirty="0"/>
              <a:t>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500" dirty="0"/>
              <a:t>[Where </a:t>
            </a:r>
            <a:r>
              <a:rPr lang="en-US" sz="2500" u="sng" dirty="0"/>
              <a:t>Y</a:t>
            </a:r>
            <a:r>
              <a:rPr lang="en-US" sz="2500" dirty="0"/>
              <a:t> is a set of WS complementary political instruments (e.g. labor market institutions), and </a:t>
            </a:r>
            <a:r>
              <a:rPr lang="en-US" sz="2500" u="sng" dirty="0"/>
              <a:t>X</a:t>
            </a:r>
            <a:r>
              <a:rPr lang="en-US" sz="2500" dirty="0"/>
              <a:t> are policy exogenous variables]</a:t>
            </a:r>
          </a:p>
          <a:p>
            <a:pPr>
              <a:lnSpc>
                <a:spcPct val="80000"/>
              </a:lnSpc>
            </a:pPr>
            <a:r>
              <a:rPr lang="en-US" sz="2500" dirty="0"/>
              <a:t>Both sides of this relationship have to be specified better than it is commonly assumed in the literature:</a:t>
            </a:r>
          </a:p>
          <a:p>
            <a:pPr lvl="1">
              <a:lnSpc>
                <a:spcPct val="80000"/>
              </a:lnSpc>
            </a:pPr>
            <a:r>
              <a:rPr lang="en-US" sz="2500" dirty="0"/>
              <a:t>WS is a very complex institution; every connection between its features have to be deeply evaluated. </a:t>
            </a:r>
          </a:p>
          <a:p>
            <a:pPr lvl="1">
              <a:lnSpc>
                <a:spcPct val="80000"/>
              </a:lnSpc>
            </a:pPr>
            <a:r>
              <a:rPr lang="en-US" sz="2500" dirty="0"/>
              <a:t>The current analyses are based on very rough methodology: simple correlations or econometric models without enough control variables.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sz="1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The left side limits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1"/>
            <a:ext cx="8229600" cy="4297363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n-US" dirty="0"/>
              <a:t>Which reference population?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dirty="0"/>
              <a:t>Incomes or “economic resources”?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dirty="0"/>
              <a:t>How to measure redistribution?</a:t>
            </a:r>
          </a:p>
          <a:p>
            <a:pPr marL="609600" indent="-609600">
              <a:buNone/>
            </a:pPr>
            <a:endParaRPr lang="en-US" dirty="0">
              <a:latin typeface="Comic Sans MS" pitchFamily="66" charset="0"/>
            </a:endParaRPr>
          </a:p>
          <a:p>
            <a:pPr marL="982663" lvl="1" indent="-533400"/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44488" y="274638"/>
            <a:ext cx="8723312" cy="5635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600" dirty="0">
                <a:solidFill>
                  <a:srgbClr val="FF0000"/>
                </a:solidFill>
                <a:latin typeface="+mn-lt"/>
              </a:rPr>
              <a:t>1. Reference population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2480" y="914400"/>
            <a:ext cx="9100120" cy="57912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400" dirty="0"/>
              <a:t>Generally core labor force population - aged 25-59 - is used for: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400" dirty="0"/>
              <a:t>Data availability;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400" dirty="0"/>
              <a:t>Emphasis on earnings;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400" dirty="0"/>
              <a:t>More focus on “true” vertical transfers;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400" dirty="0"/>
              <a:t>Too much emphasis on poverty reduction and transfers effects if the whole population is considered;</a:t>
            </a:r>
          </a:p>
          <a:p>
            <a:pPr>
              <a:lnSpc>
                <a:spcPct val="80000"/>
              </a:lnSpc>
              <a:defRPr/>
            </a:pPr>
            <a:r>
              <a:rPr lang="en-US" sz="2400" dirty="0"/>
              <a:t>But this approach has many drawbacks: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400" dirty="0"/>
              <a:t>The median voter is getting older;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400" dirty="0"/>
              <a:t>Comparability among countries with different elderly employment rates;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400" dirty="0"/>
              <a:t>Pension transfers are not simply actuarial: many different distributive channels, depending on formulas and requirements;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400" dirty="0"/>
              <a:t>The need to analyze the many distributive effects of pension reforms;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400" dirty="0"/>
              <a:t>A weak correlations between pension system generosity and pre-transfer poverty.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44488" y="96839"/>
            <a:ext cx="8353425" cy="883889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2. Incomes or economic resources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4488" y="1219202"/>
            <a:ext cx="8951912" cy="490696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500" dirty="0"/>
              <a:t>Standard analysis focus only on “market” and “disposable” income;</a:t>
            </a:r>
          </a:p>
          <a:p>
            <a:pPr>
              <a:lnSpc>
                <a:spcPct val="80000"/>
              </a:lnSpc>
            </a:pPr>
            <a:r>
              <a:rPr lang="en-US" sz="2500" dirty="0"/>
              <a:t>To evaluate the redistributive WS effects and its tendencies, in-kind benefits and tax expenditures have to be added.</a:t>
            </a:r>
          </a:p>
          <a:p>
            <a:pPr lvl="1">
              <a:lnSpc>
                <a:spcPct val="80000"/>
              </a:lnSpc>
            </a:pPr>
            <a:r>
              <a:rPr lang="en-US" sz="2500" dirty="0"/>
              <a:t>But how to impute in-kind transfers? </a:t>
            </a:r>
          </a:p>
          <a:p>
            <a:pPr lvl="1">
              <a:lnSpc>
                <a:spcPct val="80000"/>
              </a:lnSpc>
            </a:pPr>
            <a:r>
              <a:rPr lang="en-US" sz="2500" dirty="0"/>
              <a:t>Which are the counter-factual of tax expenditures, their link with the private schemes spreading and their distributive channels? </a:t>
            </a:r>
          </a:p>
          <a:p>
            <a:pPr>
              <a:lnSpc>
                <a:spcPct val="80000"/>
              </a:lnSpc>
            </a:pPr>
            <a:r>
              <a:rPr lang="en-US" sz="2500" dirty="0"/>
              <a:t>In addition:</a:t>
            </a:r>
          </a:p>
          <a:p>
            <a:pPr lvl="1">
              <a:lnSpc>
                <a:spcPct val="80000"/>
              </a:lnSpc>
            </a:pPr>
            <a:r>
              <a:rPr lang="en-US" sz="2500" dirty="0"/>
              <a:t>Transfers have to be considered net of taxes;</a:t>
            </a:r>
          </a:p>
          <a:p>
            <a:pPr lvl="1">
              <a:lnSpc>
                <a:spcPct val="80000"/>
              </a:lnSpc>
            </a:pPr>
            <a:r>
              <a:rPr lang="en-US" sz="2500" dirty="0"/>
              <a:t>In a resource perspective, disposable income should be corrected also by indirect taxes (sometimes used to finance WS). </a:t>
            </a:r>
          </a:p>
          <a:p>
            <a:pPr>
              <a:lnSpc>
                <a:spcPct val="80000"/>
              </a:lnSpc>
            </a:pPr>
            <a:r>
              <a:rPr lang="en-US" sz="2500" dirty="0"/>
              <a:t>Towards a “full (extended) income” concept?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dirty="0">
              <a:latin typeface="Comic Sans MS" pitchFamily="66" charset="0"/>
            </a:endParaRPr>
          </a:p>
          <a:p>
            <a:pPr lvl="1"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44488" y="96838"/>
            <a:ext cx="8280401" cy="104616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3. How to measure redistribution?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2480" y="1295400"/>
            <a:ext cx="8947720" cy="51577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The first studies used public social spending as dependent variable, but it is a very poor proxy of redistribution (it is an input!)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The more recent studies focus on outcomes measures, computing redistribution by a “Pre” and “Post” approach – based on Gini index, but there are some caveats: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Gini index empathizes middle class transfers;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In a counterfactual logic “Pre”  is different from “In the Absence of”; WS effects have to be evaluated in every step of the distributive path.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And using Gini, the absolute difference or the percentage change? Is there a level effect? Are there diminishing returns in inequality reduction efforts?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Given different implicit objectives, poverty or distribution indexes?</a:t>
            </a:r>
          </a:p>
          <a:p>
            <a:pPr lvl="1">
              <a:lnSpc>
                <a:spcPct val="80000"/>
              </a:lnSpc>
            </a:pPr>
            <a:endParaRPr lang="it-IT" sz="1600" b="1" dirty="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endParaRPr lang="en-US" sz="16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44488" y="274638"/>
            <a:ext cx="8723312" cy="634082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The right side limits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8153400" cy="472440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sz="2600" dirty="0"/>
              <a:t>How to “measure” the welfare state [also known as “the dependent variable problem” in political science literature]?</a:t>
            </a:r>
          </a:p>
          <a:p>
            <a:pPr marL="609600" indent="-609600">
              <a:lnSpc>
                <a:spcPct val="80000"/>
              </a:lnSpc>
            </a:pPr>
            <a:r>
              <a:rPr lang="en-US" sz="2600" dirty="0"/>
              <a:t>Which are welfare policies limits (e.g. have to be included also education, full-employment?)</a:t>
            </a:r>
          </a:p>
          <a:p>
            <a:pPr marL="609600" indent="-609600">
              <a:lnSpc>
                <a:spcPct val="80000"/>
              </a:lnSpc>
            </a:pPr>
            <a:r>
              <a:rPr lang="en-US" sz="2600" dirty="0"/>
              <a:t>Literature is neither able to define if there has been a retrenchment in last 20 years, depending on how WS is measured (spending, entitlements, outcomes)…</a:t>
            </a:r>
          </a:p>
          <a:p>
            <a:pPr marL="609600" indent="-609600">
              <a:lnSpc>
                <a:spcPct val="80000"/>
              </a:lnSpc>
            </a:pPr>
            <a:r>
              <a:rPr lang="en-US" sz="2600" dirty="0"/>
              <a:t>Two usual measures:</a:t>
            </a:r>
          </a:p>
          <a:p>
            <a:pPr marL="1009650" lvl="1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600" dirty="0"/>
              <a:t>Social Spending</a:t>
            </a:r>
          </a:p>
          <a:p>
            <a:pPr marL="1009650" lvl="1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600" dirty="0"/>
              <a:t>Entitlements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16370" y="274638"/>
            <a:ext cx="8651430" cy="457195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1. Social spending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6370" y="1196751"/>
            <a:ext cx="8994330" cy="492941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/>
              <a:t>Social spending is not a perfect proxy of a welfare state model…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600" dirty="0"/>
              <a:t>Spending = f [entitlements (replacement rates, duration..), recipients (elderly, unemployed…), GDP, production costs for services]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…and different components of social spending may have very different distributive consequences,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…and are included in kind transfers, taxes and tax expenditures?</a:t>
            </a:r>
          </a:p>
          <a:p>
            <a:pPr>
              <a:lnSpc>
                <a:spcPct val="80000"/>
              </a:lnSpc>
            </a:pP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6496" y="228600"/>
            <a:ext cx="8651304" cy="608112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2. Entitlements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0472" y="1066800"/>
            <a:ext cx="9505056" cy="5314950"/>
          </a:xfrm>
        </p:spPr>
        <p:txBody>
          <a:bodyPr>
            <a:normAutofit fontScale="92500" lnSpcReduction="20000"/>
          </a:bodyPr>
          <a:lstStyle/>
          <a:p>
            <a:r>
              <a:rPr lang="en-US" sz="2700" dirty="0"/>
              <a:t>Entitlements indicators seem more fruitful for defining WS models and analyze their differences and the impact of social policies on recipients.</a:t>
            </a:r>
          </a:p>
          <a:p>
            <a:r>
              <a:rPr lang="en-US" sz="2700" dirty="0"/>
              <a:t>Recent datasets are useful, but here too there are many limits:</a:t>
            </a:r>
          </a:p>
          <a:p>
            <a:r>
              <a:rPr lang="en-US" sz="2700" dirty="0"/>
              <a:t>Indicators do not seem robust to different specifications;</a:t>
            </a:r>
          </a:p>
          <a:p>
            <a:r>
              <a:rPr lang="en-US" sz="2700" dirty="0"/>
              <a:t>They are based on few (one or two) illustrative individuals;</a:t>
            </a:r>
          </a:p>
          <a:p>
            <a:r>
              <a:rPr lang="en-US" sz="2700" dirty="0"/>
              <a:t>They depend strongly on the reference year.</a:t>
            </a:r>
          </a:p>
          <a:p>
            <a:r>
              <a:rPr lang="en-US" sz="2700" dirty="0"/>
              <a:t>They do not incorporate introduced but still transitional changes in norms.</a:t>
            </a:r>
          </a:p>
          <a:p>
            <a:r>
              <a:rPr lang="en-US" sz="2700" dirty="0"/>
              <a:t>They are based only on cash transfers!!! What happens to regime theory if services are included? Does education have to be included too? And if yes, which education level?</a:t>
            </a:r>
          </a:p>
          <a:p>
            <a:r>
              <a:rPr lang="en-US" sz="2700" dirty="0"/>
              <a:t>Tax expenditures and the access to private schemes are not considered.</a:t>
            </a:r>
          </a:p>
          <a:p>
            <a:pPr>
              <a:lnSpc>
                <a:spcPct val="80000"/>
              </a:lnSpc>
            </a:pPr>
            <a:endParaRPr lang="en-US" sz="2000" dirty="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44488" y="228600"/>
            <a:ext cx="8094663" cy="6858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Disentangling targeting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915400" cy="533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/>
              <a:t>Is targeting really more redistributive and costs saving than universalism? 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Is there a redistribution paradox?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What happens when also private schemes are considered?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Targeting and universalism have to be compared in connection with the explicit benefit formula.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Three types of targeting:</a:t>
            </a:r>
          </a:p>
          <a:p>
            <a:pPr lvl="1">
              <a:lnSpc>
                <a:spcPct val="80000"/>
              </a:lnSpc>
            </a:pPr>
            <a:r>
              <a:rPr lang="en-US" sz="2600" dirty="0"/>
              <a:t>Categorical</a:t>
            </a:r>
          </a:p>
          <a:p>
            <a:pPr lvl="1">
              <a:lnSpc>
                <a:spcPct val="80000"/>
              </a:lnSpc>
            </a:pPr>
            <a:r>
              <a:rPr lang="en-US" sz="2600" dirty="0"/>
              <a:t>Means tested </a:t>
            </a:r>
          </a:p>
          <a:p>
            <a:pPr lvl="1">
              <a:lnSpc>
                <a:spcPct val="80000"/>
              </a:lnSpc>
            </a:pPr>
            <a:r>
              <a:rPr lang="en-US" sz="2600" dirty="0"/>
              <a:t>Self targeting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sz="26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F70118-65D8-4C94-8C25-7548B90F8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480" y="80970"/>
            <a:ext cx="9138224" cy="648090"/>
          </a:xfrm>
        </p:spPr>
        <p:txBody>
          <a:bodyPr>
            <a:normAutofit/>
          </a:bodyPr>
          <a:lstStyle/>
          <a:p>
            <a:r>
              <a:rPr lang="it-IT" sz="3200" dirty="0">
                <a:solidFill>
                  <a:srgbClr val="FF0000"/>
                </a:solidFill>
              </a:rPr>
              <a:t>Limits in </a:t>
            </a:r>
            <a:r>
              <a:rPr lang="it-IT" sz="3200" dirty="0" err="1">
                <a:solidFill>
                  <a:srgbClr val="FF0000"/>
                </a:solidFill>
              </a:rPr>
              <a:t>measuring</a:t>
            </a:r>
            <a:r>
              <a:rPr lang="it-IT" sz="3200" dirty="0">
                <a:solidFill>
                  <a:srgbClr val="FF0000"/>
                </a:solidFill>
              </a:rPr>
              <a:t> «full </a:t>
            </a:r>
            <a:r>
              <a:rPr lang="it-IT" sz="3200" dirty="0" err="1">
                <a:solidFill>
                  <a:srgbClr val="FF0000"/>
                </a:solidFill>
              </a:rPr>
              <a:t>income</a:t>
            </a:r>
            <a:r>
              <a:rPr lang="it-IT" sz="3200" dirty="0">
                <a:solidFill>
                  <a:srgbClr val="FF0000"/>
                </a:solidFill>
              </a:rPr>
              <a:t>»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6602DC-3505-49EB-ADE8-4ED78E5BE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472" y="980661"/>
            <a:ext cx="9577064" cy="5145506"/>
          </a:xfrm>
        </p:spPr>
        <p:txBody>
          <a:bodyPr>
            <a:normAutofit fontScale="85000" lnSpcReduction="20000"/>
          </a:bodyPr>
          <a:lstStyle/>
          <a:p>
            <a:pPr marL="552450" indent="-552450">
              <a:lnSpc>
                <a:spcPct val="120000"/>
              </a:lnSpc>
              <a:buNone/>
              <a:defRPr/>
            </a:pPr>
            <a:r>
              <a:rPr lang="en-US" sz="3300" dirty="0"/>
              <a:t>Empirically it is very difficult to measure all income components:</a:t>
            </a:r>
          </a:p>
          <a:p>
            <a:pPr marL="952500" lvl="1" indent="-552450">
              <a:lnSpc>
                <a:spcPct val="120000"/>
              </a:lnSpc>
              <a:buFont typeface="Wingdings" pitchFamily="2" charset="2"/>
              <a:buChar char="v"/>
              <a:defRPr/>
            </a:pPr>
            <a:r>
              <a:rPr lang="en-US" sz="3300" dirty="0"/>
              <a:t>Self-employment and business incomes.</a:t>
            </a:r>
          </a:p>
          <a:p>
            <a:pPr marL="952500" lvl="1" indent="-552450">
              <a:lnSpc>
                <a:spcPct val="120000"/>
              </a:lnSpc>
              <a:buFont typeface="Wingdings" pitchFamily="2" charset="2"/>
              <a:buChar char="v"/>
              <a:defRPr/>
            </a:pPr>
            <a:r>
              <a:rPr lang="en-US" sz="3300" dirty="0"/>
              <a:t>Capital gains and changes in asset values.</a:t>
            </a:r>
          </a:p>
          <a:p>
            <a:pPr marL="952500" lvl="1" indent="-552450">
              <a:lnSpc>
                <a:spcPct val="120000"/>
              </a:lnSpc>
              <a:buFont typeface="Wingdings" pitchFamily="2" charset="2"/>
              <a:buChar char="v"/>
              <a:defRPr/>
            </a:pPr>
            <a:r>
              <a:rPr lang="en-US" sz="3300" dirty="0"/>
              <a:t>Unpaid work =&gt; market price or opportunity cost approach?</a:t>
            </a:r>
          </a:p>
          <a:p>
            <a:pPr marL="952500" lvl="1" indent="-552450">
              <a:lnSpc>
                <a:spcPct val="120000"/>
              </a:lnSpc>
              <a:buFont typeface="Wingdings" pitchFamily="2" charset="2"/>
              <a:buChar char="v"/>
              <a:defRPr/>
            </a:pPr>
            <a:r>
              <a:rPr lang="en-US" sz="3300" dirty="0"/>
              <a:t>Fringe benefits.</a:t>
            </a:r>
          </a:p>
          <a:p>
            <a:pPr marL="952500" lvl="1" indent="-552450">
              <a:lnSpc>
                <a:spcPct val="120000"/>
              </a:lnSpc>
              <a:buFont typeface="Wingdings" pitchFamily="2" charset="2"/>
              <a:buChar char="v"/>
              <a:defRPr/>
            </a:pPr>
            <a:r>
              <a:rPr lang="en-US" sz="3300" dirty="0"/>
              <a:t>Imputed rents from housing.</a:t>
            </a:r>
          </a:p>
          <a:p>
            <a:pPr marL="952500" lvl="1" indent="-552450">
              <a:lnSpc>
                <a:spcPct val="120000"/>
              </a:lnSpc>
              <a:buFont typeface="Wingdings" pitchFamily="2" charset="2"/>
              <a:buChar char="v"/>
              <a:defRPr/>
            </a:pPr>
            <a:r>
              <a:rPr lang="en-US" sz="3300" dirty="0"/>
              <a:t>In kind welfare transfers: long term care, education, health care (e.g. actual consumption or individual probabilities to be treated?).</a:t>
            </a:r>
          </a:p>
          <a:p>
            <a:pPr>
              <a:lnSpc>
                <a:spcPct val="90000"/>
              </a:lnSpc>
            </a:pPr>
            <a:endParaRPr lang="en-US" altLang="it-IT" sz="2700" dirty="0"/>
          </a:p>
        </p:txBody>
      </p:sp>
    </p:spTree>
    <p:extLst>
      <p:ext uri="{BB962C8B-B14F-4D97-AF65-F5344CB8AC3E}">
        <p14:creationId xmlns:p14="http://schemas.microsoft.com/office/powerpoint/2010/main" val="393639391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44488" y="228600"/>
            <a:ext cx="8094663" cy="6858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Pros and cons of targeting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8915400" cy="556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/>
              <a:t>Pros of targeting</a:t>
            </a:r>
          </a:p>
          <a:p>
            <a:pPr lvl="1">
              <a:lnSpc>
                <a:spcPct val="80000"/>
              </a:lnSpc>
            </a:pPr>
            <a:r>
              <a:rPr lang="en-US" sz="2600" dirty="0"/>
              <a:t>Target efficiency then less poverty and more equality with minor costs </a:t>
            </a:r>
          </a:p>
          <a:p>
            <a:pPr lvl="1">
              <a:lnSpc>
                <a:spcPct val="80000"/>
              </a:lnSpc>
            </a:pPr>
            <a:r>
              <a:rPr lang="en-US" sz="2600" dirty="0"/>
              <a:t>but  the paradox of redistribution could appear: the efficiency of each unit of redistribution vs. how many units are available [is the budget sensible to political constituencies]? 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The cons of targeting: </a:t>
            </a:r>
          </a:p>
          <a:p>
            <a:pPr lvl="1">
              <a:lnSpc>
                <a:spcPct val="80000"/>
              </a:lnSpc>
            </a:pPr>
            <a:r>
              <a:rPr lang="en-US" sz="2600" dirty="0"/>
              <a:t>Leakages (I &amp; II type errors – especially for categorical)</a:t>
            </a:r>
          </a:p>
          <a:p>
            <a:pPr lvl="1">
              <a:lnSpc>
                <a:spcPct val="80000"/>
              </a:lnSpc>
            </a:pPr>
            <a:r>
              <a:rPr lang="en-US" sz="2600" dirty="0"/>
              <a:t>Administrative costs ( especially for means-tested)</a:t>
            </a:r>
          </a:p>
          <a:p>
            <a:pPr lvl="1">
              <a:lnSpc>
                <a:spcPct val="80000"/>
              </a:lnSpc>
            </a:pPr>
            <a:r>
              <a:rPr lang="en-US" sz="2600" dirty="0"/>
              <a:t>Incentives (poverty traps)</a:t>
            </a:r>
          </a:p>
          <a:p>
            <a:pPr lvl="1">
              <a:lnSpc>
                <a:spcPct val="80000"/>
              </a:lnSpc>
            </a:pPr>
            <a:r>
              <a:rPr lang="en-US" sz="2600" dirty="0"/>
              <a:t>Take up and stigma (especially for self targeting and for means tested information failures)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Towards a citizenship (basic) income?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sz="18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312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00472" y="152400"/>
            <a:ext cx="8867328" cy="61230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dirty="0">
                <a:solidFill>
                  <a:srgbClr val="FF0000"/>
                </a:solidFill>
              </a:rPr>
              <a:t>The steps of personal income distribution (a)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>
          <a:xfrm>
            <a:off x="56456" y="980728"/>
            <a:ext cx="9721079" cy="5724872"/>
          </a:xfrm>
        </p:spPr>
        <p:txBody>
          <a:bodyPr rtlCol="0">
            <a:normAutofit lnSpcReduction="10000"/>
          </a:bodyPr>
          <a:lstStyle/>
          <a:p>
            <a:pPr marL="400050" indent="-400050">
              <a:lnSpc>
                <a:spcPct val="80000"/>
              </a:lnSpc>
              <a:spcAft>
                <a:spcPts val="600"/>
              </a:spcAft>
              <a:buNone/>
              <a:defRPr/>
            </a:pPr>
            <a:r>
              <a:rPr lang="en-US" sz="2500" dirty="0"/>
              <a:t>From individuals to households (using equivalence scales); from distribution to redistribution.</a:t>
            </a:r>
          </a:p>
          <a:p>
            <a:pPr marL="400050" indent="-40005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500" dirty="0">
                <a:solidFill>
                  <a:srgbClr val="000000"/>
                </a:solidFill>
              </a:rPr>
              <a:t>Individual labour earnings:</a:t>
            </a:r>
          </a:p>
          <a:p>
            <a:pPr marL="819150" lvl="1" indent="-36195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sz="2500" dirty="0">
                <a:solidFill>
                  <a:srgbClr val="000000"/>
                </a:solidFill>
              </a:rPr>
              <a:t>Hourly wages, time of work, unemployment spells.</a:t>
            </a:r>
          </a:p>
          <a:p>
            <a:pPr marL="400050" indent="-40005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500" dirty="0">
                <a:solidFill>
                  <a:srgbClr val="000000"/>
                </a:solidFill>
              </a:rPr>
              <a:t>Household (equivalised) market incomes:  </a:t>
            </a:r>
          </a:p>
          <a:p>
            <a:pPr marL="819150" lvl="1" indent="-36195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sz="2500" dirty="0">
                <a:solidFill>
                  <a:srgbClr val="000000"/>
                </a:solidFill>
              </a:rPr>
              <a:t>Household composition (number of components, ages); </a:t>
            </a:r>
          </a:p>
          <a:p>
            <a:pPr marL="819150" lvl="1" indent="-36195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sz="2500" dirty="0">
                <a:solidFill>
                  <a:srgbClr val="000000"/>
                </a:solidFill>
              </a:rPr>
              <a:t>Employment rates (number of income recipients);</a:t>
            </a:r>
          </a:p>
          <a:p>
            <a:pPr marL="819150" lvl="1" indent="-36195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sz="2500" dirty="0">
                <a:solidFill>
                  <a:srgbClr val="000000"/>
                </a:solidFill>
              </a:rPr>
              <a:t>Non labour earnings.</a:t>
            </a:r>
          </a:p>
          <a:p>
            <a:pPr marL="400050" indent="-40005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500" dirty="0">
                <a:solidFill>
                  <a:srgbClr val="000000"/>
                </a:solidFill>
              </a:rPr>
              <a:t>Household (equivalised) disposable incomes:</a:t>
            </a:r>
          </a:p>
          <a:p>
            <a:pPr marL="819150" lvl="1" indent="-36195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sz="2500" dirty="0">
                <a:solidFill>
                  <a:srgbClr val="000000"/>
                </a:solidFill>
              </a:rPr>
              <a:t>Detracting personal taxes and adding cash transfers.</a:t>
            </a:r>
          </a:p>
          <a:p>
            <a:pPr marL="819150" lvl="1" indent="-36195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sz="2500" dirty="0">
                <a:solidFill>
                  <a:srgbClr val="000000"/>
                </a:solidFill>
              </a:rPr>
              <a:t>How to impute in kind benefits, imputed rents, tax expenditures, consumption taxes? Usually not considered =&gt; disposable instead than full income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500" dirty="0">
                <a:solidFill>
                  <a:srgbClr val="000000"/>
                </a:solidFill>
              </a:rPr>
              <a:t>Different mechanisms of inequality in the various steps.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500" u="sng" dirty="0">
                <a:solidFill>
                  <a:srgbClr val="000000"/>
                </a:solidFill>
              </a:rPr>
              <a:t>Public policies can act in all steps </a:t>
            </a:r>
            <a:r>
              <a:rPr lang="en-US" sz="2500" dirty="0">
                <a:solidFill>
                  <a:srgbClr val="000000"/>
                </a:solidFill>
              </a:rPr>
              <a:t>=&gt; </a:t>
            </a:r>
            <a:r>
              <a:rPr lang="en-US" sz="2500" dirty="0" err="1">
                <a:solidFill>
                  <a:srgbClr val="000000"/>
                </a:solidFill>
              </a:rPr>
              <a:t>redistrib</a:t>
            </a:r>
            <a:r>
              <a:rPr lang="en-US" sz="2500" dirty="0">
                <a:solidFill>
                  <a:srgbClr val="000000"/>
                </a:solidFill>
              </a:rPr>
              <a:t>. or </a:t>
            </a:r>
            <a:r>
              <a:rPr lang="en-US" sz="2500" dirty="0" err="1">
                <a:solidFill>
                  <a:srgbClr val="000000"/>
                </a:solidFill>
              </a:rPr>
              <a:t>predistrib</a:t>
            </a:r>
            <a:r>
              <a:rPr lang="en-US" sz="2500" dirty="0">
                <a:solidFill>
                  <a:srgbClr val="000000"/>
                </a:solidFill>
              </a:rPr>
              <a:t>.? </a:t>
            </a:r>
          </a:p>
          <a:p>
            <a:pPr marL="400050" indent="-400050">
              <a:lnSpc>
                <a:spcPct val="80000"/>
              </a:lnSpc>
              <a:buFont typeface="Wingdings" pitchFamily="2" charset="2"/>
              <a:buChar char="Ø"/>
              <a:defRPr/>
            </a:pPr>
            <a:endParaRPr lang="it-IT" sz="1700" dirty="0">
              <a:solidFill>
                <a:srgbClr val="000000"/>
              </a:solidFill>
            </a:endParaRPr>
          </a:p>
          <a:p>
            <a:pPr marL="400050" indent="-400050">
              <a:lnSpc>
                <a:spcPct val="80000"/>
              </a:lnSpc>
              <a:buFont typeface="Wingdings" pitchFamily="2" charset="2"/>
              <a:buChar char="ü"/>
              <a:defRPr/>
            </a:pPr>
            <a:endParaRPr lang="it-IT" sz="1500" dirty="0"/>
          </a:p>
          <a:p>
            <a:pPr marL="400050" indent="-400050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it-IT" sz="1500" dirty="0"/>
          </a:p>
        </p:txBody>
      </p:sp>
      <p:sp>
        <p:nvSpPr>
          <p:cNvPr id="1741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51B5D-10B6-4756-A268-026941A67BB6}" type="slidenum">
              <a:rPr lang="it-IT"/>
              <a:pPr>
                <a:defRPr/>
              </a:pPr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1978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00472" y="152400"/>
            <a:ext cx="8867328" cy="61230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dirty="0">
                <a:solidFill>
                  <a:srgbClr val="FF0000"/>
                </a:solidFill>
              </a:rPr>
              <a:t>The steps of personal income distribution (b)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>
          <a:xfrm>
            <a:off x="344489" y="1052736"/>
            <a:ext cx="9145016" cy="5652864"/>
          </a:xfrm>
        </p:spPr>
        <p:txBody>
          <a:bodyPr rtlCol="0">
            <a:normAutofit/>
          </a:bodyPr>
          <a:lstStyle/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700" dirty="0">
                <a:solidFill>
                  <a:srgbClr val="000000"/>
                </a:solidFill>
              </a:rPr>
              <a:t>Different mechanisms of inequality acting (interacting or in contrast each other) in the various steps.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700" dirty="0">
                <a:solidFill>
                  <a:srgbClr val="000000"/>
                </a:solidFill>
              </a:rPr>
              <a:t>Public policies clearly affect distribution through redistributive measures (tax &amp; transfers, despite the difficulty of considering on income taxes, tax expenditures and in kind transfers).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700" dirty="0">
                <a:solidFill>
                  <a:srgbClr val="000000"/>
                </a:solidFill>
              </a:rPr>
              <a:t>However, all public policies affect distribution changing markets equilibria in the first two steps (e.g., changing labour market institutions or through employment policies).</a:t>
            </a:r>
          </a:p>
          <a:p>
            <a:pPr marL="0" indent="0">
              <a:lnSpc>
                <a:spcPct val="80000"/>
              </a:lnSpc>
              <a:spcBef>
                <a:spcPts val="1200"/>
              </a:spcBef>
              <a:buNone/>
              <a:defRPr/>
            </a:pPr>
            <a:r>
              <a:rPr lang="en-US" sz="2700" dirty="0">
                <a:solidFill>
                  <a:srgbClr val="000000"/>
                </a:solidFill>
              </a:rPr>
              <a:t>=&gt; </a:t>
            </a:r>
            <a:r>
              <a:rPr lang="en-US" sz="2700" u="sng" dirty="0">
                <a:solidFill>
                  <a:srgbClr val="000000"/>
                </a:solidFill>
              </a:rPr>
              <a:t>Public policies can act in all steps: </a:t>
            </a:r>
            <a:r>
              <a:rPr lang="en-US" sz="2700" dirty="0">
                <a:solidFill>
                  <a:srgbClr val="000000"/>
                </a:solidFill>
              </a:rPr>
              <a:t>Redistribution and predistribution</a:t>
            </a:r>
          </a:p>
          <a:p>
            <a:pPr marL="400050" indent="-400050">
              <a:lnSpc>
                <a:spcPct val="80000"/>
              </a:lnSpc>
              <a:buFont typeface="Wingdings" pitchFamily="2" charset="2"/>
              <a:buChar char="Ø"/>
              <a:defRPr/>
            </a:pPr>
            <a:endParaRPr lang="it-IT" sz="1700" dirty="0">
              <a:solidFill>
                <a:srgbClr val="000000"/>
              </a:solidFill>
            </a:endParaRPr>
          </a:p>
          <a:p>
            <a:pPr marL="400050" indent="-400050">
              <a:lnSpc>
                <a:spcPct val="80000"/>
              </a:lnSpc>
              <a:buFont typeface="Wingdings" pitchFamily="2" charset="2"/>
              <a:buChar char="ü"/>
              <a:defRPr/>
            </a:pPr>
            <a:endParaRPr lang="it-IT" sz="1500" dirty="0"/>
          </a:p>
          <a:p>
            <a:pPr marL="400050" indent="-400050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it-IT" sz="1500" dirty="0"/>
          </a:p>
        </p:txBody>
      </p:sp>
      <p:sp>
        <p:nvSpPr>
          <p:cNvPr id="1741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51B5D-10B6-4756-A268-026941A67BB6}" type="slidenum">
              <a:rPr lang="it-IT"/>
              <a:pPr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0741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272480" y="274638"/>
            <a:ext cx="8795320" cy="562074"/>
          </a:xfrm>
        </p:spPr>
        <p:txBody>
          <a:bodyPr anchor="b">
            <a:normAutofit fontScale="90000"/>
          </a:bodyPr>
          <a:lstStyle/>
          <a:p>
            <a:pPr eaLnBrk="1" hangingPunct="1"/>
            <a:r>
              <a:rPr lang="it-IT" sz="3600" dirty="0">
                <a:solidFill>
                  <a:srgbClr val="FF0000"/>
                </a:solidFill>
              </a:rPr>
              <a:t>Trend of Gini of </a:t>
            </a:r>
            <a:r>
              <a:rPr lang="it-IT" sz="3600" dirty="0" err="1">
                <a:solidFill>
                  <a:srgbClr val="FF0000"/>
                </a:solidFill>
              </a:rPr>
              <a:t>disposable</a:t>
            </a:r>
            <a:r>
              <a:rPr lang="it-IT" sz="3600" dirty="0">
                <a:solidFill>
                  <a:srgbClr val="FF0000"/>
                </a:solidFill>
              </a:rPr>
              <a:t> </a:t>
            </a:r>
            <a:r>
              <a:rPr lang="it-IT" sz="3600" dirty="0" err="1">
                <a:solidFill>
                  <a:srgbClr val="FF0000"/>
                </a:solidFill>
              </a:rPr>
              <a:t>income</a:t>
            </a:r>
            <a:endParaRPr lang="it-IT" sz="3600" dirty="0">
              <a:solidFill>
                <a:srgbClr val="FF0000"/>
              </a:solidFill>
            </a:endParaRPr>
          </a:p>
        </p:txBody>
      </p:sp>
      <p:pic>
        <p:nvPicPr>
          <p:cNvPr id="10" name="Segnaposto contenuto 9">
            <a:extLst>
              <a:ext uri="{FF2B5EF4-FFF2-40B4-BE49-F238E27FC236}">
                <a16:creationId xmlns:a16="http://schemas.microsoft.com/office/drawing/2014/main" id="{8D88FEED-36FD-49CC-85EC-C278ABD4D1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67379" y="1268761"/>
            <a:ext cx="7437711" cy="4857403"/>
          </a:xfrm>
          <a:prstGeom prst="rect">
            <a:avLst/>
          </a:prstGeom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50E8E6-B966-4D2F-8219-B22D0B94C6E4}" type="slidenum">
              <a:rPr lang="it-IT"/>
              <a:pPr>
                <a:defRPr/>
              </a:pPr>
              <a:t>8</a:t>
            </a:fld>
            <a:endParaRPr lang="it-IT"/>
          </a:p>
        </p:txBody>
      </p:sp>
      <p:sp>
        <p:nvSpPr>
          <p:cNvPr id="5" name="Segnaposto numero diapositiva 5"/>
          <p:cNvSpPr txBox="1">
            <a:spLocks noGrp="1"/>
          </p:cNvSpPr>
          <p:nvPr/>
        </p:nvSpPr>
        <p:spPr bwMode="auto">
          <a:xfrm>
            <a:off x="6934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6E362C4A-42F9-48D0-A0C3-B830179BC38F}" type="slidenum">
              <a:rPr lang="it-IT" sz="1200">
                <a:latin typeface="+mn-lt"/>
              </a:rPr>
              <a:pPr algn="r">
                <a:defRPr/>
              </a:pPr>
              <a:t>8</a:t>
            </a:fld>
            <a:endParaRPr lang="it-IT" sz="12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03870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84C434-71C1-4749-843D-DCDAAE187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>
                <a:solidFill>
                  <a:srgbClr val="FF0000"/>
                </a:solidFill>
              </a:rPr>
              <a:t>Gini of </a:t>
            </a:r>
            <a:r>
              <a:rPr lang="it-IT" sz="3200" dirty="0" err="1">
                <a:solidFill>
                  <a:srgbClr val="FF0000"/>
                </a:solidFill>
              </a:rPr>
              <a:t>disposable</a:t>
            </a:r>
            <a:r>
              <a:rPr lang="it-IT" sz="3200" dirty="0">
                <a:solidFill>
                  <a:srgbClr val="FF0000"/>
                </a:solidFill>
              </a:rPr>
              <a:t> </a:t>
            </a:r>
            <a:r>
              <a:rPr lang="it-IT" sz="3200" dirty="0" err="1">
                <a:solidFill>
                  <a:srgbClr val="FF0000"/>
                </a:solidFill>
              </a:rPr>
              <a:t>income</a:t>
            </a:r>
            <a:r>
              <a:rPr lang="it-IT" sz="3200" dirty="0">
                <a:solidFill>
                  <a:srgbClr val="FF0000"/>
                </a:solidFill>
              </a:rPr>
              <a:t> in EU in 2015</a:t>
            </a:r>
            <a:endParaRPr lang="it-IT" sz="3200" dirty="0"/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82E617BD-C6C8-4818-A2C2-9BA1B609842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204" y="981075"/>
            <a:ext cx="7878217" cy="5145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61641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6160&quot;&gt;&lt;version val=&quot;1797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1.55610000000000000000E+000&quot;&gt;&lt;m_ppcolschidx val=&quot;0&quot;/&gt;&lt;m_rgb r=&quot;5a&quot; g=&quot;be&quot; b=&quot;a3&quot;/&gt;&lt;/elem&gt;&lt;elem m_fUsage=&quot;1.00000000000000000000E+000&quot;&gt;&lt;m_ppcolschidx val=&quot;0&quot;/&gt;&lt;m_rgb r=&quot;cf&quot; g=&quot;f2&quot; b=&quot;fe&quot;/&gt;&lt;/elem&gt;&lt;elem m_fUsage=&quot;9.08764110000000010000E-001&quot;&gt;&lt;m_ppcolschidx val=&quot;0&quot;/&gt;&lt;m_rgb r=&quot;e7&quot; g=&quot;1e&quot; b=&quot;1&quot;/&gt;&lt;/elem&gt;&lt;elem m_fUsage=&quot;8.10000000000000050000E-001&quot;&gt;&lt;m_ppcolschidx val=&quot;0&quot;/&gt;&lt;m_rgb r=&quot;e3&quot; g=&quot;97&quot; b=&quot;4a&quot;/&gt;&lt;/elem&gt;&lt;elem m_fUsage=&quot;7.29000000000000090000E-001&quot;&gt;&lt;m_ppcolschidx val=&quot;0&quot;/&gt;&lt;m_rgb r=&quot;cd&quot; g=&quot;dd&quot; b=&quot;f8&quot;/&gt;&lt;/elem&gt;&lt;elem m_fUsage=&quot;5.90490000000000180000E-001&quot;&gt;&lt;m_ppcolschidx val=&quot;0&quot;/&gt;&lt;m_rgb r=&quot;0&quot; g=&quot;70&quot; b=&quot;c0&quot;/&gt;&lt;/elem&gt;&lt;elem m_fUsage=&quot;5.31441000000000160000E-001&quot;&gt;&lt;m_ppcolschidx val=&quot;0&quot;/&gt;&lt;m_rgb r=&quot;2d&quot; g=&quot;d2&quot; b=&quot;28&quot;/&gt;&lt;/elem&gt;&lt;/m_vecMRU&gt;&lt;/m_mruColor&gt;&lt;m_agendatheme&gt;&lt;m_aagendaitemprops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/m_aagendaitemprops&gt;&lt;m_linestyleTopBottomLine&gt;&lt;m_bVisible val=&quot;0&quot;/&gt;&lt;/m_linestyleTopBottomLine&gt;&lt;/m_agendatheme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MinusSymbol&gt;-&lt;/m_chMinus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5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3_ib8Pk6k6Ufdjr8CiE.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uj1_z0EmEi1ZermGN_6s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eHNUFTl0Uu77cVj3gD6Vw"/>
</p:tagLst>
</file>

<file path=ppt/theme/theme1.xml><?xml version="1.0" encoding="utf-8"?>
<a:theme xmlns:a="http://schemas.openxmlformats.org/drawingml/2006/main" name="SPRP_Correct Power Point Template v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SPRP_Correct Power Point Template v1</Template>
  <TotalTime>365</TotalTime>
  <Words>3095</Words>
  <Application>Microsoft Office PowerPoint</Application>
  <PresentationFormat>A4 (21x29,7 cm)</PresentationFormat>
  <Paragraphs>321</Paragraphs>
  <Slides>50</Slides>
  <Notes>14</Notes>
  <HiddenSlides>0</HiddenSlides>
  <MMClips>0</MMClips>
  <ScaleCrop>false</ScaleCrop>
  <HeadingPairs>
    <vt:vector size="10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50</vt:i4>
      </vt:variant>
      <vt:variant>
        <vt:lpstr>Presentazioni personalizzate</vt:lpstr>
      </vt:variant>
      <vt:variant>
        <vt:i4>1</vt:i4>
      </vt:variant>
    </vt:vector>
  </HeadingPairs>
  <TitlesOfParts>
    <vt:vector size="61" baseType="lpstr">
      <vt:lpstr>宋体</vt:lpstr>
      <vt:lpstr>Arial</vt:lpstr>
      <vt:lpstr>Arial Unicode MS</vt:lpstr>
      <vt:lpstr>Calibri</vt:lpstr>
      <vt:lpstr>Comic Sans MS</vt:lpstr>
      <vt:lpstr>Optane</vt:lpstr>
      <vt:lpstr>Times New Roman</vt:lpstr>
      <vt:lpstr>Wingdings</vt:lpstr>
      <vt:lpstr>SPRP_Correct Power Point Template v1</vt:lpstr>
      <vt:lpstr>think-cell Slide</vt:lpstr>
      <vt:lpstr>Presentazione standard di PowerPoint</vt:lpstr>
      <vt:lpstr>Outline</vt:lpstr>
      <vt:lpstr>The focus on income distribution</vt:lpstr>
      <vt:lpstr>Income as the proxy of economic wellbeing</vt:lpstr>
      <vt:lpstr>Limits in measuring «full income»</vt:lpstr>
      <vt:lpstr>The steps of personal income distribution (a)</vt:lpstr>
      <vt:lpstr>The steps of personal income distribution (b)</vt:lpstr>
      <vt:lpstr>Trend of Gini of disposable income</vt:lpstr>
      <vt:lpstr>Gini of disposable income in EU in 2015</vt:lpstr>
      <vt:lpstr>Gini in the EU before and after the crisis</vt:lpstr>
      <vt:lpstr>The recent stability of disposable income ineq. in Italy: a puzzle?</vt:lpstr>
      <vt:lpstr>Factor decomposition of inequality</vt:lpstr>
      <vt:lpstr>Gini of market income</vt:lpstr>
      <vt:lpstr>Gini of market income of households headed by those aged 18-65</vt:lpstr>
      <vt:lpstr>Top 1% income shares</vt:lpstr>
      <vt:lpstr>Intensity of redistribution</vt:lpstr>
      <vt:lpstr>Intensity of redistribution (households headed by individuals aged 18-65)</vt:lpstr>
      <vt:lpstr>Limits in the intensity of redistribution index</vt:lpstr>
      <vt:lpstr>Change in the Gini when cash transfers are not considered (a)</vt:lpstr>
      <vt:lpstr>Change in the Gini when cash transfers are not considered (b)</vt:lpstr>
      <vt:lpstr>Change in the Gini when cash transfers are not considered (c)</vt:lpstr>
      <vt:lpstr>Earnings inequality: P90/P50</vt:lpstr>
      <vt:lpstr>Gini of annual gross earnings</vt:lpstr>
      <vt:lpstr>Summarizing the evidence</vt:lpstr>
      <vt:lpstr>Usual drivers of inequality trends</vt:lpstr>
      <vt:lpstr>How much inequality is explained by education?</vt:lpstr>
      <vt:lpstr>Is the trend of inequality in Italy explained by education?</vt:lpstr>
      <vt:lpstr>Further possible (maybe main) drivers</vt:lpstr>
      <vt:lpstr>Policies to deal with inequality: an outline</vt:lpstr>
      <vt:lpstr>Predistributive strategies</vt:lpstr>
      <vt:lpstr>Taxes and effects on redistribution (a)</vt:lpstr>
      <vt:lpstr>Taxes and effects on redistribution (b)</vt:lpstr>
      <vt:lpstr>Taxes and effects on redistribution (c)</vt:lpstr>
      <vt:lpstr>What is the welfare state?</vt:lpstr>
      <vt:lpstr>Welfare State objectives</vt:lpstr>
      <vt:lpstr>Types of welfare state transfers</vt:lpstr>
      <vt:lpstr>Welfare regimes in the EU</vt:lpstr>
      <vt:lpstr>Welfare state and redistribution (1)</vt:lpstr>
      <vt:lpstr>Welfare state and redistribution (2)</vt:lpstr>
      <vt:lpstr>Welfare and redistribution (3)</vt:lpstr>
      <vt:lpstr>WS and redistribution</vt:lpstr>
      <vt:lpstr>The left side limits</vt:lpstr>
      <vt:lpstr>1. Reference population</vt:lpstr>
      <vt:lpstr>2. Incomes or economic resources</vt:lpstr>
      <vt:lpstr>3. How to measure redistribution? </vt:lpstr>
      <vt:lpstr>The right side limits</vt:lpstr>
      <vt:lpstr>1. Social spending</vt:lpstr>
      <vt:lpstr>2. Entitlements</vt:lpstr>
      <vt:lpstr>Disentangling targeting</vt:lpstr>
      <vt:lpstr>Pros and cons of targeting</vt:lpstr>
      <vt:lpstr>Custom Show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SPRP-BJ User</dc:creator>
  <cp:lastModifiedBy>michele raitano</cp:lastModifiedBy>
  <cp:revision>122</cp:revision>
  <cp:lastPrinted>2015-01-26T19:32:44Z</cp:lastPrinted>
  <dcterms:created xsi:type="dcterms:W3CDTF">2015-09-07T02:11:56Z</dcterms:created>
  <dcterms:modified xsi:type="dcterms:W3CDTF">2018-10-08T12:39:13Z</dcterms:modified>
</cp:coreProperties>
</file>