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32"/>
  </p:notesMasterIdLst>
  <p:handoutMasterIdLst>
    <p:handoutMasterId r:id="rId33"/>
  </p:handoutMasterIdLst>
  <p:sldIdLst>
    <p:sldId id="1229" r:id="rId2"/>
    <p:sldId id="1388" r:id="rId3"/>
    <p:sldId id="1389" r:id="rId4"/>
    <p:sldId id="264" r:id="rId5"/>
    <p:sldId id="266" r:id="rId6"/>
    <p:sldId id="279" r:id="rId7"/>
    <p:sldId id="1391" r:id="rId8"/>
    <p:sldId id="1393" r:id="rId9"/>
    <p:sldId id="1394" r:id="rId10"/>
    <p:sldId id="1396" r:id="rId11"/>
    <p:sldId id="1395" r:id="rId12"/>
    <p:sldId id="1397" r:id="rId13"/>
    <p:sldId id="271" r:id="rId14"/>
    <p:sldId id="272" r:id="rId15"/>
    <p:sldId id="273" r:id="rId16"/>
    <p:sldId id="1398" r:id="rId17"/>
    <p:sldId id="1399" r:id="rId18"/>
    <p:sldId id="1390" r:id="rId19"/>
    <p:sldId id="280" r:id="rId20"/>
    <p:sldId id="274" r:id="rId21"/>
    <p:sldId id="282" r:id="rId22"/>
    <p:sldId id="285" r:id="rId23"/>
    <p:sldId id="1400" r:id="rId24"/>
    <p:sldId id="1401" r:id="rId25"/>
    <p:sldId id="1402" r:id="rId26"/>
    <p:sldId id="1403" r:id="rId27"/>
    <p:sldId id="1404" r:id="rId28"/>
    <p:sldId id="1405" r:id="rId29"/>
    <p:sldId id="1406" r:id="rId30"/>
    <p:sldId id="1407" r:id="rId31"/>
  </p:sldIdLst>
  <p:sldSz cx="9906000" cy="6858000" type="A4"/>
  <p:notesSz cx="6794500" cy="9931400"/>
  <p:custShowLst>
    <p:custShow name="Custom Show 1" id="0">
      <p:sldLst/>
    </p:custShow>
  </p:custShowLst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5252" autoAdjust="0"/>
  </p:normalViewPr>
  <p:slideViewPr>
    <p:cSldViewPr>
      <p:cViewPr varScale="1">
        <p:scale>
          <a:sx n="109" d="100"/>
          <a:sy n="109" d="100"/>
        </p:scale>
        <p:origin x="1728" y="108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b="1" dirty="0"/>
          </a:p>
        </p:txBody>
      </p:sp>
      <p:sp>
        <p:nvSpPr>
          <p:cNvPr id="378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5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525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525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525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525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FC80AD-0F50-4B46-8F8E-935D87985B28}" type="slidenum">
              <a:rPr lang="it-IT" altLang="it-IT" sz="1300" smtClean="0"/>
              <a:pPr/>
              <a:t>13</a:t>
            </a:fld>
            <a:endParaRPr lang="it-IT" altLang="it-IT" sz="1300"/>
          </a:p>
        </p:txBody>
      </p:sp>
    </p:spTree>
    <p:extLst>
      <p:ext uri="{BB962C8B-B14F-4D97-AF65-F5344CB8AC3E}">
        <p14:creationId xmlns:p14="http://schemas.microsoft.com/office/powerpoint/2010/main" val="384316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05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72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0136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13/10/2018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504" y="3717032"/>
            <a:ext cx="9073009" cy="2769989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Policies Against Poverty in the Eu Countries: A Comparative Analysis</a:t>
            </a:r>
            <a:endParaRPr lang="en-GB" sz="32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Michele Raitano (Sapienza University of Rome)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</a:rPr>
              <a:t>Training </a:t>
            </a:r>
            <a:r>
              <a:rPr lang="en-US" altLang="zh-CN" sz="1400" dirty="0" err="1">
                <a:latin typeface="Arial" panose="020B0604020202020204" pitchFamily="34" charset="0"/>
              </a:rPr>
              <a:t>Programme</a:t>
            </a:r>
            <a:r>
              <a:rPr lang="en-US" altLang="zh-CN" sz="1400" dirty="0">
                <a:latin typeface="Arial" panose="020B0604020202020204" pitchFamily="34" charset="0"/>
              </a:rPr>
              <a:t> “Effects and Tendency of Income Redistribution Policy”</a:t>
            </a:r>
            <a:endParaRPr lang="en-US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it-IT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 14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-28</a:t>
            </a:r>
            <a:r>
              <a:rPr lang="en-US" altLang="zh-CN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E70790-D7FD-4A3D-8446-67A3FF66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80970"/>
            <a:ext cx="7128916" cy="64809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Cash and in-kind benefits</a:t>
            </a:r>
            <a:endParaRPr lang="it-IT" sz="3200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9D996656-F5FC-4A45-B352-37D0CC652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544" y="981074"/>
            <a:ext cx="8007908" cy="522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8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E70790-D7FD-4A3D-8446-67A3FF66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80970"/>
            <a:ext cx="7128916" cy="648090"/>
          </a:xfrm>
        </p:spPr>
        <p:txBody>
          <a:bodyPr>
            <a:norm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Means</a:t>
            </a:r>
            <a:r>
              <a:rPr lang="it-IT" sz="3200" dirty="0">
                <a:solidFill>
                  <a:srgbClr val="FF0000"/>
                </a:solidFill>
              </a:rPr>
              <a:t> and non </a:t>
            </a:r>
            <a:r>
              <a:rPr lang="it-IT" sz="3200" dirty="0" err="1">
                <a:solidFill>
                  <a:srgbClr val="FF0000"/>
                </a:solidFill>
              </a:rPr>
              <a:t>means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tested</a:t>
            </a:r>
            <a:r>
              <a:rPr lang="it-IT" sz="3200" dirty="0">
                <a:solidFill>
                  <a:srgbClr val="FF0000"/>
                </a:solidFill>
              </a:rPr>
              <a:t> benefits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1C2B512C-9554-4985-81A7-3A9980805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536" y="981075"/>
            <a:ext cx="8079916" cy="527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9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F385C-6CEA-4ADC-9EAD-A05B1570B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0"/>
            <a:ext cx="8795320" cy="908720"/>
          </a:xfrm>
        </p:spPr>
        <p:txBody>
          <a:bodyPr>
            <a:no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Decrease</a:t>
            </a:r>
            <a:r>
              <a:rPr lang="it-IT" sz="3200" dirty="0">
                <a:solidFill>
                  <a:srgbClr val="FF0000"/>
                </a:solidFill>
              </a:rPr>
              <a:t> in the </a:t>
            </a:r>
            <a:r>
              <a:rPr lang="it-IT" sz="3200" dirty="0" err="1">
                <a:solidFill>
                  <a:srgbClr val="FF0000"/>
                </a:solidFill>
              </a:rPr>
              <a:t>incidence</a:t>
            </a:r>
            <a:r>
              <a:rPr lang="it-IT" sz="3200" dirty="0">
                <a:solidFill>
                  <a:srgbClr val="FF0000"/>
                </a:solidFill>
              </a:rPr>
              <a:t> of relative </a:t>
            </a:r>
            <a:r>
              <a:rPr lang="it-IT" sz="3200" dirty="0" err="1">
                <a:solidFill>
                  <a:srgbClr val="FF0000"/>
                </a:solidFill>
              </a:rPr>
              <a:t>poverty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due to welfare </a:t>
            </a:r>
            <a:r>
              <a:rPr lang="it-IT" sz="3200" dirty="0" err="1">
                <a:solidFill>
                  <a:srgbClr val="FF0000"/>
                </a:solidFill>
              </a:rPr>
              <a:t>transfers</a:t>
            </a:r>
            <a:r>
              <a:rPr lang="it-IT" sz="3200" dirty="0">
                <a:solidFill>
                  <a:srgbClr val="FF0000"/>
                </a:solidFill>
              </a:rPr>
              <a:t> in EU15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3C7F0CA5-52CC-41FE-B3F1-3DA60FB33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7806" y="1180462"/>
            <a:ext cx="7963625" cy="520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76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72480" y="162429"/>
            <a:ext cx="99756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>
                <a:solidFill>
                  <a:srgbClr val="FF0000"/>
                </a:solidFill>
                <a:latin typeface="Optane" pitchFamily="2" charset="0"/>
                <a:ea typeface="+mj-ea"/>
                <a:cs typeface="+mj-cs"/>
              </a:rPr>
              <a:t>Historical Evolution of Anti-</a:t>
            </a:r>
            <a:r>
              <a:rPr lang="it-IT" sz="3200" b="1" dirty="0" err="1">
                <a:solidFill>
                  <a:srgbClr val="FF0000"/>
                </a:solidFill>
                <a:latin typeface="Optane" pitchFamily="2" charset="0"/>
                <a:ea typeface="+mj-ea"/>
                <a:cs typeface="+mj-cs"/>
              </a:rPr>
              <a:t>Poverty</a:t>
            </a:r>
            <a:r>
              <a:rPr lang="it-IT" sz="3200" b="1" dirty="0">
                <a:solidFill>
                  <a:srgbClr val="FF0000"/>
                </a:solidFill>
                <a:latin typeface="Optane" pitchFamily="2" charset="0"/>
                <a:ea typeface="+mj-ea"/>
                <a:cs typeface="+mj-cs"/>
              </a:rPr>
              <a:t> Policies (a)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560388" y="3644900"/>
            <a:ext cx="765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  <a:defRPr/>
            </a:pPr>
            <a:endParaRPr lang="it-IT" sz="2400" ker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72480" y="1052736"/>
            <a:ext cx="9285521" cy="5216429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 indent="0" fontAlgn="auto"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it-IT" sz="2500" dirty="0">
                <a:latin typeface="Optane"/>
                <a:cs typeface="Arial" pitchFamily="34" charset="0"/>
              </a:rPr>
              <a:t>«First generation»: </a:t>
            </a:r>
            <a:r>
              <a:rPr lang="it-IT" sz="2500" b="1" dirty="0">
                <a:latin typeface="Optane"/>
                <a:cs typeface="Arial" pitchFamily="34" charset="0"/>
              </a:rPr>
              <a:t>anti-</a:t>
            </a:r>
            <a:r>
              <a:rPr lang="it-IT" sz="2500" b="1" dirty="0" err="1">
                <a:latin typeface="Optane"/>
                <a:cs typeface="Arial" pitchFamily="34" charset="0"/>
              </a:rPr>
              <a:t>poverty</a:t>
            </a:r>
            <a:r>
              <a:rPr lang="it-IT" sz="2500" b="1" dirty="0">
                <a:latin typeface="Optane"/>
                <a:cs typeface="Arial" pitchFamily="34" charset="0"/>
              </a:rPr>
              <a:t> </a:t>
            </a:r>
            <a:r>
              <a:rPr lang="it-IT" sz="2500" b="1" dirty="0" err="1">
                <a:latin typeface="Optane"/>
                <a:cs typeface="Arial" pitchFamily="34" charset="0"/>
              </a:rPr>
              <a:t>policies</a:t>
            </a:r>
            <a:endParaRPr lang="it-IT" sz="2500" b="1" dirty="0">
              <a:latin typeface="Optane"/>
              <a:cs typeface="Arial" pitchFamily="34" charset="0"/>
            </a:endParaRPr>
          </a:p>
          <a:p>
            <a:pPr marL="647700" indent="-457200" fontAlgn="auto">
              <a:spcAft>
                <a:spcPts val="1200"/>
              </a:spcAft>
              <a:buClrTx/>
              <a:buFont typeface="+mj-lt"/>
              <a:buAutoNum type="arabicPeriod"/>
              <a:defRPr/>
            </a:pPr>
            <a:endParaRPr lang="it-IT" sz="2000" dirty="0">
              <a:latin typeface="Optane"/>
              <a:cs typeface="Arial" pitchFamily="34" charset="0"/>
            </a:endParaRPr>
          </a:p>
          <a:p>
            <a:pPr marL="647700" indent="-457200" fontAlgn="auto">
              <a:spcAft>
                <a:spcPts val="1200"/>
              </a:spcAft>
              <a:buClrTx/>
              <a:buFont typeface="+mj-lt"/>
              <a:buAutoNum type="arabicPeriod"/>
              <a:defRPr/>
            </a:pPr>
            <a:endParaRPr lang="it-IT" sz="2000" dirty="0">
              <a:latin typeface="Optane"/>
              <a:cs typeface="Arial" pitchFamily="34" charset="0"/>
            </a:endParaRPr>
          </a:p>
          <a:p>
            <a:pPr marL="647700" indent="-457200" fontAlgn="auto">
              <a:spcAft>
                <a:spcPts val="1200"/>
              </a:spcAft>
              <a:buClrTx/>
              <a:buFont typeface="+mj-lt"/>
              <a:buAutoNum type="arabicPeriod"/>
              <a:defRPr/>
            </a:pPr>
            <a:endParaRPr lang="it-IT" sz="2000" dirty="0">
              <a:latin typeface="Optane"/>
              <a:cs typeface="Arial" pitchFamily="34" charset="0"/>
            </a:endParaRPr>
          </a:p>
          <a:p>
            <a:pPr marL="190500" indent="0" fontAlgn="auto">
              <a:spcAft>
                <a:spcPts val="1200"/>
              </a:spcAft>
              <a:buClrTx/>
              <a:buNone/>
              <a:defRPr/>
            </a:pPr>
            <a:endParaRPr lang="it-IT" sz="2500" dirty="0">
              <a:latin typeface="Optane"/>
              <a:cs typeface="Arial" pitchFamily="34" charset="0"/>
            </a:endParaRPr>
          </a:p>
          <a:p>
            <a:pPr marL="190500" indent="0" fontAlgn="auto">
              <a:spcAft>
                <a:spcPts val="1200"/>
              </a:spcAft>
              <a:buClrTx/>
              <a:buNone/>
              <a:defRPr/>
            </a:pPr>
            <a:r>
              <a:rPr lang="it-IT" sz="2500" dirty="0">
                <a:latin typeface="Optane"/>
                <a:cs typeface="Arial" pitchFamily="34" charset="0"/>
              </a:rPr>
              <a:t>«Second generation»: </a:t>
            </a:r>
            <a:r>
              <a:rPr lang="it-IT" sz="2500" b="1" dirty="0">
                <a:latin typeface="Optane"/>
                <a:cs typeface="Arial" pitchFamily="34" charset="0"/>
              </a:rPr>
              <a:t>minimum </a:t>
            </a:r>
            <a:r>
              <a:rPr lang="it-IT" sz="2500" b="1" dirty="0" err="1">
                <a:latin typeface="Optane"/>
                <a:cs typeface="Arial" pitchFamily="34" charset="0"/>
              </a:rPr>
              <a:t>income</a:t>
            </a:r>
            <a:r>
              <a:rPr lang="it-IT" sz="2500" b="1" dirty="0">
                <a:latin typeface="Optane"/>
                <a:cs typeface="Arial" pitchFamily="34" charset="0"/>
              </a:rPr>
              <a:t> </a:t>
            </a:r>
            <a:r>
              <a:rPr lang="it-IT" sz="2500" b="1" dirty="0" err="1">
                <a:latin typeface="Optane"/>
                <a:cs typeface="Arial" pitchFamily="34" charset="0"/>
              </a:rPr>
              <a:t>schemes</a:t>
            </a:r>
            <a:endParaRPr lang="it-IT" sz="2500" b="1" dirty="0">
              <a:latin typeface="Optane"/>
              <a:cs typeface="Arial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88504" y="1823457"/>
            <a:ext cx="8692009" cy="1821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i="1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Act for the Relief of the </a:t>
            </a:r>
            <a:r>
              <a:rPr lang="it-IT" sz="2400" i="1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Poor</a:t>
            </a:r>
            <a:r>
              <a:rPr lang="it-IT" sz="2400" i="1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 (1601): </a:t>
            </a:r>
            <a:b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</a:b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Discretional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,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residual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 and </a:t>
            </a:r>
            <a:r>
              <a:rPr lang="it-IT" sz="2400" i="1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ad hoc 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support for the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poor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,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frequently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implying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 that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recipients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Optane"/>
                <a:cs typeface="Arial" panose="020B0604020202020204" pitchFamily="34" charset="0"/>
              </a:rPr>
              <a:t>lost their civil and (to the extent they had any) political rights =&gt; </a:t>
            </a:r>
            <a:r>
              <a:rPr lang="it-IT" sz="2400" kern="0" dirty="0" err="1">
                <a:solidFill>
                  <a:schemeClr val="tx1"/>
                </a:solidFill>
                <a:cs typeface="Calibri" pitchFamily="34" charset="0"/>
                <a:sym typeface="Wingdings" pitchFamily="2" charset="2"/>
              </a:rPr>
              <a:t>Function</a:t>
            </a:r>
            <a:r>
              <a:rPr lang="it-IT" sz="2400" kern="0" dirty="0">
                <a:solidFill>
                  <a:schemeClr val="tx1"/>
                </a:solidFill>
                <a:cs typeface="Calibri" pitchFamily="34" charset="0"/>
                <a:sym typeface="Wingdings" pitchFamily="2" charset="2"/>
              </a:rPr>
              <a:t>: social control and </a:t>
            </a:r>
            <a:r>
              <a:rPr lang="it-IT" sz="2400" kern="0" dirty="0" err="1">
                <a:solidFill>
                  <a:schemeClr val="tx1"/>
                </a:solidFill>
                <a:cs typeface="Calibri" pitchFamily="34" charset="0"/>
                <a:sym typeface="Wingdings" pitchFamily="2" charset="2"/>
              </a:rPr>
              <a:t>repression</a:t>
            </a:r>
            <a:r>
              <a:rPr lang="it-IT" sz="2400" kern="0" dirty="0">
                <a:solidFill>
                  <a:schemeClr val="tx1"/>
                </a:solidFill>
                <a:cs typeface="Calibri" pitchFamily="34" charset="0"/>
                <a:sym typeface="Wingdings" pitchFamily="2" charset="2"/>
              </a:rPr>
              <a:t> of </a:t>
            </a:r>
            <a:r>
              <a:rPr lang="it-IT" sz="2400" kern="0" dirty="0" err="1">
                <a:solidFill>
                  <a:schemeClr val="tx1"/>
                </a:solidFill>
                <a:cs typeface="Calibri" pitchFamily="34" charset="0"/>
                <a:sym typeface="Wingdings" pitchFamily="2" charset="2"/>
              </a:rPr>
              <a:t>marginality</a:t>
            </a:r>
            <a:endParaRPr lang="it-IT" sz="2400" kern="0" dirty="0">
              <a:solidFill>
                <a:schemeClr val="tx1"/>
              </a:solidFill>
              <a:cs typeface="Calibri" pitchFamily="34" charset="0"/>
              <a:sym typeface="Wingdings" pitchFamily="2" charset="2"/>
            </a:endParaRPr>
          </a:p>
          <a:p>
            <a:pPr>
              <a:defRPr/>
            </a:pPr>
            <a:endParaRPr lang="it-IT" sz="2300" dirty="0">
              <a:solidFill>
                <a:schemeClr val="tx1"/>
              </a:solidFill>
              <a:latin typeface="Optane"/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60388" y="4725144"/>
            <a:ext cx="8093076" cy="1368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  <a:latin typeface="Optane"/>
              </a:rPr>
              <a:t>Guarantee of a minimum of resources for those (few) people who needed a safety net in a period in which "full employment" and social insurances guaranteed support to all workers and their families =&gt;</a:t>
            </a:r>
            <a:r>
              <a:rPr lang="it-IT" sz="2400" kern="0" dirty="0" err="1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Function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: </a:t>
            </a:r>
            <a:r>
              <a:rPr lang="it-IT" sz="2400" kern="0" dirty="0" err="1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income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 support and prevention of </a:t>
            </a:r>
            <a:r>
              <a:rPr lang="it-IT" sz="2400" kern="0" dirty="0" err="1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marginality</a:t>
            </a:r>
            <a:endParaRPr lang="it-IT" sz="2400" u="sng" kern="0" dirty="0">
              <a:solidFill>
                <a:schemeClr val="tx1"/>
              </a:solidFill>
              <a:latin typeface="Optane"/>
              <a:cs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it-IT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5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 txBox="1">
            <a:spLocks noChangeArrowheads="1"/>
          </p:cNvSpPr>
          <p:nvPr/>
        </p:nvSpPr>
        <p:spPr bwMode="auto">
          <a:xfrm>
            <a:off x="560389" y="1628776"/>
            <a:ext cx="878522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br>
              <a:rPr lang="en-US" altLang="it-IT" sz="2000">
                <a:solidFill>
                  <a:srgbClr val="595959"/>
                </a:solidFill>
                <a:latin typeface="Calibri" panose="020F0502020204030204" pitchFamily="34" charset="0"/>
              </a:rPr>
            </a:br>
            <a:endParaRPr lang="en-US" altLang="it-IT" sz="20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it-IT" sz="20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>
              <a:buClrTx/>
              <a:buFontTx/>
              <a:buNone/>
            </a:pPr>
            <a:endParaRPr lang="it-IT" altLang="it-IT" sz="1200">
              <a:solidFill>
                <a:srgbClr val="595959"/>
              </a:solidFill>
              <a:latin typeface="Trebuchet MS" panose="020B0603020202020204" pitchFamily="34" charset="0"/>
            </a:endParaRPr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272480" y="7144"/>
            <a:ext cx="82089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Optane"/>
                <a:cs typeface="Times New Roman" panose="02020603050405020304" pitchFamily="18" charset="0"/>
              </a:rPr>
              <a:t>The </a:t>
            </a:r>
            <a:r>
              <a:rPr lang="it-IT" altLang="it-IT" sz="3200" b="1" dirty="0" err="1">
                <a:solidFill>
                  <a:srgbClr val="FF0000"/>
                </a:solidFill>
                <a:latin typeface="Optane"/>
                <a:cs typeface="Times New Roman" panose="02020603050405020304" pitchFamily="18" charset="0"/>
              </a:rPr>
              <a:t>introduction</a:t>
            </a:r>
            <a:r>
              <a:rPr lang="it-IT" altLang="it-IT" sz="3200" b="1" dirty="0">
                <a:solidFill>
                  <a:srgbClr val="FF0000"/>
                </a:solidFill>
                <a:latin typeface="Optane"/>
                <a:cs typeface="Times New Roman" panose="02020603050405020304" pitchFamily="18" charset="0"/>
              </a:rPr>
              <a:t> of MIS in Europe (1945 – 1990)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896522"/>
              </p:ext>
            </p:extLst>
          </p:nvPr>
        </p:nvGraphicFramePr>
        <p:xfrm>
          <a:off x="488504" y="921547"/>
          <a:ext cx="8857110" cy="5387771"/>
        </p:xfrm>
        <a:graphic>
          <a:graphicData uri="http://schemas.openxmlformats.org/drawingml/2006/table">
            <a:tbl>
              <a:tblPr/>
              <a:tblGrid>
                <a:gridCol w="1505913">
                  <a:extLst>
                    <a:ext uri="{9D8B030D-6E8A-4147-A177-3AD203B41FA5}">
                      <a16:colId xmlns:a16="http://schemas.microsoft.com/office/drawing/2014/main" val="3697070583"/>
                    </a:ext>
                  </a:extLst>
                </a:gridCol>
                <a:gridCol w="3942704">
                  <a:extLst>
                    <a:ext uri="{9D8B030D-6E8A-4147-A177-3AD203B41FA5}">
                      <a16:colId xmlns:a16="http://schemas.microsoft.com/office/drawing/2014/main" val="3060291497"/>
                    </a:ext>
                  </a:extLst>
                </a:gridCol>
                <a:gridCol w="3408493">
                  <a:extLst>
                    <a:ext uri="{9D8B030D-6E8A-4147-A177-3AD203B41FA5}">
                      <a16:colId xmlns:a16="http://schemas.microsoft.com/office/drawing/2014/main" val="3877689096"/>
                    </a:ext>
                  </a:extLst>
                </a:gridCol>
              </a:tblGrid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effectLst/>
                          <a:latin typeface="Optane"/>
                        </a:rPr>
                        <a:t>Country</a:t>
                      </a:r>
                      <a:endParaRPr lang="it-IT" sz="1500" b="1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effectLst/>
                          <a:latin typeface="Optane"/>
                        </a:rPr>
                        <a:t>Scheme</a:t>
                      </a:r>
                      <a:endParaRPr lang="it-IT" sz="1500" b="1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effectLst/>
                          <a:latin typeface="Optane"/>
                        </a:rPr>
                        <a:t>Year of Introduction</a:t>
                      </a:r>
                      <a:endParaRPr lang="it-IT" sz="1500" b="1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53047"/>
                  </a:ext>
                </a:extLst>
              </a:tr>
              <a:tr h="3633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Austria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err="1">
                          <a:effectLst/>
                          <a:latin typeface="Optane"/>
                        </a:rPr>
                        <a:t>Sozialhilfe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1971 (Varies in different Land until 2009)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19358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Belgium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 err="1">
                          <a:effectLst/>
                          <a:latin typeface="Optane"/>
                        </a:rPr>
                        <a:t>Minimex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>
                          <a:effectLst/>
                          <a:latin typeface="Optane"/>
                        </a:rPr>
                        <a:t>1974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43198"/>
                  </a:ext>
                </a:extLst>
              </a:tr>
              <a:tr h="3324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>
                          <a:effectLst/>
                          <a:latin typeface="Optane"/>
                        </a:rPr>
                        <a:t>Denmark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>
                          <a:effectLst/>
                          <a:latin typeface="Optane"/>
                        </a:rPr>
                        <a:t>Social </a:t>
                      </a:r>
                      <a:r>
                        <a:rPr lang="fr-FR" sz="1500" kern="1200" dirty="0" err="1">
                          <a:effectLst/>
                          <a:latin typeface="Optane"/>
                        </a:rPr>
                        <a:t>Bistand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(1891) 1974</a:t>
                      </a: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993855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 err="1">
                          <a:effectLst/>
                          <a:latin typeface="Optane"/>
                        </a:rPr>
                        <a:t>Finland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 err="1">
                          <a:effectLst/>
                          <a:latin typeface="Optane"/>
                        </a:rPr>
                        <a:t>Toimeentulotuki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>
                          <a:effectLst/>
                          <a:latin typeface="Optane"/>
                        </a:rPr>
                        <a:t>1971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87569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>
                          <a:effectLst/>
                          <a:latin typeface="Optane"/>
                        </a:rPr>
                        <a:t>France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>
                          <a:effectLst/>
                          <a:latin typeface="Optane"/>
                        </a:rPr>
                        <a:t>Revenu Minimum d’Insertion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>
                          <a:effectLst/>
                          <a:latin typeface="Optane"/>
                        </a:rPr>
                        <a:t>1988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063744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>
                          <a:effectLst/>
                          <a:latin typeface="Optane"/>
                        </a:rPr>
                        <a:t>Germany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effectLst/>
                          <a:latin typeface="Optane"/>
                        </a:rPr>
                        <a:t>Sozialhilfe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>
                          <a:effectLst/>
                          <a:latin typeface="Optane"/>
                        </a:rPr>
                        <a:t>1961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85273"/>
                  </a:ext>
                </a:extLst>
              </a:tr>
              <a:tr h="3324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>
                          <a:effectLst/>
                          <a:latin typeface="Optane"/>
                        </a:rPr>
                        <a:t>Ireland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Supplementary Welfare Allowance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kern="1200">
                          <a:effectLst/>
                          <a:latin typeface="Optane"/>
                        </a:rPr>
                        <a:t>1975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203361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>
                          <a:effectLst/>
                          <a:latin typeface="Optane"/>
                        </a:rPr>
                        <a:t>Sweden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Socialbidrag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</a:txBody>
                  <a:tcPr marL="91443" marR="91443" marT="45727" marB="45727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(1918), 1956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</a:txBody>
                  <a:tcPr marL="91443" marR="91443" marT="45727" marB="45727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818182"/>
                  </a:ext>
                </a:extLst>
              </a:tr>
              <a:tr h="306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>
                          <a:effectLst/>
                          <a:latin typeface="Optane"/>
                        </a:rPr>
                        <a:t>Luxembourg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kern="1200" dirty="0">
                          <a:effectLst/>
                          <a:latin typeface="Optane"/>
                        </a:rPr>
                        <a:t>Revenu Minimum Garanti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>
                          <a:effectLst/>
                          <a:latin typeface="Optane"/>
                        </a:rPr>
                        <a:t>1986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48067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500" kern="1200" dirty="0" err="1">
                          <a:effectLst/>
                          <a:latin typeface="Optane"/>
                        </a:rPr>
                        <a:t>Netherlands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Algemeene</a:t>
                      </a: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Bijstand</a:t>
                      </a: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 (</a:t>
                      </a:r>
                      <a:r>
                        <a:rPr kumimoji="0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Social</a:t>
                      </a: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Bijstand</a:t>
                      </a: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)</a:t>
                      </a: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</a:txBody>
                  <a:tcPr marL="91443" marR="91443" marT="45727" marB="45727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  <a:cs typeface="Times New Roman" pitchFamily="18" charset="0"/>
                        </a:rPr>
                        <a:t>1963 (1996)</a:t>
                      </a:r>
                      <a:endParaRPr kumimoji="0" lang="it-IT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</a:txBody>
                  <a:tcPr marL="91443" marR="91443" marT="45727" marB="45727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92131"/>
                  </a:ext>
                </a:extLst>
              </a:tr>
              <a:tr h="3324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>
                          <a:effectLst/>
                          <a:latin typeface="Optane"/>
                        </a:rPr>
                        <a:t>UK</a:t>
                      </a:r>
                      <a:endParaRPr lang="it-IT" sz="150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Income Support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algn="ctr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>
                          <a:effectLst/>
                          <a:latin typeface="Optane"/>
                        </a:rPr>
                        <a:t>1948, 1978</a:t>
                      </a:r>
                      <a:endParaRPr lang="it-IT" sz="150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31742"/>
                  </a:ext>
                </a:extLst>
              </a:tr>
              <a:tr h="3819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0" kern="1200" dirty="0" err="1">
                          <a:effectLst/>
                          <a:latin typeface="Optane"/>
                        </a:rPr>
                        <a:t>Greece</a:t>
                      </a:r>
                      <a:endParaRPr lang="it-IT" sz="1500" b="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 dirty="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 dirty="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492579"/>
                  </a:ext>
                </a:extLst>
              </a:tr>
              <a:tr h="3324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kern="1200" dirty="0">
                          <a:effectLst/>
                          <a:latin typeface="Optane"/>
                        </a:rPr>
                        <a:t>Italy</a:t>
                      </a:r>
                      <a:endParaRPr lang="it-IT" sz="1500" b="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 dirty="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402582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kern="1200" dirty="0">
                          <a:effectLst/>
                          <a:latin typeface="Optane"/>
                        </a:rPr>
                        <a:t>Spain</a:t>
                      </a:r>
                      <a:endParaRPr lang="it-IT" sz="1500" b="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 dirty="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1250"/>
                  </a:ext>
                </a:extLst>
              </a:tr>
              <a:tr h="3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7345" indent="-34734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kern="1200" dirty="0">
                          <a:effectLst/>
                          <a:latin typeface="Optane"/>
                        </a:rPr>
                        <a:t>Portugal</a:t>
                      </a:r>
                      <a:endParaRPr lang="it-IT" sz="1500" b="0" dirty="0">
                        <a:effectLst/>
                        <a:latin typeface="Optan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it-IT" sz="1500" dirty="0">
                        <a:effectLst/>
                        <a:latin typeface="Optane"/>
                      </a:endParaRPr>
                    </a:p>
                  </a:txBody>
                  <a:tcPr marL="66714" marR="66714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1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71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560388" y="3644900"/>
            <a:ext cx="765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it-IT" sz="2400" ker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4489" y="980728"/>
            <a:ext cx="9291440" cy="5031929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 indent="0" fontAlgn="auto"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it-IT" sz="2400" dirty="0">
                <a:latin typeface="Optane"/>
                <a:cs typeface="Times New Roman" panose="02020603050405020304" pitchFamily="18" charset="0"/>
              </a:rPr>
              <a:t>«Third generation»: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active</a:t>
            </a:r>
            <a:r>
              <a:rPr lang="it-IT" sz="2400" b="1" dirty="0"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inclusion</a:t>
            </a:r>
            <a:r>
              <a:rPr lang="it-IT" sz="2400" b="1" dirty="0"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strategies</a:t>
            </a:r>
            <a:endParaRPr lang="it-IT" sz="2400" b="1" dirty="0">
              <a:latin typeface="Optane"/>
              <a:cs typeface="Times New Roman" panose="02020603050405020304" pitchFamily="18" charset="0"/>
            </a:endParaRPr>
          </a:p>
          <a:p>
            <a:pPr marL="647700" indent="-457200" fontAlgn="auto">
              <a:spcAft>
                <a:spcPts val="120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endParaRPr lang="it-IT" sz="2000" b="1" dirty="0">
              <a:cs typeface="Times New Roman" panose="02020603050405020304" pitchFamily="18" charset="0"/>
            </a:endParaRPr>
          </a:p>
          <a:p>
            <a:pPr marL="647700" indent="-457200" fontAlgn="auto">
              <a:spcAft>
                <a:spcPts val="120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endParaRPr lang="it-IT" sz="2000" b="1" dirty="0">
              <a:cs typeface="Times New Roman" panose="02020603050405020304" pitchFamily="18" charset="0"/>
            </a:endParaRPr>
          </a:p>
          <a:p>
            <a:pPr marL="647700" indent="-457200" fontAlgn="auto">
              <a:spcAft>
                <a:spcPts val="120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endParaRPr lang="it-IT" sz="2000" b="1" dirty="0">
              <a:cs typeface="Times New Roman" panose="02020603050405020304" pitchFamily="18" charset="0"/>
            </a:endParaRPr>
          </a:p>
          <a:p>
            <a:pPr marL="647700" indent="-457200" fontAlgn="auto">
              <a:spcAft>
                <a:spcPts val="120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endParaRPr lang="it-IT" sz="2000" b="1" dirty="0">
              <a:cs typeface="Times New Roman" panose="02020603050405020304" pitchFamily="18" charset="0"/>
            </a:endParaRPr>
          </a:p>
          <a:p>
            <a:pPr marL="190500" indent="0" fontAlgn="auto"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it-IT" sz="2000" b="1" dirty="0">
              <a:cs typeface="Times New Roman" panose="02020603050405020304" pitchFamily="18" charset="0"/>
            </a:endParaRPr>
          </a:p>
          <a:p>
            <a:pPr marL="190500" indent="0" fontAlgn="auto">
              <a:spcAft>
                <a:spcPts val="1200"/>
              </a:spcAft>
              <a:buClr>
                <a:srgbClr val="C00000"/>
              </a:buClr>
              <a:buNone/>
              <a:defRPr/>
            </a:pPr>
            <a:endParaRPr lang="it-IT" sz="2400" dirty="0">
              <a:latin typeface="Optane"/>
              <a:cs typeface="Times New Roman" panose="02020603050405020304" pitchFamily="18" charset="0"/>
            </a:endParaRPr>
          </a:p>
          <a:p>
            <a:pPr marL="190500" indent="0" fontAlgn="auto">
              <a:spcAft>
                <a:spcPts val="1200"/>
              </a:spcAft>
              <a:buClr>
                <a:srgbClr val="C00000"/>
              </a:buClr>
              <a:buNone/>
              <a:defRPr/>
            </a:pPr>
            <a:r>
              <a:rPr lang="it-IT" sz="2400" dirty="0" err="1">
                <a:latin typeface="Optane"/>
                <a:cs typeface="Times New Roman" panose="02020603050405020304" pitchFamily="18" charset="0"/>
              </a:rPr>
              <a:t>Towards</a:t>
            </a:r>
            <a:r>
              <a:rPr lang="it-IT" sz="2400" dirty="0">
                <a:latin typeface="Optane"/>
                <a:cs typeface="Times New Roman" panose="02020603050405020304" pitchFamily="18" charset="0"/>
              </a:rPr>
              <a:t> an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universal</a:t>
            </a:r>
            <a:r>
              <a:rPr lang="it-IT" sz="2400" b="1" dirty="0"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basic</a:t>
            </a:r>
            <a:r>
              <a:rPr lang="it-IT" sz="2400" b="1" dirty="0"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Optane"/>
                <a:cs typeface="Times New Roman" panose="02020603050405020304" pitchFamily="18" charset="0"/>
              </a:rPr>
              <a:t>income</a:t>
            </a:r>
            <a:r>
              <a:rPr lang="it-IT" sz="2400" b="1" dirty="0">
                <a:latin typeface="Optane"/>
                <a:cs typeface="Times New Roman" panose="02020603050405020304" pitchFamily="18" charset="0"/>
              </a:rPr>
              <a:t>?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400" kern="0" dirty="0">
                <a:latin typeface="Optane"/>
                <a:cs typeface="Times New Roman" panose="02020603050405020304" pitchFamily="18" charset="0"/>
              </a:rPr>
              <a:t>Law </a:t>
            </a:r>
            <a:r>
              <a:rPr lang="it-IT" sz="2400" kern="0" dirty="0" err="1">
                <a:latin typeface="Optane"/>
                <a:cs typeface="Times New Roman" panose="02020603050405020304" pitchFamily="18" charset="0"/>
              </a:rPr>
              <a:t>proposals</a:t>
            </a:r>
            <a:r>
              <a:rPr lang="it-IT" sz="2400" kern="0" dirty="0">
                <a:latin typeface="Optane"/>
                <a:cs typeface="Times New Roman" panose="02020603050405020304" pitchFamily="18" charset="0"/>
              </a:rPr>
              <a:t> in France - Referendum in </a:t>
            </a:r>
            <a:r>
              <a:rPr lang="it-IT" sz="2400" kern="0" dirty="0" err="1">
                <a:latin typeface="Optane"/>
                <a:cs typeface="Times New Roman" panose="02020603050405020304" pitchFamily="18" charset="0"/>
              </a:rPr>
              <a:t>Switzerland</a:t>
            </a:r>
            <a:endParaRPr lang="it-IT" sz="2400" kern="0" dirty="0">
              <a:latin typeface="Optane"/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it-IT" sz="2400" kern="0" dirty="0" err="1">
                <a:latin typeface="Optane"/>
                <a:cs typeface="Times New Roman" panose="02020603050405020304" pitchFamily="18" charset="0"/>
              </a:rPr>
              <a:t>Pilot</a:t>
            </a:r>
            <a:r>
              <a:rPr lang="it-IT" sz="2400" kern="0" dirty="0"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kern="0" dirty="0" err="1">
                <a:latin typeface="Optane"/>
                <a:cs typeface="Times New Roman" panose="02020603050405020304" pitchFamily="18" charset="0"/>
              </a:rPr>
              <a:t>schemes</a:t>
            </a:r>
            <a:r>
              <a:rPr lang="it-IT" sz="2400" kern="0" dirty="0">
                <a:latin typeface="Optane"/>
                <a:cs typeface="Times New Roman" panose="02020603050405020304" pitchFamily="18" charset="0"/>
              </a:rPr>
              <a:t> in </a:t>
            </a:r>
            <a:r>
              <a:rPr lang="it-IT" sz="2400" kern="0" dirty="0" err="1">
                <a:latin typeface="Optane"/>
                <a:cs typeface="Times New Roman" panose="02020603050405020304" pitchFamily="18" charset="0"/>
              </a:rPr>
              <a:t>Finlands</a:t>
            </a:r>
            <a:r>
              <a:rPr lang="it-IT" sz="2400" kern="0" dirty="0">
                <a:latin typeface="Optane"/>
                <a:cs typeface="Times New Roman" panose="02020603050405020304" pitchFamily="18" charset="0"/>
              </a:rPr>
              <a:t> and in the Netherlands</a:t>
            </a:r>
          </a:p>
          <a:p>
            <a:pPr marL="190500" indent="0" fontAlgn="auto">
              <a:spcAft>
                <a:spcPts val="1200"/>
              </a:spcAft>
              <a:buClrTx/>
              <a:buNone/>
              <a:defRPr/>
            </a:pPr>
            <a:endParaRPr lang="it-IT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60388" y="1700808"/>
            <a:ext cx="8194675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Guarantee of a minimum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income</a:t>
            </a:r>
            <a:endParaRPr lang="it-IT" sz="2400" dirty="0">
              <a:solidFill>
                <a:schemeClr val="tx1"/>
              </a:solidFill>
              <a:latin typeface="Optane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Access to social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services</a:t>
            </a:r>
            <a:endParaRPr lang="it-IT" sz="2400" dirty="0">
              <a:solidFill>
                <a:schemeClr val="tx1"/>
              </a:solidFill>
              <a:latin typeface="Optane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Right/duty to be «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active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» in job-search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activities</a:t>
            </a:r>
            <a:endParaRPr lang="it-IT" sz="2400" dirty="0">
              <a:solidFill>
                <a:schemeClr val="tx1"/>
              </a:solidFill>
              <a:latin typeface="Optane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Active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inclusion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strategies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supported</a:t>
            </a:r>
            <a:r>
              <a:rPr lang="it-IT" sz="240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</a:rPr>
              <a:t> by the EU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kern="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Function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: </a:t>
            </a:r>
            <a:r>
              <a:rPr lang="it-IT" sz="2400" kern="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income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 support plus </a:t>
            </a:r>
            <a:r>
              <a:rPr lang="it-IT" sz="2400" i="1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empowerment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 and promotion of social </a:t>
            </a:r>
            <a:r>
              <a:rPr lang="it-IT" sz="2400" kern="0" dirty="0" err="1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inclusion</a:t>
            </a:r>
            <a:r>
              <a:rPr lang="it-IT" sz="2400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 to </a:t>
            </a:r>
            <a:r>
              <a:rPr lang="en-US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break the </a:t>
            </a:r>
            <a:r>
              <a:rPr lang="en-US" sz="2400" kern="0" dirty="0">
                <a:solidFill>
                  <a:schemeClr val="tx1"/>
                </a:solidFill>
                <a:latin typeface="Optane"/>
                <a:cs typeface="Times New Roman" panose="02020603050405020304" pitchFamily="18" charset="0"/>
                <a:sym typeface="Wingdings" pitchFamily="2" charset="2"/>
              </a:rPr>
              <a:t>vicious</a:t>
            </a:r>
            <a:r>
              <a:rPr lang="en-US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 circle of inactivity, </a:t>
            </a:r>
            <a:br>
              <a:rPr lang="en-US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</a:br>
            <a:r>
              <a:rPr lang="en-US" sz="2400" kern="0" dirty="0">
                <a:solidFill>
                  <a:schemeClr val="tx1"/>
                </a:solidFill>
                <a:latin typeface="Optane"/>
                <a:cs typeface="Calibri" pitchFamily="34" charset="0"/>
                <a:sym typeface="Wingdings" pitchFamily="2" charset="2"/>
              </a:rPr>
              <a:t>obsolete skills and competences, and demotivation</a:t>
            </a:r>
          </a:p>
          <a:p>
            <a:pPr>
              <a:defRPr/>
            </a:pP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671695" y="5251595"/>
            <a:ext cx="7072312" cy="876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44488" y="162429"/>
            <a:ext cx="99036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b="1" dirty="0">
                <a:solidFill>
                  <a:srgbClr val="FF0000"/>
                </a:solidFill>
                <a:latin typeface="Optane" pitchFamily="2" charset="0"/>
              </a:rPr>
              <a:t>Historical </a:t>
            </a:r>
            <a:r>
              <a:rPr lang="it-IT" sz="2800" b="1" dirty="0" err="1">
                <a:solidFill>
                  <a:srgbClr val="FF0000"/>
                </a:solidFill>
                <a:latin typeface="Optane" pitchFamily="2" charset="0"/>
              </a:rPr>
              <a:t>Evolution</a:t>
            </a:r>
            <a:r>
              <a:rPr lang="it-IT" sz="2800" b="1" dirty="0">
                <a:solidFill>
                  <a:srgbClr val="FF0000"/>
                </a:solidFill>
                <a:latin typeface="Optane" pitchFamily="2" charset="0"/>
              </a:rPr>
              <a:t> of Anti-</a:t>
            </a:r>
            <a:r>
              <a:rPr lang="it-IT" sz="2800" b="1" dirty="0" err="1">
                <a:solidFill>
                  <a:srgbClr val="FF0000"/>
                </a:solidFill>
                <a:latin typeface="Optane" pitchFamily="2" charset="0"/>
              </a:rPr>
              <a:t>Poverty</a:t>
            </a:r>
            <a:r>
              <a:rPr lang="it-IT" sz="2800" b="1" dirty="0">
                <a:solidFill>
                  <a:srgbClr val="FF0000"/>
                </a:solidFill>
                <a:latin typeface="Optane" pitchFamily="2" charset="0"/>
              </a:rPr>
              <a:t> Policies (b)</a:t>
            </a:r>
          </a:p>
        </p:txBody>
      </p:sp>
    </p:spTree>
    <p:extLst>
      <p:ext uri="{BB962C8B-B14F-4D97-AF65-F5344CB8AC3E}">
        <p14:creationId xmlns:p14="http://schemas.microsoft.com/office/powerpoint/2010/main" val="168233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6C1ADE-4AF8-4E76-A277-61E26061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Definition of MIS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285C2F-9ED0-4006-8C07-A5CBECE1F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70" y="1052735"/>
            <a:ext cx="8994330" cy="50734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2600" dirty="0">
                <a:solidFill>
                  <a:srgbClr val="000000"/>
                </a:solidFill>
              </a:rPr>
              <a:t>Monetary benefit paid regularly to all households with an income below the poverty line, associated with social and labour market services aimed at “re-integrating the beneficiaries in the society”</a:t>
            </a:r>
            <a:endParaRPr lang="it-IT" sz="2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Various types of means testing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Provision of benefit: independent from contributory requirements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Funding: general taxation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Addressed to working age individuals (elderly have often different and more generous schemes, with different eligibility requirements), </a:t>
            </a:r>
            <a:r>
              <a:rPr lang="en-US" sz="2600" dirty="0">
                <a:solidFill>
                  <a:srgbClr val="000000"/>
                </a:solidFill>
              </a:rPr>
              <a:t>not eligible for social insurance payments or whose entitlement to these payments has expired </a:t>
            </a:r>
            <a:endParaRPr lang="en-GB" sz="2600" dirty="0">
              <a:solidFill>
                <a:srgbClr val="00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0552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6C1ADE-4AF8-4E76-A277-61E26061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The </a:t>
            </a:r>
            <a:r>
              <a:rPr lang="it-IT" sz="3200" dirty="0" err="1">
                <a:solidFill>
                  <a:srgbClr val="FF0000"/>
                </a:solidFill>
              </a:rPr>
              <a:t>three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pillars</a:t>
            </a:r>
            <a:r>
              <a:rPr lang="it-IT" sz="3200" dirty="0">
                <a:solidFill>
                  <a:srgbClr val="FF0000"/>
                </a:solidFill>
              </a:rPr>
              <a:t> of MIS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285C2F-9ED0-4006-8C07-A5CBECE1F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68059" indent="-385763">
              <a:spcAft>
                <a:spcPts val="900"/>
              </a:spcAft>
              <a:buFont typeface="+mj-lt"/>
              <a:buAutoNum type="arabicPeriod"/>
              <a:defRPr/>
            </a:pPr>
            <a:r>
              <a:rPr lang="it-IT" sz="2900" i="1" dirty="0">
                <a:cs typeface="Arial" panose="020B0604020202020204" pitchFamily="34" charset="0"/>
              </a:rPr>
              <a:t>A </a:t>
            </a:r>
            <a:r>
              <a:rPr lang="it-IT" sz="2900" i="1" dirty="0" err="1">
                <a:cs typeface="Arial" panose="020B0604020202020204" pitchFamily="34" charset="0"/>
              </a:rPr>
              <a:t>means-tested</a:t>
            </a:r>
            <a:r>
              <a:rPr lang="it-IT" sz="2900" i="1" dirty="0">
                <a:cs typeface="Arial" panose="020B0604020202020204" pitchFamily="34" charset="0"/>
              </a:rPr>
              <a:t> </a:t>
            </a:r>
            <a:r>
              <a:rPr lang="it-IT" sz="2900" i="1" dirty="0" err="1">
                <a:cs typeface="Arial" panose="020B0604020202020204" pitchFamily="34" charset="0"/>
              </a:rPr>
              <a:t>income</a:t>
            </a:r>
            <a:r>
              <a:rPr lang="it-IT" sz="2900" i="1" dirty="0">
                <a:cs typeface="Arial" panose="020B0604020202020204" pitchFamily="34" charset="0"/>
              </a:rPr>
              <a:t> support benefit </a:t>
            </a:r>
            <a:r>
              <a:rPr lang="it-IT" sz="2900" dirty="0">
                <a:cs typeface="Arial" panose="020B0604020202020204" pitchFamily="34" charset="0"/>
              </a:rPr>
              <a:t>(</a:t>
            </a:r>
            <a:r>
              <a:rPr lang="it-IT" sz="2900" dirty="0" err="1">
                <a:cs typeface="Arial" panose="020B0604020202020204" pitchFamily="34" charset="0"/>
              </a:rPr>
              <a:t>means</a:t>
            </a:r>
            <a:r>
              <a:rPr lang="it-IT" sz="2900" dirty="0">
                <a:cs typeface="Arial" panose="020B0604020202020204" pitchFamily="34" charset="0"/>
              </a:rPr>
              <a:t> testing </a:t>
            </a:r>
            <a:r>
              <a:rPr lang="it-IT" sz="2900" dirty="0" err="1">
                <a:cs typeface="Arial" panose="020B0604020202020204" pitchFamily="34" charset="0"/>
              </a:rPr>
              <a:t>at</a:t>
            </a:r>
            <a:r>
              <a:rPr lang="it-IT" sz="2900" dirty="0">
                <a:cs typeface="Arial" panose="020B0604020202020204" pitchFamily="34" charset="0"/>
              </a:rPr>
              <a:t> the </a:t>
            </a:r>
            <a:r>
              <a:rPr lang="it-IT" sz="2900" dirty="0" err="1">
                <a:cs typeface="Arial" panose="020B0604020202020204" pitchFamily="34" charset="0"/>
              </a:rPr>
              <a:t>household</a:t>
            </a:r>
            <a:r>
              <a:rPr lang="it-IT" sz="2900" dirty="0">
                <a:cs typeface="Arial" panose="020B0604020202020204" pitchFamily="34" charset="0"/>
              </a:rPr>
              <a:t> level =&gt; benefits </a:t>
            </a:r>
            <a:r>
              <a:rPr lang="it-IT" sz="2900" dirty="0" err="1">
                <a:cs typeface="Arial" panose="020B0604020202020204" pitchFamily="34" charset="0"/>
              </a:rPr>
              <a:t>based</a:t>
            </a:r>
            <a:r>
              <a:rPr lang="it-IT" sz="2900" dirty="0">
                <a:cs typeface="Arial" panose="020B0604020202020204" pitchFamily="34" charset="0"/>
              </a:rPr>
              <a:t> on </a:t>
            </a:r>
            <a:r>
              <a:rPr lang="it-IT" sz="2900" dirty="0" err="1">
                <a:cs typeface="Arial" panose="020B0604020202020204" pitchFamily="34" charset="0"/>
              </a:rPr>
              <a:t>equivalence</a:t>
            </a:r>
            <a:r>
              <a:rPr lang="it-IT" sz="2900" dirty="0">
                <a:cs typeface="Arial" panose="020B0604020202020204" pitchFamily="34" charset="0"/>
              </a:rPr>
              <a:t> </a:t>
            </a:r>
            <a:r>
              <a:rPr lang="it-IT" sz="2900" dirty="0" err="1">
                <a:cs typeface="Arial" panose="020B0604020202020204" pitchFamily="34" charset="0"/>
              </a:rPr>
              <a:t>scales</a:t>
            </a:r>
            <a:r>
              <a:rPr lang="it-IT" sz="2900" dirty="0">
                <a:cs typeface="Arial" panose="020B0604020202020204" pitchFamily="34" charset="0"/>
              </a:rPr>
              <a:t>)</a:t>
            </a:r>
            <a:endParaRPr lang="it-IT" sz="2900" i="1" dirty="0">
              <a:cs typeface="Arial" panose="020B0604020202020204" pitchFamily="34" charset="0"/>
            </a:endParaRPr>
          </a:p>
          <a:p>
            <a:pPr marL="468059" indent="-385763">
              <a:spcAft>
                <a:spcPts val="900"/>
              </a:spcAft>
              <a:buFont typeface="+mj-lt"/>
              <a:buAutoNum type="arabicPeriod"/>
              <a:defRPr/>
            </a:pPr>
            <a:r>
              <a:rPr lang="it-IT" sz="2900" i="1" dirty="0">
                <a:cs typeface="Arial" panose="020B0604020202020204" pitchFamily="34" charset="0"/>
              </a:rPr>
              <a:t>Access to social </a:t>
            </a:r>
            <a:r>
              <a:rPr lang="it-IT" sz="2900" i="1" dirty="0" err="1">
                <a:cs typeface="Arial" panose="020B0604020202020204" pitchFamily="34" charset="0"/>
              </a:rPr>
              <a:t>services</a:t>
            </a:r>
            <a:br>
              <a:rPr lang="it-IT" sz="2900" dirty="0">
                <a:cs typeface="Arial" panose="020B0604020202020204" pitchFamily="34" charset="0"/>
              </a:rPr>
            </a:br>
            <a:r>
              <a:rPr lang="en-US" sz="2900" dirty="0">
                <a:cs typeface="Arial" panose="020B0604020202020204" pitchFamily="34" charset="0"/>
              </a:rPr>
              <a:t>Analysis of households skills / competences / social and individual problems; drafting personalized social inclusion plans; psychological and / or health and / or financial support</a:t>
            </a:r>
          </a:p>
          <a:p>
            <a:pPr marL="468059" indent="-385763">
              <a:spcAft>
                <a:spcPts val="900"/>
              </a:spcAft>
              <a:buFont typeface="+mj-lt"/>
              <a:buAutoNum type="arabicPeriod"/>
              <a:defRPr/>
            </a:pPr>
            <a:r>
              <a:rPr lang="it-IT" sz="2900" i="1" dirty="0">
                <a:cs typeface="Arial" panose="020B0604020202020204" pitchFamily="34" charset="0"/>
              </a:rPr>
              <a:t>«Active </a:t>
            </a:r>
            <a:r>
              <a:rPr lang="it-IT" sz="2900" i="1" dirty="0" err="1">
                <a:cs typeface="Arial" panose="020B0604020202020204" pitchFamily="34" charset="0"/>
              </a:rPr>
              <a:t>Inclusion</a:t>
            </a:r>
            <a:r>
              <a:rPr lang="it-IT" sz="2900" i="1" dirty="0">
                <a:cs typeface="Arial" panose="020B0604020202020204" pitchFamily="34" charset="0"/>
              </a:rPr>
              <a:t> policies»</a:t>
            </a:r>
            <a:br>
              <a:rPr lang="it-IT" sz="2900" dirty="0">
                <a:cs typeface="Arial" panose="020B0604020202020204" pitchFamily="34" charset="0"/>
              </a:rPr>
            </a:br>
            <a:r>
              <a:rPr lang="it-IT" sz="2900" dirty="0">
                <a:cs typeface="Arial" panose="020B0604020202020204" pitchFamily="34" charset="0"/>
              </a:rPr>
              <a:t>Active (and preventive) labour market policies, training, human capital </a:t>
            </a:r>
            <a:r>
              <a:rPr lang="it-IT" sz="2900" dirty="0" err="1">
                <a:cs typeface="Arial" panose="020B0604020202020204" pitchFamily="34" charset="0"/>
              </a:rPr>
              <a:t>investment</a:t>
            </a:r>
            <a:r>
              <a:rPr lang="it-IT" sz="2900" dirty="0">
                <a:cs typeface="Arial" panose="020B0604020202020204" pitchFamily="34" charset="0"/>
              </a:rPr>
              <a:t>, </a:t>
            </a:r>
            <a:r>
              <a:rPr lang="it-IT" sz="2900" dirty="0" err="1">
                <a:cs typeface="Arial" panose="020B0604020202020204" pitchFamily="34" charset="0"/>
              </a:rPr>
              <a:t>introduction</a:t>
            </a:r>
            <a:r>
              <a:rPr lang="it-IT" sz="2900" dirty="0">
                <a:cs typeface="Arial" panose="020B0604020202020204" pitchFamily="34" charset="0"/>
              </a:rPr>
              <a:t> of </a:t>
            </a:r>
            <a:r>
              <a:rPr lang="it-IT" sz="2900" dirty="0" err="1">
                <a:cs typeface="Arial" panose="020B0604020202020204" pitchFamily="34" charset="0"/>
              </a:rPr>
              <a:t>specific</a:t>
            </a:r>
            <a:r>
              <a:rPr lang="it-IT" sz="2900" dirty="0">
                <a:cs typeface="Arial" panose="020B0604020202020204" pitchFamily="34" charset="0"/>
              </a:rPr>
              <a:t> </a:t>
            </a:r>
            <a:r>
              <a:rPr lang="en-US" sz="2900" dirty="0">
                <a:cs typeface="Arial" panose="020B0604020202020204" pitchFamily="34" charset="0"/>
              </a:rPr>
              <a:t>“job incentives”, including conditionality of income support benefits and/or specific tax deduction</a:t>
            </a:r>
          </a:p>
          <a:p>
            <a:pPr marL="539496" indent="-457200">
              <a:spcAft>
                <a:spcPts val="900"/>
              </a:spcAft>
              <a:defRPr/>
            </a:pPr>
            <a:r>
              <a:rPr lang="en-US" sz="2900" dirty="0">
                <a:cs typeface="Arial" panose="020B0604020202020204" pitchFamily="34" charset="0"/>
              </a:rPr>
              <a:t>In some countries (AT, ES, GR, FI, FR, PT, SE) MIS as last resort safety net when means testing unemployment benefits have expired.</a:t>
            </a:r>
            <a:endParaRPr lang="it-IT" sz="2900" dirty="0"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065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31617"/>
              </p:ext>
            </p:extLst>
          </p:nvPr>
        </p:nvGraphicFramePr>
        <p:xfrm>
          <a:off x="488504" y="908721"/>
          <a:ext cx="8568952" cy="5472613"/>
        </p:xfrm>
        <a:graphic>
          <a:graphicData uri="http://schemas.openxmlformats.org/drawingml/2006/table">
            <a:tbl>
              <a:tblPr firstRow="1" firstCol="1" bandRow="1"/>
              <a:tblGrid>
                <a:gridCol w="2471392">
                  <a:extLst>
                    <a:ext uri="{9D8B030D-6E8A-4147-A177-3AD203B41FA5}">
                      <a16:colId xmlns:a16="http://schemas.microsoft.com/office/drawing/2014/main" val="3861638644"/>
                    </a:ext>
                  </a:extLst>
                </a:gridCol>
                <a:gridCol w="2994833">
                  <a:extLst>
                    <a:ext uri="{9D8B030D-6E8A-4147-A177-3AD203B41FA5}">
                      <a16:colId xmlns:a16="http://schemas.microsoft.com/office/drawing/2014/main" val="1147191755"/>
                    </a:ext>
                  </a:extLst>
                </a:gridCol>
                <a:gridCol w="3102727">
                  <a:extLst>
                    <a:ext uri="{9D8B030D-6E8A-4147-A177-3AD203B41FA5}">
                      <a16:colId xmlns:a16="http://schemas.microsoft.com/office/drawing/2014/main" val="963899631"/>
                    </a:ext>
                  </a:extLst>
                </a:gridCol>
              </a:tblGrid>
              <a:tr h="500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Country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amount </a:t>
                      </a:r>
                      <a:b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relative poverty threshold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Amount for couples with two children </a:t>
                      </a:r>
                      <a:b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relative </a:t>
                      </a:r>
                      <a:r>
                        <a:rPr lang="en-GB" sz="13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</a:t>
                      </a: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threshold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63539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32.50%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374454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08944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Bulgaria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19.9%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966707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Estonia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41.3%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062730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Italy (2018)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76929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27,6%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41,1%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966872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Sweden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49.4%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53109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Czech Republic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49.6%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955334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Kingdom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669186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39.1%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10357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Lithuania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39.4%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723904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Croatia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45.2%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256261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40.9%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60.9%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994737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42.2%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42.2%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291105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64.8%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327409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48.9%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48.9%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713325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Greece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53.2%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50.7%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8868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Spain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65.3%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43.3%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93926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Ireland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591277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63.8%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570914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Belgium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818725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Netherlands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85.1%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854468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Denmark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102.50%</a:t>
                      </a:r>
                      <a:endParaRPr lang="it-IT" sz="13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138%</a:t>
                      </a:r>
                      <a:endParaRPr lang="it-IT" sz="13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75" marR="504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037723"/>
                  </a:ext>
                </a:extLst>
              </a:tr>
            </a:tbl>
          </a:graphicData>
        </a:graphic>
      </p:graphicFrame>
      <p:sp>
        <p:nvSpPr>
          <p:cNvPr id="3" name="Titolo 2">
            <a:extLst>
              <a:ext uri="{FF2B5EF4-FFF2-40B4-BE49-F238E27FC236}">
                <a16:creationId xmlns:a16="http://schemas.microsoft.com/office/drawing/2014/main" id="{CEDA6D4B-58D3-49F7-8A21-7FD6C4FF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116632"/>
            <a:ext cx="8723312" cy="720080"/>
          </a:xfrm>
        </p:spPr>
        <p:txBody>
          <a:bodyPr>
            <a:norm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Generosity</a:t>
            </a:r>
            <a:r>
              <a:rPr lang="it-IT" sz="3200" dirty="0">
                <a:solidFill>
                  <a:srgbClr val="FF0000"/>
                </a:solidFill>
              </a:rPr>
              <a:t> of MIS in EU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045473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5"/>
          <p:cNvSpPr txBox="1">
            <a:spLocks noChangeArrowheads="1"/>
          </p:cNvSpPr>
          <p:nvPr/>
        </p:nvSpPr>
        <p:spPr bwMode="auto">
          <a:xfrm>
            <a:off x="1658939" y="3590925"/>
            <a:ext cx="5737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Blip>
                <a:blip r:embed="rId2"/>
              </a:buBlip>
            </a:pPr>
            <a:endParaRPr lang="it-IT" altLang="it-IT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91178"/>
              </p:ext>
            </p:extLst>
          </p:nvPr>
        </p:nvGraphicFramePr>
        <p:xfrm>
          <a:off x="1136576" y="1268761"/>
          <a:ext cx="7560840" cy="45365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4163541701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3069250509"/>
                    </a:ext>
                  </a:extLst>
                </a:gridCol>
              </a:tblGrid>
              <a:tr h="936100">
                <a:tc>
                  <a:txBody>
                    <a:bodyPr/>
                    <a:lstStyle/>
                    <a:p>
                      <a:pPr algn="l"/>
                      <a:endParaRPr lang="it-IT" sz="2000" dirty="0"/>
                    </a:p>
                  </a:txBody>
                  <a:tcPr marL="68580" marR="68580" marT="34281" marB="34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Country</a:t>
                      </a:r>
                    </a:p>
                  </a:txBody>
                  <a:tcPr marL="68580" marR="68580" marT="34281" marB="34281"/>
                </a:tc>
                <a:extLst>
                  <a:ext uri="{0D108BD9-81ED-4DB2-BD59-A6C34878D82A}">
                    <a16:rowId xmlns:a16="http://schemas.microsoft.com/office/drawing/2014/main" val="1926894879"/>
                  </a:ext>
                </a:extLst>
              </a:tr>
              <a:tr h="949401">
                <a:tc>
                  <a:txBody>
                    <a:bodyPr/>
                    <a:lstStyle/>
                    <a:p>
                      <a:pPr algn="l"/>
                      <a:r>
                        <a:rPr lang="it-IT" sz="2000" dirty="0" err="1"/>
                        <a:t>Unlimited</a:t>
                      </a:r>
                      <a:endParaRPr lang="it-IT" sz="2000" b="1" dirty="0"/>
                    </a:p>
                  </a:txBody>
                  <a:tcPr marL="68580" marR="68580" marT="34281" marB="34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BG CH CZ DE DK HR LI MT NL NO PL SE UK</a:t>
                      </a:r>
                      <a:endParaRPr lang="it-IT" sz="2000" dirty="0"/>
                    </a:p>
                  </a:txBody>
                  <a:tcPr marL="68580" marR="68580" marT="34281" marB="34281"/>
                </a:tc>
                <a:extLst>
                  <a:ext uri="{0D108BD9-81ED-4DB2-BD59-A6C34878D82A}">
                    <a16:rowId xmlns:a16="http://schemas.microsoft.com/office/drawing/2014/main" val="1741863874"/>
                  </a:ext>
                </a:extLst>
              </a:tr>
              <a:tr h="1311653">
                <a:tc>
                  <a:txBody>
                    <a:bodyPr/>
                    <a:lstStyle/>
                    <a:p>
                      <a:pPr algn="l"/>
                      <a:r>
                        <a:rPr lang="it-IT" sz="2000" dirty="0" err="1"/>
                        <a:t>Unlimited</a:t>
                      </a:r>
                      <a:r>
                        <a:rPr lang="it-IT" sz="2000" dirty="0"/>
                        <a:t>, </a:t>
                      </a:r>
                      <a:r>
                        <a:rPr lang="it-IT" sz="2000" dirty="0" err="1"/>
                        <a:t>but</a:t>
                      </a:r>
                      <a:r>
                        <a:rPr lang="it-IT" sz="2000" dirty="0"/>
                        <a:t> </a:t>
                      </a:r>
                      <a:r>
                        <a:rPr lang="it-IT" sz="2000" dirty="0" err="1"/>
                        <a:t>periodical</a:t>
                      </a:r>
                      <a:r>
                        <a:rPr lang="it-IT" sz="2000" dirty="0"/>
                        <a:t> </a:t>
                      </a:r>
                      <a:r>
                        <a:rPr lang="it-IT" sz="2000" dirty="0" err="1"/>
                        <a:t>assessment</a:t>
                      </a:r>
                      <a:r>
                        <a:rPr lang="it-IT" sz="2000" dirty="0"/>
                        <a:t> of </a:t>
                      </a:r>
                      <a:r>
                        <a:rPr lang="it-IT" sz="2000" dirty="0" err="1"/>
                        <a:t>eligilibility</a:t>
                      </a:r>
                      <a:r>
                        <a:rPr lang="it-IT" sz="2000" dirty="0"/>
                        <a:t> requirements</a:t>
                      </a:r>
                      <a:endParaRPr lang="it-IT" sz="2000" b="1" dirty="0"/>
                    </a:p>
                  </a:txBody>
                  <a:tcPr marL="68580" marR="68580" marT="34281" marB="342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/>
                        <a:t>AT BE CY EE FI FR HU IE IS LU LV MK PT RO RS SI SK, Some ES </a:t>
                      </a:r>
                      <a:r>
                        <a:rPr lang="it-IT" sz="2000" dirty="0" err="1"/>
                        <a:t>regions</a:t>
                      </a:r>
                      <a:endParaRPr lang="it-IT" sz="2000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81" marB="34281"/>
                </a:tc>
                <a:extLst>
                  <a:ext uri="{0D108BD9-81ED-4DB2-BD59-A6C34878D82A}">
                    <a16:rowId xmlns:a16="http://schemas.microsoft.com/office/drawing/2014/main" val="2031996130"/>
                  </a:ext>
                </a:extLst>
              </a:tr>
              <a:tr h="1339351">
                <a:tc>
                  <a:txBody>
                    <a:bodyPr/>
                    <a:lstStyle/>
                    <a:p>
                      <a:pPr algn="l"/>
                      <a:endParaRPr lang="it-IT" sz="2000" dirty="0"/>
                    </a:p>
                    <a:p>
                      <a:pPr algn="l"/>
                      <a:r>
                        <a:rPr lang="it-IT" sz="2000" dirty="0"/>
                        <a:t>Time Limit</a:t>
                      </a:r>
                      <a:endParaRPr lang="it-IT" sz="2000" b="1" dirty="0"/>
                    </a:p>
                  </a:txBody>
                  <a:tcPr marL="68580" marR="68580" marT="34281" marB="34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LT,</a:t>
                      </a:r>
                      <a:r>
                        <a:rPr lang="it-IT" sz="2000" baseline="0" dirty="0"/>
                        <a:t> IT (18 months),</a:t>
                      </a:r>
                      <a:endParaRPr lang="it-IT" sz="2000" dirty="0"/>
                    </a:p>
                    <a:p>
                      <a:pPr algn="ctr"/>
                      <a:r>
                        <a:rPr lang="it-IT" sz="2000" dirty="0"/>
                        <a:t>Some ES </a:t>
                      </a:r>
                      <a:r>
                        <a:rPr lang="it-IT" sz="2000" dirty="0" err="1"/>
                        <a:t>regions</a:t>
                      </a:r>
                      <a:endParaRPr lang="it-IT" sz="20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81" marB="34281"/>
                </a:tc>
                <a:extLst>
                  <a:ext uri="{0D108BD9-81ED-4DB2-BD59-A6C34878D82A}">
                    <a16:rowId xmlns:a16="http://schemas.microsoft.com/office/drawing/2014/main" val="3803451676"/>
                  </a:ext>
                </a:extLst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>
          <a:xfrm>
            <a:off x="560512" y="262024"/>
            <a:ext cx="8754144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Duration of MIS </a:t>
            </a:r>
            <a:endParaRPr lang="it-IT" altLang="it-IT" kern="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77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9" y="152400"/>
            <a:ext cx="8723311" cy="6123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Outline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44489" y="1268760"/>
            <a:ext cx="9073008" cy="5436840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>
                <a:solidFill>
                  <a:srgbClr val="000000"/>
                </a:solidFill>
              </a:rPr>
              <a:t>Definition of poverty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Redistributive policies </a:t>
            </a:r>
            <a:r>
              <a:rPr lang="en-GB" sz="2800" dirty="0"/>
              <a:t>affecting risks of being poor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/>
              <a:t>Social spending in EU countries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/>
              <a:t>Minimum income schemes (MIS) in EU countries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sz="2800" dirty="0"/>
              <a:t>The role of the pension system in protecting against poverty</a:t>
            </a:r>
          </a:p>
          <a:p>
            <a:pPr marL="400050" indent="-400050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it-IT" sz="2800" dirty="0"/>
          </a:p>
          <a:p>
            <a:pPr marL="400050" indent="-400050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it-IT" sz="1500" dirty="0"/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51B5D-10B6-4756-A268-026941A67BB6}" type="slidenum">
              <a:rPr lang="it-IT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306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88504" y="260648"/>
            <a:ext cx="903649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solidFill>
                  <a:srgbClr val="FF0000"/>
                </a:solidFill>
                <a:latin typeface="+mn-lt"/>
              </a:rPr>
              <a:t>MIS</a:t>
            </a:r>
            <a:r>
              <a:rPr lang="it-IT" sz="32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+mn-lt"/>
              </a:rPr>
              <a:t>beneficiaires</a:t>
            </a:r>
            <a:endParaRPr lang="en-GB" sz="3200" i="1" kern="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1064569" y="1268761"/>
          <a:ext cx="7704856" cy="4969705"/>
        </p:xfrm>
        <a:graphic>
          <a:graphicData uri="http://schemas.openxmlformats.org/drawingml/2006/table">
            <a:tbl>
              <a:tblPr firstRow="1" firstCol="1" bandRow="1"/>
              <a:tblGrid>
                <a:gridCol w="3173061">
                  <a:extLst>
                    <a:ext uri="{9D8B030D-6E8A-4147-A177-3AD203B41FA5}">
                      <a16:colId xmlns:a16="http://schemas.microsoft.com/office/drawing/2014/main" val="3793335605"/>
                    </a:ext>
                  </a:extLst>
                </a:gridCol>
                <a:gridCol w="4531795">
                  <a:extLst>
                    <a:ext uri="{9D8B030D-6E8A-4147-A177-3AD203B41FA5}">
                      <a16:colId xmlns:a16="http://schemas.microsoft.com/office/drawing/2014/main" val="471587418"/>
                    </a:ext>
                  </a:extLst>
                </a:gridCol>
              </a:tblGrid>
              <a:tr h="437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Country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individuals</a:t>
                      </a: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aged</a:t>
                      </a: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</a:t>
                      </a: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in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absolute</a:t>
                      </a:r>
                      <a:r>
                        <a:rPr lang="it-IT" sz="15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500" b="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poverty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077123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Bulgaria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11.7%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372724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Spain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16.2%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53187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Italy (2018)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19.5%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240034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794438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383929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Kingdom</a:t>
                      </a: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48.6%</a:t>
                      </a: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835949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Lithuania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176080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Greece (2017)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368183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Denmark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775086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Sweden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93.4%</a:t>
                      </a: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266095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Netherlands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96.7%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601482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Estonia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99.9%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84474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221823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174.6%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489387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Ireland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188.2%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34210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244.6%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303400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it-IT" sz="15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342.1%</a:t>
                      </a:r>
                      <a:endParaRPr lang="it-IT" sz="15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7" marR="622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793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726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solidFill>
                  <a:srgbClr val="FF0000"/>
                </a:solidFill>
              </a:rPr>
              <a:t>Spending for MIS in EU</a:t>
            </a:r>
            <a:endParaRPr lang="it-IT" sz="3200" i="1" kern="0" dirty="0">
              <a:solidFill>
                <a:srgbClr val="C0000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/>
          </p:nvPr>
        </p:nvGraphicFramePr>
        <p:xfrm>
          <a:off x="1208585" y="1124744"/>
          <a:ext cx="6840759" cy="5137982"/>
        </p:xfrm>
        <a:graphic>
          <a:graphicData uri="http://schemas.openxmlformats.org/drawingml/2006/table">
            <a:tbl>
              <a:tblPr firstRow="1" firstCol="1" bandRow="1"/>
              <a:tblGrid>
                <a:gridCol w="2177153">
                  <a:extLst>
                    <a:ext uri="{9D8B030D-6E8A-4147-A177-3AD203B41FA5}">
                      <a16:colId xmlns:a16="http://schemas.microsoft.com/office/drawing/2014/main" val="3741317092"/>
                    </a:ext>
                  </a:extLst>
                </a:gridCol>
                <a:gridCol w="2331803">
                  <a:extLst>
                    <a:ext uri="{9D8B030D-6E8A-4147-A177-3AD203B41FA5}">
                      <a16:colId xmlns:a16="http://schemas.microsoft.com/office/drawing/2014/main" val="3243313658"/>
                    </a:ext>
                  </a:extLst>
                </a:gridCol>
                <a:gridCol w="2331803">
                  <a:extLst>
                    <a:ext uri="{9D8B030D-6E8A-4147-A177-3AD203B41FA5}">
                      <a16:colId xmlns:a16="http://schemas.microsoft.com/office/drawing/2014/main" val="141279453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Country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GDP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Social Spending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836974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299122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Bulgaria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397046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Estonia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0.08%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417387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Italy (2018)</a:t>
                      </a:r>
                      <a:endParaRPr lang="it-IT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0.11%</a:t>
                      </a:r>
                      <a:endParaRPr lang="it-IT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0.35%</a:t>
                      </a:r>
                      <a:endParaRPr lang="it-IT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910795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Spain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0.13%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0.51%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14299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Croatia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0.15%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0.70%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164571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Czech Republic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0.83%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293471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0.62%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540952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Lithuania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1.33%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143376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Austria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0.24%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0.79%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469936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Kingdom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0.24%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0.84%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110655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Sweden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0.25%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0.86%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445505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Belgium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0.99%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965516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Luxembourg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0.32%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1.44%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491936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Finland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1.12%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856847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Greece (2017)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0.43%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1.63%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768117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1.37%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395348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Netherlands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0.73%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2.44%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38110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Denmark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0.86%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2.66%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930898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Ireland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1.05%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6.42%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188199"/>
                  </a:ext>
                </a:extLst>
              </a:tr>
              <a:tr h="204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1.39%</a:t>
                      </a:r>
                      <a:endParaRPr lang="it-IT" sz="1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4.75%</a:t>
                      </a:r>
                      <a:endParaRPr lang="it-IT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56" marR="552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52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233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>
                <a:solidFill>
                  <a:srgbClr val="FF0000"/>
                </a:solidFill>
              </a:rPr>
              <a:t>MIS: </a:t>
            </a:r>
            <a:r>
              <a:rPr lang="it-IT" altLang="it-IT" sz="3200" dirty="0" err="1">
                <a:solidFill>
                  <a:srgbClr val="FF0000"/>
                </a:solidFill>
              </a:rPr>
              <a:t>active</a:t>
            </a:r>
            <a:r>
              <a:rPr lang="it-IT" altLang="it-IT" sz="3200" dirty="0">
                <a:solidFill>
                  <a:srgbClr val="FF0000"/>
                </a:solidFill>
              </a:rPr>
              <a:t> </a:t>
            </a:r>
            <a:r>
              <a:rPr lang="it-IT" altLang="it-IT" sz="3200" dirty="0" err="1">
                <a:solidFill>
                  <a:srgbClr val="FF0000"/>
                </a:solidFill>
              </a:rPr>
              <a:t>inclusion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832580"/>
              </p:ext>
            </p:extLst>
          </p:nvPr>
        </p:nvGraphicFramePr>
        <p:xfrm>
          <a:off x="488504" y="1196753"/>
          <a:ext cx="8928992" cy="5015226"/>
        </p:xfrm>
        <a:graphic>
          <a:graphicData uri="http://schemas.openxmlformats.org/drawingml/2006/table">
            <a:tbl>
              <a:tblPr firstRow="1" firstCol="1" bandRow="1"/>
              <a:tblGrid>
                <a:gridCol w="301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9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7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Active Inclusion Regimes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>
                          <a:effectLst/>
                          <a:latin typeface="Optane"/>
                          <a:ea typeface="Calibri"/>
                          <a:cs typeface="Times New Roman"/>
                        </a:rPr>
                        <a:t>Type of programs</a:t>
                      </a:r>
                      <a:endParaRPr lang="it-IT" sz="2300" b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65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 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Workfare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Stringent active job-search requirements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Broad definition of a ‘suitable’ job offer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t-IT" sz="2300" b="0" dirty="0" err="1">
                          <a:effectLst/>
                          <a:latin typeface="Optane"/>
                          <a:ea typeface="Calibri"/>
                          <a:cs typeface="Times New Roman"/>
                        </a:rPr>
                        <a:t>Sanctions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t-IT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Time </a:t>
                      </a:r>
                      <a:r>
                        <a:rPr lang="it-IT" sz="2300" b="0" dirty="0" err="1">
                          <a:effectLst/>
                          <a:latin typeface="Optane"/>
                          <a:ea typeface="Calibri"/>
                          <a:cs typeface="Times New Roman"/>
                        </a:rPr>
                        <a:t>limits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t-IT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it-IT" sz="2300" b="0" dirty="0" err="1">
                          <a:effectLst/>
                          <a:latin typeface="Optane"/>
                          <a:ea typeface="Calibri"/>
                          <a:cs typeface="Times New Roman"/>
                        </a:rPr>
                        <a:t>Inclusion</a:t>
                      </a:r>
                      <a:r>
                        <a:rPr lang="it-IT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it-IT" sz="2300" b="0" dirty="0" err="1">
                          <a:effectLst/>
                          <a:latin typeface="Optane"/>
                          <a:ea typeface="Calibri"/>
                          <a:cs typeface="Times New Roman"/>
                        </a:rPr>
                        <a:t>limited</a:t>
                      </a:r>
                      <a:r>
                        <a:rPr lang="it-IT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 to ALMP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 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Enabling Activation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Limited conditionality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Job-search assistance programmes (counselling, job-search support and training)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Training courses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2300" b="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Privileged access to non-working related social services (childcare, etc.)</a:t>
                      </a:r>
                      <a:endParaRPr lang="it-IT" sz="2300" b="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5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>
                <a:solidFill>
                  <a:srgbClr val="FF0000"/>
                </a:solidFill>
              </a:rPr>
              <a:t>MIS: </a:t>
            </a:r>
            <a:r>
              <a:rPr lang="it-IT" altLang="it-IT" sz="3200" dirty="0" err="1">
                <a:solidFill>
                  <a:srgbClr val="FF0000"/>
                </a:solidFill>
              </a:rPr>
              <a:t>conditionality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381CED24-07E8-4F8C-AD5E-0649AC79A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944974"/>
              </p:ext>
            </p:extLst>
          </p:nvPr>
        </p:nvGraphicFramePr>
        <p:xfrm>
          <a:off x="776536" y="1268761"/>
          <a:ext cx="8424936" cy="3733652"/>
        </p:xfrm>
        <a:graphic>
          <a:graphicData uri="http://schemas.openxmlformats.org/drawingml/2006/table">
            <a:tbl>
              <a:tblPr firstRow="1" firstCol="1" bandRow="1"/>
              <a:tblGrid>
                <a:gridCol w="2807991">
                  <a:extLst>
                    <a:ext uri="{9D8B030D-6E8A-4147-A177-3AD203B41FA5}">
                      <a16:colId xmlns:a16="http://schemas.microsoft.com/office/drawing/2014/main" val="1572791171"/>
                    </a:ext>
                  </a:extLst>
                </a:gridCol>
                <a:gridCol w="2807991">
                  <a:extLst>
                    <a:ext uri="{9D8B030D-6E8A-4147-A177-3AD203B41FA5}">
                      <a16:colId xmlns:a16="http://schemas.microsoft.com/office/drawing/2014/main" val="1168090570"/>
                    </a:ext>
                  </a:extLst>
                </a:gridCol>
                <a:gridCol w="2808954">
                  <a:extLst>
                    <a:ext uri="{9D8B030D-6E8A-4147-A177-3AD203B41FA5}">
                      <a16:colId xmlns:a16="http://schemas.microsoft.com/office/drawing/2014/main" val="4291344170"/>
                    </a:ext>
                  </a:extLst>
                </a:gridCol>
              </a:tblGrid>
              <a:tr h="704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Very Strict</a:t>
                      </a:r>
                      <a:endParaRPr lang="it-IT" sz="240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>
                          <a:effectLst/>
                          <a:latin typeface="Optane"/>
                          <a:ea typeface="Calibri"/>
                          <a:cs typeface="Times New Roman"/>
                        </a:rPr>
                        <a:t>Limited Conditionality</a:t>
                      </a:r>
                      <a:endParaRPr lang="it-IT" sz="240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>
                          <a:effectLst/>
                          <a:latin typeface="Optane"/>
                          <a:ea typeface="Calibri"/>
                          <a:cs typeface="Times New Roman"/>
                        </a:rPr>
                        <a:t>No Conditionality</a:t>
                      </a:r>
                      <a:endParaRPr lang="it-IT" sz="240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213774"/>
                  </a:ext>
                </a:extLst>
              </a:tr>
              <a:tr h="296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Germany, Italy, Lithuania, Latvia, Luxembourg, Netherlands, Portugal, United Kingdom</a:t>
                      </a:r>
                      <a:endParaRPr lang="it-IT" sz="240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Austria, Belgium, Bulgaria, Czech Republic, Denmark, Greece, Ireland, Spain, Finland, France, Sweden</a:t>
                      </a:r>
                      <a:endParaRPr lang="it-IT" sz="240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Optane"/>
                          <a:ea typeface="Calibri"/>
                          <a:cs typeface="Times New Roman"/>
                        </a:rPr>
                        <a:t> </a:t>
                      </a:r>
                      <a:endParaRPr lang="it-IT" sz="2400" dirty="0"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878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957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>
                <a:solidFill>
                  <a:srgbClr val="FF0000"/>
                </a:solidFill>
              </a:rPr>
              <a:t>MIS: the </a:t>
            </a:r>
            <a:r>
              <a:rPr lang="it-IT" altLang="it-IT" sz="3200" dirty="0" err="1">
                <a:solidFill>
                  <a:srgbClr val="FF0000"/>
                </a:solidFill>
              </a:rPr>
              <a:t>territorial</a:t>
            </a:r>
            <a:r>
              <a:rPr lang="it-IT" altLang="it-IT" sz="3200" dirty="0">
                <a:solidFill>
                  <a:srgbClr val="FF0000"/>
                </a:solidFill>
              </a:rPr>
              <a:t> </a:t>
            </a:r>
            <a:r>
              <a:rPr lang="it-IT" altLang="it-IT" sz="3200" dirty="0" err="1">
                <a:solidFill>
                  <a:srgbClr val="FF0000"/>
                </a:solidFill>
              </a:rPr>
              <a:t>dimension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5B71B14-F64B-4FFC-8830-B80CF30E5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095270"/>
              </p:ext>
            </p:extLst>
          </p:nvPr>
        </p:nvGraphicFramePr>
        <p:xfrm>
          <a:off x="415924" y="1052735"/>
          <a:ext cx="8857555" cy="472148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036096">
                  <a:extLst>
                    <a:ext uri="{9D8B030D-6E8A-4147-A177-3AD203B41FA5}">
                      <a16:colId xmlns:a16="http://schemas.microsoft.com/office/drawing/2014/main" val="976012194"/>
                    </a:ext>
                  </a:extLst>
                </a:gridCol>
                <a:gridCol w="3844881">
                  <a:extLst>
                    <a:ext uri="{9D8B030D-6E8A-4147-A177-3AD203B41FA5}">
                      <a16:colId xmlns:a16="http://schemas.microsoft.com/office/drawing/2014/main" val="3871639535"/>
                    </a:ext>
                  </a:extLst>
                </a:gridCol>
                <a:gridCol w="2976578">
                  <a:extLst>
                    <a:ext uri="{9D8B030D-6E8A-4147-A177-3AD203B41FA5}">
                      <a16:colId xmlns:a16="http://schemas.microsoft.com/office/drawing/2014/main" val="2612269039"/>
                    </a:ext>
                  </a:extLst>
                </a:gridCol>
              </a:tblGrid>
              <a:tr h="691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Model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Role of the regional level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Countries</a:t>
                      </a:r>
                      <a:endParaRPr lang="it-IT" sz="2200" b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755379"/>
                  </a:ext>
                </a:extLst>
              </a:tr>
              <a:tr h="8225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Centralised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Implementation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Active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Inclusion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Policies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Ireland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– UK-</a:t>
                      </a:r>
                      <a:r>
                        <a:rPr lang="it-IT" sz="2200" b="0" baseline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France –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Belgium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– Portugal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079290"/>
                  </a:ext>
                </a:extLst>
              </a:tr>
              <a:tr h="13977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Integrated 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Decentralised</a:t>
                      </a:r>
                      <a:endParaRPr lang="it-IT" sz="2200" b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Regulatory (except basic framework law and minima)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Implementation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Active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Inclusion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Policies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Sweden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–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Denmark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–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Finland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-Germany – Austria- Netherlands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638637"/>
                  </a:ext>
                </a:extLst>
              </a:tr>
              <a:tr h="1751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Uncordinated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Decentralization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Financing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Legislative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Implementation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Active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Inclusion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Policies</a:t>
                      </a: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2200" b="0" dirty="0">
                        <a:solidFill>
                          <a:schemeClr val="tx1"/>
                        </a:solidFill>
                        <a:effectLst/>
                        <a:latin typeface="Optane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Austria (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until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2012)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Spain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</a:t>
                      </a:r>
                      <a:r>
                        <a:rPr lang="it-IT" sz="2200" b="0" dirty="0" err="1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Italy</a:t>
                      </a:r>
                      <a:r>
                        <a:rPr lang="it-IT" sz="2200" b="0" dirty="0"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 (in transformation)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029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950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Pension</a:t>
            </a:r>
            <a:r>
              <a:rPr lang="it-IT" altLang="it-IT" sz="3200" dirty="0">
                <a:solidFill>
                  <a:srgbClr val="FF0000"/>
                </a:solidFill>
              </a:rPr>
              <a:t> </a:t>
            </a:r>
            <a:r>
              <a:rPr lang="it-IT" altLang="it-IT" sz="3200" dirty="0" err="1">
                <a:solidFill>
                  <a:srgbClr val="FF0000"/>
                </a:solidFill>
              </a:rPr>
              <a:t>scheme</a:t>
            </a:r>
            <a:r>
              <a:rPr lang="it-IT" altLang="it-IT" sz="3200" dirty="0">
                <a:solidFill>
                  <a:srgbClr val="FF0000"/>
                </a:solidFill>
              </a:rPr>
              <a:t> and 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protection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5FF774-0F90-49FE-8E1A-8C67BEB6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6" y="846800"/>
            <a:ext cx="9577064" cy="5279368"/>
          </a:xfrm>
        </p:spPr>
        <p:txBody>
          <a:bodyPr>
            <a:noAutofit/>
          </a:bodyPr>
          <a:lstStyle/>
          <a:p>
            <a:r>
              <a:rPr lang="en-GB" sz="2400" dirty="0"/>
              <a:t>Different possible components of a pension system redistribute incomes and protect against poverty (incidence or intensity). These components might interact.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Social assistance pensions (SA): means tested, independent on contribution records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Means tested (minimum) pensions (MT): supplements to low value pensions, sometimes not contributory, or paid according to contribution records or to years of residence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Flat rate (basic) pensions (FR): non means tested, related to contribution records or to years of residence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Contributory pensions: non means tested, related to contribution records, benefit depends on the pension formula, </a:t>
            </a:r>
            <a:r>
              <a:rPr lang="en-GB" sz="2400" dirty="0" err="1"/>
              <a:t>e.g</a:t>
            </a:r>
            <a:r>
              <a:rPr lang="en-GB" sz="2400" dirty="0"/>
              <a:t>, earnings related or NDC</a:t>
            </a:r>
          </a:p>
          <a:p>
            <a:r>
              <a:rPr lang="en-GB" sz="2400" dirty="0"/>
              <a:t>What is the effect on income redistribution of the various schemes?</a:t>
            </a:r>
          </a:p>
        </p:txBody>
      </p:sp>
    </p:spTree>
    <p:extLst>
      <p:ext uri="{BB962C8B-B14F-4D97-AF65-F5344CB8AC3E}">
        <p14:creationId xmlns:p14="http://schemas.microsoft.com/office/powerpoint/2010/main" val="142827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344488" y="262024"/>
            <a:ext cx="897016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>
                <a:solidFill>
                  <a:srgbClr val="FF0000"/>
                </a:solidFill>
              </a:rPr>
              <a:t>Anti-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</a:t>
            </a:r>
            <a:r>
              <a:rPr lang="it-IT" altLang="it-IT" sz="3200" dirty="0" err="1">
                <a:solidFill>
                  <a:srgbClr val="FF0000"/>
                </a:solidFill>
              </a:rPr>
              <a:t>schemes</a:t>
            </a:r>
            <a:r>
              <a:rPr lang="it-IT" altLang="it-IT" sz="3200" dirty="0">
                <a:solidFill>
                  <a:srgbClr val="FF0000"/>
                </a:solidFill>
              </a:rPr>
              <a:t> in EU15 </a:t>
            </a:r>
            <a:r>
              <a:rPr lang="it-IT" altLang="it-IT" sz="3200" dirty="0" err="1">
                <a:solidFill>
                  <a:srgbClr val="FF0000"/>
                </a:solidFill>
              </a:rPr>
              <a:t>pension</a:t>
            </a:r>
            <a:r>
              <a:rPr lang="it-IT" altLang="it-IT" sz="3200" dirty="0">
                <a:solidFill>
                  <a:srgbClr val="FF0000"/>
                </a:solidFill>
              </a:rPr>
              <a:t> systems</a:t>
            </a:r>
          </a:p>
        </p:txBody>
      </p:sp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29763BEC-C886-413C-8A2D-AF80A0B69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950662"/>
              </p:ext>
            </p:extLst>
          </p:nvPr>
        </p:nvGraphicFramePr>
        <p:xfrm>
          <a:off x="560512" y="1484784"/>
          <a:ext cx="9073005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9560">
                  <a:extLst>
                    <a:ext uri="{9D8B030D-6E8A-4147-A177-3AD203B41FA5}">
                      <a16:colId xmlns:a16="http://schemas.microsoft.com/office/drawing/2014/main" val="2475218087"/>
                    </a:ext>
                  </a:extLst>
                </a:gridCol>
                <a:gridCol w="1093908">
                  <a:extLst>
                    <a:ext uri="{9D8B030D-6E8A-4147-A177-3AD203B41FA5}">
                      <a16:colId xmlns:a16="http://schemas.microsoft.com/office/drawing/2014/main" val="1081058021"/>
                    </a:ext>
                  </a:extLst>
                </a:gridCol>
                <a:gridCol w="1029560">
                  <a:extLst>
                    <a:ext uri="{9D8B030D-6E8A-4147-A177-3AD203B41FA5}">
                      <a16:colId xmlns:a16="http://schemas.microsoft.com/office/drawing/2014/main" val="2551951348"/>
                    </a:ext>
                  </a:extLst>
                </a:gridCol>
                <a:gridCol w="1303040">
                  <a:extLst>
                    <a:ext uri="{9D8B030D-6E8A-4147-A177-3AD203B41FA5}">
                      <a16:colId xmlns:a16="http://schemas.microsoft.com/office/drawing/2014/main" val="345787079"/>
                    </a:ext>
                  </a:extLst>
                </a:gridCol>
                <a:gridCol w="1029560">
                  <a:extLst>
                    <a:ext uri="{9D8B030D-6E8A-4147-A177-3AD203B41FA5}">
                      <a16:colId xmlns:a16="http://schemas.microsoft.com/office/drawing/2014/main" val="480946547"/>
                    </a:ext>
                  </a:extLst>
                </a:gridCol>
                <a:gridCol w="1254777">
                  <a:extLst>
                    <a:ext uri="{9D8B030D-6E8A-4147-A177-3AD203B41FA5}">
                      <a16:colId xmlns:a16="http://schemas.microsoft.com/office/drawing/2014/main" val="3077818874"/>
                    </a:ext>
                  </a:extLst>
                </a:gridCol>
                <a:gridCol w="1029560">
                  <a:extLst>
                    <a:ext uri="{9D8B030D-6E8A-4147-A177-3AD203B41FA5}">
                      <a16:colId xmlns:a16="http://schemas.microsoft.com/office/drawing/2014/main" val="1986064407"/>
                    </a:ext>
                  </a:extLst>
                </a:gridCol>
                <a:gridCol w="1303040">
                  <a:extLst>
                    <a:ext uri="{9D8B030D-6E8A-4147-A177-3AD203B41FA5}">
                      <a16:colId xmlns:a16="http://schemas.microsoft.com/office/drawing/2014/main" val="945790407"/>
                    </a:ext>
                  </a:extLst>
                </a:gridCol>
              </a:tblGrid>
              <a:tr h="53491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Continental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Southern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Northern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Anglo-Saxon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25659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AT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GR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DK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IE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MT/SA/FR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701611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BE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IT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FI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UK 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MT/SA/FR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951917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PT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  <a:latin typeface="Optane"/>
                        </a:rPr>
                        <a:t>SE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62265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DE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ES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751565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LU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MT/SA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3969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NL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  <a:latin typeface="Optane"/>
                        </a:rPr>
                        <a:t>SA/FR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Optan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167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077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272480" y="-96143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Incidence</a:t>
            </a:r>
            <a:r>
              <a:rPr lang="it-IT" altLang="it-IT" sz="3200" dirty="0">
                <a:solidFill>
                  <a:srgbClr val="FF0000"/>
                </a:solidFill>
              </a:rPr>
              <a:t> of relative 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in EU15: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all</a:t>
            </a:r>
            <a:r>
              <a:rPr lang="it-IT" altLang="it-IT" sz="3200" dirty="0">
                <a:solidFill>
                  <a:srgbClr val="FF0000"/>
                </a:solidFill>
              </a:rPr>
              <a:t> vs </a:t>
            </a:r>
            <a:r>
              <a:rPr lang="it-IT" altLang="it-IT" sz="3200" dirty="0" err="1">
                <a:solidFill>
                  <a:srgbClr val="FF0000"/>
                </a:solidFill>
              </a:rPr>
              <a:t>elderly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4004FD75-E3F7-4688-9892-4404C027F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88" y="981075"/>
            <a:ext cx="9145016" cy="527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467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272480" y="-72888"/>
            <a:ext cx="8970168" cy="107721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Intensity</a:t>
            </a:r>
            <a:r>
              <a:rPr lang="it-IT" altLang="it-IT" sz="3200" dirty="0">
                <a:solidFill>
                  <a:srgbClr val="FF0000"/>
                </a:solidFill>
              </a:rPr>
              <a:t> of relative 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in EU15: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all</a:t>
            </a:r>
            <a:r>
              <a:rPr lang="it-IT" altLang="it-IT" sz="3200" dirty="0">
                <a:solidFill>
                  <a:srgbClr val="FF0000"/>
                </a:solidFill>
              </a:rPr>
              <a:t> vs </a:t>
            </a:r>
            <a:r>
              <a:rPr lang="it-IT" altLang="it-IT" sz="3200" dirty="0" err="1">
                <a:solidFill>
                  <a:srgbClr val="FF0000"/>
                </a:solidFill>
              </a:rPr>
              <a:t>elderly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pic>
        <p:nvPicPr>
          <p:cNvPr id="3" name="Segnaposto contenuto 2">
            <a:extLst>
              <a:ext uri="{FF2B5EF4-FFF2-40B4-BE49-F238E27FC236}">
                <a16:creationId xmlns:a16="http://schemas.microsoft.com/office/drawing/2014/main" id="{7BAF7244-51A5-472E-B690-9737B05CB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88" y="981074"/>
            <a:ext cx="9145016" cy="531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63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272480" y="-96143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Incidence</a:t>
            </a:r>
            <a:r>
              <a:rPr lang="it-IT" altLang="it-IT" sz="3200" dirty="0">
                <a:solidFill>
                  <a:srgbClr val="FF0000"/>
                </a:solidFill>
              </a:rPr>
              <a:t> of relative 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in EU15: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all</a:t>
            </a:r>
            <a:r>
              <a:rPr lang="it-IT" altLang="it-IT" sz="3200" dirty="0">
                <a:solidFill>
                  <a:srgbClr val="FF0000"/>
                </a:solidFill>
              </a:rPr>
              <a:t> vs </a:t>
            </a:r>
            <a:r>
              <a:rPr lang="it-IT" altLang="it-IT" sz="3200" dirty="0" err="1">
                <a:solidFill>
                  <a:srgbClr val="FF0000"/>
                </a:solidFill>
              </a:rPr>
              <a:t>young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4004FD75-E3F7-4688-9892-4404C027F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88" y="981075"/>
            <a:ext cx="9217024" cy="527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7B123-1AAE-4392-99EE-19C80DD9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188640"/>
            <a:ext cx="9066340" cy="540420"/>
          </a:xfrm>
        </p:spPr>
        <p:txBody>
          <a:bodyPr>
            <a:normAutofit fontScale="90000"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Who</a:t>
            </a:r>
            <a:r>
              <a:rPr lang="it-IT" sz="3200" dirty="0">
                <a:solidFill>
                  <a:srgbClr val="FF0000"/>
                </a:solidFill>
              </a:rPr>
              <a:t> are the </a:t>
            </a:r>
            <a:r>
              <a:rPr lang="it-IT" sz="3200" dirty="0" err="1">
                <a:solidFill>
                  <a:srgbClr val="FF0000"/>
                </a:solidFill>
              </a:rPr>
              <a:t>poor</a:t>
            </a:r>
            <a:r>
              <a:rPr lang="it-IT" sz="3200" dirty="0">
                <a:solidFill>
                  <a:srgbClr val="FF0000"/>
                </a:solidFill>
              </a:rPr>
              <a:t>? A brief </a:t>
            </a:r>
            <a:r>
              <a:rPr lang="it-IT" sz="3200" dirty="0" err="1">
                <a:solidFill>
                  <a:srgbClr val="FF0000"/>
                </a:solidFill>
              </a:rPr>
              <a:t>reminder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C8B676-C882-4504-8771-EDB069022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70" y="1268759"/>
            <a:ext cx="8994330" cy="48574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700" dirty="0">
                <a:solidFill>
                  <a:srgbClr val="000000"/>
                </a:solidFill>
              </a:rPr>
              <a:t>Poverty related to households’ resources and needs.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700" dirty="0">
                <a:solidFill>
                  <a:srgbClr val="000000"/>
                </a:solidFill>
              </a:rPr>
              <a:t>Poverty requires to identify poor =&gt; a threshold has to be identified.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700" dirty="0">
                <a:solidFill>
                  <a:srgbClr val="000000"/>
                </a:solidFill>
              </a:rPr>
              <a:t>Usually, absolute vs relative poverty concepts.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700" dirty="0">
                <a:solidFill>
                  <a:srgbClr val="000000"/>
                </a:solidFill>
              </a:rPr>
              <a:t>Poverty measured looking at both incidence and intensity (not only the headcount).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700" dirty="0">
                <a:solidFill>
                  <a:srgbClr val="000000"/>
                </a:solidFill>
              </a:rPr>
              <a:t>Redistributive policies may reduce poverty intensity also when the incidence is not affected.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9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>
          <a:xfrm>
            <a:off x="272480" y="-72888"/>
            <a:ext cx="8970168" cy="1077218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Intensity</a:t>
            </a:r>
            <a:r>
              <a:rPr lang="it-IT" altLang="it-IT" sz="3200" dirty="0">
                <a:solidFill>
                  <a:srgbClr val="FF0000"/>
                </a:solidFill>
              </a:rPr>
              <a:t> of relative </a:t>
            </a:r>
            <a:r>
              <a:rPr lang="it-IT" altLang="it-IT" sz="3200" dirty="0" err="1">
                <a:solidFill>
                  <a:srgbClr val="FF0000"/>
                </a:solidFill>
              </a:rPr>
              <a:t>poverty</a:t>
            </a:r>
            <a:r>
              <a:rPr lang="it-IT" altLang="it-IT" sz="3200" dirty="0">
                <a:solidFill>
                  <a:srgbClr val="FF0000"/>
                </a:solidFill>
              </a:rPr>
              <a:t> in EU15: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3200" dirty="0" err="1">
                <a:solidFill>
                  <a:srgbClr val="FF0000"/>
                </a:solidFill>
              </a:rPr>
              <a:t>all</a:t>
            </a:r>
            <a:r>
              <a:rPr lang="it-IT" altLang="it-IT" sz="3200" dirty="0">
                <a:solidFill>
                  <a:srgbClr val="FF0000"/>
                </a:solidFill>
              </a:rPr>
              <a:t> vs </a:t>
            </a:r>
            <a:r>
              <a:rPr lang="it-IT" altLang="it-IT" sz="3200" dirty="0" err="1">
                <a:solidFill>
                  <a:srgbClr val="FF0000"/>
                </a:solidFill>
              </a:rPr>
              <a:t>young</a:t>
            </a:r>
            <a:endParaRPr lang="it-IT" altLang="it-IT" sz="3200" dirty="0">
              <a:solidFill>
                <a:srgbClr val="FF0000"/>
              </a:solidFill>
            </a:endParaRPr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E088C7DC-3C07-410D-9223-6D1A1ED6B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88" y="981074"/>
            <a:ext cx="9145016" cy="532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5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>
            <a:extLst>
              <a:ext uri="{FF2B5EF4-FFF2-40B4-BE49-F238E27FC236}">
                <a16:creationId xmlns:a16="http://schemas.microsoft.com/office/drawing/2014/main" id="{DDC613FF-7D87-4958-AD47-AF51F0B11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8"/>
            <a:ext cx="8651304" cy="411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600" dirty="0">
                <a:solidFill>
                  <a:srgbClr val="FF0000"/>
                </a:solidFill>
              </a:rPr>
              <a:t>Absolute </a:t>
            </a:r>
            <a:r>
              <a:rPr lang="it-IT" altLang="it-IT" sz="3600" dirty="0" err="1">
                <a:solidFill>
                  <a:srgbClr val="FF0000"/>
                </a:solidFill>
              </a:rPr>
              <a:t>poverty</a:t>
            </a:r>
            <a:r>
              <a:rPr lang="it-IT" altLang="it-IT" sz="3600" dirty="0">
                <a:solidFill>
                  <a:srgbClr val="FF0000"/>
                </a:solidFill>
              </a:rPr>
              <a:t>: a </a:t>
            </a:r>
            <a:r>
              <a:rPr lang="it-IT" altLang="it-IT" sz="3600" dirty="0" err="1">
                <a:solidFill>
                  <a:srgbClr val="FF0000"/>
                </a:solidFill>
              </a:rPr>
              <a:t>reminder</a:t>
            </a:r>
            <a:endParaRPr lang="it-IT" altLang="it-IT" sz="3600" dirty="0">
              <a:solidFill>
                <a:srgbClr val="FF0000"/>
              </a:solidFill>
            </a:endParaRPr>
          </a:p>
        </p:txBody>
      </p:sp>
      <p:sp>
        <p:nvSpPr>
          <p:cNvPr id="7171" name="Segnaposto contenuto 2">
            <a:extLst>
              <a:ext uri="{FF2B5EF4-FFF2-40B4-BE49-F238E27FC236}">
                <a16:creationId xmlns:a16="http://schemas.microsoft.com/office/drawing/2014/main" id="{D932D2C9-D145-46EB-AF60-33AEAC34C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96" y="1052736"/>
            <a:ext cx="8803704" cy="5119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The threshold is defined outside from the income distribution.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A basket of basic needs is identified =&gt; the threshold is the cost of such basket.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Daily caloric requirements? Two dollars per day?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How to define such basket? Does the basket include absolute or relative needs?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How do needs change? Between countries and in the long term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Are basket goods indexed only to prices? Which are the consequences?</a:t>
            </a:r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8D70BB80-9427-4F05-A77B-CB884929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A2B31-3DBB-4419-9658-B0F98C4219B5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5C33CC1A-5A92-4A6E-B2EB-A94C4823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639762"/>
          </a:xfrm>
        </p:spPr>
        <p:txBody>
          <a:bodyPr>
            <a:normAutofit fontScale="90000"/>
          </a:bodyPr>
          <a:lstStyle/>
          <a:p>
            <a:r>
              <a:rPr lang="it-IT" altLang="it-IT" sz="3600" dirty="0">
                <a:solidFill>
                  <a:srgbClr val="FF0000"/>
                </a:solidFill>
              </a:rPr>
              <a:t>Relative </a:t>
            </a:r>
            <a:r>
              <a:rPr lang="it-IT" altLang="it-IT" sz="3600" dirty="0" err="1">
                <a:solidFill>
                  <a:srgbClr val="FF0000"/>
                </a:solidFill>
              </a:rPr>
              <a:t>poverty</a:t>
            </a:r>
            <a:r>
              <a:rPr lang="it-IT" altLang="it-IT" sz="3600" dirty="0">
                <a:solidFill>
                  <a:srgbClr val="FF0000"/>
                </a:solidFill>
              </a:rPr>
              <a:t> (a): a </a:t>
            </a:r>
            <a:r>
              <a:rPr lang="it-IT" altLang="it-IT" sz="3600" dirty="0" err="1">
                <a:solidFill>
                  <a:srgbClr val="FF0000"/>
                </a:solidFill>
              </a:rPr>
              <a:t>reminder</a:t>
            </a:r>
            <a:endParaRPr lang="it-IT" altLang="it-IT" sz="3600" dirty="0">
              <a:solidFill>
                <a:srgbClr val="FF0000"/>
              </a:solidFill>
            </a:endParaRPr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D49E8ECC-7CA6-42A4-BE25-7D3995240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488" y="1196752"/>
            <a:ext cx="8951912" cy="496855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it-IT" sz="2600" dirty="0">
                <a:solidFill>
                  <a:srgbClr val="000000"/>
                </a:solidFill>
              </a:rPr>
              <a:t>Poverty is a social norm: individuals very far from the others are poor. The threshold is by definition a relative concept.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it-IT" sz="2600" dirty="0">
                <a:solidFill>
                  <a:srgbClr val="000000"/>
                </a:solidFill>
              </a:rPr>
              <a:t>As a main social norm is poor who is far from the others =&gt; if the GDP changes also the threshold has to change.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it-IT" sz="2600" dirty="0">
                <a:solidFill>
                  <a:srgbClr val="000000"/>
                </a:solidFill>
              </a:rPr>
              <a:t>Reference to living standards of the whole population =&gt; the threshold is identified according to some points of the income distribution, i.e. 60% of median income or 50% of mean income.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it-IT" sz="2600" dirty="0">
                <a:solidFill>
                  <a:srgbClr val="000000"/>
                </a:solidFill>
              </a:rPr>
              <a:t>Poverty does not change if income change in the same proportion.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it-IT" sz="2600" dirty="0">
                <a:solidFill>
                  <a:srgbClr val="000000"/>
                </a:solidFill>
              </a:rPr>
              <a:t>But “income paradox”, when the growth is not “pro poor”.</a:t>
            </a:r>
            <a:endParaRPr lang="en-US" altLang="it-IT" sz="2600" dirty="0"/>
          </a:p>
          <a:p>
            <a:pPr eaLnBrk="1" hangingPunct="1"/>
            <a:endParaRPr lang="it-IT" altLang="it-IT" sz="2200" dirty="0"/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:a16="http://schemas.microsoft.com/office/drawing/2014/main" id="{82CA0D88-250B-4B43-AFC8-FBE3A9A3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3265DC-639C-4416-9502-4AE16E1E32CB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id="{7772FEEE-4089-4AF8-918B-76FFD936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8"/>
            <a:ext cx="8651304" cy="639762"/>
          </a:xfrm>
        </p:spPr>
        <p:txBody>
          <a:bodyPr>
            <a:normAutofit fontScale="90000"/>
          </a:bodyPr>
          <a:lstStyle/>
          <a:p>
            <a:r>
              <a:rPr lang="it-IT" altLang="it-IT" sz="3600" dirty="0">
                <a:solidFill>
                  <a:srgbClr val="FF0000"/>
                </a:solidFill>
              </a:rPr>
              <a:t>Relative </a:t>
            </a:r>
            <a:r>
              <a:rPr lang="it-IT" altLang="it-IT" sz="3600" dirty="0" err="1">
                <a:solidFill>
                  <a:srgbClr val="FF0000"/>
                </a:solidFill>
              </a:rPr>
              <a:t>poverty</a:t>
            </a:r>
            <a:r>
              <a:rPr lang="it-IT" altLang="it-IT" sz="3600" dirty="0">
                <a:solidFill>
                  <a:srgbClr val="FF0000"/>
                </a:solidFill>
              </a:rPr>
              <a:t> (b): a </a:t>
            </a:r>
            <a:r>
              <a:rPr lang="it-IT" altLang="it-IT" sz="3600" dirty="0" err="1">
                <a:solidFill>
                  <a:srgbClr val="FF0000"/>
                </a:solidFill>
              </a:rPr>
              <a:t>reminder</a:t>
            </a:r>
            <a:endParaRPr lang="it-IT" altLang="it-IT" sz="3600" dirty="0">
              <a:solidFill>
                <a:srgbClr val="FF0000"/>
              </a:solidFill>
            </a:endParaRPr>
          </a:p>
        </p:txBody>
      </p:sp>
      <p:sp>
        <p:nvSpPr>
          <p:cNvPr id="11267" name="Segnaposto contenuto 2">
            <a:extLst>
              <a:ext uri="{FF2B5EF4-FFF2-40B4-BE49-F238E27FC236}">
                <a16:creationId xmlns:a16="http://schemas.microsoft.com/office/drawing/2014/main" id="{AFB02A5A-7780-4E4E-BCAB-6F3EF2560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80" y="1196752"/>
            <a:ext cx="9023920" cy="5280248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2600" dirty="0">
                <a:solidFill>
                  <a:srgbClr val="000000"/>
                </a:solidFill>
              </a:rPr>
              <a:t>How to make international comparisons of relative poverty? Is a country with a higher poverty a poorer country?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2600" dirty="0">
                <a:solidFill>
                  <a:srgbClr val="000000"/>
                </a:solidFill>
              </a:rPr>
              <a:t>It is a sort of inequality index in the lower tail than a mere measure of material deprivation.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2600" dirty="0">
                <a:solidFill>
                  <a:srgbClr val="000000"/>
                </a:solidFill>
              </a:rPr>
              <a:t>Keeping constant the threshold to make comparisons overtime (especially during a crisis)?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When analysing policy changes (e.g. an increase in welfare transfers), the relative thresholds has to be changed too.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Note that absolute poverty does not necessarily mean extreme poverty and it is not necessarily lower than relative poverty (thresholds can be built on different logics).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it-IT" sz="2200" dirty="0"/>
          </a:p>
        </p:txBody>
      </p:sp>
      <p:sp>
        <p:nvSpPr>
          <p:cNvPr id="10244" name="Segnaposto numero diapositiva 3">
            <a:extLst>
              <a:ext uri="{FF2B5EF4-FFF2-40B4-BE49-F238E27FC236}">
                <a16:creationId xmlns:a16="http://schemas.microsoft.com/office/drawing/2014/main" id="{B6154751-F859-4F47-B336-836CD477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71C5E0-5E4F-4B09-9839-495E7F57C9E9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id="{7772FEEE-4089-4AF8-918B-76FFD936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274638"/>
            <a:ext cx="8651304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600" dirty="0">
                <a:solidFill>
                  <a:srgbClr val="FF0000"/>
                </a:solidFill>
              </a:rPr>
              <a:t>Redistributive policies </a:t>
            </a:r>
            <a:r>
              <a:rPr lang="it-IT" altLang="it-IT" sz="3600" dirty="0" err="1">
                <a:solidFill>
                  <a:srgbClr val="FF0000"/>
                </a:solidFill>
              </a:rPr>
              <a:t>against</a:t>
            </a:r>
            <a:r>
              <a:rPr lang="it-IT" altLang="it-IT" sz="3600" dirty="0">
                <a:solidFill>
                  <a:srgbClr val="FF0000"/>
                </a:solidFill>
              </a:rPr>
              <a:t> </a:t>
            </a:r>
            <a:r>
              <a:rPr lang="it-IT" altLang="it-IT" sz="3600" dirty="0" err="1">
                <a:solidFill>
                  <a:srgbClr val="FF0000"/>
                </a:solidFill>
              </a:rPr>
              <a:t>poverty</a:t>
            </a:r>
            <a:endParaRPr lang="it-IT" altLang="it-IT" sz="3600" dirty="0">
              <a:solidFill>
                <a:srgbClr val="FF0000"/>
              </a:solidFill>
            </a:endParaRPr>
          </a:p>
        </p:txBody>
      </p:sp>
      <p:sp>
        <p:nvSpPr>
          <p:cNvPr id="11267" name="Segnaposto contenuto 2">
            <a:extLst>
              <a:ext uri="{FF2B5EF4-FFF2-40B4-BE49-F238E27FC236}">
                <a16:creationId xmlns:a16="http://schemas.microsoft.com/office/drawing/2014/main" id="{AFB02A5A-7780-4E4E-BCAB-6F3EF2560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64" y="1066800"/>
            <a:ext cx="9505056" cy="5410200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u="sng" dirty="0">
                <a:solidFill>
                  <a:srgbClr val="000000"/>
                </a:solidFill>
              </a:rPr>
              <a:t>Citizenship incomes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u="sng" dirty="0">
                <a:solidFill>
                  <a:srgbClr val="000000"/>
                </a:solidFill>
              </a:rPr>
              <a:t>Social insurance schemes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Contributory based social insurances (e.g., pensions and UB)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sz="2600" dirty="0">
                <a:solidFill>
                  <a:srgbClr val="000000"/>
                </a:solidFill>
              </a:rPr>
              <a:t>Means tested social insurance benefits (e.g., ASDI in Italy)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u="sng" dirty="0">
                <a:solidFill>
                  <a:srgbClr val="000000"/>
                </a:solidFill>
              </a:rPr>
              <a:t>Social assistance schemes </a:t>
            </a:r>
            <a:r>
              <a:rPr lang="en-GB" altLang="it-IT" sz="2600" dirty="0">
                <a:solidFill>
                  <a:srgbClr val="000000"/>
                </a:solidFill>
              </a:rPr>
              <a:t>(safety nets), based on means testing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Categorical (e.g., the unemployed, the elderly, those with children)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MIS (independent on households’ categories)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u="sng" dirty="0">
                <a:solidFill>
                  <a:srgbClr val="000000"/>
                </a:solidFill>
              </a:rPr>
              <a:t>In kind services </a:t>
            </a:r>
            <a:r>
              <a:rPr lang="en-GB" altLang="it-IT" sz="2600" dirty="0">
                <a:solidFill>
                  <a:srgbClr val="000000"/>
                </a:solidFill>
              </a:rPr>
              <a:t>(housing, health care; targeted or non targeted)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Specific universal or targeted measures towards children and family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Are these policies based on households or individuals’ conditions?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What is the duration of these policies?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How binding are eligibility requirements?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GB" altLang="it-IT" sz="2600" dirty="0">
                <a:solidFill>
                  <a:srgbClr val="000000"/>
                </a:solidFill>
              </a:rPr>
              <a:t>How much do these policies affect incidence and intensity of poverty (absolute or relative)?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endParaRPr lang="en-GB" altLang="it-IT" sz="24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it-IT" sz="2200" dirty="0"/>
          </a:p>
        </p:txBody>
      </p:sp>
      <p:sp>
        <p:nvSpPr>
          <p:cNvPr id="10244" name="Segnaposto numero diapositiva 3">
            <a:extLst>
              <a:ext uri="{FF2B5EF4-FFF2-40B4-BE49-F238E27FC236}">
                <a16:creationId xmlns:a16="http://schemas.microsoft.com/office/drawing/2014/main" id="{B6154751-F859-4F47-B336-836CD477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71C5E0-5E4F-4B09-9839-495E7F57C9E9}" type="slidenum">
              <a:rPr lang="it-IT" altLang="it-IT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08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D6AA60-F4DE-4039-8E3A-D31723C5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Spending for social protection benefits in EU15 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in 2015 (% of GDP)</a:t>
            </a:r>
            <a:endParaRPr lang="it-IT" sz="32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B985E005-66CF-495C-A062-D7092FE5A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0172" y="981075"/>
            <a:ext cx="7886280" cy="514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6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D6AA60-F4DE-4039-8E3A-D31723C5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64" y="188640"/>
            <a:ext cx="9066340" cy="540420"/>
          </a:xfrm>
        </p:spPr>
        <p:txBody>
          <a:bodyPr>
            <a:noAutofit/>
          </a:bodyPr>
          <a:lstStyle/>
          <a:p>
            <a:r>
              <a:rPr lang="it-IT" sz="3200" dirty="0" err="1">
                <a:solidFill>
                  <a:srgbClr val="FF0000"/>
                </a:solidFill>
              </a:rPr>
              <a:t>Composition</a:t>
            </a:r>
            <a:r>
              <a:rPr lang="it-IT" sz="3200" dirty="0">
                <a:solidFill>
                  <a:srgbClr val="FF0000"/>
                </a:solidFill>
              </a:rPr>
              <a:t> of social protection spending</a:t>
            </a:r>
            <a:endParaRPr lang="it-IT" sz="3200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D081E970-D3F1-4124-A865-BE99521518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805" y="981074"/>
            <a:ext cx="8056647" cy="525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3788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591</TotalTime>
  <Words>1778</Words>
  <Application>Microsoft Office PowerPoint</Application>
  <PresentationFormat>A4 (21x29,7 cm)</PresentationFormat>
  <Paragraphs>430</Paragraphs>
  <Slides>30</Slides>
  <Notes>2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  <vt:variant>
        <vt:lpstr>Presentazioni personalizzate</vt:lpstr>
      </vt:variant>
      <vt:variant>
        <vt:i4>1</vt:i4>
      </vt:variant>
    </vt:vector>
  </HeadingPairs>
  <TitlesOfParts>
    <vt:vector size="43" baseType="lpstr">
      <vt:lpstr>SimSun</vt:lpstr>
      <vt:lpstr>Arial</vt:lpstr>
      <vt:lpstr>Arial Unicode MS</vt:lpstr>
      <vt:lpstr>Calibri</vt:lpstr>
      <vt:lpstr>Georgia</vt:lpstr>
      <vt:lpstr>Optane</vt:lpstr>
      <vt:lpstr>Symbol</vt:lpstr>
      <vt:lpstr>Times New Roman</vt:lpstr>
      <vt:lpstr>Trebuchet MS</vt:lpstr>
      <vt:lpstr>Wingdings</vt:lpstr>
      <vt:lpstr>SPRP_Correct Power Point Template v1</vt:lpstr>
      <vt:lpstr>think-cell Slide</vt:lpstr>
      <vt:lpstr>Presentazione standard di PowerPoint</vt:lpstr>
      <vt:lpstr>Outline</vt:lpstr>
      <vt:lpstr>Who are the poor? A brief reminder</vt:lpstr>
      <vt:lpstr>Absolute poverty: a reminder</vt:lpstr>
      <vt:lpstr>Relative poverty (a): a reminder</vt:lpstr>
      <vt:lpstr>Relative poverty (b): a reminder</vt:lpstr>
      <vt:lpstr>Redistributive policies against poverty</vt:lpstr>
      <vt:lpstr>Spending for social protection benefits in EU15  in 2015 (% of GDP)</vt:lpstr>
      <vt:lpstr>Composition of social protection spending</vt:lpstr>
      <vt:lpstr>Cash and in-kind benefits</vt:lpstr>
      <vt:lpstr>Means and non means tested benefits</vt:lpstr>
      <vt:lpstr>Decrease in the incidence of relative poverty  due to welfare transfers in EU15</vt:lpstr>
      <vt:lpstr>Presentazione standard di PowerPoint</vt:lpstr>
      <vt:lpstr>Presentazione standard di PowerPoint</vt:lpstr>
      <vt:lpstr>Presentazione standard di PowerPoint</vt:lpstr>
      <vt:lpstr>Definition of MIS</vt:lpstr>
      <vt:lpstr>The three pillars of MIS</vt:lpstr>
      <vt:lpstr>Generosity of MIS in EU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michele raitano</cp:lastModifiedBy>
  <cp:revision>186</cp:revision>
  <cp:lastPrinted>2015-01-26T19:32:44Z</cp:lastPrinted>
  <dcterms:created xsi:type="dcterms:W3CDTF">2015-09-07T02:11:56Z</dcterms:created>
  <dcterms:modified xsi:type="dcterms:W3CDTF">2018-10-13T11:21:36Z</dcterms:modified>
</cp:coreProperties>
</file>