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0"/>
  </p:notesMasterIdLst>
  <p:handoutMasterIdLst>
    <p:handoutMasterId r:id="rId41"/>
  </p:handoutMasterIdLst>
  <p:sldIdLst>
    <p:sldId id="339" r:id="rId2"/>
    <p:sldId id="380" r:id="rId3"/>
    <p:sldId id="398" r:id="rId4"/>
    <p:sldId id="428" r:id="rId5"/>
    <p:sldId id="401" r:id="rId6"/>
    <p:sldId id="431" r:id="rId7"/>
    <p:sldId id="402" r:id="rId8"/>
    <p:sldId id="429" r:id="rId9"/>
    <p:sldId id="403" r:id="rId10"/>
    <p:sldId id="439" r:id="rId11"/>
    <p:sldId id="444" r:id="rId12"/>
    <p:sldId id="440" r:id="rId13"/>
    <p:sldId id="443" r:id="rId14"/>
    <p:sldId id="442" r:id="rId15"/>
    <p:sldId id="447" r:id="rId16"/>
    <p:sldId id="441" r:id="rId17"/>
    <p:sldId id="446" r:id="rId18"/>
    <p:sldId id="436" r:id="rId19"/>
    <p:sldId id="437" r:id="rId20"/>
    <p:sldId id="433" r:id="rId21"/>
    <p:sldId id="404" r:id="rId22"/>
    <p:sldId id="407" r:id="rId23"/>
    <p:sldId id="405" r:id="rId24"/>
    <p:sldId id="406" r:id="rId25"/>
    <p:sldId id="449" r:id="rId26"/>
    <p:sldId id="451" r:id="rId27"/>
    <p:sldId id="452" r:id="rId28"/>
    <p:sldId id="438" r:id="rId29"/>
    <p:sldId id="396" r:id="rId30"/>
    <p:sldId id="383" r:id="rId31"/>
    <p:sldId id="385" r:id="rId32"/>
    <p:sldId id="386" r:id="rId33"/>
    <p:sldId id="387" r:id="rId34"/>
    <p:sldId id="388" r:id="rId35"/>
    <p:sldId id="389" r:id="rId36"/>
    <p:sldId id="390" r:id="rId37"/>
    <p:sldId id="453" r:id="rId38"/>
    <p:sldId id="448" r:id="rId3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9B8"/>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3979" autoAdjust="0"/>
  </p:normalViewPr>
  <p:slideViewPr>
    <p:cSldViewPr>
      <p:cViewPr varScale="1">
        <p:scale>
          <a:sx n="112" d="100"/>
          <a:sy n="112"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0D5AB27-80BA-4A31-88F2-989F0E89E189}" type="datetimeFigureOut">
              <a:rPr lang="it-IT" smtClean="0"/>
              <a:pPr/>
              <a:t>24/09/2018</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B7A28D-174E-4AA7-B6E6-A0989C7879D0}" type="slidenum">
              <a:rPr lang="it-IT" smtClean="0"/>
              <a:pPr/>
              <a:t>‹N›</a:t>
            </a:fld>
            <a:endParaRPr lang="it-IT"/>
          </a:p>
        </p:txBody>
      </p:sp>
    </p:spTree>
    <p:extLst>
      <p:ext uri="{BB962C8B-B14F-4D97-AF65-F5344CB8AC3E}">
        <p14:creationId xmlns:p14="http://schemas.microsoft.com/office/powerpoint/2010/main" val="265381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4BDF5F-D2B5-40EA-906E-D9C8F58F3E3D}" type="datetimeFigureOut">
              <a:rPr lang="it-IT" smtClean="0"/>
              <a:pPr/>
              <a:t>24/09/2018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F66D08-2D10-4C17-B4F7-B699FE05400B}" type="slidenum">
              <a:rPr lang="it-IT" smtClean="0"/>
              <a:pPr/>
              <a:t>‹N›</a:t>
            </a:fld>
            <a:endParaRPr lang="it-IT"/>
          </a:p>
        </p:txBody>
      </p:sp>
    </p:spTree>
    <p:extLst>
      <p:ext uri="{BB962C8B-B14F-4D97-AF65-F5344CB8AC3E}">
        <p14:creationId xmlns:p14="http://schemas.microsoft.com/office/powerpoint/2010/main" val="294854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archcio.techtarget.com/definition/digital-rights-manage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1</a:t>
            </a:fld>
            <a:endParaRPr lang="it-IT"/>
          </a:p>
        </p:txBody>
      </p:sp>
    </p:spTree>
    <p:extLst>
      <p:ext uri="{BB962C8B-B14F-4D97-AF65-F5344CB8AC3E}">
        <p14:creationId xmlns:p14="http://schemas.microsoft.com/office/powerpoint/2010/main" val="316649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28</a:t>
            </a:fld>
            <a:endParaRPr lang="it-IT"/>
          </a:p>
        </p:txBody>
      </p:sp>
    </p:spTree>
    <p:extLst>
      <p:ext uri="{BB962C8B-B14F-4D97-AF65-F5344CB8AC3E}">
        <p14:creationId xmlns:p14="http://schemas.microsoft.com/office/powerpoint/2010/main" val="137504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30</a:t>
            </a:fld>
            <a:endParaRPr lang="it-IT"/>
          </a:p>
        </p:txBody>
      </p:sp>
    </p:spTree>
    <p:extLst>
      <p:ext uri="{BB962C8B-B14F-4D97-AF65-F5344CB8AC3E}">
        <p14:creationId xmlns:p14="http://schemas.microsoft.com/office/powerpoint/2010/main" val="3471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31</a:t>
            </a:fld>
            <a:endParaRPr lang="it-IT"/>
          </a:p>
        </p:txBody>
      </p:sp>
    </p:spTree>
    <p:extLst>
      <p:ext uri="{BB962C8B-B14F-4D97-AF65-F5344CB8AC3E}">
        <p14:creationId xmlns:p14="http://schemas.microsoft.com/office/powerpoint/2010/main" val="244777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32</a:t>
            </a:fld>
            <a:endParaRPr lang="it-IT"/>
          </a:p>
        </p:txBody>
      </p:sp>
    </p:spTree>
    <p:extLst>
      <p:ext uri="{BB962C8B-B14F-4D97-AF65-F5344CB8AC3E}">
        <p14:creationId xmlns:p14="http://schemas.microsoft.com/office/powerpoint/2010/main" val="368950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33</a:t>
            </a:fld>
            <a:endParaRPr lang="it-IT"/>
          </a:p>
        </p:txBody>
      </p:sp>
    </p:spTree>
    <p:extLst>
      <p:ext uri="{BB962C8B-B14F-4D97-AF65-F5344CB8AC3E}">
        <p14:creationId xmlns:p14="http://schemas.microsoft.com/office/powerpoint/2010/main" val="76337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34</a:t>
            </a:fld>
            <a:endParaRPr lang="it-IT"/>
          </a:p>
        </p:txBody>
      </p:sp>
    </p:spTree>
    <p:extLst>
      <p:ext uri="{BB962C8B-B14F-4D97-AF65-F5344CB8AC3E}">
        <p14:creationId xmlns:p14="http://schemas.microsoft.com/office/powerpoint/2010/main" val="14124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35</a:t>
            </a:fld>
            <a:endParaRPr lang="it-IT"/>
          </a:p>
        </p:txBody>
      </p:sp>
    </p:spTree>
    <p:extLst>
      <p:ext uri="{BB962C8B-B14F-4D97-AF65-F5344CB8AC3E}">
        <p14:creationId xmlns:p14="http://schemas.microsoft.com/office/powerpoint/2010/main" val="90753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36</a:t>
            </a:fld>
            <a:endParaRPr lang="it-IT"/>
          </a:p>
        </p:txBody>
      </p:sp>
    </p:spTree>
    <p:extLst>
      <p:ext uri="{BB962C8B-B14F-4D97-AF65-F5344CB8AC3E}">
        <p14:creationId xmlns:p14="http://schemas.microsoft.com/office/powerpoint/2010/main" val="421420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37</a:t>
            </a:fld>
            <a:endParaRPr lang="it-IT"/>
          </a:p>
        </p:txBody>
      </p:sp>
    </p:spTree>
    <p:extLst>
      <p:ext uri="{BB962C8B-B14F-4D97-AF65-F5344CB8AC3E}">
        <p14:creationId xmlns:p14="http://schemas.microsoft.com/office/powerpoint/2010/main" val="3229272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38</a:t>
            </a:fld>
            <a:endParaRPr lang="it-IT"/>
          </a:p>
        </p:txBody>
      </p:sp>
    </p:spTree>
    <p:extLst>
      <p:ext uri="{BB962C8B-B14F-4D97-AF65-F5344CB8AC3E}">
        <p14:creationId xmlns:p14="http://schemas.microsoft.com/office/powerpoint/2010/main" val="101144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2</a:t>
            </a:fld>
            <a:endParaRPr lang="it-IT"/>
          </a:p>
        </p:txBody>
      </p:sp>
    </p:spTree>
    <p:extLst>
      <p:ext uri="{BB962C8B-B14F-4D97-AF65-F5344CB8AC3E}">
        <p14:creationId xmlns:p14="http://schemas.microsoft.com/office/powerpoint/2010/main" val="382643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15</a:t>
            </a:fld>
            <a:endParaRPr lang="it-IT"/>
          </a:p>
        </p:txBody>
      </p:sp>
    </p:spTree>
    <p:extLst>
      <p:ext uri="{BB962C8B-B14F-4D97-AF65-F5344CB8AC3E}">
        <p14:creationId xmlns:p14="http://schemas.microsoft.com/office/powerpoint/2010/main" val="272864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16</a:t>
            </a:fld>
            <a:endParaRPr lang="it-IT"/>
          </a:p>
        </p:txBody>
      </p:sp>
    </p:spTree>
    <p:extLst>
      <p:ext uri="{BB962C8B-B14F-4D97-AF65-F5344CB8AC3E}">
        <p14:creationId xmlns:p14="http://schemas.microsoft.com/office/powerpoint/2010/main" val="46726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050" dirty="0" smtClean="0"/>
              <a:t>NB https://searchcontentmanagement.techtarget.com/definition/information-rights-management-IRM</a:t>
            </a:r>
          </a:p>
          <a:p>
            <a:r>
              <a:rPr lang="en-US" sz="1050" b="0" i="0" kern="1200" dirty="0" smtClean="0">
                <a:solidFill>
                  <a:schemeClr val="tx1"/>
                </a:solidFill>
                <a:effectLst/>
                <a:latin typeface="+mn-lt"/>
                <a:ea typeface="+mn-ea"/>
                <a:cs typeface="+mn-cs"/>
              </a:rPr>
              <a:t>Information rights management (IRM) is a discipline that involves managing, controlling and securing content from unwanted access. </a:t>
            </a:r>
          </a:p>
          <a:p>
            <a:r>
              <a:rPr lang="en-US" sz="1050" b="0" i="0" kern="1200" dirty="0" smtClean="0">
                <a:solidFill>
                  <a:schemeClr val="tx1"/>
                </a:solidFill>
                <a:effectLst/>
                <a:latin typeface="+mn-lt"/>
                <a:ea typeface="+mn-ea"/>
                <a:cs typeface="+mn-cs"/>
              </a:rPr>
              <a:t>IRM is a subset of </a:t>
            </a:r>
            <a:r>
              <a:rPr lang="en-US" sz="1050" b="0" i="0" u="sng" kern="1200" dirty="0" smtClean="0">
                <a:solidFill>
                  <a:schemeClr val="tx1"/>
                </a:solidFill>
                <a:effectLst/>
                <a:latin typeface="+mn-lt"/>
                <a:ea typeface="+mn-ea"/>
                <a:cs typeface="+mn-cs"/>
                <a:hlinkClick r:id="rId3"/>
              </a:rPr>
              <a:t>digital rights management (DRM)</a:t>
            </a:r>
            <a:r>
              <a:rPr lang="en-US" sz="1050" b="0" i="0" kern="1200" dirty="0" smtClean="0">
                <a:solidFill>
                  <a:schemeClr val="tx1"/>
                </a:solidFill>
                <a:effectLst/>
                <a:latin typeface="+mn-lt"/>
                <a:ea typeface="+mn-ea"/>
                <a:cs typeface="+mn-cs"/>
              </a:rPr>
              <a:t>, which protects multimedia content, including video and music. While DRM focuses on protecting intellectual property from patent infringement and piracy, IRM focuses on protecting sensitive data, especially data that is exchanged with parties outside an organization (suppliers and partners, for example).</a:t>
            </a:r>
            <a:endParaRPr lang="en-GB" sz="1050"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17</a:t>
            </a:fld>
            <a:endParaRPr lang="it-IT"/>
          </a:p>
        </p:txBody>
      </p:sp>
    </p:spTree>
    <p:extLst>
      <p:ext uri="{BB962C8B-B14F-4D97-AF65-F5344CB8AC3E}">
        <p14:creationId xmlns:p14="http://schemas.microsoft.com/office/powerpoint/2010/main" val="251865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20</a:t>
            </a:fld>
            <a:endParaRPr lang="it-IT"/>
          </a:p>
        </p:txBody>
      </p:sp>
    </p:spTree>
    <p:extLst>
      <p:ext uri="{BB962C8B-B14F-4D97-AF65-F5344CB8AC3E}">
        <p14:creationId xmlns:p14="http://schemas.microsoft.com/office/powerpoint/2010/main" val="212813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25</a:t>
            </a:fld>
            <a:endParaRPr lang="it-IT"/>
          </a:p>
        </p:txBody>
      </p:sp>
    </p:spTree>
    <p:extLst>
      <p:ext uri="{BB962C8B-B14F-4D97-AF65-F5344CB8AC3E}">
        <p14:creationId xmlns:p14="http://schemas.microsoft.com/office/powerpoint/2010/main" val="377331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26</a:t>
            </a:fld>
            <a:endParaRPr lang="it-IT"/>
          </a:p>
        </p:txBody>
      </p:sp>
    </p:spTree>
    <p:extLst>
      <p:ext uri="{BB962C8B-B14F-4D97-AF65-F5344CB8AC3E}">
        <p14:creationId xmlns:p14="http://schemas.microsoft.com/office/powerpoint/2010/main" val="398399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F66D08-2D10-4C17-B4F7-B699FE05400B}" type="slidenum">
              <a:rPr lang="it-IT" smtClean="0"/>
              <a:pPr/>
              <a:t>27</a:t>
            </a:fld>
            <a:endParaRPr lang="it-IT"/>
          </a:p>
        </p:txBody>
      </p:sp>
    </p:spTree>
    <p:extLst>
      <p:ext uri="{BB962C8B-B14F-4D97-AF65-F5344CB8AC3E}">
        <p14:creationId xmlns:p14="http://schemas.microsoft.com/office/powerpoint/2010/main" val="3028353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normAutofit/>
          </a:bodyPr>
          <a:lstStyle>
            <a:lvl1pPr>
              <a:defRPr sz="3600"/>
            </a:lvl1p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8C12F635-5FF3-4A68-8350-568FC3B14836}" type="slidenum">
              <a:rPr lang="it-IT" smtClean="0"/>
              <a:pPr/>
              <a:t>‹N›</a:t>
            </a:fld>
            <a:endParaRPr lang="it-IT"/>
          </a:p>
        </p:txBody>
      </p:sp>
      <p:grpSp>
        <p:nvGrpSpPr>
          <p:cNvPr id="7" name="Gruppo 6"/>
          <p:cNvGrpSpPr/>
          <p:nvPr userDrawn="1"/>
        </p:nvGrpSpPr>
        <p:grpSpPr>
          <a:xfrm>
            <a:off x="13754" y="758"/>
            <a:ext cx="9144000" cy="6877051"/>
            <a:chOff x="0" y="-1"/>
            <a:chExt cx="9144000" cy="6877051"/>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95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553"/>
            <a:stretch/>
          </p:blipFill>
          <p:spPr bwMode="auto">
            <a:xfrm>
              <a:off x="0" y="1847850"/>
              <a:ext cx="91440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553"/>
            <a:stretch/>
          </p:blipFill>
          <p:spPr bwMode="auto">
            <a:xfrm>
              <a:off x="0" y="3714750"/>
              <a:ext cx="91440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CasellaDiTesto 10"/>
          <p:cNvSpPr txBox="1"/>
          <p:nvPr userDrawn="1"/>
        </p:nvSpPr>
        <p:spPr>
          <a:xfrm>
            <a:off x="654723" y="314321"/>
            <a:ext cx="3560867" cy="583493"/>
          </a:xfrm>
          <a:prstGeom prst="rect">
            <a:avLst/>
          </a:prstGeom>
          <a:noFill/>
        </p:spPr>
        <p:txBody>
          <a:bodyPr wrap="square" rtlCol="0">
            <a:spAutoFit/>
          </a:bodyPr>
          <a:lstStyle/>
          <a:p>
            <a:pPr>
              <a:lnSpc>
                <a:spcPct val="114000"/>
              </a:lnSpc>
            </a:pPr>
            <a:r>
              <a:rPr lang="it-IT" altLang="it-IT" sz="1400" b="0" dirty="0" smtClean="0">
                <a:solidFill>
                  <a:srgbClr val="FF0000"/>
                </a:solidFill>
                <a:latin typeface="Arial Narrow" panose="020B0606020202030204" pitchFamily="34" charset="0"/>
              </a:rPr>
              <a:t>Dipartimento di </a:t>
            </a:r>
            <a:r>
              <a:rPr lang="it-IT" altLang="it-IT" sz="1400" b="0" dirty="0" smtClean="0">
                <a:solidFill>
                  <a:srgbClr val="FF3300"/>
                </a:solidFill>
                <a:latin typeface="Arial Narrow" panose="020B0606020202030204" pitchFamily="34" charset="0"/>
              </a:rPr>
              <a:t>Economia Politica </a:t>
            </a:r>
            <a:r>
              <a:rPr lang="it-IT" altLang="it-IT" sz="1400" dirty="0" smtClean="0">
                <a:solidFill>
                  <a:schemeClr val="tx1">
                    <a:lumMod val="85000"/>
                    <a:lumOff val="15000"/>
                  </a:schemeClr>
                </a:solidFill>
                <a:latin typeface="Arial Narrow" panose="020B0606020202030204" pitchFamily="34" charset="0"/>
              </a:rPr>
              <a:t>Marco Biagi</a:t>
            </a:r>
          </a:p>
          <a:p>
            <a:pPr>
              <a:lnSpc>
                <a:spcPct val="114000"/>
              </a:lnSpc>
            </a:pPr>
            <a:r>
              <a:rPr lang="it-IT" altLang="it-IT" sz="1400" b="0" dirty="0" smtClean="0">
                <a:solidFill>
                  <a:srgbClr val="FF3300"/>
                </a:solidFill>
                <a:latin typeface="Arial Narrow" panose="020B0606020202030204" pitchFamily="34" charset="0"/>
              </a:rPr>
              <a:t>CAPP</a:t>
            </a:r>
            <a:r>
              <a:rPr lang="it-IT" altLang="it-IT" sz="1400" b="1" dirty="0" smtClean="0">
                <a:solidFill>
                  <a:srgbClr val="FF3300"/>
                </a:solidFill>
                <a:latin typeface="Arial Narrow" panose="020B0606020202030204" pitchFamily="34" charset="0"/>
              </a:rPr>
              <a:t> </a:t>
            </a:r>
            <a:r>
              <a:rPr lang="en-US" altLang="it-IT" sz="1400" dirty="0" smtClean="0">
                <a:latin typeface="Arial Narrow" panose="020B0606020202030204" pitchFamily="34" charset="0"/>
              </a:rPr>
              <a:t>Center for the Analysis of Public Policies</a:t>
            </a:r>
            <a:endParaRPr lang="it-IT" sz="1400" dirty="0">
              <a:latin typeface="Arial Narrow" panose="020B0606020202030204" pitchFamily="34" charset="0"/>
            </a:endParaRPr>
          </a:p>
        </p:txBody>
      </p:sp>
    </p:spTree>
    <p:extLst>
      <p:ext uri="{BB962C8B-B14F-4D97-AF65-F5344CB8AC3E}">
        <p14:creationId xmlns:p14="http://schemas.microsoft.com/office/powerpoint/2010/main" val="3674825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cxnSp>
        <p:nvCxnSpPr>
          <p:cNvPr id="5" name="Gerade Verbindung 11"/>
          <p:cNvCxnSpPr>
            <a:cxnSpLocks noChangeShapeType="1"/>
          </p:cNvCxnSpPr>
          <p:nvPr userDrawn="1"/>
        </p:nvCxnSpPr>
        <p:spPr bwMode="auto">
          <a:xfrm>
            <a:off x="214313" y="1052513"/>
            <a:ext cx="8786812" cy="0"/>
          </a:xfrm>
          <a:prstGeom prst="line">
            <a:avLst/>
          </a:prstGeom>
          <a:noFill/>
          <a:ln w="28575" algn="ctr">
            <a:solidFill>
              <a:srgbClr val="002060"/>
            </a:solidFill>
            <a:round/>
            <a:headEnd/>
            <a:tailEnd/>
          </a:ln>
        </p:spPr>
      </p:cxnSp>
      <p:sp>
        <p:nvSpPr>
          <p:cNvPr id="11" name="Titel 1"/>
          <p:cNvSpPr>
            <a:spLocks noGrp="1"/>
          </p:cNvSpPr>
          <p:nvPr>
            <p:ph type="ctrTitle" hasCustomPrompt="1"/>
          </p:nvPr>
        </p:nvSpPr>
        <p:spPr>
          <a:xfrm>
            <a:off x="457200" y="142117"/>
            <a:ext cx="8229600" cy="901963"/>
          </a:xfrm>
          <a:prstGeom prst="rect">
            <a:avLst/>
          </a:prstGeom>
        </p:spPr>
        <p:txBody>
          <a:bodyPr anchor="b"/>
          <a:lstStyle>
            <a:lvl1pPr algn="l">
              <a:defRPr sz="2800">
                <a:solidFill>
                  <a:srgbClr val="002060"/>
                </a:solidFill>
                <a:latin typeface="Arial" pitchFamily="34" charset="0"/>
                <a:cs typeface="Arial" pitchFamily="34" charset="0"/>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
            </a:r>
            <a:br>
              <a:rPr lang="en-GB" noProof="0" dirty="0" smtClean="0"/>
            </a:br>
            <a:endParaRPr lang="en-GB" noProof="0" dirty="0"/>
          </a:p>
        </p:txBody>
      </p:sp>
      <p:sp>
        <p:nvSpPr>
          <p:cNvPr id="12" name="Inhaltsplatzhalter 2"/>
          <p:cNvSpPr>
            <a:spLocks noGrp="1"/>
          </p:cNvSpPr>
          <p:nvPr>
            <p:ph idx="1"/>
          </p:nvPr>
        </p:nvSpPr>
        <p:spPr>
          <a:xfrm>
            <a:off x="457200" y="1412776"/>
            <a:ext cx="8229600" cy="5025899"/>
          </a:xfrm>
          <a:prstGeom prst="rect">
            <a:avLst/>
          </a:prstGeom>
        </p:spPr>
        <p:txBody>
          <a:bodyPr/>
          <a:lstStyle>
            <a:lvl1pPr>
              <a:defRPr sz="2800" baseline="0">
                <a:latin typeface="Arial" pitchFamily="34" charset="0"/>
                <a:cs typeface="Arial" pitchFamily="34" charset="0"/>
              </a:defRPr>
            </a:lvl1pPr>
            <a:lvl2pPr>
              <a:defRPr sz="2600" baseline="0">
                <a:latin typeface="Arial" pitchFamily="34" charset="0"/>
                <a:cs typeface="Arial" pitchFamily="34" charset="0"/>
              </a:defRPr>
            </a:lvl2pPr>
            <a:lvl3pPr>
              <a:defRPr baseline="0">
                <a:latin typeface="Arial" pitchFamily="34" charset="0"/>
                <a:cs typeface="Arial" pitchFamily="34" charset="0"/>
              </a:defRPr>
            </a:lvl3pPr>
            <a:lvl4pPr>
              <a:defRPr sz="2200" baseline="0">
                <a:latin typeface="Arial" pitchFamily="34" charset="0"/>
                <a:cs typeface="Arial" pitchFamily="34" charset="0"/>
              </a:defRPr>
            </a:lvl4pPr>
            <a:lvl5pPr>
              <a:defRPr baseline="0">
                <a:latin typeface="Arial" pitchFamily="34" charset="0"/>
                <a:cs typeface="Arial" pitchFamily="34" charset="0"/>
              </a:defRPr>
            </a:lvl5p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6" name="Segnaposto numero diapositiva 5"/>
          <p:cNvSpPr>
            <a:spLocks noGrp="1"/>
          </p:cNvSpPr>
          <p:nvPr>
            <p:ph type="sldNum" sz="quarter" idx="4"/>
          </p:nvPr>
        </p:nvSpPr>
        <p:spPr>
          <a:xfrm>
            <a:off x="6553200" y="6438675"/>
            <a:ext cx="2133600" cy="360262"/>
          </a:xfrm>
          <a:prstGeom prst="rect">
            <a:avLst/>
          </a:prstGeom>
        </p:spPr>
        <p:txBody>
          <a:bodyPr vert="horz" lIns="91440" tIns="45720" rIns="91440" bIns="45720" rtlCol="0" anchor="ctr"/>
          <a:lstStyle>
            <a:lvl1pPr algn="r">
              <a:defRPr sz="1200">
                <a:solidFill>
                  <a:schemeClr val="tx1">
                    <a:tint val="75000"/>
                  </a:schemeClr>
                </a:solidFill>
              </a:defRPr>
            </a:lvl1pPr>
          </a:lstStyle>
          <a:p>
            <a:fld id="{ADC212E0-3B3E-41E2-811B-8704455DB2E6}" type="slidenum">
              <a:rPr lang="it-IT" smtClean="0"/>
              <a:pPr/>
              <a:t>‹N›</a:t>
            </a:fld>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212E0-3B3E-41E2-811B-8704455DB2E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i.org/10.1016/j.comnet.2015.12.017" TargetMode="External"/><Relationship Id="rId3" Type="http://schemas.openxmlformats.org/officeDocument/2006/relationships/hyperlink" Target="http://www.sviluppoeconomico.gov.it/images/stories/documenti/Rapporto-MiSE-Met-I40_Slide.pdf" TargetMode="External"/><Relationship Id="rId7" Type="http://schemas.openxmlformats.org/officeDocument/2006/relationships/hyperlink" Target="https://doi.org/10.1080/00207543.2017.140366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rieti.go.jp/en/publications/summary/17080010.html" TargetMode="External"/><Relationship Id="rId5" Type="http://schemas.openxmlformats.org/officeDocument/2006/relationships/hyperlink" Target="http://www.sviluppoeconomico.gov.it/images/stories/documenti/Rapporto-MiSE-MetI40.pdf" TargetMode="External"/><Relationship Id="rId4" Type="http://schemas.openxmlformats.org/officeDocument/2006/relationships/hyperlink" Target="https://doi.org/10.1080/00207543.2017.130857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713464"/>
            <a:ext cx="9144000" cy="2232248"/>
          </a:xfrm>
        </p:spPr>
        <p:txBody>
          <a:bodyPr>
            <a:noAutofit/>
          </a:bodyPr>
          <a:lstStyle/>
          <a:p>
            <a:r>
              <a:rPr lang="it-IT" sz="3200" dirty="0" smtClean="0">
                <a:solidFill>
                  <a:schemeClr val="bg1"/>
                </a:solidFill>
              </a:rPr>
              <a:t>The impact of </a:t>
            </a:r>
            <a:r>
              <a:rPr lang="it-IT" sz="3200" dirty="0" err="1" smtClean="0">
                <a:solidFill>
                  <a:schemeClr val="bg1"/>
                </a:solidFill>
              </a:rPr>
              <a:t>digital</a:t>
            </a:r>
            <a:r>
              <a:rPr lang="it-IT" sz="3200" dirty="0" smtClean="0">
                <a:solidFill>
                  <a:schemeClr val="bg1"/>
                </a:solidFill>
              </a:rPr>
              <a:t> </a:t>
            </a:r>
            <a:r>
              <a:rPr lang="it-IT" sz="3200" dirty="0" err="1" smtClean="0">
                <a:solidFill>
                  <a:schemeClr val="bg1"/>
                </a:solidFill>
              </a:rPr>
              <a:t>transformations</a:t>
            </a:r>
            <a:r>
              <a:rPr lang="it-IT" sz="3200" dirty="0" smtClean="0">
                <a:solidFill>
                  <a:schemeClr val="bg1"/>
                </a:solidFill>
              </a:rPr>
              <a:t> </a:t>
            </a:r>
            <a:br>
              <a:rPr lang="it-IT" sz="3200" dirty="0" smtClean="0">
                <a:solidFill>
                  <a:schemeClr val="bg1"/>
                </a:solidFill>
              </a:rPr>
            </a:br>
            <a:r>
              <a:rPr lang="it-IT" sz="3200" dirty="0" err="1" smtClean="0">
                <a:solidFill>
                  <a:schemeClr val="bg1"/>
                </a:solidFill>
              </a:rPr>
              <a:t>across</a:t>
            </a:r>
            <a:r>
              <a:rPr lang="it-IT" sz="3200" dirty="0" smtClean="0">
                <a:solidFill>
                  <a:schemeClr val="bg1"/>
                </a:solidFill>
              </a:rPr>
              <a:t> </a:t>
            </a:r>
            <a:r>
              <a:rPr lang="it-IT" sz="3200" dirty="0" err="1" smtClean="0">
                <a:solidFill>
                  <a:schemeClr val="bg1"/>
                </a:solidFill>
              </a:rPr>
              <a:t>industries</a:t>
            </a:r>
            <a:r>
              <a:rPr lang="it-IT" sz="3200" dirty="0" smtClean="0">
                <a:solidFill>
                  <a:schemeClr val="bg1"/>
                </a:solidFill>
              </a:rPr>
              <a:t> and global value </a:t>
            </a:r>
            <a:r>
              <a:rPr lang="it-IT" sz="3200" dirty="0" err="1" smtClean="0">
                <a:solidFill>
                  <a:schemeClr val="bg1"/>
                </a:solidFill>
              </a:rPr>
              <a:t>chains</a:t>
            </a:r>
            <a:endParaRPr lang="en-GB" sz="2000" i="1" dirty="0">
              <a:solidFill>
                <a:srgbClr val="002060"/>
              </a:solidFill>
            </a:endParaRPr>
          </a:p>
        </p:txBody>
      </p:sp>
      <p:sp>
        <p:nvSpPr>
          <p:cNvPr id="3" name="Sottotitolo 2"/>
          <p:cNvSpPr>
            <a:spLocks noGrp="1"/>
          </p:cNvSpPr>
          <p:nvPr>
            <p:ph type="subTitle" idx="1"/>
          </p:nvPr>
        </p:nvSpPr>
        <p:spPr>
          <a:xfrm>
            <a:off x="0" y="3708106"/>
            <a:ext cx="9144000" cy="2888974"/>
          </a:xfrm>
        </p:spPr>
        <p:txBody>
          <a:bodyPr>
            <a:noAutofit/>
          </a:bodyPr>
          <a:lstStyle/>
          <a:p>
            <a:endParaRPr lang="it-IT" sz="2400" b="1" dirty="0" smtClean="0">
              <a:solidFill>
                <a:schemeClr val="bg1"/>
              </a:solidFill>
              <a:latin typeface="Arial" panose="020B0604020202020204" pitchFamily="34" charset="0"/>
              <a:cs typeface="Arial" panose="020B0604020202020204" pitchFamily="34" charset="0"/>
            </a:endParaRPr>
          </a:p>
          <a:p>
            <a:r>
              <a:rPr lang="it-IT" sz="2400" dirty="0" smtClean="0">
                <a:solidFill>
                  <a:schemeClr val="bg1"/>
                </a:solidFill>
                <a:latin typeface="Arial" panose="020B0604020202020204" pitchFamily="34" charset="0"/>
                <a:cs typeface="Arial" panose="020B0604020202020204" pitchFamily="34" charset="0"/>
              </a:rPr>
              <a:t>Margherita Russo </a:t>
            </a:r>
          </a:p>
          <a:p>
            <a:r>
              <a:rPr lang="it-IT" sz="1600" dirty="0" smtClean="0">
                <a:solidFill>
                  <a:schemeClr val="bg1"/>
                </a:solidFill>
                <a:latin typeface="Arial" panose="020B0604020202020204" pitchFamily="34" charset="0"/>
                <a:cs typeface="Arial" panose="020B0604020202020204" pitchFamily="34" charset="0"/>
              </a:rPr>
              <a:t>margherita.russo@unimore.it</a:t>
            </a:r>
          </a:p>
          <a:p>
            <a:endParaRPr lang="it-IT" sz="1800" dirty="0">
              <a:solidFill>
                <a:schemeClr val="bg1"/>
              </a:solidFill>
              <a:latin typeface="Arial" panose="020B0604020202020204" pitchFamily="34" charset="0"/>
              <a:cs typeface="Arial" panose="020B0604020202020204" pitchFamily="34" charset="0"/>
            </a:endParaRPr>
          </a:p>
          <a:p>
            <a:endParaRPr lang="it-IT" sz="1800" dirty="0" smtClean="0">
              <a:solidFill>
                <a:schemeClr val="bg1"/>
              </a:solidFill>
              <a:latin typeface="Arial" panose="020B0604020202020204" pitchFamily="34" charset="0"/>
              <a:cs typeface="Arial" panose="020B0604020202020204" pitchFamily="34" charset="0"/>
            </a:endParaRPr>
          </a:p>
          <a:p>
            <a:endParaRPr lang="it-IT" sz="1800" dirty="0" smtClean="0">
              <a:solidFill>
                <a:schemeClr val="bg1"/>
              </a:solidFill>
              <a:latin typeface="Arial" panose="020B0604020202020204" pitchFamily="34" charset="0"/>
              <a:cs typeface="Arial" panose="020B0604020202020204" pitchFamily="34" charset="0"/>
            </a:endParaRPr>
          </a:p>
          <a:p>
            <a:r>
              <a:rPr lang="en-US" sz="2000" dirty="0">
                <a:solidFill>
                  <a:schemeClr val="bg1"/>
                </a:solidFill>
              </a:rPr>
              <a:t>EU-China </a:t>
            </a:r>
            <a:r>
              <a:rPr lang="en-US" sz="2000" dirty="0" smtClean="0">
                <a:solidFill>
                  <a:schemeClr val="bg1"/>
                </a:solidFill>
              </a:rPr>
              <a:t>Social </a:t>
            </a:r>
            <a:r>
              <a:rPr lang="en-US" sz="2000" dirty="0">
                <a:solidFill>
                  <a:schemeClr val="bg1"/>
                </a:solidFill>
              </a:rPr>
              <a:t>Protection Reform </a:t>
            </a:r>
            <a:r>
              <a:rPr lang="en-US" sz="2000" dirty="0" smtClean="0">
                <a:solidFill>
                  <a:schemeClr val="bg1"/>
                </a:solidFill>
              </a:rPr>
              <a:t>Project | C1-Training </a:t>
            </a:r>
            <a:r>
              <a:rPr lang="en-US" sz="2000" dirty="0">
                <a:solidFill>
                  <a:schemeClr val="bg1"/>
                </a:solidFill>
              </a:rPr>
              <a:t>in </a:t>
            </a:r>
            <a:r>
              <a:rPr lang="en-US" sz="2000" dirty="0" smtClean="0">
                <a:solidFill>
                  <a:schemeClr val="bg1"/>
                </a:solidFill>
              </a:rPr>
              <a:t>Italy</a:t>
            </a:r>
            <a:br>
              <a:rPr lang="en-US" sz="2000" dirty="0" smtClean="0">
                <a:solidFill>
                  <a:schemeClr val="bg1"/>
                </a:solidFill>
              </a:rPr>
            </a:br>
            <a:r>
              <a:rPr lang="en-US" sz="2000" dirty="0" smtClean="0">
                <a:solidFill>
                  <a:schemeClr val="bg1"/>
                </a:solidFill>
              </a:rPr>
              <a:t>Effects </a:t>
            </a:r>
            <a:r>
              <a:rPr lang="en-US" sz="2000" dirty="0">
                <a:solidFill>
                  <a:schemeClr val="bg1"/>
                </a:solidFill>
              </a:rPr>
              <a:t>and Tendency of Income Redistribution Policy</a:t>
            </a:r>
          </a:p>
        </p:txBody>
      </p:sp>
    </p:spTree>
    <p:extLst>
      <p:ext uri="{BB962C8B-B14F-4D97-AF65-F5344CB8AC3E}">
        <p14:creationId xmlns:p14="http://schemas.microsoft.com/office/powerpoint/2010/main" val="4259085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7199" y="150977"/>
            <a:ext cx="8827319" cy="901963"/>
          </a:xfrm>
        </p:spPr>
        <p:txBody>
          <a:bodyPr>
            <a:noAutofit/>
          </a:bodyPr>
          <a:lstStyle/>
          <a:p>
            <a:r>
              <a:rPr lang="en-GB" sz="2400" b="1" dirty="0" smtClean="0"/>
              <a:t>State-of-play </a:t>
            </a:r>
            <a:r>
              <a:rPr lang="en-GB" sz="2400" b="1" dirty="0"/>
              <a:t>of digital transformation </a:t>
            </a:r>
            <a:r>
              <a:rPr lang="en-GB" sz="2000" b="1" dirty="0" smtClean="0"/>
              <a:t/>
            </a:r>
            <a:br>
              <a:rPr lang="en-GB" sz="2000" b="1" dirty="0" smtClean="0"/>
            </a:br>
            <a:r>
              <a:rPr lang="en-GB" sz="2400" dirty="0" smtClean="0"/>
              <a:t>developments and devices embedded in Industry 4.0</a:t>
            </a:r>
            <a:endParaRPr lang="it-IT" sz="2400" dirty="0"/>
          </a:p>
        </p:txBody>
      </p:sp>
      <p:sp>
        <p:nvSpPr>
          <p:cNvPr id="3" name="Segnaposto contenuto 2"/>
          <p:cNvSpPr>
            <a:spLocks noGrp="1"/>
          </p:cNvSpPr>
          <p:nvPr>
            <p:ph idx="1"/>
          </p:nvPr>
        </p:nvSpPr>
        <p:spPr>
          <a:xfrm>
            <a:off x="228600" y="1250945"/>
            <a:ext cx="8915400" cy="5227332"/>
          </a:xfrm>
        </p:spPr>
        <p:txBody>
          <a:bodyPr>
            <a:noAutofit/>
          </a:bodyPr>
          <a:lstStyle/>
          <a:p>
            <a:pPr marL="269875" lvl="0" indent="-269875">
              <a:lnSpc>
                <a:spcPct val="120000"/>
              </a:lnSpc>
              <a:spcBef>
                <a:spcPts val="0"/>
              </a:spcBef>
              <a:buFont typeface="Wingdings" panose="05000000000000000000" pitchFamily="2" charset="2"/>
              <a:buChar char="§"/>
            </a:pPr>
            <a:r>
              <a:rPr lang="en-GB" sz="2000" b="1" dirty="0"/>
              <a:t>Internet of Things </a:t>
            </a:r>
            <a:r>
              <a:rPr lang="en-GB" sz="2000" dirty="0"/>
              <a:t>connecting </a:t>
            </a:r>
            <a:r>
              <a:rPr lang="en-GB" sz="2000" dirty="0" smtClean="0"/>
              <a:t>devices</a:t>
            </a:r>
          </a:p>
          <a:p>
            <a:pPr marL="269875" lvl="0" indent="-269875">
              <a:lnSpc>
                <a:spcPct val="120000"/>
              </a:lnSpc>
              <a:spcBef>
                <a:spcPts val="0"/>
              </a:spcBef>
              <a:buFont typeface="Wingdings" panose="05000000000000000000" pitchFamily="2" charset="2"/>
              <a:buChar char="§"/>
            </a:pPr>
            <a:r>
              <a:rPr lang="en-GB" sz="2000" b="1" dirty="0" smtClean="0"/>
              <a:t>Artificial intelligence </a:t>
            </a:r>
            <a:r>
              <a:rPr lang="en-GB" sz="2000" dirty="0" smtClean="0"/>
              <a:t>Machine Learning, Simulation, Augmented </a:t>
            </a:r>
            <a:r>
              <a:rPr lang="en-GB" sz="2000" dirty="0"/>
              <a:t>reality</a:t>
            </a:r>
            <a:r>
              <a:rPr lang="en-GB" sz="2000" b="1" dirty="0"/>
              <a:t> </a:t>
            </a:r>
          </a:p>
          <a:p>
            <a:pPr marL="269875" lvl="0" indent="-269875">
              <a:lnSpc>
                <a:spcPct val="120000"/>
              </a:lnSpc>
              <a:spcBef>
                <a:spcPts val="0"/>
              </a:spcBef>
              <a:buFont typeface="Wingdings" panose="05000000000000000000" pitchFamily="2" charset="2"/>
              <a:buChar char="§"/>
            </a:pPr>
            <a:r>
              <a:rPr lang="en-GB" sz="2000" b="1" dirty="0" smtClean="0"/>
              <a:t>Robotics</a:t>
            </a:r>
            <a:r>
              <a:rPr lang="en-GB" sz="2000" dirty="0" smtClean="0"/>
              <a:t> </a:t>
            </a:r>
            <a:r>
              <a:rPr lang="en-GB" sz="2000" dirty="0"/>
              <a:t>in production and </a:t>
            </a:r>
            <a:r>
              <a:rPr lang="en-GB" sz="2000" dirty="0" smtClean="0"/>
              <a:t>logistics</a:t>
            </a:r>
          </a:p>
          <a:p>
            <a:pPr marL="269875" indent="-269875">
              <a:lnSpc>
                <a:spcPct val="120000"/>
              </a:lnSpc>
              <a:spcBef>
                <a:spcPts val="0"/>
              </a:spcBef>
              <a:buFont typeface="Wingdings" panose="05000000000000000000" pitchFamily="2" charset="2"/>
              <a:buChar char="§"/>
            </a:pPr>
            <a:r>
              <a:rPr lang="en-GB" sz="2000" b="1" dirty="0" smtClean="0"/>
              <a:t>Additive </a:t>
            </a:r>
            <a:r>
              <a:rPr lang="en-GB" sz="2000" b="1" dirty="0"/>
              <a:t>manufacturing solutions </a:t>
            </a:r>
            <a:r>
              <a:rPr lang="en-GB" sz="2000" dirty="0"/>
              <a:t>3D printers, flexibility: prototypes, small batches</a:t>
            </a:r>
          </a:p>
          <a:p>
            <a:pPr marL="269875" indent="-269875">
              <a:lnSpc>
                <a:spcPct val="120000"/>
              </a:lnSpc>
              <a:spcBef>
                <a:spcPts val="0"/>
              </a:spcBef>
              <a:buFont typeface="Wingdings" panose="05000000000000000000" pitchFamily="2" charset="2"/>
              <a:buChar char="§"/>
            </a:pPr>
            <a:r>
              <a:rPr lang="en-US" sz="2000" b="1" dirty="0"/>
              <a:t>Human-machine integration</a:t>
            </a:r>
          </a:p>
          <a:p>
            <a:pPr marL="269875" lvl="0" indent="-269875">
              <a:lnSpc>
                <a:spcPct val="120000"/>
              </a:lnSpc>
              <a:spcBef>
                <a:spcPts val="0"/>
              </a:spcBef>
              <a:buFont typeface="Wingdings" panose="05000000000000000000" pitchFamily="2" charset="2"/>
              <a:buChar char="§"/>
            </a:pPr>
            <a:r>
              <a:rPr lang="en-GB" sz="2000" b="1" dirty="0" smtClean="0"/>
              <a:t>Mobile </a:t>
            </a:r>
            <a:r>
              <a:rPr lang="en-GB" sz="2000" b="1" dirty="0"/>
              <a:t>services and technologies </a:t>
            </a:r>
            <a:r>
              <a:rPr lang="en-GB" sz="2000" dirty="0" smtClean="0"/>
              <a:t>integration in </a:t>
            </a:r>
            <a:r>
              <a:rPr lang="en-GB" sz="2000" dirty="0"/>
              <a:t>the working </a:t>
            </a:r>
            <a:r>
              <a:rPr lang="en-GB" sz="2000" dirty="0" smtClean="0"/>
              <a:t>environment</a:t>
            </a:r>
            <a:endParaRPr lang="it-IT" sz="2000" dirty="0"/>
          </a:p>
          <a:p>
            <a:pPr marL="269875" lvl="0" indent="-269875">
              <a:lnSpc>
                <a:spcPct val="120000"/>
              </a:lnSpc>
              <a:spcBef>
                <a:spcPts val="0"/>
              </a:spcBef>
              <a:buFont typeface="Wingdings" panose="05000000000000000000" pitchFamily="2" charset="2"/>
              <a:buChar char="§"/>
            </a:pPr>
            <a:r>
              <a:rPr lang="en-GB" sz="2000" b="1" dirty="0"/>
              <a:t>RFID </a:t>
            </a:r>
            <a:r>
              <a:rPr lang="en-GB" sz="2000" dirty="0" smtClean="0"/>
              <a:t>data </a:t>
            </a:r>
            <a:r>
              <a:rPr lang="en-GB" sz="2000" dirty="0"/>
              <a:t>transfer without physical </a:t>
            </a:r>
            <a:r>
              <a:rPr lang="en-GB" sz="2000" dirty="0" smtClean="0"/>
              <a:t>contact</a:t>
            </a:r>
            <a:endParaRPr lang="it-IT" sz="2000" dirty="0"/>
          </a:p>
          <a:p>
            <a:pPr marL="269875" indent="-269875">
              <a:lnSpc>
                <a:spcPct val="120000"/>
              </a:lnSpc>
              <a:spcBef>
                <a:spcPts val="0"/>
              </a:spcBef>
              <a:buFont typeface="Wingdings" panose="05000000000000000000" pitchFamily="2" charset="2"/>
              <a:buChar char="§"/>
            </a:pPr>
            <a:r>
              <a:rPr lang="en-GB" sz="2000" b="1" dirty="0" smtClean="0"/>
              <a:t>All-time localization</a:t>
            </a:r>
            <a:r>
              <a:rPr lang="en-GB" sz="2000" dirty="0" smtClean="0"/>
              <a:t> through sensors and data transfer</a:t>
            </a:r>
          </a:p>
          <a:p>
            <a:pPr marL="269875" lvl="0" indent="-269875">
              <a:lnSpc>
                <a:spcPct val="120000"/>
              </a:lnSpc>
              <a:spcBef>
                <a:spcPts val="0"/>
              </a:spcBef>
              <a:buFont typeface="Wingdings" panose="05000000000000000000" pitchFamily="2" charset="2"/>
              <a:buChar char="§"/>
            </a:pPr>
            <a:r>
              <a:rPr lang="en-GB" sz="2000" b="1" dirty="0" smtClean="0"/>
              <a:t>Big </a:t>
            </a:r>
            <a:r>
              <a:rPr lang="en-GB" sz="2000" b="1" dirty="0"/>
              <a:t>Data </a:t>
            </a:r>
            <a:r>
              <a:rPr lang="en-GB" sz="2000" b="1" dirty="0" smtClean="0">
                <a:sym typeface="Wingdings" panose="05000000000000000000" pitchFamily="2" charset="2"/>
              </a:rPr>
              <a:t></a:t>
            </a:r>
            <a:r>
              <a:rPr lang="en-GB" sz="2000" b="1" dirty="0" smtClean="0"/>
              <a:t> </a:t>
            </a:r>
            <a:r>
              <a:rPr lang="en-GB" sz="2000" b="1" dirty="0"/>
              <a:t>Smart </a:t>
            </a:r>
            <a:r>
              <a:rPr lang="en-GB" sz="2000" b="1" dirty="0" smtClean="0"/>
              <a:t>Data</a:t>
            </a:r>
            <a:r>
              <a:rPr lang="en-GB" sz="2000" dirty="0" smtClean="0"/>
              <a:t>:</a:t>
            </a:r>
            <a:r>
              <a:rPr lang="en-GB" sz="2000" b="1" dirty="0" smtClean="0"/>
              <a:t> </a:t>
            </a:r>
            <a:r>
              <a:rPr lang="en-GB" sz="2000" dirty="0" smtClean="0"/>
              <a:t>analytics </a:t>
            </a:r>
            <a:r>
              <a:rPr lang="en-GB" sz="2000" dirty="0"/>
              <a:t>converting big data in smart </a:t>
            </a:r>
            <a:r>
              <a:rPr lang="en-GB" sz="2000" dirty="0" smtClean="0"/>
              <a:t>data</a:t>
            </a:r>
            <a:endParaRPr lang="it-IT" sz="2000" dirty="0"/>
          </a:p>
          <a:p>
            <a:pPr marL="269875" indent="-269875">
              <a:lnSpc>
                <a:spcPct val="120000"/>
              </a:lnSpc>
              <a:spcBef>
                <a:spcPts val="0"/>
              </a:spcBef>
              <a:buFont typeface="Wingdings" panose="05000000000000000000" pitchFamily="2" charset="2"/>
              <a:buChar char="§"/>
            </a:pPr>
            <a:r>
              <a:rPr lang="en-GB" sz="2000" b="1" dirty="0" smtClean="0"/>
              <a:t>Cloud </a:t>
            </a:r>
            <a:r>
              <a:rPr lang="en-GB" sz="2000" b="1" dirty="0"/>
              <a:t>computing services </a:t>
            </a:r>
            <a:r>
              <a:rPr lang="en-GB" sz="2000" dirty="0"/>
              <a:t>providing platform for worldwide access</a:t>
            </a:r>
          </a:p>
          <a:p>
            <a:pPr marL="0" indent="0">
              <a:buNone/>
            </a:pPr>
            <a:endParaRPr lang="en-GB" sz="18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10</a:t>
            </a:fld>
            <a:endParaRPr lang="it-IT"/>
          </a:p>
        </p:txBody>
      </p:sp>
    </p:spTree>
    <p:extLst>
      <p:ext uri="{BB962C8B-B14F-4D97-AF65-F5344CB8AC3E}">
        <p14:creationId xmlns:p14="http://schemas.microsoft.com/office/powerpoint/2010/main" val="404307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4394" y="1040989"/>
            <a:ext cx="9152932" cy="5111617"/>
          </a:xfrm>
          <a:prstGeom prst="rect">
            <a:avLst/>
          </a:prstGeom>
        </p:spPr>
      </p:pic>
      <p:sp>
        <p:nvSpPr>
          <p:cNvPr id="4" name="Segnaposto numero diapositiva 3"/>
          <p:cNvSpPr>
            <a:spLocks noGrp="1"/>
          </p:cNvSpPr>
          <p:nvPr>
            <p:ph type="sldNum" sz="quarter" idx="4"/>
          </p:nvPr>
        </p:nvSpPr>
        <p:spPr/>
        <p:txBody>
          <a:bodyPr/>
          <a:lstStyle/>
          <a:p>
            <a:fld id="{ADC212E0-3B3E-41E2-811B-8704455DB2E6}" type="slidenum">
              <a:rPr lang="it-IT" smtClean="0"/>
              <a:pPr/>
              <a:t>11</a:t>
            </a:fld>
            <a:endParaRPr lang="it-IT"/>
          </a:p>
        </p:txBody>
      </p:sp>
      <p:sp>
        <p:nvSpPr>
          <p:cNvPr id="6" name="Rettangolo 5"/>
          <p:cNvSpPr/>
          <p:nvPr/>
        </p:nvSpPr>
        <p:spPr>
          <a:xfrm>
            <a:off x="266586" y="6198030"/>
            <a:ext cx="8203088" cy="646331"/>
          </a:xfrm>
          <a:prstGeom prst="rect">
            <a:avLst/>
          </a:prstGeom>
        </p:spPr>
        <p:txBody>
          <a:bodyPr wrap="square">
            <a:spAutoFit/>
          </a:bodyPr>
          <a:lstStyle/>
          <a:p>
            <a:r>
              <a:rPr lang="it-IT" sz="1200" dirty="0">
                <a:latin typeface="Arial" panose="020B0604020202020204" pitchFamily="34" charset="0"/>
                <a:cs typeface="Arial" panose="020B0604020202020204" pitchFamily="34" charset="0"/>
              </a:rPr>
              <a:t>https://www.boschrexroth.com/en/xc/trends-and-topics/industry-4-0/internet-of-things/internet-of-things-1?gclid=CjwKCAjw85zdBRB6EiwAov3RioYZ1V7rN4KhUYu5eOu7gTld-E2neh5YsZVTi7WBWFaBI_fpW8RIhBoChykQAvD_BwE</a:t>
            </a:r>
          </a:p>
        </p:txBody>
      </p:sp>
      <p:sp>
        <p:nvSpPr>
          <p:cNvPr id="7" name="Titolo 1"/>
          <p:cNvSpPr>
            <a:spLocks noGrp="1"/>
          </p:cNvSpPr>
          <p:nvPr>
            <p:ph type="ctrTitle"/>
          </p:nvPr>
        </p:nvSpPr>
        <p:spPr>
          <a:xfrm>
            <a:off x="474197" y="102516"/>
            <a:ext cx="8493514" cy="901963"/>
          </a:xfrm>
        </p:spPr>
        <p:txBody>
          <a:bodyPr>
            <a:noAutofit/>
          </a:bodyPr>
          <a:lstStyle/>
          <a:p>
            <a:pPr lvl="0"/>
            <a:r>
              <a:rPr lang="en-GB" sz="2400" b="1" dirty="0" smtClean="0"/>
              <a:t>Smart manufacturing in Industry 4.0</a:t>
            </a:r>
            <a:br>
              <a:rPr lang="en-GB" sz="2400" b="1" dirty="0" smtClean="0"/>
            </a:br>
            <a:endParaRPr lang="en-US" sz="2400" b="1" dirty="0"/>
          </a:p>
        </p:txBody>
      </p:sp>
    </p:spTree>
    <p:extLst>
      <p:ext uri="{BB962C8B-B14F-4D97-AF65-F5344CB8AC3E}">
        <p14:creationId xmlns:p14="http://schemas.microsoft.com/office/powerpoint/2010/main" val="2727779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8803" y="1262875"/>
            <a:ext cx="6701366" cy="5026025"/>
          </a:xfrm>
        </p:spPr>
      </p:pic>
      <p:sp>
        <p:nvSpPr>
          <p:cNvPr id="4" name="Segnaposto numero diapositiva 3"/>
          <p:cNvSpPr>
            <a:spLocks noGrp="1"/>
          </p:cNvSpPr>
          <p:nvPr>
            <p:ph type="sldNum" sz="quarter" idx="4"/>
          </p:nvPr>
        </p:nvSpPr>
        <p:spPr/>
        <p:txBody>
          <a:bodyPr/>
          <a:lstStyle/>
          <a:p>
            <a:fld id="{ADC212E0-3B3E-41E2-811B-8704455DB2E6}" type="slidenum">
              <a:rPr lang="it-IT" smtClean="0"/>
              <a:pPr/>
              <a:t>12</a:t>
            </a:fld>
            <a:endParaRPr lang="it-IT"/>
          </a:p>
        </p:txBody>
      </p:sp>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r="8187"/>
          <a:stretch/>
        </p:blipFill>
        <p:spPr>
          <a:xfrm>
            <a:off x="0" y="-237349"/>
            <a:ext cx="9143169" cy="7468824"/>
          </a:xfrm>
          <a:prstGeom prst="rect">
            <a:avLst/>
          </a:prstGeom>
        </p:spPr>
      </p:pic>
    </p:spTree>
    <p:extLst>
      <p:ext uri="{BB962C8B-B14F-4D97-AF65-F5344CB8AC3E}">
        <p14:creationId xmlns:p14="http://schemas.microsoft.com/office/powerpoint/2010/main" val="32067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ADC212E0-3B3E-41E2-811B-8704455DB2E6}" type="slidenum">
              <a:rPr lang="it-IT" smtClean="0"/>
              <a:pPr/>
              <a:t>13</a:t>
            </a:fld>
            <a:endParaRPr lang="it-IT"/>
          </a:p>
        </p:txBody>
      </p:sp>
      <p:sp>
        <p:nvSpPr>
          <p:cNvPr id="5" name="Titolo 1"/>
          <p:cNvSpPr>
            <a:spLocks noGrp="1"/>
          </p:cNvSpPr>
          <p:nvPr>
            <p:ph type="ctrTitle"/>
          </p:nvPr>
        </p:nvSpPr>
        <p:spPr>
          <a:xfrm>
            <a:off x="474197" y="102516"/>
            <a:ext cx="8493514" cy="901963"/>
          </a:xfrm>
        </p:spPr>
        <p:txBody>
          <a:bodyPr>
            <a:noAutofit/>
          </a:bodyPr>
          <a:lstStyle/>
          <a:p>
            <a:pPr lvl="0"/>
            <a:r>
              <a:rPr lang="en-GB" sz="2400" b="1" dirty="0" smtClean="0"/>
              <a:t>Smart manufacturing in Industry 4.0</a:t>
            </a:r>
            <a:br>
              <a:rPr lang="en-GB" sz="2400" b="1" dirty="0" smtClean="0"/>
            </a:br>
            <a:endParaRPr lang="en-US" sz="2400" b="1" dirty="0"/>
          </a:p>
        </p:txBody>
      </p:sp>
      <p:sp>
        <p:nvSpPr>
          <p:cNvPr id="6" name="CasellaDiTesto 5"/>
          <p:cNvSpPr txBox="1"/>
          <p:nvPr/>
        </p:nvSpPr>
        <p:spPr>
          <a:xfrm>
            <a:off x="467600" y="6386846"/>
            <a:ext cx="689057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Source: </a:t>
            </a:r>
            <a:r>
              <a:rPr lang="it-IT" sz="1400" dirty="0" err="1">
                <a:latin typeface="Arial" panose="020B0604020202020204" pitchFamily="34" charset="0"/>
                <a:cs typeface="Arial" panose="020B0604020202020204" pitchFamily="34" charset="0"/>
              </a:rPr>
              <a:t>Uszkoreit</a:t>
            </a:r>
            <a:r>
              <a:rPr lang="it-IT" sz="1400" dirty="0">
                <a:latin typeface="Arial" panose="020B0604020202020204" pitchFamily="34" charset="0"/>
                <a:cs typeface="Arial" panose="020B0604020202020204" pitchFamily="34" charset="0"/>
              </a:rPr>
              <a:t> </a:t>
            </a:r>
            <a:r>
              <a:rPr lang="it-IT" sz="1400" dirty="0" smtClean="0">
                <a:latin typeface="Arial" panose="020B0604020202020204" pitchFamily="34" charset="0"/>
                <a:cs typeface="Arial" panose="020B0604020202020204" pitchFamily="34" charset="0"/>
              </a:rPr>
              <a:t>on I4.0, GAITC 2018, </a:t>
            </a:r>
            <a:r>
              <a:rPr lang="it-IT" sz="1400" dirty="0" err="1" smtClean="0">
                <a:latin typeface="Arial" panose="020B0604020202020204" pitchFamily="34" charset="0"/>
                <a:cs typeface="Arial" panose="020B0604020202020204" pitchFamily="34" charset="0"/>
              </a:rPr>
              <a:t>Beijing</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cs typeface="Arial" panose="020B0604020202020204" pitchFamily="34" charset="0"/>
            </a:endParaRPr>
          </a:p>
        </p:txBody>
      </p:sp>
      <p:grpSp>
        <p:nvGrpSpPr>
          <p:cNvPr id="12" name="Gruppo 11"/>
          <p:cNvGrpSpPr/>
          <p:nvPr/>
        </p:nvGrpSpPr>
        <p:grpSpPr>
          <a:xfrm>
            <a:off x="-1" y="0"/>
            <a:ext cx="9205317" cy="6333964"/>
            <a:chOff x="-1" y="0"/>
            <a:chExt cx="9205317" cy="6333964"/>
          </a:xfrm>
        </p:grpSpPr>
        <p:grpSp>
          <p:nvGrpSpPr>
            <p:cNvPr id="11" name="Gruppo 10"/>
            <p:cNvGrpSpPr/>
            <p:nvPr/>
          </p:nvGrpSpPr>
          <p:grpSpPr>
            <a:xfrm>
              <a:off x="-1" y="0"/>
              <a:ext cx="9205317" cy="6333964"/>
              <a:chOff x="-1" y="0"/>
              <a:chExt cx="9205317" cy="6333964"/>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7733" t="30880" r="13573" b="6100"/>
              <a:stretch/>
            </p:blipFill>
            <p:spPr>
              <a:xfrm>
                <a:off x="-1" y="0"/>
                <a:ext cx="9205317" cy="6333964"/>
              </a:xfrm>
              <a:prstGeom prst="rect">
                <a:avLst/>
              </a:prstGeom>
            </p:spPr>
          </p:pic>
          <p:sp>
            <p:nvSpPr>
              <p:cNvPr id="8" name="Ovale 7"/>
              <p:cNvSpPr/>
              <p:nvPr/>
            </p:nvSpPr>
            <p:spPr>
              <a:xfrm>
                <a:off x="2671151" y="2042965"/>
                <a:ext cx="3564090" cy="2376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grpSp>
        <p:sp>
          <p:nvSpPr>
            <p:cNvPr id="9" name="CasellaDiTesto 8"/>
            <p:cNvSpPr txBox="1"/>
            <p:nvPr/>
          </p:nvSpPr>
          <p:spPr>
            <a:xfrm>
              <a:off x="3765739" y="2997705"/>
              <a:ext cx="1374915" cy="338554"/>
            </a:xfrm>
            <a:prstGeom prst="rect">
              <a:avLst/>
            </a:prstGeom>
            <a:noFill/>
          </p:spPr>
          <p:txBody>
            <a:bodyPr wrap="square" rtlCol="0">
              <a:spAutoFit/>
            </a:bodyPr>
            <a:lstStyle/>
            <a:p>
              <a:r>
                <a:rPr lang="it-IT" sz="1600" dirty="0" smtClean="0">
                  <a:latin typeface="Arial Narrow" panose="020B0606020202030204" pitchFamily="34" charset="0"/>
                </a:rPr>
                <a:t>Smart </a:t>
              </a:r>
              <a:r>
                <a:rPr lang="it-IT" sz="1600" dirty="0" err="1" smtClean="0">
                  <a:latin typeface="Arial Narrow" panose="020B0606020202030204" pitchFamily="34" charset="0"/>
                </a:rPr>
                <a:t>Factory</a:t>
              </a:r>
              <a:endParaRPr lang="it-IT" sz="1600" dirty="0">
                <a:latin typeface="Arial Narrow" panose="020B0606020202030204" pitchFamily="34" charset="0"/>
              </a:endParaRPr>
            </a:p>
          </p:txBody>
        </p:sp>
      </p:grpSp>
    </p:spTree>
    <p:extLst>
      <p:ext uri="{BB962C8B-B14F-4D97-AF65-F5344CB8AC3E}">
        <p14:creationId xmlns:p14="http://schemas.microsoft.com/office/powerpoint/2010/main" val="2780426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indent="-160338">
              <a:lnSpc>
                <a:spcPct val="150000"/>
              </a:lnSpc>
              <a:spcBef>
                <a:spcPts val="0"/>
              </a:spcBef>
              <a:buFont typeface="Wingdings" panose="05000000000000000000" pitchFamily="2" charset="2"/>
              <a:buChar char="§"/>
            </a:pPr>
            <a:r>
              <a:rPr lang="it-IT" sz="1800" b="1" dirty="0" err="1" smtClean="0"/>
              <a:t>Cyberphiscal</a:t>
            </a:r>
            <a:r>
              <a:rPr lang="it-IT" sz="1800" b="1" dirty="0" smtClean="0"/>
              <a:t> </a:t>
            </a:r>
            <a:r>
              <a:rPr lang="it-IT" sz="1800" b="1" dirty="0" err="1" smtClean="0"/>
              <a:t>systems</a:t>
            </a:r>
            <a:r>
              <a:rPr lang="it-IT" sz="1800" dirty="0" smtClean="0"/>
              <a:t>: </a:t>
            </a:r>
            <a:r>
              <a:rPr lang="it-IT" sz="1800" dirty="0" err="1" smtClean="0"/>
              <a:t>sensors</a:t>
            </a:r>
            <a:r>
              <a:rPr lang="it-IT" sz="1800" dirty="0" smtClean="0"/>
              <a:t>, </a:t>
            </a:r>
            <a:r>
              <a:rPr lang="it-IT" sz="1800" dirty="0" err="1" smtClean="0"/>
              <a:t>actuators</a:t>
            </a:r>
            <a:r>
              <a:rPr lang="it-IT" sz="1800" dirty="0" smtClean="0"/>
              <a:t>, processors </a:t>
            </a:r>
            <a:r>
              <a:rPr lang="it-IT" sz="1800" dirty="0" err="1" smtClean="0"/>
              <a:t>connected</a:t>
            </a:r>
            <a:r>
              <a:rPr lang="it-IT" sz="1800" dirty="0" smtClean="0"/>
              <a:t> by </a:t>
            </a:r>
            <a:r>
              <a:rPr lang="it-IT" sz="1800" dirty="0" err="1" smtClean="0"/>
              <a:t>IoT</a:t>
            </a:r>
            <a:endParaRPr lang="it-IT" sz="1800" dirty="0" smtClean="0"/>
          </a:p>
          <a:p>
            <a:pPr indent="-160338">
              <a:lnSpc>
                <a:spcPct val="150000"/>
              </a:lnSpc>
              <a:spcBef>
                <a:spcPts val="0"/>
              </a:spcBef>
              <a:buFont typeface="Wingdings" panose="05000000000000000000" pitchFamily="2" charset="2"/>
              <a:buChar char="§"/>
            </a:pPr>
            <a:r>
              <a:rPr lang="it-IT" sz="1800" b="1" dirty="0" smtClean="0"/>
              <a:t>Digital Twin</a:t>
            </a:r>
            <a:r>
              <a:rPr lang="it-IT" sz="1800" dirty="0" smtClean="0"/>
              <a:t>: </a:t>
            </a:r>
            <a:r>
              <a:rPr lang="it-IT" sz="1800" dirty="0" err="1" smtClean="0"/>
              <a:t>digital</a:t>
            </a:r>
            <a:r>
              <a:rPr lang="it-IT" sz="1800" dirty="0" smtClean="0"/>
              <a:t> model of </a:t>
            </a:r>
            <a:r>
              <a:rPr lang="it-IT" sz="1800" dirty="0" err="1" smtClean="0"/>
              <a:t>product</a:t>
            </a:r>
            <a:r>
              <a:rPr lang="it-IT" sz="1800" dirty="0" smtClean="0"/>
              <a:t> (or part) with </a:t>
            </a:r>
            <a:r>
              <a:rPr lang="it-IT" sz="1800" dirty="0" err="1" smtClean="0"/>
              <a:t>hostory</a:t>
            </a:r>
            <a:r>
              <a:rPr lang="it-IT" sz="1800" dirty="0" smtClean="0"/>
              <a:t>/</a:t>
            </a:r>
            <a:r>
              <a:rPr lang="it-IT" sz="1800" dirty="0" err="1" smtClean="0"/>
              <a:t>memory</a:t>
            </a:r>
            <a:endParaRPr lang="it-IT" sz="1800" dirty="0" smtClean="0"/>
          </a:p>
          <a:p>
            <a:pPr indent="-160338">
              <a:lnSpc>
                <a:spcPct val="150000"/>
              </a:lnSpc>
              <a:spcBef>
                <a:spcPts val="0"/>
              </a:spcBef>
              <a:buFont typeface="Wingdings" panose="05000000000000000000" pitchFamily="2" charset="2"/>
              <a:buChar char="§"/>
            </a:pPr>
            <a:r>
              <a:rPr lang="it-IT" sz="1800" b="1" dirty="0" err="1" smtClean="0"/>
              <a:t>Flexible</a:t>
            </a:r>
            <a:r>
              <a:rPr lang="it-IT" sz="1800" b="1" dirty="0" smtClean="0"/>
              <a:t> </a:t>
            </a:r>
            <a:r>
              <a:rPr lang="it-IT" sz="1800" b="1" dirty="0" err="1" smtClean="0"/>
              <a:t>product-driven</a:t>
            </a:r>
            <a:r>
              <a:rPr lang="it-IT" sz="1800" b="1" dirty="0" smtClean="0"/>
              <a:t> </a:t>
            </a:r>
            <a:r>
              <a:rPr lang="it-IT" sz="1800" b="1" dirty="0" err="1" smtClean="0"/>
              <a:t>configuration</a:t>
            </a:r>
            <a:r>
              <a:rPr lang="it-IT" sz="1800" b="1" dirty="0" smtClean="0"/>
              <a:t> of production</a:t>
            </a:r>
          </a:p>
          <a:p>
            <a:pPr indent="-160338">
              <a:lnSpc>
                <a:spcPct val="150000"/>
              </a:lnSpc>
              <a:spcBef>
                <a:spcPts val="0"/>
              </a:spcBef>
              <a:buFont typeface="Wingdings" panose="05000000000000000000" pitchFamily="2" charset="2"/>
              <a:buChar char="§"/>
            </a:pPr>
            <a:r>
              <a:rPr lang="it-IT" sz="1800" b="1" dirty="0" err="1" smtClean="0"/>
              <a:t>Intelligent</a:t>
            </a:r>
            <a:r>
              <a:rPr lang="it-IT" sz="1800" b="1" dirty="0" smtClean="0"/>
              <a:t> </a:t>
            </a:r>
            <a:r>
              <a:rPr lang="it-IT" sz="1800" b="1" dirty="0" err="1" smtClean="0"/>
              <a:t>automation</a:t>
            </a:r>
            <a:r>
              <a:rPr lang="it-IT" sz="1800" dirty="0" smtClean="0"/>
              <a:t>: </a:t>
            </a:r>
            <a:r>
              <a:rPr lang="it-IT" sz="1800" dirty="0" err="1" smtClean="0"/>
              <a:t>robots</a:t>
            </a:r>
            <a:r>
              <a:rPr lang="it-IT" sz="1800" dirty="0" smtClean="0"/>
              <a:t> </a:t>
            </a:r>
            <a:r>
              <a:rPr lang="it-IT" sz="1800" dirty="0" err="1" smtClean="0"/>
              <a:t>collaborating</a:t>
            </a:r>
            <a:r>
              <a:rPr lang="it-IT" sz="1800" dirty="0" smtClean="0"/>
              <a:t> </a:t>
            </a:r>
            <a:r>
              <a:rPr lang="it-IT" sz="1800" dirty="0" err="1" smtClean="0"/>
              <a:t>woth</a:t>
            </a:r>
            <a:r>
              <a:rPr lang="it-IT" sz="1800" dirty="0" smtClean="0"/>
              <a:t> </a:t>
            </a:r>
            <a:r>
              <a:rPr lang="it-IT" sz="1800" dirty="0" err="1" smtClean="0"/>
              <a:t>robots</a:t>
            </a:r>
            <a:r>
              <a:rPr lang="it-IT" sz="1800" dirty="0" smtClean="0"/>
              <a:t> and </a:t>
            </a:r>
            <a:r>
              <a:rPr lang="it-IT" sz="1800" dirty="0" err="1" smtClean="0"/>
              <a:t>people</a:t>
            </a:r>
            <a:endParaRPr lang="it-IT" sz="1800" dirty="0" smtClean="0"/>
          </a:p>
          <a:p>
            <a:pPr indent="-160338">
              <a:lnSpc>
                <a:spcPct val="150000"/>
              </a:lnSpc>
              <a:spcBef>
                <a:spcPts val="0"/>
              </a:spcBef>
              <a:buFont typeface="Wingdings" panose="05000000000000000000" pitchFamily="2" charset="2"/>
              <a:buChar char="§"/>
            </a:pPr>
            <a:r>
              <a:rPr lang="it-IT" sz="1800" b="1" dirty="0" smtClean="0"/>
              <a:t>AI-</a:t>
            </a:r>
            <a:r>
              <a:rPr lang="it-IT" sz="1800" b="1" dirty="0" err="1" smtClean="0"/>
              <a:t>based</a:t>
            </a:r>
            <a:r>
              <a:rPr lang="it-IT" sz="1800" b="1" dirty="0" smtClean="0"/>
              <a:t> </a:t>
            </a:r>
            <a:r>
              <a:rPr lang="it-IT" sz="1800" b="1" dirty="0" err="1" smtClean="0"/>
              <a:t>optimisation</a:t>
            </a:r>
            <a:r>
              <a:rPr lang="it-IT" sz="1800" b="1" dirty="0" smtClean="0"/>
              <a:t> of </a:t>
            </a:r>
            <a:r>
              <a:rPr lang="it-IT" sz="1800" b="1" dirty="0" err="1" smtClean="0"/>
              <a:t>processes</a:t>
            </a:r>
            <a:r>
              <a:rPr lang="it-IT" sz="1800" dirty="0" smtClean="0"/>
              <a:t>: </a:t>
            </a:r>
            <a:r>
              <a:rPr lang="it-IT" sz="1800" dirty="0" err="1" smtClean="0"/>
              <a:t>predictive</a:t>
            </a:r>
            <a:r>
              <a:rPr lang="it-IT" sz="1800" dirty="0" smtClean="0"/>
              <a:t> </a:t>
            </a:r>
            <a:r>
              <a:rPr lang="it-IT" sz="1800" dirty="0" err="1" smtClean="0"/>
              <a:t>resources</a:t>
            </a:r>
            <a:r>
              <a:rPr lang="it-IT" sz="1800" dirty="0" smtClean="0"/>
              <a:t> </a:t>
            </a:r>
            <a:r>
              <a:rPr lang="it-IT" sz="1800" dirty="0" err="1" smtClean="0"/>
              <a:t>utilisation</a:t>
            </a:r>
            <a:endParaRPr lang="it-IT" sz="1800" dirty="0" smtClean="0"/>
          </a:p>
          <a:p>
            <a:pPr>
              <a:lnSpc>
                <a:spcPct val="150000"/>
              </a:lnSpc>
              <a:spcBef>
                <a:spcPts val="0"/>
              </a:spcBef>
              <a:buFont typeface="Wingdings" panose="05000000000000000000" pitchFamily="2" charset="2"/>
              <a:buChar char="§"/>
            </a:pPr>
            <a:endParaRPr lang="it-IT" sz="18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14</a:t>
            </a:fld>
            <a:endParaRPr lang="it-IT"/>
          </a:p>
        </p:txBody>
      </p:sp>
      <p:sp>
        <p:nvSpPr>
          <p:cNvPr id="5" name="Titolo 1"/>
          <p:cNvSpPr>
            <a:spLocks noGrp="1"/>
          </p:cNvSpPr>
          <p:nvPr>
            <p:ph type="ctrTitle"/>
          </p:nvPr>
        </p:nvSpPr>
        <p:spPr>
          <a:xfrm>
            <a:off x="474197" y="102516"/>
            <a:ext cx="8493514" cy="901963"/>
          </a:xfrm>
        </p:spPr>
        <p:txBody>
          <a:bodyPr>
            <a:noAutofit/>
          </a:bodyPr>
          <a:lstStyle/>
          <a:p>
            <a:pPr lvl="0"/>
            <a:r>
              <a:rPr lang="en-GB" sz="2400" b="1" dirty="0" smtClean="0"/>
              <a:t>Smart manufacturing in Industry 4.0</a:t>
            </a:r>
            <a:br>
              <a:rPr lang="en-GB" sz="2400" b="1" dirty="0" smtClean="0"/>
            </a:br>
            <a:endParaRPr lang="en-US" sz="2400" b="1" dirty="0"/>
          </a:p>
        </p:txBody>
      </p:sp>
      <p:sp>
        <p:nvSpPr>
          <p:cNvPr id="7" name="CasellaDiTesto 6"/>
          <p:cNvSpPr txBox="1"/>
          <p:nvPr/>
        </p:nvSpPr>
        <p:spPr>
          <a:xfrm>
            <a:off x="467600" y="6386846"/>
            <a:ext cx="689057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Source: </a:t>
            </a:r>
            <a:r>
              <a:rPr lang="it-IT" sz="1400" dirty="0" err="1" smtClean="0">
                <a:latin typeface="Arial" panose="020B0604020202020204" pitchFamily="34" charset="0"/>
                <a:cs typeface="Arial" panose="020B0604020202020204" pitchFamily="34" charset="0"/>
              </a:rPr>
              <a:t>author</a:t>
            </a:r>
            <a:r>
              <a:rPr lang="it-IT" sz="1400" dirty="0" smtClean="0">
                <a:latin typeface="Arial" panose="020B0604020202020204" pitchFamily="34" charset="0"/>
                <a:cs typeface="Arial" panose="020B0604020202020204" pitchFamily="34" charset="0"/>
              </a:rPr>
              <a:t> </a:t>
            </a:r>
            <a:r>
              <a:rPr lang="it-IT" sz="1400" dirty="0" err="1" smtClean="0">
                <a:latin typeface="Arial" panose="020B0604020202020204" pitchFamily="34" charset="0"/>
                <a:cs typeface="Arial" panose="020B0604020202020204" pitchFamily="34" charset="0"/>
              </a:rPr>
              <a:t>elaboration</a:t>
            </a:r>
            <a:r>
              <a:rPr lang="it-IT" sz="1400" dirty="0" smtClean="0">
                <a:latin typeface="Arial" panose="020B0604020202020204" pitchFamily="34" charset="0"/>
                <a:cs typeface="Arial" panose="020B0604020202020204" pitchFamily="34" charset="0"/>
              </a:rPr>
              <a:t> on </a:t>
            </a:r>
            <a:r>
              <a:rPr lang="it-IT" sz="1400" dirty="0" err="1" smtClean="0">
                <a:latin typeface="Arial" panose="020B0604020202020204" pitchFamily="34" charset="0"/>
                <a:cs typeface="Arial" panose="020B0604020202020204" pitchFamily="34" charset="0"/>
              </a:rPr>
              <a:t>Uszkoreit</a:t>
            </a:r>
            <a:r>
              <a:rPr lang="it-IT" sz="1400" dirty="0" smtClean="0">
                <a:latin typeface="Arial" panose="020B0604020202020204" pitchFamily="34" charset="0"/>
                <a:cs typeface="Arial" panose="020B0604020202020204" pitchFamily="34" charset="0"/>
              </a:rPr>
              <a:t> on I4.0, GAITC 2018, </a:t>
            </a:r>
            <a:r>
              <a:rPr lang="it-IT" sz="1400" dirty="0" err="1" smtClean="0">
                <a:latin typeface="Arial" panose="020B0604020202020204" pitchFamily="34" charset="0"/>
                <a:cs typeface="Arial" panose="020B0604020202020204" pitchFamily="34" charset="0"/>
              </a:rPr>
              <a:t>Beijing</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06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7" y="102516"/>
            <a:ext cx="8493514" cy="901963"/>
          </a:xfrm>
        </p:spPr>
        <p:txBody>
          <a:bodyPr>
            <a:noAutofit/>
          </a:bodyPr>
          <a:lstStyle/>
          <a:p>
            <a:pPr lvl="0"/>
            <a:r>
              <a:rPr lang="en-GB" sz="2400" b="1" dirty="0" smtClean="0"/>
              <a:t>Smart manufacturing in Industry 4.0</a:t>
            </a:r>
            <a:br>
              <a:rPr lang="en-GB" sz="2400" b="1" dirty="0" smtClean="0"/>
            </a:br>
            <a:r>
              <a:rPr lang="en-GB" sz="2400" dirty="0" smtClean="0"/>
              <a:t>multilayers actors, technologies, devices</a:t>
            </a:r>
            <a:endParaRPr lang="en-US" sz="24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15</a:t>
            </a:fld>
            <a:endParaRPr lang="it-IT" dirty="0"/>
          </a:p>
        </p:txBody>
      </p:sp>
      <p:sp>
        <p:nvSpPr>
          <p:cNvPr id="7" name="Ovale 6"/>
          <p:cNvSpPr/>
          <p:nvPr/>
        </p:nvSpPr>
        <p:spPr>
          <a:xfrm>
            <a:off x="3104476" y="2777179"/>
            <a:ext cx="2961259" cy="21384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8" name="Ovale 7"/>
          <p:cNvSpPr/>
          <p:nvPr/>
        </p:nvSpPr>
        <p:spPr>
          <a:xfrm>
            <a:off x="3793756" y="3445426"/>
            <a:ext cx="1745675" cy="10512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12" name="CasellaDiTesto 11"/>
          <p:cNvSpPr txBox="1"/>
          <p:nvPr/>
        </p:nvSpPr>
        <p:spPr>
          <a:xfrm>
            <a:off x="3923276" y="2862299"/>
            <a:ext cx="1465831" cy="584775"/>
          </a:xfrm>
          <a:prstGeom prst="rect">
            <a:avLst/>
          </a:prstGeom>
          <a:noFill/>
        </p:spPr>
        <p:txBody>
          <a:bodyPr wrap="square" rtlCol="0">
            <a:spAutoFit/>
          </a:bodyPr>
          <a:lstStyle/>
          <a:p>
            <a:pPr algn="ctr"/>
            <a:r>
              <a:rPr lang="it-IT" sz="1600" dirty="0" smtClean="0">
                <a:latin typeface="Arial Narrow" panose="020B0606020202030204" pitchFamily="34" charset="0"/>
              </a:rPr>
              <a:t>Smart </a:t>
            </a:r>
            <a:r>
              <a:rPr lang="it-IT" sz="1600" dirty="0" err="1" smtClean="0">
                <a:latin typeface="Arial Narrow" panose="020B0606020202030204" pitchFamily="34" charset="0"/>
              </a:rPr>
              <a:t>Operation</a:t>
            </a:r>
            <a:r>
              <a:rPr lang="it-IT" sz="1600" dirty="0" smtClean="0">
                <a:latin typeface="Arial Narrow" panose="020B0606020202030204" pitchFamily="34" charset="0"/>
              </a:rPr>
              <a:t> Services</a:t>
            </a:r>
            <a:endParaRPr lang="it-IT" sz="1600" dirty="0">
              <a:latin typeface="Arial Narrow" panose="020B0606020202030204" pitchFamily="34" charset="0"/>
            </a:endParaRPr>
          </a:p>
        </p:txBody>
      </p:sp>
      <p:sp>
        <p:nvSpPr>
          <p:cNvPr id="13" name="CasellaDiTesto 12"/>
          <p:cNvSpPr txBox="1"/>
          <p:nvPr/>
        </p:nvSpPr>
        <p:spPr>
          <a:xfrm>
            <a:off x="4036859" y="3820176"/>
            <a:ext cx="1374915" cy="338554"/>
          </a:xfrm>
          <a:prstGeom prst="rect">
            <a:avLst/>
          </a:prstGeom>
          <a:noFill/>
        </p:spPr>
        <p:txBody>
          <a:bodyPr wrap="square" rtlCol="0">
            <a:spAutoFit/>
          </a:bodyPr>
          <a:lstStyle/>
          <a:p>
            <a:r>
              <a:rPr lang="it-IT" sz="1600" b="1" dirty="0" smtClean="0">
                <a:solidFill>
                  <a:schemeClr val="bg1">
                    <a:lumMod val="50000"/>
                  </a:schemeClr>
                </a:solidFill>
                <a:latin typeface="Arial Narrow" panose="020B0606020202030204" pitchFamily="34" charset="0"/>
              </a:rPr>
              <a:t>Smart </a:t>
            </a:r>
            <a:r>
              <a:rPr lang="it-IT" sz="1600" b="1" dirty="0" err="1" smtClean="0">
                <a:solidFill>
                  <a:schemeClr val="bg1">
                    <a:lumMod val="50000"/>
                  </a:schemeClr>
                </a:solidFill>
                <a:latin typeface="Arial Narrow" panose="020B0606020202030204" pitchFamily="34" charset="0"/>
              </a:rPr>
              <a:t>Factory</a:t>
            </a:r>
            <a:endParaRPr lang="it-IT" sz="1600" b="1" dirty="0">
              <a:solidFill>
                <a:schemeClr val="bg1">
                  <a:lumMod val="50000"/>
                </a:schemeClr>
              </a:solidFill>
              <a:latin typeface="Arial Narrow" panose="020B0606020202030204" pitchFamily="34" charset="0"/>
            </a:endParaRPr>
          </a:p>
        </p:txBody>
      </p:sp>
      <p:sp>
        <p:nvSpPr>
          <p:cNvPr id="14" name="CasellaDiTesto 13"/>
          <p:cNvSpPr txBox="1"/>
          <p:nvPr/>
        </p:nvSpPr>
        <p:spPr>
          <a:xfrm>
            <a:off x="224409" y="4019359"/>
            <a:ext cx="1063215" cy="369332"/>
          </a:xfrm>
          <a:prstGeom prst="rect">
            <a:avLst/>
          </a:prstGeom>
          <a:noFill/>
        </p:spPr>
        <p:txBody>
          <a:bodyPr wrap="square" rtlCol="0">
            <a:spAutoFit/>
          </a:bodyPr>
          <a:lstStyle/>
          <a:p>
            <a:r>
              <a:rPr lang="it-IT" dirty="0" err="1" smtClean="0"/>
              <a:t>investors</a:t>
            </a:r>
            <a:endParaRPr lang="it-IT" dirty="0"/>
          </a:p>
        </p:txBody>
      </p:sp>
      <p:sp>
        <p:nvSpPr>
          <p:cNvPr id="15" name="CasellaDiTesto 14"/>
          <p:cNvSpPr txBox="1"/>
          <p:nvPr/>
        </p:nvSpPr>
        <p:spPr>
          <a:xfrm>
            <a:off x="1041193" y="1583454"/>
            <a:ext cx="1273550" cy="369332"/>
          </a:xfrm>
          <a:prstGeom prst="rect">
            <a:avLst/>
          </a:prstGeom>
          <a:noFill/>
        </p:spPr>
        <p:txBody>
          <a:bodyPr wrap="square" rtlCol="0">
            <a:spAutoFit/>
          </a:bodyPr>
          <a:lstStyle/>
          <a:p>
            <a:r>
              <a:rPr lang="it-IT" dirty="0" err="1" smtClean="0"/>
              <a:t>customers</a:t>
            </a:r>
            <a:endParaRPr lang="it-IT" dirty="0"/>
          </a:p>
        </p:txBody>
      </p:sp>
      <p:sp>
        <p:nvSpPr>
          <p:cNvPr id="16" name="CasellaDiTesto 15"/>
          <p:cNvSpPr txBox="1"/>
          <p:nvPr/>
        </p:nvSpPr>
        <p:spPr>
          <a:xfrm>
            <a:off x="604147" y="2568441"/>
            <a:ext cx="795911" cy="369332"/>
          </a:xfrm>
          <a:prstGeom prst="rect">
            <a:avLst/>
          </a:prstGeom>
          <a:noFill/>
        </p:spPr>
        <p:txBody>
          <a:bodyPr wrap="square" rtlCol="0">
            <a:spAutoFit/>
          </a:bodyPr>
          <a:lstStyle/>
          <a:p>
            <a:r>
              <a:rPr lang="it-IT" dirty="0" smtClean="0"/>
              <a:t>media</a:t>
            </a:r>
            <a:endParaRPr lang="it-IT" dirty="0"/>
          </a:p>
        </p:txBody>
      </p:sp>
      <p:sp>
        <p:nvSpPr>
          <p:cNvPr id="17" name="CasellaDiTesto 16"/>
          <p:cNvSpPr txBox="1"/>
          <p:nvPr/>
        </p:nvSpPr>
        <p:spPr>
          <a:xfrm>
            <a:off x="821746" y="5189012"/>
            <a:ext cx="1324693" cy="369332"/>
          </a:xfrm>
          <a:prstGeom prst="rect">
            <a:avLst/>
          </a:prstGeom>
          <a:noFill/>
        </p:spPr>
        <p:txBody>
          <a:bodyPr wrap="square" rtlCol="0">
            <a:spAutoFit/>
          </a:bodyPr>
          <a:lstStyle/>
          <a:p>
            <a:r>
              <a:rPr lang="it-IT" dirty="0" smtClean="0"/>
              <a:t>competitors</a:t>
            </a:r>
            <a:endParaRPr lang="it-IT" dirty="0"/>
          </a:p>
        </p:txBody>
      </p:sp>
      <p:sp>
        <p:nvSpPr>
          <p:cNvPr id="18" name="CasellaDiTesto 17"/>
          <p:cNvSpPr txBox="1"/>
          <p:nvPr/>
        </p:nvSpPr>
        <p:spPr>
          <a:xfrm>
            <a:off x="6147225" y="5235179"/>
            <a:ext cx="2499552" cy="369332"/>
          </a:xfrm>
          <a:prstGeom prst="rect">
            <a:avLst/>
          </a:prstGeom>
          <a:noFill/>
        </p:spPr>
        <p:txBody>
          <a:bodyPr wrap="square" rtlCol="0">
            <a:spAutoFit/>
          </a:bodyPr>
          <a:lstStyle/>
          <a:p>
            <a:r>
              <a:rPr lang="it-IT" dirty="0" err="1" smtClean="0"/>
              <a:t>technology</a:t>
            </a:r>
            <a:r>
              <a:rPr lang="it-IT" dirty="0" smtClean="0"/>
              <a:t> providers</a:t>
            </a:r>
            <a:endParaRPr lang="it-IT" dirty="0"/>
          </a:p>
        </p:txBody>
      </p:sp>
      <p:sp>
        <p:nvSpPr>
          <p:cNvPr id="19" name="CasellaDiTesto 18"/>
          <p:cNvSpPr txBox="1"/>
          <p:nvPr/>
        </p:nvSpPr>
        <p:spPr>
          <a:xfrm>
            <a:off x="7264868" y="3970953"/>
            <a:ext cx="1544439" cy="369332"/>
          </a:xfrm>
          <a:prstGeom prst="rect">
            <a:avLst/>
          </a:prstGeom>
          <a:noFill/>
        </p:spPr>
        <p:txBody>
          <a:bodyPr wrap="square" rtlCol="0">
            <a:spAutoFit/>
          </a:bodyPr>
          <a:lstStyle/>
          <a:p>
            <a:r>
              <a:rPr lang="it-IT" dirty="0" err="1" smtClean="0"/>
              <a:t>regulators</a:t>
            </a:r>
            <a:endParaRPr lang="it-IT" dirty="0"/>
          </a:p>
        </p:txBody>
      </p:sp>
      <p:sp>
        <p:nvSpPr>
          <p:cNvPr id="20" name="CasellaDiTesto 19"/>
          <p:cNvSpPr txBox="1"/>
          <p:nvPr/>
        </p:nvSpPr>
        <p:spPr>
          <a:xfrm>
            <a:off x="7303838" y="2706727"/>
            <a:ext cx="1544439" cy="369332"/>
          </a:xfrm>
          <a:prstGeom prst="rect">
            <a:avLst/>
          </a:prstGeom>
          <a:noFill/>
        </p:spPr>
        <p:txBody>
          <a:bodyPr wrap="square" rtlCol="0">
            <a:spAutoFit/>
          </a:bodyPr>
          <a:lstStyle/>
          <a:p>
            <a:r>
              <a:rPr lang="it-IT" dirty="0" err="1" smtClean="0"/>
              <a:t>suppliers</a:t>
            </a:r>
            <a:endParaRPr lang="it-IT" dirty="0"/>
          </a:p>
        </p:txBody>
      </p:sp>
      <p:sp>
        <p:nvSpPr>
          <p:cNvPr id="21" name="CasellaDiTesto 20"/>
          <p:cNvSpPr txBox="1"/>
          <p:nvPr/>
        </p:nvSpPr>
        <p:spPr>
          <a:xfrm>
            <a:off x="6901314" y="1713297"/>
            <a:ext cx="2225912" cy="370742"/>
          </a:xfrm>
          <a:prstGeom prst="rect">
            <a:avLst/>
          </a:prstGeom>
          <a:noFill/>
        </p:spPr>
        <p:txBody>
          <a:bodyPr wrap="square" rtlCol="0">
            <a:spAutoFit/>
          </a:bodyPr>
          <a:lstStyle/>
          <a:p>
            <a:r>
              <a:rPr lang="it-IT" dirty="0" smtClean="0"/>
              <a:t>service </a:t>
            </a:r>
            <a:r>
              <a:rPr lang="it-IT" dirty="0" err="1" smtClean="0"/>
              <a:t>partners</a:t>
            </a:r>
            <a:endParaRPr lang="it-IT" dirty="0"/>
          </a:p>
        </p:txBody>
      </p:sp>
      <p:cxnSp>
        <p:nvCxnSpPr>
          <p:cNvPr id="10" name="Connettore 2 9"/>
          <p:cNvCxnSpPr>
            <a:stCxn id="15" idx="2"/>
          </p:cNvCxnSpPr>
          <p:nvPr/>
        </p:nvCxnSpPr>
        <p:spPr>
          <a:xfrm>
            <a:off x="1677968" y="1952786"/>
            <a:ext cx="2418820" cy="160490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6" idx="3"/>
          </p:cNvCxnSpPr>
          <p:nvPr/>
        </p:nvCxnSpPr>
        <p:spPr>
          <a:xfrm>
            <a:off x="1400058" y="2753107"/>
            <a:ext cx="2432808" cy="109308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14" idx="3"/>
          </p:cNvCxnSpPr>
          <p:nvPr/>
        </p:nvCxnSpPr>
        <p:spPr>
          <a:xfrm flipV="1">
            <a:off x="1287624" y="4100183"/>
            <a:ext cx="2506132" cy="10384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2182550" y="4388692"/>
            <a:ext cx="1914238" cy="98237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8" idx="1"/>
          </p:cNvCxnSpPr>
          <p:nvPr/>
        </p:nvCxnSpPr>
        <p:spPr>
          <a:xfrm flipH="1" flipV="1">
            <a:off x="5124298" y="4452844"/>
            <a:ext cx="1022927" cy="96700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19" idx="1"/>
          </p:cNvCxnSpPr>
          <p:nvPr/>
        </p:nvCxnSpPr>
        <p:spPr>
          <a:xfrm flipH="1" flipV="1">
            <a:off x="5539432" y="4031683"/>
            <a:ext cx="1725436" cy="12393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20" idx="1"/>
          </p:cNvCxnSpPr>
          <p:nvPr/>
        </p:nvCxnSpPr>
        <p:spPr>
          <a:xfrm flipH="1">
            <a:off x="5479517" y="2891393"/>
            <a:ext cx="1824321" cy="90161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a:off x="5288681" y="2210796"/>
            <a:ext cx="1637084" cy="134689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467600" y="6386846"/>
            <a:ext cx="689057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Source: </a:t>
            </a:r>
            <a:r>
              <a:rPr lang="it-IT" sz="1400" dirty="0" err="1" smtClean="0">
                <a:latin typeface="Arial" panose="020B0604020202020204" pitchFamily="34" charset="0"/>
                <a:cs typeface="Arial" panose="020B0604020202020204" pitchFamily="34" charset="0"/>
              </a:rPr>
              <a:t>author</a:t>
            </a:r>
            <a:r>
              <a:rPr lang="it-IT" sz="1400" dirty="0" smtClean="0">
                <a:latin typeface="Arial" panose="020B0604020202020204" pitchFamily="34" charset="0"/>
                <a:cs typeface="Arial" panose="020B0604020202020204" pitchFamily="34" charset="0"/>
              </a:rPr>
              <a:t> </a:t>
            </a:r>
            <a:r>
              <a:rPr lang="it-IT" sz="1400" dirty="0" err="1" smtClean="0">
                <a:latin typeface="Arial" panose="020B0604020202020204" pitchFamily="34" charset="0"/>
                <a:cs typeface="Arial" panose="020B0604020202020204" pitchFamily="34" charset="0"/>
              </a:rPr>
              <a:t>elaboration</a:t>
            </a:r>
            <a:r>
              <a:rPr lang="it-IT" sz="1400" dirty="0" smtClean="0">
                <a:latin typeface="Arial" panose="020B0604020202020204" pitchFamily="34" charset="0"/>
                <a:cs typeface="Arial" panose="020B0604020202020204" pitchFamily="34" charset="0"/>
              </a:rPr>
              <a:t> on </a:t>
            </a:r>
            <a:r>
              <a:rPr lang="it-IT" sz="1400" dirty="0" err="1" smtClean="0">
                <a:latin typeface="Arial" panose="020B0604020202020204" pitchFamily="34" charset="0"/>
                <a:cs typeface="Arial" panose="020B0604020202020204" pitchFamily="34" charset="0"/>
              </a:rPr>
              <a:t>Uszkoreit</a:t>
            </a:r>
            <a:r>
              <a:rPr lang="it-IT" sz="1400" dirty="0" smtClean="0">
                <a:latin typeface="Arial" panose="020B0604020202020204" pitchFamily="34" charset="0"/>
                <a:cs typeface="Arial" panose="020B0604020202020204" pitchFamily="34" charset="0"/>
              </a:rPr>
              <a:t> on I4.0, GAITC 2018, </a:t>
            </a:r>
            <a:r>
              <a:rPr lang="it-IT" sz="1400" dirty="0" err="1" smtClean="0">
                <a:latin typeface="Arial" panose="020B0604020202020204" pitchFamily="34" charset="0"/>
                <a:cs typeface="Arial" panose="020B0604020202020204" pitchFamily="34" charset="0"/>
              </a:rPr>
              <a:t>Beijing</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99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e 68"/>
          <p:cNvSpPr/>
          <p:nvPr/>
        </p:nvSpPr>
        <p:spPr>
          <a:xfrm>
            <a:off x="2195969" y="1713297"/>
            <a:ext cx="4791692" cy="38450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solidFill>
                <a:schemeClr val="bg1">
                  <a:lumMod val="75000"/>
                </a:schemeClr>
              </a:solidFill>
            </a:endParaRPr>
          </a:p>
        </p:txBody>
      </p:sp>
      <p:sp>
        <p:nvSpPr>
          <p:cNvPr id="2" name="Titolo 1"/>
          <p:cNvSpPr>
            <a:spLocks noGrp="1"/>
          </p:cNvSpPr>
          <p:nvPr>
            <p:ph type="ctrTitle"/>
          </p:nvPr>
        </p:nvSpPr>
        <p:spPr>
          <a:xfrm>
            <a:off x="474197" y="102516"/>
            <a:ext cx="8493514" cy="901963"/>
          </a:xfrm>
        </p:spPr>
        <p:txBody>
          <a:bodyPr>
            <a:noAutofit/>
          </a:bodyPr>
          <a:lstStyle/>
          <a:p>
            <a:pPr lvl="0"/>
            <a:r>
              <a:rPr lang="en-GB" sz="2400" b="1" dirty="0" smtClean="0"/>
              <a:t>Smart manufacturing in Industry 4.0</a:t>
            </a:r>
            <a:br>
              <a:rPr lang="en-GB" sz="2400" b="1" dirty="0" smtClean="0"/>
            </a:br>
            <a:r>
              <a:rPr lang="en-GB" sz="2400" dirty="0" smtClean="0"/>
              <a:t>multilayers actors, technologies, devices</a:t>
            </a:r>
            <a:endParaRPr lang="en-US" sz="24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16</a:t>
            </a:fld>
            <a:endParaRPr lang="it-IT" dirty="0"/>
          </a:p>
        </p:txBody>
      </p:sp>
      <p:sp>
        <p:nvSpPr>
          <p:cNvPr id="7" name="Ovale 6"/>
          <p:cNvSpPr/>
          <p:nvPr/>
        </p:nvSpPr>
        <p:spPr>
          <a:xfrm>
            <a:off x="3104476" y="2777179"/>
            <a:ext cx="2961259" cy="21384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8" name="Ovale 7"/>
          <p:cNvSpPr/>
          <p:nvPr/>
        </p:nvSpPr>
        <p:spPr>
          <a:xfrm>
            <a:off x="3793756" y="3445426"/>
            <a:ext cx="1745675" cy="10512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12" name="CasellaDiTesto 11"/>
          <p:cNvSpPr txBox="1"/>
          <p:nvPr/>
        </p:nvSpPr>
        <p:spPr>
          <a:xfrm>
            <a:off x="3923276" y="2862299"/>
            <a:ext cx="1465831" cy="584775"/>
          </a:xfrm>
          <a:prstGeom prst="rect">
            <a:avLst/>
          </a:prstGeom>
          <a:noFill/>
        </p:spPr>
        <p:txBody>
          <a:bodyPr wrap="square" rtlCol="0">
            <a:spAutoFit/>
          </a:bodyPr>
          <a:lstStyle/>
          <a:p>
            <a:pPr algn="ctr"/>
            <a:r>
              <a:rPr lang="it-IT" sz="1600" dirty="0" smtClean="0">
                <a:latin typeface="Arial Narrow" panose="020B0606020202030204" pitchFamily="34" charset="0"/>
              </a:rPr>
              <a:t>Smart </a:t>
            </a:r>
            <a:r>
              <a:rPr lang="it-IT" sz="1600" dirty="0" err="1" smtClean="0">
                <a:latin typeface="Arial Narrow" panose="020B0606020202030204" pitchFamily="34" charset="0"/>
              </a:rPr>
              <a:t>Operation</a:t>
            </a:r>
            <a:r>
              <a:rPr lang="it-IT" sz="1600" dirty="0" smtClean="0">
                <a:latin typeface="Arial Narrow" panose="020B0606020202030204" pitchFamily="34" charset="0"/>
              </a:rPr>
              <a:t> Services</a:t>
            </a:r>
            <a:endParaRPr lang="it-IT" sz="1600" dirty="0">
              <a:latin typeface="Arial Narrow" panose="020B0606020202030204" pitchFamily="34" charset="0"/>
            </a:endParaRPr>
          </a:p>
        </p:txBody>
      </p:sp>
      <p:sp>
        <p:nvSpPr>
          <p:cNvPr id="13" name="CasellaDiTesto 12"/>
          <p:cNvSpPr txBox="1"/>
          <p:nvPr/>
        </p:nvSpPr>
        <p:spPr>
          <a:xfrm>
            <a:off x="4036859" y="3820176"/>
            <a:ext cx="1374915" cy="338554"/>
          </a:xfrm>
          <a:prstGeom prst="rect">
            <a:avLst/>
          </a:prstGeom>
          <a:noFill/>
        </p:spPr>
        <p:txBody>
          <a:bodyPr wrap="square" rtlCol="0">
            <a:spAutoFit/>
          </a:bodyPr>
          <a:lstStyle/>
          <a:p>
            <a:r>
              <a:rPr lang="it-IT" sz="1600" b="1" dirty="0" smtClean="0">
                <a:solidFill>
                  <a:schemeClr val="bg1">
                    <a:lumMod val="50000"/>
                  </a:schemeClr>
                </a:solidFill>
                <a:latin typeface="Arial Narrow" panose="020B0606020202030204" pitchFamily="34" charset="0"/>
              </a:rPr>
              <a:t>Smart </a:t>
            </a:r>
            <a:r>
              <a:rPr lang="it-IT" sz="1600" b="1" dirty="0" err="1" smtClean="0">
                <a:solidFill>
                  <a:schemeClr val="bg1">
                    <a:lumMod val="50000"/>
                  </a:schemeClr>
                </a:solidFill>
                <a:latin typeface="Arial Narrow" panose="020B0606020202030204" pitchFamily="34" charset="0"/>
              </a:rPr>
              <a:t>Factory</a:t>
            </a:r>
            <a:endParaRPr lang="it-IT" sz="1600" b="1" dirty="0">
              <a:solidFill>
                <a:schemeClr val="bg1">
                  <a:lumMod val="50000"/>
                </a:schemeClr>
              </a:solidFill>
              <a:latin typeface="Arial Narrow" panose="020B0606020202030204" pitchFamily="34" charset="0"/>
            </a:endParaRPr>
          </a:p>
        </p:txBody>
      </p:sp>
      <p:sp>
        <p:nvSpPr>
          <p:cNvPr id="14" name="CasellaDiTesto 13"/>
          <p:cNvSpPr txBox="1"/>
          <p:nvPr/>
        </p:nvSpPr>
        <p:spPr>
          <a:xfrm>
            <a:off x="224409" y="4019359"/>
            <a:ext cx="1063215" cy="369332"/>
          </a:xfrm>
          <a:prstGeom prst="rect">
            <a:avLst/>
          </a:prstGeom>
          <a:noFill/>
        </p:spPr>
        <p:txBody>
          <a:bodyPr wrap="square" rtlCol="0">
            <a:spAutoFit/>
          </a:bodyPr>
          <a:lstStyle/>
          <a:p>
            <a:r>
              <a:rPr lang="it-IT" dirty="0" err="1" smtClean="0"/>
              <a:t>investors</a:t>
            </a:r>
            <a:endParaRPr lang="it-IT" dirty="0"/>
          </a:p>
        </p:txBody>
      </p:sp>
      <p:sp>
        <p:nvSpPr>
          <p:cNvPr id="15" name="CasellaDiTesto 14"/>
          <p:cNvSpPr txBox="1"/>
          <p:nvPr/>
        </p:nvSpPr>
        <p:spPr>
          <a:xfrm>
            <a:off x="1041193" y="1583454"/>
            <a:ext cx="1273550" cy="369332"/>
          </a:xfrm>
          <a:prstGeom prst="rect">
            <a:avLst/>
          </a:prstGeom>
          <a:noFill/>
        </p:spPr>
        <p:txBody>
          <a:bodyPr wrap="square" rtlCol="0">
            <a:spAutoFit/>
          </a:bodyPr>
          <a:lstStyle/>
          <a:p>
            <a:r>
              <a:rPr lang="it-IT" dirty="0" err="1" smtClean="0"/>
              <a:t>customers</a:t>
            </a:r>
            <a:endParaRPr lang="it-IT" dirty="0"/>
          </a:p>
        </p:txBody>
      </p:sp>
      <p:sp>
        <p:nvSpPr>
          <p:cNvPr id="16" name="CasellaDiTesto 15"/>
          <p:cNvSpPr txBox="1"/>
          <p:nvPr/>
        </p:nvSpPr>
        <p:spPr>
          <a:xfrm>
            <a:off x="604147" y="2568441"/>
            <a:ext cx="795911" cy="369332"/>
          </a:xfrm>
          <a:prstGeom prst="rect">
            <a:avLst/>
          </a:prstGeom>
          <a:noFill/>
        </p:spPr>
        <p:txBody>
          <a:bodyPr wrap="square" rtlCol="0">
            <a:spAutoFit/>
          </a:bodyPr>
          <a:lstStyle/>
          <a:p>
            <a:r>
              <a:rPr lang="it-IT" dirty="0" smtClean="0"/>
              <a:t>media</a:t>
            </a:r>
            <a:endParaRPr lang="it-IT" dirty="0"/>
          </a:p>
        </p:txBody>
      </p:sp>
      <p:sp>
        <p:nvSpPr>
          <p:cNvPr id="17" name="CasellaDiTesto 16"/>
          <p:cNvSpPr txBox="1"/>
          <p:nvPr/>
        </p:nvSpPr>
        <p:spPr>
          <a:xfrm>
            <a:off x="821746" y="5189012"/>
            <a:ext cx="1324693" cy="369332"/>
          </a:xfrm>
          <a:prstGeom prst="rect">
            <a:avLst/>
          </a:prstGeom>
          <a:noFill/>
        </p:spPr>
        <p:txBody>
          <a:bodyPr wrap="square" rtlCol="0">
            <a:spAutoFit/>
          </a:bodyPr>
          <a:lstStyle/>
          <a:p>
            <a:r>
              <a:rPr lang="it-IT" dirty="0" smtClean="0"/>
              <a:t>competitors</a:t>
            </a:r>
            <a:endParaRPr lang="it-IT" dirty="0"/>
          </a:p>
        </p:txBody>
      </p:sp>
      <p:sp>
        <p:nvSpPr>
          <p:cNvPr id="18" name="CasellaDiTesto 17"/>
          <p:cNvSpPr txBox="1"/>
          <p:nvPr/>
        </p:nvSpPr>
        <p:spPr>
          <a:xfrm>
            <a:off x="6147225" y="5235179"/>
            <a:ext cx="2499552" cy="369332"/>
          </a:xfrm>
          <a:prstGeom prst="rect">
            <a:avLst/>
          </a:prstGeom>
          <a:noFill/>
        </p:spPr>
        <p:txBody>
          <a:bodyPr wrap="square" rtlCol="0">
            <a:spAutoFit/>
          </a:bodyPr>
          <a:lstStyle/>
          <a:p>
            <a:r>
              <a:rPr lang="it-IT" dirty="0" err="1" smtClean="0"/>
              <a:t>technology</a:t>
            </a:r>
            <a:r>
              <a:rPr lang="it-IT" dirty="0" smtClean="0"/>
              <a:t> providers</a:t>
            </a:r>
            <a:endParaRPr lang="it-IT" dirty="0"/>
          </a:p>
        </p:txBody>
      </p:sp>
      <p:sp>
        <p:nvSpPr>
          <p:cNvPr id="19" name="CasellaDiTesto 18"/>
          <p:cNvSpPr txBox="1"/>
          <p:nvPr/>
        </p:nvSpPr>
        <p:spPr>
          <a:xfrm>
            <a:off x="7264868" y="3970953"/>
            <a:ext cx="1544439" cy="369332"/>
          </a:xfrm>
          <a:prstGeom prst="rect">
            <a:avLst/>
          </a:prstGeom>
          <a:noFill/>
        </p:spPr>
        <p:txBody>
          <a:bodyPr wrap="square" rtlCol="0">
            <a:spAutoFit/>
          </a:bodyPr>
          <a:lstStyle/>
          <a:p>
            <a:r>
              <a:rPr lang="it-IT" dirty="0" err="1" smtClean="0"/>
              <a:t>regulators</a:t>
            </a:r>
            <a:endParaRPr lang="it-IT" dirty="0"/>
          </a:p>
        </p:txBody>
      </p:sp>
      <p:sp>
        <p:nvSpPr>
          <p:cNvPr id="20" name="CasellaDiTesto 19"/>
          <p:cNvSpPr txBox="1"/>
          <p:nvPr/>
        </p:nvSpPr>
        <p:spPr>
          <a:xfrm>
            <a:off x="7303838" y="2706727"/>
            <a:ext cx="1544439" cy="369332"/>
          </a:xfrm>
          <a:prstGeom prst="rect">
            <a:avLst/>
          </a:prstGeom>
          <a:noFill/>
        </p:spPr>
        <p:txBody>
          <a:bodyPr wrap="square" rtlCol="0">
            <a:spAutoFit/>
          </a:bodyPr>
          <a:lstStyle/>
          <a:p>
            <a:r>
              <a:rPr lang="it-IT" dirty="0" err="1" smtClean="0"/>
              <a:t>suppliers</a:t>
            </a:r>
            <a:endParaRPr lang="it-IT" dirty="0"/>
          </a:p>
        </p:txBody>
      </p:sp>
      <p:sp>
        <p:nvSpPr>
          <p:cNvPr id="21" name="CasellaDiTesto 20"/>
          <p:cNvSpPr txBox="1"/>
          <p:nvPr/>
        </p:nvSpPr>
        <p:spPr>
          <a:xfrm>
            <a:off x="6901314" y="1713297"/>
            <a:ext cx="2225912" cy="370742"/>
          </a:xfrm>
          <a:prstGeom prst="rect">
            <a:avLst/>
          </a:prstGeom>
          <a:noFill/>
        </p:spPr>
        <p:txBody>
          <a:bodyPr wrap="square" rtlCol="0">
            <a:spAutoFit/>
          </a:bodyPr>
          <a:lstStyle/>
          <a:p>
            <a:r>
              <a:rPr lang="it-IT" dirty="0" smtClean="0"/>
              <a:t>service </a:t>
            </a:r>
            <a:r>
              <a:rPr lang="it-IT" dirty="0" err="1" smtClean="0"/>
              <a:t>partners</a:t>
            </a:r>
            <a:endParaRPr lang="it-IT" dirty="0"/>
          </a:p>
        </p:txBody>
      </p:sp>
      <p:cxnSp>
        <p:nvCxnSpPr>
          <p:cNvPr id="10" name="Connettore 2 9"/>
          <p:cNvCxnSpPr>
            <a:stCxn id="15" idx="2"/>
          </p:cNvCxnSpPr>
          <p:nvPr/>
        </p:nvCxnSpPr>
        <p:spPr>
          <a:xfrm>
            <a:off x="1677968" y="1952786"/>
            <a:ext cx="2418820" cy="160490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6" idx="3"/>
          </p:cNvCxnSpPr>
          <p:nvPr/>
        </p:nvCxnSpPr>
        <p:spPr>
          <a:xfrm>
            <a:off x="1400058" y="2753107"/>
            <a:ext cx="2432808" cy="109308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14" idx="3"/>
          </p:cNvCxnSpPr>
          <p:nvPr/>
        </p:nvCxnSpPr>
        <p:spPr>
          <a:xfrm flipV="1">
            <a:off x="1287624" y="4100183"/>
            <a:ext cx="2506132" cy="10384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2182550" y="4388692"/>
            <a:ext cx="1914238" cy="98237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8" idx="1"/>
          </p:cNvCxnSpPr>
          <p:nvPr/>
        </p:nvCxnSpPr>
        <p:spPr>
          <a:xfrm flipH="1" flipV="1">
            <a:off x="5124298" y="4452844"/>
            <a:ext cx="1022927" cy="96700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19" idx="1"/>
          </p:cNvCxnSpPr>
          <p:nvPr/>
        </p:nvCxnSpPr>
        <p:spPr>
          <a:xfrm flipH="1" flipV="1">
            <a:off x="5539432" y="4031683"/>
            <a:ext cx="1725436" cy="12393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20" idx="1"/>
          </p:cNvCxnSpPr>
          <p:nvPr/>
        </p:nvCxnSpPr>
        <p:spPr>
          <a:xfrm flipH="1">
            <a:off x="5479517" y="2891393"/>
            <a:ext cx="1824321" cy="90161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a:off x="5288681" y="2210796"/>
            <a:ext cx="1637084" cy="134689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CasellaDiTesto 69"/>
          <p:cNvSpPr txBox="1"/>
          <p:nvPr/>
        </p:nvSpPr>
        <p:spPr>
          <a:xfrm>
            <a:off x="3152644" y="2073228"/>
            <a:ext cx="3088878" cy="707886"/>
          </a:xfrm>
          <a:prstGeom prst="rect">
            <a:avLst/>
          </a:prstGeom>
          <a:noFill/>
        </p:spPr>
        <p:txBody>
          <a:bodyPr wrap="square" rtlCol="0">
            <a:spAutoFit/>
          </a:bodyPr>
          <a:lstStyle/>
          <a:p>
            <a:pPr algn="ctr"/>
            <a:r>
              <a:rPr lang="it-IT" sz="2000" b="1" dirty="0" smtClean="0">
                <a:solidFill>
                  <a:srgbClr val="00B050"/>
                </a:solidFill>
                <a:latin typeface="Arial Narrow" panose="020B0606020202030204" pitchFamily="34" charset="0"/>
              </a:rPr>
              <a:t>Smart Manufacturing </a:t>
            </a:r>
            <a:r>
              <a:rPr lang="it-IT" sz="2000" b="1" dirty="0" err="1" smtClean="0">
                <a:solidFill>
                  <a:srgbClr val="00B050"/>
                </a:solidFill>
                <a:latin typeface="Arial Narrow" panose="020B0606020202030204" pitchFamily="34" charset="0"/>
              </a:rPr>
              <a:t>Support</a:t>
            </a:r>
            <a:r>
              <a:rPr lang="it-IT" sz="2000" b="1" dirty="0" smtClean="0">
                <a:solidFill>
                  <a:srgbClr val="00B050"/>
                </a:solidFill>
                <a:latin typeface="Arial Narrow" panose="020B0606020202030204" pitchFamily="34" charset="0"/>
              </a:rPr>
              <a:t> Services</a:t>
            </a:r>
            <a:endParaRPr lang="it-IT" sz="2000" b="1" dirty="0">
              <a:solidFill>
                <a:srgbClr val="00B050"/>
              </a:solidFill>
              <a:latin typeface="Arial Narrow" panose="020B0606020202030204" pitchFamily="34" charset="0"/>
            </a:endParaRPr>
          </a:p>
        </p:txBody>
      </p:sp>
      <p:sp>
        <p:nvSpPr>
          <p:cNvPr id="71" name="CasellaDiTesto 70"/>
          <p:cNvSpPr txBox="1"/>
          <p:nvPr/>
        </p:nvSpPr>
        <p:spPr>
          <a:xfrm>
            <a:off x="467600" y="6386846"/>
            <a:ext cx="689057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Source: </a:t>
            </a:r>
            <a:r>
              <a:rPr lang="it-IT" sz="1400" dirty="0" err="1" smtClean="0">
                <a:latin typeface="Arial" panose="020B0604020202020204" pitchFamily="34" charset="0"/>
                <a:cs typeface="Arial" panose="020B0604020202020204" pitchFamily="34" charset="0"/>
              </a:rPr>
              <a:t>author</a:t>
            </a:r>
            <a:r>
              <a:rPr lang="it-IT" sz="1400" dirty="0" smtClean="0">
                <a:latin typeface="Arial" panose="020B0604020202020204" pitchFamily="34" charset="0"/>
                <a:cs typeface="Arial" panose="020B0604020202020204" pitchFamily="34" charset="0"/>
              </a:rPr>
              <a:t> </a:t>
            </a:r>
            <a:r>
              <a:rPr lang="it-IT" sz="1400" dirty="0" err="1" smtClean="0">
                <a:latin typeface="Arial" panose="020B0604020202020204" pitchFamily="34" charset="0"/>
                <a:cs typeface="Arial" panose="020B0604020202020204" pitchFamily="34" charset="0"/>
              </a:rPr>
              <a:t>elaboration</a:t>
            </a:r>
            <a:r>
              <a:rPr lang="it-IT" sz="1400" dirty="0" smtClean="0">
                <a:latin typeface="Arial" panose="020B0604020202020204" pitchFamily="34" charset="0"/>
                <a:cs typeface="Arial" panose="020B0604020202020204" pitchFamily="34" charset="0"/>
              </a:rPr>
              <a:t> on </a:t>
            </a:r>
            <a:r>
              <a:rPr lang="it-IT" sz="1400" dirty="0" err="1" smtClean="0">
                <a:latin typeface="Arial" panose="020B0604020202020204" pitchFamily="34" charset="0"/>
                <a:cs typeface="Arial" panose="020B0604020202020204" pitchFamily="34" charset="0"/>
              </a:rPr>
              <a:t>Uszkoreit</a:t>
            </a:r>
            <a:r>
              <a:rPr lang="it-IT" sz="1400" dirty="0" smtClean="0">
                <a:latin typeface="Arial" panose="020B0604020202020204" pitchFamily="34" charset="0"/>
                <a:cs typeface="Arial" panose="020B0604020202020204" pitchFamily="34" charset="0"/>
              </a:rPr>
              <a:t> on I4.0, GAITC 2018, </a:t>
            </a:r>
            <a:r>
              <a:rPr lang="it-IT" sz="1400" dirty="0" err="1" smtClean="0">
                <a:latin typeface="Arial" panose="020B0604020202020204" pitchFamily="34" charset="0"/>
                <a:cs typeface="Arial" panose="020B0604020202020204" pitchFamily="34" charset="0"/>
              </a:rPr>
              <a:t>Beijing</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635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7" y="102516"/>
            <a:ext cx="8493514" cy="901963"/>
          </a:xfrm>
        </p:spPr>
        <p:txBody>
          <a:bodyPr>
            <a:noAutofit/>
          </a:bodyPr>
          <a:lstStyle/>
          <a:p>
            <a:pPr lvl="0"/>
            <a:r>
              <a:rPr lang="en-GB" sz="2400" b="1" dirty="0" smtClean="0"/>
              <a:t>Smart manufacturing in Industry 4.0</a:t>
            </a:r>
            <a:br>
              <a:rPr lang="en-GB" sz="2400" b="1" dirty="0" smtClean="0"/>
            </a:br>
            <a:r>
              <a:rPr lang="en-GB" sz="2400" dirty="0" smtClean="0"/>
              <a:t>multilayers actors, technologies, devices</a:t>
            </a:r>
            <a:endParaRPr lang="en-US" sz="24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17</a:t>
            </a:fld>
            <a:endParaRPr lang="it-IT" dirty="0"/>
          </a:p>
        </p:txBody>
      </p:sp>
      <p:sp>
        <p:nvSpPr>
          <p:cNvPr id="6" name="Ovale 5"/>
          <p:cNvSpPr/>
          <p:nvPr/>
        </p:nvSpPr>
        <p:spPr>
          <a:xfrm>
            <a:off x="2195969" y="1713297"/>
            <a:ext cx="4791692" cy="38450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solidFill>
                <a:schemeClr val="bg1">
                  <a:lumMod val="75000"/>
                </a:schemeClr>
              </a:solidFill>
            </a:endParaRPr>
          </a:p>
        </p:txBody>
      </p:sp>
      <p:sp>
        <p:nvSpPr>
          <p:cNvPr id="7" name="Ovale 6"/>
          <p:cNvSpPr/>
          <p:nvPr/>
        </p:nvSpPr>
        <p:spPr>
          <a:xfrm>
            <a:off x="3104476" y="2777179"/>
            <a:ext cx="2961259" cy="21384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8" name="Ovale 7"/>
          <p:cNvSpPr/>
          <p:nvPr/>
        </p:nvSpPr>
        <p:spPr>
          <a:xfrm>
            <a:off x="3793756" y="3445426"/>
            <a:ext cx="1745675" cy="10512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3" name="CasellaDiTesto 2"/>
          <p:cNvSpPr txBox="1"/>
          <p:nvPr/>
        </p:nvSpPr>
        <p:spPr>
          <a:xfrm>
            <a:off x="467600" y="6386846"/>
            <a:ext cx="689057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Source: </a:t>
            </a:r>
            <a:r>
              <a:rPr lang="it-IT" sz="1400" dirty="0" err="1" smtClean="0">
                <a:latin typeface="Arial" panose="020B0604020202020204" pitchFamily="34" charset="0"/>
                <a:cs typeface="Arial" panose="020B0604020202020204" pitchFamily="34" charset="0"/>
              </a:rPr>
              <a:t>author</a:t>
            </a:r>
            <a:r>
              <a:rPr lang="it-IT" sz="1400" dirty="0" smtClean="0">
                <a:latin typeface="Arial" panose="020B0604020202020204" pitchFamily="34" charset="0"/>
                <a:cs typeface="Arial" panose="020B0604020202020204" pitchFamily="34" charset="0"/>
              </a:rPr>
              <a:t> </a:t>
            </a:r>
            <a:r>
              <a:rPr lang="it-IT" sz="1400" dirty="0" err="1" smtClean="0">
                <a:latin typeface="Arial" panose="020B0604020202020204" pitchFamily="34" charset="0"/>
                <a:cs typeface="Arial" panose="020B0604020202020204" pitchFamily="34" charset="0"/>
              </a:rPr>
              <a:t>elaboration</a:t>
            </a:r>
            <a:r>
              <a:rPr lang="it-IT" sz="1400" dirty="0" smtClean="0">
                <a:latin typeface="Arial" panose="020B0604020202020204" pitchFamily="34" charset="0"/>
                <a:cs typeface="Arial" panose="020B0604020202020204" pitchFamily="34" charset="0"/>
              </a:rPr>
              <a:t> on </a:t>
            </a:r>
            <a:r>
              <a:rPr lang="it-IT" sz="1400" dirty="0" err="1" smtClean="0">
                <a:latin typeface="Arial" panose="020B0604020202020204" pitchFamily="34" charset="0"/>
                <a:cs typeface="Arial" panose="020B0604020202020204" pitchFamily="34" charset="0"/>
              </a:rPr>
              <a:t>Uszkoreit</a:t>
            </a:r>
            <a:r>
              <a:rPr lang="it-IT" sz="1400" dirty="0" smtClean="0">
                <a:latin typeface="Arial" panose="020B0604020202020204" pitchFamily="34" charset="0"/>
                <a:cs typeface="Arial" panose="020B0604020202020204" pitchFamily="34" charset="0"/>
              </a:rPr>
              <a:t> on I4.0, GAITC 2018, </a:t>
            </a:r>
            <a:r>
              <a:rPr lang="it-IT" sz="1400" dirty="0" err="1" smtClean="0">
                <a:latin typeface="Arial" panose="020B0604020202020204" pitchFamily="34" charset="0"/>
                <a:cs typeface="Arial" panose="020B0604020202020204" pitchFamily="34" charset="0"/>
              </a:rPr>
              <a:t>Beijing</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cs typeface="Arial" panose="020B0604020202020204" pitchFamily="34" charset="0"/>
            </a:endParaRPr>
          </a:p>
        </p:txBody>
      </p:sp>
      <p:sp>
        <p:nvSpPr>
          <p:cNvPr id="9" name="CasellaDiTesto 8"/>
          <p:cNvSpPr txBox="1"/>
          <p:nvPr/>
        </p:nvSpPr>
        <p:spPr>
          <a:xfrm>
            <a:off x="3152644" y="2073228"/>
            <a:ext cx="3088878" cy="707886"/>
          </a:xfrm>
          <a:prstGeom prst="rect">
            <a:avLst/>
          </a:prstGeom>
          <a:noFill/>
        </p:spPr>
        <p:txBody>
          <a:bodyPr wrap="square" rtlCol="0">
            <a:spAutoFit/>
          </a:bodyPr>
          <a:lstStyle/>
          <a:p>
            <a:pPr algn="ctr"/>
            <a:r>
              <a:rPr lang="it-IT" sz="2000" b="1" dirty="0" smtClean="0">
                <a:solidFill>
                  <a:srgbClr val="00B050"/>
                </a:solidFill>
                <a:latin typeface="Arial Narrow" panose="020B0606020202030204" pitchFamily="34" charset="0"/>
              </a:rPr>
              <a:t>Smart Manufacturing </a:t>
            </a:r>
            <a:r>
              <a:rPr lang="it-IT" sz="2000" b="1" dirty="0" err="1" smtClean="0">
                <a:solidFill>
                  <a:srgbClr val="00B050"/>
                </a:solidFill>
                <a:latin typeface="Arial Narrow" panose="020B0606020202030204" pitchFamily="34" charset="0"/>
              </a:rPr>
              <a:t>Support</a:t>
            </a:r>
            <a:r>
              <a:rPr lang="it-IT" sz="2000" b="1" dirty="0" smtClean="0">
                <a:solidFill>
                  <a:srgbClr val="00B050"/>
                </a:solidFill>
                <a:latin typeface="Arial Narrow" panose="020B0606020202030204" pitchFamily="34" charset="0"/>
              </a:rPr>
              <a:t> Services</a:t>
            </a:r>
            <a:endParaRPr lang="it-IT" sz="2000" b="1" dirty="0">
              <a:solidFill>
                <a:srgbClr val="00B050"/>
              </a:solidFill>
              <a:latin typeface="Arial Narrow" panose="020B0606020202030204" pitchFamily="34" charset="0"/>
            </a:endParaRPr>
          </a:p>
        </p:txBody>
      </p:sp>
      <p:sp>
        <p:nvSpPr>
          <p:cNvPr id="12" name="CasellaDiTesto 11"/>
          <p:cNvSpPr txBox="1"/>
          <p:nvPr/>
        </p:nvSpPr>
        <p:spPr>
          <a:xfrm>
            <a:off x="3923276" y="2862299"/>
            <a:ext cx="1465831" cy="584775"/>
          </a:xfrm>
          <a:prstGeom prst="rect">
            <a:avLst/>
          </a:prstGeom>
          <a:noFill/>
        </p:spPr>
        <p:txBody>
          <a:bodyPr wrap="square" rtlCol="0">
            <a:spAutoFit/>
          </a:bodyPr>
          <a:lstStyle/>
          <a:p>
            <a:pPr algn="ctr"/>
            <a:r>
              <a:rPr lang="it-IT" sz="1600" dirty="0" smtClean="0">
                <a:latin typeface="Arial Narrow" panose="020B0606020202030204" pitchFamily="34" charset="0"/>
              </a:rPr>
              <a:t>Smart </a:t>
            </a:r>
            <a:r>
              <a:rPr lang="it-IT" sz="1600" dirty="0" err="1" smtClean="0">
                <a:latin typeface="Arial Narrow" panose="020B0606020202030204" pitchFamily="34" charset="0"/>
              </a:rPr>
              <a:t>Operation</a:t>
            </a:r>
            <a:r>
              <a:rPr lang="it-IT" sz="1600" dirty="0" smtClean="0">
                <a:latin typeface="Arial Narrow" panose="020B0606020202030204" pitchFamily="34" charset="0"/>
              </a:rPr>
              <a:t> Services</a:t>
            </a:r>
            <a:endParaRPr lang="it-IT" sz="1600" dirty="0">
              <a:latin typeface="Arial Narrow" panose="020B0606020202030204" pitchFamily="34" charset="0"/>
            </a:endParaRPr>
          </a:p>
        </p:txBody>
      </p:sp>
      <p:sp>
        <p:nvSpPr>
          <p:cNvPr id="13" name="CasellaDiTesto 12"/>
          <p:cNvSpPr txBox="1"/>
          <p:nvPr/>
        </p:nvSpPr>
        <p:spPr>
          <a:xfrm>
            <a:off x="4036859" y="3820176"/>
            <a:ext cx="1374915" cy="338554"/>
          </a:xfrm>
          <a:prstGeom prst="rect">
            <a:avLst/>
          </a:prstGeom>
          <a:noFill/>
        </p:spPr>
        <p:txBody>
          <a:bodyPr wrap="square" rtlCol="0">
            <a:spAutoFit/>
          </a:bodyPr>
          <a:lstStyle/>
          <a:p>
            <a:r>
              <a:rPr lang="it-IT" sz="1600" b="1" dirty="0" smtClean="0">
                <a:solidFill>
                  <a:schemeClr val="bg1">
                    <a:lumMod val="50000"/>
                  </a:schemeClr>
                </a:solidFill>
                <a:latin typeface="Arial Narrow" panose="020B0606020202030204" pitchFamily="34" charset="0"/>
              </a:rPr>
              <a:t>Smart </a:t>
            </a:r>
            <a:r>
              <a:rPr lang="it-IT" sz="1600" b="1" dirty="0" err="1" smtClean="0">
                <a:solidFill>
                  <a:schemeClr val="bg1">
                    <a:lumMod val="50000"/>
                  </a:schemeClr>
                </a:solidFill>
                <a:latin typeface="Arial Narrow" panose="020B0606020202030204" pitchFamily="34" charset="0"/>
              </a:rPr>
              <a:t>Factory</a:t>
            </a:r>
            <a:endParaRPr lang="it-IT" sz="1600" b="1" dirty="0">
              <a:solidFill>
                <a:schemeClr val="bg1">
                  <a:lumMod val="50000"/>
                </a:schemeClr>
              </a:solidFill>
              <a:latin typeface="Arial Narrow" panose="020B0606020202030204" pitchFamily="34" charset="0"/>
            </a:endParaRPr>
          </a:p>
        </p:txBody>
      </p:sp>
      <p:sp>
        <p:nvSpPr>
          <p:cNvPr id="14" name="CasellaDiTesto 13"/>
          <p:cNvSpPr txBox="1"/>
          <p:nvPr/>
        </p:nvSpPr>
        <p:spPr>
          <a:xfrm>
            <a:off x="224409" y="4019359"/>
            <a:ext cx="1063215" cy="369332"/>
          </a:xfrm>
          <a:prstGeom prst="rect">
            <a:avLst/>
          </a:prstGeom>
          <a:noFill/>
        </p:spPr>
        <p:txBody>
          <a:bodyPr wrap="square" rtlCol="0">
            <a:spAutoFit/>
          </a:bodyPr>
          <a:lstStyle/>
          <a:p>
            <a:r>
              <a:rPr lang="it-IT" dirty="0" err="1" smtClean="0"/>
              <a:t>investors</a:t>
            </a:r>
            <a:endParaRPr lang="it-IT" dirty="0"/>
          </a:p>
        </p:txBody>
      </p:sp>
      <p:sp>
        <p:nvSpPr>
          <p:cNvPr id="15" name="CasellaDiTesto 14"/>
          <p:cNvSpPr txBox="1"/>
          <p:nvPr/>
        </p:nvSpPr>
        <p:spPr>
          <a:xfrm>
            <a:off x="1041193" y="1583454"/>
            <a:ext cx="1273550" cy="369332"/>
          </a:xfrm>
          <a:prstGeom prst="rect">
            <a:avLst/>
          </a:prstGeom>
          <a:noFill/>
        </p:spPr>
        <p:txBody>
          <a:bodyPr wrap="square" rtlCol="0">
            <a:spAutoFit/>
          </a:bodyPr>
          <a:lstStyle/>
          <a:p>
            <a:r>
              <a:rPr lang="it-IT" dirty="0" err="1" smtClean="0"/>
              <a:t>customers</a:t>
            </a:r>
            <a:endParaRPr lang="it-IT" dirty="0"/>
          </a:p>
        </p:txBody>
      </p:sp>
      <p:sp>
        <p:nvSpPr>
          <p:cNvPr id="16" name="CasellaDiTesto 15"/>
          <p:cNvSpPr txBox="1"/>
          <p:nvPr/>
        </p:nvSpPr>
        <p:spPr>
          <a:xfrm>
            <a:off x="604147" y="2568441"/>
            <a:ext cx="795911" cy="369332"/>
          </a:xfrm>
          <a:prstGeom prst="rect">
            <a:avLst/>
          </a:prstGeom>
          <a:noFill/>
        </p:spPr>
        <p:txBody>
          <a:bodyPr wrap="square" rtlCol="0">
            <a:spAutoFit/>
          </a:bodyPr>
          <a:lstStyle/>
          <a:p>
            <a:r>
              <a:rPr lang="it-IT" dirty="0" smtClean="0"/>
              <a:t>media</a:t>
            </a:r>
            <a:endParaRPr lang="it-IT" dirty="0"/>
          </a:p>
        </p:txBody>
      </p:sp>
      <p:sp>
        <p:nvSpPr>
          <p:cNvPr id="17" name="CasellaDiTesto 16"/>
          <p:cNvSpPr txBox="1"/>
          <p:nvPr/>
        </p:nvSpPr>
        <p:spPr>
          <a:xfrm>
            <a:off x="821746" y="5189012"/>
            <a:ext cx="1324693" cy="369332"/>
          </a:xfrm>
          <a:prstGeom prst="rect">
            <a:avLst/>
          </a:prstGeom>
          <a:noFill/>
        </p:spPr>
        <p:txBody>
          <a:bodyPr wrap="square" rtlCol="0">
            <a:spAutoFit/>
          </a:bodyPr>
          <a:lstStyle/>
          <a:p>
            <a:r>
              <a:rPr lang="it-IT" dirty="0" smtClean="0"/>
              <a:t>competitors</a:t>
            </a:r>
            <a:endParaRPr lang="it-IT" dirty="0"/>
          </a:p>
        </p:txBody>
      </p:sp>
      <p:sp>
        <p:nvSpPr>
          <p:cNvPr id="18" name="CasellaDiTesto 17"/>
          <p:cNvSpPr txBox="1"/>
          <p:nvPr/>
        </p:nvSpPr>
        <p:spPr>
          <a:xfrm>
            <a:off x="6147225" y="5235179"/>
            <a:ext cx="2499552" cy="369332"/>
          </a:xfrm>
          <a:prstGeom prst="rect">
            <a:avLst/>
          </a:prstGeom>
          <a:noFill/>
        </p:spPr>
        <p:txBody>
          <a:bodyPr wrap="square" rtlCol="0">
            <a:spAutoFit/>
          </a:bodyPr>
          <a:lstStyle/>
          <a:p>
            <a:r>
              <a:rPr lang="it-IT" dirty="0" err="1" smtClean="0"/>
              <a:t>technology</a:t>
            </a:r>
            <a:r>
              <a:rPr lang="it-IT" dirty="0" smtClean="0"/>
              <a:t> providers</a:t>
            </a:r>
            <a:endParaRPr lang="it-IT" dirty="0"/>
          </a:p>
        </p:txBody>
      </p:sp>
      <p:sp>
        <p:nvSpPr>
          <p:cNvPr id="19" name="CasellaDiTesto 18"/>
          <p:cNvSpPr txBox="1"/>
          <p:nvPr/>
        </p:nvSpPr>
        <p:spPr>
          <a:xfrm>
            <a:off x="7264868" y="3970953"/>
            <a:ext cx="1544439" cy="369332"/>
          </a:xfrm>
          <a:prstGeom prst="rect">
            <a:avLst/>
          </a:prstGeom>
          <a:noFill/>
        </p:spPr>
        <p:txBody>
          <a:bodyPr wrap="square" rtlCol="0">
            <a:spAutoFit/>
          </a:bodyPr>
          <a:lstStyle/>
          <a:p>
            <a:r>
              <a:rPr lang="it-IT" dirty="0" err="1" smtClean="0"/>
              <a:t>regulators</a:t>
            </a:r>
            <a:endParaRPr lang="it-IT" dirty="0"/>
          </a:p>
        </p:txBody>
      </p:sp>
      <p:sp>
        <p:nvSpPr>
          <p:cNvPr id="20" name="CasellaDiTesto 19"/>
          <p:cNvSpPr txBox="1"/>
          <p:nvPr/>
        </p:nvSpPr>
        <p:spPr>
          <a:xfrm>
            <a:off x="7303838" y="2706727"/>
            <a:ext cx="1544439" cy="369332"/>
          </a:xfrm>
          <a:prstGeom prst="rect">
            <a:avLst/>
          </a:prstGeom>
          <a:noFill/>
        </p:spPr>
        <p:txBody>
          <a:bodyPr wrap="square" rtlCol="0">
            <a:spAutoFit/>
          </a:bodyPr>
          <a:lstStyle/>
          <a:p>
            <a:r>
              <a:rPr lang="it-IT" dirty="0" err="1" smtClean="0"/>
              <a:t>suppliers</a:t>
            </a:r>
            <a:endParaRPr lang="it-IT" dirty="0"/>
          </a:p>
        </p:txBody>
      </p:sp>
      <p:sp>
        <p:nvSpPr>
          <p:cNvPr id="21" name="CasellaDiTesto 20"/>
          <p:cNvSpPr txBox="1"/>
          <p:nvPr/>
        </p:nvSpPr>
        <p:spPr>
          <a:xfrm>
            <a:off x="6901314" y="1713297"/>
            <a:ext cx="2225912" cy="370742"/>
          </a:xfrm>
          <a:prstGeom prst="rect">
            <a:avLst/>
          </a:prstGeom>
          <a:noFill/>
        </p:spPr>
        <p:txBody>
          <a:bodyPr wrap="square" rtlCol="0">
            <a:spAutoFit/>
          </a:bodyPr>
          <a:lstStyle/>
          <a:p>
            <a:r>
              <a:rPr lang="it-IT" dirty="0" smtClean="0"/>
              <a:t>service </a:t>
            </a:r>
            <a:r>
              <a:rPr lang="it-IT" dirty="0" err="1" smtClean="0"/>
              <a:t>partners</a:t>
            </a:r>
            <a:endParaRPr lang="it-IT" dirty="0"/>
          </a:p>
        </p:txBody>
      </p:sp>
      <p:cxnSp>
        <p:nvCxnSpPr>
          <p:cNvPr id="10" name="Connettore 2 9"/>
          <p:cNvCxnSpPr>
            <a:stCxn id="15" idx="2"/>
          </p:cNvCxnSpPr>
          <p:nvPr/>
        </p:nvCxnSpPr>
        <p:spPr>
          <a:xfrm>
            <a:off x="1677968" y="1952786"/>
            <a:ext cx="2418820" cy="160490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6" idx="3"/>
          </p:cNvCxnSpPr>
          <p:nvPr/>
        </p:nvCxnSpPr>
        <p:spPr>
          <a:xfrm>
            <a:off x="1400058" y="2753107"/>
            <a:ext cx="2432808" cy="109308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14" idx="3"/>
          </p:cNvCxnSpPr>
          <p:nvPr/>
        </p:nvCxnSpPr>
        <p:spPr>
          <a:xfrm flipV="1">
            <a:off x="1287624" y="4100183"/>
            <a:ext cx="2506132" cy="10384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2182550" y="4388692"/>
            <a:ext cx="1914238" cy="98237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8" idx="1"/>
          </p:cNvCxnSpPr>
          <p:nvPr/>
        </p:nvCxnSpPr>
        <p:spPr>
          <a:xfrm flipH="1" flipV="1">
            <a:off x="5124298" y="4452844"/>
            <a:ext cx="1022927" cy="96700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19" idx="1"/>
          </p:cNvCxnSpPr>
          <p:nvPr/>
        </p:nvCxnSpPr>
        <p:spPr>
          <a:xfrm flipH="1" flipV="1">
            <a:off x="5539432" y="4031683"/>
            <a:ext cx="1725436" cy="12393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20" idx="1"/>
          </p:cNvCxnSpPr>
          <p:nvPr/>
        </p:nvCxnSpPr>
        <p:spPr>
          <a:xfrm flipH="1">
            <a:off x="5479517" y="2891393"/>
            <a:ext cx="1824321" cy="90161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a:off x="5288681" y="2210796"/>
            <a:ext cx="1637084" cy="134689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2285881" y="1917215"/>
            <a:ext cx="1475065" cy="1077218"/>
          </a:xfrm>
          <a:prstGeom prst="rect">
            <a:avLst/>
          </a:prstGeom>
          <a:noFill/>
        </p:spPr>
        <p:txBody>
          <a:bodyPr wrap="square" rtlCol="0">
            <a:spAutoFit/>
          </a:bodyPr>
          <a:lstStyle/>
          <a:p>
            <a:r>
              <a:rPr lang="it-IT" b="1" dirty="0" smtClean="0">
                <a:solidFill>
                  <a:srgbClr val="00B050"/>
                </a:solidFill>
              </a:rPr>
              <a:t>CRM </a:t>
            </a:r>
            <a:r>
              <a:rPr lang="it-IT" sz="1400" dirty="0" err="1" smtClean="0">
                <a:solidFill>
                  <a:srgbClr val="00B050"/>
                </a:solidFill>
              </a:rPr>
              <a:t>Customer</a:t>
            </a:r>
            <a:r>
              <a:rPr lang="it-IT" sz="1400" dirty="0" smtClean="0">
                <a:solidFill>
                  <a:srgbClr val="00B050"/>
                </a:solidFill>
              </a:rPr>
              <a:t> </a:t>
            </a:r>
            <a:r>
              <a:rPr lang="it-IT" sz="1400" dirty="0" err="1">
                <a:solidFill>
                  <a:srgbClr val="00B050"/>
                </a:solidFill>
              </a:rPr>
              <a:t>Relationship</a:t>
            </a:r>
            <a:r>
              <a:rPr lang="it-IT" sz="1400" dirty="0">
                <a:solidFill>
                  <a:srgbClr val="00B050"/>
                </a:solidFill>
              </a:rPr>
              <a:t> Management</a:t>
            </a:r>
          </a:p>
          <a:p>
            <a:endParaRPr lang="it-IT" b="1" dirty="0">
              <a:solidFill>
                <a:srgbClr val="00B050"/>
              </a:solidFill>
            </a:endParaRPr>
          </a:p>
        </p:txBody>
      </p:sp>
      <p:sp>
        <p:nvSpPr>
          <p:cNvPr id="28" name="CasellaDiTesto 27"/>
          <p:cNvSpPr txBox="1"/>
          <p:nvPr/>
        </p:nvSpPr>
        <p:spPr>
          <a:xfrm>
            <a:off x="4257735" y="1450057"/>
            <a:ext cx="1318292" cy="553998"/>
          </a:xfrm>
          <a:prstGeom prst="rect">
            <a:avLst/>
          </a:prstGeom>
          <a:noFill/>
        </p:spPr>
        <p:txBody>
          <a:bodyPr wrap="square" rtlCol="0">
            <a:spAutoFit/>
          </a:bodyPr>
          <a:lstStyle/>
          <a:p>
            <a:r>
              <a:rPr lang="it-IT" b="1" dirty="0" smtClean="0">
                <a:solidFill>
                  <a:srgbClr val="00B050"/>
                </a:solidFill>
              </a:rPr>
              <a:t>PM </a:t>
            </a:r>
            <a:r>
              <a:rPr lang="it-IT" sz="1200" dirty="0" smtClean="0">
                <a:solidFill>
                  <a:srgbClr val="00B050"/>
                </a:solidFill>
              </a:rPr>
              <a:t>Project management</a:t>
            </a:r>
            <a:endParaRPr lang="it-IT" sz="1200" dirty="0">
              <a:solidFill>
                <a:srgbClr val="00B050"/>
              </a:solidFill>
            </a:endParaRPr>
          </a:p>
        </p:txBody>
      </p:sp>
      <p:sp>
        <p:nvSpPr>
          <p:cNvPr id="29" name="CasellaDiTesto 28"/>
          <p:cNvSpPr txBox="1"/>
          <p:nvPr/>
        </p:nvSpPr>
        <p:spPr>
          <a:xfrm>
            <a:off x="6446057" y="3178772"/>
            <a:ext cx="1862528" cy="584775"/>
          </a:xfrm>
          <a:prstGeom prst="rect">
            <a:avLst/>
          </a:prstGeom>
          <a:noFill/>
        </p:spPr>
        <p:txBody>
          <a:bodyPr wrap="square" rtlCol="0">
            <a:spAutoFit/>
          </a:bodyPr>
          <a:lstStyle/>
          <a:p>
            <a:r>
              <a:rPr lang="it-IT" b="1" dirty="0" smtClean="0">
                <a:solidFill>
                  <a:srgbClr val="00B050"/>
                </a:solidFill>
              </a:rPr>
              <a:t>SCM </a:t>
            </a:r>
            <a:r>
              <a:rPr lang="it-IT" sz="1400" dirty="0">
                <a:solidFill>
                  <a:srgbClr val="00B050"/>
                </a:solidFill>
              </a:rPr>
              <a:t>Supply Chain </a:t>
            </a:r>
            <a:r>
              <a:rPr lang="it-IT" sz="1400" dirty="0" smtClean="0">
                <a:solidFill>
                  <a:srgbClr val="00B050"/>
                </a:solidFill>
              </a:rPr>
              <a:t>Managemen</a:t>
            </a:r>
            <a:r>
              <a:rPr lang="it-IT" sz="1400" dirty="0" smtClean="0">
                <a:solidFill>
                  <a:schemeClr val="bg1">
                    <a:lumMod val="50000"/>
                  </a:schemeClr>
                </a:solidFill>
              </a:rPr>
              <a:t>t</a:t>
            </a:r>
            <a:r>
              <a:rPr lang="it-IT" sz="1400" b="1" dirty="0" smtClean="0">
                <a:solidFill>
                  <a:srgbClr val="00B050"/>
                </a:solidFill>
              </a:rPr>
              <a:t> </a:t>
            </a:r>
            <a:endParaRPr lang="it-IT" b="1" dirty="0">
              <a:solidFill>
                <a:srgbClr val="00B050"/>
              </a:solidFill>
            </a:endParaRPr>
          </a:p>
        </p:txBody>
      </p:sp>
      <p:sp>
        <p:nvSpPr>
          <p:cNvPr id="30" name="CasellaDiTesto 29"/>
          <p:cNvSpPr txBox="1"/>
          <p:nvPr/>
        </p:nvSpPr>
        <p:spPr>
          <a:xfrm>
            <a:off x="1563292" y="3299144"/>
            <a:ext cx="1799726" cy="584775"/>
          </a:xfrm>
          <a:prstGeom prst="rect">
            <a:avLst/>
          </a:prstGeom>
          <a:noFill/>
        </p:spPr>
        <p:txBody>
          <a:bodyPr wrap="square" rtlCol="0">
            <a:spAutoFit/>
          </a:bodyPr>
          <a:lstStyle/>
          <a:p>
            <a:r>
              <a:rPr lang="it-IT" b="1" dirty="0" smtClean="0">
                <a:solidFill>
                  <a:srgbClr val="00B050"/>
                </a:solidFill>
              </a:rPr>
              <a:t>IRM </a:t>
            </a:r>
            <a:r>
              <a:rPr lang="it-IT" sz="1400" dirty="0">
                <a:solidFill>
                  <a:srgbClr val="00B050"/>
                </a:solidFill>
              </a:rPr>
              <a:t>Information </a:t>
            </a:r>
            <a:r>
              <a:rPr lang="it-IT" sz="1400" dirty="0" err="1">
                <a:solidFill>
                  <a:srgbClr val="00B050"/>
                </a:solidFill>
              </a:rPr>
              <a:t>rights</a:t>
            </a:r>
            <a:r>
              <a:rPr lang="it-IT" sz="1400" dirty="0">
                <a:solidFill>
                  <a:srgbClr val="00B050"/>
                </a:solidFill>
              </a:rPr>
              <a:t> management</a:t>
            </a:r>
            <a:endParaRPr lang="it-IT" sz="1400" b="1" dirty="0">
              <a:solidFill>
                <a:srgbClr val="00B050"/>
              </a:solidFill>
            </a:endParaRPr>
          </a:p>
        </p:txBody>
      </p:sp>
      <p:sp>
        <p:nvSpPr>
          <p:cNvPr id="32" name="CasellaDiTesto 31"/>
          <p:cNvSpPr txBox="1"/>
          <p:nvPr/>
        </p:nvSpPr>
        <p:spPr>
          <a:xfrm>
            <a:off x="5340185" y="1889817"/>
            <a:ext cx="2165477" cy="369332"/>
          </a:xfrm>
          <a:prstGeom prst="rect">
            <a:avLst/>
          </a:prstGeom>
          <a:noFill/>
        </p:spPr>
        <p:txBody>
          <a:bodyPr wrap="square" rtlCol="0">
            <a:spAutoFit/>
          </a:bodyPr>
          <a:lstStyle/>
          <a:p>
            <a:r>
              <a:rPr lang="it-IT" dirty="0" smtClean="0">
                <a:solidFill>
                  <a:srgbClr val="00B050"/>
                </a:solidFill>
              </a:rPr>
              <a:t>market </a:t>
            </a:r>
            <a:r>
              <a:rPr lang="it-IT" dirty="0" err="1" smtClean="0">
                <a:solidFill>
                  <a:srgbClr val="00B050"/>
                </a:solidFill>
              </a:rPr>
              <a:t>research</a:t>
            </a:r>
            <a:endParaRPr lang="it-IT" dirty="0">
              <a:solidFill>
                <a:srgbClr val="00B050"/>
              </a:solidFill>
            </a:endParaRPr>
          </a:p>
        </p:txBody>
      </p:sp>
      <p:sp>
        <p:nvSpPr>
          <p:cNvPr id="33" name="CasellaDiTesto 32"/>
          <p:cNvSpPr txBox="1"/>
          <p:nvPr/>
        </p:nvSpPr>
        <p:spPr>
          <a:xfrm>
            <a:off x="4916881" y="4867656"/>
            <a:ext cx="2165477" cy="369332"/>
          </a:xfrm>
          <a:prstGeom prst="rect">
            <a:avLst/>
          </a:prstGeom>
          <a:noFill/>
        </p:spPr>
        <p:txBody>
          <a:bodyPr wrap="square" rtlCol="0">
            <a:spAutoFit/>
          </a:bodyPr>
          <a:lstStyle/>
          <a:p>
            <a:r>
              <a:rPr lang="it-IT" dirty="0" err="1" smtClean="0">
                <a:solidFill>
                  <a:srgbClr val="00B050"/>
                </a:solidFill>
              </a:rPr>
              <a:t>technology</a:t>
            </a:r>
            <a:r>
              <a:rPr lang="it-IT" dirty="0" smtClean="0">
                <a:solidFill>
                  <a:srgbClr val="00B050"/>
                </a:solidFill>
              </a:rPr>
              <a:t> </a:t>
            </a:r>
            <a:r>
              <a:rPr lang="it-IT" dirty="0" err="1" smtClean="0">
                <a:solidFill>
                  <a:srgbClr val="00B050"/>
                </a:solidFill>
              </a:rPr>
              <a:t>scouting</a:t>
            </a:r>
            <a:endParaRPr lang="it-IT" dirty="0">
              <a:solidFill>
                <a:srgbClr val="00B050"/>
              </a:solidFill>
            </a:endParaRPr>
          </a:p>
        </p:txBody>
      </p:sp>
    </p:spTree>
    <p:extLst>
      <p:ext uri="{BB962C8B-B14F-4D97-AF65-F5344CB8AC3E}">
        <p14:creationId xmlns:p14="http://schemas.microsoft.com/office/powerpoint/2010/main" val="308708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err="1"/>
              <a:t>digital</a:t>
            </a:r>
            <a:r>
              <a:rPr lang="it-IT" b="1" dirty="0"/>
              <a:t> </a:t>
            </a:r>
            <a:r>
              <a:rPr lang="it-IT" b="1" dirty="0" err="1"/>
              <a:t>transformation</a:t>
            </a:r>
            <a:r>
              <a:rPr lang="it-IT" dirty="0"/>
              <a:t>_ </a:t>
            </a:r>
            <a:r>
              <a:rPr lang="it-IT" dirty="0" err="1"/>
              <a:t>digital</a:t>
            </a:r>
            <a:r>
              <a:rPr lang="it-IT" dirty="0"/>
              <a:t> </a:t>
            </a:r>
            <a:r>
              <a:rPr lang="it-IT" dirty="0" err="1" smtClean="0"/>
              <a:t>start-ups</a:t>
            </a:r>
            <a:r>
              <a:rPr lang="it-IT" dirty="0" smtClean="0"/>
              <a:t/>
            </a:r>
            <a:br>
              <a:rPr lang="it-IT" dirty="0" smtClean="0"/>
            </a:br>
            <a:r>
              <a:rPr lang="en-GB" dirty="0"/>
              <a:t>multilayers actors, technologies, devices</a:t>
            </a:r>
            <a:endParaRPr lang="it-IT" dirty="0"/>
          </a:p>
        </p:txBody>
      </p:sp>
      <p:sp>
        <p:nvSpPr>
          <p:cNvPr id="3" name="Segnaposto contenuto 2"/>
          <p:cNvSpPr>
            <a:spLocks noGrp="1"/>
          </p:cNvSpPr>
          <p:nvPr>
            <p:ph idx="1"/>
          </p:nvPr>
        </p:nvSpPr>
        <p:spPr/>
        <p:txBody>
          <a:bodyPr>
            <a:noAutofit/>
          </a:bodyPr>
          <a:lstStyle/>
          <a:p>
            <a:pPr marL="809625" lvl="1" indent="-352425">
              <a:lnSpc>
                <a:spcPct val="114000"/>
              </a:lnSpc>
              <a:buNone/>
            </a:pPr>
            <a:r>
              <a:rPr lang="en-US" sz="1800" dirty="0"/>
              <a:t>place on the market </a:t>
            </a:r>
          </a:p>
          <a:p>
            <a:pPr lvl="1">
              <a:lnSpc>
                <a:spcPct val="114000"/>
              </a:lnSpc>
              <a:buFont typeface="Wingdings" panose="05000000000000000000" pitchFamily="2" charset="2"/>
              <a:buChar char="§"/>
            </a:pPr>
            <a:r>
              <a:rPr lang="en-US" sz="1800" dirty="0"/>
              <a:t>a new </a:t>
            </a:r>
            <a:r>
              <a:rPr lang="en-US" sz="1800" dirty="0" smtClean="0"/>
              <a:t>product</a:t>
            </a:r>
          </a:p>
          <a:p>
            <a:pPr lvl="1">
              <a:lnSpc>
                <a:spcPct val="114000"/>
              </a:lnSpc>
              <a:buFont typeface="Wingdings" panose="05000000000000000000" pitchFamily="2" charset="2"/>
              <a:buChar char="§"/>
            </a:pPr>
            <a:r>
              <a:rPr lang="en-US" sz="1800" dirty="0" smtClean="0"/>
              <a:t>an </a:t>
            </a:r>
            <a:r>
              <a:rPr lang="en-US" sz="1800" dirty="0"/>
              <a:t>additional product </a:t>
            </a:r>
          </a:p>
          <a:p>
            <a:pPr lvl="1">
              <a:lnSpc>
                <a:spcPct val="114000"/>
              </a:lnSpc>
              <a:buFont typeface="Wingdings" panose="05000000000000000000" pitchFamily="2" charset="2"/>
              <a:buChar char="§"/>
            </a:pPr>
            <a:r>
              <a:rPr lang="en-US" sz="1800" dirty="0" smtClean="0"/>
              <a:t>a </a:t>
            </a:r>
            <a:r>
              <a:rPr lang="en-US" sz="1800" dirty="0"/>
              <a:t>digital service </a:t>
            </a:r>
          </a:p>
          <a:p>
            <a:pPr marL="809625" lvl="1" indent="-352425">
              <a:lnSpc>
                <a:spcPct val="114000"/>
              </a:lnSpc>
              <a:buNone/>
            </a:pPr>
            <a:r>
              <a:rPr lang="en-US" sz="1800" dirty="0"/>
              <a:t>transform existing commercial activities into digital ones </a:t>
            </a:r>
          </a:p>
          <a:p>
            <a:pPr marL="809625" lvl="1" indent="-352425">
              <a:lnSpc>
                <a:spcPct val="114000"/>
              </a:lnSpc>
              <a:buNone/>
            </a:pPr>
            <a:r>
              <a:rPr lang="en-US" sz="1800" dirty="0"/>
              <a:t>	for example, </a:t>
            </a:r>
            <a:endParaRPr lang="en-US" sz="1800" dirty="0" smtClean="0"/>
          </a:p>
          <a:p>
            <a:pPr marL="809625" lvl="1" indent="-352425">
              <a:lnSpc>
                <a:spcPct val="114000"/>
              </a:lnSpc>
              <a:buNone/>
            </a:pPr>
            <a:r>
              <a:rPr lang="en-US" sz="1800" dirty="0"/>
              <a:t>	</a:t>
            </a:r>
            <a:r>
              <a:rPr lang="en-US" sz="1800" dirty="0" smtClean="0"/>
              <a:t>the </a:t>
            </a:r>
            <a:r>
              <a:rPr lang="en-US" sz="1800" dirty="0"/>
              <a:t>adoption of digital technologies to increase the efficiency </a:t>
            </a:r>
            <a:endParaRPr lang="en-US" sz="1800" dirty="0" smtClean="0"/>
          </a:p>
          <a:p>
            <a:pPr marL="809625" lvl="1" indent="-352425">
              <a:lnSpc>
                <a:spcPct val="114000"/>
              </a:lnSpc>
              <a:buNone/>
            </a:pPr>
            <a:r>
              <a:rPr lang="en-US" sz="1800" dirty="0"/>
              <a:t>	</a:t>
            </a:r>
            <a:r>
              <a:rPr lang="en-US" sz="1800" dirty="0" smtClean="0"/>
              <a:t>or </a:t>
            </a:r>
            <a:r>
              <a:rPr lang="en-US" sz="1800" dirty="0"/>
              <a:t>convenience of a product or </a:t>
            </a:r>
            <a:r>
              <a:rPr lang="en-US" sz="1800" dirty="0" smtClean="0"/>
              <a:t>service</a:t>
            </a:r>
          </a:p>
          <a:p>
            <a:pPr marL="809625" lvl="1" indent="-352425">
              <a:lnSpc>
                <a:spcPct val="114000"/>
              </a:lnSpc>
              <a:buNone/>
            </a:pPr>
            <a:r>
              <a:rPr lang="en-US" sz="1800" dirty="0"/>
              <a:t>	</a:t>
            </a:r>
            <a:r>
              <a:rPr lang="en-US" sz="1800" dirty="0" smtClean="0"/>
              <a:t>or </a:t>
            </a:r>
            <a:r>
              <a:rPr lang="en-US" sz="1800" dirty="0"/>
              <a:t>to allow the introduction of new functionalities</a:t>
            </a:r>
          </a:p>
        </p:txBody>
      </p:sp>
    </p:spTree>
    <p:extLst>
      <p:ext uri="{BB962C8B-B14F-4D97-AF65-F5344CB8AC3E}">
        <p14:creationId xmlns:p14="http://schemas.microsoft.com/office/powerpoint/2010/main" val="292982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err="1"/>
              <a:t>digital</a:t>
            </a:r>
            <a:r>
              <a:rPr lang="it-IT" b="1" dirty="0"/>
              <a:t> </a:t>
            </a:r>
            <a:r>
              <a:rPr lang="it-IT" b="1" dirty="0" err="1"/>
              <a:t>transformation</a:t>
            </a:r>
            <a:r>
              <a:rPr lang="it-IT" dirty="0"/>
              <a:t>_ </a:t>
            </a:r>
            <a:r>
              <a:rPr lang="it-IT" dirty="0" err="1"/>
              <a:t>digital</a:t>
            </a:r>
            <a:r>
              <a:rPr lang="it-IT" dirty="0"/>
              <a:t> </a:t>
            </a:r>
            <a:r>
              <a:rPr lang="it-IT" dirty="0" err="1" smtClean="0"/>
              <a:t>platforms</a:t>
            </a:r>
            <a:r>
              <a:rPr lang="it-IT" dirty="0" smtClean="0"/>
              <a:t/>
            </a:r>
            <a:br>
              <a:rPr lang="it-IT" dirty="0" smtClean="0"/>
            </a:br>
            <a:r>
              <a:rPr lang="en-GB" dirty="0"/>
              <a:t>multilayers actors, technologies, devices</a:t>
            </a:r>
            <a:endParaRPr lang="it-IT" dirty="0"/>
          </a:p>
        </p:txBody>
      </p:sp>
      <p:sp>
        <p:nvSpPr>
          <p:cNvPr id="3" name="Segnaposto contenuto 2"/>
          <p:cNvSpPr>
            <a:spLocks noGrp="1"/>
          </p:cNvSpPr>
          <p:nvPr>
            <p:ph idx="1"/>
          </p:nvPr>
        </p:nvSpPr>
        <p:spPr/>
        <p:txBody>
          <a:bodyPr>
            <a:noAutofit/>
          </a:bodyPr>
          <a:lstStyle/>
          <a:p>
            <a:pPr marL="457200" lvl="1" indent="-457200">
              <a:lnSpc>
                <a:spcPct val="133000"/>
              </a:lnSpc>
              <a:buNone/>
            </a:pPr>
            <a:r>
              <a:rPr lang="en-US" sz="1800" dirty="0"/>
              <a:t>The case of Vodafone</a:t>
            </a:r>
          </a:p>
          <a:p>
            <a:pPr marL="457200" lvl="1" indent="-457200">
              <a:lnSpc>
                <a:spcPct val="133000"/>
              </a:lnSpc>
              <a:buNone/>
            </a:pPr>
            <a:r>
              <a:rPr lang="en-US" sz="1800" dirty="0" smtClean="0"/>
              <a:t>	use </a:t>
            </a:r>
            <a:r>
              <a:rPr lang="en-US" sz="1800" dirty="0"/>
              <a:t>of technological infrastructure (internet connections) </a:t>
            </a:r>
            <a:endParaRPr lang="en-US" sz="1800" dirty="0" smtClean="0"/>
          </a:p>
          <a:p>
            <a:pPr marL="457200" lvl="1" indent="-457200">
              <a:lnSpc>
                <a:spcPct val="133000"/>
              </a:lnSpc>
              <a:buNone/>
            </a:pPr>
            <a:r>
              <a:rPr lang="en-US" sz="1800" dirty="0"/>
              <a:t>	</a:t>
            </a:r>
            <a:r>
              <a:rPr lang="en-US" sz="1800" dirty="0" smtClean="0"/>
              <a:t>to supply a new service: data analytics</a:t>
            </a:r>
            <a:endParaRPr lang="it-IT" sz="1800" dirty="0"/>
          </a:p>
        </p:txBody>
      </p:sp>
    </p:spTree>
    <p:extLst>
      <p:ext uri="{BB962C8B-B14F-4D97-AF65-F5344CB8AC3E}">
        <p14:creationId xmlns:p14="http://schemas.microsoft.com/office/powerpoint/2010/main" val="616953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7" y="102516"/>
            <a:ext cx="8493514" cy="901963"/>
          </a:xfrm>
        </p:spPr>
        <p:txBody>
          <a:bodyPr>
            <a:noAutofit/>
          </a:bodyPr>
          <a:lstStyle/>
          <a:p>
            <a:r>
              <a:rPr lang="en-GB" sz="2400" b="1" dirty="0" smtClean="0">
                <a:solidFill>
                  <a:srgbClr val="FF0000"/>
                </a:solidFill>
              </a:rPr>
              <a:t>Outline</a:t>
            </a:r>
            <a:r>
              <a:rPr lang="en-GB" sz="2400" b="1" dirty="0" smtClean="0"/>
              <a:t/>
            </a:r>
            <a:br>
              <a:rPr lang="en-GB" sz="2400" b="1" dirty="0" smtClean="0"/>
            </a:br>
            <a:endParaRPr lang="en-US" sz="18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2</a:t>
            </a:fld>
            <a:endParaRPr lang="it-IT"/>
          </a:p>
        </p:txBody>
      </p:sp>
      <p:sp>
        <p:nvSpPr>
          <p:cNvPr id="5" name="Segnaposto contenuto 2"/>
          <p:cNvSpPr>
            <a:spLocks noGrp="1"/>
          </p:cNvSpPr>
          <p:nvPr>
            <p:ph idx="1"/>
          </p:nvPr>
        </p:nvSpPr>
        <p:spPr>
          <a:xfrm>
            <a:off x="457200" y="1171743"/>
            <a:ext cx="8510511" cy="5388453"/>
          </a:xfrm>
        </p:spPr>
        <p:txBody>
          <a:bodyPr>
            <a:noAutofit/>
          </a:bodyPr>
          <a:lstStyle/>
          <a:p>
            <a:pPr marL="0" indent="0">
              <a:buNone/>
            </a:pPr>
            <a:r>
              <a:rPr lang="en-GB" sz="1800" dirty="0" smtClean="0"/>
              <a:t>Research questions</a:t>
            </a:r>
          </a:p>
          <a:p>
            <a:pPr marL="542925" lvl="0" indent="-185738"/>
            <a:r>
              <a:rPr lang="en-GB" sz="1600" dirty="0" smtClean="0"/>
              <a:t>What do we mean by “digital transformation”?</a:t>
            </a:r>
          </a:p>
          <a:p>
            <a:pPr marL="542925" lvl="0" indent="-185738"/>
            <a:r>
              <a:rPr lang="en-GB" sz="1600" dirty="0" smtClean="0"/>
              <a:t>How do digital transformations emerge?</a:t>
            </a:r>
          </a:p>
          <a:p>
            <a:pPr marL="542925" lvl="0" indent="-185738"/>
            <a:r>
              <a:rPr lang="en-GB" sz="1600" dirty="0" smtClean="0"/>
              <a:t>How do they percolate in /enhance/change the working of the economy and society?</a:t>
            </a:r>
          </a:p>
          <a:p>
            <a:pPr marL="542925" lvl="0" indent="-185738"/>
            <a:endParaRPr lang="en-GB" sz="1600" dirty="0" smtClean="0"/>
          </a:p>
          <a:p>
            <a:pPr marL="0" indent="0">
              <a:buNone/>
            </a:pPr>
            <a:r>
              <a:rPr lang="en-GB" sz="1800" dirty="0" smtClean="0">
                <a:sym typeface="Wingdings" panose="05000000000000000000" pitchFamily="2" charset="2"/>
              </a:rPr>
              <a:t> </a:t>
            </a:r>
            <a:r>
              <a:rPr lang="en-GB" sz="1800" dirty="0" smtClean="0"/>
              <a:t>Focus on cross sector interrelations </a:t>
            </a:r>
          </a:p>
          <a:p>
            <a:pPr marL="400050" lvl="1" indent="0">
              <a:buNone/>
            </a:pPr>
            <a:r>
              <a:rPr lang="en-GB" sz="1600" dirty="0" smtClean="0"/>
              <a:t>Interrelations matter because they mark the pace of changes within the many subsystems (energy, transport, industry, public administration, …) in the sociotechnical &amp; economic systems</a:t>
            </a:r>
          </a:p>
          <a:p>
            <a:pPr marL="400050" lvl="1" indent="0">
              <a:buNone/>
            </a:pPr>
            <a:endParaRPr lang="en-GB" sz="1600" dirty="0" smtClean="0"/>
          </a:p>
          <a:p>
            <a:pPr lvl="0">
              <a:buFont typeface="Wingdings" panose="05000000000000000000" pitchFamily="2" charset="2"/>
              <a:buChar char="à"/>
            </a:pPr>
            <a:r>
              <a:rPr lang="en-GB" sz="1800" dirty="0" smtClean="0"/>
              <a:t>Case studies to frame the concepts on digital transformation and on its impact</a:t>
            </a:r>
            <a:r>
              <a:rPr lang="en-GB" sz="1800" dirty="0"/>
              <a:t> </a:t>
            </a:r>
            <a:endParaRPr lang="en-GB" sz="1800" dirty="0" smtClean="0"/>
          </a:p>
          <a:p>
            <a:pPr marL="1385888" lvl="1"/>
            <a:r>
              <a:rPr lang="en-GB" sz="1600" dirty="0" smtClean="0"/>
              <a:t>Big data in Japan</a:t>
            </a:r>
          </a:p>
          <a:p>
            <a:pPr marL="1385888" lvl="1"/>
            <a:r>
              <a:rPr lang="en-GB" sz="1600" dirty="0" smtClean="0"/>
              <a:t>Industry 4.0 in Italy</a:t>
            </a:r>
          </a:p>
          <a:p>
            <a:pPr marL="1385888" lvl="1"/>
            <a:r>
              <a:rPr lang="en-GB" sz="1600" dirty="0" smtClean="0"/>
              <a:t>Automotive supply chain in China</a:t>
            </a:r>
            <a:r>
              <a:rPr lang="en-GB" sz="1600" dirty="0"/>
              <a:t>, Germany, </a:t>
            </a:r>
            <a:r>
              <a:rPr lang="en-GB" sz="1600" dirty="0" smtClean="0"/>
              <a:t>Italy </a:t>
            </a:r>
            <a:endParaRPr lang="en-GB" sz="1800" dirty="0"/>
          </a:p>
          <a:p>
            <a:pPr>
              <a:buFont typeface="Wingdings" panose="05000000000000000000" pitchFamily="2" charset="2"/>
              <a:buChar char="à"/>
            </a:pPr>
            <a:r>
              <a:rPr lang="en-GB" sz="1800" dirty="0" smtClean="0"/>
              <a:t>Summing up and discussion</a:t>
            </a:r>
            <a:endParaRPr lang="en-GB" sz="1800" dirty="0"/>
          </a:p>
        </p:txBody>
      </p:sp>
    </p:spTree>
    <p:extLst>
      <p:ext uri="{BB962C8B-B14F-4D97-AF65-F5344CB8AC3E}">
        <p14:creationId xmlns:p14="http://schemas.microsoft.com/office/powerpoint/2010/main" val="191186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7" y="102516"/>
            <a:ext cx="8493514" cy="901963"/>
          </a:xfrm>
        </p:spPr>
        <p:txBody>
          <a:bodyPr>
            <a:noAutofit/>
          </a:bodyPr>
          <a:lstStyle/>
          <a:p>
            <a:pPr lvl="0"/>
            <a:r>
              <a:rPr lang="en-US" sz="2400" b="1" dirty="0"/>
              <a:t>How do they </a:t>
            </a:r>
            <a:r>
              <a:rPr lang="en-US" sz="2400" b="1" dirty="0" smtClean="0"/>
              <a:t>percolate in/enhance/change </a:t>
            </a:r>
            <a:br>
              <a:rPr lang="en-US" sz="2400" b="1" dirty="0" smtClean="0"/>
            </a:br>
            <a:r>
              <a:rPr lang="en-US" sz="2400" b="1" dirty="0" smtClean="0"/>
              <a:t>the </a:t>
            </a:r>
            <a:r>
              <a:rPr lang="en-US" sz="2400" b="1" dirty="0"/>
              <a:t>working of the economy?</a:t>
            </a:r>
          </a:p>
        </p:txBody>
      </p:sp>
      <p:sp>
        <p:nvSpPr>
          <p:cNvPr id="4" name="Segnaposto numero diapositiva 3"/>
          <p:cNvSpPr>
            <a:spLocks noGrp="1"/>
          </p:cNvSpPr>
          <p:nvPr>
            <p:ph type="sldNum" sz="quarter" idx="4"/>
          </p:nvPr>
        </p:nvSpPr>
        <p:spPr/>
        <p:txBody>
          <a:bodyPr/>
          <a:lstStyle/>
          <a:p>
            <a:fld id="{ADC212E0-3B3E-41E2-811B-8704455DB2E6}" type="slidenum">
              <a:rPr lang="it-IT" smtClean="0"/>
              <a:pPr/>
              <a:t>20</a:t>
            </a:fld>
            <a:endParaRPr lang="it-IT"/>
          </a:p>
        </p:txBody>
      </p:sp>
      <p:sp>
        <p:nvSpPr>
          <p:cNvPr id="5" name="Segnaposto contenuto 2"/>
          <p:cNvSpPr>
            <a:spLocks noGrp="1"/>
          </p:cNvSpPr>
          <p:nvPr>
            <p:ph idx="1"/>
          </p:nvPr>
        </p:nvSpPr>
        <p:spPr>
          <a:xfrm>
            <a:off x="457199" y="1412776"/>
            <a:ext cx="8510511" cy="5025899"/>
          </a:xfrm>
        </p:spPr>
        <p:txBody>
          <a:bodyPr>
            <a:noAutofit/>
          </a:bodyPr>
          <a:lstStyle/>
          <a:p>
            <a:pPr marL="0" indent="0">
              <a:buNone/>
            </a:pPr>
            <a:r>
              <a:rPr lang="it-IT" sz="2000" dirty="0" smtClean="0"/>
              <a:t>Case </a:t>
            </a:r>
            <a:r>
              <a:rPr lang="it-IT" sz="2000" dirty="0" err="1" smtClean="0"/>
              <a:t>studies</a:t>
            </a:r>
            <a:endParaRPr lang="it-IT" sz="2000" dirty="0" smtClean="0"/>
          </a:p>
          <a:p>
            <a:pPr marL="722313" indent="-255588">
              <a:lnSpc>
                <a:spcPct val="150000"/>
              </a:lnSpc>
              <a:buFont typeface="Wingdings" panose="05000000000000000000" pitchFamily="2" charset="2"/>
              <a:buChar char="§"/>
            </a:pPr>
            <a:r>
              <a:rPr lang="it-IT" sz="2000" dirty="0" smtClean="0"/>
              <a:t>Big </a:t>
            </a:r>
            <a:r>
              <a:rPr lang="it-IT" sz="2000" dirty="0"/>
              <a:t>data in </a:t>
            </a:r>
            <a:r>
              <a:rPr lang="it-IT" sz="2000" dirty="0" smtClean="0"/>
              <a:t>Japan</a:t>
            </a:r>
          </a:p>
          <a:p>
            <a:pPr marL="722313" indent="-255588">
              <a:lnSpc>
                <a:spcPct val="150000"/>
              </a:lnSpc>
              <a:buFont typeface="Wingdings" panose="05000000000000000000" pitchFamily="2" charset="2"/>
              <a:buChar char="§"/>
            </a:pPr>
            <a:r>
              <a:rPr lang="it-IT" sz="2000" dirty="0" err="1" smtClean="0"/>
              <a:t>Industry</a:t>
            </a:r>
            <a:r>
              <a:rPr lang="it-IT" sz="2000" dirty="0" smtClean="0"/>
              <a:t> 4.0 in </a:t>
            </a:r>
            <a:r>
              <a:rPr lang="it-IT" sz="2000" dirty="0" err="1" smtClean="0"/>
              <a:t>Italy</a:t>
            </a:r>
            <a:endParaRPr lang="it-IT" sz="2000" dirty="0" smtClean="0"/>
          </a:p>
          <a:p>
            <a:pPr marL="722313" indent="-255588">
              <a:lnSpc>
                <a:spcPct val="150000"/>
              </a:lnSpc>
              <a:buFont typeface="Wingdings" panose="05000000000000000000" pitchFamily="2" charset="2"/>
              <a:buChar char="§"/>
            </a:pPr>
            <a:r>
              <a:rPr lang="en-GB" sz="2000" dirty="0" smtClean="0"/>
              <a:t>Automotive </a:t>
            </a:r>
            <a:r>
              <a:rPr lang="en-GB" sz="2000" dirty="0"/>
              <a:t>supply chain: Germany, China and Italy</a:t>
            </a:r>
            <a:endParaRPr lang="it-IT" sz="2000" dirty="0" smtClean="0"/>
          </a:p>
          <a:p>
            <a:pPr marL="0" indent="0">
              <a:lnSpc>
                <a:spcPct val="150000"/>
              </a:lnSpc>
              <a:buNone/>
            </a:pPr>
            <a:endParaRPr lang="it-IT" sz="2000" dirty="0"/>
          </a:p>
          <a:p>
            <a:pPr marL="0" indent="0">
              <a:buNone/>
            </a:pPr>
            <a:endParaRPr lang="it-IT" sz="2000" dirty="0" smtClean="0"/>
          </a:p>
          <a:p>
            <a:pPr marL="0" indent="0">
              <a:buNone/>
            </a:pPr>
            <a:endParaRPr lang="it-IT" sz="2000" dirty="0"/>
          </a:p>
        </p:txBody>
      </p:sp>
    </p:spTree>
    <p:extLst>
      <p:ext uri="{BB962C8B-B14F-4D97-AF65-F5344CB8AC3E}">
        <p14:creationId xmlns:p14="http://schemas.microsoft.com/office/powerpoint/2010/main" val="3778207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pPr>
              <a:lnSpc>
                <a:spcPct val="113000"/>
              </a:lnSpc>
            </a:pPr>
            <a:r>
              <a:rPr lang="it-IT" sz="2400" dirty="0" smtClean="0"/>
              <a:t>Big data in Japan: </a:t>
            </a:r>
            <a:r>
              <a:rPr lang="it-IT" sz="2400" dirty="0" err="1" smtClean="0"/>
              <a:t>survey</a:t>
            </a:r>
            <a:r>
              <a:rPr lang="it-IT" sz="2400" dirty="0" smtClean="0"/>
              <a:t/>
            </a:r>
            <a:br>
              <a:rPr lang="it-IT" sz="2400" dirty="0" smtClean="0"/>
            </a:br>
            <a:r>
              <a:rPr lang="en-US" sz="1600" b="0" dirty="0" smtClean="0"/>
              <a:t>Research Institute of Economy, Trade and Industry | </a:t>
            </a:r>
            <a:r>
              <a:rPr lang="en-US" sz="1600" b="0" dirty="0" err="1" smtClean="0"/>
              <a:t>Motohashi</a:t>
            </a:r>
            <a:r>
              <a:rPr lang="en-US" sz="1600" b="0" dirty="0" smtClean="0"/>
              <a:t> 2017</a:t>
            </a:r>
            <a:endParaRPr lang="it-IT" sz="1600" b="0" dirty="0"/>
          </a:p>
        </p:txBody>
      </p:sp>
      <p:sp>
        <p:nvSpPr>
          <p:cNvPr id="3" name="Segnaposto contenuto 2"/>
          <p:cNvSpPr>
            <a:spLocks noGrp="1"/>
          </p:cNvSpPr>
          <p:nvPr>
            <p:ph idx="1"/>
          </p:nvPr>
        </p:nvSpPr>
        <p:spPr/>
        <p:txBody>
          <a:bodyPr>
            <a:noAutofit/>
          </a:bodyPr>
          <a:lstStyle/>
          <a:p>
            <a:pPr marL="0" indent="0">
              <a:lnSpc>
                <a:spcPct val="113000"/>
              </a:lnSpc>
              <a:buNone/>
            </a:pPr>
            <a:r>
              <a:rPr lang="en-GB" sz="1800" dirty="0" smtClean="0"/>
              <a:t>539 interviews</a:t>
            </a:r>
          </a:p>
          <a:p>
            <a:pPr marL="0" indent="0">
              <a:lnSpc>
                <a:spcPct val="113000"/>
              </a:lnSpc>
              <a:buNone/>
            </a:pPr>
            <a:r>
              <a:rPr lang="en-GB" sz="1800" b="1" dirty="0" smtClean="0"/>
              <a:t>topics</a:t>
            </a:r>
          </a:p>
          <a:p>
            <a:pPr indent="-160338">
              <a:lnSpc>
                <a:spcPct val="113000"/>
              </a:lnSpc>
              <a:buFont typeface="Wingdings" panose="05000000000000000000" pitchFamily="2" charset="2"/>
              <a:buChar char="§"/>
            </a:pPr>
            <a:r>
              <a:rPr lang="en-GB" sz="1800" dirty="0" smtClean="0"/>
              <a:t>organization in the use of big data by enterprises</a:t>
            </a:r>
          </a:p>
          <a:p>
            <a:pPr indent="-160338">
              <a:lnSpc>
                <a:spcPct val="113000"/>
              </a:lnSpc>
              <a:buFont typeface="Wingdings" panose="05000000000000000000" pitchFamily="2" charset="2"/>
              <a:buChar char="§"/>
            </a:pPr>
            <a:r>
              <a:rPr lang="en-GB" sz="1800" dirty="0" smtClean="0"/>
              <a:t>collection and use by enterprises of big data, by type of data </a:t>
            </a:r>
          </a:p>
          <a:p>
            <a:pPr indent="-160338">
              <a:lnSpc>
                <a:spcPct val="113000"/>
              </a:lnSpc>
              <a:buFont typeface="Wingdings" panose="05000000000000000000" pitchFamily="2" charset="2"/>
              <a:buChar char="§"/>
            </a:pPr>
            <a:r>
              <a:rPr lang="en-GB" sz="1800" dirty="0" smtClean="0"/>
              <a:t>use of data outside enterprises</a:t>
            </a:r>
          </a:p>
          <a:p>
            <a:pPr marL="457200" indent="-457200">
              <a:lnSpc>
                <a:spcPct val="113000"/>
              </a:lnSpc>
              <a:buFont typeface="+mj-lt"/>
              <a:buAutoNum type="arabicPeriod"/>
            </a:pPr>
            <a:endParaRPr lang="en-GB" sz="1800" dirty="0" smtClean="0"/>
          </a:p>
          <a:p>
            <a:pPr marL="0" indent="0">
              <a:lnSpc>
                <a:spcPct val="113000"/>
              </a:lnSpc>
              <a:buNone/>
            </a:pPr>
            <a:r>
              <a:rPr lang="en-GB" sz="1800" dirty="0" smtClean="0"/>
              <a:t>production process: </a:t>
            </a:r>
            <a:r>
              <a:rPr lang="en-GB" sz="1800" b="1" dirty="0" smtClean="0"/>
              <a:t>three macro-activitie</a:t>
            </a:r>
            <a:r>
              <a:rPr lang="en-GB" sz="1800" dirty="0" smtClean="0"/>
              <a:t>s</a:t>
            </a:r>
          </a:p>
          <a:p>
            <a:pPr indent="-160338">
              <a:lnSpc>
                <a:spcPct val="113000"/>
              </a:lnSpc>
              <a:buFont typeface="Wingdings" panose="05000000000000000000" pitchFamily="2" charset="2"/>
              <a:buChar char="§"/>
            </a:pPr>
            <a:r>
              <a:rPr lang="en-GB" sz="1800" dirty="0" smtClean="0"/>
              <a:t>design and development</a:t>
            </a:r>
          </a:p>
          <a:p>
            <a:pPr indent="-160338">
              <a:lnSpc>
                <a:spcPct val="113000"/>
              </a:lnSpc>
              <a:buFont typeface="Wingdings" panose="05000000000000000000" pitchFamily="2" charset="2"/>
              <a:buChar char="§"/>
            </a:pPr>
            <a:r>
              <a:rPr lang="en-GB" sz="1800" dirty="0" smtClean="0"/>
              <a:t>manufacturing </a:t>
            </a:r>
          </a:p>
          <a:p>
            <a:pPr indent="-160338">
              <a:lnSpc>
                <a:spcPct val="113000"/>
              </a:lnSpc>
              <a:buFont typeface="Wingdings" panose="05000000000000000000" pitchFamily="2" charset="2"/>
              <a:buChar char="§"/>
            </a:pPr>
            <a:r>
              <a:rPr lang="en-GB" sz="1800" dirty="0" smtClean="0"/>
              <a:t>after-sales services</a:t>
            </a:r>
            <a:endParaRPr lang="en-GB" sz="1800" dirty="0"/>
          </a:p>
        </p:txBody>
      </p:sp>
      <p:sp>
        <p:nvSpPr>
          <p:cNvPr id="4" name="Segnaposto numero diapositiva 3"/>
          <p:cNvSpPr>
            <a:spLocks noGrp="1"/>
          </p:cNvSpPr>
          <p:nvPr>
            <p:ph type="sldNum" sz="quarter" idx="4"/>
          </p:nvPr>
        </p:nvSpPr>
        <p:spPr/>
        <p:txBody>
          <a:bodyPr/>
          <a:lstStyle/>
          <a:p>
            <a:fld id="{F1D6D94C-9C93-4343-A585-CBE98798367E}" type="slidenum">
              <a:rPr lang="it-IT" smtClean="0"/>
              <a:t>21</a:t>
            </a:fld>
            <a:endParaRPr lang="it-IT"/>
          </a:p>
        </p:txBody>
      </p:sp>
    </p:spTree>
    <p:extLst>
      <p:ext uri="{BB962C8B-B14F-4D97-AF65-F5344CB8AC3E}">
        <p14:creationId xmlns:p14="http://schemas.microsoft.com/office/powerpoint/2010/main" val="11164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F1D6D94C-9C93-4343-A585-CBE98798367E}" type="slidenum">
              <a:rPr lang="it-IT" smtClean="0"/>
              <a:t>22</a:t>
            </a:fld>
            <a:endParaRPr lang="it-IT"/>
          </a:p>
        </p:txBody>
      </p:sp>
      <p:pic>
        <p:nvPicPr>
          <p:cNvPr id="7" name="Immagine 6"/>
          <p:cNvPicPr>
            <a:picLocks noChangeAspect="1"/>
          </p:cNvPicPr>
          <p:nvPr/>
        </p:nvPicPr>
        <p:blipFill>
          <a:blip r:embed="rId2"/>
          <a:stretch>
            <a:fillRect/>
          </a:stretch>
        </p:blipFill>
        <p:spPr>
          <a:xfrm>
            <a:off x="210238" y="1646195"/>
            <a:ext cx="8933762" cy="5075281"/>
          </a:xfrm>
          <a:prstGeom prst="rect">
            <a:avLst/>
          </a:prstGeom>
        </p:spPr>
      </p:pic>
      <p:sp>
        <p:nvSpPr>
          <p:cNvPr id="8" name="CasellaDiTesto 7"/>
          <p:cNvSpPr txBox="1"/>
          <p:nvPr/>
        </p:nvSpPr>
        <p:spPr>
          <a:xfrm>
            <a:off x="139118" y="5336481"/>
            <a:ext cx="2319602" cy="1200329"/>
          </a:xfrm>
          <a:prstGeom prst="rect">
            <a:avLst/>
          </a:prstGeom>
          <a:solidFill>
            <a:schemeClr val="bg1"/>
          </a:solidFill>
        </p:spPr>
        <p:txBody>
          <a:bodyPr wrap="square" rtlCol="0">
            <a:spAutoFit/>
          </a:bodyPr>
          <a:lstStyle/>
          <a:p>
            <a:r>
              <a:rPr lang="it-IT" sz="1200" b="1" dirty="0" err="1" smtClean="0">
                <a:solidFill>
                  <a:srgbClr val="0069B8"/>
                </a:solidFill>
              </a:rPr>
              <a:t>Types</a:t>
            </a:r>
            <a:r>
              <a:rPr lang="it-IT" sz="1200" b="1" dirty="0" smtClean="0">
                <a:solidFill>
                  <a:srgbClr val="0069B8"/>
                </a:solidFill>
              </a:rPr>
              <a:t> of data </a:t>
            </a:r>
            <a:r>
              <a:rPr lang="it-IT" sz="1200" dirty="0">
                <a:solidFill>
                  <a:srgbClr val="0069B8"/>
                </a:solidFill>
              </a:rPr>
              <a:t> </a:t>
            </a:r>
            <a:r>
              <a:rPr lang="it-IT" sz="1200" dirty="0" smtClean="0">
                <a:solidFill>
                  <a:schemeClr val="bg1">
                    <a:lumMod val="50000"/>
                  </a:schemeClr>
                </a:solidFill>
              </a:rPr>
              <a:t>(data </a:t>
            </a:r>
            <a:r>
              <a:rPr lang="en-US" sz="1200" dirty="0">
                <a:solidFill>
                  <a:schemeClr val="bg1">
                    <a:lumMod val="50000"/>
                  </a:schemeClr>
                </a:solidFill>
              </a:rPr>
              <a:t>generated in the commercial activity with customers and suppliers; data generated within the </a:t>
            </a:r>
            <a:r>
              <a:rPr lang="en-US" sz="1200" dirty="0" smtClean="0">
                <a:solidFill>
                  <a:schemeClr val="bg1">
                    <a:lumMod val="50000"/>
                  </a:schemeClr>
                </a:solidFill>
              </a:rPr>
              <a:t>company</a:t>
            </a:r>
            <a:r>
              <a:rPr lang="it-IT" sz="1200" dirty="0" smtClean="0">
                <a:solidFill>
                  <a:schemeClr val="bg1">
                    <a:lumMod val="50000"/>
                  </a:schemeClr>
                </a:solidFill>
              </a:rPr>
              <a:t>)</a:t>
            </a:r>
          </a:p>
          <a:p>
            <a:r>
              <a:rPr lang="it-IT" sz="1200" b="1" dirty="0" err="1" smtClean="0">
                <a:solidFill>
                  <a:srgbClr val="00CC66"/>
                </a:solidFill>
              </a:rPr>
              <a:t>Name</a:t>
            </a:r>
            <a:r>
              <a:rPr lang="it-IT" sz="1200" b="1" dirty="0" smtClean="0">
                <a:solidFill>
                  <a:srgbClr val="00CC66"/>
                </a:solidFill>
              </a:rPr>
              <a:t> of the </a:t>
            </a:r>
            <a:r>
              <a:rPr lang="it-IT" sz="1200" b="1" dirty="0" err="1" smtClean="0">
                <a:solidFill>
                  <a:srgbClr val="00CC66"/>
                </a:solidFill>
              </a:rPr>
              <a:t>sw</a:t>
            </a:r>
            <a:r>
              <a:rPr lang="it-IT" sz="1200" b="1" dirty="0" smtClean="0">
                <a:solidFill>
                  <a:srgbClr val="00CC66"/>
                </a:solidFill>
              </a:rPr>
              <a:t> </a:t>
            </a:r>
            <a:r>
              <a:rPr lang="it-IT" sz="1200" b="1" dirty="0" err="1" smtClean="0">
                <a:solidFill>
                  <a:srgbClr val="00CC66"/>
                </a:solidFill>
              </a:rPr>
              <a:t>application</a:t>
            </a:r>
            <a:endParaRPr lang="it-IT" sz="1200" b="1" dirty="0" smtClean="0">
              <a:solidFill>
                <a:srgbClr val="00CC66"/>
              </a:solidFill>
            </a:endParaRPr>
          </a:p>
          <a:p>
            <a:r>
              <a:rPr lang="it-IT" sz="1200" b="1" dirty="0" err="1" smtClean="0"/>
              <a:t>Internal</a:t>
            </a:r>
            <a:r>
              <a:rPr lang="it-IT" sz="1200" b="1" dirty="0" smtClean="0"/>
              <a:t>/</a:t>
            </a:r>
            <a:r>
              <a:rPr lang="it-IT" sz="1200" b="1" dirty="0" err="1" smtClean="0">
                <a:solidFill>
                  <a:srgbClr val="FF0000"/>
                </a:solidFill>
              </a:rPr>
              <a:t>external</a:t>
            </a:r>
            <a:r>
              <a:rPr lang="it-IT" sz="1200" b="1" dirty="0" smtClean="0">
                <a:solidFill>
                  <a:srgbClr val="FF0000"/>
                </a:solidFill>
              </a:rPr>
              <a:t> </a:t>
            </a:r>
            <a:r>
              <a:rPr lang="it-IT" sz="1200" dirty="0" smtClean="0">
                <a:solidFill>
                  <a:schemeClr val="bg1">
                    <a:lumMod val="50000"/>
                  </a:schemeClr>
                </a:solidFill>
              </a:rPr>
              <a:t>to the company</a:t>
            </a:r>
            <a:endParaRPr lang="it-IT" sz="1200" dirty="0">
              <a:solidFill>
                <a:schemeClr val="bg1">
                  <a:lumMod val="50000"/>
                </a:schemeClr>
              </a:solidFill>
            </a:endParaRPr>
          </a:p>
        </p:txBody>
      </p:sp>
      <p:sp>
        <p:nvSpPr>
          <p:cNvPr id="9" name="Rettangolo 8"/>
          <p:cNvSpPr/>
          <p:nvPr/>
        </p:nvSpPr>
        <p:spPr>
          <a:xfrm>
            <a:off x="3718560" y="1838960"/>
            <a:ext cx="853440" cy="568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553200" y="4572000"/>
            <a:ext cx="853440" cy="568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810500" y="1323816"/>
            <a:ext cx="1389380" cy="1015663"/>
          </a:xfrm>
          <a:prstGeom prst="rect">
            <a:avLst/>
          </a:prstGeom>
          <a:noFill/>
        </p:spPr>
        <p:txBody>
          <a:bodyPr wrap="square" rtlCol="0">
            <a:spAutoFit/>
          </a:bodyPr>
          <a:lstStyle/>
          <a:p>
            <a:r>
              <a:rPr lang="it-IT" sz="1000" dirty="0" smtClean="0">
                <a:solidFill>
                  <a:schemeClr val="bg1">
                    <a:lumMod val="50000"/>
                  </a:schemeClr>
                </a:solidFill>
              </a:rPr>
              <a:t>Computer </a:t>
            </a:r>
            <a:r>
              <a:rPr lang="it-IT" sz="1000" dirty="0" err="1" smtClean="0">
                <a:solidFill>
                  <a:schemeClr val="bg1">
                    <a:lumMod val="50000"/>
                  </a:schemeClr>
                </a:solidFill>
              </a:rPr>
              <a:t>Aided</a:t>
            </a:r>
            <a:r>
              <a:rPr lang="it-IT" sz="1000" dirty="0" smtClean="0">
                <a:solidFill>
                  <a:schemeClr val="bg1">
                    <a:lumMod val="50000"/>
                  </a:schemeClr>
                </a:solidFill>
              </a:rPr>
              <a:t> Design/Manufacturing; computer </a:t>
            </a:r>
            <a:r>
              <a:rPr lang="it-IT" sz="1000" dirty="0" err="1" smtClean="0">
                <a:solidFill>
                  <a:schemeClr val="bg1">
                    <a:lumMod val="50000"/>
                  </a:schemeClr>
                </a:solidFill>
              </a:rPr>
              <a:t>aided</a:t>
            </a:r>
            <a:r>
              <a:rPr lang="it-IT" sz="1000" dirty="0" smtClean="0">
                <a:solidFill>
                  <a:schemeClr val="bg1">
                    <a:lumMod val="50000"/>
                  </a:schemeClr>
                </a:solidFill>
              </a:rPr>
              <a:t> </a:t>
            </a:r>
            <a:r>
              <a:rPr lang="it-IT" sz="1000" dirty="0" err="1" smtClean="0">
                <a:solidFill>
                  <a:schemeClr val="bg1">
                    <a:lumMod val="50000"/>
                  </a:schemeClr>
                </a:solidFill>
              </a:rPr>
              <a:t>engineering</a:t>
            </a:r>
            <a:r>
              <a:rPr lang="it-IT" sz="1000" dirty="0" smtClean="0">
                <a:solidFill>
                  <a:schemeClr val="bg1">
                    <a:lumMod val="50000"/>
                  </a:schemeClr>
                </a:solidFill>
              </a:rPr>
              <a:t>, simulazione, Product life </a:t>
            </a:r>
            <a:r>
              <a:rPr lang="it-IT" sz="1000" dirty="0" err="1" smtClean="0">
                <a:solidFill>
                  <a:schemeClr val="bg1">
                    <a:lumMod val="50000"/>
                  </a:schemeClr>
                </a:solidFill>
              </a:rPr>
              <a:t>cycle</a:t>
            </a:r>
            <a:r>
              <a:rPr lang="it-IT" sz="1000" dirty="0" smtClean="0">
                <a:solidFill>
                  <a:schemeClr val="bg1">
                    <a:lumMod val="50000"/>
                  </a:schemeClr>
                </a:solidFill>
              </a:rPr>
              <a:t> management</a:t>
            </a:r>
            <a:endParaRPr lang="it-IT" sz="1000" dirty="0">
              <a:solidFill>
                <a:schemeClr val="bg1">
                  <a:lumMod val="50000"/>
                </a:schemeClr>
              </a:solidFill>
            </a:endParaRPr>
          </a:p>
        </p:txBody>
      </p:sp>
      <p:sp>
        <p:nvSpPr>
          <p:cNvPr id="12" name="CasellaDiTesto 11"/>
          <p:cNvSpPr txBox="1"/>
          <p:nvPr/>
        </p:nvSpPr>
        <p:spPr>
          <a:xfrm>
            <a:off x="5364480" y="3936710"/>
            <a:ext cx="1389380" cy="400110"/>
          </a:xfrm>
          <a:prstGeom prst="rect">
            <a:avLst/>
          </a:prstGeom>
          <a:noFill/>
        </p:spPr>
        <p:txBody>
          <a:bodyPr wrap="square" rtlCol="0">
            <a:spAutoFit/>
          </a:bodyPr>
          <a:lstStyle/>
          <a:p>
            <a:r>
              <a:rPr lang="it-IT" sz="1000" dirty="0" smtClean="0">
                <a:solidFill>
                  <a:schemeClr val="bg1">
                    <a:lumMod val="50000"/>
                  </a:schemeClr>
                </a:solidFill>
              </a:rPr>
              <a:t>Manufacturing Extension System</a:t>
            </a:r>
            <a:endParaRPr lang="it-IT" sz="1000" dirty="0">
              <a:solidFill>
                <a:schemeClr val="bg1">
                  <a:lumMod val="50000"/>
                </a:schemeClr>
              </a:solidFill>
            </a:endParaRPr>
          </a:p>
        </p:txBody>
      </p:sp>
      <p:sp>
        <p:nvSpPr>
          <p:cNvPr id="14" name="CasellaDiTesto 13"/>
          <p:cNvSpPr txBox="1"/>
          <p:nvPr/>
        </p:nvSpPr>
        <p:spPr>
          <a:xfrm>
            <a:off x="3291549" y="2121681"/>
            <a:ext cx="1389380" cy="400110"/>
          </a:xfrm>
          <a:prstGeom prst="rect">
            <a:avLst/>
          </a:prstGeom>
          <a:noFill/>
        </p:spPr>
        <p:txBody>
          <a:bodyPr wrap="square" rtlCol="0">
            <a:spAutoFit/>
          </a:bodyPr>
          <a:lstStyle/>
          <a:p>
            <a:r>
              <a:rPr lang="it-IT" sz="1000" dirty="0" err="1" smtClean="0">
                <a:solidFill>
                  <a:schemeClr val="bg1">
                    <a:lumMod val="50000"/>
                  </a:schemeClr>
                </a:solidFill>
              </a:rPr>
              <a:t>Customer</a:t>
            </a:r>
            <a:r>
              <a:rPr lang="it-IT" sz="1000" dirty="0" smtClean="0">
                <a:solidFill>
                  <a:schemeClr val="bg1">
                    <a:lumMod val="50000"/>
                  </a:schemeClr>
                </a:solidFill>
              </a:rPr>
              <a:t> </a:t>
            </a:r>
            <a:r>
              <a:rPr lang="it-IT" sz="1000" dirty="0" err="1" smtClean="0">
                <a:solidFill>
                  <a:schemeClr val="bg1">
                    <a:lumMod val="50000"/>
                  </a:schemeClr>
                </a:solidFill>
              </a:rPr>
              <a:t>Relationship</a:t>
            </a:r>
            <a:r>
              <a:rPr lang="it-IT" sz="1000" dirty="0" smtClean="0">
                <a:solidFill>
                  <a:schemeClr val="bg1">
                    <a:lumMod val="50000"/>
                  </a:schemeClr>
                </a:solidFill>
              </a:rPr>
              <a:t> Management</a:t>
            </a:r>
            <a:endParaRPr lang="it-IT" sz="1000" dirty="0">
              <a:solidFill>
                <a:schemeClr val="bg1">
                  <a:lumMod val="50000"/>
                </a:schemeClr>
              </a:solidFill>
            </a:endParaRPr>
          </a:p>
        </p:txBody>
      </p:sp>
      <p:sp>
        <p:nvSpPr>
          <p:cNvPr id="15" name="CasellaDiTesto 14"/>
          <p:cNvSpPr txBox="1"/>
          <p:nvPr/>
        </p:nvSpPr>
        <p:spPr>
          <a:xfrm>
            <a:off x="572299" y="4726726"/>
            <a:ext cx="1821646" cy="246221"/>
          </a:xfrm>
          <a:prstGeom prst="rect">
            <a:avLst/>
          </a:prstGeom>
          <a:noFill/>
        </p:spPr>
        <p:txBody>
          <a:bodyPr wrap="square" rtlCol="0">
            <a:spAutoFit/>
          </a:bodyPr>
          <a:lstStyle/>
          <a:p>
            <a:pPr algn="r"/>
            <a:r>
              <a:rPr lang="it-IT" sz="1000" dirty="0" smtClean="0">
                <a:solidFill>
                  <a:schemeClr val="bg1">
                    <a:lumMod val="50000"/>
                  </a:schemeClr>
                </a:solidFill>
              </a:rPr>
              <a:t>Enterprise </a:t>
            </a:r>
            <a:r>
              <a:rPr lang="it-IT" sz="1000" dirty="0" err="1" smtClean="0">
                <a:solidFill>
                  <a:schemeClr val="bg1">
                    <a:lumMod val="50000"/>
                  </a:schemeClr>
                </a:solidFill>
              </a:rPr>
              <a:t>Resources</a:t>
            </a:r>
            <a:r>
              <a:rPr lang="it-IT" sz="1000" dirty="0" smtClean="0">
                <a:solidFill>
                  <a:schemeClr val="bg1">
                    <a:lumMod val="50000"/>
                  </a:schemeClr>
                </a:solidFill>
              </a:rPr>
              <a:t> Planning</a:t>
            </a:r>
            <a:endParaRPr lang="it-IT" sz="1000" dirty="0">
              <a:solidFill>
                <a:schemeClr val="bg1">
                  <a:lumMod val="50000"/>
                </a:schemeClr>
              </a:solidFill>
            </a:endParaRPr>
          </a:p>
        </p:txBody>
      </p:sp>
      <p:sp>
        <p:nvSpPr>
          <p:cNvPr id="16" name="CasellaDiTesto 15"/>
          <p:cNvSpPr txBox="1"/>
          <p:nvPr/>
        </p:nvSpPr>
        <p:spPr>
          <a:xfrm>
            <a:off x="210238" y="4172804"/>
            <a:ext cx="1805543" cy="246221"/>
          </a:xfrm>
          <a:prstGeom prst="rect">
            <a:avLst/>
          </a:prstGeom>
          <a:noFill/>
        </p:spPr>
        <p:txBody>
          <a:bodyPr wrap="square" rtlCol="0">
            <a:spAutoFit/>
          </a:bodyPr>
          <a:lstStyle/>
          <a:p>
            <a:pPr algn="r"/>
            <a:r>
              <a:rPr lang="it-IT" sz="1000" dirty="0" smtClean="0">
                <a:solidFill>
                  <a:schemeClr val="bg1">
                    <a:lumMod val="50000"/>
                  </a:schemeClr>
                </a:solidFill>
              </a:rPr>
              <a:t>Supply Chain Management</a:t>
            </a:r>
            <a:endParaRPr lang="it-IT" sz="1000" dirty="0">
              <a:solidFill>
                <a:schemeClr val="bg1">
                  <a:lumMod val="50000"/>
                </a:schemeClr>
              </a:solidFill>
            </a:endParaRPr>
          </a:p>
        </p:txBody>
      </p:sp>
      <p:sp>
        <p:nvSpPr>
          <p:cNvPr id="18" name="Titolo 1"/>
          <p:cNvSpPr txBox="1">
            <a:spLocks/>
          </p:cNvSpPr>
          <p:nvPr/>
        </p:nvSpPr>
        <p:spPr>
          <a:xfrm>
            <a:off x="457200" y="142117"/>
            <a:ext cx="8229600" cy="901963"/>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rgbClr val="002060"/>
                </a:solidFill>
                <a:latin typeface="Arial" pitchFamily="34" charset="0"/>
                <a:ea typeface="+mj-ea"/>
                <a:cs typeface="Arial" pitchFamily="34" charset="0"/>
              </a:defRPr>
            </a:lvl1pPr>
          </a:lstStyle>
          <a:p>
            <a:pPr>
              <a:lnSpc>
                <a:spcPct val="113000"/>
              </a:lnSpc>
            </a:pPr>
            <a:r>
              <a:rPr lang="it-IT" sz="2400" dirty="0" smtClean="0"/>
              <a:t>Big data in Japan: </a:t>
            </a:r>
            <a:r>
              <a:rPr lang="it-IT" sz="2400" dirty="0" err="1"/>
              <a:t>types</a:t>
            </a:r>
            <a:r>
              <a:rPr lang="it-IT" sz="2400" dirty="0"/>
              <a:t> of data &amp; </a:t>
            </a:r>
            <a:r>
              <a:rPr lang="it-IT" sz="2400" dirty="0" err="1"/>
              <a:t>sw</a:t>
            </a:r>
            <a:r>
              <a:rPr lang="it-IT" sz="2400" dirty="0"/>
              <a:t> </a:t>
            </a:r>
            <a:r>
              <a:rPr lang="it-IT" sz="2400" dirty="0" err="1"/>
              <a:t>applications</a:t>
            </a:r>
            <a:r>
              <a:rPr lang="it-IT" sz="2400" dirty="0" smtClean="0"/>
              <a:t/>
            </a:r>
            <a:br>
              <a:rPr lang="it-IT" sz="2400" dirty="0" smtClean="0"/>
            </a:br>
            <a:r>
              <a:rPr lang="en-US" sz="1600" dirty="0" smtClean="0"/>
              <a:t>Research Institute of Economy, Trade and Industry | </a:t>
            </a:r>
            <a:r>
              <a:rPr lang="en-US" sz="1600" dirty="0" err="1" smtClean="0"/>
              <a:t>Motohashi</a:t>
            </a:r>
            <a:r>
              <a:rPr lang="en-US" sz="1600" dirty="0" smtClean="0"/>
              <a:t> 2017</a:t>
            </a:r>
            <a:endParaRPr lang="it-IT" sz="1600" dirty="0"/>
          </a:p>
        </p:txBody>
      </p:sp>
    </p:spTree>
    <p:extLst>
      <p:ext uri="{BB962C8B-B14F-4D97-AF65-F5344CB8AC3E}">
        <p14:creationId xmlns:p14="http://schemas.microsoft.com/office/powerpoint/2010/main" val="2277523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lnSpc>
                <a:spcPct val="113000"/>
              </a:lnSpc>
              <a:buNone/>
            </a:pPr>
            <a:r>
              <a:rPr lang="en-US" sz="2000" dirty="0"/>
              <a:t>Highlights on: </a:t>
            </a:r>
            <a:endParaRPr lang="en-US" sz="2000" dirty="0" smtClean="0"/>
          </a:p>
          <a:p>
            <a:pPr marL="538163" indent="-182563">
              <a:lnSpc>
                <a:spcPct val="113000"/>
              </a:lnSpc>
              <a:buFont typeface="Wingdings" panose="05000000000000000000" pitchFamily="2" charset="2"/>
              <a:buChar char="§"/>
            </a:pPr>
            <a:r>
              <a:rPr lang="en-US" sz="1800" dirty="0" smtClean="0"/>
              <a:t>generation </a:t>
            </a:r>
            <a:r>
              <a:rPr lang="en-US" sz="1800" dirty="0"/>
              <a:t>and use of data in each </a:t>
            </a:r>
            <a:r>
              <a:rPr lang="en-US" sz="1800" dirty="0" smtClean="0"/>
              <a:t>process</a:t>
            </a:r>
          </a:p>
          <a:p>
            <a:pPr marL="538163" indent="-182563">
              <a:lnSpc>
                <a:spcPct val="113000"/>
              </a:lnSpc>
              <a:buFont typeface="Wingdings" panose="05000000000000000000" pitchFamily="2" charset="2"/>
              <a:buChar char="§"/>
            </a:pPr>
            <a:r>
              <a:rPr lang="en-US" sz="1800" dirty="0" smtClean="0"/>
              <a:t>use </a:t>
            </a:r>
            <a:r>
              <a:rPr lang="en-US" sz="1800" dirty="0"/>
              <a:t>of data between activities (e.g. development uses data collected from production) </a:t>
            </a:r>
            <a:endParaRPr lang="en-US" sz="1800" dirty="0" smtClean="0"/>
          </a:p>
          <a:p>
            <a:pPr marL="538163" indent="-182563">
              <a:lnSpc>
                <a:spcPct val="113000"/>
              </a:lnSpc>
              <a:buFont typeface="Wingdings" panose="05000000000000000000" pitchFamily="2" charset="2"/>
              <a:buChar char="§"/>
            </a:pPr>
            <a:r>
              <a:rPr lang="en-US" sz="1800" dirty="0" smtClean="0"/>
              <a:t>collaboration </a:t>
            </a:r>
            <a:r>
              <a:rPr lang="en-US" sz="1800" dirty="0"/>
              <a:t>with other companies in the use of data (suppliers and customers</a:t>
            </a:r>
            <a:r>
              <a:rPr lang="en-US" sz="1800" dirty="0" smtClean="0"/>
              <a:t>)</a:t>
            </a:r>
          </a:p>
          <a:p>
            <a:pPr marL="538163" indent="-182563">
              <a:lnSpc>
                <a:spcPct val="113000"/>
              </a:lnSpc>
              <a:buFont typeface="Wingdings" panose="05000000000000000000" pitchFamily="2" charset="2"/>
              <a:buChar char="§"/>
            </a:pPr>
            <a:r>
              <a:rPr lang="en-US" sz="1800" dirty="0" smtClean="0"/>
              <a:t>management </a:t>
            </a:r>
            <a:r>
              <a:rPr lang="en-US" sz="1800" dirty="0"/>
              <a:t>structure for the use of </a:t>
            </a:r>
            <a:r>
              <a:rPr lang="en-US" sz="1800" dirty="0" smtClean="0"/>
              <a:t>data</a:t>
            </a:r>
          </a:p>
          <a:p>
            <a:pPr marL="538163" indent="-182563">
              <a:lnSpc>
                <a:spcPct val="113000"/>
              </a:lnSpc>
              <a:buFont typeface="Wingdings" panose="05000000000000000000" pitchFamily="2" charset="2"/>
              <a:buChar char="§"/>
            </a:pPr>
            <a:r>
              <a:rPr lang="en-US" sz="1800" dirty="0" smtClean="0"/>
              <a:t>the </a:t>
            </a:r>
            <a:r>
              <a:rPr lang="en-US" sz="1800" dirty="0"/>
              <a:t>presence or absence of a </a:t>
            </a:r>
            <a:r>
              <a:rPr lang="en-US" sz="1800" dirty="0" err="1"/>
              <a:t>specialised</a:t>
            </a:r>
            <a:r>
              <a:rPr lang="en-US" sz="1800" dirty="0"/>
              <a:t> department to promote the use of big </a:t>
            </a:r>
            <a:r>
              <a:rPr lang="en-US" sz="1800" dirty="0" smtClean="0"/>
              <a:t>data</a:t>
            </a:r>
          </a:p>
          <a:p>
            <a:pPr marL="538163" indent="-182563">
              <a:lnSpc>
                <a:spcPct val="113000"/>
              </a:lnSpc>
              <a:buFont typeface="Wingdings" panose="05000000000000000000" pitchFamily="2" charset="2"/>
              <a:buChar char="§"/>
            </a:pPr>
            <a:r>
              <a:rPr lang="en-US" sz="1800" dirty="0" smtClean="0"/>
              <a:t>human </a:t>
            </a:r>
            <a:r>
              <a:rPr lang="en-US" sz="1800" dirty="0"/>
              <a:t>resources needed for the use of data in the departments barriers to the use of data </a:t>
            </a:r>
            <a:endParaRPr lang="en-US" sz="1800" dirty="0" smtClean="0"/>
          </a:p>
          <a:p>
            <a:pPr marL="538163" indent="-182563">
              <a:lnSpc>
                <a:spcPct val="113000"/>
              </a:lnSpc>
              <a:buFont typeface="Wingdings" panose="05000000000000000000" pitchFamily="2" charset="2"/>
              <a:buChar char="§"/>
            </a:pPr>
            <a:r>
              <a:rPr lang="en-US" sz="1800" dirty="0" smtClean="0"/>
              <a:t>their </a:t>
            </a:r>
            <a:r>
              <a:rPr lang="en-US" sz="1800" dirty="0"/>
              <a:t>effect on the performance of </a:t>
            </a:r>
            <a:r>
              <a:rPr lang="en-US" sz="1800" dirty="0" smtClean="0"/>
              <a:t>companies</a:t>
            </a:r>
          </a:p>
          <a:p>
            <a:pPr marL="538163" indent="-182563">
              <a:lnSpc>
                <a:spcPct val="113000"/>
              </a:lnSpc>
              <a:buFont typeface="Wingdings" panose="05000000000000000000" pitchFamily="2" charset="2"/>
              <a:buChar char="§"/>
            </a:pPr>
            <a:endParaRPr lang="en-US" sz="1800" dirty="0" smtClean="0"/>
          </a:p>
        </p:txBody>
      </p:sp>
      <p:sp>
        <p:nvSpPr>
          <p:cNvPr id="4" name="Segnaposto numero diapositiva 3"/>
          <p:cNvSpPr>
            <a:spLocks noGrp="1"/>
          </p:cNvSpPr>
          <p:nvPr>
            <p:ph type="sldNum" sz="quarter" idx="4"/>
          </p:nvPr>
        </p:nvSpPr>
        <p:spPr/>
        <p:txBody>
          <a:bodyPr/>
          <a:lstStyle/>
          <a:p>
            <a:fld id="{F1D6D94C-9C93-4343-A585-CBE98798367E}" type="slidenum">
              <a:rPr lang="it-IT" smtClean="0"/>
              <a:t>23</a:t>
            </a:fld>
            <a:endParaRPr lang="it-IT"/>
          </a:p>
        </p:txBody>
      </p:sp>
      <p:sp>
        <p:nvSpPr>
          <p:cNvPr id="5" name="Titolo 1"/>
          <p:cNvSpPr txBox="1">
            <a:spLocks/>
          </p:cNvSpPr>
          <p:nvPr/>
        </p:nvSpPr>
        <p:spPr>
          <a:xfrm>
            <a:off x="457200" y="142117"/>
            <a:ext cx="8229600" cy="901963"/>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rgbClr val="002060"/>
                </a:solidFill>
                <a:latin typeface="Arial" pitchFamily="34" charset="0"/>
                <a:ea typeface="+mj-ea"/>
                <a:cs typeface="Arial" pitchFamily="34" charset="0"/>
              </a:defRPr>
            </a:lvl1pPr>
          </a:lstStyle>
          <a:p>
            <a:pPr>
              <a:lnSpc>
                <a:spcPct val="113000"/>
              </a:lnSpc>
            </a:pPr>
            <a:r>
              <a:rPr lang="it-IT" sz="2400" b="1" dirty="0" smtClean="0"/>
              <a:t>Big data in Japan: </a:t>
            </a:r>
            <a:r>
              <a:rPr lang="it-IT" sz="2400" dirty="0" err="1" smtClean="0"/>
              <a:t>highlights</a:t>
            </a:r>
            <a:endParaRPr lang="it-IT" sz="2400" dirty="0" smtClean="0"/>
          </a:p>
          <a:p>
            <a:pPr>
              <a:lnSpc>
                <a:spcPct val="113000"/>
              </a:lnSpc>
            </a:pPr>
            <a:r>
              <a:rPr lang="en-US" sz="1600" dirty="0" smtClean="0"/>
              <a:t>Research Institute of Economy, Trade and Industry | </a:t>
            </a:r>
            <a:r>
              <a:rPr lang="en-US" sz="1600" dirty="0" err="1" smtClean="0"/>
              <a:t>Motohashi</a:t>
            </a:r>
            <a:r>
              <a:rPr lang="en-US" sz="1600" dirty="0" smtClean="0"/>
              <a:t> 2017</a:t>
            </a:r>
            <a:endParaRPr lang="it-IT" sz="1600" dirty="0"/>
          </a:p>
        </p:txBody>
      </p:sp>
    </p:spTree>
    <p:extLst>
      <p:ext uri="{BB962C8B-B14F-4D97-AF65-F5344CB8AC3E}">
        <p14:creationId xmlns:p14="http://schemas.microsoft.com/office/powerpoint/2010/main" val="289694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452438" indent="-269875">
              <a:lnSpc>
                <a:spcPct val="113000"/>
              </a:lnSpc>
              <a:buFont typeface="Wingdings" panose="05000000000000000000" pitchFamily="2" charset="2"/>
              <a:buChar char="§"/>
            </a:pPr>
            <a:r>
              <a:rPr lang="en-US" sz="1800" dirty="0"/>
              <a:t>are widely used in all activities</a:t>
            </a:r>
          </a:p>
          <a:p>
            <a:pPr marL="452438" indent="-269875">
              <a:lnSpc>
                <a:spcPct val="113000"/>
              </a:lnSpc>
              <a:buFont typeface="Wingdings" panose="05000000000000000000" pitchFamily="2" charset="2"/>
              <a:buChar char="§"/>
            </a:pPr>
            <a:r>
              <a:rPr lang="en-US" sz="1800" dirty="0" smtClean="0"/>
              <a:t>companies </a:t>
            </a:r>
            <a:r>
              <a:rPr lang="en-US" sz="1800" dirty="0"/>
              <a:t>with a big data function are more likely to use them in various departments, which improves their performance</a:t>
            </a:r>
            <a:r>
              <a:rPr lang="en-US" sz="1800" dirty="0" smtClean="0"/>
              <a:t>.</a:t>
            </a:r>
          </a:p>
          <a:p>
            <a:pPr marL="182563" indent="0">
              <a:lnSpc>
                <a:spcPct val="113000"/>
              </a:lnSpc>
              <a:buNone/>
            </a:pPr>
            <a:r>
              <a:rPr lang="it-IT" sz="1800" dirty="0" smtClean="0">
                <a:sym typeface="Wingdings" panose="05000000000000000000" pitchFamily="2" charset="2"/>
              </a:rPr>
              <a:t>BUT</a:t>
            </a:r>
          </a:p>
          <a:p>
            <a:pPr marL="452438" indent="-269875">
              <a:lnSpc>
                <a:spcPct val="113000"/>
              </a:lnSpc>
              <a:buFont typeface="Wingdings" panose="05000000000000000000" pitchFamily="2" charset="2"/>
              <a:buChar char="§"/>
            </a:pPr>
            <a:r>
              <a:rPr lang="en-US" sz="1800" dirty="0"/>
              <a:t>great disparity in terms of style of use depending on the size of the company</a:t>
            </a:r>
          </a:p>
          <a:p>
            <a:pPr marL="452438" indent="-269875">
              <a:lnSpc>
                <a:spcPct val="113000"/>
              </a:lnSpc>
              <a:buFont typeface="Wingdings" panose="05000000000000000000" pitchFamily="2" charset="2"/>
              <a:buChar char="§"/>
            </a:pPr>
            <a:r>
              <a:rPr lang="en-US" sz="1800" dirty="0"/>
              <a:t>more than half of small and medium-sized enterprises responded that they had heard of the Internet of Things, but do not know how they could use this technology</a:t>
            </a:r>
          </a:p>
          <a:p>
            <a:pPr marL="0" lvl="1" indent="0">
              <a:lnSpc>
                <a:spcPct val="113000"/>
              </a:lnSpc>
              <a:buNone/>
            </a:pPr>
            <a:r>
              <a:rPr lang="it-IT" sz="1800" b="1" dirty="0"/>
              <a:t>Policy </a:t>
            </a:r>
            <a:r>
              <a:rPr lang="it-IT" sz="1800" b="1" dirty="0" err="1" smtClean="0"/>
              <a:t>implications</a:t>
            </a:r>
            <a:endParaRPr lang="it-IT" sz="1800" b="1" dirty="0" smtClean="0"/>
          </a:p>
          <a:p>
            <a:pPr marL="452438" lvl="1" indent="-269875">
              <a:lnSpc>
                <a:spcPct val="113000"/>
              </a:lnSpc>
              <a:buFont typeface="Wingdings" panose="05000000000000000000" pitchFamily="2" charset="2"/>
              <a:buChar char="§"/>
            </a:pPr>
            <a:r>
              <a:rPr lang="en-US" sz="1800" dirty="0"/>
              <a:t>promoting the dissemination of the use of large data, in particular for SMEs </a:t>
            </a:r>
          </a:p>
          <a:p>
            <a:pPr marL="452438" lvl="1" indent="-269875">
              <a:lnSpc>
                <a:spcPct val="113000"/>
              </a:lnSpc>
              <a:buFont typeface="Wingdings" panose="05000000000000000000" pitchFamily="2" charset="2"/>
              <a:buChar char="§"/>
            </a:pPr>
            <a:r>
              <a:rPr lang="en-US" sz="1800" dirty="0"/>
              <a:t>support for the development of human capital for the use of big data</a:t>
            </a:r>
          </a:p>
          <a:p>
            <a:pPr marL="452438" lvl="1" indent="-269875">
              <a:lnSpc>
                <a:spcPct val="113000"/>
              </a:lnSpc>
              <a:buFont typeface="Wingdings" panose="05000000000000000000" pitchFamily="2" charset="2"/>
              <a:buChar char="§"/>
            </a:pPr>
            <a:r>
              <a:rPr lang="en-US" sz="1800" dirty="0"/>
              <a:t>strategic </a:t>
            </a:r>
            <a:r>
              <a:rPr lang="en-US" sz="1800" dirty="0" err="1"/>
              <a:t>standardisation</a:t>
            </a:r>
            <a:r>
              <a:rPr lang="en-US" sz="1800" dirty="0"/>
              <a:t> activities for the Internet of Things</a:t>
            </a:r>
          </a:p>
        </p:txBody>
      </p:sp>
      <p:sp>
        <p:nvSpPr>
          <p:cNvPr id="4" name="Segnaposto numero diapositiva 3"/>
          <p:cNvSpPr>
            <a:spLocks noGrp="1"/>
          </p:cNvSpPr>
          <p:nvPr>
            <p:ph type="sldNum" sz="quarter" idx="4"/>
          </p:nvPr>
        </p:nvSpPr>
        <p:spPr/>
        <p:txBody>
          <a:bodyPr/>
          <a:lstStyle/>
          <a:p>
            <a:fld id="{F1D6D94C-9C93-4343-A585-CBE98798367E}" type="slidenum">
              <a:rPr lang="it-IT" smtClean="0"/>
              <a:t>24</a:t>
            </a:fld>
            <a:endParaRPr lang="it-IT"/>
          </a:p>
        </p:txBody>
      </p:sp>
      <p:sp>
        <p:nvSpPr>
          <p:cNvPr id="5" name="Titolo 1"/>
          <p:cNvSpPr txBox="1">
            <a:spLocks/>
          </p:cNvSpPr>
          <p:nvPr/>
        </p:nvSpPr>
        <p:spPr>
          <a:xfrm>
            <a:off x="457200" y="142117"/>
            <a:ext cx="8229600" cy="901963"/>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rgbClr val="002060"/>
                </a:solidFill>
                <a:latin typeface="Arial" pitchFamily="34" charset="0"/>
                <a:ea typeface="+mj-ea"/>
                <a:cs typeface="Arial" pitchFamily="34" charset="0"/>
              </a:defRPr>
            </a:lvl1pPr>
          </a:lstStyle>
          <a:p>
            <a:pPr>
              <a:lnSpc>
                <a:spcPct val="113000"/>
              </a:lnSpc>
            </a:pPr>
            <a:r>
              <a:rPr lang="it-IT" sz="2400" b="1" dirty="0" smtClean="0"/>
              <a:t>Big data in Japan</a:t>
            </a:r>
            <a:r>
              <a:rPr lang="it-IT" sz="2400" dirty="0" smtClean="0"/>
              <a:t>: </a:t>
            </a:r>
            <a:r>
              <a:rPr lang="it-IT" sz="2400" dirty="0" err="1" smtClean="0"/>
              <a:t>main</a:t>
            </a:r>
            <a:r>
              <a:rPr lang="it-IT" sz="2400" dirty="0" smtClean="0"/>
              <a:t> </a:t>
            </a:r>
            <a:r>
              <a:rPr lang="it-IT" sz="2400" dirty="0" err="1" smtClean="0"/>
              <a:t>results</a:t>
            </a:r>
            <a:endParaRPr lang="it-IT" sz="2400" dirty="0" smtClean="0"/>
          </a:p>
          <a:p>
            <a:pPr>
              <a:lnSpc>
                <a:spcPct val="113000"/>
              </a:lnSpc>
            </a:pPr>
            <a:r>
              <a:rPr lang="en-US" sz="1600" dirty="0" smtClean="0"/>
              <a:t>Research Institute of Economy, Trade and Industry | </a:t>
            </a:r>
            <a:r>
              <a:rPr lang="en-US" sz="1600" dirty="0" err="1" smtClean="0"/>
              <a:t>Motohashi</a:t>
            </a:r>
            <a:r>
              <a:rPr lang="en-US" sz="1600" dirty="0" smtClean="0"/>
              <a:t> 2017</a:t>
            </a:r>
            <a:endParaRPr lang="it-IT" sz="1600" dirty="0"/>
          </a:p>
        </p:txBody>
      </p:sp>
    </p:spTree>
    <p:extLst>
      <p:ext uri="{BB962C8B-B14F-4D97-AF65-F5344CB8AC3E}">
        <p14:creationId xmlns:p14="http://schemas.microsoft.com/office/powerpoint/2010/main" val="602746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6503" y="142117"/>
            <a:ext cx="8229600" cy="901963"/>
          </a:xfrm>
        </p:spPr>
        <p:txBody>
          <a:bodyPr>
            <a:normAutofit/>
          </a:bodyPr>
          <a:lstStyle/>
          <a:p>
            <a:pPr>
              <a:lnSpc>
                <a:spcPct val="113000"/>
              </a:lnSpc>
            </a:pPr>
            <a:r>
              <a:rPr lang="it-IT" sz="2400" b="1" dirty="0" err="1" smtClean="0"/>
              <a:t>Industry</a:t>
            </a:r>
            <a:r>
              <a:rPr lang="it-IT" sz="2400" b="1" dirty="0" smtClean="0"/>
              <a:t> 4.0_Italy_</a:t>
            </a:r>
            <a:r>
              <a:rPr lang="it-IT" sz="2400" dirty="0" smtClean="0"/>
              <a:t>results of a </a:t>
            </a:r>
            <a:r>
              <a:rPr lang="it-IT" sz="2400" dirty="0" err="1" smtClean="0"/>
              <a:t>national</a:t>
            </a:r>
            <a:r>
              <a:rPr lang="it-IT" sz="2400" dirty="0" smtClean="0"/>
              <a:t> </a:t>
            </a:r>
            <a:r>
              <a:rPr lang="it-IT" sz="2400" dirty="0" err="1" smtClean="0"/>
              <a:t>survey</a:t>
            </a:r>
            <a:r>
              <a:rPr lang="it-IT" sz="2400" dirty="0" smtClean="0"/>
              <a:t/>
            </a:r>
            <a:br>
              <a:rPr lang="it-IT" sz="2400" dirty="0" smtClean="0"/>
            </a:br>
            <a:r>
              <a:rPr lang="en-US" sz="1600" dirty="0" err="1"/>
              <a:t>Brancati</a:t>
            </a:r>
            <a:r>
              <a:rPr lang="en-US" sz="1600" dirty="0"/>
              <a:t> and </a:t>
            </a:r>
            <a:r>
              <a:rPr lang="en-US" sz="1600" dirty="0" err="1"/>
              <a:t>Maresca</a:t>
            </a:r>
            <a:r>
              <a:rPr lang="en-US" sz="1600" dirty="0"/>
              <a:t> 2018 on MISE</a:t>
            </a:r>
            <a:endParaRPr lang="it-IT" sz="1600" dirty="0"/>
          </a:p>
        </p:txBody>
      </p:sp>
      <p:sp>
        <p:nvSpPr>
          <p:cNvPr id="3" name="Segnaposto contenuto 2"/>
          <p:cNvSpPr>
            <a:spLocks noGrp="1"/>
          </p:cNvSpPr>
          <p:nvPr>
            <p:ph idx="1"/>
          </p:nvPr>
        </p:nvSpPr>
        <p:spPr>
          <a:xfrm>
            <a:off x="456503" y="1171743"/>
            <a:ext cx="8687497" cy="5108529"/>
          </a:xfrm>
        </p:spPr>
        <p:txBody>
          <a:bodyPr>
            <a:noAutofit/>
          </a:bodyPr>
          <a:lstStyle/>
          <a:p>
            <a:pPr>
              <a:lnSpc>
                <a:spcPct val="114000"/>
              </a:lnSpc>
              <a:spcBef>
                <a:spcPts val="0"/>
              </a:spcBef>
              <a:buFont typeface="Wingdings" panose="05000000000000000000" pitchFamily="2" charset="2"/>
              <a:buChar char="§"/>
            </a:pPr>
            <a:r>
              <a:rPr lang="en-US" sz="2000" dirty="0" smtClean="0"/>
              <a:t>Significant diffusion: </a:t>
            </a:r>
          </a:p>
          <a:p>
            <a:pPr marL="457200" lvl="1" indent="0">
              <a:lnSpc>
                <a:spcPct val="114000"/>
              </a:lnSpc>
              <a:spcBef>
                <a:spcPts val="0"/>
              </a:spcBef>
              <a:buNone/>
            </a:pPr>
            <a:r>
              <a:rPr lang="en-US" sz="2000" dirty="0" smtClean="0"/>
              <a:t>greater </a:t>
            </a:r>
            <a:r>
              <a:rPr lang="en-US" sz="2000" dirty="0"/>
              <a:t>in larger companies, but with a very high presence also in </a:t>
            </a:r>
            <a:r>
              <a:rPr lang="en-US" sz="2000" dirty="0" smtClean="0"/>
              <a:t>SMEs</a:t>
            </a:r>
            <a:endParaRPr lang="en-US" sz="2000" dirty="0"/>
          </a:p>
          <a:p>
            <a:pPr>
              <a:lnSpc>
                <a:spcPct val="114000"/>
              </a:lnSpc>
              <a:spcBef>
                <a:spcPts val="0"/>
              </a:spcBef>
              <a:buFont typeface="Wingdings" panose="05000000000000000000" pitchFamily="2" charset="2"/>
              <a:buChar char="§"/>
            </a:pPr>
            <a:r>
              <a:rPr lang="en-US" sz="2000" dirty="0"/>
              <a:t>Involved more than 20% of companies from 10 employees upwards, almost 50% of large </a:t>
            </a:r>
            <a:r>
              <a:rPr lang="en-US" sz="2000" dirty="0" smtClean="0"/>
              <a:t>companies</a:t>
            </a:r>
            <a:endParaRPr lang="en-US" sz="2000" dirty="0"/>
          </a:p>
          <a:p>
            <a:pPr>
              <a:lnSpc>
                <a:spcPct val="114000"/>
              </a:lnSpc>
              <a:spcBef>
                <a:spcPts val="0"/>
              </a:spcBef>
              <a:buFont typeface="Wingdings" panose="05000000000000000000" pitchFamily="2" charset="2"/>
              <a:buChar char="§"/>
            </a:pPr>
            <a:r>
              <a:rPr lang="en-US" sz="2000" dirty="0" smtClean="0"/>
              <a:t>Very </a:t>
            </a:r>
            <a:r>
              <a:rPr lang="en-US" sz="2000" dirty="0"/>
              <a:t>high expected diffusion among SMEs in the next two years </a:t>
            </a:r>
            <a:r>
              <a:rPr lang="en-US" sz="2000" dirty="0" smtClean="0"/>
              <a:t/>
            </a:r>
            <a:br>
              <a:rPr lang="en-US" sz="2000" dirty="0" smtClean="0"/>
            </a:br>
            <a:r>
              <a:rPr lang="en-US" sz="2000" dirty="0" smtClean="0"/>
              <a:t>(</a:t>
            </a:r>
            <a:r>
              <a:rPr lang="en-US" sz="2000" dirty="0"/>
              <a:t>also in the South</a:t>
            </a:r>
            <a:r>
              <a:rPr lang="en-US" sz="2000" dirty="0" smtClean="0"/>
              <a:t>)</a:t>
            </a:r>
            <a:endParaRPr lang="en-US" sz="2000" dirty="0"/>
          </a:p>
          <a:p>
            <a:pPr>
              <a:lnSpc>
                <a:spcPct val="114000"/>
              </a:lnSpc>
              <a:spcBef>
                <a:spcPts val="0"/>
              </a:spcBef>
              <a:buFont typeface="Wingdings" panose="05000000000000000000" pitchFamily="2" charset="2"/>
              <a:buChar char="§"/>
            </a:pPr>
            <a:r>
              <a:rPr lang="en-US" sz="2000" dirty="0" smtClean="0"/>
              <a:t>Different </a:t>
            </a:r>
            <a:r>
              <a:rPr lang="en-US" sz="2000" dirty="0"/>
              <a:t>technologies, </a:t>
            </a:r>
            <a:r>
              <a:rPr lang="en-US" sz="2000" dirty="0" smtClean="0"/>
              <a:t>and different objectives </a:t>
            </a:r>
          </a:p>
          <a:p>
            <a:pPr marL="457200" lvl="1" indent="0">
              <a:lnSpc>
                <a:spcPct val="114000"/>
              </a:lnSpc>
              <a:spcBef>
                <a:spcPts val="0"/>
              </a:spcBef>
              <a:buNone/>
            </a:pPr>
            <a:r>
              <a:rPr lang="en-US" sz="2000" dirty="0" smtClean="0"/>
              <a:t>- Large companies: efficiency (even at the expense of employment)</a:t>
            </a:r>
          </a:p>
          <a:p>
            <a:pPr marL="457200" lvl="1" indent="0">
              <a:lnSpc>
                <a:spcPct val="114000"/>
              </a:lnSpc>
              <a:spcBef>
                <a:spcPts val="0"/>
              </a:spcBef>
              <a:buNone/>
            </a:pPr>
            <a:r>
              <a:rPr lang="en-US" sz="2000" dirty="0" smtClean="0"/>
              <a:t>- SMEs: new </a:t>
            </a:r>
            <a:r>
              <a:rPr lang="en-US" sz="2000" dirty="0"/>
              <a:t>business models and quality </a:t>
            </a:r>
            <a:r>
              <a:rPr lang="en-US" sz="2000" dirty="0" smtClean="0"/>
              <a:t>improvements</a:t>
            </a:r>
            <a:endParaRPr lang="en-US" sz="2000" dirty="0"/>
          </a:p>
          <a:p>
            <a:pPr>
              <a:lnSpc>
                <a:spcPct val="114000"/>
              </a:lnSpc>
              <a:spcBef>
                <a:spcPts val="0"/>
              </a:spcBef>
              <a:buFont typeface="Wingdings" panose="05000000000000000000" pitchFamily="2" charset="2"/>
              <a:buChar char="§"/>
            </a:pPr>
            <a:r>
              <a:rPr lang="en-US" sz="2000" dirty="0" smtClean="0"/>
              <a:t>4.0 </a:t>
            </a:r>
            <a:r>
              <a:rPr lang="en-US" sz="2000" dirty="0"/>
              <a:t>companies are of excellence, but the median values have small size (7 </a:t>
            </a:r>
            <a:r>
              <a:rPr lang="en-US" sz="2000" dirty="0" smtClean="0"/>
              <a:t>employees), critical feature: quality </a:t>
            </a:r>
            <a:r>
              <a:rPr lang="en-US" sz="2000" dirty="0"/>
              <a:t>of the managerial factor </a:t>
            </a:r>
            <a:r>
              <a:rPr lang="en-US" sz="2000" dirty="0" smtClean="0"/>
              <a:t/>
            </a:r>
            <a:br>
              <a:rPr lang="en-US" sz="2000" dirty="0" smtClean="0"/>
            </a:br>
            <a:r>
              <a:rPr lang="en-US" sz="2000" dirty="0" smtClean="0"/>
              <a:t>(</a:t>
            </a:r>
            <a:r>
              <a:rPr lang="en-US" sz="2000" dirty="0"/>
              <a:t>strong incidence of training and external relations).</a:t>
            </a:r>
          </a:p>
          <a:p>
            <a:pPr>
              <a:lnSpc>
                <a:spcPct val="114000"/>
              </a:lnSpc>
              <a:spcBef>
                <a:spcPts val="0"/>
              </a:spcBef>
              <a:buFont typeface="Wingdings" panose="05000000000000000000" pitchFamily="2" charset="2"/>
              <a:buChar char="§"/>
            </a:pPr>
            <a:r>
              <a:rPr lang="en-US" sz="2000" dirty="0" smtClean="0"/>
              <a:t>Close </a:t>
            </a:r>
            <a:r>
              <a:rPr lang="en-US" sz="2000" dirty="0"/>
              <a:t>link with innovative strategies and research.</a:t>
            </a:r>
            <a:endParaRPr lang="it-IT" sz="20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25</a:t>
            </a:fld>
            <a:endParaRPr lang="it-IT"/>
          </a:p>
        </p:txBody>
      </p:sp>
    </p:spTree>
    <p:extLst>
      <p:ext uri="{BB962C8B-B14F-4D97-AF65-F5344CB8AC3E}">
        <p14:creationId xmlns:p14="http://schemas.microsoft.com/office/powerpoint/2010/main" val="980352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6502" y="142117"/>
            <a:ext cx="8687497" cy="901963"/>
          </a:xfrm>
        </p:spPr>
        <p:txBody>
          <a:bodyPr>
            <a:normAutofit fontScale="90000"/>
          </a:bodyPr>
          <a:lstStyle/>
          <a:p>
            <a:pPr>
              <a:lnSpc>
                <a:spcPct val="113000"/>
              </a:lnSpc>
            </a:pPr>
            <a:r>
              <a:rPr lang="it-IT" sz="2700" b="1" dirty="0" err="1" smtClean="0"/>
              <a:t>Industry</a:t>
            </a:r>
            <a:r>
              <a:rPr lang="it-IT" sz="2700" b="1" dirty="0" smtClean="0"/>
              <a:t> 4.0_Italy_</a:t>
            </a:r>
            <a:r>
              <a:rPr lang="it-IT" sz="2700" dirty="0" smtClean="0"/>
              <a:t>current and future </a:t>
            </a:r>
            <a:r>
              <a:rPr lang="it-IT" sz="2700" dirty="0" err="1" smtClean="0"/>
              <a:t>diffusion</a:t>
            </a:r>
            <a:r>
              <a:rPr lang="it-IT" sz="2700" dirty="0" smtClean="0"/>
              <a:t>, by </a:t>
            </a:r>
            <a:r>
              <a:rPr lang="it-IT" sz="2700" dirty="0" err="1" smtClean="0"/>
              <a:t>firms</a:t>
            </a:r>
            <a:r>
              <a:rPr lang="it-IT" sz="2700" dirty="0" smtClean="0"/>
              <a:t>’ </a:t>
            </a:r>
            <a:r>
              <a:rPr lang="it-IT" sz="2700" dirty="0" err="1" smtClean="0"/>
              <a:t>size</a:t>
            </a:r>
            <a:r>
              <a:rPr lang="it-IT" sz="2700" dirty="0" smtClean="0"/>
              <a:t/>
            </a:r>
            <a:br>
              <a:rPr lang="it-IT" sz="2700" dirty="0" smtClean="0"/>
            </a:br>
            <a:r>
              <a:rPr lang="en-US" sz="1800" dirty="0" err="1"/>
              <a:t>Brancati</a:t>
            </a:r>
            <a:r>
              <a:rPr lang="en-US" sz="1800" dirty="0"/>
              <a:t> and </a:t>
            </a:r>
            <a:r>
              <a:rPr lang="en-US" sz="1800" dirty="0" err="1"/>
              <a:t>Maresca</a:t>
            </a:r>
            <a:r>
              <a:rPr lang="en-US" sz="1800" dirty="0"/>
              <a:t> 2018 on MISE, fig.1.4 and fig 1.7</a:t>
            </a:r>
            <a:endParaRPr lang="it-IT" sz="18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26</a:t>
            </a:fld>
            <a:endParaRPr lang="it-IT" dirty="0"/>
          </a:p>
        </p:txBody>
      </p:sp>
      <p:sp>
        <p:nvSpPr>
          <p:cNvPr id="9" name="CasellaDiTesto 8"/>
          <p:cNvSpPr txBox="1"/>
          <p:nvPr/>
        </p:nvSpPr>
        <p:spPr>
          <a:xfrm>
            <a:off x="5721352" y="1266007"/>
            <a:ext cx="3797295" cy="646331"/>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Interventions in </a:t>
            </a:r>
            <a:r>
              <a:rPr lang="en-US" sz="1200" b="1" dirty="0">
                <a:latin typeface="Arial" panose="020B0604020202020204" pitchFamily="34" charset="0"/>
                <a:cs typeface="Arial" panose="020B0604020202020204" pitchFamily="34" charset="0"/>
              </a:rPr>
              <a:t>the next three </a:t>
            </a:r>
            <a:r>
              <a:rPr lang="en-US" sz="1200" b="1" dirty="0" smtClean="0">
                <a:latin typeface="Arial" panose="020B0604020202020204" pitchFamily="34" charset="0"/>
                <a:cs typeface="Arial" panose="020B0604020202020204" pitchFamily="34" charset="0"/>
              </a:rPr>
              <a:t>years</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by </a:t>
            </a:r>
            <a:r>
              <a:rPr lang="en-US" sz="1200" dirty="0">
                <a:latin typeface="Arial" panose="020B0604020202020204" pitchFamily="34" charset="0"/>
                <a:cs typeface="Arial" panose="020B0604020202020204" pitchFamily="34" charset="0"/>
              </a:rPr>
              <a:t>size </a:t>
            </a:r>
            <a:r>
              <a:rPr lang="en-US" sz="1200" dirty="0" smtClean="0">
                <a:latin typeface="Arial" panose="020B0604020202020204" pitchFamily="34" charset="0"/>
                <a:cs typeface="Arial" panose="020B0604020202020204" pitchFamily="34" charset="0"/>
              </a:rPr>
              <a:t>of employees</a:t>
            </a:r>
          </a:p>
          <a:p>
            <a:r>
              <a:rPr lang="en-US" sz="1100" i="1" dirty="0">
                <a:latin typeface="Arial" panose="020B0604020202020204" pitchFamily="34" charset="0"/>
                <a:cs typeface="Arial" panose="020B0604020202020204" pitchFamily="34" charset="0"/>
              </a:rPr>
              <a:t>Total, top axis, by size class, bottom axis</a:t>
            </a:r>
            <a:endParaRPr lang="it-IT" sz="1100" i="1" dirty="0">
              <a:latin typeface="Arial" panose="020B0604020202020204" pitchFamily="34" charset="0"/>
              <a:cs typeface="Arial" panose="020B0604020202020204" pitchFamily="34" charset="0"/>
            </a:endParaRPr>
          </a:p>
        </p:txBody>
      </p:sp>
      <p:grpSp>
        <p:nvGrpSpPr>
          <p:cNvPr id="22" name="Gruppo 21"/>
          <p:cNvGrpSpPr/>
          <p:nvPr/>
        </p:nvGrpSpPr>
        <p:grpSpPr>
          <a:xfrm>
            <a:off x="161070" y="1259339"/>
            <a:ext cx="8525033" cy="5201947"/>
            <a:chOff x="161070" y="1290546"/>
            <a:chExt cx="8525033" cy="5201947"/>
          </a:xfrm>
        </p:grpSpPr>
        <p:pic>
          <p:nvPicPr>
            <p:cNvPr id="6" name="Immagine 5"/>
            <p:cNvPicPr>
              <a:picLocks noChangeAspect="1"/>
            </p:cNvPicPr>
            <p:nvPr/>
          </p:nvPicPr>
          <p:blipFill rotWithShape="1">
            <a:blip r:embed="rId3"/>
            <a:srcRect l="5995" r="5334" b="30819"/>
            <a:stretch/>
          </p:blipFill>
          <p:spPr>
            <a:xfrm rot="5400000">
              <a:off x="1783718" y="2913556"/>
              <a:ext cx="4316509" cy="2575332"/>
            </a:xfrm>
            <a:prstGeom prst="rect">
              <a:avLst/>
            </a:prstGeom>
          </p:spPr>
        </p:pic>
        <p:pic>
          <p:nvPicPr>
            <p:cNvPr id="8" name="Immagine 7"/>
            <p:cNvPicPr>
              <a:picLocks noChangeAspect="1"/>
            </p:cNvPicPr>
            <p:nvPr/>
          </p:nvPicPr>
          <p:blipFill rotWithShape="1">
            <a:blip r:embed="rId4"/>
            <a:srcRect b="35656"/>
            <a:stretch/>
          </p:blipFill>
          <p:spPr>
            <a:xfrm rot="5400000">
              <a:off x="4721490" y="3126820"/>
              <a:ext cx="4429598" cy="2114912"/>
            </a:xfrm>
            <a:prstGeom prst="rect">
              <a:avLst/>
            </a:prstGeom>
          </p:spPr>
        </p:pic>
        <p:sp>
          <p:nvSpPr>
            <p:cNvPr id="10" name="CasellaDiTesto 9"/>
            <p:cNvSpPr txBox="1"/>
            <p:nvPr/>
          </p:nvSpPr>
          <p:spPr>
            <a:xfrm>
              <a:off x="2603531" y="1290546"/>
              <a:ext cx="2955421" cy="646331"/>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Current diffusion of technologies 4.0</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by </a:t>
              </a:r>
              <a:r>
                <a:rPr lang="en-US" sz="1200" dirty="0">
                  <a:latin typeface="Arial" panose="020B0604020202020204" pitchFamily="34" charset="0"/>
                  <a:cs typeface="Arial" panose="020B0604020202020204" pitchFamily="34" charset="0"/>
                </a:rPr>
                <a:t>size </a:t>
              </a:r>
              <a:r>
                <a:rPr lang="en-US" sz="1200" dirty="0" smtClean="0">
                  <a:latin typeface="Arial" panose="020B0604020202020204" pitchFamily="34" charset="0"/>
                  <a:cs typeface="Arial" panose="020B0604020202020204" pitchFamily="34" charset="0"/>
                </a:rPr>
                <a:t>of employees</a:t>
              </a:r>
            </a:p>
            <a:p>
              <a:r>
                <a:rPr lang="en-US" sz="1100" i="1" dirty="0" smtClean="0">
                  <a:latin typeface="Arial" panose="020B0604020202020204" pitchFamily="34" charset="0"/>
                  <a:cs typeface="Arial" panose="020B0604020202020204" pitchFamily="34" charset="0"/>
                </a:rPr>
                <a:t>Total, top axis, by size class, bottom axis</a:t>
              </a:r>
              <a:endParaRPr lang="it-IT" sz="1100" i="1" dirty="0">
                <a:latin typeface="Arial" panose="020B0604020202020204" pitchFamily="34" charset="0"/>
                <a:cs typeface="Arial" panose="020B0604020202020204" pitchFamily="34" charset="0"/>
              </a:endParaRPr>
            </a:p>
          </p:txBody>
        </p:sp>
        <p:sp>
          <p:nvSpPr>
            <p:cNvPr id="11" name="CasellaDiTesto 10"/>
            <p:cNvSpPr txBox="1"/>
            <p:nvPr/>
          </p:nvSpPr>
          <p:spPr>
            <a:xfrm>
              <a:off x="161070" y="2320173"/>
              <a:ext cx="2585323" cy="3748719"/>
            </a:xfrm>
            <a:prstGeom prst="rect">
              <a:avLst/>
            </a:prstGeom>
            <a:noFill/>
          </p:spPr>
          <p:txBody>
            <a:bodyPr vert="horz" wrap="square" rtlCol="0">
              <a:spAutoFit/>
            </a:bodyPr>
            <a:lstStyle/>
            <a:p>
              <a:pPr algn="r">
                <a:lnSpc>
                  <a:spcPct val="180000"/>
                </a:lnSpc>
              </a:pPr>
              <a:r>
                <a:rPr lang="it-IT" sz="1200" dirty="0" smtClean="0">
                  <a:latin typeface="Arial" panose="020B0604020202020204" pitchFamily="34" charset="0"/>
                  <a:cs typeface="Arial" panose="020B0604020202020204" pitchFamily="34" charset="0"/>
                </a:rPr>
                <a:t>Cyber security</a:t>
              </a:r>
            </a:p>
            <a:p>
              <a:pPr algn="r">
                <a:lnSpc>
                  <a:spcPct val="180000"/>
                </a:lnSpc>
              </a:pPr>
              <a:r>
                <a:rPr lang="it-IT" sz="1200" dirty="0" err="1" smtClean="0">
                  <a:latin typeface="Arial" panose="020B0604020202020204" pitchFamily="34" charset="0"/>
                  <a:cs typeface="Arial" panose="020B0604020202020204" pitchFamily="34" charset="0"/>
                </a:rPr>
                <a:t>Horizontal</a:t>
              </a:r>
              <a:r>
                <a:rPr lang="it-IT" sz="1200" dirty="0" smtClean="0">
                  <a:latin typeface="Arial" panose="020B0604020202020204" pitchFamily="34" charset="0"/>
                  <a:cs typeface="Arial" panose="020B0604020202020204" pitchFamily="34" charset="0"/>
                </a:rPr>
                <a:t> </a:t>
              </a:r>
              <a:r>
                <a:rPr lang="it-IT" sz="1200" dirty="0" err="1" smtClean="0">
                  <a:latin typeface="Arial" panose="020B0604020202020204" pitchFamily="34" charset="0"/>
                  <a:cs typeface="Arial" panose="020B0604020202020204" pitchFamily="34" charset="0"/>
                </a:rPr>
                <a:t>integration</a:t>
              </a:r>
              <a:r>
                <a:rPr lang="it-IT" sz="1200" dirty="0" smtClean="0">
                  <a:latin typeface="Arial" panose="020B0604020202020204" pitchFamily="34" charset="0"/>
                  <a:cs typeface="Arial" panose="020B0604020202020204" pitchFamily="34" charset="0"/>
                </a:rPr>
                <a:t> of information</a:t>
              </a:r>
            </a:p>
            <a:p>
              <a:pPr algn="r">
                <a:lnSpc>
                  <a:spcPct val="180000"/>
                </a:lnSpc>
              </a:pPr>
              <a:r>
                <a:rPr lang="it-IT" sz="1200" dirty="0" smtClean="0">
                  <a:latin typeface="Arial" panose="020B0604020202020204" pitchFamily="34" charset="0"/>
                  <a:cs typeface="Arial" panose="020B0604020202020204" pitchFamily="34" charset="0"/>
                </a:rPr>
                <a:t>Vertical </a:t>
              </a:r>
              <a:r>
                <a:rPr lang="it-IT" sz="1200" dirty="0" err="1" smtClean="0">
                  <a:latin typeface="Arial" panose="020B0604020202020204" pitchFamily="34" charset="0"/>
                  <a:cs typeface="Arial" panose="020B0604020202020204" pitchFamily="34" charset="0"/>
                </a:rPr>
                <a:t>integration</a:t>
              </a:r>
              <a:r>
                <a:rPr lang="it-IT" sz="1200" dirty="0" smtClean="0">
                  <a:latin typeface="Arial" panose="020B0604020202020204" pitchFamily="34" charset="0"/>
                  <a:cs typeface="Arial" panose="020B0604020202020204" pitchFamily="34" charset="0"/>
                </a:rPr>
                <a:t> of information</a:t>
              </a:r>
            </a:p>
            <a:p>
              <a:pPr algn="r">
                <a:lnSpc>
                  <a:spcPct val="180000"/>
                </a:lnSpc>
              </a:pPr>
              <a:r>
                <a:rPr lang="it-IT" sz="1200" dirty="0" err="1" smtClean="0">
                  <a:latin typeface="Arial" panose="020B0604020202020204" pitchFamily="34" charset="0"/>
                  <a:cs typeface="Arial" panose="020B0604020202020204" pitchFamily="34" charset="0"/>
                </a:rPr>
                <a:t>Cloud</a:t>
              </a:r>
              <a:r>
                <a:rPr lang="it-IT" sz="1200" dirty="0" smtClean="0">
                  <a:latin typeface="Arial" panose="020B0604020202020204" pitchFamily="34" charset="0"/>
                  <a:cs typeface="Arial" panose="020B0604020202020204" pitchFamily="34" charset="0"/>
                </a:rPr>
                <a:t> </a:t>
              </a:r>
              <a:r>
                <a:rPr lang="it-IT" sz="1200" dirty="0" err="1" smtClean="0">
                  <a:latin typeface="Arial" panose="020B0604020202020204" pitchFamily="34" charset="0"/>
                  <a:cs typeface="Arial" panose="020B0604020202020204" pitchFamily="34" charset="0"/>
                </a:rPr>
                <a:t>computing</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smtClean="0">
                  <a:latin typeface="Arial" panose="020B0604020202020204" pitchFamily="34" charset="0"/>
                  <a:cs typeface="Arial" panose="020B0604020202020204" pitchFamily="34" charset="0"/>
                </a:rPr>
                <a:t>Big data/</a:t>
              </a:r>
              <a:r>
                <a:rPr lang="it-IT" sz="1200" dirty="0" err="1" smtClean="0">
                  <a:latin typeface="Arial" panose="020B0604020202020204" pitchFamily="34" charset="0"/>
                  <a:cs typeface="Arial" panose="020B0604020202020204" pitchFamily="34" charset="0"/>
                </a:rPr>
                <a:t>analyitcs</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err="1" smtClean="0">
                  <a:latin typeface="Arial" panose="020B0604020202020204" pitchFamily="34" charset="0"/>
                  <a:cs typeface="Arial" panose="020B0604020202020204" pitchFamily="34" charset="0"/>
                </a:rPr>
                <a:t>IoT</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smtClean="0">
                  <a:latin typeface="Arial" panose="020B0604020202020204" pitchFamily="34" charset="0"/>
                  <a:cs typeface="Arial" panose="020B0604020202020204" pitchFamily="34" charset="0"/>
                </a:rPr>
                <a:t>Collaborative </a:t>
              </a:r>
              <a:r>
                <a:rPr lang="it-IT" sz="1200" dirty="0" err="1" smtClean="0">
                  <a:latin typeface="Arial" panose="020B0604020202020204" pitchFamily="34" charset="0"/>
                  <a:cs typeface="Arial" panose="020B0604020202020204" pitchFamily="34" charset="0"/>
                </a:rPr>
                <a:t>robots</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smtClean="0">
                  <a:latin typeface="Arial" panose="020B0604020202020204" pitchFamily="34" charset="0"/>
                  <a:cs typeface="Arial" panose="020B0604020202020204" pitchFamily="34" charset="0"/>
                </a:rPr>
                <a:t>3D </a:t>
              </a:r>
              <a:r>
                <a:rPr lang="it-IT" sz="1200" dirty="0" err="1" smtClean="0">
                  <a:latin typeface="Arial" panose="020B0604020202020204" pitchFamily="34" charset="0"/>
                  <a:cs typeface="Arial" panose="020B0604020202020204" pitchFamily="34" charset="0"/>
                </a:rPr>
                <a:t>printers</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err="1" smtClean="0">
                  <a:latin typeface="Arial" panose="020B0604020202020204" pitchFamily="34" charset="0"/>
                  <a:cs typeface="Arial" panose="020B0604020202020204" pitchFamily="34" charset="0"/>
                </a:rPr>
                <a:t>Simulation</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smtClean="0">
                  <a:latin typeface="Arial" panose="020B0604020202020204" pitchFamily="34" charset="0"/>
                  <a:cs typeface="Arial" panose="020B0604020202020204" pitchFamily="34" charset="0"/>
                </a:rPr>
                <a:t>Smart </a:t>
              </a:r>
              <a:r>
                <a:rPr lang="it-IT" sz="1200" dirty="0" err="1" smtClean="0">
                  <a:latin typeface="Arial" panose="020B0604020202020204" pitchFamily="34" charset="0"/>
                  <a:cs typeface="Arial" panose="020B0604020202020204" pitchFamily="34" charset="0"/>
                </a:rPr>
                <a:t>material</a:t>
              </a:r>
              <a:endParaRPr lang="it-IT" sz="1200" dirty="0" smtClean="0">
                <a:latin typeface="Arial" panose="020B0604020202020204" pitchFamily="34" charset="0"/>
                <a:cs typeface="Arial" panose="020B0604020202020204" pitchFamily="34" charset="0"/>
              </a:endParaRPr>
            </a:p>
            <a:p>
              <a:pPr algn="r">
                <a:lnSpc>
                  <a:spcPct val="180000"/>
                </a:lnSpc>
              </a:pPr>
              <a:r>
                <a:rPr lang="it-IT" sz="1200" dirty="0" err="1" smtClean="0">
                  <a:latin typeface="Arial" panose="020B0604020202020204" pitchFamily="34" charset="0"/>
                  <a:cs typeface="Arial" panose="020B0604020202020204" pitchFamily="34" charset="0"/>
                </a:rPr>
                <a:t>Augmented</a:t>
              </a:r>
              <a:r>
                <a:rPr lang="it-IT" sz="1200" dirty="0" smtClean="0">
                  <a:latin typeface="Arial" panose="020B0604020202020204" pitchFamily="34" charset="0"/>
                  <a:cs typeface="Arial" panose="020B0604020202020204" pitchFamily="34" charset="0"/>
                </a:rPr>
                <a:t> reality</a:t>
              </a:r>
              <a:endParaRPr lang="it-IT" sz="1200" dirty="0">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5"/>
            <a:stretch>
              <a:fillRect/>
            </a:stretch>
          </p:blipFill>
          <p:spPr>
            <a:xfrm>
              <a:off x="3977985" y="6290749"/>
              <a:ext cx="1691775" cy="156600"/>
            </a:xfrm>
            <a:prstGeom prst="rect">
              <a:avLst/>
            </a:prstGeom>
          </p:spPr>
        </p:pic>
        <p:sp>
          <p:nvSpPr>
            <p:cNvPr id="5" name="CasellaDiTesto 4"/>
            <p:cNvSpPr txBox="1"/>
            <p:nvPr/>
          </p:nvSpPr>
          <p:spPr>
            <a:xfrm>
              <a:off x="5571534" y="6249437"/>
              <a:ext cx="2098853" cy="215444"/>
            </a:xfrm>
            <a:prstGeom prst="rect">
              <a:avLst/>
            </a:prstGeom>
            <a:noFill/>
          </p:spPr>
          <p:txBody>
            <a:bodyPr wrap="square" rtlCol="0">
              <a:spAutoFit/>
            </a:bodyPr>
            <a:lstStyle/>
            <a:p>
              <a:r>
                <a:rPr lang="it-IT" sz="800" dirty="0" smtClean="0">
                  <a:latin typeface="Arial" panose="020B0604020202020204" pitchFamily="34" charset="0"/>
                  <a:cs typeface="Arial" panose="020B0604020202020204" pitchFamily="34" charset="0"/>
                </a:rPr>
                <a:t>and over</a:t>
              </a:r>
              <a:endParaRPr lang="it-IT" sz="800" dirty="0">
                <a:latin typeface="Arial" panose="020B0604020202020204" pitchFamily="34" charset="0"/>
                <a:cs typeface="Arial" panose="020B0604020202020204" pitchFamily="34" charset="0"/>
              </a:endParaRPr>
            </a:p>
          </p:txBody>
        </p:sp>
        <p:grpSp>
          <p:nvGrpSpPr>
            <p:cNvPr id="21" name="Gruppo 20"/>
            <p:cNvGrpSpPr/>
            <p:nvPr/>
          </p:nvGrpSpPr>
          <p:grpSpPr>
            <a:xfrm>
              <a:off x="2138682" y="6277049"/>
              <a:ext cx="529617" cy="215444"/>
              <a:chOff x="2138682" y="6277049"/>
              <a:chExt cx="529617" cy="215444"/>
            </a:xfrm>
          </p:grpSpPr>
          <p:pic>
            <p:nvPicPr>
              <p:cNvPr id="7" name="Immagine 6"/>
              <p:cNvPicPr>
                <a:picLocks noChangeAspect="1"/>
              </p:cNvPicPr>
              <p:nvPr/>
            </p:nvPicPr>
            <p:blipFill>
              <a:blip r:embed="rId6"/>
              <a:stretch>
                <a:fillRect/>
              </a:stretch>
            </p:blipFill>
            <p:spPr>
              <a:xfrm>
                <a:off x="2138682" y="6308149"/>
                <a:ext cx="139050" cy="121800"/>
              </a:xfrm>
              <a:prstGeom prst="rect">
                <a:avLst/>
              </a:prstGeom>
            </p:spPr>
          </p:pic>
          <p:sp>
            <p:nvSpPr>
              <p:cNvPr id="12" name="CasellaDiTesto 11"/>
              <p:cNvSpPr txBox="1"/>
              <p:nvPr/>
            </p:nvSpPr>
            <p:spPr>
              <a:xfrm>
                <a:off x="2208207" y="6277049"/>
                <a:ext cx="460092" cy="215444"/>
              </a:xfrm>
              <a:prstGeom prst="rect">
                <a:avLst/>
              </a:prstGeom>
              <a:noFill/>
            </p:spPr>
            <p:txBody>
              <a:bodyPr wrap="square" rtlCol="0">
                <a:spAutoFit/>
              </a:bodyPr>
              <a:lstStyle/>
              <a:p>
                <a:r>
                  <a:rPr lang="it-IT" sz="800" dirty="0" smtClean="0">
                    <a:latin typeface="Arial" panose="020B0604020202020204" pitchFamily="34" charset="0"/>
                    <a:cs typeface="Arial" panose="020B0604020202020204" pitchFamily="34" charset="0"/>
                  </a:rPr>
                  <a:t>Total</a:t>
                </a:r>
                <a:endParaRPr lang="it-IT" sz="800" dirty="0">
                  <a:latin typeface="Arial" panose="020B0604020202020204" pitchFamily="34" charset="0"/>
                  <a:cs typeface="Arial" panose="020B0604020202020204" pitchFamily="34" charset="0"/>
                </a:endParaRPr>
              </a:p>
            </p:txBody>
          </p:sp>
        </p:grpSp>
        <p:sp>
          <p:nvSpPr>
            <p:cNvPr id="13" name="CasellaDiTesto 12"/>
            <p:cNvSpPr txBox="1"/>
            <p:nvPr/>
          </p:nvSpPr>
          <p:spPr>
            <a:xfrm>
              <a:off x="2881553" y="6249437"/>
              <a:ext cx="1224294" cy="215444"/>
            </a:xfrm>
            <a:prstGeom prst="rect">
              <a:avLst/>
            </a:prstGeom>
            <a:noFill/>
          </p:spPr>
          <p:txBody>
            <a:bodyPr wrap="square" rtlCol="0">
              <a:spAutoFit/>
            </a:bodyPr>
            <a:lstStyle/>
            <a:p>
              <a:r>
                <a:rPr lang="it-IT" sz="800" dirty="0" err="1" smtClean="0">
                  <a:latin typeface="Arial" panose="020B0604020202020204" pitchFamily="34" charset="0"/>
                  <a:cs typeface="Arial" panose="020B0604020202020204" pitchFamily="34" charset="0"/>
                </a:rPr>
                <a:t>Classes</a:t>
              </a:r>
              <a:r>
                <a:rPr lang="it-IT" sz="800" dirty="0" smtClean="0">
                  <a:latin typeface="Arial" panose="020B0604020202020204" pitchFamily="34" charset="0"/>
                  <a:cs typeface="Arial" panose="020B0604020202020204" pitchFamily="34" charset="0"/>
                </a:rPr>
                <a:t> of </a:t>
              </a:r>
              <a:r>
                <a:rPr lang="it-IT" sz="800" dirty="0" err="1" smtClean="0">
                  <a:latin typeface="Arial" panose="020B0604020202020204" pitchFamily="34" charset="0"/>
                  <a:cs typeface="Arial" panose="020B0604020202020204" pitchFamily="34" charset="0"/>
                </a:rPr>
                <a:t>employees</a:t>
              </a:r>
              <a:endParaRPr lang="it-IT" sz="800" dirty="0">
                <a:latin typeface="Arial" panose="020B0604020202020204" pitchFamily="34" charset="0"/>
                <a:cs typeface="Arial" panose="020B0604020202020204" pitchFamily="34" charset="0"/>
              </a:endParaRPr>
            </a:p>
          </p:txBody>
        </p:sp>
        <p:sp>
          <p:nvSpPr>
            <p:cNvPr id="14" name="CasellaDiTesto 13"/>
            <p:cNvSpPr txBox="1"/>
            <p:nvPr/>
          </p:nvSpPr>
          <p:spPr>
            <a:xfrm>
              <a:off x="2492947" y="2042965"/>
              <a:ext cx="2989876" cy="307777"/>
            </a:xfrm>
            <a:prstGeom prst="rect">
              <a:avLst/>
            </a:prstGeom>
            <a:solidFill>
              <a:schemeClr val="bg1"/>
            </a:solidFill>
          </p:spPr>
          <p:txBody>
            <a:bodyPr wrap="square" rtlCol="0">
              <a:spAutoFit/>
            </a:bodyPr>
            <a:lstStyle/>
            <a:p>
              <a:endParaRPr lang="it-IT" sz="700" dirty="0" smtClean="0">
                <a:latin typeface="Arial" panose="020B0604020202020204" pitchFamily="34" charset="0"/>
                <a:cs typeface="Arial" panose="020B0604020202020204" pitchFamily="34" charset="0"/>
              </a:endParaRPr>
            </a:p>
            <a:p>
              <a:r>
                <a:rPr lang="it-IT" sz="700" dirty="0" smtClean="0">
                  <a:latin typeface="Arial" panose="020B0604020202020204" pitchFamily="34" charset="0"/>
                  <a:cs typeface="Arial" panose="020B0604020202020204" pitchFamily="34" charset="0"/>
                </a:rPr>
                <a:t>% 0,0      0.5     1.0     1.5     2.0      2.5     3.0      3.5      4.0     4.5</a:t>
              </a:r>
              <a:endParaRPr lang="it-IT" sz="700" dirty="0">
                <a:latin typeface="Arial" panose="020B0604020202020204" pitchFamily="34" charset="0"/>
                <a:cs typeface="Arial" panose="020B0604020202020204" pitchFamily="34" charset="0"/>
              </a:endParaRPr>
            </a:p>
          </p:txBody>
        </p:sp>
        <p:sp>
          <p:nvSpPr>
            <p:cNvPr id="15" name="CasellaDiTesto 14"/>
            <p:cNvSpPr txBox="1"/>
            <p:nvPr/>
          </p:nvSpPr>
          <p:spPr>
            <a:xfrm>
              <a:off x="5696227" y="2029417"/>
              <a:ext cx="2989876" cy="307777"/>
            </a:xfrm>
            <a:prstGeom prst="rect">
              <a:avLst/>
            </a:prstGeom>
            <a:solidFill>
              <a:schemeClr val="bg1"/>
            </a:solidFill>
          </p:spPr>
          <p:txBody>
            <a:bodyPr wrap="square" rtlCol="0">
              <a:spAutoFit/>
            </a:bodyPr>
            <a:lstStyle/>
            <a:p>
              <a:endParaRPr lang="it-IT" sz="700" dirty="0" smtClean="0">
                <a:latin typeface="Arial" panose="020B0604020202020204" pitchFamily="34" charset="0"/>
                <a:cs typeface="Arial" panose="020B0604020202020204" pitchFamily="34" charset="0"/>
              </a:endParaRPr>
            </a:p>
            <a:p>
              <a:r>
                <a:rPr lang="it-IT" sz="700" dirty="0" smtClean="0">
                  <a:latin typeface="Arial" panose="020B0604020202020204" pitchFamily="34" charset="0"/>
                  <a:cs typeface="Arial" panose="020B0604020202020204" pitchFamily="34" charset="0"/>
                </a:rPr>
                <a:t>% 0,0    0.5   1.0    1.5    2.0    2.5   3.0   3.5   4.0    4.5</a:t>
              </a:r>
              <a:endParaRPr lang="it-IT" sz="700" dirty="0">
                <a:latin typeface="Arial" panose="020B0604020202020204" pitchFamily="34" charset="0"/>
                <a:cs typeface="Arial" panose="020B0604020202020204" pitchFamily="34" charset="0"/>
              </a:endParaRPr>
            </a:p>
          </p:txBody>
        </p:sp>
      </p:grpSp>
      <p:sp>
        <p:nvSpPr>
          <p:cNvPr id="17" name="CasellaDiTesto 16"/>
          <p:cNvSpPr txBox="1"/>
          <p:nvPr/>
        </p:nvSpPr>
        <p:spPr>
          <a:xfrm>
            <a:off x="2492947" y="6042666"/>
            <a:ext cx="2989876" cy="200055"/>
          </a:xfrm>
          <a:prstGeom prst="rect">
            <a:avLst/>
          </a:prstGeom>
          <a:solidFill>
            <a:schemeClr val="bg1"/>
          </a:solidFill>
        </p:spPr>
        <p:txBody>
          <a:bodyPr wrap="square" rtlCol="0">
            <a:spAutoFit/>
          </a:bodyPr>
          <a:lstStyle/>
          <a:p>
            <a:r>
              <a:rPr lang="it-IT" sz="700" dirty="0" smtClean="0">
                <a:latin typeface="Arial" panose="020B0604020202020204" pitchFamily="34" charset="0"/>
                <a:cs typeface="Arial" panose="020B0604020202020204" pitchFamily="34" charset="0"/>
              </a:rPr>
              <a:t>   0%        5%        10%     15%     20%       25%        30%      35%</a:t>
            </a:r>
            <a:endParaRPr lang="it-IT" sz="700" dirty="0">
              <a:latin typeface="Arial" panose="020B0604020202020204" pitchFamily="34" charset="0"/>
              <a:cs typeface="Arial" panose="020B0604020202020204" pitchFamily="34" charset="0"/>
            </a:endParaRPr>
          </a:p>
        </p:txBody>
      </p:sp>
      <p:sp>
        <p:nvSpPr>
          <p:cNvPr id="18" name="CasellaDiTesto 17"/>
          <p:cNvSpPr txBox="1"/>
          <p:nvPr/>
        </p:nvSpPr>
        <p:spPr>
          <a:xfrm>
            <a:off x="5705772" y="6091298"/>
            <a:ext cx="2989876" cy="200055"/>
          </a:xfrm>
          <a:prstGeom prst="rect">
            <a:avLst/>
          </a:prstGeom>
          <a:solidFill>
            <a:schemeClr val="bg1"/>
          </a:solidFill>
        </p:spPr>
        <p:txBody>
          <a:bodyPr wrap="square" rtlCol="0">
            <a:spAutoFit/>
          </a:bodyPr>
          <a:lstStyle/>
          <a:p>
            <a:r>
              <a:rPr lang="it-IT" sz="700" dirty="0">
                <a:latin typeface="Arial" panose="020B0604020202020204" pitchFamily="34" charset="0"/>
                <a:cs typeface="Arial" panose="020B0604020202020204" pitchFamily="34" charset="0"/>
              </a:rPr>
              <a:t> </a:t>
            </a:r>
            <a:r>
              <a:rPr lang="it-IT" sz="700" dirty="0" smtClean="0">
                <a:latin typeface="Arial" panose="020B0604020202020204" pitchFamily="34" charset="0"/>
                <a:cs typeface="Arial" panose="020B0604020202020204" pitchFamily="34" charset="0"/>
              </a:rPr>
              <a:t>     0%    2%   4%     6%     8%   10%  12%    14%  16%</a:t>
            </a:r>
            <a:endParaRPr lang="it-IT" sz="700" dirty="0">
              <a:latin typeface="Arial" panose="020B0604020202020204" pitchFamily="34" charset="0"/>
              <a:cs typeface="Arial" panose="020B0604020202020204" pitchFamily="34" charset="0"/>
            </a:endParaRPr>
          </a:p>
        </p:txBody>
      </p:sp>
      <p:sp>
        <p:nvSpPr>
          <p:cNvPr id="19" name="CasellaDiTesto 18"/>
          <p:cNvSpPr txBox="1"/>
          <p:nvPr/>
        </p:nvSpPr>
        <p:spPr>
          <a:xfrm>
            <a:off x="334693" y="6557479"/>
            <a:ext cx="8435013" cy="246221"/>
          </a:xfrm>
          <a:prstGeom prst="rect">
            <a:avLst/>
          </a:prstGeom>
          <a:noFill/>
        </p:spPr>
        <p:txBody>
          <a:bodyPr wrap="square" rtlCol="0">
            <a:spAutoFit/>
          </a:bodyPr>
          <a:lstStyle/>
          <a:p>
            <a:r>
              <a:rPr lang="it-IT" sz="1000" dirty="0" err="1" smtClean="0">
                <a:latin typeface="Arial" panose="020B0604020202020204" pitchFamily="34" charset="0"/>
                <a:cs typeface="Arial" panose="020B0604020202020204" pitchFamily="34" charset="0"/>
              </a:rPr>
              <a:t>Source:MISE</a:t>
            </a:r>
            <a:r>
              <a:rPr lang="it-IT" sz="1000" dirty="0" smtClean="0">
                <a:latin typeface="Arial" panose="020B0604020202020204" pitchFamily="34" charset="0"/>
                <a:cs typeface="Arial" panose="020B0604020202020204" pitchFamily="34" charset="0"/>
              </a:rPr>
              <a:t> &amp; MET </a:t>
            </a:r>
            <a:r>
              <a:rPr lang="it-IT" sz="1000" dirty="0" err="1" smtClean="0">
                <a:latin typeface="Arial" panose="020B0604020202020204" pitchFamily="34" charset="0"/>
                <a:cs typeface="Arial" panose="020B0604020202020204" pitchFamily="34" charset="0"/>
              </a:rPr>
              <a:t>at</a:t>
            </a:r>
            <a:r>
              <a:rPr lang="it-IT" sz="1000" dirty="0" smtClean="0">
                <a:latin typeface="Arial" panose="020B0604020202020204" pitchFamily="34" charset="0"/>
                <a:cs typeface="Arial" panose="020B0604020202020204" pitchFamily="34" charset="0"/>
              </a:rPr>
              <a:t> </a:t>
            </a:r>
            <a:r>
              <a:rPr lang="it-IT" sz="1000" dirty="0">
                <a:latin typeface="Arial" panose="020B0604020202020204" pitchFamily="34" charset="0"/>
                <a:cs typeface="Arial" panose="020B0604020202020204" pitchFamily="34" charset="0"/>
              </a:rPr>
              <a:t>http://www.sviluppoeconomico.gov.it/images/stories/documenti/Rapporto-MiSE-MetI40.pdf</a:t>
            </a:r>
          </a:p>
        </p:txBody>
      </p:sp>
    </p:spTree>
    <p:extLst>
      <p:ext uri="{BB962C8B-B14F-4D97-AF65-F5344CB8AC3E}">
        <p14:creationId xmlns:p14="http://schemas.microsoft.com/office/powerpoint/2010/main" val="3206472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6502" y="142117"/>
            <a:ext cx="9224027" cy="901963"/>
          </a:xfrm>
        </p:spPr>
        <p:txBody>
          <a:bodyPr>
            <a:normAutofit fontScale="90000"/>
          </a:bodyPr>
          <a:lstStyle/>
          <a:p>
            <a:pPr>
              <a:lnSpc>
                <a:spcPct val="113000"/>
              </a:lnSpc>
            </a:pPr>
            <a:r>
              <a:rPr lang="it-IT" sz="2700" b="1" dirty="0" err="1" smtClean="0"/>
              <a:t>Industry</a:t>
            </a:r>
            <a:r>
              <a:rPr lang="it-IT" sz="2700" b="1" dirty="0" smtClean="0"/>
              <a:t> 4.0_Italy_</a:t>
            </a:r>
            <a:r>
              <a:rPr lang="en-US" sz="2700" dirty="0" smtClean="0"/>
              <a:t>current </a:t>
            </a:r>
            <a:r>
              <a:rPr lang="en-US" sz="2700" dirty="0"/>
              <a:t>diffusion of </a:t>
            </a:r>
            <a:r>
              <a:rPr lang="en-US" sz="2700" dirty="0" smtClean="0"/>
              <a:t>te</a:t>
            </a:r>
            <a:r>
              <a:rPr lang="en-US" sz="2700" dirty="0" smtClean="0">
                <a:solidFill>
                  <a:srgbClr val="000066"/>
                </a:solidFill>
              </a:rPr>
              <a:t>chnologi</a:t>
            </a:r>
            <a:r>
              <a:rPr lang="en-US" sz="2700" dirty="0" smtClean="0"/>
              <a:t>es, by industry</a:t>
            </a:r>
            <a:r>
              <a:rPr lang="it-IT" sz="2400" dirty="0" smtClean="0"/>
              <a:t/>
            </a:r>
            <a:br>
              <a:rPr lang="it-IT" sz="2400" dirty="0" smtClean="0"/>
            </a:br>
            <a:r>
              <a:rPr lang="en-US" sz="1800" dirty="0" err="1"/>
              <a:t>Brancati</a:t>
            </a:r>
            <a:r>
              <a:rPr lang="en-US" sz="1800" dirty="0"/>
              <a:t> and </a:t>
            </a:r>
            <a:r>
              <a:rPr lang="en-US" sz="1800" dirty="0" err="1"/>
              <a:t>Maresca</a:t>
            </a:r>
            <a:r>
              <a:rPr lang="en-US" sz="1800" dirty="0"/>
              <a:t> 2018 on MISE, fig. 2.2</a:t>
            </a:r>
            <a:endParaRPr lang="it-IT" sz="18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27</a:t>
            </a:fld>
            <a:endParaRPr lang="it-IT" dirty="0"/>
          </a:p>
        </p:txBody>
      </p:sp>
      <p:sp>
        <p:nvSpPr>
          <p:cNvPr id="19" name="CasellaDiTesto 18"/>
          <p:cNvSpPr txBox="1"/>
          <p:nvPr/>
        </p:nvSpPr>
        <p:spPr>
          <a:xfrm>
            <a:off x="334693" y="6557479"/>
            <a:ext cx="8435013" cy="246221"/>
          </a:xfrm>
          <a:prstGeom prst="rect">
            <a:avLst/>
          </a:prstGeom>
          <a:noFill/>
        </p:spPr>
        <p:txBody>
          <a:bodyPr wrap="square" rtlCol="0">
            <a:spAutoFit/>
          </a:bodyPr>
          <a:lstStyle/>
          <a:p>
            <a:r>
              <a:rPr lang="it-IT" sz="1000" dirty="0" err="1" smtClean="0">
                <a:latin typeface="Arial" panose="020B0604020202020204" pitchFamily="34" charset="0"/>
                <a:cs typeface="Arial" panose="020B0604020202020204" pitchFamily="34" charset="0"/>
              </a:rPr>
              <a:t>Source:MISE</a:t>
            </a:r>
            <a:r>
              <a:rPr lang="it-IT" sz="1000" dirty="0" smtClean="0">
                <a:latin typeface="Arial" panose="020B0604020202020204" pitchFamily="34" charset="0"/>
                <a:cs typeface="Arial" panose="020B0604020202020204" pitchFamily="34" charset="0"/>
              </a:rPr>
              <a:t> &amp; MET </a:t>
            </a:r>
            <a:r>
              <a:rPr lang="it-IT" sz="1000" dirty="0" err="1" smtClean="0">
                <a:latin typeface="Arial" panose="020B0604020202020204" pitchFamily="34" charset="0"/>
                <a:cs typeface="Arial" panose="020B0604020202020204" pitchFamily="34" charset="0"/>
              </a:rPr>
              <a:t>at</a:t>
            </a:r>
            <a:r>
              <a:rPr lang="it-IT" sz="1000" dirty="0" smtClean="0">
                <a:latin typeface="Arial" panose="020B0604020202020204" pitchFamily="34" charset="0"/>
                <a:cs typeface="Arial" panose="020B0604020202020204" pitchFamily="34" charset="0"/>
              </a:rPr>
              <a:t> </a:t>
            </a:r>
            <a:r>
              <a:rPr lang="it-IT" sz="1000" dirty="0">
                <a:latin typeface="Arial" panose="020B0604020202020204" pitchFamily="34" charset="0"/>
                <a:cs typeface="Arial" panose="020B0604020202020204" pitchFamily="34" charset="0"/>
              </a:rPr>
              <a:t>http://www.sviluppoeconomico.gov.it/images/stories/documenti/Rapporto-MiSE-MetI40.pdf</a:t>
            </a:r>
          </a:p>
        </p:txBody>
      </p:sp>
      <p:sp>
        <p:nvSpPr>
          <p:cNvPr id="25" name="CasellaDiTesto 24"/>
          <p:cNvSpPr txBox="1"/>
          <p:nvPr/>
        </p:nvSpPr>
        <p:spPr>
          <a:xfrm>
            <a:off x="466951" y="1250721"/>
            <a:ext cx="4817867" cy="261610"/>
          </a:xfrm>
          <a:prstGeom prst="rect">
            <a:avLst/>
          </a:prstGeom>
          <a:noFill/>
        </p:spPr>
        <p:txBody>
          <a:bodyPr wrap="square" rtlCol="0">
            <a:spAutoFit/>
          </a:bodyPr>
          <a:lstStyle/>
          <a:p>
            <a:r>
              <a:rPr lang="en-US" sz="1100" i="1" dirty="0" smtClean="0">
                <a:latin typeface="Arial" panose="020B0604020202020204" pitchFamily="34" charset="0"/>
                <a:cs typeface="Arial" panose="020B0604020202020204" pitchFamily="34" charset="0"/>
              </a:rPr>
              <a:t>% of companies, left axis, % of employees, right axis</a:t>
            </a:r>
            <a:endParaRPr lang="it-IT" sz="1100" i="1" dirty="0">
              <a:latin typeface="Arial" panose="020B0604020202020204" pitchFamily="34" charset="0"/>
              <a:cs typeface="Arial" panose="020B0604020202020204" pitchFamily="34" charset="0"/>
            </a:endParaRPr>
          </a:p>
        </p:txBody>
      </p:sp>
      <p:pic>
        <p:nvPicPr>
          <p:cNvPr id="29" name="Immagine 28"/>
          <p:cNvPicPr>
            <a:picLocks noChangeAspect="1"/>
          </p:cNvPicPr>
          <p:nvPr/>
        </p:nvPicPr>
        <p:blipFill>
          <a:blip r:embed="rId3"/>
          <a:stretch>
            <a:fillRect/>
          </a:stretch>
        </p:blipFill>
        <p:spPr>
          <a:xfrm>
            <a:off x="332763" y="2015856"/>
            <a:ext cx="7842927" cy="4465241"/>
          </a:xfrm>
          <a:prstGeom prst="rect">
            <a:avLst/>
          </a:prstGeom>
        </p:spPr>
      </p:pic>
      <p:sp>
        <p:nvSpPr>
          <p:cNvPr id="30" name="Rettangolo 29"/>
          <p:cNvSpPr/>
          <p:nvPr/>
        </p:nvSpPr>
        <p:spPr>
          <a:xfrm>
            <a:off x="3439967" y="1512330"/>
            <a:ext cx="5646548" cy="400110"/>
          </a:xfrm>
          <a:prstGeom prst="rect">
            <a:avLst/>
          </a:prstGeom>
        </p:spPr>
        <p:txBody>
          <a:bodyPr wrap="square">
            <a:spAutoFit/>
          </a:bodyPr>
          <a:lstStyle/>
          <a:p>
            <a:pPr>
              <a:buFont typeface="Wingdings" panose="05000000000000000000" pitchFamily="2" charset="2"/>
              <a:buChar char="à"/>
            </a:pPr>
            <a:r>
              <a:rPr lang="en-GB" sz="2000" dirty="0">
                <a:solidFill>
                  <a:srgbClr val="0069B8"/>
                </a:solidFill>
                <a:latin typeface="Arial" panose="020B0604020202020204" pitchFamily="34" charset="0"/>
                <a:cs typeface="Arial" panose="020B0604020202020204" pitchFamily="34" charset="0"/>
              </a:rPr>
              <a:t>do paces of change across industries matter?</a:t>
            </a:r>
          </a:p>
        </p:txBody>
      </p:sp>
    </p:spTree>
    <p:extLst>
      <p:ext uri="{BB962C8B-B14F-4D97-AF65-F5344CB8AC3E}">
        <p14:creationId xmlns:p14="http://schemas.microsoft.com/office/powerpoint/2010/main" val="3387137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p:txBody>
          <a:bodyPr/>
          <a:lstStyle/>
          <a:p>
            <a:fld id="{ADC212E0-3B3E-41E2-811B-8704455DB2E6}" type="slidenum">
              <a:rPr lang="it-IT" smtClean="0"/>
              <a:pPr/>
              <a:t>28</a:t>
            </a:fld>
            <a:endParaRPr lang="it-IT"/>
          </a:p>
        </p:txBody>
      </p:sp>
      <p:sp>
        <p:nvSpPr>
          <p:cNvPr id="5" name="Segnaposto contenuto 2"/>
          <p:cNvSpPr>
            <a:spLocks noGrp="1"/>
          </p:cNvSpPr>
          <p:nvPr>
            <p:ph idx="1"/>
          </p:nvPr>
        </p:nvSpPr>
        <p:spPr>
          <a:xfrm>
            <a:off x="457199" y="1412776"/>
            <a:ext cx="8510511" cy="5025899"/>
          </a:xfrm>
        </p:spPr>
        <p:txBody>
          <a:bodyPr>
            <a:noAutofit/>
          </a:bodyPr>
          <a:lstStyle/>
          <a:p>
            <a:pPr>
              <a:buFont typeface="Wingdings" panose="05000000000000000000" pitchFamily="2" charset="2"/>
              <a:buChar char="à"/>
            </a:pPr>
            <a:r>
              <a:rPr lang="en-GB" sz="2400" dirty="0" smtClean="0"/>
              <a:t>Which are the </a:t>
            </a:r>
            <a:r>
              <a:rPr lang="en-GB" sz="2400" dirty="0"/>
              <a:t>paces of change </a:t>
            </a:r>
            <a:r>
              <a:rPr lang="en-GB" sz="2400" dirty="0" smtClean="0"/>
              <a:t>in the SCs?</a:t>
            </a:r>
          </a:p>
          <a:p>
            <a:pPr>
              <a:buFont typeface="Wingdings" panose="05000000000000000000" pitchFamily="2" charset="2"/>
              <a:buChar char="à"/>
            </a:pPr>
            <a:endParaRPr lang="en-GB" sz="2400" dirty="0"/>
          </a:p>
          <a:p>
            <a:pPr>
              <a:buFont typeface="Wingdings" panose="05000000000000000000" pitchFamily="2" charset="2"/>
              <a:buChar char="à"/>
            </a:pPr>
            <a:endParaRPr lang="en-GB" sz="2400" dirty="0" smtClean="0"/>
          </a:p>
          <a:p>
            <a:pPr>
              <a:buFont typeface="Wingdings" panose="05000000000000000000" pitchFamily="2" charset="2"/>
              <a:buChar char="à"/>
            </a:pPr>
            <a:endParaRPr lang="en-GB" sz="2400" dirty="0"/>
          </a:p>
          <a:p>
            <a:pPr>
              <a:buFont typeface="Wingdings" panose="05000000000000000000" pitchFamily="2" charset="2"/>
              <a:buChar char="à"/>
            </a:pPr>
            <a:endParaRPr lang="en-GB" sz="2400" dirty="0" smtClean="0"/>
          </a:p>
          <a:p>
            <a:pPr>
              <a:buFont typeface="Wingdings" panose="05000000000000000000" pitchFamily="2" charset="2"/>
              <a:buChar char="à"/>
            </a:pPr>
            <a:endParaRPr lang="en-GB" sz="2400" dirty="0"/>
          </a:p>
          <a:p>
            <a:pPr>
              <a:buFont typeface="Wingdings" panose="05000000000000000000" pitchFamily="2" charset="2"/>
              <a:buChar char="à"/>
            </a:pPr>
            <a:endParaRPr lang="en-GB" sz="2400" dirty="0" smtClean="0"/>
          </a:p>
          <a:p>
            <a:pPr>
              <a:buFont typeface="Wingdings" panose="05000000000000000000" pitchFamily="2" charset="2"/>
              <a:buChar char="à"/>
            </a:pPr>
            <a:endParaRPr lang="en-GB" sz="2400" dirty="0" smtClean="0"/>
          </a:p>
          <a:p>
            <a:pPr>
              <a:buFont typeface="Wingdings" panose="05000000000000000000" pitchFamily="2" charset="2"/>
              <a:buChar char="à"/>
            </a:pPr>
            <a:endParaRPr lang="en-GB" sz="2400" dirty="0" smtClean="0"/>
          </a:p>
          <a:p>
            <a:pPr marL="271463" indent="0">
              <a:lnSpc>
                <a:spcPct val="120000"/>
              </a:lnSpc>
              <a:spcBef>
                <a:spcPts val="0"/>
              </a:spcBef>
              <a:buNone/>
            </a:pPr>
            <a:r>
              <a:rPr lang="en-GB" sz="1800" dirty="0" smtClean="0"/>
              <a:t>Sources</a:t>
            </a:r>
            <a:r>
              <a:rPr lang="en-GB" sz="1800" dirty="0"/>
              <a:t>: </a:t>
            </a:r>
            <a:br>
              <a:rPr lang="en-GB" sz="1800" dirty="0"/>
            </a:br>
            <a:r>
              <a:rPr lang="en-GB" sz="1800" dirty="0" smtClean="0"/>
              <a:t>Automotive </a:t>
            </a:r>
            <a:r>
              <a:rPr lang="en-GB" sz="1800" dirty="0"/>
              <a:t>Observatory </a:t>
            </a:r>
            <a:r>
              <a:rPr lang="en-GB" sz="1800" dirty="0" smtClean="0"/>
              <a:t>2018</a:t>
            </a:r>
          </a:p>
          <a:p>
            <a:pPr marL="271463" indent="0">
              <a:lnSpc>
                <a:spcPct val="120000"/>
              </a:lnSpc>
              <a:spcBef>
                <a:spcPts val="0"/>
              </a:spcBef>
              <a:buNone/>
            </a:pPr>
            <a:r>
              <a:rPr lang="en-GB" sz="1800" dirty="0"/>
              <a:t>Bosh Chair of Global Supply Chain Management, </a:t>
            </a:r>
            <a:r>
              <a:rPr lang="en-GB" sz="1800" dirty="0" smtClean="0"/>
              <a:t>2018</a:t>
            </a:r>
            <a:endParaRPr lang="en-GB" sz="1800" dirty="0"/>
          </a:p>
        </p:txBody>
      </p:sp>
      <p:sp>
        <p:nvSpPr>
          <p:cNvPr id="6" name="Titolo 1"/>
          <p:cNvSpPr>
            <a:spLocks noGrp="1"/>
          </p:cNvSpPr>
          <p:nvPr>
            <p:ph type="ctrTitle"/>
          </p:nvPr>
        </p:nvSpPr>
        <p:spPr>
          <a:xfrm>
            <a:off x="457200" y="62915"/>
            <a:ext cx="8458200" cy="901963"/>
          </a:xfrm>
        </p:spPr>
        <p:txBody>
          <a:bodyPr>
            <a:normAutofit/>
          </a:bodyPr>
          <a:lstStyle/>
          <a:p>
            <a:r>
              <a:rPr lang="en-GB" sz="2400" b="1" dirty="0" smtClean="0"/>
              <a:t>State-of-play </a:t>
            </a:r>
            <a:r>
              <a:rPr lang="en-GB" sz="2400" b="1" dirty="0"/>
              <a:t>of digital transformation </a:t>
            </a:r>
            <a:r>
              <a:rPr lang="en-GB" sz="2400" b="1" dirty="0" smtClean="0"/>
              <a:t/>
            </a:r>
            <a:br>
              <a:rPr lang="en-GB" sz="2400" b="1" dirty="0" smtClean="0"/>
            </a:br>
            <a:r>
              <a:rPr lang="en-GB" sz="2400" dirty="0" smtClean="0"/>
              <a:t>in </a:t>
            </a:r>
            <a:r>
              <a:rPr lang="en-GB" sz="2400" dirty="0"/>
              <a:t>the automotive supply </a:t>
            </a:r>
            <a:r>
              <a:rPr lang="en-GB" sz="2400" dirty="0" smtClean="0"/>
              <a:t>chain: </a:t>
            </a:r>
            <a:r>
              <a:rPr lang="en-GB" sz="2400" dirty="0"/>
              <a:t>Germany, China and Italy</a:t>
            </a:r>
            <a:endParaRPr lang="it-IT" sz="2400" dirty="0"/>
          </a:p>
        </p:txBody>
      </p:sp>
    </p:spTree>
    <p:extLst>
      <p:ext uri="{BB962C8B-B14F-4D97-AF65-F5344CB8AC3E}">
        <p14:creationId xmlns:p14="http://schemas.microsoft.com/office/powerpoint/2010/main" val="638586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7200" y="150977"/>
            <a:ext cx="8458200" cy="901963"/>
          </a:xfrm>
        </p:spPr>
        <p:txBody>
          <a:bodyPr>
            <a:normAutofit/>
          </a:bodyPr>
          <a:lstStyle/>
          <a:p>
            <a:r>
              <a:rPr lang="en-GB" sz="2400" b="1" dirty="0" smtClean="0"/>
              <a:t>State-of-play </a:t>
            </a:r>
            <a:r>
              <a:rPr lang="en-GB" sz="2400" b="1" dirty="0"/>
              <a:t>of digital transformation </a:t>
            </a:r>
            <a:r>
              <a:rPr lang="en-GB" sz="2400" b="1" dirty="0" smtClean="0"/>
              <a:t/>
            </a:r>
            <a:br>
              <a:rPr lang="en-GB" sz="2400" b="1" dirty="0" smtClean="0"/>
            </a:br>
            <a:r>
              <a:rPr lang="en-GB" sz="2000" dirty="0" smtClean="0"/>
              <a:t>in </a:t>
            </a:r>
            <a:r>
              <a:rPr lang="en-GB" sz="2000" dirty="0"/>
              <a:t>the automotive supply </a:t>
            </a:r>
            <a:r>
              <a:rPr lang="en-GB" sz="2000" dirty="0" smtClean="0"/>
              <a:t>chain: </a:t>
            </a:r>
            <a:r>
              <a:rPr lang="en-GB" sz="2000" dirty="0"/>
              <a:t>Germany, China and Italy</a:t>
            </a:r>
            <a:endParaRPr lang="it-IT" sz="2000" dirty="0"/>
          </a:p>
        </p:txBody>
      </p:sp>
      <p:sp>
        <p:nvSpPr>
          <p:cNvPr id="3" name="Segnaposto contenuto 2"/>
          <p:cNvSpPr>
            <a:spLocks noGrp="1"/>
          </p:cNvSpPr>
          <p:nvPr>
            <p:ph idx="1"/>
          </p:nvPr>
        </p:nvSpPr>
        <p:spPr>
          <a:xfrm>
            <a:off x="228600" y="1250945"/>
            <a:ext cx="8915400" cy="5227332"/>
          </a:xfrm>
        </p:spPr>
        <p:txBody>
          <a:bodyPr>
            <a:noAutofit/>
          </a:bodyPr>
          <a:lstStyle/>
          <a:p>
            <a:pPr marL="269875" lvl="0" indent="-269875">
              <a:lnSpc>
                <a:spcPct val="120000"/>
              </a:lnSpc>
              <a:spcBef>
                <a:spcPts val="0"/>
              </a:spcBef>
              <a:buFont typeface="Wingdings" panose="05000000000000000000" pitchFamily="2" charset="2"/>
              <a:buChar char="§"/>
            </a:pPr>
            <a:r>
              <a:rPr lang="en-GB" sz="2000" b="1" dirty="0" smtClean="0"/>
              <a:t>Cloud </a:t>
            </a:r>
            <a:r>
              <a:rPr lang="en-GB" sz="2000" b="1" dirty="0"/>
              <a:t>computing services </a:t>
            </a:r>
            <a:r>
              <a:rPr lang="en-GB" sz="2000" dirty="0" smtClean="0"/>
              <a:t>providing </a:t>
            </a:r>
            <a:r>
              <a:rPr lang="en-GB" sz="2000" dirty="0"/>
              <a:t>platform for worldwide </a:t>
            </a:r>
            <a:r>
              <a:rPr lang="en-GB" sz="2000" dirty="0" smtClean="0"/>
              <a:t>access</a:t>
            </a:r>
            <a:endParaRPr lang="en-GB" sz="2000" dirty="0"/>
          </a:p>
          <a:p>
            <a:pPr marL="269875" lvl="0" indent="-269875">
              <a:lnSpc>
                <a:spcPct val="120000"/>
              </a:lnSpc>
              <a:spcBef>
                <a:spcPts val="0"/>
              </a:spcBef>
              <a:buFont typeface="Wingdings" panose="05000000000000000000" pitchFamily="2" charset="2"/>
              <a:buChar char="§"/>
            </a:pPr>
            <a:r>
              <a:rPr lang="en-GB" sz="2000" b="1" dirty="0" smtClean="0"/>
              <a:t>Mobile </a:t>
            </a:r>
            <a:r>
              <a:rPr lang="en-GB" sz="2000" b="1" dirty="0"/>
              <a:t>services and technologies </a:t>
            </a:r>
            <a:r>
              <a:rPr lang="en-GB" sz="2000" dirty="0" smtClean="0"/>
              <a:t>integration in </a:t>
            </a:r>
            <a:r>
              <a:rPr lang="en-GB" sz="2000" dirty="0"/>
              <a:t>the working </a:t>
            </a:r>
            <a:r>
              <a:rPr lang="en-GB" sz="2000" dirty="0" smtClean="0"/>
              <a:t>environment</a:t>
            </a:r>
            <a:endParaRPr lang="it-IT" sz="2000" dirty="0"/>
          </a:p>
          <a:p>
            <a:pPr marL="269875" lvl="0" indent="-269875">
              <a:lnSpc>
                <a:spcPct val="120000"/>
              </a:lnSpc>
              <a:spcBef>
                <a:spcPts val="0"/>
              </a:spcBef>
              <a:buFont typeface="Wingdings" panose="05000000000000000000" pitchFamily="2" charset="2"/>
              <a:buChar char="§"/>
            </a:pPr>
            <a:r>
              <a:rPr lang="en-GB" sz="2000" b="1" dirty="0"/>
              <a:t>RFID </a:t>
            </a:r>
            <a:r>
              <a:rPr lang="en-GB" sz="2000" dirty="0" smtClean="0"/>
              <a:t>data </a:t>
            </a:r>
            <a:r>
              <a:rPr lang="en-GB" sz="2000" dirty="0"/>
              <a:t>transfer without physical </a:t>
            </a:r>
            <a:r>
              <a:rPr lang="en-GB" sz="2000" dirty="0" smtClean="0"/>
              <a:t>contact</a:t>
            </a:r>
            <a:endParaRPr lang="it-IT" sz="2000" dirty="0"/>
          </a:p>
          <a:p>
            <a:pPr marL="269875" lvl="0" indent="-269875">
              <a:lnSpc>
                <a:spcPct val="120000"/>
              </a:lnSpc>
              <a:spcBef>
                <a:spcPts val="0"/>
              </a:spcBef>
              <a:buFont typeface="Wingdings" panose="05000000000000000000" pitchFamily="2" charset="2"/>
              <a:buChar char="§"/>
            </a:pPr>
            <a:r>
              <a:rPr lang="en-GB" sz="2000" b="1" dirty="0"/>
              <a:t>Big Data </a:t>
            </a:r>
            <a:r>
              <a:rPr lang="en-GB" sz="2000" b="1" dirty="0" smtClean="0">
                <a:sym typeface="Wingdings" panose="05000000000000000000" pitchFamily="2" charset="2"/>
              </a:rPr>
              <a:t></a:t>
            </a:r>
            <a:r>
              <a:rPr lang="en-GB" sz="2000" b="1" dirty="0" smtClean="0"/>
              <a:t> </a:t>
            </a:r>
            <a:r>
              <a:rPr lang="en-GB" sz="2000" b="1" dirty="0"/>
              <a:t>Smart </a:t>
            </a:r>
            <a:r>
              <a:rPr lang="en-GB" sz="2000" b="1" dirty="0" smtClean="0"/>
              <a:t>Data</a:t>
            </a:r>
            <a:r>
              <a:rPr lang="en-GB" sz="2000" dirty="0" smtClean="0"/>
              <a:t>:</a:t>
            </a:r>
            <a:r>
              <a:rPr lang="en-GB" sz="2000" b="1" dirty="0" smtClean="0"/>
              <a:t> </a:t>
            </a:r>
            <a:r>
              <a:rPr lang="en-GB" sz="2000" dirty="0" smtClean="0"/>
              <a:t>analytics </a:t>
            </a:r>
            <a:r>
              <a:rPr lang="en-GB" sz="2000" dirty="0"/>
              <a:t>converting big data in smart </a:t>
            </a:r>
            <a:r>
              <a:rPr lang="en-GB" sz="2000" dirty="0" smtClean="0"/>
              <a:t>data</a:t>
            </a:r>
            <a:endParaRPr lang="it-IT" sz="2000" dirty="0"/>
          </a:p>
          <a:p>
            <a:pPr marL="269875" indent="-269875">
              <a:lnSpc>
                <a:spcPct val="120000"/>
              </a:lnSpc>
              <a:spcBef>
                <a:spcPts val="0"/>
              </a:spcBef>
              <a:buFont typeface="Wingdings" panose="05000000000000000000" pitchFamily="2" charset="2"/>
              <a:buChar char="§"/>
            </a:pPr>
            <a:r>
              <a:rPr lang="en-GB" sz="2000" b="1" dirty="0"/>
              <a:t>All-time localization</a:t>
            </a:r>
            <a:r>
              <a:rPr lang="en-GB" sz="2000" dirty="0"/>
              <a:t> through sensors and data transfer</a:t>
            </a:r>
            <a:endParaRPr lang="it-IT" sz="2000" dirty="0"/>
          </a:p>
          <a:p>
            <a:pPr marL="269875" lvl="0" indent="-269875">
              <a:lnSpc>
                <a:spcPct val="120000"/>
              </a:lnSpc>
              <a:spcBef>
                <a:spcPts val="0"/>
              </a:spcBef>
              <a:buFont typeface="Wingdings" panose="05000000000000000000" pitchFamily="2" charset="2"/>
              <a:buChar char="§"/>
            </a:pPr>
            <a:r>
              <a:rPr lang="en-GB" sz="2000" b="1" dirty="0" smtClean="0"/>
              <a:t>Robotics</a:t>
            </a:r>
            <a:r>
              <a:rPr lang="en-GB" sz="2000" dirty="0" smtClean="0"/>
              <a:t> in </a:t>
            </a:r>
            <a:r>
              <a:rPr lang="en-GB" sz="2000" dirty="0"/>
              <a:t>production and </a:t>
            </a:r>
            <a:r>
              <a:rPr lang="en-GB" sz="2000" dirty="0" smtClean="0"/>
              <a:t>logistics</a:t>
            </a:r>
          </a:p>
          <a:p>
            <a:pPr marL="269875" lvl="0" indent="-269875">
              <a:lnSpc>
                <a:spcPct val="120000"/>
              </a:lnSpc>
              <a:spcBef>
                <a:spcPts val="0"/>
              </a:spcBef>
              <a:buFont typeface="Wingdings" panose="05000000000000000000" pitchFamily="2" charset="2"/>
              <a:buChar char="§"/>
            </a:pPr>
            <a:r>
              <a:rPr lang="en-GB" sz="2000" b="1" dirty="0" smtClean="0"/>
              <a:t>Internet of Things </a:t>
            </a:r>
            <a:r>
              <a:rPr lang="en-GB" sz="2000" dirty="0" smtClean="0"/>
              <a:t>connecting devices</a:t>
            </a:r>
          </a:p>
          <a:p>
            <a:pPr marL="269875" lvl="0" indent="-269875">
              <a:lnSpc>
                <a:spcPct val="120000"/>
              </a:lnSpc>
              <a:spcBef>
                <a:spcPts val="0"/>
              </a:spcBef>
              <a:buFont typeface="Wingdings" panose="05000000000000000000" pitchFamily="2" charset="2"/>
              <a:buChar char="§"/>
            </a:pPr>
            <a:r>
              <a:rPr lang="en-GB" sz="2000" b="1" dirty="0" smtClean="0"/>
              <a:t>Additive manufacturing solutions </a:t>
            </a:r>
            <a:r>
              <a:rPr lang="en-GB" sz="2000" dirty="0" smtClean="0"/>
              <a:t>3D printers, flexibility: prototypes, small batches</a:t>
            </a:r>
          </a:p>
          <a:p>
            <a:pPr marL="269875" lvl="0" indent="-269875">
              <a:lnSpc>
                <a:spcPct val="120000"/>
              </a:lnSpc>
              <a:spcBef>
                <a:spcPts val="0"/>
              </a:spcBef>
              <a:buFont typeface="Wingdings" panose="05000000000000000000" pitchFamily="2" charset="2"/>
              <a:buChar char="§"/>
            </a:pPr>
            <a:r>
              <a:rPr lang="en-GB" sz="2000" b="1" dirty="0" smtClean="0"/>
              <a:t>Augmented reality </a:t>
            </a:r>
          </a:p>
          <a:p>
            <a:pPr marL="269875" lvl="0" indent="-269875">
              <a:lnSpc>
                <a:spcPct val="120000"/>
              </a:lnSpc>
              <a:spcBef>
                <a:spcPts val="0"/>
              </a:spcBef>
              <a:buFont typeface="Wingdings" panose="05000000000000000000" pitchFamily="2" charset="2"/>
              <a:buChar char="§"/>
            </a:pPr>
            <a:r>
              <a:rPr lang="en-GB" sz="2000" b="1" dirty="0" smtClean="0"/>
              <a:t>Simulation</a:t>
            </a:r>
            <a:endParaRPr lang="it-IT" sz="2000" b="1" dirty="0" smtClean="0"/>
          </a:p>
          <a:p>
            <a:pPr marL="0" indent="0">
              <a:buNone/>
            </a:pPr>
            <a:endParaRPr lang="en-GB" sz="18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29</a:t>
            </a:fld>
            <a:endParaRPr lang="it-IT"/>
          </a:p>
        </p:txBody>
      </p:sp>
    </p:spTree>
    <p:extLst>
      <p:ext uri="{BB962C8B-B14F-4D97-AF65-F5344CB8AC3E}">
        <p14:creationId xmlns:p14="http://schemas.microsoft.com/office/powerpoint/2010/main" val="377767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en-US" sz="2400" b="1" dirty="0"/>
              <a:t>What do we mean by “digital transformation”?</a:t>
            </a:r>
            <a:br>
              <a:rPr lang="en-US" sz="2400" b="1" dirty="0"/>
            </a:br>
            <a:r>
              <a:rPr lang="it-IT" sz="2400" dirty="0" err="1" smtClean="0"/>
              <a:t>digital</a:t>
            </a:r>
            <a:r>
              <a:rPr lang="it-IT" sz="2400" dirty="0" smtClean="0"/>
              <a:t> </a:t>
            </a:r>
            <a:r>
              <a:rPr lang="it-IT" sz="2400" dirty="0" err="1"/>
              <a:t>transformation_the</a:t>
            </a:r>
            <a:r>
              <a:rPr lang="it-IT" sz="2400" dirty="0"/>
              <a:t> internet </a:t>
            </a:r>
            <a:r>
              <a:rPr lang="it-IT" sz="2400" dirty="0" smtClean="0"/>
              <a:t>economy</a:t>
            </a:r>
            <a:endParaRPr lang="it-IT" sz="2400" dirty="0"/>
          </a:p>
        </p:txBody>
      </p:sp>
      <p:sp>
        <p:nvSpPr>
          <p:cNvPr id="3" name="Segnaposto contenuto 2"/>
          <p:cNvSpPr>
            <a:spLocks noGrp="1"/>
          </p:cNvSpPr>
          <p:nvPr>
            <p:ph idx="1"/>
          </p:nvPr>
        </p:nvSpPr>
        <p:spPr/>
        <p:txBody>
          <a:bodyPr>
            <a:normAutofit/>
          </a:bodyPr>
          <a:lstStyle/>
          <a:p>
            <a:pPr marL="457200" lvl="1" indent="0">
              <a:lnSpc>
                <a:spcPct val="150000"/>
              </a:lnSpc>
              <a:buNone/>
            </a:pPr>
            <a:r>
              <a:rPr lang="it-IT" sz="1800" b="1" dirty="0" smtClean="0"/>
              <a:t>"</a:t>
            </a:r>
            <a:r>
              <a:rPr lang="en-US" sz="1800" dirty="0" smtClean="0"/>
              <a:t>the </a:t>
            </a:r>
            <a:r>
              <a:rPr lang="en-US" sz="1800" dirty="0"/>
              <a:t>full range of our economic, social and cultural activities </a:t>
            </a:r>
            <a:endParaRPr lang="en-US" sz="1800" dirty="0" smtClean="0"/>
          </a:p>
          <a:p>
            <a:pPr marL="457200" lvl="1" indent="0">
              <a:lnSpc>
                <a:spcPct val="150000"/>
              </a:lnSpc>
              <a:buNone/>
            </a:pPr>
            <a:r>
              <a:rPr lang="en-US" sz="1800" dirty="0" smtClean="0"/>
              <a:t>supported </a:t>
            </a:r>
            <a:r>
              <a:rPr lang="en-US" sz="1800" dirty="0"/>
              <a:t>by the internet and related information and communication technologies (ICT)</a:t>
            </a:r>
            <a:r>
              <a:rPr lang="it-IT" sz="1800" b="1" dirty="0" smtClean="0"/>
              <a:t>" </a:t>
            </a:r>
          </a:p>
          <a:p>
            <a:pPr marL="457200" lvl="1" indent="0">
              <a:lnSpc>
                <a:spcPct val="150000"/>
              </a:lnSpc>
              <a:buNone/>
            </a:pPr>
            <a:r>
              <a:rPr lang="it-IT" sz="1800" dirty="0" smtClean="0"/>
              <a:t>	OCSE 2008 </a:t>
            </a:r>
          </a:p>
        </p:txBody>
      </p:sp>
    </p:spTree>
    <p:extLst>
      <p:ext uri="{BB962C8B-B14F-4D97-AF65-F5344CB8AC3E}">
        <p14:creationId xmlns:p14="http://schemas.microsoft.com/office/powerpoint/2010/main" val="4281644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6" y="102516"/>
            <a:ext cx="8493514" cy="901963"/>
          </a:xfrm>
        </p:spPr>
        <p:txBody>
          <a:bodyPr>
            <a:noAutofit/>
          </a:bodyPr>
          <a:lstStyle/>
          <a:p>
            <a:r>
              <a:rPr lang="en-GB" sz="2400" b="1" dirty="0"/>
              <a:t>Key facts on digital transformation: </a:t>
            </a:r>
            <a:r>
              <a:rPr lang="en-GB" sz="2400" b="1" dirty="0" smtClean="0"/>
              <a:t/>
            </a:r>
            <a:br>
              <a:rPr lang="en-GB" sz="2400" b="1" dirty="0" smtClean="0"/>
            </a:br>
            <a:r>
              <a:rPr lang="en-GB" sz="2400" b="1" dirty="0" smtClean="0"/>
              <a:t>policies </a:t>
            </a:r>
            <a:endParaRPr lang="it-IT" sz="24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30</a:t>
            </a:fld>
            <a:endParaRPr lang="it-IT"/>
          </a:p>
        </p:txBody>
      </p:sp>
      <p:sp>
        <p:nvSpPr>
          <p:cNvPr id="5" name="Segnaposto contenuto 2"/>
          <p:cNvSpPr>
            <a:spLocks noGrp="1"/>
          </p:cNvSpPr>
          <p:nvPr>
            <p:ph idx="1"/>
          </p:nvPr>
        </p:nvSpPr>
        <p:spPr>
          <a:xfrm>
            <a:off x="457199" y="1178745"/>
            <a:ext cx="8510511" cy="5025899"/>
          </a:xfrm>
        </p:spPr>
        <p:txBody>
          <a:bodyPr>
            <a:noAutofit/>
          </a:bodyPr>
          <a:lstStyle/>
          <a:p>
            <a:pPr marL="0" indent="0">
              <a:buNone/>
            </a:pPr>
            <a:r>
              <a:rPr lang="en-GB" sz="2000" b="1" dirty="0" smtClean="0"/>
              <a:t>Germany</a:t>
            </a:r>
            <a:r>
              <a:rPr lang="en-GB" sz="2000" dirty="0" smtClean="0"/>
              <a:t> </a:t>
            </a:r>
            <a:r>
              <a:rPr lang="en-GB" sz="2000" dirty="0"/>
              <a:t>has key players in the OEM in Europe and at word </a:t>
            </a:r>
            <a:r>
              <a:rPr lang="en-GB" sz="2000" dirty="0" smtClean="0"/>
              <a:t>level (BMW, Volkswagen, )</a:t>
            </a:r>
            <a:endParaRPr lang="it-IT" sz="2000" dirty="0"/>
          </a:p>
          <a:p>
            <a:pPr lvl="0"/>
            <a:r>
              <a:rPr lang="en-GB" sz="1800" i="1" dirty="0"/>
              <a:t>Industry 4.0: </a:t>
            </a:r>
            <a:r>
              <a:rPr lang="en-GB" sz="1800" dirty="0"/>
              <a:t>from Automation and Robotics to Cyber Physical Systems</a:t>
            </a:r>
            <a:endParaRPr lang="it-IT" sz="1800" dirty="0"/>
          </a:p>
          <a:p>
            <a:pPr marL="0" lvl="0" indent="0">
              <a:buNone/>
            </a:pPr>
            <a:r>
              <a:rPr lang="en-GB" sz="2000" b="1" dirty="0" smtClean="0"/>
              <a:t>China</a:t>
            </a:r>
            <a:r>
              <a:rPr lang="en-GB" sz="2000" dirty="0" smtClean="0"/>
              <a:t> </a:t>
            </a:r>
            <a:r>
              <a:rPr lang="en-GB" sz="2000" dirty="0"/>
              <a:t>has a huge and expanding domestic market</a:t>
            </a:r>
            <a:endParaRPr lang="it-IT" sz="2000" dirty="0"/>
          </a:p>
          <a:p>
            <a:pPr lvl="0"/>
            <a:r>
              <a:rPr lang="en-GB" sz="1800" dirty="0"/>
              <a:t>National policy: “Made in China 2025” </a:t>
            </a:r>
            <a:r>
              <a:rPr lang="en-GB" sz="1800" dirty="0" smtClean="0"/>
              <a:t>guideline</a:t>
            </a:r>
            <a:r>
              <a:rPr lang="en-GB" sz="1800" dirty="0"/>
              <a:t>, tasks, target industries)</a:t>
            </a:r>
            <a:endParaRPr lang="it-IT" sz="1800" dirty="0"/>
          </a:p>
          <a:p>
            <a:pPr lvl="0"/>
            <a:r>
              <a:rPr lang="en-GB" sz="1800" dirty="0"/>
              <a:t>Many Chinese companies are still on the way of </a:t>
            </a:r>
            <a:r>
              <a:rPr lang="en-GB" sz="1800" dirty="0" smtClean="0"/>
              <a:t>Industry 3.0</a:t>
            </a:r>
            <a:endParaRPr lang="it-IT" sz="1800" dirty="0"/>
          </a:p>
          <a:p>
            <a:pPr lvl="0"/>
            <a:r>
              <a:rPr lang="en-GB" sz="1800" dirty="0"/>
              <a:t>Lagging behind </a:t>
            </a:r>
            <a:r>
              <a:rPr lang="en-GB" sz="1800" dirty="0" smtClean="0"/>
              <a:t>(in some fields) and stepping forward (in other domains): Chinese suppliers are </a:t>
            </a:r>
            <a:r>
              <a:rPr lang="en-GB" sz="1800" dirty="0"/>
              <a:t>important </a:t>
            </a:r>
            <a:r>
              <a:rPr lang="en-GB" sz="1800" dirty="0" smtClean="0"/>
              <a:t>for the European </a:t>
            </a:r>
            <a:r>
              <a:rPr lang="en-GB" sz="1800" dirty="0"/>
              <a:t>car makers </a:t>
            </a:r>
            <a:endParaRPr lang="it-IT" sz="1800" dirty="0"/>
          </a:p>
          <a:p>
            <a:pPr marL="0" indent="0">
              <a:buNone/>
            </a:pPr>
            <a:r>
              <a:rPr lang="en-GB" sz="2000" b="1" dirty="0"/>
              <a:t>Italy </a:t>
            </a:r>
            <a:r>
              <a:rPr lang="en-GB" sz="2000" dirty="0" smtClean="0"/>
              <a:t>has a long tradition as supplier </a:t>
            </a:r>
            <a:r>
              <a:rPr lang="en-GB" sz="2000" dirty="0"/>
              <a:t>of European and US carmakers</a:t>
            </a:r>
            <a:endParaRPr lang="it-IT" sz="2000" dirty="0"/>
          </a:p>
          <a:p>
            <a:pPr lvl="0"/>
            <a:r>
              <a:rPr lang="en-GB" sz="1800" dirty="0"/>
              <a:t>National policy on Industry 4.0, incentives to support investment in physical assets </a:t>
            </a:r>
            <a:r>
              <a:rPr lang="en-GB" sz="1800" dirty="0" smtClean="0"/>
              <a:t>for </a:t>
            </a:r>
            <a:r>
              <a:rPr lang="en-GB" sz="1800" dirty="0"/>
              <a:t>I-4.0 and to competences </a:t>
            </a:r>
            <a:endParaRPr lang="it-IT" sz="1800" dirty="0"/>
          </a:p>
          <a:p>
            <a:pPr lvl="0"/>
            <a:r>
              <a:rPr lang="en-GB" sz="1800" dirty="0"/>
              <a:t>SMEs </a:t>
            </a:r>
            <a:endParaRPr lang="it-IT" sz="1800" dirty="0"/>
          </a:p>
          <a:p>
            <a:pPr lvl="0"/>
            <a:r>
              <a:rPr lang="en-GB" sz="1800" dirty="0"/>
              <a:t>Different opportunities and level of upgrade in the SC</a:t>
            </a:r>
            <a:endParaRPr lang="it-IT" sz="1800" dirty="0"/>
          </a:p>
        </p:txBody>
      </p:sp>
    </p:spTree>
    <p:extLst>
      <p:ext uri="{BB962C8B-B14F-4D97-AF65-F5344CB8AC3E}">
        <p14:creationId xmlns:p14="http://schemas.microsoft.com/office/powerpoint/2010/main" val="4000424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6" y="221319"/>
            <a:ext cx="8493514" cy="901963"/>
          </a:xfrm>
        </p:spPr>
        <p:txBody>
          <a:bodyPr>
            <a:noAutofit/>
          </a:bodyPr>
          <a:lstStyle/>
          <a:p>
            <a:r>
              <a:rPr lang="en-GB" sz="2400" b="1" dirty="0"/>
              <a:t>Should we care of what is going </a:t>
            </a:r>
            <a:r>
              <a:rPr lang="en-GB" sz="2400" b="1" dirty="0" smtClean="0"/>
              <a:t>on in </a:t>
            </a:r>
            <a:r>
              <a:rPr lang="en-GB" sz="2400" b="1" dirty="0"/>
              <a:t>China</a:t>
            </a:r>
            <a:r>
              <a:rPr lang="en-GB" sz="2400" b="1" dirty="0" smtClean="0"/>
              <a:t>?</a:t>
            </a:r>
            <a:br>
              <a:rPr lang="en-GB" sz="2400" b="1" dirty="0" smtClean="0"/>
            </a:br>
            <a:endParaRPr lang="it-IT" sz="24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31</a:t>
            </a:fld>
            <a:endParaRPr lang="it-IT"/>
          </a:p>
        </p:txBody>
      </p:sp>
      <p:sp>
        <p:nvSpPr>
          <p:cNvPr id="5" name="Segnaposto contenuto 2"/>
          <p:cNvSpPr>
            <a:spLocks noGrp="1"/>
          </p:cNvSpPr>
          <p:nvPr>
            <p:ph idx="1"/>
          </p:nvPr>
        </p:nvSpPr>
        <p:spPr>
          <a:xfrm>
            <a:off x="457199" y="1178745"/>
            <a:ext cx="8510511" cy="5025899"/>
          </a:xfrm>
        </p:spPr>
        <p:txBody>
          <a:bodyPr>
            <a:noAutofit/>
          </a:bodyPr>
          <a:lstStyle/>
          <a:p>
            <a:pPr marL="0" indent="0">
              <a:buNone/>
            </a:pPr>
            <a:endParaRPr lang="en-GB" sz="1800" dirty="0" smtClean="0"/>
          </a:p>
          <a:p>
            <a:pPr marL="0" indent="0">
              <a:buNone/>
            </a:pPr>
            <a:r>
              <a:rPr lang="en-GB" sz="2000" dirty="0" smtClean="0"/>
              <a:t>Yes</a:t>
            </a:r>
            <a:r>
              <a:rPr lang="en-GB" sz="2000" dirty="0"/>
              <a:t>, for at least three reasons</a:t>
            </a:r>
            <a:endParaRPr lang="it-IT" sz="2000" dirty="0"/>
          </a:p>
        </p:txBody>
      </p:sp>
    </p:spTree>
    <p:extLst>
      <p:ext uri="{BB962C8B-B14F-4D97-AF65-F5344CB8AC3E}">
        <p14:creationId xmlns:p14="http://schemas.microsoft.com/office/powerpoint/2010/main" val="2453275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6" y="142117"/>
            <a:ext cx="8493514" cy="901963"/>
          </a:xfrm>
        </p:spPr>
        <p:txBody>
          <a:bodyPr>
            <a:noAutofit/>
          </a:bodyPr>
          <a:lstStyle/>
          <a:p>
            <a:pPr marL="355600" lvl="0" indent="-355600"/>
            <a:r>
              <a:rPr lang="en-GB" sz="2400" b="1" dirty="0" smtClean="0"/>
              <a:t>1_</a:t>
            </a:r>
            <a:r>
              <a:rPr lang="en-GB" sz="2400" b="1" dirty="0"/>
              <a:t>scalability of experiments </a:t>
            </a:r>
            <a:r>
              <a:rPr lang="en-GB" sz="2400" b="1" dirty="0" smtClean="0"/>
              <a:t/>
            </a:r>
            <a:br>
              <a:rPr lang="en-GB" sz="2400" b="1" dirty="0" smtClean="0"/>
            </a:br>
            <a:r>
              <a:rPr lang="en-GB" sz="2400" dirty="0" smtClean="0"/>
              <a:t>in </a:t>
            </a:r>
            <a:r>
              <a:rPr lang="en-GB" sz="2400" dirty="0"/>
              <a:t>many alternative </a:t>
            </a:r>
            <a:r>
              <a:rPr lang="en-GB" sz="2400" dirty="0" smtClean="0"/>
              <a:t>technologies                                        </a:t>
            </a:r>
            <a:r>
              <a:rPr lang="en-GB" sz="2400" dirty="0" err="1" smtClean="0"/>
              <a:t>i</a:t>
            </a:r>
            <a:r>
              <a:rPr lang="en-GB" sz="2400" dirty="0" smtClean="0"/>
              <a:t>)</a:t>
            </a:r>
            <a:endParaRPr lang="it-IT" sz="24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32</a:t>
            </a:fld>
            <a:endParaRPr lang="it-IT"/>
          </a:p>
        </p:txBody>
      </p:sp>
      <p:sp>
        <p:nvSpPr>
          <p:cNvPr id="5" name="Segnaposto contenuto 2"/>
          <p:cNvSpPr>
            <a:spLocks noGrp="1"/>
          </p:cNvSpPr>
          <p:nvPr>
            <p:ph idx="1"/>
          </p:nvPr>
        </p:nvSpPr>
        <p:spPr>
          <a:xfrm>
            <a:off x="457199" y="1178745"/>
            <a:ext cx="8510511" cy="5025899"/>
          </a:xfrm>
        </p:spPr>
        <p:txBody>
          <a:bodyPr>
            <a:noAutofit/>
          </a:bodyPr>
          <a:lstStyle/>
          <a:p>
            <a:pPr marL="0" lvl="0" indent="0">
              <a:buNone/>
            </a:pPr>
            <a:r>
              <a:rPr lang="en-GB" sz="2000" dirty="0" smtClean="0"/>
              <a:t>The </a:t>
            </a:r>
            <a:r>
              <a:rPr lang="en-GB" sz="2000" dirty="0"/>
              <a:t>size of </a:t>
            </a:r>
            <a:r>
              <a:rPr lang="en-GB" sz="2000" dirty="0" smtClean="0"/>
              <a:t>Chinese </a:t>
            </a:r>
            <a:r>
              <a:rPr lang="en-GB" sz="2000" dirty="0"/>
              <a:t>domestic market </a:t>
            </a:r>
            <a:r>
              <a:rPr lang="en-GB" sz="2000" dirty="0" smtClean="0"/>
              <a:t>(if </a:t>
            </a:r>
            <a:r>
              <a:rPr lang="en-GB" sz="2000" dirty="0"/>
              <a:t>not the ones of the African countries) opens to </a:t>
            </a:r>
            <a:r>
              <a:rPr lang="en-GB" sz="2000" b="1" dirty="0"/>
              <a:t>scalability of experiments in many alternative </a:t>
            </a:r>
            <a:r>
              <a:rPr lang="en-GB" sz="2000" b="1" dirty="0" smtClean="0"/>
              <a:t>technologies</a:t>
            </a:r>
          </a:p>
          <a:p>
            <a:pPr marL="0" lvl="0" indent="0">
              <a:buNone/>
            </a:pPr>
            <a:endParaRPr lang="en-GB" sz="2000" b="1" dirty="0" smtClean="0"/>
          </a:p>
          <a:p>
            <a:pPr marL="0" indent="0">
              <a:buNone/>
            </a:pPr>
            <a:r>
              <a:rPr lang="en-GB" sz="2000" dirty="0" smtClean="0"/>
              <a:t>Which </a:t>
            </a:r>
            <a:r>
              <a:rPr lang="en-GB" sz="2000" dirty="0"/>
              <a:t>experiments? </a:t>
            </a:r>
            <a:br>
              <a:rPr lang="en-GB" sz="2000" dirty="0"/>
            </a:br>
            <a:r>
              <a:rPr lang="en-GB" sz="2000" dirty="0"/>
              <a:t>The one on </a:t>
            </a:r>
            <a:r>
              <a:rPr lang="en-GB" sz="2000" b="1" dirty="0"/>
              <a:t>alternative techniques to produce energy</a:t>
            </a:r>
            <a:r>
              <a:rPr lang="en-GB" sz="2000" dirty="0"/>
              <a:t>.</a:t>
            </a:r>
            <a:endParaRPr lang="it-IT" sz="2000" dirty="0"/>
          </a:p>
          <a:p>
            <a:pPr>
              <a:buFont typeface="Wingdings" panose="05000000000000000000" pitchFamily="2" charset="2"/>
              <a:buChar char="§"/>
            </a:pPr>
            <a:r>
              <a:rPr lang="en-GB" sz="2000" dirty="0"/>
              <a:t>China plans to focus </a:t>
            </a:r>
            <a:r>
              <a:rPr lang="en-GB" sz="2000" dirty="0" smtClean="0"/>
              <a:t>mainly on</a:t>
            </a:r>
          </a:p>
          <a:p>
            <a:pPr lvl="1">
              <a:buFont typeface="Wingdings" panose="05000000000000000000" pitchFamily="2" charset="2"/>
              <a:buChar char="§"/>
            </a:pPr>
            <a:r>
              <a:rPr lang="en-GB" sz="1800" dirty="0" smtClean="0"/>
              <a:t>batteries </a:t>
            </a:r>
            <a:r>
              <a:rPr lang="en-GB" sz="1800" dirty="0"/>
              <a:t>and </a:t>
            </a:r>
            <a:endParaRPr lang="en-GB" sz="1800" dirty="0" smtClean="0"/>
          </a:p>
          <a:p>
            <a:pPr lvl="1">
              <a:buFont typeface="Wingdings" panose="05000000000000000000" pitchFamily="2" charset="2"/>
              <a:buChar char="§"/>
            </a:pPr>
            <a:r>
              <a:rPr lang="en-GB" sz="1800" dirty="0" smtClean="0"/>
              <a:t>on energy produced in nuclear plants (other renewable energy sources)</a:t>
            </a:r>
          </a:p>
          <a:p>
            <a:pPr>
              <a:buFont typeface="Wingdings" panose="05000000000000000000" pitchFamily="2" charset="2"/>
              <a:buChar char="§"/>
            </a:pPr>
            <a:r>
              <a:rPr lang="en-GB" sz="2000" dirty="0" smtClean="0"/>
              <a:t>This </a:t>
            </a:r>
            <a:r>
              <a:rPr lang="en-GB" sz="2000" dirty="0"/>
              <a:t>matters because: technologies improve their performance </a:t>
            </a:r>
            <a:endParaRPr lang="en-GB" sz="2000" dirty="0" smtClean="0"/>
          </a:p>
          <a:p>
            <a:pPr marL="757238" lvl="1" indent="-357188"/>
            <a:r>
              <a:rPr lang="en-GB" sz="2000" dirty="0" smtClean="0"/>
              <a:t>in </a:t>
            </a:r>
            <a:r>
              <a:rPr lang="en-GB" sz="2000" dirty="0"/>
              <a:t>a cumulative </a:t>
            </a:r>
            <a:r>
              <a:rPr lang="en-GB" sz="2000" dirty="0" smtClean="0"/>
              <a:t>way</a:t>
            </a:r>
          </a:p>
          <a:p>
            <a:pPr marL="757238" lvl="1" indent="-357188"/>
            <a:r>
              <a:rPr lang="en-GB" sz="2000" dirty="0" smtClean="0"/>
              <a:t>within </a:t>
            </a:r>
            <a:r>
              <a:rPr lang="en-GB" sz="2000" dirty="0"/>
              <a:t>socio-technical systems of complementary </a:t>
            </a:r>
            <a:r>
              <a:rPr lang="en-GB" sz="2000" dirty="0" smtClean="0"/>
              <a:t>technologies </a:t>
            </a:r>
          </a:p>
          <a:p>
            <a:pPr marL="757238" lvl="1" indent="-357188"/>
            <a:r>
              <a:rPr lang="en-GB" sz="2000" dirty="0" smtClean="0"/>
              <a:t>by patterns </a:t>
            </a:r>
            <a:r>
              <a:rPr lang="en-GB" sz="2000" dirty="0"/>
              <a:t>of </a:t>
            </a:r>
            <a:r>
              <a:rPr lang="en-GB" sz="2000" dirty="0" smtClean="0"/>
              <a:t>user-producer </a:t>
            </a:r>
            <a:r>
              <a:rPr lang="en-GB" sz="2000" dirty="0"/>
              <a:t>interactions</a:t>
            </a:r>
            <a:endParaRPr lang="it-IT" sz="2000" dirty="0"/>
          </a:p>
          <a:p>
            <a:pPr marL="0" lvl="0" indent="0">
              <a:buNone/>
            </a:pPr>
            <a:endParaRPr lang="it-IT" sz="1800" dirty="0"/>
          </a:p>
        </p:txBody>
      </p:sp>
    </p:spTree>
    <p:extLst>
      <p:ext uri="{BB962C8B-B14F-4D97-AF65-F5344CB8AC3E}">
        <p14:creationId xmlns:p14="http://schemas.microsoft.com/office/powerpoint/2010/main" val="1410446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6" y="142117"/>
            <a:ext cx="8493514" cy="901963"/>
          </a:xfrm>
        </p:spPr>
        <p:txBody>
          <a:bodyPr>
            <a:noAutofit/>
          </a:bodyPr>
          <a:lstStyle/>
          <a:p>
            <a:pPr marL="355600" lvl="0" indent="-355600"/>
            <a:r>
              <a:rPr lang="en-GB" sz="2400" b="1" dirty="0" smtClean="0"/>
              <a:t>1_</a:t>
            </a:r>
            <a:r>
              <a:rPr lang="en-GB" sz="2400" b="1" dirty="0"/>
              <a:t>scalability of experiments </a:t>
            </a:r>
            <a:r>
              <a:rPr lang="en-GB" sz="2400" b="1" dirty="0" smtClean="0"/>
              <a:t/>
            </a:r>
            <a:br>
              <a:rPr lang="en-GB" sz="2400" b="1" dirty="0" smtClean="0"/>
            </a:br>
            <a:r>
              <a:rPr lang="en-GB" sz="2400" dirty="0" smtClean="0"/>
              <a:t>in </a:t>
            </a:r>
            <a:r>
              <a:rPr lang="en-GB" sz="2400" dirty="0"/>
              <a:t>many alternative </a:t>
            </a:r>
            <a:r>
              <a:rPr lang="en-GB" sz="2400" dirty="0" smtClean="0"/>
              <a:t>technologies                                       ii)</a:t>
            </a:r>
            <a:endParaRPr lang="it-IT" sz="24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33</a:t>
            </a:fld>
            <a:endParaRPr lang="it-IT"/>
          </a:p>
        </p:txBody>
      </p:sp>
      <p:sp>
        <p:nvSpPr>
          <p:cNvPr id="5" name="Segnaposto contenuto 2"/>
          <p:cNvSpPr>
            <a:spLocks noGrp="1"/>
          </p:cNvSpPr>
          <p:nvPr>
            <p:ph idx="1"/>
          </p:nvPr>
        </p:nvSpPr>
        <p:spPr>
          <a:xfrm>
            <a:off x="457199" y="1178745"/>
            <a:ext cx="8312507" cy="5025899"/>
          </a:xfrm>
        </p:spPr>
        <p:txBody>
          <a:bodyPr>
            <a:noAutofit/>
          </a:bodyPr>
          <a:lstStyle/>
          <a:p>
            <a:pPr lvl="0"/>
            <a:r>
              <a:rPr lang="en-GB" sz="2000" b="1" dirty="0"/>
              <a:t>lock-in conditions affect path-dependence </a:t>
            </a:r>
            <a:r>
              <a:rPr lang="en-GB" sz="2000" dirty="0"/>
              <a:t>and hence what results to be the most efficient technology could have been crowded out by other technologies, if their implementation would have been exploited </a:t>
            </a:r>
            <a:r>
              <a:rPr lang="en-GB" sz="2000" i="1" dirty="0"/>
              <a:t>enough</a:t>
            </a:r>
            <a:endParaRPr lang="it-IT" sz="2000" dirty="0"/>
          </a:p>
          <a:p>
            <a:pPr lvl="0"/>
            <a:r>
              <a:rPr lang="en-GB" sz="2000" dirty="0"/>
              <a:t>policy makers should leave many doors open for the </a:t>
            </a:r>
            <a:r>
              <a:rPr lang="en-GB" sz="2000" b="1" dirty="0"/>
              <a:t>emergence of complementary technologies or improvements derived by learning and scalability</a:t>
            </a:r>
            <a:endParaRPr lang="it-IT" sz="2000" b="1" dirty="0"/>
          </a:p>
          <a:p>
            <a:pPr marL="0" lvl="0" indent="0">
              <a:buNone/>
            </a:pPr>
            <a:r>
              <a:rPr lang="en-GB" sz="2000" dirty="0"/>
              <a:t>but China has </a:t>
            </a:r>
            <a:r>
              <a:rPr lang="en-GB" sz="2000" dirty="0" smtClean="0"/>
              <a:t>already closed </a:t>
            </a:r>
            <a:r>
              <a:rPr lang="en-GB" sz="2000" dirty="0"/>
              <a:t>many doors </a:t>
            </a:r>
            <a:endParaRPr lang="it-IT" sz="2000" dirty="0"/>
          </a:p>
          <a:p>
            <a:pPr lvl="0"/>
            <a:r>
              <a:rPr lang="en-GB" sz="2000" dirty="0"/>
              <a:t>the combined conditions of very large scale of production and domestic adoption </a:t>
            </a:r>
            <a:r>
              <a:rPr lang="en-GB" sz="2000" b="1" dirty="0" smtClean="0"/>
              <a:t>might </a:t>
            </a:r>
            <a:r>
              <a:rPr lang="en-GB" sz="2000" b="1" dirty="0"/>
              <a:t>reduce the possibility of more effective </a:t>
            </a:r>
            <a:r>
              <a:rPr lang="en-GB" sz="2000" b="1" dirty="0" smtClean="0"/>
              <a:t>alternatives,</a:t>
            </a:r>
            <a:r>
              <a:rPr lang="en-GB" sz="2000" dirty="0" smtClean="0"/>
              <a:t> such </a:t>
            </a:r>
            <a:r>
              <a:rPr lang="en-GB" sz="2000" dirty="0"/>
              <a:t>as hydrogen fuel cells, and the decentralized small scale production of </a:t>
            </a:r>
            <a:r>
              <a:rPr lang="en-GB" sz="2000" dirty="0" smtClean="0"/>
              <a:t>hydrogen (among </a:t>
            </a:r>
            <a:r>
              <a:rPr lang="en-GB" sz="2000" dirty="0"/>
              <a:t>the </a:t>
            </a:r>
            <a:r>
              <a:rPr lang="en-GB" sz="2000" dirty="0" smtClean="0"/>
              <a:t>ones </a:t>
            </a:r>
            <a:r>
              <a:rPr lang="en-GB" sz="2000" dirty="0"/>
              <a:t>now on the </a:t>
            </a:r>
            <a:r>
              <a:rPr lang="en-GB" sz="2000" dirty="0" smtClean="0"/>
              <a:t>stage)</a:t>
            </a:r>
            <a:endParaRPr lang="it-IT" sz="2000" dirty="0"/>
          </a:p>
        </p:txBody>
      </p:sp>
    </p:spTree>
    <p:extLst>
      <p:ext uri="{BB962C8B-B14F-4D97-AF65-F5344CB8AC3E}">
        <p14:creationId xmlns:p14="http://schemas.microsoft.com/office/powerpoint/2010/main" val="2392918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6" y="142117"/>
            <a:ext cx="8493514" cy="901963"/>
          </a:xfrm>
        </p:spPr>
        <p:txBody>
          <a:bodyPr>
            <a:noAutofit/>
          </a:bodyPr>
          <a:lstStyle/>
          <a:p>
            <a:pPr lvl="0"/>
            <a:r>
              <a:rPr lang="en-GB" sz="2400" b="1" dirty="0" smtClean="0"/>
              <a:t>2_quality </a:t>
            </a:r>
            <a:r>
              <a:rPr lang="en-GB" sz="2400" b="1" dirty="0"/>
              <a:t>of </a:t>
            </a:r>
            <a:r>
              <a:rPr lang="en-GB" sz="2400" b="1" dirty="0" smtClean="0"/>
              <a:t>digitalization</a:t>
            </a:r>
            <a:r>
              <a:rPr lang="en-GB" sz="2400" b="1" u="sng" dirty="0" smtClean="0"/>
              <a:t/>
            </a:r>
            <a:br>
              <a:rPr lang="en-GB" sz="2400" b="1" u="sng" dirty="0" smtClean="0"/>
            </a:br>
            <a:r>
              <a:rPr lang="en-GB" sz="2400" dirty="0" smtClean="0"/>
              <a:t> </a:t>
            </a:r>
            <a:endParaRPr lang="it-IT" sz="20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34</a:t>
            </a:fld>
            <a:endParaRPr lang="it-IT"/>
          </a:p>
        </p:txBody>
      </p:sp>
      <p:sp>
        <p:nvSpPr>
          <p:cNvPr id="5" name="Segnaposto contenuto 2"/>
          <p:cNvSpPr>
            <a:spLocks noGrp="1"/>
          </p:cNvSpPr>
          <p:nvPr>
            <p:ph idx="1"/>
          </p:nvPr>
        </p:nvSpPr>
        <p:spPr>
          <a:xfrm>
            <a:off x="457199" y="1178745"/>
            <a:ext cx="8510511" cy="5025899"/>
          </a:xfrm>
        </p:spPr>
        <p:txBody>
          <a:bodyPr>
            <a:noAutofit/>
          </a:bodyPr>
          <a:lstStyle/>
          <a:p>
            <a:pPr lvl="0"/>
            <a:r>
              <a:rPr lang="en-GB" sz="2000" dirty="0"/>
              <a:t>The </a:t>
            </a:r>
            <a:r>
              <a:rPr lang="en-GB" sz="2000" b="1" dirty="0"/>
              <a:t>quality of </a:t>
            </a:r>
            <a:r>
              <a:rPr lang="en-GB" sz="2000" b="1" dirty="0" smtClean="0"/>
              <a:t>digitalization</a:t>
            </a:r>
            <a:r>
              <a:rPr lang="en-GB" sz="2000" dirty="0" smtClean="0"/>
              <a:t> </a:t>
            </a:r>
            <a:r>
              <a:rPr lang="en-GB" sz="2000" dirty="0"/>
              <a:t>in the automotive supply </a:t>
            </a:r>
            <a:r>
              <a:rPr lang="en-GB" sz="2000" dirty="0" smtClean="0"/>
              <a:t>chain in China </a:t>
            </a:r>
            <a:r>
              <a:rPr lang="en-GB" sz="2000" dirty="0"/>
              <a:t>will impact on EU vehicles: </a:t>
            </a:r>
            <a:endParaRPr lang="it-IT" sz="2000" dirty="0"/>
          </a:p>
          <a:p>
            <a:pPr lvl="1"/>
            <a:r>
              <a:rPr lang="en-GB" sz="2000" dirty="0"/>
              <a:t>critical issue of standards and effective control</a:t>
            </a:r>
            <a:endParaRPr lang="it-IT" sz="2000" dirty="0"/>
          </a:p>
        </p:txBody>
      </p:sp>
    </p:spTree>
    <p:extLst>
      <p:ext uri="{BB962C8B-B14F-4D97-AF65-F5344CB8AC3E}">
        <p14:creationId xmlns:p14="http://schemas.microsoft.com/office/powerpoint/2010/main" val="2685507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1622" y="41993"/>
            <a:ext cx="8872498" cy="901963"/>
          </a:xfrm>
        </p:spPr>
        <p:txBody>
          <a:bodyPr>
            <a:noAutofit/>
          </a:bodyPr>
          <a:lstStyle/>
          <a:p>
            <a:r>
              <a:rPr lang="en-GB" sz="2400" dirty="0" smtClean="0"/>
              <a:t>3_China-Italy-France</a:t>
            </a:r>
            <a:r>
              <a:rPr lang="en-GB" sz="2400" dirty="0"/>
              <a:t>: </a:t>
            </a:r>
            <a:r>
              <a:rPr lang="en-GB" sz="2400" dirty="0" smtClean="0"/>
              <a:t/>
            </a:r>
            <a:br>
              <a:rPr lang="en-GB" sz="2400" dirty="0" smtClean="0"/>
            </a:br>
            <a:r>
              <a:rPr lang="en-GB" sz="2400" b="1" dirty="0" smtClean="0"/>
              <a:t>a </a:t>
            </a:r>
            <a:r>
              <a:rPr lang="en-GB" sz="2400" b="1" dirty="0"/>
              <a:t>network of competence with remote </a:t>
            </a:r>
            <a:r>
              <a:rPr lang="en-GB" sz="2400" b="1" dirty="0" err="1"/>
              <a:t>control</a:t>
            </a:r>
            <a:r>
              <a:rPr lang="en-GB" sz="2400" dirty="0" err="1">
                <a:sym typeface="Wingdings" panose="05000000000000000000" pitchFamily="2" charset="2"/>
              </a:rPr>
              <a:t></a:t>
            </a:r>
            <a:r>
              <a:rPr lang="en-GB" sz="2400" b="1" dirty="0" err="1" smtClean="0"/>
              <a:t>learning</a:t>
            </a:r>
            <a:r>
              <a:rPr lang="en-GB" sz="2400" b="1" dirty="0" smtClean="0"/>
              <a:t>   </a:t>
            </a:r>
            <a:r>
              <a:rPr lang="en-GB" sz="2400" dirty="0" err="1" smtClean="0"/>
              <a:t>i</a:t>
            </a:r>
            <a:r>
              <a:rPr lang="en-GB" sz="2400" dirty="0" smtClean="0"/>
              <a:t>) </a:t>
            </a:r>
            <a:endParaRPr lang="it-IT" sz="2400"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35</a:t>
            </a:fld>
            <a:endParaRPr lang="it-IT"/>
          </a:p>
        </p:txBody>
      </p:sp>
      <p:sp>
        <p:nvSpPr>
          <p:cNvPr id="5" name="Segnaposto contenuto 2"/>
          <p:cNvSpPr>
            <a:spLocks noGrp="1"/>
          </p:cNvSpPr>
          <p:nvPr>
            <p:ph idx="1"/>
          </p:nvPr>
        </p:nvSpPr>
        <p:spPr>
          <a:xfrm>
            <a:off x="457199" y="1178745"/>
            <a:ext cx="8510511" cy="5025899"/>
          </a:xfrm>
        </p:spPr>
        <p:txBody>
          <a:bodyPr>
            <a:noAutofit/>
          </a:bodyPr>
          <a:lstStyle/>
          <a:p>
            <a:pPr marL="0" indent="0">
              <a:buNone/>
            </a:pPr>
            <a:r>
              <a:rPr lang="en-GB" sz="2000" dirty="0"/>
              <a:t>The case of an Italian </a:t>
            </a:r>
            <a:r>
              <a:rPr lang="en-GB" sz="2000" dirty="0" smtClean="0"/>
              <a:t>company </a:t>
            </a:r>
          </a:p>
          <a:p>
            <a:r>
              <a:rPr lang="en-GB" sz="2000" dirty="0" smtClean="0"/>
              <a:t>who </a:t>
            </a:r>
            <a:r>
              <a:rPr lang="en-GB" sz="2000" dirty="0"/>
              <a:t>leads in the </a:t>
            </a:r>
            <a:r>
              <a:rPr lang="en-GB" sz="2000" b="1" dirty="0"/>
              <a:t>segment of </a:t>
            </a:r>
            <a:r>
              <a:rPr lang="en-GB" sz="2000" dirty="0"/>
              <a:t>modular and redundant Uninterruptible Power </a:t>
            </a:r>
            <a:r>
              <a:rPr lang="en-GB" sz="2000" dirty="0" smtClean="0"/>
              <a:t>Supplies (more </a:t>
            </a:r>
            <a:r>
              <a:rPr lang="en-GB" sz="2000" dirty="0"/>
              <a:t>than 600 </a:t>
            </a:r>
            <a:r>
              <a:rPr lang="en-GB" sz="2000" dirty="0" smtClean="0"/>
              <a:t>employees)</a:t>
            </a:r>
          </a:p>
          <a:p>
            <a:r>
              <a:rPr lang="en-GB" sz="2000" dirty="0" smtClean="0"/>
              <a:t>European </a:t>
            </a:r>
            <a:r>
              <a:rPr lang="en-GB" sz="2000" dirty="0"/>
              <a:t>leader in the production of telematics system for remote control of vehicles </a:t>
            </a:r>
            <a:r>
              <a:rPr lang="en-GB" sz="2000" dirty="0" smtClean="0"/>
              <a:t>(great </a:t>
            </a:r>
            <a:r>
              <a:rPr lang="en-GB" sz="2000" dirty="0"/>
              <a:t>impact on insurance)</a:t>
            </a:r>
            <a:endParaRPr lang="it-IT" sz="2000" dirty="0"/>
          </a:p>
          <a:p>
            <a:r>
              <a:rPr lang="en-GB" sz="2000" dirty="0" smtClean="0"/>
              <a:t>acquired </a:t>
            </a:r>
            <a:r>
              <a:rPr lang="en-GB" sz="2000" dirty="0"/>
              <a:t>by the Chinese company, </a:t>
            </a:r>
            <a:r>
              <a:rPr lang="en-GB" sz="2000" dirty="0" err="1"/>
              <a:t>Deren</a:t>
            </a:r>
            <a:r>
              <a:rPr lang="en-GB" sz="2000" dirty="0"/>
              <a:t> Electronics, aiming at become world leader in connectivity, extending to multiple product lines in automotive platforms </a:t>
            </a:r>
            <a:endParaRPr lang="en-GB" sz="2000" dirty="0" smtClean="0"/>
          </a:p>
          <a:p>
            <a:pPr lvl="1"/>
            <a:r>
              <a:rPr lang="en-GB" sz="1800" dirty="0" smtClean="0"/>
              <a:t>Increased employment in Italy</a:t>
            </a:r>
          </a:p>
          <a:p>
            <a:pPr lvl="1"/>
            <a:r>
              <a:rPr lang="en-GB" sz="1800" dirty="0" smtClean="0"/>
              <a:t>Long term project of growth</a:t>
            </a:r>
            <a:endParaRPr lang="it-IT" sz="1800" dirty="0"/>
          </a:p>
          <a:p>
            <a:r>
              <a:rPr lang="en-GB" sz="2000" dirty="0" smtClean="0"/>
              <a:t>a new </a:t>
            </a:r>
            <a:r>
              <a:rPr lang="en-GB" sz="2000" dirty="0"/>
              <a:t>plant in Chongqing Industrial Park </a:t>
            </a:r>
            <a:r>
              <a:rPr lang="en-GB" sz="2000" dirty="0" smtClean="0"/>
              <a:t>(OEM</a:t>
            </a:r>
            <a:r>
              <a:rPr lang="en-GB" sz="2000" dirty="0"/>
              <a:t>: </a:t>
            </a:r>
            <a:r>
              <a:rPr lang="en-GB" sz="2000" dirty="0" smtClean="0"/>
              <a:t>Porsche</a:t>
            </a:r>
            <a:r>
              <a:rPr lang="en-GB" sz="2000" dirty="0"/>
              <a:t>, BMW, Volkswagen, PSA) </a:t>
            </a:r>
            <a:endParaRPr lang="en-GB" sz="2000" dirty="0" smtClean="0"/>
          </a:p>
          <a:p>
            <a:pPr lvl="1"/>
            <a:r>
              <a:rPr lang="en-GB" sz="1800" dirty="0" smtClean="0"/>
              <a:t>investment project: </a:t>
            </a:r>
            <a:r>
              <a:rPr lang="en-GB" sz="1800" dirty="0" err="1" smtClean="0"/>
              <a:t>Deren</a:t>
            </a:r>
            <a:endParaRPr lang="en-GB" sz="1800" dirty="0" smtClean="0"/>
          </a:p>
          <a:p>
            <a:pPr lvl="1"/>
            <a:r>
              <a:rPr lang="en-GB" sz="1800" dirty="0" smtClean="0"/>
              <a:t>long </a:t>
            </a:r>
            <a:r>
              <a:rPr lang="en-GB" sz="1800" dirty="0"/>
              <a:t>term </a:t>
            </a:r>
            <a:r>
              <a:rPr lang="en-GB" sz="1800" dirty="0" smtClean="0"/>
              <a:t>contract: PSA</a:t>
            </a:r>
            <a:endParaRPr lang="it-IT" sz="1800" dirty="0"/>
          </a:p>
          <a:p>
            <a:pPr lvl="1"/>
            <a:r>
              <a:rPr lang="en-GB" sz="1800" dirty="0" smtClean="0"/>
              <a:t>designed </a:t>
            </a:r>
            <a:r>
              <a:rPr lang="en-GB" sz="1800" dirty="0"/>
              <a:t>and </a:t>
            </a:r>
            <a:r>
              <a:rPr lang="en-GB" sz="1800" dirty="0" smtClean="0"/>
              <a:t>controlled, </a:t>
            </a:r>
            <a:r>
              <a:rPr lang="en-GB" sz="1800" dirty="0"/>
              <a:t>in </a:t>
            </a:r>
            <a:r>
              <a:rPr lang="en-GB" sz="1800" dirty="0" smtClean="0"/>
              <a:t>remote, </a:t>
            </a:r>
            <a:r>
              <a:rPr lang="en-GB" sz="1800" dirty="0"/>
              <a:t>by the Italian subsidiary </a:t>
            </a:r>
            <a:endParaRPr lang="en-GB" sz="1800" dirty="0" smtClean="0"/>
          </a:p>
          <a:p>
            <a:pPr marL="0" lvl="0" indent="0">
              <a:buNone/>
            </a:pPr>
            <a:endParaRPr lang="it-IT" sz="2000" dirty="0"/>
          </a:p>
        </p:txBody>
      </p:sp>
    </p:spTree>
    <p:extLst>
      <p:ext uri="{BB962C8B-B14F-4D97-AF65-F5344CB8AC3E}">
        <p14:creationId xmlns:p14="http://schemas.microsoft.com/office/powerpoint/2010/main" val="2335033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1622" y="41993"/>
            <a:ext cx="8872498" cy="901963"/>
          </a:xfrm>
        </p:spPr>
        <p:txBody>
          <a:bodyPr>
            <a:noAutofit/>
          </a:bodyPr>
          <a:lstStyle/>
          <a:p>
            <a:r>
              <a:rPr lang="en-GB" sz="2400" dirty="0" smtClean="0"/>
              <a:t>3_China-Italy-France</a:t>
            </a:r>
            <a:r>
              <a:rPr lang="en-GB" sz="2400" dirty="0"/>
              <a:t>: </a:t>
            </a:r>
            <a:r>
              <a:rPr lang="en-GB" sz="2400" dirty="0" smtClean="0"/>
              <a:t/>
            </a:r>
            <a:br>
              <a:rPr lang="en-GB" sz="2400" dirty="0" smtClean="0"/>
            </a:br>
            <a:r>
              <a:rPr lang="en-GB" sz="2400" b="1" dirty="0" smtClean="0"/>
              <a:t>a </a:t>
            </a:r>
            <a:r>
              <a:rPr lang="en-GB" sz="2400" b="1" dirty="0"/>
              <a:t>network of competence with remote </a:t>
            </a:r>
            <a:r>
              <a:rPr lang="en-GB" sz="2400" b="1" dirty="0" err="1"/>
              <a:t>control</a:t>
            </a:r>
            <a:r>
              <a:rPr lang="en-GB" sz="2400" dirty="0" err="1">
                <a:sym typeface="Wingdings" panose="05000000000000000000" pitchFamily="2" charset="2"/>
              </a:rPr>
              <a:t></a:t>
            </a:r>
            <a:r>
              <a:rPr lang="en-GB" sz="2400" b="1" dirty="0" err="1" smtClean="0"/>
              <a:t>learning</a:t>
            </a:r>
            <a:r>
              <a:rPr lang="en-GB" sz="2400" b="1" dirty="0" smtClean="0"/>
              <a:t>  </a:t>
            </a:r>
            <a:r>
              <a:rPr lang="en-GB" sz="2400" dirty="0" smtClean="0"/>
              <a:t>ii) </a:t>
            </a:r>
            <a:endParaRPr lang="it-IT" sz="24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36</a:t>
            </a:fld>
            <a:endParaRPr lang="it-IT"/>
          </a:p>
        </p:txBody>
      </p:sp>
      <p:sp>
        <p:nvSpPr>
          <p:cNvPr id="5" name="Segnaposto contenuto 2"/>
          <p:cNvSpPr>
            <a:spLocks noGrp="1"/>
          </p:cNvSpPr>
          <p:nvPr>
            <p:ph idx="1"/>
          </p:nvPr>
        </p:nvSpPr>
        <p:spPr>
          <a:xfrm>
            <a:off x="440077" y="1425362"/>
            <a:ext cx="8510511" cy="5025899"/>
          </a:xfrm>
        </p:spPr>
        <p:txBody>
          <a:bodyPr>
            <a:noAutofit/>
          </a:bodyPr>
          <a:lstStyle/>
          <a:p>
            <a:pPr lvl="0">
              <a:buFont typeface="Wingdings" panose="05000000000000000000" pitchFamily="2" charset="2"/>
              <a:buChar char="à"/>
            </a:pPr>
            <a:r>
              <a:rPr lang="en-GB" sz="2000" dirty="0" smtClean="0"/>
              <a:t>Feedback </a:t>
            </a:r>
            <a:r>
              <a:rPr lang="en-GB" sz="2000" dirty="0"/>
              <a:t>on local competences </a:t>
            </a:r>
            <a:r>
              <a:rPr lang="en-GB" sz="2000" dirty="0" smtClean="0"/>
              <a:t>in Italy</a:t>
            </a:r>
            <a:br>
              <a:rPr lang="en-GB" sz="2000" dirty="0" smtClean="0"/>
            </a:br>
            <a:r>
              <a:rPr lang="en-GB" sz="2000" dirty="0" smtClean="0"/>
              <a:t>from </a:t>
            </a:r>
            <a:r>
              <a:rPr lang="en-GB" sz="2000" dirty="0"/>
              <a:t>design and remote control of such a plant </a:t>
            </a:r>
            <a:endParaRPr lang="en-GB" sz="2000" dirty="0" smtClean="0"/>
          </a:p>
          <a:p>
            <a:pPr lvl="0">
              <a:buFont typeface="Wingdings" panose="05000000000000000000" pitchFamily="2" charset="2"/>
              <a:buChar char="à"/>
            </a:pPr>
            <a:endParaRPr lang="en-GB" sz="2000" dirty="0" smtClean="0"/>
          </a:p>
          <a:p>
            <a:pPr lvl="0">
              <a:buFont typeface="Wingdings" panose="05000000000000000000" pitchFamily="2" charset="2"/>
              <a:buChar char="à"/>
            </a:pPr>
            <a:r>
              <a:rPr lang="en-GB" sz="2000" dirty="0" smtClean="0"/>
              <a:t>Impact </a:t>
            </a:r>
            <a:r>
              <a:rPr lang="en-GB" sz="2000" dirty="0"/>
              <a:t>on local competences </a:t>
            </a:r>
            <a:r>
              <a:rPr lang="en-GB" sz="2000" smtClean="0"/>
              <a:t>in China</a:t>
            </a:r>
            <a:r>
              <a:rPr lang="en-GB" sz="2000" dirty="0" smtClean="0"/>
              <a:t/>
            </a:r>
            <a:br>
              <a:rPr lang="en-GB" sz="2000" dirty="0" smtClean="0"/>
            </a:br>
            <a:r>
              <a:rPr lang="en-GB" sz="2000" dirty="0" smtClean="0"/>
              <a:t>with regard to </a:t>
            </a:r>
            <a:r>
              <a:rPr lang="en-GB" sz="2000" dirty="0"/>
              <a:t>the strong link within </a:t>
            </a:r>
            <a:r>
              <a:rPr lang="en-GB" sz="2000" dirty="0" smtClean="0"/>
              <a:t>that </a:t>
            </a:r>
            <a:r>
              <a:rPr lang="en-GB" sz="2000" dirty="0"/>
              <a:t>network of </a:t>
            </a:r>
            <a:r>
              <a:rPr lang="en-GB" sz="2000" dirty="0" smtClean="0"/>
              <a:t>competences</a:t>
            </a:r>
          </a:p>
          <a:p>
            <a:pPr lvl="0">
              <a:buFont typeface="Wingdings" panose="05000000000000000000" pitchFamily="2" charset="2"/>
              <a:buChar char="à"/>
            </a:pPr>
            <a:endParaRPr lang="en-GB" sz="2000" dirty="0"/>
          </a:p>
          <a:p>
            <a:pPr lvl="0">
              <a:buFont typeface="Wingdings" panose="05000000000000000000" pitchFamily="2" charset="2"/>
              <a:buChar char="à"/>
            </a:pPr>
            <a:r>
              <a:rPr lang="en-GB" sz="2000" dirty="0" smtClean="0"/>
              <a:t>Feedback on competence network in the three countries and in related business activities</a:t>
            </a:r>
            <a:endParaRPr lang="it-IT" sz="2000" dirty="0"/>
          </a:p>
        </p:txBody>
      </p:sp>
    </p:spTree>
    <p:extLst>
      <p:ext uri="{BB962C8B-B14F-4D97-AF65-F5344CB8AC3E}">
        <p14:creationId xmlns:p14="http://schemas.microsoft.com/office/powerpoint/2010/main" val="2523893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1622" y="41993"/>
            <a:ext cx="8872498" cy="901963"/>
          </a:xfrm>
        </p:spPr>
        <p:txBody>
          <a:bodyPr>
            <a:noAutofit/>
          </a:bodyPr>
          <a:lstStyle/>
          <a:p>
            <a:r>
              <a:rPr lang="en-GB" sz="2400" dirty="0" smtClean="0"/>
              <a:t>Summing and discussion</a:t>
            </a:r>
            <a:br>
              <a:rPr lang="en-GB" sz="2400" dirty="0" smtClean="0"/>
            </a:br>
            <a:r>
              <a:rPr lang="en-GB" sz="1600" dirty="0" smtClean="0"/>
              <a:t> </a:t>
            </a:r>
            <a:endParaRPr lang="it-IT" sz="11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37</a:t>
            </a:fld>
            <a:endParaRPr lang="it-IT"/>
          </a:p>
        </p:txBody>
      </p:sp>
      <p:sp>
        <p:nvSpPr>
          <p:cNvPr id="5" name="Segnaposto contenuto 2"/>
          <p:cNvSpPr>
            <a:spLocks noGrp="1"/>
          </p:cNvSpPr>
          <p:nvPr>
            <p:ph idx="1"/>
          </p:nvPr>
        </p:nvSpPr>
        <p:spPr>
          <a:xfrm>
            <a:off x="440077" y="1425362"/>
            <a:ext cx="8703923" cy="5025899"/>
          </a:xfrm>
        </p:spPr>
        <p:txBody>
          <a:bodyPr>
            <a:noAutofit/>
          </a:bodyPr>
          <a:lstStyle/>
          <a:p>
            <a:pPr marL="0" lvl="0" indent="0">
              <a:buNone/>
            </a:pPr>
            <a:r>
              <a:rPr lang="en-GB" sz="2000" dirty="0" smtClean="0">
                <a:sym typeface="Wingdings" panose="05000000000000000000" pitchFamily="2" charset="2"/>
              </a:rPr>
              <a:t> The many interrelated dimensions of the ongoing digital transformation</a:t>
            </a:r>
            <a:endParaRPr lang="en-GB" sz="2000" dirty="0" smtClean="0"/>
          </a:p>
          <a:p>
            <a:pPr lvl="0">
              <a:buFont typeface="Wingdings" panose="05000000000000000000" pitchFamily="2" charset="2"/>
              <a:buChar char="à"/>
            </a:pPr>
            <a:r>
              <a:rPr lang="en-GB" sz="2000" dirty="0" smtClean="0"/>
              <a:t>The new emerging actors </a:t>
            </a:r>
          </a:p>
          <a:p>
            <a:pPr lvl="0">
              <a:buFont typeface="Wingdings" panose="05000000000000000000" pitchFamily="2" charset="2"/>
              <a:buChar char="à"/>
            </a:pPr>
            <a:r>
              <a:rPr lang="en-GB" sz="2000" dirty="0" smtClean="0"/>
              <a:t>The new competences and skills</a:t>
            </a:r>
          </a:p>
          <a:p>
            <a:pPr lvl="0">
              <a:buFont typeface="Wingdings" panose="05000000000000000000" pitchFamily="2" charset="2"/>
              <a:buChar char="à"/>
            </a:pPr>
            <a:r>
              <a:rPr lang="en-GB" sz="2000" dirty="0" smtClean="0"/>
              <a:t>The new opportunities for mutual learning</a:t>
            </a:r>
            <a:endParaRPr lang="it-IT" sz="2000" dirty="0"/>
          </a:p>
        </p:txBody>
      </p:sp>
    </p:spTree>
    <p:extLst>
      <p:ext uri="{BB962C8B-B14F-4D97-AF65-F5344CB8AC3E}">
        <p14:creationId xmlns:p14="http://schemas.microsoft.com/office/powerpoint/2010/main" val="278079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4197" y="102516"/>
            <a:ext cx="8493514" cy="901963"/>
          </a:xfrm>
        </p:spPr>
        <p:txBody>
          <a:bodyPr>
            <a:noAutofit/>
          </a:bodyPr>
          <a:lstStyle/>
          <a:p>
            <a:r>
              <a:rPr lang="en-GB" sz="2400" b="1" dirty="0" smtClean="0">
                <a:solidFill>
                  <a:srgbClr val="FF0000"/>
                </a:solidFill>
              </a:rPr>
              <a:t>Sources of data</a:t>
            </a:r>
            <a:endParaRPr lang="en-US" sz="1800" b="1" dirty="0"/>
          </a:p>
        </p:txBody>
      </p:sp>
      <p:sp>
        <p:nvSpPr>
          <p:cNvPr id="4" name="Segnaposto numero diapositiva 3"/>
          <p:cNvSpPr>
            <a:spLocks noGrp="1"/>
          </p:cNvSpPr>
          <p:nvPr>
            <p:ph type="sldNum" sz="quarter" idx="4"/>
          </p:nvPr>
        </p:nvSpPr>
        <p:spPr/>
        <p:txBody>
          <a:bodyPr/>
          <a:lstStyle/>
          <a:p>
            <a:fld id="{ADC212E0-3B3E-41E2-811B-8704455DB2E6}" type="slidenum">
              <a:rPr lang="it-IT" smtClean="0"/>
              <a:pPr/>
              <a:t>38</a:t>
            </a:fld>
            <a:endParaRPr lang="it-IT"/>
          </a:p>
        </p:txBody>
      </p:sp>
      <p:sp>
        <p:nvSpPr>
          <p:cNvPr id="5" name="Segnaposto contenuto 2"/>
          <p:cNvSpPr>
            <a:spLocks noGrp="1"/>
          </p:cNvSpPr>
          <p:nvPr>
            <p:ph idx="1"/>
          </p:nvPr>
        </p:nvSpPr>
        <p:spPr>
          <a:xfrm>
            <a:off x="457200" y="1171743"/>
            <a:ext cx="8510511" cy="5388453"/>
          </a:xfrm>
        </p:spPr>
        <p:txBody>
          <a:bodyPr>
            <a:noAutofit/>
          </a:bodyPr>
          <a:lstStyle/>
          <a:p>
            <a:pPr marL="452438" indent="-452438">
              <a:buNone/>
            </a:pPr>
            <a:r>
              <a:rPr lang="it-IT" sz="1400" dirty="0"/>
              <a:t>Brancati, Raffaele, and Andrea Maresca. 2018. ‘Rapporto-MiSE-Met-I40_Slide.Pdf’. </a:t>
            </a:r>
            <a:r>
              <a:rPr lang="it-IT" sz="1200" i="1" dirty="0" err="1"/>
              <a:t>Accessed</a:t>
            </a:r>
            <a:r>
              <a:rPr lang="it-IT" sz="1200" i="1" dirty="0"/>
              <a:t> 12 </a:t>
            </a:r>
            <a:r>
              <a:rPr lang="it-IT" sz="1200" i="1" dirty="0" err="1"/>
              <a:t>September</a:t>
            </a:r>
            <a:r>
              <a:rPr lang="it-IT" sz="1200" i="1" dirty="0"/>
              <a:t> 2018. </a:t>
            </a:r>
            <a:r>
              <a:rPr lang="it-IT" sz="1050" dirty="0">
                <a:hlinkClick r:id="rId3"/>
              </a:rPr>
              <a:t>http://www.sviluppoeconomico.gov.it/images/stories/documenti/Rapporto-MiSE-Met-I40_Slide.pdf</a:t>
            </a:r>
            <a:r>
              <a:rPr lang="it-IT" sz="1050" dirty="0"/>
              <a:t>.</a:t>
            </a:r>
          </a:p>
          <a:p>
            <a:pPr marL="442913" indent="-442913">
              <a:spcBef>
                <a:spcPts val="0"/>
              </a:spcBef>
              <a:buNone/>
              <a:tabLst>
                <a:tab pos="442913" algn="l"/>
              </a:tabLst>
            </a:pPr>
            <a:endParaRPr lang="it-IT" sz="1400" dirty="0" smtClean="0"/>
          </a:p>
          <a:p>
            <a:pPr marL="442913" indent="-442913">
              <a:spcBef>
                <a:spcPts val="0"/>
              </a:spcBef>
              <a:buNone/>
              <a:tabLst>
                <a:tab pos="442913" algn="l"/>
              </a:tabLst>
            </a:pPr>
            <a:r>
              <a:rPr lang="it-IT" sz="1400" dirty="0" err="1" smtClean="0"/>
              <a:t>Cabigiosu</a:t>
            </a:r>
            <a:r>
              <a:rPr lang="it-IT" sz="1400" dirty="0"/>
              <a:t>, Anna. 2018. ‘Industria 4.0: Diffusione, Applicazioni e Rischi Nel Settore Auto</a:t>
            </a:r>
            <a:r>
              <a:rPr lang="it-IT" sz="1400" dirty="0" smtClean="0"/>
              <a:t>’. 2018. </a:t>
            </a:r>
            <a:r>
              <a:rPr lang="it-IT" sz="1400" dirty="0"/>
              <a:t>In </a:t>
            </a:r>
            <a:r>
              <a:rPr lang="it-IT" sz="1400" i="1" dirty="0"/>
              <a:t>Osservatorio Componentistica Auto 2018</a:t>
            </a:r>
            <a:r>
              <a:rPr lang="it-IT" sz="1400" dirty="0"/>
              <a:t>, </a:t>
            </a:r>
            <a:r>
              <a:rPr lang="it-IT" sz="1400" dirty="0" err="1"/>
              <a:t>edited</a:t>
            </a:r>
            <a:r>
              <a:rPr lang="it-IT" sz="1400" dirty="0"/>
              <a:t> by Anna Moretti and Francesco Zirpoli, Ca’ </a:t>
            </a:r>
            <a:r>
              <a:rPr lang="it-IT" sz="1400" dirty="0" err="1"/>
              <a:t>Foscari</a:t>
            </a:r>
            <a:r>
              <a:rPr lang="it-IT" sz="1400" dirty="0"/>
              <a:t>. Venezia.</a:t>
            </a:r>
          </a:p>
          <a:p>
            <a:pPr marL="442913" indent="-442913">
              <a:spcBef>
                <a:spcPts val="0"/>
              </a:spcBef>
              <a:buNone/>
              <a:tabLst>
                <a:tab pos="442913" algn="l"/>
              </a:tabLst>
            </a:pPr>
            <a:endParaRPr lang="it-IT" sz="1400" dirty="0" smtClean="0"/>
          </a:p>
          <a:p>
            <a:pPr marL="442913" indent="-442913">
              <a:spcBef>
                <a:spcPts val="0"/>
              </a:spcBef>
              <a:buNone/>
              <a:tabLst>
                <a:tab pos="442913" algn="l"/>
              </a:tabLst>
            </a:pPr>
            <a:r>
              <a:rPr lang="en-GB" sz="1400"/>
              <a:t>Bosh Chair of Global Supply Chain Management, </a:t>
            </a:r>
            <a:r>
              <a:rPr lang="en-GB" sz="1400" smtClean="0"/>
              <a:t>2018</a:t>
            </a:r>
            <a:r>
              <a:rPr lang="it-IT" sz="1400" smtClean="0"/>
              <a:t>, </a:t>
            </a:r>
            <a:r>
              <a:rPr lang="it-IT" sz="1400" dirty="0" err="1" smtClean="0"/>
              <a:t>reserved</a:t>
            </a:r>
            <a:r>
              <a:rPr lang="it-IT" sz="1400" dirty="0" smtClean="0"/>
              <a:t> </a:t>
            </a:r>
            <a:r>
              <a:rPr lang="it-IT" sz="1400" dirty="0" err="1" smtClean="0"/>
              <a:t>communication</a:t>
            </a:r>
            <a:endParaRPr lang="it-IT" sz="1400" dirty="0" smtClean="0"/>
          </a:p>
          <a:p>
            <a:pPr marL="442913" indent="-442913">
              <a:spcBef>
                <a:spcPts val="0"/>
              </a:spcBef>
              <a:buNone/>
              <a:tabLst>
                <a:tab pos="442913" algn="l"/>
              </a:tabLst>
            </a:pPr>
            <a:endParaRPr lang="it-IT" sz="1400" dirty="0" smtClean="0"/>
          </a:p>
          <a:p>
            <a:pPr marL="442913" indent="-442913">
              <a:spcBef>
                <a:spcPts val="0"/>
              </a:spcBef>
              <a:buNone/>
              <a:tabLst>
                <a:tab pos="442913" algn="l"/>
              </a:tabLst>
            </a:pPr>
            <a:r>
              <a:rPr lang="it-IT" sz="1400" dirty="0" err="1" smtClean="0"/>
              <a:t>Liao</a:t>
            </a:r>
            <a:r>
              <a:rPr lang="it-IT" sz="1400" dirty="0"/>
              <a:t>, </a:t>
            </a:r>
            <a:r>
              <a:rPr lang="it-IT" sz="1400" dirty="0" err="1"/>
              <a:t>Yongxin</a:t>
            </a:r>
            <a:r>
              <a:rPr lang="it-IT" sz="1400" dirty="0"/>
              <a:t>, Fernando </a:t>
            </a:r>
            <a:r>
              <a:rPr lang="it-IT" sz="1400" dirty="0" err="1"/>
              <a:t>Deschamps</a:t>
            </a:r>
            <a:r>
              <a:rPr lang="it-IT" sz="1400" dirty="0"/>
              <a:t>, Eduardo de </a:t>
            </a:r>
            <a:r>
              <a:rPr lang="it-IT" sz="1400" dirty="0" err="1"/>
              <a:t>Freitas</a:t>
            </a:r>
            <a:r>
              <a:rPr lang="it-IT" sz="1400" dirty="0"/>
              <a:t> Rocha </a:t>
            </a:r>
            <a:r>
              <a:rPr lang="it-IT" sz="1400" dirty="0" err="1"/>
              <a:t>Loures</a:t>
            </a:r>
            <a:r>
              <a:rPr lang="it-IT" sz="1400" dirty="0"/>
              <a:t>, and Luiz Felipe </a:t>
            </a:r>
            <a:r>
              <a:rPr lang="it-IT" sz="1400" dirty="0" err="1"/>
              <a:t>Pierin</a:t>
            </a:r>
            <a:r>
              <a:rPr lang="it-IT" sz="1400" dirty="0"/>
              <a:t> </a:t>
            </a:r>
            <a:r>
              <a:rPr lang="it-IT" sz="1400" dirty="0" err="1"/>
              <a:t>Ramos</a:t>
            </a:r>
            <a:r>
              <a:rPr lang="it-IT" sz="1400" dirty="0"/>
              <a:t>. 2017. ‘</a:t>
            </a:r>
            <a:r>
              <a:rPr lang="it-IT" sz="1400" dirty="0" err="1"/>
              <a:t>Past</a:t>
            </a:r>
            <a:r>
              <a:rPr lang="it-IT" sz="1400" dirty="0"/>
              <a:t>, </a:t>
            </a:r>
            <a:r>
              <a:rPr lang="it-IT" sz="1400" dirty="0" err="1"/>
              <a:t>Present</a:t>
            </a:r>
            <a:r>
              <a:rPr lang="it-IT" sz="1400" dirty="0"/>
              <a:t> and Future of </a:t>
            </a:r>
            <a:r>
              <a:rPr lang="it-IT" sz="1400" dirty="0" err="1"/>
              <a:t>Industry</a:t>
            </a:r>
            <a:r>
              <a:rPr lang="it-IT" sz="1400" dirty="0"/>
              <a:t> 4.0 - a </a:t>
            </a:r>
            <a:r>
              <a:rPr lang="it-IT" sz="1400" dirty="0" err="1"/>
              <a:t>Systematic</a:t>
            </a:r>
            <a:r>
              <a:rPr lang="it-IT" sz="1400" dirty="0"/>
              <a:t> </a:t>
            </a:r>
            <a:r>
              <a:rPr lang="it-IT" sz="1400" dirty="0" err="1"/>
              <a:t>Literature</a:t>
            </a:r>
            <a:r>
              <a:rPr lang="it-IT" sz="1400" dirty="0"/>
              <a:t> </a:t>
            </a:r>
            <a:r>
              <a:rPr lang="it-IT" sz="1400" dirty="0" err="1"/>
              <a:t>Review</a:t>
            </a:r>
            <a:r>
              <a:rPr lang="it-IT" sz="1400" dirty="0"/>
              <a:t> and </a:t>
            </a:r>
            <a:r>
              <a:rPr lang="it-IT" sz="1400" dirty="0" err="1"/>
              <a:t>Research</a:t>
            </a:r>
            <a:r>
              <a:rPr lang="it-IT" sz="1400" dirty="0"/>
              <a:t> Agenda </a:t>
            </a:r>
            <a:r>
              <a:rPr lang="it-IT" sz="1400" dirty="0" err="1"/>
              <a:t>Proposal</a:t>
            </a:r>
            <a:r>
              <a:rPr lang="it-IT" sz="1400" dirty="0"/>
              <a:t>’. </a:t>
            </a:r>
            <a:r>
              <a:rPr lang="it-IT" sz="1400" i="1" dirty="0"/>
              <a:t>International Journal of Production </a:t>
            </a:r>
            <a:r>
              <a:rPr lang="it-IT" sz="1400" i="1" dirty="0" err="1"/>
              <a:t>Research</a:t>
            </a:r>
            <a:r>
              <a:rPr lang="it-IT" sz="1400" dirty="0"/>
              <a:t> 55 (12): 3609–29.</a:t>
            </a:r>
            <a:r>
              <a:rPr lang="it-IT" sz="1050" dirty="0"/>
              <a:t> </a:t>
            </a:r>
            <a:r>
              <a:rPr lang="it-IT" sz="1050" dirty="0">
                <a:hlinkClick r:id="rId4"/>
              </a:rPr>
              <a:t>https://doi.org/10.1080/00207543.2017.1308576</a:t>
            </a:r>
            <a:r>
              <a:rPr lang="it-IT" sz="1000" dirty="0" smtClean="0"/>
              <a:t>.</a:t>
            </a:r>
            <a:r>
              <a:rPr lang="it-IT" sz="1400" dirty="0" smtClean="0"/>
              <a:t>​</a:t>
            </a:r>
          </a:p>
          <a:p>
            <a:pPr marL="442913" indent="-442913">
              <a:spcBef>
                <a:spcPts val="0"/>
              </a:spcBef>
              <a:buNone/>
              <a:tabLst>
                <a:tab pos="442913" algn="l"/>
              </a:tabLst>
            </a:pPr>
            <a:endParaRPr lang="it-IT" sz="1400" dirty="0" smtClean="0"/>
          </a:p>
          <a:p>
            <a:pPr marL="442913" indent="-442913">
              <a:spcBef>
                <a:spcPts val="0"/>
              </a:spcBef>
              <a:buNone/>
              <a:tabLst>
                <a:tab pos="442913" algn="l"/>
              </a:tabLst>
            </a:pPr>
            <a:r>
              <a:rPr lang="it-IT" sz="1400" dirty="0" smtClean="0"/>
              <a:t>Ministero </a:t>
            </a:r>
            <a:r>
              <a:rPr lang="it-IT" sz="1400" dirty="0"/>
              <a:t>dello sviluppo economico. 2018. ‘La diffusione delle imprese 4.0 e le politiche: evidenze 2017’. </a:t>
            </a:r>
            <a:r>
              <a:rPr lang="it-IT" sz="1050" dirty="0">
                <a:hlinkClick r:id="rId5"/>
              </a:rPr>
              <a:t>http://www.sviluppoeconomico.gov.it/images/stories/documenti/Rapporto-MiSE-MetI40.pdf</a:t>
            </a:r>
            <a:r>
              <a:rPr lang="it-IT" sz="1050" dirty="0"/>
              <a:t>.</a:t>
            </a:r>
          </a:p>
          <a:p>
            <a:pPr marL="442913" indent="-442913">
              <a:spcBef>
                <a:spcPts val="0"/>
              </a:spcBef>
              <a:buNone/>
              <a:tabLst>
                <a:tab pos="442913" algn="l"/>
              </a:tabLst>
            </a:pPr>
            <a:r>
              <a:rPr lang="en-US" sz="1400" dirty="0" err="1"/>
              <a:t>Motohashi</a:t>
            </a:r>
            <a:r>
              <a:rPr lang="en-US" sz="1400" dirty="0"/>
              <a:t>, Kazuyuki. 2017. ‘Survey of Big Data Use and Innovation in Japanese Manufacturing Firms’. RIETI Policy Discussion Paper Series, XX-P-00X. </a:t>
            </a:r>
            <a:r>
              <a:rPr lang="en-US" sz="1050" dirty="0">
                <a:hlinkClick r:id="rId6"/>
              </a:rPr>
              <a:t>http://www.rieti.go.jp/en/publications/summary/17080010.html</a:t>
            </a:r>
            <a:r>
              <a:rPr lang="en-US" sz="1050" dirty="0" smtClean="0"/>
              <a:t>. </a:t>
            </a:r>
            <a:endParaRPr lang="it-IT" sz="1050" dirty="0" smtClean="0"/>
          </a:p>
          <a:p>
            <a:pPr marL="442913" indent="-442913">
              <a:spcBef>
                <a:spcPts val="0"/>
              </a:spcBef>
              <a:buNone/>
              <a:tabLst>
                <a:tab pos="442913" algn="l"/>
              </a:tabLst>
            </a:pPr>
            <a:endParaRPr lang="it-IT" sz="1400" dirty="0" smtClean="0"/>
          </a:p>
          <a:p>
            <a:pPr marL="442913" indent="-442913">
              <a:spcBef>
                <a:spcPts val="0"/>
              </a:spcBef>
              <a:buNone/>
              <a:tabLst>
                <a:tab pos="442913" algn="l"/>
              </a:tabLst>
            </a:pPr>
            <a:r>
              <a:rPr lang="it-IT" sz="1400" dirty="0" smtClean="0"/>
              <a:t>Yin</a:t>
            </a:r>
            <a:r>
              <a:rPr lang="it-IT" sz="1400" dirty="0"/>
              <a:t>, Yong, </a:t>
            </a:r>
            <a:r>
              <a:rPr lang="it-IT" sz="1400" dirty="0" err="1"/>
              <a:t>Kathryn</a:t>
            </a:r>
            <a:r>
              <a:rPr lang="it-IT" sz="1400" dirty="0"/>
              <a:t> E. </a:t>
            </a:r>
            <a:r>
              <a:rPr lang="it-IT" sz="1400" dirty="0" err="1"/>
              <a:t>Stecke</a:t>
            </a:r>
            <a:r>
              <a:rPr lang="it-IT" sz="1400" dirty="0"/>
              <a:t>, and </a:t>
            </a:r>
            <a:r>
              <a:rPr lang="it-IT" sz="1400" dirty="0" err="1"/>
              <a:t>Dongni</a:t>
            </a:r>
            <a:r>
              <a:rPr lang="it-IT" sz="1400" dirty="0"/>
              <a:t> Li. 2018. ‘The </a:t>
            </a:r>
            <a:r>
              <a:rPr lang="it-IT" sz="1400" dirty="0" err="1"/>
              <a:t>Evolution</a:t>
            </a:r>
            <a:r>
              <a:rPr lang="it-IT" sz="1400" dirty="0"/>
              <a:t> of Production Systems from </a:t>
            </a:r>
            <a:r>
              <a:rPr lang="it-IT" sz="1400" dirty="0" err="1"/>
              <a:t>Industry</a:t>
            </a:r>
            <a:r>
              <a:rPr lang="it-IT" sz="1400" dirty="0"/>
              <a:t> 2.0 </a:t>
            </a:r>
            <a:r>
              <a:rPr lang="it-IT" sz="1400" dirty="0" err="1"/>
              <a:t>through</a:t>
            </a:r>
            <a:r>
              <a:rPr lang="it-IT" sz="1400" dirty="0"/>
              <a:t> </a:t>
            </a:r>
            <a:r>
              <a:rPr lang="it-IT" sz="1400" dirty="0" err="1"/>
              <a:t>Industry</a:t>
            </a:r>
            <a:r>
              <a:rPr lang="it-IT" sz="1400" dirty="0"/>
              <a:t> 4.0’. </a:t>
            </a:r>
            <a:r>
              <a:rPr lang="it-IT" sz="1400" i="1" dirty="0"/>
              <a:t>International Journal of Production </a:t>
            </a:r>
            <a:r>
              <a:rPr lang="it-IT" sz="1400" i="1" dirty="0" err="1"/>
              <a:t>Research</a:t>
            </a:r>
            <a:r>
              <a:rPr lang="it-IT" sz="1400" dirty="0"/>
              <a:t> 56 (1–2): 848–61. </a:t>
            </a:r>
            <a:r>
              <a:rPr lang="it-IT" sz="1050" dirty="0">
                <a:hlinkClick r:id="rId7"/>
              </a:rPr>
              <a:t>https://doi.org/10.1080/00207543.2017.1403664</a:t>
            </a:r>
            <a:r>
              <a:rPr lang="it-IT" sz="1050" dirty="0"/>
              <a:t>. </a:t>
            </a:r>
            <a:endParaRPr lang="it-IT" sz="1050" dirty="0" smtClean="0"/>
          </a:p>
          <a:p>
            <a:pPr marL="442913" indent="-442913">
              <a:spcBef>
                <a:spcPts val="0"/>
              </a:spcBef>
              <a:buNone/>
              <a:tabLst>
                <a:tab pos="442913" algn="l"/>
              </a:tabLst>
            </a:pPr>
            <a:endParaRPr lang="it-IT" sz="1400" dirty="0" smtClean="0"/>
          </a:p>
          <a:p>
            <a:pPr marL="442913" indent="-442913">
              <a:spcBef>
                <a:spcPts val="0"/>
              </a:spcBef>
              <a:buNone/>
              <a:tabLst>
                <a:tab pos="442913" algn="l"/>
              </a:tabLst>
            </a:pPr>
            <a:r>
              <a:rPr lang="it-IT" sz="1400" dirty="0" err="1" smtClean="0"/>
              <a:t>Wang</a:t>
            </a:r>
            <a:r>
              <a:rPr lang="it-IT" sz="1400" dirty="0"/>
              <a:t>, </a:t>
            </a:r>
            <a:r>
              <a:rPr lang="it-IT" sz="1400" dirty="0" err="1"/>
              <a:t>Shiyong</a:t>
            </a:r>
            <a:r>
              <a:rPr lang="it-IT" sz="1400" dirty="0"/>
              <a:t>, </a:t>
            </a:r>
            <a:r>
              <a:rPr lang="it-IT" sz="1400" dirty="0" err="1"/>
              <a:t>Jiafu</a:t>
            </a:r>
            <a:r>
              <a:rPr lang="it-IT" sz="1400" dirty="0"/>
              <a:t> </a:t>
            </a:r>
            <a:r>
              <a:rPr lang="it-IT" sz="1400" dirty="0" err="1"/>
              <a:t>Wan</a:t>
            </a:r>
            <a:r>
              <a:rPr lang="it-IT" sz="1400" dirty="0"/>
              <a:t>, </a:t>
            </a:r>
            <a:r>
              <a:rPr lang="it-IT" sz="1400" dirty="0" err="1"/>
              <a:t>Daqiang</a:t>
            </a:r>
            <a:r>
              <a:rPr lang="it-IT" sz="1400" dirty="0"/>
              <a:t> Zhang, Di Li, and </a:t>
            </a:r>
            <a:r>
              <a:rPr lang="it-IT" sz="1400" dirty="0" err="1"/>
              <a:t>Chunhua</a:t>
            </a:r>
            <a:r>
              <a:rPr lang="it-IT" sz="1400" dirty="0"/>
              <a:t> Zhang. 2016. ‘</a:t>
            </a:r>
            <a:r>
              <a:rPr lang="it-IT" sz="1400" dirty="0" err="1"/>
              <a:t>Towards</a:t>
            </a:r>
            <a:r>
              <a:rPr lang="it-IT" sz="1400" dirty="0"/>
              <a:t> Smart </a:t>
            </a:r>
            <a:r>
              <a:rPr lang="it-IT" sz="1400" dirty="0" err="1"/>
              <a:t>Factory</a:t>
            </a:r>
            <a:r>
              <a:rPr lang="it-IT" sz="1400" dirty="0"/>
              <a:t> for </a:t>
            </a:r>
            <a:r>
              <a:rPr lang="it-IT" sz="1400" dirty="0" err="1"/>
              <a:t>Industry</a:t>
            </a:r>
            <a:r>
              <a:rPr lang="it-IT" sz="1400" dirty="0"/>
              <a:t> 4.0: A Self-</a:t>
            </a:r>
            <a:r>
              <a:rPr lang="it-IT" sz="1400" dirty="0" err="1"/>
              <a:t>Organized</a:t>
            </a:r>
            <a:r>
              <a:rPr lang="it-IT" sz="1400" dirty="0"/>
              <a:t> Multi-Agent System with Big Data </a:t>
            </a:r>
            <a:r>
              <a:rPr lang="it-IT" sz="1400" dirty="0" err="1"/>
              <a:t>Based</a:t>
            </a:r>
            <a:r>
              <a:rPr lang="it-IT" sz="1400" dirty="0"/>
              <a:t> Feedback and </a:t>
            </a:r>
            <a:r>
              <a:rPr lang="it-IT" sz="1400" dirty="0" err="1"/>
              <a:t>Coordination</a:t>
            </a:r>
            <a:r>
              <a:rPr lang="it-IT" sz="1400" dirty="0"/>
              <a:t>’. </a:t>
            </a:r>
            <a:r>
              <a:rPr lang="it-IT" sz="1400" i="1" dirty="0"/>
              <a:t>Computer Networks</a:t>
            </a:r>
            <a:r>
              <a:rPr lang="it-IT" sz="1400" dirty="0"/>
              <a:t> 101 (</a:t>
            </a:r>
            <a:r>
              <a:rPr lang="it-IT" sz="1400" dirty="0" err="1"/>
              <a:t>June</a:t>
            </a:r>
            <a:r>
              <a:rPr lang="it-IT" sz="1400" dirty="0"/>
              <a:t>): 158–68. </a:t>
            </a:r>
            <a:r>
              <a:rPr lang="it-IT" sz="1050" dirty="0">
                <a:hlinkClick r:id="rId8"/>
              </a:rPr>
              <a:t>https://doi.org/10.1016/j.comnet.2015.12.017</a:t>
            </a:r>
            <a:r>
              <a:rPr lang="it-IT" sz="1050" dirty="0" smtClean="0"/>
              <a:t>.</a:t>
            </a:r>
          </a:p>
          <a:p>
            <a:pPr marL="0" indent="0">
              <a:buNone/>
            </a:pPr>
            <a:endParaRPr lang="it-IT" sz="1600" dirty="0"/>
          </a:p>
          <a:p>
            <a:pPr marL="0" indent="0">
              <a:buNone/>
            </a:pPr>
            <a:endParaRPr lang="it-IT" sz="1600" dirty="0"/>
          </a:p>
          <a:p>
            <a:pPr marL="0" indent="0">
              <a:buNone/>
            </a:pPr>
            <a:endParaRPr lang="it-IT" sz="1600" dirty="0"/>
          </a:p>
        </p:txBody>
      </p:sp>
    </p:spTree>
    <p:extLst>
      <p:ext uri="{BB962C8B-B14F-4D97-AF65-F5344CB8AC3E}">
        <p14:creationId xmlns:p14="http://schemas.microsoft.com/office/powerpoint/2010/main" val="3978840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400" b="1" dirty="0" smtClean="0"/>
              <a:t>Digital </a:t>
            </a:r>
            <a:r>
              <a:rPr lang="it-IT" sz="2400" b="1" dirty="0" err="1" smtClean="0"/>
              <a:t>transformation</a:t>
            </a:r>
            <a:r>
              <a:rPr lang="it-IT" sz="2400" dirty="0" smtClean="0"/>
              <a:t/>
            </a:r>
            <a:br>
              <a:rPr lang="it-IT" sz="2400" dirty="0" smtClean="0"/>
            </a:br>
            <a:endParaRPr lang="it-IT" sz="2400" dirty="0"/>
          </a:p>
        </p:txBody>
      </p:sp>
      <p:sp>
        <p:nvSpPr>
          <p:cNvPr id="3" name="Segnaposto contenuto 2"/>
          <p:cNvSpPr>
            <a:spLocks noGrp="1"/>
          </p:cNvSpPr>
          <p:nvPr>
            <p:ph idx="1"/>
          </p:nvPr>
        </p:nvSpPr>
        <p:spPr/>
        <p:txBody>
          <a:bodyPr>
            <a:normAutofit/>
          </a:bodyPr>
          <a:lstStyle/>
          <a:p>
            <a:pPr marL="452438" indent="-269875">
              <a:lnSpc>
                <a:spcPct val="13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the transformation of the </a:t>
            </a:r>
            <a:r>
              <a:rPr lang="en-US" sz="1800" b="1" dirty="0">
                <a:latin typeface="Arial" panose="020B0604020202020204" pitchFamily="34" charset="0"/>
                <a:cs typeface="Arial" panose="020B0604020202020204" pitchFamily="34" charset="0"/>
              </a:rPr>
              <a:t>economy</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society</a:t>
            </a:r>
            <a:r>
              <a:rPr lang="en-US" sz="1800" dirty="0">
                <a:latin typeface="Arial" panose="020B0604020202020204" pitchFamily="34" charset="0"/>
                <a:cs typeface="Arial" panose="020B0604020202020204" pitchFamily="34" charset="0"/>
              </a:rPr>
              <a:t> brought about by the use of </a:t>
            </a:r>
            <a:r>
              <a:rPr lang="en-US" sz="1800" b="1" dirty="0">
                <a:latin typeface="Arial" panose="020B0604020202020204" pitchFamily="34" charset="0"/>
                <a:cs typeface="Arial" panose="020B0604020202020204" pitchFamily="34" charset="0"/>
              </a:rPr>
              <a:t>information technologies </a:t>
            </a:r>
            <a:endParaRPr lang="en-US" sz="1800" b="1" dirty="0" smtClean="0">
              <a:latin typeface="Arial" panose="020B0604020202020204" pitchFamily="34" charset="0"/>
              <a:cs typeface="Arial" panose="020B0604020202020204" pitchFamily="34" charset="0"/>
            </a:endParaRPr>
          </a:p>
          <a:p>
            <a:pPr marL="452438" lvl="1" indent="-269875">
              <a:lnSpc>
                <a:spcPct val="133000"/>
              </a:lnSpc>
              <a:buNone/>
            </a:pPr>
            <a:r>
              <a:rPr lang="en-US" sz="1800" dirty="0" smtClean="0">
                <a:latin typeface="Arial" panose="020B0604020202020204" pitchFamily="34" charset="0"/>
                <a:cs typeface="Arial" panose="020B0604020202020204" pitchFamily="34" charset="0"/>
              </a:rPr>
              <a:t>	they </a:t>
            </a:r>
            <a:r>
              <a:rPr lang="en-US" sz="1800" dirty="0">
                <a:latin typeface="Arial" panose="020B0604020202020204" pitchFamily="34" charset="0"/>
                <a:cs typeface="Arial" panose="020B0604020202020204" pitchFamily="34" charset="0"/>
              </a:rPr>
              <a:t>affect practically all sectors of the </a:t>
            </a:r>
            <a:r>
              <a:rPr lang="en-US" sz="1800" dirty="0" smtClean="0">
                <a:latin typeface="Arial" panose="020B0604020202020204" pitchFamily="34" charset="0"/>
                <a:cs typeface="Arial" panose="020B0604020202020204" pitchFamily="34" charset="0"/>
              </a:rPr>
              <a:t>economy</a:t>
            </a:r>
          </a:p>
          <a:p>
            <a:pPr marL="452438" lvl="1" indent="-269875">
              <a:lnSpc>
                <a:spcPct val="133000"/>
              </a:lnSpc>
              <a:buNone/>
            </a:pPr>
            <a:endParaRPr lang="en-US" sz="1800" dirty="0">
              <a:latin typeface="Arial" panose="020B0604020202020204" pitchFamily="34" charset="0"/>
              <a:cs typeface="Arial" panose="020B0604020202020204" pitchFamily="34" charset="0"/>
            </a:endParaRPr>
          </a:p>
          <a:p>
            <a:pPr marL="452438" indent="-269875">
              <a:lnSpc>
                <a:spcPct val="13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digital economy </a:t>
            </a:r>
            <a:r>
              <a:rPr lang="en-US" sz="1800" dirty="0">
                <a:latin typeface="Arial" panose="020B0604020202020204" pitchFamily="34" charset="0"/>
                <a:cs typeface="Arial" panose="020B0604020202020204" pitchFamily="34" charset="0"/>
              </a:rPr>
              <a:t>has become a common term used in both the political and academic spheres, but there is no universally accepted definition </a:t>
            </a:r>
            <a:endParaRPr lang="en-US" sz="1800" dirty="0" smtClean="0">
              <a:latin typeface="Arial" panose="020B0604020202020204" pitchFamily="34" charset="0"/>
              <a:cs typeface="Arial" panose="020B0604020202020204" pitchFamily="34" charset="0"/>
            </a:endParaRPr>
          </a:p>
          <a:p>
            <a:pPr marL="452438" indent="-269875">
              <a:lnSpc>
                <a:spcPct val="133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452438" indent="-269875">
              <a:lnSpc>
                <a:spcPct val="13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Internet economy </a:t>
            </a:r>
            <a:r>
              <a:rPr lang="en-US" sz="1800" dirty="0">
                <a:latin typeface="Arial" panose="020B0604020202020204" pitchFamily="34" charset="0"/>
                <a:cs typeface="Arial" panose="020B0604020202020204" pitchFamily="34" charset="0"/>
              </a:rPr>
              <a:t>is often used as a synonym for the digital economy, although its scope is narrower. </a:t>
            </a:r>
          </a:p>
        </p:txBody>
      </p:sp>
    </p:spTree>
    <p:extLst>
      <p:ext uri="{BB962C8B-B14F-4D97-AF65-F5344CB8AC3E}">
        <p14:creationId xmlns:p14="http://schemas.microsoft.com/office/powerpoint/2010/main" val="405463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400" b="1" dirty="0" err="1" smtClean="0"/>
              <a:t>Industry</a:t>
            </a:r>
            <a:r>
              <a:rPr lang="it-IT" sz="2400" b="1" dirty="0" smtClean="0"/>
              <a:t> 4.0</a:t>
            </a:r>
            <a:r>
              <a:rPr lang="it-IT" sz="2400" dirty="0" smtClean="0"/>
              <a:t/>
            </a:r>
            <a:br>
              <a:rPr lang="it-IT" sz="2400" dirty="0" smtClean="0"/>
            </a:br>
            <a:endParaRPr lang="it-IT" sz="2400" dirty="0"/>
          </a:p>
        </p:txBody>
      </p:sp>
      <p:sp>
        <p:nvSpPr>
          <p:cNvPr id="3" name="Segnaposto contenuto 2"/>
          <p:cNvSpPr>
            <a:spLocks noGrp="1"/>
          </p:cNvSpPr>
          <p:nvPr>
            <p:ph idx="1"/>
          </p:nvPr>
        </p:nvSpPr>
        <p:spPr>
          <a:xfrm>
            <a:off x="457200" y="1228428"/>
            <a:ext cx="8229600" cy="5025899"/>
          </a:xfrm>
        </p:spPr>
        <p:txBody>
          <a:bodyPr>
            <a:noAutofit/>
          </a:bodyPr>
          <a:lstStyle/>
          <a:p>
            <a:pPr marL="0" indent="0">
              <a:lnSpc>
                <a:spcPct val="114000"/>
              </a:lnSpc>
              <a:buNone/>
            </a:pPr>
            <a:r>
              <a:rPr lang="en-US" sz="1800" dirty="0" smtClean="0"/>
              <a:t>Implementation </a:t>
            </a:r>
            <a:r>
              <a:rPr lang="en-US" sz="1800" dirty="0"/>
              <a:t>of </a:t>
            </a:r>
            <a:r>
              <a:rPr lang="en-US" sz="1800" b="1" dirty="0"/>
              <a:t>digital technologies </a:t>
            </a:r>
            <a:r>
              <a:rPr lang="en-US" sz="1800" dirty="0"/>
              <a:t>in industrial production systems and </a:t>
            </a:r>
            <a:r>
              <a:rPr lang="en-US" sz="1800" b="1" dirty="0"/>
              <a:t>increasing automation</a:t>
            </a:r>
            <a:r>
              <a:rPr lang="en-US" sz="1800" dirty="0"/>
              <a:t> and </a:t>
            </a:r>
            <a:r>
              <a:rPr lang="en-US" sz="1800" b="1" dirty="0"/>
              <a:t>connectivity</a:t>
            </a:r>
            <a:r>
              <a:rPr lang="en-US" sz="1800" dirty="0"/>
              <a:t> in production. </a:t>
            </a:r>
            <a:endParaRPr lang="en-US" sz="1800" dirty="0" smtClean="0"/>
          </a:p>
          <a:p>
            <a:pPr marL="0" indent="0">
              <a:lnSpc>
                <a:spcPct val="114000"/>
              </a:lnSpc>
              <a:buNone/>
            </a:pPr>
            <a:r>
              <a:rPr lang="en-US" sz="1800" dirty="0" smtClean="0"/>
              <a:t>The </a:t>
            </a:r>
            <a:r>
              <a:rPr lang="en-US" sz="1800" dirty="0"/>
              <a:t>term was first used by the German government in 2012 and refers to a strategy aimed at digitizing the German manufacturing sector (BMBF, 2015). </a:t>
            </a:r>
            <a:endParaRPr lang="en-US" sz="1800" dirty="0" smtClean="0"/>
          </a:p>
          <a:p>
            <a:pPr marL="0" indent="0">
              <a:lnSpc>
                <a:spcPct val="114000"/>
              </a:lnSpc>
              <a:buNone/>
            </a:pPr>
            <a:r>
              <a:rPr lang="en-US" sz="1800" dirty="0" smtClean="0"/>
              <a:t>The </a:t>
            </a:r>
            <a:r>
              <a:rPr lang="en-US" sz="1800" dirty="0"/>
              <a:t>"four" in industry 4.0 refer to the "fourth industrial revolution" or the "next production revolution</a:t>
            </a:r>
            <a:r>
              <a:rPr lang="en-US" sz="1800" dirty="0" smtClean="0"/>
              <a:t>".</a:t>
            </a:r>
          </a:p>
          <a:p>
            <a:pPr marL="625475" indent="0">
              <a:lnSpc>
                <a:spcPct val="114000"/>
              </a:lnSpc>
              <a:buNone/>
            </a:pPr>
            <a:r>
              <a:rPr lang="en-US" sz="1800" dirty="0" smtClean="0"/>
              <a:t>The three previous industrial revolutions refer to the changes brought about by </a:t>
            </a:r>
            <a:r>
              <a:rPr lang="en-US" sz="1800" b="1" dirty="0" smtClean="0"/>
              <a:t>hydropower and steam power</a:t>
            </a:r>
            <a:r>
              <a:rPr lang="en-US" sz="1800" dirty="0" smtClean="0"/>
              <a:t>, </a:t>
            </a:r>
            <a:r>
              <a:rPr lang="en-US" sz="1800" b="1" dirty="0" smtClean="0"/>
              <a:t>electricity</a:t>
            </a:r>
            <a:r>
              <a:rPr lang="en-US" sz="1800" dirty="0" smtClean="0"/>
              <a:t> and </a:t>
            </a:r>
            <a:r>
              <a:rPr lang="en-US" sz="1800" b="1" dirty="0" smtClean="0"/>
              <a:t>automation</a:t>
            </a:r>
            <a:r>
              <a:rPr lang="en-US" sz="1800" dirty="0" smtClean="0"/>
              <a:t> respectively (Davies, 2015; Schwab, 2016)</a:t>
            </a:r>
          </a:p>
        </p:txBody>
      </p:sp>
      <p:sp>
        <p:nvSpPr>
          <p:cNvPr id="4" name="Segnaposto numero diapositiva 3"/>
          <p:cNvSpPr>
            <a:spLocks noGrp="1"/>
          </p:cNvSpPr>
          <p:nvPr>
            <p:ph type="sldNum" sz="quarter" idx="4"/>
          </p:nvPr>
        </p:nvSpPr>
        <p:spPr/>
        <p:txBody>
          <a:bodyPr/>
          <a:lstStyle/>
          <a:p>
            <a:fld id="{F1D6D94C-9C93-4343-A585-CBE98798367E}" type="slidenum">
              <a:rPr lang="it-IT" smtClean="0"/>
              <a:t>5</a:t>
            </a:fld>
            <a:endParaRPr lang="it-IT"/>
          </a:p>
        </p:txBody>
      </p:sp>
    </p:spTree>
    <p:extLst>
      <p:ext uri="{BB962C8B-B14F-4D97-AF65-F5344CB8AC3E}">
        <p14:creationId xmlns:p14="http://schemas.microsoft.com/office/powerpoint/2010/main" val="4070582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400" b="1" dirty="0" err="1" smtClean="0"/>
              <a:t>Industry</a:t>
            </a:r>
            <a:r>
              <a:rPr lang="it-IT" sz="2400" b="1" dirty="0" smtClean="0"/>
              <a:t> 4.0</a:t>
            </a:r>
            <a:r>
              <a:rPr lang="it-IT" sz="2400" dirty="0" smtClean="0"/>
              <a:t/>
            </a:r>
            <a:br>
              <a:rPr lang="it-IT" sz="2400" dirty="0" smtClean="0"/>
            </a:br>
            <a:endParaRPr lang="it-IT" sz="2400" dirty="0"/>
          </a:p>
        </p:txBody>
      </p:sp>
      <p:sp>
        <p:nvSpPr>
          <p:cNvPr id="3" name="Segnaposto contenuto 2"/>
          <p:cNvSpPr>
            <a:spLocks noGrp="1"/>
          </p:cNvSpPr>
          <p:nvPr>
            <p:ph idx="1"/>
          </p:nvPr>
        </p:nvSpPr>
        <p:spPr>
          <a:xfrm>
            <a:off x="457200" y="1228428"/>
            <a:ext cx="8229600" cy="5025899"/>
          </a:xfrm>
        </p:spPr>
        <p:txBody>
          <a:bodyPr>
            <a:noAutofit/>
          </a:bodyPr>
          <a:lstStyle/>
          <a:p>
            <a:pPr marL="0" lvl="1" indent="0">
              <a:lnSpc>
                <a:spcPct val="114000"/>
              </a:lnSpc>
              <a:buNone/>
            </a:pPr>
            <a:r>
              <a:rPr lang="en-US" sz="1800" dirty="0" smtClean="0"/>
              <a:t>"Industry 4.0" has been adopted by governments and industry to refer to </a:t>
            </a:r>
          </a:p>
          <a:p>
            <a:pPr marL="625475" lvl="1" indent="-225425">
              <a:lnSpc>
                <a:spcPct val="114000"/>
              </a:lnSpc>
              <a:buFont typeface="Wingdings" panose="05000000000000000000" pitchFamily="2" charset="2"/>
              <a:buChar char="§"/>
            </a:pPr>
            <a:r>
              <a:rPr lang="en-US" sz="1800" dirty="0" smtClean="0"/>
              <a:t>the development of "smart factories"</a:t>
            </a:r>
          </a:p>
          <a:p>
            <a:pPr marL="625475" lvl="1" indent="-225425">
              <a:lnSpc>
                <a:spcPct val="114000"/>
              </a:lnSpc>
              <a:buFont typeface="Wingdings" panose="05000000000000000000" pitchFamily="2" charset="2"/>
              <a:buChar char="§"/>
            </a:pPr>
            <a:r>
              <a:rPr lang="en-US" sz="1800" dirty="0" smtClean="0"/>
              <a:t>greater flexibility</a:t>
            </a:r>
          </a:p>
          <a:p>
            <a:pPr marL="625475" lvl="1" indent="-225425">
              <a:lnSpc>
                <a:spcPct val="114000"/>
              </a:lnSpc>
              <a:buFont typeface="Wingdings" panose="05000000000000000000" pitchFamily="2" charset="2"/>
              <a:buChar char="§"/>
            </a:pPr>
            <a:r>
              <a:rPr lang="en-US" sz="1800" dirty="0" smtClean="0"/>
              <a:t>large-scale customization</a:t>
            </a:r>
          </a:p>
          <a:p>
            <a:pPr marL="625475" lvl="1" indent="-225425">
              <a:lnSpc>
                <a:spcPct val="114000"/>
              </a:lnSpc>
              <a:buFont typeface="Wingdings" panose="05000000000000000000" pitchFamily="2" charset="2"/>
              <a:buChar char="§"/>
            </a:pPr>
            <a:r>
              <a:rPr lang="en-US" sz="1800" dirty="0" smtClean="0"/>
              <a:t>speed and autonomy in production collection of large amounts of data</a:t>
            </a:r>
          </a:p>
          <a:p>
            <a:pPr marL="625475" lvl="1" indent="-225425">
              <a:lnSpc>
                <a:spcPct val="114000"/>
              </a:lnSpc>
              <a:buFont typeface="Wingdings" panose="05000000000000000000" pitchFamily="2" charset="2"/>
              <a:buChar char="§"/>
            </a:pPr>
            <a:r>
              <a:rPr lang="en-US" sz="1800" dirty="0" smtClean="0"/>
              <a:t>significant reduction in costs by increasing efficiency</a:t>
            </a:r>
          </a:p>
          <a:p>
            <a:pPr marL="625475" lvl="1" indent="-225425">
              <a:lnSpc>
                <a:spcPct val="114000"/>
              </a:lnSpc>
              <a:buFont typeface="Wingdings" panose="05000000000000000000" pitchFamily="2" charset="2"/>
              <a:buChar char="§"/>
            </a:pPr>
            <a:r>
              <a:rPr lang="en-US" sz="1800" dirty="0" smtClean="0"/>
              <a:t>reducing the duration of innovation cycles </a:t>
            </a:r>
            <a:endParaRPr lang="en-US" sz="1800" dirty="0"/>
          </a:p>
        </p:txBody>
      </p:sp>
      <p:sp>
        <p:nvSpPr>
          <p:cNvPr id="4" name="Segnaposto numero diapositiva 3"/>
          <p:cNvSpPr>
            <a:spLocks noGrp="1"/>
          </p:cNvSpPr>
          <p:nvPr>
            <p:ph type="sldNum" sz="quarter" idx="4"/>
          </p:nvPr>
        </p:nvSpPr>
        <p:spPr/>
        <p:txBody>
          <a:bodyPr/>
          <a:lstStyle/>
          <a:p>
            <a:fld id="{F1D6D94C-9C93-4343-A585-CBE98798367E}" type="slidenum">
              <a:rPr lang="it-IT" smtClean="0"/>
              <a:t>6</a:t>
            </a:fld>
            <a:endParaRPr lang="it-IT"/>
          </a:p>
        </p:txBody>
      </p:sp>
    </p:spTree>
    <p:extLst>
      <p:ext uri="{BB962C8B-B14F-4D97-AF65-F5344CB8AC3E}">
        <p14:creationId xmlns:p14="http://schemas.microsoft.com/office/powerpoint/2010/main" val="273877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en-US" sz="2400" b="1" dirty="0" smtClean="0"/>
              <a:t>Industry 4.0</a:t>
            </a:r>
            <a:r>
              <a:rPr lang="en-US" sz="2400" dirty="0" smtClean="0"/>
              <a:t>: the </a:t>
            </a:r>
            <a:r>
              <a:rPr lang="en-US" sz="2400" dirty="0"/>
              <a:t>main technology </a:t>
            </a:r>
            <a:r>
              <a:rPr lang="en-US" sz="2400" dirty="0" smtClean="0"/>
              <a:t>drivers                        </a:t>
            </a:r>
            <a:r>
              <a:rPr lang="en-US" sz="2400" dirty="0" err="1" smtClean="0"/>
              <a:t>i</a:t>
            </a:r>
            <a:r>
              <a:rPr lang="en-US" sz="2400" dirty="0" smtClean="0"/>
              <a:t>)</a:t>
            </a:r>
            <a:br>
              <a:rPr lang="en-US" sz="2400" dirty="0" smtClean="0"/>
            </a:br>
            <a:endParaRPr lang="it-IT" sz="2400" dirty="0"/>
          </a:p>
        </p:txBody>
      </p:sp>
      <p:sp>
        <p:nvSpPr>
          <p:cNvPr id="3" name="Segnaposto contenuto 2"/>
          <p:cNvSpPr>
            <a:spLocks noGrp="1"/>
          </p:cNvSpPr>
          <p:nvPr>
            <p:ph idx="1"/>
          </p:nvPr>
        </p:nvSpPr>
        <p:spPr>
          <a:xfrm>
            <a:off x="457200" y="1412776"/>
            <a:ext cx="8589713" cy="5025899"/>
          </a:xfrm>
        </p:spPr>
        <p:txBody>
          <a:bodyPr>
            <a:noAutofit/>
          </a:bodyPr>
          <a:lstStyle/>
          <a:p>
            <a:pPr marL="0" indent="0">
              <a:lnSpc>
                <a:spcPct val="113000"/>
              </a:lnSpc>
              <a:buNone/>
            </a:pPr>
            <a:r>
              <a:rPr lang="en-US" sz="1800" b="1" dirty="0" smtClean="0"/>
              <a:t>DIGITAL TECHNOLOGIES </a:t>
            </a:r>
            <a:br>
              <a:rPr lang="en-US" sz="1800" b="1" dirty="0" smtClean="0"/>
            </a:br>
            <a:r>
              <a:rPr lang="en-US" sz="1800" dirty="0" smtClean="0"/>
              <a:t>enable </a:t>
            </a:r>
            <a:r>
              <a:rPr lang="en-US" sz="1800" b="1" dirty="0" smtClean="0"/>
              <a:t>communication </a:t>
            </a:r>
            <a:r>
              <a:rPr lang="en-US" sz="1800" b="1" dirty="0"/>
              <a:t>between machines</a:t>
            </a:r>
            <a:r>
              <a:rPr lang="en-US" sz="1800" dirty="0"/>
              <a:t>, </a:t>
            </a:r>
            <a:r>
              <a:rPr lang="en-US" sz="1800" b="1" dirty="0" smtClean="0"/>
              <a:t>products</a:t>
            </a:r>
            <a:r>
              <a:rPr lang="en-US" sz="1800" dirty="0" smtClean="0"/>
              <a:t> </a:t>
            </a:r>
            <a:r>
              <a:rPr lang="en-US" sz="1800" dirty="0"/>
              <a:t>and </a:t>
            </a:r>
            <a:r>
              <a:rPr lang="en-US" sz="1800" b="1" dirty="0"/>
              <a:t>people in cyber and physical systems </a:t>
            </a:r>
            <a:r>
              <a:rPr lang="en-US" sz="1800" dirty="0" smtClean="0"/>
              <a:t>(CPS) </a:t>
            </a:r>
          </a:p>
          <a:p>
            <a:pPr marL="538163" indent="-182563">
              <a:lnSpc>
                <a:spcPct val="113000"/>
              </a:lnSpc>
              <a:buFont typeface="Wingdings" panose="05000000000000000000" pitchFamily="2" charset="2"/>
              <a:buChar char="§"/>
            </a:pPr>
            <a:r>
              <a:rPr lang="en-US" sz="1800" dirty="0" smtClean="0"/>
              <a:t>exchanges </a:t>
            </a:r>
            <a:r>
              <a:rPr lang="en-US" sz="1800" dirty="0"/>
              <a:t>of matter, energy, </a:t>
            </a:r>
            <a:r>
              <a:rPr lang="en-US" sz="1800" dirty="0" smtClean="0"/>
              <a:t>information</a:t>
            </a:r>
          </a:p>
          <a:p>
            <a:pPr marL="538163" indent="-182563">
              <a:lnSpc>
                <a:spcPct val="113000"/>
              </a:lnSpc>
              <a:buFont typeface="Wingdings" panose="05000000000000000000" pitchFamily="2" charset="2"/>
              <a:buChar char="§"/>
            </a:pPr>
            <a:r>
              <a:rPr lang="en-US" sz="1800" dirty="0" smtClean="0"/>
              <a:t>incorporate </a:t>
            </a:r>
            <a:r>
              <a:rPr lang="en-US" sz="1800" dirty="0"/>
              <a:t>data flows and calculations into physical environments and processes (e.g. manufacturing processes).  </a:t>
            </a:r>
            <a:endParaRPr lang="en-US" sz="1800" dirty="0" smtClean="0"/>
          </a:p>
          <a:p>
            <a:pPr marL="0" indent="0">
              <a:lnSpc>
                <a:spcPct val="113000"/>
              </a:lnSpc>
              <a:buNone/>
            </a:pPr>
            <a:r>
              <a:rPr lang="en-US" sz="1800" b="1" dirty="0" smtClean="0"/>
              <a:t>How?</a:t>
            </a:r>
          </a:p>
          <a:p>
            <a:pPr marL="355600" indent="0">
              <a:lnSpc>
                <a:spcPct val="113000"/>
              </a:lnSpc>
              <a:buNone/>
            </a:pPr>
            <a:r>
              <a:rPr lang="en-US" sz="1800" dirty="0" smtClean="0"/>
              <a:t>via </a:t>
            </a:r>
            <a:r>
              <a:rPr lang="en-US" sz="1800" dirty="0"/>
              <a:t>radio frequency identification (RFID</a:t>
            </a:r>
            <a:r>
              <a:rPr lang="en-US" sz="1800" dirty="0" smtClean="0"/>
              <a:t>): </a:t>
            </a:r>
            <a:r>
              <a:rPr lang="en-US" sz="1800" i="1" dirty="0" smtClean="0"/>
              <a:t>a</a:t>
            </a:r>
            <a:r>
              <a:rPr lang="en-US" sz="1800" dirty="0" smtClean="0"/>
              <a:t> </a:t>
            </a:r>
            <a:r>
              <a:rPr lang="en-US" sz="1800" i="1" dirty="0" smtClean="0"/>
              <a:t>chip </a:t>
            </a:r>
            <a:r>
              <a:rPr lang="en-US" sz="1800" i="1" dirty="0"/>
              <a:t>devices </a:t>
            </a:r>
            <a:r>
              <a:rPr lang="en-US" sz="1800" i="1" dirty="0" smtClean="0"/>
              <a:t>(size </a:t>
            </a:r>
            <a:r>
              <a:rPr lang="en-US" sz="1800" i="1" dirty="0"/>
              <a:t>of a grain of </a:t>
            </a:r>
            <a:r>
              <a:rPr lang="en-US" sz="1800" i="1" dirty="0" smtClean="0"/>
              <a:t>rice)</a:t>
            </a:r>
          </a:p>
          <a:p>
            <a:pPr marL="0" indent="0">
              <a:lnSpc>
                <a:spcPct val="113000"/>
              </a:lnSpc>
              <a:buNone/>
            </a:pPr>
            <a:r>
              <a:rPr lang="en-US" sz="1800" b="1" dirty="0" smtClean="0"/>
              <a:t>RFID </a:t>
            </a:r>
            <a:r>
              <a:rPr lang="en-US" sz="1800" b="1" dirty="0"/>
              <a:t>technology </a:t>
            </a:r>
            <a:endParaRPr lang="en-US" sz="1800" b="1" dirty="0" smtClean="0"/>
          </a:p>
          <a:p>
            <a:pPr marL="538163" indent="-182563">
              <a:lnSpc>
                <a:spcPct val="113000"/>
              </a:lnSpc>
              <a:buFont typeface="Wingdings" panose="05000000000000000000" pitchFamily="2" charset="2"/>
              <a:buChar char="§"/>
            </a:pPr>
            <a:r>
              <a:rPr lang="en-US" sz="1800" dirty="0"/>
              <a:t>is related to the products </a:t>
            </a:r>
          </a:p>
          <a:p>
            <a:pPr marL="538163" indent="-182563">
              <a:lnSpc>
                <a:spcPct val="113000"/>
              </a:lnSpc>
              <a:buFont typeface="Wingdings" panose="05000000000000000000" pitchFamily="2" charset="2"/>
              <a:buChar char="§"/>
            </a:pPr>
            <a:r>
              <a:rPr lang="en-US" sz="1800" dirty="0"/>
              <a:t>is able to transfer data through cloud systems to data centers </a:t>
            </a:r>
          </a:p>
          <a:p>
            <a:pPr marL="538163" indent="-538163">
              <a:lnSpc>
                <a:spcPct val="113000"/>
              </a:lnSpc>
              <a:buNone/>
            </a:pPr>
            <a:r>
              <a:rPr lang="en-US" sz="1800" dirty="0"/>
              <a:t>	</a:t>
            </a:r>
            <a:r>
              <a:rPr lang="en-US" sz="1800" dirty="0" smtClean="0">
                <a:sym typeface="Wingdings" panose="05000000000000000000" pitchFamily="2" charset="2"/>
              </a:rPr>
              <a:t> </a:t>
            </a:r>
            <a:r>
              <a:rPr lang="en-US" sz="1800" dirty="0" smtClean="0"/>
              <a:t>that </a:t>
            </a:r>
            <a:r>
              <a:rPr lang="en-US" sz="1800" dirty="0"/>
              <a:t>evaluate information and communicate with machines, </a:t>
            </a:r>
            <a:endParaRPr lang="en-US" sz="1800" dirty="0" smtClean="0"/>
          </a:p>
          <a:p>
            <a:pPr marL="538163" indent="-538163">
              <a:lnSpc>
                <a:spcPct val="113000"/>
              </a:lnSpc>
              <a:buNone/>
            </a:pPr>
            <a:r>
              <a:rPr lang="en-US" sz="1800" dirty="0"/>
              <a:t>	</a:t>
            </a:r>
            <a:r>
              <a:rPr lang="en-US" sz="1800" dirty="0" smtClean="0"/>
              <a:t>	other </a:t>
            </a:r>
            <a:r>
              <a:rPr lang="en-US" sz="1800" dirty="0"/>
              <a:t>products </a:t>
            </a:r>
            <a:r>
              <a:rPr lang="en-US" sz="1800" dirty="0" smtClean="0"/>
              <a:t> and </a:t>
            </a:r>
            <a:r>
              <a:rPr lang="en-US" sz="1800" dirty="0"/>
              <a:t>people</a:t>
            </a:r>
            <a:r>
              <a:rPr lang="en-US" sz="1800" dirty="0" smtClean="0"/>
              <a:t>.</a:t>
            </a:r>
          </a:p>
          <a:p>
            <a:pPr marL="538163" indent="-182563">
              <a:lnSpc>
                <a:spcPct val="113000"/>
              </a:lnSpc>
              <a:buFont typeface="Wingdings" panose="05000000000000000000" pitchFamily="2" charset="2"/>
              <a:buChar char="§"/>
            </a:pPr>
            <a:r>
              <a:rPr lang="en-US" sz="1800" dirty="0"/>
              <a:t>a new level of synchronization of production processes </a:t>
            </a:r>
            <a:endParaRPr lang="en-US" sz="1800" dirty="0" smtClean="0"/>
          </a:p>
          <a:p>
            <a:pPr marL="538163" indent="-182563">
              <a:lnSpc>
                <a:spcPct val="113000"/>
              </a:lnSpc>
              <a:buFont typeface="Wingdings" panose="05000000000000000000" pitchFamily="2" charset="2"/>
              <a:buChar char="§"/>
            </a:pPr>
            <a:r>
              <a:rPr lang="en-US" sz="1800" dirty="0" smtClean="0"/>
              <a:t>monitoring </a:t>
            </a:r>
            <a:r>
              <a:rPr lang="en-US" sz="1800" dirty="0"/>
              <a:t>of product data in real </a:t>
            </a:r>
            <a:r>
              <a:rPr lang="en-US" sz="1800" dirty="0" smtClean="0"/>
              <a:t>time</a:t>
            </a:r>
            <a:endParaRPr lang="en-US" sz="1800" dirty="0"/>
          </a:p>
        </p:txBody>
      </p:sp>
      <p:sp>
        <p:nvSpPr>
          <p:cNvPr id="4" name="Segnaposto numero diapositiva 3"/>
          <p:cNvSpPr>
            <a:spLocks noGrp="1"/>
          </p:cNvSpPr>
          <p:nvPr>
            <p:ph type="sldNum" sz="quarter" idx="4"/>
          </p:nvPr>
        </p:nvSpPr>
        <p:spPr/>
        <p:txBody>
          <a:bodyPr/>
          <a:lstStyle/>
          <a:p>
            <a:fld id="{F1D6D94C-9C93-4343-A585-CBE98798367E}" type="slidenum">
              <a:rPr lang="it-IT" smtClean="0"/>
              <a:t>7</a:t>
            </a:fld>
            <a:endParaRPr lang="it-IT"/>
          </a:p>
        </p:txBody>
      </p:sp>
    </p:spTree>
    <p:extLst>
      <p:ext uri="{BB962C8B-B14F-4D97-AF65-F5344CB8AC3E}">
        <p14:creationId xmlns:p14="http://schemas.microsoft.com/office/powerpoint/2010/main" val="1521259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en-US" sz="2400" b="1" dirty="0" smtClean="0"/>
              <a:t>Industry 4.0</a:t>
            </a:r>
            <a:r>
              <a:rPr lang="en-US" sz="2400" dirty="0" smtClean="0"/>
              <a:t>:</a:t>
            </a:r>
            <a:r>
              <a:rPr lang="en-US" sz="2400" b="1" dirty="0" smtClean="0"/>
              <a:t> </a:t>
            </a:r>
            <a:r>
              <a:rPr lang="en-US" sz="2400" dirty="0" smtClean="0"/>
              <a:t>the </a:t>
            </a:r>
            <a:r>
              <a:rPr lang="en-US" sz="2400" dirty="0"/>
              <a:t>main technology </a:t>
            </a:r>
            <a:r>
              <a:rPr lang="en-US" sz="2400" dirty="0" smtClean="0"/>
              <a:t>drivers                       ii)</a:t>
            </a:r>
            <a:br>
              <a:rPr lang="en-US" sz="2400" dirty="0" smtClean="0"/>
            </a:br>
            <a:endParaRPr lang="it-IT" sz="2400" dirty="0"/>
          </a:p>
        </p:txBody>
      </p:sp>
      <p:sp>
        <p:nvSpPr>
          <p:cNvPr id="3" name="Segnaposto contenuto 2"/>
          <p:cNvSpPr>
            <a:spLocks noGrp="1"/>
          </p:cNvSpPr>
          <p:nvPr>
            <p:ph idx="1"/>
          </p:nvPr>
        </p:nvSpPr>
        <p:spPr>
          <a:xfrm>
            <a:off x="457200" y="1412776"/>
            <a:ext cx="8589713" cy="5025899"/>
          </a:xfrm>
        </p:spPr>
        <p:txBody>
          <a:bodyPr>
            <a:noAutofit/>
          </a:bodyPr>
          <a:lstStyle/>
          <a:p>
            <a:pPr marL="0" indent="0">
              <a:lnSpc>
                <a:spcPct val="113000"/>
              </a:lnSpc>
              <a:buNone/>
            </a:pPr>
            <a:r>
              <a:rPr lang="en-US" sz="1800" b="1" dirty="0" smtClean="0"/>
              <a:t>ARTIFICIAL INTELLIGENCE </a:t>
            </a:r>
            <a:br>
              <a:rPr lang="en-US" sz="1800" b="1" dirty="0" smtClean="0"/>
            </a:br>
            <a:r>
              <a:rPr lang="en-US" sz="1800" dirty="0" smtClean="0"/>
              <a:t>allows </a:t>
            </a:r>
            <a:r>
              <a:rPr lang="en-US" sz="1800" dirty="0"/>
              <a:t>production systems to go further</a:t>
            </a:r>
            <a:r>
              <a:rPr lang="en-US" sz="1800" dirty="0" smtClean="0"/>
              <a:t>:</a:t>
            </a:r>
          </a:p>
          <a:p>
            <a:pPr>
              <a:lnSpc>
                <a:spcPct val="113000"/>
              </a:lnSpc>
              <a:buFont typeface="Wingdings" panose="05000000000000000000" pitchFamily="2" charset="2"/>
              <a:buChar char="§"/>
            </a:pPr>
            <a:r>
              <a:rPr lang="en-US" sz="1800" dirty="0" smtClean="0"/>
              <a:t>by </a:t>
            </a:r>
            <a:r>
              <a:rPr lang="en-US" sz="1800" dirty="0"/>
              <a:t>automatically optimizing </a:t>
            </a:r>
            <a:r>
              <a:rPr lang="en-US" sz="1800" dirty="0" smtClean="0"/>
              <a:t>them</a:t>
            </a:r>
          </a:p>
          <a:p>
            <a:pPr>
              <a:lnSpc>
                <a:spcPct val="113000"/>
              </a:lnSpc>
              <a:buFont typeface="Wingdings" panose="05000000000000000000" pitchFamily="2" charset="2"/>
              <a:buChar char="§"/>
            </a:pPr>
            <a:r>
              <a:rPr lang="en-US" sz="1800" dirty="0" smtClean="0"/>
              <a:t>predicting </a:t>
            </a:r>
            <a:r>
              <a:rPr lang="en-US" sz="1800" dirty="0"/>
              <a:t>machine </a:t>
            </a:r>
            <a:r>
              <a:rPr lang="en-US" sz="1800" dirty="0" smtClean="0"/>
              <a:t>failures</a:t>
            </a:r>
          </a:p>
          <a:p>
            <a:pPr>
              <a:lnSpc>
                <a:spcPct val="113000"/>
              </a:lnSpc>
              <a:buFont typeface="Wingdings" panose="05000000000000000000" pitchFamily="2" charset="2"/>
              <a:buChar char="§"/>
            </a:pPr>
            <a:r>
              <a:rPr lang="en-US" sz="1800" dirty="0" smtClean="0"/>
              <a:t>and </a:t>
            </a:r>
            <a:r>
              <a:rPr lang="en-US" sz="1800" dirty="0"/>
              <a:t>simulating new production and product </a:t>
            </a:r>
            <a:r>
              <a:rPr lang="en-US" sz="1800" dirty="0" smtClean="0"/>
              <a:t>innovations</a:t>
            </a:r>
            <a:endParaRPr lang="it-IT" sz="1800" dirty="0"/>
          </a:p>
        </p:txBody>
      </p:sp>
      <p:sp>
        <p:nvSpPr>
          <p:cNvPr id="4" name="Segnaposto numero diapositiva 3"/>
          <p:cNvSpPr>
            <a:spLocks noGrp="1"/>
          </p:cNvSpPr>
          <p:nvPr>
            <p:ph type="sldNum" sz="quarter" idx="4"/>
          </p:nvPr>
        </p:nvSpPr>
        <p:spPr/>
        <p:txBody>
          <a:bodyPr/>
          <a:lstStyle/>
          <a:p>
            <a:fld id="{F1D6D94C-9C93-4343-A585-CBE98798367E}" type="slidenum">
              <a:rPr lang="it-IT" smtClean="0"/>
              <a:t>8</a:t>
            </a:fld>
            <a:endParaRPr lang="it-IT"/>
          </a:p>
        </p:txBody>
      </p:sp>
    </p:spTree>
    <p:extLst>
      <p:ext uri="{BB962C8B-B14F-4D97-AF65-F5344CB8AC3E}">
        <p14:creationId xmlns:p14="http://schemas.microsoft.com/office/powerpoint/2010/main" val="176036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en-US" sz="2400" b="1" dirty="0"/>
              <a:t>Effects of the Fourth Industrial </a:t>
            </a:r>
            <a:r>
              <a:rPr lang="en-US" sz="2400" b="1" dirty="0" smtClean="0"/>
              <a:t>Revolution</a:t>
            </a:r>
            <a:br>
              <a:rPr lang="en-US" sz="2400" b="1" dirty="0" smtClean="0"/>
            </a:br>
            <a:r>
              <a:rPr lang="en-US" sz="2400" dirty="0"/>
              <a:t>"the "next production revolution</a:t>
            </a:r>
            <a:r>
              <a:rPr lang="en-US" sz="2400" dirty="0" smtClean="0"/>
              <a:t>"</a:t>
            </a:r>
            <a:endParaRPr lang="it-IT" sz="2400" dirty="0"/>
          </a:p>
        </p:txBody>
      </p:sp>
      <p:sp>
        <p:nvSpPr>
          <p:cNvPr id="3" name="Segnaposto contenuto 2"/>
          <p:cNvSpPr>
            <a:spLocks noGrp="1"/>
          </p:cNvSpPr>
          <p:nvPr>
            <p:ph idx="1"/>
          </p:nvPr>
        </p:nvSpPr>
        <p:spPr/>
        <p:txBody>
          <a:bodyPr>
            <a:noAutofit/>
          </a:bodyPr>
          <a:lstStyle/>
          <a:p>
            <a:pPr marL="0" indent="0">
              <a:lnSpc>
                <a:spcPct val="113000"/>
              </a:lnSpc>
              <a:spcBef>
                <a:spcPts val="0"/>
              </a:spcBef>
              <a:buNone/>
            </a:pPr>
            <a:r>
              <a:rPr lang="en-US" sz="1800" b="1" dirty="0" smtClean="0"/>
              <a:t>involves</a:t>
            </a:r>
            <a:r>
              <a:rPr lang="en-US" sz="1800" dirty="0" smtClean="0"/>
              <a:t> </a:t>
            </a:r>
            <a:r>
              <a:rPr lang="en-US" sz="1800" dirty="0"/>
              <a:t>a </a:t>
            </a:r>
            <a:r>
              <a:rPr lang="en-US" sz="1800" dirty="0" smtClean="0"/>
              <a:t>range </a:t>
            </a:r>
            <a:r>
              <a:rPr lang="en-US" sz="1800" dirty="0"/>
              <a:t>of technologies </a:t>
            </a:r>
          </a:p>
          <a:p>
            <a:pPr indent="-160338">
              <a:lnSpc>
                <a:spcPct val="113000"/>
              </a:lnSpc>
              <a:spcBef>
                <a:spcPts val="0"/>
              </a:spcBef>
              <a:buFont typeface="Wingdings" panose="05000000000000000000" pitchFamily="2" charset="2"/>
              <a:buChar char="§"/>
            </a:pPr>
            <a:r>
              <a:rPr lang="en-US" sz="1800" dirty="0"/>
              <a:t>digital technologies (e.g. 3D printing, Internet of Things, advanced robotics) </a:t>
            </a:r>
          </a:p>
          <a:p>
            <a:pPr indent="-160338">
              <a:lnSpc>
                <a:spcPct val="113000"/>
              </a:lnSpc>
              <a:spcBef>
                <a:spcPts val="0"/>
              </a:spcBef>
              <a:buFont typeface="Wingdings" panose="05000000000000000000" pitchFamily="2" charset="2"/>
              <a:buChar char="§"/>
            </a:pPr>
            <a:r>
              <a:rPr lang="en-US" sz="1800" dirty="0"/>
              <a:t>new materials (e.g. bio or nanotechnology) </a:t>
            </a:r>
          </a:p>
          <a:p>
            <a:pPr indent="-160338">
              <a:lnSpc>
                <a:spcPct val="113000"/>
              </a:lnSpc>
              <a:spcBef>
                <a:spcPts val="0"/>
              </a:spcBef>
              <a:buFont typeface="Wingdings" panose="05000000000000000000" pitchFamily="2" charset="2"/>
              <a:buChar char="§"/>
            </a:pPr>
            <a:r>
              <a:rPr lang="en-US" sz="1800" dirty="0"/>
              <a:t>new processes (e.g. data-based production, artificial intelligence, synthetic biology</a:t>
            </a:r>
            <a:r>
              <a:rPr lang="en-US" sz="1800" dirty="0" smtClean="0"/>
              <a:t>)</a:t>
            </a:r>
          </a:p>
          <a:p>
            <a:pPr indent="-160338">
              <a:lnSpc>
                <a:spcPct val="113000"/>
              </a:lnSpc>
              <a:spcBef>
                <a:spcPts val="0"/>
              </a:spcBef>
              <a:buFont typeface="Wingdings" panose="05000000000000000000" pitchFamily="2" charset="2"/>
              <a:buChar char="§"/>
            </a:pPr>
            <a:endParaRPr lang="en-US" sz="1800" dirty="0" smtClean="0"/>
          </a:p>
          <a:p>
            <a:pPr marL="0" indent="0">
              <a:lnSpc>
                <a:spcPct val="113000"/>
              </a:lnSpc>
              <a:spcBef>
                <a:spcPts val="0"/>
              </a:spcBef>
              <a:buNone/>
            </a:pPr>
            <a:r>
              <a:rPr lang="en-US" sz="1800" b="1" dirty="0" smtClean="0"/>
              <a:t>has </a:t>
            </a:r>
            <a:r>
              <a:rPr lang="en-US" sz="1800" b="1" dirty="0"/>
              <a:t>an impact </a:t>
            </a:r>
            <a:r>
              <a:rPr lang="en-US" sz="1800" dirty="0"/>
              <a:t>on the production and distribution of goods and services in virtually all </a:t>
            </a:r>
            <a:r>
              <a:rPr lang="en-US" sz="1800" dirty="0" smtClean="0"/>
              <a:t>sectors</a:t>
            </a:r>
          </a:p>
          <a:p>
            <a:pPr marL="0" indent="0">
              <a:lnSpc>
                <a:spcPct val="113000"/>
              </a:lnSpc>
              <a:spcBef>
                <a:spcPts val="0"/>
              </a:spcBef>
              <a:buNone/>
            </a:pPr>
            <a:endParaRPr lang="it-IT" sz="1800" dirty="0"/>
          </a:p>
          <a:p>
            <a:pPr>
              <a:lnSpc>
                <a:spcPct val="113000"/>
              </a:lnSpc>
              <a:spcBef>
                <a:spcPts val="0"/>
              </a:spcBef>
              <a:buFont typeface="Wingdings" panose="05000000000000000000" pitchFamily="2" charset="2"/>
              <a:buChar char="à"/>
            </a:pPr>
            <a:r>
              <a:rPr lang="en-US" sz="1800" b="1" dirty="0" smtClean="0"/>
              <a:t>is </a:t>
            </a:r>
            <a:r>
              <a:rPr lang="en-US" sz="1800" b="1" dirty="0"/>
              <a:t>expected to have </a:t>
            </a:r>
            <a:r>
              <a:rPr lang="en-US" sz="1800" dirty="0"/>
              <a:t>far-reaching consequences </a:t>
            </a:r>
            <a:r>
              <a:rPr lang="en-US" sz="1800" dirty="0" smtClean="0"/>
              <a:t>on</a:t>
            </a:r>
          </a:p>
          <a:p>
            <a:pPr marL="625475" indent="-160338">
              <a:lnSpc>
                <a:spcPct val="113000"/>
              </a:lnSpc>
              <a:spcBef>
                <a:spcPts val="0"/>
              </a:spcBef>
              <a:buFont typeface="Wingdings" panose="05000000000000000000" pitchFamily="2" charset="2"/>
              <a:buChar char="§"/>
            </a:pPr>
            <a:r>
              <a:rPr lang="en-US" sz="1800" dirty="0" smtClean="0"/>
              <a:t>productivity</a:t>
            </a:r>
            <a:endParaRPr lang="en-US" sz="1800" dirty="0"/>
          </a:p>
          <a:p>
            <a:pPr marL="625475" indent="-160338">
              <a:lnSpc>
                <a:spcPct val="113000"/>
              </a:lnSpc>
              <a:spcBef>
                <a:spcPts val="0"/>
              </a:spcBef>
              <a:buFont typeface="Wingdings" panose="05000000000000000000" pitchFamily="2" charset="2"/>
              <a:buChar char="§"/>
            </a:pPr>
            <a:r>
              <a:rPr lang="en-US" sz="1800" dirty="0"/>
              <a:t>capabilities</a:t>
            </a:r>
          </a:p>
          <a:p>
            <a:pPr marL="625475" indent="-160338">
              <a:lnSpc>
                <a:spcPct val="113000"/>
              </a:lnSpc>
              <a:spcBef>
                <a:spcPts val="0"/>
              </a:spcBef>
              <a:buFont typeface="Wingdings" panose="05000000000000000000" pitchFamily="2" charset="2"/>
              <a:buChar char="§"/>
            </a:pPr>
            <a:r>
              <a:rPr lang="en-US" sz="1800" dirty="0"/>
              <a:t>income distribution</a:t>
            </a:r>
          </a:p>
          <a:p>
            <a:pPr marL="625475" indent="-160338">
              <a:lnSpc>
                <a:spcPct val="113000"/>
              </a:lnSpc>
              <a:spcBef>
                <a:spcPts val="0"/>
              </a:spcBef>
              <a:buFont typeface="Wingdings" panose="05000000000000000000" pitchFamily="2" charset="2"/>
              <a:buChar char="§"/>
            </a:pPr>
            <a:r>
              <a:rPr lang="en-US" sz="1800" dirty="0"/>
              <a:t>wealth </a:t>
            </a:r>
          </a:p>
          <a:p>
            <a:pPr marL="625475" indent="-160338">
              <a:lnSpc>
                <a:spcPct val="113000"/>
              </a:lnSpc>
              <a:spcBef>
                <a:spcPts val="0"/>
              </a:spcBef>
              <a:buFont typeface="Wingdings" panose="05000000000000000000" pitchFamily="2" charset="2"/>
              <a:buChar char="§"/>
            </a:pPr>
            <a:r>
              <a:rPr lang="en-US" sz="1800" dirty="0"/>
              <a:t>environment. </a:t>
            </a:r>
          </a:p>
        </p:txBody>
      </p:sp>
      <p:sp>
        <p:nvSpPr>
          <p:cNvPr id="4" name="Segnaposto numero diapositiva 3"/>
          <p:cNvSpPr>
            <a:spLocks noGrp="1"/>
          </p:cNvSpPr>
          <p:nvPr>
            <p:ph type="sldNum" sz="quarter" idx="4"/>
          </p:nvPr>
        </p:nvSpPr>
        <p:spPr/>
        <p:txBody>
          <a:bodyPr/>
          <a:lstStyle/>
          <a:p>
            <a:fld id="{F1D6D94C-9C93-4343-A585-CBE98798367E}" type="slidenum">
              <a:rPr lang="it-IT" smtClean="0"/>
              <a:t>9</a:t>
            </a:fld>
            <a:endParaRPr lang="it-IT"/>
          </a:p>
        </p:txBody>
      </p:sp>
    </p:spTree>
    <p:extLst>
      <p:ext uri="{BB962C8B-B14F-4D97-AF65-F5344CB8AC3E}">
        <p14:creationId xmlns:p14="http://schemas.microsoft.com/office/powerpoint/2010/main" val="400371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4182</TotalTime>
  <Words>2096</Words>
  <Application>Microsoft Office PowerPoint</Application>
  <PresentationFormat>Presentazione su schermo (4:3)</PresentationFormat>
  <Paragraphs>396</Paragraphs>
  <Slides>38</Slides>
  <Notes>19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Arial Narrow</vt:lpstr>
      <vt:lpstr>Calibri</vt:lpstr>
      <vt:lpstr>Wingdings</vt:lpstr>
      <vt:lpstr>Tema di Office</vt:lpstr>
      <vt:lpstr>The impact of digital transformations  across industries and global value chains</vt:lpstr>
      <vt:lpstr>Outline </vt:lpstr>
      <vt:lpstr>What do we mean by “digital transformation”? digital transformation_the internet economy</vt:lpstr>
      <vt:lpstr>Digital transformation </vt:lpstr>
      <vt:lpstr>Industry 4.0 </vt:lpstr>
      <vt:lpstr>Industry 4.0 </vt:lpstr>
      <vt:lpstr>Industry 4.0: the main technology drivers                        i) </vt:lpstr>
      <vt:lpstr>Industry 4.0: the main technology drivers                       ii) </vt:lpstr>
      <vt:lpstr>Effects of the Fourth Industrial Revolution "the "next production revolution"</vt:lpstr>
      <vt:lpstr>State-of-play of digital transformation  developments and devices embedded in Industry 4.0</vt:lpstr>
      <vt:lpstr>Smart manufacturing in Industry 4.0 </vt:lpstr>
      <vt:lpstr>Presentazione standard di PowerPoint</vt:lpstr>
      <vt:lpstr>Smart manufacturing in Industry 4.0 </vt:lpstr>
      <vt:lpstr>Smart manufacturing in Industry 4.0 </vt:lpstr>
      <vt:lpstr>Smart manufacturing in Industry 4.0 multilayers actors, technologies, devices</vt:lpstr>
      <vt:lpstr>Smart manufacturing in Industry 4.0 multilayers actors, technologies, devices</vt:lpstr>
      <vt:lpstr>Smart manufacturing in Industry 4.0 multilayers actors, technologies, devices</vt:lpstr>
      <vt:lpstr>digital transformation_ digital start-ups multilayers actors, technologies, devices</vt:lpstr>
      <vt:lpstr>digital transformation_ digital platforms multilayers actors, technologies, devices</vt:lpstr>
      <vt:lpstr>How do they percolate in/enhance/change  the working of the economy?</vt:lpstr>
      <vt:lpstr>Big data in Japan: survey Research Institute of Economy, Trade and Industry | Motohashi 2017</vt:lpstr>
      <vt:lpstr>Presentazione standard di PowerPoint</vt:lpstr>
      <vt:lpstr>Presentazione standard di PowerPoint</vt:lpstr>
      <vt:lpstr>Presentazione standard di PowerPoint</vt:lpstr>
      <vt:lpstr>Industry 4.0_Italy_results of a national survey Brancati and Maresca 2018 on MISE</vt:lpstr>
      <vt:lpstr>Industry 4.0_Italy_current and future diffusion, by firms’ size Brancati and Maresca 2018 on MISE, fig.1.4 and fig 1.7</vt:lpstr>
      <vt:lpstr>Industry 4.0_Italy_current diffusion of technologies, by industry Brancati and Maresca 2018 on MISE, fig. 2.2</vt:lpstr>
      <vt:lpstr>State-of-play of digital transformation  in the automotive supply chain: Germany, China and Italy</vt:lpstr>
      <vt:lpstr>State-of-play of digital transformation  in the automotive supply chain: Germany, China and Italy</vt:lpstr>
      <vt:lpstr>Key facts on digital transformation:  policies </vt:lpstr>
      <vt:lpstr>Should we care of what is going on in China? </vt:lpstr>
      <vt:lpstr>1_scalability of experiments  in many alternative technologies                                        i)</vt:lpstr>
      <vt:lpstr>1_scalability of experiments  in many alternative technologies                                       ii)</vt:lpstr>
      <vt:lpstr>2_quality of digitalization  </vt:lpstr>
      <vt:lpstr>3_China-Italy-France:  a network of competence with remote controllearning   i) </vt:lpstr>
      <vt:lpstr>3_China-Italy-France:  a network of competence with remote controllearning  ii) </vt:lpstr>
      <vt:lpstr>Summing and discussion  </vt:lpstr>
      <vt:lpstr>Sources of data</vt:lpstr>
    </vt:vector>
  </TitlesOfParts>
  <Company>Univ. Politecnica delle Marche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margherita</dc:creator>
  <cp:lastModifiedBy>Bonavolontà Valeria</cp:lastModifiedBy>
  <cp:revision>474</cp:revision>
  <dcterms:created xsi:type="dcterms:W3CDTF">2014-06-03T09:19:34Z</dcterms:created>
  <dcterms:modified xsi:type="dcterms:W3CDTF">2018-09-24T08:37:25Z</dcterms:modified>
</cp:coreProperties>
</file>