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4"/>
  </p:notesMasterIdLst>
  <p:sldIdLst>
    <p:sldId id="256" r:id="rId2"/>
    <p:sldId id="257" r:id="rId3"/>
    <p:sldId id="263" r:id="rId4"/>
    <p:sldId id="264" r:id="rId5"/>
    <p:sldId id="261" r:id="rId6"/>
    <p:sldId id="262" r:id="rId7"/>
    <p:sldId id="286" r:id="rId8"/>
    <p:sldId id="272" r:id="rId9"/>
    <p:sldId id="258" r:id="rId10"/>
    <p:sldId id="267" r:id="rId11"/>
    <p:sldId id="268" r:id="rId12"/>
    <p:sldId id="278" r:id="rId13"/>
    <p:sldId id="279" r:id="rId14"/>
    <p:sldId id="280" r:id="rId15"/>
    <p:sldId id="281" r:id="rId16"/>
    <p:sldId id="259" r:id="rId17"/>
    <p:sldId id="282" r:id="rId18"/>
    <p:sldId id="277" r:id="rId19"/>
    <p:sldId id="283" r:id="rId20"/>
    <p:sldId id="284" r:id="rId21"/>
    <p:sldId id="285" r:id="rId22"/>
    <p:sldId id="288" r:id="rId23"/>
    <p:sldId id="290" r:id="rId24"/>
    <p:sldId id="289" r:id="rId25"/>
    <p:sldId id="291" r:id="rId26"/>
    <p:sldId id="269" r:id="rId27"/>
    <p:sldId id="274" r:id="rId28"/>
    <p:sldId id="275" r:id="rId29"/>
    <p:sldId id="273" r:id="rId30"/>
    <p:sldId id="270" r:id="rId31"/>
    <p:sldId id="276" r:id="rId32"/>
    <p:sldId id="287" r:id="rId33"/>
    <p:sldId id="260" r:id="rId34"/>
    <p:sldId id="292" r:id="rId35"/>
    <p:sldId id="300" r:id="rId36"/>
    <p:sldId id="298" r:id="rId37"/>
    <p:sldId id="301" r:id="rId38"/>
    <p:sldId id="303" r:id="rId39"/>
    <p:sldId id="302" r:id="rId40"/>
    <p:sldId id="299" r:id="rId41"/>
    <p:sldId id="293" r:id="rId42"/>
    <p:sldId id="294" r:id="rId43"/>
    <p:sldId id="307" r:id="rId44"/>
    <p:sldId id="295" r:id="rId45"/>
    <p:sldId id="308" r:id="rId46"/>
    <p:sldId id="304" r:id="rId47"/>
    <p:sldId id="309" r:id="rId48"/>
    <p:sldId id="306" r:id="rId49"/>
    <p:sldId id="296" r:id="rId50"/>
    <p:sldId id="271" r:id="rId51"/>
    <p:sldId id="297" r:id="rId52"/>
    <p:sldId id="305" r:id="rId53"/>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2874" autoAdjust="0"/>
  </p:normalViewPr>
  <p:slideViewPr>
    <p:cSldViewPr>
      <p:cViewPr varScale="1">
        <p:scale>
          <a:sx n="92" d="100"/>
          <a:sy n="92" d="100"/>
        </p:scale>
        <p:origin x="-151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DDC4291-D65E-4701-80E2-6329839C9F84}" type="datetimeFigureOut">
              <a:rPr lang="it-IT" smtClean="0"/>
              <a:pPr/>
              <a:t>14/10/2018</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69D5B2D2-27B9-46C8-99C0-1240F09CAED5}" type="slidenum">
              <a:rPr lang="it-IT" smtClean="0"/>
              <a:pPr/>
              <a:t>‹N›</a:t>
            </a:fld>
            <a:endParaRPr lang="it-IT"/>
          </a:p>
        </p:txBody>
      </p:sp>
    </p:spTree>
    <p:extLst>
      <p:ext uri="{BB962C8B-B14F-4D97-AF65-F5344CB8AC3E}">
        <p14:creationId xmlns:p14="http://schemas.microsoft.com/office/powerpoint/2010/main" xmlns="" val="3874633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9D5B2D2-27B9-46C8-99C0-1240F09CAED5}" type="slidenum">
              <a:rPr lang="it-IT" smtClean="0"/>
              <a:pPr/>
              <a:t>9</a:t>
            </a:fld>
            <a:endParaRPr lang="it-IT"/>
          </a:p>
        </p:txBody>
      </p:sp>
    </p:spTree>
    <p:extLst>
      <p:ext uri="{BB962C8B-B14F-4D97-AF65-F5344CB8AC3E}">
        <p14:creationId xmlns:p14="http://schemas.microsoft.com/office/powerpoint/2010/main" xmlns="" val="2873204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600" dirty="0" smtClean="0"/>
              <a:t>*</a:t>
            </a:r>
            <a:r>
              <a:rPr lang="it-IT" sz="1600" b="0" i="1" u="none" strike="noStrike" kern="1200" baseline="0" dirty="0" smtClean="0">
                <a:solidFill>
                  <a:schemeClr val="tx1"/>
                </a:solidFill>
                <a:latin typeface="+mn-lt"/>
                <a:ea typeface="+mn-ea"/>
                <a:cs typeface="+mn-cs"/>
              </a:rPr>
              <a:t>Global </a:t>
            </a:r>
            <a:r>
              <a:rPr lang="it-IT" sz="1600" b="0" i="1" u="none" strike="noStrike" kern="1200" baseline="0" dirty="0" err="1" smtClean="0">
                <a:solidFill>
                  <a:schemeClr val="tx1"/>
                </a:solidFill>
                <a:latin typeface="+mn-lt"/>
                <a:ea typeface="+mn-ea"/>
                <a:cs typeface="+mn-cs"/>
              </a:rPr>
              <a:t>Monitoring</a:t>
            </a:r>
            <a:r>
              <a:rPr lang="it-IT" sz="1600" b="0" i="1" u="none" strike="noStrike" kern="1200" baseline="0" dirty="0" smtClean="0">
                <a:solidFill>
                  <a:schemeClr val="tx1"/>
                </a:solidFill>
                <a:latin typeface="+mn-lt"/>
                <a:ea typeface="+mn-ea"/>
                <a:cs typeface="+mn-cs"/>
              </a:rPr>
              <a:t> Report 2015/2016  </a:t>
            </a:r>
            <a:r>
              <a:rPr lang="it-IT" sz="1600" b="0" i="0" u="none" strike="noStrike" kern="1200" baseline="0" dirty="0" err="1" smtClean="0">
                <a:solidFill>
                  <a:schemeClr val="tx1"/>
                </a:solidFill>
                <a:latin typeface="+mn-lt"/>
                <a:ea typeface="+mn-ea"/>
                <a:cs typeface="+mn-cs"/>
              </a:rPr>
              <a:t>unveils</a:t>
            </a:r>
            <a:r>
              <a:rPr lang="it-IT" sz="1600" b="0" i="0" u="none" strike="noStrike" kern="1200" baseline="0" dirty="0" smtClean="0">
                <a:solidFill>
                  <a:schemeClr val="tx1"/>
                </a:solidFill>
                <a:latin typeface="+mn-lt"/>
                <a:ea typeface="+mn-ea"/>
                <a:cs typeface="+mn-cs"/>
              </a:rPr>
              <a:t> </a:t>
            </a:r>
            <a:r>
              <a:rPr lang="it-IT" sz="1600" b="0" i="0" u="none" strike="noStrike" kern="1200" baseline="0" dirty="0" err="1" smtClean="0">
                <a:solidFill>
                  <a:schemeClr val="tx1"/>
                </a:solidFill>
                <a:latin typeface="+mn-lt"/>
                <a:ea typeface="+mn-ea"/>
                <a:cs typeface="+mn-cs"/>
              </a:rPr>
              <a:t>poverty</a:t>
            </a:r>
            <a:r>
              <a:rPr lang="it-IT" sz="1600" b="0" i="0" u="none" strike="noStrike" kern="1200" baseline="0" dirty="0" smtClean="0">
                <a:solidFill>
                  <a:schemeClr val="tx1"/>
                </a:solidFill>
                <a:latin typeface="+mn-lt"/>
                <a:ea typeface="+mn-ea"/>
                <a:cs typeface="+mn-cs"/>
              </a:rPr>
              <a:t> </a:t>
            </a:r>
            <a:r>
              <a:rPr lang="en-US" sz="1600" b="0" i="0" u="none" strike="noStrike" kern="1200" baseline="0" dirty="0" smtClean="0">
                <a:solidFill>
                  <a:schemeClr val="tx1"/>
                </a:solidFill>
                <a:latin typeface="+mn-lt"/>
                <a:ea typeface="+mn-ea"/>
                <a:cs typeface="+mn-cs"/>
              </a:rPr>
              <a:t>data based on a </a:t>
            </a:r>
            <a:r>
              <a:rPr lang="en-US" sz="1600" b="1" i="0" u="none" strike="noStrike" kern="1200" baseline="0" dirty="0" smtClean="0">
                <a:solidFill>
                  <a:schemeClr val="tx1"/>
                </a:solidFill>
                <a:latin typeface="+mn-lt"/>
                <a:ea typeface="+mn-ea"/>
                <a:cs typeface="+mn-cs"/>
              </a:rPr>
              <a:t>new </a:t>
            </a:r>
            <a:r>
              <a:rPr lang="en-US" sz="1600" b="1" i="0" u="sng" strike="noStrike" kern="1200" baseline="0" dirty="0" smtClean="0">
                <a:solidFill>
                  <a:srgbClr val="C00000"/>
                </a:solidFill>
                <a:latin typeface="+mn-lt"/>
                <a:ea typeface="+mn-ea"/>
                <a:cs typeface="+mn-cs"/>
              </a:rPr>
              <a:t>$1.90 international poverty line</a:t>
            </a:r>
            <a:r>
              <a:rPr lang="en-US" sz="1600" b="1" i="0" u="sng" strike="noStrike" kern="1200" baseline="0" dirty="0" smtClean="0">
                <a:solidFill>
                  <a:schemeClr val="tx1"/>
                </a:solidFill>
                <a:latin typeface="+mn-lt"/>
                <a:ea typeface="+mn-ea"/>
                <a:cs typeface="+mn-cs"/>
              </a:rPr>
              <a:t>, using 2011 purchasing power parity (PPP</a:t>
            </a:r>
            <a:r>
              <a:rPr lang="en-US" sz="1600" b="0" i="0" u="sng" strike="noStrike" kern="1200" baseline="0" dirty="0" smtClean="0">
                <a:solidFill>
                  <a:schemeClr val="tx1"/>
                </a:solidFill>
                <a:latin typeface="+mn-lt"/>
                <a:ea typeface="+mn-ea"/>
                <a:cs typeface="+mn-cs"/>
              </a:rPr>
              <a:t>)</a:t>
            </a:r>
            <a:r>
              <a:rPr lang="en-US" sz="1600" b="0" i="0" u="none" strike="noStrike" kern="1200" baseline="0" dirty="0" smtClean="0">
                <a:solidFill>
                  <a:schemeClr val="tx1"/>
                </a:solidFill>
                <a:latin typeface="+mn-lt"/>
                <a:ea typeface="+mn-ea"/>
                <a:cs typeface="+mn-cs"/>
              </a:rPr>
              <a:t>. To be comparable,</a:t>
            </a:r>
          </a:p>
          <a:p>
            <a:r>
              <a:rPr lang="en-US" sz="1600" b="0" i="0" u="none" strike="noStrike" kern="1200" baseline="0" dirty="0" smtClean="0">
                <a:solidFill>
                  <a:schemeClr val="tx1"/>
                </a:solidFill>
                <a:latin typeface="+mn-lt"/>
                <a:ea typeface="+mn-ea"/>
                <a:cs typeface="+mn-cs"/>
              </a:rPr>
              <a:t>the global poverty estimates are based on a common poverty line across all countries. As with the previous line of $1.25 a day, in 2005 prices, </a:t>
            </a:r>
            <a:r>
              <a:rPr lang="en-US" sz="1600" b="0" i="0" u="sng" strike="noStrike" kern="1200" baseline="0" dirty="0" smtClean="0">
                <a:solidFill>
                  <a:schemeClr val="tx1"/>
                </a:solidFill>
                <a:latin typeface="+mn-lt"/>
                <a:ea typeface="+mn-ea"/>
                <a:cs typeface="+mn-cs"/>
              </a:rPr>
              <a:t>the new line is calculated by averaging the national </a:t>
            </a:r>
            <a:r>
              <a:rPr lang="en-US" sz="1600" b="0" i="0" u="sng" strike="noStrike" kern="1200" baseline="0" dirty="0" smtClean="0">
                <a:solidFill>
                  <a:schemeClr val="tx1"/>
                </a:solidFill>
                <a:latin typeface="+mn-lt"/>
                <a:ea typeface="+mn-ea"/>
                <a:cs typeface="+mn-cs"/>
              </a:rPr>
              <a:t>poverty lines </a:t>
            </a:r>
            <a:r>
              <a:rPr lang="en-US" sz="1600" b="0" i="0" u="sng" strike="noStrike" kern="1200" baseline="0" dirty="0" smtClean="0">
                <a:solidFill>
                  <a:schemeClr val="tx1"/>
                </a:solidFill>
                <a:latin typeface="+mn-lt"/>
                <a:ea typeface="+mn-ea"/>
                <a:cs typeface="+mn-cs"/>
              </a:rPr>
              <a:t>of the 15 poorest developing countries</a:t>
            </a:r>
            <a:r>
              <a:rPr lang="en-US" sz="1600" b="0" i="0" u="none" strike="noStrike" kern="1200" baseline="0" dirty="0" smtClean="0">
                <a:solidFill>
                  <a:schemeClr val="tx1"/>
                </a:solidFill>
                <a:latin typeface="+mn-lt"/>
                <a:ea typeface="+mn-ea"/>
                <a:cs typeface="+mn-cs"/>
              </a:rPr>
              <a:t>. </a:t>
            </a:r>
            <a:r>
              <a:rPr lang="en-US" sz="1600" b="0" i="0" u="sng" strike="noStrike" kern="1200" baseline="0" dirty="0" smtClean="0">
                <a:solidFill>
                  <a:schemeClr val="tx1"/>
                </a:solidFill>
                <a:latin typeface="+mn-lt"/>
                <a:ea typeface="+mn-ea"/>
                <a:cs typeface="+mn-cs"/>
              </a:rPr>
              <a:t>It represents a very low threshold standard of living which is believed to correspond to the minimum costs of basic needs. Changes in this value over time </a:t>
            </a:r>
            <a:r>
              <a:rPr lang="en-US" sz="1600" b="0" i="0" u="sng" strike="noStrike" kern="1200" baseline="0" dirty="0" smtClean="0">
                <a:solidFill>
                  <a:schemeClr val="tx1"/>
                </a:solidFill>
                <a:latin typeface="+mn-lt"/>
                <a:ea typeface="+mn-ea"/>
                <a:cs typeface="+mn-cs"/>
              </a:rPr>
              <a:t>thus </a:t>
            </a:r>
            <a:r>
              <a:rPr lang="en-US" sz="1600" b="0" i="0" u="sng" strike="noStrike" kern="1200" baseline="0" dirty="0" smtClean="0">
                <a:solidFill>
                  <a:schemeClr val="tx1"/>
                </a:solidFill>
                <a:latin typeface="+mn-lt"/>
                <a:ea typeface="+mn-ea"/>
                <a:cs typeface="+mn-cs"/>
              </a:rPr>
              <a:t>reflect the increasing cost of obtaining these basic needs.</a:t>
            </a:r>
          </a:p>
          <a:p>
            <a:endParaRPr lang="en-US" sz="1600" b="0" i="0" u="none" strike="noStrike" kern="1200" baseline="0" dirty="0" smtClean="0">
              <a:solidFill>
                <a:schemeClr val="tx1"/>
              </a:solidFill>
              <a:latin typeface="+mn-lt"/>
              <a:ea typeface="+mn-ea"/>
              <a:cs typeface="+mn-cs"/>
            </a:endParaRPr>
          </a:p>
          <a:p>
            <a:r>
              <a:rPr lang="en-US" sz="1600" b="0" i="0" u="none" strike="noStrike" kern="1200" baseline="0" dirty="0" smtClean="0">
                <a:solidFill>
                  <a:schemeClr val="tx1"/>
                </a:solidFill>
                <a:latin typeface="+mn-lt"/>
                <a:ea typeface="+mn-ea"/>
                <a:cs typeface="+mn-cs"/>
              </a:rPr>
              <a:t>(WB (2017), p.5; underlines ours)</a:t>
            </a:r>
            <a:endParaRPr lang="it-IT" sz="1600" dirty="0"/>
          </a:p>
        </p:txBody>
      </p:sp>
      <p:sp>
        <p:nvSpPr>
          <p:cNvPr id="4" name="Segnaposto numero diapositiva 3"/>
          <p:cNvSpPr>
            <a:spLocks noGrp="1"/>
          </p:cNvSpPr>
          <p:nvPr>
            <p:ph type="sldNum" sz="quarter" idx="10"/>
          </p:nvPr>
        </p:nvSpPr>
        <p:spPr/>
        <p:txBody>
          <a:bodyPr/>
          <a:lstStyle/>
          <a:p>
            <a:fld id="{69D5B2D2-27B9-46C8-99C0-1240F09CAED5}" type="slidenum">
              <a:rPr lang="it-IT" smtClean="0"/>
              <a:pPr/>
              <a:t>10</a:t>
            </a:fld>
            <a:endParaRPr lang="it-IT"/>
          </a:p>
        </p:txBody>
      </p:sp>
    </p:spTree>
    <p:extLst>
      <p:ext uri="{BB962C8B-B14F-4D97-AF65-F5344CB8AC3E}">
        <p14:creationId xmlns:p14="http://schemas.microsoft.com/office/powerpoint/2010/main" xmlns="" val="146698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solidFill>
                  <a:schemeClr val="accent1">
                    <a:lumMod val="75000"/>
                  </a:schemeClr>
                </a:solidFill>
                <a:latin typeface="Arial Rounded MT Bold" panose="020F0704030504030204" pitchFamily="34" charset="0"/>
              </a:rPr>
              <a:t>“local cultural frames” = in </a:t>
            </a:r>
            <a:r>
              <a:rPr lang="en-US" dirty="0" err="1" smtClean="0">
                <a:solidFill>
                  <a:schemeClr val="accent1">
                    <a:lumMod val="75000"/>
                  </a:schemeClr>
                </a:solidFill>
                <a:latin typeface="Arial Rounded MT Bold" panose="020F0704030504030204" pitchFamily="34" charset="0"/>
              </a:rPr>
              <a:t>qualche</a:t>
            </a:r>
            <a:r>
              <a:rPr lang="en-US" dirty="0" smtClean="0">
                <a:solidFill>
                  <a:schemeClr val="accent1">
                    <a:lumMod val="75000"/>
                  </a:schemeClr>
                </a:solidFill>
                <a:latin typeface="Arial Rounded MT Bold" panose="020F0704030504030204" pitchFamily="34" charset="0"/>
              </a:rPr>
              <a:t> </a:t>
            </a:r>
            <a:r>
              <a:rPr lang="en-US" dirty="0" err="1" smtClean="0">
                <a:solidFill>
                  <a:schemeClr val="accent1">
                    <a:lumMod val="75000"/>
                  </a:schemeClr>
                </a:solidFill>
                <a:latin typeface="Arial Rounded MT Bold" panose="020F0704030504030204" pitchFamily="34" charset="0"/>
              </a:rPr>
              <a:t>contesto</a:t>
            </a:r>
            <a:r>
              <a:rPr lang="en-US" baseline="0" dirty="0" smtClean="0">
                <a:solidFill>
                  <a:schemeClr val="accent1">
                    <a:lumMod val="75000"/>
                  </a:schemeClr>
                </a:solidFill>
                <a:latin typeface="Arial Rounded MT Bold" panose="020F0704030504030204" pitchFamily="34" charset="0"/>
              </a:rPr>
              <a:t> </a:t>
            </a:r>
            <a:r>
              <a:rPr lang="en-US" baseline="0" dirty="0" err="1" smtClean="0">
                <a:solidFill>
                  <a:schemeClr val="accent1">
                    <a:lumMod val="75000"/>
                  </a:schemeClr>
                </a:solidFill>
                <a:latin typeface="Arial Rounded MT Bold" panose="020F0704030504030204" pitchFamily="34" charset="0"/>
              </a:rPr>
              <a:t>si</a:t>
            </a:r>
            <a:r>
              <a:rPr lang="en-US" baseline="0" dirty="0" smtClean="0">
                <a:solidFill>
                  <a:schemeClr val="accent1">
                    <a:lumMod val="75000"/>
                  </a:schemeClr>
                </a:solidFill>
                <a:latin typeface="Arial Rounded MT Bold" panose="020F0704030504030204" pitchFamily="34" charset="0"/>
              </a:rPr>
              <a:t> </a:t>
            </a:r>
            <a:r>
              <a:rPr lang="en-US" baseline="0" dirty="0" err="1" smtClean="0">
                <a:solidFill>
                  <a:schemeClr val="accent1">
                    <a:lumMod val="75000"/>
                  </a:schemeClr>
                </a:solidFill>
                <a:latin typeface="Arial Rounded MT Bold" panose="020F0704030504030204" pitchFamily="34" charset="0"/>
              </a:rPr>
              <a:t>nega</a:t>
            </a:r>
            <a:r>
              <a:rPr lang="en-US" baseline="0" dirty="0" smtClean="0">
                <a:solidFill>
                  <a:schemeClr val="accent1">
                    <a:lumMod val="75000"/>
                  </a:schemeClr>
                </a:solidFill>
                <a:latin typeface="Arial Rounded MT Bold" panose="020F0704030504030204" pitchFamily="34" charset="0"/>
              </a:rPr>
              <a:t> </a:t>
            </a:r>
            <a:r>
              <a:rPr lang="en-US" baseline="0" dirty="0" err="1" smtClean="0">
                <a:solidFill>
                  <a:schemeClr val="accent1">
                    <a:lumMod val="75000"/>
                  </a:schemeClr>
                </a:solidFill>
                <a:latin typeface="Arial Rounded MT Bold" panose="020F0704030504030204" pitchFamily="34" charset="0"/>
              </a:rPr>
              <a:t>anche</a:t>
            </a:r>
            <a:r>
              <a:rPr lang="en-US" baseline="0" dirty="0" smtClean="0">
                <a:solidFill>
                  <a:schemeClr val="accent1">
                    <a:lumMod val="75000"/>
                  </a:schemeClr>
                </a:solidFill>
                <a:latin typeface="Arial Rounded MT Bold" panose="020F0704030504030204" pitchFamily="34" charset="0"/>
              </a:rPr>
              <a:t> </a:t>
            </a:r>
            <a:r>
              <a:rPr lang="en-US" baseline="0" dirty="0" err="1" smtClean="0">
                <a:solidFill>
                  <a:schemeClr val="accent1">
                    <a:lumMod val="75000"/>
                  </a:schemeClr>
                </a:solidFill>
                <a:latin typeface="Arial Rounded MT Bold" panose="020F0704030504030204" pitchFamily="34" charset="0"/>
              </a:rPr>
              <a:t>l’evidenza</a:t>
            </a:r>
            <a:r>
              <a:rPr lang="en-US" baseline="0" dirty="0" smtClean="0">
                <a:solidFill>
                  <a:schemeClr val="accent1">
                    <a:lumMod val="75000"/>
                  </a:schemeClr>
                </a:solidFill>
                <a:latin typeface="Arial Rounded MT Bold" panose="020F0704030504030204" pitchFamily="34" charset="0"/>
              </a:rPr>
              <a:t> </a:t>
            </a:r>
            <a:r>
              <a:rPr lang="en-US" baseline="0" dirty="0" err="1" smtClean="0">
                <a:solidFill>
                  <a:schemeClr val="accent1">
                    <a:lumMod val="75000"/>
                  </a:schemeClr>
                </a:solidFill>
                <a:latin typeface="Arial Rounded MT Bold" panose="020F0704030504030204" pitchFamily="34" charset="0"/>
              </a:rPr>
              <a:t>della</a:t>
            </a:r>
            <a:r>
              <a:rPr lang="en-US" baseline="0" dirty="0" smtClean="0">
                <a:solidFill>
                  <a:schemeClr val="accent1">
                    <a:lumMod val="75000"/>
                  </a:schemeClr>
                </a:solidFill>
                <a:latin typeface="Arial Rounded MT Bold" panose="020F0704030504030204" pitchFamily="34" charset="0"/>
              </a:rPr>
              <a:t> </a:t>
            </a:r>
            <a:r>
              <a:rPr lang="en-US" baseline="0" dirty="0" err="1" smtClean="0">
                <a:solidFill>
                  <a:schemeClr val="accent1">
                    <a:lumMod val="75000"/>
                  </a:schemeClr>
                </a:solidFill>
                <a:latin typeface="Arial Rounded MT Bold" panose="020F0704030504030204" pitchFamily="34" charset="0"/>
              </a:rPr>
              <a:t>povertà</a:t>
            </a:r>
            <a:r>
              <a:rPr lang="en-US" baseline="0" dirty="0" smtClean="0">
                <a:solidFill>
                  <a:schemeClr val="accent1">
                    <a:lumMod val="75000"/>
                  </a:schemeClr>
                </a:solidFill>
                <a:latin typeface="Arial Rounded MT Bold" panose="020F0704030504030204" pitchFamily="34" charset="0"/>
              </a:rPr>
              <a:t>, </a:t>
            </a:r>
            <a:r>
              <a:rPr lang="en-US" baseline="0" dirty="0" err="1" smtClean="0">
                <a:solidFill>
                  <a:schemeClr val="accent1">
                    <a:lumMod val="75000"/>
                  </a:schemeClr>
                </a:solidFill>
                <a:latin typeface="Arial Rounded MT Bold" panose="020F0704030504030204" pitchFamily="34" charset="0"/>
              </a:rPr>
              <a:t>assumendo</a:t>
            </a:r>
            <a:r>
              <a:rPr lang="en-US" baseline="0" dirty="0" smtClean="0">
                <a:solidFill>
                  <a:schemeClr val="accent1">
                    <a:lumMod val="75000"/>
                  </a:schemeClr>
                </a:solidFill>
                <a:latin typeface="Arial Rounded MT Bold" panose="020F0704030504030204" pitchFamily="34" charset="0"/>
              </a:rPr>
              <a:t> un </a:t>
            </a:r>
            <a:r>
              <a:rPr lang="en-US" baseline="0" dirty="0" err="1" smtClean="0">
                <a:solidFill>
                  <a:schemeClr val="accent1">
                    <a:lumMod val="75000"/>
                  </a:schemeClr>
                </a:solidFill>
                <a:latin typeface="Arial Rounded MT Bold" panose="020F0704030504030204" pitchFamily="34" charset="0"/>
              </a:rPr>
              <a:t>punto</a:t>
            </a:r>
            <a:r>
              <a:rPr lang="en-US" baseline="0" dirty="0" smtClean="0">
                <a:solidFill>
                  <a:schemeClr val="accent1">
                    <a:lumMod val="75000"/>
                  </a:schemeClr>
                </a:solidFill>
                <a:latin typeface="Arial Rounded MT Bold" panose="020F0704030504030204" pitchFamily="34" charset="0"/>
              </a:rPr>
              <a:t> di vista </a:t>
            </a:r>
            <a:r>
              <a:rPr lang="en-US" baseline="0" dirty="0" err="1" smtClean="0">
                <a:solidFill>
                  <a:schemeClr val="accent1">
                    <a:lumMod val="75000"/>
                  </a:schemeClr>
                </a:solidFill>
                <a:latin typeface="Arial Rounded MT Bold" panose="020F0704030504030204" pitchFamily="34" charset="0"/>
              </a:rPr>
              <a:t>inficiato</a:t>
            </a:r>
            <a:r>
              <a:rPr lang="en-US" baseline="0" dirty="0" smtClean="0">
                <a:solidFill>
                  <a:schemeClr val="accent1">
                    <a:lumMod val="75000"/>
                  </a:schemeClr>
                </a:solidFill>
                <a:latin typeface="Arial Rounded MT Bold" panose="020F0704030504030204" pitchFamily="34" charset="0"/>
              </a:rPr>
              <a:t> da </a:t>
            </a:r>
            <a:r>
              <a:rPr lang="en-US" baseline="0" dirty="0" err="1" smtClean="0">
                <a:solidFill>
                  <a:schemeClr val="accent1">
                    <a:lumMod val="75000"/>
                  </a:schemeClr>
                </a:solidFill>
                <a:latin typeface="Arial Rounded MT Bold" panose="020F0704030504030204" pitchFamily="34" charset="0"/>
              </a:rPr>
              <a:t>considerazioni</a:t>
            </a:r>
            <a:r>
              <a:rPr lang="en-US" baseline="0" dirty="0" smtClean="0">
                <a:solidFill>
                  <a:schemeClr val="accent1">
                    <a:lumMod val="75000"/>
                  </a:schemeClr>
                </a:solidFill>
                <a:latin typeface="Arial Rounded MT Bold" panose="020F0704030504030204" pitchFamily="34" charset="0"/>
              </a:rPr>
              <a:t> </a:t>
            </a:r>
            <a:r>
              <a:rPr lang="en-US" baseline="0" dirty="0" err="1" smtClean="0">
                <a:solidFill>
                  <a:schemeClr val="accent1">
                    <a:lumMod val="75000"/>
                  </a:schemeClr>
                </a:solidFill>
                <a:latin typeface="Arial Rounded MT Bold" panose="020F0704030504030204" pitchFamily="34" charset="0"/>
              </a:rPr>
              <a:t>religiose</a:t>
            </a:r>
            <a:r>
              <a:rPr lang="en-US" baseline="0" dirty="0" smtClean="0">
                <a:solidFill>
                  <a:schemeClr val="accent1">
                    <a:lumMod val="75000"/>
                  </a:schemeClr>
                </a:solidFill>
                <a:latin typeface="Arial Rounded MT Bold" panose="020F0704030504030204" pitchFamily="34" charset="0"/>
              </a:rPr>
              <a:t>, </a:t>
            </a:r>
            <a:r>
              <a:rPr lang="en-US" baseline="0" dirty="0" err="1" smtClean="0">
                <a:solidFill>
                  <a:schemeClr val="accent1">
                    <a:lumMod val="75000"/>
                  </a:schemeClr>
                </a:solidFill>
                <a:latin typeface="Arial Rounded MT Bold" panose="020F0704030504030204" pitchFamily="34" charset="0"/>
              </a:rPr>
              <a:t>culturali</a:t>
            </a:r>
            <a:r>
              <a:rPr lang="en-US" baseline="0" dirty="0" smtClean="0">
                <a:solidFill>
                  <a:schemeClr val="accent1">
                    <a:lumMod val="75000"/>
                  </a:schemeClr>
                </a:solidFill>
                <a:latin typeface="Arial Rounded MT Bold" panose="020F0704030504030204" pitchFamily="34" charset="0"/>
              </a:rPr>
              <a:t>, … </a:t>
            </a:r>
            <a:r>
              <a:rPr lang="en-US" baseline="0" dirty="0" err="1" smtClean="0">
                <a:solidFill>
                  <a:schemeClr val="accent1">
                    <a:lumMod val="75000"/>
                  </a:schemeClr>
                </a:solidFill>
                <a:latin typeface="Arial Rounded MT Bold" panose="020F0704030504030204" pitchFamily="34" charset="0"/>
              </a:rPr>
              <a:t>distorte</a:t>
            </a:r>
            <a:r>
              <a:rPr lang="en-US" baseline="0" dirty="0" smtClean="0">
                <a:solidFill>
                  <a:schemeClr val="accent1">
                    <a:lumMod val="75000"/>
                  </a:schemeClr>
                </a:solidFill>
                <a:latin typeface="Arial Rounded MT Bold" panose="020F0704030504030204" pitchFamily="34" charset="0"/>
              </a:rPr>
              <a:t>. </a:t>
            </a:r>
            <a:endParaRPr lang="it-IT" dirty="0"/>
          </a:p>
        </p:txBody>
      </p:sp>
      <p:sp>
        <p:nvSpPr>
          <p:cNvPr id="4" name="Segnaposto numero diapositiva 3"/>
          <p:cNvSpPr>
            <a:spLocks noGrp="1"/>
          </p:cNvSpPr>
          <p:nvPr>
            <p:ph type="sldNum" sz="quarter" idx="10"/>
          </p:nvPr>
        </p:nvSpPr>
        <p:spPr/>
        <p:txBody>
          <a:bodyPr/>
          <a:lstStyle/>
          <a:p>
            <a:fld id="{69D5B2D2-27B9-46C8-99C0-1240F09CAED5}" type="slidenum">
              <a:rPr lang="it-IT" smtClean="0"/>
              <a:pPr/>
              <a:t>13</a:t>
            </a:fld>
            <a:endParaRPr lang="it-IT"/>
          </a:p>
        </p:txBody>
      </p:sp>
    </p:spTree>
    <p:extLst>
      <p:ext uri="{BB962C8B-B14F-4D97-AF65-F5344CB8AC3E}">
        <p14:creationId xmlns:p14="http://schemas.microsoft.com/office/powerpoint/2010/main" xmlns="" val="1848562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smtClean="0"/>
              <a:t>Consumption</a:t>
            </a:r>
            <a:r>
              <a:rPr lang="it-IT" dirty="0" smtClean="0"/>
              <a:t> </a:t>
            </a:r>
            <a:r>
              <a:rPr lang="it-IT" dirty="0" err="1" smtClean="0"/>
              <a:t>not</a:t>
            </a:r>
            <a:r>
              <a:rPr lang="it-IT" dirty="0" smtClean="0"/>
              <a:t> </a:t>
            </a:r>
            <a:r>
              <a:rPr lang="it-IT" dirty="0" err="1" smtClean="0"/>
              <a:t>income</a:t>
            </a:r>
            <a:r>
              <a:rPr lang="it-IT" dirty="0" smtClean="0"/>
              <a:t>!</a:t>
            </a:r>
            <a:endParaRPr lang="it-IT" dirty="0"/>
          </a:p>
        </p:txBody>
      </p:sp>
      <p:sp>
        <p:nvSpPr>
          <p:cNvPr id="4" name="Segnaposto numero diapositiva 3"/>
          <p:cNvSpPr>
            <a:spLocks noGrp="1"/>
          </p:cNvSpPr>
          <p:nvPr>
            <p:ph type="sldNum" sz="quarter" idx="10"/>
          </p:nvPr>
        </p:nvSpPr>
        <p:spPr/>
        <p:txBody>
          <a:bodyPr/>
          <a:lstStyle/>
          <a:p>
            <a:fld id="{69D5B2D2-27B9-46C8-99C0-1240F09CAED5}" type="slidenum">
              <a:rPr lang="it-IT" smtClean="0"/>
              <a:pPr/>
              <a:t>14</a:t>
            </a:fld>
            <a:endParaRPr lang="it-IT"/>
          </a:p>
        </p:txBody>
      </p:sp>
    </p:spTree>
    <p:extLst>
      <p:ext uri="{BB962C8B-B14F-4D97-AF65-F5344CB8AC3E}">
        <p14:creationId xmlns:p14="http://schemas.microsoft.com/office/powerpoint/2010/main" xmlns="" val="1796791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b="1" dirty="0" smtClean="0">
                <a:solidFill>
                  <a:schemeClr val="accent1">
                    <a:lumMod val="75000"/>
                  </a:schemeClr>
                </a:solidFill>
                <a:latin typeface="Arial Rounded MT Bold" panose="020F0704030504030204" pitchFamily="34" charset="0"/>
              </a:rPr>
              <a:t>Problemi di misurazione –</a:t>
            </a:r>
            <a:r>
              <a:rPr lang="it-IT" sz="1200" b="1" baseline="0" dirty="0" smtClean="0">
                <a:solidFill>
                  <a:schemeClr val="accent1">
                    <a:lumMod val="75000"/>
                  </a:schemeClr>
                </a:solidFill>
                <a:latin typeface="Arial Rounded MT Bold" panose="020F0704030504030204" pitchFamily="34" charset="0"/>
              </a:rPr>
              <a:t> alta </a:t>
            </a:r>
            <a:r>
              <a:rPr lang="it-IT" sz="1200" b="1" dirty="0" smtClean="0">
                <a:solidFill>
                  <a:schemeClr val="accent1">
                    <a:lumMod val="75000"/>
                  </a:schemeClr>
                </a:solidFill>
                <a:latin typeface="Arial Rounded MT Bold" panose="020F0704030504030204" pitchFamily="34" charset="0"/>
              </a:rPr>
              <a:t>variabilità tra le misure</a:t>
            </a:r>
            <a:r>
              <a:rPr lang="it-IT" sz="1200" b="1" baseline="0" dirty="0" smtClean="0">
                <a:solidFill>
                  <a:schemeClr val="accent1">
                    <a:lumMod val="75000"/>
                  </a:schemeClr>
                </a:solidFill>
                <a:latin typeface="Arial Rounded MT Bold" panose="020F0704030504030204" pitchFamily="34" charset="0"/>
              </a:rPr>
              <a:t> e </a:t>
            </a:r>
            <a:r>
              <a:rPr lang="it-IT" sz="1200" b="1" dirty="0" smtClean="0">
                <a:solidFill>
                  <a:schemeClr val="accent1">
                    <a:lumMod val="75000"/>
                  </a:schemeClr>
                </a:solidFill>
                <a:latin typeface="Arial Rounded MT Bold" panose="020F0704030504030204" pitchFamily="34" charset="0"/>
              </a:rPr>
              <a:t>discrezionalità nei giudizi espressi per valutare la corrispondenza tra standard e abitudini alimentari e non alimentari dei rispondenti.</a:t>
            </a:r>
          </a:p>
          <a:p>
            <a:r>
              <a:rPr lang="en-US" sz="1200" b="0" i="0" u="none" strike="noStrike" kern="1200" baseline="0" dirty="0" err="1" smtClean="0">
                <a:solidFill>
                  <a:schemeClr val="tx1"/>
                </a:solidFill>
                <a:latin typeface="+mn-lt"/>
                <a:ea typeface="+mn-ea"/>
                <a:cs typeface="+mn-cs"/>
              </a:rPr>
              <a:t>Esempio</a:t>
            </a:r>
            <a:r>
              <a:rPr lang="en-US" sz="1200" b="0" i="0" u="none" strike="noStrike" kern="1200" baseline="0" dirty="0" smtClean="0">
                <a:solidFill>
                  <a:schemeClr val="tx1"/>
                </a:solidFill>
                <a:latin typeface="+mn-lt"/>
                <a:ea typeface="+mn-ea"/>
                <a:cs typeface="+mn-cs"/>
              </a:rPr>
              <a:t>. </a:t>
            </a:r>
          </a:p>
          <a:p>
            <a:r>
              <a:rPr lang="en-US" sz="1200" b="0" i="0" u="none" strike="noStrike" kern="1200" baseline="0" dirty="0" smtClean="0">
                <a:solidFill>
                  <a:schemeClr val="tx1"/>
                </a:solidFill>
                <a:latin typeface="+mn-lt"/>
                <a:ea typeface="+mn-ea"/>
                <a:cs typeface="+mn-cs"/>
              </a:rPr>
              <a:t>* “Adjustments to the basic needs standard may be expected to be upward in the case of nonfood items, as in the example just cited, but the reverse may be true for the food component. </a:t>
            </a:r>
          </a:p>
          <a:p>
            <a:r>
              <a:rPr lang="en-US" sz="1200" b="0" i="0" u="none" strike="noStrike" kern="1200" baseline="0" dirty="0" smtClean="0">
                <a:solidFill>
                  <a:schemeClr val="tx1"/>
                </a:solidFill>
                <a:latin typeface="+mn-lt"/>
                <a:ea typeface="+mn-ea"/>
                <a:cs typeface="+mn-cs"/>
              </a:rPr>
              <a:t>The fact that energy requirements are greater for those undertaking heavy work means that the food requirements should vary with the level of activity. A country where most workers are</a:t>
            </a:r>
          </a:p>
          <a:p>
            <a:r>
              <a:rPr lang="en-US" sz="1200" b="0" i="0" u="none" strike="noStrike" kern="1200" baseline="0" dirty="0" smtClean="0">
                <a:solidFill>
                  <a:schemeClr val="tx1"/>
                </a:solidFill>
                <a:latin typeface="+mn-lt"/>
                <a:ea typeface="+mn-ea"/>
                <a:cs typeface="+mn-cs"/>
              </a:rPr>
              <a:t>sitting looking at screens should have a lower nutrition requirement than one in which many people are pulling rickshaws. Allen (2013, table 2) shows a time budget for a laborer in mid eighteenth</a:t>
            </a:r>
          </a:p>
          <a:p>
            <a:r>
              <a:rPr lang="en-US" sz="1200" b="0" i="0" u="none" strike="noStrike" kern="1200" baseline="0" dirty="0" smtClean="0">
                <a:solidFill>
                  <a:schemeClr val="tx1"/>
                </a:solidFill>
                <a:latin typeface="+mn-lt"/>
                <a:ea typeface="+mn-ea"/>
                <a:cs typeface="+mn-cs"/>
              </a:rPr>
              <a:t>century London, whose activities required 2.16 times the intake of the basic (sleeping) requirement. If the worker had instead been seated at a desk, the requirement would have fallen to 1.41.” (p.133)</a:t>
            </a:r>
            <a:endParaRPr lang="it-IT" sz="1200" dirty="0" smtClean="0">
              <a:solidFill>
                <a:schemeClr val="accent1">
                  <a:lumMod val="75000"/>
                </a:schemeClr>
              </a:solidFill>
              <a:latin typeface="Arial Rounded MT Bold" panose="020F0704030504030204" pitchFamily="34" charset="0"/>
            </a:endParaRPr>
          </a:p>
          <a:p>
            <a:endParaRPr lang="it-IT" dirty="0"/>
          </a:p>
        </p:txBody>
      </p:sp>
      <p:sp>
        <p:nvSpPr>
          <p:cNvPr id="4" name="Segnaposto numero diapositiva 3"/>
          <p:cNvSpPr>
            <a:spLocks noGrp="1"/>
          </p:cNvSpPr>
          <p:nvPr>
            <p:ph type="sldNum" sz="quarter" idx="10"/>
          </p:nvPr>
        </p:nvSpPr>
        <p:spPr/>
        <p:txBody>
          <a:bodyPr/>
          <a:lstStyle/>
          <a:p>
            <a:fld id="{69D5B2D2-27B9-46C8-99C0-1240F09CAED5}" type="slidenum">
              <a:rPr lang="it-IT" smtClean="0"/>
              <a:pPr/>
              <a:t>15</a:t>
            </a:fld>
            <a:endParaRPr lang="it-IT"/>
          </a:p>
        </p:txBody>
      </p:sp>
    </p:spTree>
    <p:extLst>
      <p:ext uri="{BB962C8B-B14F-4D97-AF65-F5344CB8AC3E}">
        <p14:creationId xmlns:p14="http://schemas.microsoft.com/office/powerpoint/2010/main" xmlns="" val="2384989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smtClean="0"/>
              <a:t>Income</a:t>
            </a:r>
            <a:r>
              <a:rPr lang="it-IT" dirty="0" smtClean="0"/>
              <a:t> share of bottom 40% of the </a:t>
            </a:r>
            <a:r>
              <a:rPr lang="it-IT" dirty="0" err="1" smtClean="0"/>
              <a:t>population</a:t>
            </a:r>
            <a:r>
              <a:rPr lang="it-IT" dirty="0" smtClean="0"/>
              <a:t>.</a:t>
            </a:r>
          </a:p>
          <a:p>
            <a:r>
              <a:rPr lang="it-IT" dirty="0" smtClean="0"/>
              <a:t>SOURCE:</a:t>
            </a:r>
          </a:p>
          <a:p>
            <a:r>
              <a:rPr lang="it-IT" dirty="0" smtClean="0"/>
              <a:t>From</a:t>
            </a:r>
            <a:r>
              <a:rPr lang="it-IT" baseline="0" dirty="0" smtClean="0"/>
              <a:t> </a:t>
            </a:r>
            <a:r>
              <a:rPr lang="en-US" sz="1200" b="0" i="0" u="none" strike="noStrike" kern="1200" baseline="0" dirty="0" smtClean="0">
                <a:solidFill>
                  <a:schemeClr val="tx1"/>
                </a:solidFill>
                <a:latin typeface="+mn-lt"/>
                <a:ea typeface="+mn-ea"/>
                <a:cs typeface="+mn-cs"/>
              </a:rPr>
              <a:t>the speech of World Bank President Robert S. McNamara to the Annual Meeting in 1972:</a:t>
            </a:r>
          </a:p>
          <a:p>
            <a:r>
              <a:rPr lang="en-US" sz="1200" b="0" i="0" u="none" strike="noStrike" kern="1200" baseline="0" dirty="0" smtClean="0">
                <a:solidFill>
                  <a:schemeClr val="tx1"/>
                </a:solidFill>
                <a:latin typeface="+mn-lt"/>
                <a:ea typeface="+mn-ea"/>
                <a:cs typeface="+mn-cs"/>
              </a:rPr>
              <a:t>“</a:t>
            </a:r>
            <a:r>
              <a:rPr lang="en-US" sz="1200" b="0" i="0" u="none" strike="noStrike" kern="1200" baseline="0" dirty="0" smtClean="0">
                <a:solidFill>
                  <a:schemeClr val="tx1"/>
                </a:solidFill>
                <a:latin typeface="+mn-lt"/>
                <a:ea typeface="+mn-ea"/>
                <a:cs typeface="+mn-cs"/>
              </a:rPr>
              <a:t>The first step should be to establish specific targets, within the development plans of individual countries, for income growth among the</a:t>
            </a:r>
          </a:p>
          <a:p>
            <a:r>
              <a:rPr lang="en-US" sz="1200" b="0" i="0" u="none" strike="noStrike" kern="1200" baseline="0" dirty="0" smtClean="0">
                <a:solidFill>
                  <a:schemeClr val="tx1"/>
                </a:solidFill>
                <a:latin typeface="+mn-lt"/>
                <a:ea typeface="+mn-ea"/>
                <a:cs typeface="+mn-cs"/>
              </a:rPr>
              <a:t>poorest 40 percent of the population. I suggest that our goal should be </a:t>
            </a:r>
            <a:r>
              <a:rPr lang="en-US" sz="1200" b="0" i="0" u="sng" strike="noStrike" kern="1200" baseline="0" dirty="0" smtClean="0">
                <a:solidFill>
                  <a:schemeClr val="tx1"/>
                </a:solidFill>
                <a:latin typeface="+mn-lt"/>
                <a:ea typeface="+mn-ea"/>
                <a:cs typeface="+mn-cs"/>
              </a:rPr>
              <a:t>to increase the income of the poorest sections of society </a:t>
            </a:r>
            <a:r>
              <a:rPr lang="en-US" sz="1200" b="0" i="0" u="none" strike="noStrike" kern="1200" baseline="0" dirty="0" smtClean="0">
                <a:solidFill>
                  <a:schemeClr val="tx1"/>
                </a:solidFill>
                <a:latin typeface="+mn-lt"/>
                <a:ea typeface="+mn-ea"/>
                <a:cs typeface="+mn-cs"/>
              </a:rPr>
              <a:t>in the short</a:t>
            </a:r>
          </a:p>
          <a:p>
            <a:r>
              <a:rPr lang="en-US" sz="1200" b="0" i="0" u="none" strike="noStrike" kern="1200" baseline="0" dirty="0" smtClean="0">
                <a:solidFill>
                  <a:schemeClr val="tx1"/>
                </a:solidFill>
                <a:latin typeface="+mn-lt"/>
                <a:ea typeface="+mn-ea"/>
                <a:cs typeface="+mn-cs"/>
              </a:rPr>
              <a:t>run—in five years—at least </a:t>
            </a:r>
            <a:r>
              <a:rPr lang="en-US" sz="1200" b="0" i="0" u="sng" strike="noStrike" kern="1200" baseline="0" dirty="0" smtClean="0">
                <a:solidFill>
                  <a:schemeClr val="tx1"/>
                </a:solidFill>
                <a:latin typeface="+mn-lt"/>
                <a:ea typeface="+mn-ea"/>
                <a:cs typeface="+mn-cs"/>
              </a:rPr>
              <a:t>as fast as the national average</a:t>
            </a:r>
            <a:r>
              <a:rPr lang="en-US" sz="1200" b="0" i="0" u="none" strike="noStrike" kern="1200" baseline="0" dirty="0" smtClean="0">
                <a:solidFill>
                  <a:schemeClr val="tx1"/>
                </a:solidFill>
                <a:latin typeface="+mn-lt"/>
                <a:ea typeface="+mn-ea"/>
                <a:cs typeface="+mn-cs"/>
              </a:rPr>
              <a:t>. In the longer run—ten years—the goal should be to increase this growth significantly</a:t>
            </a:r>
          </a:p>
          <a:p>
            <a:r>
              <a:rPr lang="en-US" sz="1200" b="0" i="0" u="none" strike="noStrike" kern="1200" baseline="0" dirty="0" smtClean="0">
                <a:solidFill>
                  <a:schemeClr val="tx1"/>
                </a:solidFill>
                <a:latin typeface="+mn-lt"/>
                <a:ea typeface="+mn-ea"/>
                <a:cs typeface="+mn-cs"/>
              </a:rPr>
              <a:t>faster than the national average.” (World Bank Group 2016, 47).</a:t>
            </a:r>
          </a:p>
          <a:p>
            <a:endParaRPr lang="en-US" sz="1200" b="0" i="0" u="none" strike="noStrike" kern="1200" baseline="0" dirty="0" smtClean="0">
              <a:solidFill>
                <a:schemeClr val="tx1"/>
              </a:solidFill>
              <a:latin typeface="+mn-lt"/>
              <a:ea typeface="+mn-ea"/>
              <a:cs typeface="+mn-cs"/>
            </a:endParaRPr>
          </a:p>
          <a:p>
            <a:r>
              <a:rPr lang="it-IT" sz="1200" b="0" i="0" u="none" strike="noStrike" kern="1200" baseline="0" dirty="0" err="1" smtClean="0">
                <a:solidFill>
                  <a:schemeClr val="tx1"/>
                </a:solidFill>
                <a:latin typeface="+mn-lt"/>
                <a:ea typeface="+mn-ea"/>
                <a:cs typeface="+mn-cs"/>
              </a:rPr>
              <a:t>Indeed</a:t>
            </a:r>
            <a:r>
              <a:rPr lang="it-IT"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McNamara, in his speech, confounded two related, but distinct, </a:t>
            </a:r>
            <a:r>
              <a:rPr lang="en-US" sz="1200" b="0" i="0" u="none" strike="noStrike" kern="1200" baseline="0" dirty="0" smtClean="0">
                <a:solidFill>
                  <a:schemeClr val="tx1"/>
                </a:solidFill>
                <a:latin typeface="+mn-lt"/>
                <a:ea typeface="+mn-ea"/>
                <a:cs typeface="+mn-cs"/>
              </a:rPr>
              <a:t>goals (disposable income, average income). </a:t>
            </a:r>
            <a:r>
              <a:rPr lang="it-IT" sz="1200" b="0" i="0" u="none" strike="noStrike" kern="1200" baseline="0" dirty="0" err="1" smtClean="0">
                <a:solidFill>
                  <a:schemeClr val="tx1"/>
                </a:solidFill>
                <a:latin typeface="+mn-lt"/>
                <a:ea typeface="+mn-ea"/>
                <a:cs typeface="+mn-cs"/>
              </a:rPr>
              <a:t>They</a:t>
            </a:r>
            <a:r>
              <a:rPr lang="it-IT" sz="1200" b="0" i="0" u="none" strike="noStrike" kern="1200" baseline="0" dirty="0" smtClean="0">
                <a:solidFill>
                  <a:schemeClr val="tx1"/>
                </a:solidFill>
                <a:latin typeface="+mn-lt"/>
                <a:ea typeface="+mn-ea"/>
                <a:cs typeface="+mn-cs"/>
              </a:rPr>
              <a:t> </a:t>
            </a:r>
            <a:r>
              <a:rPr lang="it-IT" sz="1200" b="0" i="0" u="none" strike="noStrike" kern="1200" baseline="0" dirty="0" err="1" smtClean="0">
                <a:solidFill>
                  <a:schemeClr val="tx1"/>
                </a:solidFill>
                <a:latin typeface="+mn-lt"/>
                <a:ea typeface="+mn-ea"/>
                <a:cs typeface="+mn-cs"/>
              </a:rPr>
              <a:t>have</a:t>
            </a:r>
            <a:r>
              <a:rPr lang="it-IT" sz="1200" b="0" i="0" u="none" strike="noStrike" kern="1200" baseline="0" dirty="0" smtClean="0">
                <a:solidFill>
                  <a:schemeClr val="tx1"/>
                </a:solidFill>
                <a:latin typeface="+mn-lt"/>
                <a:ea typeface="+mn-ea"/>
                <a:cs typeface="+mn-cs"/>
              </a:rPr>
              <a:t> </a:t>
            </a:r>
            <a:r>
              <a:rPr lang="it-IT" sz="1200" b="0" i="0" u="none" strike="noStrike" kern="1200" baseline="0" dirty="0" err="1" smtClean="0">
                <a:solidFill>
                  <a:schemeClr val="tx1"/>
                </a:solidFill>
                <a:latin typeface="+mn-lt"/>
                <a:ea typeface="+mn-ea"/>
                <a:cs typeface="+mn-cs"/>
              </a:rPr>
              <a:t>different</a:t>
            </a:r>
            <a:r>
              <a:rPr lang="it-IT" sz="1200" b="0" i="0" u="none" strike="noStrike" kern="1200" baseline="0" dirty="0" smtClean="0">
                <a:solidFill>
                  <a:schemeClr val="tx1"/>
                </a:solidFill>
                <a:latin typeface="+mn-lt"/>
                <a:ea typeface="+mn-ea"/>
                <a:cs typeface="+mn-cs"/>
              </a:rPr>
              <a:t> </a:t>
            </a:r>
            <a:r>
              <a:rPr lang="it-IT" sz="1200" b="0" i="0" u="none" strike="noStrike" kern="1200" baseline="0" dirty="0" err="1" smtClean="0">
                <a:solidFill>
                  <a:schemeClr val="tx1"/>
                </a:solidFill>
                <a:latin typeface="+mn-lt"/>
                <a:ea typeface="+mn-ea"/>
                <a:cs typeface="+mn-cs"/>
              </a:rPr>
              <a:t>implications</a:t>
            </a:r>
            <a:r>
              <a:rPr lang="it-IT" sz="1200" b="0" i="0" u="none" strike="noStrike" kern="1200" baseline="0" dirty="0" smtClean="0">
                <a:solidFill>
                  <a:schemeClr val="tx1"/>
                </a:solidFill>
                <a:latin typeface="+mn-lt"/>
                <a:ea typeface="+mn-ea"/>
                <a:cs typeface="+mn-cs"/>
              </a:rPr>
              <a:t>. </a:t>
            </a:r>
            <a:endParaRPr lang="it-IT" dirty="0"/>
          </a:p>
        </p:txBody>
      </p:sp>
      <p:sp>
        <p:nvSpPr>
          <p:cNvPr id="4" name="Segnaposto numero diapositiva 3"/>
          <p:cNvSpPr>
            <a:spLocks noGrp="1"/>
          </p:cNvSpPr>
          <p:nvPr>
            <p:ph type="sldNum" sz="quarter" idx="10"/>
          </p:nvPr>
        </p:nvSpPr>
        <p:spPr/>
        <p:txBody>
          <a:bodyPr/>
          <a:lstStyle/>
          <a:p>
            <a:fld id="{69D5B2D2-27B9-46C8-99C0-1240F09CAED5}" type="slidenum">
              <a:rPr lang="it-IT" smtClean="0"/>
              <a:pPr/>
              <a:t>30</a:t>
            </a:fld>
            <a:endParaRPr lang="it-IT"/>
          </a:p>
        </p:txBody>
      </p:sp>
    </p:spTree>
    <p:extLst>
      <p:ext uri="{BB962C8B-B14F-4D97-AF65-F5344CB8AC3E}">
        <p14:creationId xmlns:p14="http://schemas.microsoft.com/office/powerpoint/2010/main" xmlns="" val="1081995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b="1" i="0" kern="1200" dirty="0" smtClean="0">
                <a:solidFill>
                  <a:schemeClr val="tx1"/>
                </a:solidFill>
                <a:latin typeface="+mn-lt"/>
                <a:ea typeface="+mn-ea"/>
                <a:cs typeface="+mn-cs"/>
              </a:rPr>
              <a:t>Household disposable income</a:t>
            </a:r>
            <a:r>
              <a:rPr lang="en-US" sz="1200" b="0" i="0" kern="1200" dirty="0" smtClean="0">
                <a:solidFill>
                  <a:schemeClr val="tx1"/>
                </a:solidFill>
                <a:latin typeface="+mn-lt"/>
                <a:ea typeface="+mn-ea"/>
                <a:cs typeface="+mn-cs"/>
              </a:rPr>
              <a:t> is the total amount of money households have available for spending and saving after subtracting income taxes and pension contributions.</a:t>
            </a:r>
          </a:p>
        </p:txBody>
      </p:sp>
      <p:sp>
        <p:nvSpPr>
          <p:cNvPr id="4" name="Segnaposto numero diapositiva 3"/>
          <p:cNvSpPr>
            <a:spLocks noGrp="1"/>
          </p:cNvSpPr>
          <p:nvPr>
            <p:ph type="sldNum" sz="quarter" idx="10"/>
          </p:nvPr>
        </p:nvSpPr>
        <p:spPr/>
        <p:txBody>
          <a:bodyPr/>
          <a:lstStyle/>
          <a:p>
            <a:fld id="{69D5B2D2-27B9-46C8-99C0-1240F09CAED5}" type="slidenum">
              <a:rPr lang="it-IT" smtClean="0"/>
              <a:pPr/>
              <a:t>31</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Sebbene le </a:t>
            </a:r>
            <a:r>
              <a:rPr lang="it-IT" b="1" dirty="0" smtClean="0"/>
              <a:t>condizioni materiali di vita </a:t>
            </a:r>
            <a:r>
              <a:rPr lang="it-IT" dirty="0" smtClean="0"/>
              <a:t>siano nettamente diverse nei paesi sviluppati rispetto a quelli in via di sviluppo, la parte che va al </a:t>
            </a:r>
            <a:r>
              <a:rPr lang="it-IT" dirty="0" err="1" smtClean="0"/>
              <a:t>quintile</a:t>
            </a:r>
            <a:r>
              <a:rPr lang="it-IT" dirty="0" smtClean="0"/>
              <a:t> più povero del paese non è così diversa nei due contesti. Inoltre sacche di </a:t>
            </a:r>
            <a:r>
              <a:rPr lang="it-IT" b="1" dirty="0" smtClean="0"/>
              <a:t>povertà cronica </a:t>
            </a:r>
            <a:r>
              <a:rPr lang="it-IT" dirty="0" smtClean="0"/>
              <a:t>sono ancora</a:t>
            </a:r>
            <a:r>
              <a:rPr lang="it-IT" baseline="0" dirty="0" smtClean="0"/>
              <a:t> </a:t>
            </a:r>
            <a:r>
              <a:rPr lang="it-IT" dirty="0" smtClean="0"/>
              <a:t>presenti anche</a:t>
            </a:r>
            <a:r>
              <a:rPr lang="it-IT" baseline="0" dirty="0" smtClean="0"/>
              <a:t> nei paesi più sviluppati economicamente, a dispetto della eliminazione della </a:t>
            </a:r>
            <a:r>
              <a:rPr lang="it-IT" b="1" baseline="0" dirty="0" smtClean="0"/>
              <a:t>povertà estrema</a:t>
            </a:r>
            <a:r>
              <a:rPr lang="it-IT" baseline="0" dirty="0" smtClean="0"/>
              <a:t>.</a:t>
            </a:r>
            <a:endParaRPr lang="it-IT" dirty="0"/>
          </a:p>
        </p:txBody>
      </p:sp>
      <p:sp>
        <p:nvSpPr>
          <p:cNvPr id="4" name="Segnaposto numero diapositiva 3"/>
          <p:cNvSpPr>
            <a:spLocks noGrp="1"/>
          </p:cNvSpPr>
          <p:nvPr>
            <p:ph type="sldNum" sz="quarter" idx="10"/>
          </p:nvPr>
        </p:nvSpPr>
        <p:spPr/>
        <p:txBody>
          <a:bodyPr/>
          <a:lstStyle/>
          <a:p>
            <a:fld id="{69D5B2D2-27B9-46C8-99C0-1240F09CAED5}" type="slidenum">
              <a:rPr lang="it-IT" smtClean="0"/>
              <a:pPr/>
              <a:t>33</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PPP </a:t>
            </a:r>
            <a:r>
              <a:rPr lang="it-IT" dirty="0" err="1" smtClean="0"/>
              <a:t>Purchase</a:t>
            </a:r>
            <a:r>
              <a:rPr lang="it-IT" dirty="0" smtClean="0"/>
              <a:t> </a:t>
            </a:r>
            <a:r>
              <a:rPr lang="it-IT" dirty="0" err="1" smtClean="0"/>
              <a:t>power</a:t>
            </a:r>
            <a:r>
              <a:rPr lang="it-IT" baseline="0" dirty="0" smtClean="0"/>
              <a:t> </a:t>
            </a:r>
            <a:r>
              <a:rPr lang="it-IT" baseline="0" dirty="0" err="1" smtClean="0"/>
              <a:t>parities</a:t>
            </a:r>
            <a:endParaRPr lang="it-IT" baseline="0" dirty="0" smtClean="0"/>
          </a:p>
          <a:p>
            <a:r>
              <a:rPr lang="it-IT" baseline="0" dirty="0" smtClean="0"/>
              <a:t>Un tasso di cambio che è applicato tra monete diverse in modo da capire quale può essere il valore in denaro che una persona deve spendere per pagare lo stesso bene o lo stesso servizio ad esempio sia in Italia, sia in Cina. </a:t>
            </a:r>
            <a:endParaRPr lang="it-IT" dirty="0"/>
          </a:p>
        </p:txBody>
      </p:sp>
      <p:sp>
        <p:nvSpPr>
          <p:cNvPr id="4" name="Segnaposto numero diapositiva 3"/>
          <p:cNvSpPr>
            <a:spLocks noGrp="1"/>
          </p:cNvSpPr>
          <p:nvPr>
            <p:ph type="sldNum" sz="quarter" idx="10"/>
          </p:nvPr>
        </p:nvSpPr>
        <p:spPr/>
        <p:txBody>
          <a:bodyPr/>
          <a:lstStyle/>
          <a:p>
            <a:fld id="{69D5B2D2-27B9-46C8-99C0-1240F09CAED5}" type="slidenum">
              <a:rPr lang="it-IT" smtClean="0"/>
              <a:pPr/>
              <a:t>35</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8" name="Slide Number Placeholder 7"/>
          <p:cNvSpPr>
            <a:spLocks noGrp="1"/>
          </p:cNvSpPr>
          <p:nvPr>
            <p:ph type="sldNum" sz="quarter" idx="11"/>
          </p:nvPr>
        </p:nvSpPr>
        <p:spPr/>
        <p:txBody>
          <a:bodyPr/>
          <a:lstStyle/>
          <a:p>
            <a:fld id="{3AA6EFF5-E802-4A76-8055-B766DB20DDE8}" type="slidenum">
              <a:rPr lang="it-IT" smtClean="0"/>
              <a:pPr/>
              <a:t>‹N›</a:t>
            </a:fld>
            <a:endParaRPr lang="it-IT"/>
          </a:p>
        </p:txBody>
      </p:sp>
      <p:sp>
        <p:nvSpPr>
          <p:cNvPr id="9" name="Footer Placeholder 8"/>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AA6EFF5-E802-4A76-8055-B766DB20DDE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AA6EFF5-E802-4A76-8055-B766DB20DDE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4" name="Date Placeholder 3"/>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AA6EFF5-E802-4A76-8055-B766DB20DDE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AA6EFF5-E802-4A76-8055-B766DB20DDE8}" type="slidenum">
              <a:rPr lang="it-IT" smtClean="0"/>
              <a:pPr/>
              <a:t>‹N›</a:t>
            </a:fld>
            <a:endParaRPr lang="it-IT"/>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5" name="Date Placeholder 4"/>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AA6EFF5-E802-4A76-8055-B766DB20DDE8}" type="slidenum">
              <a:rPr lang="it-IT" smtClean="0"/>
              <a:pPr/>
              <a:t>‹N›</a:t>
            </a:fld>
            <a:endParaRPr lang="it-IT"/>
          </a:p>
        </p:txBody>
      </p:sp>
      <p:sp>
        <p:nvSpPr>
          <p:cNvPr id="9" name="Content Placeholder 8"/>
          <p:cNvSpPr>
            <a:spLocks noGrp="1"/>
          </p:cNvSpPr>
          <p:nvPr>
            <p:ph sz="quarter" idx="13"/>
          </p:nvPr>
        </p:nvSpPr>
        <p:spPr>
          <a:xfrm>
            <a:off x="365760" y="1600200"/>
            <a:ext cx="4041648" cy="452628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7" name="Date Placeholder 6"/>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AA6EFF5-E802-4A76-8055-B766DB20DDE8}" type="slidenum">
              <a:rPr lang="it-IT" smtClean="0"/>
              <a:pPr/>
              <a:t>‹N›</a:t>
            </a:fld>
            <a:endParaRPr lang="it-IT"/>
          </a:p>
        </p:txBody>
      </p:sp>
      <p:sp>
        <p:nvSpPr>
          <p:cNvPr id="11" name="Content Placeholder 10"/>
          <p:cNvSpPr>
            <a:spLocks noGrp="1"/>
          </p:cNvSpPr>
          <p:nvPr>
            <p:ph sz="quarter" idx="13"/>
          </p:nvPr>
        </p:nvSpPr>
        <p:spPr>
          <a:xfrm>
            <a:off x="457200" y="2212848"/>
            <a:ext cx="4041648" cy="391363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AA6EFF5-E802-4A76-8055-B766DB20DDE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AA6EFF5-E802-4A76-8055-B766DB20DDE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AA6EFF5-E802-4A76-8055-B766DB20DDE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D0686F4-0046-4B31-81EA-D6327063A0E2}" type="datetimeFigureOut">
              <a:rPr lang="it-IT" smtClean="0"/>
              <a:pPr/>
              <a:t>14/10/2018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AA6EFF5-E802-4A76-8055-B766DB20DDE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CD0686F4-0046-4B31-81EA-D6327063A0E2}" type="datetimeFigureOut">
              <a:rPr lang="it-IT" smtClean="0"/>
              <a:pPr/>
              <a:t>14/10/2018</a:t>
            </a:fld>
            <a:endParaRPr lang="it-IT"/>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t-IT"/>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AA6EFF5-E802-4A76-8055-B766DB20DDE8}" type="slidenum">
              <a:rPr lang="it-IT" smtClean="0"/>
              <a:pPr/>
              <a:t>‹N›</a:t>
            </a:fld>
            <a:endParaRPr lang="it-IT"/>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7492" y="764704"/>
            <a:ext cx="7920880" cy="792088"/>
          </a:xfrm>
        </p:spPr>
        <p:txBody>
          <a:bodyPr>
            <a:normAutofit/>
          </a:bodyPr>
          <a:lstStyle/>
          <a:p>
            <a:r>
              <a:rPr lang="it-IT" sz="2000" dirty="0" smtClean="0">
                <a:solidFill>
                  <a:srgbClr val="002060"/>
                </a:solidFill>
                <a:effectLst/>
                <a:latin typeface="Arial Rounded MT Bold" panose="020F0704030504030204" pitchFamily="34" charset="0"/>
              </a:rPr>
              <a:t> </a:t>
            </a:r>
            <a:r>
              <a:rPr lang="it-IT" sz="2000" b="1" dirty="0">
                <a:solidFill>
                  <a:srgbClr val="002060"/>
                </a:solidFill>
                <a:effectLst/>
                <a:latin typeface="Arial Rounded MT Bold" panose="020F0704030504030204" pitchFamily="34" charset="0"/>
              </a:rPr>
              <a:t>Training </a:t>
            </a:r>
            <a:r>
              <a:rPr lang="it-IT" sz="2000" b="1" dirty="0" err="1">
                <a:solidFill>
                  <a:srgbClr val="002060"/>
                </a:solidFill>
                <a:effectLst/>
                <a:latin typeface="Arial Rounded MT Bold" panose="020F0704030504030204" pitchFamily="34" charset="0"/>
              </a:rPr>
              <a:t>Programme</a:t>
            </a:r>
            <a:r>
              <a:rPr lang="it-IT" sz="2000" b="1" dirty="0">
                <a:solidFill>
                  <a:srgbClr val="002060"/>
                </a:solidFill>
                <a:effectLst/>
                <a:latin typeface="Arial Rounded MT Bold" panose="020F0704030504030204" pitchFamily="34" charset="0"/>
              </a:rPr>
              <a:t> </a:t>
            </a:r>
            <a:r>
              <a:rPr lang="it-IT" sz="2000" dirty="0">
                <a:solidFill>
                  <a:srgbClr val="002060"/>
                </a:solidFill>
                <a:effectLst/>
                <a:latin typeface="Arial Rounded MT Bold" panose="020F0704030504030204" pitchFamily="34" charset="0"/>
              </a:rPr>
              <a:t/>
            </a:r>
            <a:br>
              <a:rPr lang="it-IT" sz="2000" dirty="0">
                <a:solidFill>
                  <a:srgbClr val="002060"/>
                </a:solidFill>
                <a:effectLst/>
                <a:latin typeface="Arial Rounded MT Bold" panose="020F0704030504030204" pitchFamily="34" charset="0"/>
              </a:rPr>
            </a:br>
            <a:r>
              <a:rPr lang="en-US" sz="2000" b="1" dirty="0">
                <a:solidFill>
                  <a:srgbClr val="002060"/>
                </a:solidFill>
                <a:effectLst/>
                <a:latin typeface="Arial Rounded MT Bold" panose="020F0704030504030204" pitchFamily="34" charset="0"/>
              </a:rPr>
              <a:t>Effects and Tendency of Income Redistribution Policy </a:t>
            </a:r>
            <a:endParaRPr lang="it-IT" sz="2000" dirty="0">
              <a:solidFill>
                <a:srgbClr val="002060"/>
              </a:solidFill>
              <a:effectLst/>
              <a:latin typeface="Arial Rounded MT Bold" panose="020F0704030504030204" pitchFamily="34" charset="0"/>
            </a:endParaRPr>
          </a:p>
        </p:txBody>
      </p:sp>
      <p:sp>
        <p:nvSpPr>
          <p:cNvPr id="3" name="Sottotitolo 2"/>
          <p:cNvSpPr>
            <a:spLocks noGrp="1"/>
          </p:cNvSpPr>
          <p:nvPr>
            <p:ph type="subTitle" idx="1"/>
          </p:nvPr>
        </p:nvSpPr>
        <p:spPr>
          <a:xfrm>
            <a:off x="229818" y="188640"/>
            <a:ext cx="8640960" cy="720080"/>
          </a:xfrm>
        </p:spPr>
        <p:txBody>
          <a:bodyPr>
            <a:normAutofit/>
          </a:bodyPr>
          <a:lstStyle/>
          <a:p>
            <a:r>
              <a:rPr lang="it-IT" dirty="0">
                <a:solidFill>
                  <a:srgbClr val="002060"/>
                </a:solidFill>
                <a:latin typeface="Arial Rounded MT Bold" panose="020F0704030504030204" pitchFamily="34" charset="0"/>
              </a:rPr>
              <a:t>EU-China Social </a:t>
            </a:r>
            <a:r>
              <a:rPr lang="it-IT" dirty="0" err="1">
                <a:solidFill>
                  <a:srgbClr val="002060"/>
                </a:solidFill>
                <a:latin typeface="Arial Rounded MT Bold" panose="020F0704030504030204" pitchFamily="34" charset="0"/>
              </a:rPr>
              <a:t>Protection</a:t>
            </a:r>
            <a:r>
              <a:rPr lang="it-IT" dirty="0">
                <a:solidFill>
                  <a:srgbClr val="002060"/>
                </a:solidFill>
                <a:latin typeface="Arial Rounded MT Bold" panose="020F0704030504030204" pitchFamily="34" charset="0"/>
              </a:rPr>
              <a:t> </a:t>
            </a:r>
            <a:r>
              <a:rPr lang="it-IT" dirty="0" err="1">
                <a:solidFill>
                  <a:srgbClr val="002060"/>
                </a:solidFill>
                <a:latin typeface="Arial Rounded MT Bold" panose="020F0704030504030204" pitchFamily="34" charset="0"/>
              </a:rPr>
              <a:t>Reform</a:t>
            </a:r>
            <a:r>
              <a:rPr lang="it-IT" dirty="0">
                <a:solidFill>
                  <a:srgbClr val="002060"/>
                </a:solidFill>
                <a:latin typeface="Arial Rounded MT Bold" panose="020F0704030504030204" pitchFamily="34" charset="0"/>
              </a:rPr>
              <a:t> Project </a:t>
            </a:r>
          </a:p>
        </p:txBody>
      </p:sp>
      <p:sp>
        <p:nvSpPr>
          <p:cNvPr id="4" name="Rettangolo 3"/>
          <p:cNvSpPr/>
          <p:nvPr/>
        </p:nvSpPr>
        <p:spPr>
          <a:xfrm>
            <a:off x="471488" y="3284984"/>
            <a:ext cx="7992888" cy="1384995"/>
          </a:xfrm>
          <a:prstGeom prst="rect">
            <a:avLst/>
          </a:prstGeom>
        </p:spPr>
        <p:txBody>
          <a:bodyPr wrap="square">
            <a:spAutoFit/>
          </a:bodyPr>
          <a:lstStyle/>
          <a:p>
            <a:pPr algn="ctr"/>
            <a:r>
              <a:rPr lang="en-US" sz="2800" dirty="0">
                <a:solidFill>
                  <a:srgbClr val="C00000"/>
                </a:solidFill>
                <a:effectLst>
                  <a:outerShdw blurRad="38100" dist="38100" dir="2700000" algn="tl">
                    <a:srgbClr val="000000">
                      <a:alpha val="43137"/>
                    </a:srgbClr>
                  </a:outerShdw>
                </a:effectLst>
                <a:latin typeface="Arial Rounded MT Bold" panose="020F0704030504030204" pitchFamily="34" charset="0"/>
              </a:rPr>
              <a:t>INCOME-RELATED GROUPS AND INCOME GAP IN EUROPE: DEFINITIONS AND SOCIOLOGICAL ISSUES 	</a:t>
            </a:r>
          </a:p>
        </p:txBody>
      </p:sp>
      <p:sp>
        <p:nvSpPr>
          <p:cNvPr id="5" name="Rettangolo 4"/>
          <p:cNvSpPr/>
          <p:nvPr/>
        </p:nvSpPr>
        <p:spPr>
          <a:xfrm>
            <a:off x="471488" y="5157192"/>
            <a:ext cx="7916936" cy="1415772"/>
          </a:xfrm>
          <a:prstGeom prst="rect">
            <a:avLst/>
          </a:prstGeom>
        </p:spPr>
        <p:txBody>
          <a:bodyPr wrap="square">
            <a:spAutoFit/>
          </a:bodyPr>
          <a:lstStyle/>
          <a:p>
            <a:pPr algn="ctr"/>
            <a:endParaRPr lang="it-IT" dirty="0">
              <a:solidFill>
                <a:schemeClr val="tx2">
                  <a:lumMod val="75000"/>
                </a:schemeClr>
              </a:solidFill>
              <a:latin typeface="Arial Rounded MT Bold" panose="020F0704030504030204" pitchFamily="34" charset="0"/>
            </a:endParaRPr>
          </a:p>
          <a:p>
            <a:pPr algn="ctr"/>
            <a:r>
              <a:rPr lang="it-IT" sz="1600" b="1" dirty="0">
                <a:solidFill>
                  <a:schemeClr val="tx2">
                    <a:lumMod val="75000"/>
                  </a:schemeClr>
                </a:solidFill>
                <a:latin typeface="Arial Rounded MT Bold" panose="020F0704030504030204" pitchFamily="34" charset="0"/>
              </a:rPr>
              <a:t>Prof. Nereo </a:t>
            </a:r>
            <a:r>
              <a:rPr lang="it-IT" sz="1600" b="1" dirty="0" err="1" smtClean="0">
                <a:solidFill>
                  <a:schemeClr val="tx2">
                    <a:lumMod val="75000"/>
                  </a:schemeClr>
                </a:solidFill>
                <a:latin typeface="Arial Rounded MT Bold" panose="020F0704030504030204" pitchFamily="34" charset="0"/>
              </a:rPr>
              <a:t>Zamaro</a:t>
            </a:r>
            <a:endParaRPr lang="it-IT" sz="1600" b="1" dirty="0" smtClean="0">
              <a:solidFill>
                <a:schemeClr val="tx2">
                  <a:lumMod val="75000"/>
                </a:schemeClr>
              </a:solidFill>
              <a:latin typeface="Arial Rounded MT Bold" panose="020F0704030504030204" pitchFamily="34" charset="0"/>
            </a:endParaRPr>
          </a:p>
          <a:p>
            <a:pPr algn="ctr"/>
            <a:r>
              <a:rPr lang="it-IT" sz="1600" dirty="0" smtClean="0">
                <a:solidFill>
                  <a:schemeClr val="tx2">
                    <a:lumMod val="75000"/>
                  </a:schemeClr>
                </a:solidFill>
                <a:latin typeface="Arial Rounded MT Bold" panose="020F0704030504030204" pitchFamily="34" charset="0"/>
              </a:rPr>
              <a:t>Luiss </a:t>
            </a:r>
            <a:r>
              <a:rPr lang="it-IT" sz="1600" dirty="0" err="1">
                <a:solidFill>
                  <a:schemeClr val="tx2">
                    <a:lumMod val="75000"/>
                  </a:schemeClr>
                </a:solidFill>
                <a:latin typeface="Arial Rounded MT Bold" panose="020F0704030504030204" pitchFamily="34" charset="0"/>
              </a:rPr>
              <a:t>University</a:t>
            </a:r>
            <a:r>
              <a:rPr lang="it-IT" sz="1600" dirty="0">
                <a:solidFill>
                  <a:schemeClr val="tx2">
                    <a:lumMod val="75000"/>
                  </a:schemeClr>
                </a:solidFill>
                <a:latin typeface="Arial Rounded MT Bold" panose="020F0704030504030204" pitchFamily="34" charset="0"/>
              </a:rPr>
              <a:t>, Rome – </a:t>
            </a:r>
            <a:r>
              <a:rPr lang="it-IT" sz="1600" dirty="0" smtClean="0">
                <a:solidFill>
                  <a:schemeClr val="tx2">
                    <a:lumMod val="75000"/>
                  </a:schemeClr>
                </a:solidFill>
                <a:latin typeface="Arial Rounded MT Bold" panose="020F0704030504030204" pitchFamily="34" charset="0"/>
              </a:rPr>
              <a:t> </a:t>
            </a:r>
            <a:r>
              <a:rPr lang="it-IT" sz="1600" dirty="0" err="1" smtClean="0">
                <a:solidFill>
                  <a:schemeClr val="tx2">
                    <a:lumMod val="75000"/>
                  </a:schemeClr>
                </a:solidFill>
                <a:latin typeface="Arial Rounded MT Bold" panose="020F0704030504030204" pitchFamily="34" charset="0"/>
              </a:rPr>
              <a:t>Methods</a:t>
            </a:r>
            <a:r>
              <a:rPr lang="it-IT" sz="1600" dirty="0" smtClean="0">
                <a:solidFill>
                  <a:schemeClr val="tx2">
                    <a:lumMod val="75000"/>
                  </a:schemeClr>
                </a:solidFill>
                <a:latin typeface="Arial Rounded MT Bold" panose="020F0704030504030204" pitchFamily="34" charset="0"/>
              </a:rPr>
              <a:t> of social </a:t>
            </a:r>
            <a:r>
              <a:rPr lang="it-IT" sz="1600" dirty="0" err="1" smtClean="0">
                <a:solidFill>
                  <a:schemeClr val="tx2">
                    <a:lumMod val="75000"/>
                  </a:schemeClr>
                </a:solidFill>
                <a:latin typeface="Arial Rounded MT Bold" panose="020F0704030504030204" pitchFamily="34" charset="0"/>
              </a:rPr>
              <a:t>research</a:t>
            </a:r>
            <a:r>
              <a:rPr lang="it-IT" sz="1600" dirty="0" smtClean="0">
                <a:solidFill>
                  <a:schemeClr val="tx2">
                    <a:lumMod val="75000"/>
                  </a:schemeClr>
                </a:solidFill>
                <a:latin typeface="Arial Rounded MT Bold" panose="020F0704030504030204" pitchFamily="34" charset="0"/>
              </a:rPr>
              <a:t> </a:t>
            </a:r>
          </a:p>
          <a:p>
            <a:pPr algn="ctr"/>
            <a:r>
              <a:rPr lang="it-IT" sz="1600" dirty="0" err="1" smtClean="0">
                <a:solidFill>
                  <a:schemeClr val="tx2">
                    <a:lumMod val="75000"/>
                  </a:schemeClr>
                </a:solidFill>
                <a:latin typeface="Arial Rounded MT Bold" panose="020F0704030504030204" pitchFamily="34" charset="0"/>
              </a:rPr>
              <a:t>Political</a:t>
            </a:r>
            <a:r>
              <a:rPr lang="it-IT" sz="1600" dirty="0" smtClean="0">
                <a:solidFill>
                  <a:schemeClr val="tx2">
                    <a:lumMod val="75000"/>
                  </a:schemeClr>
                </a:solidFill>
                <a:latin typeface="Arial Rounded MT Bold" panose="020F0704030504030204" pitchFamily="34" charset="0"/>
              </a:rPr>
              <a:t> </a:t>
            </a:r>
            <a:r>
              <a:rPr lang="it-IT" sz="1600" dirty="0">
                <a:solidFill>
                  <a:schemeClr val="tx2">
                    <a:lumMod val="75000"/>
                  </a:schemeClr>
                </a:solidFill>
                <a:latin typeface="Arial Rounded MT Bold" panose="020F0704030504030204" pitchFamily="34" charset="0"/>
              </a:rPr>
              <a:t>Science </a:t>
            </a:r>
            <a:r>
              <a:rPr lang="it-IT" sz="1600" dirty="0" err="1">
                <a:solidFill>
                  <a:schemeClr val="tx2">
                    <a:lumMod val="75000"/>
                  </a:schemeClr>
                </a:solidFill>
                <a:latin typeface="Arial Rounded MT Bold" panose="020F0704030504030204" pitchFamily="34" charset="0"/>
              </a:rPr>
              <a:t>Department</a:t>
            </a:r>
            <a:r>
              <a:rPr lang="it-IT" sz="1600" dirty="0">
                <a:solidFill>
                  <a:schemeClr val="tx2">
                    <a:lumMod val="75000"/>
                  </a:schemeClr>
                </a:solidFill>
                <a:latin typeface="Arial Rounded MT Bold" panose="020F0704030504030204" pitchFamily="34" charset="0"/>
              </a:rPr>
              <a:t> </a:t>
            </a:r>
          </a:p>
          <a:p>
            <a:pPr algn="ctr"/>
            <a:r>
              <a:rPr lang="it-IT" dirty="0">
                <a:solidFill>
                  <a:schemeClr val="tx2">
                    <a:lumMod val="75000"/>
                  </a:schemeClr>
                </a:solidFill>
                <a:latin typeface="Arial Rounded MT Bold" panose="020F0704030504030204" pitchFamily="34" charset="0"/>
              </a:rPr>
              <a:t>	</a:t>
            </a:r>
          </a:p>
        </p:txBody>
      </p:sp>
    </p:spTree>
    <p:extLst>
      <p:ext uri="{BB962C8B-B14F-4D97-AF65-F5344CB8AC3E}">
        <p14:creationId xmlns:p14="http://schemas.microsoft.com/office/powerpoint/2010/main" xmlns="" val="1493948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628800"/>
            <a:ext cx="8229600" cy="4392488"/>
          </a:xfrm>
        </p:spPr>
        <p:txBody>
          <a:bodyPr>
            <a:normAutofit/>
          </a:bodyPr>
          <a:lstStyle/>
          <a:p>
            <a:pPr marL="0" indent="0">
              <a:buNone/>
            </a:pPr>
            <a:r>
              <a:rPr lang="en-US" sz="2200" dirty="0">
                <a:solidFill>
                  <a:schemeClr val="accent1">
                    <a:lumMod val="75000"/>
                  </a:schemeClr>
                </a:solidFill>
                <a:latin typeface="Arial Rounded MT Bold" panose="020F0704030504030204" pitchFamily="34" charset="0"/>
              </a:rPr>
              <a:t>One common technique used in </a:t>
            </a:r>
            <a:r>
              <a:rPr lang="en-US" sz="2200" dirty="0" smtClean="0">
                <a:solidFill>
                  <a:schemeClr val="accent1">
                    <a:lumMod val="75000"/>
                  </a:schemeClr>
                </a:solidFill>
                <a:latin typeface="Arial Rounded MT Bold" panose="020F0704030504030204" pitchFamily="34" charset="0"/>
              </a:rPr>
              <a:t>attempts to </a:t>
            </a:r>
            <a:r>
              <a:rPr lang="en-US" sz="2200" dirty="0">
                <a:solidFill>
                  <a:schemeClr val="accent1">
                    <a:lumMod val="75000"/>
                  </a:schemeClr>
                </a:solidFill>
                <a:latin typeface="Arial Rounded MT Bold" panose="020F0704030504030204" pitchFamily="34" charset="0"/>
              </a:rPr>
              <a:t>measure absolute poverty is to </a:t>
            </a:r>
            <a:r>
              <a:rPr lang="en-US" sz="2200" dirty="0" smtClean="0">
                <a:solidFill>
                  <a:schemeClr val="accent1">
                    <a:lumMod val="75000"/>
                  </a:schemeClr>
                </a:solidFill>
                <a:latin typeface="Arial Rounded MT Bold" panose="020F0704030504030204" pitchFamily="34" charset="0"/>
              </a:rPr>
              <a:t>determine a </a:t>
            </a:r>
            <a:r>
              <a:rPr lang="en-US" sz="2200" u="sng" dirty="0">
                <a:solidFill>
                  <a:srgbClr val="C00000"/>
                </a:solidFill>
                <a:effectLst>
                  <a:outerShdw blurRad="38100" dist="38100" dir="2700000" algn="tl">
                    <a:srgbClr val="000000">
                      <a:alpha val="43137"/>
                    </a:srgbClr>
                  </a:outerShdw>
                </a:effectLst>
                <a:latin typeface="Arial Rounded MT Bold" panose="020F0704030504030204" pitchFamily="34" charset="0"/>
              </a:rPr>
              <a:t>poverty </a:t>
            </a:r>
            <a:r>
              <a:rPr lang="en-US" sz="2200"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line</a:t>
            </a:r>
            <a:r>
              <a:rPr lang="en-US" sz="2200"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a:t>
            </a:r>
            <a:r>
              <a:rPr lang="en-US" sz="2200" dirty="0" smtClean="0">
                <a:solidFill>
                  <a:schemeClr val="accent1">
                    <a:lumMod val="75000"/>
                  </a:schemeClr>
                </a:solidFill>
                <a:latin typeface="Arial Rounded MT Bold" panose="020F0704030504030204" pitchFamily="34" charset="0"/>
              </a:rPr>
              <a:t>, </a:t>
            </a:r>
            <a:r>
              <a:rPr lang="en-US" sz="2200" dirty="0">
                <a:solidFill>
                  <a:schemeClr val="accent1">
                    <a:lumMod val="75000"/>
                  </a:schemeClr>
                </a:solidFill>
                <a:latin typeface="Arial Rounded MT Bold" panose="020F0704030504030204" pitchFamily="34" charset="0"/>
              </a:rPr>
              <a:t>based on </a:t>
            </a:r>
            <a:r>
              <a:rPr lang="en-US" sz="2200" u="sng" dirty="0">
                <a:solidFill>
                  <a:schemeClr val="accent1">
                    <a:lumMod val="75000"/>
                  </a:schemeClr>
                </a:solidFill>
                <a:latin typeface="Arial Rounded MT Bold" panose="020F0704030504030204" pitchFamily="34" charset="0"/>
              </a:rPr>
              <a:t>the price of </a:t>
            </a:r>
            <a:r>
              <a:rPr lang="en-US" sz="2200" u="sng" dirty="0" smtClean="0">
                <a:solidFill>
                  <a:schemeClr val="accent1">
                    <a:lumMod val="75000"/>
                  </a:schemeClr>
                </a:solidFill>
                <a:latin typeface="Arial Rounded MT Bold" panose="020F0704030504030204" pitchFamily="34" charset="0"/>
              </a:rPr>
              <a:t>the basic </a:t>
            </a:r>
            <a:r>
              <a:rPr lang="en-US" sz="2200" u="sng" dirty="0">
                <a:solidFill>
                  <a:schemeClr val="accent1">
                    <a:lumMod val="75000"/>
                  </a:schemeClr>
                </a:solidFill>
                <a:latin typeface="Arial Rounded MT Bold" panose="020F0704030504030204" pitchFamily="34" charset="0"/>
              </a:rPr>
              <a:t>goods needed for human survival in </a:t>
            </a:r>
            <a:r>
              <a:rPr lang="en-US" sz="2200" u="sng" dirty="0" smtClean="0">
                <a:solidFill>
                  <a:schemeClr val="accent1">
                    <a:lumMod val="75000"/>
                  </a:schemeClr>
                </a:solidFill>
                <a:latin typeface="Arial Rounded MT Bold" panose="020F0704030504030204" pitchFamily="34" charset="0"/>
              </a:rPr>
              <a:t>a </a:t>
            </a:r>
            <a:r>
              <a:rPr lang="it-IT" sz="2200" u="sng" dirty="0" err="1" smtClean="0">
                <a:solidFill>
                  <a:schemeClr val="accent1">
                    <a:lumMod val="75000"/>
                  </a:schemeClr>
                </a:solidFill>
                <a:latin typeface="Arial Rounded MT Bold" panose="020F0704030504030204" pitchFamily="34" charset="0"/>
              </a:rPr>
              <a:t>particular</a:t>
            </a:r>
            <a:r>
              <a:rPr lang="it-IT" sz="2200" u="sng" dirty="0" smtClean="0">
                <a:solidFill>
                  <a:schemeClr val="accent1">
                    <a:lumMod val="75000"/>
                  </a:schemeClr>
                </a:solidFill>
                <a:latin typeface="Arial Rounded MT Bold" panose="020F0704030504030204" pitchFamily="34" charset="0"/>
              </a:rPr>
              <a:t> </a:t>
            </a:r>
            <a:r>
              <a:rPr lang="it-IT" sz="2200" u="sng" dirty="0">
                <a:solidFill>
                  <a:schemeClr val="accent1">
                    <a:lumMod val="75000"/>
                  </a:schemeClr>
                </a:solidFill>
                <a:latin typeface="Arial Rounded MT Bold" panose="020F0704030504030204" pitchFamily="34" charset="0"/>
              </a:rPr>
              <a:t>society</a:t>
            </a:r>
            <a:r>
              <a:rPr lang="it-IT" sz="2200" dirty="0" smtClean="0">
                <a:solidFill>
                  <a:schemeClr val="accent1">
                    <a:lumMod val="75000"/>
                  </a:schemeClr>
                </a:solidFill>
                <a:latin typeface="Arial Rounded MT Bold" panose="020F0704030504030204" pitchFamily="34" charset="0"/>
              </a:rPr>
              <a:t>.  </a:t>
            </a:r>
          </a:p>
          <a:p>
            <a:pPr marL="0" indent="0">
              <a:buNone/>
            </a:pPr>
            <a:endParaRPr lang="it-IT" sz="2200" dirty="0">
              <a:solidFill>
                <a:schemeClr val="accent1">
                  <a:lumMod val="75000"/>
                </a:schemeClr>
              </a:solidFill>
              <a:latin typeface="Arial Rounded MT Bold" panose="020F0704030504030204" pitchFamily="34" charset="0"/>
            </a:endParaRPr>
          </a:p>
          <a:p>
            <a:pPr marL="0" indent="0">
              <a:buNone/>
            </a:pPr>
            <a:r>
              <a:rPr lang="it-IT" sz="2200" dirty="0" err="1" smtClean="0">
                <a:solidFill>
                  <a:schemeClr val="accent1">
                    <a:lumMod val="75000"/>
                  </a:schemeClr>
                </a:solidFill>
                <a:latin typeface="Arial Rounded MT Bold" panose="020F0704030504030204" pitchFamily="34" charset="0"/>
              </a:rPr>
              <a:t>Individuals</a:t>
            </a:r>
            <a:r>
              <a:rPr lang="it-IT" sz="2200" dirty="0" smtClean="0">
                <a:solidFill>
                  <a:schemeClr val="accent1">
                    <a:lumMod val="75000"/>
                  </a:schemeClr>
                </a:solidFill>
                <a:latin typeface="Arial Rounded MT Bold" panose="020F0704030504030204" pitchFamily="34" charset="0"/>
              </a:rPr>
              <a:t> (or </a:t>
            </a:r>
            <a:r>
              <a:rPr lang="it-IT" sz="2200" dirty="0" err="1" smtClean="0">
                <a:solidFill>
                  <a:schemeClr val="accent1">
                    <a:lumMod val="75000"/>
                  </a:schemeClr>
                </a:solidFill>
                <a:latin typeface="Arial Rounded MT Bold" panose="020F0704030504030204" pitchFamily="34" charset="0"/>
              </a:rPr>
              <a:t>households</a:t>
            </a:r>
            <a:r>
              <a:rPr lang="it-IT" sz="2200" dirty="0" smtClean="0">
                <a:solidFill>
                  <a:schemeClr val="accent1">
                    <a:lumMod val="75000"/>
                  </a:schemeClr>
                </a:solidFill>
                <a:latin typeface="Arial Rounded MT Bold" panose="020F0704030504030204" pitchFamily="34" charset="0"/>
              </a:rPr>
              <a:t>) </a:t>
            </a:r>
            <a:r>
              <a:rPr lang="en-US" sz="2200" dirty="0">
                <a:solidFill>
                  <a:schemeClr val="accent1">
                    <a:lumMod val="75000"/>
                  </a:schemeClr>
                </a:solidFill>
                <a:latin typeface="Arial Rounded MT Bold" panose="020F0704030504030204" pitchFamily="34" charset="0"/>
              </a:rPr>
              <a:t>whose income falls below the poverty line are said </a:t>
            </a:r>
            <a:r>
              <a:rPr lang="en-US" sz="2200" u="sng" dirty="0">
                <a:solidFill>
                  <a:schemeClr val="accent1">
                    <a:lumMod val="75000"/>
                  </a:schemeClr>
                </a:solidFill>
                <a:latin typeface="Arial Rounded MT Bold" panose="020F0704030504030204" pitchFamily="34" charset="0"/>
              </a:rPr>
              <a:t>to live in poverty</a:t>
            </a:r>
            <a:r>
              <a:rPr lang="en-US" sz="2200" dirty="0">
                <a:solidFill>
                  <a:schemeClr val="accent1">
                    <a:lumMod val="75000"/>
                  </a:schemeClr>
                </a:solidFill>
                <a:latin typeface="Arial Rounded MT Bold" panose="020F0704030504030204" pitchFamily="34" charset="0"/>
              </a:rPr>
              <a:t>.</a:t>
            </a:r>
            <a:r>
              <a:rPr lang="it-IT" sz="2200" dirty="0">
                <a:solidFill>
                  <a:schemeClr val="accent1">
                    <a:lumMod val="75000"/>
                  </a:schemeClr>
                </a:solidFill>
                <a:latin typeface="Arial Rounded MT Bold" panose="020F0704030504030204" pitchFamily="34" charset="0"/>
              </a:rPr>
              <a:t> </a:t>
            </a:r>
            <a:endParaRPr lang="it-IT" sz="2200" dirty="0" smtClean="0">
              <a:solidFill>
                <a:schemeClr val="accent1">
                  <a:lumMod val="75000"/>
                </a:schemeClr>
              </a:solidFill>
              <a:latin typeface="Arial Rounded MT Bold" panose="020F0704030504030204" pitchFamily="34" charset="0"/>
            </a:endParaRPr>
          </a:p>
          <a:p>
            <a:pPr marL="0" indent="0">
              <a:buNone/>
            </a:pPr>
            <a:endParaRPr lang="it-IT" sz="2200" dirty="0" smtClean="0">
              <a:solidFill>
                <a:schemeClr val="accent1">
                  <a:lumMod val="75000"/>
                </a:schemeClr>
              </a:solidFill>
              <a:latin typeface="Arial Rounded MT Bold" panose="020F0704030504030204" pitchFamily="34" charset="0"/>
            </a:endParaRPr>
          </a:p>
          <a:p>
            <a:pPr marL="0" indent="0">
              <a:buNone/>
            </a:pPr>
            <a:r>
              <a:rPr lang="it-IT" sz="2200" dirty="0" err="1" smtClean="0">
                <a:solidFill>
                  <a:schemeClr val="accent1">
                    <a:lumMod val="75000"/>
                  </a:schemeClr>
                </a:solidFill>
                <a:latin typeface="Arial Rounded MT Bold" panose="020F0704030504030204" pitchFamily="34" charset="0"/>
              </a:rPr>
              <a:t>Yet</a:t>
            </a:r>
            <a:r>
              <a:rPr lang="it-IT" sz="2200" dirty="0" smtClean="0">
                <a:solidFill>
                  <a:schemeClr val="accent1">
                    <a:lumMod val="75000"/>
                  </a:schemeClr>
                </a:solidFill>
                <a:latin typeface="Arial Rounded MT Bold" panose="020F0704030504030204" pitchFamily="34" charset="0"/>
              </a:rPr>
              <a:t> </a:t>
            </a:r>
            <a:r>
              <a:rPr lang="it-IT" sz="2200" dirty="0" err="1">
                <a:solidFill>
                  <a:schemeClr val="accent1">
                    <a:lumMod val="75000"/>
                  </a:schemeClr>
                </a:solidFill>
                <a:latin typeface="Arial Rounded MT Bold" panose="020F0704030504030204" pitchFamily="34" charset="0"/>
              </a:rPr>
              <a:t>using</a:t>
            </a:r>
            <a:r>
              <a:rPr lang="it-IT" sz="2200" dirty="0">
                <a:solidFill>
                  <a:schemeClr val="accent1">
                    <a:lumMod val="75000"/>
                  </a:schemeClr>
                </a:solidFill>
                <a:latin typeface="Arial Rounded MT Bold" panose="020F0704030504030204" pitchFamily="34" charset="0"/>
              </a:rPr>
              <a:t> a single </a:t>
            </a:r>
            <a:r>
              <a:rPr lang="en-US" sz="2200" dirty="0">
                <a:solidFill>
                  <a:schemeClr val="accent1">
                    <a:lumMod val="75000"/>
                  </a:schemeClr>
                </a:solidFill>
                <a:latin typeface="Arial Rounded MT Bold" panose="020F0704030504030204" pitchFamily="34" charset="0"/>
              </a:rPr>
              <a:t>criterion of poverty can be </a:t>
            </a:r>
            <a:r>
              <a:rPr lang="en-US" sz="2200" u="sng" dirty="0">
                <a:solidFill>
                  <a:schemeClr val="accent1">
                    <a:lumMod val="75000"/>
                  </a:schemeClr>
                </a:solidFill>
                <a:latin typeface="Arial Rounded MT Bold" panose="020F0704030504030204" pitchFamily="34" charset="0"/>
              </a:rPr>
              <a:t>problematic</a:t>
            </a:r>
            <a:r>
              <a:rPr lang="en-US" sz="2200" dirty="0" smtClean="0">
                <a:solidFill>
                  <a:schemeClr val="accent1">
                    <a:lumMod val="75000"/>
                  </a:schemeClr>
                </a:solidFill>
                <a:latin typeface="Arial Rounded MT Bold" panose="020F0704030504030204" pitchFamily="34" charset="0"/>
              </a:rPr>
              <a:t>, because </a:t>
            </a:r>
            <a:r>
              <a:rPr lang="en-US" sz="2200" dirty="0">
                <a:solidFill>
                  <a:schemeClr val="accent1">
                    <a:lumMod val="75000"/>
                  </a:schemeClr>
                </a:solidFill>
                <a:latin typeface="Arial Rounded MT Bold" panose="020F0704030504030204" pitchFamily="34" charset="0"/>
              </a:rPr>
              <a:t>such definitions </a:t>
            </a:r>
            <a:r>
              <a:rPr lang="en-US" sz="2200" u="sng" dirty="0">
                <a:solidFill>
                  <a:schemeClr val="accent1">
                    <a:lumMod val="75000"/>
                  </a:schemeClr>
                </a:solidFill>
                <a:latin typeface="Arial Rounded MT Bold" panose="020F0704030504030204" pitchFamily="34" charset="0"/>
              </a:rPr>
              <a:t>fail to take into account variations in human needs within </a:t>
            </a:r>
            <a:r>
              <a:rPr lang="it-IT" sz="2200" u="sng" dirty="0">
                <a:solidFill>
                  <a:schemeClr val="accent1">
                    <a:lumMod val="75000"/>
                  </a:schemeClr>
                </a:solidFill>
                <a:latin typeface="Arial Rounded MT Bold" panose="020F0704030504030204" pitchFamily="34" charset="0"/>
              </a:rPr>
              <a:t>and </a:t>
            </a:r>
            <a:r>
              <a:rPr lang="it-IT" sz="2200" u="sng" dirty="0" err="1">
                <a:solidFill>
                  <a:schemeClr val="accent1">
                    <a:lumMod val="75000"/>
                  </a:schemeClr>
                </a:solidFill>
                <a:latin typeface="Arial Rounded MT Bold" panose="020F0704030504030204" pitchFamily="34" charset="0"/>
              </a:rPr>
              <a:t>between</a:t>
            </a:r>
            <a:r>
              <a:rPr lang="it-IT" sz="2200" u="sng" dirty="0">
                <a:solidFill>
                  <a:schemeClr val="accent1">
                    <a:lumMod val="75000"/>
                  </a:schemeClr>
                </a:solidFill>
                <a:latin typeface="Arial Rounded MT Bold" panose="020F0704030504030204" pitchFamily="34" charset="0"/>
              </a:rPr>
              <a:t> societies</a:t>
            </a:r>
            <a:r>
              <a:rPr lang="it-IT" sz="2200" dirty="0">
                <a:solidFill>
                  <a:schemeClr val="accent1">
                    <a:lumMod val="75000"/>
                  </a:schemeClr>
                </a:solidFill>
                <a:latin typeface="Arial Rounded MT Bold" panose="020F0704030504030204" pitchFamily="34" charset="0"/>
              </a:rPr>
              <a:t>.</a:t>
            </a:r>
          </a:p>
        </p:txBody>
      </p:sp>
      <p:sp>
        <p:nvSpPr>
          <p:cNvPr id="4" name="CasellaDiTesto 3"/>
          <p:cNvSpPr txBox="1"/>
          <p:nvPr/>
        </p:nvSpPr>
        <p:spPr>
          <a:xfrm>
            <a:off x="683568" y="476672"/>
            <a:ext cx="7488832" cy="523220"/>
          </a:xfrm>
          <a:prstGeom prst="rect">
            <a:avLst/>
          </a:prstGeom>
          <a:noFill/>
        </p:spPr>
        <p:txBody>
          <a:bodyPr wrap="square" rtlCol="0">
            <a:spAutoFit/>
          </a:bodyPr>
          <a:lstStyle/>
          <a:p>
            <a:r>
              <a:rPr lang="it-IT" sz="2800" dirty="0" smtClean="0">
                <a:solidFill>
                  <a:schemeClr val="accent1">
                    <a:lumMod val="75000"/>
                  </a:schemeClr>
                </a:solidFill>
                <a:latin typeface="Arial Rounded MT Bold" panose="020F0704030504030204" pitchFamily="34" charset="0"/>
              </a:rPr>
              <a:t>The </a:t>
            </a:r>
            <a:r>
              <a:rPr lang="it-IT" sz="2800" dirty="0" err="1" smtClean="0">
                <a:solidFill>
                  <a:schemeClr val="accent1">
                    <a:lumMod val="75000"/>
                  </a:schemeClr>
                </a:solidFill>
                <a:latin typeface="Arial Rounded MT Bold" panose="020F0704030504030204" pitchFamily="34" charset="0"/>
              </a:rPr>
              <a:t>poverty</a:t>
            </a:r>
            <a:r>
              <a:rPr lang="it-IT" sz="2800" dirty="0" smtClean="0">
                <a:solidFill>
                  <a:schemeClr val="accent1">
                    <a:lumMod val="75000"/>
                  </a:schemeClr>
                </a:solidFill>
                <a:latin typeface="Arial Rounded MT Bold" panose="020F0704030504030204" pitchFamily="34" charset="0"/>
              </a:rPr>
              <a:t> line </a:t>
            </a:r>
            <a:r>
              <a:rPr lang="it-IT" sz="2800" dirty="0" err="1" smtClean="0">
                <a:solidFill>
                  <a:schemeClr val="accent1">
                    <a:lumMod val="75000"/>
                  </a:schemeClr>
                </a:solidFill>
                <a:latin typeface="Arial Rounded MT Bold" panose="020F0704030504030204" pitchFamily="34" charset="0"/>
              </a:rPr>
              <a:t>used</a:t>
            </a:r>
            <a:r>
              <a:rPr lang="it-IT" sz="2800" dirty="0" smtClean="0">
                <a:solidFill>
                  <a:schemeClr val="accent1">
                    <a:lumMod val="75000"/>
                  </a:schemeClr>
                </a:solidFill>
                <a:latin typeface="Arial Rounded MT Bold" panose="020F0704030504030204" pitchFamily="34" charset="0"/>
              </a:rPr>
              <a:t> by the World </a:t>
            </a:r>
            <a:r>
              <a:rPr lang="it-IT" sz="2800" dirty="0" err="1" smtClean="0">
                <a:solidFill>
                  <a:schemeClr val="accent1">
                    <a:lumMod val="75000"/>
                  </a:schemeClr>
                </a:solidFill>
                <a:latin typeface="Arial Rounded MT Bold" panose="020F0704030504030204" pitchFamily="34" charset="0"/>
              </a:rPr>
              <a:t>Bank</a:t>
            </a:r>
            <a:r>
              <a:rPr lang="it-IT" sz="2800" dirty="0" smtClean="0">
                <a:solidFill>
                  <a:schemeClr val="accent1">
                    <a:lumMod val="75000"/>
                  </a:schemeClr>
                </a:solidFill>
                <a:latin typeface="Arial Rounded MT Bold" panose="020F0704030504030204" pitchFamily="34" charset="0"/>
              </a:rPr>
              <a:t>.</a:t>
            </a:r>
            <a:endParaRPr lang="it-IT" sz="2800"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1694504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827584" y="20953"/>
            <a:ext cx="7475625" cy="63394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CasellaDiTesto 3"/>
          <p:cNvSpPr txBox="1"/>
          <p:nvPr/>
        </p:nvSpPr>
        <p:spPr>
          <a:xfrm>
            <a:off x="827584" y="6525344"/>
            <a:ext cx="5904656" cy="276999"/>
          </a:xfrm>
          <a:prstGeom prst="rect">
            <a:avLst/>
          </a:prstGeom>
          <a:noFill/>
        </p:spPr>
        <p:txBody>
          <a:bodyPr wrap="square" rtlCol="0">
            <a:spAutoFit/>
          </a:bodyPr>
          <a:lstStyle/>
          <a:p>
            <a:r>
              <a:rPr lang="it-IT" sz="1200" dirty="0" smtClean="0">
                <a:solidFill>
                  <a:schemeClr val="accent1">
                    <a:lumMod val="75000"/>
                  </a:schemeClr>
                </a:solidFill>
                <a:latin typeface="Arial Rounded MT Bold" panose="020F0704030504030204" pitchFamily="34" charset="0"/>
              </a:rPr>
              <a:t>WB (2017</a:t>
            </a:r>
            <a:r>
              <a:rPr lang="it-IT" sz="1200" dirty="0">
                <a:solidFill>
                  <a:schemeClr val="accent1">
                    <a:lumMod val="75000"/>
                  </a:schemeClr>
                </a:solidFill>
                <a:latin typeface="Arial Rounded MT Bold" panose="020F0704030504030204" pitchFamily="34" charset="0"/>
              </a:rPr>
              <a:t>)</a:t>
            </a:r>
            <a:r>
              <a:rPr lang="it-IT" sz="1200" dirty="0" smtClean="0">
                <a:solidFill>
                  <a:schemeClr val="accent1">
                    <a:lumMod val="75000"/>
                  </a:schemeClr>
                </a:solidFill>
                <a:latin typeface="Arial Rounded MT Bold" panose="020F0704030504030204" pitchFamily="34" charset="0"/>
              </a:rPr>
              <a:t>,</a:t>
            </a:r>
            <a:r>
              <a:rPr lang="it-IT" sz="1200" i="1" dirty="0" smtClean="0">
                <a:solidFill>
                  <a:schemeClr val="accent1">
                    <a:lumMod val="75000"/>
                  </a:schemeClr>
                </a:solidFill>
                <a:latin typeface="Arial Rounded MT Bold" panose="020F0704030504030204" pitchFamily="34" charset="0"/>
              </a:rPr>
              <a:t> Global </a:t>
            </a:r>
            <a:r>
              <a:rPr lang="it-IT" sz="1200" i="1" dirty="0" err="1" smtClean="0">
                <a:solidFill>
                  <a:schemeClr val="accent1">
                    <a:lumMod val="75000"/>
                  </a:schemeClr>
                </a:solidFill>
                <a:latin typeface="Arial Rounded MT Bold" panose="020F0704030504030204" pitchFamily="34" charset="0"/>
              </a:rPr>
              <a:t>monitoring</a:t>
            </a:r>
            <a:r>
              <a:rPr lang="it-IT" sz="1200" i="1" dirty="0" smtClean="0">
                <a:solidFill>
                  <a:schemeClr val="accent1">
                    <a:lumMod val="75000"/>
                  </a:schemeClr>
                </a:solidFill>
                <a:latin typeface="Arial Rounded MT Bold" panose="020F0704030504030204" pitchFamily="34" charset="0"/>
              </a:rPr>
              <a:t> report  </a:t>
            </a:r>
            <a:r>
              <a:rPr lang="it-IT" sz="1200" dirty="0" smtClean="0">
                <a:solidFill>
                  <a:schemeClr val="accent1">
                    <a:lumMod val="75000"/>
                  </a:schemeClr>
                </a:solidFill>
                <a:latin typeface="Arial Rounded MT Bold" panose="020F0704030504030204" pitchFamily="34" charset="0"/>
              </a:rPr>
              <a:t>2015-2016.</a:t>
            </a:r>
            <a:endParaRPr lang="it-IT" sz="1200"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3433643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764704"/>
          </a:xfrm>
        </p:spPr>
        <p:txBody>
          <a:bodyPr/>
          <a:lstStyle/>
          <a:p>
            <a:r>
              <a:rPr lang="it-IT" sz="3200" dirty="0" err="1" smtClean="0">
                <a:latin typeface="Arial Rounded MT Bold" panose="020F0704030504030204" pitchFamily="34" charset="0"/>
              </a:rPr>
              <a:t>Poverty</a:t>
            </a:r>
            <a:r>
              <a:rPr lang="it-IT" sz="3200" dirty="0" smtClean="0">
                <a:latin typeface="Arial Rounded MT Bold" panose="020F0704030504030204" pitchFamily="34" charset="0"/>
              </a:rPr>
              <a:t> [WB, 2017 b)]</a:t>
            </a:r>
            <a:endParaRPr lang="it-IT" sz="3200" dirty="0">
              <a:latin typeface="Arial Rounded MT Bold" panose="020F0704030504030204" pitchFamily="34" charset="0"/>
            </a:endParaRPr>
          </a:p>
        </p:txBody>
      </p:sp>
      <p:sp>
        <p:nvSpPr>
          <p:cNvPr id="3" name="Segnaposto contenuto 2"/>
          <p:cNvSpPr>
            <a:spLocks noGrp="1"/>
          </p:cNvSpPr>
          <p:nvPr>
            <p:ph idx="1"/>
          </p:nvPr>
        </p:nvSpPr>
        <p:spPr>
          <a:xfrm>
            <a:off x="395536" y="908720"/>
            <a:ext cx="8568952" cy="5832648"/>
          </a:xfrm>
        </p:spPr>
        <p:txBody>
          <a:bodyPr>
            <a:noAutofit/>
          </a:bodyPr>
          <a:lstStyle/>
          <a:p>
            <a:pPr marL="0" indent="0">
              <a:buNone/>
            </a:pPr>
            <a:r>
              <a:rPr lang="en-US" dirty="0" smtClean="0">
                <a:solidFill>
                  <a:schemeClr val="accent1">
                    <a:lumMod val="75000"/>
                  </a:schemeClr>
                </a:solidFill>
                <a:latin typeface="Arial Rounded MT Bold" panose="020F0704030504030204" pitchFamily="34" charset="0"/>
              </a:rPr>
              <a:t>Besides the poverty line approach, researchers may consider </a:t>
            </a:r>
            <a:r>
              <a:rPr lang="en-US" u="sng" dirty="0" smtClean="0">
                <a:solidFill>
                  <a:schemeClr val="accent1">
                    <a:lumMod val="75000"/>
                  </a:schemeClr>
                </a:solidFill>
                <a:latin typeface="Arial Rounded MT Bold" panose="020F0704030504030204" pitchFamily="34" charset="0"/>
              </a:rPr>
              <a:t>four </a:t>
            </a:r>
            <a:r>
              <a:rPr lang="en-US" u="sng" dirty="0">
                <a:solidFill>
                  <a:schemeClr val="accent1">
                    <a:lumMod val="75000"/>
                  </a:schemeClr>
                </a:solidFill>
                <a:latin typeface="Arial Rounded MT Bold" panose="020F0704030504030204" pitchFamily="34" charset="0"/>
              </a:rPr>
              <a:t>different points of </a:t>
            </a:r>
            <a:r>
              <a:rPr lang="en-US" u="sng" dirty="0" smtClean="0">
                <a:solidFill>
                  <a:schemeClr val="accent1">
                    <a:lumMod val="75000"/>
                  </a:schemeClr>
                </a:solidFill>
                <a:latin typeface="Arial Rounded MT Bold" panose="020F0704030504030204" pitchFamily="34" charset="0"/>
              </a:rPr>
              <a:t>departure</a:t>
            </a:r>
            <a:r>
              <a:rPr lang="en-US" dirty="0" smtClean="0">
                <a:solidFill>
                  <a:schemeClr val="accent1">
                    <a:lumMod val="75000"/>
                  </a:schemeClr>
                </a:solidFill>
                <a:latin typeface="Arial Rounded MT Bold" panose="020F0704030504030204" pitchFamily="34" charset="0"/>
              </a:rPr>
              <a:t> to study poverty: </a:t>
            </a:r>
          </a:p>
          <a:p>
            <a:pPr marL="0" indent="0">
              <a:buNone/>
            </a:pPr>
            <a:endParaRPr lang="en-US" dirty="0" smtClean="0">
              <a:solidFill>
                <a:schemeClr val="accent1">
                  <a:lumMod val="75000"/>
                </a:schemeClr>
              </a:solidFill>
              <a:latin typeface="Arial Rounded MT Bold" panose="020F0704030504030204" pitchFamily="34" charset="0"/>
            </a:endParaRPr>
          </a:p>
          <a:p>
            <a:pPr marL="1436688" indent="-271463"/>
            <a:r>
              <a:rPr lang="en-US"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subjective views </a:t>
            </a:r>
            <a:r>
              <a:rPr lang="en-US" dirty="0">
                <a:solidFill>
                  <a:srgbClr val="C00000"/>
                </a:solidFill>
                <a:effectLst>
                  <a:outerShdw blurRad="38100" dist="38100" dir="2700000" algn="tl">
                    <a:srgbClr val="000000">
                      <a:alpha val="43137"/>
                    </a:srgbClr>
                  </a:outerShdw>
                </a:effectLst>
                <a:latin typeface="Arial Rounded MT Bold" panose="020F0704030504030204" pitchFamily="34" charset="0"/>
              </a:rPr>
              <a:t>(“</a:t>
            </a:r>
            <a:r>
              <a:rPr lang="en-US" i="1" dirty="0">
                <a:solidFill>
                  <a:srgbClr val="C00000"/>
                </a:solidFill>
                <a:effectLst>
                  <a:outerShdw blurRad="38100" dist="38100" dir="2700000" algn="tl">
                    <a:srgbClr val="000000">
                      <a:alpha val="43137"/>
                    </a:srgbClr>
                  </a:outerShdw>
                </a:effectLst>
                <a:latin typeface="Arial Rounded MT Bold" panose="020F0704030504030204" pitchFamily="34" charset="0"/>
              </a:rPr>
              <a:t>asking people</a:t>
            </a:r>
            <a:r>
              <a:rPr lang="en-US" dirty="0">
                <a:solidFill>
                  <a:srgbClr val="C00000"/>
                </a:solidFill>
                <a:effectLst>
                  <a:outerShdw blurRad="38100" dist="38100" dir="2700000" algn="tl">
                    <a:srgbClr val="000000">
                      <a:alpha val="43137"/>
                    </a:srgbClr>
                  </a:outerShdw>
                </a:effectLst>
                <a:latin typeface="Arial Rounded MT Bold" panose="020F0704030504030204" pitchFamily="34" charset="0"/>
              </a:rPr>
              <a:t>”), </a:t>
            </a:r>
            <a:endParaRPr lang="en-US" dirty="0" smtClean="0">
              <a:solidFill>
                <a:srgbClr val="C00000"/>
              </a:solidFill>
              <a:effectLst>
                <a:outerShdw blurRad="38100" dist="38100" dir="2700000" algn="tl">
                  <a:srgbClr val="000000">
                    <a:alpha val="43137"/>
                  </a:srgbClr>
                </a:outerShdw>
              </a:effectLst>
              <a:latin typeface="Arial Rounded MT Bold" panose="020F0704030504030204" pitchFamily="34" charset="0"/>
            </a:endParaRPr>
          </a:p>
          <a:p>
            <a:pPr marL="1436688" indent="-271463"/>
            <a:r>
              <a:rPr lang="en-US"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basic </a:t>
            </a:r>
            <a:r>
              <a:rPr lang="en-US" dirty="0">
                <a:solidFill>
                  <a:srgbClr val="C00000"/>
                </a:solidFill>
                <a:effectLst>
                  <a:outerShdw blurRad="38100" dist="38100" dir="2700000" algn="tl">
                    <a:srgbClr val="000000">
                      <a:alpha val="43137"/>
                    </a:srgbClr>
                  </a:outerShdw>
                </a:effectLst>
                <a:latin typeface="Arial Rounded MT Bold" panose="020F0704030504030204" pitchFamily="34" charset="0"/>
              </a:rPr>
              <a:t>needs, </a:t>
            </a:r>
            <a:endParaRPr lang="en-US" dirty="0" smtClean="0">
              <a:solidFill>
                <a:srgbClr val="C00000"/>
              </a:solidFill>
              <a:effectLst>
                <a:outerShdw blurRad="38100" dist="38100" dir="2700000" algn="tl">
                  <a:srgbClr val="000000">
                    <a:alpha val="43137"/>
                  </a:srgbClr>
                </a:outerShdw>
              </a:effectLst>
              <a:latin typeface="Arial Rounded MT Bold" panose="020F0704030504030204" pitchFamily="34" charset="0"/>
            </a:endParaRPr>
          </a:p>
          <a:p>
            <a:pPr marL="1436688" indent="-271463"/>
            <a:r>
              <a:rPr lang="en-US"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capabilities</a:t>
            </a:r>
            <a:r>
              <a:rPr lang="en-US" dirty="0">
                <a:solidFill>
                  <a:srgbClr val="C00000"/>
                </a:solidFill>
                <a:effectLst>
                  <a:outerShdw blurRad="38100" dist="38100" dir="2700000" algn="tl">
                    <a:srgbClr val="000000">
                      <a:alpha val="43137"/>
                    </a:srgbClr>
                  </a:outerShdw>
                </a:effectLst>
                <a:latin typeface="Arial Rounded MT Bold" panose="020F0704030504030204" pitchFamily="34" charset="0"/>
              </a:rPr>
              <a:t>, and </a:t>
            </a:r>
            <a:endParaRPr lang="en-US" dirty="0" smtClean="0">
              <a:solidFill>
                <a:srgbClr val="C00000"/>
              </a:solidFill>
              <a:effectLst>
                <a:outerShdw blurRad="38100" dist="38100" dir="2700000" algn="tl">
                  <a:srgbClr val="000000">
                    <a:alpha val="43137"/>
                  </a:srgbClr>
                </a:outerShdw>
              </a:effectLst>
              <a:latin typeface="Arial Rounded MT Bold" panose="020F0704030504030204" pitchFamily="34" charset="0"/>
            </a:endParaRPr>
          </a:p>
          <a:p>
            <a:pPr marL="1436688" indent="-271463"/>
            <a:r>
              <a:rPr lang="en-US"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minimum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rights</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a:t>
            </a:r>
            <a:endParaRPr lang="it-IT" dirty="0">
              <a:solidFill>
                <a:srgbClr val="C00000"/>
              </a:solidFill>
              <a:effectLst>
                <a:outerShdw blurRad="38100" dist="38100" dir="2700000" algn="tl">
                  <a:srgbClr val="000000">
                    <a:alpha val="43137"/>
                  </a:srgbClr>
                </a:outerShdw>
              </a:effectLst>
              <a:latin typeface="Arial Rounded MT Bold" panose="020F0704030504030204" pitchFamily="34" charset="0"/>
            </a:endParaRPr>
          </a:p>
          <a:p>
            <a:pPr marL="0" indent="0">
              <a:buNone/>
            </a:pPr>
            <a:endParaRPr lang="en-US" dirty="0" smtClean="0"/>
          </a:p>
          <a:p>
            <a:pPr marL="0" indent="0">
              <a:buNone/>
            </a:pPr>
            <a:r>
              <a:rPr lang="en-US" dirty="0">
                <a:solidFill>
                  <a:schemeClr val="accent1">
                    <a:lumMod val="75000"/>
                  </a:schemeClr>
                </a:solidFill>
                <a:latin typeface="Arial Rounded MT Bold" panose="020F0704030504030204" pitchFamily="34" charset="0"/>
              </a:rPr>
              <a:t>Different approaches  can lead to a different </a:t>
            </a:r>
            <a:r>
              <a:rPr lang="en-US" dirty="0" smtClean="0">
                <a:solidFill>
                  <a:schemeClr val="accent1">
                    <a:lumMod val="75000"/>
                  </a:schemeClr>
                </a:solidFill>
                <a:latin typeface="Arial Rounded MT Bold" panose="020F0704030504030204" pitchFamily="34" charset="0"/>
              </a:rPr>
              <a:t>views </a:t>
            </a:r>
            <a:r>
              <a:rPr lang="en-US" dirty="0">
                <a:solidFill>
                  <a:schemeClr val="accent1">
                    <a:lumMod val="75000"/>
                  </a:schemeClr>
                </a:solidFill>
                <a:latin typeface="Arial Rounded MT Bold" panose="020F0704030504030204" pitchFamily="34" charset="0"/>
              </a:rPr>
              <a:t>either about the assessment of individual/household status or about the poverty standard to be </a:t>
            </a:r>
            <a:r>
              <a:rPr lang="en-US" dirty="0" smtClean="0">
                <a:solidFill>
                  <a:schemeClr val="accent1">
                    <a:lumMod val="75000"/>
                  </a:schemeClr>
                </a:solidFill>
                <a:latin typeface="Arial Rounded MT Bold" panose="020F0704030504030204" pitchFamily="34" charset="0"/>
              </a:rPr>
              <a:t>applied, </a:t>
            </a:r>
            <a:r>
              <a:rPr lang="it-IT" dirty="0" smtClean="0">
                <a:solidFill>
                  <a:schemeClr val="accent1">
                    <a:lumMod val="75000"/>
                  </a:schemeClr>
                </a:solidFill>
                <a:latin typeface="Arial Rounded MT Bold" panose="020F0704030504030204" pitchFamily="34" charset="0"/>
              </a:rPr>
              <a:t>or </a:t>
            </a:r>
            <a:r>
              <a:rPr lang="it-IT" dirty="0" err="1">
                <a:solidFill>
                  <a:schemeClr val="accent1">
                    <a:lumMod val="75000"/>
                  </a:schemeClr>
                </a:solidFill>
                <a:latin typeface="Arial Rounded MT Bold" panose="020F0704030504030204" pitchFamily="34" charset="0"/>
              </a:rPr>
              <a:t>about</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both</a:t>
            </a:r>
            <a:r>
              <a:rPr lang="it-IT" dirty="0">
                <a:solidFill>
                  <a:schemeClr val="accent1">
                    <a:lumMod val="75000"/>
                  </a:schemeClr>
                </a:solidFill>
                <a:latin typeface="Arial Rounded MT Bold" panose="020F0704030504030204" pitchFamily="34" charset="0"/>
              </a:rPr>
              <a:t>.</a:t>
            </a:r>
          </a:p>
        </p:txBody>
      </p:sp>
    </p:spTree>
    <p:extLst>
      <p:ext uri="{BB962C8B-B14F-4D97-AF65-F5344CB8AC3E}">
        <p14:creationId xmlns:p14="http://schemas.microsoft.com/office/powerpoint/2010/main" xmlns="" val="38876978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229600" cy="792088"/>
          </a:xfrm>
        </p:spPr>
        <p:txBody>
          <a:bodyPr/>
          <a:lstStyle/>
          <a:p>
            <a:r>
              <a:rPr lang="it-IT" sz="3200" dirty="0" err="1" smtClean="0">
                <a:latin typeface="Arial Rounded MT Bold" panose="020F0704030504030204" pitchFamily="34" charset="0"/>
              </a:rPr>
              <a:t>Subjective</a:t>
            </a:r>
            <a:r>
              <a:rPr lang="it-IT" sz="3200" dirty="0" smtClean="0">
                <a:latin typeface="Arial Rounded MT Bold" panose="020F0704030504030204" pitchFamily="34" charset="0"/>
              </a:rPr>
              <a:t> </a:t>
            </a:r>
            <a:r>
              <a:rPr lang="it-IT" sz="3200" dirty="0" err="1" smtClean="0">
                <a:latin typeface="Arial Rounded MT Bold" panose="020F0704030504030204" pitchFamily="34" charset="0"/>
              </a:rPr>
              <a:t>approah</a:t>
            </a:r>
            <a:endParaRPr lang="it-IT" sz="3200" dirty="0">
              <a:latin typeface="Arial Rounded MT Bold" panose="020F0704030504030204" pitchFamily="34" charset="0"/>
            </a:endParaRPr>
          </a:p>
        </p:txBody>
      </p:sp>
      <p:sp>
        <p:nvSpPr>
          <p:cNvPr id="3" name="Segnaposto contenuto 2"/>
          <p:cNvSpPr>
            <a:spLocks noGrp="1"/>
          </p:cNvSpPr>
          <p:nvPr>
            <p:ph idx="1"/>
          </p:nvPr>
        </p:nvSpPr>
        <p:spPr>
          <a:xfrm>
            <a:off x="457200" y="1196752"/>
            <a:ext cx="8229600" cy="4781128"/>
          </a:xfrm>
        </p:spPr>
        <p:txBody>
          <a:bodyPr>
            <a:normAutofit lnSpcReduction="10000"/>
          </a:bodyPr>
          <a:lstStyle/>
          <a:p>
            <a:pPr marL="0" indent="0">
              <a:buNone/>
            </a:pPr>
            <a:r>
              <a:rPr lang="it-IT" u="sng" dirty="0" err="1" smtClean="0">
                <a:solidFill>
                  <a:schemeClr val="accent1">
                    <a:lumMod val="75000"/>
                  </a:schemeClr>
                </a:solidFill>
                <a:latin typeface="Arial Rounded MT Bold" panose="020F0704030504030204" pitchFamily="34" charset="0"/>
              </a:rPr>
              <a:t>Starting</a:t>
            </a:r>
            <a:r>
              <a:rPr lang="it-IT" u="sng" dirty="0" smtClean="0">
                <a:solidFill>
                  <a:schemeClr val="accent1">
                    <a:lumMod val="75000"/>
                  </a:schemeClr>
                </a:solidFill>
                <a:latin typeface="Arial Rounded MT Bold" panose="020F0704030504030204" pitchFamily="34" charset="0"/>
              </a:rPr>
              <a:t> </a:t>
            </a:r>
            <a:r>
              <a:rPr lang="it-IT" u="sng" dirty="0" err="1" smtClean="0">
                <a:solidFill>
                  <a:schemeClr val="accent1">
                    <a:lumMod val="75000"/>
                  </a:schemeClr>
                </a:solidFill>
                <a:latin typeface="Arial Rounded MT Bold" panose="020F0704030504030204" pitchFamily="34" charset="0"/>
              </a:rPr>
              <a:t>point</a:t>
            </a:r>
            <a:r>
              <a:rPr lang="it-IT" dirty="0" smtClean="0">
                <a:solidFill>
                  <a:schemeClr val="accent1">
                    <a:lumMod val="75000"/>
                  </a:schemeClr>
                </a:solidFill>
                <a:latin typeface="Arial Rounded MT Bold" panose="020F0704030504030204" pitchFamily="34" charset="0"/>
              </a:rPr>
              <a:t>.  The </a:t>
            </a:r>
            <a:r>
              <a:rPr lang="en-US" dirty="0" smtClean="0">
                <a:solidFill>
                  <a:schemeClr val="accent1">
                    <a:lumMod val="75000"/>
                  </a:schemeClr>
                </a:solidFill>
                <a:latin typeface="Arial Rounded MT Bold" panose="020F0704030504030204" pitchFamily="34" charset="0"/>
              </a:rPr>
              <a:t>discourse </a:t>
            </a:r>
            <a:r>
              <a:rPr lang="en-US" dirty="0">
                <a:solidFill>
                  <a:schemeClr val="accent1">
                    <a:lumMod val="75000"/>
                  </a:schemeClr>
                </a:solidFill>
                <a:latin typeface="Arial Rounded MT Bold" panose="020F0704030504030204" pitchFamily="34" charset="0"/>
              </a:rPr>
              <a:t>about poverty has been dominated by the </a:t>
            </a:r>
            <a:r>
              <a:rPr lang="en-US" dirty="0" smtClean="0">
                <a:solidFill>
                  <a:schemeClr val="accent1">
                    <a:lumMod val="75000"/>
                  </a:schemeClr>
                </a:solidFill>
                <a:latin typeface="Arial Rounded MT Bold" panose="020F0704030504030204" pitchFamily="34" charset="0"/>
              </a:rPr>
              <a:t>perspectives and </a:t>
            </a:r>
            <a:r>
              <a:rPr lang="en-US" dirty="0">
                <a:solidFill>
                  <a:schemeClr val="accent1">
                    <a:lumMod val="75000"/>
                  </a:schemeClr>
                </a:solidFill>
                <a:latin typeface="Arial Rounded MT Bold" panose="020F0704030504030204" pitchFamily="34" charset="0"/>
              </a:rPr>
              <a:t>expertise of those </a:t>
            </a:r>
            <a:r>
              <a:rPr lang="en-US" dirty="0" smtClean="0">
                <a:solidFill>
                  <a:schemeClr val="accent1">
                    <a:lumMod val="75000"/>
                  </a:schemeClr>
                </a:solidFill>
                <a:latin typeface="Arial Rounded MT Bold" panose="020F0704030504030204" pitchFamily="34" charset="0"/>
              </a:rPr>
              <a:t>who </a:t>
            </a:r>
            <a:r>
              <a:rPr lang="en-US" dirty="0">
                <a:solidFill>
                  <a:schemeClr val="accent1">
                    <a:lumMod val="75000"/>
                  </a:schemeClr>
                </a:solidFill>
                <a:latin typeface="Arial Rounded MT Bold" panose="020F0704030504030204" pitchFamily="34" charset="0"/>
              </a:rPr>
              <a:t>are not </a:t>
            </a:r>
            <a:r>
              <a:rPr lang="en-US" dirty="0" smtClean="0">
                <a:solidFill>
                  <a:schemeClr val="accent1">
                    <a:lumMod val="75000"/>
                  </a:schemeClr>
                </a:solidFill>
                <a:latin typeface="Arial Rounded MT Bold" panose="020F0704030504030204" pitchFamily="34" charset="0"/>
              </a:rPr>
              <a:t>poor.</a:t>
            </a:r>
          </a:p>
          <a:p>
            <a:pPr marL="0" indent="0">
              <a:buNone/>
            </a:pPr>
            <a:endParaRPr lang="en-US" dirty="0">
              <a:solidFill>
                <a:schemeClr val="accent1">
                  <a:lumMod val="75000"/>
                </a:schemeClr>
              </a:solidFill>
              <a:latin typeface="Arial Rounded MT Bold" panose="020F0704030504030204" pitchFamily="34" charset="0"/>
            </a:endParaRPr>
          </a:p>
          <a:p>
            <a:pPr marL="0" indent="0">
              <a:buNone/>
            </a:pPr>
            <a:r>
              <a:rPr lang="en-US" dirty="0">
                <a:solidFill>
                  <a:schemeClr val="accent1">
                    <a:lumMod val="75000"/>
                  </a:schemeClr>
                </a:solidFill>
                <a:latin typeface="Arial Rounded MT Bold" panose="020F0704030504030204" pitchFamily="34" charset="0"/>
              </a:rPr>
              <a:t>R</a:t>
            </a:r>
            <a:r>
              <a:rPr lang="en-US" dirty="0" smtClean="0">
                <a:solidFill>
                  <a:schemeClr val="accent1">
                    <a:lumMod val="75000"/>
                  </a:schemeClr>
                </a:solidFill>
                <a:latin typeface="Arial Rounded MT Bold" panose="020F0704030504030204" pitchFamily="34" charset="0"/>
              </a:rPr>
              <a:t>ecent </a:t>
            </a:r>
            <a:r>
              <a:rPr lang="en-US" dirty="0">
                <a:solidFill>
                  <a:schemeClr val="accent1">
                    <a:lumMod val="75000"/>
                  </a:schemeClr>
                </a:solidFill>
                <a:latin typeface="Arial Rounded MT Bold" panose="020F0704030504030204" pitchFamily="34" charset="0"/>
              </a:rPr>
              <a:t>research has demonstrated the </a:t>
            </a:r>
            <a:r>
              <a:rPr lang="en-US" dirty="0" smtClean="0">
                <a:solidFill>
                  <a:schemeClr val="accent1">
                    <a:lumMod val="75000"/>
                  </a:schemeClr>
                </a:solidFill>
                <a:latin typeface="Arial Rounded MT Bold" panose="020F0704030504030204" pitchFamily="34" charset="0"/>
              </a:rPr>
              <a:t>potential of this approach </a:t>
            </a:r>
            <a:r>
              <a:rPr lang="en-US" dirty="0">
                <a:solidFill>
                  <a:schemeClr val="accent1">
                    <a:lumMod val="75000"/>
                  </a:schemeClr>
                </a:solidFill>
                <a:latin typeface="Arial Rounded MT Bold" panose="020F0704030504030204" pitchFamily="34" charset="0"/>
              </a:rPr>
              <a:t>(=</a:t>
            </a:r>
            <a:r>
              <a:rPr lang="it-IT" dirty="0">
                <a:solidFill>
                  <a:schemeClr val="accent1">
                    <a:lumMod val="75000"/>
                  </a:schemeClr>
                </a:solidFill>
                <a:latin typeface="Arial Rounded MT Bold" panose="020F0704030504030204" pitchFamily="34" charset="0"/>
              </a:rPr>
              <a:t> </a:t>
            </a:r>
            <a:r>
              <a:rPr lang="it-IT" b="1" i="1" dirty="0" err="1">
                <a:solidFill>
                  <a:srgbClr val="C00000"/>
                </a:solidFill>
                <a:effectLst>
                  <a:outerShdw blurRad="38100" dist="38100" dir="2700000" algn="tl">
                    <a:srgbClr val="000000">
                      <a:alpha val="43137"/>
                    </a:srgbClr>
                  </a:outerShdw>
                </a:effectLst>
                <a:latin typeface="Arial Rounded MT Bold" panose="020F0704030504030204" pitchFamily="34" charset="0"/>
              </a:rPr>
              <a:t>participatory</a:t>
            </a:r>
            <a:r>
              <a:rPr lang="it-IT" b="1" i="1" dirty="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b="1" i="1" dirty="0" err="1">
                <a:solidFill>
                  <a:srgbClr val="C00000"/>
                </a:solidFill>
                <a:effectLst>
                  <a:outerShdw blurRad="38100" dist="38100" dir="2700000" algn="tl">
                    <a:srgbClr val="000000">
                      <a:alpha val="43137"/>
                    </a:srgbClr>
                  </a:outerShdw>
                </a:effectLst>
                <a:latin typeface="Arial Rounded MT Bold" panose="020F0704030504030204" pitchFamily="34" charset="0"/>
              </a:rPr>
              <a:t>approach</a:t>
            </a:r>
            <a:r>
              <a:rPr lang="en-US" dirty="0">
                <a:solidFill>
                  <a:schemeClr val="accent1">
                    <a:lumMod val="75000"/>
                  </a:schemeClr>
                </a:solidFill>
                <a:latin typeface="Arial Rounded MT Bold" panose="020F0704030504030204" pitchFamily="34" charset="0"/>
              </a:rPr>
              <a:t>), </a:t>
            </a:r>
            <a:r>
              <a:rPr lang="en-US" dirty="0" smtClean="0">
                <a:solidFill>
                  <a:schemeClr val="accent1">
                    <a:lumMod val="75000"/>
                  </a:schemeClr>
                </a:solidFill>
                <a:latin typeface="Arial Rounded MT Bold" panose="020F0704030504030204" pitchFamily="34" charset="0"/>
              </a:rPr>
              <a:t>for instance in selecting those countries that are comparable ( = people share the same ideas </a:t>
            </a:r>
            <a:r>
              <a:rPr lang="en-US" u="sng" dirty="0" smtClean="0">
                <a:solidFill>
                  <a:schemeClr val="accent1">
                    <a:lumMod val="75000"/>
                  </a:schemeClr>
                </a:solidFill>
                <a:latin typeface="Arial Rounded MT Bold" panose="020F0704030504030204" pitchFamily="34" charset="0"/>
              </a:rPr>
              <a:t>on what is necessary in life</a:t>
            </a:r>
            <a:r>
              <a:rPr lang="en-US" dirty="0" smtClean="0">
                <a:solidFill>
                  <a:schemeClr val="accent1">
                    <a:lumMod val="75000"/>
                  </a:schemeClr>
                </a:solidFill>
                <a:latin typeface="Arial Rounded MT Bold" panose="020F0704030504030204" pitchFamily="34" charset="0"/>
              </a:rPr>
              <a:t>, allowing for </a:t>
            </a:r>
            <a:r>
              <a:rPr lang="en-US" u="sng" dirty="0" smtClean="0">
                <a:solidFill>
                  <a:schemeClr val="accent1">
                    <a:lumMod val="75000"/>
                  </a:schemeClr>
                </a:solidFill>
                <a:latin typeface="Arial Rounded MT Bold" panose="020F0704030504030204" pitchFamily="34" charset="0"/>
              </a:rPr>
              <a:t>meaningful comparisons</a:t>
            </a:r>
            <a:r>
              <a:rPr lang="en-US" dirty="0" smtClean="0">
                <a:solidFill>
                  <a:schemeClr val="accent1">
                    <a:lumMod val="75000"/>
                  </a:schemeClr>
                </a:solidFill>
                <a:latin typeface="Arial Rounded MT Bold" panose="020F0704030504030204" pitchFamily="34" charset="0"/>
              </a:rPr>
              <a:t>).</a:t>
            </a:r>
          </a:p>
          <a:p>
            <a:pPr marL="0" indent="0">
              <a:buNone/>
            </a:pPr>
            <a:endParaRPr lang="en-US" dirty="0" smtClean="0">
              <a:solidFill>
                <a:schemeClr val="accent1">
                  <a:lumMod val="75000"/>
                </a:schemeClr>
              </a:solidFill>
              <a:latin typeface="Arial Rounded MT Bold" panose="020F0704030504030204" pitchFamily="34" charset="0"/>
            </a:endParaRPr>
          </a:p>
          <a:p>
            <a:pPr marL="0" indent="0">
              <a:buNone/>
            </a:pPr>
            <a:r>
              <a:rPr lang="en-US" dirty="0">
                <a:solidFill>
                  <a:schemeClr val="accent1">
                    <a:lumMod val="75000"/>
                  </a:schemeClr>
                </a:solidFill>
                <a:latin typeface="Arial Rounded MT Bold" panose="020F0704030504030204" pitchFamily="34" charset="0"/>
              </a:rPr>
              <a:t>Meantime, there are limits to what can be learned from “asking people,” and not all views are equally </a:t>
            </a:r>
            <a:r>
              <a:rPr lang="en-US" dirty="0" smtClean="0">
                <a:solidFill>
                  <a:schemeClr val="accent1">
                    <a:lumMod val="75000"/>
                  </a:schemeClr>
                </a:solidFill>
                <a:latin typeface="Arial Rounded MT Bold" panose="020F0704030504030204" pitchFamily="34" charset="0"/>
              </a:rPr>
              <a:t>valid (i.e. local cultural frames).</a:t>
            </a:r>
            <a:endParaRPr lang="it-IT"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4255710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6632"/>
            <a:ext cx="8229600" cy="764704"/>
          </a:xfrm>
        </p:spPr>
        <p:txBody>
          <a:bodyPr/>
          <a:lstStyle/>
          <a:p>
            <a:r>
              <a:rPr lang="en-US" sz="3200" dirty="0">
                <a:latin typeface="Arial Rounded MT Bold" panose="020F0704030504030204" pitchFamily="34" charset="0"/>
              </a:rPr>
              <a:t>Looking for all the dimensions of poverty</a:t>
            </a:r>
            <a:endParaRPr lang="it-IT" sz="3200" dirty="0">
              <a:latin typeface="Arial Rounded MT Bold" panose="020F0704030504030204" pitchFamily="34" charset="0"/>
            </a:endParaRPr>
          </a:p>
        </p:txBody>
      </p:sp>
      <p:sp>
        <p:nvSpPr>
          <p:cNvPr id="3" name="Segnaposto contenuto 2"/>
          <p:cNvSpPr>
            <a:spLocks noGrp="1"/>
          </p:cNvSpPr>
          <p:nvPr>
            <p:ph idx="1"/>
          </p:nvPr>
        </p:nvSpPr>
        <p:spPr>
          <a:xfrm>
            <a:off x="539552" y="1340768"/>
            <a:ext cx="8229600" cy="5256584"/>
          </a:xfrm>
        </p:spPr>
        <p:txBody>
          <a:bodyPr>
            <a:normAutofit fontScale="92500" lnSpcReduction="10000"/>
          </a:bodyPr>
          <a:lstStyle/>
          <a:p>
            <a:pPr marL="0" indent="0">
              <a:buNone/>
            </a:pPr>
            <a:r>
              <a:rPr lang="en-US" dirty="0" smtClean="0">
                <a:solidFill>
                  <a:schemeClr val="accent1">
                    <a:lumMod val="75000"/>
                  </a:schemeClr>
                </a:solidFill>
                <a:latin typeface="Arial Rounded MT Bold" panose="020F0704030504030204" pitchFamily="34" charset="0"/>
              </a:rPr>
              <a:t>Studies suggest </a:t>
            </a:r>
            <a:r>
              <a:rPr lang="en-US" dirty="0">
                <a:solidFill>
                  <a:schemeClr val="accent1">
                    <a:lumMod val="75000"/>
                  </a:schemeClr>
                </a:solidFill>
                <a:latin typeface="Arial Rounded MT Bold" panose="020F0704030504030204" pitchFamily="34" charset="0"/>
              </a:rPr>
              <a:t>that </a:t>
            </a:r>
            <a:r>
              <a:rPr lang="en-US" u="sng" dirty="0">
                <a:solidFill>
                  <a:schemeClr val="accent1">
                    <a:lumMod val="75000"/>
                  </a:schemeClr>
                </a:solidFill>
                <a:latin typeface="Arial Rounded MT Bold" panose="020F0704030504030204" pitchFamily="34" charset="0"/>
              </a:rPr>
              <a:t>poverty </a:t>
            </a:r>
            <a:r>
              <a:rPr lang="en-US" u="sng" dirty="0" smtClean="0">
                <a:solidFill>
                  <a:schemeClr val="accent1">
                    <a:lumMod val="75000"/>
                  </a:schemeClr>
                </a:solidFill>
                <a:latin typeface="Arial Rounded MT Bold" panose="020F0704030504030204" pitchFamily="34" charset="0"/>
              </a:rPr>
              <a:t>consists of many interlocking </a:t>
            </a:r>
            <a:r>
              <a:rPr lang="en-US" u="sng" dirty="0">
                <a:solidFill>
                  <a:schemeClr val="accent1">
                    <a:lumMod val="75000"/>
                  </a:schemeClr>
                </a:solidFill>
                <a:latin typeface="Arial Rounded MT Bold" panose="020F0704030504030204" pitchFamily="34" charset="0"/>
              </a:rPr>
              <a:t>dimensions</a:t>
            </a:r>
            <a:r>
              <a:rPr lang="en-US" dirty="0">
                <a:solidFill>
                  <a:schemeClr val="accent1">
                    <a:lumMod val="75000"/>
                  </a:schemeClr>
                </a:solidFill>
                <a:latin typeface="Arial Rounded MT Bold" panose="020F0704030504030204" pitchFamily="34" charset="0"/>
              </a:rPr>
              <a:t>, where lack of food, poor health, and illness; </a:t>
            </a:r>
            <a:r>
              <a:rPr lang="en-US" dirty="0" smtClean="0">
                <a:solidFill>
                  <a:schemeClr val="accent1">
                    <a:lumMod val="75000"/>
                  </a:schemeClr>
                </a:solidFill>
                <a:latin typeface="Arial Rounded MT Bold" panose="020F0704030504030204" pitchFamily="34" charset="0"/>
              </a:rPr>
              <a:t>lack of </a:t>
            </a:r>
            <a:r>
              <a:rPr lang="en-US" dirty="0">
                <a:solidFill>
                  <a:schemeClr val="accent1">
                    <a:lumMod val="75000"/>
                  </a:schemeClr>
                </a:solidFill>
                <a:latin typeface="Arial Rounded MT Bold" panose="020F0704030504030204" pitchFamily="34" charset="0"/>
              </a:rPr>
              <a:t>access to public goods; and </a:t>
            </a:r>
            <a:r>
              <a:rPr lang="en-US" u="sng" dirty="0">
                <a:solidFill>
                  <a:schemeClr val="accent1">
                    <a:lumMod val="75000"/>
                  </a:schemeClr>
                </a:solidFill>
                <a:latin typeface="Arial Rounded MT Bold" panose="020F0704030504030204" pitchFamily="34" charset="0"/>
              </a:rPr>
              <a:t>powerlessness were judged to be </a:t>
            </a:r>
            <a:r>
              <a:rPr lang="en-US" u="sng" dirty="0" smtClean="0">
                <a:solidFill>
                  <a:schemeClr val="accent1">
                    <a:lumMod val="75000"/>
                  </a:schemeClr>
                </a:solidFill>
                <a:latin typeface="Arial Rounded MT Bold" panose="020F0704030504030204" pitchFamily="34" charset="0"/>
              </a:rPr>
              <a:t>more important </a:t>
            </a:r>
            <a:r>
              <a:rPr lang="en-US" u="sng" dirty="0">
                <a:solidFill>
                  <a:schemeClr val="accent1">
                    <a:lumMod val="75000"/>
                  </a:schemeClr>
                </a:solidFill>
                <a:latin typeface="Arial Rounded MT Bold" panose="020F0704030504030204" pitchFamily="34" charset="0"/>
              </a:rPr>
              <a:t>than monetary poverty</a:t>
            </a:r>
            <a:r>
              <a:rPr lang="en-US" dirty="0">
                <a:solidFill>
                  <a:schemeClr val="accent1">
                    <a:lumMod val="75000"/>
                  </a:schemeClr>
                </a:solidFill>
                <a:latin typeface="Arial Rounded MT Bold" panose="020F0704030504030204" pitchFamily="34" charset="0"/>
              </a:rPr>
              <a:t>. </a:t>
            </a:r>
            <a:endParaRPr lang="en-US" dirty="0" smtClean="0">
              <a:solidFill>
                <a:schemeClr val="accent1">
                  <a:lumMod val="75000"/>
                </a:schemeClr>
              </a:solidFill>
              <a:latin typeface="Arial Rounded MT Bold" panose="020F0704030504030204" pitchFamily="34" charset="0"/>
            </a:endParaRPr>
          </a:p>
          <a:p>
            <a:pPr marL="0" indent="0">
              <a:buNone/>
            </a:pPr>
            <a:endParaRPr lang="en-US" dirty="0" smtClean="0">
              <a:solidFill>
                <a:schemeClr val="accent1">
                  <a:lumMod val="75000"/>
                </a:schemeClr>
              </a:solidFill>
              <a:latin typeface="Arial Rounded MT Bold" panose="020F0704030504030204" pitchFamily="34" charset="0"/>
            </a:endParaRPr>
          </a:p>
          <a:p>
            <a:pPr marL="0" indent="0">
              <a:buNone/>
            </a:pPr>
            <a:r>
              <a:rPr lang="en-US" u="sng" dirty="0" smtClean="0">
                <a:solidFill>
                  <a:srgbClr val="C00000"/>
                </a:solidFill>
                <a:latin typeface="Arial Rounded MT Bold" panose="020F0704030504030204" pitchFamily="34" charset="0"/>
              </a:rPr>
              <a:t>Nonmonetary poverty domains</a:t>
            </a:r>
            <a:r>
              <a:rPr lang="en-US" dirty="0" smtClean="0">
                <a:solidFill>
                  <a:srgbClr val="C00000"/>
                </a:solidFill>
                <a:latin typeface="Arial Rounded MT Bold" panose="020F0704030504030204" pitchFamily="34" charset="0"/>
              </a:rPr>
              <a:t>: The participatory approach may help in identifying these dimensions (= self assessment; individual necessary minimum </a:t>
            </a:r>
            <a:r>
              <a:rPr lang="en-US" u="sng" dirty="0" smtClean="0">
                <a:solidFill>
                  <a:srgbClr val="C00000"/>
                </a:solidFill>
                <a:latin typeface="Arial Rounded MT Bold" panose="020F0704030504030204" pitchFamily="34" charset="0"/>
              </a:rPr>
              <a:t>consumption</a:t>
            </a:r>
            <a:r>
              <a:rPr lang="en-US" dirty="0" smtClean="0">
                <a:solidFill>
                  <a:schemeClr val="accent1">
                    <a:lumMod val="75000"/>
                  </a:schemeClr>
                </a:solidFill>
                <a:latin typeface="Arial Rounded MT Bold" panose="020F0704030504030204" pitchFamily="34" charset="0"/>
              </a:rPr>
              <a:t>*</a:t>
            </a:r>
            <a:r>
              <a:rPr lang="en-US" dirty="0" smtClean="0">
                <a:solidFill>
                  <a:srgbClr val="C00000"/>
                </a:solidFill>
                <a:latin typeface="Arial Rounded MT Bold" panose="020F0704030504030204" pitchFamily="34" charset="0"/>
              </a:rPr>
              <a:t> to set an individual standard; distance from the individual standard; general minimum </a:t>
            </a:r>
            <a:r>
              <a:rPr lang="en-US" dirty="0">
                <a:solidFill>
                  <a:srgbClr val="C00000"/>
                </a:solidFill>
                <a:latin typeface="Arial Rounded MT Bold" panose="020F0704030504030204" pitchFamily="34" charset="0"/>
              </a:rPr>
              <a:t>consumption </a:t>
            </a:r>
            <a:r>
              <a:rPr lang="en-US" dirty="0" smtClean="0">
                <a:solidFill>
                  <a:srgbClr val="C00000"/>
                </a:solidFill>
                <a:latin typeface="Arial Rounded MT Bold" panose="020F0704030504030204" pitchFamily="34" charset="0"/>
              </a:rPr>
              <a:t>level to </a:t>
            </a:r>
            <a:r>
              <a:rPr lang="en-US" dirty="0">
                <a:solidFill>
                  <a:srgbClr val="C00000"/>
                </a:solidFill>
                <a:latin typeface="Arial Rounded MT Bold" panose="020F0704030504030204" pitchFamily="34" charset="0"/>
              </a:rPr>
              <a:t>set </a:t>
            </a:r>
            <a:r>
              <a:rPr lang="en-US" dirty="0" smtClean="0">
                <a:solidFill>
                  <a:srgbClr val="C00000"/>
                </a:solidFill>
                <a:latin typeface="Arial Rounded MT Bold" panose="020F0704030504030204" pitchFamily="34" charset="0"/>
              </a:rPr>
              <a:t>a population-wide standard, or poverty line).</a:t>
            </a:r>
          </a:p>
          <a:p>
            <a:pPr marL="0" indent="0">
              <a:buNone/>
            </a:pPr>
            <a:endParaRPr lang="en-US" dirty="0">
              <a:solidFill>
                <a:schemeClr val="accent1">
                  <a:lumMod val="75000"/>
                </a:schemeClr>
              </a:solidFill>
              <a:latin typeface="Arial Rounded MT Bold" panose="020F0704030504030204" pitchFamily="34" charset="0"/>
            </a:endParaRPr>
          </a:p>
          <a:p>
            <a:pPr marL="0" indent="0">
              <a:buNone/>
            </a:pPr>
            <a:r>
              <a:rPr lang="en-US" dirty="0" smtClean="0">
                <a:solidFill>
                  <a:schemeClr val="accent1">
                    <a:lumMod val="75000"/>
                  </a:schemeClr>
                </a:solidFill>
                <a:latin typeface="Arial Rounded MT Bold" panose="020F0704030504030204" pitchFamily="34" charset="0"/>
              </a:rPr>
              <a:t>Approach which is </a:t>
            </a:r>
            <a:r>
              <a:rPr lang="en-US" u="sng" dirty="0" smtClean="0">
                <a:solidFill>
                  <a:schemeClr val="accent1">
                    <a:lumMod val="75000"/>
                  </a:schemeClr>
                </a:solidFill>
                <a:latin typeface="Arial Rounded MT Bold" panose="020F0704030504030204" pitchFamily="34" charset="0"/>
              </a:rPr>
              <a:t>crucial to collect information from </a:t>
            </a:r>
            <a:r>
              <a:rPr lang="en-US"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sub-populations which are under represented in household  surveys </a:t>
            </a:r>
            <a:r>
              <a:rPr lang="en-US" dirty="0" smtClean="0">
                <a:solidFill>
                  <a:schemeClr val="accent1">
                    <a:lumMod val="75000"/>
                  </a:schemeClr>
                </a:solidFill>
                <a:latin typeface="Arial Rounded MT Bold" panose="020F0704030504030204" pitchFamily="34" charset="0"/>
              </a:rPr>
              <a:t>(i.e. children; young people; other vulnerable groups).</a:t>
            </a:r>
            <a:endParaRPr lang="it-IT"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1503145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836712"/>
          </a:xfrm>
        </p:spPr>
        <p:txBody>
          <a:bodyPr/>
          <a:lstStyle/>
          <a:p>
            <a:r>
              <a:rPr lang="it-IT" sz="3200" dirty="0" smtClean="0">
                <a:latin typeface="Arial Rounded MT Bold" panose="020F0704030504030204" pitchFamily="34" charset="0"/>
              </a:rPr>
              <a:t>Basic </a:t>
            </a:r>
            <a:r>
              <a:rPr lang="it-IT" sz="3200" dirty="0" err="1" smtClean="0">
                <a:latin typeface="Arial Rounded MT Bold" panose="020F0704030504030204" pitchFamily="34" charset="0"/>
              </a:rPr>
              <a:t>needs</a:t>
            </a:r>
            <a:r>
              <a:rPr lang="it-IT" sz="3200" dirty="0" smtClean="0">
                <a:latin typeface="Arial Rounded MT Bold" panose="020F0704030504030204" pitchFamily="34" charset="0"/>
              </a:rPr>
              <a:t> </a:t>
            </a:r>
            <a:r>
              <a:rPr lang="it-IT" sz="3200" dirty="0" err="1" smtClean="0">
                <a:latin typeface="Arial Rounded MT Bold" panose="020F0704030504030204" pitchFamily="34" charset="0"/>
              </a:rPr>
              <a:t>approach</a:t>
            </a:r>
            <a:endParaRPr lang="it-IT" sz="3200" dirty="0">
              <a:latin typeface="Arial Rounded MT Bold" panose="020F0704030504030204" pitchFamily="34" charset="0"/>
            </a:endParaRPr>
          </a:p>
        </p:txBody>
      </p:sp>
      <p:sp>
        <p:nvSpPr>
          <p:cNvPr id="3" name="Segnaposto contenuto 2"/>
          <p:cNvSpPr>
            <a:spLocks noGrp="1"/>
          </p:cNvSpPr>
          <p:nvPr>
            <p:ph idx="1"/>
          </p:nvPr>
        </p:nvSpPr>
        <p:spPr>
          <a:xfrm>
            <a:off x="251520" y="980728"/>
            <a:ext cx="8723312" cy="5544616"/>
          </a:xfrm>
        </p:spPr>
        <p:txBody>
          <a:bodyPr>
            <a:normAutofit/>
          </a:bodyPr>
          <a:lstStyle/>
          <a:p>
            <a:r>
              <a:rPr lang="it-IT" dirty="0">
                <a:solidFill>
                  <a:schemeClr val="accent1">
                    <a:lumMod val="75000"/>
                  </a:schemeClr>
                </a:solidFill>
                <a:latin typeface="Arial Rounded MT Bold" panose="020F0704030504030204" pitchFamily="34" charset="0"/>
              </a:rPr>
              <a:t>Long </a:t>
            </a:r>
            <a:r>
              <a:rPr lang="it-IT" dirty="0" smtClean="0">
                <a:solidFill>
                  <a:schemeClr val="accent1">
                    <a:lumMod val="75000"/>
                  </a:schemeClr>
                </a:solidFill>
                <a:latin typeface="Arial Rounded MT Bold" panose="020F0704030504030204" pitchFamily="34" charset="0"/>
              </a:rPr>
              <a:t>story, </a:t>
            </a:r>
            <a:r>
              <a:rPr lang="it-IT" dirty="0" err="1" smtClean="0">
                <a:solidFill>
                  <a:schemeClr val="accent1">
                    <a:lumMod val="75000"/>
                  </a:schemeClr>
                </a:solidFill>
                <a:latin typeface="Arial Rounded MT Bold" panose="020F0704030504030204" pitchFamily="34" charset="0"/>
              </a:rPr>
              <a:t>different</a:t>
            </a:r>
            <a:r>
              <a:rPr lang="it-IT" dirty="0" smtClean="0">
                <a:solidFill>
                  <a:schemeClr val="accent1">
                    <a:lumMod val="75000"/>
                  </a:schemeClr>
                </a:solidFill>
                <a:latin typeface="Arial Rounded MT Bold" panose="020F0704030504030204" pitchFamily="34" charset="0"/>
              </a:rPr>
              <a:t> in </a:t>
            </a:r>
            <a:r>
              <a:rPr lang="it-IT" dirty="0" err="1" smtClean="0">
                <a:solidFill>
                  <a:schemeClr val="accent1">
                    <a:lumMod val="75000"/>
                  </a:schemeClr>
                </a:solidFill>
                <a:latin typeface="Arial Rounded MT Bold" panose="020F0704030504030204" pitchFamily="34" charset="0"/>
              </a:rPr>
              <a:t>different</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countries</a:t>
            </a:r>
            <a:endParaRPr lang="it-IT" dirty="0" smtClean="0">
              <a:solidFill>
                <a:schemeClr val="accent1">
                  <a:lumMod val="75000"/>
                </a:schemeClr>
              </a:solidFill>
              <a:latin typeface="Arial Rounded MT Bold" panose="020F0704030504030204" pitchFamily="34" charset="0"/>
            </a:endParaRPr>
          </a:p>
          <a:p>
            <a:endParaRPr lang="it-IT" dirty="0">
              <a:solidFill>
                <a:schemeClr val="accent1">
                  <a:lumMod val="75000"/>
                </a:schemeClr>
              </a:solidFill>
              <a:latin typeface="Arial Rounded MT Bold" panose="020F0704030504030204" pitchFamily="34" charset="0"/>
            </a:endParaRPr>
          </a:p>
          <a:p>
            <a:r>
              <a:rPr lang="en-US" dirty="0" smtClean="0">
                <a:solidFill>
                  <a:schemeClr val="accent1">
                    <a:lumMod val="75000"/>
                  </a:schemeClr>
                </a:solidFill>
                <a:latin typeface="Arial Rounded MT Bold" panose="020F0704030504030204" pitchFamily="34" charset="0"/>
              </a:rPr>
              <a:t>Minimum </a:t>
            </a:r>
            <a:r>
              <a:rPr lang="en-US" dirty="0">
                <a:solidFill>
                  <a:schemeClr val="accent1">
                    <a:lumMod val="75000"/>
                  </a:schemeClr>
                </a:solidFill>
                <a:latin typeface="Arial Rounded MT Bold" panose="020F0704030504030204" pitchFamily="34" charset="0"/>
              </a:rPr>
              <a:t>food </a:t>
            </a:r>
            <a:r>
              <a:rPr lang="en-US" dirty="0" smtClean="0">
                <a:solidFill>
                  <a:schemeClr val="accent1">
                    <a:lumMod val="75000"/>
                  </a:schemeClr>
                </a:solidFill>
                <a:latin typeface="Arial Rounded MT Bold" panose="020F0704030504030204" pitchFamily="34" charset="0"/>
              </a:rPr>
              <a:t>(and </a:t>
            </a:r>
            <a:r>
              <a:rPr lang="it-IT" dirty="0">
                <a:solidFill>
                  <a:schemeClr val="accent1">
                    <a:lumMod val="75000"/>
                  </a:schemeClr>
                </a:solidFill>
                <a:latin typeface="Arial Rounded MT Bold" panose="020F0704030504030204" pitchFamily="34" charset="0"/>
              </a:rPr>
              <a:t>minimum </a:t>
            </a:r>
            <a:r>
              <a:rPr lang="it-IT" dirty="0" err="1">
                <a:solidFill>
                  <a:schemeClr val="accent1">
                    <a:lumMod val="75000"/>
                  </a:schemeClr>
                </a:solidFill>
                <a:latin typeface="Arial Rounded MT Bold" panose="020F0704030504030204" pitchFamily="34" charset="0"/>
              </a:rPr>
              <a:t>cost</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diets</a:t>
            </a:r>
            <a:r>
              <a:rPr lang="it-IT" dirty="0">
                <a:solidFill>
                  <a:schemeClr val="accent1">
                    <a:lumMod val="75000"/>
                  </a:schemeClr>
                </a:solidFill>
                <a:latin typeface="Arial Rounded MT Bold" panose="020F0704030504030204" pitchFamily="34" charset="0"/>
              </a:rPr>
              <a:t>), </a:t>
            </a:r>
            <a:r>
              <a:rPr lang="en-US" dirty="0">
                <a:solidFill>
                  <a:schemeClr val="accent1">
                    <a:lumMod val="75000"/>
                  </a:schemeClr>
                </a:solidFill>
                <a:latin typeface="Arial Rounded MT Bold" panose="020F0704030504030204" pitchFamily="34" charset="0"/>
              </a:rPr>
              <a:t>and </a:t>
            </a:r>
            <a:r>
              <a:rPr lang="en-US" dirty="0" smtClean="0">
                <a:solidFill>
                  <a:schemeClr val="accent1">
                    <a:lumMod val="75000"/>
                  </a:schemeClr>
                </a:solidFill>
                <a:latin typeface="Arial Rounded MT Bold" panose="020F0704030504030204" pitchFamily="34" charset="0"/>
              </a:rPr>
              <a:t>non food requirement </a:t>
            </a:r>
            <a:r>
              <a:rPr lang="en-US" dirty="0" smtClean="0">
                <a:solidFill>
                  <a:schemeClr val="accent1">
                    <a:lumMod val="75000"/>
                  </a:schemeClr>
                </a:solidFill>
                <a:latin typeface="Arial Rounded MT Bold" panose="020F0704030504030204" pitchFamily="34" charset="0"/>
              </a:rPr>
              <a:t> for </a:t>
            </a:r>
            <a:r>
              <a:rPr lang="en-US" dirty="0" smtClean="0">
                <a:solidFill>
                  <a:schemeClr val="accent1">
                    <a:lumMod val="75000"/>
                  </a:schemeClr>
                </a:solidFill>
                <a:latin typeface="Arial Rounded MT Bold" panose="020F0704030504030204" pitchFamily="34" charset="0"/>
              </a:rPr>
              <a:t>an adequate  intake (= food input) for a household. It is implied</a:t>
            </a:r>
          </a:p>
          <a:p>
            <a:pPr marL="1160463">
              <a:buFont typeface="Wingdings" panose="05000000000000000000" pitchFamily="2" charset="2"/>
              <a:buChar char="ü"/>
            </a:pPr>
            <a:r>
              <a:rPr lang="it-IT" sz="2000" dirty="0" err="1" smtClean="0">
                <a:solidFill>
                  <a:schemeClr val="accent1">
                    <a:lumMod val="75000"/>
                  </a:schemeClr>
                </a:solidFill>
                <a:latin typeface="Arial Rounded MT Bold" panose="020F0704030504030204" pitchFamily="34" charset="0"/>
              </a:rPr>
              <a:t>determination</a:t>
            </a:r>
            <a:r>
              <a:rPr lang="it-IT" sz="2000" dirty="0" smtClean="0">
                <a:solidFill>
                  <a:schemeClr val="accent1">
                    <a:lumMod val="75000"/>
                  </a:schemeClr>
                </a:solidFill>
                <a:latin typeface="Arial Rounded MT Bold" panose="020F0704030504030204" pitchFamily="34" charset="0"/>
              </a:rPr>
              <a:t> </a:t>
            </a:r>
            <a:r>
              <a:rPr lang="it-IT" sz="2000" dirty="0">
                <a:solidFill>
                  <a:schemeClr val="accent1">
                    <a:lumMod val="75000"/>
                  </a:schemeClr>
                </a:solidFill>
                <a:latin typeface="Arial Rounded MT Bold" panose="020F0704030504030204" pitchFamily="34" charset="0"/>
              </a:rPr>
              <a:t>of </a:t>
            </a:r>
            <a:r>
              <a:rPr lang="it-IT" sz="2000" dirty="0" err="1">
                <a:solidFill>
                  <a:schemeClr val="accent1">
                    <a:lumMod val="75000"/>
                  </a:schemeClr>
                </a:solidFill>
                <a:latin typeface="Arial Rounded MT Bold" panose="020F0704030504030204" pitchFamily="34" charset="0"/>
              </a:rPr>
              <a:t>nutritional</a:t>
            </a:r>
            <a:r>
              <a:rPr lang="it-IT" sz="2000" dirty="0">
                <a:solidFill>
                  <a:schemeClr val="accent1">
                    <a:lumMod val="75000"/>
                  </a:schemeClr>
                </a:solidFill>
                <a:latin typeface="Arial Rounded MT Bold" panose="020F0704030504030204" pitchFamily="34" charset="0"/>
              </a:rPr>
              <a:t> </a:t>
            </a:r>
            <a:r>
              <a:rPr lang="it-IT" sz="2000" dirty="0" err="1" smtClean="0">
                <a:solidFill>
                  <a:schemeClr val="accent1">
                    <a:lumMod val="75000"/>
                  </a:schemeClr>
                </a:solidFill>
                <a:latin typeface="Arial Rounded MT Bold" panose="020F0704030504030204" pitchFamily="34" charset="0"/>
              </a:rPr>
              <a:t>requirements</a:t>
            </a:r>
            <a:endParaRPr lang="it-IT" sz="2000" dirty="0" smtClean="0">
              <a:solidFill>
                <a:schemeClr val="accent1">
                  <a:lumMod val="75000"/>
                </a:schemeClr>
              </a:solidFill>
              <a:latin typeface="Arial Rounded MT Bold" panose="020F0704030504030204" pitchFamily="34" charset="0"/>
            </a:endParaRPr>
          </a:p>
          <a:p>
            <a:pPr marL="1160463">
              <a:buFont typeface="Wingdings" panose="05000000000000000000" pitchFamily="2" charset="2"/>
              <a:buChar char="ü"/>
            </a:pPr>
            <a:r>
              <a:rPr lang="en-US" sz="2000" dirty="0">
                <a:solidFill>
                  <a:schemeClr val="accent1">
                    <a:lumMod val="75000"/>
                  </a:schemeClr>
                </a:solidFill>
                <a:latin typeface="Arial Rounded MT Bold" panose="020F0704030504030204" pitchFamily="34" charset="0"/>
              </a:rPr>
              <a:t>c</a:t>
            </a:r>
            <a:r>
              <a:rPr lang="en-US" sz="2000" dirty="0" smtClean="0">
                <a:solidFill>
                  <a:schemeClr val="accent1">
                    <a:lumMod val="75000"/>
                  </a:schemeClr>
                </a:solidFill>
                <a:latin typeface="Arial Rounded MT Bold" panose="020F0704030504030204" pitchFamily="34" charset="0"/>
              </a:rPr>
              <a:t>onversion </a:t>
            </a:r>
            <a:r>
              <a:rPr lang="en-US" sz="2000" dirty="0">
                <a:solidFill>
                  <a:schemeClr val="accent1">
                    <a:lumMod val="75000"/>
                  </a:schemeClr>
                </a:solidFill>
                <a:latin typeface="Arial Rounded MT Bold" panose="020F0704030504030204" pitchFamily="34" charset="0"/>
              </a:rPr>
              <a:t>of these requirements into a food </a:t>
            </a:r>
            <a:r>
              <a:rPr lang="en-US" sz="2000" dirty="0" smtClean="0">
                <a:solidFill>
                  <a:schemeClr val="accent1">
                    <a:lumMod val="75000"/>
                  </a:schemeClr>
                </a:solidFill>
                <a:latin typeface="Arial Rounded MT Bold" panose="020F0704030504030204" pitchFamily="34" charset="0"/>
              </a:rPr>
              <a:t>budget</a:t>
            </a:r>
          </a:p>
          <a:p>
            <a:pPr marL="1160463">
              <a:buFont typeface="Wingdings" panose="05000000000000000000" pitchFamily="2" charset="2"/>
              <a:buChar char="ü"/>
            </a:pPr>
            <a:r>
              <a:rPr lang="it-IT" sz="2000" dirty="0" err="1" smtClean="0">
                <a:solidFill>
                  <a:schemeClr val="accent1">
                    <a:lumMod val="75000"/>
                  </a:schemeClr>
                </a:solidFill>
                <a:latin typeface="Arial Rounded MT Bold" panose="020F0704030504030204" pitchFamily="34" charset="0"/>
              </a:rPr>
              <a:t>allowance</a:t>
            </a:r>
            <a:r>
              <a:rPr lang="it-IT" sz="2000" dirty="0" smtClean="0">
                <a:solidFill>
                  <a:schemeClr val="accent1">
                    <a:lumMod val="75000"/>
                  </a:schemeClr>
                </a:solidFill>
                <a:latin typeface="Arial Rounded MT Bold" panose="020F0704030504030204" pitchFamily="34" charset="0"/>
              </a:rPr>
              <a:t> </a:t>
            </a:r>
            <a:r>
              <a:rPr lang="it-IT" sz="2000" dirty="0">
                <a:solidFill>
                  <a:schemeClr val="accent1">
                    <a:lumMod val="75000"/>
                  </a:schemeClr>
                </a:solidFill>
                <a:latin typeface="Arial Rounded MT Bold" panose="020F0704030504030204" pitchFamily="34" charset="0"/>
              </a:rPr>
              <a:t>for </a:t>
            </a:r>
            <a:r>
              <a:rPr lang="it-IT" sz="2000" dirty="0" smtClean="0">
                <a:solidFill>
                  <a:schemeClr val="accent1">
                    <a:lumMod val="75000"/>
                  </a:schemeClr>
                </a:solidFill>
                <a:latin typeface="Arial Rounded MT Bold" panose="020F0704030504030204" pitchFamily="34" charset="0"/>
              </a:rPr>
              <a:t>non </a:t>
            </a:r>
            <a:r>
              <a:rPr lang="it-IT" sz="2000" dirty="0" err="1" smtClean="0">
                <a:solidFill>
                  <a:schemeClr val="accent1">
                    <a:lumMod val="75000"/>
                  </a:schemeClr>
                </a:solidFill>
                <a:latin typeface="Arial Rounded MT Bold" panose="020F0704030504030204" pitchFamily="34" charset="0"/>
              </a:rPr>
              <a:t>food</a:t>
            </a:r>
            <a:r>
              <a:rPr lang="it-IT" sz="2000" dirty="0" smtClean="0">
                <a:solidFill>
                  <a:schemeClr val="accent1">
                    <a:lumMod val="75000"/>
                  </a:schemeClr>
                </a:solidFill>
                <a:latin typeface="Arial Rounded MT Bold" panose="020F0704030504030204" pitchFamily="34" charset="0"/>
              </a:rPr>
              <a:t> </a:t>
            </a:r>
            <a:r>
              <a:rPr lang="it-IT" sz="2000" dirty="0" err="1" smtClean="0">
                <a:solidFill>
                  <a:schemeClr val="accent1">
                    <a:lumMod val="75000"/>
                  </a:schemeClr>
                </a:solidFill>
                <a:latin typeface="Arial Rounded MT Bold" panose="020F0704030504030204" pitchFamily="34" charset="0"/>
              </a:rPr>
              <a:t>items</a:t>
            </a:r>
            <a:endParaRPr lang="it-IT" sz="2000" dirty="0" smtClean="0">
              <a:solidFill>
                <a:schemeClr val="accent1">
                  <a:lumMod val="75000"/>
                </a:schemeClr>
              </a:solidFill>
              <a:latin typeface="Arial Rounded MT Bold" panose="020F0704030504030204" pitchFamily="34" charset="0"/>
            </a:endParaRPr>
          </a:p>
          <a:p>
            <a:endParaRPr lang="it-IT" dirty="0" smtClean="0">
              <a:solidFill>
                <a:schemeClr val="accent1">
                  <a:lumMod val="75000"/>
                </a:schemeClr>
              </a:solidFill>
              <a:latin typeface="Arial Rounded MT Bold" panose="020F0704030504030204" pitchFamily="34" charset="0"/>
            </a:endParaRPr>
          </a:p>
          <a:p>
            <a:r>
              <a:rPr lang="it-IT" u="sng" dirty="0" err="1" smtClean="0">
                <a:solidFill>
                  <a:schemeClr val="accent1">
                    <a:lumMod val="75000"/>
                  </a:schemeClr>
                </a:solidFill>
                <a:latin typeface="Arial Rounded MT Bold" panose="020F0704030504030204" pitchFamily="34" charset="0"/>
              </a:rPr>
              <a:t>Issues</a:t>
            </a:r>
            <a:r>
              <a:rPr lang="it-IT" u="sng" dirty="0" smtClean="0">
                <a:solidFill>
                  <a:schemeClr val="accent1">
                    <a:lumMod val="75000"/>
                  </a:schemeClr>
                </a:solidFill>
                <a:latin typeface="Arial Rounded MT Bold" panose="020F0704030504030204" pitchFamily="34" charset="0"/>
              </a:rPr>
              <a:t> on </a:t>
            </a:r>
            <a:r>
              <a:rPr lang="it-IT" u="sng" dirty="0" err="1" smtClean="0">
                <a:solidFill>
                  <a:schemeClr val="accent1">
                    <a:lumMod val="75000"/>
                  </a:schemeClr>
                </a:solidFill>
                <a:latin typeface="Arial Rounded MT Bold" panose="020F0704030504030204" pitchFamily="34" charset="0"/>
              </a:rPr>
              <a:t>measurement</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calories</a:t>
            </a:r>
            <a:r>
              <a:rPr lang="it-IT" dirty="0" smtClean="0">
                <a:solidFill>
                  <a:schemeClr val="accent1">
                    <a:lumMod val="75000"/>
                  </a:schemeClr>
                </a:solidFill>
                <a:latin typeface="Arial Rounded MT Bold" panose="020F0704030504030204" pitchFamily="34" charset="0"/>
              </a:rPr>
              <a:t> and </a:t>
            </a:r>
            <a:r>
              <a:rPr lang="it-IT" dirty="0" err="1" smtClean="0">
                <a:solidFill>
                  <a:schemeClr val="accent1">
                    <a:lumMod val="75000"/>
                  </a:schemeClr>
                </a:solidFill>
                <a:latin typeface="Arial Rounded MT Bold" panose="020F0704030504030204" pitchFamily="34" charset="0"/>
              </a:rPr>
              <a:t>other</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nutritional</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requirements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variability</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among</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countries</a:t>
            </a:r>
            <a:r>
              <a:rPr lang="it-IT" dirty="0" smtClean="0">
                <a:solidFill>
                  <a:schemeClr val="accent1">
                    <a:lumMod val="75000"/>
                  </a:schemeClr>
                </a:solidFill>
                <a:latin typeface="Arial Rounded MT Bold" panose="020F0704030504030204" pitchFamily="34" charset="0"/>
              </a:rPr>
              <a:t>, (sub-) </a:t>
            </a:r>
            <a:r>
              <a:rPr lang="it-IT" dirty="0" err="1" smtClean="0">
                <a:solidFill>
                  <a:schemeClr val="accent1">
                    <a:lumMod val="75000"/>
                  </a:schemeClr>
                </a:solidFill>
                <a:latin typeface="Arial Rounded MT Bold" panose="020F0704030504030204" pitchFamily="34" charset="0"/>
              </a:rPr>
              <a:t>groups</a:t>
            </a:r>
            <a:r>
              <a:rPr lang="it-IT" dirty="0" smtClean="0">
                <a:solidFill>
                  <a:schemeClr val="accent1">
                    <a:lumMod val="75000"/>
                  </a:schemeClr>
                </a:solidFill>
                <a:latin typeface="Arial Rounded MT Bold" panose="020F0704030504030204" pitchFamily="34" charset="0"/>
              </a:rPr>
              <a:t> by </a:t>
            </a:r>
            <a:r>
              <a:rPr lang="it-IT" dirty="0" err="1" smtClean="0">
                <a:solidFill>
                  <a:schemeClr val="accent1">
                    <a:lumMod val="75000"/>
                  </a:schemeClr>
                </a:solidFill>
                <a:latin typeface="Arial Rounded MT Bold" panose="020F0704030504030204" pitchFamily="34" charset="0"/>
              </a:rPr>
              <a:t>gendre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age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working</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condition</a:t>
            </a:r>
            <a:r>
              <a:rPr lang="it-IT" dirty="0" smtClean="0">
                <a:solidFill>
                  <a:schemeClr val="accent1">
                    <a:lumMod val="75000"/>
                  </a:schemeClr>
                </a:solidFill>
                <a:latin typeface="Arial Rounded MT Bold" panose="020F0704030504030204" pitchFamily="34" charset="0"/>
              </a:rPr>
              <a:t>…, the use </a:t>
            </a:r>
            <a:r>
              <a:rPr lang="it-IT" dirty="0">
                <a:solidFill>
                  <a:schemeClr val="accent1">
                    <a:lumMod val="75000"/>
                  </a:schemeClr>
                </a:solidFill>
                <a:latin typeface="Arial Rounded MT Bold" panose="020F0704030504030204" pitchFamily="34" charset="0"/>
              </a:rPr>
              <a:t>of </a:t>
            </a:r>
            <a:r>
              <a:rPr lang="it-IT" dirty="0" err="1">
                <a:solidFill>
                  <a:schemeClr val="accent1">
                    <a:lumMod val="75000"/>
                  </a:schemeClr>
                </a:solidFill>
                <a:latin typeface="Arial Rounded MT Bold" panose="020F0704030504030204" pitchFamily="34" charset="0"/>
              </a:rPr>
              <a:t>equivalence</a:t>
            </a:r>
            <a:r>
              <a:rPr lang="it-IT" dirty="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scales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updating</a:t>
            </a:r>
            <a:r>
              <a:rPr lang="it-IT" dirty="0" smtClean="0">
                <a:solidFill>
                  <a:schemeClr val="accent1">
                    <a:lumMod val="75000"/>
                  </a:schemeClr>
                </a:solidFill>
                <a:latin typeface="Arial Rounded MT Bold" panose="020F0704030504030204" pitchFamily="34" charset="0"/>
              </a:rPr>
              <a:t> data in time and </a:t>
            </a:r>
            <a:r>
              <a:rPr lang="it-IT" dirty="0" err="1" smtClean="0">
                <a:solidFill>
                  <a:schemeClr val="accent1">
                    <a:lumMod val="75000"/>
                  </a:schemeClr>
                </a:solidFill>
                <a:latin typeface="Arial Rounded MT Bold" panose="020F0704030504030204" pitchFamily="34" charset="0"/>
              </a:rPr>
              <a:t>direction</a:t>
            </a:r>
            <a:r>
              <a:rPr lang="it-IT" dirty="0" smtClean="0">
                <a:solidFill>
                  <a:schemeClr val="accent1">
                    <a:lumMod val="75000"/>
                  </a:schemeClr>
                </a:solidFill>
                <a:latin typeface="Arial Rounded MT Bold" panose="020F0704030504030204" pitchFamily="34" charset="0"/>
              </a:rPr>
              <a:t> of </a:t>
            </a:r>
            <a:r>
              <a:rPr lang="it-IT" dirty="0" err="1" smtClean="0">
                <a:solidFill>
                  <a:schemeClr val="accent1">
                    <a:lumMod val="75000"/>
                  </a:schemeClr>
                </a:solidFill>
                <a:latin typeface="Arial Rounded MT Bold" panose="020F0704030504030204" pitchFamily="34" charset="0"/>
              </a:rPr>
              <a:t>changes</a:t>
            </a:r>
            <a:r>
              <a:rPr lang="it-IT" dirty="0" smtClean="0">
                <a:solidFill>
                  <a:schemeClr val="accent1">
                    <a:lumMod val="75000"/>
                  </a:schemeClr>
                </a:solidFill>
                <a:latin typeface="Arial Rounded MT Bold" panose="020F0704030504030204" pitchFamily="34" charset="0"/>
              </a:rPr>
              <a:t>*.</a:t>
            </a:r>
            <a:endParaRPr lang="it-IT"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1831110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476672"/>
            <a:ext cx="8390166" cy="6024162"/>
          </a:xfrm>
        </p:spPr>
        <p:txBody>
          <a:bodyPr>
            <a:normAutofit/>
          </a:bodyPr>
          <a:lstStyle/>
          <a:p>
            <a:pPr marL="0" indent="0">
              <a:buNone/>
            </a:pPr>
            <a:r>
              <a:rPr lang="en-US" sz="2200" dirty="0">
                <a:solidFill>
                  <a:schemeClr val="accent1">
                    <a:lumMod val="75000"/>
                  </a:schemeClr>
                </a:solidFill>
                <a:latin typeface="Arial Rounded MT Bold" panose="020F0704030504030204" pitchFamily="34" charset="0"/>
              </a:rPr>
              <a:t>Not everyone accepts that it is possible to identify such a universal standard of absolute poverty </a:t>
            </a:r>
            <a:r>
              <a:rPr lang="en-US" sz="2200" dirty="0" smtClean="0">
                <a:solidFill>
                  <a:schemeClr val="accent1">
                    <a:lumMod val="75000"/>
                  </a:schemeClr>
                </a:solidFill>
                <a:latin typeface="Arial Rounded MT Bold" panose="020F0704030504030204" pitchFamily="34" charset="0"/>
              </a:rPr>
              <a:t>however.</a:t>
            </a:r>
          </a:p>
          <a:p>
            <a:pPr marL="0" indent="0">
              <a:buNone/>
            </a:pPr>
            <a:endParaRPr lang="en-US" sz="2200" dirty="0" smtClean="0">
              <a:solidFill>
                <a:schemeClr val="accent1">
                  <a:lumMod val="75000"/>
                </a:schemeClr>
              </a:solidFill>
              <a:latin typeface="Arial Rounded MT Bold" panose="020F0704030504030204" pitchFamily="34" charset="0"/>
            </a:endParaRPr>
          </a:p>
          <a:p>
            <a:pPr marL="0" indent="0">
              <a:buNone/>
            </a:pPr>
            <a:r>
              <a:rPr lang="en-US" sz="2200" dirty="0" smtClean="0">
                <a:solidFill>
                  <a:schemeClr val="accent1">
                    <a:lumMod val="75000"/>
                  </a:schemeClr>
                </a:solidFill>
                <a:latin typeface="Arial Rounded MT Bold" panose="020F0704030504030204" pitchFamily="34" charset="0"/>
              </a:rPr>
              <a:t>It </a:t>
            </a:r>
            <a:r>
              <a:rPr lang="en-US" sz="2200" dirty="0">
                <a:solidFill>
                  <a:schemeClr val="accent1">
                    <a:lumMod val="75000"/>
                  </a:schemeClr>
                </a:solidFill>
                <a:latin typeface="Arial Rounded MT Bold" panose="020F0704030504030204" pitchFamily="34" charset="0"/>
              </a:rPr>
              <a:t>is more appropriate, </a:t>
            </a:r>
            <a:r>
              <a:rPr lang="en-US" sz="2200" dirty="0" smtClean="0">
                <a:solidFill>
                  <a:schemeClr val="accent1">
                    <a:lumMod val="75000"/>
                  </a:schemeClr>
                </a:solidFill>
                <a:latin typeface="Arial Rounded MT Bold" panose="020F0704030504030204" pitchFamily="34" charset="0"/>
              </a:rPr>
              <a:t>some </a:t>
            </a:r>
            <a:r>
              <a:rPr lang="en-US" sz="2200" dirty="0">
                <a:solidFill>
                  <a:schemeClr val="accent1">
                    <a:lumMod val="75000"/>
                  </a:schemeClr>
                </a:solidFill>
                <a:latin typeface="Arial Rounded MT Bold" panose="020F0704030504030204" pitchFamily="34" charset="0"/>
              </a:rPr>
              <a:t>argue, to use </a:t>
            </a:r>
            <a:r>
              <a:rPr lang="en-US" sz="2200" u="sng" dirty="0">
                <a:solidFill>
                  <a:schemeClr val="accent1">
                    <a:lumMod val="75000"/>
                  </a:schemeClr>
                </a:solidFill>
                <a:latin typeface="Arial Rounded MT Bold" panose="020F0704030504030204" pitchFamily="34" charset="0"/>
              </a:rPr>
              <a:t>the concept of </a:t>
            </a:r>
            <a:r>
              <a:rPr lang="en-US" sz="2200" u="sng" dirty="0">
                <a:solidFill>
                  <a:srgbClr val="C00000"/>
                </a:solidFill>
                <a:effectLst>
                  <a:outerShdw blurRad="38100" dist="38100" dir="2700000" algn="tl">
                    <a:srgbClr val="000000">
                      <a:alpha val="43137"/>
                    </a:srgbClr>
                  </a:outerShdw>
                </a:effectLst>
                <a:latin typeface="Arial Rounded MT Bold" panose="020F0704030504030204" pitchFamily="34" charset="0"/>
              </a:rPr>
              <a:t>relative poverty</a:t>
            </a:r>
            <a:r>
              <a:rPr lang="en-US" sz="2200" u="sng" dirty="0">
                <a:solidFill>
                  <a:schemeClr val="accent1">
                    <a:lumMod val="75000"/>
                  </a:schemeClr>
                </a:solidFill>
                <a:latin typeface="Arial Rounded MT Bold" panose="020F0704030504030204" pitchFamily="34" charset="0"/>
              </a:rPr>
              <a:t>, </a:t>
            </a:r>
            <a:r>
              <a:rPr lang="en-US" sz="2200" u="sng" dirty="0">
                <a:solidFill>
                  <a:srgbClr val="C00000"/>
                </a:solidFill>
                <a:effectLst>
                  <a:outerShdw blurRad="38100" dist="38100" dir="2700000" algn="tl">
                    <a:srgbClr val="000000">
                      <a:alpha val="43137"/>
                    </a:srgbClr>
                  </a:outerShdw>
                </a:effectLst>
                <a:latin typeface="Arial Rounded MT Bold" panose="020F0704030504030204" pitchFamily="34" charset="0"/>
              </a:rPr>
              <a:t>which relates poverty to the overall standard of living that prevails in a particular society</a:t>
            </a:r>
            <a:r>
              <a:rPr lang="en-US" sz="2200" dirty="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en-US" sz="2200" dirty="0">
                <a:solidFill>
                  <a:schemeClr val="accent1">
                    <a:lumMod val="75000"/>
                  </a:schemeClr>
                </a:solidFill>
                <a:latin typeface="Arial Rounded MT Bold" panose="020F0704030504030204" pitchFamily="34" charset="0"/>
              </a:rPr>
              <a:t>Advocates of the concept of relative poverty hold that </a:t>
            </a:r>
            <a:r>
              <a:rPr lang="en-US" sz="2200" u="sng" dirty="0">
                <a:solidFill>
                  <a:schemeClr val="accent1">
                    <a:lumMod val="75000"/>
                  </a:schemeClr>
                </a:solidFill>
                <a:latin typeface="Arial Rounded MT Bold" panose="020F0704030504030204" pitchFamily="34" charset="0"/>
              </a:rPr>
              <a:t>poverty is culturally defined </a:t>
            </a:r>
            <a:r>
              <a:rPr lang="en-US" sz="2200" dirty="0">
                <a:solidFill>
                  <a:schemeClr val="accent1">
                    <a:lumMod val="75000"/>
                  </a:schemeClr>
                </a:solidFill>
                <a:latin typeface="Arial Rounded MT Bold" panose="020F0704030504030204" pitchFamily="34" charset="0"/>
              </a:rPr>
              <a:t>and should not be measured according to some </a:t>
            </a:r>
            <a:r>
              <a:rPr lang="it-IT" sz="2200" dirty="0" err="1">
                <a:solidFill>
                  <a:schemeClr val="accent1">
                    <a:lumMod val="75000"/>
                  </a:schemeClr>
                </a:solidFill>
                <a:latin typeface="Arial Rounded MT Bold" panose="020F0704030504030204" pitchFamily="34" charset="0"/>
              </a:rPr>
              <a:t>universal</a:t>
            </a:r>
            <a:r>
              <a:rPr lang="it-IT" sz="2200" dirty="0">
                <a:solidFill>
                  <a:schemeClr val="accent1">
                    <a:lumMod val="75000"/>
                  </a:schemeClr>
                </a:solidFill>
                <a:latin typeface="Arial Rounded MT Bold" panose="020F0704030504030204" pitchFamily="34" charset="0"/>
              </a:rPr>
              <a:t> standard of </a:t>
            </a:r>
            <a:r>
              <a:rPr lang="it-IT" sz="2200" dirty="0" err="1">
                <a:solidFill>
                  <a:schemeClr val="accent1">
                    <a:lumMod val="75000"/>
                  </a:schemeClr>
                </a:solidFill>
                <a:latin typeface="Arial Rounded MT Bold" panose="020F0704030504030204" pitchFamily="34" charset="0"/>
              </a:rPr>
              <a:t>deprivation</a:t>
            </a:r>
            <a:r>
              <a:rPr lang="it-IT" sz="2200" dirty="0" smtClean="0">
                <a:solidFill>
                  <a:schemeClr val="accent1">
                    <a:lumMod val="75000"/>
                  </a:schemeClr>
                </a:solidFill>
                <a:latin typeface="Arial Rounded MT Bold" panose="020F0704030504030204" pitchFamily="34" charset="0"/>
              </a:rPr>
              <a:t>.</a:t>
            </a:r>
          </a:p>
          <a:p>
            <a:pPr marL="0" indent="0">
              <a:buNone/>
            </a:pPr>
            <a:endParaRPr lang="en-US" sz="2000" dirty="0" smtClean="0"/>
          </a:p>
          <a:p>
            <a:pPr marL="0" indent="0">
              <a:buNone/>
            </a:pPr>
            <a:r>
              <a:rPr lang="en-US" sz="2200" dirty="0">
                <a:solidFill>
                  <a:schemeClr val="accent1">
                    <a:lumMod val="75000"/>
                  </a:schemeClr>
                </a:solidFill>
                <a:latin typeface="Arial Rounded MT Bold" panose="020F0704030504030204" pitchFamily="34" charset="0"/>
              </a:rPr>
              <a:t>The concept of relative poverty presents its own complexities, however. One of the main ones is the fact </a:t>
            </a:r>
            <a:r>
              <a:rPr lang="en-US" sz="2200" dirty="0" smtClean="0">
                <a:solidFill>
                  <a:schemeClr val="accent1">
                    <a:lumMod val="75000"/>
                  </a:schemeClr>
                </a:solidFill>
                <a:latin typeface="Arial Rounded MT Bold" panose="020F0704030504030204" pitchFamily="34" charset="0"/>
              </a:rPr>
              <a:t>that, </a:t>
            </a:r>
            <a:r>
              <a:rPr lang="en-US" sz="2200"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as societies develop, so understandings of relative poverty must also change</a:t>
            </a:r>
            <a:r>
              <a:rPr lang="en-US" sz="22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en-US" sz="2200" dirty="0">
                <a:solidFill>
                  <a:schemeClr val="accent1">
                    <a:lumMod val="75000"/>
                  </a:schemeClr>
                </a:solidFill>
                <a:latin typeface="Arial Rounded MT Bold" panose="020F0704030504030204" pitchFamily="34" charset="0"/>
              </a:rPr>
              <a:t>As societies become more </a:t>
            </a:r>
            <a:r>
              <a:rPr lang="en-US" sz="2200" dirty="0" smtClean="0">
                <a:solidFill>
                  <a:schemeClr val="accent1">
                    <a:lumMod val="75000"/>
                  </a:schemeClr>
                </a:solidFill>
                <a:latin typeface="Arial Rounded MT Bold" panose="020F0704030504030204" pitchFamily="34" charset="0"/>
              </a:rPr>
              <a:t>affluent</a:t>
            </a:r>
            <a:r>
              <a:rPr lang="en-US" sz="2200" dirty="0">
                <a:solidFill>
                  <a:schemeClr val="accent1">
                    <a:lumMod val="75000"/>
                  </a:schemeClr>
                </a:solidFill>
                <a:latin typeface="Arial Rounded MT Bold" panose="020F0704030504030204" pitchFamily="34" charset="0"/>
              </a:rPr>
              <a:t>, standards for </a:t>
            </a:r>
            <a:r>
              <a:rPr lang="en-US" sz="2200" dirty="0" smtClean="0">
                <a:solidFill>
                  <a:schemeClr val="accent1">
                    <a:lumMod val="75000"/>
                  </a:schemeClr>
                </a:solidFill>
                <a:latin typeface="Arial Rounded MT Bold" panose="020F0704030504030204" pitchFamily="34" charset="0"/>
              </a:rPr>
              <a:t>relative </a:t>
            </a:r>
            <a:r>
              <a:rPr lang="it-IT" sz="2200" dirty="0" err="1">
                <a:solidFill>
                  <a:schemeClr val="accent1">
                    <a:lumMod val="75000"/>
                  </a:schemeClr>
                </a:solidFill>
                <a:latin typeface="Arial Rounded MT Bold" panose="020F0704030504030204" pitchFamily="34" charset="0"/>
              </a:rPr>
              <a:t>poverty</a:t>
            </a:r>
            <a:r>
              <a:rPr lang="it-IT" sz="2200" dirty="0">
                <a:solidFill>
                  <a:schemeClr val="accent1">
                    <a:lumMod val="75000"/>
                  </a:schemeClr>
                </a:solidFill>
                <a:latin typeface="Arial Rounded MT Bold" panose="020F0704030504030204" pitchFamily="34" charset="0"/>
              </a:rPr>
              <a:t> are </a:t>
            </a:r>
            <a:r>
              <a:rPr lang="it-IT" sz="2200" dirty="0" err="1">
                <a:solidFill>
                  <a:schemeClr val="accent1">
                    <a:lumMod val="75000"/>
                  </a:schemeClr>
                </a:solidFill>
                <a:latin typeface="Arial Rounded MT Bold" panose="020F0704030504030204" pitchFamily="34" charset="0"/>
              </a:rPr>
              <a:t>gradually</a:t>
            </a:r>
            <a:r>
              <a:rPr lang="it-IT" sz="2200" dirty="0">
                <a:solidFill>
                  <a:schemeClr val="accent1">
                    <a:lumMod val="75000"/>
                  </a:schemeClr>
                </a:solidFill>
                <a:latin typeface="Arial Rounded MT Bold" panose="020F0704030504030204" pitchFamily="34" charset="0"/>
              </a:rPr>
              <a:t> </a:t>
            </a:r>
            <a:r>
              <a:rPr lang="it-IT" sz="2200" dirty="0" err="1">
                <a:solidFill>
                  <a:schemeClr val="accent1">
                    <a:lumMod val="75000"/>
                  </a:schemeClr>
                </a:solidFill>
                <a:latin typeface="Arial Rounded MT Bold" panose="020F0704030504030204" pitchFamily="34" charset="0"/>
              </a:rPr>
              <a:t>adjusted</a:t>
            </a:r>
            <a:r>
              <a:rPr lang="it-IT" sz="2200" dirty="0">
                <a:solidFill>
                  <a:schemeClr val="accent1">
                    <a:lumMod val="75000"/>
                  </a:schemeClr>
                </a:solidFill>
                <a:latin typeface="Arial Rounded MT Bold" panose="020F0704030504030204" pitchFamily="34" charset="0"/>
              </a:rPr>
              <a:t> </a:t>
            </a:r>
            <a:r>
              <a:rPr lang="it-IT" sz="2200" dirty="0" err="1" smtClean="0">
                <a:solidFill>
                  <a:schemeClr val="accent1">
                    <a:lumMod val="75000"/>
                  </a:schemeClr>
                </a:solidFill>
                <a:latin typeface="Arial Rounded MT Bold" panose="020F0704030504030204" pitchFamily="34" charset="0"/>
              </a:rPr>
              <a:t>upwards</a:t>
            </a:r>
            <a:r>
              <a:rPr lang="it-IT" sz="2200" dirty="0" smtClean="0">
                <a:solidFill>
                  <a:schemeClr val="accent1">
                    <a:lumMod val="75000"/>
                  </a:schemeClr>
                </a:solidFill>
                <a:latin typeface="Arial Rounded MT Bold" panose="020F0704030504030204" pitchFamily="34" charset="0"/>
              </a:rPr>
              <a:t>.</a:t>
            </a:r>
            <a:endParaRPr lang="it-IT" sz="2200"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15522101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836712"/>
          </a:xfrm>
        </p:spPr>
        <p:txBody>
          <a:bodyPr/>
          <a:lstStyle/>
          <a:p>
            <a:r>
              <a:rPr lang="it-IT" sz="3200" dirty="0" err="1" smtClean="0">
                <a:latin typeface="Arial Rounded MT Bold" panose="020F0704030504030204" pitchFamily="34" charset="0"/>
              </a:rPr>
              <a:t>Capabilities</a:t>
            </a:r>
            <a:endParaRPr lang="it-IT" sz="3200" dirty="0">
              <a:latin typeface="Arial Rounded MT Bold" panose="020F0704030504030204" pitchFamily="34" charset="0"/>
            </a:endParaRPr>
          </a:p>
        </p:txBody>
      </p:sp>
      <p:sp>
        <p:nvSpPr>
          <p:cNvPr id="3" name="Segnaposto contenuto 2"/>
          <p:cNvSpPr>
            <a:spLocks noGrp="1"/>
          </p:cNvSpPr>
          <p:nvPr>
            <p:ph idx="1"/>
          </p:nvPr>
        </p:nvSpPr>
        <p:spPr>
          <a:xfrm>
            <a:off x="179512" y="1124744"/>
            <a:ext cx="8856984" cy="5256584"/>
          </a:xfrm>
        </p:spPr>
        <p:txBody>
          <a:bodyPr>
            <a:normAutofit lnSpcReduction="10000"/>
          </a:bodyPr>
          <a:lstStyle/>
          <a:p>
            <a:pPr marL="0" indent="0">
              <a:buNone/>
            </a:pPr>
            <a:r>
              <a:rPr lang="it-IT" dirty="0" err="1">
                <a:solidFill>
                  <a:schemeClr val="accent1">
                    <a:lumMod val="75000"/>
                  </a:schemeClr>
                </a:solidFill>
                <a:latin typeface="Arial Rounded MT Bold" panose="020F0704030504030204" pitchFamily="34" charset="0"/>
              </a:rPr>
              <a:t>This</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approach</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dates</a:t>
            </a:r>
            <a:r>
              <a:rPr lang="it-IT" dirty="0">
                <a:solidFill>
                  <a:schemeClr val="accent1">
                    <a:lumMod val="75000"/>
                  </a:schemeClr>
                </a:solidFill>
                <a:latin typeface="Arial Rounded MT Bold" panose="020F0704030504030204" pitchFamily="34" charset="0"/>
              </a:rPr>
              <a:t> from </a:t>
            </a:r>
            <a:r>
              <a:rPr lang="it-IT" dirty="0" err="1">
                <a:solidFill>
                  <a:schemeClr val="accent1">
                    <a:lumMod val="75000"/>
                  </a:schemeClr>
                </a:solidFill>
                <a:latin typeface="Arial Rounded MT Bold" panose="020F0704030504030204" pitchFamily="34" charset="0"/>
              </a:rPr>
              <a:t>recent</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decades</a:t>
            </a:r>
            <a:r>
              <a:rPr lang="it-IT" dirty="0">
                <a:solidFill>
                  <a:schemeClr val="accent1">
                    <a:lumMod val="75000"/>
                  </a:schemeClr>
                </a:solidFill>
                <a:latin typeface="Arial Rounded MT Bold" panose="020F0704030504030204" pitchFamily="34" charset="0"/>
              </a:rPr>
              <a:t> (Amartya Sen</a:t>
            </a:r>
            <a:r>
              <a:rPr lang="it-IT" dirty="0" smtClean="0">
                <a:solidFill>
                  <a:schemeClr val="accent1">
                    <a:lumMod val="75000"/>
                  </a:schemeClr>
                </a:solidFill>
                <a:latin typeface="Arial Rounded MT Bold" panose="020F0704030504030204" pitchFamily="34" charset="0"/>
              </a:rPr>
              <a:t>): </a:t>
            </a:r>
            <a:r>
              <a:rPr lang="it-IT" u="sng" dirty="0" err="1">
                <a:solidFill>
                  <a:srgbClr val="C00000"/>
                </a:solidFill>
                <a:effectLst>
                  <a:outerShdw blurRad="38100" dist="38100" dir="2700000" algn="tl">
                    <a:srgbClr val="000000">
                      <a:alpha val="43137"/>
                    </a:srgbClr>
                  </a:outerShdw>
                </a:effectLst>
                <a:latin typeface="Arial Rounded MT Bold" panose="020F0704030504030204" pitchFamily="34" charset="0"/>
              </a:rPr>
              <a:t>well-being</a:t>
            </a:r>
            <a:r>
              <a:rPr lang="it-IT" u="sng" dirty="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u="sng"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should</a:t>
            </a:r>
            <a:r>
              <a:rPr lang="it-IT"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en-US"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be </a:t>
            </a:r>
            <a:r>
              <a:rPr lang="en-US" u="sng" dirty="0">
                <a:solidFill>
                  <a:srgbClr val="C00000"/>
                </a:solidFill>
                <a:effectLst>
                  <a:outerShdw blurRad="38100" dist="38100" dir="2700000" algn="tl">
                    <a:srgbClr val="000000">
                      <a:alpha val="43137"/>
                    </a:srgbClr>
                  </a:outerShdw>
                </a:effectLst>
                <a:latin typeface="Arial Rounded MT Bold" panose="020F0704030504030204" pitchFamily="34" charset="0"/>
              </a:rPr>
              <a:t>judged in terms of the </a:t>
            </a:r>
            <a:r>
              <a:rPr lang="en-US" i="1" u="sng" dirty="0" err="1">
                <a:solidFill>
                  <a:srgbClr val="C00000"/>
                </a:solidFill>
                <a:effectLst>
                  <a:outerShdw blurRad="38100" dist="38100" dir="2700000" algn="tl">
                    <a:srgbClr val="000000">
                      <a:alpha val="43137"/>
                    </a:srgbClr>
                  </a:outerShdw>
                </a:effectLst>
                <a:latin typeface="Arial Rounded MT Bold" panose="020F0704030504030204" pitchFamily="34" charset="0"/>
              </a:rPr>
              <a:t>functionings</a:t>
            </a:r>
            <a:r>
              <a:rPr lang="en-US" i="1" u="sng" dirty="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en-US" u="sng" dirty="0">
                <a:solidFill>
                  <a:srgbClr val="C00000"/>
                </a:solidFill>
                <a:effectLst>
                  <a:outerShdw blurRad="38100" dist="38100" dir="2700000" algn="tl">
                    <a:srgbClr val="000000">
                      <a:alpha val="43137"/>
                    </a:srgbClr>
                  </a:outerShdw>
                </a:effectLst>
                <a:latin typeface="Arial Rounded MT Bold" panose="020F0704030504030204" pitchFamily="34" charset="0"/>
              </a:rPr>
              <a:t>and </a:t>
            </a:r>
            <a:r>
              <a:rPr lang="en-US" i="1" u="sng" dirty="0">
                <a:solidFill>
                  <a:srgbClr val="C00000"/>
                </a:solidFill>
                <a:effectLst>
                  <a:outerShdw blurRad="38100" dist="38100" dir="2700000" algn="tl">
                    <a:srgbClr val="000000">
                      <a:alpha val="43137"/>
                    </a:srgbClr>
                  </a:outerShdw>
                </a:effectLst>
                <a:latin typeface="Arial Rounded MT Bold" panose="020F0704030504030204" pitchFamily="34" charset="0"/>
              </a:rPr>
              <a:t>capabilities </a:t>
            </a:r>
            <a:r>
              <a:rPr lang="en-US" i="1"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en-US"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open </a:t>
            </a:r>
            <a:r>
              <a:rPr lang="en-US" u="sng" dirty="0">
                <a:solidFill>
                  <a:srgbClr val="C00000"/>
                </a:solidFill>
                <a:effectLst>
                  <a:outerShdw blurRad="38100" dist="38100" dir="2700000" algn="tl">
                    <a:srgbClr val="000000">
                      <a:alpha val="43137"/>
                    </a:srgbClr>
                  </a:outerShdw>
                </a:effectLst>
                <a:latin typeface="Arial Rounded MT Bold" panose="020F0704030504030204" pitchFamily="34" charset="0"/>
              </a:rPr>
              <a:t>to a </a:t>
            </a:r>
            <a:r>
              <a:rPr lang="en-US"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person.</a:t>
            </a:r>
            <a:endParaRPr lang="it-IT" u="sng" dirty="0">
              <a:solidFill>
                <a:srgbClr val="C00000"/>
              </a:solidFill>
              <a:effectLst>
                <a:outerShdw blurRad="38100" dist="38100" dir="2700000" algn="tl">
                  <a:srgbClr val="000000">
                    <a:alpha val="43137"/>
                  </a:srgbClr>
                </a:outerShdw>
              </a:effectLst>
              <a:latin typeface="Arial Rounded MT Bold" panose="020F0704030504030204" pitchFamily="34" charset="0"/>
            </a:endParaRPr>
          </a:p>
          <a:p>
            <a:pPr marL="0" indent="0">
              <a:buNone/>
            </a:pPr>
            <a:endParaRPr lang="it-IT"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endParaRPr>
          </a:p>
          <a:p>
            <a:pPr marL="0" indent="0">
              <a:buNone/>
            </a:pPr>
            <a:r>
              <a:rPr lang="en-US" u="sng" dirty="0" err="1">
                <a:solidFill>
                  <a:schemeClr val="accent1">
                    <a:lumMod val="75000"/>
                  </a:schemeClr>
                </a:solidFill>
                <a:latin typeface="Arial Rounded MT Bold" panose="020F0704030504030204" pitchFamily="34" charset="0"/>
              </a:rPr>
              <a:t>Functionings</a:t>
            </a:r>
            <a:r>
              <a:rPr lang="en-US" dirty="0">
                <a:solidFill>
                  <a:schemeClr val="accent1">
                    <a:lumMod val="75000"/>
                  </a:schemeClr>
                </a:solidFill>
                <a:latin typeface="Arial Rounded MT Bold" panose="020F0704030504030204" pitchFamily="34" charset="0"/>
              </a:rPr>
              <a:t> are the activities and states that are valued by a person, and </a:t>
            </a:r>
            <a:r>
              <a:rPr lang="en-US" u="sng" dirty="0">
                <a:solidFill>
                  <a:schemeClr val="accent1">
                    <a:lumMod val="75000"/>
                  </a:schemeClr>
                </a:solidFill>
                <a:latin typeface="Arial Rounded MT Bold" panose="020F0704030504030204" pitchFamily="34" charset="0"/>
              </a:rPr>
              <a:t>capabilities</a:t>
            </a:r>
            <a:r>
              <a:rPr lang="en-US" dirty="0">
                <a:solidFill>
                  <a:schemeClr val="accent1">
                    <a:lumMod val="75000"/>
                  </a:schemeClr>
                </a:solidFill>
                <a:latin typeface="Arial Rounded MT Bold" panose="020F0704030504030204" pitchFamily="34" charset="0"/>
              </a:rPr>
              <a:t> are the various </a:t>
            </a:r>
            <a:r>
              <a:rPr lang="en-US" dirty="0" smtClean="0">
                <a:solidFill>
                  <a:schemeClr val="accent1">
                    <a:lumMod val="75000"/>
                  </a:schemeClr>
                </a:solidFill>
                <a:latin typeface="Arial Rounded MT Bold" panose="020F0704030504030204" pitchFamily="34" charset="0"/>
              </a:rPr>
              <a:t>combinations </a:t>
            </a:r>
            <a:r>
              <a:rPr lang="en-US" dirty="0">
                <a:solidFill>
                  <a:schemeClr val="accent1">
                    <a:lumMod val="75000"/>
                  </a:schemeClr>
                </a:solidFill>
                <a:latin typeface="Arial Rounded MT Bold" panose="020F0704030504030204" pitchFamily="34" charset="0"/>
              </a:rPr>
              <a:t>of </a:t>
            </a:r>
            <a:r>
              <a:rPr lang="en-US" dirty="0" err="1">
                <a:solidFill>
                  <a:schemeClr val="accent1">
                    <a:lumMod val="75000"/>
                  </a:schemeClr>
                </a:solidFill>
                <a:latin typeface="Arial Rounded MT Bold" panose="020F0704030504030204" pitchFamily="34" charset="0"/>
              </a:rPr>
              <a:t>functionings</a:t>
            </a:r>
            <a:r>
              <a:rPr lang="en-US" dirty="0">
                <a:solidFill>
                  <a:schemeClr val="accent1">
                    <a:lumMod val="75000"/>
                  </a:schemeClr>
                </a:solidFill>
                <a:latin typeface="Arial Rounded MT Bold" panose="020F0704030504030204" pitchFamily="34" charset="0"/>
              </a:rPr>
              <a:t> that </a:t>
            </a:r>
            <a:r>
              <a:rPr lang="en-US" dirty="0" smtClean="0">
                <a:solidFill>
                  <a:schemeClr val="accent1">
                    <a:lumMod val="75000"/>
                  </a:schemeClr>
                </a:solidFill>
                <a:latin typeface="Arial Rounded MT Bold" panose="020F0704030504030204" pitchFamily="34" charset="0"/>
              </a:rPr>
              <a:t>he/she </a:t>
            </a:r>
            <a:r>
              <a:rPr lang="it-IT" dirty="0">
                <a:solidFill>
                  <a:schemeClr val="accent1">
                    <a:lumMod val="75000"/>
                  </a:schemeClr>
                </a:solidFill>
                <a:latin typeface="Arial Rounded MT Bold" panose="020F0704030504030204" pitchFamily="34" charset="0"/>
              </a:rPr>
              <a:t>can </a:t>
            </a:r>
            <a:r>
              <a:rPr lang="it-IT" dirty="0" err="1" smtClean="0">
                <a:solidFill>
                  <a:schemeClr val="accent1">
                    <a:lumMod val="75000"/>
                  </a:schemeClr>
                </a:solidFill>
                <a:latin typeface="Arial Rounded MT Bold" panose="020F0704030504030204" pitchFamily="34" charset="0"/>
              </a:rPr>
              <a:t>achieve</a:t>
            </a:r>
            <a:r>
              <a:rPr lang="it-IT" dirty="0" smtClean="0">
                <a:solidFill>
                  <a:schemeClr val="accent1">
                    <a:lumMod val="75000"/>
                  </a:schemeClr>
                </a:solidFill>
                <a:latin typeface="Arial Rounded MT Bold" panose="020F0704030504030204" pitchFamily="34" charset="0"/>
              </a:rPr>
              <a:t>.</a:t>
            </a:r>
          </a:p>
          <a:p>
            <a:pPr marL="0" indent="0">
              <a:buNone/>
            </a:pPr>
            <a:endParaRPr lang="en-US" dirty="0" smtClean="0"/>
          </a:p>
          <a:p>
            <a:pPr marL="0" indent="0">
              <a:buNone/>
            </a:pPr>
            <a:r>
              <a:rPr lang="en-US" dirty="0" smtClean="0">
                <a:solidFill>
                  <a:schemeClr val="accent1">
                    <a:lumMod val="75000"/>
                  </a:schemeClr>
                </a:solidFill>
                <a:latin typeface="Arial Rounded MT Bold" panose="020F0704030504030204" pitchFamily="34" charset="0"/>
              </a:rPr>
              <a:t>Focusing on poverty this </a:t>
            </a:r>
            <a:r>
              <a:rPr lang="en-US" dirty="0">
                <a:solidFill>
                  <a:schemeClr val="accent1">
                    <a:lumMod val="75000"/>
                  </a:schemeClr>
                </a:solidFill>
                <a:latin typeface="Arial Rounded MT Bold" panose="020F0704030504030204" pitchFamily="34" charset="0"/>
              </a:rPr>
              <a:t>should be seen as the </a:t>
            </a:r>
            <a:r>
              <a:rPr lang="en-US" u="sng" dirty="0">
                <a:solidFill>
                  <a:srgbClr val="C00000"/>
                </a:solidFill>
                <a:effectLst>
                  <a:outerShdw blurRad="38100" dist="38100" dir="2700000" algn="tl">
                    <a:srgbClr val="000000">
                      <a:alpha val="43137"/>
                    </a:srgbClr>
                  </a:outerShdw>
                </a:effectLst>
                <a:latin typeface="Arial Rounded MT Bold" panose="020F0704030504030204" pitchFamily="34" charset="0"/>
              </a:rPr>
              <a:t>deprivation of capabilities, where that deprivation </a:t>
            </a:r>
            <a:r>
              <a:rPr lang="en-US"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limits the </a:t>
            </a:r>
            <a:r>
              <a:rPr lang="en-US" u="sng" dirty="0">
                <a:solidFill>
                  <a:srgbClr val="C00000"/>
                </a:solidFill>
                <a:effectLst>
                  <a:outerShdw blurRad="38100" dist="38100" dir="2700000" algn="tl">
                    <a:srgbClr val="000000">
                      <a:alpha val="43137"/>
                    </a:srgbClr>
                  </a:outerShdw>
                </a:effectLst>
                <a:latin typeface="Arial Rounded MT Bold" panose="020F0704030504030204" pitchFamily="34" charset="0"/>
              </a:rPr>
              <a:t>freedom of a person to pursue their goals in life</a:t>
            </a:r>
            <a:r>
              <a:rPr lang="en-US" dirty="0">
                <a:solidFill>
                  <a:schemeClr val="accent1">
                    <a:lumMod val="75000"/>
                  </a:schemeClr>
                </a:solidFill>
                <a:latin typeface="Arial Rounded MT Bold" panose="020F0704030504030204" pitchFamily="34" charset="0"/>
              </a:rPr>
              <a:t>: identifying a minimal combination of basic capabilities can be a good way of setting up the problem of diagnosing and measuring poverty</a:t>
            </a:r>
            <a:r>
              <a:rPr lang="en-US" dirty="0" smtClean="0">
                <a:solidFill>
                  <a:schemeClr val="accent1">
                    <a:lumMod val="75000"/>
                  </a:schemeClr>
                </a:solidFill>
                <a:latin typeface="Arial Rounded MT Bold" panose="020F0704030504030204" pitchFamily="34" charset="0"/>
              </a:rPr>
              <a:t>.</a:t>
            </a:r>
            <a:endParaRPr lang="it-IT"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1578488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2785"/>
            <a:ext cx="8229600" cy="764704"/>
          </a:xfrm>
        </p:spPr>
        <p:txBody>
          <a:bodyPr/>
          <a:lstStyle/>
          <a:p>
            <a:r>
              <a:rPr lang="it-IT" sz="3200" dirty="0" smtClean="0">
                <a:latin typeface="Arial Rounded MT Bold" panose="020F0704030504030204" pitchFamily="34" charset="0"/>
              </a:rPr>
              <a:t>A </a:t>
            </a:r>
            <a:r>
              <a:rPr lang="it-IT" sz="3200" dirty="0" err="1" smtClean="0">
                <a:latin typeface="Arial Rounded MT Bold" panose="020F0704030504030204" pitchFamily="34" charset="0"/>
              </a:rPr>
              <a:t>different</a:t>
            </a:r>
            <a:r>
              <a:rPr lang="it-IT" sz="3200" dirty="0" smtClean="0">
                <a:latin typeface="Arial Rounded MT Bold" panose="020F0704030504030204" pitchFamily="34" charset="0"/>
              </a:rPr>
              <a:t> </a:t>
            </a:r>
            <a:r>
              <a:rPr lang="it-IT" sz="3200" dirty="0" err="1" smtClean="0">
                <a:latin typeface="Arial Rounded MT Bold" panose="020F0704030504030204" pitchFamily="34" charset="0"/>
              </a:rPr>
              <a:t>perspective</a:t>
            </a:r>
            <a:r>
              <a:rPr lang="it-IT" sz="3200" dirty="0" smtClean="0">
                <a:latin typeface="Arial Rounded MT Bold" panose="020F0704030504030204" pitchFamily="34" charset="0"/>
              </a:rPr>
              <a:t>…</a:t>
            </a:r>
            <a:endParaRPr lang="it-IT" sz="3200" dirty="0">
              <a:latin typeface="Arial Rounded MT Bold" panose="020F0704030504030204" pitchFamily="34" charset="0"/>
            </a:endParaRPr>
          </a:p>
        </p:txBody>
      </p:sp>
      <p:sp>
        <p:nvSpPr>
          <p:cNvPr id="3" name="Segnaposto contenuto 2"/>
          <p:cNvSpPr>
            <a:spLocks noGrp="1"/>
          </p:cNvSpPr>
          <p:nvPr>
            <p:ph idx="1"/>
          </p:nvPr>
        </p:nvSpPr>
        <p:spPr>
          <a:xfrm>
            <a:off x="467544" y="1052736"/>
            <a:ext cx="8676456" cy="5433467"/>
          </a:xfrm>
        </p:spPr>
        <p:txBody>
          <a:bodyPr>
            <a:normAutofit fontScale="92500"/>
          </a:bodyPr>
          <a:lstStyle/>
          <a:p>
            <a:pPr marL="0" indent="0">
              <a:buNone/>
            </a:pPr>
            <a:r>
              <a:rPr lang="en-US" dirty="0">
                <a:solidFill>
                  <a:srgbClr val="C00000"/>
                </a:solidFill>
                <a:effectLst>
                  <a:outerShdw blurRad="38100" dist="38100" dir="2700000" algn="tl">
                    <a:srgbClr val="000000">
                      <a:alpha val="43137"/>
                    </a:srgbClr>
                  </a:outerShdw>
                </a:effectLst>
                <a:latin typeface="Arial Rounded MT Bold" panose="020F0704030504030204" pitchFamily="34" charset="0"/>
              </a:rPr>
              <a:t>First</a:t>
            </a:r>
            <a:r>
              <a:rPr lang="en-US" dirty="0">
                <a:solidFill>
                  <a:schemeClr val="accent1">
                    <a:lumMod val="75000"/>
                  </a:schemeClr>
                </a:solidFill>
                <a:latin typeface="Arial Rounded MT Bold" panose="020F0704030504030204" pitchFamily="34" charset="0"/>
              </a:rPr>
              <a:t>, capabilities are </a:t>
            </a:r>
            <a:r>
              <a:rPr lang="en-US" u="sng" dirty="0">
                <a:solidFill>
                  <a:schemeClr val="accent1">
                    <a:lumMod val="75000"/>
                  </a:schemeClr>
                </a:solidFill>
                <a:latin typeface="Arial Rounded MT Bold" panose="020F0704030504030204" pitchFamily="34" charset="0"/>
              </a:rPr>
              <a:t>essentially multidimensional</a:t>
            </a:r>
            <a:r>
              <a:rPr lang="en-US" dirty="0">
                <a:solidFill>
                  <a:schemeClr val="accent1">
                    <a:lumMod val="75000"/>
                  </a:schemeClr>
                </a:solidFill>
                <a:latin typeface="Arial Rounded MT Bold" panose="020F0704030504030204" pitchFamily="34" charset="0"/>
              </a:rPr>
              <a:t>, and </a:t>
            </a:r>
            <a:r>
              <a:rPr lang="en-US" dirty="0" smtClean="0">
                <a:solidFill>
                  <a:schemeClr val="accent1">
                    <a:lumMod val="75000"/>
                  </a:schemeClr>
                </a:solidFill>
                <a:latin typeface="Arial Rounded MT Bold" panose="020F0704030504030204" pitchFamily="34" charset="0"/>
              </a:rPr>
              <a:t>require the construction of </a:t>
            </a:r>
            <a:r>
              <a:rPr lang="en-US" dirty="0">
                <a:solidFill>
                  <a:schemeClr val="accent1">
                    <a:lumMod val="75000"/>
                  </a:schemeClr>
                </a:solidFill>
                <a:latin typeface="Arial Rounded MT Bold" panose="020F0704030504030204" pitchFamily="34" charset="0"/>
              </a:rPr>
              <a:t>multidimensional </a:t>
            </a:r>
            <a:r>
              <a:rPr lang="en-US" dirty="0" smtClean="0">
                <a:solidFill>
                  <a:schemeClr val="accent1">
                    <a:lumMod val="75000"/>
                  </a:schemeClr>
                </a:solidFill>
                <a:latin typeface="Arial Rounded MT Bold" panose="020F0704030504030204" pitchFamily="34" charset="0"/>
              </a:rPr>
              <a:t>indicators. We find </a:t>
            </a:r>
            <a:r>
              <a:rPr lang="en-US" dirty="0">
                <a:solidFill>
                  <a:schemeClr val="accent1">
                    <a:lumMod val="75000"/>
                  </a:schemeClr>
                </a:solidFill>
                <a:latin typeface="Arial Rounded MT Bold" panose="020F0704030504030204" pitchFamily="34" charset="0"/>
              </a:rPr>
              <a:t>here a theoretical frame </a:t>
            </a:r>
            <a:r>
              <a:rPr lang="en-US" dirty="0" smtClean="0">
                <a:solidFill>
                  <a:schemeClr val="accent1">
                    <a:lumMod val="75000"/>
                  </a:schemeClr>
                </a:solidFill>
                <a:latin typeface="Arial Rounded MT Bold" panose="020F0704030504030204" pitchFamily="34" charset="0"/>
              </a:rPr>
              <a:t>to think of the </a:t>
            </a:r>
            <a:r>
              <a:rPr lang="en-US" dirty="0">
                <a:solidFill>
                  <a:schemeClr val="accent1">
                    <a:lumMod val="75000"/>
                  </a:schemeClr>
                </a:solidFill>
                <a:latin typeface="Arial Rounded MT Bold" panose="020F0704030504030204" pitchFamily="34" charset="0"/>
              </a:rPr>
              <a:t>nonmonetary </a:t>
            </a:r>
            <a:r>
              <a:rPr lang="en-US" dirty="0" smtClean="0">
                <a:solidFill>
                  <a:schemeClr val="accent1">
                    <a:lumMod val="75000"/>
                  </a:schemeClr>
                </a:solidFill>
                <a:latin typeface="Arial Rounded MT Bold" panose="020F0704030504030204" pitchFamily="34" charset="0"/>
              </a:rPr>
              <a:t>poverty </a:t>
            </a:r>
            <a:r>
              <a:rPr lang="en-US" dirty="0">
                <a:solidFill>
                  <a:schemeClr val="accent1">
                    <a:lumMod val="75000"/>
                  </a:schemeClr>
                </a:solidFill>
                <a:latin typeface="Arial Rounded MT Bold" panose="020F0704030504030204" pitchFamily="34" charset="0"/>
              </a:rPr>
              <a:t>domains </a:t>
            </a:r>
            <a:r>
              <a:rPr lang="en-US" dirty="0" smtClean="0">
                <a:solidFill>
                  <a:schemeClr val="accent1">
                    <a:lumMod val="75000"/>
                  </a:schemeClr>
                </a:solidFill>
                <a:latin typeface="Arial Rounded MT Bold" panose="020F0704030504030204" pitchFamily="34" charset="0"/>
              </a:rPr>
              <a:t>spelled out before.</a:t>
            </a:r>
          </a:p>
          <a:p>
            <a:pPr marL="0" indent="0">
              <a:buNone/>
            </a:pPr>
            <a:endParaRPr lang="en-US" dirty="0" smtClean="0">
              <a:solidFill>
                <a:schemeClr val="accent1">
                  <a:lumMod val="75000"/>
                </a:schemeClr>
              </a:solidFill>
              <a:latin typeface="Arial Rounded MT Bold" panose="020F0704030504030204" pitchFamily="34" charset="0"/>
            </a:endParaRPr>
          </a:p>
          <a:p>
            <a:pPr marL="0" indent="0">
              <a:buNone/>
            </a:pPr>
            <a:r>
              <a:rPr lang="en-US" dirty="0" smtClean="0">
                <a:solidFill>
                  <a:schemeClr val="accent1">
                    <a:lumMod val="75000"/>
                  </a:schemeClr>
                </a:solidFill>
                <a:latin typeface="Arial Rounded MT Bold" panose="020F0704030504030204" pitchFamily="34" charset="0"/>
              </a:rPr>
              <a:t>The </a:t>
            </a:r>
            <a:r>
              <a:rPr lang="en-US" dirty="0">
                <a:solidFill>
                  <a:srgbClr val="C00000"/>
                </a:solidFill>
                <a:effectLst>
                  <a:outerShdw blurRad="38100" dist="38100" dir="2700000" algn="tl">
                    <a:srgbClr val="000000">
                      <a:alpha val="43137"/>
                    </a:srgbClr>
                  </a:outerShdw>
                </a:effectLst>
                <a:latin typeface="Arial Rounded MT Bold" panose="020F0704030504030204" pitchFamily="34" charset="0"/>
              </a:rPr>
              <a:t>second</a:t>
            </a:r>
            <a:r>
              <a:rPr lang="en-US" dirty="0">
                <a:solidFill>
                  <a:schemeClr val="accent1">
                    <a:lumMod val="75000"/>
                  </a:schemeClr>
                </a:solidFill>
                <a:latin typeface="Arial Rounded MT Bold" panose="020F0704030504030204" pitchFamily="34" charset="0"/>
              </a:rPr>
              <a:t> feature is that capabilities are </a:t>
            </a:r>
            <a:r>
              <a:rPr lang="en-US" u="sng" dirty="0" smtClean="0">
                <a:solidFill>
                  <a:schemeClr val="accent1">
                    <a:lumMod val="75000"/>
                  </a:schemeClr>
                </a:solidFill>
                <a:latin typeface="Arial Rounded MT Bold" panose="020F0704030504030204" pitchFamily="34" charset="0"/>
              </a:rPr>
              <a:t>individual based</a:t>
            </a:r>
            <a:r>
              <a:rPr lang="en-US" dirty="0">
                <a:solidFill>
                  <a:schemeClr val="accent1">
                    <a:lumMod val="75000"/>
                  </a:schemeClr>
                </a:solidFill>
                <a:latin typeface="Arial Rounded MT Bold" panose="020F0704030504030204" pitchFamily="34" charset="0"/>
              </a:rPr>
              <a:t>, whereas the </a:t>
            </a:r>
            <a:r>
              <a:rPr lang="en-US" dirty="0" smtClean="0">
                <a:solidFill>
                  <a:schemeClr val="accent1">
                    <a:lumMod val="75000"/>
                  </a:schemeClr>
                </a:solidFill>
                <a:latin typeface="Arial Rounded MT Bold" panose="020F0704030504030204" pitchFamily="34" charset="0"/>
              </a:rPr>
              <a:t>WB - International </a:t>
            </a:r>
            <a:r>
              <a:rPr lang="en-US" dirty="0">
                <a:solidFill>
                  <a:schemeClr val="accent1">
                    <a:lumMod val="75000"/>
                  </a:schemeClr>
                </a:solidFill>
                <a:latin typeface="Arial Rounded MT Bold" panose="020F0704030504030204" pitchFamily="34" charset="0"/>
              </a:rPr>
              <a:t>p</a:t>
            </a:r>
            <a:r>
              <a:rPr lang="en-US" dirty="0" smtClean="0">
                <a:solidFill>
                  <a:schemeClr val="accent1">
                    <a:lumMod val="75000"/>
                  </a:schemeClr>
                </a:solidFill>
                <a:latin typeface="Arial Rounded MT Bold" panose="020F0704030504030204" pitchFamily="34" charset="0"/>
              </a:rPr>
              <a:t>overty </a:t>
            </a:r>
            <a:r>
              <a:rPr lang="en-US" dirty="0">
                <a:solidFill>
                  <a:schemeClr val="accent1">
                    <a:lumMod val="75000"/>
                  </a:schemeClr>
                </a:solidFill>
                <a:latin typeface="Arial Rounded MT Bold" panose="020F0704030504030204" pitchFamily="34" charset="0"/>
              </a:rPr>
              <a:t>l</a:t>
            </a:r>
            <a:r>
              <a:rPr lang="en-US" dirty="0" smtClean="0">
                <a:solidFill>
                  <a:schemeClr val="accent1">
                    <a:lumMod val="75000"/>
                  </a:schemeClr>
                </a:solidFill>
                <a:latin typeface="Arial Rounded MT Bold" panose="020F0704030504030204" pitchFamily="34" charset="0"/>
              </a:rPr>
              <a:t>ine </a:t>
            </a:r>
            <a:r>
              <a:rPr lang="en-US" dirty="0">
                <a:solidFill>
                  <a:schemeClr val="accent1">
                    <a:lumMod val="75000"/>
                  </a:schemeClr>
                </a:solidFill>
                <a:latin typeface="Arial Rounded MT Bold" panose="020F0704030504030204" pitchFamily="34" charset="0"/>
              </a:rPr>
              <a:t>and the </a:t>
            </a:r>
            <a:r>
              <a:rPr lang="en-US" dirty="0" smtClean="0">
                <a:solidFill>
                  <a:schemeClr val="accent1">
                    <a:lumMod val="75000"/>
                  </a:schemeClr>
                </a:solidFill>
                <a:latin typeface="Arial Rounded MT Bold" panose="020F0704030504030204" pitchFamily="34" charset="0"/>
              </a:rPr>
              <a:t>needs-based indicator </a:t>
            </a:r>
            <a:r>
              <a:rPr lang="en-US" dirty="0">
                <a:solidFill>
                  <a:schemeClr val="accent1">
                    <a:lumMod val="75000"/>
                  </a:schemeClr>
                </a:solidFill>
                <a:latin typeface="Arial Rounded MT Bold" panose="020F0704030504030204" pitchFamily="34" charset="0"/>
              </a:rPr>
              <a:t>are centered on the household. </a:t>
            </a:r>
            <a:endParaRPr lang="en-US" dirty="0" smtClean="0">
              <a:solidFill>
                <a:schemeClr val="accent1">
                  <a:lumMod val="75000"/>
                </a:schemeClr>
              </a:solidFill>
              <a:latin typeface="Arial Rounded MT Bold" panose="020F0704030504030204" pitchFamily="34" charset="0"/>
            </a:endParaRPr>
          </a:p>
          <a:p>
            <a:pPr marL="0" indent="0">
              <a:buNone/>
            </a:pPr>
            <a:endParaRPr lang="en-US" dirty="0">
              <a:solidFill>
                <a:schemeClr val="accent1">
                  <a:lumMod val="75000"/>
                </a:schemeClr>
              </a:solidFill>
              <a:latin typeface="Arial Rounded MT Bold" panose="020F0704030504030204" pitchFamily="34" charset="0"/>
            </a:endParaRPr>
          </a:p>
          <a:p>
            <a:pPr marL="0" indent="0">
              <a:buNone/>
            </a:pPr>
            <a:r>
              <a:rPr lang="en-US" dirty="0" smtClean="0">
                <a:solidFill>
                  <a:schemeClr val="accent1">
                    <a:lumMod val="75000"/>
                  </a:schemeClr>
                </a:solidFill>
                <a:latin typeface="Arial Rounded MT Bold" panose="020F0704030504030204" pitchFamily="34" charset="0"/>
              </a:rPr>
              <a:t>The </a:t>
            </a:r>
            <a:r>
              <a:rPr lang="en-US" dirty="0">
                <a:solidFill>
                  <a:srgbClr val="C00000"/>
                </a:solidFill>
                <a:effectLst>
                  <a:outerShdw blurRad="38100" dist="38100" dir="2700000" algn="tl">
                    <a:srgbClr val="000000">
                      <a:alpha val="43137"/>
                    </a:srgbClr>
                  </a:outerShdw>
                </a:effectLst>
                <a:latin typeface="Arial Rounded MT Bold" panose="020F0704030504030204" pitchFamily="34" charset="0"/>
              </a:rPr>
              <a:t>third</a:t>
            </a:r>
            <a:r>
              <a:rPr lang="en-US" dirty="0">
                <a:solidFill>
                  <a:schemeClr val="accent1">
                    <a:lumMod val="75000"/>
                  </a:schemeClr>
                </a:solidFill>
                <a:latin typeface="Arial Rounded MT Bold" panose="020F0704030504030204" pitchFamily="34" charset="0"/>
              </a:rPr>
              <a:t> feature is that </a:t>
            </a:r>
            <a:r>
              <a:rPr lang="en-US" dirty="0" smtClean="0">
                <a:solidFill>
                  <a:schemeClr val="accent1">
                    <a:lumMod val="75000"/>
                  </a:schemeClr>
                </a:solidFill>
                <a:latin typeface="Arial Rounded MT Bold" panose="020F0704030504030204" pitchFamily="34" charset="0"/>
              </a:rPr>
              <a:t>the capability </a:t>
            </a:r>
            <a:r>
              <a:rPr lang="en-US" dirty="0">
                <a:solidFill>
                  <a:schemeClr val="accent1">
                    <a:lumMod val="75000"/>
                  </a:schemeClr>
                </a:solidFill>
                <a:latin typeface="Arial Rounded MT Bold" panose="020F0704030504030204" pitchFamily="34" charset="0"/>
              </a:rPr>
              <a:t>approach, like standard of living measures in general, or </a:t>
            </a:r>
            <a:r>
              <a:rPr lang="en-US" dirty="0" smtClean="0">
                <a:solidFill>
                  <a:schemeClr val="accent1">
                    <a:lumMod val="75000"/>
                  </a:schemeClr>
                </a:solidFill>
                <a:latin typeface="Arial Rounded MT Bold" panose="020F0704030504030204" pitchFamily="34" charset="0"/>
              </a:rPr>
              <a:t>basic needs–based </a:t>
            </a:r>
            <a:r>
              <a:rPr lang="en-US" dirty="0">
                <a:solidFill>
                  <a:schemeClr val="accent1">
                    <a:lumMod val="75000"/>
                  </a:schemeClr>
                </a:solidFill>
                <a:latin typeface="Arial Rounded MT Bold" panose="020F0704030504030204" pitchFamily="34" charset="0"/>
              </a:rPr>
              <a:t>measures,</a:t>
            </a:r>
            <a:r>
              <a:rPr lang="en-US" u="sng" dirty="0">
                <a:solidFill>
                  <a:schemeClr val="accent1">
                    <a:lumMod val="75000"/>
                  </a:schemeClr>
                </a:solidFill>
                <a:latin typeface="Arial Rounded MT Bold" panose="020F0704030504030204" pitchFamily="34" charset="0"/>
              </a:rPr>
              <a:t> is concerned with the diversified </a:t>
            </a:r>
            <a:r>
              <a:rPr lang="en-US" u="sng" dirty="0" smtClean="0">
                <a:solidFill>
                  <a:schemeClr val="accent1">
                    <a:lumMod val="75000"/>
                  </a:schemeClr>
                </a:solidFill>
                <a:latin typeface="Arial Rounded MT Bold" panose="020F0704030504030204" pitchFamily="34" charset="0"/>
              </a:rPr>
              <a:t>(=variability of) characteristics of </a:t>
            </a:r>
            <a:r>
              <a:rPr lang="it-IT" u="sng" dirty="0" err="1" smtClean="0">
                <a:solidFill>
                  <a:schemeClr val="accent1">
                    <a:lumMod val="75000"/>
                  </a:schemeClr>
                </a:solidFill>
                <a:latin typeface="Arial Rounded MT Bold" panose="020F0704030504030204" pitchFamily="34" charset="0"/>
              </a:rPr>
              <a:t>individuals</a:t>
            </a:r>
            <a:r>
              <a:rPr lang="it-IT" u="sng" dirty="0" smtClean="0">
                <a:solidFill>
                  <a:schemeClr val="accent1">
                    <a:lumMod val="75000"/>
                  </a:schemeClr>
                </a:solidFill>
                <a:latin typeface="Arial Rounded MT Bold" panose="020F0704030504030204" pitchFamily="34" charset="0"/>
              </a:rPr>
              <a:t> (i.e. </a:t>
            </a:r>
            <a:r>
              <a:rPr lang="it-IT" u="sng" dirty="0" err="1" smtClean="0">
                <a:solidFill>
                  <a:schemeClr val="accent1">
                    <a:lumMod val="75000"/>
                  </a:schemeClr>
                </a:solidFill>
                <a:latin typeface="Arial Rounded MT Bold" panose="020F0704030504030204" pitchFamily="34" charset="0"/>
              </a:rPr>
              <a:t>uderrepresented</a:t>
            </a:r>
            <a:r>
              <a:rPr lang="it-IT" u="sng" dirty="0" smtClean="0">
                <a:solidFill>
                  <a:schemeClr val="accent1">
                    <a:lumMod val="75000"/>
                  </a:schemeClr>
                </a:solidFill>
                <a:latin typeface="Arial Rounded MT Bold" panose="020F0704030504030204" pitchFamily="34" charset="0"/>
              </a:rPr>
              <a:t> </a:t>
            </a:r>
            <a:r>
              <a:rPr lang="it-IT" u="sng" dirty="0" err="1" smtClean="0">
                <a:solidFill>
                  <a:schemeClr val="accent1">
                    <a:lumMod val="75000"/>
                  </a:schemeClr>
                </a:solidFill>
                <a:latin typeface="Arial Rounded MT Bold" panose="020F0704030504030204" pitchFamily="34" charset="0"/>
              </a:rPr>
              <a:t>groups</a:t>
            </a:r>
            <a:r>
              <a:rPr lang="it-IT" u="sng" dirty="0" smtClean="0">
                <a:solidFill>
                  <a:schemeClr val="accent1">
                    <a:lumMod val="75000"/>
                  </a:schemeClr>
                </a:solidFill>
                <a:latin typeface="Arial Rounded MT Bold" panose="020F0704030504030204" pitchFamily="34" charset="0"/>
              </a:rPr>
              <a:t> </a:t>
            </a:r>
            <a:r>
              <a:rPr lang="it-IT" u="sng" dirty="0" err="1" smtClean="0">
                <a:solidFill>
                  <a:schemeClr val="accent1">
                    <a:lumMod val="75000"/>
                  </a:schemeClr>
                </a:solidFill>
                <a:latin typeface="Arial Rounded MT Bold" panose="020F0704030504030204" pitchFamily="34" charset="0"/>
              </a:rPr>
              <a:t>here</a:t>
            </a:r>
            <a:r>
              <a:rPr lang="it-IT" u="sng" dirty="0" smtClean="0">
                <a:solidFill>
                  <a:schemeClr val="accent1">
                    <a:lumMod val="75000"/>
                  </a:schemeClr>
                </a:solidFill>
                <a:latin typeface="Arial Rounded MT Bold" panose="020F0704030504030204" pitchFamily="34" charset="0"/>
              </a:rPr>
              <a:t> are </a:t>
            </a:r>
            <a:r>
              <a:rPr lang="it-IT" u="sng" dirty="0" err="1" smtClean="0">
                <a:solidFill>
                  <a:schemeClr val="accent1">
                    <a:lumMod val="75000"/>
                  </a:schemeClr>
                </a:solidFill>
                <a:latin typeface="Arial Rounded MT Bold" panose="020F0704030504030204" pitchFamily="34" charset="0"/>
              </a:rPr>
              <a:t>explicitly</a:t>
            </a:r>
            <a:r>
              <a:rPr lang="it-IT" u="sng" dirty="0" smtClean="0">
                <a:solidFill>
                  <a:schemeClr val="accent1">
                    <a:lumMod val="75000"/>
                  </a:schemeClr>
                </a:solidFill>
                <a:latin typeface="Arial Rounded MT Bold" panose="020F0704030504030204" pitchFamily="34" charset="0"/>
              </a:rPr>
              <a:t> </a:t>
            </a:r>
            <a:r>
              <a:rPr lang="it-IT" u="sng" dirty="0" err="1" smtClean="0">
                <a:solidFill>
                  <a:schemeClr val="accent1">
                    <a:lumMod val="75000"/>
                  </a:schemeClr>
                </a:solidFill>
                <a:latin typeface="Arial Rounded MT Bold" panose="020F0704030504030204" pitchFamily="34" charset="0"/>
              </a:rPr>
              <a:t>taken</a:t>
            </a:r>
            <a:r>
              <a:rPr lang="it-IT" u="sng" dirty="0" smtClean="0">
                <a:solidFill>
                  <a:schemeClr val="accent1">
                    <a:lumMod val="75000"/>
                  </a:schemeClr>
                </a:solidFill>
                <a:latin typeface="Arial Rounded MT Bold" panose="020F0704030504030204" pitchFamily="34" charset="0"/>
              </a:rPr>
              <a:t> </a:t>
            </a:r>
            <a:r>
              <a:rPr lang="it-IT" u="sng" dirty="0" err="1" smtClean="0">
                <a:solidFill>
                  <a:schemeClr val="accent1">
                    <a:lumMod val="75000"/>
                  </a:schemeClr>
                </a:solidFill>
                <a:latin typeface="Arial Rounded MT Bold" panose="020F0704030504030204" pitchFamily="34" charset="0"/>
              </a:rPr>
              <a:t>into</a:t>
            </a:r>
            <a:r>
              <a:rPr lang="it-IT" u="sng" dirty="0" smtClean="0">
                <a:solidFill>
                  <a:schemeClr val="accent1">
                    <a:lumMod val="75000"/>
                  </a:schemeClr>
                </a:solidFill>
                <a:latin typeface="Arial Rounded MT Bold" panose="020F0704030504030204" pitchFamily="34" charset="0"/>
              </a:rPr>
              <a:t> account)</a:t>
            </a:r>
            <a:r>
              <a:rPr lang="it-IT" dirty="0" smtClean="0">
                <a:solidFill>
                  <a:schemeClr val="accent1">
                    <a:lumMod val="75000"/>
                  </a:schemeClr>
                </a:solidFill>
                <a:latin typeface="Arial Rounded MT Bold" panose="020F0704030504030204" pitchFamily="34" charset="0"/>
              </a:rPr>
              <a:t>.</a:t>
            </a:r>
            <a:endParaRPr lang="it-IT"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18565830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260648"/>
            <a:ext cx="8229600" cy="6192688"/>
          </a:xfrm>
        </p:spPr>
        <p:txBody>
          <a:bodyPr>
            <a:noAutofit/>
          </a:bodyPr>
          <a:lstStyle/>
          <a:p>
            <a:pPr marL="0" indent="0">
              <a:spcBef>
                <a:spcPts val="0"/>
              </a:spcBef>
              <a:buNone/>
            </a:pPr>
            <a:r>
              <a:rPr lang="en-US" dirty="0">
                <a:solidFill>
                  <a:srgbClr val="C00000"/>
                </a:solidFill>
                <a:effectLst>
                  <a:outerShdw blurRad="38100" dist="38100" dir="2700000" algn="tl">
                    <a:srgbClr val="000000">
                      <a:alpha val="43137"/>
                    </a:srgbClr>
                  </a:outerShdw>
                </a:effectLst>
                <a:latin typeface="Arial Rounded MT Bold" panose="020F0704030504030204" pitchFamily="34" charset="0"/>
              </a:rPr>
              <a:t>Fourth</a:t>
            </a:r>
            <a:r>
              <a:rPr lang="en-US" dirty="0">
                <a:solidFill>
                  <a:schemeClr val="accent1">
                    <a:lumMod val="75000"/>
                  </a:schemeClr>
                </a:solidFill>
                <a:latin typeface="Arial Rounded MT Bold" panose="020F0704030504030204" pitchFamily="34" charset="0"/>
              </a:rPr>
              <a:t>, </a:t>
            </a:r>
            <a:r>
              <a:rPr lang="en-US" dirty="0" smtClean="0">
                <a:solidFill>
                  <a:schemeClr val="accent1">
                    <a:lumMod val="75000"/>
                  </a:schemeClr>
                </a:solidFill>
                <a:latin typeface="Arial Rounded MT Bold" panose="020F0704030504030204" pitchFamily="34" charset="0"/>
              </a:rPr>
              <a:t>often  </a:t>
            </a:r>
            <a:r>
              <a:rPr lang="en-US" u="sng" dirty="0" smtClean="0">
                <a:solidFill>
                  <a:schemeClr val="accent1">
                    <a:lumMod val="75000"/>
                  </a:schemeClr>
                </a:solidFill>
                <a:latin typeface="Arial Rounded MT Bold" panose="020F0704030504030204" pitchFamily="34" charset="0"/>
              </a:rPr>
              <a:t>poverty measures treat </a:t>
            </a:r>
            <a:r>
              <a:rPr lang="en-US" u="sng" dirty="0">
                <a:solidFill>
                  <a:schemeClr val="accent1">
                    <a:lumMod val="75000"/>
                  </a:schemeClr>
                </a:solidFill>
                <a:latin typeface="Arial Rounded MT Bold" panose="020F0704030504030204" pitchFamily="34" charset="0"/>
              </a:rPr>
              <a:t>each household on its </a:t>
            </a:r>
            <a:r>
              <a:rPr lang="en-US" u="sng" dirty="0" smtClean="0">
                <a:solidFill>
                  <a:schemeClr val="accent1">
                    <a:lumMod val="75000"/>
                  </a:schemeClr>
                </a:solidFill>
                <a:latin typeface="Arial Rounded MT Bold" panose="020F0704030504030204" pitchFamily="34" charset="0"/>
              </a:rPr>
              <a:t>own</a:t>
            </a:r>
            <a:r>
              <a:rPr lang="en-US" dirty="0" smtClean="0">
                <a:solidFill>
                  <a:schemeClr val="accent1">
                    <a:lumMod val="75000"/>
                  </a:schemeClr>
                </a:solidFill>
                <a:latin typeface="Arial Rounded MT Bold" panose="020F0704030504030204" pitchFamily="34" charset="0"/>
              </a:rPr>
              <a:t>, </a:t>
            </a:r>
            <a:r>
              <a:rPr lang="en-US" u="sng" dirty="0" smtClean="0">
                <a:solidFill>
                  <a:schemeClr val="accent1">
                    <a:lumMod val="75000"/>
                  </a:schemeClr>
                </a:solidFill>
                <a:latin typeface="Arial Rounded MT Bold" panose="020F0704030504030204" pitchFamily="34" charset="0"/>
              </a:rPr>
              <a:t>as if it were living </a:t>
            </a:r>
            <a:r>
              <a:rPr lang="en-US" u="sng" dirty="0">
                <a:solidFill>
                  <a:schemeClr val="accent1">
                    <a:lumMod val="75000"/>
                  </a:schemeClr>
                </a:solidFill>
                <a:latin typeface="Arial Rounded MT Bold" panose="020F0704030504030204" pitchFamily="34" charset="0"/>
              </a:rPr>
              <a:t>in isolation</a:t>
            </a:r>
            <a:r>
              <a:rPr lang="en-US" dirty="0" smtClean="0">
                <a:solidFill>
                  <a:schemeClr val="accent1">
                    <a:lumMod val="75000"/>
                  </a:schemeClr>
                </a:solidFill>
                <a:latin typeface="Arial Rounded MT Bold" panose="020F0704030504030204" pitchFamily="34" charset="0"/>
              </a:rPr>
              <a:t>, with </a:t>
            </a:r>
            <a:r>
              <a:rPr lang="en-US" dirty="0">
                <a:solidFill>
                  <a:schemeClr val="accent1">
                    <a:lumMod val="75000"/>
                  </a:schemeClr>
                </a:solidFill>
                <a:latin typeface="Arial Rounded MT Bold" panose="020F0704030504030204" pitchFamily="34" charset="0"/>
              </a:rPr>
              <a:t>no neighbors or fellow citizens. </a:t>
            </a:r>
            <a:endParaRPr lang="en-US" dirty="0" smtClean="0">
              <a:solidFill>
                <a:schemeClr val="accent1">
                  <a:lumMod val="75000"/>
                </a:schemeClr>
              </a:solidFill>
              <a:latin typeface="Arial Rounded MT Bold" panose="020F0704030504030204" pitchFamily="34" charset="0"/>
            </a:endParaRPr>
          </a:p>
          <a:p>
            <a:pPr marL="0" indent="0">
              <a:spcBef>
                <a:spcPts val="0"/>
              </a:spcBef>
              <a:buNone/>
            </a:pPr>
            <a:endParaRPr lang="en-US" dirty="0" smtClean="0">
              <a:solidFill>
                <a:schemeClr val="accent1">
                  <a:lumMod val="75000"/>
                </a:schemeClr>
              </a:solidFill>
              <a:latin typeface="Arial Rounded MT Bold" panose="020F0704030504030204" pitchFamily="34" charset="0"/>
            </a:endParaRPr>
          </a:p>
          <a:p>
            <a:pPr marL="0" indent="0">
              <a:spcBef>
                <a:spcPts val="0"/>
              </a:spcBef>
              <a:buNone/>
            </a:pPr>
            <a:r>
              <a:rPr lang="en-US" dirty="0" smtClean="0">
                <a:solidFill>
                  <a:schemeClr val="accent1">
                    <a:lumMod val="75000"/>
                  </a:schemeClr>
                </a:solidFill>
                <a:latin typeface="Arial Rounded MT Bold" panose="020F0704030504030204" pitchFamily="34" charset="0"/>
              </a:rPr>
              <a:t>With </a:t>
            </a:r>
            <a:r>
              <a:rPr lang="en-US" dirty="0">
                <a:solidFill>
                  <a:schemeClr val="accent1">
                    <a:lumMod val="75000"/>
                  </a:schemeClr>
                </a:solidFill>
                <a:latin typeface="Arial Rounded MT Bold" panose="020F0704030504030204" pitchFamily="34" charset="0"/>
              </a:rPr>
              <a:t>the capability </a:t>
            </a:r>
            <a:r>
              <a:rPr lang="en-US" dirty="0" smtClean="0">
                <a:solidFill>
                  <a:schemeClr val="accent1">
                    <a:lumMod val="75000"/>
                  </a:schemeClr>
                </a:solidFill>
                <a:latin typeface="Arial Rounded MT Bold" panose="020F0704030504030204" pitchFamily="34" charset="0"/>
              </a:rPr>
              <a:t>approach </a:t>
            </a:r>
            <a:r>
              <a:rPr lang="en-US" dirty="0">
                <a:solidFill>
                  <a:schemeClr val="accent1">
                    <a:lumMod val="75000"/>
                  </a:schemeClr>
                </a:solidFill>
                <a:latin typeface="Arial Rounded MT Bold" panose="020F0704030504030204" pitchFamily="34" charset="0"/>
              </a:rPr>
              <a:t>there enters an </a:t>
            </a:r>
            <a:r>
              <a:rPr lang="en-US" u="sng" dirty="0">
                <a:solidFill>
                  <a:schemeClr val="accent1">
                    <a:lumMod val="75000"/>
                  </a:schemeClr>
                </a:solidFill>
                <a:latin typeface="Arial Rounded MT Bold" panose="020F0704030504030204" pitchFamily="34" charset="0"/>
              </a:rPr>
              <a:t>essential interdependence</a:t>
            </a:r>
            <a:r>
              <a:rPr lang="en-US" dirty="0">
                <a:solidFill>
                  <a:schemeClr val="accent1">
                    <a:lumMod val="75000"/>
                  </a:schemeClr>
                </a:solidFill>
                <a:latin typeface="Arial Rounded MT Bold" panose="020F0704030504030204" pitchFamily="34" charset="0"/>
              </a:rPr>
              <a:t>. </a:t>
            </a:r>
            <a:r>
              <a:rPr lang="en-US" dirty="0" smtClean="0">
                <a:solidFill>
                  <a:schemeClr val="accent1">
                    <a:lumMod val="75000"/>
                  </a:schemeClr>
                </a:solidFill>
                <a:latin typeface="Arial Rounded MT Bold" panose="020F0704030504030204" pitchFamily="34" charset="0"/>
              </a:rPr>
              <a:t> </a:t>
            </a:r>
            <a:r>
              <a:rPr lang="en-US" u="sng" dirty="0" smtClean="0">
                <a:solidFill>
                  <a:schemeClr val="accent1">
                    <a:lumMod val="75000"/>
                  </a:schemeClr>
                </a:solidFill>
                <a:latin typeface="Arial Rounded MT Bold" panose="020F0704030504030204" pitchFamily="34" charset="0"/>
              </a:rPr>
              <a:t>The </a:t>
            </a:r>
            <a:r>
              <a:rPr lang="en-US" u="sng" dirty="0">
                <a:solidFill>
                  <a:schemeClr val="accent1">
                    <a:lumMod val="75000"/>
                  </a:schemeClr>
                </a:solidFill>
                <a:latin typeface="Arial Rounded MT Bold" panose="020F0704030504030204" pitchFamily="34" charset="0"/>
              </a:rPr>
              <a:t>capability </a:t>
            </a:r>
            <a:r>
              <a:rPr lang="en-US" u="sng" dirty="0" smtClean="0">
                <a:solidFill>
                  <a:schemeClr val="accent1">
                    <a:lumMod val="75000"/>
                  </a:schemeClr>
                </a:solidFill>
                <a:latin typeface="Arial Rounded MT Bold" panose="020F0704030504030204" pitchFamily="34" charset="0"/>
              </a:rPr>
              <a:t>to function </a:t>
            </a:r>
            <a:r>
              <a:rPr lang="en-US" u="sng" dirty="0">
                <a:solidFill>
                  <a:srgbClr val="C00000"/>
                </a:solidFill>
                <a:effectLst>
                  <a:outerShdw blurRad="38100" dist="38100" dir="2700000" algn="tl">
                    <a:srgbClr val="000000">
                      <a:alpha val="43137"/>
                    </a:srgbClr>
                  </a:outerShdw>
                </a:effectLst>
                <a:latin typeface="Arial Rounded MT Bold" panose="020F0704030504030204" pitchFamily="34" charset="0"/>
              </a:rPr>
              <a:t>depends on the society </a:t>
            </a:r>
            <a:r>
              <a:rPr lang="en-US" u="sng" dirty="0">
                <a:solidFill>
                  <a:schemeClr val="accent1">
                    <a:lumMod val="75000"/>
                  </a:schemeClr>
                </a:solidFill>
                <a:latin typeface="Arial Rounded MT Bold" panose="020F0704030504030204" pitchFamily="34" charset="0"/>
              </a:rPr>
              <a:t>in which the person lives</a:t>
            </a:r>
            <a:r>
              <a:rPr lang="en-US" dirty="0">
                <a:solidFill>
                  <a:schemeClr val="accent1">
                    <a:lumMod val="75000"/>
                  </a:schemeClr>
                </a:solidFill>
                <a:latin typeface="Arial Rounded MT Bold" panose="020F0704030504030204" pitchFamily="34" charset="0"/>
              </a:rPr>
              <a:t>: “in a </a:t>
            </a:r>
            <a:r>
              <a:rPr lang="en-US" dirty="0" smtClean="0">
                <a:solidFill>
                  <a:schemeClr val="accent1">
                    <a:lumMod val="75000"/>
                  </a:schemeClr>
                </a:solidFill>
                <a:latin typeface="Arial Rounded MT Bold" panose="020F0704030504030204" pitchFamily="34" charset="0"/>
              </a:rPr>
              <a:t>country that </a:t>
            </a:r>
            <a:r>
              <a:rPr lang="en-US" dirty="0">
                <a:solidFill>
                  <a:schemeClr val="accent1">
                    <a:lumMod val="75000"/>
                  </a:schemeClr>
                </a:solidFill>
                <a:latin typeface="Arial Rounded MT Bold" panose="020F0704030504030204" pitchFamily="34" charset="0"/>
              </a:rPr>
              <a:t>is generally rich, more income may be needed to buy enough </a:t>
            </a:r>
            <a:r>
              <a:rPr lang="en-US" dirty="0" smtClean="0">
                <a:solidFill>
                  <a:schemeClr val="accent1">
                    <a:lumMod val="75000"/>
                  </a:schemeClr>
                </a:solidFill>
                <a:latin typeface="Arial Rounded MT Bold" panose="020F0704030504030204" pitchFamily="34" charset="0"/>
              </a:rPr>
              <a:t>commodities to </a:t>
            </a:r>
            <a:r>
              <a:rPr lang="en-US" dirty="0">
                <a:solidFill>
                  <a:schemeClr val="accent1">
                    <a:lumMod val="75000"/>
                  </a:schemeClr>
                </a:solidFill>
                <a:latin typeface="Arial Rounded MT Bold" panose="020F0704030504030204" pitchFamily="34" charset="0"/>
              </a:rPr>
              <a:t>achieve the </a:t>
            </a:r>
            <a:r>
              <a:rPr lang="en-US" i="1" dirty="0">
                <a:solidFill>
                  <a:schemeClr val="accent1">
                    <a:lumMod val="75000"/>
                  </a:schemeClr>
                </a:solidFill>
                <a:latin typeface="Arial Rounded MT Bold" panose="020F0704030504030204" pitchFamily="34" charset="0"/>
              </a:rPr>
              <a:t>same social functioning, </a:t>
            </a:r>
            <a:r>
              <a:rPr lang="en-US" dirty="0">
                <a:solidFill>
                  <a:schemeClr val="accent1">
                    <a:lumMod val="75000"/>
                  </a:schemeClr>
                </a:solidFill>
                <a:latin typeface="Arial Rounded MT Bold" panose="020F0704030504030204" pitchFamily="34" charset="0"/>
              </a:rPr>
              <a:t>such as ‘appearing in </a:t>
            </a:r>
            <a:r>
              <a:rPr lang="en-US" dirty="0" smtClean="0">
                <a:solidFill>
                  <a:schemeClr val="accent1">
                    <a:lumMod val="75000"/>
                  </a:schemeClr>
                </a:solidFill>
                <a:latin typeface="Arial Rounded MT Bold" panose="020F0704030504030204" pitchFamily="34" charset="0"/>
              </a:rPr>
              <a:t>public without </a:t>
            </a:r>
            <a:r>
              <a:rPr lang="en-US" dirty="0">
                <a:solidFill>
                  <a:schemeClr val="accent1">
                    <a:lumMod val="75000"/>
                  </a:schemeClr>
                </a:solidFill>
                <a:latin typeface="Arial Rounded MT Bold" panose="020F0704030504030204" pitchFamily="34" charset="0"/>
              </a:rPr>
              <a:t>shame</a:t>
            </a:r>
            <a:r>
              <a:rPr lang="en-US" dirty="0" smtClean="0">
                <a:solidFill>
                  <a:schemeClr val="accent1">
                    <a:lumMod val="75000"/>
                  </a:schemeClr>
                </a:solidFill>
                <a:latin typeface="Arial Rounded MT Bold" panose="020F0704030504030204" pitchFamily="34" charset="0"/>
              </a:rPr>
              <a:t>.’”</a:t>
            </a:r>
            <a:endParaRPr lang="en-US" dirty="0" smtClean="0">
              <a:solidFill>
                <a:schemeClr val="accent1">
                  <a:lumMod val="75000"/>
                </a:schemeClr>
              </a:solidFill>
              <a:latin typeface="Arial Rounded MT Bold" panose="020F0704030504030204" pitchFamily="34" charset="0"/>
            </a:endParaRPr>
          </a:p>
          <a:p>
            <a:pPr marL="0" indent="0">
              <a:spcBef>
                <a:spcPts val="0"/>
              </a:spcBef>
              <a:buNone/>
            </a:pPr>
            <a:endParaRPr lang="en-US" dirty="0">
              <a:solidFill>
                <a:schemeClr val="accent1">
                  <a:lumMod val="75000"/>
                </a:schemeClr>
              </a:solidFill>
              <a:latin typeface="Arial Rounded MT Bold" panose="020F0704030504030204" pitchFamily="34" charset="0"/>
            </a:endParaRPr>
          </a:p>
          <a:p>
            <a:pPr marL="0" indent="0">
              <a:spcBef>
                <a:spcPts val="0"/>
              </a:spcBef>
              <a:buNone/>
            </a:pPr>
            <a:r>
              <a:rPr lang="en-US" dirty="0" smtClean="0">
                <a:solidFill>
                  <a:schemeClr val="accent1">
                    <a:lumMod val="75000"/>
                  </a:schemeClr>
                </a:solidFill>
                <a:latin typeface="Arial Rounded MT Bold" panose="020F0704030504030204" pitchFamily="34" charset="0"/>
              </a:rPr>
              <a:t>The </a:t>
            </a:r>
            <a:r>
              <a:rPr lang="en-US" dirty="0">
                <a:solidFill>
                  <a:schemeClr val="accent1">
                    <a:lumMod val="75000"/>
                  </a:schemeClr>
                </a:solidFill>
                <a:latin typeface="Arial Rounded MT Bold" panose="020F0704030504030204" pitchFamily="34" charset="0"/>
              </a:rPr>
              <a:t>same applies to the capability of ‘taking part </a:t>
            </a:r>
            <a:r>
              <a:rPr lang="en-US" dirty="0" smtClean="0">
                <a:solidFill>
                  <a:schemeClr val="accent1">
                    <a:lumMod val="75000"/>
                  </a:schemeClr>
                </a:solidFill>
                <a:latin typeface="Arial Rounded MT Bold" panose="020F0704030504030204" pitchFamily="34" charset="0"/>
              </a:rPr>
              <a:t>in the </a:t>
            </a:r>
            <a:r>
              <a:rPr lang="en-US" dirty="0">
                <a:solidFill>
                  <a:schemeClr val="accent1">
                    <a:lumMod val="75000"/>
                  </a:schemeClr>
                </a:solidFill>
                <a:latin typeface="Arial Rounded MT Bold" panose="020F0704030504030204" pitchFamily="34" charset="0"/>
              </a:rPr>
              <a:t>life of the community</a:t>
            </a:r>
            <a:r>
              <a:rPr lang="en-US" dirty="0" smtClean="0">
                <a:solidFill>
                  <a:schemeClr val="accent1">
                    <a:lumMod val="75000"/>
                  </a:schemeClr>
                </a:solidFill>
                <a:latin typeface="Arial Rounded MT Bold" panose="020F0704030504030204" pitchFamily="34" charset="0"/>
              </a:rPr>
              <a:t>’”. </a:t>
            </a:r>
            <a:r>
              <a:rPr lang="en-US" dirty="0">
                <a:solidFill>
                  <a:schemeClr val="accent1">
                    <a:lumMod val="75000"/>
                  </a:schemeClr>
                </a:solidFill>
                <a:latin typeface="Arial Rounded MT Bold" panose="020F0704030504030204" pitchFamily="34" charset="0"/>
              </a:rPr>
              <a:t>The last sentence brings </a:t>
            </a:r>
            <a:r>
              <a:rPr lang="en-US" dirty="0" smtClean="0">
                <a:solidFill>
                  <a:schemeClr val="accent1">
                    <a:lumMod val="75000"/>
                  </a:schemeClr>
                </a:solidFill>
                <a:latin typeface="Arial Rounded MT Bold" panose="020F0704030504030204" pitchFamily="34" charset="0"/>
              </a:rPr>
              <a:t>out the </a:t>
            </a:r>
            <a:r>
              <a:rPr lang="en-US" dirty="0">
                <a:solidFill>
                  <a:schemeClr val="accent1">
                    <a:lumMod val="75000"/>
                  </a:schemeClr>
                </a:solidFill>
                <a:latin typeface="Arial Rounded MT Bold" panose="020F0704030504030204" pitchFamily="34" charset="0"/>
              </a:rPr>
              <a:t>relation with the concept of </a:t>
            </a:r>
            <a:r>
              <a:rPr lang="en-US" u="sng" dirty="0">
                <a:solidFill>
                  <a:srgbClr val="C00000"/>
                </a:solidFill>
                <a:effectLst>
                  <a:outerShdw blurRad="38100" dist="38100" dir="2700000" algn="tl">
                    <a:srgbClr val="000000">
                      <a:alpha val="43137"/>
                    </a:srgbClr>
                  </a:outerShdw>
                </a:effectLst>
                <a:latin typeface="Arial Rounded MT Bold" panose="020F0704030504030204" pitchFamily="34" charset="0"/>
              </a:rPr>
              <a:t>social </a:t>
            </a:r>
            <a:r>
              <a:rPr lang="en-US"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exclusion</a:t>
            </a:r>
            <a:r>
              <a:rPr lang="en-US" dirty="0" smtClean="0">
                <a:solidFill>
                  <a:schemeClr val="accent1">
                    <a:lumMod val="75000"/>
                  </a:schemeClr>
                </a:solidFill>
                <a:latin typeface="Arial Rounded MT Bold" panose="020F0704030504030204" pitchFamily="34" charset="0"/>
              </a:rPr>
              <a:t>. </a:t>
            </a:r>
            <a:endParaRPr lang="it-IT"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873228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908720"/>
            <a:ext cx="8229600" cy="764704"/>
          </a:xfrm>
        </p:spPr>
        <p:txBody>
          <a:bodyPr/>
          <a:lstStyle/>
          <a:p>
            <a:r>
              <a:rPr lang="it-IT" sz="2800" dirty="0" err="1" smtClean="0">
                <a:latin typeface="Arial Rounded MT Bold" panose="020F0704030504030204" pitchFamily="34" charset="0"/>
              </a:rPr>
              <a:t>Topics</a:t>
            </a:r>
            <a:endParaRPr lang="it-IT" sz="2800" dirty="0">
              <a:latin typeface="Arial Rounded MT Bold" panose="020F0704030504030204" pitchFamily="34" charset="0"/>
            </a:endParaRPr>
          </a:p>
        </p:txBody>
      </p:sp>
      <p:sp>
        <p:nvSpPr>
          <p:cNvPr id="3" name="Segnaposto contenuto 2"/>
          <p:cNvSpPr>
            <a:spLocks noGrp="1"/>
          </p:cNvSpPr>
          <p:nvPr>
            <p:ph idx="1"/>
          </p:nvPr>
        </p:nvSpPr>
        <p:spPr>
          <a:xfrm>
            <a:off x="1187624" y="2285992"/>
            <a:ext cx="7632848" cy="3015216"/>
          </a:xfrm>
        </p:spPr>
        <p:txBody>
          <a:bodyPr>
            <a:normAutofit/>
          </a:bodyPr>
          <a:lstStyle/>
          <a:p>
            <a:pPr>
              <a:lnSpc>
                <a:spcPct val="130000"/>
              </a:lnSpc>
              <a:spcBef>
                <a:spcPts val="0"/>
              </a:spcBef>
            </a:pPr>
            <a:r>
              <a:rPr lang="it-IT" dirty="0" err="1" smtClean="0">
                <a:solidFill>
                  <a:schemeClr val="accent1">
                    <a:lumMod val="75000"/>
                  </a:schemeClr>
                </a:solidFill>
                <a:latin typeface="Arial Rounded MT Bold" panose="020F0704030504030204" pitchFamily="34" charset="0"/>
              </a:rPr>
              <a:t>Assumptions</a:t>
            </a:r>
            <a:endParaRPr lang="it-IT" dirty="0" smtClean="0">
              <a:solidFill>
                <a:schemeClr val="accent1">
                  <a:lumMod val="75000"/>
                </a:schemeClr>
              </a:solidFill>
              <a:latin typeface="Arial Rounded MT Bold" panose="020F0704030504030204" pitchFamily="34" charset="0"/>
            </a:endParaRPr>
          </a:p>
          <a:p>
            <a:pPr>
              <a:lnSpc>
                <a:spcPct val="130000"/>
              </a:lnSpc>
              <a:spcBef>
                <a:spcPts val="0"/>
              </a:spcBef>
            </a:pPr>
            <a:r>
              <a:rPr lang="it-IT" dirty="0" err="1" smtClean="0">
                <a:solidFill>
                  <a:schemeClr val="accent1">
                    <a:lumMod val="75000"/>
                  </a:schemeClr>
                </a:solidFill>
                <a:latin typeface="Arial Rounded MT Bold" panose="020F0704030504030204" pitchFamily="34" charset="0"/>
              </a:rPr>
              <a:t>Poverty</a:t>
            </a:r>
            <a:r>
              <a:rPr lang="it-IT" dirty="0" smtClean="0">
                <a:solidFill>
                  <a:schemeClr val="accent1">
                    <a:lumMod val="75000"/>
                  </a:schemeClr>
                </a:solidFill>
                <a:latin typeface="Arial Rounded MT Bold" panose="020F0704030504030204" pitchFamily="34" charset="0"/>
              </a:rPr>
              <a:t> Vs </a:t>
            </a:r>
            <a:r>
              <a:rPr lang="it-IT" dirty="0" err="1" smtClean="0">
                <a:solidFill>
                  <a:schemeClr val="accent1">
                    <a:lumMod val="75000"/>
                  </a:schemeClr>
                </a:solidFill>
                <a:latin typeface="Arial Rounded MT Bold" panose="020F0704030504030204" pitchFamily="34" charset="0"/>
              </a:rPr>
              <a:t>Inequality</a:t>
            </a:r>
            <a:endParaRPr lang="it-IT" dirty="0" smtClean="0">
              <a:solidFill>
                <a:schemeClr val="accent1">
                  <a:lumMod val="75000"/>
                </a:schemeClr>
              </a:solidFill>
              <a:latin typeface="Arial Rounded MT Bold" panose="020F0704030504030204" pitchFamily="34" charset="0"/>
            </a:endParaRPr>
          </a:p>
          <a:p>
            <a:pPr>
              <a:lnSpc>
                <a:spcPct val="130000"/>
              </a:lnSpc>
              <a:spcBef>
                <a:spcPts val="0"/>
              </a:spcBef>
            </a:pPr>
            <a:r>
              <a:rPr lang="it-IT" dirty="0" err="1" smtClean="0">
                <a:solidFill>
                  <a:schemeClr val="accent1">
                    <a:lumMod val="75000"/>
                  </a:schemeClr>
                </a:solidFill>
                <a:latin typeface="Arial Rounded MT Bold" panose="020F0704030504030204" pitchFamily="34" charset="0"/>
              </a:rPr>
              <a:t>Definitions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measurement</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designs</a:t>
            </a:r>
            <a:r>
              <a:rPr lang="it-IT" dirty="0" smtClean="0">
                <a:solidFill>
                  <a:schemeClr val="accent1">
                    <a:lumMod val="75000"/>
                  </a:schemeClr>
                </a:solidFill>
                <a:latin typeface="Arial Rounded MT Bold" panose="020F0704030504030204" pitchFamily="34" charset="0"/>
              </a:rPr>
              <a:t>, and new data </a:t>
            </a:r>
            <a:r>
              <a:rPr lang="it-IT" dirty="0" err="1" smtClean="0">
                <a:solidFill>
                  <a:schemeClr val="accent1">
                    <a:lumMod val="75000"/>
                  </a:schemeClr>
                </a:solidFill>
                <a:latin typeface="Arial Rounded MT Bold" panose="020F0704030504030204" pitchFamily="34" charset="0"/>
              </a:rPr>
              <a:t>sources</a:t>
            </a:r>
            <a:endParaRPr lang="it-IT" dirty="0" smtClean="0">
              <a:solidFill>
                <a:schemeClr val="accent1">
                  <a:lumMod val="75000"/>
                </a:schemeClr>
              </a:solidFill>
              <a:latin typeface="Arial Rounded MT Bold" panose="020F0704030504030204" pitchFamily="34" charset="0"/>
            </a:endParaRPr>
          </a:p>
          <a:p>
            <a:pPr>
              <a:lnSpc>
                <a:spcPct val="130000"/>
              </a:lnSpc>
              <a:spcBef>
                <a:spcPts val="0"/>
              </a:spcBef>
            </a:pPr>
            <a:r>
              <a:rPr lang="it-IT" dirty="0" smtClean="0">
                <a:solidFill>
                  <a:schemeClr val="accent1">
                    <a:lumMod val="75000"/>
                  </a:schemeClr>
                </a:solidFill>
                <a:latin typeface="Arial Rounded MT Bold" panose="020F0704030504030204" pitchFamily="34" charset="0"/>
              </a:rPr>
              <a:t>Some data, </a:t>
            </a:r>
            <a:r>
              <a:rPr lang="it-IT" dirty="0" err="1" smtClean="0">
                <a:solidFill>
                  <a:schemeClr val="accent1">
                    <a:lumMod val="75000"/>
                  </a:schemeClr>
                </a:solidFill>
                <a:latin typeface="Arial Rounded MT Bold" panose="020F0704030504030204" pitchFamily="34" charset="0"/>
              </a:rPr>
              <a:t>new</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insights</a:t>
            </a:r>
            <a:r>
              <a:rPr lang="it-IT" dirty="0" smtClean="0">
                <a:solidFill>
                  <a:schemeClr val="accent1">
                    <a:lumMod val="75000"/>
                  </a:schemeClr>
                </a:solidFill>
                <a:latin typeface="Arial Rounded MT Bold" panose="020F0704030504030204" pitchFamily="34" charset="0"/>
              </a:rPr>
              <a:t> and </a:t>
            </a:r>
            <a:r>
              <a:rPr lang="it-IT" dirty="0" err="1" smtClean="0">
                <a:solidFill>
                  <a:schemeClr val="accent1">
                    <a:lumMod val="75000"/>
                  </a:schemeClr>
                </a:solidFill>
                <a:latin typeface="Arial Rounded MT Bold" panose="020F0704030504030204" pitchFamily="34" charset="0"/>
              </a:rPr>
              <a:t>sociological</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issues</a:t>
            </a:r>
            <a:endParaRPr lang="it-IT" dirty="0" smtClean="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497651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714356"/>
          </a:xfrm>
        </p:spPr>
        <p:txBody>
          <a:bodyPr/>
          <a:lstStyle/>
          <a:p>
            <a:r>
              <a:rPr lang="it-IT" sz="3200" dirty="0" smtClean="0">
                <a:latin typeface="Arial Rounded MT Bold" panose="020F0704030504030204" pitchFamily="34" charset="0"/>
              </a:rPr>
              <a:t>Minimum </a:t>
            </a:r>
            <a:r>
              <a:rPr lang="it-IT" sz="3200" dirty="0" err="1" smtClean="0">
                <a:latin typeface="Arial Rounded MT Bold" panose="020F0704030504030204" pitchFamily="34" charset="0"/>
              </a:rPr>
              <a:t>rights</a:t>
            </a:r>
            <a:endParaRPr lang="it-IT" sz="3200" dirty="0">
              <a:latin typeface="Arial Rounded MT Bold" panose="020F0704030504030204" pitchFamily="34" charset="0"/>
            </a:endParaRPr>
          </a:p>
        </p:txBody>
      </p:sp>
      <p:sp>
        <p:nvSpPr>
          <p:cNvPr id="3" name="Segnaposto contenuto 2"/>
          <p:cNvSpPr>
            <a:spLocks noGrp="1"/>
          </p:cNvSpPr>
          <p:nvPr>
            <p:ph idx="1"/>
          </p:nvPr>
        </p:nvSpPr>
        <p:spPr>
          <a:xfrm>
            <a:off x="457200" y="980728"/>
            <a:ext cx="8435280" cy="5328592"/>
          </a:xfrm>
        </p:spPr>
        <p:txBody>
          <a:bodyPr>
            <a:noAutofit/>
          </a:bodyPr>
          <a:lstStyle/>
          <a:p>
            <a:pPr marL="0" indent="0">
              <a:buNone/>
            </a:pPr>
            <a:r>
              <a:rPr lang="it-IT" dirty="0">
                <a:solidFill>
                  <a:srgbClr val="C00000"/>
                </a:solidFill>
                <a:effectLst>
                  <a:outerShdw blurRad="38100" dist="38100" dir="2700000" algn="tl">
                    <a:srgbClr val="000000">
                      <a:alpha val="43137"/>
                    </a:srgbClr>
                  </a:outerShdw>
                </a:effectLst>
                <a:latin typeface="Arial Rounded MT Bold" panose="020F0704030504030204" pitchFamily="34" charset="0"/>
              </a:rPr>
              <a:t>Universal </a:t>
            </a:r>
            <a:r>
              <a:rPr lang="it-IT" dirty="0" err="1">
                <a:solidFill>
                  <a:srgbClr val="C00000"/>
                </a:solidFill>
                <a:effectLst>
                  <a:outerShdw blurRad="38100" dist="38100" dir="2700000" algn="tl">
                    <a:srgbClr val="000000">
                      <a:alpha val="43137"/>
                    </a:srgbClr>
                  </a:outerShdw>
                </a:effectLst>
                <a:latin typeface="Arial Rounded MT Bold" panose="020F0704030504030204" pitchFamily="34" charset="0"/>
              </a:rPr>
              <a:t>Declaration</a:t>
            </a:r>
            <a:r>
              <a:rPr lang="it-IT" dirty="0">
                <a:solidFill>
                  <a:srgbClr val="C00000"/>
                </a:solidFill>
                <a:effectLst>
                  <a:outerShdw blurRad="38100" dist="38100" dir="2700000" algn="tl">
                    <a:srgbClr val="000000">
                      <a:alpha val="43137"/>
                    </a:srgbClr>
                  </a:outerShdw>
                </a:effectLst>
                <a:latin typeface="Arial Rounded MT Bold" panose="020F0704030504030204" pitchFamily="34" charset="0"/>
              </a:rPr>
              <a:t> of </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Human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Rights</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smtClean="0">
                <a:solidFill>
                  <a:schemeClr val="accent1">
                    <a:lumMod val="75000"/>
                  </a:schemeClr>
                </a:solidFill>
                <a:latin typeface="Arial Rounded MT Bold" panose="020F0704030504030204" pitchFamily="34" charset="0"/>
              </a:rPr>
              <a:t>(1948).                 3 </a:t>
            </a:r>
            <a:r>
              <a:rPr lang="it-IT" dirty="0" err="1" smtClean="0">
                <a:solidFill>
                  <a:schemeClr val="accent1">
                    <a:lumMod val="75000"/>
                  </a:schemeClr>
                </a:solidFill>
                <a:latin typeface="Arial Rounded MT Bold" panose="020F0704030504030204" pitchFamily="34" charset="0"/>
              </a:rPr>
              <a:t>Contributions</a:t>
            </a:r>
            <a:r>
              <a:rPr lang="it-IT" dirty="0" smtClean="0">
                <a:solidFill>
                  <a:schemeClr val="accent1">
                    <a:lumMod val="75000"/>
                  </a:schemeClr>
                </a:solidFill>
                <a:latin typeface="Arial Rounded MT Bold" panose="020F0704030504030204" pitchFamily="34" charset="0"/>
              </a:rPr>
              <a:t>:</a:t>
            </a:r>
          </a:p>
          <a:p>
            <a:r>
              <a:rPr lang="it-IT" u="sng" dirty="0" err="1" smtClean="0">
                <a:solidFill>
                  <a:schemeClr val="accent1">
                    <a:lumMod val="75000"/>
                  </a:schemeClr>
                </a:solidFill>
                <a:latin typeface="Arial Rounded MT Bold" panose="020F0704030504030204" pitchFamily="34" charset="0"/>
              </a:rPr>
              <a:t>Rights</a:t>
            </a:r>
            <a:r>
              <a:rPr lang="it-IT" u="sng" dirty="0" smtClean="0">
                <a:solidFill>
                  <a:schemeClr val="accent1">
                    <a:lumMod val="75000"/>
                  </a:schemeClr>
                </a:solidFill>
                <a:latin typeface="Arial Rounded MT Bold" panose="020F0704030504030204" pitchFamily="34" charset="0"/>
              </a:rPr>
              <a:t> are </a:t>
            </a:r>
            <a:r>
              <a:rPr lang="it-IT" u="sng" dirty="0" err="1" smtClean="0">
                <a:solidFill>
                  <a:schemeClr val="accent1">
                    <a:lumMod val="75000"/>
                  </a:schemeClr>
                </a:solidFill>
                <a:latin typeface="Arial Rounded MT Bold" panose="020F0704030504030204" pitchFamily="34" charset="0"/>
              </a:rPr>
              <a:t>individual</a:t>
            </a:r>
            <a:r>
              <a:rPr lang="it-IT" u="sng" dirty="0" smtClean="0">
                <a:solidFill>
                  <a:schemeClr val="accent1">
                    <a:lumMod val="75000"/>
                  </a:schemeClr>
                </a:solidFill>
                <a:latin typeface="Arial Rounded MT Bold" panose="020F0704030504030204" pitchFamily="34" charset="0"/>
              </a:rPr>
              <a:t> </a:t>
            </a:r>
            <a:r>
              <a:rPr lang="it-IT" dirty="0" smtClean="0">
                <a:solidFill>
                  <a:schemeClr val="accent1">
                    <a:lumMod val="75000"/>
                  </a:schemeClr>
                </a:solidFill>
                <a:latin typeface="Arial Rounded MT Bold" panose="020F0704030504030204" pitchFamily="34" charset="0"/>
              </a:rPr>
              <a:t>(families and/or </a:t>
            </a:r>
            <a:r>
              <a:rPr lang="it-IT" dirty="0" err="1" smtClean="0">
                <a:solidFill>
                  <a:schemeClr val="accent1">
                    <a:lumMod val="75000"/>
                  </a:schemeClr>
                </a:solidFill>
                <a:latin typeface="Arial Rounded MT Bold" panose="020F0704030504030204" pitchFamily="34" charset="0"/>
              </a:rPr>
              <a:t>households</a:t>
            </a:r>
            <a:r>
              <a:rPr lang="it-IT" dirty="0" smtClean="0">
                <a:solidFill>
                  <a:schemeClr val="accent1">
                    <a:lumMod val="75000"/>
                  </a:schemeClr>
                </a:solidFill>
                <a:latin typeface="Arial Rounded MT Bold" panose="020F0704030504030204" pitchFamily="34" charset="0"/>
              </a:rPr>
              <a:t> are </a:t>
            </a:r>
            <a:r>
              <a:rPr lang="it-IT" dirty="0" err="1" smtClean="0">
                <a:solidFill>
                  <a:schemeClr val="accent1">
                    <a:lumMod val="75000"/>
                  </a:schemeClr>
                </a:solidFill>
                <a:latin typeface="Arial Rounded MT Bold" panose="020F0704030504030204" pitchFamily="34" charset="0"/>
              </a:rPr>
              <a:t>not</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considered</a:t>
            </a:r>
            <a:r>
              <a:rPr lang="it-IT" dirty="0" smtClean="0">
                <a:solidFill>
                  <a:schemeClr val="accent1">
                    <a:lumMod val="75000"/>
                  </a:schemeClr>
                </a:solidFill>
                <a:latin typeface="Arial Rounded MT Bold" panose="020F0704030504030204" pitchFamily="34" charset="0"/>
              </a:rPr>
              <a:t> =&gt; </a:t>
            </a:r>
            <a:r>
              <a:rPr lang="it-IT" dirty="0" err="1" smtClean="0">
                <a:solidFill>
                  <a:schemeClr val="accent1">
                    <a:lumMod val="75000"/>
                  </a:schemeClr>
                </a:solidFill>
                <a:latin typeface="Arial Rounded MT Bold" panose="020F0704030504030204" pitchFamily="34" charset="0"/>
              </a:rPr>
              <a:t>much</a:t>
            </a:r>
            <a:r>
              <a:rPr lang="it-IT" dirty="0" smtClean="0">
                <a:solidFill>
                  <a:schemeClr val="accent1">
                    <a:lumMod val="75000"/>
                  </a:schemeClr>
                </a:solidFill>
                <a:latin typeface="Arial Rounded MT Bold" panose="020F0704030504030204" pitchFamily="34" charset="0"/>
              </a:rPr>
              <a:t> a western </a:t>
            </a:r>
            <a:r>
              <a:rPr lang="it-IT" dirty="0" err="1" smtClean="0">
                <a:solidFill>
                  <a:schemeClr val="accent1">
                    <a:lumMod val="75000"/>
                  </a:schemeClr>
                </a:solidFill>
                <a:latin typeface="Arial Rounded MT Bold" panose="020F0704030504030204" pitchFamily="34" charset="0"/>
              </a:rPr>
              <a:t>perspective</a:t>
            </a:r>
            <a:r>
              <a:rPr lang="it-IT" dirty="0" smtClean="0">
                <a:solidFill>
                  <a:schemeClr val="accent1">
                    <a:lumMod val="75000"/>
                  </a:schemeClr>
                </a:solidFill>
                <a:latin typeface="Arial Rounded MT Bold" panose="020F0704030504030204" pitchFamily="34" charset="0"/>
              </a:rPr>
              <a:t>; in </a:t>
            </a:r>
            <a:r>
              <a:rPr lang="it-IT" dirty="0" err="1" smtClean="0">
                <a:solidFill>
                  <a:schemeClr val="accent1">
                    <a:lumMod val="75000"/>
                  </a:schemeClr>
                </a:solidFill>
                <a:latin typeface="Arial Rounded MT Bold" panose="020F0704030504030204" pitchFamily="34" charset="0"/>
              </a:rPr>
              <a:t>fact</a:t>
            </a:r>
            <a:r>
              <a:rPr lang="it-IT" dirty="0" smtClean="0">
                <a:solidFill>
                  <a:schemeClr val="accent1">
                    <a:lumMod val="75000"/>
                  </a:schemeClr>
                </a:solidFill>
                <a:latin typeface="Arial Rounded MT Bold" panose="020F0704030504030204" pitchFamily="34" charset="0"/>
              </a:rPr>
              <a:t>, in some </a:t>
            </a:r>
            <a:r>
              <a:rPr lang="it-IT" dirty="0" err="1" smtClean="0">
                <a:solidFill>
                  <a:schemeClr val="accent1">
                    <a:lumMod val="75000"/>
                  </a:schemeClr>
                </a:solidFill>
                <a:latin typeface="Arial Rounded MT Bold" panose="020F0704030504030204" pitchFamily="34" charset="0"/>
              </a:rPr>
              <a:t>contexts</a:t>
            </a:r>
            <a:r>
              <a:rPr lang="it-IT" dirty="0" smtClean="0">
                <a:solidFill>
                  <a:schemeClr val="accent1">
                    <a:lumMod val="75000"/>
                  </a:schemeClr>
                </a:solidFill>
                <a:latin typeface="Arial Rounded MT Bold" panose="020F0704030504030204" pitchFamily="34" charset="0"/>
              </a:rPr>
              <a:t> </a:t>
            </a:r>
            <a:r>
              <a:rPr lang="en-US" dirty="0">
                <a:solidFill>
                  <a:schemeClr val="accent1">
                    <a:lumMod val="75000"/>
                  </a:schemeClr>
                </a:solidFill>
                <a:latin typeface="Arial Rounded MT Bold" panose="020F0704030504030204" pitchFamily="34" charset="0"/>
              </a:rPr>
              <a:t>the right to live harmoniously </a:t>
            </a:r>
            <a:r>
              <a:rPr lang="it-IT" dirty="0" err="1" smtClean="0">
                <a:solidFill>
                  <a:schemeClr val="accent1">
                    <a:lumMod val="75000"/>
                  </a:schemeClr>
                </a:solidFill>
                <a:latin typeface="Arial Rounded MT Bold" panose="020F0704030504030204" pitchFamily="34" charset="0"/>
              </a:rPr>
              <a:t>might</a:t>
            </a:r>
            <a:r>
              <a:rPr lang="it-IT" dirty="0" smtClean="0">
                <a:solidFill>
                  <a:schemeClr val="accent1">
                    <a:lumMod val="75000"/>
                  </a:schemeClr>
                </a:solidFill>
                <a:latin typeface="Arial Rounded MT Bold" panose="020F0704030504030204" pitchFamily="34" charset="0"/>
              </a:rPr>
              <a:t> be</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recognized</a:t>
            </a:r>
            <a:r>
              <a:rPr lang="it-IT" dirty="0" err="1" smtClean="0">
                <a:solidFill>
                  <a:schemeClr val="accent1">
                    <a:lumMod val="75000"/>
                  </a:schemeClr>
                </a:solidFill>
                <a:latin typeface="Arial Rounded MT Bold" panose="020F0704030504030204" pitchFamily="34" charset="0"/>
              </a:rPr>
              <a:t>…</a:t>
            </a:r>
            <a:r>
              <a:rPr lang="it-IT" dirty="0" smtClean="0">
                <a:solidFill>
                  <a:schemeClr val="accent1">
                    <a:lumMod val="75000"/>
                  </a:schemeClr>
                </a:solidFill>
                <a:latin typeface="Arial Rounded MT Bold" panose="020F0704030504030204" pitchFamily="34" charset="0"/>
              </a:rPr>
              <a:t>).</a:t>
            </a:r>
          </a:p>
          <a:p>
            <a:r>
              <a:rPr lang="it-IT" u="sng" dirty="0" err="1">
                <a:solidFill>
                  <a:schemeClr val="accent1">
                    <a:lumMod val="75000"/>
                  </a:schemeClr>
                </a:solidFill>
                <a:latin typeface="Arial Rounded MT Bold" panose="020F0704030504030204" pitchFamily="34" charset="0"/>
              </a:rPr>
              <a:t>Rights</a:t>
            </a:r>
            <a:r>
              <a:rPr lang="it-IT" u="sng" dirty="0">
                <a:solidFill>
                  <a:schemeClr val="accent1">
                    <a:lumMod val="75000"/>
                  </a:schemeClr>
                </a:solidFill>
                <a:latin typeface="Arial Rounded MT Bold" panose="020F0704030504030204" pitchFamily="34" charset="0"/>
              </a:rPr>
              <a:t> are </a:t>
            </a:r>
            <a:r>
              <a:rPr lang="it-IT" u="sng" dirty="0" err="1">
                <a:solidFill>
                  <a:schemeClr val="accent1">
                    <a:lumMod val="75000"/>
                  </a:schemeClr>
                </a:solidFill>
                <a:latin typeface="Arial Rounded MT Bold" panose="020F0704030504030204" pitchFamily="34" charset="0"/>
              </a:rPr>
              <a:t>universal</a:t>
            </a:r>
            <a:r>
              <a:rPr lang="it-IT" u="sng" dirty="0">
                <a:solidFill>
                  <a:schemeClr val="accent1">
                    <a:lumMod val="75000"/>
                  </a:schemeClr>
                </a:solidFill>
                <a:latin typeface="Arial Rounded MT Bold" panose="020F0704030504030204" pitchFamily="34" charset="0"/>
              </a:rPr>
              <a:t> </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neutral</a:t>
            </a:r>
            <a:r>
              <a:rPr lang="it-IT" dirty="0" smtClean="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if</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not</a:t>
            </a:r>
            <a:r>
              <a:rPr lang="it-IT" dirty="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explicitly</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stated</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differently</a:t>
            </a:r>
            <a:r>
              <a:rPr lang="it-IT" dirty="0" smtClean="0">
                <a:solidFill>
                  <a:schemeClr val="accent1">
                    <a:lumMod val="75000"/>
                  </a:schemeClr>
                </a:solidFill>
                <a:latin typeface="Arial Rounded MT Bold" panose="020F0704030504030204" pitchFamily="34" charset="0"/>
              </a:rPr>
              <a:t>.</a:t>
            </a:r>
          </a:p>
          <a:p>
            <a:r>
              <a:rPr lang="en-US" dirty="0">
                <a:solidFill>
                  <a:schemeClr val="accent1">
                    <a:lumMod val="75000"/>
                  </a:schemeClr>
                </a:solidFill>
                <a:latin typeface="Arial Rounded MT Bold" panose="020F0704030504030204" pitchFamily="34" charset="0"/>
              </a:rPr>
              <a:t>The third contribution is that </a:t>
            </a:r>
            <a:r>
              <a:rPr lang="en-US" u="sng" dirty="0" smtClean="0">
                <a:solidFill>
                  <a:schemeClr val="accent1">
                    <a:lumMod val="75000"/>
                  </a:schemeClr>
                </a:solidFill>
                <a:latin typeface="Arial Rounded MT Bold" panose="020F0704030504030204" pitchFamily="34" charset="0"/>
              </a:rPr>
              <a:t>a list of </a:t>
            </a:r>
            <a:r>
              <a:rPr lang="en-US" u="sng" dirty="0">
                <a:solidFill>
                  <a:schemeClr val="accent1">
                    <a:lumMod val="75000"/>
                  </a:schemeClr>
                </a:solidFill>
                <a:latin typeface="Arial Rounded MT Bold" panose="020F0704030504030204" pitchFamily="34" charset="0"/>
              </a:rPr>
              <a:t>key </a:t>
            </a:r>
            <a:r>
              <a:rPr lang="en-US" u="sng" dirty="0" smtClean="0">
                <a:solidFill>
                  <a:schemeClr val="accent1">
                    <a:lumMod val="75000"/>
                  </a:schemeClr>
                </a:solidFill>
                <a:latin typeface="Arial Rounded MT Bold" panose="020F0704030504030204" pitchFamily="34" charset="0"/>
              </a:rPr>
              <a:t>rights/ dimensions </a:t>
            </a:r>
            <a:r>
              <a:rPr lang="en-US" dirty="0">
                <a:solidFill>
                  <a:schemeClr val="accent1">
                    <a:lumMod val="75000"/>
                  </a:schemeClr>
                </a:solidFill>
                <a:latin typeface="Arial Rounded MT Bold" panose="020F0704030504030204" pitchFamily="34" charset="0"/>
              </a:rPr>
              <a:t>that are relevant when considering a </a:t>
            </a:r>
            <a:r>
              <a:rPr lang="en-US" dirty="0" smtClean="0">
                <a:solidFill>
                  <a:schemeClr val="accent1">
                    <a:lumMod val="75000"/>
                  </a:schemeClr>
                </a:solidFill>
                <a:latin typeface="Arial Rounded MT Bold" panose="020F0704030504030204" pitchFamily="34" charset="0"/>
              </a:rPr>
              <a:t>multidimensional approach is presented: </a:t>
            </a:r>
            <a:r>
              <a:rPr lang="en-US" dirty="0">
                <a:solidFill>
                  <a:srgbClr val="C00000"/>
                </a:solidFill>
                <a:effectLst>
                  <a:outerShdw blurRad="38100" dist="38100" dir="2700000" algn="tl">
                    <a:srgbClr val="000000">
                      <a:alpha val="43137"/>
                    </a:srgbClr>
                  </a:outerShdw>
                </a:effectLst>
                <a:latin typeface="Arial Rounded MT Bold" panose="020F0704030504030204" pitchFamily="34" charset="0"/>
              </a:rPr>
              <a:t>education, food, clothing, housing, medical care, and necessary </a:t>
            </a:r>
            <a:r>
              <a:rPr lang="it-IT" dirty="0">
                <a:solidFill>
                  <a:srgbClr val="C00000"/>
                </a:solidFill>
                <a:effectLst>
                  <a:outerShdw blurRad="38100" dist="38100" dir="2700000" algn="tl">
                    <a:srgbClr val="000000">
                      <a:alpha val="43137"/>
                    </a:srgbClr>
                  </a:outerShdw>
                </a:effectLst>
                <a:latin typeface="Arial Rounded MT Bold" panose="020F0704030504030204" pitchFamily="34" charset="0"/>
              </a:rPr>
              <a:t>social security.</a:t>
            </a:r>
          </a:p>
        </p:txBody>
      </p:sp>
    </p:spTree>
    <p:extLst>
      <p:ext uri="{BB962C8B-B14F-4D97-AF65-F5344CB8AC3E}">
        <p14:creationId xmlns:p14="http://schemas.microsoft.com/office/powerpoint/2010/main" xmlns="" val="1717152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340768"/>
            <a:ext cx="8579296" cy="4680520"/>
          </a:xfrm>
        </p:spPr>
        <p:txBody>
          <a:bodyPr>
            <a:normAutofit/>
          </a:bodyPr>
          <a:lstStyle/>
          <a:p>
            <a:pPr marL="0" indent="0">
              <a:lnSpc>
                <a:spcPct val="130000"/>
              </a:lnSpc>
              <a:spcBef>
                <a:spcPts val="0"/>
              </a:spcBef>
              <a:buNone/>
            </a:pPr>
            <a:r>
              <a:rPr lang="it-IT"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The </a:t>
            </a:r>
            <a:r>
              <a:rPr lang="it-IT" u="sng" dirty="0" err="1">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capability</a:t>
            </a:r>
            <a:r>
              <a:rPr lang="it-IT" u="sng"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to </a:t>
            </a:r>
            <a:r>
              <a:rPr lang="it-IT" u="sng" dirty="0" err="1"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function</a:t>
            </a:r>
            <a:r>
              <a:rPr lang="it-IT"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(3</a:t>
            </a:r>
            <a:r>
              <a:rPr lang="it-IT" baseline="30000"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rd</a:t>
            </a:r>
            <a:r>
              <a:rPr lang="it-IT"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a:t>
            </a:r>
            <a:r>
              <a:rPr lang="en-US"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depends </a:t>
            </a:r>
            <a:r>
              <a:rPr lang="en-US"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on the society in which the household lives; </a:t>
            </a:r>
            <a:r>
              <a:rPr lang="en-US"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the </a:t>
            </a:r>
            <a:r>
              <a:rPr lang="en-US" u="sng"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minimum rights</a:t>
            </a:r>
            <a:r>
              <a:rPr lang="en-US"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(4</a:t>
            </a:r>
            <a:r>
              <a:rPr lang="en-US" baseline="30000"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th</a:t>
            </a:r>
            <a:r>
              <a:rPr lang="en-US"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only have </a:t>
            </a:r>
            <a:r>
              <a:rPr lang="en-US"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meaning </a:t>
            </a:r>
            <a:r>
              <a:rPr lang="en-US"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when studying poverty in </a:t>
            </a:r>
            <a:r>
              <a:rPr lang="en-US"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a societal context</a:t>
            </a:r>
            <a:r>
              <a:rPr lang="en-US"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a:t>
            </a:r>
          </a:p>
          <a:p>
            <a:pPr marL="0" indent="0">
              <a:buNone/>
            </a:pPr>
            <a:endParaRPr lang="en-US"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endParaRPr>
          </a:p>
          <a:p>
            <a:pPr marL="0" indent="0">
              <a:lnSpc>
                <a:spcPct val="130000"/>
              </a:lnSpc>
              <a:spcBef>
                <a:spcPts val="0"/>
              </a:spcBef>
              <a:buNone/>
            </a:pPr>
            <a:r>
              <a:rPr lang="en-US"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Therefore the absolute concepts of poverty </a:t>
            </a:r>
            <a:r>
              <a:rPr lang="en-US"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a:t>
            </a:r>
            <a:r>
              <a:rPr lang="en-US" dirty="0" err="1"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functionings</a:t>
            </a:r>
            <a:r>
              <a:rPr lang="en-US"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are translated </a:t>
            </a:r>
            <a:r>
              <a:rPr lang="en-US"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into relative </a:t>
            </a:r>
            <a:r>
              <a:rPr lang="it-IT" dirty="0" err="1">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concepts</a:t>
            </a:r>
            <a:r>
              <a:rPr lang="it-IT"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of </a:t>
            </a:r>
            <a:r>
              <a:rPr lang="it-IT" dirty="0" err="1"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resources</a:t>
            </a:r>
            <a:r>
              <a:rPr lang="it-IT"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capabilities</a:t>
            </a:r>
            <a:r>
              <a:rPr lang="it-IT"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you</a:t>
            </a:r>
            <a:r>
              <a:rPr lang="it-IT"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may</a:t>
            </a:r>
            <a:r>
              <a:rPr lang="it-IT"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use or </a:t>
            </a:r>
            <a:r>
              <a:rPr lang="it-IT" dirty="0" err="1"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that</a:t>
            </a:r>
            <a:r>
              <a:rPr lang="it-IT"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you</a:t>
            </a:r>
            <a:r>
              <a:rPr lang="it-IT"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are </a:t>
            </a:r>
            <a:r>
              <a:rPr lang="it-IT" dirty="0" err="1"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deprived</a:t>
            </a:r>
            <a:r>
              <a:rPr lang="it-IT"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 from.</a:t>
            </a:r>
            <a:endParaRPr lang="en-US"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endParaRPr>
          </a:p>
          <a:p>
            <a:pPr marL="0" indent="0">
              <a:lnSpc>
                <a:spcPct val="130000"/>
              </a:lnSpc>
              <a:spcBef>
                <a:spcPts val="0"/>
              </a:spcBef>
              <a:buNone/>
            </a:pPr>
            <a:endParaRPr lang="en-US"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endParaRPr>
          </a:p>
          <a:p>
            <a:pPr marL="0" indent="0">
              <a:lnSpc>
                <a:spcPct val="130000"/>
              </a:lnSpc>
              <a:spcBef>
                <a:spcPts val="0"/>
              </a:spcBef>
              <a:buNone/>
            </a:pPr>
            <a:endParaRPr lang="it-IT"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endParaRPr>
          </a:p>
        </p:txBody>
      </p:sp>
      <p:sp>
        <p:nvSpPr>
          <p:cNvPr id="4" name="CasellaDiTesto 3"/>
          <p:cNvSpPr txBox="1"/>
          <p:nvPr/>
        </p:nvSpPr>
        <p:spPr>
          <a:xfrm>
            <a:off x="1907704" y="332656"/>
            <a:ext cx="6192688" cy="523220"/>
          </a:xfrm>
          <a:prstGeom prst="rect">
            <a:avLst/>
          </a:prstGeom>
          <a:noFill/>
        </p:spPr>
        <p:txBody>
          <a:bodyPr wrap="square" rtlCol="0">
            <a:spAutoFit/>
          </a:bodyPr>
          <a:lstStyle/>
          <a:p>
            <a:r>
              <a:rPr lang="it-IT" sz="28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Poverty</a:t>
            </a:r>
            <a:r>
              <a:rPr lang="it-IT" sz="28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sz="28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relatively</a:t>
            </a:r>
            <a:r>
              <a:rPr lang="it-IT" sz="28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sz="28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speaking</a:t>
            </a:r>
            <a:r>
              <a:rPr lang="it-IT" sz="28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(1)</a:t>
            </a:r>
            <a:endParaRPr lang="it-IT" sz="2800" dirty="0">
              <a:solidFill>
                <a:srgbClr val="C00000"/>
              </a:solidFill>
              <a:effectLst>
                <a:outerShdw blurRad="38100" dist="38100" dir="2700000" algn="tl">
                  <a:srgbClr val="000000">
                    <a:alpha val="43137"/>
                  </a:srgbClr>
                </a:outerShdw>
              </a:effectLst>
              <a:latin typeface="Arial Rounded MT Bold" panose="020F0704030504030204" pitchFamily="34" charset="0"/>
            </a:endParaRPr>
          </a:p>
        </p:txBody>
      </p:sp>
    </p:spTree>
    <p:extLst>
      <p:ext uri="{BB962C8B-B14F-4D97-AF65-F5344CB8AC3E}">
        <p14:creationId xmlns:p14="http://schemas.microsoft.com/office/powerpoint/2010/main" xmlns="" val="37274610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714356"/>
          </a:xfrm>
        </p:spPr>
        <p:txBody>
          <a:bodyPr/>
          <a:lstStyle/>
          <a:p>
            <a:r>
              <a:rPr lang="it-IT" sz="2400" dirty="0" err="1" smtClean="0">
                <a:solidFill>
                  <a:srgbClr val="C00000"/>
                </a:solidFill>
                <a:latin typeface="Arial Rounded MT Bold" pitchFamily="34" charset="0"/>
              </a:rPr>
              <a:t>Poverty</a:t>
            </a:r>
            <a:r>
              <a:rPr lang="it-IT" sz="2400" dirty="0" smtClean="0">
                <a:solidFill>
                  <a:srgbClr val="C00000"/>
                </a:solidFill>
                <a:latin typeface="Arial Rounded MT Bold" pitchFamily="34" charset="0"/>
              </a:rPr>
              <a:t>, </a:t>
            </a:r>
            <a:r>
              <a:rPr lang="it-IT" sz="2400" dirty="0" err="1" smtClean="0">
                <a:solidFill>
                  <a:srgbClr val="C00000"/>
                </a:solidFill>
                <a:latin typeface="Arial Rounded MT Bold" pitchFamily="34" charset="0"/>
              </a:rPr>
              <a:t>relatively</a:t>
            </a:r>
            <a:r>
              <a:rPr lang="it-IT" sz="2400" dirty="0" smtClean="0">
                <a:solidFill>
                  <a:srgbClr val="C00000"/>
                </a:solidFill>
                <a:latin typeface="Arial Rounded MT Bold" pitchFamily="34" charset="0"/>
              </a:rPr>
              <a:t> </a:t>
            </a:r>
            <a:r>
              <a:rPr lang="it-IT" sz="2400" dirty="0" err="1" smtClean="0">
                <a:solidFill>
                  <a:srgbClr val="C00000"/>
                </a:solidFill>
                <a:latin typeface="Arial Rounded MT Bold" pitchFamily="34" charset="0"/>
              </a:rPr>
              <a:t>speaking</a:t>
            </a:r>
            <a:r>
              <a:rPr lang="it-IT" sz="2400" dirty="0" smtClean="0">
                <a:solidFill>
                  <a:srgbClr val="C00000"/>
                </a:solidFill>
                <a:latin typeface="Arial Rounded MT Bold" pitchFamily="34" charset="0"/>
              </a:rPr>
              <a:t> (2)</a:t>
            </a:r>
            <a:endParaRPr lang="it-IT" sz="2400" dirty="0">
              <a:solidFill>
                <a:srgbClr val="C00000"/>
              </a:solidFill>
              <a:latin typeface="Arial Rounded MT Bold" pitchFamily="34" charset="0"/>
            </a:endParaRPr>
          </a:p>
        </p:txBody>
      </p:sp>
      <p:sp>
        <p:nvSpPr>
          <p:cNvPr id="3" name="Segnaposto contenuto 2"/>
          <p:cNvSpPr>
            <a:spLocks noGrp="1"/>
          </p:cNvSpPr>
          <p:nvPr>
            <p:ph idx="1"/>
          </p:nvPr>
        </p:nvSpPr>
        <p:spPr>
          <a:xfrm>
            <a:off x="428596" y="928670"/>
            <a:ext cx="8572560" cy="5572164"/>
          </a:xfrm>
        </p:spPr>
        <p:txBody>
          <a:bodyPr>
            <a:normAutofit fontScale="92500" lnSpcReduction="20000"/>
          </a:bodyPr>
          <a:lstStyle/>
          <a:p>
            <a:pPr marL="0" indent="0">
              <a:buNone/>
            </a:pPr>
            <a:r>
              <a:rPr lang="en-US" dirty="0" smtClean="0">
                <a:solidFill>
                  <a:schemeClr val="accent1">
                    <a:lumMod val="75000"/>
                  </a:schemeClr>
                </a:solidFill>
                <a:latin typeface="Arial Rounded MT Bold" pitchFamily="34" charset="0"/>
              </a:rPr>
              <a:t>The </a:t>
            </a:r>
            <a:r>
              <a:rPr lang="en-US" u="sng" dirty="0" smtClean="0">
                <a:solidFill>
                  <a:schemeClr val="accent1">
                    <a:lumMod val="75000"/>
                  </a:schemeClr>
                </a:solidFill>
                <a:effectLst>
                  <a:outerShdw blurRad="38100" dist="38100" dir="2700000" algn="tl">
                    <a:srgbClr val="000000">
                      <a:alpha val="43137"/>
                    </a:srgbClr>
                  </a:outerShdw>
                </a:effectLst>
                <a:latin typeface="Arial Rounded MT Bold" pitchFamily="34" charset="0"/>
              </a:rPr>
              <a:t>EU definition </a:t>
            </a:r>
            <a:r>
              <a:rPr lang="en-US" dirty="0" smtClean="0">
                <a:solidFill>
                  <a:schemeClr val="accent1">
                    <a:lumMod val="75000"/>
                  </a:schemeClr>
                </a:solidFill>
                <a:latin typeface="Arial Rounded MT Bold" pitchFamily="34" charset="0"/>
              </a:rPr>
              <a:t>of poverty is a </a:t>
            </a:r>
            <a:r>
              <a:rPr lang="en-US" dirty="0" smtClean="0">
                <a:solidFill>
                  <a:srgbClr val="C00000"/>
                </a:solidFill>
                <a:effectLst>
                  <a:outerShdw blurRad="38100" dist="38100" dir="2700000" algn="tl">
                    <a:srgbClr val="000000">
                      <a:alpha val="43137"/>
                    </a:srgbClr>
                  </a:outerShdw>
                </a:effectLst>
                <a:latin typeface="Arial Rounded MT Bold" pitchFamily="34" charset="0"/>
              </a:rPr>
              <a:t>multidimensional, dynamic and relative definition</a:t>
            </a:r>
            <a:r>
              <a:rPr lang="en-US" dirty="0" smtClean="0">
                <a:solidFill>
                  <a:schemeClr val="accent1">
                    <a:lumMod val="75000"/>
                  </a:schemeClr>
                </a:solidFill>
                <a:latin typeface="Arial Rounded MT Bold" pitchFamily="34" charset="0"/>
              </a:rPr>
              <a:t> which was largely inspired by Peter Townsend’s research and described in short as follows:</a:t>
            </a:r>
          </a:p>
          <a:p>
            <a:pPr marL="0" indent="0">
              <a:lnSpc>
                <a:spcPct val="130000"/>
              </a:lnSpc>
              <a:buNone/>
            </a:pPr>
            <a:r>
              <a:rPr lang="en-US" dirty="0" smtClean="0">
                <a:solidFill>
                  <a:schemeClr val="accent1">
                    <a:lumMod val="75000"/>
                  </a:schemeClr>
                </a:solidFill>
                <a:latin typeface="Arial Rounded MT Bold" pitchFamily="34" charset="0"/>
              </a:rPr>
              <a:t> </a:t>
            </a:r>
          </a:p>
          <a:p>
            <a:pPr marL="0" indent="0">
              <a:lnSpc>
                <a:spcPct val="130000"/>
              </a:lnSpc>
              <a:buNone/>
            </a:pPr>
            <a:r>
              <a:rPr lang="en-US" dirty="0" smtClean="0">
                <a:solidFill>
                  <a:schemeClr val="accent1">
                    <a:lumMod val="75000"/>
                  </a:schemeClr>
                </a:solidFill>
                <a:latin typeface="Arial Rounded MT Bold" pitchFamily="34" charset="0"/>
              </a:rPr>
              <a:t>“Poverty can be defined objectively and applied consistently only in terms of the </a:t>
            </a:r>
            <a:r>
              <a:rPr lang="en-US" u="sng" dirty="0" smtClean="0">
                <a:solidFill>
                  <a:schemeClr val="accent1">
                    <a:lumMod val="75000"/>
                  </a:schemeClr>
                </a:solidFill>
                <a:latin typeface="Arial Rounded MT Bold" pitchFamily="34" charset="0"/>
              </a:rPr>
              <a:t>concept of relative deprivation</a:t>
            </a:r>
            <a:r>
              <a:rPr lang="en-US" dirty="0" smtClean="0">
                <a:solidFill>
                  <a:schemeClr val="accent1">
                    <a:lumMod val="75000"/>
                  </a:schemeClr>
                </a:solidFill>
                <a:latin typeface="Arial Rounded MT Bold" pitchFamily="34" charset="0"/>
              </a:rPr>
              <a:t>. […] </a:t>
            </a:r>
            <a:r>
              <a:rPr lang="en-US" u="sng" dirty="0" smtClean="0">
                <a:solidFill>
                  <a:schemeClr val="accent1">
                    <a:lumMod val="75000"/>
                  </a:schemeClr>
                </a:solidFill>
                <a:latin typeface="Arial Rounded MT Bold" pitchFamily="34" charset="0"/>
              </a:rPr>
              <a:t>Individuals, families and groups</a:t>
            </a:r>
            <a:r>
              <a:rPr lang="en-US" dirty="0" smtClean="0">
                <a:solidFill>
                  <a:schemeClr val="accent1">
                    <a:lumMod val="75000"/>
                  </a:schemeClr>
                </a:solidFill>
                <a:latin typeface="Arial Rounded MT Bold" pitchFamily="34" charset="0"/>
              </a:rPr>
              <a:t> in the population can be said to be in poverty when </a:t>
            </a:r>
            <a:r>
              <a:rPr lang="en-US" u="sng" dirty="0" smtClean="0">
                <a:solidFill>
                  <a:schemeClr val="accent1">
                    <a:lumMod val="75000"/>
                  </a:schemeClr>
                </a:solidFill>
                <a:latin typeface="Arial Rounded MT Bold" pitchFamily="34" charset="0"/>
              </a:rPr>
              <a:t>they lack the resources</a:t>
            </a:r>
            <a:r>
              <a:rPr lang="en-US" dirty="0" smtClean="0">
                <a:solidFill>
                  <a:schemeClr val="accent1">
                    <a:lumMod val="75000"/>
                  </a:schemeClr>
                </a:solidFill>
                <a:latin typeface="Arial Rounded MT Bold" pitchFamily="34" charset="0"/>
              </a:rPr>
              <a:t> to obtain the type of diet, participate in the activities and have the living conditions and amenities which are customary, or at least widely encouraged or approved, in the societies to which they belong. Their resources are so </a:t>
            </a:r>
            <a:r>
              <a:rPr lang="en-US" u="sng" dirty="0" smtClean="0">
                <a:solidFill>
                  <a:schemeClr val="accent1">
                    <a:lumMod val="75000"/>
                  </a:schemeClr>
                </a:solidFill>
                <a:latin typeface="Arial Rounded MT Bold" pitchFamily="34" charset="0"/>
              </a:rPr>
              <a:t>seriously below those commanded by the average individual or family </a:t>
            </a:r>
            <a:r>
              <a:rPr lang="en-US" dirty="0" smtClean="0">
                <a:solidFill>
                  <a:schemeClr val="accent1">
                    <a:lumMod val="75000"/>
                  </a:schemeClr>
                </a:solidFill>
                <a:latin typeface="Arial Rounded MT Bold" pitchFamily="34" charset="0"/>
              </a:rPr>
              <a:t>that they are, in effect, excluded from ordinary living patterns, customs or activities.” (Townsend, 1979, p 31).</a:t>
            </a:r>
            <a:endParaRPr lang="it-IT" dirty="0">
              <a:solidFill>
                <a:schemeClr val="accent1">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071546"/>
            <a:ext cx="8229600" cy="5357850"/>
          </a:xfrm>
        </p:spPr>
        <p:txBody>
          <a:bodyPr>
            <a:normAutofit lnSpcReduction="10000"/>
          </a:bodyPr>
          <a:lstStyle/>
          <a:p>
            <a:pPr marL="3175" indent="-3175">
              <a:lnSpc>
                <a:spcPct val="120000"/>
              </a:lnSpc>
              <a:buNone/>
            </a:pPr>
            <a:r>
              <a:rPr lang="en-US" dirty="0" smtClean="0">
                <a:solidFill>
                  <a:schemeClr val="tx2">
                    <a:lumMod val="75000"/>
                  </a:schemeClr>
                </a:solidFill>
                <a:latin typeface="Arial Rounded MT Bold" pitchFamily="34" charset="0"/>
              </a:rPr>
              <a:t>For Townsend, deprivation is a relative phenomenon which encompasses both a lack of material goods and social activities: </a:t>
            </a:r>
          </a:p>
          <a:p>
            <a:pPr marL="3175" indent="-3175">
              <a:lnSpc>
                <a:spcPct val="120000"/>
              </a:lnSpc>
              <a:buNone/>
            </a:pPr>
            <a:endParaRPr lang="en-US" dirty="0" smtClean="0">
              <a:solidFill>
                <a:schemeClr val="tx2">
                  <a:lumMod val="75000"/>
                </a:schemeClr>
              </a:solidFill>
              <a:latin typeface="Arial Rounded MT Bold" pitchFamily="34" charset="0"/>
            </a:endParaRPr>
          </a:p>
          <a:p>
            <a:pPr marL="3175" indent="-3175">
              <a:lnSpc>
                <a:spcPct val="120000"/>
              </a:lnSpc>
              <a:buNone/>
            </a:pPr>
            <a:r>
              <a:rPr lang="en-US" dirty="0" smtClean="0">
                <a:solidFill>
                  <a:schemeClr val="tx2">
                    <a:lumMod val="75000"/>
                  </a:schemeClr>
                </a:solidFill>
                <a:latin typeface="Arial Rounded MT Bold" pitchFamily="34" charset="0"/>
              </a:rPr>
              <a:t>“</a:t>
            </a:r>
            <a:r>
              <a:rPr lang="en-US" u="sng" dirty="0" smtClean="0">
                <a:solidFill>
                  <a:schemeClr val="tx2">
                    <a:lumMod val="75000"/>
                  </a:schemeClr>
                </a:solidFill>
                <a:latin typeface="Arial Rounded MT Bold" pitchFamily="34" charset="0"/>
              </a:rPr>
              <a:t>Deprivation</a:t>
            </a:r>
            <a:r>
              <a:rPr lang="en-US" dirty="0" smtClean="0">
                <a:solidFill>
                  <a:schemeClr val="tx2">
                    <a:lumMod val="75000"/>
                  </a:schemeClr>
                </a:solidFill>
                <a:latin typeface="Arial Rounded MT Bold" pitchFamily="34" charset="0"/>
              </a:rPr>
              <a:t> takes many different forms in every known society. People can be said to be deprived if they lack the types of diet, clothing, housing, household facilities and fuel and environmental, educational, working and social conditions, activities and facilities which are customary, or at least widely encouraged and approved, in the societies to which they belong.” (1987: p.126)</a:t>
            </a:r>
            <a:endParaRPr lang="it-IT" dirty="0">
              <a:solidFill>
                <a:schemeClr val="tx2">
                  <a:lumMod val="75000"/>
                </a:schemeClr>
              </a:solidFill>
              <a:latin typeface="Arial Rounded MT Bold" pitchFamily="34" charset="0"/>
            </a:endParaRPr>
          </a:p>
        </p:txBody>
      </p:sp>
      <p:sp>
        <p:nvSpPr>
          <p:cNvPr id="4" name="Rettangolo 3"/>
          <p:cNvSpPr/>
          <p:nvPr/>
        </p:nvSpPr>
        <p:spPr>
          <a:xfrm>
            <a:off x="428596" y="357166"/>
            <a:ext cx="5300682" cy="523220"/>
          </a:xfrm>
          <a:prstGeom prst="rect">
            <a:avLst/>
          </a:prstGeom>
        </p:spPr>
        <p:txBody>
          <a:bodyPr wrap="none">
            <a:spAutoFit/>
          </a:bodyPr>
          <a:lstStyle/>
          <a:p>
            <a:r>
              <a:rPr lang="en-US" sz="2800" dirty="0" smtClean="0">
                <a:solidFill>
                  <a:srgbClr val="C00000"/>
                </a:solidFill>
                <a:effectLst>
                  <a:outerShdw blurRad="38100" dist="38100" dir="2700000" algn="tl">
                    <a:srgbClr val="000000">
                      <a:alpha val="43137"/>
                    </a:srgbClr>
                  </a:outerShdw>
                </a:effectLst>
                <a:latin typeface="Arial Rounded MT Bold" pitchFamily="34" charset="0"/>
              </a:rPr>
              <a:t>Theory of relative deprivation</a:t>
            </a:r>
            <a:endParaRPr lang="it-IT" sz="2800"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a:xfrm>
            <a:off x="428596" y="1142984"/>
            <a:ext cx="8572560" cy="4929222"/>
          </a:xfrm>
        </p:spPr>
        <p:txBody>
          <a:bodyPr>
            <a:noAutofit/>
          </a:bodyPr>
          <a:lstStyle/>
          <a:p>
            <a:pPr marL="0" indent="0">
              <a:buNone/>
            </a:pPr>
            <a:r>
              <a:rPr lang="en-US" dirty="0" smtClean="0">
                <a:solidFill>
                  <a:schemeClr val="tx2">
                    <a:lumMod val="75000"/>
                  </a:schemeClr>
                </a:solidFill>
                <a:latin typeface="Arial Rounded MT Bold" pitchFamily="34" charset="0"/>
              </a:rPr>
              <a:t>In 1975, the EU Council of Ministers agreed that the </a:t>
            </a:r>
            <a:r>
              <a:rPr lang="en-US" dirty="0" smtClean="0">
                <a:solidFill>
                  <a:srgbClr val="C00000"/>
                </a:solidFill>
                <a:latin typeface="Arial Rounded MT Bold" pitchFamily="34" charset="0"/>
              </a:rPr>
              <a:t>poor are  “the persons whose resources are so small as to exclude them from the minimum acceptable way of life in the Member State in which they live</a:t>
            </a:r>
            <a:r>
              <a:rPr lang="en-US" dirty="0" smtClean="0">
                <a:solidFill>
                  <a:schemeClr val="tx2">
                    <a:lumMod val="75000"/>
                  </a:schemeClr>
                </a:solidFill>
                <a:latin typeface="Arial Rounded MT Bold" pitchFamily="34" charset="0"/>
              </a:rPr>
              <a:t>”, with “resources” being defined as ‘goods, cash income plus services from public and private sources’ (Council of the European Union, 1975). </a:t>
            </a:r>
          </a:p>
          <a:p>
            <a:pPr marL="0" indent="0">
              <a:buNone/>
            </a:pPr>
            <a:endParaRPr lang="en-US" dirty="0" smtClean="0">
              <a:solidFill>
                <a:schemeClr val="tx2">
                  <a:lumMod val="75000"/>
                </a:schemeClr>
              </a:solidFill>
              <a:latin typeface="Arial Rounded MT Bold" pitchFamily="34" charset="0"/>
            </a:endParaRPr>
          </a:p>
          <a:p>
            <a:pPr marL="0" indent="0">
              <a:buNone/>
            </a:pPr>
            <a:r>
              <a:rPr lang="en-US" dirty="0" smtClean="0">
                <a:solidFill>
                  <a:schemeClr val="tx2">
                    <a:lumMod val="75000"/>
                  </a:schemeClr>
                </a:solidFill>
                <a:latin typeface="Arial Rounded MT Bold" pitchFamily="34" charset="0"/>
              </a:rPr>
              <a:t>This definition includes both </a:t>
            </a:r>
            <a:r>
              <a:rPr lang="en-US" u="sng" dirty="0" smtClean="0">
                <a:solidFill>
                  <a:schemeClr val="tx2">
                    <a:lumMod val="75000"/>
                  </a:schemeClr>
                </a:solidFill>
                <a:latin typeface="Arial Rounded MT Bold" pitchFamily="34" charset="0"/>
              </a:rPr>
              <a:t>input elements </a:t>
            </a:r>
            <a:r>
              <a:rPr lang="en-US" dirty="0" smtClean="0">
                <a:solidFill>
                  <a:schemeClr val="tx2">
                    <a:lumMod val="75000"/>
                  </a:schemeClr>
                </a:solidFill>
                <a:latin typeface="Arial Rounded MT Bold" pitchFamily="34" charset="0"/>
              </a:rPr>
              <a:t>(“...due to a lack of resources”) and </a:t>
            </a:r>
            <a:r>
              <a:rPr lang="en-US" u="sng" dirty="0" smtClean="0">
                <a:solidFill>
                  <a:schemeClr val="tx2">
                    <a:lumMod val="75000"/>
                  </a:schemeClr>
                </a:solidFill>
                <a:latin typeface="Arial Rounded MT Bold" pitchFamily="34" charset="0"/>
              </a:rPr>
              <a:t>outcome elements</a:t>
            </a:r>
            <a:r>
              <a:rPr lang="en-US" dirty="0" smtClean="0">
                <a:solidFill>
                  <a:schemeClr val="tx2">
                    <a:lumMod val="75000"/>
                  </a:schemeClr>
                </a:solidFill>
                <a:latin typeface="Arial Rounded MT Bold" pitchFamily="34" charset="0"/>
              </a:rPr>
              <a:t> (“the exclusion from the minimum acceptable way of life”). </a:t>
            </a:r>
          </a:p>
        </p:txBody>
      </p:sp>
      <p:sp>
        <p:nvSpPr>
          <p:cNvPr id="5" name="CasellaDiTesto 4"/>
          <p:cNvSpPr txBox="1"/>
          <p:nvPr/>
        </p:nvSpPr>
        <p:spPr>
          <a:xfrm>
            <a:off x="428596" y="285728"/>
            <a:ext cx="8358246" cy="461665"/>
          </a:xfrm>
          <a:prstGeom prst="rect">
            <a:avLst/>
          </a:prstGeom>
          <a:noFill/>
        </p:spPr>
        <p:txBody>
          <a:bodyPr wrap="square" rtlCol="0">
            <a:spAutoFit/>
          </a:bodyPr>
          <a:lstStyle/>
          <a:p>
            <a:r>
              <a:rPr lang="it-IT" sz="2400" dirty="0" err="1" smtClean="0">
                <a:solidFill>
                  <a:schemeClr val="tx2">
                    <a:lumMod val="75000"/>
                  </a:schemeClr>
                </a:solidFill>
                <a:latin typeface="Arial Rounded MT Bold" pitchFamily="34" charset="0"/>
              </a:rPr>
              <a:t>Poverty</a:t>
            </a:r>
            <a:r>
              <a:rPr lang="it-IT" sz="2400" dirty="0" smtClean="0">
                <a:solidFill>
                  <a:schemeClr val="tx2">
                    <a:lumMod val="75000"/>
                  </a:schemeClr>
                </a:solidFill>
                <a:latin typeface="Arial Rounded MT Bold" pitchFamily="34" charset="0"/>
              </a:rPr>
              <a:t> </a:t>
            </a:r>
            <a:r>
              <a:rPr lang="it-IT" sz="2400" dirty="0" err="1" smtClean="0">
                <a:solidFill>
                  <a:schemeClr val="tx2">
                    <a:lumMod val="75000"/>
                  </a:schemeClr>
                </a:solidFill>
                <a:latin typeface="Arial Rounded MT Bold" pitchFamily="34" charset="0"/>
              </a:rPr>
              <a:t>considered</a:t>
            </a:r>
            <a:r>
              <a:rPr lang="it-IT" sz="2400" dirty="0" smtClean="0">
                <a:solidFill>
                  <a:schemeClr val="tx2">
                    <a:lumMod val="75000"/>
                  </a:schemeClr>
                </a:solidFill>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from</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the EU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point</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of</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view</a:t>
            </a:r>
            <a:r>
              <a:rPr lang="it-IT" sz="2400" dirty="0" smtClean="0">
                <a:solidFill>
                  <a:schemeClr val="tx2">
                    <a:lumMod val="75000"/>
                  </a:schemeClr>
                </a:solidFill>
                <a:latin typeface="Arial Rounded MT Bold" pitchFamily="34" charset="0"/>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472" y="1142984"/>
            <a:ext cx="8229600" cy="3643338"/>
          </a:xfrm>
        </p:spPr>
        <p:txBody>
          <a:bodyPr>
            <a:normAutofit/>
          </a:bodyPr>
          <a:lstStyle/>
          <a:p>
            <a:pPr marL="0" indent="0">
              <a:buNone/>
            </a:pPr>
            <a:r>
              <a:rPr lang="en-US" dirty="0" smtClean="0">
                <a:solidFill>
                  <a:schemeClr val="tx2">
                    <a:lumMod val="75000"/>
                  </a:schemeClr>
                </a:solidFill>
                <a:latin typeface="Arial Rounded MT Bold" pitchFamily="34" charset="0"/>
              </a:rPr>
              <a:t>In 1985, the Council amended this definition and </a:t>
            </a:r>
            <a:r>
              <a:rPr lang="en-US" dirty="0" smtClean="0">
                <a:solidFill>
                  <a:srgbClr val="C00000"/>
                </a:solidFill>
                <a:latin typeface="Arial Rounded MT Bold" pitchFamily="34" charset="0"/>
              </a:rPr>
              <a:t>enlarged the concept of “resources” </a:t>
            </a:r>
            <a:r>
              <a:rPr lang="en-US" dirty="0" smtClean="0">
                <a:solidFill>
                  <a:schemeClr val="tx2">
                    <a:lumMod val="75000"/>
                  </a:schemeClr>
                </a:solidFill>
                <a:latin typeface="Arial Rounded MT Bold" pitchFamily="34" charset="0"/>
              </a:rPr>
              <a:t>in order to take into account material, cultural and social aspects: </a:t>
            </a:r>
          </a:p>
          <a:p>
            <a:pPr marL="0" indent="0">
              <a:buNone/>
            </a:pPr>
            <a:endParaRPr lang="en-US" dirty="0" smtClean="0">
              <a:solidFill>
                <a:schemeClr val="tx2">
                  <a:lumMod val="75000"/>
                </a:schemeClr>
              </a:solidFill>
              <a:latin typeface="Arial Rounded MT Bold" pitchFamily="34" charset="0"/>
            </a:endParaRPr>
          </a:p>
          <a:p>
            <a:pPr marL="0" indent="0">
              <a:buNone/>
            </a:pPr>
            <a:r>
              <a:rPr lang="en-US" i="1" dirty="0" smtClean="0">
                <a:solidFill>
                  <a:srgbClr val="C00000"/>
                </a:solidFill>
                <a:effectLst>
                  <a:outerShdw blurRad="38100" dist="38100" dir="2700000" algn="tl">
                    <a:srgbClr val="000000">
                      <a:alpha val="43137"/>
                    </a:srgbClr>
                  </a:outerShdw>
                </a:effectLst>
                <a:latin typeface="Arial Rounded MT Bold" pitchFamily="34" charset="0"/>
              </a:rPr>
              <a:t>“the </a:t>
            </a:r>
            <a:r>
              <a:rPr lang="en-US" i="1" u="sng" dirty="0" smtClean="0">
                <a:solidFill>
                  <a:srgbClr val="C00000"/>
                </a:solidFill>
                <a:effectLst>
                  <a:outerShdw blurRad="38100" dist="38100" dir="2700000" algn="tl">
                    <a:srgbClr val="000000">
                      <a:alpha val="43137"/>
                    </a:srgbClr>
                  </a:outerShdw>
                </a:effectLst>
                <a:latin typeface="Arial Rounded MT Bold" pitchFamily="34" charset="0"/>
              </a:rPr>
              <a:t>persons</a:t>
            </a:r>
            <a:r>
              <a:rPr lang="en-US" i="1" dirty="0" smtClean="0">
                <a:solidFill>
                  <a:srgbClr val="C00000"/>
                </a:solidFill>
                <a:effectLst>
                  <a:outerShdw blurRad="38100" dist="38100" dir="2700000" algn="tl">
                    <a:srgbClr val="000000">
                      <a:alpha val="43137"/>
                    </a:srgbClr>
                  </a:outerShdw>
                </a:effectLst>
                <a:latin typeface="Arial Rounded MT Bold" pitchFamily="34" charset="0"/>
              </a:rPr>
              <a:t> whose resources (material, cultural and social) are so limited as to exclude them from the minimum acceptable way of life in the Member State to which they belong” </a:t>
            </a:r>
            <a:r>
              <a:rPr lang="en-US" dirty="0" smtClean="0">
                <a:solidFill>
                  <a:schemeClr val="tx2">
                    <a:lumMod val="75000"/>
                  </a:schemeClr>
                </a:solidFill>
                <a:latin typeface="Arial Rounded MT Bold" pitchFamily="34" charset="0"/>
              </a:rPr>
              <a:t>(Council of the European Union, 1985).</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000108"/>
            <a:ext cx="8229600" cy="4997152"/>
          </a:xfrm>
        </p:spPr>
        <p:txBody>
          <a:bodyPr/>
          <a:lstStyle/>
          <a:p>
            <a:pPr marL="0" indent="0">
              <a:buNone/>
            </a:pPr>
            <a:r>
              <a:rPr lang="en-US" dirty="0">
                <a:solidFill>
                  <a:schemeClr val="accent1">
                    <a:lumMod val="75000"/>
                  </a:schemeClr>
                </a:solidFill>
                <a:latin typeface="Arial Rounded MT Bold" panose="020F0704030504030204" pitchFamily="34" charset="0"/>
              </a:rPr>
              <a:t>In 2010, the EU adopted the target for the year 2020 of</a:t>
            </a:r>
          </a:p>
          <a:p>
            <a:pPr marL="0" indent="0">
              <a:buNone/>
            </a:pPr>
            <a:r>
              <a:rPr lang="en-US" dirty="0">
                <a:solidFill>
                  <a:schemeClr val="accent1">
                    <a:lumMod val="75000"/>
                  </a:schemeClr>
                </a:solidFill>
                <a:latin typeface="Arial Rounded MT Bold" panose="020F0704030504030204" pitchFamily="34" charset="0"/>
              </a:rPr>
              <a:t>lowering by at least 20 million the number of </a:t>
            </a:r>
            <a:r>
              <a:rPr lang="en-US" dirty="0">
                <a:solidFill>
                  <a:srgbClr val="C00000"/>
                </a:solidFill>
                <a:latin typeface="Arial Rounded MT Bold" panose="020F0704030504030204" pitchFamily="34" charset="0"/>
              </a:rPr>
              <a:t>people at risk of </a:t>
            </a:r>
            <a:r>
              <a:rPr lang="en-US" dirty="0" smtClean="0">
                <a:solidFill>
                  <a:srgbClr val="C00000"/>
                </a:solidFill>
                <a:latin typeface="Arial Rounded MT Bold" panose="020F0704030504030204" pitchFamily="34" charset="0"/>
              </a:rPr>
              <a:t>poverty or </a:t>
            </a:r>
            <a:r>
              <a:rPr lang="en-US" dirty="0">
                <a:solidFill>
                  <a:srgbClr val="C00000"/>
                </a:solidFill>
                <a:latin typeface="Arial Rounded MT Bold" panose="020F0704030504030204" pitchFamily="34" charset="0"/>
              </a:rPr>
              <a:t>social exclusion </a:t>
            </a:r>
            <a:r>
              <a:rPr lang="en-US" dirty="0">
                <a:solidFill>
                  <a:schemeClr val="accent1">
                    <a:lumMod val="75000"/>
                  </a:schemeClr>
                </a:solidFill>
                <a:latin typeface="Arial Rounded MT Bold" panose="020F0704030504030204" pitchFamily="34" charset="0"/>
              </a:rPr>
              <a:t>in the </a:t>
            </a:r>
            <a:r>
              <a:rPr lang="en-US" dirty="0" smtClean="0">
                <a:solidFill>
                  <a:schemeClr val="accent1">
                    <a:lumMod val="75000"/>
                  </a:schemeClr>
                </a:solidFill>
                <a:latin typeface="Arial Rounded MT Bold" panose="020F0704030504030204" pitchFamily="34" charset="0"/>
              </a:rPr>
              <a:t>EU.</a:t>
            </a:r>
          </a:p>
          <a:p>
            <a:pPr marL="0" indent="0">
              <a:buNone/>
            </a:pPr>
            <a:endParaRPr lang="en-US" dirty="0" smtClean="0">
              <a:solidFill>
                <a:schemeClr val="accent1">
                  <a:lumMod val="75000"/>
                </a:schemeClr>
              </a:solidFill>
              <a:latin typeface="Arial Rounded MT Bold" panose="020F0704030504030204" pitchFamily="34" charset="0"/>
            </a:endParaRPr>
          </a:p>
          <a:p>
            <a:pPr marL="0" indent="0">
              <a:buNone/>
            </a:pPr>
            <a:r>
              <a:rPr lang="en-US" dirty="0" smtClean="0">
                <a:solidFill>
                  <a:schemeClr val="accent1">
                    <a:lumMod val="75000"/>
                  </a:schemeClr>
                </a:solidFill>
                <a:latin typeface="Arial Rounded MT Bold" panose="020F0704030504030204" pitchFamily="34" charset="0"/>
              </a:rPr>
              <a:t>The </a:t>
            </a:r>
            <a:r>
              <a:rPr lang="en-US" dirty="0">
                <a:solidFill>
                  <a:schemeClr val="accent1">
                    <a:lumMod val="75000"/>
                  </a:schemeClr>
                </a:solidFill>
                <a:latin typeface="Arial Rounded MT Bold" panose="020F0704030504030204" pitchFamily="34" charset="0"/>
              </a:rPr>
              <a:t>target indicator of “Risk of poverty or social </a:t>
            </a:r>
            <a:r>
              <a:rPr lang="en-US" dirty="0" smtClean="0">
                <a:solidFill>
                  <a:schemeClr val="accent1">
                    <a:lumMod val="75000"/>
                  </a:schemeClr>
                </a:solidFill>
                <a:latin typeface="Arial Rounded MT Bold" panose="020F0704030504030204" pitchFamily="34" charset="0"/>
              </a:rPr>
              <a:t>exclusion” in </a:t>
            </a:r>
            <a:r>
              <a:rPr lang="en-US" dirty="0">
                <a:solidFill>
                  <a:schemeClr val="accent1">
                    <a:lumMod val="75000"/>
                  </a:schemeClr>
                </a:solidFill>
                <a:latin typeface="Arial Rounded MT Bold" panose="020F0704030504030204" pitchFamily="34" charset="0"/>
              </a:rPr>
              <a:t>fact combines three elements</a:t>
            </a:r>
            <a:r>
              <a:rPr lang="en-US" dirty="0" smtClean="0">
                <a:solidFill>
                  <a:schemeClr val="accent1">
                    <a:lumMod val="75000"/>
                  </a:schemeClr>
                </a:solidFill>
                <a:latin typeface="Arial Rounded MT Bold" panose="020F0704030504030204" pitchFamily="34" charset="0"/>
              </a:rPr>
              <a:t>:</a:t>
            </a:r>
          </a:p>
          <a:p>
            <a:pPr marL="0" indent="0">
              <a:buNone/>
            </a:pPr>
            <a:endParaRPr lang="en-US" dirty="0" smtClean="0">
              <a:solidFill>
                <a:schemeClr val="accent1">
                  <a:lumMod val="75000"/>
                </a:schemeClr>
              </a:solidFill>
              <a:latin typeface="Arial Rounded MT Bold" panose="020F0704030504030204" pitchFamily="34" charset="0"/>
            </a:endParaRPr>
          </a:p>
          <a:p>
            <a:pPr marL="514350" indent="-514350">
              <a:buAutoNum type="romanLcParenBoth"/>
            </a:pPr>
            <a:r>
              <a:rPr lang="en-US" dirty="0" smtClean="0">
                <a:solidFill>
                  <a:schemeClr val="accent1">
                    <a:lumMod val="75000"/>
                  </a:schemeClr>
                </a:solidFill>
                <a:latin typeface="Arial Rounded MT Bold" panose="020F0704030504030204" pitchFamily="34" charset="0"/>
              </a:rPr>
              <a:t>risk </a:t>
            </a:r>
            <a:r>
              <a:rPr lang="en-US" dirty="0">
                <a:solidFill>
                  <a:schemeClr val="accent1">
                    <a:lumMod val="75000"/>
                  </a:schemeClr>
                </a:solidFill>
                <a:latin typeface="Arial Rounded MT Bold" panose="020F0704030504030204" pitchFamily="34" charset="0"/>
              </a:rPr>
              <a:t>of income poverty, </a:t>
            </a:r>
            <a:endParaRPr lang="en-US" dirty="0" smtClean="0">
              <a:solidFill>
                <a:schemeClr val="accent1">
                  <a:lumMod val="75000"/>
                </a:schemeClr>
              </a:solidFill>
              <a:latin typeface="Arial Rounded MT Bold" panose="020F0704030504030204" pitchFamily="34" charset="0"/>
            </a:endParaRPr>
          </a:p>
          <a:p>
            <a:pPr marL="514350" indent="-514350">
              <a:buAutoNum type="romanLcParenBoth"/>
            </a:pPr>
            <a:r>
              <a:rPr lang="en-US" dirty="0" smtClean="0">
                <a:solidFill>
                  <a:schemeClr val="accent1">
                    <a:lumMod val="75000"/>
                  </a:schemeClr>
                </a:solidFill>
                <a:latin typeface="Arial Rounded MT Bold" panose="020F0704030504030204" pitchFamily="34" charset="0"/>
              </a:rPr>
              <a:t>(quasi-)joblessness</a:t>
            </a:r>
            <a:r>
              <a:rPr lang="en-US" dirty="0">
                <a:solidFill>
                  <a:schemeClr val="accent1">
                    <a:lumMod val="75000"/>
                  </a:schemeClr>
                </a:solidFill>
                <a:latin typeface="Arial Rounded MT Bold" panose="020F0704030504030204" pitchFamily="34" charset="0"/>
              </a:rPr>
              <a:t>, and </a:t>
            </a:r>
            <a:endParaRPr lang="en-US" dirty="0" smtClean="0">
              <a:solidFill>
                <a:schemeClr val="accent1">
                  <a:lumMod val="75000"/>
                </a:schemeClr>
              </a:solidFill>
              <a:latin typeface="Arial Rounded MT Bold" panose="020F0704030504030204" pitchFamily="34" charset="0"/>
            </a:endParaRPr>
          </a:p>
          <a:p>
            <a:pPr marL="514350" indent="-514350">
              <a:buAutoNum type="romanLcParenBoth"/>
            </a:pPr>
            <a:r>
              <a:rPr lang="en-US" dirty="0" smtClean="0">
                <a:solidFill>
                  <a:schemeClr val="accent1">
                    <a:lumMod val="75000"/>
                  </a:schemeClr>
                </a:solidFill>
                <a:latin typeface="Arial Rounded MT Bold" panose="020F0704030504030204" pitchFamily="34" charset="0"/>
              </a:rPr>
              <a:t>severe </a:t>
            </a:r>
            <a:r>
              <a:rPr lang="en-US" dirty="0">
                <a:solidFill>
                  <a:schemeClr val="accent1">
                    <a:lumMod val="75000"/>
                  </a:schemeClr>
                </a:solidFill>
                <a:latin typeface="Arial Rounded MT Bold" panose="020F0704030504030204" pitchFamily="34" charset="0"/>
              </a:rPr>
              <a:t>material deprivation.</a:t>
            </a:r>
            <a:endParaRPr lang="it-IT"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40168330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29600" cy="980728"/>
          </a:xfrm>
        </p:spPr>
        <p:txBody>
          <a:bodyPr/>
          <a:lstStyle/>
          <a:p>
            <a:pPr>
              <a:lnSpc>
                <a:spcPct val="100000"/>
              </a:lnSpc>
            </a:pPr>
            <a:r>
              <a:rPr lang="it-IT" sz="2400" dirty="0" err="1" smtClean="0">
                <a:latin typeface="Arial Rounded MT Bold" panose="020F0704030504030204" pitchFamily="34" charset="0"/>
              </a:rPr>
              <a:t>Indicators</a:t>
            </a:r>
            <a:r>
              <a:rPr lang="it-IT" sz="2400" dirty="0" smtClean="0">
                <a:latin typeface="Arial Rounded MT Bold" panose="020F0704030504030204" pitchFamily="34" charset="0"/>
              </a:rPr>
              <a:t> on </a:t>
            </a:r>
            <a:r>
              <a:rPr lang="it-IT" sz="2400" dirty="0" err="1" smtClean="0">
                <a:latin typeface="Arial Rounded MT Bold" panose="020F0704030504030204" pitchFamily="34" charset="0"/>
              </a:rPr>
              <a:t>poverty</a:t>
            </a:r>
            <a:r>
              <a:rPr lang="it-IT" sz="2400" dirty="0" smtClean="0">
                <a:latin typeface="Arial Rounded MT Bold" panose="020F0704030504030204" pitchFamily="34" charset="0"/>
              </a:rPr>
              <a:t> by </a:t>
            </a:r>
            <a:r>
              <a:rPr lang="it-IT" sz="24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Eurostat</a:t>
            </a:r>
            <a:r>
              <a:rPr lang="it-IT" sz="24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br>
              <a:rPr lang="it-IT" sz="24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br>
            <a:r>
              <a:rPr lang="it-IT" sz="2400" dirty="0" smtClean="0">
                <a:latin typeface="Arial Rounded MT Bold" panose="020F0704030504030204" pitchFamily="34" charset="0"/>
              </a:rPr>
              <a:t>(</a:t>
            </a:r>
            <a:r>
              <a:rPr lang="it-IT" sz="2400" dirty="0" err="1" smtClean="0">
                <a:latin typeface="Arial Rounded MT Bold" panose="020F0704030504030204" pitchFamily="34" charset="0"/>
              </a:rPr>
              <a:t>SDGs</a:t>
            </a:r>
            <a:r>
              <a:rPr lang="it-IT" sz="2400" dirty="0" smtClean="0">
                <a:latin typeface="Arial Rounded MT Bold" panose="020F0704030504030204" pitchFamily="34" charset="0"/>
              </a:rPr>
              <a:t> # 1 – No </a:t>
            </a:r>
            <a:r>
              <a:rPr lang="it-IT" sz="2400" dirty="0" err="1" smtClean="0">
                <a:latin typeface="Arial Rounded MT Bold" panose="020F0704030504030204" pitchFamily="34" charset="0"/>
              </a:rPr>
              <a:t>poverty</a:t>
            </a:r>
            <a:r>
              <a:rPr lang="it-IT" sz="2400" dirty="0" smtClean="0">
                <a:latin typeface="Arial Rounded MT Bold" panose="020F0704030504030204" pitchFamily="34" charset="0"/>
              </a:rPr>
              <a:t>)</a:t>
            </a:r>
            <a:endParaRPr lang="it-IT" sz="2400" dirty="0">
              <a:latin typeface="Arial Rounded MT Bold" panose="020F0704030504030204" pitchFamily="34" charset="0"/>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611560" y="1412776"/>
            <a:ext cx="8182858" cy="44696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057012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251520" y="548680"/>
            <a:ext cx="8640960" cy="57052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2723366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8229600" cy="720080"/>
          </a:xfrm>
        </p:spPr>
        <p:txBody>
          <a:bodyPr/>
          <a:lstStyle/>
          <a:p>
            <a:r>
              <a:rPr lang="it-IT" sz="3200" dirty="0" err="1" smtClean="0">
                <a:latin typeface="Arial Rounded MT Bold" panose="020F0704030504030204" pitchFamily="34" charset="0"/>
              </a:rPr>
              <a:t>Inequality</a:t>
            </a:r>
            <a:r>
              <a:rPr lang="it-IT" sz="3200" dirty="0" smtClean="0">
                <a:latin typeface="Arial Rounded MT Bold" panose="020F0704030504030204" pitchFamily="34" charset="0"/>
              </a:rPr>
              <a:t> (or </a:t>
            </a:r>
            <a:r>
              <a:rPr lang="it-IT" sz="3200" dirty="0" err="1" smtClean="0">
                <a:latin typeface="Arial Rounded MT Bold" panose="020F0704030504030204" pitchFamily="34" charset="0"/>
              </a:rPr>
              <a:t>inequalities</a:t>
            </a:r>
            <a:r>
              <a:rPr lang="it-IT" sz="3200" dirty="0" smtClean="0">
                <a:latin typeface="Arial Rounded MT Bold" panose="020F0704030504030204" pitchFamily="34" charset="0"/>
              </a:rPr>
              <a:t>?)</a:t>
            </a:r>
            <a:endParaRPr lang="it-IT" sz="3200" dirty="0">
              <a:latin typeface="Arial Rounded MT Bold" panose="020F0704030504030204" pitchFamily="34" charset="0"/>
            </a:endParaRPr>
          </a:p>
        </p:txBody>
      </p:sp>
      <p:sp>
        <p:nvSpPr>
          <p:cNvPr id="3" name="Segnaposto contenuto 2"/>
          <p:cNvSpPr>
            <a:spLocks noGrp="1"/>
          </p:cNvSpPr>
          <p:nvPr>
            <p:ph idx="1"/>
          </p:nvPr>
        </p:nvSpPr>
        <p:spPr>
          <a:xfrm>
            <a:off x="357158" y="928670"/>
            <a:ext cx="8643998" cy="5429288"/>
          </a:xfrm>
        </p:spPr>
        <p:txBody>
          <a:bodyPr>
            <a:normAutofit fontScale="92500" lnSpcReduction="10000"/>
          </a:bodyPr>
          <a:lstStyle/>
          <a:p>
            <a:pPr marL="3175" indent="-3175">
              <a:buNone/>
            </a:pPr>
            <a:r>
              <a:rPr lang="it-IT" dirty="0" err="1" smtClean="0">
                <a:solidFill>
                  <a:schemeClr val="accent1">
                    <a:lumMod val="75000"/>
                  </a:schemeClr>
                </a:solidFill>
                <a:latin typeface="Arial Rounded MT Bold" pitchFamily="34" charset="0"/>
              </a:rPr>
              <a:t>A.Giddens</a:t>
            </a:r>
            <a:r>
              <a:rPr lang="it-IT" dirty="0" smtClean="0">
                <a:solidFill>
                  <a:schemeClr val="accent1">
                    <a:lumMod val="75000"/>
                  </a:schemeClr>
                </a:solidFill>
                <a:latin typeface="Arial Rounded MT Bold" pitchFamily="34" charset="0"/>
              </a:rPr>
              <a:t>, a </a:t>
            </a:r>
            <a:r>
              <a:rPr lang="it-IT" dirty="0" err="1" smtClean="0">
                <a:solidFill>
                  <a:schemeClr val="accent1">
                    <a:lumMod val="75000"/>
                  </a:schemeClr>
                </a:solidFill>
                <a:latin typeface="Arial Rounded MT Bold" pitchFamily="34" charset="0"/>
              </a:rPr>
              <a:t>well</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known</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British</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student</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as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other</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sociologists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before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him</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stressed</a:t>
            </a:r>
            <a:r>
              <a:rPr lang="it-IT" dirty="0" smtClean="0">
                <a:solidFill>
                  <a:schemeClr val="accent1">
                    <a:lumMod val="75000"/>
                  </a:schemeClr>
                </a:solidFill>
                <a:latin typeface="Arial Rounded MT Bold" pitchFamily="34" charset="0"/>
              </a:rPr>
              <a:t> once </a:t>
            </a:r>
            <a:r>
              <a:rPr lang="it-IT" dirty="0" err="1" smtClean="0">
                <a:solidFill>
                  <a:schemeClr val="accent1">
                    <a:lumMod val="75000"/>
                  </a:schemeClr>
                </a:solidFill>
                <a:latin typeface="Arial Rounded MT Bold" pitchFamily="34" charset="0"/>
              </a:rPr>
              <a:t>that</a:t>
            </a:r>
            <a:endParaRPr lang="it-IT" dirty="0" smtClean="0">
              <a:solidFill>
                <a:schemeClr val="accent1">
                  <a:lumMod val="75000"/>
                </a:schemeClr>
              </a:solidFill>
              <a:latin typeface="Arial Rounded MT Bold" pitchFamily="34" charset="0"/>
            </a:endParaRPr>
          </a:p>
          <a:p>
            <a:pPr marL="3175" indent="-3175">
              <a:buNone/>
            </a:pPr>
            <a:endParaRPr lang="en-US" dirty="0" smtClean="0">
              <a:solidFill>
                <a:schemeClr val="accent1">
                  <a:lumMod val="75000"/>
                </a:schemeClr>
              </a:solidFill>
              <a:latin typeface="Arial Rounded MT Bold" pitchFamily="34" charset="0"/>
            </a:endParaRPr>
          </a:p>
          <a:p>
            <a:pPr marL="3175" indent="-3175">
              <a:buNone/>
            </a:pPr>
            <a:r>
              <a:rPr lang="en-US" dirty="0" smtClean="0">
                <a:solidFill>
                  <a:schemeClr val="accent1">
                    <a:lumMod val="75000"/>
                  </a:schemeClr>
                </a:solidFill>
                <a:latin typeface="Arial Rounded MT Bold" pitchFamily="34" charset="0"/>
              </a:rPr>
              <a:t>“</a:t>
            </a:r>
            <a:r>
              <a:rPr lang="en-US" u="sng" dirty="0" smtClean="0">
                <a:solidFill>
                  <a:schemeClr val="accent1">
                    <a:lumMod val="75000"/>
                  </a:schemeClr>
                </a:solidFill>
                <a:latin typeface="Arial Rounded MT Bold" pitchFamily="34" charset="0"/>
              </a:rPr>
              <a:t>Social inequality</a:t>
            </a:r>
            <a:r>
              <a:rPr lang="en-US" dirty="0" smtClean="0">
                <a:solidFill>
                  <a:schemeClr val="accent1">
                    <a:lumMod val="75000"/>
                  </a:schemeClr>
                </a:solidFill>
                <a:latin typeface="Arial Rounded MT Bold" pitchFamily="34" charset="0"/>
              </a:rPr>
              <a:t> is one of the issues on which the discipline of sociology was founded, though the focus of the classical sociologists was on </a:t>
            </a:r>
            <a:r>
              <a:rPr lang="en-US" u="sng" dirty="0" smtClean="0">
                <a:solidFill>
                  <a:schemeClr val="accent1">
                    <a:lumMod val="75000"/>
                  </a:schemeClr>
                </a:solidFill>
                <a:latin typeface="Arial Rounded MT Bold" pitchFamily="34" charset="0"/>
              </a:rPr>
              <a:t>inequalities of class, status and power </a:t>
            </a:r>
            <a:r>
              <a:rPr lang="en-US" i="1" u="sng" dirty="0" smtClean="0">
                <a:solidFill>
                  <a:srgbClr val="C00000"/>
                </a:solidFill>
                <a:effectLst>
                  <a:outerShdw blurRad="38100" dist="38100" dir="2700000" algn="tl">
                    <a:srgbClr val="000000">
                      <a:alpha val="43137"/>
                    </a:srgbClr>
                  </a:outerShdw>
                </a:effectLst>
                <a:latin typeface="Arial Rounded MT Bold" pitchFamily="34" charset="0"/>
              </a:rPr>
              <a:t>within </a:t>
            </a:r>
            <a:r>
              <a:rPr lang="en-US" u="sng" dirty="0" smtClean="0">
                <a:solidFill>
                  <a:schemeClr val="accent1">
                    <a:lumMod val="75000"/>
                  </a:schemeClr>
                </a:solidFill>
                <a:latin typeface="Arial Rounded MT Bold" pitchFamily="34" charset="0"/>
              </a:rPr>
              <a:t>the industrial societies</a:t>
            </a:r>
            <a:r>
              <a:rPr lang="en-US" dirty="0" smtClean="0">
                <a:solidFill>
                  <a:schemeClr val="accent1">
                    <a:lumMod val="75000"/>
                  </a:schemeClr>
                </a:solidFill>
                <a:latin typeface="Arial Rounded MT Bold" pitchFamily="34" charset="0"/>
              </a:rPr>
              <a:t>. This generally meant studying the </a:t>
            </a:r>
            <a:r>
              <a:rPr lang="en-US" u="sng" dirty="0" smtClean="0">
                <a:solidFill>
                  <a:schemeClr val="accent1">
                    <a:lumMod val="75000"/>
                  </a:schemeClr>
                </a:solidFill>
                <a:latin typeface="Arial Rounded MT Bold" pitchFamily="34" charset="0"/>
              </a:rPr>
              <a:t>internal processes</a:t>
            </a:r>
            <a:r>
              <a:rPr lang="en-US" dirty="0" smtClean="0">
                <a:solidFill>
                  <a:schemeClr val="accent1">
                    <a:lumMod val="75000"/>
                  </a:schemeClr>
                </a:solidFill>
                <a:latin typeface="Arial Rounded MT Bold" pitchFamily="34" charset="0"/>
              </a:rPr>
              <a:t> which produced inequality, </a:t>
            </a:r>
            <a:r>
              <a:rPr lang="it-IT" dirty="0" err="1" smtClean="0">
                <a:solidFill>
                  <a:schemeClr val="accent1">
                    <a:lumMod val="75000"/>
                  </a:schemeClr>
                </a:solidFill>
                <a:latin typeface="Arial Rounded MT Bold" pitchFamily="34" charset="0"/>
              </a:rPr>
              <a:t>disadvantage</a:t>
            </a:r>
            <a:r>
              <a:rPr lang="it-IT" dirty="0" smtClean="0">
                <a:solidFill>
                  <a:schemeClr val="accent1">
                    <a:lumMod val="75000"/>
                  </a:schemeClr>
                </a:solidFill>
                <a:latin typeface="Arial Rounded MT Bold" pitchFamily="34" charset="0"/>
              </a:rPr>
              <a:t> and </a:t>
            </a:r>
            <a:r>
              <a:rPr lang="it-IT" dirty="0" err="1" smtClean="0">
                <a:solidFill>
                  <a:schemeClr val="accent1">
                    <a:lumMod val="75000"/>
                  </a:schemeClr>
                </a:solidFill>
                <a:latin typeface="Arial Rounded MT Bold" pitchFamily="34" charset="0"/>
              </a:rPr>
              <a:t>exclusion</a:t>
            </a:r>
            <a:r>
              <a:rPr lang="it-IT" dirty="0" smtClean="0">
                <a:solidFill>
                  <a:schemeClr val="accent1">
                    <a:lumMod val="75000"/>
                  </a:schemeClr>
                </a:solidFill>
                <a:latin typeface="Arial Rounded MT Bold" pitchFamily="34" charset="0"/>
              </a:rPr>
              <a:t>.” (2009, pp.526)</a:t>
            </a:r>
          </a:p>
          <a:p>
            <a:pPr marL="3175" indent="-3175">
              <a:buNone/>
            </a:pPr>
            <a:endParaRPr lang="it-IT" dirty="0" smtClean="0">
              <a:solidFill>
                <a:schemeClr val="accent1">
                  <a:lumMod val="75000"/>
                </a:schemeClr>
              </a:solidFill>
              <a:latin typeface="Arial Rounded MT Bold" pitchFamily="34" charset="0"/>
            </a:endParaRPr>
          </a:p>
          <a:p>
            <a:pPr marL="3175" indent="-3175">
              <a:buNone/>
            </a:pPr>
            <a:r>
              <a:rPr lang="it-IT" dirty="0" err="1" smtClean="0">
                <a:solidFill>
                  <a:schemeClr val="accent1">
                    <a:lumMod val="75000"/>
                  </a:schemeClr>
                </a:solidFill>
                <a:latin typeface="Arial Rounded MT Bold" pitchFamily="34" charset="0"/>
              </a:rPr>
              <a:t>pointed</a:t>
            </a:r>
            <a:r>
              <a:rPr lang="it-IT" dirty="0" smtClean="0">
                <a:solidFill>
                  <a:schemeClr val="accent1">
                    <a:lumMod val="75000"/>
                  </a:schemeClr>
                </a:solidFill>
                <a:latin typeface="Arial Rounded MT Bold" pitchFamily="34" charset="0"/>
              </a:rPr>
              <a:t> out </a:t>
            </a:r>
            <a:r>
              <a:rPr lang="it-IT" dirty="0" err="1" smtClean="0">
                <a:solidFill>
                  <a:schemeClr val="accent1">
                    <a:lumMod val="75000"/>
                  </a:schemeClr>
                </a:solidFill>
                <a:latin typeface="Arial Rounded MT Bold" pitchFamily="34" charset="0"/>
              </a:rPr>
              <a:t>also</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that</a:t>
            </a:r>
            <a:endParaRPr lang="it-IT" dirty="0" smtClean="0">
              <a:solidFill>
                <a:schemeClr val="accent1">
                  <a:lumMod val="75000"/>
                </a:schemeClr>
              </a:solidFill>
              <a:latin typeface="Arial Rounded MT Bold" pitchFamily="34" charset="0"/>
            </a:endParaRPr>
          </a:p>
          <a:p>
            <a:pPr marL="3175" indent="-3175">
              <a:buNone/>
            </a:pPr>
            <a:endParaRPr lang="it-IT" dirty="0" smtClean="0">
              <a:solidFill>
                <a:schemeClr val="accent1">
                  <a:lumMod val="75000"/>
                </a:schemeClr>
              </a:solidFill>
              <a:latin typeface="Arial Rounded MT Bold" pitchFamily="34" charset="0"/>
            </a:endParaRPr>
          </a:p>
          <a:p>
            <a:pPr marL="3175" indent="-3175">
              <a:buNone/>
            </a:pPr>
            <a:r>
              <a:rPr lang="it-IT" dirty="0" smtClean="0">
                <a:solidFill>
                  <a:schemeClr val="accent1">
                    <a:lumMod val="75000"/>
                  </a:schemeClr>
                </a:solidFill>
                <a:latin typeface="Arial Rounded MT Bold" pitchFamily="34" charset="0"/>
              </a:rPr>
              <a:t>“Just </a:t>
            </a:r>
            <a:r>
              <a:rPr lang="it-IT" dirty="0" err="1" smtClean="0">
                <a:solidFill>
                  <a:schemeClr val="accent1">
                    <a:lumMod val="75000"/>
                  </a:schemeClr>
                </a:solidFill>
                <a:latin typeface="Arial Rounded MT Bold" pitchFamily="34" charset="0"/>
              </a:rPr>
              <a:t>as</a:t>
            </a:r>
            <a:r>
              <a:rPr lang="it-IT" dirty="0" smtClean="0">
                <a:solidFill>
                  <a:schemeClr val="accent1">
                    <a:lumMod val="75000"/>
                  </a:schemeClr>
                </a:solidFill>
                <a:latin typeface="Arial Rounded MT Bold" pitchFamily="34" charset="0"/>
              </a:rPr>
              <a:t> </a:t>
            </a:r>
            <a:r>
              <a:rPr lang="en-US" dirty="0" smtClean="0">
                <a:solidFill>
                  <a:schemeClr val="accent1">
                    <a:lumMod val="75000"/>
                  </a:schemeClr>
                </a:solidFill>
                <a:latin typeface="Arial Rounded MT Bold" pitchFamily="34" charset="0"/>
              </a:rPr>
              <a:t>we can speak of the rich and poor, high and low status or powerful and powerless within a single country, so we can talk about these </a:t>
            </a:r>
            <a:r>
              <a:rPr lang="en-US" u="sng" dirty="0" smtClean="0">
                <a:solidFill>
                  <a:schemeClr val="accent1">
                    <a:lumMod val="75000"/>
                  </a:schemeClr>
                </a:solidFill>
                <a:latin typeface="Arial Rounded MT Bold" pitchFamily="34" charset="0"/>
              </a:rPr>
              <a:t>inequalities and their causes </a:t>
            </a:r>
            <a:r>
              <a:rPr lang="en-US" u="sng" dirty="0" smtClean="0">
                <a:solidFill>
                  <a:srgbClr val="C00000"/>
                </a:solidFill>
                <a:effectLst>
                  <a:outerShdw blurRad="38100" dist="38100" dir="2700000" algn="tl">
                    <a:srgbClr val="000000">
                      <a:alpha val="43137"/>
                    </a:srgbClr>
                  </a:outerShdw>
                </a:effectLst>
                <a:latin typeface="Arial Rounded MT Bold" pitchFamily="34" charset="0"/>
              </a:rPr>
              <a:t>within the global system</a:t>
            </a:r>
            <a:r>
              <a:rPr lang="en-US" u="sng" dirty="0" smtClean="0">
                <a:solidFill>
                  <a:schemeClr val="accent1">
                    <a:lumMod val="75000"/>
                  </a:schemeClr>
                </a:solidFill>
                <a:latin typeface="Arial Rounded MT Bold" pitchFamily="34" charset="0"/>
              </a:rPr>
              <a:t> as a whole</a:t>
            </a:r>
            <a:r>
              <a:rPr lang="en-US" dirty="0" smtClean="0">
                <a:solidFill>
                  <a:schemeClr val="accent1">
                    <a:lumMod val="75000"/>
                  </a:schemeClr>
                </a:solidFill>
                <a:latin typeface="Arial Rounded MT Bold" pitchFamily="34" charset="0"/>
              </a:rPr>
              <a:t>”</a:t>
            </a:r>
            <a:r>
              <a:rPr lang="it-IT" dirty="0" smtClean="0">
                <a:solidFill>
                  <a:schemeClr val="accent1">
                    <a:lumMod val="75000"/>
                  </a:schemeClr>
                </a:solidFill>
                <a:latin typeface="Arial Rounded MT Bold" pitchFamily="34" charset="0"/>
              </a:rPr>
              <a:t> (Ibid., p.527).</a:t>
            </a:r>
            <a:endParaRPr lang="it-IT" dirty="0">
              <a:solidFill>
                <a:schemeClr val="accent1">
                  <a:lumMod val="75000"/>
                </a:schemeClr>
              </a:solidFill>
              <a:latin typeface="Arial Rounded MT Bold" pitchFamily="34" charset="0"/>
            </a:endParaRPr>
          </a:p>
        </p:txBody>
      </p:sp>
    </p:spTree>
    <p:extLst>
      <p:ext uri="{BB962C8B-B14F-4D97-AF65-F5344CB8AC3E}">
        <p14:creationId xmlns:p14="http://schemas.microsoft.com/office/powerpoint/2010/main" xmlns="" val="1130891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472" y="1928802"/>
            <a:ext cx="8208912" cy="3143272"/>
          </a:xfrm>
        </p:spPr>
        <p:txBody>
          <a:bodyPr>
            <a:normAutofit/>
          </a:bodyPr>
          <a:lstStyle/>
          <a:p>
            <a:pPr marL="0" indent="0">
              <a:buNone/>
            </a:pPr>
            <a:r>
              <a:rPr lang="it-IT" dirty="0" smtClean="0">
                <a:solidFill>
                  <a:schemeClr val="accent1">
                    <a:lumMod val="75000"/>
                  </a:schemeClr>
                </a:solidFill>
                <a:latin typeface="Arial Rounded MT Bold" panose="020F0704030504030204" pitchFamily="34" charset="0"/>
              </a:rPr>
              <a:t>I </a:t>
            </a:r>
            <a:r>
              <a:rPr lang="it-IT" dirty="0" err="1" smtClean="0">
                <a:solidFill>
                  <a:schemeClr val="accent1">
                    <a:lumMod val="75000"/>
                  </a:schemeClr>
                </a:solidFill>
                <a:latin typeface="Arial Rounded MT Bold" panose="020F0704030504030204" pitchFamily="34" charset="0"/>
              </a:rPr>
              <a:t>was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invided</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here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today</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as</a:t>
            </a:r>
            <a:r>
              <a:rPr lang="it-IT" dirty="0" smtClean="0">
                <a:solidFill>
                  <a:schemeClr val="accent1">
                    <a:lumMod val="75000"/>
                  </a:schemeClr>
                </a:solidFill>
                <a:latin typeface="Arial Rounded MT Bold" panose="020F0704030504030204" pitchFamily="34" charset="0"/>
              </a:rPr>
              <a:t> a </a:t>
            </a:r>
            <a:r>
              <a:rPr lang="it-IT" i="1" dirty="0" err="1" smtClean="0">
                <a:solidFill>
                  <a:schemeClr val="accent1">
                    <a:lumMod val="75000"/>
                  </a:schemeClr>
                </a:solidFill>
                <a:latin typeface="Arial Rounded MT Bold" panose="020F0704030504030204" pitchFamily="34" charset="0"/>
              </a:rPr>
              <a:t>methodologist</a:t>
            </a:r>
            <a:r>
              <a:rPr lang="it-IT" i="1" dirty="0" smtClean="0">
                <a:solidFill>
                  <a:schemeClr val="accent1">
                    <a:lumMod val="75000"/>
                  </a:schemeClr>
                </a:solidFill>
                <a:latin typeface="Arial Rounded MT Bold" panose="020F0704030504030204" pitchFamily="34" charset="0"/>
              </a:rPr>
              <a:t>  </a:t>
            </a:r>
            <a:r>
              <a:rPr lang="it-IT" dirty="0" smtClean="0">
                <a:solidFill>
                  <a:schemeClr val="accent1">
                    <a:lumMod val="75000"/>
                  </a:schemeClr>
                </a:solidFill>
                <a:latin typeface="Arial Rounded MT Bold" panose="020F0704030504030204" pitchFamily="34" charset="0"/>
              </a:rPr>
              <a:t>and a </a:t>
            </a:r>
            <a:r>
              <a:rPr lang="it-IT" i="1" dirty="0" err="1" smtClean="0">
                <a:solidFill>
                  <a:schemeClr val="accent1">
                    <a:lumMod val="75000"/>
                  </a:schemeClr>
                </a:solidFill>
                <a:latin typeface="Arial Rounded MT Bold" panose="020F0704030504030204" pitchFamily="34" charset="0"/>
              </a:rPr>
              <a:t>sociologist</a:t>
            </a:r>
            <a:r>
              <a:rPr lang="it-IT" i="1" dirty="0" smtClean="0">
                <a:solidFill>
                  <a:schemeClr val="accent1">
                    <a:lumMod val="75000"/>
                  </a:schemeClr>
                </a:solidFill>
                <a:latin typeface="Arial Rounded MT Bold" panose="020F0704030504030204" pitchFamily="34" charset="0"/>
              </a:rPr>
              <a:t>.</a:t>
            </a:r>
            <a:r>
              <a:rPr lang="it-IT" dirty="0" smtClean="0">
                <a:solidFill>
                  <a:schemeClr val="accent1">
                    <a:lumMod val="75000"/>
                  </a:schemeClr>
                </a:solidFill>
                <a:latin typeface="Arial Rounded MT Bold" panose="020F0704030504030204" pitchFamily="34" charset="0"/>
              </a:rPr>
              <a:t> </a:t>
            </a:r>
          </a:p>
          <a:p>
            <a:pPr marL="0" indent="0">
              <a:buNone/>
            </a:pPr>
            <a:endParaRPr lang="it-IT" dirty="0" smtClean="0">
              <a:solidFill>
                <a:schemeClr val="tx2">
                  <a:lumMod val="75000"/>
                </a:schemeClr>
              </a:solidFill>
              <a:latin typeface="Arial Rounded MT Bold" panose="020F0704030504030204" pitchFamily="34" charset="0"/>
            </a:endParaRPr>
          </a:p>
          <a:p>
            <a:pPr marL="0" indent="0">
              <a:buNone/>
            </a:pPr>
            <a:r>
              <a:rPr lang="it-IT" dirty="0" err="1" smtClean="0">
                <a:solidFill>
                  <a:schemeClr val="accent1">
                    <a:lumMod val="75000"/>
                  </a:schemeClr>
                </a:solidFill>
                <a:latin typeface="Arial Rounded MT Bold" panose="020F0704030504030204" pitchFamily="34" charset="0"/>
              </a:rPr>
              <a:t>Therefore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before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going</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into</a:t>
            </a:r>
            <a:r>
              <a:rPr lang="it-IT" dirty="0" smtClean="0">
                <a:solidFill>
                  <a:schemeClr val="accent1">
                    <a:lumMod val="75000"/>
                  </a:schemeClr>
                </a:solidFill>
                <a:latin typeface="Arial Rounded MT Bold" panose="020F0704030504030204" pitchFamily="34" charset="0"/>
              </a:rPr>
              <a:t> the </a:t>
            </a:r>
            <a:r>
              <a:rPr lang="it-IT" dirty="0" err="1" smtClean="0">
                <a:solidFill>
                  <a:schemeClr val="accent1">
                    <a:lumMod val="75000"/>
                  </a:schemeClr>
                </a:solidFill>
                <a:latin typeface="Arial Rounded MT Bold" panose="020F0704030504030204" pitchFamily="34" charset="0"/>
              </a:rPr>
              <a:t>details</a:t>
            </a:r>
            <a:r>
              <a:rPr lang="it-IT" dirty="0" smtClean="0">
                <a:solidFill>
                  <a:schemeClr val="accent1">
                    <a:lumMod val="75000"/>
                  </a:schemeClr>
                </a:solidFill>
                <a:latin typeface="Arial Rounded MT Bold" panose="020F0704030504030204" pitchFamily="34" charset="0"/>
              </a:rPr>
              <a:t> of </a:t>
            </a:r>
            <a:r>
              <a:rPr lang="it-IT" dirty="0" err="1" smtClean="0">
                <a:solidFill>
                  <a:schemeClr val="accent1">
                    <a:lumMod val="75000"/>
                  </a:schemeClr>
                </a:solidFill>
                <a:latin typeface="Arial Rounded MT Bold" panose="020F0704030504030204" pitchFamily="34" charset="0"/>
              </a:rPr>
              <a:t>my</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presentation</a:t>
            </a:r>
            <a:r>
              <a:rPr lang="it-IT" dirty="0" smtClean="0">
                <a:solidFill>
                  <a:schemeClr val="accent1">
                    <a:lumMod val="75000"/>
                  </a:schemeClr>
                </a:solidFill>
                <a:latin typeface="Arial Rounded MT Bold" panose="020F0704030504030204" pitchFamily="34" charset="0"/>
              </a:rPr>
              <a:t>, I </a:t>
            </a:r>
            <a:r>
              <a:rPr lang="it-IT" dirty="0" err="1" smtClean="0">
                <a:solidFill>
                  <a:schemeClr val="accent1">
                    <a:lumMod val="75000"/>
                  </a:schemeClr>
                </a:solidFill>
                <a:latin typeface="Arial Rounded MT Bold" panose="020F0704030504030204" pitchFamily="34" charset="0"/>
              </a:rPr>
              <a:t>would</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like</a:t>
            </a:r>
            <a:r>
              <a:rPr lang="it-IT" dirty="0" smtClean="0">
                <a:solidFill>
                  <a:schemeClr val="accent1">
                    <a:lumMod val="75000"/>
                  </a:schemeClr>
                </a:solidFill>
                <a:latin typeface="Arial Rounded MT Bold" panose="020F0704030504030204" pitchFamily="34" charset="0"/>
              </a:rPr>
              <a:t> to </a:t>
            </a:r>
            <a:r>
              <a:rPr lang="it-IT" dirty="0" err="1" smtClean="0">
                <a:solidFill>
                  <a:schemeClr val="accent1">
                    <a:lumMod val="75000"/>
                  </a:schemeClr>
                </a:solidFill>
                <a:latin typeface="Arial Rounded MT Bold" panose="020F0704030504030204" pitchFamily="34" charset="0"/>
              </a:rPr>
              <a:t>recall</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two</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quite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old</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but</a:t>
            </a:r>
            <a:r>
              <a:rPr lang="it-IT" dirty="0" smtClean="0">
                <a:solidFill>
                  <a:schemeClr val="accent1">
                    <a:lumMod val="75000"/>
                  </a:schemeClr>
                </a:solidFill>
                <a:latin typeface="Arial Rounded MT Bold" panose="020F0704030504030204" pitchFamily="34" charset="0"/>
              </a:rPr>
              <a:t> – I </a:t>
            </a:r>
            <a:r>
              <a:rPr lang="it-IT" dirty="0" err="1" smtClean="0">
                <a:solidFill>
                  <a:schemeClr val="accent1">
                    <a:lumMod val="75000"/>
                  </a:schemeClr>
                </a:solidFill>
                <a:latin typeface="Arial Rounded MT Bold" panose="020F0704030504030204" pitchFamily="34" charset="0"/>
              </a:rPr>
              <a:t>think</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still</a:t>
            </a:r>
            <a:r>
              <a:rPr lang="it-IT" dirty="0" smtClean="0">
                <a:solidFill>
                  <a:schemeClr val="accent1">
                    <a:lumMod val="75000"/>
                  </a:schemeClr>
                </a:solidFill>
                <a:latin typeface="Arial Rounded MT Bold" panose="020F0704030504030204" pitchFamily="34" charset="0"/>
              </a:rPr>
              <a:t> key </a:t>
            </a:r>
            <a:r>
              <a:rPr lang="it-IT" dirty="0" err="1" smtClean="0">
                <a:solidFill>
                  <a:schemeClr val="accent1">
                    <a:lumMod val="75000"/>
                  </a:schemeClr>
                </a:solidFill>
                <a:latin typeface="Arial Rounded MT Bold" panose="020F0704030504030204" pitchFamily="34" charset="0"/>
              </a:rPr>
              <a:t>quotations</a:t>
            </a:r>
            <a:r>
              <a:rPr lang="it-IT" dirty="0" smtClean="0">
                <a:solidFill>
                  <a:schemeClr val="accent1">
                    <a:lumMod val="75000"/>
                  </a:schemeClr>
                </a:solidFill>
                <a:latin typeface="Arial Rounded MT Bold" panose="020F0704030504030204" pitchFamily="34" charset="0"/>
              </a:rPr>
              <a:t>.</a:t>
            </a:r>
          </a:p>
          <a:p>
            <a:pPr marL="0" indent="0">
              <a:buNone/>
            </a:pPr>
            <a:endParaRPr lang="it-IT" dirty="0">
              <a:solidFill>
                <a:srgbClr val="C00000"/>
              </a:solidFill>
              <a:latin typeface="Arial Rounded MT Bold" panose="020F0704030504030204" pitchFamily="34" charset="0"/>
            </a:endParaRPr>
          </a:p>
        </p:txBody>
      </p:sp>
    </p:spTree>
    <p:extLst>
      <p:ext uri="{BB962C8B-B14F-4D97-AF65-F5344CB8AC3E}">
        <p14:creationId xmlns:p14="http://schemas.microsoft.com/office/powerpoint/2010/main" xmlns="" val="1377735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124744"/>
          </a:xfrm>
        </p:spPr>
        <p:txBody>
          <a:bodyPr/>
          <a:lstStyle/>
          <a:p>
            <a:pPr>
              <a:lnSpc>
                <a:spcPct val="100000"/>
              </a:lnSpc>
            </a:pPr>
            <a:r>
              <a:rPr lang="it-IT" sz="3200" dirty="0" err="1">
                <a:latin typeface="Arial Rounded MT Bold" panose="020F0704030504030204" pitchFamily="34" charset="0"/>
              </a:rPr>
              <a:t>Indicators</a:t>
            </a:r>
            <a:r>
              <a:rPr lang="it-IT" sz="3200" dirty="0">
                <a:latin typeface="Arial Rounded MT Bold" panose="020F0704030504030204" pitchFamily="34" charset="0"/>
              </a:rPr>
              <a:t> on </a:t>
            </a:r>
            <a:r>
              <a:rPr lang="it-IT" sz="3200" dirty="0" err="1" smtClean="0">
                <a:latin typeface="Arial Rounded MT Bold" panose="020F0704030504030204" pitchFamily="34" charset="0"/>
              </a:rPr>
              <a:t>inequality</a:t>
            </a:r>
            <a:r>
              <a:rPr lang="it-IT" sz="3200" dirty="0" smtClean="0">
                <a:latin typeface="Arial Rounded MT Bold" panose="020F0704030504030204" pitchFamily="34" charset="0"/>
              </a:rPr>
              <a:t> </a:t>
            </a:r>
            <a:r>
              <a:rPr lang="it-IT" sz="3200" dirty="0">
                <a:latin typeface="Arial Rounded MT Bold" panose="020F0704030504030204" pitchFamily="34" charset="0"/>
              </a:rPr>
              <a:t>by </a:t>
            </a:r>
            <a:r>
              <a:rPr lang="it-IT" sz="3200" dirty="0" err="1">
                <a:latin typeface="Arial Rounded MT Bold" panose="020F0704030504030204" pitchFamily="34" charset="0"/>
              </a:rPr>
              <a:t>Eurostat</a:t>
            </a:r>
            <a:r>
              <a:rPr lang="it-IT" sz="3200" dirty="0">
                <a:latin typeface="Arial Rounded MT Bold" panose="020F0704030504030204" pitchFamily="34" charset="0"/>
              </a:rPr>
              <a:t> </a:t>
            </a:r>
            <a:br>
              <a:rPr lang="it-IT" sz="3200" dirty="0">
                <a:latin typeface="Arial Rounded MT Bold" panose="020F0704030504030204" pitchFamily="34" charset="0"/>
              </a:rPr>
            </a:br>
            <a:r>
              <a:rPr lang="it-IT" sz="3200" dirty="0">
                <a:latin typeface="Arial Rounded MT Bold" panose="020F0704030504030204" pitchFamily="34" charset="0"/>
              </a:rPr>
              <a:t>(</a:t>
            </a:r>
            <a:r>
              <a:rPr lang="it-IT" sz="3200" dirty="0" err="1">
                <a:latin typeface="Arial Rounded MT Bold" panose="020F0704030504030204" pitchFamily="34" charset="0"/>
              </a:rPr>
              <a:t>SDGs</a:t>
            </a:r>
            <a:r>
              <a:rPr lang="it-IT" sz="3200" dirty="0">
                <a:latin typeface="Arial Rounded MT Bold" panose="020F0704030504030204" pitchFamily="34" charset="0"/>
              </a:rPr>
              <a:t> # </a:t>
            </a:r>
            <a:r>
              <a:rPr lang="it-IT" sz="3200" dirty="0" smtClean="0">
                <a:latin typeface="Arial Rounded MT Bold" panose="020F0704030504030204" pitchFamily="34" charset="0"/>
              </a:rPr>
              <a:t>10 </a:t>
            </a:r>
            <a:r>
              <a:rPr lang="it-IT" sz="3200" dirty="0">
                <a:latin typeface="Arial Rounded MT Bold" panose="020F0704030504030204" pitchFamily="34" charset="0"/>
              </a:rPr>
              <a:t>– </a:t>
            </a:r>
            <a:r>
              <a:rPr lang="it-IT" sz="3200" dirty="0" err="1" smtClean="0">
                <a:latin typeface="Arial Rounded MT Bold" panose="020F0704030504030204" pitchFamily="34" charset="0"/>
              </a:rPr>
              <a:t>Reduced</a:t>
            </a:r>
            <a:r>
              <a:rPr lang="it-IT" sz="3200" dirty="0" smtClean="0">
                <a:latin typeface="Arial Rounded MT Bold" panose="020F0704030504030204" pitchFamily="34" charset="0"/>
              </a:rPr>
              <a:t> </a:t>
            </a:r>
            <a:r>
              <a:rPr lang="it-IT" sz="3200" dirty="0" err="1" smtClean="0">
                <a:latin typeface="Arial Rounded MT Bold" panose="020F0704030504030204" pitchFamily="34" charset="0"/>
              </a:rPr>
              <a:t>inequalities</a:t>
            </a:r>
            <a:r>
              <a:rPr lang="it-IT" sz="3200" dirty="0" smtClean="0">
                <a:latin typeface="Arial Rounded MT Bold" panose="020F0704030504030204" pitchFamily="34" charset="0"/>
              </a:rPr>
              <a:t>)</a:t>
            </a:r>
            <a:endParaRPr lang="it-IT" sz="3200"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bwMode="auto">
          <a:xfrm>
            <a:off x="179512" y="1844824"/>
            <a:ext cx="8802190" cy="417646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Rettangolo 3"/>
          <p:cNvSpPr/>
          <p:nvPr/>
        </p:nvSpPr>
        <p:spPr>
          <a:xfrm>
            <a:off x="2123728" y="1772816"/>
            <a:ext cx="2448272" cy="57606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8911126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bwMode="auto">
          <a:xfrm>
            <a:off x="251520" y="980728"/>
            <a:ext cx="8640960" cy="462381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Rettangolo 4"/>
          <p:cNvSpPr/>
          <p:nvPr/>
        </p:nvSpPr>
        <p:spPr>
          <a:xfrm>
            <a:off x="2123728" y="980728"/>
            <a:ext cx="2664296" cy="57606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16379109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5720" y="285728"/>
            <a:ext cx="8572528" cy="6357982"/>
          </a:xfrm>
        </p:spPr>
        <p:txBody>
          <a:bodyPr>
            <a:normAutofit fontScale="85000" lnSpcReduction="20000"/>
          </a:bodyPr>
          <a:lstStyle/>
          <a:p>
            <a:pPr marL="0" indent="0">
              <a:buNone/>
            </a:pPr>
            <a:r>
              <a:rPr lang="it-IT" sz="28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The </a:t>
            </a:r>
            <a:r>
              <a:rPr lang="en-US" sz="28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extension </a:t>
            </a:r>
            <a:r>
              <a:rPr lang="en-US" sz="2800" dirty="0">
                <a:solidFill>
                  <a:srgbClr val="C00000"/>
                </a:solidFill>
                <a:effectLst>
                  <a:outerShdw blurRad="38100" dist="38100" dir="2700000" algn="tl">
                    <a:srgbClr val="000000">
                      <a:alpha val="43137"/>
                    </a:srgbClr>
                  </a:outerShdw>
                </a:effectLst>
                <a:latin typeface="Arial Rounded MT Bold" panose="020F0704030504030204" pitchFamily="34" charset="0"/>
              </a:rPr>
              <a:t>of the indicators from a national (or EU) to a global </a:t>
            </a:r>
            <a:r>
              <a:rPr lang="en-US" sz="28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plane is </a:t>
            </a:r>
            <a:r>
              <a:rPr lang="en-US" sz="2800" dirty="0">
                <a:solidFill>
                  <a:srgbClr val="C00000"/>
                </a:solidFill>
                <a:effectLst>
                  <a:outerShdw blurRad="38100" dist="38100" dir="2700000" algn="tl">
                    <a:srgbClr val="000000">
                      <a:alpha val="43137"/>
                    </a:srgbClr>
                  </a:outerShdw>
                </a:effectLst>
                <a:latin typeface="Arial Rounded MT Bold" panose="020F0704030504030204" pitchFamily="34" charset="0"/>
              </a:rPr>
              <a:t>“too big a stretch.” </a:t>
            </a:r>
            <a:r>
              <a:rPr lang="en-US" sz="28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en-US" dirty="0" smtClean="0">
                <a:solidFill>
                  <a:schemeClr val="accent1">
                    <a:lumMod val="75000"/>
                  </a:schemeClr>
                </a:solidFill>
                <a:latin typeface="Arial Rounded MT Bold" panose="020F0704030504030204" pitchFamily="34" charset="0"/>
              </a:rPr>
              <a:t>The </a:t>
            </a:r>
            <a:r>
              <a:rPr lang="en-US" dirty="0">
                <a:solidFill>
                  <a:schemeClr val="accent1">
                    <a:lumMod val="75000"/>
                  </a:schemeClr>
                </a:solidFill>
                <a:latin typeface="Arial Rounded MT Bold" panose="020F0704030504030204" pitchFamily="34" charset="0"/>
              </a:rPr>
              <a:t>domains may be the same, but the </a:t>
            </a:r>
            <a:r>
              <a:rPr lang="en-US" dirty="0" smtClean="0">
                <a:solidFill>
                  <a:schemeClr val="accent1">
                    <a:lumMod val="75000"/>
                  </a:schemeClr>
                </a:solidFill>
                <a:latin typeface="Arial Rounded MT Bold" panose="020F0704030504030204" pitchFamily="34" charset="0"/>
              </a:rPr>
              <a:t>implementation </a:t>
            </a:r>
            <a:r>
              <a:rPr lang="it-IT" dirty="0" err="1" smtClean="0">
                <a:solidFill>
                  <a:schemeClr val="accent1">
                    <a:lumMod val="75000"/>
                  </a:schemeClr>
                </a:solidFill>
                <a:latin typeface="Arial Rounded MT Bold" panose="020F0704030504030204" pitchFamily="34" charset="0"/>
              </a:rPr>
              <a:t>should</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possibly</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be</a:t>
            </a:r>
            <a:r>
              <a:rPr lang="it-IT" dirty="0" smtClean="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quite</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different</a:t>
            </a:r>
            <a:r>
              <a:rPr lang="it-IT" dirty="0" smtClean="0">
                <a:solidFill>
                  <a:schemeClr val="accent1">
                    <a:lumMod val="75000"/>
                  </a:schemeClr>
                </a:solidFill>
                <a:latin typeface="Arial Rounded MT Bold" panose="020F0704030504030204" pitchFamily="34" charset="0"/>
              </a:rPr>
              <a:t>.</a:t>
            </a:r>
          </a:p>
          <a:p>
            <a:pPr marL="0" indent="0">
              <a:buNone/>
            </a:pPr>
            <a:endParaRPr lang="it-IT" dirty="0" smtClean="0">
              <a:solidFill>
                <a:schemeClr val="accent1">
                  <a:lumMod val="75000"/>
                </a:schemeClr>
              </a:solidFill>
              <a:latin typeface="Arial Rounded MT Bold" panose="020F0704030504030204" pitchFamily="34" charset="0"/>
            </a:endParaRPr>
          </a:p>
          <a:p>
            <a:pPr marL="0" indent="0">
              <a:buNone/>
            </a:pPr>
            <a:r>
              <a:rPr lang="it-IT" dirty="0" smtClean="0">
                <a:solidFill>
                  <a:schemeClr val="accent1">
                    <a:lumMod val="75000"/>
                  </a:schemeClr>
                </a:solidFill>
                <a:latin typeface="Arial Rounded MT Bold" panose="020F0704030504030204" pitchFamily="34" charset="0"/>
              </a:rPr>
              <a:t>Three </a:t>
            </a:r>
            <a:r>
              <a:rPr lang="it-IT" dirty="0" err="1" smtClean="0">
                <a:solidFill>
                  <a:schemeClr val="accent1">
                    <a:lumMod val="75000"/>
                  </a:schemeClr>
                </a:solidFill>
                <a:latin typeface="Arial Rounded MT Bold" panose="020F0704030504030204" pitchFamily="34" charset="0"/>
              </a:rPr>
              <a:t>narratives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about</a:t>
            </a:r>
            <a:r>
              <a:rPr lang="it-IT" dirty="0" smtClean="0">
                <a:solidFill>
                  <a:schemeClr val="accent1">
                    <a:lumMod val="75000"/>
                  </a:schemeClr>
                </a:solidFill>
                <a:latin typeface="Arial Rounded MT Bold" panose="020F0704030504030204" pitchFamily="34" charset="0"/>
              </a:rPr>
              <a:t>:</a:t>
            </a:r>
          </a:p>
          <a:p>
            <a:pPr marL="0" indent="0">
              <a:buFont typeface="Wingdings" pitchFamily="2" charset="2"/>
              <a:buChar char="v"/>
            </a:pPr>
            <a:r>
              <a:rPr lang="it-IT" dirty="0" smtClean="0">
                <a:solidFill>
                  <a:schemeClr val="accent1">
                    <a:lumMod val="75000"/>
                  </a:schemeClr>
                </a:solidFill>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nation-based</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inequality</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of</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type</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1</a:t>
            </a:r>
            <a:r>
              <a:rPr lang="it-IT" sz="2500"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here</a:t>
            </a:r>
            <a:r>
              <a:rPr lang="it-IT" dirty="0" smtClean="0">
                <a:solidFill>
                  <a:schemeClr val="accent1">
                    <a:lumMod val="75000"/>
                  </a:schemeClr>
                </a:solidFill>
                <a:latin typeface="Arial Rounded MT Bold" panose="020F0704030504030204" pitchFamily="34" charset="0"/>
              </a:rPr>
              <a:t> the </a:t>
            </a:r>
            <a:r>
              <a:rPr lang="en-US" dirty="0" smtClean="0">
                <a:solidFill>
                  <a:schemeClr val="accent1">
                    <a:lumMod val="75000"/>
                  </a:schemeClr>
                </a:solidFill>
                <a:latin typeface="Arial Rounded MT Bold" panose="020F0704030504030204" pitchFamily="34" charset="0"/>
              </a:rPr>
              <a:t>population sizes are not taken into account (</a:t>
            </a:r>
            <a:r>
              <a:rPr lang="en-US" dirty="0" err="1" smtClean="0">
                <a:solidFill>
                  <a:schemeClr val="accent1">
                    <a:lumMod val="75000"/>
                  </a:schemeClr>
                </a:solidFill>
                <a:latin typeface="Arial Rounded MT Bold" panose="020F0704030504030204" pitchFamily="34" charset="0"/>
              </a:rPr>
              <a:t>unweighted</a:t>
            </a:r>
            <a:r>
              <a:rPr lang="en-US" dirty="0" smtClean="0">
                <a:solidFill>
                  <a:schemeClr val="accent1">
                    <a:lumMod val="75000"/>
                  </a:schemeClr>
                </a:solidFill>
                <a:latin typeface="Arial Rounded MT Bold" panose="020F0704030504030204" pitchFamily="34" charset="0"/>
              </a:rPr>
              <a:t>). The country is the unit of analysis and the weight of each country is 1 (China = Luxembourg). </a:t>
            </a:r>
            <a:r>
              <a:rPr lang="it-IT" dirty="0" smtClean="0">
                <a:solidFill>
                  <a:schemeClr val="accent1">
                    <a:lumMod val="75000"/>
                  </a:schemeClr>
                </a:solidFill>
                <a:latin typeface="Arial Rounded MT Bold" panose="020F0704030504030204" pitchFamily="34" charset="0"/>
              </a:rPr>
              <a:t>T</a:t>
            </a:r>
            <a:r>
              <a:rPr lang="en-US" dirty="0" smtClean="0">
                <a:solidFill>
                  <a:schemeClr val="accent1">
                    <a:lumMod val="75000"/>
                  </a:schemeClr>
                </a:solidFill>
                <a:latin typeface="Arial Rounded MT Bold" panose="020F0704030504030204" pitchFamily="34" charset="0"/>
              </a:rPr>
              <a:t>he calculation takes into account not actual incomes of individuals, but country averages.</a:t>
            </a:r>
            <a:endParaRPr lang="it-IT" dirty="0" smtClean="0">
              <a:solidFill>
                <a:schemeClr val="accent1">
                  <a:lumMod val="75000"/>
                </a:schemeClr>
              </a:solidFill>
              <a:latin typeface="Arial Rounded MT Bold" panose="020F0704030504030204" pitchFamily="34" charset="0"/>
            </a:endParaRPr>
          </a:p>
          <a:p>
            <a:pPr marL="0" indent="0">
              <a:buFont typeface="Wingdings" pitchFamily="2" charset="2"/>
              <a:buChar char="v"/>
            </a:pPr>
            <a:endParaRPr lang="it-IT" dirty="0" smtClean="0">
              <a:solidFill>
                <a:schemeClr val="accent1">
                  <a:lumMod val="75000"/>
                </a:schemeClr>
              </a:solidFill>
              <a:latin typeface="Arial Rounded MT Bold" panose="020F0704030504030204" pitchFamily="34" charset="0"/>
            </a:endParaRPr>
          </a:p>
          <a:p>
            <a:pPr marL="0" indent="0">
              <a:buFont typeface="Wingdings" pitchFamily="2" charset="2"/>
              <a:buChar char="v"/>
            </a:pPr>
            <a:r>
              <a:rPr lang="it-IT" dirty="0" smtClean="0">
                <a:solidFill>
                  <a:schemeClr val="accent1">
                    <a:lumMod val="75000"/>
                  </a:schemeClr>
                </a:solidFill>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nation-based</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inequality</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of</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type</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2</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here</a:t>
            </a:r>
            <a:r>
              <a:rPr lang="it-IT" dirty="0" smtClean="0">
                <a:solidFill>
                  <a:schemeClr val="accent1">
                    <a:lumMod val="75000"/>
                  </a:schemeClr>
                </a:solidFill>
                <a:latin typeface="Arial Rounded MT Bold" panose="020F0704030504030204" pitchFamily="34" charset="0"/>
              </a:rPr>
              <a:t> the </a:t>
            </a:r>
            <a:r>
              <a:rPr lang="en-US" dirty="0" smtClean="0">
                <a:solidFill>
                  <a:schemeClr val="accent1">
                    <a:lumMod val="75000"/>
                  </a:schemeClr>
                </a:solidFill>
                <a:latin typeface="Arial Rounded MT Bold" panose="020F0704030504030204" pitchFamily="34" charset="0"/>
              </a:rPr>
              <a:t>population sizes are </a:t>
            </a:r>
            <a:r>
              <a:rPr lang="en-US" dirty="0" smtClean="0">
                <a:solidFill>
                  <a:schemeClr val="accent1">
                    <a:lumMod val="75000"/>
                  </a:schemeClr>
                </a:solidFill>
                <a:latin typeface="Arial Rounded MT Bold" panose="020F0704030504030204" pitchFamily="34" charset="0"/>
              </a:rPr>
              <a:t>taken </a:t>
            </a:r>
            <a:r>
              <a:rPr lang="en-US" dirty="0" smtClean="0">
                <a:solidFill>
                  <a:schemeClr val="accent1">
                    <a:lumMod val="75000"/>
                  </a:schemeClr>
                </a:solidFill>
                <a:latin typeface="Arial Rounded MT Bold" panose="020F0704030504030204" pitchFamily="34" charset="0"/>
              </a:rPr>
              <a:t>into </a:t>
            </a:r>
            <a:r>
              <a:rPr lang="en-US" dirty="0" smtClean="0">
                <a:solidFill>
                  <a:schemeClr val="accent1">
                    <a:lumMod val="75000"/>
                  </a:schemeClr>
                </a:solidFill>
                <a:latin typeface="Arial Rounded MT Bold" panose="020F0704030504030204" pitchFamily="34" charset="0"/>
              </a:rPr>
              <a:t>account (weighted). </a:t>
            </a:r>
            <a:r>
              <a:rPr lang="en-US" dirty="0" smtClean="0">
                <a:solidFill>
                  <a:schemeClr val="accent1">
                    <a:lumMod val="75000"/>
                  </a:schemeClr>
                </a:solidFill>
                <a:latin typeface="Arial Rounded MT Bold" panose="020F0704030504030204" pitchFamily="34" charset="0"/>
              </a:rPr>
              <a:t>The country is the unit of analysis and </a:t>
            </a:r>
            <a:r>
              <a:rPr lang="en-US" dirty="0" smtClean="0">
                <a:solidFill>
                  <a:schemeClr val="accent1">
                    <a:lumMod val="75000"/>
                  </a:schemeClr>
                </a:solidFill>
                <a:latin typeface="Arial Rounded MT Bold" panose="020F0704030504030204" pitchFamily="34" charset="0"/>
              </a:rPr>
              <a:t>the contribution of its population to the world population is weighted (China =/= Luxembourg). </a:t>
            </a:r>
            <a:r>
              <a:rPr lang="it-IT" dirty="0" smtClean="0">
                <a:solidFill>
                  <a:schemeClr val="accent1">
                    <a:lumMod val="75000"/>
                  </a:schemeClr>
                </a:solidFill>
                <a:latin typeface="Arial Rounded MT Bold" panose="020F0704030504030204" pitchFamily="34" charset="0"/>
              </a:rPr>
              <a:t>T</a:t>
            </a:r>
            <a:r>
              <a:rPr lang="en-US" dirty="0" smtClean="0">
                <a:solidFill>
                  <a:schemeClr val="accent1">
                    <a:lumMod val="75000"/>
                  </a:schemeClr>
                </a:solidFill>
                <a:latin typeface="Arial Rounded MT Bold" panose="020F0704030504030204" pitchFamily="34" charset="0"/>
              </a:rPr>
              <a:t>he calculation takes into account not actual incomes of individuals, but country </a:t>
            </a:r>
            <a:r>
              <a:rPr lang="en-US" dirty="0" smtClean="0">
                <a:solidFill>
                  <a:schemeClr val="accent1">
                    <a:lumMod val="75000"/>
                  </a:schemeClr>
                </a:solidFill>
                <a:latin typeface="Arial Rounded MT Bold" panose="020F0704030504030204" pitchFamily="34" charset="0"/>
              </a:rPr>
              <a:t>averages.</a:t>
            </a:r>
          </a:p>
          <a:p>
            <a:pPr marL="0" indent="0">
              <a:buFont typeface="Wingdings" pitchFamily="2" charset="2"/>
              <a:buChar char="v"/>
            </a:pPr>
            <a:endParaRPr lang="it-IT" dirty="0" smtClean="0">
              <a:solidFill>
                <a:schemeClr val="accent1">
                  <a:lumMod val="75000"/>
                </a:schemeClr>
              </a:solidFill>
              <a:latin typeface="Arial Rounded MT Bold" panose="020F0704030504030204" pitchFamily="34" charset="0"/>
            </a:endParaRPr>
          </a:p>
          <a:p>
            <a:pPr marL="0" indent="0">
              <a:buFont typeface="Wingdings" pitchFamily="2" charset="2"/>
              <a:buChar char="v"/>
            </a:pP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as</a:t>
            </a:r>
            <a:r>
              <a:rPr lang="it-IT" dirty="0" smtClean="0">
                <a:solidFill>
                  <a:schemeClr val="accent1">
                    <a:lumMod val="75000"/>
                  </a:schemeClr>
                </a:solidFill>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individual-based</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or </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global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inequality</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here</a:t>
            </a:r>
            <a:r>
              <a:rPr lang="it-IT" dirty="0" smtClean="0">
                <a:solidFill>
                  <a:schemeClr val="accent1">
                    <a:lumMod val="75000"/>
                  </a:schemeClr>
                </a:solidFill>
                <a:latin typeface="Arial Rounded MT Bold" panose="020F0704030504030204" pitchFamily="34" charset="0"/>
              </a:rPr>
              <a:t> </a:t>
            </a:r>
            <a:r>
              <a:rPr lang="en-US" dirty="0" smtClean="0">
                <a:solidFill>
                  <a:schemeClr val="accent1">
                    <a:lumMod val="75000"/>
                  </a:schemeClr>
                </a:solidFill>
                <a:latin typeface="Arial Rounded MT Bold" panose="020F0704030504030204" pitchFamily="34" charset="0"/>
              </a:rPr>
              <a:t>each </a:t>
            </a:r>
            <a:r>
              <a:rPr lang="en-US" dirty="0" smtClean="0">
                <a:solidFill>
                  <a:schemeClr val="accent1">
                    <a:lumMod val="75000"/>
                  </a:schemeClr>
                </a:solidFill>
                <a:latin typeface="Arial Rounded MT Bold" panose="020F0704030504030204" pitchFamily="34" charset="0"/>
              </a:rPr>
              <a:t>individual person</a:t>
            </a:r>
            <a:r>
              <a:rPr lang="en-US" dirty="0" smtClean="0">
                <a:solidFill>
                  <a:schemeClr val="accent1">
                    <a:lumMod val="75000"/>
                  </a:schemeClr>
                </a:solidFill>
                <a:latin typeface="Arial Rounded MT Bold" panose="020F0704030504030204" pitchFamily="34" charset="0"/>
              </a:rPr>
              <a:t>, regardless of her country, enters in the calculation with her actual income</a:t>
            </a:r>
            <a:r>
              <a:rPr lang="en-US" dirty="0" smtClean="0">
                <a:solidFill>
                  <a:schemeClr val="accent1">
                    <a:lumMod val="75000"/>
                  </a:schemeClr>
                </a:solidFill>
                <a:latin typeface="Arial Rounded MT Bold" panose="020F0704030504030204" pitchFamily="34" charset="0"/>
              </a:rPr>
              <a:t>. </a:t>
            </a:r>
            <a:r>
              <a:rPr lang="en-US" dirty="0" smtClean="0">
                <a:solidFill>
                  <a:schemeClr val="accent1">
                    <a:lumMod val="75000"/>
                  </a:schemeClr>
                </a:solidFill>
                <a:latin typeface="Arial Rounded MT Bold" panose="020F0704030504030204" pitchFamily="34" charset="0"/>
              </a:rPr>
              <a:t>Here </a:t>
            </a:r>
            <a:r>
              <a:rPr lang="en-US" dirty="0" smtClean="0">
                <a:solidFill>
                  <a:schemeClr val="accent1">
                    <a:lumMod val="75000"/>
                  </a:schemeClr>
                </a:solidFill>
                <a:latin typeface="Arial Rounded MT Bold" panose="020F0704030504030204" pitchFamily="34" charset="0"/>
              </a:rPr>
              <a:t>access </a:t>
            </a:r>
            <a:r>
              <a:rPr lang="en-US" dirty="0" smtClean="0">
                <a:solidFill>
                  <a:schemeClr val="accent1">
                    <a:lumMod val="75000"/>
                  </a:schemeClr>
                </a:solidFill>
                <a:latin typeface="Arial Rounded MT Bold" panose="020F0704030504030204" pitchFamily="34" charset="0"/>
              </a:rPr>
              <a:t>to household surveys with data on individual </a:t>
            </a:r>
            <a:r>
              <a:rPr lang="it-IT" dirty="0" err="1" smtClean="0">
                <a:solidFill>
                  <a:schemeClr val="accent1">
                    <a:lumMod val="75000"/>
                  </a:schemeClr>
                </a:solidFill>
                <a:latin typeface="Arial Rounded MT Bold" panose="020F0704030504030204" pitchFamily="34" charset="0"/>
              </a:rPr>
              <a:t>incomes</a:t>
            </a:r>
            <a:r>
              <a:rPr lang="it-IT" dirty="0" smtClean="0">
                <a:solidFill>
                  <a:schemeClr val="accent1">
                    <a:lumMod val="75000"/>
                  </a:schemeClr>
                </a:solidFill>
                <a:latin typeface="Arial Rounded MT Bold" panose="020F0704030504030204" pitchFamily="34" charset="0"/>
              </a:rPr>
              <a:t> or </a:t>
            </a:r>
            <a:r>
              <a:rPr lang="it-IT" dirty="0" err="1" smtClean="0">
                <a:solidFill>
                  <a:schemeClr val="accent1">
                    <a:lumMod val="75000"/>
                  </a:schemeClr>
                </a:solidFill>
                <a:latin typeface="Arial Rounded MT Bold" panose="020F0704030504030204" pitchFamily="34" charset="0"/>
              </a:rPr>
              <a:t>consumption</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needed</a:t>
            </a:r>
            <a:r>
              <a:rPr lang="en-US" dirty="0" smtClean="0">
                <a:solidFill>
                  <a:schemeClr val="accent1">
                    <a:lumMod val="75000"/>
                  </a:schemeClr>
                </a:solidFill>
                <a:latin typeface="Arial Rounded MT Bold" panose="020F0704030504030204" pitchFamily="34" charset="0"/>
              </a:rPr>
              <a:t>.</a:t>
            </a:r>
            <a:endParaRPr lang="it-IT" dirty="0" smtClean="0">
              <a:solidFill>
                <a:schemeClr val="accent1">
                  <a:lumMod val="75000"/>
                </a:schemeClr>
              </a:solidFill>
              <a:latin typeface="Arial Rounded MT Bold" panose="020F0704030504030204" pitchFamily="34" charset="0"/>
            </a:endParaRPr>
          </a:p>
          <a:p>
            <a:pPr marL="0" indent="0">
              <a:buNone/>
            </a:pPr>
            <a:endParaRPr lang="it-IT" dirty="0" smtClean="0">
              <a:solidFill>
                <a:schemeClr val="accent1">
                  <a:lumMod val="75000"/>
                </a:schemeClr>
              </a:solidFill>
              <a:latin typeface="Arial Rounded MT Bold" panose="020F0704030504030204" pitchFamily="34" charset="0"/>
            </a:endParaRPr>
          </a:p>
          <a:p>
            <a:pPr marL="0" indent="0">
              <a:buFontTx/>
              <a:buChar char="-"/>
            </a:pPr>
            <a:endParaRPr lang="it-IT" dirty="0" smtClean="0">
              <a:solidFill>
                <a:schemeClr val="accent1">
                  <a:lumMod val="75000"/>
                </a:schemeClr>
              </a:solidFill>
              <a:latin typeface="Arial Rounded MT Bold" panose="020F0704030504030204" pitchFamily="34" charset="0"/>
            </a:endParaRPr>
          </a:p>
          <a:p>
            <a:pPr marL="0" indent="0">
              <a:buNone/>
            </a:pPr>
            <a:endParaRPr lang="it-IT" dirty="0" smtClean="0">
              <a:solidFill>
                <a:schemeClr val="accent1">
                  <a:lumMod val="75000"/>
                </a:schemeClr>
              </a:solidFill>
              <a:latin typeface="Arial Rounded MT Bold" panose="020F0704030504030204" pitchFamily="34" charset="0"/>
            </a:endParaRPr>
          </a:p>
          <a:p>
            <a:pPr marL="0" indent="0">
              <a:buNone/>
            </a:pPr>
            <a:endParaRPr lang="it-IT"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31729589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0"/>
            <a:ext cx="8424936" cy="1339552"/>
          </a:xfrm>
        </p:spPr>
        <p:txBody>
          <a:bodyPr/>
          <a:lstStyle/>
          <a:p>
            <a:pPr>
              <a:lnSpc>
                <a:spcPct val="100000"/>
              </a:lnSpc>
            </a:pPr>
            <a:r>
              <a:rPr lang="it-IT" sz="2800" dirty="0" err="1" smtClean="0">
                <a:latin typeface="Arial Rounded MT Bold" panose="020F0704030504030204" pitchFamily="34" charset="0"/>
              </a:rPr>
              <a:t>What</a:t>
            </a:r>
            <a:r>
              <a:rPr lang="it-IT" sz="2800" dirty="0" smtClean="0">
                <a:latin typeface="Arial Rounded MT Bold" panose="020F0704030504030204" pitchFamily="34" charset="0"/>
              </a:rPr>
              <a:t> </a:t>
            </a:r>
            <a:r>
              <a:rPr lang="it-IT" sz="2800" dirty="0" err="1" smtClean="0">
                <a:latin typeface="Arial Rounded MT Bold" panose="020F0704030504030204" pitchFamily="34" charset="0"/>
              </a:rPr>
              <a:t>about</a:t>
            </a:r>
            <a:r>
              <a:rPr lang="it-IT" sz="2800" dirty="0" smtClean="0">
                <a:latin typeface="Arial Rounded MT Bold" panose="020F0704030504030204" pitchFamily="34" charset="0"/>
              </a:rPr>
              <a:t>  </a:t>
            </a:r>
            <a:r>
              <a:rPr lang="it-IT" sz="2800" dirty="0" err="1" smtClean="0">
                <a:latin typeface="Arial Rounded MT Bold" panose="020F0704030504030204" pitchFamily="34" charset="0"/>
              </a:rPr>
              <a:t>comparing</a:t>
            </a:r>
            <a:r>
              <a:rPr lang="it-IT" sz="2800" dirty="0" smtClean="0">
                <a:latin typeface="Arial Rounded MT Bold" panose="020F0704030504030204" pitchFamily="34" charset="0"/>
              </a:rPr>
              <a:t> </a:t>
            </a:r>
            <a:r>
              <a:rPr lang="it-IT" sz="2800" dirty="0" err="1" smtClean="0">
                <a:latin typeface="Arial Rounded MT Bold" panose="020F0704030504030204" pitchFamily="34" charset="0"/>
              </a:rPr>
              <a:t>inequalities</a:t>
            </a:r>
            <a:r>
              <a:rPr lang="it-IT" sz="2800" dirty="0" smtClean="0">
                <a:latin typeface="Arial Rounded MT Bold" panose="020F0704030504030204" pitchFamily="34" charset="0"/>
              </a:rPr>
              <a:t/>
            </a:r>
            <a:br>
              <a:rPr lang="it-IT" sz="2800" dirty="0" smtClean="0">
                <a:latin typeface="Arial Rounded MT Bold" panose="020F0704030504030204" pitchFamily="34" charset="0"/>
              </a:rPr>
            </a:br>
            <a:r>
              <a:rPr lang="it-IT" sz="2800" dirty="0" smtClean="0">
                <a:latin typeface="Arial Rounded MT Bold" panose="020F0704030504030204" pitchFamily="34" charset="0"/>
              </a:rPr>
              <a:t> in </a:t>
            </a:r>
            <a:r>
              <a:rPr lang="it-IT" sz="2800" dirty="0" err="1" smtClean="0">
                <a:latin typeface="Arial Rounded MT Bold" panose="020F0704030504030204" pitchFamily="34" charset="0"/>
              </a:rPr>
              <a:t>developed</a:t>
            </a:r>
            <a:r>
              <a:rPr lang="it-IT" sz="2800" dirty="0" smtClean="0">
                <a:latin typeface="Arial Rounded MT Bold" panose="020F0704030504030204" pitchFamily="34" charset="0"/>
              </a:rPr>
              <a:t> and </a:t>
            </a:r>
            <a:r>
              <a:rPr lang="it-IT" sz="2800" dirty="0" err="1" smtClean="0">
                <a:latin typeface="Arial Rounded MT Bold" panose="020F0704030504030204" pitchFamily="34" charset="0"/>
              </a:rPr>
              <a:t>developing</a:t>
            </a:r>
            <a:r>
              <a:rPr lang="it-IT" sz="2800" dirty="0" smtClean="0">
                <a:latin typeface="Arial Rounded MT Bold" panose="020F0704030504030204" pitchFamily="34" charset="0"/>
              </a:rPr>
              <a:t> </a:t>
            </a:r>
            <a:r>
              <a:rPr lang="it-IT" sz="2800" dirty="0" err="1" smtClean="0">
                <a:latin typeface="Arial Rounded MT Bold" panose="020F0704030504030204" pitchFamily="34" charset="0"/>
              </a:rPr>
              <a:t>countries</a:t>
            </a:r>
            <a:r>
              <a:rPr lang="it-IT" sz="2800" dirty="0" smtClean="0">
                <a:latin typeface="Arial Rounded MT Bold" panose="020F0704030504030204" pitchFamily="34" charset="0"/>
              </a:rPr>
              <a:t>?</a:t>
            </a:r>
            <a:endParaRPr lang="it-IT" sz="2800" dirty="0">
              <a:latin typeface="Arial Rounded MT Bold" panose="020F0704030504030204" pitchFamily="34" charset="0"/>
            </a:endParaRPr>
          </a:p>
        </p:txBody>
      </p:sp>
      <p:sp>
        <p:nvSpPr>
          <p:cNvPr id="3" name="Segnaposto contenuto 2"/>
          <p:cNvSpPr>
            <a:spLocks noGrp="1"/>
          </p:cNvSpPr>
          <p:nvPr>
            <p:ph idx="1"/>
          </p:nvPr>
        </p:nvSpPr>
        <p:spPr>
          <a:xfrm>
            <a:off x="395536" y="1785926"/>
            <a:ext cx="8496944" cy="4572032"/>
          </a:xfrm>
        </p:spPr>
        <p:txBody>
          <a:bodyPr>
            <a:normAutofit/>
          </a:bodyPr>
          <a:lstStyle/>
          <a:p>
            <a:pPr marL="0" indent="0">
              <a:lnSpc>
                <a:spcPct val="120000"/>
              </a:lnSpc>
              <a:buNone/>
            </a:pPr>
            <a:r>
              <a:rPr lang="it-IT" dirty="0" err="1" smtClean="0">
                <a:solidFill>
                  <a:schemeClr val="accent1">
                    <a:lumMod val="75000"/>
                  </a:schemeClr>
                </a:solidFill>
                <a:latin typeface="Arial Rounded MT Bold" panose="020F0704030504030204" pitchFamily="34" charset="0"/>
              </a:rPr>
              <a:t>Recall</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that</a:t>
            </a:r>
            <a:r>
              <a:rPr lang="it-IT" dirty="0" smtClean="0">
                <a:solidFill>
                  <a:schemeClr val="accent1">
                    <a:lumMod val="75000"/>
                  </a:schemeClr>
                </a:solidFill>
                <a:latin typeface="Arial Rounded MT Bold" panose="020F0704030504030204" pitchFamily="34" charset="0"/>
              </a:rPr>
              <a:t>  </a:t>
            </a:r>
          </a:p>
          <a:p>
            <a:pPr marL="0" indent="0">
              <a:lnSpc>
                <a:spcPct val="120000"/>
              </a:lnSpc>
              <a:buNone/>
            </a:pPr>
            <a:r>
              <a:rPr lang="it-IT" dirty="0" smtClean="0">
                <a:solidFill>
                  <a:schemeClr val="accent1">
                    <a:lumMod val="75000"/>
                  </a:schemeClr>
                </a:solidFill>
                <a:latin typeface="Arial Rounded MT Bold" panose="020F0704030504030204" pitchFamily="34" charset="0"/>
              </a:rPr>
              <a:t>«</a:t>
            </a:r>
            <a:r>
              <a:rPr lang="en-US" dirty="0">
                <a:solidFill>
                  <a:schemeClr val="accent1">
                    <a:lumMod val="75000"/>
                  </a:schemeClr>
                </a:solidFill>
                <a:latin typeface="Arial Rounded MT Bold" panose="020F0704030504030204" pitchFamily="34" charset="0"/>
              </a:rPr>
              <a:t>Clearly, </a:t>
            </a:r>
            <a:r>
              <a:rPr lang="en-US" u="sng" dirty="0">
                <a:solidFill>
                  <a:schemeClr val="accent1">
                    <a:lumMod val="75000"/>
                  </a:schemeClr>
                </a:solidFill>
                <a:latin typeface="Arial Rounded MT Bold" panose="020F0704030504030204" pitchFamily="34" charset="0"/>
              </a:rPr>
              <a:t>material conditions of life</a:t>
            </a:r>
            <a:r>
              <a:rPr lang="en-US" dirty="0">
                <a:solidFill>
                  <a:schemeClr val="accent1">
                    <a:lumMod val="75000"/>
                  </a:schemeClr>
                </a:solidFill>
                <a:latin typeface="Arial Rounded MT Bold" panose="020F0704030504030204" pitchFamily="34" charset="0"/>
              </a:rPr>
              <a:t> in the </a:t>
            </a:r>
            <a:r>
              <a:rPr lang="en-US" u="sng" dirty="0">
                <a:solidFill>
                  <a:schemeClr val="accent1">
                    <a:lumMod val="75000"/>
                  </a:schemeClr>
                </a:solidFill>
                <a:latin typeface="Arial Rounded MT Bold" panose="020F0704030504030204" pitchFamily="34" charset="0"/>
              </a:rPr>
              <a:t>developed countries</a:t>
            </a:r>
            <a:r>
              <a:rPr lang="en-US" dirty="0">
                <a:solidFill>
                  <a:schemeClr val="accent1">
                    <a:lumMod val="75000"/>
                  </a:schemeClr>
                </a:solidFill>
                <a:latin typeface="Arial Rounded MT Bold" panose="020F0704030504030204" pitchFamily="34" charset="0"/>
              </a:rPr>
              <a:t> are very different from those in </a:t>
            </a:r>
            <a:r>
              <a:rPr lang="en-US" u="sng" dirty="0">
                <a:solidFill>
                  <a:schemeClr val="accent1">
                    <a:lumMod val="75000"/>
                  </a:schemeClr>
                </a:solidFill>
                <a:latin typeface="Arial Rounded MT Bold" panose="020F0704030504030204" pitchFamily="34" charset="0"/>
              </a:rPr>
              <a:t>developing countries</a:t>
            </a:r>
            <a:r>
              <a:rPr lang="en-US" dirty="0">
                <a:solidFill>
                  <a:schemeClr val="accent1">
                    <a:lumMod val="75000"/>
                  </a:schemeClr>
                </a:solidFill>
                <a:latin typeface="Arial Rounded MT Bold" panose="020F0704030504030204" pitchFamily="34" charset="0"/>
              </a:rPr>
              <a:t>. However</a:t>
            </a:r>
            <a:r>
              <a:rPr lang="en-US" dirty="0" smtClean="0">
                <a:solidFill>
                  <a:schemeClr val="accent1">
                    <a:lumMod val="75000"/>
                  </a:schemeClr>
                </a:solidFill>
                <a:latin typeface="Arial Rounded MT Bold" panose="020F0704030504030204" pitchFamily="34" charset="0"/>
              </a:rPr>
              <a:t>, </a:t>
            </a:r>
            <a:r>
              <a:rPr lang="en-US" dirty="0" err="1" smtClean="0">
                <a:solidFill>
                  <a:schemeClr val="accent1">
                    <a:lumMod val="75000"/>
                  </a:schemeClr>
                </a:solidFill>
                <a:latin typeface="Arial Rounded MT Bold" panose="020F0704030504030204" pitchFamily="34" charset="0"/>
              </a:rPr>
              <a:t>i</a:t>
            </a:r>
            <a:r>
              <a:rPr lang="it-IT" dirty="0" smtClean="0">
                <a:solidFill>
                  <a:schemeClr val="accent1">
                    <a:lumMod val="75000"/>
                  </a:schemeClr>
                </a:solidFill>
                <a:latin typeface="Arial Rounded MT Bold" panose="020F0704030504030204" pitchFamily="34" charset="0"/>
              </a:rPr>
              <a:t>n </a:t>
            </a:r>
            <a:r>
              <a:rPr lang="en-US" dirty="0" smtClean="0">
                <a:solidFill>
                  <a:schemeClr val="accent1">
                    <a:lumMod val="75000"/>
                  </a:schemeClr>
                </a:solidFill>
                <a:latin typeface="Arial Rounded MT Bold" panose="020F0704030504030204" pitchFamily="34" charset="0"/>
              </a:rPr>
              <a:t>terms </a:t>
            </a:r>
            <a:r>
              <a:rPr lang="en-US" dirty="0">
                <a:solidFill>
                  <a:schemeClr val="accent1">
                    <a:lumMod val="75000"/>
                  </a:schemeClr>
                </a:solidFill>
                <a:latin typeface="Arial Rounded MT Bold" panose="020F0704030504030204" pitchFamily="34" charset="0"/>
              </a:rPr>
              <a:t>of inequalities within </a:t>
            </a:r>
            <a:r>
              <a:rPr lang="en-US" dirty="0" smtClean="0">
                <a:solidFill>
                  <a:schemeClr val="accent1">
                    <a:lumMod val="75000"/>
                  </a:schemeClr>
                </a:solidFill>
                <a:latin typeface="Arial Rounded MT Bold" panose="020F0704030504030204" pitchFamily="34" charset="0"/>
              </a:rPr>
              <a:t>individual countries</a:t>
            </a:r>
            <a:r>
              <a:rPr lang="en-US" dirty="0">
                <a:solidFill>
                  <a:schemeClr val="accent1">
                    <a:lumMod val="75000"/>
                  </a:schemeClr>
                </a:solidFill>
                <a:latin typeface="Arial Rounded MT Bold" panose="020F0704030504030204" pitchFamily="34" charset="0"/>
              </a:rPr>
              <a:t>, </a:t>
            </a:r>
            <a:r>
              <a:rPr lang="en-US" u="sng" dirty="0">
                <a:solidFill>
                  <a:schemeClr val="accent1">
                    <a:lumMod val="75000"/>
                  </a:schemeClr>
                </a:solidFill>
                <a:latin typeface="Arial Rounded MT Bold" panose="020F0704030504030204" pitchFamily="34" charset="0"/>
              </a:rPr>
              <a:t>the share of national </a:t>
            </a:r>
            <a:r>
              <a:rPr lang="en-US" u="sng" dirty="0" smtClean="0">
                <a:solidFill>
                  <a:schemeClr val="accent1">
                    <a:lumMod val="75000"/>
                  </a:schemeClr>
                </a:solidFill>
                <a:latin typeface="Arial Rounded MT Bold" panose="020F0704030504030204" pitchFamily="34" charset="0"/>
              </a:rPr>
              <a:t>revenue which </a:t>
            </a:r>
            <a:r>
              <a:rPr lang="en-US" u="sng" dirty="0">
                <a:solidFill>
                  <a:schemeClr val="accent1">
                    <a:lumMod val="75000"/>
                  </a:schemeClr>
                </a:solidFill>
                <a:latin typeface="Arial Rounded MT Bold" panose="020F0704030504030204" pitchFamily="34" charset="0"/>
              </a:rPr>
              <a:t>goes to the bottom fifth is often not </a:t>
            </a:r>
            <a:r>
              <a:rPr lang="en-US" u="sng" dirty="0" smtClean="0">
                <a:solidFill>
                  <a:schemeClr val="accent1">
                    <a:lumMod val="75000"/>
                  </a:schemeClr>
                </a:solidFill>
                <a:latin typeface="Arial Rounded MT Bold" panose="020F0704030504030204" pitchFamily="34" charset="0"/>
              </a:rPr>
              <a:t>so </a:t>
            </a:r>
            <a:r>
              <a:rPr lang="it-IT" u="sng" dirty="0" err="1" smtClean="0">
                <a:solidFill>
                  <a:schemeClr val="accent1">
                    <a:lumMod val="75000"/>
                  </a:schemeClr>
                </a:solidFill>
                <a:latin typeface="Arial Rounded MT Bold" panose="020F0704030504030204" pitchFamily="34" charset="0"/>
              </a:rPr>
              <a:t>starkly</a:t>
            </a:r>
            <a:r>
              <a:rPr lang="it-IT" u="sng" dirty="0" smtClean="0">
                <a:solidFill>
                  <a:schemeClr val="accent1">
                    <a:lumMod val="75000"/>
                  </a:schemeClr>
                </a:solidFill>
                <a:latin typeface="Arial Rounded MT Bold" panose="020F0704030504030204" pitchFamily="34" charset="0"/>
              </a:rPr>
              <a:t> </a:t>
            </a:r>
            <a:r>
              <a:rPr lang="it-IT" u="sng" dirty="0" err="1" smtClean="0">
                <a:solidFill>
                  <a:schemeClr val="accent1">
                    <a:lumMod val="75000"/>
                  </a:schemeClr>
                </a:solidFill>
                <a:latin typeface="Arial Rounded MT Bold" panose="020F0704030504030204" pitchFamily="34" charset="0"/>
              </a:rPr>
              <a:t>different</a:t>
            </a:r>
            <a:r>
              <a:rPr lang="it-IT" dirty="0" smtClean="0">
                <a:solidFill>
                  <a:schemeClr val="accent1">
                    <a:lumMod val="75000"/>
                  </a:schemeClr>
                </a:solidFill>
                <a:latin typeface="Arial Rounded MT Bold" panose="020F0704030504030204" pitchFamily="34" charset="0"/>
              </a:rPr>
              <a:t>.</a:t>
            </a:r>
            <a:r>
              <a:rPr lang="en-US" dirty="0" smtClean="0">
                <a:solidFill>
                  <a:schemeClr val="accent1">
                    <a:lumMod val="75000"/>
                  </a:schemeClr>
                </a:solidFill>
                <a:latin typeface="Arial Rounded MT Bold" panose="020F0704030504030204" pitchFamily="34" charset="0"/>
              </a:rPr>
              <a:t> </a:t>
            </a:r>
            <a:r>
              <a:rPr lang="en-US" u="sng" dirty="0" smtClean="0">
                <a:solidFill>
                  <a:schemeClr val="accent1">
                    <a:lumMod val="75000"/>
                  </a:schemeClr>
                </a:solidFill>
                <a:latin typeface="Arial Rounded MT Bold" panose="020F0704030504030204" pitchFamily="34" charset="0"/>
              </a:rPr>
              <a:t>Chronic </a:t>
            </a:r>
            <a:r>
              <a:rPr lang="en-US" u="sng" dirty="0">
                <a:solidFill>
                  <a:schemeClr val="accent1">
                    <a:lumMod val="75000"/>
                  </a:schemeClr>
                </a:solidFill>
                <a:latin typeface="Arial Rounded MT Bold" panose="020F0704030504030204" pitchFamily="34" charset="0"/>
              </a:rPr>
              <a:t>inequality</a:t>
            </a:r>
            <a:r>
              <a:rPr lang="en-US" dirty="0">
                <a:solidFill>
                  <a:schemeClr val="accent1">
                    <a:lumMod val="75000"/>
                  </a:schemeClr>
                </a:solidFill>
                <a:latin typeface="Arial Rounded MT Bold" panose="020F0704030504030204" pitchFamily="34" charset="0"/>
              </a:rPr>
              <a:t> still exists within </a:t>
            </a:r>
            <a:r>
              <a:rPr lang="en-US" dirty="0" smtClean="0">
                <a:solidFill>
                  <a:schemeClr val="accent1">
                    <a:lumMod val="75000"/>
                  </a:schemeClr>
                </a:solidFill>
                <a:latin typeface="Arial Rounded MT Bold" panose="020F0704030504030204" pitchFamily="34" charset="0"/>
              </a:rPr>
              <a:t>the developed </a:t>
            </a:r>
            <a:r>
              <a:rPr lang="en-US" dirty="0">
                <a:solidFill>
                  <a:schemeClr val="accent1">
                    <a:lumMod val="75000"/>
                  </a:schemeClr>
                </a:solidFill>
                <a:latin typeface="Arial Rounded MT Bold" panose="020F0704030504030204" pitchFamily="34" charset="0"/>
              </a:rPr>
              <a:t>countries, in spite of their </a:t>
            </a:r>
            <a:r>
              <a:rPr lang="en-US" dirty="0" smtClean="0">
                <a:solidFill>
                  <a:schemeClr val="accent1">
                    <a:lumMod val="75000"/>
                  </a:schemeClr>
                </a:solidFill>
                <a:latin typeface="Arial Rounded MT Bold" panose="020F0704030504030204" pitchFamily="34" charset="0"/>
              </a:rPr>
              <a:t>elimination </a:t>
            </a:r>
            <a:r>
              <a:rPr lang="it-IT" dirty="0" smtClean="0">
                <a:solidFill>
                  <a:schemeClr val="accent1">
                    <a:lumMod val="75000"/>
                  </a:schemeClr>
                </a:solidFill>
                <a:latin typeface="Arial Rounded MT Bold" panose="020F0704030504030204" pitchFamily="34" charset="0"/>
              </a:rPr>
              <a:t>of </a:t>
            </a:r>
            <a:r>
              <a:rPr lang="it-IT" dirty="0" err="1">
                <a:solidFill>
                  <a:schemeClr val="accent1">
                    <a:lumMod val="75000"/>
                  </a:schemeClr>
                </a:solidFill>
                <a:latin typeface="Arial Rounded MT Bold" panose="020F0704030504030204" pitchFamily="34" charset="0"/>
              </a:rPr>
              <a:t>extreme</a:t>
            </a:r>
            <a:r>
              <a:rPr lang="it-IT" dirty="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poverty</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Giddens</a:t>
            </a:r>
            <a:r>
              <a:rPr lang="it-IT" dirty="0" smtClean="0">
                <a:solidFill>
                  <a:schemeClr val="accent1">
                    <a:lumMod val="75000"/>
                  </a:schemeClr>
                </a:solidFill>
                <a:latin typeface="Arial Rounded MT Bold" panose="020F0704030504030204" pitchFamily="34" charset="0"/>
              </a:rPr>
              <a:t>, 2009, p.481)</a:t>
            </a:r>
            <a:endParaRPr lang="it-IT"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18949813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1285860"/>
            <a:ext cx="8786842" cy="4525963"/>
          </a:xfrm>
        </p:spPr>
        <p:txBody>
          <a:bodyPr>
            <a:normAutofit/>
          </a:bodyPr>
          <a:lstStyle/>
          <a:p>
            <a:pPr marL="0" indent="0">
              <a:buNone/>
            </a:pPr>
            <a:r>
              <a:rPr lang="it-IT" dirty="0" err="1" smtClean="0">
                <a:solidFill>
                  <a:schemeClr val="accent1">
                    <a:lumMod val="75000"/>
                  </a:schemeClr>
                </a:solidFill>
                <a:latin typeface="Arial Rounded MT Bold" pitchFamily="34" charset="0"/>
              </a:rPr>
              <a:t>Not</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yet</a:t>
            </a:r>
            <a:r>
              <a:rPr lang="it-IT" dirty="0" smtClean="0">
                <a:solidFill>
                  <a:schemeClr val="accent1">
                    <a:lumMod val="75000"/>
                  </a:schemeClr>
                </a:solidFill>
                <a:latin typeface="Arial Rounded MT Bold" pitchFamily="34" charset="0"/>
              </a:rPr>
              <a:t> a </a:t>
            </a:r>
            <a:r>
              <a:rPr lang="it-IT" dirty="0" err="1" smtClean="0">
                <a:solidFill>
                  <a:schemeClr val="accent1">
                    <a:lumMod val="75000"/>
                  </a:schemeClr>
                </a:solidFill>
                <a:latin typeface="Arial Rounded MT Bold" pitchFamily="34" charset="0"/>
              </a:rPr>
              <a:t>consolidated</a:t>
            </a:r>
            <a:r>
              <a:rPr lang="it-IT" dirty="0" smtClean="0">
                <a:solidFill>
                  <a:schemeClr val="accent1">
                    <a:lumMod val="75000"/>
                  </a:schemeClr>
                </a:solidFill>
                <a:latin typeface="Arial Rounded MT Bold" pitchFamily="34" charset="0"/>
              </a:rPr>
              <a:t> area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studies</a:t>
            </a:r>
            <a:r>
              <a:rPr lang="it-IT" dirty="0" smtClean="0">
                <a:solidFill>
                  <a:schemeClr val="accent1">
                    <a:lumMod val="75000"/>
                  </a:schemeClr>
                </a:solidFill>
                <a:latin typeface="Arial Rounded MT Bold" pitchFamily="34" charset="0"/>
              </a:rPr>
              <a:t>.</a:t>
            </a:r>
          </a:p>
          <a:p>
            <a:pPr marL="0" indent="0">
              <a:buNone/>
            </a:pPr>
            <a:endParaRPr lang="it-IT" dirty="0" smtClean="0">
              <a:solidFill>
                <a:schemeClr val="accent1">
                  <a:lumMod val="75000"/>
                </a:schemeClr>
              </a:solidFill>
              <a:latin typeface="Arial Rounded MT Bold" pitchFamily="34" charset="0"/>
            </a:endParaRPr>
          </a:p>
          <a:p>
            <a:pPr marL="0" indent="0">
              <a:buNone/>
            </a:pPr>
            <a:r>
              <a:rPr lang="it-IT" dirty="0" err="1" smtClean="0">
                <a:solidFill>
                  <a:schemeClr val="accent1">
                    <a:lumMod val="75000"/>
                  </a:schemeClr>
                </a:solidFill>
                <a:latin typeface="Arial Rounded MT Bold" pitchFamily="34" charset="0"/>
              </a:rPr>
              <a:t>One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the </a:t>
            </a:r>
            <a:r>
              <a:rPr lang="it-IT" dirty="0" err="1" smtClean="0">
                <a:solidFill>
                  <a:schemeClr val="accent1">
                    <a:lumMod val="75000"/>
                  </a:schemeClr>
                </a:solidFill>
                <a:latin typeface="Arial Rounded MT Bold" pitchFamily="34" charset="0"/>
              </a:rPr>
              <a:t>leading</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scholars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into</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this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field</a:t>
            </a:r>
            <a:r>
              <a:rPr lang="it-IT" dirty="0" smtClean="0">
                <a:solidFill>
                  <a:schemeClr val="accent1">
                    <a:lumMod val="75000"/>
                  </a:schemeClr>
                </a:solidFill>
                <a:latin typeface="Arial Rounded MT Bold" pitchFamily="34" charset="0"/>
              </a:rPr>
              <a:t>, </a:t>
            </a:r>
            <a:r>
              <a:rPr lang="it-IT" dirty="0" smtClean="0">
                <a:solidFill>
                  <a:schemeClr val="accent1">
                    <a:lumMod val="75000"/>
                  </a:schemeClr>
                </a:solidFill>
                <a:latin typeface="Arial Rounded MT Bold" pitchFamily="34" charset="0"/>
              </a:rPr>
              <a:t>B. </a:t>
            </a:r>
            <a:r>
              <a:rPr lang="it-IT" dirty="0" err="1" smtClean="0">
                <a:solidFill>
                  <a:schemeClr val="accent1">
                    <a:lumMod val="75000"/>
                  </a:schemeClr>
                </a:solidFill>
                <a:latin typeface="Arial Rounded MT Bold" pitchFamily="34" charset="0"/>
              </a:rPr>
              <a:t>Milanovic</a:t>
            </a:r>
            <a:r>
              <a:rPr lang="it-IT" dirty="0" smtClean="0">
                <a:solidFill>
                  <a:schemeClr val="accent1">
                    <a:lumMod val="75000"/>
                  </a:schemeClr>
                </a:solidFill>
                <a:latin typeface="Arial Rounded MT Bold" pitchFamily="34" charset="0"/>
              </a:rPr>
              <a:t>, in a </a:t>
            </a:r>
            <a:r>
              <a:rPr lang="it-IT" dirty="0" err="1" smtClean="0">
                <a:solidFill>
                  <a:schemeClr val="accent1">
                    <a:lumMod val="75000"/>
                  </a:schemeClr>
                </a:solidFill>
                <a:latin typeface="Arial Rounded MT Bold" pitchFamily="34" charset="0"/>
              </a:rPr>
              <a:t>recent</a:t>
            </a:r>
            <a:r>
              <a:rPr lang="it-IT" dirty="0" smtClean="0">
                <a:solidFill>
                  <a:schemeClr val="accent1">
                    <a:lumMod val="75000"/>
                  </a:schemeClr>
                </a:solidFill>
                <a:latin typeface="Arial Rounded MT Bold" pitchFamily="34" charset="0"/>
              </a:rPr>
              <a:t> book (2016) on </a:t>
            </a:r>
            <a:r>
              <a:rPr lang="it-IT" dirty="0" smtClean="0">
                <a:solidFill>
                  <a:srgbClr val="C00000"/>
                </a:solidFill>
                <a:effectLst>
                  <a:outerShdw blurRad="38100" dist="38100" dir="2700000" algn="tl">
                    <a:srgbClr val="000000">
                      <a:alpha val="43137"/>
                    </a:srgbClr>
                  </a:outerShdw>
                </a:effectLst>
                <a:latin typeface="Arial Rounded MT Bold" pitchFamily="34" charset="0"/>
              </a:rPr>
              <a:t>global </a:t>
            </a:r>
            <a:r>
              <a:rPr lang="it-IT" dirty="0" err="1" smtClean="0">
                <a:solidFill>
                  <a:srgbClr val="C00000"/>
                </a:solidFill>
                <a:effectLst>
                  <a:outerShdw blurRad="38100" dist="38100" dir="2700000" algn="tl">
                    <a:srgbClr val="000000">
                      <a:alpha val="43137"/>
                    </a:srgbClr>
                  </a:outerShdw>
                </a:effectLst>
                <a:latin typeface="Arial Rounded MT Bold" pitchFamily="34" charset="0"/>
              </a:rPr>
              <a:t>income</a:t>
            </a:r>
            <a:r>
              <a:rPr lang="it-IT" dirty="0" smtClean="0">
                <a:solidFill>
                  <a:srgbClr val="C00000"/>
                </a:solidFill>
                <a:effectLst>
                  <a:outerShdw blurRad="38100" dist="38100" dir="2700000" algn="tl">
                    <a:srgbClr val="000000">
                      <a:alpha val="43137"/>
                    </a:srgbClr>
                  </a:outerShdw>
                </a:effectLst>
                <a:latin typeface="Arial Rounded MT Bold"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itchFamily="34" charset="0"/>
              </a:rPr>
              <a:t>inequality</a:t>
            </a:r>
            <a:r>
              <a:rPr lang="it-IT" dirty="0" smtClean="0">
                <a:solidFill>
                  <a:srgbClr val="C00000"/>
                </a:solidFill>
                <a:effectLst>
                  <a:outerShdw blurRad="38100" dist="38100" dir="2700000" algn="tl">
                    <a:srgbClr val="000000">
                      <a:alpha val="43137"/>
                    </a:srgbClr>
                  </a:outerShdw>
                </a:effectLst>
                <a:latin typeface="Arial Rounded MT Bold" pitchFamily="34" charset="0"/>
              </a:rPr>
              <a:t> </a:t>
            </a:r>
            <a:r>
              <a:rPr lang="it-IT" dirty="0" err="1" smtClean="0">
                <a:solidFill>
                  <a:schemeClr val="accent1">
                    <a:lumMod val="75000"/>
                  </a:schemeClr>
                </a:solidFill>
                <a:latin typeface="Arial Rounded MT Bold" pitchFamily="34" charset="0"/>
              </a:rPr>
              <a:t>suggested</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that</a:t>
            </a:r>
            <a:endParaRPr lang="it-IT" dirty="0" smtClean="0">
              <a:solidFill>
                <a:schemeClr val="accent1">
                  <a:lumMod val="75000"/>
                </a:schemeClr>
              </a:solidFill>
              <a:latin typeface="Arial Rounded MT Bold" pitchFamily="34" charset="0"/>
            </a:endParaRPr>
          </a:p>
          <a:p>
            <a:pPr marL="0" indent="0">
              <a:buNone/>
            </a:pPr>
            <a:endParaRPr lang="it-IT" dirty="0" smtClean="0">
              <a:solidFill>
                <a:schemeClr val="accent1">
                  <a:lumMod val="75000"/>
                </a:schemeClr>
              </a:solidFill>
              <a:latin typeface="Arial Rounded MT Bold" pitchFamily="34" charset="0"/>
            </a:endParaRPr>
          </a:p>
          <a:p>
            <a:pPr marL="0" indent="0">
              <a:buNone/>
            </a:pPr>
            <a:r>
              <a:rPr lang="it-IT" dirty="0" smtClean="0">
                <a:solidFill>
                  <a:schemeClr val="accent1">
                    <a:lumMod val="75000"/>
                  </a:schemeClr>
                </a:solidFill>
                <a:latin typeface="Arial Rounded MT Bold" pitchFamily="34" charset="0"/>
              </a:rPr>
              <a:t>“</a:t>
            </a:r>
            <a:r>
              <a:rPr lang="it-IT" dirty="0" err="1" smtClean="0">
                <a:solidFill>
                  <a:schemeClr val="accent1">
                    <a:lumMod val="75000"/>
                  </a:schemeClr>
                </a:solidFill>
                <a:latin typeface="Arial Rounded MT Bold" pitchFamily="34" charset="0"/>
              </a:rPr>
              <a:t>It</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is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time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to</a:t>
            </a:r>
            <a:r>
              <a:rPr lang="it-IT" dirty="0" smtClean="0">
                <a:solidFill>
                  <a:schemeClr val="accent1">
                    <a:lumMod val="75000"/>
                  </a:schemeClr>
                </a:solidFill>
                <a:latin typeface="Arial Rounded MT Bold" pitchFamily="34" charset="0"/>
              </a:rPr>
              <a:t> look at </a:t>
            </a:r>
            <a:r>
              <a:rPr lang="it-IT" u="sng" dirty="0" err="1" smtClean="0">
                <a:solidFill>
                  <a:schemeClr val="accent1">
                    <a:lumMod val="75000"/>
                  </a:schemeClr>
                </a:solidFill>
                <a:latin typeface="Arial Rounded MT Bold" pitchFamily="34" charset="0"/>
              </a:rPr>
              <a:t>income</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inequality</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not</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only</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as</a:t>
            </a:r>
            <a:r>
              <a:rPr lang="it-IT" u="sng" dirty="0" smtClean="0">
                <a:solidFill>
                  <a:schemeClr val="accent1">
                    <a:lumMod val="75000"/>
                  </a:schemeClr>
                </a:solidFill>
                <a:latin typeface="Arial Rounded MT Bold" pitchFamily="34" charset="0"/>
              </a:rPr>
              <a:t> a </a:t>
            </a:r>
            <a:r>
              <a:rPr lang="it-IT" u="sng" dirty="0" err="1" smtClean="0">
                <a:solidFill>
                  <a:schemeClr val="accent1">
                    <a:lumMod val="75000"/>
                  </a:schemeClr>
                </a:solidFill>
                <a:latin typeface="Arial Rounded MT Bold" pitchFamily="34" charset="0"/>
              </a:rPr>
              <a:t>national</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phenomenon</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only</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but</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as</a:t>
            </a:r>
            <a:r>
              <a:rPr lang="it-IT" u="sng" dirty="0" smtClean="0">
                <a:solidFill>
                  <a:schemeClr val="accent1">
                    <a:lumMod val="75000"/>
                  </a:schemeClr>
                </a:solidFill>
                <a:latin typeface="Arial Rounded MT Bold" pitchFamily="34" charset="0"/>
              </a:rPr>
              <a:t> a global </a:t>
            </a:r>
            <a:r>
              <a:rPr lang="it-IT" u="sng" dirty="0" err="1" smtClean="0">
                <a:solidFill>
                  <a:schemeClr val="accent1">
                    <a:lumMod val="75000"/>
                  </a:schemeClr>
                </a:solidFill>
                <a:latin typeface="Arial Rounded MT Bold" pitchFamily="34" charset="0"/>
              </a:rPr>
              <a:t>one</a:t>
            </a:r>
            <a:r>
              <a:rPr lang="it-IT" dirty="0" smtClean="0">
                <a:solidFill>
                  <a:schemeClr val="accent1">
                    <a:lumMod val="75000"/>
                  </a:schemeClr>
                </a:solidFill>
                <a:latin typeface="Arial Rounded MT Bold" pitchFamily="34" charset="0"/>
              </a:rPr>
              <a:t>”.</a:t>
            </a:r>
          </a:p>
          <a:p>
            <a:pPr marL="0" indent="0">
              <a:buNone/>
            </a:pPr>
            <a:endParaRPr lang="it-IT" dirty="0" smtClean="0">
              <a:solidFill>
                <a:schemeClr val="accent1">
                  <a:lumMod val="75000"/>
                </a:schemeClr>
              </a:solidFill>
              <a:latin typeface="Arial Rounded MT Bold" pitchFamily="34" charset="0"/>
            </a:endParaRPr>
          </a:p>
          <a:p>
            <a:pPr marL="0" indent="0">
              <a:buNone/>
            </a:pPr>
            <a:endParaRPr lang="it-IT" dirty="0">
              <a:solidFill>
                <a:schemeClr val="accent1">
                  <a:lumMod val="75000"/>
                </a:schemeClr>
              </a:solidFill>
              <a:latin typeface="Arial Rounded MT Bold" pitchFamily="34" charset="0"/>
            </a:endParaRPr>
          </a:p>
        </p:txBody>
      </p:sp>
      <p:sp>
        <p:nvSpPr>
          <p:cNvPr id="4" name="CasellaDiTesto 3"/>
          <p:cNvSpPr txBox="1"/>
          <p:nvPr/>
        </p:nvSpPr>
        <p:spPr>
          <a:xfrm>
            <a:off x="571472" y="428604"/>
            <a:ext cx="8072494" cy="523220"/>
          </a:xfrm>
          <a:prstGeom prst="rect">
            <a:avLst/>
          </a:prstGeom>
          <a:noFill/>
        </p:spPr>
        <p:txBody>
          <a:bodyPr wrap="square" rtlCol="0">
            <a:spAutoFit/>
          </a:bodyPr>
          <a:lstStyle/>
          <a:p>
            <a:r>
              <a:rPr lang="it-IT" sz="2800" dirty="0" err="1" smtClean="0">
                <a:solidFill>
                  <a:schemeClr val="accent1">
                    <a:lumMod val="75000"/>
                  </a:schemeClr>
                </a:solidFill>
                <a:latin typeface="Arial Rounded MT Bold" pitchFamily="34" charset="0"/>
              </a:rPr>
              <a:t>Inequality</a:t>
            </a:r>
            <a:r>
              <a:rPr lang="it-IT" sz="2800" dirty="0" smtClean="0">
                <a:solidFill>
                  <a:schemeClr val="accent1">
                    <a:lumMod val="75000"/>
                  </a:schemeClr>
                </a:solidFill>
                <a:latin typeface="Arial Rounded MT Bold" pitchFamily="34" charset="0"/>
              </a:rPr>
              <a:t> </a:t>
            </a:r>
            <a:r>
              <a:rPr lang="it-IT" sz="2800" dirty="0" err="1" smtClean="0">
                <a:solidFill>
                  <a:schemeClr val="accent1">
                    <a:lumMod val="75000"/>
                  </a:schemeClr>
                </a:solidFill>
                <a:latin typeface="Arial Rounded MT Bold" pitchFamily="34" charset="0"/>
              </a:rPr>
              <a:t>globally</a:t>
            </a:r>
            <a:r>
              <a:rPr lang="it-IT" sz="2800" dirty="0" smtClean="0">
                <a:solidFill>
                  <a:schemeClr val="accent1">
                    <a:lumMod val="75000"/>
                  </a:schemeClr>
                </a:solidFill>
                <a:latin typeface="Arial Rounded MT Bold" pitchFamily="34" charset="0"/>
              </a:rPr>
              <a:t> </a:t>
            </a:r>
            <a:r>
              <a:rPr lang="it-IT" sz="2800" dirty="0" err="1" smtClean="0">
                <a:solidFill>
                  <a:schemeClr val="accent1">
                    <a:lumMod val="75000"/>
                  </a:schemeClr>
                </a:solidFill>
                <a:latin typeface="Arial Rounded MT Bold" pitchFamily="34" charset="0"/>
              </a:rPr>
              <a:t>speaking</a:t>
            </a:r>
            <a:r>
              <a:rPr lang="it-IT" sz="2800" dirty="0" smtClean="0">
                <a:solidFill>
                  <a:schemeClr val="accent1">
                    <a:lumMod val="75000"/>
                  </a:schemeClr>
                </a:solidFill>
                <a:latin typeface="Arial Rounded MT Bold" pitchFamily="34" charset="0"/>
              </a:rPr>
              <a:t>!</a:t>
            </a:r>
            <a:endParaRPr lang="it-IT" sz="2800" dirty="0">
              <a:solidFill>
                <a:schemeClr val="accent1">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28604"/>
            <a:ext cx="8472518" cy="5929354"/>
          </a:xfrm>
        </p:spPr>
        <p:txBody>
          <a:bodyPr>
            <a:normAutofit fontScale="85000" lnSpcReduction="10000"/>
          </a:bodyPr>
          <a:lstStyle/>
          <a:p>
            <a:pPr marL="3175" indent="-3175">
              <a:buNone/>
            </a:pPr>
            <a:r>
              <a:rPr lang="en-US" dirty="0" err="1" smtClean="0">
                <a:solidFill>
                  <a:schemeClr val="tx2">
                    <a:lumMod val="75000"/>
                  </a:schemeClr>
                </a:solidFill>
                <a:latin typeface="Arial Rounded MT Bold" pitchFamily="34" charset="0"/>
              </a:rPr>
              <a:t>Milanovic</a:t>
            </a:r>
            <a:r>
              <a:rPr lang="en-US" dirty="0" smtClean="0">
                <a:solidFill>
                  <a:schemeClr val="tx2">
                    <a:lumMod val="75000"/>
                  </a:schemeClr>
                </a:solidFill>
                <a:latin typeface="Arial Rounded MT Bold" pitchFamily="34" charset="0"/>
              </a:rPr>
              <a:t>-Roemer (2016): overall picture</a:t>
            </a:r>
          </a:p>
          <a:p>
            <a:pPr marL="3175" indent="-3175">
              <a:buNone/>
            </a:pPr>
            <a:endParaRPr lang="en-US" dirty="0" smtClean="0">
              <a:solidFill>
                <a:schemeClr val="tx2">
                  <a:lumMod val="75000"/>
                </a:schemeClr>
              </a:solidFill>
              <a:latin typeface="Arial Rounded MT Bold" pitchFamily="34" charset="0"/>
            </a:endParaRPr>
          </a:p>
          <a:p>
            <a:pPr marL="3175" indent="-3175">
              <a:buNone/>
            </a:pPr>
            <a:r>
              <a:rPr lang="en-US" dirty="0" smtClean="0">
                <a:solidFill>
                  <a:srgbClr val="C00000"/>
                </a:solidFill>
                <a:effectLst>
                  <a:outerShdw blurRad="38100" dist="38100" dir="2700000" algn="tl">
                    <a:srgbClr val="000000">
                      <a:alpha val="43137"/>
                    </a:srgbClr>
                  </a:outerShdw>
                </a:effectLst>
                <a:latin typeface="Arial Rounded MT Bold" pitchFamily="34" charset="0"/>
              </a:rPr>
              <a:t>Global inequality</a:t>
            </a:r>
            <a:r>
              <a:rPr lang="en-US" dirty="0" smtClean="0">
                <a:solidFill>
                  <a:schemeClr val="tx2">
                    <a:lumMod val="75000"/>
                  </a:schemeClr>
                </a:solidFill>
                <a:latin typeface="Arial Rounded MT Bold" pitchFamily="34" charset="0"/>
              </a:rPr>
              <a:t>, defined as income inequality among all citizens of the world, where incomes are adjusted to reflect differences in price levels between the countries, </a:t>
            </a:r>
          </a:p>
          <a:p>
            <a:pPr marL="3175" indent="-3175">
              <a:buNone/>
            </a:pPr>
            <a:endParaRPr lang="en-US" dirty="0" smtClean="0">
              <a:solidFill>
                <a:schemeClr val="tx2">
                  <a:lumMod val="75000"/>
                </a:schemeClr>
              </a:solidFill>
              <a:latin typeface="Arial Rounded MT Bold" pitchFamily="34" charset="0"/>
            </a:endParaRPr>
          </a:p>
          <a:p>
            <a:pPr marL="3175" indent="-3175">
              <a:buNone/>
            </a:pPr>
            <a:r>
              <a:rPr lang="en-US" dirty="0" smtClean="0">
                <a:solidFill>
                  <a:schemeClr val="tx2">
                    <a:lumMod val="75000"/>
                  </a:schemeClr>
                </a:solidFill>
                <a:latin typeface="Arial Rounded MT Bold" pitchFamily="34" charset="0"/>
              </a:rPr>
              <a:t>- has been broadly stable between 1980s and early 2000s, and </a:t>
            </a:r>
          </a:p>
          <a:p>
            <a:pPr marL="3175" indent="-3175">
              <a:buNone/>
            </a:pPr>
            <a:endParaRPr lang="en-US" dirty="0" smtClean="0">
              <a:solidFill>
                <a:schemeClr val="tx2">
                  <a:lumMod val="75000"/>
                </a:schemeClr>
              </a:solidFill>
              <a:latin typeface="Arial Rounded MT Bold" pitchFamily="34" charset="0"/>
            </a:endParaRPr>
          </a:p>
          <a:p>
            <a:pPr marL="3175" indent="-3175">
              <a:buFontTx/>
              <a:buChar char="-"/>
            </a:pPr>
            <a:r>
              <a:rPr lang="en-US" dirty="0" smtClean="0">
                <a:solidFill>
                  <a:schemeClr val="tx2">
                    <a:lumMod val="75000"/>
                  </a:schemeClr>
                </a:solidFill>
                <a:latin typeface="Arial Rounded MT Bold" pitchFamily="34" charset="0"/>
              </a:rPr>
              <a:t> has decreased from 69 </a:t>
            </a:r>
            <a:r>
              <a:rPr lang="en-US" dirty="0" err="1" smtClean="0">
                <a:solidFill>
                  <a:schemeClr val="tx2">
                    <a:lumMod val="75000"/>
                  </a:schemeClr>
                </a:solidFill>
                <a:latin typeface="Arial Rounded MT Bold" pitchFamily="34" charset="0"/>
              </a:rPr>
              <a:t>Gini</a:t>
            </a:r>
            <a:r>
              <a:rPr lang="en-US" dirty="0" smtClean="0">
                <a:solidFill>
                  <a:schemeClr val="tx2">
                    <a:lumMod val="75000"/>
                  </a:schemeClr>
                </a:solidFill>
                <a:latin typeface="Arial Rounded MT Bold" pitchFamily="34" charset="0"/>
              </a:rPr>
              <a:t> points in 1988 to 67 </a:t>
            </a:r>
            <a:r>
              <a:rPr lang="en-US" dirty="0" err="1" smtClean="0">
                <a:solidFill>
                  <a:schemeClr val="tx2">
                    <a:lumMod val="75000"/>
                  </a:schemeClr>
                </a:solidFill>
                <a:latin typeface="Arial Rounded MT Bold" pitchFamily="34" charset="0"/>
              </a:rPr>
              <a:t>Gini</a:t>
            </a:r>
            <a:r>
              <a:rPr lang="en-US" dirty="0" smtClean="0">
                <a:solidFill>
                  <a:schemeClr val="tx2">
                    <a:lumMod val="75000"/>
                  </a:schemeClr>
                </a:solidFill>
                <a:latin typeface="Arial Rounded MT Bold" pitchFamily="34" charset="0"/>
              </a:rPr>
              <a:t> points in 2011.</a:t>
            </a:r>
          </a:p>
          <a:p>
            <a:pPr marL="3175" indent="-3175">
              <a:buFontTx/>
              <a:buChar char="-"/>
            </a:pPr>
            <a:endParaRPr lang="en-US" dirty="0" smtClean="0">
              <a:solidFill>
                <a:schemeClr val="tx2">
                  <a:lumMod val="75000"/>
                </a:schemeClr>
              </a:solidFill>
              <a:latin typeface="Arial Rounded MT Bold" pitchFamily="34" charset="0"/>
            </a:endParaRPr>
          </a:p>
          <a:p>
            <a:pPr marL="3175" indent="-3175">
              <a:buFontTx/>
              <a:buChar char="-"/>
            </a:pPr>
            <a:r>
              <a:rPr lang="en-US" dirty="0" smtClean="0">
                <a:solidFill>
                  <a:schemeClr val="tx2">
                    <a:lumMod val="75000"/>
                  </a:schemeClr>
                </a:solidFill>
                <a:latin typeface="Arial Rounded MT Bold" pitchFamily="34" charset="0"/>
              </a:rPr>
              <a:t> afterwards, a further decrease, down to about 64 </a:t>
            </a:r>
            <a:r>
              <a:rPr lang="en-US" dirty="0" err="1" smtClean="0">
                <a:solidFill>
                  <a:schemeClr val="tx2">
                    <a:lumMod val="75000"/>
                  </a:schemeClr>
                </a:solidFill>
                <a:latin typeface="Arial Rounded MT Bold" pitchFamily="34" charset="0"/>
              </a:rPr>
              <a:t>Gini</a:t>
            </a:r>
            <a:r>
              <a:rPr lang="en-US" dirty="0" smtClean="0">
                <a:solidFill>
                  <a:schemeClr val="tx2">
                    <a:lumMod val="75000"/>
                  </a:schemeClr>
                </a:solidFill>
                <a:latin typeface="Arial Rounded MT Bold" pitchFamily="34" charset="0"/>
              </a:rPr>
              <a:t> points, has been estimated.</a:t>
            </a:r>
          </a:p>
          <a:p>
            <a:pPr marL="3175" indent="-3175">
              <a:buFontTx/>
              <a:buChar char="-"/>
            </a:pPr>
            <a:endParaRPr lang="en-US" dirty="0" smtClean="0">
              <a:solidFill>
                <a:schemeClr val="tx2">
                  <a:lumMod val="75000"/>
                </a:schemeClr>
              </a:solidFill>
              <a:latin typeface="Arial Rounded MT Bold" pitchFamily="34" charset="0"/>
            </a:endParaRPr>
          </a:p>
          <a:p>
            <a:pPr marL="3175" indent="-3175">
              <a:buNone/>
            </a:pPr>
            <a:r>
              <a:rPr lang="en-US" dirty="0" smtClean="0">
                <a:solidFill>
                  <a:schemeClr val="tx2">
                    <a:lumMod val="75000"/>
                  </a:schemeClr>
                </a:solidFill>
                <a:latin typeface="Arial Rounded MT Bold" pitchFamily="34" charset="0"/>
              </a:rPr>
              <a:t>This is indeed a remarkable decline that has occurred over a relatively short time period. It was driven by very high rates of income growth in China and India in particular, but also of other populous and relatively poor countries such as Vietnam, Thailand, Indonesia, and others.</a:t>
            </a:r>
            <a:endParaRPr lang="it-IT" dirty="0">
              <a:solidFill>
                <a:schemeClr val="tx2">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1857364"/>
            <a:ext cx="8229600" cy="4357718"/>
          </a:xfrm>
        </p:spPr>
        <p:txBody>
          <a:bodyPr>
            <a:normAutofit/>
          </a:bodyPr>
          <a:lstStyle/>
          <a:p>
            <a:pPr marL="0" indent="0">
              <a:buNone/>
            </a:pPr>
            <a:r>
              <a:rPr lang="it-IT" dirty="0" err="1" smtClean="0">
                <a:solidFill>
                  <a:schemeClr val="accent1">
                    <a:lumMod val="75000"/>
                  </a:schemeClr>
                </a:solidFill>
                <a:latin typeface="Arial Rounded MT Bold" pitchFamily="34" charset="0"/>
              </a:rPr>
              <a:t>Following</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this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line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analysis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Milanovic</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contributed</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to</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shed</a:t>
            </a:r>
            <a:r>
              <a:rPr lang="it-IT" dirty="0" smtClean="0">
                <a:solidFill>
                  <a:schemeClr val="accent1">
                    <a:lumMod val="75000"/>
                  </a:schemeClr>
                </a:solidFill>
                <a:latin typeface="Arial Rounded MT Bold" pitchFamily="34" charset="0"/>
              </a:rPr>
              <a:t> some light on a </a:t>
            </a:r>
            <a:r>
              <a:rPr lang="it-IT" dirty="0" err="1" smtClean="0">
                <a:solidFill>
                  <a:schemeClr val="accent1">
                    <a:lumMod val="75000"/>
                  </a:schemeClr>
                </a:solidFill>
                <a:latin typeface="Arial Rounded MT Bold" pitchFamily="34" charset="0"/>
              </a:rPr>
              <a:t>few</a:t>
            </a:r>
            <a:r>
              <a:rPr lang="it-IT"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emerging</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consequences</a:t>
            </a:r>
            <a:r>
              <a:rPr lang="it-IT" u="sng"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income</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inequality</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seen</a:t>
            </a:r>
            <a:r>
              <a:rPr lang="it-IT" u="sng" dirty="0" smtClean="0">
                <a:solidFill>
                  <a:schemeClr val="accent1">
                    <a:lumMod val="75000"/>
                  </a:schemeClr>
                </a:solidFill>
                <a:latin typeface="Arial Rounded MT Bold" pitchFamily="34" charset="0"/>
              </a:rPr>
              <a:t> on </a:t>
            </a:r>
            <a:r>
              <a:rPr lang="it-IT" u="sng" dirty="0" err="1" smtClean="0">
                <a:solidFill>
                  <a:schemeClr val="accent1">
                    <a:lumMod val="75000"/>
                  </a:schemeClr>
                </a:solidFill>
                <a:latin typeface="Arial Rounded MT Bold" pitchFamily="34" charset="0"/>
              </a:rPr>
              <a:t>its</a:t>
            </a:r>
            <a:r>
              <a:rPr lang="it-IT" u="sng" dirty="0" smtClean="0">
                <a:solidFill>
                  <a:schemeClr val="accent1">
                    <a:lumMod val="75000"/>
                  </a:schemeClr>
                </a:solidFill>
                <a:latin typeface="Arial Rounded MT Bold" pitchFamily="34" charset="0"/>
              </a:rPr>
              <a:t> the global scale</a:t>
            </a:r>
            <a:r>
              <a:rPr lang="it-IT" dirty="0" smtClean="0">
                <a:solidFill>
                  <a:schemeClr val="accent1">
                    <a:lumMod val="75000"/>
                  </a:schemeClr>
                </a:solidFill>
                <a:latin typeface="Arial Rounded MT Bold" pitchFamily="34" charset="0"/>
              </a:rPr>
              <a:t>. </a:t>
            </a:r>
            <a:endParaRPr lang="it-IT" dirty="0" smtClean="0">
              <a:solidFill>
                <a:schemeClr val="accent1">
                  <a:lumMod val="75000"/>
                </a:schemeClr>
              </a:solidFill>
              <a:latin typeface="Arial Rounded MT Bold" pitchFamily="34" charset="0"/>
            </a:endParaRPr>
          </a:p>
          <a:p>
            <a:pPr marL="0" indent="0">
              <a:buNone/>
            </a:pPr>
            <a:r>
              <a:rPr lang="it-IT" dirty="0" smtClean="0">
                <a:solidFill>
                  <a:schemeClr val="accent1">
                    <a:lumMod val="75000"/>
                  </a:schemeClr>
                </a:solidFill>
                <a:latin typeface="Arial Rounded MT Bold" pitchFamily="34" charset="0"/>
              </a:rPr>
              <a:t>Out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many</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let</a:t>
            </a:r>
            <a:r>
              <a:rPr lang="it-IT" dirty="0" smtClean="0">
                <a:solidFill>
                  <a:schemeClr val="accent1">
                    <a:lumMod val="75000"/>
                  </a:schemeClr>
                </a:solidFill>
                <a:latin typeface="Arial Rounded MT Bold" pitchFamily="34" charset="0"/>
              </a:rPr>
              <a:t>’s </a:t>
            </a:r>
            <a:r>
              <a:rPr lang="it-IT" dirty="0" err="1" smtClean="0">
                <a:solidFill>
                  <a:schemeClr val="accent1">
                    <a:lumMod val="75000"/>
                  </a:schemeClr>
                </a:solidFill>
                <a:latin typeface="Arial Rounded MT Bold" pitchFamily="34" charset="0"/>
              </a:rPr>
              <a:t>consider</a:t>
            </a:r>
            <a:r>
              <a:rPr lang="it-IT" dirty="0" smtClean="0">
                <a:solidFill>
                  <a:schemeClr val="accent1">
                    <a:lumMod val="75000"/>
                  </a:schemeClr>
                </a:solidFill>
                <a:latin typeface="Arial Rounded MT Bold" pitchFamily="34" charset="0"/>
              </a:rPr>
              <a:t> </a:t>
            </a:r>
            <a:r>
              <a:rPr lang="it-IT" b="1" dirty="0" err="1" smtClean="0">
                <a:solidFill>
                  <a:srgbClr val="C00000"/>
                </a:solidFill>
                <a:effectLst>
                  <a:outerShdw blurRad="38100" dist="38100" dir="2700000" algn="tl">
                    <a:srgbClr val="000000">
                      <a:alpha val="43137"/>
                    </a:srgbClr>
                  </a:outerShdw>
                </a:effectLst>
                <a:latin typeface="Arial Rounded MT Bold" pitchFamily="34" charset="0"/>
              </a:rPr>
              <a:t>two</a:t>
            </a:r>
            <a:r>
              <a:rPr lang="it-IT" b="1" dirty="0" smtClean="0">
                <a:solidFill>
                  <a:srgbClr val="C00000"/>
                </a:solidFill>
                <a:effectLst>
                  <a:outerShdw blurRad="38100" dist="38100" dir="2700000" algn="tl">
                    <a:srgbClr val="000000">
                      <a:alpha val="43137"/>
                    </a:srgbClr>
                  </a:outerShdw>
                </a:effectLst>
                <a:latin typeface="Arial Rounded MT Bold" pitchFamily="34" charset="0"/>
              </a:rPr>
              <a:t> </a:t>
            </a:r>
            <a:r>
              <a:rPr lang="it-IT" dirty="0" err="1" smtClean="0">
                <a:solidFill>
                  <a:schemeClr val="accent1">
                    <a:lumMod val="75000"/>
                  </a:schemeClr>
                </a:solidFill>
                <a:latin typeface="Arial Rounded MT Bold" pitchFamily="34" charset="0"/>
              </a:rPr>
              <a:t>suggestions</a:t>
            </a:r>
            <a:r>
              <a:rPr lang="it-IT" dirty="0" smtClean="0">
                <a:solidFill>
                  <a:schemeClr val="accent1">
                    <a:lumMod val="75000"/>
                  </a:schemeClr>
                </a:solidFill>
                <a:latin typeface="Arial Rounded MT Bold" pitchFamily="34" charset="0"/>
              </a:rPr>
              <a:t>:</a:t>
            </a:r>
            <a:endParaRPr lang="it-IT" dirty="0" smtClean="0">
              <a:solidFill>
                <a:schemeClr val="accent1">
                  <a:lumMod val="75000"/>
                </a:schemeClr>
              </a:solidFill>
              <a:latin typeface="Arial Rounded MT Bold" pitchFamily="34" charset="0"/>
            </a:endParaRPr>
          </a:p>
          <a:p>
            <a:pPr marL="0" indent="0">
              <a:buNone/>
            </a:pPr>
            <a:endParaRPr lang="it-IT" dirty="0" smtClean="0">
              <a:solidFill>
                <a:schemeClr val="accent1">
                  <a:lumMod val="75000"/>
                </a:schemeClr>
              </a:solidFill>
              <a:latin typeface="Arial Rounded MT Bold" pitchFamily="34" charset="0"/>
            </a:endParaRPr>
          </a:p>
          <a:p>
            <a:pPr marL="0" indent="0">
              <a:buNone/>
            </a:pPr>
            <a:r>
              <a:rPr lang="it-IT" dirty="0" smtClean="0">
                <a:solidFill>
                  <a:srgbClr val="C00000"/>
                </a:solidFill>
                <a:latin typeface="Arial Rounded MT Bold" pitchFamily="34" charset="0"/>
              </a:rPr>
              <a:t>First  </a:t>
            </a:r>
            <a:r>
              <a:rPr lang="it-IT" dirty="0" smtClean="0">
                <a:solidFill>
                  <a:schemeClr val="accent1">
                    <a:lumMod val="75000"/>
                  </a:schemeClr>
                </a:solidFill>
                <a:latin typeface="Arial Rounded MT Bold" pitchFamily="34" charset="0"/>
              </a:rPr>
              <a:t>the </a:t>
            </a:r>
            <a:r>
              <a:rPr lang="it-IT" dirty="0" err="1" smtClean="0">
                <a:solidFill>
                  <a:schemeClr val="accent1">
                    <a:lumMod val="75000"/>
                  </a:schemeClr>
                </a:solidFill>
                <a:latin typeface="Arial Rounded MT Bold" pitchFamily="34" charset="0"/>
              </a:rPr>
              <a:t>emerging</a:t>
            </a:r>
            <a:r>
              <a:rPr lang="it-IT" dirty="0" smtClean="0">
                <a:solidFill>
                  <a:schemeClr val="accent1">
                    <a:lumMod val="75000"/>
                  </a:schemeClr>
                </a:solidFill>
                <a:latin typeface="Arial Rounded MT Bold" pitchFamily="34" charset="0"/>
              </a:rPr>
              <a:t> </a:t>
            </a:r>
            <a:r>
              <a:rPr lang="it-IT" i="1" dirty="0" err="1" smtClean="0">
                <a:solidFill>
                  <a:srgbClr val="C00000"/>
                </a:solidFill>
                <a:effectLst>
                  <a:outerShdw blurRad="38100" dist="38100" dir="2700000" algn="tl">
                    <a:srgbClr val="000000">
                      <a:alpha val="43137"/>
                    </a:srgbClr>
                  </a:outerShdw>
                </a:effectLst>
                <a:latin typeface="Arial Rounded MT Bold" pitchFamily="34" charset="0"/>
              </a:rPr>
              <a:t>role</a:t>
            </a:r>
            <a:r>
              <a:rPr lang="it-IT" i="1" dirty="0" smtClean="0">
                <a:solidFill>
                  <a:srgbClr val="C00000"/>
                </a:solidFill>
                <a:effectLst>
                  <a:outerShdw blurRad="38100" dist="38100" dir="2700000" algn="tl">
                    <a:srgbClr val="000000">
                      <a:alpha val="43137"/>
                    </a:srgbClr>
                  </a:outerShdw>
                </a:effectLst>
                <a:latin typeface="Arial Rounded MT Bold" pitchFamily="34" charset="0"/>
              </a:rPr>
              <a:t> </a:t>
            </a:r>
            <a:r>
              <a:rPr lang="it-IT" i="1" dirty="0" err="1" smtClean="0">
                <a:solidFill>
                  <a:srgbClr val="C00000"/>
                </a:solidFill>
                <a:effectLst>
                  <a:outerShdw blurRad="38100" dist="38100" dir="2700000" algn="tl">
                    <a:srgbClr val="000000">
                      <a:alpha val="43137"/>
                    </a:srgbClr>
                  </a:outerShdw>
                </a:effectLst>
                <a:latin typeface="Arial Rounded MT Bold" pitchFamily="34" charset="0"/>
              </a:rPr>
              <a:t>of</a:t>
            </a:r>
            <a:r>
              <a:rPr lang="it-IT" i="1" dirty="0" smtClean="0">
                <a:solidFill>
                  <a:srgbClr val="C00000"/>
                </a:solidFill>
                <a:effectLst>
                  <a:outerShdw blurRad="38100" dist="38100" dir="2700000" algn="tl">
                    <a:srgbClr val="000000">
                      <a:alpha val="43137"/>
                    </a:srgbClr>
                  </a:outerShdw>
                </a:effectLst>
                <a:latin typeface="Arial Rounded MT Bold" pitchFamily="34" charset="0"/>
              </a:rPr>
              <a:t> middle </a:t>
            </a:r>
            <a:r>
              <a:rPr lang="it-IT" i="1" dirty="0" err="1" smtClean="0">
                <a:solidFill>
                  <a:srgbClr val="C00000"/>
                </a:solidFill>
                <a:effectLst>
                  <a:outerShdw blurRad="38100" dist="38100" dir="2700000" algn="tl">
                    <a:srgbClr val="000000">
                      <a:alpha val="43137"/>
                    </a:srgbClr>
                  </a:outerShdw>
                </a:effectLst>
                <a:latin typeface="Arial Rounded MT Bold" pitchFamily="34" charset="0"/>
              </a:rPr>
              <a:t>classes</a:t>
            </a:r>
            <a:r>
              <a:rPr lang="it-IT" i="1" dirty="0" smtClean="0">
                <a:solidFill>
                  <a:srgbClr val="C00000"/>
                </a:solidFill>
                <a:effectLst>
                  <a:outerShdw blurRad="38100" dist="38100" dir="2700000" algn="tl">
                    <a:srgbClr val="000000">
                      <a:alpha val="43137"/>
                    </a:srgbClr>
                  </a:outerShdw>
                </a:effectLst>
                <a:latin typeface="Arial Rounded MT Bold" pitchFamily="34" charset="0"/>
              </a:rPr>
              <a:t>  </a:t>
            </a:r>
            <a:r>
              <a:rPr lang="it-IT" dirty="0" smtClean="0">
                <a:solidFill>
                  <a:schemeClr val="accent1">
                    <a:lumMod val="75000"/>
                  </a:schemeClr>
                </a:solidFill>
                <a:latin typeface="Arial Rounded MT Bold" pitchFamily="34" charset="0"/>
              </a:rPr>
              <a:t>at the global </a:t>
            </a:r>
            <a:r>
              <a:rPr lang="it-IT" dirty="0" err="1" smtClean="0">
                <a:solidFill>
                  <a:schemeClr val="accent1">
                    <a:lumMod val="75000"/>
                  </a:schemeClr>
                </a:solidFill>
                <a:latin typeface="Arial Rounded MT Bold" pitchFamily="34" charset="0"/>
              </a:rPr>
              <a:t>level</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Milanovic</a:t>
            </a:r>
            <a:r>
              <a:rPr lang="it-IT" dirty="0" smtClean="0">
                <a:solidFill>
                  <a:schemeClr val="accent1">
                    <a:lumMod val="75000"/>
                  </a:schemeClr>
                </a:solidFill>
                <a:latin typeface="Arial Rounded MT Bold" pitchFamily="34" charset="0"/>
              </a:rPr>
              <a:t>, 2012): </a:t>
            </a:r>
          </a:p>
          <a:p>
            <a:pPr marL="0" indent="0">
              <a:buNone/>
            </a:pPr>
            <a:endParaRPr lang="it-IT" dirty="0" smtClean="0">
              <a:solidFill>
                <a:schemeClr val="accent1">
                  <a:lumMod val="75000"/>
                </a:schemeClr>
              </a:solidFill>
              <a:latin typeface="Arial Rounded MT Bold" pitchFamily="34" charset="0"/>
            </a:endParaRPr>
          </a:p>
          <a:p>
            <a:pPr marL="0" indent="0">
              <a:buNone/>
            </a:pPr>
            <a:endParaRPr lang="it-IT" dirty="0" smtClean="0">
              <a:solidFill>
                <a:schemeClr val="accent1">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28596" y="572507"/>
            <a:ext cx="8358215" cy="6285493"/>
          </a:xfrm>
          <a:prstGeom prst="rect">
            <a:avLst/>
          </a:prstGeom>
          <a:noFill/>
          <a:ln w="9525">
            <a:noFill/>
            <a:miter lim="800000"/>
            <a:headEnd/>
            <a:tailEnd/>
          </a:ln>
          <a:effectLst/>
        </p:spPr>
      </p:pic>
      <p:pic>
        <p:nvPicPr>
          <p:cNvPr id="7" name="Picture 3"/>
          <p:cNvPicPr>
            <a:picLocks noChangeAspect="1" noChangeArrowheads="1"/>
          </p:cNvPicPr>
          <p:nvPr/>
        </p:nvPicPr>
        <p:blipFill>
          <a:blip r:embed="rId3"/>
          <a:srcRect/>
          <a:stretch>
            <a:fillRect/>
          </a:stretch>
        </p:blipFill>
        <p:spPr bwMode="auto">
          <a:xfrm>
            <a:off x="428596" y="0"/>
            <a:ext cx="8353435" cy="642918"/>
          </a:xfrm>
          <a:prstGeom prst="rect">
            <a:avLst/>
          </a:prstGeom>
          <a:noFill/>
          <a:ln w="9525">
            <a:noFill/>
            <a:miter lim="800000"/>
            <a:headEnd/>
            <a:tailEnd/>
          </a:ln>
          <a:effectLst/>
        </p:spPr>
      </p:pic>
      <p:sp>
        <p:nvSpPr>
          <p:cNvPr id="10" name="Freccia bidirezionale orizzontale 9"/>
          <p:cNvSpPr/>
          <p:nvPr/>
        </p:nvSpPr>
        <p:spPr>
          <a:xfrm>
            <a:off x="1500166" y="4357694"/>
            <a:ext cx="1357322" cy="1000132"/>
          </a:xfrm>
          <a:prstGeom prst="lef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reccia in giù 10"/>
          <p:cNvSpPr/>
          <p:nvPr/>
        </p:nvSpPr>
        <p:spPr>
          <a:xfrm rot="20473860">
            <a:off x="6006792" y="2000644"/>
            <a:ext cx="1089972" cy="3323539"/>
          </a:xfrm>
          <a:prstGeom prst="down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in su 11"/>
          <p:cNvSpPr/>
          <p:nvPr/>
        </p:nvSpPr>
        <p:spPr>
          <a:xfrm rot="287016">
            <a:off x="7858148" y="2285992"/>
            <a:ext cx="714380" cy="1428760"/>
          </a:xfrm>
          <a:prstGeom prst="up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reccia in su 12"/>
          <p:cNvSpPr/>
          <p:nvPr/>
        </p:nvSpPr>
        <p:spPr>
          <a:xfrm rot="3366306">
            <a:off x="2835329" y="1019695"/>
            <a:ext cx="857256" cy="2436919"/>
          </a:xfrm>
          <a:prstGeom prst="up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in giù 14"/>
          <p:cNvSpPr/>
          <p:nvPr/>
        </p:nvSpPr>
        <p:spPr>
          <a:xfrm rot="10800000">
            <a:off x="4286246" y="714356"/>
            <a:ext cx="1976515" cy="1428759"/>
          </a:xfrm>
          <a:prstGeom prst="downArrow">
            <a:avLst>
              <a:gd name="adj1" fmla="val 50000"/>
              <a:gd name="adj2" fmla="val 53196"/>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linds(horizontal)">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472" y="500042"/>
            <a:ext cx="8229600" cy="6215106"/>
          </a:xfrm>
        </p:spPr>
        <p:txBody>
          <a:bodyPr>
            <a:normAutofit/>
          </a:bodyPr>
          <a:lstStyle/>
          <a:p>
            <a:pPr marL="3175" indent="-3175">
              <a:buNone/>
            </a:pPr>
            <a:r>
              <a:rPr lang="en-US" sz="2000" dirty="0" smtClean="0">
                <a:solidFill>
                  <a:schemeClr val="accent1">
                    <a:lumMod val="75000"/>
                  </a:schemeClr>
                </a:solidFill>
                <a:latin typeface="Arial Rounded MT Bold" pitchFamily="34" charset="0"/>
              </a:rPr>
              <a:t>The most </a:t>
            </a:r>
            <a:r>
              <a:rPr lang="en-US" sz="2000" u="sng" dirty="0" smtClean="0">
                <a:solidFill>
                  <a:schemeClr val="accent1">
                    <a:lumMod val="75000"/>
                  </a:schemeClr>
                </a:solidFill>
                <a:latin typeface="Arial Rounded MT Bold" pitchFamily="34" charset="0"/>
              </a:rPr>
              <a:t>significant increases </a:t>
            </a:r>
            <a:r>
              <a:rPr lang="en-US" sz="2000" dirty="0" smtClean="0">
                <a:solidFill>
                  <a:schemeClr val="accent1">
                    <a:lumMod val="75000"/>
                  </a:schemeClr>
                </a:solidFill>
                <a:latin typeface="Arial Rounded MT Bold" pitchFamily="34" charset="0"/>
              </a:rPr>
              <a:t>in per capita income are </a:t>
            </a:r>
            <a:r>
              <a:rPr lang="en-US" sz="2000" dirty="0" smtClean="0">
                <a:solidFill>
                  <a:schemeClr val="accent1">
                    <a:lumMod val="75000"/>
                  </a:schemeClr>
                </a:solidFill>
                <a:latin typeface="Arial Rounded MT Bold" pitchFamily="34" charset="0"/>
              </a:rPr>
              <a:t>observed</a:t>
            </a:r>
          </a:p>
          <a:p>
            <a:pPr marL="3175" indent="-3175">
              <a:buNone/>
            </a:pPr>
            <a:r>
              <a:rPr lang="en-US" sz="2000" dirty="0" smtClean="0">
                <a:solidFill>
                  <a:schemeClr val="accent1">
                    <a:lumMod val="75000"/>
                  </a:schemeClr>
                </a:solidFill>
                <a:latin typeface="Arial Rounded MT Bold" pitchFamily="34" charset="0"/>
              </a:rPr>
              <a:t> </a:t>
            </a:r>
            <a:endParaRPr lang="en-US" sz="2000" dirty="0" smtClean="0">
              <a:solidFill>
                <a:schemeClr val="accent1">
                  <a:lumMod val="75000"/>
                </a:schemeClr>
              </a:solidFill>
              <a:latin typeface="Arial Rounded MT Bold" pitchFamily="34" charset="0"/>
            </a:endParaRPr>
          </a:p>
          <a:p>
            <a:r>
              <a:rPr lang="en-US" sz="2000" dirty="0" smtClean="0">
                <a:solidFill>
                  <a:schemeClr val="accent1">
                    <a:lumMod val="75000"/>
                  </a:schemeClr>
                </a:solidFill>
                <a:latin typeface="Arial Rounded MT Bold" pitchFamily="34" charset="0"/>
              </a:rPr>
              <a:t>among the very top of the global income distribution that. The top 1% has seen its real income rise by more than 60% over those two </a:t>
            </a:r>
            <a:r>
              <a:rPr lang="en-US" sz="2000" dirty="0" smtClean="0">
                <a:solidFill>
                  <a:schemeClr val="accent1">
                    <a:lumMod val="75000"/>
                  </a:schemeClr>
                </a:solidFill>
                <a:latin typeface="Arial Rounded MT Bold" pitchFamily="34" charset="0"/>
              </a:rPr>
              <a:t>decades</a:t>
            </a:r>
            <a:r>
              <a:rPr lang="en-US" sz="2000" dirty="0" smtClean="0">
                <a:solidFill>
                  <a:schemeClr val="accent1">
                    <a:lumMod val="75000"/>
                  </a:schemeClr>
                </a:solidFill>
                <a:latin typeface="Arial Rounded MT Bold" pitchFamily="34" charset="0"/>
              </a:rPr>
              <a:t>;</a:t>
            </a:r>
            <a:endParaRPr lang="en-US" sz="2000" dirty="0" smtClean="0">
              <a:solidFill>
                <a:schemeClr val="accent1">
                  <a:lumMod val="75000"/>
                </a:schemeClr>
              </a:solidFill>
              <a:latin typeface="Arial Rounded MT Bold" pitchFamily="34" charset="0"/>
            </a:endParaRPr>
          </a:p>
          <a:p>
            <a:r>
              <a:rPr lang="en-US" sz="2000" dirty="0" smtClean="0">
                <a:solidFill>
                  <a:schemeClr val="accent1">
                    <a:lumMod val="75000"/>
                  </a:schemeClr>
                </a:solidFill>
                <a:latin typeface="Arial Rounded MT Bold" pitchFamily="34" charset="0"/>
              </a:rPr>
              <a:t>among the “emerging global middle class”, which includes more than a third of world population. The largest increases however were registered around the median: 80% real increase at the median itself and some 70% around </a:t>
            </a:r>
            <a:r>
              <a:rPr lang="en-US" sz="2000" dirty="0" smtClean="0">
                <a:solidFill>
                  <a:schemeClr val="accent1">
                    <a:lumMod val="75000"/>
                  </a:schemeClr>
                </a:solidFill>
                <a:latin typeface="Arial Rounded MT Bold" pitchFamily="34" charset="0"/>
              </a:rPr>
              <a:t>it; </a:t>
            </a:r>
            <a:endParaRPr lang="en-US" sz="2000" dirty="0" smtClean="0">
              <a:solidFill>
                <a:schemeClr val="accent1">
                  <a:lumMod val="75000"/>
                </a:schemeClr>
              </a:solidFill>
              <a:latin typeface="Arial Rounded MT Bold" pitchFamily="34" charset="0"/>
            </a:endParaRPr>
          </a:p>
          <a:p>
            <a:r>
              <a:rPr lang="en-US" sz="2000" dirty="0" smtClean="0">
                <a:solidFill>
                  <a:schemeClr val="accent1">
                    <a:lumMod val="75000"/>
                  </a:schemeClr>
                </a:solidFill>
                <a:latin typeface="Arial Rounded MT Bold" pitchFamily="34" charset="0"/>
              </a:rPr>
              <a:t>those at the bottom third of the global income distribution have also made significant gains, with real incomes rising between more than 40% and almost 70</a:t>
            </a:r>
            <a:r>
              <a:rPr lang="en-US" sz="2000" dirty="0" smtClean="0">
                <a:solidFill>
                  <a:schemeClr val="accent1">
                    <a:lumMod val="75000"/>
                  </a:schemeClr>
                </a:solidFill>
                <a:latin typeface="Arial Rounded MT Bold" pitchFamily="34" charset="0"/>
              </a:rPr>
              <a:t>%;</a:t>
            </a:r>
            <a:endParaRPr lang="en-US" sz="2000" dirty="0" smtClean="0">
              <a:solidFill>
                <a:schemeClr val="accent1">
                  <a:lumMod val="75000"/>
                </a:schemeClr>
              </a:solidFill>
              <a:latin typeface="Arial Rounded MT Bold" pitchFamily="34" charset="0"/>
            </a:endParaRPr>
          </a:p>
          <a:p>
            <a:r>
              <a:rPr lang="en-US" sz="2000" dirty="0" smtClean="0">
                <a:solidFill>
                  <a:schemeClr val="accent1">
                    <a:lumMod val="75000"/>
                  </a:schemeClr>
                </a:solidFill>
                <a:latin typeface="Arial Rounded MT Bold" pitchFamily="34" charset="0"/>
              </a:rPr>
              <a:t>the only exception is the poorest 5% of the population whose real incomes have remained the </a:t>
            </a:r>
            <a:r>
              <a:rPr lang="en-US" sz="2000" dirty="0" smtClean="0">
                <a:solidFill>
                  <a:schemeClr val="accent1">
                    <a:lumMod val="75000"/>
                  </a:schemeClr>
                </a:solidFill>
                <a:latin typeface="Arial Rounded MT Bold" pitchFamily="34" charset="0"/>
              </a:rPr>
              <a:t>same;</a:t>
            </a:r>
            <a:endParaRPr lang="en-US" sz="2000" dirty="0" smtClean="0">
              <a:solidFill>
                <a:schemeClr val="accent1">
                  <a:lumMod val="75000"/>
                </a:schemeClr>
              </a:solidFill>
              <a:latin typeface="Arial Rounded MT Bold" pitchFamily="34" charset="0"/>
            </a:endParaRPr>
          </a:p>
          <a:p>
            <a:r>
              <a:rPr lang="en-US" sz="2000" dirty="0" smtClean="0">
                <a:solidFill>
                  <a:schemeClr val="accent1">
                    <a:lumMod val="75000"/>
                  </a:schemeClr>
                </a:solidFill>
                <a:latin typeface="Arial Rounded MT Bold" pitchFamily="34" charset="0"/>
              </a:rPr>
              <a:t>b</a:t>
            </a:r>
            <a:r>
              <a:rPr lang="en-US" sz="2000" dirty="0" smtClean="0">
                <a:solidFill>
                  <a:schemeClr val="accent1">
                    <a:lumMod val="75000"/>
                  </a:schemeClr>
                </a:solidFill>
                <a:latin typeface="Arial Rounded MT Bold" pitchFamily="34" charset="0"/>
              </a:rPr>
              <a:t>ut </a:t>
            </a:r>
            <a:r>
              <a:rPr lang="en-US" sz="2000" dirty="0" smtClean="0">
                <a:solidFill>
                  <a:schemeClr val="accent1">
                    <a:lumMod val="75000"/>
                  </a:schemeClr>
                </a:solidFill>
                <a:latin typeface="Arial Rounded MT Bold" pitchFamily="34" charset="0"/>
              </a:rPr>
              <a:t>the biggest losers (other than the very poorest 5%), or at least the “non-winners,” of globalization were those between the 75th and 90th percentiles of the global income distribution whose real income gains were essentially nil.</a:t>
            </a:r>
            <a:endParaRPr lang="it-IT" sz="2000" dirty="0" smtClean="0">
              <a:solidFill>
                <a:schemeClr val="accent1">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428736"/>
            <a:ext cx="8229600" cy="4429156"/>
          </a:xfrm>
        </p:spPr>
        <p:txBody>
          <a:bodyPr>
            <a:normAutofit/>
          </a:bodyPr>
          <a:lstStyle/>
          <a:p>
            <a:pPr marL="0" indent="0">
              <a:buNone/>
            </a:pPr>
            <a:r>
              <a:rPr lang="en-US" sz="2800" dirty="0" smtClean="0">
                <a:solidFill>
                  <a:schemeClr val="accent1">
                    <a:lumMod val="75000"/>
                  </a:schemeClr>
                </a:solidFill>
                <a:latin typeface="Arial Rounded MT Bold" pitchFamily="34" charset="0"/>
              </a:rPr>
              <a:t>It is remarkable that this historic decrease in global income inequality, explained mostly by the reduction in gaps between countries’ mean incomes, has coincided with </a:t>
            </a:r>
            <a:r>
              <a:rPr lang="en-US" sz="2800" u="sng" dirty="0" smtClean="0">
                <a:solidFill>
                  <a:schemeClr val="accent1">
                    <a:lumMod val="75000"/>
                  </a:schemeClr>
                </a:solidFill>
                <a:latin typeface="Arial Rounded MT Bold" pitchFamily="34" charset="0"/>
              </a:rPr>
              <a:t>rising income inequality in most individual countries, whether advanced, middle-income or poor</a:t>
            </a:r>
            <a:r>
              <a:rPr lang="en-US" sz="2800" dirty="0" smtClean="0">
                <a:solidFill>
                  <a:schemeClr val="accent1">
                    <a:lumMod val="75000"/>
                  </a:schemeClr>
                </a:solidFill>
                <a:latin typeface="Arial Rounded MT Bold" pitchFamily="34" charset="0"/>
              </a:rPr>
              <a:t>. </a:t>
            </a:r>
          </a:p>
          <a:p>
            <a:pPr marL="0" indent="0">
              <a:buNone/>
            </a:pPr>
            <a:endParaRPr lang="en-US" sz="2800" dirty="0" smtClean="0">
              <a:solidFill>
                <a:schemeClr val="accent1">
                  <a:lumMod val="75000"/>
                </a:schemeClr>
              </a:solidFill>
              <a:latin typeface="Arial Rounded MT Bold" pitchFamily="34" charset="0"/>
            </a:endParaRPr>
          </a:p>
          <a:p>
            <a:pPr marL="0" indent="0">
              <a:buNone/>
            </a:pPr>
            <a:endParaRPr lang="en-US" sz="2800" dirty="0" smtClean="0">
              <a:solidFill>
                <a:schemeClr val="accent1">
                  <a:lumMod val="75000"/>
                </a:schemeClr>
              </a:solidFill>
              <a:latin typeface="Arial Rounded MT Bold" pitchFamily="34" charset="0"/>
            </a:endParaRPr>
          </a:p>
          <a:p>
            <a:pPr marL="0" indent="0">
              <a:buNone/>
            </a:pPr>
            <a:r>
              <a:rPr lang="en-US" sz="2800" dirty="0" smtClean="0">
                <a:solidFill>
                  <a:schemeClr val="accent1">
                    <a:lumMod val="75000"/>
                  </a:schemeClr>
                </a:solidFill>
                <a:latin typeface="Arial Rounded MT Bold" pitchFamily="34" charset="0"/>
              </a:rPr>
              <a:t>(For the developed countries see: OECD, 2015)</a:t>
            </a:r>
            <a:endParaRPr lang="it-IT" sz="2800" dirty="0" smtClean="0">
              <a:solidFill>
                <a:schemeClr val="accent1">
                  <a:lumMod val="75000"/>
                </a:schemeClr>
              </a:solidFill>
              <a:latin typeface="Arial Rounded MT Bold" pitchFamily="34" charset="0"/>
            </a:endParaRPr>
          </a:p>
          <a:p>
            <a:endParaRPr lang="it-IT"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764704"/>
            <a:ext cx="8507288" cy="5472608"/>
          </a:xfrm>
        </p:spPr>
        <p:txBody>
          <a:bodyPr>
            <a:normAutofit fontScale="47500" lnSpcReduction="20000"/>
          </a:bodyPr>
          <a:lstStyle/>
          <a:p>
            <a:pPr marL="0" indent="0">
              <a:buNone/>
            </a:pPr>
            <a:endParaRPr lang="it-IT" sz="3100" dirty="0">
              <a:solidFill>
                <a:srgbClr val="C00000"/>
              </a:solidFill>
              <a:latin typeface="Arial Rounded MT Bold" panose="020F0704030504030204" pitchFamily="34" charset="0"/>
            </a:endParaRPr>
          </a:p>
          <a:p>
            <a:pPr marL="0" indent="0">
              <a:buNone/>
            </a:pPr>
            <a:r>
              <a:rPr lang="it-IT" sz="4200" dirty="0">
                <a:solidFill>
                  <a:srgbClr val="C00000"/>
                </a:solidFill>
                <a:latin typeface="Arial Rounded MT Bold" panose="020F0704030504030204" pitchFamily="34" charset="0"/>
              </a:rPr>
              <a:t>The first by </a:t>
            </a:r>
            <a:r>
              <a:rPr lang="it-IT" sz="4200" i="1" dirty="0">
                <a:solidFill>
                  <a:srgbClr val="0070C0"/>
                </a:solidFill>
                <a:effectLst>
                  <a:outerShdw blurRad="38100" dist="38100" dir="2700000" rotWithShape="0">
                    <a:srgbClr val="000000">
                      <a:alpha val="43137"/>
                    </a:srgbClr>
                  </a:outerShdw>
                </a:effectLst>
                <a:latin typeface="Arial Rounded MT Bold" panose="020F0704030504030204" pitchFamily="34" charset="0"/>
              </a:rPr>
              <a:t>Lester </a:t>
            </a:r>
            <a:r>
              <a:rPr lang="en-US" sz="4200" i="1" dirty="0" smtClean="0">
                <a:solidFill>
                  <a:srgbClr val="0070C0"/>
                </a:solidFill>
                <a:effectLst>
                  <a:outerShdw blurRad="38100" dist="38100" dir="2700000" rotWithShape="0">
                    <a:srgbClr val="000000">
                      <a:alpha val="43137"/>
                    </a:srgbClr>
                  </a:outerShdw>
                </a:effectLst>
                <a:latin typeface="Arial Rounded MT Bold" panose="020F0704030504030204" pitchFamily="34" charset="0"/>
              </a:rPr>
              <a:t>Ward</a:t>
            </a:r>
            <a:r>
              <a:rPr lang="en-US" sz="4200" dirty="0">
                <a:solidFill>
                  <a:srgbClr val="C00000"/>
                </a:solidFill>
                <a:latin typeface="Arial Rounded MT Bold" panose="020F0704030504030204" pitchFamily="34" charset="0"/>
              </a:rPr>
              <a:t> </a:t>
            </a:r>
            <a:r>
              <a:rPr lang="en-US" sz="4200" dirty="0" smtClean="0">
                <a:solidFill>
                  <a:srgbClr val="C00000"/>
                </a:solidFill>
                <a:latin typeface="Arial Rounded MT Bold" panose="020F0704030504030204" pitchFamily="34" charset="0"/>
              </a:rPr>
              <a:t>(1906) </a:t>
            </a:r>
            <a:r>
              <a:rPr lang="en-US" sz="4200" dirty="0">
                <a:solidFill>
                  <a:srgbClr val="C00000"/>
                </a:solidFill>
                <a:latin typeface="Arial Rounded MT Bold" panose="020F0704030504030204" pitchFamily="34" charset="0"/>
              </a:rPr>
              <a:t>Applied Sociology (Boston, </a:t>
            </a:r>
            <a:r>
              <a:rPr lang="en-US" sz="4200" dirty="0" err="1" smtClean="0">
                <a:solidFill>
                  <a:srgbClr val="C00000"/>
                </a:solidFill>
                <a:latin typeface="Arial Rounded MT Bold" panose="020F0704030504030204" pitchFamily="34" charset="0"/>
              </a:rPr>
              <a:t>Ginn</a:t>
            </a:r>
            <a:r>
              <a:rPr lang="en-US" sz="4200" dirty="0" smtClean="0">
                <a:solidFill>
                  <a:srgbClr val="C00000"/>
                </a:solidFill>
                <a:latin typeface="Arial Rounded MT Bold" panose="020F0704030504030204" pitchFamily="34" charset="0"/>
              </a:rPr>
              <a:t> </a:t>
            </a:r>
            <a:r>
              <a:rPr lang="it-IT" sz="4200" dirty="0" smtClean="0">
                <a:solidFill>
                  <a:srgbClr val="C00000"/>
                </a:solidFill>
                <a:latin typeface="Arial Rounded MT Bold" panose="020F0704030504030204" pitchFamily="34" charset="0"/>
              </a:rPr>
              <a:t>&amp; </a:t>
            </a:r>
            <a:r>
              <a:rPr lang="it-IT" sz="4200" dirty="0">
                <a:solidFill>
                  <a:srgbClr val="C00000"/>
                </a:solidFill>
                <a:latin typeface="Arial Rounded MT Bold" panose="020F0704030504030204" pitchFamily="34" charset="0"/>
              </a:rPr>
              <a:t>Company</a:t>
            </a:r>
            <a:r>
              <a:rPr lang="en-US" sz="4200" dirty="0">
                <a:solidFill>
                  <a:srgbClr val="C00000"/>
                </a:solidFill>
                <a:latin typeface="Arial Rounded MT Bold" panose="020F0704030504030204" pitchFamily="34" charset="0"/>
              </a:rPr>
              <a:t>: 4):</a:t>
            </a:r>
          </a:p>
          <a:p>
            <a:pPr marL="0" indent="0">
              <a:buNone/>
            </a:pPr>
            <a:endParaRPr lang="it-IT" dirty="0">
              <a:solidFill>
                <a:srgbClr val="C00000"/>
              </a:solidFill>
              <a:latin typeface="Arial Rounded MT Bold" panose="020F0704030504030204" pitchFamily="34" charset="0"/>
            </a:endParaRPr>
          </a:p>
          <a:p>
            <a:pPr marL="0" indent="0">
              <a:lnSpc>
                <a:spcPct val="120000"/>
              </a:lnSpc>
              <a:spcBef>
                <a:spcPts val="0"/>
              </a:spcBef>
              <a:buNone/>
            </a:pPr>
            <a:r>
              <a:rPr lang="it-IT" sz="5100" i="1" dirty="0">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a:t>
            </a:r>
            <a:r>
              <a:rPr lang="it-IT" sz="5100" i="1" dirty="0" err="1">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Reform</a:t>
            </a:r>
            <a:r>
              <a:rPr lang="it-IT" sz="5100" i="1" dirty="0">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 </a:t>
            </a:r>
            <a:r>
              <a:rPr lang="it-IT" sz="5100" i="1" dirty="0" err="1">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may</a:t>
            </a:r>
            <a:r>
              <a:rPr lang="it-IT" sz="5100" i="1" dirty="0">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 be </a:t>
            </a:r>
            <a:r>
              <a:rPr lang="it-IT" sz="5100" i="1" dirty="0" err="1">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defi</a:t>
            </a:r>
            <a:r>
              <a:rPr lang="en-US" sz="5100" i="1" dirty="0" err="1">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ned</a:t>
            </a:r>
            <a:r>
              <a:rPr lang="en-US" sz="5100" i="1" dirty="0">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 as the desirable alteration of social structures. Any attempt to do this must be based on a full knowledge of the nature of such structures, otherwise its failure is </a:t>
            </a:r>
            <a:r>
              <a:rPr lang="en-US" sz="5100" i="1" dirty="0" smtClean="0">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certain.”</a:t>
            </a:r>
            <a:endParaRPr lang="it-IT" sz="5100" i="1" dirty="0">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endParaRPr>
          </a:p>
          <a:p>
            <a:pPr marL="0" indent="0">
              <a:buNone/>
            </a:pPr>
            <a:endParaRPr lang="en-US" sz="3100" dirty="0" smtClean="0">
              <a:solidFill>
                <a:srgbClr val="C00000"/>
              </a:solidFill>
              <a:latin typeface="Arial Rounded MT Bold" panose="020F0704030504030204" pitchFamily="34" charset="0"/>
            </a:endParaRPr>
          </a:p>
          <a:p>
            <a:pPr marL="0" indent="0">
              <a:buNone/>
            </a:pPr>
            <a:endParaRPr lang="en-US" sz="4400" dirty="0">
              <a:solidFill>
                <a:srgbClr val="C00000"/>
              </a:solidFill>
              <a:latin typeface="Arial Rounded MT Bold" panose="020F0704030504030204" pitchFamily="34" charset="0"/>
            </a:endParaRPr>
          </a:p>
          <a:p>
            <a:pPr marL="0" indent="0">
              <a:buNone/>
            </a:pPr>
            <a:r>
              <a:rPr lang="en-US" sz="4400" dirty="0">
                <a:solidFill>
                  <a:srgbClr val="C00000"/>
                </a:solidFill>
                <a:latin typeface="Arial Rounded MT Bold" panose="020F0704030504030204" pitchFamily="34" charset="0"/>
              </a:rPr>
              <a:t>The second </a:t>
            </a:r>
            <a:r>
              <a:rPr lang="it-IT" sz="4400" dirty="0">
                <a:solidFill>
                  <a:srgbClr val="C00000"/>
                </a:solidFill>
                <a:latin typeface="Arial Rounded MT Bold" panose="020F0704030504030204" pitchFamily="34" charset="0"/>
              </a:rPr>
              <a:t>from </a:t>
            </a:r>
            <a:r>
              <a:rPr lang="en-US" sz="4400" i="1" dirty="0">
                <a:solidFill>
                  <a:srgbClr val="0070C0"/>
                </a:solidFill>
                <a:effectLst>
                  <a:outerShdw blurRad="38100" dist="38100" dir="2700000" rotWithShape="0">
                    <a:srgbClr val="000000">
                      <a:alpha val="43137"/>
                    </a:srgbClr>
                  </a:outerShdw>
                </a:effectLst>
                <a:latin typeface="Arial Rounded MT Bold" panose="020F0704030504030204" pitchFamily="34" charset="0"/>
              </a:rPr>
              <a:t>Paul F. </a:t>
            </a:r>
            <a:r>
              <a:rPr lang="en-US" sz="4400" i="1" dirty="0" err="1" smtClean="0">
                <a:solidFill>
                  <a:srgbClr val="0070C0"/>
                </a:solidFill>
                <a:effectLst>
                  <a:outerShdw blurRad="38100" dist="38100" dir="2700000" rotWithShape="0">
                    <a:srgbClr val="000000">
                      <a:alpha val="43137"/>
                    </a:srgbClr>
                  </a:outerShdw>
                </a:effectLst>
                <a:latin typeface="Arial Rounded MT Bold" panose="020F0704030504030204" pitchFamily="34" charset="0"/>
              </a:rPr>
              <a:t>Lazarsfeld</a:t>
            </a:r>
            <a:r>
              <a:rPr lang="en-US" sz="4400" dirty="0">
                <a:solidFill>
                  <a:srgbClr val="C00000"/>
                </a:solidFill>
                <a:latin typeface="Arial Rounded MT Bold" panose="020F0704030504030204" pitchFamily="34" charset="0"/>
              </a:rPr>
              <a:t> </a:t>
            </a:r>
            <a:r>
              <a:rPr lang="en-US" sz="4400" dirty="0" smtClean="0">
                <a:solidFill>
                  <a:srgbClr val="C00000"/>
                </a:solidFill>
                <a:latin typeface="Arial Rounded MT Bold" panose="020F0704030504030204" pitchFamily="34" charset="0"/>
              </a:rPr>
              <a:t>(1962)  </a:t>
            </a:r>
            <a:r>
              <a:rPr lang="en-US" sz="4400" dirty="0">
                <a:solidFill>
                  <a:srgbClr val="C00000"/>
                </a:solidFill>
                <a:latin typeface="Arial Rounded MT Bold" panose="020F0704030504030204" pitchFamily="34" charset="0"/>
              </a:rPr>
              <a:t>The Sociology of Empirical Social Research (ASR, 27, 6: 757):</a:t>
            </a:r>
          </a:p>
          <a:p>
            <a:pPr marL="0" indent="0">
              <a:buNone/>
            </a:pPr>
            <a:endParaRPr lang="it-IT" dirty="0">
              <a:solidFill>
                <a:srgbClr val="C00000"/>
              </a:solidFill>
              <a:latin typeface="Arial Rounded MT Bold" panose="020F0704030504030204" pitchFamily="34" charset="0"/>
            </a:endParaRPr>
          </a:p>
          <a:p>
            <a:pPr marL="0" indent="0">
              <a:lnSpc>
                <a:spcPct val="120000"/>
              </a:lnSpc>
              <a:spcBef>
                <a:spcPts val="0"/>
              </a:spcBef>
              <a:buClrTx/>
              <a:buSzTx/>
              <a:buNone/>
              <a:defRPr sz="1800">
                <a:effectLst>
                  <a:outerShdw blurRad="38100" dist="38100" dir="2700000" rotWithShape="0">
                    <a:srgbClr val="000000">
                      <a:alpha val="43137"/>
                    </a:srgbClr>
                  </a:outerShdw>
                </a:effectLst>
              </a:defRPr>
            </a:pPr>
            <a:r>
              <a:rPr lang="en-US" sz="5100" i="1" dirty="0">
                <a:solidFill>
                  <a:schemeClr val="accent1">
                    <a:lumMod val="75000"/>
                  </a:schemeClr>
                </a:solidFill>
                <a:effectLst>
                  <a:outerShdw blurRad="38100" dist="38100" dir="2700000" rotWithShape="0">
                    <a:srgbClr val="000000">
                      <a:alpha val="43137"/>
                    </a:srgbClr>
                  </a:outerShdw>
                </a:effectLst>
                <a:latin typeface="Arial Rounded MT Bold" panose="020F0704030504030204" pitchFamily="34" charset="0"/>
              </a:rPr>
              <a:t>You all know the old saying: those who can, do; those who cannot, teach; and those who have nothing to teach, become methodologists. I always felt that this is an unfair misunderstanding of methodology (…)”.</a:t>
            </a:r>
          </a:p>
          <a:p>
            <a:endParaRPr lang="it-IT" dirty="0"/>
          </a:p>
        </p:txBody>
      </p:sp>
    </p:spTree>
    <p:extLst>
      <p:ext uri="{BB962C8B-B14F-4D97-AF65-F5344CB8AC3E}">
        <p14:creationId xmlns:p14="http://schemas.microsoft.com/office/powerpoint/2010/main" xmlns="" val="15988749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71546"/>
            <a:ext cx="8229600" cy="5054617"/>
          </a:xfrm>
        </p:spPr>
        <p:txBody>
          <a:bodyPr/>
          <a:lstStyle/>
          <a:p>
            <a:pPr marL="0" indent="0">
              <a:buNone/>
            </a:pPr>
            <a:r>
              <a:rPr lang="it-IT" dirty="0" err="1" smtClean="0">
                <a:solidFill>
                  <a:srgbClr val="C00000"/>
                </a:solidFill>
                <a:latin typeface="Arial Rounded MT Bold" pitchFamily="34" charset="0"/>
              </a:rPr>
              <a:t>Second</a:t>
            </a:r>
            <a:r>
              <a:rPr lang="it-IT" dirty="0" smtClean="0">
                <a:solidFill>
                  <a:schemeClr val="tx2">
                    <a:lumMod val="75000"/>
                  </a:schemeClr>
                </a:solidFill>
                <a:latin typeface="Arial Rounded MT Bold" pitchFamily="34" charset="0"/>
              </a:rPr>
              <a:t>,</a:t>
            </a:r>
            <a:r>
              <a:rPr lang="it-IT" dirty="0" smtClean="0">
                <a:solidFill>
                  <a:srgbClr val="C00000"/>
                </a:solidFill>
                <a:latin typeface="Arial Rounded MT Bold" pitchFamily="34" charset="0"/>
              </a:rPr>
              <a:t> </a:t>
            </a:r>
            <a:r>
              <a:rPr lang="it-IT" dirty="0" smtClean="0">
                <a:solidFill>
                  <a:schemeClr val="accent1">
                    <a:lumMod val="75000"/>
                  </a:schemeClr>
                </a:solidFill>
                <a:latin typeface="Arial Rounded MT Bold" pitchFamily="34" charset="0"/>
              </a:rPr>
              <a:t>the </a:t>
            </a:r>
            <a:r>
              <a:rPr lang="it-IT" dirty="0" err="1" smtClean="0">
                <a:solidFill>
                  <a:schemeClr val="accent1">
                    <a:lumMod val="75000"/>
                  </a:schemeClr>
                </a:solidFill>
                <a:latin typeface="Arial Rounded MT Bold" pitchFamily="34" charset="0"/>
              </a:rPr>
              <a:t>introduction</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the idea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a:t>
            </a:r>
            <a:r>
              <a:rPr lang="it-IT" i="1" dirty="0" err="1" smtClean="0">
                <a:solidFill>
                  <a:srgbClr val="C00000"/>
                </a:solidFill>
                <a:effectLst>
                  <a:outerShdw blurRad="38100" dist="38100" dir="2700000" algn="tl">
                    <a:srgbClr val="000000">
                      <a:alpha val="43137"/>
                    </a:srgbClr>
                  </a:outerShdw>
                </a:effectLst>
                <a:latin typeface="Arial Rounded MT Bold" pitchFamily="34" charset="0"/>
              </a:rPr>
              <a:t>citizenship</a:t>
            </a:r>
            <a:r>
              <a:rPr lang="it-IT" i="1" dirty="0" smtClean="0">
                <a:solidFill>
                  <a:srgbClr val="C00000"/>
                </a:solidFill>
                <a:effectLst>
                  <a:outerShdw blurRad="38100" dist="38100" dir="2700000" algn="tl">
                    <a:srgbClr val="000000">
                      <a:alpha val="43137"/>
                    </a:srgbClr>
                  </a:outerShdw>
                </a:effectLst>
                <a:latin typeface="Arial Rounded MT Bold" pitchFamily="34" charset="0"/>
              </a:rPr>
              <a:t> </a:t>
            </a:r>
            <a:r>
              <a:rPr lang="it-IT" i="1" dirty="0" err="1" smtClean="0">
                <a:solidFill>
                  <a:srgbClr val="C00000"/>
                </a:solidFill>
                <a:effectLst>
                  <a:outerShdw blurRad="38100" dist="38100" dir="2700000" algn="tl">
                    <a:srgbClr val="000000">
                      <a:alpha val="43137"/>
                    </a:srgbClr>
                  </a:outerShdw>
                </a:effectLst>
                <a:latin typeface="Arial Rounded MT Bold" pitchFamily="34" charset="0"/>
              </a:rPr>
              <a:t>rent</a:t>
            </a:r>
            <a:r>
              <a:rPr lang="it-IT" i="1" dirty="0" smtClean="0">
                <a:solidFill>
                  <a:srgbClr val="C00000"/>
                </a:solidFill>
                <a:effectLst>
                  <a:outerShdw blurRad="38100" dist="38100" dir="2700000" algn="tl">
                    <a:srgbClr val="000000">
                      <a:alpha val="43137"/>
                    </a:srgbClr>
                  </a:outerShdw>
                </a:effectLst>
                <a:latin typeface="Arial Rounded MT Bold" pitchFamily="34" charset="0"/>
              </a:rPr>
              <a:t>  </a:t>
            </a:r>
            <a:r>
              <a:rPr lang="it-IT" dirty="0" err="1" smtClean="0">
                <a:solidFill>
                  <a:schemeClr val="accent1">
                    <a:lumMod val="75000"/>
                  </a:schemeClr>
                </a:solidFill>
                <a:latin typeface="Arial Rounded MT Bold" pitchFamily="34" charset="0"/>
              </a:rPr>
              <a:t>to</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explain</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much</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income</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differences</a:t>
            </a:r>
            <a:r>
              <a:rPr lang="it-IT" dirty="0" smtClean="0">
                <a:solidFill>
                  <a:schemeClr val="accent1">
                    <a:lumMod val="75000"/>
                  </a:schemeClr>
                </a:solidFill>
                <a:latin typeface="Arial Rounded MT Bold" pitchFamily="34" charset="0"/>
              </a:rPr>
              <a:t> at the global </a:t>
            </a:r>
            <a:r>
              <a:rPr lang="it-IT" dirty="0" err="1" smtClean="0">
                <a:solidFill>
                  <a:schemeClr val="accent1">
                    <a:lumMod val="75000"/>
                  </a:schemeClr>
                </a:solidFill>
                <a:latin typeface="Arial Rounded MT Bold" pitchFamily="34" charset="0"/>
              </a:rPr>
              <a:t>level</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with</a:t>
            </a:r>
            <a:r>
              <a:rPr lang="it-IT" dirty="0" smtClean="0">
                <a:solidFill>
                  <a:schemeClr val="accent1">
                    <a:lumMod val="75000"/>
                  </a:schemeClr>
                </a:solidFill>
                <a:latin typeface="Arial Rounded MT Bold" pitchFamily="34" charset="0"/>
              </a:rPr>
              <a:t> some </a:t>
            </a:r>
            <a:r>
              <a:rPr lang="it-IT" dirty="0" err="1" smtClean="0">
                <a:solidFill>
                  <a:schemeClr val="accent1">
                    <a:lumMod val="75000"/>
                  </a:schemeClr>
                </a:solidFill>
                <a:latin typeface="Arial Rounded MT Bold" pitchFamily="34" charset="0"/>
              </a:rPr>
              <a:t>sociological</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consequences</a:t>
            </a:r>
            <a:r>
              <a:rPr lang="it-IT" dirty="0" smtClean="0">
                <a:solidFill>
                  <a:schemeClr val="accent1">
                    <a:lumMod val="75000"/>
                  </a:schemeClr>
                </a:solidFill>
                <a:latin typeface="Arial Rounded MT Bold" pitchFamily="34" charset="0"/>
              </a:rPr>
              <a:t>:</a:t>
            </a:r>
          </a:p>
          <a:p>
            <a:pPr marL="0" indent="0">
              <a:buNone/>
            </a:pPr>
            <a:endParaRPr lang="it-IT" dirty="0" smtClean="0">
              <a:solidFill>
                <a:schemeClr val="accent1">
                  <a:lumMod val="75000"/>
                </a:schemeClr>
              </a:solidFill>
              <a:latin typeface="Arial Rounded MT Bold" pitchFamily="34" charset="0"/>
            </a:endParaRPr>
          </a:p>
          <a:p>
            <a:pPr marL="0" indent="0">
              <a:buNone/>
            </a:pPr>
            <a:r>
              <a:rPr lang="it-IT" dirty="0" smtClean="0">
                <a:solidFill>
                  <a:schemeClr val="accent1">
                    <a:lumMod val="75000"/>
                  </a:schemeClr>
                </a:solidFill>
                <a:latin typeface="Arial Rounded MT Bold" pitchFamily="34" charset="0"/>
              </a:rPr>
              <a:t>“</a:t>
            </a:r>
            <a:r>
              <a:rPr lang="it-IT" dirty="0" err="1" smtClean="0">
                <a:solidFill>
                  <a:schemeClr val="accent1">
                    <a:lumMod val="75000"/>
                  </a:schemeClr>
                </a:solidFill>
                <a:latin typeface="Arial Rounded MT Bold" pitchFamily="34" charset="0"/>
              </a:rPr>
              <a:t>Our</a:t>
            </a:r>
            <a:r>
              <a:rPr lang="it-IT" dirty="0" smtClean="0">
                <a:solidFill>
                  <a:schemeClr val="accent1">
                    <a:lumMod val="75000"/>
                  </a:schemeClr>
                </a:solidFill>
                <a:latin typeface="Arial Rounded MT Bold" pitchFamily="34" charset="0"/>
              </a:rPr>
              <a:t> world </a:t>
            </a:r>
            <a:r>
              <a:rPr lang="it-IT" dirty="0" err="1" smtClean="0">
                <a:solidFill>
                  <a:schemeClr val="accent1">
                    <a:lumMod val="75000"/>
                  </a:schemeClr>
                </a:solidFill>
                <a:latin typeface="Arial Rounded MT Bold" pitchFamily="34" charset="0"/>
              </a:rPr>
              <a:t>today</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is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still</a:t>
            </a:r>
            <a:r>
              <a:rPr lang="it-IT" dirty="0" smtClean="0">
                <a:solidFill>
                  <a:schemeClr val="accent1">
                    <a:lumMod val="75000"/>
                  </a:schemeClr>
                </a:solidFill>
                <a:latin typeface="Arial Rounded MT Bold" pitchFamily="34" charset="0"/>
              </a:rPr>
              <a:t> a world in </a:t>
            </a:r>
            <a:r>
              <a:rPr lang="it-IT" dirty="0" err="1" smtClean="0">
                <a:solidFill>
                  <a:schemeClr val="accent1">
                    <a:lumMod val="75000"/>
                  </a:schemeClr>
                </a:solidFill>
                <a:latin typeface="Arial Rounded MT Bold" pitchFamily="34" charset="0"/>
              </a:rPr>
              <a:t>which</a:t>
            </a:r>
            <a:r>
              <a:rPr lang="it-IT" dirty="0" smtClean="0">
                <a:solidFill>
                  <a:schemeClr val="accent1">
                    <a:lumMod val="75000"/>
                  </a:schemeClr>
                </a:solidFill>
                <a:latin typeface="Arial Rounded MT Bold" pitchFamily="34" charset="0"/>
              </a:rPr>
              <a:t> the </a:t>
            </a:r>
            <a:r>
              <a:rPr lang="it-IT" dirty="0" err="1" smtClean="0">
                <a:solidFill>
                  <a:schemeClr val="accent1">
                    <a:lumMod val="75000"/>
                  </a:schemeClr>
                </a:solidFill>
                <a:latin typeface="Arial Rounded MT Bold" pitchFamily="34" charset="0"/>
              </a:rPr>
              <a:t>place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where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we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were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born</a:t>
            </a:r>
            <a:r>
              <a:rPr lang="it-IT" dirty="0" smtClean="0">
                <a:solidFill>
                  <a:schemeClr val="accent1">
                    <a:lumMod val="75000"/>
                  </a:schemeClr>
                </a:solidFill>
                <a:latin typeface="Arial Rounded MT Bold" pitchFamily="34" charset="0"/>
              </a:rPr>
              <a:t> or </a:t>
            </a:r>
            <a:r>
              <a:rPr lang="it-IT" dirty="0" err="1" smtClean="0">
                <a:solidFill>
                  <a:schemeClr val="accent1">
                    <a:lumMod val="75000"/>
                  </a:schemeClr>
                </a:solidFill>
                <a:latin typeface="Arial Rounded MT Bold" pitchFamily="34" charset="0"/>
              </a:rPr>
              <a:t>where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we</a:t>
            </a:r>
            <a:r>
              <a:rPr lang="it-IT" dirty="0" smtClean="0">
                <a:solidFill>
                  <a:schemeClr val="accent1">
                    <a:lumMod val="75000"/>
                  </a:schemeClr>
                </a:solidFill>
                <a:latin typeface="Arial Rounded MT Bold" pitchFamily="34" charset="0"/>
              </a:rPr>
              <a:t> live </a:t>
            </a:r>
            <a:r>
              <a:rPr lang="it-IT" dirty="0" err="1" smtClean="0">
                <a:solidFill>
                  <a:schemeClr val="accent1">
                    <a:lumMod val="75000"/>
                  </a:schemeClr>
                </a:solidFill>
                <a:latin typeface="Arial Rounded MT Bold" pitchFamily="34" charset="0"/>
              </a:rPr>
              <a:t>matters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enormously</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determining</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perhaps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as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much</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as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two-thirds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our</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lifetime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income</a:t>
            </a:r>
            <a:r>
              <a:rPr lang="it-IT" dirty="0" smtClean="0">
                <a:solidFill>
                  <a:schemeClr val="accent1">
                    <a:lumMod val="75000"/>
                  </a:schemeClr>
                </a:solidFill>
                <a:latin typeface="Arial Rounded MT Bold" pitchFamily="34" charset="0"/>
              </a:rPr>
              <a:t>” (2016, p.5).</a:t>
            </a:r>
          </a:p>
          <a:p>
            <a:pPr marL="0" indent="0">
              <a:buNone/>
            </a:pPr>
            <a:endParaRPr lang="it-IT" dirty="0" smtClean="0">
              <a:solidFill>
                <a:schemeClr val="accent1">
                  <a:lumMod val="75000"/>
                </a:schemeClr>
              </a:solidFill>
              <a:latin typeface="Arial Rounded MT Bold" pitchFamily="34" charset="0"/>
            </a:endParaRPr>
          </a:p>
          <a:p>
            <a:pPr marL="0" indent="0">
              <a:buNone/>
            </a:pPr>
            <a:r>
              <a:rPr lang="it-IT" dirty="0" smtClean="0">
                <a:solidFill>
                  <a:schemeClr val="accent1">
                    <a:lumMod val="75000"/>
                  </a:schemeClr>
                </a:solidFill>
                <a:latin typeface="Arial Rounded MT Bold" pitchFamily="34" charset="0"/>
              </a:rPr>
              <a:t>In </a:t>
            </a:r>
            <a:r>
              <a:rPr lang="it-IT" dirty="0" err="1" smtClean="0">
                <a:solidFill>
                  <a:schemeClr val="accent1">
                    <a:lumMod val="75000"/>
                  </a:schemeClr>
                </a:solidFill>
                <a:latin typeface="Arial Rounded MT Bold" pitchFamily="34" charset="0"/>
              </a:rPr>
              <a:t>detail</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connecting</a:t>
            </a:r>
            <a:r>
              <a:rPr lang="it-IT" dirty="0" smtClean="0">
                <a:solidFill>
                  <a:schemeClr val="accent1">
                    <a:lumMod val="75000"/>
                  </a:schemeClr>
                </a:solidFill>
                <a:latin typeface="Arial Rounded MT Bold" pitchFamily="34" charset="0"/>
              </a:rPr>
              <a:t> GDP data and </a:t>
            </a:r>
            <a:r>
              <a:rPr lang="it-IT" dirty="0" err="1" smtClean="0">
                <a:solidFill>
                  <a:schemeClr val="accent1">
                    <a:lumMod val="75000"/>
                  </a:schemeClr>
                </a:solidFill>
                <a:latin typeface="Arial Rounded MT Bold" pitchFamily="34" charset="0"/>
              </a:rPr>
              <a:t>place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of</a:t>
            </a:r>
            <a:r>
              <a:rPr lang="it-IT" dirty="0" smtClean="0">
                <a:solidFill>
                  <a:schemeClr val="accent1">
                    <a:lumMod val="75000"/>
                  </a:schemeClr>
                </a:solidFill>
                <a:latin typeface="Arial Rounded MT Bold" pitchFamily="34" charset="0"/>
              </a:rPr>
              <a:t> residence, data show </a:t>
            </a:r>
            <a:r>
              <a:rPr lang="it-IT" dirty="0" err="1" smtClean="0">
                <a:solidFill>
                  <a:schemeClr val="accent1">
                    <a:lumMod val="75000"/>
                  </a:schemeClr>
                </a:solidFill>
                <a:latin typeface="Arial Rounded MT Bold" pitchFamily="34" charset="0"/>
              </a:rPr>
              <a:t>that</a:t>
            </a:r>
            <a:r>
              <a:rPr lang="it-IT" dirty="0" smtClean="0">
                <a:solidFill>
                  <a:schemeClr val="accent1">
                    <a:lumMod val="75000"/>
                  </a:schemeClr>
                </a:solidFill>
                <a:latin typeface="Arial Rounded MT Bold" pitchFamily="34" charset="0"/>
              </a:rPr>
              <a:t>: (…)</a:t>
            </a:r>
            <a:endParaRPr lang="it-IT" dirty="0" smtClean="0"/>
          </a:p>
          <a:p>
            <a:endParaRPr lang="it-IT"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1714488"/>
            <a:ext cx="8229600" cy="4525963"/>
          </a:xfrm>
        </p:spPr>
        <p:txBody>
          <a:bodyPr>
            <a:normAutofit/>
          </a:bodyPr>
          <a:lstStyle/>
          <a:p>
            <a:pPr marL="3175" indent="-3175">
              <a:buNone/>
            </a:pPr>
            <a:r>
              <a:rPr lang="it-IT" dirty="0" smtClean="0">
                <a:solidFill>
                  <a:srgbClr val="C00000"/>
                </a:solidFill>
                <a:effectLst>
                  <a:outerShdw blurRad="38100" dist="38100" dir="2700000" algn="tl">
                    <a:srgbClr val="000000">
                      <a:alpha val="43137"/>
                    </a:srgbClr>
                  </a:outerShdw>
                </a:effectLst>
                <a:latin typeface="Arial Rounded MT Bold" pitchFamily="34" charset="0"/>
              </a:rPr>
              <a:t>First</a:t>
            </a:r>
            <a:r>
              <a:rPr lang="it-IT" dirty="0" smtClean="0">
                <a:solidFill>
                  <a:schemeClr val="tx2">
                    <a:lumMod val="75000"/>
                  </a:schemeClr>
                </a:solidFill>
                <a:latin typeface="Arial Rounded MT Bold" pitchFamily="34" charset="0"/>
              </a:rPr>
              <a:t>, </a:t>
            </a:r>
            <a:r>
              <a:rPr lang="it-IT" dirty="0" err="1" smtClean="0">
                <a:solidFill>
                  <a:schemeClr val="tx2">
                    <a:lumMod val="75000"/>
                  </a:schemeClr>
                </a:solidFill>
                <a:latin typeface="Arial Rounded MT Bold" pitchFamily="34" charset="0"/>
              </a:rPr>
              <a:t>while</a:t>
            </a:r>
            <a:r>
              <a:rPr lang="it-IT" dirty="0" smtClean="0">
                <a:solidFill>
                  <a:schemeClr val="tx2">
                    <a:lumMod val="75000"/>
                  </a:schemeClr>
                </a:solidFill>
                <a:latin typeface="Arial Rounded MT Bold" pitchFamily="34" charset="0"/>
              </a:rPr>
              <a:t> </a:t>
            </a:r>
            <a:r>
              <a:rPr lang="it-IT" dirty="0" err="1" smtClean="0">
                <a:solidFill>
                  <a:schemeClr val="tx2">
                    <a:lumMod val="75000"/>
                  </a:schemeClr>
                </a:solidFill>
                <a:latin typeface="Arial Rounded MT Bold" pitchFamily="34" charset="0"/>
              </a:rPr>
              <a:t>everybody</a:t>
            </a:r>
            <a:r>
              <a:rPr lang="it-IT" dirty="0" smtClean="0">
                <a:solidFill>
                  <a:schemeClr val="tx2">
                    <a:lumMod val="75000"/>
                  </a:schemeClr>
                </a:solidFill>
                <a:latin typeface="Arial Rounded MT Bold" pitchFamily="34" charset="0"/>
              </a:rPr>
              <a:t> </a:t>
            </a:r>
            <a:r>
              <a:rPr lang="en-US" dirty="0" smtClean="0">
                <a:solidFill>
                  <a:schemeClr val="tx2">
                    <a:lumMod val="75000"/>
                  </a:schemeClr>
                </a:solidFill>
                <a:latin typeface="Arial Rounded MT Bold" pitchFamily="34" charset="0"/>
              </a:rPr>
              <a:t>(the poor, middle class, and the rich) benefits from </a:t>
            </a:r>
            <a:r>
              <a:rPr lang="en-US" u="sng" dirty="0" smtClean="0">
                <a:solidFill>
                  <a:schemeClr val="tx2">
                    <a:lumMod val="75000"/>
                  </a:schemeClr>
                </a:solidFill>
                <a:latin typeface="Arial Rounded MT Bold" pitchFamily="34" charset="0"/>
              </a:rPr>
              <a:t>higher mean income</a:t>
            </a:r>
            <a:r>
              <a:rPr lang="en-US" dirty="0" smtClean="0">
                <a:solidFill>
                  <a:schemeClr val="tx2">
                    <a:lumMod val="75000"/>
                  </a:schemeClr>
                </a:solidFill>
                <a:latin typeface="Arial Rounded MT Bold" pitchFamily="34" charset="0"/>
              </a:rPr>
              <a:t>, that benefit  is proportionately greater for the rich classes. </a:t>
            </a:r>
          </a:p>
          <a:p>
            <a:pPr marL="3175" indent="-3175">
              <a:buNone/>
            </a:pPr>
            <a:endParaRPr lang="en-US" dirty="0" smtClean="0">
              <a:solidFill>
                <a:schemeClr val="tx2">
                  <a:lumMod val="75000"/>
                </a:schemeClr>
              </a:solidFill>
              <a:latin typeface="Arial Rounded MT Bold" pitchFamily="34" charset="0"/>
            </a:endParaRPr>
          </a:p>
          <a:p>
            <a:pPr marL="3175" indent="-3175">
              <a:buNone/>
            </a:pPr>
            <a:r>
              <a:rPr lang="en-US" dirty="0" smtClean="0">
                <a:solidFill>
                  <a:srgbClr val="C00000"/>
                </a:solidFill>
                <a:effectLst>
                  <a:outerShdw blurRad="38100" dist="38100" dir="2700000" algn="tl">
                    <a:srgbClr val="000000">
                      <a:alpha val="43137"/>
                    </a:srgbClr>
                  </a:outerShdw>
                </a:effectLst>
                <a:latin typeface="Arial Rounded MT Bold" pitchFamily="34" charset="0"/>
              </a:rPr>
              <a:t>Second</a:t>
            </a:r>
            <a:r>
              <a:rPr lang="en-US" dirty="0" smtClean="0">
                <a:solidFill>
                  <a:schemeClr val="tx2">
                    <a:lumMod val="75000"/>
                  </a:schemeClr>
                </a:solidFill>
                <a:latin typeface="Arial Rounded MT Bold" pitchFamily="34" charset="0"/>
              </a:rPr>
              <a:t>, </a:t>
            </a:r>
            <a:r>
              <a:rPr lang="en-US" u="sng" dirty="0" smtClean="0">
                <a:solidFill>
                  <a:schemeClr val="tx2">
                    <a:lumMod val="75000"/>
                  </a:schemeClr>
                </a:solidFill>
                <a:latin typeface="Arial Rounded MT Bold" pitchFamily="34" charset="0"/>
              </a:rPr>
              <a:t>distributional change </a:t>
            </a:r>
            <a:r>
              <a:rPr lang="en-US" dirty="0" smtClean="0">
                <a:solidFill>
                  <a:schemeClr val="tx2">
                    <a:lumMod val="75000"/>
                  </a:schemeClr>
                </a:solidFill>
                <a:latin typeface="Arial Rounded MT Bold" pitchFamily="34" charset="0"/>
              </a:rPr>
              <a:t>matters to </a:t>
            </a:r>
            <a:r>
              <a:rPr lang="en-US" dirty="0" smtClean="0">
                <a:solidFill>
                  <a:schemeClr val="tx2">
                    <a:lumMod val="75000"/>
                  </a:schemeClr>
                </a:solidFill>
                <a:latin typeface="Arial Rounded MT Bold" pitchFamily="34" charset="0"/>
              </a:rPr>
              <a:t>the poor and to the rich (in the opposite </a:t>
            </a:r>
            <a:r>
              <a:rPr lang="en-US" dirty="0" smtClean="0">
                <a:solidFill>
                  <a:schemeClr val="tx2">
                    <a:lumMod val="75000"/>
                  </a:schemeClr>
                </a:solidFill>
                <a:latin typeface="Arial Rounded MT Bold" pitchFamily="34" charset="0"/>
              </a:rPr>
              <a:t>directions</a:t>
            </a:r>
            <a:r>
              <a:rPr lang="en-US" dirty="0" smtClean="0">
                <a:solidFill>
                  <a:schemeClr val="tx2">
                    <a:lumMod val="75000"/>
                  </a:schemeClr>
                </a:solidFill>
                <a:latin typeface="Arial Rounded MT Bold" pitchFamily="34" charset="0"/>
              </a:rPr>
              <a:t>, of course), while it is of little importance to the middle class.</a:t>
            </a:r>
          </a:p>
          <a:p>
            <a:pPr marL="3175" indent="-3175">
              <a:buNone/>
            </a:pPr>
            <a:endParaRPr lang="en-US" dirty="0" smtClean="0">
              <a:solidFill>
                <a:schemeClr val="tx2">
                  <a:lumMod val="75000"/>
                </a:schemeClr>
              </a:solidFill>
              <a:latin typeface="Arial Rounded MT Bold" pitchFamily="34" charset="0"/>
            </a:endParaRPr>
          </a:p>
          <a:p>
            <a:pPr marL="3175" indent="-3175">
              <a:buNone/>
            </a:pPr>
            <a:r>
              <a:rPr lang="en-US" dirty="0" smtClean="0">
                <a:solidFill>
                  <a:srgbClr val="C00000"/>
                </a:solidFill>
                <a:effectLst>
                  <a:outerShdw blurRad="38100" dist="38100" dir="2700000" algn="tl">
                    <a:srgbClr val="000000">
                      <a:alpha val="43137"/>
                    </a:srgbClr>
                  </a:outerShdw>
                </a:effectLst>
                <a:latin typeface="Arial Rounded MT Bold" pitchFamily="34" charset="0"/>
              </a:rPr>
              <a:t>Third</a:t>
            </a:r>
            <a:r>
              <a:rPr lang="en-US" dirty="0" smtClean="0">
                <a:solidFill>
                  <a:schemeClr val="tx2">
                    <a:lumMod val="75000"/>
                  </a:schemeClr>
                </a:solidFill>
                <a:latin typeface="Arial Rounded MT Bold" pitchFamily="34" charset="0"/>
              </a:rPr>
              <a:t>: what seems to matter to </a:t>
            </a:r>
            <a:r>
              <a:rPr lang="en-US" u="sng" dirty="0" smtClean="0">
                <a:solidFill>
                  <a:schemeClr val="tx2">
                    <a:lumMod val="75000"/>
                  </a:schemeClr>
                </a:solidFill>
                <a:latin typeface="Arial Rounded MT Bold" pitchFamily="34" charset="0"/>
              </a:rPr>
              <a:t>the income of the middle class</a:t>
            </a:r>
            <a:r>
              <a:rPr lang="en-US" dirty="0" smtClean="0">
                <a:solidFill>
                  <a:schemeClr val="tx2">
                    <a:lumMod val="75000"/>
                  </a:schemeClr>
                </a:solidFill>
                <a:latin typeface="Arial Rounded MT Bold" pitchFamily="34" charset="0"/>
              </a:rPr>
              <a:t> is whether the county is getting richer or poorer, not whether it is becoming more or less equal.</a:t>
            </a:r>
            <a:r>
              <a:rPr lang="it-IT" dirty="0" smtClean="0">
                <a:solidFill>
                  <a:schemeClr val="tx2">
                    <a:lumMod val="75000"/>
                  </a:schemeClr>
                </a:solidFill>
                <a:latin typeface="Arial Rounded MT Bold" pitchFamily="34" charset="0"/>
              </a:rPr>
              <a:t> </a:t>
            </a:r>
            <a:endParaRPr lang="it-IT" dirty="0">
              <a:solidFill>
                <a:schemeClr val="tx2">
                  <a:lumMod val="75000"/>
                </a:schemeClr>
              </a:solidFill>
              <a:latin typeface="Arial Rounded MT Bold" pitchFamily="34" charset="0"/>
            </a:endParaRPr>
          </a:p>
        </p:txBody>
      </p:sp>
      <p:sp>
        <p:nvSpPr>
          <p:cNvPr id="4" name="CasellaDiTesto 3"/>
          <p:cNvSpPr txBox="1"/>
          <p:nvPr/>
        </p:nvSpPr>
        <p:spPr>
          <a:xfrm>
            <a:off x="500034" y="214290"/>
            <a:ext cx="8215370" cy="1200329"/>
          </a:xfrm>
          <a:prstGeom prst="rect">
            <a:avLst/>
          </a:prstGeom>
          <a:noFill/>
        </p:spPr>
        <p:txBody>
          <a:bodyPr wrap="square" rtlCol="0">
            <a:spAutoFit/>
          </a:bodyPr>
          <a:lstStyle/>
          <a:p>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To</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what</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extent</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two</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variables</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GDP and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income</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income</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inequality</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in the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country</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of</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residence,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predict</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income</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variability</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personal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level</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a:t>
            </a:r>
            <a:endParaRPr lang="it-IT" sz="2400" dirty="0">
              <a:solidFill>
                <a:srgbClr val="C00000"/>
              </a:solidFill>
              <a:effectLst>
                <a:outerShdw blurRad="38100" dist="38100" dir="2700000" algn="tl">
                  <a:srgbClr val="000000">
                    <a:alpha val="43137"/>
                  </a:srgbClr>
                </a:outerShdw>
              </a:effectLst>
              <a:latin typeface="Arial Rounded MT Bold"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5720" y="1000108"/>
            <a:ext cx="8686800" cy="4572032"/>
          </a:xfrm>
        </p:spPr>
        <p:txBody>
          <a:bodyPr>
            <a:noAutofit/>
          </a:bodyPr>
          <a:lstStyle/>
          <a:p>
            <a:pPr>
              <a:buNone/>
            </a:pPr>
            <a:r>
              <a:rPr lang="it-IT" dirty="0" smtClean="0">
                <a:solidFill>
                  <a:schemeClr val="accent1">
                    <a:lumMod val="75000"/>
                  </a:schemeClr>
                </a:solidFill>
                <a:latin typeface="Arial Rounded MT Bold" pitchFamily="34" charset="0"/>
              </a:rPr>
              <a:t>4 </a:t>
            </a:r>
            <a:r>
              <a:rPr lang="it-IT" dirty="0" err="1" smtClean="0">
                <a:solidFill>
                  <a:schemeClr val="accent1">
                    <a:lumMod val="75000"/>
                  </a:schemeClr>
                </a:solidFill>
                <a:latin typeface="Arial Rounded MT Bold" pitchFamily="34" charset="0"/>
              </a:rPr>
              <a:t>Comments</a:t>
            </a:r>
            <a:r>
              <a:rPr lang="it-IT" dirty="0" smtClean="0">
                <a:solidFill>
                  <a:schemeClr val="accent1">
                    <a:lumMod val="75000"/>
                  </a:schemeClr>
                </a:solidFill>
                <a:latin typeface="Arial Rounded MT Bold" pitchFamily="34" charset="0"/>
              </a:rPr>
              <a:t>:</a:t>
            </a:r>
            <a:endParaRPr lang="it-IT" dirty="0" smtClean="0">
              <a:solidFill>
                <a:schemeClr val="accent1">
                  <a:lumMod val="75000"/>
                </a:schemeClr>
              </a:solidFill>
              <a:latin typeface="Arial Rounded MT Bold" pitchFamily="34" charset="0"/>
            </a:endParaRPr>
          </a:p>
          <a:p>
            <a:pPr>
              <a:buNone/>
            </a:pPr>
            <a:r>
              <a:rPr lang="it-IT" dirty="0" smtClean="0">
                <a:solidFill>
                  <a:schemeClr val="accent1">
                    <a:lumMod val="75000"/>
                  </a:schemeClr>
                </a:solidFill>
                <a:latin typeface="Arial Rounded MT Bold" pitchFamily="34" charset="0"/>
              </a:rPr>
              <a:t>First:</a:t>
            </a:r>
            <a:r>
              <a:rPr lang="en-US" dirty="0" smtClean="0">
                <a:solidFill>
                  <a:schemeClr val="accent1">
                    <a:lumMod val="75000"/>
                  </a:schemeClr>
                </a:solidFill>
                <a:latin typeface="Arial Rounded MT Bold" pitchFamily="34" charset="0"/>
              </a:rPr>
              <a:t> more than </a:t>
            </a:r>
            <a:r>
              <a:rPr lang="en-US" u="sng" dirty="0" smtClean="0">
                <a:solidFill>
                  <a:schemeClr val="accent1">
                    <a:lumMod val="75000"/>
                  </a:schemeClr>
                </a:solidFill>
                <a:latin typeface="Arial Rounded MT Bold" pitchFamily="34" charset="0"/>
              </a:rPr>
              <a:t>half of the variability in personal percentile incomes around the world are accounted for by the </a:t>
            </a:r>
            <a:r>
              <a:rPr lang="it-IT" u="sng" dirty="0" smtClean="0">
                <a:solidFill>
                  <a:schemeClr val="accent1">
                    <a:lumMod val="75000"/>
                  </a:schemeClr>
                </a:solidFill>
                <a:latin typeface="Arial Rounded MT Bold" pitchFamily="34" charset="0"/>
              </a:rPr>
              <a:t>GDP per capita and the </a:t>
            </a:r>
            <a:r>
              <a:rPr lang="it-IT" u="sng" dirty="0" err="1" smtClean="0">
                <a:solidFill>
                  <a:schemeClr val="accent1">
                    <a:lumMod val="75000"/>
                  </a:schemeClr>
                </a:solidFill>
                <a:latin typeface="Arial Rounded MT Bold" pitchFamily="34" charset="0"/>
              </a:rPr>
              <a:t>income</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inequality</a:t>
            </a:r>
            <a:r>
              <a:rPr lang="it-IT" u="sng" dirty="0" smtClean="0">
                <a:solidFill>
                  <a:schemeClr val="accent1">
                    <a:lumMod val="75000"/>
                  </a:schemeClr>
                </a:solidFill>
                <a:latin typeface="Arial Rounded MT Bold" pitchFamily="34" charset="0"/>
              </a:rPr>
              <a:t> in the </a:t>
            </a:r>
            <a:r>
              <a:rPr lang="it-IT" u="sng" dirty="0" err="1" smtClean="0">
                <a:solidFill>
                  <a:schemeClr val="accent1">
                    <a:lumMod val="75000"/>
                  </a:schemeClr>
                </a:solidFill>
                <a:latin typeface="Arial Rounded MT Bold" pitchFamily="34" charset="0"/>
              </a:rPr>
              <a:t>country</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of</a:t>
            </a:r>
            <a:r>
              <a:rPr lang="it-IT" u="sng" dirty="0" smtClean="0">
                <a:solidFill>
                  <a:schemeClr val="accent1">
                    <a:lumMod val="75000"/>
                  </a:schemeClr>
                </a:solidFill>
                <a:latin typeface="Arial Rounded MT Bold" pitchFamily="34" charset="0"/>
              </a:rPr>
              <a:t> residence. </a:t>
            </a:r>
            <a:r>
              <a:rPr lang="it-IT" dirty="0" smtClean="0">
                <a:solidFill>
                  <a:schemeClr val="accent1">
                    <a:lumMod val="75000"/>
                  </a:schemeClr>
                </a:solidFill>
                <a:latin typeface="Arial Rounded MT Bold" pitchFamily="34" charset="0"/>
              </a:rPr>
              <a:t>P</a:t>
            </a:r>
            <a:r>
              <a:rPr lang="en-US" dirty="0" smtClean="0">
                <a:solidFill>
                  <a:schemeClr val="accent1">
                    <a:lumMod val="75000"/>
                  </a:schemeClr>
                </a:solidFill>
                <a:latin typeface="Arial Rounded MT Bold" pitchFamily="34" charset="0"/>
              </a:rPr>
              <a:t>lace of residence is therefore a lower bound to global inequality of opportunity.</a:t>
            </a:r>
            <a:endParaRPr lang="it-IT" dirty="0" smtClean="0">
              <a:solidFill>
                <a:schemeClr val="accent1">
                  <a:lumMod val="75000"/>
                </a:schemeClr>
              </a:solidFill>
              <a:latin typeface="Arial Rounded MT Bold" pitchFamily="34" charset="0"/>
            </a:endParaRPr>
          </a:p>
          <a:p>
            <a:pPr>
              <a:buNone/>
            </a:pPr>
            <a:endParaRPr lang="it-IT" dirty="0" smtClean="0">
              <a:solidFill>
                <a:schemeClr val="accent1">
                  <a:lumMod val="75000"/>
                </a:schemeClr>
              </a:solidFill>
              <a:latin typeface="Arial Rounded MT Bold" pitchFamily="34" charset="0"/>
            </a:endParaRPr>
          </a:p>
          <a:p>
            <a:pPr>
              <a:buNone/>
            </a:pPr>
            <a:r>
              <a:rPr lang="it-IT" dirty="0" err="1" smtClean="0">
                <a:solidFill>
                  <a:schemeClr val="accent1">
                    <a:lumMod val="75000"/>
                  </a:schemeClr>
                </a:solidFill>
                <a:latin typeface="Arial Rounded MT Bold" pitchFamily="34" charset="0"/>
              </a:rPr>
              <a:t>Second</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given</a:t>
            </a:r>
            <a:r>
              <a:rPr lang="it-IT" dirty="0" smtClean="0">
                <a:solidFill>
                  <a:schemeClr val="accent1">
                    <a:lumMod val="75000"/>
                  </a:schemeClr>
                </a:solidFill>
                <a:latin typeface="Arial Rounded MT Bold" pitchFamily="34" charset="0"/>
              </a:rPr>
              <a:t> the </a:t>
            </a:r>
            <a:r>
              <a:rPr lang="it-IT" dirty="0" err="1" smtClean="0">
                <a:solidFill>
                  <a:schemeClr val="accent1">
                    <a:lumMod val="75000"/>
                  </a:schemeClr>
                </a:solidFill>
                <a:latin typeface="Arial Rounded MT Bold" pitchFamily="34" charset="0"/>
              </a:rPr>
              <a:t>income</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class</a:t>
            </a:r>
            <a:r>
              <a:rPr lang="it-IT" dirty="0" smtClean="0">
                <a:solidFill>
                  <a:schemeClr val="accent1">
                    <a:lumMod val="75000"/>
                  </a:schemeClr>
                </a:solidFill>
                <a:latin typeface="Arial Rounded MT Bold" pitchFamily="34" charset="0"/>
              </a:rPr>
              <a:t> </a:t>
            </a:r>
            <a:r>
              <a:rPr lang="en-US" dirty="0" smtClean="0">
                <a:solidFill>
                  <a:schemeClr val="accent1">
                    <a:lumMod val="75000"/>
                  </a:schemeClr>
                </a:solidFill>
                <a:latin typeface="Arial Rounded MT Bold" pitchFamily="34" charset="0"/>
              </a:rPr>
              <a:t>of a person (her country and income </a:t>
            </a:r>
            <a:r>
              <a:rPr lang="en-US" dirty="0" err="1" smtClean="0">
                <a:solidFill>
                  <a:schemeClr val="accent1">
                    <a:lumMod val="75000"/>
                  </a:schemeClr>
                </a:solidFill>
                <a:latin typeface="Arial Rounded MT Bold" pitchFamily="34" charset="0"/>
              </a:rPr>
              <a:t>ventile</a:t>
            </a:r>
            <a:r>
              <a:rPr lang="en-US" dirty="0" smtClean="0">
                <a:solidFill>
                  <a:schemeClr val="accent1">
                    <a:lumMod val="75000"/>
                  </a:schemeClr>
                </a:solidFill>
                <a:latin typeface="Arial Rounded MT Bold" pitchFamily="34" charset="0"/>
              </a:rPr>
              <a:t>), </a:t>
            </a:r>
            <a:r>
              <a:rPr lang="en-US" u="sng" dirty="0" smtClean="0">
                <a:solidFill>
                  <a:schemeClr val="accent1">
                    <a:lumMod val="75000"/>
                  </a:schemeClr>
                </a:solidFill>
                <a:latin typeface="Arial Rounded MT Bold" pitchFamily="34" charset="0"/>
              </a:rPr>
              <a:t>knowing the country where that person lives is sufficient to explain about 90% of the variability of incomes globally</a:t>
            </a:r>
            <a:r>
              <a:rPr lang="en-US" dirty="0" smtClean="0">
                <a:solidFill>
                  <a:schemeClr val="accent1">
                    <a:lumMod val="75000"/>
                  </a:schemeClr>
                </a:solidFill>
                <a:latin typeface="Arial Rounded MT Bold" pitchFamily="34" charset="0"/>
              </a:rPr>
              <a:t>.</a:t>
            </a:r>
          </a:p>
          <a:p>
            <a:pPr>
              <a:buNone/>
            </a:pPr>
            <a:endParaRPr lang="en-US" dirty="0" smtClean="0">
              <a:solidFill>
                <a:schemeClr val="accent1">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14356"/>
            <a:ext cx="8229600" cy="5411807"/>
          </a:xfrm>
        </p:spPr>
        <p:txBody>
          <a:bodyPr>
            <a:normAutofit lnSpcReduction="10000"/>
          </a:bodyPr>
          <a:lstStyle/>
          <a:p>
            <a:pPr>
              <a:buNone/>
            </a:pPr>
            <a:r>
              <a:rPr lang="en-US" dirty="0" smtClean="0">
                <a:solidFill>
                  <a:schemeClr val="accent1">
                    <a:lumMod val="75000"/>
                  </a:schemeClr>
                </a:solidFill>
                <a:latin typeface="Arial Rounded MT Bold" pitchFamily="34" charset="0"/>
              </a:rPr>
              <a:t>Third: </a:t>
            </a:r>
            <a:r>
              <a:rPr lang="it-IT" dirty="0" err="1" smtClean="0">
                <a:solidFill>
                  <a:schemeClr val="accent1">
                    <a:lumMod val="75000"/>
                  </a:schemeClr>
                </a:solidFill>
                <a:latin typeface="Arial Rounded MT Bold" pitchFamily="34" charset="0"/>
              </a:rPr>
              <a:t>there</a:t>
            </a:r>
            <a:r>
              <a:rPr lang="it-IT" dirty="0" smtClean="0">
                <a:solidFill>
                  <a:schemeClr val="accent1">
                    <a:lumMod val="75000"/>
                  </a:schemeClr>
                </a:solidFill>
                <a:latin typeface="Arial Rounded MT Bold" pitchFamily="34" charset="0"/>
              </a:rPr>
              <a:t> </a:t>
            </a:r>
            <a:r>
              <a:rPr lang="en-US" dirty="0" smtClean="0">
                <a:solidFill>
                  <a:schemeClr val="accent1">
                    <a:lumMod val="75000"/>
                  </a:schemeClr>
                </a:solidFill>
                <a:latin typeface="Arial Rounded MT Bold" pitchFamily="34" charset="0"/>
              </a:rPr>
              <a:t>is a trade-off between the GDP per capita of the country and its income distribution. </a:t>
            </a:r>
            <a:r>
              <a:rPr lang="en-US" u="sng" dirty="0" smtClean="0">
                <a:solidFill>
                  <a:schemeClr val="accent1">
                    <a:lumMod val="75000"/>
                  </a:schemeClr>
                </a:solidFill>
                <a:latin typeface="Arial Rounded MT Bold" pitchFamily="34" charset="0"/>
              </a:rPr>
              <a:t>A person who is in a low income class might prefer to live in a more egalitarian country, even if that country’s GDP per capita is less</a:t>
            </a:r>
            <a:r>
              <a:rPr lang="en-US" dirty="0" smtClean="0">
                <a:solidFill>
                  <a:schemeClr val="accent1">
                    <a:lumMod val="75000"/>
                  </a:schemeClr>
                </a:solidFill>
                <a:latin typeface="Arial Rounded MT Bold" pitchFamily="34" charset="0"/>
              </a:rPr>
              <a:t>. The opposite, of course, holds for a person in a high-income </a:t>
            </a:r>
            <a:r>
              <a:rPr lang="it-IT" dirty="0" err="1" smtClean="0">
                <a:solidFill>
                  <a:schemeClr val="accent1">
                    <a:lumMod val="75000"/>
                  </a:schemeClr>
                </a:solidFill>
                <a:latin typeface="Arial Rounded MT Bold" pitchFamily="34" charset="0"/>
              </a:rPr>
              <a:t>class</a:t>
            </a:r>
            <a:r>
              <a:rPr lang="it-IT" dirty="0" smtClean="0">
                <a:solidFill>
                  <a:schemeClr val="accent1">
                    <a:lumMod val="75000"/>
                  </a:schemeClr>
                </a:solidFill>
                <a:latin typeface="Arial Rounded MT Bold" pitchFamily="34" charset="0"/>
              </a:rPr>
              <a:t>. </a:t>
            </a:r>
            <a:r>
              <a:rPr lang="it-IT" dirty="0" err="1" smtClean="0">
                <a:solidFill>
                  <a:schemeClr val="accent1">
                    <a:lumMod val="75000"/>
                  </a:schemeClr>
                </a:solidFill>
                <a:latin typeface="Arial Rounded MT Bold" pitchFamily="34" charset="0"/>
              </a:rPr>
              <a:t>This</a:t>
            </a:r>
            <a:r>
              <a:rPr lang="en-US" dirty="0" smtClean="0">
                <a:solidFill>
                  <a:schemeClr val="accent1">
                    <a:lumMod val="75000"/>
                  </a:schemeClr>
                </a:solidFill>
                <a:latin typeface="Arial Rounded MT Bold" pitchFamily="34" charset="0"/>
              </a:rPr>
              <a:t> for the extreme income classes. </a:t>
            </a:r>
          </a:p>
          <a:p>
            <a:pPr>
              <a:buNone/>
            </a:pPr>
            <a:endParaRPr lang="en-US" dirty="0" smtClean="0">
              <a:solidFill>
                <a:schemeClr val="accent1">
                  <a:lumMod val="75000"/>
                </a:schemeClr>
              </a:solidFill>
              <a:latin typeface="Arial Rounded MT Bold" pitchFamily="34" charset="0"/>
            </a:endParaRPr>
          </a:p>
          <a:p>
            <a:pPr>
              <a:buNone/>
            </a:pPr>
            <a:r>
              <a:rPr lang="en-US" dirty="0" smtClean="0">
                <a:solidFill>
                  <a:schemeClr val="accent1">
                    <a:lumMod val="75000"/>
                  </a:schemeClr>
                </a:solidFill>
                <a:latin typeface="Arial Rounded MT Bold" pitchFamily="34" charset="0"/>
              </a:rPr>
              <a:t>Forth:  for the middle classes, national distribution is relatively unimportant because income shares of the middle </a:t>
            </a:r>
            <a:r>
              <a:rPr lang="en-US" dirty="0" err="1" smtClean="0">
                <a:solidFill>
                  <a:schemeClr val="accent1">
                    <a:lumMod val="75000"/>
                  </a:schemeClr>
                </a:solidFill>
                <a:latin typeface="Arial Rounded MT Bold" pitchFamily="34" charset="0"/>
              </a:rPr>
              <a:t>ventiles</a:t>
            </a:r>
            <a:r>
              <a:rPr lang="en-US" dirty="0" smtClean="0">
                <a:solidFill>
                  <a:schemeClr val="accent1">
                    <a:lumMod val="75000"/>
                  </a:schemeClr>
                </a:solidFill>
                <a:latin typeface="Arial Rounded MT Bold" pitchFamily="34" charset="0"/>
              </a:rPr>
              <a:t> do not vary much across nations, whether the nations are equal or not. </a:t>
            </a:r>
            <a:r>
              <a:rPr lang="en-US" u="sng" dirty="0" smtClean="0">
                <a:solidFill>
                  <a:schemeClr val="accent1">
                    <a:lumMod val="75000"/>
                  </a:schemeClr>
                </a:solidFill>
                <a:latin typeface="Arial Rounded MT Bold" pitchFamily="34" charset="0"/>
              </a:rPr>
              <a:t>For the middle classes, therefore, the mean income of  the country where they live will be the key factor in determining </a:t>
            </a:r>
            <a:r>
              <a:rPr lang="it-IT" u="sng" dirty="0" err="1" smtClean="0">
                <a:solidFill>
                  <a:schemeClr val="accent1">
                    <a:lumMod val="75000"/>
                  </a:schemeClr>
                </a:solidFill>
                <a:latin typeface="Arial Rounded MT Bold" pitchFamily="34" charset="0"/>
              </a:rPr>
              <a:t>their</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own</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income</a:t>
            </a:r>
            <a:r>
              <a:rPr lang="it-IT" u="sng" dirty="0" smtClean="0">
                <a:solidFill>
                  <a:schemeClr val="accent1">
                    <a:lumMod val="75000"/>
                  </a:schemeClr>
                </a:solidFill>
                <a:latin typeface="Arial Rounded MT Bold" pitchFamily="34" charset="0"/>
              </a:rPr>
              <a:t> </a:t>
            </a:r>
            <a:r>
              <a:rPr lang="it-IT" u="sng" dirty="0" err="1" smtClean="0">
                <a:solidFill>
                  <a:schemeClr val="accent1">
                    <a:lumMod val="75000"/>
                  </a:schemeClr>
                </a:solidFill>
                <a:latin typeface="Arial Rounded MT Bold" pitchFamily="34" charset="0"/>
              </a:rPr>
              <a:t>level</a:t>
            </a:r>
            <a:r>
              <a:rPr lang="it-IT" u="sng" dirty="0" smtClean="0">
                <a:solidFill>
                  <a:schemeClr val="accent1">
                    <a:lumMod val="75000"/>
                  </a:schemeClr>
                </a:solidFill>
                <a:latin typeface="Arial Rounded MT Bold" pitchFamily="34" charset="0"/>
              </a:rPr>
              <a:t>.</a:t>
            </a:r>
          </a:p>
          <a:p>
            <a:endParaRPr lang="it-IT"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7158" y="642918"/>
            <a:ext cx="8229600" cy="428628"/>
          </a:xfrm>
        </p:spPr>
        <p:txBody>
          <a:bodyPr/>
          <a:lstStyle/>
          <a:p>
            <a:r>
              <a:rPr lang="it-IT" sz="2800" dirty="0" err="1" smtClean="0">
                <a:latin typeface="Arial Rounded MT Bold" pitchFamily="34" charset="0"/>
              </a:rPr>
              <a:t>Sociological</a:t>
            </a:r>
            <a:r>
              <a:rPr lang="it-IT" sz="2800" dirty="0" smtClean="0">
                <a:latin typeface="Arial Rounded MT Bold" pitchFamily="34" charset="0"/>
              </a:rPr>
              <a:t>  </a:t>
            </a:r>
            <a:r>
              <a:rPr lang="it-IT" sz="2800" dirty="0" err="1" smtClean="0">
                <a:latin typeface="Arial Rounded MT Bold" pitchFamily="34" charset="0"/>
              </a:rPr>
              <a:t>issues</a:t>
            </a:r>
            <a:r>
              <a:rPr lang="it-IT" sz="2800" dirty="0" smtClean="0">
                <a:latin typeface="Arial Rounded MT Bold" pitchFamily="34" charset="0"/>
              </a:rPr>
              <a:t>. A </a:t>
            </a:r>
            <a:r>
              <a:rPr lang="it-IT" sz="2800" dirty="0" err="1" smtClean="0">
                <a:latin typeface="Arial Rounded MT Bold" pitchFamily="34" charset="0"/>
              </a:rPr>
              <a:t>very</a:t>
            </a:r>
            <a:r>
              <a:rPr lang="it-IT" sz="2800" dirty="0" smtClean="0">
                <a:latin typeface="Arial Rounded MT Bold" pitchFamily="34" charset="0"/>
              </a:rPr>
              <a:t> </a:t>
            </a:r>
            <a:r>
              <a:rPr lang="it-IT" sz="2800" dirty="0" err="1" smtClean="0">
                <a:latin typeface="Arial Rounded MT Bold" pitchFamily="34" charset="0"/>
              </a:rPr>
              <a:t>provisional</a:t>
            </a:r>
            <a:r>
              <a:rPr lang="it-IT" sz="2800" dirty="0" smtClean="0">
                <a:latin typeface="Arial Rounded MT Bold" pitchFamily="34" charset="0"/>
              </a:rPr>
              <a:t> sketch</a:t>
            </a:r>
            <a:endParaRPr lang="it-IT" sz="2800" dirty="0">
              <a:latin typeface="Arial Rounded MT Bold" pitchFamily="34" charset="0"/>
            </a:endParaRPr>
          </a:p>
        </p:txBody>
      </p:sp>
      <p:sp>
        <p:nvSpPr>
          <p:cNvPr id="3" name="Segnaposto contenuto 2"/>
          <p:cNvSpPr>
            <a:spLocks noGrp="1"/>
          </p:cNvSpPr>
          <p:nvPr>
            <p:ph idx="1"/>
          </p:nvPr>
        </p:nvSpPr>
        <p:spPr>
          <a:xfrm>
            <a:off x="428596" y="1500174"/>
            <a:ext cx="8543956" cy="4572032"/>
          </a:xfrm>
        </p:spPr>
        <p:txBody>
          <a:bodyPr>
            <a:normAutofit/>
          </a:bodyPr>
          <a:lstStyle/>
          <a:p>
            <a:r>
              <a:rPr lang="it-IT" sz="2200" dirty="0" err="1" smtClean="0">
                <a:solidFill>
                  <a:schemeClr val="accent1">
                    <a:lumMod val="75000"/>
                  </a:schemeClr>
                </a:solidFill>
                <a:latin typeface="Arial Rounded MT Bold" pitchFamily="34" charset="0"/>
              </a:rPr>
              <a:t>Globalization</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may</a:t>
            </a:r>
            <a:r>
              <a:rPr lang="it-IT" sz="2200" dirty="0" smtClean="0">
                <a:solidFill>
                  <a:schemeClr val="accent1">
                    <a:lumMod val="75000"/>
                  </a:schemeClr>
                </a:solidFill>
                <a:latin typeface="Arial Rounded MT Bold" pitchFamily="34" charset="0"/>
              </a:rPr>
              <a:t> </a:t>
            </a:r>
            <a:r>
              <a:rPr lang="it-IT" sz="2200" dirty="0" smtClean="0">
                <a:solidFill>
                  <a:schemeClr val="accent1">
                    <a:lumMod val="75000"/>
                  </a:schemeClr>
                </a:solidFill>
                <a:latin typeface="Arial Rounded MT Bold" pitchFamily="34" charset="0"/>
              </a:rPr>
              <a:t>impact in </a:t>
            </a:r>
            <a:r>
              <a:rPr lang="it-IT" sz="2200" dirty="0" err="1" smtClean="0">
                <a:solidFill>
                  <a:schemeClr val="accent1">
                    <a:lumMod val="75000"/>
                  </a:schemeClr>
                </a:solidFill>
                <a:latin typeface="Arial Rounded MT Bold" pitchFamily="34" charset="0"/>
              </a:rPr>
              <a:t>rather</a:t>
            </a:r>
            <a:r>
              <a:rPr lang="it-IT" sz="2200" dirty="0" smtClean="0">
                <a:solidFill>
                  <a:schemeClr val="accent1">
                    <a:lumMod val="75000"/>
                  </a:schemeClr>
                </a:solidFill>
                <a:latin typeface="Arial Rounded MT Bold" pitchFamily="34" charset="0"/>
              </a:rPr>
              <a:t> </a:t>
            </a:r>
            <a:r>
              <a:rPr lang="it-IT" sz="2200" u="sng" dirty="0" err="1" smtClean="0">
                <a:solidFill>
                  <a:schemeClr val="accent1">
                    <a:lumMod val="75000"/>
                  </a:schemeClr>
                </a:solidFill>
                <a:latin typeface="Arial Rounded MT Bold" pitchFamily="34" charset="0"/>
              </a:rPr>
              <a:t>different</a:t>
            </a:r>
            <a:r>
              <a:rPr lang="it-IT" sz="2200" u="sng" dirty="0" smtClean="0">
                <a:solidFill>
                  <a:schemeClr val="accent1">
                    <a:lumMod val="75000"/>
                  </a:schemeClr>
                </a:solidFill>
                <a:latin typeface="Arial Rounded MT Bold" pitchFamily="34" charset="0"/>
              </a:rPr>
              <a:t> </a:t>
            </a:r>
            <a:r>
              <a:rPr lang="it-IT" sz="2200" u="sng" dirty="0" err="1" smtClean="0">
                <a:solidFill>
                  <a:schemeClr val="accent1">
                    <a:lumMod val="75000"/>
                  </a:schemeClr>
                </a:solidFill>
                <a:latin typeface="Arial Rounded MT Bold" pitchFamily="34" charset="0"/>
              </a:rPr>
              <a:t>ways</a:t>
            </a:r>
            <a:r>
              <a:rPr lang="it-IT" sz="2200" u="sng" dirty="0" smtClean="0">
                <a:solidFill>
                  <a:schemeClr val="accent1">
                    <a:lumMod val="75000"/>
                  </a:schemeClr>
                </a:solidFill>
                <a:latin typeface="Arial Rounded MT Bold" pitchFamily="34" charset="0"/>
              </a:rPr>
              <a:t> in </a:t>
            </a:r>
            <a:r>
              <a:rPr lang="it-IT" sz="2200" u="sng" dirty="0" err="1" smtClean="0">
                <a:solidFill>
                  <a:schemeClr val="accent1">
                    <a:lumMod val="75000"/>
                  </a:schemeClr>
                </a:solidFill>
                <a:latin typeface="Arial Rounded MT Bold" pitchFamily="34" charset="0"/>
              </a:rPr>
              <a:t>different</a:t>
            </a:r>
            <a:r>
              <a:rPr lang="it-IT" sz="2200" u="sng" dirty="0" smtClean="0">
                <a:solidFill>
                  <a:schemeClr val="accent1">
                    <a:lumMod val="75000"/>
                  </a:schemeClr>
                </a:solidFill>
                <a:latin typeface="Arial Rounded MT Bold" pitchFamily="34" charset="0"/>
              </a:rPr>
              <a:t> </a:t>
            </a:r>
            <a:r>
              <a:rPr lang="it-IT" sz="2200" u="sng" dirty="0" err="1" smtClean="0">
                <a:solidFill>
                  <a:schemeClr val="accent1">
                    <a:lumMod val="75000"/>
                  </a:schemeClr>
                </a:solidFill>
                <a:latin typeface="Arial Rounded MT Bold" pitchFamily="34" charset="0"/>
              </a:rPr>
              <a:t>countries</a:t>
            </a:r>
            <a:r>
              <a:rPr lang="it-IT" sz="2200" dirty="0" smtClean="0">
                <a:solidFill>
                  <a:schemeClr val="accent1">
                    <a:lumMod val="75000"/>
                  </a:schemeClr>
                </a:solidFill>
                <a:latin typeface="Arial Rounded MT Bold" pitchFamily="34" charset="0"/>
              </a:rPr>
              <a:t>, </a:t>
            </a:r>
            <a:r>
              <a:rPr lang="it-IT" sz="2200" dirty="0" smtClean="0">
                <a:solidFill>
                  <a:schemeClr val="accent1">
                    <a:lumMod val="75000"/>
                  </a:schemeClr>
                </a:solidFill>
                <a:latin typeface="Arial Rounded MT Bold" pitchFamily="34" charset="0"/>
              </a:rPr>
              <a:t>and strain </a:t>
            </a:r>
            <a:r>
              <a:rPr lang="it-IT" sz="2200" dirty="0" err="1" smtClean="0">
                <a:solidFill>
                  <a:schemeClr val="accent1">
                    <a:lumMod val="75000"/>
                  </a:schemeClr>
                </a:solidFill>
                <a:latin typeface="Arial Rounded MT Bold" pitchFamily="34" charset="0"/>
              </a:rPr>
              <a:t>different</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areas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of</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activity</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concerning</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several</a:t>
            </a:r>
            <a:r>
              <a:rPr lang="it-IT" sz="2200" dirty="0" smtClean="0">
                <a:solidFill>
                  <a:schemeClr val="accent1">
                    <a:lumMod val="75000"/>
                  </a:schemeClr>
                </a:solidFill>
                <a:latin typeface="Arial Rounded MT Bold" pitchFamily="34" charset="0"/>
              </a:rPr>
              <a:t> and </a:t>
            </a:r>
            <a:r>
              <a:rPr lang="it-IT" sz="2200" dirty="0" err="1" smtClean="0">
                <a:solidFill>
                  <a:schemeClr val="accent1">
                    <a:lumMod val="75000"/>
                  </a:schemeClr>
                </a:solidFill>
                <a:latin typeface="Arial Rounded MT Bold" pitchFamily="34" charset="0"/>
              </a:rPr>
              <a:t>diversified</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groups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of</a:t>
            </a:r>
            <a:r>
              <a:rPr lang="it-IT" sz="2200" dirty="0" smtClean="0">
                <a:solidFill>
                  <a:schemeClr val="accent1">
                    <a:lumMod val="75000"/>
                  </a:schemeClr>
                </a:solidFill>
                <a:latin typeface="Arial Rounded MT Bold" pitchFamily="34" charset="0"/>
              </a:rPr>
              <a:t> people, </a:t>
            </a:r>
            <a:r>
              <a:rPr lang="it-IT" sz="2200" dirty="0" err="1" smtClean="0">
                <a:solidFill>
                  <a:schemeClr val="accent1">
                    <a:lumMod val="75000"/>
                  </a:schemeClr>
                </a:solidFill>
                <a:latin typeface="Arial Rounded MT Bold" pitchFamily="34" charset="0"/>
              </a:rPr>
              <a:t>with</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hopes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interests</a:t>
            </a:r>
            <a:r>
              <a:rPr lang="it-IT" sz="2200" dirty="0" smtClean="0">
                <a:solidFill>
                  <a:schemeClr val="accent1">
                    <a:lumMod val="75000"/>
                  </a:schemeClr>
                </a:solidFill>
                <a:latin typeface="Arial Rounded MT Bold" pitchFamily="34" charset="0"/>
              </a:rPr>
              <a:t> and/or </a:t>
            </a:r>
            <a:r>
              <a:rPr lang="it-IT" sz="2200" dirty="0" err="1" smtClean="0">
                <a:solidFill>
                  <a:schemeClr val="accent1">
                    <a:lumMod val="75000"/>
                  </a:schemeClr>
                </a:solidFill>
                <a:latin typeface="Arial Rounded MT Bold" pitchFamily="34" charset="0"/>
              </a:rPr>
              <a:t>expectations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not</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overlapping</a:t>
            </a:r>
            <a:r>
              <a:rPr lang="it-IT" sz="2200" dirty="0" smtClean="0">
                <a:solidFill>
                  <a:schemeClr val="accent1">
                    <a:lumMod val="75000"/>
                  </a:schemeClr>
                </a:solidFill>
                <a:latin typeface="Arial Rounded MT Bold" pitchFamily="34" charset="0"/>
              </a:rPr>
              <a:t>.</a:t>
            </a:r>
            <a:endParaRPr lang="it-IT" sz="2200" dirty="0" smtClean="0">
              <a:solidFill>
                <a:schemeClr val="accent1">
                  <a:lumMod val="75000"/>
                </a:schemeClr>
              </a:solidFill>
              <a:latin typeface="Arial Rounded MT Bold" pitchFamily="34" charset="0"/>
            </a:endParaRPr>
          </a:p>
          <a:p>
            <a:endParaRPr lang="it-IT" sz="2200" dirty="0" smtClean="0">
              <a:solidFill>
                <a:schemeClr val="accent1">
                  <a:lumMod val="75000"/>
                </a:schemeClr>
              </a:solidFill>
              <a:latin typeface="Arial Rounded MT Bold" pitchFamily="34" charset="0"/>
            </a:endParaRPr>
          </a:p>
          <a:p>
            <a:r>
              <a:rPr lang="it-IT" sz="2200" dirty="0" err="1" smtClean="0">
                <a:solidFill>
                  <a:schemeClr val="accent1">
                    <a:lumMod val="75000"/>
                  </a:schemeClr>
                </a:solidFill>
                <a:latin typeface="Arial Rounded MT Bold" pitchFamily="34" charset="0"/>
              </a:rPr>
              <a:t>Furthermore</a:t>
            </a:r>
            <a:r>
              <a:rPr lang="it-IT" sz="2200" dirty="0" smtClean="0">
                <a:solidFill>
                  <a:schemeClr val="accent1">
                    <a:lumMod val="75000"/>
                  </a:schemeClr>
                </a:solidFill>
                <a:latin typeface="Arial Rounded MT Bold" pitchFamily="34" charset="0"/>
              </a:rPr>
              <a:t>, people’s </a:t>
            </a:r>
            <a:r>
              <a:rPr lang="it-IT" sz="2200" dirty="0" err="1" smtClean="0">
                <a:solidFill>
                  <a:schemeClr val="accent1">
                    <a:lumMod val="75000"/>
                  </a:schemeClr>
                </a:solidFill>
                <a:latin typeface="Arial Rounded MT Bold" pitchFamily="34" charset="0"/>
              </a:rPr>
              <a:t>reactions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to</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globalization</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may</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follow</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rather</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different</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patterns</a:t>
            </a:r>
            <a:r>
              <a:rPr lang="it-IT" sz="2200" dirty="0" smtClean="0">
                <a:solidFill>
                  <a:schemeClr val="accent1">
                    <a:lumMod val="75000"/>
                  </a:schemeClr>
                </a:solidFill>
                <a:latin typeface="Arial Rounded MT Bold" pitchFamily="34" charset="0"/>
              </a:rPr>
              <a:t> and timing in </a:t>
            </a:r>
            <a:r>
              <a:rPr lang="it-IT" sz="2200" dirty="0" err="1" smtClean="0">
                <a:solidFill>
                  <a:schemeClr val="accent1">
                    <a:lumMod val="75000"/>
                  </a:schemeClr>
                </a:solidFill>
                <a:latin typeface="Arial Rounded MT Bold" pitchFamily="34" charset="0"/>
              </a:rPr>
              <a:t>different</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countries</a:t>
            </a:r>
            <a:r>
              <a:rPr lang="it-IT" sz="2200" dirty="0" smtClean="0">
                <a:solidFill>
                  <a:schemeClr val="accent1">
                    <a:lumMod val="75000"/>
                  </a:schemeClr>
                </a:solidFill>
                <a:latin typeface="Arial Rounded MT Bold" pitchFamily="34" charset="0"/>
              </a:rPr>
              <a:t>.</a:t>
            </a:r>
          </a:p>
          <a:p>
            <a:endParaRPr lang="it-IT" sz="2200" dirty="0" smtClean="0">
              <a:solidFill>
                <a:schemeClr val="accent1">
                  <a:lumMod val="75000"/>
                </a:schemeClr>
              </a:solidFill>
              <a:latin typeface="Arial Rounded MT Bold" pitchFamily="34" charset="0"/>
            </a:endParaRPr>
          </a:p>
          <a:p>
            <a:r>
              <a:rPr lang="it-IT" sz="2200" dirty="0" smtClean="0">
                <a:solidFill>
                  <a:schemeClr val="accent1">
                    <a:lumMod val="75000"/>
                  </a:schemeClr>
                </a:solidFill>
                <a:latin typeface="Arial Rounded MT Bold" pitchFamily="34" charset="0"/>
              </a:rPr>
              <a:t>Some </a:t>
            </a:r>
            <a:r>
              <a:rPr lang="it-IT" sz="2200" dirty="0" err="1" smtClean="0">
                <a:solidFill>
                  <a:schemeClr val="accent1">
                    <a:lumMod val="75000"/>
                  </a:schemeClr>
                </a:solidFill>
                <a:latin typeface="Arial Rounded MT Bold" pitchFamily="34" charset="0"/>
              </a:rPr>
              <a:t>sociologists</a:t>
            </a:r>
            <a:r>
              <a:rPr lang="it-IT" sz="2200" dirty="0" smtClean="0">
                <a:solidFill>
                  <a:schemeClr val="accent1">
                    <a:lumMod val="75000"/>
                  </a:schemeClr>
                </a:solidFill>
                <a:latin typeface="Arial Rounded MT Bold" pitchFamily="34" charset="0"/>
              </a:rPr>
              <a:t> </a:t>
            </a:r>
            <a:r>
              <a:rPr lang="it-IT" sz="2200" dirty="0" smtClean="0">
                <a:solidFill>
                  <a:schemeClr val="accent1">
                    <a:lumMod val="75000"/>
                  </a:schemeClr>
                </a:solidFill>
                <a:latin typeface="Arial Rounded MT Bold" pitchFamily="34" charset="0"/>
              </a:rPr>
              <a:t>look </a:t>
            </a:r>
            <a:r>
              <a:rPr lang="it-IT" sz="2200" dirty="0" smtClean="0">
                <a:solidFill>
                  <a:schemeClr val="accent1">
                    <a:lumMod val="75000"/>
                  </a:schemeClr>
                </a:solidFill>
                <a:latin typeface="Arial Rounded MT Bold" pitchFamily="34" charset="0"/>
              </a:rPr>
              <a:t>at the </a:t>
            </a:r>
            <a:r>
              <a:rPr lang="it-IT" sz="2200" dirty="0" err="1" smtClean="0">
                <a:solidFill>
                  <a:schemeClr val="accent1">
                    <a:lumMod val="75000"/>
                  </a:schemeClr>
                </a:solidFill>
                <a:latin typeface="Arial Rounded MT Bold" pitchFamily="34" charset="0"/>
              </a:rPr>
              <a:t>connections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that</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may</a:t>
            </a:r>
            <a:r>
              <a:rPr lang="it-IT" sz="2200" dirty="0" smtClean="0">
                <a:solidFill>
                  <a:schemeClr val="accent1">
                    <a:lumMod val="75000"/>
                  </a:schemeClr>
                </a:solidFill>
                <a:latin typeface="Arial Rounded MT Bold" pitchFamily="34" charset="0"/>
              </a:rPr>
              <a:t> emerge </a:t>
            </a:r>
            <a:r>
              <a:rPr lang="it-IT" sz="2200" dirty="0" err="1" smtClean="0">
                <a:solidFill>
                  <a:schemeClr val="accent1">
                    <a:lumMod val="75000"/>
                  </a:schemeClr>
                </a:solidFill>
                <a:latin typeface="Arial Rounded MT Bold" pitchFamily="34" charset="0"/>
              </a:rPr>
              <a:t>between</a:t>
            </a:r>
            <a:r>
              <a:rPr lang="it-IT" sz="2200" dirty="0" smtClean="0">
                <a:solidFill>
                  <a:schemeClr val="accent1">
                    <a:lumMod val="75000"/>
                  </a:schemeClr>
                </a:solidFill>
                <a:latin typeface="Arial Rounded MT Bold" pitchFamily="34" charset="0"/>
              </a:rPr>
              <a:t>  the </a:t>
            </a:r>
            <a:r>
              <a:rPr lang="it-IT" sz="2200" dirty="0" err="1" smtClean="0">
                <a:solidFill>
                  <a:schemeClr val="accent1">
                    <a:lumMod val="75000"/>
                  </a:schemeClr>
                </a:solidFill>
                <a:latin typeface="Arial Rounded MT Bold" pitchFamily="34" charset="0"/>
              </a:rPr>
              <a:t>range</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of</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economic</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inequalities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estimated</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country</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by</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country</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worldwide</a:t>
            </a:r>
            <a:r>
              <a:rPr lang="it-IT" sz="2200" dirty="0" smtClean="0">
                <a:solidFill>
                  <a:schemeClr val="accent1">
                    <a:lumMod val="75000"/>
                  </a:schemeClr>
                </a:solidFill>
                <a:latin typeface="Arial Rounded MT Bold" pitchFamily="34" charset="0"/>
              </a:rPr>
              <a:t>,  and </a:t>
            </a:r>
            <a:r>
              <a:rPr lang="it-IT" sz="2200" dirty="0" err="1" smtClean="0">
                <a:solidFill>
                  <a:schemeClr val="accent1">
                    <a:lumMod val="75000"/>
                  </a:schemeClr>
                </a:solidFill>
                <a:latin typeface="Arial Rounded MT Bold" pitchFamily="34" charset="0"/>
              </a:rPr>
              <a:t>political</a:t>
            </a:r>
            <a:r>
              <a:rPr lang="it-IT" sz="2200" dirty="0" smtClean="0">
                <a:solidFill>
                  <a:schemeClr val="accent1">
                    <a:lumMod val="75000"/>
                  </a:schemeClr>
                </a:solidFill>
                <a:latin typeface="Arial Rounded MT Bold" pitchFamily="34" charset="0"/>
              </a:rPr>
              <a:t> or </a:t>
            </a:r>
            <a:r>
              <a:rPr lang="it-IT" sz="2200" dirty="0" err="1" smtClean="0">
                <a:solidFill>
                  <a:schemeClr val="accent1">
                    <a:lumMod val="75000"/>
                  </a:schemeClr>
                </a:solidFill>
                <a:latin typeface="Arial Rounded MT Bold" pitchFamily="34" charset="0"/>
              </a:rPr>
              <a:t>civic</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participation</a:t>
            </a:r>
            <a:r>
              <a:rPr lang="it-IT" sz="2200" dirty="0" smtClean="0">
                <a:solidFill>
                  <a:schemeClr val="accent1">
                    <a:lumMod val="75000"/>
                  </a:schemeClr>
                </a:solidFill>
                <a:latin typeface="Arial Rounded MT Bold" pitchFamily="34" charset="0"/>
              </a:rPr>
              <a:t>:</a:t>
            </a:r>
            <a:endParaRPr lang="it-IT" sz="2200" dirty="0" smtClean="0">
              <a:solidFill>
                <a:schemeClr val="accent1">
                  <a:lumMod val="75000"/>
                </a:schemeClr>
              </a:solidFill>
              <a:latin typeface="Arial Rounded MT Bold" pitchFamily="34" charset="0"/>
            </a:endParaRPr>
          </a:p>
          <a:p>
            <a:pPr>
              <a:buNone/>
            </a:pPr>
            <a:endParaRPr lang="it-IT" sz="2000" dirty="0" smtClean="0">
              <a:solidFill>
                <a:schemeClr val="accent1">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olo isoscele 3"/>
          <p:cNvSpPr/>
          <p:nvPr/>
        </p:nvSpPr>
        <p:spPr>
          <a:xfrm>
            <a:off x="2500298" y="1285860"/>
            <a:ext cx="4143404" cy="35719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p:cNvSpPr txBox="1"/>
          <p:nvPr/>
        </p:nvSpPr>
        <p:spPr>
          <a:xfrm>
            <a:off x="3357554" y="2857496"/>
            <a:ext cx="2428892" cy="1569660"/>
          </a:xfrm>
          <a:prstGeom prst="rect">
            <a:avLst/>
          </a:prstGeom>
          <a:noFill/>
        </p:spPr>
        <p:txBody>
          <a:bodyPr wrap="square" rtlCol="0">
            <a:spAutoFit/>
          </a:bodyPr>
          <a:lstStyle/>
          <a:p>
            <a:pPr algn="ctr"/>
            <a:endParaRPr lang="it-IT" sz="3200" b="1" dirty="0" smtClean="0">
              <a:solidFill>
                <a:schemeClr val="bg1"/>
              </a:solidFill>
            </a:endParaRPr>
          </a:p>
          <a:p>
            <a:pPr algn="ctr"/>
            <a:r>
              <a:rPr lang="it-IT" sz="3200" b="1" dirty="0" err="1" smtClean="0">
                <a:solidFill>
                  <a:schemeClr val="bg1"/>
                </a:solidFill>
              </a:rPr>
              <a:t>Inequalities</a:t>
            </a:r>
            <a:endParaRPr lang="it-IT" sz="3200" b="1" dirty="0" smtClean="0">
              <a:solidFill>
                <a:schemeClr val="bg1"/>
              </a:solidFill>
            </a:endParaRPr>
          </a:p>
          <a:p>
            <a:pPr algn="ctr"/>
            <a:endParaRPr lang="it-IT" sz="3200" b="1" dirty="0">
              <a:solidFill>
                <a:schemeClr val="bg1"/>
              </a:solidFill>
            </a:endParaRPr>
          </a:p>
        </p:txBody>
      </p:sp>
      <p:sp>
        <p:nvSpPr>
          <p:cNvPr id="7" name="CasellaDiTesto 6"/>
          <p:cNvSpPr txBox="1"/>
          <p:nvPr/>
        </p:nvSpPr>
        <p:spPr>
          <a:xfrm>
            <a:off x="214282" y="4857760"/>
            <a:ext cx="2500330" cy="461665"/>
          </a:xfrm>
          <a:prstGeom prst="rect">
            <a:avLst/>
          </a:prstGeom>
          <a:noFill/>
        </p:spPr>
        <p:txBody>
          <a:bodyPr wrap="square" rtlCol="0">
            <a:spAutoFit/>
          </a:bodyPr>
          <a:lstStyle/>
          <a:p>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Political</a:t>
            </a:r>
            <a:r>
              <a:rPr lang="it-IT" sz="24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space</a:t>
            </a:r>
            <a:endParaRPr lang="it-IT" sz="2400" dirty="0">
              <a:solidFill>
                <a:srgbClr val="C00000"/>
              </a:solidFill>
              <a:effectLst>
                <a:outerShdw blurRad="38100" dist="38100" dir="2700000" algn="tl">
                  <a:srgbClr val="000000">
                    <a:alpha val="43137"/>
                  </a:srgbClr>
                </a:outerShdw>
              </a:effectLst>
              <a:latin typeface="Arial Rounded MT Bold" pitchFamily="34" charset="0"/>
            </a:endParaRPr>
          </a:p>
        </p:txBody>
      </p:sp>
      <p:sp>
        <p:nvSpPr>
          <p:cNvPr id="8" name="CasellaDiTesto 7"/>
          <p:cNvSpPr txBox="1"/>
          <p:nvPr/>
        </p:nvSpPr>
        <p:spPr>
          <a:xfrm>
            <a:off x="6786578" y="4857760"/>
            <a:ext cx="2214578" cy="461665"/>
          </a:xfrm>
          <a:prstGeom prst="rect">
            <a:avLst/>
          </a:prstGeom>
          <a:noFill/>
        </p:spPr>
        <p:txBody>
          <a:bodyPr wrap="square" rtlCol="0">
            <a:spAutoFit/>
          </a:bodyPr>
          <a:lstStyle/>
          <a:p>
            <a:r>
              <a:rPr lang="it-IT" sz="2400" dirty="0" err="1" smtClean="0">
                <a:solidFill>
                  <a:srgbClr val="C00000"/>
                </a:solidFill>
                <a:latin typeface="Arial Rounded MT Bold" pitchFamily="34" charset="0"/>
              </a:rPr>
              <a:t>Civic</a:t>
            </a:r>
            <a:r>
              <a:rPr lang="it-IT" sz="2400" dirty="0" smtClean="0">
                <a:solidFill>
                  <a:srgbClr val="C00000"/>
                </a:solidFill>
                <a:latin typeface="Arial Rounded MT Bold" pitchFamily="34" charset="0"/>
              </a:rPr>
              <a:t> </a:t>
            </a:r>
            <a:r>
              <a:rPr lang="it-IT" sz="2400" dirty="0" err="1" smtClean="0">
                <a:solidFill>
                  <a:srgbClr val="C00000"/>
                </a:solidFill>
                <a:latin typeface="Arial Rounded MT Bold" pitchFamily="34" charset="0"/>
              </a:rPr>
              <a:t>space</a:t>
            </a:r>
            <a:endParaRPr lang="it-IT" sz="2400" dirty="0">
              <a:solidFill>
                <a:srgbClr val="C00000"/>
              </a:solidFill>
              <a:latin typeface="Arial Rounded MT Bold" pitchFamily="34" charset="0"/>
            </a:endParaRPr>
          </a:p>
        </p:txBody>
      </p:sp>
      <p:sp>
        <p:nvSpPr>
          <p:cNvPr id="9" name="CasellaDiTesto 8"/>
          <p:cNvSpPr txBox="1"/>
          <p:nvPr/>
        </p:nvSpPr>
        <p:spPr>
          <a:xfrm>
            <a:off x="3071802" y="785794"/>
            <a:ext cx="2786082" cy="461665"/>
          </a:xfrm>
          <a:prstGeom prst="rect">
            <a:avLst/>
          </a:prstGeom>
          <a:noFill/>
        </p:spPr>
        <p:txBody>
          <a:bodyPr wrap="square" rtlCol="0">
            <a:spAutoFit/>
          </a:bodyPr>
          <a:lstStyle/>
          <a:p>
            <a:r>
              <a:rPr lang="it-IT" sz="2400" dirty="0" smtClean="0">
                <a:solidFill>
                  <a:srgbClr val="C00000"/>
                </a:solidFill>
                <a:effectLst>
                  <a:outerShdw blurRad="38100" dist="38100" dir="2700000" algn="tl">
                    <a:srgbClr val="000000">
                      <a:alpha val="43137"/>
                    </a:srgbClr>
                  </a:outerShdw>
                </a:effectLst>
                <a:latin typeface="Arial Rounded MT Bold" pitchFamily="34" charset="0"/>
              </a:rPr>
              <a:t>Economy  </a:t>
            </a:r>
            <a:r>
              <a:rPr lang="it-IT" sz="2400" dirty="0" err="1" smtClean="0">
                <a:solidFill>
                  <a:srgbClr val="C00000"/>
                </a:solidFill>
                <a:effectLst>
                  <a:outerShdw blurRad="38100" dist="38100" dir="2700000" algn="tl">
                    <a:srgbClr val="000000">
                      <a:alpha val="43137"/>
                    </a:srgbClr>
                  </a:outerShdw>
                </a:effectLst>
                <a:latin typeface="Arial Rounded MT Bold" pitchFamily="34" charset="0"/>
              </a:rPr>
              <a:t>space</a:t>
            </a:r>
            <a:endParaRPr lang="it-IT" sz="2400" dirty="0">
              <a:solidFill>
                <a:srgbClr val="C00000"/>
              </a:solidFill>
              <a:effectLst>
                <a:outerShdw blurRad="38100" dist="38100" dir="2700000" algn="tl">
                  <a:srgbClr val="000000">
                    <a:alpha val="43137"/>
                  </a:srgbClr>
                </a:outerShdw>
              </a:effectLst>
              <a:latin typeface="Arial Rounded MT Bold" pitchFamily="34" charset="0"/>
            </a:endParaRPr>
          </a:p>
        </p:txBody>
      </p:sp>
      <p:sp>
        <p:nvSpPr>
          <p:cNvPr id="10" name="CasellaDiTesto 9"/>
          <p:cNvSpPr txBox="1"/>
          <p:nvPr/>
        </p:nvSpPr>
        <p:spPr>
          <a:xfrm rot="3013918">
            <a:off x="2722068" y="4301809"/>
            <a:ext cx="1143008" cy="369332"/>
          </a:xfrm>
          <a:prstGeom prst="rect">
            <a:avLst/>
          </a:prstGeom>
          <a:noFill/>
        </p:spPr>
        <p:txBody>
          <a:bodyPr wrap="square" rtlCol="0">
            <a:spAutoFit/>
          </a:bodyPr>
          <a:lstStyle/>
          <a:p>
            <a:r>
              <a:rPr lang="it-IT" dirty="0" smtClean="0">
                <a:solidFill>
                  <a:srgbClr val="FFFF00"/>
                </a:solidFill>
                <a:latin typeface="Arial Rounded MT Bold" pitchFamily="34" charset="0"/>
              </a:rPr>
              <a:t>STRAIN</a:t>
            </a:r>
            <a:endParaRPr lang="it-IT" dirty="0">
              <a:solidFill>
                <a:srgbClr val="FFFF00"/>
              </a:solidFill>
              <a:latin typeface="Arial Rounded MT Bold" pitchFamily="34" charset="0"/>
            </a:endParaRPr>
          </a:p>
        </p:txBody>
      </p:sp>
      <p:sp>
        <p:nvSpPr>
          <p:cNvPr id="11" name="CasellaDiTesto 10"/>
          <p:cNvSpPr txBox="1"/>
          <p:nvPr/>
        </p:nvSpPr>
        <p:spPr>
          <a:xfrm rot="18288237">
            <a:off x="5335580" y="4247631"/>
            <a:ext cx="1143008" cy="369332"/>
          </a:xfrm>
          <a:prstGeom prst="rect">
            <a:avLst/>
          </a:prstGeom>
          <a:noFill/>
        </p:spPr>
        <p:txBody>
          <a:bodyPr wrap="square" rtlCol="0">
            <a:spAutoFit/>
          </a:bodyPr>
          <a:lstStyle/>
          <a:p>
            <a:r>
              <a:rPr lang="it-IT" dirty="0" smtClean="0">
                <a:solidFill>
                  <a:srgbClr val="FFFF00"/>
                </a:solidFill>
                <a:latin typeface="Arial Rounded MT Bold" pitchFamily="34" charset="0"/>
              </a:rPr>
              <a:t>STRAIN</a:t>
            </a:r>
            <a:endParaRPr lang="it-IT" dirty="0">
              <a:solidFill>
                <a:srgbClr val="FFFF00"/>
              </a:solidFill>
              <a:latin typeface="Arial Rounded MT Bold" pitchFamily="34" charset="0"/>
            </a:endParaRPr>
          </a:p>
        </p:txBody>
      </p:sp>
      <p:sp>
        <p:nvSpPr>
          <p:cNvPr id="12" name="CasellaDiTesto 11"/>
          <p:cNvSpPr txBox="1"/>
          <p:nvPr/>
        </p:nvSpPr>
        <p:spPr>
          <a:xfrm>
            <a:off x="4071934" y="1928802"/>
            <a:ext cx="1143008" cy="369332"/>
          </a:xfrm>
          <a:prstGeom prst="rect">
            <a:avLst/>
          </a:prstGeom>
          <a:noFill/>
        </p:spPr>
        <p:txBody>
          <a:bodyPr wrap="square" rtlCol="0">
            <a:spAutoFit/>
          </a:bodyPr>
          <a:lstStyle/>
          <a:p>
            <a:r>
              <a:rPr lang="it-IT" dirty="0" smtClean="0">
                <a:solidFill>
                  <a:srgbClr val="FFFF00"/>
                </a:solidFill>
                <a:latin typeface="Arial Rounded MT Bold" pitchFamily="34" charset="0"/>
              </a:rPr>
              <a:t>STRAIN</a:t>
            </a:r>
            <a:endParaRPr lang="it-IT" dirty="0">
              <a:solidFill>
                <a:srgbClr val="FFFF00"/>
              </a:solidFill>
              <a:latin typeface="Arial Rounded MT Bold"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214290"/>
            <a:ext cx="8229600" cy="428628"/>
          </a:xfrm>
        </p:spPr>
        <p:txBody>
          <a:bodyPr/>
          <a:lstStyle/>
          <a:p>
            <a:pPr>
              <a:lnSpc>
                <a:spcPct val="100000"/>
              </a:lnSpc>
            </a:pPr>
            <a:r>
              <a:rPr lang="it-IT" sz="2400" dirty="0" err="1" smtClean="0">
                <a:latin typeface="Arial Rounded MT Bold" pitchFamily="34" charset="0"/>
              </a:rPr>
              <a:t>What</a:t>
            </a:r>
            <a:r>
              <a:rPr lang="it-IT" sz="2400" dirty="0" smtClean="0">
                <a:latin typeface="Arial Rounded MT Bold" pitchFamily="34" charset="0"/>
              </a:rPr>
              <a:t> </a:t>
            </a:r>
            <a:r>
              <a:rPr lang="it-IT" sz="2400" dirty="0" err="1" smtClean="0">
                <a:latin typeface="Arial Rounded MT Bold" pitchFamily="34" charset="0"/>
              </a:rPr>
              <a:t>i</a:t>
            </a:r>
            <a:r>
              <a:rPr lang="it-IT" sz="2400" dirty="0" err="1" smtClean="0">
                <a:latin typeface="Arial Rounded MT Bold" pitchFamily="34" charset="0"/>
              </a:rPr>
              <a:t>s</a:t>
            </a:r>
            <a:r>
              <a:rPr lang="it-IT" sz="2400" dirty="0" smtClean="0">
                <a:latin typeface="Arial Rounded MT Bold" pitchFamily="34" charset="0"/>
              </a:rPr>
              <a:t> </a:t>
            </a:r>
            <a:r>
              <a:rPr lang="it-IT" sz="2400" dirty="0" err="1" smtClean="0">
                <a:latin typeface="Arial Rounded MT Bold" pitchFamily="34" charset="0"/>
              </a:rPr>
              <a:t>income</a:t>
            </a:r>
            <a:r>
              <a:rPr lang="it-IT" sz="2400" dirty="0" smtClean="0">
                <a:latin typeface="Arial Rounded MT Bold" pitchFamily="34" charset="0"/>
              </a:rPr>
              <a:t> </a:t>
            </a:r>
            <a:r>
              <a:rPr lang="it-IT" sz="2400" dirty="0" err="1" smtClean="0">
                <a:latin typeface="Arial Rounded MT Bold" pitchFamily="34" charset="0"/>
              </a:rPr>
              <a:t>inequality</a:t>
            </a:r>
            <a:r>
              <a:rPr lang="it-IT" sz="2400" dirty="0" smtClean="0">
                <a:latin typeface="Arial Rounded MT Bold" pitchFamily="34" charset="0"/>
              </a:rPr>
              <a:t> </a:t>
            </a:r>
            <a:r>
              <a:rPr lang="it-IT" sz="2400" dirty="0" smtClean="0">
                <a:latin typeface="Arial Rounded MT Bold" pitchFamily="34" charset="0"/>
              </a:rPr>
              <a:t> </a:t>
            </a:r>
            <a:r>
              <a:rPr lang="it-IT" sz="2400" dirty="0" err="1" smtClean="0">
                <a:latin typeface="Arial Rounded MT Bold" pitchFamily="34" charset="0"/>
              </a:rPr>
              <a:t>undermining</a:t>
            </a:r>
            <a:r>
              <a:rPr lang="it-IT" sz="2400" dirty="0" smtClean="0">
                <a:latin typeface="Arial Rounded MT Bold" pitchFamily="34" charset="0"/>
              </a:rPr>
              <a:t>, </a:t>
            </a:r>
            <a:r>
              <a:rPr lang="it-IT" sz="2400" dirty="0" smtClean="0">
                <a:latin typeface="Arial Rounded MT Bold" pitchFamily="34" charset="0"/>
              </a:rPr>
              <a:t>and </a:t>
            </a:r>
            <a:r>
              <a:rPr lang="it-IT" sz="2400" dirty="0" err="1" smtClean="0">
                <a:latin typeface="Arial Rounded MT Bold" pitchFamily="34" charset="0"/>
              </a:rPr>
              <a:t>where</a:t>
            </a:r>
            <a:r>
              <a:rPr lang="it-IT" sz="2400" dirty="0" smtClean="0">
                <a:latin typeface="Arial Rounded MT Bold" pitchFamily="34" charset="0"/>
              </a:rPr>
              <a:t>?</a:t>
            </a:r>
            <a:endParaRPr lang="it-IT" sz="2400" dirty="0">
              <a:latin typeface="Arial Rounded MT Bold" pitchFamily="34" charset="0"/>
            </a:endParaRPr>
          </a:p>
        </p:txBody>
      </p:sp>
      <p:sp>
        <p:nvSpPr>
          <p:cNvPr id="3" name="Segnaposto contenuto 2"/>
          <p:cNvSpPr>
            <a:spLocks noGrp="1"/>
          </p:cNvSpPr>
          <p:nvPr>
            <p:ph idx="1"/>
          </p:nvPr>
        </p:nvSpPr>
        <p:spPr>
          <a:xfrm>
            <a:off x="285720" y="857232"/>
            <a:ext cx="8686800" cy="5500726"/>
          </a:xfrm>
        </p:spPr>
        <p:txBody>
          <a:bodyPr>
            <a:noAutofit/>
          </a:bodyPr>
          <a:lstStyle/>
          <a:p>
            <a:pPr marL="0" indent="0">
              <a:buNone/>
            </a:pPr>
            <a:r>
              <a:rPr lang="it-IT" sz="1800" dirty="0" err="1" smtClean="0">
                <a:solidFill>
                  <a:schemeClr val="tx2">
                    <a:lumMod val="75000"/>
                  </a:schemeClr>
                </a:solidFill>
                <a:latin typeface="Arial Rounded MT Bold" pitchFamily="34" charset="0"/>
              </a:rPr>
              <a:t>For</a:t>
            </a:r>
            <a:r>
              <a:rPr lang="it-IT" sz="1800" dirty="0" smtClean="0">
                <a:solidFill>
                  <a:schemeClr val="tx2">
                    <a:lumMod val="75000"/>
                  </a:schemeClr>
                </a:solidFill>
                <a:latin typeface="Arial Rounded MT Bold" pitchFamily="34" charset="0"/>
              </a:rPr>
              <a:t> </a:t>
            </a:r>
            <a:r>
              <a:rPr lang="it-IT" sz="1800" dirty="0" err="1" smtClean="0">
                <a:solidFill>
                  <a:schemeClr val="tx2">
                    <a:lumMod val="75000"/>
                  </a:schemeClr>
                </a:solidFill>
                <a:latin typeface="Arial Rounded MT Bold" pitchFamily="34" charset="0"/>
              </a:rPr>
              <a:t>instance</a:t>
            </a:r>
            <a:r>
              <a:rPr lang="it-IT" sz="1800" dirty="0" smtClean="0">
                <a:solidFill>
                  <a:schemeClr val="tx2">
                    <a:lumMod val="75000"/>
                  </a:schemeClr>
                </a:solidFill>
                <a:latin typeface="Arial Rounded MT Bold" pitchFamily="34" charset="0"/>
              </a:rPr>
              <a:t>, in a </a:t>
            </a:r>
            <a:r>
              <a:rPr lang="it-IT" sz="1800" dirty="0" err="1" smtClean="0">
                <a:solidFill>
                  <a:schemeClr val="tx2">
                    <a:lumMod val="75000"/>
                  </a:schemeClr>
                </a:solidFill>
                <a:latin typeface="Arial Rounded MT Bold" pitchFamily="34" charset="0"/>
              </a:rPr>
              <a:t>paper</a:t>
            </a:r>
            <a:r>
              <a:rPr lang="it-IT" sz="1800" dirty="0" smtClean="0">
                <a:solidFill>
                  <a:schemeClr val="tx2">
                    <a:lumMod val="75000"/>
                  </a:schemeClr>
                </a:solidFill>
                <a:latin typeface="Arial Rounded MT Bold" pitchFamily="34" charset="0"/>
              </a:rPr>
              <a:t> just </a:t>
            </a:r>
            <a:r>
              <a:rPr lang="it-IT" sz="1800" dirty="0" err="1" smtClean="0">
                <a:solidFill>
                  <a:schemeClr val="tx2">
                    <a:lumMod val="75000"/>
                  </a:schemeClr>
                </a:solidFill>
                <a:latin typeface="Arial Rounded MT Bold" pitchFamily="34" charset="0"/>
              </a:rPr>
              <a:t>published</a:t>
            </a:r>
            <a:r>
              <a:rPr lang="it-IT" sz="1800" dirty="0" smtClean="0">
                <a:solidFill>
                  <a:schemeClr val="tx2">
                    <a:lumMod val="75000"/>
                  </a:schemeClr>
                </a:solidFill>
                <a:latin typeface="Arial Rounded MT Bold" pitchFamily="34" charset="0"/>
              </a:rPr>
              <a:t> Prof. </a:t>
            </a:r>
            <a:r>
              <a:rPr lang="it-IT" sz="1800" dirty="0" err="1" smtClean="0">
                <a:solidFill>
                  <a:schemeClr val="tx2">
                    <a:lumMod val="75000"/>
                  </a:schemeClr>
                </a:solidFill>
                <a:latin typeface="Arial Rounded MT Bold" pitchFamily="34" charset="0"/>
              </a:rPr>
              <a:t>Wade</a:t>
            </a:r>
            <a:r>
              <a:rPr lang="it-IT" sz="1800" dirty="0" smtClean="0">
                <a:solidFill>
                  <a:schemeClr val="tx2">
                    <a:lumMod val="75000"/>
                  </a:schemeClr>
                </a:solidFill>
                <a:latin typeface="Arial Rounded MT Bold" pitchFamily="34" charset="0"/>
              </a:rPr>
              <a:t> Cole (2018), </a:t>
            </a:r>
            <a:r>
              <a:rPr lang="it-IT" sz="1800" dirty="0" err="1" smtClean="0">
                <a:solidFill>
                  <a:schemeClr val="tx2">
                    <a:lumMod val="75000"/>
                  </a:schemeClr>
                </a:solidFill>
                <a:latin typeface="Arial Rounded MT Bold" pitchFamily="34" charset="0"/>
              </a:rPr>
              <a:t>after</a:t>
            </a:r>
            <a:r>
              <a:rPr lang="it-IT" sz="1800" dirty="0" smtClean="0">
                <a:solidFill>
                  <a:schemeClr val="tx2">
                    <a:lumMod val="75000"/>
                  </a:schemeClr>
                </a:solidFill>
                <a:latin typeface="Arial Rounded MT Bold" pitchFamily="34" charset="0"/>
              </a:rPr>
              <a:t> </a:t>
            </a:r>
            <a:r>
              <a:rPr lang="it-IT" sz="1800" dirty="0" err="1" smtClean="0">
                <a:solidFill>
                  <a:schemeClr val="tx2">
                    <a:lumMod val="75000"/>
                  </a:schemeClr>
                </a:solidFill>
                <a:latin typeface="Arial Rounded MT Bold" pitchFamily="34" charset="0"/>
              </a:rPr>
              <a:t>working</a:t>
            </a:r>
            <a:r>
              <a:rPr lang="it-IT" sz="1800" dirty="0" smtClean="0">
                <a:solidFill>
                  <a:schemeClr val="tx2">
                    <a:lumMod val="75000"/>
                  </a:schemeClr>
                </a:solidFill>
                <a:latin typeface="Arial Rounded MT Bold" pitchFamily="34" charset="0"/>
              </a:rPr>
              <a:t> on a world wide data set on </a:t>
            </a:r>
            <a:r>
              <a:rPr lang="it-IT" sz="1800" dirty="0" err="1" smtClean="0">
                <a:solidFill>
                  <a:schemeClr val="tx2">
                    <a:lumMod val="75000"/>
                  </a:schemeClr>
                </a:solidFill>
                <a:latin typeface="Arial Rounded MT Bold" pitchFamily="34" charset="0"/>
              </a:rPr>
              <a:t>income</a:t>
            </a:r>
            <a:r>
              <a:rPr lang="it-IT" sz="1800" dirty="0" smtClean="0">
                <a:solidFill>
                  <a:schemeClr val="tx2">
                    <a:lumMod val="75000"/>
                  </a:schemeClr>
                </a:solidFill>
                <a:latin typeface="Arial Rounded MT Bold" pitchFamily="34" charset="0"/>
              </a:rPr>
              <a:t> </a:t>
            </a:r>
            <a:r>
              <a:rPr lang="it-IT" sz="1800" dirty="0" err="1" smtClean="0">
                <a:solidFill>
                  <a:schemeClr val="tx2">
                    <a:lumMod val="75000"/>
                  </a:schemeClr>
                </a:solidFill>
                <a:latin typeface="Arial Rounded MT Bold" pitchFamily="34" charset="0"/>
              </a:rPr>
              <a:t>inequality</a:t>
            </a:r>
            <a:r>
              <a:rPr lang="it-IT" sz="1800" dirty="0" smtClean="0">
                <a:solidFill>
                  <a:schemeClr val="tx2">
                    <a:lumMod val="75000"/>
                  </a:schemeClr>
                </a:solidFill>
                <a:latin typeface="Arial Rounded MT Bold" pitchFamily="34" charset="0"/>
              </a:rPr>
              <a:t>, </a:t>
            </a:r>
            <a:r>
              <a:rPr lang="it-IT" sz="1800" dirty="0" err="1" smtClean="0">
                <a:solidFill>
                  <a:schemeClr val="tx2">
                    <a:lumMod val="75000"/>
                  </a:schemeClr>
                </a:solidFill>
                <a:latin typeface="Arial Rounded MT Bold" pitchFamily="34" charset="0"/>
              </a:rPr>
              <a:t>signals</a:t>
            </a:r>
            <a:r>
              <a:rPr lang="it-IT" sz="1800" dirty="0" smtClean="0">
                <a:solidFill>
                  <a:schemeClr val="tx2">
                    <a:lumMod val="75000"/>
                  </a:schemeClr>
                </a:solidFill>
                <a:latin typeface="Arial Rounded MT Bold" pitchFamily="34" charset="0"/>
              </a:rPr>
              <a:t> </a:t>
            </a:r>
            <a:r>
              <a:rPr lang="it-IT" sz="1800" dirty="0" err="1" smtClean="0">
                <a:solidFill>
                  <a:schemeClr val="tx2">
                    <a:lumMod val="75000"/>
                  </a:schemeClr>
                </a:solidFill>
                <a:latin typeface="Arial Rounded MT Bold" pitchFamily="34" charset="0"/>
              </a:rPr>
              <a:t>that</a:t>
            </a:r>
            <a:r>
              <a:rPr lang="it-IT" sz="1800" dirty="0" smtClean="0">
                <a:solidFill>
                  <a:schemeClr val="tx2">
                    <a:lumMod val="75000"/>
                  </a:schemeClr>
                </a:solidFill>
                <a:latin typeface="Arial Rounded MT Bold" pitchFamily="34" charset="0"/>
              </a:rPr>
              <a:t>  </a:t>
            </a:r>
            <a:r>
              <a:rPr lang="it-IT" sz="1800" dirty="0" err="1" smtClean="0">
                <a:solidFill>
                  <a:schemeClr val="tx2">
                    <a:lumMod val="75000"/>
                  </a:schemeClr>
                </a:solidFill>
                <a:latin typeface="Arial Rounded MT Bold" pitchFamily="34" charset="0"/>
              </a:rPr>
              <a:t>income</a:t>
            </a:r>
            <a:r>
              <a:rPr lang="it-IT" sz="1800" dirty="0" smtClean="0">
                <a:solidFill>
                  <a:schemeClr val="tx2">
                    <a:lumMod val="75000"/>
                  </a:schemeClr>
                </a:solidFill>
                <a:latin typeface="Arial Rounded MT Bold" pitchFamily="34" charset="0"/>
              </a:rPr>
              <a:t> </a:t>
            </a:r>
            <a:r>
              <a:rPr lang="it-IT" sz="1800" dirty="0" err="1" smtClean="0">
                <a:solidFill>
                  <a:schemeClr val="tx2">
                    <a:lumMod val="75000"/>
                  </a:schemeClr>
                </a:solidFill>
                <a:latin typeface="Arial Rounded MT Bold" pitchFamily="34" charset="0"/>
              </a:rPr>
              <a:t>inequality</a:t>
            </a:r>
            <a:r>
              <a:rPr lang="it-IT" sz="1800" dirty="0" smtClean="0">
                <a:solidFill>
                  <a:schemeClr val="tx2">
                    <a:lumMod val="75000"/>
                  </a:schemeClr>
                </a:solidFill>
                <a:latin typeface="Arial Rounded MT Bold" pitchFamily="34" charset="0"/>
              </a:rPr>
              <a:t> </a:t>
            </a:r>
            <a:r>
              <a:rPr lang="it-IT" sz="1800" dirty="0" err="1" smtClean="0">
                <a:solidFill>
                  <a:schemeClr val="tx2">
                    <a:lumMod val="75000"/>
                  </a:schemeClr>
                </a:solidFill>
                <a:latin typeface="Arial Rounded MT Bold" pitchFamily="34" charset="0"/>
              </a:rPr>
              <a:t>is</a:t>
            </a:r>
            <a:r>
              <a:rPr lang="it-IT" sz="1800" dirty="0" smtClean="0">
                <a:solidFill>
                  <a:schemeClr val="tx2">
                    <a:lumMod val="75000"/>
                  </a:schemeClr>
                </a:solidFill>
                <a:latin typeface="Arial Rounded MT Bold" pitchFamily="34" charset="0"/>
              </a:rPr>
              <a:t> </a:t>
            </a:r>
            <a:r>
              <a:rPr lang="en-US" sz="1800" dirty="0" smtClean="0">
                <a:solidFill>
                  <a:schemeClr val="tx2">
                    <a:lumMod val="75000"/>
                  </a:schemeClr>
                </a:solidFill>
                <a:latin typeface="Arial Rounded MT Bold" pitchFamily="34" charset="0"/>
              </a:rPr>
              <a:t>inimical to both political and civil </a:t>
            </a:r>
            <a:r>
              <a:rPr lang="en-US" sz="1800" dirty="0" smtClean="0">
                <a:solidFill>
                  <a:schemeClr val="tx2">
                    <a:lumMod val="75000"/>
                  </a:schemeClr>
                </a:solidFill>
                <a:latin typeface="Arial Rounded MT Bold" pitchFamily="34" charset="0"/>
              </a:rPr>
              <a:t>equality, pointing out that</a:t>
            </a:r>
          </a:p>
          <a:p>
            <a:pPr marL="0" indent="0">
              <a:buNone/>
            </a:pPr>
            <a:endParaRPr lang="en-US" sz="1800" dirty="0" smtClean="0">
              <a:solidFill>
                <a:schemeClr val="tx2">
                  <a:lumMod val="75000"/>
                </a:schemeClr>
              </a:solidFill>
              <a:latin typeface="Arial Rounded MT Bold" pitchFamily="34" charset="0"/>
            </a:endParaRPr>
          </a:p>
          <a:p>
            <a:pPr marL="0" indent="0">
              <a:buNone/>
            </a:pPr>
            <a:r>
              <a:rPr lang="en-US" sz="1800" dirty="0" smtClean="0">
                <a:solidFill>
                  <a:srgbClr val="C00000"/>
                </a:solidFill>
                <a:latin typeface="Arial Rounded MT Bold" pitchFamily="34" charset="0"/>
              </a:rPr>
              <a:t>“Income </a:t>
            </a:r>
            <a:r>
              <a:rPr lang="en-US" sz="1800" dirty="0" smtClean="0">
                <a:solidFill>
                  <a:srgbClr val="C00000"/>
                </a:solidFill>
                <a:latin typeface="Arial Rounded MT Bold" pitchFamily="34" charset="0"/>
              </a:rPr>
              <a:t>inequality is detrimental </a:t>
            </a:r>
            <a:r>
              <a:rPr lang="en-US" sz="1800" dirty="0" smtClean="0">
                <a:solidFill>
                  <a:srgbClr val="C00000"/>
                </a:solidFill>
                <a:latin typeface="Arial Rounded MT Bold" pitchFamily="34" charset="0"/>
              </a:rPr>
              <a:t>to political </a:t>
            </a:r>
            <a:r>
              <a:rPr lang="en-US" sz="1800" dirty="0" smtClean="0">
                <a:solidFill>
                  <a:srgbClr val="C00000"/>
                </a:solidFill>
                <a:latin typeface="Arial Rounded MT Bold" pitchFamily="34" charset="0"/>
              </a:rPr>
              <a:t>and civil equality. As income inequality increases, rich people enjoy </a:t>
            </a:r>
            <a:r>
              <a:rPr lang="en-US" sz="1800" dirty="0" smtClean="0">
                <a:solidFill>
                  <a:srgbClr val="C00000"/>
                </a:solidFill>
                <a:latin typeface="Arial Rounded MT Bold" pitchFamily="34" charset="0"/>
              </a:rPr>
              <a:t>greater political </a:t>
            </a:r>
            <a:r>
              <a:rPr lang="en-US" sz="1800" dirty="0" smtClean="0">
                <a:solidFill>
                  <a:srgbClr val="C00000"/>
                </a:solidFill>
                <a:latin typeface="Arial Rounded MT Bold" pitchFamily="34" charset="0"/>
              </a:rPr>
              <a:t>power and respect for civil liberties than poor people do</a:t>
            </a:r>
            <a:r>
              <a:rPr lang="en-US" sz="1800" dirty="0" smtClean="0">
                <a:solidFill>
                  <a:srgbClr val="C00000"/>
                </a:solidFill>
                <a:latin typeface="Arial Rounded MT Bold" pitchFamily="34" charset="0"/>
              </a:rPr>
              <a:t>.” </a:t>
            </a:r>
          </a:p>
          <a:p>
            <a:pPr marL="0" indent="0">
              <a:buNone/>
            </a:pPr>
            <a:endParaRPr lang="en-US" sz="1800" dirty="0" smtClean="0">
              <a:solidFill>
                <a:schemeClr val="tx2">
                  <a:lumMod val="75000"/>
                </a:schemeClr>
              </a:solidFill>
              <a:latin typeface="Arial Rounded MT Bold" pitchFamily="34" charset="0"/>
            </a:endParaRPr>
          </a:p>
          <a:p>
            <a:pPr marL="0" indent="0">
              <a:buNone/>
            </a:pPr>
            <a:r>
              <a:rPr lang="en-US" sz="1800" dirty="0" smtClean="0">
                <a:solidFill>
                  <a:schemeClr val="tx2">
                    <a:lumMod val="75000"/>
                  </a:schemeClr>
                </a:solidFill>
                <a:latin typeface="Arial Rounded MT Bold" pitchFamily="34" charset="0"/>
              </a:rPr>
              <a:t>And furthermore</a:t>
            </a:r>
          </a:p>
          <a:p>
            <a:pPr marL="0" indent="0">
              <a:buNone/>
            </a:pPr>
            <a:r>
              <a:rPr lang="en-US" sz="1800" dirty="0" smtClean="0">
                <a:solidFill>
                  <a:srgbClr val="C00000"/>
                </a:solidFill>
                <a:latin typeface="Arial Rounded MT Bold" pitchFamily="34" charset="0"/>
              </a:rPr>
              <a:t>“</a:t>
            </a:r>
            <a:r>
              <a:rPr lang="en-US" sz="1800" dirty="0" smtClean="0">
                <a:solidFill>
                  <a:srgbClr val="C00000"/>
                </a:solidFill>
                <a:latin typeface="Arial Rounded MT Bold" pitchFamily="34" charset="0"/>
              </a:rPr>
              <a:t>respect for even the most basic of liberties – access to justice, freedom of movement</a:t>
            </a:r>
            <a:r>
              <a:rPr lang="en-US" sz="1800" dirty="0" smtClean="0">
                <a:solidFill>
                  <a:srgbClr val="C00000"/>
                </a:solidFill>
                <a:latin typeface="Arial Rounded MT Bold" pitchFamily="34" charset="0"/>
              </a:rPr>
              <a:t>, freedom </a:t>
            </a:r>
            <a:r>
              <a:rPr lang="en-US" sz="1800" dirty="0" smtClean="0">
                <a:solidFill>
                  <a:srgbClr val="C00000"/>
                </a:solidFill>
                <a:latin typeface="Arial Rounded MT Bold" pitchFamily="34" charset="0"/>
              </a:rPr>
              <a:t>from forced labor – </a:t>
            </a:r>
            <a:r>
              <a:rPr lang="en-US" sz="1800" dirty="0" smtClean="0">
                <a:solidFill>
                  <a:srgbClr val="C00000"/>
                </a:solidFill>
                <a:latin typeface="Arial Rounded MT Bold" pitchFamily="34" charset="0"/>
              </a:rPr>
              <a:t> diminishes </a:t>
            </a:r>
            <a:r>
              <a:rPr lang="en-US" sz="1800" dirty="0" smtClean="0">
                <a:solidFill>
                  <a:srgbClr val="C00000"/>
                </a:solidFill>
                <a:latin typeface="Arial Rounded MT Bold" pitchFamily="34" charset="0"/>
              </a:rPr>
              <a:t>as income inequality increases</a:t>
            </a:r>
            <a:r>
              <a:rPr lang="en-US" sz="1800" dirty="0" smtClean="0">
                <a:solidFill>
                  <a:srgbClr val="C00000"/>
                </a:solidFill>
                <a:latin typeface="Arial Rounded MT Bold" pitchFamily="34" charset="0"/>
              </a:rPr>
              <a:t>.”</a:t>
            </a:r>
          </a:p>
          <a:p>
            <a:pPr marL="0" indent="0">
              <a:buNone/>
            </a:pPr>
            <a:endParaRPr lang="en-US" sz="1800" dirty="0" smtClean="0">
              <a:solidFill>
                <a:schemeClr val="tx2">
                  <a:lumMod val="75000"/>
                </a:schemeClr>
              </a:solidFill>
              <a:latin typeface="Arial Rounded MT Bold" pitchFamily="34" charset="0"/>
            </a:endParaRPr>
          </a:p>
          <a:p>
            <a:pPr marL="0" indent="0">
              <a:buNone/>
            </a:pPr>
            <a:r>
              <a:rPr lang="en-US" sz="1800" dirty="0" smtClean="0">
                <a:solidFill>
                  <a:schemeClr val="tx2">
                    <a:lumMod val="75000"/>
                  </a:schemeClr>
                </a:solidFill>
                <a:latin typeface="Arial Rounded MT Bold" pitchFamily="34" charset="0"/>
              </a:rPr>
              <a:t>Suggesting that </a:t>
            </a:r>
          </a:p>
          <a:p>
            <a:pPr marL="0" indent="0">
              <a:buNone/>
            </a:pPr>
            <a:r>
              <a:rPr lang="en-US" sz="1800" dirty="0" smtClean="0">
                <a:solidFill>
                  <a:srgbClr val="C00000"/>
                </a:solidFill>
                <a:latin typeface="Arial Rounded MT Bold" pitchFamily="34" charset="0"/>
              </a:rPr>
              <a:t>“Resurgent </a:t>
            </a:r>
            <a:r>
              <a:rPr lang="en-US" sz="1800" dirty="0" smtClean="0">
                <a:solidFill>
                  <a:srgbClr val="C00000"/>
                </a:solidFill>
                <a:latin typeface="Arial Rounded MT Bold" pitchFamily="34" charset="0"/>
              </a:rPr>
              <a:t>populisms on both sides of the ideological spectrum may be one consequence </a:t>
            </a:r>
            <a:r>
              <a:rPr lang="it-IT" sz="1800" dirty="0" err="1" smtClean="0">
                <a:solidFill>
                  <a:srgbClr val="C00000"/>
                </a:solidFill>
                <a:latin typeface="Arial Rounded MT Bold" pitchFamily="34" charset="0"/>
              </a:rPr>
              <a:t>of</a:t>
            </a:r>
            <a:r>
              <a:rPr lang="it-IT" sz="1800" dirty="0" smtClean="0">
                <a:solidFill>
                  <a:srgbClr val="C00000"/>
                </a:solidFill>
                <a:latin typeface="Arial Rounded MT Bold" pitchFamily="34" charset="0"/>
              </a:rPr>
              <a:t> </a:t>
            </a:r>
            <a:r>
              <a:rPr lang="it-IT" sz="1800" dirty="0" err="1" smtClean="0">
                <a:solidFill>
                  <a:srgbClr val="C00000"/>
                </a:solidFill>
                <a:latin typeface="Arial Rounded MT Bold" pitchFamily="34" charset="0"/>
              </a:rPr>
              <a:t>these</a:t>
            </a:r>
            <a:r>
              <a:rPr lang="it-IT" sz="1800" dirty="0" smtClean="0">
                <a:solidFill>
                  <a:srgbClr val="C00000"/>
                </a:solidFill>
                <a:latin typeface="Arial Rounded MT Bold" pitchFamily="34" charset="0"/>
              </a:rPr>
              <a:t> </a:t>
            </a:r>
            <a:r>
              <a:rPr lang="it-IT" sz="1800" dirty="0" err="1" smtClean="0">
                <a:solidFill>
                  <a:srgbClr val="C00000"/>
                </a:solidFill>
                <a:latin typeface="Arial Rounded MT Bold" pitchFamily="34" charset="0"/>
              </a:rPr>
              <a:t>processes</a:t>
            </a:r>
            <a:r>
              <a:rPr lang="it-IT" sz="1800" dirty="0" smtClean="0">
                <a:solidFill>
                  <a:srgbClr val="C00000"/>
                </a:solidFill>
                <a:latin typeface="Arial Rounded MT Bold" pitchFamily="34" charset="0"/>
              </a:rPr>
              <a:t>.</a:t>
            </a:r>
            <a:r>
              <a:rPr lang="en-US" sz="1800" dirty="0" smtClean="0">
                <a:solidFill>
                  <a:srgbClr val="C00000"/>
                </a:solidFill>
                <a:latin typeface="Arial Rounded MT Bold" pitchFamily="34" charset="0"/>
              </a:rPr>
              <a:t> The findings hold for developed as well as developing countries and for democratic as well as nondemocratic countries</a:t>
            </a:r>
            <a:r>
              <a:rPr lang="en-US" sz="1800" dirty="0" smtClean="0">
                <a:solidFill>
                  <a:srgbClr val="C00000"/>
                </a:solidFill>
                <a:latin typeface="Arial Rounded MT Bold" pitchFamily="34" charset="0"/>
              </a:rPr>
              <a:t>.” </a:t>
            </a:r>
            <a:r>
              <a:rPr lang="en-US" sz="1800" dirty="0" smtClean="0">
                <a:solidFill>
                  <a:schemeClr val="tx2">
                    <a:lumMod val="75000"/>
                  </a:schemeClr>
                </a:solidFill>
                <a:latin typeface="Arial Rounded MT Bold" pitchFamily="34" charset="0"/>
              </a:rPr>
              <a:t>(pp.21-22)</a:t>
            </a:r>
            <a:endParaRPr lang="it-IT" sz="1800" dirty="0">
              <a:solidFill>
                <a:schemeClr val="tx2">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285728"/>
            <a:ext cx="8472518" cy="6143668"/>
          </a:xfrm>
        </p:spPr>
        <p:txBody>
          <a:bodyPr>
            <a:noAutofit/>
          </a:bodyPr>
          <a:lstStyle/>
          <a:p>
            <a:pPr marL="0" indent="0">
              <a:buNone/>
            </a:pP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Other</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sociologists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trying</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to</a:t>
            </a:r>
            <a:r>
              <a:rPr lang="it-IT" sz="2200" dirty="0" smtClean="0">
                <a:solidFill>
                  <a:schemeClr val="accent1">
                    <a:lumMod val="75000"/>
                  </a:schemeClr>
                </a:solidFill>
                <a:latin typeface="Arial Rounded MT Bold" pitchFamily="34" charset="0"/>
              </a:rPr>
              <a:t> go </a:t>
            </a:r>
            <a:r>
              <a:rPr lang="it-IT" sz="2200" dirty="0" err="1" smtClean="0">
                <a:solidFill>
                  <a:schemeClr val="accent1">
                    <a:lumMod val="75000"/>
                  </a:schemeClr>
                </a:solidFill>
                <a:latin typeface="Arial Rounded MT Bold" pitchFamily="34" charset="0"/>
              </a:rPr>
              <a:t>beyond</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statistical</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correlations</a:t>
            </a:r>
            <a:r>
              <a:rPr lang="it-IT" sz="2200" dirty="0" smtClean="0">
                <a:solidFill>
                  <a:schemeClr val="accent1">
                    <a:lumMod val="75000"/>
                  </a:schemeClr>
                </a:solidFill>
                <a:latin typeface="Arial Rounded MT Bold" pitchFamily="34" charset="0"/>
              </a:rPr>
              <a:t>, look at more </a:t>
            </a:r>
            <a:r>
              <a:rPr lang="it-IT" sz="2200" dirty="0" err="1" smtClean="0">
                <a:solidFill>
                  <a:schemeClr val="accent1">
                    <a:lumMod val="75000"/>
                  </a:schemeClr>
                </a:solidFill>
                <a:latin typeface="Arial Rounded MT Bold" pitchFamily="34" charset="0"/>
              </a:rPr>
              <a:t>general</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explanations</a:t>
            </a:r>
            <a:r>
              <a:rPr lang="it-IT" sz="2200" dirty="0" smtClean="0">
                <a:solidFill>
                  <a:schemeClr val="accent1">
                    <a:lumMod val="75000"/>
                  </a:schemeClr>
                </a:solidFill>
                <a:latin typeface="Arial Rounded MT Bold" pitchFamily="34" charset="0"/>
              </a:rPr>
              <a:t>. </a:t>
            </a:r>
          </a:p>
          <a:p>
            <a:pPr marL="0" indent="0">
              <a:buNone/>
            </a:pP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They</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suggest</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that</a:t>
            </a:r>
            <a:r>
              <a:rPr lang="it-IT" sz="2200" dirty="0" smtClean="0">
                <a:solidFill>
                  <a:schemeClr val="accent1">
                    <a:lumMod val="75000"/>
                  </a:schemeClr>
                </a:solidFill>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globalization</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processes</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en-US" sz="2200" dirty="0" smtClean="0">
                <a:solidFill>
                  <a:srgbClr val="C00000"/>
                </a:solidFill>
                <a:effectLst>
                  <a:outerShdw blurRad="38100" dist="38100" dir="2700000" algn="tl">
                    <a:srgbClr val="000000">
                      <a:alpha val="43137"/>
                    </a:srgbClr>
                  </a:outerShdw>
                </a:effectLst>
                <a:latin typeface="Arial Rounded MT Bold" pitchFamily="34" charset="0"/>
              </a:rPr>
              <a:t>extension of markets, media, and migration)</a:t>
            </a:r>
            <a:r>
              <a:rPr lang="it-IT" sz="2200" dirty="0" smtClean="0">
                <a:solidFill>
                  <a:schemeClr val="accent1">
                    <a:lumMod val="75000"/>
                  </a:schemeClr>
                </a:solidFill>
                <a:latin typeface="Arial Rounded MT Bold" pitchFamily="34" charset="0"/>
              </a:rPr>
              <a:t> </a:t>
            </a:r>
            <a:r>
              <a:rPr lang="it-IT" sz="2200" dirty="0" smtClean="0">
                <a:solidFill>
                  <a:schemeClr val="accent1">
                    <a:lumMod val="75000"/>
                  </a:schemeClr>
                </a:solidFill>
                <a:latin typeface="Arial Rounded MT Bold" pitchFamily="34" charset="0"/>
              </a:rPr>
              <a:t>are </a:t>
            </a:r>
            <a:r>
              <a:rPr lang="it-IT" sz="2200" dirty="0" err="1" smtClean="0">
                <a:solidFill>
                  <a:schemeClr val="accent1">
                    <a:lumMod val="75000"/>
                  </a:schemeClr>
                </a:solidFill>
                <a:latin typeface="Arial Rounded MT Bold" pitchFamily="34" charset="0"/>
              </a:rPr>
              <a:t>producing</a:t>
            </a:r>
            <a:r>
              <a:rPr lang="it-IT" sz="2200" dirty="0" smtClean="0">
                <a:solidFill>
                  <a:schemeClr val="accent1">
                    <a:lumMod val="75000"/>
                  </a:schemeClr>
                </a:solidFill>
                <a:latin typeface="Arial Rounded MT Bold" pitchFamily="34" charset="0"/>
              </a:rPr>
              <a:t> </a:t>
            </a:r>
          </a:p>
          <a:p>
            <a:pPr marL="0" indent="0">
              <a:buNone/>
            </a:pPr>
            <a:endParaRPr lang="it-IT" sz="2200" dirty="0" smtClean="0">
              <a:solidFill>
                <a:schemeClr val="accent1">
                  <a:lumMod val="75000"/>
                </a:schemeClr>
              </a:solidFill>
              <a:latin typeface="Arial Rounded MT Bold" pitchFamily="34" charset="0"/>
            </a:endParaRPr>
          </a:p>
          <a:p>
            <a:pPr marL="266700" indent="-266700"/>
            <a:r>
              <a:rPr lang="it-IT" sz="2200" dirty="0" err="1" smtClean="0">
                <a:solidFill>
                  <a:schemeClr val="accent1">
                    <a:lumMod val="75000"/>
                  </a:schemeClr>
                </a:solidFill>
                <a:latin typeface="Arial Rounded MT Bold" pitchFamily="34" charset="0"/>
              </a:rPr>
              <a:t>new</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forms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of</a:t>
            </a:r>
            <a:r>
              <a:rPr lang="it-IT" sz="2200" dirty="0" smtClean="0">
                <a:solidFill>
                  <a:schemeClr val="accent1">
                    <a:lumMod val="75000"/>
                  </a:schemeClr>
                </a:solidFill>
                <a:latin typeface="Arial Rounded MT Bold" pitchFamily="34" charset="0"/>
              </a:rPr>
              <a:t> social </a:t>
            </a:r>
            <a:r>
              <a:rPr lang="it-IT" sz="2200" dirty="0" err="1" smtClean="0">
                <a:solidFill>
                  <a:schemeClr val="accent1">
                    <a:lumMod val="75000"/>
                  </a:schemeClr>
                </a:solidFill>
                <a:latin typeface="Arial Rounded MT Bold" pitchFamily="34" charset="0"/>
              </a:rPr>
              <a:t>inequality</a:t>
            </a:r>
            <a:r>
              <a:rPr lang="it-IT" sz="2200" dirty="0" smtClean="0">
                <a:solidFill>
                  <a:schemeClr val="accent1">
                    <a:lumMod val="75000"/>
                  </a:schemeClr>
                </a:solidFill>
                <a:latin typeface="Arial Rounded MT Bold" pitchFamily="34" charset="0"/>
              </a:rPr>
              <a:t> and </a:t>
            </a:r>
            <a:r>
              <a:rPr lang="it-IT" sz="2200" dirty="0" err="1" smtClean="0">
                <a:solidFill>
                  <a:schemeClr val="accent1">
                    <a:lumMod val="75000"/>
                  </a:schemeClr>
                </a:solidFill>
                <a:latin typeface="Arial Rounded MT Bold" pitchFamily="34" charset="0"/>
              </a:rPr>
              <a:t>exclusion</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from</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access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to</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citizenships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rights</a:t>
            </a:r>
            <a:r>
              <a:rPr lang="it-IT" sz="2200" dirty="0" smtClean="0">
                <a:solidFill>
                  <a:schemeClr val="accent1">
                    <a:lumMod val="75000"/>
                  </a:schemeClr>
                </a:solidFill>
                <a:latin typeface="Arial Rounded MT Bold" pitchFamily="34" charset="0"/>
              </a:rPr>
              <a:t>),</a:t>
            </a:r>
          </a:p>
          <a:p>
            <a:pPr marL="266700" indent="-266700"/>
            <a:r>
              <a:rPr lang="it-IT" sz="2200" dirty="0" smtClean="0">
                <a:solidFill>
                  <a:schemeClr val="accent1">
                    <a:lumMod val="75000"/>
                  </a:schemeClr>
                </a:solidFill>
                <a:latin typeface="Arial Rounded MT Bold" pitchFamily="34" charset="0"/>
              </a:rPr>
              <a:t>community (</a:t>
            </a:r>
            <a:r>
              <a:rPr lang="it-IT" sz="2200" dirty="0" err="1" smtClean="0">
                <a:solidFill>
                  <a:schemeClr val="accent1">
                    <a:lumMod val="75000"/>
                  </a:schemeClr>
                </a:solidFill>
                <a:latin typeface="Arial Rounded MT Bold" pitchFamily="34" charset="0"/>
              </a:rPr>
              <a:t>space</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of</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mutual</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recognition</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erosion</a:t>
            </a:r>
            <a:r>
              <a:rPr lang="it-IT" sz="2200" dirty="0" smtClean="0">
                <a:solidFill>
                  <a:schemeClr val="accent1">
                    <a:lumMod val="75000"/>
                  </a:schemeClr>
                </a:solidFill>
                <a:latin typeface="Arial Rounded MT Bold" pitchFamily="34" charset="0"/>
              </a:rPr>
              <a:t> </a:t>
            </a:r>
            <a:r>
              <a:rPr lang="it-IT" sz="2200" dirty="0" smtClean="0">
                <a:solidFill>
                  <a:schemeClr val="accent1">
                    <a:lumMod val="75000"/>
                  </a:schemeClr>
                </a:solidFill>
                <a:latin typeface="Arial Rounded MT Bold" pitchFamily="34" charset="0"/>
              </a:rPr>
              <a:t>, and </a:t>
            </a:r>
          </a:p>
          <a:p>
            <a:pPr marL="266700" indent="-266700"/>
            <a:r>
              <a:rPr lang="it-IT" sz="2200" dirty="0" smtClean="0">
                <a:solidFill>
                  <a:schemeClr val="accent1">
                    <a:lumMod val="75000"/>
                  </a:schemeClr>
                </a:solidFill>
                <a:latin typeface="Arial Rounded MT Bold" pitchFamily="34" charset="0"/>
              </a:rPr>
              <a:t>personal </a:t>
            </a:r>
            <a:r>
              <a:rPr lang="it-IT" sz="2200" dirty="0" err="1" smtClean="0">
                <a:solidFill>
                  <a:schemeClr val="accent1">
                    <a:lumMod val="75000"/>
                  </a:schemeClr>
                </a:solidFill>
                <a:latin typeface="Arial Rounded MT Bold" pitchFamily="34" charset="0"/>
              </a:rPr>
              <a:t>humiliation</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self-esteem</a:t>
            </a:r>
            <a:r>
              <a:rPr lang="it-IT" sz="2200" dirty="0" smtClean="0">
                <a:solidFill>
                  <a:schemeClr val="accent1">
                    <a:lumMod val="75000"/>
                  </a:schemeClr>
                </a:solidFill>
                <a:latin typeface="Arial Rounded MT Bold" pitchFamily="34" charset="0"/>
              </a:rPr>
              <a:t>, or </a:t>
            </a:r>
            <a:r>
              <a:rPr lang="it-IT" sz="2200" dirty="0" err="1" smtClean="0">
                <a:solidFill>
                  <a:schemeClr val="accent1">
                    <a:lumMod val="75000"/>
                  </a:schemeClr>
                </a:solidFill>
                <a:latin typeface="Arial Rounded MT Bold" pitchFamily="34" charset="0"/>
              </a:rPr>
              <a:t>-respect</a:t>
            </a:r>
            <a:r>
              <a:rPr lang="it-IT" sz="2200" dirty="0" smtClean="0">
                <a:solidFill>
                  <a:schemeClr val="accent1">
                    <a:lumMod val="75000"/>
                  </a:schemeClr>
                </a:solidFill>
                <a:latin typeface="Arial Rounded MT Bold" pitchFamily="34" charset="0"/>
              </a:rPr>
              <a:t>), </a:t>
            </a:r>
          </a:p>
          <a:p>
            <a:pPr marL="0" indent="0">
              <a:buNone/>
            </a:pPr>
            <a:endParaRPr lang="it-IT" sz="2200" dirty="0" smtClean="0">
              <a:solidFill>
                <a:schemeClr val="accent1">
                  <a:lumMod val="75000"/>
                </a:schemeClr>
              </a:solidFill>
              <a:latin typeface="Arial Rounded MT Bold" pitchFamily="34" charset="0"/>
            </a:endParaRPr>
          </a:p>
          <a:p>
            <a:pPr marL="0" indent="0">
              <a:buNone/>
            </a:pPr>
            <a:r>
              <a:rPr lang="it-IT" sz="2200" dirty="0" err="1" smtClean="0">
                <a:solidFill>
                  <a:schemeClr val="accent1">
                    <a:lumMod val="75000"/>
                  </a:schemeClr>
                </a:solidFill>
                <a:latin typeface="Arial Rounded MT Bold" pitchFamily="34" charset="0"/>
              </a:rPr>
              <a:t>p</a:t>
            </a:r>
            <a:r>
              <a:rPr lang="it-IT" sz="2200" dirty="0" err="1" smtClean="0">
                <a:solidFill>
                  <a:schemeClr val="accent1">
                    <a:lumMod val="75000"/>
                  </a:schemeClr>
                </a:solidFill>
                <a:latin typeface="Arial Rounded MT Bold" pitchFamily="34" charset="0"/>
              </a:rPr>
              <a:t>rompting</a:t>
            </a:r>
            <a:r>
              <a:rPr lang="it-IT" sz="2200" dirty="0" smtClean="0">
                <a:solidFill>
                  <a:schemeClr val="accent1">
                    <a:lumMod val="75000"/>
                  </a:schemeClr>
                </a:solidFill>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polarization</a:t>
            </a:r>
            <a:r>
              <a:rPr lang="it-IT" sz="2200" dirty="0" smtClean="0">
                <a:solidFill>
                  <a:schemeClr val="accent1">
                    <a:lumMod val="75000"/>
                  </a:schemeClr>
                </a:solidFill>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among</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those</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who</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can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have</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access</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200" dirty="0" err="1" smtClean="0">
                <a:solidFill>
                  <a:schemeClr val="accent1">
                    <a:lumMod val="75000"/>
                  </a:schemeClr>
                </a:solidFill>
                <a:latin typeface="Arial Rounded MT Bold" pitchFamily="34" charset="0"/>
              </a:rPr>
              <a:t>to</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resources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allowing</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for</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distance</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communication</a:t>
            </a:r>
            <a:r>
              <a:rPr lang="it-IT" sz="2200" dirty="0" smtClean="0">
                <a:solidFill>
                  <a:schemeClr val="accent1">
                    <a:lumMod val="75000"/>
                  </a:schemeClr>
                </a:solidFill>
                <a:latin typeface="Arial Rounded MT Bold" pitchFamily="34" charset="0"/>
              </a:rPr>
              <a:t> and </a:t>
            </a:r>
            <a:r>
              <a:rPr lang="it-IT" sz="2200" dirty="0" err="1" smtClean="0">
                <a:solidFill>
                  <a:schemeClr val="accent1">
                    <a:lumMod val="75000"/>
                  </a:schemeClr>
                </a:solidFill>
                <a:latin typeface="Arial Rounded MT Bold" pitchFamily="34" charset="0"/>
              </a:rPr>
              <a:t>mobility</a:t>
            </a:r>
            <a:r>
              <a:rPr lang="it-IT" sz="2200" dirty="0" smtClean="0">
                <a:solidFill>
                  <a:schemeClr val="accent1">
                    <a:lumMod val="75000"/>
                  </a:schemeClr>
                </a:solidFill>
                <a:latin typeface="Arial Rounded MT Bold" pitchFamily="34" charset="0"/>
              </a:rPr>
              <a:t>, </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and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those</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deprived</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of</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such</a:t>
            </a:r>
            <a:r>
              <a:rPr lang="it-IT" sz="2200" dirty="0" smtClean="0">
                <a:solidFill>
                  <a:srgbClr val="C00000"/>
                </a:solidFill>
                <a:effectLst>
                  <a:outerShdw blurRad="38100" dist="38100" dir="2700000" algn="tl">
                    <a:srgbClr val="000000">
                      <a:alpha val="43137"/>
                    </a:srgbClr>
                  </a:outerShdw>
                </a:effectLst>
                <a:latin typeface="Arial Rounded MT Bold" pitchFamily="34" charset="0"/>
              </a:rPr>
              <a:t> </a:t>
            </a:r>
            <a:r>
              <a:rPr lang="it-IT" sz="2200" dirty="0" err="1" smtClean="0">
                <a:solidFill>
                  <a:srgbClr val="C00000"/>
                </a:solidFill>
                <a:effectLst>
                  <a:outerShdw blurRad="38100" dist="38100" dir="2700000" algn="tl">
                    <a:srgbClr val="000000">
                      <a:alpha val="43137"/>
                    </a:srgbClr>
                  </a:outerShdw>
                </a:effectLst>
                <a:latin typeface="Arial Rounded MT Bold" pitchFamily="34" charset="0"/>
              </a:rPr>
              <a:t>resources</a:t>
            </a:r>
            <a:r>
              <a:rPr lang="it-IT" sz="2200" dirty="0" smtClean="0">
                <a:solidFill>
                  <a:schemeClr val="accent1">
                    <a:lumMod val="75000"/>
                  </a:schemeClr>
                </a:solidFill>
                <a:latin typeface="Arial Rounded MT Bold" pitchFamily="34" charset="0"/>
              </a:rPr>
              <a:t>.</a:t>
            </a:r>
          </a:p>
          <a:p>
            <a:pPr marL="0" indent="0">
              <a:buNone/>
            </a:pPr>
            <a:r>
              <a:rPr lang="it-IT" sz="2200" dirty="0" smtClean="0">
                <a:solidFill>
                  <a:schemeClr val="accent1">
                    <a:lumMod val="75000"/>
                  </a:schemeClr>
                </a:solidFill>
                <a:latin typeface="Arial Rounded MT Bold" pitchFamily="34" charset="0"/>
              </a:rPr>
              <a:t>	And </a:t>
            </a:r>
            <a:r>
              <a:rPr lang="it-IT" sz="2200" dirty="0" err="1" smtClean="0">
                <a:solidFill>
                  <a:schemeClr val="accent1">
                    <a:lumMod val="75000"/>
                  </a:schemeClr>
                </a:solidFill>
                <a:latin typeface="Arial Rounded MT Bold" pitchFamily="34" charset="0"/>
              </a:rPr>
              <a:t>this</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is</a:t>
            </a:r>
            <a:r>
              <a:rPr lang="it-IT" sz="2200" dirty="0" smtClean="0">
                <a:solidFill>
                  <a:schemeClr val="accent1">
                    <a:lumMod val="75000"/>
                  </a:schemeClr>
                </a:solidFill>
                <a:latin typeface="Arial Rounded MT Bold" pitchFamily="34" charset="0"/>
              </a:rPr>
              <a:t> the </a:t>
            </a:r>
            <a:r>
              <a:rPr lang="it-IT" sz="2200" dirty="0" err="1" smtClean="0">
                <a:solidFill>
                  <a:schemeClr val="accent1">
                    <a:lumMod val="75000"/>
                  </a:schemeClr>
                </a:solidFill>
                <a:latin typeface="Arial Rounded MT Bold" pitchFamily="34" charset="0"/>
              </a:rPr>
              <a:t>kind</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of</a:t>
            </a:r>
            <a:r>
              <a:rPr lang="it-IT" sz="2200" dirty="0" smtClean="0">
                <a:solidFill>
                  <a:schemeClr val="accent1">
                    <a:lumMod val="75000"/>
                  </a:schemeClr>
                </a:solidFill>
                <a:latin typeface="Arial Rounded MT Bold" pitchFamily="34" charset="0"/>
              </a:rPr>
              <a:t> </a:t>
            </a:r>
            <a:r>
              <a:rPr lang="it-IT" sz="2200" u="sng" dirty="0" err="1" smtClean="0">
                <a:solidFill>
                  <a:schemeClr val="accent1">
                    <a:lumMod val="75000"/>
                  </a:schemeClr>
                </a:solidFill>
                <a:latin typeface="Arial Rounded MT Bold" pitchFamily="34" charset="0"/>
              </a:rPr>
              <a:t>situational</a:t>
            </a:r>
            <a:r>
              <a:rPr lang="it-IT" sz="2200" u="sng" dirty="0" smtClean="0">
                <a:solidFill>
                  <a:schemeClr val="accent1">
                    <a:lumMod val="75000"/>
                  </a:schemeClr>
                </a:solidFill>
                <a:latin typeface="Arial Rounded MT Bold" pitchFamily="34" charset="0"/>
              </a:rPr>
              <a:t> background</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that</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may</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bring</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about</a:t>
            </a:r>
            <a:r>
              <a:rPr lang="it-IT" sz="2200" dirty="0" smtClean="0">
                <a:solidFill>
                  <a:schemeClr val="accent1">
                    <a:lumMod val="75000"/>
                  </a:schemeClr>
                </a:solidFill>
                <a:latin typeface="Arial Rounded MT Bold" pitchFamily="34" charset="0"/>
              </a:rPr>
              <a:t> social </a:t>
            </a:r>
            <a:r>
              <a:rPr lang="it-IT" sz="2200" dirty="0" err="1" smtClean="0">
                <a:solidFill>
                  <a:schemeClr val="accent1">
                    <a:lumMod val="75000"/>
                  </a:schemeClr>
                </a:solidFill>
                <a:latin typeface="Arial Rounded MT Bold" pitchFamily="34" charset="0"/>
              </a:rPr>
              <a:t>frustration</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which</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may</a:t>
            </a:r>
            <a:r>
              <a:rPr lang="it-IT" sz="2200" dirty="0" smtClean="0">
                <a:solidFill>
                  <a:schemeClr val="accent1">
                    <a:lumMod val="75000"/>
                  </a:schemeClr>
                </a:solidFill>
                <a:latin typeface="Arial Rounded MT Bold" pitchFamily="34" charset="0"/>
              </a:rPr>
              <a:t> turn </a:t>
            </a:r>
            <a:r>
              <a:rPr lang="it-IT" sz="2200" dirty="0" err="1" smtClean="0">
                <a:solidFill>
                  <a:schemeClr val="accent1">
                    <a:lumMod val="75000"/>
                  </a:schemeClr>
                </a:solidFill>
                <a:latin typeface="Arial Rounded MT Bold" pitchFamily="34" charset="0"/>
              </a:rPr>
              <a:t>to</a:t>
            </a:r>
            <a:r>
              <a:rPr lang="it-IT" sz="2200" dirty="0" smtClean="0">
                <a:solidFill>
                  <a:schemeClr val="accent1">
                    <a:lumMod val="75000"/>
                  </a:schemeClr>
                </a:solidFill>
                <a:latin typeface="Arial Rounded MT Bold" pitchFamily="34" charset="0"/>
              </a:rPr>
              <a:t> some </a:t>
            </a:r>
            <a:r>
              <a:rPr lang="it-IT" sz="2200" dirty="0" err="1" smtClean="0">
                <a:solidFill>
                  <a:schemeClr val="accent1">
                    <a:lumMod val="75000"/>
                  </a:schemeClr>
                </a:solidFill>
                <a:latin typeface="Arial Rounded MT Bold" pitchFamily="34" charset="0"/>
              </a:rPr>
              <a:t>form</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of</a:t>
            </a:r>
            <a:r>
              <a:rPr lang="it-IT" sz="2200" dirty="0" smtClean="0">
                <a:solidFill>
                  <a:schemeClr val="accent1">
                    <a:lumMod val="75000"/>
                  </a:schemeClr>
                </a:solidFill>
                <a:latin typeface="Arial Rounded MT Bold" pitchFamily="34" charset="0"/>
              </a:rPr>
              <a:t> social (</a:t>
            </a:r>
            <a:r>
              <a:rPr lang="it-IT" sz="2200" dirty="0" err="1" smtClean="0">
                <a:solidFill>
                  <a:schemeClr val="accent1">
                    <a:lumMod val="75000"/>
                  </a:schemeClr>
                </a:solidFill>
                <a:latin typeface="Arial Rounded MT Bold" pitchFamily="34" charset="0"/>
              </a:rPr>
              <a:t>politics</a:t>
            </a:r>
            <a:r>
              <a:rPr lang="it-IT" sz="2200" dirty="0" smtClean="0">
                <a:solidFill>
                  <a:schemeClr val="accent1">
                    <a:lumMod val="75000"/>
                  </a:schemeClr>
                </a:solidFill>
                <a:latin typeface="Arial Rounded MT Bold" pitchFamily="34" charset="0"/>
              </a:rPr>
              <a:t> or economy </a:t>
            </a:r>
            <a:r>
              <a:rPr lang="it-IT" sz="2200" dirty="0" err="1" smtClean="0">
                <a:solidFill>
                  <a:schemeClr val="accent1">
                    <a:lumMod val="75000"/>
                  </a:schemeClr>
                </a:solidFill>
                <a:latin typeface="Arial Rounded MT Bold" pitchFamily="34" charset="0"/>
              </a:rPr>
              <a:t>related</a:t>
            </a:r>
            <a:r>
              <a:rPr lang="it-IT" sz="2200" dirty="0" smtClean="0">
                <a:solidFill>
                  <a:schemeClr val="accent1">
                    <a:lumMod val="75000"/>
                  </a:schemeClr>
                </a:solidFill>
                <a:latin typeface="Arial Rounded MT Bold" pitchFamily="34" charset="0"/>
              </a:rPr>
              <a:t>) </a:t>
            </a:r>
            <a:r>
              <a:rPr lang="it-IT" sz="2200" dirty="0" err="1" smtClean="0">
                <a:solidFill>
                  <a:schemeClr val="accent1">
                    <a:lumMod val="75000"/>
                  </a:schemeClr>
                </a:solidFill>
                <a:latin typeface="Arial Rounded MT Bold" pitchFamily="34" charset="0"/>
              </a:rPr>
              <a:t>protest</a:t>
            </a:r>
            <a:r>
              <a:rPr lang="it-IT" sz="2200" dirty="0" smtClean="0">
                <a:solidFill>
                  <a:schemeClr val="accent1">
                    <a:lumMod val="75000"/>
                  </a:schemeClr>
                </a:solidFill>
                <a:latin typeface="Arial Rounded MT Bold" pitchFamily="34" charset="0"/>
              </a:rPr>
              <a:t>.  </a:t>
            </a:r>
            <a:endParaRPr lang="it-IT" sz="2200" dirty="0">
              <a:solidFill>
                <a:schemeClr val="accent1">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785794"/>
            <a:ext cx="8229600" cy="4525963"/>
          </a:xfrm>
        </p:spPr>
        <p:txBody>
          <a:bodyPr>
            <a:normAutofit/>
          </a:bodyPr>
          <a:lstStyle/>
          <a:p>
            <a:pPr>
              <a:buNone/>
            </a:pPr>
            <a:endParaRPr lang="it-IT" sz="3200" dirty="0" smtClean="0">
              <a:latin typeface="Arial Rounded MT Bold" pitchFamily="34" charset="0"/>
            </a:endParaRPr>
          </a:p>
          <a:p>
            <a:pPr>
              <a:buNone/>
            </a:pPr>
            <a:endParaRPr lang="it-IT" sz="3200" dirty="0" smtClean="0">
              <a:latin typeface="Arial Rounded MT Bold" pitchFamily="34" charset="0"/>
            </a:endParaRPr>
          </a:p>
          <a:p>
            <a:pPr>
              <a:buNone/>
            </a:pPr>
            <a:endParaRPr lang="it-IT" sz="3200" dirty="0" smtClean="0">
              <a:latin typeface="Arial Rounded MT Bold" pitchFamily="34" charset="0"/>
            </a:endParaRPr>
          </a:p>
          <a:p>
            <a:pPr>
              <a:buNone/>
            </a:pPr>
            <a:endParaRPr lang="it-IT" sz="3200" dirty="0" smtClean="0">
              <a:solidFill>
                <a:srgbClr val="92D050"/>
              </a:solidFill>
              <a:effectLst>
                <a:outerShdw blurRad="38100" dist="38100" dir="2700000" algn="tl">
                  <a:srgbClr val="000000">
                    <a:alpha val="43137"/>
                  </a:srgbClr>
                </a:outerShdw>
              </a:effectLst>
              <a:latin typeface="Arial Rounded MT Bold" pitchFamily="34" charset="0"/>
            </a:endParaRPr>
          </a:p>
          <a:p>
            <a:pPr algn="ctr">
              <a:buNone/>
            </a:pPr>
            <a:r>
              <a:rPr lang="it-IT" sz="4400" dirty="0" err="1" smtClean="0">
                <a:solidFill>
                  <a:srgbClr val="92D050"/>
                </a:solidFill>
                <a:effectLst>
                  <a:outerShdw blurRad="38100" dist="38100" dir="2700000" algn="tl">
                    <a:srgbClr val="000000">
                      <a:alpha val="43137"/>
                    </a:srgbClr>
                  </a:outerShdw>
                </a:effectLst>
                <a:latin typeface="Arial Rounded MT Bold" pitchFamily="34" charset="0"/>
              </a:rPr>
              <a:t>Thank</a:t>
            </a:r>
            <a:r>
              <a:rPr lang="it-IT" sz="4400" dirty="0" smtClean="0">
                <a:solidFill>
                  <a:srgbClr val="92D050"/>
                </a:solidFill>
                <a:effectLst>
                  <a:outerShdw blurRad="38100" dist="38100" dir="2700000" algn="tl">
                    <a:srgbClr val="000000">
                      <a:alpha val="43137"/>
                    </a:srgbClr>
                  </a:outerShdw>
                </a:effectLst>
                <a:latin typeface="Arial Rounded MT Bold" pitchFamily="34" charset="0"/>
              </a:rPr>
              <a:t> </a:t>
            </a:r>
            <a:r>
              <a:rPr lang="it-IT" sz="4400" dirty="0" err="1" smtClean="0">
                <a:solidFill>
                  <a:srgbClr val="92D050"/>
                </a:solidFill>
                <a:effectLst>
                  <a:outerShdw blurRad="38100" dist="38100" dir="2700000" algn="tl">
                    <a:srgbClr val="000000">
                      <a:alpha val="43137"/>
                    </a:srgbClr>
                  </a:outerShdw>
                </a:effectLst>
                <a:latin typeface="Arial Rounded MT Bold" pitchFamily="34" charset="0"/>
              </a:rPr>
              <a:t>you</a:t>
            </a:r>
            <a:r>
              <a:rPr lang="it-IT" sz="4400" dirty="0" smtClean="0">
                <a:solidFill>
                  <a:srgbClr val="92D050"/>
                </a:solidFill>
                <a:effectLst>
                  <a:outerShdw blurRad="38100" dist="38100" dir="2700000" algn="tl">
                    <a:srgbClr val="000000">
                      <a:alpha val="43137"/>
                    </a:srgbClr>
                  </a:outerShdw>
                </a:effectLst>
                <a:latin typeface="Arial Rounded MT Bold" pitchFamily="34" charset="0"/>
              </a:rPr>
              <a:t>!</a:t>
            </a:r>
          </a:p>
          <a:p>
            <a:pPr algn="ctr">
              <a:buNone/>
            </a:pPr>
            <a:endParaRPr lang="it-IT" sz="3200" dirty="0" smtClean="0">
              <a:latin typeface="Arial Rounded MT Bold" pitchFamily="34" charset="0"/>
            </a:endParaRPr>
          </a:p>
          <a:p>
            <a:pPr algn="ctr">
              <a:buNone/>
            </a:pPr>
            <a:r>
              <a:rPr lang="it-IT" dirty="0" smtClean="0">
                <a:latin typeface="Arial Rounded MT Bold" pitchFamily="34" charset="0"/>
              </a:rPr>
              <a:t>nzamaro@luiss.it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57200" y="3214686"/>
            <a:ext cx="8229600" cy="2911477"/>
          </a:xfrm>
        </p:spPr>
        <p:txBody>
          <a:bodyPr>
            <a:normAutofit/>
          </a:bodyPr>
          <a:lstStyle/>
          <a:p>
            <a:pPr algn="ctr">
              <a:buNone/>
            </a:pPr>
            <a:r>
              <a:rPr lang="it-IT" sz="3200" dirty="0" err="1" smtClean="0">
                <a:solidFill>
                  <a:srgbClr val="C00000"/>
                </a:solidFill>
              </a:rPr>
              <a:t>Annexes</a:t>
            </a:r>
            <a:endParaRPr lang="it-IT" sz="3200"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476672"/>
            <a:ext cx="8291264" cy="5832648"/>
          </a:xfrm>
        </p:spPr>
        <p:txBody>
          <a:bodyPr>
            <a:normAutofit/>
          </a:bodyPr>
          <a:lstStyle/>
          <a:p>
            <a:pPr marL="0" indent="0">
              <a:buNone/>
            </a:pPr>
            <a:r>
              <a:rPr lang="it-IT" dirty="0" smtClean="0">
                <a:solidFill>
                  <a:schemeClr val="accent1">
                    <a:lumMod val="75000"/>
                  </a:schemeClr>
                </a:solidFill>
                <a:latin typeface="Arial Rounded MT Bold" panose="020F0704030504030204" pitchFamily="34" charset="0"/>
              </a:rPr>
              <a:t>The training </a:t>
            </a:r>
            <a:r>
              <a:rPr lang="it-IT" dirty="0" err="1" smtClean="0">
                <a:solidFill>
                  <a:schemeClr val="accent1">
                    <a:lumMod val="75000"/>
                  </a:schemeClr>
                </a:solidFill>
                <a:latin typeface="Arial Rounded MT Bold" panose="020F0704030504030204" pitchFamily="34" charset="0"/>
              </a:rPr>
              <a:t>programme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includes</a:t>
            </a:r>
            <a:r>
              <a:rPr lang="it-IT" dirty="0" smtClean="0">
                <a:solidFill>
                  <a:schemeClr val="accent1">
                    <a:lumMod val="75000"/>
                  </a:schemeClr>
                </a:solidFill>
                <a:latin typeface="Arial Rounded MT Bold" panose="020F0704030504030204" pitchFamily="34" charset="0"/>
              </a:rPr>
              <a:t> a list of </a:t>
            </a:r>
            <a:r>
              <a:rPr lang="it-IT" u="sng" dirty="0" err="1" smtClean="0">
                <a:solidFill>
                  <a:schemeClr val="accent1">
                    <a:lumMod val="75000"/>
                  </a:schemeClr>
                </a:solidFill>
                <a:latin typeface="Arial Rounded MT Bold" panose="020F0704030504030204" pitchFamily="34" charset="0"/>
              </a:rPr>
              <a:t>substantive</a:t>
            </a:r>
            <a:r>
              <a:rPr lang="it-IT" u="sng" dirty="0" smtClean="0">
                <a:solidFill>
                  <a:schemeClr val="accent1">
                    <a:lumMod val="75000"/>
                  </a:schemeClr>
                </a:solidFill>
                <a:latin typeface="Arial Rounded MT Bold" panose="020F0704030504030204" pitchFamily="34" charset="0"/>
              </a:rPr>
              <a:t> </a:t>
            </a:r>
            <a:r>
              <a:rPr lang="it-IT" u="sng" dirty="0" err="1" smtClean="0">
                <a:solidFill>
                  <a:schemeClr val="accent1">
                    <a:lumMod val="75000"/>
                  </a:schemeClr>
                </a:solidFill>
                <a:latin typeface="Arial Rounded MT Bold" panose="020F0704030504030204" pitchFamily="34" charset="0"/>
              </a:rPr>
              <a:t>contributions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analysing</a:t>
            </a:r>
            <a:r>
              <a:rPr lang="it-IT" dirty="0" smtClean="0">
                <a:solidFill>
                  <a:schemeClr val="accent1">
                    <a:lumMod val="75000"/>
                  </a:schemeClr>
                </a:solidFill>
                <a:latin typeface="Arial Rounded MT Bold" panose="020F0704030504030204" pitchFamily="34" charset="0"/>
              </a:rPr>
              <a:t> </a:t>
            </a:r>
            <a:r>
              <a:rPr lang="it-IT" dirty="0">
                <a:solidFill>
                  <a:schemeClr val="accent1">
                    <a:lumMod val="75000"/>
                  </a:schemeClr>
                </a:solidFill>
                <a:latin typeface="Arial Rounded MT Bold" panose="020F0704030504030204" pitchFamily="34" charset="0"/>
              </a:rPr>
              <a:t>(</a:t>
            </a:r>
            <a:r>
              <a:rPr lang="it-IT" dirty="0" err="1">
                <a:solidFill>
                  <a:schemeClr val="accent1">
                    <a:lumMod val="75000"/>
                  </a:schemeClr>
                </a:solidFill>
                <a:latin typeface="Arial Rounded MT Bold" panose="020F0704030504030204" pitchFamily="34" charset="0"/>
              </a:rPr>
              <a:t>mostly</a:t>
            </a:r>
            <a:r>
              <a:rPr lang="it-IT" dirty="0">
                <a:solidFill>
                  <a:schemeClr val="accent1">
                    <a:lumMod val="75000"/>
                  </a:schemeClr>
                </a:solidFill>
                <a:latin typeface="Arial Rounded MT Bold" panose="020F0704030504030204" pitchFamily="34" charset="0"/>
              </a:rPr>
              <a:t> </a:t>
            </a:r>
            <a:r>
              <a:rPr lang="it-IT" i="1" dirty="0" err="1">
                <a:solidFill>
                  <a:schemeClr val="accent1">
                    <a:lumMod val="75000"/>
                  </a:schemeClr>
                </a:solidFill>
                <a:latin typeface="Arial Rounded MT Bold" panose="020F0704030504030204" pitchFamily="34" charset="0"/>
              </a:rPr>
              <a:t>secondary</a:t>
            </a:r>
            <a:r>
              <a:rPr lang="it-IT" dirty="0">
                <a:solidFill>
                  <a:schemeClr val="accent1">
                    <a:lumMod val="75000"/>
                  </a:schemeClr>
                </a:solidFill>
                <a:latin typeface="Arial Rounded MT Bold" panose="020F0704030504030204" pitchFamily="34" charset="0"/>
              </a:rPr>
              <a:t>) </a:t>
            </a:r>
            <a:r>
              <a:rPr lang="it-IT" dirty="0" smtClean="0">
                <a:solidFill>
                  <a:schemeClr val="accent1">
                    <a:lumMod val="75000"/>
                  </a:schemeClr>
                </a:solidFill>
                <a:latin typeface="Arial Rounded MT Bold" panose="020F0704030504030204" pitchFamily="34" charset="0"/>
              </a:rPr>
              <a:t>data on </a:t>
            </a:r>
            <a:r>
              <a:rPr lang="it-IT" dirty="0" err="1" smtClean="0">
                <a:solidFill>
                  <a:schemeClr val="accent1">
                    <a:lumMod val="75000"/>
                  </a:schemeClr>
                </a:solidFill>
                <a:latin typeface="Arial Rounded MT Bold" panose="020F0704030504030204" pitchFamily="34" charset="0"/>
              </a:rPr>
              <a:t>topics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like</a:t>
            </a:r>
            <a:endParaRPr lang="it-IT" dirty="0" smtClean="0">
              <a:solidFill>
                <a:schemeClr val="accent1">
                  <a:lumMod val="75000"/>
                </a:schemeClr>
              </a:solidFill>
              <a:latin typeface="Arial Rounded MT Bold" panose="020F0704030504030204" pitchFamily="34" charset="0"/>
            </a:endParaRPr>
          </a:p>
          <a:p>
            <a:pPr marL="0" indent="0">
              <a:buNone/>
            </a:pPr>
            <a:r>
              <a:rPr lang="it-IT" dirty="0" smtClean="0">
                <a:solidFill>
                  <a:schemeClr val="accent1">
                    <a:lumMod val="75000"/>
                  </a:schemeClr>
                </a:solidFill>
                <a:latin typeface="Arial Rounded MT Bold" panose="020F0704030504030204" pitchFamily="34" charset="0"/>
              </a:rPr>
              <a:t> </a:t>
            </a:r>
          </a:p>
          <a:p>
            <a:r>
              <a:rPr lang="it-IT" dirty="0">
                <a:solidFill>
                  <a:schemeClr val="accent1">
                    <a:lumMod val="75000"/>
                  </a:schemeClr>
                </a:solidFill>
                <a:latin typeface="Arial Rounded MT Bold" panose="020F0704030504030204" pitchFamily="34" charset="0"/>
              </a:rPr>
              <a:t>t</a:t>
            </a:r>
            <a:r>
              <a:rPr lang="it-IT" dirty="0" smtClean="0">
                <a:solidFill>
                  <a:schemeClr val="accent1">
                    <a:lumMod val="75000"/>
                  </a:schemeClr>
                </a:solidFill>
                <a:latin typeface="Arial Rounded MT Bold" panose="020F0704030504030204" pitchFamily="34" charset="0"/>
              </a:rPr>
              <a:t>he </a:t>
            </a:r>
            <a:r>
              <a:rPr lang="it-IT" dirty="0" err="1" smtClean="0">
                <a:solidFill>
                  <a:schemeClr val="accent1">
                    <a:lumMod val="75000"/>
                  </a:schemeClr>
                </a:solidFill>
                <a:latin typeface="Arial Rounded MT Bold" panose="020F0704030504030204" pitchFamily="34" charset="0"/>
              </a:rPr>
              <a:t>income</a:t>
            </a:r>
            <a:r>
              <a:rPr lang="it-IT" dirty="0" smtClean="0">
                <a:solidFill>
                  <a:schemeClr val="accent1">
                    <a:lumMod val="75000"/>
                  </a:schemeClr>
                </a:solidFill>
                <a:latin typeface="Arial Rounded MT Bold" panose="020F0704030504030204" pitchFamily="34" charset="0"/>
              </a:rPr>
              <a:t> re-</a:t>
            </a:r>
            <a:r>
              <a:rPr lang="it-IT" dirty="0" err="1" smtClean="0">
                <a:solidFill>
                  <a:schemeClr val="accent1">
                    <a:lumMod val="75000"/>
                  </a:schemeClr>
                </a:solidFill>
                <a:latin typeface="Arial Rounded MT Bold" panose="020F0704030504030204" pitchFamily="34" charset="0"/>
              </a:rPr>
              <a:t>distribution</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patterns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within</a:t>
            </a:r>
            <a:r>
              <a:rPr lang="it-IT" dirty="0" smtClean="0">
                <a:solidFill>
                  <a:schemeClr val="accent1">
                    <a:lumMod val="75000"/>
                  </a:schemeClr>
                </a:solidFill>
                <a:latin typeface="Arial Rounded MT Bold" panose="020F0704030504030204" pitchFamily="34" charset="0"/>
              </a:rPr>
              <a:t> the </a:t>
            </a:r>
            <a:r>
              <a:rPr lang="it-IT" dirty="0" err="1" smtClean="0">
                <a:solidFill>
                  <a:schemeClr val="accent1">
                    <a:lumMod val="75000"/>
                  </a:schemeClr>
                </a:solidFill>
                <a:latin typeface="Arial Rounded MT Bold" panose="020F0704030504030204" pitchFamily="34" charset="0"/>
              </a:rPr>
              <a:t>European</a:t>
            </a:r>
            <a:r>
              <a:rPr lang="it-IT" dirty="0" smtClean="0">
                <a:solidFill>
                  <a:schemeClr val="accent1">
                    <a:lumMod val="75000"/>
                  </a:schemeClr>
                </a:solidFill>
                <a:latin typeface="Arial Rounded MT Bold" panose="020F0704030504030204" pitchFamily="34" charset="0"/>
              </a:rPr>
              <a:t> area, and </a:t>
            </a:r>
          </a:p>
          <a:p>
            <a:r>
              <a:rPr lang="it-IT" dirty="0">
                <a:solidFill>
                  <a:schemeClr val="accent1">
                    <a:lumMod val="75000"/>
                  </a:schemeClr>
                </a:solidFill>
                <a:latin typeface="Arial Rounded MT Bold" panose="020F0704030504030204" pitchFamily="34" charset="0"/>
              </a:rPr>
              <a:t>t</a:t>
            </a:r>
            <a:r>
              <a:rPr lang="it-IT" dirty="0" smtClean="0">
                <a:solidFill>
                  <a:schemeClr val="accent1">
                    <a:lumMod val="75000"/>
                  </a:schemeClr>
                </a:solidFill>
                <a:latin typeface="Arial Rounded MT Bold" panose="020F0704030504030204" pitchFamily="34" charset="0"/>
              </a:rPr>
              <a:t>he </a:t>
            </a:r>
            <a:r>
              <a:rPr lang="it-IT" dirty="0" err="1" smtClean="0">
                <a:solidFill>
                  <a:schemeClr val="accent1">
                    <a:lumMod val="75000"/>
                  </a:schemeClr>
                </a:solidFill>
                <a:latin typeface="Arial Rounded MT Bold" panose="020F0704030504030204" pitchFamily="34" charset="0"/>
              </a:rPr>
              <a:t>influence</a:t>
            </a:r>
            <a:r>
              <a:rPr lang="it-IT" dirty="0" smtClean="0">
                <a:solidFill>
                  <a:schemeClr val="accent1">
                    <a:lumMod val="75000"/>
                  </a:schemeClr>
                </a:solidFill>
                <a:latin typeface="Arial Rounded MT Bold" panose="020F0704030504030204" pitchFamily="34" charset="0"/>
              </a:rPr>
              <a:t> of </a:t>
            </a:r>
            <a:r>
              <a:rPr lang="it-IT" dirty="0" err="1" smtClean="0">
                <a:solidFill>
                  <a:schemeClr val="accent1">
                    <a:lumMod val="75000"/>
                  </a:schemeClr>
                </a:solidFill>
                <a:latin typeface="Arial Rounded MT Bold" panose="020F0704030504030204" pitchFamily="34" charset="0"/>
              </a:rPr>
              <a:t>technological</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changes</a:t>
            </a:r>
            <a:r>
              <a:rPr lang="it-IT" dirty="0" smtClean="0">
                <a:solidFill>
                  <a:schemeClr val="accent1">
                    <a:lumMod val="75000"/>
                  </a:schemeClr>
                </a:solidFill>
                <a:latin typeface="Arial Rounded MT Bold" panose="020F0704030504030204" pitchFamily="34" charset="0"/>
              </a:rPr>
              <a:t> on </a:t>
            </a:r>
            <a:r>
              <a:rPr lang="it-IT" dirty="0" err="1" smtClean="0">
                <a:solidFill>
                  <a:schemeClr val="accent1">
                    <a:lumMod val="75000"/>
                  </a:schemeClr>
                </a:solidFill>
                <a:latin typeface="Arial Rounded MT Bold" panose="020F0704030504030204" pitchFamily="34" charset="0"/>
              </a:rPr>
              <a:t>labour</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markets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focusing</a:t>
            </a:r>
            <a:r>
              <a:rPr lang="it-IT" dirty="0" smtClean="0">
                <a:solidFill>
                  <a:schemeClr val="accent1">
                    <a:lumMod val="75000"/>
                  </a:schemeClr>
                </a:solidFill>
                <a:latin typeface="Arial Rounded MT Bold" panose="020F0704030504030204" pitchFamily="34" charset="0"/>
              </a:rPr>
              <a:t> on the OECD </a:t>
            </a:r>
            <a:r>
              <a:rPr lang="it-IT" dirty="0" err="1" smtClean="0">
                <a:solidFill>
                  <a:schemeClr val="accent1">
                    <a:lumMod val="75000"/>
                  </a:schemeClr>
                </a:solidFill>
                <a:latin typeface="Arial Rounded MT Bold" panose="020F0704030504030204" pitchFamily="34" charset="0"/>
              </a:rPr>
              <a:t>countries</a:t>
            </a:r>
            <a:r>
              <a:rPr lang="it-IT" dirty="0" smtClean="0">
                <a:solidFill>
                  <a:schemeClr val="accent1">
                    <a:lumMod val="75000"/>
                  </a:schemeClr>
                </a:solidFill>
                <a:latin typeface="Arial Rounded MT Bold" panose="020F0704030504030204" pitchFamily="34" charset="0"/>
              </a:rPr>
              <a:t>,</a:t>
            </a:r>
          </a:p>
          <a:p>
            <a:r>
              <a:rPr lang="it-IT" dirty="0">
                <a:solidFill>
                  <a:schemeClr val="accent1">
                    <a:lumMod val="75000"/>
                  </a:schemeClr>
                </a:solidFill>
                <a:latin typeface="Arial Rounded MT Bold" panose="020F0704030504030204" pitchFamily="34" charset="0"/>
              </a:rPr>
              <a:t>t</a:t>
            </a:r>
            <a:r>
              <a:rPr lang="it-IT" dirty="0" smtClean="0">
                <a:solidFill>
                  <a:schemeClr val="accent1">
                    <a:lumMod val="75000"/>
                  </a:schemeClr>
                </a:solidFill>
                <a:latin typeface="Arial Rounded MT Bold" panose="020F0704030504030204" pitchFamily="34" charset="0"/>
              </a:rPr>
              <a:t>he anti-</a:t>
            </a:r>
            <a:r>
              <a:rPr lang="it-IT" dirty="0" err="1" smtClean="0">
                <a:solidFill>
                  <a:schemeClr val="accent1">
                    <a:lumMod val="75000"/>
                  </a:schemeClr>
                </a:solidFill>
                <a:latin typeface="Arial Rounded MT Bold" panose="020F0704030504030204" pitchFamily="34" charset="0"/>
              </a:rPr>
              <a:t>poverty</a:t>
            </a:r>
            <a:r>
              <a:rPr lang="it-IT" dirty="0" smtClean="0">
                <a:solidFill>
                  <a:schemeClr val="accent1">
                    <a:lumMod val="75000"/>
                  </a:schemeClr>
                </a:solidFill>
                <a:latin typeface="Arial Rounded MT Bold" panose="020F0704030504030204" pitchFamily="34" charset="0"/>
              </a:rPr>
              <a:t> policy </a:t>
            </a:r>
            <a:r>
              <a:rPr lang="it-IT" dirty="0" err="1" smtClean="0">
                <a:solidFill>
                  <a:schemeClr val="accent1">
                    <a:lumMod val="75000"/>
                  </a:schemeClr>
                </a:solidFill>
                <a:latin typeface="Arial Rounded MT Bold" panose="020F0704030504030204" pitchFamily="34" charset="0"/>
              </a:rPr>
              <a:t>programmes</a:t>
            </a:r>
            <a:r>
              <a:rPr lang="it-IT" dirty="0" smtClean="0">
                <a:solidFill>
                  <a:schemeClr val="accent1">
                    <a:lumMod val="75000"/>
                  </a:schemeClr>
                </a:solidFill>
                <a:latin typeface="Arial Rounded MT Bold" panose="020F0704030504030204" pitchFamily="34" charset="0"/>
              </a:rPr>
              <a:t> in </a:t>
            </a:r>
            <a:r>
              <a:rPr lang="it-IT" dirty="0" err="1" smtClean="0">
                <a:solidFill>
                  <a:schemeClr val="accent1">
                    <a:lumMod val="75000"/>
                  </a:schemeClr>
                </a:solidFill>
                <a:latin typeface="Arial Rounded MT Bold" panose="020F0704030504030204" pitchFamily="34" charset="0"/>
              </a:rPr>
              <a:t>Italy</a:t>
            </a:r>
            <a:r>
              <a:rPr lang="it-IT" dirty="0" smtClean="0">
                <a:solidFill>
                  <a:schemeClr val="accent1">
                    <a:lumMod val="75000"/>
                  </a:schemeClr>
                </a:solidFill>
                <a:latin typeface="Arial Rounded MT Bold" panose="020F0704030504030204" pitchFamily="34" charset="0"/>
              </a:rPr>
              <a:t> and in Europe,</a:t>
            </a:r>
          </a:p>
          <a:p>
            <a:r>
              <a:rPr lang="it-IT" dirty="0">
                <a:solidFill>
                  <a:schemeClr val="accent1">
                    <a:lumMod val="75000"/>
                  </a:schemeClr>
                </a:solidFill>
                <a:latin typeface="Arial Rounded MT Bold" panose="020F0704030504030204" pitchFamily="34" charset="0"/>
              </a:rPr>
              <a:t>t</a:t>
            </a:r>
            <a:r>
              <a:rPr lang="it-IT" dirty="0" smtClean="0">
                <a:solidFill>
                  <a:schemeClr val="accent1">
                    <a:lumMod val="75000"/>
                  </a:schemeClr>
                </a:solidFill>
                <a:latin typeface="Arial Rounded MT Bold" panose="020F0704030504030204" pitchFamily="34" charset="0"/>
              </a:rPr>
              <a:t>he </a:t>
            </a:r>
            <a:r>
              <a:rPr lang="it-IT" dirty="0" err="1" smtClean="0">
                <a:solidFill>
                  <a:schemeClr val="accent1">
                    <a:lumMod val="75000"/>
                  </a:schemeClr>
                </a:solidFill>
                <a:latin typeface="Arial Rounded MT Bold" panose="020F0704030504030204" pitchFamily="34" charset="0"/>
              </a:rPr>
              <a:t>labor</a:t>
            </a:r>
            <a:r>
              <a:rPr lang="it-IT" dirty="0" smtClean="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economic</a:t>
            </a:r>
            <a:r>
              <a:rPr lang="it-IT" dirty="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policies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both</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active</a:t>
            </a:r>
            <a:r>
              <a:rPr lang="it-IT" dirty="0" smtClean="0">
                <a:solidFill>
                  <a:schemeClr val="accent1">
                    <a:lumMod val="75000"/>
                  </a:schemeClr>
                </a:solidFill>
                <a:latin typeface="Arial Rounded MT Bold" panose="020F0704030504030204" pitchFamily="34" charset="0"/>
              </a:rPr>
              <a:t>» and «passive» </a:t>
            </a:r>
            <a:r>
              <a:rPr lang="it-IT" dirty="0" err="1" smtClean="0">
                <a:solidFill>
                  <a:schemeClr val="accent1">
                    <a:lumMod val="75000"/>
                  </a:schemeClr>
                </a:solidFill>
                <a:latin typeface="Arial Rounded MT Bold" panose="020F0704030504030204" pitchFamily="34" charset="0"/>
              </a:rPr>
              <a:t>focusing</a:t>
            </a:r>
            <a:r>
              <a:rPr lang="it-IT" dirty="0" smtClean="0">
                <a:solidFill>
                  <a:schemeClr val="accent1">
                    <a:lumMod val="75000"/>
                  </a:schemeClr>
                </a:solidFill>
                <a:latin typeface="Arial Rounded MT Bold" panose="020F0704030504030204" pitchFamily="34" charset="0"/>
              </a:rPr>
              <a:t> on the </a:t>
            </a:r>
            <a:r>
              <a:rPr lang="it-IT" dirty="0" err="1" smtClean="0">
                <a:solidFill>
                  <a:schemeClr val="accent1">
                    <a:lumMod val="75000"/>
                  </a:schemeClr>
                </a:solidFill>
                <a:latin typeface="Arial Rounded MT Bold" panose="020F0704030504030204" pitchFamily="34" charset="0"/>
              </a:rPr>
              <a:t>Italian</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institutional</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setting</a:t>
            </a:r>
            <a:r>
              <a:rPr lang="it-IT" dirty="0" smtClean="0">
                <a:solidFill>
                  <a:schemeClr val="accent1">
                    <a:lumMod val="75000"/>
                  </a:schemeClr>
                </a:solidFill>
                <a:latin typeface="Arial Rounded MT Bold" panose="020F0704030504030204" pitchFamily="34" charset="0"/>
              </a:rPr>
              <a:t>,</a:t>
            </a:r>
          </a:p>
          <a:p>
            <a:r>
              <a:rPr lang="it-IT" dirty="0" smtClean="0">
                <a:solidFill>
                  <a:schemeClr val="accent1">
                    <a:lumMod val="75000"/>
                  </a:schemeClr>
                </a:solidFill>
                <a:latin typeface="Arial Rounded MT Bold" panose="020F0704030504030204" pitchFamily="34" charset="0"/>
              </a:rPr>
              <a:t>Trends on </a:t>
            </a:r>
            <a:r>
              <a:rPr lang="it-IT" dirty="0" err="1" smtClean="0">
                <a:solidFill>
                  <a:schemeClr val="accent1">
                    <a:lumMod val="75000"/>
                  </a:schemeClr>
                </a:solidFill>
                <a:latin typeface="Arial Rounded MT Bold" panose="020F0704030504030204" pitchFamily="34" charset="0"/>
              </a:rPr>
              <a:t>income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inequality</a:t>
            </a:r>
            <a:r>
              <a:rPr lang="it-IT" dirty="0" smtClean="0">
                <a:solidFill>
                  <a:schemeClr val="accent1">
                    <a:lumMod val="75000"/>
                  </a:schemeClr>
                </a:solidFill>
                <a:latin typeface="Arial Rounded MT Bold" panose="020F0704030504030204" pitchFamily="34" charset="0"/>
              </a:rPr>
              <a:t> in </a:t>
            </a:r>
            <a:r>
              <a:rPr lang="it-IT" dirty="0" err="1" smtClean="0">
                <a:solidFill>
                  <a:schemeClr val="accent1">
                    <a:lumMod val="75000"/>
                  </a:schemeClr>
                </a:solidFill>
                <a:latin typeface="Arial Rounded MT Bold" panose="020F0704030504030204" pitchFamily="34" charset="0"/>
              </a:rPr>
              <a:t>Italy</a:t>
            </a:r>
            <a:r>
              <a:rPr lang="it-IT" dirty="0" smtClean="0">
                <a:solidFill>
                  <a:schemeClr val="accent1">
                    <a:lumMod val="75000"/>
                  </a:schemeClr>
                </a:solidFill>
                <a:latin typeface="Arial Rounded MT Bold" panose="020F0704030504030204" pitchFamily="34" charset="0"/>
              </a:rPr>
              <a:t>.</a:t>
            </a:r>
          </a:p>
        </p:txBody>
      </p:sp>
    </p:spTree>
    <p:extLst>
      <p:ext uri="{BB962C8B-B14F-4D97-AF65-F5344CB8AC3E}">
        <p14:creationId xmlns:p14="http://schemas.microsoft.com/office/powerpoint/2010/main" xmlns="" val="24268795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357166"/>
            <a:ext cx="8229600" cy="453708"/>
          </a:xfrm>
        </p:spPr>
        <p:txBody>
          <a:bodyPr/>
          <a:lstStyle/>
          <a:p>
            <a:r>
              <a:rPr lang="it-IT" sz="2000" dirty="0" err="1" smtClean="0">
                <a:latin typeface="Arial Narrow" pitchFamily="34" charset="0"/>
              </a:rPr>
              <a:t>References</a:t>
            </a:r>
            <a:endParaRPr lang="it-IT" sz="2000" dirty="0">
              <a:latin typeface="Arial Narrow" pitchFamily="34" charset="0"/>
            </a:endParaRPr>
          </a:p>
        </p:txBody>
      </p:sp>
      <p:sp>
        <p:nvSpPr>
          <p:cNvPr id="3" name="Segnaposto contenuto 2"/>
          <p:cNvSpPr>
            <a:spLocks noGrp="1"/>
          </p:cNvSpPr>
          <p:nvPr>
            <p:ph idx="1"/>
          </p:nvPr>
        </p:nvSpPr>
        <p:spPr>
          <a:xfrm>
            <a:off x="0" y="1142984"/>
            <a:ext cx="9144000" cy="5572140"/>
          </a:xfrm>
        </p:spPr>
        <p:txBody>
          <a:bodyPr>
            <a:noAutofit/>
          </a:bodyPr>
          <a:lstStyle/>
          <a:p>
            <a:pPr marL="174625" indent="0">
              <a:buNone/>
            </a:pPr>
            <a:r>
              <a:rPr lang="it-IT" sz="1600" dirty="0" err="1" smtClean="0">
                <a:solidFill>
                  <a:schemeClr val="accent1">
                    <a:lumMod val="75000"/>
                  </a:schemeClr>
                </a:solidFill>
                <a:latin typeface="Arial Narrow" pitchFamily="34" charset="0"/>
              </a:rPr>
              <a:t>Wade</a:t>
            </a:r>
            <a:r>
              <a:rPr lang="it-IT" sz="1600" dirty="0" smtClean="0">
                <a:solidFill>
                  <a:schemeClr val="accent1">
                    <a:lumMod val="75000"/>
                  </a:schemeClr>
                </a:solidFill>
                <a:latin typeface="Arial Narrow" pitchFamily="34" charset="0"/>
              </a:rPr>
              <a:t> </a:t>
            </a:r>
            <a:r>
              <a:rPr lang="it-IT" sz="1600" dirty="0" smtClean="0">
                <a:solidFill>
                  <a:schemeClr val="accent1">
                    <a:lumMod val="75000"/>
                  </a:schemeClr>
                </a:solidFill>
                <a:latin typeface="Arial Narrow" pitchFamily="34" charset="0"/>
              </a:rPr>
              <a:t>M. </a:t>
            </a:r>
            <a:r>
              <a:rPr lang="it-IT" sz="1600" dirty="0" smtClean="0">
                <a:solidFill>
                  <a:schemeClr val="accent1">
                    <a:lumMod val="75000"/>
                  </a:schemeClr>
                </a:solidFill>
                <a:latin typeface="Arial Narrow" pitchFamily="34" charset="0"/>
              </a:rPr>
              <a:t>Cole, (2018). </a:t>
            </a:r>
            <a:r>
              <a:rPr lang="it-IT" sz="1600" dirty="0" err="1" smtClean="0">
                <a:solidFill>
                  <a:schemeClr val="tx2">
                    <a:lumMod val="75000"/>
                  </a:schemeClr>
                </a:solidFill>
                <a:latin typeface="Arial Narrow" pitchFamily="34" charset="0"/>
              </a:rPr>
              <a:t>Poor</a:t>
            </a:r>
            <a:r>
              <a:rPr lang="it-IT" sz="1600" dirty="0" smtClean="0">
                <a:solidFill>
                  <a:schemeClr val="tx2">
                    <a:lumMod val="75000"/>
                  </a:schemeClr>
                </a:solidFill>
                <a:latin typeface="Arial Narrow" pitchFamily="34" charset="0"/>
              </a:rPr>
              <a:t> and </a:t>
            </a:r>
            <a:r>
              <a:rPr lang="it-IT" sz="1600" dirty="0" err="1" smtClean="0">
                <a:solidFill>
                  <a:schemeClr val="tx2">
                    <a:lumMod val="75000"/>
                  </a:schemeClr>
                </a:solidFill>
                <a:latin typeface="Arial Narrow" pitchFamily="34" charset="0"/>
              </a:rPr>
              <a:t>powerless</a:t>
            </a:r>
            <a:r>
              <a:rPr lang="it-IT" sz="1600" dirty="0" smtClean="0">
                <a:solidFill>
                  <a:schemeClr val="tx2">
                    <a:lumMod val="75000"/>
                  </a:schemeClr>
                </a:solidFill>
                <a:latin typeface="Arial Narrow" pitchFamily="34" charset="0"/>
              </a:rPr>
              <a:t>: </a:t>
            </a:r>
            <a:r>
              <a:rPr lang="it-IT" sz="1600" dirty="0" err="1" smtClean="0">
                <a:solidFill>
                  <a:schemeClr val="tx2">
                    <a:lumMod val="75000"/>
                  </a:schemeClr>
                </a:solidFill>
                <a:latin typeface="Arial Narrow" pitchFamily="34" charset="0"/>
              </a:rPr>
              <a:t>Economic</a:t>
            </a:r>
            <a:r>
              <a:rPr lang="it-IT" sz="1600" dirty="0" smtClean="0">
                <a:solidFill>
                  <a:schemeClr val="tx2">
                    <a:lumMod val="75000"/>
                  </a:schemeClr>
                </a:solidFill>
                <a:latin typeface="Arial Narrow" pitchFamily="34" charset="0"/>
              </a:rPr>
              <a:t> and </a:t>
            </a:r>
            <a:r>
              <a:rPr lang="it-IT" sz="1600" dirty="0" err="1" smtClean="0">
                <a:solidFill>
                  <a:schemeClr val="tx2">
                    <a:lumMod val="75000"/>
                  </a:schemeClr>
                </a:solidFill>
                <a:latin typeface="Arial Narrow" pitchFamily="34" charset="0"/>
              </a:rPr>
              <a:t>political</a:t>
            </a:r>
            <a:r>
              <a:rPr lang="it-IT" sz="1600" dirty="0" smtClean="0">
                <a:solidFill>
                  <a:schemeClr val="tx2">
                    <a:lumMod val="75000"/>
                  </a:schemeClr>
                </a:solidFill>
                <a:latin typeface="Arial Narrow" pitchFamily="34" charset="0"/>
              </a:rPr>
              <a:t> </a:t>
            </a:r>
            <a:r>
              <a:rPr lang="it-IT" sz="1600" dirty="0" err="1" smtClean="0">
                <a:solidFill>
                  <a:schemeClr val="tx2">
                    <a:lumMod val="75000"/>
                  </a:schemeClr>
                </a:solidFill>
                <a:latin typeface="Arial Narrow" pitchFamily="34" charset="0"/>
              </a:rPr>
              <a:t>inequality</a:t>
            </a:r>
            <a:r>
              <a:rPr lang="it-IT" sz="1600" dirty="0" smtClean="0">
                <a:solidFill>
                  <a:schemeClr val="tx2">
                    <a:lumMod val="75000"/>
                  </a:schemeClr>
                </a:solidFill>
                <a:latin typeface="Arial Narrow" pitchFamily="34" charset="0"/>
              </a:rPr>
              <a:t> in </a:t>
            </a:r>
            <a:r>
              <a:rPr lang="it-IT" sz="1600" dirty="0" err="1" smtClean="0">
                <a:solidFill>
                  <a:schemeClr val="tx2">
                    <a:lumMod val="75000"/>
                  </a:schemeClr>
                </a:solidFill>
                <a:latin typeface="Arial Narrow" pitchFamily="34" charset="0"/>
              </a:rPr>
              <a:t>cross-national</a:t>
            </a:r>
            <a:r>
              <a:rPr lang="it-IT" sz="1600" dirty="0" smtClean="0">
                <a:solidFill>
                  <a:schemeClr val="tx2">
                    <a:lumMod val="75000"/>
                  </a:schemeClr>
                </a:solidFill>
                <a:latin typeface="Arial Narrow" pitchFamily="34" charset="0"/>
              </a:rPr>
              <a:t> </a:t>
            </a:r>
            <a:r>
              <a:rPr lang="it-IT" sz="1600" dirty="0" err="1" smtClean="0">
                <a:solidFill>
                  <a:schemeClr val="tx2">
                    <a:lumMod val="75000"/>
                  </a:schemeClr>
                </a:solidFill>
                <a:latin typeface="Arial Narrow" pitchFamily="34" charset="0"/>
              </a:rPr>
              <a:t>perspective</a:t>
            </a:r>
            <a:r>
              <a:rPr lang="it-IT" sz="1600" dirty="0" smtClean="0">
                <a:solidFill>
                  <a:schemeClr val="tx2">
                    <a:lumMod val="75000"/>
                  </a:schemeClr>
                </a:solidFill>
                <a:latin typeface="Arial Narrow" pitchFamily="34" charset="0"/>
              </a:rPr>
              <a:t>, 1981–2011, </a:t>
            </a:r>
            <a:r>
              <a:rPr lang="it-IT" sz="1600" i="1" dirty="0" smtClean="0">
                <a:solidFill>
                  <a:schemeClr val="tx2">
                    <a:lumMod val="75000"/>
                  </a:schemeClr>
                </a:solidFill>
                <a:latin typeface="Arial Narrow" pitchFamily="34" charset="0"/>
              </a:rPr>
              <a:t>International </a:t>
            </a:r>
            <a:r>
              <a:rPr lang="it-IT" sz="1600" i="1" dirty="0" err="1" smtClean="0">
                <a:solidFill>
                  <a:schemeClr val="tx2">
                    <a:lumMod val="75000"/>
                  </a:schemeClr>
                </a:solidFill>
                <a:latin typeface="Arial Narrow" pitchFamily="34" charset="0"/>
              </a:rPr>
              <a:t>Sociology</a:t>
            </a:r>
            <a:r>
              <a:rPr lang="it-IT" sz="1600" i="1" dirty="0" smtClean="0">
                <a:solidFill>
                  <a:schemeClr val="tx2">
                    <a:lumMod val="75000"/>
                  </a:schemeClr>
                </a:solidFill>
                <a:latin typeface="Arial Narrow" pitchFamily="34" charset="0"/>
              </a:rPr>
              <a:t>, </a:t>
            </a:r>
            <a:r>
              <a:rPr lang="it-IT" sz="1600" dirty="0" smtClean="0">
                <a:solidFill>
                  <a:schemeClr val="tx2">
                    <a:lumMod val="75000"/>
                  </a:schemeClr>
                </a:solidFill>
                <a:latin typeface="Arial Narrow" pitchFamily="34" charset="0"/>
              </a:rPr>
              <a:t>﻿1–29.</a:t>
            </a:r>
          </a:p>
          <a:p>
            <a:pPr marL="174625" indent="0">
              <a:buNone/>
            </a:pPr>
            <a:r>
              <a:rPr lang="it-IT" sz="1600" dirty="0" smtClean="0">
                <a:solidFill>
                  <a:schemeClr val="tx2">
                    <a:lumMod val="75000"/>
                  </a:schemeClr>
                </a:solidFill>
                <a:latin typeface="Arial Narrow" pitchFamily="34" charset="0"/>
              </a:rPr>
              <a:t>Eurostat ,(2017). </a:t>
            </a:r>
            <a:r>
              <a:rPr lang="en-US" sz="1600" i="1" dirty="0" smtClean="0">
                <a:solidFill>
                  <a:schemeClr val="accent1">
                    <a:lumMod val="75000"/>
                  </a:schemeClr>
                </a:solidFill>
                <a:latin typeface="Arial Narrow" pitchFamily="34" charset="0"/>
              </a:rPr>
              <a:t>Sustainable </a:t>
            </a:r>
            <a:r>
              <a:rPr lang="en-US" sz="1600" i="1" dirty="0">
                <a:solidFill>
                  <a:schemeClr val="accent1">
                    <a:lumMod val="75000"/>
                  </a:schemeClr>
                </a:solidFill>
                <a:latin typeface="Arial Narrow" pitchFamily="34" charset="0"/>
              </a:rPr>
              <a:t>Development in the European </a:t>
            </a:r>
            <a:r>
              <a:rPr lang="en-US" sz="1600" i="1" dirty="0" smtClean="0">
                <a:solidFill>
                  <a:schemeClr val="accent1">
                    <a:lumMod val="75000"/>
                  </a:schemeClr>
                </a:solidFill>
                <a:latin typeface="Arial Narrow" pitchFamily="34" charset="0"/>
              </a:rPr>
              <a:t>Union</a:t>
            </a:r>
            <a:r>
              <a:rPr lang="en-US" sz="1600" dirty="0" smtClean="0">
                <a:solidFill>
                  <a:schemeClr val="accent1">
                    <a:lumMod val="75000"/>
                  </a:schemeClr>
                </a:solidFill>
                <a:latin typeface="Arial Narrow" pitchFamily="34" charset="0"/>
              </a:rPr>
              <a:t>, Luxembourg. </a:t>
            </a:r>
            <a:endParaRPr lang="en-US" sz="1600" dirty="0">
              <a:solidFill>
                <a:schemeClr val="accent1">
                  <a:lumMod val="75000"/>
                </a:schemeClr>
              </a:solidFill>
              <a:latin typeface="Arial Narrow" pitchFamily="34" charset="0"/>
            </a:endParaRPr>
          </a:p>
          <a:p>
            <a:pPr marL="174625" indent="0">
              <a:buNone/>
            </a:pPr>
            <a:r>
              <a:rPr lang="en-US" sz="1600" dirty="0" smtClean="0">
                <a:solidFill>
                  <a:schemeClr val="accent1">
                    <a:lumMod val="75000"/>
                  </a:schemeClr>
                </a:solidFill>
                <a:latin typeface="Arial Narrow" pitchFamily="34" charset="0"/>
              </a:rPr>
              <a:t>-               (2017). </a:t>
            </a:r>
            <a:r>
              <a:rPr lang="en-US" sz="1600" i="1" dirty="0" smtClean="0">
                <a:solidFill>
                  <a:schemeClr val="accent1">
                    <a:lumMod val="75000"/>
                  </a:schemeClr>
                </a:solidFill>
                <a:latin typeface="Arial Narrow" pitchFamily="34" charset="0"/>
              </a:rPr>
              <a:t>Overview </a:t>
            </a:r>
            <a:r>
              <a:rPr lang="en-US" sz="1600" i="1" dirty="0">
                <a:solidFill>
                  <a:schemeClr val="accent1">
                    <a:lumMod val="75000"/>
                  </a:schemeClr>
                </a:solidFill>
                <a:latin typeface="Arial Narrow" pitchFamily="34" charset="0"/>
              </a:rPr>
              <a:t>of progress towards the SDGs in an EU </a:t>
            </a:r>
            <a:r>
              <a:rPr lang="en-US" sz="1600" i="1" dirty="0" smtClean="0">
                <a:solidFill>
                  <a:schemeClr val="accent1">
                    <a:lumMod val="75000"/>
                  </a:schemeClr>
                </a:solidFill>
                <a:latin typeface="Arial Narrow" pitchFamily="34" charset="0"/>
              </a:rPr>
              <a:t>context,</a:t>
            </a:r>
            <a:r>
              <a:rPr lang="en-US" sz="1600" dirty="0" smtClean="0">
                <a:solidFill>
                  <a:schemeClr val="accent1">
                    <a:lumMod val="75000"/>
                  </a:schemeClr>
                </a:solidFill>
                <a:latin typeface="Arial Narrow" pitchFamily="34" charset="0"/>
              </a:rPr>
              <a:t> , Luxembourg. </a:t>
            </a:r>
            <a:endParaRPr lang="it-IT" sz="1600" i="1" dirty="0">
              <a:solidFill>
                <a:schemeClr val="accent1">
                  <a:lumMod val="75000"/>
                </a:schemeClr>
              </a:solidFill>
              <a:latin typeface="Arial Narrow" pitchFamily="34" charset="0"/>
            </a:endParaRPr>
          </a:p>
          <a:p>
            <a:pPr marL="174625" indent="0">
              <a:buNone/>
            </a:pPr>
            <a:r>
              <a:rPr lang="it-IT" sz="1600" dirty="0" smtClean="0">
                <a:solidFill>
                  <a:schemeClr val="accent1">
                    <a:lumMod val="75000"/>
                  </a:schemeClr>
                </a:solidFill>
                <a:latin typeface="Arial Narrow" pitchFamily="34" charset="0"/>
              </a:rPr>
              <a:t>A. </a:t>
            </a:r>
            <a:r>
              <a:rPr lang="it-IT" sz="1600" dirty="0" err="1" smtClean="0">
                <a:solidFill>
                  <a:schemeClr val="accent1">
                    <a:lumMod val="75000"/>
                  </a:schemeClr>
                </a:solidFill>
                <a:latin typeface="Arial Narrow" pitchFamily="34" charset="0"/>
              </a:rPr>
              <a:t>Giddens</a:t>
            </a:r>
            <a:r>
              <a:rPr lang="it-IT" sz="1600" dirty="0" smtClean="0">
                <a:solidFill>
                  <a:schemeClr val="accent1">
                    <a:lumMod val="75000"/>
                  </a:schemeClr>
                </a:solidFill>
                <a:latin typeface="Arial Narrow" pitchFamily="34" charset="0"/>
              </a:rPr>
              <a:t>, (2009). </a:t>
            </a:r>
            <a:r>
              <a:rPr lang="it-IT" sz="1600" i="1" dirty="0" err="1" smtClean="0">
                <a:solidFill>
                  <a:schemeClr val="accent1">
                    <a:lumMod val="75000"/>
                  </a:schemeClr>
                </a:solidFill>
                <a:latin typeface="Arial Narrow" pitchFamily="34" charset="0"/>
              </a:rPr>
              <a:t>Sociology</a:t>
            </a:r>
            <a:r>
              <a:rPr lang="it-IT" sz="1600" i="1" dirty="0" smtClean="0">
                <a:solidFill>
                  <a:schemeClr val="accent1">
                    <a:lumMod val="75000"/>
                  </a:schemeClr>
                </a:solidFill>
                <a:latin typeface="Arial Narrow" pitchFamily="34" charset="0"/>
              </a:rPr>
              <a:t>.</a:t>
            </a:r>
          </a:p>
          <a:p>
            <a:pPr marL="174625" indent="0">
              <a:buNone/>
            </a:pPr>
            <a:r>
              <a:rPr lang="it-IT" sz="1600" dirty="0" smtClean="0">
                <a:solidFill>
                  <a:schemeClr val="accent1">
                    <a:lumMod val="75000"/>
                  </a:schemeClr>
                </a:solidFill>
                <a:latin typeface="Arial Narrow" pitchFamily="34" charset="0"/>
              </a:rPr>
              <a:t>A-C </a:t>
            </a:r>
            <a:r>
              <a:rPr lang="it-IT" sz="1600" dirty="0" err="1" smtClean="0">
                <a:solidFill>
                  <a:schemeClr val="accent1">
                    <a:lumMod val="75000"/>
                  </a:schemeClr>
                </a:solidFill>
                <a:latin typeface="Arial Narrow" pitchFamily="34" charset="0"/>
              </a:rPr>
              <a:t>Guio</a:t>
            </a:r>
            <a:r>
              <a:rPr lang="it-IT" sz="1600" dirty="0" smtClean="0">
                <a:solidFill>
                  <a:schemeClr val="accent1">
                    <a:lumMod val="75000"/>
                  </a:schemeClr>
                </a:solidFill>
                <a:latin typeface="Arial Narrow" pitchFamily="34" charset="0"/>
              </a:rPr>
              <a:t>, D. Gordon, H. </a:t>
            </a:r>
            <a:r>
              <a:rPr lang="it-IT" sz="1600" dirty="0" err="1" smtClean="0">
                <a:solidFill>
                  <a:schemeClr val="accent1">
                    <a:lumMod val="75000"/>
                  </a:schemeClr>
                </a:solidFill>
                <a:latin typeface="Arial Narrow" pitchFamily="34" charset="0"/>
              </a:rPr>
              <a:t>Najera</a:t>
            </a:r>
            <a:r>
              <a:rPr lang="it-IT" sz="1600" dirty="0" smtClean="0">
                <a:solidFill>
                  <a:schemeClr val="accent1">
                    <a:lumMod val="75000"/>
                  </a:schemeClr>
                </a:solidFill>
                <a:latin typeface="Arial Narrow" pitchFamily="34" charset="0"/>
              </a:rPr>
              <a:t>, M. </a:t>
            </a:r>
            <a:r>
              <a:rPr lang="it-IT" sz="1600" dirty="0" err="1" smtClean="0">
                <a:solidFill>
                  <a:schemeClr val="accent1">
                    <a:lumMod val="75000"/>
                  </a:schemeClr>
                </a:solidFill>
                <a:latin typeface="Arial Narrow" pitchFamily="34" charset="0"/>
              </a:rPr>
              <a:t>Pomati</a:t>
            </a:r>
            <a:r>
              <a:rPr lang="it-IT" sz="1600" dirty="0" smtClean="0">
                <a:solidFill>
                  <a:schemeClr val="accent1">
                    <a:lumMod val="75000"/>
                  </a:schemeClr>
                </a:solidFill>
                <a:latin typeface="Arial Narrow" pitchFamily="34" charset="0"/>
              </a:rPr>
              <a:t> (2017). </a:t>
            </a:r>
            <a:r>
              <a:rPr lang="it-IT" sz="1600" i="1" dirty="0" err="1" smtClean="0">
                <a:solidFill>
                  <a:schemeClr val="accent1">
                    <a:lumMod val="75000"/>
                  </a:schemeClr>
                </a:solidFill>
                <a:latin typeface="Arial Narrow" pitchFamily="34" charset="0"/>
              </a:rPr>
              <a:t>Revising</a:t>
            </a:r>
            <a:r>
              <a:rPr lang="it-IT" sz="1600" i="1" dirty="0" smtClean="0">
                <a:solidFill>
                  <a:schemeClr val="accent1">
                    <a:lumMod val="75000"/>
                  </a:schemeClr>
                </a:solidFill>
                <a:latin typeface="Arial Narrow" pitchFamily="34" charset="0"/>
              </a:rPr>
              <a:t> the EU material </a:t>
            </a:r>
            <a:r>
              <a:rPr lang="it-IT" sz="1600" i="1" dirty="0" err="1" smtClean="0">
                <a:solidFill>
                  <a:schemeClr val="accent1">
                    <a:lumMod val="75000"/>
                  </a:schemeClr>
                </a:solidFill>
                <a:latin typeface="Arial Narrow" pitchFamily="34" charset="0"/>
              </a:rPr>
              <a:t>deprivation</a:t>
            </a:r>
            <a:r>
              <a:rPr lang="it-IT" sz="1600" i="1" dirty="0" smtClean="0">
                <a:solidFill>
                  <a:schemeClr val="accent1">
                    <a:lumMod val="75000"/>
                  </a:schemeClr>
                </a:solidFill>
                <a:latin typeface="Arial Narrow" pitchFamily="34" charset="0"/>
              </a:rPr>
              <a:t> </a:t>
            </a:r>
            <a:r>
              <a:rPr lang="it-IT" sz="1600" i="1" dirty="0" err="1" smtClean="0">
                <a:solidFill>
                  <a:schemeClr val="accent1">
                    <a:lumMod val="75000"/>
                  </a:schemeClr>
                </a:solidFill>
                <a:latin typeface="Arial Narrow" pitchFamily="34" charset="0"/>
              </a:rPr>
              <a:t>variables</a:t>
            </a:r>
            <a:r>
              <a:rPr lang="it-IT" sz="1600" dirty="0" smtClean="0">
                <a:solidFill>
                  <a:schemeClr val="accent1">
                    <a:lumMod val="75000"/>
                  </a:schemeClr>
                </a:solidFill>
                <a:latin typeface="Arial Narrow" pitchFamily="34" charset="0"/>
              </a:rPr>
              <a:t>, Eurostat, </a:t>
            </a:r>
            <a:r>
              <a:rPr lang="it-IT" sz="1600" dirty="0" err="1" smtClean="0">
                <a:solidFill>
                  <a:schemeClr val="accent1">
                    <a:lumMod val="75000"/>
                  </a:schemeClr>
                </a:solidFill>
                <a:latin typeface="Arial Narrow" pitchFamily="34" charset="0"/>
              </a:rPr>
              <a:t>Statistical</a:t>
            </a:r>
            <a:r>
              <a:rPr lang="it-IT" sz="1600" dirty="0" smtClean="0">
                <a:solidFill>
                  <a:schemeClr val="accent1">
                    <a:lumMod val="75000"/>
                  </a:schemeClr>
                </a:solidFill>
                <a:latin typeface="Arial Narrow" pitchFamily="34" charset="0"/>
              </a:rPr>
              <a:t> </a:t>
            </a:r>
            <a:r>
              <a:rPr lang="it-IT" sz="1600" dirty="0" err="1" smtClean="0">
                <a:solidFill>
                  <a:schemeClr val="accent1">
                    <a:lumMod val="75000"/>
                  </a:schemeClr>
                </a:solidFill>
                <a:latin typeface="Arial Narrow" pitchFamily="34" charset="0"/>
              </a:rPr>
              <a:t>working</a:t>
            </a:r>
            <a:r>
              <a:rPr lang="it-IT" sz="1600" dirty="0" smtClean="0">
                <a:solidFill>
                  <a:schemeClr val="accent1">
                    <a:lumMod val="75000"/>
                  </a:schemeClr>
                </a:solidFill>
                <a:latin typeface="Arial Narrow" pitchFamily="34" charset="0"/>
              </a:rPr>
              <a:t> </a:t>
            </a:r>
            <a:r>
              <a:rPr lang="it-IT" sz="1600" dirty="0" err="1" smtClean="0">
                <a:solidFill>
                  <a:schemeClr val="accent1">
                    <a:lumMod val="75000"/>
                  </a:schemeClr>
                </a:solidFill>
                <a:latin typeface="Arial Narrow" pitchFamily="34" charset="0"/>
              </a:rPr>
              <a:t>papers</a:t>
            </a:r>
            <a:r>
              <a:rPr lang="it-IT" sz="1600" dirty="0" smtClean="0">
                <a:solidFill>
                  <a:schemeClr val="accent1">
                    <a:lumMod val="75000"/>
                  </a:schemeClr>
                </a:solidFill>
                <a:latin typeface="Arial Narrow" pitchFamily="34" charset="0"/>
              </a:rPr>
              <a:t>, </a:t>
            </a:r>
            <a:r>
              <a:rPr lang="it-IT" sz="1600" dirty="0" err="1" smtClean="0">
                <a:solidFill>
                  <a:schemeClr val="accent1">
                    <a:lumMod val="75000"/>
                  </a:schemeClr>
                </a:solidFill>
                <a:latin typeface="Arial Narrow" pitchFamily="34" charset="0"/>
              </a:rPr>
              <a:t>European</a:t>
            </a:r>
            <a:r>
              <a:rPr lang="it-IT" sz="1600" dirty="0" smtClean="0">
                <a:solidFill>
                  <a:schemeClr val="accent1">
                    <a:lumMod val="75000"/>
                  </a:schemeClr>
                </a:solidFill>
                <a:latin typeface="Arial Narrow" pitchFamily="34" charset="0"/>
              </a:rPr>
              <a:t> </a:t>
            </a:r>
            <a:r>
              <a:rPr lang="it-IT" sz="1600" dirty="0" err="1" smtClean="0">
                <a:solidFill>
                  <a:schemeClr val="accent1">
                    <a:lumMod val="75000"/>
                  </a:schemeClr>
                </a:solidFill>
                <a:latin typeface="Arial Narrow" pitchFamily="34" charset="0"/>
              </a:rPr>
              <a:t>Union</a:t>
            </a:r>
            <a:r>
              <a:rPr lang="it-IT" sz="1600" dirty="0" smtClean="0">
                <a:solidFill>
                  <a:schemeClr val="accent1">
                    <a:lumMod val="75000"/>
                  </a:schemeClr>
                </a:solidFill>
                <a:latin typeface="Arial Narrow" pitchFamily="34" charset="0"/>
              </a:rPr>
              <a:t>.</a:t>
            </a:r>
          </a:p>
          <a:p>
            <a:pPr marL="174625" indent="0">
              <a:buNone/>
            </a:pPr>
            <a:r>
              <a:rPr lang="it-IT" sz="1600" dirty="0" smtClean="0">
                <a:solidFill>
                  <a:schemeClr val="accent1">
                    <a:lumMod val="75000"/>
                  </a:schemeClr>
                </a:solidFill>
                <a:latin typeface="Arial Narrow" pitchFamily="34" charset="0"/>
              </a:rPr>
              <a:t>B. </a:t>
            </a:r>
            <a:r>
              <a:rPr lang="it-IT" sz="1600" dirty="0" err="1" smtClean="0">
                <a:solidFill>
                  <a:schemeClr val="accent1">
                    <a:lumMod val="75000"/>
                  </a:schemeClr>
                </a:solidFill>
                <a:latin typeface="Arial Narrow" pitchFamily="34" charset="0"/>
              </a:rPr>
              <a:t>Milanovic</a:t>
            </a:r>
            <a:r>
              <a:rPr lang="it-IT" sz="1600" dirty="0" smtClean="0">
                <a:solidFill>
                  <a:schemeClr val="accent1">
                    <a:lumMod val="75000"/>
                  </a:schemeClr>
                </a:solidFill>
                <a:latin typeface="Arial Narrow" pitchFamily="34" charset="0"/>
              </a:rPr>
              <a:t>, (2016). </a:t>
            </a:r>
            <a:r>
              <a:rPr lang="en-US" sz="1600" dirty="0" smtClean="0">
                <a:solidFill>
                  <a:schemeClr val="accent1">
                    <a:lumMod val="75000"/>
                  </a:schemeClr>
                </a:solidFill>
                <a:latin typeface="Arial Narrow" pitchFamily="34" charset="0"/>
              </a:rPr>
              <a:t>Global inequality: A new approach for the age of globalization. Harvard University Press.</a:t>
            </a:r>
            <a:br>
              <a:rPr lang="en-US" sz="1600" dirty="0" smtClean="0">
                <a:solidFill>
                  <a:schemeClr val="accent1">
                    <a:lumMod val="75000"/>
                  </a:schemeClr>
                </a:solidFill>
                <a:latin typeface="Arial Narrow" pitchFamily="34" charset="0"/>
              </a:rPr>
            </a:br>
            <a:r>
              <a:rPr lang="it-IT" sz="1600" dirty="0" smtClean="0">
                <a:solidFill>
                  <a:schemeClr val="accent1">
                    <a:lumMod val="75000"/>
                  </a:schemeClr>
                </a:solidFill>
                <a:latin typeface="Arial Narrow" pitchFamily="34" charset="0"/>
              </a:rPr>
              <a:t>-	      (2015). </a:t>
            </a:r>
            <a:r>
              <a:rPr lang="en-US" sz="1600" dirty="0" err="1" smtClean="0">
                <a:solidFill>
                  <a:schemeClr val="accent1">
                    <a:lumMod val="75000"/>
                  </a:schemeClr>
                </a:solidFill>
                <a:latin typeface="Arial Narrow" pitchFamily="34" charset="0"/>
              </a:rPr>
              <a:t>Gobal</a:t>
            </a:r>
            <a:r>
              <a:rPr lang="en-US" sz="1600" dirty="0" smtClean="0">
                <a:solidFill>
                  <a:schemeClr val="accent1">
                    <a:lumMod val="75000"/>
                  </a:schemeClr>
                </a:solidFill>
                <a:latin typeface="Arial Narrow" pitchFamily="34" charset="0"/>
              </a:rPr>
              <a:t> inequality of opportunity: how much of our income is determined by where we live? </a:t>
            </a:r>
            <a:r>
              <a:rPr lang="en-US" sz="1600" i="1" dirty="0" smtClean="0">
                <a:solidFill>
                  <a:schemeClr val="accent1">
                    <a:lumMod val="75000"/>
                  </a:schemeClr>
                </a:solidFill>
                <a:latin typeface="Arial Narrow" pitchFamily="34" charset="0"/>
              </a:rPr>
              <a:t>The Review of Economics and Statistics</a:t>
            </a:r>
            <a:r>
              <a:rPr lang="en-US" sz="1600" dirty="0" smtClean="0">
                <a:solidFill>
                  <a:schemeClr val="accent1">
                    <a:lumMod val="75000"/>
                  </a:schemeClr>
                </a:solidFill>
                <a:latin typeface="Arial Narrow" pitchFamily="34" charset="0"/>
              </a:rPr>
              <a:t>, 97(2): 452–460,</a:t>
            </a:r>
          </a:p>
          <a:p>
            <a:pPr marL="174625" indent="0">
              <a:buNone/>
            </a:pPr>
            <a:r>
              <a:rPr lang="en-US" sz="1600" dirty="0" smtClean="0">
                <a:solidFill>
                  <a:schemeClr val="accent1">
                    <a:lumMod val="75000"/>
                  </a:schemeClr>
                </a:solidFill>
                <a:latin typeface="Arial Narrow" pitchFamily="34" charset="0"/>
              </a:rPr>
              <a:t>-	       (2012).  Global Income Inequality by the Numbers: in History and Now . </a:t>
            </a:r>
            <a:r>
              <a:rPr lang="it-IT" sz="1600" dirty="0" smtClean="0">
                <a:solidFill>
                  <a:schemeClr val="accent1">
                    <a:lumMod val="75000"/>
                  </a:schemeClr>
                </a:solidFill>
                <a:latin typeface="Arial Narrow" pitchFamily="34" charset="0"/>
              </a:rPr>
              <a:t>An </a:t>
            </a:r>
            <a:r>
              <a:rPr lang="it-IT" sz="1600" dirty="0" err="1" smtClean="0">
                <a:solidFill>
                  <a:schemeClr val="accent1">
                    <a:lumMod val="75000"/>
                  </a:schemeClr>
                </a:solidFill>
                <a:latin typeface="Arial Narrow" pitchFamily="34" charset="0"/>
              </a:rPr>
              <a:t>Overview</a:t>
            </a:r>
            <a:r>
              <a:rPr lang="it-IT" sz="1600" dirty="0" smtClean="0">
                <a:solidFill>
                  <a:schemeClr val="accent1">
                    <a:lumMod val="75000"/>
                  </a:schemeClr>
                </a:solidFill>
                <a:latin typeface="Arial Narrow" pitchFamily="34" charset="0"/>
              </a:rPr>
              <a:t>, </a:t>
            </a:r>
            <a:r>
              <a:rPr lang="it-IT" sz="1600" dirty="0" smtClean="0">
                <a:latin typeface="Arial Narrow" pitchFamily="34" charset="0"/>
              </a:rPr>
              <a:t> </a:t>
            </a:r>
            <a:r>
              <a:rPr lang="it-IT" sz="1600" dirty="0" smtClean="0">
                <a:solidFill>
                  <a:schemeClr val="accent1">
                    <a:lumMod val="75000"/>
                  </a:schemeClr>
                </a:solidFill>
                <a:latin typeface="Arial Narrow" pitchFamily="34" charset="0"/>
              </a:rPr>
              <a:t>The World </a:t>
            </a:r>
            <a:r>
              <a:rPr lang="it-IT" sz="1600" dirty="0" err="1" smtClean="0">
                <a:solidFill>
                  <a:schemeClr val="accent1">
                    <a:lumMod val="75000"/>
                  </a:schemeClr>
                </a:solidFill>
                <a:latin typeface="Arial Narrow" pitchFamily="34" charset="0"/>
              </a:rPr>
              <a:t>Bank</a:t>
            </a:r>
            <a:r>
              <a:rPr lang="it-IT" sz="1600" dirty="0" smtClean="0">
                <a:solidFill>
                  <a:schemeClr val="accent1">
                    <a:lumMod val="75000"/>
                  </a:schemeClr>
                </a:solidFill>
                <a:latin typeface="Arial Narrow" pitchFamily="34" charset="0"/>
              </a:rPr>
              <a:t>, Policy </a:t>
            </a:r>
            <a:r>
              <a:rPr lang="it-IT" sz="1600" dirty="0" err="1" smtClean="0">
                <a:solidFill>
                  <a:schemeClr val="accent1">
                    <a:lumMod val="75000"/>
                  </a:schemeClr>
                </a:solidFill>
                <a:latin typeface="Arial Narrow" pitchFamily="34" charset="0"/>
              </a:rPr>
              <a:t>Research</a:t>
            </a:r>
            <a:r>
              <a:rPr lang="it-IT" sz="1600" dirty="0" smtClean="0">
                <a:solidFill>
                  <a:schemeClr val="accent1">
                    <a:lumMod val="75000"/>
                  </a:schemeClr>
                </a:solidFill>
                <a:latin typeface="Arial Narrow" pitchFamily="34" charset="0"/>
              </a:rPr>
              <a:t> </a:t>
            </a:r>
            <a:r>
              <a:rPr lang="it-IT" sz="1600" dirty="0" err="1" smtClean="0">
                <a:solidFill>
                  <a:schemeClr val="accent1">
                    <a:lumMod val="75000"/>
                  </a:schemeClr>
                </a:solidFill>
                <a:latin typeface="Arial Narrow" pitchFamily="34" charset="0"/>
              </a:rPr>
              <a:t>Working</a:t>
            </a:r>
            <a:r>
              <a:rPr lang="it-IT" sz="1600" dirty="0" smtClean="0">
                <a:solidFill>
                  <a:schemeClr val="accent1">
                    <a:lumMod val="75000"/>
                  </a:schemeClr>
                </a:solidFill>
                <a:latin typeface="Arial Narrow" pitchFamily="34" charset="0"/>
              </a:rPr>
              <a:t> </a:t>
            </a:r>
            <a:r>
              <a:rPr lang="it-IT" sz="1600" dirty="0" err="1" smtClean="0">
                <a:solidFill>
                  <a:schemeClr val="accent1">
                    <a:lumMod val="75000"/>
                  </a:schemeClr>
                </a:solidFill>
                <a:latin typeface="Arial Narrow" pitchFamily="34" charset="0"/>
              </a:rPr>
              <a:t>Paper</a:t>
            </a:r>
            <a:r>
              <a:rPr lang="it-IT" sz="1600" dirty="0" smtClean="0">
                <a:solidFill>
                  <a:schemeClr val="accent1">
                    <a:lumMod val="75000"/>
                  </a:schemeClr>
                </a:solidFill>
                <a:latin typeface="Arial Narrow" pitchFamily="34" charset="0"/>
              </a:rPr>
              <a:t>, n. 6259</a:t>
            </a:r>
          </a:p>
          <a:p>
            <a:pPr marL="174625" indent="0">
              <a:buNone/>
            </a:pPr>
            <a:r>
              <a:rPr lang="en-US" sz="1600" dirty="0" smtClean="0">
                <a:solidFill>
                  <a:schemeClr val="accent1">
                    <a:lumMod val="75000"/>
                  </a:schemeClr>
                </a:solidFill>
                <a:latin typeface="Arial Narrow" pitchFamily="34" charset="0"/>
              </a:rPr>
              <a:t>Organization for Economic Cooperation and Development, (2015). </a:t>
            </a:r>
            <a:r>
              <a:rPr lang="en-US" sz="1600" i="1" dirty="0" smtClean="0">
                <a:solidFill>
                  <a:schemeClr val="accent1">
                    <a:lumMod val="75000"/>
                  </a:schemeClr>
                </a:solidFill>
                <a:latin typeface="Arial Narrow" pitchFamily="34" charset="0"/>
              </a:rPr>
              <a:t>In it together</a:t>
            </a:r>
            <a:r>
              <a:rPr lang="en-US" sz="1600" dirty="0" smtClean="0">
                <a:solidFill>
                  <a:schemeClr val="accent1">
                    <a:lumMod val="75000"/>
                  </a:schemeClr>
                </a:solidFill>
                <a:latin typeface="Arial Narrow" pitchFamily="34" charset="0"/>
              </a:rPr>
              <a:t>, Paris: OECD.</a:t>
            </a:r>
          </a:p>
          <a:p>
            <a:pPr marL="174625" indent="0">
              <a:buNone/>
            </a:pPr>
            <a:r>
              <a:rPr lang="en-US" sz="1600" dirty="0" smtClean="0">
                <a:solidFill>
                  <a:schemeClr val="accent1">
                    <a:lumMod val="75000"/>
                  </a:schemeClr>
                </a:solidFill>
                <a:latin typeface="Arial Narrow" pitchFamily="34" charset="0"/>
              </a:rPr>
              <a:t>P. Townsend , (1979). </a:t>
            </a:r>
            <a:r>
              <a:rPr lang="en-US" sz="1600" i="1" dirty="0" smtClean="0">
                <a:solidFill>
                  <a:schemeClr val="accent1">
                    <a:lumMod val="75000"/>
                  </a:schemeClr>
                </a:solidFill>
                <a:latin typeface="Arial Narrow" pitchFamily="34" charset="0"/>
              </a:rPr>
              <a:t>Poverty in the United Kingdom</a:t>
            </a:r>
            <a:r>
              <a:rPr lang="en-US" sz="1600" dirty="0" smtClean="0">
                <a:solidFill>
                  <a:schemeClr val="accent1">
                    <a:lumMod val="75000"/>
                  </a:schemeClr>
                </a:solidFill>
                <a:latin typeface="Arial Narrow" pitchFamily="34" charset="0"/>
              </a:rPr>
              <a:t>, </a:t>
            </a:r>
            <a:r>
              <a:rPr lang="en-US" sz="1600" dirty="0" err="1" smtClean="0">
                <a:solidFill>
                  <a:schemeClr val="accent1">
                    <a:lumMod val="75000"/>
                  </a:schemeClr>
                </a:solidFill>
                <a:latin typeface="Arial Narrow" pitchFamily="34" charset="0"/>
              </a:rPr>
              <a:t>Harmondsworth</a:t>
            </a:r>
            <a:r>
              <a:rPr lang="en-US" sz="1600" dirty="0" smtClean="0">
                <a:solidFill>
                  <a:schemeClr val="accent1">
                    <a:lumMod val="75000"/>
                  </a:schemeClr>
                </a:solidFill>
                <a:latin typeface="Arial Narrow" pitchFamily="34" charset="0"/>
              </a:rPr>
              <a:t>: Penguin Books.</a:t>
            </a:r>
          </a:p>
          <a:p>
            <a:pPr marL="174625" indent="0">
              <a:buNone/>
            </a:pPr>
            <a:r>
              <a:rPr lang="en-US" sz="1600" dirty="0" smtClean="0">
                <a:solidFill>
                  <a:schemeClr val="accent1">
                    <a:lumMod val="75000"/>
                  </a:schemeClr>
                </a:solidFill>
                <a:latin typeface="Arial Narrow" pitchFamily="34" charset="0"/>
              </a:rPr>
              <a:t>-	       (1987). Deprivation, </a:t>
            </a:r>
            <a:r>
              <a:rPr lang="en-US" sz="1600" i="1" dirty="0" smtClean="0">
                <a:solidFill>
                  <a:schemeClr val="accent1">
                    <a:lumMod val="75000"/>
                  </a:schemeClr>
                </a:solidFill>
                <a:latin typeface="Arial Narrow" pitchFamily="34" charset="0"/>
              </a:rPr>
              <a:t>Journal of Social Policy</a:t>
            </a:r>
            <a:r>
              <a:rPr lang="en-US" sz="1600" dirty="0" smtClean="0">
                <a:solidFill>
                  <a:schemeClr val="accent1">
                    <a:lumMod val="75000"/>
                  </a:schemeClr>
                </a:solidFill>
                <a:latin typeface="Arial Narrow" pitchFamily="34" charset="0"/>
              </a:rPr>
              <a:t>, Vol. 16, No 2, pp. 125-146.</a:t>
            </a:r>
            <a:endParaRPr lang="it-IT" sz="1600" dirty="0" smtClean="0">
              <a:solidFill>
                <a:schemeClr val="accent1">
                  <a:lumMod val="75000"/>
                </a:schemeClr>
              </a:solidFill>
              <a:latin typeface="Arial Narrow" pitchFamily="34" charset="0"/>
            </a:endParaRPr>
          </a:p>
          <a:p>
            <a:pPr marL="174625" indent="0">
              <a:buNone/>
            </a:pPr>
            <a:r>
              <a:rPr lang="it-IT" sz="1600" dirty="0" smtClean="0">
                <a:solidFill>
                  <a:schemeClr val="accent1">
                    <a:lumMod val="75000"/>
                  </a:schemeClr>
                </a:solidFill>
                <a:latin typeface="Arial Narrow" pitchFamily="34" charset="0"/>
              </a:rPr>
              <a:t>World </a:t>
            </a:r>
            <a:r>
              <a:rPr lang="it-IT" sz="1600" dirty="0" err="1" smtClean="0">
                <a:solidFill>
                  <a:schemeClr val="accent1">
                    <a:lumMod val="75000"/>
                  </a:schemeClr>
                </a:solidFill>
                <a:latin typeface="Arial Narrow" pitchFamily="34" charset="0"/>
              </a:rPr>
              <a:t>Bank</a:t>
            </a:r>
            <a:r>
              <a:rPr lang="it-IT" sz="1600" dirty="0" smtClean="0">
                <a:solidFill>
                  <a:schemeClr val="accent1">
                    <a:lumMod val="75000"/>
                  </a:schemeClr>
                </a:solidFill>
                <a:latin typeface="Arial Narrow" pitchFamily="34" charset="0"/>
              </a:rPr>
              <a:t>, (2017). </a:t>
            </a:r>
            <a:r>
              <a:rPr lang="it-IT" sz="1600" i="1" dirty="0" smtClean="0">
                <a:solidFill>
                  <a:schemeClr val="accent1">
                    <a:lumMod val="75000"/>
                  </a:schemeClr>
                </a:solidFill>
                <a:latin typeface="Arial Narrow" pitchFamily="34" charset="0"/>
              </a:rPr>
              <a:t>Global </a:t>
            </a:r>
            <a:r>
              <a:rPr lang="it-IT" sz="1600" i="1" dirty="0" err="1" smtClean="0">
                <a:solidFill>
                  <a:schemeClr val="accent1">
                    <a:lumMod val="75000"/>
                  </a:schemeClr>
                </a:solidFill>
                <a:latin typeface="Arial Narrow" pitchFamily="34" charset="0"/>
              </a:rPr>
              <a:t>Monitoring</a:t>
            </a:r>
            <a:r>
              <a:rPr lang="it-IT" sz="1600" i="1" dirty="0" smtClean="0">
                <a:solidFill>
                  <a:schemeClr val="accent1">
                    <a:lumMod val="75000"/>
                  </a:schemeClr>
                </a:solidFill>
                <a:latin typeface="Arial Narrow" pitchFamily="34" charset="0"/>
              </a:rPr>
              <a:t> report 2015-2016.</a:t>
            </a:r>
          </a:p>
          <a:p>
            <a:pPr marL="174625" indent="0">
              <a:buNone/>
            </a:pPr>
            <a:r>
              <a:rPr lang="it-IT" sz="1600" i="1" dirty="0" smtClean="0">
                <a:solidFill>
                  <a:schemeClr val="accent1">
                    <a:lumMod val="75000"/>
                  </a:schemeClr>
                </a:solidFill>
                <a:latin typeface="Arial Narrow" pitchFamily="34" charset="0"/>
              </a:rPr>
              <a:t>-                   </a:t>
            </a:r>
            <a:r>
              <a:rPr lang="it-IT" sz="1600" dirty="0" smtClean="0">
                <a:solidFill>
                  <a:schemeClr val="accent1">
                    <a:lumMod val="75000"/>
                  </a:schemeClr>
                </a:solidFill>
                <a:latin typeface="Arial Narrow" pitchFamily="34" charset="0"/>
              </a:rPr>
              <a:t>(2017). </a:t>
            </a:r>
            <a:r>
              <a:rPr lang="it-IT" sz="1600" i="1" dirty="0" err="1" smtClean="0">
                <a:solidFill>
                  <a:schemeClr val="accent1">
                    <a:lumMod val="75000"/>
                  </a:schemeClr>
                </a:solidFill>
                <a:latin typeface="Arial Narrow" pitchFamily="34" charset="0"/>
              </a:rPr>
              <a:t>Monitoring</a:t>
            </a:r>
            <a:r>
              <a:rPr lang="it-IT" sz="1600" i="1" dirty="0" smtClean="0">
                <a:solidFill>
                  <a:schemeClr val="accent1">
                    <a:lumMod val="75000"/>
                  </a:schemeClr>
                </a:solidFill>
                <a:latin typeface="Arial Narrow" pitchFamily="34" charset="0"/>
              </a:rPr>
              <a:t> </a:t>
            </a:r>
            <a:r>
              <a:rPr lang="it-IT" sz="1600" i="1" dirty="0">
                <a:solidFill>
                  <a:schemeClr val="accent1">
                    <a:lumMod val="75000"/>
                  </a:schemeClr>
                </a:solidFill>
                <a:latin typeface="Arial Narrow" pitchFamily="34" charset="0"/>
              </a:rPr>
              <a:t>Global </a:t>
            </a:r>
            <a:r>
              <a:rPr lang="it-IT" sz="1600" i="1" dirty="0" err="1">
                <a:solidFill>
                  <a:schemeClr val="accent1">
                    <a:lumMod val="75000"/>
                  </a:schemeClr>
                </a:solidFill>
                <a:latin typeface="Arial Narrow" pitchFamily="34" charset="0"/>
              </a:rPr>
              <a:t>Poverty</a:t>
            </a:r>
            <a:r>
              <a:rPr lang="it-IT" sz="1600" i="1" dirty="0">
                <a:solidFill>
                  <a:schemeClr val="accent1">
                    <a:lumMod val="75000"/>
                  </a:schemeClr>
                </a:solidFill>
                <a:latin typeface="Arial Narrow" pitchFamily="34" charset="0"/>
              </a:rPr>
              <a:t>. </a:t>
            </a:r>
            <a:r>
              <a:rPr lang="en-US" sz="1600" i="1" dirty="0">
                <a:solidFill>
                  <a:schemeClr val="accent1">
                    <a:lumMod val="75000"/>
                  </a:schemeClr>
                </a:solidFill>
                <a:latin typeface="Arial Narrow" pitchFamily="34" charset="0"/>
              </a:rPr>
              <a:t>Report of the Commission on </a:t>
            </a:r>
            <a:r>
              <a:rPr lang="it-IT" sz="1600" i="1" dirty="0">
                <a:solidFill>
                  <a:schemeClr val="accent1">
                    <a:lumMod val="75000"/>
                  </a:schemeClr>
                </a:solidFill>
                <a:latin typeface="Arial Narrow" pitchFamily="34" charset="0"/>
              </a:rPr>
              <a:t>Global </a:t>
            </a:r>
            <a:r>
              <a:rPr lang="it-IT" sz="1600" i="1" dirty="0" err="1" smtClean="0">
                <a:solidFill>
                  <a:schemeClr val="accent1">
                    <a:lumMod val="75000"/>
                  </a:schemeClr>
                </a:solidFill>
                <a:latin typeface="Arial Narrow" pitchFamily="34" charset="0"/>
              </a:rPr>
              <a:t>Poverty</a:t>
            </a:r>
            <a:r>
              <a:rPr lang="it-IT" sz="1600" i="1" dirty="0" smtClean="0">
                <a:solidFill>
                  <a:schemeClr val="accent1">
                    <a:lumMod val="75000"/>
                  </a:schemeClr>
                </a:solidFill>
                <a:latin typeface="Arial Narrow" pitchFamily="34" charset="0"/>
              </a:rPr>
              <a:t>.</a:t>
            </a:r>
          </a:p>
          <a:p>
            <a:pPr marL="0" indent="0">
              <a:buNone/>
            </a:pPr>
            <a:endParaRPr lang="it-IT" sz="1600" i="1" dirty="0">
              <a:solidFill>
                <a:schemeClr val="accent1">
                  <a:lumMod val="75000"/>
                </a:schemeClr>
              </a:solidFill>
              <a:latin typeface="Arial Narrow" pitchFamily="34" charset="0"/>
            </a:endParaRPr>
          </a:p>
          <a:p>
            <a:pPr marL="0" indent="0">
              <a:buNone/>
            </a:pPr>
            <a:endParaRPr lang="it-IT" sz="1600" dirty="0">
              <a:solidFill>
                <a:schemeClr val="accent1">
                  <a:lumMod val="75000"/>
                </a:schemeClr>
              </a:solidFill>
              <a:latin typeface="Arial Narrow" pitchFamily="34" charset="0"/>
            </a:endParaRPr>
          </a:p>
        </p:txBody>
      </p:sp>
    </p:spTree>
    <p:extLst>
      <p:ext uri="{BB962C8B-B14F-4D97-AF65-F5344CB8AC3E}">
        <p14:creationId xmlns:p14="http://schemas.microsoft.com/office/powerpoint/2010/main" xmlns="" val="18411210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941027" y="1600200"/>
            <a:ext cx="7261945" cy="4525963"/>
          </a:xfrm>
          <a:prstGeom prst="rect">
            <a:avLst/>
          </a:prstGeom>
          <a:noFill/>
          <a:ln w="9525">
            <a:noFill/>
            <a:miter lim="800000"/>
            <a:headEnd/>
            <a:tailEnd/>
          </a:ln>
          <a:effectLst/>
        </p:spPr>
      </p:pic>
      <p:sp>
        <p:nvSpPr>
          <p:cNvPr id="5" name="Rettangolo 4"/>
          <p:cNvSpPr/>
          <p:nvPr/>
        </p:nvSpPr>
        <p:spPr>
          <a:xfrm>
            <a:off x="500034" y="714356"/>
            <a:ext cx="8286808" cy="400110"/>
          </a:xfrm>
          <a:prstGeom prst="rect">
            <a:avLst/>
          </a:prstGeom>
        </p:spPr>
        <p:txBody>
          <a:bodyPr wrap="square">
            <a:spAutoFit/>
          </a:bodyPr>
          <a:lstStyle/>
          <a:p>
            <a:r>
              <a:rPr lang="en-US" sz="2000" dirty="0" smtClean="0">
                <a:solidFill>
                  <a:srgbClr val="C00000"/>
                </a:solidFill>
                <a:latin typeface="Arial Rounded MT Bold" pitchFamily="34" charset="0"/>
              </a:rPr>
              <a:t>Characteristics of Different Approaches to Poverty Measurement</a:t>
            </a:r>
            <a:endParaRPr lang="it-IT" sz="2000" dirty="0">
              <a:solidFill>
                <a:srgbClr val="C00000"/>
              </a:solidFill>
              <a:latin typeface="Arial Rounded MT Bold" pitchFamily="34" charset="0"/>
            </a:endParaRPr>
          </a:p>
        </p:txBody>
      </p:sp>
      <p:sp>
        <p:nvSpPr>
          <p:cNvPr id="6" name="Rettangolo 5"/>
          <p:cNvSpPr/>
          <p:nvPr/>
        </p:nvSpPr>
        <p:spPr>
          <a:xfrm>
            <a:off x="928662" y="6143644"/>
            <a:ext cx="7572428" cy="261610"/>
          </a:xfrm>
          <a:prstGeom prst="rect">
            <a:avLst/>
          </a:prstGeom>
        </p:spPr>
        <p:txBody>
          <a:bodyPr wrap="square">
            <a:spAutoFit/>
          </a:bodyPr>
          <a:lstStyle/>
          <a:p>
            <a:pPr marL="627063" lvl="1" indent="-266700"/>
            <a:r>
              <a:rPr lang="it-IT" sz="1100" i="1" dirty="0" smtClean="0">
                <a:solidFill>
                  <a:schemeClr val="accent1">
                    <a:lumMod val="75000"/>
                  </a:schemeClr>
                </a:solidFill>
                <a:latin typeface="Arial Rounded MT Bold" panose="020F0704030504030204" pitchFamily="34" charset="0"/>
              </a:rPr>
              <a:t>Source:  </a:t>
            </a:r>
            <a:r>
              <a:rPr lang="it-IT" sz="1100" dirty="0" smtClean="0">
                <a:solidFill>
                  <a:schemeClr val="accent1">
                    <a:lumMod val="75000"/>
                  </a:schemeClr>
                </a:solidFill>
                <a:latin typeface="Arial Rounded MT Bold" panose="020F0704030504030204" pitchFamily="34" charset="0"/>
              </a:rPr>
              <a:t>WB (2017), </a:t>
            </a:r>
            <a:r>
              <a:rPr lang="it-IT" sz="1100" i="1" dirty="0" err="1" smtClean="0">
                <a:solidFill>
                  <a:schemeClr val="accent1">
                    <a:lumMod val="75000"/>
                  </a:schemeClr>
                </a:solidFill>
                <a:latin typeface="Arial Rounded MT Bold" panose="020F0704030504030204" pitchFamily="34" charset="0"/>
              </a:rPr>
              <a:t>Monitoring</a:t>
            </a:r>
            <a:r>
              <a:rPr lang="it-IT" sz="1100" i="1" dirty="0" smtClean="0">
                <a:solidFill>
                  <a:schemeClr val="accent1">
                    <a:lumMod val="75000"/>
                  </a:schemeClr>
                </a:solidFill>
                <a:latin typeface="Arial Rounded MT Bold" panose="020F0704030504030204" pitchFamily="34" charset="0"/>
              </a:rPr>
              <a:t> Global </a:t>
            </a:r>
            <a:r>
              <a:rPr lang="it-IT" sz="1100" i="1" dirty="0" err="1" smtClean="0">
                <a:solidFill>
                  <a:schemeClr val="accent1">
                    <a:lumMod val="75000"/>
                  </a:schemeClr>
                </a:solidFill>
                <a:latin typeface="Arial Rounded MT Bold" panose="020F0704030504030204" pitchFamily="34" charset="0"/>
              </a:rPr>
              <a:t>Poverty</a:t>
            </a:r>
            <a:r>
              <a:rPr lang="it-IT" sz="1100" i="1" dirty="0" smtClean="0">
                <a:solidFill>
                  <a:schemeClr val="accent1">
                    <a:lumMod val="75000"/>
                  </a:schemeClr>
                </a:solidFill>
                <a:latin typeface="Arial Rounded MT Bold" panose="020F0704030504030204" pitchFamily="34" charset="0"/>
              </a:rPr>
              <a:t>. </a:t>
            </a:r>
            <a:r>
              <a:rPr lang="en-US" sz="1100" i="1" dirty="0" smtClean="0">
                <a:solidFill>
                  <a:schemeClr val="accent1">
                    <a:lumMod val="75000"/>
                  </a:schemeClr>
                </a:solidFill>
                <a:latin typeface="Arial Rounded MT Bold" panose="020F0704030504030204" pitchFamily="34" charset="0"/>
              </a:rPr>
              <a:t>Report of the Commission on </a:t>
            </a:r>
            <a:r>
              <a:rPr lang="it-IT" sz="1100" i="1" dirty="0" smtClean="0">
                <a:solidFill>
                  <a:schemeClr val="accent1">
                    <a:lumMod val="75000"/>
                  </a:schemeClr>
                </a:solidFill>
                <a:latin typeface="Arial Rounded MT Bold" panose="020F0704030504030204" pitchFamily="34" charset="0"/>
              </a:rPr>
              <a:t>Global </a:t>
            </a:r>
            <a:r>
              <a:rPr lang="it-IT" sz="1100" i="1" dirty="0" err="1" smtClean="0">
                <a:solidFill>
                  <a:schemeClr val="accent1">
                    <a:lumMod val="75000"/>
                  </a:schemeClr>
                </a:solidFill>
                <a:latin typeface="Arial Rounded MT Bold" panose="020F0704030504030204" pitchFamily="34" charset="0"/>
              </a:rPr>
              <a:t>Poverty</a:t>
            </a:r>
            <a:r>
              <a:rPr lang="it-IT" sz="1100" dirty="0" smtClean="0">
                <a:solidFill>
                  <a:schemeClr val="accent1">
                    <a:lumMod val="75000"/>
                  </a:schemeClr>
                </a:solidFill>
                <a:latin typeface="Arial Rounded MT Bold" panose="020F0704030504030204" pitchFamily="34" charset="0"/>
              </a:rPr>
              <a:t>, p. 112.</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57166"/>
            <a:ext cx="8229600" cy="6143668"/>
          </a:xfrm>
        </p:spPr>
        <p:txBody>
          <a:bodyPr>
            <a:normAutofit fontScale="92500" lnSpcReduction="20000"/>
          </a:bodyPr>
          <a:lstStyle/>
          <a:p>
            <a:pPr marL="3175" indent="-3175">
              <a:buNone/>
            </a:pPr>
            <a:r>
              <a:rPr lang="en-US" dirty="0" smtClean="0">
                <a:solidFill>
                  <a:schemeClr val="accent1">
                    <a:lumMod val="75000"/>
                  </a:schemeClr>
                </a:solidFill>
                <a:latin typeface="Arial Rounded MT Bold" pitchFamily="34" charset="0"/>
              </a:rPr>
              <a:t>“What </a:t>
            </a:r>
            <a:r>
              <a:rPr lang="en-US" dirty="0" smtClean="0">
                <a:solidFill>
                  <a:schemeClr val="accent1">
                    <a:lumMod val="75000"/>
                  </a:schemeClr>
                </a:solidFill>
                <a:latin typeface="Arial Rounded MT Bold" pitchFamily="34" charset="0"/>
              </a:rPr>
              <a:t>can we say about the level of global inequality? </a:t>
            </a:r>
            <a:endParaRPr lang="en-US" dirty="0" smtClean="0">
              <a:solidFill>
                <a:schemeClr val="accent1">
                  <a:lumMod val="75000"/>
                </a:schemeClr>
              </a:solidFill>
              <a:latin typeface="Arial Rounded MT Bold" pitchFamily="34" charset="0"/>
            </a:endParaRPr>
          </a:p>
          <a:p>
            <a:pPr marL="3175" indent="-3175">
              <a:buNone/>
            </a:pPr>
            <a:r>
              <a:rPr lang="en-US" u="sng" dirty="0" smtClean="0">
                <a:solidFill>
                  <a:schemeClr val="accent1">
                    <a:lumMod val="75000"/>
                  </a:schemeClr>
                </a:solidFill>
                <a:latin typeface="Arial Rounded MT Bold" pitchFamily="34" charset="0"/>
              </a:rPr>
              <a:t>What </a:t>
            </a:r>
            <a:r>
              <a:rPr lang="en-US" u="sng" dirty="0" smtClean="0">
                <a:solidFill>
                  <a:schemeClr val="accent1">
                    <a:lumMod val="75000"/>
                  </a:schemeClr>
                </a:solidFill>
                <a:latin typeface="Arial Rounded MT Bold" pitchFamily="34" charset="0"/>
              </a:rPr>
              <a:t>does the </a:t>
            </a:r>
            <a:r>
              <a:rPr lang="en-US" u="sng" dirty="0" err="1" smtClean="0">
                <a:solidFill>
                  <a:schemeClr val="accent1">
                    <a:lumMod val="75000"/>
                  </a:schemeClr>
                </a:solidFill>
                <a:latin typeface="Arial Rounded MT Bold" pitchFamily="34" charset="0"/>
              </a:rPr>
              <a:t>Gini</a:t>
            </a:r>
            <a:r>
              <a:rPr lang="en-US" u="sng" dirty="0" smtClean="0">
                <a:solidFill>
                  <a:schemeClr val="accent1">
                    <a:lumMod val="75000"/>
                  </a:schemeClr>
                </a:solidFill>
                <a:latin typeface="Arial Rounded MT Bold" pitchFamily="34" charset="0"/>
              </a:rPr>
              <a:t> of about 70, which is the value of global </a:t>
            </a:r>
            <a:r>
              <a:rPr lang="en-US" u="sng" dirty="0" smtClean="0">
                <a:solidFill>
                  <a:schemeClr val="accent1">
                    <a:lumMod val="75000"/>
                  </a:schemeClr>
                </a:solidFill>
                <a:latin typeface="Arial Rounded MT Bold" pitchFamily="34" charset="0"/>
              </a:rPr>
              <a:t>inequality, mean</a:t>
            </a:r>
            <a:r>
              <a:rPr lang="en-US" dirty="0" smtClean="0">
                <a:solidFill>
                  <a:schemeClr val="accent1">
                    <a:lumMod val="75000"/>
                  </a:schemeClr>
                </a:solidFill>
                <a:latin typeface="Arial Rounded MT Bold" pitchFamily="34" charset="0"/>
              </a:rPr>
              <a:t>? </a:t>
            </a:r>
            <a:endParaRPr lang="en-US" dirty="0" smtClean="0">
              <a:solidFill>
                <a:schemeClr val="accent1">
                  <a:lumMod val="75000"/>
                </a:schemeClr>
              </a:solidFill>
              <a:latin typeface="Arial Rounded MT Bold" pitchFamily="34" charset="0"/>
            </a:endParaRPr>
          </a:p>
          <a:p>
            <a:pPr marL="3175" indent="-3175">
              <a:buNone/>
            </a:pPr>
            <a:r>
              <a:rPr lang="en-US" dirty="0" smtClean="0">
                <a:solidFill>
                  <a:schemeClr val="accent1">
                    <a:lumMod val="75000"/>
                  </a:schemeClr>
                </a:solidFill>
                <a:latin typeface="Arial Rounded MT Bold" pitchFamily="34" charset="0"/>
              </a:rPr>
              <a:t>One </a:t>
            </a:r>
            <a:r>
              <a:rPr lang="en-US" dirty="0" smtClean="0">
                <a:solidFill>
                  <a:schemeClr val="accent1">
                    <a:lumMod val="75000"/>
                  </a:schemeClr>
                </a:solidFill>
                <a:latin typeface="Arial Rounded MT Bold" pitchFamily="34" charset="0"/>
              </a:rPr>
              <a:t>way to look at it is to take the whole income of the world and divide it into two halves: the richest 8% will take one-half and the other 92% of the population will take another half. So, it is a 92-8 world. </a:t>
            </a:r>
            <a:endParaRPr lang="en-US" dirty="0" smtClean="0">
              <a:solidFill>
                <a:schemeClr val="accent1">
                  <a:lumMod val="75000"/>
                </a:schemeClr>
              </a:solidFill>
              <a:latin typeface="Arial Rounded MT Bold" pitchFamily="34" charset="0"/>
            </a:endParaRPr>
          </a:p>
          <a:p>
            <a:pPr marL="3175" indent="-3175">
              <a:buNone/>
            </a:pPr>
            <a:r>
              <a:rPr lang="en-US" dirty="0" smtClean="0">
                <a:solidFill>
                  <a:schemeClr val="accent1">
                    <a:lumMod val="75000"/>
                  </a:schemeClr>
                </a:solidFill>
                <a:latin typeface="Arial Rounded MT Bold" pitchFamily="34" charset="0"/>
              </a:rPr>
              <a:t>Applying </a:t>
            </a:r>
            <a:r>
              <a:rPr lang="en-US" dirty="0" smtClean="0">
                <a:solidFill>
                  <a:schemeClr val="accent1">
                    <a:lumMod val="75000"/>
                  </a:schemeClr>
                </a:solidFill>
                <a:latin typeface="Arial Rounded MT Bold" pitchFamily="34" charset="0"/>
              </a:rPr>
              <a:t>the same type of division to the US income, the numbers are 78 and 22. Or using Germany, the numbers are 71 and 29. </a:t>
            </a:r>
            <a:endParaRPr lang="en-US" dirty="0" smtClean="0">
              <a:solidFill>
                <a:schemeClr val="accent1">
                  <a:lumMod val="75000"/>
                </a:schemeClr>
              </a:solidFill>
              <a:latin typeface="Arial Rounded MT Bold" pitchFamily="34" charset="0"/>
            </a:endParaRPr>
          </a:p>
          <a:p>
            <a:pPr marL="3175" indent="-3175">
              <a:buNone/>
            </a:pPr>
            <a:r>
              <a:rPr lang="en-US" dirty="0" smtClean="0">
                <a:solidFill>
                  <a:schemeClr val="accent1">
                    <a:lumMod val="75000"/>
                  </a:schemeClr>
                </a:solidFill>
                <a:latin typeface="Arial Rounded MT Bold" pitchFamily="34" charset="0"/>
              </a:rPr>
              <a:t>Another </a:t>
            </a:r>
            <a:r>
              <a:rPr lang="en-US" dirty="0" smtClean="0">
                <a:solidFill>
                  <a:schemeClr val="accent1">
                    <a:lumMod val="75000"/>
                  </a:schemeClr>
                </a:solidFill>
                <a:latin typeface="Arial Rounded MT Bold" pitchFamily="34" charset="0"/>
              </a:rPr>
              <a:t>way to look at it is to compare what percentage of world population, ranked from the poorest to the richest, is needed to get to the cumulative one-fifths of global income. </a:t>
            </a:r>
            <a:r>
              <a:rPr lang="en-US" dirty="0" smtClean="0">
                <a:solidFill>
                  <a:schemeClr val="accent1">
                    <a:lumMod val="75000"/>
                  </a:schemeClr>
                </a:solidFill>
                <a:latin typeface="Arial Rounded MT Bold" pitchFamily="34" charset="0"/>
              </a:rPr>
              <a:t>Three-quarters </a:t>
            </a:r>
            <a:r>
              <a:rPr lang="en-US" dirty="0" smtClean="0">
                <a:solidFill>
                  <a:schemeClr val="accent1">
                    <a:lumMod val="75000"/>
                  </a:schemeClr>
                </a:solidFill>
                <a:latin typeface="Arial Rounded MT Bold" pitchFamily="34" charset="0"/>
              </a:rPr>
              <a:t>of (the poorer) world population are needed to get to the first 1/5th of total income, but only 1.7% of those at the top suffice to get to the last one-fifth. </a:t>
            </a:r>
          </a:p>
          <a:p>
            <a:pPr marL="3175" indent="-3175">
              <a:buNone/>
            </a:pPr>
            <a:r>
              <a:rPr lang="en-US" u="sng" dirty="0" smtClean="0">
                <a:solidFill>
                  <a:schemeClr val="accent1">
                    <a:lumMod val="75000"/>
                  </a:schemeClr>
                </a:solidFill>
                <a:latin typeface="Arial Rounded MT Bold" pitchFamily="34" charset="0"/>
              </a:rPr>
              <a:t>Global inequality is much greater than inequality within any individual country</a:t>
            </a:r>
            <a:r>
              <a:rPr lang="en-US" dirty="0" smtClean="0">
                <a:solidFill>
                  <a:schemeClr val="accent1">
                    <a:lumMod val="75000"/>
                  </a:schemeClr>
                </a:solidFill>
                <a:latin typeface="Arial Rounded MT Bold" pitchFamily="34" charset="0"/>
              </a:rPr>
              <a:t>. </a:t>
            </a:r>
            <a:r>
              <a:rPr lang="en-US" dirty="0" smtClean="0">
                <a:solidFill>
                  <a:schemeClr val="accent1">
                    <a:lumMod val="75000"/>
                  </a:schemeClr>
                </a:solidFill>
                <a:latin typeface="Arial Rounded MT Bold" pitchFamily="34" charset="0"/>
              </a:rPr>
              <a:t>Global </a:t>
            </a:r>
            <a:r>
              <a:rPr lang="en-US" dirty="0" smtClean="0">
                <a:solidFill>
                  <a:schemeClr val="accent1">
                    <a:lumMod val="75000"/>
                  </a:schemeClr>
                </a:solidFill>
                <a:latin typeface="Arial Rounded MT Bold" pitchFamily="34" charset="0"/>
              </a:rPr>
              <a:t>inequality is substantially greater than inequality in </a:t>
            </a:r>
            <a:r>
              <a:rPr lang="en-US" dirty="0" smtClean="0">
                <a:solidFill>
                  <a:schemeClr val="accent1">
                    <a:lumMod val="75000"/>
                  </a:schemeClr>
                </a:solidFill>
                <a:latin typeface="Arial Rounded MT Bold" pitchFamily="34" charset="0"/>
              </a:rPr>
              <a:t>Brazil as </a:t>
            </a:r>
            <a:r>
              <a:rPr lang="en-US" dirty="0" smtClean="0">
                <a:solidFill>
                  <a:schemeClr val="accent1">
                    <a:lumMod val="75000"/>
                  </a:schemeClr>
                </a:solidFill>
                <a:latin typeface="Arial Rounded MT Bold" pitchFamily="34" charset="0"/>
              </a:rPr>
              <a:t>an exemplar of excessive inequality. And it is almost twice as great as inequality in the United </a:t>
            </a:r>
            <a:r>
              <a:rPr lang="en-US" dirty="0" smtClean="0">
                <a:solidFill>
                  <a:schemeClr val="accent1">
                    <a:lumMod val="75000"/>
                  </a:schemeClr>
                </a:solidFill>
                <a:latin typeface="Arial Rounded MT Bold" pitchFamily="34" charset="0"/>
              </a:rPr>
              <a:t>States.” (</a:t>
            </a:r>
            <a:r>
              <a:rPr lang="en-US" dirty="0" err="1" smtClean="0">
                <a:solidFill>
                  <a:schemeClr val="accent1">
                    <a:lumMod val="75000"/>
                  </a:schemeClr>
                </a:solidFill>
                <a:latin typeface="Arial Rounded MT Bold" pitchFamily="34" charset="0"/>
              </a:rPr>
              <a:t>Milanovic</a:t>
            </a:r>
            <a:r>
              <a:rPr lang="en-US" dirty="0" smtClean="0">
                <a:solidFill>
                  <a:schemeClr val="accent1">
                    <a:lumMod val="75000"/>
                  </a:schemeClr>
                </a:solidFill>
                <a:latin typeface="Arial Rounded MT Bold" pitchFamily="34" charset="0"/>
              </a:rPr>
              <a:t>, 2012)</a:t>
            </a:r>
            <a:endParaRPr lang="it-IT" dirty="0">
              <a:solidFill>
                <a:schemeClr val="accent1">
                  <a:lumMod val="75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1357298"/>
            <a:ext cx="8496944" cy="4214842"/>
          </a:xfrm>
        </p:spPr>
        <p:txBody>
          <a:bodyPr>
            <a:normAutofit lnSpcReduction="10000"/>
          </a:bodyPr>
          <a:lstStyle/>
          <a:p>
            <a:pPr marL="0" indent="0">
              <a:buNone/>
            </a:pPr>
            <a:r>
              <a:rPr lang="it-IT" dirty="0" err="1">
                <a:solidFill>
                  <a:schemeClr val="accent1">
                    <a:lumMod val="75000"/>
                  </a:schemeClr>
                </a:solidFill>
                <a:latin typeface="Arial Rounded MT Bold" panose="020F0704030504030204" pitchFamily="34" charset="0"/>
              </a:rPr>
              <a:t>This</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presentation</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will</a:t>
            </a:r>
            <a:r>
              <a:rPr lang="it-IT" dirty="0">
                <a:solidFill>
                  <a:schemeClr val="accent1">
                    <a:lumMod val="75000"/>
                  </a:schemeClr>
                </a:solidFill>
                <a:latin typeface="Arial Rounded MT Bold" panose="020F0704030504030204" pitchFamily="34" charset="0"/>
              </a:rPr>
              <a:t> focus on </a:t>
            </a:r>
            <a:r>
              <a:rPr lang="it-IT" dirty="0" smtClean="0">
                <a:solidFill>
                  <a:schemeClr val="accent1">
                    <a:lumMod val="75000"/>
                  </a:schemeClr>
                </a:solidFill>
                <a:latin typeface="Arial Rounded MT Bold" panose="020F0704030504030204" pitchFamily="34" charset="0"/>
              </a:rPr>
              <a:t>a </a:t>
            </a:r>
            <a:r>
              <a:rPr lang="it-IT" dirty="0" err="1" smtClean="0">
                <a:solidFill>
                  <a:schemeClr val="accent1">
                    <a:lumMod val="75000"/>
                  </a:schemeClr>
                </a:solidFill>
                <a:latin typeface="Arial Rounded MT Bold" panose="020F0704030504030204" pitchFamily="34" charset="0"/>
              </a:rPr>
              <a:t>few</a:t>
            </a:r>
            <a:r>
              <a:rPr lang="it-IT" dirty="0" smtClean="0">
                <a:solidFill>
                  <a:schemeClr val="accent1">
                    <a:lumMod val="75000"/>
                  </a:schemeClr>
                </a:solidFill>
                <a:latin typeface="Arial Rounded MT Bold" panose="020F0704030504030204" pitchFamily="34" charset="0"/>
              </a:rPr>
              <a:t> </a:t>
            </a:r>
            <a:r>
              <a:rPr lang="it-IT" i="1" u="sng" dirty="0" err="1" smtClean="0">
                <a:solidFill>
                  <a:schemeClr val="accent1">
                    <a:lumMod val="75000"/>
                  </a:schemeClr>
                </a:solidFill>
                <a:latin typeface="Arial Rounded MT Bold" panose="020F0704030504030204" pitchFamily="34" charset="0"/>
              </a:rPr>
              <a:t>methodological</a:t>
            </a:r>
            <a:r>
              <a:rPr lang="it-IT" i="1" u="sng" dirty="0" smtClean="0">
                <a:solidFill>
                  <a:schemeClr val="accent1">
                    <a:lumMod val="75000"/>
                  </a:schemeClr>
                </a:solidFill>
                <a:latin typeface="Arial Rounded MT Bold" panose="020F0704030504030204" pitchFamily="34" charset="0"/>
              </a:rPr>
              <a:t> </a:t>
            </a:r>
            <a:r>
              <a:rPr lang="it-IT" i="1" u="sng" dirty="0" err="1">
                <a:solidFill>
                  <a:schemeClr val="accent1">
                    <a:lumMod val="75000"/>
                  </a:schemeClr>
                </a:solidFill>
                <a:latin typeface="Arial Rounded MT Bold" panose="020F0704030504030204" pitchFamily="34" charset="0"/>
              </a:rPr>
              <a:t>issues</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using</a:t>
            </a:r>
            <a:r>
              <a:rPr lang="it-IT" dirty="0">
                <a:solidFill>
                  <a:schemeClr val="accent1">
                    <a:lumMod val="75000"/>
                  </a:schemeClr>
                </a:solidFill>
                <a:latin typeface="Arial Rounded MT Bold" panose="020F0704030504030204" pitchFamily="34" charset="0"/>
              </a:rPr>
              <a:t> data </a:t>
            </a:r>
            <a:r>
              <a:rPr lang="it-IT" dirty="0" err="1">
                <a:solidFill>
                  <a:schemeClr val="accent1">
                    <a:lumMod val="75000"/>
                  </a:schemeClr>
                </a:solidFill>
                <a:latin typeface="Arial Rounded MT Bold" panose="020F0704030504030204" pitchFamily="34" charset="0"/>
              </a:rPr>
              <a:t>only</a:t>
            </a:r>
            <a:r>
              <a:rPr lang="it-IT" dirty="0">
                <a:solidFill>
                  <a:schemeClr val="accent1">
                    <a:lumMod val="75000"/>
                  </a:schemeClr>
                </a:solidFill>
                <a:latin typeface="Arial Rounded MT Bold" panose="020F0704030504030204" pitchFamily="34" charset="0"/>
              </a:rPr>
              <a:t> to show some new data </a:t>
            </a:r>
            <a:r>
              <a:rPr lang="it-IT" dirty="0" err="1">
                <a:solidFill>
                  <a:schemeClr val="accent1">
                    <a:lumMod val="75000"/>
                  </a:schemeClr>
                </a:solidFill>
                <a:latin typeface="Arial Rounded MT Bold" panose="020F0704030504030204" pitchFamily="34" charset="0"/>
              </a:rPr>
              <a:t>sources</a:t>
            </a:r>
            <a:r>
              <a:rPr lang="it-IT" dirty="0">
                <a:solidFill>
                  <a:schemeClr val="accent1">
                    <a:lumMod val="75000"/>
                  </a:schemeClr>
                </a:solidFill>
                <a:latin typeface="Arial Rounded MT Bold" panose="020F0704030504030204" pitchFamily="34" charset="0"/>
              </a:rPr>
              <a:t> and </a:t>
            </a:r>
            <a:r>
              <a:rPr lang="it-IT" dirty="0" err="1">
                <a:solidFill>
                  <a:schemeClr val="accent1">
                    <a:lumMod val="75000"/>
                  </a:schemeClr>
                </a:solidFill>
                <a:latin typeface="Arial Rounded MT Bold" panose="020F0704030504030204" pitchFamily="34" charset="0"/>
              </a:rPr>
              <a:t>preliminary</a:t>
            </a:r>
            <a:r>
              <a:rPr lang="it-IT" dirty="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insights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about</a:t>
            </a:r>
            <a:r>
              <a:rPr lang="it-IT" dirty="0" smtClean="0">
                <a:solidFill>
                  <a:schemeClr val="accent1">
                    <a:lumMod val="75000"/>
                  </a:schemeClr>
                </a:solidFill>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poverty</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and social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inequality</a:t>
            </a:r>
            <a:r>
              <a:rPr lang="it-IT" dirty="0" smtClean="0">
                <a:solidFill>
                  <a:schemeClr val="accent1">
                    <a:lumMod val="75000"/>
                  </a:schemeClr>
                </a:solidFill>
                <a:latin typeface="Arial Rounded MT Bold" panose="020F0704030504030204" pitchFamily="34" charset="0"/>
              </a:rPr>
              <a:t> and (some of) the </a:t>
            </a:r>
            <a:r>
              <a:rPr lang="it-IT" dirty="0" err="1" smtClean="0">
                <a:solidFill>
                  <a:schemeClr val="accent1">
                    <a:lumMod val="75000"/>
                  </a:schemeClr>
                </a:solidFill>
                <a:latin typeface="Arial Rounded MT Bold" panose="020F0704030504030204" pitchFamily="34" charset="0"/>
              </a:rPr>
              <a:t>consequences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one</a:t>
            </a:r>
            <a:r>
              <a:rPr lang="it-IT" dirty="0" smtClean="0">
                <a:solidFill>
                  <a:schemeClr val="accent1">
                    <a:lumMod val="75000"/>
                  </a:schemeClr>
                </a:solidFill>
                <a:latin typeface="Arial Rounded MT Bold" panose="020F0704030504030204" pitchFamily="34" charset="0"/>
              </a:rPr>
              <a:t> can </a:t>
            </a:r>
            <a:r>
              <a:rPr lang="it-IT" dirty="0" err="1" smtClean="0">
                <a:solidFill>
                  <a:schemeClr val="accent1">
                    <a:lumMod val="75000"/>
                  </a:schemeClr>
                </a:solidFill>
                <a:latin typeface="Arial Rounded MT Bold" panose="020F0704030504030204" pitchFamily="34" charset="0"/>
              </a:rPr>
              <a:t>observe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comparing</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our</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societies</a:t>
            </a:r>
            <a:r>
              <a:rPr lang="it-IT" dirty="0" smtClean="0">
                <a:solidFill>
                  <a:schemeClr val="accent1">
                    <a:lumMod val="75000"/>
                  </a:schemeClr>
                </a:solidFill>
                <a:latin typeface="Arial Rounded MT Bold" panose="020F0704030504030204" pitchFamily="34" charset="0"/>
              </a:rPr>
              <a:t> on the </a:t>
            </a:r>
            <a:r>
              <a:rPr lang="it-IT" dirty="0" err="1" smtClean="0">
                <a:solidFill>
                  <a:schemeClr val="accent1">
                    <a:lumMod val="75000"/>
                  </a:schemeClr>
                </a:solidFill>
                <a:latin typeface="Arial Rounded MT Bold" panose="020F0704030504030204" pitchFamily="34" charset="0"/>
              </a:rPr>
              <a:t>two</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topics</a:t>
            </a:r>
            <a:r>
              <a:rPr lang="it-IT" dirty="0" smtClean="0">
                <a:solidFill>
                  <a:schemeClr val="accent1">
                    <a:lumMod val="75000"/>
                  </a:schemeClr>
                </a:solidFill>
                <a:latin typeface="Arial Rounded MT Bold" panose="020F0704030504030204" pitchFamily="34" charset="0"/>
              </a:rPr>
              <a:t>.</a:t>
            </a:r>
          </a:p>
          <a:p>
            <a:pPr marL="0" indent="0">
              <a:buNone/>
            </a:pPr>
            <a:endParaRPr lang="it-IT" dirty="0" smtClean="0">
              <a:solidFill>
                <a:schemeClr val="accent1">
                  <a:lumMod val="75000"/>
                </a:schemeClr>
              </a:solidFill>
              <a:latin typeface="Arial Rounded MT Bold" panose="020F0704030504030204" pitchFamily="34" charset="0"/>
            </a:endParaRPr>
          </a:p>
          <a:p>
            <a:pPr marL="0" indent="0">
              <a:buNone/>
            </a:pPr>
            <a:r>
              <a:rPr lang="it-IT" dirty="0" smtClean="0">
                <a:solidFill>
                  <a:schemeClr val="accent1">
                    <a:lumMod val="75000"/>
                  </a:schemeClr>
                </a:solidFill>
                <a:latin typeface="Arial Rounded MT Bold" panose="020F0704030504030204" pitchFamily="34" charset="0"/>
              </a:rPr>
              <a:t>The </a:t>
            </a:r>
            <a:r>
              <a:rPr lang="it-IT" dirty="0" err="1" smtClean="0">
                <a:solidFill>
                  <a:schemeClr val="accent1">
                    <a:lumMod val="75000"/>
                  </a:schemeClr>
                </a:solidFill>
                <a:latin typeface="Arial Rounded MT Bold" panose="020F0704030504030204" pitchFamily="34" charset="0"/>
              </a:rPr>
              <a:t>aim</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is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defining</a:t>
            </a:r>
            <a:r>
              <a:rPr lang="it-IT" dirty="0" smtClean="0">
                <a:solidFill>
                  <a:schemeClr val="accent1">
                    <a:lumMod val="75000"/>
                  </a:schemeClr>
                </a:solidFill>
                <a:latin typeface="Arial Rounded MT Bold" panose="020F0704030504030204" pitchFamily="34" charset="0"/>
              </a:rPr>
              <a:t> a set </a:t>
            </a:r>
            <a:r>
              <a:rPr lang="it-IT" dirty="0" err="1" smtClean="0">
                <a:solidFill>
                  <a:schemeClr val="accent1">
                    <a:lumMod val="75000"/>
                  </a:schemeClr>
                </a:solidFill>
                <a:latin typeface="Arial Rounded MT Bold" panose="020F0704030504030204" pitchFamily="34" charset="0"/>
              </a:rPr>
              <a:t>of</a:t>
            </a:r>
            <a:r>
              <a:rPr lang="it-IT" dirty="0" smtClean="0">
                <a:solidFill>
                  <a:schemeClr val="accent1">
                    <a:lumMod val="75000"/>
                  </a:schemeClr>
                </a:solidFill>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basic</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definitions</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classifications</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and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methodologic</a:t>
            </a:r>
            <a:r>
              <a:rPr lang="it-IT"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issues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that</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will</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offer</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an</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overall</a:t>
            </a:r>
            <a:r>
              <a:rPr lang="it-IT" dirty="0" smtClean="0">
                <a:solidFill>
                  <a:schemeClr val="accent1">
                    <a:lumMod val="75000"/>
                  </a:schemeClr>
                </a:solidFill>
                <a:latin typeface="Arial Rounded MT Bold" panose="020F0704030504030204" pitchFamily="34" charset="0"/>
              </a:rPr>
              <a:t> frame </a:t>
            </a:r>
            <a:r>
              <a:rPr lang="it-IT" dirty="0" err="1" smtClean="0">
                <a:solidFill>
                  <a:schemeClr val="accent1">
                    <a:lumMod val="75000"/>
                  </a:schemeClr>
                </a:solidFill>
                <a:latin typeface="Arial Rounded MT Bold" panose="020F0704030504030204" pitchFamily="34" charset="0"/>
              </a:rPr>
              <a:t>of</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reference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making</a:t>
            </a:r>
            <a:r>
              <a:rPr lang="it-IT" dirty="0" smtClean="0">
                <a:solidFill>
                  <a:schemeClr val="accent1">
                    <a:lumMod val="75000"/>
                  </a:schemeClr>
                </a:solidFill>
                <a:latin typeface="Arial Rounded MT Bold" panose="020F0704030504030204" pitchFamily="34" charset="0"/>
              </a:rPr>
              <a:t> the </a:t>
            </a:r>
            <a:r>
              <a:rPr lang="it-IT" dirty="0" err="1" smtClean="0">
                <a:solidFill>
                  <a:schemeClr val="accent1">
                    <a:lumMod val="75000"/>
                  </a:schemeClr>
                </a:solidFill>
                <a:latin typeface="Arial Rounded MT Bold" panose="020F0704030504030204" pitchFamily="34" charset="0"/>
              </a:rPr>
              <a:t>pictures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that</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will</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be</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presented</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by</a:t>
            </a:r>
            <a:r>
              <a:rPr lang="it-IT" dirty="0" smtClean="0">
                <a:solidFill>
                  <a:schemeClr val="accent1">
                    <a:lumMod val="75000"/>
                  </a:schemeClr>
                </a:solidFill>
                <a:latin typeface="Arial Rounded MT Bold" panose="020F0704030504030204" pitchFamily="34" charset="0"/>
              </a:rPr>
              <a:t> the </a:t>
            </a:r>
            <a:r>
              <a:rPr lang="it-IT" dirty="0" err="1" smtClean="0">
                <a:solidFill>
                  <a:schemeClr val="accent1">
                    <a:lumMod val="75000"/>
                  </a:schemeClr>
                </a:solidFill>
                <a:latin typeface="Arial Rounded MT Bold" panose="020F0704030504030204" pitchFamily="34" charset="0"/>
              </a:rPr>
              <a:t>following</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experts</a:t>
            </a:r>
            <a:r>
              <a:rPr lang="it-IT" dirty="0" smtClean="0">
                <a:solidFill>
                  <a:schemeClr val="accent1">
                    <a:lumMod val="75000"/>
                  </a:schemeClr>
                </a:solidFill>
                <a:latin typeface="Arial Rounded MT Bold" panose="020F0704030504030204" pitchFamily="34" charset="0"/>
              </a:rPr>
              <a:t> </a:t>
            </a:r>
            <a:r>
              <a:rPr lang="it-IT" dirty="0" err="1" smtClean="0">
                <a:solidFill>
                  <a:schemeClr val="accent1">
                    <a:lumMod val="75000"/>
                  </a:schemeClr>
                </a:solidFill>
                <a:latin typeface="Arial Rounded MT Bold" panose="020F0704030504030204" pitchFamily="34" charset="0"/>
              </a:rPr>
              <a:t>rooted</a:t>
            </a:r>
            <a:r>
              <a:rPr lang="it-IT" dirty="0" smtClean="0">
                <a:solidFill>
                  <a:schemeClr val="accent1">
                    <a:lumMod val="75000"/>
                  </a:schemeClr>
                </a:solidFill>
                <a:latin typeface="Arial Rounded MT Bold" panose="020F0704030504030204" pitchFamily="34" charset="0"/>
              </a:rPr>
              <a:t> in a common </a:t>
            </a:r>
            <a:r>
              <a:rPr lang="it-IT" dirty="0" err="1" smtClean="0">
                <a:solidFill>
                  <a:schemeClr val="accent1">
                    <a:lumMod val="75000"/>
                  </a:schemeClr>
                </a:solidFill>
                <a:latin typeface="Arial Rounded MT Bold" panose="020F0704030504030204" pitchFamily="34" charset="0"/>
              </a:rPr>
              <a:t>backgroud</a:t>
            </a:r>
            <a:r>
              <a:rPr lang="it-IT" dirty="0" smtClean="0">
                <a:solidFill>
                  <a:schemeClr val="accent1">
                    <a:lumMod val="75000"/>
                  </a:schemeClr>
                </a:solidFill>
                <a:latin typeface="Arial Rounded MT Bold" panose="020F0704030504030204" pitchFamily="34" charset="0"/>
              </a:rPr>
              <a:t>. </a:t>
            </a:r>
          </a:p>
          <a:p>
            <a:pPr marL="0" indent="0">
              <a:buNone/>
            </a:pPr>
            <a:endParaRPr lang="it-IT" dirty="0" smtClean="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3175373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285728"/>
            <a:ext cx="8429684" cy="6286544"/>
          </a:xfrm>
        </p:spPr>
        <p:txBody>
          <a:bodyPr>
            <a:noAutofit/>
          </a:bodyPr>
          <a:lstStyle/>
          <a:p>
            <a:r>
              <a:rPr lang="it-IT" sz="2100" dirty="0" err="1" smtClean="0">
                <a:solidFill>
                  <a:schemeClr val="accent1">
                    <a:lumMod val="75000"/>
                  </a:schemeClr>
                </a:solidFill>
                <a:latin typeface="Arial Rounded MT Bold" panose="020F0704030504030204" pitchFamily="34" charset="0"/>
              </a:rPr>
              <a:t>By</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tradition</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definitions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classifications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metadata</a:t>
            </a:r>
            <a:r>
              <a:rPr lang="it-IT" sz="2100" dirty="0" smtClean="0">
                <a:solidFill>
                  <a:schemeClr val="accent1">
                    <a:lumMod val="75000"/>
                  </a:schemeClr>
                </a:solidFill>
                <a:latin typeface="Arial Rounded MT Bold" panose="020F0704030504030204" pitchFamily="34" charset="0"/>
              </a:rPr>
              <a:t>), and </a:t>
            </a:r>
            <a:r>
              <a:rPr lang="it-IT" sz="2100" dirty="0" err="1" smtClean="0">
                <a:solidFill>
                  <a:schemeClr val="accent1">
                    <a:lumMod val="75000"/>
                  </a:schemeClr>
                </a:solidFill>
                <a:latin typeface="Arial Rounded MT Bold" panose="020F0704030504030204" pitchFamily="34" charset="0"/>
              </a:rPr>
              <a:t>measures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indicators</a:t>
            </a:r>
            <a:r>
              <a:rPr lang="it-IT" sz="2100" dirty="0" smtClean="0">
                <a:solidFill>
                  <a:schemeClr val="accent1">
                    <a:lumMod val="75000"/>
                  </a:schemeClr>
                </a:solidFill>
                <a:latin typeface="Arial Rounded MT Bold" panose="020F0704030504030204" pitchFamily="34" charset="0"/>
              </a:rPr>
              <a:t>) on </a:t>
            </a:r>
            <a:r>
              <a:rPr lang="it-IT" sz="21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poverty</a:t>
            </a:r>
            <a:r>
              <a:rPr lang="it-IT" sz="2100" dirty="0" smtClean="0">
                <a:solidFill>
                  <a:schemeClr val="accent1">
                    <a:lumMod val="75000"/>
                  </a:schemeClr>
                </a:solidFill>
                <a:latin typeface="Arial Rounded MT Bold" panose="020F0704030504030204" pitchFamily="34" charset="0"/>
              </a:rPr>
              <a:t> and </a:t>
            </a:r>
            <a:r>
              <a:rPr lang="it-IT" sz="21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inequality</a:t>
            </a:r>
            <a:r>
              <a:rPr lang="it-IT" sz="2100" dirty="0" smtClean="0">
                <a:solidFill>
                  <a:schemeClr val="accent1">
                    <a:lumMod val="75000"/>
                  </a:schemeClr>
                </a:solidFill>
                <a:latin typeface="Arial Rounded MT Bold" panose="020F0704030504030204" pitchFamily="34" charset="0"/>
              </a:rPr>
              <a:t> are set by </a:t>
            </a:r>
            <a:r>
              <a:rPr lang="it-IT" sz="2100" dirty="0" err="1" smtClean="0">
                <a:solidFill>
                  <a:schemeClr val="accent1">
                    <a:lumMod val="75000"/>
                  </a:schemeClr>
                </a:solidFill>
                <a:latin typeface="Arial Rounded MT Bold" panose="020F0704030504030204" pitchFamily="34" charset="0"/>
              </a:rPr>
              <a:t>international</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institutions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like</a:t>
            </a:r>
            <a:r>
              <a:rPr lang="it-IT" sz="2100" dirty="0" smtClean="0">
                <a:solidFill>
                  <a:schemeClr val="accent1">
                    <a:lumMod val="75000"/>
                  </a:schemeClr>
                </a:solidFill>
                <a:latin typeface="Arial Rounded MT Bold" panose="020F0704030504030204" pitchFamily="34" charset="0"/>
              </a:rPr>
              <a:t> the World </a:t>
            </a:r>
            <a:r>
              <a:rPr lang="it-IT" sz="2100" dirty="0" err="1" smtClean="0">
                <a:solidFill>
                  <a:schemeClr val="accent1">
                    <a:lumMod val="75000"/>
                  </a:schemeClr>
                </a:solidFill>
                <a:latin typeface="Arial Rounded MT Bold" panose="020F0704030504030204" pitchFamily="34" charset="0"/>
              </a:rPr>
              <a:t>Bank</a:t>
            </a:r>
            <a:r>
              <a:rPr lang="it-IT" sz="2100" dirty="0" smtClean="0">
                <a:solidFill>
                  <a:schemeClr val="accent1">
                    <a:lumMod val="75000"/>
                  </a:schemeClr>
                </a:solidFill>
                <a:latin typeface="Arial Rounded MT Bold" panose="020F0704030504030204" pitchFamily="34" charset="0"/>
              </a:rPr>
              <a:t>, the International </a:t>
            </a:r>
            <a:r>
              <a:rPr lang="it-IT" sz="2100" dirty="0" err="1" smtClean="0">
                <a:solidFill>
                  <a:schemeClr val="accent1">
                    <a:lumMod val="75000"/>
                  </a:schemeClr>
                </a:solidFill>
                <a:latin typeface="Arial Rounded MT Bold" panose="020F0704030504030204" pitchFamily="34" charset="0"/>
              </a:rPr>
              <a:t>Monetary</a:t>
            </a:r>
            <a:r>
              <a:rPr lang="it-IT" sz="2100" dirty="0" smtClean="0">
                <a:solidFill>
                  <a:schemeClr val="accent1">
                    <a:lumMod val="75000"/>
                  </a:schemeClr>
                </a:solidFill>
                <a:latin typeface="Arial Rounded MT Bold" panose="020F0704030504030204" pitchFamily="34" charset="0"/>
              </a:rPr>
              <a:t> Fund, the OECD, and Eurostat (and the </a:t>
            </a:r>
            <a:r>
              <a:rPr lang="it-IT" sz="2100" dirty="0" err="1" smtClean="0">
                <a:solidFill>
                  <a:schemeClr val="accent1">
                    <a:lumMod val="75000"/>
                  </a:schemeClr>
                </a:solidFill>
                <a:latin typeface="Arial Rounded MT Bold" panose="020F0704030504030204" pitchFamily="34" charset="0"/>
              </a:rPr>
              <a:t>national</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statistical</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authorities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within</a:t>
            </a:r>
            <a:r>
              <a:rPr lang="it-IT" sz="2100" dirty="0" smtClean="0">
                <a:solidFill>
                  <a:schemeClr val="accent1">
                    <a:lumMod val="75000"/>
                  </a:schemeClr>
                </a:solidFill>
                <a:latin typeface="Arial Rounded MT Bold" panose="020F0704030504030204" pitchFamily="34" charset="0"/>
              </a:rPr>
              <a:t> the EU </a:t>
            </a:r>
            <a:r>
              <a:rPr lang="it-IT" sz="2100" dirty="0" err="1" smtClean="0">
                <a:solidFill>
                  <a:schemeClr val="accent1">
                    <a:lumMod val="75000"/>
                  </a:schemeClr>
                </a:solidFill>
                <a:latin typeface="Arial Rounded MT Bold" panose="020F0704030504030204" pitchFamily="34" charset="0"/>
              </a:rPr>
              <a:t>statistical</a:t>
            </a:r>
            <a:r>
              <a:rPr lang="it-IT" sz="2100" dirty="0" smtClean="0">
                <a:solidFill>
                  <a:schemeClr val="accent1">
                    <a:lumMod val="75000"/>
                  </a:schemeClr>
                </a:solidFill>
                <a:latin typeface="Arial Rounded MT Bold" panose="020F0704030504030204" pitchFamily="34" charset="0"/>
              </a:rPr>
              <a:t> system).</a:t>
            </a:r>
          </a:p>
          <a:p>
            <a:endParaRPr lang="it-IT" sz="2100" dirty="0" smtClean="0">
              <a:solidFill>
                <a:schemeClr val="accent1">
                  <a:lumMod val="75000"/>
                </a:schemeClr>
              </a:solidFill>
              <a:latin typeface="Arial Rounded MT Bold" panose="020F0704030504030204" pitchFamily="34" charset="0"/>
            </a:endParaRPr>
          </a:p>
          <a:p>
            <a:r>
              <a:rPr lang="it-IT" sz="2100" dirty="0" err="1" smtClean="0">
                <a:solidFill>
                  <a:schemeClr val="accent1">
                    <a:lumMod val="75000"/>
                  </a:schemeClr>
                </a:solidFill>
                <a:latin typeface="Arial Rounded MT Bold" panose="020F0704030504030204" pitchFamily="34" charset="0"/>
              </a:rPr>
              <a:t>Most</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students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rely</a:t>
            </a:r>
            <a:r>
              <a:rPr lang="it-IT" sz="2100" dirty="0" smtClean="0">
                <a:solidFill>
                  <a:schemeClr val="accent1">
                    <a:lumMod val="75000"/>
                  </a:schemeClr>
                </a:solidFill>
                <a:latin typeface="Arial Rounded MT Bold" panose="020F0704030504030204" pitchFamily="34" charset="0"/>
              </a:rPr>
              <a:t> on </a:t>
            </a:r>
            <a:r>
              <a:rPr lang="it-IT" sz="2100" dirty="0" err="1" smtClean="0">
                <a:solidFill>
                  <a:schemeClr val="accent1">
                    <a:lumMod val="75000"/>
                  </a:schemeClr>
                </a:solidFill>
                <a:latin typeface="Arial Rounded MT Bold" panose="020F0704030504030204" pitchFamily="34" charset="0"/>
              </a:rPr>
              <a:t>these</a:t>
            </a:r>
            <a:r>
              <a:rPr lang="it-IT" sz="2100" dirty="0" smtClean="0">
                <a:solidFill>
                  <a:schemeClr val="accent1">
                    <a:lumMod val="75000"/>
                  </a:schemeClr>
                </a:solidFill>
                <a:latin typeface="Arial Rounded MT Bold" panose="020F0704030504030204" pitchFamily="34" charset="0"/>
              </a:rPr>
              <a:t> </a:t>
            </a:r>
            <a:r>
              <a:rPr lang="it-IT" sz="2100" dirty="0" err="1">
                <a:solidFill>
                  <a:srgbClr val="C00000"/>
                </a:solidFill>
                <a:latin typeface="Arial Rounded MT Bold" panose="020F0704030504030204" pitchFamily="34" charset="0"/>
              </a:rPr>
              <a:t>definitions</a:t>
            </a:r>
            <a:r>
              <a:rPr lang="it-IT" sz="2100" dirty="0">
                <a:solidFill>
                  <a:srgbClr val="C00000"/>
                </a:solidFill>
                <a:latin typeface="Arial Rounded MT Bold" panose="020F0704030504030204" pitchFamily="34" charset="0"/>
              </a:rPr>
              <a:t>, </a:t>
            </a:r>
            <a:r>
              <a:rPr lang="it-IT" sz="2100" dirty="0" err="1">
                <a:solidFill>
                  <a:srgbClr val="C00000"/>
                </a:solidFill>
                <a:latin typeface="Arial Rounded MT Bold" panose="020F0704030504030204" pitchFamily="34" charset="0"/>
              </a:rPr>
              <a:t>classifications</a:t>
            </a:r>
            <a:r>
              <a:rPr lang="it-IT" sz="2100" dirty="0">
                <a:solidFill>
                  <a:srgbClr val="C00000"/>
                </a:solidFill>
                <a:latin typeface="Arial Rounded MT Bold" panose="020F0704030504030204" pitchFamily="34" charset="0"/>
              </a:rPr>
              <a:t>, and </a:t>
            </a:r>
            <a:r>
              <a:rPr lang="it-IT" sz="2100" dirty="0" err="1" smtClean="0">
                <a:solidFill>
                  <a:srgbClr val="C00000"/>
                </a:solidFill>
                <a:latin typeface="Arial Rounded MT Bold" panose="020F0704030504030204" pitchFamily="34" charset="0"/>
              </a:rPr>
              <a:t>measures</a:t>
            </a:r>
            <a:r>
              <a:rPr lang="it-IT" sz="2100" dirty="0" smtClean="0">
                <a:solidFill>
                  <a:schemeClr val="accent1">
                    <a:lumMod val="75000"/>
                  </a:schemeClr>
                </a:solidFill>
                <a:latin typeface="Arial Rounded MT Bold" panose="020F0704030504030204" pitchFamily="34" charset="0"/>
              </a:rPr>
              <a:t>.</a:t>
            </a:r>
          </a:p>
          <a:p>
            <a:endParaRPr lang="it-IT" sz="2100" dirty="0" smtClean="0">
              <a:solidFill>
                <a:schemeClr val="accent1">
                  <a:lumMod val="75000"/>
                </a:schemeClr>
              </a:solidFill>
              <a:latin typeface="Arial Rounded MT Bold" panose="020F0704030504030204" pitchFamily="34" charset="0"/>
            </a:endParaRPr>
          </a:p>
          <a:p>
            <a:r>
              <a:rPr lang="it-IT" sz="2100" dirty="0" err="1" smtClean="0">
                <a:solidFill>
                  <a:schemeClr val="accent1">
                    <a:lumMod val="75000"/>
                  </a:schemeClr>
                </a:solidFill>
                <a:latin typeface="Arial Rounded MT Bold" panose="020F0704030504030204" pitchFamily="34" charset="0"/>
              </a:rPr>
              <a:t>However</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several</a:t>
            </a:r>
            <a:r>
              <a:rPr lang="it-IT" sz="2100" dirty="0" smtClean="0">
                <a:solidFill>
                  <a:schemeClr val="accent1">
                    <a:lumMod val="75000"/>
                  </a:schemeClr>
                </a:solidFill>
                <a:latin typeface="Arial Rounded MT Bold" panose="020F0704030504030204" pitchFamily="34" charset="0"/>
              </a:rPr>
              <a:t> private and public </a:t>
            </a:r>
            <a:r>
              <a:rPr lang="it-IT" sz="2100" dirty="0" err="1" smtClean="0">
                <a:solidFill>
                  <a:schemeClr val="accent1">
                    <a:lumMod val="75000"/>
                  </a:schemeClr>
                </a:solidFill>
                <a:latin typeface="Arial Rounded MT Bold" panose="020F0704030504030204" pitchFamily="34" charset="0"/>
              </a:rPr>
              <a:t>research</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institutions</a:t>
            </a:r>
            <a:r>
              <a:rPr lang="it-IT" sz="2100" dirty="0" smtClean="0">
                <a:solidFill>
                  <a:schemeClr val="accent1">
                    <a:lumMod val="75000"/>
                  </a:schemeClr>
                </a:solidFill>
                <a:latin typeface="Arial Rounded MT Bold" panose="020F0704030504030204" pitchFamily="34" charset="0"/>
              </a:rPr>
              <a:t>, and </a:t>
            </a:r>
            <a:r>
              <a:rPr lang="it-IT" sz="2100" dirty="0" err="1" smtClean="0">
                <a:solidFill>
                  <a:schemeClr val="accent1">
                    <a:lumMod val="75000"/>
                  </a:schemeClr>
                </a:solidFill>
                <a:latin typeface="Arial Rounded MT Bold" panose="020F0704030504030204" pitchFamily="34" charset="0"/>
              </a:rPr>
              <a:t>universities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think</a:t>
            </a:r>
            <a:r>
              <a:rPr lang="it-IT" sz="2100" dirty="0" smtClean="0">
                <a:solidFill>
                  <a:schemeClr val="accent1">
                    <a:lumMod val="75000"/>
                  </a:schemeClr>
                </a:solidFill>
                <a:latin typeface="Arial Rounded MT Bold" panose="020F0704030504030204" pitchFamily="34" charset="0"/>
              </a:rPr>
              <a:t> tanks, in </a:t>
            </a:r>
            <a:r>
              <a:rPr lang="it-IT" sz="2100" dirty="0" err="1" smtClean="0">
                <a:solidFill>
                  <a:schemeClr val="accent1">
                    <a:lumMod val="75000"/>
                  </a:schemeClr>
                </a:solidFill>
                <a:latin typeface="Arial Rounded MT Bold" panose="020F0704030504030204" pitchFamily="34" charset="0"/>
              </a:rPr>
              <a:t>different</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countries</a:t>
            </a:r>
            <a:r>
              <a:rPr lang="it-IT" sz="2100" dirty="0" smtClean="0">
                <a:solidFill>
                  <a:schemeClr val="accent1">
                    <a:lumMod val="75000"/>
                  </a:schemeClr>
                </a:solidFill>
                <a:latin typeface="Arial Rounded MT Bold" panose="020F0704030504030204" pitchFamily="34" charset="0"/>
              </a:rPr>
              <a:t> and for </a:t>
            </a:r>
            <a:r>
              <a:rPr lang="it-IT" sz="2100" dirty="0" err="1" smtClean="0">
                <a:solidFill>
                  <a:schemeClr val="accent1">
                    <a:lumMod val="75000"/>
                  </a:schemeClr>
                </a:solidFill>
                <a:latin typeface="Arial Rounded MT Bold" panose="020F0704030504030204" pitchFamily="34" charset="0"/>
              </a:rPr>
              <a:t>different</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research</a:t>
            </a:r>
            <a:r>
              <a:rPr lang="it-IT" sz="2100" dirty="0" smtClean="0">
                <a:solidFill>
                  <a:schemeClr val="accent1">
                    <a:lumMod val="75000"/>
                  </a:schemeClr>
                </a:solidFill>
                <a:latin typeface="Arial Rounded MT Bold" panose="020F0704030504030204" pitchFamily="34" charset="0"/>
              </a:rPr>
              <a:t> and/or policy </a:t>
            </a:r>
            <a:r>
              <a:rPr lang="it-IT" sz="2100" dirty="0" err="1" smtClean="0">
                <a:solidFill>
                  <a:schemeClr val="accent1">
                    <a:lumMod val="75000"/>
                  </a:schemeClr>
                </a:solidFill>
                <a:latin typeface="Arial Rounded MT Bold" panose="020F0704030504030204" pitchFamily="34" charset="0"/>
              </a:rPr>
              <a:t>related</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purposes</a:t>
            </a:r>
            <a:r>
              <a:rPr lang="it-IT" sz="2100" dirty="0" smtClean="0">
                <a:solidFill>
                  <a:schemeClr val="accent1">
                    <a:lumMod val="75000"/>
                  </a:schemeClr>
                </a:solidFill>
                <a:latin typeface="Arial Rounded MT Bold" panose="020F0704030504030204" pitchFamily="34" charset="0"/>
              </a:rPr>
              <a:t> are more and more </a:t>
            </a:r>
            <a:r>
              <a:rPr lang="it-IT" sz="2100" dirty="0" err="1" smtClean="0">
                <a:solidFill>
                  <a:schemeClr val="accent1">
                    <a:lumMod val="75000"/>
                  </a:schemeClr>
                </a:solidFill>
                <a:latin typeface="Arial Rounded MT Bold" panose="020F0704030504030204" pitchFamily="34" charset="0"/>
              </a:rPr>
              <a:t>producing</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their</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own</a:t>
            </a:r>
            <a:r>
              <a:rPr lang="it-IT" sz="2100" dirty="0" smtClean="0">
                <a:solidFill>
                  <a:schemeClr val="accent1">
                    <a:lumMod val="75000"/>
                  </a:schemeClr>
                </a:solidFill>
                <a:latin typeface="Arial Rounded MT Bold" panose="020F0704030504030204" pitchFamily="34" charset="0"/>
              </a:rPr>
              <a:t> data sets, </a:t>
            </a:r>
            <a:r>
              <a:rPr lang="it-IT" sz="2100" dirty="0" err="1" smtClean="0">
                <a:solidFill>
                  <a:schemeClr val="accent1">
                    <a:lumMod val="75000"/>
                  </a:schemeClr>
                </a:solidFill>
                <a:latin typeface="Arial Rounded MT Bold" panose="020F0704030504030204" pitchFamily="34" charset="0"/>
              </a:rPr>
              <a:t>sometimes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working</a:t>
            </a:r>
            <a:r>
              <a:rPr lang="it-IT" sz="2100" dirty="0" smtClean="0">
                <a:solidFill>
                  <a:schemeClr val="accent1">
                    <a:lumMod val="75000"/>
                  </a:schemeClr>
                </a:solidFill>
                <a:latin typeface="Arial Rounded MT Bold" panose="020F0704030504030204" pitchFamily="34" charset="0"/>
              </a:rPr>
              <a:t> on a </a:t>
            </a:r>
            <a:r>
              <a:rPr lang="it-IT" sz="2100" dirty="0" err="1" smtClean="0">
                <a:solidFill>
                  <a:schemeClr val="accent1">
                    <a:lumMod val="75000"/>
                  </a:schemeClr>
                </a:solidFill>
                <a:latin typeface="Arial Rounded MT Bold" panose="020F0704030504030204" pitchFamily="34" charset="0"/>
              </a:rPr>
              <a:t>different</a:t>
            </a:r>
            <a:r>
              <a:rPr lang="it-IT" sz="2100" dirty="0">
                <a:solidFill>
                  <a:schemeClr val="accent1">
                    <a:lumMod val="75000"/>
                  </a:schemeClr>
                </a:solidFill>
                <a:latin typeface="Arial Rounded MT Bold" panose="020F0704030504030204" pitchFamily="34" charset="0"/>
              </a:rPr>
              <a:t> </a:t>
            </a:r>
            <a:r>
              <a:rPr lang="it-IT" sz="2100" dirty="0" smtClean="0">
                <a:solidFill>
                  <a:schemeClr val="accent1">
                    <a:lumMod val="75000"/>
                  </a:schemeClr>
                </a:solidFill>
                <a:latin typeface="Arial Rounded MT Bold" panose="020F0704030504030204" pitchFamily="34" charset="0"/>
              </a:rPr>
              <a:t>set of </a:t>
            </a:r>
            <a:r>
              <a:rPr lang="it-IT" sz="2100" dirty="0" err="1" smtClean="0">
                <a:solidFill>
                  <a:schemeClr val="accent1">
                    <a:lumMod val="75000"/>
                  </a:schemeClr>
                </a:solidFill>
                <a:latin typeface="Arial Rounded MT Bold" panose="020F0704030504030204" pitchFamily="34" charset="0"/>
              </a:rPr>
              <a:t>definitions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classifications</a:t>
            </a:r>
            <a:r>
              <a:rPr lang="it-IT" sz="2100" dirty="0" smtClean="0">
                <a:solidFill>
                  <a:schemeClr val="accent1">
                    <a:lumMod val="75000"/>
                  </a:schemeClr>
                </a:solidFill>
                <a:latin typeface="Arial Rounded MT Bold" panose="020F0704030504030204" pitchFamily="34" charset="0"/>
              </a:rPr>
              <a:t> and </a:t>
            </a:r>
            <a:r>
              <a:rPr lang="it-IT" sz="2100" dirty="0" err="1" smtClean="0">
                <a:solidFill>
                  <a:schemeClr val="accent1">
                    <a:lumMod val="75000"/>
                  </a:schemeClr>
                </a:solidFill>
                <a:latin typeface="Arial Rounded MT Bold" panose="020F0704030504030204" pitchFamily="34" charset="0"/>
              </a:rPr>
              <a:t>measures</a:t>
            </a:r>
            <a:r>
              <a:rPr lang="it-IT" sz="2100" dirty="0" smtClean="0">
                <a:solidFill>
                  <a:schemeClr val="accent1">
                    <a:lumMod val="75000"/>
                  </a:schemeClr>
                </a:solidFill>
                <a:latin typeface="Arial Rounded MT Bold" panose="020F0704030504030204" pitchFamily="34" charset="0"/>
              </a:rPr>
              <a:t>.</a:t>
            </a:r>
          </a:p>
          <a:p>
            <a:endParaRPr lang="it-IT" sz="2100" dirty="0" smtClean="0">
              <a:solidFill>
                <a:schemeClr val="accent1">
                  <a:lumMod val="75000"/>
                </a:schemeClr>
              </a:solidFill>
              <a:latin typeface="Arial Rounded MT Bold" panose="020F0704030504030204" pitchFamily="34" charset="0"/>
            </a:endParaRPr>
          </a:p>
          <a:p>
            <a:r>
              <a:rPr lang="it-IT" sz="2100" dirty="0" err="1" smtClean="0">
                <a:solidFill>
                  <a:schemeClr val="accent1">
                    <a:lumMod val="75000"/>
                  </a:schemeClr>
                </a:solidFill>
                <a:latin typeface="Arial Rounded MT Bold" panose="020F0704030504030204" pitchFamily="34" charset="0"/>
              </a:rPr>
              <a:t>Therefore</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our</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starting</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points</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need</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to</a:t>
            </a:r>
            <a:r>
              <a:rPr lang="it-IT" sz="2100" dirty="0" smtClean="0">
                <a:solidFill>
                  <a:schemeClr val="accent1">
                    <a:lumMod val="75000"/>
                  </a:schemeClr>
                </a:solidFill>
                <a:latin typeface="Arial Rounded MT Bold" panose="020F0704030504030204" pitchFamily="34" charset="0"/>
              </a:rPr>
              <a:t> </a:t>
            </a:r>
            <a:r>
              <a:rPr lang="it-IT" sz="2100" dirty="0" err="1" smtClean="0">
                <a:solidFill>
                  <a:schemeClr val="accent1">
                    <a:lumMod val="75000"/>
                  </a:schemeClr>
                </a:solidFill>
                <a:latin typeface="Arial Rounded MT Bold" panose="020F0704030504030204" pitchFamily="34" charset="0"/>
              </a:rPr>
              <a:t>be</a:t>
            </a:r>
            <a:r>
              <a:rPr lang="it-IT" sz="2100" dirty="0" smtClean="0">
                <a:solidFill>
                  <a:schemeClr val="accent1">
                    <a:lumMod val="75000"/>
                  </a:schemeClr>
                </a:solidFill>
                <a:latin typeface="Arial Rounded MT Bold" panose="020F0704030504030204" pitchFamily="34" charset="0"/>
              </a:rPr>
              <a:t> set </a:t>
            </a:r>
            <a:r>
              <a:rPr lang="it-IT" sz="2100" dirty="0" err="1" smtClean="0">
                <a:solidFill>
                  <a:schemeClr val="accent1">
                    <a:lumMod val="75000"/>
                  </a:schemeClr>
                </a:solidFill>
                <a:latin typeface="Arial Rounded MT Bold" panose="020F0704030504030204" pitchFamily="34" charset="0"/>
              </a:rPr>
              <a:t>clearly</a:t>
            </a:r>
            <a:r>
              <a:rPr lang="it-IT" sz="2100" dirty="0" smtClean="0">
                <a:solidFill>
                  <a:schemeClr val="accent1">
                    <a:lumMod val="75000"/>
                  </a:schemeClr>
                </a:solidFill>
                <a:latin typeface="Arial Rounded MT Bold" panose="020F0704030504030204" pitchFamily="34" charset="0"/>
              </a:rPr>
              <a:t>. </a:t>
            </a:r>
            <a:endParaRPr lang="it-IT" sz="2100" dirty="0">
              <a:solidFill>
                <a:schemeClr val="accent1">
                  <a:lumMod val="75000"/>
                </a:schemeClr>
              </a:solidFill>
              <a:latin typeface="Arial Rounded MT Bold" panose="020F0704030504030204" pitchFamily="34" charset="0"/>
            </a:endParaRPr>
          </a:p>
        </p:txBody>
      </p:sp>
    </p:spTree>
    <p:extLst>
      <p:ext uri="{BB962C8B-B14F-4D97-AF65-F5344CB8AC3E}">
        <p14:creationId xmlns:p14="http://schemas.microsoft.com/office/powerpoint/2010/main" xmlns="" val="1911845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idx="1"/>
          </p:nvPr>
        </p:nvSpPr>
        <p:spPr>
          <a:xfrm>
            <a:off x="395536" y="1268760"/>
            <a:ext cx="8229600" cy="3744416"/>
          </a:xfrm>
        </p:spPr>
        <p:txBody>
          <a:bodyPr>
            <a:normAutofit fontScale="92500" lnSpcReduction="10000"/>
          </a:bodyPr>
          <a:lstStyle/>
          <a:p>
            <a:pPr marL="0" indent="0" algn="ctr">
              <a:buNone/>
            </a:pPr>
            <a:r>
              <a:rPr lang="it-IT" sz="3200" dirty="0" err="1">
                <a:solidFill>
                  <a:srgbClr val="C00000"/>
                </a:solidFill>
                <a:latin typeface="Arial Rounded MT Bold" panose="020F0704030504030204" pitchFamily="34" charset="0"/>
              </a:rPr>
              <a:t>Poverty</a:t>
            </a:r>
            <a:r>
              <a:rPr lang="it-IT" sz="3200" dirty="0">
                <a:solidFill>
                  <a:srgbClr val="C00000"/>
                </a:solidFill>
                <a:latin typeface="Arial Rounded MT Bold" panose="020F0704030504030204" pitchFamily="34" charset="0"/>
              </a:rPr>
              <a:t> Vs </a:t>
            </a:r>
            <a:r>
              <a:rPr lang="it-IT" sz="3200" dirty="0" err="1">
                <a:solidFill>
                  <a:srgbClr val="C00000"/>
                </a:solidFill>
                <a:latin typeface="Arial Rounded MT Bold" panose="020F0704030504030204" pitchFamily="34" charset="0"/>
              </a:rPr>
              <a:t>Inequality</a:t>
            </a:r>
            <a:r>
              <a:rPr lang="it-IT" sz="3200" dirty="0">
                <a:solidFill>
                  <a:srgbClr val="C00000"/>
                </a:solidFill>
                <a:latin typeface="Arial Rounded MT Bold" panose="020F0704030504030204" pitchFamily="34" charset="0"/>
              </a:rPr>
              <a:t> </a:t>
            </a:r>
            <a:endParaRPr lang="it-IT" sz="3200" dirty="0"/>
          </a:p>
          <a:p>
            <a:pPr marL="0" indent="0" algn="ctr">
              <a:buNone/>
            </a:pPr>
            <a:endParaRPr lang="it-IT" sz="3200" dirty="0" smtClean="0">
              <a:solidFill>
                <a:srgbClr val="C00000"/>
              </a:solidFill>
              <a:latin typeface="Arial Rounded MT Bold" panose="020F0704030504030204" pitchFamily="34" charset="0"/>
            </a:endParaRPr>
          </a:p>
          <a:p>
            <a:pPr marL="0" indent="0" algn="ctr">
              <a:buNone/>
            </a:pPr>
            <a:r>
              <a:rPr lang="it-IT" sz="3200" dirty="0" err="1" smtClean="0">
                <a:solidFill>
                  <a:srgbClr val="C00000"/>
                </a:solidFill>
                <a:latin typeface="Arial Rounded MT Bold" panose="020F0704030504030204" pitchFamily="34" charset="0"/>
              </a:rPr>
              <a:t>Sometimes</a:t>
            </a:r>
            <a:r>
              <a:rPr lang="it-IT" sz="3200" dirty="0" smtClean="0">
                <a:solidFill>
                  <a:srgbClr val="C00000"/>
                </a:solidFill>
                <a:latin typeface="Arial Rounded MT Bold" panose="020F0704030504030204" pitchFamily="34" charset="0"/>
              </a:rPr>
              <a:t> </a:t>
            </a:r>
            <a:r>
              <a:rPr lang="it-IT" sz="3200" dirty="0" err="1" smtClean="0">
                <a:solidFill>
                  <a:srgbClr val="C00000"/>
                </a:solidFill>
                <a:latin typeface="Arial Rounded MT Bold" panose="020F0704030504030204" pitchFamily="34" charset="0"/>
              </a:rPr>
              <a:t>these</a:t>
            </a:r>
            <a:r>
              <a:rPr lang="it-IT" sz="3200" dirty="0" smtClean="0">
                <a:solidFill>
                  <a:srgbClr val="C00000"/>
                </a:solidFill>
                <a:latin typeface="Arial Rounded MT Bold" panose="020F0704030504030204" pitchFamily="34" charset="0"/>
              </a:rPr>
              <a:t> </a:t>
            </a:r>
            <a:r>
              <a:rPr lang="it-IT" sz="3200" dirty="0" err="1" smtClean="0">
                <a:solidFill>
                  <a:srgbClr val="C00000"/>
                </a:solidFill>
                <a:latin typeface="Arial Rounded MT Bold" panose="020F0704030504030204" pitchFamily="34" charset="0"/>
              </a:rPr>
              <a:t>two</a:t>
            </a:r>
            <a:r>
              <a:rPr lang="it-IT" sz="3200" dirty="0" smtClean="0">
                <a:solidFill>
                  <a:srgbClr val="C00000"/>
                </a:solidFill>
                <a:latin typeface="Arial Rounded MT Bold" panose="020F0704030504030204" pitchFamily="34" charset="0"/>
              </a:rPr>
              <a:t> </a:t>
            </a:r>
            <a:r>
              <a:rPr lang="it-IT" sz="3200" dirty="0" err="1" smtClean="0">
                <a:solidFill>
                  <a:srgbClr val="C00000"/>
                </a:solidFill>
                <a:latin typeface="Arial Rounded MT Bold" panose="020F0704030504030204" pitchFamily="34" charset="0"/>
              </a:rPr>
              <a:t>words</a:t>
            </a:r>
            <a:r>
              <a:rPr lang="it-IT" sz="3200" dirty="0" smtClean="0">
                <a:solidFill>
                  <a:srgbClr val="C00000"/>
                </a:solidFill>
                <a:latin typeface="Arial Rounded MT Bold" panose="020F0704030504030204" pitchFamily="34" charset="0"/>
              </a:rPr>
              <a:t> </a:t>
            </a:r>
          </a:p>
          <a:p>
            <a:pPr marL="0" indent="0" algn="ctr">
              <a:buNone/>
            </a:pPr>
            <a:r>
              <a:rPr lang="it-IT" sz="3200" dirty="0" smtClean="0">
                <a:solidFill>
                  <a:srgbClr val="C00000"/>
                </a:solidFill>
                <a:latin typeface="Arial Rounded MT Bold" panose="020F0704030504030204" pitchFamily="34" charset="0"/>
              </a:rPr>
              <a:t>are </a:t>
            </a:r>
            <a:r>
              <a:rPr lang="it-IT" sz="3200" dirty="0" err="1" smtClean="0">
                <a:solidFill>
                  <a:srgbClr val="C00000"/>
                </a:solidFill>
                <a:latin typeface="Arial Rounded MT Bold" panose="020F0704030504030204" pitchFamily="34" charset="0"/>
              </a:rPr>
              <a:t>mixed</a:t>
            </a:r>
            <a:r>
              <a:rPr lang="it-IT" sz="3200" dirty="0" err="1">
                <a:solidFill>
                  <a:srgbClr val="C00000"/>
                </a:solidFill>
                <a:latin typeface="Arial Rounded MT Bold" panose="020F0704030504030204" pitchFamily="34" charset="0"/>
              </a:rPr>
              <a:t>-</a:t>
            </a:r>
            <a:r>
              <a:rPr lang="it-IT" sz="3200" dirty="0" err="1" smtClean="0">
                <a:solidFill>
                  <a:srgbClr val="C00000"/>
                </a:solidFill>
                <a:latin typeface="Arial Rounded MT Bold" panose="020F0704030504030204" pitchFamily="34" charset="0"/>
              </a:rPr>
              <a:t>up</a:t>
            </a:r>
            <a:r>
              <a:rPr lang="it-IT" sz="3200" dirty="0" smtClean="0">
                <a:solidFill>
                  <a:srgbClr val="C00000"/>
                </a:solidFill>
                <a:latin typeface="Arial Rounded MT Bold" panose="020F0704030504030204" pitchFamily="34" charset="0"/>
              </a:rPr>
              <a:t>.</a:t>
            </a:r>
          </a:p>
          <a:p>
            <a:pPr marL="0" indent="0" algn="ctr">
              <a:buNone/>
            </a:pPr>
            <a:endParaRPr lang="it-IT" sz="3200" dirty="0" smtClean="0">
              <a:solidFill>
                <a:srgbClr val="C00000"/>
              </a:solidFill>
              <a:latin typeface="Arial Rounded MT Bold" panose="020F0704030504030204" pitchFamily="34" charset="0"/>
            </a:endParaRPr>
          </a:p>
          <a:p>
            <a:pPr marL="0" indent="0" algn="ctr">
              <a:buNone/>
            </a:pPr>
            <a:r>
              <a:rPr lang="it-IT" sz="3200" dirty="0" err="1" smtClean="0">
                <a:solidFill>
                  <a:srgbClr val="C00000"/>
                </a:solidFill>
                <a:latin typeface="Arial Rounded MT Bold" panose="020F0704030504030204" pitchFamily="34" charset="0"/>
              </a:rPr>
              <a:t>Let’s</a:t>
            </a:r>
            <a:r>
              <a:rPr lang="it-IT" sz="3200" dirty="0" smtClean="0">
                <a:solidFill>
                  <a:srgbClr val="C00000"/>
                </a:solidFill>
                <a:latin typeface="Arial Rounded MT Bold" panose="020F0704030504030204" pitchFamily="34" charset="0"/>
              </a:rPr>
              <a:t> set the </a:t>
            </a:r>
            <a:r>
              <a:rPr lang="it-IT" sz="3200" dirty="0" err="1" smtClean="0">
                <a:solidFill>
                  <a:srgbClr val="C00000"/>
                </a:solidFill>
                <a:latin typeface="Arial Rounded MT Bold" panose="020F0704030504030204" pitchFamily="34" charset="0"/>
              </a:rPr>
              <a:t>methodological</a:t>
            </a:r>
            <a:r>
              <a:rPr lang="it-IT" sz="3200" dirty="0" smtClean="0">
                <a:solidFill>
                  <a:srgbClr val="C00000"/>
                </a:solidFill>
                <a:latin typeface="Arial Rounded MT Bold" panose="020F0704030504030204" pitchFamily="34" charset="0"/>
              </a:rPr>
              <a:t> </a:t>
            </a:r>
            <a:r>
              <a:rPr lang="it-IT" sz="3200" dirty="0" err="1" smtClean="0">
                <a:solidFill>
                  <a:srgbClr val="C00000"/>
                </a:solidFill>
                <a:latin typeface="Arial Rounded MT Bold" panose="020F0704030504030204" pitchFamily="34" charset="0"/>
              </a:rPr>
              <a:t>problem</a:t>
            </a:r>
            <a:r>
              <a:rPr lang="it-IT" sz="3200" dirty="0" smtClean="0">
                <a:solidFill>
                  <a:srgbClr val="C00000"/>
                </a:solidFill>
                <a:latin typeface="Arial Rounded MT Bold" panose="020F0704030504030204" pitchFamily="34" charset="0"/>
              </a:rPr>
              <a:t>: </a:t>
            </a:r>
          </a:p>
          <a:p>
            <a:pPr marL="0" indent="0" algn="ctr">
              <a:buNone/>
            </a:pPr>
            <a:r>
              <a:rPr lang="it-IT" sz="32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what</a:t>
            </a:r>
            <a:r>
              <a:rPr lang="it-IT" sz="32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are </a:t>
            </a:r>
            <a:r>
              <a:rPr lang="it-IT" sz="32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we</a:t>
            </a:r>
            <a:r>
              <a:rPr lang="it-IT" sz="32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a:t>
            </a:r>
            <a:r>
              <a:rPr lang="it-IT" sz="32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going</a:t>
            </a:r>
            <a:r>
              <a:rPr lang="it-IT" sz="32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 to </a:t>
            </a:r>
            <a:r>
              <a:rPr lang="it-IT" sz="3200" dirty="0" err="1" smtClean="0">
                <a:solidFill>
                  <a:srgbClr val="C00000"/>
                </a:solidFill>
                <a:effectLst>
                  <a:outerShdw blurRad="38100" dist="38100" dir="2700000" algn="tl">
                    <a:srgbClr val="000000">
                      <a:alpha val="43137"/>
                    </a:srgbClr>
                  </a:outerShdw>
                </a:effectLst>
                <a:latin typeface="Arial Rounded MT Bold" panose="020F0704030504030204" pitchFamily="34" charset="0"/>
              </a:rPr>
              <a:t>observe</a:t>
            </a:r>
            <a:r>
              <a:rPr lang="it-IT" sz="3200"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a:t>
            </a:r>
            <a:endParaRPr lang="it-IT" sz="3200" dirty="0">
              <a:solidFill>
                <a:srgbClr val="C00000"/>
              </a:solidFill>
              <a:effectLst>
                <a:outerShdw blurRad="38100" dist="38100" dir="2700000" algn="tl">
                  <a:srgbClr val="000000">
                    <a:alpha val="43137"/>
                  </a:srgbClr>
                </a:outerShdw>
              </a:effectLst>
              <a:latin typeface="Arial Rounded MT Bold" panose="020F0704030504030204" pitchFamily="34" charset="0"/>
            </a:endParaRPr>
          </a:p>
        </p:txBody>
      </p:sp>
    </p:spTree>
    <p:extLst>
      <p:ext uri="{BB962C8B-B14F-4D97-AF65-F5344CB8AC3E}">
        <p14:creationId xmlns:p14="http://schemas.microsoft.com/office/powerpoint/2010/main" xmlns="" val="882763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196752"/>
            <a:ext cx="8568952" cy="5256584"/>
          </a:xfrm>
        </p:spPr>
        <p:txBody>
          <a:bodyPr>
            <a:normAutofit fontScale="92500" lnSpcReduction="10000"/>
          </a:bodyPr>
          <a:lstStyle/>
          <a:p>
            <a:pPr marL="0" indent="0">
              <a:buNone/>
            </a:pPr>
            <a:r>
              <a:rPr lang="en-US" dirty="0" smtClean="0">
                <a:solidFill>
                  <a:schemeClr val="accent1">
                    <a:lumMod val="75000"/>
                  </a:schemeClr>
                </a:solidFill>
                <a:latin typeface="Arial Rounded MT Bold" panose="020F0704030504030204" pitchFamily="34" charset="0"/>
              </a:rPr>
              <a:t>Social researchers </a:t>
            </a:r>
            <a:r>
              <a:rPr lang="en-US" dirty="0" err="1" smtClean="0">
                <a:solidFill>
                  <a:schemeClr val="accent1">
                    <a:lumMod val="75000"/>
                  </a:schemeClr>
                </a:solidFill>
                <a:latin typeface="Arial Rounded MT Bold" panose="020F0704030504030204" pitchFamily="34" charset="0"/>
              </a:rPr>
              <a:t>favour</a:t>
            </a:r>
            <a:r>
              <a:rPr lang="en-US" dirty="0" smtClean="0">
                <a:solidFill>
                  <a:schemeClr val="accent1">
                    <a:lumMod val="75000"/>
                  </a:schemeClr>
                </a:solidFill>
                <a:latin typeface="Arial Rounded MT Bold" panose="020F0704030504030204" pitchFamily="34" charset="0"/>
              </a:rPr>
              <a:t> </a:t>
            </a:r>
            <a:r>
              <a:rPr lang="en-US" u="sng" dirty="0">
                <a:solidFill>
                  <a:schemeClr val="accent1">
                    <a:lumMod val="75000"/>
                  </a:schemeClr>
                </a:solidFill>
                <a:latin typeface="Arial Rounded MT Bold" panose="020F0704030504030204" pitchFamily="34" charset="0"/>
              </a:rPr>
              <a:t>two </a:t>
            </a:r>
            <a:r>
              <a:rPr lang="en-US" u="sng" dirty="0" smtClean="0">
                <a:solidFill>
                  <a:schemeClr val="accent1">
                    <a:lumMod val="75000"/>
                  </a:schemeClr>
                </a:solidFill>
                <a:latin typeface="Arial Rounded MT Bold" panose="020F0704030504030204" pitchFamily="34" charset="0"/>
              </a:rPr>
              <a:t>different approaches to poverty</a:t>
            </a:r>
            <a:r>
              <a:rPr lang="en-US" dirty="0">
                <a:solidFill>
                  <a:schemeClr val="accent1">
                    <a:lumMod val="75000"/>
                  </a:schemeClr>
                </a:solidFill>
                <a:latin typeface="Arial Rounded MT Bold" panose="020F0704030504030204" pitchFamily="34" charset="0"/>
              </a:rPr>
              <a:t>: absolute poverty and </a:t>
            </a:r>
            <a:r>
              <a:rPr lang="en-US" dirty="0" smtClean="0">
                <a:solidFill>
                  <a:schemeClr val="accent1">
                    <a:lumMod val="75000"/>
                  </a:schemeClr>
                </a:solidFill>
                <a:latin typeface="Arial Rounded MT Bold" panose="020F0704030504030204" pitchFamily="34" charset="0"/>
              </a:rPr>
              <a:t>relative poverty.</a:t>
            </a:r>
          </a:p>
          <a:p>
            <a:pPr marL="0" indent="0">
              <a:buNone/>
            </a:pPr>
            <a:r>
              <a:rPr lang="en-US" dirty="0" smtClean="0">
                <a:solidFill>
                  <a:schemeClr val="accent1">
                    <a:lumMod val="75000"/>
                  </a:schemeClr>
                </a:solidFill>
                <a:latin typeface="Arial Rounded MT Bold" panose="020F0704030504030204" pitchFamily="34" charset="0"/>
              </a:rPr>
              <a:t> </a:t>
            </a:r>
          </a:p>
          <a:p>
            <a:pPr marL="0" indent="0">
              <a:buNone/>
            </a:pPr>
            <a:r>
              <a:rPr lang="en-US" u="sng" dirty="0" smtClean="0">
                <a:solidFill>
                  <a:schemeClr val="accent1">
                    <a:lumMod val="75000"/>
                  </a:schemeClr>
                </a:solidFill>
                <a:latin typeface="Arial Rounded MT Bold" panose="020F0704030504030204" pitchFamily="34" charset="0"/>
              </a:rPr>
              <a:t>The concept </a:t>
            </a:r>
            <a:r>
              <a:rPr lang="en-US" u="sng" dirty="0">
                <a:solidFill>
                  <a:schemeClr val="accent1">
                    <a:lumMod val="75000"/>
                  </a:schemeClr>
                </a:solidFill>
                <a:latin typeface="Arial Rounded MT Bold" panose="020F0704030504030204" pitchFamily="34" charset="0"/>
              </a:rPr>
              <a:t>of </a:t>
            </a:r>
            <a:r>
              <a:rPr lang="en-US" u="sng" dirty="0">
                <a:solidFill>
                  <a:srgbClr val="C00000"/>
                </a:solidFill>
                <a:effectLst>
                  <a:outerShdw blurRad="38100" dist="38100" dir="2700000" algn="tl">
                    <a:srgbClr val="000000">
                      <a:alpha val="43137"/>
                    </a:srgbClr>
                  </a:outerShdw>
                </a:effectLst>
                <a:latin typeface="Arial Rounded MT Bold" panose="020F0704030504030204" pitchFamily="34" charset="0"/>
              </a:rPr>
              <a:t>absolute </a:t>
            </a:r>
            <a:r>
              <a:rPr lang="en-US"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(or extreme) poverty</a:t>
            </a:r>
            <a:r>
              <a:rPr lang="en-US" u="sng" dirty="0" smtClean="0">
                <a:solidFill>
                  <a:schemeClr val="accent1">
                    <a:lumMod val="75000"/>
                  </a:schemeClr>
                </a:solidFill>
                <a:latin typeface="Arial Rounded MT Bold" panose="020F0704030504030204" pitchFamily="34" charset="0"/>
              </a:rPr>
              <a:t> is grounded </a:t>
            </a:r>
            <a:r>
              <a:rPr lang="en-US" u="sng" dirty="0">
                <a:solidFill>
                  <a:schemeClr val="accent1">
                    <a:lumMod val="75000"/>
                  </a:schemeClr>
                </a:solidFill>
                <a:latin typeface="Arial Rounded MT Bold" panose="020F0704030504030204" pitchFamily="34" charset="0"/>
              </a:rPr>
              <a:t>in the idea of subsistence</a:t>
            </a:r>
            <a:r>
              <a:rPr lang="en-US" dirty="0">
                <a:solidFill>
                  <a:schemeClr val="accent1">
                    <a:lumMod val="75000"/>
                  </a:schemeClr>
                </a:solidFill>
                <a:latin typeface="Arial Rounded MT Bold" panose="020F0704030504030204" pitchFamily="34" charset="0"/>
              </a:rPr>
              <a:t> </a:t>
            </a:r>
            <a:r>
              <a:rPr lang="en-US" dirty="0" smtClean="0">
                <a:solidFill>
                  <a:schemeClr val="accent1">
                    <a:lumMod val="75000"/>
                  </a:schemeClr>
                </a:solidFill>
                <a:latin typeface="Arial Rounded MT Bold" panose="020F0704030504030204" pitchFamily="34" charset="0"/>
              </a:rPr>
              <a:t>– the basic </a:t>
            </a:r>
            <a:r>
              <a:rPr lang="en-US" dirty="0">
                <a:solidFill>
                  <a:schemeClr val="accent1">
                    <a:lumMod val="75000"/>
                  </a:schemeClr>
                </a:solidFill>
                <a:latin typeface="Arial Rounded MT Bold" panose="020F0704030504030204" pitchFamily="34" charset="0"/>
              </a:rPr>
              <a:t>conditions that must be met in </a:t>
            </a:r>
            <a:r>
              <a:rPr lang="en-US" dirty="0" smtClean="0">
                <a:solidFill>
                  <a:schemeClr val="accent1">
                    <a:lumMod val="75000"/>
                  </a:schemeClr>
                </a:solidFill>
                <a:latin typeface="Arial Rounded MT Bold" panose="020F0704030504030204" pitchFamily="34" charset="0"/>
              </a:rPr>
              <a:t>order to </a:t>
            </a:r>
            <a:r>
              <a:rPr lang="en-US" dirty="0">
                <a:solidFill>
                  <a:schemeClr val="accent1">
                    <a:lumMod val="75000"/>
                  </a:schemeClr>
                </a:solidFill>
                <a:latin typeface="Arial Rounded MT Bold" panose="020F0704030504030204" pitchFamily="34" charset="0"/>
              </a:rPr>
              <a:t>sustain a physically healthy </a:t>
            </a:r>
            <a:r>
              <a:rPr lang="en-US" dirty="0" smtClean="0">
                <a:solidFill>
                  <a:schemeClr val="accent1">
                    <a:lumMod val="75000"/>
                  </a:schemeClr>
                </a:solidFill>
                <a:latin typeface="Arial Rounded MT Bold" panose="020F0704030504030204" pitchFamily="34" charset="0"/>
              </a:rPr>
              <a:t>existence. People </a:t>
            </a:r>
            <a:r>
              <a:rPr lang="en-US" dirty="0">
                <a:solidFill>
                  <a:schemeClr val="accent1">
                    <a:lumMod val="75000"/>
                  </a:schemeClr>
                </a:solidFill>
                <a:latin typeface="Arial Rounded MT Bold" panose="020F0704030504030204" pitchFamily="34" charset="0"/>
              </a:rPr>
              <a:t>who lack these fundamental </a:t>
            </a:r>
            <a:r>
              <a:rPr lang="en-US" dirty="0" smtClean="0">
                <a:solidFill>
                  <a:schemeClr val="accent1">
                    <a:lumMod val="75000"/>
                  </a:schemeClr>
                </a:solidFill>
                <a:latin typeface="Arial Rounded MT Bold" panose="020F0704030504030204" pitchFamily="34" charset="0"/>
              </a:rPr>
              <a:t>requirements </a:t>
            </a:r>
            <a:r>
              <a:rPr lang="en-US" dirty="0">
                <a:solidFill>
                  <a:schemeClr val="accent1">
                    <a:lumMod val="75000"/>
                  </a:schemeClr>
                </a:solidFill>
                <a:latin typeface="Arial Rounded MT Bold" panose="020F0704030504030204" pitchFamily="34" charset="0"/>
              </a:rPr>
              <a:t>for human existence - such </a:t>
            </a:r>
            <a:r>
              <a:rPr lang="en-US" dirty="0" smtClean="0">
                <a:solidFill>
                  <a:schemeClr val="accent1">
                    <a:lumMod val="75000"/>
                  </a:schemeClr>
                </a:solidFill>
                <a:latin typeface="Arial Rounded MT Bold" panose="020F0704030504030204" pitchFamily="34" charset="0"/>
              </a:rPr>
              <a:t>as sufficient </a:t>
            </a:r>
            <a:r>
              <a:rPr lang="en-US" dirty="0">
                <a:solidFill>
                  <a:schemeClr val="accent1">
                    <a:lumMod val="75000"/>
                  </a:schemeClr>
                </a:solidFill>
                <a:latin typeface="Arial Rounded MT Bold" panose="020F0704030504030204" pitchFamily="34" charset="0"/>
              </a:rPr>
              <a:t>food, shelter and </a:t>
            </a:r>
            <a:r>
              <a:rPr lang="en-US" dirty="0" smtClean="0">
                <a:solidFill>
                  <a:schemeClr val="accent1">
                    <a:lumMod val="75000"/>
                  </a:schemeClr>
                </a:solidFill>
                <a:latin typeface="Arial Rounded MT Bold" panose="020F0704030504030204" pitchFamily="34" charset="0"/>
              </a:rPr>
              <a:t>clothing – are said </a:t>
            </a:r>
            <a:r>
              <a:rPr lang="en-US" dirty="0">
                <a:solidFill>
                  <a:schemeClr val="accent1">
                    <a:lumMod val="75000"/>
                  </a:schemeClr>
                </a:solidFill>
                <a:latin typeface="Arial Rounded MT Bold" panose="020F0704030504030204" pitchFamily="34" charset="0"/>
              </a:rPr>
              <a:t>to live in </a:t>
            </a:r>
            <a:r>
              <a:rPr lang="en-US" dirty="0" smtClean="0">
                <a:solidFill>
                  <a:schemeClr val="accent1">
                    <a:lumMod val="75000"/>
                  </a:schemeClr>
                </a:solidFill>
                <a:latin typeface="Arial Rounded MT Bold" panose="020F0704030504030204" pitchFamily="34" charset="0"/>
              </a:rPr>
              <a:t>poverty.</a:t>
            </a:r>
          </a:p>
          <a:p>
            <a:pPr marL="0" indent="0">
              <a:buNone/>
            </a:pPr>
            <a:endParaRPr lang="en-US" dirty="0" smtClean="0">
              <a:solidFill>
                <a:schemeClr val="accent1">
                  <a:lumMod val="75000"/>
                </a:schemeClr>
              </a:solidFill>
              <a:latin typeface="Arial Rounded MT Bold" panose="020F0704030504030204" pitchFamily="34" charset="0"/>
            </a:endParaRPr>
          </a:p>
          <a:p>
            <a:pPr marL="0" indent="0">
              <a:buNone/>
            </a:pPr>
            <a:r>
              <a:rPr lang="en-US" dirty="0" smtClean="0">
                <a:solidFill>
                  <a:schemeClr val="accent1">
                    <a:lumMod val="75000"/>
                  </a:schemeClr>
                </a:solidFill>
                <a:latin typeface="Arial Rounded MT Bold" panose="020F0704030504030204" pitchFamily="34" charset="0"/>
              </a:rPr>
              <a:t>The </a:t>
            </a:r>
            <a:r>
              <a:rPr lang="en-US" dirty="0">
                <a:solidFill>
                  <a:schemeClr val="accent1">
                    <a:lumMod val="75000"/>
                  </a:schemeClr>
                </a:solidFill>
                <a:latin typeface="Arial Rounded MT Bold" panose="020F0704030504030204" pitchFamily="34" charset="0"/>
              </a:rPr>
              <a:t>concept </a:t>
            </a:r>
            <a:r>
              <a:rPr lang="en-US" dirty="0" smtClean="0">
                <a:solidFill>
                  <a:schemeClr val="accent1">
                    <a:lumMod val="75000"/>
                  </a:schemeClr>
                </a:solidFill>
                <a:latin typeface="Arial Rounded MT Bold" panose="020F0704030504030204" pitchFamily="34" charset="0"/>
              </a:rPr>
              <a:t>of absolute (or extreme) </a:t>
            </a:r>
            <a:r>
              <a:rPr lang="en-US" dirty="0">
                <a:solidFill>
                  <a:schemeClr val="accent1">
                    <a:lumMod val="75000"/>
                  </a:schemeClr>
                </a:solidFill>
                <a:latin typeface="Arial Rounded MT Bold" panose="020F0704030504030204" pitchFamily="34" charset="0"/>
              </a:rPr>
              <a:t>poverty is seen as </a:t>
            </a:r>
            <a:r>
              <a:rPr lang="en-US" u="sng" dirty="0" smtClean="0">
                <a:solidFill>
                  <a:srgbClr val="C00000"/>
                </a:solidFill>
                <a:effectLst>
                  <a:outerShdw blurRad="38100" dist="38100" dir="2700000" algn="tl">
                    <a:srgbClr val="000000">
                      <a:alpha val="43137"/>
                    </a:srgbClr>
                  </a:outerShdw>
                </a:effectLst>
                <a:latin typeface="Arial Rounded MT Bold" panose="020F0704030504030204" pitchFamily="34" charset="0"/>
              </a:rPr>
              <a:t>universally applicable</a:t>
            </a:r>
            <a:r>
              <a:rPr lang="en-US" dirty="0">
                <a:solidFill>
                  <a:schemeClr val="accent1">
                    <a:lumMod val="75000"/>
                  </a:schemeClr>
                </a:solidFill>
                <a:latin typeface="Arial Rounded MT Bold" panose="020F0704030504030204" pitchFamily="34" charset="0"/>
              </a:rPr>
              <a:t>. It is held that standards for human subsistence are </a:t>
            </a:r>
            <a:r>
              <a:rPr lang="en-US" u="sng" dirty="0">
                <a:solidFill>
                  <a:schemeClr val="accent1">
                    <a:lumMod val="75000"/>
                  </a:schemeClr>
                </a:solidFill>
                <a:latin typeface="Arial Rounded MT Bold" panose="020F0704030504030204" pitchFamily="34" charset="0"/>
              </a:rPr>
              <a:t>more or less the same for all people of an equivalent age and physique, regardless of where they live</a:t>
            </a:r>
            <a:r>
              <a:rPr lang="en-US" dirty="0">
                <a:solidFill>
                  <a:schemeClr val="accent1">
                    <a:lumMod val="75000"/>
                  </a:schemeClr>
                </a:solidFill>
                <a:latin typeface="Arial Rounded MT Bold" panose="020F0704030504030204" pitchFamily="34" charset="0"/>
              </a:rPr>
              <a:t>. Any individual, anywhere in the world, can be said to live in poverty if he or she falls below </a:t>
            </a:r>
            <a:r>
              <a:rPr lang="it-IT" dirty="0" err="1">
                <a:solidFill>
                  <a:schemeClr val="accent1">
                    <a:lumMod val="75000"/>
                  </a:schemeClr>
                </a:solidFill>
                <a:latin typeface="Arial Rounded MT Bold" panose="020F0704030504030204" pitchFamily="34" charset="0"/>
              </a:rPr>
              <a:t>this</a:t>
            </a:r>
            <a:r>
              <a:rPr lang="it-IT" dirty="0">
                <a:solidFill>
                  <a:schemeClr val="accent1">
                    <a:lumMod val="75000"/>
                  </a:schemeClr>
                </a:solidFill>
                <a:latin typeface="Arial Rounded MT Bold" panose="020F0704030504030204" pitchFamily="34" charset="0"/>
              </a:rPr>
              <a:t> </a:t>
            </a:r>
            <a:r>
              <a:rPr lang="it-IT" dirty="0" err="1">
                <a:solidFill>
                  <a:schemeClr val="accent1">
                    <a:lumMod val="75000"/>
                  </a:schemeClr>
                </a:solidFill>
                <a:latin typeface="Arial Rounded MT Bold" panose="020F0704030504030204" pitchFamily="34" charset="0"/>
              </a:rPr>
              <a:t>universal</a:t>
            </a:r>
            <a:r>
              <a:rPr lang="it-IT" dirty="0">
                <a:solidFill>
                  <a:schemeClr val="accent1">
                    <a:lumMod val="75000"/>
                  </a:schemeClr>
                </a:solidFill>
                <a:latin typeface="Arial Rounded MT Bold" panose="020F0704030504030204" pitchFamily="34" charset="0"/>
              </a:rPr>
              <a:t> standard.</a:t>
            </a:r>
            <a:endParaRPr lang="it-IT" dirty="0"/>
          </a:p>
          <a:p>
            <a:pPr marL="0" indent="0">
              <a:buNone/>
            </a:pPr>
            <a:endParaRPr lang="it-IT" dirty="0">
              <a:solidFill>
                <a:schemeClr val="accent1">
                  <a:lumMod val="75000"/>
                </a:schemeClr>
              </a:solidFill>
              <a:latin typeface="Arial Rounded MT Bold" panose="020F0704030504030204" pitchFamily="34" charset="0"/>
            </a:endParaRPr>
          </a:p>
        </p:txBody>
      </p:sp>
      <p:sp>
        <p:nvSpPr>
          <p:cNvPr id="4" name="Titolo 3"/>
          <p:cNvSpPr>
            <a:spLocks noGrp="1"/>
          </p:cNvSpPr>
          <p:nvPr>
            <p:ph type="title"/>
          </p:nvPr>
        </p:nvSpPr>
        <p:spPr>
          <a:xfrm>
            <a:off x="395536" y="260648"/>
            <a:ext cx="8229600" cy="648072"/>
          </a:xfrm>
        </p:spPr>
        <p:txBody>
          <a:bodyPr/>
          <a:lstStyle/>
          <a:p>
            <a:r>
              <a:rPr lang="it-IT" sz="3200" dirty="0" smtClean="0">
                <a:latin typeface="Arial Rounded MT Bold" panose="020F0704030504030204" pitchFamily="34" charset="0"/>
              </a:rPr>
              <a:t>On </a:t>
            </a:r>
            <a:r>
              <a:rPr lang="it-IT" sz="3200" dirty="0" err="1" smtClean="0">
                <a:latin typeface="Arial Rounded MT Bold" panose="020F0704030504030204" pitchFamily="34" charset="0"/>
              </a:rPr>
              <a:t>poverty</a:t>
            </a:r>
            <a:r>
              <a:rPr lang="it-IT" sz="3200" dirty="0" smtClean="0">
                <a:latin typeface="Arial Rounded MT Bold" panose="020F0704030504030204" pitchFamily="34" charset="0"/>
              </a:rPr>
              <a:t> (</a:t>
            </a:r>
            <a:r>
              <a:rPr lang="it-IT" sz="3200" dirty="0" err="1" smtClean="0">
                <a:latin typeface="Arial Rounded MT Bold" panose="020F0704030504030204" pitchFamily="34" charset="0"/>
              </a:rPr>
              <a:t>concepts</a:t>
            </a:r>
            <a:r>
              <a:rPr lang="it-IT" sz="3200" dirty="0" smtClean="0">
                <a:latin typeface="Arial Rounded MT Bold" panose="020F0704030504030204" pitchFamily="34" charset="0"/>
              </a:rPr>
              <a:t>)</a:t>
            </a:r>
            <a:endParaRPr lang="it-IT" sz="3200" dirty="0">
              <a:latin typeface="Arial Rounded MT Bold" panose="020F0704030504030204" pitchFamily="34" charset="0"/>
            </a:endParaRPr>
          </a:p>
        </p:txBody>
      </p:sp>
    </p:spTree>
    <p:extLst>
      <p:ext uri="{BB962C8B-B14F-4D97-AF65-F5344CB8AC3E}">
        <p14:creationId xmlns:p14="http://schemas.microsoft.com/office/powerpoint/2010/main" xmlns="" val="31076679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1356</TotalTime>
  <Words>4745</Words>
  <Application>Microsoft Office PowerPoint</Application>
  <PresentationFormat>Presentazione su schermo (4:3)</PresentationFormat>
  <Paragraphs>315</Paragraphs>
  <Slides>52</Slides>
  <Notes>9</Notes>
  <HiddenSlides>0</HiddenSlides>
  <MMClips>0</MMClips>
  <ScaleCrop>false</ScaleCrop>
  <HeadingPairs>
    <vt:vector size="4" baseType="variant">
      <vt:variant>
        <vt:lpstr>Tema</vt:lpstr>
      </vt:variant>
      <vt:variant>
        <vt:i4>1</vt:i4>
      </vt:variant>
      <vt:variant>
        <vt:lpstr>Titoli diapositive</vt:lpstr>
      </vt:variant>
      <vt:variant>
        <vt:i4>52</vt:i4>
      </vt:variant>
    </vt:vector>
  </HeadingPairs>
  <TitlesOfParts>
    <vt:vector size="53" baseType="lpstr">
      <vt:lpstr>Executive</vt:lpstr>
      <vt:lpstr> Training Programme  Effects and Tendency of Income Redistribution Policy </vt:lpstr>
      <vt:lpstr>Topics</vt:lpstr>
      <vt:lpstr>Diapositiva 3</vt:lpstr>
      <vt:lpstr>Diapositiva 4</vt:lpstr>
      <vt:lpstr>Diapositiva 5</vt:lpstr>
      <vt:lpstr>Diapositiva 6</vt:lpstr>
      <vt:lpstr>Diapositiva 7</vt:lpstr>
      <vt:lpstr>Diapositiva 8</vt:lpstr>
      <vt:lpstr>On poverty (concepts)</vt:lpstr>
      <vt:lpstr>Diapositiva 10</vt:lpstr>
      <vt:lpstr>Diapositiva 11</vt:lpstr>
      <vt:lpstr>Poverty [WB, 2017 b)]</vt:lpstr>
      <vt:lpstr>Subjective approah</vt:lpstr>
      <vt:lpstr>Looking for all the dimensions of poverty</vt:lpstr>
      <vt:lpstr>Basic needs approach</vt:lpstr>
      <vt:lpstr>Diapositiva 16</vt:lpstr>
      <vt:lpstr>Capabilities</vt:lpstr>
      <vt:lpstr>A different perspective…</vt:lpstr>
      <vt:lpstr>Diapositiva 19</vt:lpstr>
      <vt:lpstr>Minimum rights</vt:lpstr>
      <vt:lpstr>Diapositiva 21</vt:lpstr>
      <vt:lpstr>Poverty, relatively speaking (2)</vt:lpstr>
      <vt:lpstr>Diapositiva 23</vt:lpstr>
      <vt:lpstr>Diapositiva 24</vt:lpstr>
      <vt:lpstr>Diapositiva 25</vt:lpstr>
      <vt:lpstr>Diapositiva 26</vt:lpstr>
      <vt:lpstr>Indicators on poverty by Eurostat  (SDGs # 1 – No poverty)</vt:lpstr>
      <vt:lpstr>Diapositiva 28</vt:lpstr>
      <vt:lpstr>Inequality (or inequalities?)</vt:lpstr>
      <vt:lpstr>Indicators on inequality by Eurostat  (SDGs # 10 – Reduced inequalities)</vt:lpstr>
      <vt:lpstr>Diapositiva 31</vt:lpstr>
      <vt:lpstr>Diapositiva 32</vt:lpstr>
      <vt:lpstr>What about  comparing inequalities  in developed and developing countries?</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Sociological  issues. A very provisional sketch</vt:lpstr>
      <vt:lpstr>Diapositiva 45</vt:lpstr>
      <vt:lpstr>What is income inequality  undermining, and where?</vt:lpstr>
      <vt:lpstr>Diapositiva 47</vt:lpstr>
      <vt:lpstr>Diapositiva 48</vt:lpstr>
      <vt:lpstr>Diapositiva 49</vt:lpstr>
      <vt:lpstr>References</vt:lpstr>
      <vt:lpstr>Diapositiva 51</vt:lpstr>
      <vt:lpstr>Diapositiva 52</vt:lpstr>
    </vt:vector>
  </TitlesOfParts>
  <Company>Istat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Programme  Effects and Tendency of Income Redistribution Policy</dc:title>
  <dc:creator>Nereo Zamaro</dc:creator>
  <cp:lastModifiedBy>Riccardo</cp:lastModifiedBy>
  <cp:revision>121</cp:revision>
  <cp:lastPrinted>2018-10-02T13:43:54Z</cp:lastPrinted>
  <dcterms:created xsi:type="dcterms:W3CDTF">2018-10-02T11:38:20Z</dcterms:created>
  <dcterms:modified xsi:type="dcterms:W3CDTF">2018-10-14T23:34:50Z</dcterms:modified>
</cp:coreProperties>
</file>